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2"/>
  </p:notesMasterIdLst>
  <p:sldIdLst>
    <p:sldId id="256" r:id="rId2"/>
    <p:sldId id="257" r:id="rId3"/>
    <p:sldId id="491" r:id="rId4"/>
    <p:sldId id="488" r:id="rId5"/>
    <p:sldId id="263" r:id="rId6"/>
    <p:sldId id="494" r:id="rId7"/>
    <p:sldId id="495" r:id="rId8"/>
    <p:sldId id="284" r:id="rId9"/>
    <p:sldId id="493" r:id="rId10"/>
    <p:sldId id="258" r:id="rId11"/>
    <p:sldId id="375" r:id="rId12"/>
    <p:sldId id="376" r:id="rId13"/>
    <p:sldId id="377" r:id="rId14"/>
    <p:sldId id="378" r:id="rId15"/>
    <p:sldId id="379" r:id="rId16"/>
    <p:sldId id="380" r:id="rId17"/>
    <p:sldId id="383" r:id="rId18"/>
    <p:sldId id="385" r:id="rId19"/>
    <p:sldId id="496" r:id="rId20"/>
    <p:sldId id="440" r:id="rId2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YxJL0waWScgI5E04BpT/7MhoRE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63537"/>
  </p:normalViewPr>
  <p:slideViewPr>
    <p:cSldViewPr snapToGrid="0" snapToObjects="1">
      <p:cViewPr varScale="1">
        <p:scale>
          <a:sx n="79" d="100"/>
          <a:sy n="79" d="100"/>
        </p:scale>
        <p:origin x="26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43"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1T12:11:26.280"/>
    </inkml:context>
    <inkml:brush xml:id="br0">
      <inkml:brushProperty name="width" value="0.6" units="cm"/>
      <inkml:brushProperty name="height" value="0.6" units="cm"/>
      <inkml:brushProperty name="color" value="#004F8B"/>
    </inkml:brush>
  </inkml:definitions>
  <inkml:trace contextRef="#ctx0" brushRef="#br0">0 0 8027,'37'5'0,"0"-1"0,-1 2 0,-3 1 0,10 2 0,-19-2 0,0 0 0,2 3 0,2 0 0,4 4 0,1 1 0,4 1 0,0 2 0,2 1 0,1 1-155,-1 2 1,2 1-1,-2 0 1,0 1 154,0 1 0,-1 0 0,-5-3 0,0 0 0,-1 1 0,-2 0 0,0 0 0,0 1 0,2 4 0,-1 0 0,-2-1 0,-2 1 18,-2-1 1,0 1 0,-2-1 0,0-1-19,-4 1 0,1-1 0,-1-2 0,-1 0 0,-3-1 0,0-1 0,10 14 0,-4-2 0,-1-4 0,0 2 0,-4-5 0,-4-6 463,-3-2-463,1-3 80,-1 3-80,-1-3 0,-2 13 0,-4-1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1T12:11:26.890"/>
    </inkml:context>
    <inkml:brush xml:id="br0">
      <inkml:brushProperty name="width" value="0.6" units="cm"/>
      <inkml:brushProperty name="height" value="0.6" units="cm"/>
      <inkml:brushProperty name="color" value="#004F8B"/>
    </inkml:brush>
  </inkml:definitions>
  <inkml:trace contextRef="#ctx0" brushRef="#br0">0 745 8027,'36'18'0,"0"-6"0,3-4 0,6-1 0,-16-2 0,2 1 0,5 2 0,0 0 0,-1 1 0,-2-1 0,3 2 0,0-1 0,-4 0 0,-1 0 0,1-1 0,-1-1 0,0 2 0,-1-1 0,17 6 0,-3-1 0,-8-3 0,-7-1 0,-5-2 0,-5-5 0,-3-4 0,-1-16 0,0-16 0,-7 11 0,1-2 0,2-3 0,1-2 0,0-4 0,2 0 0,1-4 0,0-1 0,0 1 0,-1 0-68,1 1 1,1-1 0,-1 0 0,1 1 67,-2 2 0,1 1 0,-1 1 0,-1 2 0,0 2 0,-1 2 0,1 0 0,-2 0 0,9-14 0,-2 3 0,-2 4 0,-5 9 0,0 1 0,-3 12 0,0 2 0,0 12 0,-3 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My name is</a:t>
            </a:r>
          </a:p>
          <a:p>
            <a:pPr marL="0" lvl="0" indent="0" algn="l" rtl="0">
              <a:spcBef>
                <a:spcPts val="0"/>
              </a:spcBef>
              <a:spcAft>
                <a:spcPts val="0"/>
              </a:spcAft>
              <a:buNone/>
            </a:pPr>
            <a:r>
              <a:rPr lang="en-GB" dirty="0"/>
              <a:t>Role at </a:t>
            </a:r>
            <a:r>
              <a:rPr lang="en-GB" dirty="0" err="1"/>
              <a:t>aau</a:t>
            </a:r>
            <a:r>
              <a:rPr lang="en-GB" dirty="0"/>
              <a:t> in the project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lab – Service Design + Master</a:t>
            </a:r>
          </a:p>
          <a:p>
            <a:pPr marL="0" lvl="0" indent="0" algn="l" rtl="0">
              <a:spcBef>
                <a:spcPts val="0"/>
              </a:spcBef>
              <a:spcAft>
                <a:spcPts val="0"/>
              </a:spcAft>
              <a:buNone/>
            </a:pPr>
            <a:endParaRPr lang="en-GB" dirty="0"/>
          </a:p>
        </p:txBody>
      </p:sp>
      <p:sp>
        <p:nvSpPr>
          <p:cNvPr id="98" name="Google Shape;98;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TO MONITOR POLLEN LEVELS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err="1">
                <a:solidFill>
                  <a:schemeClr val="dk1"/>
                </a:solidFill>
                <a:latin typeface="+mn-lt"/>
                <a:ea typeface="Calibri"/>
                <a:cs typeface="Calibri"/>
                <a:sym typeface="Calibri"/>
              </a:rPr>
              <a:t>PolenCat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expands</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functionalities</a:t>
            </a:r>
            <a:r>
              <a:rPr lang="da-DK" sz="1200" b="0" i="0" u="none" strike="noStrike" cap="none" dirty="0">
                <a:solidFill>
                  <a:schemeClr val="dk1"/>
                </a:solidFill>
                <a:latin typeface="+mn-lt"/>
                <a:ea typeface="Calibri"/>
                <a:cs typeface="Calibri"/>
                <a:sym typeface="Calibri"/>
              </a:rPr>
              <a:t> of the </a:t>
            </a:r>
            <a:r>
              <a:rPr lang="da-DK" sz="1200" b="0" i="0" u="none" strike="noStrike" cap="none" dirty="0" err="1">
                <a:solidFill>
                  <a:schemeClr val="dk1"/>
                </a:solidFill>
                <a:latin typeface="+mn-lt"/>
                <a:ea typeface="Calibri"/>
                <a:cs typeface="Calibri"/>
                <a:sym typeface="Calibri"/>
              </a:rPr>
              <a:t>existing</a:t>
            </a:r>
            <a:r>
              <a:rPr lang="da-DK" sz="1200" b="0" i="0" u="none" strike="noStrike" cap="none" dirty="0">
                <a:solidFill>
                  <a:schemeClr val="dk1"/>
                </a:solidFill>
                <a:latin typeface="+mn-lt"/>
                <a:ea typeface="Calibri"/>
                <a:cs typeface="Calibri"/>
                <a:sym typeface="Calibri"/>
              </a:rPr>
              <a:t> open database of </a:t>
            </a:r>
            <a:r>
              <a:rPr lang="da-DK" sz="1200" b="0" i="0" u="none" strike="noStrike" cap="none" dirty="0" err="1">
                <a:solidFill>
                  <a:schemeClr val="dk1"/>
                </a:solidFill>
                <a:latin typeface="+mn-lt"/>
                <a:ea typeface="Calibri"/>
                <a:cs typeface="Calibri"/>
                <a:sym typeface="Calibri"/>
              </a:rPr>
              <a:t>historical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current</a:t>
            </a:r>
            <a:r>
              <a:rPr lang="da-DK" sz="1200" b="0" i="0" u="none" strike="noStrike" cap="none" dirty="0">
                <a:solidFill>
                  <a:schemeClr val="dk1"/>
                </a:solidFill>
                <a:latin typeface="+mn-lt"/>
                <a:ea typeface="Calibri"/>
                <a:cs typeface="Calibri"/>
                <a:sym typeface="Calibri"/>
              </a:rPr>
              <a:t> pollen </a:t>
            </a:r>
            <a:r>
              <a:rPr lang="da-DK" sz="1200" b="0" i="0" u="none" strike="noStrike" cap="none" dirty="0" err="1">
                <a:solidFill>
                  <a:schemeClr val="dk1"/>
                </a:solidFill>
                <a:latin typeface="+mn-lt"/>
                <a:ea typeface="Calibri"/>
                <a:cs typeface="Calibri"/>
                <a:sym typeface="Calibri"/>
              </a:rPr>
              <a:t>levels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compiled</a:t>
            </a:r>
            <a:r>
              <a:rPr lang="da-DK" sz="1200" b="0" i="0" u="none" strike="noStrike" cap="none" dirty="0">
                <a:solidFill>
                  <a:schemeClr val="dk1"/>
                </a:solidFill>
                <a:latin typeface="+mn-lt"/>
                <a:ea typeface="Calibri"/>
                <a:cs typeface="Calibri"/>
                <a:sym typeface="Calibri"/>
              </a:rPr>
              <a:t> by the PIA research </a:t>
            </a:r>
            <a:r>
              <a:rPr lang="da-DK" sz="1200" b="0" i="0" u="none" strike="noStrike" cap="none" dirty="0" err="1">
                <a:solidFill>
                  <a:schemeClr val="dk1"/>
                </a:solidFill>
                <a:latin typeface="+mn-lt"/>
                <a:ea typeface="Calibri"/>
                <a:cs typeface="Calibri"/>
                <a:sym typeface="Calibri"/>
              </a:rPr>
              <a:t>group</a:t>
            </a:r>
            <a:r>
              <a:rPr lang="da-DK" sz="1200" b="0" i="0" u="none" strike="noStrike" cap="none" dirty="0">
                <a:solidFill>
                  <a:schemeClr val="dk1"/>
                </a:solidFill>
                <a:latin typeface="+mn-lt"/>
                <a:ea typeface="Calibri"/>
                <a:cs typeface="Calibri"/>
                <a:sym typeface="Calibri"/>
              </a:rPr>
              <a:t> of the Barcelona </a:t>
            </a:r>
            <a:r>
              <a:rPr lang="da-DK" sz="1200" b="0" i="0" u="none" strike="noStrike" cap="none" dirty="0" err="1">
                <a:solidFill>
                  <a:schemeClr val="dk1"/>
                </a:solidFill>
                <a:latin typeface="+mn-lt"/>
                <a:ea typeface="Calibri"/>
                <a:cs typeface="Calibri"/>
                <a:sym typeface="Calibri"/>
              </a:rPr>
              <a:t>Autonomous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University</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application</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integrates</a:t>
            </a:r>
            <a:r>
              <a:rPr lang="da-DK" sz="1200" b="0" i="0" u="none" strike="noStrike" cap="none" dirty="0">
                <a:solidFill>
                  <a:schemeClr val="dk1"/>
                </a:solidFill>
                <a:latin typeface="+mn-lt"/>
                <a:ea typeface="Calibri"/>
                <a:cs typeface="Calibri"/>
                <a:sym typeface="Calibri"/>
              </a:rPr>
              <a:t> the database with the </a:t>
            </a:r>
            <a:r>
              <a:rPr lang="da-DK" sz="1200" b="0" i="0" u="none" strike="noStrike" cap="none" dirty="0" err="1">
                <a:solidFill>
                  <a:schemeClr val="dk1"/>
                </a:solidFill>
                <a:latin typeface="+mn-lt"/>
                <a:ea typeface="Calibri"/>
                <a:cs typeface="Calibri"/>
                <a:sym typeface="Calibri"/>
              </a:rPr>
              <a:t>user-contributed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medical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geolocalisation</a:t>
            </a:r>
            <a:r>
              <a:rPr lang="da-DK" sz="1200" b="0" i="0" u="none" strike="noStrike" cap="none" dirty="0">
                <a:solidFill>
                  <a:schemeClr val="dk1"/>
                </a:solidFill>
                <a:latin typeface="+mn-lt"/>
                <a:ea typeface="Calibri"/>
                <a:cs typeface="Calibri"/>
                <a:sym typeface="Calibri"/>
              </a:rPr>
              <a:t> data, and </a:t>
            </a:r>
            <a:r>
              <a:rPr lang="da-DK" sz="1200" b="0" i="0" u="none" strike="noStrike" cap="none" dirty="0" err="1">
                <a:solidFill>
                  <a:schemeClr val="dk1"/>
                </a:solidFill>
                <a:latin typeface="+mn-lt"/>
                <a:ea typeface="Calibri"/>
                <a:cs typeface="Calibri"/>
                <a:sym typeface="Calibri"/>
              </a:rPr>
              <a:t>recommends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personal</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daily</a:t>
            </a:r>
            <a:r>
              <a:rPr lang="da-DK" sz="1200" b="0" i="0" u="none" strike="noStrike" cap="none" dirty="0">
                <a:solidFill>
                  <a:schemeClr val="dk1"/>
                </a:solidFill>
                <a:latin typeface="+mn-lt"/>
                <a:ea typeface="Calibri"/>
                <a:cs typeface="Calibri"/>
                <a:sym typeface="Calibri"/>
              </a:rPr>
              <a:t> routes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avoid</a:t>
            </a:r>
            <a:r>
              <a:rPr lang="da-DK" sz="1200" b="0" i="0" u="none" strike="noStrike" cap="none" dirty="0">
                <a:solidFill>
                  <a:schemeClr val="dk1"/>
                </a:solidFill>
                <a:latin typeface="+mn-lt"/>
                <a:ea typeface="Calibri"/>
                <a:cs typeface="Calibri"/>
                <a:sym typeface="Calibri"/>
              </a:rPr>
              <a:t> or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those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expected</a:t>
            </a:r>
            <a:r>
              <a:rPr lang="da-DK" sz="1200" b="0" i="0" u="none" strike="noStrike" cap="none" dirty="0">
                <a:solidFill>
                  <a:schemeClr val="dk1"/>
                </a:solidFill>
                <a:latin typeface="+mn-lt"/>
                <a:ea typeface="Calibri"/>
                <a:cs typeface="Calibri"/>
                <a:sym typeface="Calibri"/>
              </a:rPr>
              <a:t> to have </a:t>
            </a:r>
            <a:r>
              <a:rPr lang="da-DK" sz="1200" b="0" i="0" u="none" strike="noStrike" cap="none" dirty="0" err="1">
                <a:solidFill>
                  <a:schemeClr val="dk1"/>
                </a:solidFill>
                <a:latin typeface="+mn-lt"/>
                <a:ea typeface="Calibri"/>
                <a:cs typeface="Calibri"/>
                <a:sym typeface="Calibri"/>
              </a:rPr>
              <a:t>high</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concentrations</a:t>
            </a:r>
            <a:r>
              <a:rPr lang="da-DK" sz="1200" b="0" i="0" u="none" strike="noStrike" cap="none" dirty="0">
                <a:solidFill>
                  <a:schemeClr val="dk1"/>
                </a:solidFill>
                <a:latin typeface="+mn-lt"/>
                <a:ea typeface="Calibri"/>
                <a:cs typeface="Calibri"/>
                <a:sym typeface="Calibri"/>
              </a:rPr>
              <a:t> of pollens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allergens to </a:t>
            </a:r>
            <a:r>
              <a:rPr lang="da-DK" sz="1200" b="0" i="0" u="none" strike="noStrike" cap="none" dirty="0" err="1">
                <a:solidFill>
                  <a:schemeClr val="dk1"/>
                </a:solidFill>
                <a:latin typeface="+mn-lt"/>
                <a:ea typeface="Calibri"/>
                <a:cs typeface="Calibri"/>
                <a:sym typeface="Calibri"/>
              </a:rPr>
              <a:t>which</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user</a:t>
            </a:r>
            <a:r>
              <a:rPr lang="da-DK" sz="1200" b="0" i="0" u="none" strike="noStrike" cap="none" dirty="0">
                <a:solidFill>
                  <a:schemeClr val="dk1"/>
                </a:solidFill>
                <a:latin typeface="+mn-lt"/>
                <a:ea typeface="Calibri"/>
                <a:cs typeface="Calibri"/>
                <a:sym typeface="Calibri"/>
              </a:rPr>
              <a:t> is </a:t>
            </a:r>
            <a:r>
              <a:rPr lang="da-DK" sz="1200" b="0" i="0" u="none" strike="noStrike" cap="none" dirty="0" err="1">
                <a:solidFill>
                  <a:schemeClr val="dk1"/>
                </a:solidFill>
                <a:latin typeface="+mn-lt"/>
                <a:ea typeface="Calibri"/>
                <a:cs typeface="Calibri"/>
                <a:sym typeface="Calibri"/>
              </a:rPr>
              <a:t>susceptible</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err="1">
                <a:solidFill>
                  <a:schemeClr val="dk1"/>
                </a:solidFill>
                <a:latin typeface="+mn-lt"/>
                <a:ea typeface="Calibri"/>
                <a:cs typeface="Calibri"/>
                <a:sym typeface="Calibri"/>
              </a:rPr>
              <a:t>Objectives</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To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potentially</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severe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 </a:t>
            </a:r>
            <a:r>
              <a:rPr lang="da-DK" sz="1200" b="0" i="0" u="none" strike="noStrike" cap="none" dirty="0" err="1">
                <a:solidFill>
                  <a:schemeClr val="dk1"/>
                </a:solidFill>
                <a:latin typeface="+mn-lt"/>
                <a:ea typeface="Calibri"/>
                <a:cs typeface="Calibri"/>
                <a:sym typeface="Calibri"/>
              </a:rPr>
              <a:t>suffered</a:t>
            </a:r>
            <a:r>
              <a:rPr lang="da-DK" sz="1200" b="0" i="0" u="none" strike="noStrike" cap="none" dirty="0">
                <a:solidFill>
                  <a:schemeClr val="dk1"/>
                </a:solidFill>
                <a:latin typeface="+mn-lt"/>
                <a:ea typeface="Calibri"/>
                <a:cs typeface="Calibri"/>
                <a:sym typeface="Calibri"/>
              </a:rPr>
              <a:t> by </a:t>
            </a:r>
            <a:r>
              <a:rPr lang="da-DK" sz="1200" b="0" i="0" u="none" strike="noStrike" cap="none" dirty="0" err="1">
                <a:solidFill>
                  <a:schemeClr val="dk1"/>
                </a:solidFill>
                <a:latin typeface="+mn-lt"/>
                <a:ea typeface="Calibri"/>
                <a:cs typeface="Calibri"/>
                <a:sym typeface="Calibri"/>
              </a:rPr>
              <a:t>clinically</a:t>
            </a:r>
            <a:r>
              <a:rPr lang="da-DK" sz="1200" b="0" i="0" u="none" strike="noStrike" cap="none" dirty="0">
                <a:solidFill>
                  <a:schemeClr val="dk1"/>
                </a:solidFill>
                <a:latin typeface="+mn-lt"/>
                <a:ea typeface="Calibri"/>
                <a:cs typeface="Calibri"/>
                <a:sym typeface="Calibri"/>
              </a:rPr>
              <a:t> vulnerable urban populations.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a:solidFill>
                  <a:schemeClr val="dk1"/>
                </a:solidFill>
                <a:latin typeface="+mn-lt"/>
                <a:ea typeface="Calibri"/>
                <a:cs typeface="Calibri"/>
                <a:sym typeface="Calibri"/>
              </a:rPr>
              <a:t>Users: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Citizens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prone</a:t>
            </a:r>
            <a:r>
              <a:rPr lang="da-DK" sz="1200" b="0" i="0" u="none" strike="noStrike" cap="none" dirty="0">
                <a:solidFill>
                  <a:schemeClr val="dk1"/>
                </a:solidFill>
                <a:latin typeface="+mn-lt"/>
                <a:ea typeface="Calibri"/>
                <a:cs typeface="Calibri"/>
                <a:sym typeface="Calibri"/>
              </a:rPr>
              <a:t> to </a:t>
            </a:r>
            <a:r>
              <a:rPr lang="da-DK" sz="1200" b="0" i="0" u="none" strike="noStrike" cap="none" dirty="0" err="1">
                <a:solidFill>
                  <a:schemeClr val="dk1"/>
                </a:solidFill>
                <a:latin typeface="+mn-lt"/>
                <a:ea typeface="Calibri"/>
                <a:cs typeface="Calibri"/>
                <a:sym typeface="Calibri"/>
              </a:rPr>
              <a:t>suffering</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allergies</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related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a:t>
            </a:r>
          </a:p>
          <a:p>
            <a:pPr marL="0" marR="0" lvl="0" indent="0" algn="l" defTabSz="457200" rtl="0" eaLnBrk="1" fontAlgn="auto" latinLnBrk="0" hangingPunct="1">
              <a:lnSpc>
                <a:spcPct val="100000"/>
              </a:lnSpc>
              <a:spcBef>
                <a:spcPts val="0"/>
              </a:spcBef>
              <a:spcAft>
                <a:spcPts val="0"/>
              </a:spcAft>
              <a:buClrTx/>
              <a:buSzPct val="25000"/>
              <a:buFontTx/>
              <a:buNone/>
              <a:tabLst/>
              <a:defRPr/>
            </a:pPr>
            <a:endParaRPr lang="da-DK" sz="1200" b="0" i="0" u="none" strike="noStrike" cap="none" dirty="0">
              <a:solidFill>
                <a:schemeClr val="dk1"/>
              </a:solidFill>
              <a:latin typeface="+mn-lt"/>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endParaRPr lang="da-DK" sz="1200" b="0" i="0" u="none" strike="noStrike" cap="none" dirty="0">
              <a:solidFill>
                <a:schemeClr val="dk1"/>
              </a:solidFill>
              <a:latin typeface="+mn-lt"/>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err="1">
                <a:solidFill>
                  <a:schemeClr val="dk1"/>
                </a:solidFill>
                <a:latin typeface="Arial"/>
                <a:ea typeface="Calibri"/>
                <a:cs typeface="Calibri"/>
                <a:sym typeface="Calibri"/>
              </a:rPr>
              <a:t>PolenCat</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expands</a:t>
            </a:r>
            <a:r>
              <a:rPr lang="da-DK" sz="1200" b="0" i="0" u="none" strike="noStrike" cap="none" dirty="0">
                <a:solidFill>
                  <a:schemeClr val="dk1"/>
                </a:solidFill>
                <a:latin typeface="Arial"/>
                <a:ea typeface="Calibri"/>
                <a:cs typeface="Calibri"/>
                <a:sym typeface="Calibri"/>
              </a:rPr>
              <a:t> the </a:t>
            </a:r>
            <a:r>
              <a:rPr lang="da-DK" sz="1200" b="0" i="0" u="none" strike="noStrike" cap="none" dirty="0" err="1">
                <a:solidFill>
                  <a:schemeClr val="dk1"/>
                </a:solidFill>
                <a:latin typeface="Arial"/>
                <a:ea typeface="Calibri"/>
                <a:cs typeface="Calibri"/>
                <a:sym typeface="Calibri"/>
              </a:rPr>
              <a:t>functionalities</a:t>
            </a:r>
            <a:r>
              <a:rPr lang="da-DK" sz="1200" b="0" i="0" u="none" strike="noStrike" cap="none" dirty="0">
                <a:solidFill>
                  <a:schemeClr val="dk1"/>
                </a:solidFill>
                <a:latin typeface="Arial"/>
                <a:ea typeface="Calibri"/>
                <a:cs typeface="Calibri"/>
                <a:sym typeface="Calibri"/>
              </a:rPr>
              <a:t> of the </a:t>
            </a:r>
            <a:r>
              <a:rPr lang="da-DK" sz="1200" b="0" i="0" u="none" strike="noStrike" cap="none" dirty="0" err="1">
                <a:solidFill>
                  <a:schemeClr val="dk1"/>
                </a:solidFill>
                <a:latin typeface="Arial"/>
                <a:ea typeface="Calibri"/>
                <a:cs typeface="Calibri"/>
                <a:sym typeface="Calibri"/>
              </a:rPr>
              <a:t>existing</a:t>
            </a:r>
            <a:r>
              <a:rPr lang="da-DK" sz="1200" b="0" i="0" u="none" strike="noStrike" cap="none" dirty="0">
                <a:solidFill>
                  <a:schemeClr val="dk1"/>
                </a:solidFill>
                <a:latin typeface="Arial"/>
                <a:ea typeface="Calibri"/>
                <a:cs typeface="Calibri"/>
                <a:sym typeface="Calibri"/>
              </a:rPr>
              <a:t> open database of </a:t>
            </a:r>
            <a:r>
              <a:rPr lang="da-DK" sz="1200" b="0" i="0" u="none" strike="noStrike" cap="none" dirty="0" err="1">
                <a:solidFill>
                  <a:schemeClr val="dk1"/>
                </a:solidFill>
                <a:latin typeface="Arial"/>
                <a:ea typeface="Calibri"/>
                <a:cs typeface="Calibri"/>
                <a:sym typeface="Calibri"/>
              </a:rPr>
              <a:t>historical</a:t>
            </a:r>
            <a:r>
              <a:rPr lang="da-DK" sz="1200" b="0" i="0" u="none" strike="noStrike" cap="none" dirty="0">
                <a:solidFill>
                  <a:schemeClr val="dk1"/>
                </a:solidFill>
                <a:latin typeface="Arial"/>
                <a:ea typeface="Calibri"/>
                <a:cs typeface="Calibri"/>
                <a:sym typeface="Calibri"/>
              </a:rPr>
              <a:t> and </a:t>
            </a:r>
            <a:r>
              <a:rPr lang="da-DK" sz="1200" b="0" i="0" u="none" strike="noStrike" cap="none" dirty="0" err="1">
                <a:solidFill>
                  <a:schemeClr val="dk1"/>
                </a:solidFill>
                <a:latin typeface="Arial"/>
                <a:ea typeface="Calibri"/>
                <a:cs typeface="Calibri"/>
                <a:sym typeface="Calibri"/>
              </a:rPr>
              <a:t>current</a:t>
            </a:r>
            <a:r>
              <a:rPr lang="da-DK" sz="1200" b="0" i="0" u="none" strike="noStrike" cap="none" dirty="0">
                <a:solidFill>
                  <a:schemeClr val="dk1"/>
                </a:solidFill>
                <a:latin typeface="Arial"/>
                <a:ea typeface="Calibri"/>
                <a:cs typeface="Calibri"/>
                <a:sym typeface="Calibri"/>
              </a:rPr>
              <a:t> pollen </a:t>
            </a:r>
            <a:r>
              <a:rPr lang="da-DK" sz="1200" b="0" i="0" u="none" strike="noStrike" cap="none" dirty="0" err="1">
                <a:solidFill>
                  <a:schemeClr val="dk1"/>
                </a:solidFill>
                <a:latin typeface="Arial"/>
                <a:ea typeface="Calibri"/>
                <a:cs typeface="Calibri"/>
                <a:sym typeface="Calibri"/>
              </a:rPr>
              <a:t>levels</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compiled</a:t>
            </a:r>
            <a:r>
              <a:rPr lang="da-DK" sz="1200" b="0" i="0" u="none" strike="noStrike" cap="none" dirty="0">
                <a:solidFill>
                  <a:schemeClr val="dk1"/>
                </a:solidFill>
                <a:latin typeface="Arial"/>
                <a:ea typeface="Calibri"/>
                <a:cs typeface="Calibri"/>
                <a:sym typeface="Calibri"/>
              </a:rPr>
              <a:t> by the PIA research </a:t>
            </a:r>
            <a:r>
              <a:rPr lang="da-DK" sz="1200" b="0" i="0" u="none" strike="noStrike" cap="none" dirty="0" err="1">
                <a:solidFill>
                  <a:schemeClr val="dk1"/>
                </a:solidFill>
                <a:latin typeface="Arial"/>
                <a:ea typeface="Calibri"/>
                <a:cs typeface="Calibri"/>
                <a:sym typeface="Calibri"/>
              </a:rPr>
              <a:t>group</a:t>
            </a:r>
            <a:r>
              <a:rPr lang="da-DK" sz="1200" b="0" i="0" u="none" strike="noStrike" cap="none" dirty="0">
                <a:solidFill>
                  <a:schemeClr val="dk1"/>
                </a:solidFill>
                <a:latin typeface="Arial"/>
                <a:ea typeface="Calibri"/>
                <a:cs typeface="Calibri"/>
                <a:sym typeface="Calibri"/>
              </a:rPr>
              <a:t> of the Barcelona </a:t>
            </a:r>
            <a:r>
              <a:rPr lang="da-DK" sz="1200" b="0" i="0" u="none" strike="noStrike" cap="none" dirty="0" err="1">
                <a:solidFill>
                  <a:schemeClr val="dk1"/>
                </a:solidFill>
                <a:latin typeface="Arial"/>
                <a:ea typeface="Calibri"/>
                <a:cs typeface="Calibri"/>
                <a:sym typeface="Calibri"/>
              </a:rPr>
              <a:t>Autonomous</a:t>
            </a:r>
            <a:r>
              <a:rPr lang="da-DK" sz="1200" b="0" i="0" u="none" strike="noStrike" cap="none" dirty="0">
                <a:solidFill>
                  <a:schemeClr val="dk1"/>
                </a:solidFill>
                <a:latin typeface="Arial"/>
                <a:ea typeface="Calibri"/>
                <a:cs typeface="Calibri"/>
                <a:sym typeface="Calibri"/>
              </a:rPr>
              <a:t> University. The </a:t>
            </a:r>
            <a:r>
              <a:rPr lang="da-DK" sz="1200" b="0" i="0" u="none" strike="noStrike" cap="none" dirty="0" err="1">
                <a:solidFill>
                  <a:schemeClr val="dk1"/>
                </a:solidFill>
                <a:latin typeface="Arial"/>
                <a:ea typeface="Calibri"/>
                <a:cs typeface="Calibri"/>
                <a:sym typeface="Calibri"/>
              </a:rPr>
              <a:t>application</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integrates</a:t>
            </a:r>
            <a:r>
              <a:rPr lang="da-DK" sz="1200" b="0" i="0" u="none" strike="noStrike" cap="none" dirty="0">
                <a:solidFill>
                  <a:schemeClr val="dk1"/>
                </a:solidFill>
                <a:latin typeface="Arial"/>
                <a:ea typeface="Calibri"/>
                <a:cs typeface="Calibri"/>
                <a:sym typeface="Calibri"/>
              </a:rPr>
              <a:t> the database with the user-</a:t>
            </a:r>
            <a:r>
              <a:rPr lang="da-DK" sz="1200" b="0" i="0" u="none" strike="noStrike" cap="none" dirty="0" err="1">
                <a:solidFill>
                  <a:schemeClr val="dk1"/>
                </a:solidFill>
                <a:latin typeface="Arial"/>
                <a:ea typeface="Calibri"/>
                <a:cs typeface="Calibri"/>
                <a:sym typeface="Calibri"/>
              </a:rPr>
              <a:t>contributed</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medical</a:t>
            </a:r>
            <a:r>
              <a:rPr lang="da-DK" sz="1200" b="0" i="0" u="none" strike="noStrike" cap="none" dirty="0">
                <a:solidFill>
                  <a:schemeClr val="dk1"/>
                </a:solidFill>
                <a:latin typeface="Arial"/>
                <a:ea typeface="Calibri"/>
                <a:cs typeface="Calibri"/>
                <a:sym typeface="Calibri"/>
              </a:rPr>
              <a:t> and </a:t>
            </a:r>
            <a:r>
              <a:rPr lang="da-DK" sz="1200" b="0" i="0" u="none" strike="noStrike" cap="none" dirty="0" err="1">
                <a:solidFill>
                  <a:schemeClr val="dk1"/>
                </a:solidFill>
                <a:latin typeface="Arial"/>
                <a:ea typeface="Calibri"/>
                <a:cs typeface="Calibri"/>
                <a:sym typeface="Calibri"/>
              </a:rPr>
              <a:t>geolocalisation</a:t>
            </a:r>
            <a:r>
              <a:rPr lang="da-DK" sz="1200" b="0" i="0" u="none" strike="noStrike" cap="none" dirty="0">
                <a:solidFill>
                  <a:schemeClr val="dk1"/>
                </a:solidFill>
                <a:latin typeface="Arial"/>
                <a:ea typeface="Calibri"/>
                <a:cs typeface="Calibri"/>
                <a:sym typeface="Calibri"/>
              </a:rPr>
              <a:t> data, and </a:t>
            </a:r>
            <a:r>
              <a:rPr lang="da-DK" sz="1200" b="0" i="0" u="none" strike="noStrike" cap="none" dirty="0" err="1">
                <a:solidFill>
                  <a:schemeClr val="dk1"/>
                </a:solidFill>
                <a:latin typeface="Arial"/>
                <a:ea typeface="Calibri"/>
                <a:cs typeface="Calibri"/>
                <a:sym typeface="Calibri"/>
              </a:rPr>
              <a:t>recommends</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personal</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daily</a:t>
            </a:r>
            <a:r>
              <a:rPr lang="da-DK" sz="1200" b="0" i="0" u="none" strike="noStrike" cap="none" dirty="0">
                <a:solidFill>
                  <a:schemeClr val="dk1"/>
                </a:solidFill>
                <a:latin typeface="Arial"/>
                <a:ea typeface="Calibri"/>
                <a:cs typeface="Calibri"/>
                <a:sym typeface="Calibri"/>
              </a:rPr>
              <a:t> routes </a:t>
            </a:r>
            <a:r>
              <a:rPr lang="da-DK" sz="1200" b="0" i="0" u="none" strike="noStrike" cap="none" dirty="0" err="1">
                <a:solidFill>
                  <a:schemeClr val="dk1"/>
                </a:solidFill>
                <a:latin typeface="Arial"/>
                <a:ea typeface="Calibri"/>
                <a:cs typeface="Calibri"/>
                <a:sym typeface="Calibri"/>
              </a:rPr>
              <a:t>that</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avoid</a:t>
            </a:r>
            <a:r>
              <a:rPr lang="da-DK" sz="1200" b="0" i="0" u="none" strike="noStrike" cap="none" dirty="0">
                <a:solidFill>
                  <a:schemeClr val="dk1"/>
                </a:solidFill>
                <a:latin typeface="Arial"/>
                <a:ea typeface="Calibri"/>
                <a:cs typeface="Calibri"/>
                <a:sym typeface="Calibri"/>
              </a:rPr>
              <a:t> or </a:t>
            </a:r>
            <a:r>
              <a:rPr lang="da-DK" sz="1200" b="0" i="0" u="none" strike="noStrike" cap="none" dirty="0" err="1">
                <a:solidFill>
                  <a:schemeClr val="dk1"/>
                </a:solidFill>
                <a:latin typeface="Arial"/>
                <a:ea typeface="Calibri"/>
                <a:cs typeface="Calibri"/>
                <a:sym typeface="Calibri"/>
              </a:rPr>
              <a:t>mitigate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those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areas</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expected</a:t>
            </a:r>
            <a:r>
              <a:rPr lang="da-DK" sz="1200" b="0" i="0" u="none" strike="noStrike" cap="none" dirty="0">
                <a:solidFill>
                  <a:schemeClr val="dk1"/>
                </a:solidFill>
                <a:latin typeface="Arial"/>
                <a:ea typeface="Calibri"/>
                <a:cs typeface="Calibri"/>
                <a:sym typeface="Calibri"/>
              </a:rPr>
              <a:t> to have high </a:t>
            </a:r>
            <a:r>
              <a:rPr lang="da-DK" sz="1200" b="0" i="0" u="none" strike="noStrike" cap="none" dirty="0" err="1">
                <a:solidFill>
                  <a:schemeClr val="dk1"/>
                </a:solidFill>
                <a:latin typeface="Arial"/>
                <a:ea typeface="Calibri"/>
                <a:cs typeface="Calibri"/>
                <a:sym typeface="Calibri"/>
              </a:rPr>
              <a:t>concentrations</a:t>
            </a:r>
            <a:r>
              <a:rPr lang="da-DK" sz="1200" b="0" i="0" u="none" strike="noStrike" cap="none" dirty="0">
                <a:solidFill>
                  <a:schemeClr val="dk1"/>
                </a:solidFill>
                <a:latin typeface="Arial"/>
                <a:ea typeface="Calibri"/>
                <a:cs typeface="Calibri"/>
                <a:sym typeface="Calibri"/>
              </a:rPr>
              <a:t> of pollens and </a:t>
            </a:r>
            <a:r>
              <a:rPr lang="da-DK" sz="1200" b="0" i="0" u="none" strike="noStrike" cap="none" dirty="0" err="1">
                <a:solidFill>
                  <a:schemeClr val="dk1"/>
                </a:solidFill>
                <a:latin typeface="Arial"/>
                <a:ea typeface="Calibri"/>
                <a:cs typeface="Calibri"/>
                <a:sym typeface="Calibri"/>
              </a:rPr>
              <a:t>other</a:t>
            </a:r>
            <a:r>
              <a:rPr lang="da-DK" sz="1200" b="0" i="0" u="none" strike="noStrike" cap="none" dirty="0">
                <a:solidFill>
                  <a:schemeClr val="dk1"/>
                </a:solidFill>
                <a:latin typeface="Arial"/>
                <a:ea typeface="Calibri"/>
                <a:cs typeface="Calibri"/>
                <a:sym typeface="Calibri"/>
              </a:rPr>
              <a:t> allergens to </a:t>
            </a:r>
            <a:r>
              <a:rPr lang="da-DK" sz="1200" b="0" i="0" u="none" strike="noStrike" cap="none" dirty="0" err="1">
                <a:solidFill>
                  <a:schemeClr val="dk1"/>
                </a:solidFill>
                <a:latin typeface="Arial"/>
                <a:ea typeface="Calibri"/>
                <a:cs typeface="Calibri"/>
                <a:sym typeface="Calibri"/>
              </a:rPr>
              <a:t>which</a:t>
            </a:r>
            <a:r>
              <a:rPr lang="da-DK" sz="1200" b="0" i="0" u="none" strike="noStrike" cap="none" dirty="0">
                <a:solidFill>
                  <a:schemeClr val="dk1"/>
                </a:solidFill>
                <a:latin typeface="Arial"/>
                <a:ea typeface="Calibri"/>
                <a:cs typeface="Calibri"/>
                <a:sym typeface="Calibri"/>
              </a:rPr>
              <a:t> the user is </a:t>
            </a:r>
            <a:r>
              <a:rPr lang="da-DK" sz="1200" b="0" i="0" u="none" strike="noStrike" cap="none" dirty="0" err="1">
                <a:solidFill>
                  <a:schemeClr val="dk1"/>
                </a:solidFill>
                <a:latin typeface="Arial"/>
                <a:ea typeface="Calibri"/>
                <a:cs typeface="Calibri"/>
                <a:sym typeface="Calibri"/>
              </a:rPr>
              <a:t>susceptible</a:t>
            </a:r>
            <a:r>
              <a:rPr lang="da-DK" sz="1200" b="0" i="0" u="none" strike="noStrike" cap="none" dirty="0">
                <a:solidFill>
                  <a:schemeClr val="dk1"/>
                </a:solidFill>
                <a:latin typeface="Arial"/>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Arial"/>
                <a:ea typeface="Calibri"/>
                <a:cs typeface="Calibri"/>
                <a:sym typeface="Calibri"/>
              </a:rPr>
            </a:br>
            <a:r>
              <a:rPr lang="da-DK" sz="1200" b="0" i="0" u="none" strike="noStrike" cap="none" dirty="0" err="1">
                <a:solidFill>
                  <a:schemeClr val="dk1"/>
                </a:solidFill>
                <a:latin typeface="Arial"/>
                <a:ea typeface="Calibri"/>
                <a:cs typeface="Calibri"/>
                <a:sym typeface="Calibri"/>
              </a:rPr>
              <a:t>Objectives</a:t>
            </a:r>
            <a:r>
              <a:rPr lang="da-DK" sz="1200" b="0" i="0" u="none" strike="noStrike" cap="none" dirty="0">
                <a:solidFill>
                  <a:schemeClr val="dk1"/>
                </a:solidFill>
                <a:latin typeface="Arial"/>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Arial"/>
                <a:ea typeface="Calibri"/>
                <a:cs typeface="Calibri"/>
                <a:sym typeface="Calibri"/>
              </a:rPr>
              <a:t>To </a:t>
            </a:r>
            <a:r>
              <a:rPr lang="da-DK" sz="1200" b="0" i="0" u="none" strike="noStrike" cap="none" dirty="0" err="1">
                <a:solidFill>
                  <a:schemeClr val="dk1"/>
                </a:solidFill>
                <a:latin typeface="Arial"/>
                <a:ea typeface="Calibri"/>
                <a:cs typeface="Calibri"/>
                <a:sym typeface="Calibri"/>
              </a:rPr>
              <a:t>mitigate</a:t>
            </a:r>
            <a:r>
              <a:rPr lang="da-DK" sz="1200" b="0" i="0" u="none" strike="noStrike" cap="none" dirty="0">
                <a:solidFill>
                  <a:schemeClr val="dk1"/>
                </a:solidFill>
                <a:latin typeface="Arial"/>
                <a:ea typeface="Calibri"/>
                <a:cs typeface="Calibri"/>
                <a:sym typeface="Calibri"/>
              </a:rPr>
              <a:t> the </a:t>
            </a:r>
            <a:r>
              <a:rPr lang="da-DK" sz="1200" b="0" i="0" u="none" strike="noStrike" cap="none" dirty="0" err="1">
                <a:solidFill>
                  <a:schemeClr val="dk1"/>
                </a:solidFill>
                <a:latin typeface="Arial"/>
                <a:ea typeface="Calibri"/>
                <a:cs typeface="Calibri"/>
                <a:sym typeface="Calibri"/>
              </a:rPr>
              <a:t>potentially</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severe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respiratory</a:t>
            </a:r>
            <a:r>
              <a:rPr lang="da-DK" sz="1200" b="0" i="0" u="none" strike="noStrike" cap="none" dirty="0">
                <a:solidFill>
                  <a:schemeClr val="dk1"/>
                </a:solidFill>
                <a:latin typeface="Arial"/>
                <a:ea typeface="Calibri"/>
                <a:cs typeface="Calibri"/>
                <a:sym typeface="Calibri"/>
              </a:rPr>
              <a:t> problems </a:t>
            </a:r>
            <a:r>
              <a:rPr lang="da-DK" sz="1200" b="0" i="0" u="none" strike="noStrike" cap="none" dirty="0" err="1">
                <a:solidFill>
                  <a:schemeClr val="dk1"/>
                </a:solidFill>
                <a:latin typeface="Arial"/>
                <a:ea typeface="Calibri"/>
                <a:cs typeface="Calibri"/>
                <a:sym typeface="Calibri"/>
              </a:rPr>
              <a:t>suffered</a:t>
            </a:r>
            <a:r>
              <a:rPr lang="da-DK" sz="1200" b="0" i="0" u="none" strike="noStrike" cap="none" dirty="0">
                <a:solidFill>
                  <a:schemeClr val="dk1"/>
                </a:solidFill>
                <a:latin typeface="Arial"/>
                <a:ea typeface="Calibri"/>
                <a:cs typeface="Calibri"/>
                <a:sym typeface="Calibri"/>
              </a:rPr>
              <a:t> by </a:t>
            </a:r>
            <a:r>
              <a:rPr lang="da-DK" sz="1200" b="0" i="0" u="none" strike="noStrike" cap="none" dirty="0" err="1">
                <a:solidFill>
                  <a:schemeClr val="dk1"/>
                </a:solidFill>
                <a:latin typeface="Arial"/>
                <a:ea typeface="Calibri"/>
                <a:cs typeface="Calibri"/>
                <a:sym typeface="Calibri"/>
              </a:rPr>
              <a:t>clinically</a:t>
            </a:r>
            <a:r>
              <a:rPr lang="da-DK" sz="1200" b="0" i="0" u="none" strike="noStrike" cap="none" dirty="0">
                <a:solidFill>
                  <a:schemeClr val="dk1"/>
                </a:solidFill>
                <a:latin typeface="Arial"/>
                <a:ea typeface="Calibri"/>
                <a:cs typeface="Calibri"/>
                <a:sym typeface="Calibri"/>
              </a:rPr>
              <a:t> vulnerable urban populations.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Arial"/>
                <a:ea typeface="Calibri"/>
                <a:cs typeface="Calibri"/>
                <a:sym typeface="Calibri"/>
              </a:rPr>
            </a:br>
            <a:r>
              <a:rPr lang="da-DK" sz="1200" b="0" i="0" u="none" strike="noStrike" cap="none" dirty="0">
                <a:solidFill>
                  <a:schemeClr val="dk1"/>
                </a:solidFill>
                <a:latin typeface="Arial"/>
                <a:ea typeface="Calibri"/>
                <a:cs typeface="Calibri"/>
                <a:sym typeface="Calibri"/>
              </a:rPr>
              <a:t>Users: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Arial"/>
                <a:ea typeface="Calibri"/>
                <a:cs typeface="Calibri"/>
                <a:sym typeface="Calibri"/>
              </a:rPr>
              <a:t>Citizens </a:t>
            </a:r>
            <a:r>
              <a:rPr lang="da-DK" sz="1200" b="0" i="0" u="none" strike="noStrike" cap="none" dirty="0" err="1">
                <a:solidFill>
                  <a:schemeClr val="dk1"/>
                </a:solidFill>
                <a:latin typeface="Arial"/>
                <a:ea typeface="Calibri"/>
                <a:cs typeface="Calibri"/>
                <a:sym typeface="Calibri"/>
              </a:rPr>
              <a:t>that</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are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prone</a:t>
            </a:r>
            <a:r>
              <a:rPr lang="da-DK" sz="1200" b="0" i="0" u="none" strike="noStrike" cap="none" dirty="0">
                <a:solidFill>
                  <a:schemeClr val="dk1"/>
                </a:solidFill>
                <a:latin typeface="Arial"/>
                <a:ea typeface="Calibri"/>
                <a:cs typeface="Calibri"/>
                <a:sym typeface="Calibri"/>
              </a:rPr>
              <a:t> to </a:t>
            </a:r>
            <a:r>
              <a:rPr lang="da-DK" sz="1200" b="0" i="0" u="none" strike="noStrike" cap="none" dirty="0" err="1">
                <a:solidFill>
                  <a:schemeClr val="dk1"/>
                </a:solidFill>
                <a:latin typeface="Arial"/>
                <a:ea typeface="Calibri"/>
                <a:cs typeface="Calibri"/>
                <a:sym typeface="Calibri"/>
              </a:rPr>
              <a:t>suffering</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allergies</a:t>
            </a:r>
            <a:r>
              <a:rPr lang="da-DK" sz="1200" b="0" i="0" u="none" strike="noStrike" cap="none" dirty="0">
                <a:solidFill>
                  <a:schemeClr val="dk1"/>
                </a:solidFill>
                <a:latin typeface="Arial"/>
                <a:ea typeface="Calibri"/>
                <a:cs typeface="Calibri"/>
                <a:sym typeface="Calibri"/>
              </a:rPr>
              <a:t> and </a:t>
            </a:r>
            <a:r>
              <a:rPr lang="da-DK" sz="1200" b="0" i="0" u="none" strike="noStrike" cap="none" dirty="0" err="1">
                <a:solidFill>
                  <a:schemeClr val="dk1"/>
                </a:solidFill>
                <a:latin typeface="Arial"/>
                <a:ea typeface="Calibri"/>
                <a:cs typeface="Calibri"/>
                <a:sym typeface="Calibri"/>
              </a:rPr>
              <a:t>other</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related</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respiratory</a:t>
            </a:r>
            <a:r>
              <a:rPr lang="da-DK" sz="1200" b="0" i="0" u="none" strike="noStrike" cap="none" dirty="0">
                <a:solidFill>
                  <a:schemeClr val="dk1"/>
                </a:solidFill>
                <a:latin typeface="Arial"/>
                <a:ea typeface="Calibri"/>
                <a:cs typeface="Calibri"/>
                <a:sym typeface="Calibri"/>
              </a:rPr>
              <a:t> problems.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Arial"/>
                <a:ea typeface="Calibri"/>
                <a:cs typeface="Calibri"/>
                <a:sym typeface="Calibri"/>
              </a:rPr>
            </a:br>
            <a:endParaRPr lang="da-DK" sz="1200" b="0" i="0" u="none" strike="noStrike" cap="none" dirty="0">
              <a:solidFill>
                <a:schemeClr val="dk1"/>
              </a:solidFill>
              <a:latin typeface="Arial"/>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err="1">
                <a:solidFill>
                  <a:schemeClr val="dk1"/>
                </a:solidFill>
                <a:latin typeface="Arial"/>
                <a:ea typeface="Calibri"/>
                <a:cs typeface="Calibri"/>
                <a:sym typeface="Calibri"/>
              </a:rPr>
              <a:t>PolenCat</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expands</a:t>
            </a:r>
            <a:r>
              <a:rPr lang="da-DK" sz="1200" b="0" i="0" u="none" strike="noStrike" cap="none" dirty="0">
                <a:solidFill>
                  <a:schemeClr val="dk1"/>
                </a:solidFill>
                <a:latin typeface="Arial"/>
                <a:ea typeface="Calibri"/>
                <a:cs typeface="Calibri"/>
                <a:sym typeface="Calibri"/>
              </a:rPr>
              <a:t> the </a:t>
            </a:r>
            <a:r>
              <a:rPr lang="da-DK" sz="1200" b="0" i="0" u="none" strike="noStrike" cap="none" dirty="0" err="1">
                <a:solidFill>
                  <a:schemeClr val="dk1"/>
                </a:solidFill>
                <a:latin typeface="Arial"/>
                <a:ea typeface="Calibri"/>
                <a:cs typeface="Calibri"/>
                <a:sym typeface="Calibri"/>
              </a:rPr>
              <a:t>functionalities</a:t>
            </a:r>
            <a:r>
              <a:rPr lang="da-DK" sz="1200" b="0" i="0" u="none" strike="noStrike" cap="none" dirty="0">
                <a:solidFill>
                  <a:schemeClr val="dk1"/>
                </a:solidFill>
                <a:latin typeface="Arial"/>
                <a:ea typeface="Calibri"/>
                <a:cs typeface="Calibri"/>
                <a:sym typeface="Calibri"/>
              </a:rPr>
              <a:t> of the </a:t>
            </a:r>
            <a:r>
              <a:rPr lang="da-DK" sz="1200" b="0" i="0" u="none" strike="noStrike" cap="none" dirty="0" err="1">
                <a:solidFill>
                  <a:schemeClr val="dk1"/>
                </a:solidFill>
                <a:latin typeface="Arial"/>
                <a:ea typeface="Calibri"/>
                <a:cs typeface="Calibri"/>
                <a:sym typeface="Calibri"/>
              </a:rPr>
              <a:t>existing</a:t>
            </a:r>
            <a:r>
              <a:rPr lang="da-DK" sz="1200" b="0" i="0" u="none" strike="noStrike" cap="none" dirty="0">
                <a:solidFill>
                  <a:schemeClr val="dk1"/>
                </a:solidFill>
                <a:latin typeface="Arial"/>
                <a:ea typeface="Calibri"/>
                <a:cs typeface="Calibri"/>
                <a:sym typeface="Calibri"/>
              </a:rPr>
              <a:t> open database of </a:t>
            </a:r>
            <a:r>
              <a:rPr lang="da-DK" sz="1200" b="0" i="0" u="none" strike="noStrike" cap="none" dirty="0" err="1">
                <a:solidFill>
                  <a:schemeClr val="dk1"/>
                </a:solidFill>
                <a:latin typeface="Arial"/>
                <a:ea typeface="Calibri"/>
                <a:cs typeface="Calibri"/>
                <a:sym typeface="Calibri"/>
              </a:rPr>
              <a:t>historical</a:t>
            </a:r>
            <a:r>
              <a:rPr lang="da-DK" sz="1200" b="0" i="0" u="none" strike="noStrike" cap="none" dirty="0">
                <a:solidFill>
                  <a:schemeClr val="dk1"/>
                </a:solidFill>
                <a:latin typeface="Arial"/>
                <a:ea typeface="Calibri"/>
                <a:cs typeface="Calibri"/>
                <a:sym typeface="Calibri"/>
              </a:rPr>
              <a:t> and </a:t>
            </a:r>
            <a:r>
              <a:rPr lang="da-DK" sz="1200" b="0" i="0" u="none" strike="noStrike" cap="none" dirty="0" err="1">
                <a:solidFill>
                  <a:schemeClr val="dk1"/>
                </a:solidFill>
                <a:latin typeface="Arial"/>
                <a:ea typeface="Calibri"/>
                <a:cs typeface="Calibri"/>
                <a:sym typeface="Calibri"/>
              </a:rPr>
              <a:t>current</a:t>
            </a:r>
            <a:r>
              <a:rPr lang="da-DK" sz="1200" b="0" i="0" u="none" strike="noStrike" cap="none" dirty="0">
                <a:solidFill>
                  <a:schemeClr val="dk1"/>
                </a:solidFill>
                <a:latin typeface="Arial"/>
                <a:ea typeface="Calibri"/>
                <a:cs typeface="Calibri"/>
                <a:sym typeface="Calibri"/>
              </a:rPr>
              <a:t> pollen </a:t>
            </a:r>
            <a:r>
              <a:rPr lang="da-DK" sz="1200" b="0" i="0" u="none" strike="noStrike" cap="none" dirty="0" err="1">
                <a:solidFill>
                  <a:schemeClr val="dk1"/>
                </a:solidFill>
                <a:latin typeface="Arial"/>
                <a:ea typeface="Calibri"/>
                <a:cs typeface="Calibri"/>
                <a:sym typeface="Calibri"/>
              </a:rPr>
              <a:t>levels</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compiled</a:t>
            </a:r>
            <a:r>
              <a:rPr lang="da-DK" sz="1200" b="0" i="0" u="none" strike="noStrike" cap="none" dirty="0">
                <a:solidFill>
                  <a:schemeClr val="dk1"/>
                </a:solidFill>
                <a:latin typeface="Arial"/>
                <a:ea typeface="Calibri"/>
                <a:cs typeface="Calibri"/>
                <a:sym typeface="Calibri"/>
              </a:rPr>
              <a:t> by the PIA research </a:t>
            </a:r>
            <a:r>
              <a:rPr lang="da-DK" sz="1200" b="0" i="0" u="none" strike="noStrike" cap="none" dirty="0" err="1">
                <a:solidFill>
                  <a:schemeClr val="dk1"/>
                </a:solidFill>
                <a:latin typeface="Arial"/>
                <a:ea typeface="Calibri"/>
                <a:cs typeface="Calibri"/>
                <a:sym typeface="Calibri"/>
              </a:rPr>
              <a:t>group</a:t>
            </a:r>
            <a:r>
              <a:rPr lang="da-DK" sz="1200" b="0" i="0" u="none" strike="noStrike" cap="none" dirty="0">
                <a:solidFill>
                  <a:schemeClr val="dk1"/>
                </a:solidFill>
                <a:latin typeface="Arial"/>
                <a:ea typeface="Calibri"/>
                <a:cs typeface="Calibri"/>
                <a:sym typeface="Calibri"/>
              </a:rPr>
              <a:t> of the Barcelona </a:t>
            </a:r>
            <a:r>
              <a:rPr lang="da-DK" sz="1200" b="0" i="0" u="none" strike="noStrike" cap="none" dirty="0" err="1">
                <a:solidFill>
                  <a:schemeClr val="dk1"/>
                </a:solidFill>
                <a:latin typeface="Arial"/>
                <a:ea typeface="Calibri"/>
                <a:cs typeface="Calibri"/>
                <a:sym typeface="Calibri"/>
              </a:rPr>
              <a:t>Autonomous</a:t>
            </a:r>
            <a:r>
              <a:rPr lang="da-DK" sz="1200" b="0" i="0" u="none" strike="noStrike" cap="none" dirty="0">
                <a:solidFill>
                  <a:schemeClr val="dk1"/>
                </a:solidFill>
                <a:latin typeface="Arial"/>
                <a:ea typeface="Calibri"/>
                <a:cs typeface="Calibri"/>
                <a:sym typeface="Calibri"/>
              </a:rPr>
              <a:t> University. The </a:t>
            </a:r>
            <a:r>
              <a:rPr lang="da-DK" sz="1200" b="0" i="0" u="none" strike="noStrike" cap="none" dirty="0" err="1">
                <a:solidFill>
                  <a:schemeClr val="dk1"/>
                </a:solidFill>
                <a:latin typeface="Arial"/>
                <a:ea typeface="Calibri"/>
                <a:cs typeface="Calibri"/>
                <a:sym typeface="Calibri"/>
              </a:rPr>
              <a:t>application</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integrates</a:t>
            </a:r>
            <a:r>
              <a:rPr lang="da-DK" sz="1200" b="0" i="0" u="none" strike="noStrike" cap="none" dirty="0">
                <a:solidFill>
                  <a:schemeClr val="dk1"/>
                </a:solidFill>
                <a:latin typeface="Arial"/>
                <a:ea typeface="Calibri"/>
                <a:cs typeface="Calibri"/>
                <a:sym typeface="Calibri"/>
              </a:rPr>
              <a:t> the database with the user-</a:t>
            </a:r>
            <a:r>
              <a:rPr lang="da-DK" sz="1200" b="0" i="0" u="none" strike="noStrike" cap="none" dirty="0" err="1">
                <a:solidFill>
                  <a:schemeClr val="dk1"/>
                </a:solidFill>
                <a:latin typeface="Arial"/>
                <a:ea typeface="Calibri"/>
                <a:cs typeface="Calibri"/>
                <a:sym typeface="Calibri"/>
              </a:rPr>
              <a:t>contributed</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medical</a:t>
            </a:r>
            <a:r>
              <a:rPr lang="da-DK" sz="1200" b="0" i="0" u="none" strike="noStrike" cap="none" dirty="0">
                <a:solidFill>
                  <a:schemeClr val="dk1"/>
                </a:solidFill>
                <a:latin typeface="Arial"/>
                <a:ea typeface="Calibri"/>
                <a:cs typeface="Calibri"/>
                <a:sym typeface="Calibri"/>
              </a:rPr>
              <a:t> and </a:t>
            </a:r>
            <a:r>
              <a:rPr lang="da-DK" sz="1200" b="0" i="0" u="none" strike="noStrike" cap="none" dirty="0" err="1">
                <a:solidFill>
                  <a:schemeClr val="dk1"/>
                </a:solidFill>
                <a:latin typeface="Arial"/>
                <a:ea typeface="Calibri"/>
                <a:cs typeface="Calibri"/>
                <a:sym typeface="Calibri"/>
              </a:rPr>
              <a:t>geolocalisation</a:t>
            </a:r>
            <a:r>
              <a:rPr lang="da-DK" sz="1200" b="0" i="0" u="none" strike="noStrike" cap="none" dirty="0">
                <a:solidFill>
                  <a:schemeClr val="dk1"/>
                </a:solidFill>
                <a:latin typeface="Arial"/>
                <a:ea typeface="Calibri"/>
                <a:cs typeface="Calibri"/>
                <a:sym typeface="Calibri"/>
              </a:rPr>
              <a:t> data, and </a:t>
            </a:r>
            <a:r>
              <a:rPr lang="da-DK" sz="1200" b="0" i="0" u="none" strike="noStrike" cap="none" dirty="0" err="1">
                <a:solidFill>
                  <a:schemeClr val="dk1"/>
                </a:solidFill>
                <a:latin typeface="Arial"/>
                <a:ea typeface="Calibri"/>
                <a:cs typeface="Calibri"/>
                <a:sym typeface="Calibri"/>
              </a:rPr>
              <a:t>recommends</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personal</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daily</a:t>
            </a:r>
            <a:r>
              <a:rPr lang="da-DK" sz="1200" b="0" i="0" u="none" strike="noStrike" cap="none" dirty="0">
                <a:solidFill>
                  <a:schemeClr val="dk1"/>
                </a:solidFill>
                <a:latin typeface="Arial"/>
                <a:ea typeface="Calibri"/>
                <a:cs typeface="Calibri"/>
                <a:sym typeface="Calibri"/>
              </a:rPr>
              <a:t> routes </a:t>
            </a:r>
            <a:r>
              <a:rPr lang="da-DK" sz="1200" b="0" i="0" u="none" strike="noStrike" cap="none" dirty="0" err="1">
                <a:solidFill>
                  <a:schemeClr val="dk1"/>
                </a:solidFill>
                <a:latin typeface="Arial"/>
                <a:ea typeface="Calibri"/>
                <a:cs typeface="Calibri"/>
                <a:sym typeface="Calibri"/>
              </a:rPr>
              <a:t>that</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avoid</a:t>
            </a:r>
            <a:r>
              <a:rPr lang="da-DK" sz="1200" b="0" i="0" u="none" strike="noStrike" cap="none" dirty="0">
                <a:solidFill>
                  <a:schemeClr val="dk1"/>
                </a:solidFill>
                <a:latin typeface="Arial"/>
                <a:ea typeface="Calibri"/>
                <a:cs typeface="Calibri"/>
                <a:sym typeface="Calibri"/>
              </a:rPr>
              <a:t> or </a:t>
            </a:r>
            <a:r>
              <a:rPr lang="da-DK" sz="1200" b="0" i="0" u="none" strike="noStrike" cap="none" dirty="0" err="1">
                <a:solidFill>
                  <a:schemeClr val="dk1"/>
                </a:solidFill>
                <a:latin typeface="Arial"/>
                <a:ea typeface="Calibri"/>
                <a:cs typeface="Calibri"/>
                <a:sym typeface="Calibri"/>
              </a:rPr>
              <a:t>mitigate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those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areas</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expected</a:t>
            </a:r>
            <a:r>
              <a:rPr lang="da-DK" sz="1200" b="0" i="0" u="none" strike="noStrike" cap="none" dirty="0">
                <a:solidFill>
                  <a:schemeClr val="dk1"/>
                </a:solidFill>
                <a:latin typeface="Arial"/>
                <a:ea typeface="Calibri"/>
                <a:cs typeface="Calibri"/>
                <a:sym typeface="Calibri"/>
              </a:rPr>
              <a:t> to have high </a:t>
            </a:r>
            <a:r>
              <a:rPr lang="da-DK" sz="1200" b="0" i="0" u="none" strike="noStrike" cap="none" dirty="0" err="1">
                <a:solidFill>
                  <a:schemeClr val="dk1"/>
                </a:solidFill>
                <a:latin typeface="Arial"/>
                <a:ea typeface="Calibri"/>
                <a:cs typeface="Calibri"/>
                <a:sym typeface="Calibri"/>
              </a:rPr>
              <a:t>concentrations</a:t>
            </a:r>
            <a:r>
              <a:rPr lang="da-DK" sz="1200" b="0" i="0" u="none" strike="noStrike" cap="none" dirty="0">
                <a:solidFill>
                  <a:schemeClr val="dk1"/>
                </a:solidFill>
                <a:latin typeface="Arial"/>
                <a:ea typeface="Calibri"/>
                <a:cs typeface="Calibri"/>
                <a:sym typeface="Calibri"/>
              </a:rPr>
              <a:t> of pollens and </a:t>
            </a:r>
            <a:r>
              <a:rPr lang="da-DK" sz="1200" b="0" i="0" u="none" strike="noStrike" cap="none" dirty="0" err="1">
                <a:solidFill>
                  <a:schemeClr val="dk1"/>
                </a:solidFill>
                <a:latin typeface="Arial"/>
                <a:ea typeface="Calibri"/>
                <a:cs typeface="Calibri"/>
                <a:sym typeface="Calibri"/>
              </a:rPr>
              <a:t>other</a:t>
            </a:r>
            <a:r>
              <a:rPr lang="da-DK" sz="1200" b="0" i="0" u="none" strike="noStrike" cap="none" dirty="0">
                <a:solidFill>
                  <a:schemeClr val="dk1"/>
                </a:solidFill>
                <a:latin typeface="Arial"/>
                <a:ea typeface="Calibri"/>
                <a:cs typeface="Calibri"/>
                <a:sym typeface="Calibri"/>
              </a:rPr>
              <a:t> allergens to </a:t>
            </a:r>
            <a:r>
              <a:rPr lang="da-DK" sz="1200" b="0" i="0" u="none" strike="noStrike" cap="none" dirty="0" err="1">
                <a:solidFill>
                  <a:schemeClr val="dk1"/>
                </a:solidFill>
                <a:latin typeface="Arial"/>
                <a:ea typeface="Calibri"/>
                <a:cs typeface="Calibri"/>
                <a:sym typeface="Calibri"/>
              </a:rPr>
              <a:t>which</a:t>
            </a:r>
            <a:r>
              <a:rPr lang="da-DK" sz="1200" b="0" i="0" u="none" strike="noStrike" cap="none" dirty="0">
                <a:solidFill>
                  <a:schemeClr val="dk1"/>
                </a:solidFill>
                <a:latin typeface="Arial"/>
                <a:ea typeface="Calibri"/>
                <a:cs typeface="Calibri"/>
                <a:sym typeface="Calibri"/>
              </a:rPr>
              <a:t> the user is </a:t>
            </a:r>
            <a:r>
              <a:rPr lang="da-DK" sz="1200" b="0" i="0" u="none" strike="noStrike" cap="none" dirty="0" err="1">
                <a:solidFill>
                  <a:schemeClr val="dk1"/>
                </a:solidFill>
                <a:latin typeface="Arial"/>
                <a:ea typeface="Calibri"/>
                <a:cs typeface="Calibri"/>
                <a:sym typeface="Calibri"/>
              </a:rPr>
              <a:t>susceptible</a:t>
            </a:r>
            <a:r>
              <a:rPr lang="da-DK" sz="1200" b="0" i="0" u="none" strike="noStrike" cap="none" dirty="0">
                <a:solidFill>
                  <a:schemeClr val="dk1"/>
                </a:solidFill>
                <a:latin typeface="Arial"/>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Arial"/>
                <a:ea typeface="Calibri"/>
                <a:cs typeface="Calibri"/>
                <a:sym typeface="Calibri"/>
              </a:rPr>
            </a:br>
            <a:r>
              <a:rPr lang="da-DK" sz="1200" b="0" i="0" u="none" strike="noStrike" cap="none" dirty="0" err="1">
                <a:solidFill>
                  <a:schemeClr val="dk1"/>
                </a:solidFill>
                <a:latin typeface="Arial"/>
                <a:ea typeface="Calibri"/>
                <a:cs typeface="Calibri"/>
                <a:sym typeface="Calibri"/>
              </a:rPr>
              <a:t>Objectives</a:t>
            </a:r>
            <a:r>
              <a:rPr lang="da-DK" sz="1200" b="0" i="0" u="none" strike="noStrike" cap="none" dirty="0">
                <a:solidFill>
                  <a:schemeClr val="dk1"/>
                </a:solidFill>
                <a:latin typeface="Arial"/>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Arial"/>
                <a:ea typeface="Calibri"/>
                <a:cs typeface="Calibri"/>
                <a:sym typeface="Calibri"/>
              </a:rPr>
              <a:t>To </a:t>
            </a:r>
            <a:r>
              <a:rPr lang="da-DK" sz="1200" b="0" i="0" u="none" strike="noStrike" cap="none" dirty="0" err="1">
                <a:solidFill>
                  <a:schemeClr val="dk1"/>
                </a:solidFill>
                <a:latin typeface="Arial"/>
                <a:ea typeface="Calibri"/>
                <a:cs typeface="Calibri"/>
                <a:sym typeface="Calibri"/>
              </a:rPr>
              <a:t>mitigate</a:t>
            </a:r>
            <a:r>
              <a:rPr lang="da-DK" sz="1200" b="0" i="0" u="none" strike="noStrike" cap="none" dirty="0">
                <a:solidFill>
                  <a:schemeClr val="dk1"/>
                </a:solidFill>
                <a:latin typeface="Arial"/>
                <a:ea typeface="Calibri"/>
                <a:cs typeface="Calibri"/>
                <a:sym typeface="Calibri"/>
              </a:rPr>
              <a:t> the </a:t>
            </a:r>
            <a:r>
              <a:rPr lang="da-DK" sz="1200" b="0" i="0" u="none" strike="noStrike" cap="none" dirty="0" err="1">
                <a:solidFill>
                  <a:schemeClr val="dk1"/>
                </a:solidFill>
                <a:latin typeface="Arial"/>
                <a:ea typeface="Calibri"/>
                <a:cs typeface="Calibri"/>
                <a:sym typeface="Calibri"/>
              </a:rPr>
              <a:t>potentially</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severe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respiratory</a:t>
            </a:r>
            <a:r>
              <a:rPr lang="da-DK" sz="1200" b="0" i="0" u="none" strike="noStrike" cap="none" dirty="0">
                <a:solidFill>
                  <a:schemeClr val="dk1"/>
                </a:solidFill>
                <a:latin typeface="Arial"/>
                <a:ea typeface="Calibri"/>
                <a:cs typeface="Calibri"/>
                <a:sym typeface="Calibri"/>
              </a:rPr>
              <a:t> problems </a:t>
            </a:r>
            <a:r>
              <a:rPr lang="da-DK" sz="1200" b="0" i="0" u="none" strike="noStrike" cap="none" dirty="0" err="1">
                <a:solidFill>
                  <a:schemeClr val="dk1"/>
                </a:solidFill>
                <a:latin typeface="Arial"/>
                <a:ea typeface="Calibri"/>
                <a:cs typeface="Calibri"/>
                <a:sym typeface="Calibri"/>
              </a:rPr>
              <a:t>suffered</a:t>
            </a:r>
            <a:r>
              <a:rPr lang="da-DK" sz="1200" b="0" i="0" u="none" strike="noStrike" cap="none" dirty="0">
                <a:solidFill>
                  <a:schemeClr val="dk1"/>
                </a:solidFill>
                <a:latin typeface="Arial"/>
                <a:ea typeface="Calibri"/>
                <a:cs typeface="Calibri"/>
                <a:sym typeface="Calibri"/>
              </a:rPr>
              <a:t> by </a:t>
            </a:r>
            <a:r>
              <a:rPr lang="da-DK" sz="1200" b="0" i="0" u="none" strike="noStrike" cap="none" dirty="0" err="1">
                <a:solidFill>
                  <a:schemeClr val="dk1"/>
                </a:solidFill>
                <a:latin typeface="Arial"/>
                <a:ea typeface="Calibri"/>
                <a:cs typeface="Calibri"/>
                <a:sym typeface="Calibri"/>
              </a:rPr>
              <a:t>clinically</a:t>
            </a:r>
            <a:r>
              <a:rPr lang="da-DK" sz="1200" b="0" i="0" u="none" strike="noStrike" cap="none" dirty="0">
                <a:solidFill>
                  <a:schemeClr val="dk1"/>
                </a:solidFill>
                <a:latin typeface="Arial"/>
                <a:ea typeface="Calibri"/>
                <a:cs typeface="Calibri"/>
                <a:sym typeface="Calibri"/>
              </a:rPr>
              <a:t> vulnerable urban populations.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Arial"/>
                <a:ea typeface="Calibri"/>
                <a:cs typeface="Calibri"/>
                <a:sym typeface="Calibri"/>
              </a:rPr>
            </a:br>
            <a:r>
              <a:rPr lang="da-DK" sz="1200" b="0" i="0" u="none" strike="noStrike" cap="none" dirty="0">
                <a:solidFill>
                  <a:schemeClr val="dk1"/>
                </a:solidFill>
                <a:latin typeface="Arial"/>
                <a:ea typeface="Calibri"/>
                <a:cs typeface="Calibri"/>
                <a:sym typeface="Calibri"/>
              </a:rPr>
              <a:t>Users: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Arial"/>
                <a:ea typeface="Calibri"/>
                <a:cs typeface="Calibri"/>
                <a:sym typeface="Calibri"/>
              </a:rPr>
              <a:t>Citizens </a:t>
            </a:r>
            <a:r>
              <a:rPr lang="da-DK" sz="1200" b="0" i="0" u="none" strike="noStrike" cap="none" dirty="0" err="1">
                <a:solidFill>
                  <a:schemeClr val="dk1"/>
                </a:solidFill>
                <a:latin typeface="Arial"/>
                <a:ea typeface="Calibri"/>
                <a:cs typeface="Calibri"/>
                <a:sym typeface="Calibri"/>
              </a:rPr>
              <a:t>that</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are</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prone</a:t>
            </a:r>
            <a:r>
              <a:rPr lang="da-DK" sz="1200" b="0" i="0" u="none" strike="noStrike" cap="none" dirty="0">
                <a:solidFill>
                  <a:schemeClr val="dk1"/>
                </a:solidFill>
                <a:latin typeface="Arial"/>
                <a:ea typeface="Calibri"/>
                <a:cs typeface="Calibri"/>
                <a:sym typeface="Calibri"/>
              </a:rPr>
              <a:t> to </a:t>
            </a:r>
            <a:r>
              <a:rPr lang="da-DK" sz="1200" b="0" i="0" u="none" strike="noStrike" cap="none" dirty="0" err="1">
                <a:solidFill>
                  <a:schemeClr val="dk1"/>
                </a:solidFill>
                <a:latin typeface="Arial"/>
                <a:ea typeface="Calibri"/>
                <a:cs typeface="Calibri"/>
                <a:sym typeface="Calibri"/>
              </a:rPr>
              <a:t>suffering</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allergies</a:t>
            </a:r>
            <a:r>
              <a:rPr lang="da-DK" sz="1200" b="0" i="0" u="none" strike="noStrike" cap="none" dirty="0">
                <a:solidFill>
                  <a:schemeClr val="dk1"/>
                </a:solidFill>
                <a:latin typeface="Arial"/>
                <a:ea typeface="Calibri"/>
                <a:cs typeface="Calibri"/>
                <a:sym typeface="Calibri"/>
              </a:rPr>
              <a:t> and </a:t>
            </a:r>
            <a:r>
              <a:rPr lang="da-DK" sz="1200" b="0" i="0" u="none" strike="noStrike" cap="none" dirty="0" err="1">
                <a:solidFill>
                  <a:schemeClr val="dk1"/>
                </a:solidFill>
                <a:latin typeface="Arial"/>
                <a:ea typeface="Calibri"/>
                <a:cs typeface="Calibri"/>
                <a:sym typeface="Calibri"/>
              </a:rPr>
              <a:t>other</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related</a:t>
            </a:r>
            <a:r>
              <a:rPr lang="da-DK" sz="1200" b="0" i="0" u="none" strike="noStrike" cap="none" dirty="0">
                <a:solidFill>
                  <a:schemeClr val="dk1"/>
                </a:solidFill>
                <a:latin typeface="Arial"/>
                <a:ea typeface="Calibri"/>
                <a:cs typeface="Calibri"/>
                <a:sym typeface="Calibri"/>
              </a:rPr>
              <a:t> </a:t>
            </a:r>
            <a:r>
              <a:rPr lang="da-DK" sz="1200" b="0" i="0" u="none" strike="noStrike" cap="none" dirty="0" err="1">
                <a:solidFill>
                  <a:schemeClr val="dk1"/>
                </a:solidFill>
                <a:latin typeface="Arial"/>
                <a:ea typeface="Calibri"/>
                <a:cs typeface="Calibri"/>
                <a:sym typeface="Calibri"/>
              </a:rPr>
              <a:t>respiratory</a:t>
            </a:r>
            <a:r>
              <a:rPr lang="da-DK" sz="1200" b="0" i="0" u="none" strike="noStrike" cap="none" dirty="0">
                <a:solidFill>
                  <a:schemeClr val="dk1"/>
                </a:solidFill>
                <a:latin typeface="Arial"/>
                <a:ea typeface="Calibri"/>
                <a:cs typeface="Calibri"/>
                <a:sym typeface="Calibri"/>
              </a:rPr>
              <a:t> problems.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Arial"/>
                <a:ea typeface="Calibri"/>
                <a:cs typeface="Calibri"/>
                <a:sym typeface="Calibri"/>
              </a:rPr>
            </a:br>
            <a:endParaRPr lang="da-DK" sz="1200" b="0" i="0" u="none" strike="noStrike" cap="none" dirty="0">
              <a:solidFill>
                <a:schemeClr val="dk1"/>
              </a:solidFill>
              <a:latin typeface="Arial"/>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endParaRPr lang="da-DK" sz="1200" b="0" i="0" u="none" strike="noStrike" cap="none" dirty="0">
              <a:solidFill>
                <a:schemeClr val="dk1"/>
              </a:solidFill>
              <a:latin typeface="+mn-lt"/>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92024813-F762-3B49-B2F8-CD897B5CABBE}" type="slidenum">
              <a:rPr lang="en-US" smtClean="0"/>
              <a:t>12</a:t>
            </a:fld>
            <a:endParaRPr lang="en-US"/>
          </a:p>
        </p:txBody>
      </p:sp>
    </p:spTree>
    <p:extLst>
      <p:ext uri="{BB962C8B-B14F-4D97-AF65-F5344CB8AC3E}">
        <p14:creationId xmlns:p14="http://schemas.microsoft.com/office/powerpoint/2010/main" val="189459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err="1">
                <a:solidFill>
                  <a:schemeClr val="dk1"/>
                </a:solidFill>
                <a:latin typeface="+mn-lt"/>
                <a:ea typeface="Calibri"/>
                <a:cs typeface="Calibri"/>
                <a:sym typeface="Calibri"/>
              </a:rPr>
              <a:t>PolenCat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expands</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functionalities</a:t>
            </a:r>
            <a:r>
              <a:rPr lang="da-DK" sz="1200" b="0" i="0" u="none" strike="noStrike" cap="none" dirty="0">
                <a:solidFill>
                  <a:schemeClr val="dk1"/>
                </a:solidFill>
                <a:latin typeface="+mn-lt"/>
                <a:ea typeface="Calibri"/>
                <a:cs typeface="Calibri"/>
                <a:sym typeface="Calibri"/>
              </a:rPr>
              <a:t> of the </a:t>
            </a:r>
            <a:r>
              <a:rPr lang="da-DK" sz="1200" b="0" i="0" u="none" strike="noStrike" cap="none" dirty="0" err="1">
                <a:solidFill>
                  <a:schemeClr val="dk1"/>
                </a:solidFill>
                <a:latin typeface="+mn-lt"/>
                <a:ea typeface="Calibri"/>
                <a:cs typeface="Calibri"/>
                <a:sym typeface="Calibri"/>
              </a:rPr>
              <a:t>existing</a:t>
            </a:r>
            <a:r>
              <a:rPr lang="da-DK" sz="1200" b="0" i="0" u="none" strike="noStrike" cap="none" dirty="0">
                <a:solidFill>
                  <a:schemeClr val="dk1"/>
                </a:solidFill>
                <a:latin typeface="+mn-lt"/>
                <a:ea typeface="Calibri"/>
                <a:cs typeface="Calibri"/>
                <a:sym typeface="Calibri"/>
              </a:rPr>
              <a:t> open database of </a:t>
            </a:r>
            <a:r>
              <a:rPr lang="da-DK" sz="1200" b="0" i="0" u="none" strike="noStrike" cap="none" dirty="0" err="1">
                <a:solidFill>
                  <a:schemeClr val="dk1"/>
                </a:solidFill>
                <a:latin typeface="+mn-lt"/>
                <a:ea typeface="Calibri"/>
                <a:cs typeface="Calibri"/>
                <a:sym typeface="Calibri"/>
              </a:rPr>
              <a:t>historical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current</a:t>
            </a:r>
            <a:r>
              <a:rPr lang="da-DK" sz="1200" b="0" i="0" u="none" strike="noStrike" cap="none" dirty="0">
                <a:solidFill>
                  <a:schemeClr val="dk1"/>
                </a:solidFill>
                <a:latin typeface="+mn-lt"/>
                <a:ea typeface="Calibri"/>
                <a:cs typeface="Calibri"/>
                <a:sym typeface="Calibri"/>
              </a:rPr>
              <a:t> pollen </a:t>
            </a:r>
            <a:r>
              <a:rPr lang="da-DK" sz="1200" b="0" i="0" u="none" strike="noStrike" cap="none" dirty="0" err="1">
                <a:solidFill>
                  <a:schemeClr val="dk1"/>
                </a:solidFill>
                <a:latin typeface="+mn-lt"/>
                <a:ea typeface="Calibri"/>
                <a:cs typeface="Calibri"/>
                <a:sym typeface="Calibri"/>
              </a:rPr>
              <a:t>levels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compiled</a:t>
            </a:r>
            <a:r>
              <a:rPr lang="da-DK" sz="1200" b="0" i="0" u="none" strike="noStrike" cap="none" dirty="0">
                <a:solidFill>
                  <a:schemeClr val="dk1"/>
                </a:solidFill>
                <a:latin typeface="+mn-lt"/>
                <a:ea typeface="Calibri"/>
                <a:cs typeface="Calibri"/>
                <a:sym typeface="Calibri"/>
              </a:rPr>
              <a:t> by the PIA research </a:t>
            </a:r>
            <a:r>
              <a:rPr lang="da-DK" sz="1200" b="0" i="0" u="none" strike="noStrike" cap="none" dirty="0" err="1">
                <a:solidFill>
                  <a:schemeClr val="dk1"/>
                </a:solidFill>
                <a:latin typeface="+mn-lt"/>
                <a:ea typeface="Calibri"/>
                <a:cs typeface="Calibri"/>
                <a:sym typeface="Calibri"/>
              </a:rPr>
              <a:t>group</a:t>
            </a:r>
            <a:r>
              <a:rPr lang="da-DK" sz="1200" b="0" i="0" u="none" strike="noStrike" cap="none" dirty="0">
                <a:solidFill>
                  <a:schemeClr val="dk1"/>
                </a:solidFill>
                <a:latin typeface="+mn-lt"/>
                <a:ea typeface="Calibri"/>
                <a:cs typeface="Calibri"/>
                <a:sym typeface="Calibri"/>
              </a:rPr>
              <a:t> of the Barcelona </a:t>
            </a:r>
            <a:r>
              <a:rPr lang="da-DK" sz="1200" b="0" i="0" u="none" strike="noStrike" cap="none" dirty="0" err="1">
                <a:solidFill>
                  <a:schemeClr val="dk1"/>
                </a:solidFill>
                <a:latin typeface="+mn-lt"/>
                <a:ea typeface="Calibri"/>
                <a:cs typeface="Calibri"/>
                <a:sym typeface="Calibri"/>
              </a:rPr>
              <a:t>Autonomous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University</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application</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integrates</a:t>
            </a:r>
            <a:r>
              <a:rPr lang="da-DK" sz="1200" b="0" i="0" u="none" strike="noStrike" cap="none" dirty="0">
                <a:solidFill>
                  <a:schemeClr val="dk1"/>
                </a:solidFill>
                <a:latin typeface="+mn-lt"/>
                <a:ea typeface="Calibri"/>
                <a:cs typeface="Calibri"/>
                <a:sym typeface="Calibri"/>
              </a:rPr>
              <a:t> the database with the </a:t>
            </a:r>
            <a:r>
              <a:rPr lang="da-DK" sz="1200" b="0" i="0" u="none" strike="noStrike" cap="none" dirty="0" err="1">
                <a:solidFill>
                  <a:schemeClr val="dk1"/>
                </a:solidFill>
                <a:latin typeface="+mn-lt"/>
                <a:ea typeface="Calibri"/>
                <a:cs typeface="Calibri"/>
                <a:sym typeface="Calibri"/>
              </a:rPr>
              <a:t>user-contributed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medical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geolocalisation</a:t>
            </a:r>
            <a:r>
              <a:rPr lang="da-DK" sz="1200" b="0" i="0" u="none" strike="noStrike" cap="none" dirty="0">
                <a:solidFill>
                  <a:schemeClr val="dk1"/>
                </a:solidFill>
                <a:latin typeface="+mn-lt"/>
                <a:ea typeface="Calibri"/>
                <a:cs typeface="Calibri"/>
                <a:sym typeface="Calibri"/>
              </a:rPr>
              <a:t> data, and </a:t>
            </a:r>
            <a:r>
              <a:rPr lang="da-DK" sz="1200" b="0" i="0" u="none" strike="noStrike" cap="none" dirty="0" err="1">
                <a:solidFill>
                  <a:schemeClr val="dk1"/>
                </a:solidFill>
                <a:latin typeface="+mn-lt"/>
                <a:ea typeface="Calibri"/>
                <a:cs typeface="Calibri"/>
                <a:sym typeface="Calibri"/>
              </a:rPr>
              <a:t>recommends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personal</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daily</a:t>
            </a:r>
            <a:r>
              <a:rPr lang="da-DK" sz="1200" b="0" i="0" u="none" strike="noStrike" cap="none" dirty="0">
                <a:solidFill>
                  <a:schemeClr val="dk1"/>
                </a:solidFill>
                <a:latin typeface="+mn-lt"/>
                <a:ea typeface="Calibri"/>
                <a:cs typeface="Calibri"/>
                <a:sym typeface="Calibri"/>
              </a:rPr>
              <a:t> routes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avoid</a:t>
            </a:r>
            <a:r>
              <a:rPr lang="da-DK" sz="1200" b="0" i="0" u="none" strike="noStrike" cap="none" dirty="0">
                <a:solidFill>
                  <a:schemeClr val="dk1"/>
                </a:solidFill>
                <a:latin typeface="+mn-lt"/>
                <a:ea typeface="Calibri"/>
                <a:cs typeface="Calibri"/>
                <a:sym typeface="Calibri"/>
              </a:rPr>
              <a:t> or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those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expected</a:t>
            </a:r>
            <a:r>
              <a:rPr lang="da-DK" sz="1200" b="0" i="0" u="none" strike="noStrike" cap="none" dirty="0">
                <a:solidFill>
                  <a:schemeClr val="dk1"/>
                </a:solidFill>
                <a:latin typeface="+mn-lt"/>
                <a:ea typeface="Calibri"/>
                <a:cs typeface="Calibri"/>
                <a:sym typeface="Calibri"/>
              </a:rPr>
              <a:t> to have </a:t>
            </a:r>
            <a:r>
              <a:rPr lang="da-DK" sz="1200" b="0" i="0" u="none" strike="noStrike" cap="none" dirty="0" err="1">
                <a:solidFill>
                  <a:schemeClr val="dk1"/>
                </a:solidFill>
                <a:latin typeface="+mn-lt"/>
                <a:ea typeface="Calibri"/>
                <a:cs typeface="Calibri"/>
                <a:sym typeface="Calibri"/>
              </a:rPr>
              <a:t>high</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concentrations</a:t>
            </a:r>
            <a:r>
              <a:rPr lang="da-DK" sz="1200" b="0" i="0" u="none" strike="noStrike" cap="none" dirty="0">
                <a:solidFill>
                  <a:schemeClr val="dk1"/>
                </a:solidFill>
                <a:latin typeface="+mn-lt"/>
                <a:ea typeface="Calibri"/>
                <a:cs typeface="Calibri"/>
                <a:sym typeface="Calibri"/>
              </a:rPr>
              <a:t> of pollens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allergens to </a:t>
            </a:r>
            <a:r>
              <a:rPr lang="da-DK" sz="1200" b="0" i="0" u="none" strike="noStrike" cap="none" dirty="0" err="1">
                <a:solidFill>
                  <a:schemeClr val="dk1"/>
                </a:solidFill>
                <a:latin typeface="+mn-lt"/>
                <a:ea typeface="Calibri"/>
                <a:cs typeface="Calibri"/>
                <a:sym typeface="Calibri"/>
              </a:rPr>
              <a:t>which</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user</a:t>
            </a:r>
            <a:r>
              <a:rPr lang="da-DK" sz="1200" b="0" i="0" u="none" strike="noStrike" cap="none" dirty="0">
                <a:solidFill>
                  <a:schemeClr val="dk1"/>
                </a:solidFill>
                <a:latin typeface="+mn-lt"/>
                <a:ea typeface="Calibri"/>
                <a:cs typeface="Calibri"/>
                <a:sym typeface="Calibri"/>
              </a:rPr>
              <a:t> is </a:t>
            </a:r>
            <a:r>
              <a:rPr lang="da-DK" sz="1200" b="0" i="0" u="none" strike="noStrike" cap="none" dirty="0" err="1">
                <a:solidFill>
                  <a:schemeClr val="dk1"/>
                </a:solidFill>
                <a:latin typeface="+mn-lt"/>
                <a:ea typeface="Calibri"/>
                <a:cs typeface="Calibri"/>
                <a:sym typeface="Calibri"/>
              </a:rPr>
              <a:t>susceptible</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err="1">
                <a:solidFill>
                  <a:schemeClr val="dk1"/>
                </a:solidFill>
                <a:latin typeface="+mn-lt"/>
                <a:ea typeface="Calibri"/>
                <a:cs typeface="Calibri"/>
                <a:sym typeface="Calibri"/>
              </a:rPr>
              <a:t>Objectives</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To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potentially</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severe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 </a:t>
            </a:r>
            <a:r>
              <a:rPr lang="da-DK" sz="1200" b="0" i="0" u="none" strike="noStrike" cap="none" dirty="0" err="1">
                <a:solidFill>
                  <a:schemeClr val="dk1"/>
                </a:solidFill>
                <a:latin typeface="+mn-lt"/>
                <a:ea typeface="Calibri"/>
                <a:cs typeface="Calibri"/>
                <a:sym typeface="Calibri"/>
              </a:rPr>
              <a:t>suffered</a:t>
            </a:r>
            <a:r>
              <a:rPr lang="da-DK" sz="1200" b="0" i="0" u="none" strike="noStrike" cap="none" dirty="0">
                <a:solidFill>
                  <a:schemeClr val="dk1"/>
                </a:solidFill>
                <a:latin typeface="+mn-lt"/>
                <a:ea typeface="Calibri"/>
                <a:cs typeface="Calibri"/>
                <a:sym typeface="Calibri"/>
              </a:rPr>
              <a:t> by </a:t>
            </a:r>
            <a:r>
              <a:rPr lang="da-DK" sz="1200" b="0" i="0" u="none" strike="noStrike" cap="none" dirty="0" err="1">
                <a:solidFill>
                  <a:schemeClr val="dk1"/>
                </a:solidFill>
                <a:latin typeface="+mn-lt"/>
                <a:ea typeface="Calibri"/>
                <a:cs typeface="Calibri"/>
                <a:sym typeface="Calibri"/>
              </a:rPr>
              <a:t>clinically</a:t>
            </a:r>
            <a:r>
              <a:rPr lang="da-DK" sz="1200" b="0" i="0" u="none" strike="noStrike" cap="none" dirty="0">
                <a:solidFill>
                  <a:schemeClr val="dk1"/>
                </a:solidFill>
                <a:latin typeface="+mn-lt"/>
                <a:ea typeface="Calibri"/>
                <a:cs typeface="Calibri"/>
                <a:sym typeface="Calibri"/>
              </a:rPr>
              <a:t> vulnerable urban populations.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a:solidFill>
                  <a:schemeClr val="dk1"/>
                </a:solidFill>
                <a:latin typeface="+mn-lt"/>
                <a:ea typeface="Calibri"/>
                <a:cs typeface="Calibri"/>
                <a:sym typeface="Calibri"/>
              </a:rPr>
              <a:t>Users: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Citizens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prone</a:t>
            </a:r>
            <a:r>
              <a:rPr lang="da-DK" sz="1200" b="0" i="0" u="none" strike="noStrike" cap="none" dirty="0">
                <a:solidFill>
                  <a:schemeClr val="dk1"/>
                </a:solidFill>
                <a:latin typeface="+mn-lt"/>
                <a:ea typeface="Calibri"/>
                <a:cs typeface="Calibri"/>
                <a:sym typeface="Calibri"/>
              </a:rPr>
              <a:t> to </a:t>
            </a:r>
            <a:r>
              <a:rPr lang="da-DK" sz="1200" b="0" i="0" u="none" strike="noStrike" cap="none" dirty="0" err="1">
                <a:solidFill>
                  <a:schemeClr val="dk1"/>
                </a:solidFill>
                <a:latin typeface="+mn-lt"/>
                <a:ea typeface="Calibri"/>
                <a:cs typeface="Calibri"/>
                <a:sym typeface="Calibri"/>
              </a:rPr>
              <a:t>suffering</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allergies</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related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92024813-F762-3B49-B2F8-CD897B5CABBE}" type="slidenum">
              <a:rPr lang="en-US" smtClean="0"/>
              <a:t>13</a:t>
            </a:fld>
            <a:endParaRPr lang="en-US"/>
          </a:p>
        </p:txBody>
      </p:sp>
    </p:spTree>
    <p:extLst>
      <p:ext uri="{BB962C8B-B14F-4D97-AF65-F5344CB8AC3E}">
        <p14:creationId xmlns:p14="http://schemas.microsoft.com/office/powerpoint/2010/main" val="894901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err="1">
                <a:solidFill>
                  <a:schemeClr val="dk1"/>
                </a:solidFill>
                <a:latin typeface="+mn-lt"/>
                <a:ea typeface="Calibri"/>
                <a:cs typeface="Calibri"/>
                <a:sym typeface="Calibri"/>
              </a:rPr>
              <a:t>PolenCat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expands</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functionalities</a:t>
            </a:r>
            <a:r>
              <a:rPr lang="da-DK" sz="1200" b="0" i="0" u="none" strike="noStrike" cap="none" dirty="0">
                <a:solidFill>
                  <a:schemeClr val="dk1"/>
                </a:solidFill>
                <a:latin typeface="+mn-lt"/>
                <a:ea typeface="Calibri"/>
                <a:cs typeface="Calibri"/>
                <a:sym typeface="Calibri"/>
              </a:rPr>
              <a:t> of the </a:t>
            </a:r>
            <a:r>
              <a:rPr lang="da-DK" sz="1200" b="0" i="0" u="none" strike="noStrike" cap="none" dirty="0" err="1">
                <a:solidFill>
                  <a:schemeClr val="dk1"/>
                </a:solidFill>
                <a:latin typeface="+mn-lt"/>
                <a:ea typeface="Calibri"/>
                <a:cs typeface="Calibri"/>
                <a:sym typeface="Calibri"/>
              </a:rPr>
              <a:t>existing</a:t>
            </a:r>
            <a:r>
              <a:rPr lang="da-DK" sz="1200" b="0" i="0" u="none" strike="noStrike" cap="none" dirty="0">
                <a:solidFill>
                  <a:schemeClr val="dk1"/>
                </a:solidFill>
                <a:latin typeface="+mn-lt"/>
                <a:ea typeface="Calibri"/>
                <a:cs typeface="Calibri"/>
                <a:sym typeface="Calibri"/>
              </a:rPr>
              <a:t> open database of </a:t>
            </a:r>
            <a:r>
              <a:rPr lang="da-DK" sz="1200" b="0" i="0" u="none" strike="noStrike" cap="none" dirty="0" err="1">
                <a:solidFill>
                  <a:schemeClr val="dk1"/>
                </a:solidFill>
                <a:latin typeface="+mn-lt"/>
                <a:ea typeface="Calibri"/>
                <a:cs typeface="Calibri"/>
                <a:sym typeface="Calibri"/>
              </a:rPr>
              <a:t>historical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current</a:t>
            </a:r>
            <a:r>
              <a:rPr lang="da-DK" sz="1200" b="0" i="0" u="none" strike="noStrike" cap="none" dirty="0">
                <a:solidFill>
                  <a:schemeClr val="dk1"/>
                </a:solidFill>
                <a:latin typeface="+mn-lt"/>
                <a:ea typeface="Calibri"/>
                <a:cs typeface="Calibri"/>
                <a:sym typeface="Calibri"/>
              </a:rPr>
              <a:t> pollen </a:t>
            </a:r>
            <a:r>
              <a:rPr lang="da-DK" sz="1200" b="0" i="0" u="none" strike="noStrike" cap="none" dirty="0" err="1">
                <a:solidFill>
                  <a:schemeClr val="dk1"/>
                </a:solidFill>
                <a:latin typeface="+mn-lt"/>
                <a:ea typeface="Calibri"/>
                <a:cs typeface="Calibri"/>
                <a:sym typeface="Calibri"/>
              </a:rPr>
              <a:t>levels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compiled</a:t>
            </a:r>
            <a:r>
              <a:rPr lang="da-DK" sz="1200" b="0" i="0" u="none" strike="noStrike" cap="none" dirty="0">
                <a:solidFill>
                  <a:schemeClr val="dk1"/>
                </a:solidFill>
                <a:latin typeface="+mn-lt"/>
                <a:ea typeface="Calibri"/>
                <a:cs typeface="Calibri"/>
                <a:sym typeface="Calibri"/>
              </a:rPr>
              <a:t> by the PIA research </a:t>
            </a:r>
            <a:r>
              <a:rPr lang="da-DK" sz="1200" b="0" i="0" u="none" strike="noStrike" cap="none" dirty="0" err="1">
                <a:solidFill>
                  <a:schemeClr val="dk1"/>
                </a:solidFill>
                <a:latin typeface="+mn-lt"/>
                <a:ea typeface="Calibri"/>
                <a:cs typeface="Calibri"/>
                <a:sym typeface="Calibri"/>
              </a:rPr>
              <a:t>group</a:t>
            </a:r>
            <a:r>
              <a:rPr lang="da-DK" sz="1200" b="0" i="0" u="none" strike="noStrike" cap="none" dirty="0">
                <a:solidFill>
                  <a:schemeClr val="dk1"/>
                </a:solidFill>
                <a:latin typeface="+mn-lt"/>
                <a:ea typeface="Calibri"/>
                <a:cs typeface="Calibri"/>
                <a:sym typeface="Calibri"/>
              </a:rPr>
              <a:t> of the Barcelona </a:t>
            </a:r>
            <a:r>
              <a:rPr lang="da-DK" sz="1200" b="0" i="0" u="none" strike="noStrike" cap="none" dirty="0" err="1">
                <a:solidFill>
                  <a:schemeClr val="dk1"/>
                </a:solidFill>
                <a:latin typeface="+mn-lt"/>
                <a:ea typeface="Calibri"/>
                <a:cs typeface="Calibri"/>
                <a:sym typeface="Calibri"/>
              </a:rPr>
              <a:t>Autonomous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University</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application</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integrates</a:t>
            </a:r>
            <a:r>
              <a:rPr lang="da-DK" sz="1200" b="0" i="0" u="none" strike="noStrike" cap="none" dirty="0">
                <a:solidFill>
                  <a:schemeClr val="dk1"/>
                </a:solidFill>
                <a:latin typeface="+mn-lt"/>
                <a:ea typeface="Calibri"/>
                <a:cs typeface="Calibri"/>
                <a:sym typeface="Calibri"/>
              </a:rPr>
              <a:t> the database with the </a:t>
            </a:r>
            <a:r>
              <a:rPr lang="da-DK" sz="1200" b="0" i="0" u="none" strike="noStrike" cap="none" dirty="0" err="1">
                <a:solidFill>
                  <a:schemeClr val="dk1"/>
                </a:solidFill>
                <a:latin typeface="+mn-lt"/>
                <a:ea typeface="Calibri"/>
                <a:cs typeface="Calibri"/>
                <a:sym typeface="Calibri"/>
              </a:rPr>
              <a:t>user-contributed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medical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geolocalisation</a:t>
            </a:r>
            <a:r>
              <a:rPr lang="da-DK" sz="1200" b="0" i="0" u="none" strike="noStrike" cap="none" dirty="0">
                <a:solidFill>
                  <a:schemeClr val="dk1"/>
                </a:solidFill>
                <a:latin typeface="+mn-lt"/>
                <a:ea typeface="Calibri"/>
                <a:cs typeface="Calibri"/>
                <a:sym typeface="Calibri"/>
              </a:rPr>
              <a:t> data, and </a:t>
            </a:r>
            <a:r>
              <a:rPr lang="da-DK" sz="1200" b="0" i="0" u="none" strike="noStrike" cap="none" dirty="0" err="1">
                <a:solidFill>
                  <a:schemeClr val="dk1"/>
                </a:solidFill>
                <a:latin typeface="+mn-lt"/>
                <a:ea typeface="Calibri"/>
                <a:cs typeface="Calibri"/>
                <a:sym typeface="Calibri"/>
              </a:rPr>
              <a:t>recommends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personal</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daily</a:t>
            </a:r>
            <a:r>
              <a:rPr lang="da-DK" sz="1200" b="0" i="0" u="none" strike="noStrike" cap="none" dirty="0">
                <a:solidFill>
                  <a:schemeClr val="dk1"/>
                </a:solidFill>
                <a:latin typeface="+mn-lt"/>
                <a:ea typeface="Calibri"/>
                <a:cs typeface="Calibri"/>
                <a:sym typeface="Calibri"/>
              </a:rPr>
              <a:t> routes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avoid</a:t>
            </a:r>
            <a:r>
              <a:rPr lang="da-DK" sz="1200" b="0" i="0" u="none" strike="noStrike" cap="none" dirty="0">
                <a:solidFill>
                  <a:schemeClr val="dk1"/>
                </a:solidFill>
                <a:latin typeface="+mn-lt"/>
                <a:ea typeface="Calibri"/>
                <a:cs typeface="Calibri"/>
                <a:sym typeface="Calibri"/>
              </a:rPr>
              <a:t> or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those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expected</a:t>
            </a:r>
            <a:r>
              <a:rPr lang="da-DK" sz="1200" b="0" i="0" u="none" strike="noStrike" cap="none" dirty="0">
                <a:solidFill>
                  <a:schemeClr val="dk1"/>
                </a:solidFill>
                <a:latin typeface="+mn-lt"/>
                <a:ea typeface="Calibri"/>
                <a:cs typeface="Calibri"/>
                <a:sym typeface="Calibri"/>
              </a:rPr>
              <a:t> to have </a:t>
            </a:r>
            <a:r>
              <a:rPr lang="da-DK" sz="1200" b="0" i="0" u="none" strike="noStrike" cap="none" dirty="0" err="1">
                <a:solidFill>
                  <a:schemeClr val="dk1"/>
                </a:solidFill>
                <a:latin typeface="+mn-lt"/>
                <a:ea typeface="Calibri"/>
                <a:cs typeface="Calibri"/>
                <a:sym typeface="Calibri"/>
              </a:rPr>
              <a:t>high</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concentrations</a:t>
            </a:r>
            <a:r>
              <a:rPr lang="da-DK" sz="1200" b="0" i="0" u="none" strike="noStrike" cap="none" dirty="0">
                <a:solidFill>
                  <a:schemeClr val="dk1"/>
                </a:solidFill>
                <a:latin typeface="+mn-lt"/>
                <a:ea typeface="Calibri"/>
                <a:cs typeface="Calibri"/>
                <a:sym typeface="Calibri"/>
              </a:rPr>
              <a:t> of pollens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allergens to </a:t>
            </a:r>
            <a:r>
              <a:rPr lang="da-DK" sz="1200" b="0" i="0" u="none" strike="noStrike" cap="none" dirty="0" err="1">
                <a:solidFill>
                  <a:schemeClr val="dk1"/>
                </a:solidFill>
                <a:latin typeface="+mn-lt"/>
                <a:ea typeface="Calibri"/>
                <a:cs typeface="Calibri"/>
                <a:sym typeface="Calibri"/>
              </a:rPr>
              <a:t>which</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user</a:t>
            </a:r>
            <a:r>
              <a:rPr lang="da-DK" sz="1200" b="0" i="0" u="none" strike="noStrike" cap="none" dirty="0">
                <a:solidFill>
                  <a:schemeClr val="dk1"/>
                </a:solidFill>
                <a:latin typeface="+mn-lt"/>
                <a:ea typeface="Calibri"/>
                <a:cs typeface="Calibri"/>
                <a:sym typeface="Calibri"/>
              </a:rPr>
              <a:t> is </a:t>
            </a:r>
            <a:r>
              <a:rPr lang="da-DK" sz="1200" b="0" i="0" u="none" strike="noStrike" cap="none" dirty="0" err="1">
                <a:solidFill>
                  <a:schemeClr val="dk1"/>
                </a:solidFill>
                <a:latin typeface="+mn-lt"/>
                <a:ea typeface="Calibri"/>
                <a:cs typeface="Calibri"/>
                <a:sym typeface="Calibri"/>
              </a:rPr>
              <a:t>susceptible</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err="1">
                <a:solidFill>
                  <a:schemeClr val="dk1"/>
                </a:solidFill>
                <a:latin typeface="+mn-lt"/>
                <a:ea typeface="Calibri"/>
                <a:cs typeface="Calibri"/>
                <a:sym typeface="Calibri"/>
              </a:rPr>
              <a:t>Objectives</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To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potentially</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severe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 </a:t>
            </a:r>
            <a:r>
              <a:rPr lang="da-DK" sz="1200" b="0" i="0" u="none" strike="noStrike" cap="none" dirty="0" err="1">
                <a:solidFill>
                  <a:schemeClr val="dk1"/>
                </a:solidFill>
                <a:latin typeface="+mn-lt"/>
                <a:ea typeface="Calibri"/>
                <a:cs typeface="Calibri"/>
                <a:sym typeface="Calibri"/>
              </a:rPr>
              <a:t>suffered</a:t>
            </a:r>
            <a:r>
              <a:rPr lang="da-DK" sz="1200" b="0" i="0" u="none" strike="noStrike" cap="none" dirty="0">
                <a:solidFill>
                  <a:schemeClr val="dk1"/>
                </a:solidFill>
                <a:latin typeface="+mn-lt"/>
                <a:ea typeface="Calibri"/>
                <a:cs typeface="Calibri"/>
                <a:sym typeface="Calibri"/>
              </a:rPr>
              <a:t> by </a:t>
            </a:r>
            <a:r>
              <a:rPr lang="da-DK" sz="1200" b="0" i="0" u="none" strike="noStrike" cap="none" dirty="0" err="1">
                <a:solidFill>
                  <a:schemeClr val="dk1"/>
                </a:solidFill>
                <a:latin typeface="+mn-lt"/>
                <a:ea typeface="Calibri"/>
                <a:cs typeface="Calibri"/>
                <a:sym typeface="Calibri"/>
              </a:rPr>
              <a:t>clinically</a:t>
            </a:r>
            <a:r>
              <a:rPr lang="da-DK" sz="1200" b="0" i="0" u="none" strike="noStrike" cap="none" dirty="0">
                <a:solidFill>
                  <a:schemeClr val="dk1"/>
                </a:solidFill>
                <a:latin typeface="+mn-lt"/>
                <a:ea typeface="Calibri"/>
                <a:cs typeface="Calibri"/>
                <a:sym typeface="Calibri"/>
              </a:rPr>
              <a:t> vulnerable urban populations.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a:solidFill>
                  <a:schemeClr val="dk1"/>
                </a:solidFill>
                <a:latin typeface="+mn-lt"/>
                <a:ea typeface="Calibri"/>
                <a:cs typeface="Calibri"/>
                <a:sym typeface="Calibri"/>
              </a:rPr>
              <a:t>Users: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Citizens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prone</a:t>
            </a:r>
            <a:r>
              <a:rPr lang="da-DK" sz="1200" b="0" i="0" u="none" strike="noStrike" cap="none" dirty="0">
                <a:solidFill>
                  <a:schemeClr val="dk1"/>
                </a:solidFill>
                <a:latin typeface="+mn-lt"/>
                <a:ea typeface="Calibri"/>
                <a:cs typeface="Calibri"/>
                <a:sym typeface="Calibri"/>
              </a:rPr>
              <a:t> to </a:t>
            </a:r>
            <a:r>
              <a:rPr lang="da-DK" sz="1200" b="0" i="0" u="none" strike="noStrike" cap="none" dirty="0" err="1">
                <a:solidFill>
                  <a:schemeClr val="dk1"/>
                </a:solidFill>
                <a:latin typeface="+mn-lt"/>
                <a:ea typeface="Calibri"/>
                <a:cs typeface="Calibri"/>
                <a:sym typeface="Calibri"/>
              </a:rPr>
              <a:t>suffering</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allergies</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related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92024813-F762-3B49-B2F8-CD897B5CABBE}" type="slidenum">
              <a:rPr lang="en-US" smtClean="0"/>
              <a:t>14</a:t>
            </a:fld>
            <a:endParaRPr lang="en-US"/>
          </a:p>
        </p:txBody>
      </p:sp>
    </p:spTree>
    <p:extLst>
      <p:ext uri="{BB962C8B-B14F-4D97-AF65-F5344CB8AC3E}">
        <p14:creationId xmlns:p14="http://schemas.microsoft.com/office/powerpoint/2010/main" val="347533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err="1">
                <a:solidFill>
                  <a:schemeClr val="dk1"/>
                </a:solidFill>
                <a:latin typeface="+mn-lt"/>
                <a:ea typeface="Calibri"/>
                <a:cs typeface="Calibri"/>
                <a:sym typeface="Calibri"/>
              </a:rPr>
              <a:t>PolenCat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expands</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functionalities</a:t>
            </a:r>
            <a:r>
              <a:rPr lang="da-DK" sz="1200" b="0" i="0" u="none" strike="noStrike" cap="none" dirty="0">
                <a:solidFill>
                  <a:schemeClr val="dk1"/>
                </a:solidFill>
                <a:latin typeface="+mn-lt"/>
                <a:ea typeface="Calibri"/>
                <a:cs typeface="Calibri"/>
                <a:sym typeface="Calibri"/>
              </a:rPr>
              <a:t> of the </a:t>
            </a:r>
            <a:r>
              <a:rPr lang="da-DK" sz="1200" b="0" i="0" u="none" strike="noStrike" cap="none" dirty="0" err="1">
                <a:solidFill>
                  <a:schemeClr val="dk1"/>
                </a:solidFill>
                <a:latin typeface="+mn-lt"/>
                <a:ea typeface="Calibri"/>
                <a:cs typeface="Calibri"/>
                <a:sym typeface="Calibri"/>
              </a:rPr>
              <a:t>existing</a:t>
            </a:r>
            <a:r>
              <a:rPr lang="da-DK" sz="1200" b="0" i="0" u="none" strike="noStrike" cap="none" dirty="0">
                <a:solidFill>
                  <a:schemeClr val="dk1"/>
                </a:solidFill>
                <a:latin typeface="+mn-lt"/>
                <a:ea typeface="Calibri"/>
                <a:cs typeface="Calibri"/>
                <a:sym typeface="Calibri"/>
              </a:rPr>
              <a:t> open database of </a:t>
            </a:r>
            <a:r>
              <a:rPr lang="da-DK" sz="1200" b="0" i="0" u="none" strike="noStrike" cap="none" dirty="0" err="1">
                <a:solidFill>
                  <a:schemeClr val="dk1"/>
                </a:solidFill>
                <a:latin typeface="+mn-lt"/>
                <a:ea typeface="Calibri"/>
                <a:cs typeface="Calibri"/>
                <a:sym typeface="Calibri"/>
              </a:rPr>
              <a:t>historical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current</a:t>
            </a:r>
            <a:r>
              <a:rPr lang="da-DK" sz="1200" b="0" i="0" u="none" strike="noStrike" cap="none" dirty="0">
                <a:solidFill>
                  <a:schemeClr val="dk1"/>
                </a:solidFill>
                <a:latin typeface="+mn-lt"/>
                <a:ea typeface="Calibri"/>
                <a:cs typeface="Calibri"/>
                <a:sym typeface="Calibri"/>
              </a:rPr>
              <a:t> pollen </a:t>
            </a:r>
            <a:r>
              <a:rPr lang="da-DK" sz="1200" b="0" i="0" u="none" strike="noStrike" cap="none" dirty="0" err="1">
                <a:solidFill>
                  <a:schemeClr val="dk1"/>
                </a:solidFill>
                <a:latin typeface="+mn-lt"/>
                <a:ea typeface="Calibri"/>
                <a:cs typeface="Calibri"/>
                <a:sym typeface="Calibri"/>
              </a:rPr>
              <a:t>levels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compiled</a:t>
            </a:r>
            <a:r>
              <a:rPr lang="da-DK" sz="1200" b="0" i="0" u="none" strike="noStrike" cap="none" dirty="0">
                <a:solidFill>
                  <a:schemeClr val="dk1"/>
                </a:solidFill>
                <a:latin typeface="+mn-lt"/>
                <a:ea typeface="Calibri"/>
                <a:cs typeface="Calibri"/>
                <a:sym typeface="Calibri"/>
              </a:rPr>
              <a:t> by the PIA research </a:t>
            </a:r>
            <a:r>
              <a:rPr lang="da-DK" sz="1200" b="0" i="0" u="none" strike="noStrike" cap="none" dirty="0" err="1">
                <a:solidFill>
                  <a:schemeClr val="dk1"/>
                </a:solidFill>
                <a:latin typeface="+mn-lt"/>
                <a:ea typeface="Calibri"/>
                <a:cs typeface="Calibri"/>
                <a:sym typeface="Calibri"/>
              </a:rPr>
              <a:t>group</a:t>
            </a:r>
            <a:r>
              <a:rPr lang="da-DK" sz="1200" b="0" i="0" u="none" strike="noStrike" cap="none" dirty="0">
                <a:solidFill>
                  <a:schemeClr val="dk1"/>
                </a:solidFill>
                <a:latin typeface="+mn-lt"/>
                <a:ea typeface="Calibri"/>
                <a:cs typeface="Calibri"/>
                <a:sym typeface="Calibri"/>
              </a:rPr>
              <a:t> of the Barcelona </a:t>
            </a:r>
            <a:r>
              <a:rPr lang="da-DK" sz="1200" b="0" i="0" u="none" strike="noStrike" cap="none" dirty="0" err="1">
                <a:solidFill>
                  <a:schemeClr val="dk1"/>
                </a:solidFill>
                <a:latin typeface="+mn-lt"/>
                <a:ea typeface="Calibri"/>
                <a:cs typeface="Calibri"/>
                <a:sym typeface="Calibri"/>
              </a:rPr>
              <a:t>Autonomous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University</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application</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integrates</a:t>
            </a:r>
            <a:r>
              <a:rPr lang="da-DK" sz="1200" b="0" i="0" u="none" strike="noStrike" cap="none" dirty="0">
                <a:solidFill>
                  <a:schemeClr val="dk1"/>
                </a:solidFill>
                <a:latin typeface="+mn-lt"/>
                <a:ea typeface="Calibri"/>
                <a:cs typeface="Calibri"/>
                <a:sym typeface="Calibri"/>
              </a:rPr>
              <a:t> the database with the </a:t>
            </a:r>
            <a:r>
              <a:rPr lang="da-DK" sz="1200" b="0" i="0" u="none" strike="noStrike" cap="none" dirty="0" err="1">
                <a:solidFill>
                  <a:schemeClr val="dk1"/>
                </a:solidFill>
                <a:latin typeface="+mn-lt"/>
                <a:ea typeface="Calibri"/>
                <a:cs typeface="Calibri"/>
                <a:sym typeface="Calibri"/>
              </a:rPr>
              <a:t>user-contributed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medical</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geolocalisation</a:t>
            </a:r>
            <a:r>
              <a:rPr lang="da-DK" sz="1200" b="0" i="0" u="none" strike="noStrike" cap="none" dirty="0">
                <a:solidFill>
                  <a:schemeClr val="dk1"/>
                </a:solidFill>
                <a:latin typeface="+mn-lt"/>
                <a:ea typeface="Calibri"/>
                <a:cs typeface="Calibri"/>
                <a:sym typeface="Calibri"/>
              </a:rPr>
              <a:t> data, and </a:t>
            </a:r>
            <a:r>
              <a:rPr lang="da-DK" sz="1200" b="0" i="0" u="none" strike="noStrike" cap="none" dirty="0" err="1">
                <a:solidFill>
                  <a:schemeClr val="dk1"/>
                </a:solidFill>
                <a:latin typeface="+mn-lt"/>
                <a:ea typeface="Calibri"/>
                <a:cs typeface="Calibri"/>
                <a:sym typeface="Calibri"/>
              </a:rPr>
              <a:t>recommends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personal</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daily</a:t>
            </a:r>
            <a:r>
              <a:rPr lang="da-DK" sz="1200" b="0" i="0" u="none" strike="noStrike" cap="none" dirty="0">
                <a:solidFill>
                  <a:schemeClr val="dk1"/>
                </a:solidFill>
                <a:latin typeface="+mn-lt"/>
                <a:ea typeface="Calibri"/>
                <a:cs typeface="Calibri"/>
                <a:sym typeface="Calibri"/>
              </a:rPr>
              <a:t> routes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avoid</a:t>
            </a:r>
            <a:r>
              <a:rPr lang="da-DK" sz="1200" b="0" i="0" u="none" strike="noStrike" cap="none" dirty="0">
                <a:solidFill>
                  <a:schemeClr val="dk1"/>
                </a:solidFill>
                <a:latin typeface="+mn-lt"/>
                <a:ea typeface="Calibri"/>
                <a:cs typeface="Calibri"/>
                <a:sym typeface="Calibri"/>
              </a:rPr>
              <a:t> or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those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areas</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expected</a:t>
            </a:r>
            <a:r>
              <a:rPr lang="da-DK" sz="1200" b="0" i="0" u="none" strike="noStrike" cap="none" dirty="0">
                <a:solidFill>
                  <a:schemeClr val="dk1"/>
                </a:solidFill>
                <a:latin typeface="+mn-lt"/>
                <a:ea typeface="Calibri"/>
                <a:cs typeface="Calibri"/>
                <a:sym typeface="Calibri"/>
              </a:rPr>
              <a:t> to have </a:t>
            </a:r>
            <a:r>
              <a:rPr lang="da-DK" sz="1200" b="0" i="0" u="none" strike="noStrike" cap="none" dirty="0" err="1">
                <a:solidFill>
                  <a:schemeClr val="dk1"/>
                </a:solidFill>
                <a:latin typeface="+mn-lt"/>
                <a:ea typeface="Calibri"/>
                <a:cs typeface="Calibri"/>
                <a:sym typeface="Calibri"/>
              </a:rPr>
              <a:t>high</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concentrations</a:t>
            </a:r>
            <a:r>
              <a:rPr lang="da-DK" sz="1200" b="0" i="0" u="none" strike="noStrike" cap="none" dirty="0">
                <a:solidFill>
                  <a:schemeClr val="dk1"/>
                </a:solidFill>
                <a:latin typeface="+mn-lt"/>
                <a:ea typeface="Calibri"/>
                <a:cs typeface="Calibri"/>
                <a:sym typeface="Calibri"/>
              </a:rPr>
              <a:t> of pollens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allergens to </a:t>
            </a:r>
            <a:r>
              <a:rPr lang="da-DK" sz="1200" b="0" i="0" u="none" strike="noStrike" cap="none" dirty="0" err="1">
                <a:solidFill>
                  <a:schemeClr val="dk1"/>
                </a:solidFill>
                <a:latin typeface="+mn-lt"/>
                <a:ea typeface="Calibri"/>
                <a:cs typeface="Calibri"/>
                <a:sym typeface="Calibri"/>
              </a:rPr>
              <a:t>which</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user</a:t>
            </a:r>
            <a:r>
              <a:rPr lang="da-DK" sz="1200" b="0" i="0" u="none" strike="noStrike" cap="none" dirty="0">
                <a:solidFill>
                  <a:schemeClr val="dk1"/>
                </a:solidFill>
                <a:latin typeface="+mn-lt"/>
                <a:ea typeface="Calibri"/>
                <a:cs typeface="Calibri"/>
                <a:sym typeface="Calibri"/>
              </a:rPr>
              <a:t> is </a:t>
            </a:r>
            <a:r>
              <a:rPr lang="da-DK" sz="1200" b="0" i="0" u="none" strike="noStrike" cap="none" dirty="0" err="1">
                <a:solidFill>
                  <a:schemeClr val="dk1"/>
                </a:solidFill>
                <a:latin typeface="+mn-lt"/>
                <a:ea typeface="Calibri"/>
                <a:cs typeface="Calibri"/>
                <a:sym typeface="Calibri"/>
              </a:rPr>
              <a:t>susceptible</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err="1">
                <a:solidFill>
                  <a:schemeClr val="dk1"/>
                </a:solidFill>
                <a:latin typeface="+mn-lt"/>
                <a:ea typeface="Calibri"/>
                <a:cs typeface="Calibri"/>
                <a:sym typeface="Calibri"/>
              </a:rPr>
              <a:t>Objectives</a:t>
            </a:r>
            <a:r>
              <a:rPr lang="da-DK" sz="1200" b="0" i="0" u="none" strike="noStrike" cap="none"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To </a:t>
            </a:r>
            <a:r>
              <a:rPr lang="da-DK" sz="1200" b="0" i="0" u="none" strike="noStrike" cap="none" dirty="0" err="1">
                <a:solidFill>
                  <a:schemeClr val="dk1"/>
                </a:solidFill>
                <a:latin typeface="+mn-lt"/>
                <a:ea typeface="Calibri"/>
                <a:cs typeface="Calibri"/>
                <a:sym typeface="Calibri"/>
              </a:rPr>
              <a:t>mitigate</a:t>
            </a:r>
            <a:r>
              <a:rPr lang="da-DK" sz="1200" b="0" i="0" u="none" strike="noStrike" cap="none" dirty="0">
                <a:solidFill>
                  <a:schemeClr val="dk1"/>
                </a:solidFill>
                <a:latin typeface="+mn-lt"/>
                <a:ea typeface="Calibri"/>
                <a:cs typeface="Calibri"/>
                <a:sym typeface="Calibri"/>
              </a:rPr>
              <a:t> the </a:t>
            </a:r>
            <a:r>
              <a:rPr lang="da-DK" sz="1200" b="0" i="0" u="none" strike="noStrike" cap="none" dirty="0" err="1">
                <a:solidFill>
                  <a:schemeClr val="dk1"/>
                </a:solidFill>
                <a:latin typeface="+mn-lt"/>
                <a:ea typeface="Calibri"/>
                <a:cs typeface="Calibri"/>
                <a:sym typeface="Calibri"/>
              </a:rPr>
              <a:t>potentially</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severe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 </a:t>
            </a:r>
            <a:r>
              <a:rPr lang="da-DK" sz="1200" b="0" i="0" u="none" strike="noStrike" cap="none" dirty="0" err="1">
                <a:solidFill>
                  <a:schemeClr val="dk1"/>
                </a:solidFill>
                <a:latin typeface="+mn-lt"/>
                <a:ea typeface="Calibri"/>
                <a:cs typeface="Calibri"/>
                <a:sym typeface="Calibri"/>
              </a:rPr>
              <a:t>suffered</a:t>
            </a:r>
            <a:r>
              <a:rPr lang="da-DK" sz="1200" b="0" i="0" u="none" strike="noStrike" cap="none" dirty="0">
                <a:solidFill>
                  <a:schemeClr val="dk1"/>
                </a:solidFill>
                <a:latin typeface="+mn-lt"/>
                <a:ea typeface="Calibri"/>
                <a:cs typeface="Calibri"/>
                <a:sym typeface="Calibri"/>
              </a:rPr>
              <a:t> by </a:t>
            </a:r>
            <a:r>
              <a:rPr lang="da-DK" sz="1200" b="0" i="0" u="none" strike="noStrike" cap="none" dirty="0" err="1">
                <a:solidFill>
                  <a:schemeClr val="dk1"/>
                </a:solidFill>
                <a:latin typeface="+mn-lt"/>
                <a:ea typeface="Calibri"/>
                <a:cs typeface="Calibri"/>
                <a:sym typeface="Calibri"/>
              </a:rPr>
              <a:t>clinically</a:t>
            </a:r>
            <a:r>
              <a:rPr lang="da-DK" sz="1200" b="0" i="0" u="none" strike="noStrike" cap="none" dirty="0">
                <a:solidFill>
                  <a:schemeClr val="dk1"/>
                </a:solidFill>
                <a:latin typeface="+mn-lt"/>
                <a:ea typeface="Calibri"/>
                <a:cs typeface="Calibri"/>
                <a:sym typeface="Calibri"/>
              </a:rPr>
              <a:t> vulnerable urban populations.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r>
              <a:rPr lang="da-DK" sz="1200" b="0" i="0" u="none" strike="noStrike" cap="none" dirty="0">
                <a:solidFill>
                  <a:schemeClr val="dk1"/>
                </a:solidFill>
                <a:latin typeface="+mn-lt"/>
                <a:ea typeface="Calibri"/>
                <a:cs typeface="Calibri"/>
                <a:sym typeface="Calibri"/>
              </a:rPr>
              <a:t>Users:</a:t>
            </a: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Citizens </a:t>
            </a:r>
            <a:r>
              <a:rPr lang="da-DK" sz="1200" b="0" i="0" u="none" strike="noStrike" cap="none" dirty="0" err="1">
                <a:solidFill>
                  <a:schemeClr val="dk1"/>
                </a:solidFill>
                <a:latin typeface="+mn-lt"/>
                <a:ea typeface="Calibri"/>
                <a:cs typeface="Calibri"/>
                <a:sym typeface="Calibri"/>
              </a:rPr>
              <a:t>that</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are</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prone</a:t>
            </a:r>
            <a:r>
              <a:rPr lang="da-DK" sz="1200" b="0" i="0" u="none" strike="noStrike" cap="none" dirty="0">
                <a:solidFill>
                  <a:schemeClr val="dk1"/>
                </a:solidFill>
                <a:latin typeface="+mn-lt"/>
                <a:ea typeface="Calibri"/>
                <a:cs typeface="Calibri"/>
                <a:sym typeface="Calibri"/>
              </a:rPr>
              <a:t> to </a:t>
            </a:r>
            <a:r>
              <a:rPr lang="da-DK" sz="1200" b="0" i="0" u="none" strike="noStrike" cap="none" dirty="0" err="1">
                <a:solidFill>
                  <a:schemeClr val="dk1"/>
                </a:solidFill>
                <a:latin typeface="+mn-lt"/>
                <a:ea typeface="Calibri"/>
                <a:cs typeface="Calibri"/>
                <a:sym typeface="Calibri"/>
              </a:rPr>
              <a:t>suffering</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allergies</a:t>
            </a:r>
            <a:r>
              <a:rPr lang="da-DK" sz="1200" b="0" i="0" u="none" strike="noStrike" cap="none" dirty="0">
                <a:solidFill>
                  <a:schemeClr val="dk1"/>
                </a:solidFill>
                <a:latin typeface="+mn-lt"/>
                <a:ea typeface="Calibri"/>
                <a:cs typeface="Calibri"/>
                <a:sym typeface="Calibri"/>
              </a:rPr>
              <a:t> and </a:t>
            </a:r>
            <a:r>
              <a:rPr lang="da-DK" sz="1200" b="0" i="0" u="none" strike="noStrike" cap="none" dirty="0" err="1">
                <a:solidFill>
                  <a:schemeClr val="dk1"/>
                </a:solidFill>
                <a:latin typeface="+mn-lt"/>
                <a:ea typeface="Calibri"/>
                <a:cs typeface="Calibri"/>
                <a:sym typeface="Calibri"/>
              </a:rPr>
              <a:t>other</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related</a:t>
            </a:r>
            <a:r>
              <a:rPr lang="da-DK" sz="1200" b="0" i="0" u="none" strike="noStrike" cap="none" dirty="0">
                <a:solidFill>
                  <a:schemeClr val="dk1"/>
                </a:solidFill>
                <a:latin typeface="+mn-lt"/>
                <a:ea typeface="Calibri"/>
                <a:cs typeface="Calibri"/>
                <a:sym typeface="Calibri"/>
              </a:rPr>
              <a:t> </a:t>
            </a:r>
            <a:r>
              <a:rPr lang="da-DK" sz="1200" b="0" i="0" u="none" strike="noStrike" cap="none" dirty="0" err="1">
                <a:solidFill>
                  <a:schemeClr val="dk1"/>
                </a:solidFill>
                <a:latin typeface="+mn-lt"/>
                <a:ea typeface="Calibri"/>
                <a:cs typeface="Calibri"/>
                <a:sym typeface="Calibri"/>
              </a:rPr>
              <a:t>respiratory</a:t>
            </a:r>
            <a:r>
              <a:rPr lang="da-DK" sz="1200" b="0" i="0" u="none" strike="noStrike" cap="none" dirty="0">
                <a:solidFill>
                  <a:schemeClr val="dk1"/>
                </a:solidFill>
                <a:latin typeface="+mn-lt"/>
                <a:ea typeface="Calibri"/>
                <a:cs typeface="Calibri"/>
                <a:sym typeface="Calibri"/>
              </a:rPr>
              <a:t> problems.</a:t>
            </a:r>
          </a:p>
          <a:p>
            <a:pPr marL="0" marR="0" lvl="0" indent="0" algn="l" defTabSz="457200" rtl="0" eaLnBrk="1" fontAlgn="auto" latinLnBrk="0" hangingPunct="1">
              <a:lnSpc>
                <a:spcPct val="100000"/>
              </a:lnSpc>
              <a:spcBef>
                <a:spcPts val="0"/>
              </a:spcBef>
              <a:spcAft>
                <a:spcPts val="0"/>
              </a:spcAft>
              <a:buClrTx/>
              <a:buSzPct val="25000"/>
              <a:buFontTx/>
              <a:buNone/>
              <a:tabLst/>
              <a:defRPr/>
            </a:pP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92024813-F762-3B49-B2F8-CD897B5CABBE}" type="slidenum">
              <a:rPr lang="en-US" smtClean="0"/>
              <a:t>15</a:t>
            </a:fld>
            <a:endParaRPr lang="en-US"/>
          </a:p>
        </p:txBody>
      </p:sp>
    </p:spTree>
    <p:extLst>
      <p:ext uri="{BB962C8B-B14F-4D97-AF65-F5344CB8AC3E}">
        <p14:creationId xmlns:p14="http://schemas.microsoft.com/office/powerpoint/2010/main" val="825396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Nice</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convergence</a:t>
            </a:r>
            <a:r>
              <a:rPr lang="da-DK" sz="1200" b="0" i="0" u="none" strike="noStrike" cap="none" baseline="0" dirty="0">
                <a:solidFill>
                  <a:schemeClr val="dk1"/>
                </a:solidFill>
                <a:latin typeface="+mn-lt"/>
                <a:ea typeface="Calibri"/>
                <a:cs typeface="Calibri"/>
                <a:sym typeface="Calibri"/>
              </a:rPr>
              <a:t> of the </a:t>
            </a:r>
            <a:r>
              <a:rPr lang="da-DK" sz="1200" b="0" i="0" u="none" strike="noStrike" cap="none" baseline="0" dirty="0" err="1">
                <a:solidFill>
                  <a:schemeClr val="dk1"/>
                </a:solidFill>
                <a:latin typeface="+mn-lt"/>
                <a:ea typeface="Calibri"/>
                <a:cs typeface="Calibri"/>
                <a:sym typeface="Calibri"/>
              </a:rPr>
              <a:t>three</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aspects</a:t>
            </a:r>
            <a:r>
              <a:rPr lang="da-DK" sz="1200" b="0" i="0" u="none" strike="noStrike" cap="none" baseline="0" dirty="0">
                <a:solidFill>
                  <a:schemeClr val="dk1"/>
                </a:solidFill>
                <a:latin typeface="+mn-lt"/>
                <a:ea typeface="Calibri"/>
                <a:cs typeface="Calibri"/>
                <a:sym typeface="Calibri"/>
              </a:rPr>
              <a:t>, but </a:t>
            </a:r>
            <a:r>
              <a:rPr lang="da-DK" sz="1200" b="0" i="0" u="none" strike="noStrike" cap="none" baseline="0" dirty="0" err="1">
                <a:solidFill>
                  <a:schemeClr val="dk1"/>
                </a:solidFill>
                <a:latin typeface="+mn-lt"/>
                <a:ea typeface="Calibri"/>
                <a:cs typeface="Calibri"/>
                <a:sym typeface="Calibri"/>
              </a:rPr>
              <a:t>let’s</a:t>
            </a:r>
            <a:r>
              <a:rPr lang="da-DK" sz="1200" b="0" i="0" u="none" strike="noStrike" cap="none" baseline="0" dirty="0">
                <a:solidFill>
                  <a:schemeClr val="dk1"/>
                </a:solidFill>
                <a:latin typeface="+mn-lt"/>
                <a:ea typeface="Calibri"/>
                <a:cs typeface="Calibri"/>
                <a:sym typeface="Calibri"/>
              </a:rPr>
              <a:t> have a reality check with the data -----&gt;platform </a:t>
            </a: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a:t>
            </a:r>
            <a:r>
              <a:rPr lang="da-DK" sz="1200" b="0" i="0" u="none" strike="noStrike" cap="none" dirty="0" err="1">
                <a:solidFill>
                  <a:schemeClr val="dk1"/>
                </a:solidFill>
                <a:latin typeface="+mn-lt"/>
                <a:ea typeface="Calibri"/>
                <a:cs typeface="Calibri"/>
                <a:sym typeface="Calibri"/>
              </a:rPr>
              <a:t>aand</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even</a:t>
            </a:r>
            <a:r>
              <a:rPr lang="da-DK" sz="1200" b="0" i="0" u="none" strike="noStrike" cap="none" baseline="0" dirty="0">
                <a:solidFill>
                  <a:schemeClr val="dk1"/>
                </a:solidFill>
                <a:latin typeface="+mn-lt"/>
                <a:ea typeface="Calibri"/>
                <a:cs typeface="Calibri"/>
                <a:sym typeface="Calibri"/>
              </a:rPr>
              <a:t> more </a:t>
            </a:r>
            <a:r>
              <a:rPr lang="da-DK" sz="1200" b="0" i="0" u="none" strike="noStrike" cap="none" baseline="0" dirty="0" err="1">
                <a:solidFill>
                  <a:schemeClr val="dk1"/>
                </a:solidFill>
                <a:latin typeface="+mn-lt"/>
                <a:ea typeface="Calibri"/>
                <a:cs typeface="Calibri"/>
                <a:sym typeface="Calibri"/>
              </a:rPr>
              <a:t>interesting</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what</a:t>
            </a:r>
            <a:r>
              <a:rPr lang="da-DK" sz="1200" b="0" i="0" u="none" strike="noStrike" cap="none" baseline="0" dirty="0">
                <a:solidFill>
                  <a:schemeClr val="dk1"/>
                </a:solidFill>
                <a:latin typeface="+mn-lt"/>
                <a:ea typeface="Calibri"/>
                <a:cs typeface="Calibri"/>
                <a:sym typeface="Calibri"/>
              </a:rPr>
              <a:t> kind of data </a:t>
            </a:r>
            <a:r>
              <a:rPr lang="da-DK" sz="1200" b="0" i="0" u="none" strike="noStrike" cap="none" baseline="0" dirty="0" err="1">
                <a:solidFill>
                  <a:schemeClr val="dk1"/>
                </a:solidFill>
                <a:latin typeface="+mn-lt"/>
                <a:ea typeface="Calibri"/>
                <a:cs typeface="Calibri"/>
                <a:sym typeface="Calibri"/>
              </a:rPr>
              <a:t>was</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available</a:t>
            </a:r>
            <a:r>
              <a:rPr lang="da-DK" sz="1200" b="0" i="0" u="none" strike="noStrike" cap="none" baseline="0"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endParaRPr lang="da-DK"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92024813-F762-3B49-B2F8-CD897B5CABBE}" type="slidenum">
              <a:rPr lang="en-US" smtClean="0"/>
              <a:t>16</a:t>
            </a:fld>
            <a:endParaRPr lang="en-US"/>
          </a:p>
        </p:txBody>
      </p:sp>
    </p:spTree>
    <p:extLst>
      <p:ext uri="{BB962C8B-B14F-4D97-AF65-F5344CB8AC3E}">
        <p14:creationId xmlns:p14="http://schemas.microsoft.com/office/powerpoint/2010/main" val="103881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Nice</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convergence</a:t>
            </a:r>
            <a:r>
              <a:rPr lang="da-DK" sz="1200" b="0" i="0" u="none" strike="noStrike" cap="none" baseline="0" dirty="0">
                <a:solidFill>
                  <a:schemeClr val="dk1"/>
                </a:solidFill>
                <a:latin typeface="+mn-lt"/>
                <a:ea typeface="Calibri"/>
                <a:cs typeface="Calibri"/>
                <a:sym typeface="Calibri"/>
              </a:rPr>
              <a:t> of the </a:t>
            </a:r>
            <a:r>
              <a:rPr lang="da-DK" sz="1200" b="0" i="0" u="none" strike="noStrike" cap="none" baseline="0" dirty="0" err="1">
                <a:solidFill>
                  <a:schemeClr val="dk1"/>
                </a:solidFill>
                <a:latin typeface="+mn-lt"/>
                <a:ea typeface="Calibri"/>
                <a:cs typeface="Calibri"/>
                <a:sym typeface="Calibri"/>
              </a:rPr>
              <a:t>three</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aspects</a:t>
            </a:r>
            <a:r>
              <a:rPr lang="da-DK" sz="1200" b="0" i="0" u="none" strike="noStrike" cap="none" baseline="0" dirty="0">
                <a:solidFill>
                  <a:schemeClr val="dk1"/>
                </a:solidFill>
                <a:latin typeface="+mn-lt"/>
                <a:ea typeface="Calibri"/>
                <a:cs typeface="Calibri"/>
                <a:sym typeface="Calibri"/>
              </a:rPr>
              <a:t>, but </a:t>
            </a:r>
            <a:r>
              <a:rPr lang="da-DK" sz="1200" b="0" i="0" u="none" strike="noStrike" cap="none" baseline="0" dirty="0" err="1">
                <a:solidFill>
                  <a:schemeClr val="dk1"/>
                </a:solidFill>
                <a:latin typeface="+mn-lt"/>
                <a:ea typeface="Calibri"/>
                <a:cs typeface="Calibri"/>
                <a:sym typeface="Calibri"/>
              </a:rPr>
              <a:t>let’s</a:t>
            </a:r>
            <a:r>
              <a:rPr lang="da-DK" sz="1200" b="0" i="0" u="none" strike="noStrike" cap="none" baseline="0" dirty="0">
                <a:solidFill>
                  <a:schemeClr val="dk1"/>
                </a:solidFill>
                <a:latin typeface="+mn-lt"/>
                <a:ea typeface="Calibri"/>
                <a:cs typeface="Calibri"/>
                <a:sym typeface="Calibri"/>
              </a:rPr>
              <a:t> have a reality check with the data -----&gt;platform </a:t>
            </a: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a:t>
            </a:r>
            <a:r>
              <a:rPr lang="da-DK" sz="1200" b="0" i="0" u="none" strike="noStrike" cap="none" dirty="0" err="1">
                <a:solidFill>
                  <a:schemeClr val="dk1"/>
                </a:solidFill>
                <a:latin typeface="+mn-lt"/>
                <a:ea typeface="Calibri"/>
                <a:cs typeface="Calibri"/>
                <a:sym typeface="Calibri"/>
              </a:rPr>
              <a:t>aand</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even</a:t>
            </a:r>
            <a:r>
              <a:rPr lang="da-DK" sz="1200" b="0" i="0" u="none" strike="noStrike" cap="none" baseline="0" dirty="0">
                <a:solidFill>
                  <a:schemeClr val="dk1"/>
                </a:solidFill>
                <a:latin typeface="+mn-lt"/>
                <a:ea typeface="Calibri"/>
                <a:cs typeface="Calibri"/>
                <a:sym typeface="Calibri"/>
              </a:rPr>
              <a:t> more </a:t>
            </a:r>
            <a:r>
              <a:rPr lang="da-DK" sz="1200" b="0" i="0" u="none" strike="noStrike" cap="none" baseline="0" dirty="0" err="1">
                <a:solidFill>
                  <a:schemeClr val="dk1"/>
                </a:solidFill>
                <a:latin typeface="+mn-lt"/>
                <a:ea typeface="Calibri"/>
                <a:cs typeface="Calibri"/>
                <a:sym typeface="Calibri"/>
              </a:rPr>
              <a:t>interesting</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what</a:t>
            </a:r>
            <a:r>
              <a:rPr lang="da-DK" sz="1200" b="0" i="0" u="none" strike="noStrike" cap="none" baseline="0" dirty="0">
                <a:solidFill>
                  <a:schemeClr val="dk1"/>
                </a:solidFill>
                <a:latin typeface="+mn-lt"/>
                <a:ea typeface="Calibri"/>
                <a:cs typeface="Calibri"/>
                <a:sym typeface="Calibri"/>
              </a:rPr>
              <a:t> kind of data </a:t>
            </a:r>
            <a:r>
              <a:rPr lang="da-DK" sz="1200" b="0" i="0" u="none" strike="noStrike" cap="none" baseline="0" dirty="0" err="1">
                <a:solidFill>
                  <a:schemeClr val="dk1"/>
                </a:solidFill>
                <a:latin typeface="+mn-lt"/>
                <a:ea typeface="Calibri"/>
                <a:cs typeface="Calibri"/>
                <a:sym typeface="Calibri"/>
              </a:rPr>
              <a:t>was</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available</a:t>
            </a:r>
            <a:r>
              <a:rPr lang="da-DK" sz="1200" b="0" i="0" u="none" strike="noStrike" cap="none" baseline="0"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endParaRPr lang="da-DK"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92024813-F762-3B49-B2F8-CD897B5CABBE}" type="slidenum">
              <a:rPr lang="en-US" smtClean="0"/>
              <a:t>17</a:t>
            </a:fld>
            <a:endParaRPr lang="en-US"/>
          </a:p>
        </p:txBody>
      </p:sp>
    </p:spTree>
    <p:extLst>
      <p:ext uri="{BB962C8B-B14F-4D97-AF65-F5344CB8AC3E}">
        <p14:creationId xmlns:p14="http://schemas.microsoft.com/office/powerpoint/2010/main" val="676719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Nice</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convergence</a:t>
            </a:r>
            <a:r>
              <a:rPr lang="da-DK" sz="1200" b="0" i="0" u="none" strike="noStrike" cap="none" baseline="0" dirty="0">
                <a:solidFill>
                  <a:schemeClr val="dk1"/>
                </a:solidFill>
                <a:latin typeface="+mn-lt"/>
                <a:ea typeface="Calibri"/>
                <a:cs typeface="Calibri"/>
                <a:sym typeface="Calibri"/>
              </a:rPr>
              <a:t> of the </a:t>
            </a:r>
            <a:r>
              <a:rPr lang="da-DK" sz="1200" b="0" i="0" u="none" strike="noStrike" cap="none" baseline="0" dirty="0" err="1">
                <a:solidFill>
                  <a:schemeClr val="dk1"/>
                </a:solidFill>
                <a:latin typeface="+mn-lt"/>
                <a:ea typeface="Calibri"/>
                <a:cs typeface="Calibri"/>
                <a:sym typeface="Calibri"/>
              </a:rPr>
              <a:t>three</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aspects</a:t>
            </a:r>
            <a:r>
              <a:rPr lang="da-DK" sz="1200" b="0" i="0" u="none" strike="noStrike" cap="none" baseline="0" dirty="0">
                <a:solidFill>
                  <a:schemeClr val="dk1"/>
                </a:solidFill>
                <a:latin typeface="+mn-lt"/>
                <a:ea typeface="Calibri"/>
                <a:cs typeface="Calibri"/>
                <a:sym typeface="Calibri"/>
              </a:rPr>
              <a:t>, but </a:t>
            </a:r>
            <a:r>
              <a:rPr lang="da-DK" sz="1200" b="0" i="0" u="none" strike="noStrike" cap="none" baseline="0" dirty="0" err="1">
                <a:solidFill>
                  <a:schemeClr val="dk1"/>
                </a:solidFill>
                <a:latin typeface="+mn-lt"/>
                <a:ea typeface="Calibri"/>
                <a:cs typeface="Calibri"/>
                <a:sym typeface="Calibri"/>
              </a:rPr>
              <a:t>let’s</a:t>
            </a:r>
            <a:r>
              <a:rPr lang="da-DK" sz="1200" b="0" i="0" u="none" strike="noStrike" cap="none" baseline="0" dirty="0">
                <a:solidFill>
                  <a:schemeClr val="dk1"/>
                </a:solidFill>
                <a:latin typeface="+mn-lt"/>
                <a:ea typeface="Calibri"/>
                <a:cs typeface="Calibri"/>
                <a:sym typeface="Calibri"/>
              </a:rPr>
              <a:t> have a reality check with the data -----&gt;platform </a:t>
            </a:r>
            <a:br>
              <a:rPr lang="da-DK" sz="1200" b="0" i="0" u="none" strike="noStrike" cap="none" dirty="0">
                <a:solidFill>
                  <a:schemeClr val="dk1"/>
                </a:solidFill>
                <a:latin typeface="+mn-lt"/>
                <a:ea typeface="Calibri"/>
                <a:cs typeface="Calibri"/>
                <a:sym typeface="Calibri"/>
              </a:rPr>
            </a:br>
            <a:endParaRPr lang="da-DK" sz="1200" b="0" i="0" u="none" strike="noStrike" cap="none" dirty="0">
              <a:solidFill>
                <a:schemeClr val="dk1"/>
              </a:solidFill>
              <a:latin typeface="+mn-lt"/>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Pct val="25000"/>
              <a:buFontTx/>
              <a:buNone/>
              <a:tabLst/>
              <a:defRPr/>
            </a:pPr>
            <a:r>
              <a:rPr lang="da-DK" sz="1200" b="0" i="0" u="none" strike="noStrike" cap="none" dirty="0">
                <a:solidFill>
                  <a:schemeClr val="dk1"/>
                </a:solidFill>
                <a:latin typeface="+mn-lt"/>
                <a:ea typeface="Calibri"/>
                <a:cs typeface="Calibri"/>
                <a:sym typeface="Calibri"/>
              </a:rPr>
              <a:t>..</a:t>
            </a:r>
            <a:r>
              <a:rPr lang="da-DK" sz="1200" b="0" i="0" u="none" strike="noStrike" cap="none" dirty="0" err="1">
                <a:solidFill>
                  <a:schemeClr val="dk1"/>
                </a:solidFill>
                <a:latin typeface="+mn-lt"/>
                <a:ea typeface="Calibri"/>
                <a:cs typeface="Calibri"/>
                <a:sym typeface="Calibri"/>
              </a:rPr>
              <a:t>aand</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even</a:t>
            </a:r>
            <a:r>
              <a:rPr lang="da-DK" sz="1200" b="0" i="0" u="none" strike="noStrike" cap="none" baseline="0" dirty="0">
                <a:solidFill>
                  <a:schemeClr val="dk1"/>
                </a:solidFill>
                <a:latin typeface="+mn-lt"/>
                <a:ea typeface="Calibri"/>
                <a:cs typeface="Calibri"/>
                <a:sym typeface="Calibri"/>
              </a:rPr>
              <a:t> more </a:t>
            </a:r>
            <a:r>
              <a:rPr lang="da-DK" sz="1200" b="0" i="0" u="none" strike="noStrike" cap="none" baseline="0" dirty="0" err="1">
                <a:solidFill>
                  <a:schemeClr val="dk1"/>
                </a:solidFill>
                <a:latin typeface="+mn-lt"/>
                <a:ea typeface="Calibri"/>
                <a:cs typeface="Calibri"/>
                <a:sym typeface="Calibri"/>
              </a:rPr>
              <a:t>interesting</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what</a:t>
            </a:r>
            <a:r>
              <a:rPr lang="da-DK" sz="1200" b="0" i="0" u="none" strike="noStrike" cap="none" baseline="0" dirty="0">
                <a:solidFill>
                  <a:schemeClr val="dk1"/>
                </a:solidFill>
                <a:latin typeface="+mn-lt"/>
                <a:ea typeface="Calibri"/>
                <a:cs typeface="Calibri"/>
                <a:sym typeface="Calibri"/>
              </a:rPr>
              <a:t> kind of data </a:t>
            </a:r>
            <a:r>
              <a:rPr lang="da-DK" sz="1200" b="0" i="0" u="none" strike="noStrike" cap="none" baseline="0" dirty="0" err="1">
                <a:solidFill>
                  <a:schemeClr val="dk1"/>
                </a:solidFill>
                <a:latin typeface="+mn-lt"/>
                <a:ea typeface="Calibri"/>
                <a:cs typeface="Calibri"/>
                <a:sym typeface="Calibri"/>
              </a:rPr>
              <a:t>was</a:t>
            </a:r>
            <a:r>
              <a:rPr lang="da-DK" sz="1200" b="0" i="0" u="none" strike="noStrike" cap="none" baseline="0" dirty="0">
                <a:solidFill>
                  <a:schemeClr val="dk1"/>
                </a:solidFill>
                <a:latin typeface="+mn-lt"/>
                <a:ea typeface="Calibri"/>
                <a:cs typeface="Calibri"/>
                <a:sym typeface="Calibri"/>
              </a:rPr>
              <a:t> </a:t>
            </a:r>
            <a:r>
              <a:rPr lang="da-DK" sz="1200" b="0" i="0" u="none" strike="noStrike" cap="none" baseline="0" dirty="0" err="1">
                <a:solidFill>
                  <a:schemeClr val="dk1"/>
                </a:solidFill>
                <a:latin typeface="+mn-lt"/>
                <a:ea typeface="Calibri"/>
                <a:cs typeface="Calibri"/>
                <a:sym typeface="Calibri"/>
              </a:rPr>
              <a:t>available</a:t>
            </a:r>
            <a:r>
              <a:rPr lang="da-DK" sz="1200" b="0" i="0" u="none" strike="noStrike" cap="none" baseline="0" dirty="0">
                <a:solidFill>
                  <a:schemeClr val="dk1"/>
                </a:solidFill>
                <a:latin typeface="+mn-lt"/>
                <a:ea typeface="Calibri"/>
                <a:cs typeface="Calibri"/>
                <a:sym typeface="Calibri"/>
              </a:rPr>
              <a:t>?!</a:t>
            </a:r>
          </a:p>
          <a:p>
            <a:pPr marL="0" marR="0" lvl="0" indent="0" algn="l" defTabSz="457200" rtl="0" eaLnBrk="1" fontAlgn="auto" latinLnBrk="0" hangingPunct="1">
              <a:lnSpc>
                <a:spcPct val="100000"/>
              </a:lnSpc>
              <a:spcBef>
                <a:spcPts val="0"/>
              </a:spcBef>
              <a:spcAft>
                <a:spcPts val="0"/>
              </a:spcAft>
              <a:buClrTx/>
              <a:buSzPct val="25000"/>
              <a:buFontTx/>
              <a:buNone/>
              <a:tabLst/>
              <a:defRPr/>
            </a:pPr>
            <a:endParaRPr lang="da-DK"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92024813-F762-3B49-B2F8-CD897B5CABBE}" type="slidenum">
              <a:rPr lang="en-US" smtClean="0"/>
              <a:t>18</a:t>
            </a:fld>
            <a:endParaRPr lang="en-US"/>
          </a:p>
        </p:txBody>
      </p:sp>
    </p:spTree>
    <p:extLst>
      <p:ext uri="{BB962C8B-B14F-4D97-AF65-F5344CB8AC3E}">
        <p14:creationId xmlns:p14="http://schemas.microsoft.com/office/powerpoint/2010/main" val="880970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INOS Project proposes that the overall educational, scientific, innovative and social impact of OS/CS/OI activities</a:t>
            </a:r>
          </a:p>
          <a:p>
            <a:pPr marL="0" lvl="0" indent="0" algn="l" rtl="0">
              <a:spcBef>
                <a:spcPts val="0"/>
              </a:spcBef>
              <a:spcAft>
                <a:spcPts val="0"/>
              </a:spcAft>
              <a:buNone/>
            </a:pPr>
            <a:r>
              <a:rPr lang="en-GB" dirty="0"/>
              <a:t>would be optimised if the learning components were grounded in solid pedagogy. To this end, we have developed</a:t>
            </a:r>
          </a:p>
          <a:p>
            <a:pPr marL="0" lvl="0" indent="0" algn="l" rtl="0">
              <a:spcBef>
                <a:spcPts val="0"/>
              </a:spcBef>
              <a:spcAft>
                <a:spcPts val="0"/>
              </a:spcAft>
              <a:buNone/>
            </a:pPr>
            <a:r>
              <a:rPr lang="en-GB" dirty="0"/>
              <a:t>the INOS Learning Design Framework (LDF), a resource for organisers to improve the educational value of their</a:t>
            </a:r>
          </a:p>
          <a:p>
            <a:pPr marL="0" lvl="0" indent="0" algn="l" rtl="0">
              <a:spcBef>
                <a:spcPts val="0"/>
              </a:spcBef>
              <a:spcAft>
                <a:spcPts val="0"/>
              </a:spcAft>
              <a:buNone/>
            </a:pPr>
            <a:r>
              <a:rPr lang="en-GB" dirty="0"/>
              <a:t>OS/CS/OI Learning Activities. The LDF allows organisers to make informed decisions about creating new or adapting</a:t>
            </a:r>
          </a:p>
          <a:p>
            <a:pPr marL="0" lvl="0" indent="0" algn="l" rtl="0">
              <a:spcBef>
                <a:spcPts val="0"/>
              </a:spcBef>
              <a:spcAft>
                <a:spcPts val="0"/>
              </a:spcAft>
              <a:buNone/>
            </a:pPr>
            <a:r>
              <a:rPr lang="en-GB" dirty="0"/>
              <a:t>existing activities, as well as provide guidance on organising, implementing and assessing the activities to ensure</a:t>
            </a:r>
          </a:p>
          <a:p>
            <a:pPr marL="0" lvl="0" indent="0" algn="l" rtl="0">
              <a:spcBef>
                <a:spcPts val="0"/>
              </a:spcBef>
              <a:spcAft>
                <a:spcPts val="0"/>
              </a:spcAft>
              <a:buNone/>
            </a:pPr>
            <a:r>
              <a:rPr lang="en-GB" dirty="0"/>
              <a:t>their sustainability.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INOS LDF is complementary the INOS Implementation and Evaluation Framework for Open Knowledge Activities</a:t>
            </a:r>
          </a:p>
          <a:p>
            <a:pPr marL="0" lvl="0" indent="0" algn="l" rtl="0">
              <a:spcBef>
                <a:spcPts val="0"/>
              </a:spcBef>
              <a:spcAft>
                <a:spcPts val="0"/>
              </a:spcAft>
              <a:buNone/>
            </a:pPr>
            <a:r>
              <a:rPr lang="en-GB" dirty="0"/>
              <a:t>(O3A1), as well as the INOS Implementation and Evaluation Framework for Open Innovation Activities</a:t>
            </a:r>
          </a:p>
          <a:p>
            <a:pPr marL="0" lvl="0" indent="0" algn="l" rtl="0">
              <a:spcBef>
                <a:spcPts val="0"/>
              </a:spcBef>
              <a:spcAft>
                <a:spcPts val="0"/>
              </a:spcAft>
              <a:buNone/>
            </a:pPr>
            <a:endParaRPr dirty="0"/>
          </a:p>
        </p:txBody>
      </p:sp>
      <p:sp>
        <p:nvSpPr>
          <p:cNvPr id="104" name="Google Shape;10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5238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896355-3DDC-9949-861F-AD0908BFCC23}" type="slidenum">
              <a:rPr lang="en-US" smtClean="0"/>
              <a:t>20</a:t>
            </a:fld>
            <a:endParaRPr lang="en-US"/>
          </a:p>
        </p:txBody>
      </p:sp>
    </p:spTree>
    <p:extLst>
      <p:ext uri="{BB962C8B-B14F-4D97-AF65-F5344CB8AC3E}">
        <p14:creationId xmlns:p14="http://schemas.microsoft.com/office/powerpoint/2010/main" val="3424830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dirty="0"/>
          </a:p>
          <a:p>
            <a:pPr marL="0" lvl="0" indent="0" algn="l" rtl="0">
              <a:spcBef>
                <a:spcPts val="0"/>
              </a:spcBef>
              <a:spcAft>
                <a:spcPts val="0"/>
              </a:spcAft>
              <a:buNone/>
            </a:pPr>
            <a:r>
              <a:rPr lang="da-DK" dirty="0"/>
              <a:t>SERVICE DESIGN AS A PLAGGABLE DISCIPLINE</a:t>
            </a:r>
          </a:p>
          <a:p>
            <a:pPr marL="0" lvl="0" indent="0" algn="l" rtl="0">
              <a:spcBef>
                <a:spcPts val="0"/>
              </a:spcBef>
              <a:spcAft>
                <a:spcPts val="0"/>
              </a:spcAft>
              <a:buNone/>
            </a:pPr>
            <a:endParaRPr lang="da-DK" dirty="0"/>
          </a:p>
          <a:p>
            <a:pPr marL="0" lvl="0" indent="0" algn="l" rtl="0">
              <a:spcBef>
                <a:spcPts val="0"/>
              </a:spcBef>
              <a:spcAft>
                <a:spcPts val="0"/>
              </a:spcAft>
              <a:buNone/>
            </a:pPr>
            <a:r>
              <a:rPr lang="da-DK" dirty="0"/>
              <a:t>PROJECTS MORE TECHNOLOGY DRIVEN – DESIGN THINKING INTO TECHNICAL CONSORTIA BC4ECO, WENET</a:t>
            </a:r>
          </a:p>
          <a:p>
            <a:pPr marL="0" lvl="0" indent="0" algn="l" rtl="0">
              <a:spcBef>
                <a:spcPts val="0"/>
              </a:spcBef>
              <a:spcAft>
                <a:spcPts val="0"/>
              </a:spcAft>
              <a:buNone/>
            </a:pPr>
            <a:endParaRPr lang="da-DK" dirty="0"/>
          </a:p>
          <a:p>
            <a:pPr marL="0" lvl="0" indent="0" algn="l" rtl="0">
              <a:spcBef>
                <a:spcPts val="0"/>
              </a:spcBef>
              <a:spcAft>
                <a:spcPts val="0"/>
              </a:spcAft>
              <a:buNone/>
            </a:pPr>
            <a:r>
              <a:rPr lang="da-DK" dirty="0"/>
              <a:t>OR AT THE INTERSECTION WITH URBAN DESIGN – DESIGN DRIVEN INNOVATION IN THE URBAN CONTEXT</a:t>
            </a:r>
          </a:p>
          <a:p>
            <a:pPr marL="0" lvl="0" indent="0" algn="l" rtl="0">
              <a:spcBef>
                <a:spcPts val="0"/>
              </a:spcBef>
              <a:spcAft>
                <a:spcPts val="0"/>
              </a:spcAft>
              <a:buNone/>
            </a:pPr>
            <a:endParaRPr lang="da-DK" dirty="0"/>
          </a:p>
          <a:p>
            <a:pPr marL="0" lvl="0" indent="0" algn="l" rtl="0">
              <a:spcBef>
                <a:spcPts val="0"/>
              </a:spcBef>
              <a:spcAft>
                <a:spcPts val="0"/>
              </a:spcAft>
              <a:buNone/>
            </a:pPr>
            <a:r>
              <a:rPr lang="da-DK" dirty="0"/>
              <a:t>SUSTAINABILITY  - BC</a:t>
            </a:r>
          </a:p>
          <a:p>
            <a:pPr marL="0" lvl="0" indent="0" algn="l" rtl="0">
              <a:spcBef>
                <a:spcPts val="0"/>
              </a:spcBef>
              <a:spcAft>
                <a:spcPts val="0"/>
              </a:spcAft>
              <a:buNone/>
            </a:pPr>
            <a:endParaRPr lang="da-DK" dirty="0"/>
          </a:p>
          <a:p>
            <a:pPr marL="0" lvl="0" indent="0" algn="l" rtl="0">
              <a:spcBef>
                <a:spcPts val="0"/>
              </a:spcBef>
              <a:spcAft>
                <a:spcPts val="0"/>
              </a:spcAft>
              <a:buNone/>
            </a:pPr>
            <a:r>
              <a:rPr lang="da-DK" dirty="0"/>
              <a:t>MIGRANTS RIGHTS</a:t>
            </a:r>
            <a:endParaRPr dirty="0"/>
          </a:p>
        </p:txBody>
      </p:sp>
      <p:sp>
        <p:nvSpPr>
          <p:cNvPr id="104" name="Google Shape;10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4" name="Google Shape;10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0524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
        <p:nvSpPr>
          <p:cNvPr id="104" name="Google Shape;10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4791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7" name="Google Shape;317;p7: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17999"/>
              </a:lnSpc>
              <a:spcBef>
                <a:spcPts val="0"/>
              </a:spcBef>
              <a:spcAft>
                <a:spcPts val="0"/>
              </a:spcAft>
              <a:buClr>
                <a:srgbClr val="000000"/>
              </a:buClr>
              <a:buSzPts val="1400"/>
              <a:buFont typeface="Arial"/>
              <a:buNone/>
            </a:pPr>
            <a:endParaRPr dirty="0"/>
          </a:p>
          <a:p>
            <a:pPr marL="457200" marR="0" lvl="0" indent="-228600" algn="l" rtl="0">
              <a:lnSpc>
                <a:spcPct val="117999"/>
              </a:lnSpc>
              <a:spcBef>
                <a:spcPts val="0"/>
              </a:spcBef>
              <a:spcAft>
                <a:spcPts val="0"/>
              </a:spcAft>
              <a:buClr>
                <a:srgbClr val="000000"/>
              </a:buClr>
              <a:buSzPts val="1400"/>
              <a:buFontTx/>
              <a:buChar char="-"/>
            </a:pPr>
            <a:r>
              <a:rPr lang="en-GB" dirty="0"/>
              <a:t>How to make citizens understand and use the potential of Data</a:t>
            </a:r>
            <a:br>
              <a:rPr lang="en-GB" dirty="0"/>
            </a:br>
            <a:r>
              <a:rPr lang="en-GB" dirty="0"/>
              <a:t>- We developed a framework of hackathons for co-creation events</a:t>
            </a:r>
            <a:br>
              <a:rPr lang="en-GB" dirty="0"/>
            </a:br>
            <a:endParaRPr lang="en-GB" dirty="0"/>
          </a:p>
          <a:p>
            <a:pPr marL="457200" marR="0" lvl="0" indent="-228600" algn="l" rtl="0">
              <a:lnSpc>
                <a:spcPct val="117999"/>
              </a:lnSpc>
              <a:spcBef>
                <a:spcPts val="0"/>
              </a:spcBef>
              <a:spcAft>
                <a:spcPts val="0"/>
              </a:spcAft>
              <a:buClr>
                <a:srgbClr val="000000"/>
              </a:buClr>
              <a:buSzPts val="1400"/>
              <a:buFontTx/>
              <a:buChar char="-"/>
            </a:pPr>
            <a:endParaRPr lang="en-GB" dirty="0"/>
          </a:p>
          <a:p>
            <a:pPr marL="0" indent="0">
              <a:buNone/>
            </a:pPr>
            <a:r>
              <a:rPr lang="en-US" sz="2400" dirty="0">
                <a:solidFill>
                  <a:schemeClr val="tx1"/>
                </a:solidFill>
                <a:latin typeface="DIN" charset="0"/>
                <a:ea typeface="DIN" charset="0"/>
                <a:cs typeface="DIN" charset="0"/>
              </a:rPr>
              <a:t>“A commons is a resource + a community + a set of social practices”  </a:t>
            </a:r>
            <a:r>
              <a:rPr lang="en-US" sz="2400" dirty="0" err="1">
                <a:solidFill>
                  <a:schemeClr val="tx1"/>
                </a:solidFill>
                <a:latin typeface="DIN" charset="0"/>
                <a:ea typeface="DIN" charset="0"/>
                <a:cs typeface="DIN" charset="0"/>
              </a:rPr>
              <a:t>Bollier</a:t>
            </a:r>
            <a:endParaRPr lang="en-US" sz="2400" dirty="0">
              <a:solidFill>
                <a:schemeClr val="tx1"/>
              </a:solidFill>
              <a:latin typeface="DIN" charset="0"/>
              <a:ea typeface="DIN" charset="0"/>
              <a:cs typeface="DIN" charset="0"/>
            </a:endParaRPr>
          </a:p>
          <a:p>
            <a:pPr marL="166688" indent="-166688"/>
            <a:endParaRPr lang="en-US" sz="2400" dirty="0">
              <a:solidFill>
                <a:schemeClr val="tx1"/>
              </a:solidFill>
              <a:latin typeface="DIN" charset="0"/>
              <a:ea typeface="DIN" charset="0"/>
              <a:cs typeface="DIN" charset="0"/>
            </a:endParaRPr>
          </a:p>
          <a:p>
            <a:pPr marL="566729" lvl="1" indent="-166688"/>
            <a:r>
              <a:rPr lang="en-US" sz="2000" dirty="0">
                <a:solidFill>
                  <a:schemeClr val="tx1"/>
                </a:solidFill>
                <a:latin typeface="DIN" charset="0"/>
                <a:ea typeface="DIN" charset="0"/>
                <a:cs typeface="DIN" charset="0"/>
              </a:rPr>
              <a:t> Need of design practices for social innovation</a:t>
            </a:r>
          </a:p>
          <a:p>
            <a:pPr marL="566729" lvl="1" indent="-166688"/>
            <a:r>
              <a:rPr lang="en-US" sz="2000" dirty="0">
                <a:solidFill>
                  <a:schemeClr val="tx1"/>
                </a:solidFill>
                <a:latin typeface="DIN" charset="0"/>
                <a:ea typeface="DIN" charset="0"/>
                <a:cs typeface="DIN" charset="0"/>
              </a:rPr>
              <a:t> Need of a community of users</a:t>
            </a:r>
          </a:p>
          <a:p>
            <a:pPr marL="966768" lvl="2" indent="-166688"/>
            <a:endParaRPr lang="en-US" sz="1600" dirty="0">
              <a:solidFill>
                <a:schemeClr val="tx1"/>
              </a:solidFill>
              <a:latin typeface="DIN" charset="0"/>
              <a:ea typeface="DIN" charset="0"/>
              <a:cs typeface="DIN" charset="0"/>
            </a:endParaRPr>
          </a:p>
          <a:p>
            <a:pPr marL="457200" marR="0" lvl="0" indent="-228600" algn="l" rtl="0">
              <a:lnSpc>
                <a:spcPct val="117999"/>
              </a:lnSpc>
              <a:spcBef>
                <a:spcPts val="0"/>
              </a:spcBef>
              <a:spcAft>
                <a:spcPts val="0"/>
              </a:spcAft>
              <a:buClr>
                <a:srgbClr val="000000"/>
              </a:buClr>
              <a:buSzPts val="1400"/>
              <a:buFontTx/>
              <a:buChar char="-"/>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
        <p:nvSpPr>
          <p:cNvPr id="104" name="Google Shape;10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618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GB" dirty="0"/>
          </a:p>
          <a:p>
            <a:pPr marL="0" lvl="0" indent="0" algn="l" rtl="0">
              <a:spcBef>
                <a:spcPts val="0"/>
              </a:spcBef>
              <a:spcAft>
                <a:spcPts val="0"/>
              </a:spcAft>
              <a:buNone/>
            </a:pPr>
            <a:r>
              <a:rPr lang="da-DK" dirty="0"/>
              <a:t>Data mediator missing</a:t>
            </a:r>
          </a:p>
          <a:p>
            <a:pPr marL="0" lvl="0" indent="0" algn="l" rtl="0">
              <a:spcBef>
                <a:spcPts val="0"/>
              </a:spcBef>
              <a:spcAft>
                <a:spcPts val="0"/>
              </a:spcAft>
              <a:buNone/>
            </a:pPr>
            <a:r>
              <a:rPr lang="da-DK" dirty="0" err="1"/>
              <a:t>Infrastructuring</a:t>
            </a:r>
            <a:endParaRPr lang="da-DK" dirty="0"/>
          </a:p>
          <a:p>
            <a:pPr marL="0" lvl="0" indent="0" algn="l" rtl="0">
              <a:spcBef>
                <a:spcPts val="0"/>
              </a:spcBef>
              <a:spcAft>
                <a:spcPts val="0"/>
              </a:spcAft>
              <a:buNone/>
            </a:pPr>
            <a:endParaRPr lang="da-DK" dirty="0"/>
          </a:p>
        </p:txBody>
      </p:sp>
      <p:sp>
        <p:nvSpPr>
          <p:cNvPr id="104" name="Google Shape;10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1270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7" name="Google Shape;317;p7: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17999"/>
              </a:lnSpc>
              <a:spcBef>
                <a:spcPts val="0"/>
              </a:spcBef>
              <a:spcAft>
                <a:spcPts val="0"/>
              </a:spcAft>
              <a:buClr>
                <a:srgbClr val="000000"/>
              </a:buClr>
              <a:buSzPts val="1400"/>
              <a:buFont typeface="Arial"/>
              <a:buNone/>
            </a:pPr>
            <a:r>
              <a:rPr lang="en-GB" dirty="0"/>
              <a:t>Civic agency in public e-.service innovation</a:t>
            </a:r>
            <a:endParaRPr dirty="0"/>
          </a:p>
          <a:p>
            <a:pPr marL="457200" marR="0" lvl="0" indent="-228600" algn="l" rtl="0">
              <a:lnSpc>
                <a:spcPct val="117999"/>
              </a:lnSpc>
              <a:spcBef>
                <a:spcPts val="0"/>
              </a:spcBef>
              <a:spcAft>
                <a:spcPts val="0"/>
              </a:spcAft>
              <a:buClr>
                <a:srgbClr val="000000"/>
              </a:buClr>
              <a:buSzPts val="1400"/>
              <a:buFont typeface="Arial"/>
              <a:buNone/>
            </a:pPr>
            <a:endParaRPr dirty="0"/>
          </a:p>
          <a:p>
            <a:pPr marL="457200" marR="0" lvl="0" indent="-228600" algn="l" rtl="0">
              <a:lnSpc>
                <a:spcPct val="117999"/>
              </a:lnSpc>
              <a:spcBef>
                <a:spcPts val="0"/>
              </a:spcBef>
              <a:spcAft>
                <a:spcPts val="0"/>
              </a:spcAft>
              <a:buClr>
                <a:srgbClr val="000000"/>
              </a:buClr>
              <a:buSzPts val="1400"/>
              <a:buFont typeface="Arial"/>
              <a:buNone/>
            </a:pPr>
            <a:r>
              <a:rPr lang="en-GB" dirty="0"/>
              <a:t>- How to make citizens understand and use the potential of Data</a:t>
            </a:r>
            <a:br>
              <a:rPr lang="en-GB" dirty="0"/>
            </a:br>
            <a:r>
              <a:rPr lang="en-GB" dirty="0"/>
              <a:t>- We developed a framework of hackathons for co-creation events</a:t>
            </a:r>
            <a:br>
              <a:rPr lang="en-GB" dirty="0"/>
            </a:br>
            <a:endParaRPr dirty="0"/>
          </a:p>
        </p:txBody>
      </p:sp>
    </p:spTree>
    <p:extLst>
      <p:ext uri="{BB962C8B-B14F-4D97-AF65-F5344CB8AC3E}">
        <p14:creationId xmlns:p14="http://schemas.microsoft.com/office/powerpoint/2010/main" val="956282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566729" lvl="1" indent="-166688"/>
            <a:r>
              <a:rPr lang="en-US" sz="2000" dirty="0">
                <a:solidFill>
                  <a:schemeClr val="tx1"/>
                </a:solidFill>
                <a:latin typeface="DIN" charset="0"/>
                <a:ea typeface="DIN" charset="0"/>
                <a:cs typeface="DIN" charset="0"/>
              </a:rPr>
              <a:t>Ecosystem is key</a:t>
            </a:r>
          </a:p>
          <a:p>
            <a:pPr marL="566729" lvl="1" indent="-166688"/>
            <a:endParaRPr lang="en-US" sz="2000" dirty="0">
              <a:solidFill>
                <a:schemeClr val="tx1"/>
              </a:solidFill>
              <a:latin typeface="DIN" charset="0"/>
              <a:ea typeface="DIN" charset="0"/>
              <a:cs typeface="DIN" charset="0"/>
            </a:endParaRPr>
          </a:p>
          <a:p>
            <a:pPr marL="566729" lvl="1" indent="-166688"/>
            <a:r>
              <a:rPr lang="en-US" sz="2000" dirty="0">
                <a:solidFill>
                  <a:schemeClr val="tx1"/>
                </a:solidFill>
                <a:latin typeface="DIN" charset="0"/>
                <a:ea typeface="DIN" charset="0"/>
                <a:cs typeface="DIN" charset="0"/>
              </a:rPr>
              <a:t>New mechanisms to increase social participation are needed </a:t>
            </a:r>
          </a:p>
          <a:p>
            <a:pPr marL="566729" lvl="1" indent="-166688"/>
            <a:endParaRPr lang="en-US" sz="2000" dirty="0">
              <a:solidFill>
                <a:schemeClr val="tx1"/>
              </a:solidFill>
              <a:latin typeface="DIN" charset="0"/>
              <a:ea typeface="DIN" charset="0"/>
              <a:cs typeface="DIN" charset="0"/>
            </a:endParaRPr>
          </a:p>
          <a:p>
            <a:pPr marL="566729" lvl="1" indent="-166688"/>
            <a:r>
              <a:rPr lang="en-US" sz="2000" dirty="0">
                <a:solidFill>
                  <a:schemeClr val="tx1"/>
                </a:solidFill>
                <a:latin typeface="DIN" charset="0"/>
                <a:ea typeface="DIN" charset="0"/>
                <a:cs typeface="DIN" charset="0"/>
              </a:rPr>
              <a:t>Virtual vs physical </a:t>
            </a:r>
            <a:r>
              <a:rPr lang="en-US" sz="2000" dirty="0" err="1">
                <a:solidFill>
                  <a:schemeClr val="tx1"/>
                </a:solidFill>
                <a:latin typeface="DIN" charset="0"/>
                <a:ea typeface="DIN" charset="0"/>
                <a:cs typeface="DIN" charset="0"/>
              </a:rPr>
              <a:t>OpenDataLab</a:t>
            </a:r>
            <a:endParaRPr lang="en-US" sz="1600" dirty="0">
              <a:solidFill>
                <a:schemeClr val="tx1"/>
              </a:solidFill>
              <a:latin typeface="DIN" charset="0"/>
              <a:ea typeface="DIN" charset="0"/>
              <a:cs typeface="DIN" charset="0"/>
            </a:endParaRPr>
          </a:p>
          <a:p>
            <a:endParaRPr lang="en-DK" dirty="0"/>
          </a:p>
          <a:p>
            <a:endParaRPr lang="en-DK" dirty="0"/>
          </a:p>
          <a:p>
            <a:r>
              <a:rPr lang="en-DK" dirty="0"/>
              <a:t>S</a:t>
            </a:r>
            <a:r>
              <a:rPr lang="en-GB" dirty="0"/>
              <a:t>y</a:t>
            </a:r>
            <a:r>
              <a:rPr lang="en-DK" dirty="0"/>
              <a:t>stem of engagement </a:t>
            </a:r>
          </a:p>
          <a:p>
            <a:r>
              <a:rPr lang="en-DK" dirty="0"/>
              <a:t>System of records</a:t>
            </a:r>
          </a:p>
          <a:p>
            <a:r>
              <a:rPr lang="en-DK" dirty="0"/>
              <a:t>System of insights</a:t>
            </a:r>
          </a:p>
          <a:p>
            <a:endParaRPr lang="en-DK" dirty="0"/>
          </a:p>
          <a:p>
            <a:pPr marL="158750" indent="0">
              <a:buNone/>
            </a:pPr>
            <a:r>
              <a:rPr lang="en-GB" dirty="0"/>
              <a:t>K</a:t>
            </a:r>
            <a:r>
              <a:rPr lang="en-DK" dirty="0"/>
              <a:t>apoor</a:t>
            </a:r>
          </a:p>
          <a:p>
            <a:pPr marL="158750" indent="0">
              <a:buNone/>
            </a:pPr>
            <a:endParaRPr lang="en-DK" dirty="0"/>
          </a:p>
          <a:p>
            <a:pPr marL="158750" indent="0">
              <a:buNone/>
            </a:pPr>
            <a:r>
              <a:rPr lang="en-US" sz="1100" dirty="0">
                <a:solidFill>
                  <a:srgbClr val="000000"/>
                </a:solidFill>
              </a:rPr>
              <a:t>the core aspects of supporting the use of open-data in the O4C project: People (System of Engagement), Data (System of Record) and Challenges (System of Insight), inspired by Kapoor et al. (2015). We consider these three aspects as interlinked sub-systems which together are essential components for service delivery. In order for reaching the desired impact, attention needs to be paid to each of these three components of the overarching system.</a:t>
            </a:r>
          </a:p>
          <a:p>
            <a:pPr marL="158750" indent="0">
              <a:buNone/>
            </a:pPr>
            <a:endParaRPr lang="en-US" sz="1100" dirty="0">
              <a:solidFill>
                <a:srgbClr val="000000"/>
              </a:solidFill>
            </a:endParaRPr>
          </a:p>
          <a:p>
            <a:pPr marL="158750" indent="0">
              <a:buNone/>
            </a:pPr>
            <a:r>
              <a:rPr lang="en-US" sz="1100" dirty="0">
                <a:solidFill>
                  <a:srgbClr val="000000"/>
                </a:solidFill>
              </a:rPr>
              <a:t> They need to be strengthened individually in order to support overall, systemic improvements. After that we further build on the idea of interlinked sub-systems contributing to innovation. We present how the above three core elements are manifested in, on the one hand, Process (System of Support), which refers to the O4C approach enabling a new way of co-creating urban services including its tools and strategies, and, on the other hand, Infrastructure (System of Innovation), which refers to the resulting O4C hackathon campaign that defines the challenges for hackathon events, ensures participation (of people), and aggregates datasets that can be used as the raw material for the co-creation process. The specific Process, the O4C approach, that has been developed, tested, and improved through the O4C project, supports the improvement of the Infrastructure, and shows the results of the incremental and linked improvements in the other systems. Throughout the O4C project, we have identified a range of best practices, with a shared framework, that have been tailored to specific contexts exemplified by the five O4C pilots. The concluding section discusses how these best practices can be consolidated into a local, public innovation setting, the </a:t>
            </a:r>
            <a:r>
              <a:rPr lang="en-US" sz="1100" dirty="0" err="1">
                <a:solidFill>
                  <a:srgbClr val="000000"/>
                </a:solidFill>
              </a:rPr>
              <a:t>OpenDataLab</a:t>
            </a:r>
            <a:r>
              <a:rPr lang="en-US" sz="1100" dirty="0">
                <a:solidFill>
                  <a:srgbClr val="000000"/>
                </a:solidFill>
              </a:rPr>
              <a:t>, as well as the potential for networking these local </a:t>
            </a:r>
            <a:r>
              <a:rPr lang="en-US" sz="1100" dirty="0" err="1">
                <a:solidFill>
                  <a:srgbClr val="000000"/>
                </a:solidFill>
              </a:rPr>
              <a:t>OpenDatalabs</a:t>
            </a:r>
            <a:r>
              <a:rPr lang="en-US" sz="1100" dirty="0">
                <a:solidFill>
                  <a:srgbClr val="000000"/>
                </a:solidFill>
              </a:rPr>
              <a:t> on a global scale global scale (</a:t>
            </a:r>
            <a:r>
              <a:rPr lang="en-US" sz="1100" dirty="0" err="1">
                <a:solidFill>
                  <a:srgbClr val="000000"/>
                </a:solidFill>
              </a:rPr>
              <a:t>NOODL.eu</a:t>
            </a:r>
            <a:r>
              <a:rPr lang="en-US" sz="1100" dirty="0">
                <a:solidFill>
                  <a:srgbClr val="000000"/>
                </a:solidFill>
              </a:rPr>
              <a:t>).</a:t>
            </a:r>
          </a:p>
          <a:p>
            <a:pPr marL="0" lvl="0" indent="0">
              <a:spcBef>
                <a:spcPts val="480"/>
              </a:spcBef>
              <a:spcAft>
                <a:spcPts val="0"/>
              </a:spcAft>
              <a:buClr>
                <a:schemeClr val="dk1"/>
              </a:buClr>
              <a:buSzPts val="1100"/>
              <a:buNone/>
            </a:pPr>
            <a:r>
              <a:rPr lang="en-US" sz="1100" dirty="0">
                <a:solidFill>
                  <a:srgbClr val="000000"/>
                </a:solidFill>
              </a:rPr>
              <a:t>As further elaborated in D1.5, in order for local innovation in public service to be supported and improved through the interlinked systems described above, the best practices need to be understood and translated with respect to the local context in which they are being applied. In other words, each </a:t>
            </a:r>
            <a:r>
              <a:rPr lang="en-US" sz="1100" dirty="0" err="1">
                <a:solidFill>
                  <a:srgbClr val="000000"/>
                </a:solidFill>
              </a:rPr>
              <a:t>OpenDataLab</a:t>
            </a:r>
            <a:r>
              <a:rPr lang="en-US" sz="1100" dirty="0">
                <a:solidFill>
                  <a:srgbClr val="000000"/>
                </a:solidFill>
              </a:rPr>
              <a:t> needs to appropriate the best practices that are feasible and effective within the local ecosystem and local conditions of the lab. One size and structure does not necessarily fit all. Sharing and learning through a network builds capacity locally and globally to improve services, while making the best possible use of available resources.</a:t>
            </a:r>
          </a:p>
          <a:p>
            <a:pPr marL="158750" indent="0">
              <a:buNone/>
            </a:pPr>
            <a:r>
              <a:rPr lang="en-DK" dirty="0"/>
              <a:t>	</a:t>
            </a:r>
          </a:p>
        </p:txBody>
      </p:sp>
    </p:spTree>
    <p:extLst>
      <p:ext uri="{BB962C8B-B14F-4D97-AF65-F5344CB8AC3E}">
        <p14:creationId xmlns:p14="http://schemas.microsoft.com/office/powerpoint/2010/main" val="13584078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5"/>
        <p:cNvGrpSpPr/>
        <p:nvPr/>
      </p:nvGrpSpPr>
      <p:grpSpPr>
        <a:xfrm>
          <a:off x="0" y="0"/>
          <a:ext cx="0" cy="0"/>
          <a:chOff x="0" y="0"/>
          <a:chExt cx="0" cy="0"/>
        </a:xfrm>
      </p:grpSpPr>
      <p:sp>
        <p:nvSpPr>
          <p:cNvPr id="16" name="Google Shape;16;p5"/>
          <p:cNvSpPr txBox="1">
            <a:spLocks noGrp="1"/>
          </p:cNvSpPr>
          <p:nvPr>
            <p:ph type="ctrTitle"/>
          </p:nvPr>
        </p:nvSpPr>
        <p:spPr>
          <a:xfrm>
            <a:off x="685800" y="713990"/>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143000" y="3140399"/>
            <a:ext cx="6858000" cy="66839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21" name="Google Shape;21;p5"/>
          <p:cNvPicPr preferRelativeResize="0"/>
          <p:nvPr/>
        </p:nvPicPr>
        <p:blipFill rotWithShape="1">
          <a:blip r:embed="rId2">
            <a:alphaModFix/>
          </a:blip>
          <a:srcRect/>
          <a:stretch/>
        </p:blipFill>
        <p:spPr>
          <a:xfrm>
            <a:off x="-1" y="3895812"/>
            <a:ext cx="8833283" cy="2944428"/>
          </a:xfrm>
          <a:prstGeom prst="rect">
            <a:avLst/>
          </a:prstGeom>
          <a:noFill/>
          <a:ln>
            <a:noFill/>
          </a:ln>
        </p:spPr>
      </p:pic>
      <p:pic>
        <p:nvPicPr>
          <p:cNvPr id="22" name="Google Shape;22;p5"/>
          <p:cNvPicPr preferRelativeResize="0"/>
          <p:nvPr/>
        </p:nvPicPr>
        <p:blipFill rotWithShape="1">
          <a:blip r:embed="rId3">
            <a:alphaModFix/>
          </a:blip>
          <a:srcRect/>
          <a:stretch/>
        </p:blipFill>
        <p:spPr>
          <a:xfrm>
            <a:off x="5591123" y="-1"/>
            <a:ext cx="3242160" cy="71278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bg>
      <p:bgPr>
        <a:gradFill>
          <a:gsLst>
            <a:gs pos="0">
              <a:schemeClr val="lt1"/>
            </a:gs>
            <a:gs pos="50000">
              <a:srgbClr val="FAFAFA"/>
            </a:gs>
            <a:gs pos="100000">
              <a:srgbClr val="CECECE"/>
            </a:gs>
          </a:gsLst>
          <a:lin ang="5400000" scaled="0"/>
        </a:gradFill>
        <a:effectLst/>
      </p:bgPr>
    </p:bg>
    <p:spTree>
      <p:nvGrpSpPr>
        <p:cNvPr id="1" name="Shape 89"/>
        <p:cNvGrpSpPr/>
        <p:nvPr/>
      </p:nvGrpSpPr>
      <p:grpSpPr>
        <a:xfrm>
          <a:off x="0" y="0"/>
          <a:ext cx="0" cy="0"/>
          <a:chOff x="0" y="0"/>
          <a:chExt cx="0" cy="0"/>
        </a:xfrm>
      </p:grpSpPr>
      <p:sp>
        <p:nvSpPr>
          <p:cNvPr id="90" name="Google Shape;90;p15"/>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15"/>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1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1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1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95" name="Google Shape;95;p15"/>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9A5BB7E-8852-F941-9842-985ED5AB7E45}"/>
              </a:ext>
            </a:extLst>
          </p:cNvPr>
          <p:cNvSpPr>
            <a:spLocks noGrp="1"/>
          </p:cNvSpPr>
          <p:nvPr>
            <p:ph type="sldNum" sz="quarter" idx="10"/>
          </p:nvPr>
        </p:nvSpPr>
        <p:spPr/>
        <p:txBody>
          <a:bodyPr/>
          <a:lstStyle/>
          <a:p>
            <a:fld id="{D8D877B3-D348-4611-9BDB-C5374591D951}" type="slidenum">
              <a:rPr lang="en-US" smtClean="0"/>
              <a:pPr/>
              <a:t>‹#›</a:t>
            </a:fld>
            <a:endParaRPr lang="en-US" dirty="0"/>
          </a:p>
        </p:txBody>
      </p:sp>
      <p:pic>
        <p:nvPicPr>
          <p:cNvPr id="5" name="Picture 4" descr="A picture containing person, water, game, riding&#10;&#10;Description automatically generated">
            <a:extLst>
              <a:ext uri="{FF2B5EF4-FFF2-40B4-BE49-F238E27FC236}">
                <a16:creationId xmlns:a16="http://schemas.microsoft.com/office/drawing/2014/main" id="{80C1C8D4-BD98-7B44-9B0B-704FD325754D}"/>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a:off x="0" y="-1"/>
            <a:ext cx="9144000" cy="6858001"/>
          </a:xfrm>
          <a:prstGeom prst="rect">
            <a:avLst/>
          </a:prstGeom>
        </p:spPr>
      </p:pic>
    </p:spTree>
    <p:extLst>
      <p:ext uri="{BB962C8B-B14F-4D97-AF65-F5344CB8AC3E}">
        <p14:creationId xmlns:p14="http://schemas.microsoft.com/office/powerpoint/2010/main" val="259619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bulletpoint Slide">
  <p:cSld name="Text bulletpoint Slide">
    <p:spTree>
      <p:nvGrpSpPr>
        <p:cNvPr id="1" name="Shape 91"/>
        <p:cNvGrpSpPr/>
        <p:nvPr/>
      </p:nvGrpSpPr>
      <p:grpSpPr>
        <a:xfrm>
          <a:off x="0" y="0"/>
          <a:ext cx="0" cy="0"/>
          <a:chOff x="0" y="0"/>
          <a:chExt cx="0" cy="0"/>
        </a:xfrm>
      </p:grpSpPr>
      <p:sp>
        <p:nvSpPr>
          <p:cNvPr id="92" name="Google Shape;92;p36"/>
          <p:cNvSpPr txBox="1">
            <a:spLocks noGrp="1"/>
          </p:cNvSpPr>
          <p:nvPr>
            <p:ph type="body" idx="1"/>
          </p:nvPr>
        </p:nvSpPr>
        <p:spPr>
          <a:xfrm>
            <a:off x="385762" y="6257258"/>
            <a:ext cx="8190902" cy="273051"/>
          </a:xfrm>
          <a:prstGeom prst="rect">
            <a:avLst/>
          </a:prstGeom>
          <a:noFill/>
          <a:ln>
            <a:noFill/>
          </a:ln>
        </p:spPr>
        <p:txBody>
          <a:bodyPr spcFirstLastPara="1" wrap="square" lIns="91425" tIns="91425" rIns="91425" bIns="91425" anchor="t" anchorCtr="0">
            <a:noAutofit/>
          </a:bodyPr>
          <a:lstStyle>
            <a:lvl1pPr marL="171450" marR="0" lvl="0" indent="-85725" algn="l">
              <a:lnSpc>
                <a:spcPct val="150000"/>
              </a:lnSpc>
              <a:spcBef>
                <a:spcPts val="0"/>
              </a:spcBef>
              <a:spcAft>
                <a:spcPts val="0"/>
              </a:spcAft>
              <a:buClr>
                <a:srgbClr val="000000"/>
              </a:buClr>
              <a:buSzPts val="3500"/>
              <a:buFont typeface="Arial"/>
              <a:buNone/>
              <a:defRPr sz="1313" b="0" i="0" u="none" strike="noStrike" cap="none">
                <a:solidFill>
                  <a:srgbClr val="000000"/>
                </a:solidFill>
                <a:latin typeface="Arial"/>
                <a:ea typeface="Arial"/>
                <a:cs typeface="Arial"/>
                <a:sym typeface="Arial"/>
              </a:defRPr>
            </a:lvl1pPr>
            <a:lvl2pPr marL="342900" marR="0" lvl="1"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2pPr>
            <a:lvl3pPr marL="514350" marR="0" lvl="2"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3pPr>
            <a:lvl4pPr marL="685800" marR="0" lvl="3"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4pPr>
            <a:lvl5pPr marL="857250" marR="0" lvl="4"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5pPr>
            <a:lvl6pPr marL="1028700" marR="0" lvl="5"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6pPr>
            <a:lvl7pPr marL="1200150" marR="0" lvl="6"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7pPr>
            <a:lvl8pPr marL="1371600" marR="0" lvl="7"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8pPr>
            <a:lvl9pPr marL="1543050" marR="0" lvl="8"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9pPr>
          </a:lstStyle>
          <a:p>
            <a:endParaRPr/>
          </a:p>
        </p:txBody>
      </p:sp>
      <p:sp>
        <p:nvSpPr>
          <p:cNvPr id="93" name="Google Shape;93;p36"/>
          <p:cNvSpPr txBox="1">
            <a:spLocks noGrp="1"/>
          </p:cNvSpPr>
          <p:nvPr>
            <p:ph type="body" idx="2"/>
          </p:nvPr>
        </p:nvSpPr>
        <p:spPr>
          <a:xfrm>
            <a:off x="411507" y="1857375"/>
            <a:ext cx="7268942" cy="3143250"/>
          </a:xfrm>
          <a:prstGeom prst="rect">
            <a:avLst/>
          </a:prstGeom>
          <a:noFill/>
          <a:ln>
            <a:noFill/>
          </a:ln>
        </p:spPr>
        <p:txBody>
          <a:bodyPr spcFirstLastPara="1" wrap="square" lIns="91425" tIns="91425" rIns="91425" bIns="91425" anchor="ctr" anchorCtr="0">
            <a:noAutofit/>
          </a:bodyPr>
          <a:lstStyle>
            <a:lvl1pPr marL="171450" marR="0" lvl="0"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1pPr>
            <a:lvl2pPr marL="342900" marR="0" lvl="1"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2pPr>
            <a:lvl3pPr marL="514350" marR="0" lvl="2"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3pPr>
            <a:lvl4pPr marL="685800" marR="0" lvl="3"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4pPr>
            <a:lvl5pPr marL="857250" marR="0" lvl="4"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5pPr>
            <a:lvl6pPr marL="1028700" marR="0" lvl="5"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6pPr>
            <a:lvl7pPr marL="1200150" marR="0" lvl="6"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7pPr>
            <a:lvl8pPr marL="1371600" marR="0" lvl="7"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8pPr>
            <a:lvl9pPr marL="1543050" marR="0" lvl="8"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9pPr>
          </a:lstStyle>
          <a:p>
            <a:endParaRPr/>
          </a:p>
        </p:txBody>
      </p:sp>
      <p:sp>
        <p:nvSpPr>
          <p:cNvPr id="94" name="Google Shape;94;p36"/>
          <p:cNvSpPr txBox="1">
            <a:spLocks noGrp="1"/>
          </p:cNvSpPr>
          <p:nvPr>
            <p:ph type="body" idx="3"/>
          </p:nvPr>
        </p:nvSpPr>
        <p:spPr>
          <a:xfrm>
            <a:off x="385763" y="-9322"/>
            <a:ext cx="8190902" cy="694098"/>
          </a:xfrm>
          <a:prstGeom prst="rect">
            <a:avLst/>
          </a:prstGeom>
          <a:noFill/>
          <a:ln>
            <a:noFill/>
          </a:ln>
        </p:spPr>
        <p:txBody>
          <a:bodyPr spcFirstLastPara="1" wrap="square" lIns="91425" tIns="91425" rIns="91425" bIns="91425" anchor="ctr" anchorCtr="0">
            <a:noAutofit/>
          </a:bodyPr>
          <a:lstStyle>
            <a:lvl1pPr marL="171450" marR="0" lvl="0" indent="-85725" algn="l">
              <a:lnSpc>
                <a:spcPct val="100000"/>
              </a:lnSpc>
              <a:spcBef>
                <a:spcPts val="0"/>
              </a:spcBef>
              <a:spcAft>
                <a:spcPts val="0"/>
              </a:spcAft>
              <a:buClr>
                <a:srgbClr val="FFFFFF"/>
              </a:buClr>
              <a:buSzPts val="4500"/>
              <a:buFont typeface="Arial"/>
              <a:buNone/>
              <a:defRPr sz="1688" b="0" i="0" u="none" strike="noStrike" cap="none">
                <a:solidFill>
                  <a:srgbClr val="FFFFFF"/>
                </a:solidFill>
                <a:latin typeface="Arial"/>
                <a:ea typeface="Arial"/>
                <a:cs typeface="Arial"/>
                <a:sym typeface="Arial"/>
              </a:defRPr>
            </a:lvl1pPr>
            <a:lvl2pPr marL="342900" marR="0" lvl="1"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2pPr>
            <a:lvl3pPr marL="514350" marR="0" lvl="2"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3pPr>
            <a:lvl4pPr marL="685800" marR="0" lvl="3"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4pPr>
            <a:lvl5pPr marL="857250" marR="0" lvl="4" indent="-166092" algn="l">
              <a:lnSpc>
                <a:spcPct val="150000"/>
              </a:lnSpc>
              <a:spcBef>
                <a:spcPts val="375"/>
              </a:spcBef>
              <a:spcAft>
                <a:spcPts val="0"/>
              </a:spcAft>
              <a:buClr>
                <a:srgbClr val="000000"/>
              </a:buClr>
              <a:buSzPts val="3375"/>
              <a:buFont typeface="Arial"/>
              <a:buChar char="•"/>
              <a:defRPr sz="1688" b="0" i="0" u="none" strike="noStrike" cap="none">
                <a:solidFill>
                  <a:srgbClr val="000000"/>
                </a:solidFill>
                <a:latin typeface="Arial"/>
                <a:ea typeface="Arial"/>
                <a:cs typeface="Arial"/>
                <a:sym typeface="Arial"/>
              </a:defRPr>
            </a:lvl5pPr>
            <a:lvl6pPr marL="1028700" marR="0" lvl="5"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6pPr>
            <a:lvl7pPr marL="1200150" marR="0" lvl="6"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7pPr>
            <a:lvl8pPr marL="1371600" marR="0" lvl="7"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8pPr>
            <a:lvl9pPr marL="1543050" marR="0" lvl="8" indent="-157163" algn="l">
              <a:lnSpc>
                <a:spcPct val="120000"/>
              </a:lnSpc>
              <a:spcBef>
                <a:spcPts val="375"/>
              </a:spcBef>
              <a:spcAft>
                <a:spcPts val="0"/>
              </a:spcAft>
              <a:buClr>
                <a:srgbClr val="000000"/>
              </a:buClr>
              <a:buSzPts val="3000"/>
              <a:buFont typeface="Arial"/>
              <a:buChar char="•"/>
              <a:defRPr sz="1500" b="0" i="0" u="none" strike="noStrike" cap="none">
                <a:solidFill>
                  <a:srgbClr val="000000"/>
                </a:solidFill>
                <a:latin typeface="Arial"/>
                <a:ea typeface="Arial"/>
                <a:cs typeface="Arial"/>
                <a:sym typeface="Arial"/>
              </a:defRPr>
            </a:lvl9pPr>
          </a:lstStyle>
          <a:p>
            <a:endParaRPr/>
          </a:p>
        </p:txBody>
      </p:sp>
      <p:sp>
        <p:nvSpPr>
          <p:cNvPr id="95" name="Google Shape;95;p36"/>
          <p:cNvSpPr txBox="1">
            <a:spLocks noGrp="1"/>
          </p:cNvSpPr>
          <p:nvPr>
            <p:ph type="sldNum" idx="12"/>
          </p:nvPr>
        </p:nvSpPr>
        <p:spPr>
          <a:xfrm>
            <a:off x="4475931" y="6505277"/>
            <a:ext cx="185442" cy="255588"/>
          </a:xfrm>
          <a:prstGeom prst="rect">
            <a:avLst/>
          </a:prstGeom>
          <a:noFill/>
          <a:ln>
            <a:noFill/>
          </a:ln>
        </p:spPr>
        <p:txBody>
          <a:bodyPr spcFirstLastPara="1" wrap="square" lIns="71425" tIns="71425" rIns="71425" bIns="71425" anchor="t" anchorCtr="0">
            <a:noAutofit/>
          </a:bodyPr>
          <a:lstStyle>
            <a:lvl1pPr marL="0" marR="0" lvl="0"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GB" smtClean="0"/>
              <a:pPr/>
              <a:t>‹#›</a:t>
            </a:fld>
            <a:endParaRPr lang="en-GB"/>
          </a:p>
        </p:txBody>
      </p:sp>
      <p:sp>
        <p:nvSpPr>
          <p:cNvPr id="96" name="Google Shape;96;p36"/>
          <p:cNvSpPr txBox="1"/>
          <p:nvPr/>
        </p:nvSpPr>
        <p:spPr>
          <a:xfrm>
            <a:off x="1480704" y="542637"/>
            <a:ext cx="342900" cy="457200"/>
          </a:xfrm>
          <a:prstGeom prst="rect">
            <a:avLst/>
          </a:prstGeom>
          <a:noFill/>
          <a:ln>
            <a:noFill/>
          </a:ln>
        </p:spPr>
        <p:txBody>
          <a:bodyPr spcFirstLastPara="1" wrap="square" lIns="19050" tIns="19050" rIns="19050" bIns="19050" anchor="t" anchorCtr="0">
            <a:noAutofit/>
          </a:bodyPr>
          <a:lstStyle/>
          <a:p>
            <a:pPr marL="0" marR="0" lvl="0" indent="0" algn="l" rtl="0">
              <a:lnSpc>
                <a:spcPct val="120000"/>
              </a:lnSpc>
              <a:spcBef>
                <a:spcPts val="0"/>
              </a:spcBef>
              <a:spcAft>
                <a:spcPts val="0"/>
              </a:spcAft>
              <a:buClr>
                <a:srgbClr val="000000"/>
              </a:buClr>
              <a:buSzPts val="3500"/>
              <a:buFont typeface="Arial"/>
              <a:buNone/>
            </a:pPr>
            <a:endParaRPr sz="1313"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610969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gradFill>
          <a:gsLst>
            <a:gs pos="0">
              <a:schemeClr val="lt1"/>
            </a:gs>
            <a:gs pos="50000">
              <a:srgbClr val="FAFAFA"/>
            </a:gs>
            <a:gs pos="100000">
              <a:srgbClr val="CECECE"/>
            </a:gs>
          </a:gsLst>
          <a:lin ang="5400000" scaled="0"/>
        </a:gradFill>
        <a:effectLst/>
      </p:bgPr>
    </p:bg>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7"/>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3" name="Google Shape;33;p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36" name="Google Shape;36;p7"/>
          <p:cNvPicPr preferRelativeResize="0"/>
          <p:nvPr/>
        </p:nvPicPr>
        <p:blipFill rotWithShape="1">
          <a:blip r:embed="rId2">
            <a:alphaModFix/>
          </a:blip>
          <a:srcRect/>
          <a:stretch/>
        </p:blipFill>
        <p:spPr>
          <a:xfrm>
            <a:off x="74850" y="88194"/>
            <a:ext cx="1935461" cy="1554175"/>
          </a:xfrm>
          <a:prstGeom prst="rect">
            <a:avLst/>
          </a:prstGeom>
          <a:noFill/>
          <a:ln>
            <a:noFill/>
          </a:ln>
        </p:spPr>
      </p:pic>
    </p:spTree>
    <p:extLst>
      <p:ext uri="{BB962C8B-B14F-4D97-AF65-F5344CB8AC3E}">
        <p14:creationId xmlns:p14="http://schemas.microsoft.com/office/powerpoint/2010/main" val="1018355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gradFill>
          <a:gsLst>
            <a:gs pos="0">
              <a:schemeClr val="lt1"/>
            </a:gs>
            <a:gs pos="50000">
              <a:srgbClr val="FAFAFA"/>
            </a:gs>
            <a:gs pos="100000">
              <a:srgbClr val="CECECE"/>
            </a:gs>
          </a:gsLst>
          <a:lin ang="5400000" scaled="0"/>
        </a:gradFill>
        <a:effectLst/>
      </p:bgPr>
    </p:bg>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29" name="Google Shape;29;p6"/>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gradFill>
          <a:gsLst>
            <a:gs pos="0">
              <a:schemeClr val="lt1"/>
            </a:gs>
            <a:gs pos="50000">
              <a:srgbClr val="FAFAFA"/>
            </a:gs>
            <a:gs pos="100000">
              <a:srgbClr val="CECECE"/>
            </a:gs>
          </a:gsLst>
          <a:lin ang="5400000" scaled="0"/>
        </a:gradFill>
        <a:effectLst/>
      </p:bgPr>
    </p:bg>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8"/>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8"/>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44" name="Google Shape;44;p8"/>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gradFill>
          <a:gsLst>
            <a:gs pos="0">
              <a:schemeClr val="lt1"/>
            </a:gs>
            <a:gs pos="50000">
              <a:srgbClr val="FAFAFA"/>
            </a:gs>
            <a:gs pos="100000">
              <a:srgbClr val="CECECE"/>
            </a:gs>
          </a:gsLst>
          <a:lin ang="5400000" scaled="0"/>
        </a:gradFill>
        <a:effectLst/>
      </p:bgPr>
    </p:bg>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9"/>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9"/>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9"/>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54" name="Google Shape;54;p9"/>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gradFill>
          <a:gsLst>
            <a:gs pos="0">
              <a:schemeClr val="lt1"/>
            </a:gs>
            <a:gs pos="50000">
              <a:srgbClr val="FAFAFA"/>
            </a:gs>
            <a:gs pos="100000">
              <a:srgbClr val="CECECE"/>
            </a:gs>
          </a:gsLst>
          <a:lin ang="5400000" scaled="0"/>
        </a:gradFill>
        <a:effectLst/>
      </p:bgPr>
    </p:bg>
    <p:spTree>
      <p:nvGrpSpPr>
        <p:cNvPr id="1" name="Shape 55"/>
        <p:cNvGrpSpPr/>
        <p:nvPr/>
      </p:nvGrpSpPr>
      <p:grpSpPr>
        <a:xfrm>
          <a:off x="0" y="0"/>
          <a:ext cx="0" cy="0"/>
          <a:chOff x="0" y="0"/>
          <a:chExt cx="0" cy="0"/>
        </a:xfrm>
      </p:grpSpPr>
      <p:sp>
        <p:nvSpPr>
          <p:cNvPr id="56" name="Google Shape;56;p1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1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60" name="Google Shape;60;p10"/>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gradFill>
          <a:gsLst>
            <a:gs pos="0">
              <a:schemeClr val="lt1"/>
            </a:gs>
            <a:gs pos="50000">
              <a:srgbClr val="FAFAFA"/>
            </a:gs>
            <a:gs pos="100000">
              <a:srgbClr val="CECECE"/>
            </a:gs>
          </a:gsLst>
          <a:lin ang="5400000" scaled="0"/>
        </a:gradFill>
        <a:effectLst/>
      </p:bgPr>
    </p:bg>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65" name="Google Shape;65;p11"/>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gradFill>
          <a:gsLst>
            <a:gs pos="0">
              <a:schemeClr val="lt1"/>
            </a:gs>
            <a:gs pos="50000">
              <a:srgbClr val="FAFAFA"/>
            </a:gs>
            <a:gs pos="100000">
              <a:srgbClr val="CECECE"/>
            </a:gs>
          </a:gsLst>
          <a:lin ang="5400000" scaled="0"/>
        </a:gradFill>
        <a:effectLst/>
      </p:bgPr>
    </p:bg>
    <p:spTree>
      <p:nvGrpSpPr>
        <p:cNvPr id="1" name="Shape 66"/>
        <p:cNvGrpSpPr/>
        <p:nvPr/>
      </p:nvGrpSpPr>
      <p:grpSpPr>
        <a:xfrm>
          <a:off x="0" y="0"/>
          <a:ext cx="0" cy="0"/>
          <a:chOff x="0" y="0"/>
          <a:chExt cx="0" cy="0"/>
        </a:xfrm>
      </p:grpSpPr>
      <p:sp>
        <p:nvSpPr>
          <p:cNvPr id="67" name="Google Shape;67;p12"/>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2"/>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9" name="Google Shape;69;p12"/>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1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73" name="Google Shape;73;p12"/>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gradFill>
          <a:gsLst>
            <a:gs pos="0">
              <a:schemeClr val="lt1"/>
            </a:gs>
            <a:gs pos="50000">
              <a:srgbClr val="FAFAFA"/>
            </a:gs>
            <a:gs pos="100000">
              <a:srgbClr val="CECECE"/>
            </a:gs>
          </a:gsLst>
          <a:lin ang="5400000" scaled="0"/>
        </a:gradFill>
        <a:effectLst/>
      </p:bgPr>
    </p:bg>
    <p:spTree>
      <p:nvGrpSpPr>
        <p:cNvPr id="1" name="Shape 74"/>
        <p:cNvGrpSpPr/>
        <p:nvPr/>
      </p:nvGrpSpPr>
      <p:grpSpPr>
        <a:xfrm>
          <a:off x="0" y="0"/>
          <a:ext cx="0" cy="0"/>
          <a:chOff x="0" y="0"/>
          <a:chExt cx="0" cy="0"/>
        </a:xfrm>
      </p:grpSpPr>
      <p:sp>
        <p:nvSpPr>
          <p:cNvPr id="75" name="Google Shape;75;p13"/>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3"/>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7" name="Google Shape;77;p13"/>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8" name="Google Shape;78;p1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81" name="Google Shape;81;p13"/>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gradFill>
          <a:gsLst>
            <a:gs pos="0">
              <a:schemeClr val="lt1"/>
            </a:gs>
            <a:gs pos="50000">
              <a:srgbClr val="FAFAFA"/>
            </a:gs>
            <a:gs pos="100000">
              <a:srgbClr val="CECECE"/>
            </a:gs>
          </a:gsLst>
          <a:lin ang="5400000" scaled="0"/>
        </a:gradFill>
        <a:effectLst/>
      </p:bgPr>
    </p:bg>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14"/>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1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a-DK"/>
              <a:t>‹#›</a:t>
            </a:fld>
            <a:endParaRPr/>
          </a:p>
        </p:txBody>
      </p:sp>
      <p:pic>
        <p:nvPicPr>
          <p:cNvPr id="88" name="Google Shape;88;p14"/>
          <p:cNvPicPr preferRelativeResize="0"/>
          <p:nvPr/>
        </p:nvPicPr>
        <p:blipFill rotWithShape="1">
          <a:blip r:embed="rId2">
            <a:alphaModFix/>
          </a:blip>
          <a:srcRect/>
          <a:stretch/>
        </p:blipFill>
        <p:spPr>
          <a:xfrm>
            <a:off x="0" y="44226"/>
            <a:ext cx="732916" cy="58853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a-DK"/>
              <a:t>‹#›</a:t>
            </a:fld>
            <a:endParaRPr/>
          </a:p>
        </p:txBody>
      </p:sp>
      <p:cxnSp>
        <p:nvCxnSpPr>
          <p:cNvPr id="11" name="Google Shape;11;p4"/>
          <p:cNvCxnSpPr/>
          <p:nvPr/>
        </p:nvCxnSpPr>
        <p:spPr>
          <a:xfrm>
            <a:off x="8975325" y="0"/>
            <a:ext cx="8878" cy="6858000"/>
          </a:xfrm>
          <a:prstGeom prst="straightConnector1">
            <a:avLst/>
          </a:prstGeom>
          <a:noFill/>
          <a:ln w="76200" cap="flat" cmpd="sng">
            <a:solidFill>
              <a:srgbClr val="8CC63E"/>
            </a:solidFill>
            <a:prstDash val="solid"/>
            <a:miter lim="800000"/>
            <a:headEnd type="none" w="sm" len="sm"/>
            <a:tailEnd type="none" w="sm" len="sm"/>
          </a:ln>
        </p:spPr>
      </p:cxnSp>
      <p:cxnSp>
        <p:nvCxnSpPr>
          <p:cNvPr id="12" name="Google Shape;12;p4"/>
          <p:cNvCxnSpPr/>
          <p:nvPr/>
        </p:nvCxnSpPr>
        <p:spPr>
          <a:xfrm>
            <a:off x="9083338" y="0"/>
            <a:ext cx="8878" cy="6858000"/>
          </a:xfrm>
          <a:prstGeom prst="straightConnector1">
            <a:avLst/>
          </a:prstGeom>
          <a:noFill/>
          <a:ln w="111125" cap="flat" cmpd="sng">
            <a:solidFill>
              <a:srgbClr val="C7A0CC"/>
            </a:solidFill>
            <a:prstDash val="solid"/>
            <a:miter lim="800000"/>
            <a:headEnd type="none" w="sm" len="sm"/>
            <a:tailEnd type="none" w="sm" len="sm"/>
          </a:ln>
        </p:spPr>
      </p:cxnSp>
      <p:cxnSp>
        <p:nvCxnSpPr>
          <p:cNvPr id="13" name="Google Shape;13;p4"/>
          <p:cNvCxnSpPr/>
          <p:nvPr/>
        </p:nvCxnSpPr>
        <p:spPr>
          <a:xfrm>
            <a:off x="8889507" y="0"/>
            <a:ext cx="8878" cy="6858000"/>
          </a:xfrm>
          <a:prstGeom prst="straightConnector1">
            <a:avLst/>
          </a:prstGeom>
          <a:noFill/>
          <a:ln w="76200" cap="flat" cmpd="sng">
            <a:solidFill>
              <a:srgbClr val="FEC240"/>
            </a:solidFill>
            <a:prstDash val="solid"/>
            <a:miter lim="800000"/>
            <a:headEnd type="none" w="sm" len="sm"/>
            <a:tailEnd type="none" w="sm" len="sm"/>
          </a:ln>
        </p:spPr>
      </p:cxnSp>
      <p:pic>
        <p:nvPicPr>
          <p:cNvPr id="14" name="Google Shape;14;p4"/>
          <p:cNvPicPr preferRelativeResize="0"/>
          <p:nvPr/>
        </p:nvPicPr>
        <p:blipFill rotWithShape="1">
          <a:blip r:embed="rId15">
            <a:alphaModFix/>
          </a:blip>
          <a:srcRect/>
          <a:stretch/>
        </p:blipFill>
        <p:spPr>
          <a:xfrm>
            <a:off x="7319615" y="36904"/>
            <a:ext cx="1492952" cy="3282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2" r:id="rId11"/>
    <p:sldLayoutId id="2147483664" r:id="rId12"/>
    <p:sldLayoutId id="214748366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970.png"/><Relationship Id="rId3" Type="http://schemas.openxmlformats.org/officeDocument/2006/relationships/image" Target="../media/image31.tiff"/><Relationship Id="rId7" Type="http://schemas.openxmlformats.org/officeDocument/2006/relationships/customXml" Target="../ink/ink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980.png"/><Relationship Id="rId4" Type="http://schemas.openxmlformats.org/officeDocument/2006/relationships/image" Target="../media/image32.png"/><Relationship Id="rId9" Type="http://schemas.openxmlformats.org/officeDocument/2006/relationships/customXml" Target="../ink/ink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
          <p:cNvSpPr txBox="1">
            <a:spLocks noGrp="1"/>
          </p:cNvSpPr>
          <p:nvPr>
            <p:ph type="ctrTitle"/>
          </p:nvPr>
        </p:nvSpPr>
        <p:spPr>
          <a:xfrm>
            <a:off x="119920" y="1049310"/>
            <a:ext cx="8649325" cy="1724575"/>
          </a:xfrm>
          <a:prstGeom prst="rect">
            <a:avLst/>
          </a:prstGeom>
          <a:noFill/>
          <a:ln>
            <a:noFill/>
          </a:ln>
        </p:spPr>
        <p:txBody>
          <a:bodyPr spcFirstLastPara="1" wrap="square" lIns="91425" tIns="45700" rIns="91425" bIns="45700" anchor="b" anchorCtr="0">
            <a:normAutofit/>
          </a:bodyPr>
          <a:lstStyle/>
          <a:p>
            <a:pPr lvl="0"/>
            <a:r>
              <a:rPr lang="en-GB" sz="4800" dirty="0"/>
              <a:t>Beyond open and citizen science: social innovation and open data</a:t>
            </a:r>
            <a:endParaRPr sz="4800" dirty="0"/>
          </a:p>
        </p:txBody>
      </p:sp>
      <p:sp>
        <p:nvSpPr>
          <p:cNvPr id="101" name="Google Shape;101;p1"/>
          <p:cNvSpPr txBox="1">
            <a:spLocks noGrp="1"/>
          </p:cNvSpPr>
          <p:nvPr>
            <p:ph type="subTitle" idx="1"/>
          </p:nvPr>
        </p:nvSpPr>
        <p:spPr>
          <a:xfrm>
            <a:off x="1143000" y="3210739"/>
            <a:ext cx="6858000" cy="668392"/>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90000"/>
              </a:lnSpc>
              <a:spcBef>
                <a:spcPts val="0"/>
              </a:spcBef>
              <a:spcAft>
                <a:spcPts val="0"/>
              </a:spcAft>
              <a:buClr>
                <a:schemeClr val="dk1"/>
              </a:buClr>
              <a:buSzPts val="2400"/>
              <a:buNone/>
            </a:pPr>
            <a:r>
              <a:rPr lang="da-DK" dirty="0"/>
              <a:t>Amalia de </a:t>
            </a:r>
            <a:r>
              <a:rPr lang="da-DK" dirty="0" err="1"/>
              <a:t>Götzen</a:t>
            </a:r>
            <a:r>
              <a:rPr lang="da-DK" dirty="0"/>
              <a:t>, Aalborg University</a:t>
            </a:r>
          </a:p>
          <a:p>
            <a:pPr marL="0" lvl="0" indent="0" algn="ctr" rtl="0">
              <a:lnSpc>
                <a:spcPct val="90000"/>
              </a:lnSpc>
              <a:spcBef>
                <a:spcPts val="0"/>
              </a:spcBef>
              <a:spcAft>
                <a:spcPts val="0"/>
              </a:spcAft>
              <a:buClr>
                <a:schemeClr val="dk1"/>
              </a:buClr>
              <a:buSzPts val="2400"/>
              <a:buNone/>
            </a:pPr>
            <a:r>
              <a:rPr lang="da-DK" dirty="0" err="1"/>
              <a:t>ago@create.aau.dk</a:t>
            </a:r>
            <a:r>
              <a:rPr lang="da-DK" dirty="0"/>
              <a:t>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3"/>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6000"/>
              <a:buFont typeface="Calibri"/>
              <a:buNone/>
            </a:pPr>
            <a:r>
              <a:rPr lang="da-DK" dirty="0"/>
              <a:t>A CASE</a:t>
            </a:r>
            <a:endParaRPr dirty="0"/>
          </a:p>
        </p:txBody>
      </p:sp>
      <p:sp>
        <p:nvSpPr>
          <p:cNvPr id="113" name="Google Shape;113;p3"/>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400"/>
              <a:buNone/>
            </a:pPr>
            <a:r>
              <a:rPr lang="da-DK" dirty="0" err="1"/>
              <a:t>Polencat</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hape 200"/>
          <p:cNvPicPr preferRelativeResize="0"/>
          <p:nvPr/>
        </p:nvPicPr>
        <p:blipFill rotWithShape="1">
          <a:blip r:embed="rId2">
            <a:alphaModFix/>
          </a:blip>
          <a:srcRect/>
          <a:stretch/>
        </p:blipFill>
        <p:spPr>
          <a:xfrm>
            <a:off x="27318" y="1445743"/>
            <a:ext cx="8990508" cy="4720114"/>
          </a:xfrm>
          <a:prstGeom prst="rect">
            <a:avLst/>
          </a:prstGeom>
          <a:noFill/>
          <a:ln>
            <a:noFill/>
          </a:ln>
        </p:spPr>
      </p:pic>
      <p:sp>
        <p:nvSpPr>
          <p:cNvPr id="5" name="Google Shape;106;p2">
            <a:extLst>
              <a:ext uri="{FF2B5EF4-FFF2-40B4-BE49-F238E27FC236}">
                <a16:creationId xmlns:a16="http://schemas.microsoft.com/office/drawing/2014/main" id="{8FD21C90-DD72-F583-3FE7-0026B4509945}"/>
              </a:ext>
            </a:extLst>
          </p:cNvPr>
          <p:cNvSpPr txBox="1">
            <a:spLocks/>
          </p:cNvSpPr>
          <p:nvPr/>
        </p:nvSpPr>
        <p:spPr>
          <a:xfrm>
            <a:off x="1002137" y="29361"/>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1861784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Shape 223"/>
          <p:cNvGrpSpPr/>
          <p:nvPr/>
        </p:nvGrpSpPr>
        <p:grpSpPr>
          <a:xfrm>
            <a:off x="0" y="1429388"/>
            <a:ext cx="8884508" cy="4971412"/>
            <a:chOff x="4729646" y="2728745"/>
            <a:chExt cx="3841875" cy="2108766"/>
          </a:xfrm>
        </p:grpSpPr>
        <p:pic>
          <p:nvPicPr>
            <p:cNvPr id="6" name="Shape 224"/>
            <p:cNvPicPr preferRelativeResize="0"/>
            <p:nvPr/>
          </p:nvPicPr>
          <p:blipFill rotWithShape="1">
            <a:blip r:embed="rId3">
              <a:alphaModFix/>
            </a:blip>
            <a:srcRect/>
            <a:stretch/>
          </p:blipFill>
          <p:spPr>
            <a:xfrm>
              <a:off x="6019800" y="2737940"/>
              <a:ext cx="1250733" cy="2080833"/>
            </a:xfrm>
            <a:prstGeom prst="rect">
              <a:avLst/>
            </a:prstGeom>
            <a:noFill/>
            <a:ln>
              <a:noFill/>
            </a:ln>
          </p:spPr>
        </p:pic>
        <p:pic>
          <p:nvPicPr>
            <p:cNvPr id="7" name="Shape 225"/>
            <p:cNvPicPr preferRelativeResize="0"/>
            <p:nvPr/>
          </p:nvPicPr>
          <p:blipFill rotWithShape="1">
            <a:blip r:embed="rId4">
              <a:alphaModFix/>
            </a:blip>
            <a:srcRect/>
            <a:stretch/>
          </p:blipFill>
          <p:spPr>
            <a:xfrm>
              <a:off x="4729646" y="2728745"/>
              <a:ext cx="1272531" cy="2108765"/>
            </a:xfrm>
            <a:prstGeom prst="rect">
              <a:avLst/>
            </a:prstGeom>
            <a:noFill/>
            <a:ln>
              <a:noFill/>
            </a:ln>
          </p:spPr>
        </p:pic>
        <p:pic>
          <p:nvPicPr>
            <p:cNvPr id="9" name="Shape 226"/>
            <p:cNvPicPr preferRelativeResize="0"/>
            <p:nvPr/>
          </p:nvPicPr>
          <p:blipFill rotWithShape="1">
            <a:blip r:embed="rId5">
              <a:alphaModFix/>
            </a:blip>
            <a:srcRect/>
            <a:stretch/>
          </p:blipFill>
          <p:spPr>
            <a:xfrm>
              <a:off x="7270533" y="2728746"/>
              <a:ext cx="1300988" cy="2108765"/>
            </a:xfrm>
            <a:prstGeom prst="rect">
              <a:avLst/>
            </a:prstGeom>
            <a:noFill/>
            <a:ln>
              <a:noFill/>
            </a:ln>
          </p:spPr>
        </p:pic>
      </p:grpSp>
      <p:sp>
        <p:nvSpPr>
          <p:cNvPr id="8" name="Google Shape;106;p2">
            <a:extLst>
              <a:ext uri="{FF2B5EF4-FFF2-40B4-BE49-F238E27FC236}">
                <a16:creationId xmlns:a16="http://schemas.microsoft.com/office/drawing/2014/main" id="{4C1A31FF-83D7-4B6F-C59F-45BE94CA8907}"/>
              </a:ext>
            </a:extLst>
          </p:cNvPr>
          <p:cNvSpPr txBox="1">
            <a:spLocks/>
          </p:cNvSpPr>
          <p:nvPr/>
        </p:nvSpPr>
        <p:spPr>
          <a:xfrm>
            <a:off x="838715" y="171787"/>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1563515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35696" y="3029472"/>
            <a:ext cx="5688632" cy="1015663"/>
          </a:xfrm>
          <a:prstGeom prst="rect">
            <a:avLst/>
          </a:prstGeom>
        </p:spPr>
        <p:txBody>
          <a:bodyPr wrap="square">
            <a:spAutoFit/>
          </a:bodyPr>
          <a:lstStyle/>
          <a:p>
            <a:pPr algn="ctr"/>
            <a:r>
              <a:rPr lang="en-US" sz="2000" b="1" dirty="0">
                <a:solidFill>
                  <a:schemeClr val="tx1">
                    <a:lumMod val="75000"/>
                    <a:lumOff val="25000"/>
                  </a:schemeClr>
                </a:solidFill>
                <a:latin typeface="Open Sans" charset="0"/>
                <a:ea typeface="Open Sans" charset="0"/>
                <a:cs typeface="Open Sans" charset="0"/>
              </a:rPr>
              <a:t>Citizens that are prone to suffer allergies and other related respiratory problems would like to move safely in the city.</a:t>
            </a:r>
          </a:p>
        </p:txBody>
      </p:sp>
      <p:sp>
        <p:nvSpPr>
          <p:cNvPr id="10" name="Rectangle 9"/>
          <p:cNvSpPr/>
          <p:nvPr/>
        </p:nvSpPr>
        <p:spPr>
          <a:xfrm>
            <a:off x="1835696" y="2309392"/>
            <a:ext cx="5688632" cy="461665"/>
          </a:xfrm>
          <a:prstGeom prst="rect">
            <a:avLst/>
          </a:prstGeom>
        </p:spPr>
        <p:txBody>
          <a:bodyPr wrap="square">
            <a:spAutoFit/>
          </a:bodyPr>
          <a:lstStyle/>
          <a:p>
            <a:pPr algn="ctr"/>
            <a:r>
              <a:rPr lang="en-US" sz="2400" b="1" dirty="0">
                <a:solidFill>
                  <a:srgbClr val="ECBB75"/>
                </a:solidFill>
                <a:latin typeface="Open Sans" charset="0"/>
                <a:ea typeface="Open Sans" charset="0"/>
                <a:cs typeface="Open Sans" charset="0"/>
              </a:rPr>
              <a:t>User need</a:t>
            </a:r>
          </a:p>
        </p:txBody>
      </p:sp>
      <p:sp>
        <p:nvSpPr>
          <p:cNvPr id="2" name="Oval 1"/>
          <p:cNvSpPr/>
          <p:nvPr/>
        </p:nvSpPr>
        <p:spPr>
          <a:xfrm>
            <a:off x="4211960" y="4365104"/>
            <a:ext cx="216024" cy="216024"/>
          </a:xfrm>
          <a:prstGeom prst="ellipse">
            <a:avLst/>
          </a:prstGeom>
          <a:solidFill>
            <a:srgbClr val="ECB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608004" y="4365104"/>
            <a:ext cx="216024" cy="216024"/>
          </a:xfrm>
          <a:prstGeom prst="ellipse">
            <a:avLst/>
          </a:prstGeom>
          <a:solidFill>
            <a:srgbClr val="ECBB7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5004048" y="4365104"/>
            <a:ext cx="216024" cy="216024"/>
          </a:xfrm>
          <a:prstGeom prst="ellipse">
            <a:avLst/>
          </a:prstGeom>
          <a:solidFill>
            <a:srgbClr val="ECBB7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Google Shape;106;p2">
            <a:extLst>
              <a:ext uri="{FF2B5EF4-FFF2-40B4-BE49-F238E27FC236}">
                <a16:creationId xmlns:a16="http://schemas.microsoft.com/office/drawing/2014/main" id="{0699BAFE-D96D-89DA-550B-EC1A78883CB9}"/>
              </a:ext>
            </a:extLst>
          </p:cNvPr>
          <p:cNvSpPr txBox="1">
            <a:spLocks/>
          </p:cNvSpPr>
          <p:nvPr/>
        </p:nvSpPr>
        <p:spPr>
          <a:xfrm>
            <a:off x="1184705" y="161063"/>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1108118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35696" y="3029471"/>
            <a:ext cx="5688632" cy="1631216"/>
          </a:xfrm>
          <a:prstGeom prst="rect">
            <a:avLst/>
          </a:prstGeom>
        </p:spPr>
        <p:txBody>
          <a:bodyPr wrap="square">
            <a:spAutoFit/>
          </a:bodyPr>
          <a:lstStyle/>
          <a:p>
            <a:pPr algn="ctr"/>
            <a:r>
              <a:rPr lang="en-US" sz="2000" b="1" dirty="0">
                <a:solidFill>
                  <a:schemeClr val="tx1">
                    <a:lumMod val="75000"/>
                    <a:lumOff val="25000"/>
                  </a:schemeClr>
                </a:solidFill>
                <a:latin typeface="Open Sans" charset="0"/>
                <a:ea typeface="Open Sans" charset="0"/>
                <a:cs typeface="Open Sans" charset="0"/>
              </a:rPr>
              <a:t>How to mitigate potentially severe respiratory problems suffered by clinically vulnerable urban populations.</a:t>
            </a:r>
          </a:p>
          <a:p>
            <a:br>
              <a:rPr lang="en-US" sz="2000" dirty="0"/>
            </a:br>
            <a:endParaRPr lang="en-US" sz="2000" dirty="0"/>
          </a:p>
        </p:txBody>
      </p:sp>
      <p:sp>
        <p:nvSpPr>
          <p:cNvPr id="10" name="Rectangle 9"/>
          <p:cNvSpPr/>
          <p:nvPr/>
        </p:nvSpPr>
        <p:spPr>
          <a:xfrm>
            <a:off x="1835696" y="2309392"/>
            <a:ext cx="5688632" cy="461665"/>
          </a:xfrm>
          <a:prstGeom prst="rect">
            <a:avLst/>
          </a:prstGeom>
        </p:spPr>
        <p:txBody>
          <a:bodyPr wrap="square">
            <a:spAutoFit/>
          </a:bodyPr>
          <a:lstStyle/>
          <a:p>
            <a:pPr algn="ctr"/>
            <a:r>
              <a:rPr lang="en-US" sz="2400" b="1" dirty="0">
                <a:solidFill>
                  <a:srgbClr val="ECBB75"/>
                </a:solidFill>
                <a:latin typeface="Open Sans" charset="0"/>
                <a:ea typeface="Open Sans" charset="0"/>
                <a:cs typeface="Open Sans" charset="0"/>
              </a:rPr>
              <a:t>Challenge</a:t>
            </a:r>
          </a:p>
        </p:txBody>
      </p:sp>
      <p:sp>
        <p:nvSpPr>
          <p:cNvPr id="2" name="Oval 1"/>
          <p:cNvSpPr/>
          <p:nvPr/>
        </p:nvSpPr>
        <p:spPr>
          <a:xfrm>
            <a:off x="4211960" y="4365104"/>
            <a:ext cx="216024" cy="216024"/>
          </a:xfrm>
          <a:prstGeom prst="ellipse">
            <a:avLst/>
          </a:prstGeom>
          <a:solidFill>
            <a:srgbClr val="ECBB7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608004" y="4365104"/>
            <a:ext cx="216024" cy="216024"/>
          </a:xfrm>
          <a:prstGeom prst="ellipse">
            <a:avLst/>
          </a:prstGeom>
          <a:solidFill>
            <a:srgbClr val="ECB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5004048" y="4365104"/>
            <a:ext cx="216024" cy="216024"/>
          </a:xfrm>
          <a:prstGeom prst="ellipse">
            <a:avLst/>
          </a:prstGeom>
          <a:solidFill>
            <a:srgbClr val="ECBB7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Google Shape;106;p2">
            <a:extLst>
              <a:ext uri="{FF2B5EF4-FFF2-40B4-BE49-F238E27FC236}">
                <a16:creationId xmlns:a16="http://schemas.microsoft.com/office/drawing/2014/main" id="{2BC00A9F-2F9E-277E-6970-61259D2AB70A}"/>
              </a:ext>
            </a:extLst>
          </p:cNvPr>
          <p:cNvSpPr txBox="1">
            <a:spLocks/>
          </p:cNvSpPr>
          <p:nvPr/>
        </p:nvSpPr>
        <p:spPr>
          <a:xfrm>
            <a:off x="1184705" y="161063"/>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723983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35696" y="3029472"/>
            <a:ext cx="5688632" cy="1323439"/>
          </a:xfrm>
          <a:prstGeom prst="rect">
            <a:avLst/>
          </a:prstGeom>
        </p:spPr>
        <p:txBody>
          <a:bodyPr wrap="square">
            <a:spAutoFit/>
          </a:bodyPr>
          <a:lstStyle/>
          <a:p>
            <a:pPr algn="ctr"/>
            <a:r>
              <a:rPr lang="en-US" sz="2000" b="1" dirty="0">
                <a:solidFill>
                  <a:schemeClr val="tx1">
                    <a:lumMod val="75000"/>
                    <a:lumOff val="25000"/>
                  </a:schemeClr>
                </a:solidFill>
                <a:latin typeface="Open Sans" charset="0"/>
                <a:ea typeface="Open Sans" charset="0"/>
                <a:cs typeface="Open Sans" charset="0"/>
              </a:rPr>
              <a:t>Pollen data, Common plants in Barcelona, </a:t>
            </a:r>
            <a:r>
              <a:rPr lang="en-US" sz="2000" b="1" dirty="0" err="1">
                <a:solidFill>
                  <a:schemeClr val="tx1">
                    <a:lumMod val="75000"/>
                    <a:lumOff val="25000"/>
                  </a:schemeClr>
                </a:solidFill>
                <a:latin typeface="Open Sans" charset="0"/>
                <a:ea typeface="Open Sans" charset="0"/>
                <a:cs typeface="Open Sans" charset="0"/>
              </a:rPr>
              <a:t>Geolocalized</a:t>
            </a:r>
            <a:r>
              <a:rPr lang="en-US" sz="2000" b="1" dirty="0">
                <a:solidFill>
                  <a:schemeClr val="tx1">
                    <a:lumMod val="75000"/>
                    <a:lumOff val="25000"/>
                  </a:schemeClr>
                </a:solidFill>
                <a:latin typeface="Open Sans" charset="0"/>
                <a:ea typeface="Open Sans" charset="0"/>
                <a:cs typeface="Open Sans" charset="0"/>
              </a:rPr>
              <a:t> plants, User data</a:t>
            </a:r>
          </a:p>
          <a:p>
            <a:pPr algn="ctr"/>
            <a:br>
              <a:rPr lang="en-US" sz="2000" dirty="0"/>
            </a:br>
            <a:endParaRPr lang="en-US" sz="2000" dirty="0"/>
          </a:p>
        </p:txBody>
      </p:sp>
      <p:sp>
        <p:nvSpPr>
          <p:cNvPr id="10" name="Rectangle 9"/>
          <p:cNvSpPr/>
          <p:nvPr/>
        </p:nvSpPr>
        <p:spPr>
          <a:xfrm>
            <a:off x="1835696" y="2309392"/>
            <a:ext cx="5688632" cy="461665"/>
          </a:xfrm>
          <a:prstGeom prst="rect">
            <a:avLst/>
          </a:prstGeom>
        </p:spPr>
        <p:txBody>
          <a:bodyPr wrap="square">
            <a:spAutoFit/>
          </a:bodyPr>
          <a:lstStyle/>
          <a:p>
            <a:pPr algn="ctr"/>
            <a:r>
              <a:rPr lang="en-US" sz="2400" b="1" dirty="0">
                <a:solidFill>
                  <a:srgbClr val="ECBB75"/>
                </a:solidFill>
                <a:latin typeface="Open Sans" charset="0"/>
                <a:ea typeface="Open Sans" charset="0"/>
                <a:cs typeface="Open Sans" charset="0"/>
              </a:rPr>
              <a:t>Data opportunity</a:t>
            </a:r>
          </a:p>
        </p:txBody>
      </p:sp>
      <p:sp>
        <p:nvSpPr>
          <p:cNvPr id="2" name="Oval 1"/>
          <p:cNvSpPr/>
          <p:nvPr/>
        </p:nvSpPr>
        <p:spPr>
          <a:xfrm>
            <a:off x="4211960" y="4365104"/>
            <a:ext cx="216024" cy="216024"/>
          </a:xfrm>
          <a:prstGeom prst="ellipse">
            <a:avLst/>
          </a:prstGeom>
          <a:solidFill>
            <a:srgbClr val="ECBB7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608004" y="4365104"/>
            <a:ext cx="216024" cy="216024"/>
          </a:xfrm>
          <a:prstGeom prst="ellipse">
            <a:avLst/>
          </a:prstGeom>
          <a:solidFill>
            <a:srgbClr val="ECBB7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5004048" y="4365104"/>
            <a:ext cx="216024" cy="216024"/>
          </a:xfrm>
          <a:prstGeom prst="ellipse">
            <a:avLst/>
          </a:prstGeom>
          <a:solidFill>
            <a:srgbClr val="ECB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Google Shape;106;p2">
            <a:extLst>
              <a:ext uri="{FF2B5EF4-FFF2-40B4-BE49-F238E27FC236}">
                <a16:creationId xmlns:a16="http://schemas.microsoft.com/office/drawing/2014/main" id="{938E6F58-9FE1-2343-CF0D-1412DCD8382C}"/>
              </a:ext>
            </a:extLst>
          </p:cNvPr>
          <p:cNvSpPr txBox="1">
            <a:spLocks/>
          </p:cNvSpPr>
          <p:nvPr/>
        </p:nvSpPr>
        <p:spPr>
          <a:xfrm>
            <a:off x="1184705" y="161063"/>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917588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35696" y="2852937"/>
            <a:ext cx="5688632" cy="1200329"/>
          </a:xfrm>
          <a:prstGeom prst="rect">
            <a:avLst/>
          </a:prstGeom>
        </p:spPr>
        <p:txBody>
          <a:bodyPr wrap="square">
            <a:spAutoFit/>
          </a:bodyPr>
          <a:lstStyle/>
          <a:p>
            <a:pPr algn="ctr"/>
            <a:r>
              <a:rPr lang="en-US" sz="3600" b="1" dirty="0">
                <a:solidFill>
                  <a:schemeClr val="tx1">
                    <a:lumMod val="75000"/>
                    <a:lumOff val="25000"/>
                  </a:schemeClr>
                </a:solidFill>
                <a:latin typeface="Open Sans" charset="0"/>
                <a:ea typeface="Open Sans" charset="0"/>
                <a:cs typeface="Open Sans" charset="0"/>
              </a:rPr>
              <a:t>But how do the data look like?</a:t>
            </a:r>
            <a:endParaRPr lang="en-US" sz="3600" dirty="0"/>
          </a:p>
        </p:txBody>
      </p:sp>
      <p:sp>
        <p:nvSpPr>
          <p:cNvPr id="5" name="Google Shape;106;p2">
            <a:extLst>
              <a:ext uri="{FF2B5EF4-FFF2-40B4-BE49-F238E27FC236}">
                <a16:creationId xmlns:a16="http://schemas.microsoft.com/office/drawing/2014/main" id="{0276EEDB-2937-C7E0-A501-761806CC0C1D}"/>
              </a:ext>
            </a:extLst>
          </p:cNvPr>
          <p:cNvSpPr txBox="1">
            <a:spLocks/>
          </p:cNvSpPr>
          <p:nvPr/>
        </p:nvSpPr>
        <p:spPr>
          <a:xfrm>
            <a:off x="1184705" y="161063"/>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883046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88" y="694839"/>
            <a:ext cx="4559964" cy="645292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8940" y="1032446"/>
            <a:ext cx="4176584" cy="5910391"/>
          </a:xfrm>
          <a:prstGeom prst="rect">
            <a:avLst/>
          </a:prstGeom>
        </p:spPr>
      </p:pic>
      <p:sp>
        <p:nvSpPr>
          <p:cNvPr id="6" name="Google Shape;106;p2">
            <a:extLst>
              <a:ext uri="{FF2B5EF4-FFF2-40B4-BE49-F238E27FC236}">
                <a16:creationId xmlns:a16="http://schemas.microsoft.com/office/drawing/2014/main" id="{7EA7A095-1EB3-DA93-26C5-3037D187E7FF}"/>
              </a:ext>
            </a:extLst>
          </p:cNvPr>
          <p:cNvSpPr txBox="1">
            <a:spLocks/>
          </p:cNvSpPr>
          <p:nvPr/>
        </p:nvSpPr>
        <p:spPr>
          <a:xfrm>
            <a:off x="1184705" y="37493"/>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2066387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63056"/>
            <a:ext cx="9097625" cy="5494944"/>
          </a:xfrm>
          <a:prstGeom prst="rect">
            <a:avLst/>
          </a:prstGeom>
        </p:spPr>
      </p:pic>
      <p:sp>
        <p:nvSpPr>
          <p:cNvPr id="5" name="Google Shape;106;p2">
            <a:extLst>
              <a:ext uri="{FF2B5EF4-FFF2-40B4-BE49-F238E27FC236}">
                <a16:creationId xmlns:a16="http://schemas.microsoft.com/office/drawing/2014/main" id="{033E6335-5279-53A8-9AC9-7F39D381FE36}"/>
              </a:ext>
            </a:extLst>
          </p:cNvPr>
          <p:cNvSpPr txBox="1">
            <a:spLocks/>
          </p:cNvSpPr>
          <p:nvPr/>
        </p:nvSpPr>
        <p:spPr>
          <a:xfrm>
            <a:off x="1184705" y="37493"/>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Barcelona </a:t>
            </a:r>
            <a:r>
              <a:rPr lang="da-DK" sz="4400" dirty="0" err="1">
                <a:solidFill>
                  <a:schemeClr val="dk1"/>
                </a:solidFill>
                <a:latin typeface="Calibri"/>
                <a:cs typeface="Calibri"/>
                <a:sym typeface="Calibri"/>
              </a:rPr>
              <a:t>Hackathon</a:t>
            </a:r>
            <a:endParaRPr lang="da-DK" sz="4400" dirty="0">
              <a:solidFill>
                <a:schemeClr val="dk1"/>
              </a:solidFill>
              <a:latin typeface="Calibri"/>
              <a:cs typeface="Calibri"/>
              <a:sym typeface="Calibri"/>
            </a:endParaRPr>
          </a:p>
        </p:txBody>
      </p:sp>
    </p:spTree>
    <p:extLst>
      <p:ext uri="{BB962C8B-B14F-4D97-AF65-F5344CB8AC3E}">
        <p14:creationId xmlns:p14="http://schemas.microsoft.com/office/powerpoint/2010/main" val="1744795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da-DK" dirty="0"/>
              <a:t>Open Data and DSI</a:t>
            </a:r>
            <a:endParaRPr dirty="0"/>
          </a:p>
        </p:txBody>
      </p:sp>
      <p:pic>
        <p:nvPicPr>
          <p:cNvPr id="2054" name="Picture 6">
            <a:extLst>
              <a:ext uri="{FF2B5EF4-FFF2-40B4-BE49-F238E27FC236}">
                <a16:creationId xmlns:a16="http://schemas.microsoft.com/office/drawing/2014/main" id="{AACDE91E-E37A-60F5-2653-F4343D9AA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931" y="1335314"/>
            <a:ext cx="1913794" cy="14731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196932B-0E1E-A598-91B6-F4E55E54A65E}"/>
              </a:ext>
            </a:extLst>
          </p:cNvPr>
          <p:cNvSpPr/>
          <p:nvPr/>
        </p:nvSpPr>
        <p:spPr>
          <a:xfrm>
            <a:off x="438812" y="4009073"/>
            <a:ext cx="2113746" cy="2462213"/>
          </a:xfrm>
          <a:prstGeom prst="rect">
            <a:avLst/>
          </a:prstGeom>
        </p:spPr>
        <p:txBody>
          <a:bodyPr wrap="square">
            <a:spAutoFit/>
          </a:bodyPr>
          <a:lstStyle/>
          <a:p>
            <a:pPr marL="14288"/>
            <a:r>
              <a:rPr lang="en-GB" sz="2000" b="1" dirty="0">
                <a:solidFill>
                  <a:srgbClr val="E29776"/>
                </a:solidFill>
                <a:latin typeface="Arial" panose="020B0604020202020204" pitchFamily="34" charset="0"/>
              </a:rPr>
              <a:t>Tools and Method</a:t>
            </a:r>
          </a:p>
          <a:p>
            <a:pPr marL="14288"/>
            <a:endParaRPr lang="en-GB" sz="2000" b="1" dirty="0">
              <a:solidFill>
                <a:srgbClr val="E29776"/>
              </a:solidFill>
              <a:latin typeface="Arial" panose="020B0604020202020204" pitchFamily="34" charset="0"/>
            </a:endParaRPr>
          </a:p>
          <a:p>
            <a:pPr marL="14288"/>
            <a:r>
              <a:rPr lang="en-GB" sz="2000" b="1" dirty="0">
                <a:solidFill>
                  <a:srgbClr val="E29776"/>
                </a:solidFill>
                <a:latin typeface="Arial" panose="020B0604020202020204" pitchFamily="34" charset="0"/>
              </a:rPr>
              <a:t>Creative use of data in the design process</a:t>
            </a:r>
          </a:p>
          <a:p>
            <a:pPr marL="14288"/>
            <a:r>
              <a:rPr lang="en-GB" sz="2000" b="1" dirty="0">
                <a:solidFill>
                  <a:srgbClr val="E29776"/>
                </a:solidFill>
                <a:latin typeface="Arial" panose="020B0604020202020204" pitchFamily="34" charset="0"/>
              </a:rPr>
              <a:t> </a:t>
            </a:r>
            <a:br>
              <a:rPr lang="en-GB" dirty="0"/>
            </a:br>
            <a:endParaRPr lang="en-DK" dirty="0"/>
          </a:p>
        </p:txBody>
      </p:sp>
      <p:pic>
        <p:nvPicPr>
          <p:cNvPr id="2060" name="Picture 12">
            <a:extLst>
              <a:ext uri="{FF2B5EF4-FFF2-40B4-BE49-F238E27FC236}">
                <a16:creationId xmlns:a16="http://schemas.microsoft.com/office/drawing/2014/main" id="{11FFBF41-1D91-BCF9-9666-A3AAE555B7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7789" y="1500413"/>
            <a:ext cx="1719243" cy="1325563"/>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a:extLst>
              <a:ext uri="{FF2B5EF4-FFF2-40B4-BE49-F238E27FC236}">
                <a16:creationId xmlns:a16="http://schemas.microsoft.com/office/drawing/2014/main" id="{D03FBF06-C84B-62DA-7196-A82E181251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2378" y="1551214"/>
            <a:ext cx="1719243" cy="132556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A07CFB56-C6FA-9E7C-62AF-DB362F9D86DF}"/>
              </a:ext>
            </a:extLst>
          </p:cNvPr>
          <p:cNvSpPr/>
          <p:nvPr/>
        </p:nvSpPr>
        <p:spPr>
          <a:xfrm>
            <a:off x="6408128" y="4009073"/>
            <a:ext cx="2528764" cy="1631216"/>
          </a:xfrm>
          <a:prstGeom prst="rect">
            <a:avLst/>
          </a:prstGeom>
        </p:spPr>
        <p:txBody>
          <a:bodyPr wrap="square">
            <a:spAutoFit/>
          </a:bodyPr>
          <a:lstStyle/>
          <a:p>
            <a:pPr marL="14288"/>
            <a:endParaRPr lang="en-GB" sz="2000" b="1" dirty="0">
              <a:solidFill>
                <a:srgbClr val="BE9EB4"/>
              </a:solidFill>
              <a:latin typeface="Arial" panose="020B0604020202020204" pitchFamily="34" charset="0"/>
            </a:endParaRPr>
          </a:p>
          <a:p>
            <a:pPr marL="14288"/>
            <a:r>
              <a:rPr lang="en-GB" sz="2000" b="1" dirty="0">
                <a:solidFill>
                  <a:srgbClr val="BE9EB4"/>
                </a:solidFill>
                <a:latin typeface="Arial" panose="020B0604020202020204" pitchFamily="34" charset="0"/>
              </a:rPr>
              <a:t>Policy Recommendations</a:t>
            </a:r>
          </a:p>
          <a:p>
            <a:pPr marL="14288"/>
            <a:endParaRPr lang="en-GB" sz="2000" b="1" dirty="0">
              <a:solidFill>
                <a:srgbClr val="BE9EB4"/>
              </a:solidFill>
              <a:latin typeface="Arial" panose="020B0604020202020204" pitchFamily="34" charset="0"/>
            </a:endParaRPr>
          </a:p>
          <a:p>
            <a:pPr marL="14288"/>
            <a:r>
              <a:rPr lang="en-GB" sz="2000" b="1" dirty="0" err="1">
                <a:solidFill>
                  <a:srgbClr val="BE9EB4"/>
                </a:solidFill>
                <a:latin typeface="Arial" panose="020B0604020202020204" pitchFamily="34" charset="0"/>
              </a:rPr>
              <a:t>Infrastructuring</a:t>
            </a:r>
            <a:endParaRPr lang="en-DK" sz="2000" b="1" dirty="0">
              <a:solidFill>
                <a:srgbClr val="BE9EB4"/>
              </a:solidFill>
              <a:latin typeface="Arial" panose="020B0604020202020204" pitchFamily="34" charset="0"/>
            </a:endParaRPr>
          </a:p>
        </p:txBody>
      </p:sp>
      <p:sp>
        <p:nvSpPr>
          <p:cNvPr id="6" name="Rectangle 5">
            <a:extLst>
              <a:ext uri="{FF2B5EF4-FFF2-40B4-BE49-F238E27FC236}">
                <a16:creationId xmlns:a16="http://schemas.microsoft.com/office/drawing/2014/main" id="{C871BF80-7ACD-AC44-2691-1546F6E859EA}"/>
              </a:ext>
            </a:extLst>
          </p:cNvPr>
          <p:cNvSpPr/>
          <p:nvPr/>
        </p:nvSpPr>
        <p:spPr>
          <a:xfrm>
            <a:off x="3291914" y="4071781"/>
            <a:ext cx="2857747" cy="1938992"/>
          </a:xfrm>
          <a:prstGeom prst="rect">
            <a:avLst/>
          </a:prstGeom>
        </p:spPr>
        <p:txBody>
          <a:bodyPr wrap="square">
            <a:spAutoFit/>
          </a:bodyPr>
          <a:lstStyle/>
          <a:p>
            <a:pPr marL="14288"/>
            <a:r>
              <a:rPr lang="en-GB" sz="2000" b="1" dirty="0">
                <a:solidFill>
                  <a:schemeClr val="accent6">
                    <a:lumMod val="60000"/>
                    <a:lumOff val="40000"/>
                  </a:schemeClr>
                </a:solidFill>
                <a:latin typeface="Arial" panose="020B0604020202020204" pitchFamily="34" charset="0"/>
              </a:rPr>
              <a:t>Data opening</a:t>
            </a:r>
          </a:p>
          <a:p>
            <a:pPr marL="14288"/>
            <a:endParaRPr lang="en-GB" sz="2000" b="1" dirty="0">
              <a:solidFill>
                <a:schemeClr val="accent6">
                  <a:lumMod val="60000"/>
                  <a:lumOff val="40000"/>
                </a:schemeClr>
              </a:solidFill>
              <a:latin typeface="Arial" panose="020B0604020202020204" pitchFamily="34" charset="0"/>
            </a:endParaRPr>
          </a:p>
          <a:p>
            <a:pPr marL="14288"/>
            <a:r>
              <a:rPr lang="en-GB" sz="2000" b="1" dirty="0">
                <a:solidFill>
                  <a:schemeClr val="accent6">
                    <a:lumMod val="60000"/>
                    <a:lumOff val="40000"/>
                  </a:schemeClr>
                </a:solidFill>
                <a:latin typeface="Arial" panose="020B0604020202020204" pitchFamily="34" charset="0"/>
              </a:rPr>
              <a:t>Top down and  Bottom-up processes</a:t>
            </a:r>
          </a:p>
          <a:p>
            <a:pPr marL="14288"/>
            <a:endParaRPr lang="en-GB" sz="2000" b="1" dirty="0">
              <a:solidFill>
                <a:schemeClr val="accent6">
                  <a:lumMod val="60000"/>
                  <a:lumOff val="40000"/>
                </a:schemeClr>
              </a:solidFill>
              <a:latin typeface="Arial" panose="020B0604020202020204" pitchFamily="34" charset="0"/>
            </a:endParaRPr>
          </a:p>
          <a:p>
            <a:pPr marL="14288"/>
            <a:endParaRPr lang="en-GB" sz="2000" b="1" dirty="0">
              <a:solidFill>
                <a:schemeClr val="accent6">
                  <a:lumMod val="60000"/>
                  <a:lumOff val="40000"/>
                </a:schemeClr>
              </a:solidFill>
              <a:latin typeface="Arial" panose="020B0604020202020204" pitchFamily="34" charset="0"/>
            </a:endParaRPr>
          </a:p>
        </p:txBody>
      </p:sp>
    </p:spTree>
    <p:extLst>
      <p:ext uri="{BB962C8B-B14F-4D97-AF65-F5344CB8AC3E}">
        <p14:creationId xmlns:p14="http://schemas.microsoft.com/office/powerpoint/2010/main" val="423346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da-DK" dirty="0"/>
              <a:t>The Service Design Lab</a:t>
            </a:r>
            <a:endParaRPr dirty="0"/>
          </a:p>
        </p:txBody>
      </p:sp>
      <p:sp>
        <p:nvSpPr>
          <p:cNvPr id="107" name="Google Shape;107;p2"/>
          <p:cNvSpPr txBox="1">
            <a:spLocks noGrp="1"/>
          </p:cNvSpPr>
          <p:nvPr>
            <p:ph type="body" idx="1"/>
          </p:nvPr>
        </p:nvSpPr>
        <p:spPr>
          <a:xfrm>
            <a:off x="284814" y="4941952"/>
            <a:ext cx="8247820" cy="1818611"/>
          </a:xfrm>
          <a:prstGeom prst="rect">
            <a:avLst/>
          </a:prstGeom>
          <a:noFill/>
          <a:ln>
            <a:noFill/>
          </a:ln>
        </p:spPr>
        <p:txBody>
          <a:bodyPr spcFirstLastPara="1" wrap="square" lIns="91425" tIns="45700" rIns="91425" bIns="45700" anchor="t" anchorCtr="0">
            <a:normAutofit fontScale="85000" lnSpcReduction="10000"/>
          </a:bodyPr>
          <a:lstStyle/>
          <a:p>
            <a:pPr marL="114300" indent="0" algn="ctr">
              <a:buNone/>
            </a:pPr>
            <a:r>
              <a:rPr lang="en-GB" dirty="0"/>
              <a:t>We research and apply service design </a:t>
            </a:r>
          </a:p>
          <a:p>
            <a:pPr marL="114300" indent="0" algn="ctr">
              <a:buNone/>
            </a:pPr>
            <a:r>
              <a:rPr lang="en-GB" dirty="0"/>
              <a:t>as an exploratory, co-creative, and empowering approach </a:t>
            </a:r>
          </a:p>
          <a:p>
            <a:pPr marL="114300" indent="0" algn="ctr">
              <a:buNone/>
            </a:pPr>
            <a:r>
              <a:rPr lang="en-GB" dirty="0"/>
              <a:t>to address issues of societal concern.</a:t>
            </a:r>
          </a:p>
          <a:p>
            <a:pPr marL="114300" indent="0" algn="ctr">
              <a:buNone/>
            </a:pPr>
            <a:r>
              <a:rPr lang="da-DK" dirty="0"/>
              <a:t>                                                                      </a:t>
            </a:r>
            <a:r>
              <a:rPr lang="da-DK" sz="1900" dirty="0" err="1"/>
              <a:t>www.servicedesignlab.aau.dk</a:t>
            </a:r>
            <a:endParaRPr lang="da-DK" sz="1900" dirty="0"/>
          </a:p>
        </p:txBody>
      </p:sp>
      <p:pic>
        <p:nvPicPr>
          <p:cNvPr id="1026" name="Picture 2">
            <a:extLst>
              <a:ext uri="{FF2B5EF4-FFF2-40B4-BE49-F238E27FC236}">
                <a16:creationId xmlns:a16="http://schemas.microsoft.com/office/drawing/2014/main" id="{ED3BDAFA-7DD6-DBEA-E3A2-8A3A3CD4C2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8594"/>
            <a:ext cx="8792308" cy="3373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B56FE82-F71E-764E-A4C2-D4571C00D3F0}"/>
              </a:ext>
            </a:extLst>
          </p:cNvPr>
          <p:cNvSpPr>
            <a:spLocks noGrp="1"/>
          </p:cNvSpPr>
          <p:nvPr>
            <p:ph type="sldNum" idx="12"/>
          </p:nvPr>
        </p:nvSpPr>
        <p:spPr/>
        <p:txBody>
          <a:bodyPr/>
          <a:lstStyle/>
          <a:p>
            <a:fld id="{D8D877B3-D348-4611-9BDB-C5374591D951}" type="slidenum">
              <a:rPr lang="en-US" smtClean="0"/>
              <a:pPr/>
              <a:t>20</a:t>
            </a:fld>
            <a:endParaRPr lang="en-US" dirty="0"/>
          </a:p>
        </p:txBody>
      </p:sp>
      <p:sp>
        <p:nvSpPr>
          <p:cNvPr id="2" name="Title 1">
            <a:extLst>
              <a:ext uri="{FF2B5EF4-FFF2-40B4-BE49-F238E27FC236}">
                <a16:creationId xmlns:a16="http://schemas.microsoft.com/office/drawing/2014/main" id="{EDB56147-693A-CE45-889C-FADC5DE11E3D}"/>
              </a:ext>
            </a:extLst>
          </p:cNvPr>
          <p:cNvSpPr>
            <a:spLocks noGrp="1"/>
          </p:cNvSpPr>
          <p:nvPr>
            <p:ph type="title" idx="4294967295"/>
          </p:nvPr>
        </p:nvSpPr>
        <p:spPr>
          <a:xfrm>
            <a:off x="866775" y="1036638"/>
            <a:ext cx="8277225" cy="687387"/>
          </a:xfrm>
        </p:spPr>
        <p:txBody>
          <a:bodyPr>
            <a:normAutofit fontScale="90000"/>
          </a:bodyPr>
          <a:lstStyle/>
          <a:p>
            <a:pPr algn="ctr"/>
            <a:r>
              <a:rPr lang="en-GB" dirty="0"/>
              <a:t>Let’s keep in touch!</a:t>
            </a:r>
          </a:p>
        </p:txBody>
      </p:sp>
      <p:grpSp>
        <p:nvGrpSpPr>
          <p:cNvPr id="18" name="Group 17">
            <a:extLst>
              <a:ext uri="{FF2B5EF4-FFF2-40B4-BE49-F238E27FC236}">
                <a16:creationId xmlns:a16="http://schemas.microsoft.com/office/drawing/2014/main" id="{4E409264-CB8F-194E-837F-05E5DD51BB28}"/>
              </a:ext>
            </a:extLst>
          </p:cNvPr>
          <p:cNvGrpSpPr/>
          <p:nvPr/>
        </p:nvGrpSpPr>
        <p:grpSpPr>
          <a:xfrm>
            <a:off x="2595073" y="1788672"/>
            <a:ext cx="3644900" cy="3280656"/>
            <a:chOff x="4923697" y="1268185"/>
            <a:chExt cx="4859867" cy="4374208"/>
          </a:xfrm>
        </p:grpSpPr>
        <p:sp>
          <p:nvSpPr>
            <p:cNvPr id="13" name="Oval 12">
              <a:extLst>
                <a:ext uri="{FF2B5EF4-FFF2-40B4-BE49-F238E27FC236}">
                  <a16:creationId xmlns:a16="http://schemas.microsoft.com/office/drawing/2014/main" id="{ABA84F4E-AFC3-FF42-938B-89B00B915A45}"/>
                </a:ext>
              </a:extLst>
            </p:cNvPr>
            <p:cNvSpPr/>
            <p:nvPr/>
          </p:nvSpPr>
          <p:spPr>
            <a:xfrm>
              <a:off x="5135020" y="1268185"/>
              <a:ext cx="4374208" cy="4374208"/>
            </a:xfrm>
            <a:prstGeom prst="ellipse">
              <a:avLst/>
            </a:prstGeom>
            <a:solidFill>
              <a:srgbClr val="1547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1" name="TextBox 10">
              <a:extLst>
                <a:ext uri="{FF2B5EF4-FFF2-40B4-BE49-F238E27FC236}">
                  <a16:creationId xmlns:a16="http://schemas.microsoft.com/office/drawing/2014/main" id="{5FD05731-B955-2249-B8F9-F5818E25B054}"/>
                </a:ext>
              </a:extLst>
            </p:cNvPr>
            <p:cNvSpPr txBox="1"/>
            <p:nvPr/>
          </p:nvSpPr>
          <p:spPr>
            <a:xfrm>
              <a:off x="4923697" y="2659560"/>
              <a:ext cx="4859867" cy="800219"/>
            </a:xfrm>
            <a:prstGeom prst="rect">
              <a:avLst/>
            </a:prstGeom>
            <a:noFill/>
          </p:spPr>
          <p:txBody>
            <a:bodyPr wrap="square" rtlCol="0">
              <a:spAutoFit/>
            </a:bodyPr>
            <a:lstStyle/>
            <a:p>
              <a:pPr algn="ctr"/>
              <a:r>
                <a:rPr lang="en-GB" sz="3300" b="1" dirty="0" err="1">
                  <a:solidFill>
                    <a:srgbClr val="E9E620"/>
                  </a:solidFill>
                  <a:latin typeface="Roboto" pitchFamily="2" charset="0"/>
                  <a:ea typeface="Roboto" pitchFamily="2" charset="0"/>
                </a:rPr>
                <a:t>inos-project.eu</a:t>
              </a:r>
              <a:endParaRPr lang="en-GB" sz="3300" b="1" dirty="0">
                <a:solidFill>
                  <a:srgbClr val="E9E620"/>
                </a:solidFill>
                <a:latin typeface="Roboto" pitchFamily="2" charset="0"/>
                <a:ea typeface="Roboto" pitchFamily="2" charset="0"/>
              </a:endParaRPr>
            </a:p>
          </p:txBody>
        </p:sp>
        <p:grpSp>
          <p:nvGrpSpPr>
            <p:cNvPr id="17" name="Group 16">
              <a:extLst>
                <a:ext uri="{FF2B5EF4-FFF2-40B4-BE49-F238E27FC236}">
                  <a16:creationId xmlns:a16="http://schemas.microsoft.com/office/drawing/2014/main" id="{BBBE905F-0534-6843-9962-04304E12BEFA}"/>
                </a:ext>
              </a:extLst>
            </p:cNvPr>
            <p:cNvGrpSpPr/>
            <p:nvPr/>
          </p:nvGrpSpPr>
          <p:grpSpPr>
            <a:xfrm>
              <a:off x="5702108" y="3596846"/>
              <a:ext cx="3316715" cy="881672"/>
              <a:chOff x="5702108" y="3596846"/>
              <a:chExt cx="3316715" cy="881672"/>
            </a:xfrm>
          </p:grpSpPr>
          <p:pic>
            <p:nvPicPr>
              <p:cNvPr id="6" name="Picture 5">
                <a:extLst>
                  <a:ext uri="{FF2B5EF4-FFF2-40B4-BE49-F238E27FC236}">
                    <a16:creationId xmlns:a16="http://schemas.microsoft.com/office/drawing/2014/main" id="{588BCCE1-1A23-1F4A-8F92-CF737DCB71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52078" y="3637049"/>
                <a:ext cx="299940" cy="299940"/>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8078C80D-BAE0-C749-AD2F-A0C50F0EFA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02108" y="4178578"/>
                <a:ext cx="299940" cy="299940"/>
              </a:xfrm>
              <a:prstGeom prst="rect">
                <a:avLst/>
              </a:prstGeom>
            </p:spPr>
          </p:pic>
          <p:sp>
            <p:nvSpPr>
              <p:cNvPr id="15" name="Rectangle 14">
                <a:extLst>
                  <a:ext uri="{FF2B5EF4-FFF2-40B4-BE49-F238E27FC236}">
                    <a16:creationId xmlns:a16="http://schemas.microsoft.com/office/drawing/2014/main" id="{58196B7D-9445-CC49-9E70-C70E3B33DC96}"/>
                  </a:ext>
                </a:extLst>
              </p:cNvPr>
              <p:cNvSpPr/>
              <p:nvPr/>
            </p:nvSpPr>
            <p:spPr>
              <a:xfrm>
                <a:off x="5957376" y="3596846"/>
                <a:ext cx="3061447" cy="769441"/>
              </a:xfrm>
              <a:prstGeom prst="rect">
                <a:avLst/>
              </a:prstGeom>
            </p:spPr>
            <p:txBody>
              <a:bodyPr wrap="square">
                <a:spAutoFit/>
              </a:bodyPr>
              <a:lstStyle/>
              <a:p>
                <a:pPr algn="ctr"/>
                <a:r>
                  <a:rPr lang="en-GB" sz="1050" b="1" dirty="0" err="1">
                    <a:solidFill>
                      <a:schemeClr val="bg1"/>
                    </a:solidFill>
                    <a:latin typeface="Roboto" pitchFamily="2" charset="0"/>
                    <a:ea typeface="Roboto" pitchFamily="2" charset="0"/>
                  </a:rPr>
                  <a:t>twitter.com</a:t>
                </a:r>
                <a:r>
                  <a:rPr lang="en-GB" sz="1050" b="1" dirty="0">
                    <a:solidFill>
                      <a:schemeClr val="bg1"/>
                    </a:solidFill>
                    <a:latin typeface="Roboto" pitchFamily="2" charset="0"/>
                    <a:ea typeface="Roboto" pitchFamily="2" charset="0"/>
                  </a:rPr>
                  <a:t>/</a:t>
                </a:r>
                <a:r>
                  <a:rPr lang="en-GB" sz="1050" b="1" dirty="0" err="1">
                    <a:solidFill>
                      <a:schemeClr val="bg1"/>
                    </a:solidFill>
                    <a:latin typeface="Roboto" pitchFamily="2" charset="0"/>
                    <a:ea typeface="Roboto" pitchFamily="2" charset="0"/>
                  </a:rPr>
                  <a:t>INOSProject</a:t>
                </a:r>
                <a:endParaRPr lang="en-GB" sz="1050" b="1" dirty="0">
                  <a:solidFill>
                    <a:schemeClr val="bg1"/>
                  </a:solidFill>
                  <a:latin typeface="Roboto" pitchFamily="2" charset="0"/>
                  <a:ea typeface="Roboto" pitchFamily="2" charset="0"/>
                </a:endParaRPr>
              </a:p>
              <a:p>
                <a:pPr algn="ctr"/>
                <a:endParaRPr lang="en-GB" sz="1050" b="1" dirty="0">
                  <a:solidFill>
                    <a:schemeClr val="bg1"/>
                  </a:solidFill>
                  <a:latin typeface="Roboto" pitchFamily="2" charset="0"/>
                  <a:ea typeface="Roboto" pitchFamily="2" charset="0"/>
                </a:endParaRPr>
              </a:p>
              <a:p>
                <a:pPr algn="ctr"/>
                <a:r>
                  <a:rPr lang="en-GB" sz="1050" b="1" dirty="0" err="1">
                    <a:solidFill>
                      <a:schemeClr val="bg1"/>
                    </a:solidFill>
                    <a:latin typeface="Roboto" pitchFamily="2" charset="0"/>
                    <a:ea typeface="Roboto" pitchFamily="2" charset="0"/>
                  </a:rPr>
                  <a:t>facebook.com</a:t>
                </a:r>
                <a:r>
                  <a:rPr lang="en-GB" sz="1050" b="1" dirty="0">
                    <a:solidFill>
                      <a:schemeClr val="bg1"/>
                    </a:solidFill>
                    <a:latin typeface="Roboto" pitchFamily="2" charset="0"/>
                    <a:ea typeface="Roboto" pitchFamily="2" charset="0"/>
                  </a:rPr>
                  <a:t>/</a:t>
                </a:r>
                <a:r>
                  <a:rPr lang="en-GB" sz="1050" b="1" dirty="0" err="1">
                    <a:solidFill>
                      <a:schemeClr val="bg1"/>
                    </a:solidFill>
                    <a:latin typeface="Roboto" pitchFamily="2" charset="0"/>
                    <a:ea typeface="Roboto" pitchFamily="2" charset="0"/>
                  </a:rPr>
                  <a:t>INOSProject</a:t>
                </a:r>
                <a:endParaRPr lang="en-GB" sz="1050" b="1" dirty="0">
                  <a:solidFill>
                    <a:schemeClr val="bg1"/>
                  </a:solidFill>
                  <a:latin typeface="Roboto" pitchFamily="2" charset="0"/>
                  <a:ea typeface="Roboto" pitchFamily="2" charset="0"/>
                </a:endParaRPr>
              </a:p>
            </p:txBody>
          </p:sp>
        </p:grpSp>
      </p:grpSp>
      <p:sp>
        <p:nvSpPr>
          <p:cNvPr id="16" name="Oval 15">
            <a:extLst>
              <a:ext uri="{FF2B5EF4-FFF2-40B4-BE49-F238E27FC236}">
                <a16:creationId xmlns:a16="http://schemas.microsoft.com/office/drawing/2014/main" id="{67CAF6FE-99CC-7A48-8FD4-D4166BD1C709}"/>
              </a:ext>
            </a:extLst>
          </p:cNvPr>
          <p:cNvSpPr/>
          <p:nvPr/>
        </p:nvSpPr>
        <p:spPr>
          <a:xfrm>
            <a:off x="5857868" y="3446037"/>
            <a:ext cx="2359959" cy="2359959"/>
          </a:xfrm>
          <a:prstGeom prst="ellipse">
            <a:avLst/>
          </a:prstGeom>
          <a:solidFill>
            <a:srgbClr val="EF4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i="1" dirty="0">
              <a:solidFill>
                <a:schemeClr val="bg1"/>
              </a:solidFill>
              <a:latin typeface="Roboto Cn" pitchFamily="2" charset="0"/>
              <a:ea typeface="Roboto Cn" pitchFamily="2" charset="0"/>
            </a:endParaRPr>
          </a:p>
        </p:txBody>
      </p:sp>
      <p:grpSp>
        <p:nvGrpSpPr>
          <p:cNvPr id="20" name="Group 19">
            <a:extLst>
              <a:ext uri="{FF2B5EF4-FFF2-40B4-BE49-F238E27FC236}">
                <a16:creationId xmlns:a16="http://schemas.microsoft.com/office/drawing/2014/main" id="{B538B83B-A0CC-374F-B0DE-0EAF1CB15A94}"/>
              </a:ext>
            </a:extLst>
          </p:cNvPr>
          <p:cNvGrpSpPr/>
          <p:nvPr/>
        </p:nvGrpSpPr>
        <p:grpSpPr>
          <a:xfrm>
            <a:off x="1060102" y="3898618"/>
            <a:ext cx="1906121" cy="1906121"/>
            <a:chOff x="1963252" y="4147678"/>
            <a:chExt cx="2541494" cy="2541494"/>
          </a:xfrm>
        </p:grpSpPr>
        <p:sp>
          <p:nvSpPr>
            <p:cNvPr id="21" name="Oval 20">
              <a:extLst>
                <a:ext uri="{FF2B5EF4-FFF2-40B4-BE49-F238E27FC236}">
                  <a16:creationId xmlns:a16="http://schemas.microsoft.com/office/drawing/2014/main" id="{9DFCD801-CB4D-4540-A64A-AE0926C53C1D}"/>
                </a:ext>
              </a:extLst>
            </p:cNvPr>
            <p:cNvSpPr/>
            <p:nvPr/>
          </p:nvSpPr>
          <p:spPr>
            <a:xfrm>
              <a:off x="1963252" y="4147678"/>
              <a:ext cx="2541494" cy="2541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p>
          </p:txBody>
        </p:sp>
        <p:pic>
          <p:nvPicPr>
            <p:cNvPr id="22" name="Picture 21">
              <a:extLst>
                <a:ext uri="{FF2B5EF4-FFF2-40B4-BE49-F238E27FC236}">
                  <a16:creationId xmlns:a16="http://schemas.microsoft.com/office/drawing/2014/main" id="{C41C32E9-2474-B648-8820-435C0C68091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22398" y="4541685"/>
              <a:ext cx="1946191" cy="1562143"/>
            </a:xfrm>
            <a:prstGeom prst="rect">
              <a:avLst/>
            </a:prstGeom>
          </p:spPr>
        </p:pic>
      </p:grpSp>
      <p:pic>
        <p:nvPicPr>
          <p:cNvPr id="47" name="Picture 46" descr="A picture containing drawing&#10;&#10;Description automatically generated">
            <a:extLst>
              <a:ext uri="{FF2B5EF4-FFF2-40B4-BE49-F238E27FC236}">
                <a16:creationId xmlns:a16="http://schemas.microsoft.com/office/drawing/2014/main" id="{B6B154D9-456C-2147-9DBF-2CE597C6E9A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15974" y="4159358"/>
            <a:ext cx="260348" cy="255731"/>
          </a:xfrm>
          <a:prstGeom prst="rect">
            <a:avLst/>
          </a:prstGeom>
        </p:spPr>
      </p:pic>
      <p:pic>
        <p:nvPicPr>
          <p:cNvPr id="48" name="Picture 47" descr="A picture containing drawing&#10;&#10;Description automatically generated">
            <a:extLst>
              <a:ext uri="{FF2B5EF4-FFF2-40B4-BE49-F238E27FC236}">
                <a16:creationId xmlns:a16="http://schemas.microsoft.com/office/drawing/2014/main" id="{A07518F1-28E5-5C44-8BD3-E4F0218327D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868789" y="4595948"/>
            <a:ext cx="260348" cy="255731"/>
          </a:xfrm>
          <a:prstGeom prst="rect">
            <a:avLst/>
          </a:prstGeom>
        </p:spPr>
      </p:pic>
      <p:pic>
        <p:nvPicPr>
          <p:cNvPr id="49" name="Picture 48" descr="A picture containing drawing&#10;&#10;Description automatically generated">
            <a:extLst>
              <a:ext uri="{FF2B5EF4-FFF2-40B4-BE49-F238E27FC236}">
                <a16:creationId xmlns:a16="http://schemas.microsoft.com/office/drawing/2014/main" id="{B293C69E-0F62-E741-B37C-4F2336D32A4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84949" y="5016366"/>
            <a:ext cx="260348" cy="255731"/>
          </a:xfrm>
          <a:prstGeom prst="rect">
            <a:avLst/>
          </a:prstGeom>
        </p:spPr>
      </p:pic>
      <p:sp>
        <p:nvSpPr>
          <p:cNvPr id="50" name="Rectangle 49">
            <a:extLst>
              <a:ext uri="{FF2B5EF4-FFF2-40B4-BE49-F238E27FC236}">
                <a16:creationId xmlns:a16="http://schemas.microsoft.com/office/drawing/2014/main" id="{DEE5A1B5-0BB3-BE4E-BA79-35F2C195FFB0}"/>
              </a:ext>
            </a:extLst>
          </p:cNvPr>
          <p:cNvSpPr/>
          <p:nvPr/>
        </p:nvSpPr>
        <p:spPr>
          <a:xfrm>
            <a:off x="5875026" y="3967266"/>
            <a:ext cx="2123938" cy="1061829"/>
          </a:xfrm>
          <a:prstGeom prst="rect">
            <a:avLst/>
          </a:prstGeom>
        </p:spPr>
        <p:txBody>
          <a:bodyPr wrap="square">
            <a:spAutoFit/>
          </a:bodyPr>
          <a:lstStyle/>
          <a:p>
            <a:pPr algn="ctr"/>
            <a:r>
              <a:rPr lang="en-GB" sz="1050" i="1" dirty="0">
                <a:solidFill>
                  <a:schemeClr val="bg1"/>
                </a:solidFill>
                <a:latin typeface="Roboto Cn" pitchFamily="2" charset="0"/>
                <a:ea typeface="Roboto Cn" pitchFamily="2" charset="0"/>
              </a:rPr>
              <a:t>Hear about our </a:t>
            </a:r>
          </a:p>
          <a:p>
            <a:pPr algn="ctr"/>
            <a:r>
              <a:rPr lang="en-GB" sz="1050" i="1" dirty="0">
                <a:solidFill>
                  <a:schemeClr val="bg1"/>
                </a:solidFill>
                <a:latin typeface="Roboto Cn" pitchFamily="2" charset="0"/>
                <a:ea typeface="Roboto Cn" pitchFamily="2" charset="0"/>
              </a:rPr>
              <a:t>experiences </a:t>
            </a:r>
          </a:p>
          <a:p>
            <a:pPr algn="ctr"/>
            <a:endParaRPr lang="en-GB" sz="1050" i="1" dirty="0">
              <a:solidFill>
                <a:schemeClr val="bg1"/>
              </a:solidFill>
              <a:latin typeface="Roboto Cn" pitchFamily="2" charset="0"/>
              <a:ea typeface="Roboto Cn" pitchFamily="2" charset="0"/>
            </a:endParaRPr>
          </a:p>
          <a:p>
            <a:pPr algn="ctr"/>
            <a:r>
              <a:rPr lang="en-GB" sz="1050" i="1" dirty="0">
                <a:solidFill>
                  <a:schemeClr val="bg1"/>
                </a:solidFill>
                <a:latin typeface="Roboto Cn" pitchFamily="2" charset="0"/>
                <a:ea typeface="Roboto Cn" pitchFamily="2" charset="0"/>
              </a:rPr>
              <a:t>Discover helpful resources</a:t>
            </a:r>
          </a:p>
          <a:p>
            <a:pPr algn="ctr"/>
            <a:endParaRPr lang="en-GB" sz="1050" i="1" dirty="0">
              <a:solidFill>
                <a:schemeClr val="bg1"/>
              </a:solidFill>
              <a:latin typeface="Roboto Cn" pitchFamily="2" charset="0"/>
              <a:ea typeface="Roboto Cn" pitchFamily="2" charset="0"/>
            </a:endParaRPr>
          </a:p>
          <a:p>
            <a:pPr algn="ctr"/>
            <a:r>
              <a:rPr lang="en-GB" sz="1050" i="1" dirty="0">
                <a:solidFill>
                  <a:schemeClr val="bg1"/>
                </a:solidFill>
                <a:latin typeface="Roboto Cn" pitchFamily="2" charset="0"/>
                <a:ea typeface="Roboto Cn" pitchFamily="2" charset="0"/>
              </a:rPr>
              <a:t>Discover news</a:t>
            </a:r>
          </a:p>
        </p:txBody>
      </p:sp>
      <p:grpSp>
        <p:nvGrpSpPr>
          <p:cNvPr id="8" name="Group 7">
            <a:extLst>
              <a:ext uri="{FF2B5EF4-FFF2-40B4-BE49-F238E27FC236}">
                <a16:creationId xmlns:a16="http://schemas.microsoft.com/office/drawing/2014/main" id="{903F606F-1168-E647-9FC5-DE70805A301F}"/>
              </a:ext>
            </a:extLst>
          </p:cNvPr>
          <p:cNvGrpSpPr/>
          <p:nvPr/>
        </p:nvGrpSpPr>
        <p:grpSpPr>
          <a:xfrm>
            <a:off x="6131605" y="2832203"/>
            <a:ext cx="675120" cy="498696"/>
            <a:chOff x="5130947" y="3076613"/>
            <a:chExt cx="1383120" cy="1021680"/>
          </a:xfrm>
        </p:grpSpPr>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BA8BD55A-D2D7-5B4B-A8FC-74F89E9D6827}"/>
                    </a:ext>
                  </a:extLst>
                </p14:cNvPr>
                <p14:cNvContentPartPr/>
                <p14:nvPr/>
              </p14:nvContentPartPr>
              <p14:xfrm>
                <a:off x="5130947" y="3076613"/>
                <a:ext cx="1038600" cy="824400"/>
              </p14:xfrm>
            </p:contentPart>
          </mc:Choice>
          <mc:Fallback xmlns="">
            <p:pic>
              <p:nvPicPr>
                <p:cNvPr id="4" name="Ink 3">
                  <a:extLst>
                    <a:ext uri="{FF2B5EF4-FFF2-40B4-BE49-F238E27FC236}">
                      <a16:creationId xmlns:a16="http://schemas.microsoft.com/office/drawing/2014/main" id="{BA8BD55A-D2D7-5B4B-A8FC-74F89E9D6827}"/>
                    </a:ext>
                  </a:extLst>
                </p:cNvPr>
                <p:cNvPicPr/>
                <p:nvPr/>
              </p:nvPicPr>
              <p:blipFill>
                <a:blip r:embed="rId8"/>
                <a:stretch>
                  <a:fillRect/>
                </a:stretch>
              </p:blipFill>
              <p:spPr>
                <a:xfrm>
                  <a:off x="4965036" y="2910738"/>
                  <a:ext cx="1369868" cy="115559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2868786E-005B-FB4C-9CA9-7D111D427EEF}"/>
                    </a:ext>
                  </a:extLst>
                </p14:cNvPr>
                <p14:cNvContentPartPr/>
                <p14:nvPr/>
              </p14:nvContentPartPr>
              <p14:xfrm>
                <a:off x="5586707" y="3391253"/>
                <a:ext cx="927360" cy="707040"/>
              </p14:xfrm>
            </p:contentPart>
          </mc:Choice>
          <mc:Fallback xmlns="">
            <p:pic>
              <p:nvPicPr>
                <p:cNvPr id="7" name="Ink 6">
                  <a:extLst>
                    <a:ext uri="{FF2B5EF4-FFF2-40B4-BE49-F238E27FC236}">
                      <a16:creationId xmlns:a16="http://schemas.microsoft.com/office/drawing/2014/main" id="{2868786E-005B-FB4C-9CA9-7D111D427EEF}"/>
                    </a:ext>
                  </a:extLst>
                </p:cNvPr>
                <p:cNvPicPr/>
                <p:nvPr/>
              </p:nvPicPr>
              <p:blipFill>
                <a:blip r:embed="rId10"/>
                <a:stretch>
                  <a:fillRect/>
                </a:stretch>
              </p:blipFill>
              <p:spPr>
                <a:xfrm>
                  <a:off x="5420811" y="3225411"/>
                  <a:ext cx="1258599" cy="1038171"/>
                </a:xfrm>
                <a:prstGeom prst="rect">
                  <a:avLst/>
                </a:prstGeom>
              </p:spPr>
            </p:pic>
          </mc:Fallback>
        </mc:AlternateContent>
      </p:grpSp>
    </p:spTree>
    <p:extLst>
      <p:ext uri="{BB962C8B-B14F-4D97-AF65-F5344CB8AC3E}">
        <p14:creationId xmlns:p14="http://schemas.microsoft.com/office/powerpoint/2010/main" val="3159349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da-DK" dirty="0"/>
              <a:t>The Service Design Lab</a:t>
            </a:r>
            <a:endParaRPr dirty="0"/>
          </a:p>
        </p:txBody>
      </p:sp>
      <p:pic>
        <p:nvPicPr>
          <p:cNvPr id="2054" name="Picture 6">
            <a:extLst>
              <a:ext uri="{FF2B5EF4-FFF2-40B4-BE49-F238E27FC236}">
                <a16:creationId xmlns:a16="http://schemas.microsoft.com/office/drawing/2014/main" id="{AACDE91E-E37A-60F5-2653-F4343D9AA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931" y="1335314"/>
            <a:ext cx="1913794" cy="14731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196932B-0E1E-A598-91B6-F4E55E54A65E}"/>
              </a:ext>
            </a:extLst>
          </p:cNvPr>
          <p:cNvSpPr/>
          <p:nvPr/>
        </p:nvSpPr>
        <p:spPr>
          <a:xfrm>
            <a:off x="473023" y="2970442"/>
            <a:ext cx="2113746" cy="1138773"/>
          </a:xfrm>
          <a:prstGeom prst="rect">
            <a:avLst/>
          </a:prstGeom>
        </p:spPr>
        <p:txBody>
          <a:bodyPr wrap="square">
            <a:spAutoFit/>
          </a:bodyPr>
          <a:lstStyle/>
          <a:p>
            <a:pPr marL="14288"/>
            <a:r>
              <a:rPr lang="en-GB" sz="2000" b="1" dirty="0">
                <a:solidFill>
                  <a:srgbClr val="E29776"/>
                </a:solidFill>
                <a:latin typeface="Arial" panose="020B0604020202020204" pitchFamily="34" charset="0"/>
              </a:rPr>
              <a:t>Data-driven </a:t>
            </a:r>
            <a:br>
              <a:rPr lang="en-GB" sz="2000" b="1" dirty="0">
                <a:solidFill>
                  <a:srgbClr val="E29776"/>
                </a:solidFill>
                <a:latin typeface="Arial" panose="020B0604020202020204" pitchFamily="34" charset="0"/>
              </a:rPr>
            </a:br>
            <a:r>
              <a:rPr lang="en-GB" sz="2000" b="1" dirty="0">
                <a:solidFill>
                  <a:srgbClr val="E29776"/>
                </a:solidFill>
                <a:latin typeface="Arial" panose="020B0604020202020204" pitchFamily="34" charset="0"/>
              </a:rPr>
              <a:t>Service Design</a:t>
            </a:r>
            <a:endParaRPr lang="en-GB" sz="2000" dirty="0"/>
          </a:p>
          <a:p>
            <a:br>
              <a:rPr lang="en-GB" dirty="0"/>
            </a:br>
            <a:endParaRPr lang="en-DK" dirty="0"/>
          </a:p>
        </p:txBody>
      </p:sp>
      <p:sp>
        <p:nvSpPr>
          <p:cNvPr id="4" name="Rectangle 3">
            <a:extLst>
              <a:ext uri="{FF2B5EF4-FFF2-40B4-BE49-F238E27FC236}">
                <a16:creationId xmlns:a16="http://schemas.microsoft.com/office/drawing/2014/main" id="{A8383D47-14E4-197D-29A8-5FA7775BC971}"/>
              </a:ext>
            </a:extLst>
          </p:cNvPr>
          <p:cNvSpPr/>
          <p:nvPr/>
        </p:nvSpPr>
        <p:spPr>
          <a:xfrm>
            <a:off x="473023" y="3706131"/>
            <a:ext cx="2490561" cy="3108543"/>
          </a:xfrm>
          <a:prstGeom prst="rect">
            <a:avLst/>
          </a:prstGeom>
        </p:spPr>
        <p:txBody>
          <a:bodyPr wrap="square">
            <a:spAutoFit/>
          </a:bodyPr>
          <a:lstStyle/>
          <a:p>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data be creatively used in the different phases of the service design process?</a:t>
            </a:r>
          </a:p>
          <a:p>
            <a:endParaRPr lang="en-GB" dirty="0"/>
          </a:p>
          <a:p>
            <a:br>
              <a:rPr lang="en-GB" dirty="0"/>
            </a:br>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the concept of ‘data as commons’ transform the value that the co-creation process provides when designing for data-driven services?</a:t>
            </a:r>
            <a:endParaRPr lang="en-GB" dirty="0"/>
          </a:p>
          <a:p>
            <a:br>
              <a:rPr lang="en-GB" dirty="0"/>
            </a:br>
            <a:endParaRPr lang="en-DK" dirty="0"/>
          </a:p>
        </p:txBody>
      </p:sp>
      <p:pic>
        <p:nvPicPr>
          <p:cNvPr id="2060" name="Picture 12">
            <a:extLst>
              <a:ext uri="{FF2B5EF4-FFF2-40B4-BE49-F238E27FC236}">
                <a16:creationId xmlns:a16="http://schemas.microsoft.com/office/drawing/2014/main" id="{11FFBF41-1D91-BCF9-9666-A3AAE555B7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7789" y="1335313"/>
            <a:ext cx="1719243" cy="1325563"/>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a:extLst>
              <a:ext uri="{FF2B5EF4-FFF2-40B4-BE49-F238E27FC236}">
                <a16:creationId xmlns:a16="http://schemas.microsoft.com/office/drawing/2014/main" id="{D03FBF06-C84B-62DA-7196-A82E181251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2378" y="1335314"/>
            <a:ext cx="1719243" cy="132556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A07CFB56-C6FA-9E7C-62AF-DB362F9D86DF}"/>
              </a:ext>
            </a:extLst>
          </p:cNvPr>
          <p:cNvSpPr/>
          <p:nvPr/>
        </p:nvSpPr>
        <p:spPr>
          <a:xfrm>
            <a:off x="3432628" y="2816553"/>
            <a:ext cx="2528764" cy="1446550"/>
          </a:xfrm>
          <a:prstGeom prst="rect">
            <a:avLst/>
          </a:prstGeom>
        </p:spPr>
        <p:txBody>
          <a:bodyPr wrap="square">
            <a:spAutoFit/>
          </a:bodyPr>
          <a:lstStyle/>
          <a:p>
            <a:pPr marL="14288">
              <a:spcBef>
                <a:spcPts val="1000"/>
              </a:spcBef>
            </a:pPr>
            <a:r>
              <a:rPr lang="en-GB" sz="2000" b="1" dirty="0">
                <a:solidFill>
                  <a:srgbClr val="B1D48F"/>
                </a:solidFill>
                <a:latin typeface="Arial" panose="020B0604020202020204" pitchFamily="34" charset="0"/>
              </a:rPr>
              <a:t>Service Design </a:t>
            </a:r>
            <a:br>
              <a:rPr lang="en-GB" sz="2000" b="1" dirty="0">
                <a:solidFill>
                  <a:srgbClr val="B1D48F"/>
                </a:solidFill>
                <a:latin typeface="Arial" panose="020B0604020202020204" pitchFamily="34" charset="0"/>
              </a:rPr>
            </a:br>
            <a:r>
              <a:rPr lang="en-GB" sz="2000" b="1" dirty="0">
                <a:solidFill>
                  <a:srgbClr val="B1D48F"/>
                </a:solidFill>
                <a:latin typeface="Arial" panose="020B0604020202020204" pitchFamily="34" charset="0"/>
              </a:rPr>
              <a:t>Management and Strategy</a:t>
            </a:r>
            <a:endParaRPr lang="en-GB" sz="2000" dirty="0"/>
          </a:p>
          <a:p>
            <a:br>
              <a:rPr lang="en-GB" dirty="0"/>
            </a:br>
            <a:endParaRPr lang="en-DK" dirty="0"/>
          </a:p>
        </p:txBody>
      </p:sp>
      <p:sp>
        <p:nvSpPr>
          <p:cNvPr id="6" name="Rectangle 5">
            <a:extLst>
              <a:ext uri="{FF2B5EF4-FFF2-40B4-BE49-F238E27FC236}">
                <a16:creationId xmlns:a16="http://schemas.microsoft.com/office/drawing/2014/main" id="{C871BF80-7ACD-AC44-2691-1546F6E859EA}"/>
              </a:ext>
            </a:extLst>
          </p:cNvPr>
          <p:cNvSpPr/>
          <p:nvPr/>
        </p:nvSpPr>
        <p:spPr>
          <a:xfrm>
            <a:off x="6138938" y="3194633"/>
            <a:ext cx="2857747" cy="400110"/>
          </a:xfrm>
          <a:prstGeom prst="rect">
            <a:avLst/>
          </a:prstGeom>
        </p:spPr>
        <p:txBody>
          <a:bodyPr wrap="square">
            <a:spAutoFit/>
          </a:bodyPr>
          <a:lstStyle/>
          <a:p>
            <a:pPr marL="14288"/>
            <a:r>
              <a:rPr lang="en-GB" sz="2000" b="1" dirty="0">
                <a:solidFill>
                  <a:srgbClr val="BE9EB4"/>
                </a:solidFill>
                <a:latin typeface="Arial" panose="020B0604020202020204" pitchFamily="34" charset="0"/>
              </a:rPr>
              <a:t>Civic Service Design</a:t>
            </a:r>
            <a:endParaRPr lang="en-DK" sz="2000" dirty="0"/>
          </a:p>
        </p:txBody>
      </p:sp>
      <p:sp>
        <p:nvSpPr>
          <p:cNvPr id="7" name="Rectangle 6">
            <a:extLst>
              <a:ext uri="{FF2B5EF4-FFF2-40B4-BE49-F238E27FC236}">
                <a16:creationId xmlns:a16="http://schemas.microsoft.com/office/drawing/2014/main" id="{410FE7A1-BE93-8EFE-C8CD-FB6F47A79A56}"/>
              </a:ext>
            </a:extLst>
          </p:cNvPr>
          <p:cNvSpPr/>
          <p:nvPr/>
        </p:nvSpPr>
        <p:spPr>
          <a:xfrm>
            <a:off x="3432628" y="3907762"/>
            <a:ext cx="2490561" cy="3539430"/>
          </a:xfrm>
          <a:prstGeom prst="rect">
            <a:avLst/>
          </a:prstGeom>
        </p:spPr>
        <p:txBody>
          <a:bodyPr wrap="square">
            <a:spAutoFit/>
          </a:bodyPr>
          <a:lstStyle/>
          <a:p>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service design integrate theories and practices from management studies, foresight, strategic thinking, systems thinking?</a:t>
            </a:r>
            <a:endParaRPr lang="en-GB" dirty="0"/>
          </a:p>
          <a:p>
            <a:br>
              <a:rPr lang="en-GB" dirty="0"/>
            </a:br>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design-driven approaches help organizations to be more strategic, forward-looking, resilient and innovative?</a:t>
            </a:r>
            <a:endParaRPr lang="en-GB" dirty="0"/>
          </a:p>
          <a:p>
            <a:br>
              <a:rPr lang="en-GB" dirty="0"/>
            </a:br>
            <a:br>
              <a:rPr lang="en-GB" dirty="0"/>
            </a:br>
            <a:br>
              <a:rPr lang="en-GB" dirty="0"/>
            </a:br>
            <a:br>
              <a:rPr lang="en-GB" dirty="0"/>
            </a:br>
            <a:endParaRPr lang="en-DK" dirty="0"/>
          </a:p>
        </p:txBody>
      </p:sp>
      <p:sp>
        <p:nvSpPr>
          <p:cNvPr id="8" name="Rectangle 7">
            <a:extLst>
              <a:ext uri="{FF2B5EF4-FFF2-40B4-BE49-F238E27FC236}">
                <a16:creationId xmlns:a16="http://schemas.microsoft.com/office/drawing/2014/main" id="{10A10441-47EB-D393-7A8F-39F0CE5F4BF4}"/>
              </a:ext>
            </a:extLst>
          </p:cNvPr>
          <p:cNvSpPr/>
          <p:nvPr/>
        </p:nvSpPr>
        <p:spPr>
          <a:xfrm>
            <a:off x="6430436" y="3631063"/>
            <a:ext cx="2274752" cy="3323987"/>
          </a:xfrm>
          <a:prstGeom prst="rect">
            <a:avLst/>
          </a:prstGeom>
        </p:spPr>
        <p:txBody>
          <a:bodyPr wrap="square">
            <a:spAutoFit/>
          </a:bodyPr>
          <a:lstStyle/>
          <a:p>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we interact with citizens and engage them in activities that will improve their life?</a:t>
            </a:r>
            <a:endParaRPr lang="en-GB" dirty="0"/>
          </a:p>
          <a:p>
            <a:br>
              <a:rPr lang="en-GB" dirty="0"/>
            </a:br>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we create services that support innovation in cities and communities?</a:t>
            </a:r>
            <a:endParaRPr lang="en-GB" dirty="0"/>
          </a:p>
          <a:p>
            <a:br>
              <a:rPr lang="en-GB" dirty="0"/>
            </a:br>
            <a:r>
              <a:rPr lang="en-GB" b="1" dirty="0">
                <a:solidFill>
                  <a:srgbClr val="53585F"/>
                </a:solidFill>
                <a:latin typeface="Arial" panose="020B0604020202020204" pitchFamily="34" charset="0"/>
              </a:rPr>
              <a:t>How can </a:t>
            </a:r>
            <a:r>
              <a:rPr lang="en-GB" dirty="0">
                <a:solidFill>
                  <a:srgbClr val="53585F"/>
                </a:solidFill>
                <a:latin typeface="Arial" panose="020B0604020202020204" pitchFamily="34" charset="0"/>
              </a:rPr>
              <a:t>we contribute to define design-enabled innovation policies?</a:t>
            </a:r>
            <a:endParaRPr lang="en-GB" dirty="0"/>
          </a:p>
          <a:p>
            <a:br>
              <a:rPr lang="en-GB" dirty="0"/>
            </a:br>
            <a:endParaRPr lang="en-DK" dirty="0"/>
          </a:p>
        </p:txBody>
      </p:sp>
    </p:spTree>
    <p:extLst>
      <p:ext uri="{BB962C8B-B14F-4D97-AF65-F5344CB8AC3E}">
        <p14:creationId xmlns:p14="http://schemas.microsoft.com/office/powerpoint/2010/main" val="3863434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da-DK" dirty="0"/>
              <a:t>(Digital) Social Innovation</a:t>
            </a:r>
            <a:endParaRPr dirty="0"/>
          </a:p>
        </p:txBody>
      </p:sp>
      <p:sp>
        <p:nvSpPr>
          <p:cNvPr id="107" name="Google Shape;107;p2"/>
          <p:cNvSpPr txBox="1">
            <a:spLocks noGrp="1"/>
          </p:cNvSpPr>
          <p:nvPr>
            <p:ph type="body" idx="1"/>
          </p:nvPr>
        </p:nvSpPr>
        <p:spPr>
          <a:xfrm>
            <a:off x="628650" y="1825624"/>
            <a:ext cx="8137979" cy="4255861"/>
          </a:xfrm>
          <a:prstGeom prst="rect">
            <a:avLst/>
          </a:prstGeom>
          <a:noFill/>
          <a:ln>
            <a:noFill/>
          </a:ln>
        </p:spPr>
        <p:txBody>
          <a:bodyPr spcFirstLastPara="1" wrap="square" lIns="91425" tIns="45700" rIns="91425" bIns="45700" anchor="t" anchorCtr="0">
            <a:normAutofit/>
          </a:bodyPr>
          <a:lstStyle/>
          <a:p>
            <a:pPr marL="177800" indent="0">
              <a:spcBef>
                <a:spcPts val="0"/>
              </a:spcBef>
              <a:buSzPts val="2800"/>
              <a:buNone/>
            </a:pPr>
            <a:r>
              <a:rPr lang="en-GB" dirty="0"/>
              <a:t>Social innovation refers to the design and implementation of new solutions that imply conceptual, process, product, or organisational change, which ultimately aim to improve the welfare and wellbeing of individuals and communities.</a:t>
            </a:r>
          </a:p>
          <a:p>
            <a:pPr marL="177800" indent="0">
              <a:spcBef>
                <a:spcPts val="0"/>
              </a:spcBef>
              <a:buSzPts val="2800"/>
              <a:buNone/>
            </a:pPr>
            <a:endParaRPr lang="en-GB" dirty="0"/>
          </a:p>
          <a:p>
            <a:pPr marL="177800" indent="0">
              <a:spcBef>
                <a:spcPts val="0"/>
              </a:spcBef>
              <a:buSzPts val="2800"/>
              <a:buNone/>
            </a:pPr>
            <a:endParaRPr lang="en-GB" dirty="0"/>
          </a:p>
          <a:p>
            <a:pPr marL="177800" indent="0">
              <a:spcBef>
                <a:spcPts val="0"/>
              </a:spcBef>
              <a:buSzPts val="2800"/>
              <a:buNone/>
            </a:pPr>
            <a:r>
              <a:rPr lang="en-GB" dirty="0"/>
              <a:t>…involving or not the use of digital technologies (DSI)</a:t>
            </a:r>
          </a:p>
          <a:p>
            <a:pPr marL="177800" indent="0">
              <a:spcBef>
                <a:spcPts val="0"/>
              </a:spcBef>
              <a:buSzPts val="2800"/>
              <a:buNone/>
            </a:pPr>
            <a:endParaRPr lang="en-GB" dirty="0"/>
          </a:p>
          <a:p>
            <a:pPr marL="177800" indent="0">
              <a:spcBef>
                <a:spcPts val="0"/>
              </a:spcBef>
              <a:buSzPts val="2800"/>
              <a:buNone/>
            </a:pPr>
            <a:endParaRPr lang="en-GB" dirty="0"/>
          </a:p>
          <a:p>
            <a:pPr marL="177800" indent="0">
              <a:spcBef>
                <a:spcPts val="0"/>
              </a:spcBef>
              <a:buSzPts val="2800"/>
              <a:buNone/>
            </a:pPr>
            <a:endParaRPr lang="da-DK" dirty="0"/>
          </a:p>
        </p:txBody>
      </p:sp>
      <p:grpSp>
        <p:nvGrpSpPr>
          <p:cNvPr id="3" name="Group 2">
            <a:extLst>
              <a:ext uri="{FF2B5EF4-FFF2-40B4-BE49-F238E27FC236}">
                <a16:creationId xmlns:a16="http://schemas.microsoft.com/office/drawing/2014/main" id="{BCBB6EA8-E34E-B7DA-51B7-76120B890F62}"/>
              </a:ext>
            </a:extLst>
          </p:cNvPr>
          <p:cNvGrpSpPr/>
          <p:nvPr/>
        </p:nvGrpSpPr>
        <p:grpSpPr>
          <a:xfrm>
            <a:off x="588055" y="5254170"/>
            <a:ext cx="8008913" cy="1386339"/>
            <a:chOff x="506437" y="5167310"/>
            <a:chExt cx="8163101" cy="1473200"/>
          </a:xfrm>
        </p:grpSpPr>
        <p:pic>
          <p:nvPicPr>
            <p:cNvPr id="4" name="Picture 6">
              <a:extLst>
                <a:ext uri="{FF2B5EF4-FFF2-40B4-BE49-F238E27FC236}">
                  <a16:creationId xmlns:a16="http://schemas.microsoft.com/office/drawing/2014/main" id="{68D3986E-7019-2015-F944-7334A2ABF1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37" y="5167311"/>
              <a:ext cx="1913794" cy="14731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a:extLst>
                <a:ext uri="{FF2B5EF4-FFF2-40B4-BE49-F238E27FC236}">
                  <a16:creationId xmlns:a16="http://schemas.microsoft.com/office/drawing/2014/main" id="{79D6B6B4-42D6-1171-A285-D0C3084C90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0295" y="5167310"/>
              <a:ext cx="1719243"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a:extLst>
                <a:ext uri="{FF2B5EF4-FFF2-40B4-BE49-F238E27FC236}">
                  <a16:creationId xmlns:a16="http://schemas.microsoft.com/office/drawing/2014/main" id="{AFE8A514-57DD-6FBB-B793-A88B03DA44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4884" y="5167311"/>
              <a:ext cx="1719243" cy="1325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25763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7"/>
          <p:cNvSpPr txBox="1">
            <a:spLocks noGrp="1"/>
          </p:cNvSpPr>
          <p:nvPr>
            <p:ph type="body" idx="3"/>
          </p:nvPr>
        </p:nvSpPr>
        <p:spPr>
          <a:xfrm>
            <a:off x="385763" y="850259"/>
            <a:ext cx="8190902" cy="520573"/>
          </a:xfrm>
          <a:prstGeom prst="rect">
            <a:avLst/>
          </a:prstGeom>
          <a:noFill/>
          <a:ln>
            <a:noFill/>
          </a:ln>
        </p:spPr>
        <p:txBody>
          <a:bodyPr spcFirstLastPara="1" wrap="square" lIns="34284" tIns="34284" rIns="34284" bIns="34284" anchor="ctr" anchorCtr="0">
            <a:noAutofit/>
          </a:bodyPr>
          <a:lstStyle/>
          <a:p>
            <a:r>
              <a:rPr lang="en-GB">
                <a:latin typeface="Arial"/>
                <a:ea typeface="Arial"/>
                <a:cs typeface="Arial"/>
                <a:sym typeface="Arial"/>
              </a:rPr>
              <a:t>OPEN FOR CITIZENS</a:t>
            </a:r>
            <a:endParaRPr/>
          </a:p>
        </p:txBody>
      </p:sp>
      <p:pic>
        <p:nvPicPr>
          <p:cNvPr id="320" name="Google Shape;320;p7"/>
          <p:cNvPicPr preferRelativeResize="0"/>
          <p:nvPr/>
        </p:nvPicPr>
        <p:blipFill rotWithShape="1">
          <a:blip r:embed="rId3">
            <a:alphaModFix/>
          </a:blip>
          <a:srcRect/>
          <a:stretch/>
        </p:blipFill>
        <p:spPr>
          <a:xfrm>
            <a:off x="-72573" y="850259"/>
            <a:ext cx="3593897" cy="4882884"/>
          </a:xfrm>
          <a:prstGeom prst="rect">
            <a:avLst/>
          </a:prstGeom>
          <a:noFill/>
          <a:ln>
            <a:noFill/>
          </a:ln>
        </p:spPr>
      </p:pic>
      <p:grpSp>
        <p:nvGrpSpPr>
          <p:cNvPr id="2" name="Group 1">
            <a:extLst>
              <a:ext uri="{FF2B5EF4-FFF2-40B4-BE49-F238E27FC236}">
                <a16:creationId xmlns:a16="http://schemas.microsoft.com/office/drawing/2014/main" id="{D3FC8073-A5A0-7FC5-17A4-EE83E8F2CCE3}"/>
              </a:ext>
            </a:extLst>
          </p:cNvPr>
          <p:cNvGrpSpPr/>
          <p:nvPr/>
        </p:nvGrpSpPr>
        <p:grpSpPr>
          <a:xfrm>
            <a:off x="3536438" y="768499"/>
            <a:ext cx="4883662" cy="2729502"/>
            <a:chOff x="3536438" y="1740955"/>
            <a:chExt cx="4883662" cy="2729502"/>
          </a:xfrm>
        </p:grpSpPr>
        <p:sp>
          <p:nvSpPr>
            <p:cNvPr id="321" name="Google Shape;321;p7"/>
            <p:cNvSpPr txBox="1"/>
            <p:nvPr/>
          </p:nvSpPr>
          <p:spPr>
            <a:xfrm>
              <a:off x="3680817" y="2713435"/>
              <a:ext cx="4739283" cy="1757022"/>
            </a:xfrm>
            <a:prstGeom prst="rect">
              <a:avLst/>
            </a:prstGeom>
            <a:noFill/>
            <a:ln>
              <a:noFill/>
            </a:ln>
          </p:spPr>
          <p:txBody>
            <a:bodyPr spcFirstLastPara="1" wrap="square" lIns="25716" tIns="12853" rIns="25716" bIns="12853" anchor="t" anchorCtr="0">
              <a:noAutofit/>
            </a:bodyPr>
            <a:lstStyle/>
            <a:p>
              <a:pPr>
                <a:buClr>
                  <a:srgbClr val="5F615D"/>
                </a:buClr>
                <a:buSzPts val="1650"/>
              </a:pPr>
              <a:r>
                <a:rPr lang="en-GB" sz="2250" b="1" dirty="0">
                  <a:solidFill>
                    <a:schemeClr val="accent1"/>
                  </a:solidFill>
                </a:rPr>
                <a:t>CAN OPEN DATA BECOME </a:t>
              </a:r>
              <a:br>
                <a:rPr lang="en-GB" sz="2250" b="1" dirty="0">
                  <a:solidFill>
                    <a:schemeClr val="accent1"/>
                  </a:solidFill>
                </a:rPr>
              </a:br>
              <a:r>
                <a:rPr lang="en-GB" sz="2250" b="1" dirty="0">
                  <a:solidFill>
                    <a:schemeClr val="accent1"/>
                  </a:solidFill>
                </a:rPr>
                <a:t>A COMMONS?</a:t>
              </a:r>
              <a:endParaRPr sz="2250" dirty="0"/>
            </a:p>
            <a:p>
              <a:pPr algn="ctr">
                <a:buClr>
                  <a:srgbClr val="5F615D"/>
                </a:buClr>
                <a:buSzPts val="1000"/>
              </a:pPr>
              <a:endParaRPr sz="1500" dirty="0">
                <a:solidFill>
                  <a:schemeClr val="dk2"/>
                </a:solidFill>
              </a:endParaRPr>
            </a:p>
            <a:p>
              <a:pPr>
                <a:buClr>
                  <a:srgbClr val="5F615D"/>
                </a:buClr>
                <a:buSzPts val="1000"/>
              </a:pPr>
              <a:r>
                <a:rPr lang="en-GB" sz="1200" dirty="0">
                  <a:solidFill>
                    <a:schemeClr val="dk2"/>
                  </a:solidFill>
                </a:rPr>
                <a:t>The Open4Citizens project focused on the gap </a:t>
              </a:r>
              <a:br>
                <a:rPr lang="en-GB" sz="1200" dirty="0">
                  <a:solidFill>
                    <a:schemeClr val="dk2"/>
                  </a:solidFill>
                </a:rPr>
              </a:br>
              <a:r>
                <a:rPr lang="en-GB" sz="1200" dirty="0">
                  <a:solidFill>
                    <a:schemeClr val="dk2"/>
                  </a:solidFill>
                </a:rPr>
                <a:t>between the open data’s potential and citizens’ capability to understand and use such potential. </a:t>
              </a:r>
              <a:endParaRPr sz="1200" dirty="0"/>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spcBef>
                  <a:spcPts val="150"/>
                </a:spcBef>
                <a:buClr>
                  <a:srgbClr val="5F615D"/>
                </a:buClr>
                <a:buSzPts val="600"/>
              </a:pPr>
              <a:r>
                <a:rPr lang="en-GB" sz="900" dirty="0">
                  <a:solidFill>
                    <a:srgbClr val="5F615D"/>
                  </a:solidFill>
                </a:rPr>
                <a:t> </a:t>
              </a:r>
              <a:endParaRPr sz="525" dirty="0"/>
            </a:p>
          </p:txBody>
        </p:sp>
        <p:pic>
          <p:nvPicPr>
            <p:cNvPr id="322" name="Google Shape;322;p7" descr="Logo, company name&#10;&#10;Description automatically generated"/>
            <p:cNvPicPr preferRelativeResize="0"/>
            <p:nvPr/>
          </p:nvPicPr>
          <p:blipFill rotWithShape="1">
            <a:blip r:embed="rId4">
              <a:alphaModFix/>
            </a:blip>
            <a:srcRect/>
            <a:stretch/>
          </p:blipFill>
          <p:spPr>
            <a:xfrm>
              <a:off x="3536438" y="1740955"/>
              <a:ext cx="1719263" cy="795338"/>
            </a:xfrm>
            <a:prstGeom prst="rect">
              <a:avLst/>
            </a:prstGeom>
            <a:noFill/>
            <a:ln>
              <a:noFill/>
            </a:ln>
          </p:spPr>
        </p:pic>
      </p:grpSp>
      <p:pic>
        <p:nvPicPr>
          <p:cNvPr id="7" name="Google Shape;327;p8" descr="A group of people standing in front of a crowd posing for the camera&#10;&#10;Description automatically generated">
            <a:extLst>
              <a:ext uri="{FF2B5EF4-FFF2-40B4-BE49-F238E27FC236}">
                <a16:creationId xmlns:a16="http://schemas.microsoft.com/office/drawing/2014/main" id="{9937C7E6-A912-5BE4-2DCA-D5DA0A5DE7A4}"/>
              </a:ext>
            </a:extLst>
          </p:cNvPr>
          <p:cNvPicPr preferRelativeResize="0"/>
          <p:nvPr/>
        </p:nvPicPr>
        <p:blipFill rotWithShape="1">
          <a:blip r:embed="rId5">
            <a:alphaModFix/>
          </a:blip>
          <a:srcRect/>
          <a:stretch/>
        </p:blipFill>
        <p:spPr>
          <a:xfrm>
            <a:off x="3536438" y="3429000"/>
            <a:ext cx="5191905" cy="34096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2" name="Shape 206">
            <a:extLst>
              <a:ext uri="{FF2B5EF4-FFF2-40B4-BE49-F238E27FC236}">
                <a16:creationId xmlns:a16="http://schemas.microsoft.com/office/drawing/2014/main" id="{62C3C3BC-C460-E11E-D444-1373D4E5F60F}"/>
              </a:ext>
            </a:extLst>
          </p:cNvPr>
          <p:cNvSpPr txBox="1">
            <a:spLocks/>
          </p:cNvSpPr>
          <p:nvPr/>
        </p:nvSpPr>
        <p:spPr>
          <a:xfrm>
            <a:off x="376275" y="1402054"/>
            <a:ext cx="7882230" cy="1206997"/>
          </a:xfrm>
          <a:prstGeom prst="rect">
            <a:avLst/>
          </a:prstGeom>
          <a:noFill/>
          <a:ln>
            <a:noFill/>
          </a:ln>
        </p:spPr>
        <p:txBody>
          <a:bodyPr lIns="68575" tIns="34275" rIns="68575" bIns="34275" anchor="t" anchorCtr="0">
            <a:noAutofit/>
          </a:bodyPr>
          <a:lstStyle>
            <a:lvl1pPr marL="342891" indent="-342891" algn="l" defTabSz="914377" rtl="0" eaLnBrk="1" latinLnBrk="0" hangingPunct="1">
              <a:spcBef>
                <a:spcPct val="20000"/>
              </a:spcBef>
              <a:buFont typeface="Arial" pitchFamily="34" charset="0"/>
              <a:buChar char="•"/>
              <a:defRPr sz="3200" kern="1200">
                <a:solidFill>
                  <a:srgbClr val="5F615D"/>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rgbClr val="5F615D"/>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rgbClr val="5F615D"/>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rgbClr val="5F615D"/>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rgbClr val="5F615D"/>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Clr>
                <a:srgbClr val="5F615D"/>
              </a:buClr>
              <a:buSzPct val="25000"/>
              <a:buNone/>
            </a:pPr>
            <a:r>
              <a:rPr lang="en-GB" sz="2400" dirty="0">
                <a:latin typeface="DIN" charset="0"/>
                <a:ea typeface="DIN" charset="0"/>
                <a:cs typeface="DIN" charset="0"/>
              </a:rPr>
              <a:t>TheO4C project focus on </a:t>
            </a:r>
            <a:r>
              <a:rPr lang="en-GB" sz="2400" u="sng" dirty="0">
                <a:latin typeface="DIN" charset="0"/>
                <a:ea typeface="DIN" charset="0"/>
                <a:cs typeface="DIN" charset="0"/>
              </a:rPr>
              <a:t>the gap between the potential </a:t>
            </a:r>
            <a:r>
              <a:rPr lang="en-GB" sz="2400" dirty="0">
                <a:latin typeface="DIN" charset="0"/>
                <a:ea typeface="DIN" charset="0"/>
                <a:cs typeface="DIN" charset="0"/>
              </a:rPr>
              <a:t>offered by open data and </a:t>
            </a:r>
            <a:r>
              <a:rPr lang="en-GB" sz="2400" u="sng" dirty="0">
                <a:latin typeface="DIN" charset="0"/>
                <a:ea typeface="DIN" charset="0"/>
                <a:cs typeface="DIN" charset="0"/>
              </a:rPr>
              <a:t>citizens’ capability to understand and use </a:t>
            </a:r>
            <a:r>
              <a:rPr lang="en-GB" sz="2400" dirty="0">
                <a:latin typeface="DIN" charset="0"/>
                <a:ea typeface="DIN" charset="0"/>
                <a:cs typeface="DIN" charset="0"/>
              </a:rPr>
              <a:t>such potential. </a:t>
            </a:r>
          </a:p>
          <a:p>
            <a:pPr marL="0" indent="0" algn="ctr">
              <a:spcBef>
                <a:spcPts val="400"/>
              </a:spcBef>
              <a:buClr>
                <a:srgbClr val="5F615D"/>
              </a:buClr>
              <a:buSzPct val="25000"/>
              <a:buNone/>
            </a:pPr>
            <a:r>
              <a:rPr lang="en-GB" sz="2400" dirty="0"/>
              <a:t> </a:t>
            </a:r>
          </a:p>
        </p:txBody>
      </p:sp>
      <p:grpSp>
        <p:nvGrpSpPr>
          <p:cNvPr id="13" name="Group 12">
            <a:extLst>
              <a:ext uri="{FF2B5EF4-FFF2-40B4-BE49-F238E27FC236}">
                <a16:creationId xmlns:a16="http://schemas.microsoft.com/office/drawing/2014/main" id="{0E126753-0FD2-08C3-F201-6C2EFFF70A53}"/>
              </a:ext>
            </a:extLst>
          </p:cNvPr>
          <p:cNvGrpSpPr/>
          <p:nvPr/>
        </p:nvGrpSpPr>
        <p:grpSpPr>
          <a:xfrm>
            <a:off x="760982" y="3429000"/>
            <a:ext cx="7378175" cy="2337340"/>
            <a:chOff x="1082258" y="3284984"/>
            <a:chExt cx="7378175" cy="2337340"/>
          </a:xfrm>
        </p:grpSpPr>
        <p:pic>
          <p:nvPicPr>
            <p:cNvPr id="14" name="pasted-image.pdf">
              <a:extLst>
                <a:ext uri="{FF2B5EF4-FFF2-40B4-BE49-F238E27FC236}">
                  <a16:creationId xmlns:a16="http://schemas.microsoft.com/office/drawing/2014/main" id="{C2AC2470-FFDF-D916-B2BF-ECD46C01AD62}"/>
                </a:ext>
              </a:extLst>
            </p:cNvPr>
            <p:cNvPicPr>
              <a:picLocks noChangeAspect="1"/>
            </p:cNvPicPr>
            <p:nvPr/>
          </p:nvPicPr>
          <p:blipFill>
            <a:blip r:embed="rId3"/>
            <a:stretch>
              <a:fillRect/>
            </a:stretch>
          </p:blipFill>
          <p:spPr>
            <a:xfrm>
              <a:off x="2018362" y="4064404"/>
              <a:ext cx="753438" cy="920956"/>
            </a:xfrm>
            <a:prstGeom prst="rect">
              <a:avLst/>
            </a:prstGeom>
            <a:ln w="12700">
              <a:miter lim="400000"/>
            </a:ln>
          </p:spPr>
        </p:pic>
        <p:grpSp>
          <p:nvGrpSpPr>
            <p:cNvPr id="15" name="Group 14">
              <a:extLst>
                <a:ext uri="{FF2B5EF4-FFF2-40B4-BE49-F238E27FC236}">
                  <a16:creationId xmlns:a16="http://schemas.microsoft.com/office/drawing/2014/main" id="{EDA6C443-D022-2E87-8132-7C9D030CE911}"/>
                </a:ext>
              </a:extLst>
            </p:cNvPr>
            <p:cNvGrpSpPr/>
            <p:nvPr/>
          </p:nvGrpSpPr>
          <p:grpSpPr>
            <a:xfrm>
              <a:off x="6551980" y="3350806"/>
              <a:ext cx="1908453" cy="1734379"/>
              <a:chOff x="6274239" y="2101718"/>
              <a:chExt cx="1908453" cy="1734379"/>
            </a:xfrm>
          </p:grpSpPr>
          <p:pic>
            <p:nvPicPr>
              <p:cNvPr id="20" name="pasted-image.pdf">
                <a:extLst>
                  <a:ext uri="{FF2B5EF4-FFF2-40B4-BE49-F238E27FC236}">
                    <a16:creationId xmlns:a16="http://schemas.microsoft.com/office/drawing/2014/main" id="{53E54BBC-6419-7A7E-6B8C-0470854C4EA1}"/>
                  </a:ext>
                </a:extLst>
              </p:cNvPr>
              <p:cNvPicPr>
                <a:picLocks noChangeAspect="1"/>
              </p:cNvPicPr>
              <p:nvPr/>
            </p:nvPicPr>
            <p:blipFill>
              <a:blip r:embed="rId4"/>
              <a:stretch>
                <a:fillRect/>
              </a:stretch>
            </p:blipFill>
            <p:spPr>
              <a:xfrm>
                <a:off x="6617665" y="2521953"/>
                <a:ext cx="343426" cy="753842"/>
              </a:xfrm>
              <a:prstGeom prst="rect">
                <a:avLst/>
              </a:prstGeom>
              <a:ln w="12700">
                <a:miter lim="400000"/>
              </a:ln>
            </p:spPr>
          </p:pic>
          <p:pic>
            <p:nvPicPr>
              <p:cNvPr id="21" name="pasted-image.pdf">
                <a:extLst>
                  <a:ext uri="{FF2B5EF4-FFF2-40B4-BE49-F238E27FC236}">
                    <a16:creationId xmlns:a16="http://schemas.microsoft.com/office/drawing/2014/main" id="{0AF1FA63-6655-535F-92C9-188671A2FEB0}"/>
                  </a:ext>
                </a:extLst>
              </p:cNvPr>
              <p:cNvPicPr>
                <a:picLocks noChangeAspect="1"/>
              </p:cNvPicPr>
              <p:nvPr/>
            </p:nvPicPr>
            <p:blipFill>
              <a:blip r:embed="rId5"/>
              <a:stretch>
                <a:fillRect/>
              </a:stretch>
            </p:blipFill>
            <p:spPr>
              <a:xfrm>
                <a:off x="6961091" y="2101718"/>
                <a:ext cx="455511" cy="840469"/>
              </a:xfrm>
              <a:prstGeom prst="rect">
                <a:avLst/>
              </a:prstGeom>
              <a:ln w="12700">
                <a:miter lim="400000"/>
              </a:ln>
            </p:spPr>
          </p:pic>
          <p:pic>
            <p:nvPicPr>
              <p:cNvPr id="22" name="pasted-image.pdf">
                <a:extLst>
                  <a:ext uri="{FF2B5EF4-FFF2-40B4-BE49-F238E27FC236}">
                    <a16:creationId xmlns:a16="http://schemas.microsoft.com/office/drawing/2014/main" id="{A4C4D2E9-7D33-F8FC-2EBE-4BB06ED35D9C}"/>
                  </a:ext>
                </a:extLst>
              </p:cNvPr>
              <p:cNvPicPr>
                <a:picLocks noChangeAspect="1"/>
              </p:cNvPicPr>
              <p:nvPr/>
            </p:nvPicPr>
            <p:blipFill>
              <a:blip r:embed="rId6"/>
              <a:stretch>
                <a:fillRect/>
              </a:stretch>
            </p:blipFill>
            <p:spPr>
              <a:xfrm>
                <a:off x="7525968" y="2629395"/>
                <a:ext cx="328362" cy="820836"/>
              </a:xfrm>
              <a:prstGeom prst="rect">
                <a:avLst/>
              </a:prstGeom>
              <a:ln w="12700">
                <a:miter lim="400000"/>
              </a:ln>
            </p:spPr>
          </p:pic>
          <p:pic>
            <p:nvPicPr>
              <p:cNvPr id="23" name="pasted-image.pdf">
                <a:extLst>
                  <a:ext uri="{FF2B5EF4-FFF2-40B4-BE49-F238E27FC236}">
                    <a16:creationId xmlns:a16="http://schemas.microsoft.com/office/drawing/2014/main" id="{BEB12772-7469-2F36-94DA-67340C45108D}"/>
                  </a:ext>
                </a:extLst>
              </p:cNvPr>
              <p:cNvPicPr>
                <a:picLocks noChangeAspect="1"/>
              </p:cNvPicPr>
              <p:nvPr/>
            </p:nvPicPr>
            <p:blipFill>
              <a:blip r:embed="rId4"/>
              <a:stretch>
                <a:fillRect/>
              </a:stretch>
            </p:blipFill>
            <p:spPr>
              <a:xfrm>
                <a:off x="7073176" y="3082255"/>
                <a:ext cx="343426" cy="753842"/>
              </a:xfrm>
              <a:prstGeom prst="rect">
                <a:avLst/>
              </a:prstGeom>
              <a:ln w="12700">
                <a:miter lim="400000"/>
              </a:ln>
            </p:spPr>
          </p:pic>
          <p:pic>
            <p:nvPicPr>
              <p:cNvPr id="24" name="pasted-image.pdf">
                <a:extLst>
                  <a:ext uri="{FF2B5EF4-FFF2-40B4-BE49-F238E27FC236}">
                    <a16:creationId xmlns:a16="http://schemas.microsoft.com/office/drawing/2014/main" id="{26459608-B102-B98F-D262-96CE694BCABF}"/>
                  </a:ext>
                </a:extLst>
              </p:cNvPr>
              <p:cNvPicPr>
                <a:picLocks noChangeAspect="1"/>
              </p:cNvPicPr>
              <p:nvPr/>
            </p:nvPicPr>
            <p:blipFill>
              <a:blip r:embed="rId4"/>
              <a:stretch>
                <a:fillRect/>
              </a:stretch>
            </p:blipFill>
            <p:spPr>
              <a:xfrm>
                <a:off x="6274239" y="2252474"/>
                <a:ext cx="343426" cy="753842"/>
              </a:xfrm>
              <a:prstGeom prst="rect">
                <a:avLst/>
              </a:prstGeom>
              <a:ln w="12700">
                <a:miter lim="400000"/>
              </a:ln>
            </p:spPr>
          </p:pic>
          <p:pic>
            <p:nvPicPr>
              <p:cNvPr id="25" name="pasted-image.pdf">
                <a:extLst>
                  <a:ext uri="{FF2B5EF4-FFF2-40B4-BE49-F238E27FC236}">
                    <a16:creationId xmlns:a16="http://schemas.microsoft.com/office/drawing/2014/main" id="{6FF91938-372E-C650-1604-C025F49075E7}"/>
                  </a:ext>
                </a:extLst>
              </p:cNvPr>
              <p:cNvPicPr>
                <a:picLocks noChangeAspect="1"/>
              </p:cNvPicPr>
              <p:nvPr/>
            </p:nvPicPr>
            <p:blipFill>
              <a:blip r:embed="rId6"/>
              <a:stretch>
                <a:fillRect/>
              </a:stretch>
            </p:blipFill>
            <p:spPr>
              <a:xfrm>
                <a:off x="7854330" y="2261419"/>
                <a:ext cx="328362" cy="820836"/>
              </a:xfrm>
              <a:prstGeom prst="rect">
                <a:avLst/>
              </a:prstGeom>
              <a:ln w="12700">
                <a:miter lim="400000"/>
              </a:ln>
            </p:spPr>
          </p:pic>
        </p:grpSp>
        <p:pic>
          <p:nvPicPr>
            <p:cNvPr id="16" name="pasted-image.pdf">
              <a:extLst>
                <a:ext uri="{FF2B5EF4-FFF2-40B4-BE49-F238E27FC236}">
                  <a16:creationId xmlns:a16="http://schemas.microsoft.com/office/drawing/2014/main" id="{008D6647-EC4C-9176-3F17-FC5A33EB6B22}"/>
                </a:ext>
              </a:extLst>
            </p:cNvPr>
            <p:cNvPicPr>
              <a:picLocks noChangeAspect="1"/>
            </p:cNvPicPr>
            <p:nvPr/>
          </p:nvPicPr>
          <p:blipFill>
            <a:blip r:embed="rId3"/>
            <a:stretch>
              <a:fillRect/>
            </a:stretch>
          </p:blipFill>
          <p:spPr>
            <a:xfrm>
              <a:off x="1298282" y="3284984"/>
              <a:ext cx="753438" cy="920956"/>
            </a:xfrm>
            <a:prstGeom prst="rect">
              <a:avLst/>
            </a:prstGeom>
            <a:ln w="12700">
              <a:miter lim="400000"/>
            </a:ln>
          </p:spPr>
        </p:pic>
        <p:pic>
          <p:nvPicPr>
            <p:cNvPr id="17" name="pasted-image.pdf">
              <a:extLst>
                <a:ext uri="{FF2B5EF4-FFF2-40B4-BE49-F238E27FC236}">
                  <a16:creationId xmlns:a16="http://schemas.microsoft.com/office/drawing/2014/main" id="{CF2FD70C-2F6C-DDC5-1675-138C71286F14}"/>
                </a:ext>
              </a:extLst>
            </p:cNvPr>
            <p:cNvPicPr>
              <a:picLocks noChangeAspect="1"/>
            </p:cNvPicPr>
            <p:nvPr/>
          </p:nvPicPr>
          <p:blipFill>
            <a:blip r:embed="rId3"/>
            <a:stretch>
              <a:fillRect/>
            </a:stretch>
          </p:blipFill>
          <p:spPr>
            <a:xfrm>
              <a:off x="1082258" y="4296966"/>
              <a:ext cx="753438" cy="920956"/>
            </a:xfrm>
            <a:prstGeom prst="rect">
              <a:avLst/>
            </a:prstGeom>
            <a:ln w="12700">
              <a:miter lim="400000"/>
            </a:ln>
          </p:spPr>
        </p:pic>
        <p:sp>
          <p:nvSpPr>
            <p:cNvPr id="18" name="Left-right Arrow 17">
              <a:extLst>
                <a:ext uri="{FF2B5EF4-FFF2-40B4-BE49-F238E27FC236}">
                  <a16:creationId xmlns:a16="http://schemas.microsoft.com/office/drawing/2014/main" id="{10B2A2CE-F8FF-E62E-4FA9-C936011E2A15}"/>
                </a:ext>
              </a:extLst>
            </p:cNvPr>
            <p:cNvSpPr/>
            <p:nvPr/>
          </p:nvSpPr>
          <p:spPr>
            <a:xfrm>
              <a:off x="3127855" y="3948959"/>
              <a:ext cx="3021622" cy="4846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pic>
          <p:nvPicPr>
            <p:cNvPr id="19" name="Shape 452" descr="O4C_eventbride_cover-33.jpg">
              <a:extLst>
                <a:ext uri="{FF2B5EF4-FFF2-40B4-BE49-F238E27FC236}">
                  <a16:creationId xmlns:a16="http://schemas.microsoft.com/office/drawing/2014/main" id="{8D0C5FC4-917D-5B94-F621-49304462E087}"/>
                </a:ext>
              </a:extLst>
            </p:cNvPr>
            <p:cNvPicPr preferRelativeResize="0"/>
            <p:nvPr/>
          </p:nvPicPr>
          <p:blipFill>
            <a:blip r:embed="rId7">
              <a:alphaModFix/>
            </a:blip>
            <a:stretch>
              <a:fillRect/>
            </a:stretch>
          </p:blipFill>
          <p:spPr>
            <a:xfrm>
              <a:off x="3517730" y="4381861"/>
              <a:ext cx="2170264" cy="1240463"/>
            </a:xfrm>
            <a:prstGeom prst="rect">
              <a:avLst/>
            </a:prstGeom>
            <a:blipFill>
              <a:blip r:embed="rId8"/>
              <a:tile tx="0" ty="0" sx="100000" sy="100000" flip="none" algn="tl"/>
            </a:blipFill>
            <a:ln>
              <a:noFill/>
            </a:ln>
          </p:spPr>
        </p:pic>
      </p:grpSp>
    </p:spTree>
    <p:extLst>
      <p:ext uri="{BB962C8B-B14F-4D97-AF65-F5344CB8AC3E}">
        <p14:creationId xmlns:p14="http://schemas.microsoft.com/office/powerpoint/2010/main" val="3050409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26" name="Google Shape;106;p2">
            <a:extLst>
              <a:ext uri="{FF2B5EF4-FFF2-40B4-BE49-F238E27FC236}">
                <a16:creationId xmlns:a16="http://schemas.microsoft.com/office/drawing/2014/main" id="{52EC75EC-15C1-CE5F-53A7-DC3A3536EB4B}"/>
              </a:ext>
            </a:extLst>
          </p:cNvPr>
          <p:cNvSpPr txBox="1">
            <a:spLocks noGrp="1"/>
          </p:cNvSpPr>
          <p:nvPr>
            <p:ph type="title"/>
          </p:nvPr>
        </p:nvSpPr>
        <p:spPr>
          <a:xfrm>
            <a:off x="628650" y="192132"/>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da-DK" dirty="0"/>
              <a:t>Open4Citizens: </a:t>
            </a:r>
            <a:r>
              <a:rPr lang="da-DK" dirty="0" err="1"/>
              <a:t>Hackathons</a:t>
            </a:r>
            <a:endParaRPr dirty="0"/>
          </a:p>
        </p:txBody>
      </p:sp>
      <p:grpSp>
        <p:nvGrpSpPr>
          <p:cNvPr id="27" name="Group 26">
            <a:extLst>
              <a:ext uri="{FF2B5EF4-FFF2-40B4-BE49-F238E27FC236}">
                <a16:creationId xmlns:a16="http://schemas.microsoft.com/office/drawing/2014/main" id="{53133992-0D25-73BA-AD3B-5CF382BEA84C}"/>
              </a:ext>
            </a:extLst>
          </p:cNvPr>
          <p:cNvGrpSpPr/>
          <p:nvPr/>
        </p:nvGrpSpPr>
        <p:grpSpPr>
          <a:xfrm>
            <a:off x="-14811" y="1655808"/>
            <a:ext cx="9047600" cy="5387543"/>
            <a:chOff x="9903" y="908720"/>
            <a:chExt cx="9124194" cy="4836900"/>
          </a:xfrm>
        </p:grpSpPr>
        <p:pic>
          <p:nvPicPr>
            <p:cNvPr id="28" name="Shape 480">
              <a:extLst>
                <a:ext uri="{FF2B5EF4-FFF2-40B4-BE49-F238E27FC236}">
                  <a16:creationId xmlns:a16="http://schemas.microsoft.com/office/drawing/2014/main" id="{A2D9FB45-F4A3-AFA6-F883-9056F0F8A40F}"/>
                </a:ext>
              </a:extLst>
            </p:cNvPr>
            <p:cNvPicPr preferRelativeResize="0"/>
            <p:nvPr/>
          </p:nvPicPr>
          <p:blipFill>
            <a:blip r:embed="rId3">
              <a:alphaModFix/>
            </a:blip>
            <a:stretch>
              <a:fillRect/>
            </a:stretch>
          </p:blipFill>
          <p:spPr>
            <a:xfrm>
              <a:off x="9903" y="1412775"/>
              <a:ext cx="7703031" cy="4218767"/>
            </a:xfrm>
            <a:prstGeom prst="rect">
              <a:avLst/>
            </a:prstGeom>
            <a:noFill/>
            <a:ln>
              <a:noFill/>
            </a:ln>
          </p:spPr>
        </p:pic>
        <p:sp>
          <p:nvSpPr>
            <p:cNvPr id="29" name="Shape 495">
              <a:extLst>
                <a:ext uri="{FF2B5EF4-FFF2-40B4-BE49-F238E27FC236}">
                  <a16:creationId xmlns:a16="http://schemas.microsoft.com/office/drawing/2014/main" id="{C6C25B32-9575-ED16-293E-647A2C45E4E2}"/>
                </a:ext>
              </a:extLst>
            </p:cNvPr>
            <p:cNvSpPr txBox="1">
              <a:spLocks/>
            </p:cNvSpPr>
            <p:nvPr/>
          </p:nvSpPr>
          <p:spPr>
            <a:xfrm>
              <a:off x="7596336" y="908720"/>
              <a:ext cx="1537761" cy="4836900"/>
            </a:xfrm>
            <a:prstGeom prst="rect">
              <a:avLst/>
            </a:prstGeom>
          </p:spPr>
          <p:txBody>
            <a:bodyPr lIns="68575" tIns="68575" rIns="68575" bIns="68575" anchor="ctr" anchorCtr="0">
              <a:noAutofit/>
            </a:bodyPr>
            <a:lstStyle>
              <a:lvl1pPr marL="342891" indent="-342891" algn="l" defTabSz="914377" rtl="0" eaLnBrk="1" latinLnBrk="0" hangingPunct="1">
                <a:spcBef>
                  <a:spcPct val="20000"/>
                </a:spcBef>
                <a:buFont typeface="Arial" pitchFamily="34" charset="0"/>
                <a:buChar char="•"/>
                <a:defRPr sz="3200" kern="1200">
                  <a:solidFill>
                    <a:srgbClr val="5F615D"/>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rgbClr val="5F615D"/>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rgbClr val="5F615D"/>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rgbClr val="5F615D"/>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rgbClr val="5F615D"/>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spcBef>
                  <a:spcPts val="0"/>
                </a:spcBef>
                <a:buNone/>
              </a:pPr>
              <a:r>
                <a:rPr lang="en-GB" sz="1400" dirty="0"/>
                <a:t>Knowledge</a:t>
              </a:r>
            </a:p>
            <a:p>
              <a:pPr algn="r">
                <a:spcBef>
                  <a:spcPts val="0"/>
                </a:spcBef>
                <a:buNone/>
              </a:pPr>
              <a:endParaRPr lang="en-GB" sz="1400" dirty="0"/>
            </a:p>
            <a:p>
              <a:pPr algn="r">
                <a:spcBef>
                  <a:spcPts val="0"/>
                </a:spcBef>
                <a:buNone/>
              </a:pPr>
              <a:endParaRPr lang="en-GB" sz="1400" dirty="0"/>
            </a:p>
            <a:p>
              <a:pPr algn="r">
                <a:spcBef>
                  <a:spcPts val="0"/>
                </a:spcBef>
                <a:buNone/>
              </a:pPr>
              <a:endParaRPr lang="en-GB" sz="1400" dirty="0"/>
            </a:p>
            <a:p>
              <a:pPr algn="r">
                <a:spcBef>
                  <a:spcPts val="0"/>
                </a:spcBef>
                <a:buNone/>
              </a:pPr>
              <a:endParaRPr lang="en-GB" sz="1400" dirty="0"/>
            </a:p>
            <a:p>
              <a:pPr algn="r">
                <a:spcBef>
                  <a:spcPts val="0"/>
                </a:spcBef>
                <a:buNone/>
              </a:pPr>
              <a:r>
                <a:rPr lang="en-GB" sz="1400" dirty="0"/>
                <a:t>Open data</a:t>
              </a:r>
            </a:p>
            <a:p>
              <a:pPr algn="r">
                <a:spcBef>
                  <a:spcPts val="0"/>
                </a:spcBef>
                <a:buNone/>
              </a:pPr>
              <a:r>
                <a:rPr lang="en-GB" sz="1400" dirty="0"/>
                <a:t>driven solutions</a:t>
              </a:r>
            </a:p>
            <a:p>
              <a:pPr algn="r">
                <a:spcBef>
                  <a:spcPts val="0"/>
                </a:spcBef>
                <a:buNone/>
              </a:pPr>
              <a:endParaRPr lang="en-GB" sz="1400" dirty="0"/>
            </a:p>
            <a:p>
              <a:pPr algn="r">
                <a:spcBef>
                  <a:spcPts val="0"/>
                </a:spcBef>
                <a:buNone/>
              </a:pPr>
              <a:endParaRPr lang="en-GB" sz="1400" dirty="0"/>
            </a:p>
            <a:p>
              <a:pPr algn="r">
                <a:spcBef>
                  <a:spcPts val="0"/>
                </a:spcBef>
                <a:buNone/>
              </a:pPr>
              <a:endParaRPr lang="en-GB" sz="1400" dirty="0"/>
            </a:p>
            <a:p>
              <a:pPr algn="r">
                <a:spcBef>
                  <a:spcPts val="0"/>
                </a:spcBef>
                <a:buNone/>
              </a:pPr>
              <a:endParaRPr lang="en-GB" sz="1400" dirty="0"/>
            </a:p>
            <a:p>
              <a:pPr algn="r">
                <a:spcBef>
                  <a:spcPts val="0"/>
                </a:spcBef>
                <a:buNone/>
              </a:pPr>
              <a:r>
                <a:rPr lang="en-GB" sz="1400" dirty="0"/>
                <a:t>Community</a:t>
              </a:r>
            </a:p>
          </p:txBody>
        </p:sp>
        <p:sp>
          <p:nvSpPr>
            <p:cNvPr id="30" name="Shape 498">
              <a:extLst>
                <a:ext uri="{FF2B5EF4-FFF2-40B4-BE49-F238E27FC236}">
                  <a16:creationId xmlns:a16="http://schemas.microsoft.com/office/drawing/2014/main" id="{D9472D9D-4488-4742-44DB-3C3588642E9C}"/>
                </a:ext>
              </a:extLst>
            </p:cNvPr>
            <p:cNvSpPr/>
            <p:nvPr/>
          </p:nvSpPr>
          <p:spPr>
            <a:xfrm rot="2254845">
              <a:off x="7302539" y="4042842"/>
              <a:ext cx="820790" cy="339840"/>
            </a:xfrm>
            <a:prstGeom prst="rightArrow">
              <a:avLst>
                <a:gd name="adj1" fmla="val 50000"/>
                <a:gd name="adj2" fmla="val 50000"/>
              </a:avLst>
            </a:prstGeom>
            <a:solidFill>
              <a:srgbClr val="84B1BE"/>
            </a:solidFill>
            <a:ln>
              <a:noFill/>
            </a:ln>
          </p:spPr>
          <p:txBody>
            <a:bodyPr lIns="91425" tIns="91425" rIns="91425" bIns="91425" anchor="ctr" anchorCtr="0">
              <a:noAutofit/>
            </a:bodyPr>
            <a:lstStyle/>
            <a:p>
              <a:endParaRPr/>
            </a:p>
          </p:txBody>
        </p:sp>
        <p:sp>
          <p:nvSpPr>
            <p:cNvPr id="31" name="Shape 498">
              <a:extLst>
                <a:ext uri="{FF2B5EF4-FFF2-40B4-BE49-F238E27FC236}">
                  <a16:creationId xmlns:a16="http://schemas.microsoft.com/office/drawing/2014/main" id="{EE53DD09-25E0-2396-4C8E-0B5699939D8E}"/>
                </a:ext>
              </a:extLst>
            </p:cNvPr>
            <p:cNvSpPr/>
            <p:nvPr/>
          </p:nvSpPr>
          <p:spPr>
            <a:xfrm rot="19152253">
              <a:off x="7406935" y="2504451"/>
              <a:ext cx="820790" cy="339840"/>
            </a:xfrm>
            <a:prstGeom prst="rightArrow">
              <a:avLst>
                <a:gd name="adj1" fmla="val 50000"/>
                <a:gd name="adj2" fmla="val 50000"/>
              </a:avLst>
            </a:prstGeom>
            <a:solidFill>
              <a:srgbClr val="84B1BE"/>
            </a:solidFill>
            <a:ln>
              <a:noFill/>
            </a:ln>
          </p:spPr>
          <p:txBody>
            <a:bodyPr lIns="91425" tIns="91425" rIns="91425" bIns="91425" anchor="ctr" anchorCtr="0">
              <a:noAutofit/>
            </a:bodyPr>
            <a:lstStyle/>
            <a:p>
              <a:endParaRPr/>
            </a:p>
          </p:txBody>
        </p:sp>
      </p:grpSp>
    </p:spTree>
    <p:extLst>
      <p:ext uri="{BB962C8B-B14F-4D97-AF65-F5344CB8AC3E}">
        <p14:creationId xmlns:p14="http://schemas.microsoft.com/office/powerpoint/2010/main" val="20493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7"/>
          <p:cNvSpPr txBox="1">
            <a:spLocks noGrp="1"/>
          </p:cNvSpPr>
          <p:nvPr>
            <p:ph type="body" idx="3"/>
          </p:nvPr>
        </p:nvSpPr>
        <p:spPr>
          <a:xfrm>
            <a:off x="385763" y="850259"/>
            <a:ext cx="8190902" cy="520573"/>
          </a:xfrm>
          <a:prstGeom prst="rect">
            <a:avLst/>
          </a:prstGeom>
          <a:noFill/>
          <a:ln>
            <a:noFill/>
          </a:ln>
        </p:spPr>
        <p:txBody>
          <a:bodyPr spcFirstLastPara="1" wrap="square" lIns="34284" tIns="34284" rIns="34284" bIns="34284" anchor="ctr" anchorCtr="0">
            <a:noAutofit/>
          </a:bodyPr>
          <a:lstStyle/>
          <a:p>
            <a:r>
              <a:rPr lang="en-GB" dirty="0">
                <a:latin typeface="Arial"/>
                <a:ea typeface="Arial"/>
                <a:cs typeface="Arial"/>
                <a:sym typeface="Arial"/>
              </a:rPr>
              <a:t>CAPE</a:t>
            </a:r>
            <a:endParaRPr dirty="0"/>
          </a:p>
        </p:txBody>
      </p:sp>
      <p:sp>
        <p:nvSpPr>
          <p:cNvPr id="321" name="Google Shape;321;p7"/>
          <p:cNvSpPr txBox="1"/>
          <p:nvPr/>
        </p:nvSpPr>
        <p:spPr>
          <a:xfrm>
            <a:off x="4068421" y="512801"/>
            <a:ext cx="4689816" cy="3005716"/>
          </a:xfrm>
          <a:prstGeom prst="rect">
            <a:avLst/>
          </a:prstGeom>
          <a:noFill/>
          <a:ln>
            <a:noFill/>
          </a:ln>
        </p:spPr>
        <p:txBody>
          <a:bodyPr spcFirstLastPara="1" wrap="square" lIns="25716" tIns="12853" rIns="25716" bIns="12853" anchor="t" anchorCtr="0">
            <a:noAutofit/>
          </a:bodyPr>
          <a:lstStyle/>
          <a:p>
            <a:pPr>
              <a:buClr>
                <a:srgbClr val="5F615D"/>
              </a:buClr>
              <a:buSzPts val="1650"/>
            </a:pPr>
            <a:r>
              <a:rPr lang="en-GB" sz="2250" b="1" dirty="0">
                <a:solidFill>
                  <a:schemeClr val="accent1"/>
                </a:solidFill>
              </a:rPr>
              <a:t>HOW TO REDEFINE THE ROLE OF LIBRARIES?</a:t>
            </a:r>
            <a:endParaRPr sz="2250" dirty="0"/>
          </a:p>
          <a:p>
            <a:pPr algn="ctr">
              <a:buClr>
                <a:srgbClr val="5F615D"/>
              </a:buClr>
              <a:buSzPts val="1000"/>
            </a:pPr>
            <a:endParaRPr sz="1500" dirty="0">
              <a:solidFill>
                <a:schemeClr val="dk2"/>
              </a:solidFill>
            </a:endParaRPr>
          </a:p>
          <a:p>
            <a:r>
              <a:rPr lang="en-GB" sz="2000" dirty="0">
                <a:solidFill>
                  <a:srgbClr val="5C5C5C"/>
                </a:solidFill>
                <a:latin typeface="Arial" panose="020B0604020202020204" pitchFamily="34" charset="0"/>
              </a:rPr>
              <a:t>The two main purposes of the project are to </a:t>
            </a:r>
          </a:p>
          <a:p>
            <a:endParaRPr lang="en-GB" sz="2000" dirty="0"/>
          </a:p>
          <a:p>
            <a:pPr marL="9525" fontAlgn="base">
              <a:buFont typeface="+mj-lt"/>
              <a:buAutoNum type="arabicPeriod"/>
            </a:pPr>
            <a:r>
              <a:rPr lang="en-GB" sz="2000" dirty="0">
                <a:solidFill>
                  <a:srgbClr val="5C5C5C"/>
                </a:solidFill>
                <a:latin typeface="Arial" panose="020B0604020202020204" pitchFamily="34" charset="0"/>
              </a:rPr>
              <a:t> increase civic agency in the digital transformation of  the public sector, through facilitating active engagement of citizens in public e-services innovation, and </a:t>
            </a:r>
            <a:endParaRPr sz="20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spcBef>
                <a:spcPts val="150"/>
              </a:spcBef>
              <a:buClr>
                <a:srgbClr val="5F615D"/>
              </a:buClr>
              <a:buSzPts val="600"/>
            </a:pPr>
            <a:r>
              <a:rPr lang="en-GB" sz="900" dirty="0">
                <a:solidFill>
                  <a:srgbClr val="5F615D"/>
                </a:solidFill>
              </a:rPr>
              <a:t> </a:t>
            </a:r>
            <a:endParaRPr sz="525" dirty="0"/>
          </a:p>
        </p:txBody>
      </p:sp>
      <p:pic>
        <p:nvPicPr>
          <p:cNvPr id="4" name="Picture 3" descr="Diagram&#10;&#10;Description automatically generated">
            <a:extLst>
              <a:ext uri="{FF2B5EF4-FFF2-40B4-BE49-F238E27FC236}">
                <a16:creationId xmlns:a16="http://schemas.microsoft.com/office/drawing/2014/main" id="{B998033B-9F6D-D547-99B6-0891C37B9E25}"/>
              </a:ext>
            </a:extLst>
          </p:cNvPr>
          <p:cNvPicPr>
            <a:picLocks noChangeAspect="1"/>
          </p:cNvPicPr>
          <p:nvPr/>
        </p:nvPicPr>
        <p:blipFill rotWithShape="1">
          <a:blip r:embed="rId3"/>
          <a:srcRect t="7737" b="12488"/>
          <a:stretch/>
        </p:blipFill>
        <p:spPr>
          <a:xfrm>
            <a:off x="-167487" y="232228"/>
            <a:ext cx="4012763" cy="3201170"/>
          </a:xfrm>
          <a:prstGeom prst="rect">
            <a:avLst/>
          </a:prstGeom>
        </p:spPr>
      </p:pic>
      <p:sp>
        <p:nvSpPr>
          <p:cNvPr id="5" name="Rectangle 4">
            <a:extLst>
              <a:ext uri="{FF2B5EF4-FFF2-40B4-BE49-F238E27FC236}">
                <a16:creationId xmlns:a16="http://schemas.microsoft.com/office/drawing/2014/main" id="{7F44334D-D73F-1042-8932-564FB0415527}"/>
              </a:ext>
            </a:extLst>
          </p:cNvPr>
          <p:cNvSpPr/>
          <p:nvPr/>
        </p:nvSpPr>
        <p:spPr>
          <a:xfrm>
            <a:off x="2887334" y="3289649"/>
            <a:ext cx="1029504" cy="35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sz="525"/>
          </a:p>
        </p:txBody>
      </p:sp>
      <p:sp>
        <p:nvSpPr>
          <p:cNvPr id="6" name="Rectangle 5">
            <a:extLst>
              <a:ext uri="{FF2B5EF4-FFF2-40B4-BE49-F238E27FC236}">
                <a16:creationId xmlns:a16="http://schemas.microsoft.com/office/drawing/2014/main" id="{0C5AFC0B-3A6E-1817-97A2-460243A71D1A}"/>
              </a:ext>
            </a:extLst>
          </p:cNvPr>
          <p:cNvSpPr/>
          <p:nvPr/>
        </p:nvSpPr>
        <p:spPr>
          <a:xfrm>
            <a:off x="51013" y="3389619"/>
            <a:ext cx="1029504" cy="35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sz="525"/>
          </a:p>
        </p:txBody>
      </p:sp>
      <p:sp>
        <p:nvSpPr>
          <p:cNvPr id="7" name="Rectangle 6">
            <a:extLst>
              <a:ext uri="{FF2B5EF4-FFF2-40B4-BE49-F238E27FC236}">
                <a16:creationId xmlns:a16="http://schemas.microsoft.com/office/drawing/2014/main" id="{1FAC24F9-5FDC-77AE-1C3B-DD979CAE3CF1}"/>
              </a:ext>
            </a:extLst>
          </p:cNvPr>
          <p:cNvSpPr/>
          <p:nvPr/>
        </p:nvSpPr>
        <p:spPr>
          <a:xfrm>
            <a:off x="1194526" y="3383882"/>
            <a:ext cx="1029504" cy="35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sz="525"/>
          </a:p>
        </p:txBody>
      </p:sp>
      <p:pic>
        <p:nvPicPr>
          <p:cNvPr id="8" name="Picture 7">
            <a:extLst>
              <a:ext uri="{FF2B5EF4-FFF2-40B4-BE49-F238E27FC236}">
                <a16:creationId xmlns:a16="http://schemas.microsoft.com/office/drawing/2014/main" id="{597B521A-023B-4305-FED3-4A4D18A64BB1}"/>
              </a:ext>
            </a:extLst>
          </p:cNvPr>
          <p:cNvPicPr>
            <a:picLocks noChangeAspect="1"/>
          </p:cNvPicPr>
          <p:nvPr/>
        </p:nvPicPr>
        <p:blipFill rotWithShape="1">
          <a:blip r:embed="rId4"/>
          <a:srcRect r="3469" b="10770"/>
          <a:stretch/>
        </p:blipFill>
        <p:spPr>
          <a:xfrm>
            <a:off x="2245602" y="3598346"/>
            <a:ext cx="6709707" cy="3179825"/>
          </a:xfrm>
          <a:prstGeom prst="rect">
            <a:avLst/>
          </a:prstGeom>
        </p:spPr>
      </p:pic>
      <p:sp>
        <p:nvSpPr>
          <p:cNvPr id="9" name="Google Shape;321;p7">
            <a:extLst>
              <a:ext uri="{FF2B5EF4-FFF2-40B4-BE49-F238E27FC236}">
                <a16:creationId xmlns:a16="http://schemas.microsoft.com/office/drawing/2014/main" id="{DDA6EB4D-6DAF-75E1-4BC2-FBE92FFFA037}"/>
              </a:ext>
            </a:extLst>
          </p:cNvPr>
          <p:cNvSpPr txBox="1"/>
          <p:nvPr/>
        </p:nvSpPr>
        <p:spPr>
          <a:xfrm>
            <a:off x="130498" y="4051429"/>
            <a:ext cx="2209644" cy="2806571"/>
          </a:xfrm>
          <a:prstGeom prst="rect">
            <a:avLst/>
          </a:prstGeom>
          <a:noFill/>
          <a:ln>
            <a:noFill/>
          </a:ln>
        </p:spPr>
        <p:txBody>
          <a:bodyPr spcFirstLastPara="1" wrap="square" lIns="25716" tIns="12853" rIns="25716" bIns="12853" anchor="t" anchorCtr="0">
            <a:noAutofit/>
          </a:bodyPr>
          <a:lstStyle/>
          <a:p>
            <a:pPr marL="9525" fontAlgn="base"/>
            <a:endParaRPr lang="en-GB" sz="1200" dirty="0">
              <a:latin typeface="Arial" panose="020B0604020202020204" pitchFamily="34" charset="0"/>
            </a:endParaRPr>
          </a:p>
          <a:p>
            <a:pPr marL="9525" fontAlgn="base"/>
            <a:r>
              <a:rPr lang="en-GB" sz="1800" b="1" dirty="0">
                <a:solidFill>
                  <a:srgbClr val="5C5C5C"/>
                </a:solidFill>
                <a:latin typeface="Arial" panose="020B0604020202020204" pitchFamily="34" charset="0"/>
              </a:rPr>
              <a:t>2. </a:t>
            </a:r>
            <a:r>
              <a:rPr lang="en-GB" sz="1800" dirty="0">
                <a:solidFill>
                  <a:srgbClr val="5C5C5C"/>
                </a:solidFill>
                <a:latin typeface="Arial" panose="020B0604020202020204" pitchFamily="34" charset="0"/>
              </a:rPr>
              <a:t>based on innovation facilitation, generate knowledge about successful digital transformation and its long-term impacts on society. </a:t>
            </a:r>
            <a:endParaRPr lang="en-GB" sz="1800" dirty="0">
              <a:latin typeface="Arial" panose="020B0604020202020204" pitchFamily="34" charset="0"/>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buClr>
                <a:srgbClr val="5F615D"/>
              </a:buClr>
              <a:buSzPts val="1000"/>
            </a:pPr>
            <a:endParaRPr sz="1500" dirty="0">
              <a:solidFill>
                <a:srgbClr val="5F615D"/>
              </a:solidFill>
            </a:endParaRPr>
          </a:p>
          <a:p>
            <a:pPr algn="ctr">
              <a:spcBef>
                <a:spcPts val="150"/>
              </a:spcBef>
              <a:buClr>
                <a:srgbClr val="5F615D"/>
              </a:buClr>
              <a:buSzPts val="600"/>
            </a:pPr>
            <a:r>
              <a:rPr lang="en-GB" sz="900" dirty="0">
                <a:solidFill>
                  <a:srgbClr val="5F615D"/>
                </a:solidFill>
              </a:rPr>
              <a:t> </a:t>
            </a:r>
            <a:endParaRPr sz="525" dirty="0"/>
          </a:p>
        </p:txBody>
      </p:sp>
    </p:spTree>
    <p:extLst>
      <p:ext uri="{BB962C8B-B14F-4D97-AF65-F5344CB8AC3E}">
        <p14:creationId xmlns:p14="http://schemas.microsoft.com/office/powerpoint/2010/main" val="2589857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50000">
              <a:srgbClr val="FAFAFA"/>
            </a:gs>
            <a:gs pos="100000">
              <a:srgbClr val="CECECE"/>
            </a:gs>
          </a:gsLst>
          <a:lin ang="5400000" scaled="0"/>
        </a:gradFill>
        <a:effectLst/>
      </p:bgPr>
    </p:bg>
    <p:spTree>
      <p:nvGrpSpPr>
        <p:cNvPr id="1" name=""/>
        <p:cNvGrpSpPr/>
        <p:nvPr/>
      </p:nvGrpSpPr>
      <p:grpSpPr>
        <a:xfrm>
          <a:off x="0" y="0"/>
          <a:ext cx="0" cy="0"/>
          <a:chOff x="0" y="0"/>
          <a:chExt cx="0" cy="0"/>
        </a:xfrm>
      </p:grpSpPr>
      <p:sp>
        <p:nvSpPr>
          <p:cNvPr id="5" name="Text Placeholder 2"/>
          <p:cNvSpPr txBox="1">
            <a:spLocks/>
          </p:cNvSpPr>
          <p:nvPr/>
        </p:nvSpPr>
        <p:spPr>
          <a:xfrm>
            <a:off x="0" y="2578588"/>
            <a:ext cx="4376305" cy="3731577"/>
          </a:xfrm>
          <a:prstGeom prst="rect">
            <a:avLst/>
          </a:prstGeom>
        </p:spPr>
        <p:txBody>
          <a:bodyPr>
            <a:normAutofit lnSpcReduction="10000"/>
          </a:bodyPr>
          <a:lstStyle>
            <a:lvl1pPr marL="342891" indent="-342891" algn="l" defTabSz="914377" rtl="0" eaLnBrk="1" latinLnBrk="0" hangingPunct="1">
              <a:spcBef>
                <a:spcPct val="20000"/>
              </a:spcBef>
              <a:buFont typeface="Arial" pitchFamily="34" charset="0"/>
              <a:buChar char="•"/>
              <a:defRPr sz="3200" kern="1200">
                <a:solidFill>
                  <a:srgbClr val="5F615D"/>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rgbClr val="5F615D"/>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rgbClr val="5F615D"/>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rgbClr val="5F615D"/>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rgbClr val="5F615D"/>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solidFill>
                <a:schemeClr val="tx1"/>
              </a:solidFill>
              <a:latin typeface="DIN" charset="0"/>
              <a:ea typeface="DIN" charset="0"/>
              <a:cs typeface="DIN" charset="0"/>
            </a:endParaRPr>
          </a:p>
          <a:p>
            <a:pPr lvl="1"/>
            <a:r>
              <a:rPr lang="en-US" sz="2000" dirty="0">
                <a:solidFill>
                  <a:schemeClr val="tx1"/>
                </a:solidFill>
                <a:latin typeface="DIN" charset="0"/>
                <a:ea typeface="DIN" charset="0"/>
                <a:cs typeface="DIN" charset="0"/>
              </a:rPr>
              <a:t>In collaboration with Libraries</a:t>
            </a:r>
          </a:p>
          <a:p>
            <a:pPr lvl="1"/>
            <a:r>
              <a:rPr lang="en-US" sz="2000" dirty="0">
                <a:solidFill>
                  <a:schemeClr val="tx1"/>
                </a:solidFill>
                <a:latin typeface="DIN" charset="0"/>
                <a:ea typeface="DIN" charset="0"/>
                <a:cs typeface="DIN" charset="0"/>
              </a:rPr>
              <a:t>As innovation centers connected to Universities</a:t>
            </a:r>
          </a:p>
          <a:p>
            <a:pPr lvl="1"/>
            <a:r>
              <a:rPr lang="en-US" sz="2000" dirty="0">
                <a:solidFill>
                  <a:schemeClr val="tx1"/>
                </a:solidFill>
                <a:latin typeface="DIN" charset="0"/>
                <a:ea typeface="DIN" charset="0"/>
                <a:cs typeface="DIN" charset="0"/>
              </a:rPr>
              <a:t>Strong relation with the local ecosystem</a:t>
            </a:r>
          </a:p>
          <a:p>
            <a:pPr lvl="1"/>
            <a:r>
              <a:rPr lang="en-US" sz="2000" dirty="0">
                <a:solidFill>
                  <a:schemeClr val="tx1"/>
                </a:solidFill>
                <a:latin typeface="DIN" charset="0"/>
                <a:ea typeface="DIN" charset="0"/>
                <a:cs typeface="DIN" charset="0"/>
              </a:rPr>
              <a:t>Strategic reflections, actionable insights and policy recommendations (insights on people, insights on data, insights on challenges)</a:t>
            </a:r>
          </a:p>
          <a:p>
            <a:pPr lvl="1"/>
            <a:endParaRPr lang="en-US" sz="2000" dirty="0">
              <a:solidFill>
                <a:schemeClr val="tx1"/>
              </a:solidFill>
              <a:latin typeface="DIN" charset="0"/>
              <a:ea typeface="DIN" charset="0"/>
              <a:cs typeface="DIN" charset="0"/>
            </a:endParaRPr>
          </a:p>
          <a:p>
            <a:pPr lvl="1"/>
            <a:endParaRPr lang="en-US" sz="1600" dirty="0">
              <a:solidFill>
                <a:schemeClr val="tx1"/>
              </a:solidFill>
              <a:latin typeface="DIN" charset="0"/>
              <a:ea typeface="DIN" charset="0"/>
              <a:cs typeface="DIN" charset="0"/>
            </a:endParaRPr>
          </a:p>
          <a:p>
            <a:pPr marL="166688" indent="-166688"/>
            <a:endParaRPr lang="en-US" sz="1200" dirty="0">
              <a:latin typeface="DIN" charset="0"/>
              <a:ea typeface="DIN" charset="0"/>
              <a:cs typeface="DIN" charset="0"/>
            </a:endParaRPr>
          </a:p>
          <a:p>
            <a:pPr marL="566729" lvl="1" indent="-166688"/>
            <a:endParaRPr lang="en-US" sz="2000" dirty="0">
              <a:latin typeface="DIN" charset="0"/>
              <a:ea typeface="DIN" charset="0"/>
              <a:cs typeface="DIN" charset="0"/>
            </a:endParaRPr>
          </a:p>
        </p:txBody>
      </p:sp>
      <p:sp>
        <p:nvSpPr>
          <p:cNvPr id="4" name="Google Shape;106;p2">
            <a:extLst>
              <a:ext uri="{FF2B5EF4-FFF2-40B4-BE49-F238E27FC236}">
                <a16:creationId xmlns:a16="http://schemas.microsoft.com/office/drawing/2014/main" id="{85967E31-A9F5-3CF3-5DB7-8EF4DCB09E0B}"/>
              </a:ext>
            </a:extLst>
          </p:cNvPr>
          <p:cNvSpPr txBox="1">
            <a:spLocks/>
          </p:cNvSpPr>
          <p:nvPr/>
        </p:nvSpPr>
        <p:spPr>
          <a:xfrm>
            <a:off x="606721" y="380175"/>
            <a:ext cx="8305285"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4400"/>
              <a:buFont typeface="Calibri"/>
              <a:buNone/>
            </a:pPr>
            <a:r>
              <a:rPr lang="da-DK" sz="4400" dirty="0">
                <a:solidFill>
                  <a:schemeClr val="dk1"/>
                </a:solidFill>
                <a:latin typeface="Calibri"/>
                <a:cs typeface="Calibri"/>
                <a:sym typeface="Calibri"/>
              </a:rPr>
              <a:t>CAPE: the </a:t>
            </a:r>
            <a:r>
              <a:rPr lang="da-DK" sz="4400" dirty="0" err="1">
                <a:solidFill>
                  <a:schemeClr val="dk1"/>
                </a:solidFill>
                <a:latin typeface="Calibri"/>
                <a:cs typeface="Calibri"/>
                <a:sym typeface="Calibri"/>
              </a:rPr>
              <a:t>Civic</a:t>
            </a:r>
            <a:r>
              <a:rPr lang="da-DK" sz="4400" dirty="0">
                <a:solidFill>
                  <a:schemeClr val="dk1"/>
                </a:solidFill>
                <a:latin typeface="Calibri"/>
                <a:cs typeface="Calibri"/>
                <a:sym typeface="Calibri"/>
              </a:rPr>
              <a:t> Innovation Centers</a:t>
            </a:r>
          </a:p>
        </p:txBody>
      </p:sp>
      <p:pic>
        <p:nvPicPr>
          <p:cNvPr id="6" name="Shape 299">
            <a:extLst>
              <a:ext uri="{FF2B5EF4-FFF2-40B4-BE49-F238E27FC236}">
                <a16:creationId xmlns:a16="http://schemas.microsoft.com/office/drawing/2014/main" id="{E6BC2543-8285-D78A-39B0-19DD521374A0}"/>
              </a:ext>
            </a:extLst>
          </p:cNvPr>
          <p:cNvPicPr preferRelativeResize="0">
            <a:picLocks/>
          </p:cNvPicPr>
          <p:nvPr/>
        </p:nvPicPr>
        <p:blipFill rotWithShape="1">
          <a:blip r:embed="rId4">
            <a:alphaModFix/>
          </a:blip>
          <a:srcRect r="6337"/>
          <a:stretch/>
        </p:blipFill>
        <p:spPr>
          <a:xfrm>
            <a:off x="4572000" y="2805146"/>
            <a:ext cx="4277451" cy="3311447"/>
          </a:xfrm>
          <a:prstGeom prst="rect">
            <a:avLst/>
          </a:prstGeom>
          <a:noFill/>
          <a:ln w="9525" cap="flat" cmpd="sng">
            <a:solidFill>
              <a:srgbClr val="FFFFFF"/>
            </a:solidFill>
            <a:prstDash val="solid"/>
            <a:round/>
            <a:headEnd type="none" w="med" len="med"/>
            <a:tailEnd type="none" w="med" len="med"/>
          </a:ln>
        </p:spPr>
      </p:pic>
      <p:sp>
        <p:nvSpPr>
          <p:cNvPr id="14" name="Rectangle 13">
            <a:extLst>
              <a:ext uri="{FF2B5EF4-FFF2-40B4-BE49-F238E27FC236}">
                <a16:creationId xmlns:a16="http://schemas.microsoft.com/office/drawing/2014/main" id="{324AB286-FE20-EF41-DDE0-1068665ED08D}"/>
              </a:ext>
            </a:extLst>
          </p:cNvPr>
          <p:cNvSpPr/>
          <p:nvPr/>
        </p:nvSpPr>
        <p:spPr>
          <a:xfrm>
            <a:off x="785274" y="1705738"/>
            <a:ext cx="7573452" cy="707886"/>
          </a:xfrm>
          <a:prstGeom prst="rect">
            <a:avLst/>
          </a:prstGeom>
        </p:spPr>
        <p:txBody>
          <a:bodyPr wrap="square">
            <a:spAutoFit/>
          </a:bodyPr>
          <a:lstStyle/>
          <a:p>
            <a:pPr marL="0" indent="0">
              <a:buNone/>
            </a:pPr>
            <a:r>
              <a:rPr lang="en-US" sz="2000" dirty="0">
                <a:solidFill>
                  <a:schemeClr val="tx1"/>
                </a:solidFill>
                <a:latin typeface="DIN" charset="0"/>
                <a:ea typeface="DIN" charset="0"/>
                <a:cs typeface="DIN" charset="0"/>
              </a:rPr>
              <a:t>Physical places where knowledge and practice about open data can be exchanged</a:t>
            </a:r>
          </a:p>
        </p:txBody>
      </p:sp>
    </p:spTree>
    <p:extLst>
      <p:ext uri="{BB962C8B-B14F-4D97-AF65-F5344CB8AC3E}">
        <p14:creationId xmlns:p14="http://schemas.microsoft.com/office/powerpoint/2010/main" val="2082400278"/>
      </p:ext>
    </p:extLst>
  </p:cSld>
  <p:clrMapOvr>
    <a:overrideClrMapping bg1="lt1" tx1="dk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4082</TotalTime>
  <Words>2049</Words>
  <Application>Microsoft Macintosh PowerPoint</Application>
  <PresentationFormat>On-screen Show (4:3)</PresentationFormat>
  <Paragraphs>236</Paragraphs>
  <Slides>20</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Calibri</vt:lpstr>
      <vt:lpstr>DIN</vt:lpstr>
      <vt:lpstr>Helvetica Neue Light</vt:lpstr>
      <vt:lpstr>Open Sans</vt:lpstr>
      <vt:lpstr>Roboto</vt:lpstr>
      <vt:lpstr>Roboto Cn</vt:lpstr>
      <vt:lpstr>Office Theme</vt:lpstr>
      <vt:lpstr>Beyond open and citizen science: social innovation and open data</vt:lpstr>
      <vt:lpstr>The Service Design Lab</vt:lpstr>
      <vt:lpstr>The Service Design Lab</vt:lpstr>
      <vt:lpstr>(Digital) Social Innovation</vt:lpstr>
      <vt:lpstr>PowerPoint Presentation</vt:lpstr>
      <vt:lpstr>PowerPoint Presentation</vt:lpstr>
      <vt:lpstr>Open4Citizens: Hackathons</vt:lpstr>
      <vt:lpstr>PowerPoint Presentation</vt:lpstr>
      <vt:lpstr>PowerPoint Presentation</vt:lpstr>
      <vt:lpstr>A CASE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 Data and DSI</vt:lpstr>
      <vt:lpstr>Let’s keep in touch!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INOS: Title…</dc:title>
  <dc:creator>EVT</dc:creator>
  <cp:lastModifiedBy>Amalia De Götzen</cp:lastModifiedBy>
  <cp:revision>10</cp:revision>
  <dcterms:created xsi:type="dcterms:W3CDTF">2019-11-02T23:03:16Z</dcterms:created>
  <dcterms:modified xsi:type="dcterms:W3CDTF">2022-08-29T21:59:01Z</dcterms:modified>
</cp:coreProperties>
</file>