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</p:sldIdLst>
  <p:sldSz cy="68580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http://customooxmlschemas.google.com/">
      <go:slidesCustomData xmlns:go="http://customooxmlschemas.google.com/" r:id="rId9" roundtripDataSignature="AMtx7mjZZxAFDgljQhgb+FOhJD6KyLZ1U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customschemas.google.com/relationships/presentationmetadata" Target="meta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g1263220ee28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76" name="Google Shape;76;g1263220ee28_0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84" name="Google Shape;84;p1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g1263220ee28_0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91" name="Google Shape;91;g1263220ee28_0_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bg>
      <p:bgPr>
        <a:gradFill>
          <a:gsLst>
            <a:gs pos="0">
              <a:schemeClr val="lt1"/>
            </a:gs>
            <a:gs pos="50000">
              <a:srgbClr val="FAFAFA"/>
            </a:gs>
            <a:gs pos="100000">
              <a:srgbClr val="CECECE"/>
            </a:gs>
          </a:gsLst>
          <a:lin ang="5400000" scaled="0"/>
        </a:gradFill>
      </p:bgPr>
    </p:bg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3"/>
          <p:cNvSpPr txBox="1"/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13"/>
          <p:cNvSpPr/>
          <p:nvPr>
            <p:ph idx="2" type="pic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18" name="Google Shape;18;p13"/>
          <p:cNvSpPr txBox="1"/>
          <p:nvPr>
            <p:ph idx="1" type="body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19" name="Google Shape;19;p13"/>
          <p:cNvSpPr txBox="1"/>
          <p:nvPr>
            <p:ph idx="10" type="dt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13"/>
          <p:cNvSpPr txBox="1"/>
          <p:nvPr>
            <p:ph idx="11" type="ftr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13"/>
          <p:cNvSpPr txBox="1"/>
          <p:nvPr>
            <p:ph idx="12" type="sldNum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a-DK"/>
              <a:t>‹#›</a:t>
            </a:fld>
            <a:endParaRPr/>
          </a:p>
        </p:txBody>
      </p:sp>
      <p:pic>
        <p:nvPicPr>
          <p:cNvPr id="22" name="Google Shape;22;p1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44226"/>
            <a:ext cx="732916" cy="58853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bg>
      <p:bgPr>
        <a:gradFill>
          <a:gsLst>
            <a:gs pos="0">
              <a:schemeClr val="lt1"/>
            </a:gs>
            <a:gs pos="50000">
              <a:srgbClr val="FAFAFA"/>
            </a:gs>
            <a:gs pos="100000">
              <a:srgbClr val="CECECE"/>
            </a:gs>
          </a:gsLst>
          <a:lin ang="5400000" scaled="0"/>
        </a:gradFill>
      </p:bgPr>
    </p:bg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2"/>
          <p:cNvSpPr txBox="1"/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12"/>
          <p:cNvSpPr txBox="1"/>
          <p:nvPr>
            <p:ph idx="1" type="body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26" name="Google Shape;26;p12"/>
          <p:cNvSpPr txBox="1"/>
          <p:nvPr>
            <p:ph idx="2" type="body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27" name="Google Shape;27;p12"/>
          <p:cNvSpPr txBox="1"/>
          <p:nvPr>
            <p:ph idx="10" type="dt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12"/>
          <p:cNvSpPr txBox="1"/>
          <p:nvPr>
            <p:ph idx="11" type="ftr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12"/>
          <p:cNvSpPr txBox="1"/>
          <p:nvPr>
            <p:ph idx="12" type="sldNum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a-DK"/>
              <a:t>‹#›</a:t>
            </a:fld>
            <a:endParaRPr/>
          </a:p>
        </p:txBody>
      </p:sp>
      <p:pic>
        <p:nvPicPr>
          <p:cNvPr id="30" name="Google Shape;30;p1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44226"/>
            <a:ext cx="732916" cy="58853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bg>
      <p:bgPr>
        <a:gradFill>
          <a:gsLst>
            <a:gs pos="0">
              <a:schemeClr val="lt1"/>
            </a:gs>
            <a:gs pos="50000">
              <a:srgbClr val="FAFAFA"/>
            </a:gs>
            <a:gs pos="100000">
              <a:srgbClr val="CECECE"/>
            </a:gs>
          </a:gsLst>
          <a:lin ang="5400000" scaled="0"/>
        </a:gradFill>
      </p:bgPr>
    </p:bg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8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8"/>
          <p:cNvSpPr txBox="1"/>
          <p:nvPr>
            <p:ph idx="1" type="body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4" name="Google Shape;34;p8"/>
          <p:cNvSpPr txBox="1"/>
          <p:nvPr>
            <p:ph idx="2" type="body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5" name="Google Shape;35;p8"/>
          <p:cNvSpPr txBox="1"/>
          <p:nvPr>
            <p:ph idx="10" type="dt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8"/>
          <p:cNvSpPr txBox="1"/>
          <p:nvPr>
            <p:ph idx="11" type="ftr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" name="Google Shape;37;p8"/>
          <p:cNvSpPr txBox="1"/>
          <p:nvPr>
            <p:ph idx="12" type="sldNum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a-DK"/>
              <a:t>‹#›</a:t>
            </a:fld>
            <a:endParaRPr/>
          </a:p>
        </p:txBody>
      </p:sp>
      <p:pic>
        <p:nvPicPr>
          <p:cNvPr id="38" name="Google Shape;38;p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44226"/>
            <a:ext cx="732916" cy="58853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bg>
      <p:bgPr>
        <a:gradFill>
          <a:gsLst>
            <a:gs pos="0">
              <a:schemeClr val="lt1"/>
            </a:gs>
            <a:gs pos="50000">
              <a:srgbClr val="FAFAFA"/>
            </a:gs>
            <a:gs pos="100000">
              <a:srgbClr val="CECECE"/>
            </a:gs>
          </a:gsLst>
          <a:lin ang="5400000" scaled="0"/>
        </a:gradFill>
      </p:bgPr>
    </p:bg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9"/>
          <p:cNvSpPr txBox="1"/>
          <p:nvPr>
            <p:ph type="title"/>
          </p:nvPr>
        </p:nvSpPr>
        <p:spPr>
          <a:xfrm>
            <a:off x="629841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" name="Google Shape;41;p9"/>
          <p:cNvSpPr txBox="1"/>
          <p:nvPr>
            <p:ph idx="1" type="body"/>
          </p:nvPr>
        </p:nvSpPr>
        <p:spPr>
          <a:xfrm>
            <a:off x="629842" y="1681163"/>
            <a:ext cx="3868340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2" name="Google Shape;42;p9"/>
          <p:cNvSpPr txBox="1"/>
          <p:nvPr>
            <p:ph idx="2" type="body"/>
          </p:nvPr>
        </p:nvSpPr>
        <p:spPr>
          <a:xfrm>
            <a:off x="629842" y="2505075"/>
            <a:ext cx="3868340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3" name="Google Shape;43;p9"/>
          <p:cNvSpPr txBox="1"/>
          <p:nvPr>
            <p:ph idx="3" type="body"/>
          </p:nvPr>
        </p:nvSpPr>
        <p:spPr>
          <a:xfrm>
            <a:off x="4629150" y="1681163"/>
            <a:ext cx="3887391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4" name="Google Shape;44;p9"/>
          <p:cNvSpPr txBox="1"/>
          <p:nvPr>
            <p:ph idx="4" type="body"/>
          </p:nvPr>
        </p:nvSpPr>
        <p:spPr>
          <a:xfrm>
            <a:off x="4629150" y="2505075"/>
            <a:ext cx="3887391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5" name="Google Shape;45;p9"/>
          <p:cNvSpPr txBox="1"/>
          <p:nvPr>
            <p:ph idx="10" type="dt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" name="Google Shape;46;p9"/>
          <p:cNvSpPr txBox="1"/>
          <p:nvPr>
            <p:ph idx="11" type="ftr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9"/>
          <p:cNvSpPr txBox="1"/>
          <p:nvPr>
            <p:ph idx="12" type="sldNum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a-DK"/>
              <a:t>‹#›</a:t>
            </a:fld>
            <a:endParaRPr/>
          </a:p>
        </p:txBody>
      </p:sp>
      <p:pic>
        <p:nvPicPr>
          <p:cNvPr id="48" name="Google Shape;48;p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44226"/>
            <a:ext cx="732916" cy="58853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bg>
      <p:bgPr>
        <a:gradFill>
          <a:gsLst>
            <a:gs pos="0">
              <a:schemeClr val="lt1"/>
            </a:gs>
            <a:gs pos="50000">
              <a:srgbClr val="FAFAFA"/>
            </a:gs>
            <a:gs pos="100000">
              <a:srgbClr val="CECECE"/>
            </a:gs>
          </a:gsLst>
          <a:lin ang="5400000" scaled="0"/>
        </a:gradFill>
      </p:bgPr>
    </p:bg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0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10"/>
          <p:cNvSpPr txBox="1"/>
          <p:nvPr>
            <p:ph idx="10" type="dt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10"/>
          <p:cNvSpPr txBox="1"/>
          <p:nvPr>
            <p:ph idx="11" type="ftr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0"/>
          <p:cNvSpPr txBox="1"/>
          <p:nvPr>
            <p:ph idx="12" type="sldNum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a-DK"/>
              <a:t>‹#›</a:t>
            </a:fld>
            <a:endParaRPr/>
          </a:p>
        </p:txBody>
      </p:sp>
      <p:pic>
        <p:nvPicPr>
          <p:cNvPr id="54" name="Google Shape;54;p1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44226"/>
            <a:ext cx="732916" cy="58853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bg>
      <p:bgPr>
        <a:gradFill>
          <a:gsLst>
            <a:gs pos="0">
              <a:schemeClr val="lt1"/>
            </a:gs>
            <a:gs pos="50000">
              <a:srgbClr val="FAFAFA"/>
            </a:gs>
            <a:gs pos="100000">
              <a:srgbClr val="CECECE"/>
            </a:gs>
          </a:gsLst>
          <a:lin ang="5400000" scaled="0"/>
        </a:gradFill>
      </p:bgPr>
    </p:bg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1"/>
          <p:cNvSpPr txBox="1"/>
          <p:nvPr>
            <p:ph idx="10" type="dt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11"/>
          <p:cNvSpPr txBox="1"/>
          <p:nvPr>
            <p:ph idx="11" type="ftr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8" name="Google Shape;58;p11"/>
          <p:cNvSpPr txBox="1"/>
          <p:nvPr>
            <p:ph idx="12" type="sldNum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a-DK"/>
              <a:t>‹#›</a:t>
            </a:fld>
            <a:endParaRPr/>
          </a:p>
        </p:txBody>
      </p:sp>
      <p:pic>
        <p:nvPicPr>
          <p:cNvPr id="59" name="Google Shape;59;p1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44226"/>
            <a:ext cx="732916" cy="58853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bg>
      <p:bgPr>
        <a:gradFill>
          <a:gsLst>
            <a:gs pos="0">
              <a:schemeClr val="lt1"/>
            </a:gs>
            <a:gs pos="50000">
              <a:srgbClr val="FAFAFA"/>
            </a:gs>
            <a:gs pos="100000">
              <a:srgbClr val="CECECE"/>
            </a:gs>
          </a:gsLst>
          <a:lin ang="5400000" scaled="0"/>
        </a:gradFill>
      </p:bgPr>
    </p:bg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4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" name="Google Shape;62;p14"/>
          <p:cNvSpPr txBox="1"/>
          <p:nvPr>
            <p:ph idx="1" type="body"/>
          </p:nvPr>
        </p:nvSpPr>
        <p:spPr>
          <a:xfrm rot="5400000">
            <a:off x="2396331" y="57944"/>
            <a:ext cx="4351338" cy="7886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3" name="Google Shape;63;p14"/>
          <p:cNvSpPr txBox="1"/>
          <p:nvPr>
            <p:ph idx="10" type="dt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14"/>
          <p:cNvSpPr txBox="1"/>
          <p:nvPr>
            <p:ph idx="11" type="ftr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" name="Google Shape;65;p14"/>
          <p:cNvSpPr txBox="1"/>
          <p:nvPr>
            <p:ph idx="12" type="sldNum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a-DK"/>
              <a:t>‹#›</a:t>
            </a:fld>
            <a:endParaRPr/>
          </a:p>
        </p:txBody>
      </p:sp>
      <p:pic>
        <p:nvPicPr>
          <p:cNvPr id="66" name="Google Shape;66;p1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44226"/>
            <a:ext cx="732916" cy="58853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bg>
      <p:bgPr>
        <a:gradFill>
          <a:gsLst>
            <a:gs pos="0">
              <a:schemeClr val="lt1"/>
            </a:gs>
            <a:gs pos="50000">
              <a:srgbClr val="FAFAFA"/>
            </a:gs>
            <a:gs pos="100000">
              <a:srgbClr val="CECECE"/>
            </a:gs>
          </a:gsLst>
          <a:lin ang="5400000" scaled="0"/>
        </a:gradFill>
      </p:bgPr>
    </p:bg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5"/>
          <p:cNvSpPr txBox="1"/>
          <p:nvPr>
            <p:ph type="title"/>
          </p:nvPr>
        </p:nvSpPr>
        <p:spPr>
          <a:xfrm rot="5400000">
            <a:off x="4623593" y="2285206"/>
            <a:ext cx="5811838" cy="197167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9" name="Google Shape;69;p15"/>
          <p:cNvSpPr txBox="1"/>
          <p:nvPr>
            <p:ph idx="1" type="body"/>
          </p:nvPr>
        </p:nvSpPr>
        <p:spPr>
          <a:xfrm rot="5400000">
            <a:off x="623093" y="370681"/>
            <a:ext cx="5811838" cy="5800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0" name="Google Shape;70;p15"/>
          <p:cNvSpPr txBox="1"/>
          <p:nvPr>
            <p:ph idx="10" type="dt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15"/>
          <p:cNvSpPr txBox="1"/>
          <p:nvPr>
            <p:ph idx="11" type="ftr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15"/>
          <p:cNvSpPr txBox="1"/>
          <p:nvPr>
            <p:ph idx="12" type="sldNum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a-DK"/>
              <a:t>‹#›</a:t>
            </a:fld>
            <a:endParaRPr/>
          </a:p>
        </p:txBody>
      </p:sp>
      <p:pic>
        <p:nvPicPr>
          <p:cNvPr id="73" name="Google Shape;73;p1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44226"/>
            <a:ext cx="732916" cy="58853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image" Target="../media/image2.jp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10" Type="http://schemas.openxmlformats.org/officeDocument/2006/relationships/theme" Target="../theme/theme2.xml"/><Relationship Id="rId9" Type="http://schemas.openxmlformats.org/officeDocument/2006/relationships/slideLayout" Target="../slideLayouts/slideLayout8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4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p4"/>
          <p:cNvSpPr txBox="1"/>
          <p:nvPr>
            <p:ph idx="1"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4"/>
          <p:cNvSpPr txBox="1"/>
          <p:nvPr>
            <p:ph idx="10" type="dt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4"/>
          <p:cNvSpPr txBox="1"/>
          <p:nvPr>
            <p:ph idx="11" type="ftr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4"/>
          <p:cNvSpPr txBox="1"/>
          <p:nvPr>
            <p:ph idx="12" type="sldNum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a-DK"/>
              <a:t>‹#›</a:t>
            </a:fld>
            <a:endParaRPr/>
          </a:p>
        </p:txBody>
      </p:sp>
      <p:cxnSp>
        <p:nvCxnSpPr>
          <p:cNvPr id="11" name="Google Shape;11;p4"/>
          <p:cNvCxnSpPr/>
          <p:nvPr/>
        </p:nvCxnSpPr>
        <p:spPr>
          <a:xfrm>
            <a:off x="8975325" y="0"/>
            <a:ext cx="8878" cy="6858000"/>
          </a:xfrm>
          <a:prstGeom prst="straightConnector1">
            <a:avLst/>
          </a:prstGeom>
          <a:noFill/>
          <a:ln cap="flat" cmpd="sng" w="76200">
            <a:solidFill>
              <a:srgbClr val="8CC63E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12" name="Google Shape;12;p4"/>
          <p:cNvCxnSpPr/>
          <p:nvPr/>
        </p:nvCxnSpPr>
        <p:spPr>
          <a:xfrm>
            <a:off x="9083338" y="0"/>
            <a:ext cx="8878" cy="6858000"/>
          </a:xfrm>
          <a:prstGeom prst="straightConnector1">
            <a:avLst/>
          </a:prstGeom>
          <a:noFill/>
          <a:ln cap="flat" cmpd="sng" w="111125">
            <a:solidFill>
              <a:srgbClr val="C7A0CC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13" name="Google Shape;13;p4"/>
          <p:cNvCxnSpPr/>
          <p:nvPr/>
        </p:nvCxnSpPr>
        <p:spPr>
          <a:xfrm>
            <a:off x="8889507" y="0"/>
            <a:ext cx="8878" cy="6858000"/>
          </a:xfrm>
          <a:prstGeom prst="straightConnector1">
            <a:avLst/>
          </a:prstGeom>
          <a:noFill/>
          <a:ln cap="flat" cmpd="sng" w="76200">
            <a:solidFill>
              <a:srgbClr val="FEC240"/>
            </a:solidFill>
            <a:prstDash val="solid"/>
            <a:miter lim="800000"/>
            <a:headEnd len="sm" w="sm" type="none"/>
            <a:tailEnd len="sm" w="sm" type="none"/>
          </a:ln>
        </p:spPr>
      </p:cxnSp>
      <p:pic>
        <p:nvPicPr>
          <p:cNvPr id="14" name="Google Shape;14;p4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7319615" y="36904"/>
            <a:ext cx="1492952" cy="328222"/>
          </a:xfrm>
          <a:prstGeom prst="rect">
            <a:avLst/>
          </a:prstGeom>
          <a:noFill/>
          <a:ln>
            <a:noFill/>
          </a:ln>
        </p:spPr>
      </p:pic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9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g1263220ee28_0_0"/>
          <p:cNvSpPr txBox="1"/>
          <p:nvPr>
            <p:ph type="title"/>
          </p:nvPr>
        </p:nvSpPr>
        <p:spPr>
          <a:xfrm>
            <a:off x="629841" y="457200"/>
            <a:ext cx="2949300" cy="16002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b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Calibri"/>
              <a:buNone/>
            </a:pPr>
            <a:r>
              <a:rPr b="1" lang="da-DK"/>
              <a:t>Reusing cultural data in Tallinn Old Town</a:t>
            </a:r>
            <a:br>
              <a:rPr lang="da-DK"/>
            </a:br>
            <a:r>
              <a:rPr lang="da-DK" sz="2200"/>
              <a:t>Open Innovation activity</a:t>
            </a:r>
            <a:endParaRPr/>
          </a:p>
        </p:txBody>
      </p:sp>
      <p:sp>
        <p:nvSpPr>
          <p:cNvPr id="79" name="Google Shape;79;g1263220ee28_0_0"/>
          <p:cNvSpPr txBox="1"/>
          <p:nvPr>
            <p:ph idx="2" type="body"/>
          </p:nvPr>
        </p:nvSpPr>
        <p:spPr>
          <a:xfrm>
            <a:off x="629841" y="2057400"/>
            <a:ext cx="2949300" cy="3811500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accent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rmAutofit fontScale="62500" lnSpcReduction="20000"/>
          </a:bodyPr>
          <a:lstStyle/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45833"/>
              <a:buFont typeface="Arial"/>
              <a:buNone/>
            </a:pPr>
            <a:r>
              <a:rPr lang="da-DK" sz="2400">
                <a:latin typeface="Arial"/>
                <a:ea typeface="Arial"/>
                <a:cs typeface="Arial"/>
                <a:sym typeface="Arial"/>
              </a:rPr>
              <a:t>•</a:t>
            </a:r>
            <a:r>
              <a:rPr lang="da-DK" sz="2400"/>
              <a:t>Access: HEI students of andragogy, museum of Theatre and Film</a:t>
            </a:r>
            <a:endParaRPr sz="2400"/>
          </a:p>
          <a:p>
            <a:pPr indent="0" lvl="0" marL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ct val="55000"/>
              <a:buFont typeface="Arial"/>
              <a:buNone/>
            </a:pPr>
            <a:r>
              <a:rPr lang="da-DK" sz="2000">
                <a:latin typeface="Arial"/>
                <a:ea typeface="Arial"/>
                <a:cs typeface="Arial"/>
                <a:sym typeface="Arial"/>
              </a:rPr>
              <a:t>•</a:t>
            </a:r>
            <a:r>
              <a:rPr lang="da-DK" sz="2000"/>
              <a:t>25 students, 1 mentors</a:t>
            </a:r>
            <a:endParaRPr sz="2000"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45833"/>
              <a:buFont typeface="Arial"/>
              <a:buNone/>
            </a:pPr>
            <a:r>
              <a:rPr lang="da-DK" sz="2400">
                <a:latin typeface="Arial"/>
                <a:ea typeface="Arial"/>
                <a:cs typeface="Arial"/>
                <a:sym typeface="Arial"/>
              </a:rPr>
              <a:t>•</a:t>
            </a:r>
            <a:r>
              <a:rPr lang="da-DK" sz="2400"/>
              <a:t>Co-planning – by educator</a:t>
            </a:r>
            <a:endParaRPr sz="2400"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45833"/>
              <a:buFont typeface="Arial"/>
              <a:buNone/>
            </a:pPr>
            <a:r>
              <a:rPr lang="da-DK" sz="2400">
                <a:latin typeface="Arial"/>
                <a:ea typeface="Arial"/>
                <a:cs typeface="Arial"/>
                <a:sym typeface="Arial"/>
              </a:rPr>
              <a:t>•</a:t>
            </a:r>
            <a:r>
              <a:rPr lang="da-DK" sz="2400"/>
              <a:t>Co-designing – by educators and students</a:t>
            </a:r>
            <a:endParaRPr sz="2400"/>
          </a:p>
          <a:p>
            <a:pPr indent="0" lvl="0" marL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ct val="55000"/>
              <a:buFont typeface="Arial"/>
              <a:buNone/>
            </a:pPr>
            <a:r>
              <a:rPr lang="da-DK" sz="2000">
                <a:latin typeface="Arial"/>
                <a:ea typeface="Arial"/>
                <a:cs typeface="Arial"/>
                <a:sym typeface="Arial"/>
              </a:rPr>
              <a:t>•</a:t>
            </a:r>
            <a:r>
              <a:rPr lang="da-DK" sz="2000"/>
              <a:t>Learning design of INOS</a:t>
            </a:r>
            <a:endParaRPr sz="2000"/>
          </a:p>
          <a:p>
            <a:pPr indent="0" lvl="0" marL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ct val="55000"/>
              <a:buFont typeface="Arial"/>
              <a:buNone/>
            </a:pPr>
            <a:r>
              <a:rPr lang="da-DK" sz="2000">
                <a:latin typeface="Arial"/>
                <a:ea typeface="Arial"/>
                <a:cs typeface="Arial"/>
                <a:sym typeface="Arial"/>
              </a:rPr>
              <a:t>•</a:t>
            </a:r>
            <a:r>
              <a:rPr lang="da-DK" sz="2000"/>
              <a:t>Training plan and training resources</a:t>
            </a:r>
            <a:endParaRPr sz="2000"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45833"/>
              <a:buFont typeface="Arial"/>
              <a:buNone/>
            </a:pPr>
            <a:r>
              <a:rPr lang="da-DK" sz="2400">
                <a:latin typeface="Arial"/>
                <a:ea typeface="Arial"/>
                <a:cs typeface="Arial"/>
                <a:sym typeface="Arial"/>
              </a:rPr>
              <a:t>•</a:t>
            </a:r>
            <a:r>
              <a:rPr lang="da-DK" sz="2400"/>
              <a:t>Co-implementing – together with students</a:t>
            </a:r>
            <a:endParaRPr sz="2400"/>
          </a:p>
          <a:p>
            <a:pPr indent="0" lvl="0" marL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ct val="55000"/>
              <a:buFont typeface="Arial"/>
              <a:buNone/>
            </a:pPr>
            <a:r>
              <a:rPr lang="da-DK" sz="2000">
                <a:latin typeface="Arial"/>
                <a:ea typeface="Arial"/>
                <a:cs typeface="Arial"/>
                <a:sym typeface="Arial"/>
              </a:rPr>
              <a:t>•</a:t>
            </a:r>
            <a:r>
              <a:rPr lang="da-DK" sz="2000"/>
              <a:t>Design thinking tools, INOS implementation framework</a:t>
            </a:r>
            <a:endParaRPr sz="2000"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45833"/>
              <a:buFont typeface="Arial"/>
              <a:buNone/>
            </a:pPr>
            <a:r>
              <a:rPr lang="da-DK" sz="2400">
                <a:latin typeface="Arial"/>
                <a:ea typeface="Arial"/>
                <a:cs typeface="Arial"/>
                <a:sym typeface="Arial"/>
              </a:rPr>
              <a:t>•</a:t>
            </a:r>
            <a:r>
              <a:rPr lang="da-DK" sz="2400"/>
              <a:t>Design products were public action traces created by reusing cultural data in old town</a:t>
            </a:r>
            <a:endParaRPr sz="2400"/>
          </a:p>
          <a:p>
            <a:pPr indent="-228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t/>
            </a:r>
            <a:endParaRPr b="1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0" name="Google Shape;80;g1263220ee28_0_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731541" y="152400"/>
            <a:ext cx="5260059" cy="4703396"/>
          </a:xfrm>
          <a:prstGeom prst="rect">
            <a:avLst/>
          </a:prstGeom>
          <a:noFill/>
          <a:ln>
            <a:noFill/>
          </a:ln>
        </p:spPr>
      </p:pic>
      <p:pic>
        <p:nvPicPr>
          <p:cNvPr id="81" name="Google Shape;81;g1263220ee28_0_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202298" y="4725750"/>
            <a:ext cx="4164226" cy="1889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7"/>
          <p:cNvSpPr txBox="1"/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b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4575"/>
              <a:buFont typeface="Calibri"/>
              <a:buNone/>
            </a:pPr>
            <a:r>
              <a:rPr b="1" lang="da-DK" sz="3400">
                <a:latin typeface="Arial"/>
                <a:ea typeface="Arial"/>
                <a:cs typeface="Arial"/>
                <a:sym typeface="Arial"/>
              </a:rPr>
              <a:t>Service design for elderly</a:t>
            </a:r>
            <a:br>
              <a:rPr lang="da-DK"/>
            </a:br>
            <a:r>
              <a:rPr lang="da-DK" sz="2200"/>
              <a:t>Open Knowledge activity</a:t>
            </a:r>
            <a:endParaRPr/>
          </a:p>
        </p:txBody>
      </p:sp>
      <p:sp>
        <p:nvSpPr>
          <p:cNvPr id="87" name="Google Shape;87;p17"/>
          <p:cNvSpPr txBox="1"/>
          <p:nvPr>
            <p:ph idx="2" type="body"/>
          </p:nvPr>
        </p:nvSpPr>
        <p:spPr>
          <a:xfrm>
            <a:off x="489265" y="2525400"/>
            <a:ext cx="7806000" cy="3811500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accent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rmAutofit fontScale="62500" lnSpcReduction="10000"/>
          </a:bodyPr>
          <a:lstStyle/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45833"/>
              <a:buFont typeface="Arial"/>
              <a:buNone/>
            </a:pPr>
            <a:r>
              <a:rPr lang="da-DK" sz="2400">
                <a:latin typeface="Arial"/>
                <a:ea typeface="Arial"/>
                <a:cs typeface="Arial"/>
                <a:sym typeface="Arial"/>
              </a:rPr>
              <a:t>•</a:t>
            </a:r>
            <a:r>
              <a:rPr lang="da-DK" sz="2400"/>
              <a:t>Access: the mentoring of elderly stakeholders who aim to design services for their target groups</a:t>
            </a:r>
            <a:endParaRPr sz="2400"/>
          </a:p>
          <a:p>
            <a:pPr indent="0" lvl="0" marL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ct val="55000"/>
              <a:buFont typeface="Arial"/>
              <a:buNone/>
            </a:pPr>
            <a:r>
              <a:rPr lang="da-DK" sz="2000">
                <a:latin typeface="Arial"/>
                <a:ea typeface="Arial"/>
                <a:cs typeface="Arial"/>
                <a:sym typeface="Arial"/>
              </a:rPr>
              <a:t>•</a:t>
            </a:r>
            <a:r>
              <a:rPr lang="da-DK" sz="2000"/>
              <a:t>10 elderly citizens, 3 mentors</a:t>
            </a:r>
            <a:endParaRPr sz="2000"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45833"/>
              <a:buFont typeface="Arial"/>
              <a:buNone/>
            </a:pPr>
            <a:r>
              <a:rPr lang="da-DK" sz="2400">
                <a:latin typeface="Arial"/>
                <a:ea typeface="Arial"/>
                <a:cs typeface="Arial"/>
                <a:sym typeface="Arial"/>
              </a:rPr>
              <a:t>•</a:t>
            </a:r>
            <a:r>
              <a:rPr lang="da-DK" sz="2400"/>
              <a:t>Co-planning – by educators and mentors</a:t>
            </a:r>
            <a:endParaRPr sz="2400"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45833"/>
              <a:buFont typeface="Arial"/>
              <a:buNone/>
            </a:pPr>
            <a:r>
              <a:rPr lang="da-DK" sz="2400">
                <a:latin typeface="Arial"/>
                <a:ea typeface="Arial"/>
                <a:cs typeface="Arial"/>
                <a:sym typeface="Arial"/>
              </a:rPr>
              <a:t>•</a:t>
            </a:r>
            <a:r>
              <a:rPr lang="da-DK" sz="2400"/>
              <a:t>Co-designing – by educators and mentors</a:t>
            </a:r>
            <a:endParaRPr sz="2400"/>
          </a:p>
          <a:p>
            <a:pPr indent="0" lvl="0" marL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ct val="55000"/>
              <a:buFont typeface="Arial"/>
              <a:buNone/>
            </a:pPr>
            <a:r>
              <a:rPr lang="da-DK" sz="2000">
                <a:latin typeface="Arial"/>
                <a:ea typeface="Arial"/>
                <a:cs typeface="Arial"/>
                <a:sym typeface="Arial"/>
              </a:rPr>
              <a:t>•</a:t>
            </a:r>
            <a:r>
              <a:rPr lang="da-DK" sz="2000"/>
              <a:t>Learning design of INOS</a:t>
            </a:r>
            <a:endParaRPr sz="2000"/>
          </a:p>
          <a:p>
            <a:pPr indent="0" lvl="0" marL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ct val="55000"/>
              <a:buFont typeface="Arial"/>
              <a:buNone/>
            </a:pPr>
            <a:r>
              <a:rPr lang="da-DK" sz="2000">
                <a:latin typeface="Arial"/>
                <a:ea typeface="Arial"/>
                <a:cs typeface="Arial"/>
                <a:sym typeface="Arial"/>
              </a:rPr>
              <a:t>•</a:t>
            </a:r>
            <a:r>
              <a:rPr lang="da-DK" sz="2000"/>
              <a:t>Training plan and training resources</a:t>
            </a:r>
            <a:endParaRPr sz="2000"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45833"/>
              <a:buFont typeface="Arial"/>
              <a:buNone/>
            </a:pPr>
            <a:r>
              <a:rPr lang="da-DK" sz="2400">
                <a:latin typeface="Arial"/>
                <a:ea typeface="Arial"/>
                <a:cs typeface="Arial"/>
                <a:sym typeface="Arial"/>
              </a:rPr>
              <a:t>•</a:t>
            </a:r>
            <a:r>
              <a:rPr lang="da-DK" sz="2400"/>
              <a:t>Co-implementing – together with elderly partcipants</a:t>
            </a:r>
            <a:endParaRPr sz="2400"/>
          </a:p>
          <a:p>
            <a:pPr indent="0" lvl="0" marL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ct val="55000"/>
              <a:buFont typeface="Arial"/>
              <a:buNone/>
            </a:pPr>
            <a:r>
              <a:rPr lang="da-DK" sz="2000">
                <a:latin typeface="Arial"/>
                <a:ea typeface="Arial"/>
                <a:cs typeface="Arial"/>
                <a:sym typeface="Arial"/>
              </a:rPr>
              <a:t>•</a:t>
            </a:r>
            <a:r>
              <a:rPr lang="da-DK" sz="2000"/>
              <a:t>Design thinking tools, INOS implementation framework</a:t>
            </a:r>
            <a:endParaRPr sz="2000"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45833"/>
              <a:buNone/>
            </a:pPr>
            <a:r>
              <a:rPr lang="da-DK" sz="2400">
                <a:latin typeface="Arial"/>
                <a:ea typeface="Arial"/>
                <a:cs typeface="Arial"/>
                <a:sym typeface="Arial"/>
              </a:rPr>
              <a:t>•</a:t>
            </a:r>
            <a:r>
              <a:rPr lang="da-DK" sz="2400"/>
              <a:t>Design products were refined and continued in actual cases</a:t>
            </a:r>
            <a:endParaRPr sz="2400"/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45833"/>
              <a:buNone/>
            </a:pPr>
            <a:r>
              <a:rPr lang="da-DK" sz="2400"/>
              <a:t>Three ideas were developed: The Garage for elderly lonely men, The Community collaboration and inclusion projects, and How to sustain longer happy work life for elderly +50 groups</a:t>
            </a:r>
            <a:endParaRPr sz="2400"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45833"/>
              <a:buFont typeface="Arial"/>
              <a:buNone/>
            </a:pPr>
            <a:r>
              <a:t/>
            </a:r>
            <a:endParaRPr sz="2400"/>
          </a:p>
          <a:p>
            <a:pPr indent="-228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t/>
            </a:r>
            <a:endParaRPr b="1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8" name="Google Shape;88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579019" y="457200"/>
            <a:ext cx="5260180" cy="206820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1263220ee28_0_6"/>
          <p:cNvSpPr txBox="1"/>
          <p:nvPr>
            <p:ph type="title"/>
          </p:nvPr>
        </p:nvSpPr>
        <p:spPr>
          <a:xfrm>
            <a:off x="629841" y="457200"/>
            <a:ext cx="2949300" cy="16002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56"/>
              <a:buFont typeface="Calibri"/>
              <a:buNone/>
            </a:pPr>
            <a:r>
              <a:rPr b="1" lang="da-DK"/>
              <a:t>Values workshop</a:t>
            </a:r>
            <a:br>
              <a:rPr b="1" lang="da-DK"/>
            </a:br>
            <a:r>
              <a:rPr lang="da-DK" sz="2200"/>
              <a:t>Open Innovation activity</a:t>
            </a:r>
            <a:endParaRPr/>
          </a:p>
        </p:txBody>
      </p:sp>
      <p:sp>
        <p:nvSpPr>
          <p:cNvPr id="94" name="Google Shape;94;g1263220ee28_0_6"/>
          <p:cNvSpPr txBox="1"/>
          <p:nvPr>
            <p:ph idx="2" type="body"/>
          </p:nvPr>
        </p:nvSpPr>
        <p:spPr>
          <a:xfrm>
            <a:off x="629841" y="2057400"/>
            <a:ext cx="2949300" cy="3811500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accent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rmAutofit fontScale="62500" lnSpcReduction="20000"/>
          </a:bodyPr>
          <a:lstStyle/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45833"/>
              <a:buFont typeface="Arial"/>
              <a:buNone/>
            </a:pPr>
            <a:r>
              <a:rPr lang="da-DK" sz="2400">
                <a:latin typeface="Arial"/>
                <a:ea typeface="Arial"/>
                <a:cs typeface="Arial"/>
                <a:sym typeface="Arial"/>
              </a:rPr>
              <a:t>•</a:t>
            </a:r>
            <a:r>
              <a:rPr lang="da-DK" sz="2400"/>
              <a:t>Access: HEI students of open society technologies, Interaction Design</a:t>
            </a:r>
            <a:endParaRPr sz="2400"/>
          </a:p>
          <a:p>
            <a:pPr indent="0" lvl="0" marL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ct val="55000"/>
              <a:buFont typeface="Arial"/>
              <a:buNone/>
            </a:pPr>
            <a:r>
              <a:rPr lang="da-DK" sz="2000">
                <a:latin typeface="Arial"/>
                <a:ea typeface="Arial"/>
                <a:cs typeface="Arial"/>
                <a:sym typeface="Arial"/>
              </a:rPr>
              <a:t>•</a:t>
            </a:r>
            <a:r>
              <a:rPr lang="da-DK" sz="2000"/>
              <a:t>25 students, 2 mentors</a:t>
            </a:r>
            <a:endParaRPr sz="2000"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45833"/>
              <a:buFont typeface="Arial"/>
              <a:buNone/>
            </a:pPr>
            <a:r>
              <a:rPr lang="da-DK" sz="2400">
                <a:latin typeface="Arial"/>
                <a:ea typeface="Arial"/>
                <a:cs typeface="Arial"/>
                <a:sym typeface="Arial"/>
              </a:rPr>
              <a:t>•</a:t>
            </a:r>
            <a:r>
              <a:rPr lang="da-DK" sz="2400"/>
              <a:t>Co-planning – by educators</a:t>
            </a:r>
            <a:endParaRPr sz="2400"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45833"/>
              <a:buFont typeface="Arial"/>
              <a:buNone/>
            </a:pPr>
            <a:r>
              <a:rPr lang="da-DK" sz="2400">
                <a:latin typeface="Arial"/>
                <a:ea typeface="Arial"/>
                <a:cs typeface="Arial"/>
                <a:sym typeface="Arial"/>
              </a:rPr>
              <a:t>•</a:t>
            </a:r>
            <a:r>
              <a:rPr lang="da-DK" sz="2400"/>
              <a:t>Co-designing – by educators </a:t>
            </a:r>
            <a:endParaRPr sz="2400"/>
          </a:p>
          <a:p>
            <a:pPr indent="0" lvl="0" marL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ct val="55000"/>
              <a:buFont typeface="Arial"/>
              <a:buNone/>
            </a:pPr>
            <a:r>
              <a:rPr lang="da-DK" sz="2000">
                <a:latin typeface="Arial"/>
                <a:ea typeface="Arial"/>
                <a:cs typeface="Arial"/>
                <a:sym typeface="Arial"/>
              </a:rPr>
              <a:t>•</a:t>
            </a:r>
            <a:r>
              <a:rPr lang="da-DK" sz="2000"/>
              <a:t>Learning design of INOS</a:t>
            </a:r>
            <a:endParaRPr sz="2000"/>
          </a:p>
          <a:p>
            <a:pPr indent="0" lvl="0" marL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ct val="55000"/>
              <a:buFont typeface="Arial"/>
              <a:buNone/>
            </a:pPr>
            <a:r>
              <a:rPr lang="da-DK" sz="2000">
                <a:latin typeface="Arial"/>
                <a:ea typeface="Arial"/>
                <a:cs typeface="Arial"/>
                <a:sym typeface="Arial"/>
              </a:rPr>
              <a:t>•</a:t>
            </a:r>
            <a:r>
              <a:rPr lang="da-DK" sz="2000"/>
              <a:t>Training plan and training resources</a:t>
            </a:r>
            <a:endParaRPr sz="2000"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45833"/>
              <a:buFont typeface="Arial"/>
              <a:buNone/>
            </a:pPr>
            <a:r>
              <a:rPr lang="da-DK" sz="2400">
                <a:latin typeface="Arial"/>
                <a:ea typeface="Arial"/>
                <a:cs typeface="Arial"/>
                <a:sym typeface="Arial"/>
              </a:rPr>
              <a:t>•</a:t>
            </a:r>
            <a:r>
              <a:rPr lang="da-DK" sz="2400"/>
              <a:t>Co-implementing – together with students</a:t>
            </a:r>
            <a:endParaRPr sz="2400"/>
          </a:p>
          <a:p>
            <a:pPr indent="0" lvl="0" marL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ct val="55000"/>
              <a:buFont typeface="Arial"/>
              <a:buNone/>
            </a:pPr>
            <a:r>
              <a:rPr lang="da-DK" sz="2000">
                <a:latin typeface="Arial"/>
                <a:ea typeface="Arial"/>
                <a:cs typeface="Arial"/>
                <a:sym typeface="Arial"/>
              </a:rPr>
              <a:t>•</a:t>
            </a:r>
            <a:r>
              <a:rPr lang="da-DK" sz="2000"/>
              <a:t>Design thinking tools, INOS implementation framework</a:t>
            </a:r>
            <a:endParaRPr sz="2000"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45833"/>
              <a:buFont typeface="Arial"/>
              <a:buNone/>
            </a:pPr>
            <a:r>
              <a:rPr lang="da-DK" sz="2400">
                <a:latin typeface="Arial"/>
                <a:ea typeface="Arial"/>
                <a:cs typeface="Arial"/>
                <a:sym typeface="Arial"/>
              </a:rPr>
              <a:t>•</a:t>
            </a:r>
            <a:r>
              <a:rPr lang="da-DK" sz="2400"/>
              <a:t>Design products were public redesigned descriptions of socio-technical systems</a:t>
            </a:r>
            <a:endParaRPr sz="2400"/>
          </a:p>
          <a:p>
            <a:pPr indent="-228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t/>
            </a:r>
            <a:endParaRPr b="1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5" name="Google Shape;95;g1263220ee28_0_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579147" y="457188"/>
            <a:ext cx="5260050" cy="3688288"/>
          </a:xfrm>
          <a:prstGeom prst="rect">
            <a:avLst/>
          </a:prstGeom>
          <a:noFill/>
          <a:ln>
            <a:noFill/>
          </a:ln>
        </p:spPr>
      </p:pic>
      <p:pic>
        <p:nvPicPr>
          <p:cNvPr id="96" name="Google Shape;96;g1263220ee28_0_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454166" y="4209950"/>
            <a:ext cx="5260058" cy="22365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2019-11-02T23:03:16Z</dcterms:created>
  <dc:creator>EVT</dc:creator>
</cp:coreProperties>
</file>