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 id="2147483720" r:id="rId2"/>
  </p:sldMasterIdLst>
  <p:notesMasterIdLst>
    <p:notesMasterId r:id="rId30"/>
  </p:notesMasterIdLst>
  <p:handoutMasterIdLst>
    <p:handoutMasterId r:id="rId31"/>
  </p:handoutMasterIdLst>
  <p:sldIdLst>
    <p:sldId id="445" r:id="rId3"/>
    <p:sldId id="491" r:id="rId4"/>
    <p:sldId id="549" r:id="rId5"/>
    <p:sldId id="533" r:id="rId6"/>
    <p:sldId id="490" r:id="rId7"/>
    <p:sldId id="513" r:id="rId8"/>
    <p:sldId id="542" r:id="rId9"/>
    <p:sldId id="543" r:id="rId10"/>
    <p:sldId id="545" r:id="rId11"/>
    <p:sldId id="524" r:id="rId12"/>
    <p:sldId id="546" r:id="rId13"/>
    <p:sldId id="548" r:id="rId14"/>
    <p:sldId id="517" r:id="rId15"/>
    <p:sldId id="523" r:id="rId16"/>
    <p:sldId id="541" r:id="rId17"/>
    <p:sldId id="547" r:id="rId18"/>
    <p:sldId id="518" r:id="rId19"/>
    <p:sldId id="521" r:id="rId20"/>
    <p:sldId id="522" r:id="rId21"/>
    <p:sldId id="527" r:id="rId22"/>
    <p:sldId id="528" r:id="rId23"/>
    <p:sldId id="529" r:id="rId24"/>
    <p:sldId id="530" r:id="rId25"/>
    <p:sldId id="531" r:id="rId26"/>
    <p:sldId id="539" r:id="rId27"/>
    <p:sldId id="501" r:id="rId28"/>
    <p:sldId id="497" r:id="rId2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26">
          <p15:clr>
            <a:srgbClr val="A4A3A4"/>
          </p15:clr>
        </p15:guide>
        <p15:guide id="2" orient="horz" pos="1664">
          <p15:clr>
            <a:srgbClr val="A4A3A4"/>
          </p15:clr>
        </p15:guide>
        <p15:guide id="3" orient="horz" pos="11">
          <p15:clr>
            <a:srgbClr val="A4A3A4"/>
          </p15:clr>
        </p15:guide>
        <p15:guide id="4" pos="5759">
          <p15:clr>
            <a:srgbClr val="A4A3A4"/>
          </p15:clr>
        </p15:guide>
        <p15:guide id="5" pos="28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FFFF"/>
    <a:srgbClr val="BA0C2F"/>
    <a:srgbClr val="53585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06" autoAdjust="0"/>
    <p:restoredTop sz="99388" autoAdjust="0"/>
  </p:normalViewPr>
  <p:slideViewPr>
    <p:cSldViewPr snapToGrid="0" snapToObjects="1">
      <p:cViewPr varScale="1">
        <p:scale>
          <a:sx n="186" d="100"/>
          <a:sy n="186" d="100"/>
        </p:scale>
        <p:origin x="208" y="2736"/>
      </p:cViewPr>
      <p:guideLst>
        <p:guide orient="horz" pos="3026"/>
        <p:guide orient="horz" pos="1664"/>
        <p:guide orient="horz" pos="11"/>
        <p:guide pos="5759"/>
        <p:guide pos="28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DF2216-3C6C-5242-8DB2-4752D4FEC615}" type="datetimeFigureOut">
              <a:rPr lang="en-US" smtClean="0">
                <a:latin typeface="Arial"/>
              </a:rPr>
              <a:pPr/>
              <a:t>9/8/22</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6E00F2-CC6B-3345-A584-44341337AE23}"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29354263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2CD6293C-6F3F-374D-A003-D3E152FC3744}" type="datetimeFigureOut">
              <a:rPr lang="en-US" smtClean="0"/>
              <a:pPr/>
              <a:t>9/8/22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D389288A-BD78-EC48-81B6-C08E556E1607}" type="slidenum">
              <a:rPr lang="en-US" smtClean="0"/>
              <a:pPr/>
              <a:t>‹#›</a:t>
            </a:fld>
            <a:endParaRPr lang="en-US" dirty="0"/>
          </a:p>
        </p:txBody>
      </p:sp>
    </p:spTree>
    <p:extLst>
      <p:ext uri="{BB962C8B-B14F-4D97-AF65-F5344CB8AC3E}">
        <p14:creationId xmlns:p14="http://schemas.microsoft.com/office/powerpoint/2010/main" val="92676020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w No Image">
    <p:spTree>
      <p:nvGrpSpPr>
        <p:cNvPr id="1" name=""/>
        <p:cNvGrpSpPr/>
        <p:nvPr/>
      </p:nvGrpSpPr>
      <p:grpSpPr>
        <a:xfrm>
          <a:off x="0" y="0"/>
          <a:ext cx="0" cy="0"/>
          <a:chOff x="0" y="0"/>
          <a:chExt cx="0" cy="0"/>
        </a:xfrm>
      </p:grpSpPr>
      <p:sp>
        <p:nvSpPr>
          <p:cNvPr id="10" name="Text Placeholder 20"/>
          <p:cNvSpPr>
            <a:spLocks noGrp="1"/>
          </p:cNvSpPr>
          <p:nvPr>
            <p:ph type="body" sz="quarter" idx="18" hasCustomPrompt="1"/>
          </p:nvPr>
        </p:nvSpPr>
        <p:spPr>
          <a:xfrm>
            <a:off x="914950" y="2472514"/>
            <a:ext cx="7498993" cy="1345448"/>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Arial"/>
                <a:cs typeface="Arial"/>
              </a:defRPr>
            </a:lvl1pPr>
          </a:lstStyle>
          <a:p>
            <a:pPr lvl="0"/>
            <a:r>
              <a:rPr lang="en-US" dirty="0"/>
              <a:t>Click to Edit Name(s) of Presenter(s), Directorate/Division and Date</a:t>
            </a:r>
          </a:p>
        </p:txBody>
      </p:sp>
      <p:sp>
        <p:nvSpPr>
          <p:cNvPr id="6" name="Text Placeholder 4"/>
          <p:cNvSpPr>
            <a:spLocks noGrp="1"/>
          </p:cNvSpPr>
          <p:nvPr>
            <p:ph type="body" sz="quarter" idx="3" hasCustomPrompt="1"/>
          </p:nvPr>
        </p:nvSpPr>
        <p:spPr>
          <a:xfrm>
            <a:off x="903833" y="1997176"/>
            <a:ext cx="7524221" cy="475338"/>
          </a:xfrm>
          <a:prstGeom prst="rect">
            <a:avLst/>
          </a:prstGeom>
        </p:spPr>
        <p:txBody>
          <a:bodyPr anchor="t"/>
          <a:lstStyle>
            <a:lvl1pPr marL="0" indent="0">
              <a:buNone/>
              <a:defRPr sz="2400" b="1"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pic>
        <p:nvPicPr>
          <p:cNvPr id="5" name="Picture 4"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8096" y="1279484"/>
            <a:ext cx="2833047" cy="607082"/>
          </a:xfrm>
          <a:prstGeom prst="rect">
            <a:avLst/>
          </a:prstGeom>
        </p:spPr>
      </p:pic>
    </p:spTree>
    <p:extLst>
      <p:ext uri="{BB962C8B-B14F-4D97-AF65-F5344CB8AC3E}">
        <p14:creationId xmlns:p14="http://schemas.microsoft.com/office/powerpoint/2010/main" val="4104542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eader/Subhead/Tex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341088" y="1161143"/>
            <a:ext cx="8364762" cy="3558495"/>
          </a:xfrm>
          <a:prstGeom prst="rect">
            <a:avLst/>
          </a:prstGeom>
        </p:spPr>
        <p:txBody>
          <a:bodyPr vert="horz"/>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8"/>
          </p:nvPr>
        </p:nvSpPr>
        <p:spPr/>
        <p:txBody>
          <a:bodyPr/>
          <a:lstStyle/>
          <a:p>
            <a:endParaRPr lang="en-US"/>
          </a:p>
        </p:txBody>
      </p:sp>
      <p:sp>
        <p:nvSpPr>
          <p:cNvPr id="4" name="Footer Placeholder 3"/>
          <p:cNvSpPr>
            <a:spLocks noGrp="1"/>
          </p:cNvSpPr>
          <p:nvPr>
            <p:ph type="ftr" sz="quarter" idx="19"/>
          </p:nvPr>
        </p:nvSpPr>
        <p:spPr/>
        <p:txBody>
          <a:bodyPr/>
          <a:lstStyle/>
          <a:p>
            <a:endParaRPr lang="en-US"/>
          </a:p>
        </p:txBody>
      </p:sp>
      <p:sp>
        <p:nvSpPr>
          <p:cNvPr id="5" name="Slide Number Placeholder 4"/>
          <p:cNvSpPr>
            <a:spLocks noGrp="1"/>
          </p:cNvSpPr>
          <p:nvPr>
            <p:ph type="sldNum" sz="quarter" idx="20"/>
          </p:nvPr>
        </p:nvSpPr>
        <p:spPr/>
        <p:txBody>
          <a:bodyPr/>
          <a:lstStyle/>
          <a:p>
            <a:fld id="{95819BC3-7E48-734B-B255-F05E5B733943}" type="slidenum">
              <a:rPr lang="en-US" smtClean="0"/>
              <a:pPr/>
              <a:t>‹#›</a:t>
            </a:fld>
            <a:endParaRPr lang="en-US"/>
          </a:p>
        </p:txBody>
      </p:sp>
      <p:sp>
        <p:nvSpPr>
          <p:cNvPr id="11"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453064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eader/Content/Text">
    <p:spTree>
      <p:nvGrpSpPr>
        <p:cNvPr id="1" name=""/>
        <p:cNvGrpSpPr/>
        <p:nvPr/>
      </p:nvGrpSpPr>
      <p:grpSpPr>
        <a:xfrm>
          <a:off x="0" y="0"/>
          <a:ext cx="0" cy="0"/>
          <a:chOff x="0" y="0"/>
          <a:chExt cx="0" cy="0"/>
        </a:xfrm>
      </p:grpSpPr>
      <p:sp>
        <p:nvSpPr>
          <p:cNvPr id="3" name="Text Placeholder 2"/>
          <p:cNvSpPr>
            <a:spLocks noGrp="1"/>
          </p:cNvSpPr>
          <p:nvPr>
            <p:ph type="body" sz="quarter" idx="18" hasCustomPrompt="1"/>
          </p:nvPr>
        </p:nvSpPr>
        <p:spPr>
          <a:xfrm>
            <a:off x="4799314" y="1161145"/>
            <a:ext cx="4008438" cy="3558494"/>
          </a:xfrm>
          <a:prstGeom prst="rect">
            <a:avLst/>
          </a:prstGeom>
        </p:spPr>
        <p:txBody>
          <a:bodyPr vert="horz"/>
          <a:lstStyle/>
          <a:p>
            <a:pPr lvl="0"/>
            <a:r>
              <a:rPr lang="en-US" dirty="0"/>
              <a:t>Click to add text</a:t>
            </a:r>
          </a:p>
        </p:txBody>
      </p:sp>
      <p:sp>
        <p:nvSpPr>
          <p:cNvPr id="5" name="Content Placeholder 4"/>
          <p:cNvSpPr>
            <a:spLocks noGrp="1"/>
          </p:cNvSpPr>
          <p:nvPr>
            <p:ph sz="quarter" idx="20" hasCustomPrompt="1"/>
          </p:nvPr>
        </p:nvSpPr>
        <p:spPr>
          <a:xfrm>
            <a:off x="341088" y="1161144"/>
            <a:ext cx="4023901" cy="3558494"/>
          </a:xfrm>
          <a:prstGeom prst="rect">
            <a:avLst/>
          </a:prstGeom>
        </p:spPr>
        <p:txBody>
          <a:bodyPr vert="horz"/>
          <a:lstStyle/>
          <a:p>
            <a:pPr lvl="0"/>
            <a:r>
              <a:rPr lang="en-US" dirty="0"/>
              <a:t>Click to add content</a:t>
            </a:r>
          </a:p>
        </p:txBody>
      </p:sp>
      <p:sp>
        <p:nvSpPr>
          <p:cNvPr id="10"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21"/>
          </p:nvPr>
        </p:nvSpPr>
        <p:spPr/>
        <p:txBody>
          <a:bodyPr/>
          <a:lstStyle/>
          <a:p>
            <a:endParaRPr lang="en-US"/>
          </a:p>
        </p:txBody>
      </p:sp>
      <p:sp>
        <p:nvSpPr>
          <p:cNvPr id="4" name="Footer Placeholder 3"/>
          <p:cNvSpPr>
            <a:spLocks noGrp="1"/>
          </p:cNvSpPr>
          <p:nvPr>
            <p:ph type="ftr" sz="quarter" idx="22"/>
          </p:nvPr>
        </p:nvSpPr>
        <p:spPr/>
        <p:txBody>
          <a:bodyPr/>
          <a:lstStyle/>
          <a:p>
            <a:endParaRPr lang="en-US"/>
          </a:p>
        </p:txBody>
      </p:sp>
      <p:sp>
        <p:nvSpPr>
          <p:cNvPr id="6" name="Slide Number Placeholder 5"/>
          <p:cNvSpPr>
            <a:spLocks noGrp="1"/>
          </p:cNvSpPr>
          <p:nvPr>
            <p:ph type="sldNum" sz="quarter" idx="23"/>
          </p:nvPr>
        </p:nvSpPr>
        <p:spPr/>
        <p:txBody>
          <a:bodyPr/>
          <a:lstStyle/>
          <a:p>
            <a:fld id="{95819BC3-7E48-734B-B255-F05E5B733943}" type="slidenum">
              <a:rPr lang="en-US" smtClean="0"/>
              <a:pPr/>
              <a:t>‹#›</a:t>
            </a:fld>
            <a:endParaRPr lang="en-US"/>
          </a:p>
        </p:txBody>
      </p:sp>
      <p:sp>
        <p:nvSpPr>
          <p:cNvPr id="11"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2774668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ader/Subhead/Content/Text">
    <p:spTree>
      <p:nvGrpSpPr>
        <p:cNvPr id="1" name=""/>
        <p:cNvGrpSpPr/>
        <p:nvPr/>
      </p:nvGrpSpPr>
      <p:grpSpPr>
        <a:xfrm>
          <a:off x="0" y="0"/>
          <a:ext cx="0" cy="0"/>
          <a:chOff x="0" y="0"/>
          <a:chExt cx="0" cy="0"/>
        </a:xfrm>
      </p:grpSpPr>
      <p:sp>
        <p:nvSpPr>
          <p:cNvPr id="3" name="Text Placeholder 2"/>
          <p:cNvSpPr>
            <a:spLocks noGrp="1"/>
          </p:cNvSpPr>
          <p:nvPr>
            <p:ph type="body" sz="quarter" idx="18" hasCustomPrompt="1"/>
          </p:nvPr>
        </p:nvSpPr>
        <p:spPr>
          <a:xfrm>
            <a:off x="4799314" y="1161145"/>
            <a:ext cx="4008438" cy="3558494"/>
          </a:xfrm>
          <a:prstGeom prst="rect">
            <a:avLst/>
          </a:prstGeom>
        </p:spPr>
        <p:txBody>
          <a:bodyPr vert="horz"/>
          <a:lstStyle/>
          <a:p>
            <a:pPr lvl="0"/>
            <a:r>
              <a:rPr lang="en-US" dirty="0"/>
              <a:t>Click to add text</a:t>
            </a:r>
          </a:p>
        </p:txBody>
      </p:sp>
      <p:sp>
        <p:nvSpPr>
          <p:cNvPr id="5" name="Content Placeholder 4"/>
          <p:cNvSpPr>
            <a:spLocks noGrp="1"/>
          </p:cNvSpPr>
          <p:nvPr>
            <p:ph sz="quarter" idx="20" hasCustomPrompt="1"/>
          </p:nvPr>
        </p:nvSpPr>
        <p:spPr>
          <a:xfrm>
            <a:off x="341088" y="1161144"/>
            <a:ext cx="4023901" cy="3558494"/>
          </a:xfrm>
          <a:prstGeom prst="rect">
            <a:avLst/>
          </a:prstGeom>
        </p:spPr>
        <p:txBody>
          <a:bodyPr vert="horz"/>
          <a:lstStyle/>
          <a:p>
            <a:pPr lvl="0"/>
            <a:r>
              <a:rPr lang="en-US" dirty="0"/>
              <a:t>Click to add content</a:t>
            </a:r>
          </a:p>
        </p:txBody>
      </p:sp>
      <p:sp>
        <p:nvSpPr>
          <p:cNvPr id="9"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0"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21"/>
          </p:nvPr>
        </p:nvSpPr>
        <p:spPr/>
        <p:txBody>
          <a:bodyPr/>
          <a:lstStyle/>
          <a:p>
            <a:endParaRPr lang="en-US"/>
          </a:p>
        </p:txBody>
      </p:sp>
      <p:sp>
        <p:nvSpPr>
          <p:cNvPr id="4" name="Footer Placeholder 3"/>
          <p:cNvSpPr>
            <a:spLocks noGrp="1"/>
          </p:cNvSpPr>
          <p:nvPr>
            <p:ph type="ftr" sz="quarter" idx="22"/>
          </p:nvPr>
        </p:nvSpPr>
        <p:spPr/>
        <p:txBody>
          <a:bodyPr/>
          <a:lstStyle/>
          <a:p>
            <a:endParaRPr lang="en-US"/>
          </a:p>
        </p:txBody>
      </p:sp>
      <p:sp>
        <p:nvSpPr>
          <p:cNvPr id="6" name="Slide Number Placeholder 5"/>
          <p:cNvSpPr>
            <a:spLocks noGrp="1"/>
          </p:cNvSpPr>
          <p:nvPr>
            <p:ph type="sldNum" sz="quarter" idx="23"/>
          </p:nvPr>
        </p:nvSpPr>
        <p:spPr/>
        <p:txBody>
          <a:bodyPr/>
          <a:lstStyle/>
          <a:p>
            <a:fld id="{95819BC3-7E48-734B-B255-F05E5B733943}" type="slidenum">
              <a:rPr lang="en-US" smtClean="0"/>
              <a:pPr/>
              <a:t>‹#›</a:t>
            </a:fld>
            <a:endParaRPr lang="en-US"/>
          </a:p>
        </p:txBody>
      </p:sp>
      <p:sp>
        <p:nvSpPr>
          <p:cNvPr id="11"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2946036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er/Content">
    <p:spTree>
      <p:nvGrpSpPr>
        <p:cNvPr id="1" name=""/>
        <p:cNvGrpSpPr/>
        <p:nvPr/>
      </p:nvGrpSpPr>
      <p:grpSpPr>
        <a:xfrm>
          <a:off x="0" y="0"/>
          <a:ext cx="0" cy="0"/>
          <a:chOff x="0" y="0"/>
          <a:chExt cx="0" cy="0"/>
        </a:xfrm>
      </p:grpSpPr>
      <p:sp>
        <p:nvSpPr>
          <p:cNvPr id="14" name="Picture Placeholder 7"/>
          <p:cNvSpPr>
            <a:spLocks noGrp="1"/>
          </p:cNvSpPr>
          <p:nvPr>
            <p:ph type="pic" sz="quarter" idx="13"/>
          </p:nvPr>
        </p:nvSpPr>
        <p:spPr>
          <a:xfrm>
            <a:off x="0" y="1161143"/>
            <a:ext cx="9144000" cy="3558494"/>
          </a:xfrm>
          <a:prstGeom prst="rect">
            <a:avLst/>
          </a:prstGeom>
        </p:spPr>
        <p:txBody>
          <a:bodyPr vert="horz" anchor="ctr"/>
          <a:lstStyle>
            <a:lvl1pPr marL="0" indent="0" algn="ctr">
              <a:buFontTx/>
              <a:buNone/>
              <a:defRPr sz="1600">
                <a:solidFill>
                  <a:srgbClr val="000000"/>
                </a:solidFill>
              </a:defRPr>
            </a:lvl1pPr>
          </a:lstStyle>
          <a:p>
            <a:endParaRPr lang="en-US" dirty="0"/>
          </a:p>
          <a:p>
            <a:r>
              <a:rPr lang="en-US" dirty="0"/>
              <a:t>\</a:t>
            </a:r>
          </a:p>
          <a:p>
            <a:r>
              <a:rPr lang="en-US" dirty="0"/>
              <a:t>Click Icon to Add Picture</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4"/>
          </p:nvPr>
        </p:nvSpPr>
        <p:spPr/>
        <p:txBody>
          <a:bodyPr/>
          <a:lstStyle/>
          <a:p>
            <a:endParaRPr lang="en-US"/>
          </a:p>
        </p:txBody>
      </p:sp>
      <p:sp>
        <p:nvSpPr>
          <p:cNvPr id="3" name="Footer Placeholder 2"/>
          <p:cNvSpPr>
            <a:spLocks noGrp="1"/>
          </p:cNvSpPr>
          <p:nvPr>
            <p:ph type="ftr" sz="quarter" idx="15"/>
          </p:nvPr>
        </p:nvSpPr>
        <p:spPr/>
        <p:txBody>
          <a:bodyPr/>
          <a:lstStyle/>
          <a:p>
            <a:endParaRPr lang="en-US"/>
          </a:p>
        </p:txBody>
      </p:sp>
      <p:sp>
        <p:nvSpPr>
          <p:cNvPr id="4" name="Slide Number Placeholder 3"/>
          <p:cNvSpPr>
            <a:spLocks noGrp="1"/>
          </p:cNvSpPr>
          <p:nvPr>
            <p:ph type="sldNum" sz="quarter" idx="16"/>
          </p:nvPr>
        </p:nvSpPr>
        <p:spPr/>
        <p:txBody>
          <a:bodyPr/>
          <a:lstStyle/>
          <a:p>
            <a:fld id="{95819BC3-7E48-734B-B255-F05E5B733943}" type="slidenum">
              <a:rPr lang="en-US" smtClean="0"/>
              <a:pPr/>
              <a:t>‹#›</a:t>
            </a:fld>
            <a:endParaRPr lang="en-US"/>
          </a:p>
        </p:txBody>
      </p:sp>
      <p:sp>
        <p:nvSpPr>
          <p:cNvPr id="10"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721234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eader/Subhead/Content">
    <p:spTree>
      <p:nvGrpSpPr>
        <p:cNvPr id="1" name=""/>
        <p:cNvGrpSpPr/>
        <p:nvPr/>
      </p:nvGrpSpPr>
      <p:grpSpPr>
        <a:xfrm>
          <a:off x="0" y="0"/>
          <a:ext cx="0" cy="0"/>
          <a:chOff x="0" y="0"/>
          <a:chExt cx="0" cy="0"/>
        </a:xfrm>
      </p:grpSpPr>
      <p:sp>
        <p:nvSpPr>
          <p:cNvPr id="14" name="Picture Placeholder 7"/>
          <p:cNvSpPr>
            <a:spLocks noGrp="1"/>
          </p:cNvSpPr>
          <p:nvPr>
            <p:ph type="pic" sz="quarter" idx="13"/>
          </p:nvPr>
        </p:nvSpPr>
        <p:spPr>
          <a:xfrm>
            <a:off x="0" y="1161143"/>
            <a:ext cx="9144000" cy="3558494"/>
          </a:xfrm>
          <a:prstGeom prst="rect">
            <a:avLst/>
          </a:prstGeom>
        </p:spPr>
        <p:txBody>
          <a:bodyPr vert="horz" anchor="ctr"/>
          <a:lstStyle>
            <a:lvl1pPr marL="0" indent="0" algn="ctr">
              <a:buFontTx/>
              <a:buNone/>
              <a:defRPr sz="1600">
                <a:solidFill>
                  <a:srgbClr val="000000"/>
                </a:solidFill>
              </a:defRPr>
            </a:lvl1pPr>
          </a:lstStyle>
          <a:p>
            <a:endParaRPr lang="en-US" dirty="0"/>
          </a:p>
          <a:p>
            <a:r>
              <a:rPr lang="en-US" dirty="0"/>
              <a:t>\</a:t>
            </a:r>
          </a:p>
          <a:p>
            <a:r>
              <a:rPr lang="en-US" dirty="0"/>
              <a:t>Click Icon to Add Picture</a:t>
            </a:r>
          </a:p>
        </p:txBody>
      </p: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5"/>
          </p:nvPr>
        </p:nvSpPr>
        <p:spPr/>
        <p:txBody>
          <a:bodyPr/>
          <a:lstStyle/>
          <a:p>
            <a:endParaRPr lang="en-US"/>
          </a:p>
        </p:txBody>
      </p:sp>
      <p:sp>
        <p:nvSpPr>
          <p:cNvPr id="3" name="Footer Placeholder 2"/>
          <p:cNvSpPr>
            <a:spLocks noGrp="1"/>
          </p:cNvSpPr>
          <p:nvPr>
            <p:ph type="ftr" sz="quarter" idx="16"/>
          </p:nvPr>
        </p:nvSpPr>
        <p:spPr/>
        <p:txBody>
          <a:bodyPr/>
          <a:lstStyle/>
          <a:p>
            <a:endParaRPr lang="en-US"/>
          </a:p>
        </p:txBody>
      </p:sp>
      <p:sp>
        <p:nvSpPr>
          <p:cNvPr id="4" name="Slide Number Placeholder 3"/>
          <p:cNvSpPr>
            <a:spLocks noGrp="1"/>
          </p:cNvSpPr>
          <p:nvPr>
            <p:ph type="sldNum" sz="quarter" idx="17"/>
          </p:nvPr>
        </p:nvSpPr>
        <p:spPr/>
        <p:txBody>
          <a:bodyPr/>
          <a:lstStyle/>
          <a:p>
            <a:fld id="{95819BC3-7E48-734B-B255-F05E5B733943}" type="slidenum">
              <a:rPr lang="en-US" smtClean="0"/>
              <a:pPr/>
              <a:t>‹#›</a:t>
            </a:fld>
            <a:endParaRPr lang="en-US"/>
          </a:p>
        </p:txBody>
      </p:sp>
      <p:sp>
        <p:nvSpPr>
          <p:cNvPr id="10"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608671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er/Black Strip">
    <p:spTree>
      <p:nvGrpSpPr>
        <p:cNvPr id="1" name=""/>
        <p:cNvGrpSpPr/>
        <p:nvPr/>
      </p:nvGrpSpPr>
      <p:grpSpPr>
        <a:xfrm>
          <a:off x="0" y="0"/>
          <a:ext cx="0" cy="0"/>
          <a:chOff x="0" y="0"/>
          <a:chExt cx="0" cy="0"/>
        </a:xfrm>
      </p:grpSpPr>
      <p:sp>
        <p:nvSpPr>
          <p:cNvPr id="17" name="Rectangle 16"/>
          <p:cNvSpPr/>
          <p:nvPr userDrawn="1"/>
        </p:nvSpPr>
        <p:spPr>
          <a:xfrm>
            <a:off x="0" y="1161143"/>
            <a:ext cx="9144000" cy="355849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819BC3-7E48-734B-B255-F05E5B733943}" type="slidenum">
              <a:rPr lang="en-US" smtClean="0"/>
              <a:pPr/>
              <a:t>‹#›</a:t>
            </a:fld>
            <a:endParaRPr lang="en-US"/>
          </a:p>
        </p:txBody>
      </p:sp>
      <p:sp>
        <p:nvSpPr>
          <p:cNvPr id="10"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1911425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der/Subhead/Black Strip">
    <p:spTree>
      <p:nvGrpSpPr>
        <p:cNvPr id="1" name=""/>
        <p:cNvGrpSpPr/>
        <p:nvPr/>
      </p:nvGrpSpPr>
      <p:grpSpPr>
        <a:xfrm>
          <a:off x="0" y="0"/>
          <a:ext cx="0" cy="0"/>
          <a:chOff x="0" y="0"/>
          <a:chExt cx="0" cy="0"/>
        </a:xfrm>
      </p:grpSpPr>
      <p:sp>
        <p:nvSpPr>
          <p:cNvPr id="17" name="Rectangle 16"/>
          <p:cNvSpPr/>
          <p:nvPr userDrawn="1"/>
        </p:nvSpPr>
        <p:spPr>
          <a:xfrm>
            <a:off x="0" y="1161143"/>
            <a:ext cx="9144000" cy="355849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15" name="Content Placeholder 3"/>
          <p:cNvSpPr>
            <a:spLocks noGrp="1"/>
          </p:cNvSpPr>
          <p:nvPr>
            <p:ph sz="quarter" idx="18" hasCustomPrompt="1"/>
          </p:nvPr>
        </p:nvSpPr>
        <p:spPr>
          <a:xfrm>
            <a:off x="934403" y="1599202"/>
            <a:ext cx="3363277" cy="2718798"/>
          </a:xfrm>
          <a:prstGeom prst="rect">
            <a:avLst/>
          </a:prstGeom>
        </p:spPr>
        <p:txBody>
          <a:bodyPr vert="horz"/>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content</a:t>
            </a:r>
          </a:p>
        </p:txBody>
      </p:sp>
      <p:sp>
        <p:nvSpPr>
          <p:cNvPr id="16" name="Content Placeholder 3"/>
          <p:cNvSpPr>
            <a:spLocks noGrp="1"/>
          </p:cNvSpPr>
          <p:nvPr>
            <p:ph sz="quarter" idx="19" hasCustomPrompt="1"/>
          </p:nvPr>
        </p:nvSpPr>
        <p:spPr>
          <a:xfrm>
            <a:off x="4929414" y="1599202"/>
            <a:ext cx="3363277" cy="2718798"/>
          </a:xfrm>
          <a:prstGeom prst="rect">
            <a:avLst/>
          </a:prstGeom>
        </p:spPr>
        <p:txBody>
          <a:bodyPr vert="horz"/>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content</a:t>
            </a:r>
          </a:p>
        </p:txBody>
      </p:sp>
      <p:sp>
        <p:nvSpPr>
          <p:cNvPr id="2" name="Date Placeholder 1"/>
          <p:cNvSpPr>
            <a:spLocks noGrp="1"/>
          </p:cNvSpPr>
          <p:nvPr>
            <p:ph type="dt" sz="half" idx="20"/>
          </p:nvPr>
        </p:nvSpPr>
        <p:spPr/>
        <p:txBody>
          <a:bodyPr/>
          <a:lstStyle/>
          <a:p>
            <a:endParaRPr lang="en-US"/>
          </a:p>
        </p:txBody>
      </p:sp>
      <p:sp>
        <p:nvSpPr>
          <p:cNvPr id="3" name="Footer Placeholder 2"/>
          <p:cNvSpPr>
            <a:spLocks noGrp="1"/>
          </p:cNvSpPr>
          <p:nvPr>
            <p:ph type="ftr" sz="quarter" idx="21"/>
          </p:nvPr>
        </p:nvSpPr>
        <p:spPr/>
        <p:txBody>
          <a:bodyPr/>
          <a:lstStyle/>
          <a:p>
            <a:endParaRPr lang="en-US"/>
          </a:p>
        </p:txBody>
      </p:sp>
      <p:sp>
        <p:nvSpPr>
          <p:cNvPr id="4" name="Slide Number Placeholder 3"/>
          <p:cNvSpPr>
            <a:spLocks noGrp="1"/>
          </p:cNvSpPr>
          <p:nvPr>
            <p:ph type="sldNum" sz="quarter" idx="22"/>
          </p:nvPr>
        </p:nvSpPr>
        <p:spPr/>
        <p:txBody>
          <a:bodyPr/>
          <a:lstStyle/>
          <a:p>
            <a:fld id="{95819BC3-7E48-734B-B255-F05E5B733943}" type="slidenum">
              <a:rPr lang="en-US" smtClean="0"/>
              <a:pPr/>
              <a:t>‹#›</a:t>
            </a:fld>
            <a:endParaRPr lang="en-US"/>
          </a:p>
        </p:txBody>
      </p:sp>
      <p:sp>
        <p:nvSpPr>
          <p:cNvPr id="11"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99052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ot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819BC3-7E48-734B-B255-F05E5B733943}" type="slidenum">
              <a:rPr lang="en-US" smtClean="0"/>
              <a:pPr/>
              <a:t>‹#›</a:t>
            </a:fld>
            <a:endParaRPr lang="en-US"/>
          </a:p>
        </p:txBody>
      </p:sp>
      <p:sp>
        <p:nvSpPr>
          <p:cNvPr id="6"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3940929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p:spTree>
      <p:nvGrpSpPr>
        <p:cNvPr id="1" name=""/>
        <p:cNvGrpSpPr/>
        <p:nvPr/>
      </p:nvGrpSpPr>
      <p:grpSpPr>
        <a:xfrm>
          <a:off x="0" y="0"/>
          <a:ext cx="0" cy="0"/>
          <a:chOff x="0" y="0"/>
          <a:chExt cx="0" cy="0"/>
        </a:xfrm>
      </p:grpSpPr>
      <p:sp>
        <p:nvSpPr>
          <p:cNvPr id="5" name="Text Placeholder 4"/>
          <p:cNvSpPr>
            <a:spLocks noGrp="1"/>
          </p:cNvSpPr>
          <p:nvPr>
            <p:ph type="body" sz="quarter" idx="3" hasCustomPrompt="1"/>
          </p:nvPr>
        </p:nvSpPr>
        <p:spPr>
          <a:xfrm>
            <a:off x="0" y="2239365"/>
            <a:ext cx="9144000" cy="664770"/>
          </a:xfrm>
          <a:prstGeom prst="rect">
            <a:avLst/>
          </a:prstGeom>
        </p:spPr>
        <p:txBody>
          <a:bodyPr anchor="t"/>
          <a:lstStyle>
            <a:lvl1pPr marL="0" indent="0" algn="ctr">
              <a:buNone/>
              <a:defRPr sz="3600" b="0" i="0" baseline="0">
                <a:solidFill>
                  <a:schemeClr val="tx1"/>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Chapter Divider</a:t>
            </a:r>
          </a:p>
        </p:txBody>
      </p:sp>
    </p:spTree>
    <p:extLst>
      <p:ext uri="{BB962C8B-B14F-4D97-AF65-F5344CB8AC3E}">
        <p14:creationId xmlns:p14="http://schemas.microsoft.com/office/powerpoint/2010/main" val="792422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776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w Subhead w No Image">
    <p:spTree>
      <p:nvGrpSpPr>
        <p:cNvPr id="1" name=""/>
        <p:cNvGrpSpPr/>
        <p:nvPr/>
      </p:nvGrpSpPr>
      <p:grpSpPr>
        <a:xfrm>
          <a:off x="0" y="0"/>
          <a:ext cx="0" cy="0"/>
          <a:chOff x="0" y="0"/>
          <a:chExt cx="0" cy="0"/>
        </a:xfrm>
      </p:grpSpPr>
      <p:sp>
        <p:nvSpPr>
          <p:cNvPr id="9" name="Text Placeholder 4"/>
          <p:cNvSpPr>
            <a:spLocks noGrp="1"/>
          </p:cNvSpPr>
          <p:nvPr>
            <p:ph type="body" sz="quarter" idx="3" hasCustomPrompt="1"/>
          </p:nvPr>
        </p:nvSpPr>
        <p:spPr>
          <a:xfrm>
            <a:off x="903833" y="1997176"/>
            <a:ext cx="7524221" cy="475338"/>
          </a:xfrm>
          <a:prstGeom prst="rect">
            <a:avLst/>
          </a:prstGeom>
        </p:spPr>
        <p:txBody>
          <a:bodyPr anchor="t"/>
          <a:lstStyle>
            <a:lvl1pPr marL="0" indent="0">
              <a:buNone/>
              <a:defRPr sz="2400" b="1"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sp>
        <p:nvSpPr>
          <p:cNvPr id="10" name="Text Placeholder 20"/>
          <p:cNvSpPr>
            <a:spLocks noGrp="1"/>
          </p:cNvSpPr>
          <p:nvPr>
            <p:ph type="body" sz="quarter" idx="18" hasCustomPrompt="1"/>
          </p:nvPr>
        </p:nvSpPr>
        <p:spPr>
          <a:xfrm>
            <a:off x="914950" y="2858272"/>
            <a:ext cx="7498993" cy="1345448"/>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Arial"/>
                <a:cs typeface="Arial"/>
              </a:defRPr>
            </a:lvl1pPr>
          </a:lstStyle>
          <a:p>
            <a:pPr lvl="0"/>
            <a:r>
              <a:rPr lang="en-US" dirty="0"/>
              <a:t>Click to Edit Name(s) of Presenter(s), Directorate/Division and Date</a:t>
            </a:r>
          </a:p>
        </p:txBody>
      </p:sp>
      <p:sp>
        <p:nvSpPr>
          <p:cNvPr id="6" name="Text Placeholder 20"/>
          <p:cNvSpPr>
            <a:spLocks noGrp="1"/>
          </p:cNvSpPr>
          <p:nvPr>
            <p:ph type="body" sz="quarter" idx="20" hasCustomPrompt="1"/>
          </p:nvPr>
        </p:nvSpPr>
        <p:spPr>
          <a:xfrm>
            <a:off x="903833" y="2411554"/>
            <a:ext cx="7498993" cy="312363"/>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200" b="1" baseline="0">
                <a:solidFill>
                  <a:srgbClr val="000000"/>
                </a:solidFill>
                <a:latin typeface="Arial"/>
                <a:cs typeface="Arial"/>
              </a:defRPr>
            </a:lvl1pPr>
          </a:lstStyle>
          <a:p>
            <a:pPr lvl="0"/>
            <a:r>
              <a:rPr lang="en-US" dirty="0"/>
              <a:t>Click to Edit Subhead</a:t>
            </a:r>
          </a:p>
        </p:txBody>
      </p:sp>
      <p:pic>
        <p:nvPicPr>
          <p:cNvPr id="8" name="Picture 7"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8096" y="1279484"/>
            <a:ext cx="2833047" cy="607082"/>
          </a:xfrm>
          <a:prstGeom prst="rect">
            <a:avLst/>
          </a:prstGeom>
        </p:spPr>
      </p:pic>
    </p:spTree>
    <p:extLst>
      <p:ext uri="{BB962C8B-B14F-4D97-AF65-F5344CB8AC3E}">
        <p14:creationId xmlns:p14="http://schemas.microsoft.com/office/powerpoint/2010/main" val="616393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w Square Imag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2700" y="0"/>
            <a:ext cx="5140325" cy="5143500"/>
          </a:xfrm>
          <a:prstGeom prst="rect">
            <a:avLst/>
          </a:prstGeom>
        </p:spPr>
        <p:txBody>
          <a:bodyPr vert="horz" anchor="ctr"/>
          <a:lstStyle>
            <a:lvl1pPr marL="0" indent="0" algn="ctr">
              <a:buNone/>
              <a:defRPr sz="1400"/>
            </a:lvl1pPr>
          </a:lstStyle>
          <a:p>
            <a:r>
              <a:rPr lang="en-US"/>
              <a:t>Click icon to add picture</a:t>
            </a:r>
            <a:endParaRPr lang="en-US" dirty="0"/>
          </a:p>
        </p:txBody>
      </p:sp>
      <p:sp>
        <p:nvSpPr>
          <p:cNvPr id="7" name="Text Placeholder 4"/>
          <p:cNvSpPr>
            <a:spLocks noGrp="1"/>
          </p:cNvSpPr>
          <p:nvPr>
            <p:ph type="body" sz="quarter" idx="3" hasCustomPrompt="1"/>
          </p:nvPr>
        </p:nvSpPr>
        <p:spPr>
          <a:xfrm>
            <a:off x="5127624" y="1210733"/>
            <a:ext cx="4016375" cy="496147"/>
          </a:xfrm>
          <a:prstGeom prst="rect">
            <a:avLst/>
          </a:prstGeom>
        </p:spPr>
        <p:txBody>
          <a:bodyPr anchor="t"/>
          <a:lstStyle>
            <a:lvl1pPr marL="0" indent="0" algn="ctr">
              <a:lnSpc>
                <a:spcPct val="100000"/>
              </a:lnSpc>
              <a:buNone/>
              <a:defRPr sz="2400" b="1"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Presentation Title</a:t>
            </a:r>
          </a:p>
        </p:txBody>
      </p:sp>
      <p:sp>
        <p:nvSpPr>
          <p:cNvPr id="9" name="Text Placeholder 20"/>
          <p:cNvSpPr>
            <a:spLocks noGrp="1"/>
          </p:cNvSpPr>
          <p:nvPr>
            <p:ph type="body" sz="quarter" idx="19" hasCustomPrompt="1"/>
          </p:nvPr>
        </p:nvSpPr>
        <p:spPr>
          <a:xfrm>
            <a:off x="5127623" y="1735952"/>
            <a:ext cx="4016375" cy="1000129"/>
          </a:xfrm>
          <a:prstGeom prst="rect">
            <a:avLst/>
          </a:prstGeom>
        </p:spPr>
        <p:txBody>
          <a:bodyPr>
            <a:noAutofit/>
          </a:bodyPr>
          <a:lstStyle>
            <a:lvl1pPr marL="0" marR="0" indent="0" algn="ctr"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Arial"/>
                <a:cs typeface="Arial"/>
              </a:defRPr>
            </a:lvl1pPr>
          </a:lstStyle>
          <a:p>
            <a:pPr lvl="0"/>
            <a:r>
              <a:rPr lang="en-US" dirty="0"/>
              <a:t>Click to Edit Name(s) of Presenter(s)</a:t>
            </a:r>
          </a:p>
          <a:p>
            <a:pPr lvl="0"/>
            <a:r>
              <a:rPr lang="en-US" dirty="0"/>
              <a:t>Click to Edit Directorate, Division or Group</a:t>
            </a:r>
          </a:p>
          <a:p>
            <a:pPr marL="0" marR="0" lvl="0" indent="0" algn="ctr" defTabSz="457200" rtl="0" eaLnBrk="1" fontAlgn="auto" latinLnBrk="0" hangingPunct="1">
              <a:lnSpc>
                <a:spcPct val="100000"/>
              </a:lnSpc>
              <a:spcBef>
                <a:spcPct val="20000"/>
              </a:spcBef>
              <a:spcAft>
                <a:spcPts val="0"/>
              </a:spcAft>
              <a:buClrTx/>
              <a:buSzTx/>
              <a:buFontTx/>
              <a:buNone/>
              <a:tabLst/>
              <a:defRPr/>
            </a:pPr>
            <a:r>
              <a:rPr lang="en-US" dirty="0"/>
              <a:t>Click to Edit Date</a:t>
            </a:r>
          </a:p>
        </p:txBody>
      </p:sp>
      <p:pic>
        <p:nvPicPr>
          <p:cNvPr id="10" name="Picture 9"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42477" y="4277360"/>
            <a:ext cx="2833047" cy="607082"/>
          </a:xfrm>
          <a:prstGeom prst="rect">
            <a:avLst/>
          </a:prstGeom>
        </p:spPr>
      </p:pic>
    </p:spTree>
    <p:extLst>
      <p:ext uri="{BB962C8B-B14F-4D97-AF65-F5344CB8AC3E}">
        <p14:creationId xmlns:p14="http://schemas.microsoft.com/office/powerpoint/2010/main" val="1035894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w Horizontal Image">
    <p:spTree>
      <p:nvGrpSpPr>
        <p:cNvPr id="1" name=""/>
        <p:cNvGrpSpPr/>
        <p:nvPr/>
      </p:nvGrpSpPr>
      <p:grpSpPr>
        <a:xfrm>
          <a:off x="0" y="0"/>
          <a:ext cx="0" cy="0"/>
          <a:chOff x="0" y="0"/>
          <a:chExt cx="0" cy="0"/>
        </a:xfrm>
      </p:grpSpPr>
      <p:sp>
        <p:nvSpPr>
          <p:cNvPr id="13" name="Picture Placeholder 5"/>
          <p:cNvSpPr>
            <a:spLocks noGrp="1"/>
          </p:cNvSpPr>
          <p:nvPr>
            <p:ph type="pic" sz="quarter" idx="10"/>
          </p:nvPr>
        </p:nvSpPr>
        <p:spPr>
          <a:xfrm>
            <a:off x="0" y="0"/>
            <a:ext cx="9144000" cy="3529263"/>
          </a:xfrm>
          <a:prstGeom prst="rect">
            <a:avLst/>
          </a:prstGeom>
        </p:spPr>
        <p:txBody>
          <a:bodyPr vert="horz" anchor="ctr"/>
          <a:lstStyle>
            <a:lvl1pPr marL="0" indent="0" algn="ctr">
              <a:buNone/>
              <a:defRPr sz="1400"/>
            </a:lvl1pPr>
          </a:lstStyle>
          <a:p>
            <a:r>
              <a:rPr lang="en-US"/>
              <a:t>Click icon to add picture</a:t>
            </a:r>
            <a:endParaRPr lang="en-US" dirty="0"/>
          </a:p>
        </p:txBody>
      </p:sp>
      <p:sp>
        <p:nvSpPr>
          <p:cNvPr id="14" name="Text Placeholder 4"/>
          <p:cNvSpPr>
            <a:spLocks noGrp="1"/>
          </p:cNvSpPr>
          <p:nvPr>
            <p:ph type="body" sz="quarter" idx="3" hasCustomPrompt="1"/>
          </p:nvPr>
        </p:nvSpPr>
        <p:spPr>
          <a:xfrm>
            <a:off x="368119" y="3904542"/>
            <a:ext cx="5674998" cy="475338"/>
          </a:xfrm>
          <a:prstGeom prst="rect">
            <a:avLst/>
          </a:prstGeom>
        </p:spPr>
        <p:txBody>
          <a:bodyPr anchor="t"/>
          <a:lstStyle>
            <a:lvl1pPr marL="0" indent="0">
              <a:buNone/>
              <a:defRPr sz="2400" b="1"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sp>
        <p:nvSpPr>
          <p:cNvPr id="15" name="Text Placeholder 20"/>
          <p:cNvSpPr>
            <a:spLocks noGrp="1"/>
          </p:cNvSpPr>
          <p:nvPr>
            <p:ph type="body" sz="quarter" idx="18" hasCustomPrompt="1"/>
          </p:nvPr>
        </p:nvSpPr>
        <p:spPr>
          <a:xfrm>
            <a:off x="379235" y="4379880"/>
            <a:ext cx="5655970" cy="465140"/>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Arial"/>
                <a:cs typeface="Arial"/>
              </a:defRPr>
            </a:lvl1pPr>
          </a:lstStyle>
          <a:p>
            <a:pPr lvl="0"/>
            <a:r>
              <a:rPr lang="en-US" dirty="0"/>
              <a:t>Click to Edit Name(s) of Presenter(s), Directorate/Division and Date</a:t>
            </a:r>
          </a:p>
        </p:txBody>
      </p:sp>
      <p:pic>
        <p:nvPicPr>
          <p:cNvPr id="6" name="Picture 5"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5205" y="4035699"/>
            <a:ext cx="2833047" cy="607082"/>
          </a:xfrm>
          <a:prstGeom prst="rect">
            <a:avLst/>
          </a:prstGeom>
        </p:spPr>
      </p:pic>
    </p:spTree>
    <p:extLst>
      <p:ext uri="{BB962C8B-B14F-4D97-AF65-F5344CB8AC3E}">
        <p14:creationId xmlns:p14="http://schemas.microsoft.com/office/powerpoint/2010/main" val="3681874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pic>
        <p:nvPicPr>
          <p:cNvPr id="3" name="Picture 2"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77507" y="1786796"/>
            <a:ext cx="3556449" cy="762097"/>
          </a:xfrm>
          <a:prstGeom prst="rect">
            <a:avLst/>
          </a:prstGeom>
        </p:spPr>
      </p:pic>
      <p:sp>
        <p:nvSpPr>
          <p:cNvPr id="4" name="TextBox 3"/>
          <p:cNvSpPr txBox="1"/>
          <p:nvPr userDrawn="1"/>
        </p:nvSpPr>
        <p:spPr>
          <a:xfrm>
            <a:off x="1" y="2976387"/>
            <a:ext cx="9144000" cy="338554"/>
          </a:xfrm>
          <a:prstGeom prst="rect">
            <a:avLst/>
          </a:prstGeom>
          <a:noFill/>
        </p:spPr>
        <p:txBody>
          <a:bodyPr wrap="square" rtlCol="0">
            <a:spAutoFit/>
          </a:bodyPr>
          <a:lstStyle/>
          <a:p>
            <a:pPr algn="ctr"/>
            <a:r>
              <a:rPr lang="en-US" sz="1600" kern="800" spc="200" dirty="0">
                <a:solidFill>
                  <a:srgbClr val="BA0C2F"/>
                </a:solidFill>
              </a:rPr>
              <a:t>jpl.nasa.gov</a:t>
            </a:r>
          </a:p>
        </p:txBody>
      </p:sp>
      <p:cxnSp>
        <p:nvCxnSpPr>
          <p:cNvPr id="5" name="Straight Connector 4"/>
          <p:cNvCxnSpPr/>
          <p:nvPr userDrawn="1"/>
        </p:nvCxnSpPr>
        <p:spPr>
          <a:xfrm>
            <a:off x="2924848" y="2750422"/>
            <a:ext cx="3294305"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0738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ission Logo Slide">
    <p:spTree>
      <p:nvGrpSpPr>
        <p:cNvPr id="1" name=""/>
        <p:cNvGrpSpPr/>
        <p:nvPr/>
      </p:nvGrpSpPr>
      <p:grpSpPr>
        <a:xfrm>
          <a:off x="0" y="0"/>
          <a:ext cx="0" cy="0"/>
          <a:chOff x="0" y="0"/>
          <a:chExt cx="0" cy="0"/>
        </a:xfrm>
      </p:grpSpPr>
      <p:cxnSp>
        <p:nvCxnSpPr>
          <p:cNvPr id="4" name="Straight Connector 3"/>
          <p:cNvCxnSpPr/>
          <p:nvPr userDrawn="1"/>
        </p:nvCxnSpPr>
        <p:spPr>
          <a:xfrm flipH="1" flipV="1">
            <a:off x="5890626" y="1340395"/>
            <a:ext cx="2" cy="3193140"/>
          </a:xfrm>
          <a:prstGeom prst="line">
            <a:avLst/>
          </a:prstGeom>
          <a:ln w="12700" cap="flat" cmpd="sng" algn="ctr">
            <a:solidFill>
              <a:schemeClr val="bg1">
                <a:lumMod val="75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add Mission or Project Name</a:t>
            </a:r>
          </a:p>
        </p:txBody>
      </p:sp>
      <p:sp>
        <p:nvSpPr>
          <p:cNvPr id="27" name="Content Placeholder 3"/>
          <p:cNvSpPr>
            <a:spLocks noGrp="1"/>
          </p:cNvSpPr>
          <p:nvPr>
            <p:ph sz="quarter" idx="18" hasCustomPrompt="1"/>
          </p:nvPr>
        </p:nvSpPr>
        <p:spPr>
          <a:xfrm>
            <a:off x="1026160" y="1340395"/>
            <a:ext cx="3886017" cy="3193140"/>
          </a:xfrm>
          <a:prstGeom prst="rect">
            <a:avLst/>
          </a:prstGeom>
        </p:spPr>
        <p:txBody>
          <a:bodyPr vert="horz"/>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Mission logo</a:t>
            </a:r>
          </a:p>
        </p:txBody>
      </p:sp>
      <p:sp>
        <p:nvSpPr>
          <p:cNvPr id="28" name="Content Placeholder 3"/>
          <p:cNvSpPr>
            <a:spLocks noGrp="1"/>
          </p:cNvSpPr>
          <p:nvPr>
            <p:ph sz="quarter" idx="19" hasCustomPrompt="1"/>
          </p:nvPr>
        </p:nvSpPr>
        <p:spPr>
          <a:xfrm>
            <a:off x="6521956" y="1340395"/>
            <a:ext cx="1986400" cy="996405"/>
          </a:xfrm>
          <a:prstGeom prst="rect">
            <a:avLst/>
          </a:prstGeom>
        </p:spPr>
        <p:txBody>
          <a:bodyPr vert="horz"/>
          <a:lstStyle>
            <a:lvl1pP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NASA, JPL or other partner logo</a:t>
            </a:r>
          </a:p>
        </p:txBody>
      </p:sp>
      <p:sp>
        <p:nvSpPr>
          <p:cNvPr id="29" name="Content Placeholder 3"/>
          <p:cNvSpPr>
            <a:spLocks noGrp="1"/>
          </p:cNvSpPr>
          <p:nvPr>
            <p:ph sz="quarter" idx="20" hasCustomPrompt="1"/>
          </p:nvPr>
        </p:nvSpPr>
        <p:spPr>
          <a:xfrm>
            <a:off x="6521956" y="2438400"/>
            <a:ext cx="1986400" cy="996405"/>
          </a:xfrm>
          <a:prstGeom prst="rect">
            <a:avLst/>
          </a:prstGeom>
        </p:spPr>
        <p:txBody>
          <a:bodyPr vert="horz"/>
          <a:lstStyle>
            <a:lvl1pP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NASA, JPL or other partner logo</a:t>
            </a:r>
          </a:p>
        </p:txBody>
      </p:sp>
      <p:sp>
        <p:nvSpPr>
          <p:cNvPr id="30" name="Content Placeholder 3"/>
          <p:cNvSpPr>
            <a:spLocks noGrp="1"/>
          </p:cNvSpPr>
          <p:nvPr>
            <p:ph sz="quarter" idx="21" hasCustomPrompt="1"/>
          </p:nvPr>
        </p:nvSpPr>
        <p:spPr>
          <a:xfrm>
            <a:off x="6521956" y="3537130"/>
            <a:ext cx="1986400" cy="996405"/>
          </a:xfrm>
          <a:prstGeom prst="rect">
            <a:avLst/>
          </a:prstGeom>
        </p:spPr>
        <p:txBody>
          <a:bodyPr vert="horz"/>
          <a:lstStyle>
            <a:lvl1pP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NASA, JPL or other partner logo</a:t>
            </a:r>
          </a:p>
        </p:txBody>
      </p:sp>
      <p:sp>
        <p:nvSpPr>
          <p:cNvPr id="2" name="Date Placeholder 1"/>
          <p:cNvSpPr>
            <a:spLocks noGrp="1"/>
          </p:cNvSpPr>
          <p:nvPr>
            <p:ph type="dt" sz="half" idx="22"/>
          </p:nvPr>
        </p:nvSpPr>
        <p:spPr/>
        <p:txBody>
          <a:bodyPr/>
          <a:lstStyle/>
          <a:p>
            <a:endParaRPr lang="en-US"/>
          </a:p>
        </p:txBody>
      </p:sp>
      <p:sp>
        <p:nvSpPr>
          <p:cNvPr id="3" name="Footer Placeholder 2"/>
          <p:cNvSpPr>
            <a:spLocks noGrp="1"/>
          </p:cNvSpPr>
          <p:nvPr>
            <p:ph type="ftr" sz="quarter" idx="23"/>
          </p:nvPr>
        </p:nvSpPr>
        <p:spPr/>
        <p:txBody>
          <a:bodyPr/>
          <a:lstStyle/>
          <a:p>
            <a:endParaRPr lang="en-US"/>
          </a:p>
        </p:txBody>
      </p:sp>
      <p:sp>
        <p:nvSpPr>
          <p:cNvPr id="5" name="Slide Number Placeholder 4"/>
          <p:cNvSpPr>
            <a:spLocks noGrp="1"/>
          </p:cNvSpPr>
          <p:nvPr>
            <p:ph type="sldNum" sz="quarter" idx="24"/>
          </p:nvPr>
        </p:nvSpPr>
        <p:spPr/>
        <p:txBody>
          <a:bodyPr/>
          <a:lstStyle/>
          <a:p>
            <a:fld id="{95819BC3-7E48-734B-B255-F05E5B733943}" type="slidenum">
              <a:rPr lang="en-US" smtClean="0"/>
              <a:pPr/>
              <a:t>‹#›</a:t>
            </a:fld>
            <a:endParaRPr lang="en-US"/>
          </a:p>
        </p:txBody>
      </p:sp>
      <p:sp>
        <p:nvSpPr>
          <p:cNvPr id="14"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1352587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p:spTree>
      <p:nvGrpSpPr>
        <p:cNvPr id="1" name=""/>
        <p:cNvGrpSpPr/>
        <p:nvPr/>
      </p:nvGrpSpPr>
      <p:grpSpPr>
        <a:xfrm>
          <a:off x="0" y="0"/>
          <a:ext cx="0" cy="0"/>
          <a:chOff x="0" y="0"/>
          <a:chExt cx="0" cy="0"/>
        </a:xfrm>
      </p:grpSpPr>
      <p:sp>
        <p:nvSpPr>
          <p:cNvPr id="16"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819BC3-7E48-734B-B255-F05E5B733943}" type="slidenum">
              <a:rPr lang="en-US" smtClean="0"/>
              <a:pPr/>
              <a:t>‹#›</a:t>
            </a:fld>
            <a:endParaRPr lang="en-US"/>
          </a:p>
        </p:txBody>
      </p:sp>
      <p:sp>
        <p:nvSpPr>
          <p:cNvPr id="8"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1344936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er/Subhead">
    <p:spTree>
      <p:nvGrpSpPr>
        <p:cNvPr id="1" name=""/>
        <p:cNvGrpSpPr/>
        <p:nvPr/>
      </p:nvGrpSpPr>
      <p:grpSpPr>
        <a:xfrm>
          <a:off x="0" y="0"/>
          <a:ext cx="0" cy="0"/>
          <a:chOff x="0" y="0"/>
          <a:chExt cx="0" cy="0"/>
        </a:xfrm>
      </p:grpSpPr>
      <p:sp>
        <p:nvSpPr>
          <p:cNvPr id="13"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6"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5"/>
          </p:nvPr>
        </p:nvSpPr>
        <p:spPr/>
        <p:txBody>
          <a:bodyPr/>
          <a:lstStyle/>
          <a:p>
            <a:endParaRPr lang="en-US"/>
          </a:p>
        </p:txBody>
      </p:sp>
      <p:sp>
        <p:nvSpPr>
          <p:cNvPr id="3" name="Footer Placeholder 2"/>
          <p:cNvSpPr>
            <a:spLocks noGrp="1"/>
          </p:cNvSpPr>
          <p:nvPr>
            <p:ph type="ftr" sz="quarter" idx="16"/>
          </p:nvPr>
        </p:nvSpPr>
        <p:spPr/>
        <p:txBody>
          <a:bodyPr/>
          <a:lstStyle/>
          <a:p>
            <a:endParaRPr lang="en-US"/>
          </a:p>
        </p:txBody>
      </p:sp>
      <p:sp>
        <p:nvSpPr>
          <p:cNvPr id="4" name="Slide Number Placeholder 3"/>
          <p:cNvSpPr>
            <a:spLocks noGrp="1"/>
          </p:cNvSpPr>
          <p:nvPr>
            <p:ph type="sldNum" sz="quarter" idx="17"/>
          </p:nvPr>
        </p:nvSpPr>
        <p:spPr/>
        <p:txBody>
          <a:bodyPr/>
          <a:lstStyle/>
          <a:p>
            <a:fld id="{95819BC3-7E48-734B-B255-F05E5B733943}" type="slidenum">
              <a:rPr lang="en-US" smtClean="0"/>
              <a:pPr/>
              <a:t>‹#›</a:t>
            </a:fld>
            <a:endParaRPr lang="en-US"/>
          </a:p>
        </p:txBody>
      </p:sp>
      <p:sp>
        <p:nvSpPr>
          <p:cNvPr id="9"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2907602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der/Tex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341088" y="1161143"/>
            <a:ext cx="8364762" cy="3558495"/>
          </a:xfrm>
          <a:prstGeom prst="rect">
            <a:avLst/>
          </a:prstGeom>
        </p:spPr>
        <p:txBody>
          <a:bodyPr vert="horz"/>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2" name="Date Placeholder 1"/>
          <p:cNvSpPr>
            <a:spLocks noGrp="1"/>
          </p:cNvSpPr>
          <p:nvPr>
            <p:ph type="dt" sz="half" idx="18"/>
          </p:nvPr>
        </p:nvSpPr>
        <p:spPr/>
        <p:txBody>
          <a:bodyPr/>
          <a:lstStyle/>
          <a:p>
            <a:endParaRPr lang="en-US"/>
          </a:p>
        </p:txBody>
      </p:sp>
      <p:sp>
        <p:nvSpPr>
          <p:cNvPr id="4" name="Footer Placeholder 3"/>
          <p:cNvSpPr>
            <a:spLocks noGrp="1"/>
          </p:cNvSpPr>
          <p:nvPr>
            <p:ph type="ftr" sz="quarter" idx="19"/>
          </p:nvPr>
        </p:nvSpPr>
        <p:spPr/>
        <p:txBody>
          <a:bodyPr/>
          <a:lstStyle/>
          <a:p>
            <a:endParaRPr lang="en-US"/>
          </a:p>
        </p:txBody>
      </p:sp>
      <p:sp>
        <p:nvSpPr>
          <p:cNvPr id="5" name="Slide Number Placeholder 4"/>
          <p:cNvSpPr>
            <a:spLocks noGrp="1"/>
          </p:cNvSpPr>
          <p:nvPr>
            <p:ph type="sldNum" sz="quarter" idx="20"/>
          </p:nvPr>
        </p:nvSpPr>
        <p:spPr/>
        <p:txBody>
          <a:bodyPr/>
          <a:lstStyle/>
          <a:p>
            <a:fld id="{95819BC3-7E48-734B-B255-F05E5B733943}" type="slidenum">
              <a:rPr lang="en-US" smtClean="0"/>
              <a:pPr/>
              <a:t>‹#›</a:t>
            </a:fld>
            <a:endParaRPr lang="en-US"/>
          </a:p>
        </p:txBody>
      </p:sp>
      <p:sp>
        <p:nvSpPr>
          <p:cNvPr id="10" name="Title 5"/>
          <p:cNvSpPr txBox="1">
            <a:spLocks/>
          </p:cNvSpPr>
          <p:nvPr userDrawn="1"/>
        </p:nvSpPr>
        <p:spPr>
          <a:xfrm>
            <a:off x="7747001" y="4798449"/>
            <a:ext cx="1231511" cy="311727"/>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000" b="1" kern="500" spc="200" dirty="0">
                <a:solidFill>
                  <a:schemeClr val="accent3"/>
                </a:solidFill>
              </a:rPr>
              <a:t>jpl.nasa.gov</a:t>
            </a:r>
          </a:p>
        </p:txBody>
      </p:sp>
    </p:spTree>
    <p:extLst>
      <p:ext uri="{BB962C8B-B14F-4D97-AF65-F5344CB8AC3E}">
        <p14:creationId xmlns:p14="http://schemas.microsoft.com/office/powerpoint/2010/main" val="9724809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theme" Target="../theme/theme2.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0282265"/>
      </p:ext>
    </p:extLst>
  </p:cSld>
  <p:clrMap bg1="lt1" tx1="dk1" bg2="lt2" tx2="dk2" accent1="accent1" accent2="accent2" accent3="accent3" accent4="accent4" accent5="accent5" accent6="accent6" hlink="hlink" folHlink="folHlink"/>
  <p:sldLayoutIdLst>
    <p:sldLayoutId id="2147483704" r:id="rId1"/>
    <p:sldLayoutId id="2147483706" r:id="rId2"/>
    <p:sldLayoutId id="2147483705" r:id="rId3"/>
    <p:sldLayoutId id="2147483707" r:id="rId4"/>
    <p:sldLayoutId id="2147483718" r:id="rId5"/>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2"/>
          </p:nvPr>
        </p:nvSpPr>
        <p:spPr>
          <a:xfrm>
            <a:off x="341298" y="4797743"/>
            <a:ext cx="2133600" cy="274637"/>
          </a:xfrm>
          <a:prstGeom prst="rect">
            <a:avLst/>
          </a:prstGeom>
        </p:spPr>
        <p:txBody>
          <a:bodyPr vert="horz" lIns="91440" tIns="45720" rIns="91440" bIns="45720" rtlCol="0" anchor="ctr"/>
          <a:lstStyle>
            <a:lvl1pPr algn="l">
              <a:defRPr sz="700">
                <a:solidFill>
                  <a:schemeClr val="tx1">
                    <a:lumMod val="50000"/>
                    <a:lumOff val="50000"/>
                  </a:schemeClr>
                </a:solidFill>
              </a:defRPr>
            </a:lvl1pPr>
          </a:lstStyle>
          <a:p>
            <a:endParaRPr lang="en-US" dirty="0"/>
          </a:p>
        </p:txBody>
      </p:sp>
      <p:sp>
        <p:nvSpPr>
          <p:cNvPr id="4" name="Footer Placeholder 3"/>
          <p:cNvSpPr>
            <a:spLocks noGrp="1"/>
          </p:cNvSpPr>
          <p:nvPr>
            <p:ph type="ftr" sz="quarter" idx="3"/>
          </p:nvPr>
        </p:nvSpPr>
        <p:spPr>
          <a:xfrm>
            <a:off x="3124200" y="4797743"/>
            <a:ext cx="2895600" cy="274637"/>
          </a:xfrm>
          <a:prstGeom prst="rect">
            <a:avLst/>
          </a:prstGeom>
        </p:spPr>
        <p:txBody>
          <a:bodyPr vert="horz" lIns="91440" tIns="45720" rIns="91440" bIns="45720" rtlCol="0" anchor="ctr"/>
          <a:lstStyle>
            <a:lvl1pPr algn="ctr">
              <a:defRPr sz="700">
                <a:solidFill>
                  <a:schemeClr val="tx1">
                    <a:lumMod val="50000"/>
                    <a:lumOff val="50000"/>
                  </a:schemeClr>
                </a:solidFill>
              </a:defRPr>
            </a:lvl1pPr>
          </a:lstStyle>
          <a:p>
            <a:endParaRPr lang="en-US"/>
          </a:p>
        </p:txBody>
      </p:sp>
      <p:sp>
        <p:nvSpPr>
          <p:cNvPr id="5" name="Slide Number Placeholder 4"/>
          <p:cNvSpPr>
            <a:spLocks noGrp="1"/>
          </p:cNvSpPr>
          <p:nvPr>
            <p:ph type="sldNum" sz="quarter" idx="4"/>
          </p:nvPr>
        </p:nvSpPr>
        <p:spPr>
          <a:xfrm>
            <a:off x="6553200" y="4797743"/>
            <a:ext cx="1249680" cy="274637"/>
          </a:xfrm>
          <a:prstGeom prst="rect">
            <a:avLst/>
          </a:prstGeom>
        </p:spPr>
        <p:txBody>
          <a:bodyPr vert="horz" lIns="91440" tIns="45720" rIns="91440" bIns="45720" rtlCol="0" anchor="ctr"/>
          <a:lstStyle>
            <a:lvl1pPr algn="r">
              <a:defRPr sz="700">
                <a:solidFill>
                  <a:schemeClr val="tx1">
                    <a:lumMod val="50000"/>
                    <a:lumOff val="50000"/>
                  </a:schemeClr>
                </a:solidFill>
              </a:defRPr>
            </a:lvl1pPr>
          </a:lstStyle>
          <a:p>
            <a:fld id="{95819BC3-7E48-734B-B255-F05E5B733943}" type="slidenum">
              <a:rPr lang="en-US" smtClean="0"/>
              <a:pPr/>
              <a:t>‹#›</a:t>
            </a:fld>
            <a:endParaRPr lang="en-US"/>
          </a:p>
        </p:txBody>
      </p:sp>
    </p:spTree>
    <p:extLst>
      <p:ext uri="{BB962C8B-B14F-4D97-AF65-F5344CB8AC3E}">
        <p14:creationId xmlns:p14="http://schemas.microsoft.com/office/powerpoint/2010/main" val="64484220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30" r:id="rId3"/>
    <p:sldLayoutId id="2147483723" r:id="rId4"/>
    <p:sldLayoutId id="2147483731" r:id="rId5"/>
    <p:sldLayoutId id="2147483724" r:id="rId6"/>
    <p:sldLayoutId id="2147483732" r:id="rId7"/>
    <p:sldLayoutId id="2147483725" r:id="rId8"/>
    <p:sldLayoutId id="2147483733" r:id="rId9"/>
    <p:sldLayoutId id="2147483726" r:id="rId10"/>
    <p:sldLayoutId id="2147483734" r:id="rId11"/>
    <p:sldLayoutId id="2147483727" r:id="rId12"/>
    <p:sldLayoutId id="2147483728" r:id="rId13"/>
    <p:sldLayoutId id="2147483729" r:id="rId14"/>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hyperlink" Target="mailto:emily.dunkel@jpl.nasa.gov" TargetMode="External"/><Relationship Id="rId2" Type="http://schemas.openxmlformats.org/officeDocument/2006/relationships/hyperlink" Target="https://www.zooniverse.org/" TargetMode="Externa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hyperlink" Target="https://www.zooniverse.org/projects/emmyd/lunar-landmark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
          </p:nvPr>
        </p:nvSpPr>
        <p:spPr/>
        <p:txBody>
          <a:bodyPr/>
          <a:lstStyle/>
          <a:p>
            <a:r>
              <a:rPr lang="en-US" dirty="0"/>
              <a:t>LROC Labeling Guide</a:t>
            </a:r>
          </a:p>
        </p:txBody>
      </p:sp>
      <p:sp>
        <p:nvSpPr>
          <p:cNvPr id="4" name="Text Placeholder 3"/>
          <p:cNvSpPr>
            <a:spLocks noGrp="1"/>
          </p:cNvSpPr>
          <p:nvPr>
            <p:ph type="body" sz="quarter" idx="19"/>
          </p:nvPr>
        </p:nvSpPr>
        <p:spPr/>
        <p:txBody>
          <a:bodyPr/>
          <a:lstStyle/>
          <a:p>
            <a:r>
              <a:rPr lang="en-US" dirty="0"/>
              <a:t>Emily Dunkel</a:t>
            </a:r>
          </a:p>
          <a:p>
            <a:r>
              <a:rPr lang="en-US" dirty="0"/>
              <a:t>Jet Propulsion Laboratory</a:t>
            </a:r>
          </a:p>
          <a:p>
            <a:r>
              <a:rPr lang="en-US" dirty="0"/>
              <a:t>May 2022</a:t>
            </a:r>
          </a:p>
        </p:txBody>
      </p:sp>
      <p:pic>
        <p:nvPicPr>
          <p:cNvPr id="6" name="Picture 5">
            <a:extLst>
              <a:ext uri="{FF2B5EF4-FFF2-40B4-BE49-F238E27FC236}">
                <a16:creationId xmlns:a16="http://schemas.microsoft.com/office/drawing/2014/main" id="{EBF2EBD3-5D63-B849-B828-5DDB24286F61}"/>
              </a:ext>
            </a:extLst>
          </p:cNvPr>
          <p:cNvPicPr>
            <a:picLocks noChangeAspect="1"/>
          </p:cNvPicPr>
          <p:nvPr/>
        </p:nvPicPr>
        <p:blipFill>
          <a:blip r:embed="rId2"/>
          <a:stretch>
            <a:fillRect/>
          </a:stretch>
        </p:blipFill>
        <p:spPr>
          <a:xfrm>
            <a:off x="0" y="0"/>
            <a:ext cx="4870770" cy="4881890"/>
          </a:xfrm>
          <a:prstGeom prst="rect">
            <a:avLst/>
          </a:prstGeom>
        </p:spPr>
      </p:pic>
      <p:sp>
        <p:nvSpPr>
          <p:cNvPr id="7" name="Rectangle 6">
            <a:extLst>
              <a:ext uri="{FF2B5EF4-FFF2-40B4-BE49-F238E27FC236}">
                <a16:creationId xmlns:a16="http://schemas.microsoft.com/office/drawing/2014/main" id="{7A5B5116-1230-3F49-8779-4928D668BA14}"/>
              </a:ext>
            </a:extLst>
          </p:cNvPr>
          <p:cNvSpPr/>
          <p:nvPr/>
        </p:nvSpPr>
        <p:spPr>
          <a:xfrm>
            <a:off x="84715" y="4881890"/>
            <a:ext cx="4966818" cy="523220"/>
          </a:xfrm>
          <a:prstGeom prst="rect">
            <a:avLst/>
          </a:prstGeom>
        </p:spPr>
        <p:txBody>
          <a:bodyPr wrap="square">
            <a:spAutoFit/>
          </a:bodyPr>
          <a:lstStyle/>
          <a:p>
            <a:pPr>
              <a:spcBef>
                <a:spcPts val="200"/>
              </a:spcBef>
            </a:pPr>
            <a:r>
              <a:rPr lang="en-US" sz="1000" dirty="0">
                <a:solidFill>
                  <a:srgbClr val="000000"/>
                </a:solidFill>
                <a:latin typeface="Arial" panose="020B0604020202020204" pitchFamily="34" charset="0"/>
              </a:rPr>
              <a:t>© 2022 California Institute of Technology. Government sponsorship acknowledged.</a:t>
            </a:r>
            <a:br>
              <a:rPr lang="en-US" dirty="0"/>
            </a:br>
            <a:endParaRPr lang="en-US" dirty="0"/>
          </a:p>
        </p:txBody>
      </p:sp>
      <p:sp>
        <p:nvSpPr>
          <p:cNvPr id="2" name="TextBox 1">
            <a:extLst>
              <a:ext uri="{FF2B5EF4-FFF2-40B4-BE49-F238E27FC236}">
                <a16:creationId xmlns:a16="http://schemas.microsoft.com/office/drawing/2014/main" id="{6B431318-05CD-BD4F-A62E-1A7F38C01D27}"/>
              </a:ext>
            </a:extLst>
          </p:cNvPr>
          <p:cNvSpPr txBox="1"/>
          <p:nvPr/>
        </p:nvSpPr>
        <p:spPr>
          <a:xfrm>
            <a:off x="6718610" y="2612970"/>
            <a:ext cx="1639229" cy="246221"/>
          </a:xfrm>
          <a:prstGeom prst="rect">
            <a:avLst/>
          </a:prstGeom>
          <a:noFill/>
        </p:spPr>
        <p:txBody>
          <a:bodyPr wrap="square" rtlCol="0">
            <a:spAutoFit/>
          </a:bodyPr>
          <a:lstStyle/>
          <a:p>
            <a:r>
              <a:rPr lang="en-US" sz="1000" dirty="0"/>
              <a:t>CL#22-2323</a:t>
            </a:r>
          </a:p>
        </p:txBody>
      </p:sp>
    </p:spTree>
    <p:extLst>
      <p:ext uri="{BB962C8B-B14F-4D97-AF65-F5344CB8AC3E}">
        <p14:creationId xmlns:p14="http://schemas.microsoft.com/office/powerpoint/2010/main" val="6435873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DA2B747-5973-034B-970D-0C20E830A96C}"/>
              </a:ext>
            </a:extLst>
          </p:cNvPr>
          <p:cNvPicPr>
            <a:picLocks noChangeAspect="1"/>
          </p:cNvPicPr>
          <p:nvPr/>
        </p:nvPicPr>
        <p:blipFill rotWithShape="1">
          <a:blip r:embed="rId2"/>
          <a:srcRect l="14312" t="7439" r="7778" b="20305"/>
          <a:stretch/>
        </p:blipFill>
        <p:spPr>
          <a:xfrm>
            <a:off x="666750" y="3111070"/>
            <a:ext cx="1600200" cy="1517908"/>
          </a:xfrm>
          <a:prstGeom prst="rect">
            <a:avLst/>
          </a:prstGeom>
        </p:spPr>
      </p:pic>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10</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5167744" y="651164"/>
            <a:ext cx="3142349" cy="4739759"/>
          </a:xfrm>
          <a:prstGeom prst="rect">
            <a:avLst/>
          </a:prstGeom>
          <a:noFill/>
        </p:spPr>
        <p:txBody>
          <a:bodyPr wrap="square" rtlCol="0">
            <a:spAutoFit/>
          </a:bodyPr>
          <a:lstStyle/>
          <a:p>
            <a:pPr marL="171450" indent="-171450">
              <a:buFont typeface="Arial" panose="020B0604020202020204" pitchFamily="34" charset="0"/>
              <a:buChar char="•"/>
            </a:pPr>
            <a:r>
              <a:rPr lang="en-US" sz="1200" dirty="0"/>
              <a:t>After craters have been around a while, their impact ejecta clears</a:t>
            </a:r>
          </a:p>
          <a:p>
            <a:pPr marL="628650" lvl="1" indent="-171450">
              <a:buFont typeface="Arial" panose="020B0604020202020204" pitchFamily="34" charset="0"/>
              <a:buChar char="•"/>
            </a:pPr>
            <a:r>
              <a:rPr lang="en-US" sz="1200" dirty="0"/>
              <a:t>Old craters are sometimes referred to as degraded craters</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r>
              <a:rPr lang="en-US" sz="1200" dirty="0"/>
              <a:t>For our labeling purposes, we have more stringent requirements than just being a crater: </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r>
              <a:rPr lang="en-US" sz="1200" b="1" dirty="0"/>
              <a:t>Crater diameter must be </a:t>
            </a:r>
          </a:p>
          <a:p>
            <a:r>
              <a:rPr lang="en-US" sz="1200" b="1" dirty="0"/>
              <a:t>    &gt;= 1/10 * width of image</a:t>
            </a:r>
          </a:p>
          <a:p>
            <a:pPr marL="628650" lvl="1" indent="-171450">
              <a:buFont typeface="Arial" panose="020B0604020202020204" pitchFamily="34" charset="0"/>
              <a:buChar char="•"/>
            </a:pPr>
            <a:r>
              <a:rPr lang="en-US" sz="1200" dirty="0"/>
              <a:t>Size of green bar</a:t>
            </a:r>
            <a:endParaRPr lang="en-US" sz="1200" dirty="0">
              <a:solidFill>
                <a:srgbClr val="A255C1"/>
              </a:solidFill>
            </a:endParaRPr>
          </a:p>
          <a:p>
            <a:pPr marL="628650" lvl="1" indent="-171450">
              <a:buFont typeface="Arial" panose="020B0604020202020204" pitchFamily="34" charset="0"/>
              <a:buChar char="•"/>
            </a:pPr>
            <a:r>
              <a:rPr lang="en-US" sz="1200" dirty="0"/>
              <a:t>If crater is not spherical, the smallest diameter must fit the requirement</a:t>
            </a:r>
          </a:p>
          <a:p>
            <a:pPr marL="628650" lvl="1" indent="-171450">
              <a:buFont typeface="Arial" panose="020B0604020202020204" pitchFamily="34" charset="0"/>
              <a:buChar char="•"/>
            </a:pPr>
            <a:endParaRPr lang="en-US" sz="1200" dirty="0"/>
          </a:p>
          <a:p>
            <a:pPr marL="171450" indent="-171450">
              <a:buFont typeface="Arial" panose="020B0604020202020204" pitchFamily="34" charset="0"/>
              <a:buChar char="•"/>
            </a:pPr>
            <a:r>
              <a:rPr lang="en-US" sz="1200" b="1" dirty="0"/>
              <a:t>Also, the rim must be visible for ¾ the circumference</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r>
              <a:rPr lang="en-US" sz="1200" dirty="0"/>
              <a:t>So, if the crater is too degraded, we’ll label it “None” instead of “Old Crater”</a:t>
            </a:r>
          </a:p>
          <a:p>
            <a:pPr marL="628650" lvl="1" indent="-171450">
              <a:buFont typeface="Arial" panose="020B0604020202020204" pitchFamily="34" charset="0"/>
              <a:buChar char="•"/>
            </a:pPr>
            <a:r>
              <a:rPr lang="en-US" sz="1200" dirty="0"/>
              <a:t>We just want to capture the larger craters w/ visible rings</a:t>
            </a:r>
          </a:p>
          <a:p>
            <a:pPr marL="171450" indent="-171450">
              <a:buFont typeface="Arial" panose="020B0604020202020204" pitchFamily="34" charset="0"/>
              <a:buChar char="•"/>
            </a:pPr>
            <a:endParaRPr lang="en-US" sz="1200" dirty="0"/>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65619638-CB7E-A74D-9851-DE39691918C4}"/>
              </a:ext>
            </a:extLst>
          </p:cNvPr>
          <p:cNvPicPr>
            <a:picLocks/>
          </p:cNvPicPr>
          <p:nvPr/>
        </p:nvPicPr>
        <p:blipFill>
          <a:blip r:embed="rId3"/>
          <a:stretch>
            <a:fillRect/>
          </a:stretch>
        </p:blipFill>
        <p:spPr>
          <a:xfrm>
            <a:off x="744398" y="1096396"/>
            <a:ext cx="1522552" cy="1522552"/>
          </a:xfrm>
          <a:prstGeom prst="rect">
            <a:avLst/>
          </a:prstGeom>
        </p:spPr>
      </p:pic>
      <p:cxnSp>
        <p:nvCxnSpPr>
          <p:cNvPr id="25" name="Straight Connector 24">
            <a:extLst>
              <a:ext uri="{FF2B5EF4-FFF2-40B4-BE49-F238E27FC236}">
                <a16:creationId xmlns:a16="http://schemas.microsoft.com/office/drawing/2014/main" id="{6B1CEDCC-9015-6340-B57C-C5C9625DAD04}"/>
              </a:ext>
            </a:extLst>
          </p:cNvPr>
          <p:cNvCxnSpPr/>
          <p:nvPr/>
        </p:nvCxnSpPr>
        <p:spPr>
          <a:xfrm>
            <a:off x="1788418" y="4193949"/>
            <a:ext cx="155448"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C87F3E37-8BAE-AA42-B607-2AED7DDBB639}"/>
              </a:ext>
            </a:extLst>
          </p:cNvPr>
          <p:cNvPicPr>
            <a:picLocks noChangeAspect="1"/>
          </p:cNvPicPr>
          <p:nvPr/>
        </p:nvPicPr>
        <p:blipFill rotWithShape="1">
          <a:blip r:embed="rId4"/>
          <a:srcRect l="14019" t="6369" r="23555" b="44799"/>
          <a:stretch/>
        </p:blipFill>
        <p:spPr>
          <a:xfrm>
            <a:off x="2627745" y="1100313"/>
            <a:ext cx="1670197" cy="1518635"/>
          </a:xfrm>
          <a:prstGeom prst="rect">
            <a:avLst/>
          </a:prstGeom>
        </p:spPr>
      </p:pic>
      <p:pic>
        <p:nvPicPr>
          <p:cNvPr id="17" name="Picture 16">
            <a:extLst>
              <a:ext uri="{FF2B5EF4-FFF2-40B4-BE49-F238E27FC236}">
                <a16:creationId xmlns:a16="http://schemas.microsoft.com/office/drawing/2014/main" id="{7FF28C5B-DF99-D242-A257-BA6CE53BD3FD}"/>
              </a:ext>
            </a:extLst>
          </p:cNvPr>
          <p:cNvPicPr>
            <a:picLocks noChangeAspect="1"/>
          </p:cNvPicPr>
          <p:nvPr/>
        </p:nvPicPr>
        <p:blipFill rotWithShape="1">
          <a:blip r:embed="rId5"/>
          <a:srcRect l="-3486" t="4715" r="8824" b="14448"/>
          <a:stretch/>
        </p:blipFill>
        <p:spPr>
          <a:xfrm>
            <a:off x="2545427" y="3111070"/>
            <a:ext cx="1847968" cy="1501076"/>
          </a:xfrm>
          <a:prstGeom prst="rect">
            <a:avLst/>
          </a:prstGeom>
        </p:spPr>
      </p:pic>
      <p:sp>
        <p:nvSpPr>
          <p:cNvPr id="3" name="TextBox 2">
            <a:extLst>
              <a:ext uri="{FF2B5EF4-FFF2-40B4-BE49-F238E27FC236}">
                <a16:creationId xmlns:a16="http://schemas.microsoft.com/office/drawing/2014/main" id="{0CD378BC-C6DA-9E48-95AE-FE6B98897101}"/>
              </a:ext>
            </a:extLst>
          </p:cNvPr>
          <p:cNvSpPr txBox="1"/>
          <p:nvPr/>
        </p:nvSpPr>
        <p:spPr>
          <a:xfrm>
            <a:off x="999344" y="4717348"/>
            <a:ext cx="4273587" cy="338554"/>
          </a:xfrm>
          <a:prstGeom prst="rect">
            <a:avLst/>
          </a:prstGeom>
          <a:noFill/>
        </p:spPr>
        <p:txBody>
          <a:bodyPr wrap="square" rtlCol="0">
            <a:spAutoFit/>
          </a:bodyPr>
          <a:lstStyle/>
          <a:p>
            <a:r>
              <a:rPr lang="en-US" sz="1600" dirty="0">
                <a:solidFill>
                  <a:srgbClr val="A255C1"/>
                </a:solidFill>
              </a:rPr>
              <a:t>It may be helpful to have a ruler with you!</a:t>
            </a:r>
          </a:p>
        </p:txBody>
      </p:sp>
    </p:spTree>
    <p:extLst>
      <p:ext uri="{BB962C8B-B14F-4D97-AF65-F5344CB8AC3E}">
        <p14:creationId xmlns:p14="http://schemas.microsoft.com/office/powerpoint/2010/main" val="976637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DA2B747-5973-034B-970D-0C20E830A96C}"/>
              </a:ext>
            </a:extLst>
          </p:cNvPr>
          <p:cNvPicPr>
            <a:picLocks noChangeAspect="1"/>
          </p:cNvPicPr>
          <p:nvPr/>
        </p:nvPicPr>
        <p:blipFill rotWithShape="1">
          <a:blip r:embed="rId2"/>
          <a:srcRect l="14312" t="7439" r="7778" b="20305"/>
          <a:stretch/>
        </p:blipFill>
        <p:spPr>
          <a:xfrm>
            <a:off x="666750" y="3111070"/>
            <a:ext cx="1600200" cy="1517908"/>
          </a:xfrm>
          <a:prstGeom prst="rect">
            <a:avLst/>
          </a:prstGeom>
        </p:spPr>
      </p:pic>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Examples and Not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11</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65619638-CB7E-A74D-9851-DE39691918C4}"/>
              </a:ext>
            </a:extLst>
          </p:cNvPr>
          <p:cNvPicPr>
            <a:picLocks/>
          </p:cNvPicPr>
          <p:nvPr/>
        </p:nvPicPr>
        <p:blipFill>
          <a:blip r:embed="rId3"/>
          <a:stretch>
            <a:fillRect/>
          </a:stretch>
        </p:blipFill>
        <p:spPr>
          <a:xfrm>
            <a:off x="744398" y="1096396"/>
            <a:ext cx="1522552" cy="1522552"/>
          </a:xfrm>
          <a:prstGeom prst="rect">
            <a:avLst/>
          </a:prstGeom>
        </p:spPr>
      </p:pic>
      <p:pic>
        <p:nvPicPr>
          <p:cNvPr id="8" name="Picture 7">
            <a:extLst>
              <a:ext uri="{FF2B5EF4-FFF2-40B4-BE49-F238E27FC236}">
                <a16:creationId xmlns:a16="http://schemas.microsoft.com/office/drawing/2014/main" id="{C3D1BF51-CED4-8D4E-B3C9-9A0E33FF98CD}"/>
              </a:ext>
            </a:extLst>
          </p:cNvPr>
          <p:cNvPicPr>
            <a:picLocks/>
          </p:cNvPicPr>
          <p:nvPr/>
        </p:nvPicPr>
        <p:blipFill>
          <a:blip r:embed="rId4"/>
          <a:stretch>
            <a:fillRect/>
          </a:stretch>
        </p:blipFill>
        <p:spPr>
          <a:xfrm rot="10800000">
            <a:off x="2528842" y="1096396"/>
            <a:ext cx="1527048" cy="1522552"/>
          </a:xfrm>
          <a:prstGeom prst="rect">
            <a:avLst/>
          </a:prstGeom>
        </p:spPr>
      </p:pic>
      <p:pic>
        <p:nvPicPr>
          <p:cNvPr id="16" name="Picture 15">
            <a:extLst>
              <a:ext uri="{FF2B5EF4-FFF2-40B4-BE49-F238E27FC236}">
                <a16:creationId xmlns:a16="http://schemas.microsoft.com/office/drawing/2014/main" id="{1418E8AF-544F-D94F-B8F2-3EF74DA44A23}"/>
              </a:ext>
            </a:extLst>
          </p:cNvPr>
          <p:cNvPicPr>
            <a:picLocks noChangeAspect="1"/>
          </p:cNvPicPr>
          <p:nvPr/>
        </p:nvPicPr>
        <p:blipFill>
          <a:blip r:embed="rId5"/>
          <a:stretch>
            <a:fillRect/>
          </a:stretch>
        </p:blipFill>
        <p:spPr>
          <a:xfrm rot="16200000">
            <a:off x="2514342" y="3087444"/>
            <a:ext cx="1517907" cy="1547816"/>
          </a:xfrm>
          <a:prstGeom prst="rect">
            <a:avLst/>
          </a:prstGeom>
        </p:spPr>
      </p:pic>
      <p:pic>
        <p:nvPicPr>
          <p:cNvPr id="15" name="Picture 14">
            <a:extLst>
              <a:ext uri="{FF2B5EF4-FFF2-40B4-BE49-F238E27FC236}">
                <a16:creationId xmlns:a16="http://schemas.microsoft.com/office/drawing/2014/main" id="{C87F3E37-8BAE-AA42-B607-2AED7DDBB639}"/>
              </a:ext>
            </a:extLst>
          </p:cNvPr>
          <p:cNvPicPr>
            <a:picLocks noChangeAspect="1"/>
          </p:cNvPicPr>
          <p:nvPr/>
        </p:nvPicPr>
        <p:blipFill rotWithShape="1">
          <a:blip r:embed="rId6"/>
          <a:srcRect l="14019" t="6369" r="23555" b="44799"/>
          <a:stretch/>
        </p:blipFill>
        <p:spPr>
          <a:xfrm>
            <a:off x="4292080" y="1049637"/>
            <a:ext cx="1769925" cy="1609314"/>
          </a:xfrm>
          <a:prstGeom prst="rect">
            <a:avLst/>
          </a:prstGeom>
        </p:spPr>
      </p:pic>
      <p:pic>
        <p:nvPicPr>
          <p:cNvPr id="17" name="Picture 16">
            <a:extLst>
              <a:ext uri="{FF2B5EF4-FFF2-40B4-BE49-F238E27FC236}">
                <a16:creationId xmlns:a16="http://schemas.microsoft.com/office/drawing/2014/main" id="{7FF28C5B-DF99-D242-A257-BA6CE53BD3FD}"/>
              </a:ext>
            </a:extLst>
          </p:cNvPr>
          <p:cNvPicPr>
            <a:picLocks noChangeAspect="1"/>
          </p:cNvPicPr>
          <p:nvPr/>
        </p:nvPicPr>
        <p:blipFill rotWithShape="1">
          <a:blip r:embed="rId7"/>
          <a:srcRect l="-3486" t="4715" r="8824" b="14448"/>
          <a:stretch/>
        </p:blipFill>
        <p:spPr>
          <a:xfrm>
            <a:off x="4279641" y="3140135"/>
            <a:ext cx="1834832" cy="1490406"/>
          </a:xfrm>
          <a:prstGeom prst="rect">
            <a:avLst/>
          </a:prstGeom>
        </p:spPr>
      </p:pic>
      <p:sp>
        <p:nvSpPr>
          <p:cNvPr id="3" name="TextBox 2">
            <a:extLst>
              <a:ext uri="{FF2B5EF4-FFF2-40B4-BE49-F238E27FC236}">
                <a16:creationId xmlns:a16="http://schemas.microsoft.com/office/drawing/2014/main" id="{0CD378BC-C6DA-9E48-95AE-FE6B98897101}"/>
              </a:ext>
            </a:extLst>
          </p:cNvPr>
          <p:cNvSpPr txBox="1"/>
          <p:nvPr/>
        </p:nvSpPr>
        <p:spPr>
          <a:xfrm>
            <a:off x="6712157" y="1124357"/>
            <a:ext cx="1751763" cy="2554545"/>
          </a:xfrm>
          <a:prstGeom prst="rect">
            <a:avLst/>
          </a:prstGeom>
          <a:noFill/>
        </p:spPr>
        <p:txBody>
          <a:bodyPr wrap="square" rtlCol="0">
            <a:spAutoFit/>
          </a:bodyPr>
          <a:lstStyle/>
          <a:p>
            <a:r>
              <a:rPr lang="en-US" sz="1600" dirty="0"/>
              <a:t>For the “None” examples, it’s hard to see where the circumference is</a:t>
            </a:r>
          </a:p>
          <a:p>
            <a:endParaRPr lang="en-US" sz="1600" dirty="0"/>
          </a:p>
          <a:p>
            <a:r>
              <a:rPr lang="en-US" sz="1600" dirty="0"/>
              <a:t>Remember: rim must be visible for ¾ the circumference!</a:t>
            </a:r>
          </a:p>
        </p:txBody>
      </p:sp>
      <p:sp>
        <p:nvSpPr>
          <p:cNvPr id="5" name="TextBox 4">
            <a:extLst>
              <a:ext uri="{FF2B5EF4-FFF2-40B4-BE49-F238E27FC236}">
                <a16:creationId xmlns:a16="http://schemas.microsoft.com/office/drawing/2014/main" id="{79465652-D45B-9A49-9B55-9289E516F56C}"/>
              </a:ext>
            </a:extLst>
          </p:cNvPr>
          <p:cNvSpPr txBox="1"/>
          <p:nvPr/>
        </p:nvSpPr>
        <p:spPr>
          <a:xfrm>
            <a:off x="744398" y="746967"/>
            <a:ext cx="1522551" cy="369332"/>
          </a:xfrm>
          <a:prstGeom prst="rect">
            <a:avLst/>
          </a:prstGeom>
          <a:noFill/>
        </p:spPr>
        <p:txBody>
          <a:bodyPr wrap="square" rtlCol="0">
            <a:spAutoFit/>
          </a:bodyPr>
          <a:lstStyle/>
          <a:p>
            <a:r>
              <a:rPr lang="en-US" dirty="0"/>
              <a:t>Old Crater</a:t>
            </a:r>
          </a:p>
        </p:txBody>
      </p:sp>
      <p:sp>
        <p:nvSpPr>
          <p:cNvPr id="18" name="TextBox 17">
            <a:extLst>
              <a:ext uri="{FF2B5EF4-FFF2-40B4-BE49-F238E27FC236}">
                <a16:creationId xmlns:a16="http://schemas.microsoft.com/office/drawing/2014/main" id="{9A03EB49-A63F-A644-AF49-5F09376A15E0}"/>
              </a:ext>
            </a:extLst>
          </p:cNvPr>
          <p:cNvSpPr txBox="1"/>
          <p:nvPr/>
        </p:nvSpPr>
        <p:spPr>
          <a:xfrm>
            <a:off x="4415766" y="702156"/>
            <a:ext cx="1522551" cy="369332"/>
          </a:xfrm>
          <a:prstGeom prst="rect">
            <a:avLst/>
          </a:prstGeom>
          <a:noFill/>
        </p:spPr>
        <p:txBody>
          <a:bodyPr wrap="square" rtlCol="0">
            <a:spAutoFit/>
          </a:bodyPr>
          <a:lstStyle/>
          <a:p>
            <a:r>
              <a:rPr lang="en-US" dirty="0"/>
              <a:t>Old Crater</a:t>
            </a:r>
          </a:p>
        </p:txBody>
      </p:sp>
      <p:sp>
        <p:nvSpPr>
          <p:cNvPr id="19" name="TextBox 18">
            <a:extLst>
              <a:ext uri="{FF2B5EF4-FFF2-40B4-BE49-F238E27FC236}">
                <a16:creationId xmlns:a16="http://schemas.microsoft.com/office/drawing/2014/main" id="{1332DEA8-E457-A148-8788-3FB257FBED28}"/>
              </a:ext>
            </a:extLst>
          </p:cNvPr>
          <p:cNvSpPr txBox="1"/>
          <p:nvPr/>
        </p:nvSpPr>
        <p:spPr>
          <a:xfrm>
            <a:off x="4601158" y="2809803"/>
            <a:ext cx="1522551" cy="369332"/>
          </a:xfrm>
          <a:prstGeom prst="rect">
            <a:avLst/>
          </a:prstGeom>
          <a:noFill/>
        </p:spPr>
        <p:txBody>
          <a:bodyPr wrap="square" rtlCol="0">
            <a:spAutoFit/>
          </a:bodyPr>
          <a:lstStyle/>
          <a:p>
            <a:r>
              <a:rPr lang="en-US" dirty="0"/>
              <a:t>Old Crater</a:t>
            </a:r>
          </a:p>
        </p:txBody>
      </p:sp>
      <p:sp>
        <p:nvSpPr>
          <p:cNvPr id="20" name="TextBox 19">
            <a:extLst>
              <a:ext uri="{FF2B5EF4-FFF2-40B4-BE49-F238E27FC236}">
                <a16:creationId xmlns:a16="http://schemas.microsoft.com/office/drawing/2014/main" id="{6E0A7D8D-1AF5-3D4D-84A5-C2448A41DC67}"/>
              </a:ext>
            </a:extLst>
          </p:cNvPr>
          <p:cNvSpPr txBox="1"/>
          <p:nvPr/>
        </p:nvSpPr>
        <p:spPr>
          <a:xfrm>
            <a:off x="816077" y="2783711"/>
            <a:ext cx="1522551" cy="369332"/>
          </a:xfrm>
          <a:prstGeom prst="rect">
            <a:avLst/>
          </a:prstGeom>
          <a:noFill/>
        </p:spPr>
        <p:txBody>
          <a:bodyPr wrap="square" rtlCol="0">
            <a:spAutoFit/>
          </a:bodyPr>
          <a:lstStyle/>
          <a:p>
            <a:r>
              <a:rPr lang="en-US" dirty="0"/>
              <a:t>Old Crater</a:t>
            </a:r>
          </a:p>
        </p:txBody>
      </p:sp>
      <p:sp>
        <p:nvSpPr>
          <p:cNvPr id="21" name="TextBox 20">
            <a:extLst>
              <a:ext uri="{FF2B5EF4-FFF2-40B4-BE49-F238E27FC236}">
                <a16:creationId xmlns:a16="http://schemas.microsoft.com/office/drawing/2014/main" id="{3A7B07B0-C48C-9044-BB28-248033F893E4}"/>
              </a:ext>
            </a:extLst>
          </p:cNvPr>
          <p:cNvSpPr txBox="1"/>
          <p:nvPr/>
        </p:nvSpPr>
        <p:spPr>
          <a:xfrm>
            <a:off x="2769527" y="755025"/>
            <a:ext cx="1522551" cy="369332"/>
          </a:xfrm>
          <a:prstGeom prst="rect">
            <a:avLst/>
          </a:prstGeom>
          <a:noFill/>
        </p:spPr>
        <p:txBody>
          <a:bodyPr wrap="square" rtlCol="0">
            <a:spAutoFit/>
          </a:bodyPr>
          <a:lstStyle/>
          <a:p>
            <a:r>
              <a:rPr lang="en-US" dirty="0">
                <a:solidFill>
                  <a:schemeClr val="accent3"/>
                </a:solidFill>
              </a:rPr>
              <a:t>None</a:t>
            </a:r>
          </a:p>
        </p:txBody>
      </p:sp>
      <p:sp>
        <p:nvSpPr>
          <p:cNvPr id="22" name="TextBox 21">
            <a:extLst>
              <a:ext uri="{FF2B5EF4-FFF2-40B4-BE49-F238E27FC236}">
                <a16:creationId xmlns:a16="http://schemas.microsoft.com/office/drawing/2014/main" id="{ACECB3E0-9B27-AC4C-A3A3-4ACDD22B5B7D}"/>
              </a:ext>
            </a:extLst>
          </p:cNvPr>
          <p:cNvSpPr txBox="1"/>
          <p:nvPr/>
        </p:nvSpPr>
        <p:spPr>
          <a:xfrm>
            <a:off x="2833289" y="2678137"/>
            <a:ext cx="1522551" cy="369332"/>
          </a:xfrm>
          <a:prstGeom prst="rect">
            <a:avLst/>
          </a:prstGeom>
          <a:noFill/>
        </p:spPr>
        <p:txBody>
          <a:bodyPr wrap="square" rtlCol="0">
            <a:spAutoFit/>
          </a:bodyPr>
          <a:lstStyle/>
          <a:p>
            <a:r>
              <a:rPr lang="en-US" dirty="0">
                <a:solidFill>
                  <a:schemeClr val="accent3"/>
                </a:solidFill>
              </a:rPr>
              <a:t>None</a:t>
            </a:r>
          </a:p>
        </p:txBody>
      </p:sp>
    </p:spTree>
    <p:extLst>
      <p:ext uri="{BB962C8B-B14F-4D97-AF65-F5344CB8AC3E}">
        <p14:creationId xmlns:p14="http://schemas.microsoft.com/office/powerpoint/2010/main" val="797725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12</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0CD378BC-C6DA-9E48-95AE-FE6B98897101}"/>
              </a:ext>
            </a:extLst>
          </p:cNvPr>
          <p:cNvSpPr txBox="1"/>
          <p:nvPr/>
        </p:nvSpPr>
        <p:spPr>
          <a:xfrm>
            <a:off x="6712157" y="1124357"/>
            <a:ext cx="1751763" cy="1569660"/>
          </a:xfrm>
          <a:prstGeom prst="rect">
            <a:avLst/>
          </a:prstGeom>
          <a:noFill/>
        </p:spPr>
        <p:txBody>
          <a:bodyPr wrap="square" rtlCol="0">
            <a:spAutoFit/>
          </a:bodyPr>
          <a:lstStyle/>
          <a:p>
            <a:r>
              <a:rPr lang="en-US" sz="1600" dirty="0"/>
              <a:t>This image has strange contrast again, but I can see at least ¾ the circumference!</a:t>
            </a:r>
          </a:p>
        </p:txBody>
      </p:sp>
      <p:sp>
        <p:nvSpPr>
          <p:cNvPr id="5" name="TextBox 4">
            <a:extLst>
              <a:ext uri="{FF2B5EF4-FFF2-40B4-BE49-F238E27FC236}">
                <a16:creationId xmlns:a16="http://schemas.microsoft.com/office/drawing/2014/main" id="{79465652-D45B-9A49-9B55-9289E516F56C}"/>
              </a:ext>
            </a:extLst>
          </p:cNvPr>
          <p:cNvSpPr txBox="1"/>
          <p:nvPr/>
        </p:nvSpPr>
        <p:spPr>
          <a:xfrm>
            <a:off x="1534620" y="1124357"/>
            <a:ext cx="1522551" cy="369332"/>
          </a:xfrm>
          <a:prstGeom prst="rect">
            <a:avLst/>
          </a:prstGeom>
          <a:noFill/>
        </p:spPr>
        <p:txBody>
          <a:bodyPr wrap="square" rtlCol="0">
            <a:spAutoFit/>
          </a:bodyPr>
          <a:lstStyle/>
          <a:p>
            <a:r>
              <a:rPr lang="en-US" dirty="0"/>
              <a:t>Old Crater</a:t>
            </a:r>
          </a:p>
        </p:txBody>
      </p:sp>
      <p:pic>
        <p:nvPicPr>
          <p:cNvPr id="23" name="Picture 22">
            <a:extLst>
              <a:ext uri="{FF2B5EF4-FFF2-40B4-BE49-F238E27FC236}">
                <a16:creationId xmlns:a16="http://schemas.microsoft.com/office/drawing/2014/main" id="{865C3616-6442-544A-965F-A138AABC3C7B}"/>
              </a:ext>
            </a:extLst>
          </p:cNvPr>
          <p:cNvPicPr>
            <a:picLocks noChangeAspect="1"/>
          </p:cNvPicPr>
          <p:nvPr/>
        </p:nvPicPr>
        <p:blipFill>
          <a:blip r:embed="rId2"/>
          <a:stretch>
            <a:fillRect/>
          </a:stretch>
        </p:blipFill>
        <p:spPr>
          <a:xfrm>
            <a:off x="673524" y="1639094"/>
            <a:ext cx="2587285" cy="3091004"/>
          </a:xfrm>
          <a:prstGeom prst="rect">
            <a:avLst/>
          </a:prstGeom>
        </p:spPr>
      </p:pic>
      <p:pic>
        <p:nvPicPr>
          <p:cNvPr id="24" name="Picture 23">
            <a:extLst>
              <a:ext uri="{FF2B5EF4-FFF2-40B4-BE49-F238E27FC236}">
                <a16:creationId xmlns:a16="http://schemas.microsoft.com/office/drawing/2014/main" id="{36F1A2FD-CC1F-E84E-BFB9-D1E9A27CA00C}"/>
              </a:ext>
            </a:extLst>
          </p:cNvPr>
          <p:cNvPicPr>
            <a:picLocks noChangeAspect="1"/>
          </p:cNvPicPr>
          <p:nvPr/>
        </p:nvPicPr>
        <p:blipFill>
          <a:blip r:embed="rId2"/>
          <a:stretch>
            <a:fillRect/>
          </a:stretch>
        </p:blipFill>
        <p:spPr>
          <a:xfrm>
            <a:off x="3817480" y="1706739"/>
            <a:ext cx="2587285" cy="3091004"/>
          </a:xfrm>
          <a:prstGeom prst="rect">
            <a:avLst/>
          </a:prstGeom>
        </p:spPr>
      </p:pic>
      <p:sp>
        <p:nvSpPr>
          <p:cNvPr id="9" name="Freeform 8">
            <a:extLst>
              <a:ext uri="{FF2B5EF4-FFF2-40B4-BE49-F238E27FC236}">
                <a16:creationId xmlns:a16="http://schemas.microsoft.com/office/drawing/2014/main" id="{42ECBB4D-4E56-714F-88E3-717608984089}"/>
              </a:ext>
            </a:extLst>
          </p:cNvPr>
          <p:cNvSpPr/>
          <p:nvPr/>
        </p:nvSpPr>
        <p:spPr>
          <a:xfrm>
            <a:off x="5316988" y="2588095"/>
            <a:ext cx="355679" cy="363949"/>
          </a:xfrm>
          <a:custGeom>
            <a:avLst/>
            <a:gdLst>
              <a:gd name="connsiteX0" fmla="*/ 355679 w 355679"/>
              <a:gd name="connsiteY0" fmla="*/ 59149 h 363949"/>
              <a:gd name="connsiteX1" fmla="*/ 265368 w 355679"/>
              <a:gd name="connsiteY1" fmla="*/ 2705 h 363949"/>
              <a:gd name="connsiteX2" fmla="*/ 220212 w 355679"/>
              <a:gd name="connsiteY2" fmla="*/ 8349 h 363949"/>
              <a:gd name="connsiteX3" fmla="*/ 118612 w 355679"/>
              <a:gd name="connsiteY3" fmla="*/ 2705 h 363949"/>
              <a:gd name="connsiteX4" fmla="*/ 67812 w 355679"/>
              <a:gd name="connsiteY4" fmla="*/ 36572 h 363949"/>
              <a:gd name="connsiteX5" fmla="*/ 22656 w 355679"/>
              <a:gd name="connsiteY5" fmla="*/ 109949 h 363949"/>
              <a:gd name="connsiteX6" fmla="*/ 79 w 355679"/>
              <a:gd name="connsiteY6" fmla="*/ 205905 h 363949"/>
              <a:gd name="connsiteX7" fmla="*/ 17012 w 355679"/>
              <a:gd name="connsiteY7" fmla="*/ 262349 h 363949"/>
              <a:gd name="connsiteX8" fmla="*/ 62168 w 355679"/>
              <a:gd name="connsiteY8" fmla="*/ 313149 h 363949"/>
              <a:gd name="connsiteX9" fmla="*/ 107323 w 355679"/>
              <a:gd name="connsiteY9" fmla="*/ 352661 h 363949"/>
              <a:gd name="connsiteX10" fmla="*/ 169412 w 355679"/>
              <a:gd name="connsiteY10" fmla="*/ 363949 h 363949"/>
              <a:gd name="connsiteX11" fmla="*/ 259723 w 355679"/>
              <a:gd name="connsiteY11" fmla="*/ 352661 h 363949"/>
              <a:gd name="connsiteX12" fmla="*/ 254079 w 355679"/>
              <a:gd name="connsiteY12" fmla="*/ 347016 h 36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679" h="363949">
                <a:moveTo>
                  <a:pt x="355679" y="59149"/>
                </a:moveTo>
                <a:cubicBezTo>
                  <a:pt x="321812" y="35160"/>
                  <a:pt x="287946" y="11172"/>
                  <a:pt x="265368" y="2705"/>
                </a:cubicBezTo>
                <a:cubicBezTo>
                  <a:pt x="242790" y="-5762"/>
                  <a:pt x="244671" y="8349"/>
                  <a:pt x="220212" y="8349"/>
                </a:cubicBezTo>
                <a:cubicBezTo>
                  <a:pt x="195753" y="8349"/>
                  <a:pt x="144012" y="-1999"/>
                  <a:pt x="118612" y="2705"/>
                </a:cubicBezTo>
                <a:cubicBezTo>
                  <a:pt x="93212" y="7409"/>
                  <a:pt x="83805" y="18698"/>
                  <a:pt x="67812" y="36572"/>
                </a:cubicBezTo>
                <a:cubicBezTo>
                  <a:pt x="51819" y="54446"/>
                  <a:pt x="33945" y="81727"/>
                  <a:pt x="22656" y="109949"/>
                </a:cubicBezTo>
                <a:cubicBezTo>
                  <a:pt x="11367" y="138171"/>
                  <a:pt x="1020" y="180505"/>
                  <a:pt x="79" y="205905"/>
                </a:cubicBezTo>
                <a:cubicBezTo>
                  <a:pt x="-862" y="231305"/>
                  <a:pt x="6664" y="244475"/>
                  <a:pt x="17012" y="262349"/>
                </a:cubicBezTo>
                <a:cubicBezTo>
                  <a:pt x="27360" y="280223"/>
                  <a:pt x="47116" y="298097"/>
                  <a:pt x="62168" y="313149"/>
                </a:cubicBezTo>
                <a:cubicBezTo>
                  <a:pt x="77220" y="328201"/>
                  <a:pt x="89449" y="344194"/>
                  <a:pt x="107323" y="352661"/>
                </a:cubicBezTo>
                <a:cubicBezTo>
                  <a:pt x="125197" y="361128"/>
                  <a:pt x="144012" y="363949"/>
                  <a:pt x="169412" y="363949"/>
                </a:cubicBezTo>
                <a:cubicBezTo>
                  <a:pt x="194812" y="363949"/>
                  <a:pt x="245612" y="355483"/>
                  <a:pt x="259723" y="352661"/>
                </a:cubicBezTo>
                <a:cubicBezTo>
                  <a:pt x="273834" y="349839"/>
                  <a:pt x="263956" y="348427"/>
                  <a:pt x="254079" y="34701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04C1DBAD-B68D-5749-B384-0817196B9630}"/>
              </a:ext>
            </a:extLst>
          </p:cNvPr>
          <p:cNvSpPr txBox="1"/>
          <p:nvPr/>
        </p:nvSpPr>
        <p:spPr>
          <a:xfrm>
            <a:off x="7097324" y="3185637"/>
            <a:ext cx="1411111" cy="1200329"/>
          </a:xfrm>
          <a:prstGeom prst="rect">
            <a:avLst/>
          </a:prstGeom>
          <a:noFill/>
        </p:spPr>
        <p:txBody>
          <a:bodyPr wrap="square" rtlCol="0">
            <a:spAutoFit/>
          </a:bodyPr>
          <a:lstStyle/>
          <a:p>
            <a:r>
              <a:rPr lang="en-US" dirty="0"/>
              <a:t>here’s my drawing of where I can see the rim!</a:t>
            </a:r>
          </a:p>
        </p:txBody>
      </p:sp>
      <p:cxnSp>
        <p:nvCxnSpPr>
          <p:cNvPr id="12" name="Straight Arrow Connector 11">
            <a:extLst>
              <a:ext uri="{FF2B5EF4-FFF2-40B4-BE49-F238E27FC236}">
                <a16:creationId xmlns:a16="http://schemas.microsoft.com/office/drawing/2014/main" id="{E601D1C4-2BF4-DD4E-A03F-1947B727602D}"/>
              </a:ext>
            </a:extLst>
          </p:cNvPr>
          <p:cNvCxnSpPr/>
          <p:nvPr/>
        </p:nvCxnSpPr>
        <p:spPr>
          <a:xfrm flipH="1" flipV="1">
            <a:off x="5633156" y="2889956"/>
            <a:ext cx="1332088" cy="778933"/>
          </a:xfrm>
          <a:prstGeom prst="straightConnector1">
            <a:avLst/>
          </a:prstGeom>
          <a:ln>
            <a:solidFill>
              <a:srgbClr val="0070C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7542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Examples (continued)</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13</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4036292" y="3078385"/>
            <a:ext cx="5107708" cy="1815882"/>
          </a:xfrm>
          <a:prstGeom prst="rect">
            <a:avLst/>
          </a:prstGeom>
          <a:noFill/>
        </p:spPr>
        <p:txBody>
          <a:bodyPr wrap="square" rtlCol="0">
            <a:spAutoFit/>
          </a:bodyPr>
          <a:lstStyle/>
          <a:p>
            <a:pPr marL="171450" indent="-171450">
              <a:buFont typeface="Arial" panose="020B0604020202020204" pitchFamily="34" charset="0"/>
              <a:buChar char="•"/>
            </a:pPr>
            <a:r>
              <a:rPr lang="en-US" sz="1400" dirty="0"/>
              <a:t>Now, it looks like the craters go inward, as expected (for me!)</a:t>
            </a:r>
          </a:p>
          <a:p>
            <a:pPr marL="628650" lvl="1" indent="-171450">
              <a:buFont typeface="Arial" panose="020B0604020202020204" pitchFamily="34" charset="0"/>
              <a:buChar char="•"/>
            </a:pPr>
            <a:r>
              <a:rPr lang="en-US" sz="1400" dirty="0"/>
              <a:t>Is just because the the sun location isn’t like how you’d expect it on Earth!</a:t>
            </a:r>
          </a:p>
          <a:p>
            <a:pPr marL="628650" lvl="1" indent="-171450">
              <a:buFont typeface="Arial" panose="020B0604020202020204" pitchFamily="34" charset="0"/>
              <a:buChar char="•"/>
            </a:pPr>
            <a:r>
              <a:rPr lang="en-US" sz="1400" dirty="0"/>
              <a:t>But, everyone is different in how they perceive things</a:t>
            </a:r>
          </a:p>
          <a:p>
            <a:pPr marL="1085850" lvl="2" indent="-171450">
              <a:buFont typeface="Arial" panose="020B0604020202020204" pitchFamily="34" charset="0"/>
              <a:buChar char="•"/>
            </a:pPr>
            <a:r>
              <a:rPr lang="en-US" sz="1400" dirty="0"/>
              <a:t>You may see the opposite of what I see :)</a:t>
            </a:r>
          </a:p>
          <a:p>
            <a:pPr marL="171450" indent="-171450">
              <a:buFont typeface="Arial" panose="020B0604020202020204" pitchFamily="34" charset="0"/>
              <a:buChar char="•"/>
            </a:pPr>
            <a:r>
              <a:rPr lang="en-US" sz="1400" dirty="0"/>
              <a:t>This is why we add the sun angle annotation! </a:t>
            </a:r>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A0D9F266-167E-594D-A767-37DBA895B2FC}"/>
              </a:ext>
            </a:extLst>
          </p:cNvPr>
          <p:cNvSpPr txBox="1"/>
          <p:nvPr/>
        </p:nvSpPr>
        <p:spPr>
          <a:xfrm>
            <a:off x="2548413" y="2206941"/>
            <a:ext cx="3063240" cy="276999"/>
          </a:xfrm>
          <a:prstGeom prst="rect">
            <a:avLst/>
          </a:prstGeom>
          <a:noFill/>
        </p:spPr>
        <p:txBody>
          <a:bodyPr wrap="square" rtlCol="0">
            <a:spAutoFit/>
          </a:bodyPr>
          <a:lstStyle/>
          <a:p>
            <a:r>
              <a:rPr lang="en-US" sz="1200" dirty="0">
                <a:solidFill>
                  <a:srgbClr val="A255C1"/>
                </a:solidFill>
              </a:rPr>
              <a:t>rotate by 180 degrees</a:t>
            </a:r>
          </a:p>
        </p:txBody>
      </p:sp>
      <p:cxnSp>
        <p:nvCxnSpPr>
          <p:cNvPr id="13" name="Straight Arrow Connector 12">
            <a:extLst>
              <a:ext uri="{FF2B5EF4-FFF2-40B4-BE49-F238E27FC236}">
                <a16:creationId xmlns:a16="http://schemas.microsoft.com/office/drawing/2014/main" id="{FAC23E95-033F-F64C-89B1-562108F2DC9A}"/>
              </a:ext>
            </a:extLst>
          </p:cNvPr>
          <p:cNvCxnSpPr>
            <a:cxnSpLocks/>
          </p:cNvCxnSpPr>
          <p:nvPr/>
        </p:nvCxnSpPr>
        <p:spPr>
          <a:xfrm>
            <a:off x="3305428" y="2006265"/>
            <a:ext cx="426081" cy="0"/>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3797ADF2-DA2B-E945-B183-1A34B86D3386}"/>
              </a:ext>
            </a:extLst>
          </p:cNvPr>
          <p:cNvSpPr txBox="1"/>
          <p:nvPr/>
        </p:nvSpPr>
        <p:spPr>
          <a:xfrm>
            <a:off x="644329" y="3078384"/>
            <a:ext cx="3574860" cy="738664"/>
          </a:xfrm>
          <a:prstGeom prst="rect">
            <a:avLst/>
          </a:prstGeom>
          <a:noFill/>
        </p:spPr>
        <p:txBody>
          <a:bodyPr wrap="square" rtlCol="0">
            <a:spAutoFit/>
          </a:bodyPr>
          <a:lstStyle/>
          <a:p>
            <a:pPr marL="171450" indent="-171450">
              <a:buFont typeface="Arial" panose="020B0604020202020204" pitchFamily="34" charset="0"/>
              <a:buChar char="•"/>
            </a:pPr>
            <a:r>
              <a:rPr lang="en-US" sz="1400" dirty="0"/>
              <a:t>For me, this looks like it is a hill</a:t>
            </a:r>
          </a:p>
          <a:p>
            <a:pPr marL="628650" lvl="1" indent="-171450">
              <a:buFont typeface="Arial" panose="020B0604020202020204" pitchFamily="34" charset="0"/>
              <a:buChar char="•"/>
            </a:pPr>
            <a:r>
              <a:rPr lang="en-US" sz="1400" dirty="0"/>
              <a:t>Although, everyone is different!</a:t>
            </a:r>
          </a:p>
          <a:p>
            <a:endParaRPr lang="en-US" sz="1400" dirty="0"/>
          </a:p>
        </p:txBody>
      </p:sp>
      <p:cxnSp>
        <p:nvCxnSpPr>
          <p:cNvPr id="5" name="Straight Arrow Connector 4">
            <a:extLst>
              <a:ext uri="{FF2B5EF4-FFF2-40B4-BE49-F238E27FC236}">
                <a16:creationId xmlns:a16="http://schemas.microsoft.com/office/drawing/2014/main" id="{530CF49D-CB4E-EF47-9EA6-CC555F5CC05E}"/>
              </a:ext>
            </a:extLst>
          </p:cNvPr>
          <p:cNvCxnSpPr>
            <a:cxnSpLocks/>
          </p:cNvCxnSpPr>
          <p:nvPr/>
        </p:nvCxnSpPr>
        <p:spPr>
          <a:xfrm flipV="1">
            <a:off x="1939528" y="714119"/>
            <a:ext cx="89297" cy="433066"/>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A87E7F03-23A0-864B-A713-A098740A9572}"/>
              </a:ext>
            </a:extLst>
          </p:cNvPr>
          <p:cNvSpPr txBox="1"/>
          <p:nvPr/>
        </p:nvSpPr>
        <p:spPr>
          <a:xfrm>
            <a:off x="740769" y="776948"/>
            <a:ext cx="1055884" cy="323165"/>
          </a:xfrm>
          <a:prstGeom prst="rect">
            <a:avLst/>
          </a:prstGeom>
          <a:noFill/>
        </p:spPr>
        <p:txBody>
          <a:bodyPr wrap="square" rtlCol="0">
            <a:spAutoFit/>
          </a:bodyPr>
          <a:lstStyle/>
          <a:p>
            <a:r>
              <a:rPr lang="en-US" sz="1500" dirty="0">
                <a:solidFill>
                  <a:srgbClr val="FFC000"/>
                </a:solidFill>
              </a:rPr>
              <a:t>sun angle</a:t>
            </a:r>
          </a:p>
        </p:txBody>
      </p:sp>
      <p:cxnSp>
        <p:nvCxnSpPr>
          <p:cNvPr id="18" name="Straight Arrow Connector 17">
            <a:extLst>
              <a:ext uri="{FF2B5EF4-FFF2-40B4-BE49-F238E27FC236}">
                <a16:creationId xmlns:a16="http://schemas.microsoft.com/office/drawing/2014/main" id="{F02B9B9E-E3E3-144B-8865-9D1103FE016F}"/>
              </a:ext>
            </a:extLst>
          </p:cNvPr>
          <p:cNvCxnSpPr>
            <a:cxnSpLocks/>
          </p:cNvCxnSpPr>
          <p:nvPr/>
        </p:nvCxnSpPr>
        <p:spPr>
          <a:xfrm flipH="1">
            <a:off x="6135319" y="714119"/>
            <a:ext cx="94031" cy="453091"/>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EF29EFA-9346-D141-8EBF-76B6D7C9C5E9}"/>
              </a:ext>
            </a:extLst>
          </p:cNvPr>
          <p:cNvSpPr txBox="1"/>
          <p:nvPr/>
        </p:nvSpPr>
        <p:spPr>
          <a:xfrm>
            <a:off x="5079433" y="815044"/>
            <a:ext cx="1055884" cy="323165"/>
          </a:xfrm>
          <a:prstGeom prst="rect">
            <a:avLst/>
          </a:prstGeom>
          <a:noFill/>
        </p:spPr>
        <p:txBody>
          <a:bodyPr wrap="square" rtlCol="0">
            <a:spAutoFit/>
          </a:bodyPr>
          <a:lstStyle/>
          <a:p>
            <a:r>
              <a:rPr lang="en-US" sz="1500" dirty="0">
                <a:solidFill>
                  <a:srgbClr val="FFC000"/>
                </a:solidFill>
              </a:rPr>
              <a:t>sun angle</a:t>
            </a:r>
          </a:p>
        </p:txBody>
      </p:sp>
      <p:pic>
        <p:nvPicPr>
          <p:cNvPr id="15" name="Picture 14">
            <a:extLst>
              <a:ext uri="{FF2B5EF4-FFF2-40B4-BE49-F238E27FC236}">
                <a16:creationId xmlns:a16="http://schemas.microsoft.com/office/drawing/2014/main" id="{E4B61D6A-EBDF-014B-91A9-B465C315AA75}"/>
              </a:ext>
            </a:extLst>
          </p:cNvPr>
          <p:cNvPicPr>
            <a:picLocks/>
          </p:cNvPicPr>
          <p:nvPr/>
        </p:nvPicPr>
        <p:blipFill>
          <a:blip r:embed="rId2"/>
          <a:stretch>
            <a:fillRect/>
          </a:stretch>
        </p:blipFill>
        <p:spPr>
          <a:xfrm rot="16200000">
            <a:off x="984790" y="1325128"/>
            <a:ext cx="1522552" cy="1522552"/>
          </a:xfrm>
          <a:prstGeom prst="rect">
            <a:avLst/>
          </a:prstGeom>
        </p:spPr>
      </p:pic>
      <p:pic>
        <p:nvPicPr>
          <p:cNvPr id="17" name="Picture 16">
            <a:extLst>
              <a:ext uri="{FF2B5EF4-FFF2-40B4-BE49-F238E27FC236}">
                <a16:creationId xmlns:a16="http://schemas.microsoft.com/office/drawing/2014/main" id="{D6BB25F5-C417-8543-B359-4E8203060A03}"/>
              </a:ext>
            </a:extLst>
          </p:cNvPr>
          <p:cNvPicPr>
            <a:picLocks/>
          </p:cNvPicPr>
          <p:nvPr/>
        </p:nvPicPr>
        <p:blipFill>
          <a:blip r:embed="rId2"/>
          <a:stretch>
            <a:fillRect/>
          </a:stretch>
        </p:blipFill>
        <p:spPr>
          <a:xfrm rot="5400000">
            <a:off x="4850377" y="1330967"/>
            <a:ext cx="1522552" cy="1522552"/>
          </a:xfrm>
          <a:prstGeom prst="rect">
            <a:avLst/>
          </a:prstGeom>
        </p:spPr>
      </p:pic>
    </p:spTree>
    <p:extLst>
      <p:ext uri="{BB962C8B-B14F-4D97-AF65-F5344CB8AC3E}">
        <p14:creationId xmlns:p14="http://schemas.microsoft.com/office/powerpoint/2010/main" val="1504250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a:t>
            </a:r>
            <a:r>
              <a:rPr lang="en-US" u="sng" dirty="0"/>
              <a:t>Not</a:t>
            </a:r>
            <a:r>
              <a:rPr lang="en-US" dirty="0"/>
              <a:t>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14</a:t>
            </a:fld>
            <a:endParaRPr lang="en-US" dirty="0"/>
          </a:p>
        </p:txBody>
      </p:sp>
      <p:sp>
        <p:nvSpPr>
          <p:cNvPr id="9" name="TextBox 8">
            <a:extLst>
              <a:ext uri="{FF2B5EF4-FFF2-40B4-BE49-F238E27FC236}">
                <a16:creationId xmlns:a16="http://schemas.microsoft.com/office/drawing/2014/main" id="{15840395-453F-6943-8298-FACDBFB776EA}"/>
              </a:ext>
            </a:extLst>
          </p:cNvPr>
          <p:cNvSpPr txBox="1"/>
          <p:nvPr/>
        </p:nvSpPr>
        <p:spPr>
          <a:xfrm>
            <a:off x="5737789" y="782758"/>
            <a:ext cx="3209669" cy="2246769"/>
          </a:xfrm>
          <a:prstGeom prst="rect">
            <a:avLst/>
          </a:prstGeom>
          <a:noFill/>
        </p:spPr>
        <p:txBody>
          <a:bodyPr wrap="square" rtlCol="0">
            <a:spAutoFit/>
          </a:bodyPr>
          <a:lstStyle/>
          <a:p>
            <a:pPr marL="171450" indent="-171450">
              <a:buFont typeface="Arial" panose="020B0604020202020204" pitchFamily="34" charset="0"/>
              <a:buChar char="•"/>
            </a:pPr>
            <a:r>
              <a:rPr lang="en-US" sz="1400" dirty="0"/>
              <a:t>These craters are too small to be labeled as craters!</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Remember: </a:t>
            </a:r>
          </a:p>
          <a:p>
            <a:pPr marL="628650" lvl="1" indent="-171450">
              <a:buFont typeface="Arial" panose="020B0604020202020204" pitchFamily="34" charset="0"/>
              <a:buChar char="•"/>
            </a:pPr>
            <a:r>
              <a:rPr lang="en-US" sz="1400" b="1" dirty="0"/>
              <a:t>Crater diameter must be </a:t>
            </a:r>
          </a:p>
          <a:p>
            <a:r>
              <a:rPr lang="en-US" sz="1400" b="1" dirty="0"/>
              <a:t>            &gt;= 1/10 * width of image</a:t>
            </a:r>
          </a:p>
          <a:p>
            <a:pPr marL="1085850" lvl="2" indent="-171450">
              <a:buFont typeface="Arial" panose="020B0604020202020204" pitchFamily="34" charset="0"/>
              <a:buChar char="•"/>
            </a:pPr>
            <a:r>
              <a:rPr lang="en-US" sz="1400" b="1" dirty="0"/>
              <a:t>Size of green bar</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a:extLst>
              <a:ext uri="{FF2B5EF4-FFF2-40B4-BE49-F238E27FC236}">
                <a16:creationId xmlns:a16="http://schemas.microsoft.com/office/drawing/2014/main" id="{C6A7C5F9-6467-4E49-9591-C918DB6C74E4}"/>
              </a:ext>
            </a:extLst>
          </p:cNvPr>
          <p:cNvPicPr>
            <a:picLocks noChangeAspect="1"/>
          </p:cNvPicPr>
          <p:nvPr/>
        </p:nvPicPr>
        <p:blipFill>
          <a:blip r:embed="rId2"/>
          <a:stretch>
            <a:fillRect/>
          </a:stretch>
        </p:blipFill>
        <p:spPr>
          <a:xfrm>
            <a:off x="1115187" y="1201597"/>
            <a:ext cx="1544304" cy="1522553"/>
          </a:xfrm>
          <a:prstGeom prst="rect">
            <a:avLst/>
          </a:prstGeom>
        </p:spPr>
      </p:pic>
      <p:cxnSp>
        <p:nvCxnSpPr>
          <p:cNvPr id="15" name="Straight Connector 14">
            <a:extLst>
              <a:ext uri="{FF2B5EF4-FFF2-40B4-BE49-F238E27FC236}">
                <a16:creationId xmlns:a16="http://schemas.microsoft.com/office/drawing/2014/main" id="{392333E7-CA92-0041-9DB1-B735107B0F8A}"/>
              </a:ext>
            </a:extLst>
          </p:cNvPr>
          <p:cNvCxnSpPr/>
          <p:nvPr/>
        </p:nvCxnSpPr>
        <p:spPr>
          <a:xfrm>
            <a:off x="2125591" y="1778771"/>
            <a:ext cx="155448"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DB804D62-FE30-234A-A20D-5CA00DD280A5}"/>
              </a:ext>
            </a:extLst>
          </p:cNvPr>
          <p:cNvPicPr>
            <a:picLocks noChangeAspect="1"/>
          </p:cNvPicPr>
          <p:nvPr/>
        </p:nvPicPr>
        <p:blipFill>
          <a:blip r:embed="rId3"/>
          <a:stretch>
            <a:fillRect/>
          </a:stretch>
        </p:blipFill>
        <p:spPr>
          <a:xfrm>
            <a:off x="3730624" y="1201596"/>
            <a:ext cx="1522553" cy="1522553"/>
          </a:xfrm>
          <a:prstGeom prst="rect">
            <a:avLst/>
          </a:prstGeom>
        </p:spPr>
      </p:pic>
      <p:cxnSp>
        <p:nvCxnSpPr>
          <p:cNvPr id="17" name="Straight Connector 16">
            <a:extLst>
              <a:ext uri="{FF2B5EF4-FFF2-40B4-BE49-F238E27FC236}">
                <a16:creationId xmlns:a16="http://schemas.microsoft.com/office/drawing/2014/main" id="{478E6465-FEBB-4447-9E03-A97C97E3F9BD}"/>
              </a:ext>
            </a:extLst>
          </p:cNvPr>
          <p:cNvCxnSpPr/>
          <p:nvPr/>
        </p:nvCxnSpPr>
        <p:spPr>
          <a:xfrm>
            <a:off x="5097729" y="1694589"/>
            <a:ext cx="155448"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8CE7D0F5-6BD3-DF4E-9424-8F4BCBCADD93}"/>
              </a:ext>
            </a:extLst>
          </p:cNvPr>
          <p:cNvPicPr>
            <a:picLocks noChangeAspect="1"/>
          </p:cNvPicPr>
          <p:nvPr/>
        </p:nvPicPr>
        <p:blipFill>
          <a:blip r:embed="rId4"/>
          <a:stretch>
            <a:fillRect/>
          </a:stretch>
        </p:blipFill>
        <p:spPr>
          <a:xfrm>
            <a:off x="3730624" y="3374545"/>
            <a:ext cx="1515716" cy="1560516"/>
          </a:xfrm>
          <a:prstGeom prst="rect">
            <a:avLst/>
          </a:prstGeom>
        </p:spPr>
      </p:pic>
      <p:pic>
        <p:nvPicPr>
          <p:cNvPr id="11" name="Picture 10">
            <a:extLst>
              <a:ext uri="{FF2B5EF4-FFF2-40B4-BE49-F238E27FC236}">
                <a16:creationId xmlns:a16="http://schemas.microsoft.com/office/drawing/2014/main" id="{E4957108-FEF5-3145-8AD3-B385D86D4146}"/>
              </a:ext>
            </a:extLst>
          </p:cNvPr>
          <p:cNvPicPr>
            <a:picLocks noChangeAspect="1"/>
          </p:cNvPicPr>
          <p:nvPr/>
        </p:nvPicPr>
        <p:blipFill>
          <a:blip r:embed="rId5"/>
          <a:stretch>
            <a:fillRect/>
          </a:stretch>
        </p:blipFill>
        <p:spPr>
          <a:xfrm rot="10800000">
            <a:off x="1180369" y="3374545"/>
            <a:ext cx="1585028" cy="1560517"/>
          </a:xfrm>
          <a:prstGeom prst="rect">
            <a:avLst/>
          </a:prstGeom>
        </p:spPr>
      </p:pic>
      <p:cxnSp>
        <p:nvCxnSpPr>
          <p:cNvPr id="4" name="Straight Connector 3">
            <a:extLst>
              <a:ext uri="{FF2B5EF4-FFF2-40B4-BE49-F238E27FC236}">
                <a16:creationId xmlns:a16="http://schemas.microsoft.com/office/drawing/2014/main" id="{20660561-103A-0549-B2A9-7B26CB659983}"/>
              </a:ext>
            </a:extLst>
          </p:cNvPr>
          <p:cNvCxnSpPr/>
          <p:nvPr/>
        </p:nvCxnSpPr>
        <p:spPr>
          <a:xfrm>
            <a:off x="498764" y="3029527"/>
            <a:ext cx="5772727"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7666532D-3BD7-624E-ADE2-2155F384AD80}"/>
              </a:ext>
            </a:extLst>
          </p:cNvPr>
          <p:cNvSpPr txBox="1"/>
          <p:nvPr/>
        </p:nvSpPr>
        <p:spPr>
          <a:xfrm>
            <a:off x="5527964" y="3412748"/>
            <a:ext cx="3616036" cy="1384995"/>
          </a:xfrm>
          <a:prstGeom prst="rect">
            <a:avLst/>
          </a:prstGeom>
          <a:noFill/>
        </p:spPr>
        <p:txBody>
          <a:bodyPr wrap="square" rtlCol="0">
            <a:spAutoFit/>
          </a:bodyPr>
          <a:lstStyle/>
          <a:p>
            <a:pPr marL="171450" indent="-171450">
              <a:buFont typeface="Arial" panose="020B0604020202020204" pitchFamily="34" charset="0"/>
              <a:buChar char="•"/>
            </a:pPr>
            <a:r>
              <a:rPr lang="en-US" sz="1400" dirty="0"/>
              <a:t>These craters don’t have a visible rim!</a:t>
            </a:r>
          </a:p>
          <a:p>
            <a:pPr marL="628650" lvl="1" indent="-171450">
              <a:buFont typeface="Arial" panose="020B0604020202020204" pitchFamily="34" charset="0"/>
              <a:buChar char="•"/>
            </a:pPr>
            <a:r>
              <a:rPr lang="en-US" sz="1400" dirty="0"/>
              <a:t>It is hard to see where the rim is</a:t>
            </a:r>
          </a:p>
          <a:p>
            <a:pPr marL="628650" lvl="1" indent="-171450">
              <a:buFont typeface="Arial" panose="020B0604020202020204" pitchFamily="34" charset="0"/>
              <a:buChar char="•"/>
            </a:pPr>
            <a:r>
              <a:rPr lang="en-US" sz="1400" b="1" dirty="0"/>
              <a:t>Remember, must be able to distinguish at least ¾</a:t>
            </a:r>
            <a:r>
              <a:rPr lang="en-US" sz="1400" b="1" baseline="30000" dirty="0"/>
              <a:t> </a:t>
            </a:r>
            <a:r>
              <a:rPr lang="en-US" sz="1400" b="1" dirty="0"/>
              <a:t>of the circumference</a:t>
            </a:r>
          </a:p>
          <a:p>
            <a:endParaRPr lang="en-US" sz="1400" dirty="0"/>
          </a:p>
        </p:txBody>
      </p:sp>
      <p:cxnSp>
        <p:nvCxnSpPr>
          <p:cNvPr id="8" name="Straight Arrow Connector 7">
            <a:extLst>
              <a:ext uri="{FF2B5EF4-FFF2-40B4-BE49-F238E27FC236}">
                <a16:creationId xmlns:a16="http://schemas.microsoft.com/office/drawing/2014/main" id="{9E611656-8E05-D14D-A5F1-624277F394C9}"/>
              </a:ext>
            </a:extLst>
          </p:cNvPr>
          <p:cNvCxnSpPr/>
          <p:nvPr/>
        </p:nvCxnSpPr>
        <p:spPr>
          <a:xfrm>
            <a:off x="1622738" y="3765510"/>
            <a:ext cx="180304" cy="26987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6" name="Straight Arrow Connector 15">
            <a:extLst>
              <a:ext uri="{FF2B5EF4-FFF2-40B4-BE49-F238E27FC236}">
                <a16:creationId xmlns:a16="http://schemas.microsoft.com/office/drawing/2014/main" id="{FCF27F3A-1924-3340-84E8-3375C8E93905}"/>
              </a:ext>
            </a:extLst>
          </p:cNvPr>
          <p:cNvCxnSpPr/>
          <p:nvPr/>
        </p:nvCxnSpPr>
        <p:spPr>
          <a:xfrm>
            <a:off x="4081733" y="4035380"/>
            <a:ext cx="180304" cy="26987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31128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a:t>
            </a:r>
            <a:r>
              <a:rPr lang="en-US" u="sng" dirty="0"/>
              <a:t>Not</a:t>
            </a:r>
            <a:r>
              <a:rPr lang="en-US" dirty="0"/>
              <a:t> Examples (continued)</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15</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7666532D-3BD7-624E-ADE2-2155F384AD80}"/>
              </a:ext>
            </a:extLst>
          </p:cNvPr>
          <p:cNvSpPr txBox="1"/>
          <p:nvPr/>
        </p:nvSpPr>
        <p:spPr>
          <a:xfrm>
            <a:off x="5846821" y="966790"/>
            <a:ext cx="2801218" cy="1600438"/>
          </a:xfrm>
          <a:prstGeom prst="rect">
            <a:avLst/>
          </a:prstGeom>
          <a:noFill/>
        </p:spPr>
        <p:txBody>
          <a:bodyPr wrap="square" rtlCol="0">
            <a:spAutoFit/>
          </a:bodyPr>
          <a:lstStyle/>
          <a:p>
            <a:pPr marL="171450" indent="-171450">
              <a:buFont typeface="Arial" panose="020B0604020202020204" pitchFamily="34" charset="0"/>
              <a:buChar char="•"/>
            </a:pPr>
            <a:r>
              <a:rPr lang="en-US" sz="1400" dirty="0"/>
              <a:t>The craters that meet the minimum size don’t have a visible rim around ¾ the circumference!</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8" name="Picture 7">
            <a:extLst>
              <a:ext uri="{FF2B5EF4-FFF2-40B4-BE49-F238E27FC236}">
                <a16:creationId xmlns:a16="http://schemas.microsoft.com/office/drawing/2014/main" id="{69424EF8-F4F2-F047-B7FD-FC01666A93C1}"/>
              </a:ext>
            </a:extLst>
          </p:cNvPr>
          <p:cNvPicPr>
            <a:picLocks noChangeAspect="1"/>
          </p:cNvPicPr>
          <p:nvPr/>
        </p:nvPicPr>
        <p:blipFill>
          <a:blip r:embed="rId2"/>
          <a:stretch>
            <a:fillRect/>
          </a:stretch>
        </p:blipFill>
        <p:spPr>
          <a:xfrm>
            <a:off x="856240" y="1539546"/>
            <a:ext cx="2154815" cy="2181683"/>
          </a:xfrm>
          <a:prstGeom prst="rect">
            <a:avLst/>
          </a:prstGeom>
        </p:spPr>
      </p:pic>
      <p:pic>
        <p:nvPicPr>
          <p:cNvPr id="9" name="Picture 8">
            <a:extLst>
              <a:ext uri="{FF2B5EF4-FFF2-40B4-BE49-F238E27FC236}">
                <a16:creationId xmlns:a16="http://schemas.microsoft.com/office/drawing/2014/main" id="{1537BB54-C2EC-8348-B1DB-5025067B78CD}"/>
              </a:ext>
            </a:extLst>
          </p:cNvPr>
          <p:cNvPicPr>
            <a:picLocks noChangeAspect="1"/>
          </p:cNvPicPr>
          <p:nvPr/>
        </p:nvPicPr>
        <p:blipFill rotWithShape="1">
          <a:blip r:embed="rId3"/>
          <a:srcRect l="4014" t="6217" r="1260" b="15374"/>
          <a:stretch/>
        </p:blipFill>
        <p:spPr>
          <a:xfrm>
            <a:off x="3220497" y="1539545"/>
            <a:ext cx="2207349" cy="2181683"/>
          </a:xfrm>
          <a:prstGeom prst="rect">
            <a:avLst/>
          </a:prstGeom>
        </p:spPr>
      </p:pic>
    </p:spTree>
    <p:extLst>
      <p:ext uri="{BB962C8B-B14F-4D97-AF65-F5344CB8AC3E}">
        <p14:creationId xmlns:p14="http://schemas.microsoft.com/office/powerpoint/2010/main" val="1317131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2. Old Crater: </a:t>
            </a:r>
            <a:r>
              <a:rPr lang="en-US" u="sng" dirty="0"/>
              <a:t>Not</a:t>
            </a:r>
            <a:r>
              <a:rPr lang="en-US" dirty="0"/>
              <a:t> Examples (continued)</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16</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7666532D-3BD7-624E-ADE2-2155F384AD80}"/>
              </a:ext>
            </a:extLst>
          </p:cNvPr>
          <p:cNvSpPr txBox="1"/>
          <p:nvPr/>
        </p:nvSpPr>
        <p:spPr>
          <a:xfrm>
            <a:off x="6019799" y="1563260"/>
            <a:ext cx="2801218" cy="1815882"/>
          </a:xfrm>
          <a:prstGeom prst="rect">
            <a:avLst/>
          </a:prstGeom>
          <a:noFill/>
        </p:spPr>
        <p:txBody>
          <a:bodyPr wrap="square" rtlCol="0">
            <a:spAutoFit/>
          </a:bodyPr>
          <a:lstStyle/>
          <a:p>
            <a:pPr marL="171450" indent="-171450">
              <a:buFont typeface="Arial" panose="020B0604020202020204" pitchFamily="34" charset="0"/>
              <a:buChar char="•"/>
            </a:pPr>
            <a:r>
              <a:rPr lang="en-US" sz="1400" dirty="0"/>
              <a:t>These don’t have a visible rim around ¾ the circumference!</a:t>
            </a:r>
          </a:p>
          <a:p>
            <a:pPr marL="171450" indent="-171450">
              <a:buFont typeface="Arial" panose="020B0604020202020204" pitchFamily="34" charset="0"/>
              <a:buChar char="•"/>
            </a:pPr>
            <a:endParaRPr lang="en-US" sz="1400" dirty="0"/>
          </a:p>
          <a:p>
            <a:pPr marL="628650" lvl="1" indent="-171450">
              <a:buFont typeface="Arial" panose="020B0604020202020204" pitchFamily="34" charset="0"/>
              <a:buChar char="•"/>
            </a:pPr>
            <a:r>
              <a:rPr lang="en-US" sz="1400" dirty="0"/>
              <a:t>It’s hard to see a distinct transition</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10" name="Picture 9">
            <a:extLst>
              <a:ext uri="{FF2B5EF4-FFF2-40B4-BE49-F238E27FC236}">
                <a16:creationId xmlns:a16="http://schemas.microsoft.com/office/drawing/2014/main" id="{7FBFB6D3-E63B-7045-A0AD-562EC06C8C90}"/>
              </a:ext>
            </a:extLst>
          </p:cNvPr>
          <p:cNvPicPr>
            <a:picLocks noChangeAspect="1"/>
          </p:cNvPicPr>
          <p:nvPr/>
        </p:nvPicPr>
        <p:blipFill>
          <a:blip r:embed="rId2"/>
          <a:stretch>
            <a:fillRect/>
          </a:stretch>
        </p:blipFill>
        <p:spPr>
          <a:xfrm>
            <a:off x="525599" y="1563261"/>
            <a:ext cx="2598601" cy="3104523"/>
          </a:xfrm>
          <a:prstGeom prst="rect">
            <a:avLst/>
          </a:prstGeom>
        </p:spPr>
      </p:pic>
      <p:pic>
        <p:nvPicPr>
          <p:cNvPr id="11" name="Picture 10">
            <a:extLst>
              <a:ext uri="{FF2B5EF4-FFF2-40B4-BE49-F238E27FC236}">
                <a16:creationId xmlns:a16="http://schemas.microsoft.com/office/drawing/2014/main" id="{6628D140-C7B7-B24D-89EA-EBA113D2FC96}"/>
              </a:ext>
            </a:extLst>
          </p:cNvPr>
          <p:cNvPicPr>
            <a:picLocks noChangeAspect="1"/>
          </p:cNvPicPr>
          <p:nvPr/>
        </p:nvPicPr>
        <p:blipFill>
          <a:blip r:embed="rId3"/>
          <a:stretch>
            <a:fillRect/>
          </a:stretch>
        </p:blipFill>
        <p:spPr>
          <a:xfrm>
            <a:off x="3272699" y="1563260"/>
            <a:ext cx="2598601" cy="3104523"/>
          </a:xfrm>
          <a:prstGeom prst="rect">
            <a:avLst/>
          </a:prstGeom>
        </p:spPr>
      </p:pic>
    </p:spTree>
    <p:extLst>
      <p:ext uri="{BB962C8B-B14F-4D97-AF65-F5344CB8AC3E}">
        <p14:creationId xmlns:p14="http://schemas.microsoft.com/office/powerpoint/2010/main" val="405146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3. Multiple Overlapping Old Craters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17</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3DE1CD5A-5F9A-004D-94C0-86A447F4BDD5}"/>
              </a:ext>
            </a:extLst>
          </p:cNvPr>
          <p:cNvPicPr>
            <a:picLocks noChangeAspect="1"/>
          </p:cNvPicPr>
          <p:nvPr/>
        </p:nvPicPr>
        <p:blipFill rotWithShape="1">
          <a:blip r:embed="rId2"/>
          <a:srcRect l="14810" t="13876" r="24083" b="20266"/>
          <a:stretch/>
        </p:blipFill>
        <p:spPr>
          <a:xfrm>
            <a:off x="466725" y="1036668"/>
            <a:ext cx="1776413" cy="1914525"/>
          </a:xfrm>
          <a:prstGeom prst="rect">
            <a:avLst/>
          </a:prstGeom>
        </p:spPr>
      </p:pic>
      <p:sp>
        <p:nvSpPr>
          <p:cNvPr id="19" name="TextBox 18">
            <a:extLst>
              <a:ext uri="{FF2B5EF4-FFF2-40B4-BE49-F238E27FC236}">
                <a16:creationId xmlns:a16="http://schemas.microsoft.com/office/drawing/2014/main" id="{EFE4AAED-B6A1-AC4B-96C5-A082F5217B68}"/>
              </a:ext>
            </a:extLst>
          </p:cNvPr>
          <p:cNvSpPr txBox="1"/>
          <p:nvPr/>
        </p:nvSpPr>
        <p:spPr>
          <a:xfrm>
            <a:off x="4493509" y="980618"/>
            <a:ext cx="3574860" cy="2462213"/>
          </a:xfrm>
          <a:prstGeom prst="rect">
            <a:avLst/>
          </a:prstGeom>
          <a:noFill/>
        </p:spPr>
        <p:txBody>
          <a:bodyPr wrap="square" rtlCol="0">
            <a:spAutoFit/>
          </a:bodyPr>
          <a:lstStyle/>
          <a:p>
            <a:pPr marL="171450" indent="-171450">
              <a:buFont typeface="Arial" panose="020B0604020202020204" pitchFamily="34" charset="0"/>
              <a:buChar char="•"/>
            </a:pPr>
            <a:r>
              <a:rPr lang="en-US" sz="1400" dirty="0"/>
              <a:t>More than one old crater </a:t>
            </a:r>
            <a:r>
              <a:rPr lang="en-US" sz="1400" b="1" dirty="0"/>
              <a:t>overlapping</a:t>
            </a:r>
            <a:r>
              <a:rPr lang="en-US" sz="1400" dirty="0"/>
              <a:t> in image with diameter &gt;= 1/10*width of image</a:t>
            </a:r>
          </a:p>
          <a:p>
            <a:pPr marL="628650" lvl="1" indent="-171450">
              <a:buFont typeface="Arial" panose="020B0604020202020204" pitchFamily="34" charset="0"/>
              <a:buChar char="•"/>
            </a:pPr>
            <a:r>
              <a:rPr lang="en-US" sz="1400" dirty="0"/>
              <a:t>At least two of the overlapping craters must fit the diameter requirement</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These images would also be classified as “old crater”</a:t>
            </a:r>
          </a:p>
          <a:p>
            <a:endParaRPr lang="en-US" sz="1400" dirty="0"/>
          </a:p>
          <a:p>
            <a:endParaRPr lang="en-US" sz="1400" dirty="0"/>
          </a:p>
        </p:txBody>
      </p:sp>
    </p:spTree>
    <p:extLst>
      <p:ext uri="{BB962C8B-B14F-4D97-AF65-F5344CB8AC3E}">
        <p14:creationId xmlns:p14="http://schemas.microsoft.com/office/powerpoint/2010/main" val="3429485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3. Multiple Overlapping Old Craters: </a:t>
            </a:r>
            <a:r>
              <a:rPr lang="en-US" u="sng" dirty="0"/>
              <a:t>Not</a:t>
            </a:r>
            <a:r>
              <a:rPr lang="en-US" dirty="0"/>
              <a:t>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18</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4943089" y="1117778"/>
            <a:ext cx="3574860" cy="1384995"/>
          </a:xfrm>
          <a:prstGeom prst="rect">
            <a:avLst/>
          </a:prstGeom>
          <a:noFill/>
        </p:spPr>
        <p:txBody>
          <a:bodyPr wrap="square" rtlCol="0">
            <a:spAutoFit/>
          </a:bodyPr>
          <a:lstStyle/>
          <a:p>
            <a:pPr marL="171450" indent="-171450">
              <a:buFont typeface="Arial" panose="020B0604020202020204" pitchFamily="34" charset="0"/>
              <a:buChar char="•"/>
            </a:pPr>
            <a:r>
              <a:rPr lang="en-US" sz="1400" dirty="0"/>
              <a:t>Do not select ”Multiple Overlapping Old Craters” for this</a:t>
            </a:r>
          </a:p>
          <a:p>
            <a:pPr marL="628650" lvl="1" indent="-171450">
              <a:buFont typeface="Arial" panose="020B0604020202020204" pitchFamily="34" charset="0"/>
              <a:buChar char="•"/>
            </a:pPr>
            <a:r>
              <a:rPr lang="en-US" sz="1400" dirty="0"/>
              <a:t>The overlapping old craters are too small. Only one crater meets the diameter requirement</a:t>
            </a:r>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FEC109E7-1400-8E4A-BC47-22AB3087A11F}"/>
              </a:ext>
            </a:extLst>
          </p:cNvPr>
          <p:cNvPicPr>
            <a:picLocks/>
          </p:cNvPicPr>
          <p:nvPr/>
        </p:nvPicPr>
        <p:blipFill>
          <a:blip r:embed="rId2"/>
          <a:stretch>
            <a:fillRect/>
          </a:stretch>
        </p:blipFill>
        <p:spPr>
          <a:xfrm>
            <a:off x="2747010" y="1049198"/>
            <a:ext cx="1977390" cy="1977390"/>
          </a:xfrm>
          <a:prstGeom prst="rect">
            <a:avLst/>
          </a:prstGeom>
        </p:spPr>
      </p:pic>
      <p:cxnSp>
        <p:nvCxnSpPr>
          <p:cNvPr id="12" name="Straight Arrow Connector 11">
            <a:extLst>
              <a:ext uri="{FF2B5EF4-FFF2-40B4-BE49-F238E27FC236}">
                <a16:creationId xmlns:a16="http://schemas.microsoft.com/office/drawing/2014/main" id="{2E859A22-A963-0D46-989A-69333336A8E2}"/>
              </a:ext>
            </a:extLst>
          </p:cNvPr>
          <p:cNvCxnSpPr>
            <a:cxnSpLocks/>
          </p:cNvCxnSpPr>
          <p:nvPr/>
        </p:nvCxnSpPr>
        <p:spPr>
          <a:xfrm flipV="1">
            <a:off x="3867284" y="2191236"/>
            <a:ext cx="0" cy="228114"/>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8736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4. Irregular Mare Patches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19</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4493509" y="980618"/>
            <a:ext cx="3574860" cy="1600438"/>
          </a:xfrm>
          <a:prstGeom prst="rect">
            <a:avLst/>
          </a:prstGeom>
          <a:noFill/>
        </p:spPr>
        <p:txBody>
          <a:bodyPr wrap="square" rtlCol="0">
            <a:spAutoFit/>
          </a:bodyPr>
          <a:lstStyle/>
          <a:p>
            <a:pPr marL="171450" indent="-171450">
              <a:buFont typeface="Arial" panose="020B0604020202020204" pitchFamily="34" charset="0"/>
              <a:buChar char="•"/>
            </a:pPr>
            <a:r>
              <a:rPr lang="en-US" sz="1400" dirty="0"/>
              <a:t>Pronounced like: mare – ay</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Thought to be volcanic deposits!</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The moon has no active volcanoes, so these are evidence from long ago</a:t>
            </a:r>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CE9232D7-476D-7641-BE0B-24BB23EDC9BB}"/>
              </a:ext>
            </a:extLst>
          </p:cNvPr>
          <p:cNvPicPr>
            <a:picLocks/>
          </p:cNvPicPr>
          <p:nvPr/>
        </p:nvPicPr>
        <p:blipFill>
          <a:blip r:embed="rId2"/>
          <a:stretch>
            <a:fillRect/>
          </a:stretch>
        </p:blipFill>
        <p:spPr>
          <a:xfrm>
            <a:off x="784860" y="1113055"/>
            <a:ext cx="1524000" cy="1467363"/>
          </a:xfrm>
          <a:prstGeom prst="rect">
            <a:avLst/>
          </a:prstGeom>
        </p:spPr>
      </p:pic>
      <p:pic>
        <p:nvPicPr>
          <p:cNvPr id="12" name="Picture 11">
            <a:extLst>
              <a:ext uri="{FF2B5EF4-FFF2-40B4-BE49-F238E27FC236}">
                <a16:creationId xmlns:a16="http://schemas.microsoft.com/office/drawing/2014/main" id="{6692623D-C8DA-9543-937B-830CB5DC4E42}"/>
              </a:ext>
            </a:extLst>
          </p:cNvPr>
          <p:cNvPicPr>
            <a:picLocks noChangeAspect="1"/>
          </p:cNvPicPr>
          <p:nvPr/>
        </p:nvPicPr>
        <p:blipFill>
          <a:blip r:embed="rId3"/>
          <a:stretch>
            <a:fillRect/>
          </a:stretch>
        </p:blipFill>
        <p:spPr>
          <a:xfrm>
            <a:off x="2807970" y="1116330"/>
            <a:ext cx="1455420" cy="1455420"/>
          </a:xfrm>
          <a:prstGeom prst="rect">
            <a:avLst/>
          </a:prstGeom>
        </p:spPr>
      </p:pic>
      <p:pic>
        <p:nvPicPr>
          <p:cNvPr id="15" name="Picture 14">
            <a:extLst>
              <a:ext uri="{FF2B5EF4-FFF2-40B4-BE49-F238E27FC236}">
                <a16:creationId xmlns:a16="http://schemas.microsoft.com/office/drawing/2014/main" id="{80F16D20-4D62-5041-840F-D160989DF2B7}"/>
              </a:ext>
            </a:extLst>
          </p:cNvPr>
          <p:cNvPicPr>
            <a:picLocks noChangeAspect="1"/>
          </p:cNvPicPr>
          <p:nvPr/>
        </p:nvPicPr>
        <p:blipFill>
          <a:blip r:embed="rId4"/>
          <a:stretch>
            <a:fillRect/>
          </a:stretch>
        </p:blipFill>
        <p:spPr>
          <a:xfrm>
            <a:off x="2806296" y="3032760"/>
            <a:ext cx="1455420" cy="1424120"/>
          </a:xfrm>
          <a:prstGeom prst="rect">
            <a:avLst/>
          </a:prstGeom>
        </p:spPr>
      </p:pic>
      <p:pic>
        <p:nvPicPr>
          <p:cNvPr id="19" name="Picture 18">
            <a:extLst>
              <a:ext uri="{FF2B5EF4-FFF2-40B4-BE49-F238E27FC236}">
                <a16:creationId xmlns:a16="http://schemas.microsoft.com/office/drawing/2014/main" id="{196B91FA-C0D0-F54A-A806-AE63D9E8F6A0}"/>
              </a:ext>
            </a:extLst>
          </p:cNvPr>
          <p:cNvPicPr>
            <a:picLocks noChangeAspect="1"/>
          </p:cNvPicPr>
          <p:nvPr/>
        </p:nvPicPr>
        <p:blipFill>
          <a:blip r:embed="rId5"/>
          <a:stretch>
            <a:fillRect/>
          </a:stretch>
        </p:blipFill>
        <p:spPr>
          <a:xfrm>
            <a:off x="784859" y="3063556"/>
            <a:ext cx="1549001" cy="1393323"/>
          </a:xfrm>
          <a:prstGeom prst="rect">
            <a:avLst/>
          </a:prstGeom>
        </p:spPr>
      </p:pic>
    </p:spTree>
    <p:extLst>
      <p:ext uri="{BB962C8B-B14F-4D97-AF65-F5344CB8AC3E}">
        <p14:creationId xmlns:p14="http://schemas.microsoft.com/office/powerpoint/2010/main" val="134264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375FF2-575E-914C-95F0-9CC63C150F90}"/>
              </a:ext>
            </a:extLst>
          </p:cNvPr>
          <p:cNvSpPr>
            <a:spLocks noGrp="1"/>
          </p:cNvSpPr>
          <p:nvPr>
            <p:ph type="body" sz="quarter" idx="17"/>
          </p:nvPr>
        </p:nvSpPr>
        <p:spPr>
          <a:xfrm>
            <a:off x="172650" y="892629"/>
            <a:ext cx="3693956" cy="3829956"/>
          </a:xfrm>
        </p:spPr>
        <p:txBody>
          <a:bodyPr>
            <a:normAutofit/>
          </a:bodyPr>
          <a:lstStyle/>
          <a:p>
            <a:r>
              <a:rPr lang="en-US" sz="1600" dirty="0"/>
              <a:t>We are using Zooniverse for the labeling</a:t>
            </a:r>
          </a:p>
          <a:p>
            <a:endParaRPr lang="en-US" sz="1600" dirty="0"/>
          </a:p>
          <a:p>
            <a:r>
              <a:rPr lang="en-US" sz="1600" dirty="0"/>
              <a:t>Here are the steps to get started:</a:t>
            </a:r>
          </a:p>
          <a:p>
            <a:pPr lvl="1"/>
            <a:r>
              <a:rPr lang="en-US" sz="1200" dirty="0"/>
              <a:t>Create an account on Zooniverse (</a:t>
            </a:r>
            <a:r>
              <a:rPr lang="en-US" sz="1200" dirty="0">
                <a:hlinkClick r:id="rId2"/>
              </a:rPr>
              <a:t>https://www.zooniverse.org/</a:t>
            </a:r>
            <a:r>
              <a:rPr lang="en-US" sz="1200" dirty="0"/>
              <a:t>)</a:t>
            </a:r>
          </a:p>
          <a:p>
            <a:pPr lvl="1"/>
            <a:endParaRPr lang="en-US" sz="1200" dirty="0"/>
          </a:p>
          <a:p>
            <a:pPr lvl="1"/>
            <a:r>
              <a:rPr lang="en-US" sz="1200" dirty="0"/>
              <a:t>Email me (</a:t>
            </a:r>
            <a:r>
              <a:rPr lang="en-US" sz="1200" dirty="0">
                <a:hlinkClick r:id="rId3"/>
              </a:rPr>
              <a:t>emily.dunkel@jpl.nasa.gov</a:t>
            </a:r>
            <a:r>
              <a:rPr lang="en-US" sz="1200" dirty="0"/>
              <a:t>) your username, and I’ll add you as a collaborator</a:t>
            </a:r>
          </a:p>
          <a:p>
            <a:pPr lvl="1"/>
            <a:endParaRPr lang="en-US" sz="1200" dirty="0"/>
          </a:p>
          <a:p>
            <a:pPr lvl="1"/>
            <a:r>
              <a:rPr lang="en-US" sz="1200" dirty="0"/>
              <a:t>Project is at: </a:t>
            </a:r>
            <a:r>
              <a:rPr lang="en-US" sz="1200" dirty="0">
                <a:hlinkClick r:id="rId4"/>
              </a:rPr>
              <a:t>https://www.zooniverse.org/projects/emmyd/lunar-landmarks</a:t>
            </a:r>
            <a:endParaRPr lang="en-US" sz="1200" dirty="0"/>
          </a:p>
          <a:p>
            <a:pPr lvl="1"/>
            <a:endParaRPr lang="en-US" sz="1200" dirty="0"/>
          </a:p>
          <a:p>
            <a:pPr lvl="1"/>
            <a:r>
              <a:rPr lang="en-US" sz="1200" dirty="0"/>
              <a:t>Click “Lunar Labelling”</a:t>
            </a:r>
          </a:p>
        </p:txBody>
      </p:sp>
      <p:sp>
        <p:nvSpPr>
          <p:cNvPr id="2" name="Title 1">
            <a:extLst>
              <a:ext uri="{FF2B5EF4-FFF2-40B4-BE49-F238E27FC236}">
                <a16:creationId xmlns:a16="http://schemas.microsoft.com/office/drawing/2014/main" id="{4882FCD4-2DFE-C144-906C-53EB12048846}"/>
              </a:ext>
            </a:extLst>
          </p:cNvPr>
          <p:cNvSpPr>
            <a:spLocks noGrp="1"/>
          </p:cNvSpPr>
          <p:nvPr>
            <p:ph type="ctrTitle"/>
          </p:nvPr>
        </p:nvSpPr>
        <p:spPr/>
        <p:txBody>
          <a:bodyPr/>
          <a:lstStyle/>
          <a:p>
            <a:r>
              <a:rPr lang="en-US" dirty="0"/>
              <a:t>Getting Started with Labeling Tool</a:t>
            </a:r>
          </a:p>
        </p:txBody>
      </p:sp>
      <p:pic>
        <p:nvPicPr>
          <p:cNvPr id="5" name="Picture 4">
            <a:extLst>
              <a:ext uri="{FF2B5EF4-FFF2-40B4-BE49-F238E27FC236}">
                <a16:creationId xmlns:a16="http://schemas.microsoft.com/office/drawing/2014/main" id="{DA625D77-D9AE-9544-8CF3-5334D05C53FC}"/>
              </a:ext>
            </a:extLst>
          </p:cNvPr>
          <p:cNvPicPr>
            <a:picLocks noChangeAspect="1"/>
          </p:cNvPicPr>
          <p:nvPr/>
        </p:nvPicPr>
        <p:blipFill>
          <a:blip r:embed="rId5"/>
          <a:stretch>
            <a:fillRect/>
          </a:stretch>
        </p:blipFill>
        <p:spPr>
          <a:xfrm>
            <a:off x="4436192" y="1046844"/>
            <a:ext cx="3959789" cy="2961132"/>
          </a:xfrm>
          <a:prstGeom prst="rect">
            <a:avLst/>
          </a:prstGeom>
        </p:spPr>
      </p:pic>
      <p:cxnSp>
        <p:nvCxnSpPr>
          <p:cNvPr id="7" name="Straight Arrow Connector 6">
            <a:extLst>
              <a:ext uri="{FF2B5EF4-FFF2-40B4-BE49-F238E27FC236}">
                <a16:creationId xmlns:a16="http://schemas.microsoft.com/office/drawing/2014/main" id="{8ED0889B-7B47-314C-A38F-60993E7243A4}"/>
              </a:ext>
            </a:extLst>
          </p:cNvPr>
          <p:cNvCxnSpPr>
            <a:cxnSpLocks/>
          </p:cNvCxnSpPr>
          <p:nvPr/>
        </p:nvCxnSpPr>
        <p:spPr>
          <a:xfrm flipV="1">
            <a:off x="2581275" y="3890963"/>
            <a:ext cx="2143125" cy="455725"/>
          </a:xfrm>
          <a:prstGeom prst="straightConnector1">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D3D87B4B-C49E-5442-B170-76AFA514305F}"/>
              </a:ext>
            </a:extLst>
          </p:cNvPr>
          <p:cNvSpPr txBox="1"/>
          <p:nvPr/>
        </p:nvSpPr>
        <p:spPr>
          <a:xfrm>
            <a:off x="5826512" y="3715667"/>
            <a:ext cx="3194824" cy="461665"/>
          </a:xfrm>
          <a:prstGeom prst="rect">
            <a:avLst/>
          </a:prstGeom>
          <a:noFill/>
        </p:spPr>
        <p:txBody>
          <a:bodyPr wrap="square" rtlCol="0">
            <a:spAutoFit/>
          </a:bodyPr>
          <a:lstStyle/>
          <a:p>
            <a:r>
              <a:rPr lang="en-US" sz="1200" dirty="0"/>
              <a:t>(this text may change depending on the dataset you’re labeling)</a:t>
            </a:r>
          </a:p>
        </p:txBody>
      </p:sp>
      <p:cxnSp>
        <p:nvCxnSpPr>
          <p:cNvPr id="8" name="Straight Arrow Connector 7">
            <a:extLst>
              <a:ext uri="{FF2B5EF4-FFF2-40B4-BE49-F238E27FC236}">
                <a16:creationId xmlns:a16="http://schemas.microsoft.com/office/drawing/2014/main" id="{05B55A9C-25A2-D341-BC86-FE121C6D3F98}"/>
              </a:ext>
            </a:extLst>
          </p:cNvPr>
          <p:cNvCxnSpPr/>
          <p:nvPr/>
        </p:nvCxnSpPr>
        <p:spPr>
          <a:xfrm flipH="1">
            <a:off x="5291253" y="3917588"/>
            <a:ext cx="53525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4954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4. Irregular Mare Patches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20</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CE9232D7-476D-7641-BE0B-24BB23EDC9BB}"/>
              </a:ext>
            </a:extLst>
          </p:cNvPr>
          <p:cNvPicPr>
            <a:picLocks/>
          </p:cNvPicPr>
          <p:nvPr/>
        </p:nvPicPr>
        <p:blipFill>
          <a:blip r:embed="rId2"/>
          <a:stretch>
            <a:fillRect/>
          </a:stretch>
        </p:blipFill>
        <p:spPr>
          <a:xfrm>
            <a:off x="784860" y="1113055"/>
            <a:ext cx="1524000" cy="1467363"/>
          </a:xfrm>
          <a:prstGeom prst="rect">
            <a:avLst/>
          </a:prstGeom>
        </p:spPr>
      </p:pic>
      <p:pic>
        <p:nvPicPr>
          <p:cNvPr id="12" name="Picture 11">
            <a:extLst>
              <a:ext uri="{FF2B5EF4-FFF2-40B4-BE49-F238E27FC236}">
                <a16:creationId xmlns:a16="http://schemas.microsoft.com/office/drawing/2014/main" id="{6692623D-C8DA-9543-937B-830CB5DC4E42}"/>
              </a:ext>
            </a:extLst>
          </p:cNvPr>
          <p:cNvPicPr>
            <a:picLocks noChangeAspect="1"/>
          </p:cNvPicPr>
          <p:nvPr/>
        </p:nvPicPr>
        <p:blipFill>
          <a:blip r:embed="rId3"/>
          <a:stretch>
            <a:fillRect/>
          </a:stretch>
        </p:blipFill>
        <p:spPr>
          <a:xfrm>
            <a:off x="2807970" y="1116330"/>
            <a:ext cx="1455420" cy="1455420"/>
          </a:xfrm>
          <a:prstGeom prst="rect">
            <a:avLst/>
          </a:prstGeom>
        </p:spPr>
      </p:pic>
      <p:pic>
        <p:nvPicPr>
          <p:cNvPr id="19" name="Picture 18">
            <a:extLst>
              <a:ext uri="{FF2B5EF4-FFF2-40B4-BE49-F238E27FC236}">
                <a16:creationId xmlns:a16="http://schemas.microsoft.com/office/drawing/2014/main" id="{196B91FA-C0D0-F54A-A806-AE63D9E8F6A0}"/>
              </a:ext>
            </a:extLst>
          </p:cNvPr>
          <p:cNvPicPr>
            <a:picLocks noChangeAspect="1"/>
          </p:cNvPicPr>
          <p:nvPr/>
        </p:nvPicPr>
        <p:blipFill>
          <a:blip r:embed="rId4"/>
          <a:stretch>
            <a:fillRect/>
          </a:stretch>
        </p:blipFill>
        <p:spPr>
          <a:xfrm>
            <a:off x="784859" y="3063556"/>
            <a:ext cx="1549001" cy="1393323"/>
          </a:xfrm>
          <a:prstGeom prst="rect">
            <a:avLst/>
          </a:prstGeom>
        </p:spPr>
      </p:pic>
      <p:cxnSp>
        <p:nvCxnSpPr>
          <p:cNvPr id="10" name="Straight Arrow Connector 9">
            <a:extLst>
              <a:ext uri="{FF2B5EF4-FFF2-40B4-BE49-F238E27FC236}">
                <a16:creationId xmlns:a16="http://schemas.microsoft.com/office/drawing/2014/main" id="{FD400795-E89F-504E-816C-BC609773A557}"/>
              </a:ext>
            </a:extLst>
          </p:cNvPr>
          <p:cNvCxnSpPr>
            <a:cxnSpLocks/>
          </p:cNvCxnSpPr>
          <p:nvPr/>
        </p:nvCxnSpPr>
        <p:spPr>
          <a:xfrm flipV="1">
            <a:off x="3775844" y="4569629"/>
            <a:ext cx="0" cy="228114"/>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DEAF50F-303F-9E4C-9098-267A93BB50EE}"/>
              </a:ext>
            </a:extLst>
          </p:cNvPr>
          <p:cNvSpPr txBox="1"/>
          <p:nvPr/>
        </p:nvSpPr>
        <p:spPr>
          <a:xfrm>
            <a:off x="3085963" y="4797743"/>
            <a:ext cx="3063240" cy="276999"/>
          </a:xfrm>
          <a:prstGeom prst="rect">
            <a:avLst/>
          </a:prstGeom>
          <a:noFill/>
        </p:spPr>
        <p:txBody>
          <a:bodyPr wrap="square" rtlCol="0">
            <a:spAutoFit/>
          </a:bodyPr>
          <a:lstStyle/>
          <a:p>
            <a:r>
              <a:rPr lang="en-US" sz="1200" dirty="0">
                <a:solidFill>
                  <a:srgbClr val="A255C1"/>
                </a:solidFill>
              </a:rPr>
              <a:t>also has old craters!</a:t>
            </a:r>
          </a:p>
        </p:txBody>
      </p:sp>
      <p:sp>
        <p:nvSpPr>
          <p:cNvPr id="13" name="TextBox 12">
            <a:extLst>
              <a:ext uri="{FF2B5EF4-FFF2-40B4-BE49-F238E27FC236}">
                <a16:creationId xmlns:a16="http://schemas.microsoft.com/office/drawing/2014/main" id="{EA273E5F-7007-BB49-84BA-676B93E946F2}"/>
              </a:ext>
            </a:extLst>
          </p:cNvPr>
          <p:cNvSpPr txBox="1"/>
          <p:nvPr/>
        </p:nvSpPr>
        <p:spPr>
          <a:xfrm>
            <a:off x="4493509" y="980618"/>
            <a:ext cx="3574860" cy="1600438"/>
          </a:xfrm>
          <a:prstGeom prst="rect">
            <a:avLst/>
          </a:prstGeom>
          <a:noFill/>
        </p:spPr>
        <p:txBody>
          <a:bodyPr wrap="square" rtlCol="0">
            <a:spAutoFit/>
          </a:bodyPr>
          <a:lstStyle/>
          <a:p>
            <a:pPr marL="171450" indent="-171450">
              <a:buFont typeface="Arial" panose="020B0604020202020204" pitchFamily="34" charset="0"/>
              <a:buChar char="•"/>
            </a:pPr>
            <a:r>
              <a:rPr lang="en-US" sz="1400" dirty="0"/>
              <a:t>Pronounced like: mare – ay</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Thought to be volcanic deposits!</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The moon has no active volcanoes, so these are evidence from long ago</a:t>
            </a:r>
          </a:p>
          <a:p>
            <a:endParaRPr lang="en-US" sz="1400" dirty="0"/>
          </a:p>
        </p:txBody>
      </p:sp>
      <p:pic>
        <p:nvPicPr>
          <p:cNvPr id="14" name="Picture 13">
            <a:extLst>
              <a:ext uri="{FF2B5EF4-FFF2-40B4-BE49-F238E27FC236}">
                <a16:creationId xmlns:a16="http://schemas.microsoft.com/office/drawing/2014/main" id="{0A8505D7-241D-7C40-A64B-F7471DF1C16B}"/>
              </a:ext>
            </a:extLst>
          </p:cNvPr>
          <p:cNvPicPr>
            <a:picLocks noChangeAspect="1"/>
          </p:cNvPicPr>
          <p:nvPr/>
        </p:nvPicPr>
        <p:blipFill>
          <a:blip r:embed="rId5"/>
          <a:stretch>
            <a:fillRect/>
          </a:stretch>
        </p:blipFill>
        <p:spPr>
          <a:xfrm>
            <a:off x="2806296" y="3032760"/>
            <a:ext cx="1455420" cy="1424120"/>
          </a:xfrm>
          <a:prstGeom prst="rect">
            <a:avLst/>
          </a:prstGeom>
        </p:spPr>
      </p:pic>
    </p:spTree>
    <p:extLst>
      <p:ext uri="{BB962C8B-B14F-4D97-AF65-F5344CB8AC3E}">
        <p14:creationId xmlns:p14="http://schemas.microsoft.com/office/powerpoint/2010/main" val="1685685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5. Rockfalls and Landslides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21</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a:extLst>
              <a:ext uri="{FF2B5EF4-FFF2-40B4-BE49-F238E27FC236}">
                <a16:creationId xmlns:a16="http://schemas.microsoft.com/office/drawing/2014/main" id="{EA273E5F-7007-BB49-84BA-676B93E946F2}"/>
              </a:ext>
            </a:extLst>
          </p:cNvPr>
          <p:cNvSpPr txBox="1"/>
          <p:nvPr/>
        </p:nvSpPr>
        <p:spPr>
          <a:xfrm>
            <a:off x="4493509" y="980618"/>
            <a:ext cx="3878966" cy="2431435"/>
          </a:xfrm>
          <a:prstGeom prst="rect">
            <a:avLst/>
          </a:prstGeom>
          <a:noFill/>
        </p:spPr>
        <p:txBody>
          <a:bodyPr wrap="square" rtlCol="0">
            <a:spAutoFit/>
          </a:bodyPr>
          <a:lstStyle/>
          <a:p>
            <a:pPr marL="171450" indent="-171450">
              <a:buFont typeface="Arial" panose="020B0604020202020204" pitchFamily="34" charset="0"/>
              <a:buChar char="•"/>
            </a:pPr>
            <a:r>
              <a:rPr lang="en-US" sz="1400" dirty="0"/>
              <a:t>These aren’t very likely, but if they are there, we want to label them!</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This demonstrates a boulder going down a hill!</a:t>
            </a:r>
          </a:p>
          <a:p>
            <a:pPr marL="628650" lvl="1" indent="-171450">
              <a:buFont typeface="Arial" panose="020B0604020202020204" pitchFamily="34" charset="0"/>
              <a:buChar char="•"/>
            </a:pPr>
            <a:r>
              <a:rPr lang="en-US" sz="1000" dirty="0"/>
              <a:t>From: Valentin Bickel et al, "Automated Detection of Lunar Rockfalls using a Convolutional Neural Network", Trans on </a:t>
            </a:r>
            <a:r>
              <a:rPr lang="en-US" sz="1000" dirty="0" err="1"/>
              <a:t>GeoScience</a:t>
            </a:r>
            <a:r>
              <a:rPr lang="en-US" sz="1000" dirty="0"/>
              <a:t> and Remote Sensing, Vol 57, June 2019</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4" name="Picture 3">
            <a:extLst>
              <a:ext uri="{FF2B5EF4-FFF2-40B4-BE49-F238E27FC236}">
                <a16:creationId xmlns:a16="http://schemas.microsoft.com/office/drawing/2014/main" id="{72F3D728-4EF7-A746-B274-6E07B332D8F6}"/>
              </a:ext>
            </a:extLst>
          </p:cNvPr>
          <p:cNvPicPr>
            <a:picLocks noChangeAspect="1"/>
          </p:cNvPicPr>
          <p:nvPr/>
        </p:nvPicPr>
        <p:blipFill>
          <a:blip r:embed="rId2"/>
          <a:stretch>
            <a:fillRect/>
          </a:stretch>
        </p:blipFill>
        <p:spPr>
          <a:xfrm>
            <a:off x="1075631" y="1084146"/>
            <a:ext cx="2622170" cy="2443914"/>
          </a:xfrm>
          <a:prstGeom prst="rect">
            <a:avLst/>
          </a:prstGeom>
        </p:spPr>
      </p:pic>
    </p:spTree>
    <p:extLst>
      <p:ext uri="{BB962C8B-B14F-4D97-AF65-F5344CB8AC3E}">
        <p14:creationId xmlns:p14="http://schemas.microsoft.com/office/powerpoint/2010/main" val="2487231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5. Rockfalls and Landslides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22</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a:extLst>
              <a:ext uri="{FF2B5EF4-FFF2-40B4-BE49-F238E27FC236}">
                <a16:creationId xmlns:a16="http://schemas.microsoft.com/office/drawing/2014/main" id="{EA273E5F-7007-BB49-84BA-676B93E946F2}"/>
              </a:ext>
            </a:extLst>
          </p:cNvPr>
          <p:cNvSpPr txBox="1"/>
          <p:nvPr/>
        </p:nvSpPr>
        <p:spPr>
          <a:xfrm>
            <a:off x="4493509" y="980618"/>
            <a:ext cx="3574860" cy="1169551"/>
          </a:xfrm>
          <a:prstGeom prst="rect">
            <a:avLst/>
          </a:prstGeom>
          <a:noFill/>
        </p:spPr>
        <p:txBody>
          <a:bodyPr wrap="square" rtlCol="0">
            <a:spAutoFit/>
          </a:bodyPr>
          <a:lstStyle/>
          <a:p>
            <a:pPr marL="171450" indent="-171450">
              <a:buFont typeface="Arial" panose="020B0604020202020204" pitchFamily="34" charset="0"/>
              <a:buChar char="•"/>
            </a:pPr>
            <a:r>
              <a:rPr lang="en-US" sz="1400" dirty="0"/>
              <a:t>Note that in these cases, we see the trail and shadow from the boulder</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5" name="Picture 4">
            <a:extLst>
              <a:ext uri="{FF2B5EF4-FFF2-40B4-BE49-F238E27FC236}">
                <a16:creationId xmlns:a16="http://schemas.microsoft.com/office/drawing/2014/main" id="{7A712785-3972-564A-B187-1FBF544D2679}"/>
              </a:ext>
            </a:extLst>
          </p:cNvPr>
          <p:cNvPicPr>
            <a:picLocks noChangeAspect="1"/>
          </p:cNvPicPr>
          <p:nvPr/>
        </p:nvPicPr>
        <p:blipFill>
          <a:blip r:embed="rId2"/>
          <a:stretch>
            <a:fillRect/>
          </a:stretch>
        </p:blipFill>
        <p:spPr>
          <a:xfrm rot="16200000" flipH="1">
            <a:off x="1427191" y="3373243"/>
            <a:ext cx="1424495" cy="1333570"/>
          </a:xfrm>
          <a:prstGeom prst="rect">
            <a:avLst/>
          </a:prstGeom>
        </p:spPr>
      </p:pic>
      <p:pic>
        <p:nvPicPr>
          <p:cNvPr id="9" name="Picture 8">
            <a:extLst>
              <a:ext uri="{FF2B5EF4-FFF2-40B4-BE49-F238E27FC236}">
                <a16:creationId xmlns:a16="http://schemas.microsoft.com/office/drawing/2014/main" id="{756F8200-24D7-B246-99E8-CF57A45DC1FA}"/>
              </a:ext>
            </a:extLst>
          </p:cNvPr>
          <p:cNvPicPr>
            <a:picLocks noChangeAspect="1"/>
          </p:cNvPicPr>
          <p:nvPr/>
        </p:nvPicPr>
        <p:blipFill>
          <a:blip r:embed="rId3"/>
          <a:stretch>
            <a:fillRect/>
          </a:stretch>
        </p:blipFill>
        <p:spPr>
          <a:xfrm rot="5400000">
            <a:off x="2250440" y="1504057"/>
            <a:ext cx="1454482" cy="1424493"/>
          </a:xfrm>
          <a:prstGeom prst="rect">
            <a:avLst/>
          </a:prstGeom>
        </p:spPr>
      </p:pic>
      <p:pic>
        <p:nvPicPr>
          <p:cNvPr id="11" name="Picture 10">
            <a:extLst>
              <a:ext uri="{FF2B5EF4-FFF2-40B4-BE49-F238E27FC236}">
                <a16:creationId xmlns:a16="http://schemas.microsoft.com/office/drawing/2014/main" id="{88B86BAE-4D30-EB44-B9EC-731445EB63EF}"/>
              </a:ext>
            </a:extLst>
          </p:cNvPr>
          <p:cNvPicPr>
            <a:picLocks noChangeAspect="1"/>
          </p:cNvPicPr>
          <p:nvPr/>
        </p:nvPicPr>
        <p:blipFill>
          <a:blip r:embed="rId4"/>
          <a:stretch>
            <a:fillRect/>
          </a:stretch>
        </p:blipFill>
        <p:spPr>
          <a:xfrm>
            <a:off x="320978" y="1473200"/>
            <a:ext cx="1454482" cy="1437570"/>
          </a:xfrm>
          <a:prstGeom prst="rect">
            <a:avLst/>
          </a:prstGeom>
        </p:spPr>
      </p:pic>
    </p:spTree>
    <p:extLst>
      <p:ext uri="{BB962C8B-B14F-4D97-AF65-F5344CB8AC3E}">
        <p14:creationId xmlns:p14="http://schemas.microsoft.com/office/powerpoint/2010/main" val="1768257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4DA31AF-AB39-4442-A95A-784141862D95}"/>
              </a:ext>
            </a:extLst>
          </p:cNvPr>
          <p:cNvPicPr>
            <a:picLocks noChangeAspect="1"/>
          </p:cNvPicPr>
          <p:nvPr/>
        </p:nvPicPr>
        <p:blipFill>
          <a:blip r:embed="rId2"/>
          <a:stretch>
            <a:fillRect/>
          </a:stretch>
        </p:blipFill>
        <p:spPr>
          <a:xfrm>
            <a:off x="4724400" y="2350402"/>
            <a:ext cx="2761313" cy="2721978"/>
          </a:xfrm>
          <a:prstGeom prst="rect">
            <a:avLst/>
          </a:prstGeom>
        </p:spPr>
      </p:pic>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6. Of Scientific Interest</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23</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a:extLst>
              <a:ext uri="{FF2B5EF4-FFF2-40B4-BE49-F238E27FC236}">
                <a16:creationId xmlns:a16="http://schemas.microsoft.com/office/drawing/2014/main" id="{EA273E5F-7007-BB49-84BA-676B93E946F2}"/>
              </a:ext>
            </a:extLst>
          </p:cNvPr>
          <p:cNvSpPr txBox="1"/>
          <p:nvPr/>
        </p:nvSpPr>
        <p:spPr>
          <a:xfrm>
            <a:off x="4477335" y="809923"/>
            <a:ext cx="3574860" cy="2246769"/>
          </a:xfrm>
          <a:prstGeom prst="rect">
            <a:avLst/>
          </a:prstGeom>
          <a:noFill/>
        </p:spPr>
        <p:txBody>
          <a:bodyPr wrap="square" rtlCol="0">
            <a:spAutoFit/>
          </a:bodyPr>
          <a:lstStyle/>
          <a:p>
            <a:pPr marL="171450" indent="-171450">
              <a:buFont typeface="Arial" panose="020B0604020202020204" pitchFamily="34" charset="0"/>
              <a:buChar char="•"/>
            </a:pPr>
            <a:r>
              <a:rPr lang="en-US" sz="1400" dirty="0"/>
              <a:t>Select this rarely if you think this may be of scientific interest (you can select other classes as well)</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You can add comments in Zooniverse labeler by selecting “Done &amp; Talk” </a:t>
            </a:r>
          </a:p>
          <a:p>
            <a:pPr lvl="1"/>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4" name="Picture 3">
            <a:extLst>
              <a:ext uri="{FF2B5EF4-FFF2-40B4-BE49-F238E27FC236}">
                <a16:creationId xmlns:a16="http://schemas.microsoft.com/office/drawing/2014/main" id="{52B48903-E62D-024F-AED7-00D3F85B35E7}"/>
              </a:ext>
            </a:extLst>
          </p:cNvPr>
          <p:cNvPicPr>
            <a:picLocks noChangeAspect="1"/>
          </p:cNvPicPr>
          <p:nvPr/>
        </p:nvPicPr>
        <p:blipFill>
          <a:blip r:embed="rId3"/>
          <a:stretch>
            <a:fillRect/>
          </a:stretch>
        </p:blipFill>
        <p:spPr>
          <a:xfrm>
            <a:off x="875665" y="1435100"/>
            <a:ext cx="2565400" cy="2578100"/>
          </a:xfrm>
          <a:prstGeom prst="rect">
            <a:avLst/>
          </a:prstGeom>
        </p:spPr>
      </p:pic>
      <p:cxnSp>
        <p:nvCxnSpPr>
          <p:cNvPr id="9" name="Straight Arrow Connector 8">
            <a:extLst>
              <a:ext uri="{FF2B5EF4-FFF2-40B4-BE49-F238E27FC236}">
                <a16:creationId xmlns:a16="http://schemas.microsoft.com/office/drawing/2014/main" id="{4E211799-7B35-904D-8B47-72F1CDE6D0F1}"/>
              </a:ext>
            </a:extLst>
          </p:cNvPr>
          <p:cNvCxnSpPr>
            <a:cxnSpLocks/>
          </p:cNvCxnSpPr>
          <p:nvPr/>
        </p:nvCxnSpPr>
        <p:spPr>
          <a:xfrm flipV="1">
            <a:off x="6255864" y="4893547"/>
            <a:ext cx="0" cy="249953"/>
          </a:xfrm>
          <a:prstGeom prst="straightConnector1">
            <a:avLst/>
          </a:prstGeom>
          <a:ln w="19050">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7249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7. None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24</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a:extLst>
              <a:ext uri="{FF2B5EF4-FFF2-40B4-BE49-F238E27FC236}">
                <a16:creationId xmlns:a16="http://schemas.microsoft.com/office/drawing/2014/main" id="{EA273E5F-7007-BB49-84BA-676B93E946F2}"/>
              </a:ext>
            </a:extLst>
          </p:cNvPr>
          <p:cNvSpPr txBox="1"/>
          <p:nvPr/>
        </p:nvSpPr>
        <p:spPr>
          <a:xfrm>
            <a:off x="4493509" y="980618"/>
            <a:ext cx="3574860" cy="954107"/>
          </a:xfrm>
          <a:prstGeom prst="rect">
            <a:avLst/>
          </a:prstGeom>
          <a:noFill/>
        </p:spPr>
        <p:txBody>
          <a:bodyPr wrap="square" rtlCol="0">
            <a:spAutoFit/>
          </a:bodyPr>
          <a:lstStyle/>
          <a:p>
            <a:pPr marL="171450" indent="-171450">
              <a:buFont typeface="Arial" panose="020B0604020202020204" pitchFamily="34" charset="0"/>
              <a:buChar char="•"/>
            </a:pPr>
            <a:r>
              <a:rPr lang="en-US" sz="1400" dirty="0"/>
              <a:t>Select if none of the prior classes</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5" name="Picture 4">
            <a:extLst>
              <a:ext uri="{FF2B5EF4-FFF2-40B4-BE49-F238E27FC236}">
                <a16:creationId xmlns:a16="http://schemas.microsoft.com/office/drawing/2014/main" id="{FE097929-20FA-E34A-B2B0-C0484F8D7BBA}"/>
              </a:ext>
            </a:extLst>
          </p:cNvPr>
          <p:cNvPicPr>
            <a:picLocks noChangeAspect="1"/>
          </p:cNvPicPr>
          <p:nvPr/>
        </p:nvPicPr>
        <p:blipFill>
          <a:blip r:embed="rId2"/>
          <a:stretch>
            <a:fillRect/>
          </a:stretch>
        </p:blipFill>
        <p:spPr>
          <a:xfrm>
            <a:off x="3339714" y="1401678"/>
            <a:ext cx="1676400" cy="1693506"/>
          </a:xfrm>
          <a:prstGeom prst="rect">
            <a:avLst/>
          </a:prstGeom>
        </p:spPr>
      </p:pic>
      <p:pic>
        <p:nvPicPr>
          <p:cNvPr id="9" name="Picture 8">
            <a:extLst>
              <a:ext uri="{FF2B5EF4-FFF2-40B4-BE49-F238E27FC236}">
                <a16:creationId xmlns:a16="http://schemas.microsoft.com/office/drawing/2014/main" id="{34E45B82-9430-C24F-B4E9-95DE9C02FD1F}"/>
              </a:ext>
            </a:extLst>
          </p:cNvPr>
          <p:cNvPicPr>
            <a:picLocks noChangeAspect="1"/>
          </p:cNvPicPr>
          <p:nvPr/>
        </p:nvPicPr>
        <p:blipFill>
          <a:blip r:embed="rId3"/>
          <a:stretch>
            <a:fillRect/>
          </a:stretch>
        </p:blipFill>
        <p:spPr>
          <a:xfrm>
            <a:off x="1075631" y="1387988"/>
            <a:ext cx="1676400" cy="1699576"/>
          </a:xfrm>
          <a:prstGeom prst="rect">
            <a:avLst/>
          </a:prstGeom>
        </p:spPr>
      </p:pic>
      <p:pic>
        <p:nvPicPr>
          <p:cNvPr id="11" name="Picture 10">
            <a:extLst>
              <a:ext uri="{FF2B5EF4-FFF2-40B4-BE49-F238E27FC236}">
                <a16:creationId xmlns:a16="http://schemas.microsoft.com/office/drawing/2014/main" id="{82D25D9C-8CDE-3945-8567-2DD5A0FC61AC}"/>
              </a:ext>
            </a:extLst>
          </p:cNvPr>
          <p:cNvPicPr>
            <a:picLocks noChangeAspect="1"/>
          </p:cNvPicPr>
          <p:nvPr/>
        </p:nvPicPr>
        <p:blipFill>
          <a:blip r:embed="rId4"/>
          <a:stretch>
            <a:fillRect/>
          </a:stretch>
        </p:blipFill>
        <p:spPr>
          <a:xfrm>
            <a:off x="5704041" y="1402103"/>
            <a:ext cx="1676400" cy="1693081"/>
          </a:xfrm>
          <a:prstGeom prst="rect">
            <a:avLst/>
          </a:prstGeom>
        </p:spPr>
      </p:pic>
      <p:pic>
        <p:nvPicPr>
          <p:cNvPr id="14" name="Picture 13">
            <a:extLst>
              <a:ext uri="{FF2B5EF4-FFF2-40B4-BE49-F238E27FC236}">
                <a16:creationId xmlns:a16="http://schemas.microsoft.com/office/drawing/2014/main" id="{BFE9628B-719A-834B-9FFE-9E9D9B1C22AA}"/>
              </a:ext>
            </a:extLst>
          </p:cNvPr>
          <p:cNvPicPr>
            <a:picLocks noChangeAspect="1"/>
          </p:cNvPicPr>
          <p:nvPr/>
        </p:nvPicPr>
        <p:blipFill>
          <a:blip r:embed="rId5"/>
          <a:stretch>
            <a:fillRect/>
          </a:stretch>
        </p:blipFill>
        <p:spPr>
          <a:xfrm>
            <a:off x="1656094" y="3230434"/>
            <a:ext cx="1777736" cy="1699075"/>
          </a:xfrm>
          <a:prstGeom prst="rect">
            <a:avLst/>
          </a:prstGeom>
        </p:spPr>
      </p:pic>
      <p:pic>
        <p:nvPicPr>
          <p:cNvPr id="16" name="Picture 15">
            <a:extLst>
              <a:ext uri="{FF2B5EF4-FFF2-40B4-BE49-F238E27FC236}">
                <a16:creationId xmlns:a16="http://schemas.microsoft.com/office/drawing/2014/main" id="{D4955456-E433-214A-BC31-FA52CA6B2E78}"/>
              </a:ext>
            </a:extLst>
          </p:cNvPr>
          <p:cNvPicPr>
            <a:picLocks noChangeAspect="1"/>
          </p:cNvPicPr>
          <p:nvPr/>
        </p:nvPicPr>
        <p:blipFill>
          <a:blip r:embed="rId6"/>
          <a:stretch>
            <a:fillRect/>
          </a:stretch>
        </p:blipFill>
        <p:spPr>
          <a:xfrm>
            <a:off x="4164674" y="3261673"/>
            <a:ext cx="1777736" cy="1693081"/>
          </a:xfrm>
          <a:prstGeom prst="rect">
            <a:avLst/>
          </a:prstGeom>
        </p:spPr>
      </p:pic>
    </p:spTree>
    <p:extLst>
      <p:ext uri="{BB962C8B-B14F-4D97-AF65-F5344CB8AC3E}">
        <p14:creationId xmlns:p14="http://schemas.microsoft.com/office/powerpoint/2010/main" val="739433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7. None Examples (continued)</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25</a:t>
            </a:fld>
            <a:endParaRPr lang="en-US"/>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a:extLst>
              <a:ext uri="{FF2B5EF4-FFF2-40B4-BE49-F238E27FC236}">
                <a16:creationId xmlns:a16="http://schemas.microsoft.com/office/drawing/2014/main" id="{EA273E5F-7007-BB49-84BA-676B93E946F2}"/>
              </a:ext>
            </a:extLst>
          </p:cNvPr>
          <p:cNvSpPr txBox="1"/>
          <p:nvPr/>
        </p:nvSpPr>
        <p:spPr>
          <a:xfrm>
            <a:off x="672875" y="860116"/>
            <a:ext cx="6897505" cy="3108543"/>
          </a:xfrm>
          <a:prstGeom prst="rect">
            <a:avLst/>
          </a:prstGeom>
          <a:noFill/>
        </p:spPr>
        <p:txBody>
          <a:bodyPr wrap="square" rtlCol="0">
            <a:spAutoFit/>
          </a:bodyPr>
          <a:lstStyle/>
          <a:p>
            <a:pPr marL="285750" indent="-285750">
              <a:buFont typeface="Arial" panose="020B0604020202020204" pitchFamily="34" charset="0"/>
              <a:buChar char="•"/>
            </a:pPr>
            <a:r>
              <a:rPr lang="en-US" sz="1400" dirty="0"/>
              <a:t>If the black cutout occupies &gt; 50% of image, select “None”</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Note: if you select “None”, do not select any other class</a:t>
            </a:r>
            <a:endParaRPr lang="en-US" sz="10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endParaRPr lang="en-US" sz="1400" dirty="0"/>
          </a:p>
        </p:txBody>
      </p:sp>
      <p:pic>
        <p:nvPicPr>
          <p:cNvPr id="15" name="Picture 14">
            <a:extLst>
              <a:ext uri="{FF2B5EF4-FFF2-40B4-BE49-F238E27FC236}">
                <a16:creationId xmlns:a16="http://schemas.microsoft.com/office/drawing/2014/main" id="{875DDA44-70EA-C844-9F5B-56692273ED9D}"/>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3000"/>
                    </a14:imgEffect>
                  </a14:imgLayer>
                </a14:imgProps>
              </a:ext>
            </a:extLst>
          </a:blip>
          <a:stretch>
            <a:fillRect/>
          </a:stretch>
        </p:blipFill>
        <p:spPr>
          <a:xfrm>
            <a:off x="5173835" y="1395461"/>
            <a:ext cx="1374257" cy="1374257"/>
          </a:xfrm>
          <a:prstGeom prst="rect">
            <a:avLst/>
          </a:prstGeom>
        </p:spPr>
      </p:pic>
      <p:sp>
        <p:nvSpPr>
          <p:cNvPr id="18" name="Rectangle 17">
            <a:extLst>
              <a:ext uri="{FF2B5EF4-FFF2-40B4-BE49-F238E27FC236}">
                <a16:creationId xmlns:a16="http://schemas.microsoft.com/office/drawing/2014/main" id="{ED54B500-35BC-B243-9FAB-9713CF346004}"/>
              </a:ext>
            </a:extLst>
          </p:cNvPr>
          <p:cNvSpPr/>
          <p:nvPr/>
        </p:nvSpPr>
        <p:spPr>
          <a:xfrm>
            <a:off x="5573536" y="1388370"/>
            <a:ext cx="1023449" cy="1374257"/>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6950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389D878-99CC-FE44-A8D7-00F8AE4A83C4}"/>
              </a:ext>
            </a:extLst>
          </p:cNvPr>
          <p:cNvPicPr>
            <a:picLocks noChangeAspect="1"/>
          </p:cNvPicPr>
          <p:nvPr/>
        </p:nvPicPr>
        <p:blipFill>
          <a:blip r:embed="rId2"/>
          <a:stretch>
            <a:fillRect/>
          </a:stretch>
        </p:blipFill>
        <p:spPr>
          <a:xfrm>
            <a:off x="5325516" y="494874"/>
            <a:ext cx="3557619" cy="3506940"/>
          </a:xfrm>
          <a:prstGeom prst="rect">
            <a:avLst/>
          </a:prstGeom>
        </p:spPr>
      </p:pic>
      <p:sp>
        <p:nvSpPr>
          <p:cNvPr id="7" name="Text Placeholder 6">
            <a:extLst>
              <a:ext uri="{FF2B5EF4-FFF2-40B4-BE49-F238E27FC236}">
                <a16:creationId xmlns:a16="http://schemas.microsoft.com/office/drawing/2014/main" id="{8BB8F454-EB52-9440-A875-43007D4EAF9D}"/>
              </a:ext>
            </a:extLst>
          </p:cNvPr>
          <p:cNvSpPr>
            <a:spLocks noGrp="1"/>
          </p:cNvSpPr>
          <p:nvPr>
            <p:ph type="body" sz="quarter" idx="17"/>
          </p:nvPr>
        </p:nvSpPr>
        <p:spPr>
          <a:xfrm>
            <a:off x="310020" y="655415"/>
            <a:ext cx="4399878" cy="3832670"/>
          </a:xfrm>
        </p:spPr>
        <p:txBody>
          <a:bodyPr/>
          <a:lstStyle/>
          <a:p>
            <a:endParaRPr lang="en-US" sz="1400" dirty="0"/>
          </a:p>
          <a:p>
            <a:r>
              <a:rPr lang="en-US" sz="1400" dirty="0"/>
              <a:t>Remember, you can select multiple classes per image (unless you select “None”)</a:t>
            </a:r>
          </a:p>
          <a:p>
            <a:endParaRPr lang="en-US" sz="1400" dirty="0"/>
          </a:p>
          <a:p>
            <a:r>
              <a:rPr lang="en-US" sz="1400" dirty="0"/>
              <a:t>You can select “Done &amp; Talk” if you want to add comments</a:t>
            </a:r>
          </a:p>
          <a:p>
            <a:endParaRPr lang="en-US" sz="1400" dirty="0"/>
          </a:p>
          <a:p>
            <a:r>
              <a:rPr lang="en-US" sz="1400" dirty="0"/>
              <a:t>If you want to practice, without saving, you can click the gear and put in “Demo Mode”</a:t>
            </a:r>
          </a:p>
          <a:p>
            <a:endParaRPr lang="en-US" sz="1400" dirty="0"/>
          </a:p>
          <a:p>
            <a:r>
              <a:rPr lang="en-US" sz="1400" dirty="0"/>
              <a:t>The minimum crater diameter is shown, and also, the sun diameter is the same size :)</a:t>
            </a:r>
          </a:p>
          <a:p>
            <a:endParaRPr lang="en-US" sz="1400" dirty="0"/>
          </a:p>
          <a:p>
            <a:r>
              <a:rPr lang="en-US" sz="1400" dirty="0"/>
              <a:t>Please keep track of time spent labelling</a:t>
            </a:r>
          </a:p>
          <a:p>
            <a:endParaRPr lang="en-US" sz="1400" dirty="0"/>
          </a:p>
          <a:p>
            <a:r>
              <a:rPr lang="en-US" sz="1400" dirty="0"/>
              <a:t>If you have any questions, please contact Emily: </a:t>
            </a:r>
            <a:r>
              <a:rPr lang="en-US" sz="1400" dirty="0" err="1"/>
              <a:t>emily.dunkel@jpl.nasa.gov</a:t>
            </a:r>
            <a:endParaRPr lang="en-US" sz="1400" dirty="0"/>
          </a:p>
          <a:p>
            <a:endParaRPr lang="en-US" dirty="0"/>
          </a:p>
        </p:txBody>
      </p:sp>
      <p:sp>
        <p:nvSpPr>
          <p:cNvPr id="2" name="Title 1">
            <a:extLst>
              <a:ext uri="{FF2B5EF4-FFF2-40B4-BE49-F238E27FC236}">
                <a16:creationId xmlns:a16="http://schemas.microsoft.com/office/drawing/2014/main" id="{4D0BB36B-E5BE-4E40-A2D4-DCF28658E387}"/>
              </a:ext>
            </a:extLst>
          </p:cNvPr>
          <p:cNvSpPr>
            <a:spLocks noGrp="1"/>
          </p:cNvSpPr>
          <p:nvPr>
            <p:ph type="ctrTitle"/>
          </p:nvPr>
        </p:nvSpPr>
        <p:spPr/>
        <p:txBody>
          <a:bodyPr/>
          <a:lstStyle/>
          <a:p>
            <a:r>
              <a:rPr lang="en-US" dirty="0"/>
              <a:t>Additional Considerations</a:t>
            </a:r>
          </a:p>
        </p:txBody>
      </p:sp>
      <p:cxnSp>
        <p:nvCxnSpPr>
          <p:cNvPr id="4" name="Straight Arrow Connector 3">
            <a:extLst>
              <a:ext uri="{FF2B5EF4-FFF2-40B4-BE49-F238E27FC236}">
                <a16:creationId xmlns:a16="http://schemas.microsoft.com/office/drawing/2014/main" id="{F75023CC-A533-224E-A684-0E3A4AB0CEA5}"/>
              </a:ext>
            </a:extLst>
          </p:cNvPr>
          <p:cNvCxnSpPr>
            <a:cxnSpLocks/>
          </p:cNvCxnSpPr>
          <p:nvPr/>
        </p:nvCxnSpPr>
        <p:spPr>
          <a:xfrm flipV="1">
            <a:off x="8590110" y="3746659"/>
            <a:ext cx="0" cy="653842"/>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414BF5F7-D364-4D47-AB8A-9145075CD8A9}"/>
              </a:ext>
            </a:extLst>
          </p:cNvPr>
          <p:cNvSpPr txBox="1"/>
          <p:nvPr/>
        </p:nvSpPr>
        <p:spPr>
          <a:xfrm>
            <a:off x="7358873" y="4315862"/>
            <a:ext cx="1814623" cy="600164"/>
          </a:xfrm>
          <a:prstGeom prst="rect">
            <a:avLst/>
          </a:prstGeom>
          <a:noFill/>
        </p:spPr>
        <p:txBody>
          <a:bodyPr wrap="square" rtlCol="0">
            <a:spAutoFit/>
          </a:bodyPr>
          <a:lstStyle/>
          <a:p>
            <a:r>
              <a:rPr lang="en-US" sz="1100" dirty="0">
                <a:solidFill>
                  <a:srgbClr val="A255C1"/>
                </a:solidFill>
              </a:rPr>
              <a:t>can choose demo mode for practicing (labels won’t be saved)</a:t>
            </a:r>
          </a:p>
        </p:txBody>
      </p:sp>
      <p:sp>
        <p:nvSpPr>
          <p:cNvPr id="16" name="TextBox 15">
            <a:extLst>
              <a:ext uri="{FF2B5EF4-FFF2-40B4-BE49-F238E27FC236}">
                <a16:creationId xmlns:a16="http://schemas.microsoft.com/office/drawing/2014/main" id="{DD69DF83-C36B-B044-8BAB-EFCA3E77509A}"/>
              </a:ext>
            </a:extLst>
          </p:cNvPr>
          <p:cNvSpPr txBox="1"/>
          <p:nvPr/>
        </p:nvSpPr>
        <p:spPr>
          <a:xfrm>
            <a:off x="5544250" y="4185057"/>
            <a:ext cx="1814623" cy="430887"/>
          </a:xfrm>
          <a:prstGeom prst="rect">
            <a:avLst/>
          </a:prstGeom>
          <a:noFill/>
          <a:ln>
            <a:noFill/>
          </a:ln>
        </p:spPr>
        <p:txBody>
          <a:bodyPr wrap="square" rtlCol="0">
            <a:spAutoFit/>
          </a:bodyPr>
          <a:lstStyle/>
          <a:p>
            <a:r>
              <a:rPr lang="en-US" sz="1100" dirty="0">
                <a:solidFill>
                  <a:srgbClr val="00B0F0"/>
                </a:solidFill>
              </a:rPr>
              <a:t>click this if you want to add comments</a:t>
            </a:r>
          </a:p>
        </p:txBody>
      </p:sp>
      <p:cxnSp>
        <p:nvCxnSpPr>
          <p:cNvPr id="17" name="Straight Arrow Connector 16">
            <a:extLst>
              <a:ext uri="{FF2B5EF4-FFF2-40B4-BE49-F238E27FC236}">
                <a16:creationId xmlns:a16="http://schemas.microsoft.com/office/drawing/2014/main" id="{0202C820-B44A-234B-B283-6F606BF33FC4}"/>
              </a:ext>
            </a:extLst>
          </p:cNvPr>
          <p:cNvCxnSpPr>
            <a:cxnSpLocks/>
          </p:cNvCxnSpPr>
          <p:nvPr/>
        </p:nvCxnSpPr>
        <p:spPr>
          <a:xfrm flipV="1">
            <a:off x="7120516" y="3761267"/>
            <a:ext cx="0" cy="481094"/>
          </a:xfrm>
          <a:prstGeom prst="straightConnector1">
            <a:avLst/>
          </a:prstGeom>
          <a:ln>
            <a:solidFill>
              <a:srgbClr val="00B0F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72819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FA5E7E-FA69-D141-872A-CD8153C76EAB}"/>
              </a:ext>
            </a:extLst>
          </p:cNvPr>
          <p:cNvSpPr txBox="1"/>
          <p:nvPr/>
        </p:nvSpPr>
        <p:spPr>
          <a:xfrm>
            <a:off x="1395663" y="1074821"/>
            <a:ext cx="6713621" cy="369332"/>
          </a:xfrm>
          <a:prstGeom prst="rect">
            <a:avLst/>
          </a:prstGeom>
          <a:noFill/>
        </p:spPr>
        <p:txBody>
          <a:bodyPr wrap="square" rtlCol="0">
            <a:spAutoFit/>
          </a:bodyPr>
          <a:lstStyle/>
          <a:p>
            <a:r>
              <a:rPr lang="en-US" dirty="0"/>
              <a:t>Thank you for helping to improve the LROC Classifier </a:t>
            </a:r>
            <a:r>
              <a:rPr lang="en-US" dirty="0">
                <a:sym typeface="Wingdings" pitchFamily="2" charset="2"/>
              </a:rPr>
              <a:t></a:t>
            </a:r>
            <a:endParaRPr lang="en-US" dirty="0"/>
          </a:p>
        </p:txBody>
      </p:sp>
    </p:spTree>
    <p:extLst>
      <p:ext uri="{BB962C8B-B14F-4D97-AF65-F5344CB8AC3E}">
        <p14:creationId xmlns:p14="http://schemas.microsoft.com/office/powerpoint/2010/main" val="4035030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375FF2-575E-914C-95F0-9CC63C150F90}"/>
              </a:ext>
            </a:extLst>
          </p:cNvPr>
          <p:cNvSpPr>
            <a:spLocks noGrp="1"/>
          </p:cNvSpPr>
          <p:nvPr>
            <p:ph type="body" sz="quarter" idx="17"/>
          </p:nvPr>
        </p:nvSpPr>
        <p:spPr>
          <a:xfrm>
            <a:off x="389619" y="892629"/>
            <a:ext cx="8364762" cy="4007114"/>
          </a:xfrm>
        </p:spPr>
        <p:txBody>
          <a:bodyPr>
            <a:normAutofit fontScale="85000" lnSpcReduction="20000"/>
          </a:bodyPr>
          <a:lstStyle/>
          <a:p>
            <a:r>
              <a:rPr lang="en-US" dirty="0"/>
              <a:t>There are 7 classes:</a:t>
            </a:r>
          </a:p>
          <a:p>
            <a:pPr marL="971550" lvl="1" indent="-514350">
              <a:buFont typeface="+mj-lt"/>
              <a:buAutoNum type="arabicPeriod"/>
            </a:pPr>
            <a:r>
              <a:rPr lang="en-US" dirty="0"/>
              <a:t>Fresh crater -- with impact ejecta, no size constraint</a:t>
            </a:r>
          </a:p>
          <a:p>
            <a:pPr marL="971550" lvl="1" indent="-514350">
              <a:buFont typeface="+mj-lt"/>
              <a:buAutoNum type="arabicPeriod"/>
            </a:pPr>
            <a:r>
              <a:rPr lang="en-US" dirty="0"/>
              <a:t>Old crater</a:t>
            </a:r>
          </a:p>
          <a:p>
            <a:pPr marL="971550" lvl="1" indent="-514350">
              <a:buFont typeface="+mj-lt"/>
              <a:buAutoNum type="arabicPeriod"/>
            </a:pPr>
            <a:r>
              <a:rPr lang="en-US" dirty="0"/>
              <a:t>Multiple overlapping old craters</a:t>
            </a:r>
          </a:p>
          <a:p>
            <a:pPr marL="971550" lvl="1" indent="-514350">
              <a:buFont typeface="+mj-lt"/>
              <a:buAutoNum type="arabicPeriod"/>
            </a:pPr>
            <a:r>
              <a:rPr lang="en-US" dirty="0"/>
              <a:t>Irregular Mare Patches</a:t>
            </a:r>
          </a:p>
          <a:p>
            <a:pPr marL="971550" lvl="1" indent="-514350">
              <a:buFont typeface="+mj-lt"/>
              <a:buAutoNum type="arabicPeriod"/>
            </a:pPr>
            <a:r>
              <a:rPr lang="en-US" dirty="0"/>
              <a:t>Rockfalls and landslides</a:t>
            </a:r>
          </a:p>
          <a:p>
            <a:pPr marL="971550" lvl="1" indent="-514350">
              <a:buFont typeface="+mj-lt"/>
              <a:buAutoNum type="arabicPeriod"/>
            </a:pPr>
            <a:r>
              <a:rPr lang="en-US" dirty="0"/>
              <a:t>Of Scientific Interest – select very rarely</a:t>
            </a:r>
          </a:p>
          <a:p>
            <a:pPr marL="971550" lvl="1" indent="-514350">
              <a:buFont typeface="+mj-lt"/>
              <a:buAutoNum type="arabicPeriod"/>
            </a:pPr>
            <a:r>
              <a:rPr lang="en-US" dirty="0"/>
              <a:t>None</a:t>
            </a:r>
          </a:p>
          <a:p>
            <a:pPr marL="971550" lvl="1" indent="-514350">
              <a:buFont typeface="+mj-lt"/>
              <a:buAutoNum type="arabicPeriod"/>
            </a:pPr>
            <a:endParaRPr lang="en-US" dirty="0"/>
          </a:p>
          <a:p>
            <a:pPr marL="571500" indent="-514350"/>
            <a:r>
              <a:rPr lang="en-US" dirty="0"/>
              <a:t>Each image can belong to more than one class!</a:t>
            </a:r>
          </a:p>
          <a:p>
            <a:pPr marL="457200" lvl="1" indent="0">
              <a:buNone/>
            </a:pPr>
            <a:endParaRPr lang="en-US" dirty="0"/>
          </a:p>
        </p:txBody>
      </p:sp>
      <p:sp>
        <p:nvSpPr>
          <p:cNvPr id="2" name="Title 1">
            <a:extLst>
              <a:ext uri="{FF2B5EF4-FFF2-40B4-BE49-F238E27FC236}">
                <a16:creationId xmlns:a16="http://schemas.microsoft.com/office/drawing/2014/main" id="{4882FCD4-2DFE-C144-906C-53EB12048846}"/>
              </a:ext>
            </a:extLst>
          </p:cNvPr>
          <p:cNvSpPr>
            <a:spLocks noGrp="1"/>
          </p:cNvSpPr>
          <p:nvPr>
            <p:ph type="ctrTitle"/>
          </p:nvPr>
        </p:nvSpPr>
        <p:spPr/>
        <p:txBody>
          <a:bodyPr/>
          <a:lstStyle/>
          <a:p>
            <a:r>
              <a:rPr lang="en-US" dirty="0"/>
              <a:t>LROC Classes</a:t>
            </a:r>
          </a:p>
        </p:txBody>
      </p:sp>
    </p:spTree>
    <p:extLst>
      <p:ext uri="{BB962C8B-B14F-4D97-AF65-F5344CB8AC3E}">
        <p14:creationId xmlns:p14="http://schemas.microsoft.com/office/powerpoint/2010/main" val="3537166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DF096F-D406-E144-85FF-D58EE1096DF0}"/>
              </a:ext>
            </a:extLst>
          </p:cNvPr>
          <p:cNvPicPr>
            <a:picLocks noChangeAspect="1"/>
          </p:cNvPicPr>
          <p:nvPr/>
        </p:nvPicPr>
        <p:blipFill>
          <a:blip r:embed="rId2"/>
          <a:stretch>
            <a:fillRect/>
          </a:stretch>
        </p:blipFill>
        <p:spPr>
          <a:xfrm>
            <a:off x="4944648" y="457115"/>
            <a:ext cx="4385342" cy="4322873"/>
          </a:xfrm>
          <a:prstGeom prst="rect">
            <a:avLst/>
          </a:prstGeom>
        </p:spPr>
      </p:pic>
      <p:sp>
        <p:nvSpPr>
          <p:cNvPr id="3" name="Text Placeholder 2">
            <a:extLst>
              <a:ext uri="{FF2B5EF4-FFF2-40B4-BE49-F238E27FC236}">
                <a16:creationId xmlns:a16="http://schemas.microsoft.com/office/drawing/2014/main" id="{6A375FF2-575E-914C-95F0-9CC63C150F90}"/>
              </a:ext>
            </a:extLst>
          </p:cNvPr>
          <p:cNvSpPr>
            <a:spLocks noGrp="1"/>
          </p:cNvSpPr>
          <p:nvPr>
            <p:ph type="body" sz="quarter" idx="17"/>
          </p:nvPr>
        </p:nvSpPr>
        <p:spPr>
          <a:xfrm>
            <a:off x="188719" y="787697"/>
            <a:ext cx="4556513" cy="4155621"/>
          </a:xfrm>
        </p:spPr>
        <p:txBody>
          <a:bodyPr>
            <a:normAutofit lnSpcReduction="10000"/>
          </a:bodyPr>
          <a:lstStyle/>
          <a:p>
            <a:r>
              <a:rPr lang="en-US" sz="1600" dirty="0"/>
              <a:t>Click on one or more classes for each image</a:t>
            </a:r>
          </a:p>
          <a:p>
            <a:pPr lvl="1"/>
            <a:r>
              <a:rPr lang="en-US" sz="1200" dirty="0"/>
              <a:t>Not constrained to a single class!</a:t>
            </a:r>
          </a:p>
          <a:p>
            <a:pPr lvl="1"/>
            <a:r>
              <a:rPr lang="en-US" sz="1200" dirty="0"/>
              <a:t>Also, please keep track of labelling time</a:t>
            </a:r>
          </a:p>
          <a:p>
            <a:pPr marL="457200" lvl="1" indent="0">
              <a:buNone/>
            </a:pPr>
            <a:endParaRPr lang="en-US" sz="1200" dirty="0"/>
          </a:p>
          <a:p>
            <a:r>
              <a:rPr lang="en-US" sz="1600" dirty="0"/>
              <a:t>We’ll go into detail on each class next in the guide, but a quick overview:</a:t>
            </a:r>
          </a:p>
          <a:p>
            <a:endParaRPr lang="en-US" sz="1600" dirty="0"/>
          </a:p>
          <a:p>
            <a:pPr lvl="1"/>
            <a:r>
              <a:rPr lang="en-US" sz="1200" dirty="0"/>
              <a:t>“Fresh Crater” class has no size constraint</a:t>
            </a:r>
          </a:p>
          <a:p>
            <a:pPr lvl="1"/>
            <a:endParaRPr lang="en-US" sz="1200" dirty="0"/>
          </a:p>
          <a:p>
            <a:pPr lvl="1"/>
            <a:r>
              <a:rPr lang="en-US" sz="1200" dirty="0"/>
              <a:t>All other crater classes (”Old Crater”, ”Multiple”) have a size constraint</a:t>
            </a:r>
          </a:p>
          <a:p>
            <a:pPr lvl="2"/>
            <a:r>
              <a:rPr lang="en-US" sz="800" dirty="0"/>
              <a:t>Diameter &gt;= 1/10 * width of image</a:t>
            </a:r>
          </a:p>
          <a:p>
            <a:pPr lvl="2"/>
            <a:r>
              <a:rPr lang="en-US" sz="800" dirty="0"/>
              <a:t>A bar this size is added to each image to help!</a:t>
            </a:r>
          </a:p>
          <a:p>
            <a:pPr lvl="2"/>
            <a:r>
              <a:rPr lang="en-US" sz="800" dirty="0"/>
              <a:t>And, the sun diameter is the same size as well :)</a:t>
            </a:r>
          </a:p>
          <a:p>
            <a:pPr lvl="2"/>
            <a:endParaRPr lang="en-US" sz="800" dirty="0"/>
          </a:p>
          <a:p>
            <a:pPr lvl="1"/>
            <a:r>
              <a:rPr lang="en-US" sz="1200" dirty="0"/>
              <a:t>Select “Of Scientific Interest” if is scientifically interesting </a:t>
            </a:r>
          </a:p>
          <a:p>
            <a:pPr lvl="2"/>
            <a:r>
              <a:rPr lang="en-US" sz="800" dirty="0"/>
              <a:t>You can add comments by selecting “Done &amp; Talk”</a:t>
            </a:r>
            <a:endParaRPr lang="en-US" sz="400" dirty="0"/>
          </a:p>
          <a:p>
            <a:pPr lvl="2"/>
            <a:r>
              <a:rPr lang="en-US" sz="800" dirty="0"/>
              <a:t>You can select other classes as well</a:t>
            </a:r>
          </a:p>
          <a:p>
            <a:pPr lvl="2"/>
            <a:endParaRPr lang="en-US" sz="800" dirty="0"/>
          </a:p>
          <a:p>
            <a:pPr lvl="1"/>
            <a:r>
              <a:rPr lang="en-US" sz="1200" dirty="0"/>
              <a:t>Select “Done” to move to next image</a:t>
            </a:r>
          </a:p>
          <a:p>
            <a:pPr lvl="1"/>
            <a:endParaRPr lang="en-US" sz="1200" dirty="0"/>
          </a:p>
        </p:txBody>
      </p:sp>
      <p:sp>
        <p:nvSpPr>
          <p:cNvPr id="2" name="Title 1">
            <a:extLst>
              <a:ext uri="{FF2B5EF4-FFF2-40B4-BE49-F238E27FC236}">
                <a16:creationId xmlns:a16="http://schemas.microsoft.com/office/drawing/2014/main" id="{4882FCD4-2DFE-C144-906C-53EB12048846}"/>
              </a:ext>
            </a:extLst>
          </p:cNvPr>
          <p:cNvSpPr>
            <a:spLocks noGrp="1"/>
          </p:cNvSpPr>
          <p:nvPr>
            <p:ph type="ctrTitle"/>
          </p:nvPr>
        </p:nvSpPr>
        <p:spPr/>
        <p:txBody>
          <a:bodyPr/>
          <a:lstStyle/>
          <a:p>
            <a:r>
              <a:rPr lang="en-US" dirty="0"/>
              <a:t>Labelling</a:t>
            </a:r>
          </a:p>
        </p:txBody>
      </p:sp>
      <p:cxnSp>
        <p:nvCxnSpPr>
          <p:cNvPr id="8" name="Straight Arrow Connector 7">
            <a:extLst>
              <a:ext uri="{FF2B5EF4-FFF2-40B4-BE49-F238E27FC236}">
                <a16:creationId xmlns:a16="http://schemas.microsoft.com/office/drawing/2014/main" id="{6FF9891D-E8F5-994A-974F-56C30281DBEA}"/>
              </a:ext>
            </a:extLst>
          </p:cNvPr>
          <p:cNvCxnSpPr>
            <a:cxnSpLocks/>
          </p:cNvCxnSpPr>
          <p:nvPr/>
        </p:nvCxnSpPr>
        <p:spPr>
          <a:xfrm flipV="1">
            <a:off x="8464669" y="4344934"/>
            <a:ext cx="449520" cy="448130"/>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2605F00E-6366-C04C-819B-EB8B06E82B3E}"/>
              </a:ext>
            </a:extLst>
          </p:cNvPr>
          <p:cNvSpPr txBox="1"/>
          <p:nvPr/>
        </p:nvSpPr>
        <p:spPr>
          <a:xfrm>
            <a:off x="4722822" y="4636872"/>
            <a:ext cx="3954437" cy="286232"/>
          </a:xfrm>
          <a:prstGeom prst="rect">
            <a:avLst/>
          </a:prstGeom>
          <a:noFill/>
        </p:spPr>
        <p:txBody>
          <a:bodyPr wrap="square" rtlCol="0">
            <a:spAutoFit/>
          </a:bodyPr>
          <a:lstStyle/>
          <a:p>
            <a:r>
              <a:rPr lang="en-US" sz="1260" dirty="0">
                <a:solidFill>
                  <a:srgbClr val="A255C1"/>
                </a:solidFill>
              </a:rPr>
              <a:t>click here if you want to do demo mode to practice</a:t>
            </a:r>
          </a:p>
        </p:txBody>
      </p:sp>
      <p:sp>
        <p:nvSpPr>
          <p:cNvPr id="11" name="TextBox 10">
            <a:extLst>
              <a:ext uri="{FF2B5EF4-FFF2-40B4-BE49-F238E27FC236}">
                <a16:creationId xmlns:a16="http://schemas.microsoft.com/office/drawing/2014/main" id="{05A619AD-3D7E-7E4E-9E9E-42A876269AC0}"/>
              </a:ext>
            </a:extLst>
          </p:cNvPr>
          <p:cNvSpPr txBox="1"/>
          <p:nvPr/>
        </p:nvSpPr>
        <p:spPr>
          <a:xfrm>
            <a:off x="5097346" y="2484868"/>
            <a:ext cx="1396721" cy="1015663"/>
          </a:xfrm>
          <a:prstGeom prst="rect">
            <a:avLst/>
          </a:prstGeom>
          <a:noFill/>
        </p:spPr>
        <p:txBody>
          <a:bodyPr wrap="square" rtlCol="0">
            <a:spAutoFit/>
          </a:bodyPr>
          <a:lstStyle/>
          <a:p>
            <a:r>
              <a:rPr lang="en-US" sz="1200" dirty="0"/>
              <a:t>the sun diameter is also the same size as the minimum crater size :)</a:t>
            </a:r>
          </a:p>
        </p:txBody>
      </p:sp>
      <p:cxnSp>
        <p:nvCxnSpPr>
          <p:cNvPr id="13" name="Straight Arrow Connector 12">
            <a:extLst>
              <a:ext uri="{FF2B5EF4-FFF2-40B4-BE49-F238E27FC236}">
                <a16:creationId xmlns:a16="http://schemas.microsoft.com/office/drawing/2014/main" id="{EBD90920-3BC7-9D4F-AD64-0682305E1BD1}"/>
              </a:ext>
            </a:extLst>
          </p:cNvPr>
          <p:cNvCxnSpPr/>
          <p:nvPr/>
        </p:nvCxnSpPr>
        <p:spPr>
          <a:xfrm flipV="1">
            <a:off x="5353614" y="2147077"/>
            <a:ext cx="0" cy="23111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F257AEA-4061-4E48-B94D-6BFBBB0B34FC}"/>
              </a:ext>
            </a:extLst>
          </p:cNvPr>
          <p:cNvSpPr txBox="1"/>
          <p:nvPr/>
        </p:nvSpPr>
        <p:spPr>
          <a:xfrm>
            <a:off x="5279549" y="3933494"/>
            <a:ext cx="1251510" cy="600164"/>
          </a:xfrm>
          <a:prstGeom prst="rect">
            <a:avLst/>
          </a:prstGeom>
          <a:noFill/>
        </p:spPr>
        <p:txBody>
          <a:bodyPr wrap="square" rtlCol="0">
            <a:spAutoFit/>
          </a:bodyPr>
          <a:lstStyle/>
          <a:p>
            <a:r>
              <a:rPr lang="en-US" sz="1100" dirty="0"/>
              <a:t>there are two fresh craters here!</a:t>
            </a:r>
          </a:p>
        </p:txBody>
      </p:sp>
      <p:cxnSp>
        <p:nvCxnSpPr>
          <p:cNvPr id="7" name="Straight Arrow Connector 6">
            <a:extLst>
              <a:ext uri="{FF2B5EF4-FFF2-40B4-BE49-F238E27FC236}">
                <a16:creationId xmlns:a16="http://schemas.microsoft.com/office/drawing/2014/main" id="{9AC2137E-8BA3-B94B-AB87-EA7A59EAE9A2}"/>
              </a:ext>
            </a:extLst>
          </p:cNvPr>
          <p:cNvCxnSpPr/>
          <p:nvPr/>
        </p:nvCxnSpPr>
        <p:spPr>
          <a:xfrm flipH="1">
            <a:off x="6629400" y="334537"/>
            <a:ext cx="362415" cy="730404"/>
          </a:xfrm>
          <a:prstGeom prst="straightConnector1">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3377987E-8F8C-8044-81CD-E30D7CECB7A6}"/>
              </a:ext>
            </a:extLst>
          </p:cNvPr>
          <p:cNvSpPr txBox="1"/>
          <p:nvPr/>
        </p:nvSpPr>
        <p:spPr>
          <a:xfrm>
            <a:off x="5893420" y="61381"/>
            <a:ext cx="3158363" cy="286232"/>
          </a:xfrm>
          <a:prstGeom prst="rect">
            <a:avLst/>
          </a:prstGeom>
          <a:noFill/>
        </p:spPr>
        <p:txBody>
          <a:bodyPr wrap="square" rtlCol="0">
            <a:spAutoFit/>
          </a:bodyPr>
          <a:lstStyle/>
          <a:p>
            <a:r>
              <a:rPr lang="en-US" sz="1260" dirty="0">
                <a:solidFill>
                  <a:srgbClr val="A255C1"/>
                </a:solidFill>
              </a:rPr>
              <a:t>rotating and zooming in can help!</a:t>
            </a:r>
          </a:p>
        </p:txBody>
      </p:sp>
    </p:spTree>
    <p:extLst>
      <p:ext uri="{BB962C8B-B14F-4D97-AF65-F5344CB8AC3E}">
        <p14:creationId xmlns:p14="http://schemas.microsoft.com/office/powerpoint/2010/main" val="1931146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375FF2-575E-914C-95F0-9CC63C150F90}"/>
              </a:ext>
            </a:extLst>
          </p:cNvPr>
          <p:cNvSpPr>
            <a:spLocks noGrp="1"/>
          </p:cNvSpPr>
          <p:nvPr>
            <p:ph type="body" sz="quarter" idx="17"/>
          </p:nvPr>
        </p:nvSpPr>
        <p:spPr>
          <a:xfrm>
            <a:off x="389619" y="892629"/>
            <a:ext cx="8364762" cy="4007114"/>
          </a:xfrm>
        </p:spPr>
        <p:txBody>
          <a:bodyPr>
            <a:normAutofit fontScale="70000" lnSpcReduction="20000"/>
          </a:bodyPr>
          <a:lstStyle/>
          <a:p>
            <a:r>
              <a:rPr lang="en-US" dirty="0"/>
              <a:t>There are 7 classes:</a:t>
            </a:r>
          </a:p>
          <a:p>
            <a:pPr marL="971550" lvl="1" indent="-514350">
              <a:buFont typeface="+mj-lt"/>
              <a:buAutoNum type="arabicPeriod"/>
            </a:pPr>
            <a:r>
              <a:rPr lang="en-US" dirty="0"/>
              <a:t>Fresh crater -- with impact ejecta, no size constraint</a:t>
            </a:r>
          </a:p>
          <a:p>
            <a:pPr marL="971550" lvl="1" indent="-514350">
              <a:buFont typeface="+mj-lt"/>
              <a:buAutoNum type="arabicPeriod"/>
            </a:pPr>
            <a:r>
              <a:rPr lang="en-US" dirty="0"/>
              <a:t>Old crater</a:t>
            </a:r>
          </a:p>
          <a:p>
            <a:pPr marL="971550" lvl="1" indent="-514350">
              <a:buFont typeface="+mj-lt"/>
              <a:buAutoNum type="arabicPeriod"/>
            </a:pPr>
            <a:r>
              <a:rPr lang="en-US" dirty="0"/>
              <a:t>Multiple overlapping old craters</a:t>
            </a:r>
          </a:p>
          <a:p>
            <a:pPr marL="971550" lvl="1" indent="-514350">
              <a:buFont typeface="+mj-lt"/>
              <a:buAutoNum type="arabicPeriod"/>
            </a:pPr>
            <a:r>
              <a:rPr lang="en-US" dirty="0"/>
              <a:t>Irregular Mare Patches</a:t>
            </a:r>
          </a:p>
          <a:p>
            <a:pPr marL="971550" lvl="1" indent="-514350">
              <a:buFont typeface="+mj-lt"/>
              <a:buAutoNum type="arabicPeriod"/>
            </a:pPr>
            <a:r>
              <a:rPr lang="en-US" dirty="0"/>
              <a:t>Rockfalls and landslides</a:t>
            </a:r>
          </a:p>
          <a:p>
            <a:pPr marL="971550" lvl="1" indent="-514350">
              <a:buFont typeface="+mj-lt"/>
              <a:buAutoNum type="arabicPeriod"/>
            </a:pPr>
            <a:r>
              <a:rPr lang="en-US" dirty="0"/>
              <a:t>Of Scientific Interest – select very rarely</a:t>
            </a:r>
          </a:p>
          <a:p>
            <a:pPr marL="971550" lvl="1" indent="-514350">
              <a:buFont typeface="+mj-lt"/>
              <a:buAutoNum type="arabicPeriod"/>
            </a:pPr>
            <a:r>
              <a:rPr lang="en-US" dirty="0"/>
              <a:t>None</a:t>
            </a:r>
          </a:p>
          <a:p>
            <a:pPr marL="457200" lvl="1" indent="0">
              <a:buNone/>
            </a:pPr>
            <a:endParaRPr lang="en-US" dirty="0"/>
          </a:p>
          <a:p>
            <a:r>
              <a:rPr lang="en-US" dirty="0"/>
              <a:t>As you can tell from the class list, the moon is full of craters :)</a:t>
            </a:r>
          </a:p>
          <a:p>
            <a:endParaRPr lang="en-US" dirty="0"/>
          </a:p>
          <a:p>
            <a:r>
              <a:rPr lang="en-US" dirty="0"/>
              <a:t>To learn about LROC please go here: https://</a:t>
            </a:r>
            <a:r>
              <a:rPr lang="en-US" dirty="0" err="1"/>
              <a:t>www.lroc.asu.edu</a:t>
            </a:r>
            <a:r>
              <a:rPr lang="en-US" dirty="0"/>
              <a:t>/</a:t>
            </a:r>
          </a:p>
        </p:txBody>
      </p:sp>
      <p:sp>
        <p:nvSpPr>
          <p:cNvPr id="2" name="Title 1">
            <a:extLst>
              <a:ext uri="{FF2B5EF4-FFF2-40B4-BE49-F238E27FC236}">
                <a16:creationId xmlns:a16="http://schemas.microsoft.com/office/drawing/2014/main" id="{4882FCD4-2DFE-C144-906C-53EB12048846}"/>
              </a:ext>
            </a:extLst>
          </p:cNvPr>
          <p:cNvSpPr>
            <a:spLocks noGrp="1"/>
          </p:cNvSpPr>
          <p:nvPr>
            <p:ph type="ctrTitle"/>
          </p:nvPr>
        </p:nvSpPr>
        <p:spPr/>
        <p:txBody>
          <a:bodyPr/>
          <a:lstStyle/>
          <a:p>
            <a:r>
              <a:rPr lang="en-US" dirty="0"/>
              <a:t>LROC Classes</a:t>
            </a:r>
          </a:p>
        </p:txBody>
      </p:sp>
    </p:spTree>
    <p:extLst>
      <p:ext uri="{BB962C8B-B14F-4D97-AF65-F5344CB8AC3E}">
        <p14:creationId xmlns:p14="http://schemas.microsoft.com/office/powerpoint/2010/main" val="86103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1. Fresh Crater (with impact ejecta)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6</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5339329" y="1049198"/>
            <a:ext cx="3574860" cy="4401205"/>
          </a:xfrm>
          <a:prstGeom prst="rect">
            <a:avLst/>
          </a:prstGeom>
          <a:noFill/>
        </p:spPr>
        <p:txBody>
          <a:bodyPr wrap="square" rtlCol="0">
            <a:spAutoFit/>
          </a:bodyPr>
          <a:lstStyle/>
          <a:p>
            <a:pPr marL="171450" indent="-171450">
              <a:buFont typeface="Arial" panose="020B0604020202020204" pitchFamily="34" charset="0"/>
              <a:buChar char="•"/>
            </a:pPr>
            <a:r>
              <a:rPr lang="en-US" sz="1400" dirty="0"/>
              <a:t>Technically, the term </a:t>
            </a:r>
            <a:r>
              <a:rPr lang="en-US" sz="1400" i="1" dirty="0"/>
              <a:t>impact ejecta </a:t>
            </a:r>
            <a:r>
              <a:rPr lang="en-US" sz="1400" dirty="0"/>
              <a:t>means the material that is blasted out from the impact of a meteorite or the eruption of a volcano</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In this labeling setting, however, we also include the situation when the impact clears away overlying dust, exposing underlying surface. In some cases the associated crater may be too small to see. </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Craters with impact ejecta are new, since there hasn’t been enough time for the dust to clear. </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r>
              <a:rPr lang="en-US" sz="1400" dirty="0"/>
              <a:t>Any size diameter is ok!</a:t>
            </a:r>
          </a:p>
          <a:p>
            <a:endParaRPr lang="en-US" sz="1400" dirty="0"/>
          </a:p>
          <a:p>
            <a:pPr marL="171450" indent="-171450">
              <a:buFont typeface="Arial" panose="020B0604020202020204" pitchFamily="34" charset="0"/>
              <a:buChar char="•"/>
            </a:pPr>
            <a:endParaRPr lang="en-US" sz="1400" dirty="0"/>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a:extLst>
              <a:ext uri="{FF2B5EF4-FFF2-40B4-BE49-F238E27FC236}">
                <a16:creationId xmlns:a16="http://schemas.microsoft.com/office/drawing/2014/main" id="{095B697A-E7C3-9946-98D2-2268364D60EE}"/>
              </a:ext>
            </a:extLst>
          </p:cNvPr>
          <p:cNvPicPr>
            <a:picLocks noChangeAspect="1"/>
          </p:cNvPicPr>
          <p:nvPr/>
        </p:nvPicPr>
        <p:blipFill rotWithShape="1">
          <a:blip r:embed="rId2"/>
          <a:srcRect l="12394" t="9841" r="12189" b="11456"/>
          <a:stretch/>
        </p:blipFill>
        <p:spPr>
          <a:xfrm>
            <a:off x="279938" y="1049198"/>
            <a:ext cx="1274065" cy="1291590"/>
          </a:xfrm>
          <a:prstGeom prst="rect">
            <a:avLst/>
          </a:prstGeom>
        </p:spPr>
      </p:pic>
      <p:pic>
        <p:nvPicPr>
          <p:cNvPr id="13" name="Picture 12">
            <a:extLst>
              <a:ext uri="{FF2B5EF4-FFF2-40B4-BE49-F238E27FC236}">
                <a16:creationId xmlns:a16="http://schemas.microsoft.com/office/drawing/2014/main" id="{9C4C2002-1059-2C41-B0A0-0358EAB022C3}"/>
              </a:ext>
            </a:extLst>
          </p:cNvPr>
          <p:cNvPicPr>
            <a:picLocks noChangeAspect="1"/>
          </p:cNvPicPr>
          <p:nvPr/>
        </p:nvPicPr>
        <p:blipFill>
          <a:blip r:embed="rId3"/>
          <a:stretch>
            <a:fillRect/>
          </a:stretch>
        </p:blipFill>
        <p:spPr>
          <a:xfrm>
            <a:off x="1919827" y="1049198"/>
            <a:ext cx="1274094" cy="1279966"/>
          </a:xfrm>
          <a:prstGeom prst="rect">
            <a:avLst/>
          </a:prstGeom>
        </p:spPr>
      </p:pic>
      <p:pic>
        <p:nvPicPr>
          <p:cNvPr id="21" name="Picture 20">
            <a:extLst>
              <a:ext uri="{FF2B5EF4-FFF2-40B4-BE49-F238E27FC236}">
                <a16:creationId xmlns:a16="http://schemas.microsoft.com/office/drawing/2014/main" id="{699F957F-6369-BA48-9B85-E070C14D279D}"/>
              </a:ext>
            </a:extLst>
          </p:cNvPr>
          <p:cNvPicPr>
            <a:picLocks/>
          </p:cNvPicPr>
          <p:nvPr/>
        </p:nvPicPr>
        <p:blipFill>
          <a:blip r:embed="rId4"/>
          <a:stretch>
            <a:fillRect/>
          </a:stretch>
        </p:blipFill>
        <p:spPr>
          <a:xfrm>
            <a:off x="3578588" y="1049198"/>
            <a:ext cx="1274094" cy="1279966"/>
          </a:xfrm>
          <a:prstGeom prst="rect">
            <a:avLst/>
          </a:prstGeom>
        </p:spPr>
      </p:pic>
      <p:pic>
        <p:nvPicPr>
          <p:cNvPr id="23" name="Picture 22">
            <a:extLst>
              <a:ext uri="{FF2B5EF4-FFF2-40B4-BE49-F238E27FC236}">
                <a16:creationId xmlns:a16="http://schemas.microsoft.com/office/drawing/2014/main" id="{A1EDEB79-1C2A-4E4A-8876-38909248EDBA}"/>
              </a:ext>
            </a:extLst>
          </p:cNvPr>
          <p:cNvPicPr>
            <a:picLocks/>
          </p:cNvPicPr>
          <p:nvPr/>
        </p:nvPicPr>
        <p:blipFill>
          <a:blip r:embed="rId5"/>
          <a:stretch>
            <a:fillRect/>
          </a:stretch>
        </p:blipFill>
        <p:spPr>
          <a:xfrm>
            <a:off x="3578588" y="3004276"/>
            <a:ext cx="1288278" cy="1279966"/>
          </a:xfrm>
          <a:prstGeom prst="rect">
            <a:avLst/>
          </a:prstGeom>
        </p:spPr>
      </p:pic>
      <p:pic>
        <p:nvPicPr>
          <p:cNvPr id="4" name="Picture 3">
            <a:extLst>
              <a:ext uri="{FF2B5EF4-FFF2-40B4-BE49-F238E27FC236}">
                <a16:creationId xmlns:a16="http://schemas.microsoft.com/office/drawing/2014/main" id="{8A0973AD-64D3-7B4F-95A5-208A9968E4E3}"/>
              </a:ext>
            </a:extLst>
          </p:cNvPr>
          <p:cNvPicPr>
            <a:picLocks noChangeAspect="1"/>
          </p:cNvPicPr>
          <p:nvPr/>
        </p:nvPicPr>
        <p:blipFill>
          <a:blip r:embed="rId6"/>
          <a:stretch>
            <a:fillRect/>
          </a:stretch>
        </p:blipFill>
        <p:spPr>
          <a:xfrm>
            <a:off x="1905643" y="2985491"/>
            <a:ext cx="1288278" cy="1316133"/>
          </a:xfrm>
          <a:prstGeom prst="rect">
            <a:avLst/>
          </a:prstGeom>
        </p:spPr>
      </p:pic>
      <p:pic>
        <p:nvPicPr>
          <p:cNvPr id="12" name="Picture 11">
            <a:extLst>
              <a:ext uri="{FF2B5EF4-FFF2-40B4-BE49-F238E27FC236}">
                <a16:creationId xmlns:a16="http://schemas.microsoft.com/office/drawing/2014/main" id="{E13D3547-0C43-DA49-876B-E61F5A7B68E5}"/>
              </a:ext>
            </a:extLst>
          </p:cNvPr>
          <p:cNvPicPr>
            <a:picLocks noChangeAspect="1"/>
          </p:cNvPicPr>
          <p:nvPr/>
        </p:nvPicPr>
        <p:blipFill rotWithShape="1">
          <a:blip r:embed="rId7"/>
          <a:srcRect l="14312" t="7439" r="7778" b="20305"/>
          <a:stretch/>
        </p:blipFill>
        <p:spPr>
          <a:xfrm>
            <a:off x="229811" y="2995303"/>
            <a:ext cx="1377142" cy="1306321"/>
          </a:xfrm>
          <a:prstGeom prst="rect">
            <a:avLst/>
          </a:prstGeom>
        </p:spPr>
      </p:pic>
      <p:cxnSp>
        <p:nvCxnSpPr>
          <p:cNvPr id="14" name="Straight Arrow Connector 13">
            <a:extLst>
              <a:ext uri="{FF2B5EF4-FFF2-40B4-BE49-F238E27FC236}">
                <a16:creationId xmlns:a16="http://schemas.microsoft.com/office/drawing/2014/main" id="{D50D209E-1C04-8844-8ACE-8EB50AEA5E2B}"/>
              </a:ext>
            </a:extLst>
          </p:cNvPr>
          <p:cNvCxnSpPr/>
          <p:nvPr/>
        </p:nvCxnSpPr>
        <p:spPr>
          <a:xfrm flipH="1">
            <a:off x="980174" y="1391202"/>
            <a:ext cx="128016" cy="249936"/>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6571E5D1-462A-3947-A95C-404EDD06C9A8}"/>
              </a:ext>
            </a:extLst>
          </p:cNvPr>
          <p:cNvCxnSpPr/>
          <p:nvPr/>
        </p:nvCxnSpPr>
        <p:spPr>
          <a:xfrm flipH="1">
            <a:off x="2670429" y="1266234"/>
            <a:ext cx="128016" cy="249936"/>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58EF3D71-9277-4C47-BAE1-7F8BC900A85F}"/>
              </a:ext>
            </a:extLst>
          </p:cNvPr>
          <p:cNvCxnSpPr/>
          <p:nvPr/>
        </p:nvCxnSpPr>
        <p:spPr>
          <a:xfrm flipH="1">
            <a:off x="4202617" y="1141266"/>
            <a:ext cx="128016" cy="249936"/>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0F2BECDF-DCBA-A146-B278-395DF9F88556}"/>
              </a:ext>
            </a:extLst>
          </p:cNvPr>
          <p:cNvCxnSpPr/>
          <p:nvPr/>
        </p:nvCxnSpPr>
        <p:spPr>
          <a:xfrm flipH="1">
            <a:off x="568108" y="2735555"/>
            <a:ext cx="128016" cy="249936"/>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F310991E-C412-9342-A26F-969F534F7F8E}"/>
              </a:ext>
            </a:extLst>
          </p:cNvPr>
          <p:cNvCxnSpPr/>
          <p:nvPr/>
        </p:nvCxnSpPr>
        <p:spPr>
          <a:xfrm flipH="1">
            <a:off x="2679492" y="3004276"/>
            <a:ext cx="128016" cy="249936"/>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BACEF577-4D58-B64A-968D-FEE5EAF8FD3B}"/>
              </a:ext>
            </a:extLst>
          </p:cNvPr>
          <p:cNvCxnSpPr/>
          <p:nvPr/>
        </p:nvCxnSpPr>
        <p:spPr>
          <a:xfrm flipH="1">
            <a:off x="4202617" y="2985491"/>
            <a:ext cx="128016" cy="249936"/>
          </a:xfrm>
          <a:prstGeom prst="straightConnector1">
            <a:avLst/>
          </a:prstGeom>
          <a:ln>
            <a:solidFill>
              <a:srgbClr val="A255C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92118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1. Fresh Crater (more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7</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5339329" y="1049198"/>
            <a:ext cx="3574860" cy="523220"/>
          </a:xfrm>
          <a:prstGeom prst="rect">
            <a:avLst/>
          </a:prstGeom>
          <a:noFill/>
        </p:spPr>
        <p:txBody>
          <a:bodyPr wrap="square" rtlCol="0">
            <a:spAutoFit/>
          </a:bodyPr>
          <a:lstStyle/>
          <a:p>
            <a:pPr marL="171450" indent="-171450">
              <a:buFont typeface="Arial" panose="020B0604020202020204" pitchFamily="34" charset="0"/>
              <a:buChar char="•"/>
            </a:pPr>
            <a:r>
              <a:rPr lang="en-US" sz="1400" dirty="0"/>
              <a:t>¾ of circumference must be visible</a:t>
            </a:r>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a:extLst>
              <a:ext uri="{FF2B5EF4-FFF2-40B4-BE49-F238E27FC236}">
                <a16:creationId xmlns:a16="http://schemas.microsoft.com/office/drawing/2014/main" id="{486EDA32-244F-6E46-85B4-B984C5E7E9B1}"/>
              </a:ext>
            </a:extLst>
          </p:cNvPr>
          <p:cNvPicPr>
            <a:picLocks noChangeAspect="1"/>
          </p:cNvPicPr>
          <p:nvPr/>
        </p:nvPicPr>
        <p:blipFill rotWithShape="1">
          <a:blip r:embed="rId2"/>
          <a:srcRect l="19592" t="7703" b="15580"/>
          <a:stretch/>
        </p:blipFill>
        <p:spPr>
          <a:xfrm>
            <a:off x="1698171" y="1140489"/>
            <a:ext cx="1793449" cy="1763486"/>
          </a:xfrm>
          <a:prstGeom prst="rect">
            <a:avLst/>
          </a:prstGeom>
        </p:spPr>
      </p:pic>
      <p:sp>
        <p:nvSpPr>
          <p:cNvPr id="3" name="TextBox 2">
            <a:extLst>
              <a:ext uri="{FF2B5EF4-FFF2-40B4-BE49-F238E27FC236}">
                <a16:creationId xmlns:a16="http://schemas.microsoft.com/office/drawing/2014/main" id="{7ACEA3ED-DB8C-574C-A400-014FFBBA33E4}"/>
              </a:ext>
            </a:extLst>
          </p:cNvPr>
          <p:cNvSpPr txBox="1"/>
          <p:nvPr/>
        </p:nvSpPr>
        <p:spPr>
          <a:xfrm>
            <a:off x="1135464" y="3161068"/>
            <a:ext cx="4049486" cy="338554"/>
          </a:xfrm>
          <a:prstGeom prst="rect">
            <a:avLst/>
          </a:prstGeom>
          <a:noFill/>
        </p:spPr>
        <p:txBody>
          <a:bodyPr wrap="square" rtlCol="0">
            <a:spAutoFit/>
          </a:bodyPr>
          <a:lstStyle/>
          <a:p>
            <a:r>
              <a:rPr lang="en-US" sz="1600" dirty="0"/>
              <a:t>this one counts as fresh crater!</a:t>
            </a:r>
          </a:p>
        </p:txBody>
      </p:sp>
      <p:cxnSp>
        <p:nvCxnSpPr>
          <p:cNvPr id="5" name="Straight Arrow Connector 4">
            <a:extLst>
              <a:ext uri="{FF2B5EF4-FFF2-40B4-BE49-F238E27FC236}">
                <a16:creationId xmlns:a16="http://schemas.microsoft.com/office/drawing/2014/main" id="{587C2DB2-0097-D040-86BC-83290FC06F49}"/>
              </a:ext>
            </a:extLst>
          </p:cNvPr>
          <p:cNvCxnSpPr/>
          <p:nvPr/>
        </p:nvCxnSpPr>
        <p:spPr>
          <a:xfrm flipV="1">
            <a:off x="2095081" y="2949191"/>
            <a:ext cx="0" cy="2863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5136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1. Fresh Crater (more examples/and not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8</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5339329" y="1049198"/>
            <a:ext cx="3574860" cy="1384995"/>
          </a:xfrm>
          <a:prstGeom prst="rect">
            <a:avLst/>
          </a:prstGeom>
          <a:noFill/>
        </p:spPr>
        <p:txBody>
          <a:bodyPr wrap="square" rtlCol="0">
            <a:spAutoFit/>
          </a:bodyPr>
          <a:lstStyle/>
          <a:p>
            <a:pPr marL="171450" indent="-171450">
              <a:buFont typeface="Arial" panose="020B0604020202020204" pitchFamily="34" charset="0"/>
              <a:buChar char="•"/>
            </a:pPr>
            <a:r>
              <a:rPr lang="en-US" sz="1400" dirty="0"/>
              <a:t>These are hard cases!</a:t>
            </a:r>
          </a:p>
          <a:p>
            <a:pPr marL="171450" indent="-171450">
              <a:buFont typeface="Arial" panose="020B0604020202020204" pitchFamily="34" charset="0"/>
              <a:buChar char="•"/>
            </a:pPr>
            <a:r>
              <a:rPr lang="en-US" sz="1400" dirty="0"/>
              <a:t>See if there are any visible lines coming from the crater</a:t>
            </a:r>
          </a:p>
          <a:p>
            <a:pPr marL="628650" lvl="1" indent="-171450">
              <a:buFont typeface="Arial" panose="020B0604020202020204" pitchFamily="34" charset="0"/>
              <a:buChar char="•"/>
            </a:pPr>
            <a:r>
              <a:rPr lang="en-US" sz="1400" dirty="0"/>
              <a:t>Fresh crater class must have clearly visible ejecta rays!</a:t>
            </a:r>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9DDF7C63-2174-B241-982C-6EB16E8C139A}"/>
              </a:ext>
            </a:extLst>
          </p:cNvPr>
          <p:cNvPicPr>
            <a:picLocks noChangeAspect="1"/>
          </p:cNvPicPr>
          <p:nvPr/>
        </p:nvPicPr>
        <p:blipFill rotWithShape="1">
          <a:blip r:embed="rId2"/>
          <a:srcRect r="3772" b="22489"/>
          <a:stretch/>
        </p:blipFill>
        <p:spPr>
          <a:xfrm>
            <a:off x="638070" y="859673"/>
            <a:ext cx="1743103" cy="1649301"/>
          </a:xfrm>
          <a:prstGeom prst="rect">
            <a:avLst/>
          </a:prstGeom>
        </p:spPr>
      </p:pic>
      <p:sp>
        <p:nvSpPr>
          <p:cNvPr id="4" name="TextBox 3">
            <a:extLst>
              <a:ext uri="{FF2B5EF4-FFF2-40B4-BE49-F238E27FC236}">
                <a16:creationId xmlns:a16="http://schemas.microsoft.com/office/drawing/2014/main" id="{8529B64B-C35B-8F41-AA99-3EEF76087050}"/>
              </a:ext>
            </a:extLst>
          </p:cNvPr>
          <p:cNvSpPr txBox="1"/>
          <p:nvPr/>
        </p:nvSpPr>
        <p:spPr>
          <a:xfrm>
            <a:off x="1515670" y="2434193"/>
            <a:ext cx="1768510" cy="646331"/>
          </a:xfrm>
          <a:prstGeom prst="rect">
            <a:avLst/>
          </a:prstGeom>
          <a:noFill/>
        </p:spPr>
        <p:txBody>
          <a:bodyPr wrap="square" rtlCol="0">
            <a:spAutoFit/>
          </a:bodyPr>
          <a:lstStyle/>
          <a:p>
            <a:r>
              <a:rPr lang="en-US" dirty="0"/>
              <a:t>these count as fresh crater!</a:t>
            </a:r>
          </a:p>
        </p:txBody>
      </p:sp>
      <p:cxnSp>
        <p:nvCxnSpPr>
          <p:cNvPr id="11" name="Straight Arrow Connector 10">
            <a:extLst>
              <a:ext uri="{FF2B5EF4-FFF2-40B4-BE49-F238E27FC236}">
                <a16:creationId xmlns:a16="http://schemas.microsoft.com/office/drawing/2014/main" id="{38AA5A1D-1607-2B4C-B8F9-89032F1E9849}"/>
              </a:ext>
            </a:extLst>
          </p:cNvPr>
          <p:cNvCxnSpPr>
            <a:cxnSpLocks/>
          </p:cNvCxnSpPr>
          <p:nvPr/>
        </p:nvCxnSpPr>
        <p:spPr>
          <a:xfrm flipH="1" flipV="1">
            <a:off x="1589265" y="1822520"/>
            <a:ext cx="81497" cy="652825"/>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pic>
        <p:nvPicPr>
          <p:cNvPr id="14" name="Picture 13">
            <a:extLst>
              <a:ext uri="{FF2B5EF4-FFF2-40B4-BE49-F238E27FC236}">
                <a16:creationId xmlns:a16="http://schemas.microsoft.com/office/drawing/2014/main" id="{89C56907-7042-F04F-B8D4-4E0F28DB0A64}"/>
              </a:ext>
            </a:extLst>
          </p:cNvPr>
          <p:cNvPicPr>
            <a:picLocks noChangeAspect="1"/>
          </p:cNvPicPr>
          <p:nvPr/>
        </p:nvPicPr>
        <p:blipFill rotWithShape="1">
          <a:blip r:embed="rId3"/>
          <a:srcRect l="2189" t="6145" r="4046" b="15805"/>
          <a:stretch/>
        </p:blipFill>
        <p:spPr>
          <a:xfrm>
            <a:off x="3132616" y="904407"/>
            <a:ext cx="1630642" cy="1647064"/>
          </a:xfrm>
          <a:prstGeom prst="rect">
            <a:avLst/>
          </a:prstGeom>
        </p:spPr>
      </p:pic>
      <p:cxnSp>
        <p:nvCxnSpPr>
          <p:cNvPr id="17" name="Straight Arrow Connector 16">
            <a:extLst>
              <a:ext uri="{FF2B5EF4-FFF2-40B4-BE49-F238E27FC236}">
                <a16:creationId xmlns:a16="http://schemas.microsoft.com/office/drawing/2014/main" id="{0FE90381-D2D8-D346-80C9-FD2667AB406C}"/>
              </a:ext>
            </a:extLst>
          </p:cNvPr>
          <p:cNvCxnSpPr>
            <a:cxnSpLocks/>
          </p:cNvCxnSpPr>
          <p:nvPr/>
        </p:nvCxnSpPr>
        <p:spPr>
          <a:xfrm flipV="1">
            <a:off x="2927927" y="1822521"/>
            <a:ext cx="932324" cy="686453"/>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pic>
        <p:nvPicPr>
          <p:cNvPr id="20" name="Picture 19">
            <a:extLst>
              <a:ext uri="{FF2B5EF4-FFF2-40B4-BE49-F238E27FC236}">
                <a16:creationId xmlns:a16="http://schemas.microsoft.com/office/drawing/2014/main" id="{3AC00C29-1758-CC4A-AA9E-B2FD5C7C6BE3}"/>
              </a:ext>
            </a:extLst>
          </p:cNvPr>
          <p:cNvPicPr>
            <a:picLocks noChangeAspect="1"/>
          </p:cNvPicPr>
          <p:nvPr/>
        </p:nvPicPr>
        <p:blipFill rotWithShape="1">
          <a:blip r:embed="rId4"/>
          <a:srcRect l="6236" t="10623" r="6605" b="15800"/>
          <a:stretch/>
        </p:blipFill>
        <p:spPr>
          <a:xfrm>
            <a:off x="6449708" y="3004855"/>
            <a:ext cx="1508789" cy="1458327"/>
          </a:xfrm>
          <a:prstGeom prst="rect">
            <a:avLst/>
          </a:prstGeom>
        </p:spPr>
      </p:pic>
      <p:sp>
        <p:nvSpPr>
          <p:cNvPr id="21" name="TextBox 20">
            <a:extLst>
              <a:ext uri="{FF2B5EF4-FFF2-40B4-BE49-F238E27FC236}">
                <a16:creationId xmlns:a16="http://schemas.microsoft.com/office/drawing/2014/main" id="{61EDD911-5A4C-5D40-8EE6-60D0904FF066}"/>
              </a:ext>
            </a:extLst>
          </p:cNvPr>
          <p:cNvSpPr txBox="1"/>
          <p:nvPr/>
        </p:nvSpPr>
        <p:spPr>
          <a:xfrm>
            <a:off x="4572000" y="3644145"/>
            <a:ext cx="1768510" cy="1200329"/>
          </a:xfrm>
          <a:prstGeom prst="rect">
            <a:avLst/>
          </a:prstGeom>
          <a:noFill/>
        </p:spPr>
        <p:txBody>
          <a:bodyPr wrap="square" rtlCol="0">
            <a:spAutoFit/>
          </a:bodyPr>
          <a:lstStyle/>
          <a:p>
            <a:r>
              <a:rPr lang="en-US" dirty="0"/>
              <a:t>these rays are hardly visible, classify as old crater</a:t>
            </a:r>
          </a:p>
        </p:txBody>
      </p:sp>
      <p:cxnSp>
        <p:nvCxnSpPr>
          <p:cNvPr id="22" name="Straight Arrow Connector 21">
            <a:extLst>
              <a:ext uri="{FF2B5EF4-FFF2-40B4-BE49-F238E27FC236}">
                <a16:creationId xmlns:a16="http://schemas.microsoft.com/office/drawing/2014/main" id="{C9A742BC-DEDA-6747-967F-269CC7104E3B}"/>
              </a:ext>
            </a:extLst>
          </p:cNvPr>
          <p:cNvCxnSpPr>
            <a:cxnSpLocks/>
          </p:cNvCxnSpPr>
          <p:nvPr/>
        </p:nvCxnSpPr>
        <p:spPr>
          <a:xfrm flipV="1">
            <a:off x="6091659" y="3644145"/>
            <a:ext cx="716099" cy="484476"/>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pic>
        <p:nvPicPr>
          <p:cNvPr id="15" name="Picture 14">
            <a:extLst>
              <a:ext uri="{FF2B5EF4-FFF2-40B4-BE49-F238E27FC236}">
                <a16:creationId xmlns:a16="http://schemas.microsoft.com/office/drawing/2014/main" id="{9136262F-95B1-6B42-8AE6-5F00FE813D71}"/>
              </a:ext>
            </a:extLst>
          </p:cNvPr>
          <p:cNvPicPr>
            <a:picLocks noChangeAspect="1"/>
          </p:cNvPicPr>
          <p:nvPr/>
        </p:nvPicPr>
        <p:blipFill>
          <a:blip r:embed="rId5"/>
          <a:stretch>
            <a:fillRect/>
          </a:stretch>
        </p:blipFill>
        <p:spPr>
          <a:xfrm>
            <a:off x="430759" y="3225992"/>
            <a:ext cx="1004720" cy="1200329"/>
          </a:xfrm>
          <a:prstGeom prst="rect">
            <a:avLst/>
          </a:prstGeom>
        </p:spPr>
      </p:pic>
      <p:pic>
        <p:nvPicPr>
          <p:cNvPr id="16" name="Picture 15">
            <a:extLst>
              <a:ext uri="{FF2B5EF4-FFF2-40B4-BE49-F238E27FC236}">
                <a16:creationId xmlns:a16="http://schemas.microsoft.com/office/drawing/2014/main" id="{7BED4D4B-B992-104C-A8A6-499981BBD96F}"/>
              </a:ext>
            </a:extLst>
          </p:cNvPr>
          <p:cNvPicPr>
            <a:picLocks noChangeAspect="1"/>
          </p:cNvPicPr>
          <p:nvPr/>
        </p:nvPicPr>
        <p:blipFill>
          <a:blip r:embed="rId6"/>
          <a:stretch>
            <a:fillRect/>
          </a:stretch>
        </p:blipFill>
        <p:spPr>
          <a:xfrm>
            <a:off x="1824485" y="3225992"/>
            <a:ext cx="1047546" cy="1251493"/>
          </a:xfrm>
          <a:prstGeom prst="rect">
            <a:avLst/>
          </a:prstGeom>
        </p:spPr>
      </p:pic>
      <p:sp>
        <p:nvSpPr>
          <p:cNvPr id="5" name="TextBox 4">
            <a:extLst>
              <a:ext uri="{FF2B5EF4-FFF2-40B4-BE49-F238E27FC236}">
                <a16:creationId xmlns:a16="http://schemas.microsoft.com/office/drawing/2014/main" id="{6406B81D-9267-214A-B63D-E58182C927E0}"/>
              </a:ext>
            </a:extLst>
          </p:cNvPr>
          <p:cNvSpPr txBox="1"/>
          <p:nvPr/>
        </p:nvSpPr>
        <p:spPr>
          <a:xfrm>
            <a:off x="320978" y="4487789"/>
            <a:ext cx="3274291" cy="646331"/>
          </a:xfrm>
          <a:prstGeom prst="rect">
            <a:avLst/>
          </a:prstGeom>
          <a:noFill/>
        </p:spPr>
        <p:txBody>
          <a:bodyPr wrap="square" rtlCol="0">
            <a:spAutoFit/>
          </a:bodyPr>
          <a:lstStyle/>
          <a:p>
            <a:r>
              <a:rPr lang="en-US" dirty="0"/>
              <a:t>these images don’t have visible lines, not fresh craters!</a:t>
            </a:r>
          </a:p>
        </p:txBody>
      </p:sp>
      <p:cxnSp>
        <p:nvCxnSpPr>
          <p:cNvPr id="23" name="Straight Arrow Connector 22">
            <a:extLst>
              <a:ext uri="{FF2B5EF4-FFF2-40B4-BE49-F238E27FC236}">
                <a16:creationId xmlns:a16="http://schemas.microsoft.com/office/drawing/2014/main" id="{7E61EC29-6FE3-6543-98C4-F8142A8B46B1}"/>
              </a:ext>
            </a:extLst>
          </p:cNvPr>
          <p:cNvCxnSpPr>
            <a:cxnSpLocks/>
          </p:cNvCxnSpPr>
          <p:nvPr/>
        </p:nvCxnSpPr>
        <p:spPr>
          <a:xfrm flipH="1" flipV="1">
            <a:off x="983158" y="3851738"/>
            <a:ext cx="81497" cy="652825"/>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cxnSp>
        <p:nvCxnSpPr>
          <p:cNvPr id="24" name="Straight Arrow Connector 23">
            <a:extLst>
              <a:ext uri="{FF2B5EF4-FFF2-40B4-BE49-F238E27FC236}">
                <a16:creationId xmlns:a16="http://schemas.microsoft.com/office/drawing/2014/main" id="{E6DA256D-1371-FE43-A773-AE5659542805}"/>
              </a:ext>
            </a:extLst>
          </p:cNvPr>
          <p:cNvCxnSpPr>
            <a:cxnSpLocks/>
          </p:cNvCxnSpPr>
          <p:nvPr/>
        </p:nvCxnSpPr>
        <p:spPr>
          <a:xfrm flipV="1">
            <a:off x="2097659" y="3827521"/>
            <a:ext cx="256809" cy="677042"/>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20158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7208FE-124B-1848-920F-E2D8CED9DA8B}"/>
              </a:ext>
            </a:extLst>
          </p:cNvPr>
          <p:cNvSpPr>
            <a:spLocks noGrp="1"/>
          </p:cNvSpPr>
          <p:nvPr>
            <p:ph type="ctrTitle"/>
          </p:nvPr>
        </p:nvSpPr>
        <p:spPr/>
        <p:txBody>
          <a:bodyPr/>
          <a:lstStyle/>
          <a:p>
            <a:r>
              <a:rPr lang="en-US" dirty="0"/>
              <a:t>1. Fresh Crater (more examples/and not examples)</a:t>
            </a:r>
          </a:p>
        </p:txBody>
      </p:sp>
      <p:sp>
        <p:nvSpPr>
          <p:cNvPr id="6" name="Slide Number Placeholder 5">
            <a:extLst>
              <a:ext uri="{FF2B5EF4-FFF2-40B4-BE49-F238E27FC236}">
                <a16:creationId xmlns:a16="http://schemas.microsoft.com/office/drawing/2014/main" id="{55127761-020F-8B46-865A-4B65C12AA7B8}"/>
              </a:ext>
            </a:extLst>
          </p:cNvPr>
          <p:cNvSpPr>
            <a:spLocks noGrp="1"/>
          </p:cNvSpPr>
          <p:nvPr>
            <p:ph type="sldNum" sz="quarter" idx="12"/>
          </p:nvPr>
        </p:nvSpPr>
        <p:spPr/>
        <p:txBody>
          <a:bodyPr/>
          <a:lstStyle/>
          <a:p>
            <a:fld id="{95819BC3-7E48-734B-B255-F05E5B733943}" type="slidenum">
              <a:rPr lang="en-US" smtClean="0"/>
              <a:pPr/>
              <a:t>9</a:t>
            </a:fld>
            <a:endParaRPr lang="en-US"/>
          </a:p>
        </p:txBody>
      </p:sp>
      <p:sp>
        <p:nvSpPr>
          <p:cNvPr id="9" name="TextBox 8">
            <a:extLst>
              <a:ext uri="{FF2B5EF4-FFF2-40B4-BE49-F238E27FC236}">
                <a16:creationId xmlns:a16="http://schemas.microsoft.com/office/drawing/2014/main" id="{15840395-453F-6943-8298-FACDBFB776EA}"/>
              </a:ext>
            </a:extLst>
          </p:cNvPr>
          <p:cNvSpPr txBox="1"/>
          <p:nvPr/>
        </p:nvSpPr>
        <p:spPr>
          <a:xfrm>
            <a:off x="370165" y="1151202"/>
            <a:ext cx="3574860" cy="738664"/>
          </a:xfrm>
          <a:prstGeom prst="rect">
            <a:avLst/>
          </a:prstGeom>
          <a:noFill/>
        </p:spPr>
        <p:txBody>
          <a:bodyPr wrap="square" rtlCol="0">
            <a:spAutoFit/>
          </a:bodyPr>
          <a:lstStyle/>
          <a:p>
            <a:pPr marL="171450" indent="-171450">
              <a:buFont typeface="Arial" panose="020B0604020202020204" pitchFamily="34" charset="0"/>
              <a:buChar char="•"/>
            </a:pPr>
            <a:r>
              <a:rPr lang="en-US" sz="1400" dirty="0"/>
              <a:t>This image has a strange contrast, but we can see small a fresh crater!</a:t>
            </a:r>
          </a:p>
          <a:p>
            <a:endParaRPr lang="en-US" sz="1400" dirty="0"/>
          </a:p>
        </p:txBody>
      </p:sp>
      <p:sp>
        <p:nvSpPr>
          <p:cNvPr id="2" name="AutoShape 2">
            <a:extLst>
              <a:ext uri="{FF2B5EF4-FFF2-40B4-BE49-F238E27FC236}">
                <a16:creationId xmlns:a16="http://schemas.microsoft.com/office/drawing/2014/main" id="{3860DA55-D218-1C4A-B8FF-78C024FDE60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9" name="Picture 18">
            <a:extLst>
              <a:ext uri="{FF2B5EF4-FFF2-40B4-BE49-F238E27FC236}">
                <a16:creationId xmlns:a16="http://schemas.microsoft.com/office/drawing/2014/main" id="{B6DB424B-8F81-7A4D-9825-B02D48FB94F4}"/>
              </a:ext>
            </a:extLst>
          </p:cNvPr>
          <p:cNvPicPr>
            <a:picLocks noChangeAspect="1"/>
          </p:cNvPicPr>
          <p:nvPr/>
        </p:nvPicPr>
        <p:blipFill>
          <a:blip r:embed="rId2"/>
          <a:stretch>
            <a:fillRect/>
          </a:stretch>
        </p:blipFill>
        <p:spPr>
          <a:xfrm>
            <a:off x="711702" y="1895579"/>
            <a:ext cx="2555059" cy="3052504"/>
          </a:xfrm>
          <a:prstGeom prst="rect">
            <a:avLst/>
          </a:prstGeom>
        </p:spPr>
      </p:pic>
      <p:cxnSp>
        <p:nvCxnSpPr>
          <p:cNvPr id="25" name="Straight Arrow Connector 24">
            <a:extLst>
              <a:ext uri="{FF2B5EF4-FFF2-40B4-BE49-F238E27FC236}">
                <a16:creationId xmlns:a16="http://schemas.microsoft.com/office/drawing/2014/main" id="{A7EB1E55-D796-B948-A962-EABB62D37DA9}"/>
              </a:ext>
            </a:extLst>
          </p:cNvPr>
          <p:cNvCxnSpPr>
            <a:cxnSpLocks/>
            <a:stCxn id="12" idx="1"/>
          </p:cNvCxnSpPr>
          <p:nvPr/>
        </p:nvCxnSpPr>
        <p:spPr>
          <a:xfrm flipH="1">
            <a:off x="2807855" y="3050992"/>
            <a:ext cx="734290" cy="98608"/>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
        <p:nvSpPr>
          <p:cNvPr id="12" name="TextBox 11">
            <a:extLst>
              <a:ext uri="{FF2B5EF4-FFF2-40B4-BE49-F238E27FC236}">
                <a16:creationId xmlns:a16="http://schemas.microsoft.com/office/drawing/2014/main" id="{51D4FB6B-E61B-ED43-B984-4C8575966BF7}"/>
              </a:ext>
            </a:extLst>
          </p:cNvPr>
          <p:cNvSpPr txBox="1"/>
          <p:nvPr/>
        </p:nvSpPr>
        <p:spPr>
          <a:xfrm>
            <a:off x="3542145" y="2789382"/>
            <a:ext cx="1496291" cy="523220"/>
          </a:xfrm>
          <a:prstGeom prst="rect">
            <a:avLst/>
          </a:prstGeom>
          <a:noFill/>
        </p:spPr>
        <p:txBody>
          <a:bodyPr wrap="square" rtlCol="0">
            <a:spAutoFit/>
          </a:bodyPr>
          <a:lstStyle/>
          <a:p>
            <a:r>
              <a:rPr lang="en-US" sz="1400" dirty="0"/>
              <a:t>this is a fresh crater!</a:t>
            </a:r>
          </a:p>
        </p:txBody>
      </p:sp>
      <p:pic>
        <p:nvPicPr>
          <p:cNvPr id="26" name="Picture 25">
            <a:extLst>
              <a:ext uri="{FF2B5EF4-FFF2-40B4-BE49-F238E27FC236}">
                <a16:creationId xmlns:a16="http://schemas.microsoft.com/office/drawing/2014/main" id="{D7B386F0-85BD-6949-99CB-B717393EF0C2}"/>
              </a:ext>
            </a:extLst>
          </p:cNvPr>
          <p:cNvPicPr>
            <a:picLocks noChangeAspect="1"/>
          </p:cNvPicPr>
          <p:nvPr/>
        </p:nvPicPr>
        <p:blipFill>
          <a:blip r:embed="rId3"/>
          <a:stretch>
            <a:fillRect/>
          </a:stretch>
        </p:blipFill>
        <p:spPr>
          <a:xfrm>
            <a:off x="6002432" y="1628256"/>
            <a:ext cx="2652978" cy="3169487"/>
          </a:xfrm>
          <a:prstGeom prst="rect">
            <a:avLst/>
          </a:prstGeom>
        </p:spPr>
      </p:pic>
      <p:sp>
        <p:nvSpPr>
          <p:cNvPr id="27" name="TextBox 26">
            <a:extLst>
              <a:ext uri="{FF2B5EF4-FFF2-40B4-BE49-F238E27FC236}">
                <a16:creationId xmlns:a16="http://schemas.microsoft.com/office/drawing/2014/main" id="{952DBDC0-F3C2-C540-9151-54DF532F76FD}"/>
              </a:ext>
            </a:extLst>
          </p:cNvPr>
          <p:cNvSpPr txBox="1"/>
          <p:nvPr/>
        </p:nvSpPr>
        <p:spPr>
          <a:xfrm>
            <a:off x="5541491" y="1013086"/>
            <a:ext cx="3574860" cy="738664"/>
          </a:xfrm>
          <a:prstGeom prst="rect">
            <a:avLst/>
          </a:prstGeom>
          <a:noFill/>
        </p:spPr>
        <p:txBody>
          <a:bodyPr wrap="square" rtlCol="0">
            <a:spAutoFit/>
          </a:bodyPr>
          <a:lstStyle/>
          <a:p>
            <a:pPr marL="171450" indent="-171450">
              <a:buFont typeface="Arial" panose="020B0604020202020204" pitchFamily="34" charset="0"/>
              <a:buChar char="•"/>
            </a:pPr>
            <a:r>
              <a:rPr lang="en-US" sz="1400" dirty="0"/>
              <a:t>No distinguishable lines from this one, so not a fresh crater</a:t>
            </a:r>
          </a:p>
          <a:p>
            <a:endParaRPr lang="en-US" sz="1400" dirty="0"/>
          </a:p>
        </p:txBody>
      </p:sp>
      <p:cxnSp>
        <p:nvCxnSpPr>
          <p:cNvPr id="28" name="Straight Arrow Connector 27">
            <a:extLst>
              <a:ext uri="{FF2B5EF4-FFF2-40B4-BE49-F238E27FC236}">
                <a16:creationId xmlns:a16="http://schemas.microsoft.com/office/drawing/2014/main" id="{04CFC51D-FCCC-2744-A7B9-72A89A3E52B2}"/>
              </a:ext>
            </a:extLst>
          </p:cNvPr>
          <p:cNvCxnSpPr>
            <a:cxnSpLocks/>
          </p:cNvCxnSpPr>
          <p:nvPr/>
        </p:nvCxnSpPr>
        <p:spPr>
          <a:xfrm flipH="1">
            <a:off x="7255164" y="1547251"/>
            <a:ext cx="73757" cy="1176899"/>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54298725"/>
      </p:ext>
    </p:extLst>
  </p:cSld>
  <p:clrMapOvr>
    <a:masterClrMapping/>
  </p:clrMapOvr>
</p:sld>
</file>

<file path=ppt/theme/theme1.xml><?xml version="1.0" encoding="utf-8"?>
<a:theme xmlns:a="http://schemas.openxmlformats.org/drawingml/2006/main" name="Cover Slides">
  <a:themeElements>
    <a:clrScheme name="JPL Colors - Feb2015">
      <a:dk1>
        <a:srgbClr val="000000"/>
      </a:dk1>
      <a:lt1>
        <a:srgbClr val="FFFFFF"/>
      </a:lt1>
      <a:dk2>
        <a:srgbClr val="D0D3D4"/>
      </a:dk2>
      <a:lt2>
        <a:srgbClr val="75787B"/>
      </a:lt2>
      <a:accent1>
        <a:srgbClr val="32373B"/>
      </a:accent1>
      <a:accent2>
        <a:srgbClr val="EE2737"/>
      </a:accent2>
      <a:accent3>
        <a:srgbClr val="BA0C2F"/>
      </a:accent3>
      <a:accent4>
        <a:srgbClr val="410706"/>
      </a:accent4>
      <a:accent5>
        <a:srgbClr val="6083AA"/>
      </a:accent5>
      <a:accent6>
        <a:srgbClr val="FFFFFF"/>
      </a:accent6>
      <a:hlink>
        <a:srgbClr val="BA0C2F"/>
      </a:hlink>
      <a:folHlink>
        <a:srgbClr val="BA0C2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s">
  <a:themeElements>
    <a:clrScheme name="JPL Colors - Feb2015">
      <a:dk1>
        <a:srgbClr val="000000"/>
      </a:dk1>
      <a:lt1>
        <a:srgbClr val="FFFFFF"/>
      </a:lt1>
      <a:dk2>
        <a:srgbClr val="D0D3D4"/>
      </a:dk2>
      <a:lt2>
        <a:srgbClr val="75787B"/>
      </a:lt2>
      <a:accent1>
        <a:srgbClr val="32373B"/>
      </a:accent1>
      <a:accent2>
        <a:srgbClr val="EE2737"/>
      </a:accent2>
      <a:accent3>
        <a:srgbClr val="BA0C2F"/>
      </a:accent3>
      <a:accent4>
        <a:srgbClr val="410706"/>
      </a:accent4>
      <a:accent5>
        <a:srgbClr val="6083AA"/>
      </a:accent5>
      <a:accent6>
        <a:srgbClr val="FFFFFF"/>
      </a:accent6>
      <a:hlink>
        <a:srgbClr val="BA0C2F"/>
      </a:hlink>
      <a:folHlink>
        <a:srgbClr val="BA0C2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Cover Slides</Template>
  <TotalTime>158</TotalTime>
  <Words>1521</Words>
  <Application>Microsoft Macintosh PowerPoint</Application>
  <PresentationFormat>On-screen Show (16:9)</PresentationFormat>
  <Paragraphs>236</Paragraphs>
  <Slides>27</Slides>
  <Notes>0</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27</vt:i4>
      </vt:variant>
    </vt:vector>
  </HeadingPairs>
  <TitlesOfParts>
    <vt:vector size="30" baseType="lpstr">
      <vt:lpstr>Arial</vt:lpstr>
      <vt:lpstr>Cover Slides</vt:lpstr>
      <vt:lpstr>Content Slides</vt:lpstr>
      <vt:lpstr>PowerPoint Presentation</vt:lpstr>
      <vt:lpstr>Getting Started with Labeling Tool</vt:lpstr>
      <vt:lpstr>LROC Classes</vt:lpstr>
      <vt:lpstr>Labelling</vt:lpstr>
      <vt:lpstr>LROC Classes</vt:lpstr>
      <vt:lpstr>1. Fresh Crater (with impact ejecta) Examples</vt:lpstr>
      <vt:lpstr>1. Fresh Crater (more examples)</vt:lpstr>
      <vt:lpstr>1. Fresh Crater (more examples/and not examples)</vt:lpstr>
      <vt:lpstr>1. Fresh Crater (more examples/and not examples)</vt:lpstr>
      <vt:lpstr>2. Old Crater Examples</vt:lpstr>
      <vt:lpstr>2. Old Crater Examples and Not Examples</vt:lpstr>
      <vt:lpstr>2. Old Crater Examples</vt:lpstr>
      <vt:lpstr>2. Old Crater Examples (continued)</vt:lpstr>
      <vt:lpstr>2. Old Crater: Not Examples</vt:lpstr>
      <vt:lpstr>2. Old Crater: Not Examples (continued)</vt:lpstr>
      <vt:lpstr>2. Old Crater: Not Examples (continued)</vt:lpstr>
      <vt:lpstr>3. Multiple Overlapping Old Craters Examples</vt:lpstr>
      <vt:lpstr>3. Multiple Overlapping Old Craters: Not Examples</vt:lpstr>
      <vt:lpstr>4. Irregular Mare Patches Examples</vt:lpstr>
      <vt:lpstr>4. Irregular Mare Patches Examples</vt:lpstr>
      <vt:lpstr>5. Rockfalls and Landslides</vt:lpstr>
      <vt:lpstr>5. Rockfalls and Landslides Examples</vt:lpstr>
      <vt:lpstr>6. Of Scientific Interest</vt:lpstr>
      <vt:lpstr>7. None Examples</vt:lpstr>
      <vt:lpstr>7. None Examples (continued)</vt:lpstr>
      <vt:lpstr>Additional Considerations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Dunkel</dc:creator>
  <cp:lastModifiedBy>Emily Dunkel</cp:lastModifiedBy>
  <cp:revision>26</cp:revision>
  <cp:lastPrinted>2014-07-14T23:49:38Z</cp:lastPrinted>
  <dcterms:created xsi:type="dcterms:W3CDTF">2022-05-04T20:55:35Z</dcterms:created>
  <dcterms:modified xsi:type="dcterms:W3CDTF">2022-09-08T22:09:49Z</dcterms:modified>
</cp:coreProperties>
</file>