
<file path=[Content_Types].xml><?xml version="1.0" encoding="utf-8"?>
<Types xmlns="http://schemas.openxmlformats.org/package/2006/content-types">
  <Default Extension="fntdata" ContentType="application/x-fontdata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52" r:id="rId1"/>
  </p:sldMasterIdLst>
  <p:notesMasterIdLst>
    <p:notesMasterId r:id="rId35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</p:sldIdLst>
  <p:sldSz cx="17340263" cy="9753600"/>
  <p:notesSz cx="6858000" cy="9144000"/>
  <p:embeddedFontLst>
    <p:embeddedFont>
      <p:font typeface="Helvetica Neue" panose="02000503000000020004" pitchFamily="2" charset="0"/>
      <p:regular r:id="rId36"/>
      <p:bold r:id="rId37"/>
      <p:italic r:id="rId38"/>
      <p:boldItalic r:id="rId39"/>
    </p:embeddedFont>
    <p:embeddedFont>
      <p:font typeface="Open Sans" panose="020B0606030504020204" pitchFamily="34" charset="0"/>
      <p:regular r:id="rId40"/>
      <p:bold r:id="rId41"/>
      <p:italic r:id="rId42"/>
      <p:boldItalic r:id="rId43"/>
    </p:embeddedFont>
    <p:embeddedFont>
      <p:font typeface="Open Sans Light" panose="020B0306030504020204" pitchFamily="34" charset="0"/>
      <p:regular r:id="rId44"/>
      <p:bold r:id="rId45"/>
      <p:italic r:id="rId46"/>
      <p:boldItalic r:id="rId47"/>
    </p:embeddedFont>
    <p:embeddedFont>
      <p:font typeface="Tahoma" panose="020B0604030504040204" pitchFamily="34" charset="0"/>
      <p:regular r:id="rId48"/>
      <p:bold r:id="rId49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1"/>
    <p:restoredTop sz="94674"/>
  </p:normalViewPr>
  <p:slideViewPr>
    <p:cSldViewPr snapToGrid="0">
      <p:cViewPr varScale="1">
        <p:scale>
          <a:sx n="87" d="100"/>
          <a:sy n="87" d="100"/>
        </p:scale>
        <p:origin x="680" y="2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4.fntdata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font" Target="fonts/font7.fntdata"/><Relationship Id="rId47" Type="http://schemas.openxmlformats.org/officeDocument/2006/relationships/font" Target="fonts/font12.fntdata"/><Relationship Id="rId50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font" Target="fonts/font2.fntdata"/><Relationship Id="rId40" Type="http://schemas.openxmlformats.org/officeDocument/2006/relationships/font" Target="fonts/font5.fntdata"/><Relationship Id="rId45" Type="http://schemas.openxmlformats.org/officeDocument/2006/relationships/font" Target="fonts/font10.fntdata"/><Relationship Id="rId53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font" Target="fonts/font9.fntdata"/><Relationship Id="rId52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Relationship Id="rId43" Type="http://schemas.openxmlformats.org/officeDocument/2006/relationships/font" Target="fonts/font8.fntdata"/><Relationship Id="rId48" Type="http://schemas.openxmlformats.org/officeDocument/2006/relationships/font" Target="fonts/font13.fntdata"/><Relationship Id="rId8" Type="http://schemas.openxmlformats.org/officeDocument/2006/relationships/slide" Target="slides/slide7.xml"/><Relationship Id="rId51" Type="http://schemas.openxmlformats.org/officeDocument/2006/relationships/viewProps" Target="view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font" Target="fonts/font3.fntdata"/><Relationship Id="rId46" Type="http://schemas.openxmlformats.org/officeDocument/2006/relationships/font" Target="fonts/font11.fntdata"/><Relationship Id="rId20" Type="http://schemas.openxmlformats.org/officeDocument/2006/relationships/slide" Target="slides/slide19.xml"/><Relationship Id="rId41" Type="http://schemas.openxmlformats.org/officeDocument/2006/relationships/font" Target="fonts/font6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1.fntdata"/><Relationship Id="rId49" Type="http://schemas.openxmlformats.org/officeDocument/2006/relationships/font" Target="fonts/font14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200" b="0" i="0" u="none" strike="noStrike" cap="none"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914400" marR="0" lvl="1" indent="-22860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200" b="0" i="0" u="none" strike="noStrike" cap="none"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1371600" marR="0" lvl="2" indent="-22860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200" b="0" i="0" u="none" strike="noStrike" cap="none"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1828800" marR="0" lvl="3" indent="-22860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200" b="0" i="0" u="none" strike="noStrike" cap="none"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2286000" marR="0" lvl="4" indent="-22860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200" b="0" i="0" u="none" strike="noStrike" cap="none"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2743200" marR="0" lvl="5" indent="-22860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200" b="0" i="0" u="none" strike="noStrike" cap="none"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L="3200400" marR="0" lvl="6" indent="-22860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200" b="0" i="0" u="none" strike="noStrike" cap="none"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L="3657600" marR="0" lvl="7" indent="-22860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200" b="0" i="0" u="none" strike="noStrike" cap="none"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L="4114800" marR="0" lvl="8" indent="-22860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200" b="0" i="0" u="none" strike="noStrike" cap="none"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3" Type="http://schemas.openxmlformats.org/officeDocument/2006/relationships/hyperlink" Target="https://dans.knaw.nl/en/data-stations/archaeology/" TargetMode="External"/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3" Type="http://schemas.openxmlformats.org/officeDocument/2006/relationships/hyperlink" Target="https://dans.knaw.nl/en/data-stations/archaeology/" TargetMode="External"/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3" Type="http://schemas.openxmlformats.org/officeDocument/2006/relationships/hyperlink" Target="https://dans.knaw.nl/en/data-stations/archaeology/" TargetMode="External"/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3" Type="http://schemas.openxmlformats.org/officeDocument/2006/relationships/hyperlink" Target="https://dans.knaw.nl/en/data-stations/archaeology/" TargetMode="External"/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3" Type="http://schemas.openxmlformats.org/officeDocument/2006/relationships/hyperlink" Target="https://dans.knaw.nl/en/data-stations/archaeology/" TargetMode="External"/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3" Type="http://schemas.openxmlformats.org/officeDocument/2006/relationships/hyperlink" Target="https://dans.knaw.nl/en/data-stations/archaeology/" TargetMode="External"/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3" Type="http://schemas.openxmlformats.org/officeDocument/2006/relationships/hyperlink" Target="https://dans.knaw.nl/en/data-stations/archaeology/" TargetMode="External"/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3" Type="http://schemas.openxmlformats.org/officeDocument/2006/relationships/hyperlink" Target="https://dans.knaw.nl/en/data-stations/archaeology/" TargetMode="External"/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3" Type="http://schemas.openxmlformats.org/officeDocument/2006/relationships/hyperlink" Target="https://dans.knaw.nl/en/data-stations/archaeology/" TargetMode="External"/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3" Type="http://schemas.openxmlformats.org/officeDocument/2006/relationships/hyperlink" Target="https://dans.knaw.nl/en/data-stations/archaeology/" TargetMode="External"/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60" name="Google Shape;60;p1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This is an example presentation on Dataverse as a repository software that can be used in a workshop introducing dataverse as a system to find data. </a:t>
            </a:r>
            <a:endParaRPr/>
          </a:p>
          <a:p>
            <a:pPr marL="0" lvl="0" indent="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p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130" name="Google Shape;130;p10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2200"/>
              <a:buFont typeface="Helvetica Neue"/>
              <a:buNone/>
            </a:pPr>
            <a:r>
              <a:rPr lang="en-GB"/>
              <a:t>Dataverse has certain features that helps make data FAIR, we list them for Interoperable</a:t>
            </a:r>
            <a:endParaRPr/>
          </a:p>
          <a:p>
            <a:pPr marL="0" lvl="0" indent="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Google Shape;138;p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139" name="Google Shape;139;p11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2200"/>
              <a:buFont typeface="Helvetica Neue"/>
              <a:buNone/>
            </a:pPr>
            <a:r>
              <a:rPr lang="en-GB"/>
              <a:t>Dataverse has certain features that helps make data FAIR, we list them for Reusable </a:t>
            </a:r>
            <a:endParaRPr/>
          </a:p>
          <a:p>
            <a:pPr marL="0" lvl="0" indent="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Google Shape;147;p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148" name="Google Shape;148;p12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2200"/>
              <a:buFont typeface="Helvetica Neue"/>
              <a:buNone/>
            </a:pPr>
            <a:r>
              <a:rPr lang="en-GB"/>
              <a:t>Here you can show your own repository</a:t>
            </a:r>
            <a:endParaRPr/>
          </a:p>
          <a:p>
            <a:pPr marL="0" lvl="0" indent="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Google Shape;161;p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162" name="Google Shape;162;p13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2200"/>
              <a:buFont typeface="Helvetica Neue"/>
              <a:buNone/>
            </a:pPr>
            <a:r>
              <a:rPr lang="en-GB"/>
              <a:t>Here you can show your own repository</a:t>
            </a:r>
            <a:endParaRPr/>
          </a:p>
          <a:p>
            <a:pPr marL="0" lvl="0" indent="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Google Shape;175;p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176" name="Google Shape;176;p14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2200"/>
              <a:buFont typeface="Helvetica Neue"/>
              <a:buNone/>
            </a:pPr>
            <a:r>
              <a:rPr lang="en-GB"/>
              <a:t>Here you can show your own repository</a:t>
            </a:r>
            <a:endParaRPr/>
          </a:p>
          <a:p>
            <a:pPr marL="0" lvl="0" indent="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Google Shape;186;p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187" name="Google Shape;187;p15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2200"/>
              <a:buFont typeface="Helvetica Neue"/>
              <a:buNone/>
            </a:pPr>
            <a:r>
              <a:rPr lang="en-GB"/>
              <a:t>Here you can show your own repository</a:t>
            </a:r>
            <a:endParaRPr/>
          </a:p>
          <a:p>
            <a:pPr marL="0" lvl="0" indent="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Google Shape;194;p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195" name="Google Shape;195;p16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2200"/>
              <a:buFont typeface="Helvetica Neue"/>
              <a:buNone/>
            </a:pPr>
            <a:r>
              <a:rPr lang="en-GB"/>
              <a:t>Here you can show your own repository</a:t>
            </a:r>
            <a:endParaRPr/>
          </a:p>
          <a:p>
            <a:pPr marL="0" lvl="0" indent="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" name="Google Shape;205;p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206" name="Google Shape;206;p17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2200"/>
              <a:buFont typeface="Helvetica Neue"/>
              <a:buNone/>
            </a:pPr>
            <a:r>
              <a:rPr lang="en-GB"/>
              <a:t>Here you can show your own repository</a:t>
            </a:r>
            <a:endParaRPr/>
          </a:p>
          <a:p>
            <a:pPr marL="0" lvl="0" indent="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" name="Google Shape;216;p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217" name="Google Shape;217;p18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2200"/>
              <a:buFont typeface="Helvetica Neue"/>
              <a:buNone/>
            </a:pPr>
            <a:r>
              <a:rPr lang="en-GB"/>
              <a:t>Feel free to use your own example </a:t>
            </a:r>
            <a:endParaRPr/>
          </a:p>
          <a:p>
            <a:pPr marL="0" marR="0" lvl="0" indent="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2200"/>
              <a:buFont typeface="Helvetica Neue"/>
              <a:buNone/>
            </a:pPr>
            <a:endParaRPr/>
          </a:p>
          <a:p>
            <a:pPr marL="0" marR="0" lvl="0" indent="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2200"/>
              <a:buFont typeface="Helvetica Neue"/>
              <a:buNone/>
            </a:pPr>
            <a:r>
              <a:rPr lang="en-GB"/>
              <a:t>Dataverse is organised according to collections. </a:t>
            </a:r>
            <a:br>
              <a:rPr lang="en-GB"/>
            </a:br>
            <a:r>
              <a:rPr lang="en-GB"/>
              <a:t>An example here is given from the Dutch DataverseNL platform where different Dutch research institutes have their own collection or subdataverse</a:t>
            </a:r>
            <a:endParaRPr/>
          </a:p>
          <a:p>
            <a:pPr marL="0" marR="0" lvl="0" indent="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2200"/>
              <a:buFont typeface="Helvetica Neue"/>
              <a:buNone/>
            </a:pPr>
            <a:endParaRPr/>
          </a:p>
          <a:p>
            <a:pPr marL="0" lvl="0" indent="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" name="Google Shape;222;g145c6ef2cbd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3" name="Google Shape;223;g145c6ef2cbd_0_0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Screenshots are taken from </a:t>
            </a:r>
            <a:r>
              <a:rPr lang="en-GB" u="sng">
                <a:solidFill>
                  <a:schemeClr val="hlink"/>
                </a:solidFill>
                <a:hlinkClick r:id="rId3"/>
              </a:rPr>
              <a:t>https://dans.knaw.nl/en/data-stations/archaeology/</a:t>
            </a:r>
            <a:r>
              <a:rPr lang="en-GB"/>
              <a:t> but feel free to use your own examples </a:t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68" name="Google Shape;68;p2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Open Sans"/>
                <a:ea typeface="Open Sans"/>
                <a:cs typeface="Open Sans"/>
                <a:sym typeface="Open Sans"/>
              </a:rPr>
              <a:t>Provide overview</a:t>
            </a:r>
            <a:endParaRPr/>
          </a:p>
          <a:p>
            <a:pPr marL="366405" lvl="0" indent="-366405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200"/>
              <a:buFont typeface="Noto Sans Symbols"/>
              <a:buChar char="∙"/>
            </a:pPr>
            <a:r>
              <a:rPr lang="en-GB">
                <a:latin typeface="Open Sans"/>
                <a:ea typeface="Open Sans"/>
                <a:cs typeface="Open Sans"/>
                <a:sym typeface="Open Sans"/>
              </a:rPr>
              <a:t>This session is about introducing types of data available and how to find data for a research project. </a:t>
            </a:r>
            <a:endParaRPr/>
          </a:p>
          <a:p>
            <a:pPr marL="366405" lvl="0" indent="-366405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200"/>
              <a:buFont typeface="Noto Sans Symbols"/>
              <a:buChar char="∙"/>
            </a:pPr>
            <a:r>
              <a:rPr lang="en-GB">
                <a:latin typeface="Open Sans"/>
                <a:ea typeface="Open Sans"/>
                <a:cs typeface="Open Sans"/>
                <a:sym typeface="Open Sans"/>
              </a:rPr>
              <a:t>Five sections </a:t>
            </a:r>
            <a:endParaRPr/>
          </a:p>
          <a:p>
            <a:pPr marL="366405" lvl="0" indent="-366405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200"/>
              <a:buFont typeface="Noto Sans Symbols"/>
              <a:buChar char="∙"/>
            </a:pPr>
            <a:r>
              <a:rPr lang="en-GB">
                <a:latin typeface="Open Sans"/>
                <a:ea typeface="Open Sans"/>
                <a:cs typeface="Open Sans"/>
                <a:sym typeface="Open Sans"/>
              </a:rPr>
              <a:t>Lectures/talking but also practical activities where the aim is to find data for a specific research question </a:t>
            </a:r>
            <a:endParaRPr/>
          </a:p>
          <a:p>
            <a:pPr marL="366405" lvl="0" indent="-366405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200"/>
              <a:buFont typeface="Noto Sans Symbols"/>
              <a:buChar char="∙"/>
            </a:pPr>
            <a:r>
              <a:rPr lang="en-GB">
                <a:latin typeface="Open Sans"/>
                <a:ea typeface="Open Sans"/>
                <a:cs typeface="Open Sans"/>
                <a:sym typeface="Open Sans"/>
              </a:rPr>
              <a:t>Assumes no prior knowledge but we recognise you may come with relevant experience and knowledge, therefore - opportunity to share and learn from each other </a:t>
            </a:r>
            <a:endParaRPr/>
          </a:p>
          <a:p>
            <a:pPr marL="0" lvl="0" indent="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" name="Google Shape;231;g145c6ef2cbd_0_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2" name="Google Shape;232;g145c6ef2cbd_0_9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Screenshots are taken from </a:t>
            </a:r>
            <a:r>
              <a:rPr lang="en-GB" u="sng">
                <a:solidFill>
                  <a:schemeClr val="hlink"/>
                </a:solidFill>
                <a:hlinkClick r:id="rId3"/>
              </a:rPr>
              <a:t>https://dans.knaw.nl/en/data-stations/archaeology/</a:t>
            </a:r>
            <a:r>
              <a:rPr lang="en-GB"/>
              <a:t> but feel free to use your own examples </a:t>
            </a:r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" name="Google Shape;238;g145c6ef2cbd_0_2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9" name="Google Shape;239;g145c6ef2cbd_0_20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Screenshots are taken from </a:t>
            </a:r>
            <a:r>
              <a:rPr lang="en-GB" u="sng">
                <a:solidFill>
                  <a:schemeClr val="hlink"/>
                </a:solidFill>
                <a:hlinkClick r:id="rId3"/>
              </a:rPr>
              <a:t>https://dans.knaw.nl/en/data-stations/archaeology/</a:t>
            </a:r>
            <a:r>
              <a:rPr lang="en-GB"/>
              <a:t> but feel free to use your own examples </a:t>
            </a:r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" name="Google Shape;245;g145c6ef2cbd_0_2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6" name="Google Shape;246;g145c6ef2cbd_0_25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Screenshots are taken from </a:t>
            </a:r>
            <a:r>
              <a:rPr lang="en-GB" u="sng">
                <a:solidFill>
                  <a:schemeClr val="hlink"/>
                </a:solidFill>
                <a:hlinkClick r:id="rId3"/>
              </a:rPr>
              <a:t>https://dans.knaw.nl/en/data-stations/archaeology/</a:t>
            </a:r>
            <a:r>
              <a:rPr lang="en-GB"/>
              <a:t> but feel free to use your own examples </a:t>
            </a:r>
            <a:endParaRPr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2" name="Google Shape;252;g145c6ef2cbd_0_4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3" name="Google Shape;253;g145c6ef2cbd_0_40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Screenshots are taken from </a:t>
            </a:r>
            <a:r>
              <a:rPr lang="en-GB" u="sng">
                <a:solidFill>
                  <a:schemeClr val="hlink"/>
                </a:solidFill>
                <a:hlinkClick r:id="rId3"/>
              </a:rPr>
              <a:t>https://dans.knaw.nl/en/data-stations/archaeology/</a:t>
            </a:r>
            <a:r>
              <a:rPr lang="en-GB"/>
              <a:t> but feel free to use your own examples </a:t>
            </a:r>
            <a:endParaRPr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8" name="Google Shape;258;g145c6ef2cbd_0_4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9" name="Google Shape;259;g145c6ef2cbd_0_47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Screenshots are taken from </a:t>
            </a:r>
            <a:r>
              <a:rPr lang="en-GB" u="sng">
                <a:solidFill>
                  <a:schemeClr val="hlink"/>
                </a:solidFill>
                <a:hlinkClick r:id="rId3"/>
              </a:rPr>
              <a:t>https://dans.knaw.nl/en/data-stations/archaeology/</a:t>
            </a:r>
            <a:r>
              <a:rPr lang="en-GB"/>
              <a:t> but feel free to use your own examples </a:t>
            </a:r>
            <a:endParaRPr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" name="Google Shape;266;g145c6ef2cbd_0_5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7" name="Google Shape;267;g145c6ef2cbd_0_52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Screenshots are taken from </a:t>
            </a:r>
            <a:r>
              <a:rPr lang="en-GB" u="sng">
                <a:solidFill>
                  <a:schemeClr val="hlink"/>
                </a:solidFill>
                <a:hlinkClick r:id="rId3"/>
              </a:rPr>
              <a:t>https://dans.knaw.nl/en/data-stations/archaeology/</a:t>
            </a:r>
            <a:r>
              <a:rPr lang="en-GB"/>
              <a:t> but feel free to use your own examples </a:t>
            </a:r>
            <a:endParaRPr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4" name="Google Shape;274;g145c6ef2cbd_0_8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5" name="Google Shape;275;g145c6ef2cbd_0_80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Screenshots are taken from </a:t>
            </a:r>
            <a:r>
              <a:rPr lang="en-GB" u="sng">
                <a:solidFill>
                  <a:schemeClr val="hlink"/>
                </a:solidFill>
                <a:hlinkClick r:id="rId3"/>
              </a:rPr>
              <a:t>https://dans.knaw.nl/en/data-stations/archaeology/</a:t>
            </a:r>
            <a:r>
              <a:rPr lang="en-GB"/>
              <a:t> but feel free to use your own examples </a:t>
            </a:r>
            <a:endParaRPr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1" name="Google Shape;281;g145c6ef2cbd_0_5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2" name="Google Shape;282;g145c6ef2cbd_0_57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Screenshots are taken from </a:t>
            </a:r>
            <a:r>
              <a:rPr lang="en-GB" u="sng">
                <a:solidFill>
                  <a:schemeClr val="hlink"/>
                </a:solidFill>
                <a:hlinkClick r:id="rId3"/>
              </a:rPr>
              <a:t>https://dans.knaw.nl/en/data-stations/archaeology/</a:t>
            </a:r>
            <a:r>
              <a:rPr lang="en-GB"/>
              <a:t> but feel free to use your own examples </a:t>
            </a:r>
            <a:endParaRPr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9" name="Google Shape;289;g145c6ef2cbd_0_7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90" name="Google Shape;290;g145c6ef2cbd_0_72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Screenshots are taken from </a:t>
            </a:r>
            <a:r>
              <a:rPr lang="en-GB" u="sng">
                <a:solidFill>
                  <a:schemeClr val="hlink"/>
                </a:solidFill>
                <a:hlinkClick r:id="rId3"/>
              </a:rPr>
              <a:t>https://dans.knaw.nl/en/data-stations/archaeology/</a:t>
            </a:r>
            <a:r>
              <a:rPr lang="en-GB"/>
              <a:t> but feel free to use your own examples </a:t>
            </a:r>
            <a:endParaRPr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" name="Google Shape;297;g145c6ef2cbd_0_8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98" name="Google Shape;298;g145c6ef2cbd_0_86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Note that in some cases users can publish their datasets themselves. </a:t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78" name="Google Shape;78;p3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Here you can mention your own repository </a:t>
            </a:r>
            <a:endParaRPr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5" name="Google Shape;305;g145c6ef2cbd_0_1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06" name="Google Shape;306;g145c6ef2cbd_0_114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Note that in some cases users can publish their datasets themselves. </a:t>
            </a:r>
            <a:endParaRPr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4" name="Google Shape;314;g145c6ef2cbd_0_14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15" name="Google Shape;315;g145c6ef2cbd_0_142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1" name="Google Shape;321;g145c6ef2cbd_0_3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322" name="Google Shape;322;g145c6ef2cbd_0_35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Depending on your audience you can here present a link to the repository where the researchers should upload their data.</a:t>
            </a:r>
            <a:endParaRPr/>
          </a:p>
          <a:p>
            <a:pPr marL="0" lvl="0" indent="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If available you could use a test environment</a:t>
            </a:r>
            <a:endParaRPr/>
          </a:p>
          <a:p>
            <a:pPr marL="0" lvl="0" indent="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Alternatively, you could upload a test dataset together and walk your participants through the steps.</a:t>
            </a:r>
            <a:endParaRPr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8" name="Google Shape;328;p33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29" name="Google Shape;329;p3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86" name="Google Shape;86;p4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Dataverse has 83 installations worldwide.</a:t>
            </a:r>
            <a:endParaRPr/>
          </a:p>
          <a:p>
            <a:pPr marL="0" lvl="0" indent="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The most recent number is available at https://dataverse.org/</a:t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93" name="Google Shape;93;p5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You can show your own archive here as an example</a:t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99" name="Google Shape;99;p6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2200"/>
              <a:buFont typeface="Helvetica Neue"/>
              <a:buNone/>
            </a:pPr>
            <a:r>
              <a:rPr lang="en-GB"/>
              <a:t>You can show your own archive here as an example</a:t>
            </a:r>
            <a:endParaRPr/>
          </a:p>
          <a:p>
            <a:pPr marL="0" lvl="0" indent="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105" name="Google Shape;105;p7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Explain the FAIR principles in short</a:t>
            </a:r>
            <a:endParaRPr/>
          </a:p>
          <a:p>
            <a:pPr marL="0" lvl="0" indent="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112" name="Google Shape;112;p8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Dataverse has certain features that helps make data FAIR, we list them for Findable</a:t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121" name="Google Shape;121;p9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Dataverse has certain features that helps make data FAIR, we list them for Accessible</a:t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11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10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7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">
  <p:cSld name="Title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2"/>
          <p:cNvSpPr txBox="1">
            <a:spLocks noGrp="1"/>
          </p:cNvSpPr>
          <p:nvPr>
            <p:ph type="body" idx="1"/>
          </p:nvPr>
        </p:nvSpPr>
        <p:spPr>
          <a:xfrm>
            <a:off x="2461053" y="3232680"/>
            <a:ext cx="13953494" cy="14028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0"/>
              <a:buFont typeface="Tahoma"/>
              <a:buNone/>
              <a:defRPr sz="8000">
                <a:solidFill>
                  <a:srgbClr val="FFFFFF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marL="914400" lvl="1" indent="-394335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6A6C76"/>
              </a:buClr>
              <a:buSzPts val="2610"/>
              <a:buChar char="•"/>
              <a:defRPr/>
            </a:lvl2pPr>
            <a:lvl3pPr marL="1371600" lvl="2" indent="-394335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6A6C76"/>
              </a:buClr>
              <a:buSzPts val="2610"/>
              <a:buChar char="•"/>
              <a:defRPr/>
            </a:lvl3pPr>
            <a:lvl4pPr marL="1828800" lvl="3" indent="-394335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6A6C76"/>
              </a:buClr>
              <a:buSzPts val="2610"/>
              <a:buChar char="•"/>
              <a:defRPr/>
            </a:lvl4pPr>
            <a:lvl5pPr marL="2286000" lvl="4" indent="-394335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6A6C76"/>
              </a:buClr>
              <a:buSzPts val="2610"/>
              <a:buChar char="•"/>
              <a:defRPr/>
            </a:lvl5pPr>
            <a:lvl6pPr marL="2743200" lvl="5" indent="-394335" algn="l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>
                <a:srgbClr val="6A6C76"/>
              </a:buClr>
              <a:buSzPts val="2610"/>
              <a:buChar char="•"/>
              <a:defRPr/>
            </a:lvl6pPr>
            <a:lvl7pPr marL="3200400" lvl="6" indent="-394335" algn="l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>
                <a:srgbClr val="6A6C76"/>
              </a:buClr>
              <a:buSzPts val="2610"/>
              <a:buChar char="•"/>
              <a:defRPr/>
            </a:lvl7pPr>
            <a:lvl8pPr marL="3657600" lvl="7" indent="-394334" algn="l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>
                <a:srgbClr val="6A6C76"/>
              </a:buClr>
              <a:buSzPts val="2610"/>
              <a:buChar char="•"/>
              <a:defRPr/>
            </a:lvl8pPr>
            <a:lvl9pPr marL="4114800" lvl="8" indent="-394334" algn="l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>
                <a:srgbClr val="6A6C76"/>
              </a:buClr>
              <a:buSzPts val="2610"/>
              <a:buChar char="•"/>
              <a:defRPr/>
            </a:lvl9pPr>
          </a:lstStyle>
          <a:p>
            <a:endParaRPr/>
          </a:p>
        </p:txBody>
      </p:sp>
      <p:sp>
        <p:nvSpPr>
          <p:cNvPr id="10" name="Google Shape;10;p2"/>
          <p:cNvSpPr txBox="1">
            <a:spLocks noGrp="1"/>
          </p:cNvSpPr>
          <p:nvPr>
            <p:ph type="body" idx="2"/>
          </p:nvPr>
        </p:nvSpPr>
        <p:spPr>
          <a:xfrm>
            <a:off x="2394860" y="5016501"/>
            <a:ext cx="6517946" cy="8101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4C2E9"/>
              </a:buClr>
              <a:buSzPts val="4140"/>
              <a:buFont typeface="Tahoma"/>
              <a:buNone/>
              <a:defRPr sz="4140">
                <a:solidFill>
                  <a:srgbClr val="94C2E9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marL="914400" lvl="1" indent="-394335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6A6C76"/>
              </a:buClr>
              <a:buSzPts val="2610"/>
              <a:buChar char="•"/>
              <a:defRPr/>
            </a:lvl2pPr>
            <a:lvl3pPr marL="1371600" lvl="2" indent="-394335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6A6C76"/>
              </a:buClr>
              <a:buSzPts val="2610"/>
              <a:buChar char="•"/>
              <a:defRPr/>
            </a:lvl3pPr>
            <a:lvl4pPr marL="1828800" lvl="3" indent="-394335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6A6C76"/>
              </a:buClr>
              <a:buSzPts val="2610"/>
              <a:buChar char="•"/>
              <a:defRPr/>
            </a:lvl4pPr>
            <a:lvl5pPr marL="2286000" lvl="4" indent="-394335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6A6C76"/>
              </a:buClr>
              <a:buSzPts val="2610"/>
              <a:buChar char="•"/>
              <a:defRPr/>
            </a:lvl5pPr>
            <a:lvl6pPr marL="2743200" lvl="5" indent="-394335" algn="l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>
                <a:srgbClr val="6A6C76"/>
              </a:buClr>
              <a:buSzPts val="2610"/>
              <a:buChar char="•"/>
              <a:defRPr/>
            </a:lvl6pPr>
            <a:lvl7pPr marL="3200400" lvl="6" indent="-394335" algn="l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>
                <a:srgbClr val="6A6C76"/>
              </a:buClr>
              <a:buSzPts val="2610"/>
              <a:buChar char="•"/>
              <a:defRPr/>
            </a:lvl7pPr>
            <a:lvl8pPr marL="3657600" lvl="7" indent="-394334" algn="l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>
                <a:srgbClr val="6A6C76"/>
              </a:buClr>
              <a:buSzPts val="2610"/>
              <a:buChar char="•"/>
              <a:defRPr/>
            </a:lvl8pPr>
            <a:lvl9pPr marL="4114800" lvl="8" indent="-394334" algn="l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>
                <a:srgbClr val="6A6C76"/>
              </a:buClr>
              <a:buSzPts val="2610"/>
              <a:buChar char="•"/>
              <a:defRPr/>
            </a:lvl9pPr>
          </a:lstStyle>
          <a:p>
            <a:endParaRPr/>
          </a:p>
        </p:txBody>
      </p:sp>
      <p:cxnSp>
        <p:nvCxnSpPr>
          <p:cNvPr id="11" name="Google Shape;11;p2"/>
          <p:cNvCxnSpPr/>
          <p:nvPr/>
        </p:nvCxnSpPr>
        <p:spPr>
          <a:xfrm>
            <a:off x="2546956" y="4682067"/>
            <a:ext cx="12699160" cy="1"/>
          </a:xfrm>
          <a:prstGeom prst="straightConnector1">
            <a:avLst/>
          </a:prstGeom>
          <a:noFill/>
          <a:ln w="25400" cap="flat" cmpd="sng">
            <a:solidFill>
              <a:srgbClr val="FFFFFF"/>
            </a:solidFill>
            <a:prstDash val="solid"/>
            <a:miter lim="400000"/>
            <a:headEnd type="none" w="sm" len="sm"/>
            <a:tailEnd type="none" w="sm" len="sm"/>
          </a:ln>
        </p:spPr>
      </p:cxnSp>
      <p:cxnSp>
        <p:nvCxnSpPr>
          <p:cNvPr id="12" name="Google Shape;12;p2"/>
          <p:cNvCxnSpPr/>
          <p:nvPr/>
        </p:nvCxnSpPr>
        <p:spPr>
          <a:xfrm>
            <a:off x="2546956" y="4682067"/>
            <a:ext cx="2068305" cy="1"/>
          </a:xfrm>
          <a:prstGeom prst="straightConnector1">
            <a:avLst/>
          </a:prstGeom>
          <a:noFill/>
          <a:ln w="88900" cap="flat" cmpd="sng">
            <a:solidFill>
              <a:srgbClr val="94C2E9"/>
            </a:solidFill>
            <a:prstDash val="solid"/>
            <a:miter lim="400000"/>
            <a:headEnd type="none" w="sm" len="sm"/>
            <a:tailEnd type="none" w="sm" len="sm"/>
          </a:ln>
        </p:spPr>
      </p:cxnSp>
      <p:sp>
        <p:nvSpPr>
          <p:cNvPr id="13" name="Google Shape;13;p2"/>
          <p:cNvSpPr txBox="1"/>
          <p:nvPr/>
        </p:nvSpPr>
        <p:spPr>
          <a:xfrm>
            <a:off x="2946216" y="8189517"/>
            <a:ext cx="1213473" cy="4103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ctr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Tahoma"/>
              <a:buNone/>
            </a:pPr>
            <a:r>
              <a:rPr lang="en-GB" sz="2000" b="0" i="0" u="none" strike="noStrike" cap="none">
                <a:solidFill>
                  <a:srgbClr val="FFFFFF"/>
                </a:solidFill>
                <a:latin typeface="Tahoma"/>
                <a:ea typeface="Tahoma"/>
                <a:cs typeface="Tahoma"/>
                <a:sym typeface="Tahoma"/>
              </a:rPr>
              <a:t>cessda.eu</a:t>
            </a:r>
            <a:endParaRPr/>
          </a:p>
        </p:txBody>
      </p:sp>
      <p:sp>
        <p:nvSpPr>
          <p:cNvPr id="14" name="Google Shape;14;p2"/>
          <p:cNvSpPr txBox="1"/>
          <p:nvPr/>
        </p:nvSpPr>
        <p:spPr>
          <a:xfrm>
            <a:off x="5845801" y="8175179"/>
            <a:ext cx="1917192" cy="4103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ctr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Tahoma"/>
              <a:buNone/>
            </a:pPr>
            <a:r>
              <a:rPr lang="en-GB" sz="2000" b="0" i="0" u="none" strike="noStrike" cap="none">
                <a:solidFill>
                  <a:srgbClr val="FFFFFF"/>
                </a:solidFill>
                <a:latin typeface="Tahoma"/>
                <a:ea typeface="Tahoma"/>
                <a:cs typeface="Tahoma"/>
                <a:sym typeface="Tahoma"/>
              </a:rPr>
              <a:t>@CESSDA_Data</a:t>
            </a:r>
            <a:endParaRPr/>
          </a:p>
        </p:txBody>
      </p:sp>
      <p:sp>
        <p:nvSpPr>
          <p:cNvPr id="15" name="Google Shape;15;p2"/>
          <p:cNvSpPr txBox="1">
            <a:spLocks noGrp="1"/>
          </p:cNvSpPr>
          <p:nvPr>
            <p:ph type="body" idx="3"/>
          </p:nvPr>
        </p:nvSpPr>
        <p:spPr>
          <a:xfrm>
            <a:off x="2394025" y="5981700"/>
            <a:ext cx="5429415" cy="520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lt1"/>
              </a:buClr>
              <a:buSzPts val="2900"/>
              <a:buFont typeface="Tahoma"/>
              <a:buNone/>
              <a:defRPr sz="2000" i="1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marL="914400" lvl="1" indent="-394335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6A6C76"/>
              </a:buClr>
              <a:buSzPts val="2610"/>
              <a:buChar char="•"/>
              <a:defRPr/>
            </a:lvl2pPr>
            <a:lvl3pPr marL="1371600" lvl="2" indent="-394335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6A6C76"/>
              </a:buClr>
              <a:buSzPts val="2610"/>
              <a:buChar char="•"/>
              <a:defRPr/>
            </a:lvl3pPr>
            <a:lvl4pPr marL="1828800" lvl="3" indent="-394335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6A6C76"/>
              </a:buClr>
              <a:buSzPts val="2610"/>
              <a:buChar char="•"/>
              <a:defRPr/>
            </a:lvl4pPr>
            <a:lvl5pPr marL="2286000" lvl="4" indent="-394335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6A6C76"/>
              </a:buClr>
              <a:buSzPts val="2610"/>
              <a:buChar char="•"/>
              <a:defRPr/>
            </a:lvl5pPr>
            <a:lvl6pPr marL="2743200" lvl="5" indent="-394335" algn="l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>
                <a:srgbClr val="6A6C76"/>
              </a:buClr>
              <a:buSzPts val="2610"/>
              <a:buChar char="•"/>
              <a:defRPr/>
            </a:lvl6pPr>
            <a:lvl7pPr marL="3200400" lvl="6" indent="-394335" algn="l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>
                <a:srgbClr val="6A6C76"/>
              </a:buClr>
              <a:buSzPts val="2610"/>
              <a:buChar char="•"/>
              <a:defRPr/>
            </a:lvl7pPr>
            <a:lvl8pPr marL="3657600" lvl="7" indent="-394334" algn="l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>
                <a:srgbClr val="6A6C76"/>
              </a:buClr>
              <a:buSzPts val="2610"/>
              <a:buChar char="•"/>
              <a:defRPr/>
            </a:lvl8pPr>
            <a:lvl9pPr marL="4114800" lvl="8" indent="-394334" algn="l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>
                <a:srgbClr val="6A6C76"/>
              </a:buClr>
              <a:buSzPts val="2610"/>
              <a:buChar char="•"/>
              <a:defRPr/>
            </a:lvl9pPr>
          </a:lstStyle>
          <a:p>
            <a:endParaRPr/>
          </a:p>
        </p:txBody>
      </p:sp>
      <p:sp>
        <p:nvSpPr>
          <p:cNvPr id="16" name="Google Shape;16;p2"/>
          <p:cNvSpPr txBox="1">
            <a:spLocks noGrp="1"/>
          </p:cNvSpPr>
          <p:nvPr>
            <p:ph type="body" idx="4"/>
          </p:nvPr>
        </p:nvSpPr>
        <p:spPr>
          <a:xfrm>
            <a:off x="2410958" y="6908800"/>
            <a:ext cx="5429415" cy="520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lt1"/>
              </a:buClr>
              <a:buSzPts val="2900"/>
              <a:buFont typeface="Tahoma"/>
              <a:buNone/>
              <a:defRPr sz="2000" i="1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marL="914400" lvl="1" indent="-394335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6A6C76"/>
              </a:buClr>
              <a:buSzPts val="2610"/>
              <a:buChar char="•"/>
              <a:defRPr/>
            </a:lvl2pPr>
            <a:lvl3pPr marL="1371600" lvl="2" indent="-394335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6A6C76"/>
              </a:buClr>
              <a:buSzPts val="2610"/>
              <a:buChar char="•"/>
              <a:defRPr/>
            </a:lvl3pPr>
            <a:lvl4pPr marL="1828800" lvl="3" indent="-394335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6A6C76"/>
              </a:buClr>
              <a:buSzPts val="2610"/>
              <a:buChar char="•"/>
              <a:defRPr/>
            </a:lvl4pPr>
            <a:lvl5pPr marL="2286000" lvl="4" indent="-394335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6A6C76"/>
              </a:buClr>
              <a:buSzPts val="2610"/>
              <a:buChar char="•"/>
              <a:defRPr/>
            </a:lvl5pPr>
            <a:lvl6pPr marL="2743200" lvl="5" indent="-394335" algn="l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>
                <a:srgbClr val="6A6C76"/>
              </a:buClr>
              <a:buSzPts val="2610"/>
              <a:buChar char="•"/>
              <a:defRPr/>
            </a:lvl6pPr>
            <a:lvl7pPr marL="3200400" lvl="6" indent="-394335" algn="l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>
                <a:srgbClr val="6A6C76"/>
              </a:buClr>
              <a:buSzPts val="2610"/>
              <a:buChar char="•"/>
              <a:defRPr/>
            </a:lvl7pPr>
            <a:lvl8pPr marL="3657600" lvl="7" indent="-394334" algn="l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>
                <a:srgbClr val="6A6C76"/>
              </a:buClr>
              <a:buSzPts val="2610"/>
              <a:buChar char="•"/>
              <a:defRPr/>
            </a:lvl8pPr>
            <a:lvl9pPr marL="4114800" lvl="8" indent="-394334" algn="l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>
                <a:srgbClr val="6A6C76"/>
              </a:buClr>
              <a:buSzPts val="2610"/>
              <a:buChar char="•"/>
              <a:defRPr/>
            </a:lvl9pPr>
          </a:lstStyle>
          <a:p>
            <a:endParaRPr/>
          </a:p>
        </p:txBody>
      </p:sp>
      <p:pic>
        <p:nvPicPr>
          <p:cNvPr id="17" name="Google Shape;17;p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3499897" y="626969"/>
            <a:ext cx="2914650" cy="7810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8" name="Google Shape;18;p2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5271980" y="8212130"/>
            <a:ext cx="417023" cy="336466"/>
          </a:xfrm>
          <a:prstGeom prst="rect">
            <a:avLst/>
          </a:prstGeom>
          <a:noFill/>
          <a:ln>
            <a:noFill/>
          </a:ln>
        </p:spPr>
      </p:pic>
      <p:pic>
        <p:nvPicPr>
          <p:cNvPr id="19" name="Google Shape;19;p2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2461053" y="8261351"/>
            <a:ext cx="247650" cy="2667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0" name="Google Shape;20;p2"/>
          <p:cNvGrpSpPr/>
          <p:nvPr/>
        </p:nvGrpSpPr>
        <p:grpSpPr>
          <a:xfrm>
            <a:off x="1241530" y="8869744"/>
            <a:ext cx="1068804" cy="490158"/>
            <a:chOff x="1241530" y="8869744"/>
            <a:chExt cx="1068804" cy="490158"/>
          </a:xfrm>
        </p:grpSpPr>
        <p:pic>
          <p:nvPicPr>
            <p:cNvPr id="21" name="Google Shape;21;p2"/>
            <p:cNvPicPr preferRelativeResize="0"/>
            <p:nvPr/>
          </p:nvPicPr>
          <p:blipFill rotWithShape="1">
            <a:blip r:embed="rId6">
              <a:alphaModFix/>
            </a:blip>
            <a:srcRect/>
            <a:stretch/>
          </p:blipFill>
          <p:spPr>
            <a:xfrm>
              <a:off x="1820176" y="8869744"/>
              <a:ext cx="490158" cy="49015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2" name="Google Shape;22;p2"/>
            <p:cNvPicPr preferRelativeResize="0"/>
            <p:nvPr/>
          </p:nvPicPr>
          <p:blipFill rotWithShape="1">
            <a:blip r:embed="rId7">
              <a:alphaModFix/>
            </a:blip>
            <a:srcRect/>
            <a:stretch/>
          </p:blipFill>
          <p:spPr>
            <a:xfrm>
              <a:off x="1241530" y="8869744"/>
              <a:ext cx="490158" cy="490158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(standard)">
  <p:cSld name="Content (standard)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3"/>
          <p:cNvSpPr txBox="1">
            <a:spLocks noGrp="1"/>
          </p:cNvSpPr>
          <p:nvPr>
            <p:ph type="body" idx="1"/>
          </p:nvPr>
        </p:nvSpPr>
        <p:spPr>
          <a:xfrm>
            <a:off x="908781" y="2496211"/>
            <a:ext cx="14716508" cy="49989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58394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6A6C76"/>
              </a:buClr>
              <a:buSzPts val="2044"/>
              <a:buFont typeface="Tahoma"/>
              <a:buChar char="•"/>
              <a:defRPr>
                <a:latin typeface="Tahoma"/>
                <a:ea typeface="Tahoma"/>
                <a:cs typeface="Tahoma"/>
                <a:sym typeface="Tahoma"/>
              </a:defRPr>
            </a:lvl1pPr>
            <a:lvl2pPr marL="914400" lvl="1" indent="-3175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6A6C76"/>
              </a:buClr>
              <a:buSzPts val="1400"/>
              <a:buFont typeface="Tahoma"/>
              <a:buChar char="•"/>
              <a:defRPr>
                <a:latin typeface="Tahoma"/>
                <a:ea typeface="Tahoma"/>
                <a:cs typeface="Tahoma"/>
                <a:sym typeface="Tahoma"/>
              </a:defRPr>
            </a:lvl2pPr>
            <a:lvl3pPr marL="1371600" lvl="2" indent="-3175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6A6C76"/>
              </a:buClr>
              <a:buSzPts val="1400"/>
              <a:buFont typeface="Tahoma"/>
              <a:buChar char="•"/>
              <a:defRPr>
                <a:latin typeface="Tahoma"/>
                <a:ea typeface="Tahoma"/>
                <a:cs typeface="Tahoma"/>
                <a:sym typeface="Tahoma"/>
              </a:defRPr>
            </a:lvl3pPr>
            <a:lvl4pPr marL="1828800" lvl="3" indent="-3175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6A6C76"/>
              </a:buClr>
              <a:buSzPts val="1400"/>
              <a:buFont typeface="Tahoma"/>
              <a:buChar char="•"/>
              <a:defRPr>
                <a:latin typeface="Tahoma"/>
                <a:ea typeface="Tahoma"/>
                <a:cs typeface="Tahoma"/>
                <a:sym typeface="Tahoma"/>
              </a:defRPr>
            </a:lvl4pPr>
            <a:lvl5pPr marL="2286000" lvl="4" indent="-3175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6A6C76"/>
              </a:buClr>
              <a:buSzPts val="1400"/>
              <a:buFont typeface="Tahoma"/>
              <a:buChar char="•"/>
              <a:defRPr>
                <a:latin typeface="Tahoma"/>
                <a:ea typeface="Tahoma"/>
                <a:cs typeface="Tahoma"/>
                <a:sym typeface="Tahoma"/>
              </a:defRPr>
            </a:lvl5pPr>
            <a:lvl6pPr marL="2743200" lvl="5" indent="-394335" algn="l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>
                <a:srgbClr val="6A6C76"/>
              </a:buClr>
              <a:buSzPts val="2610"/>
              <a:buChar char="•"/>
              <a:defRPr/>
            </a:lvl6pPr>
            <a:lvl7pPr marL="3200400" lvl="6" indent="-394335" algn="l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>
                <a:srgbClr val="6A6C76"/>
              </a:buClr>
              <a:buSzPts val="2610"/>
              <a:buChar char="•"/>
              <a:defRPr/>
            </a:lvl7pPr>
            <a:lvl8pPr marL="3657600" lvl="7" indent="-394334" algn="l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>
                <a:srgbClr val="6A6C76"/>
              </a:buClr>
              <a:buSzPts val="2610"/>
              <a:buChar char="•"/>
              <a:defRPr/>
            </a:lvl8pPr>
            <a:lvl9pPr marL="4114800" lvl="8" indent="-394334" algn="l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>
                <a:srgbClr val="6A6C76"/>
              </a:buClr>
              <a:buSzPts val="2610"/>
              <a:buChar char="•"/>
              <a:defRPr/>
            </a:lvl9pPr>
          </a:lstStyle>
          <a:p>
            <a:endParaRPr/>
          </a:p>
        </p:txBody>
      </p:sp>
      <p:sp>
        <p:nvSpPr>
          <p:cNvPr id="25" name="Google Shape;25;p3"/>
          <p:cNvSpPr/>
          <p:nvPr/>
        </p:nvSpPr>
        <p:spPr>
          <a:xfrm>
            <a:off x="-1" y="885495"/>
            <a:ext cx="595950" cy="997079"/>
          </a:xfrm>
          <a:prstGeom prst="rect">
            <a:avLst/>
          </a:prstGeom>
          <a:solidFill>
            <a:srgbClr val="6A6C77"/>
          </a:solidFill>
          <a:ln>
            <a:noFill/>
          </a:ln>
        </p:spPr>
        <p:txBody>
          <a:bodyPr spcFirstLastPara="1" wrap="square" lIns="50800" tIns="50800" rIns="50800" bIns="508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200"/>
              <a:buFont typeface="Helvetica Neue"/>
              <a:buNone/>
            </a:pPr>
            <a:endParaRPr sz="2200" b="1" i="0" u="none" strike="noStrike" cap="none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cxnSp>
        <p:nvCxnSpPr>
          <p:cNvPr id="26" name="Google Shape;26;p3"/>
          <p:cNvCxnSpPr/>
          <p:nvPr/>
        </p:nvCxnSpPr>
        <p:spPr>
          <a:xfrm>
            <a:off x="1714974" y="9119886"/>
            <a:ext cx="13910316" cy="1"/>
          </a:xfrm>
          <a:prstGeom prst="straightConnector1">
            <a:avLst/>
          </a:prstGeom>
          <a:noFill/>
          <a:ln w="25400" cap="flat" cmpd="sng">
            <a:solidFill>
              <a:srgbClr val="98C5E8"/>
            </a:solidFill>
            <a:prstDash val="solid"/>
            <a:miter lim="400000"/>
            <a:headEnd type="none" w="sm" len="sm"/>
            <a:tailEnd type="none" w="sm" len="sm"/>
          </a:ln>
        </p:spPr>
      </p:cxnSp>
      <p:sp>
        <p:nvSpPr>
          <p:cNvPr id="27" name="Google Shape;27;p3"/>
          <p:cNvSpPr txBox="1">
            <a:spLocks noGrp="1"/>
          </p:cNvSpPr>
          <p:nvPr>
            <p:ph type="sldNum" idx="12"/>
          </p:nvPr>
        </p:nvSpPr>
        <p:spPr>
          <a:xfrm>
            <a:off x="15979978" y="8957733"/>
            <a:ext cx="606477" cy="3243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8C5E8"/>
              </a:buClr>
              <a:buSzPts val="1200"/>
              <a:buFont typeface="Helvetica Neue"/>
              <a:buNone/>
              <a:defRPr sz="1200" b="1" i="0" u="none" strike="noStrike" cap="none">
                <a:solidFill>
                  <a:srgbClr val="98C5E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0" marR="0" lvl="1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8C5E8"/>
              </a:buClr>
              <a:buSzPts val="1200"/>
              <a:buFont typeface="Helvetica Neue"/>
              <a:buNone/>
              <a:defRPr sz="1200" b="1" i="0" u="none" strike="noStrike" cap="none">
                <a:solidFill>
                  <a:srgbClr val="98C5E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0" marR="0" lvl="2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8C5E8"/>
              </a:buClr>
              <a:buSzPts val="1200"/>
              <a:buFont typeface="Helvetica Neue"/>
              <a:buNone/>
              <a:defRPr sz="1200" b="1" i="0" u="none" strike="noStrike" cap="none">
                <a:solidFill>
                  <a:srgbClr val="98C5E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0" marR="0" lvl="3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8C5E8"/>
              </a:buClr>
              <a:buSzPts val="1200"/>
              <a:buFont typeface="Helvetica Neue"/>
              <a:buNone/>
              <a:defRPr sz="1200" b="1" i="0" u="none" strike="noStrike" cap="none">
                <a:solidFill>
                  <a:srgbClr val="98C5E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0" marR="0" lvl="4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8C5E8"/>
              </a:buClr>
              <a:buSzPts val="1200"/>
              <a:buFont typeface="Helvetica Neue"/>
              <a:buNone/>
              <a:defRPr sz="1200" b="1" i="0" u="none" strike="noStrike" cap="none">
                <a:solidFill>
                  <a:srgbClr val="98C5E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0" marR="0" lvl="5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8C5E8"/>
              </a:buClr>
              <a:buSzPts val="1200"/>
              <a:buFont typeface="Helvetica Neue"/>
              <a:buNone/>
              <a:defRPr sz="1200" b="1" i="0" u="none" strike="noStrike" cap="none">
                <a:solidFill>
                  <a:srgbClr val="98C5E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L="0" marR="0" lvl="6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8C5E8"/>
              </a:buClr>
              <a:buSzPts val="1200"/>
              <a:buFont typeface="Helvetica Neue"/>
              <a:buNone/>
              <a:defRPr sz="1200" b="1" i="0" u="none" strike="noStrike" cap="none">
                <a:solidFill>
                  <a:srgbClr val="98C5E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L="0" marR="0" lvl="7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8C5E8"/>
              </a:buClr>
              <a:buSzPts val="1200"/>
              <a:buFont typeface="Helvetica Neue"/>
              <a:buNone/>
              <a:defRPr sz="1200" b="1" i="0" u="none" strike="noStrike" cap="none">
                <a:solidFill>
                  <a:srgbClr val="98C5E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L="0" marR="0" lvl="8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8C5E8"/>
              </a:buClr>
              <a:buSzPts val="1200"/>
              <a:buFont typeface="Helvetica Neue"/>
              <a:buNone/>
              <a:defRPr sz="1200" b="1" i="0" u="none" strike="noStrike" cap="none">
                <a:solidFill>
                  <a:srgbClr val="98C5E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28" name="Google Shape;28;p3"/>
          <p:cNvSpPr txBox="1">
            <a:spLocks noGrp="1"/>
          </p:cNvSpPr>
          <p:nvPr>
            <p:ph type="title"/>
          </p:nvPr>
        </p:nvSpPr>
        <p:spPr>
          <a:xfrm>
            <a:off x="908781" y="885495"/>
            <a:ext cx="14716508" cy="9970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ctr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A6C77"/>
              </a:buClr>
              <a:buSzPts val="5800"/>
              <a:buFont typeface="Tahoma"/>
              <a:buNone/>
              <a:defRPr sz="5800">
                <a:latin typeface="Tahoma"/>
                <a:ea typeface="Tahoma"/>
                <a:cs typeface="Tahoma"/>
                <a:sym typeface="Tahoma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A6C77"/>
              </a:buClr>
              <a:buSzPts val="1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A6C77"/>
              </a:buClr>
              <a:buSzPts val="1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A6C77"/>
              </a:buClr>
              <a:buSzPts val="1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A6C77"/>
              </a:buClr>
              <a:buSzPts val="1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A6C77"/>
              </a:buClr>
              <a:buSzPts val="1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A6C77"/>
              </a:buClr>
              <a:buSzPts val="1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A6C77"/>
              </a:buClr>
              <a:buSzPts val="1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A6C77"/>
              </a:buClr>
              <a:buSzPts val="1800"/>
              <a:buNone/>
              <a:defRPr/>
            </a:lvl9pPr>
          </a:lstStyle>
          <a:p>
            <a:endParaRPr/>
          </a:p>
        </p:txBody>
      </p:sp>
      <p:pic>
        <p:nvPicPr>
          <p:cNvPr id="29" name="Google Shape;29;p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52980" y="9191482"/>
            <a:ext cx="1511602" cy="4141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hank You (Alternate)">
  <p:cSld name="Thank You (Alternate)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Google Shape;31;p4"/>
          <p:cNvSpPr txBox="1"/>
          <p:nvPr/>
        </p:nvSpPr>
        <p:spPr>
          <a:xfrm>
            <a:off x="2899879" y="8143856"/>
            <a:ext cx="1213473" cy="4103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ctr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A6C77"/>
              </a:buClr>
              <a:buSzPts val="2000"/>
              <a:buFont typeface="Tahoma"/>
              <a:buNone/>
            </a:pPr>
            <a:r>
              <a:rPr lang="en-GB" sz="2000" b="0" i="0" u="none" strike="noStrike" cap="none">
                <a:solidFill>
                  <a:srgbClr val="6A6C77"/>
                </a:solidFill>
                <a:latin typeface="Tahoma"/>
                <a:ea typeface="Tahoma"/>
                <a:cs typeface="Tahoma"/>
                <a:sym typeface="Tahoma"/>
              </a:rPr>
              <a:t>cessda.eu</a:t>
            </a:r>
            <a:endParaRPr/>
          </a:p>
        </p:txBody>
      </p:sp>
      <p:sp>
        <p:nvSpPr>
          <p:cNvPr id="32" name="Google Shape;32;p4"/>
          <p:cNvSpPr txBox="1"/>
          <p:nvPr/>
        </p:nvSpPr>
        <p:spPr>
          <a:xfrm>
            <a:off x="5798202" y="8129518"/>
            <a:ext cx="1917192" cy="4103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ctr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A6C77"/>
              </a:buClr>
              <a:buSzPts val="2000"/>
              <a:buFont typeface="Tahoma"/>
              <a:buNone/>
            </a:pPr>
            <a:r>
              <a:rPr lang="en-GB" sz="2000" b="0" i="0" u="none" strike="noStrike" cap="none">
                <a:solidFill>
                  <a:srgbClr val="6A6C77"/>
                </a:solidFill>
                <a:latin typeface="Tahoma"/>
                <a:ea typeface="Tahoma"/>
                <a:cs typeface="Tahoma"/>
                <a:sym typeface="Tahoma"/>
              </a:rPr>
              <a:t>@CESSDA_Data</a:t>
            </a:r>
            <a:endParaRPr sz="2000" b="0" i="0" u="none" strike="noStrike" cap="none">
              <a:solidFill>
                <a:srgbClr val="6A6C77"/>
              </a:solidFill>
              <a:latin typeface="Tahoma"/>
              <a:ea typeface="Tahoma"/>
              <a:cs typeface="Tahoma"/>
              <a:sym typeface="Tahoma"/>
            </a:endParaRPr>
          </a:p>
        </p:txBody>
      </p:sp>
      <p:pic>
        <p:nvPicPr>
          <p:cNvPr id="33" name="Google Shape;33;p4" descr="Image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441446" y="8222847"/>
            <a:ext cx="312486" cy="252384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34" name="Google Shape;34;p4"/>
          <p:cNvCxnSpPr/>
          <p:nvPr/>
        </p:nvCxnSpPr>
        <p:spPr>
          <a:xfrm>
            <a:off x="2546956" y="4682067"/>
            <a:ext cx="12699160" cy="1"/>
          </a:xfrm>
          <a:prstGeom prst="straightConnector1">
            <a:avLst/>
          </a:prstGeom>
          <a:noFill/>
          <a:ln w="25400" cap="flat" cmpd="sng">
            <a:solidFill>
              <a:srgbClr val="6A6C77"/>
            </a:solidFill>
            <a:prstDash val="solid"/>
            <a:miter lim="400000"/>
            <a:headEnd type="none" w="sm" len="sm"/>
            <a:tailEnd type="none" w="sm" len="sm"/>
          </a:ln>
        </p:spPr>
      </p:cxnSp>
      <p:cxnSp>
        <p:nvCxnSpPr>
          <p:cNvPr id="35" name="Google Shape;35;p4"/>
          <p:cNvCxnSpPr/>
          <p:nvPr/>
        </p:nvCxnSpPr>
        <p:spPr>
          <a:xfrm>
            <a:off x="2546956" y="4682067"/>
            <a:ext cx="2068305" cy="1"/>
          </a:xfrm>
          <a:prstGeom prst="straightConnector1">
            <a:avLst/>
          </a:prstGeom>
          <a:noFill/>
          <a:ln w="88900" cap="flat" cmpd="sng">
            <a:solidFill>
              <a:srgbClr val="B7D2EB"/>
            </a:solidFill>
            <a:prstDash val="solid"/>
            <a:miter lim="400000"/>
            <a:headEnd type="none" w="sm" len="sm"/>
            <a:tailEnd type="none" w="sm" len="sm"/>
          </a:ln>
        </p:spPr>
      </p:cxnSp>
      <p:sp>
        <p:nvSpPr>
          <p:cNvPr id="36" name="Google Shape;36;p4"/>
          <p:cNvSpPr txBox="1">
            <a:spLocks noGrp="1"/>
          </p:cNvSpPr>
          <p:nvPr>
            <p:ph type="body" idx="1"/>
          </p:nvPr>
        </p:nvSpPr>
        <p:spPr>
          <a:xfrm>
            <a:off x="2546428" y="3467100"/>
            <a:ext cx="12700388" cy="12144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6A6C76"/>
              </a:buClr>
              <a:buSzPts val="11600"/>
              <a:buFont typeface="Tahoma"/>
              <a:buNone/>
              <a:defRPr sz="8000">
                <a:latin typeface="Tahoma"/>
                <a:ea typeface="Tahoma"/>
                <a:cs typeface="Tahoma"/>
                <a:sym typeface="Tahoma"/>
              </a:defRPr>
            </a:lvl1pPr>
            <a:lvl2pPr marL="914400" lvl="1" indent="-2286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6A6C76"/>
              </a:buClr>
              <a:buSzPts val="4060"/>
              <a:buFont typeface="Tahoma"/>
              <a:buNone/>
              <a:defRPr/>
            </a:lvl2pPr>
            <a:lvl3pPr marL="1371600" lvl="2" indent="-394335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6A6C76"/>
              </a:buClr>
              <a:buSzPts val="2610"/>
              <a:buChar char="•"/>
              <a:defRPr/>
            </a:lvl3pPr>
            <a:lvl4pPr marL="1828800" lvl="3" indent="-394335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6A6C76"/>
              </a:buClr>
              <a:buSzPts val="2610"/>
              <a:buChar char="•"/>
              <a:defRPr/>
            </a:lvl4pPr>
            <a:lvl5pPr marL="2286000" lvl="4" indent="-394335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6A6C76"/>
              </a:buClr>
              <a:buSzPts val="2610"/>
              <a:buChar char="•"/>
              <a:defRPr/>
            </a:lvl5pPr>
            <a:lvl6pPr marL="2743200" lvl="5" indent="-394335" algn="l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>
                <a:srgbClr val="6A6C76"/>
              </a:buClr>
              <a:buSzPts val="2610"/>
              <a:buChar char="•"/>
              <a:defRPr/>
            </a:lvl6pPr>
            <a:lvl7pPr marL="3200400" lvl="6" indent="-394335" algn="l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>
                <a:srgbClr val="6A6C76"/>
              </a:buClr>
              <a:buSzPts val="2610"/>
              <a:buChar char="•"/>
              <a:defRPr/>
            </a:lvl7pPr>
            <a:lvl8pPr marL="3657600" lvl="7" indent="-394334" algn="l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>
                <a:srgbClr val="6A6C76"/>
              </a:buClr>
              <a:buSzPts val="2610"/>
              <a:buChar char="•"/>
              <a:defRPr/>
            </a:lvl8pPr>
            <a:lvl9pPr marL="4114800" lvl="8" indent="-394334" algn="l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>
                <a:srgbClr val="6A6C76"/>
              </a:buClr>
              <a:buSzPts val="2610"/>
              <a:buChar char="•"/>
              <a:defRPr/>
            </a:lvl9pPr>
          </a:lstStyle>
          <a:p>
            <a:endParaRPr/>
          </a:p>
        </p:txBody>
      </p:sp>
      <p:sp>
        <p:nvSpPr>
          <p:cNvPr id="37" name="Google Shape;37;p4"/>
          <p:cNvSpPr txBox="1">
            <a:spLocks noGrp="1"/>
          </p:cNvSpPr>
          <p:nvPr>
            <p:ph type="body" idx="2"/>
          </p:nvPr>
        </p:nvSpPr>
        <p:spPr>
          <a:xfrm>
            <a:off x="6705804" y="5346700"/>
            <a:ext cx="8540310" cy="80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6A6C76"/>
              </a:buClr>
              <a:buSzPts val="2900"/>
              <a:buFont typeface="Tahoma"/>
              <a:buNone/>
              <a:defRPr sz="2000" i="1">
                <a:latin typeface="Tahoma"/>
                <a:ea typeface="Tahoma"/>
                <a:cs typeface="Tahoma"/>
                <a:sym typeface="Tahoma"/>
              </a:defRPr>
            </a:lvl1pPr>
            <a:lvl2pPr marL="914400" lvl="1" indent="-394335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6A6C76"/>
              </a:buClr>
              <a:buSzPts val="2610"/>
              <a:buChar char="•"/>
              <a:defRPr/>
            </a:lvl2pPr>
            <a:lvl3pPr marL="1371600" lvl="2" indent="-394335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6A6C76"/>
              </a:buClr>
              <a:buSzPts val="2610"/>
              <a:buChar char="•"/>
              <a:defRPr/>
            </a:lvl3pPr>
            <a:lvl4pPr marL="1828800" lvl="3" indent="-394335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6A6C76"/>
              </a:buClr>
              <a:buSzPts val="2610"/>
              <a:buChar char="•"/>
              <a:defRPr/>
            </a:lvl4pPr>
            <a:lvl5pPr marL="2286000" lvl="4" indent="-394335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6A6C76"/>
              </a:buClr>
              <a:buSzPts val="2610"/>
              <a:buChar char="•"/>
              <a:defRPr/>
            </a:lvl5pPr>
            <a:lvl6pPr marL="2743200" lvl="5" indent="-394335" algn="l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>
                <a:srgbClr val="6A6C76"/>
              </a:buClr>
              <a:buSzPts val="2610"/>
              <a:buChar char="•"/>
              <a:defRPr/>
            </a:lvl6pPr>
            <a:lvl7pPr marL="3200400" lvl="6" indent="-394335" algn="l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>
                <a:srgbClr val="6A6C76"/>
              </a:buClr>
              <a:buSzPts val="2610"/>
              <a:buChar char="•"/>
              <a:defRPr/>
            </a:lvl7pPr>
            <a:lvl8pPr marL="3657600" lvl="7" indent="-394334" algn="l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>
                <a:srgbClr val="6A6C76"/>
              </a:buClr>
              <a:buSzPts val="2610"/>
              <a:buChar char="•"/>
              <a:defRPr/>
            </a:lvl8pPr>
            <a:lvl9pPr marL="4114800" lvl="8" indent="-394334" algn="l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>
                <a:srgbClr val="6A6C76"/>
              </a:buClr>
              <a:buSzPts val="2610"/>
              <a:buChar char="•"/>
              <a:defRPr/>
            </a:lvl9pPr>
          </a:lstStyle>
          <a:p>
            <a:endParaRPr/>
          </a:p>
        </p:txBody>
      </p:sp>
      <p:pic>
        <p:nvPicPr>
          <p:cNvPr id="38" name="Google Shape;38;p4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5160245" y="7986661"/>
            <a:ext cx="757121" cy="757121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9" name="Google Shape;39;p4"/>
          <p:cNvGrpSpPr/>
          <p:nvPr/>
        </p:nvGrpSpPr>
        <p:grpSpPr>
          <a:xfrm>
            <a:off x="1241530" y="8869744"/>
            <a:ext cx="1068804" cy="490158"/>
            <a:chOff x="1241530" y="8869744"/>
            <a:chExt cx="1068804" cy="490158"/>
          </a:xfrm>
        </p:grpSpPr>
        <p:pic>
          <p:nvPicPr>
            <p:cNvPr id="40" name="Google Shape;40;p4"/>
            <p:cNvPicPr preferRelativeResize="0"/>
            <p:nvPr/>
          </p:nvPicPr>
          <p:blipFill rotWithShape="1">
            <a:blip r:embed="rId5">
              <a:alphaModFix/>
            </a:blip>
            <a:srcRect/>
            <a:stretch/>
          </p:blipFill>
          <p:spPr>
            <a:xfrm>
              <a:off x="1820176" y="8869744"/>
              <a:ext cx="490158" cy="49015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1" name="Google Shape;41;p4"/>
            <p:cNvPicPr preferRelativeResize="0"/>
            <p:nvPr/>
          </p:nvPicPr>
          <p:blipFill rotWithShape="1">
            <a:blip r:embed="rId6">
              <a:alphaModFix/>
            </a:blip>
            <a:srcRect/>
            <a:stretch/>
          </p:blipFill>
          <p:spPr>
            <a:xfrm>
              <a:off x="1241530" y="8869744"/>
              <a:ext cx="490158" cy="490158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42" name="Google Shape;42;p4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13570437" y="647225"/>
            <a:ext cx="2844110" cy="77927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(Alternate)">
  <p:cSld name="Title (Alternate)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p5"/>
          <p:cNvSpPr txBox="1">
            <a:spLocks noGrp="1"/>
          </p:cNvSpPr>
          <p:nvPr>
            <p:ph type="body" idx="1"/>
          </p:nvPr>
        </p:nvSpPr>
        <p:spPr>
          <a:xfrm>
            <a:off x="2461053" y="3232680"/>
            <a:ext cx="13953494" cy="14028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93"/>
              </a:buClr>
              <a:buSzPts val="8000"/>
              <a:buFont typeface="Tahoma"/>
              <a:buNone/>
              <a:defRPr sz="8000">
                <a:solidFill>
                  <a:srgbClr val="888893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marL="914400" lvl="1" indent="-394335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6A6C76"/>
              </a:buClr>
              <a:buSzPts val="2610"/>
              <a:buChar char="•"/>
              <a:defRPr/>
            </a:lvl2pPr>
            <a:lvl3pPr marL="1371600" lvl="2" indent="-394335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6A6C76"/>
              </a:buClr>
              <a:buSzPts val="2610"/>
              <a:buChar char="•"/>
              <a:defRPr/>
            </a:lvl3pPr>
            <a:lvl4pPr marL="1828800" lvl="3" indent="-394335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6A6C76"/>
              </a:buClr>
              <a:buSzPts val="2610"/>
              <a:buChar char="•"/>
              <a:defRPr/>
            </a:lvl4pPr>
            <a:lvl5pPr marL="2286000" lvl="4" indent="-394335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6A6C76"/>
              </a:buClr>
              <a:buSzPts val="2610"/>
              <a:buChar char="•"/>
              <a:defRPr/>
            </a:lvl5pPr>
            <a:lvl6pPr marL="2743200" lvl="5" indent="-394335" algn="l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>
                <a:srgbClr val="6A6C76"/>
              </a:buClr>
              <a:buSzPts val="2610"/>
              <a:buChar char="•"/>
              <a:defRPr/>
            </a:lvl6pPr>
            <a:lvl7pPr marL="3200400" lvl="6" indent="-394335" algn="l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>
                <a:srgbClr val="6A6C76"/>
              </a:buClr>
              <a:buSzPts val="2610"/>
              <a:buChar char="•"/>
              <a:defRPr/>
            </a:lvl7pPr>
            <a:lvl8pPr marL="3657600" lvl="7" indent="-394334" algn="l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>
                <a:srgbClr val="6A6C76"/>
              </a:buClr>
              <a:buSzPts val="2610"/>
              <a:buChar char="•"/>
              <a:defRPr/>
            </a:lvl8pPr>
            <a:lvl9pPr marL="4114800" lvl="8" indent="-394334" algn="l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>
                <a:srgbClr val="6A6C76"/>
              </a:buClr>
              <a:buSzPts val="2610"/>
              <a:buChar char="•"/>
              <a:defRPr/>
            </a:lvl9pPr>
          </a:lstStyle>
          <a:p>
            <a:endParaRPr/>
          </a:p>
        </p:txBody>
      </p:sp>
      <p:sp>
        <p:nvSpPr>
          <p:cNvPr id="45" name="Google Shape;45;p5"/>
          <p:cNvSpPr txBox="1">
            <a:spLocks noGrp="1"/>
          </p:cNvSpPr>
          <p:nvPr>
            <p:ph type="body" idx="2"/>
          </p:nvPr>
        </p:nvSpPr>
        <p:spPr>
          <a:xfrm>
            <a:off x="2394860" y="5016501"/>
            <a:ext cx="6517946" cy="8101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93"/>
              </a:buClr>
              <a:buSzPts val="4140"/>
              <a:buFont typeface="Tahoma"/>
              <a:buNone/>
              <a:defRPr sz="4140">
                <a:solidFill>
                  <a:srgbClr val="888893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marL="914400" lvl="1" indent="-394335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6A6C76"/>
              </a:buClr>
              <a:buSzPts val="2610"/>
              <a:buChar char="•"/>
              <a:defRPr/>
            </a:lvl2pPr>
            <a:lvl3pPr marL="1371600" lvl="2" indent="-394335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6A6C76"/>
              </a:buClr>
              <a:buSzPts val="2610"/>
              <a:buChar char="•"/>
              <a:defRPr/>
            </a:lvl3pPr>
            <a:lvl4pPr marL="1828800" lvl="3" indent="-394335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6A6C76"/>
              </a:buClr>
              <a:buSzPts val="2610"/>
              <a:buChar char="•"/>
              <a:defRPr/>
            </a:lvl4pPr>
            <a:lvl5pPr marL="2286000" lvl="4" indent="-394335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6A6C76"/>
              </a:buClr>
              <a:buSzPts val="2610"/>
              <a:buChar char="•"/>
              <a:defRPr/>
            </a:lvl5pPr>
            <a:lvl6pPr marL="2743200" lvl="5" indent="-394335" algn="l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>
                <a:srgbClr val="6A6C76"/>
              </a:buClr>
              <a:buSzPts val="2610"/>
              <a:buChar char="•"/>
              <a:defRPr/>
            </a:lvl6pPr>
            <a:lvl7pPr marL="3200400" lvl="6" indent="-394335" algn="l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>
                <a:srgbClr val="6A6C76"/>
              </a:buClr>
              <a:buSzPts val="2610"/>
              <a:buChar char="•"/>
              <a:defRPr/>
            </a:lvl7pPr>
            <a:lvl8pPr marL="3657600" lvl="7" indent="-394334" algn="l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>
                <a:srgbClr val="6A6C76"/>
              </a:buClr>
              <a:buSzPts val="2610"/>
              <a:buChar char="•"/>
              <a:defRPr/>
            </a:lvl8pPr>
            <a:lvl9pPr marL="4114800" lvl="8" indent="-394334" algn="l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>
                <a:srgbClr val="6A6C76"/>
              </a:buClr>
              <a:buSzPts val="2610"/>
              <a:buChar char="•"/>
              <a:defRPr/>
            </a:lvl9pPr>
          </a:lstStyle>
          <a:p>
            <a:endParaRPr/>
          </a:p>
        </p:txBody>
      </p:sp>
      <p:cxnSp>
        <p:nvCxnSpPr>
          <p:cNvPr id="46" name="Google Shape;46;p5"/>
          <p:cNvCxnSpPr/>
          <p:nvPr/>
        </p:nvCxnSpPr>
        <p:spPr>
          <a:xfrm>
            <a:off x="2546956" y="4682067"/>
            <a:ext cx="12699160" cy="1"/>
          </a:xfrm>
          <a:prstGeom prst="straightConnector1">
            <a:avLst/>
          </a:prstGeom>
          <a:noFill/>
          <a:ln w="25400" cap="flat" cmpd="sng">
            <a:solidFill>
              <a:srgbClr val="FFFFFF"/>
            </a:solidFill>
            <a:prstDash val="solid"/>
            <a:miter lim="400000"/>
            <a:headEnd type="none" w="sm" len="sm"/>
            <a:tailEnd type="none" w="sm" len="sm"/>
          </a:ln>
        </p:spPr>
      </p:cxnSp>
      <p:cxnSp>
        <p:nvCxnSpPr>
          <p:cNvPr id="47" name="Google Shape;47;p5"/>
          <p:cNvCxnSpPr/>
          <p:nvPr/>
        </p:nvCxnSpPr>
        <p:spPr>
          <a:xfrm>
            <a:off x="2546956" y="4682067"/>
            <a:ext cx="2068305" cy="1"/>
          </a:xfrm>
          <a:prstGeom prst="straightConnector1">
            <a:avLst/>
          </a:prstGeom>
          <a:noFill/>
          <a:ln w="88900" cap="flat" cmpd="sng">
            <a:solidFill>
              <a:srgbClr val="94C2E9"/>
            </a:solidFill>
            <a:prstDash val="solid"/>
            <a:miter lim="400000"/>
            <a:headEnd type="none" w="sm" len="sm"/>
            <a:tailEnd type="none" w="sm" len="sm"/>
          </a:ln>
        </p:spPr>
      </p:cxnSp>
      <p:sp>
        <p:nvSpPr>
          <p:cNvPr id="48" name="Google Shape;48;p5"/>
          <p:cNvSpPr txBox="1"/>
          <p:nvPr/>
        </p:nvSpPr>
        <p:spPr>
          <a:xfrm>
            <a:off x="2946216" y="8189517"/>
            <a:ext cx="1213473" cy="4103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ctr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93"/>
              </a:buClr>
              <a:buSzPts val="2000"/>
              <a:buFont typeface="Tahoma"/>
              <a:buNone/>
            </a:pPr>
            <a:r>
              <a:rPr lang="en-GB" sz="2000" b="0" i="0" u="none" strike="noStrike" cap="none">
                <a:solidFill>
                  <a:srgbClr val="888893"/>
                </a:solidFill>
                <a:latin typeface="Tahoma"/>
                <a:ea typeface="Tahoma"/>
                <a:cs typeface="Tahoma"/>
                <a:sym typeface="Tahoma"/>
              </a:rPr>
              <a:t>cessda.eu</a:t>
            </a:r>
            <a:endParaRPr/>
          </a:p>
        </p:txBody>
      </p:sp>
      <p:sp>
        <p:nvSpPr>
          <p:cNvPr id="49" name="Google Shape;49;p5"/>
          <p:cNvSpPr txBox="1"/>
          <p:nvPr/>
        </p:nvSpPr>
        <p:spPr>
          <a:xfrm>
            <a:off x="5845801" y="8175179"/>
            <a:ext cx="1917192" cy="4103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ctr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93"/>
              </a:buClr>
              <a:buSzPts val="2000"/>
              <a:buFont typeface="Tahoma"/>
              <a:buNone/>
            </a:pPr>
            <a:r>
              <a:rPr lang="en-GB" sz="2000" b="0" i="0" u="none" strike="noStrike" cap="none">
                <a:solidFill>
                  <a:srgbClr val="888893"/>
                </a:solidFill>
                <a:latin typeface="Tahoma"/>
                <a:ea typeface="Tahoma"/>
                <a:cs typeface="Tahoma"/>
                <a:sym typeface="Tahoma"/>
              </a:rPr>
              <a:t>@CESSDA_Data</a:t>
            </a:r>
            <a:endParaRPr/>
          </a:p>
        </p:txBody>
      </p:sp>
      <p:sp>
        <p:nvSpPr>
          <p:cNvPr id="50" name="Google Shape;50;p5"/>
          <p:cNvSpPr txBox="1">
            <a:spLocks noGrp="1"/>
          </p:cNvSpPr>
          <p:nvPr>
            <p:ph type="body" idx="3"/>
          </p:nvPr>
        </p:nvSpPr>
        <p:spPr>
          <a:xfrm>
            <a:off x="2394025" y="5981700"/>
            <a:ext cx="5429415" cy="520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888893"/>
              </a:buClr>
              <a:buSzPts val="2900"/>
              <a:buFont typeface="Tahoma"/>
              <a:buNone/>
              <a:defRPr sz="2000" i="1">
                <a:solidFill>
                  <a:srgbClr val="888893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marL="914400" lvl="1" indent="-394335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6A6C76"/>
              </a:buClr>
              <a:buSzPts val="2610"/>
              <a:buChar char="•"/>
              <a:defRPr/>
            </a:lvl2pPr>
            <a:lvl3pPr marL="1371600" lvl="2" indent="-394335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6A6C76"/>
              </a:buClr>
              <a:buSzPts val="2610"/>
              <a:buChar char="•"/>
              <a:defRPr/>
            </a:lvl3pPr>
            <a:lvl4pPr marL="1828800" lvl="3" indent="-394335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6A6C76"/>
              </a:buClr>
              <a:buSzPts val="2610"/>
              <a:buChar char="•"/>
              <a:defRPr/>
            </a:lvl4pPr>
            <a:lvl5pPr marL="2286000" lvl="4" indent="-394335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6A6C76"/>
              </a:buClr>
              <a:buSzPts val="2610"/>
              <a:buChar char="•"/>
              <a:defRPr/>
            </a:lvl5pPr>
            <a:lvl6pPr marL="2743200" lvl="5" indent="-394335" algn="l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>
                <a:srgbClr val="6A6C76"/>
              </a:buClr>
              <a:buSzPts val="2610"/>
              <a:buChar char="•"/>
              <a:defRPr/>
            </a:lvl6pPr>
            <a:lvl7pPr marL="3200400" lvl="6" indent="-394335" algn="l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>
                <a:srgbClr val="6A6C76"/>
              </a:buClr>
              <a:buSzPts val="2610"/>
              <a:buChar char="•"/>
              <a:defRPr/>
            </a:lvl7pPr>
            <a:lvl8pPr marL="3657600" lvl="7" indent="-394334" algn="l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>
                <a:srgbClr val="6A6C76"/>
              </a:buClr>
              <a:buSzPts val="2610"/>
              <a:buChar char="•"/>
              <a:defRPr/>
            </a:lvl8pPr>
            <a:lvl9pPr marL="4114800" lvl="8" indent="-394334" algn="l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>
                <a:srgbClr val="6A6C76"/>
              </a:buClr>
              <a:buSzPts val="2610"/>
              <a:buChar char="•"/>
              <a:defRPr/>
            </a:lvl9pPr>
          </a:lstStyle>
          <a:p>
            <a:endParaRPr/>
          </a:p>
        </p:txBody>
      </p:sp>
      <p:sp>
        <p:nvSpPr>
          <p:cNvPr id="51" name="Google Shape;51;p5"/>
          <p:cNvSpPr txBox="1">
            <a:spLocks noGrp="1"/>
          </p:cNvSpPr>
          <p:nvPr>
            <p:ph type="body" idx="4"/>
          </p:nvPr>
        </p:nvSpPr>
        <p:spPr>
          <a:xfrm>
            <a:off x="2410958" y="6908800"/>
            <a:ext cx="5429415" cy="520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888893"/>
              </a:buClr>
              <a:buSzPts val="2900"/>
              <a:buFont typeface="Tahoma"/>
              <a:buNone/>
              <a:defRPr sz="2000" i="1">
                <a:solidFill>
                  <a:srgbClr val="888893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marL="914400" lvl="1" indent="-394335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6A6C76"/>
              </a:buClr>
              <a:buSzPts val="2610"/>
              <a:buChar char="•"/>
              <a:defRPr/>
            </a:lvl2pPr>
            <a:lvl3pPr marL="1371600" lvl="2" indent="-394335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6A6C76"/>
              </a:buClr>
              <a:buSzPts val="2610"/>
              <a:buChar char="•"/>
              <a:defRPr/>
            </a:lvl3pPr>
            <a:lvl4pPr marL="1828800" lvl="3" indent="-394335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6A6C76"/>
              </a:buClr>
              <a:buSzPts val="2610"/>
              <a:buChar char="•"/>
              <a:defRPr/>
            </a:lvl4pPr>
            <a:lvl5pPr marL="2286000" lvl="4" indent="-394335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6A6C76"/>
              </a:buClr>
              <a:buSzPts val="2610"/>
              <a:buChar char="•"/>
              <a:defRPr/>
            </a:lvl5pPr>
            <a:lvl6pPr marL="2743200" lvl="5" indent="-394335" algn="l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>
                <a:srgbClr val="6A6C76"/>
              </a:buClr>
              <a:buSzPts val="2610"/>
              <a:buChar char="•"/>
              <a:defRPr/>
            </a:lvl6pPr>
            <a:lvl7pPr marL="3200400" lvl="6" indent="-394335" algn="l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>
                <a:srgbClr val="6A6C76"/>
              </a:buClr>
              <a:buSzPts val="2610"/>
              <a:buChar char="•"/>
              <a:defRPr/>
            </a:lvl7pPr>
            <a:lvl8pPr marL="3657600" lvl="7" indent="-394334" algn="l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>
                <a:srgbClr val="6A6C76"/>
              </a:buClr>
              <a:buSzPts val="2610"/>
              <a:buChar char="•"/>
              <a:defRPr/>
            </a:lvl8pPr>
            <a:lvl9pPr marL="4114800" lvl="8" indent="-394334" algn="l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>
                <a:srgbClr val="6A6C76"/>
              </a:buClr>
              <a:buSzPts val="2610"/>
              <a:buChar char="•"/>
              <a:defRPr/>
            </a:lvl9pPr>
          </a:lstStyle>
          <a:p>
            <a:endParaRPr/>
          </a:p>
        </p:txBody>
      </p:sp>
      <p:pic>
        <p:nvPicPr>
          <p:cNvPr id="52" name="Google Shape;52;p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461053" y="8261351"/>
            <a:ext cx="247650" cy="266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3" name="Google Shape;53;p5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5125665" y="8058696"/>
            <a:ext cx="757121" cy="757121"/>
          </a:xfrm>
          <a:prstGeom prst="rect">
            <a:avLst/>
          </a:prstGeom>
          <a:noFill/>
          <a:ln>
            <a:noFill/>
          </a:ln>
        </p:spPr>
      </p:pic>
      <p:pic>
        <p:nvPicPr>
          <p:cNvPr id="54" name="Google Shape;54;p5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3570437" y="647225"/>
            <a:ext cx="2844110" cy="779276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55" name="Google Shape;55;p5"/>
          <p:cNvGrpSpPr/>
          <p:nvPr/>
        </p:nvGrpSpPr>
        <p:grpSpPr>
          <a:xfrm>
            <a:off x="1241530" y="8869744"/>
            <a:ext cx="1068804" cy="490158"/>
            <a:chOff x="1241530" y="8869744"/>
            <a:chExt cx="1068804" cy="490158"/>
          </a:xfrm>
        </p:grpSpPr>
        <p:pic>
          <p:nvPicPr>
            <p:cNvPr id="56" name="Google Shape;56;p5"/>
            <p:cNvPicPr preferRelativeResize="0"/>
            <p:nvPr/>
          </p:nvPicPr>
          <p:blipFill rotWithShape="1">
            <a:blip r:embed="rId6">
              <a:alphaModFix/>
            </a:blip>
            <a:srcRect/>
            <a:stretch/>
          </p:blipFill>
          <p:spPr>
            <a:xfrm>
              <a:off x="1820176" y="8869744"/>
              <a:ext cx="490158" cy="49015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57" name="Google Shape;57;p5"/>
            <p:cNvPicPr preferRelativeResize="0"/>
            <p:nvPr/>
          </p:nvPicPr>
          <p:blipFill rotWithShape="1">
            <a:blip r:embed="rId7">
              <a:alphaModFix/>
            </a:blip>
            <a:srcRect/>
            <a:stretch/>
          </p:blipFill>
          <p:spPr>
            <a:xfrm>
              <a:off x="1241530" y="8869744"/>
              <a:ext cx="490158" cy="490158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6">
            <a:alphaModFix/>
          </a:blip>
          <a:stretch>
            <a:fillRect/>
          </a:stretch>
        </a:blip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1270039" y="254000"/>
            <a:ext cx="14800185" cy="215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ctr" anchorCtr="0">
            <a:norm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A6C77"/>
              </a:buClr>
              <a:buSzPts val="8000"/>
              <a:buFont typeface="Tahoma"/>
              <a:buNone/>
              <a:defRPr sz="8000" b="0" i="0" u="none" strike="noStrike" cap="none">
                <a:solidFill>
                  <a:srgbClr val="6A6C77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A6C77"/>
              </a:buClr>
              <a:buSzPts val="8000"/>
              <a:buFont typeface="Tahoma"/>
              <a:buNone/>
              <a:defRPr sz="8000" b="0" i="0" u="none" strike="noStrike" cap="none">
                <a:solidFill>
                  <a:srgbClr val="6A6C77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A6C77"/>
              </a:buClr>
              <a:buSzPts val="8000"/>
              <a:buFont typeface="Tahoma"/>
              <a:buNone/>
              <a:defRPr sz="8000" b="0" i="0" u="none" strike="noStrike" cap="none">
                <a:solidFill>
                  <a:srgbClr val="6A6C77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A6C77"/>
              </a:buClr>
              <a:buSzPts val="8000"/>
              <a:buFont typeface="Tahoma"/>
              <a:buNone/>
              <a:defRPr sz="8000" b="0" i="0" u="none" strike="noStrike" cap="none">
                <a:solidFill>
                  <a:srgbClr val="6A6C77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A6C77"/>
              </a:buClr>
              <a:buSzPts val="8000"/>
              <a:buFont typeface="Tahoma"/>
              <a:buNone/>
              <a:defRPr sz="8000" b="0" i="0" u="none" strike="noStrike" cap="none">
                <a:solidFill>
                  <a:srgbClr val="6A6C77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A6C77"/>
              </a:buClr>
              <a:buSzPts val="8000"/>
              <a:buFont typeface="Tahoma"/>
              <a:buNone/>
              <a:defRPr sz="8000" b="0" i="0" u="none" strike="noStrike" cap="none">
                <a:solidFill>
                  <a:srgbClr val="6A6C77"/>
                </a:solidFill>
                <a:latin typeface="Tahoma"/>
                <a:ea typeface="Tahoma"/>
                <a:cs typeface="Tahoma"/>
                <a:sym typeface="Tahoma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A6C77"/>
              </a:buClr>
              <a:buSzPts val="8000"/>
              <a:buFont typeface="Tahoma"/>
              <a:buNone/>
              <a:defRPr sz="8000" b="0" i="0" u="none" strike="noStrike" cap="none">
                <a:solidFill>
                  <a:srgbClr val="6A6C77"/>
                </a:solidFill>
                <a:latin typeface="Tahoma"/>
                <a:ea typeface="Tahoma"/>
                <a:cs typeface="Tahoma"/>
                <a:sym typeface="Tahoma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A6C77"/>
              </a:buClr>
              <a:buSzPts val="8000"/>
              <a:buFont typeface="Tahoma"/>
              <a:buNone/>
              <a:defRPr sz="8000" b="0" i="0" u="none" strike="noStrike" cap="none">
                <a:solidFill>
                  <a:srgbClr val="6A6C77"/>
                </a:solidFill>
                <a:latin typeface="Tahoma"/>
                <a:ea typeface="Tahoma"/>
                <a:cs typeface="Tahoma"/>
                <a:sym typeface="Tahoma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A6C77"/>
              </a:buClr>
              <a:buSzPts val="8000"/>
              <a:buFont typeface="Tahoma"/>
              <a:buNone/>
              <a:defRPr sz="8000" b="0" i="0" u="none" strike="noStrike" cap="none">
                <a:solidFill>
                  <a:srgbClr val="6A6C77"/>
                </a:solidFill>
                <a:latin typeface="Tahoma"/>
                <a:ea typeface="Tahoma"/>
                <a:cs typeface="Tahoma"/>
                <a:sym typeface="Tahoma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1192213" y="2597150"/>
            <a:ext cx="14955837" cy="61880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8641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6A6C76"/>
              </a:buClr>
              <a:buSzPts val="4060"/>
              <a:buFont typeface="Tahoma"/>
              <a:buChar char="•"/>
              <a:defRPr sz="2800" b="0" i="0" u="none" strike="noStrike" cap="none">
                <a:solidFill>
                  <a:srgbClr val="6A6C76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marL="914400" marR="0" lvl="1" indent="-48641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6A6C76"/>
              </a:buClr>
              <a:buSzPts val="4060"/>
              <a:buFont typeface="Tahoma"/>
              <a:buChar char="•"/>
              <a:defRPr sz="2800" b="0" i="0" u="none" strike="noStrike" cap="none">
                <a:solidFill>
                  <a:srgbClr val="6A6C76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marL="1371600" marR="0" lvl="2" indent="-48641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6A6C76"/>
              </a:buClr>
              <a:buSzPts val="4060"/>
              <a:buFont typeface="Tahoma"/>
              <a:buChar char="•"/>
              <a:defRPr sz="2800" b="0" i="0" u="none" strike="noStrike" cap="none">
                <a:solidFill>
                  <a:srgbClr val="6A6C76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marL="1828800" marR="0" lvl="3" indent="-48641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6A6C76"/>
              </a:buClr>
              <a:buSzPts val="4060"/>
              <a:buFont typeface="Tahoma"/>
              <a:buChar char="•"/>
              <a:defRPr sz="2800" b="0" i="0" u="none" strike="noStrike" cap="none">
                <a:solidFill>
                  <a:srgbClr val="6A6C76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marL="2286000" marR="0" lvl="4" indent="-48641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6A6C76"/>
              </a:buClr>
              <a:buSzPts val="4060"/>
              <a:buFont typeface="Tahoma"/>
              <a:buChar char="•"/>
              <a:defRPr sz="2800" b="0" i="0" u="none" strike="noStrike" cap="none">
                <a:solidFill>
                  <a:srgbClr val="6A6C76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marL="2743200" marR="0" lvl="5" indent="-523239" algn="l" rtl="0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>
                <a:srgbClr val="6A6C76"/>
              </a:buClr>
              <a:buSzPts val="4640"/>
              <a:buFont typeface="Tahoma"/>
              <a:buChar char="•"/>
              <a:defRPr sz="3200" b="0" i="0" u="none" strike="noStrike" cap="none">
                <a:solidFill>
                  <a:srgbClr val="6A6C76"/>
                </a:solidFill>
                <a:latin typeface="Tahoma"/>
                <a:ea typeface="Tahoma"/>
                <a:cs typeface="Tahoma"/>
                <a:sym typeface="Tahoma"/>
              </a:defRPr>
            </a:lvl6pPr>
            <a:lvl7pPr marL="3200400" marR="0" lvl="6" indent="-523239" algn="l" rtl="0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>
                <a:srgbClr val="6A6C76"/>
              </a:buClr>
              <a:buSzPts val="4640"/>
              <a:buFont typeface="Tahoma"/>
              <a:buChar char="•"/>
              <a:defRPr sz="3200" b="0" i="0" u="none" strike="noStrike" cap="none">
                <a:solidFill>
                  <a:srgbClr val="6A6C76"/>
                </a:solidFill>
                <a:latin typeface="Tahoma"/>
                <a:ea typeface="Tahoma"/>
                <a:cs typeface="Tahoma"/>
                <a:sym typeface="Tahoma"/>
              </a:defRPr>
            </a:lvl7pPr>
            <a:lvl8pPr marL="3657600" marR="0" lvl="7" indent="-523239" algn="l" rtl="0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>
                <a:srgbClr val="6A6C76"/>
              </a:buClr>
              <a:buSzPts val="4640"/>
              <a:buFont typeface="Tahoma"/>
              <a:buChar char="•"/>
              <a:defRPr sz="3200" b="0" i="0" u="none" strike="noStrike" cap="none">
                <a:solidFill>
                  <a:srgbClr val="6A6C76"/>
                </a:solidFill>
                <a:latin typeface="Tahoma"/>
                <a:ea typeface="Tahoma"/>
                <a:cs typeface="Tahoma"/>
                <a:sym typeface="Tahoma"/>
              </a:defRPr>
            </a:lvl8pPr>
            <a:lvl9pPr marL="4114800" marR="0" lvl="8" indent="-523240" algn="l" rtl="0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>
                <a:srgbClr val="6A6C76"/>
              </a:buClr>
              <a:buSzPts val="4640"/>
              <a:buFont typeface="Tahoma"/>
              <a:buChar char="•"/>
              <a:defRPr sz="3200" b="0" i="0" u="none" strike="noStrike" cap="none">
                <a:solidFill>
                  <a:srgbClr val="6A6C76"/>
                </a:solidFill>
                <a:latin typeface="Tahoma"/>
                <a:ea typeface="Tahoma"/>
                <a:cs typeface="Tahoma"/>
                <a:sym typeface="Tahoma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8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6"/>
          <p:cNvSpPr txBox="1">
            <a:spLocks noGrp="1"/>
          </p:cNvSpPr>
          <p:nvPr>
            <p:ph type="body" idx="1"/>
          </p:nvPr>
        </p:nvSpPr>
        <p:spPr>
          <a:xfrm>
            <a:off x="2461053" y="3232680"/>
            <a:ext cx="13953494" cy="14028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0"/>
              <a:buFont typeface="Open Sans"/>
              <a:buNone/>
            </a:pPr>
            <a:r>
              <a:rPr lang="en-GB">
                <a:latin typeface="Open Sans"/>
                <a:ea typeface="Open Sans"/>
                <a:cs typeface="Open Sans"/>
                <a:sym typeface="Open Sans"/>
              </a:rPr>
              <a:t>Dataverse introduction </a:t>
            </a:r>
            <a:endParaRPr/>
          </a:p>
        </p:txBody>
      </p:sp>
      <p:sp>
        <p:nvSpPr>
          <p:cNvPr id="63" name="Google Shape;63;p6"/>
          <p:cNvSpPr txBox="1">
            <a:spLocks noGrp="1"/>
          </p:cNvSpPr>
          <p:nvPr>
            <p:ph type="body" idx="2"/>
          </p:nvPr>
        </p:nvSpPr>
        <p:spPr>
          <a:xfrm>
            <a:off x="2394860" y="5016501"/>
            <a:ext cx="11500434" cy="8101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4C2E9"/>
              </a:buClr>
              <a:buSzPts val="4140"/>
              <a:buFont typeface="Open Sans Light"/>
              <a:buNone/>
            </a:pPr>
            <a:r>
              <a:rPr lang="en-GB" sz="4400">
                <a:latin typeface="Open Sans Light"/>
                <a:ea typeface="Open Sans Light"/>
                <a:cs typeface="Open Sans Light"/>
                <a:sym typeface="Open Sans Light"/>
              </a:rPr>
              <a:t>Archiving data in a Dataverse repository</a:t>
            </a:r>
            <a:endParaRPr/>
          </a:p>
        </p:txBody>
      </p:sp>
      <p:sp>
        <p:nvSpPr>
          <p:cNvPr id="64" name="Google Shape;64;p6"/>
          <p:cNvSpPr txBox="1">
            <a:spLocks noGrp="1"/>
          </p:cNvSpPr>
          <p:nvPr>
            <p:ph type="body" idx="3"/>
          </p:nvPr>
        </p:nvSpPr>
        <p:spPr>
          <a:xfrm>
            <a:off x="2394025" y="5981700"/>
            <a:ext cx="5429415" cy="520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900"/>
              <a:buFont typeface="Tahoma"/>
              <a:buNone/>
            </a:pPr>
            <a:endParaRPr/>
          </a:p>
        </p:txBody>
      </p:sp>
      <p:sp>
        <p:nvSpPr>
          <p:cNvPr id="65" name="Google Shape;65;p6"/>
          <p:cNvSpPr txBox="1">
            <a:spLocks noGrp="1"/>
          </p:cNvSpPr>
          <p:nvPr>
            <p:ph type="body" idx="4"/>
          </p:nvPr>
        </p:nvSpPr>
        <p:spPr>
          <a:xfrm>
            <a:off x="2410958" y="6908800"/>
            <a:ext cx="11843885" cy="11575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540"/>
              <a:buFont typeface="Tahoma"/>
              <a:buNone/>
            </a:pPr>
            <a:r>
              <a:rPr lang="en-GB" sz="5200"/>
              <a:t>Example presentation</a:t>
            </a:r>
            <a:endParaRPr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Google Shape;132;p15"/>
          <p:cNvSpPr txBox="1">
            <a:spLocks noGrp="1"/>
          </p:cNvSpPr>
          <p:nvPr>
            <p:ph type="body" idx="1"/>
          </p:nvPr>
        </p:nvSpPr>
        <p:spPr>
          <a:xfrm>
            <a:off x="908781" y="2496211"/>
            <a:ext cx="14716508" cy="49989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584200" lvl="0" indent="-584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A6C76"/>
              </a:buClr>
              <a:buSzPts val="2044"/>
              <a:buFont typeface="Tahoma"/>
              <a:buChar char="•"/>
            </a:pPr>
            <a:r>
              <a:rPr lang="en-GB"/>
              <a:t>Includes standardized metadata blocks for different domains</a:t>
            </a:r>
            <a:endParaRPr/>
          </a:p>
          <a:p>
            <a:pPr marL="584200" lvl="0" indent="-5842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6A6C76"/>
              </a:buClr>
              <a:buSzPts val="2044"/>
              <a:buFont typeface="Tahoma"/>
              <a:buChar char="•"/>
            </a:pPr>
            <a:r>
              <a:rPr lang="en-GB"/>
              <a:t>Metadata can be exported in various formats</a:t>
            </a:r>
            <a:endParaRPr/>
          </a:p>
          <a:p>
            <a:pPr marL="584200" lvl="0" indent="-5842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6A6C76"/>
              </a:buClr>
              <a:buSzPts val="2044"/>
              <a:buFont typeface="Tahoma"/>
              <a:buChar char="•"/>
            </a:pPr>
            <a:r>
              <a:rPr lang="en-GB"/>
              <a:t>Controlled vocabularies can be connected to use standardised terms to describe data</a:t>
            </a:r>
            <a:endParaRPr/>
          </a:p>
          <a:p>
            <a:pPr marL="0" lvl="0" indent="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6A6C76"/>
              </a:buClr>
              <a:buSzPts val="2044"/>
              <a:buFont typeface="Tahoma"/>
              <a:buNone/>
            </a:pPr>
            <a:endParaRPr/>
          </a:p>
          <a:p>
            <a:pPr marL="584200" lvl="0" indent="-315341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6A6C76"/>
              </a:buClr>
              <a:buSzPts val="4234"/>
              <a:buFont typeface="Tahoma"/>
              <a:buNone/>
            </a:pPr>
            <a:endParaRPr sz="5800">
              <a:solidFill>
                <a:srgbClr val="6A6C77"/>
              </a:solidFill>
            </a:endParaRPr>
          </a:p>
          <a:p>
            <a:pPr marL="0" lvl="0" indent="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6A6C76"/>
              </a:buClr>
              <a:buSzPts val="4380"/>
              <a:buFont typeface="Tahoma"/>
              <a:buNone/>
            </a:pPr>
            <a:endParaRPr sz="6000"/>
          </a:p>
        </p:txBody>
      </p:sp>
      <p:sp>
        <p:nvSpPr>
          <p:cNvPr id="133" name="Google Shape;133;p15"/>
          <p:cNvSpPr txBox="1">
            <a:spLocks noGrp="1"/>
          </p:cNvSpPr>
          <p:nvPr>
            <p:ph type="title"/>
          </p:nvPr>
        </p:nvSpPr>
        <p:spPr>
          <a:xfrm>
            <a:off x="908781" y="885495"/>
            <a:ext cx="14716508" cy="9970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ctr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A6C77"/>
              </a:buClr>
              <a:buSzPts val="5800"/>
              <a:buFont typeface="Tahoma"/>
              <a:buNone/>
            </a:pPr>
            <a:r>
              <a:rPr lang="en-GB"/>
              <a:t>Dataverse helps make Data FAIR </a:t>
            </a:r>
            <a:endParaRPr/>
          </a:p>
        </p:txBody>
      </p:sp>
      <p:sp>
        <p:nvSpPr>
          <p:cNvPr id="134" name="Google Shape;134;p15"/>
          <p:cNvSpPr txBox="1"/>
          <p:nvPr/>
        </p:nvSpPr>
        <p:spPr>
          <a:xfrm>
            <a:off x="1824318" y="9202448"/>
            <a:ext cx="8668870" cy="4001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A6C76"/>
              </a:buClr>
              <a:buSzPts val="2000"/>
              <a:buFont typeface="Tahoma"/>
              <a:buNone/>
            </a:pPr>
            <a:r>
              <a:rPr lang="en-GB" sz="2000" b="0" i="0" u="none" strike="noStrike" cap="none">
                <a:solidFill>
                  <a:srgbClr val="6A6C76"/>
                </a:solidFill>
                <a:latin typeface="Tahoma"/>
                <a:ea typeface="Tahoma"/>
                <a:cs typeface="Tahoma"/>
                <a:sym typeface="Tahoma"/>
              </a:rPr>
              <a:t>Information on features: https://dataverse.org/software-features</a:t>
            </a:r>
            <a:endParaRPr/>
          </a:p>
        </p:txBody>
      </p:sp>
      <p:pic>
        <p:nvPicPr>
          <p:cNvPr id="135" name="Google Shape;135;p15"/>
          <p:cNvPicPr preferRelativeResize="0"/>
          <p:nvPr/>
        </p:nvPicPr>
        <p:blipFill rotWithShape="1">
          <a:blip r:embed="rId3">
            <a:alphaModFix/>
          </a:blip>
          <a:srcRect b="53730"/>
          <a:stretch/>
        </p:blipFill>
        <p:spPr>
          <a:xfrm>
            <a:off x="2774028" y="5035345"/>
            <a:ext cx="10986013" cy="3313438"/>
          </a:xfrm>
          <a:prstGeom prst="rect">
            <a:avLst/>
          </a:prstGeom>
          <a:noFill/>
          <a:ln>
            <a:noFill/>
          </a:ln>
        </p:spPr>
      </p:pic>
      <p:sp>
        <p:nvSpPr>
          <p:cNvPr id="136" name="Google Shape;136;p15"/>
          <p:cNvSpPr/>
          <p:nvPr/>
        </p:nvSpPr>
        <p:spPr>
          <a:xfrm>
            <a:off x="8267034" y="7510911"/>
            <a:ext cx="1938649" cy="1039283"/>
          </a:xfrm>
          <a:prstGeom prst="rect">
            <a:avLst/>
          </a:prstGeom>
          <a:noFill/>
          <a:ln w="12700" cap="flat" cmpd="sng">
            <a:solidFill>
              <a:srgbClr val="FFC000"/>
            </a:solidFill>
            <a:prstDash val="solid"/>
            <a:miter lim="400000"/>
            <a:headEnd type="none" w="sm" len="sm"/>
            <a:tailEnd type="none" w="sm" len="sm"/>
          </a:ln>
        </p:spPr>
        <p:txBody>
          <a:bodyPr spcFirstLastPara="1" wrap="square" lIns="50800" tIns="50800" rIns="50800" bIns="508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Helvetica Neue"/>
              <a:buNone/>
            </a:pPr>
            <a:endParaRPr sz="2200" b="0" i="0" u="none" strike="noStrike" cap="none">
              <a:solidFill>
                <a:srgbClr val="FFFFFF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Google Shape;141;p16"/>
          <p:cNvSpPr txBox="1">
            <a:spLocks noGrp="1"/>
          </p:cNvSpPr>
          <p:nvPr>
            <p:ph type="body" idx="1"/>
          </p:nvPr>
        </p:nvSpPr>
        <p:spPr>
          <a:xfrm>
            <a:off x="908781" y="2496211"/>
            <a:ext cx="14716508" cy="49989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584200" lvl="0" indent="-584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A6C76"/>
              </a:buClr>
              <a:buSzPts val="2044"/>
              <a:buFont typeface="Tahoma"/>
              <a:buChar char="•"/>
            </a:pPr>
            <a:r>
              <a:rPr lang="en-GB"/>
              <a:t>Datasets can be openly available or access can be restricted</a:t>
            </a:r>
            <a:endParaRPr/>
          </a:p>
          <a:p>
            <a:pPr marL="889000" lvl="1" indent="-2880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6A6C76"/>
              </a:buClr>
              <a:buSzPts val="1400"/>
              <a:buFont typeface="Tahoma"/>
              <a:buChar char="•"/>
            </a:pPr>
            <a:r>
              <a:rPr lang="en-GB"/>
              <a:t>Restrictions can be indicated per data file</a:t>
            </a:r>
            <a:endParaRPr sz="6000"/>
          </a:p>
          <a:p>
            <a:pPr marL="584200" lvl="0" indent="-5842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6A6C76"/>
              </a:buClr>
              <a:buSzPts val="2044"/>
              <a:buFont typeface="Tahoma"/>
              <a:buChar char="•"/>
            </a:pPr>
            <a:r>
              <a:rPr lang="en-GB"/>
              <a:t>Supports various licenses</a:t>
            </a:r>
            <a:endParaRPr/>
          </a:p>
          <a:p>
            <a:pPr marL="584200" lvl="0" indent="-5842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6A6C76"/>
              </a:buClr>
              <a:buSzPts val="2044"/>
              <a:buFont typeface="Tahoma"/>
              <a:buChar char="•"/>
            </a:pPr>
            <a:r>
              <a:rPr lang="en-GB"/>
              <a:t>Statistical files (SPSS, STATA) are transformed into tabular data files </a:t>
            </a:r>
            <a:endParaRPr/>
          </a:p>
          <a:p>
            <a:pPr marL="584200" lvl="0" indent="-30607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6A6C76"/>
              </a:buClr>
              <a:buSzPts val="4380"/>
              <a:buFont typeface="Tahoma"/>
              <a:buNone/>
            </a:pPr>
            <a:endParaRPr sz="6000"/>
          </a:p>
          <a:p>
            <a:pPr marL="0" lvl="0" indent="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6A6C76"/>
              </a:buClr>
              <a:buSzPts val="2044"/>
              <a:buFont typeface="Tahoma"/>
              <a:buNone/>
            </a:pPr>
            <a:endParaRPr/>
          </a:p>
          <a:p>
            <a:pPr marL="584200" lvl="0" indent="-315341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6A6C76"/>
              </a:buClr>
              <a:buSzPts val="4234"/>
              <a:buFont typeface="Tahoma"/>
              <a:buNone/>
            </a:pPr>
            <a:endParaRPr sz="5800">
              <a:solidFill>
                <a:srgbClr val="6A6C77"/>
              </a:solidFill>
            </a:endParaRPr>
          </a:p>
          <a:p>
            <a:pPr marL="0" lvl="0" indent="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6A6C76"/>
              </a:buClr>
              <a:buSzPts val="4380"/>
              <a:buFont typeface="Tahoma"/>
              <a:buNone/>
            </a:pPr>
            <a:endParaRPr sz="6000"/>
          </a:p>
        </p:txBody>
      </p:sp>
      <p:sp>
        <p:nvSpPr>
          <p:cNvPr id="142" name="Google Shape;142;p16"/>
          <p:cNvSpPr txBox="1">
            <a:spLocks noGrp="1"/>
          </p:cNvSpPr>
          <p:nvPr>
            <p:ph type="title"/>
          </p:nvPr>
        </p:nvSpPr>
        <p:spPr>
          <a:xfrm>
            <a:off x="908781" y="885495"/>
            <a:ext cx="14716508" cy="9970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ctr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A6C77"/>
              </a:buClr>
              <a:buSzPts val="5800"/>
              <a:buFont typeface="Tahoma"/>
              <a:buNone/>
            </a:pPr>
            <a:r>
              <a:rPr lang="en-GB"/>
              <a:t>Dataverse helps make Data FAIR </a:t>
            </a:r>
            <a:endParaRPr/>
          </a:p>
        </p:txBody>
      </p:sp>
      <p:sp>
        <p:nvSpPr>
          <p:cNvPr id="143" name="Google Shape;143;p16"/>
          <p:cNvSpPr txBox="1"/>
          <p:nvPr/>
        </p:nvSpPr>
        <p:spPr>
          <a:xfrm>
            <a:off x="1824318" y="9202448"/>
            <a:ext cx="8668870" cy="4001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A6C76"/>
              </a:buClr>
              <a:buSzPts val="2000"/>
              <a:buFont typeface="Tahoma"/>
              <a:buNone/>
            </a:pPr>
            <a:r>
              <a:rPr lang="en-GB" sz="2000" b="0" i="0" u="none" strike="noStrike" cap="none">
                <a:solidFill>
                  <a:srgbClr val="6A6C76"/>
                </a:solidFill>
                <a:latin typeface="Tahoma"/>
                <a:ea typeface="Tahoma"/>
                <a:cs typeface="Tahoma"/>
                <a:sym typeface="Tahoma"/>
              </a:rPr>
              <a:t>Information on features: https://dataverse.org/software-features</a:t>
            </a:r>
            <a:endParaRPr/>
          </a:p>
        </p:txBody>
      </p:sp>
      <p:pic>
        <p:nvPicPr>
          <p:cNvPr id="144" name="Google Shape;144;p16"/>
          <p:cNvPicPr preferRelativeResize="0"/>
          <p:nvPr/>
        </p:nvPicPr>
        <p:blipFill rotWithShape="1">
          <a:blip r:embed="rId3">
            <a:alphaModFix/>
          </a:blip>
          <a:srcRect b="53730"/>
          <a:stretch/>
        </p:blipFill>
        <p:spPr>
          <a:xfrm>
            <a:off x="2774028" y="5035345"/>
            <a:ext cx="10986013" cy="3313438"/>
          </a:xfrm>
          <a:prstGeom prst="rect">
            <a:avLst/>
          </a:prstGeom>
          <a:noFill/>
          <a:ln>
            <a:noFill/>
          </a:ln>
        </p:spPr>
      </p:pic>
      <p:sp>
        <p:nvSpPr>
          <p:cNvPr id="145" name="Google Shape;145;p16"/>
          <p:cNvSpPr/>
          <p:nvPr/>
        </p:nvSpPr>
        <p:spPr>
          <a:xfrm>
            <a:off x="10846111" y="7487465"/>
            <a:ext cx="1938649" cy="1039283"/>
          </a:xfrm>
          <a:prstGeom prst="rect">
            <a:avLst/>
          </a:prstGeom>
          <a:noFill/>
          <a:ln w="12700" cap="flat" cmpd="sng">
            <a:solidFill>
              <a:srgbClr val="FFC000"/>
            </a:solidFill>
            <a:prstDash val="solid"/>
            <a:miter lim="400000"/>
            <a:headEnd type="none" w="sm" len="sm"/>
            <a:tailEnd type="none" w="sm" len="sm"/>
          </a:ln>
        </p:spPr>
        <p:txBody>
          <a:bodyPr spcFirstLastPara="1" wrap="square" lIns="50800" tIns="50800" rIns="50800" bIns="508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Helvetica Neue"/>
              <a:buNone/>
            </a:pPr>
            <a:endParaRPr sz="2200" b="0" i="0" u="none" strike="noStrike" cap="none">
              <a:solidFill>
                <a:srgbClr val="FFFFFF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Google Shape;150;p17"/>
          <p:cNvSpPr txBox="1">
            <a:spLocks noGrp="1"/>
          </p:cNvSpPr>
          <p:nvPr>
            <p:ph type="body" idx="1"/>
          </p:nvPr>
        </p:nvSpPr>
        <p:spPr>
          <a:xfrm>
            <a:off x="908781" y="2496211"/>
            <a:ext cx="14716508" cy="49989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584200" lvl="0" indent="-30607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A6C76"/>
              </a:buClr>
              <a:buSzPts val="4380"/>
              <a:buFont typeface="Tahoma"/>
              <a:buNone/>
            </a:pPr>
            <a:endParaRPr sz="6000"/>
          </a:p>
          <a:p>
            <a:pPr marL="0" lvl="0" indent="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6A6C76"/>
              </a:buClr>
              <a:buSzPts val="2044"/>
              <a:buFont typeface="Tahoma"/>
              <a:buNone/>
            </a:pPr>
            <a:endParaRPr/>
          </a:p>
          <a:p>
            <a:pPr marL="584200" lvl="0" indent="-315341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6A6C76"/>
              </a:buClr>
              <a:buSzPts val="4234"/>
              <a:buFont typeface="Tahoma"/>
              <a:buNone/>
            </a:pPr>
            <a:endParaRPr sz="5800">
              <a:solidFill>
                <a:srgbClr val="6A6C77"/>
              </a:solidFill>
            </a:endParaRPr>
          </a:p>
          <a:p>
            <a:pPr marL="0" lvl="0" indent="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6A6C76"/>
              </a:buClr>
              <a:buSzPts val="4380"/>
              <a:buFont typeface="Tahoma"/>
              <a:buNone/>
            </a:pPr>
            <a:endParaRPr sz="6000"/>
          </a:p>
        </p:txBody>
      </p:sp>
      <p:sp>
        <p:nvSpPr>
          <p:cNvPr id="151" name="Google Shape;151;p17"/>
          <p:cNvSpPr txBox="1">
            <a:spLocks noGrp="1"/>
          </p:cNvSpPr>
          <p:nvPr>
            <p:ph type="title"/>
          </p:nvPr>
        </p:nvSpPr>
        <p:spPr>
          <a:xfrm>
            <a:off x="908781" y="885495"/>
            <a:ext cx="14716508" cy="9970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ctr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A6C77"/>
              </a:buClr>
              <a:buSzPts val="5800"/>
              <a:buFont typeface="Tahoma"/>
              <a:buNone/>
            </a:pPr>
            <a:r>
              <a:rPr lang="en-GB"/>
              <a:t>A closer look into a Dataverse repository</a:t>
            </a:r>
            <a:endParaRPr/>
          </a:p>
        </p:txBody>
      </p:sp>
      <p:sp>
        <p:nvSpPr>
          <p:cNvPr id="152" name="Google Shape;152;p17"/>
          <p:cNvSpPr txBox="1"/>
          <p:nvPr/>
        </p:nvSpPr>
        <p:spPr>
          <a:xfrm>
            <a:off x="1824317" y="9202448"/>
            <a:ext cx="12618513" cy="4001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A6C76"/>
              </a:buClr>
              <a:buSzPts val="2000"/>
              <a:buFont typeface="Tahoma"/>
              <a:buNone/>
            </a:pPr>
            <a:r>
              <a:rPr lang="en-GB" sz="2000" b="0" i="0" u="none" strike="noStrike" cap="none">
                <a:solidFill>
                  <a:srgbClr val="6A6C76"/>
                </a:solidFill>
                <a:latin typeface="Tahoma"/>
                <a:ea typeface="Tahoma"/>
                <a:cs typeface="Tahoma"/>
                <a:sym typeface="Tahoma"/>
              </a:rPr>
              <a:t>Example repsitory: DANS Data Station Archeaology: https://archaeology.datastations.nl/</a:t>
            </a:r>
            <a:endParaRPr sz="2000" b="0" i="0" u="none" strike="noStrike" cap="none">
              <a:solidFill>
                <a:srgbClr val="6A6C76"/>
              </a:solidFill>
              <a:latin typeface="Tahoma"/>
              <a:ea typeface="Tahoma"/>
              <a:cs typeface="Tahoma"/>
              <a:sym typeface="Tahoma"/>
            </a:endParaRPr>
          </a:p>
        </p:txBody>
      </p:sp>
      <p:pic>
        <p:nvPicPr>
          <p:cNvPr id="153" name="Google Shape;153;p1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003599" y="2202503"/>
            <a:ext cx="11333063" cy="7200000"/>
          </a:xfrm>
          <a:prstGeom prst="rect">
            <a:avLst/>
          </a:prstGeom>
          <a:noFill/>
          <a:ln>
            <a:noFill/>
          </a:ln>
        </p:spPr>
      </p:pic>
      <p:sp>
        <p:nvSpPr>
          <p:cNvPr id="154" name="Google Shape;154;p17"/>
          <p:cNvSpPr/>
          <p:nvPr/>
        </p:nvSpPr>
        <p:spPr>
          <a:xfrm>
            <a:off x="4149970" y="5205047"/>
            <a:ext cx="2297722" cy="855617"/>
          </a:xfrm>
          <a:prstGeom prst="rect">
            <a:avLst/>
          </a:prstGeom>
          <a:noFill/>
          <a:ln w="12700" cap="flat" cmpd="sng">
            <a:solidFill>
              <a:srgbClr val="0070C0"/>
            </a:solidFill>
            <a:prstDash val="solid"/>
            <a:miter lim="400000"/>
            <a:headEnd type="none" w="sm" len="sm"/>
            <a:tailEnd type="none" w="sm" len="sm"/>
          </a:ln>
        </p:spPr>
        <p:txBody>
          <a:bodyPr spcFirstLastPara="1" wrap="square" lIns="50800" tIns="50800" rIns="50800" bIns="508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Helvetica Neue"/>
              <a:buNone/>
            </a:pPr>
            <a:endParaRPr sz="2200" b="0" i="0" u="none" strike="noStrike" cap="none">
              <a:solidFill>
                <a:srgbClr val="FFFFFF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55" name="Google Shape;155;p17"/>
          <p:cNvSpPr txBox="1"/>
          <p:nvPr/>
        </p:nvSpPr>
        <p:spPr>
          <a:xfrm>
            <a:off x="281354" y="4995664"/>
            <a:ext cx="2227384" cy="1242646"/>
          </a:xfrm>
          <a:prstGeom prst="rect">
            <a:avLst/>
          </a:prstGeom>
          <a:noFill/>
          <a:ln w="12700" cap="flat" cmpd="sng">
            <a:solidFill>
              <a:srgbClr val="0070C0"/>
            </a:solidFill>
            <a:prstDash val="solid"/>
            <a:miter lim="400000"/>
            <a:headEnd type="none" w="sm" len="sm"/>
            <a:tailEnd type="none" w="sm" len="sm"/>
          </a:ln>
        </p:spPr>
        <p:txBody>
          <a:bodyPr spcFirstLastPara="1" wrap="square" lIns="50800" tIns="50800" rIns="50800" bIns="50800" anchor="t" anchorCtr="0">
            <a:norm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93939"/>
              </a:buClr>
              <a:buSzPts val="2400"/>
              <a:buFont typeface="Tahoma"/>
              <a:buNone/>
            </a:pPr>
            <a:r>
              <a:rPr lang="en-GB" sz="2400" b="0" i="0" u="none" strike="noStrike" cap="none">
                <a:solidFill>
                  <a:srgbClr val="393939"/>
                </a:solidFill>
                <a:latin typeface="Tahoma"/>
                <a:ea typeface="Tahoma"/>
                <a:cs typeface="Tahoma"/>
                <a:sym typeface="Tahoma"/>
              </a:rPr>
              <a:t>Number of datasets and files</a:t>
            </a:r>
            <a:endParaRPr/>
          </a:p>
        </p:txBody>
      </p:sp>
      <p:sp>
        <p:nvSpPr>
          <p:cNvPr id="156" name="Google Shape;156;p17"/>
          <p:cNvSpPr txBox="1"/>
          <p:nvPr/>
        </p:nvSpPr>
        <p:spPr>
          <a:xfrm>
            <a:off x="281354" y="7370278"/>
            <a:ext cx="2227384" cy="508020"/>
          </a:xfrm>
          <a:prstGeom prst="rect">
            <a:avLst/>
          </a:prstGeom>
          <a:noFill/>
          <a:ln w="12700" cap="flat" cmpd="sng">
            <a:solidFill>
              <a:srgbClr val="0070C0"/>
            </a:solidFill>
            <a:prstDash val="solid"/>
            <a:miter lim="400000"/>
            <a:headEnd type="none" w="sm" len="sm"/>
            <a:tailEnd type="none" w="sm" len="sm"/>
          </a:ln>
        </p:spPr>
        <p:txBody>
          <a:bodyPr spcFirstLastPara="1" wrap="square" lIns="50800" tIns="50800" rIns="50800" bIns="50800" anchor="t" anchorCtr="0">
            <a:norm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93939"/>
              </a:buClr>
              <a:buSzPts val="2400"/>
              <a:buFont typeface="Tahoma"/>
              <a:buNone/>
            </a:pPr>
            <a:r>
              <a:rPr lang="en-GB" sz="2400" b="0" i="0" u="none" strike="noStrike" cap="none">
                <a:solidFill>
                  <a:srgbClr val="393939"/>
                </a:solidFill>
                <a:latin typeface="Tahoma"/>
                <a:ea typeface="Tahoma"/>
                <a:cs typeface="Tahoma"/>
                <a:sym typeface="Tahoma"/>
              </a:rPr>
              <a:t>Facets to filter </a:t>
            </a:r>
            <a:endParaRPr/>
          </a:p>
        </p:txBody>
      </p:sp>
      <p:sp>
        <p:nvSpPr>
          <p:cNvPr id="157" name="Google Shape;157;p17"/>
          <p:cNvSpPr/>
          <p:nvPr/>
        </p:nvSpPr>
        <p:spPr>
          <a:xfrm>
            <a:off x="4149970" y="6568684"/>
            <a:ext cx="2297722" cy="2200816"/>
          </a:xfrm>
          <a:prstGeom prst="rect">
            <a:avLst/>
          </a:prstGeom>
          <a:noFill/>
          <a:ln w="12700" cap="flat" cmpd="sng">
            <a:solidFill>
              <a:srgbClr val="0070C0"/>
            </a:solidFill>
            <a:prstDash val="solid"/>
            <a:miter lim="400000"/>
            <a:headEnd type="none" w="sm" len="sm"/>
            <a:tailEnd type="none" w="sm" len="sm"/>
          </a:ln>
        </p:spPr>
        <p:txBody>
          <a:bodyPr spcFirstLastPara="1" wrap="square" lIns="50800" tIns="50800" rIns="50800" bIns="508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Helvetica Neue"/>
              <a:buNone/>
            </a:pPr>
            <a:endParaRPr sz="2200" b="0" i="0" u="none" strike="noStrike" cap="none">
              <a:solidFill>
                <a:srgbClr val="FFFFFF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cxnSp>
        <p:nvCxnSpPr>
          <p:cNvPr id="158" name="Google Shape;158;p17"/>
          <p:cNvCxnSpPr>
            <a:stCxn id="155" idx="3"/>
          </p:cNvCxnSpPr>
          <p:nvPr/>
        </p:nvCxnSpPr>
        <p:spPr>
          <a:xfrm>
            <a:off x="2508738" y="5616987"/>
            <a:ext cx="1641300" cy="0"/>
          </a:xfrm>
          <a:prstGeom prst="straightConnector1">
            <a:avLst/>
          </a:prstGeom>
          <a:noFill/>
          <a:ln w="25400" cap="flat" cmpd="sng">
            <a:solidFill>
              <a:srgbClr val="000000"/>
            </a:solidFill>
            <a:prstDash val="solid"/>
            <a:miter lim="400000"/>
            <a:headEnd type="none" w="sm" len="sm"/>
            <a:tailEnd type="none" w="sm" len="sm"/>
          </a:ln>
        </p:spPr>
      </p:cxnSp>
      <p:cxnSp>
        <p:nvCxnSpPr>
          <p:cNvPr id="159" name="Google Shape;159;p17"/>
          <p:cNvCxnSpPr/>
          <p:nvPr/>
        </p:nvCxnSpPr>
        <p:spPr>
          <a:xfrm>
            <a:off x="2508738" y="7647279"/>
            <a:ext cx="1641232" cy="0"/>
          </a:xfrm>
          <a:prstGeom prst="straightConnector1">
            <a:avLst/>
          </a:prstGeom>
          <a:noFill/>
          <a:ln w="25400" cap="flat" cmpd="sng">
            <a:solidFill>
              <a:srgbClr val="000000"/>
            </a:solidFill>
            <a:prstDash val="solid"/>
            <a:miter lim="400000"/>
            <a:headEnd type="none" w="sm" len="sm"/>
            <a:tailEnd type="none" w="sm" len="sm"/>
          </a:ln>
        </p:spPr>
      </p:cxn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Google Shape;164;p18"/>
          <p:cNvSpPr txBox="1">
            <a:spLocks noGrp="1"/>
          </p:cNvSpPr>
          <p:nvPr>
            <p:ph type="body" idx="1"/>
          </p:nvPr>
        </p:nvSpPr>
        <p:spPr>
          <a:xfrm>
            <a:off x="908781" y="2496211"/>
            <a:ext cx="14716508" cy="49989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584200" lvl="0" indent="-30607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A6C76"/>
              </a:buClr>
              <a:buSzPts val="4380"/>
              <a:buFont typeface="Tahoma"/>
              <a:buNone/>
            </a:pPr>
            <a:endParaRPr sz="6000"/>
          </a:p>
          <a:p>
            <a:pPr marL="0" lvl="0" indent="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6A6C76"/>
              </a:buClr>
              <a:buSzPts val="2044"/>
              <a:buFont typeface="Tahoma"/>
              <a:buNone/>
            </a:pPr>
            <a:endParaRPr/>
          </a:p>
          <a:p>
            <a:pPr marL="584200" lvl="0" indent="-315341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6A6C76"/>
              </a:buClr>
              <a:buSzPts val="4234"/>
              <a:buFont typeface="Tahoma"/>
              <a:buNone/>
            </a:pPr>
            <a:endParaRPr sz="5800">
              <a:solidFill>
                <a:srgbClr val="6A6C77"/>
              </a:solidFill>
            </a:endParaRPr>
          </a:p>
          <a:p>
            <a:pPr marL="0" lvl="0" indent="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6A6C76"/>
              </a:buClr>
              <a:buSzPts val="4380"/>
              <a:buFont typeface="Tahoma"/>
              <a:buNone/>
            </a:pPr>
            <a:endParaRPr sz="6000"/>
          </a:p>
        </p:txBody>
      </p:sp>
      <p:sp>
        <p:nvSpPr>
          <p:cNvPr id="165" name="Google Shape;165;p18"/>
          <p:cNvSpPr txBox="1">
            <a:spLocks noGrp="1"/>
          </p:cNvSpPr>
          <p:nvPr>
            <p:ph type="title"/>
          </p:nvPr>
        </p:nvSpPr>
        <p:spPr>
          <a:xfrm>
            <a:off x="908781" y="885495"/>
            <a:ext cx="14716508" cy="9970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ctr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A6C77"/>
              </a:buClr>
              <a:buSzPts val="5800"/>
              <a:buFont typeface="Tahoma"/>
              <a:buNone/>
            </a:pPr>
            <a:r>
              <a:rPr lang="en-GB"/>
              <a:t>A closer look into a Dataverse repository</a:t>
            </a:r>
            <a:endParaRPr/>
          </a:p>
        </p:txBody>
      </p:sp>
      <p:sp>
        <p:nvSpPr>
          <p:cNvPr id="166" name="Google Shape;166;p18"/>
          <p:cNvSpPr txBox="1"/>
          <p:nvPr/>
        </p:nvSpPr>
        <p:spPr>
          <a:xfrm>
            <a:off x="1824317" y="9202448"/>
            <a:ext cx="12618513" cy="4001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A6C76"/>
              </a:buClr>
              <a:buSzPts val="2000"/>
              <a:buFont typeface="Tahoma"/>
              <a:buNone/>
            </a:pPr>
            <a:r>
              <a:rPr lang="en-GB" sz="2000" b="0" i="0" u="none" strike="noStrike" cap="none">
                <a:solidFill>
                  <a:srgbClr val="6A6C76"/>
                </a:solidFill>
                <a:latin typeface="Tahoma"/>
                <a:ea typeface="Tahoma"/>
                <a:cs typeface="Tahoma"/>
                <a:sym typeface="Tahoma"/>
              </a:rPr>
              <a:t>Example repsitory: DANS Data Station Archeaology: https://archaeology.datastations.nl/</a:t>
            </a:r>
            <a:endParaRPr sz="2000" b="0" i="0" u="none" strike="noStrike" cap="none">
              <a:solidFill>
                <a:srgbClr val="6A6C76"/>
              </a:solidFill>
              <a:latin typeface="Tahoma"/>
              <a:ea typeface="Tahoma"/>
              <a:cs typeface="Tahoma"/>
              <a:sym typeface="Tahoma"/>
            </a:endParaRPr>
          </a:p>
        </p:txBody>
      </p:sp>
      <p:pic>
        <p:nvPicPr>
          <p:cNvPr id="167" name="Google Shape;167;p1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003599" y="2202503"/>
            <a:ext cx="11333063" cy="7200000"/>
          </a:xfrm>
          <a:prstGeom prst="rect">
            <a:avLst/>
          </a:prstGeom>
          <a:noFill/>
          <a:ln>
            <a:noFill/>
          </a:ln>
        </p:spPr>
      </p:pic>
      <p:sp>
        <p:nvSpPr>
          <p:cNvPr id="168" name="Google Shape;168;p18"/>
          <p:cNvSpPr/>
          <p:nvPr/>
        </p:nvSpPr>
        <p:spPr>
          <a:xfrm>
            <a:off x="4149970" y="5157734"/>
            <a:ext cx="6494584" cy="1289538"/>
          </a:xfrm>
          <a:prstGeom prst="rect">
            <a:avLst/>
          </a:prstGeom>
          <a:noFill/>
          <a:ln w="12700" cap="flat" cmpd="sng">
            <a:solidFill>
              <a:srgbClr val="0070C0"/>
            </a:solidFill>
            <a:prstDash val="solid"/>
            <a:miter lim="400000"/>
            <a:headEnd type="none" w="sm" len="sm"/>
            <a:tailEnd type="none" w="sm" len="sm"/>
          </a:ln>
        </p:spPr>
        <p:txBody>
          <a:bodyPr spcFirstLastPara="1" wrap="square" lIns="50800" tIns="50800" rIns="50800" bIns="508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Helvetica Neue"/>
              <a:buNone/>
            </a:pPr>
            <a:endParaRPr sz="2200" b="0" i="0" u="none" strike="noStrike" cap="none">
              <a:solidFill>
                <a:srgbClr val="FFFFFF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69" name="Google Shape;169;p18"/>
          <p:cNvSpPr txBox="1"/>
          <p:nvPr/>
        </p:nvSpPr>
        <p:spPr>
          <a:xfrm>
            <a:off x="281354" y="4995664"/>
            <a:ext cx="2227384" cy="997079"/>
          </a:xfrm>
          <a:prstGeom prst="rect">
            <a:avLst/>
          </a:prstGeom>
          <a:noFill/>
          <a:ln w="12700" cap="flat" cmpd="sng">
            <a:solidFill>
              <a:srgbClr val="0070C0"/>
            </a:solidFill>
            <a:prstDash val="solid"/>
            <a:miter lim="400000"/>
            <a:headEnd type="none" w="sm" len="sm"/>
            <a:tailEnd type="none" w="sm" len="sm"/>
          </a:ln>
        </p:spPr>
        <p:txBody>
          <a:bodyPr spcFirstLastPara="1" wrap="square" lIns="50800" tIns="50800" rIns="50800" bIns="50800" anchor="t" anchorCtr="0">
            <a:norm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93939"/>
              </a:buClr>
              <a:buSzPts val="2400"/>
              <a:buFont typeface="Tahoma"/>
              <a:buNone/>
            </a:pPr>
            <a:r>
              <a:rPr lang="en-GB" sz="2400" b="0" i="0" u="none" strike="noStrike" cap="none">
                <a:solidFill>
                  <a:srgbClr val="393939"/>
                </a:solidFill>
                <a:latin typeface="Tahoma"/>
                <a:ea typeface="Tahoma"/>
                <a:cs typeface="Tahoma"/>
                <a:sym typeface="Tahoma"/>
              </a:rPr>
              <a:t>Citation information</a:t>
            </a:r>
            <a:endParaRPr/>
          </a:p>
        </p:txBody>
      </p:sp>
      <p:cxnSp>
        <p:nvCxnSpPr>
          <p:cNvPr id="170" name="Google Shape;170;p18"/>
          <p:cNvCxnSpPr/>
          <p:nvPr/>
        </p:nvCxnSpPr>
        <p:spPr>
          <a:xfrm>
            <a:off x="12965723" y="5815859"/>
            <a:ext cx="1535062" cy="0"/>
          </a:xfrm>
          <a:prstGeom prst="straightConnector1">
            <a:avLst/>
          </a:prstGeom>
          <a:noFill/>
          <a:ln w="25400" cap="flat" cmpd="sng">
            <a:solidFill>
              <a:srgbClr val="000000"/>
            </a:solidFill>
            <a:prstDash val="solid"/>
            <a:miter lim="400000"/>
            <a:headEnd type="none" w="sm" len="sm"/>
            <a:tailEnd type="none" w="sm" len="sm"/>
          </a:ln>
        </p:spPr>
      </p:cxnSp>
      <p:sp>
        <p:nvSpPr>
          <p:cNvPr id="171" name="Google Shape;171;p18"/>
          <p:cNvSpPr/>
          <p:nvPr/>
        </p:nvSpPr>
        <p:spPr>
          <a:xfrm>
            <a:off x="10808677" y="5347974"/>
            <a:ext cx="2157046" cy="1289538"/>
          </a:xfrm>
          <a:prstGeom prst="rect">
            <a:avLst/>
          </a:prstGeom>
          <a:noFill/>
          <a:ln w="12700" cap="flat" cmpd="sng">
            <a:solidFill>
              <a:srgbClr val="0070C0"/>
            </a:solidFill>
            <a:prstDash val="solid"/>
            <a:miter lim="400000"/>
            <a:headEnd type="none" w="sm" len="sm"/>
            <a:tailEnd type="none" w="sm" len="sm"/>
          </a:ln>
        </p:spPr>
        <p:txBody>
          <a:bodyPr spcFirstLastPara="1" wrap="square" lIns="50800" tIns="50800" rIns="50800" bIns="508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Helvetica Neue"/>
              <a:buNone/>
            </a:pPr>
            <a:endParaRPr sz="2200" b="0" i="0" u="none" strike="noStrike" cap="none">
              <a:solidFill>
                <a:srgbClr val="FFFFFF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72" name="Google Shape;172;p18"/>
          <p:cNvSpPr txBox="1"/>
          <p:nvPr/>
        </p:nvSpPr>
        <p:spPr>
          <a:xfrm>
            <a:off x="14500785" y="5347975"/>
            <a:ext cx="2227384" cy="1180110"/>
          </a:xfrm>
          <a:prstGeom prst="rect">
            <a:avLst/>
          </a:prstGeom>
          <a:noFill/>
          <a:ln w="12700" cap="flat" cmpd="sng">
            <a:solidFill>
              <a:srgbClr val="0070C0"/>
            </a:solidFill>
            <a:prstDash val="solid"/>
            <a:miter lim="400000"/>
            <a:headEnd type="none" w="sm" len="sm"/>
            <a:tailEnd type="none" w="sm" len="sm"/>
          </a:ln>
        </p:spPr>
        <p:txBody>
          <a:bodyPr spcFirstLastPara="1" wrap="square" lIns="50800" tIns="50800" rIns="50800" bIns="50800" anchor="t" anchorCtr="0">
            <a:normAutofit lnSpcReduction="10000"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93939"/>
              </a:buClr>
              <a:buSzPts val="2400"/>
              <a:buFont typeface="Tahoma"/>
              <a:buNone/>
            </a:pPr>
            <a:r>
              <a:rPr lang="en-GB" sz="2400" b="0" i="0" u="none" strike="noStrike" cap="none">
                <a:solidFill>
                  <a:srgbClr val="393939"/>
                </a:solidFill>
                <a:latin typeface="Tahoma"/>
                <a:ea typeface="Tahoma"/>
                <a:cs typeface="Tahoma"/>
                <a:sym typeface="Tahoma"/>
              </a:rPr>
              <a:t>Download information and metrics</a:t>
            </a:r>
            <a:endParaRPr/>
          </a:p>
        </p:txBody>
      </p:sp>
      <p:cxnSp>
        <p:nvCxnSpPr>
          <p:cNvPr id="173" name="Google Shape;173;p18"/>
          <p:cNvCxnSpPr/>
          <p:nvPr/>
        </p:nvCxnSpPr>
        <p:spPr>
          <a:xfrm>
            <a:off x="2508738" y="5522782"/>
            <a:ext cx="1641232" cy="0"/>
          </a:xfrm>
          <a:prstGeom prst="straightConnector1">
            <a:avLst/>
          </a:prstGeom>
          <a:noFill/>
          <a:ln w="25400" cap="flat" cmpd="sng">
            <a:solidFill>
              <a:srgbClr val="000000"/>
            </a:solidFill>
            <a:prstDash val="solid"/>
            <a:miter lim="400000"/>
            <a:headEnd type="none" w="sm" len="sm"/>
            <a:tailEnd type="none" w="sm" len="sm"/>
          </a:ln>
        </p:spPr>
      </p:cxn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Google Shape;178;p19"/>
          <p:cNvSpPr txBox="1">
            <a:spLocks noGrp="1"/>
          </p:cNvSpPr>
          <p:nvPr>
            <p:ph type="body" idx="1"/>
          </p:nvPr>
        </p:nvSpPr>
        <p:spPr>
          <a:xfrm>
            <a:off x="908781" y="2496211"/>
            <a:ext cx="14716508" cy="49989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584200" lvl="0" indent="-30607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A6C76"/>
              </a:buClr>
              <a:buSzPts val="4380"/>
              <a:buFont typeface="Tahoma"/>
              <a:buNone/>
            </a:pPr>
            <a:endParaRPr sz="6000"/>
          </a:p>
          <a:p>
            <a:pPr marL="0" lvl="0" indent="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6A6C76"/>
              </a:buClr>
              <a:buSzPts val="2044"/>
              <a:buFont typeface="Tahoma"/>
              <a:buNone/>
            </a:pPr>
            <a:endParaRPr/>
          </a:p>
          <a:p>
            <a:pPr marL="584200" lvl="0" indent="-315341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6A6C76"/>
              </a:buClr>
              <a:buSzPts val="4234"/>
              <a:buFont typeface="Tahoma"/>
              <a:buNone/>
            </a:pPr>
            <a:endParaRPr sz="5800">
              <a:solidFill>
                <a:srgbClr val="6A6C77"/>
              </a:solidFill>
            </a:endParaRPr>
          </a:p>
          <a:p>
            <a:pPr marL="0" lvl="0" indent="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6A6C76"/>
              </a:buClr>
              <a:buSzPts val="4380"/>
              <a:buFont typeface="Tahoma"/>
              <a:buNone/>
            </a:pPr>
            <a:endParaRPr sz="6000"/>
          </a:p>
        </p:txBody>
      </p:sp>
      <p:sp>
        <p:nvSpPr>
          <p:cNvPr id="179" name="Google Shape;179;p19"/>
          <p:cNvSpPr txBox="1">
            <a:spLocks noGrp="1"/>
          </p:cNvSpPr>
          <p:nvPr>
            <p:ph type="title"/>
          </p:nvPr>
        </p:nvSpPr>
        <p:spPr>
          <a:xfrm>
            <a:off x="908781" y="885495"/>
            <a:ext cx="14716508" cy="9970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ctr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A6C77"/>
              </a:buClr>
              <a:buSzPts val="5800"/>
              <a:buFont typeface="Tahoma"/>
              <a:buNone/>
            </a:pPr>
            <a:r>
              <a:rPr lang="en-GB"/>
              <a:t>A closer look into a Dataverse repository</a:t>
            </a:r>
            <a:endParaRPr/>
          </a:p>
        </p:txBody>
      </p:sp>
      <p:sp>
        <p:nvSpPr>
          <p:cNvPr id="180" name="Google Shape;180;p19"/>
          <p:cNvSpPr txBox="1"/>
          <p:nvPr/>
        </p:nvSpPr>
        <p:spPr>
          <a:xfrm>
            <a:off x="1824317" y="9202448"/>
            <a:ext cx="12618513" cy="4001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A6C76"/>
              </a:buClr>
              <a:buSzPts val="2000"/>
              <a:buFont typeface="Tahoma"/>
              <a:buNone/>
            </a:pPr>
            <a:r>
              <a:rPr lang="en-GB" sz="2000" b="0" i="0" u="none" strike="noStrike" cap="none">
                <a:solidFill>
                  <a:srgbClr val="6A6C76"/>
                </a:solidFill>
                <a:latin typeface="Tahoma"/>
                <a:ea typeface="Tahoma"/>
                <a:cs typeface="Tahoma"/>
                <a:sym typeface="Tahoma"/>
              </a:rPr>
              <a:t>Example repsitory: DANS Data Station Archeaology: https://archaeology.datastations.nl/</a:t>
            </a:r>
            <a:endParaRPr sz="2000" b="0" i="0" u="none" strike="noStrike" cap="none">
              <a:solidFill>
                <a:srgbClr val="6A6C76"/>
              </a:solidFill>
              <a:latin typeface="Tahoma"/>
              <a:ea typeface="Tahoma"/>
              <a:cs typeface="Tahoma"/>
              <a:sym typeface="Tahoma"/>
            </a:endParaRPr>
          </a:p>
        </p:txBody>
      </p:sp>
      <p:pic>
        <p:nvPicPr>
          <p:cNvPr id="181" name="Google Shape;181;p19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003599" y="2202503"/>
            <a:ext cx="11333063" cy="7200000"/>
          </a:xfrm>
          <a:prstGeom prst="rect">
            <a:avLst/>
          </a:prstGeom>
          <a:noFill/>
          <a:ln>
            <a:noFill/>
          </a:ln>
        </p:spPr>
      </p:pic>
      <p:sp>
        <p:nvSpPr>
          <p:cNvPr id="182" name="Google Shape;182;p19"/>
          <p:cNvSpPr/>
          <p:nvPr/>
        </p:nvSpPr>
        <p:spPr>
          <a:xfrm>
            <a:off x="4337539" y="4232031"/>
            <a:ext cx="4970584" cy="832338"/>
          </a:xfrm>
          <a:prstGeom prst="rect">
            <a:avLst/>
          </a:prstGeom>
          <a:noFill/>
          <a:ln w="12700" cap="flat" cmpd="sng">
            <a:solidFill>
              <a:srgbClr val="0070C0"/>
            </a:solidFill>
            <a:prstDash val="solid"/>
            <a:miter lim="400000"/>
            <a:headEnd type="none" w="sm" len="sm"/>
            <a:tailEnd type="none" w="sm" len="sm"/>
          </a:ln>
        </p:spPr>
        <p:txBody>
          <a:bodyPr spcFirstLastPara="1" wrap="square" lIns="50800" tIns="50800" rIns="50800" bIns="508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Helvetica Neue"/>
              <a:buNone/>
            </a:pPr>
            <a:endParaRPr sz="2200" b="0" i="0" u="none" strike="noStrike" cap="none">
              <a:solidFill>
                <a:srgbClr val="FFFFFF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83" name="Google Shape;183;p19"/>
          <p:cNvSpPr txBox="1"/>
          <p:nvPr/>
        </p:nvSpPr>
        <p:spPr>
          <a:xfrm>
            <a:off x="468923" y="4069962"/>
            <a:ext cx="1704713" cy="836745"/>
          </a:xfrm>
          <a:prstGeom prst="rect">
            <a:avLst/>
          </a:prstGeom>
          <a:noFill/>
          <a:ln w="12700" cap="flat" cmpd="sng">
            <a:solidFill>
              <a:srgbClr val="0070C0"/>
            </a:solidFill>
            <a:prstDash val="solid"/>
            <a:miter lim="400000"/>
            <a:headEnd type="none" w="sm" len="sm"/>
            <a:tailEnd type="none" w="sm" len="sm"/>
          </a:ln>
        </p:spPr>
        <p:txBody>
          <a:bodyPr spcFirstLastPara="1" wrap="square" lIns="50800" tIns="50800" rIns="50800" bIns="50800" anchor="t" anchorCtr="0">
            <a:norm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93939"/>
              </a:buClr>
              <a:buSzPts val="2400"/>
              <a:buFont typeface="Tahoma"/>
              <a:buNone/>
            </a:pPr>
            <a:r>
              <a:rPr lang="en-GB" sz="2400" b="0" i="0" u="none" strike="noStrike" cap="none">
                <a:solidFill>
                  <a:srgbClr val="393939"/>
                </a:solidFill>
                <a:latin typeface="Tahoma"/>
                <a:ea typeface="Tahoma"/>
                <a:cs typeface="Tahoma"/>
                <a:sym typeface="Tahoma"/>
              </a:rPr>
              <a:t>General information</a:t>
            </a:r>
            <a:endParaRPr/>
          </a:p>
        </p:txBody>
      </p:sp>
      <p:cxnSp>
        <p:nvCxnSpPr>
          <p:cNvPr id="184" name="Google Shape;184;p19"/>
          <p:cNvCxnSpPr/>
          <p:nvPr/>
        </p:nvCxnSpPr>
        <p:spPr>
          <a:xfrm>
            <a:off x="2173636" y="4597079"/>
            <a:ext cx="2163903" cy="0"/>
          </a:xfrm>
          <a:prstGeom prst="straightConnector1">
            <a:avLst/>
          </a:prstGeom>
          <a:noFill/>
          <a:ln w="25400" cap="flat" cmpd="sng">
            <a:solidFill>
              <a:srgbClr val="000000"/>
            </a:solidFill>
            <a:prstDash val="solid"/>
            <a:miter lim="400000"/>
            <a:headEnd type="none" w="sm" len="sm"/>
            <a:tailEnd type="none" w="sm" len="sm"/>
          </a:ln>
        </p:spPr>
      </p:cxn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" name="Google Shape;189;p20"/>
          <p:cNvSpPr txBox="1">
            <a:spLocks noGrp="1"/>
          </p:cNvSpPr>
          <p:nvPr>
            <p:ph type="body" idx="1"/>
          </p:nvPr>
        </p:nvSpPr>
        <p:spPr>
          <a:xfrm>
            <a:off x="908781" y="2496211"/>
            <a:ext cx="14716508" cy="49989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584200" lvl="0" indent="-30607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A6C76"/>
              </a:buClr>
              <a:buSzPts val="4380"/>
              <a:buFont typeface="Tahoma"/>
              <a:buNone/>
            </a:pPr>
            <a:endParaRPr sz="6000"/>
          </a:p>
          <a:p>
            <a:pPr marL="0" lvl="0" indent="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6A6C76"/>
              </a:buClr>
              <a:buSzPts val="2044"/>
              <a:buFont typeface="Tahoma"/>
              <a:buNone/>
            </a:pPr>
            <a:endParaRPr/>
          </a:p>
          <a:p>
            <a:pPr marL="584200" lvl="0" indent="-315341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6A6C76"/>
              </a:buClr>
              <a:buSzPts val="4234"/>
              <a:buFont typeface="Tahoma"/>
              <a:buNone/>
            </a:pPr>
            <a:endParaRPr sz="5800">
              <a:solidFill>
                <a:srgbClr val="6A6C77"/>
              </a:solidFill>
            </a:endParaRPr>
          </a:p>
          <a:p>
            <a:pPr marL="0" lvl="0" indent="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6A6C76"/>
              </a:buClr>
              <a:buSzPts val="4380"/>
              <a:buFont typeface="Tahoma"/>
              <a:buNone/>
            </a:pPr>
            <a:endParaRPr sz="6000"/>
          </a:p>
        </p:txBody>
      </p:sp>
      <p:sp>
        <p:nvSpPr>
          <p:cNvPr id="190" name="Google Shape;190;p20"/>
          <p:cNvSpPr txBox="1">
            <a:spLocks noGrp="1"/>
          </p:cNvSpPr>
          <p:nvPr>
            <p:ph type="title"/>
          </p:nvPr>
        </p:nvSpPr>
        <p:spPr>
          <a:xfrm>
            <a:off x="908781" y="885495"/>
            <a:ext cx="14716508" cy="9970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ctr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A6C77"/>
              </a:buClr>
              <a:buSzPts val="5800"/>
              <a:buFont typeface="Tahoma"/>
              <a:buNone/>
            </a:pPr>
            <a:r>
              <a:rPr lang="en-GB"/>
              <a:t>A closer look into a Dataverse repository</a:t>
            </a:r>
            <a:endParaRPr/>
          </a:p>
        </p:txBody>
      </p:sp>
      <p:sp>
        <p:nvSpPr>
          <p:cNvPr id="191" name="Google Shape;191;p20"/>
          <p:cNvSpPr txBox="1"/>
          <p:nvPr/>
        </p:nvSpPr>
        <p:spPr>
          <a:xfrm>
            <a:off x="1824317" y="9202448"/>
            <a:ext cx="12618513" cy="4001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A6C76"/>
              </a:buClr>
              <a:buSzPts val="2000"/>
              <a:buFont typeface="Tahoma"/>
              <a:buNone/>
            </a:pPr>
            <a:r>
              <a:rPr lang="en-GB" sz="2000" b="0" i="0" u="none" strike="noStrike" cap="none">
                <a:solidFill>
                  <a:srgbClr val="6A6C76"/>
                </a:solidFill>
                <a:latin typeface="Tahoma"/>
                <a:ea typeface="Tahoma"/>
                <a:cs typeface="Tahoma"/>
                <a:sym typeface="Tahoma"/>
              </a:rPr>
              <a:t>Example repsitory: DANS Data Station Archeaology: https://archaeology.datastations.nl/</a:t>
            </a:r>
            <a:endParaRPr sz="2000" b="0" i="0" u="none" strike="noStrike" cap="none">
              <a:solidFill>
                <a:srgbClr val="6A6C76"/>
              </a:solidFill>
              <a:latin typeface="Tahoma"/>
              <a:ea typeface="Tahoma"/>
              <a:cs typeface="Tahoma"/>
              <a:sym typeface="Tahoma"/>
            </a:endParaRPr>
          </a:p>
        </p:txBody>
      </p:sp>
      <p:pic>
        <p:nvPicPr>
          <p:cNvPr id="192" name="Google Shape;192;p2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003599" y="2202503"/>
            <a:ext cx="11333063" cy="7200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" name="Google Shape;197;p21"/>
          <p:cNvSpPr txBox="1">
            <a:spLocks noGrp="1"/>
          </p:cNvSpPr>
          <p:nvPr>
            <p:ph type="body" idx="1"/>
          </p:nvPr>
        </p:nvSpPr>
        <p:spPr>
          <a:xfrm>
            <a:off x="908781" y="2496211"/>
            <a:ext cx="14716508" cy="49989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584200" lvl="0" indent="-30607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A6C76"/>
              </a:buClr>
              <a:buSzPts val="4380"/>
              <a:buFont typeface="Tahoma"/>
              <a:buNone/>
            </a:pPr>
            <a:endParaRPr sz="6000"/>
          </a:p>
          <a:p>
            <a:pPr marL="0" lvl="0" indent="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6A6C76"/>
              </a:buClr>
              <a:buSzPts val="2044"/>
              <a:buFont typeface="Tahoma"/>
              <a:buNone/>
            </a:pPr>
            <a:endParaRPr/>
          </a:p>
          <a:p>
            <a:pPr marL="584200" lvl="0" indent="-315341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6A6C76"/>
              </a:buClr>
              <a:buSzPts val="4234"/>
              <a:buFont typeface="Tahoma"/>
              <a:buNone/>
            </a:pPr>
            <a:endParaRPr sz="5800">
              <a:solidFill>
                <a:srgbClr val="6A6C77"/>
              </a:solidFill>
            </a:endParaRPr>
          </a:p>
          <a:p>
            <a:pPr marL="0" lvl="0" indent="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6A6C76"/>
              </a:buClr>
              <a:buSzPts val="4380"/>
              <a:buFont typeface="Tahoma"/>
              <a:buNone/>
            </a:pPr>
            <a:endParaRPr sz="6000"/>
          </a:p>
        </p:txBody>
      </p:sp>
      <p:sp>
        <p:nvSpPr>
          <p:cNvPr id="198" name="Google Shape;198;p21"/>
          <p:cNvSpPr txBox="1">
            <a:spLocks noGrp="1"/>
          </p:cNvSpPr>
          <p:nvPr>
            <p:ph type="title"/>
          </p:nvPr>
        </p:nvSpPr>
        <p:spPr>
          <a:xfrm>
            <a:off x="908781" y="885495"/>
            <a:ext cx="14716508" cy="9970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ctr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A6C77"/>
              </a:buClr>
              <a:buSzPts val="5800"/>
              <a:buFont typeface="Tahoma"/>
              <a:buNone/>
            </a:pPr>
            <a:r>
              <a:rPr lang="en-GB"/>
              <a:t>A closer look into a Dataverse repository</a:t>
            </a:r>
            <a:endParaRPr/>
          </a:p>
        </p:txBody>
      </p:sp>
      <p:sp>
        <p:nvSpPr>
          <p:cNvPr id="199" name="Google Shape;199;p21"/>
          <p:cNvSpPr txBox="1"/>
          <p:nvPr/>
        </p:nvSpPr>
        <p:spPr>
          <a:xfrm>
            <a:off x="1824317" y="9202448"/>
            <a:ext cx="12618513" cy="4001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A6C76"/>
              </a:buClr>
              <a:buSzPts val="2000"/>
              <a:buFont typeface="Tahoma"/>
              <a:buNone/>
            </a:pPr>
            <a:r>
              <a:rPr lang="en-GB" sz="2000" b="0" i="0" u="none" strike="noStrike" cap="none">
                <a:solidFill>
                  <a:srgbClr val="6A6C76"/>
                </a:solidFill>
                <a:latin typeface="Tahoma"/>
                <a:ea typeface="Tahoma"/>
                <a:cs typeface="Tahoma"/>
                <a:sym typeface="Tahoma"/>
              </a:rPr>
              <a:t>Example repsitory: DANS Data Station Archeaology: https://archaeology.datastations.nl/</a:t>
            </a:r>
            <a:endParaRPr sz="2000" b="0" i="0" u="none" strike="noStrike" cap="none">
              <a:solidFill>
                <a:srgbClr val="6A6C76"/>
              </a:solidFill>
              <a:latin typeface="Tahoma"/>
              <a:ea typeface="Tahoma"/>
              <a:cs typeface="Tahoma"/>
              <a:sym typeface="Tahoma"/>
            </a:endParaRPr>
          </a:p>
        </p:txBody>
      </p:sp>
      <p:pic>
        <p:nvPicPr>
          <p:cNvPr id="200" name="Google Shape;200;p2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003599" y="2202503"/>
            <a:ext cx="11333063" cy="7200000"/>
          </a:xfrm>
          <a:prstGeom prst="rect">
            <a:avLst/>
          </a:prstGeom>
          <a:noFill/>
          <a:ln>
            <a:noFill/>
          </a:ln>
        </p:spPr>
      </p:pic>
      <p:sp>
        <p:nvSpPr>
          <p:cNvPr id="201" name="Google Shape;201;p21"/>
          <p:cNvSpPr/>
          <p:nvPr/>
        </p:nvSpPr>
        <p:spPr>
          <a:xfrm>
            <a:off x="4149969" y="5063950"/>
            <a:ext cx="8815753" cy="1618204"/>
          </a:xfrm>
          <a:prstGeom prst="rect">
            <a:avLst/>
          </a:prstGeom>
          <a:noFill/>
          <a:ln w="12700" cap="flat" cmpd="sng">
            <a:solidFill>
              <a:srgbClr val="0070C0"/>
            </a:solidFill>
            <a:prstDash val="solid"/>
            <a:miter lim="400000"/>
            <a:headEnd type="none" w="sm" len="sm"/>
            <a:tailEnd type="none" w="sm" len="sm"/>
          </a:ln>
        </p:spPr>
        <p:txBody>
          <a:bodyPr spcFirstLastPara="1" wrap="square" lIns="50800" tIns="50800" rIns="50800" bIns="508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Helvetica Neue"/>
              <a:buNone/>
            </a:pPr>
            <a:endParaRPr sz="2200" b="0" i="0" u="none" strike="noStrike" cap="none">
              <a:solidFill>
                <a:srgbClr val="FFFFFF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202" name="Google Shape;202;p21"/>
          <p:cNvSpPr txBox="1"/>
          <p:nvPr/>
        </p:nvSpPr>
        <p:spPr>
          <a:xfrm>
            <a:off x="281353" y="5024242"/>
            <a:ext cx="2227385" cy="997079"/>
          </a:xfrm>
          <a:prstGeom prst="rect">
            <a:avLst/>
          </a:prstGeom>
          <a:noFill/>
          <a:ln w="12700" cap="flat" cmpd="sng">
            <a:solidFill>
              <a:srgbClr val="0070C0"/>
            </a:solidFill>
            <a:prstDash val="solid"/>
            <a:miter lim="400000"/>
            <a:headEnd type="none" w="sm" len="sm"/>
            <a:tailEnd type="none" w="sm" len="sm"/>
          </a:ln>
        </p:spPr>
        <p:txBody>
          <a:bodyPr spcFirstLastPara="1" wrap="square" lIns="50800" tIns="50800" rIns="50800" bIns="50800" anchor="t" anchorCtr="0">
            <a:norm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93939"/>
              </a:buClr>
              <a:buSzPts val="2400"/>
              <a:buFont typeface="Tahoma"/>
              <a:buNone/>
            </a:pPr>
            <a:r>
              <a:rPr lang="en-GB" sz="2400" b="0" i="0" u="none" strike="noStrike" cap="none">
                <a:solidFill>
                  <a:srgbClr val="393939"/>
                </a:solidFill>
                <a:latin typeface="Tahoma"/>
                <a:ea typeface="Tahoma"/>
                <a:cs typeface="Tahoma"/>
                <a:sym typeface="Tahoma"/>
              </a:rPr>
              <a:t>Domain-specific information</a:t>
            </a:r>
            <a:endParaRPr/>
          </a:p>
        </p:txBody>
      </p:sp>
      <p:cxnSp>
        <p:nvCxnSpPr>
          <p:cNvPr id="203" name="Google Shape;203;p21"/>
          <p:cNvCxnSpPr/>
          <p:nvPr/>
        </p:nvCxnSpPr>
        <p:spPr>
          <a:xfrm>
            <a:off x="2508738" y="5522782"/>
            <a:ext cx="1641231" cy="0"/>
          </a:xfrm>
          <a:prstGeom prst="straightConnector1">
            <a:avLst/>
          </a:prstGeom>
          <a:noFill/>
          <a:ln w="25400" cap="flat" cmpd="sng">
            <a:solidFill>
              <a:srgbClr val="000000"/>
            </a:solidFill>
            <a:prstDash val="solid"/>
            <a:miter lim="400000"/>
            <a:headEnd type="none" w="sm" len="sm"/>
            <a:tailEnd type="none" w="sm" len="sm"/>
          </a:ln>
        </p:spPr>
      </p:cxn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" name="Google Shape;208;p22"/>
          <p:cNvSpPr txBox="1">
            <a:spLocks noGrp="1"/>
          </p:cNvSpPr>
          <p:nvPr>
            <p:ph type="body" idx="1"/>
          </p:nvPr>
        </p:nvSpPr>
        <p:spPr>
          <a:xfrm>
            <a:off x="908781" y="2496211"/>
            <a:ext cx="14716508" cy="49989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584200" lvl="0" indent="-30607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A6C76"/>
              </a:buClr>
              <a:buSzPts val="4380"/>
              <a:buFont typeface="Tahoma"/>
              <a:buNone/>
            </a:pPr>
            <a:endParaRPr sz="6000"/>
          </a:p>
          <a:p>
            <a:pPr marL="0" lvl="0" indent="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6A6C76"/>
              </a:buClr>
              <a:buSzPts val="2044"/>
              <a:buFont typeface="Tahoma"/>
              <a:buNone/>
            </a:pPr>
            <a:endParaRPr/>
          </a:p>
          <a:p>
            <a:pPr marL="584200" lvl="0" indent="-315341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6A6C76"/>
              </a:buClr>
              <a:buSzPts val="4234"/>
              <a:buFont typeface="Tahoma"/>
              <a:buNone/>
            </a:pPr>
            <a:endParaRPr sz="5800">
              <a:solidFill>
                <a:srgbClr val="6A6C77"/>
              </a:solidFill>
            </a:endParaRPr>
          </a:p>
          <a:p>
            <a:pPr marL="0" lvl="0" indent="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6A6C76"/>
              </a:buClr>
              <a:buSzPts val="4380"/>
              <a:buFont typeface="Tahoma"/>
              <a:buNone/>
            </a:pPr>
            <a:endParaRPr sz="6000"/>
          </a:p>
        </p:txBody>
      </p:sp>
      <p:sp>
        <p:nvSpPr>
          <p:cNvPr id="209" name="Google Shape;209;p22"/>
          <p:cNvSpPr txBox="1">
            <a:spLocks noGrp="1"/>
          </p:cNvSpPr>
          <p:nvPr>
            <p:ph type="title"/>
          </p:nvPr>
        </p:nvSpPr>
        <p:spPr>
          <a:xfrm>
            <a:off x="908781" y="885495"/>
            <a:ext cx="14716508" cy="9970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ctr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A6C77"/>
              </a:buClr>
              <a:buSzPts val="5800"/>
              <a:buFont typeface="Tahoma"/>
              <a:buNone/>
            </a:pPr>
            <a:r>
              <a:rPr lang="en-GB"/>
              <a:t>A closer look into a Dataverse repository</a:t>
            </a:r>
            <a:endParaRPr/>
          </a:p>
        </p:txBody>
      </p:sp>
      <p:sp>
        <p:nvSpPr>
          <p:cNvPr id="210" name="Google Shape;210;p22"/>
          <p:cNvSpPr txBox="1"/>
          <p:nvPr/>
        </p:nvSpPr>
        <p:spPr>
          <a:xfrm>
            <a:off x="1824317" y="9202448"/>
            <a:ext cx="12618513" cy="4001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A6C76"/>
              </a:buClr>
              <a:buSzPts val="2000"/>
              <a:buFont typeface="Tahoma"/>
              <a:buNone/>
            </a:pPr>
            <a:r>
              <a:rPr lang="en-GB" sz="2000" b="0" i="0" u="none" strike="noStrike" cap="none">
                <a:solidFill>
                  <a:srgbClr val="6A6C76"/>
                </a:solidFill>
                <a:latin typeface="Tahoma"/>
                <a:ea typeface="Tahoma"/>
                <a:cs typeface="Tahoma"/>
                <a:sym typeface="Tahoma"/>
              </a:rPr>
              <a:t>Example repsitory: DANS Data Station Archeaology: https://archaeology.datastations.nl/</a:t>
            </a:r>
            <a:endParaRPr sz="2000" b="0" i="0" u="none" strike="noStrike" cap="none">
              <a:solidFill>
                <a:srgbClr val="6A6C76"/>
              </a:solidFill>
              <a:latin typeface="Tahoma"/>
              <a:ea typeface="Tahoma"/>
              <a:cs typeface="Tahoma"/>
              <a:sym typeface="Tahoma"/>
            </a:endParaRPr>
          </a:p>
        </p:txBody>
      </p:sp>
      <p:pic>
        <p:nvPicPr>
          <p:cNvPr id="211" name="Google Shape;211;p2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003599" y="2202503"/>
            <a:ext cx="11333063" cy="7200000"/>
          </a:xfrm>
          <a:prstGeom prst="rect">
            <a:avLst/>
          </a:prstGeom>
          <a:noFill/>
          <a:ln>
            <a:noFill/>
          </a:ln>
        </p:spPr>
      </p:pic>
      <p:sp>
        <p:nvSpPr>
          <p:cNvPr id="212" name="Google Shape;212;p22"/>
          <p:cNvSpPr/>
          <p:nvPr/>
        </p:nvSpPr>
        <p:spPr>
          <a:xfrm>
            <a:off x="4267200" y="6499286"/>
            <a:ext cx="8557846" cy="1988221"/>
          </a:xfrm>
          <a:prstGeom prst="rect">
            <a:avLst/>
          </a:prstGeom>
          <a:noFill/>
          <a:ln w="12700" cap="flat" cmpd="sng">
            <a:solidFill>
              <a:srgbClr val="0070C0"/>
            </a:solidFill>
            <a:prstDash val="solid"/>
            <a:miter lim="400000"/>
            <a:headEnd type="none" w="sm" len="sm"/>
            <a:tailEnd type="none" w="sm" len="sm"/>
          </a:ln>
        </p:spPr>
        <p:txBody>
          <a:bodyPr spcFirstLastPara="1" wrap="square" lIns="50800" tIns="50800" rIns="50800" bIns="508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Helvetica Neue"/>
              <a:buNone/>
            </a:pPr>
            <a:endParaRPr sz="2200" b="0" i="0" u="none" strike="noStrike" cap="none">
              <a:solidFill>
                <a:srgbClr val="FFFFFF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213" name="Google Shape;213;p22"/>
          <p:cNvSpPr txBox="1"/>
          <p:nvPr/>
        </p:nvSpPr>
        <p:spPr>
          <a:xfrm>
            <a:off x="398584" y="6337218"/>
            <a:ext cx="2605016" cy="1213880"/>
          </a:xfrm>
          <a:prstGeom prst="rect">
            <a:avLst/>
          </a:prstGeom>
          <a:noFill/>
          <a:ln w="12700" cap="flat" cmpd="sng">
            <a:solidFill>
              <a:srgbClr val="0070C0"/>
            </a:solidFill>
            <a:prstDash val="solid"/>
            <a:miter lim="400000"/>
            <a:headEnd type="none" w="sm" len="sm"/>
            <a:tailEnd type="none" w="sm" len="sm"/>
          </a:ln>
        </p:spPr>
        <p:txBody>
          <a:bodyPr spcFirstLastPara="1" wrap="square" lIns="50800" tIns="50800" rIns="50800" bIns="50800" anchor="t" anchorCtr="0">
            <a:norm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93939"/>
              </a:buClr>
              <a:buSzPts val="2400"/>
              <a:buFont typeface="Tahoma"/>
              <a:buNone/>
            </a:pPr>
            <a:r>
              <a:rPr lang="en-GB" sz="2400" b="0" i="0" u="none" strike="noStrike" cap="none">
                <a:solidFill>
                  <a:srgbClr val="393939"/>
                </a:solidFill>
                <a:latin typeface="Tahoma"/>
                <a:ea typeface="Tahoma"/>
                <a:cs typeface="Tahoma"/>
                <a:sym typeface="Tahoma"/>
              </a:rPr>
              <a:t>Information on license and terms of use</a:t>
            </a:r>
            <a:endParaRPr/>
          </a:p>
        </p:txBody>
      </p:sp>
      <p:cxnSp>
        <p:nvCxnSpPr>
          <p:cNvPr id="214" name="Google Shape;214;p22"/>
          <p:cNvCxnSpPr/>
          <p:nvPr/>
        </p:nvCxnSpPr>
        <p:spPr>
          <a:xfrm>
            <a:off x="3003599" y="6864335"/>
            <a:ext cx="1263601" cy="0"/>
          </a:xfrm>
          <a:prstGeom prst="straightConnector1">
            <a:avLst/>
          </a:prstGeom>
          <a:noFill/>
          <a:ln w="25400" cap="flat" cmpd="sng">
            <a:solidFill>
              <a:srgbClr val="000000"/>
            </a:solidFill>
            <a:prstDash val="solid"/>
            <a:miter lim="400000"/>
            <a:headEnd type="none" w="sm" len="sm"/>
            <a:tailEnd type="none" w="sm" len="sm"/>
          </a:ln>
        </p:spPr>
      </p:cxn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" name="Google Shape;219;p23"/>
          <p:cNvSpPr txBox="1">
            <a:spLocks noGrp="1"/>
          </p:cNvSpPr>
          <p:nvPr>
            <p:ph type="title"/>
          </p:nvPr>
        </p:nvSpPr>
        <p:spPr>
          <a:xfrm>
            <a:off x="908781" y="885495"/>
            <a:ext cx="14716508" cy="9970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ctr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A6C77"/>
              </a:buClr>
              <a:buSzPts val="5800"/>
              <a:buFont typeface="Tahoma"/>
              <a:buNone/>
            </a:pPr>
            <a:r>
              <a:rPr lang="en-GB"/>
              <a:t>Archiving data in a Dataverse repository</a:t>
            </a:r>
            <a:endParaRPr/>
          </a:p>
        </p:txBody>
      </p:sp>
      <p:sp>
        <p:nvSpPr>
          <p:cNvPr id="220" name="Google Shape;220;p23"/>
          <p:cNvSpPr txBox="1"/>
          <p:nvPr/>
        </p:nvSpPr>
        <p:spPr>
          <a:xfrm>
            <a:off x="1824317" y="9202448"/>
            <a:ext cx="12618513" cy="4001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A6C76"/>
              </a:buClr>
              <a:buSzPts val="2000"/>
              <a:buFont typeface="Tahoma"/>
              <a:buNone/>
            </a:pPr>
            <a:r>
              <a:rPr lang="en-GB" sz="2000" b="0" i="0" u="none" strike="noStrike" cap="none">
                <a:solidFill>
                  <a:srgbClr val="6A6C76"/>
                </a:solidFill>
                <a:latin typeface="Tahoma"/>
                <a:ea typeface="Tahoma"/>
                <a:cs typeface="Tahoma"/>
                <a:sym typeface="Tahoma"/>
              </a:rPr>
              <a:t>Information taken from Dataverse End User Manual available at: https://doi.org/10.5281/zenodo.6347488</a:t>
            </a:r>
            <a:endParaRPr sz="2000" b="0" i="0" u="none" strike="noStrike" cap="none">
              <a:solidFill>
                <a:srgbClr val="6A6C76"/>
              </a:solidFill>
              <a:latin typeface="Tahoma"/>
              <a:ea typeface="Tahoma"/>
              <a:cs typeface="Tahoma"/>
              <a:sym typeface="Tahoma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" name="Google Shape;225;p24"/>
          <p:cNvSpPr txBox="1">
            <a:spLocks noGrp="1"/>
          </p:cNvSpPr>
          <p:nvPr>
            <p:ph type="body" idx="1"/>
          </p:nvPr>
        </p:nvSpPr>
        <p:spPr>
          <a:xfrm>
            <a:off x="720931" y="2377361"/>
            <a:ext cx="14716500" cy="49989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r>
              <a:rPr lang="en-GB"/>
              <a:t>Go to your Dataverse repository and log in</a:t>
            </a:r>
            <a:endParaRPr/>
          </a:p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r>
              <a:rPr lang="en-GB"/>
              <a:t>Click on “Add data” → “New Dataset” </a:t>
            </a:r>
            <a:endParaRPr/>
          </a:p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6" name="Google Shape;226;p24"/>
          <p:cNvSpPr txBox="1">
            <a:spLocks noGrp="1"/>
          </p:cNvSpPr>
          <p:nvPr>
            <p:ph type="title"/>
          </p:nvPr>
        </p:nvSpPr>
        <p:spPr>
          <a:xfrm>
            <a:off x="908781" y="885495"/>
            <a:ext cx="14716500" cy="997200"/>
          </a:xfrm>
          <a:prstGeom prst="rect">
            <a:avLst/>
          </a:prstGeom>
        </p:spPr>
        <p:txBody>
          <a:bodyPr spcFirstLastPara="1" wrap="square" lIns="50800" tIns="50800" rIns="50800" bIns="50800" anchor="ctr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Archiving data in a Dataverse repository</a:t>
            </a:r>
            <a:endParaRPr/>
          </a:p>
        </p:txBody>
      </p:sp>
      <p:pic>
        <p:nvPicPr>
          <p:cNvPr id="227" name="Google Shape;227;p2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908775" y="3314086"/>
            <a:ext cx="5423812" cy="1953689"/>
          </a:xfrm>
          <a:prstGeom prst="rect">
            <a:avLst/>
          </a:prstGeom>
          <a:noFill/>
          <a:ln w="9525" cap="flat" cmpd="sng">
            <a:solidFill>
              <a:srgbClr val="98C5E8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228" name="Google Shape;228;p2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9658111" y="1982760"/>
            <a:ext cx="4096351" cy="4616324"/>
          </a:xfrm>
          <a:prstGeom prst="rect">
            <a:avLst/>
          </a:prstGeom>
          <a:noFill/>
          <a:ln>
            <a:noFill/>
          </a:ln>
        </p:spPr>
      </p:pic>
      <p:pic>
        <p:nvPicPr>
          <p:cNvPr id="229" name="Google Shape;229;p24"/>
          <p:cNvPicPr preferRelativeResize="0"/>
          <p:nvPr/>
        </p:nvPicPr>
        <p:blipFill rotWithShape="1">
          <a:blip r:embed="rId5">
            <a:alphaModFix/>
          </a:blip>
          <a:srcRect b="13359"/>
          <a:stretch/>
        </p:blipFill>
        <p:spPr>
          <a:xfrm>
            <a:off x="908775" y="6699151"/>
            <a:ext cx="3600450" cy="1667050"/>
          </a:xfrm>
          <a:prstGeom prst="rect">
            <a:avLst/>
          </a:prstGeom>
          <a:noFill/>
          <a:ln w="9525" cap="flat" cmpd="sng">
            <a:solidFill>
              <a:srgbClr val="98C5E8"/>
            </a:solidFill>
            <a:prstDash val="solid"/>
            <a:round/>
            <a:headEnd type="none" w="sm" len="sm"/>
            <a:tailEnd type="none" w="sm" len="sm"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" name="Google Shape;70;p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786061" y="601123"/>
            <a:ext cx="5390917" cy="8090647"/>
          </a:xfrm>
          <a:prstGeom prst="rect">
            <a:avLst/>
          </a:prstGeom>
          <a:noFill/>
          <a:ln>
            <a:noFill/>
          </a:ln>
        </p:spPr>
      </p:pic>
      <p:sp>
        <p:nvSpPr>
          <p:cNvPr id="71" name="Google Shape;71;p7"/>
          <p:cNvSpPr txBox="1">
            <a:spLocks noGrp="1"/>
          </p:cNvSpPr>
          <p:nvPr>
            <p:ph type="body" idx="1"/>
          </p:nvPr>
        </p:nvSpPr>
        <p:spPr>
          <a:xfrm>
            <a:off x="908781" y="2496211"/>
            <a:ext cx="14489062" cy="30798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584200" lvl="0" indent="-55916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73000"/>
              <a:buFont typeface="Tahoma"/>
              <a:buChar char="•"/>
            </a:pPr>
            <a:r>
              <a:rPr lang="en-GB" sz="3600">
                <a:solidFill>
                  <a:schemeClr val="dk1"/>
                </a:solidFill>
              </a:rPr>
              <a:t>Dataverse introduction </a:t>
            </a:r>
            <a:endParaRPr sz="3600">
              <a:solidFill>
                <a:schemeClr val="dk1"/>
              </a:solidFill>
            </a:endParaRPr>
          </a:p>
          <a:p>
            <a:pPr marL="584200" lvl="0" indent="-559168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ct val="73000"/>
              <a:buFont typeface="Tahoma"/>
              <a:buChar char="•"/>
            </a:pPr>
            <a:r>
              <a:rPr lang="en-GB" sz="3600">
                <a:solidFill>
                  <a:schemeClr val="dk1"/>
                </a:solidFill>
              </a:rPr>
              <a:t>Archiving data in a Dataverse repository</a:t>
            </a:r>
            <a:endParaRPr/>
          </a:p>
          <a:p>
            <a:pPr marL="0" lvl="0" indent="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6A6C76"/>
              </a:buClr>
              <a:buSzPct val="73000"/>
              <a:buFont typeface="Tahoma"/>
              <a:buNone/>
            </a:pPr>
            <a:endParaRPr>
              <a:solidFill>
                <a:schemeClr val="dk1"/>
              </a:solidFill>
            </a:endParaRPr>
          </a:p>
          <a:p>
            <a:pPr marL="584200" lvl="0" indent="-454406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6A6C76"/>
              </a:buClr>
              <a:buSzPct val="73000"/>
              <a:buFont typeface="Tahoma"/>
              <a:buNone/>
            </a:pPr>
            <a:endParaRPr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6A6C76"/>
              </a:buClr>
              <a:buSzPct val="73000"/>
              <a:buFont typeface="Tahoma"/>
              <a:buNone/>
            </a:pPr>
            <a:endParaRPr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Clr>
                <a:srgbClr val="6A6C76"/>
              </a:buClr>
              <a:buSzPct val="73000"/>
              <a:buFont typeface="Tahoma"/>
              <a:buNone/>
            </a:pPr>
            <a:endParaRPr/>
          </a:p>
          <a:p>
            <a:pPr marL="584200" lvl="0" indent="-454406" algn="l" rtl="0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Clr>
                <a:srgbClr val="6A6C76"/>
              </a:buClr>
              <a:buSzPct val="73000"/>
              <a:buFont typeface="Tahoma"/>
              <a:buNone/>
            </a:pPr>
            <a:endParaRPr/>
          </a:p>
        </p:txBody>
      </p:sp>
      <p:sp>
        <p:nvSpPr>
          <p:cNvPr id="72" name="Google Shape;72;p7"/>
          <p:cNvSpPr txBox="1">
            <a:spLocks noGrp="1"/>
          </p:cNvSpPr>
          <p:nvPr>
            <p:ph type="title"/>
          </p:nvPr>
        </p:nvSpPr>
        <p:spPr>
          <a:xfrm>
            <a:off x="908781" y="885495"/>
            <a:ext cx="14716508" cy="9970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ctr" anchorCtr="0">
            <a:norm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A6C77"/>
              </a:buClr>
              <a:buSzPts val="5800"/>
              <a:buFont typeface="Tahoma"/>
              <a:buNone/>
            </a:pPr>
            <a:r>
              <a:rPr lang="en-GB"/>
              <a:t>Overview </a:t>
            </a:r>
            <a:endParaRPr/>
          </a:p>
        </p:txBody>
      </p:sp>
      <p:sp>
        <p:nvSpPr>
          <p:cNvPr id="73" name="Google Shape;73;p7"/>
          <p:cNvSpPr txBox="1"/>
          <p:nvPr/>
        </p:nvSpPr>
        <p:spPr>
          <a:xfrm>
            <a:off x="11429321" y="9296400"/>
            <a:ext cx="5747657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t" anchorCtr="0">
            <a:normAutofit fontScale="70000" lnSpcReduction="20000"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93939"/>
              </a:buClr>
              <a:buSzPct val="100000"/>
              <a:buFont typeface="Tahoma"/>
              <a:buNone/>
            </a:pPr>
            <a:r>
              <a:rPr lang="en-GB" sz="2400" b="0" i="0" u="none" strike="noStrike" cap="none">
                <a:solidFill>
                  <a:srgbClr val="393939"/>
                </a:solidFill>
                <a:latin typeface="Tahoma"/>
                <a:ea typeface="Tahoma"/>
                <a:cs typeface="Tahoma"/>
                <a:sym typeface="Tahoma"/>
              </a:rPr>
              <a:t>Image: CC-BY-SA CESSDA DMEG https://dmeg.cessda.eu/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Helvetica Neue"/>
              <a:buNone/>
            </a:pPr>
            <a:endParaRPr sz="2400" b="0" i="0" u="none" strike="noStrike" cap="none">
              <a:solidFill>
                <a:srgbClr val="393939"/>
              </a:solidFill>
              <a:latin typeface="Tahoma"/>
              <a:ea typeface="Tahoma"/>
              <a:cs typeface="Tahoma"/>
              <a:sym typeface="Tahoma"/>
            </a:endParaRPr>
          </a:p>
        </p:txBody>
      </p:sp>
      <p:sp>
        <p:nvSpPr>
          <p:cNvPr id="74" name="Google Shape;74;p7"/>
          <p:cNvSpPr txBox="1"/>
          <p:nvPr/>
        </p:nvSpPr>
        <p:spPr>
          <a:xfrm>
            <a:off x="718135" y="7829996"/>
            <a:ext cx="13625393" cy="8617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25"/>
              <a:buFont typeface="Tahoma"/>
              <a:buNone/>
            </a:pPr>
            <a:r>
              <a:rPr lang="en-GB" sz="2500" b="0" i="0" u="none" strike="noStrike" cap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This presentation follows the instructions presented in the </a:t>
            </a:r>
            <a:r>
              <a:rPr lang="en-GB" sz="2500" b="0" i="1" u="none" strike="noStrike" cap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Dataverse End User Manual</a:t>
            </a:r>
            <a:r>
              <a:rPr lang="en-GB" sz="2500" b="0" i="0" u="none" strike="noStrike" cap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created in the SSHOC project available at: https://doi.org/10.5281/zenodo.6347488</a:t>
            </a:r>
            <a:endParaRPr sz="2500" b="0" i="0" u="none" strike="noStrike" cap="none">
              <a:solidFill>
                <a:schemeClr val="dk1"/>
              </a:solidFill>
              <a:latin typeface="Tahoma"/>
              <a:ea typeface="Tahoma"/>
              <a:cs typeface="Tahoma"/>
              <a:sym typeface="Tahoma"/>
            </a:endParaRPr>
          </a:p>
        </p:txBody>
      </p:sp>
      <p:pic>
        <p:nvPicPr>
          <p:cNvPr id="75" name="Google Shape;75;p7" descr="The Dataverse Project - Dataverse.or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7193960" y="344620"/>
            <a:ext cx="5328006" cy="204923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" name="Google Shape;234;p25"/>
          <p:cNvSpPr txBox="1">
            <a:spLocks noGrp="1"/>
          </p:cNvSpPr>
          <p:nvPr>
            <p:ph type="body" idx="1"/>
          </p:nvPr>
        </p:nvSpPr>
        <p:spPr>
          <a:xfrm>
            <a:off x="720931" y="2377361"/>
            <a:ext cx="14716500" cy="49989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r>
              <a:rPr lang="en-GB"/>
              <a:t>Fill in the </a:t>
            </a:r>
            <a:r>
              <a:rPr lang="en-GB" b="1"/>
              <a:t>citation metadata </a:t>
            </a:r>
            <a:r>
              <a:rPr lang="en-GB"/>
              <a:t>(e.g. the dataset name, author, description etc.)</a:t>
            </a:r>
            <a:endParaRPr/>
          </a:p>
          <a:p>
            <a:pPr marL="457200" lvl="0" indent="-358394" algn="l" rtl="0">
              <a:spcBef>
                <a:spcPts val="600"/>
              </a:spcBef>
              <a:spcAft>
                <a:spcPts val="0"/>
              </a:spcAft>
              <a:buSzPts val="2044"/>
              <a:buChar char="•"/>
            </a:pPr>
            <a:r>
              <a:rPr lang="en-GB"/>
              <a:t>Provide as much detail as possible and note that required fields are marked by asterisks</a:t>
            </a:r>
            <a:endParaRPr/>
          </a:p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5" name="Google Shape;235;p25"/>
          <p:cNvSpPr txBox="1">
            <a:spLocks noGrp="1"/>
          </p:cNvSpPr>
          <p:nvPr>
            <p:ph type="title"/>
          </p:nvPr>
        </p:nvSpPr>
        <p:spPr>
          <a:xfrm>
            <a:off x="908781" y="885495"/>
            <a:ext cx="14716500" cy="997200"/>
          </a:xfrm>
          <a:prstGeom prst="rect">
            <a:avLst/>
          </a:prstGeom>
        </p:spPr>
        <p:txBody>
          <a:bodyPr spcFirstLastPara="1" wrap="square" lIns="50800" tIns="50800" rIns="50800" bIns="50800" anchor="ctr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Archiving data in a Dataverse repository </a:t>
            </a:r>
            <a:endParaRPr/>
          </a:p>
        </p:txBody>
      </p:sp>
      <p:pic>
        <p:nvPicPr>
          <p:cNvPr id="236" name="Google Shape;236;p25"/>
          <p:cNvPicPr preferRelativeResize="0"/>
          <p:nvPr/>
        </p:nvPicPr>
        <p:blipFill rotWithShape="1">
          <a:blip r:embed="rId3">
            <a:alphaModFix/>
          </a:blip>
          <a:srcRect b="6725"/>
          <a:stretch/>
        </p:blipFill>
        <p:spPr>
          <a:xfrm>
            <a:off x="2087563" y="3238900"/>
            <a:ext cx="11983225" cy="63593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" name="Google Shape;241;p26"/>
          <p:cNvSpPr txBox="1">
            <a:spLocks noGrp="1"/>
          </p:cNvSpPr>
          <p:nvPr>
            <p:ph type="body" idx="1"/>
          </p:nvPr>
        </p:nvSpPr>
        <p:spPr>
          <a:xfrm>
            <a:off x="720931" y="2377361"/>
            <a:ext cx="14716500" cy="49989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r>
              <a:rPr lang="en-GB"/>
              <a:t>Depending on your system you may have </a:t>
            </a:r>
            <a:r>
              <a:rPr lang="en-GB" b="1"/>
              <a:t>additional metadata blocks</a:t>
            </a:r>
            <a:r>
              <a:rPr lang="en-GB"/>
              <a:t> to fill in</a:t>
            </a:r>
            <a:endParaRPr/>
          </a:p>
          <a:p>
            <a:pPr marL="457200" lvl="0" indent="-358394" algn="l" rtl="0">
              <a:spcBef>
                <a:spcPts val="600"/>
              </a:spcBef>
              <a:spcAft>
                <a:spcPts val="0"/>
              </a:spcAft>
              <a:buSzPts val="2044"/>
              <a:buChar char="•"/>
            </a:pPr>
            <a:r>
              <a:rPr lang="en-GB"/>
              <a:t>Provide as much detail as possible and note that required fields are marked by asterisks</a:t>
            </a:r>
            <a:endParaRPr/>
          </a:p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2" name="Google Shape;242;p26"/>
          <p:cNvSpPr txBox="1">
            <a:spLocks noGrp="1"/>
          </p:cNvSpPr>
          <p:nvPr>
            <p:ph type="title"/>
          </p:nvPr>
        </p:nvSpPr>
        <p:spPr>
          <a:xfrm>
            <a:off x="908781" y="885495"/>
            <a:ext cx="14716500" cy="997200"/>
          </a:xfrm>
          <a:prstGeom prst="rect">
            <a:avLst/>
          </a:prstGeom>
        </p:spPr>
        <p:txBody>
          <a:bodyPr spcFirstLastPara="1" wrap="square" lIns="50800" tIns="50800" rIns="50800" bIns="50800" anchor="ctr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Archiving data in a Dataverse repository </a:t>
            </a:r>
            <a:endParaRPr/>
          </a:p>
        </p:txBody>
      </p:sp>
      <p:pic>
        <p:nvPicPr>
          <p:cNvPr id="243" name="Google Shape;243;p26"/>
          <p:cNvPicPr preferRelativeResize="0"/>
          <p:nvPr/>
        </p:nvPicPr>
        <p:blipFill rotWithShape="1">
          <a:blip r:embed="rId3">
            <a:alphaModFix/>
          </a:blip>
          <a:srcRect b="5231"/>
          <a:stretch/>
        </p:blipFill>
        <p:spPr>
          <a:xfrm>
            <a:off x="3199125" y="3256650"/>
            <a:ext cx="10510726" cy="63415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8" name="Google Shape;248;p27"/>
          <p:cNvSpPr txBox="1">
            <a:spLocks noGrp="1"/>
          </p:cNvSpPr>
          <p:nvPr>
            <p:ph type="body" idx="1"/>
          </p:nvPr>
        </p:nvSpPr>
        <p:spPr>
          <a:xfrm>
            <a:off x="720931" y="2377361"/>
            <a:ext cx="14716500" cy="49989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r>
              <a:rPr lang="en-GB" b="1"/>
              <a:t>Add files and save </a:t>
            </a:r>
            <a:r>
              <a:rPr lang="en-GB"/>
              <a:t>the the dataset</a:t>
            </a:r>
            <a:endParaRPr/>
          </a:p>
          <a:p>
            <a:pPr marL="457200" lvl="0" indent="0" algn="l" rtl="0">
              <a:spcBef>
                <a:spcPts val="60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9" name="Google Shape;249;p27"/>
          <p:cNvSpPr txBox="1">
            <a:spLocks noGrp="1"/>
          </p:cNvSpPr>
          <p:nvPr>
            <p:ph type="title"/>
          </p:nvPr>
        </p:nvSpPr>
        <p:spPr>
          <a:xfrm>
            <a:off x="908781" y="885495"/>
            <a:ext cx="14716500" cy="997200"/>
          </a:xfrm>
          <a:prstGeom prst="rect">
            <a:avLst/>
          </a:prstGeom>
        </p:spPr>
        <p:txBody>
          <a:bodyPr spcFirstLastPara="1" wrap="square" lIns="50800" tIns="50800" rIns="50800" bIns="50800" anchor="ctr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Archiving data in a Dataverse repository </a:t>
            </a:r>
            <a:endParaRPr/>
          </a:p>
        </p:txBody>
      </p:sp>
      <p:pic>
        <p:nvPicPr>
          <p:cNvPr id="250" name="Google Shape;250;p27"/>
          <p:cNvPicPr preferRelativeResize="0"/>
          <p:nvPr/>
        </p:nvPicPr>
        <p:blipFill rotWithShape="1">
          <a:blip r:embed="rId3">
            <a:alphaModFix/>
          </a:blip>
          <a:srcRect b="4698"/>
          <a:stretch/>
        </p:blipFill>
        <p:spPr>
          <a:xfrm>
            <a:off x="3010075" y="2717850"/>
            <a:ext cx="11008324" cy="667907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5" name="Google Shape;255;p28"/>
          <p:cNvSpPr txBox="1">
            <a:spLocks noGrp="1"/>
          </p:cNvSpPr>
          <p:nvPr>
            <p:ph type="body" idx="1"/>
          </p:nvPr>
        </p:nvSpPr>
        <p:spPr>
          <a:xfrm>
            <a:off x="720931" y="2377361"/>
            <a:ext cx="14716500" cy="49989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r>
              <a:rPr lang="en-GB"/>
              <a:t>After saving the initial dataset, you can perform </a:t>
            </a:r>
            <a:r>
              <a:rPr lang="en-GB" b="1"/>
              <a:t>additional edits</a:t>
            </a:r>
            <a:r>
              <a:rPr lang="en-GB"/>
              <a:t> to your dataset’s</a:t>
            </a:r>
            <a:endParaRPr/>
          </a:p>
          <a:p>
            <a:pPr marL="457200" lvl="0" indent="0" algn="l" rtl="0">
              <a:spcBef>
                <a:spcPts val="600"/>
              </a:spcBef>
              <a:spcAft>
                <a:spcPts val="0"/>
              </a:spcAft>
              <a:buNone/>
            </a:pPr>
            <a:endParaRPr/>
          </a:p>
          <a:p>
            <a:pPr marL="457200" lvl="0" indent="-358394" algn="l" rtl="0">
              <a:spcBef>
                <a:spcPts val="600"/>
              </a:spcBef>
              <a:spcAft>
                <a:spcPts val="0"/>
              </a:spcAft>
              <a:buSzPts val="2044"/>
              <a:buChar char="•"/>
            </a:pPr>
            <a:r>
              <a:rPr lang="en-GB"/>
              <a:t>METADATA</a:t>
            </a:r>
            <a:endParaRPr/>
          </a:p>
          <a:p>
            <a:pPr marL="457200" lvl="0" indent="0" algn="l" rtl="0">
              <a:spcBef>
                <a:spcPts val="600"/>
              </a:spcBef>
              <a:spcAft>
                <a:spcPts val="0"/>
              </a:spcAft>
              <a:buNone/>
            </a:pPr>
            <a:endParaRPr/>
          </a:p>
          <a:p>
            <a:pPr marL="457200" lvl="0" indent="-358394" algn="l" rtl="0">
              <a:spcBef>
                <a:spcPts val="600"/>
              </a:spcBef>
              <a:spcAft>
                <a:spcPts val="0"/>
              </a:spcAft>
              <a:buSzPts val="2044"/>
              <a:buChar char="•"/>
            </a:pPr>
            <a:r>
              <a:rPr lang="en-GB"/>
              <a:t>FILES</a:t>
            </a:r>
            <a:endParaRPr/>
          </a:p>
          <a:p>
            <a:pPr marL="457200" lvl="0" indent="-358394" algn="l" rtl="0">
              <a:spcBef>
                <a:spcPts val="0"/>
              </a:spcBef>
              <a:spcAft>
                <a:spcPts val="0"/>
              </a:spcAft>
              <a:buSzPts val="2044"/>
              <a:buChar char="•"/>
            </a:pPr>
            <a:r>
              <a:rPr lang="en-GB"/>
              <a:t>FILE METADATA AND RESTRICTIONS</a:t>
            </a:r>
            <a:endParaRPr/>
          </a:p>
          <a:p>
            <a:pPr marL="457200" lvl="0" indent="0" algn="l" rtl="0">
              <a:spcBef>
                <a:spcPts val="600"/>
              </a:spcBef>
              <a:spcAft>
                <a:spcPts val="0"/>
              </a:spcAft>
              <a:buNone/>
            </a:pPr>
            <a:endParaRPr/>
          </a:p>
          <a:p>
            <a:pPr marL="457200" lvl="0" indent="-358394" algn="l" rtl="0">
              <a:spcBef>
                <a:spcPts val="600"/>
              </a:spcBef>
              <a:spcAft>
                <a:spcPts val="0"/>
              </a:spcAft>
              <a:buSzPts val="2044"/>
              <a:buChar char="•"/>
            </a:pPr>
            <a:r>
              <a:rPr lang="en-GB"/>
              <a:t>TERMS </a:t>
            </a:r>
            <a:endParaRPr/>
          </a:p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endParaRPr/>
          </a:p>
          <a:p>
            <a:pPr marL="457200" lvl="0" indent="-358394" algn="l" rtl="0">
              <a:spcBef>
                <a:spcPts val="600"/>
              </a:spcBef>
              <a:spcAft>
                <a:spcPts val="0"/>
              </a:spcAft>
              <a:buSzPts val="2044"/>
              <a:buChar char="•"/>
            </a:pPr>
            <a:r>
              <a:rPr lang="en-GB"/>
              <a:t>ROLES AND PERMISSIONS</a:t>
            </a:r>
            <a:endParaRPr/>
          </a:p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endParaRPr/>
          </a:p>
          <a:p>
            <a:pPr marL="457200" lvl="0" indent="0" algn="l" rtl="0">
              <a:spcBef>
                <a:spcPts val="60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6" name="Google Shape;256;p28"/>
          <p:cNvSpPr txBox="1">
            <a:spLocks noGrp="1"/>
          </p:cNvSpPr>
          <p:nvPr>
            <p:ph type="title"/>
          </p:nvPr>
        </p:nvSpPr>
        <p:spPr>
          <a:xfrm>
            <a:off x="908781" y="885495"/>
            <a:ext cx="14716500" cy="997200"/>
          </a:xfrm>
          <a:prstGeom prst="rect">
            <a:avLst/>
          </a:prstGeom>
        </p:spPr>
        <p:txBody>
          <a:bodyPr spcFirstLastPara="1" wrap="square" lIns="50800" tIns="50800" rIns="50800" bIns="50800" anchor="ctr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Archiving data in a Dataverse repository </a:t>
            </a:r>
            <a:endParaRPr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1" name="Google Shape;261;p2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1623275" y="5920875"/>
            <a:ext cx="5360102" cy="2915600"/>
          </a:xfrm>
          <a:prstGeom prst="rect">
            <a:avLst/>
          </a:prstGeom>
          <a:noFill/>
          <a:ln>
            <a:noFill/>
          </a:ln>
        </p:spPr>
      </p:pic>
      <p:sp>
        <p:nvSpPr>
          <p:cNvPr id="262" name="Google Shape;262;p29"/>
          <p:cNvSpPr txBox="1">
            <a:spLocks noGrp="1"/>
          </p:cNvSpPr>
          <p:nvPr>
            <p:ph type="body" idx="1"/>
          </p:nvPr>
        </p:nvSpPr>
        <p:spPr>
          <a:xfrm>
            <a:off x="720931" y="2377361"/>
            <a:ext cx="14716500" cy="49989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r>
              <a:rPr lang="en-GB"/>
              <a:t>After saving the initial dataset, you can perform </a:t>
            </a:r>
            <a:r>
              <a:rPr lang="en-GB" b="1"/>
              <a:t>additional edits</a:t>
            </a:r>
            <a:r>
              <a:rPr lang="en-GB"/>
              <a:t> to your dataset’s</a:t>
            </a:r>
            <a:endParaRPr/>
          </a:p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r>
              <a:rPr lang="en-GB">
                <a:solidFill>
                  <a:srgbClr val="E48932"/>
                </a:solidFill>
              </a:rPr>
              <a:t>METADATA </a:t>
            </a:r>
            <a:r>
              <a:rPr lang="en-GB"/>
              <a:t> </a:t>
            </a:r>
            <a:endParaRPr/>
          </a:p>
          <a:p>
            <a:pPr marL="457200" lvl="0" indent="-358394" algn="l" rtl="0">
              <a:spcBef>
                <a:spcPts val="600"/>
              </a:spcBef>
              <a:spcAft>
                <a:spcPts val="0"/>
              </a:spcAft>
              <a:buSzPts val="2044"/>
              <a:buChar char="•"/>
            </a:pPr>
            <a:r>
              <a:rPr lang="en-GB"/>
              <a:t>Describes your data and facilitates search</a:t>
            </a:r>
            <a:endParaRPr/>
          </a:p>
          <a:p>
            <a:pPr marL="457200" lvl="0" indent="-358394" algn="l" rtl="0">
              <a:spcBef>
                <a:spcPts val="0"/>
              </a:spcBef>
              <a:spcAft>
                <a:spcPts val="0"/>
              </a:spcAft>
              <a:buSzPts val="2044"/>
              <a:buChar char="•"/>
            </a:pPr>
            <a:r>
              <a:rPr lang="en-GB"/>
              <a:t>Dataset metadata in various blocks + File level metadata </a:t>
            </a:r>
            <a:endParaRPr/>
          </a:p>
          <a:p>
            <a:pPr marL="457200" lvl="0" indent="-358394" algn="l" rtl="0">
              <a:spcBef>
                <a:spcPts val="0"/>
              </a:spcBef>
              <a:spcAft>
                <a:spcPts val="0"/>
              </a:spcAft>
              <a:buSzPts val="2044"/>
              <a:buChar char="•"/>
            </a:pPr>
            <a:r>
              <a:rPr lang="en-GB"/>
              <a:t>Archives may use controlled vocabularies (e.g. ELSST) → use the terms were possible to enhance search results and interoperability of your data </a:t>
            </a:r>
            <a:endParaRPr/>
          </a:p>
          <a:p>
            <a:pPr marL="457200" lvl="0" indent="0" algn="l" rtl="0">
              <a:spcBef>
                <a:spcPts val="600"/>
              </a:spcBef>
              <a:spcAft>
                <a:spcPts val="0"/>
              </a:spcAft>
              <a:buNone/>
            </a:pPr>
            <a:endParaRPr/>
          </a:p>
          <a:p>
            <a:pPr marL="457200" lvl="0" indent="-358394" algn="l" rtl="0">
              <a:spcBef>
                <a:spcPts val="600"/>
              </a:spcBef>
              <a:spcAft>
                <a:spcPts val="0"/>
              </a:spcAft>
              <a:buSzPts val="2044"/>
              <a:buChar char="•"/>
            </a:pPr>
            <a:r>
              <a:rPr lang="en-GB"/>
              <a:t>For datasets with similar metadata, you may be able to use templates !</a:t>
            </a:r>
            <a:endParaRPr/>
          </a:p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endParaRPr/>
          </a:p>
          <a:p>
            <a:pPr marL="457200" lvl="0" indent="-358394" algn="l" rtl="0">
              <a:spcBef>
                <a:spcPts val="600"/>
              </a:spcBef>
              <a:spcAft>
                <a:spcPts val="0"/>
              </a:spcAft>
              <a:buSzPts val="2044"/>
              <a:buChar char="•"/>
            </a:pPr>
            <a:r>
              <a:rPr lang="en-GB"/>
              <a:t>Metadata can be exported in various formats!</a:t>
            </a:r>
            <a:endParaRPr/>
          </a:p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endParaRPr/>
          </a:p>
          <a:p>
            <a:pPr marL="457200" lvl="0" indent="0" algn="l" rtl="0">
              <a:spcBef>
                <a:spcPts val="60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3" name="Google Shape;263;p29"/>
          <p:cNvSpPr txBox="1">
            <a:spLocks noGrp="1"/>
          </p:cNvSpPr>
          <p:nvPr>
            <p:ph type="title"/>
          </p:nvPr>
        </p:nvSpPr>
        <p:spPr>
          <a:xfrm>
            <a:off x="908781" y="885495"/>
            <a:ext cx="14716500" cy="997200"/>
          </a:xfrm>
          <a:prstGeom prst="rect">
            <a:avLst/>
          </a:prstGeom>
        </p:spPr>
        <p:txBody>
          <a:bodyPr spcFirstLastPara="1" wrap="square" lIns="50800" tIns="50800" rIns="50800" bIns="50800" anchor="ctr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Archiving data in a Dataverse repository </a:t>
            </a:r>
            <a:endParaRPr/>
          </a:p>
        </p:txBody>
      </p:sp>
      <p:sp>
        <p:nvSpPr>
          <p:cNvPr id="264" name="Google Shape;264;p29"/>
          <p:cNvSpPr txBox="1"/>
          <p:nvPr/>
        </p:nvSpPr>
        <p:spPr>
          <a:xfrm>
            <a:off x="11429321" y="9296400"/>
            <a:ext cx="57477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t" anchorCtr="0">
            <a:normAutofit fontScale="70000" lnSpcReduction="20000"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93939"/>
              </a:buClr>
              <a:buSzPct val="100000"/>
              <a:buFont typeface="Tahoma"/>
              <a:buNone/>
            </a:pPr>
            <a:r>
              <a:rPr lang="en-GB" sz="2400" b="0" i="0" u="none" strike="noStrike" cap="none">
                <a:solidFill>
                  <a:srgbClr val="393939"/>
                </a:solidFill>
                <a:latin typeface="Tahoma"/>
                <a:ea typeface="Tahoma"/>
                <a:cs typeface="Tahoma"/>
                <a:sym typeface="Tahoma"/>
              </a:rPr>
              <a:t>Image: CC-BY-SA CESSDA DMEG https://dmeg.cessda.eu/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Helvetica Neue"/>
              <a:buNone/>
            </a:pPr>
            <a:endParaRPr sz="2400" b="0" i="0" u="none" strike="noStrike" cap="none">
              <a:solidFill>
                <a:srgbClr val="393939"/>
              </a:solidFill>
              <a:latin typeface="Tahoma"/>
              <a:ea typeface="Tahoma"/>
              <a:cs typeface="Tahoma"/>
              <a:sym typeface="Tahoma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9" name="Google Shape;269;p30"/>
          <p:cNvSpPr txBox="1">
            <a:spLocks noGrp="1"/>
          </p:cNvSpPr>
          <p:nvPr>
            <p:ph type="body" idx="1"/>
          </p:nvPr>
        </p:nvSpPr>
        <p:spPr>
          <a:xfrm>
            <a:off x="720931" y="2377361"/>
            <a:ext cx="14716500" cy="49989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r>
              <a:rPr lang="en-GB"/>
              <a:t>After saving the initial dataset, you can perform </a:t>
            </a:r>
            <a:r>
              <a:rPr lang="en-GB" b="1"/>
              <a:t>additional edits</a:t>
            </a:r>
            <a:r>
              <a:rPr lang="en-GB"/>
              <a:t> to your dataset’s</a:t>
            </a:r>
            <a:endParaRPr/>
          </a:p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r>
              <a:rPr lang="en-GB">
                <a:solidFill>
                  <a:srgbClr val="0070C0"/>
                </a:solidFill>
              </a:rPr>
              <a:t>FILES </a:t>
            </a:r>
            <a:endParaRPr>
              <a:solidFill>
                <a:srgbClr val="0070C0"/>
              </a:solidFill>
            </a:endParaRPr>
          </a:p>
          <a:p>
            <a:pPr marL="457200" lvl="0" indent="-358394" algn="l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SzPts val="2044"/>
              <a:buChar char="•"/>
            </a:pPr>
            <a:r>
              <a:rPr lang="en-GB"/>
              <a:t>You can upload additional files under the File tab</a:t>
            </a:r>
            <a:endParaRPr/>
          </a:p>
          <a:p>
            <a:pPr marL="457200" lvl="0" indent="0" algn="l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None/>
            </a:pPr>
            <a:endParaRPr/>
          </a:p>
          <a:p>
            <a:pPr marL="457200" lvl="0" indent="-358394" algn="l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SzPts val="2044"/>
              <a:buChar char="•"/>
            </a:pPr>
            <a:r>
              <a:rPr lang="en-GB"/>
              <a:t>Some files will automatically be transformed into sustainable formats</a:t>
            </a:r>
            <a:endParaRPr/>
          </a:p>
          <a:p>
            <a:pPr marL="914400" lvl="1" indent="-2921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000"/>
              <a:buChar char="•"/>
            </a:pPr>
            <a:r>
              <a:rPr lang="en-GB" sz="2400"/>
              <a:t>SPSS, STATA files and other tabular data is transformed into TAB files readable by many programmes</a:t>
            </a:r>
            <a:endParaRPr sz="2400"/>
          </a:p>
          <a:p>
            <a:pPr marL="914400" lvl="1" indent="-2921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000"/>
              <a:buChar char="•"/>
            </a:pPr>
            <a:r>
              <a:rPr lang="en-GB" sz="2400"/>
              <a:t>Ingest may take some time - you will receive an email when it is done :)</a:t>
            </a:r>
            <a:endParaRPr sz="2400"/>
          </a:p>
          <a:p>
            <a:pPr marL="914400" lvl="1" indent="-2921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000"/>
              <a:buChar char="•"/>
            </a:pPr>
            <a:r>
              <a:rPr lang="en-GB" sz="2400"/>
              <a:t>Under download, the original files and the converted files will be available </a:t>
            </a:r>
            <a:endParaRPr sz="2400"/>
          </a:p>
          <a:p>
            <a:pPr marL="0" lvl="0" indent="0" algn="l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r>
              <a:rPr lang="en-GB"/>
              <a:t> </a:t>
            </a:r>
            <a:endParaRPr/>
          </a:p>
          <a:p>
            <a:pPr marL="457200" lvl="0" indent="0" algn="l" rtl="0">
              <a:spcBef>
                <a:spcPts val="60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70" name="Google Shape;270;p30"/>
          <p:cNvSpPr txBox="1">
            <a:spLocks noGrp="1"/>
          </p:cNvSpPr>
          <p:nvPr>
            <p:ph type="title"/>
          </p:nvPr>
        </p:nvSpPr>
        <p:spPr>
          <a:xfrm>
            <a:off x="908781" y="885495"/>
            <a:ext cx="14716500" cy="997200"/>
          </a:xfrm>
          <a:prstGeom prst="rect">
            <a:avLst/>
          </a:prstGeom>
        </p:spPr>
        <p:txBody>
          <a:bodyPr spcFirstLastPara="1" wrap="square" lIns="50800" tIns="50800" rIns="50800" bIns="50800" anchor="ctr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Archiving data in a Dataverse repository </a:t>
            </a:r>
            <a:endParaRPr/>
          </a:p>
        </p:txBody>
      </p:sp>
      <p:sp>
        <p:nvSpPr>
          <p:cNvPr id="271" name="Google Shape;271;p30"/>
          <p:cNvSpPr txBox="1"/>
          <p:nvPr/>
        </p:nvSpPr>
        <p:spPr>
          <a:xfrm>
            <a:off x="11429321" y="9296400"/>
            <a:ext cx="57477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t" anchorCtr="0">
            <a:normAutofit fontScale="70000" lnSpcReduction="20000"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93939"/>
              </a:buClr>
              <a:buSzPct val="100000"/>
              <a:buFont typeface="Tahoma"/>
              <a:buNone/>
            </a:pPr>
            <a:r>
              <a:rPr lang="en-GB" sz="2400" b="0" i="0" u="none" strike="noStrike" cap="none">
                <a:solidFill>
                  <a:srgbClr val="393939"/>
                </a:solidFill>
                <a:latin typeface="Tahoma"/>
                <a:ea typeface="Tahoma"/>
                <a:cs typeface="Tahoma"/>
                <a:sym typeface="Tahoma"/>
              </a:rPr>
              <a:t>Image: CC-BY-SA CESSDA DMEG https://dmeg.cessda.eu/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Helvetica Neue"/>
              <a:buNone/>
            </a:pPr>
            <a:endParaRPr sz="2400" b="0" i="0" u="none" strike="noStrike" cap="none">
              <a:solidFill>
                <a:srgbClr val="393939"/>
              </a:solidFill>
              <a:latin typeface="Tahoma"/>
              <a:ea typeface="Tahoma"/>
              <a:cs typeface="Tahoma"/>
              <a:sym typeface="Tahoma"/>
            </a:endParaRPr>
          </a:p>
        </p:txBody>
      </p:sp>
      <p:pic>
        <p:nvPicPr>
          <p:cNvPr id="272" name="Google Shape;272;p3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2012123" y="6297800"/>
            <a:ext cx="4267075" cy="25252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7" name="Google Shape;277;p31"/>
          <p:cNvSpPr txBox="1">
            <a:spLocks noGrp="1"/>
          </p:cNvSpPr>
          <p:nvPr>
            <p:ph type="body" idx="1"/>
          </p:nvPr>
        </p:nvSpPr>
        <p:spPr>
          <a:xfrm>
            <a:off x="720931" y="2377361"/>
            <a:ext cx="14716500" cy="49989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r>
              <a:rPr lang="en-GB"/>
              <a:t>After saving the initial dataset, you can perform </a:t>
            </a:r>
            <a:r>
              <a:rPr lang="en-GB" b="1"/>
              <a:t>additional edits</a:t>
            </a:r>
            <a:r>
              <a:rPr lang="en-GB"/>
              <a:t> to your dataset’s</a:t>
            </a:r>
            <a:endParaRPr/>
          </a:p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r>
              <a:rPr lang="en-GB">
                <a:solidFill>
                  <a:srgbClr val="0070C0"/>
                </a:solidFill>
              </a:rPr>
              <a:t>FILE METADATA AND RESTRICTIONS</a:t>
            </a:r>
            <a:endParaRPr>
              <a:solidFill>
                <a:srgbClr val="0070C0"/>
              </a:solidFill>
            </a:endParaRPr>
          </a:p>
          <a:p>
            <a:pPr marL="457200" lvl="0" indent="-358394" algn="l" rtl="0">
              <a:spcBef>
                <a:spcPts val="600"/>
              </a:spcBef>
              <a:spcAft>
                <a:spcPts val="0"/>
              </a:spcAft>
              <a:buSzPts val="2044"/>
              <a:buChar char="•"/>
            </a:pPr>
            <a:r>
              <a:rPr lang="en-GB"/>
              <a:t>You can edit the metadata of your data files to include more specific information</a:t>
            </a:r>
            <a:endParaRPr/>
          </a:p>
          <a:p>
            <a:pPr marL="457200" lvl="0" indent="0" algn="l" rtl="0">
              <a:spcBef>
                <a:spcPts val="600"/>
              </a:spcBef>
              <a:spcAft>
                <a:spcPts val="0"/>
              </a:spcAft>
              <a:buNone/>
            </a:pPr>
            <a:endParaRPr/>
          </a:p>
          <a:p>
            <a:pPr marL="457200" lvl="0" indent="-358394" algn="l" rtl="0">
              <a:spcBef>
                <a:spcPts val="600"/>
              </a:spcBef>
              <a:spcAft>
                <a:spcPts val="0"/>
              </a:spcAft>
              <a:buSzPts val="2044"/>
              <a:buChar char="•"/>
            </a:pPr>
            <a:r>
              <a:rPr lang="en-GB"/>
              <a:t>You can restrict access to particular files </a:t>
            </a:r>
            <a:endParaRPr/>
          </a:p>
          <a:p>
            <a:pPr marL="914400" lvl="1" indent="-317500" algn="l" rtl="0">
              <a:spcBef>
                <a:spcPts val="0"/>
              </a:spcBef>
              <a:spcAft>
                <a:spcPts val="0"/>
              </a:spcAft>
              <a:buSzPts val="1400"/>
              <a:buChar char="•"/>
            </a:pPr>
            <a:r>
              <a:rPr lang="en-GB"/>
              <a:t>Restricted files are indicated by a lock</a:t>
            </a:r>
            <a:endParaRPr/>
          </a:p>
          <a:p>
            <a:pPr marL="914400" lvl="1" indent="-317500" algn="l" rtl="0">
              <a:spcBef>
                <a:spcPts val="0"/>
              </a:spcBef>
              <a:spcAft>
                <a:spcPts val="0"/>
              </a:spcAft>
              <a:buSzPts val="1400"/>
              <a:buChar char="•"/>
            </a:pPr>
            <a:r>
              <a:rPr lang="en-GB"/>
              <a:t>You can allow access requests to the files </a:t>
            </a:r>
            <a:endParaRPr/>
          </a:p>
          <a:p>
            <a:pPr marL="457200" lvl="0" indent="0" algn="l" rtl="0">
              <a:spcBef>
                <a:spcPts val="600"/>
              </a:spcBef>
              <a:spcAft>
                <a:spcPts val="0"/>
              </a:spcAft>
              <a:buNone/>
            </a:pPr>
            <a:endParaRPr/>
          </a:p>
          <a:p>
            <a:pPr marL="457200" lvl="0" indent="-358394" algn="l" rtl="0">
              <a:spcBef>
                <a:spcPts val="600"/>
              </a:spcBef>
              <a:spcAft>
                <a:spcPts val="0"/>
              </a:spcAft>
              <a:buSzPts val="2044"/>
              <a:buChar char="•"/>
            </a:pPr>
            <a:r>
              <a:rPr lang="en-GB"/>
              <a:t>You can replace files with a new version</a:t>
            </a:r>
            <a:endParaRPr/>
          </a:p>
          <a:p>
            <a:pPr marL="457200" lvl="0" indent="0" algn="l" rtl="0">
              <a:spcBef>
                <a:spcPts val="60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78" name="Google Shape;278;p31"/>
          <p:cNvSpPr txBox="1">
            <a:spLocks noGrp="1"/>
          </p:cNvSpPr>
          <p:nvPr>
            <p:ph type="title"/>
          </p:nvPr>
        </p:nvSpPr>
        <p:spPr>
          <a:xfrm>
            <a:off x="908781" y="885495"/>
            <a:ext cx="14716500" cy="997200"/>
          </a:xfrm>
          <a:prstGeom prst="rect">
            <a:avLst/>
          </a:prstGeom>
        </p:spPr>
        <p:txBody>
          <a:bodyPr spcFirstLastPara="1" wrap="square" lIns="50800" tIns="50800" rIns="50800" bIns="50800" anchor="ctr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Archiving data in a Dataverse repository </a:t>
            </a:r>
            <a:endParaRPr/>
          </a:p>
        </p:txBody>
      </p:sp>
      <p:pic>
        <p:nvPicPr>
          <p:cNvPr id="279" name="Google Shape;279;p3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0177025" y="4661026"/>
            <a:ext cx="6732076" cy="4158675"/>
          </a:xfrm>
          <a:prstGeom prst="rect">
            <a:avLst/>
          </a:prstGeom>
          <a:noFill/>
          <a:ln w="9525" cap="flat" cmpd="sng">
            <a:solidFill>
              <a:srgbClr val="0070C0"/>
            </a:solidFill>
            <a:prstDash val="solid"/>
            <a:round/>
            <a:headEnd type="none" w="sm" len="sm"/>
            <a:tailEnd type="none" w="sm" len="sm"/>
          </a:ln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4" name="Google Shape;284;p32"/>
          <p:cNvSpPr txBox="1">
            <a:spLocks noGrp="1"/>
          </p:cNvSpPr>
          <p:nvPr>
            <p:ph type="body" idx="1"/>
          </p:nvPr>
        </p:nvSpPr>
        <p:spPr>
          <a:xfrm>
            <a:off x="720931" y="2377361"/>
            <a:ext cx="14716500" cy="49989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r>
              <a:rPr lang="en-GB"/>
              <a:t>After saving the initial dataset, you can perform </a:t>
            </a:r>
            <a:r>
              <a:rPr lang="en-GB" b="1"/>
              <a:t>additional edits</a:t>
            </a:r>
            <a:r>
              <a:rPr lang="en-GB"/>
              <a:t> to your dataset’s</a:t>
            </a:r>
            <a:endParaRPr/>
          </a:p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r>
              <a:rPr lang="en-GB">
                <a:solidFill>
                  <a:srgbClr val="E48932"/>
                </a:solidFill>
              </a:rPr>
              <a:t>TERMS</a:t>
            </a:r>
            <a:br>
              <a:rPr lang="en-GB"/>
            </a:br>
            <a:endParaRPr/>
          </a:p>
          <a:p>
            <a:pPr marL="457200" lvl="0" indent="-358394" algn="l" rtl="0">
              <a:spcBef>
                <a:spcPts val="600"/>
              </a:spcBef>
              <a:spcAft>
                <a:spcPts val="0"/>
              </a:spcAft>
              <a:buSzPts val="2044"/>
              <a:buChar char="•"/>
            </a:pPr>
            <a:r>
              <a:rPr lang="en-GB"/>
              <a:t>Here you can define the Terms of Use and the Access Conditions </a:t>
            </a:r>
            <a:endParaRPr/>
          </a:p>
          <a:p>
            <a:pPr marL="457200" lvl="0" indent="-358394" algn="l" rtl="0">
              <a:spcBef>
                <a:spcPts val="0"/>
              </a:spcBef>
              <a:spcAft>
                <a:spcPts val="0"/>
              </a:spcAft>
              <a:buSzPts val="2044"/>
              <a:buChar char="•"/>
            </a:pPr>
            <a:r>
              <a:rPr lang="en-GB"/>
              <a:t>Depending on your archive, specific licenses will be presented to choose from</a:t>
            </a:r>
            <a:endParaRPr/>
          </a:p>
          <a:p>
            <a:pPr marL="457200" lvl="0" indent="-358394" algn="l" rtl="0">
              <a:spcBef>
                <a:spcPts val="0"/>
              </a:spcBef>
              <a:spcAft>
                <a:spcPts val="0"/>
              </a:spcAft>
              <a:buSzPts val="2044"/>
              <a:buChar char="•"/>
            </a:pPr>
            <a:r>
              <a:rPr lang="en-GB"/>
              <a:t>Often archives offer </a:t>
            </a:r>
            <a:endParaRPr/>
          </a:p>
          <a:p>
            <a:pPr marL="914400" lvl="1" indent="-304800" algn="l" rtl="0">
              <a:spcBef>
                <a:spcPts val="0"/>
              </a:spcBef>
              <a:spcAft>
                <a:spcPts val="0"/>
              </a:spcAft>
              <a:buSzPts val="1200"/>
              <a:buChar char="•"/>
            </a:pPr>
            <a:r>
              <a:rPr lang="en-GB" sz="2600"/>
              <a:t>Open licenses for datasets that are available open access</a:t>
            </a:r>
            <a:endParaRPr sz="2600"/>
          </a:p>
          <a:p>
            <a:pPr marL="914400" lvl="1" indent="-304800" algn="l" rtl="0">
              <a:spcBef>
                <a:spcPts val="0"/>
              </a:spcBef>
              <a:spcAft>
                <a:spcPts val="0"/>
              </a:spcAft>
              <a:buSzPts val="1200"/>
              <a:buChar char="•"/>
            </a:pPr>
            <a:r>
              <a:rPr lang="en-GB" sz="2600"/>
              <a:t>Dedicated licenses for datasets that have access restrictions </a:t>
            </a:r>
            <a:endParaRPr sz="2600"/>
          </a:p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endParaRPr/>
          </a:p>
          <a:p>
            <a:pPr marL="457200" lvl="0" indent="-358394" algn="l" rtl="0">
              <a:spcBef>
                <a:spcPts val="600"/>
              </a:spcBef>
              <a:spcAft>
                <a:spcPts val="0"/>
              </a:spcAft>
              <a:buSzPts val="2044"/>
              <a:buChar char="•"/>
            </a:pPr>
            <a:r>
              <a:rPr lang="en-GB"/>
              <a:t>You can set your data to be accessible only with an access request</a:t>
            </a:r>
            <a:endParaRPr/>
          </a:p>
          <a:p>
            <a:pPr marL="914400" lvl="1" indent="-304800" algn="l" rtl="0">
              <a:spcBef>
                <a:spcPts val="0"/>
              </a:spcBef>
              <a:spcAft>
                <a:spcPts val="0"/>
              </a:spcAft>
              <a:buSzPts val="1200"/>
              <a:buChar char="•"/>
            </a:pPr>
            <a:r>
              <a:rPr lang="en-GB" sz="2600"/>
              <a:t>Logged in users send a request through the ‘Request Access’ button </a:t>
            </a:r>
            <a:endParaRPr sz="2600"/>
          </a:p>
          <a:p>
            <a:pPr marL="914400" lvl="1" indent="-304800" algn="l" rtl="0">
              <a:spcBef>
                <a:spcPts val="0"/>
              </a:spcBef>
              <a:spcAft>
                <a:spcPts val="0"/>
              </a:spcAft>
              <a:buSzPts val="1200"/>
              <a:buChar char="•"/>
            </a:pPr>
            <a:r>
              <a:rPr lang="en-GB" sz="2600"/>
              <a:t>Remember to use an email address for contact that will remain available!</a:t>
            </a:r>
            <a:endParaRPr sz="2600"/>
          </a:p>
          <a:p>
            <a:pPr marL="457200" lvl="0" indent="0" algn="l" rtl="0">
              <a:spcBef>
                <a:spcPts val="600"/>
              </a:spcBef>
              <a:spcAft>
                <a:spcPts val="0"/>
              </a:spcAft>
              <a:buNone/>
            </a:pPr>
            <a:endParaRPr sz="2600"/>
          </a:p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endParaRPr/>
          </a:p>
          <a:p>
            <a:pPr marL="457200" lvl="0" indent="0" algn="l" rtl="0">
              <a:spcBef>
                <a:spcPts val="60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5" name="Google Shape;285;p32"/>
          <p:cNvSpPr txBox="1">
            <a:spLocks noGrp="1"/>
          </p:cNvSpPr>
          <p:nvPr>
            <p:ph type="title"/>
          </p:nvPr>
        </p:nvSpPr>
        <p:spPr>
          <a:xfrm>
            <a:off x="908781" y="885495"/>
            <a:ext cx="14716500" cy="997200"/>
          </a:xfrm>
          <a:prstGeom prst="rect">
            <a:avLst/>
          </a:prstGeom>
        </p:spPr>
        <p:txBody>
          <a:bodyPr spcFirstLastPara="1" wrap="square" lIns="50800" tIns="50800" rIns="50800" bIns="50800" anchor="ctr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Archiving data in a Dataverse repository </a:t>
            </a:r>
            <a:endParaRPr/>
          </a:p>
        </p:txBody>
      </p:sp>
      <p:pic>
        <p:nvPicPr>
          <p:cNvPr id="286" name="Google Shape;286;p3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3354000" y="5247324"/>
            <a:ext cx="3750149" cy="3750149"/>
          </a:xfrm>
          <a:prstGeom prst="rect">
            <a:avLst/>
          </a:prstGeom>
          <a:noFill/>
          <a:ln>
            <a:noFill/>
          </a:ln>
        </p:spPr>
      </p:pic>
      <p:sp>
        <p:nvSpPr>
          <p:cNvPr id="287" name="Google Shape;287;p32"/>
          <p:cNvSpPr txBox="1"/>
          <p:nvPr/>
        </p:nvSpPr>
        <p:spPr>
          <a:xfrm>
            <a:off x="11429321" y="9296400"/>
            <a:ext cx="57477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t" anchorCtr="0">
            <a:normAutofit fontScale="70000" lnSpcReduction="20000"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93939"/>
              </a:buClr>
              <a:buSzPct val="100000"/>
              <a:buFont typeface="Tahoma"/>
              <a:buNone/>
            </a:pPr>
            <a:r>
              <a:rPr lang="en-GB" sz="2400" b="0" i="0" u="none" strike="noStrike" cap="none">
                <a:solidFill>
                  <a:srgbClr val="393939"/>
                </a:solidFill>
                <a:latin typeface="Tahoma"/>
                <a:ea typeface="Tahoma"/>
                <a:cs typeface="Tahoma"/>
                <a:sym typeface="Tahoma"/>
              </a:rPr>
              <a:t>Image: CC-BY-SA CESSDA DMEG https://dmeg.cessda.eu/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Helvetica Neue"/>
              <a:buNone/>
            </a:pPr>
            <a:endParaRPr sz="2400" b="0" i="0" u="none" strike="noStrike" cap="none">
              <a:solidFill>
                <a:srgbClr val="393939"/>
              </a:solidFill>
              <a:latin typeface="Tahoma"/>
              <a:ea typeface="Tahoma"/>
              <a:cs typeface="Tahoma"/>
              <a:sym typeface="Tahoma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2" name="Google Shape;292;p33"/>
          <p:cNvSpPr txBox="1">
            <a:spLocks noGrp="1"/>
          </p:cNvSpPr>
          <p:nvPr>
            <p:ph type="body" idx="1"/>
          </p:nvPr>
        </p:nvSpPr>
        <p:spPr>
          <a:xfrm>
            <a:off x="720931" y="2377361"/>
            <a:ext cx="14716500" cy="49989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r>
              <a:rPr lang="en-GB"/>
              <a:t>After saving the initial dataset, you can perform </a:t>
            </a:r>
            <a:r>
              <a:rPr lang="en-GB" b="1"/>
              <a:t>additional edits</a:t>
            </a:r>
            <a:r>
              <a:rPr lang="en-GB"/>
              <a:t> to your dataset’s</a:t>
            </a:r>
            <a:endParaRPr/>
          </a:p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r>
              <a:rPr lang="en-GB">
                <a:solidFill>
                  <a:srgbClr val="0070C0"/>
                </a:solidFill>
              </a:rPr>
              <a:t>ROLES AND PERMISSIONS</a:t>
            </a:r>
            <a:endParaRPr>
              <a:solidFill>
                <a:srgbClr val="0070C0"/>
              </a:solidFill>
            </a:endParaRPr>
          </a:p>
          <a:p>
            <a:pPr marL="457200" lvl="0" indent="-358394" algn="l" rtl="0">
              <a:spcBef>
                <a:spcPts val="600"/>
              </a:spcBef>
              <a:spcAft>
                <a:spcPts val="0"/>
              </a:spcAft>
              <a:buSzPts val="2044"/>
              <a:buChar char="•"/>
            </a:pPr>
            <a:r>
              <a:rPr lang="en-GB"/>
              <a:t>You can assign roles and permissions on data level or file level </a:t>
            </a:r>
            <a:endParaRPr/>
          </a:p>
          <a:p>
            <a:pPr marL="457200" lvl="0" indent="-358394" algn="l" rtl="0">
              <a:spcBef>
                <a:spcPts val="0"/>
              </a:spcBef>
              <a:spcAft>
                <a:spcPts val="0"/>
              </a:spcAft>
              <a:buSzPts val="2044"/>
              <a:buChar char="•"/>
            </a:pPr>
            <a:r>
              <a:rPr lang="en-GB"/>
              <a:t>Note that not all Dataverse installations let you modify the settings </a:t>
            </a:r>
            <a:endParaRPr/>
          </a:p>
          <a:p>
            <a:pPr marL="457200" lvl="0" indent="-358394" algn="l" rtl="0">
              <a:spcBef>
                <a:spcPts val="0"/>
              </a:spcBef>
              <a:spcAft>
                <a:spcPts val="0"/>
              </a:spcAft>
              <a:buSzPts val="2044"/>
              <a:buChar char="•"/>
            </a:pPr>
            <a:r>
              <a:rPr lang="en-GB"/>
              <a:t>You may for instance want to add a collaborator who can edit and upload files to your dataset. </a:t>
            </a:r>
            <a:endParaRPr/>
          </a:p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endParaRPr/>
          </a:p>
          <a:p>
            <a:pPr marL="457200" lvl="0" indent="0" algn="l" rtl="0">
              <a:spcBef>
                <a:spcPts val="60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3" name="Google Shape;293;p33"/>
          <p:cNvSpPr txBox="1">
            <a:spLocks noGrp="1"/>
          </p:cNvSpPr>
          <p:nvPr>
            <p:ph type="title"/>
          </p:nvPr>
        </p:nvSpPr>
        <p:spPr>
          <a:xfrm>
            <a:off x="908781" y="885495"/>
            <a:ext cx="14716500" cy="997200"/>
          </a:xfrm>
          <a:prstGeom prst="rect">
            <a:avLst/>
          </a:prstGeom>
        </p:spPr>
        <p:txBody>
          <a:bodyPr spcFirstLastPara="1" wrap="square" lIns="50800" tIns="50800" rIns="50800" bIns="50800" anchor="ctr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Archiving data in a Dataverse repository</a:t>
            </a:r>
            <a:endParaRPr/>
          </a:p>
        </p:txBody>
      </p:sp>
      <p:sp>
        <p:nvSpPr>
          <p:cNvPr id="294" name="Google Shape;294;p33"/>
          <p:cNvSpPr txBox="1"/>
          <p:nvPr/>
        </p:nvSpPr>
        <p:spPr>
          <a:xfrm>
            <a:off x="11429321" y="9296400"/>
            <a:ext cx="57477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t" anchorCtr="0">
            <a:normAutofit fontScale="70000" lnSpcReduction="20000"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93939"/>
              </a:buClr>
              <a:buSzPct val="100000"/>
              <a:buFont typeface="Tahoma"/>
              <a:buNone/>
            </a:pPr>
            <a:r>
              <a:rPr lang="en-GB" sz="2400" b="0" i="0" u="none" strike="noStrike" cap="none">
                <a:solidFill>
                  <a:srgbClr val="393939"/>
                </a:solidFill>
                <a:latin typeface="Tahoma"/>
                <a:ea typeface="Tahoma"/>
                <a:cs typeface="Tahoma"/>
                <a:sym typeface="Tahoma"/>
              </a:rPr>
              <a:t>Image: CC-BY-SA CESSDA DMEG https://dmeg.cessda.eu/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Helvetica Neue"/>
              <a:buNone/>
            </a:pPr>
            <a:endParaRPr sz="2400" b="0" i="0" u="none" strike="noStrike" cap="none">
              <a:solidFill>
                <a:srgbClr val="393939"/>
              </a:solidFill>
              <a:latin typeface="Tahoma"/>
              <a:ea typeface="Tahoma"/>
              <a:cs typeface="Tahoma"/>
              <a:sym typeface="Tahoma"/>
            </a:endParaRPr>
          </a:p>
        </p:txBody>
      </p:sp>
      <p:pic>
        <p:nvPicPr>
          <p:cNvPr id="295" name="Google Shape;295;p3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0329547" y="5787975"/>
            <a:ext cx="5474974" cy="28606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0" name="Google Shape;300;p3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2797499" y="5276274"/>
            <a:ext cx="4177326" cy="3828526"/>
          </a:xfrm>
          <a:prstGeom prst="rect">
            <a:avLst/>
          </a:prstGeom>
          <a:noFill/>
          <a:ln>
            <a:noFill/>
          </a:ln>
        </p:spPr>
      </p:pic>
      <p:sp>
        <p:nvSpPr>
          <p:cNvPr id="301" name="Google Shape;301;p34"/>
          <p:cNvSpPr txBox="1">
            <a:spLocks noGrp="1"/>
          </p:cNvSpPr>
          <p:nvPr>
            <p:ph type="body" idx="1"/>
          </p:nvPr>
        </p:nvSpPr>
        <p:spPr>
          <a:xfrm>
            <a:off x="908781" y="2496211"/>
            <a:ext cx="14716500" cy="49989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rmAutofit lnSpcReduction="10000"/>
          </a:bodyPr>
          <a:lstStyle/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r>
              <a:rPr lang="en-GB"/>
              <a:t>SUBMITTING YOUR DATASET FOR REVIEW</a:t>
            </a:r>
            <a:endParaRPr/>
          </a:p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endParaRPr/>
          </a:p>
          <a:p>
            <a:pPr marL="0" lvl="0" indent="0" algn="ctr" rtl="0">
              <a:spcBef>
                <a:spcPts val="600"/>
              </a:spcBef>
              <a:spcAft>
                <a:spcPts val="0"/>
              </a:spcAft>
              <a:buNone/>
            </a:pPr>
            <a:r>
              <a:rPr lang="en-GB" i="1"/>
              <a:t>After checking your dataset and all the information you provided you can submit your dataset for review. </a:t>
            </a:r>
            <a:endParaRPr i="1"/>
          </a:p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endParaRPr/>
          </a:p>
          <a:p>
            <a:pPr marL="457200" lvl="0" indent="-358394" algn="l" rtl="0">
              <a:spcBef>
                <a:spcPts val="600"/>
              </a:spcBef>
              <a:spcAft>
                <a:spcPts val="0"/>
              </a:spcAft>
              <a:buSzPts val="2044"/>
              <a:buChar char="•"/>
            </a:pPr>
            <a:r>
              <a:rPr lang="en-GB"/>
              <a:t>The Curator of the Dataverse will be notified and can publish the dataset or contact you</a:t>
            </a:r>
            <a:endParaRPr/>
          </a:p>
          <a:p>
            <a:pPr marL="457200" lvl="0" indent="-358394" algn="l" rtl="0">
              <a:spcBef>
                <a:spcPts val="600"/>
              </a:spcBef>
              <a:spcAft>
                <a:spcPts val="0"/>
              </a:spcAft>
              <a:buSzPts val="2044"/>
              <a:buChar char="•"/>
            </a:pPr>
            <a:r>
              <a:rPr lang="en-GB"/>
              <a:t>Do remember that once a dataset is published it must remain published.</a:t>
            </a:r>
            <a:endParaRPr/>
          </a:p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r>
              <a:rPr lang="en-GB"/>
              <a:t>→ Use the DOI of your data to refer to it!</a:t>
            </a:r>
            <a:endParaRPr i="1"/>
          </a:p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r>
              <a:rPr lang="en-GB"/>
              <a:t> </a:t>
            </a:r>
            <a:endParaRPr/>
          </a:p>
        </p:txBody>
      </p:sp>
      <p:sp>
        <p:nvSpPr>
          <p:cNvPr id="302" name="Google Shape;302;p34"/>
          <p:cNvSpPr txBox="1">
            <a:spLocks noGrp="1"/>
          </p:cNvSpPr>
          <p:nvPr>
            <p:ph type="title"/>
          </p:nvPr>
        </p:nvSpPr>
        <p:spPr>
          <a:xfrm>
            <a:off x="908781" y="885495"/>
            <a:ext cx="14716500" cy="997200"/>
          </a:xfrm>
          <a:prstGeom prst="rect">
            <a:avLst/>
          </a:prstGeom>
        </p:spPr>
        <p:txBody>
          <a:bodyPr spcFirstLastPara="1" wrap="square" lIns="50800" tIns="50800" rIns="50800" bIns="50800" anchor="ctr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Archiving data in a Dataverse repository</a:t>
            </a:r>
            <a:endParaRPr/>
          </a:p>
        </p:txBody>
      </p:sp>
      <p:sp>
        <p:nvSpPr>
          <p:cNvPr id="303" name="Google Shape;303;p34"/>
          <p:cNvSpPr txBox="1"/>
          <p:nvPr/>
        </p:nvSpPr>
        <p:spPr>
          <a:xfrm>
            <a:off x="11429321" y="9296400"/>
            <a:ext cx="57477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t" anchorCtr="0">
            <a:normAutofit fontScale="70000" lnSpcReduction="20000"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93939"/>
              </a:buClr>
              <a:buSzPct val="100000"/>
              <a:buFont typeface="Tahoma"/>
              <a:buNone/>
            </a:pPr>
            <a:r>
              <a:rPr lang="en-GB" sz="2400" b="0" i="0" u="none" strike="noStrike" cap="none">
                <a:solidFill>
                  <a:srgbClr val="393939"/>
                </a:solidFill>
                <a:latin typeface="Tahoma"/>
                <a:ea typeface="Tahoma"/>
                <a:cs typeface="Tahoma"/>
                <a:sym typeface="Tahoma"/>
              </a:rPr>
              <a:t>Image: CC-BY-SA CESSDA DMEG https://dmeg.cessda.eu/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Helvetica Neue"/>
              <a:buNone/>
            </a:pPr>
            <a:endParaRPr sz="2400" b="0" i="0" u="none" strike="noStrike" cap="none">
              <a:solidFill>
                <a:srgbClr val="393939"/>
              </a:solidFill>
              <a:latin typeface="Tahoma"/>
              <a:ea typeface="Tahoma"/>
              <a:cs typeface="Tahoma"/>
              <a:sym typeface="Tahoma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Google Shape;80;p8"/>
          <p:cNvSpPr txBox="1">
            <a:spLocks noGrp="1"/>
          </p:cNvSpPr>
          <p:nvPr>
            <p:ph type="body" idx="1"/>
          </p:nvPr>
        </p:nvSpPr>
        <p:spPr>
          <a:xfrm>
            <a:off x="908781" y="2496211"/>
            <a:ext cx="14716508" cy="49989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A6C76"/>
              </a:buClr>
              <a:buSzPts val="2044"/>
              <a:buFont typeface="Tahoma"/>
              <a:buNone/>
            </a:pPr>
            <a:endParaRPr/>
          </a:p>
          <a:p>
            <a:pPr marL="0" lvl="0" indent="0" algn="ctr" rtl="0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Clr>
                <a:srgbClr val="6A6C76"/>
              </a:buClr>
              <a:buSzPts val="2044"/>
              <a:buFont typeface="Tahoma"/>
              <a:buNone/>
            </a:pPr>
            <a:r>
              <a:rPr lang="en-GB"/>
              <a:t>Dataverse is an </a:t>
            </a:r>
            <a:r>
              <a:rPr lang="en-GB" b="1">
                <a:solidFill>
                  <a:srgbClr val="E48932"/>
                </a:solidFill>
              </a:rPr>
              <a:t>open source </a:t>
            </a:r>
            <a:r>
              <a:rPr lang="en-GB" b="1"/>
              <a:t>research data repository software</a:t>
            </a:r>
            <a:r>
              <a:rPr lang="en-GB"/>
              <a:t>, that is being developed by Harvard’s Institute for Quantitative Social Science (IQSS) since 2006</a:t>
            </a:r>
            <a:endParaRPr/>
          </a:p>
          <a:p>
            <a:pPr marL="0" lvl="0" indent="0" algn="ctr" rtl="0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Clr>
                <a:srgbClr val="6A6C76"/>
              </a:buClr>
              <a:buSzPts val="2044"/>
              <a:buFont typeface="Tahoma"/>
              <a:buNone/>
            </a:pPr>
            <a:r>
              <a:rPr lang="en-GB"/>
              <a:t> and supported by the The Global Dataverse Community Consortium (GDCC).</a:t>
            </a:r>
            <a:endParaRPr/>
          </a:p>
          <a:p>
            <a:pPr marL="0" lvl="0" indent="0" algn="l" rtl="0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Clr>
                <a:srgbClr val="6A6C76"/>
              </a:buClr>
              <a:buSzPts val="2044"/>
              <a:buFont typeface="Tahoma"/>
              <a:buNone/>
            </a:pPr>
            <a:endParaRPr/>
          </a:p>
          <a:p>
            <a:pPr marL="0" lvl="0" indent="0" algn="ctr" rtl="0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Clr>
                <a:srgbClr val="6A6C76"/>
              </a:buClr>
              <a:buSzPts val="2044"/>
              <a:buFont typeface="Tahoma"/>
              <a:buNone/>
            </a:pPr>
            <a:r>
              <a:rPr lang="en-GB"/>
              <a:t>It is used to share, preserve, cite, explore, and analyze research data. </a:t>
            </a:r>
            <a:endParaRPr/>
          </a:p>
          <a:p>
            <a:pPr marL="0" lvl="0" indent="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6A6C76"/>
              </a:buClr>
              <a:buSzPts val="2044"/>
              <a:buFont typeface="Tahoma"/>
              <a:buNone/>
            </a:pPr>
            <a:endParaRPr/>
          </a:p>
          <a:p>
            <a:pPr marL="0" lvl="0" indent="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6A6C76"/>
              </a:buClr>
              <a:buSzPts val="2044"/>
              <a:buFont typeface="Tahoma"/>
              <a:buNone/>
            </a:pPr>
            <a:endParaRPr/>
          </a:p>
        </p:txBody>
      </p:sp>
      <p:sp>
        <p:nvSpPr>
          <p:cNvPr id="81" name="Google Shape;81;p8"/>
          <p:cNvSpPr txBox="1">
            <a:spLocks noGrp="1"/>
          </p:cNvSpPr>
          <p:nvPr>
            <p:ph type="title"/>
          </p:nvPr>
        </p:nvSpPr>
        <p:spPr>
          <a:xfrm>
            <a:off x="908781" y="885495"/>
            <a:ext cx="14716508" cy="9970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ctr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A6C77"/>
              </a:buClr>
              <a:buSzPts val="5800"/>
              <a:buFont typeface="Tahoma"/>
              <a:buNone/>
            </a:pPr>
            <a:r>
              <a:rPr lang="en-GB"/>
              <a:t>Dataverse </a:t>
            </a:r>
            <a:endParaRPr sz="4000"/>
          </a:p>
        </p:txBody>
      </p:sp>
      <p:pic>
        <p:nvPicPr>
          <p:cNvPr id="82" name="Google Shape;82;p8" descr="The Dataverse Project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2191999" y="7192321"/>
            <a:ext cx="4798079" cy="1832866"/>
          </a:xfrm>
          <a:prstGeom prst="rect">
            <a:avLst/>
          </a:prstGeom>
          <a:noFill/>
          <a:ln>
            <a:noFill/>
          </a:ln>
        </p:spPr>
      </p:pic>
      <p:sp>
        <p:nvSpPr>
          <p:cNvPr id="83" name="Google Shape;83;p8"/>
          <p:cNvSpPr txBox="1"/>
          <p:nvPr/>
        </p:nvSpPr>
        <p:spPr>
          <a:xfrm>
            <a:off x="2554941" y="8108754"/>
            <a:ext cx="8668870" cy="5232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A6C76"/>
              </a:buClr>
              <a:buSzPts val="2800"/>
              <a:buFont typeface="Tahoma"/>
              <a:buNone/>
            </a:pPr>
            <a:r>
              <a:rPr lang="en-GB" sz="2800" b="0" i="0" u="none" strike="noStrike" cap="none">
                <a:solidFill>
                  <a:srgbClr val="6A6C76"/>
                </a:solidFill>
                <a:latin typeface="Tahoma"/>
                <a:ea typeface="Tahoma"/>
                <a:cs typeface="Tahoma"/>
                <a:sym typeface="Tahoma"/>
              </a:rPr>
              <a:t>https://dataverse.org/</a:t>
            </a:r>
            <a:endParaRPr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" name="Google Shape;308;p35"/>
          <p:cNvSpPr txBox="1">
            <a:spLocks noGrp="1"/>
          </p:cNvSpPr>
          <p:nvPr>
            <p:ph type="body" idx="1"/>
          </p:nvPr>
        </p:nvSpPr>
        <p:spPr>
          <a:xfrm>
            <a:off x="908781" y="2496211"/>
            <a:ext cx="14716500" cy="49989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r>
              <a:rPr lang="en-GB"/>
              <a:t>CREATING A NEW VERSION</a:t>
            </a:r>
            <a:endParaRPr/>
          </a:p>
          <a:p>
            <a:pPr marL="457200" lvl="0" indent="-358394" algn="l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SzPts val="2044"/>
              <a:buChar char="•"/>
            </a:pPr>
            <a:r>
              <a:rPr lang="en-GB"/>
              <a:t>You can create a new version of your dataset</a:t>
            </a:r>
            <a:endParaRPr/>
          </a:p>
          <a:p>
            <a:pPr marL="457200" lvl="0" indent="-358394" algn="l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SzPts val="2044"/>
              <a:buChar char="•"/>
            </a:pPr>
            <a:r>
              <a:rPr lang="en-GB"/>
              <a:t>In the “version” tab you can find all the versions that were published </a:t>
            </a:r>
            <a:endParaRPr/>
          </a:p>
          <a:p>
            <a:pPr marL="0" lvl="0" indent="0" algn="l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lang="en-GB"/>
              <a:t>DEACCESSIONING A DATASET</a:t>
            </a:r>
            <a:endParaRPr/>
          </a:p>
          <a:p>
            <a:pPr marL="457200" lvl="0" indent="-358394" algn="l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SzPts val="2044"/>
              <a:buChar char="•"/>
            </a:pPr>
            <a:r>
              <a:rPr lang="en-GB"/>
              <a:t>Published datasets cannot be deleted</a:t>
            </a:r>
            <a:endParaRPr/>
          </a:p>
          <a:p>
            <a:pPr marL="457200" lvl="0" indent="-358394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044"/>
              <a:buChar char="•"/>
            </a:pPr>
            <a:r>
              <a:rPr lang="en-GB"/>
              <a:t>They can be deaccessioned if there is a good reason </a:t>
            </a:r>
            <a:endParaRPr/>
          </a:p>
          <a:p>
            <a:pPr marL="914400" lvl="1" indent="-3810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Char char="•"/>
            </a:pPr>
            <a:r>
              <a:rPr lang="en-GB" sz="2400"/>
              <a:t>Basic information will remain available</a:t>
            </a:r>
            <a:endParaRPr sz="2400"/>
          </a:p>
          <a:p>
            <a:pPr marL="914400" lvl="1" indent="-3810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Char char="•"/>
            </a:pPr>
            <a:r>
              <a:rPr lang="en-GB" sz="2400"/>
              <a:t>The reason for deaccession will be listed</a:t>
            </a:r>
            <a:endParaRPr sz="2400"/>
          </a:p>
          <a:p>
            <a:pPr marL="914400" lvl="1" indent="-3810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Char char="•"/>
            </a:pPr>
            <a:r>
              <a:rPr lang="en-GB" sz="2400"/>
              <a:t>The DOI will point to that information</a:t>
            </a:r>
            <a:endParaRPr sz="2400"/>
          </a:p>
        </p:txBody>
      </p:sp>
      <p:sp>
        <p:nvSpPr>
          <p:cNvPr id="309" name="Google Shape;309;p35"/>
          <p:cNvSpPr txBox="1">
            <a:spLocks noGrp="1"/>
          </p:cNvSpPr>
          <p:nvPr>
            <p:ph type="title"/>
          </p:nvPr>
        </p:nvSpPr>
        <p:spPr>
          <a:xfrm>
            <a:off x="908781" y="885495"/>
            <a:ext cx="14716500" cy="997200"/>
          </a:xfrm>
          <a:prstGeom prst="rect">
            <a:avLst/>
          </a:prstGeom>
        </p:spPr>
        <p:txBody>
          <a:bodyPr spcFirstLastPara="1" wrap="square" lIns="50800" tIns="50800" rIns="50800" bIns="50800" anchor="ctr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Archiving data in a Dataverse repository</a:t>
            </a:r>
            <a:endParaRPr/>
          </a:p>
        </p:txBody>
      </p:sp>
      <p:sp>
        <p:nvSpPr>
          <p:cNvPr id="310" name="Google Shape;310;p35"/>
          <p:cNvSpPr txBox="1"/>
          <p:nvPr/>
        </p:nvSpPr>
        <p:spPr>
          <a:xfrm>
            <a:off x="11429321" y="9296400"/>
            <a:ext cx="57477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t" anchorCtr="0">
            <a:normAutofit fontScale="62500" lnSpcReduction="20000"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93939"/>
              </a:buClr>
              <a:buSzPct val="100000"/>
              <a:buFont typeface="Tahoma"/>
              <a:buNone/>
            </a:pPr>
            <a:r>
              <a:rPr lang="en-GB" sz="2400" b="0" i="0" u="none" strike="noStrike" cap="none">
                <a:solidFill>
                  <a:srgbClr val="393939"/>
                </a:solidFill>
                <a:latin typeface="Tahoma"/>
                <a:ea typeface="Tahoma"/>
                <a:cs typeface="Tahoma"/>
                <a:sym typeface="Tahoma"/>
              </a:rPr>
              <a:t>Images: CC-BY-SA CESSDA DMEG https://dmeg.cessda.eu/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Helvetica Neue"/>
              <a:buNone/>
            </a:pPr>
            <a:endParaRPr sz="2400" b="0" i="0" u="none" strike="noStrike" cap="none">
              <a:solidFill>
                <a:srgbClr val="393939"/>
              </a:solidFill>
              <a:latin typeface="Tahoma"/>
              <a:ea typeface="Tahoma"/>
              <a:cs typeface="Tahoma"/>
              <a:sym typeface="Tahoma"/>
            </a:endParaRPr>
          </a:p>
        </p:txBody>
      </p:sp>
      <p:pic>
        <p:nvPicPr>
          <p:cNvPr id="311" name="Google Shape;311;p35"/>
          <p:cNvPicPr preferRelativeResize="0"/>
          <p:nvPr/>
        </p:nvPicPr>
        <p:blipFill rotWithShape="1">
          <a:blip r:embed="rId3">
            <a:alphaModFix/>
          </a:blip>
          <a:srcRect t="36907" b="30889"/>
          <a:stretch/>
        </p:blipFill>
        <p:spPr>
          <a:xfrm>
            <a:off x="12268787" y="4378200"/>
            <a:ext cx="4646226" cy="997201"/>
          </a:xfrm>
          <a:prstGeom prst="rect">
            <a:avLst/>
          </a:prstGeom>
          <a:noFill/>
          <a:ln>
            <a:noFill/>
          </a:ln>
        </p:spPr>
      </p:pic>
      <p:pic>
        <p:nvPicPr>
          <p:cNvPr id="312" name="Google Shape;312;p3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2529450" y="6373236"/>
            <a:ext cx="4124902" cy="195368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" name="Google Shape;317;p36"/>
          <p:cNvSpPr txBox="1">
            <a:spLocks noGrp="1"/>
          </p:cNvSpPr>
          <p:nvPr>
            <p:ph type="body" idx="1"/>
          </p:nvPr>
        </p:nvSpPr>
        <p:spPr>
          <a:xfrm>
            <a:off x="908781" y="2496211"/>
            <a:ext cx="14716500" cy="49989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18" name="Google Shape;318;p36"/>
          <p:cNvSpPr txBox="1">
            <a:spLocks noGrp="1"/>
          </p:cNvSpPr>
          <p:nvPr>
            <p:ph type="title"/>
          </p:nvPr>
        </p:nvSpPr>
        <p:spPr>
          <a:xfrm>
            <a:off x="908781" y="885495"/>
            <a:ext cx="14716500" cy="997200"/>
          </a:xfrm>
          <a:prstGeom prst="rect">
            <a:avLst/>
          </a:prstGeom>
        </p:spPr>
        <p:txBody>
          <a:bodyPr spcFirstLastPara="1" wrap="square" lIns="50800" tIns="50800" rIns="50800" bIns="50800" anchor="ctr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Any questions?</a:t>
            </a:r>
            <a:endParaRPr/>
          </a:p>
        </p:txBody>
      </p:sp>
      <p:pic>
        <p:nvPicPr>
          <p:cNvPr id="319" name="Google Shape;319;p3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412800" y="2496208"/>
            <a:ext cx="4903926" cy="61235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4" name="Google Shape;324;p37"/>
          <p:cNvSpPr txBox="1">
            <a:spLocks noGrp="1"/>
          </p:cNvSpPr>
          <p:nvPr>
            <p:ph type="body" idx="1"/>
          </p:nvPr>
        </p:nvSpPr>
        <p:spPr>
          <a:xfrm>
            <a:off x="908781" y="2496211"/>
            <a:ext cx="13768500" cy="499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A6C76"/>
              </a:buClr>
              <a:buSzPts val="2190"/>
              <a:buFont typeface="Tahoma"/>
              <a:buNone/>
            </a:pPr>
            <a:endParaRPr sz="3000"/>
          </a:p>
          <a:p>
            <a:pPr marL="0" lvl="0" indent="0" algn="ctr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6A6C76"/>
              </a:buClr>
              <a:buSzPts val="2190"/>
              <a:buFont typeface="Tahoma"/>
              <a:buNone/>
            </a:pPr>
            <a:endParaRPr sz="3000"/>
          </a:p>
          <a:p>
            <a:pPr marL="0" lvl="0" indent="0" algn="ctr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6A6C76"/>
              </a:buClr>
              <a:buSzPts val="2628"/>
              <a:buFont typeface="Tahoma"/>
              <a:buNone/>
            </a:pPr>
            <a:endParaRPr sz="3600"/>
          </a:p>
          <a:p>
            <a:pPr marL="0" lvl="0" indent="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6A6C76"/>
              </a:buClr>
              <a:buSzPts val="4380"/>
              <a:buFont typeface="Tahoma"/>
              <a:buNone/>
            </a:pPr>
            <a:endParaRPr sz="6000"/>
          </a:p>
        </p:txBody>
      </p:sp>
      <p:sp>
        <p:nvSpPr>
          <p:cNvPr id="325" name="Google Shape;325;p37"/>
          <p:cNvSpPr txBox="1">
            <a:spLocks noGrp="1"/>
          </p:cNvSpPr>
          <p:nvPr>
            <p:ph type="title"/>
          </p:nvPr>
        </p:nvSpPr>
        <p:spPr>
          <a:xfrm>
            <a:off x="908781" y="885495"/>
            <a:ext cx="14716500" cy="99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ctr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A6C77"/>
              </a:buClr>
              <a:buSzPts val="5800"/>
              <a:buFont typeface="Tahoma"/>
              <a:buNone/>
            </a:pPr>
            <a:r>
              <a:rPr lang="en-GB"/>
              <a:t>Time to try it yourself </a:t>
            </a:r>
            <a:endParaRPr/>
          </a:p>
        </p:txBody>
      </p:sp>
      <p:sp>
        <p:nvSpPr>
          <p:cNvPr id="326" name="Google Shape;326;p37"/>
          <p:cNvSpPr txBox="1"/>
          <p:nvPr/>
        </p:nvSpPr>
        <p:spPr>
          <a:xfrm>
            <a:off x="11429321" y="9296400"/>
            <a:ext cx="57477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t" anchorCtr="0">
            <a:normAutofit fontScale="62500" lnSpcReduction="20000"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93939"/>
              </a:buClr>
              <a:buSzPct val="100000"/>
              <a:buFont typeface="Tahoma"/>
              <a:buNone/>
            </a:pPr>
            <a:r>
              <a:rPr lang="en-GB" sz="2400" b="0" i="0" u="none" strike="noStrike" cap="none">
                <a:solidFill>
                  <a:srgbClr val="393939"/>
                </a:solidFill>
                <a:latin typeface="Tahoma"/>
                <a:ea typeface="Tahoma"/>
                <a:cs typeface="Tahoma"/>
                <a:sym typeface="Tahoma"/>
              </a:rPr>
              <a:t>Images: CC-BY-SA CESSDA DMEG https://dmeg.cessda.eu/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Helvetica Neue"/>
              <a:buNone/>
            </a:pPr>
            <a:endParaRPr sz="2400" b="0" i="0" u="none" strike="noStrike" cap="none">
              <a:solidFill>
                <a:srgbClr val="393939"/>
              </a:solidFill>
              <a:latin typeface="Tahoma"/>
              <a:ea typeface="Tahoma"/>
              <a:cs typeface="Tahoma"/>
              <a:sym typeface="Tahoma"/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1" name="Google Shape;331;p38"/>
          <p:cNvSpPr txBox="1">
            <a:spLocks noGrp="1"/>
          </p:cNvSpPr>
          <p:nvPr>
            <p:ph type="body" idx="1"/>
          </p:nvPr>
        </p:nvSpPr>
        <p:spPr>
          <a:xfrm>
            <a:off x="2546428" y="3467100"/>
            <a:ext cx="12700388" cy="12144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A6C76"/>
              </a:buClr>
              <a:buSzPts val="11600"/>
              <a:buFont typeface="Tahoma"/>
              <a:buNone/>
            </a:pPr>
            <a:r>
              <a:rPr lang="en-GB"/>
              <a:t>Any questions?</a:t>
            </a:r>
            <a:endParaRPr/>
          </a:p>
        </p:txBody>
      </p:sp>
      <p:sp>
        <p:nvSpPr>
          <p:cNvPr id="332" name="Google Shape;332;p38"/>
          <p:cNvSpPr txBox="1">
            <a:spLocks noGrp="1"/>
          </p:cNvSpPr>
          <p:nvPr>
            <p:ph type="body" idx="2"/>
          </p:nvPr>
        </p:nvSpPr>
        <p:spPr>
          <a:xfrm>
            <a:off x="6705804" y="5346700"/>
            <a:ext cx="8540310" cy="80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A6C76"/>
              </a:buClr>
              <a:buSzPts val="2900"/>
              <a:buFont typeface="Tahoma"/>
              <a:buNone/>
            </a:pPr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9"/>
          <p:cNvSpPr txBox="1">
            <a:spLocks noGrp="1"/>
          </p:cNvSpPr>
          <p:nvPr>
            <p:ph type="body" idx="1"/>
          </p:nvPr>
        </p:nvSpPr>
        <p:spPr>
          <a:xfrm>
            <a:off x="908781" y="2496211"/>
            <a:ext cx="14716508" cy="49989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A6C76"/>
              </a:buClr>
              <a:buSzPts val="4380"/>
              <a:buFont typeface="Tahoma"/>
              <a:buNone/>
            </a:pPr>
            <a:endParaRPr sz="6000"/>
          </a:p>
          <a:p>
            <a:pPr marL="0" lvl="0" indent="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6A6C76"/>
              </a:buClr>
              <a:buSzPts val="4234"/>
              <a:buFont typeface="Tahoma"/>
              <a:buNone/>
            </a:pPr>
            <a:endParaRPr sz="5800">
              <a:solidFill>
                <a:srgbClr val="6A6C77"/>
              </a:solidFill>
            </a:endParaRPr>
          </a:p>
        </p:txBody>
      </p:sp>
      <p:sp>
        <p:nvSpPr>
          <p:cNvPr id="89" name="Google Shape;89;p9"/>
          <p:cNvSpPr txBox="1">
            <a:spLocks noGrp="1"/>
          </p:cNvSpPr>
          <p:nvPr>
            <p:ph type="title"/>
          </p:nvPr>
        </p:nvSpPr>
        <p:spPr>
          <a:xfrm>
            <a:off x="908781" y="885495"/>
            <a:ext cx="14716508" cy="9970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ctr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A6C77"/>
              </a:buClr>
              <a:buSzPts val="5800"/>
              <a:buFont typeface="Tahoma"/>
              <a:buNone/>
            </a:pPr>
            <a:r>
              <a:rPr lang="en-GB"/>
              <a:t>Dataverse </a:t>
            </a:r>
            <a:endParaRPr/>
          </a:p>
        </p:txBody>
      </p:sp>
      <p:pic>
        <p:nvPicPr>
          <p:cNvPr id="90" name="Google Shape;90;p9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420147" y="1882574"/>
            <a:ext cx="12224679" cy="698553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10"/>
          <p:cNvSpPr txBox="1">
            <a:spLocks noGrp="1"/>
          </p:cNvSpPr>
          <p:nvPr>
            <p:ph type="title"/>
          </p:nvPr>
        </p:nvSpPr>
        <p:spPr>
          <a:xfrm>
            <a:off x="908781" y="885495"/>
            <a:ext cx="14716508" cy="9970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ctr" anchorCtr="0">
            <a:norm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A6C77"/>
              </a:buClr>
              <a:buSzPts val="5800"/>
              <a:buFont typeface="Tahoma"/>
              <a:buNone/>
            </a:pPr>
            <a:r>
              <a:rPr lang="en-GB"/>
              <a:t>DANS Data Station </a:t>
            </a:r>
            <a:endParaRPr/>
          </a:p>
        </p:txBody>
      </p:sp>
      <p:pic>
        <p:nvPicPr>
          <p:cNvPr id="96" name="Google Shape;96;p1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025614" y="1566956"/>
            <a:ext cx="13599675" cy="8640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p11"/>
          <p:cNvSpPr txBox="1">
            <a:spLocks noGrp="1"/>
          </p:cNvSpPr>
          <p:nvPr>
            <p:ph type="title"/>
          </p:nvPr>
        </p:nvSpPr>
        <p:spPr>
          <a:xfrm>
            <a:off x="908781" y="885495"/>
            <a:ext cx="14716508" cy="9970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ctr" anchorCtr="0">
            <a:norm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A6C77"/>
              </a:buClr>
              <a:buSzPts val="5800"/>
              <a:buFont typeface="Tahoma"/>
              <a:buNone/>
            </a:pPr>
            <a:r>
              <a:rPr lang="en-GB"/>
              <a:t>DataverseNL</a:t>
            </a:r>
            <a:endParaRPr/>
          </a:p>
        </p:txBody>
      </p:sp>
      <p:pic>
        <p:nvPicPr>
          <p:cNvPr id="102" name="Google Shape;102;p1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942983" y="1564548"/>
            <a:ext cx="13599676" cy="8640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p12"/>
          <p:cNvSpPr txBox="1">
            <a:spLocks noGrp="1"/>
          </p:cNvSpPr>
          <p:nvPr>
            <p:ph type="title"/>
          </p:nvPr>
        </p:nvSpPr>
        <p:spPr>
          <a:xfrm>
            <a:off x="908781" y="885495"/>
            <a:ext cx="14716508" cy="9970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ctr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A6C77"/>
              </a:buClr>
              <a:buSzPts val="5800"/>
              <a:buFont typeface="Tahoma"/>
              <a:buNone/>
            </a:pPr>
            <a:r>
              <a:rPr lang="en-GB"/>
              <a:t>Dataverse helps make data FAIR </a:t>
            </a:r>
            <a:endParaRPr/>
          </a:p>
        </p:txBody>
      </p:sp>
      <p:pic>
        <p:nvPicPr>
          <p:cNvPr id="108" name="Google Shape;108;p1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344271" y="1961947"/>
            <a:ext cx="10986013" cy="7161128"/>
          </a:xfrm>
          <a:prstGeom prst="rect">
            <a:avLst/>
          </a:prstGeom>
          <a:noFill/>
          <a:ln>
            <a:noFill/>
          </a:ln>
        </p:spPr>
      </p:pic>
      <p:sp>
        <p:nvSpPr>
          <p:cNvPr id="109" name="Google Shape;109;p12"/>
          <p:cNvSpPr txBox="1"/>
          <p:nvPr/>
        </p:nvSpPr>
        <p:spPr>
          <a:xfrm>
            <a:off x="11429321" y="9296400"/>
            <a:ext cx="5747657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t" anchorCtr="0">
            <a:normAutofit fontScale="70000" lnSpcReduction="20000"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93939"/>
              </a:buClr>
              <a:buSzPct val="100000"/>
              <a:buFont typeface="Tahoma"/>
              <a:buNone/>
            </a:pPr>
            <a:r>
              <a:rPr lang="en-GB" sz="2400" b="0" i="0" u="none" strike="noStrike" cap="none">
                <a:solidFill>
                  <a:srgbClr val="393939"/>
                </a:solidFill>
                <a:latin typeface="Tahoma"/>
                <a:ea typeface="Tahoma"/>
                <a:cs typeface="Tahoma"/>
                <a:sym typeface="Tahoma"/>
              </a:rPr>
              <a:t>Image: CC-BY-SA CESSDA DMEG https://dmeg.cessda.eu/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Helvetica Neue"/>
              <a:buNone/>
            </a:pPr>
            <a:endParaRPr sz="2400" b="0" i="0" u="none" strike="noStrike" cap="none">
              <a:solidFill>
                <a:srgbClr val="393939"/>
              </a:solidFill>
              <a:latin typeface="Tahoma"/>
              <a:ea typeface="Tahoma"/>
              <a:cs typeface="Tahoma"/>
              <a:sym typeface="Tahoma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13"/>
          <p:cNvSpPr txBox="1">
            <a:spLocks noGrp="1"/>
          </p:cNvSpPr>
          <p:nvPr>
            <p:ph type="body" idx="1"/>
          </p:nvPr>
        </p:nvSpPr>
        <p:spPr>
          <a:xfrm>
            <a:off x="908781" y="2496211"/>
            <a:ext cx="14716508" cy="49989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584200" lvl="0" indent="-584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A6C76"/>
              </a:buClr>
              <a:buSzPts val="2044"/>
              <a:buFont typeface="Tahoma"/>
              <a:buChar char="•"/>
            </a:pPr>
            <a:r>
              <a:rPr lang="en-GB"/>
              <a:t>Datasets have a Persistent Identifiers (PID), e.g. DOI</a:t>
            </a:r>
            <a:endParaRPr/>
          </a:p>
          <a:p>
            <a:pPr marL="584200" lvl="0" indent="-5842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6A6C76"/>
              </a:buClr>
              <a:buSzPts val="2044"/>
              <a:buFont typeface="Tahoma"/>
              <a:buChar char="•"/>
            </a:pPr>
            <a:r>
              <a:rPr lang="en-GB"/>
              <a:t>Includes standardized metadata blocks for different domains</a:t>
            </a:r>
            <a:endParaRPr/>
          </a:p>
          <a:p>
            <a:pPr marL="889000" lvl="1" indent="-2880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6A6C76"/>
              </a:buClr>
              <a:buSzPts val="1400"/>
              <a:buFont typeface="Tahoma"/>
              <a:buChar char="•"/>
            </a:pPr>
            <a:r>
              <a:rPr lang="en-GB"/>
              <a:t>Metadata fields can be customized per collection</a:t>
            </a:r>
            <a:endParaRPr/>
          </a:p>
          <a:p>
            <a:pPr marL="889000" lvl="1" indent="-2880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6A6C76"/>
              </a:buClr>
              <a:buSzPts val="1400"/>
              <a:buFont typeface="Tahoma"/>
              <a:buChar char="•"/>
            </a:pPr>
            <a:r>
              <a:rPr lang="en-GB"/>
              <a:t>Templates can be created for easier metadata entry</a:t>
            </a:r>
            <a:endParaRPr/>
          </a:p>
          <a:p>
            <a:pPr marL="584200" lvl="0" indent="-5842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6A6C76"/>
              </a:buClr>
              <a:buSzPts val="2044"/>
              <a:buFont typeface="Tahoma"/>
              <a:buChar char="•"/>
            </a:pPr>
            <a:r>
              <a:rPr lang="en-GB"/>
              <a:t>Metadata can be exported in various formats</a:t>
            </a:r>
            <a:endParaRPr/>
          </a:p>
          <a:p>
            <a:pPr marL="584200" lvl="0" indent="-454406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6A6C76"/>
              </a:buClr>
              <a:buSzPts val="2044"/>
              <a:buFont typeface="Tahoma"/>
              <a:buNone/>
            </a:pPr>
            <a:endParaRPr/>
          </a:p>
          <a:p>
            <a:pPr marL="0" lvl="0" indent="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6A6C76"/>
              </a:buClr>
              <a:buSzPts val="4234"/>
              <a:buFont typeface="Tahoma"/>
              <a:buNone/>
            </a:pPr>
            <a:endParaRPr sz="5800">
              <a:solidFill>
                <a:srgbClr val="6A6C77"/>
              </a:solidFill>
            </a:endParaRPr>
          </a:p>
          <a:p>
            <a:pPr marL="0" lvl="0" indent="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6A6C76"/>
              </a:buClr>
              <a:buSzPts val="4380"/>
              <a:buFont typeface="Tahoma"/>
              <a:buNone/>
            </a:pPr>
            <a:endParaRPr sz="6000"/>
          </a:p>
        </p:txBody>
      </p:sp>
      <p:sp>
        <p:nvSpPr>
          <p:cNvPr id="115" name="Google Shape;115;p13"/>
          <p:cNvSpPr txBox="1">
            <a:spLocks noGrp="1"/>
          </p:cNvSpPr>
          <p:nvPr>
            <p:ph type="title"/>
          </p:nvPr>
        </p:nvSpPr>
        <p:spPr>
          <a:xfrm>
            <a:off x="908781" y="885495"/>
            <a:ext cx="14716508" cy="9970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ctr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A6C77"/>
              </a:buClr>
              <a:buSzPts val="5800"/>
              <a:buFont typeface="Tahoma"/>
              <a:buNone/>
            </a:pPr>
            <a:r>
              <a:rPr lang="en-GB"/>
              <a:t>Dataverse helps make data FAIR </a:t>
            </a:r>
            <a:endParaRPr/>
          </a:p>
        </p:txBody>
      </p:sp>
      <p:sp>
        <p:nvSpPr>
          <p:cNvPr id="116" name="Google Shape;116;p13"/>
          <p:cNvSpPr txBox="1"/>
          <p:nvPr/>
        </p:nvSpPr>
        <p:spPr>
          <a:xfrm>
            <a:off x="1824318" y="9202448"/>
            <a:ext cx="8668870" cy="4001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A6C76"/>
              </a:buClr>
              <a:buSzPts val="2000"/>
              <a:buFont typeface="Tahoma"/>
              <a:buNone/>
            </a:pPr>
            <a:r>
              <a:rPr lang="en-GB" sz="2000" b="0" i="0" u="none" strike="noStrike" cap="none">
                <a:solidFill>
                  <a:srgbClr val="6A6C76"/>
                </a:solidFill>
                <a:latin typeface="Tahoma"/>
                <a:ea typeface="Tahoma"/>
                <a:cs typeface="Tahoma"/>
                <a:sym typeface="Tahoma"/>
              </a:rPr>
              <a:t>Information on features: https://dataverse.org/software-features</a:t>
            </a:r>
            <a:endParaRPr/>
          </a:p>
        </p:txBody>
      </p:sp>
      <p:pic>
        <p:nvPicPr>
          <p:cNvPr id="117" name="Google Shape;117;p13"/>
          <p:cNvPicPr preferRelativeResize="0"/>
          <p:nvPr/>
        </p:nvPicPr>
        <p:blipFill rotWithShape="1">
          <a:blip r:embed="rId3">
            <a:alphaModFix/>
          </a:blip>
          <a:srcRect b="53730"/>
          <a:stretch/>
        </p:blipFill>
        <p:spPr>
          <a:xfrm>
            <a:off x="2774028" y="5035345"/>
            <a:ext cx="10986013" cy="3313438"/>
          </a:xfrm>
          <a:prstGeom prst="rect">
            <a:avLst/>
          </a:prstGeom>
          <a:noFill/>
          <a:ln>
            <a:noFill/>
          </a:ln>
        </p:spPr>
      </p:pic>
      <p:sp>
        <p:nvSpPr>
          <p:cNvPr id="118" name="Google Shape;118;p13"/>
          <p:cNvSpPr/>
          <p:nvPr/>
        </p:nvSpPr>
        <p:spPr>
          <a:xfrm>
            <a:off x="2774027" y="7495117"/>
            <a:ext cx="1938649" cy="1039283"/>
          </a:xfrm>
          <a:prstGeom prst="rect">
            <a:avLst/>
          </a:prstGeom>
          <a:noFill/>
          <a:ln w="12700" cap="flat" cmpd="sng">
            <a:solidFill>
              <a:srgbClr val="FFC000"/>
            </a:solidFill>
            <a:prstDash val="solid"/>
            <a:miter lim="400000"/>
            <a:headEnd type="none" w="sm" len="sm"/>
            <a:tailEnd type="none" w="sm" len="sm"/>
          </a:ln>
        </p:spPr>
        <p:txBody>
          <a:bodyPr spcFirstLastPara="1" wrap="square" lIns="50800" tIns="50800" rIns="50800" bIns="508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Helvetica Neue"/>
              <a:buNone/>
            </a:pPr>
            <a:endParaRPr sz="2200" b="0" i="0" u="none" strike="noStrike" cap="none">
              <a:solidFill>
                <a:srgbClr val="FFFFFF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123;p14"/>
          <p:cNvSpPr txBox="1">
            <a:spLocks noGrp="1"/>
          </p:cNvSpPr>
          <p:nvPr>
            <p:ph type="body" idx="1"/>
          </p:nvPr>
        </p:nvSpPr>
        <p:spPr>
          <a:xfrm>
            <a:off x="908781" y="2496211"/>
            <a:ext cx="14716508" cy="49989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584200" lvl="0" indent="-584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A6C76"/>
              </a:buClr>
              <a:buSzPts val="2044"/>
              <a:buFont typeface="Tahoma"/>
              <a:buChar char="•"/>
            </a:pPr>
            <a:r>
              <a:rPr lang="en-GB"/>
              <a:t>Datasets have a Persistent Identifiers (PID), e.g. DOI</a:t>
            </a:r>
            <a:endParaRPr/>
          </a:p>
          <a:p>
            <a:pPr marL="584200" lvl="0" indent="-5842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6A6C76"/>
              </a:buClr>
              <a:buSzPts val="2044"/>
              <a:buFont typeface="Tahoma"/>
              <a:buChar char="•"/>
            </a:pPr>
            <a:r>
              <a:rPr lang="en-GB"/>
              <a:t>Datasets can be openly available or access can be restricted</a:t>
            </a:r>
            <a:endParaRPr/>
          </a:p>
          <a:p>
            <a:pPr marL="889000" lvl="1" indent="-2880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6A6C76"/>
              </a:buClr>
              <a:buSzPts val="1400"/>
              <a:buFont typeface="Tahoma"/>
              <a:buChar char="•"/>
            </a:pPr>
            <a:r>
              <a:rPr lang="en-GB"/>
              <a:t>Restrictions can be indicated per data file</a:t>
            </a:r>
            <a:endParaRPr sz="6000"/>
          </a:p>
          <a:p>
            <a:pPr marL="584200" lvl="0" indent="-5842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6A6C76"/>
              </a:buClr>
              <a:buSzPts val="2044"/>
              <a:buFont typeface="Tahoma"/>
              <a:buChar char="•"/>
            </a:pPr>
            <a:r>
              <a:rPr lang="en-GB"/>
              <a:t>Metadata is openly accessible even for restricted datasets</a:t>
            </a:r>
            <a:endParaRPr/>
          </a:p>
          <a:p>
            <a:pPr marL="0" lvl="0" indent="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6A6C76"/>
              </a:buClr>
              <a:buSzPts val="4380"/>
              <a:buFont typeface="Tahoma"/>
              <a:buNone/>
            </a:pPr>
            <a:endParaRPr sz="6000"/>
          </a:p>
        </p:txBody>
      </p:sp>
      <p:sp>
        <p:nvSpPr>
          <p:cNvPr id="124" name="Google Shape;124;p14"/>
          <p:cNvSpPr txBox="1">
            <a:spLocks noGrp="1"/>
          </p:cNvSpPr>
          <p:nvPr>
            <p:ph type="title"/>
          </p:nvPr>
        </p:nvSpPr>
        <p:spPr>
          <a:xfrm>
            <a:off x="908781" y="885495"/>
            <a:ext cx="14716508" cy="9970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ctr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A6C77"/>
              </a:buClr>
              <a:buSzPts val="5800"/>
              <a:buFont typeface="Tahoma"/>
              <a:buNone/>
            </a:pPr>
            <a:r>
              <a:rPr lang="en-GB"/>
              <a:t>Dataverse helps make Data FAIR </a:t>
            </a:r>
            <a:endParaRPr/>
          </a:p>
        </p:txBody>
      </p:sp>
      <p:sp>
        <p:nvSpPr>
          <p:cNvPr id="125" name="Google Shape;125;p14"/>
          <p:cNvSpPr txBox="1"/>
          <p:nvPr/>
        </p:nvSpPr>
        <p:spPr>
          <a:xfrm>
            <a:off x="1824318" y="9202448"/>
            <a:ext cx="8668870" cy="4001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A6C76"/>
              </a:buClr>
              <a:buSzPts val="2000"/>
              <a:buFont typeface="Tahoma"/>
              <a:buNone/>
            </a:pPr>
            <a:r>
              <a:rPr lang="en-GB" sz="2000" b="0" i="0" u="none" strike="noStrike" cap="none">
                <a:solidFill>
                  <a:srgbClr val="6A6C76"/>
                </a:solidFill>
                <a:latin typeface="Tahoma"/>
                <a:ea typeface="Tahoma"/>
                <a:cs typeface="Tahoma"/>
                <a:sym typeface="Tahoma"/>
              </a:rPr>
              <a:t>Information on features: https://dataverse.org/software-features</a:t>
            </a:r>
            <a:endParaRPr/>
          </a:p>
        </p:txBody>
      </p:sp>
      <p:pic>
        <p:nvPicPr>
          <p:cNvPr id="126" name="Google Shape;126;p14"/>
          <p:cNvPicPr preferRelativeResize="0"/>
          <p:nvPr/>
        </p:nvPicPr>
        <p:blipFill rotWithShape="1">
          <a:blip r:embed="rId3">
            <a:alphaModFix/>
          </a:blip>
          <a:srcRect b="53730"/>
          <a:stretch/>
        </p:blipFill>
        <p:spPr>
          <a:xfrm>
            <a:off x="2774028" y="5035345"/>
            <a:ext cx="10986013" cy="3313438"/>
          </a:xfrm>
          <a:prstGeom prst="rect">
            <a:avLst/>
          </a:prstGeom>
          <a:noFill/>
          <a:ln>
            <a:noFill/>
          </a:ln>
        </p:spPr>
      </p:pic>
      <p:sp>
        <p:nvSpPr>
          <p:cNvPr id="127" name="Google Shape;127;p14"/>
          <p:cNvSpPr/>
          <p:nvPr/>
        </p:nvSpPr>
        <p:spPr>
          <a:xfrm>
            <a:off x="5423442" y="7510911"/>
            <a:ext cx="1938649" cy="1039283"/>
          </a:xfrm>
          <a:prstGeom prst="rect">
            <a:avLst/>
          </a:prstGeom>
          <a:noFill/>
          <a:ln w="12700" cap="flat" cmpd="sng">
            <a:solidFill>
              <a:srgbClr val="FFC000"/>
            </a:solidFill>
            <a:prstDash val="solid"/>
            <a:miter lim="400000"/>
            <a:headEnd type="none" w="sm" len="sm"/>
            <a:tailEnd type="none" w="sm" len="sm"/>
          </a:ln>
        </p:spPr>
        <p:txBody>
          <a:bodyPr spcFirstLastPara="1" wrap="square" lIns="50800" tIns="50800" rIns="50800" bIns="508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Helvetica Neue"/>
              <a:buNone/>
            </a:pPr>
            <a:endParaRPr sz="2200" b="0" i="0" u="none" strike="noStrike" cap="none">
              <a:solidFill>
                <a:srgbClr val="FFFFFF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White">
  <a:themeElements>
    <a:clrScheme name="CESSDA">
      <a:dk1>
        <a:srgbClr val="4E4D56"/>
      </a:dk1>
      <a:lt1>
        <a:srgbClr val="A4C9E8"/>
      </a:lt1>
      <a:dk2>
        <a:srgbClr val="454545"/>
      </a:dk2>
      <a:lt2>
        <a:srgbClr val="E6E6E6"/>
      </a:lt2>
      <a:accent1>
        <a:srgbClr val="75B7E8"/>
      </a:accent1>
      <a:accent2>
        <a:srgbClr val="4E4D56"/>
      </a:accent2>
      <a:accent3>
        <a:srgbClr val="FFFFFF"/>
      </a:accent3>
      <a:accent4>
        <a:srgbClr val="FFFFFF"/>
      </a:accent4>
      <a:accent5>
        <a:srgbClr val="FFFFFF"/>
      </a:accent5>
      <a:accent6>
        <a:srgbClr val="FFFFFF"/>
      </a:accent6>
      <a:hlink>
        <a:srgbClr val="2A8FDB"/>
      </a:hlink>
      <a:folHlink>
        <a:srgbClr val="92919C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6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1953</Words>
  <Application>Microsoft Macintosh PowerPoint</Application>
  <PresentationFormat>Custom</PresentationFormat>
  <Paragraphs>318</Paragraphs>
  <Slides>33</Slides>
  <Notes>33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33</vt:i4>
      </vt:variant>
    </vt:vector>
  </HeadingPairs>
  <TitlesOfParts>
    <vt:vector size="40" baseType="lpstr">
      <vt:lpstr>Arial</vt:lpstr>
      <vt:lpstr>Tahoma</vt:lpstr>
      <vt:lpstr>Open Sans</vt:lpstr>
      <vt:lpstr>Helvetica Neue</vt:lpstr>
      <vt:lpstr>Open Sans Light</vt:lpstr>
      <vt:lpstr>Noto Sans Symbols</vt:lpstr>
      <vt:lpstr>White</vt:lpstr>
      <vt:lpstr>PowerPoint Presentation</vt:lpstr>
      <vt:lpstr>Overview </vt:lpstr>
      <vt:lpstr>Dataverse </vt:lpstr>
      <vt:lpstr>Dataverse </vt:lpstr>
      <vt:lpstr>DANS Data Station </vt:lpstr>
      <vt:lpstr>DataverseNL</vt:lpstr>
      <vt:lpstr>Dataverse helps make data FAIR </vt:lpstr>
      <vt:lpstr>Dataverse helps make data FAIR </vt:lpstr>
      <vt:lpstr>Dataverse helps make Data FAIR </vt:lpstr>
      <vt:lpstr>Dataverse helps make Data FAIR </vt:lpstr>
      <vt:lpstr>Dataverse helps make Data FAIR </vt:lpstr>
      <vt:lpstr>A closer look into a Dataverse repository</vt:lpstr>
      <vt:lpstr>A closer look into a Dataverse repository</vt:lpstr>
      <vt:lpstr>A closer look into a Dataverse repository</vt:lpstr>
      <vt:lpstr>A closer look into a Dataverse repository</vt:lpstr>
      <vt:lpstr>A closer look into a Dataverse repository</vt:lpstr>
      <vt:lpstr>A closer look into a Dataverse repository</vt:lpstr>
      <vt:lpstr>Archiving data in a Dataverse repository</vt:lpstr>
      <vt:lpstr>Archiving data in a Dataverse repository</vt:lpstr>
      <vt:lpstr>Archiving data in a Dataverse repository </vt:lpstr>
      <vt:lpstr>Archiving data in a Dataverse repository </vt:lpstr>
      <vt:lpstr>Archiving data in a Dataverse repository </vt:lpstr>
      <vt:lpstr>Archiving data in a Dataverse repository </vt:lpstr>
      <vt:lpstr>Archiving data in a Dataverse repository </vt:lpstr>
      <vt:lpstr>Archiving data in a Dataverse repository </vt:lpstr>
      <vt:lpstr>Archiving data in a Dataverse repository </vt:lpstr>
      <vt:lpstr>Archiving data in a Dataverse repository </vt:lpstr>
      <vt:lpstr>Archiving data in a Dataverse repository</vt:lpstr>
      <vt:lpstr>Archiving data in a Dataverse repository</vt:lpstr>
      <vt:lpstr>Archiving data in a Dataverse repository</vt:lpstr>
      <vt:lpstr>Any questions?</vt:lpstr>
      <vt:lpstr>Time to try it yourself 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Microsoft Office User</cp:lastModifiedBy>
  <cp:revision>1</cp:revision>
  <dcterms:modified xsi:type="dcterms:W3CDTF">2022-08-18T17:00:51Z</dcterms:modified>
</cp:coreProperties>
</file>