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2" r:id="rId1"/>
  </p:sldMasterIdLst>
  <p:notesMasterIdLst>
    <p:notesMasterId r:id="rId27"/>
  </p:notesMasterIdLst>
  <p:sldIdLst>
    <p:sldId id="256" r:id="rId2"/>
    <p:sldId id="257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10" r:id="rId23"/>
    <p:sldId id="312" r:id="rId24"/>
    <p:sldId id="311" r:id="rId25"/>
    <p:sldId id="288" r:id="rId26"/>
  </p:sldIdLst>
  <p:sldSz cx="17340263" cy="9753600"/>
  <p:notesSz cx="6858000" cy="9144000"/>
  <p:embeddedFontLst>
    <p:embeddedFont>
      <p:font typeface="Helvetica Neue" panose="02000503000000020004" pitchFamily="2" charset="0"/>
      <p:regular r:id="rId28"/>
      <p:bold r:id="rId29"/>
      <p:italic r:id="rId30"/>
      <p:boldItalic r:id="rId31"/>
    </p:embeddedFont>
    <p:embeddedFont>
      <p:font typeface="Open Sans" panose="020B0606030504020204" pitchFamily="34" charset="0"/>
      <p:regular r:id="rId32"/>
      <p:bold r:id="rId33"/>
      <p:italic r:id="rId34"/>
      <p:boldItalic r:id="rId35"/>
    </p:embeddedFont>
    <p:embeddedFont>
      <p:font typeface="Open Sans Light" panose="020B0306030504020204" pitchFamily="34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>
      <p:cViewPr varScale="1">
        <p:scale>
          <a:sx n="73" d="100"/>
          <a:sy n="73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0" name="Google Shape;6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This is an example presentation on Archiving and Publishing data is based on the presentation “TTT_PR_Ch6_Archive_v1.0.pdf” available at </a:t>
            </a:r>
            <a:r>
              <a:rPr lang="en-GB" dirty="0" err="1"/>
              <a:t>cessda.eu</a:t>
            </a:r>
            <a:r>
              <a:rPr lang="en-GB" dirty="0"/>
              <a:t>/</a:t>
            </a:r>
            <a:r>
              <a:rPr lang="en-GB" dirty="0" err="1"/>
              <a:t>ttt</a:t>
            </a:r>
            <a:endParaRPr dirty="0"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8" name="Google Shape;6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Provide overview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This session is about introducing types of data available and how to find data for a research project.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Five sections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Lectures/talking but also practical activities where the aim is to find data for a specific research question </a:t>
            </a:r>
            <a:endParaRPr/>
          </a:p>
          <a:p>
            <a:pPr marL="366405" lvl="0" indent="-36640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Noto Sans Symbols"/>
              <a:buChar char="∙"/>
            </a:pPr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Assumes no prior knowledge but we recognise you may come with relevant experience and knowledge, therefore - opportunity to share and learn from each other 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Here you may want to show this video or you may want to pauze and discuss with your audience how they think about the mentioned reasons </a:t>
            </a:r>
          </a:p>
        </p:txBody>
      </p:sp>
    </p:spTree>
    <p:extLst>
      <p:ext uri="{BB962C8B-B14F-4D97-AF65-F5344CB8AC3E}">
        <p14:creationId xmlns:p14="http://schemas.microsoft.com/office/powerpoint/2010/main" val="216600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Tahoma"/>
              <a:buNone/>
              <a:defRPr sz="80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C2E9"/>
              </a:buClr>
              <a:buSzPts val="4140"/>
              <a:buFont typeface="Tahoma"/>
              <a:buNone/>
              <a:defRPr sz="4140">
                <a:solidFill>
                  <a:srgbClr val="94C2E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" name="Google Shape;13;p2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14" name="Google Shape;14;p2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71980" y="8212130"/>
            <a:ext cx="417023" cy="336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Google Shape;20;p2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21" name="Google Shape;21;p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(standard)">
  <p:cSld name="Content (standard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839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044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400"/>
              <a:buFont typeface="Tahoma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Helvetica Neue"/>
              <a:buNone/>
            </a:pPr>
            <a:endParaRPr sz="22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6" name="Google Shape;26;p3"/>
          <p:cNvCxnSpPr/>
          <p:nvPr/>
        </p:nvCxnSpPr>
        <p:spPr>
          <a:xfrm>
            <a:off x="1714974" y="9119886"/>
            <a:ext cx="13910316" cy="1"/>
          </a:xfrm>
          <a:prstGeom prst="straightConnector1">
            <a:avLst/>
          </a:prstGeom>
          <a:noFill/>
          <a:ln w="25400" cap="flat" cmpd="sng">
            <a:solidFill>
              <a:srgbClr val="98C5E8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C5E8"/>
              </a:buClr>
              <a:buSzPts val="1200"/>
              <a:buFont typeface="Helvetica Neue"/>
              <a:buNone/>
              <a:defRPr sz="1200" b="1" i="0" u="none" strike="noStrike" cap="none">
                <a:solidFill>
                  <a:srgbClr val="98C5E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  <a:defRPr sz="58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29" name="Google Shape;2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80" y="9191482"/>
            <a:ext cx="1511602" cy="41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(Alternate)">
  <p:cSld name="Thank You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32" name="Google Shape;32;p4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6A6C77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3" name="Google Shape;33;p4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1446" y="8222847"/>
            <a:ext cx="312486" cy="2523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Google Shape;34;p4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6A6C77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35" name="Google Shape;35;p4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B7D2EB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  <a:defRPr sz="8000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  <a:defRPr sz="2000" i="1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8" name="Google Shape;3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60245" y="7986661"/>
            <a:ext cx="757121" cy="7571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Google Shape;39;p4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40" name="Google Shape;40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1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" name="Google Shape;42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(Alternate)">
  <p:cSld name="Title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8000"/>
              <a:buFont typeface="Tahoma"/>
              <a:buNone/>
              <a:defRPr sz="800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4140"/>
              <a:buFont typeface="Tahoma"/>
              <a:buNone/>
              <a:defRPr sz="4140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46" name="Google Shape;46;p5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47" name="Google Shape;47;p5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48" name="Google Shape;48;p5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/>
          </a:p>
        </p:txBody>
      </p:sp>
      <p:sp>
        <p:nvSpPr>
          <p:cNvPr id="49" name="Google Shape;49;p5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93"/>
              </a:buClr>
              <a:buSzPts val="2000"/>
              <a:buFont typeface="Tahoma"/>
              <a:buNone/>
            </a:pPr>
            <a:r>
              <a:rPr lang="en-GB" sz="2000" b="0" i="0" u="none" strike="noStrike" cap="none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93"/>
              </a:buClr>
              <a:buSzPts val="2900"/>
              <a:buFont typeface="Tahoma"/>
              <a:buNone/>
              <a:defRPr sz="2000" i="1">
                <a:solidFill>
                  <a:srgbClr val="88889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" name="Google Shape;5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25665" y="8058696"/>
            <a:ext cx="757121" cy="757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70437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5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56" name="Google Shape;56;p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8000"/>
              <a:buFont typeface="Tahoma"/>
              <a:buNone/>
              <a:defRPr sz="8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4864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Char char="•"/>
              <a:defRPr sz="28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523239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52324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4640"/>
              <a:buFont typeface="Tahoma"/>
              <a:buChar char="•"/>
              <a:defRPr sz="3200" b="0" i="0" u="none" strike="noStrike" cap="none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Open Sans"/>
              <a:buNone/>
            </a:pPr>
            <a:r>
              <a:rPr lang="en-GB" dirty="0">
                <a:latin typeface="Open Sans"/>
                <a:ea typeface="Open Sans"/>
                <a:cs typeface="Open Sans"/>
                <a:sym typeface="Open Sans"/>
              </a:rPr>
              <a:t>Archiving &amp; Publishing </a:t>
            </a:r>
            <a:endParaRPr dirty="0"/>
          </a:p>
        </p:txBody>
      </p:sp>
      <p:sp>
        <p:nvSpPr>
          <p:cNvPr id="63" name="Google Shape;63;p6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11500434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/>
            <a:r>
              <a:rPr lang="en-GB" sz="4400" dirty="0">
                <a:latin typeface="Open Sans Light"/>
                <a:ea typeface="Open Sans Light"/>
                <a:cs typeface="Open Sans Light"/>
                <a:sym typeface="Open Sans Light"/>
              </a:rPr>
              <a:t>How to Archive and Publish your Data </a:t>
            </a:r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</a:pPr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11843885" cy="1157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40"/>
              <a:buFont typeface="Tahoma"/>
              <a:buNone/>
            </a:pPr>
            <a:r>
              <a:rPr lang="en-GB" sz="5200"/>
              <a:t>Example presentation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053357-621E-0982-FF2B-2149A0D47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Is your dataset reusable? </a:t>
            </a:r>
          </a:p>
          <a:p>
            <a:pPr marL="98806" indent="0">
              <a:buNone/>
            </a:pPr>
            <a:r>
              <a:rPr lang="en-GB" dirty="0"/>
              <a:t>	» Can the data be read and used? </a:t>
            </a:r>
          </a:p>
          <a:p>
            <a:pPr marL="98806" indent="0">
              <a:buNone/>
            </a:pPr>
            <a:r>
              <a:rPr lang="en-GB" dirty="0"/>
              <a:t>	» Are metadata available and sufficient to let future users understand your data?</a:t>
            </a:r>
          </a:p>
          <a:p>
            <a:pPr marL="98806" indent="0">
              <a:buNone/>
            </a:pPr>
            <a:r>
              <a:rPr lang="en-GB" dirty="0"/>
              <a:t>	» Any legal objections which prevent the data from being published?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6C5088-E4D5-2DEB-601B-35307128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L" dirty="0"/>
              <a:t>How to select data for Archiving &amp; Publishing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7710DE-BAB7-C548-8B68-D6066977E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578" y="5386718"/>
            <a:ext cx="7772400" cy="3481387"/>
          </a:xfrm>
          <a:prstGeom prst="rect">
            <a:avLst/>
          </a:prstGeom>
        </p:spPr>
      </p:pic>
      <p:sp>
        <p:nvSpPr>
          <p:cNvPr id="4" name="Google Shape;73;p7">
            <a:extLst>
              <a:ext uri="{FF2B5EF4-FFF2-40B4-BE49-F238E27FC236}">
                <a16:creationId xmlns:a16="http://schemas.microsoft.com/office/drawing/2014/main" id="{9ED4E7DE-A3BB-3533-3C0A-0028593F8083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56773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2DCEB-3D42-AAF6-59F8-2BFEED7DF2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A0BD6C-2DF8-8DC2-6CEA-5E3686639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Timing is everything!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B5038B-B784-6D66-43A0-254E20CBC0A4}"/>
              </a:ext>
            </a:extLst>
          </p:cNvPr>
          <p:cNvSpPr txBox="1"/>
          <p:nvPr/>
        </p:nvSpPr>
        <p:spPr>
          <a:xfrm>
            <a:off x="1576996" y="3765275"/>
            <a:ext cx="86692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i="1" dirty="0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If you archive and publish your data as soon as data collection ends, your knowledge about your data is still very high.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7B9775-6B6A-3006-D1A8-5FC2F4E63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0705" y="4550105"/>
            <a:ext cx="6578600" cy="4318000"/>
          </a:xfrm>
          <a:prstGeom prst="rect">
            <a:avLst/>
          </a:prstGeom>
        </p:spPr>
      </p:pic>
      <p:sp>
        <p:nvSpPr>
          <p:cNvPr id="4" name="Google Shape;73;p7">
            <a:extLst>
              <a:ext uri="{FF2B5EF4-FFF2-40B4-BE49-F238E27FC236}">
                <a16:creationId xmlns:a16="http://schemas.microsoft.com/office/drawing/2014/main" id="{8E33F546-343D-2203-3A30-3C3B48A4B3A8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232694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053357-621E-0982-FF2B-2149A0D47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i="1" dirty="0"/>
              <a:t>It is expected that a Data Publication will ensure that data will potentially be considered as a first-class research output. </a:t>
            </a:r>
            <a:r>
              <a:rPr lang="en-GB" sz="2000" dirty="0"/>
              <a:t>Knowledge Exchange (2013).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6C5088-E4D5-2DEB-601B-35307128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L" dirty="0"/>
              <a:t>What is data publication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6CC69F-3915-3F11-2070-0A7BBA4D7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8580" y="4544645"/>
            <a:ext cx="5041597" cy="4177323"/>
          </a:xfrm>
          <a:prstGeom prst="rect">
            <a:avLst/>
          </a:prstGeom>
        </p:spPr>
      </p:pic>
      <p:sp>
        <p:nvSpPr>
          <p:cNvPr id="7" name="Google Shape;73;p7">
            <a:extLst>
              <a:ext uri="{FF2B5EF4-FFF2-40B4-BE49-F238E27FC236}">
                <a16:creationId xmlns:a16="http://schemas.microsoft.com/office/drawing/2014/main" id="{5E14AC9C-5435-0667-0084-E0AAEC8C3713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84348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053357-621E-0982-FF2B-2149A0D47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2" y="2496211"/>
            <a:ext cx="10520540" cy="4998906"/>
          </a:xfrm>
        </p:spPr>
        <p:txBody>
          <a:bodyPr/>
          <a:lstStyle/>
          <a:p>
            <a:r>
              <a:rPr lang="en-GB" dirty="0"/>
              <a:t>Publishing with a capital “P“</a:t>
            </a:r>
          </a:p>
          <a:p>
            <a:pPr marL="556006" lvl="1" indent="0">
              <a:buNone/>
            </a:pPr>
            <a:r>
              <a:rPr lang="en-GB" dirty="0"/>
              <a:t>» Properly documented with metadata;</a:t>
            </a:r>
          </a:p>
          <a:p>
            <a:pPr marL="556006" lvl="1" indent="0">
              <a:buNone/>
            </a:pPr>
            <a:r>
              <a:rPr lang="en-GB" dirty="0"/>
              <a:t>» Reviewed for quality;</a:t>
            </a:r>
          </a:p>
          <a:p>
            <a:pPr marL="556006" lvl="1" indent="0">
              <a:buNone/>
            </a:pPr>
            <a:r>
              <a:rPr lang="en-GB" dirty="0"/>
              <a:t>» Searchable and discoverable in catalogues (or databases);</a:t>
            </a:r>
          </a:p>
          <a:p>
            <a:pPr marL="556006" lvl="1" indent="0">
              <a:buNone/>
            </a:pPr>
            <a:r>
              <a:rPr lang="en-GB" dirty="0"/>
              <a:t>» Citable in articles </a:t>
            </a:r>
          </a:p>
          <a:p>
            <a:endParaRPr lang="en-GB" dirty="0"/>
          </a:p>
          <a:p>
            <a:r>
              <a:rPr lang="en-GB" dirty="0"/>
              <a:t>Publishing with a small “p“ </a:t>
            </a:r>
          </a:p>
          <a:p>
            <a:pPr marL="98806" indent="0">
              <a:buNone/>
            </a:pPr>
            <a:r>
              <a:rPr lang="en-GB" dirty="0"/>
              <a:t>	» there are no guarantees that the data will be there after 	some time or that the files will not get corrupted.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6C5088-E4D5-2DEB-601B-35307128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L" dirty="0"/>
              <a:t>What is data publication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6CC69F-3915-3F11-2070-0A7BBA4D7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8580" y="4544645"/>
            <a:ext cx="5041597" cy="4177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93BA62-C2C0-0B5A-D505-9CA34992D315}"/>
              </a:ext>
            </a:extLst>
          </p:cNvPr>
          <p:cNvSpPr txBox="1"/>
          <p:nvPr/>
        </p:nvSpPr>
        <p:spPr>
          <a:xfrm>
            <a:off x="1900496" y="9171057"/>
            <a:ext cx="338503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FFFFFF"/>
                </a:solidFill>
                <a:effectLst/>
                <a:latin typeface="Helvetica" pitchFamily="2" charset="0"/>
              </a:rPr>
              <a:t>(</a:t>
            </a:r>
            <a:r>
              <a:rPr lang="en-GB" sz="1700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Brase</a:t>
            </a:r>
            <a:r>
              <a:rPr lang="en-GB" sz="1700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 et al., (2009)</a:t>
            </a:r>
            <a:endParaRPr lang="en-GB" sz="1700" dirty="0">
              <a:solidFill>
                <a:srgbClr val="393939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7" name="Google Shape;73;p7">
            <a:extLst>
              <a:ext uri="{FF2B5EF4-FFF2-40B4-BE49-F238E27FC236}">
                <a16:creationId xmlns:a16="http://schemas.microsoft.com/office/drawing/2014/main" id="{1AA808DF-7258-333D-2139-306043DC4DB8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077748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F75779-B85F-5284-AC12-8D63B01B6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dirty="0"/>
              <a:t>Recommended by </a:t>
            </a:r>
            <a:r>
              <a:rPr lang="en-GB" dirty="0" err="1"/>
              <a:t>OpenAIRE</a:t>
            </a:r>
            <a:r>
              <a:rPr lang="en-GB" dirty="0"/>
              <a:t> (2016)</a:t>
            </a:r>
          </a:p>
          <a:p>
            <a:pPr marL="98806" indent="0">
              <a:lnSpc>
                <a:spcPct val="150000"/>
              </a:lnSpc>
              <a:buNone/>
            </a:pPr>
            <a:r>
              <a:rPr lang="en-GB" dirty="0"/>
              <a:t>1. A (</a:t>
            </a:r>
            <a:r>
              <a:rPr lang="en-GB" dirty="0">
                <a:solidFill>
                  <a:srgbClr val="0070C0"/>
                </a:solidFill>
              </a:rPr>
              <a:t>trusted</a:t>
            </a:r>
            <a:r>
              <a:rPr lang="en-GB" dirty="0"/>
              <a:t>) </a:t>
            </a:r>
            <a:r>
              <a:rPr lang="en-GB" dirty="0">
                <a:solidFill>
                  <a:srgbClr val="0070C0"/>
                </a:solidFill>
              </a:rPr>
              <a:t>domain repository </a:t>
            </a:r>
            <a:r>
              <a:rPr lang="en-GB" dirty="0"/>
              <a:t>already established for your research domain. </a:t>
            </a:r>
          </a:p>
          <a:p>
            <a:pPr marL="98806" indent="0">
              <a:lnSpc>
                <a:spcPct val="150000"/>
              </a:lnSpc>
              <a:buNone/>
            </a:pPr>
            <a:r>
              <a:rPr lang="en-GB" dirty="0"/>
              <a:t>2. If a domain repository isn't available, use an </a:t>
            </a:r>
            <a:r>
              <a:rPr lang="en-GB" dirty="0">
                <a:solidFill>
                  <a:srgbClr val="0070C0"/>
                </a:solidFill>
              </a:rPr>
              <a:t>institutional research </a:t>
            </a:r>
            <a:r>
              <a:rPr lang="en-GB" dirty="0"/>
              <a:t>data repository. </a:t>
            </a:r>
          </a:p>
          <a:p>
            <a:pPr marL="98806" indent="0">
              <a:lnSpc>
                <a:spcPct val="150000"/>
              </a:lnSpc>
              <a:buNone/>
            </a:pPr>
            <a:r>
              <a:rPr lang="en-GB" dirty="0"/>
              <a:t>3. If none of the above is available, use a </a:t>
            </a:r>
            <a:r>
              <a:rPr lang="en-GB" dirty="0">
                <a:solidFill>
                  <a:srgbClr val="0070C0"/>
                </a:solidFill>
              </a:rPr>
              <a:t>general purpose repository </a:t>
            </a:r>
            <a:r>
              <a:rPr lang="en-GB" dirty="0"/>
              <a:t>(e.g. </a:t>
            </a:r>
            <a:r>
              <a:rPr lang="en-GB" dirty="0" err="1"/>
              <a:t>Zenodo</a:t>
            </a:r>
            <a:r>
              <a:rPr lang="en-GB" dirty="0"/>
              <a:t>)</a:t>
            </a:r>
          </a:p>
          <a:p>
            <a:pPr marL="98806" indent="0">
              <a:buNone/>
            </a:pPr>
            <a:endParaRPr lang="en-GB" dirty="0"/>
          </a:p>
          <a:p>
            <a:pPr marL="98806" indent="0">
              <a:buNone/>
            </a:pPr>
            <a:endParaRPr lang="en-GB" dirty="0"/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Find your own at </a:t>
            </a:r>
            <a:r>
              <a:rPr lang="en-GB" dirty="0">
                <a:solidFill>
                  <a:srgbClr val="0070C0"/>
                </a:solidFill>
              </a:rPr>
              <a:t>re3data.org</a:t>
            </a:r>
            <a:r>
              <a:rPr lang="en-GB" dirty="0"/>
              <a:t>: a registry of over 1500 research data repositories.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90216D-BEB8-4666-247A-AC2F3973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Which data repository to chose?</a:t>
            </a:r>
          </a:p>
        </p:txBody>
      </p:sp>
      <p:pic>
        <p:nvPicPr>
          <p:cNvPr id="3074" name="Picture 2" descr="Core Certified Repositories – CoreTrustSeal">
            <a:extLst>
              <a:ext uri="{FF2B5EF4-FFF2-40B4-BE49-F238E27FC236}">
                <a16:creationId xmlns:a16="http://schemas.microsoft.com/office/drawing/2014/main" id="{8B703A52-6A2B-4405-7240-D483465D6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6739" y="6388049"/>
            <a:ext cx="2501071" cy="250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me | re3data.org">
            <a:extLst>
              <a:ext uri="{FF2B5EF4-FFF2-40B4-BE49-F238E27FC236}">
                <a16:creationId xmlns:a16="http://schemas.microsoft.com/office/drawing/2014/main" id="{1303FE47-C214-3BAA-3147-D2B216A96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814" y="7100851"/>
            <a:ext cx="5239361" cy="154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76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2DCEB-3D42-AAF6-59F8-2BFEED7DF2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A0BD6C-2DF8-8DC2-6CEA-5E3686639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Choose between self-archiving and expert help </a:t>
            </a:r>
            <a:endParaRPr lang="en-GB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B5038B-B784-6D66-43A0-254E20CBC0A4}"/>
              </a:ext>
            </a:extLst>
          </p:cNvPr>
          <p:cNvSpPr txBox="1"/>
          <p:nvPr/>
        </p:nvSpPr>
        <p:spPr>
          <a:xfrm>
            <a:off x="1576996" y="3765275"/>
            <a:ext cx="866921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i="1" dirty="0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While self-archiving is a quick and easy way to publish data, archiving with the help of an expert will enhance data quality. </a:t>
            </a:r>
          </a:p>
          <a:p>
            <a:pPr algn="ctr"/>
            <a:r>
              <a:rPr lang="en-GB" sz="3200" i="1" dirty="0">
                <a:solidFill>
                  <a:srgbClr val="6A6C76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7B9775-6B6A-3006-D1A8-5FC2F4E63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0705" y="4550105"/>
            <a:ext cx="6578600" cy="4318000"/>
          </a:xfrm>
          <a:prstGeom prst="rect">
            <a:avLst/>
          </a:prstGeom>
        </p:spPr>
      </p:pic>
      <p:sp>
        <p:nvSpPr>
          <p:cNvPr id="4" name="Google Shape;73;p7">
            <a:extLst>
              <a:ext uri="{FF2B5EF4-FFF2-40B4-BE49-F238E27FC236}">
                <a16:creationId xmlns:a16="http://schemas.microsoft.com/office/drawing/2014/main" id="{8E33F546-343D-2203-3A30-3C3B48A4B3A8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79310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8516DF-5EFB-364E-1A5D-8044AE463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b="1" dirty="0"/>
              <a:t>(Trusted) domain specific data repositories </a:t>
            </a:r>
          </a:p>
          <a:p>
            <a:pPr marL="98806" indent="0">
              <a:buNone/>
            </a:pPr>
            <a:endParaRPr lang="en-GB" dirty="0"/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For high-quality data with a potential for reuse, we recommend you to assure long-term access by publishing them with a trusted repository, like many of the CESSDA archives. </a:t>
            </a:r>
          </a:p>
          <a:p>
            <a:endParaRPr lang="en-GB" dirty="0"/>
          </a:p>
          <a:p>
            <a:pPr marL="98806" indent="0">
              <a:buNone/>
            </a:pPr>
            <a:r>
              <a:rPr lang="en-GB" b="1" dirty="0"/>
              <a:t>Advantage of having expert help within reach </a:t>
            </a:r>
          </a:p>
          <a:p>
            <a:pPr marL="98806" indent="0">
              <a:buNone/>
            </a:pPr>
            <a:endParaRPr lang="en-GB" dirty="0">
              <a:sym typeface="Wingdings" pitchFamily="2" charset="2"/>
            </a:endParaRPr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help you to increase the comprehensibility, visibility, findability, reusability, longevity and the overall quality of your datasets.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CE064B-0FA2-DEC3-F1BE-A674494E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CESSDA repositories </a:t>
            </a:r>
          </a:p>
        </p:txBody>
      </p:sp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17373B62-44F6-E62A-6EF9-41EBA84E2F71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188BE6-54CD-9AAF-08C8-3A409E355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272" y="6546284"/>
            <a:ext cx="3713107" cy="232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95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8516DF-5EFB-364E-1A5D-8044AE463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b="1" dirty="0"/>
              <a:t>Accessible and protected when needed </a:t>
            </a:r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Following the principle ”as open as possible, as closed as necessary”</a:t>
            </a:r>
          </a:p>
          <a:p>
            <a:endParaRPr lang="en-GB" dirty="0"/>
          </a:p>
          <a:p>
            <a:pPr marL="98806" indent="0">
              <a:buNone/>
            </a:pPr>
            <a:r>
              <a:rPr lang="en-GB" b="1" dirty="0"/>
              <a:t>Comprehensibility </a:t>
            </a:r>
          </a:p>
          <a:p>
            <a:pPr>
              <a:buFont typeface="Wingdings" pitchFamily="2" charset="2"/>
              <a:buChar char="à"/>
            </a:pPr>
            <a:r>
              <a:rPr lang="en-GB" dirty="0"/>
              <a:t>CESSDA expert will advise you on what information is needed to understand your data. </a:t>
            </a:r>
          </a:p>
          <a:p>
            <a:pPr>
              <a:buFont typeface="Wingdings" pitchFamily="2" charset="2"/>
              <a:buChar char="à"/>
            </a:pPr>
            <a:r>
              <a:rPr lang="en-GB" dirty="0"/>
              <a:t>Ensuring that your metadata is as rich and complete as possible helps in making sure your data meet the F (Findability) and I (interoperability) in FAIR data management.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CE064B-0FA2-DEC3-F1BE-A674494E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CESSDA repositories</a:t>
            </a:r>
          </a:p>
        </p:txBody>
      </p:sp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17373B62-44F6-E62A-6EF9-41EBA84E2F71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B8A1FC-7439-E71F-7E74-4C4ED7334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272" y="6546284"/>
            <a:ext cx="3713107" cy="23218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B02D7F-0E6B-0B1C-F872-1A336A0544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04" t="15036" r="28864" b="20890"/>
          <a:stretch/>
        </p:blipFill>
        <p:spPr>
          <a:xfrm>
            <a:off x="9249508" y="6252038"/>
            <a:ext cx="2954216" cy="255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99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8516DF-5EFB-364E-1A5D-8044AE463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b="1" dirty="0"/>
              <a:t>Findability and visibility </a:t>
            </a:r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When you publish your data at a CESSDA archive your data become more visible through data citation, scientific credits, active promotion </a:t>
            </a:r>
          </a:p>
          <a:p>
            <a:pPr marL="98806" indent="0">
              <a:buNone/>
            </a:pPr>
            <a:endParaRPr lang="en-GB" dirty="0"/>
          </a:p>
          <a:p>
            <a:pPr marL="98806" indent="0">
              <a:buNone/>
            </a:pPr>
            <a:r>
              <a:rPr lang="en-GB" b="1" dirty="0"/>
              <a:t>Accessibility and reusability </a:t>
            </a:r>
          </a:p>
          <a:p>
            <a:pPr marL="98806" indent="0">
              <a:buNone/>
            </a:pPr>
            <a:r>
              <a:rPr lang="en-GB" dirty="0">
                <a:sym typeface="Wingdings" pitchFamily="2" charset="2"/>
              </a:rPr>
              <a:t> </a:t>
            </a:r>
            <a:r>
              <a:rPr lang="en-GB" dirty="0"/>
              <a:t>With a combination of data licensing and access categories CESSDA data archives can control the exact level of access and permitted reuse.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CE064B-0FA2-DEC3-F1BE-A674494E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CESSDA repositories </a:t>
            </a:r>
          </a:p>
        </p:txBody>
      </p:sp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17373B62-44F6-E62A-6EF9-41EBA84E2F71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7219B3-175C-7115-1AE4-212189425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272" y="6546284"/>
            <a:ext cx="3713107" cy="23218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B93E8B-96E5-3EB9-3D57-E25112FBCC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04" t="15036" r="28864" b="20890"/>
          <a:stretch/>
        </p:blipFill>
        <p:spPr>
          <a:xfrm>
            <a:off x="9249508" y="6252038"/>
            <a:ext cx="2954216" cy="25552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A71C1D1-BB04-56B8-49C0-A949C5FD22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77" b="16212"/>
          <a:stretch/>
        </p:blipFill>
        <p:spPr>
          <a:xfrm>
            <a:off x="5572239" y="6365659"/>
            <a:ext cx="2351812" cy="225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63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8516DF-5EFB-364E-1A5D-8044AE463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GB" b="1" dirty="0"/>
              <a:t>Longevity </a:t>
            </a:r>
          </a:p>
          <a:p>
            <a:pPr>
              <a:buFont typeface="Wingdings" pitchFamily="2" charset="2"/>
              <a:buChar char="à"/>
            </a:pPr>
            <a:r>
              <a:rPr lang="en-GB" dirty="0">
                <a:sym typeface="Wingdings" pitchFamily="2" charset="2"/>
              </a:rPr>
              <a:t>Archive provides </a:t>
            </a:r>
            <a:r>
              <a:rPr lang="en-GB" dirty="0"/>
              <a:t>advice on the best file formats for long-term preservation</a:t>
            </a:r>
          </a:p>
          <a:p>
            <a:pPr>
              <a:buFont typeface="Wingdings" pitchFamily="2" charset="2"/>
              <a:buChar char="à"/>
            </a:pPr>
            <a:r>
              <a:rPr lang="en-GB" dirty="0"/>
              <a:t>expertise and services to convert data to new formats</a:t>
            </a:r>
          </a:p>
          <a:p>
            <a:pPr>
              <a:buFont typeface="Wingdings" pitchFamily="2" charset="2"/>
              <a:buChar char="à"/>
            </a:pPr>
            <a:r>
              <a:rPr lang="en-GB" dirty="0"/>
              <a:t>add value to the data, e.g. by new functionality to query the data. </a:t>
            </a:r>
          </a:p>
          <a:p>
            <a:pPr marL="98806" indent="0">
              <a:buNone/>
            </a:pPr>
            <a:r>
              <a:rPr lang="en-GB" b="1" dirty="0"/>
              <a:t>Quality </a:t>
            </a:r>
          </a:p>
          <a:p>
            <a:pPr>
              <a:buFont typeface="Wingdings" pitchFamily="2" charset="2"/>
              <a:buChar char="à"/>
            </a:pPr>
            <a:r>
              <a:rPr lang="en-GB" dirty="0"/>
              <a:t>experts will review the quality your data by judging e.g. the content of the study, methodology, relevance, legal consistency and documentation of materials.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CE064B-0FA2-DEC3-F1BE-A674494E3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CESSDA repositories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F85AFA-5E2B-4276-79B4-8A360216E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3272" y="6546284"/>
            <a:ext cx="3713107" cy="2321821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17373B62-44F6-E62A-6EF9-41EBA84E2F71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FC52EC-1822-3792-FEE1-B5993F793B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04" t="15036" r="28864" b="20890"/>
          <a:stretch/>
        </p:blipFill>
        <p:spPr>
          <a:xfrm>
            <a:off x="9249508" y="6252038"/>
            <a:ext cx="2954216" cy="25552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39FB7A-CF0C-7AD0-1339-94021AF2F5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77" b="16212"/>
          <a:stretch/>
        </p:blipFill>
        <p:spPr>
          <a:xfrm>
            <a:off x="5572239" y="6365659"/>
            <a:ext cx="2351812" cy="22589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F21AC7-4F95-F96F-632B-25B237AAB2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486" y="6781051"/>
            <a:ext cx="3556916" cy="184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89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53312" y="117987"/>
            <a:ext cx="5390917" cy="8090647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908781" y="2542495"/>
            <a:ext cx="14489062" cy="433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8806" indent="0">
              <a:buNone/>
            </a:pPr>
            <a:r>
              <a:rPr lang="en-GB" dirty="0"/>
              <a:t>Areas to be covered:</a:t>
            </a:r>
          </a:p>
          <a:p>
            <a:pPr marL="98806" indent="0">
              <a:buNone/>
            </a:pPr>
            <a:endParaRPr lang="en-GB" dirty="0"/>
          </a:p>
          <a:p>
            <a:pPr marL="98806" indent="0">
              <a:buNone/>
            </a:pPr>
            <a:r>
              <a:rPr lang="en-GB" dirty="0"/>
              <a:t>» reasons to archive &amp; publish</a:t>
            </a:r>
          </a:p>
          <a:p>
            <a:pPr marL="98806" indent="0">
              <a:buNone/>
            </a:pPr>
            <a:r>
              <a:rPr lang="en-GB" dirty="0"/>
              <a:t>» data publication;</a:t>
            </a:r>
          </a:p>
          <a:p>
            <a:pPr marL="98806" indent="0">
              <a:buNone/>
            </a:pPr>
            <a:r>
              <a:rPr lang="en-GB" dirty="0"/>
              <a:t>» different data publication routes;</a:t>
            </a:r>
          </a:p>
          <a:p>
            <a:pPr marL="98806" indent="0">
              <a:buNone/>
            </a:pPr>
            <a:r>
              <a:rPr lang="en-GB" dirty="0"/>
              <a:t>» a domain specific data repository; </a:t>
            </a:r>
          </a:p>
          <a:p>
            <a:pPr marL="98806" indent="0">
              <a:buNone/>
            </a:pPr>
            <a:r>
              <a:rPr lang="en-GB" dirty="0"/>
              <a:t>» publishing with CESSDA archives; </a:t>
            </a:r>
          </a:p>
          <a:p>
            <a:pPr marL="98806" indent="0">
              <a:buNone/>
            </a:pPr>
            <a:r>
              <a:rPr lang="en-GB" dirty="0"/>
              <a:t>» promoting data publication. </a:t>
            </a:r>
            <a:endParaRPr lang="en-GB" sz="36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 dirty="0"/>
          </a:p>
          <a:p>
            <a:pPr marL="584200" lvl="0" indent="-454406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ct val="73000"/>
              <a:buFont typeface="Tahoma"/>
              <a:buNone/>
            </a:pPr>
            <a:endParaRPr dirty="0"/>
          </a:p>
        </p:txBody>
      </p:sp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5800"/>
              <a:buFont typeface="Tahoma"/>
              <a:buNone/>
            </a:pPr>
            <a:r>
              <a:rPr lang="en-GB"/>
              <a:t>Overview </a:t>
            </a:r>
            <a:endParaRPr/>
          </a:p>
        </p:txBody>
      </p:sp>
      <p:sp>
        <p:nvSpPr>
          <p:cNvPr id="73" name="Google Shape;73;p7"/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https://dmeg.cessda.eu/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D6869B-150C-53DD-3A20-959F9A0D8F9D}"/>
              </a:ext>
            </a:extLst>
          </p:cNvPr>
          <p:cNvSpPr txBox="1"/>
          <p:nvPr/>
        </p:nvSpPr>
        <p:spPr>
          <a:xfrm>
            <a:off x="12691135" y="6789392"/>
            <a:ext cx="4063033" cy="16312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indent="0" algn="ctr">
              <a:buSzPct val="73000"/>
              <a:buNone/>
            </a:pPr>
            <a:r>
              <a:rPr lang="en-GB" sz="2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Archiving and publishing your data properly will enable both your future self as well as future others to get the most out of your data.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A0E391-ADB2-59ED-97E7-D0E4BD534A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BE99ED-EFA0-7E36-F6EB-806D3D62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DMEG provides in-depth information about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400B03-FB94-2D62-8FC0-CBFA8DEC6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828" y="1882574"/>
            <a:ext cx="10898250" cy="6598666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936B1DFE-F08B-9246-4FEC-7376D709EA6E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63835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5BA4F4-4B69-6A37-EACD-7F7A228B29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Choose open access </a:t>
            </a:r>
          </a:p>
          <a:p>
            <a:pPr>
              <a:lnSpc>
                <a:spcPct val="150000"/>
              </a:lnSpc>
            </a:pPr>
            <a:r>
              <a:rPr lang="en-GB" dirty="0"/>
              <a:t>Licence your data</a:t>
            </a:r>
          </a:p>
          <a:p>
            <a:pPr>
              <a:lnSpc>
                <a:spcPct val="150000"/>
              </a:lnSpc>
            </a:pPr>
            <a:r>
              <a:rPr lang="en-GB" dirty="0"/>
              <a:t>Always cite your data</a:t>
            </a:r>
          </a:p>
          <a:p>
            <a:pPr>
              <a:lnSpc>
                <a:spcPct val="150000"/>
              </a:lnSpc>
            </a:pPr>
            <a:r>
              <a:rPr lang="en-GB" dirty="0"/>
              <a:t>Publish in a data journal</a:t>
            </a:r>
          </a:p>
          <a:p>
            <a:pPr>
              <a:lnSpc>
                <a:spcPct val="150000"/>
              </a:lnSpc>
            </a:pPr>
            <a:r>
              <a:rPr lang="en-GB" dirty="0"/>
              <a:t>Teach with your data set</a:t>
            </a:r>
          </a:p>
          <a:p>
            <a:pPr>
              <a:lnSpc>
                <a:spcPct val="150000"/>
              </a:lnSpc>
            </a:pPr>
            <a:r>
              <a:rPr lang="en-GB" dirty="0"/>
              <a:t>Choose a data repository which promotes your data </a:t>
            </a:r>
          </a:p>
          <a:p>
            <a:pPr>
              <a:lnSpc>
                <a:spcPct val="150000"/>
              </a:lnSpc>
            </a:pPr>
            <a:r>
              <a:rPr lang="en-GB" dirty="0"/>
              <a:t>Grow your data‘s impact with </a:t>
            </a:r>
            <a:r>
              <a:rPr lang="en-GB" dirty="0" err="1"/>
              <a:t>altmetrics</a:t>
            </a:r>
            <a:r>
              <a:rPr lang="en-GB" dirty="0"/>
              <a:t>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3A1335-35DE-15F1-C3CA-90A7316B7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How to make data more visible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9D7CAD-C73A-52AE-05B6-22B944BD2C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36" t="13886" r="16929"/>
          <a:stretch/>
        </p:blipFill>
        <p:spPr>
          <a:xfrm>
            <a:off x="10138517" y="5750169"/>
            <a:ext cx="6813051" cy="3007184"/>
          </a:xfrm>
          <a:prstGeom prst="rect">
            <a:avLst/>
          </a:prstGeom>
        </p:spPr>
      </p:pic>
      <p:pic>
        <p:nvPicPr>
          <p:cNvPr id="4098" name="Picture 2" descr="Arguments for Open Access | I love open access">
            <a:extLst>
              <a:ext uri="{FF2B5EF4-FFF2-40B4-BE49-F238E27FC236}">
                <a16:creationId xmlns:a16="http://schemas.microsoft.com/office/drawing/2014/main" id="{C9A3604D-C15E-3540-D550-161C5370B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224" y="2619598"/>
            <a:ext cx="3190956" cy="300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598E0869-DF59-9D28-9194-8A413BE33F33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4404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A0BD21-A16D-D2D5-B48B-46EC9058BF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98806" indent="0">
              <a:buNone/>
            </a:pPr>
            <a:r>
              <a:rPr lang="en-GB" dirty="0"/>
              <a:t>At ADP* the citation is composed of:</a:t>
            </a:r>
            <a:br>
              <a:rPr lang="en-GB" dirty="0"/>
            </a:br>
            <a:r>
              <a:rPr lang="en-GB" dirty="0"/>
              <a:t>[</a:t>
            </a:r>
            <a:r>
              <a:rPr lang="en-GB" dirty="0">
                <a:solidFill>
                  <a:srgbClr val="0070C0"/>
                </a:solidFill>
              </a:rPr>
              <a:t>Principal Investigators</a:t>
            </a:r>
            <a:r>
              <a:rPr lang="en-GB" dirty="0"/>
              <a:t>]. ([</a:t>
            </a:r>
            <a:r>
              <a:rPr lang="en-GB" dirty="0">
                <a:solidFill>
                  <a:srgbClr val="00B050"/>
                </a:solidFill>
              </a:rPr>
              <a:t>Version Year</a:t>
            </a:r>
            <a:r>
              <a:rPr lang="en-GB" dirty="0"/>
              <a:t>]). [</a:t>
            </a:r>
            <a:r>
              <a:rPr lang="en-GB" dirty="0">
                <a:solidFill>
                  <a:srgbClr val="C00000"/>
                </a:solidFill>
              </a:rPr>
              <a:t>Title</a:t>
            </a:r>
            <a:r>
              <a:rPr lang="en-GB" dirty="0"/>
              <a:t>]. Slovenia, Ljubljana: University of Ljubljana, Social Science Data Archives. [</a:t>
            </a:r>
            <a:r>
              <a:rPr lang="en-GB" dirty="0">
                <a:solidFill>
                  <a:srgbClr val="7030A0"/>
                </a:solidFill>
              </a:rPr>
              <a:t>Study Number</a:t>
            </a:r>
            <a:r>
              <a:rPr lang="en-GB" dirty="0"/>
              <a:t>] Accessible at: [</a:t>
            </a:r>
            <a:r>
              <a:rPr lang="en-GB" dirty="0">
                <a:solidFill>
                  <a:srgbClr val="FFC000"/>
                </a:solidFill>
              </a:rPr>
              <a:t>link</a:t>
            </a:r>
            <a:r>
              <a:rPr lang="en-GB" dirty="0"/>
              <a:t>] </a:t>
            </a:r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r>
              <a:rPr lang="en-GB" dirty="0"/>
              <a:t>Example: </a:t>
            </a:r>
          </a:p>
          <a:p>
            <a:pPr marL="98806" indent="0">
              <a:buNone/>
            </a:pPr>
            <a:r>
              <a:rPr lang="en-GB" i="1" dirty="0">
                <a:solidFill>
                  <a:srgbClr val="0070C0"/>
                </a:solidFill>
              </a:rPr>
              <a:t>Hafner - Fink, M. in </a:t>
            </a:r>
            <a:r>
              <a:rPr lang="en-GB" i="1" dirty="0" err="1">
                <a:solidFill>
                  <a:srgbClr val="0070C0"/>
                </a:solidFill>
              </a:rPr>
              <a:t>Malešic</a:t>
            </a:r>
            <a:r>
              <a:rPr lang="en-GB" i="1" dirty="0">
                <a:solidFill>
                  <a:srgbClr val="0070C0"/>
                </a:solidFill>
              </a:rPr>
              <a:t>̌, M. </a:t>
            </a:r>
            <a:r>
              <a:rPr lang="en-GB" i="1" dirty="0"/>
              <a:t>(</a:t>
            </a:r>
            <a:r>
              <a:rPr lang="en-GB" i="1" dirty="0">
                <a:solidFill>
                  <a:srgbClr val="00B050"/>
                </a:solidFill>
              </a:rPr>
              <a:t>2016</a:t>
            </a:r>
            <a:r>
              <a:rPr lang="en-GB" i="1" dirty="0"/>
              <a:t>). </a:t>
            </a:r>
            <a:r>
              <a:rPr lang="en-GB" i="1" dirty="0" err="1">
                <a:solidFill>
                  <a:srgbClr val="C00000"/>
                </a:solidFill>
              </a:rPr>
              <a:t>Slovensko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javno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mnenje</a:t>
            </a:r>
            <a:r>
              <a:rPr lang="en-GB" i="1" dirty="0">
                <a:solidFill>
                  <a:srgbClr val="C00000"/>
                </a:solidFill>
              </a:rPr>
              <a:t> 2015: </a:t>
            </a:r>
            <a:r>
              <a:rPr lang="en-GB" i="1" dirty="0" err="1">
                <a:solidFill>
                  <a:srgbClr val="C00000"/>
                </a:solidFill>
              </a:rPr>
              <a:t>Mednarodna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raziskava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Stališča</a:t>
            </a:r>
            <a:r>
              <a:rPr lang="en-GB" i="1" dirty="0">
                <a:solidFill>
                  <a:srgbClr val="C00000"/>
                </a:solidFill>
              </a:rPr>
              <a:t> o </a:t>
            </a:r>
            <a:r>
              <a:rPr lang="en-GB" i="1" dirty="0" err="1">
                <a:solidFill>
                  <a:srgbClr val="C00000"/>
                </a:solidFill>
              </a:rPr>
              <a:t>delu</a:t>
            </a:r>
            <a:r>
              <a:rPr lang="en-GB" i="1" dirty="0">
                <a:solidFill>
                  <a:srgbClr val="C00000"/>
                </a:solidFill>
              </a:rPr>
              <a:t> (ISSP 2015), </a:t>
            </a:r>
            <a:r>
              <a:rPr lang="en-GB" i="1" dirty="0" err="1">
                <a:solidFill>
                  <a:srgbClr val="C00000"/>
                </a:solidFill>
              </a:rPr>
              <a:t>Mednarodna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raziskava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Stališča</a:t>
            </a:r>
            <a:r>
              <a:rPr lang="en-GB" i="1" dirty="0">
                <a:solidFill>
                  <a:srgbClr val="C00000"/>
                </a:solidFill>
              </a:rPr>
              <a:t> o </a:t>
            </a:r>
            <a:r>
              <a:rPr lang="en-GB" i="1" dirty="0" err="1">
                <a:solidFill>
                  <a:srgbClr val="C00000"/>
                </a:solidFill>
              </a:rPr>
              <a:t>vlogi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države</a:t>
            </a:r>
            <a:r>
              <a:rPr lang="en-GB" i="1" dirty="0">
                <a:solidFill>
                  <a:srgbClr val="C00000"/>
                </a:solidFill>
              </a:rPr>
              <a:t> (ISSP 2016), </a:t>
            </a:r>
            <a:r>
              <a:rPr lang="en-GB" i="1" dirty="0" err="1">
                <a:solidFill>
                  <a:srgbClr val="C00000"/>
                </a:solidFill>
              </a:rPr>
              <a:t>Ogledalo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javnega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mnenja</a:t>
            </a:r>
            <a:r>
              <a:rPr lang="en-GB" i="1" dirty="0">
                <a:solidFill>
                  <a:srgbClr val="C00000"/>
                </a:solidFill>
              </a:rPr>
              <a:t> in </a:t>
            </a:r>
            <a:r>
              <a:rPr lang="en-GB" i="1" dirty="0" err="1">
                <a:solidFill>
                  <a:srgbClr val="C00000"/>
                </a:solidFill>
              </a:rPr>
              <a:t>raziskava</a:t>
            </a:r>
            <a:r>
              <a:rPr lang="en-GB" i="1" dirty="0">
                <a:solidFill>
                  <a:srgbClr val="C00000"/>
                </a:solidFill>
              </a:rPr>
              <a:t> </a:t>
            </a:r>
            <a:r>
              <a:rPr lang="en-GB" i="1" dirty="0" err="1">
                <a:solidFill>
                  <a:srgbClr val="C00000"/>
                </a:solidFill>
              </a:rPr>
              <a:t>Stališča</a:t>
            </a:r>
            <a:r>
              <a:rPr lang="en-GB" i="1" dirty="0">
                <a:solidFill>
                  <a:srgbClr val="C00000"/>
                </a:solidFill>
              </a:rPr>
              <a:t> o </a:t>
            </a:r>
            <a:r>
              <a:rPr lang="en-GB" i="1" dirty="0" err="1">
                <a:solidFill>
                  <a:srgbClr val="C00000"/>
                </a:solidFill>
              </a:rPr>
              <a:t>varnosti</a:t>
            </a:r>
            <a:r>
              <a:rPr lang="en-GB" i="1" dirty="0">
                <a:solidFill>
                  <a:srgbClr val="C00000"/>
                </a:solidFill>
              </a:rPr>
              <a:t> [Data file].</a:t>
            </a:r>
            <a:r>
              <a:rPr lang="en-GB" i="1" dirty="0"/>
              <a:t> Ljubljana: </a:t>
            </a:r>
            <a:r>
              <a:rPr lang="en-GB" i="1" dirty="0" err="1"/>
              <a:t>Univerza</a:t>
            </a:r>
            <a:r>
              <a:rPr lang="en-GB" i="1" dirty="0"/>
              <a:t> v </a:t>
            </a:r>
            <a:r>
              <a:rPr lang="en-GB" i="1" dirty="0" err="1"/>
              <a:t>Ljubljani</a:t>
            </a:r>
            <a:r>
              <a:rPr lang="en-GB" i="1" dirty="0"/>
              <a:t>, </a:t>
            </a:r>
            <a:r>
              <a:rPr lang="en-GB" i="1" dirty="0" err="1"/>
              <a:t>Arhiv</a:t>
            </a:r>
            <a:r>
              <a:rPr lang="en-GB" i="1" dirty="0"/>
              <a:t> </a:t>
            </a:r>
            <a:r>
              <a:rPr lang="en-GB" i="1" dirty="0" err="1"/>
              <a:t>družboslovnih</a:t>
            </a:r>
            <a:r>
              <a:rPr lang="en-GB" i="1" dirty="0"/>
              <a:t> </a:t>
            </a:r>
            <a:r>
              <a:rPr lang="en-GB" i="1" dirty="0" err="1"/>
              <a:t>podatkov</a:t>
            </a:r>
            <a:r>
              <a:rPr lang="en-GB" i="1" dirty="0"/>
              <a:t>. </a:t>
            </a:r>
            <a:r>
              <a:rPr lang="en-GB" i="1" dirty="0">
                <a:solidFill>
                  <a:srgbClr val="7030A0"/>
                </a:solidFill>
              </a:rPr>
              <a:t>ADP - </a:t>
            </a:r>
            <a:r>
              <a:rPr lang="en-GB" i="1" dirty="0" err="1">
                <a:solidFill>
                  <a:srgbClr val="7030A0"/>
                </a:solidFill>
              </a:rPr>
              <a:t>IDNo</a:t>
            </a:r>
            <a:r>
              <a:rPr lang="en-GB" i="1" dirty="0">
                <a:solidFill>
                  <a:srgbClr val="7030A0"/>
                </a:solidFill>
              </a:rPr>
              <a:t>: SJM15</a:t>
            </a:r>
            <a:r>
              <a:rPr lang="en-GB" i="1" dirty="0"/>
              <a:t>. Accessible at: </a:t>
            </a:r>
            <a:r>
              <a:rPr lang="en-GB" i="1" dirty="0">
                <a:solidFill>
                  <a:srgbClr val="FFC000"/>
                </a:solidFill>
              </a:rPr>
              <a:t>http://</a:t>
            </a:r>
            <a:r>
              <a:rPr lang="en-GB" i="1" dirty="0" err="1">
                <a:solidFill>
                  <a:srgbClr val="FFC000"/>
                </a:solidFill>
              </a:rPr>
              <a:t>www.adp.fdv.uni-lj.si</a:t>
            </a:r>
            <a:r>
              <a:rPr lang="en-GB" i="1" dirty="0">
                <a:solidFill>
                  <a:srgbClr val="FFC000"/>
                </a:solidFill>
              </a:rPr>
              <a:t>/</a:t>
            </a:r>
            <a:r>
              <a:rPr lang="en-GB" i="1" dirty="0" err="1">
                <a:solidFill>
                  <a:srgbClr val="FFC000"/>
                </a:solidFill>
              </a:rPr>
              <a:t>opisi</a:t>
            </a:r>
            <a:r>
              <a:rPr lang="en-GB" i="1" dirty="0">
                <a:solidFill>
                  <a:srgbClr val="FFC000"/>
                </a:solidFill>
              </a:rPr>
              <a:t>/sjm15/ </a:t>
            </a:r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r>
              <a:rPr lang="en-NL" dirty="0"/>
              <a:t>*ADP is the </a:t>
            </a:r>
            <a:r>
              <a:rPr lang="en-GB" dirty="0"/>
              <a:t>Slovenian Social Science Data Archives and Service Provider for CESSDA.</a:t>
            </a:r>
          </a:p>
          <a:p>
            <a:pPr marL="98806" indent="0">
              <a:buNone/>
            </a:pPr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A96B57-6D76-FA81-FC38-CF15E7FB8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Citing data - example from ADP </a:t>
            </a:r>
          </a:p>
        </p:txBody>
      </p:sp>
    </p:spTree>
    <p:extLst>
      <p:ext uri="{BB962C8B-B14F-4D97-AF65-F5344CB8AC3E}">
        <p14:creationId xmlns:p14="http://schemas.microsoft.com/office/powerpoint/2010/main" val="563359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A0BD21-A16D-D2D5-B48B-46EC9058BF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98806" indent="0">
              <a:buNone/>
            </a:pPr>
            <a:r>
              <a:rPr lang="en-GB" dirty="0"/>
              <a:t>At GESIS* the citation is composed of:</a:t>
            </a:r>
            <a:br>
              <a:rPr lang="en-GB" dirty="0"/>
            </a:br>
            <a:r>
              <a:rPr lang="en-GB" dirty="0"/>
              <a:t>[</a:t>
            </a:r>
            <a:r>
              <a:rPr lang="en-GB" dirty="0">
                <a:solidFill>
                  <a:srgbClr val="0070C0"/>
                </a:solidFill>
              </a:rPr>
              <a:t>Principal Investigators</a:t>
            </a:r>
            <a:r>
              <a:rPr lang="en-GB" dirty="0"/>
              <a:t>]. ([</a:t>
            </a:r>
            <a:r>
              <a:rPr lang="en-GB" dirty="0">
                <a:solidFill>
                  <a:srgbClr val="00B050"/>
                </a:solidFill>
              </a:rPr>
              <a:t>Version Year</a:t>
            </a:r>
            <a:r>
              <a:rPr lang="en-GB" dirty="0"/>
              <a:t>]): [</a:t>
            </a:r>
            <a:r>
              <a:rPr lang="en-GB" dirty="0">
                <a:solidFill>
                  <a:srgbClr val="C00000"/>
                </a:solidFill>
              </a:rPr>
              <a:t>Title</a:t>
            </a:r>
            <a:r>
              <a:rPr lang="en-GB" dirty="0"/>
              <a:t>]. [</a:t>
            </a:r>
            <a:r>
              <a:rPr lang="en-GB" dirty="0">
                <a:solidFill>
                  <a:srgbClr val="00B0F0"/>
                </a:solidFill>
              </a:rPr>
              <a:t>Data Collector</a:t>
            </a:r>
            <a:r>
              <a:rPr lang="en-GB" dirty="0"/>
              <a:t>]. GESIS Data Archive, Cologne. [</a:t>
            </a:r>
            <a:r>
              <a:rPr lang="en-GB" dirty="0">
                <a:solidFill>
                  <a:srgbClr val="7030A0"/>
                </a:solidFill>
              </a:rPr>
              <a:t>Study Number</a:t>
            </a:r>
            <a:r>
              <a:rPr lang="en-GB" dirty="0"/>
              <a:t>] Data File Version [</a:t>
            </a:r>
            <a:r>
              <a:rPr lang="en-GB" dirty="0">
                <a:solidFill>
                  <a:srgbClr val="92D050"/>
                </a:solidFill>
              </a:rPr>
              <a:t>Version Number</a:t>
            </a:r>
            <a:r>
              <a:rPr lang="en-GB" dirty="0"/>
              <a:t>], [</a:t>
            </a:r>
            <a:r>
              <a:rPr lang="en-GB" dirty="0">
                <a:solidFill>
                  <a:srgbClr val="FFC000"/>
                </a:solidFill>
              </a:rPr>
              <a:t>DOI</a:t>
            </a:r>
            <a:r>
              <a:rPr lang="en-GB" dirty="0"/>
              <a:t>] </a:t>
            </a:r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r>
              <a:rPr lang="en-GB" dirty="0"/>
              <a:t>Example: </a:t>
            </a:r>
          </a:p>
          <a:p>
            <a:pPr marL="98806" indent="0">
              <a:buNone/>
            </a:pPr>
            <a:r>
              <a:rPr lang="en-GB" i="1" dirty="0">
                <a:solidFill>
                  <a:srgbClr val="0070C0"/>
                </a:solidFill>
              </a:rPr>
              <a:t>Schmitt, Hermann; Popa, Sebastian Adrian; </a:t>
            </a:r>
            <a:r>
              <a:rPr lang="en-GB" i="1" dirty="0" err="1">
                <a:solidFill>
                  <a:srgbClr val="0070C0"/>
                </a:solidFill>
              </a:rPr>
              <a:t>Devinger</a:t>
            </a:r>
            <a:r>
              <a:rPr lang="en-GB" i="1" dirty="0">
                <a:solidFill>
                  <a:srgbClr val="0070C0"/>
                </a:solidFill>
              </a:rPr>
              <a:t>, Felix </a:t>
            </a:r>
            <a:r>
              <a:rPr lang="en-GB" i="1" dirty="0"/>
              <a:t>(</a:t>
            </a:r>
            <a:r>
              <a:rPr lang="en-GB" i="1" dirty="0">
                <a:solidFill>
                  <a:srgbClr val="00B050"/>
                </a:solidFill>
              </a:rPr>
              <a:t>2015</a:t>
            </a:r>
            <a:r>
              <a:rPr lang="en-GB" i="1" dirty="0"/>
              <a:t>): </a:t>
            </a:r>
            <a:r>
              <a:rPr lang="en-GB" i="1" dirty="0">
                <a:solidFill>
                  <a:srgbClr val="C00000"/>
                </a:solidFill>
              </a:rPr>
              <a:t>European Parliament Election Study 2014, Voter Study, Supplementary Study. </a:t>
            </a:r>
            <a:r>
              <a:rPr lang="en-GB" i="1" dirty="0"/>
              <a:t>GESIS Data Archive, Cologne. </a:t>
            </a:r>
            <a:r>
              <a:rPr lang="en-GB" i="1" dirty="0">
                <a:solidFill>
                  <a:srgbClr val="7030A0"/>
                </a:solidFill>
              </a:rPr>
              <a:t>ZA5161</a:t>
            </a:r>
            <a:r>
              <a:rPr lang="en-GB" i="1" dirty="0"/>
              <a:t> Data file Version </a:t>
            </a:r>
            <a:r>
              <a:rPr lang="en-GB" i="1" dirty="0">
                <a:solidFill>
                  <a:srgbClr val="92D050"/>
                </a:solidFill>
              </a:rPr>
              <a:t>1.0.0</a:t>
            </a:r>
            <a:r>
              <a:rPr lang="en-GB" i="1" dirty="0"/>
              <a:t>, </a:t>
            </a:r>
            <a:r>
              <a:rPr lang="en-GB" i="1" dirty="0">
                <a:solidFill>
                  <a:srgbClr val="FFC000"/>
                </a:solidFill>
              </a:rPr>
              <a:t>doi:10.4232/1.5161 </a:t>
            </a:r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endParaRPr lang="en-NL" dirty="0"/>
          </a:p>
          <a:p>
            <a:pPr marL="98806" indent="0">
              <a:buNone/>
            </a:pPr>
            <a:r>
              <a:rPr lang="en-NL" dirty="0"/>
              <a:t>*GESIS is the </a:t>
            </a:r>
            <a:r>
              <a:rPr lang="en-GB" dirty="0"/>
              <a:t>German Service Provider for CESSDA.</a:t>
            </a:r>
          </a:p>
          <a:p>
            <a:pPr marL="98806" indent="0">
              <a:buNone/>
            </a:pPr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A96B57-6D76-FA81-FC38-CF15E7FB8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Citing data - example from GESIS</a:t>
            </a:r>
          </a:p>
        </p:txBody>
      </p:sp>
    </p:spTree>
    <p:extLst>
      <p:ext uri="{BB962C8B-B14F-4D97-AF65-F5344CB8AC3E}">
        <p14:creationId xmlns:p14="http://schemas.microsoft.com/office/powerpoint/2010/main" val="208853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771181-EC21-BD60-5B8A-20D10CAC2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Concluding remarks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FBDC9E-EC43-921F-867B-C946A6DD8262}"/>
              </a:ext>
            </a:extLst>
          </p:cNvPr>
          <p:cNvSpPr txBox="1"/>
          <p:nvPr/>
        </p:nvSpPr>
        <p:spPr>
          <a:xfrm>
            <a:off x="2827643" y="3907304"/>
            <a:ext cx="116849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Archiving and publishing your data properly will enable both your future self as well as future others to get the most out of your data. </a:t>
            </a:r>
          </a:p>
        </p:txBody>
      </p:sp>
    </p:spTree>
    <p:extLst>
      <p:ext uri="{BB962C8B-B14F-4D97-AF65-F5344CB8AC3E}">
        <p14:creationId xmlns:p14="http://schemas.microsoft.com/office/powerpoint/2010/main" val="2557100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8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</a:pPr>
            <a:r>
              <a:rPr lang="en-GB"/>
              <a:t>Any questions?</a:t>
            </a:r>
            <a:endParaRPr/>
          </a:p>
        </p:txBody>
      </p:sp>
      <p:sp>
        <p:nvSpPr>
          <p:cNvPr id="332" name="Google Shape;332;p38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801DA9-D445-283E-0569-875F63DAE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8806" indent="0">
              <a:buNone/>
            </a:pPr>
            <a:r>
              <a:rPr lang="en-NL" dirty="0"/>
              <a:t>Archiving? Publishing? Sharing?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6DC030-3C7B-4E2B-DF79-AD3989F00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Towards Archiving and Publishing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6FFEE-9947-EEBB-1D3B-8866894EA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594" y="3517902"/>
            <a:ext cx="9168157" cy="5157088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4877011B-4766-9BE4-4993-02F9DD04E4C6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61017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801DA9-D445-283E-0569-875F63DAE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633129" cy="499890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store your data in a suitable file format, with adequate documentation and keep your data safe on a long term 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make sure you can read and access the data later on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allow access to others for verification purposes </a:t>
            </a:r>
            <a:endParaRPr lang="en-GB" dirty="0">
              <a:effectLst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6DC030-3C7B-4E2B-DF79-AD3989F00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Archiving data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6FFEE-9947-EEBB-1D3B-8866894EA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0" y="4606730"/>
            <a:ext cx="7575778" cy="4261375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4877011B-4766-9BE4-4993-02F9DD04E4C6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7609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801DA9-D445-283E-0569-875F63DAE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3633129" cy="499890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is the act of publicly disclosing the research data you've collected, 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making them findable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accessible &amp; 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reusable.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6DC030-3C7B-4E2B-DF79-AD3989F00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Publishing data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6FFEE-9947-EEBB-1D3B-8866894EA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0" y="4606730"/>
            <a:ext cx="7575778" cy="4261375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4877011B-4766-9BE4-4993-02F9DD04E4C6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04355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673AD8-38DC-AAE1-6440-625D8EA1D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6214690" cy="4998906"/>
          </a:xfrm>
        </p:spPr>
        <p:txBody>
          <a:bodyPr/>
          <a:lstStyle/>
          <a:p>
            <a:r>
              <a:rPr lang="en-GB" dirty="0"/>
              <a:t>We may want to use it in a paper </a:t>
            </a:r>
          </a:p>
          <a:p>
            <a:endParaRPr lang="en-GB" dirty="0"/>
          </a:p>
          <a:p>
            <a:r>
              <a:rPr lang="en-GB" dirty="0"/>
              <a:t>It is not very interesting</a:t>
            </a:r>
            <a:br>
              <a:rPr lang="en-GB" dirty="0"/>
            </a:br>
            <a:endParaRPr lang="en-GB" dirty="0"/>
          </a:p>
          <a:p>
            <a:r>
              <a:rPr lang="en-GB" dirty="0"/>
              <a:t>People may misinterpret the data </a:t>
            </a:r>
          </a:p>
          <a:p>
            <a:endParaRPr lang="en-GB" dirty="0"/>
          </a:p>
          <a:p>
            <a:r>
              <a:rPr lang="en-GB" dirty="0"/>
              <a:t>Poor quality</a:t>
            </a:r>
          </a:p>
          <a:p>
            <a:endParaRPr lang="en-GB" dirty="0"/>
          </a:p>
          <a:p>
            <a:r>
              <a:rPr lang="en-GB" dirty="0"/>
              <a:t>…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689E48-F815-F352-27BE-AD1E193CA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Reasons not to share your data?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FCC86-DA4D-ACFC-BE6C-CED823B51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054" y="2261231"/>
            <a:ext cx="9004428" cy="681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839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7BD91F6-012D-1730-54BB-20EC28828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Reasons not to share your data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E317C-BFE5-A80B-CA64-1326732AFBD5}"/>
              </a:ext>
            </a:extLst>
          </p:cNvPr>
          <p:cNvSpPr txBox="1"/>
          <p:nvPr/>
        </p:nvSpPr>
        <p:spPr>
          <a:xfrm>
            <a:off x="1856595" y="9211904"/>
            <a:ext cx="867205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sz="1700" dirty="0">
                <a:solidFill>
                  <a:srgbClr val="393939"/>
                </a:solidFill>
                <a:latin typeface="Tahoma"/>
                <a:ea typeface="Tahoma"/>
                <a:cs typeface="Tahoma"/>
              </a:rPr>
              <a:t>Video from https://www.youtube.com/watch?v=8qRLgQa1wT4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002C37-3249-3FFC-03C5-6471B8A97A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69" b="8011"/>
          <a:stretch/>
        </p:blipFill>
        <p:spPr>
          <a:xfrm>
            <a:off x="2057400" y="2258483"/>
            <a:ext cx="11699373" cy="627532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10925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673AD8-38DC-AAE1-6440-625D8EA1D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0" y="2496211"/>
            <a:ext cx="14716507" cy="4998906"/>
          </a:xfrm>
        </p:spPr>
        <p:txBody>
          <a:bodyPr>
            <a:noAutofit/>
          </a:bodyPr>
          <a:lstStyle/>
          <a:p>
            <a:r>
              <a:rPr lang="en-GB" sz="3600" dirty="0"/>
              <a:t>Career benefits</a:t>
            </a:r>
          </a:p>
          <a:p>
            <a:pPr lvl="1"/>
            <a:r>
              <a:rPr lang="en-GB" dirty="0"/>
              <a:t>increased visibility, reuse and citation and therefore recognition of scholarly work </a:t>
            </a:r>
          </a:p>
          <a:p>
            <a:endParaRPr lang="en-GB" dirty="0"/>
          </a:p>
          <a:p>
            <a:r>
              <a:rPr lang="en-GB" sz="3600" dirty="0"/>
              <a:t>Scientific progress</a:t>
            </a:r>
          </a:p>
          <a:p>
            <a:pPr lvl="1"/>
            <a:r>
              <a:rPr lang="en-GB" dirty="0"/>
              <a:t>enabling new collaborations, new data uses and links to the next generation of researchers </a:t>
            </a:r>
          </a:p>
          <a:p>
            <a:endParaRPr lang="en-GB" dirty="0"/>
          </a:p>
          <a:p>
            <a:r>
              <a:rPr lang="en-GB" sz="3600" dirty="0"/>
              <a:t>Norms</a:t>
            </a:r>
          </a:p>
          <a:p>
            <a:pPr lvl="1"/>
            <a:r>
              <a:rPr lang="en-GB" dirty="0"/>
              <a:t>openness of research data is at the heart of scientific ethics </a:t>
            </a:r>
          </a:p>
          <a:p>
            <a:endParaRPr lang="en-GB" dirty="0"/>
          </a:p>
          <a:p>
            <a:r>
              <a:rPr lang="en-GB" sz="3600" dirty="0"/>
              <a:t>External drivers</a:t>
            </a:r>
          </a:p>
          <a:p>
            <a:pPr lvl="1"/>
            <a:r>
              <a:rPr lang="en-GB" dirty="0"/>
              <a:t>Funders and publishers requirements 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689E48-F815-F352-27BE-AD1E193CA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Reasons to share data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A56930-69A7-9392-4214-1B88EA97C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9787" y="5335140"/>
            <a:ext cx="3211000" cy="431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651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053357-621E-0982-FF2B-2149A0D47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Does your data have potential value in terms </a:t>
            </a:r>
          </a:p>
          <a:p>
            <a:pPr marL="556006" lvl="1" indent="0">
              <a:buNone/>
            </a:pPr>
            <a:r>
              <a:rPr lang="en-GB" dirty="0"/>
              <a:t>» of reuse</a:t>
            </a:r>
          </a:p>
          <a:p>
            <a:pPr marL="556006" lvl="1" indent="0">
              <a:buNone/>
            </a:pPr>
            <a:r>
              <a:rPr lang="en-GB" dirty="0"/>
              <a:t>» national/international standing and quality</a:t>
            </a:r>
          </a:p>
          <a:p>
            <a:pPr marL="556006" lvl="1" indent="0">
              <a:buNone/>
            </a:pPr>
            <a:r>
              <a:rPr lang="en-GB" dirty="0"/>
              <a:t>» importance for history</a:t>
            </a:r>
          </a:p>
          <a:p>
            <a:pPr marL="556006" lvl="1" indent="0">
              <a:buNone/>
            </a:pPr>
            <a:r>
              <a:rPr lang="en-GB" dirty="0"/>
              <a:t>» uniqueness (the data contain non-repeatable observations)</a:t>
            </a:r>
          </a:p>
          <a:p>
            <a:pPr marL="556006" lvl="1" indent="0">
              <a:buNone/>
            </a:pPr>
            <a:r>
              <a:rPr lang="en-GB" dirty="0"/>
              <a:t>» originality, size, scale</a:t>
            </a:r>
          </a:p>
          <a:p>
            <a:pPr marL="556006" lvl="1" indent="0">
              <a:buNone/>
            </a:pPr>
            <a:r>
              <a:rPr lang="en-GB" dirty="0"/>
              <a:t>» costs of data production or</a:t>
            </a:r>
          </a:p>
          <a:p>
            <a:pPr marL="556006" lvl="1" indent="0">
              <a:buNone/>
            </a:pPr>
            <a:r>
              <a:rPr lang="en-GB" dirty="0"/>
              <a:t>» innovative nature of the research?</a:t>
            </a:r>
          </a:p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6C5088-E4D5-2DEB-601B-35307128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L" dirty="0"/>
              <a:t>How to select data for Archiving &amp; Publishing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7710DE-BAB7-C548-8B68-D6066977E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578" y="5386718"/>
            <a:ext cx="7772400" cy="3481387"/>
          </a:xfrm>
          <a:prstGeom prst="rect">
            <a:avLst/>
          </a:prstGeom>
        </p:spPr>
      </p:pic>
      <p:sp>
        <p:nvSpPr>
          <p:cNvPr id="6" name="Google Shape;73;p7">
            <a:extLst>
              <a:ext uri="{FF2B5EF4-FFF2-40B4-BE49-F238E27FC236}">
                <a16:creationId xmlns:a16="http://schemas.microsoft.com/office/drawing/2014/main" id="{35B143D8-BA50-FC23-4078-A328444640FC}"/>
              </a:ext>
            </a:extLst>
          </p:cNvPr>
          <p:cNvSpPr txBox="1"/>
          <p:nvPr/>
        </p:nvSpPr>
        <p:spPr>
          <a:xfrm>
            <a:off x="11429321" y="9296400"/>
            <a:ext cx="574765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3939"/>
              </a:buClr>
              <a:buSzPct val="100000"/>
              <a:buFont typeface="Tahoma"/>
              <a:buNone/>
            </a:pP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Image: CC-BY-SA CESSDA DMEG https://</a:t>
            </a:r>
            <a:r>
              <a:rPr lang="en-GB" sz="2400" b="0" i="0" u="none" strike="noStrike" cap="none" dirty="0" err="1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dmeg.cessda.eu</a:t>
            </a:r>
            <a:r>
              <a:rPr lang="en-GB" sz="2400" b="0" i="0" u="none" strike="noStrike" cap="none" dirty="0">
                <a:solidFill>
                  <a:srgbClr val="393939"/>
                </a:solidFill>
                <a:latin typeface="Tahoma"/>
                <a:ea typeface="Tahoma"/>
                <a:cs typeface="Tahoma"/>
                <a:sym typeface="Tahoma"/>
              </a:rPr>
              <a:t>/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</a:pPr>
            <a:endParaRPr sz="2400" b="0" i="0" u="none" strike="noStrike" cap="none" dirty="0">
              <a:solidFill>
                <a:srgbClr val="39393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49084427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1572</Words>
  <Application>Microsoft Macintosh PowerPoint</Application>
  <PresentationFormat>Custom</PresentationFormat>
  <Paragraphs>171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Helvetica</vt:lpstr>
      <vt:lpstr>Open Sans Light</vt:lpstr>
      <vt:lpstr>Noto Sans Symbols</vt:lpstr>
      <vt:lpstr>Helvetica Neue</vt:lpstr>
      <vt:lpstr>Open Sans</vt:lpstr>
      <vt:lpstr>Wingdings</vt:lpstr>
      <vt:lpstr>Arial</vt:lpstr>
      <vt:lpstr>Tahoma</vt:lpstr>
      <vt:lpstr>White</vt:lpstr>
      <vt:lpstr>PowerPoint Presentation</vt:lpstr>
      <vt:lpstr>Overview </vt:lpstr>
      <vt:lpstr>Towards Archiving and Publishing</vt:lpstr>
      <vt:lpstr>Archiving data </vt:lpstr>
      <vt:lpstr>Publishing data </vt:lpstr>
      <vt:lpstr>Reasons not to share your data?</vt:lpstr>
      <vt:lpstr>Reasons not to share your data </vt:lpstr>
      <vt:lpstr>Reasons to share data </vt:lpstr>
      <vt:lpstr>How to select data for Archiving &amp; Publishing</vt:lpstr>
      <vt:lpstr>How to select data for Archiving &amp; Publishing</vt:lpstr>
      <vt:lpstr>Timing is everything!</vt:lpstr>
      <vt:lpstr>What is data publication </vt:lpstr>
      <vt:lpstr>What is data publication </vt:lpstr>
      <vt:lpstr>Which data repository to chose?</vt:lpstr>
      <vt:lpstr>Choose between self-archiving and expert help </vt:lpstr>
      <vt:lpstr>CESSDA repositories </vt:lpstr>
      <vt:lpstr>CESSDA repositories</vt:lpstr>
      <vt:lpstr>CESSDA repositories </vt:lpstr>
      <vt:lpstr>CESSDA repositories </vt:lpstr>
      <vt:lpstr>DMEG provides in-depth information about </vt:lpstr>
      <vt:lpstr>How to make data more visible </vt:lpstr>
      <vt:lpstr>Citing data - example from ADP </vt:lpstr>
      <vt:lpstr>Citing data - example from GESIS</vt:lpstr>
      <vt:lpstr>Concluding remarks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3</cp:revision>
  <dcterms:modified xsi:type="dcterms:W3CDTF">2022-08-22T15:43:23Z</dcterms:modified>
</cp:coreProperties>
</file>