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6" r:id="rId1"/>
  </p:sldMasterIdLst>
  <p:notesMasterIdLst>
    <p:notesMasterId r:id="rId7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Lst>
  <p:sldSz cx="17340263" cy="9753600"/>
  <p:notesSz cx="6858000" cy="9144000"/>
  <p:embeddedFontLst>
    <p:embeddedFont>
      <p:font typeface="Caveat" pitchFamily="2" charset="0"/>
      <p:regular r:id="rId77"/>
      <p:bold r:id="rId78"/>
    </p:embeddedFont>
    <p:embeddedFont>
      <p:font typeface="Helvetica Neue" panose="02000503000000020004" pitchFamily="2" charset="0"/>
      <p:regular r:id="rId79"/>
      <p:bold r:id="rId80"/>
      <p:italic r:id="rId81"/>
      <p:boldItalic r:id="rId82"/>
    </p:embeddedFont>
    <p:embeddedFont>
      <p:font typeface="Tahoma" panose="020B0604030504040204" pitchFamily="34" charset="0"/>
      <p:regular r:id="rId83"/>
      <p:bold r:id="rId84"/>
    </p:embeddedFont>
    <p:embeddedFont>
      <p:font typeface="Verdana" panose="020B0604030504040204" pitchFamily="34"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p:cViewPr varScale="1">
        <p:scale>
          <a:sx n="87" d="100"/>
          <a:sy n="87" d="100"/>
        </p:scale>
        <p:origin x="68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8.fntdata"/><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1.fntdata"/><Relationship Id="rId61" Type="http://schemas.openxmlformats.org/officeDocument/2006/relationships/slide" Target="slides/slide60.xml"/><Relationship Id="rId82" Type="http://schemas.openxmlformats.org/officeDocument/2006/relationships/font" Target="fonts/font6.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144a5083448_1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 name="Google Shape;160;g144a5083448_1_2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You can show your own archive here as an example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376909fe1e_1_7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g1376909fe1e_1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376909fe1e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376909fe1e_0_2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44a5083448_1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7" name="Google Shape;187;g144a5083448_1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You can show your own archive here as an example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144a5083448_1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g144a5083448_1_5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You can show your own archive here as an example</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376909fe1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5" name="Google Shape;205;g1376909fe1e_0_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You can show your own archive here as an example</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144a5083448_1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3" name="Google Shape;213;g144a5083448_1_6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Explain the FAIR principles in short</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44a5083448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1" name="Google Shape;221;g144a5083448_1_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Dataverse has certain features that helps make data FAIR, we list them for Findable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44a5083448_1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g144a5083448_1_7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Dataverse has certain features that helps make data FAIR, we list them for Accessible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44a5083448_1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3" name="Google Shape;243;g144a5083448_1_8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Dataverse has certain features that helps make data FAIR, we list them for Interoperable</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43fed97c74_1_2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g143fed97c74_1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144a5083448_1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4" name="Google Shape;254;g144a5083448_1_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Dataverse has certain features that helps make data FAIR, we list them for Reusable </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144a5083448_1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5" name="Google Shape;265;g144a5083448_1_1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marR="0" lvl="0" indent="0" algn="l" rtl="0">
              <a:lnSpc>
                <a:spcPct val="117999"/>
              </a:lnSpc>
              <a:spcBef>
                <a:spcPts val="0"/>
              </a:spcBef>
              <a:spcAft>
                <a:spcPts val="0"/>
              </a:spcAft>
              <a:buSzPts val="2200"/>
              <a:buFont typeface="Helvetica Neue"/>
              <a:buNone/>
            </a:pPr>
            <a:r>
              <a:rPr lang="no-NO"/>
              <a:t>Dataverse - is a container folder</a:t>
            </a:r>
            <a:endParaRPr/>
          </a:p>
          <a:p>
            <a:pPr marL="0" marR="0" lvl="0" indent="0" algn="l" rtl="0">
              <a:lnSpc>
                <a:spcPct val="117999"/>
              </a:lnSpc>
              <a:spcBef>
                <a:spcPts val="0"/>
              </a:spcBef>
              <a:spcAft>
                <a:spcPts val="0"/>
              </a:spcAft>
              <a:buSzPts val="2200"/>
              <a:buFont typeface="Helvetica Neue"/>
              <a:buNone/>
            </a:pPr>
            <a:r>
              <a:rPr lang="no-NO"/>
              <a:t>Within a Dataverse you can have another Dataverse</a:t>
            </a:r>
            <a:endParaRPr/>
          </a:p>
          <a:p>
            <a:pPr marL="0" marR="0" lvl="0" indent="0" algn="l" rtl="0">
              <a:lnSpc>
                <a:spcPct val="117999"/>
              </a:lnSpc>
              <a:spcBef>
                <a:spcPts val="0"/>
              </a:spcBef>
              <a:spcAft>
                <a:spcPts val="0"/>
              </a:spcAft>
              <a:buSzPts val="2200"/>
              <a:buFont typeface="Helvetica Neue"/>
              <a:buNone/>
            </a:pPr>
            <a:r>
              <a:rPr lang="no-NO"/>
              <a:t>Dataverses contain Datasets, published files e.g. from a research study. </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144a5083448_1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0" name="Google Shape;280;g144a5083448_1_1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144a5083448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5" name="Google Shape;295;g144a5083448_1_1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144a5083448_1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7" name="Google Shape;307;g144a5083448_1_13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144a5083448_1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6" name="Google Shape;316;g144a5083448_1_14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44a5083448_1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8" name="Google Shape;328;g144a5083448_1_15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2200"/>
              <a:buFont typeface="Helvetica Neue"/>
              <a:buNone/>
            </a:pPr>
            <a:r>
              <a:rPr lang="no-NO"/>
              <a:t>Here you can show your own repository</a:t>
            </a:r>
            <a:endParaRPr/>
          </a:p>
          <a:p>
            <a:pPr marL="0" lvl="0" indent="0" algn="l" rtl="0">
              <a:lnSpc>
                <a:spcPct val="117999"/>
              </a:lnSpc>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43fed97c74_1_3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g143fed97c74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144a5083448_1_23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8" name="Google Shape;348;g144a5083448_1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1376909fe1e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1376909fe1e_1_2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44a5083448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144a5083448_1_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1376909fe1e_1_3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g1376909fe1e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143fed97c74_1_3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 name="Google Shape;378;g143fed97c74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143fed97c74_1_6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g143fed97c74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14581cefaf5_0_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g14581cefaf5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1376909fe1e_1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1376909fe1e_1_4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1376909fe1e_1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376909fe1e_1_5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1376909fe1e_1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1376909fe1e_1_6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1376909fe1e_1_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1376909fe1e_1_34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1376909fe1e_1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1376909fe1e_1_36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1376909fe1e_1_3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1376909fe1e_1_37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144a5083448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144a5083448_1_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1376909fe1e_1_3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1376909fe1e_1_39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14581cefaf5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14581cefaf5_0_1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14581cefaf5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4581cefaf5_0_2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14581cefaf5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14581cefaf5_0_10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14581cefaf5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14581cefaf5_0_10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14581cefaf5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14581cefaf5_0_11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4581cefaf5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14581cefaf5_0_1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14581cefaf5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14581cefaf5_0_1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14581cefaf5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14581cefaf5_0_12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14581cefaf5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 name="Google Shape;532;g14581cefaf5_0_13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144a5083448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144a5083448_1_1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14581cefaf5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9" name="Google Shape;539;g14581cefaf5_0_1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14581cefaf5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7" name="Google Shape;547;g14581cefaf5_0_13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14581cefaf5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5" name="Google Shape;555;g14581cefaf5_0_14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14581cefaf5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14581cefaf5_0_15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14581cefaf5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14581cefaf5_0_14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14581cefaf5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 name="Google Shape;579;g14581cefaf5_0_15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14581cefaf5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14581cefaf5_0_8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14581cefaf5_0_4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5" name="Google Shape;595;g14581cefaf5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43fed97c74_1_4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g143fed97c74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143fed97c74_1_6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9" name="Google Shape;609;g143fed97c74_1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44a5083448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144a5083448_1_2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14581cefaf5_0_4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6" name="Google Shape;616;g14581cefaf5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o-NO"/>
              <a:t>image is cc0</a:t>
            </a:r>
            <a:endParaRPr/>
          </a:p>
        </p:txBody>
      </p:sp>
      <p:sp>
        <p:nvSpPr>
          <p:cNvPr id="623" name="Google Shape;62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43fed97c74_1_1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1" name="Google Shape;631;g143fed97c74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143fed97c74_1_1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8" name="Google Shape;638;g143fed97c74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144a5040208_0_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g144a504020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144a5040208_0_3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2" name="Google Shape;652;g144a5040208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144a5040208_0_1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7" name="Google Shape;667;g144a504020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144a5040208_0_2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6" name="Google Shape;686;g144a5040208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14752301339_0_11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7" name="Google Shape;707;g14752301339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143fed97c74_1_5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g143fed97c74_1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43fed97c74_1_4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g143fed97c74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14581cefaf5_0_3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1" name="Google Shape;721;g14581cefaf5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14581cefaf5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14581cefaf5_0_9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14581cefaf5_0_8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6" name="Google Shape;736;g14581cefaf5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3" name="Google Shape;74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4" name="Google Shape;75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144a5083448_1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g144a5083448_1_4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Here you can mention your own repository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144a5083448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2" name="Google Shape;152;g144a5083448_1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no-NO"/>
              <a:t>Dataverse has 83 installations worldwide.</a:t>
            </a:r>
            <a:endParaRPr/>
          </a:p>
          <a:p>
            <a:pPr marL="0" lvl="0" indent="0" algn="l" rtl="0">
              <a:lnSpc>
                <a:spcPct val="117999"/>
              </a:lnSpc>
              <a:spcBef>
                <a:spcPts val="0"/>
              </a:spcBef>
              <a:spcAft>
                <a:spcPts val="0"/>
              </a:spcAft>
              <a:buNone/>
            </a:pPr>
            <a:r>
              <a:rPr lang="no-NO"/>
              <a:t>The most recent number is available at https://dataverse.org/</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body" idx="1"/>
          </p:nvPr>
        </p:nvSpPr>
        <p:spPr>
          <a:xfrm>
            <a:off x="2461053" y="3232680"/>
            <a:ext cx="13953494" cy="1402821"/>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Clr>
                <a:srgbClr val="FFFFFF"/>
              </a:buClr>
              <a:buSzPts val="8000"/>
              <a:buFont typeface="Tahoma"/>
              <a:buNone/>
              <a:defRPr sz="8000">
                <a:solidFill>
                  <a:srgbClr val="FFFFFF"/>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11" name="Google Shape;11;p2"/>
          <p:cNvSpPr txBox="1">
            <a:spLocks noGrp="1"/>
          </p:cNvSpPr>
          <p:nvPr>
            <p:ph type="body" idx="2"/>
          </p:nvPr>
        </p:nvSpPr>
        <p:spPr>
          <a:xfrm>
            <a:off x="2394860" y="5016501"/>
            <a:ext cx="6517946" cy="81015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5B7E8"/>
              </a:buClr>
              <a:buSzPts val="4140"/>
              <a:buFont typeface="Tahoma"/>
              <a:buNone/>
              <a:defRPr sz="4140">
                <a:solidFill>
                  <a:srgbClr val="75B7E8"/>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cxnSp>
        <p:nvCxnSpPr>
          <p:cNvPr id="12" name="Google Shape;12;p2"/>
          <p:cNvCxnSpPr/>
          <p:nvPr/>
        </p:nvCxnSpPr>
        <p:spPr>
          <a:xfrm>
            <a:off x="2546956" y="4682067"/>
            <a:ext cx="12699160" cy="1"/>
          </a:xfrm>
          <a:prstGeom prst="straightConnector1">
            <a:avLst/>
          </a:prstGeom>
          <a:noFill/>
          <a:ln w="25400" cap="flat" cmpd="sng">
            <a:solidFill>
              <a:srgbClr val="FFFFFF"/>
            </a:solidFill>
            <a:prstDash val="solid"/>
            <a:miter lim="400000"/>
            <a:headEnd type="none" w="sm" len="sm"/>
            <a:tailEnd type="none" w="sm" len="sm"/>
          </a:ln>
        </p:spPr>
      </p:cxnSp>
      <p:cxnSp>
        <p:nvCxnSpPr>
          <p:cNvPr id="13" name="Google Shape;13;p2"/>
          <p:cNvCxnSpPr/>
          <p:nvPr/>
        </p:nvCxnSpPr>
        <p:spPr>
          <a:xfrm>
            <a:off x="2546956" y="4682067"/>
            <a:ext cx="2068305" cy="1"/>
          </a:xfrm>
          <a:prstGeom prst="straightConnector1">
            <a:avLst/>
          </a:prstGeom>
          <a:noFill/>
          <a:ln w="88900" cap="flat" cmpd="sng">
            <a:solidFill>
              <a:srgbClr val="94C2E9"/>
            </a:solidFill>
            <a:prstDash val="solid"/>
            <a:miter lim="400000"/>
            <a:headEnd type="none" w="sm" len="sm"/>
            <a:tailEnd type="none" w="sm" len="sm"/>
          </a:ln>
        </p:spPr>
      </p:cxnSp>
      <p:sp>
        <p:nvSpPr>
          <p:cNvPr id="14" name="Google Shape;14;p2"/>
          <p:cNvSpPr txBox="1"/>
          <p:nvPr/>
        </p:nvSpPr>
        <p:spPr>
          <a:xfrm>
            <a:off x="2946216" y="8189517"/>
            <a:ext cx="1213473"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2000"/>
              <a:buFont typeface="Tahoma"/>
              <a:buNone/>
            </a:pPr>
            <a:r>
              <a:rPr lang="no-NO" sz="2000" b="0" i="0" u="none" strike="noStrike" cap="none">
                <a:solidFill>
                  <a:srgbClr val="FFFFFF"/>
                </a:solidFill>
                <a:latin typeface="Tahoma"/>
                <a:ea typeface="Tahoma"/>
                <a:cs typeface="Tahoma"/>
                <a:sym typeface="Tahoma"/>
              </a:rPr>
              <a:t>cessda.eu</a:t>
            </a:r>
            <a:endParaRPr/>
          </a:p>
        </p:txBody>
      </p:sp>
      <p:sp>
        <p:nvSpPr>
          <p:cNvPr id="15" name="Google Shape;15;p2"/>
          <p:cNvSpPr txBox="1"/>
          <p:nvPr/>
        </p:nvSpPr>
        <p:spPr>
          <a:xfrm>
            <a:off x="5845801" y="8175179"/>
            <a:ext cx="191719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2000"/>
              <a:buFont typeface="Tahoma"/>
              <a:buNone/>
            </a:pPr>
            <a:r>
              <a:rPr lang="no-NO" sz="2000" b="0" i="0" u="none" strike="noStrike" cap="none">
                <a:solidFill>
                  <a:srgbClr val="FFFFFF"/>
                </a:solidFill>
                <a:latin typeface="Tahoma"/>
                <a:ea typeface="Tahoma"/>
                <a:cs typeface="Tahoma"/>
                <a:sym typeface="Tahoma"/>
              </a:rPr>
              <a:t>@CESSDA_Data</a:t>
            </a:r>
            <a:endParaRPr/>
          </a:p>
        </p:txBody>
      </p:sp>
      <p:sp>
        <p:nvSpPr>
          <p:cNvPr id="16" name="Google Shape;16;p2"/>
          <p:cNvSpPr txBox="1">
            <a:spLocks noGrp="1"/>
          </p:cNvSpPr>
          <p:nvPr>
            <p:ph type="body" idx="3"/>
          </p:nvPr>
        </p:nvSpPr>
        <p:spPr>
          <a:xfrm>
            <a:off x="2394025" y="5981700"/>
            <a:ext cx="5429415" cy="5207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chemeClr val="lt1"/>
              </a:buClr>
              <a:buSzPts val="2900"/>
              <a:buFont typeface="Tahoma"/>
              <a:buNone/>
              <a:defRPr sz="2000" i="1">
                <a:solidFill>
                  <a:schemeClr val="lt1"/>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17" name="Google Shape;17;p2"/>
          <p:cNvSpPr txBox="1">
            <a:spLocks noGrp="1"/>
          </p:cNvSpPr>
          <p:nvPr>
            <p:ph type="body" idx="4"/>
          </p:nvPr>
        </p:nvSpPr>
        <p:spPr>
          <a:xfrm>
            <a:off x="2410958" y="6908800"/>
            <a:ext cx="5429415" cy="5207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chemeClr val="lt1"/>
              </a:buClr>
              <a:buSzPts val="2900"/>
              <a:buFont typeface="Tahoma"/>
              <a:buNone/>
              <a:defRPr sz="2000" i="1">
                <a:solidFill>
                  <a:schemeClr val="lt1"/>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pic>
        <p:nvPicPr>
          <p:cNvPr id="18" name="Google Shape;18;p2"/>
          <p:cNvPicPr preferRelativeResize="0"/>
          <p:nvPr/>
        </p:nvPicPr>
        <p:blipFill rotWithShape="1">
          <a:blip r:embed="rId3">
            <a:alphaModFix/>
          </a:blip>
          <a:srcRect/>
          <a:stretch/>
        </p:blipFill>
        <p:spPr>
          <a:xfrm>
            <a:off x="13499897" y="626969"/>
            <a:ext cx="2914650" cy="781050"/>
          </a:xfrm>
          <a:prstGeom prst="rect">
            <a:avLst/>
          </a:prstGeom>
          <a:noFill/>
          <a:ln>
            <a:noFill/>
          </a:ln>
        </p:spPr>
      </p:pic>
      <p:pic>
        <p:nvPicPr>
          <p:cNvPr id="19" name="Google Shape;19;p2"/>
          <p:cNvPicPr preferRelativeResize="0"/>
          <p:nvPr/>
        </p:nvPicPr>
        <p:blipFill rotWithShape="1">
          <a:blip r:embed="rId4">
            <a:alphaModFix/>
          </a:blip>
          <a:srcRect/>
          <a:stretch/>
        </p:blipFill>
        <p:spPr>
          <a:xfrm>
            <a:off x="5271980" y="8212130"/>
            <a:ext cx="417023" cy="336466"/>
          </a:xfrm>
          <a:prstGeom prst="rect">
            <a:avLst/>
          </a:prstGeom>
          <a:noFill/>
          <a:ln>
            <a:noFill/>
          </a:ln>
        </p:spPr>
      </p:pic>
      <p:pic>
        <p:nvPicPr>
          <p:cNvPr id="20" name="Google Shape;20;p2"/>
          <p:cNvPicPr preferRelativeResize="0"/>
          <p:nvPr/>
        </p:nvPicPr>
        <p:blipFill rotWithShape="1">
          <a:blip r:embed="rId5">
            <a:alphaModFix/>
          </a:blip>
          <a:srcRect/>
          <a:stretch/>
        </p:blipFill>
        <p:spPr>
          <a:xfrm>
            <a:off x="2461053" y="8261351"/>
            <a:ext cx="247650" cy="266700"/>
          </a:xfrm>
          <a:prstGeom prst="rect">
            <a:avLst/>
          </a:prstGeom>
          <a:noFill/>
          <a:ln>
            <a:noFill/>
          </a:ln>
        </p:spPr>
      </p:pic>
      <p:sp>
        <p:nvSpPr>
          <p:cNvPr id="21" name="Google Shape;21;p2"/>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lternate)">
  <p:cSld name="Title (Alternate)">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
          <p:cNvSpPr txBox="1">
            <a:spLocks noGrp="1"/>
          </p:cNvSpPr>
          <p:nvPr>
            <p:ph type="body" idx="1"/>
          </p:nvPr>
        </p:nvSpPr>
        <p:spPr>
          <a:xfrm>
            <a:off x="2461053" y="3232680"/>
            <a:ext cx="13953494" cy="1402821"/>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Clr>
                <a:srgbClr val="888893"/>
              </a:buClr>
              <a:buSzPts val="8000"/>
              <a:buFont typeface="Tahoma"/>
              <a:buNone/>
              <a:defRPr sz="8000">
                <a:solidFill>
                  <a:srgbClr val="888893"/>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24" name="Google Shape;24;p3"/>
          <p:cNvSpPr txBox="1">
            <a:spLocks noGrp="1"/>
          </p:cNvSpPr>
          <p:nvPr>
            <p:ph type="body" idx="2"/>
          </p:nvPr>
        </p:nvSpPr>
        <p:spPr>
          <a:xfrm>
            <a:off x="2394860" y="5016501"/>
            <a:ext cx="6517946" cy="81015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888893"/>
              </a:buClr>
              <a:buSzPts val="4140"/>
              <a:buFont typeface="Tahoma"/>
              <a:buNone/>
              <a:defRPr sz="4140">
                <a:solidFill>
                  <a:srgbClr val="888893"/>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cxnSp>
        <p:nvCxnSpPr>
          <p:cNvPr id="25" name="Google Shape;25;p3"/>
          <p:cNvCxnSpPr/>
          <p:nvPr/>
        </p:nvCxnSpPr>
        <p:spPr>
          <a:xfrm>
            <a:off x="2546956" y="4682067"/>
            <a:ext cx="12699160" cy="1"/>
          </a:xfrm>
          <a:prstGeom prst="straightConnector1">
            <a:avLst/>
          </a:prstGeom>
          <a:noFill/>
          <a:ln w="25400" cap="flat" cmpd="sng">
            <a:solidFill>
              <a:srgbClr val="FFFFFF"/>
            </a:solidFill>
            <a:prstDash val="solid"/>
            <a:miter lim="400000"/>
            <a:headEnd type="none" w="sm" len="sm"/>
            <a:tailEnd type="none" w="sm" len="sm"/>
          </a:ln>
        </p:spPr>
      </p:cxnSp>
      <p:cxnSp>
        <p:nvCxnSpPr>
          <p:cNvPr id="26" name="Google Shape;26;p3"/>
          <p:cNvCxnSpPr/>
          <p:nvPr/>
        </p:nvCxnSpPr>
        <p:spPr>
          <a:xfrm>
            <a:off x="2546956" y="4682067"/>
            <a:ext cx="2068305" cy="1"/>
          </a:xfrm>
          <a:prstGeom prst="straightConnector1">
            <a:avLst/>
          </a:prstGeom>
          <a:noFill/>
          <a:ln w="88900" cap="flat" cmpd="sng">
            <a:solidFill>
              <a:srgbClr val="94C2E9"/>
            </a:solidFill>
            <a:prstDash val="solid"/>
            <a:miter lim="400000"/>
            <a:headEnd type="none" w="sm" len="sm"/>
            <a:tailEnd type="none" w="sm" len="sm"/>
          </a:ln>
        </p:spPr>
      </p:cxnSp>
      <p:sp>
        <p:nvSpPr>
          <p:cNvPr id="27" name="Google Shape;27;p3"/>
          <p:cNvSpPr txBox="1"/>
          <p:nvPr/>
        </p:nvSpPr>
        <p:spPr>
          <a:xfrm>
            <a:off x="2946216" y="8189517"/>
            <a:ext cx="1213473"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888893"/>
              </a:buClr>
              <a:buSzPts val="2000"/>
              <a:buFont typeface="Tahoma"/>
              <a:buNone/>
            </a:pPr>
            <a:r>
              <a:rPr lang="no-NO" sz="2000" b="0" i="0" u="none" strike="noStrike" cap="none">
                <a:solidFill>
                  <a:srgbClr val="888893"/>
                </a:solidFill>
                <a:latin typeface="Tahoma"/>
                <a:ea typeface="Tahoma"/>
                <a:cs typeface="Tahoma"/>
                <a:sym typeface="Tahoma"/>
              </a:rPr>
              <a:t>cessda.eu</a:t>
            </a:r>
            <a:endParaRPr/>
          </a:p>
        </p:txBody>
      </p:sp>
      <p:sp>
        <p:nvSpPr>
          <p:cNvPr id="28" name="Google Shape;28;p3"/>
          <p:cNvSpPr txBox="1"/>
          <p:nvPr/>
        </p:nvSpPr>
        <p:spPr>
          <a:xfrm>
            <a:off x="5845801" y="8175179"/>
            <a:ext cx="191719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888893"/>
              </a:buClr>
              <a:buSzPts val="2000"/>
              <a:buFont typeface="Tahoma"/>
              <a:buNone/>
            </a:pPr>
            <a:r>
              <a:rPr lang="no-NO" sz="2000" b="0" i="0" u="none" strike="noStrike" cap="none">
                <a:solidFill>
                  <a:srgbClr val="888893"/>
                </a:solidFill>
                <a:latin typeface="Tahoma"/>
                <a:ea typeface="Tahoma"/>
                <a:cs typeface="Tahoma"/>
                <a:sym typeface="Tahoma"/>
              </a:rPr>
              <a:t>@CESSDA_Data</a:t>
            </a:r>
            <a:endParaRPr/>
          </a:p>
        </p:txBody>
      </p:sp>
      <p:sp>
        <p:nvSpPr>
          <p:cNvPr id="29" name="Google Shape;29;p3"/>
          <p:cNvSpPr txBox="1">
            <a:spLocks noGrp="1"/>
          </p:cNvSpPr>
          <p:nvPr>
            <p:ph type="body" idx="3"/>
          </p:nvPr>
        </p:nvSpPr>
        <p:spPr>
          <a:xfrm>
            <a:off x="2394025" y="5981700"/>
            <a:ext cx="5429415" cy="5207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888893"/>
              </a:buClr>
              <a:buSzPts val="2900"/>
              <a:buFont typeface="Tahoma"/>
              <a:buNone/>
              <a:defRPr sz="2000" i="1">
                <a:solidFill>
                  <a:srgbClr val="888893"/>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30" name="Google Shape;30;p3"/>
          <p:cNvSpPr txBox="1">
            <a:spLocks noGrp="1"/>
          </p:cNvSpPr>
          <p:nvPr>
            <p:ph type="body" idx="4"/>
          </p:nvPr>
        </p:nvSpPr>
        <p:spPr>
          <a:xfrm>
            <a:off x="2410958" y="6908800"/>
            <a:ext cx="5429415" cy="5207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888893"/>
              </a:buClr>
              <a:buSzPts val="2900"/>
              <a:buFont typeface="Tahoma"/>
              <a:buNone/>
              <a:defRPr sz="2000" i="1">
                <a:solidFill>
                  <a:srgbClr val="888893"/>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pic>
        <p:nvPicPr>
          <p:cNvPr id="31" name="Google Shape;31;p3"/>
          <p:cNvPicPr preferRelativeResize="0"/>
          <p:nvPr/>
        </p:nvPicPr>
        <p:blipFill rotWithShape="1">
          <a:blip r:embed="rId3">
            <a:alphaModFix/>
          </a:blip>
          <a:srcRect/>
          <a:stretch/>
        </p:blipFill>
        <p:spPr>
          <a:xfrm>
            <a:off x="2461053" y="8261351"/>
            <a:ext cx="247650" cy="266700"/>
          </a:xfrm>
          <a:prstGeom prst="rect">
            <a:avLst/>
          </a:prstGeom>
          <a:noFill/>
          <a:ln>
            <a:noFill/>
          </a:ln>
        </p:spPr>
      </p:pic>
      <p:pic>
        <p:nvPicPr>
          <p:cNvPr id="32" name="Google Shape;32;p3"/>
          <p:cNvPicPr preferRelativeResize="0"/>
          <p:nvPr/>
        </p:nvPicPr>
        <p:blipFill rotWithShape="1">
          <a:blip r:embed="rId4">
            <a:alphaModFix/>
          </a:blip>
          <a:srcRect/>
          <a:stretch/>
        </p:blipFill>
        <p:spPr>
          <a:xfrm>
            <a:off x="5125665" y="8058696"/>
            <a:ext cx="757121" cy="757121"/>
          </a:xfrm>
          <a:prstGeom prst="rect">
            <a:avLst/>
          </a:prstGeom>
          <a:noFill/>
          <a:ln>
            <a:noFill/>
          </a:ln>
        </p:spPr>
      </p:pic>
      <p:pic>
        <p:nvPicPr>
          <p:cNvPr id="33" name="Google Shape;33;p3"/>
          <p:cNvPicPr preferRelativeResize="0"/>
          <p:nvPr/>
        </p:nvPicPr>
        <p:blipFill rotWithShape="1">
          <a:blip r:embed="rId5">
            <a:alphaModFix/>
          </a:blip>
          <a:srcRect/>
          <a:stretch/>
        </p:blipFill>
        <p:spPr>
          <a:xfrm>
            <a:off x="13570437" y="647225"/>
            <a:ext cx="2844110" cy="779276"/>
          </a:xfrm>
          <a:prstGeom prst="rect">
            <a:avLst/>
          </a:prstGeom>
          <a:noFill/>
          <a:ln>
            <a:noFill/>
          </a:ln>
        </p:spPr>
      </p:pic>
      <p:sp>
        <p:nvSpPr>
          <p:cNvPr id="34" name="Google Shape;34;p3"/>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solidFill>
                  <a:srgbClr val="888893"/>
                </a:solidFill>
              </a:defRPr>
            </a:lvl1pPr>
            <a:lvl2pPr lvl="1">
              <a:buNone/>
              <a:defRPr>
                <a:solidFill>
                  <a:srgbClr val="888893"/>
                </a:solidFill>
              </a:defRPr>
            </a:lvl2pPr>
            <a:lvl3pPr lvl="2">
              <a:buNone/>
              <a:defRPr>
                <a:solidFill>
                  <a:srgbClr val="888893"/>
                </a:solidFill>
              </a:defRPr>
            </a:lvl3pPr>
            <a:lvl4pPr lvl="3">
              <a:buNone/>
              <a:defRPr>
                <a:solidFill>
                  <a:srgbClr val="888893"/>
                </a:solidFill>
              </a:defRPr>
            </a:lvl4pPr>
            <a:lvl5pPr lvl="4">
              <a:buNone/>
              <a:defRPr>
                <a:solidFill>
                  <a:srgbClr val="888893"/>
                </a:solidFill>
              </a:defRPr>
            </a:lvl5pPr>
            <a:lvl6pPr lvl="5">
              <a:buNone/>
              <a:defRPr>
                <a:solidFill>
                  <a:srgbClr val="888893"/>
                </a:solidFill>
              </a:defRPr>
            </a:lvl6pPr>
            <a:lvl7pPr lvl="6">
              <a:buNone/>
              <a:defRPr>
                <a:solidFill>
                  <a:srgbClr val="888893"/>
                </a:solidFill>
              </a:defRPr>
            </a:lvl7pPr>
            <a:lvl8pPr lvl="7">
              <a:buNone/>
              <a:defRPr>
                <a:solidFill>
                  <a:srgbClr val="888893"/>
                </a:solidFill>
              </a:defRPr>
            </a:lvl8pPr>
            <a:lvl9pPr lvl="8">
              <a:buNone/>
              <a:defRPr>
                <a:solidFill>
                  <a:srgbClr val="888893"/>
                </a:solidFill>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plit Content">
  <p:cSld name="Split Content">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4"/>
          <p:cNvSpPr txBox="1">
            <a:spLocks noGrp="1"/>
          </p:cNvSpPr>
          <p:nvPr>
            <p:ph type="title"/>
          </p:nvPr>
        </p:nvSpPr>
        <p:spPr>
          <a:xfrm>
            <a:off x="649130" y="452967"/>
            <a:ext cx="7577369" cy="1422401"/>
          </a:xfrm>
          <a:prstGeom prst="rect">
            <a:avLst/>
          </a:prstGeom>
          <a:noFill/>
          <a:ln>
            <a:noFill/>
          </a:ln>
        </p:spPr>
        <p:txBody>
          <a:bodyPr spcFirstLastPara="1" wrap="square" lIns="50800" tIns="50800" rIns="50800" bIns="50800" anchor="b" anchorCtr="0">
            <a:normAutofit/>
          </a:bodyPr>
          <a:lstStyle>
            <a:lvl1pPr lvl="0" algn="l">
              <a:lnSpc>
                <a:spcPct val="100000"/>
              </a:lnSpc>
              <a:spcBef>
                <a:spcPts val="0"/>
              </a:spcBef>
              <a:spcAft>
                <a:spcPts val="0"/>
              </a:spcAft>
              <a:buClr>
                <a:srgbClr val="FFFFFF"/>
              </a:buClr>
              <a:buSzPts val="5800"/>
              <a:buFont typeface="Tahoma"/>
              <a:buNone/>
              <a:defRPr sz="5800">
                <a:solidFill>
                  <a:srgbClr val="FFFFFF"/>
                </a:solidFill>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a:endParaRPr/>
          </a:p>
        </p:txBody>
      </p:sp>
      <p:sp>
        <p:nvSpPr>
          <p:cNvPr id="37" name="Google Shape;37;p4"/>
          <p:cNvSpPr txBox="1">
            <a:spLocks noGrp="1"/>
          </p:cNvSpPr>
          <p:nvPr>
            <p:ph type="body" idx="1"/>
          </p:nvPr>
        </p:nvSpPr>
        <p:spPr>
          <a:xfrm>
            <a:off x="649131" y="7903675"/>
            <a:ext cx="7577370" cy="126355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FFFFFF"/>
              </a:buClr>
              <a:buSzPts val="2800"/>
              <a:buFont typeface="Tahoma"/>
              <a:buNone/>
              <a:defRPr>
                <a:solidFill>
                  <a:srgbClr val="FFFFFF"/>
                </a:solidFill>
                <a:latin typeface="Tahoma"/>
                <a:ea typeface="Tahoma"/>
                <a:cs typeface="Tahoma"/>
                <a:sym typeface="Tahoma"/>
              </a:defRPr>
            </a:lvl1pPr>
            <a:lvl2pPr marL="914400" lvl="1" indent="-228600" algn="l">
              <a:lnSpc>
                <a:spcPct val="100000"/>
              </a:lnSpc>
              <a:spcBef>
                <a:spcPts val="600"/>
              </a:spcBef>
              <a:spcAft>
                <a:spcPts val="0"/>
              </a:spcAft>
              <a:buClr>
                <a:srgbClr val="FFFFFF"/>
              </a:buClr>
              <a:buSzPts val="2800"/>
              <a:buFont typeface="Tahoma"/>
              <a:buNone/>
              <a:defRPr>
                <a:solidFill>
                  <a:srgbClr val="FFFFFF"/>
                </a:solidFill>
              </a:defRPr>
            </a:lvl2pPr>
            <a:lvl3pPr marL="1371600" lvl="2" indent="-228600" algn="l">
              <a:lnSpc>
                <a:spcPct val="100000"/>
              </a:lnSpc>
              <a:spcBef>
                <a:spcPts val="600"/>
              </a:spcBef>
              <a:spcAft>
                <a:spcPts val="0"/>
              </a:spcAft>
              <a:buClr>
                <a:srgbClr val="FFFFFF"/>
              </a:buClr>
              <a:buSzPts val="2800"/>
              <a:buFont typeface="Tahoma"/>
              <a:buNone/>
              <a:defRPr>
                <a:solidFill>
                  <a:srgbClr val="FFFFFF"/>
                </a:solidFill>
              </a:defRPr>
            </a:lvl3pPr>
            <a:lvl4pPr marL="1828800" lvl="3" indent="-228600" algn="l">
              <a:lnSpc>
                <a:spcPct val="100000"/>
              </a:lnSpc>
              <a:spcBef>
                <a:spcPts val="600"/>
              </a:spcBef>
              <a:spcAft>
                <a:spcPts val="0"/>
              </a:spcAft>
              <a:buClr>
                <a:srgbClr val="FFFFFF"/>
              </a:buClr>
              <a:buSzPts val="2800"/>
              <a:buFont typeface="Tahoma"/>
              <a:buNone/>
              <a:defRPr>
                <a:solidFill>
                  <a:srgbClr val="FFFFFF"/>
                </a:solidFill>
              </a:defRPr>
            </a:lvl4pPr>
            <a:lvl5pPr marL="2286000" lvl="4" indent="-228600" algn="l">
              <a:lnSpc>
                <a:spcPct val="100000"/>
              </a:lnSpc>
              <a:spcBef>
                <a:spcPts val="600"/>
              </a:spcBef>
              <a:spcAft>
                <a:spcPts val="0"/>
              </a:spcAft>
              <a:buClr>
                <a:srgbClr val="FFFFFF"/>
              </a:buClr>
              <a:buSzPts val="2800"/>
              <a:buFont typeface="Tahoma"/>
              <a:buNone/>
              <a:defRPr>
                <a:solidFill>
                  <a:srgbClr val="FFFFFF"/>
                </a:solidFill>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38" name="Google Shape;38;p4"/>
          <p:cNvSpPr>
            <a:spLocks noGrp="1"/>
          </p:cNvSpPr>
          <p:nvPr>
            <p:ph type="pic" idx="2"/>
          </p:nvPr>
        </p:nvSpPr>
        <p:spPr>
          <a:xfrm>
            <a:off x="9770832" y="2311400"/>
            <a:ext cx="6604202" cy="6375400"/>
          </a:xfrm>
          <a:prstGeom prst="rect">
            <a:avLst/>
          </a:prstGeom>
          <a:noFill/>
          <a:ln>
            <a:noFill/>
          </a:ln>
        </p:spPr>
      </p:sp>
      <p:sp>
        <p:nvSpPr>
          <p:cNvPr id="39" name="Google Shape;39;p4"/>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Content (Alternate)">
  <p:cSld name="Split Content (Alternate)">
    <p:bg>
      <p:bgPr>
        <a:blipFill>
          <a:blip r:embed="rId2">
            <a:alphaModFix/>
          </a:blip>
          <a:stretch>
            <a:fillRect/>
          </a:stretch>
        </a:blipFill>
        <a:effectLst/>
      </p:bgPr>
    </p:bg>
    <p:spTree>
      <p:nvGrpSpPr>
        <p:cNvPr id="1" name="Shape 40"/>
        <p:cNvGrpSpPr/>
        <p:nvPr/>
      </p:nvGrpSpPr>
      <p:grpSpPr>
        <a:xfrm>
          <a:off x="0" y="0"/>
          <a:ext cx="0" cy="0"/>
          <a:chOff x="0" y="0"/>
          <a:chExt cx="0" cy="0"/>
        </a:xfrm>
      </p:grpSpPr>
      <p:sp>
        <p:nvSpPr>
          <p:cNvPr id="41" name="Google Shape;41;p5"/>
          <p:cNvSpPr txBox="1">
            <a:spLocks noGrp="1"/>
          </p:cNvSpPr>
          <p:nvPr>
            <p:ph type="title"/>
          </p:nvPr>
        </p:nvSpPr>
        <p:spPr>
          <a:xfrm>
            <a:off x="5176092" y="289711"/>
            <a:ext cx="3262678" cy="2481950"/>
          </a:xfrm>
          <a:prstGeom prst="rect">
            <a:avLst/>
          </a:prstGeom>
          <a:noFill/>
          <a:ln>
            <a:noFill/>
          </a:ln>
        </p:spPr>
        <p:txBody>
          <a:bodyPr spcFirstLastPara="1" wrap="square" lIns="50800" tIns="50800" rIns="50800" bIns="50800" anchor="b" anchorCtr="0">
            <a:normAutofit/>
          </a:bodyPr>
          <a:lstStyle>
            <a:lvl1pPr lvl="0" algn="l">
              <a:lnSpc>
                <a:spcPct val="100000"/>
              </a:lnSpc>
              <a:spcBef>
                <a:spcPts val="0"/>
              </a:spcBef>
              <a:spcAft>
                <a:spcPts val="0"/>
              </a:spcAft>
              <a:buClr>
                <a:srgbClr val="FFFFFF"/>
              </a:buClr>
              <a:buSzPts val="5800"/>
              <a:buFont typeface="Tahoma"/>
              <a:buNone/>
              <a:defRPr sz="5800">
                <a:solidFill>
                  <a:srgbClr val="FFFFFF"/>
                </a:solidFill>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a:endParaRPr/>
          </a:p>
        </p:txBody>
      </p:sp>
      <p:sp>
        <p:nvSpPr>
          <p:cNvPr id="42" name="Google Shape;42;p5"/>
          <p:cNvSpPr txBox="1">
            <a:spLocks noGrp="1"/>
          </p:cNvSpPr>
          <p:nvPr>
            <p:ph type="body" idx="1"/>
          </p:nvPr>
        </p:nvSpPr>
        <p:spPr>
          <a:xfrm>
            <a:off x="654775" y="7143184"/>
            <a:ext cx="3671031" cy="21080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6A6C77"/>
              </a:buClr>
              <a:buSzPts val="2800"/>
              <a:buFont typeface="Tahoma"/>
              <a:buNone/>
              <a:defRPr>
                <a:solidFill>
                  <a:srgbClr val="6A6C77"/>
                </a:solidFill>
                <a:latin typeface="Tahoma"/>
                <a:ea typeface="Tahoma"/>
                <a:cs typeface="Tahoma"/>
                <a:sym typeface="Tahoma"/>
              </a:defRPr>
            </a:lvl1pPr>
            <a:lvl2pPr marL="914400" lvl="1" indent="-228600" algn="l">
              <a:lnSpc>
                <a:spcPct val="100000"/>
              </a:lnSpc>
              <a:spcBef>
                <a:spcPts val="600"/>
              </a:spcBef>
              <a:spcAft>
                <a:spcPts val="0"/>
              </a:spcAft>
              <a:buClr>
                <a:srgbClr val="6A6C77"/>
              </a:buClr>
              <a:buSzPts val="2800"/>
              <a:buFont typeface="Tahoma"/>
              <a:buNone/>
              <a:defRPr>
                <a:solidFill>
                  <a:srgbClr val="6A6C77"/>
                </a:solidFill>
              </a:defRPr>
            </a:lvl2pPr>
            <a:lvl3pPr marL="1371600" lvl="2" indent="-228600" algn="l">
              <a:lnSpc>
                <a:spcPct val="100000"/>
              </a:lnSpc>
              <a:spcBef>
                <a:spcPts val="600"/>
              </a:spcBef>
              <a:spcAft>
                <a:spcPts val="0"/>
              </a:spcAft>
              <a:buClr>
                <a:srgbClr val="6A6C77"/>
              </a:buClr>
              <a:buSzPts val="2800"/>
              <a:buFont typeface="Tahoma"/>
              <a:buNone/>
              <a:defRPr>
                <a:solidFill>
                  <a:srgbClr val="6A6C77"/>
                </a:solidFill>
              </a:defRPr>
            </a:lvl3pPr>
            <a:lvl4pPr marL="1828800" lvl="3" indent="-228600" algn="l">
              <a:lnSpc>
                <a:spcPct val="100000"/>
              </a:lnSpc>
              <a:spcBef>
                <a:spcPts val="600"/>
              </a:spcBef>
              <a:spcAft>
                <a:spcPts val="0"/>
              </a:spcAft>
              <a:buClr>
                <a:srgbClr val="6A6C77"/>
              </a:buClr>
              <a:buSzPts val="2800"/>
              <a:buFont typeface="Tahoma"/>
              <a:buNone/>
              <a:defRPr>
                <a:solidFill>
                  <a:srgbClr val="6A6C77"/>
                </a:solidFill>
              </a:defRPr>
            </a:lvl4pPr>
            <a:lvl5pPr marL="2286000" lvl="4" indent="-228600" algn="l">
              <a:lnSpc>
                <a:spcPct val="100000"/>
              </a:lnSpc>
              <a:spcBef>
                <a:spcPts val="600"/>
              </a:spcBef>
              <a:spcAft>
                <a:spcPts val="0"/>
              </a:spcAft>
              <a:buClr>
                <a:srgbClr val="6A6C77"/>
              </a:buClr>
              <a:buSzPts val="2800"/>
              <a:buFont typeface="Tahoma"/>
              <a:buNone/>
              <a:defRPr>
                <a:solidFill>
                  <a:srgbClr val="6A6C77"/>
                </a:solidFill>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43" name="Google Shape;43;p5"/>
          <p:cNvSpPr>
            <a:spLocks noGrp="1"/>
          </p:cNvSpPr>
          <p:nvPr>
            <p:ph type="pic" idx="2"/>
          </p:nvPr>
        </p:nvSpPr>
        <p:spPr>
          <a:xfrm>
            <a:off x="9770832" y="647700"/>
            <a:ext cx="6604202" cy="5207000"/>
          </a:xfrm>
          <a:prstGeom prst="rect">
            <a:avLst/>
          </a:prstGeom>
          <a:noFill/>
          <a:ln>
            <a:noFill/>
          </a:ln>
        </p:spPr>
      </p:sp>
      <p:sp>
        <p:nvSpPr>
          <p:cNvPr id="44" name="Google Shape;44;p5"/>
          <p:cNvSpPr txBox="1">
            <a:spLocks noGrp="1"/>
          </p:cNvSpPr>
          <p:nvPr>
            <p:ph type="body" idx="3"/>
          </p:nvPr>
        </p:nvSpPr>
        <p:spPr>
          <a:xfrm>
            <a:off x="9347485" y="6540500"/>
            <a:ext cx="7400093" cy="2806700"/>
          </a:xfrm>
          <a:prstGeom prst="rect">
            <a:avLst/>
          </a:prstGeom>
          <a:noFill/>
          <a:ln>
            <a:noFill/>
          </a:ln>
        </p:spPr>
        <p:txBody>
          <a:bodyPr spcFirstLastPara="1" wrap="square" lIns="91425" tIns="45700" rIns="91425" bIns="45700" anchor="t" anchorCtr="0">
            <a:normAutofit/>
          </a:bodyPr>
          <a:lstStyle>
            <a:lvl1pPr marL="457200" lvl="0" indent="-48641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1pPr>
            <a:lvl2pPr marL="914400" lvl="1" indent="-48641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2pPr>
            <a:lvl3pPr marL="1371600" lvl="2" indent="-48641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45" name="Google Shape;45;p5"/>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solidFill>
                  <a:srgbClr val="6A6C77"/>
                </a:solidFill>
              </a:defRPr>
            </a:lvl1pPr>
            <a:lvl2pPr lvl="1">
              <a:buNone/>
              <a:defRPr>
                <a:solidFill>
                  <a:srgbClr val="6A6C77"/>
                </a:solidFill>
              </a:defRPr>
            </a:lvl2pPr>
            <a:lvl3pPr lvl="2">
              <a:buNone/>
              <a:defRPr>
                <a:solidFill>
                  <a:srgbClr val="6A6C77"/>
                </a:solidFill>
              </a:defRPr>
            </a:lvl3pPr>
            <a:lvl4pPr lvl="3">
              <a:buNone/>
              <a:defRPr>
                <a:solidFill>
                  <a:srgbClr val="6A6C77"/>
                </a:solidFill>
              </a:defRPr>
            </a:lvl4pPr>
            <a:lvl5pPr lvl="4">
              <a:buNone/>
              <a:defRPr>
                <a:solidFill>
                  <a:srgbClr val="6A6C77"/>
                </a:solidFill>
              </a:defRPr>
            </a:lvl5pPr>
            <a:lvl6pPr lvl="5">
              <a:buNone/>
              <a:defRPr>
                <a:solidFill>
                  <a:srgbClr val="6A6C77"/>
                </a:solidFill>
              </a:defRPr>
            </a:lvl6pPr>
            <a:lvl7pPr lvl="6">
              <a:buNone/>
              <a:defRPr>
                <a:solidFill>
                  <a:srgbClr val="6A6C77"/>
                </a:solidFill>
              </a:defRPr>
            </a:lvl7pPr>
            <a:lvl8pPr lvl="7">
              <a:buNone/>
              <a:defRPr>
                <a:solidFill>
                  <a:srgbClr val="6A6C77"/>
                </a:solidFill>
              </a:defRPr>
            </a:lvl8pPr>
            <a:lvl9pPr lvl="8">
              <a:buNone/>
              <a:defRPr>
                <a:solidFill>
                  <a:srgbClr val="6A6C77"/>
                </a:solidFill>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standard)">
  <p:cSld name="Content (standard)">
    <p:bg>
      <p:bgPr>
        <a:blipFill>
          <a:blip r:embed="rId2">
            <a:alphaModFix/>
          </a:blip>
          <a:stretch>
            <a:fillRect/>
          </a:stretch>
        </a:blipFill>
        <a:effectLst/>
      </p:bgPr>
    </p:bg>
    <p:spTree>
      <p:nvGrpSpPr>
        <p:cNvPr id="1" name="Shape 46"/>
        <p:cNvGrpSpPr/>
        <p:nvPr/>
      </p:nvGrpSpPr>
      <p:grpSpPr>
        <a:xfrm>
          <a:off x="0" y="0"/>
          <a:ext cx="0" cy="0"/>
          <a:chOff x="0" y="0"/>
          <a:chExt cx="0" cy="0"/>
        </a:xfrm>
      </p:grpSpPr>
      <p:sp>
        <p:nvSpPr>
          <p:cNvPr id="47" name="Google Shape;47;p6"/>
          <p:cNvSpPr txBox="1">
            <a:spLocks noGrp="1"/>
          </p:cNvSpPr>
          <p:nvPr>
            <p:ph type="body" idx="1"/>
          </p:nvPr>
        </p:nvSpPr>
        <p:spPr>
          <a:xfrm>
            <a:off x="908781" y="2496211"/>
            <a:ext cx="14716508" cy="4998906"/>
          </a:xfrm>
          <a:prstGeom prst="rect">
            <a:avLst/>
          </a:prstGeom>
          <a:noFill/>
          <a:ln>
            <a:noFill/>
          </a:ln>
        </p:spPr>
        <p:txBody>
          <a:bodyPr spcFirstLastPara="1" wrap="square" lIns="91425" tIns="45700" rIns="91425" bIns="45700" anchor="t" anchorCtr="0">
            <a:normAutofit/>
          </a:bodyPr>
          <a:lstStyle>
            <a:lvl1pPr marL="457200" lvl="0" indent="-358394" algn="l">
              <a:lnSpc>
                <a:spcPct val="100000"/>
              </a:lnSpc>
              <a:spcBef>
                <a:spcPts val="600"/>
              </a:spcBef>
              <a:spcAft>
                <a:spcPts val="0"/>
              </a:spcAft>
              <a:buClr>
                <a:srgbClr val="6A6C76"/>
              </a:buClr>
              <a:buSzPts val="2044"/>
              <a:buFont typeface="Tahoma"/>
              <a:buChar char="•"/>
              <a:defRPr>
                <a:latin typeface="Tahoma"/>
                <a:ea typeface="Tahoma"/>
                <a:cs typeface="Tahoma"/>
                <a:sym typeface="Tahoma"/>
              </a:defRPr>
            </a:lvl1pPr>
            <a:lvl2pPr marL="914400" lvl="1" indent="-3175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2pPr>
            <a:lvl3pPr marL="1371600" lvl="2" indent="-3175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3pPr>
            <a:lvl4pPr marL="1828800" lvl="3" indent="-3175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4pPr>
            <a:lvl5pPr marL="2286000" lvl="4" indent="-3175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48" name="Google Shape;48;p6"/>
          <p:cNvSpPr/>
          <p:nvPr/>
        </p:nvSpPr>
        <p:spPr>
          <a:xfrm>
            <a:off x="-1" y="885495"/>
            <a:ext cx="595950" cy="997079"/>
          </a:xfrm>
          <a:prstGeom prst="rect">
            <a:avLst/>
          </a:prstGeom>
          <a:solidFill>
            <a:srgbClr val="6A6C77"/>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2200"/>
              <a:buFont typeface="Helvetica Neue"/>
              <a:buNone/>
            </a:pPr>
            <a:endParaRPr sz="2200" b="1" i="0" u="none" strike="noStrike" cap="none">
              <a:solidFill>
                <a:srgbClr val="000000"/>
              </a:solidFill>
              <a:latin typeface="Helvetica Neue"/>
              <a:ea typeface="Helvetica Neue"/>
              <a:cs typeface="Helvetica Neue"/>
              <a:sym typeface="Helvetica Neue"/>
            </a:endParaRPr>
          </a:p>
        </p:txBody>
      </p:sp>
      <p:cxnSp>
        <p:nvCxnSpPr>
          <p:cNvPr id="49" name="Google Shape;49;p6"/>
          <p:cNvCxnSpPr/>
          <p:nvPr/>
        </p:nvCxnSpPr>
        <p:spPr>
          <a:xfrm>
            <a:off x="1714974" y="9119886"/>
            <a:ext cx="13910316" cy="1"/>
          </a:xfrm>
          <a:prstGeom prst="straightConnector1">
            <a:avLst/>
          </a:prstGeom>
          <a:noFill/>
          <a:ln w="25400" cap="flat" cmpd="sng">
            <a:solidFill>
              <a:srgbClr val="98C5E8"/>
            </a:solidFill>
            <a:prstDash val="solid"/>
            <a:miter lim="400000"/>
            <a:headEnd type="none" w="sm" len="sm"/>
            <a:tailEnd type="none" w="sm" len="sm"/>
          </a:ln>
        </p:spPr>
      </p:cxnSp>
      <p:sp>
        <p:nvSpPr>
          <p:cNvPr id="50" name="Google Shape;50;p6"/>
          <p:cNvSpPr txBox="1">
            <a:spLocks noGrp="1"/>
          </p:cNvSpPr>
          <p:nvPr>
            <p:ph type="sldNum" idx="12"/>
          </p:nvPr>
        </p:nvSpPr>
        <p:spPr>
          <a:xfrm>
            <a:off x="15979978" y="8957733"/>
            <a:ext cx="606477" cy="324306"/>
          </a:xfrm>
          <a:prstGeom prst="rect">
            <a:avLst/>
          </a:prstGeom>
          <a:noFill/>
          <a:ln>
            <a:noFill/>
          </a:ln>
        </p:spPr>
        <p:txBody>
          <a:bodyPr spcFirstLastPara="1" wrap="square" lIns="91425" tIns="45700" rIns="91425" bIns="45700" anchor="t" anchorCtr="0">
            <a:noAutofit/>
          </a:bodyPr>
          <a:lstStyle>
            <a:lvl1pPr marL="0" marR="0" lvl="0"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no-NO"/>
              <a:t>‹#›</a:t>
            </a:fld>
            <a:endParaRPr/>
          </a:p>
        </p:txBody>
      </p:sp>
      <p:sp>
        <p:nvSpPr>
          <p:cNvPr id="51" name="Google Shape;51;p6"/>
          <p:cNvSpPr txBox="1">
            <a:spLocks noGrp="1"/>
          </p:cNvSpPr>
          <p:nvPr>
            <p:ph type="title"/>
          </p:nvPr>
        </p:nvSpPr>
        <p:spPr>
          <a:xfrm>
            <a:off x="908781" y="885495"/>
            <a:ext cx="14716508" cy="997079"/>
          </a:xfrm>
          <a:prstGeom prst="rect">
            <a:avLst/>
          </a:prstGeom>
          <a:noFill/>
          <a:ln>
            <a:noFill/>
          </a:ln>
        </p:spPr>
        <p:txBody>
          <a:bodyPr spcFirstLastPara="1" wrap="square" lIns="50800" tIns="50800" rIns="50800" bIns="50800" anchor="ctr" anchorCtr="0">
            <a:normAutofit/>
          </a:bodyPr>
          <a:lstStyle>
            <a:lvl1pPr lvl="0" algn="l">
              <a:lnSpc>
                <a:spcPct val="100000"/>
              </a:lnSpc>
              <a:spcBef>
                <a:spcPts val="0"/>
              </a:spcBef>
              <a:spcAft>
                <a:spcPts val="0"/>
              </a:spcAft>
              <a:buClr>
                <a:srgbClr val="6A6C77"/>
              </a:buClr>
              <a:buSzPts val="5800"/>
              <a:buFont typeface="Tahoma"/>
              <a:buNone/>
              <a:defRPr sz="5800">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a:endParaRPr/>
          </a:p>
        </p:txBody>
      </p:sp>
      <p:pic>
        <p:nvPicPr>
          <p:cNvPr id="52" name="Google Shape;52;p6"/>
          <p:cNvPicPr preferRelativeResize="0"/>
          <p:nvPr/>
        </p:nvPicPr>
        <p:blipFill rotWithShape="1">
          <a:blip r:embed="rId3">
            <a:alphaModFix/>
          </a:blip>
          <a:srcRect/>
          <a:stretch/>
        </p:blipFill>
        <p:spPr>
          <a:xfrm>
            <a:off x="152980" y="9191482"/>
            <a:ext cx="1511602" cy="41417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mpty Slide" type="tx">
  <p:cSld name="TITLE_AND_BODY">
    <p:bg>
      <p:bgPr>
        <a:blipFill>
          <a:blip r:embed="rId2">
            <a:alphaModFix/>
          </a:blip>
          <a:stretch>
            <a:fillRect/>
          </a:stretch>
        </a:blipFill>
        <a:effectLst/>
      </p:bgPr>
    </p:bg>
    <p:spTree>
      <p:nvGrpSpPr>
        <p:cNvPr id="1" name="Shape 53"/>
        <p:cNvGrpSpPr/>
        <p:nvPr/>
      </p:nvGrpSpPr>
      <p:grpSpPr>
        <a:xfrm>
          <a:off x="0" y="0"/>
          <a:ext cx="0" cy="0"/>
          <a:chOff x="0" y="0"/>
          <a:chExt cx="0" cy="0"/>
        </a:xfrm>
      </p:grpSpPr>
      <p:sp>
        <p:nvSpPr>
          <p:cNvPr id="54" name="Google Shape;54;p7"/>
          <p:cNvSpPr/>
          <p:nvPr/>
        </p:nvSpPr>
        <p:spPr>
          <a:xfrm>
            <a:off x="-1" y="885495"/>
            <a:ext cx="595950" cy="997079"/>
          </a:xfrm>
          <a:prstGeom prst="rect">
            <a:avLst/>
          </a:prstGeom>
          <a:solidFill>
            <a:srgbClr val="6A6C77"/>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2200"/>
              <a:buFont typeface="Helvetica Neue"/>
              <a:buNone/>
            </a:pPr>
            <a:endParaRPr sz="2200" b="1" i="0" u="none" strike="noStrike" cap="none">
              <a:solidFill>
                <a:srgbClr val="000000"/>
              </a:solidFill>
              <a:latin typeface="Helvetica Neue"/>
              <a:ea typeface="Helvetica Neue"/>
              <a:cs typeface="Helvetica Neue"/>
              <a:sym typeface="Helvetica Neue"/>
            </a:endParaRPr>
          </a:p>
        </p:txBody>
      </p:sp>
      <p:cxnSp>
        <p:nvCxnSpPr>
          <p:cNvPr id="55" name="Google Shape;55;p7"/>
          <p:cNvCxnSpPr/>
          <p:nvPr/>
        </p:nvCxnSpPr>
        <p:spPr>
          <a:xfrm>
            <a:off x="1714974" y="9119886"/>
            <a:ext cx="13910316" cy="1"/>
          </a:xfrm>
          <a:prstGeom prst="straightConnector1">
            <a:avLst/>
          </a:prstGeom>
          <a:noFill/>
          <a:ln w="25400" cap="flat" cmpd="sng">
            <a:solidFill>
              <a:srgbClr val="98C5E8"/>
            </a:solidFill>
            <a:prstDash val="solid"/>
            <a:miter lim="400000"/>
            <a:headEnd type="none" w="sm" len="sm"/>
            <a:tailEnd type="none" w="sm" len="sm"/>
          </a:ln>
        </p:spPr>
      </p:cxnSp>
      <p:sp>
        <p:nvSpPr>
          <p:cNvPr id="56" name="Google Shape;56;p7"/>
          <p:cNvSpPr txBox="1">
            <a:spLocks noGrp="1"/>
          </p:cNvSpPr>
          <p:nvPr>
            <p:ph type="sldNum" idx="12"/>
          </p:nvPr>
        </p:nvSpPr>
        <p:spPr>
          <a:xfrm>
            <a:off x="15979978" y="8957733"/>
            <a:ext cx="606477" cy="324306"/>
          </a:xfrm>
          <a:prstGeom prst="rect">
            <a:avLst/>
          </a:prstGeom>
          <a:noFill/>
          <a:ln>
            <a:noFill/>
          </a:ln>
        </p:spPr>
        <p:txBody>
          <a:bodyPr spcFirstLastPara="1" wrap="square" lIns="91425" tIns="45700" rIns="91425" bIns="45700" anchor="t" anchorCtr="0">
            <a:noAutofit/>
          </a:bodyPr>
          <a:lstStyle>
            <a:lvl1pPr marL="0" marR="0" lvl="0"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98C5E8"/>
              </a:buClr>
              <a:buSzPts val="1200"/>
              <a:buFont typeface="Helvetica Neue"/>
              <a:buNone/>
              <a:defRPr sz="1200" b="1" i="0" u="none" strike="noStrike" cap="none">
                <a:solidFill>
                  <a:srgbClr val="98C5E8"/>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no-NO"/>
              <a:t>‹#›</a:t>
            </a:fld>
            <a:endParaRPr/>
          </a:p>
        </p:txBody>
      </p:sp>
      <p:pic>
        <p:nvPicPr>
          <p:cNvPr id="57" name="Google Shape;57;p7"/>
          <p:cNvPicPr preferRelativeResize="0"/>
          <p:nvPr/>
        </p:nvPicPr>
        <p:blipFill rotWithShape="1">
          <a:blip r:embed="rId3">
            <a:alphaModFix/>
          </a:blip>
          <a:srcRect/>
          <a:stretch/>
        </p:blipFill>
        <p:spPr>
          <a:xfrm>
            <a:off x="152980" y="9191482"/>
            <a:ext cx="1511602" cy="41417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ank You">
  <p:cSld name="Thank You">
    <p:bg>
      <p:bgPr>
        <a:blipFill>
          <a:blip r:embed="rId2">
            <a:alphaModFix/>
          </a:blip>
          <a:stretch>
            <a:fillRect/>
          </a:stretch>
        </a:blipFill>
        <a:effectLst/>
      </p:bgPr>
    </p:bg>
    <p:spTree>
      <p:nvGrpSpPr>
        <p:cNvPr id="1" name="Shape 58"/>
        <p:cNvGrpSpPr/>
        <p:nvPr/>
      </p:nvGrpSpPr>
      <p:grpSpPr>
        <a:xfrm>
          <a:off x="0" y="0"/>
          <a:ext cx="0" cy="0"/>
          <a:chOff x="0" y="0"/>
          <a:chExt cx="0" cy="0"/>
        </a:xfrm>
      </p:grpSpPr>
      <p:cxnSp>
        <p:nvCxnSpPr>
          <p:cNvPr id="59" name="Google Shape;59;p8"/>
          <p:cNvCxnSpPr/>
          <p:nvPr/>
        </p:nvCxnSpPr>
        <p:spPr>
          <a:xfrm>
            <a:off x="2546956" y="4682067"/>
            <a:ext cx="12699160" cy="1"/>
          </a:xfrm>
          <a:prstGeom prst="straightConnector1">
            <a:avLst/>
          </a:prstGeom>
          <a:noFill/>
          <a:ln w="25400" cap="flat" cmpd="sng">
            <a:solidFill>
              <a:srgbClr val="FFFFFF"/>
            </a:solidFill>
            <a:prstDash val="solid"/>
            <a:miter lim="400000"/>
            <a:headEnd type="none" w="sm" len="sm"/>
            <a:tailEnd type="none" w="sm" len="sm"/>
          </a:ln>
        </p:spPr>
      </p:cxnSp>
      <p:cxnSp>
        <p:nvCxnSpPr>
          <p:cNvPr id="60" name="Google Shape;60;p8"/>
          <p:cNvCxnSpPr/>
          <p:nvPr/>
        </p:nvCxnSpPr>
        <p:spPr>
          <a:xfrm>
            <a:off x="2546956" y="4682067"/>
            <a:ext cx="2068305" cy="1"/>
          </a:xfrm>
          <a:prstGeom prst="straightConnector1">
            <a:avLst/>
          </a:prstGeom>
          <a:noFill/>
          <a:ln w="88900" cap="flat" cmpd="sng">
            <a:solidFill>
              <a:srgbClr val="94C2E9"/>
            </a:solidFill>
            <a:prstDash val="solid"/>
            <a:miter lim="400000"/>
            <a:headEnd type="none" w="sm" len="sm"/>
            <a:tailEnd type="none" w="sm" len="sm"/>
          </a:ln>
        </p:spPr>
      </p:cxnSp>
      <p:sp>
        <p:nvSpPr>
          <p:cNvPr id="61" name="Google Shape;61;p8"/>
          <p:cNvSpPr txBox="1"/>
          <p:nvPr/>
        </p:nvSpPr>
        <p:spPr>
          <a:xfrm>
            <a:off x="2946216" y="8189517"/>
            <a:ext cx="1213473"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2000"/>
              <a:buFont typeface="Tahoma"/>
              <a:buNone/>
            </a:pPr>
            <a:r>
              <a:rPr lang="no-NO" sz="2000" b="0" i="0" u="none" strike="noStrike" cap="none">
                <a:solidFill>
                  <a:srgbClr val="FFFFFF"/>
                </a:solidFill>
                <a:latin typeface="Tahoma"/>
                <a:ea typeface="Tahoma"/>
                <a:cs typeface="Tahoma"/>
                <a:sym typeface="Tahoma"/>
              </a:rPr>
              <a:t>cessda.eu</a:t>
            </a:r>
            <a:endParaRPr/>
          </a:p>
        </p:txBody>
      </p:sp>
      <p:sp>
        <p:nvSpPr>
          <p:cNvPr id="62" name="Google Shape;62;p8"/>
          <p:cNvSpPr txBox="1"/>
          <p:nvPr/>
        </p:nvSpPr>
        <p:spPr>
          <a:xfrm>
            <a:off x="5845801" y="8175179"/>
            <a:ext cx="191719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FFFFFF"/>
              </a:buClr>
              <a:buSzPts val="2000"/>
              <a:buFont typeface="Tahoma"/>
              <a:buNone/>
            </a:pPr>
            <a:r>
              <a:rPr lang="no-NO" sz="2000" b="0" i="0" u="none" strike="noStrike" cap="none">
                <a:solidFill>
                  <a:srgbClr val="FFFFFF"/>
                </a:solidFill>
                <a:latin typeface="Tahoma"/>
                <a:ea typeface="Tahoma"/>
                <a:cs typeface="Tahoma"/>
                <a:sym typeface="Tahoma"/>
              </a:rPr>
              <a:t>@CESSDA_Data</a:t>
            </a:r>
            <a:endParaRPr sz="2000" b="0" i="0" u="none" strike="noStrike" cap="none">
              <a:solidFill>
                <a:srgbClr val="FFFFFF"/>
              </a:solidFill>
              <a:latin typeface="Tahoma"/>
              <a:ea typeface="Tahoma"/>
              <a:cs typeface="Tahoma"/>
              <a:sym typeface="Tahoma"/>
            </a:endParaRPr>
          </a:p>
        </p:txBody>
      </p:sp>
      <p:sp>
        <p:nvSpPr>
          <p:cNvPr id="63" name="Google Shape;63;p8"/>
          <p:cNvSpPr txBox="1">
            <a:spLocks noGrp="1"/>
          </p:cNvSpPr>
          <p:nvPr>
            <p:ph type="body" idx="1"/>
          </p:nvPr>
        </p:nvSpPr>
        <p:spPr>
          <a:xfrm>
            <a:off x="2546428" y="3467100"/>
            <a:ext cx="12700388" cy="121443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Clr>
                <a:schemeClr val="lt1"/>
              </a:buClr>
              <a:buSzPts val="11600"/>
              <a:buFont typeface="Tahoma"/>
              <a:buNone/>
              <a:defRPr sz="8000">
                <a:solidFill>
                  <a:schemeClr val="lt1"/>
                </a:solidFill>
                <a:latin typeface="Tahoma"/>
                <a:ea typeface="Tahoma"/>
                <a:cs typeface="Tahoma"/>
                <a:sym typeface="Tahoma"/>
              </a:defRPr>
            </a:lvl1pPr>
            <a:lvl2pPr marL="914400" lvl="1" indent="-228600" algn="l">
              <a:lnSpc>
                <a:spcPct val="100000"/>
              </a:lnSpc>
              <a:spcBef>
                <a:spcPts val="600"/>
              </a:spcBef>
              <a:spcAft>
                <a:spcPts val="0"/>
              </a:spcAft>
              <a:buClr>
                <a:srgbClr val="6A6C76"/>
              </a:buClr>
              <a:buSzPts val="4060"/>
              <a:buFont typeface="Tahoma"/>
              <a:buNone/>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64" name="Google Shape;64;p8"/>
          <p:cNvSpPr txBox="1">
            <a:spLocks noGrp="1"/>
          </p:cNvSpPr>
          <p:nvPr>
            <p:ph type="body" idx="2"/>
          </p:nvPr>
        </p:nvSpPr>
        <p:spPr>
          <a:xfrm>
            <a:off x="6705804" y="5346700"/>
            <a:ext cx="8540310" cy="800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chemeClr val="lt1"/>
              </a:buClr>
              <a:buSzPts val="2900"/>
              <a:buFont typeface="Tahoma"/>
              <a:buNone/>
              <a:defRPr sz="2000" i="1">
                <a:solidFill>
                  <a:schemeClr val="lt1"/>
                </a:solidFill>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pic>
        <p:nvPicPr>
          <p:cNvPr id="65" name="Google Shape;65;p8"/>
          <p:cNvPicPr preferRelativeResize="0"/>
          <p:nvPr/>
        </p:nvPicPr>
        <p:blipFill rotWithShape="1">
          <a:blip r:embed="rId3">
            <a:alphaModFix/>
          </a:blip>
          <a:srcRect/>
          <a:stretch/>
        </p:blipFill>
        <p:spPr>
          <a:xfrm>
            <a:off x="5279217" y="8212130"/>
            <a:ext cx="417023" cy="336466"/>
          </a:xfrm>
          <a:prstGeom prst="rect">
            <a:avLst/>
          </a:prstGeom>
          <a:noFill/>
          <a:ln>
            <a:noFill/>
          </a:ln>
        </p:spPr>
      </p:pic>
      <p:pic>
        <p:nvPicPr>
          <p:cNvPr id="66" name="Google Shape;66;p8"/>
          <p:cNvPicPr preferRelativeResize="0"/>
          <p:nvPr/>
        </p:nvPicPr>
        <p:blipFill rotWithShape="1">
          <a:blip r:embed="rId4">
            <a:alphaModFix/>
          </a:blip>
          <a:srcRect/>
          <a:stretch/>
        </p:blipFill>
        <p:spPr>
          <a:xfrm>
            <a:off x="2476566" y="8261351"/>
            <a:ext cx="247650" cy="266700"/>
          </a:xfrm>
          <a:prstGeom prst="rect">
            <a:avLst/>
          </a:prstGeom>
          <a:noFill/>
          <a:ln>
            <a:noFill/>
          </a:ln>
        </p:spPr>
      </p:pic>
      <p:pic>
        <p:nvPicPr>
          <p:cNvPr id="67" name="Google Shape;67;p8"/>
          <p:cNvPicPr preferRelativeResize="0"/>
          <p:nvPr/>
        </p:nvPicPr>
        <p:blipFill rotWithShape="1">
          <a:blip r:embed="rId5">
            <a:alphaModFix/>
          </a:blip>
          <a:srcRect/>
          <a:stretch/>
        </p:blipFill>
        <p:spPr>
          <a:xfrm>
            <a:off x="13499897" y="626969"/>
            <a:ext cx="2914650" cy="781050"/>
          </a:xfrm>
          <a:prstGeom prst="rect">
            <a:avLst/>
          </a:prstGeom>
          <a:noFill/>
          <a:ln>
            <a:noFill/>
          </a:ln>
        </p:spPr>
      </p:pic>
      <p:sp>
        <p:nvSpPr>
          <p:cNvPr id="68" name="Google Shape;68;p8"/>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 You (Alternate)">
  <p:cSld name="Thank You (Alternate)">
    <p:bg>
      <p:bgPr>
        <a:blipFill>
          <a:blip r:embed="rId2">
            <a:alphaModFix/>
          </a:blip>
          <a:stretch>
            <a:fillRect/>
          </a:stretch>
        </a:blipFill>
        <a:effectLst/>
      </p:bgPr>
    </p:bg>
    <p:spTree>
      <p:nvGrpSpPr>
        <p:cNvPr id="1" name="Shape 69"/>
        <p:cNvGrpSpPr/>
        <p:nvPr/>
      </p:nvGrpSpPr>
      <p:grpSpPr>
        <a:xfrm>
          <a:off x="0" y="0"/>
          <a:ext cx="0" cy="0"/>
          <a:chOff x="0" y="0"/>
          <a:chExt cx="0" cy="0"/>
        </a:xfrm>
      </p:grpSpPr>
      <p:sp>
        <p:nvSpPr>
          <p:cNvPr id="70" name="Google Shape;70;p9"/>
          <p:cNvSpPr txBox="1"/>
          <p:nvPr/>
        </p:nvSpPr>
        <p:spPr>
          <a:xfrm>
            <a:off x="2899879" y="8143856"/>
            <a:ext cx="1213473"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6A6C77"/>
              </a:buClr>
              <a:buSzPts val="2000"/>
              <a:buFont typeface="Tahoma"/>
              <a:buNone/>
            </a:pPr>
            <a:r>
              <a:rPr lang="no-NO" sz="2000" b="0" i="0" u="none" strike="noStrike" cap="none">
                <a:solidFill>
                  <a:srgbClr val="6A6C77"/>
                </a:solidFill>
                <a:latin typeface="Tahoma"/>
                <a:ea typeface="Tahoma"/>
                <a:cs typeface="Tahoma"/>
                <a:sym typeface="Tahoma"/>
              </a:rPr>
              <a:t>cessda.eu</a:t>
            </a:r>
            <a:endParaRPr/>
          </a:p>
        </p:txBody>
      </p:sp>
      <p:sp>
        <p:nvSpPr>
          <p:cNvPr id="71" name="Google Shape;71;p9"/>
          <p:cNvSpPr txBox="1"/>
          <p:nvPr/>
        </p:nvSpPr>
        <p:spPr>
          <a:xfrm>
            <a:off x="5798202" y="8129518"/>
            <a:ext cx="1917192" cy="41036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6A6C77"/>
              </a:buClr>
              <a:buSzPts val="2000"/>
              <a:buFont typeface="Tahoma"/>
              <a:buNone/>
            </a:pPr>
            <a:r>
              <a:rPr lang="no-NO" sz="2000" b="0" i="0" u="none" strike="noStrike" cap="none">
                <a:solidFill>
                  <a:srgbClr val="6A6C77"/>
                </a:solidFill>
                <a:latin typeface="Tahoma"/>
                <a:ea typeface="Tahoma"/>
                <a:cs typeface="Tahoma"/>
                <a:sym typeface="Tahoma"/>
              </a:rPr>
              <a:t>@CESSDA_Data</a:t>
            </a:r>
            <a:endParaRPr sz="2000" b="0" i="0" u="none" strike="noStrike" cap="none">
              <a:solidFill>
                <a:srgbClr val="6A6C77"/>
              </a:solidFill>
              <a:latin typeface="Tahoma"/>
              <a:ea typeface="Tahoma"/>
              <a:cs typeface="Tahoma"/>
              <a:sym typeface="Tahoma"/>
            </a:endParaRPr>
          </a:p>
        </p:txBody>
      </p:sp>
      <p:pic>
        <p:nvPicPr>
          <p:cNvPr id="72" name="Google Shape;72;p9" descr="Image"/>
          <p:cNvPicPr preferRelativeResize="0"/>
          <p:nvPr/>
        </p:nvPicPr>
        <p:blipFill rotWithShape="1">
          <a:blip r:embed="rId3">
            <a:alphaModFix/>
          </a:blip>
          <a:srcRect/>
          <a:stretch/>
        </p:blipFill>
        <p:spPr>
          <a:xfrm>
            <a:off x="2441446" y="8222847"/>
            <a:ext cx="312486" cy="252384"/>
          </a:xfrm>
          <a:prstGeom prst="rect">
            <a:avLst/>
          </a:prstGeom>
          <a:noFill/>
          <a:ln>
            <a:noFill/>
          </a:ln>
        </p:spPr>
      </p:pic>
      <p:cxnSp>
        <p:nvCxnSpPr>
          <p:cNvPr id="73" name="Google Shape;73;p9"/>
          <p:cNvCxnSpPr/>
          <p:nvPr/>
        </p:nvCxnSpPr>
        <p:spPr>
          <a:xfrm>
            <a:off x="2546956" y="4682067"/>
            <a:ext cx="12699160" cy="1"/>
          </a:xfrm>
          <a:prstGeom prst="straightConnector1">
            <a:avLst/>
          </a:prstGeom>
          <a:noFill/>
          <a:ln w="25400" cap="flat" cmpd="sng">
            <a:solidFill>
              <a:srgbClr val="6A6C77"/>
            </a:solidFill>
            <a:prstDash val="solid"/>
            <a:miter lim="400000"/>
            <a:headEnd type="none" w="sm" len="sm"/>
            <a:tailEnd type="none" w="sm" len="sm"/>
          </a:ln>
        </p:spPr>
      </p:cxnSp>
      <p:cxnSp>
        <p:nvCxnSpPr>
          <p:cNvPr id="74" name="Google Shape;74;p9"/>
          <p:cNvCxnSpPr/>
          <p:nvPr/>
        </p:nvCxnSpPr>
        <p:spPr>
          <a:xfrm>
            <a:off x="2546956" y="4682067"/>
            <a:ext cx="2068305" cy="1"/>
          </a:xfrm>
          <a:prstGeom prst="straightConnector1">
            <a:avLst/>
          </a:prstGeom>
          <a:noFill/>
          <a:ln w="88900" cap="flat" cmpd="sng">
            <a:solidFill>
              <a:srgbClr val="B7D2EB"/>
            </a:solidFill>
            <a:prstDash val="solid"/>
            <a:miter lim="400000"/>
            <a:headEnd type="none" w="sm" len="sm"/>
            <a:tailEnd type="none" w="sm" len="sm"/>
          </a:ln>
        </p:spPr>
      </p:cxnSp>
      <p:sp>
        <p:nvSpPr>
          <p:cNvPr id="75" name="Google Shape;75;p9"/>
          <p:cNvSpPr txBox="1">
            <a:spLocks noGrp="1"/>
          </p:cNvSpPr>
          <p:nvPr>
            <p:ph type="body" idx="1"/>
          </p:nvPr>
        </p:nvSpPr>
        <p:spPr>
          <a:xfrm>
            <a:off x="2546428" y="3467100"/>
            <a:ext cx="12700388" cy="121443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Clr>
                <a:srgbClr val="6A6C76"/>
              </a:buClr>
              <a:buSzPts val="11600"/>
              <a:buFont typeface="Tahoma"/>
              <a:buNone/>
              <a:defRPr sz="8000">
                <a:latin typeface="Tahoma"/>
                <a:ea typeface="Tahoma"/>
                <a:cs typeface="Tahoma"/>
                <a:sym typeface="Tahoma"/>
              </a:defRPr>
            </a:lvl1pPr>
            <a:lvl2pPr marL="914400" lvl="1" indent="-228600" algn="l">
              <a:lnSpc>
                <a:spcPct val="100000"/>
              </a:lnSpc>
              <a:spcBef>
                <a:spcPts val="600"/>
              </a:spcBef>
              <a:spcAft>
                <a:spcPts val="0"/>
              </a:spcAft>
              <a:buClr>
                <a:srgbClr val="6A6C76"/>
              </a:buClr>
              <a:buSzPts val="4060"/>
              <a:buFont typeface="Tahoma"/>
              <a:buNone/>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sp>
        <p:nvSpPr>
          <p:cNvPr id="76" name="Google Shape;76;p9"/>
          <p:cNvSpPr txBox="1">
            <a:spLocks noGrp="1"/>
          </p:cNvSpPr>
          <p:nvPr>
            <p:ph type="body" idx="2"/>
          </p:nvPr>
        </p:nvSpPr>
        <p:spPr>
          <a:xfrm>
            <a:off x="6705804" y="5346700"/>
            <a:ext cx="8540310" cy="800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6A6C76"/>
              </a:buClr>
              <a:buSzPts val="2900"/>
              <a:buFont typeface="Tahoma"/>
              <a:buNone/>
              <a:defRPr sz="2000" i="1">
                <a:latin typeface="Tahoma"/>
                <a:ea typeface="Tahoma"/>
                <a:cs typeface="Tahoma"/>
                <a:sym typeface="Tahoma"/>
              </a:defRPr>
            </a:lvl1pPr>
            <a:lvl2pPr marL="914400" lvl="1" indent="-394335" algn="l">
              <a:lnSpc>
                <a:spcPct val="100000"/>
              </a:lnSpc>
              <a:spcBef>
                <a:spcPts val="600"/>
              </a:spcBef>
              <a:spcAft>
                <a:spcPts val="0"/>
              </a:spcAft>
              <a:buClr>
                <a:srgbClr val="6A6C76"/>
              </a:buClr>
              <a:buSzPts val="2610"/>
              <a:buChar char="•"/>
              <a:defRPr/>
            </a:lvl2pPr>
            <a:lvl3pPr marL="1371600" lvl="2" indent="-394335" algn="l">
              <a:lnSpc>
                <a:spcPct val="100000"/>
              </a:lnSpc>
              <a:spcBef>
                <a:spcPts val="600"/>
              </a:spcBef>
              <a:spcAft>
                <a:spcPts val="0"/>
              </a:spcAft>
              <a:buClr>
                <a:srgbClr val="6A6C76"/>
              </a:buClr>
              <a:buSzPts val="2610"/>
              <a:buChar char="•"/>
              <a:defRPr/>
            </a:lvl3pPr>
            <a:lvl4pPr marL="1828800" lvl="3" indent="-394335" algn="l">
              <a:lnSpc>
                <a:spcPct val="100000"/>
              </a:lnSpc>
              <a:spcBef>
                <a:spcPts val="600"/>
              </a:spcBef>
              <a:spcAft>
                <a:spcPts val="0"/>
              </a:spcAft>
              <a:buClr>
                <a:srgbClr val="6A6C76"/>
              </a:buClr>
              <a:buSzPts val="2610"/>
              <a:buChar char="•"/>
              <a:defRPr/>
            </a:lvl4pPr>
            <a:lvl5pPr marL="2286000" lvl="4" indent="-394335" algn="l">
              <a:lnSpc>
                <a:spcPct val="100000"/>
              </a:lnSpc>
              <a:spcBef>
                <a:spcPts val="600"/>
              </a:spcBef>
              <a:spcAft>
                <a:spcPts val="0"/>
              </a:spcAft>
              <a:buClr>
                <a:srgbClr val="6A6C76"/>
              </a:buClr>
              <a:buSzPts val="2610"/>
              <a:buChar char="•"/>
              <a:defRPr/>
            </a:lvl5pPr>
            <a:lvl6pPr marL="2743200" lvl="5" indent="-394335" algn="l">
              <a:lnSpc>
                <a:spcPct val="100000"/>
              </a:lnSpc>
              <a:spcBef>
                <a:spcPts val="4200"/>
              </a:spcBef>
              <a:spcAft>
                <a:spcPts val="0"/>
              </a:spcAft>
              <a:buClr>
                <a:srgbClr val="6A6C76"/>
              </a:buClr>
              <a:buSzPts val="2610"/>
              <a:buChar char="•"/>
              <a:defRPr/>
            </a:lvl6pPr>
            <a:lvl7pPr marL="3200400" lvl="6" indent="-394335" algn="l">
              <a:lnSpc>
                <a:spcPct val="100000"/>
              </a:lnSpc>
              <a:spcBef>
                <a:spcPts val="4200"/>
              </a:spcBef>
              <a:spcAft>
                <a:spcPts val="0"/>
              </a:spcAft>
              <a:buClr>
                <a:srgbClr val="6A6C76"/>
              </a:buClr>
              <a:buSzPts val="2610"/>
              <a:buChar char="•"/>
              <a:defRPr/>
            </a:lvl7pPr>
            <a:lvl8pPr marL="3657600" lvl="7" indent="-394334" algn="l">
              <a:lnSpc>
                <a:spcPct val="100000"/>
              </a:lnSpc>
              <a:spcBef>
                <a:spcPts val="4200"/>
              </a:spcBef>
              <a:spcAft>
                <a:spcPts val="0"/>
              </a:spcAft>
              <a:buClr>
                <a:srgbClr val="6A6C76"/>
              </a:buClr>
              <a:buSzPts val="2610"/>
              <a:buChar char="•"/>
              <a:defRPr/>
            </a:lvl8pPr>
            <a:lvl9pPr marL="4114800" lvl="8" indent="-394334" algn="l">
              <a:lnSpc>
                <a:spcPct val="100000"/>
              </a:lnSpc>
              <a:spcBef>
                <a:spcPts val="4200"/>
              </a:spcBef>
              <a:spcAft>
                <a:spcPts val="0"/>
              </a:spcAft>
              <a:buClr>
                <a:srgbClr val="6A6C76"/>
              </a:buClr>
              <a:buSzPts val="2610"/>
              <a:buChar char="•"/>
              <a:defRPr/>
            </a:lvl9pPr>
          </a:lstStyle>
          <a:p>
            <a:endParaRPr/>
          </a:p>
        </p:txBody>
      </p:sp>
      <p:pic>
        <p:nvPicPr>
          <p:cNvPr id="77" name="Google Shape;77;p9"/>
          <p:cNvPicPr preferRelativeResize="0"/>
          <p:nvPr/>
        </p:nvPicPr>
        <p:blipFill rotWithShape="1">
          <a:blip r:embed="rId4">
            <a:alphaModFix/>
          </a:blip>
          <a:srcRect/>
          <a:stretch/>
        </p:blipFill>
        <p:spPr>
          <a:xfrm>
            <a:off x="5160245" y="7986661"/>
            <a:ext cx="757121" cy="757121"/>
          </a:xfrm>
          <a:prstGeom prst="rect">
            <a:avLst/>
          </a:prstGeom>
          <a:noFill/>
          <a:ln>
            <a:noFill/>
          </a:ln>
        </p:spPr>
      </p:pic>
      <p:pic>
        <p:nvPicPr>
          <p:cNvPr id="78" name="Google Shape;78;p9"/>
          <p:cNvPicPr preferRelativeResize="0"/>
          <p:nvPr/>
        </p:nvPicPr>
        <p:blipFill rotWithShape="1">
          <a:blip r:embed="rId5">
            <a:alphaModFix/>
          </a:blip>
          <a:srcRect/>
          <a:stretch/>
        </p:blipFill>
        <p:spPr>
          <a:xfrm>
            <a:off x="13570437" y="647225"/>
            <a:ext cx="2844110" cy="779276"/>
          </a:xfrm>
          <a:prstGeom prst="rect">
            <a:avLst/>
          </a:prstGeom>
          <a:noFill/>
          <a:ln>
            <a:noFill/>
          </a:ln>
        </p:spPr>
      </p:pic>
      <p:sp>
        <p:nvSpPr>
          <p:cNvPr id="79" name="Google Shape;79;p9"/>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no-N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70039" y="254000"/>
            <a:ext cx="14800185" cy="2159000"/>
          </a:xfrm>
          <a:prstGeom prst="rect">
            <a:avLst/>
          </a:prstGeom>
          <a:noFill/>
          <a:ln>
            <a:noFill/>
          </a:ln>
        </p:spPr>
        <p:txBody>
          <a:bodyPr spcFirstLastPara="1" wrap="square" lIns="50800" tIns="50800" rIns="50800" bIns="50800" anchor="ctr" anchorCtr="0">
            <a:normAutofit/>
          </a:bodyPr>
          <a:lstStyle>
            <a:lvl1pPr marR="0" lvl="0"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1pPr>
            <a:lvl2pPr marR="0" lvl="1"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2pPr>
            <a:lvl3pPr marR="0" lvl="2"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3pPr>
            <a:lvl4pPr marR="0" lvl="3"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4pPr>
            <a:lvl5pPr marR="0" lvl="4"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5pPr>
            <a:lvl6pPr marR="0" lvl="5"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6pPr>
            <a:lvl7pPr marR="0" lvl="6"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7pPr>
            <a:lvl8pPr marR="0" lvl="7"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8pPr>
            <a:lvl9pPr marR="0" lvl="8" algn="l" rtl="0">
              <a:lnSpc>
                <a:spcPct val="100000"/>
              </a:lnSpc>
              <a:spcBef>
                <a:spcPts val="0"/>
              </a:spcBef>
              <a:spcAft>
                <a:spcPts val="0"/>
              </a:spcAft>
              <a:buClr>
                <a:srgbClr val="6A6C77"/>
              </a:buClr>
              <a:buSzPts val="8000"/>
              <a:buFont typeface="Tahoma"/>
              <a:buNone/>
              <a:defRPr sz="8000" b="0" i="0" u="none" strike="noStrike" cap="none">
                <a:solidFill>
                  <a:srgbClr val="6A6C77"/>
                </a:solidFill>
                <a:latin typeface="Tahoma"/>
                <a:ea typeface="Tahoma"/>
                <a:cs typeface="Tahoma"/>
                <a:sym typeface="Tahoma"/>
              </a:defRPr>
            </a:lvl9pPr>
          </a:lstStyle>
          <a:p>
            <a:endParaRPr/>
          </a:p>
        </p:txBody>
      </p:sp>
      <p:sp>
        <p:nvSpPr>
          <p:cNvPr id="7" name="Google Shape;7;p1"/>
          <p:cNvSpPr txBox="1">
            <a:spLocks noGrp="1"/>
          </p:cNvSpPr>
          <p:nvPr>
            <p:ph type="body" idx="1"/>
          </p:nvPr>
        </p:nvSpPr>
        <p:spPr>
          <a:xfrm>
            <a:off x="1192213" y="2597150"/>
            <a:ext cx="14955837" cy="6188075"/>
          </a:xfrm>
          <a:prstGeom prst="rect">
            <a:avLst/>
          </a:prstGeom>
          <a:noFill/>
          <a:ln>
            <a:noFill/>
          </a:ln>
        </p:spPr>
        <p:txBody>
          <a:bodyPr spcFirstLastPara="1" wrap="square" lIns="91425" tIns="45700" rIns="91425" bIns="45700" anchor="t" anchorCtr="0">
            <a:normAutofit/>
          </a:bodyPr>
          <a:lstStyle>
            <a:lvl1pPr marL="457200" marR="0" lvl="0" indent="-486410" algn="l" rtl="0">
              <a:lnSpc>
                <a:spcPct val="100000"/>
              </a:lnSpc>
              <a:spcBef>
                <a:spcPts val="600"/>
              </a:spcBef>
              <a:spcAft>
                <a:spcPts val="0"/>
              </a:spcAft>
              <a:buClr>
                <a:srgbClr val="6A6C76"/>
              </a:buClr>
              <a:buSzPts val="4060"/>
              <a:buFont typeface="Tahoma"/>
              <a:buChar char="•"/>
              <a:defRPr sz="2800" b="0" i="0" u="none" strike="noStrike" cap="none">
                <a:solidFill>
                  <a:srgbClr val="6A6C76"/>
                </a:solidFill>
                <a:latin typeface="Tahoma"/>
                <a:ea typeface="Tahoma"/>
                <a:cs typeface="Tahoma"/>
                <a:sym typeface="Tahoma"/>
              </a:defRPr>
            </a:lvl1pPr>
            <a:lvl2pPr marL="914400" marR="0" lvl="1" indent="-486410" algn="l" rtl="0">
              <a:lnSpc>
                <a:spcPct val="100000"/>
              </a:lnSpc>
              <a:spcBef>
                <a:spcPts val="600"/>
              </a:spcBef>
              <a:spcAft>
                <a:spcPts val="0"/>
              </a:spcAft>
              <a:buClr>
                <a:srgbClr val="6A6C76"/>
              </a:buClr>
              <a:buSzPts val="4060"/>
              <a:buFont typeface="Tahoma"/>
              <a:buChar char="•"/>
              <a:defRPr sz="2800" b="0" i="0" u="none" strike="noStrike" cap="none">
                <a:solidFill>
                  <a:srgbClr val="6A6C76"/>
                </a:solidFill>
                <a:latin typeface="Tahoma"/>
                <a:ea typeface="Tahoma"/>
                <a:cs typeface="Tahoma"/>
                <a:sym typeface="Tahoma"/>
              </a:defRPr>
            </a:lvl2pPr>
            <a:lvl3pPr marL="1371600" marR="0" lvl="2" indent="-486410" algn="l" rtl="0">
              <a:lnSpc>
                <a:spcPct val="100000"/>
              </a:lnSpc>
              <a:spcBef>
                <a:spcPts val="600"/>
              </a:spcBef>
              <a:spcAft>
                <a:spcPts val="0"/>
              </a:spcAft>
              <a:buClr>
                <a:srgbClr val="6A6C76"/>
              </a:buClr>
              <a:buSzPts val="4060"/>
              <a:buFont typeface="Tahoma"/>
              <a:buChar char="•"/>
              <a:defRPr sz="2800" b="0" i="0" u="none" strike="noStrike" cap="none">
                <a:solidFill>
                  <a:srgbClr val="6A6C76"/>
                </a:solidFill>
                <a:latin typeface="Tahoma"/>
                <a:ea typeface="Tahoma"/>
                <a:cs typeface="Tahoma"/>
                <a:sym typeface="Tahoma"/>
              </a:defRPr>
            </a:lvl3pPr>
            <a:lvl4pPr marL="1828800" marR="0" lvl="3" indent="-486410" algn="l" rtl="0">
              <a:lnSpc>
                <a:spcPct val="100000"/>
              </a:lnSpc>
              <a:spcBef>
                <a:spcPts val="600"/>
              </a:spcBef>
              <a:spcAft>
                <a:spcPts val="0"/>
              </a:spcAft>
              <a:buClr>
                <a:srgbClr val="6A6C76"/>
              </a:buClr>
              <a:buSzPts val="4060"/>
              <a:buFont typeface="Tahoma"/>
              <a:buChar char="•"/>
              <a:defRPr sz="2800" b="0" i="0" u="none" strike="noStrike" cap="none">
                <a:solidFill>
                  <a:srgbClr val="6A6C76"/>
                </a:solidFill>
                <a:latin typeface="Tahoma"/>
                <a:ea typeface="Tahoma"/>
                <a:cs typeface="Tahoma"/>
                <a:sym typeface="Tahoma"/>
              </a:defRPr>
            </a:lvl4pPr>
            <a:lvl5pPr marL="2286000" marR="0" lvl="4" indent="-486410" algn="l" rtl="0">
              <a:lnSpc>
                <a:spcPct val="100000"/>
              </a:lnSpc>
              <a:spcBef>
                <a:spcPts val="600"/>
              </a:spcBef>
              <a:spcAft>
                <a:spcPts val="0"/>
              </a:spcAft>
              <a:buClr>
                <a:srgbClr val="6A6C76"/>
              </a:buClr>
              <a:buSzPts val="4060"/>
              <a:buFont typeface="Tahoma"/>
              <a:buChar char="•"/>
              <a:defRPr sz="2800" b="0" i="0" u="none" strike="noStrike" cap="none">
                <a:solidFill>
                  <a:srgbClr val="6A6C76"/>
                </a:solidFill>
                <a:latin typeface="Tahoma"/>
                <a:ea typeface="Tahoma"/>
                <a:cs typeface="Tahoma"/>
                <a:sym typeface="Tahoma"/>
              </a:defRPr>
            </a:lvl5pPr>
            <a:lvl6pPr marL="2743200" marR="0" lvl="5" indent="-523239" algn="l" rtl="0">
              <a:lnSpc>
                <a:spcPct val="100000"/>
              </a:lnSpc>
              <a:spcBef>
                <a:spcPts val="4200"/>
              </a:spcBef>
              <a:spcAft>
                <a:spcPts val="0"/>
              </a:spcAft>
              <a:buClr>
                <a:srgbClr val="6A6C76"/>
              </a:buClr>
              <a:buSzPts val="4640"/>
              <a:buFont typeface="Tahoma"/>
              <a:buChar char="•"/>
              <a:defRPr sz="3200" b="0" i="0" u="none" strike="noStrike" cap="none">
                <a:solidFill>
                  <a:srgbClr val="6A6C76"/>
                </a:solidFill>
                <a:latin typeface="Tahoma"/>
                <a:ea typeface="Tahoma"/>
                <a:cs typeface="Tahoma"/>
                <a:sym typeface="Tahoma"/>
              </a:defRPr>
            </a:lvl6pPr>
            <a:lvl7pPr marL="3200400" marR="0" lvl="6" indent="-523239" algn="l" rtl="0">
              <a:lnSpc>
                <a:spcPct val="100000"/>
              </a:lnSpc>
              <a:spcBef>
                <a:spcPts val="4200"/>
              </a:spcBef>
              <a:spcAft>
                <a:spcPts val="0"/>
              </a:spcAft>
              <a:buClr>
                <a:srgbClr val="6A6C76"/>
              </a:buClr>
              <a:buSzPts val="4640"/>
              <a:buFont typeface="Tahoma"/>
              <a:buChar char="•"/>
              <a:defRPr sz="3200" b="0" i="0" u="none" strike="noStrike" cap="none">
                <a:solidFill>
                  <a:srgbClr val="6A6C76"/>
                </a:solidFill>
                <a:latin typeface="Tahoma"/>
                <a:ea typeface="Tahoma"/>
                <a:cs typeface="Tahoma"/>
                <a:sym typeface="Tahoma"/>
              </a:defRPr>
            </a:lvl7pPr>
            <a:lvl8pPr marL="3657600" marR="0" lvl="7" indent="-523239" algn="l" rtl="0">
              <a:lnSpc>
                <a:spcPct val="100000"/>
              </a:lnSpc>
              <a:spcBef>
                <a:spcPts val="4200"/>
              </a:spcBef>
              <a:spcAft>
                <a:spcPts val="0"/>
              </a:spcAft>
              <a:buClr>
                <a:srgbClr val="6A6C76"/>
              </a:buClr>
              <a:buSzPts val="4640"/>
              <a:buFont typeface="Tahoma"/>
              <a:buChar char="•"/>
              <a:defRPr sz="3200" b="0" i="0" u="none" strike="noStrike" cap="none">
                <a:solidFill>
                  <a:srgbClr val="6A6C76"/>
                </a:solidFill>
                <a:latin typeface="Tahoma"/>
                <a:ea typeface="Tahoma"/>
                <a:cs typeface="Tahoma"/>
                <a:sym typeface="Tahoma"/>
              </a:defRPr>
            </a:lvl8pPr>
            <a:lvl9pPr marL="4114800" marR="0" lvl="8" indent="-523240" algn="l" rtl="0">
              <a:lnSpc>
                <a:spcPct val="100000"/>
              </a:lnSpc>
              <a:spcBef>
                <a:spcPts val="4200"/>
              </a:spcBef>
              <a:spcAft>
                <a:spcPts val="0"/>
              </a:spcAft>
              <a:buClr>
                <a:srgbClr val="6A6C76"/>
              </a:buClr>
              <a:buSzPts val="4640"/>
              <a:buFont typeface="Tahoma"/>
              <a:buChar char="•"/>
              <a:defRPr sz="3200" b="0" i="0" u="none" strike="noStrike" cap="none">
                <a:solidFill>
                  <a:srgbClr val="6A6C76"/>
                </a:solidFill>
                <a:latin typeface="Tahoma"/>
                <a:ea typeface="Tahoma"/>
                <a:cs typeface="Tahoma"/>
                <a:sym typeface="Tahoma"/>
              </a:defRPr>
            </a:lvl9pPr>
          </a:lstStyle>
          <a:p>
            <a:endParaRPr/>
          </a:p>
        </p:txBody>
      </p:sp>
      <p:sp>
        <p:nvSpPr>
          <p:cNvPr id="8" name="Google Shape;8;p1"/>
          <p:cNvSpPr txBox="1">
            <a:spLocks noGrp="1"/>
          </p:cNvSpPr>
          <p:nvPr>
            <p:ph type="sldNum" idx="12"/>
          </p:nvPr>
        </p:nvSpPr>
        <p:spPr>
          <a:xfrm>
            <a:off x="16226681" y="9007124"/>
            <a:ext cx="1040400" cy="746700"/>
          </a:xfrm>
          <a:prstGeom prst="rect">
            <a:avLst/>
          </a:prstGeom>
          <a:noFill/>
          <a:ln>
            <a:noFill/>
          </a:ln>
        </p:spPr>
        <p:txBody>
          <a:bodyPr spcFirstLastPara="1" wrap="square" lIns="158925" tIns="158925" rIns="158925" bIns="158925" anchor="t" anchorCtr="0">
            <a:noAutofit/>
          </a:bodyPr>
          <a:lstStyle>
            <a:lvl1pPr lvl="0" algn="r">
              <a:buNone/>
              <a:defRPr sz="2300">
                <a:solidFill>
                  <a:srgbClr val="6A6C76"/>
                </a:solidFill>
                <a:latin typeface="Tahoma"/>
                <a:ea typeface="Tahoma"/>
                <a:cs typeface="Tahoma"/>
                <a:sym typeface="Tahoma"/>
              </a:defRPr>
            </a:lvl1pPr>
            <a:lvl2pPr lvl="1" algn="r">
              <a:buNone/>
              <a:defRPr sz="2300">
                <a:solidFill>
                  <a:srgbClr val="6A6C76"/>
                </a:solidFill>
                <a:latin typeface="Tahoma"/>
                <a:ea typeface="Tahoma"/>
                <a:cs typeface="Tahoma"/>
                <a:sym typeface="Tahoma"/>
              </a:defRPr>
            </a:lvl2pPr>
            <a:lvl3pPr lvl="2" algn="r">
              <a:buNone/>
              <a:defRPr sz="2300">
                <a:solidFill>
                  <a:srgbClr val="6A6C76"/>
                </a:solidFill>
                <a:latin typeface="Tahoma"/>
                <a:ea typeface="Tahoma"/>
                <a:cs typeface="Tahoma"/>
                <a:sym typeface="Tahoma"/>
              </a:defRPr>
            </a:lvl3pPr>
            <a:lvl4pPr lvl="3" algn="r">
              <a:buNone/>
              <a:defRPr sz="2300">
                <a:solidFill>
                  <a:srgbClr val="6A6C76"/>
                </a:solidFill>
                <a:latin typeface="Tahoma"/>
                <a:ea typeface="Tahoma"/>
                <a:cs typeface="Tahoma"/>
                <a:sym typeface="Tahoma"/>
              </a:defRPr>
            </a:lvl4pPr>
            <a:lvl5pPr lvl="4" algn="r">
              <a:buNone/>
              <a:defRPr sz="2300">
                <a:solidFill>
                  <a:srgbClr val="6A6C76"/>
                </a:solidFill>
                <a:latin typeface="Tahoma"/>
                <a:ea typeface="Tahoma"/>
                <a:cs typeface="Tahoma"/>
                <a:sym typeface="Tahoma"/>
              </a:defRPr>
            </a:lvl5pPr>
            <a:lvl6pPr lvl="5" algn="r">
              <a:buNone/>
              <a:defRPr sz="2300">
                <a:solidFill>
                  <a:srgbClr val="6A6C76"/>
                </a:solidFill>
                <a:latin typeface="Tahoma"/>
                <a:ea typeface="Tahoma"/>
                <a:cs typeface="Tahoma"/>
                <a:sym typeface="Tahoma"/>
              </a:defRPr>
            </a:lvl6pPr>
            <a:lvl7pPr lvl="6" algn="r">
              <a:buNone/>
              <a:defRPr sz="2300">
                <a:solidFill>
                  <a:srgbClr val="6A6C76"/>
                </a:solidFill>
                <a:latin typeface="Tahoma"/>
                <a:ea typeface="Tahoma"/>
                <a:cs typeface="Tahoma"/>
                <a:sym typeface="Tahoma"/>
              </a:defRPr>
            </a:lvl7pPr>
            <a:lvl8pPr lvl="7" algn="r">
              <a:buNone/>
              <a:defRPr sz="2300">
                <a:solidFill>
                  <a:srgbClr val="6A6C76"/>
                </a:solidFill>
                <a:latin typeface="Tahoma"/>
                <a:ea typeface="Tahoma"/>
                <a:cs typeface="Tahoma"/>
                <a:sym typeface="Tahoma"/>
              </a:defRPr>
            </a:lvl8pPr>
            <a:lvl9pPr lvl="8" algn="r">
              <a:buNone/>
              <a:defRPr sz="2300">
                <a:solidFill>
                  <a:srgbClr val="6A6C76"/>
                </a:solidFill>
                <a:latin typeface="Tahoma"/>
                <a:ea typeface="Tahoma"/>
                <a:cs typeface="Tahoma"/>
                <a:sym typeface="Tahoma"/>
              </a:defRPr>
            </a:lvl9pPr>
          </a:lstStyle>
          <a:p>
            <a:pPr marL="0" lvl="0" indent="0" algn="r" rtl="0">
              <a:spcBef>
                <a:spcPts val="0"/>
              </a:spcBef>
              <a:spcAft>
                <a:spcPts val="0"/>
              </a:spcAft>
              <a:buNone/>
            </a:pPr>
            <a:fld id="{00000000-1234-1234-1234-123412341234}" type="slidenum">
              <a:rPr lang="no-NO"/>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5281/zenodo.6625972"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hyperlink" Target="https://doi.org/10.34894/ADBKT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doi.org/10.5281/zenodo.7037615"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hyperlink" Target="https://dataverse.org/presentations" TargetMode="External"/><Relationship Id="rId7"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hyperlink" Target="https://zenodo.org" TargetMode="External"/><Relationship Id="rId5" Type="http://schemas.openxmlformats.org/officeDocument/2006/relationships/hyperlink" Target="https://dataverse.org/dataversetv" TargetMode="External"/><Relationship Id="rId4" Type="http://schemas.openxmlformats.org/officeDocument/2006/relationships/hyperlink" Target="https://guides.dataverse.org/en/latest/user/index.html"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doi.org/10.5281/zenodo.6347488" TargetMode="External"/><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guides.dataverse.org/en/latest/user/index.html"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s://groups.google.com/g/dataverse-community"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62.xml.rels><?xml version="1.0" encoding="UTF-8" standalone="yes"?>
<Relationships xmlns="http://schemas.openxmlformats.org/package/2006/relationships"><Relationship Id="rId3" Type="http://schemas.openxmlformats.org/officeDocument/2006/relationships/hyperlink" Target="https://doi.org/10.5281/zenodo.7037615" TargetMode="External"/><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9.png"/><Relationship Id="rId7"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4.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6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tinyurl.com/CESSDA-Dataverse" TargetMode="External"/><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hyperlink" Target="mailto:ricarda.braukmann@dans.knaw.nl" TargetMode="External"/><Relationship Id="rId2" Type="http://schemas.openxmlformats.org/officeDocument/2006/relationships/notesSlide" Target="../notesSlides/notesSlide73.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mailto:kim.ferguson@dans.knaw.nl"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fosteropenscience.eu/node/2570" TargetMode="External"/><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0"/>
          <p:cNvSpPr txBox="1">
            <a:spLocks noGrp="1"/>
          </p:cNvSpPr>
          <p:nvPr>
            <p:ph type="body" idx="1"/>
          </p:nvPr>
        </p:nvSpPr>
        <p:spPr>
          <a:xfrm>
            <a:off x="2461050" y="3232675"/>
            <a:ext cx="14331900" cy="1402800"/>
          </a:xfrm>
          <a:prstGeom prst="rect">
            <a:avLst/>
          </a:prstGeom>
          <a:noFill/>
          <a:ln>
            <a:noFill/>
          </a:ln>
        </p:spPr>
        <p:txBody>
          <a:bodyPr spcFirstLastPara="1" wrap="square" lIns="91425" tIns="45700" rIns="91425" bIns="45700" anchor="b" anchorCtr="0">
            <a:normAutofit/>
          </a:bodyPr>
          <a:lstStyle/>
          <a:p>
            <a:pPr marL="0" lvl="0" indent="0" algn="l" rtl="0">
              <a:lnSpc>
                <a:spcPct val="80000"/>
              </a:lnSpc>
              <a:spcBef>
                <a:spcPts val="0"/>
              </a:spcBef>
              <a:spcAft>
                <a:spcPts val="0"/>
              </a:spcAft>
              <a:buClr>
                <a:srgbClr val="FFFFFF"/>
              </a:buClr>
              <a:buSzPts val="5000"/>
              <a:buFont typeface="Tahoma"/>
              <a:buNone/>
            </a:pPr>
            <a:r>
              <a:rPr lang="no-NO" sz="6800"/>
              <a:t>Create Your Own Dataverse Training</a:t>
            </a:r>
            <a:endParaRPr sz="6800"/>
          </a:p>
        </p:txBody>
      </p:sp>
      <p:sp>
        <p:nvSpPr>
          <p:cNvPr id="85" name="Google Shape;85;p10"/>
          <p:cNvSpPr txBox="1">
            <a:spLocks noGrp="1"/>
          </p:cNvSpPr>
          <p:nvPr>
            <p:ph type="body" idx="2"/>
          </p:nvPr>
        </p:nvSpPr>
        <p:spPr>
          <a:xfrm>
            <a:off x="2632148" y="5016500"/>
            <a:ext cx="7516200" cy="8100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75B7E8"/>
              </a:buClr>
              <a:buSzPct val="86517"/>
              <a:buFont typeface="Tahoma"/>
              <a:buNone/>
            </a:pPr>
            <a:r>
              <a:rPr lang="no-NO" sz="4785"/>
              <a:t>Online Train-the-trainer Workshop</a:t>
            </a:r>
            <a:endParaRPr sz="4785">
              <a:solidFill>
                <a:srgbClr val="75B7E8"/>
              </a:solidFill>
            </a:endParaRPr>
          </a:p>
        </p:txBody>
      </p:sp>
      <p:sp>
        <p:nvSpPr>
          <p:cNvPr id="86" name="Google Shape;86;p10"/>
          <p:cNvSpPr txBox="1">
            <a:spLocks noGrp="1"/>
          </p:cNvSpPr>
          <p:nvPr>
            <p:ph type="body" idx="3"/>
          </p:nvPr>
        </p:nvSpPr>
        <p:spPr>
          <a:xfrm>
            <a:off x="2410950" y="6388000"/>
            <a:ext cx="5429400" cy="520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lt1"/>
              </a:buClr>
              <a:buSzPts val="2900"/>
              <a:buFont typeface="Tahoma"/>
              <a:buNone/>
            </a:pPr>
            <a:r>
              <a:rPr lang="no-NO" sz="2700"/>
              <a:t>Ricarda Braukmann (DANS-KNAW)</a:t>
            </a:r>
            <a:endParaRPr sz="2700"/>
          </a:p>
        </p:txBody>
      </p:sp>
      <p:sp>
        <p:nvSpPr>
          <p:cNvPr id="87" name="Google Shape;87;p10"/>
          <p:cNvSpPr txBox="1">
            <a:spLocks noGrp="1"/>
          </p:cNvSpPr>
          <p:nvPr>
            <p:ph type="body" idx="4"/>
          </p:nvPr>
        </p:nvSpPr>
        <p:spPr>
          <a:xfrm>
            <a:off x="2410958" y="6908800"/>
            <a:ext cx="5429415" cy="5207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lt1"/>
              </a:buClr>
              <a:buSzPts val="2900"/>
              <a:buFont typeface="Tahoma"/>
              <a:buNone/>
            </a:pPr>
            <a:r>
              <a:rPr lang="no-NO" sz="2700"/>
              <a:t>Kim Ferguson (DANS-KNAW)</a:t>
            </a:r>
            <a:endParaRPr sz="2700"/>
          </a:p>
        </p:txBody>
      </p:sp>
      <p:sp>
        <p:nvSpPr>
          <p:cNvPr id="88" name="Google Shape;88;p10"/>
          <p:cNvSpPr txBox="1"/>
          <p:nvPr/>
        </p:nvSpPr>
        <p:spPr>
          <a:xfrm>
            <a:off x="2632156" y="8933161"/>
            <a:ext cx="5842688" cy="370703"/>
          </a:xfrm>
          <a:prstGeom prst="rect">
            <a:avLst/>
          </a:prstGeom>
          <a:noFill/>
          <a:ln>
            <a:noFill/>
          </a:ln>
        </p:spPr>
        <p:txBody>
          <a:bodyPr spcFirstLastPara="1" wrap="square" lIns="50800" tIns="50800" rIns="50800" bIns="50800" anchor="t" anchorCtr="0">
            <a:normAutofit fontScale="92500" lnSpcReduction="20000"/>
          </a:bodyPr>
          <a:lstStyle/>
          <a:p>
            <a:pPr marL="0" marR="0" lvl="0" indent="0" algn="l" rtl="0">
              <a:lnSpc>
                <a:spcPct val="100000"/>
              </a:lnSpc>
              <a:spcBef>
                <a:spcPts val="0"/>
              </a:spcBef>
              <a:spcAft>
                <a:spcPts val="0"/>
              </a:spcAft>
              <a:buClr>
                <a:schemeClr val="lt1"/>
              </a:buClr>
              <a:buSzPct val="100000"/>
              <a:buFont typeface="Tahoma"/>
              <a:buNone/>
            </a:pPr>
            <a:r>
              <a:rPr lang="no-NO" sz="2400" b="0" i="0" u="none" strike="noStrike" cap="none">
                <a:solidFill>
                  <a:schemeClr val="lt1"/>
                </a:solidFill>
                <a:latin typeface="Tahoma"/>
                <a:ea typeface="Tahoma"/>
                <a:cs typeface="Tahoma"/>
                <a:sym typeface="Tahoma"/>
              </a:rPr>
              <a:t>Licence: CC-BY 4.0</a:t>
            </a:r>
            <a:endParaRPr/>
          </a:p>
        </p:txBody>
      </p:sp>
      <p:grpSp>
        <p:nvGrpSpPr>
          <p:cNvPr id="89" name="Google Shape;89;p10"/>
          <p:cNvGrpSpPr/>
          <p:nvPr/>
        </p:nvGrpSpPr>
        <p:grpSpPr>
          <a:xfrm>
            <a:off x="1241530" y="8869744"/>
            <a:ext cx="1068804" cy="490158"/>
            <a:chOff x="1241530" y="8869744"/>
            <a:chExt cx="1068804" cy="490158"/>
          </a:xfrm>
        </p:grpSpPr>
        <p:pic>
          <p:nvPicPr>
            <p:cNvPr id="90" name="Google Shape;90;p10" title="Icon of a person, creative commons"/>
            <p:cNvPicPr preferRelativeResize="0"/>
            <p:nvPr/>
          </p:nvPicPr>
          <p:blipFill rotWithShape="1">
            <a:blip r:embed="rId4">
              <a:alphaModFix/>
            </a:blip>
            <a:srcRect/>
            <a:stretch/>
          </p:blipFill>
          <p:spPr>
            <a:xfrm>
              <a:off x="1820176" y="8869744"/>
              <a:ext cx="490158" cy="490158"/>
            </a:xfrm>
            <a:prstGeom prst="rect">
              <a:avLst/>
            </a:prstGeom>
            <a:noFill/>
            <a:ln>
              <a:noFill/>
            </a:ln>
          </p:spPr>
        </p:pic>
        <p:pic>
          <p:nvPicPr>
            <p:cNvPr id="91" name="Google Shape;91;p10" title="CC icon, creative commons"/>
            <p:cNvPicPr preferRelativeResize="0"/>
            <p:nvPr/>
          </p:nvPicPr>
          <p:blipFill rotWithShape="1">
            <a:blip r:embed="rId5">
              <a:alphaModFix/>
            </a:blip>
            <a:srcRect/>
            <a:stretch/>
          </p:blipFill>
          <p:spPr>
            <a:xfrm>
              <a:off x="1241530" y="8869744"/>
              <a:ext cx="490158" cy="490158"/>
            </a:xfrm>
            <a:prstGeom prst="rect">
              <a:avLst/>
            </a:prstGeom>
            <a:noFill/>
            <a:ln>
              <a:noFill/>
            </a:ln>
          </p:spPr>
        </p:pic>
      </p:grpSp>
      <p:pic>
        <p:nvPicPr>
          <p:cNvPr id="92" name="Google Shape;92;p10" descr="DANS logo, Data archiving and networked services&#10;"/>
          <p:cNvPicPr preferRelativeResize="0"/>
          <p:nvPr/>
        </p:nvPicPr>
        <p:blipFill>
          <a:blip r:embed="rId6">
            <a:alphaModFix/>
          </a:blip>
          <a:stretch>
            <a:fillRect/>
          </a:stretch>
        </p:blipFill>
        <p:spPr>
          <a:xfrm>
            <a:off x="9660399" y="254150"/>
            <a:ext cx="3420273" cy="1304325"/>
          </a:xfrm>
          <a:prstGeom prst="rect">
            <a:avLst/>
          </a:prstGeom>
          <a:noFill/>
          <a:ln>
            <a:noFill/>
          </a:ln>
        </p:spPr>
      </p:pic>
      <p:pic>
        <p:nvPicPr>
          <p:cNvPr id="93" name="Google Shape;93;p10" descr="MK-DASS logo"/>
          <p:cNvPicPr preferRelativeResize="0"/>
          <p:nvPr/>
        </p:nvPicPr>
        <p:blipFill>
          <a:blip r:embed="rId7">
            <a:alphaModFix/>
          </a:blip>
          <a:stretch>
            <a:fillRect/>
          </a:stretch>
        </p:blipFill>
        <p:spPr>
          <a:xfrm>
            <a:off x="7506726" y="56325"/>
            <a:ext cx="1501380" cy="1699975"/>
          </a:xfrm>
          <a:prstGeom prst="rect">
            <a:avLst/>
          </a:prstGeom>
          <a:noFill/>
          <a:ln>
            <a:noFill/>
          </a:ln>
        </p:spPr>
      </p:pic>
      <p:sp>
        <p:nvSpPr>
          <p:cNvPr id="94" name="Google Shape;94;p10"/>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9"/>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fontScale="90000"/>
          </a:bodyPr>
          <a:lstStyle/>
          <a:p>
            <a:pPr marL="0" lvl="0" indent="0" algn="l" rtl="0">
              <a:lnSpc>
                <a:spcPct val="100000"/>
              </a:lnSpc>
              <a:spcBef>
                <a:spcPts val="0"/>
              </a:spcBef>
              <a:spcAft>
                <a:spcPts val="0"/>
              </a:spcAft>
              <a:buClr>
                <a:srgbClr val="6A6C77"/>
              </a:buClr>
              <a:buSzPct val="100000"/>
              <a:buFont typeface="Tahoma"/>
              <a:buNone/>
            </a:pPr>
            <a:r>
              <a:rPr lang="no-NO"/>
              <a:t>DANS - Data Archiving and Networked Services  </a:t>
            </a:r>
            <a:endParaRPr/>
          </a:p>
        </p:txBody>
      </p:sp>
      <p:sp>
        <p:nvSpPr>
          <p:cNvPr id="163" name="Google Shape;163;p19"/>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lnSpc>
                <a:spcPct val="115000"/>
              </a:lnSpc>
              <a:spcBef>
                <a:spcPts val="1800"/>
              </a:spcBef>
              <a:spcAft>
                <a:spcPts val="0"/>
              </a:spcAft>
              <a:buSzPts val="2044"/>
              <a:buChar char="•"/>
            </a:pPr>
            <a:r>
              <a:rPr lang="no-NO"/>
              <a:t>The Dutch national centre of expertise and repository for research data</a:t>
            </a:r>
            <a:endParaRPr sz="1700" b="1">
              <a:solidFill>
                <a:srgbClr val="000000"/>
              </a:solidFill>
              <a:latin typeface="Arial"/>
              <a:ea typeface="Arial"/>
              <a:cs typeface="Arial"/>
              <a:sym typeface="Arial"/>
            </a:endParaRPr>
          </a:p>
          <a:p>
            <a:pPr marL="0" lvl="0" indent="0" algn="l" rtl="0">
              <a:spcBef>
                <a:spcPts val="600"/>
              </a:spcBef>
              <a:spcAft>
                <a:spcPts val="0"/>
              </a:spcAft>
              <a:buNone/>
            </a:pPr>
            <a:r>
              <a:rPr lang="no-NO"/>
              <a:t>→ CESSDA Service Provider for the Netherlands</a:t>
            </a:r>
            <a:endParaRPr/>
          </a:p>
          <a:p>
            <a:pPr marL="457200" lvl="0" indent="-358394" algn="l" rtl="0">
              <a:lnSpc>
                <a:spcPct val="115000"/>
              </a:lnSpc>
              <a:spcBef>
                <a:spcPts val="1800"/>
              </a:spcBef>
              <a:spcAft>
                <a:spcPts val="0"/>
              </a:spcAft>
              <a:buSzPts val="2044"/>
              <a:buChar char="•"/>
            </a:pPr>
            <a:r>
              <a:rPr lang="no-NO"/>
              <a:t>Offer </a:t>
            </a:r>
            <a:r>
              <a:rPr lang="no-NO">
                <a:solidFill>
                  <a:srgbClr val="0070C0"/>
                </a:solidFill>
              </a:rPr>
              <a:t>data archiving services</a:t>
            </a:r>
            <a:r>
              <a:rPr lang="no-NO"/>
              <a:t> for individual researchers and institutes</a:t>
            </a:r>
            <a:endParaRPr/>
          </a:p>
          <a:p>
            <a:pPr marL="457200" lvl="0" indent="-358394" algn="l" rtl="0">
              <a:lnSpc>
                <a:spcPct val="115000"/>
              </a:lnSpc>
              <a:spcBef>
                <a:spcPts val="0"/>
              </a:spcBef>
              <a:spcAft>
                <a:spcPts val="0"/>
              </a:spcAft>
              <a:buSzPts val="2044"/>
              <a:buChar char="•"/>
            </a:pPr>
            <a:r>
              <a:rPr lang="no-NO"/>
              <a:t>Offer advice and training on </a:t>
            </a:r>
            <a:r>
              <a:rPr lang="no-NO">
                <a:solidFill>
                  <a:srgbClr val="0070C0"/>
                </a:solidFill>
              </a:rPr>
              <a:t>Research Data Management</a:t>
            </a:r>
            <a:r>
              <a:rPr lang="no-NO"/>
              <a:t>, </a:t>
            </a:r>
            <a:r>
              <a:rPr lang="no-NO">
                <a:solidFill>
                  <a:srgbClr val="0070C0"/>
                </a:solidFill>
              </a:rPr>
              <a:t>FAIR</a:t>
            </a:r>
            <a:r>
              <a:rPr lang="no-NO"/>
              <a:t> Data and </a:t>
            </a:r>
            <a:r>
              <a:rPr lang="no-NO">
                <a:solidFill>
                  <a:srgbClr val="0070C0"/>
                </a:solidFill>
              </a:rPr>
              <a:t>Open Science</a:t>
            </a:r>
            <a:endParaRPr>
              <a:solidFill>
                <a:srgbClr val="0070C0"/>
              </a:solidFill>
            </a:endParaRPr>
          </a:p>
          <a:p>
            <a:pPr marL="0" lvl="0" indent="0" algn="l" rtl="0">
              <a:lnSpc>
                <a:spcPct val="115000"/>
              </a:lnSpc>
              <a:spcBef>
                <a:spcPts val="1800"/>
              </a:spcBef>
              <a:spcAft>
                <a:spcPts val="0"/>
              </a:spcAft>
              <a:buNone/>
            </a:pPr>
            <a:endParaRPr/>
          </a:p>
          <a:p>
            <a:pPr marL="0" lvl="0" indent="0" algn="l" rtl="0">
              <a:spcBef>
                <a:spcPts val="600"/>
              </a:spcBef>
              <a:spcAft>
                <a:spcPts val="0"/>
              </a:spcAft>
              <a:buNone/>
            </a:pPr>
            <a:endParaRPr/>
          </a:p>
          <a:p>
            <a:pPr marL="457200" lvl="0" indent="0" algn="l" rtl="0">
              <a:spcBef>
                <a:spcPts val="600"/>
              </a:spcBef>
              <a:spcAft>
                <a:spcPts val="0"/>
              </a:spcAft>
              <a:buNone/>
            </a:pPr>
            <a:endParaRPr/>
          </a:p>
          <a:p>
            <a:pPr marL="457200" lvl="0" indent="0" algn="l" rtl="0">
              <a:spcBef>
                <a:spcPts val="600"/>
              </a:spcBef>
              <a:spcAft>
                <a:spcPts val="0"/>
              </a:spcAft>
              <a:buNone/>
            </a:pPr>
            <a:r>
              <a:rPr lang="no-NO"/>
              <a:t> </a:t>
            </a:r>
            <a:endParaRPr/>
          </a:p>
        </p:txBody>
      </p:sp>
      <p:pic>
        <p:nvPicPr>
          <p:cNvPr id="164" name="Google Shape;164;p19" descr="infographic of DANS Data stations: 215,443 datasets across four data stations of Social Sciences and Humanities, Archaeology, Life, Health, and Medical sciences, and Physical and technical sciences"/>
          <p:cNvPicPr preferRelativeResize="0"/>
          <p:nvPr/>
        </p:nvPicPr>
        <p:blipFill>
          <a:blip r:embed="rId3">
            <a:alphaModFix/>
          </a:blip>
          <a:stretch>
            <a:fillRect/>
          </a:stretch>
        </p:blipFill>
        <p:spPr>
          <a:xfrm>
            <a:off x="1126125" y="4967100"/>
            <a:ext cx="8743801" cy="3873376"/>
          </a:xfrm>
          <a:prstGeom prst="rect">
            <a:avLst/>
          </a:prstGeom>
          <a:noFill/>
          <a:ln w="9525" cap="flat" cmpd="sng">
            <a:solidFill>
              <a:srgbClr val="94C2E9"/>
            </a:solidFill>
            <a:prstDash val="solid"/>
            <a:round/>
            <a:headEnd type="none" w="sm" len="sm"/>
            <a:tailEnd type="none" w="sm" len="sm"/>
          </a:ln>
        </p:spPr>
      </p:pic>
      <p:pic>
        <p:nvPicPr>
          <p:cNvPr id="165" name="Google Shape;165;p19" descr="DataverseNL logo"/>
          <p:cNvPicPr preferRelativeResize="0"/>
          <p:nvPr/>
        </p:nvPicPr>
        <p:blipFill>
          <a:blip r:embed="rId4">
            <a:alphaModFix/>
          </a:blip>
          <a:stretch>
            <a:fillRect/>
          </a:stretch>
        </p:blipFill>
        <p:spPr>
          <a:xfrm>
            <a:off x="11562149" y="5718521"/>
            <a:ext cx="3968025" cy="2169200"/>
          </a:xfrm>
          <a:prstGeom prst="rect">
            <a:avLst/>
          </a:prstGeom>
          <a:noFill/>
          <a:ln w="9525" cap="flat" cmpd="sng">
            <a:solidFill>
              <a:srgbClr val="98C5E8"/>
            </a:solidFill>
            <a:prstDash val="solid"/>
            <a:round/>
            <a:headEnd type="none" w="sm" len="sm"/>
            <a:tailEnd type="none" w="sm" len="sm"/>
          </a:ln>
        </p:spPr>
      </p:pic>
      <p:sp>
        <p:nvSpPr>
          <p:cNvPr id="166" name="Google Shape;166;p1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0"/>
          <p:cNvSpPr txBox="1">
            <a:spLocks noGrp="1"/>
          </p:cNvSpPr>
          <p:nvPr>
            <p:ph type="body" idx="1"/>
          </p:nvPr>
        </p:nvSpPr>
        <p:spPr>
          <a:xfrm>
            <a:off x="762882" y="761341"/>
            <a:ext cx="6926400" cy="82440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rgbClr val="6A6C77"/>
              </a:buClr>
              <a:buSzPts val="2400"/>
              <a:buFont typeface="Tahoma"/>
              <a:buNone/>
            </a:pPr>
            <a:endParaRPr sz="2400"/>
          </a:p>
          <a:p>
            <a:pPr marL="0" lvl="0" indent="0" algn="l" rtl="0">
              <a:spcBef>
                <a:spcPts val="600"/>
              </a:spcBef>
              <a:spcAft>
                <a:spcPts val="0"/>
              </a:spcAft>
              <a:buNone/>
            </a:pPr>
            <a:r>
              <a:rPr lang="no-NO" b="1">
                <a:solidFill>
                  <a:srgbClr val="6A6C76"/>
                </a:solidFill>
              </a:rPr>
              <a:t>C</a:t>
            </a:r>
            <a:r>
              <a:rPr lang="no-NO">
                <a:solidFill>
                  <a:srgbClr val="6A6C76"/>
                </a:solidFill>
              </a:rPr>
              <a:t>onsortium of </a:t>
            </a:r>
            <a:r>
              <a:rPr lang="no-NO" b="1">
                <a:solidFill>
                  <a:srgbClr val="6A6C76"/>
                </a:solidFill>
              </a:rPr>
              <a:t>E</a:t>
            </a:r>
            <a:r>
              <a:rPr lang="no-NO">
                <a:solidFill>
                  <a:srgbClr val="6A6C76"/>
                </a:solidFill>
              </a:rPr>
              <a:t>uropean </a:t>
            </a:r>
            <a:r>
              <a:rPr lang="no-NO" b="1">
                <a:solidFill>
                  <a:srgbClr val="6A6C76"/>
                </a:solidFill>
              </a:rPr>
              <a:t>S</a:t>
            </a:r>
            <a:r>
              <a:rPr lang="no-NO">
                <a:solidFill>
                  <a:srgbClr val="6A6C76"/>
                </a:solidFill>
              </a:rPr>
              <a:t>ocial </a:t>
            </a:r>
            <a:r>
              <a:rPr lang="no-NO" b="1">
                <a:solidFill>
                  <a:srgbClr val="6A6C76"/>
                </a:solidFill>
              </a:rPr>
              <a:t>S</a:t>
            </a:r>
            <a:r>
              <a:rPr lang="no-NO">
                <a:solidFill>
                  <a:srgbClr val="6A6C76"/>
                </a:solidFill>
              </a:rPr>
              <a:t>cience </a:t>
            </a:r>
            <a:r>
              <a:rPr lang="no-NO" b="1">
                <a:solidFill>
                  <a:srgbClr val="6A6C76"/>
                </a:solidFill>
              </a:rPr>
              <a:t>D</a:t>
            </a:r>
            <a:r>
              <a:rPr lang="no-NO">
                <a:solidFill>
                  <a:srgbClr val="6A6C76"/>
                </a:solidFill>
              </a:rPr>
              <a:t>ata </a:t>
            </a:r>
            <a:r>
              <a:rPr lang="no-NO" b="1">
                <a:solidFill>
                  <a:srgbClr val="6A6C76"/>
                </a:solidFill>
              </a:rPr>
              <a:t>A</a:t>
            </a:r>
            <a:r>
              <a:rPr lang="no-NO">
                <a:solidFill>
                  <a:srgbClr val="6A6C76"/>
                </a:solidFill>
              </a:rPr>
              <a:t>rchives</a:t>
            </a:r>
            <a:endParaRPr>
              <a:solidFill>
                <a:srgbClr val="6A6C76"/>
              </a:solidFill>
            </a:endParaRPr>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Cross-European </a:t>
            </a:r>
            <a:r>
              <a:rPr lang="no-NO" sz="2400" b="1"/>
              <a:t>resource discovery</a:t>
            </a:r>
            <a:endParaRPr sz="2400" b="1"/>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Improved </a:t>
            </a:r>
            <a:r>
              <a:rPr lang="no-NO" sz="2400" b="1"/>
              <a:t>quality</a:t>
            </a:r>
            <a:r>
              <a:rPr lang="no-NO" sz="2400"/>
              <a:t> of data and metadata</a:t>
            </a:r>
            <a:endParaRPr sz="2400"/>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A wider selection of </a:t>
            </a:r>
            <a:r>
              <a:rPr lang="no-NO" sz="2400" b="1"/>
              <a:t>comparable data </a:t>
            </a:r>
            <a:endParaRPr sz="2400"/>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b="1"/>
              <a:t>Certification</a:t>
            </a:r>
            <a:r>
              <a:rPr lang="no-NO" sz="2400"/>
              <a:t> of data archiving organisations</a:t>
            </a:r>
            <a:endParaRPr sz="2400"/>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Professional </a:t>
            </a:r>
            <a:r>
              <a:rPr lang="no-NO" sz="2400" b="1"/>
              <a:t>training</a:t>
            </a:r>
            <a:r>
              <a:rPr lang="no-NO" sz="2400"/>
              <a:t> for data archivists and scientific community</a:t>
            </a:r>
            <a:endParaRPr sz="2400"/>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Improved mechanisms for </a:t>
            </a:r>
            <a:r>
              <a:rPr lang="no-NO" sz="2400" b="1"/>
              <a:t>data access and analysis</a:t>
            </a:r>
            <a:endParaRPr sz="2400" b="1"/>
          </a:p>
          <a:p>
            <a:pPr marL="0" lvl="0" indent="0" algn="l" rtl="0">
              <a:lnSpc>
                <a:spcPct val="100000"/>
              </a:lnSpc>
              <a:spcBef>
                <a:spcPts val="600"/>
              </a:spcBef>
              <a:spcAft>
                <a:spcPts val="0"/>
              </a:spcAft>
              <a:buClr>
                <a:srgbClr val="6A6C77"/>
              </a:buClr>
              <a:buSzPts val="2400"/>
              <a:buFont typeface="Tahoma"/>
              <a:buNone/>
            </a:pPr>
            <a:endParaRPr sz="2400"/>
          </a:p>
          <a:p>
            <a:pPr marL="457200" lvl="0" indent="-381000" algn="l" rtl="0">
              <a:lnSpc>
                <a:spcPct val="100000"/>
              </a:lnSpc>
              <a:spcBef>
                <a:spcPts val="600"/>
              </a:spcBef>
              <a:spcAft>
                <a:spcPts val="0"/>
              </a:spcAft>
              <a:buSzPts val="2400"/>
              <a:buChar char="●"/>
            </a:pPr>
            <a:r>
              <a:rPr lang="no-NO" sz="2400"/>
              <a:t>Strong involvement of organisations </a:t>
            </a:r>
            <a:r>
              <a:rPr lang="no-NO" sz="2400" b="1"/>
              <a:t>outside Europe</a:t>
            </a:r>
            <a:endParaRPr sz="2400"/>
          </a:p>
        </p:txBody>
      </p:sp>
      <p:sp>
        <p:nvSpPr>
          <p:cNvPr id="172" name="Google Shape;172;p20"/>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11</a:t>
            </a:fld>
            <a:endParaRPr/>
          </a:p>
        </p:txBody>
      </p:sp>
      <p:pic>
        <p:nvPicPr>
          <p:cNvPr id="173" name="Google Shape;173;p20" descr="CESSDA map of europe showing 22 members, 1 observers, and 12 partners"/>
          <p:cNvPicPr preferRelativeResize="0"/>
          <p:nvPr/>
        </p:nvPicPr>
        <p:blipFill>
          <a:blip r:embed="rId3">
            <a:alphaModFix/>
          </a:blip>
          <a:stretch>
            <a:fillRect/>
          </a:stretch>
        </p:blipFill>
        <p:spPr>
          <a:xfrm>
            <a:off x="7759963" y="0"/>
            <a:ext cx="9580286" cy="975359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1"/>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lnSpc>
                <a:spcPct val="150000"/>
              </a:lnSpc>
              <a:spcBef>
                <a:spcPts val="600"/>
              </a:spcBef>
              <a:spcAft>
                <a:spcPts val="0"/>
              </a:spcAft>
              <a:buSzPts val="2044"/>
              <a:buChar char="•"/>
            </a:pPr>
            <a:r>
              <a:rPr lang="no-NO"/>
              <a:t>Data Archiving service for researchers </a:t>
            </a:r>
            <a:endParaRPr/>
          </a:p>
          <a:p>
            <a:pPr marL="457200" lvl="0" indent="-358394" algn="l" rtl="0">
              <a:lnSpc>
                <a:spcPct val="150000"/>
              </a:lnSpc>
              <a:spcBef>
                <a:spcPts val="0"/>
              </a:spcBef>
              <a:spcAft>
                <a:spcPts val="0"/>
              </a:spcAft>
              <a:buSzPts val="2044"/>
              <a:buChar char="•"/>
            </a:pPr>
            <a:r>
              <a:rPr lang="no-NO"/>
              <a:t>Making use of Dataverse technology (transitioning from our in-house system EASY)</a:t>
            </a:r>
            <a:endParaRPr/>
          </a:p>
          <a:p>
            <a:pPr marL="457200" lvl="0" indent="-358394" algn="l" rtl="0">
              <a:lnSpc>
                <a:spcPct val="150000"/>
              </a:lnSpc>
              <a:spcBef>
                <a:spcPts val="0"/>
              </a:spcBef>
              <a:spcAft>
                <a:spcPts val="0"/>
              </a:spcAft>
              <a:buSzPts val="2044"/>
              <a:buChar char="•"/>
            </a:pPr>
            <a:r>
              <a:rPr lang="no-NO"/>
              <a:t>DANS manages the technical infrastructure</a:t>
            </a:r>
            <a:endParaRPr/>
          </a:p>
          <a:p>
            <a:pPr marL="457200" lvl="0" indent="-358394" algn="l" rtl="0">
              <a:lnSpc>
                <a:spcPct val="150000"/>
              </a:lnSpc>
              <a:spcBef>
                <a:spcPts val="0"/>
              </a:spcBef>
              <a:spcAft>
                <a:spcPts val="0"/>
              </a:spcAft>
              <a:buSzPts val="2044"/>
              <a:buChar char="•"/>
            </a:pPr>
            <a:r>
              <a:rPr lang="no-NO"/>
              <a:t>DANS manages the curation of the data</a:t>
            </a:r>
            <a:endParaRPr/>
          </a:p>
          <a:p>
            <a:pPr marL="457200" lvl="0" indent="-358394" algn="l" rtl="0">
              <a:lnSpc>
                <a:spcPct val="150000"/>
              </a:lnSpc>
              <a:spcBef>
                <a:spcPts val="0"/>
              </a:spcBef>
              <a:spcAft>
                <a:spcPts val="0"/>
              </a:spcAft>
              <a:buSzPts val="2044"/>
              <a:buChar char="•"/>
            </a:pPr>
            <a:r>
              <a:rPr lang="no-NO"/>
              <a:t>Long term storage in our Vault</a:t>
            </a:r>
            <a:endParaRPr/>
          </a:p>
          <a:p>
            <a:pPr marL="457200" lvl="0" indent="-358394" algn="l" rtl="0">
              <a:lnSpc>
                <a:spcPct val="150000"/>
              </a:lnSpc>
              <a:spcBef>
                <a:spcPts val="0"/>
              </a:spcBef>
              <a:spcAft>
                <a:spcPts val="0"/>
              </a:spcAft>
              <a:buSzPts val="2044"/>
              <a:buChar char="•"/>
            </a:pPr>
            <a:r>
              <a:rPr lang="no-NO"/>
              <a:t>Core Trust Seal certified</a:t>
            </a:r>
            <a:endParaRPr/>
          </a:p>
          <a:p>
            <a:pPr marL="457200" lvl="0" indent="0" algn="l" rtl="0">
              <a:lnSpc>
                <a:spcPct val="150000"/>
              </a:lnSpc>
              <a:spcBef>
                <a:spcPts val="600"/>
              </a:spcBef>
              <a:spcAft>
                <a:spcPts val="0"/>
              </a:spcAft>
              <a:buNone/>
            </a:pPr>
            <a:endParaRPr/>
          </a:p>
        </p:txBody>
      </p:sp>
      <p:sp>
        <p:nvSpPr>
          <p:cNvPr id="179" name="Google Shape;179;p21"/>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Clr>
                <a:srgbClr val="6A6C77"/>
              </a:buClr>
              <a:buSzPts val="5800"/>
              <a:buFont typeface="Tahoma"/>
              <a:buNone/>
            </a:pPr>
            <a:r>
              <a:rPr lang="no-NO"/>
              <a:t>DANS Data Stations</a:t>
            </a:r>
            <a:endParaRPr/>
          </a:p>
        </p:txBody>
      </p:sp>
      <p:pic>
        <p:nvPicPr>
          <p:cNvPr id="180" name="Google Shape;180;p21" descr="CoreTrustSeal logo"/>
          <p:cNvPicPr preferRelativeResize="0"/>
          <p:nvPr/>
        </p:nvPicPr>
        <p:blipFill>
          <a:blip r:embed="rId3">
            <a:alphaModFix/>
          </a:blip>
          <a:stretch>
            <a:fillRect/>
          </a:stretch>
        </p:blipFill>
        <p:spPr>
          <a:xfrm>
            <a:off x="5691824" y="5988676"/>
            <a:ext cx="1946250" cy="1946250"/>
          </a:xfrm>
          <a:prstGeom prst="rect">
            <a:avLst/>
          </a:prstGeom>
          <a:noFill/>
          <a:ln>
            <a:noFill/>
          </a:ln>
        </p:spPr>
      </p:pic>
      <p:sp>
        <p:nvSpPr>
          <p:cNvPr id="181" name="Google Shape;181;p21"/>
          <p:cNvSpPr txBox="1"/>
          <p:nvPr/>
        </p:nvSpPr>
        <p:spPr>
          <a:xfrm>
            <a:off x="726350" y="8168200"/>
            <a:ext cx="80232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500">
                <a:solidFill>
                  <a:srgbClr val="6A6C77"/>
                </a:solidFill>
                <a:latin typeface="Tahoma"/>
                <a:ea typeface="Tahoma"/>
                <a:cs typeface="Tahoma"/>
                <a:sym typeface="Tahoma"/>
              </a:rPr>
              <a:t>https://www.coretrustseal.org/wp-content/uploads/2021/09/20210906_DANS-EASY.pdf</a:t>
            </a:r>
            <a:endParaRPr sz="1500">
              <a:solidFill>
                <a:srgbClr val="6A6C77"/>
              </a:solidFill>
              <a:latin typeface="Tahoma"/>
              <a:ea typeface="Tahoma"/>
              <a:cs typeface="Tahoma"/>
              <a:sym typeface="Tahoma"/>
            </a:endParaRPr>
          </a:p>
        </p:txBody>
      </p:sp>
      <p:pic>
        <p:nvPicPr>
          <p:cNvPr id="182" name="Google Shape;182;p21" descr="Repeat of previous DANS Data Stations infographic from slide 10"/>
          <p:cNvPicPr preferRelativeResize="0"/>
          <p:nvPr/>
        </p:nvPicPr>
        <p:blipFill>
          <a:blip r:embed="rId4">
            <a:alphaModFix/>
          </a:blip>
          <a:stretch>
            <a:fillRect/>
          </a:stretch>
        </p:blipFill>
        <p:spPr>
          <a:xfrm>
            <a:off x="8375775" y="4418262"/>
            <a:ext cx="8743801" cy="3873376"/>
          </a:xfrm>
          <a:prstGeom prst="rect">
            <a:avLst/>
          </a:prstGeom>
          <a:noFill/>
          <a:ln w="9525" cap="flat" cmpd="sng">
            <a:solidFill>
              <a:srgbClr val="94C2E9"/>
            </a:solidFill>
            <a:prstDash val="solid"/>
            <a:round/>
            <a:headEnd type="none" w="sm" len="sm"/>
            <a:tailEnd type="none" w="sm" len="sm"/>
          </a:ln>
        </p:spPr>
      </p:pic>
      <p:sp>
        <p:nvSpPr>
          <p:cNvPr id="183" name="Google Shape;183;p21"/>
          <p:cNvSpPr txBox="1"/>
          <p:nvPr/>
        </p:nvSpPr>
        <p:spPr>
          <a:xfrm>
            <a:off x="11247675" y="8452250"/>
            <a:ext cx="30000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2000">
                <a:solidFill>
                  <a:srgbClr val="6A6C77"/>
                </a:solidFill>
                <a:latin typeface="Tahoma"/>
                <a:ea typeface="Tahoma"/>
                <a:cs typeface="Tahoma"/>
                <a:sym typeface="Tahoma"/>
              </a:rPr>
              <a:t>https://dans.knaw.nl/nl/</a:t>
            </a:r>
            <a:endParaRPr sz="2000">
              <a:solidFill>
                <a:srgbClr val="6A6C77"/>
              </a:solidFill>
              <a:latin typeface="Tahoma"/>
              <a:ea typeface="Tahoma"/>
              <a:cs typeface="Tahoma"/>
              <a:sym typeface="Tahoma"/>
            </a:endParaRPr>
          </a:p>
        </p:txBody>
      </p:sp>
      <p:sp>
        <p:nvSpPr>
          <p:cNvPr id="184" name="Google Shape;184;p2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2"/>
          <p:cNvSpPr/>
          <p:nvPr/>
        </p:nvSpPr>
        <p:spPr>
          <a:xfrm>
            <a:off x="66250" y="8714700"/>
            <a:ext cx="17274000" cy="1038900"/>
          </a:xfrm>
          <a:prstGeom prst="rect">
            <a:avLst/>
          </a:pr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chemeClr val="accent5"/>
              </a:highlight>
            </a:endParaRPr>
          </a:p>
        </p:txBody>
      </p:sp>
      <p:sp>
        <p:nvSpPr>
          <p:cNvPr id="190" name="Google Shape;190;p22"/>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DANS Data Station Example </a:t>
            </a:r>
            <a:endParaRPr/>
          </a:p>
        </p:txBody>
      </p:sp>
      <p:pic>
        <p:nvPicPr>
          <p:cNvPr id="191" name="Google Shape;191;p22" descr="screenshot of the DANS Archaelogy Data Station that has the Dataverse interface. The screenshot shows several data sets in a search field"/>
          <p:cNvPicPr preferRelativeResize="0"/>
          <p:nvPr/>
        </p:nvPicPr>
        <p:blipFill rotWithShape="1">
          <a:blip r:embed="rId3">
            <a:alphaModFix/>
          </a:blip>
          <a:srcRect/>
          <a:stretch/>
        </p:blipFill>
        <p:spPr>
          <a:xfrm>
            <a:off x="2025614" y="1566956"/>
            <a:ext cx="13599675" cy="8640001"/>
          </a:xfrm>
          <a:prstGeom prst="rect">
            <a:avLst/>
          </a:prstGeom>
          <a:noFill/>
          <a:ln>
            <a:noFill/>
          </a:ln>
        </p:spPr>
      </p:pic>
      <p:sp>
        <p:nvSpPr>
          <p:cNvPr id="192" name="Google Shape;192;p2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3"/>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DataverseNL</a:t>
            </a:r>
            <a:endParaRPr/>
          </a:p>
        </p:txBody>
      </p:sp>
      <p:sp>
        <p:nvSpPr>
          <p:cNvPr id="198" name="Google Shape;198;p23"/>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lnSpc>
                <a:spcPct val="150000"/>
              </a:lnSpc>
              <a:spcBef>
                <a:spcPts val="1800"/>
              </a:spcBef>
              <a:spcAft>
                <a:spcPts val="0"/>
              </a:spcAft>
              <a:buSzPts val="2044"/>
              <a:buChar char="•"/>
            </a:pPr>
            <a:r>
              <a:rPr lang="no-NO"/>
              <a:t>Shared data archiving service provided by participating institutes and DANS</a:t>
            </a:r>
            <a:endParaRPr/>
          </a:p>
          <a:p>
            <a:pPr marL="457200" lvl="0" indent="-358394" algn="l" rtl="0">
              <a:lnSpc>
                <a:spcPct val="150000"/>
              </a:lnSpc>
              <a:spcBef>
                <a:spcPts val="0"/>
              </a:spcBef>
              <a:spcAft>
                <a:spcPts val="0"/>
              </a:spcAft>
              <a:buSzPts val="2044"/>
              <a:buChar char="•"/>
            </a:pPr>
            <a:r>
              <a:rPr lang="no-NO"/>
              <a:t>Making use of Dataverse technology</a:t>
            </a:r>
            <a:endParaRPr/>
          </a:p>
          <a:p>
            <a:pPr marL="457200" lvl="0" indent="-358394" algn="l" rtl="0">
              <a:lnSpc>
                <a:spcPct val="150000"/>
              </a:lnSpc>
              <a:spcBef>
                <a:spcPts val="0"/>
              </a:spcBef>
              <a:spcAft>
                <a:spcPts val="0"/>
              </a:spcAft>
              <a:buSzPts val="2044"/>
              <a:buChar char="•"/>
            </a:pPr>
            <a:r>
              <a:rPr lang="no-NO"/>
              <a:t>DANS manages the technical infrastructure</a:t>
            </a:r>
            <a:endParaRPr/>
          </a:p>
          <a:p>
            <a:pPr marL="457200" lvl="0" indent="-358394" algn="l" rtl="0">
              <a:lnSpc>
                <a:spcPct val="150000"/>
              </a:lnSpc>
              <a:spcBef>
                <a:spcPts val="0"/>
              </a:spcBef>
              <a:spcAft>
                <a:spcPts val="0"/>
              </a:spcAft>
              <a:buSzPts val="2044"/>
              <a:buChar char="•"/>
            </a:pPr>
            <a:r>
              <a:rPr lang="no-NO"/>
              <a:t>Institutes manage the curation and deposit of the data</a:t>
            </a:r>
            <a:endParaRPr/>
          </a:p>
          <a:p>
            <a:pPr marL="457200" lvl="0" indent="-358394" algn="l" rtl="0">
              <a:lnSpc>
                <a:spcPct val="150000"/>
              </a:lnSpc>
              <a:spcBef>
                <a:spcPts val="0"/>
              </a:spcBef>
              <a:spcAft>
                <a:spcPts val="0"/>
              </a:spcAft>
              <a:buSzPts val="2044"/>
              <a:buChar char="•"/>
            </a:pPr>
            <a:r>
              <a:rPr lang="no-NO"/>
              <a:t>Long term storage in our Vault </a:t>
            </a:r>
            <a:endParaRPr/>
          </a:p>
          <a:p>
            <a:pPr marL="457200" lvl="0" indent="-358394" algn="l" rtl="0">
              <a:lnSpc>
                <a:spcPct val="150000"/>
              </a:lnSpc>
              <a:spcBef>
                <a:spcPts val="0"/>
              </a:spcBef>
              <a:spcAft>
                <a:spcPts val="0"/>
              </a:spcAft>
              <a:buSzPts val="2044"/>
              <a:buChar char="•"/>
            </a:pPr>
            <a:r>
              <a:rPr lang="no-NO"/>
              <a:t>Core Trust Seal certification needs to be applied for by the institute </a:t>
            </a:r>
            <a:endParaRPr/>
          </a:p>
        </p:txBody>
      </p:sp>
      <p:pic>
        <p:nvPicPr>
          <p:cNvPr id="199" name="Google Shape;199;p23" descr="DataverseNL logo"/>
          <p:cNvPicPr preferRelativeResize="0"/>
          <p:nvPr/>
        </p:nvPicPr>
        <p:blipFill>
          <a:blip r:embed="rId3">
            <a:alphaModFix/>
          </a:blip>
          <a:stretch>
            <a:fillRect/>
          </a:stretch>
        </p:blipFill>
        <p:spPr>
          <a:xfrm>
            <a:off x="12487862" y="6107571"/>
            <a:ext cx="3968025" cy="2169200"/>
          </a:xfrm>
          <a:prstGeom prst="rect">
            <a:avLst/>
          </a:prstGeom>
          <a:noFill/>
          <a:ln w="9525" cap="flat" cmpd="sng">
            <a:solidFill>
              <a:srgbClr val="98C5E8"/>
            </a:solidFill>
            <a:prstDash val="solid"/>
            <a:round/>
            <a:headEnd type="none" w="sm" len="sm"/>
            <a:tailEnd type="none" w="sm" len="sm"/>
          </a:ln>
        </p:spPr>
      </p:pic>
      <p:sp>
        <p:nvSpPr>
          <p:cNvPr id="200" name="Google Shape;200;p23"/>
          <p:cNvSpPr txBox="1"/>
          <p:nvPr/>
        </p:nvSpPr>
        <p:spPr>
          <a:xfrm>
            <a:off x="12971850" y="8452250"/>
            <a:ext cx="30000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2000">
                <a:solidFill>
                  <a:srgbClr val="6A6C77"/>
                </a:solidFill>
                <a:latin typeface="Tahoma"/>
                <a:ea typeface="Tahoma"/>
                <a:cs typeface="Tahoma"/>
                <a:sym typeface="Tahoma"/>
              </a:rPr>
              <a:t>https://dataverse.nl/</a:t>
            </a:r>
            <a:endParaRPr sz="2000">
              <a:solidFill>
                <a:srgbClr val="6A6C77"/>
              </a:solidFill>
              <a:latin typeface="Tahoma"/>
              <a:ea typeface="Tahoma"/>
              <a:cs typeface="Tahoma"/>
              <a:sym typeface="Tahoma"/>
            </a:endParaRPr>
          </a:p>
        </p:txBody>
      </p:sp>
      <p:sp>
        <p:nvSpPr>
          <p:cNvPr id="201" name="Google Shape;201;p23"/>
          <p:cNvSpPr txBox="1"/>
          <p:nvPr/>
        </p:nvSpPr>
        <p:spPr>
          <a:xfrm>
            <a:off x="2146350" y="6941650"/>
            <a:ext cx="7211700" cy="1262100"/>
          </a:xfrm>
          <a:prstGeom prst="rect">
            <a:avLst/>
          </a:prstGeom>
          <a:noFill/>
          <a:ln>
            <a:noFill/>
          </a:ln>
        </p:spPr>
        <p:txBody>
          <a:bodyPr spcFirstLastPara="1" wrap="square" lIns="91425" tIns="91425" rIns="91425" bIns="91425" anchor="t" anchorCtr="0">
            <a:spAutoFit/>
          </a:bodyPr>
          <a:lstStyle/>
          <a:p>
            <a:pPr marL="457200" lvl="0" indent="0" algn="ctr" rtl="0">
              <a:lnSpc>
                <a:spcPct val="150000"/>
              </a:lnSpc>
              <a:spcBef>
                <a:spcPts val="600"/>
              </a:spcBef>
              <a:spcAft>
                <a:spcPts val="0"/>
              </a:spcAft>
              <a:buNone/>
            </a:pPr>
            <a:r>
              <a:rPr lang="no-NO" sz="2800" i="1">
                <a:solidFill>
                  <a:srgbClr val="6A6C76"/>
                </a:solidFill>
                <a:latin typeface="Tahoma"/>
                <a:ea typeface="Tahoma"/>
                <a:cs typeface="Tahoma"/>
                <a:sym typeface="Tahoma"/>
              </a:rPr>
              <a:t>Within </a:t>
            </a:r>
            <a:r>
              <a:rPr lang="no-NO" sz="2800" i="1">
                <a:solidFill>
                  <a:srgbClr val="0070C0"/>
                </a:solidFill>
                <a:latin typeface="Tahoma"/>
                <a:ea typeface="Tahoma"/>
                <a:cs typeface="Tahoma"/>
                <a:sym typeface="Tahoma"/>
              </a:rPr>
              <a:t>DataverseNL</a:t>
            </a:r>
            <a:r>
              <a:rPr lang="no-NO" sz="2800" i="1">
                <a:solidFill>
                  <a:srgbClr val="6A6C76"/>
                </a:solidFill>
                <a:latin typeface="Tahoma"/>
                <a:ea typeface="Tahoma"/>
                <a:cs typeface="Tahoma"/>
                <a:sym typeface="Tahoma"/>
              </a:rPr>
              <a:t> you can currently find </a:t>
            </a:r>
            <a:r>
              <a:rPr lang="no-NO" sz="2800" i="1">
                <a:solidFill>
                  <a:srgbClr val="0070C0"/>
                </a:solidFill>
                <a:latin typeface="Tahoma"/>
                <a:ea typeface="Tahoma"/>
                <a:cs typeface="Tahoma"/>
                <a:sym typeface="Tahoma"/>
              </a:rPr>
              <a:t>18 </a:t>
            </a:r>
            <a:r>
              <a:rPr lang="no-NO" sz="2800" i="1">
                <a:solidFill>
                  <a:srgbClr val="6A6C76"/>
                </a:solidFill>
                <a:latin typeface="Tahoma"/>
                <a:ea typeface="Tahoma"/>
                <a:cs typeface="Tahoma"/>
                <a:sym typeface="Tahoma"/>
              </a:rPr>
              <a:t>institutional Dataverses</a:t>
            </a:r>
            <a:endParaRPr i="1"/>
          </a:p>
        </p:txBody>
      </p:sp>
      <p:sp>
        <p:nvSpPr>
          <p:cNvPr id="202" name="Google Shape;202;p2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4"/>
          <p:cNvSpPr/>
          <p:nvPr/>
        </p:nvSpPr>
        <p:spPr>
          <a:xfrm>
            <a:off x="66250" y="8714700"/>
            <a:ext cx="17274000" cy="1038900"/>
          </a:xfrm>
          <a:prstGeom prst="rect">
            <a:avLst/>
          </a:pr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chemeClr val="accent5"/>
              </a:highlight>
            </a:endParaRPr>
          </a:p>
        </p:txBody>
      </p:sp>
      <p:sp>
        <p:nvSpPr>
          <p:cNvPr id="208" name="Google Shape;208;p24"/>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DataverseNL </a:t>
            </a:r>
            <a:r>
              <a:rPr lang="no-NO">
                <a:solidFill>
                  <a:schemeClr val="accent6"/>
                </a:solidFill>
              </a:rPr>
              <a:t>screenshot </a:t>
            </a:r>
            <a:endParaRPr>
              <a:solidFill>
                <a:schemeClr val="accent6"/>
              </a:solidFill>
            </a:endParaRPr>
          </a:p>
        </p:txBody>
      </p:sp>
      <p:pic>
        <p:nvPicPr>
          <p:cNvPr id="209" name="Google Shape;209;p24" descr="Screenshot of DataverseNL repostitory, showing several datasets in the search field"/>
          <p:cNvPicPr preferRelativeResize="0"/>
          <p:nvPr/>
        </p:nvPicPr>
        <p:blipFill rotWithShape="1">
          <a:blip r:embed="rId3">
            <a:alphaModFix/>
          </a:blip>
          <a:srcRect/>
          <a:stretch/>
        </p:blipFill>
        <p:spPr>
          <a:xfrm>
            <a:off x="1942983" y="1564548"/>
            <a:ext cx="13599675" cy="8640001"/>
          </a:xfrm>
          <a:prstGeom prst="rect">
            <a:avLst/>
          </a:prstGeom>
          <a:noFill/>
          <a:ln>
            <a:noFill/>
          </a:ln>
        </p:spPr>
      </p:pic>
      <p:sp>
        <p:nvSpPr>
          <p:cNvPr id="210" name="Google Shape;210;p2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5"/>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helps make data FAIR </a:t>
            </a:r>
            <a:endParaRPr/>
          </a:p>
        </p:txBody>
      </p:sp>
      <p:pic>
        <p:nvPicPr>
          <p:cNvPr id="216" name="Google Shape;216;p25" descr="Infographic on making data FAIR: Findable, Accessible, Interoperable, and Reusable. Findable: To aid automatic discovery of relevant datasets, (meta)data should be easy to find by both humans and machines and be assigned a persistent identifier. Accessible: Limitations on the use of data, and protocols for querying or copying data are made explicit for both humans and machines. Interoperable: (Meta)data should use standardised terms (controlled vocabularies), have references to other (meta)data and be machine readable. Reusable: (Meta)data are sufficiently well described for both humans and computers to be able to understand them and have a clear and accessible data usage licence."/>
          <p:cNvPicPr preferRelativeResize="0"/>
          <p:nvPr/>
        </p:nvPicPr>
        <p:blipFill rotWithShape="1">
          <a:blip r:embed="rId3">
            <a:alphaModFix/>
          </a:blip>
          <a:srcRect/>
          <a:stretch/>
        </p:blipFill>
        <p:spPr>
          <a:xfrm>
            <a:off x="2344271" y="1961947"/>
            <a:ext cx="10986013" cy="7161126"/>
          </a:xfrm>
          <a:prstGeom prst="rect">
            <a:avLst/>
          </a:prstGeom>
          <a:noFill/>
          <a:ln>
            <a:noFill/>
          </a:ln>
        </p:spPr>
      </p:pic>
      <p:sp>
        <p:nvSpPr>
          <p:cNvPr id="217" name="Google Shape;217;p25"/>
          <p:cNvSpPr txBox="1"/>
          <p:nvPr/>
        </p:nvSpPr>
        <p:spPr>
          <a:xfrm>
            <a:off x="11429321" y="9296400"/>
            <a:ext cx="5747700" cy="457200"/>
          </a:xfrm>
          <a:prstGeom prst="rect">
            <a:avLst/>
          </a:prstGeom>
          <a:noFill/>
          <a:ln>
            <a:noFill/>
          </a:ln>
        </p:spPr>
        <p:txBody>
          <a:bodyPr spcFirstLastPara="1" wrap="square" lIns="50800" tIns="50800" rIns="50800" bIns="50800" anchor="t" anchorCtr="0">
            <a:normAutofit fontScale="70000" lnSpcReduction="20000"/>
          </a:bodyPr>
          <a:lstStyle/>
          <a:p>
            <a:pPr marL="0" marR="0" lvl="0" indent="0" algn="l" rtl="0">
              <a:lnSpc>
                <a:spcPct val="100000"/>
              </a:lnSpc>
              <a:spcBef>
                <a:spcPts val="0"/>
              </a:spcBef>
              <a:spcAft>
                <a:spcPts val="0"/>
              </a:spcAft>
              <a:buClr>
                <a:srgbClr val="393939"/>
              </a:buClr>
              <a:buSzPct val="100000"/>
              <a:buFont typeface="Tahoma"/>
              <a:buNone/>
            </a:pPr>
            <a:r>
              <a:rPr lang="no-NO" sz="2400" b="0" i="0" u="none" strike="noStrike" cap="none">
                <a:solidFill>
                  <a:srgbClr val="393939"/>
                </a:solidFill>
                <a:latin typeface="Tahoma"/>
                <a:ea typeface="Tahoma"/>
                <a:cs typeface="Tahoma"/>
                <a:sym typeface="Tahoma"/>
              </a:rPr>
              <a:t>Image: CC-BY-SA CESSDA DMEG https://dmeg.cessda.eu/</a:t>
            </a:r>
            <a:endParaRPr/>
          </a:p>
          <a:p>
            <a:pPr marL="0" marR="0" lvl="0" indent="0" algn="l" rtl="0">
              <a:lnSpc>
                <a:spcPct val="100000"/>
              </a:lnSpc>
              <a:spcBef>
                <a:spcPts val="0"/>
              </a:spcBef>
              <a:spcAft>
                <a:spcPts val="0"/>
              </a:spcAft>
              <a:buClr>
                <a:srgbClr val="000000"/>
              </a:buClr>
              <a:buSzPct val="100000"/>
              <a:buFont typeface="Helvetica Neue"/>
              <a:buNone/>
            </a:pPr>
            <a:endParaRPr sz="2400" b="0" i="0" u="none" strike="noStrike" cap="none">
              <a:solidFill>
                <a:srgbClr val="393939"/>
              </a:solidFill>
              <a:latin typeface="Tahoma"/>
              <a:ea typeface="Tahoma"/>
              <a:cs typeface="Tahoma"/>
              <a:sym typeface="Tahoma"/>
            </a:endParaRPr>
          </a:p>
        </p:txBody>
      </p:sp>
      <p:sp>
        <p:nvSpPr>
          <p:cNvPr id="218" name="Google Shape;218;p2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6"/>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584200" algn="l" rtl="0">
              <a:lnSpc>
                <a:spcPct val="100000"/>
              </a:lnSpc>
              <a:spcBef>
                <a:spcPts val="0"/>
              </a:spcBef>
              <a:spcAft>
                <a:spcPts val="0"/>
              </a:spcAft>
              <a:buClr>
                <a:srgbClr val="6A6C76"/>
              </a:buClr>
              <a:buSzPts val="2044"/>
              <a:buFont typeface="Tahoma"/>
              <a:buChar char="•"/>
            </a:pPr>
            <a:r>
              <a:rPr lang="no-NO"/>
              <a:t>Datasets have a Persistent Identifiers (PID), e.g. DOI</a:t>
            </a:r>
            <a:endParaRPr/>
          </a:p>
          <a:p>
            <a:pPr marL="584200" lvl="0" indent="-584200" algn="l" rtl="0">
              <a:lnSpc>
                <a:spcPct val="100000"/>
              </a:lnSpc>
              <a:spcBef>
                <a:spcPts val="600"/>
              </a:spcBef>
              <a:spcAft>
                <a:spcPts val="0"/>
              </a:spcAft>
              <a:buClr>
                <a:srgbClr val="6A6C76"/>
              </a:buClr>
              <a:buSzPts val="2044"/>
              <a:buFont typeface="Tahoma"/>
              <a:buChar char="•"/>
            </a:pPr>
            <a:r>
              <a:rPr lang="no-NO"/>
              <a:t>Includes standardized metadata blocks for different domains</a:t>
            </a:r>
            <a:endParaRPr/>
          </a:p>
          <a:p>
            <a:pPr marL="889000" lvl="1" indent="-288000" algn="l" rtl="0">
              <a:lnSpc>
                <a:spcPct val="100000"/>
              </a:lnSpc>
              <a:spcBef>
                <a:spcPts val="600"/>
              </a:spcBef>
              <a:spcAft>
                <a:spcPts val="0"/>
              </a:spcAft>
              <a:buClr>
                <a:srgbClr val="6A6C76"/>
              </a:buClr>
              <a:buSzPts val="1400"/>
              <a:buFont typeface="Tahoma"/>
              <a:buChar char="•"/>
            </a:pPr>
            <a:r>
              <a:rPr lang="no-NO"/>
              <a:t>Metadata fields can be customized per collection</a:t>
            </a:r>
            <a:endParaRPr/>
          </a:p>
          <a:p>
            <a:pPr marL="889000" lvl="1" indent="-288000" algn="l" rtl="0">
              <a:lnSpc>
                <a:spcPct val="100000"/>
              </a:lnSpc>
              <a:spcBef>
                <a:spcPts val="600"/>
              </a:spcBef>
              <a:spcAft>
                <a:spcPts val="0"/>
              </a:spcAft>
              <a:buClr>
                <a:srgbClr val="6A6C76"/>
              </a:buClr>
              <a:buSzPts val="1400"/>
              <a:buFont typeface="Tahoma"/>
              <a:buChar char="•"/>
            </a:pPr>
            <a:r>
              <a:rPr lang="no-NO"/>
              <a:t>Templates can be created for easier metadata entry</a:t>
            </a:r>
            <a:endParaRPr/>
          </a:p>
          <a:p>
            <a:pPr marL="584200" lvl="0" indent="-584200" algn="l" rtl="0">
              <a:lnSpc>
                <a:spcPct val="100000"/>
              </a:lnSpc>
              <a:spcBef>
                <a:spcPts val="600"/>
              </a:spcBef>
              <a:spcAft>
                <a:spcPts val="0"/>
              </a:spcAft>
              <a:buClr>
                <a:srgbClr val="6A6C76"/>
              </a:buClr>
              <a:buSzPts val="2044"/>
              <a:buFont typeface="Tahoma"/>
              <a:buChar char="•"/>
            </a:pPr>
            <a:r>
              <a:rPr lang="no-NO"/>
              <a:t>Metadata can be exported in various formats</a:t>
            </a:r>
            <a:endParaRPr/>
          </a:p>
          <a:p>
            <a:pPr marL="584200" lvl="0" indent="-454406" algn="l" rtl="0">
              <a:lnSpc>
                <a:spcPct val="100000"/>
              </a:lnSpc>
              <a:spcBef>
                <a:spcPts val="600"/>
              </a:spcBef>
              <a:spcAft>
                <a:spcPts val="0"/>
              </a:spcAft>
              <a:buClr>
                <a:srgbClr val="6A6C76"/>
              </a:buClr>
              <a:buSzPts val="2044"/>
              <a:buFont typeface="Tahoma"/>
              <a:buNone/>
            </a:pPr>
            <a:endParaRPr/>
          </a:p>
          <a:p>
            <a:pPr marL="0" lvl="0" indent="0"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24" name="Google Shape;224;p26"/>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helps make data FAIR - F </a:t>
            </a:r>
            <a:endParaRPr/>
          </a:p>
        </p:txBody>
      </p:sp>
      <p:sp>
        <p:nvSpPr>
          <p:cNvPr id="225" name="Google Shape;225;p26"/>
          <p:cNvSpPr txBox="1"/>
          <p:nvPr/>
        </p:nvSpPr>
        <p:spPr>
          <a:xfrm>
            <a:off x="1824318" y="9202448"/>
            <a:ext cx="86688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Information on features: https://dataverse.org/software-features</a:t>
            </a:r>
            <a:endParaRPr/>
          </a:p>
        </p:txBody>
      </p:sp>
      <p:pic>
        <p:nvPicPr>
          <p:cNvPr id="226" name="Google Shape;226;p26" descr="FAIR infographic with only the main words visible: Findable is highlighted."/>
          <p:cNvPicPr preferRelativeResize="0"/>
          <p:nvPr/>
        </p:nvPicPr>
        <p:blipFill rotWithShape="1">
          <a:blip r:embed="rId3">
            <a:alphaModFix/>
          </a:blip>
          <a:srcRect b="53729"/>
          <a:stretch/>
        </p:blipFill>
        <p:spPr>
          <a:xfrm>
            <a:off x="2774028" y="5035345"/>
            <a:ext cx="10986013" cy="3313436"/>
          </a:xfrm>
          <a:prstGeom prst="rect">
            <a:avLst/>
          </a:prstGeom>
          <a:noFill/>
          <a:ln>
            <a:noFill/>
          </a:ln>
        </p:spPr>
      </p:pic>
      <p:sp>
        <p:nvSpPr>
          <p:cNvPr id="227" name="Google Shape;227;p26"/>
          <p:cNvSpPr/>
          <p:nvPr/>
        </p:nvSpPr>
        <p:spPr>
          <a:xfrm>
            <a:off x="2774027" y="7495117"/>
            <a:ext cx="1938600" cy="1039200"/>
          </a:xfrm>
          <a:prstGeom prst="rect">
            <a:avLst/>
          </a:prstGeom>
          <a:noFill/>
          <a:ln w="12700" cap="flat" cmpd="sng">
            <a:solidFill>
              <a:srgbClr val="FFC00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28" name="Google Shape;228;p26"/>
          <p:cNvSpPr txBox="1"/>
          <p:nvPr/>
        </p:nvSpPr>
        <p:spPr>
          <a:xfrm>
            <a:off x="11429321" y="9296400"/>
            <a:ext cx="5747700" cy="457200"/>
          </a:xfrm>
          <a:prstGeom prst="rect">
            <a:avLst/>
          </a:prstGeom>
          <a:noFill/>
          <a:ln>
            <a:noFill/>
          </a:ln>
        </p:spPr>
        <p:txBody>
          <a:bodyPr spcFirstLastPara="1" wrap="square" lIns="50800" tIns="50800" rIns="50800" bIns="50800" anchor="t" anchorCtr="0">
            <a:normAutofit fontScale="70000" lnSpcReduction="20000"/>
          </a:bodyPr>
          <a:lstStyle/>
          <a:p>
            <a:pPr marL="0" marR="0" lvl="0" indent="0" algn="l" rtl="0">
              <a:lnSpc>
                <a:spcPct val="100000"/>
              </a:lnSpc>
              <a:spcBef>
                <a:spcPts val="0"/>
              </a:spcBef>
              <a:spcAft>
                <a:spcPts val="0"/>
              </a:spcAft>
              <a:buClr>
                <a:srgbClr val="393939"/>
              </a:buClr>
              <a:buSzPct val="100000"/>
              <a:buFont typeface="Tahoma"/>
              <a:buNone/>
            </a:pPr>
            <a:r>
              <a:rPr lang="no-NO" sz="2400" b="0" i="0" u="none" strike="noStrike" cap="none">
                <a:solidFill>
                  <a:srgbClr val="393939"/>
                </a:solidFill>
                <a:latin typeface="Tahoma"/>
                <a:ea typeface="Tahoma"/>
                <a:cs typeface="Tahoma"/>
                <a:sym typeface="Tahoma"/>
              </a:rPr>
              <a:t>Image: CC-BY-SA CESSDA DMEG https://dmeg.cessda.eu/</a:t>
            </a:r>
            <a:endParaRPr/>
          </a:p>
          <a:p>
            <a:pPr marL="0" marR="0" lvl="0" indent="0" algn="l" rtl="0">
              <a:lnSpc>
                <a:spcPct val="100000"/>
              </a:lnSpc>
              <a:spcBef>
                <a:spcPts val="0"/>
              </a:spcBef>
              <a:spcAft>
                <a:spcPts val="0"/>
              </a:spcAft>
              <a:buClr>
                <a:srgbClr val="000000"/>
              </a:buClr>
              <a:buSzPct val="100000"/>
              <a:buFont typeface="Helvetica Neue"/>
              <a:buNone/>
            </a:pPr>
            <a:endParaRPr sz="2400" b="0" i="0" u="none" strike="noStrike" cap="none">
              <a:solidFill>
                <a:srgbClr val="393939"/>
              </a:solidFill>
              <a:latin typeface="Tahoma"/>
              <a:ea typeface="Tahoma"/>
              <a:cs typeface="Tahoma"/>
              <a:sym typeface="Tahoma"/>
            </a:endParaRPr>
          </a:p>
        </p:txBody>
      </p:sp>
      <p:sp>
        <p:nvSpPr>
          <p:cNvPr id="229" name="Google Shape;229;p26"/>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7"/>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584200" algn="l" rtl="0">
              <a:lnSpc>
                <a:spcPct val="100000"/>
              </a:lnSpc>
              <a:spcBef>
                <a:spcPts val="0"/>
              </a:spcBef>
              <a:spcAft>
                <a:spcPts val="0"/>
              </a:spcAft>
              <a:buClr>
                <a:srgbClr val="6A6C76"/>
              </a:buClr>
              <a:buSzPts val="2044"/>
              <a:buFont typeface="Tahoma"/>
              <a:buChar char="•"/>
            </a:pPr>
            <a:r>
              <a:rPr lang="no-NO"/>
              <a:t>Datasets have a Persistent Identifiers (PID), e.g. DOI</a:t>
            </a:r>
            <a:endParaRPr/>
          </a:p>
          <a:p>
            <a:pPr marL="584200" lvl="0" indent="-584200" algn="l" rtl="0">
              <a:lnSpc>
                <a:spcPct val="100000"/>
              </a:lnSpc>
              <a:spcBef>
                <a:spcPts val="600"/>
              </a:spcBef>
              <a:spcAft>
                <a:spcPts val="0"/>
              </a:spcAft>
              <a:buClr>
                <a:srgbClr val="6A6C76"/>
              </a:buClr>
              <a:buSzPts val="2044"/>
              <a:buFont typeface="Tahoma"/>
              <a:buChar char="•"/>
            </a:pPr>
            <a:r>
              <a:rPr lang="no-NO"/>
              <a:t>Datasets can be openly available or access can be restricted</a:t>
            </a:r>
            <a:endParaRPr/>
          </a:p>
          <a:p>
            <a:pPr marL="889000" lvl="1" indent="-288000" algn="l" rtl="0">
              <a:lnSpc>
                <a:spcPct val="100000"/>
              </a:lnSpc>
              <a:spcBef>
                <a:spcPts val="600"/>
              </a:spcBef>
              <a:spcAft>
                <a:spcPts val="0"/>
              </a:spcAft>
              <a:buClr>
                <a:srgbClr val="6A6C76"/>
              </a:buClr>
              <a:buSzPts val="1400"/>
              <a:buFont typeface="Tahoma"/>
              <a:buChar char="•"/>
            </a:pPr>
            <a:r>
              <a:rPr lang="no-NO"/>
              <a:t>Restrictions can be indicated per data file</a:t>
            </a:r>
            <a:endParaRPr sz="6000"/>
          </a:p>
          <a:p>
            <a:pPr marL="584200" lvl="0" indent="-584200" algn="l" rtl="0">
              <a:lnSpc>
                <a:spcPct val="100000"/>
              </a:lnSpc>
              <a:spcBef>
                <a:spcPts val="600"/>
              </a:spcBef>
              <a:spcAft>
                <a:spcPts val="0"/>
              </a:spcAft>
              <a:buClr>
                <a:srgbClr val="6A6C76"/>
              </a:buClr>
              <a:buSzPts val="2044"/>
              <a:buFont typeface="Tahoma"/>
              <a:buChar char="•"/>
            </a:pPr>
            <a:r>
              <a:rPr lang="no-NO"/>
              <a:t>Metadata is openly accessible even for restricted datasets</a:t>
            </a:r>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35" name="Google Shape;235;p27"/>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helps make Data FAIR - A </a:t>
            </a:r>
            <a:endParaRPr/>
          </a:p>
        </p:txBody>
      </p:sp>
      <p:sp>
        <p:nvSpPr>
          <p:cNvPr id="236" name="Google Shape;236;p27"/>
          <p:cNvSpPr txBox="1"/>
          <p:nvPr/>
        </p:nvSpPr>
        <p:spPr>
          <a:xfrm>
            <a:off x="1824318" y="9202448"/>
            <a:ext cx="86688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Information on features: https://dataverse.org/software-features</a:t>
            </a:r>
            <a:endParaRPr/>
          </a:p>
        </p:txBody>
      </p:sp>
      <p:pic>
        <p:nvPicPr>
          <p:cNvPr id="237" name="Google Shape;237;p27" descr="FAIR infographic with only the main words visible: Accessible is highlighted."/>
          <p:cNvPicPr preferRelativeResize="0"/>
          <p:nvPr/>
        </p:nvPicPr>
        <p:blipFill rotWithShape="1">
          <a:blip r:embed="rId3">
            <a:alphaModFix/>
          </a:blip>
          <a:srcRect b="53729"/>
          <a:stretch/>
        </p:blipFill>
        <p:spPr>
          <a:xfrm>
            <a:off x="2774028" y="5035345"/>
            <a:ext cx="10986013" cy="3313436"/>
          </a:xfrm>
          <a:prstGeom prst="rect">
            <a:avLst/>
          </a:prstGeom>
          <a:noFill/>
          <a:ln>
            <a:noFill/>
          </a:ln>
        </p:spPr>
      </p:pic>
      <p:sp>
        <p:nvSpPr>
          <p:cNvPr id="238" name="Google Shape;238;p27"/>
          <p:cNvSpPr/>
          <p:nvPr/>
        </p:nvSpPr>
        <p:spPr>
          <a:xfrm>
            <a:off x="5423442" y="7510911"/>
            <a:ext cx="1938600" cy="1039200"/>
          </a:xfrm>
          <a:prstGeom prst="rect">
            <a:avLst/>
          </a:prstGeom>
          <a:noFill/>
          <a:ln w="12700" cap="flat" cmpd="sng">
            <a:solidFill>
              <a:srgbClr val="FFC00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39" name="Google Shape;239;p27"/>
          <p:cNvSpPr txBox="1"/>
          <p:nvPr/>
        </p:nvSpPr>
        <p:spPr>
          <a:xfrm>
            <a:off x="11429321" y="9296400"/>
            <a:ext cx="5747700" cy="457200"/>
          </a:xfrm>
          <a:prstGeom prst="rect">
            <a:avLst/>
          </a:prstGeom>
          <a:noFill/>
          <a:ln>
            <a:noFill/>
          </a:ln>
        </p:spPr>
        <p:txBody>
          <a:bodyPr spcFirstLastPara="1" wrap="square" lIns="50800" tIns="50800" rIns="50800" bIns="50800" anchor="t" anchorCtr="0">
            <a:normAutofit fontScale="70000" lnSpcReduction="20000"/>
          </a:bodyPr>
          <a:lstStyle/>
          <a:p>
            <a:pPr marL="0" marR="0" lvl="0" indent="0" algn="l" rtl="0">
              <a:lnSpc>
                <a:spcPct val="100000"/>
              </a:lnSpc>
              <a:spcBef>
                <a:spcPts val="0"/>
              </a:spcBef>
              <a:spcAft>
                <a:spcPts val="0"/>
              </a:spcAft>
              <a:buClr>
                <a:srgbClr val="393939"/>
              </a:buClr>
              <a:buSzPct val="100000"/>
              <a:buFont typeface="Tahoma"/>
              <a:buNone/>
            </a:pPr>
            <a:r>
              <a:rPr lang="no-NO" sz="2400" b="0" i="0" u="none" strike="noStrike" cap="none">
                <a:solidFill>
                  <a:srgbClr val="393939"/>
                </a:solidFill>
                <a:latin typeface="Tahoma"/>
                <a:ea typeface="Tahoma"/>
                <a:cs typeface="Tahoma"/>
                <a:sym typeface="Tahoma"/>
              </a:rPr>
              <a:t>Image: CC-BY-SA CESSDA DMEG https://dmeg.cessda.eu/</a:t>
            </a:r>
            <a:endParaRPr/>
          </a:p>
          <a:p>
            <a:pPr marL="0" marR="0" lvl="0" indent="0" algn="l" rtl="0">
              <a:lnSpc>
                <a:spcPct val="100000"/>
              </a:lnSpc>
              <a:spcBef>
                <a:spcPts val="0"/>
              </a:spcBef>
              <a:spcAft>
                <a:spcPts val="0"/>
              </a:spcAft>
              <a:buClr>
                <a:srgbClr val="000000"/>
              </a:buClr>
              <a:buSzPct val="100000"/>
              <a:buFont typeface="Helvetica Neue"/>
              <a:buNone/>
            </a:pPr>
            <a:endParaRPr sz="2400" b="0" i="0" u="none" strike="noStrike" cap="none">
              <a:solidFill>
                <a:srgbClr val="393939"/>
              </a:solidFill>
              <a:latin typeface="Tahoma"/>
              <a:ea typeface="Tahoma"/>
              <a:cs typeface="Tahoma"/>
              <a:sym typeface="Tahoma"/>
            </a:endParaRPr>
          </a:p>
        </p:txBody>
      </p:sp>
      <p:sp>
        <p:nvSpPr>
          <p:cNvPr id="240" name="Google Shape;240;p2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8"/>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584200" algn="l" rtl="0">
              <a:lnSpc>
                <a:spcPct val="100000"/>
              </a:lnSpc>
              <a:spcBef>
                <a:spcPts val="0"/>
              </a:spcBef>
              <a:spcAft>
                <a:spcPts val="0"/>
              </a:spcAft>
              <a:buClr>
                <a:srgbClr val="6A6C76"/>
              </a:buClr>
              <a:buSzPts val="2044"/>
              <a:buFont typeface="Tahoma"/>
              <a:buChar char="•"/>
            </a:pPr>
            <a:r>
              <a:rPr lang="no-NO"/>
              <a:t>Includes standardized metadata blocks for different domains</a:t>
            </a:r>
            <a:endParaRPr/>
          </a:p>
          <a:p>
            <a:pPr marL="584200" lvl="0" indent="-584200" algn="l" rtl="0">
              <a:lnSpc>
                <a:spcPct val="100000"/>
              </a:lnSpc>
              <a:spcBef>
                <a:spcPts val="600"/>
              </a:spcBef>
              <a:spcAft>
                <a:spcPts val="0"/>
              </a:spcAft>
              <a:buClr>
                <a:srgbClr val="6A6C76"/>
              </a:buClr>
              <a:buSzPts val="2044"/>
              <a:buFont typeface="Tahoma"/>
              <a:buChar char="•"/>
            </a:pPr>
            <a:r>
              <a:rPr lang="no-NO"/>
              <a:t>Metadata can be exported in various formats</a:t>
            </a:r>
            <a:endParaRPr/>
          </a:p>
          <a:p>
            <a:pPr marL="584200" lvl="0" indent="-584200" algn="l" rtl="0">
              <a:lnSpc>
                <a:spcPct val="100000"/>
              </a:lnSpc>
              <a:spcBef>
                <a:spcPts val="600"/>
              </a:spcBef>
              <a:spcAft>
                <a:spcPts val="0"/>
              </a:spcAft>
              <a:buClr>
                <a:srgbClr val="6A6C76"/>
              </a:buClr>
              <a:buSzPts val="2044"/>
              <a:buFont typeface="Tahoma"/>
              <a:buChar char="•"/>
            </a:pPr>
            <a:r>
              <a:rPr lang="no-NO"/>
              <a:t>Controlled vocabularies can be connected to use standardised terms to describe data</a:t>
            </a:r>
            <a:endParaRPr/>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46" name="Google Shape;246;p28"/>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helps make Data FAIR - I </a:t>
            </a:r>
            <a:endParaRPr/>
          </a:p>
        </p:txBody>
      </p:sp>
      <p:sp>
        <p:nvSpPr>
          <p:cNvPr id="247" name="Google Shape;247;p28"/>
          <p:cNvSpPr txBox="1"/>
          <p:nvPr/>
        </p:nvSpPr>
        <p:spPr>
          <a:xfrm>
            <a:off x="1824318" y="9202448"/>
            <a:ext cx="86688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Information on features: https://dataverse.org/software-features</a:t>
            </a:r>
            <a:endParaRPr/>
          </a:p>
        </p:txBody>
      </p:sp>
      <p:pic>
        <p:nvPicPr>
          <p:cNvPr id="248" name="Google Shape;248;p28" descr="FAIR infographic with only the main words visible: Interoperable is highlighted."/>
          <p:cNvPicPr preferRelativeResize="0"/>
          <p:nvPr/>
        </p:nvPicPr>
        <p:blipFill rotWithShape="1">
          <a:blip r:embed="rId3">
            <a:alphaModFix/>
          </a:blip>
          <a:srcRect b="53729"/>
          <a:stretch/>
        </p:blipFill>
        <p:spPr>
          <a:xfrm>
            <a:off x="2774028" y="5035345"/>
            <a:ext cx="10986013" cy="3313436"/>
          </a:xfrm>
          <a:prstGeom prst="rect">
            <a:avLst/>
          </a:prstGeom>
          <a:noFill/>
          <a:ln>
            <a:noFill/>
          </a:ln>
        </p:spPr>
      </p:pic>
      <p:sp>
        <p:nvSpPr>
          <p:cNvPr id="249" name="Google Shape;249;p28"/>
          <p:cNvSpPr/>
          <p:nvPr/>
        </p:nvSpPr>
        <p:spPr>
          <a:xfrm>
            <a:off x="8267034" y="7510911"/>
            <a:ext cx="1938600" cy="1039200"/>
          </a:xfrm>
          <a:prstGeom prst="rect">
            <a:avLst/>
          </a:prstGeom>
          <a:noFill/>
          <a:ln w="12700" cap="flat" cmpd="sng">
            <a:solidFill>
              <a:srgbClr val="FFC00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50" name="Google Shape;250;p28"/>
          <p:cNvSpPr txBox="1"/>
          <p:nvPr/>
        </p:nvSpPr>
        <p:spPr>
          <a:xfrm>
            <a:off x="11429321" y="9296400"/>
            <a:ext cx="5747700" cy="457200"/>
          </a:xfrm>
          <a:prstGeom prst="rect">
            <a:avLst/>
          </a:prstGeom>
          <a:noFill/>
          <a:ln>
            <a:noFill/>
          </a:ln>
        </p:spPr>
        <p:txBody>
          <a:bodyPr spcFirstLastPara="1" wrap="square" lIns="50800" tIns="50800" rIns="50800" bIns="50800" anchor="t" anchorCtr="0">
            <a:normAutofit fontScale="70000" lnSpcReduction="20000"/>
          </a:bodyPr>
          <a:lstStyle/>
          <a:p>
            <a:pPr marL="0" marR="0" lvl="0" indent="0" algn="l" rtl="0">
              <a:lnSpc>
                <a:spcPct val="100000"/>
              </a:lnSpc>
              <a:spcBef>
                <a:spcPts val="0"/>
              </a:spcBef>
              <a:spcAft>
                <a:spcPts val="0"/>
              </a:spcAft>
              <a:buClr>
                <a:srgbClr val="393939"/>
              </a:buClr>
              <a:buSzPct val="100000"/>
              <a:buFont typeface="Tahoma"/>
              <a:buNone/>
            </a:pPr>
            <a:r>
              <a:rPr lang="no-NO" sz="2400" b="0" i="0" u="none" strike="noStrike" cap="none">
                <a:solidFill>
                  <a:srgbClr val="393939"/>
                </a:solidFill>
                <a:latin typeface="Tahoma"/>
                <a:ea typeface="Tahoma"/>
                <a:cs typeface="Tahoma"/>
                <a:sym typeface="Tahoma"/>
              </a:rPr>
              <a:t>Image: CC-BY-SA CESSDA DMEG https://dmeg.cessda.eu/</a:t>
            </a:r>
            <a:endParaRPr/>
          </a:p>
          <a:p>
            <a:pPr marL="0" marR="0" lvl="0" indent="0" algn="l" rtl="0">
              <a:lnSpc>
                <a:spcPct val="100000"/>
              </a:lnSpc>
              <a:spcBef>
                <a:spcPts val="0"/>
              </a:spcBef>
              <a:spcAft>
                <a:spcPts val="0"/>
              </a:spcAft>
              <a:buClr>
                <a:srgbClr val="000000"/>
              </a:buClr>
              <a:buSzPct val="100000"/>
              <a:buFont typeface="Helvetica Neue"/>
              <a:buNone/>
            </a:pPr>
            <a:endParaRPr sz="2400" b="0" i="0" u="none" strike="noStrike" cap="none">
              <a:solidFill>
                <a:srgbClr val="393939"/>
              </a:solidFill>
              <a:latin typeface="Tahoma"/>
              <a:ea typeface="Tahoma"/>
              <a:cs typeface="Tahoma"/>
              <a:sym typeface="Tahoma"/>
            </a:endParaRPr>
          </a:p>
        </p:txBody>
      </p:sp>
      <p:sp>
        <p:nvSpPr>
          <p:cNvPr id="251" name="Google Shape;251;p2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1"/>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no-NO" sz="3500">
                <a:solidFill>
                  <a:srgbClr val="6A6C76"/>
                </a:solidFill>
              </a:rPr>
              <a:t>10:30-10:45 		Welcome </a:t>
            </a:r>
            <a:endParaRPr sz="3500">
              <a:solidFill>
                <a:srgbClr val="6A6C76"/>
              </a:solidFill>
            </a:endParaRPr>
          </a:p>
          <a:p>
            <a:pPr marL="0" lvl="0" indent="0" algn="l" rtl="0">
              <a:spcBef>
                <a:spcPts val="0"/>
              </a:spcBef>
              <a:spcAft>
                <a:spcPts val="0"/>
              </a:spcAft>
              <a:buNone/>
            </a:pPr>
            <a:r>
              <a:rPr lang="no-NO" sz="3500">
                <a:solidFill>
                  <a:srgbClr val="6A6C76"/>
                </a:solidFill>
              </a:rPr>
              <a:t>10:45-11:15 		Background on Dataverse </a:t>
            </a:r>
            <a:endParaRPr sz="3500">
              <a:solidFill>
                <a:srgbClr val="6A6C76"/>
              </a:solidFill>
            </a:endParaRPr>
          </a:p>
          <a:p>
            <a:pPr marL="0" lvl="0" indent="0" algn="l" rtl="0">
              <a:spcBef>
                <a:spcPts val="0"/>
              </a:spcBef>
              <a:spcAft>
                <a:spcPts val="0"/>
              </a:spcAft>
              <a:buNone/>
            </a:pPr>
            <a:r>
              <a:rPr lang="no-NO" sz="3500">
                <a:solidFill>
                  <a:schemeClr val="accent1"/>
                </a:solidFill>
              </a:rPr>
              <a:t>11:15-11:20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11:20-12:</a:t>
            </a:r>
            <a:r>
              <a:rPr lang="no-NO" sz="3500"/>
              <a:t>00</a:t>
            </a:r>
            <a:r>
              <a:rPr lang="no-NO" sz="3500">
                <a:solidFill>
                  <a:srgbClr val="6A6C76"/>
                </a:solidFill>
              </a:rPr>
              <a:t> 		Session 1: Example materials and outlines </a:t>
            </a:r>
            <a:endParaRPr sz="3500">
              <a:solidFill>
                <a:srgbClr val="6A6C76"/>
              </a:solidFill>
            </a:endParaRPr>
          </a:p>
          <a:p>
            <a:pPr marL="0" lvl="0" indent="0" algn="l" rtl="0">
              <a:spcBef>
                <a:spcPts val="0"/>
              </a:spcBef>
              <a:spcAft>
                <a:spcPts val="0"/>
              </a:spcAft>
              <a:buNone/>
            </a:pPr>
            <a:r>
              <a:rPr lang="no-NO" sz="3500">
                <a:solidFill>
                  <a:schemeClr val="accent1"/>
                </a:solidFill>
              </a:rPr>
              <a:t>12:00-13:00 </a:t>
            </a:r>
            <a:r>
              <a:rPr lang="no-NO" sz="3500" i="1">
                <a:solidFill>
                  <a:schemeClr val="accent1"/>
                </a:solidFill>
              </a:rPr>
              <a:t>		Lunch Break</a:t>
            </a:r>
            <a:endParaRPr sz="3500" i="1">
              <a:solidFill>
                <a:schemeClr val="accent1"/>
              </a:solidFill>
            </a:endParaRPr>
          </a:p>
          <a:p>
            <a:pPr marL="0" lvl="0" indent="0" algn="l" rtl="0">
              <a:spcBef>
                <a:spcPts val="0"/>
              </a:spcBef>
              <a:spcAft>
                <a:spcPts val="0"/>
              </a:spcAft>
              <a:buNone/>
            </a:pPr>
            <a:r>
              <a:rPr lang="no-NO" sz="3500">
                <a:solidFill>
                  <a:srgbClr val="6A6C76"/>
                </a:solidFill>
              </a:rPr>
              <a:t>13:00-13:45 		Session 2: Breakout session for your own workshop design</a:t>
            </a:r>
            <a:endParaRPr sz="3500">
              <a:solidFill>
                <a:srgbClr val="6A6C76"/>
              </a:solidFill>
            </a:endParaRPr>
          </a:p>
          <a:p>
            <a:pPr marL="0" lvl="0" indent="0" algn="l" rtl="0">
              <a:spcBef>
                <a:spcPts val="0"/>
              </a:spcBef>
              <a:spcAft>
                <a:spcPts val="0"/>
              </a:spcAft>
              <a:buNone/>
            </a:pPr>
            <a:r>
              <a:rPr lang="no-NO" sz="3500">
                <a:solidFill>
                  <a:schemeClr val="accent1"/>
                </a:solidFill>
              </a:rPr>
              <a:t>13:45-13:50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13:50-14:35 		Session 3: Planning and troubleshooting</a:t>
            </a:r>
            <a:endParaRPr sz="3500">
              <a:solidFill>
                <a:srgbClr val="6A6C76"/>
              </a:solidFill>
            </a:endParaRPr>
          </a:p>
          <a:p>
            <a:pPr marL="0" lvl="0" indent="0" algn="l" rtl="0">
              <a:spcBef>
                <a:spcPts val="0"/>
              </a:spcBef>
              <a:spcAft>
                <a:spcPts val="0"/>
              </a:spcAft>
              <a:buNone/>
            </a:pPr>
            <a:r>
              <a:rPr lang="no-NO" sz="3500">
                <a:solidFill>
                  <a:srgbClr val="6A6C76"/>
                </a:solidFill>
              </a:rPr>
              <a:t>1</a:t>
            </a:r>
            <a:r>
              <a:rPr lang="no-NO" sz="3500"/>
              <a:t>4</a:t>
            </a:r>
            <a:r>
              <a:rPr lang="no-NO" sz="3500">
                <a:solidFill>
                  <a:srgbClr val="6A6C76"/>
                </a:solidFill>
              </a:rPr>
              <a:t>:35-15:00 		Wrap-up</a:t>
            </a:r>
            <a:endParaRPr>
              <a:solidFill>
                <a:srgbClr val="6A6C76"/>
              </a:solidFill>
            </a:endParaRPr>
          </a:p>
        </p:txBody>
      </p:sp>
      <p:sp>
        <p:nvSpPr>
          <p:cNvPr id="100" name="Google Shape;100;p11"/>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Programme</a:t>
            </a:r>
            <a:endParaRPr/>
          </a:p>
        </p:txBody>
      </p:sp>
      <p:sp>
        <p:nvSpPr>
          <p:cNvPr id="101" name="Google Shape;101;p1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9"/>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584200" algn="l" rtl="0">
              <a:lnSpc>
                <a:spcPct val="100000"/>
              </a:lnSpc>
              <a:spcBef>
                <a:spcPts val="0"/>
              </a:spcBef>
              <a:spcAft>
                <a:spcPts val="0"/>
              </a:spcAft>
              <a:buClr>
                <a:srgbClr val="6A6C76"/>
              </a:buClr>
              <a:buSzPts val="2044"/>
              <a:buFont typeface="Tahoma"/>
              <a:buChar char="•"/>
            </a:pPr>
            <a:r>
              <a:rPr lang="no-NO"/>
              <a:t>Datasets can be openly available or access can be restricted</a:t>
            </a:r>
            <a:endParaRPr/>
          </a:p>
          <a:p>
            <a:pPr marL="889000" lvl="1" indent="-288000" algn="l" rtl="0">
              <a:lnSpc>
                <a:spcPct val="100000"/>
              </a:lnSpc>
              <a:spcBef>
                <a:spcPts val="600"/>
              </a:spcBef>
              <a:spcAft>
                <a:spcPts val="0"/>
              </a:spcAft>
              <a:buClr>
                <a:srgbClr val="6A6C76"/>
              </a:buClr>
              <a:buSzPts val="1400"/>
              <a:buFont typeface="Tahoma"/>
              <a:buChar char="•"/>
            </a:pPr>
            <a:r>
              <a:rPr lang="no-NO"/>
              <a:t>Restrictions can be indicated per data file</a:t>
            </a:r>
            <a:endParaRPr sz="6000"/>
          </a:p>
          <a:p>
            <a:pPr marL="584200" lvl="0" indent="-584200" algn="l" rtl="0">
              <a:lnSpc>
                <a:spcPct val="100000"/>
              </a:lnSpc>
              <a:spcBef>
                <a:spcPts val="600"/>
              </a:spcBef>
              <a:spcAft>
                <a:spcPts val="0"/>
              </a:spcAft>
              <a:buClr>
                <a:srgbClr val="6A6C76"/>
              </a:buClr>
              <a:buSzPts val="2044"/>
              <a:buFont typeface="Tahoma"/>
              <a:buChar char="•"/>
            </a:pPr>
            <a:r>
              <a:rPr lang="no-NO"/>
              <a:t>Supports various licenses</a:t>
            </a:r>
            <a:endParaRPr/>
          </a:p>
          <a:p>
            <a:pPr marL="584200" lvl="0" indent="-584200" algn="l" rtl="0">
              <a:lnSpc>
                <a:spcPct val="100000"/>
              </a:lnSpc>
              <a:spcBef>
                <a:spcPts val="600"/>
              </a:spcBef>
              <a:spcAft>
                <a:spcPts val="0"/>
              </a:spcAft>
              <a:buClr>
                <a:srgbClr val="6A6C76"/>
              </a:buClr>
              <a:buSzPts val="2044"/>
              <a:buFont typeface="Tahoma"/>
              <a:buChar char="•"/>
            </a:pPr>
            <a:r>
              <a:rPr lang="no-NO"/>
              <a:t>Statistical files (SPSS, STATA) are transformed into tabular data files </a:t>
            </a:r>
            <a:endParaRPr/>
          </a:p>
          <a:p>
            <a:pPr marL="584200" lvl="0" indent="-306070" algn="l" rtl="0">
              <a:lnSpc>
                <a:spcPct val="100000"/>
              </a:lnSpc>
              <a:spcBef>
                <a:spcPts val="60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57" name="Google Shape;257;p29"/>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helps make Data FAIR - R </a:t>
            </a:r>
            <a:endParaRPr/>
          </a:p>
        </p:txBody>
      </p:sp>
      <p:sp>
        <p:nvSpPr>
          <p:cNvPr id="258" name="Google Shape;258;p29"/>
          <p:cNvSpPr txBox="1"/>
          <p:nvPr/>
        </p:nvSpPr>
        <p:spPr>
          <a:xfrm>
            <a:off x="1824318" y="9202448"/>
            <a:ext cx="86688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Information on features: https://dataverse.org/software-features</a:t>
            </a:r>
            <a:endParaRPr/>
          </a:p>
        </p:txBody>
      </p:sp>
      <p:pic>
        <p:nvPicPr>
          <p:cNvPr id="259" name="Google Shape;259;p29"/>
          <p:cNvPicPr preferRelativeResize="0"/>
          <p:nvPr/>
        </p:nvPicPr>
        <p:blipFill rotWithShape="1">
          <a:blip r:embed="rId3">
            <a:alphaModFix/>
          </a:blip>
          <a:srcRect b="53729"/>
          <a:stretch/>
        </p:blipFill>
        <p:spPr>
          <a:xfrm>
            <a:off x="2774028" y="5035345"/>
            <a:ext cx="10986013" cy="3313436"/>
          </a:xfrm>
          <a:prstGeom prst="rect">
            <a:avLst/>
          </a:prstGeom>
          <a:noFill/>
          <a:ln>
            <a:noFill/>
          </a:ln>
        </p:spPr>
      </p:pic>
      <p:sp>
        <p:nvSpPr>
          <p:cNvPr id="260" name="Google Shape;260;p29" descr="FAIR infographic with only the main words visible: Reusable is highlighted."/>
          <p:cNvSpPr/>
          <p:nvPr/>
        </p:nvSpPr>
        <p:spPr>
          <a:xfrm>
            <a:off x="10846111" y="7487465"/>
            <a:ext cx="1938600" cy="1039200"/>
          </a:xfrm>
          <a:prstGeom prst="rect">
            <a:avLst/>
          </a:prstGeom>
          <a:noFill/>
          <a:ln w="12700" cap="flat" cmpd="sng">
            <a:solidFill>
              <a:srgbClr val="FFC00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61" name="Google Shape;261;p29"/>
          <p:cNvSpPr txBox="1"/>
          <p:nvPr/>
        </p:nvSpPr>
        <p:spPr>
          <a:xfrm>
            <a:off x="11429321" y="9296400"/>
            <a:ext cx="5747700" cy="457200"/>
          </a:xfrm>
          <a:prstGeom prst="rect">
            <a:avLst/>
          </a:prstGeom>
          <a:noFill/>
          <a:ln>
            <a:noFill/>
          </a:ln>
        </p:spPr>
        <p:txBody>
          <a:bodyPr spcFirstLastPara="1" wrap="square" lIns="50800" tIns="50800" rIns="50800" bIns="50800" anchor="t" anchorCtr="0">
            <a:normAutofit fontScale="70000" lnSpcReduction="20000"/>
          </a:bodyPr>
          <a:lstStyle/>
          <a:p>
            <a:pPr marL="0" marR="0" lvl="0" indent="0" algn="l" rtl="0">
              <a:lnSpc>
                <a:spcPct val="100000"/>
              </a:lnSpc>
              <a:spcBef>
                <a:spcPts val="0"/>
              </a:spcBef>
              <a:spcAft>
                <a:spcPts val="0"/>
              </a:spcAft>
              <a:buClr>
                <a:srgbClr val="393939"/>
              </a:buClr>
              <a:buSzPct val="100000"/>
              <a:buFont typeface="Tahoma"/>
              <a:buNone/>
            </a:pPr>
            <a:r>
              <a:rPr lang="no-NO" sz="2400" b="0" i="0" u="none" strike="noStrike" cap="none">
                <a:solidFill>
                  <a:srgbClr val="393939"/>
                </a:solidFill>
                <a:latin typeface="Tahoma"/>
                <a:ea typeface="Tahoma"/>
                <a:cs typeface="Tahoma"/>
                <a:sym typeface="Tahoma"/>
              </a:rPr>
              <a:t>Image: CC-BY-SA CESSDA DMEG https://dmeg.cessda.eu/</a:t>
            </a:r>
            <a:endParaRPr/>
          </a:p>
          <a:p>
            <a:pPr marL="0" marR="0" lvl="0" indent="0" algn="l" rtl="0">
              <a:lnSpc>
                <a:spcPct val="100000"/>
              </a:lnSpc>
              <a:spcBef>
                <a:spcPts val="0"/>
              </a:spcBef>
              <a:spcAft>
                <a:spcPts val="0"/>
              </a:spcAft>
              <a:buClr>
                <a:srgbClr val="000000"/>
              </a:buClr>
              <a:buSzPct val="100000"/>
              <a:buFont typeface="Helvetica Neue"/>
              <a:buNone/>
            </a:pPr>
            <a:endParaRPr sz="2400" b="0" i="0" u="none" strike="noStrike" cap="none">
              <a:solidFill>
                <a:srgbClr val="393939"/>
              </a:solidFill>
              <a:latin typeface="Tahoma"/>
              <a:ea typeface="Tahoma"/>
              <a:cs typeface="Tahoma"/>
              <a:sym typeface="Tahoma"/>
            </a:endParaRPr>
          </a:p>
        </p:txBody>
      </p:sp>
      <p:sp>
        <p:nvSpPr>
          <p:cNvPr id="262" name="Google Shape;262;p2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0"/>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68" name="Google Shape;268;p30"/>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6"/>
                </a:solidFill>
              </a:rPr>
              <a:t>[1]</a:t>
            </a:r>
            <a:endParaRPr>
              <a:solidFill>
                <a:schemeClr val="accent6"/>
              </a:solidFill>
            </a:endParaRPr>
          </a:p>
        </p:txBody>
      </p:sp>
      <p:sp>
        <p:nvSpPr>
          <p:cNvPr id="269" name="Google Shape;269;p30"/>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270" name="Google Shape;270;p30" descr="screenshot of Archaeology Data Station, with number of datasets and files and the filter options highlighted"/>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271" name="Google Shape;271;p30"/>
          <p:cNvSpPr/>
          <p:nvPr/>
        </p:nvSpPr>
        <p:spPr>
          <a:xfrm>
            <a:off x="4149970" y="5205047"/>
            <a:ext cx="2297700" cy="8556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72" name="Google Shape;272;p30"/>
          <p:cNvSpPr txBox="1"/>
          <p:nvPr/>
        </p:nvSpPr>
        <p:spPr>
          <a:xfrm>
            <a:off x="281354" y="4995664"/>
            <a:ext cx="2227500" cy="12426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Number of datasets and files</a:t>
            </a:r>
            <a:endParaRPr/>
          </a:p>
        </p:txBody>
      </p:sp>
      <p:sp>
        <p:nvSpPr>
          <p:cNvPr id="273" name="Google Shape;273;p30"/>
          <p:cNvSpPr txBox="1"/>
          <p:nvPr/>
        </p:nvSpPr>
        <p:spPr>
          <a:xfrm>
            <a:off x="281354" y="7370278"/>
            <a:ext cx="2227500" cy="5079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Facets to filter </a:t>
            </a:r>
            <a:endParaRPr/>
          </a:p>
        </p:txBody>
      </p:sp>
      <p:sp>
        <p:nvSpPr>
          <p:cNvPr id="274" name="Google Shape;274;p30"/>
          <p:cNvSpPr/>
          <p:nvPr/>
        </p:nvSpPr>
        <p:spPr>
          <a:xfrm>
            <a:off x="4149970" y="6568684"/>
            <a:ext cx="2297700" cy="22008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cxnSp>
        <p:nvCxnSpPr>
          <p:cNvPr id="275" name="Google Shape;275;p30"/>
          <p:cNvCxnSpPr>
            <a:stCxn id="272" idx="3"/>
          </p:cNvCxnSpPr>
          <p:nvPr/>
        </p:nvCxnSpPr>
        <p:spPr>
          <a:xfrm>
            <a:off x="2508854" y="5616964"/>
            <a:ext cx="1641300" cy="0"/>
          </a:xfrm>
          <a:prstGeom prst="straightConnector1">
            <a:avLst/>
          </a:prstGeom>
          <a:noFill/>
          <a:ln w="25400" cap="flat" cmpd="sng">
            <a:solidFill>
              <a:srgbClr val="000000"/>
            </a:solidFill>
            <a:prstDash val="solid"/>
            <a:miter lim="400000"/>
            <a:headEnd type="none" w="sm" len="sm"/>
            <a:tailEnd type="none" w="sm" len="sm"/>
          </a:ln>
        </p:spPr>
      </p:cxnSp>
      <p:cxnSp>
        <p:nvCxnSpPr>
          <p:cNvPr id="276" name="Google Shape;276;p30"/>
          <p:cNvCxnSpPr/>
          <p:nvPr/>
        </p:nvCxnSpPr>
        <p:spPr>
          <a:xfrm>
            <a:off x="2508738" y="7647279"/>
            <a:ext cx="1641300" cy="0"/>
          </a:xfrm>
          <a:prstGeom prst="straightConnector1">
            <a:avLst/>
          </a:prstGeom>
          <a:noFill/>
          <a:ln w="25400" cap="flat" cmpd="sng">
            <a:solidFill>
              <a:srgbClr val="000000"/>
            </a:solidFill>
            <a:prstDash val="solid"/>
            <a:miter lim="400000"/>
            <a:headEnd type="none" w="sm" len="sm"/>
            <a:tailEnd type="none" w="sm" len="sm"/>
          </a:ln>
        </p:spPr>
      </p:cxnSp>
      <p:sp>
        <p:nvSpPr>
          <p:cNvPr id="277" name="Google Shape;277;p30"/>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1"/>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83" name="Google Shape;283;p31"/>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3"/>
                </a:solidFill>
              </a:rPr>
              <a:t>[2]</a:t>
            </a:r>
            <a:endParaRPr/>
          </a:p>
        </p:txBody>
      </p:sp>
      <p:sp>
        <p:nvSpPr>
          <p:cNvPr id="284" name="Google Shape;284;p31"/>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285" name="Google Shape;285;p31" descr="screenshot of Archaeology Data Station, a particular entry is on screen with metrics and citation information highlighted"/>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286" name="Google Shape;286;p31"/>
          <p:cNvSpPr/>
          <p:nvPr/>
        </p:nvSpPr>
        <p:spPr>
          <a:xfrm>
            <a:off x="4149970" y="5157734"/>
            <a:ext cx="6494700" cy="12894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87" name="Google Shape;287;p31"/>
          <p:cNvSpPr txBox="1"/>
          <p:nvPr/>
        </p:nvSpPr>
        <p:spPr>
          <a:xfrm>
            <a:off x="281354" y="4995664"/>
            <a:ext cx="2227500" cy="9972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Citation information</a:t>
            </a:r>
            <a:endParaRPr/>
          </a:p>
        </p:txBody>
      </p:sp>
      <p:cxnSp>
        <p:nvCxnSpPr>
          <p:cNvPr id="288" name="Google Shape;288;p31"/>
          <p:cNvCxnSpPr/>
          <p:nvPr/>
        </p:nvCxnSpPr>
        <p:spPr>
          <a:xfrm>
            <a:off x="12965723" y="5815859"/>
            <a:ext cx="1535100" cy="0"/>
          </a:xfrm>
          <a:prstGeom prst="straightConnector1">
            <a:avLst/>
          </a:prstGeom>
          <a:noFill/>
          <a:ln w="25400" cap="flat" cmpd="sng">
            <a:solidFill>
              <a:srgbClr val="000000"/>
            </a:solidFill>
            <a:prstDash val="solid"/>
            <a:miter lim="400000"/>
            <a:headEnd type="none" w="sm" len="sm"/>
            <a:tailEnd type="none" w="sm" len="sm"/>
          </a:ln>
        </p:spPr>
      </p:cxnSp>
      <p:sp>
        <p:nvSpPr>
          <p:cNvPr id="289" name="Google Shape;289;p31"/>
          <p:cNvSpPr/>
          <p:nvPr/>
        </p:nvSpPr>
        <p:spPr>
          <a:xfrm>
            <a:off x="10808677" y="5347974"/>
            <a:ext cx="2157000" cy="12894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290" name="Google Shape;290;p31"/>
          <p:cNvSpPr txBox="1"/>
          <p:nvPr/>
        </p:nvSpPr>
        <p:spPr>
          <a:xfrm>
            <a:off x="14500785" y="5347975"/>
            <a:ext cx="2227500" cy="11802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lnSpcReduction="10000"/>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Download information and metrics</a:t>
            </a:r>
            <a:endParaRPr/>
          </a:p>
        </p:txBody>
      </p:sp>
      <p:cxnSp>
        <p:nvCxnSpPr>
          <p:cNvPr id="291" name="Google Shape;291;p31"/>
          <p:cNvCxnSpPr/>
          <p:nvPr/>
        </p:nvCxnSpPr>
        <p:spPr>
          <a:xfrm>
            <a:off x="2508738" y="5522782"/>
            <a:ext cx="1641300" cy="0"/>
          </a:xfrm>
          <a:prstGeom prst="straightConnector1">
            <a:avLst/>
          </a:prstGeom>
          <a:noFill/>
          <a:ln w="25400" cap="flat" cmpd="sng">
            <a:solidFill>
              <a:srgbClr val="000000"/>
            </a:solidFill>
            <a:prstDash val="solid"/>
            <a:miter lim="400000"/>
            <a:headEnd type="none" w="sm" len="sm"/>
            <a:tailEnd type="none" w="sm" len="sm"/>
          </a:ln>
        </p:spPr>
      </p:cxnSp>
      <p:sp>
        <p:nvSpPr>
          <p:cNvPr id="292" name="Google Shape;292;p3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2"/>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298" name="Google Shape;298;p32"/>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3"/>
                </a:solidFill>
              </a:rPr>
              <a:t>[3]</a:t>
            </a:r>
            <a:endParaRPr/>
          </a:p>
        </p:txBody>
      </p:sp>
      <p:sp>
        <p:nvSpPr>
          <p:cNvPr id="299" name="Google Shape;299;p32"/>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300" name="Google Shape;300;p32" descr="screenshot of Archaeology Data Station, a particular entry with the general information highlighted"/>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301" name="Google Shape;301;p32"/>
          <p:cNvSpPr/>
          <p:nvPr/>
        </p:nvSpPr>
        <p:spPr>
          <a:xfrm>
            <a:off x="4337539" y="4232031"/>
            <a:ext cx="4970700" cy="8322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302" name="Google Shape;302;p32"/>
          <p:cNvSpPr txBox="1"/>
          <p:nvPr/>
        </p:nvSpPr>
        <p:spPr>
          <a:xfrm>
            <a:off x="468923" y="4069962"/>
            <a:ext cx="1704600" cy="8367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General information</a:t>
            </a:r>
            <a:endParaRPr/>
          </a:p>
        </p:txBody>
      </p:sp>
      <p:cxnSp>
        <p:nvCxnSpPr>
          <p:cNvPr id="303" name="Google Shape;303;p32"/>
          <p:cNvCxnSpPr/>
          <p:nvPr/>
        </p:nvCxnSpPr>
        <p:spPr>
          <a:xfrm>
            <a:off x="2173636" y="4597079"/>
            <a:ext cx="2163900" cy="0"/>
          </a:xfrm>
          <a:prstGeom prst="straightConnector1">
            <a:avLst/>
          </a:prstGeom>
          <a:noFill/>
          <a:ln w="25400" cap="flat" cmpd="sng">
            <a:solidFill>
              <a:srgbClr val="000000"/>
            </a:solidFill>
            <a:prstDash val="solid"/>
            <a:miter lim="400000"/>
            <a:headEnd type="none" w="sm" len="sm"/>
            <a:tailEnd type="none" w="sm" len="sm"/>
          </a:ln>
        </p:spPr>
      </p:cxnSp>
      <p:sp>
        <p:nvSpPr>
          <p:cNvPr id="304" name="Google Shape;304;p3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3"/>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310" name="Google Shape;310;p33"/>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3"/>
                </a:solidFill>
              </a:rPr>
              <a:t>[4]</a:t>
            </a:r>
            <a:endParaRPr/>
          </a:p>
        </p:txBody>
      </p:sp>
      <p:sp>
        <p:nvSpPr>
          <p:cNvPr id="311" name="Google Shape;311;p33"/>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312" name="Google Shape;312;p33" descr="screenshot of Archaeology Data Station, a particular dataset showing information"/>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313" name="Google Shape;313;p3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4"/>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319" name="Google Shape;319;p34"/>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3"/>
                </a:solidFill>
              </a:rPr>
              <a:t>[5]</a:t>
            </a:r>
            <a:endParaRPr/>
          </a:p>
        </p:txBody>
      </p:sp>
      <p:sp>
        <p:nvSpPr>
          <p:cNvPr id="320" name="Google Shape;320;p34"/>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321" name="Google Shape;321;p34" descr="screenshot of Archaeology Data Station, a particular dataset with Domain-specific information highlighted"/>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322" name="Google Shape;322;p34"/>
          <p:cNvSpPr/>
          <p:nvPr/>
        </p:nvSpPr>
        <p:spPr>
          <a:xfrm>
            <a:off x="4149969" y="5063950"/>
            <a:ext cx="8815800" cy="16182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323" name="Google Shape;323;p34"/>
          <p:cNvSpPr txBox="1"/>
          <p:nvPr/>
        </p:nvSpPr>
        <p:spPr>
          <a:xfrm>
            <a:off x="281353" y="5024242"/>
            <a:ext cx="2227500" cy="9972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Domain-specific information</a:t>
            </a:r>
            <a:endParaRPr/>
          </a:p>
        </p:txBody>
      </p:sp>
      <p:cxnSp>
        <p:nvCxnSpPr>
          <p:cNvPr id="324" name="Google Shape;324;p34"/>
          <p:cNvCxnSpPr/>
          <p:nvPr/>
        </p:nvCxnSpPr>
        <p:spPr>
          <a:xfrm>
            <a:off x="2508738" y="5522782"/>
            <a:ext cx="1641300" cy="0"/>
          </a:xfrm>
          <a:prstGeom prst="straightConnector1">
            <a:avLst/>
          </a:prstGeom>
          <a:noFill/>
          <a:ln w="25400" cap="flat" cmpd="sng">
            <a:solidFill>
              <a:srgbClr val="000000"/>
            </a:solidFill>
            <a:prstDash val="solid"/>
            <a:miter lim="400000"/>
            <a:headEnd type="none" w="sm" len="sm"/>
            <a:tailEnd type="none" w="sm" len="sm"/>
          </a:ln>
        </p:spPr>
      </p:cxnSp>
      <p:sp>
        <p:nvSpPr>
          <p:cNvPr id="325" name="Google Shape;325;p3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5"/>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584200" lvl="0" indent="-30607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2044"/>
              <a:buFont typeface="Tahoma"/>
              <a:buNone/>
            </a:pPr>
            <a:endParaRPr/>
          </a:p>
          <a:p>
            <a:pPr marL="584200" lvl="0" indent="-315341" algn="l" rtl="0">
              <a:lnSpc>
                <a:spcPct val="100000"/>
              </a:lnSpc>
              <a:spcBef>
                <a:spcPts val="600"/>
              </a:spcBef>
              <a:spcAft>
                <a:spcPts val="0"/>
              </a:spcAft>
              <a:buClr>
                <a:srgbClr val="6A6C76"/>
              </a:buClr>
              <a:buSzPts val="4234"/>
              <a:buFont typeface="Tahoma"/>
              <a:buNone/>
            </a:pPr>
            <a:endParaRPr sz="5800">
              <a:solidFill>
                <a:srgbClr val="6A6C77"/>
              </a:solidFill>
            </a:endParaRPr>
          </a:p>
          <a:p>
            <a:pPr marL="0" lvl="0" indent="0" algn="l" rtl="0">
              <a:lnSpc>
                <a:spcPct val="100000"/>
              </a:lnSpc>
              <a:spcBef>
                <a:spcPts val="600"/>
              </a:spcBef>
              <a:spcAft>
                <a:spcPts val="0"/>
              </a:spcAft>
              <a:buClr>
                <a:srgbClr val="6A6C76"/>
              </a:buClr>
              <a:buSzPts val="4380"/>
              <a:buFont typeface="Tahoma"/>
              <a:buNone/>
            </a:pPr>
            <a:endParaRPr sz="6000"/>
          </a:p>
        </p:txBody>
      </p:sp>
      <p:sp>
        <p:nvSpPr>
          <p:cNvPr id="331" name="Google Shape;331;p35"/>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A closer look into a Dataverse repository </a:t>
            </a:r>
            <a:r>
              <a:rPr lang="no-NO">
                <a:solidFill>
                  <a:schemeClr val="accent3"/>
                </a:solidFill>
              </a:rPr>
              <a:t>[6]</a:t>
            </a:r>
            <a:endParaRPr/>
          </a:p>
        </p:txBody>
      </p:sp>
      <p:sp>
        <p:nvSpPr>
          <p:cNvPr id="332" name="Google Shape;332;p35"/>
          <p:cNvSpPr txBox="1"/>
          <p:nvPr/>
        </p:nvSpPr>
        <p:spPr>
          <a:xfrm>
            <a:off x="1824317" y="9202448"/>
            <a:ext cx="12618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A6C76"/>
              </a:buClr>
              <a:buSzPts val="2000"/>
              <a:buFont typeface="Tahoma"/>
              <a:buNone/>
            </a:pPr>
            <a:r>
              <a:rPr lang="no-NO" sz="2000" b="0" i="0" u="none" strike="noStrike" cap="none">
                <a:solidFill>
                  <a:srgbClr val="6A6C76"/>
                </a:solidFill>
                <a:latin typeface="Tahoma"/>
                <a:ea typeface="Tahoma"/>
                <a:cs typeface="Tahoma"/>
                <a:sym typeface="Tahoma"/>
              </a:rPr>
              <a:t>Example repsitory: DANS Data Station Archeaology: https://archaeology.datastations.nl/</a:t>
            </a:r>
            <a:endParaRPr sz="2000" b="0" i="0" u="none" strike="noStrike" cap="none">
              <a:solidFill>
                <a:srgbClr val="6A6C76"/>
              </a:solidFill>
              <a:latin typeface="Tahoma"/>
              <a:ea typeface="Tahoma"/>
              <a:cs typeface="Tahoma"/>
              <a:sym typeface="Tahoma"/>
            </a:endParaRPr>
          </a:p>
        </p:txBody>
      </p:sp>
      <p:pic>
        <p:nvPicPr>
          <p:cNvPr id="333" name="Google Shape;333;p35" descr="screenshot of Archaeology Data Station, an entry with the licence information highlighted"/>
          <p:cNvPicPr preferRelativeResize="0"/>
          <p:nvPr/>
        </p:nvPicPr>
        <p:blipFill rotWithShape="1">
          <a:blip r:embed="rId3">
            <a:alphaModFix/>
          </a:blip>
          <a:srcRect/>
          <a:stretch/>
        </p:blipFill>
        <p:spPr>
          <a:xfrm>
            <a:off x="3003599" y="2202503"/>
            <a:ext cx="11333065" cy="7200000"/>
          </a:xfrm>
          <a:prstGeom prst="rect">
            <a:avLst/>
          </a:prstGeom>
          <a:noFill/>
          <a:ln>
            <a:noFill/>
          </a:ln>
        </p:spPr>
      </p:pic>
      <p:sp>
        <p:nvSpPr>
          <p:cNvPr id="334" name="Google Shape;334;p35"/>
          <p:cNvSpPr/>
          <p:nvPr/>
        </p:nvSpPr>
        <p:spPr>
          <a:xfrm>
            <a:off x="4267200" y="6499286"/>
            <a:ext cx="8557800" cy="19881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000000"/>
              </a:buClr>
              <a:buSzPts val="2200"/>
              <a:buFont typeface="Helvetica Neue"/>
              <a:buNone/>
            </a:pPr>
            <a:endParaRPr sz="2200" b="0" i="0" u="none" strike="noStrike" cap="none">
              <a:solidFill>
                <a:srgbClr val="FFFFFF"/>
              </a:solidFill>
              <a:latin typeface="Helvetica Neue"/>
              <a:ea typeface="Helvetica Neue"/>
              <a:cs typeface="Helvetica Neue"/>
              <a:sym typeface="Helvetica Neue"/>
            </a:endParaRPr>
          </a:p>
        </p:txBody>
      </p:sp>
      <p:sp>
        <p:nvSpPr>
          <p:cNvPr id="335" name="Google Shape;335;p35"/>
          <p:cNvSpPr txBox="1"/>
          <p:nvPr/>
        </p:nvSpPr>
        <p:spPr>
          <a:xfrm>
            <a:off x="398584" y="6337218"/>
            <a:ext cx="2604900" cy="1213800"/>
          </a:xfrm>
          <a:prstGeom prst="rect">
            <a:avLst/>
          </a:prstGeom>
          <a:noFill/>
          <a:ln w="12700" cap="flat" cmpd="sng">
            <a:solidFill>
              <a:srgbClr val="0070C0"/>
            </a:solidFill>
            <a:prstDash val="solid"/>
            <a:miter lim="400000"/>
            <a:headEnd type="none" w="sm" len="sm"/>
            <a:tailEnd type="none" w="sm" len="sm"/>
          </a:ln>
        </p:spPr>
        <p:txBody>
          <a:bodyPr spcFirstLastPara="1" wrap="square" lIns="50800" tIns="50800" rIns="50800" bIns="50800" anchor="t" anchorCtr="0">
            <a:normAutofit/>
          </a:bodyPr>
          <a:lstStyle/>
          <a:p>
            <a:pPr marL="0" marR="0" lvl="0" indent="0" algn="ctr" rtl="0">
              <a:lnSpc>
                <a:spcPct val="100000"/>
              </a:lnSpc>
              <a:spcBef>
                <a:spcPts val="0"/>
              </a:spcBef>
              <a:spcAft>
                <a:spcPts val="0"/>
              </a:spcAft>
              <a:buClr>
                <a:srgbClr val="393939"/>
              </a:buClr>
              <a:buSzPts val="2400"/>
              <a:buFont typeface="Tahoma"/>
              <a:buNone/>
            </a:pPr>
            <a:r>
              <a:rPr lang="no-NO" sz="2400" b="0" i="0" u="none" strike="noStrike" cap="none">
                <a:solidFill>
                  <a:srgbClr val="393939"/>
                </a:solidFill>
                <a:latin typeface="Tahoma"/>
                <a:ea typeface="Tahoma"/>
                <a:cs typeface="Tahoma"/>
                <a:sym typeface="Tahoma"/>
              </a:rPr>
              <a:t>Information on license and terms of use</a:t>
            </a:r>
            <a:endParaRPr/>
          </a:p>
        </p:txBody>
      </p:sp>
      <p:cxnSp>
        <p:nvCxnSpPr>
          <p:cNvPr id="336" name="Google Shape;336;p35"/>
          <p:cNvCxnSpPr/>
          <p:nvPr/>
        </p:nvCxnSpPr>
        <p:spPr>
          <a:xfrm>
            <a:off x="3003599" y="6864335"/>
            <a:ext cx="1263600" cy="0"/>
          </a:xfrm>
          <a:prstGeom prst="straightConnector1">
            <a:avLst/>
          </a:prstGeom>
          <a:noFill/>
          <a:ln w="25400" cap="flat" cmpd="sng">
            <a:solidFill>
              <a:srgbClr val="000000"/>
            </a:solidFill>
            <a:prstDash val="solid"/>
            <a:miter lim="400000"/>
            <a:headEnd type="none" w="sm" len="sm"/>
            <a:tailEnd type="none" w="sm" len="sm"/>
          </a:ln>
        </p:spPr>
      </p:cxnSp>
      <p:sp>
        <p:nvSpPr>
          <p:cNvPr id="337" name="Google Shape;337;p3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36"/>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0"/>
              </a:spcBef>
              <a:spcAft>
                <a:spcPts val="0"/>
              </a:spcAft>
              <a:buSzPts val="2200"/>
              <a:buChar char="•"/>
            </a:pPr>
            <a:r>
              <a:rPr lang="no-NO"/>
              <a:t>Dataverse structure - </a:t>
            </a:r>
            <a:r>
              <a:rPr lang="no-NO" sz="2600"/>
              <a:t>e.g. do you want sub-Dataverses for different collections?</a:t>
            </a:r>
            <a:endParaRPr sz="2600"/>
          </a:p>
          <a:p>
            <a:pPr marL="457200" lvl="0" indent="0" algn="l" rtl="0">
              <a:lnSpc>
                <a:spcPct val="150000"/>
              </a:lnSpc>
              <a:spcBef>
                <a:spcPts val="0"/>
              </a:spcBef>
              <a:spcAft>
                <a:spcPts val="0"/>
              </a:spcAft>
              <a:buNone/>
            </a:pPr>
            <a:endParaRPr/>
          </a:p>
          <a:p>
            <a:pPr marL="457200" lvl="0" indent="-368300" algn="l" rtl="0">
              <a:lnSpc>
                <a:spcPct val="150000"/>
              </a:lnSpc>
              <a:spcBef>
                <a:spcPts val="0"/>
              </a:spcBef>
              <a:spcAft>
                <a:spcPts val="0"/>
              </a:spcAft>
              <a:buSzPts val="2200"/>
              <a:buChar char="•"/>
            </a:pPr>
            <a:r>
              <a:rPr lang="no-NO"/>
              <a:t>Metadata blocks and required fields </a:t>
            </a:r>
            <a:r>
              <a:rPr lang="no-NO" sz="2600"/>
              <a:t>- e.g. what fields are required or optional?</a:t>
            </a:r>
            <a:endParaRPr sz="2600"/>
          </a:p>
          <a:p>
            <a:pPr marL="457200" lvl="0" indent="-368300" algn="l" rtl="0">
              <a:lnSpc>
                <a:spcPct val="150000"/>
              </a:lnSpc>
              <a:spcBef>
                <a:spcPts val="0"/>
              </a:spcBef>
              <a:spcAft>
                <a:spcPts val="0"/>
              </a:spcAft>
              <a:buSzPts val="2200"/>
              <a:buChar char="•"/>
            </a:pPr>
            <a:r>
              <a:rPr lang="no-NO"/>
              <a:t>Controlled vocabulary support</a:t>
            </a:r>
            <a:r>
              <a:rPr lang="no-NO" sz="2600"/>
              <a:t> - e.g. do you want to use certain terms to describe data?</a:t>
            </a:r>
            <a:endParaRPr sz="2600"/>
          </a:p>
          <a:p>
            <a:pPr marL="457200" lvl="0" indent="0" algn="l" rtl="0">
              <a:lnSpc>
                <a:spcPct val="150000"/>
              </a:lnSpc>
              <a:spcBef>
                <a:spcPts val="0"/>
              </a:spcBef>
              <a:spcAft>
                <a:spcPts val="0"/>
              </a:spcAft>
              <a:buNone/>
            </a:pPr>
            <a:endParaRPr/>
          </a:p>
          <a:p>
            <a:pPr marL="457200" lvl="0" indent="-368300" algn="l" rtl="0">
              <a:lnSpc>
                <a:spcPct val="150000"/>
              </a:lnSpc>
              <a:spcBef>
                <a:spcPts val="0"/>
              </a:spcBef>
              <a:spcAft>
                <a:spcPts val="0"/>
              </a:spcAft>
              <a:buSzPts val="2200"/>
              <a:buChar char="•"/>
            </a:pPr>
            <a:r>
              <a:rPr lang="no-NO"/>
              <a:t>Roles and permissions - </a:t>
            </a:r>
            <a:r>
              <a:rPr lang="no-NO" sz="2600"/>
              <a:t>e.g. who can create a new Dataverse? who can publish a dataset?</a:t>
            </a:r>
            <a:endParaRPr sz="2600"/>
          </a:p>
          <a:p>
            <a:pPr marL="0" lvl="0" indent="0" algn="l" rtl="0">
              <a:lnSpc>
                <a:spcPct val="150000"/>
              </a:lnSpc>
              <a:spcBef>
                <a:spcPts val="0"/>
              </a:spcBef>
              <a:spcAft>
                <a:spcPts val="0"/>
              </a:spcAft>
              <a:buNone/>
            </a:pPr>
            <a:endParaRPr sz="2600"/>
          </a:p>
        </p:txBody>
      </p:sp>
      <p:sp>
        <p:nvSpPr>
          <p:cNvPr id="343" name="Google Shape;343;p36"/>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Dataverse can be set up in various ways</a:t>
            </a:r>
            <a:endParaRPr/>
          </a:p>
        </p:txBody>
      </p:sp>
      <p:sp>
        <p:nvSpPr>
          <p:cNvPr id="344" name="Google Shape;344;p36"/>
          <p:cNvSpPr txBox="1"/>
          <p:nvPr/>
        </p:nvSpPr>
        <p:spPr>
          <a:xfrm>
            <a:off x="1112000" y="8018350"/>
            <a:ext cx="15710400" cy="8772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no-NO" sz="1800">
                <a:solidFill>
                  <a:srgbClr val="6A6C76"/>
                </a:solidFill>
                <a:latin typeface="Tahoma"/>
                <a:ea typeface="Tahoma"/>
                <a:cs typeface="Tahoma"/>
                <a:sym typeface="Tahoma"/>
              </a:rPr>
              <a:t>Workshop: How to set up and configure a Dataverse repository that suits your needs (Danciu et al., 2022) </a:t>
            </a:r>
            <a:r>
              <a:rPr lang="no-NO" sz="1800" u="sng">
                <a:solidFill>
                  <a:srgbClr val="6A6C76"/>
                </a:solidFill>
                <a:latin typeface="Tahoma"/>
                <a:ea typeface="Tahoma"/>
                <a:cs typeface="Tahoma"/>
                <a:sym typeface="Tahoma"/>
                <a:hlinkClick r:id="rId3">
                  <a:extLst>
                    <a:ext uri="{A12FA001-AC4F-418D-AE19-62706E023703}">
                      <ahyp:hlinkClr xmlns:ahyp="http://schemas.microsoft.com/office/drawing/2018/hyperlinkcolor" val="tx"/>
                    </a:ext>
                  </a:extLst>
                </a:hlinkClick>
              </a:rPr>
              <a:t>h</a:t>
            </a:r>
            <a:r>
              <a:rPr lang="no-NO" sz="1800" u="sng">
                <a:solidFill>
                  <a:srgbClr val="6A6C76"/>
                </a:solidFill>
                <a:latin typeface="Tahoma"/>
                <a:ea typeface="Tahoma"/>
                <a:cs typeface="Tahoma"/>
                <a:sym typeface="Tahoma"/>
                <a:hlinkClick r:id="rId3">
                  <a:extLst>
                    <a:ext uri="{A12FA001-AC4F-418D-AE19-62706E023703}">
                      <ahyp:hlinkClr xmlns:ahyp="http://schemas.microsoft.com/office/drawing/2018/hyperlinkcolor" val="tx"/>
                    </a:ext>
                  </a:extLst>
                </a:hlinkClick>
              </a:rPr>
              <a:t>ttps://doi.org/10.5281/zenodo.6625972</a:t>
            </a:r>
            <a:endParaRPr sz="1800">
              <a:solidFill>
                <a:srgbClr val="6A6C76"/>
              </a:solidFill>
              <a:latin typeface="Tahoma"/>
              <a:ea typeface="Tahoma"/>
              <a:cs typeface="Tahoma"/>
              <a:sym typeface="Tahoma"/>
            </a:endParaRPr>
          </a:p>
          <a:p>
            <a:pPr marL="0" lvl="0" indent="0" algn="l" rtl="0">
              <a:lnSpc>
                <a:spcPct val="150000"/>
              </a:lnSpc>
              <a:spcBef>
                <a:spcPts val="0"/>
              </a:spcBef>
              <a:spcAft>
                <a:spcPts val="0"/>
              </a:spcAft>
              <a:buNone/>
            </a:pPr>
            <a:r>
              <a:rPr lang="no-NO" sz="1800">
                <a:solidFill>
                  <a:srgbClr val="6A6C76"/>
                </a:solidFill>
                <a:latin typeface="Tahoma"/>
                <a:ea typeface="Tahoma"/>
                <a:cs typeface="Tahoma"/>
                <a:sym typeface="Tahoma"/>
              </a:rPr>
              <a:t>Dataverse Manual for Local Admins (Huis in ‘t Veld et al., 2020) </a:t>
            </a:r>
            <a:r>
              <a:rPr lang="no-NO" sz="1800" u="sng">
                <a:solidFill>
                  <a:srgbClr val="6A6C76"/>
                </a:solidFill>
                <a:latin typeface="Tahoma"/>
                <a:ea typeface="Tahoma"/>
                <a:cs typeface="Tahoma"/>
                <a:sym typeface="Tahoma"/>
                <a:hlinkClick r:id="rId4">
                  <a:extLst>
                    <a:ext uri="{A12FA001-AC4F-418D-AE19-62706E023703}">
                      <ahyp:hlinkClr xmlns:ahyp="http://schemas.microsoft.com/office/drawing/2018/hyperlinkcolor" val="tx"/>
                    </a:ext>
                  </a:extLst>
                </a:hlinkClick>
              </a:rPr>
              <a:t>https://doi.org/10.34894/ADBKTN</a:t>
            </a:r>
            <a:r>
              <a:rPr lang="no-NO" sz="1800">
                <a:solidFill>
                  <a:srgbClr val="6A6C76"/>
                </a:solidFill>
                <a:latin typeface="Tahoma"/>
                <a:ea typeface="Tahoma"/>
                <a:cs typeface="Tahoma"/>
                <a:sym typeface="Tahoma"/>
              </a:rPr>
              <a:t> (in Dutch)</a:t>
            </a:r>
            <a:endParaRPr sz="1800">
              <a:solidFill>
                <a:srgbClr val="6A6C76"/>
              </a:solidFill>
              <a:latin typeface="Tahoma"/>
              <a:ea typeface="Tahoma"/>
              <a:cs typeface="Tahoma"/>
              <a:sym typeface="Tahoma"/>
            </a:endParaRPr>
          </a:p>
        </p:txBody>
      </p:sp>
      <p:sp>
        <p:nvSpPr>
          <p:cNvPr id="345" name="Google Shape;345;p36"/>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37"/>
          <p:cNvSpPr txBox="1">
            <a:spLocks noGrp="1"/>
          </p:cNvSpPr>
          <p:nvPr>
            <p:ph type="body" idx="1"/>
          </p:nvPr>
        </p:nvSpPr>
        <p:spPr>
          <a:xfrm>
            <a:off x="908781" y="2455961"/>
            <a:ext cx="14716500" cy="4998900"/>
          </a:xfrm>
          <a:prstGeom prst="rect">
            <a:avLst/>
          </a:prstGeom>
          <a:noFill/>
          <a:ln>
            <a:noFill/>
          </a:ln>
        </p:spPr>
        <p:txBody>
          <a:bodyPr spcFirstLastPara="1" wrap="square" lIns="91425" tIns="45700" rIns="91425" bIns="45700" anchor="t" anchorCtr="0">
            <a:normAutofit/>
          </a:bodyPr>
          <a:lstStyle/>
          <a:p>
            <a:pPr marL="584200" lvl="0" indent="-454406" algn="ctr" rtl="0">
              <a:lnSpc>
                <a:spcPct val="100000"/>
              </a:lnSpc>
              <a:spcBef>
                <a:spcPts val="0"/>
              </a:spcBef>
              <a:spcAft>
                <a:spcPts val="0"/>
              </a:spcAft>
              <a:buClr>
                <a:srgbClr val="6A6C76"/>
              </a:buClr>
              <a:buSzPts val="2044"/>
              <a:buFont typeface="Tahoma"/>
              <a:buNone/>
            </a:pPr>
            <a:r>
              <a:rPr lang="no-NO" i="1">
                <a:solidFill>
                  <a:srgbClr val="0070C0"/>
                </a:solidFill>
              </a:rPr>
              <a:t>Global Dataverse Community Consortium</a:t>
            </a:r>
            <a:r>
              <a:rPr lang="no-NO" i="1"/>
              <a:t> (GDCC) provides a collaborative venue to leverage economies of scale in support of Dataverse repositories around the world. </a:t>
            </a:r>
            <a:endParaRPr i="1"/>
          </a:p>
          <a:p>
            <a:pPr marL="457200" lvl="0" indent="0" algn="l" rtl="0">
              <a:lnSpc>
                <a:spcPct val="100000"/>
              </a:lnSpc>
              <a:spcBef>
                <a:spcPts val="0"/>
              </a:spcBef>
              <a:spcAft>
                <a:spcPts val="0"/>
              </a:spcAft>
              <a:buNone/>
            </a:pPr>
            <a:endParaRPr/>
          </a:p>
          <a:p>
            <a:pPr marL="457200" lvl="0" indent="-358394" algn="l" rtl="0">
              <a:lnSpc>
                <a:spcPct val="100000"/>
              </a:lnSpc>
              <a:spcBef>
                <a:spcPts val="0"/>
              </a:spcBef>
              <a:spcAft>
                <a:spcPts val="0"/>
              </a:spcAft>
              <a:buSzPts val="2044"/>
              <a:buChar char="•"/>
            </a:pPr>
            <a:r>
              <a:rPr lang="no-NO"/>
              <a:t>32 organisations </a:t>
            </a:r>
            <a:endParaRPr/>
          </a:p>
          <a:p>
            <a:pPr marL="457200" lvl="0" indent="-358394" algn="l" rtl="0">
              <a:lnSpc>
                <a:spcPct val="100000"/>
              </a:lnSpc>
              <a:spcBef>
                <a:spcPts val="0"/>
              </a:spcBef>
              <a:spcAft>
                <a:spcPts val="0"/>
              </a:spcAft>
              <a:buSzPts val="2044"/>
              <a:buChar char="•"/>
            </a:pPr>
            <a:r>
              <a:rPr lang="no-NO"/>
              <a:t>Dataverse community meetings</a:t>
            </a:r>
            <a:endParaRPr/>
          </a:p>
          <a:p>
            <a:pPr marL="0" lvl="0" indent="0" algn="l" rtl="0">
              <a:lnSpc>
                <a:spcPct val="100000"/>
              </a:lnSpc>
              <a:spcBef>
                <a:spcPts val="0"/>
              </a:spcBef>
              <a:spcAft>
                <a:spcPts val="0"/>
              </a:spcAft>
              <a:buNone/>
            </a:pPr>
            <a:endParaRPr/>
          </a:p>
          <a:p>
            <a:pPr marL="0" lvl="0" indent="0" algn="l" rtl="0">
              <a:lnSpc>
                <a:spcPct val="100000"/>
              </a:lnSpc>
              <a:spcBef>
                <a:spcPts val="0"/>
              </a:spcBef>
              <a:spcAft>
                <a:spcPts val="0"/>
              </a:spcAft>
              <a:buNone/>
            </a:pPr>
            <a:endParaRPr/>
          </a:p>
          <a:p>
            <a:pPr marL="457200" lvl="0" indent="-358394" algn="l" rtl="0">
              <a:lnSpc>
                <a:spcPct val="100000"/>
              </a:lnSpc>
              <a:spcBef>
                <a:spcPts val="0"/>
              </a:spcBef>
              <a:spcAft>
                <a:spcPts val="0"/>
              </a:spcAft>
              <a:buSzPts val="2044"/>
              <a:buChar char="•"/>
            </a:pPr>
            <a:r>
              <a:rPr lang="no-NO"/>
              <a:t>Active discussion groups</a:t>
            </a:r>
            <a:endParaRPr/>
          </a:p>
          <a:p>
            <a:pPr marL="457200" lvl="0" indent="0" algn="l" rtl="0">
              <a:lnSpc>
                <a:spcPct val="100000"/>
              </a:lnSpc>
              <a:spcBef>
                <a:spcPts val="0"/>
              </a:spcBef>
              <a:spcAft>
                <a:spcPts val="0"/>
              </a:spcAft>
              <a:buNone/>
            </a:pPr>
            <a:endParaRPr/>
          </a:p>
          <a:p>
            <a:pPr marL="457200" lvl="0" indent="0" algn="l" rtl="0">
              <a:lnSpc>
                <a:spcPct val="100000"/>
              </a:lnSpc>
              <a:spcBef>
                <a:spcPts val="0"/>
              </a:spcBef>
              <a:spcAft>
                <a:spcPts val="0"/>
              </a:spcAft>
              <a:buNone/>
            </a:pPr>
            <a:endParaRPr/>
          </a:p>
          <a:p>
            <a:pPr marL="457200" lvl="0" indent="-358394" algn="l" rtl="0">
              <a:lnSpc>
                <a:spcPct val="100000"/>
              </a:lnSpc>
              <a:spcBef>
                <a:spcPts val="0"/>
              </a:spcBef>
              <a:spcAft>
                <a:spcPts val="0"/>
              </a:spcAft>
              <a:buSzPts val="2044"/>
              <a:buChar char="•"/>
            </a:pPr>
            <a:r>
              <a:rPr lang="no-NO"/>
              <a:t>Dataverse community within CESSDA </a:t>
            </a:r>
            <a:endParaRPr/>
          </a:p>
        </p:txBody>
      </p:sp>
      <p:sp>
        <p:nvSpPr>
          <p:cNvPr id="351" name="Google Shape;351;p37"/>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fontScale="90000"/>
          </a:bodyPr>
          <a:lstStyle/>
          <a:p>
            <a:pPr marL="0" lvl="0" indent="0" algn="l" rtl="0">
              <a:lnSpc>
                <a:spcPct val="100000"/>
              </a:lnSpc>
              <a:spcBef>
                <a:spcPts val="0"/>
              </a:spcBef>
              <a:spcAft>
                <a:spcPts val="0"/>
              </a:spcAft>
              <a:buClr>
                <a:srgbClr val="6A6C77"/>
              </a:buClr>
              <a:buSzPct val="100000"/>
              <a:buFont typeface="Tahoma"/>
              <a:buNone/>
            </a:pPr>
            <a:r>
              <a:rPr lang="no-NO"/>
              <a:t>Dataverse is supported by a large community</a:t>
            </a:r>
            <a:endParaRPr/>
          </a:p>
        </p:txBody>
      </p:sp>
      <p:grpSp>
        <p:nvGrpSpPr>
          <p:cNvPr id="352" name="Google Shape;352;p37"/>
          <p:cNvGrpSpPr/>
          <p:nvPr/>
        </p:nvGrpSpPr>
        <p:grpSpPr>
          <a:xfrm>
            <a:off x="7607525" y="3587775"/>
            <a:ext cx="8965651" cy="2417750"/>
            <a:chOff x="6988025" y="5841650"/>
            <a:chExt cx="8965651" cy="2417750"/>
          </a:xfrm>
        </p:grpSpPr>
        <p:pic>
          <p:nvPicPr>
            <p:cNvPr id="353" name="Google Shape;353;p37" descr="GDCC screenshot, The Global Dataverse Community Consortium"/>
            <p:cNvPicPr preferRelativeResize="0"/>
            <p:nvPr/>
          </p:nvPicPr>
          <p:blipFill rotWithShape="1">
            <a:blip r:embed="rId3">
              <a:alphaModFix/>
            </a:blip>
            <a:srcRect b="24368"/>
            <a:stretch/>
          </p:blipFill>
          <p:spPr>
            <a:xfrm>
              <a:off x="6988025" y="5841650"/>
              <a:ext cx="8965651" cy="1899725"/>
            </a:xfrm>
            <a:prstGeom prst="rect">
              <a:avLst/>
            </a:prstGeom>
            <a:noFill/>
            <a:ln w="9525" cap="flat" cmpd="sng">
              <a:solidFill>
                <a:srgbClr val="98C5E8"/>
              </a:solidFill>
              <a:prstDash val="solid"/>
              <a:round/>
              <a:headEnd type="none" w="sm" len="sm"/>
              <a:tailEnd type="none" w="sm" len="sm"/>
            </a:ln>
          </p:spPr>
        </p:pic>
        <p:sp>
          <p:nvSpPr>
            <p:cNvPr id="354" name="Google Shape;354;p37"/>
            <p:cNvSpPr txBox="1"/>
            <p:nvPr/>
          </p:nvSpPr>
          <p:spPr>
            <a:xfrm>
              <a:off x="9417925" y="7843900"/>
              <a:ext cx="43431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o-NO" sz="1500">
                  <a:solidFill>
                    <a:srgbClr val="6A6C76"/>
                  </a:solidFill>
                  <a:latin typeface="Tahoma"/>
                  <a:ea typeface="Tahoma"/>
                  <a:cs typeface="Tahoma"/>
                  <a:sym typeface="Tahoma"/>
                </a:rPr>
                <a:t>https://dataversecommunity.global/</a:t>
              </a:r>
              <a:endParaRPr sz="1500">
                <a:solidFill>
                  <a:srgbClr val="6A6C76"/>
                </a:solidFill>
                <a:latin typeface="Tahoma"/>
                <a:ea typeface="Tahoma"/>
                <a:cs typeface="Tahoma"/>
                <a:sym typeface="Tahoma"/>
              </a:endParaRPr>
            </a:p>
          </p:txBody>
        </p:sp>
      </p:grpSp>
      <p:grpSp>
        <p:nvGrpSpPr>
          <p:cNvPr id="355" name="Google Shape;355;p37"/>
          <p:cNvGrpSpPr/>
          <p:nvPr/>
        </p:nvGrpSpPr>
        <p:grpSpPr>
          <a:xfrm>
            <a:off x="8870974" y="6213495"/>
            <a:ext cx="6333300" cy="1377880"/>
            <a:chOff x="9452999" y="4170520"/>
            <a:chExt cx="6333300" cy="1377880"/>
          </a:xfrm>
        </p:grpSpPr>
        <p:pic>
          <p:nvPicPr>
            <p:cNvPr id="356" name="Google Shape;356;p37" descr="Google group screenshot, the Dataverse Users Community with 867 members"/>
            <p:cNvPicPr preferRelativeResize="0"/>
            <p:nvPr/>
          </p:nvPicPr>
          <p:blipFill>
            <a:blip r:embed="rId4">
              <a:alphaModFix/>
            </a:blip>
            <a:stretch>
              <a:fillRect/>
            </a:stretch>
          </p:blipFill>
          <p:spPr>
            <a:xfrm>
              <a:off x="9453000" y="4170520"/>
              <a:ext cx="6333275" cy="880400"/>
            </a:xfrm>
            <a:prstGeom prst="rect">
              <a:avLst/>
            </a:prstGeom>
            <a:noFill/>
            <a:ln w="9525" cap="flat" cmpd="sng">
              <a:solidFill>
                <a:schemeClr val="accent1"/>
              </a:solidFill>
              <a:prstDash val="solid"/>
              <a:round/>
              <a:headEnd type="none" w="sm" len="sm"/>
              <a:tailEnd type="none" w="sm" len="sm"/>
            </a:ln>
          </p:spPr>
        </p:pic>
        <p:sp>
          <p:nvSpPr>
            <p:cNvPr id="357" name="Google Shape;357;p37"/>
            <p:cNvSpPr txBox="1"/>
            <p:nvPr/>
          </p:nvSpPr>
          <p:spPr>
            <a:xfrm>
              <a:off x="9452999" y="5132900"/>
              <a:ext cx="63333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o-NO" sz="1500">
                  <a:solidFill>
                    <a:srgbClr val="6A6C76"/>
                  </a:solidFill>
                  <a:latin typeface="Tahoma"/>
                  <a:ea typeface="Tahoma"/>
                  <a:cs typeface="Tahoma"/>
                  <a:sym typeface="Tahoma"/>
                </a:rPr>
                <a:t>https://groups.google.com/g/dataverse-community</a:t>
              </a:r>
              <a:endParaRPr sz="1500">
                <a:solidFill>
                  <a:srgbClr val="6A6C76"/>
                </a:solidFill>
                <a:latin typeface="Tahoma"/>
                <a:ea typeface="Tahoma"/>
                <a:cs typeface="Tahoma"/>
                <a:sym typeface="Tahoma"/>
              </a:endParaRPr>
            </a:p>
          </p:txBody>
        </p:sp>
      </p:grpSp>
      <p:pic>
        <p:nvPicPr>
          <p:cNvPr id="358" name="Google Shape;358;p37" descr="SSHOC and Dataverse logos"/>
          <p:cNvPicPr preferRelativeResize="0"/>
          <p:nvPr/>
        </p:nvPicPr>
        <p:blipFill rotWithShape="1">
          <a:blip r:embed="rId5">
            <a:alphaModFix/>
          </a:blip>
          <a:srcRect l="62338" t="58283" r="3658" b="11308"/>
          <a:stretch/>
        </p:blipFill>
        <p:spPr>
          <a:xfrm>
            <a:off x="1711700" y="7402125"/>
            <a:ext cx="2530676" cy="1555775"/>
          </a:xfrm>
          <a:prstGeom prst="rect">
            <a:avLst/>
          </a:prstGeom>
          <a:noFill/>
          <a:ln w="9525" cap="flat" cmpd="sng">
            <a:solidFill>
              <a:schemeClr val="accent1"/>
            </a:solidFill>
            <a:prstDash val="solid"/>
            <a:round/>
            <a:headEnd type="none" w="sm" len="sm"/>
            <a:tailEnd type="none" w="sm" len="sm"/>
          </a:ln>
        </p:spPr>
      </p:pic>
      <p:sp>
        <p:nvSpPr>
          <p:cNvPr id="359" name="Google Shape;359;p37"/>
          <p:cNvSpPr txBox="1"/>
          <p:nvPr/>
        </p:nvSpPr>
        <p:spPr>
          <a:xfrm>
            <a:off x="4414800" y="7972263"/>
            <a:ext cx="56403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o-NO" sz="1500">
                <a:solidFill>
                  <a:srgbClr val="6A6C76"/>
                </a:solidFill>
                <a:latin typeface="Tahoma"/>
                <a:ea typeface="Tahoma"/>
                <a:cs typeface="Tahoma"/>
                <a:sym typeface="Tahoma"/>
              </a:rPr>
              <a:t>https://www.sshopencloud.eu/news/developing-sshoc-dataverse</a:t>
            </a:r>
            <a:endParaRPr sz="1500">
              <a:solidFill>
                <a:srgbClr val="6A6C76"/>
              </a:solidFill>
              <a:latin typeface="Tahoma"/>
              <a:ea typeface="Tahoma"/>
              <a:cs typeface="Tahoma"/>
              <a:sym typeface="Tahoma"/>
            </a:endParaRPr>
          </a:p>
        </p:txBody>
      </p:sp>
      <p:sp>
        <p:nvSpPr>
          <p:cNvPr id="360" name="Google Shape;360;p3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8"/>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Any questions? </a:t>
            </a:r>
            <a:endParaRPr/>
          </a:p>
        </p:txBody>
      </p:sp>
      <p:pic>
        <p:nvPicPr>
          <p:cNvPr id="366" name="Google Shape;366;p38" descr="Person sitting on a chair, hand on head, question mark above head"/>
          <p:cNvPicPr preferRelativeResize="0"/>
          <p:nvPr/>
        </p:nvPicPr>
        <p:blipFill>
          <a:blip r:embed="rId3">
            <a:alphaModFix/>
          </a:blip>
          <a:stretch>
            <a:fillRect/>
          </a:stretch>
        </p:blipFill>
        <p:spPr>
          <a:xfrm>
            <a:off x="5991399" y="2167100"/>
            <a:ext cx="4810124" cy="6006399"/>
          </a:xfrm>
          <a:prstGeom prst="rect">
            <a:avLst/>
          </a:prstGeom>
          <a:noFill/>
          <a:ln>
            <a:noFill/>
          </a:ln>
        </p:spPr>
      </p:pic>
      <p:sp>
        <p:nvSpPr>
          <p:cNvPr id="367" name="Google Shape;367;p38"/>
          <p:cNvSpPr txBox="1"/>
          <p:nvPr/>
        </p:nvSpPr>
        <p:spPr>
          <a:xfrm>
            <a:off x="13461350" y="8655125"/>
            <a:ext cx="34341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000">
                <a:solidFill>
                  <a:srgbClr val="6A6C77"/>
                </a:solidFill>
                <a:latin typeface="Tahoma"/>
                <a:ea typeface="Tahoma"/>
                <a:cs typeface="Tahoma"/>
                <a:sym typeface="Tahoma"/>
              </a:rPr>
              <a:t>Image: CC-BY-SA from https://dmeg.cessda.eu/</a:t>
            </a:r>
            <a:endParaRPr sz="1000"/>
          </a:p>
        </p:txBody>
      </p:sp>
      <p:sp>
        <p:nvSpPr>
          <p:cNvPr id="368" name="Google Shape;368;p3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2"/>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spcBef>
                <a:spcPts val="600"/>
              </a:spcBef>
              <a:spcAft>
                <a:spcPts val="0"/>
              </a:spcAft>
              <a:buSzPts val="2044"/>
              <a:buChar char="•"/>
            </a:pPr>
            <a:r>
              <a:rPr lang="no-NO"/>
              <a:t>The presentations will be recorded (gallery view)</a:t>
            </a:r>
            <a:endParaRPr/>
          </a:p>
          <a:p>
            <a:pPr marL="457200" lvl="0" indent="0" algn="l" rtl="0">
              <a:spcBef>
                <a:spcPts val="600"/>
              </a:spcBef>
              <a:spcAft>
                <a:spcPts val="0"/>
              </a:spcAft>
              <a:buNone/>
            </a:pPr>
            <a:r>
              <a:rPr lang="no-NO"/>
              <a:t>The recording will be paused during the breakout sessions</a:t>
            </a:r>
            <a:endParaRPr/>
          </a:p>
          <a:p>
            <a:pPr marL="0" lvl="0" indent="0" algn="l" rtl="0">
              <a:spcBef>
                <a:spcPts val="600"/>
              </a:spcBef>
              <a:spcAft>
                <a:spcPts val="0"/>
              </a:spcAft>
              <a:buNone/>
            </a:pPr>
            <a:endParaRPr/>
          </a:p>
          <a:p>
            <a:pPr marL="457200" lvl="0" indent="-358394" algn="l" rtl="0">
              <a:spcBef>
                <a:spcPts val="600"/>
              </a:spcBef>
              <a:spcAft>
                <a:spcPts val="0"/>
              </a:spcAft>
              <a:buSzPts val="2044"/>
              <a:buChar char="•"/>
            </a:pPr>
            <a:r>
              <a:rPr lang="no-NO"/>
              <a:t>Please mute yourself when you are not talking</a:t>
            </a:r>
            <a:endParaRPr/>
          </a:p>
          <a:p>
            <a:pPr marL="457200" lvl="0" indent="-358394" algn="l" rtl="0">
              <a:spcBef>
                <a:spcPts val="0"/>
              </a:spcBef>
              <a:spcAft>
                <a:spcPts val="0"/>
              </a:spcAft>
              <a:buSzPts val="2044"/>
              <a:buChar char="•"/>
            </a:pPr>
            <a:r>
              <a:rPr lang="no-NO"/>
              <a:t>Raise your hand if you have any questions or post them in the chat</a:t>
            </a:r>
            <a:endParaRPr/>
          </a:p>
          <a:p>
            <a:pPr marL="0" lvl="0" indent="0" algn="l" rtl="0">
              <a:spcBef>
                <a:spcPts val="600"/>
              </a:spcBef>
              <a:spcAft>
                <a:spcPts val="0"/>
              </a:spcAft>
              <a:buNone/>
            </a:pPr>
            <a:endParaRPr/>
          </a:p>
          <a:p>
            <a:pPr marL="457200" lvl="0" indent="-358394" algn="l" rtl="0">
              <a:spcBef>
                <a:spcPts val="600"/>
              </a:spcBef>
              <a:spcAft>
                <a:spcPts val="0"/>
              </a:spcAft>
              <a:buSzPts val="2044"/>
              <a:buChar char="•"/>
            </a:pPr>
            <a:r>
              <a:rPr lang="no-NO"/>
              <a:t>All materials for this workshop are available on Zenodo: </a:t>
            </a:r>
            <a:r>
              <a:rPr lang="no-NO">
                <a:uFill>
                  <a:noFill/>
                </a:uFill>
                <a:hlinkClick r:id="rId3"/>
              </a:rPr>
              <a:t>https://</a:t>
            </a:r>
            <a:r>
              <a:rPr lang="no-NO">
                <a:solidFill>
                  <a:srgbClr val="E48932"/>
                </a:solidFill>
                <a:uFill>
                  <a:noFill/>
                </a:uFill>
                <a:hlinkClick r:id="rId3">
                  <a:extLst>
                    <a:ext uri="{A12FA001-AC4F-418D-AE19-62706E023703}">
                      <ahyp:hlinkClr xmlns:ahyp="http://schemas.microsoft.com/office/drawing/2018/hyperlinkcolor" val="tx"/>
                    </a:ext>
                  </a:extLst>
                </a:hlinkClick>
              </a:rPr>
              <a:t>doi.org</a:t>
            </a:r>
            <a:r>
              <a:rPr lang="no-NO">
                <a:uFill>
                  <a:noFill/>
                </a:uFill>
                <a:hlinkClick r:id="rId3"/>
              </a:rPr>
              <a:t>/</a:t>
            </a:r>
            <a:r>
              <a:rPr lang="no-NO">
                <a:solidFill>
                  <a:srgbClr val="0070C0"/>
                </a:solidFill>
                <a:uFill>
                  <a:noFill/>
                </a:uFill>
                <a:hlinkClick r:id="rId3">
                  <a:extLst>
                    <a:ext uri="{A12FA001-AC4F-418D-AE19-62706E023703}">
                      <ahyp:hlinkClr xmlns:ahyp="http://schemas.microsoft.com/office/drawing/2018/hyperlinkcolor" val="tx"/>
                    </a:ext>
                  </a:extLst>
                </a:hlinkClick>
              </a:rPr>
              <a:t>10.5281</a:t>
            </a:r>
            <a:r>
              <a:rPr lang="no-NO">
                <a:uFill>
                  <a:noFill/>
                </a:uFill>
                <a:hlinkClick r:id="rId3"/>
              </a:rPr>
              <a:t>/</a:t>
            </a:r>
            <a:r>
              <a:rPr lang="no-NO">
                <a:solidFill>
                  <a:srgbClr val="E48932"/>
                </a:solidFill>
                <a:uFill>
                  <a:noFill/>
                </a:uFill>
                <a:hlinkClick r:id="rId3">
                  <a:extLst>
                    <a:ext uri="{A12FA001-AC4F-418D-AE19-62706E023703}">
                      <ahyp:hlinkClr xmlns:ahyp="http://schemas.microsoft.com/office/drawing/2018/hyperlinkcolor" val="tx"/>
                    </a:ext>
                  </a:extLst>
                </a:hlinkClick>
              </a:rPr>
              <a:t>zenodo</a:t>
            </a:r>
            <a:r>
              <a:rPr lang="no-NO">
                <a:uFill>
                  <a:noFill/>
                </a:uFill>
                <a:hlinkClick r:id="rId3"/>
              </a:rPr>
              <a:t>.</a:t>
            </a:r>
            <a:r>
              <a:rPr lang="no-NO">
                <a:solidFill>
                  <a:srgbClr val="0070C0"/>
                </a:solidFill>
                <a:uFill>
                  <a:noFill/>
                </a:uFill>
                <a:hlinkClick r:id="rId3">
                  <a:extLst>
                    <a:ext uri="{A12FA001-AC4F-418D-AE19-62706E023703}">
                      <ahyp:hlinkClr xmlns:ahyp="http://schemas.microsoft.com/office/drawing/2018/hyperlinkcolor" val="tx"/>
                    </a:ext>
                  </a:extLst>
                </a:hlinkClick>
              </a:rPr>
              <a:t>7037615</a:t>
            </a:r>
            <a:endParaRPr>
              <a:solidFill>
                <a:srgbClr val="0070C0"/>
              </a:solidFill>
            </a:endParaRPr>
          </a:p>
          <a:p>
            <a:pPr marL="457200" lvl="0" indent="0" algn="l" rtl="0">
              <a:spcBef>
                <a:spcPts val="600"/>
              </a:spcBef>
              <a:spcAft>
                <a:spcPts val="0"/>
              </a:spcAft>
              <a:buNone/>
            </a:pPr>
            <a:r>
              <a:rPr lang="no-NO"/>
              <a:t> </a:t>
            </a:r>
            <a:endParaRPr/>
          </a:p>
        </p:txBody>
      </p:sp>
      <p:sp>
        <p:nvSpPr>
          <p:cNvPr id="107" name="Google Shape;107;p12"/>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Housekeeping Announcements	</a:t>
            </a:r>
            <a:endParaRPr/>
          </a:p>
        </p:txBody>
      </p:sp>
      <p:sp>
        <p:nvSpPr>
          <p:cNvPr id="108" name="Google Shape;108;p1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39"/>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no-NO" sz="3500">
                <a:solidFill>
                  <a:srgbClr val="6A6C76"/>
                </a:solidFill>
              </a:rPr>
              <a:t>10:30-10:45 		Welcome </a:t>
            </a:r>
            <a:endParaRPr sz="3500">
              <a:solidFill>
                <a:srgbClr val="6A6C76"/>
              </a:solidFill>
            </a:endParaRPr>
          </a:p>
          <a:p>
            <a:pPr marL="0" lvl="0" indent="0" algn="l" rtl="0">
              <a:spcBef>
                <a:spcPts val="0"/>
              </a:spcBef>
              <a:spcAft>
                <a:spcPts val="0"/>
              </a:spcAft>
              <a:buNone/>
            </a:pPr>
            <a:r>
              <a:rPr lang="no-NO" sz="3500">
                <a:solidFill>
                  <a:srgbClr val="6A6C76"/>
                </a:solidFill>
              </a:rPr>
              <a:t>10:45-11:15 		Background on Dataverse </a:t>
            </a:r>
            <a:endParaRPr sz="3500">
              <a:solidFill>
                <a:srgbClr val="6A6C76"/>
              </a:solidFill>
            </a:endParaRPr>
          </a:p>
          <a:p>
            <a:pPr marL="0" lvl="0" indent="0" algn="l" rtl="0">
              <a:spcBef>
                <a:spcPts val="0"/>
              </a:spcBef>
              <a:spcAft>
                <a:spcPts val="0"/>
              </a:spcAft>
              <a:buNone/>
            </a:pPr>
            <a:r>
              <a:rPr lang="no-NO" sz="3500">
                <a:solidFill>
                  <a:schemeClr val="accent1"/>
                </a:solidFill>
              </a:rPr>
              <a:t>11:15-11:20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11:20-12:05 		</a:t>
            </a:r>
            <a:r>
              <a:rPr lang="no-NO" sz="3500" b="1">
                <a:solidFill>
                  <a:srgbClr val="6A6C76"/>
                </a:solidFill>
              </a:rPr>
              <a:t>Session 1: Example materials and outlines </a:t>
            </a:r>
            <a:endParaRPr sz="3500" b="1">
              <a:solidFill>
                <a:srgbClr val="6A6C76"/>
              </a:solidFill>
            </a:endParaRPr>
          </a:p>
          <a:p>
            <a:pPr marL="0" lvl="0" indent="0" algn="l" rtl="0">
              <a:spcBef>
                <a:spcPts val="0"/>
              </a:spcBef>
              <a:spcAft>
                <a:spcPts val="0"/>
              </a:spcAft>
              <a:buNone/>
            </a:pPr>
            <a:r>
              <a:rPr lang="no-NO" sz="3500">
                <a:solidFill>
                  <a:schemeClr val="accent1"/>
                </a:solidFill>
              </a:rPr>
              <a:t>12:00-13:00 </a:t>
            </a:r>
            <a:r>
              <a:rPr lang="no-NO" sz="3500" i="1">
                <a:solidFill>
                  <a:schemeClr val="accent1"/>
                </a:solidFill>
              </a:rPr>
              <a:t>		Lunch Break</a:t>
            </a:r>
            <a:endParaRPr sz="3500" i="1">
              <a:solidFill>
                <a:schemeClr val="accent1"/>
              </a:solidFill>
            </a:endParaRPr>
          </a:p>
          <a:p>
            <a:pPr marL="0" lvl="0" indent="0" algn="l" rtl="0">
              <a:spcBef>
                <a:spcPts val="0"/>
              </a:spcBef>
              <a:spcAft>
                <a:spcPts val="0"/>
              </a:spcAft>
              <a:buNone/>
            </a:pPr>
            <a:r>
              <a:rPr lang="no-NO" sz="3500">
                <a:solidFill>
                  <a:srgbClr val="6A6C76"/>
                </a:solidFill>
              </a:rPr>
              <a:t>13:00-13:45 		Session 2: Breakout session for your own workshop design</a:t>
            </a:r>
            <a:endParaRPr sz="3500">
              <a:solidFill>
                <a:srgbClr val="6A6C76"/>
              </a:solidFill>
            </a:endParaRPr>
          </a:p>
          <a:p>
            <a:pPr marL="0" lvl="0" indent="0" algn="l" rtl="0">
              <a:spcBef>
                <a:spcPts val="0"/>
              </a:spcBef>
              <a:spcAft>
                <a:spcPts val="0"/>
              </a:spcAft>
              <a:buNone/>
            </a:pPr>
            <a:r>
              <a:rPr lang="no-NO" sz="3500">
                <a:solidFill>
                  <a:schemeClr val="accent1"/>
                </a:solidFill>
              </a:rPr>
              <a:t>13:45-13:50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13:50-14:35 		Session 3: Planning and troubleshooting</a:t>
            </a:r>
            <a:endParaRPr sz="3500">
              <a:solidFill>
                <a:srgbClr val="6A6C76"/>
              </a:solidFill>
            </a:endParaRPr>
          </a:p>
          <a:p>
            <a:pPr marL="0" lvl="0" indent="0" algn="l" rtl="0">
              <a:spcBef>
                <a:spcPts val="0"/>
              </a:spcBef>
              <a:spcAft>
                <a:spcPts val="0"/>
              </a:spcAft>
              <a:buNone/>
            </a:pPr>
            <a:r>
              <a:rPr lang="no-NO" sz="3500">
                <a:solidFill>
                  <a:srgbClr val="6A6C76"/>
                </a:solidFill>
              </a:rPr>
              <a:t>1</a:t>
            </a:r>
            <a:r>
              <a:rPr lang="no-NO" sz="3500"/>
              <a:t>4</a:t>
            </a:r>
            <a:r>
              <a:rPr lang="no-NO" sz="3500">
                <a:solidFill>
                  <a:srgbClr val="6A6C76"/>
                </a:solidFill>
              </a:rPr>
              <a:t>:35-15:00 		Wrap-up</a:t>
            </a:r>
            <a:endParaRPr>
              <a:solidFill>
                <a:srgbClr val="6A6C76"/>
              </a:solidFill>
            </a:endParaRPr>
          </a:p>
        </p:txBody>
      </p:sp>
      <p:sp>
        <p:nvSpPr>
          <p:cNvPr id="374" name="Google Shape;374;p39"/>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Programme</a:t>
            </a:r>
            <a:endParaRPr/>
          </a:p>
        </p:txBody>
      </p:sp>
      <p:sp>
        <p:nvSpPr>
          <p:cNvPr id="375" name="Google Shape;375;p3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79"/>
        <p:cNvGrpSpPr/>
        <p:nvPr/>
      </p:nvGrpSpPr>
      <p:grpSpPr>
        <a:xfrm>
          <a:off x="0" y="0"/>
          <a:ext cx="0" cy="0"/>
          <a:chOff x="0" y="0"/>
          <a:chExt cx="0" cy="0"/>
        </a:xfrm>
      </p:grpSpPr>
      <p:sp>
        <p:nvSpPr>
          <p:cNvPr id="380" name="Google Shape;380;p40"/>
          <p:cNvSpPr txBox="1">
            <a:spLocks noGrp="1"/>
          </p:cNvSpPr>
          <p:nvPr>
            <p:ph type="title"/>
          </p:nvPr>
        </p:nvSpPr>
        <p:spPr>
          <a:xfrm>
            <a:off x="649125" y="452980"/>
            <a:ext cx="7577400" cy="23313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800"/>
              <a:buFont typeface="Tahoma"/>
              <a:buNone/>
            </a:pPr>
            <a:r>
              <a:rPr lang="no-NO"/>
              <a:t>Session 1: Example materials &amp; outlines</a:t>
            </a:r>
            <a:endParaRPr/>
          </a:p>
        </p:txBody>
      </p:sp>
      <p:sp>
        <p:nvSpPr>
          <p:cNvPr id="381" name="Google Shape;381;p40"/>
          <p:cNvSpPr txBox="1">
            <a:spLocks noGrp="1"/>
          </p:cNvSpPr>
          <p:nvPr>
            <p:ph type="body" idx="1"/>
          </p:nvPr>
        </p:nvSpPr>
        <p:spPr>
          <a:xfrm>
            <a:off x="649131" y="7903675"/>
            <a:ext cx="7577400" cy="1263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Tahoma"/>
              <a:buNone/>
            </a:pPr>
            <a:r>
              <a:rPr lang="no-NO"/>
              <a:t>Ricarda Braukmann</a:t>
            </a:r>
            <a:endParaRPr/>
          </a:p>
        </p:txBody>
      </p:sp>
      <p:sp>
        <p:nvSpPr>
          <p:cNvPr id="382" name="Google Shape;382;p40"/>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1"/>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How can you train people to use Dataverse?</a:t>
            </a:r>
            <a:endParaRPr/>
          </a:p>
        </p:txBody>
      </p:sp>
      <p:pic>
        <p:nvPicPr>
          <p:cNvPr id="388" name="Google Shape;388;p41" descr="Image of coloured pencils along the bottom with a large blue cloud"/>
          <p:cNvPicPr preferRelativeResize="0"/>
          <p:nvPr/>
        </p:nvPicPr>
        <p:blipFill>
          <a:blip r:embed="rId3">
            <a:alphaModFix/>
          </a:blip>
          <a:stretch>
            <a:fillRect/>
          </a:stretch>
        </p:blipFill>
        <p:spPr>
          <a:xfrm>
            <a:off x="4499275" y="2155870"/>
            <a:ext cx="6858000" cy="6858000"/>
          </a:xfrm>
          <a:prstGeom prst="rect">
            <a:avLst/>
          </a:prstGeom>
          <a:noFill/>
          <a:ln>
            <a:noFill/>
          </a:ln>
        </p:spPr>
      </p:pic>
      <p:sp>
        <p:nvSpPr>
          <p:cNvPr id="389" name="Google Shape;389;p4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42"/>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457200" lvl="0" indent="-358394" algn="l" rtl="0">
              <a:lnSpc>
                <a:spcPct val="100000"/>
              </a:lnSpc>
              <a:spcBef>
                <a:spcPts val="0"/>
              </a:spcBef>
              <a:spcAft>
                <a:spcPts val="0"/>
              </a:spcAft>
              <a:buSzPts val="2044"/>
              <a:buChar char="•"/>
            </a:pPr>
            <a:r>
              <a:rPr lang="no-NO"/>
              <a:t>Existing materials from Dataverse </a:t>
            </a:r>
            <a:endParaRPr/>
          </a:p>
          <a:p>
            <a:pPr marL="914400" lvl="1" indent="-317500" algn="l" rtl="0">
              <a:lnSpc>
                <a:spcPct val="100000"/>
              </a:lnSpc>
              <a:spcBef>
                <a:spcPts val="0"/>
              </a:spcBef>
              <a:spcAft>
                <a:spcPts val="0"/>
              </a:spcAft>
              <a:buSzPts val="1400"/>
              <a:buChar char="•"/>
            </a:pPr>
            <a:r>
              <a:rPr lang="no-NO"/>
              <a:t>Guides</a:t>
            </a:r>
            <a:endParaRPr/>
          </a:p>
          <a:p>
            <a:pPr marL="914400" lvl="1" indent="-317500" algn="l" rtl="0">
              <a:lnSpc>
                <a:spcPct val="100000"/>
              </a:lnSpc>
              <a:spcBef>
                <a:spcPts val="0"/>
              </a:spcBef>
              <a:spcAft>
                <a:spcPts val="0"/>
              </a:spcAft>
              <a:buSzPts val="1400"/>
              <a:buChar char="•"/>
            </a:pPr>
            <a:r>
              <a:rPr lang="no-NO"/>
              <a:t>Slides</a:t>
            </a:r>
            <a:endParaRPr/>
          </a:p>
          <a:p>
            <a:pPr marL="914400" lvl="1" indent="-317500" algn="l" rtl="0">
              <a:lnSpc>
                <a:spcPct val="100000"/>
              </a:lnSpc>
              <a:spcBef>
                <a:spcPts val="0"/>
              </a:spcBef>
              <a:spcAft>
                <a:spcPts val="0"/>
              </a:spcAft>
              <a:buSzPts val="1400"/>
              <a:buChar char="•"/>
            </a:pPr>
            <a:r>
              <a:rPr lang="no-NO"/>
              <a:t>Videos</a:t>
            </a:r>
            <a:endParaRPr/>
          </a:p>
          <a:p>
            <a:pPr marL="914400" lvl="1" indent="-317500" algn="l" rtl="0">
              <a:lnSpc>
                <a:spcPct val="100000"/>
              </a:lnSpc>
              <a:spcBef>
                <a:spcPts val="0"/>
              </a:spcBef>
              <a:spcAft>
                <a:spcPts val="0"/>
              </a:spcAft>
              <a:buSzPts val="1400"/>
              <a:buChar char="•"/>
            </a:pPr>
            <a:r>
              <a:rPr lang="no-NO"/>
              <a:t>Workshops</a:t>
            </a:r>
            <a:endParaRPr/>
          </a:p>
          <a:p>
            <a:pPr marL="457200" lvl="0" indent="0" algn="l" rtl="0">
              <a:lnSpc>
                <a:spcPct val="100000"/>
              </a:lnSpc>
              <a:spcBef>
                <a:spcPts val="0"/>
              </a:spcBef>
              <a:spcAft>
                <a:spcPts val="0"/>
              </a:spcAft>
              <a:buNone/>
            </a:pPr>
            <a:endParaRPr/>
          </a:p>
          <a:p>
            <a:pPr marL="457200" lvl="0" indent="-358394" algn="l" rtl="0">
              <a:lnSpc>
                <a:spcPct val="100000"/>
              </a:lnSpc>
              <a:spcBef>
                <a:spcPts val="0"/>
              </a:spcBef>
              <a:spcAft>
                <a:spcPts val="0"/>
              </a:spcAft>
              <a:buSzPts val="2044"/>
              <a:buChar char="•"/>
            </a:pPr>
            <a:r>
              <a:rPr lang="no-NO"/>
              <a:t>Existing materials from CESSDA</a:t>
            </a:r>
            <a:endParaRPr/>
          </a:p>
          <a:p>
            <a:pPr marL="914400" lvl="1" indent="-317500" algn="l" rtl="0">
              <a:lnSpc>
                <a:spcPct val="100000"/>
              </a:lnSpc>
              <a:spcBef>
                <a:spcPts val="0"/>
              </a:spcBef>
              <a:spcAft>
                <a:spcPts val="0"/>
              </a:spcAft>
              <a:buSzPts val="1400"/>
              <a:buChar char="•"/>
            </a:pPr>
            <a:r>
              <a:rPr lang="no-NO"/>
              <a:t>CESSDA Data Management Expert Guide</a:t>
            </a:r>
            <a:endParaRPr/>
          </a:p>
          <a:p>
            <a:pPr marL="914400" lvl="1" indent="-317500" algn="l" rtl="0">
              <a:lnSpc>
                <a:spcPct val="100000"/>
              </a:lnSpc>
              <a:spcBef>
                <a:spcPts val="0"/>
              </a:spcBef>
              <a:spcAft>
                <a:spcPts val="0"/>
              </a:spcAft>
              <a:buSzPts val="1400"/>
              <a:buChar char="•"/>
            </a:pPr>
            <a:r>
              <a:rPr lang="no-NO"/>
              <a:t>Train-the-trainer materials</a:t>
            </a:r>
            <a:endParaRPr/>
          </a:p>
          <a:p>
            <a:pPr marL="914400" lvl="1" indent="-317500" algn="l" rtl="0">
              <a:lnSpc>
                <a:spcPct val="100000"/>
              </a:lnSpc>
              <a:spcBef>
                <a:spcPts val="0"/>
              </a:spcBef>
              <a:spcAft>
                <a:spcPts val="0"/>
              </a:spcAft>
              <a:buSzPts val="1400"/>
              <a:buChar char="•"/>
            </a:pPr>
            <a:r>
              <a:rPr lang="no-NO"/>
              <a:t>Resource directory</a:t>
            </a:r>
            <a:endParaRPr/>
          </a:p>
          <a:p>
            <a:pPr marL="914400" lvl="1" indent="-317500" algn="l" rtl="0">
              <a:lnSpc>
                <a:spcPct val="100000"/>
              </a:lnSpc>
              <a:spcBef>
                <a:spcPts val="0"/>
              </a:spcBef>
              <a:spcAft>
                <a:spcPts val="0"/>
              </a:spcAft>
              <a:buSzPts val="1400"/>
              <a:buChar char="•"/>
            </a:pPr>
            <a:r>
              <a:rPr lang="no-NO"/>
              <a:t>Workshops</a:t>
            </a:r>
            <a:endParaRPr/>
          </a:p>
        </p:txBody>
      </p:sp>
      <p:sp>
        <p:nvSpPr>
          <p:cNvPr id="395" name="Google Shape;395;p42"/>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Sources of existing training materials</a:t>
            </a:r>
            <a:endParaRPr/>
          </a:p>
        </p:txBody>
      </p:sp>
      <p:pic>
        <p:nvPicPr>
          <p:cNvPr id="396" name="Google Shape;396;p42" descr="Dataverse logo"/>
          <p:cNvPicPr preferRelativeResize="0"/>
          <p:nvPr/>
        </p:nvPicPr>
        <p:blipFill>
          <a:blip r:embed="rId3">
            <a:alphaModFix/>
          </a:blip>
          <a:stretch>
            <a:fillRect/>
          </a:stretch>
        </p:blipFill>
        <p:spPr>
          <a:xfrm>
            <a:off x="9432525" y="2496192"/>
            <a:ext cx="6017100" cy="2297725"/>
          </a:xfrm>
          <a:prstGeom prst="rect">
            <a:avLst/>
          </a:prstGeom>
          <a:noFill/>
          <a:ln>
            <a:noFill/>
          </a:ln>
        </p:spPr>
      </p:pic>
      <p:pic>
        <p:nvPicPr>
          <p:cNvPr id="397" name="Google Shape;397;p42" descr="Cessda logo"/>
          <p:cNvPicPr preferRelativeResize="0"/>
          <p:nvPr/>
        </p:nvPicPr>
        <p:blipFill>
          <a:blip r:embed="rId4">
            <a:alphaModFix/>
          </a:blip>
          <a:stretch>
            <a:fillRect/>
          </a:stretch>
        </p:blipFill>
        <p:spPr>
          <a:xfrm>
            <a:off x="9669775" y="5553425"/>
            <a:ext cx="5649526" cy="3177876"/>
          </a:xfrm>
          <a:prstGeom prst="rect">
            <a:avLst/>
          </a:prstGeom>
          <a:noFill/>
          <a:ln>
            <a:noFill/>
          </a:ln>
        </p:spPr>
      </p:pic>
      <p:sp>
        <p:nvSpPr>
          <p:cNvPr id="398" name="Google Shape;398;p4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43"/>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spcBef>
                <a:spcPts val="600"/>
              </a:spcBef>
              <a:spcAft>
                <a:spcPts val="0"/>
              </a:spcAft>
              <a:buSzPts val="2044"/>
              <a:buChar char="•"/>
            </a:pPr>
            <a:r>
              <a:rPr lang="no-NO"/>
              <a:t>We created an overview of relevant materials we found</a:t>
            </a:r>
            <a:endParaRPr/>
          </a:p>
          <a:p>
            <a:pPr marL="914400" lvl="1" indent="-393700" algn="l" rtl="0">
              <a:spcBef>
                <a:spcPts val="0"/>
              </a:spcBef>
              <a:spcAft>
                <a:spcPts val="0"/>
              </a:spcAft>
              <a:buSzPts val="2600"/>
              <a:buChar char="•"/>
            </a:pPr>
            <a:r>
              <a:rPr lang="no-NO" sz="2600"/>
              <a:t>Dataverse website </a:t>
            </a:r>
            <a:r>
              <a:rPr lang="no-NO" sz="2000"/>
              <a:t>[</a:t>
            </a:r>
            <a:r>
              <a:rPr lang="no-NO" sz="2000" u="sng">
                <a:solidFill>
                  <a:schemeClr val="hlink"/>
                </a:solidFill>
                <a:hlinkClick r:id="rId3"/>
              </a:rPr>
              <a:t>https://dataverse.org/presentations</a:t>
            </a:r>
            <a:r>
              <a:rPr lang="no-NO" sz="2000"/>
              <a:t>]</a:t>
            </a:r>
            <a:endParaRPr sz="2000"/>
          </a:p>
          <a:p>
            <a:pPr marL="914400" lvl="1" indent="-393700" algn="l" rtl="0">
              <a:spcBef>
                <a:spcPts val="0"/>
              </a:spcBef>
              <a:spcAft>
                <a:spcPts val="0"/>
              </a:spcAft>
              <a:buSzPts val="2600"/>
              <a:buChar char="•"/>
            </a:pPr>
            <a:r>
              <a:rPr lang="no-NO" sz="2600"/>
              <a:t>Dataverse Guide</a:t>
            </a:r>
            <a:r>
              <a:rPr lang="no-NO" sz="2000"/>
              <a:t> [</a:t>
            </a:r>
            <a:r>
              <a:rPr lang="no-NO" sz="2000" u="sng">
                <a:solidFill>
                  <a:schemeClr val="hlink"/>
                </a:solidFill>
                <a:hlinkClick r:id="rId4"/>
              </a:rPr>
              <a:t>https://guides.dataverse.org/en/latest/user/index.html</a:t>
            </a:r>
            <a:r>
              <a:rPr lang="no-NO" sz="2000"/>
              <a:t>]</a:t>
            </a:r>
            <a:endParaRPr sz="2000"/>
          </a:p>
          <a:p>
            <a:pPr marL="914400" lvl="1" indent="-393700" algn="l" rtl="0">
              <a:spcBef>
                <a:spcPts val="0"/>
              </a:spcBef>
              <a:spcAft>
                <a:spcPts val="0"/>
              </a:spcAft>
              <a:buSzPts val="2600"/>
              <a:buChar char="•"/>
            </a:pPr>
            <a:r>
              <a:rPr lang="no-NO" sz="2600"/>
              <a:t>DataverseTV </a:t>
            </a:r>
            <a:r>
              <a:rPr lang="no-NO" sz="2000"/>
              <a:t>[</a:t>
            </a:r>
            <a:r>
              <a:rPr lang="no-NO" sz="2000" u="sng">
                <a:solidFill>
                  <a:schemeClr val="hlink"/>
                </a:solidFill>
                <a:hlinkClick r:id="rId5"/>
              </a:rPr>
              <a:t>https://dataverse.org/dataversetv</a:t>
            </a:r>
            <a:r>
              <a:rPr lang="no-NO" sz="2000"/>
              <a:t>]</a:t>
            </a:r>
            <a:endParaRPr sz="2000"/>
          </a:p>
          <a:p>
            <a:pPr marL="914400" lvl="1" indent="-393700" algn="l" rtl="0">
              <a:spcBef>
                <a:spcPts val="0"/>
              </a:spcBef>
              <a:spcAft>
                <a:spcPts val="0"/>
              </a:spcAft>
              <a:buSzPts val="2600"/>
              <a:buChar char="•"/>
            </a:pPr>
            <a:r>
              <a:rPr lang="no-NO" sz="2600"/>
              <a:t>Zenodo search </a:t>
            </a:r>
            <a:r>
              <a:rPr lang="no-NO" sz="2000"/>
              <a:t>[</a:t>
            </a:r>
            <a:r>
              <a:rPr lang="no-NO" sz="2000" u="sng">
                <a:solidFill>
                  <a:schemeClr val="hlink"/>
                </a:solidFill>
                <a:hlinkClick r:id="rId6"/>
              </a:rPr>
              <a:t>https://zenodo.org</a:t>
            </a:r>
            <a:r>
              <a:rPr lang="no-NO" sz="2000"/>
              <a:t>]</a:t>
            </a:r>
            <a:endParaRPr sz="2000"/>
          </a:p>
          <a:p>
            <a:pPr marL="0" lvl="0" indent="0" algn="l" rtl="0">
              <a:spcBef>
                <a:spcPts val="600"/>
              </a:spcBef>
              <a:spcAft>
                <a:spcPts val="0"/>
              </a:spcAft>
              <a:buNone/>
            </a:pPr>
            <a:endParaRPr sz="2000"/>
          </a:p>
          <a:p>
            <a:pPr marL="0" lvl="0" indent="0" algn="l" rtl="0">
              <a:spcBef>
                <a:spcPts val="600"/>
              </a:spcBef>
              <a:spcAft>
                <a:spcPts val="0"/>
              </a:spcAft>
              <a:buNone/>
            </a:pPr>
            <a:r>
              <a:rPr lang="no-NO" sz="2000"/>
              <a:t>→ </a:t>
            </a:r>
            <a:r>
              <a:rPr lang="no-NO"/>
              <a:t>Aug2022_CollectionofDataverseMaterialsForTraining</a:t>
            </a:r>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sp>
        <p:nvSpPr>
          <p:cNvPr id="404" name="Google Shape;404;p43"/>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Dataverse materials </a:t>
            </a:r>
            <a:r>
              <a:rPr lang="no-NO">
                <a:solidFill>
                  <a:schemeClr val="accent3"/>
                </a:solidFill>
              </a:rPr>
              <a:t>[1]</a:t>
            </a:r>
            <a:r>
              <a:rPr lang="no-NO"/>
              <a:t> </a:t>
            </a:r>
            <a:endParaRPr/>
          </a:p>
        </p:txBody>
      </p:sp>
      <p:pic>
        <p:nvPicPr>
          <p:cNvPr id="405" name="Google Shape;405;p43" descr="screenshot of spreadsheet showing available resources"/>
          <p:cNvPicPr preferRelativeResize="0"/>
          <p:nvPr/>
        </p:nvPicPr>
        <p:blipFill>
          <a:blip r:embed="rId7">
            <a:alphaModFix/>
          </a:blip>
          <a:stretch>
            <a:fillRect/>
          </a:stretch>
        </p:blipFill>
        <p:spPr>
          <a:xfrm>
            <a:off x="908775" y="5922467"/>
            <a:ext cx="14285126" cy="2603200"/>
          </a:xfrm>
          <a:prstGeom prst="rect">
            <a:avLst/>
          </a:prstGeom>
          <a:noFill/>
          <a:ln w="38100" cap="flat" cmpd="sng">
            <a:solidFill>
              <a:srgbClr val="98C5E8"/>
            </a:solidFill>
            <a:prstDash val="solid"/>
            <a:round/>
            <a:headEnd type="none" w="sm" len="sm"/>
            <a:tailEnd type="none" w="sm" len="sm"/>
          </a:ln>
        </p:spPr>
      </p:pic>
      <p:sp>
        <p:nvSpPr>
          <p:cNvPr id="406" name="Google Shape;406;p4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34</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44"/>
          <p:cNvSpPr txBox="1">
            <a:spLocks noGrp="1"/>
          </p:cNvSpPr>
          <p:nvPr>
            <p:ph type="body" idx="1"/>
          </p:nvPr>
        </p:nvSpPr>
        <p:spPr>
          <a:xfrm>
            <a:off x="908775" y="2496200"/>
            <a:ext cx="9370200" cy="5811900"/>
          </a:xfrm>
          <a:prstGeom prst="rect">
            <a:avLst/>
          </a:prstGeom>
        </p:spPr>
        <p:txBody>
          <a:bodyPr spcFirstLastPara="1" wrap="square" lIns="91425" tIns="45700" rIns="91425" bIns="45700" anchor="t" anchorCtr="0">
            <a:normAutofit fontScale="92500"/>
          </a:bodyPr>
          <a:lstStyle/>
          <a:p>
            <a:pPr marL="457200" lvl="0" indent="-358394" algn="l" rtl="0">
              <a:spcBef>
                <a:spcPts val="600"/>
              </a:spcBef>
              <a:spcAft>
                <a:spcPts val="0"/>
              </a:spcAft>
              <a:buSzPts val="2044"/>
              <a:buChar char="•"/>
            </a:pPr>
            <a:r>
              <a:rPr lang="no-NO"/>
              <a:t>One resource that will come back a few times today:</a:t>
            </a:r>
            <a:endParaRPr/>
          </a:p>
          <a:p>
            <a:pPr marL="457200" lvl="0" indent="0" algn="l" rtl="0">
              <a:spcBef>
                <a:spcPts val="600"/>
              </a:spcBef>
              <a:spcAft>
                <a:spcPts val="0"/>
              </a:spcAft>
              <a:buNone/>
            </a:pPr>
            <a:r>
              <a:rPr lang="no-NO">
                <a:solidFill>
                  <a:srgbClr val="0070C0"/>
                </a:solidFill>
              </a:rPr>
              <a:t>Dataverse End User Manual </a:t>
            </a:r>
            <a:r>
              <a:rPr lang="no-NO"/>
              <a:t> </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Created within the SSHOC Project</a:t>
            </a:r>
            <a:r>
              <a:rPr lang="no-NO" baseline="30000"/>
              <a:t>1</a:t>
            </a:r>
            <a:endParaRPr baseline="30000"/>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Summarizing all the information a Dataverse user (researcher) needs to</a:t>
            </a:r>
            <a:endParaRPr/>
          </a:p>
          <a:p>
            <a:pPr marL="914400" lvl="1" indent="-317500" algn="l" rtl="0">
              <a:spcBef>
                <a:spcPts val="0"/>
              </a:spcBef>
              <a:spcAft>
                <a:spcPts val="0"/>
              </a:spcAft>
              <a:buSzPts val="1400"/>
              <a:buChar char="•"/>
            </a:pPr>
            <a:r>
              <a:rPr lang="no-NO"/>
              <a:t>set up an account</a:t>
            </a:r>
            <a:endParaRPr/>
          </a:p>
          <a:p>
            <a:pPr marL="914400" lvl="1" indent="-317500" algn="l" rtl="0">
              <a:spcBef>
                <a:spcPts val="0"/>
              </a:spcBef>
              <a:spcAft>
                <a:spcPts val="0"/>
              </a:spcAft>
              <a:buSzPts val="1400"/>
              <a:buChar char="•"/>
            </a:pPr>
            <a:r>
              <a:rPr lang="no-NO"/>
              <a:t>search and find data</a:t>
            </a:r>
            <a:endParaRPr/>
          </a:p>
          <a:p>
            <a:pPr marL="914400" lvl="1" indent="-317500" algn="l" rtl="0">
              <a:spcBef>
                <a:spcPts val="0"/>
              </a:spcBef>
              <a:spcAft>
                <a:spcPts val="0"/>
              </a:spcAft>
              <a:buSzPts val="1400"/>
              <a:buChar char="•"/>
            </a:pPr>
            <a:r>
              <a:rPr lang="no-NO"/>
              <a:t>reuse data</a:t>
            </a:r>
            <a:endParaRPr/>
          </a:p>
          <a:p>
            <a:pPr marL="914400" lvl="1" indent="-317500" algn="l" rtl="0">
              <a:spcBef>
                <a:spcPts val="0"/>
              </a:spcBef>
              <a:spcAft>
                <a:spcPts val="0"/>
              </a:spcAft>
              <a:buSzPts val="1400"/>
              <a:buChar char="•"/>
            </a:pPr>
            <a:r>
              <a:rPr lang="no-NO"/>
              <a:t>deposit data</a:t>
            </a:r>
            <a:endParaRPr/>
          </a:p>
          <a:p>
            <a:pPr marL="914400" lvl="1" indent="-317500" algn="l" rtl="0">
              <a:spcBef>
                <a:spcPts val="0"/>
              </a:spcBef>
              <a:spcAft>
                <a:spcPts val="0"/>
              </a:spcAft>
              <a:buSzPts val="1400"/>
              <a:buChar char="•"/>
            </a:pPr>
            <a:r>
              <a:rPr lang="no-NO"/>
              <a:t>manage data submissions</a:t>
            </a:r>
            <a:endParaRPr/>
          </a:p>
          <a:p>
            <a:pPr marL="914400" lvl="0" indent="0" algn="l" rtl="0">
              <a:spcBef>
                <a:spcPts val="600"/>
              </a:spcBef>
              <a:spcAft>
                <a:spcPts val="0"/>
              </a:spcAft>
              <a:buNone/>
            </a:pPr>
            <a:endParaRPr/>
          </a:p>
          <a:p>
            <a:pPr marL="457200" lvl="0" indent="-358394" algn="l" rtl="0">
              <a:spcBef>
                <a:spcPts val="600"/>
              </a:spcBef>
              <a:spcAft>
                <a:spcPts val="0"/>
              </a:spcAft>
              <a:buSzPts val="2044"/>
              <a:buChar char="•"/>
            </a:pPr>
            <a:r>
              <a:rPr lang="no-NO"/>
              <a:t>Available at </a:t>
            </a:r>
            <a:r>
              <a:rPr lang="no-NO" sz="2500">
                <a:solidFill>
                  <a:srgbClr val="0070C0"/>
                </a:solidFill>
                <a:uFill>
                  <a:noFill/>
                </a:uFill>
                <a:hlinkClick r:id="rId3">
                  <a:extLst>
                    <a:ext uri="{A12FA001-AC4F-418D-AE19-62706E023703}">
                      <ahyp:hlinkClr xmlns:ahyp="http://schemas.microsoft.com/office/drawing/2018/hyperlinkcolor" val="tx"/>
                    </a:ext>
                  </a:extLst>
                </a:hlinkClick>
              </a:rPr>
              <a:t>https://doi.org/10.5281/zenodo.634748</a:t>
            </a:r>
            <a:r>
              <a:rPr lang="no-NO" sz="2500">
                <a:solidFill>
                  <a:srgbClr val="0070C0"/>
                </a:solidFill>
              </a:rPr>
              <a:t>8</a:t>
            </a:r>
            <a:endParaRPr/>
          </a:p>
        </p:txBody>
      </p:sp>
      <p:sp>
        <p:nvSpPr>
          <p:cNvPr id="412" name="Google Shape;412;p44"/>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Dataverse materials </a:t>
            </a:r>
            <a:r>
              <a:rPr lang="no-NO">
                <a:solidFill>
                  <a:schemeClr val="accent3"/>
                </a:solidFill>
              </a:rPr>
              <a:t>[2]</a:t>
            </a:r>
            <a:endParaRPr/>
          </a:p>
        </p:txBody>
      </p:sp>
      <p:pic>
        <p:nvPicPr>
          <p:cNvPr id="413" name="Google Shape;413;p44" descr="Image of Dataverse End User Manual from SSHOC"/>
          <p:cNvPicPr preferRelativeResize="0"/>
          <p:nvPr/>
        </p:nvPicPr>
        <p:blipFill>
          <a:blip r:embed="rId4">
            <a:alphaModFix/>
          </a:blip>
          <a:stretch>
            <a:fillRect/>
          </a:stretch>
        </p:blipFill>
        <p:spPr>
          <a:xfrm>
            <a:off x="10743700" y="186925"/>
            <a:ext cx="6085950" cy="8213449"/>
          </a:xfrm>
          <a:prstGeom prst="rect">
            <a:avLst/>
          </a:prstGeom>
          <a:noFill/>
          <a:ln>
            <a:noFill/>
          </a:ln>
        </p:spPr>
      </p:pic>
      <p:sp>
        <p:nvSpPr>
          <p:cNvPr id="414" name="Google Shape;414;p44"/>
          <p:cNvSpPr txBox="1"/>
          <p:nvPr/>
        </p:nvSpPr>
        <p:spPr>
          <a:xfrm>
            <a:off x="1094000" y="8400375"/>
            <a:ext cx="160125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500" baseline="30000">
                <a:solidFill>
                  <a:srgbClr val="888893"/>
                </a:solidFill>
                <a:latin typeface="Tahoma"/>
                <a:ea typeface="Tahoma"/>
                <a:cs typeface="Tahoma"/>
                <a:sym typeface="Tahoma"/>
              </a:rPr>
              <a:t>1 </a:t>
            </a:r>
            <a:r>
              <a:rPr lang="no-NO" sz="1500">
                <a:solidFill>
                  <a:srgbClr val="888893"/>
                </a:solidFill>
                <a:latin typeface="Tahoma"/>
                <a:ea typeface="Tahoma"/>
                <a:cs typeface="Tahoma"/>
                <a:sym typeface="Tahoma"/>
              </a:rPr>
              <a:t>SSHOC, "Social Sciences and Humanities Open Cloud", has received funding from the European Union’s Horizon 2020 project call H2020-INFRAEOSC-04-2018, grant agreement #823782. See: https://www.sshopencloud.eu/</a:t>
            </a:r>
            <a:endParaRPr sz="1500">
              <a:solidFill>
                <a:srgbClr val="888893"/>
              </a:solidFill>
              <a:latin typeface="Tahoma"/>
              <a:ea typeface="Tahoma"/>
              <a:cs typeface="Tahoma"/>
              <a:sym typeface="Tahoma"/>
            </a:endParaRPr>
          </a:p>
        </p:txBody>
      </p:sp>
      <p:sp>
        <p:nvSpPr>
          <p:cNvPr id="415" name="Google Shape;415;p4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5"/>
          <p:cNvSpPr/>
          <p:nvPr/>
        </p:nvSpPr>
        <p:spPr>
          <a:xfrm>
            <a:off x="66250" y="8714700"/>
            <a:ext cx="17274000" cy="1038900"/>
          </a:xfrm>
          <a:prstGeom prst="rect">
            <a:avLst/>
          </a:pr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chemeClr val="accent5"/>
              </a:highlight>
            </a:endParaRPr>
          </a:p>
        </p:txBody>
      </p:sp>
      <p:sp>
        <p:nvSpPr>
          <p:cNvPr id="421" name="Google Shape;421;p45"/>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358394" algn="l" rtl="0">
              <a:spcBef>
                <a:spcPts val="600"/>
              </a:spcBef>
              <a:spcAft>
                <a:spcPts val="0"/>
              </a:spcAft>
              <a:buSzPts val="2044"/>
              <a:buChar char="•"/>
            </a:pPr>
            <a:r>
              <a:rPr lang="no-NO"/>
              <a:t>CESSDA has a resource directory on Zotero</a:t>
            </a:r>
            <a:endParaRPr/>
          </a:p>
          <a:p>
            <a:pPr marL="457200" lvl="0" indent="0" algn="l" rtl="0">
              <a:spcBef>
                <a:spcPts val="600"/>
              </a:spcBef>
              <a:spcAft>
                <a:spcPts val="0"/>
              </a:spcAft>
              <a:buNone/>
            </a:pPr>
            <a:r>
              <a:rPr lang="no-NO"/>
              <a:t>→ </a:t>
            </a:r>
            <a:r>
              <a:rPr lang="no-NO" sz="2400"/>
              <a:t>You can filter on “Dataverse training” </a:t>
            </a:r>
            <a:endParaRPr sz="2400"/>
          </a:p>
          <a:p>
            <a:pPr marL="0" lvl="0" indent="0" algn="l" rtl="0">
              <a:spcBef>
                <a:spcPts val="600"/>
              </a:spcBef>
              <a:spcAft>
                <a:spcPts val="0"/>
              </a:spcAft>
              <a:buNone/>
            </a:pPr>
            <a:endParaRPr/>
          </a:p>
          <a:p>
            <a:pPr marL="0" lvl="0" indent="0" algn="l" rtl="0">
              <a:spcBef>
                <a:spcPts val="600"/>
              </a:spcBef>
              <a:spcAft>
                <a:spcPts val="0"/>
              </a:spcAft>
              <a:buNone/>
            </a:pPr>
            <a:endParaRPr sz="2400"/>
          </a:p>
        </p:txBody>
      </p:sp>
      <p:sp>
        <p:nvSpPr>
          <p:cNvPr id="422" name="Google Shape;422;p45"/>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CESSDA Resource Directory</a:t>
            </a:r>
            <a:endParaRPr/>
          </a:p>
        </p:txBody>
      </p:sp>
      <p:sp>
        <p:nvSpPr>
          <p:cNvPr id="423" name="Google Shape;423;p45"/>
          <p:cNvSpPr txBox="1"/>
          <p:nvPr/>
        </p:nvSpPr>
        <p:spPr>
          <a:xfrm>
            <a:off x="1862175" y="9138500"/>
            <a:ext cx="12809700" cy="554100"/>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no-NO" sz="2400">
                <a:solidFill>
                  <a:srgbClr val="6A6C76"/>
                </a:solidFill>
                <a:latin typeface="Tahoma"/>
                <a:ea typeface="Tahoma"/>
                <a:cs typeface="Tahoma"/>
                <a:sym typeface="Tahoma"/>
              </a:rPr>
              <a:t>https://www.zotero.org/groups/2382601/cessda_resource_directory/library</a:t>
            </a:r>
            <a:endParaRPr/>
          </a:p>
        </p:txBody>
      </p:sp>
      <p:pic>
        <p:nvPicPr>
          <p:cNvPr id="424" name="Google Shape;424;p45" descr="Screenshot of Zotero repository of CESSDA"/>
          <p:cNvPicPr preferRelativeResize="0"/>
          <p:nvPr/>
        </p:nvPicPr>
        <p:blipFill rotWithShape="1">
          <a:blip r:embed="rId3">
            <a:alphaModFix/>
          </a:blip>
          <a:srcRect r="18540" b="19178"/>
          <a:stretch/>
        </p:blipFill>
        <p:spPr>
          <a:xfrm>
            <a:off x="1658975" y="3563125"/>
            <a:ext cx="13387875" cy="5389626"/>
          </a:xfrm>
          <a:prstGeom prst="rect">
            <a:avLst/>
          </a:prstGeom>
          <a:noFill/>
          <a:ln>
            <a:noFill/>
          </a:ln>
        </p:spPr>
      </p:pic>
      <p:sp>
        <p:nvSpPr>
          <p:cNvPr id="425" name="Google Shape;425;p4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46" descr="image of a person with three speech bubbles above head: What? When? How?"/>
          <p:cNvPicPr preferRelativeResize="0"/>
          <p:nvPr/>
        </p:nvPicPr>
        <p:blipFill>
          <a:blip r:embed="rId3">
            <a:alphaModFix/>
          </a:blip>
          <a:stretch>
            <a:fillRect/>
          </a:stretch>
        </p:blipFill>
        <p:spPr>
          <a:xfrm>
            <a:off x="13086525" y="4743650"/>
            <a:ext cx="4094850" cy="4214775"/>
          </a:xfrm>
          <a:prstGeom prst="rect">
            <a:avLst/>
          </a:prstGeom>
          <a:noFill/>
          <a:ln>
            <a:noFill/>
          </a:ln>
        </p:spPr>
      </p:pic>
      <p:sp>
        <p:nvSpPr>
          <p:cNvPr id="431" name="Google Shape;431;p46"/>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457200" lvl="0" indent="-431800" algn="l" rtl="0">
              <a:lnSpc>
                <a:spcPct val="150000"/>
              </a:lnSpc>
              <a:spcBef>
                <a:spcPts val="4200"/>
              </a:spcBef>
              <a:spcAft>
                <a:spcPts val="0"/>
              </a:spcAft>
              <a:buClr>
                <a:srgbClr val="6A6C76"/>
              </a:buClr>
              <a:buSzPts val="3200"/>
              <a:buFont typeface="Arial"/>
              <a:buChar char="•"/>
            </a:pPr>
            <a:r>
              <a:rPr lang="no-NO" sz="3200">
                <a:solidFill>
                  <a:srgbClr val="6A6C76"/>
                </a:solidFill>
                <a:latin typeface="Arial"/>
                <a:ea typeface="Arial"/>
                <a:cs typeface="Arial"/>
                <a:sym typeface="Arial"/>
              </a:rPr>
              <a:t>Guide on Research Data Management (RDM)</a:t>
            </a:r>
            <a:endParaRPr sz="3200">
              <a:solidFill>
                <a:srgbClr val="6A6C76"/>
              </a:solidFill>
              <a:latin typeface="Arial"/>
              <a:ea typeface="Arial"/>
              <a:cs typeface="Arial"/>
              <a:sym typeface="Arial"/>
            </a:endParaRPr>
          </a:p>
          <a:p>
            <a:pPr marL="914400" lvl="1" indent="-431800" algn="l" rtl="0">
              <a:lnSpc>
                <a:spcPct val="150000"/>
              </a:lnSpc>
              <a:spcBef>
                <a:spcPts val="0"/>
              </a:spcBef>
              <a:spcAft>
                <a:spcPts val="0"/>
              </a:spcAft>
              <a:buClr>
                <a:srgbClr val="6A6C76"/>
              </a:buClr>
              <a:buSzPts val="3200"/>
              <a:buFont typeface="Arial"/>
              <a:buChar char="•"/>
            </a:pPr>
            <a:r>
              <a:rPr lang="no-NO">
                <a:solidFill>
                  <a:srgbClr val="6A6C76"/>
                </a:solidFill>
                <a:latin typeface="Arial"/>
                <a:ea typeface="Arial"/>
                <a:cs typeface="Arial"/>
                <a:sym typeface="Arial"/>
              </a:rPr>
              <a:t>For early career researchers (in the social sciences)</a:t>
            </a:r>
            <a:endParaRPr sz="3200">
              <a:solidFill>
                <a:srgbClr val="6A6C76"/>
              </a:solidFill>
              <a:latin typeface="Arial"/>
              <a:ea typeface="Arial"/>
              <a:cs typeface="Arial"/>
              <a:sym typeface="Arial"/>
            </a:endParaRPr>
          </a:p>
          <a:p>
            <a:pPr marL="457200" lvl="0" indent="-431800" algn="l" rtl="0">
              <a:lnSpc>
                <a:spcPct val="150000"/>
              </a:lnSpc>
              <a:spcBef>
                <a:spcPts val="0"/>
              </a:spcBef>
              <a:spcAft>
                <a:spcPts val="0"/>
              </a:spcAft>
              <a:buClr>
                <a:srgbClr val="6A6C76"/>
              </a:buClr>
              <a:buSzPts val="3200"/>
              <a:buFont typeface="Arial"/>
              <a:buChar char="•"/>
            </a:pPr>
            <a:r>
              <a:rPr lang="no-NO" sz="3200">
                <a:solidFill>
                  <a:srgbClr val="6A6C76"/>
                </a:solidFill>
                <a:latin typeface="Arial"/>
                <a:ea typeface="Arial"/>
                <a:cs typeface="Arial"/>
                <a:sym typeface="Arial"/>
              </a:rPr>
              <a:t>Provides useful information on RDM in one central place</a:t>
            </a:r>
            <a:endParaRPr sz="3200">
              <a:solidFill>
                <a:srgbClr val="6A6C76"/>
              </a:solidFill>
              <a:latin typeface="Arial"/>
              <a:ea typeface="Arial"/>
              <a:cs typeface="Arial"/>
              <a:sym typeface="Arial"/>
            </a:endParaRPr>
          </a:p>
          <a:p>
            <a:pPr marL="457200" lvl="0" indent="-431800" algn="l" rtl="0">
              <a:lnSpc>
                <a:spcPct val="150000"/>
              </a:lnSpc>
              <a:spcBef>
                <a:spcPts val="0"/>
              </a:spcBef>
              <a:spcAft>
                <a:spcPts val="0"/>
              </a:spcAft>
              <a:buClr>
                <a:srgbClr val="6A6C76"/>
              </a:buClr>
              <a:buSzPts val="3200"/>
              <a:buFont typeface="Arial"/>
              <a:buChar char="•"/>
            </a:pPr>
            <a:r>
              <a:rPr lang="no-NO" sz="3200">
                <a:solidFill>
                  <a:srgbClr val="6A6C76"/>
                </a:solidFill>
                <a:latin typeface="Arial"/>
                <a:ea typeface="Arial"/>
                <a:cs typeface="Arial"/>
                <a:sym typeface="Arial"/>
              </a:rPr>
              <a:t>Created by CESSDA training team 2017-2020, updated regularly. </a:t>
            </a:r>
            <a:endParaRPr sz="3200">
              <a:solidFill>
                <a:srgbClr val="6A6C76"/>
              </a:solidFill>
              <a:latin typeface="Arial"/>
              <a:ea typeface="Arial"/>
              <a:cs typeface="Arial"/>
              <a:sym typeface="Arial"/>
            </a:endParaRPr>
          </a:p>
          <a:p>
            <a:pPr marL="457200" lvl="0" indent="-431800" algn="l" rtl="0">
              <a:lnSpc>
                <a:spcPct val="150000"/>
              </a:lnSpc>
              <a:spcBef>
                <a:spcPts val="0"/>
              </a:spcBef>
              <a:spcAft>
                <a:spcPts val="0"/>
              </a:spcAft>
              <a:buSzPts val="3200"/>
              <a:buFont typeface="Arial"/>
              <a:buChar char="•"/>
            </a:pPr>
            <a:r>
              <a:rPr lang="no-NO" sz="3200">
                <a:solidFill>
                  <a:srgbClr val="6A6C76"/>
                </a:solidFill>
                <a:latin typeface="Arial"/>
                <a:ea typeface="Arial"/>
                <a:cs typeface="Arial"/>
                <a:sym typeface="Arial"/>
              </a:rPr>
              <a:t>Free to use at </a:t>
            </a:r>
            <a:r>
              <a:rPr lang="no-NO" sz="3200" b="1">
                <a:solidFill>
                  <a:srgbClr val="007ABF"/>
                </a:solidFill>
                <a:latin typeface="Arial"/>
                <a:ea typeface="Arial"/>
                <a:cs typeface="Arial"/>
                <a:sym typeface="Arial"/>
              </a:rPr>
              <a:t>www.cessda.eu/dmeg</a:t>
            </a:r>
            <a:endParaRPr sz="3200" b="1">
              <a:solidFill>
                <a:srgbClr val="007ABF"/>
              </a:solidFill>
              <a:latin typeface="Arial"/>
              <a:ea typeface="Arial"/>
              <a:cs typeface="Arial"/>
              <a:sym typeface="Arial"/>
            </a:endParaRPr>
          </a:p>
          <a:p>
            <a:pPr marL="457200" lvl="0" indent="0" algn="l" rtl="0">
              <a:spcBef>
                <a:spcPts val="600"/>
              </a:spcBef>
              <a:spcAft>
                <a:spcPts val="0"/>
              </a:spcAft>
              <a:buNone/>
            </a:pPr>
            <a:endParaRPr/>
          </a:p>
        </p:txBody>
      </p:sp>
      <p:sp>
        <p:nvSpPr>
          <p:cNvPr id="432" name="Google Shape;432;p46"/>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CESSDA Data Management Expert Guide </a:t>
            </a:r>
            <a:r>
              <a:rPr lang="no-NO">
                <a:solidFill>
                  <a:schemeClr val="accent3"/>
                </a:solidFill>
              </a:rPr>
              <a:t>[1]</a:t>
            </a:r>
            <a:r>
              <a:rPr lang="no-NO"/>
              <a:t>  </a:t>
            </a:r>
            <a:endParaRPr/>
          </a:p>
        </p:txBody>
      </p:sp>
      <p:pic>
        <p:nvPicPr>
          <p:cNvPr id="433" name="Google Shape;433;p46" descr="CESSDA DMEG logo Data Management Expert Guide"/>
          <p:cNvPicPr preferRelativeResize="0"/>
          <p:nvPr/>
        </p:nvPicPr>
        <p:blipFill rotWithShape="1">
          <a:blip r:embed="rId4">
            <a:alphaModFix/>
          </a:blip>
          <a:srcRect/>
          <a:stretch/>
        </p:blipFill>
        <p:spPr>
          <a:xfrm>
            <a:off x="827465" y="7239228"/>
            <a:ext cx="5761620" cy="1574213"/>
          </a:xfrm>
          <a:prstGeom prst="rect">
            <a:avLst/>
          </a:prstGeom>
          <a:noFill/>
          <a:ln>
            <a:noFill/>
          </a:ln>
        </p:spPr>
      </p:pic>
      <p:pic>
        <p:nvPicPr>
          <p:cNvPr id="434" name="Google Shape;434;p46" descr="cc by SA licence"/>
          <p:cNvPicPr preferRelativeResize="0"/>
          <p:nvPr/>
        </p:nvPicPr>
        <p:blipFill>
          <a:blip r:embed="rId5">
            <a:alphaModFix/>
          </a:blip>
          <a:stretch>
            <a:fillRect/>
          </a:stretch>
        </p:blipFill>
        <p:spPr>
          <a:xfrm>
            <a:off x="7266900" y="8108611"/>
            <a:ext cx="2000250" cy="704850"/>
          </a:xfrm>
          <a:prstGeom prst="rect">
            <a:avLst/>
          </a:prstGeom>
          <a:noFill/>
          <a:ln>
            <a:noFill/>
          </a:ln>
        </p:spPr>
      </p:pic>
      <p:sp>
        <p:nvSpPr>
          <p:cNvPr id="435" name="Google Shape;435;p46"/>
          <p:cNvSpPr txBox="1"/>
          <p:nvPr/>
        </p:nvSpPr>
        <p:spPr>
          <a:xfrm>
            <a:off x="9634675" y="8259350"/>
            <a:ext cx="4837200" cy="554100"/>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no-NO" sz="2400">
                <a:solidFill>
                  <a:srgbClr val="6A6C76"/>
                </a:solidFill>
                <a:latin typeface="Tahoma"/>
                <a:ea typeface="Tahoma"/>
                <a:cs typeface="Tahoma"/>
                <a:sym typeface="Tahoma"/>
              </a:rPr>
              <a:t>https://dmeg.cessda.eu/</a:t>
            </a:r>
            <a:endParaRPr/>
          </a:p>
        </p:txBody>
      </p:sp>
      <p:sp>
        <p:nvSpPr>
          <p:cNvPr id="436" name="Google Shape;436;p46"/>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37</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47"/>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lnSpc>
                <a:spcPct val="150000"/>
              </a:lnSpc>
              <a:spcBef>
                <a:spcPts val="4200"/>
              </a:spcBef>
              <a:spcAft>
                <a:spcPts val="0"/>
              </a:spcAft>
              <a:buNone/>
            </a:pPr>
            <a:r>
              <a:rPr lang="no-NO" sz="3200">
                <a:solidFill>
                  <a:srgbClr val="6A6C76"/>
                </a:solidFill>
                <a:latin typeface="Arial"/>
                <a:ea typeface="Arial"/>
                <a:cs typeface="Arial"/>
                <a:sym typeface="Arial"/>
              </a:rPr>
              <a:t>Follows the Research Data Life Cycle </a:t>
            </a:r>
            <a:endParaRPr sz="3200">
              <a:solidFill>
                <a:srgbClr val="6A6C76"/>
              </a:solidFill>
              <a:latin typeface="Arial"/>
              <a:ea typeface="Arial"/>
              <a:cs typeface="Arial"/>
              <a:sym typeface="Arial"/>
            </a:endParaRPr>
          </a:p>
          <a:p>
            <a:pPr marL="457200" lvl="0" indent="0" algn="l" rtl="0">
              <a:spcBef>
                <a:spcPts val="600"/>
              </a:spcBef>
              <a:spcAft>
                <a:spcPts val="0"/>
              </a:spcAft>
              <a:buNone/>
            </a:pPr>
            <a:endParaRPr/>
          </a:p>
        </p:txBody>
      </p:sp>
      <p:sp>
        <p:nvSpPr>
          <p:cNvPr id="442" name="Google Shape;442;p47"/>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CESSDA Data Management Expert Guide </a:t>
            </a:r>
            <a:r>
              <a:rPr lang="no-NO">
                <a:solidFill>
                  <a:schemeClr val="accent6"/>
                </a:solidFill>
              </a:rPr>
              <a:t>[2]</a:t>
            </a:r>
            <a:r>
              <a:rPr lang="no-NO"/>
              <a:t> </a:t>
            </a:r>
            <a:endParaRPr/>
          </a:p>
        </p:txBody>
      </p:sp>
      <p:pic>
        <p:nvPicPr>
          <p:cNvPr id="443" name="Google Shape;443;p47" descr="DMEG infographic showing chapters in circles around a pile of wooden letters. Chapters are: Discover, plan, organise&amp; document, process, store, protect, publish"/>
          <p:cNvPicPr preferRelativeResize="0"/>
          <p:nvPr/>
        </p:nvPicPr>
        <p:blipFill>
          <a:blip r:embed="rId3">
            <a:alphaModFix/>
          </a:blip>
          <a:stretch>
            <a:fillRect/>
          </a:stretch>
        </p:blipFill>
        <p:spPr>
          <a:xfrm>
            <a:off x="9009700" y="1882700"/>
            <a:ext cx="7451026" cy="7423575"/>
          </a:xfrm>
          <a:prstGeom prst="rect">
            <a:avLst/>
          </a:prstGeom>
          <a:noFill/>
          <a:ln>
            <a:noFill/>
          </a:ln>
        </p:spPr>
      </p:pic>
      <p:pic>
        <p:nvPicPr>
          <p:cNvPr id="444" name="Google Shape;444;p47" descr="DMEG chapter index"/>
          <p:cNvPicPr preferRelativeResize="0"/>
          <p:nvPr/>
        </p:nvPicPr>
        <p:blipFill>
          <a:blip r:embed="rId4">
            <a:alphaModFix/>
          </a:blip>
          <a:stretch>
            <a:fillRect/>
          </a:stretch>
        </p:blipFill>
        <p:spPr>
          <a:xfrm>
            <a:off x="2353550" y="3834625"/>
            <a:ext cx="4010925" cy="4311750"/>
          </a:xfrm>
          <a:prstGeom prst="rect">
            <a:avLst/>
          </a:prstGeom>
          <a:noFill/>
          <a:ln w="9525" cap="flat" cmpd="sng">
            <a:solidFill>
              <a:schemeClr val="lt1"/>
            </a:solidFill>
            <a:prstDash val="solid"/>
            <a:round/>
            <a:headEnd type="none" w="sm" len="sm"/>
            <a:tailEnd type="none" w="sm" len="sm"/>
          </a:ln>
        </p:spPr>
      </p:pic>
      <p:sp>
        <p:nvSpPr>
          <p:cNvPr id="445" name="Google Shape;445;p4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8"/>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4200"/>
              </a:spcBef>
              <a:spcAft>
                <a:spcPts val="0"/>
              </a:spcAft>
              <a:buNone/>
            </a:pPr>
            <a:r>
              <a:rPr lang="no-NO" sz="3200">
                <a:solidFill>
                  <a:srgbClr val="6A6C76"/>
                </a:solidFill>
                <a:latin typeface="Arial"/>
                <a:ea typeface="Arial"/>
                <a:cs typeface="Arial"/>
                <a:sym typeface="Arial"/>
              </a:rPr>
              <a:t>Has a couple of recurring elements</a:t>
            </a:r>
            <a:endParaRPr sz="3200">
              <a:solidFill>
                <a:srgbClr val="6A6C76"/>
              </a:solidFill>
              <a:latin typeface="Arial"/>
              <a:ea typeface="Arial"/>
              <a:cs typeface="Arial"/>
              <a:sym typeface="Arial"/>
            </a:endParaRPr>
          </a:p>
          <a:p>
            <a:pPr marL="457200" lvl="0" indent="-358394" algn="l" rtl="0">
              <a:spcBef>
                <a:spcPts val="600"/>
              </a:spcBef>
              <a:spcAft>
                <a:spcPts val="0"/>
              </a:spcAft>
              <a:buSzPts val="2044"/>
              <a:buChar char="•"/>
            </a:pPr>
            <a:r>
              <a:rPr lang="no-NO"/>
              <a:t>Expert Tips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European diversity</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Qualitative &amp; Quantitative data</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Adapt your Data Management Plan (DMP)</a:t>
            </a:r>
            <a:endParaRPr/>
          </a:p>
          <a:p>
            <a:pPr marL="0" lvl="0" indent="0" algn="l" rtl="0">
              <a:spcBef>
                <a:spcPts val="600"/>
              </a:spcBef>
              <a:spcAft>
                <a:spcPts val="0"/>
              </a:spcAft>
              <a:buNone/>
            </a:pPr>
            <a:r>
              <a:rPr lang="no-NO"/>
              <a:t>  </a:t>
            </a:r>
            <a:endParaRPr/>
          </a:p>
          <a:p>
            <a:pPr marL="457200" lvl="0" indent="0" algn="l" rtl="0">
              <a:spcBef>
                <a:spcPts val="600"/>
              </a:spcBef>
              <a:spcAft>
                <a:spcPts val="0"/>
              </a:spcAft>
              <a:buNone/>
            </a:pPr>
            <a:endParaRPr/>
          </a:p>
        </p:txBody>
      </p:sp>
      <p:sp>
        <p:nvSpPr>
          <p:cNvPr id="451" name="Google Shape;451;p48"/>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CESSDA Data Management Expert Guide </a:t>
            </a:r>
            <a:r>
              <a:rPr lang="no-NO">
                <a:solidFill>
                  <a:schemeClr val="accent3"/>
                </a:solidFill>
              </a:rPr>
              <a:t>[3]</a:t>
            </a:r>
            <a:r>
              <a:rPr lang="no-NO"/>
              <a:t>  </a:t>
            </a:r>
            <a:endParaRPr/>
          </a:p>
        </p:txBody>
      </p:sp>
      <p:pic>
        <p:nvPicPr>
          <p:cNvPr id="452" name="Google Shape;452;p48" descr="person sitting on a big yellow speech bubble that says Tip"/>
          <p:cNvPicPr preferRelativeResize="0"/>
          <p:nvPr/>
        </p:nvPicPr>
        <p:blipFill>
          <a:blip r:embed="rId3">
            <a:alphaModFix/>
          </a:blip>
          <a:stretch>
            <a:fillRect/>
          </a:stretch>
        </p:blipFill>
        <p:spPr>
          <a:xfrm>
            <a:off x="8269675" y="2298950"/>
            <a:ext cx="3851228" cy="2350750"/>
          </a:xfrm>
          <a:prstGeom prst="rect">
            <a:avLst/>
          </a:prstGeom>
          <a:noFill/>
          <a:ln>
            <a:noFill/>
          </a:ln>
        </p:spPr>
      </p:pic>
      <p:pic>
        <p:nvPicPr>
          <p:cNvPr id="453" name="Google Shape;453;p48" descr="tiny figure on a map of Europe holding a flag"/>
          <p:cNvPicPr preferRelativeResize="0"/>
          <p:nvPr/>
        </p:nvPicPr>
        <p:blipFill>
          <a:blip r:embed="rId4">
            <a:alphaModFix/>
          </a:blip>
          <a:stretch>
            <a:fillRect/>
          </a:stretch>
        </p:blipFill>
        <p:spPr>
          <a:xfrm>
            <a:off x="12753025" y="2219874"/>
            <a:ext cx="3363300" cy="2431475"/>
          </a:xfrm>
          <a:prstGeom prst="rect">
            <a:avLst/>
          </a:prstGeom>
          <a:noFill/>
          <a:ln>
            <a:noFill/>
          </a:ln>
        </p:spPr>
      </p:pic>
      <p:pic>
        <p:nvPicPr>
          <p:cNvPr id="454" name="Google Shape;454;p48" descr="image of four figures interacting in front of a white board with 0s and 1s"/>
          <p:cNvPicPr preferRelativeResize="0"/>
          <p:nvPr/>
        </p:nvPicPr>
        <p:blipFill>
          <a:blip r:embed="rId5">
            <a:alphaModFix/>
          </a:blip>
          <a:stretch>
            <a:fillRect/>
          </a:stretch>
        </p:blipFill>
        <p:spPr>
          <a:xfrm>
            <a:off x="8465350" y="5423517"/>
            <a:ext cx="4287675" cy="2350750"/>
          </a:xfrm>
          <a:prstGeom prst="rect">
            <a:avLst/>
          </a:prstGeom>
          <a:noFill/>
          <a:ln>
            <a:noFill/>
          </a:ln>
        </p:spPr>
      </p:pic>
      <p:pic>
        <p:nvPicPr>
          <p:cNvPr id="455" name="Google Shape;455;p48" descr="a large chalkboard with DMP written on it"/>
          <p:cNvPicPr preferRelativeResize="0"/>
          <p:nvPr/>
        </p:nvPicPr>
        <p:blipFill>
          <a:blip r:embed="rId6">
            <a:alphaModFix/>
          </a:blip>
          <a:stretch>
            <a:fillRect/>
          </a:stretch>
        </p:blipFill>
        <p:spPr>
          <a:xfrm>
            <a:off x="13187500" y="5563604"/>
            <a:ext cx="2928822" cy="2431475"/>
          </a:xfrm>
          <a:prstGeom prst="rect">
            <a:avLst/>
          </a:prstGeom>
          <a:noFill/>
          <a:ln>
            <a:noFill/>
          </a:ln>
        </p:spPr>
      </p:pic>
      <p:sp>
        <p:nvSpPr>
          <p:cNvPr id="456" name="Google Shape;456;p4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3"/>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ctr" rtl="0">
              <a:spcBef>
                <a:spcPts val="600"/>
              </a:spcBef>
              <a:spcAft>
                <a:spcPts val="0"/>
              </a:spcAft>
              <a:buNone/>
            </a:pPr>
            <a:endParaRPr sz="3700">
              <a:solidFill>
                <a:srgbClr val="A64D79"/>
              </a:solidFill>
            </a:endParaRPr>
          </a:p>
          <a:p>
            <a:pPr marL="0" lvl="0" indent="0" algn="ctr" rtl="0">
              <a:spcBef>
                <a:spcPts val="600"/>
              </a:spcBef>
              <a:spcAft>
                <a:spcPts val="0"/>
              </a:spcAft>
              <a:buNone/>
            </a:pPr>
            <a:endParaRPr sz="3700">
              <a:solidFill>
                <a:srgbClr val="A64D79"/>
              </a:solidFill>
            </a:endParaRPr>
          </a:p>
          <a:p>
            <a:pPr marL="0" lvl="0" indent="0" algn="ctr" rtl="0">
              <a:spcBef>
                <a:spcPts val="600"/>
              </a:spcBef>
              <a:spcAft>
                <a:spcPts val="0"/>
              </a:spcAft>
              <a:buNone/>
            </a:pPr>
            <a:endParaRPr sz="3700">
              <a:solidFill>
                <a:srgbClr val="A64D79"/>
              </a:solidFill>
            </a:endParaRPr>
          </a:p>
          <a:p>
            <a:pPr marL="0" lvl="0" indent="0" algn="ctr" rtl="0">
              <a:spcBef>
                <a:spcPts val="600"/>
              </a:spcBef>
              <a:spcAft>
                <a:spcPts val="0"/>
              </a:spcAft>
              <a:buNone/>
            </a:pPr>
            <a:r>
              <a:rPr lang="no-NO" sz="3700">
                <a:solidFill>
                  <a:srgbClr val="888893"/>
                </a:solidFill>
              </a:rPr>
              <a:t>Go to</a:t>
            </a:r>
            <a:r>
              <a:rPr lang="no-NO" sz="3700">
                <a:solidFill>
                  <a:srgbClr val="741B47"/>
                </a:solidFill>
              </a:rPr>
              <a:t> </a:t>
            </a:r>
            <a:r>
              <a:rPr lang="no-NO" sz="3700">
                <a:solidFill>
                  <a:srgbClr val="0B5394"/>
                </a:solidFill>
              </a:rPr>
              <a:t>www.menti.com</a:t>
            </a:r>
            <a:r>
              <a:rPr lang="no-NO" sz="3700">
                <a:solidFill>
                  <a:srgbClr val="741B47"/>
                </a:solidFill>
              </a:rPr>
              <a:t> </a:t>
            </a:r>
            <a:r>
              <a:rPr lang="no-NO" sz="3700">
                <a:solidFill>
                  <a:srgbClr val="888893"/>
                </a:solidFill>
              </a:rPr>
              <a:t>and use the code</a:t>
            </a:r>
            <a:r>
              <a:rPr lang="no-NO" sz="3700">
                <a:solidFill>
                  <a:srgbClr val="A64D79"/>
                </a:solidFill>
              </a:rPr>
              <a:t> </a:t>
            </a:r>
            <a:r>
              <a:rPr lang="no-NO" sz="3700">
                <a:solidFill>
                  <a:srgbClr val="0B5394"/>
                </a:solidFill>
              </a:rPr>
              <a:t>5151 4441</a:t>
            </a:r>
            <a:endParaRPr sz="3700">
              <a:solidFill>
                <a:srgbClr val="0B5394"/>
              </a:solidFill>
            </a:endParaRPr>
          </a:p>
        </p:txBody>
      </p:sp>
      <p:sp>
        <p:nvSpPr>
          <p:cNvPr id="114" name="Google Shape;114;p13"/>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Getting to know each other </a:t>
            </a:r>
            <a:endParaRPr/>
          </a:p>
        </p:txBody>
      </p:sp>
      <p:sp>
        <p:nvSpPr>
          <p:cNvPr id="115" name="Google Shape;115;p1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49"/>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15000"/>
              </a:lnSpc>
              <a:spcBef>
                <a:spcPts val="4200"/>
              </a:spcBef>
              <a:spcAft>
                <a:spcPts val="0"/>
              </a:spcAft>
              <a:buNone/>
            </a:pPr>
            <a:r>
              <a:rPr lang="no-NO" sz="3200">
                <a:solidFill>
                  <a:srgbClr val="6A6C76"/>
                </a:solidFill>
                <a:latin typeface="Arial"/>
                <a:ea typeface="Arial"/>
                <a:cs typeface="Arial"/>
                <a:sym typeface="Arial"/>
              </a:rPr>
              <a:t>Train-the-trainer (TTT) package - Free to use at </a:t>
            </a:r>
            <a:r>
              <a:rPr lang="no-NO" sz="3200">
                <a:solidFill>
                  <a:srgbClr val="0070C0"/>
                </a:solidFill>
                <a:latin typeface="Arial"/>
                <a:ea typeface="Arial"/>
                <a:cs typeface="Arial"/>
                <a:sym typeface="Arial"/>
              </a:rPr>
              <a:t>www.cessda.eu/ttt</a:t>
            </a:r>
            <a:endParaRPr sz="3200">
              <a:solidFill>
                <a:srgbClr val="0070C0"/>
              </a:solidFill>
              <a:latin typeface="Arial"/>
              <a:ea typeface="Arial"/>
              <a:cs typeface="Arial"/>
              <a:sym typeface="Arial"/>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Workshop Outlines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Presentations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Exercises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Documents (DMP, handouts, workshop evaluation forms, …)</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Images</a:t>
            </a:r>
            <a:endParaRPr/>
          </a:p>
          <a:p>
            <a:pPr marL="0" lvl="0" indent="0" algn="l" rtl="0">
              <a:spcBef>
                <a:spcPts val="600"/>
              </a:spcBef>
              <a:spcAft>
                <a:spcPts val="0"/>
              </a:spcAft>
              <a:buNone/>
            </a:pPr>
            <a:endParaRPr/>
          </a:p>
        </p:txBody>
      </p:sp>
      <p:sp>
        <p:nvSpPr>
          <p:cNvPr id="462" name="Google Shape;462;p49"/>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The DMEG as a resource for Trainers</a:t>
            </a:r>
            <a:endParaRPr/>
          </a:p>
        </p:txBody>
      </p:sp>
      <p:pic>
        <p:nvPicPr>
          <p:cNvPr id="463" name="Google Shape;463;p49" descr="figure surrounded by paper clip arrows pointing inward"/>
          <p:cNvPicPr preferRelativeResize="0"/>
          <p:nvPr/>
        </p:nvPicPr>
        <p:blipFill>
          <a:blip r:embed="rId3">
            <a:alphaModFix/>
          </a:blip>
          <a:stretch>
            <a:fillRect/>
          </a:stretch>
        </p:blipFill>
        <p:spPr>
          <a:xfrm>
            <a:off x="10160450" y="3227150"/>
            <a:ext cx="6590050" cy="4369225"/>
          </a:xfrm>
          <a:prstGeom prst="rect">
            <a:avLst/>
          </a:prstGeom>
          <a:noFill/>
          <a:ln>
            <a:noFill/>
          </a:ln>
        </p:spPr>
      </p:pic>
      <p:sp>
        <p:nvSpPr>
          <p:cNvPr id="464" name="Google Shape;464;p4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0"/>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spcBef>
                <a:spcPts val="600"/>
              </a:spcBef>
              <a:spcAft>
                <a:spcPts val="0"/>
              </a:spcAft>
              <a:buNone/>
            </a:pPr>
            <a:r>
              <a:rPr lang="no-NO"/>
              <a:t>For today’s training, we created two example workshop outlines with links to materials</a:t>
            </a:r>
            <a:endParaRPr/>
          </a:p>
          <a:p>
            <a:pPr marL="457200" lvl="0" indent="0" algn="l" rtl="0">
              <a:spcBef>
                <a:spcPts val="600"/>
              </a:spcBef>
              <a:spcAft>
                <a:spcPts val="0"/>
              </a:spcAft>
              <a:buNone/>
            </a:pPr>
            <a:endParaRPr/>
          </a:p>
          <a:p>
            <a:pPr marL="457200" lvl="0" indent="0" algn="l" rtl="0">
              <a:spcBef>
                <a:spcPts val="600"/>
              </a:spcBef>
              <a:spcAft>
                <a:spcPts val="0"/>
              </a:spcAft>
              <a:buNone/>
            </a:pPr>
            <a:endParaRPr/>
          </a:p>
          <a:p>
            <a:pPr marL="457200" lvl="0" indent="-406400" algn="l" rtl="0">
              <a:spcBef>
                <a:spcPts val="600"/>
              </a:spcBef>
              <a:spcAft>
                <a:spcPts val="0"/>
              </a:spcAft>
              <a:buSzPts val="2800"/>
              <a:buAutoNum type="arabicPeriod"/>
            </a:pPr>
            <a:r>
              <a:rPr lang="no-NO">
                <a:solidFill>
                  <a:srgbClr val="007ABF"/>
                </a:solidFill>
              </a:rPr>
              <a:t>Dataverse</a:t>
            </a:r>
            <a:r>
              <a:rPr lang="no-NO"/>
              <a:t> training focussed on using Dataverse to </a:t>
            </a:r>
            <a:r>
              <a:rPr lang="no-NO">
                <a:solidFill>
                  <a:srgbClr val="0070C0"/>
                </a:solidFill>
              </a:rPr>
              <a:t>find and re-use</a:t>
            </a:r>
            <a:r>
              <a:rPr lang="no-NO"/>
              <a:t> data</a:t>
            </a:r>
            <a:endParaRPr/>
          </a:p>
          <a:p>
            <a:pPr marL="914400" lvl="0" indent="0" algn="l" rtl="0">
              <a:spcBef>
                <a:spcPts val="600"/>
              </a:spcBef>
              <a:spcAft>
                <a:spcPts val="0"/>
              </a:spcAft>
              <a:buNone/>
            </a:pPr>
            <a:endParaRPr/>
          </a:p>
          <a:p>
            <a:pPr marL="914400" lvl="0" indent="0" algn="l" rtl="0">
              <a:spcBef>
                <a:spcPts val="600"/>
              </a:spcBef>
              <a:spcAft>
                <a:spcPts val="0"/>
              </a:spcAft>
              <a:buNone/>
            </a:pPr>
            <a:endParaRPr/>
          </a:p>
          <a:p>
            <a:pPr marL="914400" lvl="0" indent="0" algn="l" rtl="0">
              <a:spcBef>
                <a:spcPts val="600"/>
              </a:spcBef>
              <a:spcAft>
                <a:spcPts val="0"/>
              </a:spcAft>
              <a:buNone/>
            </a:pPr>
            <a:endParaRPr/>
          </a:p>
          <a:p>
            <a:pPr marL="457200" lvl="0" indent="-406400" algn="l" rtl="0">
              <a:spcBef>
                <a:spcPts val="600"/>
              </a:spcBef>
              <a:spcAft>
                <a:spcPts val="0"/>
              </a:spcAft>
              <a:buSzPts val="2800"/>
              <a:buAutoNum type="arabicPeriod"/>
            </a:pPr>
            <a:r>
              <a:rPr lang="no-NO">
                <a:solidFill>
                  <a:srgbClr val="007ABF"/>
                </a:solidFill>
              </a:rPr>
              <a:t>Dataverse</a:t>
            </a:r>
            <a:r>
              <a:rPr lang="no-NO"/>
              <a:t> training focussed on </a:t>
            </a:r>
            <a:r>
              <a:rPr lang="no-NO">
                <a:solidFill>
                  <a:srgbClr val="007ABF"/>
                </a:solidFill>
              </a:rPr>
              <a:t>depositing and archiving</a:t>
            </a:r>
            <a:r>
              <a:rPr lang="no-NO"/>
              <a:t> data in Dataverse </a:t>
            </a:r>
            <a:endParaRPr/>
          </a:p>
        </p:txBody>
      </p:sp>
      <p:sp>
        <p:nvSpPr>
          <p:cNvPr id="470" name="Google Shape;470;p50"/>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Outlines and Materials</a:t>
            </a:r>
            <a:endParaRPr/>
          </a:p>
        </p:txBody>
      </p:sp>
      <p:pic>
        <p:nvPicPr>
          <p:cNvPr id="471" name="Google Shape;471;p50" descr="figures standing around a circular map of Europe&#10;"/>
          <p:cNvPicPr preferRelativeResize="0"/>
          <p:nvPr/>
        </p:nvPicPr>
        <p:blipFill>
          <a:blip r:embed="rId3">
            <a:alphaModFix/>
          </a:blip>
          <a:stretch>
            <a:fillRect/>
          </a:stretch>
        </p:blipFill>
        <p:spPr>
          <a:xfrm>
            <a:off x="13436350" y="3139786"/>
            <a:ext cx="1953689" cy="1953689"/>
          </a:xfrm>
          <a:prstGeom prst="rect">
            <a:avLst/>
          </a:prstGeom>
          <a:noFill/>
          <a:ln>
            <a:noFill/>
          </a:ln>
        </p:spPr>
      </p:pic>
      <p:pic>
        <p:nvPicPr>
          <p:cNvPr id="472" name="Google Shape;472;p50" descr="two figures standing in front of large wooden letters that spell DATA"/>
          <p:cNvPicPr preferRelativeResize="0"/>
          <p:nvPr/>
        </p:nvPicPr>
        <p:blipFill>
          <a:blip r:embed="rId4">
            <a:alphaModFix/>
          </a:blip>
          <a:stretch>
            <a:fillRect/>
          </a:stretch>
        </p:blipFill>
        <p:spPr>
          <a:xfrm>
            <a:off x="13201125" y="5425472"/>
            <a:ext cx="2424150" cy="1806003"/>
          </a:xfrm>
          <a:prstGeom prst="rect">
            <a:avLst/>
          </a:prstGeom>
          <a:noFill/>
          <a:ln>
            <a:noFill/>
          </a:ln>
        </p:spPr>
      </p:pic>
      <p:sp>
        <p:nvSpPr>
          <p:cNvPr id="473" name="Google Shape;473;p50"/>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51"/>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lnSpc>
                <a:spcPct val="150000"/>
              </a:lnSpc>
              <a:spcBef>
                <a:spcPts val="600"/>
              </a:spcBef>
              <a:spcAft>
                <a:spcPts val="0"/>
              </a:spcAft>
              <a:buNone/>
            </a:pPr>
            <a:r>
              <a:rPr lang="no-NO" sz="3600"/>
              <a:t>Context of the Workshop</a:t>
            </a:r>
            <a:endParaRPr sz="3600"/>
          </a:p>
          <a:p>
            <a:pPr marL="0" lvl="0" indent="0" algn="l" rtl="0">
              <a:lnSpc>
                <a:spcPct val="150000"/>
              </a:lnSpc>
              <a:spcBef>
                <a:spcPts val="600"/>
              </a:spcBef>
              <a:spcAft>
                <a:spcPts val="0"/>
              </a:spcAft>
              <a:buNone/>
            </a:pPr>
            <a:endParaRPr/>
          </a:p>
          <a:p>
            <a:pPr marL="457200" lvl="0" indent="-358394" algn="l" rtl="0">
              <a:lnSpc>
                <a:spcPct val="150000"/>
              </a:lnSpc>
              <a:spcBef>
                <a:spcPts val="0"/>
              </a:spcBef>
              <a:spcAft>
                <a:spcPts val="0"/>
              </a:spcAft>
              <a:buSzPts val="2044"/>
              <a:buChar char="•"/>
            </a:pPr>
            <a:r>
              <a:rPr lang="no-NO" b="1"/>
              <a:t>Level</a:t>
            </a:r>
            <a:r>
              <a:rPr lang="no-NO"/>
              <a:t>: Beginner</a:t>
            </a:r>
            <a:endParaRPr/>
          </a:p>
          <a:p>
            <a:pPr marL="457200" lvl="0" indent="-358394" algn="l" rtl="0">
              <a:lnSpc>
                <a:spcPct val="150000"/>
              </a:lnSpc>
              <a:spcBef>
                <a:spcPts val="0"/>
              </a:spcBef>
              <a:spcAft>
                <a:spcPts val="0"/>
              </a:spcAft>
              <a:buSzPts val="2044"/>
              <a:buChar char="•"/>
            </a:pPr>
            <a:r>
              <a:rPr lang="no-NO" b="1"/>
              <a:t>Time frame:</a:t>
            </a:r>
            <a:r>
              <a:rPr lang="no-NO"/>
              <a:t> Half day workshop (ca 3 - 3.5 hours)</a:t>
            </a:r>
            <a:endParaRPr/>
          </a:p>
          <a:p>
            <a:pPr marL="457200" lvl="0" indent="-358394" algn="l" rtl="0">
              <a:lnSpc>
                <a:spcPct val="150000"/>
              </a:lnSpc>
              <a:spcBef>
                <a:spcPts val="0"/>
              </a:spcBef>
              <a:spcAft>
                <a:spcPts val="0"/>
              </a:spcAft>
              <a:buSzPts val="2044"/>
              <a:buChar char="•"/>
            </a:pPr>
            <a:r>
              <a:rPr lang="no-NO" b="1"/>
              <a:t>Target group:</a:t>
            </a:r>
            <a:r>
              <a:rPr lang="no-NO"/>
              <a:t> Early career researchers /PhD candidates</a:t>
            </a:r>
            <a:endParaRPr/>
          </a:p>
          <a:p>
            <a:pPr marL="457200" lvl="0" indent="-358394" algn="l" rtl="0">
              <a:lnSpc>
                <a:spcPct val="150000"/>
              </a:lnSpc>
              <a:spcBef>
                <a:spcPts val="0"/>
              </a:spcBef>
              <a:spcAft>
                <a:spcPts val="0"/>
              </a:spcAft>
              <a:buSzPts val="2044"/>
              <a:buChar char="•"/>
            </a:pPr>
            <a:r>
              <a:rPr lang="no-NO" b="1"/>
              <a:t>Recommended no. of participants:</a:t>
            </a:r>
            <a:r>
              <a:rPr lang="no-NO"/>
              <a:t> 15-30; more is possible but there is less room for interaction </a:t>
            </a:r>
            <a:endParaRPr/>
          </a:p>
          <a:p>
            <a:pPr marL="0" lvl="0" indent="0" algn="l" rtl="0">
              <a:spcBef>
                <a:spcPts val="600"/>
              </a:spcBef>
              <a:spcAft>
                <a:spcPts val="0"/>
              </a:spcAft>
              <a:buNone/>
            </a:pPr>
            <a:endParaRPr/>
          </a:p>
        </p:txBody>
      </p:sp>
      <p:sp>
        <p:nvSpPr>
          <p:cNvPr id="479" name="Google Shape;479;p51"/>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1 Finding Data </a:t>
            </a:r>
            <a:r>
              <a:rPr lang="no-NO">
                <a:solidFill>
                  <a:schemeClr val="accent6"/>
                </a:solidFill>
              </a:rPr>
              <a:t>[1]</a:t>
            </a:r>
            <a:r>
              <a:rPr lang="no-NO"/>
              <a:t> </a:t>
            </a:r>
            <a:endParaRPr/>
          </a:p>
        </p:txBody>
      </p:sp>
      <p:pic>
        <p:nvPicPr>
          <p:cNvPr id="480" name="Google Shape;480;p51"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481" name="Google Shape;481;p5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52"/>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lnSpc>
                <a:spcPct val="150000"/>
              </a:lnSpc>
              <a:spcBef>
                <a:spcPts val="600"/>
              </a:spcBef>
              <a:spcAft>
                <a:spcPts val="0"/>
              </a:spcAft>
              <a:buNone/>
            </a:pPr>
            <a:r>
              <a:rPr lang="no-NO" sz="3600" dirty="0"/>
              <a:t>Learning Goals</a:t>
            </a:r>
            <a:endParaRPr sz="3600" dirty="0"/>
          </a:p>
          <a:p>
            <a:pPr marL="0" lvl="0" indent="0" algn="l" rtl="0">
              <a:lnSpc>
                <a:spcPct val="150000"/>
              </a:lnSpc>
              <a:spcBef>
                <a:spcPts val="600"/>
              </a:spcBef>
              <a:spcAft>
                <a:spcPts val="0"/>
              </a:spcAft>
              <a:buNone/>
            </a:pPr>
            <a:endParaRPr dirty="0"/>
          </a:p>
          <a:p>
            <a:pPr marL="457200" lvl="0" indent="-358394" algn="l" rtl="0">
              <a:lnSpc>
                <a:spcPct val="150000"/>
              </a:lnSpc>
              <a:spcBef>
                <a:spcPts val="600"/>
              </a:spcBef>
              <a:spcAft>
                <a:spcPts val="0"/>
              </a:spcAft>
              <a:buSzPts val="2044"/>
              <a:buChar char="•"/>
            </a:pPr>
            <a:r>
              <a:rPr lang="no-NO" dirty="0" err="1"/>
              <a:t>Participants</a:t>
            </a:r>
            <a:r>
              <a:rPr lang="no-NO" dirty="0"/>
              <a:t> </a:t>
            </a:r>
            <a:r>
              <a:rPr lang="no-NO" dirty="0" err="1"/>
              <a:t>will</a:t>
            </a:r>
            <a:r>
              <a:rPr lang="no-NO" dirty="0"/>
              <a:t> </a:t>
            </a:r>
            <a:r>
              <a:rPr lang="no-NO" dirty="0" err="1"/>
              <a:t>know</a:t>
            </a:r>
            <a:r>
              <a:rPr lang="no-NO" dirty="0"/>
              <a:t> arguments for re-</a:t>
            </a:r>
            <a:r>
              <a:rPr lang="no-NO" dirty="0" err="1"/>
              <a:t>using</a:t>
            </a:r>
            <a:r>
              <a:rPr lang="no-NO" dirty="0"/>
              <a:t> data </a:t>
            </a:r>
            <a:endParaRPr dirty="0"/>
          </a:p>
          <a:p>
            <a:pPr marL="457200" lvl="0" indent="-358394" algn="l" rtl="0">
              <a:lnSpc>
                <a:spcPct val="150000"/>
              </a:lnSpc>
              <a:spcBef>
                <a:spcPts val="600"/>
              </a:spcBef>
              <a:spcAft>
                <a:spcPts val="0"/>
              </a:spcAft>
              <a:buSzPts val="2044"/>
              <a:buChar char="•"/>
            </a:pPr>
            <a:r>
              <a:rPr lang="no-NO" dirty="0" err="1"/>
              <a:t>Participants</a:t>
            </a:r>
            <a:r>
              <a:rPr lang="no-NO" dirty="0"/>
              <a:t> </a:t>
            </a:r>
            <a:r>
              <a:rPr lang="no-NO" dirty="0" err="1"/>
              <a:t>will</a:t>
            </a:r>
            <a:r>
              <a:rPr lang="no-NO" dirty="0"/>
              <a:t> have a </a:t>
            </a:r>
            <a:r>
              <a:rPr lang="no-NO" dirty="0" err="1"/>
              <a:t>basic</a:t>
            </a:r>
            <a:r>
              <a:rPr lang="no-NO" dirty="0"/>
              <a:t> </a:t>
            </a:r>
            <a:r>
              <a:rPr lang="no-NO" dirty="0" err="1"/>
              <a:t>understanding</a:t>
            </a:r>
            <a:r>
              <a:rPr lang="no-NO" dirty="0"/>
              <a:t> </a:t>
            </a:r>
            <a:r>
              <a:rPr lang="no-NO" dirty="0" err="1"/>
              <a:t>of</a:t>
            </a:r>
            <a:r>
              <a:rPr lang="no-NO" dirty="0"/>
              <a:t> </a:t>
            </a:r>
            <a:r>
              <a:rPr lang="no-NO" dirty="0" err="1"/>
              <a:t>what</a:t>
            </a:r>
            <a:r>
              <a:rPr lang="no-NO" dirty="0"/>
              <a:t> </a:t>
            </a:r>
            <a:r>
              <a:rPr lang="no-NO" dirty="0" err="1"/>
              <a:t>Dataverse</a:t>
            </a:r>
            <a:r>
              <a:rPr lang="no-NO" dirty="0"/>
              <a:t> is</a:t>
            </a:r>
            <a:endParaRPr dirty="0"/>
          </a:p>
          <a:p>
            <a:pPr marL="457200" lvl="0" indent="-358394" algn="l" rtl="0">
              <a:lnSpc>
                <a:spcPct val="150000"/>
              </a:lnSpc>
              <a:spcBef>
                <a:spcPts val="600"/>
              </a:spcBef>
              <a:spcAft>
                <a:spcPts val="0"/>
              </a:spcAft>
              <a:buSzPts val="2044"/>
              <a:buChar char="•"/>
            </a:pPr>
            <a:r>
              <a:rPr lang="no-NO" dirty="0" err="1"/>
              <a:t>Participants</a:t>
            </a:r>
            <a:r>
              <a:rPr lang="no-NO" dirty="0"/>
              <a:t> </a:t>
            </a:r>
            <a:r>
              <a:rPr lang="no-NO" dirty="0" err="1"/>
              <a:t>will</a:t>
            </a:r>
            <a:r>
              <a:rPr lang="no-NO" dirty="0"/>
              <a:t> be </a:t>
            </a:r>
            <a:r>
              <a:rPr lang="no-NO" dirty="0" err="1"/>
              <a:t>able</a:t>
            </a:r>
            <a:r>
              <a:rPr lang="no-NO" dirty="0"/>
              <a:t> to </a:t>
            </a:r>
            <a:r>
              <a:rPr lang="no-NO" dirty="0" err="1"/>
              <a:t>search</a:t>
            </a:r>
            <a:r>
              <a:rPr lang="no-NO" dirty="0"/>
              <a:t> for relevant </a:t>
            </a:r>
            <a:r>
              <a:rPr lang="no-NO" dirty="0" err="1"/>
              <a:t>datasets</a:t>
            </a:r>
            <a:r>
              <a:rPr lang="no-NO" dirty="0"/>
              <a:t> in </a:t>
            </a:r>
            <a:r>
              <a:rPr lang="no-NO" dirty="0" err="1"/>
              <a:t>Dataverse</a:t>
            </a:r>
            <a:r>
              <a:rPr lang="no-NO" dirty="0"/>
              <a:t> </a:t>
            </a:r>
            <a:endParaRPr dirty="0"/>
          </a:p>
          <a:p>
            <a:pPr marL="0" lvl="0" indent="0" algn="l" rtl="0">
              <a:spcBef>
                <a:spcPts val="600"/>
              </a:spcBef>
              <a:spcAft>
                <a:spcPts val="0"/>
              </a:spcAft>
              <a:buNone/>
            </a:pPr>
            <a:endParaRPr dirty="0"/>
          </a:p>
        </p:txBody>
      </p:sp>
      <p:sp>
        <p:nvSpPr>
          <p:cNvPr id="487" name="Google Shape;487;p52"/>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dirty="0"/>
              <a:t>Workshop </a:t>
            </a:r>
            <a:r>
              <a:rPr lang="no-NO" dirty="0" err="1"/>
              <a:t>Outline</a:t>
            </a:r>
            <a:r>
              <a:rPr lang="no-NO" dirty="0"/>
              <a:t> 1 </a:t>
            </a:r>
            <a:r>
              <a:rPr lang="no-NO" dirty="0" err="1"/>
              <a:t>Finding</a:t>
            </a:r>
            <a:r>
              <a:rPr lang="no-NO" dirty="0"/>
              <a:t> Data </a:t>
            </a:r>
            <a:r>
              <a:rPr lang="no-NO" dirty="0">
                <a:solidFill>
                  <a:schemeClr val="accent6"/>
                </a:solidFill>
              </a:rPr>
              <a:t>[2] </a:t>
            </a:r>
            <a:endParaRPr dirty="0">
              <a:solidFill>
                <a:schemeClr val="accent6"/>
              </a:solidFill>
            </a:endParaRPr>
          </a:p>
        </p:txBody>
      </p:sp>
      <p:pic>
        <p:nvPicPr>
          <p:cNvPr id="488" name="Google Shape;488;p52"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489" name="Google Shape;489;p5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53"/>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dirty="0" err="1"/>
              <a:t>Programme</a:t>
            </a:r>
            <a:r>
              <a:rPr lang="no-NO" sz="3600" b="1" dirty="0"/>
              <a:t> </a:t>
            </a:r>
            <a:endParaRPr sz="3600" b="1" dirty="0"/>
          </a:p>
          <a:p>
            <a:pPr marL="457200" lvl="0" indent="-358394" algn="l" rtl="0">
              <a:lnSpc>
                <a:spcPct val="115000"/>
              </a:lnSpc>
              <a:spcBef>
                <a:spcPts val="600"/>
              </a:spcBef>
              <a:spcAft>
                <a:spcPts val="0"/>
              </a:spcAft>
              <a:buSzPts val="2044"/>
              <a:buChar char="•"/>
            </a:pPr>
            <a:r>
              <a:rPr lang="no-NO" dirty="0"/>
              <a:t>09:00 - 09:15 </a:t>
            </a:r>
            <a:r>
              <a:rPr lang="no-NO" dirty="0" err="1"/>
              <a:t>Welcome</a:t>
            </a:r>
            <a:r>
              <a:rPr lang="no-NO" dirty="0"/>
              <a:t> </a:t>
            </a:r>
            <a:endParaRPr dirty="0"/>
          </a:p>
          <a:p>
            <a:pPr marL="457200" lvl="0" indent="-358394" algn="l" rtl="0">
              <a:lnSpc>
                <a:spcPct val="115000"/>
              </a:lnSpc>
              <a:spcBef>
                <a:spcPts val="600"/>
              </a:spcBef>
              <a:spcAft>
                <a:spcPts val="0"/>
              </a:spcAft>
              <a:buSzPts val="2044"/>
              <a:buChar char="•"/>
            </a:pPr>
            <a:r>
              <a:rPr lang="no-NO" dirty="0"/>
              <a:t>09:15 - 09:45 Presentation 1: </a:t>
            </a:r>
            <a:r>
              <a:rPr lang="no-NO" dirty="0" err="1"/>
              <a:t>Discovering</a:t>
            </a:r>
            <a:r>
              <a:rPr lang="no-NO" dirty="0"/>
              <a:t> Data for Re-</a:t>
            </a:r>
            <a:r>
              <a:rPr lang="no-NO" dirty="0" err="1"/>
              <a:t>use</a:t>
            </a:r>
            <a:endParaRPr dirty="0"/>
          </a:p>
          <a:p>
            <a:pPr marL="457200" lvl="0" indent="-358394" algn="l" rtl="0">
              <a:lnSpc>
                <a:spcPct val="115000"/>
              </a:lnSpc>
              <a:spcBef>
                <a:spcPts val="600"/>
              </a:spcBef>
              <a:spcAft>
                <a:spcPts val="0"/>
              </a:spcAft>
              <a:buSzPts val="2044"/>
              <a:buChar char="•"/>
            </a:pPr>
            <a:r>
              <a:rPr lang="no-NO" dirty="0"/>
              <a:t>09:45 - 10:00 </a:t>
            </a:r>
            <a:r>
              <a:rPr lang="no-NO" dirty="0" err="1"/>
              <a:t>Discussion</a:t>
            </a:r>
            <a:endParaRPr dirty="0"/>
          </a:p>
          <a:p>
            <a:pPr marL="457200" lvl="0" indent="-358394" algn="l" rtl="0">
              <a:lnSpc>
                <a:spcPct val="115000"/>
              </a:lnSpc>
              <a:spcBef>
                <a:spcPts val="600"/>
              </a:spcBef>
              <a:spcAft>
                <a:spcPts val="0"/>
              </a:spcAft>
              <a:buSzPts val="2044"/>
              <a:buChar char="•"/>
            </a:pPr>
            <a:r>
              <a:rPr lang="no-NO" dirty="0"/>
              <a:t>10:00 - 10:30 Break</a:t>
            </a:r>
            <a:endParaRPr dirty="0"/>
          </a:p>
          <a:p>
            <a:pPr marL="457200" lvl="0" indent="-358394" algn="l" rtl="0">
              <a:lnSpc>
                <a:spcPct val="115000"/>
              </a:lnSpc>
              <a:spcBef>
                <a:spcPts val="600"/>
              </a:spcBef>
              <a:spcAft>
                <a:spcPts val="0"/>
              </a:spcAft>
              <a:buSzPts val="2044"/>
              <a:buChar char="•"/>
            </a:pPr>
            <a:r>
              <a:rPr lang="no-NO" dirty="0"/>
              <a:t>10:30 - 11:00 Presentation 2: </a:t>
            </a:r>
            <a:r>
              <a:rPr lang="no-NO" dirty="0" err="1"/>
              <a:t>Dataverse</a:t>
            </a:r>
            <a:r>
              <a:rPr lang="no-NO" dirty="0"/>
              <a:t> </a:t>
            </a:r>
            <a:r>
              <a:rPr lang="no-NO" dirty="0" err="1"/>
              <a:t>Introduction</a:t>
            </a:r>
            <a:endParaRPr dirty="0"/>
          </a:p>
          <a:p>
            <a:pPr marL="457200" lvl="0" indent="-358394" algn="l" rtl="0">
              <a:lnSpc>
                <a:spcPct val="115000"/>
              </a:lnSpc>
              <a:spcBef>
                <a:spcPts val="600"/>
              </a:spcBef>
              <a:spcAft>
                <a:spcPts val="0"/>
              </a:spcAft>
              <a:buSzPts val="2044"/>
              <a:buChar char="•"/>
            </a:pPr>
            <a:r>
              <a:rPr lang="no-NO" dirty="0"/>
              <a:t>11:00 - 11:30 Interactive </a:t>
            </a:r>
            <a:r>
              <a:rPr lang="no-NO" dirty="0" err="1"/>
              <a:t>session</a:t>
            </a:r>
            <a:r>
              <a:rPr lang="no-NO" dirty="0"/>
              <a:t> - </a:t>
            </a:r>
            <a:r>
              <a:rPr lang="no-NO" dirty="0" err="1"/>
              <a:t>Finding</a:t>
            </a:r>
            <a:r>
              <a:rPr lang="no-NO" dirty="0"/>
              <a:t> Data for </a:t>
            </a:r>
            <a:r>
              <a:rPr lang="no-NO" dirty="0" err="1"/>
              <a:t>your</a:t>
            </a:r>
            <a:r>
              <a:rPr lang="no-NO" dirty="0"/>
              <a:t> </a:t>
            </a:r>
            <a:r>
              <a:rPr lang="no-NO" dirty="0" err="1"/>
              <a:t>own</a:t>
            </a:r>
            <a:r>
              <a:rPr lang="no-NO" dirty="0"/>
              <a:t> </a:t>
            </a:r>
            <a:r>
              <a:rPr lang="no-NO" dirty="0" err="1"/>
              <a:t>research</a:t>
            </a:r>
            <a:endParaRPr dirty="0"/>
          </a:p>
          <a:p>
            <a:pPr marL="457200" lvl="0" indent="-358394" algn="l" rtl="0">
              <a:lnSpc>
                <a:spcPct val="115000"/>
              </a:lnSpc>
              <a:spcBef>
                <a:spcPts val="600"/>
              </a:spcBef>
              <a:spcAft>
                <a:spcPts val="0"/>
              </a:spcAft>
              <a:buSzPts val="2044"/>
              <a:buChar char="•"/>
            </a:pPr>
            <a:r>
              <a:rPr lang="no-NO" dirty="0"/>
              <a:t>11:30 - 12:15 </a:t>
            </a:r>
            <a:r>
              <a:rPr lang="no-NO" dirty="0" err="1"/>
              <a:t>Add</a:t>
            </a:r>
            <a:r>
              <a:rPr lang="no-NO" dirty="0"/>
              <a:t> </a:t>
            </a:r>
            <a:r>
              <a:rPr lang="no-NO" dirty="0" err="1"/>
              <a:t>on</a:t>
            </a:r>
            <a:r>
              <a:rPr lang="no-NO" dirty="0"/>
              <a:t> </a:t>
            </a:r>
            <a:r>
              <a:rPr lang="no-NO" dirty="0" err="1"/>
              <a:t>session</a:t>
            </a:r>
            <a:r>
              <a:rPr lang="no-NO" dirty="0"/>
              <a:t> </a:t>
            </a:r>
            <a:r>
              <a:rPr lang="no-NO" dirty="0" err="1"/>
              <a:t>on</a:t>
            </a:r>
            <a:r>
              <a:rPr lang="no-NO" dirty="0"/>
              <a:t> </a:t>
            </a:r>
            <a:r>
              <a:rPr lang="no-NO" dirty="0" err="1"/>
              <a:t>licences</a:t>
            </a:r>
            <a:r>
              <a:rPr lang="no-NO" dirty="0"/>
              <a:t> [</a:t>
            </a:r>
            <a:r>
              <a:rPr lang="no-NO" dirty="0" err="1"/>
              <a:t>optional</a:t>
            </a:r>
            <a:r>
              <a:rPr lang="no-NO" dirty="0"/>
              <a:t>]</a:t>
            </a:r>
            <a:endParaRPr dirty="0"/>
          </a:p>
          <a:p>
            <a:pPr marL="457200" lvl="0" indent="-358394" algn="l" rtl="0">
              <a:lnSpc>
                <a:spcPct val="115000"/>
              </a:lnSpc>
              <a:spcBef>
                <a:spcPts val="600"/>
              </a:spcBef>
              <a:spcAft>
                <a:spcPts val="0"/>
              </a:spcAft>
              <a:buSzPts val="2044"/>
              <a:buChar char="•"/>
            </a:pPr>
            <a:r>
              <a:rPr lang="no-NO" dirty="0"/>
              <a:t>12:15 - 12:30 </a:t>
            </a:r>
            <a:r>
              <a:rPr lang="no-NO" dirty="0" err="1"/>
              <a:t>Wrap</a:t>
            </a:r>
            <a:r>
              <a:rPr lang="no-NO" dirty="0"/>
              <a:t> up </a:t>
            </a:r>
            <a:endParaRPr dirty="0"/>
          </a:p>
          <a:p>
            <a:pPr marL="0" lvl="0" indent="0" algn="l" rtl="0">
              <a:lnSpc>
                <a:spcPct val="115000"/>
              </a:lnSpc>
              <a:spcBef>
                <a:spcPts val="600"/>
              </a:spcBef>
              <a:spcAft>
                <a:spcPts val="0"/>
              </a:spcAft>
              <a:buNone/>
            </a:pPr>
            <a:r>
              <a:rPr lang="no-NO" dirty="0"/>
              <a:t> </a:t>
            </a:r>
            <a:endParaRPr dirty="0"/>
          </a:p>
          <a:p>
            <a:pPr marL="0" lvl="0" indent="0" algn="l" rtl="0">
              <a:spcBef>
                <a:spcPts val="600"/>
              </a:spcBef>
              <a:spcAft>
                <a:spcPts val="0"/>
              </a:spcAft>
              <a:buNone/>
            </a:pPr>
            <a:endParaRPr dirty="0"/>
          </a:p>
        </p:txBody>
      </p:sp>
      <p:sp>
        <p:nvSpPr>
          <p:cNvPr id="495" name="Google Shape;495;p53"/>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dirty="0"/>
              <a:t>Workshop </a:t>
            </a:r>
            <a:r>
              <a:rPr lang="no-NO" dirty="0" err="1"/>
              <a:t>Outline</a:t>
            </a:r>
            <a:r>
              <a:rPr lang="no-NO" dirty="0"/>
              <a:t> 1 </a:t>
            </a:r>
            <a:r>
              <a:rPr lang="no-NO" dirty="0" err="1"/>
              <a:t>Finding</a:t>
            </a:r>
            <a:r>
              <a:rPr lang="no-NO" dirty="0"/>
              <a:t> Data </a:t>
            </a:r>
            <a:r>
              <a:rPr lang="no-NO" dirty="0">
                <a:solidFill>
                  <a:schemeClr val="accent6"/>
                </a:solidFill>
              </a:rPr>
              <a:t>[3]</a:t>
            </a:r>
            <a:r>
              <a:rPr lang="no-NO" dirty="0"/>
              <a:t> </a:t>
            </a:r>
            <a:endParaRPr dirty="0"/>
          </a:p>
        </p:txBody>
      </p:sp>
      <p:pic>
        <p:nvPicPr>
          <p:cNvPr id="496" name="Google Shape;496;p53"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497" name="Google Shape;497;p5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54"/>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Detailed programme and example assignments</a:t>
            </a:r>
            <a:endParaRPr sz="3600" b="1"/>
          </a:p>
          <a:p>
            <a:pPr marL="0" lvl="0" indent="0" algn="l" rtl="0">
              <a:lnSpc>
                <a:spcPct val="115000"/>
              </a:lnSpc>
              <a:spcBef>
                <a:spcPts val="600"/>
              </a:spcBef>
              <a:spcAft>
                <a:spcPts val="0"/>
              </a:spcAft>
              <a:buNone/>
            </a:pPr>
            <a:r>
              <a:rPr lang="no-NO"/>
              <a:t>DISCOVERING DATA FOR REUSE</a:t>
            </a:r>
            <a:endParaRPr/>
          </a:p>
          <a:p>
            <a:pPr marL="457200" lvl="0" indent="-358394" algn="l" rtl="0">
              <a:lnSpc>
                <a:spcPct val="115000"/>
              </a:lnSpc>
              <a:spcBef>
                <a:spcPts val="600"/>
              </a:spcBef>
              <a:spcAft>
                <a:spcPts val="0"/>
              </a:spcAft>
              <a:buSzPts val="2044"/>
              <a:buChar char="•"/>
            </a:pPr>
            <a:r>
              <a:rPr lang="no-NO"/>
              <a:t>Background on data discovery and re-use</a:t>
            </a:r>
            <a:endParaRPr/>
          </a:p>
          <a:p>
            <a:pPr marL="457200" lvl="0" indent="-358394" algn="l" rtl="0">
              <a:lnSpc>
                <a:spcPct val="115000"/>
              </a:lnSpc>
              <a:spcBef>
                <a:spcPts val="600"/>
              </a:spcBef>
              <a:spcAft>
                <a:spcPts val="0"/>
              </a:spcAft>
              <a:buSzPts val="2044"/>
              <a:buChar char="•"/>
            </a:pPr>
            <a:r>
              <a:rPr lang="no-NO"/>
              <a:t>Building on the </a:t>
            </a:r>
            <a:r>
              <a:rPr lang="no-NO">
                <a:solidFill>
                  <a:srgbClr val="007ABF"/>
                </a:solidFill>
              </a:rPr>
              <a:t>Data Discovery Chapter</a:t>
            </a:r>
            <a:r>
              <a:rPr lang="no-NO"/>
              <a:t> of the DMEG</a:t>
            </a:r>
            <a:endParaRPr/>
          </a:p>
          <a:p>
            <a:pPr marL="457200" lvl="0" indent="-358394" algn="l" rtl="0">
              <a:lnSpc>
                <a:spcPct val="115000"/>
              </a:lnSpc>
              <a:spcBef>
                <a:spcPts val="600"/>
              </a:spcBef>
              <a:spcAft>
                <a:spcPts val="0"/>
              </a:spcAft>
              <a:buSzPts val="2044"/>
              <a:buChar char="•"/>
            </a:pPr>
            <a:r>
              <a:rPr lang="no-NO"/>
              <a:t>Example presentation: </a:t>
            </a:r>
            <a:r>
              <a:rPr lang="no-NO">
                <a:solidFill>
                  <a:srgbClr val="007ABF"/>
                </a:solidFill>
              </a:rPr>
              <a:t>WO1_Presentation_DataDiscovery</a:t>
            </a:r>
            <a:endParaRPr>
              <a:solidFill>
                <a:srgbClr val="007ABF"/>
              </a:solidFill>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sp>
        <p:nvSpPr>
          <p:cNvPr id="503" name="Google Shape;503;p54"/>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1 Finding Data </a:t>
            </a:r>
            <a:r>
              <a:rPr lang="no-NO">
                <a:solidFill>
                  <a:schemeClr val="accent6"/>
                </a:solidFill>
              </a:rPr>
              <a:t>[4]</a:t>
            </a:r>
            <a:r>
              <a:rPr lang="no-NO"/>
              <a:t> </a:t>
            </a:r>
            <a:endParaRPr/>
          </a:p>
        </p:txBody>
      </p:sp>
      <p:pic>
        <p:nvPicPr>
          <p:cNvPr id="504" name="Google Shape;504;p54"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505" name="Google Shape;505;p5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5"/>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dirty="0" err="1"/>
              <a:t>Detailed</a:t>
            </a:r>
            <a:r>
              <a:rPr lang="no-NO" sz="3600" b="1" dirty="0"/>
              <a:t> </a:t>
            </a:r>
            <a:r>
              <a:rPr lang="nb-NO" sz="3600" b="1" dirty="0" err="1"/>
              <a:t>p</a:t>
            </a:r>
            <a:r>
              <a:rPr lang="no-NO" sz="3600" b="1" dirty="0" err="1"/>
              <a:t>rogramme</a:t>
            </a:r>
            <a:r>
              <a:rPr lang="no-NO" sz="3600" b="1" dirty="0"/>
              <a:t> and </a:t>
            </a:r>
            <a:r>
              <a:rPr lang="no-NO" sz="3600" b="1" dirty="0" err="1"/>
              <a:t>example</a:t>
            </a:r>
            <a:r>
              <a:rPr lang="no-NO" sz="3600" b="1" dirty="0"/>
              <a:t> </a:t>
            </a:r>
            <a:r>
              <a:rPr lang="no-NO" sz="3600" b="1" dirty="0" err="1"/>
              <a:t>assignments</a:t>
            </a:r>
            <a:endParaRPr sz="3600" b="1" dirty="0"/>
          </a:p>
          <a:p>
            <a:pPr marL="0" lvl="0" indent="0" algn="l" rtl="0">
              <a:lnSpc>
                <a:spcPct val="115000"/>
              </a:lnSpc>
              <a:spcBef>
                <a:spcPts val="600"/>
              </a:spcBef>
              <a:spcAft>
                <a:spcPts val="0"/>
              </a:spcAft>
              <a:buNone/>
            </a:pPr>
            <a:r>
              <a:rPr lang="no-NO" dirty="0"/>
              <a:t>DATAVERSE INTRODUCTION</a:t>
            </a:r>
            <a:endParaRPr dirty="0"/>
          </a:p>
          <a:p>
            <a:pPr marL="457200" lvl="0" indent="-358394" algn="l" rtl="0">
              <a:lnSpc>
                <a:spcPct val="115000"/>
              </a:lnSpc>
              <a:spcBef>
                <a:spcPts val="600"/>
              </a:spcBef>
              <a:spcAft>
                <a:spcPts val="0"/>
              </a:spcAft>
              <a:buSzPts val="2044"/>
              <a:buChar char="•"/>
            </a:pPr>
            <a:r>
              <a:rPr lang="no-NO" dirty="0" err="1"/>
              <a:t>Background</a:t>
            </a:r>
            <a:r>
              <a:rPr lang="no-NO" dirty="0"/>
              <a:t> </a:t>
            </a:r>
            <a:r>
              <a:rPr lang="no-NO" dirty="0" err="1"/>
              <a:t>on</a:t>
            </a:r>
            <a:r>
              <a:rPr lang="no-NO" dirty="0"/>
              <a:t> </a:t>
            </a:r>
            <a:r>
              <a:rPr lang="no-NO" dirty="0" err="1"/>
              <a:t>Dataverse</a:t>
            </a:r>
            <a:endParaRPr dirty="0"/>
          </a:p>
          <a:p>
            <a:pPr marL="457200" lvl="0" indent="-358394" algn="l" rtl="0">
              <a:lnSpc>
                <a:spcPct val="115000"/>
              </a:lnSpc>
              <a:spcBef>
                <a:spcPts val="600"/>
              </a:spcBef>
              <a:spcAft>
                <a:spcPts val="0"/>
              </a:spcAft>
              <a:buSzPts val="2044"/>
              <a:buChar char="•"/>
            </a:pPr>
            <a:r>
              <a:rPr lang="no-NO" dirty="0" err="1"/>
              <a:t>Building</a:t>
            </a:r>
            <a:r>
              <a:rPr lang="no-NO" dirty="0"/>
              <a:t> </a:t>
            </a:r>
            <a:r>
              <a:rPr lang="no-NO" dirty="0" err="1"/>
              <a:t>on</a:t>
            </a:r>
            <a:r>
              <a:rPr lang="no-NO" dirty="0"/>
              <a:t> </a:t>
            </a:r>
            <a:r>
              <a:rPr lang="no-NO" dirty="0" err="1"/>
              <a:t>the</a:t>
            </a:r>
            <a:r>
              <a:rPr lang="no-NO" dirty="0"/>
              <a:t> </a:t>
            </a:r>
            <a:r>
              <a:rPr lang="no-NO" dirty="0" err="1">
                <a:solidFill>
                  <a:srgbClr val="007ABF"/>
                </a:solidFill>
              </a:rPr>
              <a:t>Dataverse</a:t>
            </a:r>
            <a:r>
              <a:rPr lang="no-NO" dirty="0">
                <a:solidFill>
                  <a:srgbClr val="007ABF"/>
                </a:solidFill>
              </a:rPr>
              <a:t> User Guide</a:t>
            </a:r>
            <a:endParaRPr dirty="0"/>
          </a:p>
          <a:p>
            <a:pPr marL="457200" lvl="0" indent="-358394" algn="l" rtl="0">
              <a:lnSpc>
                <a:spcPct val="115000"/>
              </a:lnSpc>
              <a:spcBef>
                <a:spcPts val="600"/>
              </a:spcBef>
              <a:spcAft>
                <a:spcPts val="0"/>
              </a:spcAft>
              <a:buSzPts val="2044"/>
              <a:buChar char="•"/>
            </a:pPr>
            <a:r>
              <a:rPr lang="no-NO" dirty="0" err="1"/>
              <a:t>Example</a:t>
            </a:r>
            <a:r>
              <a:rPr lang="no-NO" dirty="0"/>
              <a:t> </a:t>
            </a:r>
            <a:r>
              <a:rPr lang="no-NO" dirty="0" err="1"/>
              <a:t>presentation</a:t>
            </a:r>
            <a:r>
              <a:rPr lang="no-NO" dirty="0"/>
              <a:t>: </a:t>
            </a:r>
            <a:r>
              <a:rPr lang="no-NO" dirty="0">
                <a:solidFill>
                  <a:srgbClr val="0070C0"/>
                </a:solidFill>
              </a:rPr>
              <a:t>WO1_Presentation_DataverseDiscovery</a:t>
            </a:r>
            <a:endParaRPr dirty="0">
              <a:solidFill>
                <a:srgbClr val="0070C0"/>
              </a:solidFill>
            </a:endParaRPr>
          </a:p>
          <a:p>
            <a:pPr marL="0" lvl="0" indent="0" algn="l" rtl="0">
              <a:lnSpc>
                <a:spcPct val="115000"/>
              </a:lnSpc>
              <a:spcBef>
                <a:spcPts val="600"/>
              </a:spcBef>
              <a:spcAft>
                <a:spcPts val="0"/>
              </a:spcAft>
              <a:buNone/>
            </a:pPr>
            <a:r>
              <a:rPr lang="no-NO" dirty="0"/>
              <a:t> </a:t>
            </a:r>
            <a:endParaRPr dirty="0"/>
          </a:p>
          <a:p>
            <a:pPr marL="0" lvl="0" indent="0" algn="l" rtl="0">
              <a:spcBef>
                <a:spcPts val="600"/>
              </a:spcBef>
              <a:spcAft>
                <a:spcPts val="0"/>
              </a:spcAft>
              <a:buNone/>
            </a:pPr>
            <a:endParaRPr dirty="0"/>
          </a:p>
        </p:txBody>
      </p:sp>
      <p:sp>
        <p:nvSpPr>
          <p:cNvPr id="511" name="Google Shape;511;p55"/>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1 Finding Data </a:t>
            </a:r>
            <a:r>
              <a:rPr lang="no-NO">
                <a:solidFill>
                  <a:schemeClr val="accent6"/>
                </a:solidFill>
              </a:rPr>
              <a:t>[5] </a:t>
            </a:r>
            <a:endParaRPr/>
          </a:p>
        </p:txBody>
      </p:sp>
      <p:pic>
        <p:nvPicPr>
          <p:cNvPr id="512" name="Google Shape;512;p55"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513" name="Google Shape;513;p5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46</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56"/>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dirty="0" err="1"/>
              <a:t>Detailed</a:t>
            </a:r>
            <a:r>
              <a:rPr lang="no-NO" sz="3600" b="1" dirty="0"/>
              <a:t> </a:t>
            </a:r>
            <a:r>
              <a:rPr lang="no-NO" sz="3600" b="1" dirty="0" err="1"/>
              <a:t>programme</a:t>
            </a:r>
            <a:r>
              <a:rPr lang="no-NO" sz="3600" b="1" dirty="0"/>
              <a:t> and </a:t>
            </a:r>
            <a:r>
              <a:rPr lang="no-NO" sz="3600" b="1" dirty="0" err="1"/>
              <a:t>example</a:t>
            </a:r>
            <a:r>
              <a:rPr lang="no-NO" sz="3600" b="1" dirty="0"/>
              <a:t> </a:t>
            </a:r>
            <a:r>
              <a:rPr lang="no-NO" sz="3600" b="1" dirty="0" err="1"/>
              <a:t>assignments</a:t>
            </a:r>
            <a:endParaRPr sz="3600" b="1" dirty="0"/>
          </a:p>
          <a:p>
            <a:pPr marL="0" lvl="0" indent="0" algn="l" rtl="0">
              <a:lnSpc>
                <a:spcPct val="115000"/>
              </a:lnSpc>
              <a:spcBef>
                <a:spcPts val="600"/>
              </a:spcBef>
              <a:spcAft>
                <a:spcPts val="0"/>
              </a:spcAft>
              <a:buNone/>
            </a:pPr>
            <a:r>
              <a:rPr lang="no-NO" dirty="0"/>
              <a:t>INTERACTIVE SESSION ON FINDING DATA</a:t>
            </a:r>
            <a:endParaRPr dirty="0"/>
          </a:p>
          <a:p>
            <a:pPr marL="457200" lvl="0" indent="-358394" algn="l" rtl="0">
              <a:lnSpc>
                <a:spcPct val="115000"/>
              </a:lnSpc>
              <a:spcBef>
                <a:spcPts val="600"/>
              </a:spcBef>
              <a:spcAft>
                <a:spcPts val="0"/>
              </a:spcAft>
              <a:buSzPts val="2044"/>
              <a:buChar char="•"/>
            </a:pPr>
            <a:r>
              <a:rPr lang="no-NO" dirty="0"/>
              <a:t>Let </a:t>
            </a:r>
            <a:r>
              <a:rPr lang="no-NO" dirty="0" err="1"/>
              <a:t>participants</a:t>
            </a:r>
            <a:r>
              <a:rPr lang="no-NO" dirty="0"/>
              <a:t> </a:t>
            </a:r>
            <a:r>
              <a:rPr lang="no-NO" dirty="0" err="1"/>
              <a:t>use</a:t>
            </a:r>
            <a:r>
              <a:rPr lang="no-NO" dirty="0"/>
              <a:t> </a:t>
            </a:r>
            <a:r>
              <a:rPr lang="no-NO" dirty="0" err="1"/>
              <a:t>Dataverse</a:t>
            </a:r>
            <a:r>
              <a:rPr lang="no-NO" dirty="0"/>
              <a:t> to </a:t>
            </a:r>
            <a:r>
              <a:rPr lang="no-NO" dirty="0" err="1"/>
              <a:t>search</a:t>
            </a:r>
            <a:r>
              <a:rPr lang="no-NO" dirty="0"/>
              <a:t> data</a:t>
            </a:r>
            <a:endParaRPr dirty="0"/>
          </a:p>
          <a:p>
            <a:pPr marL="457200" lvl="0" indent="-358394" algn="l" rtl="0">
              <a:lnSpc>
                <a:spcPct val="115000"/>
              </a:lnSpc>
              <a:spcBef>
                <a:spcPts val="600"/>
              </a:spcBef>
              <a:spcAft>
                <a:spcPts val="0"/>
              </a:spcAft>
              <a:buSzPts val="2044"/>
              <a:buChar char="•"/>
            </a:pPr>
            <a:r>
              <a:rPr lang="no-NO" dirty="0" err="1"/>
              <a:t>Give</a:t>
            </a:r>
            <a:r>
              <a:rPr lang="no-NO" dirty="0"/>
              <a:t> </a:t>
            </a:r>
            <a:r>
              <a:rPr lang="no-NO" dirty="0" err="1"/>
              <a:t>them</a:t>
            </a:r>
            <a:r>
              <a:rPr lang="no-NO" dirty="0"/>
              <a:t> a </a:t>
            </a:r>
            <a:r>
              <a:rPr lang="no-NO" dirty="0" err="1"/>
              <a:t>topic</a:t>
            </a:r>
            <a:r>
              <a:rPr lang="no-NO" dirty="0"/>
              <a:t> to </a:t>
            </a:r>
            <a:r>
              <a:rPr lang="no-NO" dirty="0" err="1"/>
              <a:t>search</a:t>
            </a:r>
            <a:r>
              <a:rPr lang="no-NO" dirty="0"/>
              <a:t> from or let </a:t>
            </a:r>
            <a:r>
              <a:rPr lang="no-NO" dirty="0" err="1"/>
              <a:t>them</a:t>
            </a:r>
            <a:r>
              <a:rPr lang="no-NO" dirty="0"/>
              <a:t> </a:t>
            </a:r>
            <a:r>
              <a:rPr lang="no-NO" dirty="0" err="1"/>
              <a:t>chose</a:t>
            </a:r>
            <a:r>
              <a:rPr lang="no-NO" dirty="0"/>
              <a:t> </a:t>
            </a:r>
            <a:r>
              <a:rPr lang="no-NO" dirty="0" err="1"/>
              <a:t>themselves</a:t>
            </a:r>
            <a:endParaRPr dirty="0"/>
          </a:p>
          <a:p>
            <a:pPr marL="457200" lvl="0" indent="-358394" algn="l" rtl="0">
              <a:lnSpc>
                <a:spcPct val="115000"/>
              </a:lnSpc>
              <a:spcBef>
                <a:spcPts val="600"/>
              </a:spcBef>
              <a:spcAft>
                <a:spcPts val="0"/>
              </a:spcAft>
              <a:buSzPts val="2044"/>
              <a:buChar char="•"/>
            </a:pPr>
            <a:r>
              <a:rPr lang="no-NO" dirty="0" err="1"/>
              <a:t>Building</a:t>
            </a:r>
            <a:r>
              <a:rPr lang="no-NO" dirty="0"/>
              <a:t> </a:t>
            </a:r>
            <a:r>
              <a:rPr lang="no-NO" dirty="0" err="1"/>
              <a:t>on</a:t>
            </a:r>
            <a:r>
              <a:rPr lang="no-NO" dirty="0"/>
              <a:t> </a:t>
            </a:r>
            <a:r>
              <a:rPr lang="no-NO" dirty="0" err="1"/>
              <a:t>the</a:t>
            </a:r>
            <a:r>
              <a:rPr lang="no-NO" dirty="0"/>
              <a:t> </a:t>
            </a:r>
            <a:r>
              <a:rPr lang="no-NO" dirty="0" err="1">
                <a:solidFill>
                  <a:srgbClr val="007ABF"/>
                </a:solidFill>
              </a:rPr>
              <a:t>Dataverse</a:t>
            </a:r>
            <a:r>
              <a:rPr lang="no-NO" dirty="0">
                <a:solidFill>
                  <a:srgbClr val="007ABF"/>
                </a:solidFill>
              </a:rPr>
              <a:t> User Guide</a:t>
            </a:r>
            <a:r>
              <a:rPr lang="no-NO" dirty="0"/>
              <a:t> </a:t>
            </a:r>
            <a:endParaRPr dirty="0"/>
          </a:p>
          <a:p>
            <a:pPr marL="0" lvl="0" indent="0" algn="l" rtl="0">
              <a:spcBef>
                <a:spcPts val="600"/>
              </a:spcBef>
              <a:spcAft>
                <a:spcPts val="0"/>
              </a:spcAft>
              <a:buNone/>
            </a:pPr>
            <a:endParaRPr dirty="0"/>
          </a:p>
        </p:txBody>
      </p:sp>
      <p:sp>
        <p:nvSpPr>
          <p:cNvPr id="519" name="Google Shape;519;p56"/>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1 Finding Data </a:t>
            </a:r>
            <a:r>
              <a:rPr lang="no-NO">
                <a:solidFill>
                  <a:schemeClr val="accent6"/>
                </a:solidFill>
              </a:rPr>
              <a:t>[6] </a:t>
            </a:r>
            <a:endParaRPr/>
          </a:p>
        </p:txBody>
      </p:sp>
      <p:pic>
        <p:nvPicPr>
          <p:cNvPr id="520" name="Google Shape;520;p56"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521" name="Google Shape;521;p56"/>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57"/>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Detailed programme and example assignments</a:t>
            </a:r>
            <a:endParaRPr sz="3600" b="1"/>
          </a:p>
          <a:p>
            <a:pPr marL="0" lvl="0" indent="0" algn="l" rtl="0">
              <a:lnSpc>
                <a:spcPct val="115000"/>
              </a:lnSpc>
              <a:spcBef>
                <a:spcPts val="600"/>
              </a:spcBef>
              <a:spcAft>
                <a:spcPts val="0"/>
              </a:spcAft>
              <a:buNone/>
            </a:pPr>
            <a:r>
              <a:rPr lang="no-NO"/>
              <a:t>ADDITIONAL SESSION ON LICENSES</a:t>
            </a:r>
            <a:endParaRPr/>
          </a:p>
          <a:p>
            <a:pPr marL="457200" lvl="0" indent="-358394" algn="l" rtl="0">
              <a:lnSpc>
                <a:spcPct val="115000"/>
              </a:lnSpc>
              <a:spcBef>
                <a:spcPts val="600"/>
              </a:spcBef>
              <a:spcAft>
                <a:spcPts val="0"/>
              </a:spcAft>
              <a:buSzPts val="2044"/>
              <a:buChar char="•"/>
            </a:pPr>
            <a:r>
              <a:rPr lang="no-NO"/>
              <a:t>Information about licenses and re-use</a:t>
            </a:r>
            <a:endParaRPr/>
          </a:p>
          <a:p>
            <a:pPr marL="457200" lvl="0" indent="-358394" algn="l" rtl="0">
              <a:lnSpc>
                <a:spcPct val="115000"/>
              </a:lnSpc>
              <a:spcBef>
                <a:spcPts val="600"/>
              </a:spcBef>
              <a:spcAft>
                <a:spcPts val="0"/>
              </a:spcAft>
              <a:buSzPts val="2044"/>
              <a:buChar char="•"/>
            </a:pPr>
            <a:r>
              <a:rPr lang="no-NO"/>
              <a:t>Building on the section about licenses in Chapter 6 of the </a:t>
            </a:r>
            <a:r>
              <a:rPr lang="no-NO">
                <a:solidFill>
                  <a:srgbClr val="007ABF"/>
                </a:solidFill>
              </a:rPr>
              <a:t>DMEG</a:t>
            </a:r>
            <a:endParaRPr>
              <a:solidFill>
                <a:srgbClr val="007ABF"/>
              </a:solidFill>
            </a:endParaRPr>
          </a:p>
          <a:p>
            <a:pPr marL="457200" lvl="0" indent="-358394" algn="l" rtl="0">
              <a:lnSpc>
                <a:spcPct val="115000"/>
              </a:lnSpc>
              <a:spcBef>
                <a:spcPts val="600"/>
              </a:spcBef>
              <a:spcAft>
                <a:spcPts val="0"/>
              </a:spcAft>
              <a:buSzPts val="2044"/>
              <a:buChar char="•"/>
            </a:pPr>
            <a:r>
              <a:rPr lang="no-NO"/>
              <a:t>Example exercise from the</a:t>
            </a:r>
            <a:r>
              <a:rPr lang="no-NO">
                <a:solidFill>
                  <a:srgbClr val="007ABF"/>
                </a:solidFill>
              </a:rPr>
              <a:t> CESSDA TTT</a:t>
            </a:r>
            <a:endParaRPr>
              <a:solidFill>
                <a:srgbClr val="007ABF"/>
              </a:solidFill>
            </a:endParaRPr>
          </a:p>
          <a:p>
            <a:pPr marL="457200" lvl="0" indent="-358394" algn="l" rtl="0">
              <a:lnSpc>
                <a:spcPct val="115000"/>
              </a:lnSpc>
              <a:spcBef>
                <a:spcPts val="600"/>
              </a:spcBef>
              <a:spcAft>
                <a:spcPts val="0"/>
              </a:spcAft>
              <a:buSzPts val="2044"/>
              <a:buChar char="•"/>
            </a:pPr>
            <a:r>
              <a:rPr lang="no-NO"/>
              <a:t>Example presentation: </a:t>
            </a:r>
            <a:r>
              <a:rPr lang="no-NO">
                <a:solidFill>
                  <a:srgbClr val="007ABF"/>
                </a:solidFill>
              </a:rPr>
              <a:t>WO1_Presentation_Licenses </a:t>
            </a:r>
            <a:endParaRPr>
              <a:solidFill>
                <a:srgbClr val="007ABF"/>
              </a:solidFill>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sp>
        <p:nvSpPr>
          <p:cNvPr id="527" name="Google Shape;527;p57"/>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1 Finding Data </a:t>
            </a:r>
            <a:r>
              <a:rPr lang="no-NO">
                <a:solidFill>
                  <a:schemeClr val="accent6"/>
                </a:solidFill>
              </a:rPr>
              <a:t>[7] </a:t>
            </a:r>
            <a:endParaRPr/>
          </a:p>
        </p:txBody>
      </p:sp>
      <p:pic>
        <p:nvPicPr>
          <p:cNvPr id="528" name="Google Shape;528;p57" descr="figures standing around circular map of Europe"/>
          <p:cNvPicPr preferRelativeResize="0"/>
          <p:nvPr/>
        </p:nvPicPr>
        <p:blipFill>
          <a:blip r:embed="rId3">
            <a:alphaModFix/>
          </a:blip>
          <a:stretch>
            <a:fillRect/>
          </a:stretch>
        </p:blipFill>
        <p:spPr>
          <a:xfrm>
            <a:off x="15412099" y="621576"/>
            <a:ext cx="1702575" cy="1702575"/>
          </a:xfrm>
          <a:prstGeom prst="rect">
            <a:avLst/>
          </a:prstGeom>
          <a:noFill/>
          <a:ln>
            <a:noFill/>
          </a:ln>
        </p:spPr>
      </p:pic>
      <p:sp>
        <p:nvSpPr>
          <p:cNvPr id="529" name="Google Shape;529;p5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48</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58"/>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[1]</a:t>
            </a:r>
            <a:r>
              <a:rPr lang="no-NO"/>
              <a:t> </a:t>
            </a:r>
            <a:endParaRPr/>
          </a:p>
        </p:txBody>
      </p:sp>
      <p:pic>
        <p:nvPicPr>
          <p:cNvPr id="535" name="Google Shape;535;p58"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36" name="Google Shape;536;p5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49</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4"/>
          <p:cNvSpPr txBox="1">
            <a:spLocks noGrp="1"/>
          </p:cNvSpPr>
          <p:nvPr>
            <p:ph type="body" idx="1"/>
          </p:nvPr>
        </p:nvSpPr>
        <p:spPr>
          <a:xfrm>
            <a:off x="908775" y="2377350"/>
            <a:ext cx="7442400" cy="5367000"/>
          </a:xfrm>
          <a:prstGeom prst="rect">
            <a:avLst/>
          </a:prstGeom>
          <a:ln w="38100" cap="flat" cmpd="sng">
            <a:solidFill>
              <a:srgbClr val="D9EAD3"/>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600"/>
              </a:spcBef>
              <a:spcAft>
                <a:spcPts val="0"/>
              </a:spcAft>
              <a:buNone/>
            </a:pPr>
            <a:r>
              <a:rPr lang="no-NO"/>
              <a:t>We </a:t>
            </a:r>
            <a:r>
              <a:rPr lang="no-NO">
                <a:solidFill>
                  <a:srgbClr val="6AA84F"/>
                </a:solidFill>
              </a:rPr>
              <a:t>will</a:t>
            </a:r>
            <a:r>
              <a:rPr lang="no-NO"/>
              <a:t> cover</a:t>
            </a:r>
            <a:endParaRPr/>
          </a:p>
          <a:p>
            <a:pPr marL="0" lvl="0" indent="0" algn="l" rtl="0">
              <a:lnSpc>
                <a:spcPct val="100000"/>
              </a:lnSpc>
              <a:spcBef>
                <a:spcPts val="600"/>
              </a:spcBef>
              <a:spcAft>
                <a:spcPts val="0"/>
              </a:spcAft>
              <a:buNone/>
            </a:pPr>
            <a:endParaRPr/>
          </a:p>
          <a:p>
            <a:pPr marL="457200" lvl="0" indent="-358394" algn="l" rtl="0">
              <a:lnSpc>
                <a:spcPct val="100000"/>
              </a:lnSpc>
              <a:spcBef>
                <a:spcPts val="600"/>
              </a:spcBef>
              <a:spcAft>
                <a:spcPts val="0"/>
              </a:spcAft>
              <a:buSzPts val="2044"/>
              <a:buChar char="•"/>
            </a:pPr>
            <a:r>
              <a:rPr lang="no-NO"/>
              <a:t>Basic introduction of Dataverse</a:t>
            </a:r>
            <a:endParaRPr/>
          </a:p>
          <a:p>
            <a:pPr marL="457200" lvl="0" indent="-358394" algn="l" rtl="0">
              <a:lnSpc>
                <a:spcPct val="100000"/>
              </a:lnSpc>
              <a:spcBef>
                <a:spcPts val="0"/>
              </a:spcBef>
              <a:spcAft>
                <a:spcPts val="0"/>
              </a:spcAft>
              <a:buSzPts val="2044"/>
              <a:buChar char="•"/>
            </a:pPr>
            <a:r>
              <a:rPr lang="no-NO"/>
              <a:t>Materials that can be re-used for training on</a:t>
            </a:r>
            <a:endParaRPr/>
          </a:p>
          <a:p>
            <a:pPr marL="914400" lvl="1" indent="-317500" algn="l" rtl="0">
              <a:lnSpc>
                <a:spcPct val="100000"/>
              </a:lnSpc>
              <a:spcBef>
                <a:spcPts val="0"/>
              </a:spcBef>
              <a:spcAft>
                <a:spcPts val="0"/>
              </a:spcAft>
              <a:buSzPts val="1400"/>
              <a:buChar char="•"/>
            </a:pPr>
            <a:r>
              <a:rPr lang="no-NO"/>
              <a:t>Dataverse</a:t>
            </a:r>
            <a:endParaRPr/>
          </a:p>
          <a:p>
            <a:pPr marL="914400" lvl="1" indent="-317500" algn="l" rtl="0">
              <a:lnSpc>
                <a:spcPct val="100000"/>
              </a:lnSpc>
              <a:spcBef>
                <a:spcPts val="0"/>
              </a:spcBef>
              <a:spcAft>
                <a:spcPts val="0"/>
              </a:spcAft>
              <a:buSzPts val="1400"/>
              <a:buChar char="•"/>
            </a:pPr>
            <a:r>
              <a:rPr lang="no-NO"/>
              <a:t>Data discovery</a:t>
            </a:r>
            <a:endParaRPr/>
          </a:p>
          <a:p>
            <a:pPr marL="914400" lvl="1" indent="-317500" algn="l" rtl="0">
              <a:lnSpc>
                <a:spcPct val="100000"/>
              </a:lnSpc>
              <a:spcBef>
                <a:spcPts val="0"/>
              </a:spcBef>
              <a:spcAft>
                <a:spcPts val="0"/>
              </a:spcAft>
              <a:buSzPts val="1400"/>
              <a:buChar char="•"/>
            </a:pPr>
            <a:r>
              <a:rPr lang="no-NO"/>
              <a:t>Data archiving</a:t>
            </a:r>
            <a:endParaRPr/>
          </a:p>
          <a:p>
            <a:pPr marL="914400" lvl="0" indent="0" algn="l" rtl="0">
              <a:lnSpc>
                <a:spcPct val="100000"/>
              </a:lnSpc>
              <a:spcBef>
                <a:spcPts val="600"/>
              </a:spcBef>
              <a:spcAft>
                <a:spcPts val="0"/>
              </a:spcAft>
              <a:buNone/>
            </a:pPr>
            <a:endParaRPr/>
          </a:p>
          <a:p>
            <a:pPr marL="457200" lvl="0" indent="-358394" algn="l" rtl="0">
              <a:lnSpc>
                <a:spcPct val="100000"/>
              </a:lnSpc>
              <a:spcBef>
                <a:spcPts val="600"/>
              </a:spcBef>
              <a:spcAft>
                <a:spcPts val="0"/>
              </a:spcAft>
              <a:buSzPts val="2044"/>
              <a:buChar char="•"/>
            </a:pPr>
            <a:r>
              <a:rPr lang="no-NO"/>
              <a:t>Ways to plan your training</a:t>
            </a:r>
            <a:endParaRPr/>
          </a:p>
          <a:p>
            <a:pPr marL="457200" lvl="0" indent="-358394" algn="l" rtl="0">
              <a:lnSpc>
                <a:spcPct val="100000"/>
              </a:lnSpc>
              <a:spcBef>
                <a:spcPts val="0"/>
              </a:spcBef>
              <a:spcAft>
                <a:spcPts val="0"/>
              </a:spcAft>
              <a:buSzPts val="2044"/>
              <a:buChar char="•"/>
            </a:pPr>
            <a:r>
              <a:rPr lang="no-NO"/>
              <a:t>Tips to deal with unforeseen circumstances</a:t>
            </a:r>
            <a:endParaRPr/>
          </a:p>
          <a:p>
            <a:pPr marL="457200" lvl="0" indent="0" algn="l" rtl="0">
              <a:lnSpc>
                <a:spcPct val="100000"/>
              </a:lnSpc>
              <a:spcBef>
                <a:spcPts val="600"/>
              </a:spcBef>
              <a:spcAft>
                <a:spcPts val="0"/>
              </a:spcAft>
              <a:buNone/>
            </a:pPr>
            <a:endParaRPr/>
          </a:p>
          <a:p>
            <a:pPr marL="457200" lvl="0" indent="0" algn="l" rtl="0">
              <a:spcBef>
                <a:spcPts val="600"/>
              </a:spcBef>
              <a:spcAft>
                <a:spcPts val="0"/>
              </a:spcAft>
              <a:buNone/>
            </a:pPr>
            <a:r>
              <a:rPr lang="no-NO"/>
              <a:t> </a:t>
            </a:r>
            <a:endParaRPr/>
          </a:p>
        </p:txBody>
      </p:sp>
      <p:sp>
        <p:nvSpPr>
          <p:cNvPr id="121" name="Google Shape;121;p14"/>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Our workshop	</a:t>
            </a:r>
            <a:endParaRPr/>
          </a:p>
        </p:txBody>
      </p:sp>
      <p:sp>
        <p:nvSpPr>
          <p:cNvPr id="122" name="Google Shape;122;p14"/>
          <p:cNvSpPr txBox="1">
            <a:spLocks noGrp="1"/>
          </p:cNvSpPr>
          <p:nvPr>
            <p:ph type="body" idx="1"/>
          </p:nvPr>
        </p:nvSpPr>
        <p:spPr>
          <a:xfrm>
            <a:off x="8813375" y="2377350"/>
            <a:ext cx="7596600" cy="5367000"/>
          </a:xfrm>
          <a:prstGeom prst="rect">
            <a:avLst/>
          </a:prstGeom>
          <a:noFill/>
          <a:ln w="38100" cap="flat" cmpd="sng">
            <a:solidFill>
              <a:srgbClr val="F4CCCC"/>
            </a:solidFill>
            <a:prstDash val="solid"/>
            <a:round/>
            <a:headEnd type="none" w="sm" len="sm"/>
            <a:tailEnd type="none" w="sm" len="sm"/>
          </a:ln>
        </p:spPr>
        <p:txBody>
          <a:bodyPr spcFirstLastPara="1" wrap="square" lIns="91425" tIns="45700" rIns="91425" bIns="45700" anchor="t" anchorCtr="0">
            <a:noAutofit/>
          </a:bodyPr>
          <a:lstStyle/>
          <a:p>
            <a:pPr marL="0" lvl="0" indent="0" algn="l" rtl="0">
              <a:spcBef>
                <a:spcPts val="600"/>
              </a:spcBef>
              <a:spcAft>
                <a:spcPts val="0"/>
              </a:spcAft>
              <a:buNone/>
            </a:pPr>
            <a:r>
              <a:rPr lang="no-NO"/>
              <a:t>We </a:t>
            </a:r>
            <a:r>
              <a:rPr lang="no-NO">
                <a:solidFill>
                  <a:srgbClr val="CC0000"/>
                </a:solidFill>
              </a:rPr>
              <a:t>will not</a:t>
            </a:r>
            <a:r>
              <a:rPr lang="no-NO"/>
              <a:t> cover</a:t>
            </a:r>
            <a:endParaRPr/>
          </a:p>
          <a:p>
            <a:pPr marL="0" lvl="0" indent="0" algn="l" rtl="0">
              <a:spcBef>
                <a:spcPts val="600"/>
              </a:spcBef>
              <a:spcAft>
                <a:spcPts val="0"/>
              </a:spcAft>
              <a:buNone/>
            </a:pPr>
            <a:endParaRPr/>
          </a:p>
          <a:p>
            <a:pPr marL="457200" lvl="0" indent="-358394" algn="l" rtl="0">
              <a:spcBef>
                <a:spcPts val="600"/>
              </a:spcBef>
              <a:spcAft>
                <a:spcPts val="0"/>
              </a:spcAft>
              <a:buSzPts val="2044"/>
              <a:buChar char="•"/>
            </a:pPr>
            <a:r>
              <a:rPr lang="no-NO"/>
              <a:t>Detailed technical information about Dataverse</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Guidelines on Dataverse installations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Newest Dataverse developments</a:t>
            </a:r>
            <a:endParaRPr/>
          </a:p>
          <a:p>
            <a:pPr marL="457200" lvl="0" indent="0" algn="l" rtl="0">
              <a:spcBef>
                <a:spcPts val="600"/>
              </a:spcBef>
              <a:spcAft>
                <a:spcPts val="0"/>
              </a:spcAft>
              <a:buNone/>
            </a:pPr>
            <a:endParaRPr/>
          </a:p>
          <a:p>
            <a:pPr marL="457200" lvl="0" indent="-358394" algn="l" rtl="0">
              <a:spcBef>
                <a:spcPts val="600"/>
              </a:spcBef>
              <a:spcAft>
                <a:spcPts val="0"/>
              </a:spcAft>
              <a:buSzPts val="2044"/>
              <a:buChar char="•"/>
            </a:pPr>
            <a:r>
              <a:rPr lang="no-NO"/>
              <a:t>External tools related to Dataverse</a:t>
            </a:r>
            <a:endParaRPr>
              <a:solidFill>
                <a:srgbClr val="F4CCCC"/>
              </a:solidFill>
            </a:endParaRPr>
          </a:p>
          <a:p>
            <a:pPr marL="914400" lvl="0" indent="0" algn="l" rtl="0">
              <a:spcBef>
                <a:spcPts val="600"/>
              </a:spcBef>
              <a:spcAft>
                <a:spcPts val="0"/>
              </a:spcAft>
              <a:buNone/>
            </a:pPr>
            <a:endParaRPr/>
          </a:p>
          <a:p>
            <a:pPr marL="457200" lvl="0" indent="0" algn="l" rtl="0">
              <a:spcBef>
                <a:spcPts val="600"/>
              </a:spcBef>
              <a:spcAft>
                <a:spcPts val="0"/>
              </a:spcAft>
              <a:buNone/>
            </a:pPr>
            <a:endParaRPr/>
          </a:p>
          <a:p>
            <a:pPr marL="457200" lvl="0" indent="0" algn="l" rtl="0">
              <a:spcBef>
                <a:spcPts val="600"/>
              </a:spcBef>
              <a:spcAft>
                <a:spcPts val="0"/>
              </a:spcAft>
              <a:buNone/>
            </a:pPr>
            <a:r>
              <a:rPr lang="no-NO"/>
              <a:t> </a:t>
            </a:r>
            <a:endParaRPr/>
          </a:p>
        </p:txBody>
      </p:sp>
      <p:sp>
        <p:nvSpPr>
          <p:cNvPr id="123" name="Google Shape;123;p14"/>
          <p:cNvSpPr txBox="1"/>
          <p:nvPr/>
        </p:nvSpPr>
        <p:spPr>
          <a:xfrm>
            <a:off x="7621325" y="7990975"/>
            <a:ext cx="9616200" cy="877200"/>
          </a:xfrm>
          <a:prstGeom prst="rect">
            <a:avLst/>
          </a:prstGeom>
          <a:noFill/>
          <a:ln>
            <a:noFill/>
          </a:ln>
        </p:spPr>
        <p:txBody>
          <a:bodyPr spcFirstLastPara="1" wrap="square" lIns="91425" tIns="91425" rIns="91425" bIns="91425" anchor="t" anchorCtr="0">
            <a:spAutoFit/>
          </a:bodyPr>
          <a:lstStyle/>
          <a:p>
            <a:pPr marL="457200" lvl="0" indent="0" algn="l" rtl="0">
              <a:spcBef>
                <a:spcPts val="600"/>
              </a:spcBef>
              <a:spcAft>
                <a:spcPts val="0"/>
              </a:spcAft>
              <a:buNone/>
            </a:pPr>
            <a:r>
              <a:rPr lang="no-NO" sz="2000">
                <a:solidFill>
                  <a:srgbClr val="6A6C76"/>
                </a:solidFill>
                <a:latin typeface="Tahoma"/>
                <a:ea typeface="Tahoma"/>
                <a:cs typeface="Tahoma"/>
                <a:sym typeface="Tahoma"/>
              </a:rPr>
              <a:t>Dataverse user guide: </a:t>
            </a:r>
            <a:r>
              <a:rPr lang="no-NO" sz="2000" u="sng">
                <a:solidFill>
                  <a:schemeClr val="hlink"/>
                </a:solidFill>
                <a:latin typeface="Tahoma"/>
                <a:ea typeface="Tahoma"/>
                <a:cs typeface="Tahoma"/>
                <a:sym typeface="Tahoma"/>
                <a:hlinkClick r:id="rId3"/>
              </a:rPr>
              <a:t>https://guides.dataverse.org/</a:t>
            </a:r>
            <a:endParaRPr sz="2000">
              <a:latin typeface="Tahoma"/>
              <a:ea typeface="Tahoma"/>
              <a:cs typeface="Tahoma"/>
              <a:sym typeface="Tahoma"/>
            </a:endParaRPr>
          </a:p>
          <a:p>
            <a:pPr marL="457200" lvl="0" indent="0" algn="l" rtl="0">
              <a:spcBef>
                <a:spcPts val="600"/>
              </a:spcBef>
              <a:spcAft>
                <a:spcPts val="0"/>
              </a:spcAft>
              <a:buNone/>
            </a:pPr>
            <a:r>
              <a:rPr lang="no-NO" sz="2000">
                <a:solidFill>
                  <a:srgbClr val="6A6C76"/>
                </a:solidFill>
                <a:latin typeface="Tahoma"/>
                <a:ea typeface="Tahoma"/>
                <a:cs typeface="Tahoma"/>
                <a:sym typeface="Tahoma"/>
              </a:rPr>
              <a:t>Dataverse user community: </a:t>
            </a:r>
            <a:r>
              <a:rPr lang="no-NO" sz="2000" u="sng">
                <a:solidFill>
                  <a:schemeClr val="hlink"/>
                </a:solidFill>
                <a:latin typeface="Tahoma"/>
                <a:ea typeface="Tahoma"/>
                <a:cs typeface="Tahoma"/>
                <a:sym typeface="Tahoma"/>
                <a:hlinkClick r:id="rId4"/>
              </a:rPr>
              <a:t>https://groups.google.com/g/dataverse-community</a:t>
            </a:r>
            <a:endParaRPr sz="2000">
              <a:solidFill>
                <a:srgbClr val="6A6C76"/>
              </a:solidFill>
              <a:latin typeface="Tahoma"/>
              <a:ea typeface="Tahoma"/>
              <a:cs typeface="Tahoma"/>
              <a:sym typeface="Tahoma"/>
            </a:endParaRPr>
          </a:p>
        </p:txBody>
      </p:sp>
      <p:sp>
        <p:nvSpPr>
          <p:cNvPr id="124" name="Google Shape;124;p1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59"/>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[2]</a:t>
            </a:r>
            <a:r>
              <a:rPr lang="no-NO"/>
              <a:t> </a:t>
            </a:r>
            <a:endParaRPr/>
          </a:p>
        </p:txBody>
      </p:sp>
      <p:sp>
        <p:nvSpPr>
          <p:cNvPr id="542" name="Google Shape;542;p59"/>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lnSpc>
                <a:spcPct val="150000"/>
              </a:lnSpc>
              <a:spcBef>
                <a:spcPts val="600"/>
              </a:spcBef>
              <a:spcAft>
                <a:spcPts val="0"/>
              </a:spcAft>
              <a:buNone/>
            </a:pPr>
            <a:r>
              <a:rPr lang="no-NO" sz="3600"/>
              <a:t>Context of the Workshop</a:t>
            </a:r>
            <a:endParaRPr sz="3600"/>
          </a:p>
          <a:p>
            <a:pPr marL="0" lvl="0" indent="0" algn="l" rtl="0">
              <a:lnSpc>
                <a:spcPct val="150000"/>
              </a:lnSpc>
              <a:spcBef>
                <a:spcPts val="600"/>
              </a:spcBef>
              <a:spcAft>
                <a:spcPts val="0"/>
              </a:spcAft>
              <a:buNone/>
            </a:pPr>
            <a:endParaRPr/>
          </a:p>
          <a:p>
            <a:pPr marL="457200" lvl="0" indent="-358394" algn="l" rtl="0">
              <a:lnSpc>
                <a:spcPct val="150000"/>
              </a:lnSpc>
              <a:spcBef>
                <a:spcPts val="0"/>
              </a:spcBef>
              <a:spcAft>
                <a:spcPts val="0"/>
              </a:spcAft>
              <a:buSzPts val="2044"/>
              <a:buChar char="•"/>
            </a:pPr>
            <a:r>
              <a:rPr lang="no-NO" b="1"/>
              <a:t>Level</a:t>
            </a:r>
            <a:r>
              <a:rPr lang="no-NO"/>
              <a:t>: For beginners, basic introduction to research data management</a:t>
            </a:r>
            <a:endParaRPr sz="1000">
              <a:solidFill>
                <a:srgbClr val="000000"/>
              </a:solidFill>
              <a:latin typeface="Verdana"/>
              <a:ea typeface="Verdana"/>
              <a:cs typeface="Verdana"/>
              <a:sym typeface="Verdana"/>
            </a:endParaRPr>
          </a:p>
          <a:p>
            <a:pPr marL="457200" lvl="0" indent="-358394" algn="l" rtl="0">
              <a:lnSpc>
                <a:spcPct val="150000"/>
              </a:lnSpc>
              <a:spcBef>
                <a:spcPts val="0"/>
              </a:spcBef>
              <a:spcAft>
                <a:spcPts val="0"/>
              </a:spcAft>
              <a:buSzPts val="2044"/>
              <a:buChar char="•"/>
            </a:pPr>
            <a:r>
              <a:rPr lang="no-NO" b="1"/>
              <a:t>Time frame:</a:t>
            </a:r>
            <a:r>
              <a:rPr lang="no-NO"/>
              <a:t> Half day workshop (ca 3 - 3.5 hours)</a:t>
            </a:r>
            <a:endParaRPr/>
          </a:p>
          <a:p>
            <a:pPr marL="457200" lvl="0" indent="-358394" algn="l" rtl="0">
              <a:lnSpc>
                <a:spcPct val="150000"/>
              </a:lnSpc>
              <a:spcBef>
                <a:spcPts val="0"/>
              </a:spcBef>
              <a:spcAft>
                <a:spcPts val="0"/>
              </a:spcAft>
              <a:buSzPts val="2044"/>
              <a:buChar char="•"/>
            </a:pPr>
            <a:r>
              <a:rPr lang="no-NO" b="1"/>
              <a:t>Target group:</a:t>
            </a:r>
            <a:r>
              <a:rPr lang="no-NO"/>
              <a:t> Early career researchers /PhD candidates</a:t>
            </a:r>
            <a:endParaRPr/>
          </a:p>
          <a:p>
            <a:pPr marL="457200" lvl="0" indent="-358394" algn="l" rtl="0">
              <a:lnSpc>
                <a:spcPct val="150000"/>
              </a:lnSpc>
              <a:spcBef>
                <a:spcPts val="0"/>
              </a:spcBef>
              <a:spcAft>
                <a:spcPts val="0"/>
              </a:spcAft>
              <a:buSzPts val="2044"/>
              <a:buChar char="•"/>
            </a:pPr>
            <a:r>
              <a:rPr lang="no-NO" b="1"/>
              <a:t>Recommended no. of participants:</a:t>
            </a:r>
            <a:r>
              <a:rPr lang="no-NO"/>
              <a:t> 15-30; more is possible but there is less room for interaction </a:t>
            </a:r>
            <a:endParaRPr/>
          </a:p>
          <a:p>
            <a:pPr marL="0" lvl="0" indent="0" algn="l" rtl="0">
              <a:spcBef>
                <a:spcPts val="600"/>
              </a:spcBef>
              <a:spcAft>
                <a:spcPts val="0"/>
              </a:spcAft>
              <a:buNone/>
            </a:pPr>
            <a:endParaRPr/>
          </a:p>
        </p:txBody>
      </p:sp>
      <p:pic>
        <p:nvPicPr>
          <p:cNvPr id="543" name="Google Shape;543;p59"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44" name="Google Shape;544;p5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60"/>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[3]</a:t>
            </a:r>
            <a:r>
              <a:rPr lang="no-NO"/>
              <a:t> </a:t>
            </a:r>
            <a:endParaRPr/>
          </a:p>
        </p:txBody>
      </p:sp>
      <p:sp>
        <p:nvSpPr>
          <p:cNvPr id="550" name="Google Shape;550;p60"/>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rmAutofit/>
          </a:bodyPr>
          <a:lstStyle/>
          <a:p>
            <a:pPr marL="0" lvl="0" indent="0" algn="l" rtl="0">
              <a:lnSpc>
                <a:spcPct val="150000"/>
              </a:lnSpc>
              <a:spcBef>
                <a:spcPts val="600"/>
              </a:spcBef>
              <a:spcAft>
                <a:spcPts val="0"/>
              </a:spcAft>
              <a:buNone/>
            </a:pPr>
            <a:r>
              <a:rPr lang="no-NO" sz="3600"/>
              <a:t>Learning Goals</a:t>
            </a:r>
            <a:endParaRPr sz="3600"/>
          </a:p>
          <a:p>
            <a:pPr marL="0" lvl="0" indent="0" algn="l" rtl="0">
              <a:lnSpc>
                <a:spcPct val="150000"/>
              </a:lnSpc>
              <a:spcBef>
                <a:spcPts val="600"/>
              </a:spcBef>
              <a:spcAft>
                <a:spcPts val="0"/>
              </a:spcAft>
              <a:buNone/>
            </a:pPr>
            <a:r>
              <a:rPr lang="no-NO"/>
              <a:t>Participants will… </a:t>
            </a:r>
            <a:endParaRPr/>
          </a:p>
          <a:p>
            <a:pPr marL="457200" lvl="0" indent="0" algn="l" rtl="0">
              <a:lnSpc>
                <a:spcPct val="150000"/>
              </a:lnSpc>
              <a:spcBef>
                <a:spcPts val="0"/>
              </a:spcBef>
              <a:spcAft>
                <a:spcPts val="0"/>
              </a:spcAft>
              <a:buNone/>
            </a:pPr>
            <a:r>
              <a:rPr lang="no-NO"/>
              <a:t>… know at least three reasons for why archiving data is important</a:t>
            </a:r>
            <a:endParaRPr/>
          </a:p>
          <a:p>
            <a:pPr marL="457200" lvl="0" indent="0" algn="l" rtl="0">
              <a:lnSpc>
                <a:spcPct val="150000"/>
              </a:lnSpc>
              <a:spcBef>
                <a:spcPts val="0"/>
              </a:spcBef>
              <a:spcAft>
                <a:spcPts val="0"/>
              </a:spcAft>
              <a:buNone/>
            </a:pPr>
            <a:r>
              <a:rPr lang="no-NO"/>
              <a:t>… know the advantages of a trustworthy digital repository</a:t>
            </a:r>
            <a:endParaRPr/>
          </a:p>
          <a:p>
            <a:pPr marL="457200" lvl="0" indent="0" algn="l" rtl="0">
              <a:lnSpc>
                <a:spcPct val="150000"/>
              </a:lnSpc>
              <a:spcBef>
                <a:spcPts val="0"/>
              </a:spcBef>
              <a:spcAft>
                <a:spcPts val="0"/>
              </a:spcAft>
              <a:buNone/>
            </a:pPr>
            <a:r>
              <a:rPr lang="no-NO"/>
              <a:t>… have a basic understanding of what Dataverse is</a:t>
            </a:r>
            <a:endParaRPr/>
          </a:p>
          <a:p>
            <a:pPr marL="457200" lvl="0" indent="0" algn="l" rtl="0">
              <a:lnSpc>
                <a:spcPct val="150000"/>
              </a:lnSpc>
              <a:spcBef>
                <a:spcPts val="0"/>
              </a:spcBef>
              <a:spcAft>
                <a:spcPts val="0"/>
              </a:spcAft>
              <a:buNone/>
            </a:pPr>
            <a:r>
              <a:rPr lang="no-NO"/>
              <a:t>… be able to upload a dataset in Dataverse</a:t>
            </a:r>
            <a:endParaRPr/>
          </a:p>
          <a:p>
            <a:pPr marL="0" lvl="0" indent="0" algn="l" rtl="0">
              <a:spcBef>
                <a:spcPts val="600"/>
              </a:spcBef>
              <a:spcAft>
                <a:spcPts val="0"/>
              </a:spcAft>
              <a:buNone/>
            </a:pPr>
            <a:endParaRPr/>
          </a:p>
        </p:txBody>
      </p:sp>
      <p:pic>
        <p:nvPicPr>
          <p:cNvPr id="551" name="Google Shape;551;p60"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52" name="Google Shape;552;p60"/>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61"/>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[4]</a:t>
            </a:r>
            <a:r>
              <a:rPr lang="no-NO"/>
              <a:t> </a:t>
            </a:r>
            <a:endParaRPr/>
          </a:p>
        </p:txBody>
      </p:sp>
      <p:sp>
        <p:nvSpPr>
          <p:cNvPr id="558" name="Google Shape;558;p61"/>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Programme </a:t>
            </a:r>
            <a:endParaRPr sz="3600" b="1"/>
          </a:p>
          <a:p>
            <a:pPr marL="457200" lvl="0" indent="-358394" algn="just" rtl="0">
              <a:lnSpc>
                <a:spcPct val="115000"/>
              </a:lnSpc>
              <a:spcBef>
                <a:spcPts val="0"/>
              </a:spcBef>
              <a:spcAft>
                <a:spcPts val="0"/>
              </a:spcAft>
              <a:buSzPts val="2044"/>
              <a:buChar char="•"/>
            </a:pPr>
            <a:r>
              <a:rPr lang="no-NO"/>
              <a:t>09:00 - 09:15 Welcome  </a:t>
            </a:r>
            <a:endParaRPr/>
          </a:p>
          <a:p>
            <a:pPr marL="457200" lvl="0" indent="-358394" algn="just" rtl="0">
              <a:lnSpc>
                <a:spcPct val="115000"/>
              </a:lnSpc>
              <a:spcBef>
                <a:spcPts val="0"/>
              </a:spcBef>
              <a:spcAft>
                <a:spcPts val="0"/>
              </a:spcAft>
              <a:buSzPts val="2044"/>
              <a:buChar char="•"/>
            </a:pPr>
            <a:r>
              <a:rPr lang="no-NO"/>
              <a:t>09:15 - 09:45 Presentation 1: Archiving &amp; Publishing Data</a:t>
            </a:r>
            <a:endParaRPr/>
          </a:p>
          <a:p>
            <a:pPr marL="457200" lvl="0" indent="-358394" algn="just" rtl="0">
              <a:lnSpc>
                <a:spcPct val="115000"/>
              </a:lnSpc>
              <a:spcBef>
                <a:spcPts val="0"/>
              </a:spcBef>
              <a:spcAft>
                <a:spcPts val="0"/>
              </a:spcAft>
              <a:buSzPts val="2044"/>
              <a:buChar char="•"/>
            </a:pPr>
            <a:r>
              <a:rPr lang="no-NO"/>
              <a:t>09:45 - 10:00 Discussion</a:t>
            </a:r>
            <a:endParaRPr/>
          </a:p>
          <a:p>
            <a:pPr marL="457200" lvl="0" indent="-358394" algn="just" rtl="0">
              <a:lnSpc>
                <a:spcPct val="115000"/>
              </a:lnSpc>
              <a:spcBef>
                <a:spcPts val="0"/>
              </a:spcBef>
              <a:spcAft>
                <a:spcPts val="0"/>
              </a:spcAft>
              <a:buSzPts val="2044"/>
              <a:buChar char="•"/>
            </a:pPr>
            <a:r>
              <a:rPr lang="no-NO"/>
              <a:t>10:00 - 10:30: Break</a:t>
            </a:r>
            <a:endParaRPr/>
          </a:p>
          <a:p>
            <a:pPr marL="457200" lvl="0" indent="-358394" algn="just" rtl="0">
              <a:lnSpc>
                <a:spcPct val="115000"/>
              </a:lnSpc>
              <a:spcBef>
                <a:spcPts val="0"/>
              </a:spcBef>
              <a:spcAft>
                <a:spcPts val="0"/>
              </a:spcAft>
              <a:buSzPts val="2044"/>
              <a:buChar char="•"/>
            </a:pPr>
            <a:r>
              <a:rPr lang="no-NO"/>
              <a:t>10:30 - 11:00: Presentation 2: Dataverse Introduction </a:t>
            </a:r>
            <a:endParaRPr/>
          </a:p>
          <a:p>
            <a:pPr marL="457200" lvl="0" indent="-358394" algn="just" rtl="0">
              <a:lnSpc>
                <a:spcPct val="115000"/>
              </a:lnSpc>
              <a:spcBef>
                <a:spcPts val="0"/>
              </a:spcBef>
              <a:spcAft>
                <a:spcPts val="0"/>
              </a:spcAft>
              <a:buSzPts val="2044"/>
              <a:buChar char="•"/>
            </a:pPr>
            <a:r>
              <a:rPr lang="no-NO"/>
              <a:t>11:00 - 11:30 Interactive session - Depositing your own data </a:t>
            </a:r>
            <a:endParaRPr/>
          </a:p>
          <a:p>
            <a:pPr marL="457200" lvl="0" indent="-358394" algn="just" rtl="0">
              <a:lnSpc>
                <a:spcPct val="115000"/>
              </a:lnSpc>
              <a:spcBef>
                <a:spcPts val="0"/>
              </a:spcBef>
              <a:spcAft>
                <a:spcPts val="0"/>
              </a:spcAft>
              <a:buSzPts val="2044"/>
              <a:buChar char="•"/>
            </a:pPr>
            <a:r>
              <a:rPr lang="no-NO"/>
              <a:t>11:30 - 11:45 Discussion </a:t>
            </a:r>
            <a:endParaRPr/>
          </a:p>
          <a:p>
            <a:pPr marL="457200" lvl="0" indent="-358394" algn="just" rtl="0">
              <a:lnSpc>
                <a:spcPct val="115000"/>
              </a:lnSpc>
              <a:spcBef>
                <a:spcPts val="0"/>
              </a:spcBef>
              <a:spcAft>
                <a:spcPts val="0"/>
              </a:spcAft>
              <a:buSzPts val="2044"/>
              <a:buChar char="•"/>
            </a:pPr>
            <a:r>
              <a:rPr lang="no-NO"/>
              <a:t>11:45-12:00 Wrap up </a:t>
            </a:r>
            <a:endParaRPr/>
          </a:p>
          <a:p>
            <a:pPr marL="45720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pic>
        <p:nvPicPr>
          <p:cNvPr id="559" name="Google Shape;559;p61"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60" name="Google Shape;560;p6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52</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62"/>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[5]</a:t>
            </a:r>
            <a:r>
              <a:rPr lang="no-NO"/>
              <a:t> </a:t>
            </a:r>
            <a:endParaRPr/>
          </a:p>
        </p:txBody>
      </p:sp>
      <p:sp>
        <p:nvSpPr>
          <p:cNvPr id="566" name="Google Shape;566;p62"/>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Detailed programme and example assignments </a:t>
            </a:r>
            <a:endParaRPr sz="3600" b="1"/>
          </a:p>
          <a:p>
            <a:pPr marL="0" lvl="0" indent="0" algn="just" rtl="0">
              <a:lnSpc>
                <a:spcPct val="115000"/>
              </a:lnSpc>
              <a:spcBef>
                <a:spcPts val="0"/>
              </a:spcBef>
              <a:spcAft>
                <a:spcPts val="0"/>
              </a:spcAft>
              <a:buNone/>
            </a:pPr>
            <a:r>
              <a:rPr lang="no-NO"/>
              <a:t>ARCHIVING AND PUBLISHING DATA</a:t>
            </a:r>
            <a:endParaRPr/>
          </a:p>
          <a:p>
            <a:pPr marL="457200" lvl="0" indent="-358394" algn="l" rtl="0">
              <a:lnSpc>
                <a:spcPct val="115000"/>
              </a:lnSpc>
              <a:spcBef>
                <a:spcPts val="600"/>
              </a:spcBef>
              <a:spcAft>
                <a:spcPts val="0"/>
              </a:spcAft>
              <a:buSzPts val="2044"/>
              <a:buChar char="•"/>
            </a:pPr>
            <a:r>
              <a:rPr lang="no-NO"/>
              <a:t>Background on data archiving and publication </a:t>
            </a:r>
            <a:endParaRPr/>
          </a:p>
          <a:p>
            <a:pPr marL="457200" lvl="0" indent="-358394" algn="l" rtl="0">
              <a:lnSpc>
                <a:spcPct val="115000"/>
              </a:lnSpc>
              <a:spcBef>
                <a:spcPts val="600"/>
              </a:spcBef>
              <a:spcAft>
                <a:spcPts val="0"/>
              </a:spcAft>
              <a:buSzPts val="2044"/>
              <a:buChar char="•"/>
            </a:pPr>
            <a:r>
              <a:rPr lang="no-NO"/>
              <a:t>Building on the </a:t>
            </a:r>
            <a:r>
              <a:rPr lang="no-NO">
                <a:solidFill>
                  <a:srgbClr val="007ABF"/>
                </a:solidFill>
              </a:rPr>
              <a:t>Archive &amp; Publish Chapter</a:t>
            </a:r>
            <a:r>
              <a:rPr lang="no-NO"/>
              <a:t> of the DMEG</a:t>
            </a:r>
            <a:endParaRPr/>
          </a:p>
          <a:p>
            <a:pPr marL="457200" lvl="0" indent="-358394" algn="l" rtl="0">
              <a:lnSpc>
                <a:spcPct val="115000"/>
              </a:lnSpc>
              <a:spcBef>
                <a:spcPts val="600"/>
              </a:spcBef>
              <a:spcAft>
                <a:spcPts val="0"/>
              </a:spcAft>
              <a:buSzPts val="2044"/>
              <a:buChar char="•"/>
            </a:pPr>
            <a:r>
              <a:rPr lang="no-NO"/>
              <a:t>Example presentation: </a:t>
            </a:r>
            <a:r>
              <a:rPr lang="no-NO">
                <a:solidFill>
                  <a:srgbClr val="007ABF"/>
                </a:solidFill>
              </a:rPr>
              <a:t>WO2_Presentation_Archive</a:t>
            </a:r>
            <a:endParaRPr>
              <a:solidFill>
                <a:srgbClr val="007ABF"/>
              </a:solidFill>
            </a:endParaRPr>
          </a:p>
          <a:p>
            <a:pPr marL="457200" lvl="0" indent="0" algn="l" rtl="0">
              <a:lnSpc>
                <a:spcPct val="115000"/>
              </a:lnSpc>
              <a:spcBef>
                <a:spcPts val="600"/>
              </a:spcBef>
              <a:spcAft>
                <a:spcPts val="0"/>
              </a:spcAft>
              <a:buNone/>
            </a:pPr>
            <a:endParaRPr/>
          </a:p>
          <a:p>
            <a:pPr marL="0" lvl="0" indent="0" algn="just" rtl="0">
              <a:lnSpc>
                <a:spcPct val="115000"/>
              </a:lnSpc>
              <a:spcBef>
                <a:spcPts val="0"/>
              </a:spcBef>
              <a:spcAft>
                <a:spcPts val="0"/>
              </a:spcAft>
              <a:buNone/>
            </a:pPr>
            <a:endParaRPr/>
          </a:p>
          <a:p>
            <a:pPr marL="0" lvl="0" indent="0" algn="just" rtl="0">
              <a:lnSpc>
                <a:spcPct val="115000"/>
              </a:lnSpc>
              <a:spcBef>
                <a:spcPts val="0"/>
              </a:spcBef>
              <a:spcAft>
                <a:spcPts val="0"/>
              </a:spcAft>
              <a:buNone/>
            </a:pPr>
            <a:endParaRPr/>
          </a:p>
          <a:p>
            <a:pPr marL="45720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pic>
        <p:nvPicPr>
          <p:cNvPr id="567" name="Google Shape;567;p62"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68" name="Google Shape;568;p6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53</a:t>
            </a:fld>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63"/>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[6]</a:t>
            </a:r>
            <a:r>
              <a:rPr lang="no-NO"/>
              <a:t> </a:t>
            </a:r>
            <a:endParaRPr/>
          </a:p>
        </p:txBody>
      </p:sp>
      <p:sp>
        <p:nvSpPr>
          <p:cNvPr id="574" name="Google Shape;574;p63"/>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Detailed programme and example assignments </a:t>
            </a:r>
            <a:endParaRPr sz="3600" b="1"/>
          </a:p>
          <a:p>
            <a:pPr marL="0" lvl="0" indent="0" algn="just" rtl="0">
              <a:lnSpc>
                <a:spcPct val="115000"/>
              </a:lnSpc>
              <a:spcBef>
                <a:spcPts val="0"/>
              </a:spcBef>
              <a:spcAft>
                <a:spcPts val="0"/>
              </a:spcAft>
              <a:buNone/>
            </a:pPr>
            <a:r>
              <a:rPr lang="no-NO"/>
              <a:t>DATAVERSE INTRODUCTION</a:t>
            </a:r>
            <a:endParaRPr/>
          </a:p>
          <a:p>
            <a:pPr marL="457200" lvl="0" indent="-358394" algn="l" rtl="0">
              <a:lnSpc>
                <a:spcPct val="115000"/>
              </a:lnSpc>
              <a:spcBef>
                <a:spcPts val="600"/>
              </a:spcBef>
              <a:spcAft>
                <a:spcPts val="0"/>
              </a:spcAft>
              <a:buSzPts val="2044"/>
              <a:buChar char="•"/>
            </a:pPr>
            <a:r>
              <a:rPr lang="no-NO"/>
              <a:t>Background on Dataverse</a:t>
            </a:r>
            <a:endParaRPr/>
          </a:p>
          <a:p>
            <a:pPr marL="457200" lvl="0" indent="-358394" algn="l" rtl="0">
              <a:lnSpc>
                <a:spcPct val="115000"/>
              </a:lnSpc>
              <a:spcBef>
                <a:spcPts val="600"/>
              </a:spcBef>
              <a:spcAft>
                <a:spcPts val="0"/>
              </a:spcAft>
              <a:buSzPts val="2044"/>
              <a:buChar char="•"/>
            </a:pPr>
            <a:r>
              <a:rPr lang="no-NO"/>
              <a:t>Building on the </a:t>
            </a:r>
            <a:r>
              <a:rPr lang="no-NO">
                <a:solidFill>
                  <a:srgbClr val="007ABF"/>
                </a:solidFill>
              </a:rPr>
              <a:t>Dataverse User Guide</a:t>
            </a:r>
            <a:endParaRPr/>
          </a:p>
          <a:p>
            <a:pPr marL="457200" lvl="0" indent="-358394" algn="l" rtl="0">
              <a:lnSpc>
                <a:spcPct val="115000"/>
              </a:lnSpc>
              <a:spcBef>
                <a:spcPts val="600"/>
              </a:spcBef>
              <a:spcAft>
                <a:spcPts val="0"/>
              </a:spcAft>
              <a:buSzPts val="2044"/>
              <a:buChar char="•"/>
            </a:pPr>
            <a:r>
              <a:rPr lang="no-NO"/>
              <a:t>Example presentation: </a:t>
            </a:r>
            <a:r>
              <a:rPr lang="no-NO">
                <a:solidFill>
                  <a:srgbClr val="0070C0"/>
                </a:solidFill>
              </a:rPr>
              <a:t>WO2_Presentation_DataverseArchive</a:t>
            </a:r>
            <a:endParaRPr>
              <a:solidFill>
                <a:srgbClr val="0070C0"/>
              </a:solidFill>
            </a:endParaRPr>
          </a:p>
          <a:p>
            <a:pPr marL="0" lvl="0" indent="0" algn="l" rtl="0">
              <a:lnSpc>
                <a:spcPct val="115000"/>
              </a:lnSpc>
              <a:spcBef>
                <a:spcPts val="600"/>
              </a:spcBef>
              <a:spcAft>
                <a:spcPts val="0"/>
              </a:spcAft>
              <a:buNone/>
            </a:pPr>
            <a:endParaRPr/>
          </a:p>
          <a:p>
            <a:pPr marL="0" lvl="0" indent="0" algn="just" rtl="0">
              <a:lnSpc>
                <a:spcPct val="115000"/>
              </a:lnSpc>
              <a:spcBef>
                <a:spcPts val="0"/>
              </a:spcBef>
              <a:spcAft>
                <a:spcPts val="0"/>
              </a:spcAft>
              <a:buNone/>
            </a:pPr>
            <a:endParaRPr/>
          </a:p>
          <a:p>
            <a:pPr marL="45720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pic>
        <p:nvPicPr>
          <p:cNvPr id="575" name="Google Shape;575;p63"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76" name="Google Shape;576;p6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54</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64"/>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Workshop Outline 2 Depositing Data </a:t>
            </a:r>
            <a:r>
              <a:rPr lang="no-NO">
                <a:solidFill>
                  <a:schemeClr val="accent6"/>
                </a:solidFill>
              </a:rPr>
              <a:t>[7]</a:t>
            </a:r>
            <a:r>
              <a:rPr lang="no-NO"/>
              <a:t> </a:t>
            </a:r>
            <a:endParaRPr/>
          </a:p>
        </p:txBody>
      </p:sp>
      <p:sp>
        <p:nvSpPr>
          <p:cNvPr id="582" name="Google Shape;582;p64"/>
          <p:cNvSpPr txBox="1">
            <a:spLocks noGrp="1"/>
          </p:cNvSpPr>
          <p:nvPr>
            <p:ph type="body" idx="1"/>
          </p:nvPr>
        </p:nvSpPr>
        <p:spPr>
          <a:xfrm>
            <a:off x="908781" y="2496211"/>
            <a:ext cx="14716500" cy="4998900"/>
          </a:xfrm>
          <a:prstGeom prst="rect">
            <a:avLst/>
          </a:prstGeom>
        </p:spPr>
        <p:txBody>
          <a:bodyPr spcFirstLastPara="1" wrap="square" lIns="91425" tIns="45700" rIns="91425" bIns="45700" anchor="t" anchorCtr="0">
            <a:noAutofit/>
          </a:bodyPr>
          <a:lstStyle/>
          <a:p>
            <a:pPr marL="0" lvl="0" indent="0" algn="l" rtl="0">
              <a:lnSpc>
                <a:spcPct val="150000"/>
              </a:lnSpc>
              <a:spcBef>
                <a:spcPts val="600"/>
              </a:spcBef>
              <a:spcAft>
                <a:spcPts val="0"/>
              </a:spcAft>
              <a:buNone/>
            </a:pPr>
            <a:r>
              <a:rPr lang="no-NO" sz="3600" b="1"/>
              <a:t>Detailed programme and example assignments </a:t>
            </a:r>
            <a:endParaRPr sz="3600" b="1"/>
          </a:p>
          <a:p>
            <a:pPr marL="0" lvl="0" indent="0" algn="just" rtl="0">
              <a:lnSpc>
                <a:spcPct val="115000"/>
              </a:lnSpc>
              <a:spcBef>
                <a:spcPts val="0"/>
              </a:spcBef>
              <a:spcAft>
                <a:spcPts val="0"/>
              </a:spcAft>
              <a:buNone/>
            </a:pPr>
            <a:r>
              <a:rPr lang="no-NO"/>
              <a:t>INTERACTIVE SESSION ON DEPOSITING YOUR OWN DATA</a:t>
            </a:r>
            <a:endParaRPr/>
          </a:p>
          <a:p>
            <a:pPr marL="457200" lvl="0" indent="-358394" algn="l" rtl="0">
              <a:lnSpc>
                <a:spcPct val="115000"/>
              </a:lnSpc>
              <a:spcBef>
                <a:spcPts val="600"/>
              </a:spcBef>
              <a:spcAft>
                <a:spcPts val="0"/>
              </a:spcAft>
              <a:buSzPts val="2044"/>
              <a:buChar char="•"/>
            </a:pPr>
            <a:r>
              <a:rPr lang="no-NO"/>
              <a:t>Let participants use Dataverse to deposit data</a:t>
            </a:r>
            <a:endParaRPr/>
          </a:p>
          <a:p>
            <a:pPr marL="914400" lvl="1" indent="-317500" algn="l" rtl="0">
              <a:lnSpc>
                <a:spcPct val="115000"/>
              </a:lnSpc>
              <a:spcBef>
                <a:spcPts val="600"/>
              </a:spcBef>
              <a:spcAft>
                <a:spcPts val="0"/>
              </a:spcAft>
              <a:buSzPts val="1400"/>
              <a:buChar char="•"/>
            </a:pPr>
            <a:r>
              <a:rPr lang="no-NO"/>
              <a:t>Use a test environment for training if available</a:t>
            </a:r>
            <a:endParaRPr/>
          </a:p>
          <a:p>
            <a:pPr marL="914400" lvl="1" indent="-317500" algn="l" rtl="0">
              <a:lnSpc>
                <a:spcPct val="115000"/>
              </a:lnSpc>
              <a:spcBef>
                <a:spcPts val="600"/>
              </a:spcBef>
              <a:spcAft>
                <a:spcPts val="0"/>
              </a:spcAft>
              <a:buSzPts val="1400"/>
              <a:buChar char="•"/>
            </a:pPr>
            <a:r>
              <a:rPr lang="no-NO"/>
              <a:t>deposit a dataset together</a:t>
            </a:r>
            <a:endParaRPr/>
          </a:p>
          <a:p>
            <a:pPr marL="457200" lvl="0" indent="-358394" algn="l" rtl="0">
              <a:lnSpc>
                <a:spcPct val="115000"/>
              </a:lnSpc>
              <a:spcBef>
                <a:spcPts val="600"/>
              </a:spcBef>
              <a:spcAft>
                <a:spcPts val="0"/>
              </a:spcAft>
              <a:buSzPts val="2044"/>
              <a:buChar char="•"/>
            </a:pPr>
            <a:r>
              <a:rPr lang="no-NO"/>
              <a:t>Building on the </a:t>
            </a:r>
            <a:r>
              <a:rPr lang="no-NO">
                <a:solidFill>
                  <a:srgbClr val="007ABF"/>
                </a:solidFill>
              </a:rPr>
              <a:t>Dataverse User Guide</a:t>
            </a:r>
            <a:r>
              <a:rPr lang="no-NO"/>
              <a:t> </a:t>
            </a:r>
            <a:endParaRPr/>
          </a:p>
          <a:p>
            <a:pPr marL="45720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r>
              <a:rPr lang="no-NO"/>
              <a:t> </a:t>
            </a:r>
            <a:endParaRPr/>
          </a:p>
          <a:p>
            <a:pPr marL="0" lvl="0" indent="0" algn="l" rtl="0">
              <a:spcBef>
                <a:spcPts val="600"/>
              </a:spcBef>
              <a:spcAft>
                <a:spcPts val="0"/>
              </a:spcAft>
              <a:buNone/>
            </a:pPr>
            <a:endParaRPr/>
          </a:p>
        </p:txBody>
      </p:sp>
      <p:pic>
        <p:nvPicPr>
          <p:cNvPr id="583" name="Google Shape;583;p64" descr="two figures standing in front of large wooden letters that spell DATA"/>
          <p:cNvPicPr preferRelativeResize="0"/>
          <p:nvPr/>
        </p:nvPicPr>
        <p:blipFill>
          <a:blip r:embed="rId3">
            <a:alphaModFix/>
          </a:blip>
          <a:stretch>
            <a:fillRect/>
          </a:stretch>
        </p:blipFill>
        <p:spPr>
          <a:xfrm>
            <a:off x="15323625" y="799100"/>
            <a:ext cx="1870125" cy="1393250"/>
          </a:xfrm>
          <a:prstGeom prst="rect">
            <a:avLst/>
          </a:prstGeom>
          <a:noFill/>
          <a:ln>
            <a:noFill/>
          </a:ln>
        </p:spPr>
      </p:pic>
      <p:sp>
        <p:nvSpPr>
          <p:cNvPr id="584" name="Google Shape;584;p64"/>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55</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65"/>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Any questions? </a:t>
            </a:r>
            <a:endParaRPr/>
          </a:p>
        </p:txBody>
      </p:sp>
      <p:pic>
        <p:nvPicPr>
          <p:cNvPr id="590" name="Google Shape;590;p65" descr="Person sitting on a chair, hand on head, question mark above head"/>
          <p:cNvPicPr preferRelativeResize="0"/>
          <p:nvPr/>
        </p:nvPicPr>
        <p:blipFill>
          <a:blip r:embed="rId3">
            <a:alphaModFix/>
          </a:blip>
          <a:stretch>
            <a:fillRect/>
          </a:stretch>
        </p:blipFill>
        <p:spPr>
          <a:xfrm>
            <a:off x="5991399" y="2167100"/>
            <a:ext cx="4810124" cy="6006399"/>
          </a:xfrm>
          <a:prstGeom prst="rect">
            <a:avLst/>
          </a:prstGeom>
          <a:noFill/>
          <a:ln>
            <a:noFill/>
          </a:ln>
        </p:spPr>
      </p:pic>
      <p:sp>
        <p:nvSpPr>
          <p:cNvPr id="591" name="Google Shape;591;p65"/>
          <p:cNvSpPr txBox="1"/>
          <p:nvPr/>
        </p:nvSpPr>
        <p:spPr>
          <a:xfrm>
            <a:off x="13461350" y="8655125"/>
            <a:ext cx="34341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000">
                <a:solidFill>
                  <a:srgbClr val="6A6C77"/>
                </a:solidFill>
                <a:latin typeface="Tahoma"/>
                <a:ea typeface="Tahoma"/>
                <a:cs typeface="Tahoma"/>
                <a:sym typeface="Tahoma"/>
              </a:rPr>
              <a:t>Image: CC-BY-SA from https://dmeg.cessda.eu/</a:t>
            </a:r>
            <a:endParaRPr sz="1000"/>
          </a:p>
        </p:txBody>
      </p:sp>
      <p:sp>
        <p:nvSpPr>
          <p:cNvPr id="592" name="Google Shape;592;p6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56</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66"/>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no-NO" sz="3500">
                <a:solidFill>
                  <a:srgbClr val="6A6C76"/>
                </a:solidFill>
              </a:rPr>
              <a:t>10:30-10:45 		Welcome </a:t>
            </a:r>
            <a:endParaRPr sz="3500">
              <a:solidFill>
                <a:srgbClr val="6A6C76"/>
              </a:solidFill>
            </a:endParaRPr>
          </a:p>
          <a:p>
            <a:pPr marL="0" lvl="0" indent="0" algn="l" rtl="0">
              <a:spcBef>
                <a:spcPts val="0"/>
              </a:spcBef>
              <a:spcAft>
                <a:spcPts val="0"/>
              </a:spcAft>
              <a:buNone/>
            </a:pPr>
            <a:r>
              <a:rPr lang="no-NO" sz="3500">
                <a:solidFill>
                  <a:srgbClr val="6A6C76"/>
                </a:solidFill>
              </a:rPr>
              <a:t>10:45-11:15 		Background on Dataverse </a:t>
            </a:r>
            <a:endParaRPr sz="3500">
              <a:solidFill>
                <a:srgbClr val="6A6C76"/>
              </a:solidFill>
            </a:endParaRPr>
          </a:p>
          <a:p>
            <a:pPr marL="0" lvl="0" indent="0" algn="l" rtl="0">
              <a:spcBef>
                <a:spcPts val="0"/>
              </a:spcBef>
              <a:spcAft>
                <a:spcPts val="0"/>
              </a:spcAft>
              <a:buNone/>
            </a:pPr>
            <a:r>
              <a:rPr lang="no-NO" sz="3500">
                <a:solidFill>
                  <a:schemeClr val="accent1"/>
                </a:solidFill>
              </a:rPr>
              <a:t>11:15-11:20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11:20-12:</a:t>
            </a:r>
            <a:r>
              <a:rPr lang="no-NO" sz="3500"/>
              <a:t>00</a:t>
            </a:r>
            <a:r>
              <a:rPr lang="no-NO" sz="3500">
                <a:solidFill>
                  <a:srgbClr val="6A6C76"/>
                </a:solidFill>
              </a:rPr>
              <a:t> 		Session 1: Example materials and outlines </a:t>
            </a:r>
            <a:endParaRPr sz="3500">
              <a:solidFill>
                <a:srgbClr val="6A6C76"/>
              </a:solidFill>
            </a:endParaRPr>
          </a:p>
          <a:p>
            <a:pPr marL="0" lvl="0" indent="0" algn="l" rtl="0">
              <a:spcBef>
                <a:spcPts val="0"/>
              </a:spcBef>
              <a:spcAft>
                <a:spcPts val="0"/>
              </a:spcAft>
              <a:buNone/>
            </a:pPr>
            <a:r>
              <a:rPr lang="no-NO" sz="3500">
                <a:solidFill>
                  <a:schemeClr val="accent1"/>
                </a:solidFill>
              </a:rPr>
              <a:t>12:00-13:00</a:t>
            </a:r>
            <a:r>
              <a:rPr lang="no-NO" sz="3500" b="1">
                <a:solidFill>
                  <a:schemeClr val="accent1"/>
                </a:solidFill>
              </a:rPr>
              <a:t> </a:t>
            </a:r>
            <a:r>
              <a:rPr lang="no-NO" sz="3500" b="1" i="1">
                <a:solidFill>
                  <a:schemeClr val="accent1"/>
                </a:solidFill>
              </a:rPr>
              <a:t>		Lunch Break</a:t>
            </a:r>
            <a:endParaRPr sz="3500" b="1" i="1">
              <a:solidFill>
                <a:schemeClr val="accent1"/>
              </a:solidFill>
            </a:endParaRPr>
          </a:p>
          <a:p>
            <a:pPr marL="0" lvl="0" indent="0" algn="l" rtl="0">
              <a:spcBef>
                <a:spcPts val="0"/>
              </a:spcBef>
              <a:spcAft>
                <a:spcPts val="0"/>
              </a:spcAft>
              <a:buNone/>
            </a:pPr>
            <a:r>
              <a:rPr lang="no-NO" sz="3500">
                <a:solidFill>
                  <a:srgbClr val="6A6C76"/>
                </a:solidFill>
              </a:rPr>
              <a:t>13:00-13:45 </a:t>
            </a:r>
            <a:r>
              <a:rPr lang="no-NO" sz="3500" b="1">
                <a:solidFill>
                  <a:srgbClr val="6A6C76"/>
                </a:solidFill>
              </a:rPr>
              <a:t>		Session 2: Breakout session for your own workshop </a:t>
            </a:r>
            <a:endParaRPr sz="3500" b="1">
              <a:solidFill>
                <a:srgbClr val="6A6C76"/>
              </a:solidFill>
            </a:endParaRPr>
          </a:p>
          <a:p>
            <a:pPr marL="0" lvl="0" indent="0" algn="l" rtl="0">
              <a:spcBef>
                <a:spcPts val="0"/>
              </a:spcBef>
              <a:spcAft>
                <a:spcPts val="0"/>
              </a:spcAft>
              <a:buNone/>
            </a:pPr>
            <a:r>
              <a:rPr lang="no-NO" sz="3500">
                <a:solidFill>
                  <a:schemeClr val="accent1"/>
                </a:solidFill>
              </a:rPr>
              <a:t>13:45-13:50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13:50-14:35 		Session 3: Planning and troubleshooting</a:t>
            </a:r>
            <a:endParaRPr sz="3500">
              <a:solidFill>
                <a:srgbClr val="6A6C76"/>
              </a:solidFill>
            </a:endParaRPr>
          </a:p>
          <a:p>
            <a:pPr marL="0" lvl="0" indent="0" algn="l" rtl="0">
              <a:spcBef>
                <a:spcPts val="0"/>
              </a:spcBef>
              <a:spcAft>
                <a:spcPts val="0"/>
              </a:spcAft>
              <a:buNone/>
            </a:pPr>
            <a:r>
              <a:rPr lang="no-NO" sz="3500">
                <a:solidFill>
                  <a:srgbClr val="6A6C76"/>
                </a:solidFill>
              </a:rPr>
              <a:t>1</a:t>
            </a:r>
            <a:r>
              <a:rPr lang="no-NO" sz="3500"/>
              <a:t>4</a:t>
            </a:r>
            <a:r>
              <a:rPr lang="no-NO" sz="3500">
                <a:solidFill>
                  <a:srgbClr val="6A6C76"/>
                </a:solidFill>
              </a:rPr>
              <a:t>:35-15:00 		Wrap-up</a:t>
            </a:r>
            <a:endParaRPr>
              <a:solidFill>
                <a:srgbClr val="6A6C76"/>
              </a:solidFill>
            </a:endParaRPr>
          </a:p>
        </p:txBody>
      </p:sp>
      <p:sp>
        <p:nvSpPr>
          <p:cNvPr id="598" name="Google Shape;598;p66"/>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Programme</a:t>
            </a:r>
            <a:endParaRPr/>
          </a:p>
        </p:txBody>
      </p:sp>
      <p:sp>
        <p:nvSpPr>
          <p:cNvPr id="599" name="Google Shape;599;p66"/>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57</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03"/>
        <p:cNvGrpSpPr/>
        <p:nvPr/>
      </p:nvGrpSpPr>
      <p:grpSpPr>
        <a:xfrm>
          <a:off x="0" y="0"/>
          <a:ext cx="0" cy="0"/>
          <a:chOff x="0" y="0"/>
          <a:chExt cx="0" cy="0"/>
        </a:xfrm>
      </p:grpSpPr>
      <p:sp>
        <p:nvSpPr>
          <p:cNvPr id="604" name="Google Shape;604;p67"/>
          <p:cNvSpPr txBox="1">
            <a:spLocks noGrp="1"/>
          </p:cNvSpPr>
          <p:nvPr>
            <p:ph type="title"/>
          </p:nvPr>
        </p:nvSpPr>
        <p:spPr>
          <a:xfrm>
            <a:off x="649125" y="452973"/>
            <a:ext cx="7577400" cy="32943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800"/>
              <a:buFont typeface="Tahoma"/>
              <a:buNone/>
            </a:pPr>
            <a:r>
              <a:rPr lang="no-NO"/>
              <a:t>Session 2: Breakout session for your own workshop design</a:t>
            </a:r>
            <a:endParaRPr/>
          </a:p>
        </p:txBody>
      </p:sp>
      <p:sp>
        <p:nvSpPr>
          <p:cNvPr id="605" name="Google Shape;605;p67"/>
          <p:cNvSpPr txBox="1">
            <a:spLocks noGrp="1"/>
          </p:cNvSpPr>
          <p:nvPr>
            <p:ph type="body" idx="1"/>
          </p:nvPr>
        </p:nvSpPr>
        <p:spPr>
          <a:xfrm>
            <a:off x="649131" y="7903675"/>
            <a:ext cx="7577400" cy="1263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Tahoma"/>
              <a:buNone/>
            </a:pPr>
            <a:r>
              <a:rPr lang="no-NO"/>
              <a:t>Ricarda Braukmann &amp; Kim Ferguson</a:t>
            </a:r>
            <a:endParaRPr/>
          </a:p>
        </p:txBody>
      </p:sp>
      <p:sp>
        <p:nvSpPr>
          <p:cNvPr id="606" name="Google Shape;606;p67"/>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58</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68"/>
          <p:cNvSpPr txBox="1">
            <a:spLocks noGrp="1"/>
          </p:cNvSpPr>
          <p:nvPr>
            <p:ph type="body" idx="1"/>
          </p:nvPr>
        </p:nvSpPr>
        <p:spPr>
          <a:xfrm>
            <a:off x="908775" y="2496197"/>
            <a:ext cx="14716500" cy="6350700"/>
          </a:xfrm>
          <a:prstGeom prst="rect">
            <a:avLst/>
          </a:prstGeom>
          <a:noFill/>
          <a:ln>
            <a:noFill/>
          </a:ln>
        </p:spPr>
        <p:txBody>
          <a:bodyPr spcFirstLastPara="1" wrap="square" lIns="91425" tIns="45700" rIns="91425" bIns="45700" anchor="t" anchorCtr="0">
            <a:normAutofit lnSpcReduction="10000"/>
          </a:bodyPr>
          <a:lstStyle/>
          <a:p>
            <a:pPr marL="457200" lvl="0" indent="-406400" algn="l" rtl="0">
              <a:lnSpc>
                <a:spcPct val="100000"/>
              </a:lnSpc>
              <a:spcBef>
                <a:spcPts val="0"/>
              </a:spcBef>
              <a:spcAft>
                <a:spcPts val="0"/>
              </a:spcAft>
              <a:buSzPts val="2800"/>
              <a:buAutoNum type="arabicPeriod"/>
            </a:pPr>
            <a:r>
              <a:rPr lang="no-NO"/>
              <a:t>Chose a breakout room</a:t>
            </a:r>
            <a:endParaRPr/>
          </a:p>
          <a:p>
            <a:pPr marL="457200" lvl="0" indent="-358394" algn="l" rtl="0">
              <a:lnSpc>
                <a:spcPct val="100000"/>
              </a:lnSpc>
              <a:spcBef>
                <a:spcPts val="0"/>
              </a:spcBef>
              <a:spcAft>
                <a:spcPts val="0"/>
              </a:spcAft>
              <a:buSzPts val="2044"/>
              <a:buChar char="•"/>
            </a:pPr>
            <a:r>
              <a:rPr lang="no-NO"/>
              <a:t>Breakout Room 1 will focus on </a:t>
            </a:r>
            <a:r>
              <a:rPr lang="no-NO">
                <a:highlight>
                  <a:srgbClr val="FFC000"/>
                </a:highlight>
              </a:rPr>
              <a:t>audience 1 / topic 1</a:t>
            </a:r>
            <a:endParaRPr/>
          </a:p>
          <a:p>
            <a:pPr marL="457200" lvl="0" indent="-358394" algn="l" rtl="0">
              <a:lnSpc>
                <a:spcPct val="100000"/>
              </a:lnSpc>
              <a:spcBef>
                <a:spcPts val="0"/>
              </a:spcBef>
              <a:spcAft>
                <a:spcPts val="0"/>
              </a:spcAft>
              <a:buSzPts val="2044"/>
              <a:buChar char="•"/>
            </a:pPr>
            <a:r>
              <a:rPr lang="no-NO"/>
              <a:t>Breakout room 2 will focus on </a:t>
            </a:r>
            <a:r>
              <a:rPr lang="no-NO">
                <a:highlight>
                  <a:srgbClr val="FFC000"/>
                </a:highlight>
              </a:rPr>
              <a:t>audience 2 / topic 2 </a:t>
            </a:r>
            <a:endParaRPr>
              <a:highlight>
                <a:srgbClr val="FFC000"/>
              </a:highlight>
            </a:endParaRPr>
          </a:p>
          <a:p>
            <a:pPr marL="0" lvl="0" indent="0" algn="l" rtl="0">
              <a:lnSpc>
                <a:spcPct val="100000"/>
              </a:lnSpc>
              <a:spcBef>
                <a:spcPts val="0"/>
              </a:spcBef>
              <a:spcAft>
                <a:spcPts val="0"/>
              </a:spcAft>
              <a:buNone/>
            </a:pPr>
            <a:endParaRPr/>
          </a:p>
          <a:p>
            <a:pPr marL="0" lvl="0" indent="0" algn="l" rtl="0">
              <a:lnSpc>
                <a:spcPct val="100000"/>
              </a:lnSpc>
              <a:spcBef>
                <a:spcPts val="0"/>
              </a:spcBef>
              <a:spcAft>
                <a:spcPts val="0"/>
              </a:spcAft>
              <a:buNone/>
            </a:pPr>
            <a:r>
              <a:rPr lang="no-NO"/>
              <a:t>Individually</a:t>
            </a:r>
            <a:endParaRPr/>
          </a:p>
          <a:p>
            <a:pPr marL="457200" lvl="0" indent="-406400" algn="l" rtl="0">
              <a:lnSpc>
                <a:spcPct val="100000"/>
              </a:lnSpc>
              <a:spcBef>
                <a:spcPts val="0"/>
              </a:spcBef>
              <a:spcAft>
                <a:spcPts val="0"/>
              </a:spcAft>
              <a:buSzPts val="2800"/>
              <a:buAutoNum type="arabicPeriod"/>
            </a:pPr>
            <a:r>
              <a:rPr lang="no-NO"/>
              <a:t>Start to create </a:t>
            </a:r>
            <a:r>
              <a:rPr lang="no-NO">
                <a:solidFill>
                  <a:srgbClr val="007ABF"/>
                </a:solidFill>
              </a:rPr>
              <a:t>your own workshop outline </a:t>
            </a:r>
            <a:r>
              <a:rPr lang="no-NO" sz="2600"/>
              <a:t>[You can use the workshop outlines as a basis]</a:t>
            </a:r>
            <a:endParaRPr sz="2600"/>
          </a:p>
          <a:p>
            <a:pPr marL="457200" lvl="0" indent="-393700" algn="l" rtl="0">
              <a:lnSpc>
                <a:spcPct val="100000"/>
              </a:lnSpc>
              <a:spcBef>
                <a:spcPts val="0"/>
              </a:spcBef>
              <a:spcAft>
                <a:spcPts val="0"/>
              </a:spcAft>
              <a:buSzPts val="2600"/>
              <a:buChar char="•"/>
            </a:pPr>
            <a:r>
              <a:rPr lang="no-NO" sz="2600"/>
              <a:t>What topic do you want to cover?</a:t>
            </a:r>
            <a:endParaRPr sz="2600"/>
          </a:p>
          <a:p>
            <a:pPr marL="457200" lvl="0" indent="-393700" algn="l" rtl="0">
              <a:lnSpc>
                <a:spcPct val="100000"/>
              </a:lnSpc>
              <a:spcBef>
                <a:spcPts val="0"/>
              </a:spcBef>
              <a:spcAft>
                <a:spcPts val="0"/>
              </a:spcAft>
              <a:buSzPts val="2600"/>
              <a:buChar char="•"/>
            </a:pPr>
            <a:r>
              <a:rPr lang="no-NO" sz="2600"/>
              <a:t>Who is your audience?</a:t>
            </a:r>
            <a:endParaRPr sz="2600"/>
          </a:p>
          <a:p>
            <a:pPr marL="457200" lvl="0" indent="-393700" algn="l" rtl="0">
              <a:lnSpc>
                <a:spcPct val="100000"/>
              </a:lnSpc>
              <a:spcBef>
                <a:spcPts val="0"/>
              </a:spcBef>
              <a:spcAft>
                <a:spcPts val="0"/>
              </a:spcAft>
              <a:buSzPts val="2600"/>
              <a:buChar char="•"/>
            </a:pPr>
            <a:r>
              <a:rPr lang="no-NO" sz="2600"/>
              <a:t>What duration do you want your workshop to be?</a:t>
            </a:r>
            <a:endParaRPr sz="2600"/>
          </a:p>
          <a:p>
            <a:pPr marL="0" lvl="0" indent="0" algn="l" rtl="0">
              <a:lnSpc>
                <a:spcPct val="100000"/>
              </a:lnSpc>
              <a:spcBef>
                <a:spcPts val="0"/>
              </a:spcBef>
              <a:spcAft>
                <a:spcPts val="0"/>
              </a:spcAft>
              <a:buNone/>
            </a:pPr>
            <a:endParaRPr/>
          </a:p>
          <a:p>
            <a:pPr marL="457200" lvl="0" indent="-406400" algn="l" rtl="0">
              <a:lnSpc>
                <a:spcPct val="100000"/>
              </a:lnSpc>
              <a:spcBef>
                <a:spcPts val="0"/>
              </a:spcBef>
              <a:spcAft>
                <a:spcPts val="0"/>
              </a:spcAft>
              <a:buSzPts val="2800"/>
              <a:buAutoNum type="arabicPeriod"/>
            </a:pPr>
            <a:r>
              <a:rPr lang="no-NO"/>
              <a:t>Start collecting </a:t>
            </a:r>
            <a:r>
              <a:rPr lang="no-NO">
                <a:solidFill>
                  <a:srgbClr val="0070C0"/>
                </a:solidFill>
              </a:rPr>
              <a:t>materials</a:t>
            </a:r>
            <a:r>
              <a:rPr lang="no-NO"/>
              <a:t> </a:t>
            </a:r>
            <a:r>
              <a:rPr lang="no-NO">
                <a:solidFill>
                  <a:srgbClr val="007ABF"/>
                </a:solidFill>
              </a:rPr>
              <a:t>you want to use</a:t>
            </a:r>
            <a:r>
              <a:rPr lang="no-NO">
                <a:solidFill>
                  <a:srgbClr val="0070C0"/>
                </a:solidFill>
              </a:rPr>
              <a:t> </a:t>
            </a:r>
            <a:r>
              <a:rPr lang="no-NO">
                <a:solidFill>
                  <a:srgbClr val="6A6C77"/>
                </a:solidFill>
              </a:rPr>
              <a:t>for your workshop</a:t>
            </a:r>
            <a:endParaRPr>
              <a:solidFill>
                <a:srgbClr val="6A6C77"/>
              </a:solidFill>
            </a:endParaRPr>
          </a:p>
          <a:p>
            <a:pPr marL="457200" lvl="0" indent="-393700" algn="l" rtl="0">
              <a:lnSpc>
                <a:spcPct val="100000"/>
              </a:lnSpc>
              <a:spcBef>
                <a:spcPts val="0"/>
              </a:spcBef>
              <a:spcAft>
                <a:spcPts val="0"/>
              </a:spcAft>
              <a:buSzPts val="2600"/>
              <a:buChar char="•"/>
            </a:pPr>
            <a:r>
              <a:rPr lang="no-NO" sz="2600"/>
              <a:t>Consider the materials linked in the workshop outlines</a:t>
            </a:r>
            <a:endParaRPr sz="2600"/>
          </a:p>
          <a:p>
            <a:pPr marL="457200" lvl="0" indent="-393700" algn="l" rtl="0">
              <a:lnSpc>
                <a:spcPct val="100000"/>
              </a:lnSpc>
              <a:spcBef>
                <a:spcPts val="0"/>
              </a:spcBef>
              <a:spcAft>
                <a:spcPts val="0"/>
              </a:spcAft>
              <a:buSzPts val="2600"/>
              <a:buChar char="•"/>
            </a:pPr>
            <a:r>
              <a:rPr lang="no-NO" sz="2600"/>
              <a:t>Consider materials presented before (e.g. CESSDA DMEG, Dataverse Manuals)</a:t>
            </a:r>
            <a:endParaRPr sz="2600"/>
          </a:p>
          <a:p>
            <a:pPr marL="457200" lvl="0" indent="-393700" algn="l" rtl="0">
              <a:lnSpc>
                <a:spcPct val="100000"/>
              </a:lnSpc>
              <a:spcBef>
                <a:spcPts val="0"/>
              </a:spcBef>
              <a:spcAft>
                <a:spcPts val="0"/>
              </a:spcAft>
              <a:buSzPts val="2600"/>
              <a:buChar char="•"/>
            </a:pPr>
            <a:r>
              <a:rPr lang="no-NO" sz="2600"/>
              <a:t>Consider other materials you may already have → Please share useful sources!</a:t>
            </a:r>
            <a:endParaRPr sz="2600"/>
          </a:p>
          <a:p>
            <a:pPr marL="0" lvl="0" indent="0" algn="l" rtl="0">
              <a:lnSpc>
                <a:spcPct val="100000"/>
              </a:lnSpc>
              <a:spcBef>
                <a:spcPts val="0"/>
              </a:spcBef>
              <a:spcAft>
                <a:spcPts val="0"/>
              </a:spcAft>
              <a:buNone/>
            </a:pPr>
            <a:endParaRPr sz="2600"/>
          </a:p>
          <a:p>
            <a:pPr marL="457200" lvl="0" indent="-406400" algn="l" rtl="0">
              <a:lnSpc>
                <a:spcPct val="100000"/>
              </a:lnSpc>
              <a:spcBef>
                <a:spcPts val="0"/>
              </a:spcBef>
              <a:spcAft>
                <a:spcPts val="0"/>
              </a:spcAft>
              <a:buSzPts val="2800"/>
              <a:buAutoNum type="arabicPeriod"/>
            </a:pPr>
            <a:r>
              <a:rPr lang="no-NO" sz="2600"/>
              <a:t>If you like, take the last 10-15 minutes to exchange with the others in your group. </a:t>
            </a:r>
            <a:endParaRPr sz="2600"/>
          </a:p>
        </p:txBody>
      </p:sp>
      <p:sp>
        <p:nvSpPr>
          <p:cNvPr id="612" name="Google Shape;612;p68"/>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Chose a breakout room	</a:t>
            </a:r>
            <a:endParaRPr/>
          </a:p>
        </p:txBody>
      </p:sp>
      <p:sp>
        <p:nvSpPr>
          <p:cNvPr id="613" name="Google Shape;613;p6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59</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5"/>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Any questions? </a:t>
            </a:r>
            <a:endParaRPr/>
          </a:p>
        </p:txBody>
      </p:sp>
      <p:pic>
        <p:nvPicPr>
          <p:cNvPr id="130" name="Google Shape;130;p15" descr="Person sitting on a chair, hand on head, question mark above head"/>
          <p:cNvPicPr preferRelativeResize="0"/>
          <p:nvPr/>
        </p:nvPicPr>
        <p:blipFill>
          <a:blip r:embed="rId3">
            <a:alphaModFix/>
          </a:blip>
          <a:stretch>
            <a:fillRect/>
          </a:stretch>
        </p:blipFill>
        <p:spPr>
          <a:xfrm>
            <a:off x="5991399" y="2167100"/>
            <a:ext cx="4810124" cy="6006399"/>
          </a:xfrm>
          <a:prstGeom prst="rect">
            <a:avLst/>
          </a:prstGeom>
          <a:noFill/>
          <a:ln>
            <a:noFill/>
          </a:ln>
        </p:spPr>
      </p:pic>
      <p:sp>
        <p:nvSpPr>
          <p:cNvPr id="131" name="Google Shape;131;p15"/>
          <p:cNvSpPr txBox="1"/>
          <p:nvPr/>
        </p:nvSpPr>
        <p:spPr>
          <a:xfrm>
            <a:off x="13461350" y="8655125"/>
            <a:ext cx="34341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000">
                <a:solidFill>
                  <a:srgbClr val="6A6C77"/>
                </a:solidFill>
                <a:latin typeface="Tahoma"/>
                <a:ea typeface="Tahoma"/>
                <a:cs typeface="Tahoma"/>
                <a:sym typeface="Tahoma"/>
              </a:rPr>
              <a:t>Image: CC-BY-SA from https://dmeg.cessda.eu/</a:t>
            </a:r>
            <a:endParaRPr sz="1000"/>
          </a:p>
        </p:txBody>
      </p:sp>
      <p:sp>
        <p:nvSpPr>
          <p:cNvPr id="132" name="Google Shape;132;p15"/>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6</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Google Shape;618;p69"/>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no-NO" sz="3500">
                <a:solidFill>
                  <a:srgbClr val="6A6C76"/>
                </a:solidFill>
              </a:rPr>
              <a:t>10:30-10:45 		Welcome </a:t>
            </a:r>
            <a:endParaRPr sz="3500">
              <a:solidFill>
                <a:srgbClr val="6A6C76"/>
              </a:solidFill>
            </a:endParaRPr>
          </a:p>
          <a:p>
            <a:pPr marL="0" lvl="0" indent="0" algn="l" rtl="0">
              <a:spcBef>
                <a:spcPts val="0"/>
              </a:spcBef>
              <a:spcAft>
                <a:spcPts val="0"/>
              </a:spcAft>
              <a:buNone/>
            </a:pPr>
            <a:r>
              <a:rPr lang="no-NO" sz="3500">
                <a:solidFill>
                  <a:srgbClr val="6A6C76"/>
                </a:solidFill>
              </a:rPr>
              <a:t>10:45-11:15 		Background on Dataverse </a:t>
            </a:r>
            <a:endParaRPr sz="3500">
              <a:solidFill>
                <a:srgbClr val="6A6C76"/>
              </a:solidFill>
            </a:endParaRPr>
          </a:p>
          <a:p>
            <a:pPr marL="0" lvl="0" indent="0" algn="l" rtl="0">
              <a:spcBef>
                <a:spcPts val="0"/>
              </a:spcBef>
              <a:spcAft>
                <a:spcPts val="0"/>
              </a:spcAft>
              <a:buNone/>
            </a:pPr>
            <a:r>
              <a:rPr lang="no-NO" sz="3500">
                <a:solidFill>
                  <a:schemeClr val="accent1"/>
                </a:solidFill>
              </a:rPr>
              <a:t>11:15-11:20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11:20-12:</a:t>
            </a:r>
            <a:r>
              <a:rPr lang="no-NO" sz="3500"/>
              <a:t>00</a:t>
            </a:r>
            <a:r>
              <a:rPr lang="no-NO" sz="3500">
                <a:solidFill>
                  <a:srgbClr val="6A6C76"/>
                </a:solidFill>
              </a:rPr>
              <a:t> 		Session 1: Example materials and outlines </a:t>
            </a:r>
            <a:endParaRPr sz="3500">
              <a:solidFill>
                <a:srgbClr val="6A6C76"/>
              </a:solidFill>
            </a:endParaRPr>
          </a:p>
          <a:p>
            <a:pPr marL="0" lvl="0" indent="0" algn="l" rtl="0">
              <a:spcBef>
                <a:spcPts val="0"/>
              </a:spcBef>
              <a:spcAft>
                <a:spcPts val="0"/>
              </a:spcAft>
              <a:buNone/>
            </a:pPr>
            <a:r>
              <a:rPr lang="no-NO" sz="3500">
                <a:solidFill>
                  <a:schemeClr val="accent1"/>
                </a:solidFill>
              </a:rPr>
              <a:t>12:00-13:00 </a:t>
            </a:r>
            <a:r>
              <a:rPr lang="no-NO" sz="3500" i="1">
                <a:solidFill>
                  <a:schemeClr val="accent1"/>
                </a:solidFill>
              </a:rPr>
              <a:t>		Lunch Break</a:t>
            </a:r>
            <a:endParaRPr sz="3500" i="1">
              <a:solidFill>
                <a:schemeClr val="accent1"/>
              </a:solidFill>
            </a:endParaRPr>
          </a:p>
          <a:p>
            <a:pPr marL="0" lvl="0" indent="0" algn="l" rtl="0">
              <a:spcBef>
                <a:spcPts val="0"/>
              </a:spcBef>
              <a:spcAft>
                <a:spcPts val="0"/>
              </a:spcAft>
              <a:buNone/>
            </a:pPr>
            <a:r>
              <a:rPr lang="no-NO" sz="3500">
                <a:solidFill>
                  <a:srgbClr val="6A6C76"/>
                </a:solidFill>
              </a:rPr>
              <a:t>13:00-13:45 		Session 2: Breakout session for your own workshop design</a:t>
            </a:r>
            <a:endParaRPr sz="3500">
              <a:solidFill>
                <a:srgbClr val="6A6C76"/>
              </a:solidFill>
            </a:endParaRPr>
          </a:p>
          <a:p>
            <a:pPr marL="0" lvl="0" indent="0" algn="l" rtl="0">
              <a:spcBef>
                <a:spcPts val="0"/>
              </a:spcBef>
              <a:spcAft>
                <a:spcPts val="0"/>
              </a:spcAft>
              <a:buNone/>
            </a:pPr>
            <a:r>
              <a:rPr lang="no-NO" sz="3500">
                <a:solidFill>
                  <a:schemeClr val="accent1"/>
                </a:solidFill>
              </a:rPr>
              <a:t>13:45-13:50</a:t>
            </a:r>
            <a:r>
              <a:rPr lang="no-NO" sz="3500" i="1">
                <a:solidFill>
                  <a:schemeClr val="accent1"/>
                </a:solidFill>
              </a:rPr>
              <a:t> 		Short Break</a:t>
            </a:r>
            <a:endParaRPr sz="3500" i="1">
              <a:solidFill>
                <a:schemeClr val="accent1"/>
              </a:solidFill>
            </a:endParaRPr>
          </a:p>
          <a:p>
            <a:pPr marL="0" lvl="0" indent="0" algn="l" rtl="0">
              <a:spcBef>
                <a:spcPts val="0"/>
              </a:spcBef>
              <a:spcAft>
                <a:spcPts val="0"/>
              </a:spcAft>
              <a:buNone/>
            </a:pPr>
            <a:r>
              <a:rPr lang="no-NO" sz="3500">
                <a:solidFill>
                  <a:srgbClr val="6A6C76"/>
                </a:solidFill>
              </a:rPr>
              <a:t>13:50-14:35</a:t>
            </a:r>
            <a:r>
              <a:rPr lang="no-NO" sz="3500" b="1">
                <a:solidFill>
                  <a:srgbClr val="6A6C76"/>
                </a:solidFill>
              </a:rPr>
              <a:t> 		Session 3: Planning and troubleshooting</a:t>
            </a:r>
            <a:endParaRPr sz="3500" b="1">
              <a:solidFill>
                <a:srgbClr val="6A6C76"/>
              </a:solidFill>
            </a:endParaRPr>
          </a:p>
          <a:p>
            <a:pPr marL="0" lvl="0" indent="0" algn="l" rtl="0">
              <a:spcBef>
                <a:spcPts val="0"/>
              </a:spcBef>
              <a:spcAft>
                <a:spcPts val="0"/>
              </a:spcAft>
              <a:buNone/>
            </a:pPr>
            <a:r>
              <a:rPr lang="no-NO" sz="3500">
                <a:solidFill>
                  <a:srgbClr val="6A6C76"/>
                </a:solidFill>
              </a:rPr>
              <a:t>1</a:t>
            </a:r>
            <a:r>
              <a:rPr lang="no-NO" sz="3500"/>
              <a:t>4</a:t>
            </a:r>
            <a:r>
              <a:rPr lang="no-NO" sz="3500">
                <a:solidFill>
                  <a:srgbClr val="6A6C76"/>
                </a:solidFill>
              </a:rPr>
              <a:t>:35-15:00 		Wrap-up</a:t>
            </a:r>
            <a:endParaRPr>
              <a:solidFill>
                <a:srgbClr val="6A6C76"/>
              </a:solidFill>
            </a:endParaRPr>
          </a:p>
        </p:txBody>
      </p:sp>
      <p:sp>
        <p:nvSpPr>
          <p:cNvPr id="619" name="Google Shape;619;p69"/>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Programme</a:t>
            </a:r>
            <a:endParaRPr/>
          </a:p>
        </p:txBody>
      </p:sp>
      <p:sp>
        <p:nvSpPr>
          <p:cNvPr id="620" name="Google Shape;620;p6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60</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4"/>
        <p:cNvGrpSpPr/>
        <p:nvPr/>
      </p:nvGrpSpPr>
      <p:grpSpPr>
        <a:xfrm>
          <a:off x="0" y="0"/>
          <a:ext cx="0" cy="0"/>
          <a:chOff x="0" y="0"/>
          <a:chExt cx="0" cy="0"/>
        </a:xfrm>
      </p:grpSpPr>
      <p:sp>
        <p:nvSpPr>
          <p:cNvPr id="625" name="Google Shape;625;p70"/>
          <p:cNvSpPr txBox="1">
            <a:spLocks noGrp="1"/>
          </p:cNvSpPr>
          <p:nvPr>
            <p:ph type="title"/>
          </p:nvPr>
        </p:nvSpPr>
        <p:spPr>
          <a:xfrm>
            <a:off x="649125" y="452980"/>
            <a:ext cx="7577400" cy="23313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800"/>
              <a:buFont typeface="Tahoma"/>
              <a:buNone/>
            </a:pPr>
            <a:r>
              <a:rPr lang="no-NO"/>
              <a:t>Session 3: Planning &amp; Troubleshooting</a:t>
            </a:r>
            <a:endParaRPr/>
          </a:p>
        </p:txBody>
      </p:sp>
      <p:sp>
        <p:nvSpPr>
          <p:cNvPr id="626" name="Google Shape;626;p70"/>
          <p:cNvSpPr txBox="1">
            <a:spLocks noGrp="1"/>
          </p:cNvSpPr>
          <p:nvPr>
            <p:ph type="body" idx="1"/>
          </p:nvPr>
        </p:nvSpPr>
        <p:spPr>
          <a:xfrm>
            <a:off x="649131" y="7903675"/>
            <a:ext cx="7577370" cy="126355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Tahoma"/>
              <a:buNone/>
            </a:pPr>
            <a:r>
              <a:rPr lang="no-NO"/>
              <a:t>Kim Ferguson</a:t>
            </a:r>
            <a:endParaRPr/>
          </a:p>
        </p:txBody>
      </p:sp>
      <p:pic>
        <p:nvPicPr>
          <p:cNvPr id="627" name="Google Shape;627;p70" descr="drawing of a checklist, lettered A, B, C, and D where A and B have been checked off with green checkmark"/>
          <p:cNvPicPr preferRelativeResize="0"/>
          <p:nvPr/>
        </p:nvPicPr>
        <p:blipFill>
          <a:blip r:embed="rId4">
            <a:alphaModFix/>
          </a:blip>
          <a:stretch>
            <a:fillRect/>
          </a:stretch>
        </p:blipFill>
        <p:spPr>
          <a:xfrm>
            <a:off x="9674725" y="152400"/>
            <a:ext cx="6618148" cy="9448801"/>
          </a:xfrm>
          <a:prstGeom prst="rect">
            <a:avLst/>
          </a:prstGeom>
          <a:noFill/>
          <a:ln>
            <a:noFill/>
          </a:ln>
        </p:spPr>
      </p:pic>
      <p:sp>
        <p:nvSpPr>
          <p:cNvPr id="628" name="Google Shape;628;p70"/>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61</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71"/>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457200" lvl="0" indent="-447294" algn="l" rtl="0">
              <a:lnSpc>
                <a:spcPct val="100000"/>
              </a:lnSpc>
              <a:spcBef>
                <a:spcPts val="0"/>
              </a:spcBef>
              <a:spcAft>
                <a:spcPts val="0"/>
              </a:spcAft>
              <a:buSzPts val="3444"/>
              <a:buChar char="-"/>
            </a:pPr>
            <a:r>
              <a:rPr lang="no-NO" sz="4200"/>
              <a:t>Takeaway from this training: an event planning checklist</a:t>
            </a:r>
            <a:endParaRPr sz="4200"/>
          </a:p>
          <a:p>
            <a:pPr marL="914400" lvl="1" indent="-406400" algn="l" rtl="0">
              <a:lnSpc>
                <a:spcPct val="100000"/>
              </a:lnSpc>
              <a:spcBef>
                <a:spcPts val="0"/>
              </a:spcBef>
              <a:spcAft>
                <a:spcPts val="0"/>
              </a:spcAft>
              <a:buSzPts val="2800"/>
              <a:buChar char="-"/>
            </a:pPr>
            <a:r>
              <a:rPr lang="no-NO" sz="4200"/>
              <a:t>CESSDA+DANS+SSHOC, all in one</a:t>
            </a:r>
            <a:endParaRPr sz="4200"/>
          </a:p>
          <a:p>
            <a:pPr marL="457200" lvl="0" indent="-447294" algn="l" rtl="0">
              <a:lnSpc>
                <a:spcPct val="100000"/>
              </a:lnSpc>
              <a:spcBef>
                <a:spcPts val="0"/>
              </a:spcBef>
              <a:spcAft>
                <a:spcPts val="0"/>
              </a:spcAft>
              <a:buSzPts val="3444"/>
              <a:buChar char="-"/>
            </a:pPr>
            <a:r>
              <a:rPr lang="no-NO" sz="4200"/>
              <a:t>Online offerings, adapt as necessary</a:t>
            </a:r>
            <a:endParaRPr sz="4200"/>
          </a:p>
          <a:p>
            <a:pPr marL="457200" lvl="0" indent="-447294" algn="l" rtl="0">
              <a:lnSpc>
                <a:spcPct val="100000"/>
              </a:lnSpc>
              <a:spcBef>
                <a:spcPts val="0"/>
              </a:spcBef>
              <a:spcAft>
                <a:spcPts val="0"/>
              </a:spcAft>
              <a:buSzPts val="3444"/>
              <a:buChar char="-"/>
            </a:pPr>
            <a:r>
              <a:rPr lang="no-NO" sz="4200"/>
              <a:t>Two (complementary) forms: </a:t>
            </a:r>
            <a:r>
              <a:rPr lang="no-NO" sz="4200" b="1"/>
              <a:t>Table</a:t>
            </a:r>
            <a:r>
              <a:rPr lang="no-NO" sz="4200"/>
              <a:t> or </a:t>
            </a:r>
            <a:r>
              <a:rPr lang="no-NO" sz="4200" b="1"/>
              <a:t>Narrative</a:t>
            </a:r>
            <a:endParaRPr sz="4200" b="1"/>
          </a:p>
          <a:p>
            <a:pPr marL="0" lvl="0" indent="0" algn="l" rtl="0">
              <a:lnSpc>
                <a:spcPct val="100000"/>
              </a:lnSpc>
              <a:spcBef>
                <a:spcPts val="0"/>
              </a:spcBef>
              <a:spcAft>
                <a:spcPts val="0"/>
              </a:spcAft>
              <a:buNone/>
            </a:pPr>
            <a:endParaRPr sz="4200"/>
          </a:p>
          <a:p>
            <a:pPr marL="0" lvl="0" indent="0" algn="l" rtl="0">
              <a:lnSpc>
                <a:spcPct val="100000"/>
              </a:lnSpc>
              <a:spcBef>
                <a:spcPts val="0"/>
              </a:spcBef>
              <a:spcAft>
                <a:spcPts val="0"/>
              </a:spcAft>
              <a:buNone/>
            </a:pPr>
            <a:endParaRPr sz="4200"/>
          </a:p>
          <a:p>
            <a:pPr marL="0" lvl="0" indent="0" algn="ctr" rtl="0">
              <a:lnSpc>
                <a:spcPct val="100000"/>
              </a:lnSpc>
              <a:spcBef>
                <a:spcPts val="0"/>
              </a:spcBef>
              <a:spcAft>
                <a:spcPts val="0"/>
              </a:spcAft>
              <a:buNone/>
            </a:pPr>
            <a:r>
              <a:rPr lang="no-NO" sz="4200"/>
              <a:t>Checklist </a:t>
            </a:r>
            <a:r>
              <a:rPr lang="no-NO" sz="4200" u="sng">
                <a:solidFill>
                  <a:schemeClr val="hlink"/>
                </a:solidFill>
                <a:hlinkClick r:id="rId3"/>
              </a:rPr>
              <a:t>here</a:t>
            </a:r>
            <a:r>
              <a:rPr lang="no-NO" sz="4200"/>
              <a:t> - let’s check it out!</a:t>
            </a:r>
            <a:endParaRPr sz="4200"/>
          </a:p>
        </p:txBody>
      </p:sp>
      <p:sp>
        <p:nvSpPr>
          <p:cNvPr id="634" name="Google Shape;634;p71"/>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Checklists: taking the stress out of planning</a:t>
            </a:r>
            <a:endParaRPr/>
          </a:p>
        </p:txBody>
      </p:sp>
      <p:sp>
        <p:nvSpPr>
          <p:cNvPr id="635" name="Google Shape;635;p7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62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3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72"/>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457200" lvl="0" indent="-453644" algn="l" rtl="0">
              <a:lnSpc>
                <a:spcPct val="115000"/>
              </a:lnSpc>
              <a:spcBef>
                <a:spcPts val="0"/>
              </a:spcBef>
              <a:spcAft>
                <a:spcPts val="0"/>
              </a:spcAft>
              <a:buSzPts val="3544"/>
              <a:buChar char="-"/>
            </a:pPr>
            <a:r>
              <a:rPr lang="no-NO" sz="4300"/>
              <a:t>Checklists should be suitable to your situation </a:t>
            </a:r>
            <a:endParaRPr sz="4300"/>
          </a:p>
          <a:p>
            <a:pPr marL="457200" lvl="0" indent="0" algn="l" rtl="0">
              <a:lnSpc>
                <a:spcPct val="115000"/>
              </a:lnSpc>
              <a:spcBef>
                <a:spcPts val="0"/>
              </a:spcBef>
              <a:spcAft>
                <a:spcPts val="0"/>
              </a:spcAft>
              <a:buNone/>
            </a:pPr>
            <a:r>
              <a:rPr lang="no-NO" sz="4300"/>
              <a:t>→ edit the list as necessary</a:t>
            </a:r>
            <a:endParaRPr sz="4300"/>
          </a:p>
          <a:p>
            <a:pPr marL="457200" lvl="0" indent="-453644" algn="l" rtl="0">
              <a:lnSpc>
                <a:spcPct val="115000"/>
              </a:lnSpc>
              <a:spcBef>
                <a:spcPts val="1000"/>
              </a:spcBef>
              <a:spcAft>
                <a:spcPts val="0"/>
              </a:spcAft>
              <a:buSzPts val="3544"/>
              <a:buChar char="-"/>
            </a:pPr>
            <a:r>
              <a:rPr lang="no-NO" sz="4300"/>
              <a:t>More than one person organising </a:t>
            </a:r>
            <a:endParaRPr sz="4300"/>
          </a:p>
          <a:p>
            <a:pPr marL="457200" lvl="0" indent="0" algn="l" rtl="0">
              <a:lnSpc>
                <a:spcPct val="115000"/>
              </a:lnSpc>
              <a:spcBef>
                <a:spcPts val="0"/>
              </a:spcBef>
              <a:spcAft>
                <a:spcPts val="0"/>
              </a:spcAft>
              <a:buNone/>
            </a:pPr>
            <a:r>
              <a:rPr lang="no-NO" sz="4300"/>
              <a:t>→ share the tasks but keep a single list</a:t>
            </a:r>
            <a:endParaRPr sz="4300"/>
          </a:p>
          <a:p>
            <a:pPr marL="457200" lvl="0" indent="-453644" algn="l" rtl="0">
              <a:lnSpc>
                <a:spcPct val="115000"/>
              </a:lnSpc>
              <a:spcBef>
                <a:spcPts val="1000"/>
              </a:spcBef>
              <a:spcAft>
                <a:spcPts val="0"/>
              </a:spcAft>
              <a:buSzPts val="3544"/>
              <a:buChar char="-"/>
            </a:pPr>
            <a:r>
              <a:rPr lang="no-NO" sz="4300"/>
              <a:t>The list doesn’t check itself </a:t>
            </a:r>
            <a:endParaRPr sz="4300"/>
          </a:p>
          <a:p>
            <a:pPr marL="457200" lvl="0" indent="0" algn="l" rtl="0">
              <a:lnSpc>
                <a:spcPct val="115000"/>
              </a:lnSpc>
              <a:spcBef>
                <a:spcPts val="0"/>
              </a:spcBef>
              <a:spcAft>
                <a:spcPts val="0"/>
              </a:spcAft>
              <a:buNone/>
            </a:pPr>
            <a:r>
              <a:rPr lang="no-NO" sz="4300"/>
              <a:t>→ Assign tasks and set dates, follow-up</a:t>
            </a:r>
            <a:endParaRPr sz="4300"/>
          </a:p>
        </p:txBody>
      </p:sp>
      <p:sp>
        <p:nvSpPr>
          <p:cNvPr id="641" name="Google Shape;641;p72"/>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Checklists: Things to keep in mind</a:t>
            </a:r>
            <a:endParaRPr/>
          </a:p>
        </p:txBody>
      </p:sp>
      <p:sp>
        <p:nvSpPr>
          <p:cNvPr id="642" name="Google Shape;642;p72"/>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63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73"/>
          <p:cNvSpPr txBox="1">
            <a:spLocks noGrp="1"/>
          </p:cNvSpPr>
          <p:nvPr>
            <p:ph type="body" idx="1"/>
          </p:nvPr>
        </p:nvSpPr>
        <p:spPr>
          <a:xfrm>
            <a:off x="908775" y="2157110"/>
            <a:ext cx="14716500" cy="61002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endParaRPr sz="4400"/>
          </a:p>
          <a:p>
            <a:pPr marL="0" lvl="0" indent="0" algn="l" rtl="0">
              <a:lnSpc>
                <a:spcPct val="100000"/>
              </a:lnSpc>
              <a:spcBef>
                <a:spcPts val="0"/>
              </a:spcBef>
              <a:spcAft>
                <a:spcPts val="0"/>
              </a:spcAft>
              <a:buNone/>
            </a:pPr>
            <a:r>
              <a:rPr lang="no-NO" sz="4400"/>
              <a:t>That’s where troubleshooting comes in, with some help from Gwen Franck’s Train-the-Trainer Game 2.0</a:t>
            </a:r>
            <a:endParaRPr sz="4400"/>
          </a:p>
          <a:p>
            <a:pPr marL="0" lvl="0" indent="0" algn="l" rtl="0">
              <a:lnSpc>
                <a:spcPct val="100000"/>
              </a:lnSpc>
              <a:spcBef>
                <a:spcPts val="0"/>
              </a:spcBef>
              <a:spcAft>
                <a:spcPts val="0"/>
              </a:spcAft>
              <a:buNone/>
            </a:pPr>
            <a:endParaRPr sz="4400"/>
          </a:p>
          <a:p>
            <a:pPr marL="0" lvl="0" indent="0" algn="l" rtl="0">
              <a:lnSpc>
                <a:spcPct val="100000"/>
              </a:lnSpc>
              <a:spcBef>
                <a:spcPts val="0"/>
              </a:spcBef>
              <a:spcAft>
                <a:spcPts val="0"/>
              </a:spcAft>
              <a:buNone/>
            </a:pPr>
            <a:r>
              <a:rPr lang="no-NO" sz="4400"/>
              <a:t>Designed for FOSTER, it includes six variable elements:</a:t>
            </a:r>
            <a:endParaRPr sz="4400"/>
          </a:p>
          <a:p>
            <a:pPr marL="457200" lvl="0" indent="-508000" algn="l" rtl="0">
              <a:lnSpc>
                <a:spcPct val="100000"/>
              </a:lnSpc>
              <a:spcBef>
                <a:spcPts val="0"/>
              </a:spcBef>
              <a:spcAft>
                <a:spcPts val="0"/>
              </a:spcAft>
              <a:buSzPts val="4400"/>
              <a:buChar char="-"/>
            </a:pPr>
            <a:r>
              <a:rPr lang="no-NO" sz="4400"/>
              <a:t>Audience type, audience mood, and knowledge level</a:t>
            </a:r>
            <a:endParaRPr sz="4400"/>
          </a:p>
          <a:p>
            <a:pPr marL="457200" lvl="0" indent="-508000" algn="l" rtl="0">
              <a:lnSpc>
                <a:spcPct val="100000"/>
              </a:lnSpc>
              <a:spcBef>
                <a:spcPts val="0"/>
              </a:spcBef>
              <a:spcAft>
                <a:spcPts val="0"/>
              </a:spcAft>
              <a:buSzPts val="4400"/>
              <a:buChar char="-"/>
            </a:pPr>
            <a:r>
              <a:rPr lang="no-NO" sz="4400"/>
              <a:t>Audience size, training type</a:t>
            </a:r>
            <a:endParaRPr sz="4400"/>
          </a:p>
          <a:p>
            <a:pPr marL="457200" lvl="0" indent="-508000" algn="l" rtl="0">
              <a:lnSpc>
                <a:spcPct val="100000"/>
              </a:lnSpc>
              <a:spcBef>
                <a:spcPts val="0"/>
              </a:spcBef>
              <a:spcAft>
                <a:spcPts val="0"/>
              </a:spcAft>
              <a:buSzPts val="4400"/>
              <a:buChar char="-"/>
            </a:pPr>
            <a:r>
              <a:rPr lang="no-NO" sz="4400"/>
              <a:t>Trouble</a:t>
            </a:r>
            <a:endParaRPr sz="4400"/>
          </a:p>
        </p:txBody>
      </p:sp>
      <p:sp>
        <p:nvSpPr>
          <p:cNvPr id="648" name="Google Shape;648;p73"/>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spcBef>
                <a:spcPts val="0"/>
              </a:spcBef>
              <a:spcAft>
                <a:spcPts val="0"/>
              </a:spcAft>
              <a:buNone/>
            </a:pPr>
            <a:r>
              <a:rPr lang="no-NO" sz="5000">
                <a:solidFill>
                  <a:srgbClr val="6A6C76"/>
                </a:solidFill>
              </a:rPr>
              <a:t>Planning is great, but what about the unexpected?</a:t>
            </a:r>
            <a:endParaRPr sz="6400"/>
          </a:p>
        </p:txBody>
      </p:sp>
      <p:sp>
        <p:nvSpPr>
          <p:cNvPr id="649" name="Google Shape;649;p7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64</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53"/>
        <p:cNvGrpSpPr/>
        <p:nvPr/>
      </p:nvGrpSpPr>
      <p:grpSpPr>
        <a:xfrm>
          <a:off x="0" y="0"/>
          <a:ext cx="0" cy="0"/>
          <a:chOff x="0" y="0"/>
          <a:chExt cx="0" cy="0"/>
        </a:xfrm>
      </p:grpSpPr>
      <p:sp>
        <p:nvSpPr>
          <p:cNvPr id="654" name="Google Shape;654;p74"/>
          <p:cNvSpPr txBox="1">
            <a:spLocks noGrp="1"/>
          </p:cNvSpPr>
          <p:nvPr>
            <p:ph type="title"/>
          </p:nvPr>
        </p:nvSpPr>
        <p:spPr>
          <a:xfrm>
            <a:off x="649125" y="452968"/>
            <a:ext cx="7577400" cy="1657200"/>
          </a:xfrm>
          <a:prstGeom prst="rect">
            <a:avLst/>
          </a:prstGeom>
          <a:noFill/>
          <a:ln>
            <a:noFill/>
          </a:ln>
        </p:spPr>
        <p:txBody>
          <a:bodyPr spcFirstLastPara="1" wrap="square" lIns="50800" tIns="50800" rIns="50800" bIns="50800" anchor="b" anchorCtr="0">
            <a:noAutofit/>
          </a:bodyPr>
          <a:lstStyle/>
          <a:p>
            <a:pPr marL="0" lvl="0" indent="0" algn="l" rtl="0">
              <a:lnSpc>
                <a:spcPct val="100000"/>
              </a:lnSpc>
              <a:spcBef>
                <a:spcPts val="0"/>
              </a:spcBef>
              <a:spcAft>
                <a:spcPts val="0"/>
              </a:spcAft>
              <a:buClr>
                <a:srgbClr val="FFFFFF"/>
              </a:buClr>
              <a:buSzPts val="5220"/>
              <a:buFont typeface="Tahoma"/>
              <a:buNone/>
            </a:pPr>
            <a:r>
              <a:rPr lang="no-NO" sz="4820"/>
              <a:t>Things </a:t>
            </a:r>
            <a:r>
              <a:rPr lang="no-NO" sz="4820" u="sng"/>
              <a:t>somewhat </a:t>
            </a:r>
            <a:r>
              <a:rPr lang="no-NO" sz="4820"/>
              <a:t>within your control</a:t>
            </a:r>
            <a:endParaRPr sz="4820"/>
          </a:p>
        </p:txBody>
      </p:sp>
      <p:sp>
        <p:nvSpPr>
          <p:cNvPr id="655" name="Google Shape;655;p74"/>
          <p:cNvSpPr txBox="1">
            <a:spLocks noGrp="1"/>
          </p:cNvSpPr>
          <p:nvPr>
            <p:ph type="body" idx="1"/>
          </p:nvPr>
        </p:nvSpPr>
        <p:spPr>
          <a:xfrm>
            <a:off x="649125" y="2730125"/>
            <a:ext cx="7577400" cy="3236400"/>
          </a:xfrm>
          <a:prstGeom prst="rect">
            <a:avLst/>
          </a:prstGeom>
          <a:noFill/>
          <a:ln>
            <a:noFill/>
          </a:ln>
        </p:spPr>
        <p:txBody>
          <a:bodyPr spcFirstLastPara="1" wrap="square" lIns="91425" tIns="45700" rIns="91425" bIns="45700" anchor="t" anchorCtr="0">
            <a:normAutofit/>
          </a:bodyPr>
          <a:lstStyle/>
          <a:p>
            <a:pPr marL="457200" lvl="0" indent="-501650" algn="l" rtl="0">
              <a:lnSpc>
                <a:spcPct val="100000"/>
              </a:lnSpc>
              <a:spcBef>
                <a:spcPts val="0"/>
              </a:spcBef>
              <a:spcAft>
                <a:spcPts val="0"/>
              </a:spcAft>
              <a:buSzPts val="4300"/>
              <a:buChar char="-"/>
            </a:pPr>
            <a:r>
              <a:rPr lang="no-NO" sz="4300"/>
              <a:t>Training type</a:t>
            </a:r>
            <a:endParaRPr sz="4300"/>
          </a:p>
          <a:p>
            <a:pPr marL="914400" lvl="1" indent="-393700" algn="l" rtl="0">
              <a:lnSpc>
                <a:spcPct val="100000"/>
              </a:lnSpc>
              <a:spcBef>
                <a:spcPts val="0"/>
              </a:spcBef>
              <a:spcAft>
                <a:spcPts val="0"/>
              </a:spcAft>
              <a:buSzPts val="2600"/>
              <a:buChar char="-"/>
            </a:pPr>
            <a:r>
              <a:rPr lang="no-NO" sz="2600"/>
              <a:t>(1 hr webinar, full day workshop, etc.) </a:t>
            </a:r>
            <a:endParaRPr sz="2600"/>
          </a:p>
          <a:p>
            <a:pPr marL="457200" lvl="0" indent="-501650" algn="l" rtl="0">
              <a:lnSpc>
                <a:spcPct val="100000"/>
              </a:lnSpc>
              <a:spcBef>
                <a:spcPts val="0"/>
              </a:spcBef>
              <a:spcAft>
                <a:spcPts val="0"/>
              </a:spcAft>
              <a:buSzPts val="4300"/>
              <a:buChar char="-"/>
            </a:pPr>
            <a:r>
              <a:rPr lang="no-NO" sz="4300"/>
              <a:t>Audience size</a:t>
            </a:r>
            <a:endParaRPr sz="4300"/>
          </a:p>
          <a:p>
            <a:pPr marL="457200" lvl="0" indent="-501650" algn="l" rtl="0">
              <a:lnSpc>
                <a:spcPct val="100000"/>
              </a:lnSpc>
              <a:spcBef>
                <a:spcPts val="0"/>
              </a:spcBef>
              <a:spcAft>
                <a:spcPts val="0"/>
              </a:spcAft>
              <a:buSzPts val="4300"/>
              <a:buChar char="-"/>
            </a:pPr>
            <a:r>
              <a:rPr lang="no-NO" sz="4300"/>
              <a:t>Audience type</a:t>
            </a:r>
            <a:endParaRPr sz="4300"/>
          </a:p>
          <a:p>
            <a:pPr marL="914400" lvl="1" indent="-393700" algn="l" rtl="0">
              <a:lnSpc>
                <a:spcPct val="100000"/>
              </a:lnSpc>
              <a:spcBef>
                <a:spcPts val="0"/>
              </a:spcBef>
              <a:spcAft>
                <a:spcPts val="0"/>
              </a:spcAft>
              <a:buSzPts val="2600"/>
              <a:buChar char="-"/>
            </a:pPr>
            <a:r>
              <a:rPr lang="no-NO" sz="2600"/>
              <a:t>(researchers, policy makers, librarians, etc.)</a:t>
            </a:r>
            <a:endParaRPr sz="2600"/>
          </a:p>
        </p:txBody>
      </p:sp>
      <p:sp>
        <p:nvSpPr>
          <p:cNvPr id="656" name="Google Shape;656;p74"/>
          <p:cNvSpPr txBox="1">
            <a:spLocks noGrp="1"/>
          </p:cNvSpPr>
          <p:nvPr>
            <p:ph type="title"/>
          </p:nvPr>
        </p:nvSpPr>
        <p:spPr>
          <a:xfrm>
            <a:off x="9028200" y="452968"/>
            <a:ext cx="7577400" cy="1657200"/>
          </a:xfrm>
          <a:prstGeom prst="rect">
            <a:avLst/>
          </a:prstGeom>
          <a:noFill/>
          <a:ln>
            <a:noFill/>
          </a:ln>
        </p:spPr>
        <p:txBody>
          <a:bodyPr spcFirstLastPara="1" wrap="square" lIns="50800" tIns="50800" rIns="50800" bIns="50800" anchor="b" anchorCtr="0">
            <a:noAutofit/>
          </a:bodyPr>
          <a:lstStyle/>
          <a:p>
            <a:pPr marL="0" lvl="0" indent="0" algn="l" rtl="0">
              <a:lnSpc>
                <a:spcPct val="100000"/>
              </a:lnSpc>
              <a:spcBef>
                <a:spcPts val="0"/>
              </a:spcBef>
              <a:spcAft>
                <a:spcPts val="0"/>
              </a:spcAft>
              <a:buClr>
                <a:srgbClr val="FFFFFF"/>
              </a:buClr>
              <a:buSzPts val="5220"/>
              <a:buFont typeface="Tahoma"/>
              <a:buNone/>
            </a:pPr>
            <a:r>
              <a:rPr lang="no-NO" sz="4820">
                <a:solidFill>
                  <a:schemeClr val="dk1"/>
                </a:solidFill>
              </a:rPr>
              <a:t>Things </a:t>
            </a:r>
            <a:r>
              <a:rPr lang="no-NO" sz="4820" u="sng">
                <a:solidFill>
                  <a:schemeClr val="dk1"/>
                </a:solidFill>
              </a:rPr>
              <a:t>somewhat</a:t>
            </a:r>
            <a:r>
              <a:rPr lang="no-NO" sz="4820">
                <a:solidFill>
                  <a:schemeClr val="dk1"/>
                </a:solidFill>
              </a:rPr>
              <a:t> outside your control</a:t>
            </a:r>
            <a:endParaRPr sz="4820">
              <a:solidFill>
                <a:schemeClr val="dk1"/>
              </a:solidFill>
            </a:endParaRPr>
          </a:p>
        </p:txBody>
      </p:sp>
      <p:sp>
        <p:nvSpPr>
          <p:cNvPr id="657" name="Google Shape;657;p74"/>
          <p:cNvSpPr txBox="1">
            <a:spLocks noGrp="1"/>
          </p:cNvSpPr>
          <p:nvPr>
            <p:ph type="body" idx="1"/>
          </p:nvPr>
        </p:nvSpPr>
        <p:spPr>
          <a:xfrm>
            <a:off x="8916950" y="2730125"/>
            <a:ext cx="8322600" cy="2862300"/>
          </a:xfrm>
          <a:prstGeom prst="rect">
            <a:avLst/>
          </a:prstGeom>
          <a:noFill/>
          <a:ln>
            <a:noFill/>
          </a:ln>
        </p:spPr>
        <p:txBody>
          <a:bodyPr spcFirstLastPara="1" wrap="square" lIns="91425" tIns="45700" rIns="91425" bIns="45700" anchor="t" anchorCtr="0">
            <a:normAutofit/>
          </a:bodyPr>
          <a:lstStyle/>
          <a:p>
            <a:pPr marL="457200" lvl="0" indent="-501650" algn="l" rtl="0">
              <a:lnSpc>
                <a:spcPct val="100000"/>
              </a:lnSpc>
              <a:spcBef>
                <a:spcPts val="0"/>
              </a:spcBef>
              <a:spcAft>
                <a:spcPts val="0"/>
              </a:spcAft>
              <a:buClr>
                <a:schemeClr val="dk1"/>
              </a:buClr>
              <a:buSzPts val="4300"/>
              <a:buChar char="-"/>
            </a:pPr>
            <a:r>
              <a:rPr lang="no-NO" sz="4300">
                <a:solidFill>
                  <a:schemeClr val="dk1"/>
                </a:solidFill>
              </a:rPr>
              <a:t>Knowledge level</a:t>
            </a:r>
            <a:endParaRPr sz="4300">
              <a:solidFill>
                <a:schemeClr val="dk1"/>
              </a:solidFill>
            </a:endParaRPr>
          </a:p>
          <a:p>
            <a:pPr marL="457200" lvl="0" indent="-501650" algn="l" rtl="0">
              <a:lnSpc>
                <a:spcPct val="100000"/>
              </a:lnSpc>
              <a:spcBef>
                <a:spcPts val="0"/>
              </a:spcBef>
              <a:spcAft>
                <a:spcPts val="0"/>
              </a:spcAft>
              <a:buClr>
                <a:schemeClr val="dk1"/>
              </a:buClr>
              <a:buSzPts val="4300"/>
              <a:buChar char="-"/>
            </a:pPr>
            <a:r>
              <a:rPr lang="no-NO" sz="4300">
                <a:solidFill>
                  <a:schemeClr val="dk1"/>
                </a:solidFill>
              </a:rPr>
              <a:t>Audience mood</a:t>
            </a:r>
            <a:endParaRPr sz="4300">
              <a:solidFill>
                <a:schemeClr val="dk1"/>
              </a:solidFill>
            </a:endParaRPr>
          </a:p>
          <a:p>
            <a:pPr marL="914400" lvl="1" indent="-393700" algn="l" rtl="0">
              <a:lnSpc>
                <a:spcPct val="100000"/>
              </a:lnSpc>
              <a:spcBef>
                <a:spcPts val="0"/>
              </a:spcBef>
              <a:spcAft>
                <a:spcPts val="0"/>
              </a:spcAft>
              <a:buClr>
                <a:schemeClr val="dk1"/>
              </a:buClr>
              <a:buSzPts val="2600"/>
              <a:buChar char="-"/>
            </a:pPr>
            <a:r>
              <a:rPr lang="no-NO" sz="2600">
                <a:solidFill>
                  <a:schemeClr val="dk1"/>
                </a:solidFill>
              </a:rPr>
              <a:t>(skeptical, off-topic questions, uninterested, etc.)</a:t>
            </a:r>
            <a:endParaRPr sz="2600">
              <a:solidFill>
                <a:schemeClr val="dk1"/>
              </a:solidFill>
            </a:endParaRPr>
          </a:p>
          <a:p>
            <a:pPr marL="457200" lvl="0" indent="-501650" algn="l" rtl="0">
              <a:lnSpc>
                <a:spcPct val="100000"/>
              </a:lnSpc>
              <a:spcBef>
                <a:spcPts val="0"/>
              </a:spcBef>
              <a:spcAft>
                <a:spcPts val="0"/>
              </a:spcAft>
              <a:buClr>
                <a:schemeClr val="dk1"/>
              </a:buClr>
              <a:buSzPts val="4300"/>
              <a:buChar char="-"/>
            </a:pPr>
            <a:r>
              <a:rPr lang="no-NO" sz="4300" b="1">
                <a:solidFill>
                  <a:schemeClr val="dk1"/>
                </a:solidFill>
              </a:rPr>
              <a:t>Trouble</a:t>
            </a:r>
            <a:endParaRPr sz="4300" b="1">
              <a:solidFill>
                <a:schemeClr val="dk1"/>
              </a:solidFill>
            </a:endParaRPr>
          </a:p>
        </p:txBody>
      </p:sp>
      <p:pic>
        <p:nvPicPr>
          <p:cNvPr id="658" name="Google Shape;658;p74" descr="icon of gears, full day workshop"/>
          <p:cNvPicPr preferRelativeResize="0"/>
          <p:nvPr/>
        </p:nvPicPr>
        <p:blipFill>
          <a:blip r:embed="rId4">
            <a:alphaModFix/>
          </a:blip>
          <a:stretch>
            <a:fillRect/>
          </a:stretch>
        </p:blipFill>
        <p:spPr>
          <a:xfrm>
            <a:off x="254875" y="6120813"/>
            <a:ext cx="3283951" cy="3283951"/>
          </a:xfrm>
          <a:prstGeom prst="rect">
            <a:avLst/>
          </a:prstGeom>
          <a:noFill/>
          <a:ln>
            <a:noFill/>
          </a:ln>
        </p:spPr>
      </p:pic>
      <p:pic>
        <p:nvPicPr>
          <p:cNvPr id="659" name="Google Shape;659;p74" descr="icon of person beside books, librarian&#10;"/>
          <p:cNvPicPr preferRelativeResize="0"/>
          <p:nvPr/>
        </p:nvPicPr>
        <p:blipFill>
          <a:blip r:embed="rId5">
            <a:alphaModFix/>
          </a:blip>
          <a:stretch>
            <a:fillRect/>
          </a:stretch>
        </p:blipFill>
        <p:spPr>
          <a:xfrm>
            <a:off x="10426588" y="6120851"/>
            <a:ext cx="3283951" cy="3283916"/>
          </a:xfrm>
          <a:prstGeom prst="rect">
            <a:avLst/>
          </a:prstGeom>
          <a:noFill/>
          <a:ln w="9525" cap="flat" cmpd="sng">
            <a:solidFill>
              <a:schemeClr val="dk1"/>
            </a:solidFill>
            <a:prstDash val="solid"/>
            <a:round/>
            <a:headEnd type="none" w="sm" len="sm"/>
            <a:tailEnd type="none" w="sm" len="sm"/>
          </a:ln>
        </p:spPr>
      </p:pic>
      <p:pic>
        <p:nvPicPr>
          <p:cNvPr id="660" name="Google Shape;660;p74" descr="icon of three dots, other&#10;"/>
          <p:cNvPicPr preferRelativeResize="0"/>
          <p:nvPr/>
        </p:nvPicPr>
        <p:blipFill rotWithShape="1">
          <a:blip r:embed="rId6">
            <a:alphaModFix/>
          </a:blip>
          <a:srcRect/>
          <a:stretch/>
        </p:blipFill>
        <p:spPr>
          <a:xfrm>
            <a:off x="7036013" y="6120825"/>
            <a:ext cx="3283951" cy="3283951"/>
          </a:xfrm>
          <a:prstGeom prst="rect">
            <a:avLst/>
          </a:prstGeom>
          <a:noFill/>
          <a:ln w="9525" cap="flat" cmpd="sng">
            <a:solidFill>
              <a:schemeClr val="dk1"/>
            </a:solidFill>
            <a:prstDash val="solid"/>
            <a:round/>
            <a:headEnd type="none" w="sm" len="sm"/>
            <a:tailEnd type="none" w="sm" len="sm"/>
          </a:ln>
        </p:spPr>
      </p:pic>
      <p:pic>
        <p:nvPicPr>
          <p:cNvPr id="661" name="Google Shape;661;p74" descr="icon of people, medium group (10-25)"/>
          <p:cNvPicPr preferRelativeResize="0"/>
          <p:nvPr/>
        </p:nvPicPr>
        <p:blipFill>
          <a:blip r:embed="rId7">
            <a:alphaModFix/>
          </a:blip>
          <a:stretch>
            <a:fillRect/>
          </a:stretch>
        </p:blipFill>
        <p:spPr>
          <a:xfrm>
            <a:off x="3645450" y="6120854"/>
            <a:ext cx="3283951" cy="3283916"/>
          </a:xfrm>
          <a:prstGeom prst="rect">
            <a:avLst/>
          </a:prstGeom>
          <a:noFill/>
          <a:ln>
            <a:noFill/>
          </a:ln>
        </p:spPr>
      </p:pic>
      <p:pic>
        <p:nvPicPr>
          <p:cNvPr id="662" name="Google Shape;662;p74" descr="icon of levers of different levels, mixed: advanced practitioners and no previous knowledge"/>
          <p:cNvPicPr preferRelativeResize="0"/>
          <p:nvPr/>
        </p:nvPicPr>
        <p:blipFill rotWithShape="1">
          <a:blip r:embed="rId8">
            <a:alphaModFix/>
          </a:blip>
          <a:srcRect/>
          <a:stretch/>
        </p:blipFill>
        <p:spPr>
          <a:xfrm>
            <a:off x="13825142" y="6120854"/>
            <a:ext cx="3283959" cy="3283926"/>
          </a:xfrm>
          <a:prstGeom prst="rect">
            <a:avLst/>
          </a:prstGeom>
          <a:noFill/>
          <a:ln w="9525" cap="flat" cmpd="sng">
            <a:solidFill>
              <a:schemeClr val="dk1"/>
            </a:solidFill>
            <a:prstDash val="solid"/>
            <a:round/>
            <a:headEnd type="none" w="sm" len="sm"/>
            <a:tailEnd type="none" w="sm" len="sm"/>
          </a:ln>
        </p:spPr>
      </p:pic>
      <p:sp>
        <p:nvSpPr>
          <p:cNvPr id="663" name="Google Shape;663;p74"/>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65</a:t>
            </a:fld>
            <a:endParaRPr/>
          </a:p>
        </p:txBody>
      </p:sp>
      <p:sp>
        <p:nvSpPr>
          <p:cNvPr id="664" name="Google Shape;664;p74"/>
          <p:cNvSpPr txBox="1"/>
          <p:nvPr/>
        </p:nvSpPr>
        <p:spPr>
          <a:xfrm>
            <a:off x="0" y="9404775"/>
            <a:ext cx="522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a:t>Images from Gwen Franck’s Train-the-Trainer game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5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57">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57">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57">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5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5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6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6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75"/>
          <p:cNvSpPr txBox="1">
            <a:spLocks noGrp="1"/>
          </p:cNvSpPr>
          <p:nvPr>
            <p:ph type="title"/>
          </p:nvPr>
        </p:nvSpPr>
        <p:spPr>
          <a:xfrm>
            <a:off x="5176100" y="289696"/>
            <a:ext cx="3262800" cy="3365100"/>
          </a:xfrm>
          <a:prstGeom prst="rect">
            <a:avLst/>
          </a:prstGeom>
          <a:noFill/>
          <a:ln>
            <a:noFill/>
          </a:ln>
        </p:spPr>
        <p:txBody>
          <a:bodyPr spcFirstLastPara="1" wrap="square" lIns="50800" tIns="50800" rIns="50800" bIns="50800" anchor="b" anchorCtr="0">
            <a:noAutofit/>
          </a:bodyPr>
          <a:lstStyle/>
          <a:p>
            <a:pPr marL="0" lvl="0" indent="0" algn="l" rtl="0">
              <a:lnSpc>
                <a:spcPct val="100000"/>
              </a:lnSpc>
              <a:spcBef>
                <a:spcPts val="0"/>
              </a:spcBef>
              <a:spcAft>
                <a:spcPts val="0"/>
              </a:spcAft>
              <a:buClr>
                <a:srgbClr val="FFFFFF"/>
              </a:buClr>
              <a:buSzPts val="5220"/>
              <a:buFont typeface="Tahoma"/>
              <a:buNone/>
            </a:pPr>
            <a:r>
              <a:rPr lang="no-NO" sz="4820"/>
              <a:t>1 hour webinar for designated community</a:t>
            </a:r>
            <a:endParaRPr sz="4820"/>
          </a:p>
        </p:txBody>
      </p:sp>
      <p:sp>
        <p:nvSpPr>
          <p:cNvPr id="670" name="Google Shape;670;p75"/>
          <p:cNvSpPr txBox="1">
            <a:spLocks noGrp="1"/>
          </p:cNvSpPr>
          <p:nvPr>
            <p:ph type="body" idx="1"/>
          </p:nvPr>
        </p:nvSpPr>
        <p:spPr>
          <a:xfrm>
            <a:off x="460250" y="6823609"/>
            <a:ext cx="3671100" cy="21081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rgbClr val="6A6C77"/>
              </a:buClr>
              <a:buSzPts val="2800"/>
              <a:buFont typeface="Tahoma"/>
              <a:buNone/>
            </a:pPr>
            <a:r>
              <a:rPr lang="no-NO"/>
              <a:t>Variable audience type and background knowledge (on topic), audience size potentially unknown</a:t>
            </a:r>
            <a:endParaRPr/>
          </a:p>
        </p:txBody>
      </p:sp>
      <p:sp>
        <p:nvSpPr>
          <p:cNvPr id="671" name="Google Shape;671;p75"/>
          <p:cNvSpPr txBox="1">
            <a:spLocks noGrp="1"/>
          </p:cNvSpPr>
          <p:nvPr>
            <p:ph type="body" idx="3"/>
          </p:nvPr>
        </p:nvSpPr>
        <p:spPr>
          <a:xfrm>
            <a:off x="9142275" y="568850"/>
            <a:ext cx="7688700" cy="168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A6C76"/>
              </a:buClr>
              <a:buSzPts val="4060"/>
              <a:buFont typeface="Tahoma"/>
              <a:buNone/>
            </a:pPr>
            <a:r>
              <a:rPr lang="no-NO" sz="4800"/>
              <a:t>Possible solutions?</a:t>
            </a:r>
            <a:endParaRPr sz="4800"/>
          </a:p>
        </p:txBody>
      </p:sp>
      <p:pic>
        <p:nvPicPr>
          <p:cNvPr id="672" name="Google Shape;672;p75" descr="icon person holding a globe, citizen scientist&#10;"/>
          <p:cNvPicPr preferRelativeResize="0"/>
          <p:nvPr/>
        </p:nvPicPr>
        <p:blipFill>
          <a:blip r:embed="rId3">
            <a:alphaModFix/>
          </a:blip>
          <a:stretch>
            <a:fillRect/>
          </a:stretch>
        </p:blipFill>
        <p:spPr>
          <a:xfrm>
            <a:off x="152400" y="138500"/>
            <a:ext cx="2028974" cy="2028974"/>
          </a:xfrm>
          <a:prstGeom prst="rect">
            <a:avLst/>
          </a:prstGeom>
          <a:noFill/>
          <a:ln>
            <a:noFill/>
          </a:ln>
        </p:spPr>
      </p:pic>
      <p:pic>
        <p:nvPicPr>
          <p:cNvPr id="673" name="Google Shape;673;p75" descr="icon graduation cap and scroll, junior researcher"/>
          <p:cNvPicPr preferRelativeResize="0"/>
          <p:nvPr/>
        </p:nvPicPr>
        <p:blipFill>
          <a:blip r:embed="rId4">
            <a:alphaModFix/>
          </a:blip>
          <a:stretch>
            <a:fillRect/>
          </a:stretch>
        </p:blipFill>
        <p:spPr>
          <a:xfrm>
            <a:off x="152400" y="2167475"/>
            <a:ext cx="2028974" cy="2028974"/>
          </a:xfrm>
          <a:prstGeom prst="rect">
            <a:avLst/>
          </a:prstGeom>
          <a:noFill/>
          <a:ln>
            <a:noFill/>
          </a:ln>
        </p:spPr>
      </p:pic>
      <p:pic>
        <p:nvPicPr>
          <p:cNvPr id="674" name="Google Shape;674;p75" descr="icon person with gears, senior researcher"/>
          <p:cNvPicPr preferRelativeResize="0"/>
          <p:nvPr/>
        </p:nvPicPr>
        <p:blipFill>
          <a:blip r:embed="rId5">
            <a:alphaModFix/>
          </a:blip>
          <a:stretch>
            <a:fillRect/>
          </a:stretch>
        </p:blipFill>
        <p:spPr>
          <a:xfrm>
            <a:off x="152400" y="4196450"/>
            <a:ext cx="2028974" cy="2028974"/>
          </a:xfrm>
          <a:prstGeom prst="rect">
            <a:avLst/>
          </a:prstGeom>
          <a:noFill/>
          <a:ln>
            <a:noFill/>
          </a:ln>
        </p:spPr>
      </p:pic>
      <p:pic>
        <p:nvPicPr>
          <p:cNvPr id="675" name="Google Shape;675;p75" descr="icon yellow question mark, unknown"/>
          <p:cNvPicPr preferRelativeResize="0"/>
          <p:nvPr/>
        </p:nvPicPr>
        <p:blipFill rotWithShape="1">
          <a:blip r:embed="rId6">
            <a:alphaModFix/>
          </a:blip>
          <a:srcRect/>
          <a:stretch/>
        </p:blipFill>
        <p:spPr>
          <a:xfrm>
            <a:off x="2333775" y="4196448"/>
            <a:ext cx="2028974" cy="2028974"/>
          </a:xfrm>
          <a:prstGeom prst="rect">
            <a:avLst/>
          </a:prstGeom>
          <a:noFill/>
          <a:ln>
            <a:noFill/>
          </a:ln>
        </p:spPr>
      </p:pic>
      <p:pic>
        <p:nvPicPr>
          <p:cNvPr id="676" name="Google Shape;676;p75" descr="icon levers of different levels, no previous knowledge"/>
          <p:cNvPicPr preferRelativeResize="0"/>
          <p:nvPr/>
        </p:nvPicPr>
        <p:blipFill rotWithShape="1">
          <a:blip r:embed="rId7">
            <a:alphaModFix/>
          </a:blip>
          <a:srcRect/>
          <a:stretch/>
        </p:blipFill>
        <p:spPr>
          <a:xfrm>
            <a:off x="2333775" y="138500"/>
            <a:ext cx="2028974" cy="2028974"/>
          </a:xfrm>
          <a:prstGeom prst="rect">
            <a:avLst/>
          </a:prstGeom>
          <a:noFill/>
          <a:ln>
            <a:noFill/>
          </a:ln>
        </p:spPr>
      </p:pic>
      <p:pic>
        <p:nvPicPr>
          <p:cNvPr id="677" name="Google Shape;677;p75" descr="icon levers of different levels, mixed: theoretical and practical knowledge"/>
          <p:cNvPicPr preferRelativeResize="0"/>
          <p:nvPr/>
        </p:nvPicPr>
        <p:blipFill>
          <a:blip r:embed="rId8">
            <a:alphaModFix/>
          </a:blip>
          <a:stretch>
            <a:fillRect/>
          </a:stretch>
        </p:blipFill>
        <p:spPr>
          <a:xfrm>
            <a:off x="2333775" y="2167475"/>
            <a:ext cx="2028974" cy="2028974"/>
          </a:xfrm>
          <a:prstGeom prst="rect">
            <a:avLst/>
          </a:prstGeom>
          <a:noFill/>
          <a:ln>
            <a:noFill/>
          </a:ln>
        </p:spPr>
      </p:pic>
      <p:pic>
        <p:nvPicPr>
          <p:cNvPr id="678" name="Google Shape;678;p75" descr="icon microphone, technical issues"/>
          <p:cNvPicPr preferRelativeResize="0"/>
          <p:nvPr/>
        </p:nvPicPr>
        <p:blipFill>
          <a:blip r:embed="rId9">
            <a:alphaModFix/>
          </a:blip>
          <a:stretch>
            <a:fillRect/>
          </a:stretch>
        </p:blipFill>
        <p:spPr>
          <a:xfrm>
            <a:off x="5495012" y="4051275"/>
            <a:ext cx="2319324" cy="2319324"/>
          </a:xfrm>
          <a:prstGeom prst="rect">
            <a:avLst/>
          </a:prstGeom>
          <a:noFill/>
          <a:ln>
            <a:noFill/>
          </a:ln>
        </p:spPr>
      </p:pic>
      <p:pic>
        <p:nvPicPr>
          <p:cNvPr id="679" name="Google Shape;679;p75" descr="icon of wifi, no internet"/>
          <p:cNvPicPr preferRelativeResize="0"/>
          <p:nvPr/>
        </p:nvPicPr>
        <p:blipFill>
          <a:blip r:embed="rId10">
            <a:alphaModFix/>
          </a:blip>
          <a:stretch>
            <a:fillRect/>
          </a:stretch>
        </p:blipFill>
        <p:spPr>
          <a:xfrm>
            <a:off x="5495000" y="6540500"/>
            <a:ext cx="2319324" cy="2319324"/>
          </a:xfrm>
          <a:prstGeom prst="rect">
            <a:avLst/>
          </a:prstGeom>
          <a:noFill/>
          <a:ln>
            <a:noFill/>
          </a:ln>
        </p:spPr>
      </p:pic>
      <p:sp>
        <p:nvSpPr>
          <p:cNvPr id="680" name="Google Shape;680;p75"/>
          <p:cNvSpPr txBox="1">
            <a:spLocks noGrp="1"/>
          </p:cNvSpPr>
          <p:nvPr>
            <p:ph type="body" idx="1"/>
          </p:nvPr>
        </p:nvSpPr>
        <p:spPr>
          <a:xfrm>
            <a:off x="9248475" y="6256276"/>
            <a:ext cx="7476300" cy="31779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rgbClr val="6A6C77"/>
              </a:buClr>
              <a:buSzPts val="2800"/>
              <a:buFont typeface="Tahoma"/>
              <a:buNone/>
            </a:pPr>
            <a:r>
              <a:rPr lang="no-NO"/>
              <a:t>Preparing for in advance</a:t>
            </a:r>
            <a:endParaRPr/>
          </a:p>
          <a:p>
            <a:pPr marL="457200" lvl="0" indent="-406400" algn="l" rtl="0">
              <a:lnSpc>
                <a:spcPct val="100000"/>
              </a:lnSpc>
              <a:spcBef>
                <a:spcPts val="0"/>
              </a:spcBef>
              <a:spcAft>
                <a:spcPts val="0"/>
              </a:spcAft>
              <a:buSzPts val="2800"/>
              <a:buChar char="-"/>
            </a:pPr>
            <a:r>
              <a:rPr lang="no-NO"/>
              <a:t>sound checks</a:t>
            </a:r>
            <a:endParaRPr/>
          </a:p>
          <a:p>
            <a:pPr marL="457200" lvl="0" indent="-406400" algn="l" rtl="0">
              <a:lnSpc>
                <a:spcPct val="100000"/>
              </a:lnSpc>
              <a:spcBef>
                <a:spcPts val="0"/>
              </a:spcBef>
              <a:spcAft>
                <a:spcPts val="0"/>
              </a:spcAft>
              <a:buSzPts val="2800"/>
              <a:buChar char="-"/>
            </a:pPr>
            <a:r>
              <a:rPr lang="no-NO"/>
              <a:t>spare microphone, camera, or laptop</a:t>
            </a:r>
            <a:endParaRPr/>
          </a:p>
          <a:p>
            <a:pPr marL="457200" lvl="0" indent="-406400" algn="l" rtl="0">
              <a:lnSpc>
                <a:spcPct val="100000"/>
              </a:lnSpc>
              <a:spcBef>
                <a:spcPts val="0"/>
              </a:spcBef>
              <a:spcAft>
                <a:spcPts val="0"/>
              </a:spcAft>
              <a:buSzPts val="2800"/>
              <a:buChar char="-"/>
            </a:pPr>
            <a:r>
              <a:rPr lang="no-NO"/>
              <a:t>liaise with tech support</a:t>
            </a:r>
            <a:endParaRPr/>
          </a:p>
          <a:p>
            <a:pPr marL="457200" lvl="0" indent="-406400" algn="l" rtl="0">
              <a:lnSpc>
                <a:spcPct val="100000"/>
              </a:lnSpc>
              <a:spcBef>
                <a:spcPts val="0"/>
              </a:spcBef>
              <a:spcAft>
                <a:spcPts val="0"/>
              </a:spcAft>
              <a:buSzPts val="2800"/>
              <a:buChar char="-"/>
            </a:pPr>
            <a:r>
              <a:rPr lang="no-NO"/>
              <a:t>ethernet cable (if spotty wi-fi)</a:t>
            </a:r>
            <a:endParaRPr/>
          </a:p>
          <a:p>
            <a:pPr marL="457200" lvl="0" indent="-406400" algn="l" rtl="0">
              <a:lnSpc>
                <a:spcPct val="100000"/>
              </a:lnSpc>
              <a:spcBef>
                <a:spcPts val="0"/>
              </a:spcBef>
              <a:spcAft>
                <a:spcPts val="0"/>
              </a:spcAft>
              <a:buSzPts val="2800"/>
              <a:buChar char="-"/>
            </a:pPr>
            <a:r>
              <a:rPr lang="no-NO"/>
              <a:t>having mobile data for hotspot</a:t>
            </a:r>
            <a:endParaRPr/>
          </a:p>
          <a:p>
            <a:pPr marL="457200" lvl="0" indent="-406400" algn="l" rtl="0">
              <a:lnSpc>
                <a:spcPct val="100000"/>
              </a:lnSpc>
              <a:spcBef>
                <a:spcPts val="0"/>
              </a:spcBef>
              <a:spcAft>
                <a:spcPts val="0"/>
              </a:spcAft>
              <a:buSzPts val="2800"/>
              <a:buChar char="-"/>
            </a:pPr>
            <a:r>
              <a:rPr lang="no-NO"/>
              <a:t>Recorded webinar that is streamed with live Q&amp;A afterwards*</a:t>
            </a:r>
            <a:endParaRPr/>
          </a:p>
        </p:txBody>
      </p:sp>
      <p:sp>
        <p:nvSpPr>
          <p:cNvPr id="681" name="Google Shape;681;p75"/>
          <p:cNvSpPr txBox="1">
            <a:spLocks noGrp="1"/>
          </p:cNvSpPr>
          <p:nvPr>
            <p:ph type="body" idx="1"/>
          </p:nvPr>
        </p:nvSpPr>
        <p:spPr>
          <a:xfrm>
            <a:off x="9404650" y="2280325"/>
            <a:ext cx="7476300" cy="2887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7"/>
              </a:buClr>
              <a:buSzPts val="2800"/>
              <a:buFont typeface="Tahoma"/>
              <a:buNone/>
            </a:pPr>
            <a:r>
              <a:rPr lang="no-NO"/>
              <a:t>In the moment</a:t>
            </a:r>
            <a:endParaRPr/>
          </a:p>
          <a:p>
            <a:pPr marL="457200" lvl="0" indent="-406400" algn="l" rtl="0">
              <a:lnSpc>
                <a:spcPct val="100000"/>
              </a:lnSpc>
              <a:spcBef>
                <a:spcPts val="0"/>
              </a:spcBef>
              <a:spcAft>
                <a:spcPts val="0"/>
              </a:spcAft>
              <a:buSzPts val="2800"/>
              <a:buChar char="-"/>
            </a:pPr>
            <a:endParaRPr/>
          </a:p>
        </p:txBody>
      </p:sp>
      <p:sp>
        <p:nvSpPr>
          <p:cNvPr id="682" name="Google Shape;682;p75"/>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66</a:t>
            </a:fld>
            <a:endParaRPr/>
          </a:p>
        </p:txBody>
      </p:sp>
      <p:sp>
        <p:nvSpPr>
          <p:cNvPr id="683" name="Google Shape;683;p75"/>
          <p:cNvSpPr txBox="1"/>
          <p:nvPr/>
        </p:nvSpPr>
        <p:spPr>
          <a:xfrm>
            <a:off x="0" y="9404775"/>
            <a:ext cx="522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a:solidFill>
                  <a:srgbClr val="999999"/>
                </a:solidFill>
              </a:rPr>
              <a:t>Images from Gwen Franck’s Train-the-Trainer game</a:t>
            </a:r>
            <a:endParaRPr>
              <a:solidFill>
                <a:srgbClr val="9999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8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76"/>
          <p:cNvSpPr txBox="1">
            <a:spLocks noGrp="1"/>
          </p:cNvSpPr>
          <p:nvPr>
            <p:ph type="title"/>
          </p:nvPr>
        </p:nvSpPr>
        <p:spPr>
          <a:xfrm>
            <a:off x="5176100" y="289699"/>
            <a:ext cx="3262800" cy="35451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220"/>
              <a:buFont typeface="Tahoma"/>
              <a:buNone/>
            </a:pPr>
            <a:r>
              <a:rPr lang="no-NO" sz="4920"/>
              <a:t>Full day training workshop for staff</a:t>
            </a:r>
            <a:endParaRPr sz="4920"/>
          </a:p>
        </p:txBody>
      </p:sp>
      <p:sp>
        <p:nvSpPr>
          <p:cNvPr id="689" name="Google Shape;689;p76"/>
          <p:cNvSpPr txBox="1">
            <a:spLocks noGrp="1"/>
          </p:cNvSpPr>
          <p:nvPr>
            <p:ph type="body" idx="1"/>
          </p:nvPr>
        </p:nvSpPr>
        <p:spPr>
          <a:xfrm>
            <a:off x="488025" y="7532209"/>
            <a:ext cx="3671100" cy="2108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7"/>
              </a:buClr>
              <a:buSzPts val="2800"/>
              <a:buFont typeface="Tahoma"/>
              <a:buNone/>
            </a:pPr>
            <a:r>
              <a:rPr lang="no-NO"/>
              <a:t>Likely small audience with similar knowledge level, variable moods</a:t>
            </a:r>
            <a:endParaRPr/>
          </a:p>
        </p:txBody>
      </p:sp>
      <p:pic>
        <p:nvPicPr>
          <p:cNvPr id="690" name="Google Shape;690;p76" descr="icon hierarchal organogram, project coordinator"/>
          <p:cNvPicPr preferRelativeResize="0"/>
          <p:nvPr/>
        </p:nvPicPr>
        <p:blipFill>
          <a:blip r:embed="rId3">
            <a:alphaModFix/>
          </a:blip>
          <a:stretch>
            <a:fillRect/>
          </a:stretch>
        </p:blipFill>
        <p:spPr>
          <a:xfrm>
            <a:off x="-7" y="138913"/>
            <a:ext cx="2306556" cy="2366526"/>
          </a:xfrm>
          <a:prstGeom prst="rect">
            <a:avLst/>
          </a:prstGeom>
          <a:noFill/>
          <a:ln>
            <a:noFill/>
          </a:ln>
        </p:spPr>
      </p:pic>
      <p:pic>
        <p:nvPicPr>
          <p:cNvPr id="691" name="Google Shape;691;p76" descr="empty card with text box"/>
          <p:cNvPicPr preferRelativeResize="0"/>
          <p:nvPr/>
        </p:nvPicPr>
        <p:blipFill>
          <a:blip r:embed="rId4">
            <a:alphaModFix/>
          </a:blip>
          <a:stretch>
            <a:fillRect/>
          </a:stretch>
        </p:blipFill>
        <p:spPr>
          <a:xfrm>
            <a:off x="2306550" y="168924"/>
            <a:ext cx="2306551" cy="2306551"/>
          </a:xfrm>
          <a:prstGeom prst="rect">
            <a:avLst/>
          </a:prstGeom>
          <a:noFill/>
          <a:ln>
            <a:noFill/>
          </a:ln>
        </p:spPr>
      </p:pic>
      <p:sp>
        <p:nvSpPr>
          <p:cNvPr id="692" name="Google Shape;692;p76"/>
          <p:cNvSpPr txBox="1"/>
          <p:nvPr/>
        </p:nvSpPr>
        <p:spPr>
          <a:xfrm>
            <a:off x="2382975" y="800100"/>
            <a:ext cx="21537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3000">
                <a:solidFill>
                  <a:srgbClr val="E48932"/>
                </a:solidFill>
                <a:latin typeface="Caveat"/>
                <a:ea typeface="Caveat"/>
                <a:cs typeface="Caveat"/>
                <a:sym typeface="Caveat"/>
              </a:rPr>
              <a:t>Data steward/</a:t>
            </a:r>
            <a:endParaRPr sz="3000">
              <a:solidFill>
                <a:srgbClr val="E48932"/>
              </a:solidFill>
              <a:latin typeface="Caveat"/>
              <a:ea typeface="Caveat"/>
              <a:cs typeface="Caveat"/>
              <a:sym typeface="Caveat"/>
            </a:endParaRPr>
          </a:p>
          <a:p>
            <a:pPr marL="0" lvl="0" indent="0" algn="l" rtl="0">
              <a:spcBef>
                <a:spcPts val="0"/>
              </a:spcBef>
              <a:spcAft>
                <a:spcPts val="0"/>
              </a:spcAft>
              <a:buNone/>
            </a:pPr>
            <a:r>
              <a:rPr lang="no-NO" sz="3000">
                <a:solidFill>
                  <a:srgbClr val="E48932"/>
                </a:solidFill>
                <a:latin typeface="Caveat"/>
                <a:ea typeface="Caveat"/>
                <a:cs typeface="Caveat"/>
                <a:sym typeface="Caveat"/>
              </a:rPr>
              <a:t>ICT steward</a:t>
            </a:r>
            <a:endParaRPr sz="3000">
              <a:solidFill>
                <a:srgbClr val="E48932"/>
              </a:solidFill>
              <a:latin typeface="Caveat"/>
              <a:ea typeface="Caveat"/>
              <a:cs typeface="Caveat"/>
              <a:sym typeface="Caveat"/>
            </a:endParaRPr>
          </a:p>
        </p:txBody>
      </p:sp>
      <p:pic>
        <p:nvPicPr>
          <p:cNvPr id="693" name="Google Shape;693;p76" descr="icon silhouette of a person with a rocket ship inside their head, know-it-all"/>
          <p:cNvPicPr preferRelativeResize="0"/>
          <p:nvPr/>
        </p:nvPicPr>
        <p:blipFill>
          <a:blip r:embed="rId5">
            <a:alphaModFix/>
          </a:blip>
          <a:stretch>
            <a:fillRect/>
          </a:stretch>
        </p:blipFill>
        <p:spPr>
          <a:xfrm>
            <a:off x="2405776" y="5158725"/>
            <a:ext cx="2108101" cy="2108101"/>
          </a:xfrm>
          <a:prstGeom prst="rect">
            <a:avLst/>
          </a:prstGeom>
          <a:noFill/>
          <a:ln>
            <a:noFill/>
          </a:ln>
        </p:spPr>
      </p:pic>
      <p:pic>
        <p:nvPicPr>
          <p:cNvPr id="694" name="Google Shape;694;p76" descr="icon person holding their chin and looking upwards, skeptical"/>
          <p:cNvPicPr preferRelativeResize="0"/>
          <p:nvPr/>
        </p:nvPicPr>
        <p:blipFill>
          <a:blip r:embed="rId6">
            <a:alphaModFix/>
          </a:blip>
          <a:stretch>
            <a:fillRect/>
          </a:stretch>
        </p:blipFill>
        <p:spPr>
          <a:xfrm>
            <a:off x="76425" y="5127537"/>
            <a:ext cx="2153701" cy="2153701"/>
          </a:xfrm>
          <a:prstGeom prst="rect">
            <a:avLst/>
          </a:prstGeom>
          <a:noFill/>
          <a:ln>
            <a:noFill/>
          </a:ln>
        </p:spPr>
      </p:pic>
      <p:pic>
        <p:nvPicPr>
          <p:cNvPr id="695" name="Google Shape;695;p76" descr="icon speech boxes and one has a question mark, many questions (and you don't know the answer)"/>
          <p:cNvPicPr preferRelativeResize="0"/>
          <p:nvPr/>
        </p:nvPicPr>
        <p:blipFill>
          <a:blip r:embed="rId7">
            <a:alphaModFix/>
          </a:blip>
          <a:stretch>
            <a:fillRect/>
          </a:stretch>
        </p:blipFill>
        <p:spPr>
          <a:xfrm>
            <a:off x="2382975" y="2739662"/>
            <a:ext cx="2153701" cy="2153682"/>
          </a:xfrm>
          <a:prstGeom prst="rect">
            <a:avLst/>
          </a:prstGeom>
          <a:noFill/>
          <a:ln>
            <a:noFill/>
          </a:ln>
        </p:spPr>
      </p:pic>
      <p:pic>
        <p:nvPicPr>
          <p:cNvPr id="696" name="Google Shape;696;p76" descr="icon person holding finger to mouth, shy"/>
          <p:cNvPicPr preferRelativeResize="0"/>
          <p:nvPr/>
        </p:nvPicPr>
        <p:blipFill>
          <a:blip r:embed="rId8">
            <a:alphaModFix/>
          </a:blip>
          <a:stretch>
            <a:fillRect/>
          </a:stretch>
        </p:blipFill>
        <p:spPr>
          <a:xfrm>
            <a:off x="76425" y="2739638"/>
            <a:ext cx="2153701" cy="2153701"/>
          </a:xfrm>
          <a:prstGeom prst="rect">
            <a:avLst/>
          </a:prstGeom>
          <a:noFill/>
          <a:ln>
            <a:noFill/>
          </a:ln>
        </p:spPr>
      </p:pic>
      <p:pic>
        <p:nvPicPr>
          <p:cNvPr id="697" name="Google Shape;697;p76" descr="icon hand holding a mobile phone, distracted audience"/>
          <p:cNvPicPr preferRelativeResize="0"/>
          <p:nvPr/>
        </p:nvPicPr>
        <p:blipFill>
          <a:blip r:embed="rId9">
            <a:alphaModFix/>
          </a:blip>
          <a:stretch>
            <a:fillRect/>
          </a:stretch>
        </p:blipFill>
        <p:spPr>
          <a:xfrm>
            <a:off x="6697147" y="4120412"/>
            <a:ext cx="1923475" cy="1923493"/>
          </a:xfrm>
          <a:prstGeom prst="rect">
            <a:avLst/>
          </a:prstGeom>
          <a:noFill/>
          <a:ln>
            <a:noFill/>
          </a:ln>
        </p:spPr>
      </p:pic>
      <p:pic>
        <p:nvPicPr>
          <p:cNvPr id="698" name="Google Shape;698;p76" descr="silhouette of a head, x symbol inside mind, forgot something"/>
          <p:cNvPicPr preferRelativeResize="0"/>
          <p:nvPr/>
        </p:nvPicPr>
        <p:blipFill>
          <a:blip r:embed="rId10">
            <a:alphaModFix/>
          </a:blip>
          <a:stretch>
            <a:fillRect/>
          </a:stretch>
        </p:blipFill>
        <p:spPr>
          <a:xfrm>
            <a:off x="5472791" y="6190578"/>
            <a:ext cx="2366526" cy="2366526"/>
          </a:xfrm>
          <a:prstGeom prst="rect">
            <a:avLst/>
          </a:prstGeom>
          <a:noFill/>
          <a:ln>
            <a:noFill/>
          </a:ln>
        </p:spPr>
      </p:pic>
      <p:pic>
        <p:nvPicPr>
          <p:cNvPr id="699" name="Google Shape;699;p76" descr="icon people with speech boxes, bad group dynamic"/>
          <p:cNvPicPr preferRelativeResize="0"/>
          <p:nvPr/>
        </p:nvPicPr>
        <p:blipFill>
          <a:blip r:embed="rId11">
            <a:alphaModFix/>
          </a:blip>
          <a:stretch>
            <a:fillRect/>
          </a:stretch>
        </p:blipFill>
        <p:spPr>
          <a:xfrm>
            <a:off x="4710750" y="4120425"/>
            <a:ext cx="1923475" cy="1923475"/>
          </a:xfrm>
          <a:prstGeom prst="rect">
            <a:avLst/>
          </a:prstGeom>
          <a:noFill/>
          <a:ln>
            <a:noFill/>
          </a:ln>
        </p:spPr>
      </p:pic>
      <p:sp>
        <p:nvSpPr>
          <p:cNvPr id="700" name="Google Shape;700;p76"/>
          <p:cNvSpPr txBox="1">
            <a:spLocks noGrp="1"/>
          </p:cNvSpPr>
          <p:nvPr>
            <p:ph type="body" idx="3"/>
          </p:nvPr>
        </p:nvSpPr>
        <p:spPr>
          <a:xfrm>
            <a:off x="9142275" y="568850"/>
            <a:ext cx="7688700" cy="168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A6C76"/>
              </a:buClr>
              <a:buSzPts val="4060"/>
              <a:buFont typeface="Tahoma"/>
              <a:buNone/>
            </a:pPr>
            <a:r>
              <a:rPr lang="no-NO" sz="4800"/>
              <a:t>Possible solutions?</a:t>
            </a:r>
            <a:endParaRPr sz="4800"/>
          </a:p>
        </p:txBody>
      </p:sp>
      <p:sp>
        <p:nvSpPr>
          <p:cNvPr id="701" name="Google Shape;701;p76"/>
          <p:cNvSpPr txBox="1">
            <a:spLocks noGrp="1"/>
          </p:cNvSpPr>
          <p:nvPr>
            <p:ph type="body" idx="1"/>
          </p:nvPr>
        </p:nvSpPr>
        <p:spPr>
          <a:xfrm>
            <a:off x="9248475" y="6256276"/>
            <a:ext cx="7476300" cy="31779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7"/>
              </a:buClr>
              <a:buSzPts val="2800"/>
              <a:buFont typeface="Tahoma"/>
              <a:buNone/>
            </a:pPr>
            <a:r>
              <a:rPr lang="no-NO"/>
              <a:t>Preparing for in advance</a:t>
            </a:r>
            <a:endParaRPr/>
          </a:p>
          <a:p>
            <a:pPr marL="457200" lvl="0" indent="-406400" algn="l" rtl="0">
              <a:lnSpc>
                <a:spcPct val="100000"/>
              </a:lnSpc>
              <a:spcBef>
                <a:spcPts val="0"/>
              </a:spcBef>
              <a:spcAft>
                <a:spcPts val="0"/>
              </a:spcAft>
              <a:buSzPts val="2800"/>
              <a:buChar char="-"/>
            </a:pPr>
            <a:r>
              <a:rPr lang="no-NO"/>
              <a:t>Engage management</a:t>
            </a:r>
            <a:endParaRPr/>
          </a:p>
          <a:p>
            <a:pPr marL="457200" lvl="0" indent="-406400" algn="l" rtl="0">
              <a:lnSpc>
                <a:spcPct val="100000"/>
              </a:lnSpc>
              <a:spcBef>
                <a:spcPts val="0"/>
              </a:spcBef>
              <a:spcAft>
                <a:spcPts val="0"/>
              </a:spcAft>
              <a:buSzPts val="2800"/>
              <a:buChar char="-"/>
            </a:pPr>
            <a:r>
              <a:rPr lang="no-NO"/>
              <a:t>Make flash cards or notes</a:t>
            </a:r>
            <a:endParaRPr/>
          </a:p>
          <a:p>
            <a:pPr marL="457200" lvl="0" indent="-406400" algn="l" rtl="0">
              <a:lnSpc>
                <a:spcPct val="100000"/>
              </a:lnSpc>
              <a:spcBef>
                <a:spcPts val="0"/>
              </a:spcBef>
              <a:spcAft>
                <a:spcPts val="0"/>
              </a:spcAft>
              <a:buSzPts val="2800"/>
              <a:buChar char="-"/>
            </a:pPr>
            <a:r>
              <a:rPr lang="no-NO"/>
              <a:t>Indicate that you’re still learning</a:t>
            </a:r>
            <a:endParaRPr/>
          </a:p>
          <a:p>
            <a:pPr marL="457200" lvl="0" indent="-406400" algn="l" rtl="0">
              <a:lnSpc>
                <a:spcPct val="100000"/>
              </a:lnSpc>
              <a:spcBef>
                <a:spcPts val="0"/>
              </a:spcBef>
              <a:spcAft>
                <a:spcPts val="0"/>
              </a:spcAft>
              <a:buSzPts val="2800"/>
              <a:buChar char="-"/>
            </a:pPr>
            <a:r>
              <a:rPr lang="no-NO"/>
              <a:t>Open questions for follow-up</a:t>
            </a:r>
            <a:endParaRPr/>
          </a:p>
          <a:p>
            <a:pPr marL="457200" lvl="0" indent="-406400" algn="l" rtl="0">
              <a:lnSpc>
                <a:spcPct val="100000"/>
              </a:lnSpc>
              <a:spcBef>
                <a:spcPts val="0"/>
              </a:spcBef>
              <a:spcAft>
                <a:spcPts val="0"/>
              </a:spcAft>
              <a:buSzPts val="2800"/>
              <a:buChar char="-"/>
            </a:pPr>
            <a:r>
              <a:rPr lang="no-NO"/>
              <a:t>Feed them</a:t>
            </a:r>
            <a:endParaRPr/>
          </a:p>
          <a:p>
            <a:pPr marL="457200" lvl="0" indent="-406400" algn="l" rtl="0">
              <a:lnSpc>
                <a:spcPct val="100000"/>
              </a:lnSpc>
              <a:spcBef>
                <a:spcPts val="0"/>
              </a:spcBef>
              <a:spcAft>
                <a:spcPts val="0"/>
              </a:spcAft>
              <a:buSzPts val="2800"/>
              <a:buChar char="-"/>
            </a:pPr>
            <a:r>
              <a:rPr lang="no-NO"/>
              <a:t>Provide proper breaks</a:t>
            </a:r>
            <a:endParaRPr/>
          </a:p>
        </p:txBody>
      </p:sp>
      <p:sp>
        <p:nvSpPr>
          <p:cNvPr id="702" name="Google Shape;702;p76"/>
          <p:cNvSpPr txBox="1">
            <a:spLocks noGrp="1"/>
          </p:cNvSpPr>
          <p:nvPr>
            <p:ph type="body" idx="1"/>
          </p:nvPr>
        </p:nvSpPr>
        <p:spPr>
          <a:xfrm>
            <a:off x="9404650" y="2280325"/>
            <a:ext cx="7476300" cy="2887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7"/>
              </a:buClr>
              <a:buSzPts val="2800"/>
              <a:buFont typeface="Tahoma"/>
              <a:buNone/>
            </a:pPr>
            <a:r>
              <a:rPr lang="no-NO"/>
              <a:t>In the moment</a:t>
            </a:r>
            <a:endParaRPr/>
          </a:p>
          <a:p>
            <a:pPr marL="457200" lvl="0" indent="-406400" algn="l" rtl="0">
              <a:lnSpc>
                <a:spcPct val="100000"/>
              </a:lnSpc>
              <a:spcBef>
                <a:spcPts val="0"/>
              </a:spcBef>
              <a:spcAft>
                <a:spcPts val="0"/>
              </a:spcAft>
              <a:buSzPts val="2800"/>
              <a:buChar char="-"/>
            </a:pPr>
            <a:endParaRPr/>
          </a:p>
        </p:txBody>
      </p:sp>
      <p:sp>
        <p:nvSpPr>
          <p:cNvPr id="703" name="Google Shape;703;p76"/>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67</a:t>
            </a:fld>
            <a:endParaRPr/>
          </a:p>
        </p:txBody>
      </p:sp>
      <p:sp>
        <p:nvSpPr>
          <p:cNvPr id="704" name="Google Shape;704;p76"/>
          <p:cNvSpPr txBox="1"/>
          <p:nvPr/>
        </p:nvSpPr>
        <p:spPr>
          <a:xfrm>
            <a:off x="0" y="9404775"/>
            <a:ext cx="522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a:solidFill>
                  <a:srgbClr val="999999"/>
                </a:solidFill>
              </a:rPr>
              <a:t>Images from Gwen Franck’s Train-the-Trainer game</a:t>
            </a:r>
            <a:endParaRPr>
              <a:solidFill>
                <a:srgbClr val="9999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9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77"/>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None/>
            </a:pPr>
            <a:endParaRPr sz="5800">
              <a:solidFill>
                <a:srgbClr val="007ABF"/>
              </a:solidFill>
            </a:endParaRPr>
          </a:p>
          <a:p>
            <a:pPr marL="0" lvl="0" indent="0" algn="ctr" rtl="0">
              <a:spcBef>
                <a:spcPts val="0"/>
              </a:spcBef>
              <a:spcAft>
                <a:spcPts val="0"/>
              </a:spcAft>
              <a:buNone/>
            </a:pPr>
            <a:r>
              <a:rPr lang="no-NO" sz="5800">
                <a:solidFill>
                  <a:srgbClr val="007ABF"/>
                </a:solidFill>
              </a:rPr>
              <a:t>How about your experiences?</a:t>
            </a:r>
            <a:endParaRPr sz="5800">
              <a:solidFill>
                <a:srgbClr val="007ABF"/>
              </a:solidFill>
            </a:endParaRPr>
          </a:p>
          <a:p>
            <a:pPr marL="0" lvl="0" indent="0" algn="l" rtl="0">
              <a:spcBef>
                <a:spcPts val="0"/>
              </a:spcBef>
              <a:spcAft>
                <a:spcPts val="0"/>
              </a:spcAft>
              <a:buNone/>
            </a:pPr>
            <a:endParaRPr sz="5800">
              <a:solidFill>
                <a:srgbClr val="007ABF"/>
              </a:solidFill>
            </a:endParaRPr>
          </a:p>
          <a:p>
            <a:pPr marL="0" lvl="0" indent="0" algn="l" rtl="0">
              <a:spcBef>
                <a:spcPts val="0"/>
              </a:spcBef>
              <a:spcAft>
                <a:spcPts val="0"/>
              </a:spcAft>
              <a:buNone/>
            </a:pPr>
            <a:endParaRPr sz="3500" i="1"/>
          </a:p>
          <a:p>
            <a:pPr marL="0" lvl="0" indent="0" algn="l" rtl="0">
              <a:spcBef>
                <a:spcPts val="0"/>
              </a:spcBef>
              <a:spcAft>
                <a:spcPts val="0"/>
              </a:spcAft>
              <a:buNone/>
            </a:pPr>
            <a:endParaRPr sz="3500"/>
          </a:p>
          <a:p>
            <a:pPr marL="0" lvl="0" indent="0" algn="l" rtl="0">
              <a:spcBef>
                <a:spcPts val="0"/>
              </a:spcBef>
              <a:spcAft>
                <a:spcPts val="0"/>
              </a:spcAft>
              <a:buNone/>
            </a:pPr>
            <a:endParaRPr sz="3500"/>
          </a:p>
        </p:txBody>
      </p:sp>
      <p:sp>
        <p:nvSpPr>
          <p:cNvPr id="710" name="Google Shape;710;p77"/>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Troubleshooting</a:t>
            </a:r>
            <a:endParaRPr/>
          </a:p>
        </p:txBody>
      </p:sp>
      <p:sp>
        <p:nvSpPr>
          <p:cNvPr id="711" name="Google Shape;711;p7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fld id="{00000000-1234-1234-1234-123412341234}" type="slidenum">
              <a:rPr lang="no-NO"/>
              <a:t>68</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5"/>
        <p:cNvGrpSpPr/>
        <p:nvPr/>
      </p:nvGrpSpPr>
      <p:grpSpPr>
        <a:xfrm>
          <a:off x="0" y="0"/>
          <a:ext cx="0" cy="0"/>
          <a:chOff x="0" y="0"/>
          <a:chExt cx="0" cy="0"/>
        </a:xfrm>
      </p:grpSpPr>
      <p:sp>
        <p:nvSpPr>
          <p:cNvPr id="716" name="Google Shape;716;p78"/>
          <p:cNvSpPr txBox="1">
            <a:spLocks noGrp="1"/>
          </p:cNvSpPr>
          <p:nvPr>
            <p:ph type="title"/>
          </p:nvPr>
        </p:nvSpPr>
        <p:spPr>
          <a:xfrm>
            <a:off x="649125" y="452980"/>
            <a:ext cx="7577400" cy="23313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800"/>
              <a:buFont typeface="Tahoma"/>
              <a:buNone/>
            </a:pPr>
            <a:r>
              <a:rPr lang="no-NO"/>
              <a:t>Wrap-up</a:t>
            </a:r>
            <a:endParaRPr/>
          </a:p>
        </p:txBody>
      </p:sp>
      <p:sp>
        <p:nvSpPr>
          <p:cNvPr id="717" name="Google Shape;717;p78"/>
          <p:cNvSpPr txBox="1">
            <a:spLocks noGrp="1"/>
          </p:cNvSpPr>
          <p:nvPr>
            <p:ph type="body" idx="1"/>
          </p:nvPr>
        </p:nvSpPr>
        <p:spPr>
          <a:xfrm>
            <a:off x="649131" y="7903675"/>
            <a:ext cx="7577400" cy="1263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Tahoma"/>
              <a:buNone/>
            </a:pPr>
            <a:r>
              <a:rPr lang="no-NO"/>
              <a:t>Kim Ferguson</a:t>
            </a:r>
            <a:endParaRPr/>
          </a:p>
        </p:txBody>
      </p:sp>
      <p:sp>
        <p:nvSpPr>
          <p:cNvPr id="718" name="Google Shape;718;p78"/>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69</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6"/>
        <p:cNvGrpSpPr/>
        <p:nvPr/>
      </p:nvGrpSpPr>
      <p:grpSpPr>
        <a:xfrm>
          <a:off x="0" y="0"/>
          <a:ext cx="0" cy="0"/>
          <a:chOff x="0" y="0"/>
          <a:chExt cx="0" cy="0"/>
        </a:xfrm>
      </p:grpSpPr>
      <p:sp>
        <p:nvSpPr>
          <p:cNvPr id="137" name="Google Shape;137;p16"/>
          <p:cNvSpPr txBox="1">
            <a:spLocks noGrp="1"/>
          </p:cNvSpPr>
          <p:nvPr>
            <p:ph type="title"/>
          </p:nvPr>
        </p:nvSpPr>
        <p:spPr>
          <a:xfrm>
            <a:off x="649125" y="452980"/>
            <a:ext cx="7577400" cy="2331300"/>
          </a:xfrm>
          <a:prstGeom prst="rect">
            <a:avLst/>
          </a:prstGeom>
          <a:noFill/>
          <a:ln>
            <a:noFill/>
          </a:ln>
        </p:spPr>
        <p:txBody>
          <a:bodyPr spcFirstLastPara="1" wrap="square" lIns="50800" tIns="50800" rIns="50800" bIns="50800" anchor="b" anchorCtr="0">
            <a:normAutofit/>
          </a:bodyPr>
          <a:lstStyle/>
          <a:p>
            <a:pPr marL="0" lvl="0" indent="0" algn="l" rtl="0">
              <a:lnSpc>
                <a:spcPct val="100000"/>
              </a:lnSpc>
              <a:spcBef>
                <a:spcPts val="0"/>
              </a:spcBef>
              <a:spcAft>
                <a:spcPts val="0"/>
              </a:spcAft>
              <a:buClr>
                <a:srgbClr val="FFFFFF"/>
              </a:buClr>
              <a:buSzPts val="5800"/>
              <a:buFont typeface="Tahoma"/>
              <a:buNone/>
            </a:pPr>
            <a:r>
              <a:rPr lang="no-NO"/>
              <a:t>Background on Dataverse</a:t>
            </a:r>
            <a:endParaRPr/>
          </a:p>
        </p:txBody>
      </p:sp>
      <p:sp>
        <p:nvSpPr>
          <p:cNvPr id="138" name="Google Shape;138;p16"/>
          <p:cNvSpPr txBox="1">
            <a:spLocks noGrp="1"/>
          </p:cNvSpPr>
          <p:nvPr>
            <p:ph type="body" idx="1"/>
          </p:nvPr>
        </p:nvSpPr>
        <p:spPr>
          <a:xfrm>
            <a:off x="649131" y="7903675"/>
            <a:ext cx="7577400" cy="1263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Tahoma"/>
              <a:buNone/>
            </a:pPr>
            <a:r>
              <a:rPr lang="no-NO"/>
              <a:t>Ricarda Braukmann</a:t>
            </a:r>
            <a:endParaRPr/>
          </a:p>
        </p:txBody>
      </p:sp>
      <p:pic>
        <p:nvPicPr>
          <p:cNvPr id="139" name="Google Shape;139;p16" descr="Dataverse logo"/>
          <p:cNvPicPr preferRelativeResize="0"/>
          <p:nvPr/>
        </p:nvPicPr>
        <p:blipFill>
          <a:blip r:embed="rId4">
            <a:alphaModFix/>
          </a:blip>
          <a:stretch>
            <a:fillRect/>
          </a:stretch>
        </p:blipFill>
        <p:spPr>
          <a:xfrm>
            <a:off x="9412075" y="3525863"/>
            <a:ext cx="7072975" cy="2701875"/>
          </a:xfrm>
          <a:prstGeom prst="rect">
            <a:avLst/>
          </a:prstGeom>
          <a:noFill/>
          <a:ln>
            <a:noFill/>
          </a:ln>
        </p:spPr>
      </p:pic>
      <p:sp>
        <p:nvSpPr>
          <p:cNvPr id="140" name="Google Shape;140;p16"/>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7</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79"/>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None/>
            </a:pPr>
            <a:endParaRPr sz="5800">
              <a:solidFill>
                <a:srgbClr val="007ABF"/>
              </a:solidFill>
            </a:endParaRPr>
          </a:p>
          <a:p>
            <a:pPr marL="0" lvl="0" indent="0" algn="ctr" rtl="0">
              <a:spcBef>
                <a:spcPts val="0"/>
              </a:spcBef>
              <a:spcAft>
                <a:spcPts val="0"/>
              </a:spcAft>
              <a:buNone/>
            </a:pPr>
            <a:r>
              <a:rPr lang="no-NO" sz="5800">
                <a:solidFill>
                  <a:srgbClr val="007ABF"/>
                </a:solidFill>
              </a:rPr>
              <a:t>Tell us what you achieved today!</a:t>
            </a:r>
            <a:endParaRPr sz="5800">
              <a:solidFill>
                <a:srgbClr val="007ABF"/>
              </a:solidFill>
            </a:endParaRPr>
          </a:p>
          <a:p>
            <a:pPr marL="0" lvl="0" indent="0" algn="l" rtl="0">
              <a:spcBef>
                <a:spcPts val="0"/>
              </a:spcBef>
              <a:spcAft>
                <a:spcPts val="0"/>
              </a:spcAft>
              <a:buNone/>
            </a:pPr>
            <a:endParaRPr sz="5800">
              <a:solidFill>
                <a:srgbClr val="007ABF"/>
              </a:solidFill>
            </a:endParaRPr>
          </a:p>
          <a:p>
            <a:pPr marL="0" lvl="0" indent="0" algn="l" rtl="0">
              <a:spcBef>
                <a:spcPts val="0"/>
              </a:spcBef>
              <a:spcAft>
                <a:spcPts val="0"/>
              </a:spcAft>
              <a:buNone/>
            </a:pPr>
            <a:endParaRPr sz="3500" i="1"/>
          </a:p>
          <a:p>
            <a:pPr marL="0" lvl="0" indent="0" algn="l" rtl="0">
              <a:spcBef>
                <a:spcPts val="0"/>
              </a:spcBef>
              <a:spcAft>
                <a:spcPts val="0"/>
              </a:spcAft>
              <a:buNone/>
            </a:pPr>
            <a:endParaRPr sz="3500"/>
          </a:p>
          <a:p>
            <a:pPr marL="0" lvl="0" indent="0" algn="l" rtl="0">
              <a:spcBef>
                <a:spcPts val="0"/>
              </a:spcBef>
              <a:spcAft>
                <a:spcPts val="0"/>
              </a:spcAft>
              <a:buNone/>
            </a:pPr>
            <a:endParaRPr sz="3500"/>
          </a:p>
        </p:txBody>
      </p:sp>
      <p:sp>
        <p:nvSpPr>
          <p:cNvPr id="724" name="Google Shape;724;p79"/>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Wrap Up  </a:t>
            </a:r>
            <a:endParaRPr/>
          </a:p>
        </p:txBody>
      </p:sp>
      <p:sp>
        <p:nvSpPr>
          <p:cNvPr id="725" name="Google Shape;725;p79"/>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70</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80"/>
          <p:cNvSpPr txBox="1">
            <a:spLocks noGrp="1"/>
          </p:cNvSpPr>
          <p:nvPr>
            <p:ph type="title"/>
          </p:nvPr>
        </p:nvSpPr>
        <p:spPr>
          <a:xfrm>
            <a:off x="908781" y="885495"/>
            <a:ext cx="14716500" cy="997200"/>
          </a:xfrm>
          <a:prstGeom prst="rect">
            <a:avLst/>
          </a:prstGeom>
        </p:spPr>
        <p:txBody>
          <a:bodyPr spcFirstLastPara="1" wrap="square" lIns="50800" tIns="50800" rIns="50800" bIns="50800" anchor="ctr" anchorCtr="0">
            <a:normAutofit/>
          </a:bodyPr>
          <a:lstStyle/>
          <a:p>
            <a:pPr marL="0" lvl="0" indent="0" algn="l" rtl="0">
              <a:spcBef>
                <a:spcPts val="0"/>
              </a:spcBef>
              <a:spcAft>
                <a:spcPts val="0"/>
              </a:spcAft>
              <a:buNone/>
            </a:pPr>
            <a:r>
              <a:rPr lang="no-NO"/>
              <a:t>Any remaining questions? </a:t>
            </a:r>
            <a:endParaRPr/>
          </a:p>
        </p:txBody>
      </p:sp>
      <p:pic>
        <p:nvPicPr>
          <p:cNvPr id="731" name="Google Shape;731;p80" descr="Person sitting on a chair, hand on head, question mark above head"/>
          <p:cNvPicPr preferRelativeResize="0"/>
          <p:nvPr/>
        </p:nvPicPr>
        <p:blipFill>
          <a:blip r:embed="rId3">
            <a:alphaModFix/>
          </a:blip>
          <a:stretch>
            <a:fillRect/>
          </a:stretch>
        </p:blipFill>
        <p:spPr>
          <a:xfrm>
            <a:off x="5991399" y="2167100"/>
            <a:ext cx="4810124" cy="6006399"/>
          </a:xfrm>
          <a:prstGeom prst="rect">
            <a:avLst/>
          </a:prstGeom>
          <a:noFill/>
          <a:ln>
            <a:noFill/>
          </a:ln>
        </p:spPr>
      </p:pic>
      <p:sp>
        <p:nvSpPr>
          <p:cNvPr id="732" name="Google Shape;732;p80"/>
          <p:cNvSpPr txBox="1"/>
          <p:nvPr/>
        </p:nvSpPr>
        <p:spPr>
          <a:xfrm>
            <a:off x="13461350" y="8655125"/>
            <a:ext cx="34341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o-NO" sz="1000">
                <a:solidFill>
                  <a:srgbClr val="6A6C77"/>
                </a:solidFill>
                <a:latin typeface="Tahoma"/>
                <a:ea typeface="Tahoma"/>
                <a:cs typeface="Tahoma"/>
                <a:sym typeface="Tahoma"/>
              </a:rPr>
              <a:t>Image: CC-BY-SA from https://dmeg.cessda.eu/</a:t>
            </a:r>
            <a:endParaRPr sz="1000"/>
          </a:p>
        </p:txBody>
      </p:sp>
      <p:sp>
        <p:nvSpPr>
          <p:cNvPr id="733" name="Google Shape;733;p80"/>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71</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81"/>
          <p:cNvSpPr txBox="1">
            <a:spLocks noGrp="1"/>
          </p:cNvSpPr>
          <p:nvPr>
            <p:ph type="body" idx="1"/>
          </p:nvPr>
        </p:nvSpPr>
        <p:spPr>
          <a:xfrm>
            <a:off x="908775" y="2496200"/>
            <a:ext cx="15814200" cy="49989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None/>
            </a:pPr>
            <a:endParaRPr sz="5800" dirty="0">
              <a:solidFill>
                <a:srgbClr val="007ABF"/>
              </a:solidFill>
            </a:endParaRPr>
          </a:p>
          <a:p>
            <a:pPr marL="0" lvl="0" indent="0" algn="ctr" rtl="0">
              <a:spcBef>
                <a:spcPts val="0"/>
              </a:spcBef>
              <a:spcAft>
                <a:spcPts val="0"/>
              </a:spcAft>
              <a:buNone/>
            </a:pPr>
            <a:endParaRPr sz="4000" i="1" dirty="0"/>
          </a:p>
          <a:p>
            <a:pPr marL="0" lvl="0" indent="0" algn="ctr" rtl="0">
              <a:spcBef>
                <a:spcPts val="0"/>
              </a:spcBef>
              <a:spcAft>
                <a:spcPts val="0"/>
              </a:spcAft>
              <a:buNone/>
            </a:pPr>
            <a:r>
              <a:rPr lang="no-NO" sz="4000" i="1" dirty="0" err="1"/>
              <a:t>We</a:t>
            </a:r>
            <a:r>
              <a:rPr lang="no-NO" sz="4000" i="1" dirty="0"/>
              <a:t> </a:t>
            </a:r>
            <a:r>
              <a:rPr lang="no-NO" sz="4000" i="1" dirty="0" err="1"/>
              <a:t>really</a:t>
            </a:r>
            <a:r>
              <a:rPr lang="no-NO" sz="4000" i="1" dirty="0"/>
              <a:t> </a:t>
            </a:r>
            <a:r>
              <a:rPr lang="no-NO" sz="4000" i="1" dirty="0" err="1"/>
              <a:t>appreciate</a:t>
            </a:r>
            <a:r>
              <a:rPr lang="no-NO" sz="4000" i="1" dirty="0"/>
              <a:t> </a:t>
            </a:r>
            <a:r>
              <a:rPr lang="no-NO" sz="4000" i="1" dirty="0" err="1"/>
              <a:t>your</a:t>
            </a:r>
            <a:r>
              <a:rPr lang="no-NO" sz="4000" i="1" dirty="0"/>
              <a:t> feedback → </a:t>
            </a:r>
            <a:r>
              <a:rPr lang="no-NO" sz="4000" i="1" dirty="0" err="1"/>
              <a:t>Please</a:t>
            </a:r>
            <a:r>
              <a:rPr lang="no-NO" sz="4000" i="1" dirty="0"/>
              <a:t> </a:t>
            </a:r>
            <a:r>
              <a:rPr lang="no-NO" sz="4000" i="1" dirty="0" err="1"/>
              <a:t>fill</a:t>
            </a:r>
            <a:r>
              <a:rPr lang="no-NO" sz="4000" i="1" dirty="0"/>
              <a:t> in </a:t>
            </a:r>
            <a:r>
              <a:rPr lang="no-NO" sz="4000" i="1" dirty="0" err="1">
                <a:solidFill>
                  <a:srgbClr val="6A6C77"/>
                </a:solidFill>
              </a:rPr>
              <a:t>our</a:t>
            </a:r>
            <a:r>
              <a:rPr lang="no-NO" sz="4000" i="1" dirty="0">
                <a:solidFill>
                  <a:srgbClr val="6A6C77"/>
                </a:solidFill>
              </a:rPr>
              <a:t> survey at </a:t>
            </a:r>
            <a:r>
              <a:rPr lang="no-NO" sz="4000" u="sng" dirty="0">
                <a:solidFill>
                  <a:srgbClr val="0070C0"/>
                </a:solidFill>
                <a:hlinkClick r:id="rId3">
                  <a:extLst>
                    <a:ext uri="{A12FA001-AC4F-418D-AE19-62706E023703}">
                      <ahyp:hlinkClr xmlns:ahyp="http://schemas.microsoft.com/office/drawing/2018/hyperlinkcolor" val="tx"/>
                    </a:ext>
                  </a:extLst>
                </a:hlinkClick>
              </a:rPr>
              <a:t>https://tinyurl.com/CESSDA-Dataverse</a:t>
            </a:r>
            <a:r>
              <a:rPr lang="no-NO" sz="4000" dirty="0"/>
              <a:t> </a:t>
            </a:r>
            <a:r>
              <a:rPr lang="no-NO" sz="4000" i="1" dirty="0" err="1"/>
              <a:t>now</a:t>
            </a:r>
            <a:r>
              <a:rPr lang="no-NO" sz="4000" i="1" dirty="0"/>
              <a:t> or </a:t>
            </a:r>
            <a:r>
              <a:rPr lang="no-NO" sz="4000" i="1" dirty="0" err="1"/>
              <a:t>after</a:t>
            </a:r>
            <a:r>
              <a:rPr lang="no-NO" sz="4000" i="1" dirty="0"/>
              <a:t> </a:t>
            </a:r>
            <a:r>
              <a:rPr lang="no-NO" sz="4000" i="1" dirty="0" err="1"/>
              <a:t>the</a:t>
            </a:r>
            <a:r>
              <a:rPr lang="no-NO" sz="4000" i="1" dirty="0"/>
              <a:t> training. </a:t>
            </a:r>
            <a:endParaRPr sz="4000" i="1" dirty="0"/>
          </a:p>
        </p:txBody>
      </p:sp>
      <p:sp>
        <p:nvSpPr>
          <p:cNvPr id="739" name="Google Shape;739;p81"/>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Wrap Up - Feedback </a:t>
            </a:r>
            <a:endParaRPr/>
          </a:p>
        </p:txBody>
      </p:sp>
      <p:sp>
        <p:nvSpPr>
          <p:cNvPr id="740" name="Google Shape;740;p81"/>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72</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82"/>
          <p:cNvSpPr txBox="1">
            <a:spLocks noGrp="1"/>
          </p:cNvSpPr>
          <p:nvPr>
            <p:ph type="body" idx="1"/>
          </p:nvPr>
        </p:nvSpPr>
        <p:spPr>
          <a:xfrm>
            <a:off x="2546428" y="3467100"/>
            <a:ext cx="12700388" cy="12144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A6C76"/>
              </a:buClr>
              <a:buSzPts val="11600"/>
              <a:buFont typeface="Tahoma"/>
              <a:buNone/>
            </a:pPr>
            <a:r>
              <a:rPr lang="no-NO"/>
              <a:t>Thank you for joining us!</a:t>
            </a:r>
            <a:endParaRPr/>
          </a:p>
        </p:txBody>
      </p:sp>
      <p:sp>
        <p:nvSpPr>
          <p:cNvPr id="746" name="Google Shape;746;p82"/>
          <p:cNvSpPr txBox="1">
            <a:spLocks noGrp="1"/>
          </p:cNvSpPr>
          <p:nvPr>
            <p:ph type="body" idx="2"/>
          </p:nvPr>
        </p:nvSpPr>
        <p:spPr>
          <a:xfrm>
            <a:off x="6705804" y="5346700"/>
            <a:ext cx="8540310" cy="800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rgbClr val="6A6C76"/>
              </a:buClr>
              <a:buSzPts val="2900"/>
              <a:buFont typeface="Tahoma"/>
              <a:buNone/>
            </a:pPr>
            <a:r>
              <a:rPr lang="no-NO" sz="2600"/>
              <a:t>Ricarda Braukmann - </a:t>
            </a:r>
            <a:r>
              <a:rPr lang="no-NO" sz="2600" u="sng">
                <a:solidFill>
                  <a:schemeClr val="hlink"/>
                </a:solidFill>
                <a:hlinkClick r:id="rId3"/>
              </a:rPr>
              <a:t>ricarda.braukmann@dans.knaw.nl</a:t>
            </a:r>
            <a:r>
              <a:rPr lang="no-NO" sz="2600"/>
              <a:t>	</a:t>
            </a:r>
            <a:endParaRPr sz="2600"/>
          </a:p>
          <a:p>
            <a:pPr marL="0" lvl="0" indent="0" algn="l" rtl="0">
              <a:lnSpc>
                <a:spcPct val="115000"/>
              </a:lnSpc>
              <a:spcBef>
                <a:spcPts val="0"/>
              </a:spcBef>
              <a:spcAft>
                <a:spcPts val="0"/>
              </a:spcAft>
              <a:buClr>
                <a:srgbClr val="6A6C76"/>
              </a:buClr>
              <a:buSzPts val="2900"/>
              <a:buFont typeface="Tahoma"/>
              <a:buNone/>
            </a:pPr>
            <a:r>
              <a:rPr lang="no-NO" sz="2600"/>
              <a:t>Kim Ferguson - </a:t>
            </a:r>
            <a:r>
              <a:rPr lang="no-NO" sz="2600" u="sng">
                <a:solidFill>
                  <a:schemeClr val="hlink"/>
                </a:solidFill>
                <a:hlinkClick r:id="rId4"/>
              </a:rPr>
              <a:t>kim.ferguson@dans.knaw.nl</a:t>
            </a:r>
            <a:endParaRPr sz="2600"/>
          </a:p>
          <a:p>
            <a:pPr marL="0" lvl="0" indent="0" algn="l" rtl="0">
              <a:lnSpc>
                <a:spcPct val="115000"/>
              </a:lnSpc>
              <a:spcBef>
                <a:spcPts val="0"/>
              </a:spcBef>
              <a:spcAft>
                <a:spcPts val="0"/>
              </a:spcAft>
              <a:buClr>
                <a:srgbClr val="6A6C76"/>
              </a:buClr>
              <a:buSzPts val="2900"/>
              <a:buFont typeface="Tahoma"/>
              <a:buNone/>
            </a:pPr>
            <a:endParaRPr sz="2600"/>
          </a:p>
        </p:txBody>
      </p:sp>
      <p:sp>
        <p:nvSpPr>
          <p:cNvPr id="747" name="Google Shape;747;p82"/>
          <p:cNvSpPr txBox="1"/>
          <p:nvPr/>
        </p:nvSpPr>
        <p:spPr>
          <a:xfrm>
            <a:off x="2632156" y="8933161"/>
            <a:ext cx="5842688" cy="370703"/>
          </a:xfrm>
          <a:prstGeom prst="rect">
            <a:avLst/>
          </a:prstGeom>
          <a:noFill/>
          <a:ln>
            <a:noFill/>
          </a:ln>
        </p:spPr>
        <p:txBody>
          <a:bodyPr spcFirstLastPara="1" wrap="square" lIns="50800" tIns="50800" rIns="50800" bIns="50800" anchor="t" anchorCtr="0">
            <a:normAutofit fontScale="92500" lnSpcReduction="20000"/>
          </a:bodyPr>
          <a:lstStyle/>
          <a:p>
            <a:pPr marL="0" marR="0" lvl="0" indent="0" algn="l" rtl="0">
              <a:lnSpc>
                <a:spcPct val="100000"/>
              </a:lnSpc>
              <a:spcBef>
                <a:spcPts val="0"/>
              </a:spcBef>
              <a:spcAft>
                <a:spcPts val="0"/>
              </a:spcAft>
              <a:buClr>
                <a:schemeClr val="accent2"/>
              </a:buClr>
              <a:buSzPct val="100000"/>
              <a:buFont typeface="Tahoma"/>
              <a:buNone/>
            </a:pPr>
            <a:r>
              <a:rPr lang="no-NO" sz="2400" b="0" i="0" u="none" strike="noStrike" cap="none">
                <a:solidFill>
                  <a:schemeClr val="accent2"/>
                </a:solidFill>
                <a:latin typeface="Tahoma"/>
                <a:ea typeface="Tahoma"/>
                <a:cs typeface="Tahoma"/>
                <a:sym typeface="Tahoma"/>
              </a:rPr>
              <a:t>Licence: CC-BY 4.0</a:t>
            </a:r>
            <a:endParaRPr/>
          </a:p>
        </p:txBody>
      </p:sp>
      <p:grpSp>
        <p:nvGrpSpPr>
          <p:cNvPr id="748" name="Google Shape;748;p82"/>
          <p:cNvGrpSpPr/>
          <p:nvPr/>
        </p:nvGrpSpPr>
        <p:grpSpPr>
          <a:xfrm>
            <a:off x="1241530" y="8869744"/>
            <a:ext cx="1068804" cy="490158"/>
            <a:chOff x="1241530" y="8869744"/>
            <a:chExt cx="1068804" cy="490158"/>
          </a:xfrm>
        </p:grpSpPr>
        <p:pic>
          <p:nvPicPr>
            <p:cNvPr id="749" name="Google Shape;749;p82"/>
            <p:cNvPicPr preferRelativeResize="0"/>
            <p:nvPr/>
          </p:nvPicPr>
          <p:blipFill rotWithShape="1">
            <a:blip r:embed="rId5">
              <a:alphaModFix/>
            </a:blip>
            <a:srcRect/>
            <a:stretch/>
          </p:blipFill>
          <p:spPr>
            <a:xfrm>
              <a:off x="1820176" y="8869744"/>
              <a:ext cx="490158" cy="490158"/>
            </a:xfrm>
            <a:prstGeom prst="rect">
              <a:avLst/>
            </a:prstGeom>
            <a:noFill/>
            <a:ln>
              <a:noFill/>
            </a:ln>
          </p:spPr>
        </p:pic>
        <p:pic>
          <p:nvPicPr>
            <p:cNvPr id="750" name="Google Shape;750;p82"/>
            <p:cNvPicPr preferRelativeResize="0"/>
            <p:nvPr/>
          </p:nvPicPr>
          <p:blipFill rotWithShape="1">
            <a:blip r:embed="rId6">
              <a:alphaModFix/>
            </a:blip>
            <a:srcRect/>
            <a:stretch/>
          </p:blipFill>
          <p:spPr>
            <a:xfrm>
              <a:off x="1241530" y="8869744"/>
              <a:ext cx="490158" cy="490158"/>
            </a:xfrm>
            <a:prstGeom prst="rect">
              <a:avLst/>
            </a:prstGeom>
            <a:noFill/>
            <a:ln>
              <a:noFill/>
            </a:ln>
          </p:spPr>
        </p:pic>
      </p:grpSp>
      <p:sp>
        <p:nvSpPr>
          <p:cNvPr id="751" name="Google Shape;751;p82"/>
          <p:cNvSpPr txBox="1">
            <a:spLocks noGrp="1"/>
          </p:cNvSpPr>
          <p:nvPr>
            <p:ph type="sldNum" idx="12"/>
          </p:nvPr>
        </p:nvSpPr>
        <p:spPr>
          <a:xfrm>
            <a:off x="16226681" y="9007124"/>
            <a:ext cx="1040400" cy="746700"/>
          </a:xfrm>
          <a:prstGeom prst="rect">
            <a:avLst/>
          </a:prstGeom>
        </p:spPr>
        <p:txBody>
          <a:bodyPr spcFirstLastPara="1" wrap="square" lIns="158925" tIns="158925" rIns="158925" bIns="158925" anchor="t" anchorCtr="0">
            <a:noAutofit/>
          </a:bodyPr>
          <a:lstStyle/>
          <a:p>
            <a:pPr marL="0" lvl="0" indent="0" algn="r" rtl="0">
              <a:spcBef>
                <a:spcPts val="0"/>
              </a:spcBef>
              <a:spcAft>
                <a:spcPts val="0"/>
              </a:spcAft>
              <a:buNone/>
            </a:pPr>
            <a:fld id="{00000000-1234-1234-1234-123412341234}" type="slidenum">
              <a:rPr lang="no-NO"/>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Google Shape;756;p83"/>
          <p:cNvSpPr txBox="1">
            <a:spLocks noGrp="1"/>
          </p:cNvSpPr>
          <p:nvPr>
            <p:ph type="body" idx="1"/>
          </p:nvPr>
        </p:nvSpPr>
        <p:spPr>
          <a:xfrm>
            <a:off x="908781" y="2496211"/>
            <a:ext cx="14716508" cy="4998906"/>
          </a:xfrm>
          <a:prstGeom prst="rect">
            <a:avLst/>
          </a:prstGeom>
          <a:noFill/>
          <a:ln>
            <a:noFill/>
          </a:ln>
        </p:spPr>
        <p:txBody>
          <a:bodyPr spcFirstLastPara="1" wrap="square" lIns="91425" tIns="45700" rIns="91425" bIns="45700" anchor="t" anchorCtr="0">
            <a:normAutofit/>
          </a:bodyPr>
          <a:lstStyle/>
          <a:p>
            <a:pPr marL="584200" lvl="0" indent="-454406" algn="l" rtl="0">
              <a:lnSpc>
                <a:spcPct val="100000"/>
              </a:lnSpc>
              <a:spcBef>
                <a:spcPts val="0"/>
              </a:spcBef>
              <a:spcAft>
                <a:spcPts val="0"/>
              </a:spcAft>
              <a:buClr>
                <a:srgbClr val="6A6C76"/>
              </a:buClr>
              <a:buSzPts val="2044"/>
              <a:buFont typeface="Tahoma"/>
              <a:buNone/>
            </a:pPr>
            <a:r>
              <a:rPr lang="no-NO"/>
              <a:t>Gwen Franck’s Train-the-Trainer game, CC by 4.0, </a:t>
            </a:r>
            <a:r>
              <a:rPr lang="no-NO" u="sng">
                <a:solidFill>
                  <a:schemeClr val="hlink"/>
                </a:solidFill>
                <a:hlinkClick r:id="rId3"/>
              </a:rPr>
              <a:t>https://fosteropenscience.eu/node/2570</a:t>
            </a:r>
            <a:r>
              <a:rPr lang="no-NO"/>
              <a:t>  </a:t>
            </a:r>
            <a:endParaRPr/>
          </a:p>
        </p:txBody>
      </p:sp>
      <p:sp>
        <p:nvSpPr>
          <p:cNvPr id="757" name="Google Shape;757;p83"/>
          <p:cNvSpPr txBox="1">
            <a:spLocks noGrp="1"/>
          </p:cNvSpPr>
          <p:nvPr>
            <p:ph type="title"/>
          </p:nvPr>
        </p:nvSpPr>
        <p:spPr>
          <a:xfrm>
            <a:off x="908781" y="885495"/>
            <a:ext cx="14716508" cy="997079"/>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Clr>
                <a:srgbClr val="6A6C77"/>
              </a:buClr>
              <a:buSzPts val="5800"/>
              <a:buFont typeface="Tahoma"/>
              <a:buNone/>
            </a:pPr>
            <a:r>
              <a:rPr lang="no-NO"/>
              <a:t>References</a:t>
            </a:r>
            <a:endParaRPr/>
          </a:p>
        </p:txBody>
      </p:sp>
      <p:sp>
        <p:nvSpPr>
          <p:cNvPr id="758" name="Google Shape;758;p83"/>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74</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7"/>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6"/>
              </a:buClr>
              <a:buSzPts val="2044"/>
              <a:buFont typeface="Tahoma"/>
              <a:buNone/>
            </a:pPr>
            <a:endParaRPr/>
          </a:p>
          <a:p>
            <a:pPr marL="0" lvl="0" indent="0" algn="ctr" rtl="0">
              <a:lnSpc>
                <a:spcPct val="150000"/>
              </a:lnSpc>
              <a:spcBef>
                <a:spcPts val="600"/>
              </a:spcBef>
              <a:spcAft>
                <a:spcPts val="0"/>
              </a:spcAft>
              <a:buClr>
                <a:srgbClr val="6A6C76"/>
              </a:buClr>
              <a:buSzPts val="2044"/>
              <a:buFont typeface="Tahoma"/>
              <a:buNone/>
            </a:pPr>
            <a:r>
              <a:rPr lang="no-NO"/>
              <a:t>Dataverse is an </a:t>
            </a:r>
            <a:r>
              <a:rPr lang="no-NO" b="1">
                <a:solidFill>
                  <a:srgbClr val="E48932"/>
                </a:solidFill>
              </a:rPr>
              <a:t>open source </a:t>
            </a:r>
            <a:r>
              <a:rPr lang="no-NO" b="1"/>
              <a:t>research data repository software</a:t>
            </a:r>
            <a:r>
              <a:rPr lang="no-NO"/>
              <a:t>, that is being developed by Harvard’s Institute for Quantitative Social Science (IQSS) since 2006</a:t>
            </a:r>
            <a:endParaRPr/>
          </a:p>
          <a:p>
            <a:pPr marL="0" lvl="0" indent="0" algn="ctr" rtl="0">
              <a:lnSpc>
                <a:spcPct val="150000"/>
              </a:lnSpc>
              <a:spcBef>
                <a:spcPts val="600"/>
              </a:spcBef>
              <a:spcAft>
                <a:spcPts val="0"/>
              </a:spcAft>
              <a:buClr>
                <a:srgbClr val="6A6C76"/>
              </a:buClr>
              <a:buSzPts val="2044"/>
              <a:buFont typeface="Tahoma"/>
              <a:buNone/>
            </a:pPr>
            <a:r>
              <a:rPr lang="no-NO"/>
              <a:t> and supported by the The Global Dataverse Community Consortium (GDCC).</a:t>
            </a:r>
            <a:endParaRPr/>
          </a:p>
          <a:p>
            <a:pPr marL="0" lvl="0" indent="0" algn="l" rtl="0">
              <a:lnSpc>
                <a:spcPct val="150000"/>
              </a:lnSpc>
              <a:spcBef>
                <a:spcPts val="600"/>
              </a:spcBef>
              <a:spcAft>
                <a:spcPts val="0"/>
              </a:spcAft>
              <a:buClr>
                <a:srgbClr val="6A6C76"/>
              </a:buClr>
              <a:buSzPts val="2044"/>
              <a:buFont typeface="Tahoma"/>
              <a:buNone/>
            </a:pPr>
            <a:endParaRPr/>
          </a:p>
          <a:p>
            <a:pPr marL="0" lvl="0" indent="0" algn="ctr" rtl="0">
              <a:lnSpc>
                <a:spcPct val="150000"/>
              </a:lnSpc>
              <a:spcBef>
                <a:spcPts val="600"/>
              </a:spcBef>
              <a:spcAft>
                <a:spcPts val="0"/>
              </a:spcAft>
              <a:buClr>
                <a:srgbClr val="6A6C76"/>
              </a:buClr>
              <a:buSzPts val="2044"/>
              <a:buFont typeface="Tahoma"/>
              <a:buNone/>
            </a:pPr>
            <a:r>
              <a:rPr lang="no-NO"/>
              <a:t>It is used to share, preserve, cite, explore, and analyze research data. </a:t>
            </a:r>
            <a:endParaRPr/>
          </a:p>
          <a:p>
            <a:pPr marL="0" lvl="0" indent="0" algn="l" rtl="0">
              <a:lnSpc>
                <a:spcPct val="100000"/>
              </a:lnSpc>
              <a:spcBef>
                <a:spcPts val="600"/>
              </a:spcBef>
              <a:spcAft>
                <a:spcPts val="0"/>
              </a:spcAft>
              <a:buClr>
                <a:srgbClr val="6A6C76"/>
              </a:buClr>
              <a:buSzPts val="2044"/>
              <a:buFont typeface="Tahoma"/>
              <a:buNone/>
            </a:pPr>
            <a:endParaRPr/>
          </a:p>
          <a:p>
            <a:pPr marL="0" lvl="0" indent="0" algn="l" rtl="0">
              <a:lnSpc>
                <a:spcPct val="100000"/>
              </a:lnSpc>
              <a:spcBef>
                <a:spcPts val="600"/>
              </a:spcBef>
              <a:spcAft>
                <a:spcPts val="0"/>
              </a:spcAft>
              <a:buClr>
                <a:srgbClr val="6A6C76"/>
              </a:buClr>
              <a:buSzPts val="2044"/>
              <a:buFont typeface="Tahoma"/>
              <a:buNone/>
            </a:pPr>
            <a:endParaRPr/>
          </a:p>
        </p:txBody>
      </p:sp>
      <p:sp>
        <p:nvSpPr>
          <p:cNvPr id="146" name="Google Shape;146;p17"/>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a:t>
            </a:r>
            <a:endParaRPr sz="4000"/>
          </a:p>
        </p:txBody>
      </p:sp>
      <p:pic>
        <p:nvPicPr>
          <p:cNvPr id="147" name="Google Shape;147;p17" descr="The Dataverse Project"/>
          <p:cNvPicPr preferRelativeResize="0"/>
          <p:nvPr/>
        </p:nvPicPr>
        <p:blipFill rotWithShape="1">
          <a:blip r:embed="rId3">
            <a:alphaModFix/>
          </a:blip>
          <a:srcRect/>
          <a:stretch/>
        </p:blipFill>
        <p:spPr>
          <a:xfrm>
            <a:off x="12191999" y="7192321"/>
            <a:ext cx="4798079" cy="1832866"/>
          </a:xfrm>
          <a:prstGeom prst="rect">
            <a:avLst/>
          </a:prstGeom>
          <a:noFill/>
          <a:ln>
            <a:noFill/>
          </a:ln>
        </p:spPr>
      </p:pic>
      <p:sp>
        <p:nvSpPr>
          <p:cNvPr id="148" name="Google Shape;148;p17"/>
          <p:cNvSpPr txBox="1"/>
          <p:nvPr/>
        </p:nvSpPr>
        <p:spPr>
          <a:xfrm>
            <a:off x="2554941" y="8108754"/>
            <a:ext cx="86688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6A6C76"/>
              </a:buClr>
              <a:buSzPts val="2800"/>
              <a:buFont typeface="Tahoma"/>
              <a:buNone/>
            </a:pPr>
            <a:r>
              <a:rPr lang="no-NO" sz="2800" b="0" i="0" u="none" strike="noStrike" cap="none">
                <a:solidFill>
                  <a:srgbClr val="6A6C76"/>
                </a:solidFill>
                <a:latin typeface="Tahoma"/>
                <a:ea typeface="Tahoma"/>
                <a:cs typeface="Tahoma"/>
                <a:sym typeface="Tahoma"/>
              </a:rPr>
              <a:t>https://dataverse.org/</a:t>
            </a:r>
            <a:endParaRPr/>
          </a:p>
        </p:txBody>
      </p:sp>
      <p:sp>
        <p:nvSpPr>
          <p:cNvPr id="149" name="Google Shape;149;p17"/>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8"/>
          <p:cNvSpPr txBox="1">
            <a:spLocks noGrp="1"/>
          </p:cNvSpPr>
          <p:nvPr>
            <p:ph type="body" idx="1"/>
          </p:nvPr>
        </p:nvSpPr>
        <p:spPr>
          <a:xfrm>
            <a:off x="908781" y="2496211"/>
            <a:ext cx="14716500" cy="49989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A6C76"/>
              </a:buClr>
              <a:buSzPts val="4380"/>
              <a:buFont typeface="Tahoma"/>
              <a:buNone/>
            </a:pPr>
            <a:endParaRPr sz="6000"/>
          </a:p>
          <a:p>
            <a:pPr marL="0" lvl="0" indent="0" algn="l" rtl="0">
              <a:lnSpc>
                <a:spcPct val="100000"/>
              </a:lnSpc>
              <a:spcBef>
                <a:spcPts val="600"/>
              </a:spcBef>
              <a:spcAft>
                <a:spcPts val="0"/>
              </a:spcAft>
              <a:buClr>
                <a:srgbClr val="6A6C76"/>
              </a:buClr>
              <a:buSzPts val="4234"/>
              <a:buFont typeface="Tahoma"/>
              <a:buNone/>
            </a:pPr>
            <a:endParaRPr sz="5800">
              <a:solidFill>
                <a:srgbClr val="6A6C77"/>
              </a:solidFill>
            </a:endParaRPr>
          </a:p>
        </p:txBody>
      </p:sp>
      <p:sp>
        <p:nvSpPr>
          <p:cNvPr id="155" name="Google Shape;155;p18"/>
          <p:cNvSpPr txBox="1">
            <a:spLocks noGrp="1"/>
          </p:cNvSpPr>
          <p:nvPr>
            <p:ph type="title"/>
          </p:nvPr>
        </p:nvSpPr>
        <p:spPr>
          <a:xfrm>
            <a:off x="908781" y="885495"/>
            <a:ext cx="14716500" cy="997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Clr>
                <a:srgbClr val="6A6C77"/>
              </a:buClr>
              <a:buSzPts val="5800"/>
              <a:buFont typeface="Tahoma"/>
              <a:buNone/>
            </a:pPr>
            <a:r>
              <a:rPr lang="no-NO"/>
              <a:t>Dataverse installations </a:t>
            </a:r>
            <a:endParaRPr/>
          </a:p>
        </p:txBody>
      </p:sp>
      <p:pic>
        <p:nvPicPr>
          <p:cNvPr id="156" name="Google Shape;156;p18" descr="map of the world with red dots to indicate the 83 current Dataverse installations. the spread is worldwide, concentrated in Europe and North and South America, with two dots in Africa, one dot in Australia, two dots in islands in the Indian Ocean, fours dots in Asia, etc."/>
          <p:cNvPicPr preferRelativeResize="0"/>
          <p:nvPr/>
        </p:nvPicPr>
        <p:blipFill rotWithShape="1">
          <a:blip r:embed="rId3">
            <a:alphaModFix/>
          </a:blip>
          <a:srcRect/>
          <a:stretch/>
        </p:blipFill>
        <p:spPr>
          <a:xfrm>
            <a:off x="2420147" y="1882574"/>
            <a:ext cx="12224678" cy="6985530"/>
          </a:xfrm>
          <a:prstGeom prst="rect">
            <a:avLst/>
          </a:prstGeom>
          <a:noFill/>
          <a:ln>
            <a:noFill/>
          </a:ln>
        </p:spPr>
      </p:pic>
      <p:sp>
        <p:nvSpPr>
          <p:cNvPr id="157" name="Google Shape;157;p18"/>
          <p:cNvSpPr txBox="1">
            <a:spLocks noGrp="1"/>
          </p:cNvSpPr>
          <p:nvPr>
            <p:ph type="sldNum" idx="12"/>
          </p:nvPr>
        </p:nvSpPr>
        <p:spPr>
          <a:xfrm>
            <a:off x="15979978" y="8957733"/>
            <a:ext cx="606600" cy="324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98C5E8"/>
              </a:buClr>
              <a:buSzPts val="1200"/>
              <a:buFont typeface="Helvetica Neue"/>
              <a:buNone/>
            </a:pPr>
            <a:fld id="{00000000-1234-1234-1234-123412341234}" type="slidenum">
              <a:rPr lang="no-NO"/>
              <a:t>9</a:t>
            </a:fld>
            <a:endParaRPr/>
          </a:p>
        </p:txBody>
      </p:sp>
    </p:spTree>
  </p:cSld>
  <p:clrMapOvr>
    <a:masterClrMapping/>
  </p:clrMapOvr>
</p:sld>
</file>

<file path=ppt/theme/theme1.xml><?xml version="1.0" encoding="utf-8"?>
<a:theme xmlns:a="http://schemas.openxmlformats.org/drawingml/2006/main" name="White">
  <a:themeElements>
    <a:clrScheme name="CESSDA">
      <a:dk1>
        <a:srgbClr val="4E4D56"/>
      </a:dk1>
      <a:lt1>
        <a:srgbClr val="A4C9E8"/>
      </a:lt1>
      <a:dk2>
        <a:srgbClr val="454545"/>
      </a:dk2>
      <a:lt2>
        <a:srgbClr val="E6E6E6"/>
      </a:lt2>
      <a:accent1>
        <a:srgbClr val="75B7E8"/>
      </a:accent1>
      <a:accent2>
        <a:srgbClr val="4E4D56"/>
      </a:accent2>
      <a:accent3>
        <a:srgbClr val="FFFFFF"/>
      </a:accent3>
      <a:accent4>
        <a:srgbClr val="FFFFFF"/>
      </a:accent4>
      <a:accent5>
        <a:srgbClr val="FFFFFF"/>
      </a:accent5>
      <a:accent6>
        <a:srgbClr val="FFFFFF"/>
      </a:accent6>
      <a:hlink>
        <a:srgbClr val="2A8FDB"/>
      </a:hlink>
      <a:folHlink>
        <a:srgbClr val="92919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3430</Words>
  <Application>Microsoft Macintosh PowerPoint</Application>
  <PresentationFormat>Custom</PresentationFormat>
  <Paragraphs>628</Paragraphs>
  <Slides>74</Slides>
  <Notes>74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74</vt:i4>
      </vt:variant>
    </vt:vector>
  </HeadingPairs>
  <TitlesOfParts>
    <vt:vector size="80" baseType="lpstr">
      <vt:lpstr>Arial</vt:lpstr>
      <vt:lpstr>Tahoma</vt:lpstr>
      <vt:lpstr>Verdana</vt:lpstr>
      <vt:lpstr>Helvetica Neue</vt:lpstr>
      <vt:lpstr>Caveat</vt:lpstr>
      <vt:lpstr>White</vt:lpstr>
      <vt:lpstr>PowerPoint Presentation</vt:lpstr>
      <vt:lpstr>Programme</vt:lpstr>
      <vt:lpstr>Housekeeping Announcements </vt:lpstr>
      <vt:lpstr>Getting to know each other </vt:lpstr>
      <vt:lpstr>Our workshop </vt:lpstr>
      <vt:lpstr>Any questions? </vt:lpstr>
      <vt:lpstr>Background on Dataverse</vt:lpstr>
      <vt:lpstr>Dataverse </vt:lpstr>
      <vt:lpstr>Dataverse installations </vt:lpstr>
      <vt:lpstr>DANS - Data Archiving and Networked Services  </vt:lpstr>
      <vt:lpstr>PowerPoint Presentation</vt:lpstr>
      <vt:lpstr>DANS Data Stations</vt:lpstr>
      <vt:lpstr>DANS Data Station Example </vt:lpstr>
      <vt:lpstr>DataverseNL</vt:lpstr>
      <vt:lpstr>DataverseNL screenshot </vt:lpstr>
      <vt:lpstr>Dataverse helps make data FAIR </vt:lpstr>
      <vt:lpstr>Dataverse helps make data FAIR - F </vt:lpstr>
      <vt:lpstr>Dataverse helps make Data FAIR - A </vt:lpstr>
      <vt:lpstr>Dataverse helps make Data FAIR - I </vt:lpstr>
      <vt:lpstr>Dataverse helps make Data FAIR - R </vt:lpstr>
      <vt:lpstr>A closer look into a Dataverse repository [1]</vt:lpstr>
      <vt:lpstr>A closer look into a Dataverse repository [2]</vt:lpstr>
      <vt:lpstr>A closer look into a Dataverse repository [3]</vt:lpstr>
      <vt:lpstr>A closer look into a Dataverse repository [4]</vt:lpstr>
      <vt:lpstr>A closer look into a Dataverse repository [5]</vt:lpstr>
      <vt:lpstr>A closer look into a Dataverse repository [6]</vt:lpstr>
      <vt:lpstr>Dataverse can be set up in various ways</vt:lpstr>
      <vt:lpstr>Dataverse is supported by a large community</vt:lpstr>
      <vt:lpstr>Any questions? </vt:lpstr>
      <vt:lpstr>Programme</vt:lpstr>
      <vt:lpstr>Session 1: Example materials &amp; outlines</vt:lpstr>
      <vt:lpstr>How can you train people to use Dataverse?</vt:lpstr>
      <vt:lpstr>Sources of existing training materials</vt:lpstr>
      <vt:lpstr>Dataverse materials [1] </vt:lpstr>
      <vt:lpstr>Dataverse materials [2]</vt:lpstr>
      <vt:lpstr>CESSDA Resource Directory</vt:lpstr>
      <vt:lpstr>CESSDA Data Management Expert Guide [1]  </vt:lpstr>
      <vt:lpstr>CESSDA Data Management Expert Guide [2] </vt:lpstr>
      <vt:lpstr>CESSDA Data Management Expert Guide [3]  </vt:lpstr>
      <vt:lpstr>The DMEG as a resource for Trainers</vt:lpstr>
      <vt:lpstr>Workshop Outlines and Materials</vt:lpstr>
      <vt:lpstr>Workshop Outline 1 Finding Data [1] </vt:lpstr>
      <vt:lpstr>Workshop Outline 1 Finding Data [2] </vt:lpstr>
      <vt:lpstr>Workshop Outline 1 Finding Data [3] </vt:lpstr>
      <vt:lpstr>Workshop Outline 1 Finding Data [4] </vt:lpstr>
      <vt:lpstr>Workshop Outline 1 Finding Data [5] </vt:lpstr>
      <vt:lpstr>Workshop Outline 1 Finding Data [6] </vt:lpstr>
      <vt:lpstr>Workshop Outline 1 Finding Data [7] </vt:lpstr>
      <vt:lpstr>Workshop Outline 2 Depositing Data [1] </vt:lpstr>
      <vt:lpstr>Workshop Outline 2 Depositing Data [2] </vt:lpstr>
      <vt:lpstr>Workshop Outline 2 Depositing Data [3] </vt:lpstr>
      <vt:lpstr>Workshop Outline 2 Depositing Data [4] </vt:lpstr>
      <vt:lpstr>Workshop Outline 2 Depositing Data [5] </vt:lpstr>
      <vt:lpstr>Workshop Outline 2 Depositing Data [6] </vt:lpstr>
      <vt:lpstr>Workshop Outline 2 Depositing Data [7] </vt:lpstr>
      <vt:lpstr>Any questions? </vt:lpstr>
      <vt:lpstr>Programme</vt:lpstr>
      <vt:lpstr>Session 2: Breakout session for your own workshop design</vt:lpstr>
      <vt:lpstr>Chose a breakout room </vt:lpstr>
      <vt:lpstr>Programme</vt:lpstr>
      <vt:lpstr>Session 3: Planning &amp; Troubleshooting</vt:lpstr>
      <vt:lpstr>Checklists: taking the stress out of planning</vt:lpstr>
      <vt:lpstr>Checklists: Things to keep in mind</vt:lpstr>
      <vt:lpstr>Planning is great, but what about the unexpected?</vt:lpstr>
      <vt:lpstr>Things somewhat within your control</vt:lpstr>
      <vt:lpstr>1 hour webinar for designated community</vt:lpstr>
      <vt:lpstr>Full day training workshop for staff</vt:lpstr>
      <vt:lpstr>Troubleshooting</vt:lpstr>
      <vt:lpstr>Wrap-up</vt:lpstr>
      <vt:lpstr>Wrap Up  </vt:lpstr>
      <vt:lpstr>Any remaining questions? </vt:lpstr>
      <vt:lpstr>Wrap Up - Feedback </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cp:revision>
  <dcterms:modified xsi:type="dcterms:W3CDTF">2022-08-31T10:09:58Z</dcterms:modified>
</cp:coreProperties>
</file>