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4"/>
  </p:notesMasterIdLst>
  <p:sldIdLst>
    <p:sldId id="266" r:id="rId2"/>
    <p:sldId id="272" r:id="rId3"/>
    <p:sldId id="273" r:id="rId4"/>
    <p:sldId id="361" r:id="rId5"/>
    <p:sldId id="274" r:id="rId6"/>
    <p:sldId id="275" r:id="rId7"/>
    <p:sldId id="276" r:id="rId8"/>
    <p:sldId id="278" r:id="rId9"/>
    <p:sldId id="277" r:id="rId10"/>
    <p:sldId id="336" r:id="rId11"/>
    <p:sldId id="267" r:id="rId12"/>
    <p:sldId id="279" r:id="rId13"/>
    <p:sldId id="280" r:id="rId14"/>
    <p:sldId id="281" r:id="rId15"/>
    <p:sldId id="333" r:id="rId16"/>
    <p:sldId id="334" r:id="rId17"/>
    <p:sldId id="335" r:id="rId18"/>
    <p:sldId id="348" r:id="rId19"/>
    <p:sldId id="338" r:id="rId20"/>
    <p:sldId id="349" r:id="rId21"/>
    <p:sldId id="350" r:id="rId22"/>
    <p:sldId id="351" r:id="rId23"/>
    <p:sldId id="355" r:id="rId24"/>
    <p:sldId id="356" r:id="rId25"/>
    <p:sldId id="357" r:id="rId26"/>
    <p:sldId id="285" r:id="rId27"/>
    <p:sldId id="286" r:id="rId28"/>
    <p:sldId id="352" r:id="rId29"/>
    <p:sldId id="270" r:id="rId30"/>
    <p:sldId id="297" r:id="rId31"/>
    <p:sldId id="344" r:id="rId32"/>
    <p:sldId id="353" r:id="rId33"/>
    <p:sldId id="358" r:id="rId34"/>
    <p:sldId id="354" r:id="rId35"/>
    <p:sldId id="345" r:id="rId36"/>
    <p:sldId id="313" r:id="rId37"/>
    <p:sldId id="314" r:id="rId38"/>
    <p:sldId id="359" r:id="rId39"/>
    <p:sldId id="300" r:id="rId40"/>
    <p:sldId id="360" r:id="rId41"/>
    <p:sldId id="316" r:id="rId42"/>
    <p:sldId id="265" r:id="rId43"/>
  </p:sldIdLst>
  <p:sldSz cx="17340263"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5B7E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
          <a:latin typeface="Helvetica Neue Medium"/>
          <a:ea typeface="Helvetica Neue Medium"/>
          <a:cs typeface="Helvetica Neue Medium"/>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
          <a:latin typeface="Helvetica Neue Medium"/>
          <a:ea typeface="Helvetica Neue Medium"/>
          <a:cs typeface="Helvetica Neue Medium"/>
        </a:font>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48" autoAdjust="0"/>
    <p:restoredTop sz="78695" autoAdjust="0"/>
  </p:normalViewPr>
  <p:slideViewPr>
    <p:cSldViewPr snapToGrid="0" snapToObjects="1">
      <p:cViewPr varScale="1">
        <p:scale>
          <a:sx n="71" d="100"/>
          <a:sy n="71" d="100"/>
        </p:scale>
        <p:origin x="512" y="184"/>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17D37C2-BB54-45CC-857F-009E7510593A}" type="doc">
      <dgm:prSet loTypeId="urn:diagrams.loki3.com/BracketList+Icon" loCatId="list" qsTypeId="urn:microsoft.com/office/officeart/2005/8/quickstyle/simple1#2" qsCatId="simple" csTypeId="urn:microsoft.com/office/officeart/2005/8/colors/accent3_2" csCatId="accent3" phldr="1"/>
      <dgm:spPr/>
      <dgm:t>
        <a:bodyPr/>
        <a:lstStyle/>
        <a:p>
          <a:endParaRPr lang="en-GB"/>
        </a:p>
      </dgm:t>
    </dgm:pt>
    <dgm:pt modelId="{77C1468D-FFA2-4CE6-B523-0E43BD8105A1}">
      <dgm:prSet/>
      <dgm:spPr/>
      <dgm:t>
        <a:bodyPr/>
        <a:lstStyle/>
        <a:p>
          <a:pPr rtl="0"/>
          <a:r>
            <a:rPr lang="en-GB">
              <a:solidFill>
                <a:schemeClr val="tx1"/>
              </a:solidFill>
            </a:rPr>
            <a:t>Microdata </a:t>
          </a:r>
          <a:endParaRPr lang="en-GB" dirty="0">
            <a:solidFill>
              <a:schemeClr val="tx1"/>
            </a:solidFill>
          </a:endParaRPr>
        </a:p>
      </dgm:t>
    </dgm:pt>
    <dgm:pt modelId="{2D767FEF-E37C-40D0-B5D3-60ACCB4C0D6B}" type="parTrans" cxnId="{0F5EC196-02C3-468A-99A2-827B3AA762F1}">
      <dgm:prSet/>
      <dgm:spPr/>
      <dgm:t>
        <a:bodyPr/>
        <a:lstStyle/>
        <a:p>
          <a:endParaRPr lang="en-GB"/>
        </a:p>
      </dgm:t>
    </dgm:pt>
    <dgm:pt modelId="{03BCF3AC-B9E0-43AD-8596-BBACEF9D629B}" type="sibTrans" cxnId="{0F5EC196-02C3-468A-99A2-827B3AA762F1}">
      <dgm:prSet/>
      <dgm:spPr/>
      <dgm:t>
        <a:bodyPr/>
        <a:lstStyle/>
        <a:p>
          <a:endParaRPr lang="en-GB"/>
        </a:p>
      </dgm:t>
    </dgm:pt>
    <dgm:pt modelId="{9F869F4F-27BA-428C-9E94-40278366213F}">
      <dgm:prSet/>
      <dgm:spPr/>
      <dgm:t>
        <a:bodyPr/>
        <a:lstStyle/>
        <a:p>
          <a:pPr rtl="0"/>
          <a:r>
            <a:rPr lang="en-GB" dirty="0">
              <a:solidFill>
                <a:schemeClr val="tx1"/>
              </a:solidFill>
            </a:rPr>
            <a:t>Macro data</a:t>
          </a:r>
        </a:p>
      </dgm:t>
    </dgm:pt>
    <dgm:pt modelId="{B5130808-01CF-4419-9CCC-1CB2A2117813}" type="parTrans" cxnId="{3F9F169B-0557-4E55-B8D0-283A89DC2DF2}">
      <dgm:prSet/>
      <dgm:spPr/>
      <dgm:t>
        <a:bodyPr/>
        <a:lstStyle/>
        <a:p>
          <a:endParaRPr lang="en-GB"/>
        </a:p>
      </dgm:t>
    </dgm:pt>
    <dgm:pt modelId="{746EED74-4C70-4C71-A2F1-DFF3361C27A2}" type="sibTrans" cxnId="{3F9F169B-0557-4E55-B8D0-283A89DC2DF2}">
      <dgm:prSet/>
      <dgm:spPr/>
      <dgm:t>
        <a:bodyPr/>
        <a:lstStyle/>
        <a:p>
          <a:endParaRPr lang="en-GB"/>
        </a:p>
      </dgm:t>
    </dgm:pt>
    <dgm:pt modelId="{11E41747-4FED-4EC9-9B82-8DEC0AA0BD97}">
      <dgm:prSet/>
      <dgm:spPr/>
      <dgm:t>
        <a:bodyPr/>
        <a:lstStyle/>
        <a:p>
          <a:pPr rtl="0"/>
          <a:r>
            <a:rPr lang="en-GB" dirty="0">
              <a:solidFill>
                <a:schemeClr val="tx1"/>
              </a:solidFill>
            </a:rPr>
            <a:t>System level</a:t>
          </a:r>
        </a:p>
      </dgm:t>
    </dgm:pt>
    <dgm:pt modelId="{DD0AB57D-BF2F-4316-AE75-5BF23A0D06CF}" type="parTrans" cxnId="{C08E3394-9081-40C0-961F-C2EF7FEEC4AE}">
      <dgm:prSet/>
      <dgm:spPr/>
      <dgm:t>
        <a:bodyPr/>
        <a:lstStyle/>
        <a:p>
          <a:endParaRPr lang="en-GB"/>
        </a:p>
      </dgm:t>
    </dgm:pt>
    <dgm:pt modelId="{F22A8090-7681-4B69-AFF0-1E51F0B44A6D}" type="sibTrans" cxnId="{C08E3394-9081-40C0-961F-C2EF7FEEC4AE}">
      <dgm:prSet/>
      <dgm:spPr/>
      <dgm:t>
        <a:bodyPr/>
        <a:lstStyle/>
        <a:p>
          <a:endParaRPr lang="en-GB"/>
        </a:p>
      </dgm:t>
    </dgm:pt>
    <dgm:pt modelId="{1FB93849-FE1A-4882-89C7-16A4DEF98145}">
      <dgm:prSet/>
      <dgm:spPr/>
      <dgm:t>
        <a:bodyPr/>
        <a:lstStyle/>
        <a:p>
          <a:pPr rtl="0"/>
          <a:r>
            <a:rPr lang="en-GB" dirty="0">
              <a:solidFill>
                <a:schemeClr val="tx1"/>
              </a:solidFill>
            </a:rPr>
            <a:t>Aggregate</a:t>
          </a:r>
        </a:p>
      </dgm:t>
    </dgm:pt>
    <dgm:pt modelId="{76D3CFA2-5951-49D6-9FB7-0B471ACBF6BC}" type="parTrans" cxnId="{D3AAED3A-A296-4118-AA97-682A81799FD5}">
      <dgm:prSet/>
      <dgm:spPr/>
      <dgm:t>
        <a:bodyPr/>
        <a:lstStyle/>
        <a:p>
          <a:endParaRPr lang="en-GB"/>
        </a:p>
      </dgm:t>
    </dgm:pt>
    <dgm:pt modelId="{5C21C4D6-FD01-47B7-ABB3-2AB1ACDD3CE9}" type="sibTrans" cxnId="{D3AAED3A-A296-4118-AA97-682A81799FD5}">
      <dgm:prSet/>
      <dgm:spPr/>
      <dgm:t>
        <a:bodyPr/>
        <a:lstStyle/>
        <a:p>
          <a:endParaRPr lang="en-GB"/>
        </a:p>
      </dgm:t>
    </dgm:pt>
    <dgm:pt modelId="{A192B50B-D10D-489B-9BAE-D84856301CD0}">
      <dgm:prSet/>
      <dgm:spPr/>
      <dgm:t>
        <a:bodyPr/>
        <a:lstStyle/>
        <a:p>
          <a:pPr rtl="0"/>
          <a:r>
            <a:rPr lang="en-GB" dirty="0">
              <a:solidFill>
                <a:schemeClr val="tx1"/>
              </a:solidFill>
            </a:rPr>
            <a:t>characteristics of higher-level units such as the state or the political system  e.g. electoral system (PR or single-member districts) and member of EU</a:t>
          </a:r>
          <a:r>
            <a:rPr lang="en-GB" dirty="0">
              <a:solidFill>
                <a:schemeClr val="accent2">
                  <a:lumMod val="40000"/>
                  <a:lumOff val="60000"/>
                </a:schemeClr>
              </a:solidFill>
            </a:rPr>
            <a:t> </a:t>
          </a:r>
        </a:p>
      </dgm:t>
    </dgm:pt>
    <dgm:pt modelId="{EC3B58B6-6CF4-4E55-A719-5151A9E412F9}" type="parTrans" cxnId="{7CDA143E-7953-4775-B72A-4050C7CA092A}">
      <dgm:prSet/>
      <dgm:spPr/>
      <dgm:t>
        <a:bodyPr/>
        <a:lstStyle/>
        <a:p>
          <a:endParaRPr lang="en-GB"/>
        </a:p>
      </dgm:t>
    </dgm:pt>
    <dgm:pt modelId="{6E21FE83-A769-4FB8-900A-FBE83E69876E}" type="sibTrans" cxnId="{7CDA143E-7953-4775-B72A-4050C7CA092A}">
      <dgm:prSet/>
      <dgm:spPr/>
      <dgm:t>
        <a:bodyPr/>
        <a:lstStyle/>
        <a:p>
          <a:endParaRPr lang="en-GB"/>
        </a:p>
      </dgm:t>
    </dgm:pt>
    <dgm:pt modelId="{B6627C9F-3848-44C0-A623-436841BCED01}">
      <dgm:prSet/>
      <dgm:spPr/>
      <dgm:t>
        <a:bodyPr/>
        <a:lstStyle/>
        <a:p>
          <a:pPr rtl="0"/>
          <a:r>
            <a:rPr lang="en-GB">
              <a:solidFill>
                <a:schemeClr val="tx1"/>
              </a:solidFill>
            </a:rPr>
            <a:t>Meso data</a:t>
          </a:r>
          <a:endParaRPr lang="en-GB" dirty="0">
            <a:solidFill>
              <a:schemeClr val="tx1"/>
            </a:solidFill>
          </a:endParaRPr>
        </a:p>
      </dgm:t>
    </dgm:pt>
    <dgm:pt modelId="{50C0630A-A7E0-4046-822F-062BB26DDE13}" type="parTrans" cxnId="{3397B38B-4B97-4855-9018-5C0903CF9595}">
      <dgm:prSet/>
      <dgm:spPr/>
      <dgm:t>
        <a:bodyPr/>
        <a:lstStyle/>
        <a:p>
          <a:endParaRPr lang="en-GB"/>
        </a:p>
      </dgm:t>
    </dgm:pt>
    <dgm:pt modelId="{741A5DD0-7C33-4693-BDE5-128FC8CD9FF8}" type="sibTrans" cxnId="{3397B38B-4B97-4855-9018-5C0903CF9595}">
      <dgm:prSet/>
      <dgm:spPr/>
      <dgm:t>
        <a:bodyPr/>
        <a:lstStyle/>
        <a:p>
          <a:endParaRPr lang="en-GB"/>
        </a:p>
      </dgm:t>
    </dgm:pt>
    <dgm:pt modelId="{E0516C06-3ED6-46EB-83D3-F15C95B18827}">
      <dgm:prSet/>
      <dgm:spPr/>
      <dgm:t>
        <a:bodyPr/>
        <a:lstStyle/>
        <a:p>
          <a:pPr rtl="0"/>
          <a:r>
            <a:rPr lang="en-GB" dirty="0">
              <a:solidFill>
                <a:schemeClr val="tx1"/>
              </a:solidFill>
            </a:rPr>
            <a:t>about populations,  groups, regions and countries constructed by combining information on lower level units (e.g. unemployment rate, fertility) </a:t>
          </a:r>
        </a:p>
      </dgm:t>
    </dgm:pt>
    <dgm:pt modelId="{FCF3F8E4-9A84-458C-BF81-8369E6918A49}" type="parTrans" cxnId="{853B17DF-6DBE-4AC0-8FDF-D449E0096998}">
      <dgm:prSet/>
      <dgm:spPr/>
      <dgm:t>
        <a:bodyPr/>
        <a:lstStyle/>
        <a:p>
          <a:endParaRPr lang="en-GB"/>
        </a:p>
      </dgm:t>
    </dgm:pt>
    <dgm:pt modelId="{98B5C676-8F21-44BA-99F9-2DB070E23978}" type="sibTrans" cxnId="{853B17DF-6DBE-4AC0-8FDF-D449E0096998}">
      <dgm:prSet/>
      <dgm:spPr/>
      <dgm:t>
        <a:bodyPr/>
        <a:lstStyle/>
        <a:p>
          <a:endParaRPr lang="en-GB"/>
        </a:p>
      </dgm:t>
    </dgm:pt>
    <dgm:pt modelId="{A32D7BD2-E3F9-4062-8117-636A4AB186E9}">
      <dgm:prSet/>
      <dgm:spPr/>
      <dgm:t>
        <a:bodyPr/>
        <a:lstStyle/>
        <a:p>
          <a:pPr rtl="0"/>
          <a:r>
            <a:rPr lang="en-GB" dirty="0">
              <a:solidFill>
                <a:schemeClr val="tx1"/>
              </a:solidFill>
            </a:rPr>
            <a:t>data on collective and cooperative actors such as commercial companies, organizations or political parties</a:t>
          </a:r>
        </a:p>
      </dgm:t>
    </dgm:pt>
    <dgm:pt modelId="{F04C0FE6-D7EE-4C76-88B4-8FCB36C09E2C}" type="parTrans" cxnId="{F5080736-F818-4CC7-A63F-84D4EDC28DAA}">
      <dgm:prSet/>
      <dgm:spPr/>
      <dgm:t>
        <a:bodyPr/>
        <a:lstStyle/>
        <a:p>
          <a:endParaRPr lang="en-GB"/>
        </a:p>
      </dgm:t>
    </dgm:pt>
    <dgm:pt modelId="{5BC58593-B6DD-48FF-BC2D-7719F657E893}" type="sibTrans" cxnId="{F5080736-F818-4CC7-A63F-84D4EDC28DAA}">
      <dgm:prSet/>
      <dgm:spPr/>
      <dgm:t>
        <a:bodyPr/>
        <a:lstStyle/>
        <a:p>
          <a:endParaRPr lang="en-GB"/>
        </a:p>
      </dgm:t>
    </dgm:pt>
    <dgm:pt modelId="{3A484F49-3657-40B5-AA6A-CDB4222FA8F3}">
      <dgm:prSet/>
      <dgm:spPr/>
      <dgm:t>
        <a:bodyPr/>
        <a:lstStyle/>
        <a:p>
          <a:pPr rtl="0"/>
          <a:r>
            <a:rPr lang="en-GB" dirty="0">
              <a:solidFill>
                <a:schemeClr val="tx1"/>
              </a:solidFill>
            </a:rPr>
            <a:t>data from individual units (often people or  households) often from surveys, a census and administrative records </a:t>
          </a:r>
        </a:p>
      </dgm:t>
    </dgm:pt>
    <dgm:pt modelId="{BD8D056B-97A4-4B55-A189-1C2CB7953A54}" type="parTrans" cxnId="{3EF4486F-4C5B-434B-B273-FC36796C62A3}">
      <dgm:prSet/>
      <dgm:spPr/>
      <dgm:t>
        <a:bodyPr/>
        <a:lstStyle/>
        <a:p>
          <a:endParaRPr lang="en-GB"/>
        </a:p>
      </dgm:t>
    </dgm:pt>
    <dgm:pt modelId="{BEBB1ABD-6A55-46BC-861E-C20FC00FD6E2}" type="sibTrans" cxnId="{3EF4486F-4C5B-434B-B273-FC36796C62A3}">
      <dgm:prSet/>
      <dgm:spPr/>
      <dgm:t>
        <a:bodyPr/>
        <a:lstStyle/>
        <a:p>
          <a:endParaRPr lang="en-GB"/>
        </a:p>
      </dgm:t>
    </dgm:pt>
    <dgm:pt modelId="{2F50AA90-A614-4DFA-93FD-9349B29CC41A}" type="pres">
      <dgm:prSet presAssocID="{917D37C2-BB54-45CC-857F-009E7510593A}" presName="Name0" presStyleCnt="0">
        <dgm:presLayoutVars>
          <dgm:dir/>
          <dgm:animLvl val="lvl"/>
          <dgm:resizeHandles val="exact"/>
        </dgm:presLayoutVars>
      </dgm:prSet>
      <dgm:spPr/>
    </dgm:pt>
    <dgm:pt modelId="{E75FD3F1-C2A4-4FC7-A680-97073919D45A}" type="pres">
      <dgm:prSet presAssocID="{9F869F4F-27BA-428C-9E94-40278366213F}" presName="linNode" presStyleCnt="0"/>
      <dgm:spPr/>
    </dgm:pt>
    <dgm:pt modelId="{E40AB9A7-5735-480B-B678-A9E2932E2843}" type="pres">
      <dgm:prSet presAssocID="{9F869F4F-27BA-428C-9E94-40278366213F}" presName="parTx" presStyleLbl="revTx" presStyleIdx="0" presStyleCnt="3" custScaleY="135994" custLinFactNeighborX="-3793">
        <dgm:presLayoutVars>
          <dgm:chMax val="1"/>
          <dgm:bulletEnabled val="1"/>
        </dgm:presLayoutVars>
      </dgm:prSet>
      <dgm:spPr/>
    </dgm:pt>
    <dgm:pt modelId="{C38F9BF3-A97E-4EE5-A033-B0E2BB9CC4D3}" type="pres">
      <dgm:prSet presAssocID="{9F869F4F-27BA-428C-9E94-40278366213F}" presName="bracket" presStyleLbl="parChTrans1D1" presStyleIdx="0" presStyleCnt="3" custLinFactNeighborX="-77418"/>
      <dgm:spPr/>
    </dgm:pt>
    <dgm:pt modelId="{12B7CC01-73E8-4A2C-A218-DCA542553D4C}" type="pres">
      <dgm:prSet presAssocID="{9F869F4F-27BA-428C-9E94-40278366213F}" presName="spH" presStyleCnt="0"/>
      <dgm:spPr/>
    </dgm:pt>
    <dgm:pt modelId="{13EE42C4-6510-4596-B1A4-7DA64A950B6C}" type="pres">
      <dgm:prSet presAssocID="{9F869F4F-27BA-428C-9E94-40278366213F}" presName="desTx" presStyleLbl="node1" presStyleIdx="0" presStyleCnt="3" custLinFactNeighborX="-77418">
        <dgm:presLayoutVars>
          <dgm:bulletEnabled val="1"/>
        </dgm:presLayoutVars>
      </dgm:prSet>
      <dgm:spPr/>
    </dgm:pt>
    <dgm:pt modelId="{F85B7134-B5DE-4753-BC45-1FC856184AFA}" type="pres">
      <dgm:prSet presAssocID="{746EED74-4C70-4C71-A2F1-DFF3361C27A2}" presName="spV" presStyleCnt="0"/>
      <dgm:spPr/>
    </dgm:pt>
    <dgm:pt modelId="{7E85DB46-A47F-4B0E-BB68-D59C6E797EB5}" type="pres">
      <dgm:prSet presAssocID="{B6627C9F-3848-44C0-A623-436841BCED01}" presName="linNode" presStyleCnt="0"/>
      <dgm:spPr/>
    </dgm:pt>
    <dgm:pt modelId="{57CC6D7B-B714-45BF-93B3-E52DF1C17072}" type="pres">
      <dgm:prSet presAssocID="{B6627C9F-3848-44C0-A623-436841BCED01}" presName="parTx" presStyleLbl="revTx" presStyleIdx="1" presStyleCnt="3" custLinFactNeighborX="-3793">
        <dgm:presLayoutVars>
          <dgm:chMax val="1"/>
          <dgm:bulletEnabled val="1"/>
        </dgm:presLayoutVars>
      </dgm:prSet>
      <dgm:spPr/>
    </dgm:pt>
    <dgm:pt modelId="{8589DD38-A524-4C43-85E9-CCE4DE15FFB6}" type="pres">
      <dgm:prSet presAssocID="{B6627C9F-3848-44C0-A623-436841BCED01}" presName="bracket" presStyleLbl="parChTrans1D1" presStyleIdx="1" presStyleCnt="3" custLinFactNeighborX="-77418"/>
      <dgm:spPr/>
    </dgm:pt>
    <dgm:pt modelId="{6C80EB11-7BAC-4260-B2A7-6C69A0A201B2}" type="pres">
      <dgm:prSet presAssocID="{B6627C9F-3848-44C0-A623-436841BCED01}" presName="spH" presStyleCnt="0"/>
      <dgm:spPr/>
    </dgm:pt>
    <dgm:pt modelId="{92C1CB72-4FC2-4BA1-B456-3D38FB402283}" type="pres">
      <dgm:prSet presAssocID="{B6627C9F-3848-44C0-A623-436841BCED01}" presName="desTx" presStyleLbl="node1" presStyleIdx="1" presStyleCnt="3" custLinFactNeighborX="-77418">
        <dgm:presLayoutVars>
          <dgm:bulletEnabled val="1"/>
        </dgm:presLayoutVars>
      </dgm:prSet>
      <dgm:spPr/>
    </dgm:pt>
    <dgm:pt modelId="{4FC8E5CF-99ED-446C-A28C-9A8CC6491EB6}" type="pres">
      <dgm:prSet presAssocID="{741A5DD0-7C33-4693-BDE5-128FC8CD9FF8}" presName="spV" presStyleCnt="0"/>
      <dgm:spPr/>
    </dgm:pt>
    <dgm:pt modelId="{12AC3703-CB62-47EE-9D89-9BFA36952B6D}" type="pres">
      <dgm:prSet presAssocID="{77C1468D-FFA2-4CE6-B523-0E43BD8105A1}" presName="linNode" presStyleCnt="0"/>
      <dgm:spPr/>
    </dgm:pt>
    <dgm:pt modelId="{E382E082-898E-421F-BA70-BAE699197B5A}" type="pres">
      <dgm:prSet presAssocID="{77C1468D-FFA2-4CE6-B523-0E43BD8105A1}" presName="parTx" presStyleLbl="revTx" presStyleIdx="2" presStyleCnt="3" custLinFactNeighborX="-3793">
        <dgm:presLayoutVars>
          <dgm:chMax val="1"/>
          <dgm:bulletEnabled val="1"/>
        </dgm:presLayoutVars>
      </dgm:prSet>
      <dgm:spPr/>
    </dgm:pt>
    <dgm:pt modelId="{742BB234-EB77-404F-8AC7-AF24416B4020}" type="pres">
      <dgm:prSet presAssocID="{77C1468D-FFA2-4CE6-B523-0E43BD8105A1}" presName="bracket" presStyleLbl="parChTrans1D1" presStyleIdx="2" presStyleCnt="3" custLinFactNeighborX="-77418"/>
      <dgm:spPr/>
    </dgm:pt>
    <dgm:pt modelId="{E0AB25D7-2FF5-4A8F-9386-2AD5325AFA69}" type="pres">
      <dgm:prSet presAssocID="{77C1468D-FFA2-4CE6-B523-0E43BD8105A1}" presName="spH" presStyleCnt="0"/>
      <dgm:spPr/>
    </dgm:pt>
    <dgm:pt modelId="{058CCBEC-099F-4101-B511-9BE18EC219B5}" type="pres">
      <dgm:prSet presAssocID="{77C1468D-FFA2-4CE6-B523-0E43BD8105A1}" presName="desTx" presStyleLbl="node1" presStyleIdx="2" presStyleCnt="3" custLinFactNeighborX="-77418">
        <dgm:presLayoutVars>
          <dgm:bulletEnabled val="1"/>
        </dgm:presLayoutVars>
      </dgm:prSet>
      <dgm:spPr/>
    </dgm:pt>
  </dgm:ptLst>
  <dgm:cxnLst>
    <dgm:cxn modelId="{1387E314-DC5E-47A6-8794-B39E690531DA}" type="presOf" srcId="{B6627C9F-3848-44C0-A623-436841BCED01}" destId="{57CC6D7B-B714-45BF-93B3-E52DF1C17072}" srcOrd="0" destOrd="0" presId="urn:diagrams.loki3.com/BracketList+Icon"/>
    <dgm:cxn modelId="{71D1181A-C82D-471D-A2D2-10B67B668D08}" type="presOf" srcId="{3A484F49-3657-40B5-AA6A-CDB4222FA8F3}" destId="{058CCBEC-099F-4101-B511-9BE18EC219B5}" srcOrd="0" destOrd="0" presId="urn:diagrams.loki3.com/BracketList+Icon"/>
    <dgm:cxn modelId="{B49CDD31-D8D5-4B37-9D69-B17DAF06EC3B}" type="presOf" srcId="{A32D7BD2-E3F9-4062-8117-636A4AB186E9}" destId="{92C1CB72-4FC2-4BA1-B456-3D38FB402283}" srcOrd="0" destOrd="0" presId="urn:diagrams.loki3.com/BracketList+Icon"/>
    <dgm:cxn modelId="{F5080736-F818-4CC7-A63F-84D4EDC28DAA}" srcId="{B6627C9F-3848-44C0-A623-436841BCED01}" destId="{A32D7BD2-E3F9-4062-8117-636A4AB186E9}" srcOrd="0" destOrd="0" parTransId="{F04C0FE6-D7EE-4C76-88B4-8FCB36C09E2C}" sibTransId="{5BC58593-B6DD-48FF-BC2D-7719F657E893}"/>
    <dgm:cxn modelId="{D3AAED3A-A296-4118-AA97-682A81799FD5}" srcId="{9F869F4F-27BA-428C-9E94-40278366213F}" destId="{1FB93849-FE1A-4882-89C7-16A4DEF98145}" srcOrd="0" destOrd="0" parTransId="{76D3CFA2-5951-49D6-9FB7-0B471ACBF6BC}" sibTransId="{5C21C4D6-FD01-47B7-ABB3-2AB1ACDD3CE9}"/>
    <dgm:cxn modelId="{7CDA143E-7953-4775-B72A-4050C7CA092A}" srcId="{11E41747-4FED-4EC9-9B82-8DEC0AA0BD97}" destId="{A192B50B-D10D-489B-9BAE-D84856301CD0}" srcOrd="0" destOrd="0" parTransId="{EC3B58B6-6CF4-4E55-A719-5151A9E412F9}" sibTransId="{6E21FE83-A769-4FB8-900A-FBE83E69876E}"/>
    <dgm:cxn modelId="{D4D5DC4B-1FDF-4FA1-A180-3B89DB16C8B4}" type="presOf" srcId="{11E41747-4FED-4EC9-9B82-8DEC0AA0BD97}" destId="{13EE42C4-6510-4596-B1A4-7DA64A950B6C}" srcOrd="0" destOrd="2" presId="urn:diagrams.loki3.com/BracketList+Icon"/>
    <dgm:cxn modelId="{A50CCD5C-3FF2-4166-BB03-534C2297D7C9}" type="presOf" srcId="{917D37C2-BB54-45CC-857F-009E7510593A}" destId="{2F50AA90-A614-4DFA-93FD-9349B29CC41A}" srcOrd="0" destOrd="0" presId="urn:diagrams.loki3.com/BracketList+Icon"/>
    <dgm:cxn modelId="{3EF4486F-4C5B-434B-B273-FC36796C62A3}" srcId="{77C1468D-FFA2-4CE6-B523-0E43BD8105A1}" destId="{3A484F49-3657-40B5-AA6A-CDB4222FA8F3}" srcOrd="0" destOrd="0" parTransId="{BD8D056B-97A4-4B55-A189-1C2CB7953A54}" sibTransId="{BEBB1ABD-6A55-46BC-861E-C20FC00FD6E2}"/>
    <dgm:cxn modelId="{E89CDC71-8A85-4958-B1E5-6F4E189F37FE}" type="presOf" srcId="{77C1468D-FFA2-4CE6-B523-0E43BD8105A1}" destId="{E382E082-898E-421F-BA70-BAE699197B5A}" srcOrd="0" destOrd="0" presId="urn:diagrams.loki3.com/BracketList+Icon"/>
    <dgm:cxn modelId="{78828F7F-3EE7-4B14-888B-B106B437F8C7}" type="presOf" srcId="{A192B50B-D10D-489B-9BAE-D84856301CD0}" destId="{13EE42C4-6510-4596-B1A4-7DA64A950B6C}" srcOrd="0" destOrd="3" presId="urn:diagrams.loki3.com/BracketList+Icon"/>
    <dgm:cxn modelId="{3397B38B-4B97-4855-9018-5C0903CF9595}" srcId="{917D37C2-BB54-45CC-857F-009E7510593A}" destId="{B6627C9F-3848-44C0-A623-436841BCED01}" srcOrd="1" destOrd="0" parTransId="{50C0630A-A7E0-4046-822F-062BB26DDE13}" sibTransId="{741A5DD0-7C33-4693-BDE5-128FC8CD9FF8}"/>
    <dgm:cxn modelId="{C08E3394-9081-40C0-961F-C2EF7FEEC4AE}" srcId="{9F869F4F-27BA-428C-9E94-40278366213F}" destId="{11E41747-4FED-4EC9-9B82-8DEC0AA0BD97}" srcOrd="1" destOrd="0" parTransId="{DD0AB57D-BF2F-4316-AE75-5BF23A0D06CF}" sibTransId="{F22A8090-7681-4B69-AFF0-1E51F0B44A6D}"/>
    <dgm:cxn modelId="{0F5EC196-02C3-468A-99A2-827B3AA762F1}" srcId="{917D37C2-BB54-45CC-857F-009E7510593A}" destId="{77C1468D-FFA2-4CE6-B523-0E43BD8105A1}" srcOrd="2" destOrd="0" parTransId="{2D767FEF-E37C-40D0-B5D3-60ACCB4C0D6B}" sibTransId="{03BCF3AC-B9E0-43AD-8596-BBACEF9D629B}"/>
    <dgm:cxn modelId="{3F9F169B-0557-4E55-B8D0-283A89DC2DF2}" srcId="{917D37C2-BB54-45CC-857F-009E7510593A}" destId="{9F869F4F-27BA-428C-9E94-40278366213F}" srcOrd="0" destOrd="0" parTransId="{B5130808-01CF-4419-9CCC-1CB2A2117813}" sibTransId="{746EED74-4C70-4C71-A2F1-DFF3361C27A2}"/>
    <dgm:cxn modelId="{0080609F-8871-4B37-9038-CE83823BAFF9}" type="presOf" srcId="{1FB93849-FE1A-4882-89C7-16A4DEF98145}" destId="{13EE42C4-6510-4596-B1A4-7DA64A950B6C}" srcOrd="0" destOrd="0" presId="urn:diagrams.loki3.com/BracketList+Icon"/>
    <dgm:cxn modelId="{853B17DF-6DBE-4AC0-8FDF-D449E0096998}" srcId="{1FB93849-FE1A-4882-89C7-16A4DEF98145}" destId="{E0516C06-3ED6-46EB-83D3-F15C95B18827}" srcOrd="0" destOrd="0" parTransId="{FCF3F8E4-9A84-458C-BF81-8369E6918A49}" sibTransId="{98B5C676-8F21-44BA-99F9-2DB070E23978}"/>
    <dgm:cxn modelId="{573595F1-7142-41B1-93E7-C66671194385}" type="presOf" srcId="{E0516C06-3ED6-46EB-83D3-F15C95B18827}" destId="{13EE42C4-6510-4596-B1A4-7DA64A950B6C}" srcOrd="0" destOrd="1" presId="urn:diagrams.loki3.com/BracketList+Icon"/>
    <dgm:cxn modelId="{5B9190F7-C27F-4D8C-87D0-CFC86BF1945F}" type="presOf" srcId="{9F869F4F-27BA-428C-9E94-40278366213F}" destId="{E40AB9A7-5735-480B-B678-A9E2932E2843}" srcOrd="0" destOrd="0" presId="urn:diagrams.loki3.com/BracketList+Icon"/>
    <dgm:cxn modelId="{589AF66B-C03D-4817-A594-CAAAC14E431B}" type="presParOf" srcId="{2F50AA90-A614-4DFA-93FD-9349B29CC41A}" destId="{E75FD3F1-C2A4-4FC7-A680-97073919D45A}" srcOrd="0" destOrd="0" presId="urn:diagrams.loki3.com/BracketList+Icon"/>
    <dgm:cxn modelId="{4C462E1C-77E4-489A-9FAA-13B1CE90ECD4}" type="presParOf" srcId="{E75FD3F1-C2A4-4FC7-A680-97073919D45A}" destId="{E40AB9A7-5735-480B-B678-A9E2932E2843}" srcOrd="0" destOrd="0" presId="urn:diagrams.loki3.com/BracketList+Icon"/>
    <dgm:cxn modelId="{5E73F20D-3677-41A7-8B21-7959B10F8BB1}" type="presParOf" srcId="{E75FD3F1-C2A4-4FC7-A680-97073919D45A}" destId="{C38F9BF3-A97E-4EE5-A033-B0E2BB9CC4D3}" srcOrd="1" destOrd="0" presId="urn:diagrams.loki3.com/BracketList+Icon"/>
    <dgm:cxn modelId="{9505086A-8CDE-4534-AB9C-FC5A67F5FFEB}" type="presParOf" srcId="{E75FD3F1-C2A4-4FC7-A680-97073919D45A}" destId="{12B7CC01-73E8-4A2C-A218-DCA542553D4C}" srcOrd="2" destOrd="0" presId="urn:diagrams.loki3.com/BracketList+Icon"/>
    <dgm:cxn modelId="{2979D7BD-2848-454C-B900-99FD8A12814D}" type="presParOf" srcId="{E75FD3F1-C2A4-4FC7-A680-97073919D45A}" destId="{13EE42C4-6510-4596-B1A4-7DA64A950B6C}" srcOrd="3" destOrd="0" presId="urn:diagrams.loki3.com/BracketList+Icon"/>
    <dgm:cxn modelId="{C3ABD471-1F42-40AF-A9A8-E76785543800}" type="presParOf" srcId="{2F50AA90-A614-4DFA-93FD-9349B29CC41A}" destId="{F85B7134-B5DE-4753-BC45-1FC856184AFA}" srcOrd="1" destOrd="0" presId="urn:diagrams.loki3.com/BracketList+Icon"/>
    <dgm:cxn modelId="{E7C6F943-C6E9-4E88-9207-3D8ABAB622F2}" type="presParOf" srcId="{2F50AA90-A614-4DFA-93FD-9349B29CC41A}" destId="{7E85DB46-A47F-4B0E-BB68-D59C6E797EB5}" srcOrd="2" destOrd="0" presId="urn:diagrams.loki3.com/BracketList+Icon"/>
    <dgm:cxn modelId="{47FCA8FD-57F0-4E58-BC13-11F82C7EA967}" type="presParOf" srcId="{7E85DB46-A47F-4B0E-BB68-D59C6E797EB5}" destId="{57CC6D7B-B714-45BF-93B3-E52DF1C17072}" srcOrd="0" destOrd="0" presId="urn:diagrams.loki3.com/BracketList+Icon"/>
    <dgm:cxn modelId="{36567D88-E97A-4410-A66F-1525DDC551F4}" type="presParOf" srcId="{7E85DB46-A47F-4B0E-BB68-D59C6E797EB5}" destId="{8589DD38-A524-4C43-85E9-CCE4DE15FFB6}" srcOrd="1" destOrd="0" presId="urn:diagrams.loki3.com/BracketList+Icon"/>
    <dgm:cxn modelId="{4F9F8D38-5576-44FF-AF6B-23F8EF72AEE0}" type="presParOf" srcId="{7E85DB46-A47F-4B0E-BB68-D59C6E797EB5}" destId="{6C80EB11-7BAC-4260-B2A7-6C69A0A201B2}" srcOrd="2" destOrd="0" presId="urn:diagrams.loki3.com/BracketList+Icon"/>
    <dgm:cxn modelId="{DE5BB9E8-7CC4-4BAC-A4DA-F82DC4CC9419}" type="presParOf" srcId="{7E85DB46-A47F-4B0E-BB68-D59C6E797EB5}" destId="{92C1CB72-4FC2-4BA1-B456-3D38FB402283}" srcOrd="3" destOrd="0" presId="urn:diagrams.loki3.com/BracketList+Icon"/>
    <dgm:cxn modelId="{19C68DA6-B006-4010-B70D-DD86F1DB33B5}" type="presParOf" srcId="{2F50AA90-A614-4DFA-93FD-9349B29CC41A}" destId="{4FC8E5CF-99ED-446C-A28C-9A8CC6491EB6}" srcOrd="3" destOrd="0" presId="urn:diagrams.loki3.com/BracketList+Icon"/>
    <dgm:cxn modelId="{B03CAD56-397E-4915-887B-F9311AB4ACD4}" type="presParOf" srcId="{2F50AA90-A614-4DFA-93FD-9349B29CC41A}" destId="{12AC3703-CB62-47EE-9D89-9BFA36952B6D}" srcOrd="4" destOrd="0" presId="urn:diagrams.loki3.com/BracketList+Icon"/>
    <dgm:cxn modelId="{9114A610-616E-4F57-B284-21F330DC430D}" type="presParOf" srcId="{12AC3703-CB62-47EE-9D89-9BFA36952B6D}" destId="{E382E082-898E-421F-BA70-BAE699197B5A}" srcOrd="0" destOrd="0" presId="urn:diagrams.loki3.com/BracketList+Icon"/>
    <dgm:cxn modelId="{D72BFE44-FA14-4E31-9B71-26E42F2AD056}" type="presParOf" srcId="{12AC3703-CB62-47EE-9D89-9BFA36952B6D}" destId="{742BB234-EB77-404F-8AC7-AF24416B4020}" srcOrd="1" destOrd="0" presId="urn:diagrams.loki3.com/BracketList+Icon"/>
    <dgm:cxn modelId="{48D2D195-CD5B-4B13-A021-B0A2CCDFA240}" type="presParOf" srcId="{12AC3703-CB62-47EE-9D89-9BFA36952B6D}" destId="{E0AB25D7-2FF5-4A8F-9386-2AD5325AFA69}" srcOrd="2" destOrd="0" presId="urn:diagrams.loki3.com/BracketList+Icon"/>
    <dgm:cxn modelId="{1879DF3C-934A-4A1F-B6E5-DE17E2F4AE74}" type="presParOf" srcId="{12AC3703-CB62-47EE-9D89-9BFA36952B6D}" destId="{058CCBEC-099F-4101-B511-9BE18EC219B5}" srcOrd="3" destOrd="0" presId="urn:diagrams.loki3.com/BracketList+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B783176-353C-401E-8A0A-EAF1D4472EEA}" type="doc">
      <dgm:prSet loTypeId="urn:diagrams.loki3.com/BracketList+Icon" loCatId="list" qsTypeId="urn:microsoft.com/office/officeart/2005/8/quickstyle/simple1#3" qsCatId="simple" csTypeId="urn:microsoft.com/office/officeart/2005/8/colors/accent3_2" csCatId="accent3" phldr="1"/>
      <dgm:spPr/>
      <dgm:t>
        <a:bodyPr/>
        <a:lstStyle/>
        <a:p>
          <a:endParaRPr lang="en-GB"/>
        </a:p>
      </dgm:t>
    </dgm:pt>
    <dgm:pt modelId="{EBF04B82-CBF0-4593-856E-484CD3608AD4}">
      <dgm:prSet/>
      <dgm:spPr/>
      <dgm:t>
        <a:bodyPr/>
        <a:lstStyle/>
        <a:p>
          <a:pPr rtl="0"/>
          <a:r>
            <a:rPr lang="en-GB" dirty="0"/>
            <a:t>Cross-sectional</a:t>
          </a:r>
        </a:p>
      </dgm:t>
    </dgm:pt>
    <dgm:pt modelId="{99B0983C-BE59-4DBB-8C31-E8E9C41D7F5E}" type="parTrans" cxnId="{3C7AC744-AFF0-444D-A900-E8DC2CD2CDAB}">
      <dgm:prSet/>
      <dgm:spPr/>
      <dgm:t>
        <a:bodyPr/>
        <a:lstStyle/>
        <a:p>
          <a:endParaRPr lang="en-GB"/>
        </a:p>
      </dgm:t>
    </dgm:pt>
    <dgm:pt modelId="{9F41DE69-FE32-4830-83FB-6BB8732E57EB}" type="sibTrans" cxnId="{3C7AC744-AFF0-444D-A900-E8DC2CD2CDAB}">
      <dgm:prSet/>
      <dgm:spPr/>
      <dgm:t>
        <a:bodyPr/>
        <a:lstStyle/>
        <a:p>
          <a:endParaRPr lang="en-GB"/>
        </a:p>
      </dgm:t>
    </dgm:pt>
    <dgm:pt modelId="{2542CEDB-0481-4FCB-B8A8-1118F80FEA52}">
      <dgm:prSet/>
      <dgm:spPr/>
      <dgm:t>
        <a:bodyPr/>
        <a:lstStyle/>
        <a:p>
          <a:pPr rtl="0"/>
          <a:r>
            <a:rPr lang="en-GB" dirty="0"/>
            <a:t>Repeated cross sectional</a:t>
          </a:r>
        </a:p>
      </dgm:t>
    </dgm:pt>
    <dgm:pt modelId="{2ED26649-935B-494C-8CC0-8CBD8C7CF7C8}" type="parTrans" cxnId="{5C46DA96-483D-4F7D-AFCC-9E3C7F684912}">
      <dgm:prSet/>
      <dgm:spPr/>
      <dgm:t>
        <a:bodyPr/>
        <a:lstStyle/>
        <a:p>
          <a:endParaRPr lang="en-GB"/>
        </a:p>
      </dgm:t>
    </dgm:pt>
    <dgm:pt modelId="{85DB5AAC-306D-4640-BF79-BDD9508F122C}" type="sibTrans" cxnId="{5C46DA96-483D-4F7D-AFCC-9E3C7F684912}">
      <dgm:prSet/>
      <dgm:spPr/>
      <dgm:t>
        <a:bodyPr/>
        <a:lstStyle/>
        <a:p>
          <a:endParaRPr lang="en-GB"/>
        </a:p>
      </dgm:t>
    </dgm:pt>
    <dgm:pt modelId="{2130BEFD-76E0-4493-BC8E-95460FB144E7}">
      <dgm:prSet/>
      <dgm:spPr/>
      <dgm:t>
        <a:bodyPr/>
        <a:lstStyle/>
        <a:p>
          <a:pPr rtl="0"/>
          <a:r>
            <a:rPr lang="en-GB" dirty="0"/>
            <a:t>Time series</a:t>
          </a:r>
        </a:p>
      </dgm:t>
    </dgm:pt>
    <dgm:pt modelId="{B2AB022F-3020-4429-8872-0FFE81F77354}" type="parTrans" cxnId="{FA763AAF-F562-47BF-8C0D-3C4029C9CA46}">
      <dgm:prSet/>
      <dgm:spPr/>
      <dgm:t>
        <a:bodyPr/>
        <a:lstStyle/>
        <a:p>
          <a:endParaRPr lang="en-GB"/>
        </a:p>
      </dgm:t>
    </dgm:pt>
    <dgm:pt modelId="{D1B8CB19-F34C-47E6-A9D0-A7B89EDBA8AA}" type="sibTrans" cxnId="{FA763AAF-F562-47BF-8C0D-3C4029C9CA46}">
      <dgm:prSet/>
      <dgm:spPr/>
      <dgm:t>
        <a:bodyPr/>
        <a:lstStyle/>
        <a:p>
          <a:endParaRPr lang="en-GB"/>
        </a:p>
      </dgm:t>
    </dgm:pt>
    <dgm:pt modelId="{643C004C-EF59-4FC4-982D-3050963885D2}">
      <dgm:prSet/>
      <dgm:spPr/>
      <dgm:t>
        <a:bodyPr/>
        <a:lstStyle/>
        <a:p>
          <a:pPr rtl="0"/>
          <a:r>
            <a:rPr lang="en-GB" dirty="0"/>
            <a:t>Longitudinal</a:t>
          </a:r>
        </a:p>
      </dgm:t>
    </dgm:pt>
    <dgm:pt modelId="{9829BDED-59F0-451D-AE4E-0862ABB75616}" type="parTrans" cxnId="{B6CDB9DE-D7B4-4752-85C2-AC5E6CB240F9}">
      <dgm:prSet/>
      <dgm:spPr/>
      <dgm:t>
        <a:bodyPr/>
        <a:lstStyle/>
        <a:p>
          <a:endParaRPr lang="en-GB"/>
        </a:p>
      </dgm:t>
    </dgm:pt>
    <dgm:pt modelId="{2581404B-E12E-4CE3-B9AB-870B026EB1DC}" type="sibTrans" cxnId="{B6CDB9DE-D7B4-4752-85C2-AC5E6CB240F9}">
      <dgm:prSet/>
      <dgm:spPr/>
      <dgm:t>
        <a:bodyPr/>
        <a:lstStyle/>
        <a:p>
          <a:endParaRPr lang="en-GB"/>
        </a:p>
      </dgm:t>
    </dgm:pt>
    <dgm:pt modelId="{C9286276-43CE-4D6C-80A1-8E7682F88995}">
      <dgm:prSet/>
      <dgm:spPr/>
      <dgm:t>
        <a:bodyPr/>
        <a:lstStyle/>
        <a:p>
          <a:pPr rtl="0"/>
          <a:r>
            <a:rPr lang="en-GB" dirty="0">
              <a:solidFill>
                <a:schemeClr val="tx1"/>
              </a:solidFill>
            </a:rPr>
            <a:t>one-point of time (a snap shot)</a:t>
          </a:r>
        </a:p>
      </dgm:t>
    </dgm:pt>
    <dgm:pt modelId="{8FF8F355-A3E1-42E7-9082-EBA015F76C81}" type="parTrans" cxnId="{133581F0-E572-442F-9D79-32C0E46C0D2D}">
      <dgm:prSet/>
      <dgm:spPr/>
      <dgm:t>
        <a:bodyPr/>
        <a:lstStyle/>
        <a:p>
          <a:endParaRPr lang="en-GB"/>
        </a:p>
      </dgm:t>
    </dgm:pt>
    <dgm:pt modelId="{D13C6E64-DEAA-41BF-B673-1CDB306D5A55}" type="sibTrans" cxnId="{133581F0-E572-442F-9D79-32C0E46C0D2D}">
      <dgm:prSet/>
      <dgm:spPr/>
      <dgm:t>
        <a:bodyPr/>
        <a:lstStyle/>
        <a:p>
          <a:endParaRPr lang="en-GB"/>
        </a:p>
      </dgm:t>
    </dgm:pt>
    <dgm:pt modelId="{CF523DFB-C583-48CE-8DE6-3E1A1639DF90}">
      <dgm:prSet/>
      <dgm:spPr/>
      <dgm:t>
        <a:bodyPr/>
        <a:lstStyle/>
        <a:p>
          <a:pPr rtl="0"/>
          <a:r>
            <a:rPr lang="en-GB" dirty="0">
              <a:solidFill>
                <a:schemeClr val="tx1"/>
              </a:solidFill>
            </a:rPr>
            <a:t>cross-sectional surveys repeated with new samples</a:t>
          </a:r>
        </a:p>
      </dgm:t>
    </dgm:pt>
    <dgm:pt modelId="{F5DC4251-6C6A-4170-A31A-7CF6ECB6DE0A}" type="parTrans" cxnId="{748A0381-D76A-4C6E-A3FE-F73761B27E16}">
      <dgm:prSet/>
      <dgm:spPr/>
      <dgm:t>
        <a:bodyPr/>
        <a:lstStyle/>
        <a:p>
          <a:endParaRPr lang="en-GB"/>
        </a:p>
      </dgm:t>
    </dgm:pt>
    <dgm:pt modelId="{3AA59421-0BC9-41FB-99B2-134A4D16D2E6}" type="sibTrans" cxnId="{748A0381-D76A-4C6E-A3FE-F73761B27E16}">
      <dgm:prSet/>
      <dgm:spPr/>
      <dgm:t>
        <a:bodyPr/>
        <a:lstStyle/>
        <a:p>
          <a:endParaRPr lang="en-GB"/>
        </a:p>
      </dgm:t>
    </dgm:pt>
    <dgm:pt modelId="{C92D74A3-CDDA-4B91-81C9-F795C912F257}">
      <dgm:prSet/>
      <dgm:spPr/>
      <dgm:t>
        <a:bodyPr/>
        <a:lstStyle/>
        <a:p>
          <a:pPr rtl="0"/>
          <a:r>
            <a:rPr lang="en-GB" u="none" dirty="0">
              <a:solidFill>
                <a:schemeClr val="tx1"/>
              </a:solidFill>
            </a:rPr>
            <a:t>series of data points in </a:t>
          </a:r>
          <a:r>
            <a:rPr lang="en-GB" dirty="0">
              <a:solidFill>
                <a:schemeClr val="tx1"/>
              </a:solidFill>
            </a:rPr>
            <a:t>time order (often equally spaced in time)</a:t>
          </a:r>
        </a:p>
      </dgm:t>
    </dgm:pt>
    <dgm:pt modelId="{C684CBA9-E278-4361-AFEE-AFFC7A8CE98E}" type="parTrans" cxnId="{7E7F1AFA-2CE0-4C86-BF2F-03FD667FBFDD}">
      <dgm:prSet/>
      <dgm:spPr/>
      <dgm:t>
        <a:bodyPr/>
        <a:lstStyle/>
        <a:p>
          <a:endParaRPr lang="en-GB"/>
        </a:p>
      </dgm:t>
    </dgm:pt>
    <dgm:pt modelId="{780F7899-02E5-4263-8534-669FD4C7851C}" type="sibTrans" cxnId="{7E7F1AFA-2CE0-4C86-BF2F-03FD667FBFDD}">
      <dgm:prSet/>
      <dgm:spPr/>
      <dgm:t>
        <a:bodyPr/>
        <a:lstStyle/>
        <a:p>
          <a:endParaRPr lang="en-GB"/>
        </a:p>
      </dgm:t>
    </dgm:pt>
    <dgm:pt modelId="{6A8BFCBE-4638-4B71-96C2-1FC8E33D071E}">
      <dgm:prSet/>
      <dgm:spPr/>
      <dgm:t>
        <a:bodyPr/>
        <a:lstStyle/>
        <a:p>
          <a:pPr rtl="0"/>
          <a:r>
            <a:rPr lang="en-GB" dirty="0">
              <a:solidFill>
                <a:schemeClr val="tx1"/>
              </a:solidFill>
            </a:rPr>
            <a:t>follow the same units over time e.g. household panel studies collect information from a sample of households in regular ‘waves’ </a:t>
          </a:r>
        </a:p>
      </dgm:t>
    </dgm:pt>
    <dgm:pt modelId="{A01B1D37-BC5D-46C2-B81F-055D90C61F26}" type="parTrans" cxnId="{D2926D37-D33D-45FF-A902-9DE14F50C2E6}">
      <dgm:prSet/>
      <dgm:spPr/>
      <dgm:t>
        <a:bodyPr/>
        <a:lstStyle/>
        <a:p>
          <a:endParaRPr lang="en-GB"/>
        </a:p>
      </dgm:t>
    </dgm:pt>
    <dgm:pt modelId="{2FA8AE86-D02F-4897-8A62-BF0ECB61A0C4}" type="sibTrans" cxnId="{D2926D37-D33D-45FF-A902-9DE14F50C2E6}">
      <dgm:prSet/>
      <dgm:spPr/>
      <dgm:t>
        <a:bodyPr/>
        <a:lstStyle/>
        <a:p>
          <a:endParaRPr lang="en-GB"/>
        </a:p>
      </dgm:t>
    </dgm:pt>
    <dgm:pt modelId="{C1FEF27D-C18D-4996-BF7A-B1DF441C53AF}">
      <dgm:prSet/>
      <dgm:spPr/>
      <dgm:t>
        <a:bodyPr/>
        <a:lstStyle/>
        <a:p>
          <a:pPr rtl="0"/>
          <a:r>
            <a:rPr lang="en-GB" dirty="0">
              <a:solidFill>
                <a:schemeClr val="tx1"/>
              </a:solidFill>
            </a:rPr>
            <a:t>usually information on multiple cases and variables</a:t>
          </a:r>
        </a:p>
      </dgm:t>
    </dgm:pt>
    <dgm:pt modelId="{7AF05466-F32D-489E-A0D5-F63275963C96}" type="parTrans" cxnId="{210E19DD-C0C6-44C9-A903-39D64AF515DC}">
      <dgm:prSet/>
      <dgm:spPr/>
      <dgm:t>
        <a:bodyPr/>
        <a:lstStyle/>
        <a:p>
          <a:endParaRPr lang="en-GB"/>
        </a:p>
      </dgm:t>
    </dgm:pt>
    <dgm:pt modelId="{87724C51-2E88-4FEF-9CC5-9008C3EB11A1}" type="sibTrans" cxnId="{210E19DD-C0C6-44C9-A903-39D64AF515DC}">
      <dgm:prSet/>
      <dgm:spPr/>
      <dgm:t>
        <a:bodyPr/>
        <a:lstStyle/>
        <a:p>
          <a:endParaRPr lang="en-GB"/>
        </a:p>
      </dgm:t>
    </dgm:pt>
    <dgm:pt modelId="{5CF9F009-0223-4550-B041-7780D2B7A514}">
      <dgm:prSet/>
      <dgm:spPr/>
      <dgm:t>
        <a:bodyPr/>
        <a:lstStyle/>
        <a:p>
          <a:pPr rtl="0"/>
          <a:r>
            <a:rPr lang="en-GB" dirty="0">
              <a:solidFill>
                <a:schemeClr val="tx1"/>
              </a:solidFill>
            </a:rPr>
            <a:t>data from the different samples allows analysis of trends</a:t>
          </a:r>
        </a:p>
      </dgm:t>
    </dgm:pt>
    <dgm:pt modelId="{596EC1B3-4D60-4312-BE75-06F673256932}" type="parTrans" cxnId="{8E8C9D77-6465-41A6-AAEE-C9D94FEE01EF}">
      <dgm:prSet/>
      <dgm:spPr/>
      <dgm:t>
        <a:bodyPr/>
        <a:lstStyle/>
        <a:p>
          <a:endParaRPr lang="en-GB"/>
        </a:p>
      </dgm:t>
    </dgm:pt>
    <dgm:pt modelId="{C6D62A34-12D7-42EB-B86D-0C16AC4AA7C6}" type="sibTrans" cxnId="{8E8C9D77-6465-41A6-AAEE-C9D94FEE01EF}">
      <dgm:prSet/>
      <dgm:spPr/>
      <dgm:t>
        <a:bodyPr/>
        <a:lstStyle/>
        <a:p>
          <a:endParaRPr lang="en-GB"/>
        </a:p>
      </dgm:t>
    </dgm:pt>
    <dgm:pt modelId="{B5B9BB7B-F49F-40E4-8D17-79FD0864E4FE}">
      <dgm:prSet/>
      <dgm:spPr/>
      <dgm:t>
        <a:bodyPr/>
        <a:lstStyle/>
        <a:p>
          <a:pPr rtl="0"/>
          <a:r>
            <a:rPr lang="en-GB" dirty="0">
              <a:solidFill>
                <a:schemeClr val="tx1"/>
              </a:solidFill>
            </a:rPr>
            <a:t>aggregate macro data are often time-series data.</a:t>
          </a:r>
        </a:p>
      </dgm:t>
    </dgm:pt>
    <dgm:pt modelId="{F9294830-491E-43CF-9E62-3B52D3B42A00}" type="parTrans" cxnId="{1BB30582-3129-4EE0-BD27-B66CDD85DB37}">
      <dgm:prSet/>
      <dgm:spPr/>
      <dgm:t>
        <a:bodyPr/>
        <a:lstStyle/>
        <a:p>
          <a:endParaRPr lang="en-GB"/>
        </a:p>
      </dgm:t>
    </dgm:pt>
    <dgm:pt modelId="{8A801810-F84C-408F-88AA-B257691F4C2D}" type="sibTrans" cxnId="{1BB30582-3129-4EE0-BD27-B66CDD85DB37}">
      <dgm:prSet/>
      <dgm:spPr/>
      <dgm:t>
        <a:bodyPr/>
        <a:lstStyle/>
        <a:p>
          <a:endParaRPr lang="en-GB"/>
        </a:p>
      </dgm:t>
    </dgm:pt>
    <dgm:pt modelId="{9C89E83D-C015-4E3A-BD3B-8BD204A92558}">
      <dgm:prSet/>
      <dgm:spPr/>
      <dgm:t>
        <a:bodyPr/>
        <a:lstStyle/>
        <a:p>
          <a:pPr rtl="0"/>
          <a:r>
            <a:rPr lang="en-GB" dirty="0">
              <a:solidFill>
                <a:schemeClr val="tx1"/>
              </a:solidFill>
            </a:rPr>
            <a:t>time points may come from sample surveys e.g. unemployment from labour force surveys</a:t>
          </a:r>
        </a:p>
      </dgm:t>
    </dgm:pt>
    <dgm:pt modelId="{05AC6FA4-1504-49FF-859E-6FFBC94C2B78}" type="parTrans" cxnId="{4296044C-841A-4830-93FD-657DD9F4811A}">
      <dgm:prSet/>
      <dgm:spPr/>
      <dgm:t>
        <a:bodyPr/>
        <a:lstStyle/>
        <a:p>
          <a:endParaRPr lang="en-GB"/>
        </a:p>
      </dgm:t>
    </dgm:pt>
    <dgm:pt modelId="{BC2B53EC-063E-4A42-9AE1-968F0E6FB5D1}" type="sibTrans" cxnId="{4296044C-841A-4830-93FD-657DD9F4811A}">
      <dgm:prSet/>
      <dgm:spPr/>
      <dgm:t>
        <a:bodyPr/>
        <a:lstStyle/>
        <a:p>
          <a:endParaRPr lang="en-GB"/>
        </a:p>
      </dgm:t>
    </dgm:pt>
    <dgm:pt modelId="{276D5A4F-B191-461E-ACA2-FA41F823D0D7}" type="pres">
      <dgm:prSet presAssocID="{EB783176-353C-401E-8A0A-EAF1D4472EEA}" presName="Name0" presStyleCnt="0">
        <dgm:presLayoutVars>
          <dgm:dir/>
          <dgm:animLvl val="lvl"/>
          <dgm:resizeHandles val="exact"/>
        </dgm:presLayoutVars>
      </dgm:prSet>
      <dgm:spPr/>
    </dgm:pt>
    <dgm:pt modelId="{E3A805FC-1303-449E-A1FB-76CF8618C90E}" type="pres">
      <dgm:prSet presAssocID="{EBF04B82-CBF0-4593-856E-484CD3608AD4}" presName="linNode" presStyleCnt="0"/>
      <dgm:spPr/>
    </dgm:pt>
    <dgm:pt modelId="{59E49EF8-BCDA-404E-8D34-8105EEC1F4C5}" type="pres">
      <dgm:prSet presAssocID="{EBF04B82-CBF0-4593-856E-484CD3608AD4}" presName="parTx" presStyleLbl="revTx" presStyleIdx="0" presStyleCnt="4">
        <dgm:presLayoutVars>
          <dgm:chMax val="1"/>
          <dgm:bulletEnabled val="1"/>
        </dgm:presLayoutVars>
      </dgm:prSet>
      <dgm:spPr/>
    </dgm:pt>
    <dgm:pt modelId="{068B86D7-1915-495F-AB85-50EE18C82602}" type="pres">
      <dgm:prSet presAssocID="{EBF04B82-CBF0-4593-856E-484CD3608AD4}" presName="bracket" presStyleLbl="parChTrans1D1" presStyleIdx="0" presStyleCnt="4"/>
      <dgm:spPr/>
    </dgm:pt>
    <dgm:pt modelId="{BE799298-2FB0-40A8-B870-1B36723C2B67}" type="pres">
      <dgm:prSet presAssocID="{EBF04B82-CBF0-4593-856E-484CD3608AD4}" presName="spH" presStyleCnt="0"/>
      <dgm:spPr/>
    </dgm:pt>
    <dgm:pt modelId="{16398823-4C96-45C9-8AD0-B4939B038078}" type="pres">
      <dgm:prSet presAssocID="{EBF04B82-CBF0-4593-856E-484CD3608AD4}" presName="desTx" presStyleLbl="node1" presStyleIdx="0" presStyleCnt="4">
        <dgm:presLayoutVars>
          <dgm:bulletEnabled val="1"/>
        </dgm:presLayoutVars>
      </dgm:prSet>
      <dgm:spPr/>
    </dgm:pt>
    <dgm:pt modelId="{C0A99F37-9E47-4706-9DF7-A6BCC0F361D0}" type="pres">
      <dgm:prSet presAssocID="{9F41DE69-FE32-4830-83FB-6BB8732E57EB}" presName="spV" presStyleCnt="0"/>
      <dgm:spPr/>
    </dgm:pt>
    <dgm:pt modelId="{231104EF-EFD0-4C10-B6BF-75769DDED70B}" type="pres">
      <dgm:prSet presAssocID="{2542CEDB-0481-4FCB-B8A8-1118F80FEA52}" presName="linNode" presStyleCnt="0"/>
      <dgm:spPr/>
    </dgm:pt>
    <dgm:pt modelId="{5E4C2E45-8D28-4F66-B1FE-FD32235F06B1}" type="pres">
      <dgm:prSet presAssocID="{2542CEDB-0481-4FCB-B8A8-1118F80FEA52}" presName="parTx" presStyleLbl="revTx" presStyleIdx="1" presStyleCnt="4">
        <dgm:presLayoutVars>
          <dgm:chMax val="1"/>
          <dgm:bulletEnabled val="1"/>
        </dgm:presLayoutVars>
      </dgm:prSet>
      <dgm:spPr/>
    </dgm:pt>
    <dgm:pt modelId="{852A59A9-FF80-4421-B3D9-CBC7FA652BF3}" type="pres">
      <dgm:prSet presAssocID="{2542CEDB-0481-4FCB-B8A8-1118F80FEA52}" presName="bracket" presStyleLbl="parChTrans1D1" presStyleIdx="1" presStyleCnt="4"/>
      <dgm:spPr/>
    </dgm:pt>
    <dgm:pt modelId="{38AB63C8-5C74-4EF2-85B9-6E6F953B224B}" type="pres">
      <dgm:prSet presAssocID="{2542CEDB-0481-4FCB-B8A8-1118F80FEA52}" presName="spH" presStyleCnt="0"/>
      <dgm:spPr/>
    </dgm:pt>
    <dgm:pt modelId="{5A95B7A4-366F-43E3-B424-A6CA4AA42EF0}" type="pres">
      <dgm:prSet presAssocID="{2542CEDB-0481-4FCB-B8A8-1118F80FEA52}" presName="desTx" presStyleLbl="node1" presStyleIdx="1" presStyleCnt="4">
        <dgm:presLayoutVars>
          <dgm:bulletEnabled val="1"/>
        </dgm:presLayoutVars>
      </dgm:prSet>
      <dgm:spPr/>
    </dgm:pt>
    <dgm:pt modelId="{BBA24C6B-77C8-49FB-A52F-E5030BF890E9}" type="pres">
      <dgm:prSet presAssocID="{85DB5AAC-306D-4640-BF79-BDD9508F122C}" presName="spV" presStyleCnt="0"/>
      <dgm:spPr/>
    </dgm:pt>
    <dgm:pt modelId="{88493049-1374-4A20-8F7B-89791F1E25B8}" type="pres">
      <dgm:prSet presAssocID="{2130BEFD-76E0-4493-BC8E-95460FB144E7}" presName="linNode" presStyleCnt="0"/>
      <dgm:spPr/>
    </dgm:pt>
    <dgm:pt modelId="{2F2C8027-FA41-479B-9D72-EBE6DDC9C402}" type="pres">
      <dgm:prSet presAssocID="{2130BEFD-76E0-4493-BC8E-95460FB144E7}" presName="parTx" presStyleLbl="revTx" presStyleIdx="2" presStyleCnt="4">
        <dgm:presLayoutVars>
          <dgm:chMax val="1"/>
          <dgm:bulletEnabled val="1"/>
        </dgm:presLayoutVars>
      </dgm:prSet>
      <dgm:spPr/>
    </dgm:pt>
    <dgm:pt modelId="{8DF9BC20-2E55-4A38-B37C-6405BA3646D4}" type="pres">
      <dgm:prSet presAssocID="{2130BEFD-76E0-4493-BC8E-95460FB144E7}" presName="bracket" presStyleLbl="parChTrans1D1" presStyleIdx="2" presStyleCnt="4"/>
      <dgm:spPr/>
    </dgm:pt>
    <dgm:pt modelId="{897FAD5C-708D-4E21-96C3-9EFDECE407A0}" type="pres">
      <dgm:prSet presAssocID="{2130BEFD-76E0-4493-BC8E-95460FB144E7}" presName="spH" presStyleCnt="0"/>
      <dgm:spPr/>
    </dgm:pt>
    <dgm:pt modelId="{7FE6E2A3-3550-4E04-BC98-9736A1929958}" type="pres">
      <dgm:prSet presAssocID="{2130BEFD-76E0-4493-BC8E-95460FB144E7}" presName="desTx" presStyleLbl="node1" presStyleIdx="2" presStyleCnt="4">
        <dgm:presLayoutVars>
          <dgm:bulletEnabled val="1"/>
        </dgm:presLayoutVars>
      </dgm:prSet>
      <dgm:spPr/>
    </dgm:pt>
    <dgm:pt modelId="{050EF0D3-8254-4A73-AA22-7C11B05F1CE7}" type="pres">
      <dgm:prSet presAssocID="{D1B8CB19-F34C-47E6-A9D0-A7B89EDBA8AA}" presName="spV" presStyleCnt="0"/>
      <dgm:spPr/>
    </dgm:pt>
    <dgm:pt modelId="{6C617E08-9FD1-460E-86F7-B239F56B6D77}" type="pres">
      <dgm:prSet presAssocID="{643C004C-EF59-4FC4-982D-3050963885D2}" presName="linNode" presStyleCnt="0"/>
      <dgm:spPr/>
    </dgm:pt>
    <dgm:pt modelId="{28014444-C75A-45FD-A097-457A30D247BF}" type="pres">
      <dgm:prSet presAssocID="{643C004C-EF59-4FC4-982D-3050963885D2}" presName="parTx" presStyleLbl="revTx" presStyleIdx="3" presStyleCnt="4">
        <dgm:presLayoutVars>
          <dgm:chMax val="1"/>
          <dgm:bulletEnabled val="1"/>
        </dgm:presLayoutVars>
      </dgm:prSet>
      <dgm:spPr/>
    </dgm:pt>
    <dgm:pt modelId="{2DAC5AD5-3051-4BFD-ADE6-E28F4FF58FAE}" type="pres">
      <dgm:prSet presAssocID="{643C004C-EF59-4FC4-982D-3050963885D2}" presName="bracket" presStyleLbl="parChTrans1D1" presStyleIdx="3" presStyleCnt="4"/>
      <dgm:spPr/>
    </dgm:pt>
    <dgm:pt modelId="{F7D45ED8-4618-4C4E-9DD5-2AA64F8A14AB}" type="pres">
      <dgm:prSet presAssocID="{643C004C-EF59-4FC4-982D-3050963885D2}" presName="spH" presStyleCnt="0"/>
      <dgm:spPr/>
    </dgm:pt>
    <dgm:pt modelId="{586CEBC0-78E7-40E9-9A2C-3CCBB39F19A4}" type="pres">
      <dgm:prSet presAssocID="{643C004C-EF59-4FC4-982D-3050963885D2}" presName="desTx" presStyleLbl="node1" presStyleIdx="3" presStyleCnt="4">
        <dgm:presLayoutVars>
          <dgm:bulletEnabled val="1"/>
        </dgm:presLayoutVars>
      </dgm:prSet>
      <dgm:spPr/>
    </dgm:pt>
  </dgm:ptLst>
  <dgm:cxnLst>
    <dgm:cxn modelId="{FD210605-BFC0-44A9-8683-19299C8AB903}" type="presOf" srcId="{9C89E83D-C015-4E3A-BD3B-8BD204A92558}" destId="{7FE6E2A3-3550-4E04-BC98-9736A1929958}" srcOrd="0" destOrd="2" presId="urn:diagrams.loki3.com/BracketList+Icon"/>
    <dgm:cxn modelId="{D8419405-7AB9-412C-B1DB-9850E4153644}" type="presOf" srcId="{2130BEFD-76E0-4493-BC8E-95460FB144E7}" destId="{2F2C8027-FA41-479B-9D72-EBE6DDC9C402}" srcOrd="0" destOrd="0" presId="urn:diagrams.loki3.com/BracketList+Icon"/>
    <dgm:cxn modelId="{D2926D37-D33D-45FF-A902-9DE14F50C2E6}" srcId="{643C004C-EF59-4FC4-982D-3050963885D2}" destId="{6A8BFCBE-4638-4B71-96C2-1FC8E33D071E}" srcOrd="0" destOrd="0" parTransId="{A01B1D37-BC5D-46C2-B81F-055D90C61F26}" sibTransId="{2FA8AE86-D02F-4897-8A62-BF0ECB61A0C4}"/>
    <dgm:cxn modelId="{ED211E3D-BA0E-43E2-AC7D-C1A84D16CCD9}" type="presOf" srcId="{EBF04B82-CBF0-4593-856E-484CD3608AD4}" destId="{59E49EF8-BCDA-404E-8D34-8105EEC1F4C5}" srcOrd="0" destOrd="0" presId="urn:diagrams.loki3.com/BracketList+Icon"/>
    <dgm:cxn modelId="{65350440-D23C-43B3-BF4C-A24BB0DCE496}" type="presOf" srcId="{2542CEDB-0481-4FCB-B8A8-1118F80FEA52}" destId="{5E4C2E45-8D28-4F66-B1FE-FD32235F06B1}" srcOrd="0" destOrd="0" presId="urn:diagrams.loki3.com/BracketList+Icon"/>
    <dgm:cxn modelId="{3C7AC744-AFF0-444D-A900-E8DC2CD2CDAB}" srcId="{EB783176-353C-401E-8A0A-EAF1D4472EEA}" destId="{EBF04B82-CBF0-4593-856E-484CD3608AD4}" srcOrd="0" destOrd="0" parTransId="{99B0983C-BE59-4DBB-8C31-E8E9C41D7F5E}" sibTransId="{9F41DE69-FE32-4830-83FB-6BB8732E57EB}"/>
    <dgm:cxn modelId="{4296044C-841A-4830-93FD-657DD9F4811A}" srcId="{2130BEFD-76E0-4493-BC8E-95460FB144E7}" destId="{9C89E83D-C015-4E3A-BD3B-8BD204A92558}" srcOrd="2" destOrd="0" parTransId="{05AC6FA4-1504-49FF-859E-6FFBC94C2B78}" sibTransId="{BC2B53EC-063E-4A42-9AE1-968F0E6FB5D1}"/>
    <dgm:cxn modelId="{F7B51F50-86BD-41C1-9CBE-73985573C141}" type="presOf" srcId="{C9286276-43CE-4D6C-80A1-8E7682F88995}" destId="{16398823-4C96-45C9-8AD0-B4939B038078}" srcOrd="0" destOrd="0" presId="urn:diagrams.loki3.com/BracketList+Icon"/>
    <dgm:cxn modelId="{750F8C50-A3FC-44C6-8701-5B69B60E5758}" type="presOf" srcId="{B5B9BB7B-F49F-40E4-8D17-79FD0864E4FE}" destId="{7FE6E2A3-3550-4E04-BC98-9736A1929958}" srcOrd="0" destOrd="1" presId="urn:diagrams.loki3.com/BracketList+Icon"/>
    <dgm:cxn modelId="{6F6F345A-97C6-4E1B-B0C7-F7578950A979}" type="presOf" srcId="{EB783176-353C-401E-8A0A-EAF1D4472EEA}" destId="{276D5A4F-B191-461E-ACA2-FA41F823D0D7}" srcOrd="0" destOrd="0" presId="urn:diagrams.loki3.com/BracketList+Icon"/>
    <dgm:cxn modelId="{8AD9F65D-A0E5-4884-805D-08E99C226FE2}" type="presOf" srcId="{C92D74A3-CDDA-4B91-81C9-F795C912F257}" destId="{7FE6E2A3-3550-4E04-BC98-9736A1929958}" srcOrd="0" destOrd="0" presId="urn:diagrams.loki3.com/BracketList+Icon"/>
    <dgm:cxn modelId="{9488DF67-B1C8-45A5-96FA-6D7AF0D2CAE6}" type="presOf" srcId="{6A8BFCBE-4638-4B71-96C2-1FC8E33D071E}" destId="{586CEBC0-78E7-40E9-9A2C-3CCBB39F19A4}" srcOrd="0" destOrd="0" presId="urn:diagrams.loki3.com/BracketList+Icon"/>
    <dgm:cxn modelId="{4AD56374-F4FE-4409-9668-59BF483E6625}" type="presOf" srcId="{CF523DFB-C583-48CE-8DE6-3E1A1639DF90}" destId="{5A95B7A4-366F-43E3-B424-A6CA4AA42EF0}" srcOrd="0" destOrd="0" presId="urn:diagrams.loki3.com/BracketList+Icon"/>
    <dgm:cxn modelId="{8E8C9D77-6465-41A6-AAEE-C9D94FEE01EF}" srcId="{2542CEDB-0481-4FCB-B8A8-1118F80FEA52}" destId="{5CF9F009-0223-4550-B041-7780D2B7A514}" srcOrd="1" destOrd="0" parTransId="{596EC1B3-4D60-4312-BE75-06F673256932}" sibTransId="{C6D62A34-12D7-42EB-B86D-0C16AC4AA7C6}"/>
    <dgm:cxn modelId="{748A0381-D76A-4C6E-A3FE-F73761B27E16}" srcId="{2542CEDB-0481-4FCB-B8A8-1118F80FEA52}" destId="{CF523DFB-C583-48CE-8DE6-3E1A1639DF90}" srcOrd="0" destOrd="0" parTransId="{F5DC4251-6C6A-4170-A31A-7CF6ECB6DE0A}" sibTransId="{3AA59421-0BC9-41FB-99B2-134A4D16D2E6}"/>
    <dgm:cxn modelId="{1BB30582-3129-4EE0-BD27-B66CDD85DB37}" srcId="{2130BEFD-76E0-4493-BC8E-95460FB144E7}" destId="{B5B9BB7B-F49F-40E4-8D17-79FD0864E4FE}" srcOrd="1" destOrd="0" parTransId="{F9294830-491E-43CF-9E62-3B52D3B42A00}" sibTransId="{8A801810-F84C-408F-88AA-B257691F4C2D}"/>
    <dgm:cxn modelId="{5C46DA96-483D-4F7D-AFCC-9E3C7F684912}" srcId="{EB783176-353C-401E-8A0A-EAF1D4472EEA}" destId="{2542CEDB-0481-4FCB-B8A8-1118F80FEA52}" srcOrd="1" destOrd="0" parTransId="{2ED26649-935B-494C-8CC0-8CBD8C7CF7C8}" sibTransId="{85DB5AAC-306D-4640-BF79-BDD9508F122C}"/>
    <dgm:cxn modelId="{28E4C9A1-88AE-4384-A946-441B8CB64395}" type="presOf" srcId="{643C004C-EF59-4FC4-982D-3050963885D2}" destId="{28014444-C75A-45FD-A097-457A30D247BF}" srcOrd="0" destOrd="0" presId="urn:diagrams.loki3.com/BracketList+Icon"/>
    <dgm:cxn modelId="{710F18AF-3D3D-4F0E-98A7-813158719CD0}" type="presOf" srcId="{C1FEF27D-C18D-4996-BF7A-B1DF441C53AF}" destId="{16398823-4C96-45C9-8AD0-B4939B038078}" srcOrd="0" destOrd="1" presId="urn:diagrams.loki3.com/BracketList+Icon"/>
    <dgm:cxn modelId="{FA763AAF-F562-47BF-8C0D-3C4029C9CA46}" srcId="{EB783176-353C-401E-8A0A-EAF1D4472EEA}" destId="{2130BEFD-76E0-4493-BC8E-95460FB144E7}" srcOrd="2" destOrd="0" parTransId="{B2AB022F-3020-4429-8872-0FFE81F77354}" sibTransId="{D1B8CB19-F34C-47E6-A9D0-A7B89EDBA8AA}"/>
    <dgm:cxn modelId="{06D4E4D3-579B-4F4F-8958-BC571C5F9CC5}" type="presOf" srcId="{5CF9F009-0223-4550-B041-7780D2B7A514}" destId="{5A95B7A4-366F-43E3-B424-A6CA4AA42EF0}" srcOrd="0" destOrd="1" presId="urn:diagrams.loki3.com/BracketList+Icon"/>
    <dgm:cxn modelId="{210E19DD-C0C6-44C9-A903-39D64AF515DC}" srcId="{EBF04B82-CBF0-4593-856E-484CD3608AD4}" destId="{C1FEF27D-C18D-4996-BF7A-B1DF441C53AF}" srcOrd="1" destOrd="0" parTransId="{7AF05466-F32D-489E-A0D5-F63275963C96}" sibTransId="{87724C51-2E88-4FEF-9CC5-9008C3EB11A1}"/>
    <dgm:cxn modelId="{B6CDB9DE-D7B4-4752-85C2-AC5E6CB240F9}" srcId="{EB783176-353C-401E-8A0A-EAF1D4472EEA}" destId="{643C004C-EF59-4FC4-982D-3050963885D2}" srcOrd="3" destOrd="0" parTransId="{9829BDED-59F0-451D-AE4E-0862ABB75616}" sibTransId="{2581404B-E12E-4CE3-B9AB-870B026EB1DC}"/>
    <dgm:cxn modelId="{133581F0-E572-442F-9D79-32C0E46C0D2D}" srcId="{EBF04B82-CBF0-4593-856E-484CD3608AD4}" destId="{C9286276-43CE-4D6C-80A1-8E7682F88995}" srcOrd="0" destOrd="0" parTransId="{8FF8F355-A3E1-42E7-9082-EBA015F76C81}" sibTransId="{D13C6E64-DEAA-41BF-B673-1CDB306D5A55}"/>
    <dgm:cxn modelId="{7E7F1AFA-2CE0-4C86-BF2F-03FD667FBFDD}" srcId="{2130BEFD-76E0-4493-BC8E-95460FB144E7}" destId="{C92D74A3-CDDA-4B91-81C9-F795C912F257}" srcOrd="0" destOrd="0" parTransId="{C684CBA9-E278-4361-AFEE-AFFC7A8CE98E}" sibTransId="{780F7899-02E5-4263-8534-669FD4C7851C}"/>
    <dgm:cxn modelId="{88BE840E-8EDD-4D8A-8078-614C431BF1C3}" type="presParOf" srcId="{276D5A4F-B191-461E-ACA2-FA41F823D0D7}" destId="{E3A805FC-1303-449E-A1FB-76CF8618C90E}" srcOrd="0" destOrd="0" presId="urn:diagrams.loki3.com/BracketList+Icon"/>
    <dgm:cxn modelId="{CC139F73-16D4-4903-B7D8-73329281FD44}" type="presParOf" srcId="{E3A805FC-1303-449E-A1FB-76CF8618C90E}" destId="{59E49EF8-BCDA-404E-8D34-8105EEC1F4C5}" srcOrd="0" destOrd="0" presId="urn:diagrams.loki3.com/BracketList+Icon"/>
    <dgm:cxn modelId="{28419D39-BC2B-4F56-8E9C-5D1ABBBD7F95}" type="presParOf" srcId="{E3A805FC-1303-449E-A1FB-76CF8618C90E}" destId="{068B86D7-1915-495F-AB85-50EE18C82602}" srcOrd="1" destOrd="0" presId="urn:diagrams.loki3.com/BracketList+Icon"/>
    <dgm:cxn modelId="{594649FD-D001-4197-BD1B-0BF8F49DB436}" type="presParOf" srcId="{E3A805FC-1303-449E-A1FB-76CF8618C90E}" destId="{BE799298-2FB0-40A8-B870-1B36723C2B67}" srcOrd="2" destOrd="0" presId="urn:diagrams.loki3.com/BracketList+Icon"/>
    <dgm:cxn modelId="{D7B9A1CF-DAC8-4BE5-BEA4-213252442EA8}" type="presParOf" srcId="{E3A805FC-1303-449E-A1FB-76CF8618C90E}" destId="{16398823-4C96-45C9-8AD0-B4939B038078}" srcOrd="3" destOrd="0" presId="urn:diagrams.loki3.com/BracketList+Icon"/>
    <dgm:cxn modelId="{9F8994C8-09C7-4B70-84DF-7459E175F9FB}" type="presParOf" srcId="{276D5A4F-B191-461E-ACA2-FA41F823D0D7}" destId="{C0A99F37-9E47-4706-9DF7-A6BCC0F361D0}" srcOrd="1" destOrd="0" presId="urn:diagrams.loki3.com/BracketList+Icon"/>
    <dgm:cxn modelId="{C0979F06-30F8-4A2B-B6CC-10E7DA0E32E5}" type="presParOf" srcId="{276D5A4F-B191-461E-ACA2-FA41F823D0D7}" destId="{231104EF-EFD0-4C10-B6BF-75769DDED70B}" srcOrd="2" destOrd="0" presId="urn:diagrams.loki3.com/BracketList+Icon"/>
    <dgm:cxn modelId="{C8F00A2E-A2C0-4169-8172-43EF75A823C3}" type="presParOf" srcId="{231104EF-EFD0-4C10-B6BF-75769DDED70B}" destId="{5E4C2E45-8D28-4F66-B1FE-FD32235F06B1}" srcOrd="0" destOrd="0" presId="urn:diagrams.loki3.com/BracketList+Icon"/>
    <dgm:cxn modelId="{9EEA6026-3E25-4A65-AAE3-8C659540AE69}" type="presParOf" srcId="{231104EF-EFD0-4C10-B6BF-75769DDED70B}" destId="{852A59A9-FF80-4421-B3D9-CBC7FA652BF3}" srcOrd="1" destOrd="0" presId="urn:diagrams.loki3.com/BracketList+Icon"/>
    <dgm:cxn modelId="{1FAE3F83-3424-414D-9BC0-44549E3ACB01}" type="presParOf" srcId="{231104EF-EFD0-4C10-B6BF-75769DDED70B}" destId="{38AB63C8-5C74-4EF2-85B9-6E6F953B224B}" srcOrd="2" destOrd="0" presId="urn:diagrams.loki3.com/BracketList+Icon"/>
    <dgm:cxn modelId="{B67DE7B5-5FA0-4266-87ED-B7AE3EF1C438}" type="presParOf" srcId="{231104EF-EFD0-4C10-B6BF-75769DDED70B}" destId="{5A95B7A4-366F-43E3-B424-A6CA4AA42EF0}" srcOrd="3" destOrd="0" presId="urn:diagrams.loki3.com/BracketList+Icon"/>
    <dgm:cxn modelId="{8CF30727-119A-467A-B615-C46B60456CFC}" type="presParOf" srcId="{276D5A4F-B191-461E-ACA2-FA41F823D0D7}" destId="{BBA24C6B-77C8-49FB-A52F-E5030BF890E9}" srcOrd="3" destOrd="0" presId="urn:diagrams.loki3.com/BracketList+Icon"/>
    <dgm:cxn modelId="{51251A56-471E-4669-A56C-5015A60F7A5F}" type="presParOf" srcId="{276D5A4F-B191-461E-ACA2-FA41F823D0D7}" destId="{88493049-1374-4A20-8F7B-89791F1E25B8}" srcOrd="4" destOrd="0" presId="urn:diagrams.loki3.com/BracketList+Icon"/>
    <dgm:cxn modelId="{F4574680-C8C9-4318-BFC6-36B8B5BDBADE}" type="presParOf" srcId="{88493049-1374-4A20-8F7B-89791F1E25B8}" destId="{2F2C8027-FA41-479B-9D72-EBE6DDC9C402}" srcOrd="0" destOrd="0" presId="urn:diagrams.loki3.com/BracketList+Icon"/>
    <dgm:cxn modelId="{B373E562-79BB-4574-B9B9-A426C66055AA}" type="presParOf" srcId="{88493049-1374-4A20-8F7B-89791F1E25B8}" destId="{8DF9BC20-2E55-4A38-B37C-6405BA3646D4}" srcOrd="1" destOrd="0" presId="urn:diagrams.loki3.com/BracketList+Icon"/>
    <dgm:cxn modelId="{E91326E0-9F2B-43DE-91C0-F0E6569E8984}" type="presParOf" srcId="{88493049-1374-4A20-8F7B-89791F1E25B8}" destId="{897FAD5C-708D-4E21-96C3-9EFDECE407A0}" srcOrd="2" destOrd="0" presId="urn:diagrams.loki3.com/BracketList+Icon"/>
    <dgm:cxn modelId="{A1A94D18-F1B6-4675-94CE-35403F7DBD40}" type="presParOf" srcId="{88493049-1374-4A20-8F7B-89791F1E25B8}" destId="{7FE6E2A3-3550-4E04-BC98-9736A1929958}" srcOrd="3" destOrd="0" presId="urn:diagrams.loki3.com/BracketList+Icon"/>
    <dgm:cxn modelId="{1AEF2581-B835-48E7-A2C5-F72AC8D9E359}" type="presParOf" srcId="{276D5A4F-B191-461E-ACA2-FA41F823D0D7}" destId="{050EF0D3-8254-4A73-AA22-7C11B05F1CE7}" srcOrd="5" destOrd="0" presId="urn:diagrams.loki3.com/BracketList+Icon"/>
    <dgm:cxn modelId="{6727122C-5245-41C3-AAF2-010CAADC94A3}" type="presParOf" srcId="{276D5A4F-B191-461E-ACA2-FA41F823D0D7}" destId="{6C617E08-9FD1-460E-86F7-B239F56B6D77}" srcOrd="6" destOrd="0" presId="urn:diagrams.loki3.com/BracketList+Icon"/>
    <dgm:cxn modelId="{407E3CD6-EF74-4814-B0A5-CD9562AD7E42}" type="presParOf" srcId="{6C617E08-9FD1-460E-86F7-B239F56B6D77}" destId="{28014444-C75A-45FD-A097-457A30D247BF}" srcOrd="0" destOrd="0" presId="urn:diagrams.loki3.com/BracketList+Icon"/>
    <dgm:cxn modelId="{CAFD26B4-0039-41C7-9C67-2339D4CD6FB8}" type="presParOf" srcId="{6C617E08-9FD1-460E-86F7-B239F56B6D77}" destId="{2DAC5AD5-3051-4BFD-ADE6-E28F4FF58FAE}" srcOrd="1" destOrd="0" presId="urn:diagrams.loki3.com/BracketList+Icon"/>
    <dgm:cxn modelId="{1DE67DB3-3F5F-490C-BFEF-51C7771A4946}" type="presParOf" srcId="{6C617E08-9FD1-460E-86F7-B239F56B6D77}" destId="{F7D45ED8-4618-4C4E-9DD5-2AA64F8A14AB}" srcOrd="2" destOrd="0" presId="urn:diagrams.loki3.com/BracketList+Icon"/>
    <dgm:cxn modelId="{2DAC2A51-B584-4A3C-9946-DA7ABC12940C}" type="presParOf" srcId="{6C617E08-9FD1-460E-86F7-B239F56B6D77}" destId="{586CEBC0-78E7-40E9-9A2C-3CCBB39F19A4}" srcOrd="3" destOrd="0" presId="urn:diagrams.loki3.com/BracketList+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6AF2D46-F800-4F3A-B615-B28F9224A71E}" type="doc">
      <dgm:prSet loTypeId="urn:microsoft.com/office/officeart/2008/layout/VerticalCurvedList" loCatId="list" qsTypeId="urn:microsoft.com/office/officeart/2005/8/quickstyle/simple1#4" qsCatId="simple" csTypeId="urn:microsoft.com/office/officeart/2005/8/colors/accent3_2" csCatId="accent3" phldr="1"/>
      <dgm:spPr/>
      <dgm:t>
        <a:bodyPr/>
        <a:lstStyle/>
        <a:p>
          <a:endParaRPr lang="en-GB"/>
        </a:p>
      </dgm:t>
    </dgm:pt>
    <dgm:pt modelId="{32D40088-A22F-4172-B771-091EA071F1DA}">
      <dgm:prSet/>
      <dgm:spPr/>
      <dgm:t>
        <a:bodyPr/>
        <a:lstStyle/>
        <a:p>
          <a:pPr rtl="0"/>
          <a:r>
            <a:rPr lang="en-GB" dirty="0">
              <a:solidFill>
                <a:schemeClr val="tx1"/>
              </a:solidFill>
              <a:latin typeface="Open Sans Light" panose="020B0604020202020204" charset="0"/>
              <a:ea typeface="Open Sans Light" panose="020B0604020202020204" charset="0"/>
              <a:cs typeface="Open Sans Light" panose="020B0604020202020204" charset="0"/>
            </a:rPr>
            <a:t>International Social Survey Programme (ISSP)</a:t>
          </a:r>
        </a:p>
      </dgm:t>
    </dgm:pt>
    <dgm:pt modelId="{D488A832-9A0A-48D7-9999-8B0096EDE8F9}" type="parTrans" cxnId="{3140A37F-FA10-43BF-A8AE-7F5487AA98EA}">
      <dgm:prSet/>
      <dgm:spPr/>
      <dgm:t>
        <a:bodyPr/>
        <a:lstStyle/>
        <a:p>
          <a:endParaRPr lang="en-GB"/>
        </a:p>
      </dgm:t>
    </dgm:pt>
    <dgm:pt modelId="{737A9D39-EFF3-45BE-BDE1-9B9BA9CD994A}" type="sibTrans" cxnId="{3140A37F-FA10-43BF-A8AE-7F5487AA98EA}">
      <dgm:prSet/>
      <dgm:spPr/>
      <dgm:t>
        <a:bodyPr/>
        <a:lstStyle/>
        <a:p>
          <a:endParaRPr lang="en-GB"/>
        </a:p>
      </dgm:t>
    </dgm:pt>
    <dgm:pt modelId="{C14A906E-6904-493F-9896-3C1A5A522A9B}">
      <dgm:prSet/>
      <dgm:spPr/>
      <dgm:t>
        <a:bodyPr/>
        <a:lstStyle/>
        <a:p>
          <a:pPr rtl="0"/>
          <a:r>
            <a:rPr lang="en-GB" dirty="0">
              <a:solidFill>
                <a:schemeClr val="tx1"/>
              </a:solidFill>
              <a:latin typeface="Open Sans Light" panose="020B0604020202020204" charset="0"/>
              <a:ea typeface="Open Sans Light" panose="020B0604020202020204" charset="0"/>
              <a:cs typeface="Open Sans Light" panose="020B0604020202020204" charset="0"/>
            </a:rPr>
            <a:t>European Social Survey (ESS)</a:t>
          </a:r>
        </a:p>
      </dgm:t>
    </dgm:pt>
    <dgm:pt modelId="{2D4469D8-6E80-41AD-971F-92D25B8FC4C8}" type="parTrans" cxnId="{B0350438-79E4-4488-804C-DEB4969A0C77}">
      <dgm:prSet/>
      <dgm:spPr/>
      <dgm:t>
        <a:bodyPr/>
        <a:lstStyle/>
        <a:p>
          <a:endParaRPr lang="en-GB"/>
        </a:p>
      </dgm:t>
    </dgm:pt>
    <dgm:pt modelId="{EBD87238-0821-415B-AC76-85851A08C342}" type="sibTrans" cxnId="{B0350438-79E4-4488-804C-DEB4969A0C77}">
      <dgm:prSet/>
      <dgm:spPr/>
      <dgm:t>
        <a:bodyPr/>
        <a:lstStyle/>
        <a:p>
          <a:endParaRPr lang="en-GB"/>
        </a:p>
      </dgm:t>
    </dgm:pt>
    <dgm:pt modelId="{A86614C7-89D2-4CC5-BBC0-089D9542CC6E}">
      <dgm:prSet/>
      <dgm:spPr/>
      <dgm:t>
        <a:bodyPr/>
        <a:lstStyle/>
        <a:p>
          <a:pPr rtl="0"/>
          <a:r>
            <a:rPr lang="en-GB" dirty="0">
              <a:solidFill>
                <a:schemeClr val="tx1"/>
              </a:solidFill>
              <a:latin typeface="Open Sans Light" panose="020B0604020202020204" charset="0"/>
              <a:ea typeface="Open Sans Light" panose="020B0604020202020204" charset="0"/>
              <a:cs typeface="Open Sans Light" panose="020B0604020202020204" charset="0"/>
            </a:rPr>
            <a:t>European Values Survey (EVS) </a:t>
          </a:r>
        </a:p>
      </dgm:t>
    </dgm:pt>
    <dgm:pt modelId="{A28CB02E-0767-426A-AEFE-AED098033BF2}" type="parTrans" cxnId="{02A7D662-BA0C-4D36-B0D7-8A5CF158E5C9}">
      <dgm:prSet/>
      <dgm:spPr/>
      <dgm:t>
        <a:bodyPr/>
        <a:lstStyle/>
        <a:p>
          <a:endParaRPr lang="en-GB"/>
        </a:p>
      </dgm:t>
    </dgm:pt>
    <dgm:pt modelId="{66C3EB29-6829-4B57-9EE3-9607EC3E41AA}" type="sibTrans" cxnId="{02A7D662-BA0C-4D36-B0D7-8A5CF158E5C9}">
      <dgm:prSet/>
      <dgm:spPr/>
      <dgm:t>
        <a:bodyPr/>
        <a:lstStyle/>
        <a:p>
          <a:endParaRPr lang="en-GB"/>
        </a:p>
      </dgm:t>
    </dgm:pt>
    <dgm:pt modelId="{A5816380-24F8-437D-A500-D04DC5F4BBC3}">
      <dgm:prSet/>
      <dgm:spPr/>
      <dgm:t>
        <a:bodyPr/>
        <a:lstStyle/>
        <a:p>
          <a:pPr rtl="0"/>
          <a:r>
            <a:rPr lang="en-GB" dirty="0">
              <a:solidFill>
                <a:schemeClr val="tx1"/>
              </a:solidFill>
              <a:latin typeface="Open Sans Light" panose="020B0604020202020204" charset="0"/>
              <a:ea typeface="Open Sans Light" panose="020B0604020202020204" charset="0"/>
              <a:cs typeface="Open Sans Light" panose="020B0604020202020204" charset="0"/>
            </a:rPr>
            <a:t>Eurobarometer (EB) </a:t>
          </a:r>
        </a:p>
      </dgm:t>
    </dgm:pt>
    <dgm:pt modelId="{1652056C-57F3-4921-9B18-1EDDC02ABB6A}" type="parTrans" cxnId="{A9DFF343-8B66-4440-9BF9-CA5B774BC58A}">
      <dgm:prSet/>
      <dgm:spPr/>
      <dgm:t>
        <a:bodyPr/>
        <a:lstStyle/>
        <a:p>
          <a:endParaRPr lang="en-GB"/>
        </a:p>
      </dgm:t>
    </dgm:pt>
    <dgm:pt modelId="{70F5C6E8-F7BD-4542-9AC8-D614F0F110EC}" type="sibTrans" cxnId="{A9DFF343-8B66-4440-9BF9-CA5B774BC58A}">
      <dgm:prSet/>
      <dgm:spPr/>
      <dgm:t>
        <a:bodyPr/>
        <a:lstStyle/>
        <a:p>
          <a:endParaRPr lang="en-GB"/>
        </a:p>
      </dgm:t>
    </dgm:pt>
    <dgm:pt modelId="{79491E84-4A10-4841-B5B9-4E7A99BEDAAF}">
      <dgm:prSet/>
      <dgm:spPr/>
      <dgm:t>
        <a:bodyPr/>
        <a:lstStyle/>
        <a:p>
          <a:pPr rtl="0"/>
          <a:r>
            <a:rPr lang="en-GB" dirty="0">
              <a:solidFill>
                <a:schemeClr val="tx1"/>
              </a:solidFill>
              <a:latin typeface="Open Sans Light" panose="020B0604020202020204" charset="0"/>
              <a:ea typeface="Open Sans Light" panose="020B0604020202020204" charset="0"/>
              <a:cs typeface="Open Sans Light" panose="020B0604020202020204" charset="0"/>
            </a:rPr>
            <a:t>Survey of Health, Ageing and Retirement Europe (SHARE)</a:t>
          </a:r>
        </a:p>
      </dgm:t>
    </dgm:pt>
    <dgm:pt modelId="{1B350725-A145-40DA-ACD4-4BF6D4EA712F}" type="parTrans" cxnId="{E3669887-9315-4D22-A251-72BEF51C1ACA}">
      <dgm:prSet/>
      <dgm:spPr/>
      <dgm:t>
        <a:bodyPr/>
        <a:lstStyle/>
        <a:p>
          <a:endParaRPr lang="en-GB"/>
        </a:p>
      </dgm:t>
    </dgm:pt>
    <dgm:pt modelId="{C8F99E82-C74C-4E5C-92DC-062E1C7B91C8}" type="sibTrans" cxnId="{E3669887-9315-4D22-A251-72BEF51C1ACA}">
      <dgm:prSet/>
      <dgm:spPr/>
      <dgm:t>
        <a:bodyPr/>
        <a:lstStyle/>
        <a:p>
          <a:endParaRPr lang="en-GB"/>
        </a:p>
      </dgm:t>
    </dgm:pt>
    <dgm:pt modelId="{38969C1D-483A-40E1-ACBF-6F92EF2AD5A0}">
      <dgm:prSet/>
      <dgm:spPr/>
      <dgm:t>
        <a:bodyPr/>
        <a:lstStyle/>
        <a:p>
          <a:pPr rtl="0"/>
          <a:r>
            <a:rPr lang="en-GB" dirty="0">
              <a:solidFill>
                <a:schemeClr val="tx1"/>
              </a:solidFill>
              <a:latin typeface="Open Sans Light" panose="020B0604020202020204" charset="0"/>
              <a:ea typeface="Open Sans Light" panose="020B0604020202020204" charset="0"/>
              <a:cs typeface="Open Sans Light" panose="020B0604020202020204" charset="0"/>
            </a:rPr>
            <a:t>Generations and gender programme (GGP) </a:t>
          </a:r>
        </a:p>
      </dgm:t>
    </dgm:pt>
    <dgm:pt modelId="{3E40CFAE-683B-46D4-B3CD-3795AC2F98B3}" type="parTrans" cxnId="{492D42CA-1226-4412-B163-02C56DF57BC1}">
      <dgm:prSet/>
      <dgm:spPr/>
      <dgm:t>
        <a:bodyPr/>
        <a:lstStyle/>
        <a:p>
          <a:endParaRPr lang="en-GB"/>
        </a:p>
      </dgm:t>
    </dgm:pt>
    <dgm:pt modelId="{9C25EC68-2A28-465A-8477-8ED18CCA2A27}" type="sibTrans" cxnId="{492D42CA-1226-4412-B163-02C56DF57BC1}">
      <dgm:prSet/>
      <dgm:spPr/>
      <dgm:t>
        <a:bodyPr/>
        <a:lstStyle/>
        <a:p>
          <a:endParaRPr lang="en-GB"/>
        </a:p>
      </dgm:t>
    </dgm:pt>
    <dgm:pt modelId="{9C85EFEA-A06D-44EE-9B6D-22EFD1100F82}" type="pres">
      <dgm:prSet presAssocID="{A6AF2D46-F800-4F3A-B615-B28F9224A71E}" presName="Name0" presStyleCnt="0">
        <dgm:presLayoutVars>
          <dgm:chMax val="7"/>
          <dgm:chPref val="7"/>
          <dgm:dir/>
        </dgm:presLayoutVars>
      </dgm:prSet>
      <dgm:spPr/>
    </dgm:pt>
    <dgm:pt modelId="{D1C78A16-365A-4468-B557-B39927769F4C}" type="pres">
      <dgm:prSet presAssocID="{A6AF2D46-F800-4F3A-B615-B28F9224A71E}" presName="Name1" presStyleCnt="0"/>
      <dgm:spPr/>
    </dgm:pt>
    <dgm:pt modelId="{00C69954-B477-4AFD-9838-8942447BB1BA}" type="pres">
      <dgm:prSet presAssocID="{A6AF2D46-F800-4F3A-B615-B28F9224A71E}" presName="cycle" presStyleCnt="0"/>
      <dgm:spPr/>
    </dgm:pt>
    <dgm:pt modelId="{58ED83C3-BC59-4293-9E0B-B35D20AEF4CF}" type="pres">
      <dgm:prSet presAssocID="{A6AF2D46-F800-4F3A-B615-B28F9224A71E}" presName="srcNode" presStyleLbl="node1" presStyleIdx="0" presStyleCnt="6"/>
      <dgm:spPr/>
    </dgm:pt>
    <dgm:pt modelId="{3AD3AEBC-841F-4E8C-8D38-3F735B6CB5C7}" type="pres">
      <dgm:prSet presAssocID="{A6AF2D46-F800-4F3A-B615-B28F9224A71E}" presName="conn" presStyleLbl="parChTrans1D2" presStyleIdx="0" presStyleCnt="1"/>
      <dgm:spPr/>
    </dgm:pt>
    <dgm:pt modelId="{D416AFB3-F912-4AD4-B6C2-A90603EA5B95}" type="pres">
      <dgm:prSet presAssocID="{A6AF2D46-F800-4F3A-B615-B28F9224A71E}" presName="extraNode" presStyleLbl="node1" presStyleIdx="0" presStyleCnt="6"/>
      <dgm:spPr/>
    </dgm:pt>
    <dgm:pt modelId="{CE13CFE2-0740-4600-9BA0-FC872B4760AB}" type="pres">
      <dgm:prSet presAssocID="{A6AF2D46-F800-4F3A-B615-B28F9224A71E}" presName="dstNode" presStyleLbl="node1" presStyleIdx="0" presStyleCnt="6"/>
      <dgm:spPr/>
    </dgm:pt>
    <dgm:pt modelId="{613EEA01-4D42-4C4F-924D-85788B762755}" type="pres">
      <dgm:prSet presAssocID="{32D40088-A22F-4172-B771-091EA071F1DA}" presName="text_1" presStyleLbl="node1" presStyleIdx="0" presStyleCnt="6">
        <dgm:presLayoutVars>
          <dgm:bulletEnabled val="1"/>
        </dgm:presLayoutVars>
      </dgm:prSet>
      <dgm:spPr/>
    </dgm:pt>
    <dgm:pt modelId="{7683EE14-10D0-4CCA-BD1A-C33255372112}" type="pres">
      <dgm:prSet presAssocID="{32D40088-A22F-4172-B771-091EA071F1DA}" presName="accent_1" presStyleCnt="0"/>
      <dgm:spPr/>
    </dgm:pt>
    <dgm:pt modelId="{6FA357F3-9A5D-4914-83FE-D3986910751E}" type="pres">
      <dgm:prSet presAssocID="{32D40088-A22F-4172-B771-091EA071F1DA}" presName="accentRepeatNode" presStyleLbl="solidFgAcc1" presStyleIdx="0" presStyleCnt="6"/>
      <dgm:spPr/>
    </dgm:pt>
    <dgm:pt modelId="{DA77ADFB-79CD-4BE3-8B98-289448D00564}" type="pres">
      <dgm:prSet presAssocID="{C14A906E-6904-493F-9896-3C1A5A522A9B}" presName="text_2" presStyleLbl="node1" presStyleIdx="1" presStyleCnt="6">
        <dgm:presLayoutVars>
          <dgm:bulletEnabled val="1"/>
        </dgm:presLayoutVars>
      </dgm:prSet>
      <dgm:spPr/>
    </dgm:pt>
    <dgm:pt modelId="{9D07261A-0909-4046-989D-662317DE0EC2}" type="pres">
      <dgm:prSet presAssocID="{C14A906E-6904-493F-9896-3C1A5A522A9B}" presName="accent_2" presStyleCnt="0"/>
      <dgm:spPr/>
    </dgm:pt>
    <dgm:pt modelId="{22914B66-E840-401E-B94D-619BD117A59E}" type="pres">
      <dgm:prSet presAssocID="{C14A906E-6904-493F-9896-3C1A5A522A9B}" presName="accentRepeatNode" presStyleLbl="solidFgAcc1" presStyleIdx="1" presStyleCnt="6"/>
      <dgm:spPr/>
    </dgm:pt>
    <dgm:pt modelId="{03F3D824-78F9-4406-A4A8-5824D02190C0}" type="pres">
      <dgm:prSet presAssocID="{A86614C7-89D2-4CC5-BBC0-089D9542CC6E}" presName="text_3" presStyleLbl="node1" presStyleIdx="2" presStyleCnt="6">
        <dgm:presLayoutVars>
          <dgm:bulletEnabled val="1"/>
        </dgm:presLayoutVars>
      </dgm:prSet>
      <dgm:spPr/>
    </dgm:pt>
    <dgm:pt modelId="{382202AA-BEB0-4BE5-844E-FB3910D5C498}" type="pres">
      <dgm:prSet presAssocID="{A86614C7-89D2-4CC5-BBC0-089D9542CC6E}" presName="accent_3" presStyleCnt="0"/>
      <dgm:spPr/>
    </dgm:pt>
    <dgm:pt modelId="{9D34F640-FBFC-48F4-987D-372620F7E872}" type="pres">
      <dgm:prSet presAssocID="{A86614C7-89D2-4CC5-BBC0-089D9542CC6E}" presName="accentRepeatNode" presStyleLbl="solidFgAcc1" presStyleIdx="2" presStyleCnt="6"/>
      <dgm:spPr/>
    </dgm:pt>
    <dgm:pt modelId="{18CD17B6-55D5-4C05-8C33-FE48C63D66BF}" type="pres">
      <dgm:prSet presAssocID="{A5816380-24F8-437D-A500-D04DC5F4BBC3}" presName="text_4" presStyleLbl="node1" presStyleIdx="3" presStyleCnt="6">
        <dgm:presLayoutVars>
          <dgm:bulletEnabled val="1"/>
        </dgm:presLayoutVars>
      </dgm:prSet>
      <dgm:spPr/>
    </dgm:pt>
    <dgm:pt modelId="{474F4B75-3B62-4185-AB1A-3FB574FD7AE8}" type="pres">
      <dgm:prSet presAssocID="{A5816380-24F8-437D-A500-D04DC5F4BBC3}" presName="accent_4" presStyleCnt="0"/>
      <dgm:spPr/>
    </dgm:pt>
    <dgm:pt modelId="{A087EAC5-B545-4AD1-8237-0B94B00EA8CE}" type="pres">
      <dgm:prSet presAssocID="{A5816380-24F8-437D-A500-D04DC5F4BBC3}" presName="accentRepeatNode" presStyleLbl="solidFgAcc1" presStyleIdx="3" presStyleCnt="6"/>
      <dgm:spPr/>
    </dgm:pt>
    <dgm:pt modelId="{A37E17D5-98F2-4EE8-B391-8F441737229D}" type="pres">
      <dgm:prSet presAssocID="{79491E84-4A10-4841-B5B9-4E7A99BEDAAF}" presName="text_5" presStyleLbl="node1" presStyleIdx="4" presStyleCnt="6">
        <dgm:presLayoutVars>
          <dgm:bulletEnabled val="1"/>
        </dgm:presLayoutVars>
      </dgm:prSet>
      <dgm:spPr/>
    </dgm:pt>
    <dgm:pt modelId="{56ED607D-D611-4C40-A796-2AF51603F605}" type="pres">
      <dgm:prSet presAssocID="{79491E84-4A10-4841-B5B9-4E7A99BEDAAF}" presName="accent_5" presStyleCnt="0"/>
      <dgm:spPr/>
    </dgm:pt>
    <dgm:pt modelId="{A8810603-D4EA-445E-98E9-BB2FF8C676FC}" type="pres">
      <dgm:prSet presAssocID="{79491E84-4A10-4841-B5B9-4E7A99BEDAAF}" presName="accentRepeatNode" presStyleLbl="solidFgAcc1" presStyleIdx="4" presStyleCnt="6"/>
      <dgm:spPr/>
    </dgm:pt>
    <dgm:pt modelId="{6D888C38-BCB4-4652-9EE9-187D90CB87B3}" type="pres">
      <dgm:prSet presAssocID="{38969C1D-483A-40E1-ACBF-6F92EF2AD5A0}" presName="text_6" presStyleLbl="node1" presStyleIdx="5" presStyleCnt="6">
        <dgm:presLayoutVars>
          <dgm:bulletEnabled val="1"/>
        </dgm:presLayoutVars>
      </dgm:prSet>
      <dgm:spPr/>
    </dgm:pt>
    <dgm:pt modelId="{34C006E1-CC3D-4C68-8441-17EFFDA928AE}" type="pres">
      <dgm:prSet presAssocID="{38969C1D-483A-40E1-ACBF-6F92EF2AD5A0}" presName="accent_6" presStyleCnt="0"/>
      <dgm:spPr/>
    </dgm:pt>
    <dgm:pt modelId="{F7151A13-277D-45FA-A3F2-93743A63F04F}" type="pres">
      <dgm:prSet presAssocID="{38969C1D-483A-40E1-ACBF-6F92EF2AD5A0}" presName="accentRepeatNode" presStyleLbl="solidFgAcc1" presStyleIdx="5" presStyleCnt="6"/>
      <dgm:spPr/>
    </dgm:pt>
  </dgm:ptLst>
  <dgm:cxnLst>
    <dgm:cxn modelId="{E0F29403-7F21-4B20-ACBB-3B17371B53F8}" type="presOf" srcId="{A5816380-24F8-437D-A500-D04DC5F4BBC3}" destId="{18CD17B6-55D5-4C05-8C33-FE48C63D66BF}" srcOrd="0" destOrd="0" presId="urn:microsoft.com/office/officeart/2008/layout/VerticalCurvedList"/>
    <dgm:cxn modelId="{B0350438-79E4-4488-804C-DEB4969A0C77}" srcId="{A6AF2D46-F800-4F3A-B615-B28F9224A71E}" destId="{C14A906E-6904-493F-9896-3C1A5A522A9B}" srcOrd="1" destOrd="0" parTransId="{2D4469D8-6E80-41AD-971F-92D25B8FC4C8}" sibTransId="{EBD87238-0821-415B-AC76-85851A08C342}"/>
    <dgm:cxn modelId="{A9DFF343-8B66-4440-9BF9-CA5B774BC58A}" srcId="{A6AF2D46-F800-4F3A-B615-B28F9224A71E}" destId="{A5816380-24F8-437D-A500-D04DC5F4BBC3}" srcOrd="3" destOrd="0" parTransId="{1652056C-57F3-4921-9B18-1EDDC02ABB6A}" sibTransId="{70F5C6E8-F7BD-4542-9AC8-D614F0F110EC}"/>
    <dgm:cxn modelId="{580BC64B-3E7E-4834-902D-37F3E98B1443}" type="presOf" srcId="{79491E84-4A10-4841-B5B9-4E7A99BEDAAF}" destId="{A37E17D5-98F2-4EE8-B391-8F441737229D}" srcOrd="0" destOrd="0" presId="urn:microsoft.com/office/officeart/2008/layout/VerticalCurvedList"/>
    <dgm:cxn modelId="{02A7D662-BA0C-4D36-B0D7-8A5CF158E5C9}" srcId="{A6AF2D46-F800-4F3A-B615-B28F9224A71E}" destId="{A86614C7-89D2-4CC5-BBC0-089D9542CC6E}" srcOrd="2" destOrd="0" parTransId="{A28CB02E-0767-426A-AEFE-AED098033BF2}" sibTransId="{66C3EB29-6829-4B57-9EE3-9607EC3E41AA}"/>
    <dgm:cxn modelId="{3140A37F-FA10-43BF-A8AE-7F5487AA98EA}" srcId="{A6AF2D46-F800-4F3A-B615-B28F9224A71E}" destId="{32D40088-A22F-4172-B771-091EA071F1DA}" srcOrd="0" destOrd="0" parTransId="{D488A832-9A0A-48D7-9999-8B0096EDE8F9}" sibTransId="{737A9D39-EFF3-45BE-BDE1-9B9BA9CD994A}"/>
    <dgm:cxn modelId="{E3669887-9315-4D22-A251-72BEF51C1ACA}" srcId="{A6AF2D46-F800-4F3A-B615-B28F9224A71E}" destId="{79491E84-4A10-4841-B5B9-4E7A99BEDAAF}" srcOrd="4" destOrd="0" parTransId="{1B350725-A145-40DA-ACD4-4BF6D4EA712F}" sibTransId="{C8F99E82-C74C-4E5C-92DC-062E1C7B91C8}"/>
    <dgm:cxn modelId="{536C629E-18D4-4659-B6E7-9598EF69D259}" type="presOf" srcId="{A6AF2D46-F800-4F3A-B615-B28F9224A71E}" destId="{9C85EFEA-A06D-44EE-9B6D-22EFD1100F82}" srcOrd="0" destOrd="0" presId="urn:microsoft.com/office/officeart/2008/layout/VerticalCurvedList"/>
    <dgm:cxn modelId="{7B218AAB-FB32-41F6-BAC8-5F6ADA553325}" type="presOf" srcId="{38969C1D-483A-40E1-ACBF-6F92EF2AD5A0}" destId="{6D888C38-BCB4-4652-9EE9-187D90CB87B3}" srcOrd="0" destOrd="0" presId="urn:microsoft.com/office/officeart/2008/layout/VerticalCurvedList"/>
    <dgm:cxn modelId="{75B0AFBA-B908-4DA9-AE7C-A7EE6B441046}" type="presOf" srcId="{C14A906E-6904-493F-9896-3C1A5A522A9B}" destId="{DA77ADFB-79CD-4BE3-8B98-289448D00564}" srcOrd="0" destOrd="0" presId="urn:microsoft.com/office/officeart/2008/layout/VerticalCurvedList"/>
    <dgm:cxn modelId="{492D42CA-1226-4412-B163-02C56DF57BC1}" srcId="{A6AF2D46-F800-4F3A-B615-B28F9224A71E}" destId="{38969C1D-483A-40E1-ACBF-6F92EF2AD5A0}" srcOrd="5" destOrd="0" parTransId="{3E40CFAE-683B-46D4-B3CD-3795AC2F98B3}" sibTransId="{9C25EC68-2A28-465A-8477-8ED18CCA2A27}"/>
    <dgm:cxn modelId="{755C6ED7-DBAD-4427-A995-0A657439FEA2}" type="presOf" srcId="{32D40088-A22F-4172-B771-091EA071F1DA}" destId="{613EEA01-4D42-4C4F-924D-85788B762755}" srcOrd="0" destOrd="0" presId="urn:microsoft.com/office/officeart/2008/layout/VerticalCurvedList"/>
    <dgm:cxn modelId="{30EC8EE1-BA39-4B59-AA48-0519F6C7A2D3}" type="presOf" srcId="{737A9D39-EFF3-45BE-BDE1-9B9BA9CD994A}" destId="{3AD3AEBC-841F-4E8C-8D38-3F735B6CB5C7}" srcOrd="0" destOrd="0" presId="urn:microsoft.com/office/officeart/2008/layout/VerticalCurvedList"/>
    <dgm:cxn modelId="{6C46D9E8-CDE4-4F11-B93B-4995C3F13919}" type="presOf" srcId="{A86614C7-89D2-4CC5-BBC0-089D9542CC6E}" destId="{03F3D824-78F9-4406-A4A8-5824D02190C0}" srcOrd="0" destOrd="0" presId="urn:microsoft.com/office/officeart/2008/layout/VerticalCurvedList"/>
    <dgm:cxn modelId="{E2D34490-0C9B-4E1E-8983-24038661EB81}" type="presParOf" srcId="{9C85EFEA-A06D-44EE-9B6D-22EFD1100F82}" destId="{D1C78A16-365A-4468-B557-B39927769F4C}" srcOrd="0" destOrd="0" presId="urn:microsoft.com/office/officeart/2008/layout/VerticalCurvedList"/>
    <dgm:cxn modelId="{819BC756-49C8-4C17-A0AF-0C579D27A052}" type="presParOf" srcId="{D1C78A16-365A-4468-B557-B39927769F4C}" destId="{00C69954-B477-4AFD-9838-8942447BB1BA}" srcOrd="0" destOrd="0" presId="urn:microsoft.com/office/officeart/2008/layout/VerticalCurvedList"/>
    <dgm:cxn modelId="{718CF9A1-21FF-4561-88D9-189D05DB140B}" type="presParOf" srcId="{00C69954-B477-4AFD-9838-8942447BB1BA}" destId="{58ED83C3-BC59-4293-9E0B-B35D20AEF4CF}" srcOrd="0" destOrd="0" presId="urn:microsoft.com/office/officeart/2008/layout/VerticalCurvedList"/>
    <dgm:cxn modelId="{12BF1086-F90A-4F28-B0EF-45977AAC09F2}" type="presParOf" srcId="{00C69954-B477-4AFD-9838-8942447BB1BA}" destId="{3AD3AEBC-841F-4E8C-8D38-3F735B6CB5C7}" srcOrd="1" destOrd="0" presId="urn:microsoft.com/office/officeart/2008/layout/VerticalCurvedList"/>
    <dgm:cxn modelId="{D9C777AA-93CF-40A0-95B2-B708C2BDDEAA}" type="presParOf" srcId="{00C69954-B477-4AFD-9838-8942447BB1BA}" destId="{D416AFB3-F912-4AD4-B6C2-A90603EA5B95}" srcOrd="2" destOrd="0" presId="urn:microsoft.com/office/officeart/2008/layout/VerticalCurvedList"/>
    <dgm:cxn modelId="{74C012E9-5EFD-4B54-97E3-834CBB431C22}" type="presParOf" srcId="{00C69954-B477-4AFD-9838-8942447BB1BA}" destId="{CE13CFE2-0740-4600-9BA0-FC872B4760AB}" srcOrd="3" destOrd="0" presId="urn:microsoft.com/office/officeart/2008/layout/VerticalCurvedList"/>
    <dgm:cxn modelId="{42BFA9CA-BB4C-4591-B83F-6AA9AE8BC5F7}" type="presParOf" srcId="{D1C78A16-365A-4468-B557-B39927769F4C}" destId="{613EEA01-4D42-4C4F-924D-85788B762755}" srcOrd="1" destOrd="0" presId="urn:microsoft.com/office/officeart/2008/layout/VerticalCurvedList"/>
    <dgm:cxn modelId="{52383A1F-0592-4A58-91BB-DC1FABC2B0BF}" type="presParOf" srcId="{D1C78A16-365A-4468-B557-B39927769F4C}" destId="{7683EE14-10D0-4CCA-BD1A-C33255372112}" srcOrd="2" destOrd="0" presId="urn:microsoft.com/office/officeart/2008/layout/VerticalCurvedList"/>
    <dgm:cxn modelId="{3E5CE596-21D7-4664-8F4B-78CF9126578B}" type="presParOf" srcId="{7683EE14-10D0-4CCA-BD1A-C33255372112}" destId="{6FA357F3-9A5D-4914-83FE-D3986910751E}" srcOrd="0" destOrd="0" presId="urn:microsoft.com/office/officeart/2008/layout/VerticalCurvedList"/>
    <dgm:cxn modelId="{50540BE1-118C-4E17-8FCE-14EFAB7D6BB1}" type="presParOf" srcId="{D1C78A16-365A-4468-B557-B39927769F4C}" destId="{DA77ADFB-79CD-4BE3-8B98-289448D00564}" srcOrd="3" destOrd="0" presId="urn:microsoft.com/office/officeart/2008/layout/VerticalCurvedList"/>
    <dgm:cxn modelId="{F356146B-D240-4B59-B02C-F59FE32C0603}" type="presParOf" srcId="{D1C78A16-365A-4468-B557-B39927769F4C}" destId="{9D07261A-0909-4046-989D-662317DE0EC2}" srcOrd="4" destOrd="0" presId="urn:microsoft.com/office/officeart/2008/layout/VerticalCurvedList"/>
    <dgm:cxn modelId="{14F451A6-892D-489C-B9DD-E0712967AB41}" type="presParOf" srcId="{9D07261A-0909-4046-989D-662317DE0EC2}" destId="{22914B66-E840-401E-B94D-619BD117A59E}" srcOrd="0" destOrd="0" presId="urn:microsoft.com/office/officeart/2008/layout/VerticalCurvedList"/>
    <dgm:cxn modelId="{79A6F876-B382-44CC-8DFE-A669639177F1}" type="presParOf" srcId="{D1C78A16-365A-4468-B557-B39927769F4C}" destId="{03F3D824-78F9-4406-A4A8-5824D02190C0}" srcOrd="5" destOrd="0" presId="urn:microsoft.com/office/officeart/2008/layout/VerticalCurvedList"/>
    <dgm:cxn modelId="{BC43313E-4281-4601-89CE-2C4D0A4957F2}" type="presParOf" srcId="{D1C78A16-365A-4468-B557-B39927769F4C}" destId="{382202AA-BEB0-4BE5-844E-FB3910D5C498}" srcOrd="6" destOrd="0" presId="urn:microsoft.com/office/officeart/2008/layout/VerticalCurvedList"/>
    <dgm:cxn modelId="{9B40FEC5-20A9-4F07-9CBA-64DD9AE0DAFA}" type="presParOf" srcId="{382202AA-BEB0-4BE5-844E-FB3910D5C498}" destId="{9D34F640-FBFC-48F4-987D-372620F7E872}" srcOrd="0" destOrd="0" presId="urn:microsoft.com/office/officeart/2008/layout/VerticalCurvedList"/>
    <dgm:cxn modelId="{A2C67B03-6E86-4C8E-93F7-8E41CFF91E6B}" type="presParOf" srcId="{D1C78A16-365A-4468-B557-B39927769F4C}" destId="{18CD17B6-55D5-4C05-8C33-FE48C63D66BF}" srcOrd="7" destOrd="0" presId="urn:microsoft.com/office/officeart/2008/layout/VerticalCurvedList"/>
    <dgm:cxn modelId="{7694C0FD-108D-48CC-9FE4-EAB00589B5FC}" type="presParOf" srcId="{D1C78A16-365A-4468-B557-B39927769F4C}" destId="{474F4B75-3B62-4185-AB1A-3FB574FD7AE8}" srcOrd="8" destOrd="0" presId="urn:microsoft.com/office/officeart/2008/layout/VerticalCurvedList"/>
    <dgm:cxn modelId="{2C951A03-14FE-44C8-A3A1-9D8E402137C5}" type="presParOf" srcId="{474F4B75-3B62-4185-AB1A-3FB574FD7AE8}" destId="{A087EAC5-B545-4AD1-8237-0B94B00EA8CE}" srcOrd="0" destOrd="0" presId="urn:microsoft.com/office/officeart/2008/layout/VerticalCurvedList"/>
    <dgm:cxn modelId="{8F055DA2-B3F8-49CF-ABB9-E4D9B7EE7FB6}" type="presParOf" srcId="{D1C78A16-365A-4468-B557-B39927769F4C}" destId="{A37E17D5-98F2-4EE8-B391-8F441737229D}" srcOrd="9" destOrd="0" presId="urn:microsoft.com/office/officeart/2008/layout/VerticalCurvedList"/>
    <dgm:cxn modelId="{CC660D14-07B8-4CA9-B63E-2FB5A110E333}" type="presParOf" srcId="{D1C78A16-365A-4468-B557-B39927769F4C}" destId="{56ED607D-D611-4C40-A796-2AF51603F605}" srcOrd="10" destOrd="0" presId="urn:microsoft.com/office/officeart/2008/layout/VerticalCurvedList"/>
    <dgm:cxn modelId="{BD4FF610-689A-479B-B2EC-CEB00872E199}" type="presParOf" srcId="{56ED607D-D611-4C40-A796-2AF51603F605}" destId="{A8810603-D4EA-445E-98E9-BB2FF8C676FC}" srcOrd="0" destOrd="0" presId="urn:microsoft.com/office/officeart/2008/layout/VerticalCurvedList"/>
    <dgm:cxn modelId="{676AA4A5-DED9-489E-AB82-91CB85DD850B}" type="presParOf" srcId="{D1C78A16-365A-4468-B557-B39927769F4C}" destId="{6D888C38-BCB4-4652-9EE9-187D90CB87B3}" srcOrd="11" destOrd="0" presId="urn:microsoft.com/office/officeart/2008/layout/VerticalCurvedList"/>
    <dgm:cxn modelId="{DAA001A1-847C-49AC-B3EC-89F888EFFA9F}" type="presParOf" srcId="{D1C78A16-365A-4468-B557-B39927769F4C}" destId="{34C006E1-CC3D-4C68-8441-17EFFDA928AE}" srcOrd="12" destOrd="0" presId="urn:microsoft.com/office/officeart/2008/layout/VerticalCurvedList"/>
    <dgm:cxn modelId="{DE3501C2-2DAC-4B18-A507-613D0D97516B}" type="presParOf" srcId="{34C006E1-CC3D-4C68-8441-17EFFDA928AE}" destId="{F7151A13-277D-45FA-A3F2-93743A63F04F}" srcOrd="0" destOrd="0" presId="urn:microsoft.com/office/officeart/2008/layout/VerticalCurv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F37D558-7A84-4E53-9842-A5D0A5CC258F}" type="doc">
      <dgm:prSet loTypeId="urn:microsoft.com/office/officeart/2008/layout/VerticalCurvedList" loCatId="list" qsTypeId="urn:microsoft.com/office/officeart/2005/8/quickstyle/simple1#7" qsCatId="simple" csTypeId="urn:microsoft.com/office/officeart/2005/8/colors/accent3_2" csCatId="accent3" phldr="1"/>
      <dgm:spPr/>
      <dgm:t>
        <a:bodyPr/>
        <a:lstStyle/>
        <a:p>
          <a:endParaRPr lang="en-GB"/>
        </a:p>
      </dgm:t>
    </dgm:pt>
    <dgm:pt modelId="{B8C65C64-87FA-4970-9BC8-8F56E0AD662B}">
      <dgm:prSet custT="1"/>
      <dgm:spPr/>
      <dgm:t>
        <a:bodyPr/>
        <a:lstStyle/>
        <a:p>
          <a:pPr rtl="0"/>
          <a:r>
            <a:rPr lang="en-GB" sz="2400"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IMF - time series data on economic and financial indicators</a:t>
          </a:r>
        </a:p>
      </dgm:t>
    </dgm:pt>
    <dgm:pt modelId="{2BF9DA36-3DD3-4C9A-B9E2-7DC6AAAD9C76}" type="parTrans" cxnId="{3FB9C7CD-E14F-4C77-831A-D01D2046523E}">
      <dgm:prSet/>
      <dgm:spPr/>
      <dgm:t>
        <a:bodyPr/>
        <a:lstStyle/>
        <a:p>
          <a:endParaRPr lang="en-GB"/>
        </a:p>
      </dgm:t>
    </dgm:pt>
    <dgm:pt modelId="{A583AFF8-A79F-4BF3-8FDA-D81E8D8F8B6A}" type="sibTrans" cxnId="{3FB9C7CD-E14F-4C77-831A-D01D2046523E}">
      <dgm:prSet/>
      <dgm:spPr/>
      <dgm:t>
        <a:bodyPr/>
        <a:lstStyle/>
        <a:p>
          <a:endParaRPr lang="en-GB"/>
        </a:p>
      </dgm:t>
    </dgm:pt>
    <dgm:pt modelId="{C8A00EB0-8F43-4DC7-9C47-6BD6A0D008FB}">
      <dgm:prSet custT="1"/>
      <dgm:spPr/>
      <dgm:t>
        <a:bodyPr/>
        <a:lstStyle/>
        <a:p>
          <a:pPr rtl="0"/>
          <a:r>
            <a:rPr lang="en-GB" sz="2400"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Eurostat – Statistics office of European Union</a:t>
          </a:r>
        </a:p>
      </dgm:t>
    </dgm:pt>
    <dgm:pt modelId="{CAADBFBC-8933-4D58-AEA5-4EF2DB5A35F8}" type="parTrans" cxnId="{47D2ECFE-1A33-47F4-83F3-8868338CC05C}">
      <dgm:prSet/>
      <dgm:spPr/>
      <dgm:t>
        <a:bodyPr/>
        <a:lstStyle/>
        <a:p>
          <a:endParaRPr lang="en-GB"/>
        </a:p>
      </dgm:t>
    </dgm:pt>
    <dgm:pt modelId="{1E1230CB-7226-4C9B-A901-599DBC80F9C4}" type="sibTrans" cxnId="{47D2ECFE-1A33-47F4-83F3-8868338CC05C}">
      <dgm:prSet/>
      <dgm:spPr/>
      <dgm:t>
        <a:bodyPr/>
        <a:lstStyle/>
        <a:p>
          <a:endParaRPr lang="en-GB">
            <a:latin typeface="Open Sans Light" panose="020B0306030504020204" pitchFamily="34" charset="0"/>
            <a:ea typeface="Open Sans Light" panose="020B0306030504020204" pitchFamily="34" charset="0"/>
            <a:cs typeface="Open Sans Light" panose="020B0306030504020204" pitchFamily="34" charset="0"/>
          </a:endParaRPr>
        </a:p>
      </dgm:t>
    </dgm:pt>
    <dgm:pt modelId="{A58A545C-ECF4-4D66-AB3B-95AD654D1A43}">
      <dgm:prSet custT="1"/>
      <dgm:spPr/>
      <dgm:t>
        <a:bodyPr/>
        <a:lstStyle/>
        <a:p>
          <a:pPr rtl="0"/>
          <a:r>
            <a:rPr lang="en-GB" sz="2400"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LIS - harmonised socio-economic micro datasets</a:t>
          </a:r>
        </a:p>
      </dgm:t>
    </dgm:pt>
    <dgm:pt modelId="{7D31DE51-782B-453C-946D-85FC08086AE1}" type="parTrans" cxnId="{FA763E07-DC0A-4E6E-9D7D-01CD5204D5FF}">
      <dgm:prSet/>
      <dgm:spPr/>
      <dgm:t>
        <a:bodyPr/>
        <a:lstStyle/>
        <a:p>
          <a:endParaRPr lang="en-GB"/>
        </a:p>
      </dgm:t>
    </dgm:pt>
    <dgm:pt modelId="{5B587876-8E04-4143-A63D-789750297CE4}" type="sibTrans" cxnId="{FA763E07-DC0A-4E6E-9D7D-01CD5204D5FF}">
      <dgm:prSet/>
      <dgm:spPr/>
      <dgm:t>
        <a:bodyPr/>
        <a:lstStyle/>
        <a:p>
          <a:endParaRPr lang="en-GB"/>
        </a:p>
      </dgm:t>
    </dgm:pt>
    <dgm:pt modelId="{E64586CA-F1A1-4346-9D04-5D94416E3493}">
      <dgm:prSet custT="1"/>
      <dgm:spPr/>
      <dgm:t>
        <a:bodyPr/>
        <a:lstStyle/>
        <a:p>
          <a:pPr rtl="0"/>
          <a:r>
            <a:rPr lang="en-GB" sz="2400"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World </a:t>
          </a:r>
          <a:r>
            <a:rPr lang="en-GB" sz="2400" b="0"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Bank - Free and open access to global development data</a:t>
          </a:r>
        </a:p>
      </dgm:t>
    </dgm:pt>
    <dgm:pt modelId="{4CECF97A-3670-4AB1-8660-F21C0D852C38}" type="parTrans" cxnId="{8398FA72-AC2E-4C50-815E-3E0241B359FE}">
      <dgm:prSet/>
      <dgm:spPr/>
      <dgm:t>
        <a:bodyPr/>
        <a:lstStyle/>
        <a:p>
          <a:endParaRPr lang="en-GB"/>
        </a:p>
      </dgm:t>
    </dgm:pt>
    <dgm:pt modelId="{63780EA9-BC96-4753-9DEE-18E0DF32A282}" type="sibTrans" cxnId="{8398FA72-AC2E-4C50-815E-3E0241B359FE}">
      <dgm:prSet/>
      <dgm:spPr/>
      <dgm:t>
        <a:bodyPr/>
        <a:lstStyle/>
        <a:p>
          <a:endParaRPr lang="en-GB"/>
        </a:p>
      </dgm:t>
    </dgm:pt>
    <dgm:pt modelId="{62DA68EC-F22C-4428-8BD2-C66DE94561C2}">
      <dgm:prSet custT="1"/>
      <dgm:spPr/>
      <dgm:t>
        <a:bodyPr/>
        <a:lstStyle/>
        <a:p>
          <a:pPr rtl="0"/>
          <a:r>
            <a:rPr lang="en-GB" sz="2400"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OECD – key source of comparable statistical, economic and social data </a:t>
          </a:r>
        </a:p>
      </dgm:t>
    </dgm:pt>
    <dgm:pt modelId="{6CC4910A-6D9B-4F78-8FC9-FA692850A013}" type="parTrans" cxnId="{346B316E-FBE9-4C62-A93E-D2B929235014}">
      <dgm:prSet/>
      <dgm:spPr/>
      <dgm:t>
        <a:bodyPr/>
        <a:lstStyle/>
        <a:p>
          <a:endParaRPr lang="en-GB"/>
        </a:p>
      </dgm:t>
    </dgm:pt>
    <dgm:pt modelId="{57A7ED8E-B8CF-4969-B667-57E62F9FFE4D}" type="sibTrans" cxnId="{346B316E-FBE9-4C62-A93E-D2B929235014}">
      <dgm:prSet/>
      <dgm:spPr/>
      <dgm:t>
        <a:bodyPr/>
        <a:lstStyle/>
        <a:p>
          <a:endParaRPr lang="en-GB"/>
        </a:p>
      </dgm:t>
    </dgm:pt>
    <dgm:pt modelId="{D7F9767A-0B1F-4560-8E7C-7F8AE048D991}" type="pres">
      <dgm:prSet presAssocID="{4F37D558-7A84-4E53-9842-A5D0A5CC258F}" presName="Name0" presStyleCnt="0">
        <dgm:presLayoutVars>
          <dgm:chMax val="7"/>
          <dgm:chPref val="7"/>
          <dgm:dir/>
        </dgm:presLayoutVars>
      </dgm:prSet>
      <dgm:spPr/>
    </dgm:pt>
    <dgm:pt modelId="{CA0CF28C-B0FE-4668-B924-D850D3F501AE}" type="pres">
      <dgm:prSet presAssocID="{4F37D558-7A84-4E53-9842-A5D0A5CC258F}" presName="Name1" presStyleCnt="0"/>
      <dgm:spPr/>
    </dgm:pt>
    <dgm:pt modelId="{E8E4E8B4-F666-4873-9F72-826B67D1E902}" type="pres">
      <dgm:prSet presAssocID="{4F37D558-7A84-4E53-9842-A5D0A5CC258F}" presName="cycle" presStyleCnt="0"/>
      <dgm:spPr/>
    </dgm:pt>
    <dgm:pt modelId="{F3B8B004-CD99-4B2F-A454-EFF7683947AB}" type="pres">
      <dgm:prSet presAssocID="{4F37D558-7A84-4E53-9842-A5D0A5CC258F}" presName="srcNode" presStyleLbl="node1" presStyleIdx="0" presStyleCnt="5"/>
      <dgm:spPr/>
    </dgm:pt>
    <dgm:pt modelId="{E7215B73-F503-4698-BC01-D31B2867B878}" type="pres">
      <dgm:prSet presAssocID="{4F37D558-7A84-4E53-9842-A5D0A5CC258F}" presName="conn" presStyleLbl="parChTrans1D2" presStyleIdx="0" presStyleCnt="1"/>
      <dgm:spPr/>
    </dgm:pt>
    <dgm:pt modelId="{1C18B9AB-2377-4405-B504-908225F70F81}" type="pres">
      <dgm:prSet presAssocID="{4F37D558-7A84-4E53-9842-A5D0A5CC258F}" presName="extraNode" presStyleLbl="node1" presStyleIdx="0" presStyleCnt="5"/>
      <dgm:spPr/>
    </dgm:pt>
    <dgm:pt modelId="{D1872A24-3102-4258-B734-899F17B2E790}" type="pres">
      <dgm:prSet presAssocID="{4F37D558-7A84-4E53-9842-A5D0A5CC258F}" presName="dstNode" presStyleLbl="node1" presStyleIdx="0" presStyleCnt="5"/>
      <dgm:spPr/>
    </dgm:pt>
    <dgm:pt modelId="{5B74F234-D552-4EF0-8705-99EDC9996BE7}" type="pres">
      <dgm:prSet presAssocID="{C8A00EB0-8F43-4DC7-9C47-6BD6A0D008FB}" presName="text_1" presStyleLbl="node1" presStyleIdx="0" presStyleCnt="5">
        <dgm:presLayoutVars>
          <dgm:bulletEnabled val="1"/>
        </dgm:presLayoutVars>
      </dgm:prSet>
      <dgm:spPr/>
    </dgm:pt>
    <dgm:pt modelId="{3B342B74-275B-4D71-A995-8065D979A9EF}" type="pres">
      <dgm:prSet presAssocID="{C8A00EB0-8F43-4DC7-9C47-6BD6A0D008FB}" presName="accent_1" presStyleCnt="0"/>
      <dgm:spPr/>
    </dgm:pt>
    <dgm:pt modelId="{467F5DB8-3D03-4CBB-9CFD-D28F877D3005}" type="pres">
      <dgm:prSet presAssocID="{C8A00EB0-8F43-4DC7-9C47-6BD6A0D008FB}" presName="accentRepeatNode" presStyleLbl="solidFgAcc1" presStyleIdx="0" presStyleCnt="5"/>
      <dgm:spPr/>
    </dgm:pt>
    <dgm:pt modelId="{4DEFBE2F-C0D1-4DF4-9F01-31BCB2E194F8}" type="pres">
      <dgm:prSet presAssocID="{A58A545C-ECF4-4D66-AB3B-95AD654D1A43}" presName="text_2" presStyleLbl="node1" presStyleIdx="1" presStyleCnt="5">
        <dgm:presLayoutVars>
          <dgm:bulletEnabled val="1"/>
        </dgm:presLayoutVars>
      </dgm:prSet>
      <dgm:spPr/>
    </dgm:pt>
    <dgm:pt modelId="{5D4BDA68-7D4E-4BEA-BF84-9DB2C7EE15BC}" type="pres">
      <dgm:prSet presAssocID="{A58A545C-ECF4-4D66-AB3B-95AD654D1A43}" presName="accent_2" presStyleCnt="0"/>
      <dgm:spPr/>
    </dgm:pt>
    <dgm:pt modelId="{17550A73-5F6D-48AC-85F2-628229248E46}" type="pres">
      <dgm:prSet presAssocID="{A58A545C-ECF4-4D66-AB3B-95AD654D1A43}" presName="accentRepeatNode" presStyleLbl="solidFgAcc1" presStyleIdx="1" presStyleCnt="5"/>
      <dgm:spPr/>
    </dgm:pt>
    <dgm:pt modelId="{8AA2EB0A-F33B-40BD-9715-DC3BAC1BA0BC}" type="pres">
      <dgm:prSet presAssocID="{62DA68EC-F22C-4428-8BD2-C66DE94561C2}" presName="text_3" presStyleLbl="node1" presStyleIdx="2" presStyleCnt="5">
        <dgm:presLayoutVars>
          <dgm:bulletEnabled val="1"/>
        </dgm:presLayoutVars>
      </dgm:prSet>
      <dgm:spPr/>
    </dgm:pt>
    <dgm:pt modelId="{7AF02BB6-E653-4C7E-A528-F63025A8B298}" type="pres">
      <dgm:prSet presAssocID="{62DA68EC-F22C-4428-8BD2-C66DE94561C2}" presName="accent_3" presStyleCnt="0"/>
      <dgm:spPr/>
    </dgm:pt>
    <dgm:pt modelId="{A7DBFFF2-3624-43A3-95EE-224DA7DEB50B}" type="pres">
      <dgm:prSet presAssocID="{62DA68EC-F22C-4428-8BD2-C66DE94561C2}" presName="accentRepeatNode" presStyleLbl="solidFgAcc1" presStyleIdx="2" presStyleCnt="5"/>
      <dgm:spPr/>
    </dgm:pt>
    <dgm:pt modelId="{F4208F74-55E9-4143-B1EB-87F30A4D9E1B}" type="pres">
      <dgm:prSet presAssocID="{E64586CA-F1A1-4346-9D04-5D94416E3493}" presName="text_4" presStyleLbl="node1" presStyleIdx="3" presStyleCnt="5">
        <dgm:presLayoutVars>
          <dgm:bulletEnabled val="1"/>
        </dgm:presLayoutVars>
      </dgm:prSet>
      <dgm:spPr/>
    </dgm:pt>
    <dgm:pt modelId="{FB5C4C07-3082-4AC7-AA55-29CC2FC6D87A}" type="pres">
      <dgm:prSet presAssocID="{E64586CA-F1A1-4346-9D04-5D94416E3493}" presName="accent_4" presStyleCnt="0"/>
      <dgm:spPr/>
    </dgm:pt>
    <dgm:pt modelId="{40947EB5-80A9-469F-8B69-1A7082F614C4}" type="pres">
      <dgm:prSet presAssocID="{E64586CA-F1A1-4346-9D04-5D94416E3493}" presName="accentRepeatNode" presStyleLbl="solidFgAcc1" presStyleIdx="3" presStyleCnt="5"/>
      <dgm:spPr/>
    </dgm:pt>
    <dgm:pt modelId="{C541022E-7478-4871-9924-8060E8C11831}" type="pres">
      <dgm:prSet presAssocID="{B8C65C64-87FA-4970-9BC8-8F56E0AD662B}" presName="text_5" presStyleLbl="node1" presStyleIdx="4" presStyleCnt="5">
        <dgm:presLayoutVars>
          <dgm:bulletEnabled val="1"/>
        </dgm:presLayoutVars>
      </dgm:prSet>
      <dgm:spPr/>
    </dgm:pt>
    <dgm:pt modelId="{E65A314D-50D1-4B24-A52D-579365A80950}" type="pres">
      <dgm:prSet presAssocID="{B8C65C64-87FA-4970-9BC8-8F56E0AD662B}" presName="accent_5" presStyleCnt="0"/>
      <dgm:spPr/>
    </dgm:pt>
    <dgm:pt modelId="{4CB6C2EB-1CC9-40EB-A0E1-1B08EE3ED327}" type="pres">
      <dgm:prSet presAssocID="{B8C65C64-87FA-4970-9BC8-8F56E0AD662B}" presName="accentRepeatNode" presStyleLbl="solidFgAcc1" presStyleIdx="4" presStyleCnt="5"/>
      <dgm:spPr/>
    </dgm:pt>
  </dgm:ptLst>
  <dgm:cxnLst>
    <dgm:cxn modelId="{FA763E07-DC0A-4E6E-9D7D-01CD5204D5FF}" srcId="{4F37D558-7A84-4E53-9842-A5D0A5CC258F}" destId="{A58A545C-ECF4-4D66-AB3B-95AD654D1A43}" srcOrd="1" destOrd="0" parTransId="{7D31DE51-782B-453C-946D-85FC08086AE1}" sibTransId="{5B587876-8E04-4143-A63D-789750297CE4}"/>
    <dgm:cxn modelId="{84146708-76E9-4063-96C9-D4DED8FA09BA}" type="presOf" srcId="{A58A545C-ECF4-4D66-AB3B-95AD654D1A43}" destId="{4DEFBE2F-C0D1-4DF4-9F01-31BCB2E194F8}" srcOrd="0" destOrd="0" presId="urn:microsoft.com/office/officeart/2008/layout/VerticalCurvedList"/>
    <dgm:cxn modelId="{1B998715-3797-4966-9030-274B15CED050}" type="presOf" srcId="{C8A00EB0-8F43-4DC7-9C47-6BD6A0D008FB}" destId="{5B74F234-D552-4EF0-8705-99EDC9996BE7}" srcOrd="0" destOrd="0" presId="urn:microsoft.com/office/officeart/2008/layout/VerticalCurvedList"/>
    <dgm:cxn modelId="{98891C1A-8B61-4838-B434-572947027B4F}" type="presOf" srcId="{B8C65C64-87FA-4970-9BC8-8F56E0AD662B}" destId="{C541022E-7478-4871-9924-8060E8C11831}" srcOrd="0" destOrd="0" presId="urn:microsoft.com/office/officeart/2008/layout/VerticalCurvedList"/>
    <dgm:cxn modelId="{38618425-66CD-43D5-87C2-F2AB00F2C8E3}" type="presOf" srcId="{1E1230CB-7226-4C9B-A901-599DBC80F9C4}" destId="{E7215B73-F503-4698-BC01-D31B2867B878}" srcOrd="0" destOrd="0" presId="urn:microsoft.com/office/officeart/2008/layout/VerticalCurvedList"/>
    <dgm:cxn modelId="{CF88D642-64D8-44CC-A8D3-A1DDF815F117}" type="presOf" srcId="{62DA68EC-F22C-4428-8BD2-C66DE94561C2}" destId="{8AA2EB0A-F33B-40BD-9715-DC3BAC1BA0BC}" srcOrd="0" destOrd="0" presId="urn:microsoft.com/office/officeart/2008/layout/VerticalCurvedList"/>
    <dgm:cxn modelId="{346B316E-FBE9-4C62-A93E-D2B929235014}" srcId="{4F37D558-7A84-4E53-9842-A5D0A5CC258F}" destId="{62DA68EC-F22C-4428-8BD2-C66DE94561C2}" srcOrd="2" destOrd="0" parTransId="{6CC4910A-6D9B-4F78-8FC9-FA692850A013}" sibTransId="{57A7ED8E-B8CF-4969-B667-57E62F9FFE4D}"/>
    <dgm:cxn modelId="{8398FA72-AC2E-4C50-815E-3E0241B359FE}" srcId="{4F37D558-7A84-4E53-9842-A5D0A5CC258F}" destId="{E64586CA-F1A1-4346-9D04-5D94416E3493}" srcOrd="3" destOrd="0" parTransId="{4CECF97A-3670-4AB1-8660-F21C0D852C38}" sibTransId="{63780EA9-BC96-4753-9DEE-18E0DF32A282}"/>
    <dgm:cxn modelId="{4F157088-1E9C-4A8D-82F8-61CFC66D2A66}" type="presOf" srcId="{E64586CA-F1A1-4346-9D04-5D94416E3493}" destId="{F4208F74-55E9-4143-B1EB-87F30A4D9E1B}" srcOrd="0" destOrd="0" presId="urn:microsoft.com/office/officeart/2008/layout/VerticalCurvedList"/>
    <dgm:cxn modelId="{F5CD9F91-E565-42B5-BBDE-34FEF0AB3B84}" type="presOf" srcId="{4F37D558-7A84-4E53-9842-A5D0A5CC258F}" destId="{D7F9767A-0B1F-4560-8E7C-7F8AE048D991}" srcOrd="0" destOrd="0" presId="urn:microsoft.com/office/officeart/2008/layout/VerticalCurvedList"/>
    <dgm:cxn modelId="{3FB9C7CD-E14F-4C77-831A-D01D2046523E}" srcId="{4F37D558-7A84-4E53-9842-A5D0A5CC258F}" destId="{B8C65C64-87FA-4970-9BC8-8F56E0AD662B}" srcOrd="4" destOrd="0" parTransId="{2BF9DA36-3DD3-4C9A-B9E2-7DC6AAAD9C76}" sibTransId="{A583AFF8-A79F-4BF3-8FDA-D81E8D8F8B6A}"/>
    <dgm:cxn modelId="{47D2ECFE-1A33-47F4-83F3-8868338CC05C}" srcId="{4F37D558-7A84-4E53-9842-A5D0A5CC258F}" destId="{C8A00EB0-8F43-4DC7-9C47-6BD6A0D008FB}" srcOrd="0" destOrd="0" parTransId="{CAADBFBC-8933-4D58-AEA5-4EF2DB5A35F8}" sibTransId="{1E1230CB-7226-4C9B-A901-599DBC80F9C4}"/>
    <dgm:cxn modelId="{55BA507E-4525-4240-AA59-F7A0B728277C}" type="presParOf" srcId="{D7F9767A-0B1F-4560-8E7C-7F8AE048D991}" destId="{CA0CF28C-B0FE-4668-B924-D850D3F501AE}" srcOrd="0" destOrd="0" presId="urn:microsoft.com/office/officeart/2008/layout/VerticalCurvedList"/>
    <dgm:cxn modelId="{31FB243C-25F4-4348-8BAC-B757D613B5C3}" type="presParOf" srcId="{CA0CF28C-B0FE-4668-B924-D850D3F501AE}" destId="{E8E4E8B4-F666-4873-9F72-826B67D1E902}" srcOrd="0" destOrd="0" presId="urn:microsoft.com/office/officeart/2008/layout/VerticalCurvedList"/>
    <dgm:cxn modelId="{5B4ADE4C-59C7-400C-A27E-00009987EFD7}" type="presParOf" srcId="{E8E4E8B4-F666-4873-9F72-826B67D1E902}" destId="{F3B8B004-CD99-4B2F-A454-EFF7683947AB}" srcOrd="0" destOrd="0" presId="urn:microsoft.com/office/officeart/2008/layout/VerticalCurvedList"/>
    <dgm:cxn modelId="{E65807B2-B36E-40BE-9BFE-48D493919A1E}" type="presParOf" srcId="{E8E4E8B4-F666-4873-9F72-826B67D1E902}" destId="{E7215B73-F503-4698-BC01-D31B2867B878}" srcOrd="1" destOrd="0" presId="urn:microsoft.com/office/officeart/2008/layout/VerticalCurvedList"/>
    <dgm:cxn modelId="{F0A366EB-1CFD-4006-9F16-10071901D1C0}" type="presParOf" srcId="{E8E4E8B4-F666-4873-9F72-826B67D1E902}" destId="{1C18B9AB-2377-4405-B504-908225F70F81}" srcOrd="2" destOrd="0" presId="urn:microsoft.com/office/officeart/2008/layout/VerticalCurvedList"/>
    <dgm:cxn modelId="{98534E5F-782D-4BD1-8DB9-9B2F5A95F093}" type="presParOf" srcId="{E8E4E8B4-F666-4873-9F72-826B67D1E902}" destId="{D1872A24-3102-4258-B734-899F17B2E790}" srcOrd="3" destOrd="0" presId="urn:microsoft.com/office/officeart/2008/layout/VerticalCurvedList"/>
    <dgm:cxn modelId="{B71E06C9-90DA-42BC-8D0E-CA5ED770FF5F}" type="presParOf" srcId="{CA0CF28C-B0FE-4668-B924-D850D3F501AE}" destId="{5B74F234-D552-4EF0-8705-99EDC9996BE7}" srcOrd="1" destOrd="0" presId="urn:microsoft.com/office/officeart/2008/layout/VerticalCurvedList"/>
    <dgm:cxn modelId="{CB88DF69-E6CA-4D67-BAFF-B86E88BCB428}" type="presParOf" srcId="{CA0CF28C-B0FE-4668-B924-D850D3F501AE}" destId="{3B342B74-275B-4D71-A995-8065D979A9EF}" srcOrd="2" destOrd="0" presId="urn:microsoft.com/office/officeart/2008/layout/VerticalCurvedList"/>
    <dgm:cxn modelId="{4EEA9DF9-5BC2-4E91-B4FF-99E196EB8AD1}" type="presParOf" srcId="{3B342B74-275B-4D71-A995-8065D979A9EF}" destId="{467F5DB8-3D03-4CBB-9CFD-D28F877D3005}" srcOrd="0" destOrd="0" presId="urn:microsoft.com/office/officeart/2008/layout/VerticalCurvedList"/>
    <dgm:cxn modelId="{3CB2A364-C6EF-43E5-88E9-A1182C6547FB}" type="presParOf" srcId="{CA0CF28C-B0FE-4668-B924-D850D3F501AE}" destId="{4DEFBE2F-C0D1-4DF4-9F01-31BCB2E194F8}" srcOrd="3" destOrd="0" presId="urn:microsoft.com/office/officeart/2008/layout/VerticalCurvedList"/>
    <dgm:cxn modelId="{DA606CC7-AFBD-4926-B621-5B65CFFA6999}" type="presParOf" srcId="{CA0CF28C-B0FE-4668-B924-D850D3F501AE}" destId="{5D4BDA68-7D4E-4BEA-BF84-9DB2C7EE15BC}" srcOrd="4" destOrd="0" presId="urn:microsoft.com/office/officeart/2008/layout/VerticalCurvedList"/>
    <dgm:cxn modelId="{8253B697-0491-47C8-B6E5-1B259CB51158}" type="presParOf" srcId="{5D4BDA68-7D4E-4BEA-BF84-9DB2C7EE15BC}" destId="{17550A73-5F6D-48AC-85F2-628229248E46}" srcOrd="0" destOrd="0" presId="urn:microsoft.com/office/officeart/2008/layout/VerticalCurvedList"/>
    <dgm:cxn modelId="{5DF17FDC-1038-4811-B3F8-F625DEB67F7D}" type="presParOf" srcId="{CA0CF28C-B0FE-4668-B924-D850D3F501AE}" destId="{8AA2EB0A-F33B-40BD-9715-DC3BAC1BA0BC}" srcOrd="5" destOrd="0" presId="urn:microsoft.com/office/officeart/2008/layout/VerticalCurvedList"/>
    <dgm:cxn modelId="{8FC09ECD-B0A4-42DE-98E3-2BDA401C0F20}" type="presParOf" srcId="{CA0CF28C-B0FE-4668-B924-D850D3F501AE}" destId="{7AF02BB6-E653-4C7E-A528-F63025A8B298}" srcOrd="6" destOrd="0" presId="urn:microsoft.com/office/officeart/2008/layout/VerticalCurvedList"/>
    <dgm:cxn modelId="{C8A7C521-F1E7-456E-A054-88955CC32D93}" type="presParOf" srcId="{7AF02BB6-E653-4C7E-A528-F63025A8B298}" destId="{A7DBFFF2-3624-43A3-95EE-224DA7DEB50B}" srcOrd="0" destOrd="0" presId="urn:microsoft.com/office/officeart/2008/layout/VerticalCurvedList"/>
    <dgm:cxn modelId="{DA1EC45E-E903-45EB-AFCF-EFCD57DF3FAF}" type="presParOf" srcId="{CA0CF28C-B0FE-4668-B924-D850D3F501AE}" destId="{F4208F74-55E9-4143-B1EB-87F30A4D9E1B}" srcOrd="7" destOrd="0" presId="urn:microsoft.com/office/officeart/2008/layout/VerticalCurvedList"/>
    <dgm:cxn modelId="{612A0E94-6C50-4774-92C5-37CC60B09313}" type="presParOf" srcId="{CA0CF28C-B0FE-4668-B924-D850D3F501AE}" destId="{FB5C4C07-3082-4AC7-AA55-29CC2FC6D87A}" srcOrd="8" destOrd="0" presId="urn:microsoft.com/office/officeart/2008/layout/VerticalCurvedList"/>
    <dgm:cxn modelId="{A8546832-5ED1-4916-B706-076DBB879D11}" type="presParOf" srcId="{FB5C4C07-3082-4AC7-AA55-29CC2FC6D87A}" destId="{40947EB5-80A9-469F-8B69-1A7082F614C4}" srcOrd="0" destOrd="0" presId="urn:microsoft.com/office/officeart/2008/layout/VerticalCurvedList"/>
    <dgm:cxn modelId="{DEC1C2B1-E05F-417B-AA3F-5A14334EEAD9}" type="presParOf" srcId="{CA0CF28C-B0FE-4668-B924-D850D3F501AE}" destId="{C541022E-7478-4871-9924-8060E8C11831}" srcOrd="9" destOrd="0" presId="urn:microsoft.com/office/officeart/2008/layout/VerticalCurvedList"/>
    <dgm:cxn modelId="{BA464A45-D5D5-4B7E-85BC-8B1E6BE19CBB}" type="presParOf" srcId="{CA0CF28C-B0FE-4668-B924-D850D3F501AE}" destId="{E65A314D-50D1-4B24-A52D-579365A80950}" srcOrd="10" destOrd="0" presId="urn:microsoft.com/office/officeart/2008/layout/VerticalCurvedList"/>
    <dgm:cxn modelId="{C0013A61-F091-430B-AAF9-3C5B32518546}" type="presParOf" srcId="{E65A314D-50D1-4B24-A52D-579365A80950}" destId="{4CB6C2EB-1CC9-40EB-A0E1-1B08EE3ED327}"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D8E8D5E-A0BF-41A2-B245-0675E8240301}" type="doc">
      <dgm:prSet loTypeId="urn:diagrams.loki3.com/BracketList+Icon" loCatId="list" qsTypeId="urn:microsoft.com/office/officeart/2005/8/quickstyle/simple1#11" qsCatId="simple" csTypeId="urn:microsoft.com/office/officeart/2005/8/colors/accent3_2" csCatId="accent3" phldr="1"/>
      <dgm:spPr/>
      <dgm:t>
        <a:bodyPr/>
        <a:lstStyle/>
        <a:p>
          <a:endParaRPr lang="en-GB"/>
        </a:p>
      </dgm:t>
    </dgm:pt>
    <dgm:pt modelId="{A453A9FF-2E9F-4865-B836-D636252B3C8B}">
      <dgm:prSet custT="1"/>
      <dgm:spPr/>
      <dgm:t>
        <a:bodyPr/>
        <a:lstStyle/>
        <a:p>
          <a:pPr rtl="0"/>
          <a:r>
            <a:rPr lang="en-GB" sz="2800" dirty="0">
              <a:latin typeface="+mj-lt"/>
              <a:ea typeface="Open Sans Light" panose="020B0604020202020204" charset="0"/>
              <a:cs typeface="Open Sans Light" panose="020B0604020202020204" charset="0"/>
            </a:rPr>
            <a:t>Metadata ("data about data“)</a:t>
          </a:r>
        </a:p>
      </dgm:t>
    </dgm:pt>
    <dgm:pt modelId="{9A3F71D0-FB92-4EC1-9E57-9DD9D77C9751}" type="parTrans" cxnId="{EBD5ED25-686C-456D-A867-89762A03529F}">
      <dgm:prSet/>
      <dgm:spPr/>
      <dgm:t>
        <a:bodyPr/>
        <a:lstStyle/>
        <a:p>
          <a:endParaRPr lang="en-GB"/>
        </a:p>
      </dgm:t>
    </dgm:pt>
    <dgm:pt modelId="{D6A70EBA-C041-42F1-A55A-031A400E70FC}" type="sibTrans" cxnId="{EBD5ED25-686C-456D-A867-89762A03529F}">
      <dgm:prSet/>
      <dgm:spPr/>
      <dgm:t>
        <a:bodyPr/>
        <a:lstStyle/>
        <a:p>
          <a:endParaRPr lang="en-GB"/>
        </a:p>
      </dgm:t>
    </dgm:pt>
    <dgm:pt modelId="{C16C3CAF-5501-441B-9DBF-217642958488}">
      <dgm:prSet custT="1"/>
      <dgm:spPr/>
      <dgm:t>
        <a:bodyPr/>
        <a:lstStyle/>
        <a:p>
          <a:pPr rtl="0"/>
          <a:r>
            <a:rPr lang="en-US" sz="2800" dirty="0">
              <a:latin typeface="+mj-lt"/>
              <a:ea typeface="Open Sans Light" panose="020B0604020202020204" charset="0"/>
              <a:cs typeface="Open Sans Light" panose="020B0604020202020204" charset="0"/>
            </a:rPr>
            <a:t>Documentation</a:t>
          </a:r>
          <a:r>
            <a:rPr lang="en-US" sz="2400" dirty="0">
              <a:latin typeface="Open Sans Light" panose="020B0604020202020204" charset="0"/>
              <a:ea typeface="Open Sans Light" panose="020B0604020202020204" charset="0"/>
              <a:cs typeface="Open Sans Light" panose="020B0604020202020204" charset="0"/>
            </a:rPr>
            <a:t> 	</a:t>
          </a:r>
          <a:endParaRPr lang="en-GB" sz="2400" dirty="0">
            <a:latin typeface="Open Sans Light" panose="020B0604020202020204" charset="0"/>
            <a:ea typeface="Open Sans Light" panose="020B0604020202020204" charset="0"/>
            <a:cs typeface="Open Sans Light" panose="020B0604020202020204" charset="0"/>
          </a:endParaRPr>
        </a:p>
      </dgm:t>
    </dgm:pt>
    <dgm:pt modelId="{DD2068C0-1D80-4171-B354-5F0C6D9EA5FA}" type="parTrans" cxnId="{57236ADC-6F8B-4CA2-8EE7-C5D5FD1062CC}">
      <dgm:prSet/>
      <dgm:spPr/>
      <dgm:t>
        <a:bodyPr/>
        <a:lstStyle/>
        <a:p>
          <a:endParaRPr lang="en-GB"/>
        </a:p>
      </dgm:t>
    </dgm:pt>
    <dgm:pt modelId="{D5D57CE9-6D37-4EBE-B333-96851E48D286}" type="sibTrans" cxnId="{57236ADC-6F8B-4CA2-8EE7-C5D5FD1062CC}">
      <dgm:prSet/>
      <dgm:spPr/>
      <dgm:t>
        <a:bodyPr/>
        <a:lstStyle/>
        <a:p>
          <a:endParaRPr lang="en-GB"/>
        </a:p>
      </dgm:t>
    </dgm:pt>
    <dgm:pt modelId="{DFF11649-29B6-4423-84D8-9835BEAA8957}">
      <dgm:prSet custT="1"/>
      <dgm:spPr/>
      <dgm:t>
        <a:bodyPr/>
        <a:lstStyle/>
        <a:p>
          <a:pPr rtl="0"/>
          <a:r>
            <a:rPr lang="en-GB" sz="2400" dirty="0">
              <a:solidFill>
                <a:schemeClr val="tx1"/>
              </a:solidFill>
              <a:latin typeface="+mj-lt"/>
              <a:ea typeface="Open Sans Light" panose="020B0604020202020204" charset="0"/>
              <a:cs typeface="Open Sans Light" panose="020B0604020202020204" charset="0"/>
            </a:rPr>
            <a:t>descriptors that facilitate cataloguing data and data discovery. </a:t>
          </a:r>
        </a:p>
      </dgm:t>
    </dgm:pt>
    <dgm:pt modelId="{CCC48F7B-77DC-45DA-8455-3E616F98B782}" type="parTrans" cxnId="{E58DF657-48CF-4BDF-8E16-A8E70AF01C9D}">
      <dgm:prSet/>
      <dgm:spPr/>
      <dgm:t>
        <a:bodyPr/>
        <a:lstStyle/>
        <a:p>
          <a:endParaRPr lang="en-GB"/>
        </a:p>
      </dgm:t>
    </dgm:pt>
    <dgm:pt modelId="{DA4BE16B-67E4-4E0C-8D87-BD7FB56270A3}" type="sibTrans" cxnId="{E58DF657-48CF-4BDF-8E16-A8E70AF01C9D}">
      <dgm:prSet/>
      <dgm:spPr/>
      <dgm:t>
        <a:bodyPr/>
        <a:lstStyle/>
        <a:p>
          <a:endParaRPr lang="en-GB"/>
        </a:p>
      </dgm:t>
    </dgm:pt>
    <dgm:pt modelId="{412F3B50-F63F-4699-8950-B88BFA0CF7A9}">
      <dgm:prSet custT="1"/>
      <dgm:spPr/>
      <dgm:t>
        <a:bodyPr/>
        <a:lstStyle/>
        <a:p>
          <a:pPr rtl="0"/>
          <a:r>
            <a:rPr lang="en-US" sz="2400" dirty="0">
              <a:solidFill>
                <a:schemeClr val="tx1"/>
              </a:solidFill>
              <a:latin typeface="+mj-lt"/>
              <a:ea typeface="Open Sans Light" panose="020B0604020202020204" charset="0"/>
              <a:cs typeface="Open Sans Light" panose="020B0604020202020204" charset="0"/>
            </a:rPr>
            <a:t>user guides, survey questionnaires, interview schedules and fieldwork notes</a:t>
          </a:r>
          <a:endParaRPr lang="en-GB" sz="2400" dirty="0">
            <a:solidFill>
              <a:schemeClr val="tx1"/>
            </a:solidFill>
            <a:latin typeface="+mj-lt"/>
            <a:ea typeface="Open Sans Light" panose="020B0604020202020204" charset="0"/>
            <a:cs typeface="Open Sans Light" panose="020B0604020202020204" charset="0"/>
          </a:endParaRPr>
        </a:p>
      </dgm:t>
    </dgm:pt>
    <dgm:pt modelId="{952AB0AE-060A-4389-8913-BF4853DD2D55}" type="parTrans" cxnId="{B530E9B6-6E8A-4251-8F19-2B2C8ECF5404}">
      <dgm:prSet/>
      <dgm:spPr/>
      <dgm:t>
        <a:bodyPr/>
        <a:lstStyle/>
        <a:p>
          <a:endParaRPr lang="en-GB"/>
        </a:p>
      </dgm:t>
    </dgm:pt>
    <dgm:pt modelId="{3446A0B0-FD23-450C-A20C-356AD3BB2B04}" type="sibTrans" cxnId="{B530E9B6-6E8A-4251-8F19-2B2C8ECF5404}">
      <dgm:prSet/>
      <dgm:spPr/>
      <dgm:t>
        <a:bodyPr/>
        <a:lstStyle/>
        <a:p>
          <a:endParaRPr lang="en-GB"/>
        </a:p>
      </dgm:t>
    </dgm:pt>
    <dgm:pt modelId="{EA235CE6-B118-4CEC-8ECB-1768C8884D7F}" type="pres">
      <dgm:prSet presAssocID="{ED8E8D5E-A0BF-41A2-B245-0675E8240301}" presName="Name0" presStyleCnt="0">
        <dgm:presLayoutVars>
          <dgm:dir/>
          <dgm:animLvl val="lvl"/>
          <dgm:resizeHandles val="exact"/>
        </dgm:presLayoutVars>
      </dgm:prSet>
      <dgm:spPr/>
    </dgm:pt>
    <dgm:pt modelId="{4F282477-E9FE-41BD-95BB-D45316A6F40C}" type="pres">
      <dgm:prSet presAssocID="{A453A9FF-2E9F-4865-B836-D636252B3C8B}" presName="linNode" presStyleCnt="0"/>
      <dgm:spPr/>
    </dgm:pt>
    <dgm:pt modelId="{7C8E62A6-A0CC-4EAD-806E-08EEE2287D6B}" type="pres">
      <dgm:prSet presAssocID="{A453A9FF-2E9F-4865-B836-D636252B3C8B}" presName="parTx" presStyleLbl="revTx" presStyleIdx="0" presStyleCnt="2" custScaleX="132897">
        <dgm:presLayoutVars>
          <dgm:chMax val="1"/>
          <dgm:bulletEnabled val="1"/>
        </dgm:presLayoutVars>
      </dgm:prSet>
      <dgm:spPr/>
    </dgm:pt>
    <dgm:pt modelId="{5B7743D9-E8D5-40F9-AE68-CD03F7E5EC57}" type="pres">
      <dgm:prSet presAssocID="{A453A9FF-2E9F-4865-B836-D636252B3C8B}" presName="bracket" presStyleLbl="parChTrans1D1" presStyleIdx="0" presStyleCnt="2"/>
      <dgm:spPr/>
    </dgm:pt>
    <dgm:pt modelId="{2506704C-8954-4E86-B17F-28523A71D8B2}" type="pres">
      <dgm:prSet presAssocID="{A453A9FF-2E9F-4865-B836-D636252B3C8B}" presName="spH" presStyleCnt="0"/>
      <dgm:spPr/>
    </dgm:pt>
    <dgm:pt modelId="{24124836-F17D-4E43-ADD3-40C2CB9AC487}" type="pres">
      <dgm:prSet presAssocID="{A453A9FF-2E9F-4865-B836-D636252B3C8B}" presName="desTx" presStyleLbl="node1" presStyleIdx="0" presStyleCnt="2">
        <dgm:presLayoutVars>
          <dgm:bulletEnabled val="1"/>
        </dgm:presLayoutVars>
      </dgm:prSet>
      <dgm:spPr/>
    </dgm:pt>
    <dgm:pt modelId="{B7093D03-6D51-4BF2-A775-5B0BFF0C86F0}" type="pres">
      <dgm:prSet presAssocID="{D6A70EBA-C041-42F1-A55A-031A400E70FC}" presName="spV" presStyleCnt="0"/>
      <dgm:spPr/>
    </dgm:pt>
    <dgm:pt modelId="{F05271CE-CA7B-4544-8CC3-713574E26F72}" type="pres">
      <dgm:prSet presAssocID="{C16C3CAF-5501-441B-9DBF-217642958488}" presName="linNode" presStyleCnt="0"/>
      <dgm:spPr/>
    </dgm:pt>
    <dgm:pt modelId="{591340BF-09F7-4DB2-8F87-3597E5E9CF8A}" type="pres">
      <dgm:prSet presAssocID="{C16C3CAF-5501-441B-9DBF-217642958488}" presName="parTx" presStyleLbl="revTx" presStyleIdx="1" presStyleCnt="2" custScaleX="127760">
        <dgm:presLayoutVars>
          <dgm:chMax val="1"/>
          <dgm:bulletEnabled val="1"/>
        </dgm:presLayoutVars>
      </dgm:prSet>
      <dgm:spPr/>
    </dgm:pt>
    <dgm:pt modelId="{5F7FCF8B-53F2-4002-9569-FE42A1D84EB0}" type="pres">
      <dgm:prSet presAssocID="{C16C3CAF-5501-441B-9DBF-217642958488}" presName="bracket" presStyleLbl="parChTrans1D1" presStyleIdx="1" presStyleCnt="2"/>
      <dgm:spPr/>
    </dgm:pt>
    <dgm:pt modelId="{BF884BB2-3D63-45DE-9A37-1819A8C8221E}" type="pres">
      <dgm:prSet presAssocID="{C16C3CAF-5501-441B-9DBF-217642958488}" presName="spH" presStyleCnt="0"/>
      <dgm:spPr/>
    </dgm:pt>
    <dgm:pt modelId="{4C118612-ED08-4AB0-8440-C5450ECE546E}" type="pres">
      <dgm:prSet presAssocID="{C16C3CAF-5501-441B-9DBF-217642958488}" presName="desTx" presStyleLbl="node1" presStyleIdx="1" presStyleCnt="2">
        <dgm:presLayoutVars>
          <dgm:bulletEnabled val="1"/>
        </dgm:presLayoutVars>
      </dgm:prSet>
      <dgm:spPr/>
    </dgm:pt>
  </dgm:ptLst>
  <dgm:cxnLst>
    <dgm:cxn modelId="{0DDFCB05-1309-40C6-B7D0-F69CDD6F3956}" type="presOf" srcId="{DFF11649-29B6-4423-84D8-9835BEAA8957}" destId="{24124836-F17D-4E43-ADD3-40C2CB9AC487}" srcOrd="0" destOrd="0" presId="urn:diagrams.loki3.com/BracketList+Icon"/>
    <dgm:cxn modelId="{EBD5ED25-686C-456D-A867-89762A03529F}" srcId="{ED8E8D5E-A0BF-41A2-B245-0675E8240301}" destId="{A453A9FF-2E9F-4865-B836-D636252B3C8B}" srcOrd="0" destOrd="0" parTransId="{9A3F71D0-FB92-4EC1-9E57-9DD9D77C9751}" sibTransId="{D6A70EBA-C041-42F1-A55A-031A400E70FC}"/>
    <dgm:cxn modelId="{E58DF657-48CF-4BDF-8E16-A8E70AF01C9D}" srcId="{A453A9FF-2E9F-4865-B836-D636252B3C8B}" destId="{DFF11649-29B6-4423-84D8-9835BEAA8957}" srcOrd="0" destOrd="0" parTransId="{CCC48F7B-77DC-45DA-8455-3E616F98B782}" sibTransId="{DA4BE16B-67E4-4E0C-8D87-BD7FB56270A3}"/>
    <dgm:cxn modelId="{81DAB55C-3869-4D1F-AE11-1E195AD56FB3}" type="presOf" srcId="{ED8E8D5E-A0BF-41A2-B245-0675E8240301}" destId="{EA235CE6-B118-4CEC-8ECB-1768C8884D7F}" srcOrd="0" destOrd="0" presId="urn:diagrams.loki3.com/BracketList+Icon"/>
    <dgm:cxn modelId="{2FA3D762-670E-4F09-B7AD-27FFBAB411A4}" type="presOf" srcId="{412F3B50-F63F-4699-8950-B88BFA0CF7A9}" destId="{4C118612-ED08-4AB0-8440-C5450ECE546E}" srcOrd="0" destOrd="0" presId="urn:diagrams.loki3.com/BracketList+Icon"/>
    <dgm:cxn modelId="{B530E9B6-6E8A-4251-8F19-2B2C8ECF5404}" srcId="{C16C3CAF-5501-441B-9DBF-217642958488}" destId="{412F3B50-F63F-4699-8950-B88BFA0CF7A9}" srcOrd="0" destOrd="0" parTransId="{952AB0AE-060A-4389-8913-BF4853DD2D55}" sibTransId="{3446A0B0-FD23-450C-A20C-356AD3BB2B04}"/>
    <dgm:cxn modelId="{57236ADC-6F8B-4CA2-8EE7-C5D5FD1062CC}" srcId="{ED8E8D5E-A0BF-41A2-B245-0675E8240301}" destId="{C16C3CAF-5501-441B-9DBF-217642958488}" srcOrd="1" destOrd="0" parTransId="{DD2068C0-1D80-4171-B354-5F0C6D9EA5FA}" sibTransId="{D5D57CE9-6D37-4EBE-B333-96851E48D286}"/>
    <dgm:cxn modelId="{642788E8-4353-45DE-BBA4-9DAE05DBDA40}" type="presOf" srcId="{C16C3CAF-5501-441B-9DBF-217642958488}" destId="{591340BF-09F7-4DB2-8F87-3597E5E9CF8A}" srcOrd="0" destOrd="0" presId="urn:diagrams.loki3.com/BracketList+Icon"/>
    <dgm:cxn modelId="{0FA615FF-FF2A-41A4-A298-079400EDB966}" type="presOf" srcId="{A453A9FF-2E9F-4865-B836-D636252B3C8B}" destId="{7C8E62A6-A0CC-4EAD-806E-08EEE2287D6B}" srcOrd="0" destOrd="0" presId="urn:diagrams.loki3.com/BracketList+Icon"/>
    <dgm:cxn modelId="{B3B29F58-2435-4C46-8B53-BA47B1EF88D9}" type="presParOf" srcId="{EA235CE6-B118-4CEC-8ECB-1768C8884D7F}" destId="{4F282477-E9FE-41BD-95BB-D45316A6F40C}" srcOrd="0" destOrd="0" presId="urn:diagrams.loki3.com/BracketList+Icon"/>
    <dgm:cxn modelId="{BD19331B-4A97-4639-9E62-A5EF7F57F9A7}" type="presParOf" srcId="{4F282477-E9FE-41BD-95BB-D45316A6F40C}" destId="{7C8E62A6-A0CC-4EAD-806E-08EEE2287D6B}" srcOrd="0" destOrd="0" presId="urn:diagrams.loki3.com/BracketList+Icon"/>
    <dgm:cxn modelId="{09DAEA7A-C85F-405D-825E-C4A0B183C8DD}" type="presParOf" srcId="{4F282477-E9FE-41BD-95BB-D45316A6F40C}" destId="{5B7743D9-E8D5-40F9-AE68-CD03F7E5EC57}" srcOrd="1" destOrd="0" presId="urn:diagrams.loki3.com/BracketList+Icon"/>
    <dgm:cxn modelId="{E7AD8647-4374-4AAF-B5A4-163CA6C88D1F}" type="presParOf" srcId="{4F282477-E9FE-41BD-95BB-D45316A6F40C}" destId="{2506704C-8954-4E86-B17F-28523A71D8B2}" srcOrd="2" destOrd="0" presId="urn:diagrams.loki3.com/BracketList+Icon"/>
    <dgm:cxn modelId="{1065DF09-4F3E-4126-810C-B190E1A13C64}" type="presParOf" srcId="{4F282477-E9FE-41BD-95BB-D45316A6F40C}" destId="{24124836-F17D-4E43-ADD3-40C2CB9AC487}" srcOrd="3" destOrd="0" presId="urn:diagrams.loki3.com/BracketList+Icon"/>
    <dgm:cxn modelId="{5BBB8349-283C-4957-A62E-B5FF43EF0F84}" type="presParOf" srcId="{EA235CE6-B118-4CEC-8ECB-1768C8884D7F}" destId="{B7093D03-6D51-4BF2-A775-5B0BFF0C86F0}" srcOrd="1" destOrd="0" presId="urn:diagrams.loki3.com/BracketList+Icon"/>
    <dgm:cxn modelId="{77F00089-3FEF-4B82-8971-A9D1995C0F40}" type="presParOf" srcId="{EA235CE6-B118-4CEC-8ECB-1768C8884D7F}" destId="{F05271CE-CA7B-4544-8CC3-713574E26F72}" srcOrd="2" destOrd="0" presId="urn:diagrams.loki3.com/BracketList+Icon"/>
    <dgm:cxn modelId="{E6444567-9C32-49D9-B3CB-B2298A39E125}" type="presParOf" srcId="{F05271CE-CA7B-4544-8CC3-713574E26F72}" destId="{591340BF-09F7-4DB2-8F87-3597E5E9CF8A}" srcOrd="0" destOrd="0" presId="urn:diagrams.loki3.com/BracketList+Icon"/>
    <dgm:cxn modelId="{4BAE2E0E-002D-44B3-9630-A8F7A57C7603}" type="presParOf" srcId="{F05271CE-CA7B-4544-8CC3-713574E26F72}" destId="{5F7FCF8B-53F2-4002-9569-FE42A1D84EB0}" srcOrd="1" destOrd="0" presId="urn:diagrams.loki3.com/BracketList+Icon"/>
    <dgm:cxn modelId="{E93808D6-B173-491F-8FA1-EAD1A8746D6C}" type="presParOf" srcId="{F05271CE-CA7B-4544-8CC3-713574E26F72}" destId="{BF884BB2-3D63-45DE-9A37-1819A8C8221E}" srcOrd="2" destOrd="0" presId="urn:diagrams.loki3.com/BracketList+Icon"/>
    <dgm:cxn modelId="{88590EBF-AC41-429A-9A7D-BC4307D67DE3}" type="presParOf" srcId="{F05271CE-CA7B-4544-8CC3-713574E26F72}" destId="{4C118612-ED08-4AB0-8440-C5450ECE546E}" srcOrd="3" destOrd="0" presId="urn:diagrams.loki3.com/BracketList+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897D5C4-325C-400D-AB28-0CDAE8E0705A}" type="doc">
      <dgm:prSet loTypeId="urn:microsoft.com/office/officeart/2009/layout/CircleArrowProcess" loCatId="process" qsTypeId="urn:microsoft.com/office/officeart/2005/8/quickstyle/simple1#12" qsCatId="simple" csTypeId="urn:microsoft.com/office/officeart/2005/8/colors/colorful5" csCatId="colorful" phldr="1"/>
      <dgm:spPr/>
      <dgm:t>
        <a:bodyPr/>
        <a:lstStyle/>
        <a:p>
          <a:endParaRPr lang="en-GB"/>
        </a:p>
      </dgm:t>
    </dgm:pt>
    <dgm:pt modelId="{14CADE98-4356-4000-A95D-EEBC05B1D08B}">
      <dgm:prSet phldrT="[Text]"/>
      <dgm:spPr/>
      <dgm:t>
        <a:bodyPr/>
        <a:lstStyle/>
        <a:p>
          <a:r>
            <a:rPr lang="en-GB" dirty="0"/>
            <a:t>Ideal</a:t>
          </a:r>
        </a:p>
      </dgm:t>
    </dgm:pt>
    <dgm:pt modelId="{65C88C00-BF90-49B5-B7E3-D6046C10F706}" type="parTrans" cxnId="{2E41DF53-5C6D-4BEF-8E9A-42FF5D0ECE89}">
      <dgm:prSet/>
      <dgm:spPr/>
      <dgm:t>
        <a:bodyPr/>
        <a:lstStyle/>
        <a:p>
          <a:endParaRPr lang="en-GB"/>
        </a:p>
      </dgm:t>
    </dgm:pt>
    <dgm:pt modelId="{1DBDDFE2-4F40-4E47-B924-005A5C906E84}" type="sibTrans" cxnId="{2E41DF53-5C6D-4BEF-8E9A-42FF5D0ECE89}">
      <dgm:prSet/>
      <dgm:spPr/>
      <dgm:t>
        <a:bodyPr/>
        <a:lstStyle/>
        <a:p>
          <a:endParaRPr lang="en-GB"/>
        </a:p>
      </dgm:t>
    </dgm:pt>
    <dgm:pt modelId="{014A1D2B-86B1-4201-A53F-2C977651E04D}">
      <dgm:prSet phldrT="[Text]"/>
      <dgm:spPr/>
      <dgm:t>
        <a:bodyPr/>
        <a:lstStyle/>
        <a:p>
          <a:r>
            <a:rPr lang="en-GB" dirty="0"/>
            <a:t>Possible</a:t>
          </a:r>
        </a:p>
      </dgm:t>
    </dgm:pt>
    <dgm:pt modelId="{E1E2D5CF-2AC7-495F-8B44-167785B5D1BE}" type="parTrans" cxnId="{499C3B8F-2C6A-4D7A-A81C-3E6C18F3A627}">
      <dgm:prSet/>
      <dgm:spPr/>
      <dgm:t>
        <a:bodyPr/>
        <a:lstStyle/>
        <a:p>
          <a:endParaRPr lang="en-GB"/>
        </a:p>
      </dgm:t>
    </dgm:pt>
    <dgm:pt modelId="{99989ED9-B256-4FED-9D57-A14724FC0530}" type="sibTrans" cxnId="{499C3B8F-2C6A-4D7A-A81C-3E6C18F3A627}">
      <dgm:prSet/>
      <dgm:spPr/>
      <dgm:t>
        <a:bodyPr/>
        <a:lstStyle/>
        <a:p>
          <a:endParaRPr lang="en-GB"/>
        </a:p>
      </dgm:t>
    </dgm:pt>
    <dgm:pt modelId="{63A1330E-A467-4140-B372-FFCD1111ED22}">
      <dgm:prSet phldrT="[Text]"/>
      <dgm:spPr/>
      <dgm:t>
        <a:bodyPr/>
        <a:lstStyle/>
        <a:p>
          <a:r>
            <a:rPr lang="en-GB" dirty="0"/>
            <a:t>Research question</a:t>
          </a:r>
        </a:p>
      </dgm:t>
    </dgm:pt>
    <dgm:pt modelId="{3C6D28D3-4C27-41EB-85B1-2A5DEE5ADE00}" type="parTrans" cxnId="{61D2EEF7-1AB2-4164-8760-CFA340BE9FE5}">
      <dgm:prSet/>
      <dgm:spPr/>
      <dgm:t>
        <a:bodyPr/>
        <a:lstStyle/>
        <a:p>
          <a:endParaRPr lang="en-GB"/>
        </a:p>
      </dgm:t>
    </dgm:pt>
    <dgm:pt modelId="{76D429AC-BE9F-482D-A8C3-1AF4840FA1BD}" type="sibTrans" cxnId="{61D2EEF7-1AB2-4164-8760-CFA340BE9FE5}">
      <dgm:prSet/>
      <dgm:spPr/>
      <dgm:t>
        <a:bodyPr/>
        <a:lstStyle/>
        <a:p>
          <a:endParaRPr lang="en-GB"/>
        </a:p>
      </dgm:t>
    </dgm:pt>
    <dgm:pt modelId="{11A6BB9D-8242-4D10-B207-A76EB92E299E}" type="pres">
      <dgm:prSet presAssocID="{C897D5C4-325C-400D-AB28-0CDAE8E0705A}" presName="Name0" presStyleCnt="0">
        <dgm:presLayoutVars>
          <dgm:chMax val="7"/>
          <dgm:chPref val="7"/>
          <dgm:dir/>
          <dgm:animLvl val="lvl"/>
        </dgm:presLayoutVars>
      </dgm:prSet>
      <dgm:spPr/>
    </dgm:pt>
    <dgm:pt modelId="{15141F0D-B607-4241-8DEC-14D69B0CB602}" type="pres">
      <dgm:prSet presAssocID="{63A1330E-A467-4140-B372-FFCD1111ED22}" presName="Accent1" presStyleCnt="0"/>
      <dgm:spPr/>
    </dgm:pt>
    <dgm:pt modelId="{A2FD52AE-41E5-4711-AF66-729047D2D12A}" type="pres">
      <dgm:prSet presAssocID="{63A1330E-A467-4140-B372-FFCD1111ED22}" presName="Accent" presStyleLbl="node1" presStyleIdx="0" presStyleCnt="3"/>
      <dgm:spPr>
        <a:solidFill>
          <a:srgbClr val="0070C0"/>
        </a:solidFill>
        <a:ln>
          <a:solidFill>
            <a:srgbClr val="0070C0"/>
          </a:solidFill>
        </a:ln>
      </dgm:spPr>
    </dgm:pt>
    <dgm:pt modelId="{F41288CC-E9A9-4E05-9658-149C6BD075CA}" type="pres">
      <dgm:prSet presAssocID="{63A1330E-A467-4140-B372-FFCD1111ED22}" presName="Parent1" presStyleLbl="revTx" presStyleIdx="0" presStyleCnt="3">
        <dgm:presLayoutVars>
          <dgm:chMax val="1"/>
          <dgm:chPref val="1"/>
          <dgm:bulletEnabled val="1"/>
        </dgm:presLayoutVars>
      </dgm:prSet>
      <dgm:spPr/>
    </dgm:pt>
    <dgm:pt modelId="{ED55CF00-0D5D-4749-9C8C-0C766CDB1700}" type="pres">
      <dgm:prSet presAssocID="{14CADE98-4356-4000-A95D-EEBC05B1D08B}" presName="Accent2" presStyleCnt="0"/>
      <dgm:spPr/>
    </dgm:pt>
    <dgm:pt modelId="{2B5B7044-2A4F-4CDE-850C-DE7992561AE4}" type="pres">
      <dgm:prSet presAssocID="{14CADE98-4356-4000-A95D-EEBC05B1D08B}" presName="Accent" presStyleLbl="node1" presStyleIdx="1" presStyleCnt="3"/>
      <dgm:spPr>
        <a:solidFill>
          <a:srgbClr val="00B050"/>
        </a:solidFill>
        <a:ln>
          <a:solidFill>
            <a:srgbClr val="00B050"/>
          </a:solidFill>
        </a:ln>
      </dgm:spPr>
    </dgm:pt>
    <dgm:pt modelId="{A240AEFF-3910-480A-806D-3CC9C7702D5C}" type="pres">
      <dgm:prSet presAssocID="{14CADE98-4356-4000-A95D-EEBC05B1D08B}" presName="Parent2" presStyleLbl="revTx" presStyleIdx="1" presStyleCnt="3">
        <dgm:presLayoutVars>
          <dgm:chMax val="1"/>
          <dgm:chPref val="1"/>
          <dgm:bulletEnabled val="1"/>
        </dgm:presLayoutVars>
      </dgm:prSet>
      <dgm:spPr/>
    </dgm:pt>
    <dgm:pt modelId="{F66FC113-D7D6-4E01-A103-A4D9AC28798A}" type="pres">
      <dgm:prSet presAssocID="{014A1D2B-86B1-4201-A53F-2C977651E04D}" presName="Accent3" presStyleCnt="0"/>
      <dgm:spPr/>
    </dgm:pt>
    <dgm:pt modelId="{74545CD0-5391-47AB-B6B3-8B4661DED3C9}" type="pres">
      <dgm:prSet presAssocID="{014A1D2B-86B1-4201-A53F-2C977651E04D}" presName="Accent" presStyleLbl="node1" presStyleIdx="2" presStyleCnt="3" custLinFactNeighborX="-1842"/>
      <dgm:spPr>
        <a:solidFill>
          <a:srgbClr val="FFC000"/>
        </a:solidFill>
        <a:ln>
          <a:solidFill>
            <a:srgbClr val="FFC000"/>
          </a:solidFill>
        </a:ln>
      </dgm:spPr>
    </dgm:pt>
    <dgm:pt modelId="{5F7DA23D-61A0-4C6D-AC0A-B1771EF2D938}" type="pres">
      <dgm:prSet presAssocID="{014A1D2B-86B1-4201-A53F-2C977651E04D}" presName="Parent3" presStyleLbl="revTx" presStyleIdx="2" presStyleCnt="3">
        <dgm:presLayoutVars>
          <dgm:chMax val="1"/>
          <dgm:chPref val="1"/>
          <dgm:bulletEnabled val="1"/>
        </dgm:presLayoutVars>
      </dgm:prSet>
      <dgm:spPr/>
    </dgm:pt>
  </dgm:ptLst>
  <dgm:cxnLst>
    <dgm:cxn modelId="{539B5805-7DD5-4E76-B73B-1FE4BC88083D}" type="presOf" srcId="{14CADE98-4356-4000-A95D-EEBC05B1D08B}" destId="{A240AEFF-3910-480A-806D-3CC9C7702D5C}" srcOrd="0" destOrd="0" presId="urn:microsoft.com/office/officeart/2009/layout/CircleArrowProcess"/>
    <dgm:cxn modelId="{69B3CE3C-71E0-4A66-A5DB-948DBFDA7C65}" type="presOf" srcId="{C897D5C4-325C-400D-AB28-0CDAE8E0705A}" destId="{11A6BB9D-8242-4D10-B207-A76EB92E299E}" srcOrd="0" destOrd="0" presId="urn:microsoft.com/office/officeart/2009/layout/CircleArrowProcess"/>
    <dgm:cxn modelId="{7B463452-A551-466D-BC7E-0E660F9E9CB8}" type="presOf" srcId="{014A1D2B-86B1-4201-A53F-2C977651E04D}" destId="{5F7DA23D-61A0-4C6D-AC0A-B1771EF2D938}" srcOrd="0" destOrd="0" presId="urn:microsoft.com/office/officeart/2009/layout/CircleArrowProcess"/>
    <dgm:cxn modelId="{2E41DF53-5C6D-4BEF-8E9A-42FF5D0ECE89}" srcId="{C897D5C4-325C-400D-AB28-0CDAE8E0705A}" destId="{14CADE98-4356-4000-A95D-EEBC05B1D08B}" srcOrd="1" destOrd="0" parTransId="{65C88C00-BF90-49B5-B7E3-D6046C10F706}" sibTransId="{1DBDDFE2-4F40-4E47-B924-005A5C906E84}"/>
    <dgm:cxn modelId="{499C3B8F-2C6A-4D7A-A81C-3E6C18F3A627}" srcId="{C897D5C4-325C-400D-AB28-0CDAE8E0705A}" destId="{014A1D2B-86B1-4201-A53F-2C977651E04D}" srcOrd="2" destOrd="0" parTransId="{E1E2D5CF-2AC7-495F-8B44-167785B5D1BE}" sibTransId="{99989ED9-B256-4FED-9D57-A14724FC0530}"/>
    <dgm:cxn modelId="{4FAC98F1-0BCD-401F-A830-9469AC54EC6C}" type="presOf" srcId="{63A1330E-A467-4140-B372-FFCD1111ED22}" destId="{F41288CC-E9A9-4E05-9658-149C6BD075CA}" srcOrd="0" destOrd="0" presId="urn:microsoft.com/office/officeart/2009/layout/CircleArrowProcess"/>
    <dgm:cxn modelId="{61D2EEF7-1AB2-4164-8760-CFA340BE9FE5}" srcId="{C897D5C4-325C-400D-AB28-0CDAE8E0705A}" destId="{63A1330E-A467-4140-B372-FFCD1111ED22}" srcOrd="0" destOrd="0" parTransId="{3C6D28D3-4C27-41EB-85B1-2A5DEE5ADE00}" sibTransId="{76D429AC-BE9F-482D-A8C3-1AF4840FA1BD}"/>
    <dgm:cxn modelId="{C638281C-2190-4F14-A71B-1511E3B00F4F}" type="presParOf" srcId="{11A6BB9D-8242-4D10-B207-A76EB92E299E}" destId="{15141F0D-B607-4241-8DEC-14D69B0CB602}" srcOrd="0" destOrd="0" presId="urn:microsoft.com/office/officeart/2009/layout/CircleArrowProcess"/>
    <dgm:cxn modelId="{DA75C265-2EFE-488C-ADA9-7E32F23E53A3}" type="presParOf" srcId="{15141F0D-B607-4241-8DEC-14D69B0CB602}" destId="{A2FD52AE-41E5-4711-AF66-729047D2D12A}" srcOrd="0" destOrd="0" presId="urn:microsoft.com/office/officeart/2009/layout/CircleArrowProcess"/>
    <dgm:cxn modelId="{A0907EA7-B8FA-448B-AEDC-34CDB2034B65}" type="presParOf" srcId="{11A6BB9D-8242-4D10-B207-A76EB92E299E}" destId="{F41288CC-E9A9-4E05-9658-149C6BD075CA}" srcOrd="1" destOrd="0" presId="urn:microsoft.com/office/officeart/2009/layout/CircleArrowProcess"/>
    <dgm:cxn modelId="{2ACD2A07-8CF4-4724-AEAA-5BD3CA66105D}" type="presParOf" srcId="{11A6BB9D-8242-4D10-B207-A76EB92E299E}" destId="{ED55CF00-0D5D-4749-9C8C-0C766CDB1700}" srcOrd="2" destOrd="0" presId="urn:microsoft.com/office/officeart/2009/layout/CircleArrowProcess"/>
    <dgm:cxn modelId="{F0490C6B-602B-4596-80AD-495A3E8843DB}" type="presParOf" srcId="{ED55CF00-0D5D-4749-9C8C-0C766CDB1700}" destId="{2B5B7044-2A4F-4CDE-850C-DE7992561AE4}" srcOrd="0" destOrd="0" presId="urn:microsoft.com/office/officeart/2009/layout/CircleArrowProcess"/>
    <dgm:cxn modelId="{24A18E17-818B-4406-BD4C-0771AA76C363}" type="presParOf" srcId="{11A6BB9D-8242-4D10-B207-A76EB92E299E}" destId="{A240AEFF-3910-480A-806D-3CC9C7702D5C}" srcOrd="3" destOrd="0" presId="urn:microsoft.com/office/officeart/2009/layout/CircleArrowProcess"/>
    <dgm:cxn modelId="{8569A107-44BC-486F-B7DA-4BACB3A00562}" type="presParOf" srcId="{11A6BB9D-8242-4D10-B207-A76EB92E299E}" destId="{F66FC113-D7D6-4E01-A103-A4D9AC28798A}" srcOrd="4" destOrd="0" presId="urn:microsoft.com/office/officeart/2009/layout/CircleArrowProcess"/>
    <dgm:cxn modelId="{FA264710-E001-4FB0-B37E-A162E3ABDFB9}" type="presParOf" srcId="{F66FC113-D7D6-4E01-A103-A4D9AC28798A}" destId="{74545CD0-5391-47AB-B6B3-8B4661DED3C9}" srcOrd="0" destOrd="0" presId="urn:microsoft.com/office/officeart/2009/layout/CircleArrowProcess"/>
    <dgm:cxn modelId="{4031781A-FBF4-4D07-9D35-14CFCCE73085}" type="presParOf" srcId="{11A6BB9D-8242-4D10-B207-A76EB92E299E}" destId="{5F7DA23D-61A0-4C6D-AC0A-B1771EF2D938}" srcOrd="5" destOrd="0" presId="urn:microsoft.com/office/officeart/2009/layout/CircleArrow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8ACD5CB9-D8B3-4955-8A08-E8DEEEDD1C51}" type="doc">
      <dgm:prSet loTypeId="urn:diagrams.loki3.com/BracketList+Icon" loCatId="list" qsTypeId="urn:microsoft.com/office/officeart/2005/8/quickstyle/simple1#14" qsCatId="simple" csTypeId="urn:microsoft.com/office/officeart/2005/8/colors/accent3_2" csCatId="accent3" phldr="1"/>
      <dgm:spPr/>
      <dgm:t>
        <a:bodyPr/>
        <a:lstStyle/>
        <a:p>
          <a:endParaRPr lang="en-GB"/>
        </a:p>
      </dgm:t>
    </dgm:pt>
    <dgm:pt modelId="{F5E55D58-4216-478D-B57E-51F4670DCF90}">
      <dgm:prSet custT="1"/>
      <dgm:spPr/>
      <dgm:t>
        <a:bodyPr/>
        <a:lstStyle/>
        <a:p>
          <a:pPr rtl="0"/>
          <a:r>
            <a:rPr lang="en-US" sz="2800" dirty="0">
              <a:latin typeface="+mj-lt"/>
              <a:ea typeface="Open Sans Light" panose="020B0306030504020204" pitchFamily="34" charset="0"/>
              <a:cs typeface="Open Sans Light" panose="020B0306030504020204" pitchFamily="34" charset="0"/>
            </a:rPr>
            <a:t>Why?</a:t>
          </a:r>
          <a:endParaRPr lang="en-GB" sz="2800" dirty="0">
            <a:latin typeface="+mj-lt"/>
            <a:ea typeface="Open Sans Light" panose="020B0306030504020204" pitchFamily="34" charset="0"/>
            <a:cs typeface="Open Sans Light" panose="020B0306030504020204" pitchFamily="34" charset="0"/>
          </a:endParaRPr>
        </a:p>
      </dgm:t>
    </dgm:pt>
    <dgm:pt modelId="{4371ED00-6749-46BA-9573-5BE82366360C}" type="parTrans" cxnId="{7A084F28-1E21-461C-BD22-A599F21F5E7B}">
      <dgm:prSet/>
      <dgm:spPr/>
      <dgm:t>
        <a:bodyPr/>
        <a:lstStyle/>
        <a:p>
          <a:endParaRPr lang="en-GB" sz="2400">
            <a:latin typeface="Open Sans Light" panose="020B0306030504020204" pitchFamily="34" charset="0"/>
            <a:ea typeface="Open Sans Light" panose="020B0306030504020204" pitchFamily="34" charset="0"/>
            <a:cs typeface="Open Sans Light" panose="020B0306030504020204" pitchFamily="34" charset="0"/>
          </a:endParaRPr>
        </a:p>
      </dgm:t>
    </dgm:pt>
    <dgm:pt modelId="{52301E07-A01B-4497-A371-3D502C26CC5B}" type="sibTrans" cxnId="{7A084F28-1E21-461C-BD22-A599F21F5E7B}">
      <dgm:prSet/>
      <dgm:spPr/>
      <dgm:t>
        <a:bodyPr/>
        <a:lstStyle/>
        <a:p>
          <a:endParaRPr lang="en-GB" sz="2400">
            <a:latin typeface="Open Sans Light" panose="020B0306030504020204" pitchFamily="34" charset="0"/>
            <a:ea typeface="Open Sans Light" panose="020B0306030504020204" pitchFamily="34" charset="0"/>
            <a:cs typeface="Open Sans Light" panose="020B0306030504020204" pitchFamily="34" charset="0"/>
          </a:endParaRPr>
        </a:p>
      </dgm:t>
    </dgm:pt>
    <dgm:pt modelId="{7EA48EC1-F570-497C-87D4-F40A0601E9EC}">
      <dgm:prSet custT="1"/>
      <dgm:spPr/>
      <dgm:t>
        <a:bodyPr/>
        <a:lstStyle/>
        <a:p>
          <a:pPr rtl="0"/>
          <a:r>
            <a:rPr lang="en-US" sz="2800" dirty="0">
              <a:solidFill>
                <a:schemeClr val="tx1"/>
              </a:solidFill>
              <a:latin typeface="+mj-lt"/>
              <a:ea typeface="Open Sans Light" panose="020B0306030504020204" pitchFamily="34" charset="0"/>
              <a:cs typeface="Open Sans Light" panose="020B0306030504020204" pitchFamily="34" charset="0"/>
            </a:rPr>
            <a:t>It gives credit the data creators </a:t>
          </a:r>
          <a:endParaRPr lang="en-GB" sz="2800" dirty="0">
            <a:solidFill>
              <a:schemeClr val="tx1"/>
            </a:solidFill>
            <a:latin typeface="+mj-lt"/>
            <a:ea typeface="Open Sans Light" panose="020B0306030504020204" pitchFamily="34" charset="0"/>
            <a:cs typeface="Open Sans Light" panose="020B0306030504020204" pitchFamily="34" charset="0"/>
          </a:endParaRPr>
        </a:p>
      </dgm:t>
    </dgm:pt>
    <dgm:pt modelId="{4C589F19-80A1-4A4F-A6DE-BE9054B3AB33}" type="parTrans" cxnId="{E9BD8D0A-04DE-41B6-910D-3122D442BD2B}">
      <dgm:prSet/>
      <dgm:spPr/>
      <dgm:t>
        <a:bodyPr/>
        <a:lstStyle/>
        <a:p>
          <a:endParaRPr lang="en-GB" sz="2400">
            <a:latin typeface="Open Sans Light" panose="020B0306030504020204" pitchFamily="34" charset="0"/>
            <a:ea typeface="Open Sans Light" panose="020B0306030504020204" pitchFamily="34" charset="0"/>
            <a:cs typeface="Open Sans Light" panose="020B0306030504020204" pitchFamily="34" charset="0"/>
          </a:endParaRPr>
        </a:p>
      </dgm:t>
    </dgm:pt>
    <dgm:pt modelId="{B05F0F75-7C28-47FE-8709-A0407CEB08B9}" type="sibTrans" cxnId="{E9BD8D0A-04DE-41B6-910D-3122D442BD2B}">
      <dgm:prSet/>
      <dgm:spPr/>
      <dgm:t>
        <a:bodyPr/>
        <a:lstStyle/>
        <a:p>
          <a:endParaRPr lang="en-GB" sz="2400">
            <a:latin typeface="Open Sans Light" panose="020B0306030504020204" pitchFamily="34" charset="0"/>
            <a:ea typeface="Open Sans Light" panose="020B0306030504020204" pitchFamily="34" charset="0"/>
            <a:cs typeface="Open Sans Light" panose="020B0306030504020204" pitchFamily="34" charset="0"/>
          </a:endParaRPr>
        </a:p>
      </dgm:t>
    </dgm:pt>
    <dgm:pt modelId="{F04F5D05-C641-42ED-8331-5219E3B57E2E}">
      <dgm:prSet custT="1"/>
      <dgm:spPr/>
      <dgm:t>
        <a:bodyPr/>
        <a:lstStyle/>
        <a:p>
          <a:pPr rtl="0"/>
          <a:r>
            <a:rPr lang="en-US" sz="2800" dirty="0">
              <a:solidFill>
                <a:schemeClr val="tx1"/>
              </a:solidFill>
              <a:latin typeface="+mj-lt"/>
              <a:ea typeface="Open Sans Light" panose="020B0306030504020204" pitchFamily="34" charset="0"/>
              <a:cs typeface="Open Sans Light" panose="020B0306030504020204" pitchFamily="34" charset="0"/>
            </a:rPr>
            <a:t>It makes data easier to find </a:t>
          </a:r>
          <a:endParaRPr lang="en-GB" sz="2800" dirty="0">
            <a:solidFill>
              <a:schemeClr val="tx1"/>
            </a:solidFill>
            <a:latin typeface="+mj-lt"/>
            <a:ea typeface="Open Sans Light" panose="020B0306030504020204" pitchFamily="34" charset="0"/>
            <a:cs typeface="Open Sans Light" panose="020B0306030504020204" pitchFamily="34" charset="0"/>
          </a:endParaRPr>
        </a:p>
      </dgm:t>
    </dgm:pt>
    <dgm:pt modelId="{C0EFE421-A303-4801-A109-D871C18DA6F1}" type="parTrans" cxnId="{40BFB4CF-0978-47BD-8A10-F1605E11D7E2}">
      <dgm:prSet/>
      <dgm:spPr/>
      <dgm:t>
        <a:bodyPr/>
        <a:lstStyle/>
        <a:p>
          <a:endParaRPr lang="en-GB" sz="2400">
            <a:latin typeface="Open Sans Light" panose="020B0306030504020204" pitchFamily="34" charset="0"/>
            <a:ea typeface="Open Sans Light" panose="020B0306030504020204" pitchFamily="34" charset="0"/>
            <a:cs typeface="Open Sans Light" panose="020B0306030504020204" pitchFamily="34" charset="0"/>
          </a:endParaRPr>
        </a:p>
      </dgm:t>
    </dgm:pt>
    <dgm:pt modelId="{86EC80B5-DE17-4353-8571-4EA1DF781B27}" type="sibTrans" cxnId="{40BFB4CF-0978-47BD-8A10-F1605E11D7E2}">
      <dgm:prSet/>
      <dgm:spPr/>
      <dgm:t>
        <a:bodyPr/>
        <a:lstStyle/>
        <a:p>
          <a:endParaRPr lang="en-GB" sz="2400">
            <a:latin typeface="Open Sans Light" panose="020B0306030504020204" pitchFamily="34" charset="0"/>
            <a:ea typeface="Open Sans Light" panose="020B0306030504020204" pitchFamily="34" charset="0"/>
            <a:cs typeface="Open Sans Light" panose="020B0306030504020204" pitchFamily="34" charset="0"/>
          </a:endParaRPr>
        </a:p>
      </dgm:t>
    </dgm:pt>
    <dgm:pt modelId="{8DAB40B8-DD96-42EF-AB56-602AF1BC8A29}">
      <dgm:prSet custT="1"/>
      <dgm:spPr/>
      <dgm:t>
        <a:bodyPr/>
        <a:lstStyle/>
        <a:p>
          <a:pPr rtl="0"/>
          <a:r>
            <a:rPr lang="en-GB" sz="3200" dirty="0">
              <a:latin typeface="+mj-lt"/>
              <a:ea typeface="Open Sans Light" panose="020B0306030504020204" pitchFamily="34" charset="0"/>
              <a:cs typeface="Open Sans Light" panose="020B0306030504020204" pitchFamily="34" charset="0"/>
            </a:rPr>
            <a:t>How?</a:t>
          </a:r>
        </a:p>
      </dgm:t>
    </dgm:pt>
    <dgm:pt modelId="{C575FC53-1851-4D78-ADB3-8D8E0199403D}" type="parTrans" cxnId="{5D4649A4-81CF-4516-9FA9-84D10892ECC9}">
      <dgm:prSet/>
      <dgm:spPr/>
      <dgm:t>
        <a:bodyPr/>
        <a:lstStyle/>
        <a:p>
          <a:endParaRPr lang="en-GB" sz="2400">
            <a:latin typeface="Open Sans Light" panose="020B0306030504020204" pitchFamily="34" charset="0"/>
            <a:ea typeface="Open Sans Light" panose="020B0306030504020204" pitchFamily="34" charset="0"/>
            <a:cs typeface="Open Sans Light" panose="020B0306030504020204" pitchFamily="34" charset="0"/>
          </a:endParaRPr>
        </a:p>
      </dgm:t>
    </dgm:pt>
    <dgm:pt modelId="{244EA848-3130-4C31-96C4-51B36D06F79D}" type="sibTrans" cxnId="{5D4649A4-81CF-4516-9FA9-84D10892ECC9}">
      <dgm:prSet/>
      <dgm:spPr/>
      <dgm:t>
        <a:bodyPr/>
        <a:lstStyle/>
        <a:p>
          <a:endParaRPr lang="en-GB" sz="2400">
            <a:latin typeface="Open Sans Light" panose="020B0306030504020204" pitchFamily="34" charset="0"/>
            <a:ea typeface="Open Sans Light" panose="020B0306030504020204" pitchFamily="34" charset="0"/>
            <a:cs typeface="Open Sans Light" panose="020B0306030504020204" pitchFamily="34" charset="0"/>
          </a:endParaRPr>
        </a:p>
      </dgm:t>
    </dgm:pt>
    <dgm:pt modelId="{E9686E52-ECA2-41D3-ADC5-5B1451B65013}">
      <dgm:prSet custT="1"/>
      <dgm:spPr/>
      <dgm:t>
        <a:bodyPr/>
        <a:lstStyle/>
        <a:p>
          <a:pPr rtl="0"/>
          <a:r>
            <a:rPr lang="en-US" sz="2800" dirty="0">
              <a:solidFill>
                <a:schemeClr val="tx1"/>
              </a:solidFill>
              <a:latin typeface="+mj-lt"/>
              <a:ea typeface="Open Sans Light" panose="020B0306030504020204" pitchFamily="34" charset="0"/>
              <a:cs typeface="Open Sans Light" panose="020B0306030504020204" pitchFamily="34" charset="0"/>
              <a:sym typeface="Lato Regular"/>
            </a:rPr>
            <a:t>Give enough information to locate the exact version of the data</a:t>
          </a:r>
          <a:endParaRPr lang="en-GB" sz="2800" dirty="0">
            <a:solidFill>
              <a:schemeClr val="tx1"/>
            </a:solidFill>
            <a:latin typeface="+mj-lt"/>
            <a:ea typeface="Open Sans Light" panose="020B0306030504020204" pitchFamily="34" charset="0"/>
            <a:cs typeface="Open Sans Light" panose="020B0306030504020204" pitchFamily="34" charset="0"/>
          </a:endParaRPr>
        </a:p>
      </dgm:t>
    </dgm:pt>
    <dgm:pt modelId="{4786E7FE-480B-4BDA-9E56-D9895BD032E2}" type="parTrans" cxnId="{979D73D1-F7FF-4ABA-81EC-8C8B678F77F6}">
      <dgm:prSet/>
      <dgm:spPr/>
      <dgm:t>
        <a:bodyPr/>
        <a:lstStyle/>
        <a:p>
          <a:endParaRPr lang="en-GB" sz="2400">
            <a:latin typeface="Open Sans Light" panose="020B0306030504020204" pitchFamily="34" charset="0"/>
            <a:ea typeface="Open Sans Light" panose="020B0306030504020204" pitchFamily="34" charset="0"/>
            <a:cs typeface="Open Sans Light" panose="020B0306030504020204" pitchFamily="34" charset="0"/>
          </a:endParaRPr>
        </a:p>
      </dgm:t>
    </dgm:pt>
    <dgm:pt modelId="{B2B1894E-B018-45DD-8EAC-A2F2B8DD6E37}" type="sibTrans" cxnId="{979D73D1-F7FF-4ABA-81EC-8C8B678F77F6}">
      <dgm:prSet/>
      <dgm:spPr/>
      <dgm:t>
        <a:bodyPr/>
        <a:lstStyle/>
        <a:p>
          <a:endParaRPr lang="en-GB" sz="2400">
            <a:latin typeface="Open Sans Light" panose="020B0306030504020204" pitchFamily="34" charset="0"/>
            <a:ea typeface="Open Sans Light" panose="020B0306030504020204" pitchFamily="34" charset="0"/>
            <a:cs typeface="Open Sans Light" panose="020B0306030504020204" pitchFamily="34" charset="0"/>
          </a:endParaRPr>
        </a:p>
      </dgm:t>
    </dgm:pt>
    <dgm:pt modelId="{2C673530-A45D-441B-8545-A75D9E00627F}">
      <dgm:prSet custT="1"/>
      <dgm:spPr/>
      <dgm:t>
        <a:bodyPr/>
        <a:lstStyle/>
        <a:p>
          <a:r>
            <a:rPr lang="en-US" sz="2800" dirty="0">
              <a:solidFill>
                <a:schemeClr val="tx1"/>
              </a:solidFill>
              <a:latin typeface="+mj-lt"/>
              <a:ea typeface="Open Sans Light" panose="020B0306030504020204" pitchFamily="34" charset="0"/>
              <a:cs typeface="Open Sans Light" panose="020B0306030504020204" pitchFamily="34" charset="0"/>
              <a:sym typeface="Lato Regular"/>
            </a:rPr>
            <a:t>Look for recommended citation</a:t>
          </a:r>
          <a:endParaRPr lang="en-GB" sz="2800" dirty="0">
            <a:solidFill>
              <a:schemeClr val="tx1"/>
            </a:solidFill>
            <a:latin typeface="+mj-lt"/>
            <a:ea typeface="Open Sans Light" panose="020B0306030504020204" pitchFamily="34" charset="0"/>
            <a:cs typeface="Open Sans Light" panose="020B0306030504020204" pitchFamily="34" charset="0"/>
            <a:sym typeface="Lato Regular"/>
          </a:endParaRPr>
        </a:p>
      </dgm:t>
    </dgm:pt>
    <dgm:pt modelId="{CDAE81E4-E15A-443E-92B6-5F08929E1D7A}" type="parTrans" cxnId="{F35BF681-E537-4951-B04D-8D4D19CB07D5}">
      <dgm:prSet/>
      <dgm:spPr/>
      <dgm:t>
        <a:bodyPr/>
        <a:lstStyle/>
        <a:p>
          <a:endParaRPr lang="en-GB" sz="2400">
            <a:latin typeface="Open Sans Light" panose="020B0306030504020204" pitchFamily="34" charset="0"/>
            <a:ea typeface="Open Sans Light" panose="020B0306030504020204" pitchFamily="34" charset="0"/>
            <a:cs typeface="Open Sans Light" panose="020B0306030504020204" pitchFamily="34" charset="0"/>
          </a:endParaRPr>
        </a:p>
      </dgm:t>
    </dgm:pt>
    <dgm:pt modelId="{912AD451-5EC1-40A0-BE23-12E2A8B7BB57}" type="sibTrans" cxnId="{F35BF681-E537-4951-B04D-8D4D19CB07D5}">
      <dgm:prSet/>
      <dgm:spPr/>
      <dgm:t>
        <a:bodyPr/>
        <a:lstStyle/>
        <a:p>
          <a:endParaRPr lang="en-GB" sz="2400">
            <a:latin typeface="Open Sans Light" panose="020B0306030504020204" pitchFamily="34" charset="0"/>
            <a:ea typeface="Open Sans Light" panose="020B0306030504020204" pitchFamily="34" charset="0"/>
            <a:cs typeface="Open Sans Light" panose="020B0306030504020204" pitchFamily="34" charset="0"/>
          </a:endParaRPr>
        </a:p>
      </dgm:t>
    </dgm:pt>
    <dgm:pt modelId="{09379C39-59FC-4258-8E00-04541E8BFBB0}">
      <dgm:prSet custT="1"/>
      <dgm:spPr/>
      <dgm:t>
        <a:bodyPr/>
        <a:lstStyle/>
        <a:p>
          <a:r>
            <a:rPr lang="en-US" sz="2800" dirty="0">
              <a:solidFill>
                <a:schemeClr val="tx1"/>
              </a:solidFill>
              <a:latin typeface="+mj-lt"/>
              <a:ea typeface="Open Sans Light" panose="020B0306030504020204" pitchFamily="34" charset="0"/>
              <a:cs typeface="Open Sans Light" panose="020B0306030504020204" pitchFamily="34" charset="0"/>
              <a:sym typeface="Lato Regular"/>
            </a:rPr>
            <a:t>Use persistent identifiers </a:t>
          </a:r>
          <a:r>
            <a:rPr lang="sl-SI" sz="2800" dirty="0">
              <a:solidFill>
                <a:schemeClr val="tx1"/>
              </a:solidFill>
              <a:latin typeface="+mj-lt"/>
              <a:ea typeface="Open Sans Light" panose="020B0306030504020204" pitchFamily="34" charset="0"/>
              <a:cs typeface="Open Sans Light" panose="020B0306030504020204" pitchFamily="34" charset="0"/>
              <a:sym typeface="Lato Regular"/>
            </a:rPr>
            <a:t> </a:t>
          </a:r>
          <a:r>
            <a:rPr lang="en-US" sz="2800" dirty="0">
              <a:solidFill>
                <a:schemeClr val="tx1"/>
              </a:solidFill>
              <a:latin typeface="+mj-lt"/>
              <a:ea typeface="Open Sans Light" panose="020B0306030504020204" pitchFamily="34" charset="0"/>
              <a:cs typeface="Open Sans Light" panose="020B0306030504020204" pitchFamily="34" charset="0"/>
              <a:sym typeface="Lato Regular"/>
            </a:rPr>
            <a:t>(Digital Object Identifier </a:t>
          </a:r>
          <a:r>
            <a:rPr lang="sl-SI" sz="2800" dirty="0">
              <a:solidFill>
                <a:schemeClr val="tx1"/>
              </a:solidFill>
              <a:latin typeface="+mj-lt"/>
              <a:ea typeface="Open Sans Light" panose="020B0306030504020204" pitchFamily="34" charset="0"/>
              <a:cs typeface="Open Sans Light" panose="020B0306030504020204" pitchFamily="34" charset="0"/>
              <a:sym typeface="Lato Regular"/>
            </a:rPr>
            <a:t>- </a:t>
          </a:r>
          <a:r>
            <a:rPr lang="en-US" sz="2800" dirty="0">
              <a:solidFill>
                <a:schemeClr val="tx1"/>
              </a:solidFill>
              <a:latin typeface="+mj-lt"/>
              <a:ea typeface="Open Sans Light" panose="020B0306030504020204" pitchFamily="34" charset="0"/>
              <a:cs typeface="Open Sans Light" panose="020B0306030504020204" pitchFamily="34" charset="0"/>
              <a:sym typeface="Lato Regular"/>
            </a:rPr>
            <a:t>DOI)</a:t>
          </a:r>
          <a:endParaRPr lang="en-GB" sz="2800" dirty="0">
            <a:solidFill>
              <a:schemeClr val="tx1"/>
            </a:solidFill>
            <a:latin typeface="+mj-lt"/>
            <a:ea typeface="Open Sans Light" panose="020B0306030504020204" pitchFamily="34" charset="0"/>
            <a:cs typeface="Open Sans Light" panose="020B0306030504020204" pitchFamily="34" charset="0"/>
            <a:sym typeface="Lato Regular"/>
          </a:endParaRPr>
        </a:p>
      </dgm:t>
    </dgm:pt>
    <dgm:pt modelId="{C7AD1DC1-8A56-472A-A93D-7BBB91E12946}" type="parTrans" cxnId="{47A324B0-B674-44E0-BDA2-0CFDC2539001}">
      <dgm:prSet/>
      <dgm:spPr/>
      <dgm:t>
        <a:bodyPr/>
        <a:lstStyle/>
        <a:p>
          <a:endParaRPr lang="en-GB" sz="2400">
            <a:latin typeface="Open Sans Light" panose="020B0306030504020204" pitchFamily="34" charset="0"/>
            <a:ea typeface="Open Sans Light" panose="020B0306030504020204" pitchFamily="34" charset="0"/>
            <a:cs typeface="Open Sans Light" panose="020B0306030504020204" pitchFamily="34" charset="0"/>
          </a:endParaRPr>
        </a:p>
      </dgm:t>
    </dgm:pt>
    <dgm:pt modelId="{0F8BFFDA-F91C-4B4D-88B1-D2AF12F40EB6}" type="sibTrans" cxnId="{47A324B0-B674-44E0-BDA2-0CFDC2539001}">
      <dgm:prSet/>
      <dgm:spPr/>
      <dgm:t>
        <a:bodyPr/>
        <a:lstStyle/>
        <a:p>
          <a:endParaRPr lang="en-GB" sz="2400">
            <a:latin typeface="Open Sans Light" panose="020B0306030504020204" pitchFamily="34" charset="0"/>
            <a:ea typeface="Open Sans Light" panose="020B0306030504020204" pitchFamily="34" charset="0"/>
            <a:cs typeface="Open Sans Light" panose="020B0306030504020204" pitchFamily="34" charset="0"/>
          </a:endParaRPr>
        </a:p>
      </dgm:t>
    </dgm:pt>
    <dgm:pt modelId="{8B17A504-42C8-4933-9517-6C68CDBBFC2D}" type="pres">
      <dgm:prSet presAssocID="{8ACD5CB9-D8B3-4955-8A08-E8DEEEDD1C51}" presName="Name0" presStyleCnt="0">
        <dgm:presLayoutVars>
          <dgm:dir/>
          <dgm:animLvl val="lvl"/>
          <dgm:resizeHandles val="exact"/>
        </dgm:presLayoutVars>
      </dgm:prSet>
      <dgm:spPr/>
    </dgm:pt>
    <dgm:pt modelId="{6ADBBAE7-2C26-40B9-87D5-CD0F287F757D}" type="pres">
      <dgm:prSet presAssocID="{F5E55D58-4216-478D-B57E-51F4670DCF90}" presName="linNode" presStyleCnt="0"/>
      <dgm:spPr/>
    </dgm:pt>
    <dgm:pt modelId="{E29A2960-FA88-4F19-BCE9-74512312A941}" type="pres">
      <dgm:prSet presAssocID="{F5E55D58-4216-478D-B57E-51F4670DCF90}" presName="parTx" presStyleLbl="revTx" presStyleIdx="0" presStyleCnt="2">
        <dgm:presLayoutVars>
          <dgm:chMax val="1"/>
          <dgm:bulletEnabled val="1"/>
        </dgm:presLayoutVars>
      </dgm:prSet>
      <dgm:spPr/>
    </dgm:pt>
    <dgm:pt modelId="{9E35BEF3-59AC-4EE9-878C-7A7027FCA1C2}" type="pres">
      <dgm:prSet presAssocID="{F5E55D58-4216-478D-B57E-51F4670DCF90}" presName="bracket" presStyleLbl="parChTrans1D1" presStyleIdx="0" presStyleCnt="2"/>
      <dgm:spPr/>
    </dgm:pt>
    <dgm:pt modelId="{33F06E03-19DC-4B65-8439-E4F40FB366E1}" type="pres">
      <dgm:prSet presAssocID="{F5E55D58-4216-478D-B57E-51F4670DCF90}" presName="spH" presStyleCnt="0"/>
      <dgm:spPr/>
    </dgm:pt>
    <dgm:pt modelId="{AF14AAB9-F7EB-48E0-9165-5A78A2AE3B69}" type="pres">
      <dgm:prSet presAssocID="{F5E55D58-4216-478D-B57E-51F4670DCF90}" presName="desTx" presStyleLbl="node1" presStyleIdx="0" presStyleCnt="2">
        <dgm:presLayoutVars>
          <dgm:bulletEnabled val="1"/>
        </dgm:presLayoutVars>
      </dgm:prSet>
      <dgm:spPr/>
    </dgm:pt>
    <dgm:pt modelId="{31DA9AED-7142-429B-9FD6-037995F00E40}" type="pres">
      <dgm:prSet presAssocID="{52301E07-A01B-4497-A371-3D502C26CC5B}" presName="spV" presStyleCnt="0"/>
      <dgm:spPr/>
    </dgm:pt>
    <dgm:pt modelId="{2A4533A6-ECA3-477A-A844-15592EA64FE6}" type="pres">
      <dgm:prSet presAssocID="{8DAB40B8-DD96-42EF-AB56-602AF1BC8A29}" presName="linNode" presStyleCnt="0"/>
      <dgm:spPr/>
    </dgm:pt>
    <dgm:pt modelId="{F803A3EB-C00D-4CE6-A454-2E388B5EF9B8}" type="pres">
      <dgm:prSet presAssocID="{8DAB40B8-DD96-42EF-AB56-602AF1BC8A29}" presName="parTx" presStyleLbl="revTx" presStyleIdx="1" presStyleCnt="2">
        <dgm:presLayoutVars>
          <dgm:chMax val="1"/>
          <dgm:bulletEnabled val="1"/>
        </dgm:presLayoutVars>
      </dgm:prSet>
      <dgm:spPr/>
    </dgm:pt>
    <dgm:pt modelId="{9A1B0E5F-67A1-4603-BD74-FE537922D1C7}" type="pres">
      <dgm:prSet presAssocID="{8DAB40B8-DD96-42EF-AB56-602AF1BC8A29}" presName="bracket" presStyleLbl="parChTrans1D1" presStyleIdx="1" presStyleCnt="2"/>
      <dgm:spPr/>
    </dgm:pt>
    <dgm:pt modelId="{DC94A8EA-7A6A-4D8B-B0D3-D7B8B36F0DE9}" type="pres">
      <dgm:prSet presAssocID="{8DAB40B8-DD96-42EF-AB56-602AF1BC8A29}" presName="spH" presStyleCnt="0"/>
      <dgm:spPr/>
    </dgm:pt>
    <dgm:pt modelId="{BCFEDB62-701C-417B-9895-99174E8F032F}" type="pres">
      <dgm:prSet presAssocID="{8DAB40B8-DD96-42EF-AB56-602AF1BC8A29}" presName="desTx" presStyleLbl="node1" presStyleIdx="1" presStyleCnt="2">
        <dgm:presLayoutVars>
          <dgm:bulletEnabled val="1"/>
        </dgm:presLayoutVars>
      </dgm:prSet>
      <dgm:spPr/>
    </dgm:pt>
  </dgm:ptLst>
  <dgm:cxnLst>
    <dgm:cxn modelId="{4DF5FA01-8951-4D8A-8083-34E31C0C8238}" type="presOf" srcId="{E9686E52-ECA2-41D3-ADC5-5B1451B65013}" destId="{BCFEDB62-701C-417B-9895-99174E8F032F}" srcOrd="0" destOrd="0" presId="urn:diagrams.loki3.com/BracketList+Icon"/>
    <dgm:cxn modelId="{E0674407-7F7F-4D9B-87D4-FB819AF01A20}" type="presOf" srcId="{7EA48EC1-F570-497C-87D4-F40A0601E9EC}" destId="{AF14AAB9-F7EB-48E0-9165-5A78A2AE3B69}" srcOrd="0" destOrd="0" presId="urn:diagrams.loki3.com/BracketList+Icon"/>
    <dgm:cxn modelId="{E9BD8D0A-04DE-41B6-910D-3122D442BD2B}" srcId="{F5E55D58-4216-478D-B57E-51F4670DCF90}" destId="{7EA48EC1-F570-497C-87D4-F40A0601E9EC}" srcOrd="0" destOrd="0" parTransId="{4C589F19-80A1-4A4F-A6DE-BE9054B3AB33}" sibTransId="{B05F0F75-7C28-47FE-8709-A0407CEB08B9}"/>
    <dgm:cxn modelId="{2D55FE17-AB2D-4919-8E1A-DE20B7FE165B}" type="presOf" srcId="{8ACD5CB9-D8B3-4955-8A08-E8DEEEDD1C51}" destId="{8B17A504-42C8-4933-9517-6C68CDBBFC2D}" srcOrd="0" destOrd="0" presId="urn:diagrams.loki3.com/BracketList+Icon"/>
    <dgm:cxn modelId="{7A084F28-1E21-461C-BD22-A599F21F5E7B}" srcId="{8ACD5CB9-D8B3-4955-8A08-E8DEEEDD1C51}" destId="{F5E55D58-4216-478D-B57E-51F4670DCF90}" srcOrd="0" destOrd="0" parTransId="{4371ED00-6749-46BA-9573-5BE82366360C}" sibTransId="{52301E07-A01B-4497-A371-3D502C26CC5B}"/>
    <dgm:cxn modelId="{3532643B-77B5-4287-BEA1-0969D43C9E40}" type="presOf" srcId="{2C673530-A45D-441B-8545-A75D9E00627F}" destId="{BCFEDB62-701C-417B-9895-99174E8F032F}" srcOrd="0" destOrd="1" presId="urn:diagrams.loki3.com/BracketList+Icon"/>
    <dgm:cxn modelId="{834EC26B-3E08-40D9-BF98-3C84D073CD66}" type="presOf" srcId="{8DAB40B8-DD96-42EF-AB56-602AF1BC8A29}" destId="{F803A3EB-C00D-4CE6-A454-2E388B5EF9B8}" srcOrd="0" destOrd="0" presId="urn:diagrams.loki3.com/BracketList+Icon"/>
    <dgm:cxn modelId="{F35BF681-E537-4951-B04D-8D4D19CB07D5}" srcId="{8DAB40B8-DD96-42EF-AB56-602AF1BC8A29}" destId="{2C673530-A45D-441B-8545-A75D9E00627F}" srcOrd="1" destOrd="0" parTransId="{CDAE81E4-E15A-443E-92B6-5F08929E1D7A}" sibTransId="{912AD451-5EC1-40A0-BE23-12E2A8B7BB57}"/>
    <dgm:cxn modelId="{5D4649A4-81CF-4516-9FA9-84D10892ECC9}" srcId="{8ACD5CB9-D8B3-4955-8A08-E8DEEEDD1C51}" destId="{8DAB40B8-DD96-42EF-AB56-602AF1BC8A29}" srcOrd="1" destOrd="0" parTransId="{C575FC53-1851-4D78-ADB3-8D8E0199403D}" sibTransId="{244EA848-3130-4C31-96C4-51B36D06F79D}"/>
    <dgm:cxn modelId="{47A324B0-B674-44E0-BDA2-0CFDC2539001}" srcId="{8DAB40B8-DD96-42EF-AB56-602AF1BC8A29}" destId="{09379C39-59FC-4258-8E00-04541E8BFBB0}" srcOrd="2" destOrd="0" parTransId="{C7AD1DC1-8A56-472A-A93D-7BBB91E12946}" sibTransId="{0F8BFFDA-F91C-4B4D-88B1-D2AF12F40EB6}"/>
    <dgm:cxn modelId="{0E65E0B5-A76D-4F1E-80E8-53F5D3C15C13}" type="presOf" srcId="{F04F5D05-C641-42ED-8331-5219E3B57E2E}" destId="{AF14AAB9-F7EB-48E0-9165-5A78A2AE3B69}" srcOrd="0" destOrd="1" presId="urn:diagrams.loki3.com/BracketList+Icon"/>
    <dgm:cxn modelId="{A1C3A2BD-1367-46BB-A076-15B861DBCD89}" type="presOf" srcId="{09379C39-59FC-4258-8E00-04541E8BFBB0}" destId="{BCFEDB62-701C-417B-9895-99174E8F032F}" srcOrd="0" destOrd="2" presId="urn:diagrams.loki3.com/BracketList+Icon"/>
    <dgm:cxn modelId="{40BFB4CF-0978-47BD-8A10-F1605E11D7E2}" srcId="{F5E55D58-4216-478D-B57E-51F4670DCF90}" destId="{F04F5D05-C641-42ED-8331-5219E3B57E2E}" srcOrd="1" destOrd="0" parTransId="{C0EFE421-A303-4801-A109-D871C18DA6F1}" sibTransId="{86EC80B5-DE17-4353-8571-4EA1DF781B27}"/>
    <dgm:cxn modelId="{979D73D1-F7FF-4ABA-81EC-8C8B678F77F6}" srcId="{8DAB40B8-DD96-42EF-AB56-602AF1BC8A29}" destId="{E9686E52-ECA2-41D3-ADC5-5B1451B65013}" srcOrd="0" destOrd="0" parTransId="{4786E7FE-480B-4BDA-9E56-D9895BD032E2}" sibTransId="{B2B1894E-B018-45DD-8EAC-A2F2B8DD6E37}"/>
    <dgm:cxn modelId="{9BCFADDD-3883-4990-85DA-193027294F67}" type="presOf" srcId="{F5E55D58-4216-478D-B57E-51F4670DCF90}" destId="{E29A2960-FA88-4F19-BCE9-74512312A941}" srcOrd="0" destOrd="0" presId="urn:diagrams.loki3.com/BracketList+Icon"/>
    <dgm:cxn modelId="{50B0CD57-D37F-445F-8C64-06B5FFA09BD8}" type="presParOf" srcId="{8B17A504-42C8-4933-9517-6C68CDBBFC2D}" destId="{6ADBBAE7-2C26-40B9-87D5-CD0F287F757D}" srcOrd="0" destOrd="0" presId="urn:diagrams.loki3.com/BracketList+Icon"/>
    <dgm:cxn modelId="{A485D790-33B4-4D2E-B010-167016794C9C}" type="presParOf" srcId="{6ADBBAE7-2C26-40B9-87D5-CD0F287F757D}" destId="{E29A2960-FA88-4F19-BCE9-74512312A941}" srcOrd="0" destOrd="0" presId="urn:diagrams.loki3.com/BracketList+Icon"/>
    <dgm:cxn modelId="{4F82A9B4-9350-4CAF-8B06-053D32DB6A44}" type="presParOf" srcId="{6ADBBAE7-2C26-40B9-87D5-CD0F287F757D}" destId="{9E35BEF3-59AC-4EE9-878C-7A7027FCA1C2}" srcOrd="1" destOrd="0" presId="urn:diagrams.loki3.com/BracketList+Icon"/>
    <dgm:cxn modelId="{909DC2DD-26EC-4DE5-9FE9-51F32C7B145E}" type="presParOf" srcId="{6ADBBAE7-2C26-40B9-87D5-CD0F287F757D}" destId="{33F06E03-19DC-4B65-8439-E4F40FB366E1}" srcOrd="2" destOrd="0" presId="urn:diagrams.loki3.com/BracketList+Icon"/>
    <dgm:cxn modelId="{D14DAA48-E61E-405C-B402-188FD71F5B48}" type="presParOf" srcId="{6ADBBAE7-2C26-40B9-87D5-CD0F287F757D}" destId="{AF14AAB9-F7EB-48E0-9165-5A78A2AE3B69}" srcOrd="3" destOrd="0" presId="urn:diagrams.loki3.com/BracketList+Icon"/>
    <dgm:cxn modelId="{7B81F9DE-B637-41E7-A7B6-6F21BF318F91}" type="presParOf" srcId="{8B17A504-42C8-4933-9517-6C68CDBBFC2D}" destId="{31DA9AED-7142-429B-9FD6-037995F00E40}" srcOrd="1" destOrd="0" presId="urn:diagrams.loki3.com/BracketList+Icon"/>
    <dgm:cxn modelId="{8AA38560-7493-49B1-A061-DF8FEDFE3B4D}" type="presParOf" srcId="{8B17A504-42C8-4933-9517-6C68CDBBFC2D}" destId="{2A4533A6-ECA3-477A-A844-15592EA64FE6}" srcOrd="2" destOrd="0" presId="urn:diagrams.loki3.com/BracketList+Icon"/>
    <dgm:cxn modelId="{9EE8DF9D-9A4B-4EFB-9740-49F36E4CA276}" type="presParOf" srcId="{2A4533A6-ECA3-477A-A844-15592EA64FE6}" destId="{F803A3EB-C00D-4CE6-A454-2E388B5EF9B8}" srcOrd="0" destOrd="0" presId="urn:diagrams.loki3.com/BracketList+Icon"/>
    <dgm:cxn modelId="{3B76312E-51AB-4552-9EEA-256790959532}" type="presParOf" srcId="{2A4533A6-ECA3-477A-A844-15592EA64FE6}" destId="{9A1B0E5F-67A1-4603-BD74-FE537922D1C7}" srcOrd="1" destOrd="0" presId="urn:diagrams.loki3.com/BracketList+Icon"/>
    <dgm:cxn modelId="{1AFC716D-0DF5-4CBA-87EB-07665F325D88}" type="presParOf" srcId="{2A4533A6-ECA3-477A-A844-15592EA64FE6}" destId="{DC94A8EA-7A6A-4D8B-B0D3-D7B8B36F0DE9}" srcOrd="2" destOrd="0" presId="urn:diagrams.loki3.com/BracketList+Icon"/>
    <dgm:cxn modelId="{8DD96E87-4205-41A4-8B8B-7D8F00D19F96}" type="presParOf" srcId="{2A4533A6-ECA3-477A-A844-15592EA64FE6}" destId="{BCFEDB62-701C-417B-9895-99174E8F032F}" srcOrd="3" destOrd="0" presId="urn:diagrams.loki3.com/BracketList+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0AB9A7-5735-480B-B678-A9E2932E2843}">
      <dsp:nvSpPr>
        <dsp:cNvPr id="0" name=""/>
        <dsp:cNvSpPr/>
      </dsp:nvSpPr>
      <dsp:spPr>
        <a:xfrm>
          <a:off x="0" y="1510360"/>
          <a:ext cx="3248024" cy="7539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9136" tIns="71120" rIns="199136" bIns="71120" numCol="1" spcCol="1270" anchor="ctr" anchorCtr="0">
          <a:noAutofit/>
        </a:bodyPr>
        <a:lstStyle/>
        <a:p>
          <a:pPr marL="0" lvl="0" indent="0" algn="r" defTabSz="1244600" rtl="0">
            <a:lnSpc>
              <a:spcPct val="90000"/>
            </a:lnSpc>
            <a:spcBef>
              <a:spcPct val="0"/>
            </a:spcBef>
            <a:spcAft>
              <a:spcPct val="35000"/>
            </a:spcAft>
            <a:buNone/>
          </a:pPr>
          <a:r>
            <a:rPr lang="en-GB" sz="2800" kern="1200" dirty="0">
              <a:solidFill>
                <a:schemeClr val="tx1"/>
              </a:solidFill>
            </a:rPr>
            <a:t>Macro data</a:t>
          </a:r>
        </a:p>
      </dsp:txBody>
      <dsp:txXfrm>
        <a:off x="0" y="1510360"/>
        <a:ext cx="3248024" cy="753950"/>
      </dsp:txXfrm>
    </dsp:sp>
    <dsp:sp modelId="{C38F9BF3-A97E-4EE5-A033-B0E2BB9CC4D3}">
      <dsp:nvSpPr>
        <dsp:cNvPr id="0" name=""/>
        <dsp:cNvSpPr/>
      </dsp:nvSpPr>
      <dsp:spPr>
        <a:xfrm>
          <a:off x="3046860" y="120185"/>
          <a:ext cx="649604" cy="3534300"/>
        </a:xfrm>
        <a:prstGeom prst="leftBrace">
          <a:avLst>
            <a:gd name="adj1" fmla="val 35000"/>
            <a:gd name="adj2" fmla="val 50000"/>
          </a:avLst>
        </a:pr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3EE42C4-6510-4596-B1A4-7DA64A950B6C}">
      <dsp:nvSpPr>
        <dsp:cNvPr id="0" name=""/>
        <dsp:cNvSpPr/>
      </dsp:nvSpPr>
      <dsp:spPr>
        <a:xfrm>
          <a:off x="3956307" y="120185"/>
          <a:ext cx="8834628" cy="3534300"/>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85750" lvl="1" indent="-285750" algn="l" defTabSz="1244600" rtl="0">
            <a:lnSpc>
              <a:spcPct val="90000"/>
            </a:lnSpc>
            <a:spcBef>
              <a:spcPct val="0"/>
            </a:spcBef>
            <a:spcAft>
              <a:spcPct val="15000"/>
            </a:spcAft>
            <a:buChar char="•"/>
          </a:pPr>
          <a:r>
            <a:rPr lang="en-GB" sz="2800" kern="1200" dirty="0">
              <a:solidFill>
                <a:schemeClr val="tx1"/>
              </a:solidFill>
            </a:rPr>
            <a:t>Aggregate</a:t>
          </a:r>
        </a:p>
        <a:p>
          <a:pPr marL="571500" lvl="2" indent="-285750" algn="l" defTabSz="1244600" rtl="0">
            <a:lnSpc>
              <a:spcPct val="90000"/>
            </a:lnSpc>
            <a:spcBef>
              <a:spcPct val="0"/>
            </a:spcBef>
            <a:spcAft>
              <a:spcPct val="15000"/>
            </a:spcAft>
            <a:buChar char="•"/>
          </a:pPr>
          <a:r>
            <a:rPr lang="en-GB" sz="2800" kern="1200" dirty="0">
              <a:solidFill>
                <a:schemeClr val="tx1"/>
              </a:solidFill>
            </a:rPr>
            <a:t>about populations,  groups, regions and countries constructed by combining information on lower level units (e.g. unemployment rate, fertility) </a:t>
          </a:r>
        </a:p>
        <a:p>
          <a:pPr marL="285750" lvl="1" indent="-285750" algn="l" defTabSz="1244600" rtl="0">
            <a:lnSpc>
              <a:spcPct val="90000"/>
            </a:lnSpc>
            <a:spcBef>
              <a:spcPct val="0"/>
            </a:spcBef>
            <a:spcAft>
              <a:spcPct val="15000"/>
            </a:spcAft>
            <a:buChar char="•"/>
          </a:pPr>
          <a:r>
            <a:rPr lang="en-GB" sz="2800" kern="1200" dirty="0">
              <a:solidFill>
                <a:schemeClr val="tx1"/>
              </a:solidFill>
            </a:rPr>
            <a:t>System level</a:t>
          </a:r>
        </a:p>
        <a:p>
          <a:pPr marL="571500" lvl="2" indent="-285750" algn="l" defTabSz="1244600" rtl="0">
            <a:lnSpc>
              <a:spcPct val="90000"/>
            </a:lnSpc>
            <a:spcBef>
              <a:spcPct val="0"/>
            </a:spcBef>
            <a:spcAft>
              <a:spcPct val="15000"/>
            </a:spcAft>
            <a:buChar char="•"/>
          </a:pPr>
          <a:r>
            <a:rPr lang="en-GB" sz="2800" kern="1200" dirty="0">
              <a:solidFill>
                <a:schemeClr val="tx1"/>
              </a:solidFill>
            </a:rPr>
            <a:t>characteristics of higher-level units such as the state or the political system  e.g. electoral system (PR or single-member districts) and member of EU</a:t>
          </a:r>
          <a:r>
            <a:rPr lang="en-GB" sz="2800" kern="1200" dirty="0">
              <a:solidFill>
                <a:schemeClr val="accent2">
                  <a:lumMod val="40000"/>
                  <a:lumOff val="60000"/>
                </a:schemeClr>
              </a:solidFill>
            </a:rPr>
            <a:t> </a:t>
          </a:r>
        </a:p>
      </dsp:txBody>
      <dsp:txXfrm>
        <a:off x="3956307" y="120185"/>
        <a:ext cx="8834628" cy="3534300"/>
      </dsp:txXfrm>
    </dsp:sp>
    <dsp:sp modelId="{57CC6D7B-B714-45BF-93B3-E52DF1C17072}">
      <dsp:nvSpPr>
        <dsp:cNvPr id="0" name=""/>
        <dsp:cNvSpPr/>
      </dsp:nvSpPr>
      <dsp:spPr>
        <a:xfrm>
          <a:off x="0" y="4171085"/>
          <a:ext cx="3251200" cy="554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9136" tIns="71120" rIns="199136" bIns="71120" numCol="1" spcCol="1270" anchor="ctr" anchorCtr="0">
          <a:noAutofit/>
        </a:bodyPr>
        <a:lstStyle/>
        <a:p>
          <a:pPr marL="0" lvl="0" indent="0" algn="r" defTabSz="1244600" rtl="0">
            <a:lnSpc>
              <a:spcPct val="90000"/>
            </a:lnSpc>
            <a:spcBef>
              <a:spcPct val="0"/>
            </a:spcBef>
            <a:spcAft>
              <a:spcPct val="35000"/>
            </a:spcAft>
            <a:buNone/>
          </a:pPr>
          <a:r>
            <a:rPr lang="en-GB" sz="2800" kern="1200">
              <a:solidFill>
                <a:schemeClr val="tx1"/>
              </a:solidFill>
            </a:rPr>
            <a:t>Meso data</a:t>
          </a:r>
          <a:endParaRPr lang="en-GB" sz="2800" kern="1200" dirty="0">
            <a:solidFill>
              <a:schemeClr val="tx1"/>
            </a:solidFill>
          </a:endParaRPr>
        </a:p>
      </dsp:txBody>
      <dsp:txXfrm>
        <a:off x="0" y="4171085"/>
        <a:ext cx="3251200" cy="554400"/>
      </dsp:txXfrm>
    </dsp:sp>
    <dsp:sp modelId="{8589DD38-A524-4C43-85E9-CCE4DE15FFB6}">
      <dsp:nvSpPr>
        <dsp:cNvPr id="0" name=""/>
        <dsp:cNvSpPr/>
      </dsp:nvSpPr>
      <dsp:spPr>
        <a:xfrm>
          <a:off x="3049838" y="3755286"/>
          <a:ext cx="650240" cy="1386000"/>
        </a:xfrm>
        <a:prstGeom prst="leftBrace">
          <a:avLst>
            <a:gd name="adj1" fmla="val 35000"/>
            <a:gd name="adj2" fmla="val 50000"/>
          </a:avLst>
        </a:pr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2C1CB72-4FC2-4BA1-B456-3D38FB402283}">
      <dsp:nvSpPr>
        <dsp:cNvPr id="0" name=""/>
        <dsp:cNvSpPr/>
      </dsp:nvSpPr>
      <dsp:spPr>
        <a:xfrm>
          <a:off x="3960174" y="3755286"/>
          <a:ext cx="8843264" cy="1386000"/>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85750" lvl="1" indent="-285750" algn="l" defTabSz="1244600" rtl="0">
            <a:lnSpc>
              <a:spcPct val="90000"/>
            </a:lnSpc>
            <a:spcBef>
              <a:spcPct val="0"/>
            </a:spcBef>
            <a:spcAft>
              <a:spcPct val="15000"/>
            </a:spcAft>
            <a:buChar char="•"/>
          </a:pPr>
          <a:r>
            <a:rPr lang="en-GB" sz="2800" kern="1200" dirty="0">
              <a:solidFill>
                <a:schemeClr val="tx1"/>
              </a:solidFill>
            </a:rPr>
            <a:t>data on collective and cooperative actors such as commercial companies, organizations or political parties</a:t>
          </a:r>
        </a:p>
      </dsp:txBody>
      <dsp:txXfrm>
        <a:off x="3960174" y="3755286"/>
        <a:ext cx="8843264" cy="1386000"/>
      </dsp:txXfrm>
    </dsp:sp>
    <dsp:sp modelId="{E382E082-898E-421F-BA70-BAE699197B5A}">
      <dsp:nvSpPr>
        <dsp:cNvPr id="0" name=""/>
        <dsp:cNvSpPr/>
      </dsp:nvSpPr>
      <dsp:spPr>
        <a:xfrm>
          <a:off x="0" y="5657886"/>
          <a:ext cx="3251200" cy="554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9136" tIns="71120" rIns="199136" bIns="71120" numCol="1" spcCol="1270" anchor="ctr" anchorCtr="0">
          <a:noAutofit/>
        </a:bodyPr>
        <a:lstStyle/>
        <a:p>
          <a:pPr marL="0" lvl="0" indent="0" algn="r" defTabSz="1244600" rtl="0">
            <a:lnSpc>
              <a:spcPct val="90000"/>
            </a:lnSpc>
            <a:spcBef>
              <a:spcPct val="0"/>
            </a:spcBef>
            <a:spcAft>
              <a:spcPct val="35000"/>
            </a:spcAft>
            <a:buNone/>
          </a:pPr>
          <a:r>
            <a:rPr lang="en-GB" sz="2800" kern="1200">
              <a:solidFill>
                <a:schemeClr val="tx1"/>
              </a:solidFill>
            </a:rPr>
            <a:t>Microdata </a:t>
          </a:r>
          <a:endParaRPr lang="en-GB" sz="2800" kern="1200" dirty="0">
            <a:solidFill>
              <a:schemeClr val="tx1"/>
            </a:solidFill>
          </a:endParaRPr>
        </a:p>
      </dsp:txBody>
      <dsp:txXfrm>
        <a:off x="0" y="5657886"/>
        <a:ext cx="3251200" cy="554400"/>
      </dsp:txXfrm>
    </dsp:sp>
    <dsp:sp modelId="{742BB234-EB77-404F-8AC7-AF24416B4020}">
      <dsp:nvSpPr>
        <dsp:cNvPr id="0" name=""/>
        <dsp:cNvSpPr/>
      </dsp:nvSpPr>
      <dsp:spPr>
        <a:xfrm>
          <a:off x="3049838" y="5242086"/>
          <a:ext cx="650240" cy="1386000"/>
        </a:xfrm>
        <a:prstGeom prst="leftBrace">
          <a:avLst>
            <a:gd name="adj1" fmla="val 35000"/>
            <a:gd name="adj2" fmla="val 50000"/>
          </a:avLst>
        </a:pr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58CCBEC-099F-4101-B511-9BE18EC219B5}">
      <dsp:nvSpPr>
        <dsp:cNvPr id="0" name=""/>
        <dsp:cNvSpPr/>
      </dsp:nvSpPr>
      <dsp:spPr>
        <a:xfrm>
          <a:off x="3960174" y="5242086"/>
          <a:ext cx="8843264" cy="1386000"/>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85750" lvl="1" indent="-285750" algn="l" defTabSz="1244600" rtl="0">
            <a:lnSpc>
              <a:spcPct val="90000"/>
            </a:lnSpc>
            <a:spcBef>
              <a:spcPct val="0"/>
            </a:spcBef>
            <a:spcAft>
              <a:spcPct val="15000"/>
            </a:spcAft>
            <a:buChar char="•"/>
          </a:pPr>
          <a:r>
            <a:rPr lang="en-GB" sz="2800" kern="1200" dirty="0">
              <a:solidFill>
                <a:schemeClr val="tx1"/>
              </a:solidFill>
            </a:rPr>
            <a:t>data from individual units (often people or  households) often from surveys, a census and administrative records </a:t>
          </a:r>
        </a:p>
      </dsp:txBody>
      <dsp:txXfrm>
        <a:off x="3960174" y="5242086"/>
        <a:ext cx="8843264" cy="13860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E49EF8-BCDA-404E-8D34-8105EEC1F4C5}">
      <dsp:nvSpPr>
        <dsp:cNvPr id="0" name=""/>
        <dsp:cNvSpPr/>
      </dsp:nvSpPr>
      <dsp:spPr>
        <a:xfrm>
          <a:off x="0" y="312723"/>
          <a:ext cx="3145536" cy="514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4912" tIns="66040" rIns="184912" bIns="66040" numCol="1" spcCol="1270" anchor="ctr" anchorCtr="0">
          <a:noAutofit/>
        </a:bodyPr>
        <a:lstStyle/>
        <a:p>
          <a:pPr marL="0" lvl="0" indent="0" algn="r" defTabSz="1155700" rtl="0">
            <a:lnSpc>
              <a:spcPct val="90000"/>
            </a:lnSpc>
            <a:spcBef>
              <a:spcPct val="0"/>
            </a:spcBef>
            <a:spcAft>
              <a:spcPct val="35000"/>
            </a:spcAft>
            <a:buNone/>
          </a:pPr>
          <a:r>
            <a:rPr lang="en-GB" sz="2600" kern="1200" dirty="0"/>
            <a:t>Cross-sectional</a:t>
          </a:r>
        </a:p>
      </dsp:txBody>
      <dsp:txXfrm>
        <a:off x="0" y="312723"/>
        <a:ext cx="3145536" cy="514800"/>
      </dsp:txXfrm>
    </dsp:sp>
    <dsp:sp modelId="{068B86D7-1915-495F-AB85-50EE18C82602}">
      <dsp:nvSpPr>
        <dsp:cNvPr id="0" name=""/>
        <dsp:cNvSpPr/>
      </dsp:nvSpPr>
      <dsp:spPr>
        <a:xfrm>
          <a:off x="3145535" y="79454"/>
          <a:ext cx="629107" cy="981337"/>
        </a:xfrm>
        <a:prstGeom prst="leftBrace">
          <a:avLst>
            <a:gd name="adj1" fmla="val 35000"/>
            <a:gd name="adj2" fmla="val 50000"/>
          </a:avLst>
        </a:pr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6398823-4C96-45C9-8AD0-B4939B038078}">
      <dsp:nvSpPr>
        <dsp:cNvPr id="0" name=""/>
        <dsp:cNvSpPr/>
      </dsp:nvSpPr>
      <dsp:spPr>
        <a:xfrm>
          <a:off x="4026286" y="79454"/>
          <a:ext cx="8555857" cy="981337"/>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228600" lvl="1" indent="-228600" algn="l" defTabSz="1155700" rtl="0">
            <a:lnSpc>
              <a:spcPct val="90000"/>
            </a:lnSpc>
            <a:spcBef>
              <a:spcPct val="0"/>
            </a:spcBef>
            <a:spcAft>
              <a:spcPct val="15000"/>
            </a:spcAft>
            <a:buChar char="•"/>
          </a:pPr>
          <a:r>
            <a:rPr lang="en-GB" sz="2600" kern="1200" dirty="0">
              <a:solidFill>
                <a:schemeClr val="tx1"/>
              </a:solidFill>
            </a:rPr>
            <a:t>one-point of time (a snap shot)</a:t>
          </a:r>
        </a:p>
        <a:p>
          <a:pPr marL="228600" lvl="1" indent="-228600" algn="l" defTabSz="1155700" rtl="0">
            <a:lnSpc>
              <a:spcPct val="90000"/>
            </a:lnSpc>
            <a:spcBef>
              <a:spcPct val="0"/>
            </a:spcBef>
            <a:spcAft>
              <a:spcPct val="15000"/>
            </a:spcAft>
            <a:buChar char="•"/>
          </a:pPr>
          <a:r>
            <a:rPr lang="en-GB" sz="2600" kern="1200" dirty="0">
              <a:solidFill>
                <a:schemeClr val="tx1"/>
              </a:solidFill>
            </a:rPr>
            <a:t>usually information on multiple cases and variables</a:t>
          </a:r>
        </a:p>
      </dsp:txBody>
      <dsp:txXfrm>
        <a:off x="4026286" y="79454"/>
        <a:ext cx="8555857" cy="981337"/>
      </dsp:txXfrm>
    </dsp:sp>
    <dsp:sp modelId="{5E4C2E45-8D28-4F66-B1FE-FD32235F06B1}">
      <dsp:nvSpPr>
        <dsp:cNvPr id="0" name=""/>
        <dsp:cNvSpPr/>
      </dsp:nvSpPr>
      <dsp:spPr>
        <a:xfrm>
          <a:off x="0" y="1407519"/>
          <a:ext cx="3142464" cy="8526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4912" tIns="66040" rIns="184912" bIns="66040" numCol="1" spcCol="1270" anchor="ctr" anchorCtr="0">
          <a:noAutofit/>
        </a:bodyPr>
        <a:lstStyle/>
        <a:p>
          <a:pPr marL="0" lvl="0" indent="0" algn="r" defTabSz="1155700" rtl="0">
            <a:lnSpc>
              <a:spcPct val="90000"/>
            </a:lnSpc>
            <a:spcBef>
              <a:spcPct val="0"/>
            </a:spcBef>
            <a:spcAft>
              <a:spcPct val="35000"/>
            </a:spcAft>
            <a:buNone/>
          </a:pPr>
          <a:r>
            <a:rPr lang="en-GB" sz="2600" kern="1200" dirty="0"/>
            <a:t>Repeated cross sectional</a:t>
          </a:r>
        </a:p>
      </dsp:txBody>
      <dsp:txXfrm>
        <a:off x="0" y="1407519"/>
        <a:ext cx="3142464" cy="852637"/>
      </dsp:txXfrm>
    </dsp:sp>
    <dsp:sp modelId="{852A59A9-FF80-4421-B3D9-CBC7FA652BF3}">
      <dsp:nvSpPr>
        <dsp:cNvPr id="0" name=""/>
        <dsp:cNvSpPr/>
      </dsp:nvSpPr>
      <dsp:spPr>
        <a:xfrm>
          <a:off x="3142464" y="1154392"/>
          <a:ext cx="628492" cy="1358891"/>
        </a:xfrm>
        <a:prstGeom prst="leftBrace">
          <a:avLst>
            <a:gd name="adj1" fmla="val 35000"/>
            <a:gd name="adj2" fmla="val 50000"/>
          </a:avLst>
        </a:pr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A95B7A4-366F-43E3-B424-A6CA4AA42EF0}">
      <dsp:nvSpPr>
        <dsp:cNvPr id="0" name=""/>
        <dsp:cNvSpPr/>
      </dsp:nvSpPr>
      <dsp:spPr>
        <a:xfrm>
          <a:off x="4022354" y="1154392"/>
          <a:ext cx="8547502" cy="1358891"/>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228600" lvl="1" indent="-228600" algn="l" defTabSz="1155700" rtl="0">
            <a:lnSpc>
              <a:spcPct val="90000"/>
            </a:lnSpc>
            <a:spcBef>
              <a:spcPct val="0"/>
            </a:spcBef>
            <a:spcAft>
              <a:spcPct val="15000"/>
            </a:spcAft>
            <a:buChar char="•"/>
          </a:pPr>
          <a:r>
            <a:rPr lang="en-GB" sz="2600" kern="1200" dirty="0">
              <a:solidFill>
                <a:schemeClr val="tx1"/>
              </a:solidFill>
            </a:rPr>
            <a:t>cross-sectional surveys repeated with new samples</a:t>
          </a:r>
        </a:p>
        <a:p>
          <a:pPr marL="228600" lvl="1" indent="-228600" algn="l" defTabSz="1155700" rtl="0">
            <a:lnSpc>
              <a:spcPct val="90000"/>
            </a:lnSpc>
            <a:spcBef>
              <a:spcPct val="0"/>
            </a:spcBef>
            <a:spcAft>
              <a:spcPct val="15000"/>
            </a:spcAft>
            <a:buChar char="•"/>
          </a:pPr>
          <a:r>
            <a:rPr lang="en-GB" sz="2600" kern="1200" dirty="0">
              <a:solidFill>
                <a:schemeClr val="tx1"/>
              </a:solidFill>
            </a:rPr>
            <a:t>data from the different samples allows analysis of trends</a:t>
          </a:r>
        </a:p>
      </dsp:txBody>
      <dsp:txXfrm>
        <a:off x="4022354" y="1154392"/>
        <a:ext cx="8547502" cy="1358891"/>
      </dsp:txXfrm>
    </dsp:sp>
    <dsp:sp modelId="{2F2C8027-FA41-479B-9D72-EBE6DDC9C402}">
      <dsp:nvSpPr>
        <dsp:cNvPr id="0" name=""/>
        <dsp:cNvSpPr/>
      </dsp:nvSpPr>
      <dsp:spPr>
        <a:xfrm>
          <a:off x="0" y="3411258"/>
          <a:ext cx="3142464" cy="514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4912" tIns="66040" rIns="184912" bIns="66040" numCol="1" spcCol="1270" anchor="ctr" anchorCtr="0">
          <a:noAutofit/>
        </a:bodyPr>
        <a:lstStyle/>
        <a:p>
          <a:pPr marL="0" lvl="0" indent="0" algn="r" defTabSz="1155700" rtl="0">
            <a:lnSpc>
              <a:spcPct val="90000"/>
            </a:lnSpc>
            <a:spcBef>
              <a:spcPct val="0"/>
            </a:spcBef>
            <a:spcAft>
              <a:spcPct val="35000"/>
            </a:spcAft>
            <a:buNone/>
          </a:pPr>
          <a:r>
            <a:rPr lang="en-GB" sz="2600" kern="1200" dirty="0"/>
            <a:t>Time series</a:t>
          </a:r>
        </a:p>
      </dsp:txBody>
      <dsp:txXfrm>
        <a:off x="0" y="3411258"/>
        <a:ext cx="3142464" cy="514800"/>
      </dsp:txXfrm>
    </dsp:sp>
    <dsp:sp modelId="{8DF9BC20-2E55-4A38-B37C-6405BA3646D4}">
      <dsp:nvSpPr>
        <dsp:cNvPr id="0" name=""/>
        <dsp:cNvSpPr/>
      </dsp:nvSpPr>
      <dsp:spPr>
        <a:xfrm>
          <a:off x="3142464" y="2606883"/>
          <a:ext cx="628492" cy="2123550"/>
        </a:xfrm>
        <a:prstGeom prst="leftBrace">
          <a:avLst>
            <a:gd name="adj1" fmla="val 35000"/>
            <a:gd name="adj2" fmla="val 50000"/>
          </a:avLst>
        </a:pr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FE6E2A3-3550-4E04-BC98-9736A1929958}">
      <dsp:nvSpPr>
        <dsp:cNvPr id="0" name=""/>
        <dsp:cNvSpPr/>
      </dsp:nvSpPr>
      <dsp:spPr>
        <a:xfrm>
          <a:off x="4022354" y="2606883"/>
          <a:ext cx="8547502" cy="2123550"/>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228600" lvl="1" indent="-228600" algn="l" defTabSz="1155700" rtl="0">
            <a:lnSpc>
              <a:spcPct val="90000"/>
            </a:lnSpc>
            <a:spcBef>
              <a:spcPct val="0"/>
            </a:spcBef>
            <a:spcAft>
              <a:spcPct val="15000"/>
            </a:spcAft>
            <a:buChar char="•"/>
          </a:pPr>
          <a:r>
            <a:rPr lang="en-GB" sz="2600" u="none" kern="1200" dirty="0">
              <a:solidFill>
                <a:schemeClr val="tx1"/>
              </a:solidFill>
            </a:rPr>
            <a:t>series of data points in </a:t>
          </a:r>
          <a:r>
            <a:rPr lang="en-GB" sz="2600" kern="1200" dirty="0">
              <a:solidFill>
                <a:schemeClr val="tx1"/>
              </a:solidFill>
            </a:rPr>
            <a:t>time order (often equally spaced in time)</a:t>
          </a:r>
        </a:p>
        <a:p>
          <a:pPr marL="228600" lvl="1" indent="-228600" algn="l" defTabSz="1155700" rtl="0">
            <a:lnSpc>
              <a:spcPct val="90000"/>
            </a:lnSpc>
            <a:spcBef>
              <a:spcPct val="0"/>
            </a:spcBef>
            <a:spcAft>
              <a:spcPct val="15000"/>
            </a:spcAft>
            <a:buChar char="•"/>
          </a:pPr>
          <a:r>
            <a:rPr lang="en-GB" sz="2600" kern="1200" dirty="0">
              <a:solidFill>
                <a:schemeClr val="tx1"/>
              </a:solidFill>
            </a:rPr>
            <a:t>aggregate macro data are often time-series data.</a:t>
          </a:r>
        </a:p>
        <a:p>
          <a:pPr marL="228600" lvl="1" indent="-228600" algn="l" defTabSz="1155700" rtl="0">
            <a:lnSpc>
              <a:spcPct val="90000"/>
            </a:lnSpc>
            <a:spcBef>
              <a:spcPct val="0"/>
            </a:spcBef>
            <a:spcAft>
              <a:spcPct val="15000"/>
            </a:spcAft>
            <a:buChar char="•"/>
          </a:pPr>
          <a:r>
            <a:rPr lang="en-GB" sz="2600" kern="1200" dirty="0">
              <a:solidFill>
                <a:schemeClr val="tx1"/>
              </a:solidFill>
            </a:rPr>
            <a:t>time points may come from sample surveys e.g. unemployment from labour force surveys</a:t>
          </a:r>
        </a:p>
      </dsp:txBody>
      <dsp:txXfrm>
        <a:off x="4022354" y="2606883"/>
        <a:ext cx="8547502" cy="2123550"/>
      </dsp:txXfrm>
    </dsp:sp>
    <dsp:sp modelId="{28014444-C75A-45FD-A097-457A30D247BF}">
      <dsp:nvSpPr>
        <dsp:cNvPr id="0" name=""/>
        <dsp:cNvSpPr/>
      </dsp:nvSpPr>
      <dsp:spPr>
        <a:xfrm>
          <a:off x="0" y="5210133"/>
          <a:ext cx="3142464" cy="514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4912" tIns="66040" rIns="184912" bIns="66040" numCol="1" spcCol="1270" anchor="ctr" anchorCtr="0">
          <a:noAutofit/>
        </a:bodyPr>
        <a:lstStyle/>
        <a:p>
          <a:pPr marL="0" lvl="0" indent="0" algn="r" defTabSz="1155700" rtl="0">
            <a:lnSpc>
              <a:spcPct val="90000"/>
            </a:lnSpc>
            <a:spcBef>
              <a:spcPct val="0"/>
            </a:spcBef>
            <a:spcAft>
              <a:spcPct val="35000"/>
            </a:spcAft>
            <a:buNone/>
          </a:pPr>
          <a:r>
            <a:rPr lang="en-GB" sz="2600" kern="1200" dirty="0"/>
            <a:t>Longitudinal</a:t>
          </a:r>
        </a:p>
      </dsp:txBody>
      <dsp:txXfrm>
        <a:off x="0" y="5210133"/>
        <a:ext cx="3142464" cy="514800"/>
      </dsp:txXfrm>
    </dsp:sp>
    <dsp:sp modelId="{2DAC5AD5-3051-4BFD-ADE6-E28F4FF58FAE}">
      <dsp:nvSpPr>
        <dsp:cNvPr id="0" name=""/>
        <dsp:cNvSpPr/>
      </dsp:nvSpPr>
      <dsp:spPr>
        <a:xfrm>
          <a:off x="3142464" y="4824033"/>
          <a:ext cx="628492" cy="1287000"/>
        </a:xfrm>
        <a:prstGeom prst="leftBrace">
          <a:avLst>
            <a:gd name="adj1" fmla="val 35000"/>
            <a:gd name="adj2" fmla="val 50000"/>
          </a:avLst>
        </a:pr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86CEBC0-78E7-40E9-9A2C-3CCBB39F19A4}">
      <dsp:nvSpPr>
        <dsp:cNvPr id="0" name=""/>
        <dsp:cNvSpPr/>
      </dsp:nvSpPr>
      <dsp:spPr>
        <a:xfrm>
          <a:off x="4022354" y="4824033"/>
          <a:ext cx="8547502" cy="1287000"/>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228600" lvl="1" indent="-228600" algn="l" defTabSz="1155700" rtl="0">
            <a:lnSpc>
              <a:spcPct val="90000"/>
            </a:lnSpc>
            <a:spcBef>
              <a:spcPct val="0"/>
            </a:spcBef>
            <a:spcAft>
              <a:spcPct val="15000"/>
            </a:spcAft>
            <a:buChar char="•"/>
          </a:pPr>
          <a:r>
            <a:rPr lang="en-GB" sz="2600" kern="1200" dirty="0">
              <a:solidFill>
                <a:schemeClr val="tx1"/>
              </a:solidFill>
            </a:rPr>
            <a:t>follow the same units over time e.g. household panel studies collect information from a sample of households in regular ‘waves’ </a:t>
          </a:r>
        </a:p>
      </dsp:txBody>
      <dsp:txXfrm>
        <a:off x="4022354" y="4824033"/>
        <a:ext cx="8547502" cy="12870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D3AEBC-841F-4E8C-8D38-3F735B6CB5C7}">
      <dsp:nvSpPr>
        <dsp:cNvPr id="0" name=""/>
        <dsp:cNvSpPr/>
      </dsp:nvSpPr>
      <dsp:spPr>
        <a:xfrm>
          <a:off x="-7052164" y="-1078158"/>
          <a:ext cx="8393287" cy="8393287"/>
        </a:xfrm>
        <a:prstGeom prst="blockArc">
          <a:avLst>
            <a:gd name="adj1" fmla="val 18900000"/>
            <a:gd name="adj2" fmla="val 2700000"/>
            <a:gd name="adj3" fmla="val 257"/>
          </a:avLst>
        </a:pr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13EEA01-4D42-4C4F-924D-85788B762755}">
      <dsp:nvSpPr>
        <dsp:cNvPr id="0" name=""/>
        <dsp:cNvSpPr/>
      </dsp:nvSpPr>
      <dsp:spPr>
        <a:xfrm>
          <a:off x="499269" y="328438"/>
          <a:ext cx="10105424" cy="656628"/>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21199" tIns="68580" rIns="68580" bIns="68580" numCol="1" spcCol="1270" anchor="ctr" anchorCtr="0">
          <a:noAutofit/>
        </a:bodyPr>
        <a:lstStyle/>
        <a:p>
          <a:pPr marL="0" lvl="0" indent="0" algn="l" defTabSz="1200150" rtl="0">
            <a:lnSpc>
              <a:spcPct val="90000"/>
            </a:lnSpc>
            <a:spcBef>
              <a:spcPct val="0"/>
            </a:spcBef>
            <a:spcAft>
              <a:spcPct val="35000"/>
            </a:spcAft>
            <a:buNone/>
          </a:pPr>
          <a:r>
            <a:rPr lang="en-GB" sz="2700" kern="1200" dirty="0">
              <a:solidFill>
                <a:schemeClr val="tx1"/>
              </a:solidFill>
              <a:latin typeface="Open Sans Light" panose="020B0604020202020204" charset="0"/>
              <a:ea typeface="Open Sans Light" panose="020B0604020202020204" charset="0"/>
              <a:cs typeface="Open Sans Light" panose="020B0604020202020204" charset="0"/>
            </a:rPr>
            <a:t>International Social Survey Programme (ISSP)</a:t>
          </a:r>
        </a:p>
      </dsp:txBody>
      <dsp:txXfrm>
        <a:off x="499269" y="328438"/>
        <a:ext cx="10105424" cy="656628"/>
      </dsp:txXfrm>
    </dsp:sp>
    <dsp:sp modelId="{6FA357F3-9A5D-4914-83FE-D3986910751E}">
      <dsp:nvSpPr>
        <dsp:cNvPr id="0" name=""/>
        <dsp:cNvSpPr/>
      </dsp:nvSpPr>
      <dsp:spPr>
        <a:xfrm>
          <a:off x="88876" y="246360"/>
          <a:ext cx="820785" cy="820785"/>
        </a:xfrm>
        <a:prstGeom prst="ellipse">
          <a:avLst/>
        </a:prstGeom>
        <a:solidFill>
          <a:schemeClr val="lt1">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A77ADFB-79CD-4BE3-8B98-289448D00564}">
      <dsp:nvSpPr>
        <dsp:cNvPr id="0" name=""/>
        <dsp:cNvSpPr/>
      </dsp:nvSpPr>
      <dsp:spPr>
        <a:xfrm>
          <a:off x="1039391" y="1313256"/>
          <a:ext cx="9565303" cy="656628"/>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21199" tIns="68580" rIns="68580" bIns="68580" numCol="1" spcCol="1270" anchor="ctr" anchorCtr="0">
          <a:noAutofit/>
        </a:bodyPr>
        <a:lstStyle/>
        <a:p>
          <a:pPr marL="0" lvl="0" indent="0" algn="l" defTabSz="1200150" rtl="0">
            <a:lnSpc>
              <a:spcPct val="90000"/>
            </a:lnSpc>
            <a:spcBef>
              <a:spcPct val="0"/>
            </a:spcBef>
            <a:spcAft>
              <a:spcPct val="35000"/>
            </a:spcAft>
            <a:buNone/>
          </a:pPr>
          <a:r>
            <a:rPr lang="en-GB" sz="2700" kern="1200" dirty="0">
              <a:solidFill>
                <a:schemeClr val="tx1"/>
              </a:solidFill>
              <a:latin typeface="Open Sans Light" panose="020B0604020202020204" charset="0"/>
              <a:ea typeface="Open Sans Light" panose="020B0604020202020204" charset="0"/>
              <a:cs typeface="Open Sans Light" panose="020B0604020202020204" charset="0"/>
            </a:rPr>
            <a:t>European Social Survey (ESS)</a:t>
          </a:r>
        </a:p>
      </dsp:txBody>
      <dsp:txXfrm>
        <a:off x="1039391" y="1313256"/>
        <a:ext cx="9565303" cy="656628"/>
      </dsp:txXfrm>
    </dsp:sp>
    <dsp:sp modelId="{22914B66-E840-401E-B94D-619BD117A59E}">
      <dsp:nvSpPr>
        <dsp:cNvPr id="0" name=""/>
        <dsp:cNvSpPr/>
      </dsp:nvSpPr>
      <dsp:spPr>
        <a:xfrm>
          <a:off x="628998" y="1231177"/>
          <a:ext cx="820785" cy="820785"/>
        </a:xfrm>
        <a:prstGeom prst="ellipse">
          <a:avLst/>
        </a:prstGeom>
        <a:solidFill>
          <a:schemeClr val="lt1">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3F3D824-78F9-4406-A4A8-5824D02190C0}">
      <dsp:nvSpPr>
        <dsp:cNvPr id="0" name=""/>
        <dsp:cNvSpPr/>
      </dsp:nvSpPr>
      <dsp:spPr>
        <a:xfrm>
          <a:off x="1286375" y="2298073"/>
          <a:ext cx="9318319" cy="656628"/>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21199" tIns="68580" rIns="68580" bIns="68580" numCol="1" spcCol="1270" anchor="ctr" anchorCtr="0">
          <a:noAutofit/>
        </a:bodyPr>
        <a:lstStyle/>
        <a:p>
          <a:pPr marL="0" lvl="0" indent="0" algn="l" defTabSz="1200150" rtl="0">
            <a:lnSpc>
              <a:spcPct val="90000"/>
            </a:lnSpc>
            <a:spcBef>
              <a:spcPct val="0"/>
            </a:spcBef>
            <a:spcAft>
              <a:spcPct val="35000"/>
            </a:spcAft>
            <a:buNone/>
          </a:pPr>
          <a:r>
            <a:rPr lang="en-GB" sz="2700" kern="1200" dirty="0">
              <a:solidFill>
                <a:schemeClr val="tx1"/>
              </a:solidFill>
              <a:latin typeface="Open Sans Light" panose="020B0604020202020204" charset="0"/>
              <a:ea typeface="Open Sans Light" panose="020B0604020202020204" charset="0"/>
              <a:cs typeface="Open Sans Light" panose="020B0604020202020204" charset="0"/>
            </a:rPr>
            <a:t>European Values Survey (EVS) </a:t>
          </a:r>
        </a:p>
      </dsp:txBody>
      <dsp:txXfrm>
        <a:off x="1286375" y="2298073"/>
        <a:ext cx="9318319" cy="656628"/>
      </dsp:txXfrm>
    </dsp:sp>
    <dsp:sp modelId="{9D34F640-FBFC-48F4-987D-372620F7E872}">
      <dsp:nvSpPr>
        <dsp:cNvPr id="0" name=""/>
        <dsp:cNvSpPr/>
      </dsp:nvSpPr>
      <dsp:spPr>
        <a:xfrm>
          <a:off x="875982" y="2215995"/>
          <a:ext cx="820785" cy="820785"/>
        </a:xfrm>
        <a:prstGeom prst="ellipse">
          <a:avLst/>
        </a:prstGeom>
        <a:solidFill>
          <a:schemeClr val="lt1">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8CD17B6-55D5-4C05-8C33-FE48C63D66BF}">
      <dsp:nvSpPr>
        <dsp:cNvPr id="0" name=""/>
        <dsp:cNvSpPr/>
      </dsp:nvSpPr>
      <dsp:spPr>
        <a:xfrm>
          <a:off x="1286375" y="3282267"/>
          <a:ext cx="9318319" cy="656628"/>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21199" tIns="68580" rIns="68580" bIns="68580" numCol="1" spcCol="1270" anchor="ctr" anchorCtr="0">
          <a:noAutofit/>
        </a:bodyPr>
        <a:lstStyle/>
        <a:p>
          <a:pPr marL="0" lvl="0" indent="0" algn="l" defTabSz="1200150" rtl="0">
            <a:lnSpc>
              <a:spcPct val="90000"/>
            </a:lnSpc>
            <a:spcBef>
              <a:spcPct val="0"/>
            </a:spcBef>
            <a:spcAft>
              <a:spcPct val="35000"/>
            </a:spcAft>
            <a:buNone/>
          </a:pPr>
          <a:r>
            <a:rPr lang="en-GB" sz="2700" kern="1200" dirty="0">
              <a:solidFill>
                <a:schemeClr val="tx1"/>
              </a:solidFill>
              <a:latin typeface="Open Sans Light" panose="020B0604020202020204" charset="0"/>
              <a:ea typeface="Open Sans Light" panose="020B0604020202020204" charset="0"/>
              <a:cs typeface="Open Sans Light" panose="020B0604020202020204" charset="0"/>
            </a:rPr>
            <a:t>Eurobarometer (EB) </a:t>
          </a:r>
        </a:p>
      </dsp:txBody>
      <dsp:txXfrm>
        <a:off x="1286375" y="3282267"/>
        <a:ext cx="9318319" cy="656628"/>
      </dsp:txXfrm>
    </dsp:sp>
    <dsp:sp modelId="{A087EAC5-B545-4AD1-8237-0B94B00EA8CE}">
      <dsp:nvSpPr>
        <dsp:cNvPr id="0" name=""/>
        <dsp:cNvSpPr/>
      </dsp:nvSpPr>
      <dsp:spPr>
        <a:xfrm>
          <a:off x="875982" y="3200189"/>
          <a:ext cx="820785" cy="820785"/>
        </a:xfrm>
        <a:prstGeom prst="ellipse">
          <a:avLst/>
        </a:prstGeom>
        <a:solidFill>
          <a:schemeClr val="lt1">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37E17D5-98F2-4EE8-B391-8F441737229D}">
      <dsp:nvSpPr>
        <dsp:cNvPr id="0" name=""/>
        <dsp:cNvSpPr/>
      </dsp:nvSpPr>
      <dsp:spPr>
        <a:xfrm>
          <a:off x="1039391" y="4267085"/>
          <a:ext cx="9565303" cy="656628"/>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21199" tIns="68580" rIns="68580" bIns="68580" numCol="1" spcCol="1270" anchor="ctr" anchorCtr="0">
          <a:noAutofit/>
        </a:bodyPr>
        <a:lstStyle/>
        <a:p>
          <a:pPr marL="0" lvl="0" indent="0" algn="l" defTabSz="1200150" rtl="0">
            <a:lnSpc>
              <a:spcPct val="90000"/>
            </a:lnSpc>
            <a:spcBef>
              <a:spcPct val="0"/>
            </a:spcBef>
            <a:spcAft>
              <a:spcPct val="35000"/>
            </a:spcAft>
            <a:buNone/>
          </a:pPr>
          <a:r>
            <a:rPr lang="en-GB" sz="2700" kern="1200" dirty="0">
              <a:solidFill>
                <a:schemeClr val="tx1"/>
              </a:solidFill>
              <a:latin typeface="Open Sans Light" panose="020B0604020202020204" charset="0"/>
              <a:ea typeface="Open Sans Light" panose="020B0604020202020204" charset="0"/>
              <a:cs typeface="Open Sans Light" panose="020B0604020202020204" charset="0"/>
            </a:rPr>
            <a:t>Survey of Health, Ageing and Retirement Europe (SHARE)</a:t>
          </a:r>
        </a:p>
      </dsp:txBody>
      <dsp:txXfrm>
        <a:off x="1039391" y="4267085"/>
        <a:ext cx="9565303" cy="656628"/>
      </dsp:txXfrm>
    </dsp:sp>
    <dsp:sp modelId="{A8810603-D4EA-445E-98E9-BB2FF8C676FC}">
      <dsp:nvSpPr>
        <dsp:cNvPr id="0" name=""/>
        <dsp:cNvSpPr/>
      </dsp:nvSpPr>
      <dsp:spPr>
        <a:xfrm>
          <a:off x="628998" y="4185006"/>
          <a:ext cx="820785" cy="820785"/>
        </a:xfrm>
        <a:prstGeom prst="ellipse">
          <a:avLst/>
        </a:prstGeom>
        <a:solidFill>
          <a:schemeClr val="lt1">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D888C38-BCB4-4652-9EE9-187D90CB87B3}">
      <dsp:nvSpPr>
        <dsp:cNvPr id="0" name=""/>
        <dsp:cNvSpPr/>
      </dsp:nvSpPr>
      <dsp:spPr>
        <a:xfrm>
          <a:off x="499269" y="5251902"/>
          <a:ext cx="10105424" cy="656628"/>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21199" tIns="68580" rIns="68580" bIns="68580" numCol="1" spcCol="1270" anchor="ctr" anchorCtr="0">
          <a:noAutofit/>
        </a:bodyPr>
        <a:lstStyle/>
        <a:p>
          <a:pPr marL="0" lvl="0" indent="0" algn="l" defTabSz="1200150" rtl="0">
            <a:lnSpc>
              <a:spcPct val="90000"/>
            </a:lnSpc>
            <a:spcBef>
              <a:spcPct val="0"/>
            </a:spcBef>
            <a:spcAft>
              <a:spcPct val="35000"/>
            </a:spcAft>
            <a:buNone/>
          </a:pPr>
          <a:r>
            <a:rPr lang="en-GB" sz="2700" kern="1200" dirty="0">
              <a:solidFill>
                <a:schemeClr val="tx1"/>
              </a:solidFill>
              <a:latin typeface="Open Sans Light" panose="020B0604020202020204" charset="0"/>
              <a:ea typeface="Open Sans Light" panose="020B0604020202020204" charset="0"/>
              <a:cs typeface="Open Sans Light" panose="020B0604020202020204" charset="0"/>
            </a:rPr>
            <a:t>Generations and gender programme (GGP) </a:t>
          </a:r>
        </a:p>
      </dsp:txBody>
      <dsp:txXfrm>
        <a:off x="499269" y="5251902"/>
        <a:ext cx="10105424" cy="656628"/>
      </dsp:txXfrm>
    </dsp:sp>
    <dsp:sp modelId="{F7151A13-277D-45FA-A3F2-93743A63F04F}">
      <dsp:nvSpPr>
        <dsp:cNvPr id="0" name=""/>
        <dsp:cNvSpPr/>
      </dsp:nvSpPr>
      <dsp:spPr>
        <a:xfrm>
          <a:off x="88876" y="5169824"/>
          <a:ext cx="820785" cy="820785"/>
        </a:xfrm>
        <a:prstGeom prst="ellipse">
          <a:avLst/>
        </a:prstGeom>
        <a:solidFill>
          <a:schemeClr val="lt1">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215B73-F503-4698-BC01-D31B2867B878}">
      <dsp:nvSpPr>
        <dsp:cNvPr id="0" name=""/>
        <dsp:cNvSpPr/>
      </dsp:nvSpPr>
      <dsp:spPr>
        <a:xfrm>
          <a:off x="-6551075" y="-1001884"/>
          <a:ext cx="7797281" cy="7797281"/>
        </a:xfrm>
        <a:prstGeom prst="blockArc">
          <a:avLst>
            <a:gd name="adj1" fmla="val 18900000"/>
            <a:gd name="adj2" fmla="val 2700000"/>
            <a:gd name="adj3" fmla="val 277"/>
          </a:avLst>
        </a:pr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B74F234-D552-4EF0-8705-99EDC9996BE7}">
      <dsp:nvSpPr>
        <dsp:cNvPr id="0" name=""/>
        <dsp:cNvSpPr/>
      </dsp:nvSpPr>
      <dsp:spPr>
        <a:xfrm>
          <a:off x="544355" y="361978"/>
          <a:ext cx="11662152" cy="724420"/>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5009" tIns="60960" rIns="60960" bIns="60960" numCol="1" spcCol="1270" anchor="ctr" anchorCtr="0">
          <a:noAutofit/>
        </a:bodyPr>
        <a:lstStyle/>
        <a:p>
          <a:pPr marL="0" lvl="0" indent="0" algn="l" defTabSz="1066800" rtl="0">
            <a:lnSpc>
              <a:spcPct val="90000"/>
            </a:lnSpc>
            <a:spcBef>
              <a:spcPct val="0"/>
            </a:spcBef>
            <a:spcAft>
              <a:spcPct val="35000"/>
            </a:spcAft>
            <a:buNone/>
          </a:pPr>
          <a:r>
            <a:rPr lang="en-GB" sz="2400" kern="1200"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Eurostat – Statistics office of European Union</a:t>
          </a:r>
        </a:p>
      </dsp:txBody>
      <dsp:txXfrm>
        <a:off x="544355" y="361978"/>
        <a:ext cx="11662152" cy="724420"/>
      </dsp:txXfrm>
    </dsp:sp>
    <dsp:sp modelId="{467F5DB8-3D03-4CBB-9CFD-D28F877D3005}">
      <dsp:nvSpPr>
        <dsp:cNvPr id="0" name=""/>
        <dsp:cNvSpPr/>
      </dsp:nvSpPr>
      <dsp:spPr>
        <a:xfrm>
          <a:off x="91592" y="271426"/>
          <a:ext cx="905526" cy="905526"/>
        </a:xfrm>
        <a:prstGeom prst="ellipse">
          <a:avLst/>
        </a:prstGeom>
        <a:solidFill>
          <a:schemeClr val="lt1">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DEFBE2F-C0D1-4DF4-9F01-31BCB2E194F8}">
      <dsp:nvSpPr>
        <dsp:cNvPr id="0" name=""/>
        <dsp:cNvSpPr/>
      </dsp:nvSpPr>
      <dsp:spPr>
        <a:xfrm>
          <a:off x="1063454" y="1448262"/>
          <a:ext cx="11143054" cy="724420"/>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5009" tIns="60960" rIns="60960" bIns="60960" numCol="1" spcCol="1270" anchor="ctr" anchorCtr="0">
          <a:noAutofit/>
        </a:bodyPr>
        <a:lstStyle/>
        <a:p>
          <a:pPr marL="0" lvl="0" indent="0" algn="l" defTabSz="1066800" rtl="0">
            <a:lnSpc>
              <a:spcPct val="90000"/>
            </a:lnSpc>
            <a:spcBef>
              <a:spcPct val="0"/>
            </a:spcBef>
            <a:spcAft>
              <a:spcPct val="35000"/>
            </a:spcAft>
            <a:buNone/>
          </a:pPr>
          <a:r>
            <a:rPr lang="en-GB" sz="2400" kern="1200"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LIS - harmonised socio-economic micro datasets</a:t>
          </a:r>
        </a:p>
      </dsp:txBody>
      <dsp:txXfrm>
        <a:off x="1063454" y="1448262"/>
        <a:ext cx="11143054" cy="724420"/>
      </dsp:txXfrm>
    </dsp:sp>
    <dsp:sp modelId="{17550A73-5F6D-48AC-85F2-628229248E46}">
      <dsp:nvSpPr>
        <dsp:cNvPr id="0" name=""/>
        <dsp:cNvSpPr/>
      </dsp:nvSpPr>
      <dsp:spPr>
        <a:xfrm>
          <a:off x="610691" y="1357709"/>
          <a:ext cx="905526" cy="905526"/>
        </a:xfrm>
        <a:prstGeom prst="ellipse">
          <a:avLst/>
        </a:prstGeom>
        <a:solidFill>
          <a:schemeClr val="lt1">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AA2EB0A-F33B-40BD-9715-DC3BAC1BA0BC}">
      <dsp:nvSpPr>
        <dsp:cNvPr id="0" name=""/>
        <dsp:cNvSpPr/>
      </dsp:nvSpPr>
      <dsp:spPr>
        <a:xfrm>
          <a:off x="1222776" y="2534546"/>
          <a:ext cx="10983732" cy="724420"/>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5009" tIns="60960" rIns="60960" bIns="60960" numCol="1" spcCol="1270" anchor="ctr" anchorCtr="0">
          <a:noAutofit/>
        </a:bodyPr>
        <a:lstStyle/>
        <a:p>
          <a:pPr marL="0" lvl="0" indent="0" algn="l" defTabSz="1066800" rtl="0">
            <a:lnSpc>
              <a:spcPct val="90000"/>
            </a:lnSpc>
            <a:spcBef>
              <a:spcPct val="0"/>
            </a:spcBef>
            <a:spcAft>
              <a:spcPct val="35000"/>
            </a:spcAft>
            <a:buNone/>
          </a:pPr>
          <a:r>
            <a:rPr lang="en-GB" sz="2400" kern="1200"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OECD – key source of comparable statistical, economic and social data </a:t>
          </a:r>
        </a:p>
      </dsp:txBody>
      <dsp:txXfrm>
        <a:off x="1222776" y="2534546"/>
        <a:ext cx="10983732" cy="724420"/>
      </dsp:txXfrm>
    </dsp:sp>
    <dsp:sp modelId="{A7DBFFF2-3624-43A3-95EE-224DA7DEB50B}">
      <dsp:nvSpPr>
        <dsp:cNvPr id="0" name=""/>
        <dsp:cNvSpPr/>
      </dsp:nvSpPr>
      <dsp:spPr>
        <a:xfrm>
          <a:off x="770013" y="2443993"/>
          <a:ext cx="905526" cy="905526"/>
        </a:xfrm>
        <a:prstGeom prst="ellipse">
          <a:avLst/>
        </a:prstGeom>
        <a:solidFill>
          <a:schemeClr val="lt1">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4208F74-55E9-4143-B1EB-87F30A4D9E1B}">
      <dsp:nvSpPr>
        <dsp:cNvPr id="0" name=""/>
        <dsp:cNvSpPr/>
      </dsp:nvSpPr>
      <dsp:spPr>
        <a:xfrm>
          <a:off x="1063454" y="3620829"/>
          <a:ext cx="11143054" cy="724420"/>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5009" tIns="60960" rIns="60960" bIns="60960" numCol="1" spcCol="1270" anchor="ctr" anchorCtr="0">
          <a:noAutofit/>
        </a:bodyPr>
        <a:lstStyle/>
        <a:p>
          <a:pPr marL="0" lvl="0" indent="0" algn="l" defTabSz="1066800" rtl="0">
            <a:lnSpc>
              <a:spcPct val="90000"/>
            </a:lnSpc>
            <a:spcBef>
              <a:spcPct val="0"/>
            </a:spcBef>
            <a:spcAft>
              <a:spcPct val="35000"/>
            </a:spcAft>
            <a:buNone/>
          </a:pPr>
          <a:r>
            <a:rPr lang="en-GB" sz="2400" kern="1200"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World </a:t>
          </a:r>
          <a:r>
            <a:rPr lang="en-GB" sz="2400" b="0" kern="1200"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Bank - Free and open access to global development data</a:t>
          </a:r>
        </a:p>
      </dsp:txBody>
      <dsp:txXfrm>
        <a:off x="1063454" y="3620829"/>
        <a:ext cx="11143054" cy="724420"/>
      </dsp:txXfrm>
    </dsp:sp>
    <dsp:sp modelId="{40947EB5-80A9-469F-8B69-1A7082F614C4}">
      <dsp:nvSpPr>
        <dsp:cNvPr id="0" name=""/>
        <dsp:cNvSpPr/>
      </dsp:nvSpPr>
      <dsp:spPr>
        <a:xfrm>
          <a:off x="610691" y="3530277"/>
          <a:ext cx="905526" cy="905526"/>
        </a:xfrm>
        <a:prstGeom prst="ellipse">
          <a:avLst/>
        </a:prstGeom>
        <a:solidFill>
          <a:schemeClr val="lt1">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541022E-7478-4871-9924-8060E8C11831}">
      <dsp:nvSpPr>
        <dsp:cNvPr id="0" name=""/>
        <dsp:cNvSpPr/>
      </dsp:nvSpPr>
      <dsp:spPr>
        <a:xfrm>
          <a:off x="544355" y="4707113"/>
          <a:ext cx="11662152" cy="724420"/>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5009" tIns="60960" rIns="60960" bIns="60960" numCol="1" spcCol="1270" anchor="ctr" anchorCtr="0">
          <a:noAutofit/>
        </a:bodyPr>
        <a:lstStyle/>
        <a:p>
          <a:pPr marL="0" lvl="0" indent="0" algn="l" defTabSz="1066800" rtl="0">
            <a:lnSpc>
              <a:spcPct val="90000"/>
            </a:lnSpc>
            <a:spcBef>
              <a:spcPct val="0"/>
            </a:spcBef>
            <a:spcAft>
              <a:spcPct val="35000"/>
            </a:spcAft>
            <a:buNone/>
          </a:pPr>
          <a:r>
            <a:rPr lang="en-GB" sz="2400" kern="1200"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IMF - time series data on economic and financial indicators</a:t>
          </a:r>
        </a:p>
      </dsp:txBody>
      <dsp:txXfrm>
        <a:off x="544355" y="4707113"/>
        <a:ext cx="11662152" cy="724420"/>
      </dsp:txXfrm>
    </dsp:sp>
    <dsp:sp modelId="{4CB6C2EB-1CC9-40EB-A0E1-1B08EE3ED327}">
      <dsp:nvSpPr>
        <dsp:cNvPr id="0" name=""/>
        <dsp:cNvSpPr/>
      </dsp:nvSpPr>
      <dsp:spPr>
        <a:xfrm>
          <a:off x="91592" y="4616560"/>
          <a:ext cx="905526" cy="905526"/>
        </a:xfrm>
        <a:prstGeom prst="ellipse">
          <a:avLst/>
        </a:prstGeom>
        <a:solidFill>
          <a:schemeClr val="lt1">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8E62A6-A0CC-4EAD-806E-08EEE2287D6B}">
      <dsp:nvSpPr>
        <dsp:cNvPr id="0" name=""/>
        <dsp:cNvSpPr/>
      </dsp:nvSpPr>
      <dsp:spPr>
        <a:xfrm>
          <a:off x="1138" y="363738"/>
          <a:ext cx="3602184" cy="12863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9136" tIns="71120" rIns="199136" bIns="71120" numCol="1" spcCol="1270" anchor="ctr" anchorCtr="0">
          <a:noAutofit/>
        </a:bodyPr>
        <a:lstStyle/>
        <a:p>
          <a:pPr marL="0" lvl="0" indent="0" algn="r" defTabSz="1244600" rtl="0">
            <a:lnSpc>
              <a:spcPct val="90000"/>
            </a:lnSpc>
            <a:spcBef>
              <a:spcPct val="0"/>
            </a:spcBef>
            <a:spcAft>
              <a:spcPct val="35000"/>
            </a:spcAft>
            <a:buNone/>
          </a:pPr>
          <a:r>
            <a:rPr lang="en-GB" sz="2800" kern="1200" dirty="0">
              <a:latin typeface="+mj-lt"/>
              <a:ea typeface="Open Sans Light" panose="020B0604020202020204" charset="0"/>
              <a:cs typeface="Open Sans Light" panose="020B0604020202020204" charset="0"/>
            </a:rPr>
            <a:t>Metadata ("data about data“)</a:t>
          </a:r>
        </a:p>
      </dsp:txBody>
      <dsp:txXfrm>
        <a:off x="1138" y="363738"/>
        <a:ext cx="3602184" cy="1286381"/>
      </dsp:txXfrm>
    </dsp:sp>
    <dsp:sp modelId="{5B7743D9-E8D5-40F9-AE68-CD03F7E5EC57}">
      <dsp:nvSpPr>
        <dsp:cNvPr id="0" name=""/>
        <dsp:cNvSpPr/>
      </dsp:nvSpPr>
      <dsp:spPr>
        <a:xfrm>
          <a:off x="3603322" y="363738"/>
          <a:ext cx="542101" cy="1286381"/>
        </a:xfrm>
        <a:prstGeom prst="leftBrace">
          <a:avLst>
            <a:gd name="adj1" fmla="val 35000"/>
            <a:gd name="adj2" fmla="val 50000"/>
          </a:avLst>
        </a:pr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4124836-F17D-4E43-ADD3-40C2CB9AC487}">
      <dsp:nvSpPr>
        <dsp:cNvPr id="0" name=""/>
        <dsp:cNvSpPr/>
      </dsp:nvSpPr>
      <dsp:spPr>
        <a:xfrm>
          <a:off x="4362265" y="363738"/>
          <a:ext cx="7372583" cy="1286381"/>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228600" lvl="1" indent="-228600" algn="l" defTabSz="1066800" rtl="0">
            <a:lnSpc>
              <a:spcPct val="90000"/>
            </a:lnSpc>
            <a:spcBef>
              <a:spcPct val="0"/>
            </a:spcBef>
            <a:spcAft>
              <a:spcPct val="15000"/>
            </a:spcAft>
            <a:buChar char="•"/>
          </a:pPr>
          <a:r>
            <a:rPr lang="en-GB" sz="2400" kern="1200" dirty="0">
              <a:solidFill>
                <a:schemeClr val="tx1"/>
              </a:solidFill>
              <a:latin typeface="+mj-lt"/>
              <a:ea typeface="Open Sans Light" panose="020B0604020202020204" charset="0"/>
              <a:cs typeface="Open Sans Light" panose="020B0604020202020204" charset="0"/>
            </a:rPr>
            <a:t>descriptors that facilitate cataloguing data and data discovery. </a:t>
          </a:r>
        </a:p>
      </dsp:txBody>
      <dsp:txXfrm>
        <a:off x="4362265" y="363738"/>
        <a:ext cx="7372583" cy="1286381"/>
      </dsp:txXfrm>
    </dsp:sp>
    <dsp:sp modelId="{591340BF-09F7-4DB2-8F87-3597E5E9CF8A}">
      <dsp:nvSpPr>
        <dsp:cNvPr id="0" name=""/>
        <dsp:cNvSpPr/>
      </dsp:nvSpPr>
      <dsp:spPr>
        <a:xfrm>
          <a:off x="1138" y="1876920"/>
          <a:ext cx="3503212" cy="1287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9136" tIns="71120" rIns="199136" bIns="71120" numCol="1" spcCol="1270" anchor="ctr" anchorCtr="0">
          <a:noAutofit/>
        </a:bodyPr>
        <a:lstStyle/>
        <a:p>
          <a:pPr marL="0" lvl="0" indent="0" algn="r" defTabSz="1244600" rtl="0">
            <a:lnSpc>
              <a:spcPct val="90000"/>
            </a:lnSpc>
            <a:spcBef>
              <a:spcPct val="0"/>
            </a:spcBef>
            <a:spcAft>
              <a:spcPct val="35000"/>
            </a:spcAft>
            <a:buNone/>
          </a:pPr>
          <a:r>
            <a:rPr lang="en-US" sz="2800" kern="1200" dirty="0">
              <a:latin typeface="+mj-lt"/>
              <a:ea typeface="Open Sans Light" panose="020B0604020202020204" charset="0"/>
              <a:cs typeface="Open Sans Light" panose="020B0604020202020204" charset="0"/>
            </a:rPr>
            <a:t>Documentation</a:t>
          </a:r>
          <a:r>
            <a:rPr lang="en-US" sz="2400" kern="1200" dirty="0">
              <a:latin typeface="Open Sans Light" panose="020B0604020202020204" charset="0"/>
              <a:ea typeface="Open Sans Light" panose="020B0604020202020204" charset="0"/>
              <a:cs typeface="Open Sans Light" panose="020B0604020202020204" charset="0"/>
            </a:rPr>
            <a:t> 	</a:t>
          </a:r>
          <a:endParaRPr lang="en-GB" sz="2400" kern="1200" dirty="0">
            <a:latin typeface="Open Sans Light" panose="020B0604020202020204" charset="0"/>
            <a:ea typeface="Open Sans Light" panose="020B0604020202020204" charset="0"/>
            <a:cs typeface="Open Sans Light" panose="020B0604020202020204" charset="0"/>
          </a:endParaRPr>
        </a:p>
      </dsp:txBody>
      <dsp:txXfrm>
        <a:off x="1138" y="1876920"/>
        <a:ext cx="3503212" cy="1287000"/>
      </dsp:txXfrm>
    </dsp:sp>
    <dsp:sp modelId="{5F7FCF8B-53F2-4002-9569-FE42A1D84EB0}">
      <dsp:nvSpPr>
        <dsp:cNvPr id="0" name=""/>
        <dsp:cNvSpPr/>
      </dsp:nvSpPr>
      <dsp:spPr>
        <a:xfrm>
          <a:off x="3504350" y="1876920"/>
          <a:ext cx="548405" cy="1287000"/>
        </a:xfrm>
        <a:prstGeom prst="leftBrace">
          <a:avLst>
            <a:gd name="adj1" fmla="val 35000"/>
            <a:gd name="adj2" fmla="val 50000"/>
          </a:avLst>
        </a:pr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C118612-ED08-4AB0-8440-C5450ECE546E}">
      <dsp:nvSpPr>
        <dsp:cNvPr id="0" name=""/>
        <dsp:cNvSpPr/>
      </dsp:nvSpPr>
      <dsp:spPr>
        <a:xfrm>
          <a:off x="4272118" y="1876920"/>
          <a:ext cx="7458311" cy="1287000"/>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228600" lvl="1" indent="-228600" algn="l" defTabSz="1066800" rtl="0">
            <a:lnSpc>
              <a:spcPct val="90000"/>
            </a:lnSpc>
            <a:spcBef>
              <a:spcPct val="0"/>
            </a:spcBef>
            <a:spcAft>
              <a:spcPct val="15000"/>
            </a:spcAft>
            <a:buChar char="•"/>
          </a:pPr>
          <a:r>
            <a:rPr lang="en-US" sz="2400" kern="1200" dirty="0">
              <a:solidFill>
                <a:schemeClr val="tx1"/>
              </a:solidFill>
              <a:latin typeface="+mj-lt"/>
              <a:ea typeface="Open Sans Light" panose="020B0604020202020204" charset="0"/>
              <a:cs typeface="Open Sans Light" panose="020B0604020202020204" charset="0"/>
            </a:rPr>
            <a:t>user guides, survey questionnaires, interview schedules and fieldwork notes</a:t>
          </a:r>
          <a:endParaRPr lang="en-GB" sz="2400" kern="1200" dirty="0">
            <a:solidFill>
              <a:schemeClr val="tx1"/>
            </a:solidFill>
            <a:latin typeface="+mj-lt"/>
            <a:ea typeface="Open Sans Light" panose="020B0604020202020204" charset="0"/>
            <a:cs typeface="Open Sans Light" panose="020B0604020202020204" charset="0"/>
          </a:endParaRPr>
        </a:p>
      </dsp:txBody>
      <dsp:txXfrm>
        <a:off x="4272118" y="1876920"/>
        <a:ext cx="7458311" cy="128700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FD52AE-41E5-4711-AF66-729047D2D12A}">
      <dsp:nvSpPr>
        <dsp:cNvPr id="0" name=""/>
        <dsp:cNvSpPr/>
      </dsp:nvSpPr>
      <dsp:spPr>
        <a:xfrm>
          <a:off x="3095324" y="0"/>
          <a:ext cx="3432614" cy="3433136"/>
        </a:xfrm>
        <a:prstGeom prst="circularArrow">
          <a:avLst>
            <a:gd name="adj1" fmla="val 10980"/>
            <a:gd name="adj2" fmla="val 1142322"/>
            <a:gd name="adj3" fmla="val 4500000"/>
            <a:gd name="adj4" fmla="val 10800000"/>
            <a:gd name="adj5" fmla="val 12500"/>
          </a:avLst>
        </a:prstGeom>
        <a:solidFill>
          <a:srgbClr val="0070C0"/>
        </a:solidFill>
        <a:ln w="25400" cap="flat" cmpd="sng" algn="ctr">
          <a:solidFill>
            <a:srgbClr val="0070C0"/>
          </a:solidFill>
          <a:prstDash val="solid"/>
        </a:ln>
        <a:effectLst/>
      </dsp:spPr>
      <dsp:style>
        <a:lnRef idx="2">
          <a:scrgbClr r="0" g="0" b="0"/>
        </a:lnRef>
        <a:fillRef idx="1">
          <a:scrgbClr r="0" g="0" b="0"/>
        </a:fillRef>
        <a:effectRef idx="0">
          <a:scrgbClr r="0" g="0" b="0"/>
        </a:effectRef>
        <a:fontRef idx="minor">
          <a:schemeClr val="lt1"/>
        </a:fontRef>
      </dsp:style>
    </dsp:sp>
    <dsp:sp modelId="{F41288CC-E9A9-4E05-9658-149C6BD075CA}">
      <dsp:nvSpPr>
        <dsp:cNvPr id="0" name=""/>
        <dsp:cNvSpPr/>
      </dsp:nvSpPr>
      <dsp:spPr>
        <a:xfrm>
          <a:off x="3854045" y="1239466"/>
          <a:ext cx="1907437" cy="9534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955" tIns="20955" rIns="20955" bIns="20955" numCol="1" spcCol="1270" anchor="ctr" anchorCtr="0">
          <a:noAutofit/>
        </a:bodyPr>
        <a:lstStyle/>
        <a:p>
          <a:pPr marL="0" lvl="0" indent="0" algn="ctr" defTabSz="1466850">
            <a:lnSpc>
              <a:spcPct val="90000"/>
            </a:lnSpc>
            <a:spcBef>
              <a:spcPct val="0"/>
            </a:spcBef>
            <a:spcAft>
              <a:spcPct val="35000"/>
            </a:spcAft>
            <a:buNone/>
          </a:pPr>
          <a:r>
            <a:rPr lang="en-GB" sz="3300" kern="1200" dirty="0"/>
            <a:t>Research question</a:t>
          </a:r>
        </a:p>
      </dsp:txBody>
      <dsp:txXfrm>
        <a:off x="3854045" y="1239466"/>
        <a:ext cx="1907437" cy="953490"/>
      </dsp:txXfrm>
    </dsp:sp>
    <dsp:sp modelId="{2B5B7044-2A4F-4CDE-850C-DE7992561AE4}">
      <dsp:nvSpPr>
        <dsp:cNvPr id="0" name=""/>
        <dsp:cNvSpPr/>
      </dsp:nvSpPr>
      <dsp:spPr>
        <a:xfrm>
          <a:off x="2141927" y="1972591"/>
          <a:ext cx="3432614" cy="3433136"/>
        </a:xfrm>
        <a:prstGeom prst="leftCircularArrow">
          <a:avLst>
            <a:gd name="adj1" fmla="val 10980"/>
            <a:gd name="adj2" fmla="val 1142322"/>
            <a:gd name="adj3" fmla="val 6300000"/>
            <a:gd name="adj4" fmla="val 18900000"/>
            <a:gd name="adj5" fmla="val 12500"/>
          </a:avLst>
        </a:prstGeom>
        <a:solidFill>
          <a:srgbClr val="00B050"/>
        </a:solidFill>
        <a:ln w="25400" cap="flat" cmpd="sng" algn="ctr">
          <a:solidFill>
            <a:srgbClr val="00B050"/>
          </a:solidFill>
          <a:prstDash val="solid"/>
        </a:ln>
        <a:effectLst/>
      </dsp:spPr>
      <dsp:style>
        <a:lnRef idx="2">
          <a:scrgbClr r="0" g="0" b="0"/>
        </a:lnRef>
        <a:fillRef idx="1">
          <a:scrgbClr r="0" g="0" b="0"/>
        </a:fillRef>
        <a:effectRef idx="0">
          <a:scrgbClr r="0" g="0" b="0"/>
        </a:effectRef>
        <a:fontRef idx="minor">
          <a:schemeClr val="lt1"/>
        </a:fontRef>
      </dsp:style>
    </dsp:sp>
    <dsp:sp modelId="{A240AEFF-3910-480A-806D-3CC9C7702D5C}">
      <dsp:nvSpPr>
        <dsp:cNvPr id="0" name=""/>
        <dsp:cNvSpPr/>
      </dsp:nvSpPr>
      <dsp:spPr>
        <a:xfrm>
          <a:off x="2904516" y="3223468"/>
          <a:ext cx="1907437" cy="9534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955" tIns="20955" rIns="20955" bIns="20955" numCol="1" spcCol="1270" anchor="ctr" anchorCtr="0">
          <a:noAutofit/>
        </a:bodyPr>
        <a:lstStyle/>
        <a:p>
          <a:pPr marL="0" lvl="0" indent="0" algn="ctr" defTabSz="1466850">
            <a:lnSpc>
              <a:spcPct val="90000"/>
            </a:lnSpc>
            <a:spcBef>
              <a:spcPct val="0"/>
            </a:spcBef>
            <a:spcAft>
              <a:spcPct val="35000"/>
            </a:spcAft>
            <a:buNone/>
          </a:pPr>
          <a:r>
            <a:rPr lang="en-GB" sz="3300" kern="1200" dirty="0"/>
            <a:t>Ideal</a:t>
          </a:r>
        </a:p>
      </dsp:txBody>
      <dsp:txXfrm>
        <a:off x="2904516" y="3223468"/>
        <a:ext cx="1907437" cy="953490"/>
      </dsp:txXfrm>
    </dsp:sp>
    <dsp:sp modelId="{74545CD0-5391-47AB-B6B3-8B4661DED3C9}">
      <dsp:nvSpPr>
        <dsp:cNvPr id="0" name=""/>
        <dsp:cNvSpPr/>
      </dsp:nvSpPr>
      <dsp:spPr>
        <a:xfrm>
          <a:off x="3285313" y="4181238"/>
          <a:ext cx="2949147" cy="2950329"/>
        </a:xfrm>
        <a:prstGeom prst="blockArc">
          <a:avLst>
            <a:gd name="adj1" fmla="val 13500000"/>
            <a:gd name="adj2" fmla="val 10800000"/>
            <a:gd name="adj3" fmla="val 12740"/>
          </a:avLst>
        </a:prstGeom>
        <a:solidFill>
          <a:srgbClr val="FFC000"/>
        </a:solidFill>
        <a:ln w="25400" cap="flat" cmpd="sng" algn="ctr">
          <a:solidFill>
            <a:srgbClr val="FFC000"/>
          </a:solidFill>
          <a:prstDash val="solid"/>
        </a:ln>
        <a:effectLst/>
      </dsp:spPr>
      <dsp:style>
        <a:lnRef idx="2">
          <a:scrgbClr r="0" g="0" b="0"/>
        </a:lnRef>
        <a:fillRef idx="1">
          <a:scrgbClr r="0" g="0" b="0"/>
        </a:fillRef>
        <a:effectRef idx="0">
          <a:scrgbClr r="0" g="0" b="0"/>
        </a:effectRef>
        <a:fontRef idx="minor">
          <a:schemeClr val="lt1"/>
        </a:fontRef>
      </dsp:style>
    </dsp:sp>
    <dsp:sp modelId="{5F7DA23D-61A0-4C6D-AC0A-B1771EF2D938}">
      <dsp:nvSpPr>
        <dsp:cNvPr id="0" name=""/>
        <dsp:cNvSpPr/>
      </dsp:nvSpPr>
      <dsp:spPr>
        <a:xfrm>
          <a:off x="3858557" y="5210323"/>
          <a:ext cx="1907437" cy="9534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955" tIns="20955" rIns="20955" bIns="20955" numCol="1" spcCol="1270" anchor="ctr" anchorCtr="0">
          <a:noAutofit/>
        </a:bodyPr>
        <a:lstStyle/>
        <a:p>
          <a:pPr marL="0" lvl="0" indent="0" algn="ctr" defTabSz="1466850">
            <a:lnSpc>
              <a:spcPct val="90000"/>
            </a:lnSpc>
            <a:spcBef>
              <a:spcPct val="0"/>
            </a:spcBef>
            <a:spcAft>
              <a:spcPct val="35000"/>
            </a:spcAft>
            <a:buNone/>
          </a:pPr>
          <a:r>
            <a:rPr lang="en-GB" sz="3300" kern="1200" dirty="0"/>
            <a:t>Possible</a:t>
          </a:r>
        </a:p>
      </dsp:txBody>
      <dsp:txXfrm>
        <a:off x="3858557" y="5210323"/>
        <a:ext cx="1907437" cy="95349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29A2960-FA88-4F19-BCE9-74512312A941}">
      <dsp:nvSpPr>
        <dsp:cNvPr id="0" name=""/>
        <dsp:cNvSpPr/>
      </dsp:nvSpPr>
      <dsp:spPr>
        <a:xfrm>
          <a:off x="0" y="480365"/>
          <a:ext cx="2545080" cy="1287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9136" tIns="71120" rIns="199136" bIns="71120" numCol="1" spcCol="1270" anchor="ctr" anchorCtr="0">
          <a:noAutofit/>
        </a:bodyPr>
        <a:lstStyle/>
        <a:p>
          <a:pPr marL="0" lvl="0" indent="0" algn="r" defTabSz="1244600" rtl="0">
            <a:lnSpc>
              <a:spcPct val="90000"/>
            </a:lnSpc>
            <a:spcBef>
              <a:spcPct val="0"/>
            </a:spcBef>
            <a:spcAft>
              <a:spcPct val="35000"/>
            </a:spcAft>
            <a:buNone/>
          </a:pPr>
          <a:r>
            <a:rPr lang="en-US" sz="2800" kern="1200" dirty="0">
              <a:latin typeface="+mj-lt"/>
              <a:ea typeface="Open Sans Light" panose="020B0306030504020204" pitchFamily="34" charset="0"/>
              <a:cs typeface="Open Sans Light" panose="020B0306030504020204" pitchFamily="34" charset="0"/>
            </a:rPr>
            <a:t>Why?</a:t>
          </a:r>
          <a:endParaRPr lang="en-GB" sz="2800" kern="1200" dirty="0">
            <a:latin typeface="+mj-lt"/>
            <a:ea typeface="Open Sans Light" panose="020B0306030504020204" pitchFamily="34" charset="0"/>
            <a:cs typeface="Open Sans Light" panose="020B0306030504020204" pitchFamily="34" charset="0"/>
          </a:endParaRPr>
        </a:p>
      </dsp:txBody>
      <dsp:txXfrm>
        <a:off x="0" y="480365"/>
        <a:ext cx="2545080" cy="1287000"/>
      </dsp:txXfrm>
    </dsp:sp>
    <dsp:sp modelId="{9E35BEF3-59AC-4EE9-878C-7A7027FCA1C2}">
      <dsp:nvSpPr>
        <dsp:cNvPr id="0" name=""/>
        <dsp:cNvSpPr/>
      </dsp:nvSpPr>
      <dsp:spPr>
        <a:xfrm>
          <a:off x="2545079" y="480365"/>
          <a:ext cx="509016" cy="1287000"/>
        </a:xfrm>
        <a:prstGeom prst="leftBrace">
          <a:avLst>
            <a:gd name="adj1" fmla="val 35000"/>
            <a:gd name="adj2" fmla="val 50000"/>
          </a:avLst>
        </a:pr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F14AAB9-F7EB-48E0-9165-5A78A2AE3B69}">
      <dsp:nvSpPr>
        <dsp:cNvPr id="0" name=""/>
        <dsp:cNvSpPr/>
      </dsp:nvSpPr>
      <dsp:spPr>
        <a:xfrm>
          <a:off x="3257702" y="480365"/>
          <a:ext cx="6922617" cy="1287000"/>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85750" lvl="1" indent="-285750" algn="l" defTabSz="1244600" rtl="0">
            <a:lnSpc>
              <a:spcPct val="90000"/>
            </a:lnSpc>
            <a:spcBef>
              <a:spcPct val="0"/>
            </a:spcBef>
            <a:spcAft>
              <a:spcPct val="15000"/>
            </a:spcAft>
            <a:buChar char="•"/>
          </a:pPr>
          <a:r>
            <a:rPr lang="en-US" sz="2800" kern="1200" dirty="0">
              <a:solidFill>
                <a:schemeClr val="tx1"/>
              </a:solidFill>
              <a:latin typeface="+mj-lt"/>
              <a:ea typeface="Open Sans Light" panose="020B0306030504020204" pitchFamily="34" charset="0"/>
              <a:cs typeface="Open Sans Light" panose="020B0306030504020204" pitchFamily="34" charset="0"/>
            </a:rPr>
            <a:t>It gives credit the data creators </a:t>
          </a:r>
          <a:endParaRPr lang="en-GB" sz="2800" kern="1200" dirty="0">
            <a:solidFill>
              <a:schemeClr val="tx1"/>
            </a:solidFill>
            <a:latin typeface="+mj-lt"/>
            <a:ea typeface="Open Sans Light" panose="020B0306030504020204" pitchFamily="34" charset="0"/>
            <a:cs typeface="Open Sans Light" panose="020B0306030504020204" pitchFamily="34" charset="0"/>
          </a:endParaRPr>
        </a:p>
        <a:p>
          <a:pPr marL="285750" lvl="1" indent="-285750" algn="l" defTabSz="1244600" rtl="0">
            <a:lnSpc>
              <a:spcPct val="90000"/>
            </a:lnSpc>
            <a:spcBef>
              <a:spcPct val="0"/>
            </a:spcBef>
            <a:spcAft>
              <a:spcPct val="15000"/>
            </a:spcAft>
            <a:buChar char="•"/>
          </a:pPr>
          <a:r>
            <a:rPr lang="en-US" sz="2800" kern="1200" dirty="0">
              <a:solidFill>
                <a:schemeClr val="tx1"/>
              </a:solidFill>
              <a:latin typeface="+mj-lt"/>
              <a:ea typeface="Open Sans Light" panose="020B0306030504020204" pitchFamily="34" charset="0"/>
              <a:cs typeface="Open Sans Light" panose="020B0306030504020204" pitchFamily="34" charset="0"/>
            </a:rPr>
            <a:t>It makes data easier to find </a:t>
          </a:r>
          <a:endParaRPr lang="en-GB" sz="2800" kern="1200" dirty="0">
            <a:solidFill>
              <a:schemeClr val="tx1"/>
            </a:solidFill>
            <a:latin typeface="+mj-lt"/>
            <a:ea typeface="Open Sans Light" panose="020B0306030504020204" pitchFamily="34" charset="0"/>
            <a:cs typeface="Open Sans Light" panose="020B0306030504020204" pitchFamily="34" charset="0"/>
          </a:endParaRPr>
        </a:p>
      </dsp:txBody>
      <dsp:txXfrm>
        <a:off x="3257702" y="480365"/>
        <a:ext cx="6922617" cy="1287000"/>
      </dsp:txXfrm>
    </dsp:sp>
    <dsp:sp modelId="{F803A3EB-C00D-4CE6-A454-2E388B5EF9B8}">
      <dsp:nvSpPr>
        <dsp:cNvPr id="0" name=""/>
        <dsp:cNvSpPr/>
      </dsp:nvSpPr>
      <dsp:spPr>
        <a:xfrm>
          <a:off x="0" y="2504099"/>
          <a:ext cx="2545080" cy="1287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7584" tIns="81280" rIns="227584" bIns="81280" numCol="1" spcCol="1270" anchor="ctr" anchorCtr="0">
          <a:noAutofit/>
        </a:bodyPr>
        <a:lstStyle/>
        <a:p>
          <a:pPr marL="0" lvl="0" indent="0" algn="r" defTabSz="1422400" rtl="0">
            <a:lnSpc>
              <a:spcPct val="90000"/>
            </a:lnSpc>
            <a:spcBef>
              <a:spcPct val="0"/>
            </a:spcBef>
            <a:spcAft>
              <a:spcPct val="35000"/>
            </a:spcAft>
            <a:buNone/>
          </a:pPr>
          <a:r>
            <a:rPr lang="en-GB" sz="3200" kern="1200" dirty="0">
              <a:latin typeface="+mj-lt"/>
              <a:ea typeface="Open Sans Light" panose="020B0306030504020204" pitchFamily="34" charset="0"/>
              <a:cs typeface="Open Sans Light" panose="020B0306030504020204" pitchFamily="34" charset="0"/>
            </a:rPr>
            <a:t>How?</a:t>
          </a:r>
        </a:p>
      </dsp:txBody>
      <dsp:txXfrm>
        <a:off x="0" y="2504099"/>
        <a:ext cx="2545080" cy="1287000"/>
      </dsp:txXfrm>
    </dsp:sp>
    <dsp:sp modelId="{9A1B0E5F-67A1-4603-BD74-FE537922D1C7}">
      <dsp:nvSpPr>
        <dsp:cNvPr id="0" name=""/>
        <dsp:cNvSpPr/>
      </dsp:nvSpPr>
      <dsp:spPr>
        <a:xfrm>
          <a:off x="2545079" y="2001365"/>
          <a:ext cx="509016" cy="2292468"/>
        </a:xfrm>
        <a:prstGeom prst="leftBrace">
          <a:avLst>
            <a:gd name="adj1" fmla="val 35000"/>
            <a:gd name="adj2" fmla="val 50000"/>
          </a:avLst>
        </a:pr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CFEDB62-701C-417B-9895-99174E8F032F}">
      <dsp:nvSpPr>
        <dsp:cNvPr id="0" name=""/>
        <dsp:cNvSpPr/>
      </dsp:nvSpPr>
      <dsp:spPr>
        <a:xfrm>
          <a:off x="3257702" y="2001365"/>
          <a:ext cx="6922617" cy="2292468"/>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85750" lvl="1" indent="-285750" algn="l" defTabSz="1244600" rtl="0">
            <a:lnSpc>
              <a:spcPct val="90000"/>
            </a:lnSpc>
            <a:spcBef>
              <a:spcPct val="0"/>
            </a:spcBef>
            <a:spcAft>
              <a:spcPct val="15000"/>
            </a:spcAft>
            <a:buChar char="•"/>
          </a:pPr>
          <a:r>
            <a:rPr lang="en-US" sz="2800" kern="1200" dirty="0">
              <a:solidFill>
                <a:schemeClr val="tx1"/>
              </a:solidFill>
              <a:latin typeface="+mj-lt"/>
              <a:ea typeface="Open Sans Light" panose="020B0306030504020204" pitchFamily="34" charset="0"/>
              <a:cs typeface="Open Sans Light" panose="020B0306030504020204" pitchFamily="34" charset="0"/>
              <a:sym typeface="Lato Regular"/>
            </a:rPr>
            <a:t>Give enough information to locate the exact version of the data</a:t>
          </a:r>
          <a:endParaRPr lang="en-GB" sz="2800" kern="1200" dirty="0">
            <a:solidFill>
              <a:schemeClr val="tx1"/>
            </a:solidFill>
            <a:latin typeface="+mj-lt"/>
            <a:ea typeface="Open Sans Light" panose="020B0306030504020204" pitchFamily="34" charset="0"/>
            <a:cs typeface="Open Sans Light" panose="020B0306030504020204" pitchFamily="34" charset="0"/>
          </a:endParaRPr>
        </a:p>
        <a:p>
          <a:pPr marL="285750" lvl="1" indent="-285750" algn="l" defTabSz="1244600">
            <a:lnSpc>
              <a:spcPct val="90000"/>
            </a:lnSpc>
            <a:spcBef>
              <a:spcPct val="0"/>
            </a:spcBef>
            <a:spcAft>
              <a:spcPct val="15000"/>
            </a:spcAft>
            <a:buChar char="•"/>
          </a:pPr>
          <a:r>
            <a:rPr lang="en-US" sz="2800" kern="1200" dirty="0">
              <a:solidFill>
                <a:schemeClr val="tx1"/>
              </a:solidFill>
              <a:latin typeface="+mj-lt"/>
              <a:ea typeface="Open Sans Light" panose="020B0306030504020204" pitchFamily="34" charset="0"/>
              <a:cs typeface="Open Sans Light" panose="020B0306030504020204" pitchFamily="34" charset="0"/>
              <a:sym typeface="Lato Regular"/>
            </a:rPr>
            <a:t>Look for recommended citation</a:t>
          </a:r>
          <a:endParaRPr lang="en-GB" sz="2800" kern="1200" dirty="0">
            <a:solidFill>
              <a:schemeClr val="tx1"/>
            </a:solidFill>
            <a:latin typeface="+mj-lt"/>
            <a:ea typeface="Open Sans Light" panose="020B0306030504020204" pitchFamily="34" charset="0"/>
            <a:cs typeface="Open Sans Light" panose="020B0306030504020204" pitchFamily="34" charset="0"/>
            <a:sym typeface="Lato Regular"/>
          </a:endParaRPr>
        </a:p>
        <a:p>
          <a:pPr marL="285750" lvl="1" indent="-285750" algn="l" defTabSz="1244600">
            <a:lnSpc>
              <a:spcPct val="90000"/>
            </a:lnSpc>
            <a:spcBef>
              <a:spcPct val="0"/>
            </a:spcBef>
            <a:spcAft>
              <a:spcPct val="15000"/>
            </a:spcAft>
            <a:buChar char="•"/>
          </a:pPr>
          <a:r>
            <a:rPr lang="en-US" sz="2800" kern="1200" dirty="0">
              <a:solidFill>
                <a:schemeClr val="tx1"/>
              </a:solidFill>
              <a:latin typeface="+mj-lt"/>
              <a:ea typeface="Open Sans Light" panose="020B0306030504020204" pitchFamily="34" charset="0"/>
              <a:cs typeface="Open Sans Light" panose="020B0306030504020204" pitchFamily="34" charset="0"/>
              <a:sym typeface="Lato Regular"/>
            </a:rPr>
            <a:t>Use persistent identifiers </a:t>
          </a:r>
          <a:r>
            <a:rPr lang="sl-SI" sz="2800" kern="1200" dirty="0">
              <a:solidFill>
                <a:schemeClr val="tx1"/>
              </a:solidFill>
              <a:latin typeface="+mj-lt"/>
              <a:ea typeface="Open Sans Light" panose="020B0306030504020204" pitchFamily="34" charset="0"/>
              <a:cs typeface="Open Sans Light" panose="020B0306030504020204" pitchFamily="34" charset="0"/>
              <a:sym typeface="Lato Regular"/>
            </a:rPr>
            <a:t> </a:t>
          </a:r>
          <a:r>
            <a:rPr lang="en-US" sz="2800" kern="1200" dirty="0">
              <a:solidFill>
                <a:schemeClr val="tx1"/>
              </a:solidFill>
              <a:latin typeface="+mj-lt"/>
              <a:ea typeface="Open Sans Light" panose="020B0306030504020204" pitchFamily="34" charset="0"/>
              <a:cs typeface="Open Sans Light" panose="020B0306030504020204" pitchFamily="34" charset="0"/>
              <a:sym typeface="Lato Regular"/>
            </a:rPr>
            <a:t>(Digital Object Identifier </a:t>
          </a:r>
          <a:r>
            <a:rPr lang="sl-SI" sz="2800" kern="1200" dirty="0">
              <a:solidFill>
                <a:schemeClr val="tx1"/>
              </a:solidFill>
              <a:latin typeface="+mj-lt"/>
              <a:ea typeface="Open Sans Light" panose="020B0306030504020204" pitchFamily="34" charset="0"/>
              <a:cs typeface="Open Sans Light" panose="020B0306030504020204" pitchFamily="34" charset="0"/>
              <a:sym typeface="Lato Regular"/>
            </a:rPr>
            <a:t>- </a:t>
          </a:r>
          <a:r>
            <a:rPr lang="en-US" sz="2800" kern="1200" dirty="0">
              <a:solidFill>
                <a:schemeClr val="tx1"/>
              </a:solidFill>
              <a:latin typeface="+mj-lt"/>
              <a:ea typeface="Open Sans Light" panose="020B0306030504020204" pitchFamily="34" charset="0"/>
              <a:cs typeface="Open Sans Light" panose="020B0306030504020204" pitchFamily="34" charset="0"/>
              <a:sym typeface="Lato Regular"/>
            </a:rPr>
            <a:t>DOI)</a:t>
          </a:r>
          <a:endParaRPr lang="en-GB" sz="2800" kern="1200" dirty="0">
            <a:solidFill>
              <a:schemeClr val="tx1"/>
            </a:solidFill>
            <a:latin typeface="+mj-lt"/>
            <a:ea typeface="Open Sans Light" panose="020B0306030504020204" pitchFamily="34" charset="0"/>
            <a:cs typeface="Open Sans Light" panose="020B0306030504020204" pitchFamily="34" charset="0"/>
            <a:sym typeface="Lato Regular"/>
          </a:endParaRPr>
        </a:p>
      </dsp:txBody>
      <dsp:txXfrm>
        <a:off x="3257702" y="2001365"/>
        <a:ext cx="6922617" cy="2292468"/>
      </dsp:txXfrm>
    </dsp:sp>
  </dsp:spTree>
</dsp:drawing>
</file>

<file path=ppt/diagrams/layout1.xml><?xml version="1.0" encoding="utf-8"?>
<dgm:layoutDef xmlns:dgm="http://schemas.openxmlformats.org/drawingml/2006/diagram" xmlns:a="http://schemas.openxmlformats.org/drawingml/2006/main" uniqueId="urn:diagrams.loki3.com/BracketList+Icon">
  <dgm:title val="Vertical Bracket List"/>
  <dgm:desc val="Use to show grouped blocks of information.  Works well with large amounts of Level 2 text."/>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2.xml><?xml version="1.0" encoding="utf-8"?>
<dgm:layoutDef xmlns:dgm="http://schemas.openxmlformats.org/drawingml/2006/diagram" xmlns:a="http://schemas.openxmlformats.org/drawingml/2006/main" uniqueId="urn:diagrams.loki3.com/BracketList+Icon">
  <dgm:title val="Vertical Bracket List"/>
  <dgm:desc val="Use to show grouped blocks of information.  Works well with large amounts of Level 2 text."/>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5.xml><?xml version="1.0" encoding="utf-8"?>
<dgm:layoutDef xmlns:dgm="http://schemas.openxmlformats.org/drawingml/2006/diagram" xmlns:a="http://schemas.openxmlformats.org/drawingml/2006/main" uniqueId="urn:diagrams.loki3.com/BracketList+Icon">
  <dgm:title val="Vertical Bracket List"/>
  <dgm:desc val="Use to show grouped blocks of information.  Works well with large amounts of Level 2 text."/>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7.xml><?xml version="1.0" encoding="utf-8"?>
<dgm:layoutDef xmlns:dgm="http://schemas.openxmlformats.org/drawingml/2006/diagram" xmlns:a="http://schemas.openxmlformats.org/drawingml/2006/main" uniqueId="urn:diagrams.loki3.com/BracketList+Icon">
  <dgm:title val="Vertical Bracket List"/>
  <dgm:desc val="Use to show grouped blocks of information.  Works well with large amounts of Level 2 text."/>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4">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7">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12">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14">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0" name="Shape 200"/>
          <p:cNvSpPr>
            <a:spLocks noGrp="1" noRot="1" noChangeAspect="1"/>
          </p:cNvSpPr>
          <p:nvPr>
            <p:ph type="sldImg"/>
          </p:nvPr>
        </p:nvSpPr>
        <p:spPr>
          <a:xfrm>
            <a:off x="381000" y="685800"/>
            <a:ext cx="6096000" cy="3429000"/>
          </a:xfrm>
          <a:prstGeom prst="rect">
            <a:avLst/>
          </a:prstGeom>
        </p:spPr>
        <p:txBody>
          <a:bodyPr/>
          <a:lstStyle/>
          <a:p>
            <a:endParaRPr/>
          </a:p>
        </p:txBody>
      </p:sp>
      <p:sp>
        <p:nvSpPr>
          <p:cNvPr id="201" name="Shape 201"/>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dmeg.cessda.eu/content/download/4931/54681/file/TTT_PR_Ch7_SlidesHowtofinddata_v1.1.pptx"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cwed2.org/"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ukdataservice.ac.uk/use-data/data-in-use/case-study/?id=41"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ilo.org/wcmsp5/groups/public/---dgreports/---dcomm/---publ/documents/publication/wcms_172572.pdf,%20accessed%2017-12-2015"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dmeg.cessda.eu/content/download/4931/54681/file/TTT_PR_Ch7_SlidesHowtofinddata_v1.1.pptx"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openaire.eu/briefpaper-rdm-infonoads" TargetMode="External"/><Relationship Id="rId7" Type="http://schemas.openxmlformats.org/officeDocument/2006/relationships/hyperlink" Target="https://dataverse.harvard.edu/" TargetMode="External"/><Relationship Id="rId2" Type="http://schemas.openxmlformats.org/officeDocument/2006/relationships/slide" Target="../slides/slide10.xml"/><Relationship Id="rId1" Type="http://schemas.openxmlformats.org/officeDocument/2006/relationships/notesMaster" Target="../notesMasters/notesMaster1.xml"/><Relationship Id="rId6" Type="http://schemas.openxmlformats.org/officeDocument/2006/relationships/hyperlink" Target="https://figshare.com/" TargetMode="External"/><Relationship Id="rId5" Type="http://schemas.openxmlformats.org/officeDocument/2006/relationships/hyperlink" Target="https://zenodo.org/" TargetMode="External"/><Relationship Id="rId4" Type="http://schemas.openxmlformats.org/officeDocument/2006/relationships/hyperlink" Target="https://www.cessda.eu/Research-Infrastructure/Training/Expert-tour-guide-on-Data-Management/6.-Archive-Publish/Publishing-with-CESSDA-archives" TargetMode="Externa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re3data.org/"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2400" dirty="0"/>
              <a:t>This is an example presentation which is based on presentation by Irena </a:t>
            </a:r>
            <a:r>
              <a:rPr lang="en-GB" sz="2400" dirty="0" err="1"/>
              <a:t>Vipavc</a:t>
            </a:r>
            <a:r>
              <a:rPr lang="en-GB" sz="2400" dirty="0"/>
              <a:t> </a:t>
            </a:r>
            <a:r>
              <a:rPr lang="en-GB" sz="2400" dirty="0" err="1"/>
              <a:t>Brvar</a:t>
            </a:r>
            <a:r>
              <a:rPr lang="en-GB" sz="2400" dirty="0"/>
              <a:t> (ADP) and</a:t>
            </a:r>
          </a:p>
          <a:p>
            <a:r>
              <a:rPr lang="en-GB" sz="2400" dirty="0"/>
              <a:t>Jennifer Buckley (UKDS)  available </a:t>
            </a:r>
            <a:r>
              <a:rPr lang="en-GB" sz="2400" dirty="0">
                <a:hlinkClick r:id="rId3"/>
              </a:rPr>
              <a:t>here</a:t>
            </a:r>
            <a:r>
              <a:rPr lang="en-GB" sz="2400" dirty="0"/>
              <a:t>. This presentation provides a couple of slides that you may find useful when talking about Finding and Accessing data in Europe.</a:t>
            </a:r>
          </a:p>
          <a:p>
            <a:endParaRPr lang="en-GB" sz="2400" dirty="0"/>
          </a:p>
          <a:p>
            <a:r>
              <a:rPr lang="en-GB" sz="2400" dirty="0"/>
              <a:t>It follows a lot of the elements described in the DMEG chapter on data discovery: https://</a:t>
            </a:r>
            <a:r>
              <a:rPr lang="en-GB" sz="2400" dirty="0" err="1"/>
              <a:t>dmeg.cessda.eu</a:t>
            </a:r>
            <a:r>
              <a:rPr lang="en-GB" sz="2400" dirty="0"/>
              <a:t>/Data-Management-Expert-Guide/7.-Discover</a:t>
            </a:r>
          </a:p>
          <a:p>
            <a:endParaRPr lang="en-NL" dirty="0"/>
          </a:p>
        </p:txBody>
      </p:sp>
    </p:spTree>
    <p:extLst>
      <p:ext uri="{BB962C8B-B14F-4D97-AF65-F5344CB8AC3E}">
        <p14:creationId xmlns:p14="http://schemas.microsoft.com/office/powerpoint/2010/main" val="5620139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latin typeface="Open Sans" panose="020B0606030504020204" pitchFamily="34" charset="0"/>
                <a:ea typeface="Open Sans" panose="020B0606030504020204" pitchFamily="34" charset="0"/>
                <a:cs typeface="Open Sans" panose="020B0606030504020204" pitchFamily="34" charset="0"/>
              </a:rPr>
              <a:t>European social science data archives provide access to extensive collections of data</a:t>
            </a:r>
            <a:r>
              <a:rPr lang="en-GB" dirty="0">
                <a:latin typeface="Open Sans" panose="020B0606030504020204" pitchFamily="34" charset="0"/>
                <a:ea typeface="Open Sans" panose="020B0606030504020204" pitchFamily="34" charset="0"/>
                <a:cs typeface="Open Sans" panose="020B0606030504020204" pitchFamily="34" charset="0"/>
              </a:rPr>
              <a:t>. </a:t>
            </a:r>
          </a:p>
          <a:p>
            <a:pPr>
              <a:spcBef>
                <a:spcPct val="0"/>
              </a:spcBef>
            </a:pPr>
            <a:r>
              <a:rPr lang="en-GB" dirty="0">
                <a:latin typeface="Open Sans" panose="020B0606030504020204" pitchFamily="34" charset="0"/>
                <a:ea typeface="Open Sans" panose="020B0606030504020204" pitchFamily="34" charset="0"/>
                <a:cs typeface="Open Sans" panose="020B0606030504020204" pitchFamily="34" charset="0"/>
              </a:rPr>
              <a:t>Each archive’s collection is unique. </a:t>
            </a:r>
          </a:p>
          <a:p>
            <a:pPr>
              <a:spcBef>
                <a:spcPct val="0"/>
              </a:spcBef>
            </a:pPr>
            <a:r>
              <a:rPr lang="en-GB" dirty="0">
                <a:latin typeface="Open Sans" panose="020B0606030504020204" pitchFamily="34" charset="0"/>
                <a:ea typeface="Open Sans" panose="020B0606030504020204" pitchFamily="34" charset="0"/>
                <a:cs typeface="Open Sans" panose="020B0606030504020204" pitchFamily="34" charset="0"/>
              </a:rPr>
              <a:t>Archives vary in size.</a:t>
            </a:r>
            <a:r>
              <a:rPr lang="en-GB" baseline="0" dirty="0">
                <a:latin typeface="Open Sans" panose="020B0606030504020204" pitchFamily="34" charset="0"/>
                <a:ea typeface="Open Sans" panose="020B0606030504020204" pitchFamily="34" charset="0"/>
                <a:cs typeface="Open Sans" panose="020B0606030504020204" pitchFamily="34" charset="0"/>
              </a:rPr>
              <a:t> L</a:t>
            </a:r>
            <a:r>
              <a:rPr lang="en-GB" dirty="0">
                <a:latin typeface="Open Sans" panose="020B0606030504020204" pitchFamily="34" charset="0"/>
                <a:ea typeface="Open Sans" panose="020B0606030504020204" pitchFamily="34" charset="0"/>
                <a:cs typeface="Open Sans" panose="020B0606030504020204" pitchFamily="34" charset="0"/>
              </a:rPr>
              <a:t>arge archives may provide both national and international data and small archives can have more limited national data collections. </a:t>
            </a:r>
          </a:p>
          <a:p>
            <a:pPr>
              <a:spcBef>
                <a:spcPct val="0"/>
              </a:spcBef>
            </a:pPr>
            <a:r>
              <a:rPr lang="en-GB" dirty="0">
                <a:latin typeface="Open Sans" panose="020B0606030504020204" pitchFamily="34" charset="0"/>
                <a:ea typeface="Open Sans" panose="020B0606030504020204" pitchFamily="34" charset="0"/>
                <a:cs typeface="Open Sans" panose="020B0606030504020204" pitchFamily="34" charset="0"/>
              </a:rPr>
              <a:t>Quantitative data is most common, particularly data from social surveys. Making social science archives a key source of individual level data </a:t>
            </a:r>
          </a:p>
          <a:p>
            <a:pPr>
              <a:spcBef>
                <a:spcPct val="0"/>
              </a:spcBef>
            </a:pPr>
            <a:r>
              <a:rPr lang="en-US" dirty="0">
                <a:latin typeface="Open Sans" panose="020B0606030504020204" pitchFamily="34" charset="0"/>
                <a:ea typeface="Open Sans" panose="020B0606030504020204" pitchFamily="34" charset="0"/>
                <a:cs typeface="Open Sans" panose="020B0606030504020204" pitchFamily="34" charset="0"/>
              </a:rPr>
              <a:t>Some archives also include qualitative data, for example, interview transcripts and field notes.</a:t>
            </a:r>
            <a:endParaRPr lang="en-GB" dirty="0">
              <a:latin typeface="Open Sans" panose="020B0606030504020204" pitchFamily="34" charset="0"/>
              <a:ea typeface="Open Sans" panose="020B0606030504020204" pitchFamily="34" charset="0"/>
              <a:cs typeface="Open Sans" panose="020B0606030504020204" pitchFamily="34" charset="0"/>
            </a:endParaRPr>
          </a:p>
          <a:p>
            <a:pPr>
              <a:spcBef>
                <a:spcPct val="0"/>
              </a:spcBef>
            </a:pPr>
            <a:r>
              <a:rPr lang="en-GB" dirty="0">
                <a:latin typeface="Open Sans" panose="020B0606030504020204" pitchFamily="34" charset="0"/>
                <a:ea typeface="Open Sans" panose="020B0606030504020204" pitchFamily="34" charset="0"/>
                <a:cs typeface="Open Sans" panose="020B0606030504020204" pitchFamily="34" charset="0"/>
              </a:rPr>
              <a:t>Sources of data include major collaborative studies, official statistics and government studies to small research projects and individual researchers. </a:t>
            </a:r>
          </a:p>
          <a:p>
            <a:pPr>
              <a:spcBef>
                <a:spcPct val="0"/>
              </a:spcBef>
            </a:pPr>
            <a:r>
              <a:rPr lang="en-GB" dirty="0">
                <a:latin typeface="Open Sans" panose="020B0606030504020204" pitchFamily="34" charset="0"/>
                <a:ea typeface="Open Sans" panose="020B0606030504020204" pitchFamily="34" charset="0"/>
                <a:cs typeface="Open Sans" panose="020B0606030504020204" pitchFamily="34" charset="0"/>
              </a:rPr>
              <a:t>Collections can include current data (though note the processing of data means data might not be archived for many months after data collection). They can also include older data collections including studies that have been collecting data over decades. </a:t>
            </a:r>
          </a:p>
          <a:p>
            <a:pPr>
              <a:spcBef>
                <a:spcPct val="0"/>
              </a:spcBef>
            </a:pPr>
            <a:r>
              <a:rPr lang="en-GB" dirty="0">
                <a:latin typeface="Open Sans" panose="020B0606030504020204" pitchFamily="34" charset="0"/>
                <a:ea typeface="Open Sans" panose="020B0606030504020204" pitchFamily="34" charset="0"/>
                <a:cs typeface="Open Sans" panose="020B0606030504020204" pitchFamily="34" charset="0"/>
              </a:rPr>
              <a:t>There is a general trend towards greater data archiving and sharing due to interest in enhancing public investments in research and in making research more transparent. </a:t>
            </a:r>
          </a:p>
          <a:p>
            <a:endParaRPr lang="en-NL" dirty="0"/>
          </a:p>
        </p:txBody>
      </p:sp>
    </p:spTree>
    <p:extLst>
      <p:ext uri="{BB962C8B-B14F-4D97-AF65-F5344CB8AC3E}">
        <p14:creationId xmlns:p14="http://schemas.microsoft.com/office/powerpoint/2010/main" val="38935506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r>
              <a:rPr lang="en-GB" u="sng" dirty="0">
                <a:latin typeface="Open Sans" panose="020B0606030504020204" pitchFamily="34" charset="0"/>
                <a:ea typeface="Open Sans" panose="020B0606030504020204" pitchFamily="34" charset="0"/>
                <a:cs typeface="Open Sans" panose="020B0606030504020204" pitchFamily="34" charset="0"/>
              </a:rPr>
              <a:t>Some background</a:t>
            </a:r>
          </a:p>
          <a:p>
            <a:pPr fontAlgn="auto">
              <a:spcBef>
                <a:spcPts val="0"/>
              </a:spcBef>
              <a:spcAft>
                <a:spcPts val="0"/>
              </a:spcAft>
              <a:defRPr/>
            </a:pPr>
            <a:r>
              <a:rPr lang="en-GB" dirty="0">
                <a:latin typeface="Open Sans" panose="020B0606030504020204" pitchFamily="34" charset="0"/>
                <a:ea typeface="Open Sans" panose="020B0606030504020204" pitchFamily="34" charset="0"/>
                <a:cs typeface="Open Sans" panose="020B0606030504020204" pitchFamily="34" charset="0"/>
              </a:rPr>
              <a:t>CESSDA is the Consortium of European Social Science Data Archives. </a:t>
            </a:r>
          </a:p>
          <a:p>
            <a:pPr fontAlgn="auto">
              <a:spcBef>
                <a:spcPts val="0"/>
              </a:spcBef>
              <a:spcAft>
                <a:spcPts val="0"/>
              </a:spcAft>
              <a:defRPr/>
            </a:pPr>
            <a:endParaRPr lang="en-GB" dirty="0">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defRPr/>
            </a:pPr>
            <a:r>
              <a:rPr lang="en-GB" dirty="0">
                <a:latin typeface="Open Sans" panose="020B0606030504020204" pitchFamily="34" charset="0"/>
                <a:ea typeface="Open Sans" panose="020B0606030504020204" pitchFamily="34" charset="0"/>
                <a:cs typeface="Open Sans" panose="020B0606030504020204" pitchFamily="34" charset="0"/>
              </a:rPr>
              <a:t>Its vision is </a:t>
            </a:r>
            <a:r>
              <a:rPr lang="en-GB" i="1" dirty="0">
                <a:latin typeface="Open Sans" panose="020B0606030504020204" pitchFamily="34" charset="0"/>
                <a:ea typeface="Open Sans" panose="020B0606030504020204" pitchFamily="34" charset="0"/>
                <a:cs typeface="Open Sans" panose="020B0606030504020204" pitchFamily="34" charset="0"/>
              </a:rPr>
              <a:t>to provide a full scale sustainable research infrastructure that enables the research community to conduct high-quality research which in turn leads to effective solutions to the major challenges facing society today. </a:t>
            </a:r>
          </a:p>
          <a:p>
            <a:pPr fontAlgn="auto">
              <a:spcBef>
                <a:spcPts val="0"/>
              </a:spcBef>
              <a:spcAft>
                <a:spcPts val="0"/>
              </a:spcAft>
              <a:defRPr/>
            </a:pPr>
            <a:endParaRPr lang="en-GB" dirty="0">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defRPr/>
            </a:pPr>
            <a:r>
              <a:rPr lang="en-GB" dirty="0">
                <a:latin typeface="Open Sans" panose="020B0606030504020204" pitchFamily="34" charset="0"/>
                <a:ea typeface="Open Sans" panose="020B0606030504020204" pitchFamily="34" charset="0"/>
                <a:cs typeface="Open Sans" panose="020B0606030504020204" pitchFamily="34" charset="0"/>
              </a:rPr>
              <a:t>Key tasks underlying this vision include </a:t>
            </a:r>
          </a:p>
          <a:p>
            <a:pPr marL="183202" indent="-183202" fontAlgn="auto">
              <a:spcBef>
                <a:spcPts val="0"/>
              </a:spcBef>
              <a:spcAft>
                <a:spcPts val="0"/>
              </a:spcAft>
              <a:buFont typeface="Arial" panose="020B0604020202020204" pitchFamily="34" charset="0"/>
              <a:buChar char="•"/>
              <a:defRPr/>
            </a:pPr>
            <a:r>
              <a:rPr lang="en-GB" dirty="0">
                <a:latin typeface="Open Sans" panose="020B0606030504020204" pitchFamily="34" charset="0"/>
                <a:ea typeface="Open Sans" panose="020B0606030504020204" pitchFamily="34" charset="0"/>
                <a:cs typeface="Open Sans" panose="020B0606030504020204" pitchFamily="34" charset="0"/>
              </a:rPr>
              <a:t>developing standards and best practices around the management and archiving of social science data </a:t>
            </a:r>
          </a:p>
          <a:p>
            <a:pPr marL="183202" indent="-183202" fontAlgn="auto">
              <a:spcBef>
                <a:spcPts val="0"/>
              </a:spcBef>
              <a:spcAft>
                <a:spcPts val="0"/>
              </a:spcAft>
              <a:buFont typeface="Arial" panose="020B0604020202020204" pitchFamily="34" charset="0"/>
              <a:buChar char="•"/>
              <a:defRPr/>
            </a:pPr>
            <a:r>
              <a:rPr lang="en-GB" dirty="0">
                <a:latin typeface="Open Sans" panose="020B0606030504020204" pitchFamily="34" charset="0"/>
                <a:ea typeface="Open Sans" panose="020B0606030504020204" pitchFamily="34" charset="0"/>
                <a:cs typeface="Open Sans" panose="020B0606030504020204" pitchFamily="34" charset="0"/>
              </a:rPr>
              <a:t>facilitating researcher access to important resources </a:t>
            </a:r>
          </a:p>
          <a:p>
            <a:pPr marL="183202" indent="-183202" fontAlgn="auto">
              <a:spcBef>
                <a:spcPts val="0"/>
              </a:spcBef>
              <a:spcAft>
                <a:spcPts val="0"/>
              </a:spcAft>
              <a:buFont typeface="Arial" panose="020B0604020202020204" pitchFamily="34" charset="0"/>
              <a:buChar char="•"/>
              <a:defRPr/>
            </a:pPr>
            <a:endParaRPr lang="en-GB" dirty="0">
              <a:latin typeface="Open Sans" panose="020B0606030504020204" pitchFamily="34" charset="0"/>
              <a:ea typeface="Open Sans" panose="020B0606030504020204" pitchFamily="34" charset="0"/>
              <a:cs typeface="Open Sans" panose="020B0606030504020204" pitchFamily="34" charset="0"/>
            </a:endParaRPr>
          </a:p>
          <a:p>
            <a:r>
              <a:rPr lang="en-GB" sz="1300" dirty="0">
                <a:latin typeface="Open Sans" panose="020B0606030504020204" pitchFamily="34" charset="0"/>
                <a:ea typeface="Open Sans" panose="020B0606030504020204" pitchFamily="34" charset="0"/>
                <a:cs typeface="Open Sans" panose="020B0606030504020204" pitchFamily="34" charset="0"/>
              </a:rPr>
              <a:t>Ways this work is being developed include e-services such as the CESSDA data catalogue, training and coordinating the network of European data service providers. </a:t>
            </a:r>
          </a:p>
          <a:p>
            <a:endParaRPr lang="en-NL" dirty="0"/>
          </a:p>
        </p:txBody>
      </p:sp>
    </p:spTree>
    <p:extLst>
      <p:ext uri="{BB962C8B-B14F-4D97-AF65-F5344CB8AC3E}">
        <p14:creationId xmlns:p14="http://schemas.microsoft.com/office/powerpoint/2010/main" val="37162135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L" dirty="0"/>
          </a:p>
        </p:txBody>
      </p:sp>
    </p:spTree>
    <p:extLst>
      <p:ext uri="{BB962C8B-B14F-4D97-AF65-F5344CB8AC3E}">
        <p14:creationId xmlns:p14="http://schemas.microsoft.com/office/powerpoint/2010/main" val="14699281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17999"/>
              </a:lnSpc>
              <a:spcBef>
                <a:spcPts val="0"/>
              </a:spcBef>
              <a:spcAft>
                <a:spcPts val="0"/>
              </a:spcAft>
              <a:buClr>
                <a:srgbClr val="000000"/>
              </a:buClr>
              <a:buSzPts val="1400"/>
              <a:buFont typeface="Arial"/>
              <a:buNone/>
              <a:tabLst/>
              <a:defRPr/>
            </a:pPr>
            <a:r>
              <a:rPr lang="en-GB" dirty="0">
                <a:latin typeface="Open Sans" panose="020B0606030504020204" pitchFamily="34" charset="0"/>
                <a:ea typeface="Open Sans" panose="020B0606030504020204" pitchFamily="34" charset="0"/>
                <a:cs typeface="Open Sans" panose="020B0606030504020204" pitchFamily="34" charset="0"/>
              </a:rPr>
              <a:t>Many European countries participate in international survey research programmes. Current programmes cover a range of themes/topics. Here are some examples…</a:t>
            </a:r>
          </a:p>
          <a:p>
            <a:pPr marL="457200" marR="0" lvl="0" indent="-228600" algn="l" defTabSz="914400" rtl="0" eaLnBrk="1" fontAlgn="auto" latinLnBrk="0" hangingPunct="1">
              <a:lnSpc>
                <a:spcPct val="117999"/>
              </a:lnSpc>
              <a:spcBef>
                <a:spcPts val="0"/>
              </a:spcBef>
              <a:spcAft>
                <a:spcPts val="0"/>
              </a:spcAft>
              <a:buClr>
                <a:srgbClr val="000000"/>
              </a:buClr>
              <a:buSzPts val="1400"/>
              <a:buFont typeface="Arial"/>
              <a:buNone/>
              <a:tabLst/>
              <a:defRPr/>
            </a:pPr>
            <a:r>
              <a:rPr lang="en-NL" sz="2400"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A list of more studies available in the DMEG </a:t>
            </a:r>
            <a:r>
              <a:rPr lang="en-GB" sz="2400"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https://</a:t>
            </a:r>
            <a:r>
              <a:rPr lang="en-GB" sz="2400" b="0" dirty="0" err="1">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dmeg.cessda.eu</a:t>
            </a:r>
            <a:r>
              <a:rPr lang="en-GB" sz="2400"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/Data-Management-Expert-Guide/7.-Discover/Data-repositories-as-data-resources/International-surveys</a:t>
            </a:r>
          </a:p>
          <a:p>
            <a:pPr marL="457200" marR="0" lvl="0" indent="-228600" algn="l" defTabSz="914400" rtl="0" eaLnBrk="1" fontAlgn="auto" latinLnBrk="0" hangingPunct="1">
              <a:lnSpc>
                <a:spcPct val="117999"/>
              </a:lnSpc>
              <a:spcBef>
                <a:spcPts val="0"/>
              </a:spcBef>
              <a:spcAft>
                <a:spcPts val="0"/>
              </a:spcAft>
              <a:buClr>
                <a:srgbClr val="000000"/>
              </a:buClr>
              <a:buSzPts val="1400"/>
              <a:buFont typeface="Arial"/>
              <a:buNone/>
              <a:tabLst/>
              <a:defRPr/>
            </a:pPr>
            <a:endParaRPr lang="en-GB" sz="2400"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endParaRPr>
          </a:p>
          <a:p>
            <a:pPr marL="457200" marR="0" lvl="0" indent="-228600" algn="l" defTabSz="914400" rtl="0" eaLnBrk="1" fontAlgn="auto" latinLnBrk="0" hangingPunct="1">
              <a:lnSpc>
                <a:spcPct val="117999"/>
              </a:lnSpc>
              <a:spcBef>
                <a:spcPts val="0"/>
              </a:spcBef>
              <a:spcAft>
                <a:spcPts val="0"/>
              </a:spcAft>
              <a:buClr>
                <a:srgbClr val="000000"/>
              </a:buClr>
              <a:buSzPts val="1400"/>
              <a:buFont typeface="Arial"/>
              <a:buNone/>
              <a:tabLst/>
              <a:defRPr/>
            </a:pPr>
            <a:r>
              <a:rPr lang="en-GB" sz="2400"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You can pick one and highlight one that is relevant. </a:t>
            </a:r>
            <a:endParaRPr lang="en-NL" sz="2400"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endParaRPr>
          </a:p>
          <a:p>
            <a:pPr marL="457200" marR="0" lvl="0" indent="-228600" algn="l" defTabSz="914400" rtl="0" eaLnBrk="1" fontAlgn="auto" latinLnBrk="0" hangingPunct="1">
              <a:lnSpc>
                <a:spcPct val="117999"/>
              </a:lnSpc>
              <a:spcBef>
                <a:spcPts val="0"/>
              </a:spcBef>
              <a:spcAft>
                <a:spcPts val="0"/>
              </a:spcAft>
              <a:buClr>
                <a:srgbClr val="000000"/>
              </a:buClr>
              <a:buSzPts val="1400"/>
              <a:buFont typeface="Arial"/>
              <a:buNone/>
              <a:tabLst/>
              <a:defRPr/>
            </a:pPr>
            <a:endParaRPr lang="en-GB"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224460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GB" dirty="0">
                <a:latin typeface="Open Sans" panose="020B0606030504020204" pitchFamily="34" charset="0"/>
                <a:ea typeface="Open Sans" panose="020B0606030504020204" pitchFamily="34" charset="0"/>
                <a:cs typeface="Open Sans" panose="020B0606030504020204" pitchFamily="34" charset="0"/>
              </a:rPr>
              <a:t>A wide range of organisation provide access to key sources of data. </a:t>
            </a:r>
          </a:p>
          <a:p>
            <a:pPr>
              <a:spcBef>
                <a:spcPct val="0"/>
              </a:spcBef>
            </a:pPr>
            <a:r>
              <a:rPr lang="en-GB" dirty="0">
                <a:latin typeface="Open Sans" panose="020B0606030504020204" pitchFamily="34" charset="0"/>
                <a:ea typeface="Open Sans" panose="020B0606030504020204" pitchFamily="34" charset="0"/>
                <a:cs typeface="Open Sans" panose="020B0606030504020204" pitchFamily="34" charset="0"/>
              </a:rPr>
              <a:t>Here are 5 important examples, especially of macro/aggregate time series data. </a:t>
            </a:r>
          </a:p>
          <a:p>
            <a:pPr>
              <a:spcBef>
                <a:spcPct val="0"/>
              </a:spcBef>
            </a:pPr>
            <a:r>
              <a:rPr lang="en-GB" dirty="0">
                <a:latin typeface="Open Sans" panose="020B0606030504020204" pitchFamily="34" charset="0"/>
                <a:ea typeface="Open Sans" panose="020B0606030504020204" pitchFamily="34" charset="0"/>
                <a:cs typeface="Open Sans" panose="020B0606030504020204" pitchFamily="34" charset="0"/>
              </a:rPr>
              <a:t>Eurostat is an important one to highlight for data about European countries …</a:t>
            </a:r>
          </a:p>
          <a:p>
            <a:endParaRPr lang="en-NL" dirty="0"/>
          </a:p>
          <a:p>
            <a:r>
              <a:rPr lang="en-NL" dirty="0"/>
              <a:t>You can provide more background if you like, see the presentation this is based on: </a:t>
            </a:r>
            <a:r>
              <a:rPr lang="en-GB" dirty="0"/>
              <a:t>https://</a:t>
            </a:r>
            <a:r>
              <a:rPr lang="en-GB" dirty="0" err="1"/>
              <a:t>dmeg.cessda.eu</a:t>
            </a:r>
            <a:r>
              <a:rPr lang="en-GB" dirty="0"/>
              <a:t>/content/download/4931/54681/file/TTT_PR_Ch7_SlidesHowtofinddata_v1.1.pptx</a:t>
            </a:r>
            <a:endParaRPr lang="en-NL" dirty="0"/>
          </a:p>
        </p:txBody>
      </p:sp>
    </p:spTree>
    <p:extLst>
      <p:ext uri="{BB962C8B-B14F-4D97-AF65-F5344CB8AC3E}">
        <p14:creationId xmlns:p14="http://schemas.microsoft.com/office/powerpoint/2010/main" val="28070477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GB" dirty="0">
                <a:latin typeface="Open Sans" panose="020B0606030504020204" pitchFamily="34" charset="0"/>
                <a:ea typeface="Open Sans" panose="020B0606030504020204" pitchFamily="34" charset="0"/>
                <a:cs typeface="Open Sans" panose="020B0606030504020204" pitchFamily="34" charset="0"/>
              </a:rPr>
              <a:t>You may want to skip or include this slide as it is mainly to illustrate that data can also be found on individual sites.</a:t>
            </a:r>
          </a:p>
          <a:p>
            <a:pPr>
              <a:spcBef>
                <a:spcPct val="0"/>
              </a:spcBef>
            </a:pPr>
            <a:endParaRPr lang="en-GB" dirty="0">
              <a:latin typeface="Open Sans" panose="020B0606030504020204" pitchFamily="34" charset="0"/>
              <a:ea typeface="Open Sans" panose="020B0606030504020204" pitchFamily="34" charset="0"/>
              <a:cs typeface="Open Sans" panose="020B0606030504020204" pitchFamily="34" charset="0"/>
            </a:endParaRPr>
          </a:p>
          <a:p>
            <a:pPr>
              <a:spcBef>
                <a:spcPct val="0"/>
              </a:spcBef>
            </a:pPr>
            <a:r>
              <a:rPr lang="en-GB" dirty="0">
                <a:latin typeface="Open Sans" panose="020B0606030504020204" pitchFamily="34" charset="0"/>
                <a:ea typeface="Open Sans" panose="020B0606030504020204" pitchFamily="34" charset="0"/>
                <a:cs typeface="Open Sans" panose="020B0606030504020204" pitchFamily="34" charset="0"/>
              </a:rPr>
              <a:t>---</a:t>
            </a:r>
          </a:p>
          <a:p>
            <a:pPr>
              <a:spcBef>
                <a:spcPct val="0"/>
              </a:spcBef>
            </a:pPr>
            <a:endParaRPr lang="en-GB" dirty="0">
              <a:latin typeface="Open Sans" panose="020B0606030504020204" pitchFamily="34" charset="0"/>
              <a:ea typeface="Open Sans" panose="020B0606030504020204" pitchFamily="34" charset="0"/>
              <a:cs typeface="Open Sans" panose="020B0606030504020204" pitchFamily="34" charset="0"/>
            </a:endParaRPr>
          </a:p>
          <a:p>
            <a:pPr>
              <a:spcBef>
                <a:spcPct val="0"/>
              </a:spcBef>
            </a:pPr>
            <a:r>
              <a:rPr lang="en-GB" dirty="0">
                <a:latin typeface="Open Sans" panose="020B0606030504020204" pitchFamily="34" charset="0"/>
                <a:ea typeface="Open Sans" panose="020B0606030504020204" pitchFamily="34" charset="0"/>
                <a:cs typeface="Open Sans" panose="020B0606030504020204" pitchFamily="34" charset="0"/>
              </a:rPr>
              <a:t>Researchers might also share their data via their dedicated websites. </a:t>
            </a:r>
          </a:p>
          <a:p>
            <a:pPr>
              <a:spcBef>
                <a:spcPct val="0"/>
              </a:spcBef>
            </a:pPr>
            <a:endParaRPr lang="en-GB" dirty="0">
              <a:latin typeface="Open Sans" panose="020B0606030504020204" pitchFamily="34" charset="0"/>
              <a:ea typeface="Open Sans" panose="020B0606030504020204" pitchFamily="34" charset="0"/>
              <a:cs typeface="Open Sans" panose="020B0606030504020204" pitchFamily="34" charset="0"/>
            </a:endParaRPr>
          </a:p>
          <a:p>
            <a:pPr>
              <a:spcBef>
                <a:spcPct val="0"/>
              </a:spcBef>
            </a:pPr>
            <a:r>
              <a:rPr lang="en-GB" dirty="0">
                <a:latin typeface="Open Sans" panose="020B0606030504020204" pitchFamily="34" charset="0"/>
                <a:ea typeface="Open Sans" panose="020B0606030504020204" pitchFamily="34" charset="0"/>
                <a:cs typeface="Open Sans" panose="020B0606030504020204" pitchFamily="34" charset="0"/>
              </a:rPr>
              <a:t>One example is the Comparative Welfare Entitlements Dataset (CWED), which contains information about the structure and generosity of social insurance benefits in 33 countries around the world. </a:t>
            </a:r>
            <a:endParaRPr lang="sl-SI" dirty="0">
              <a:latin typeface="Open Sans" panose="020B0606030504020204" pitchFamily="34" charset="0"/>
              <a:ea typeface="Open Sans" panose="020B0606030504020204" pitchFamily="34" charset="0"/>
              <a:cs typeface="Open Sans" panose="020B0606030504020204" pitchFamily="34" charset="0"/>
            </a:endParaRPr>
          </a:p>
          <a:p>
            <a:pPr>
              <a:spcBef>
                <a:spcPct val="0"/>
              </a:spcBef>
            </a:pPr>
            <a:endParaRPr lang="sl-SI" dirty="0">
              <a:latin typeface="Open Sans" panose="020B0606030504020204" pitchFamily="34" charset="0"/>
              <a:ea typeface="Open Sans" panose="020B0606030504020204" pitchFamily="34" charset="0"/>
              <a:cs typeface="Open Sans" panose="020B0606030504020204" pitchFamily="34" charset="0"/>
            </a:endParaRPr>
          </a:p>
          <a:p>
            <a:pPr>
              <a:spcBef>
                <a:spcPct val="0"/>
              </a:spcBef>
            </a:pPr>
            <a:r>
              <a:rPr lang="en-GB" dirty="0">
                <a:latin typeface="Open Sans" panose="020B0606030504020204" pitchFamily="34" charset="0"/>
                <a:ea typeface="Open Sans" panose="020B0606030504020204" pitchFamily="34" charset="0"/>
                <a:cs typeface="Open Sans" panose="020B0606030504020204" pitchFamily="34" charset="0"/>
              </a:rPr>
              <a:t>The data contained here are an updated and extended version of CWED 1, which has been available since 2004. </a:t>
            </a:r>
            <a:endParaRPr lang="sl-SI" dirty="0">
              <a:latin typeface="Open Sans" panose="020B0606030504020204" pitchFamily="34" charset="0"/>
              <a:ea typeface="Open Sans" panose="020B0606030504020204" pitchFamily="34" charset="0"/>
              <a:cs typeface="Open Sans" panose="020B0606030504020204" pitchFamily="34" charset="0"/>
            </a:endParaRPr>
          </a:p>
          <a:p>
            <a:pPr>
              <a:spcBef>
                <a:spcPct val="0"/>
              </a:spcBef>
            </a:pPr>
            <a:endParaRPr lang="sl-SI" dirty="0">
              <a:latin typeface="Open Sans" panose="020B0606030504020204" pitchFamily="34" charset="0"/>
              <a:ea typeface="Open Sans" panose="020B0606030504020204" pitchFamily="34" charset="0"/>
              <a:cs typeface="Open Sans" panose="020B0606030504020204" pitchFamily="34" charset="0"/>
            </a:endParaRPr>
          </a:p>
          <a:p>
            <a:pPr>
              <a:spcBef>
                <a:spcPct val="0"/>
              </a:spcBef>
            </a:pPr>
            <a:r>
              <a:rPr lang="en-GB" dirty="0">
                <a:latin typeface="Open Sans" panose="020B0606030504020204" pitchFamily="34" charset="0"/>
                <a:ea typeface="Open Sans" panose="020B0606030504020204" pitchFamily="34" charset="0"/>
                <a:cs typeface="Open Sans" panose="020B0606030504020204" pitchFamily="34" charset="0"/>
              </a:rPr>
              <a:t>This web site allows you to download customized portions of the CWED 2 data, browse the Working Paper Series or access documentary material. </a:t>
            </a:r>
            <a:r>
              <a:rPr lang="en-GB" u="sng" dirty="0">
                <a:latin typeface="Open Sans" panose="020B0606030504020204" pitchFamily="34" charset="0"/>
                <a:ea typeface="Open Sans" panose="020B0606030504020204" pitchFamily="34" charset="0"/>
                <a:cs typeface="Open Sans" panose="020B0606030504020204" pitchFamily="34" charset="0"/>
                <a:hlinkClick r:id="rId3"/>
              </a:rPr>
              <a:t>http://cwed2.org/</a:t>
            </a:r>
            <a:endParaRPr lang="en-GB"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8108523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r>
              <a:rPr lang="en-GB" dirty="0">
                <a:latin typeface="Open Sans" panose="020B0606030504020204" pitchFamily="34" charset="0"/>
                <a:ea typeface="Open Sans" panose="020B0606030504020204" pitchFamily="34" charset="0"/>
                <a:cs typeface="Open Sans" panose="020B0606030504020204" pitchFamily="34" charset="0"/>
              </a:rPr>
              <a:t>Archived data can be used in multiple ways.</a:t>
            </a:r>
          </a:p>
          <a:p>
            <a:pPr fontAlgn="auto">
              <a:spcBef>
                <a:spcPts val="0"/>
              </a:spcBef>
              <a:spcAft>
                <a:spcPts val="0"/>
              </a:spcAft>
              <a:defRPr/>
            </a:pPr>
            <a:endParaRPr lang="en-GB" dirty="0">
              <a:latin typeface="Open Sans" panose="020B0606030504020204" pitchFamily="34" charset="0"/>
              <a:ea typeface="Open Sans" panose="020B0606030504020204" pitchFamily="34" charset="0"/>
              <a:cs typeface="Open Sans" panose="020B0606030504020204" pitchFamily="34" charset="0"/>
            </a:endParaRPr>
          </a:p>
          <a:p>
            <a:pPr marL="183202" indent="-183202" fontAlgn="auto">
              <a:spcBef>
                <a:spcPts val="0"/>
              </a:spcBef>
              <a:spcAft>
                <a:spcPts val="0"/>
              </a:spcAft>
              <a:buFont typeface="Wingdings" panose="05000000000000000000" pitchFamily="2" charset="2"/>
              <a:buChar char="Ø"/>
              <a:defRPr/>
            </a:pPr>
            <a:r>
              <a:rPr lang="en-GB" dirty="0">
                <a:latin typeface="Open Sans" panose="020B0606030504020204" pitchFamily="34" charset="0"/>
                <a:ea typeface="Open Sans" panose="020B0606030504020204" pitchFamily="34" charset="0"/>
                <a:cs typeface="Open Sans" panose="020B0606030504020204" pitchFamily="34" charset="0"/>
              </a:rPr>
              <a:t>One common use is new data analysis - New data analysis can involve one or multiple data sources. For example, you might want to combine data from different levels of analysis such as microdata from a survey (such as the ESS) with regional statistics (from Eurostat). You can also use secondary data only or combine secondary with new primary data. </a:t>
            </a:r>
          </a:p>
          <a:p>
            <a:pPr marL="183202" indent="-183202" fontAlgn="auto">
              <a:spcBef>
                <a:spcPts val="0"/>
              </a:spcBef>
              <a:spcAft>
                <a:spcPts val="0"/>
              </a:spcAft>
              <a:buFont typeface="Wingdings" panose="05000000000000000000" pitchFamily="2" charset="2"/>
              <a:buChar char="Ø"/>
              <a:defRPr/>
            </a:pPr>
            <a:r>
              <a:rPr lang="en-GB" dirty="0">
                <a:latin typeface="Open Sans" panose="020B0606030504020204" pitchFamily="34" charset="0"/>
                <a:ea typeface="Open Sans" panose="020B0606030504020204" pitchFamily="34" charset="0"/>
                <a:cs typeface="Open Sans" panose="020B0606030504020204" pitchFamily="34" charset="0"/>
              </a:rPr>
              <a:t>Archived data can also be used to replicate the analysis of a previous study. </a:t>
            </a:r>
          </a:p>
          <a:p>
            <a:pPr marL="183202" indent="-183202" fontAlgn="auto">
              <a:spcBef>
                <a:spcPts val="0"/>
              </a:spcBef>
              <a:spcAft>
                <a:spcPts val="0"/>
              </a:spcAft>
              <a:buFont typeface="Wingdings" panose="05000000000000000000" pitchFamily="2" charset="2"/>
              <a:buChar char="Ø"/>
              <a:defRPr/>
            </a:pPr>
            <a:r>
              <a:rPr lang="en-GB" dirty="0">
                <a:latin typeface="Open Sans" panose="020B0606030504020204" pitchFamily="34" charset="0"/>
                <a:ea typeface="Open Sans" panose="020B0606030504020204" pitchFamily="34" charset="0"/>
                <a:cs typeface="Open Sans" panose="020B0606030504020204" pitchFamily="34" charset="0"/>
              </a:rPr>
              <a:t>Researchers can also make use of archived data’s design/methodology including data collection tools and sampling strategies. For example, those designing a survey can find questions from the mass of archived survey projects, which includes surveys designed by experts. Those designing qualitative work can also make use of the detailed notes to replicate a study. </a:t>
            </a:r>
          </a:p>
          <a:p>
            <a:pPr lvl="1" fontAlgn="auto">
              <a:spcBef>
                <a:spcPts val="0"/>
              </a:spcBef>
              <a:spcAft>
                <a:spcPts val="0"/>
              </a:spcAft>
              <a:defRPr/>
            </a:pPr>
            <a:r>
              <a:rPr lang="en-GB" dirty="0">
                <a:latin typeface="Open Sans" panose="020B0606030504020204" pitchFamily="34" charset="0"/>
                <a:ea typeface="Open Sans" panose="020B0606030504020204" pitchFamily="34" charset="0"/>
                <a:cs typeface="Open Sans" panose="020B0606030504020204" pitchFamily="34" charset="0"/>
              </a:rPr>
              <a:t>EXAMPLE - The </a:t>
            </a:r>
            <a:r>
              <a:rPr lang="en-GB" u="sng" dirty="0">
                <a:latin typeface="Open Sans" panose="020B0606030504020204" pitchFamily="34" charset="0"/>
                <a:ea typeface="Open Sans" panose="020B0606030504020204" pitchFamily="34" charset="0"/>
                <a:cs typeface="Open Sans" panose="020B0606030504020204" pitchFamily="34" charset="0"/>
                <a:hlinkClick r:id="rId3"/>
              </a:rPr>
              <a:t>Living and working on Sheppey</a:t>
            </a:r>
            <a:r>
              <a:rPr lang="en-GB" dirty="0">
                <a:latin typeface="Open Sans" panose="020B0606030504020204" pitchFamily="34" charset="0"/>
                <a:ea typeface="Open Sans" panose="020B0606030504020204" pitchFamily="34" charset="0"/>
                <a:cs typeface="Open Sans" panose="020B0606030504020204" pitchFamily="34" charset="0"/>
              </a:rPr>
              <a:t> project offers an interesting example. The project explored the changes in working lives over 40 years on the Isle of </a:t>
            </a:r>
            <a:r>
              <a:rPr lang="en-GB" dirty="0" err="1">
                <a:latin typeface="Open Sans" panose="020B0606030504020204" pitchFamily="34" charset="0"/>
                <a:ea typeface="Open Sans" panose="020B0606030504020204" pitchFamily="34" charset="0"/>
                <a:cs typeface="Open Sans" panose="020B0606030504020204" pitchFamily="34" charset="0"/>
              </a:rPr>
              <a:t>Sheppy</a:t>
            </a:r>
            <a:r>
              <a:rPr lang="en-GB" dirty="0">
                <a:latin typeface="Open Sans" panose="020B0606030504020204" pitchFamily="34" charset="0"/>
                <a:ea typeface="Open Sans" panose="020B0606030504020204" pitchFamily="34" charset="0"/>
                <a:cs typeface="Open Sans" panose="020B0606030504020204" pitchFamily="34" charset="0"/>
              </a:rPr>
              <a:t> (Kent, UK) by combining archived and newly collected data. In the new project, researchers replicated a part of the study where school pupils were asked to complete essay where they imagined themselves in old age reflecting back on their lives. </a:t>
            </a:r>
          </a:p>
          <a:p>
            <a:pPr marL="183202" indent="-183202" fontAlgn="auto">
              <a:spcBef>
                <a:spcPts val="0"/>
              </a:spcBef>
              <a:spcAft>
                <a:spcPts val="0"/>
              </a:spcAft>
              <a:buFont typeface="Wingdings" panose="05000000000000000000" pitchFamily="2" charset="2"/>
              <a:buChar char="Ø"/>
              <a:defRPr/>
            </a:pPr>
            <a:r>
              <a:rPr lang="en-GB" dirty="0">
                <a:latin typeface="Open Sans" panose="020B0606030504020204" pitchFamily="34" charset="0"/>
                <a:ea typeface="Open Sans" panose="020B0606030504020204" pitchFamily="34" charset="0"/>
                <a:cs typeface="Open Sans" panose="020B0606030504020204" pitchFamily="34" charset="0"/>
              </a:rPr>
              <a:t>Archived data is a great resource for teaching, giving learner experience of real-life research. Data can enhance subject based learning and is key for research methods teaching. Many data providers offer datasets specifically designed for learners. For instance, </a:t>
            </a:r>
            <a:r>
              <a:rPr lang="en-GB" dirty="0" err="1">
                <a:latin typeface="Open Sans" panose="020B0606030504020204" pitchFamily="34" charset="0"/>
                <a:ea typeface="Open Sans" panose="020B0606030504020204" pitchFamily="34" charset="0"/>
                <a:cs typeface="Open Sans" panose="020B0606030504020204" pitchFamily="34" charset="0"/>
              </a:rPr>
              <a:t>easyShare</a:t>
            </a:r>
            <a:r>
              <a:rPr lang="en-GB" dirty="0">
                <a:latin typeface="Open Sans" panose="020B0606030504020204" pitchFamily="34" charset="0"/>
                <a:ea typeface="Open Sans" panose="020B0606030504020204" pitchFamily="34" charset="0"/>
                <a:cs typeface="Open Sans" panose="020B0606030504020204" pitchFamily="34" charset="0"/>
              </a:rPr>
              <a:t> is a longitudinal data set created especially for training purposes. It contains only selected variables merged into a single data file. It is more user-friendly than the complete set of SHARE panel data.</a:t>
            </a:r>
          </a:p>
          <a:p>
            <a:pPr fontAlgn="auto">
              <a:spcBef>
                <a:spcPts val="0"/>
              </a:spcBef>
              <a:spcAft>
                <a:spcPts val="0"/>
              </a:spcAft>
              <a:defRPr/>
            </a:pPr>
            <a:endParaRPr lang="en-GB" i="1" dirty="0">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defRPr/>
            </a:pPr>
            <a:r>
              <a:rPr lang="en-GB" i="1" dirty="0">
                <a:latin typeface="Open Sans" panose="020B0606030504020204" pitchFamily="34" charset="0"/>
                <a:ea typeface="Open Sans" panose="020B0606030504020204" pitchFamily="34" charset="0"/>
                <a:cs typeface="Open Sans" panose="020B0606030504020204" pitchFamily="34" charset="0"/>
              </a:rPr>
              <a:t>In the rest of this session, we are mainly thinking about the first use. </a:t>
            </a:r>
            <a:r>
              <a:rPr lang="en-GB" dirty="0">
                <a:latin typeface="Open Sans" panose="020B0606030504020204" pitchFamily="34" charset="0"/>
                <a:ea typeface="Open Sans" panose="020B0606030504020204" pitchFamily="34" charset="0"/>
                <a:cs typeface="Open Sans" panose="020B0606030504020204" pitchFamily="34" charset="0"/>
              </a:rPr>
              <a:t> </a:t>
            </a:r>
          </a:p>
          <a:p>
            <a:endParaRPr lang="sl-SI"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8492080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r>
              <a:rPr lang="en-GB" dirty="0">
                <a:solidFill>
                  <a:srgbClr val="000000"/>
                </a:solidFill>
                <a:latin typeface="Open Sans" panose="020B0606030504020204" pitchFamily="34" charset="0"/>
                <a:ea typeface="Open Sans" panose="020B0606030504020204" pitchFamily="34" charset="0"/>
                <a:cs typeface="Open Sans" panose="020B0606030504020204" pitchFamily="34" charset="0"/>
              </a:rPr>
              <a:t>A big part of finding data for a research project is identifying what data you need. </a:t>
            </a:r>
          </a:p>
          <a:p>
            <a:pPr fontAlgn="auto">
              <a:spcBef>
                <a:spcPts val="0"/>
              </a:spcBef>
              <a:spcAft>
                <a:spcPts val="0"/>
              </a:spcAft>
              <a:defRPr/>
            </a:pPr>
            <a:endParaRPr lang="en-GB" b="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p>
            <a:pPr marL="183202" indent="-183202" fontAlgn="auto">
              <a:spcBef>
                <a:spcPts val="0"/>
              </a:spcBef>
              <a:spcAft>
                <a:spcPts val="0"/>
              </a:spcAft>
              <a:buFont typeface="Wingdings" panose="05000000000000000000" pitchFamily="2" charset="2"/>
              <a:buChar char="Ø"/>
              <a:defRPr/>
            </a:pPr>
            <a:r>
              <a:rPr lang="en-GB" b="0" dirty="0">
                <a:solidFill>
                  <a:srgbClr val="000000"/>
                </a:solidFill>
                <a:latin typeface="Open Sans" panose="020B0606030504020204" pitchFamily="34" charset="0"/>
                <a:ea typeface="Open Sans" panose="020B0606030504020204" pitchFamily="34" charset="0"/>
                <a:cs typeface="Open Sans" panose="020B0606030504020204" pitchFamily="34" charset="0"/>
              </a:rPr>
              <a:t>Your data needs largely depend on the research question/objectives. </a:t>
            </a:r>
            <a:r>
              <a:rPr lang="en-GB" dirty="0">
                <a:latin typeface="Open Sans" panose="020B0606030504020204" pitchFamily="34" charset="0"/>
                <a:ea typeface="Open Sans" panose="020B0606030504020204" pitchFamily="34" charset="0"/>
                <a:cs typeface="Open Sans" panose="020B0606030504020204" pitchFamily="34" charset="0"/>
              </a:rPr>
              <a:t>We can think of this process as imagining the ideal dataset to answer your research question. In reality you might need to make compromises but an understanding of the ideal gives you some way to evaluate the potential sources you find. </a:t>
            </a:r>
          </a:p>
          <a:p>
            <a:pPr marL="183202" indent="-183202" fontAlgn="auto">
              <a:spcBef>
                <a:spcPts val="0"/>
              </a:spcBef>
              <a:spcAft>
                <a:spcPts val="0"/>
              </a:spcAft>
              <a:buFont typeface="Wingdings" panose="05000000000000000000" pitchFamily="2" charset="2"/>
              <a:buChar char="Ø"/>
              <a:defRPr/>
            </a:pPr>
            <a:r>
              <a:rPr lang="en-GB" dirty="0">
                <a:latin typeface="Open Sans" panose="020B0606030504020204" pitchFamily="34" charset="0"/>
                <a:ea typeface="Open Sans" panose="020B0606030504020204" pitchFamily="34" charset="0"/>
                <a:cs typeface="Open Sans" panose="020B0606030504020204" pitchFamily="34" charset="0"/>
              </a:rPr>
              <a:t>Key concepts - A first step can be to specify the main concepts of interest.</a:t>
            </a:r>
          </a:p>
          <a:p>
            <a:pPr marL="671741" lvl="1" indent="-183202" fontAlgn="auto">
              <a:spcBef>
                <a:spcPts val="0"/>
              </a:spcBef>
              <a:spcAft>
                <a:spcPts val="0"/>
              </a:spcAft>
              <a:buFont typeface="Arial" panose="020B0604020202020204" pitchFamily="34" charset="0"/>
              <a:buChar char="•"/>
              <a:defRPr/>
            </a:pPr>
            <a:r>
              <a:rPr lang="en-GB" dirty="0">
                <a:latin typeface="Open Sans" panose="020B0606030504020204" pitchFamily="34" charset="0"/>
                <a:ea typeface="Open Sans" panose="020B0606030504020204" pitchFamily="34" charset="0"/>
                <a:cs typeface="Open Sans" panose="020B0606030504020204" pitchFamily="34" charset="0"/>
              </a:rPr>
              <a:t>Consider the key features of the concepts you want to find within data e.g. if interested in political behaviour, are interested in voting or a broader concept of political behaviour</a:t>
            </a:r>
          </a:p>
          <a:p>
            <a:pPr marL="671741" lvl="1" indent="-183202" fontAlgn="auto">
              <a:spcBef>
                <a:spcPts val="0"/>
              </a:spcBef>
              <a:spcAft>
                <a:spcPts val="0"/>
              </a:spcAft>
              <a:buFont typeface="Arial" panose="020B0604020202020204" pitchFamily="34" charset="0"/>
              <a:buChar char="•"/>
              <a:defRPr/>
            </a:pPr>
            <a:r>
              <a:rPr lang="en-GB" dirty="0">
                <a:latin typeface="Open Sans" panose="020B0606030504020204" pitchFamily="34" charset="0"/>
                <a:ea typeface="Open Sans" panose="020B0606030504020204" pitchFamily="34" charset="0"/>
                <a:cs typeface="Open Sans" panose="020B0606030504020204" pitchFamily="34" charset="0"/>
              </a:rPr>
              <a:t>For multidimensional concepts, are you interested in any specific theoretical dimensions – e.g. online or offline political behaviour (and possibly how they relate to each other) </a:t>
            </a:r>
          </a:p>
          <a:p>
            <a:pPr marL="671741" lvl="1" indent="-183202" fontAlgn="auto">
              <a:spcBef>
                <a:spcPts val="0"/>
              </a:spcBef>
              <a:spcAft>
                <a:spcPts val="0"/>
              </a:spcAft>
              <a:buFont typeface="Arial" panose="020B0604020202020204" pitchFamily="34" charset="0"/>
              <a:buChar char="•"/>
              <a:defRPr/>
            </a:pPr>
            <a:r>
              <a:rPr lang="en-GB" dirty="0">
                <a:latin typeface="Open Sans" panose="020B0606030504020204" pitchFamily="34" charset="0"/>
                <a:ea typeface="Open Sans" panose="020B0606030504020204" pitchFamily="34" charset="0"/>
                <a:cs typeface="Open Sans" panose="020B0606030504020204" pitchFamily="34" charset="0"/>
              </a:rPr>
              <a:t>Are you also interested in identifying specific groups/types of people such as men and women? </a:t>
            </a:r>
          </a:p>
          <a:p>
            <a:pPr marL="671741" lvl="1" indent="-183202" fontAlgn="auto">
              <a:spcBef>
                <a:spcPts val="0"/>
              </a:spcBef>
              <a:spcAft>
                <a:spcPts val="0"/>
              </a:spcAft>
              <a:buFont typeface="Arial" panose="020B0604020202020204" pitchFamily="34" charset="0"/>
              <a:buChar char="•"/>
              <a:defRPr/>
            </a:pPr>
            <a:r>
              <a:rPr lang="en-GB" dirty="0">
                <a:latin typeface="Open Sans" panose="020B0606030504020204" pitchFamily="34" charset="0"/>
                <a:ea typeface="Open Sans" panose="020B0606030504020204" pitchFamily="34" charset="0"/>
                <a:cs typeface="Open Sans" panose="020B0606030504020204" pitchFamily="34" charset="0"/>
              </a:rPr>
              <a:t>Depending on the type of research question/approach it might be useful to specify the dependent and independent variables. For instance, if looking at gender differences in political participation online, your dependent variable is some measure(s) of online participation and gender is one independent variable – what other independent variables do you need/want to include?</a:t>
            </a:r>
          </a:p>
          <a:p>
            <a:pPr marL="183202" indent="-183202" fontAlgn="auto">
              <a:spcBef>
                <a:spcPts val="0"/>
              </a:spcBef>
              <a:spcAft>
                <a:spcPts val="0"/>
              </a:spcAft>
              <a:buFont typeface="Wingdings" panose="05000000000000000000" pitchFamily="2" charset="2"/>
              <a:buChar char="Ø"/>
              <a:defRPr/>
            </a:pPr>
            <a:r>
              <a:rPr lang="en-GB" dirty="0">
                <a:latin typeface="Open Sans" panose="020B0606030504020204" pitchFamily="34" charset="0"/>
                <a:ea typeface="Open Sans" panose="020B0606030504020204" pitchFamily="34" charset="0"/>
                <a:cs typeface="Open Sans" panose="020B0606030504020204" pitchFamily="34" charset="0"/>
              </a:rPr>
              <a:t>Next, you can consider how to operationalise these concepts (at least ideally)</a:t>
            </a:r>
          </a:p>
          <a:p>
            <a:pPr marL="671741" lvl="1" indent="-183202" fontAlgn="auto">
              <a:spcBef>
                <a:spcPts val="0"/>
              </a:spcBef>
              <a:spcAft>
                <a:spcPts val="0"/>
              </a:spcAft>
              <a:buFont typeface="Arial" panose="020B0604020202020204" pitchFamily="34" charset="0"/>
              <a:buChar char="•"/>
              <a:defRPr/>
            </a:pPr>
            <a:r>
              <a:rPr lang="en-GB" dirty="0">
                <a:latin typeface="Open Sans" panose="020B0606030504020204" pitchFamily="34" charset="0"/>
                <a:ea typeface="Open Sans" panose="020B0606030504020204" pitchFamily="34" charset="0"/>
                <a:cs typeface="Open Sans" panose="020B0606030504020204" pitchFamily="34" charset="0"/>
              </a:rPr>
              <a:t>Your concepts may be complex and difficult to measure (they often are in the social sciences) but thinking about the key features you want can help find the most suitable data. For example, for operationalising religiosity, we can consider how people self identify as belonging to a religious group or alternatively information about the practice of religious activities. For social class, we can have individuals ‘subjective’ social class or use occupation based classifications. Think about what is most important for you.  </a:t>
            </a:r>
          </a:p>
          <a:p>
            <a:pPr marL="671741" lvl="1" indent="-183202" fontAlgn="auto">
              <a:spcBef>
                <a:spcPts val="0"/>
              </a:spcBef>
              <a:spcAft>
                <a:spcPts val="0"/>
              </a:spcAft>
              <a:buFont typeface="Arial" panose="020B0604020202020204" pitchFamily="34" charset="0"/>
              <a:buChar char="•"/>
              <a:defRPr/>
            </a:pPr>
            <a:r>
              <a:rPr lang="en-GB" dirty="0">
                <a:latin typeface="Open Sans" panose="020B0606030504020204" pitchFamily="34" charset="0"/>
                <a:ea typeface="Open Sans" panose="020B0606030504020204" pitchFamily="34" charset="0"/>
                <a:cs typeface="Open Sans" panose="020B0606030504020204" pitchFamily="34" charset="0"/>
              </a:rPr>
              <a:t>In quantitative research, you may need information from different variables. To measure complex concepts. For instance, rather than asking about household income directly, surveys might use multiple questions asking about different forms of income and the information can then be combined to create a more accurate measure of overall household income. </a:t>
            </a:r>
            <a:endParaRPr lang="en-GB" b="1" dirty="0">
              <a:latin typeface="Open Sans" panose="020B0606030504020204" pitchFamily="34" charset="0"/>
              <a:ea typeface="Open Sans" panose="020B0606030504020204" pitchFamily="34" charset="0"/>
              <a:cs typeface="Open Sans" panose="020B0606030504020204" pitchFamily="34" charset="0"/>
            </a:endParaRPr>
          </a:p>
          <a:p>
            <a:pPr marL="671741" lvl="1" indent="-183202" fontAlgn="auto">
              <a:spcBef>
                <a:spcPts val="0"/>
              </a:spcBef>
              <a:spcAft>
                <a:spcPts val="0"/>
              </a:spcAft>
              <a:buFont typeface="Arial" panose="020B0604020202020204" pitchFamily="34" charset="0"/>
              <a:buChar char="•"/>
              <a:defRPr/>
            </a:pPr>
            <a:r>
              <a:rPr lang="en-GB" dirty="0">
                <a:latin typeface="Open Sans" panose="020B0606030504020204" pitchFamily="34" charset="0"/>
                <a:ea typeface="Open Sans" panose="020B0606030504020204" pitchFamily="34" charset="0"/>
                <a:cs typeface="Open Sans" panose="020B0606030504020204" pitchFamily="34" charset="0"/>
              </a:rPr>
              <a:t>You may want to use measures that are comparable to other studies (or that expand on other studies) In the social sciences, many concepts are measured in standard ways. </a:t>
            </a:r>
          </a:p>
          <a:p>
            <a:pPr marL="1160280" lvl="2" indent="-183202" fontAlgn="auto">
              <a:spcBef>
                <a:spcPts val="0"/>
              </a:spcBef>
              <a:spcAft>
                <a:spcPts val="0"/>
              </a:spcAft>
              <a:buFont typeface="Arial" panose="020B0604020202020204" pitchFamily="34" charset="0"/>
              <a:buChar char="•"/>
              <a:defRPr/>
            </a:pPr>
            <a:r>
              <a:rPr lang="en-GB" dirty="0">
                <a:latin typeface="Open Sans" panose="020B0606030504020204" pitchFamily="34" charset="0"/>
                <a:ea typeface="Open Sans" panose="020B0606030504020204" pitchFamily="34" charset="0"/>
                <a:cs typeface="Open Sans" panose="020B0606030504020204" pitchFamily="34" charset="0"/>
              </a:rPr>
              <a:t>E.g. The 'Human Values Scale' a well-established 21-item measure of human values, developed by the Israeli psychologist, Professor Shalom Schwartz. It is designed to classify respondents according to their basic value orientations. The Human Values Scale has been included in every ESS round to date. </a:t>
            </a:r>
          </a:p>
          <a:p>
            <a:pPr marL="1160280" lvl="2" indent="-183202" fontAlgn="auto">
              <a:spcBef>
                <a:spcPts val="0"/>
              </a:spcBef>
              <a:spcAft>
                <a:spcPts val="0"/>
              </a:spcAft>
              <a:buFont typeface="Arial" panose="020B0604020202020204" pitchFamily="34" charset="0"/>
              <a:buChar char="•"/>
              <a:defRPr/>
            </a:pPr>
            <a:r>
              <a:rPr lang="en-GB" dirty="0">
                <a:latin typeface="Open Sans" panose="020B0606030504020204" pitchFamily="34" charset="0"/>
                <a:ea typeface="Open Sans" panose="020B0606030504020204" pitchFamily="34" charset="0"/>
                <a:cs typeface="Open Sans" panose="020B0606030504020204" pitchFamily="34" charset="0"/>
              </a:rPr>
              <a:t>attitudes towards the welfare state are often measured in surveys with questions asking whether it is the government’s responsibility to provide certain forms of welfare, often labelled as “role of government”. </a:t>
            </a:r>
          </a:p>
          <a:p>
            <a:pPr marL="183202" indent="-183202" fontAlgn="auto">
              <a:spcBef>
                <a:spcPts val="0"/>
              </a:spcBef>
              <a:spcAft>
                <a:spcPts val="0"/>
              </a:spcAft>
              <a:buFont typeface="Arial" panose="020B0604020202020204" pitchFamily="34" charset="0"/>
              <a:buChar char="•"/>
              <a:defRPr/>
            </a:pPr>
            <a:r>
              <a:rPr lang="en-GB" dirty="0">
                <a:latin typeface="Open Sans" panose="020B0606030504020204" pitchFamily="34" charset="0"/>
                <a:ea typeface="Open Sans" panose="020B0606030504020204" pitchFamily="34" charset="0"/>
                <a:cs typeface="Open Sans" panose="020B0606030504020204" pitchFamily="34" charset="0"/>
              </a:rPr>
              <a:t>There are also important official or harmonised approaches to measuring some concepts, which are designed to provide comparable and validated measures. For instance, all members of the EU must use the International Labour Office (ILO) standardised measure of unemployment in their Labour Force Surveys. </a:t>
            </a:r>
          </a:p>
          <a:p>
            <a:pPr marL="183202" indent="-183202" fontAlgn="auto">
              <a:spcBef>
                <a:spcPts val="0"/>
              </a:spcBef>
              <a:spcAft>
                <a:spcPts val="0"/>
              </a:spcAft>
              <a:buFont typeface="Arial" panose="020B0604020202020204" pitchFamily="34" charset="0"/>
              <a:buChar char="•"/>
              <a:defRPr/>
            </a:pPr>
            <a:r>
              <a:rPr lang="en-GB" dirty="0">
                <a:latin typeface="Open Sans" panose="020B0606030504020204" pitchFamily="34" charset="0"/>
                <a:ea typeface="Open Sans" panose="020B0606030504020204" pitchFamily="34" charset="0"/>
                <a:cs typeface="Open Sans" panose="020B0606030504020204" pitchFamily="34" charset="0"/>
              </a:rPr>
              <a:t>ILO also developed the </a:t>
            </a:r>
            <a:r>
              <a:rPr lang="en-GB" u="sng" dirty="0">
                <a:latin typeface="Open Sans" panose="020B0606030504020204" pitchFamily="34" charset="0"/>
                <a:ea typeface="Open Sans" panose="020B0606030504020204" pitchFamily="34" charset="0"/>
                <a:cs typeface="Open Sans" panose="020B0606030504020204" pitchFamily="34" charset="0"/>
                <a:hlinkClick r:id="rId3"/>
              </a:rPr>
              <a:t> International Standard of Occupational Classification</a:t>
            </a:r>
            <a:r>
              <a:rPr lang="en-GB" dirty="0">
                <a:latin typeface="Open Sans" panose="020B0606030504020204" pitchFamily="34" charset="0"/>
                <a:ea typeface="Open Sans" panose="020B0606030504020204" pitchFamily="34" charset="0"/>
                <a:cs typeface="Open Sans" panose="020B0606030504020204" pitchFamily="34" charset="0"/>
              </a:rPr>
              <a:t> (ISCO) to harmonise the measurement of occupations. Using ISCO codes, the European Socio-Economic Classification (</a:t>
            </a:r>
            <a:r>
              <a:rPr lang="en-GB" dirty="0" err="1">
                <a:latin typeface="Open Sans" panose="020B0606030504020204" pitchFamily="34" charset="0"/>
                <a:ea typeface="Open Sans" panose="020B0606030504020204" pitchFamily="34" charset="0"/>
                <a:cs typeface="Open Sans" panose="020B0606030504020204" pitchFamily="34" charset="0"/>
              </a:rPr>
              <a:t>ESeC</a:t>
            </a:r>
            <a:r>
              <a:rPr lang="en-GB" dirty="0">
                <a:latin typeface="Open Sans" panose="020B0606030504020204" pitchFamily="34" charset="0"/>
                <a:ea typeface="Open Sans" panose="020B0606030504020204" pitchFamily="34" charset="0"/>
                <a:cs typeface="Open Sans" panose="020B0606030504020204" pitchFamily="34" charset="0"/>
              </a:rPr>
              <a:t>) was developed in the early 2000s as a comparable measure of socio-economic status (SES).</a:t>
            </a:r>
          </a:p>
          <a:p>
            <a:pPr marL="183202" indent="-183202" fontAlgn="auto">
              <a:spcBef>
                <a:spcPts val="0"/>
              </a:spcBef>
              <a:spcAft>
                <a:spcPts val="0"/>
              </a:spcAft>
              <a:buFont typeface="Arial" panose="020B0604020202020204" pitchFamily="34" charset="0"/>
              <a:buChar char="•"/>
              <a:defRPr/>
            </a:pPr>
            <a:r>
              <a:rPr lang="en-GB" dirty="0">
                <a:latin typeface="Open Sans" panose="020B0606030504020204" pitchFamily="34" charset="0"/>
                <a:ea typeface="Open Sans" panose="020B0606030504020204" pitchFamily="34" charset="0"/>
                <a:cs typeface="Open Sans" panose="020B0606030504020204" pitchFamily="34" charset="0"/>
              </a:rPr>
              <a:t>Like all measures, standardised approaches have strengths and weaknesses but you will generally find literature examining their validity and reliability. </a:t>
            </a:r>
          </a:p>
          <a:p>
            <a:endParaRPr lang="en-NL" dirty="0"/>
          </a:p>
        </p:txBody>
      </p:sp>
    </p:spTree>
    <p:extLst>
      <p:ext uri="{BB962C8B-B14F-4D97-AF65-F5344CB8AC3E}">
        <p14:creationId xmlns:p14="http://schemas.microsoft.com/office/powerpoint/2010/main" val="19688000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b="1" dirty="0">
                <a:latin typeface="Open Sans" panose="020B0606030504020204" pitchFamily="34" charset="0"/>
                <a:ea typeface="Open Sans" panose="020B0606030504020204" pitchFamily="34" charset="0"/>
                <a:cs typeface="Open Sans" panose="020B0606030504020204" pitchFamily="34" charset="0"/>
              </a:rPr>
              <a:t>Ideal Population</a:t>
            </a:r>
            <a:endParaRPr lang="en-GB" b="1" dirty="0">
              <a:latin typeface="Open Sans" panose="020B0606030504020204" pitchFamily="34" charset="0"/>
              <a:ea typeface="Open Sans" panose="020B0606030504020204" pitchFamily="34" charset="0"/>
              <a:cs typeface="Open Sans" panose="020B0606030504020204" pitchFamily="34" charset="0"/>
            </a:endParaRPr>
          </a:p>
          <a:p>
            <a:pPr>
              <a:spcBef>
                <a:spcPct val="0"/>
              </a:spcBef>
            </a:pPr>
            <a:r>
              <a:rPr lang="en-GB" dirty="0">
                <a:latin typeface="Open Sans" panose="020B0606030504020204" pitchFamily="34" charset="0"/>
                <a:ea typeface="Open Sans" panose="020B0606030504020204" pitchFamily="34" charset="0"/>
                <a:cs typeface="Open Sans" panose="020B0606030504020204" pitchFamily="34" charset="0"/>
              </a:rPr>
              <a:t>What population does your research focus on e.g. European citizens, school children, migrants to the EU, local authorities? </a:t>
            </a:r>
          </a:p>
          <a:p>
            <a:pPr>
              <a:spcBef>
                <a:spcPct val="0"/>
              </a:spcBef>
            </a:pPr>
            <a:r>
              <a:rPr lang="en-US" b="1" dirty="0">
                <a:latin typeface="Open Sans" panose="020B0606030504020204" pitchFamily="34" charset="0"/>
                <a:ea typeface="Open Sans" panose="020B0606030504020204" pitchFamily="34" charset="0"/>
                <a:cs typeface="Open Sans" panose="020B0606030504020204" pitchFamily="34" charset="0"/>
              </a:rPr>
              <a:t>Geographical coverage</a:t>
            </a:r>
            <a:endParaRPr lang="en-GB" b="1" dirty="0">
              <a:latin typeface="Open Sans" panose="020B0606030504020204" pitchFamily="34" charset="0"/>
              <a:ea typeface="Open Sans" panose="020B0606030504020204" pitchFamily="34" charset="0"/>
              <a:cs typeface="Open Sans" panose="020B0606030504020204" pitchFamily="34" charset="0"/>
            </a:endParaRPr>
          </a:p>
          <a:p>
            <a:pPr>
              <a:spcBef>
                <a:spcPct val="0"/>
              </a:spcBef>
            </a:pPr>
            <a:r>
              <a:rPr lang="en-GB" dirty="0">
                <a:latin typeface="Open Sans" panose="020B0606030504020204" pitchFamily="34" charset="0"/>
                <a:ea typeface="Open Sans" panose="020B0606030504020204" pitchFamily="34" charset="0"/>
                <a:cs typeface="Open Sans" panose="020B0606030504020204" pitchFamily="34" charset="0"/>
              </a:rPr>
              <a:t>Does the population have a specific geographical coverage? </a:t>
            </a:r>
            <a:r>
              <a:rPr lang="en-GB" dirty="0" err="1">
                <a:latin typeface="Open Sans" panose="020B0606030504020204" pitchFamily="34" charset="0"/>
                <a:ea typeface="Open Sans" panose="020B0606030504020204" pitchFamily="34" charset="0"/>
                <a:cs typeface="Open Sans" panose="020B0606030504020204" pitchFamily="34" charset="0"/>
              </a:rPr>
              <a:t>e.g</a:t>
            </a:r>
            <a:r>
              <a:rPr lang="en-GB" dirty="0">
                <a:latin typeface="Open Sans" panose="020B0606030504020204" pitchFamily="34" charset="0"/>
                <a:ea typeface="Open Sans" panose="020B0606030504020204" pitchFamily="34" charset="0"/>
                <a:cs typeface="Open Sans" panose="020B0606030504020204" pitchFamily="34" charset="0"/>
              </a:rPr>
              <a:t>, a specific country, countries that are EU member or the “A10” countries joining in 2004? </a:t>
            </a:r>
          </a:p>
          <a:p>
            <a:pPr>
              <a:spcBef>
                <a:spcPct val="0"/>
              </a:spcBef>
            </a:pPr>
            <a:r>
              <a:rPr lang="en-US" b="1" dirty="0">
                <a:latin typeface="Open Sans" panose="020B0606030504020204" pitchFamily="34" charset="0"/>
                <a:ea typeface="Open Sans" panose="020B0606030504020204" pitchFamily="34" charset="0"/>
                <a:cs typeface="Open Sans" panose="020B0606030504020204" pitchFamily="34" charset="0"/>
              </a:rPr>
              <a:t>Time </a:t>
            </a:r>
            <a:endParaRPr lang="en-GB" b="1" dirty="0">
              <a:latin typeface="Open Sans" panose="020B0606030504020204" pitchFamily="34" charset="0"/>
              <a:ea typeface="Open Sans" panose="020B0606030504020204" pitchFamily="34" charset="0"/>
              <a:cs typeface="Open Sans" panose="020B0606030504020204" pitchFamily="34" charset="0"/>
            </a:endParaRPr>
          </a:p>
          <a:p>
            <a:pPr>
              <a:spcBef>
                <a:spcPct val="0"/>
              </a:spcBef>
            </a:pPr>
            <a:r>
              <a:rPr lang="en-GB" dirty="0">
                <a:latin typeface="Open Sans" panose="020B0606030504020204" pitchFamily="34" charset="0"/>
                <a:ea typeface="Open Sans" panose="020B0606030504020204" pitchFamily="34" charset="0"/>
                <a:cs typeface="Open Sans" panose="020B0606030504020204" pitchFamily="34" charset="0"/>
              </a:rPr>
              <a:t>What period do you want your data to cover? E.g. as recent as possible, from a specific period? For as long a period as possible? </a:t>
            </a:r>
          </a:p>
          <a:p>
            <a:pPr>
              <a:spcBef>
                <a:spcPct val="0"/>
              </a:spcBef>
            </a:pPr>
            <a:r>
              <a:rPr lang="en-GB" dirty="0">
                <a:latin typeface="Open Sans" panose="020B0606030504020204" pitchFamily="34" charset="0"/>
                <a:ea typeface="Open Sans" panose="020B0606030504020204" pitchFamily="34" charset="0"/>
                <a:cs typeface="Open Sans" panose="020B0606030504020204" pitchFamily="34" charset="0"/>
              </a:rPr>
              <a:t>Do you need data from the same sample at different time points? </a:t>
            </a:r>
          </a:p>
          <a:p>
            <a:pPr>
              <a:spcBef>
                <a:spcPct val="0"/>
              </a:spcBef>
            </a:pPr>
            <a:r>
              <a:rPr lang="en-US" b="1" dirty="0">
                <a:latin typeface="Open Sans" panose="020B0606030504020204" pitchFamily="34" charset="0"/>
                <a:ea typeface="Open Sans" panose="020B0606030504020204" pitchFamily="34" charset="0"/>
                <a:cs typeface="Open Sans" panose="020B0606030504020204" pitchFamily="34" charset="0"/>
              </a:rPr>
              <a:t>Units of analysis</a:t>
            </a:r>
            <a:endParaRPr lang="en-GB" b="1" dirty="0">
              <a:latin typeface="Open Sans" panose="020B0606030504020204" pitchFamily="34" charset="0"/>
              <a:ea typeface="Open Sans" panose="020B0606030504020204" pitchFamily="34" charset="0"/>
              <a:cs typeface="Open Sans" panose="020B0606030504020204" pitchFamily="34" charset="0"/>
            </a:endParaRPr>
          </a:p>
          <a:p>
            <a:pPr>
              <a:spcBef>
                <a:spcPct val="0"/>
              </a:spcBef>
            </a:pPr>
            <a:r>
              <a:rPr lang="en-GB" dirty="0">
                <a:latin typeface="Open Sans" panose="020B0606030504020204" pitchFamily="34" charset="0"/>
                <a:ea typeface="Open Sans" panose="020B0606030504020204" pitchFamily="34" charset="0"/>
                <a:cs typeface="Open Sans" panose="020B0606030504020204" pitchFamily="34" charset="0"/>
              </a:rPr>
              <a:t>Are you interested in individuals, households, regions or countries?</a:t>
            </a:r>
          </a:p>
          <a:p>
            <a:pPr>
              <a:spcBef>
                <a:spcPct val="0"/>
              </a:spcBef>
            </a:pPr>
            <a:r>
              <a:rPr lang="en-US" b="1" dirty="0">
                <a:latin typeface="Open Sans" panose="020B0606030504020204" pitchFamily="34" charset="0"/>
                <a:ea typeface="Open Sans" panose="020B0606030504020204" pitchFamily="34" charset="0"/>
                <a:cs typeface="Open Sans" panose="020B0606030504020204" pitchFamily="34" charset="0"/>
              </a:rPr>
              <a:t>Sample type</a:t>
            </a:r>
            <a:endParaRPr lang="en-GB" b="1" dirty="0">
              <a:latin typeface="Open Sans" panose="020B0606030504020204" pitchFamily="34" charset="0"/>
              <a:ea typeface="Open Sans" panose="020B0606030504020204" pitchFamily="34" charset="0"/>
              <a:cs typeface="Open Sans" panose="020B0606030504020204" pitchFamily="34" charset="0"/>
            </a:endParaRPr>
          </a:p>
          <a:p>
            <a:pPr>
              <a:spcBef>
                <a:spcPct val="0"/>
              </a:spcBef>
            </a:pPr>
            <a:r>
              <a:rPr lang="en-GB" dirty="0">
                <a:latin typeface="Open Sans" panose="020B0606030504020204" pitchFamily="34" charset="0"/>
                <a:ea typeface="Open Sans" panose="020B0606030504020204" pitchFamily="34" charset="0"/>
                <a:cs typeface="Open Sans" panose="020B0606030504020204" pitchFamily="34" charset="0"/>
              </a:rPr>
              <a:t>A key question in relation to sample type is whether you need data to be representative of a specific population. If so, you most likely need to find data collected from a sample taken using random sampling techniques. Large – especially important for making estimates about small sub-populations – e.g. political activists</a:t>
            </a:r>
          </a:p>
          <a:p>
            <a:endParaRPr lang="en-NL" dirty="0"/>
          </a:p>
        </p:txBody>
      </p:sp>
    </p:spTree>
    <p:extLst>
      <p:ext uri="{BB962C8B-B14F-4D97-AF65-F5344CB8AC3E}">
        <p14:creationId xmlns:p14="http://schemas.microsoft.com/office/powerpoint/2010/main" val="21615626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L" dirty="0"/>
              <a:t>Give participants time to think about their needs </a:t>
            </a:r>
          </a:p>
        </p:txBody>
      </p:sp>
    </p:spTree>
    <p:extLst>
      <p:ext uri="{BB962C8B-B14F-4D97-AF65-F5344CB8AC3E}">
        <p14:creationId xmlns:p14="http://schemas.microsoft.com/office/powerpoint/2010/main" val="31475281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lnSpc>
                <a:spcPct val="115000"/>
              </a:lnSpc>
              <a:spcBef>
                <a:spcPts val="0"/>
              </a:spcBef>
              <a:spcAft>
                <a:spcPts val="0"/>
              </a:spcAft>
              <a:defRPr/>
            </a:pPr>
            <a:r>
              <a:rPr lang="en-GB" dirty="0">
                <a:latin typeface="Open Sans" panose="020B0606030504020204" pitchFamily="34" charset="0"/>
                <a:ea typeface="Open Sans" panose="020B0606030504020204" pitchFamily="34" charset="0"/>
                <a:cs typeface="Open Sans" panose="020B0606030504020204" pitchFamily="34" charset="0"/>
              </a:rPr>
              <a:t>Provide overview</a:t>
            </a:r>
          </a:p>
          <a:p>
            <a:pPr marL="366405" indent="-366405" fontAlgn="auto">
              <a:lnSpc>
                <a:spcPct val="115000"/>
              </a:lnSpc>
              <a:spcBef>
                <a:spcPts val="0"/>
              </a:spcBef>
              <a:spcAft>
                <a:spcPts val="0"/>
              </a:spcAft>
              <a:buFont typeface="Symbol"/>
              <a:buChar char=""/>
              <a:defRPr/>
            </a:pPr>
            <a:r>
              <a:rPr lang="en-GB" dirty="0">
                <a:latin typeface="Open Sans" panose="020B0606030504020204" pitchFamily="34" charset="0"/>
                <a:ea typeface="Open Sans" panose="020B0606030504020204" pitchFamily="34" charset="0"/>
                <a:cs typeface="Open Sans" panose="020B0606030504020204" pitchFamily="34" charset="0"/>
              </a:rPr>
              <a:t>This session is about introducing types of data available and how to find data for a research project. </a:t>
            </a:r>
          </a:p>
          <a:p>
            <a:pPr marL="366405" indent="-366405" fontAlgn="auto">
              <a:lnSpc>
                <a:spcPct val="115000"/>
              </a:lnSpc>
              <a:spcBef>
                <a:spcPts val="0"/>
              </a:spcBef>
              <a:spcAft>
                <a:spcPts val="0"/>
              </a:spcAft>
              <a:buFont typeface="Symbol"/>
              <a:buChar char=""/>
              <a:defRPr/>
            </a:pPr>
            <a:r>
              <a:rPr lang="en-GB" dirty="0">
                <a:latin typeface="Open Sans" panose="020B0606030504020204" pitchFamily="34" charset="0"/>
                <a:ea typeface="Open Sans" panose="020B0606030504020204" pitchFamily="34" charset="0"/>
                <a:cs typeface="Open Sans" panose="020B0606030504020204" pitchFamily="34" charset="0"/>
              </a:rPr>
              <a:t>Five sections </a:t>
            </a:r>
          </a:p>
          <a:p>
            <a:pPr marL="366405" indent="-366405" fontAlgn="auto">
              <a:lnSpc>
                <a:spcPct val="115000"/>
              </a:lnSpc>
              <a:spcBef>
                <a:spcPts val="0"/>
              </a:spcBef>
              <a:spcAft>
                <a:spcPts val="0"/>
              </a:spcAft>
              <a:buFont typeface="Symbol"/>
              <a:buChar char=""/>
              <a:defRPr/>
            </a:pPr>
            <a:r>
              <a:rPr lang="en-GB" dirty="0">
                <a:latin typeface="Open Sans" panose="020B0606030504020204" pitchFamily="34" charset="0"/>
                <a:ea typeface="Open Sans" panose="020B0606030504020204" pitchFamily="34" charset="0"/>
                <a:cs typeface="Open Sans" panose="020B0606030504020204" pitchFamily="34" charset="0"/>
              </a:rPr>
              <a:t>Lectures/talking but also practical activities where the aim is to find data for a specific research question </a:t>
            </a:r>
          </a:p>
          <a:p>
            <a:pPr marL="366405" indent="-366405" fontAlgn="auto">
              <a:lnSpc>
                <a:spcPct val="115000"/>
              </a:lnSpc>
              <a:spcBef>
                <a:spcPts val="0"/>
              </a:spcBef>
              <a:spcAft>
                <a:spcPts val="0"/>
              </a:spcAft>
              <a:buFont typeface="Symbol"/>
              <a:buChar char=""/>
              <a:defRPr/>
            </a:pPr>
            <a:r>
              <a:rPr lang="en-GB" dirty="0">
                <a:latin typeface="Open Sans" panose="020B0606030504020204" pitchFamily="34" charset="0"/>
                <a:ea typeface="Open Sans" panose="020B0606030504020204" pitchFamily="34" charset="0"/>
                <a:cs typeface="Open Sans" panose="020B0606030504020204" pitchFamily="34" charset="0"/>
              </a:rPr>
              <a:t>Assumes no prior knowledge but we recognise you may come with relevant experience and knowledge, therefore - opportunity to share and learn from each other </a:t>
            </a:r>
          </a:p>
          <a:p>
            <a:endParaRPr lang="en-NL" dirty="0"/>
          </a:p>
        </p:txBody>
      </p:sp>
    </p:spTree>
    <p:extLst>
      <p:ext uri="{BB962C8B-B14F-4D97-AF65-F5344CB8AC3E}">
        <p14:creationId xmlns:p14="http://schemas.microsoft.com/office/powerpoint/2010/main" val="29888297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L" dirty="0"/>
              <a:t>As mentioned before under sources of data there are many data sources you can consult.</a:t>
            </a:r>
          </a:p>
          <a:p>
            <a:endParaRPr lang="en-NL" dirty="0"/>
          </a:p>
          <a:p>
            <a:r>
              <a:rPr lang="en-NL" dirty="0"/>
              <a:t>The DMEG summarizes ways to find data resources: </a:t>
            </a:r>
            <a:r>
              <a:rPr lang="en-GB" dirty="0"/>
              <a:t>https://</a:t>
            </a:r>
            <a:r>
              <a:rPr lang="en-GB" dirty="0" err="1"/>
              <a:t>dmeg.cessda.eu</a:t>
            </a:r>
            <a:r>
              <a:rPr lang="en-GB" dirty="0"/>
              <a:t>/Data-Management-Expert-Guide/7.-Discover/The-process-of-data-discovery</a:t>
            </a:r>
            <a:endParaRPr lang="en-NL" dirty="0"/>
          </a:p>
          <a:p>
            <a:endParaRPr lang="en-NL" dirty="0"/>
          </a:p>
          <a:p>
            <a:r>
              <a:rPr lang="en-NL" dirty="0"/>
              <a:t>Registries like re3data or openAIRE explore</a:t>
            </a:r>
          </a:p>
          <a:p>
            <a:r>
              <a:rPr lang="en-NL" dirty="0"/>
              <a:t>Search engines like google or google datasearch </a:t>
            </a:r>
          </a:p>
          <a:p>
            <a:endParaRPr lang="en-NL" dirty="0"/>
          </a:p>
          <a:p>
            <a:r>
              <a:rPr lang="en-NL" dirty="0"/>
              <a:t>CESSDA and the data catalogue can be relevant</a:t>
            </a:r>
          </a:p>
          <a:p>
            <a:r>
              <a:rPr lang="en-NL" dirty="0"/>
              <a:t>re3data is a registry of researh data repositories which may be able to help you find relevant data </a:t>
            </a:r>
          </a:p>
        </p:txBody>
      </p:sp>
    </p:spTree>
    <p:extLst>
      <p:ext uri="{BB962C8B-B14F-4D97-AF65-F5344CB8AC3E}">
        <p14:creationId xmlns:p14="http://schemas.microsoft.com/office/powerpoint/2010/main" val="21780186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l-SI" dirty="0" err="1">
                <a:latin typeface="Open Sans" panose="020B0606030504020204" pitchFamily="34" charset="0"/>
                <a:ea typeface="Open Sans" panose="020B0606030504020204" pitchFamily="34" charset="0"/>
                <a:cs typeface="Open Sans" panose="020B0606030504020204" pitchFamily="34" charset="0"/>
              </a:rPr>
              <a:t>Now</a:t>
            </a:r>
            <a:r>
              <a:rPr lang="sl-SI" dirty="0">
                <a:latin typeface="Open Sans" panose="020B0606030504020204" pitchFamily="34" charset="0"/>
                <a:ea typeface="Open Sans" panose="020B0606030504020204" pitchFamily="34" charset="0"/>
                <a:cs typeface="Open Sans" panose="020B0606030504020204" pitchFamily="34" charset="0"/>
              </a:rPr>
              <a:t> I </a:t>
            </a:r>
            <a:r>
              <a:rPr lang="sl-SI" dirty="0" err="1">
                <a:latin typeface="Open Sans" panose="020B0606030504020204" pitchFamily="34" charset="0"/>
                <a:ea typeface="Open Sans" panose="020B0606030504020204" pitchFamily="34" charset="0"/>
                <a:cs typeface="Open Sans" panose="020B0606030504020204" pitchFamily="34" charset="0"/>
              </a:rPr>
              <a:t>will</a:t>
            </a:r>
            <a:r>
              <a:rPr lang="sl-SI" baseline="0" dirty="0">
                <a:latin typeface="Open Sans" panose="020B0606030504020204" pitchFamily="34" charset="0"/>
                <a:ea typeface="Open Sans" panose="020B0606030504020204" pitchFamily="34" charset="0"/>
                <a:cs typeface="Open Sans" panose="020B0606030504020204" pitchFamily="34" charset="0"/>
              </a:rPr>
              <a:t> </a:t>
            </a:r>
            <a:r>
              <a:rPr lang="sl-SI" baseline="0" dirty="0" err="1">
                <a:latin typeface="Open Sans" panose="020B0606030504020204" pitchFamily="34" charset="0"/>
                <a:ea typeface="Open Sans" panose="020B0606030504020204" pitchFamily="34" charset="0"/>
                <a:cs typeface="Open Sans" panose="020B0606030504020204" pitchFamily="34" charset="0"/>
              </a:rPr>
              <a:t>tell</a:t>
            </a:r>
            <a:r>
              <a:rPr lang="sl-SI" baseline="0" dirty="0">
                <a:latin typeface="Open Sans" panose="020B0606030504020204" pitchFamily="34" charset="0"/>
                <a:ea typeface="Open Sans" panose="020B0606030504020204" pitchFamily="34" charset="0"/>
                <a:cs typeface="Open Sans" panose="020B0606030504020204" pitchFamily="34" charset="0"/>
              </a:rPr>
              <a:t> </a:t>
            </a:r>
            <a:r>
              <a:rPr lang="sl-SI" baseline="0" dirty="0" err="1">
                <a:latin typeface="Open Sans" panose="020B0606030504020204" pitchFamily="34" charset="0"/>
                <a:ea typeface="Open Sans" panose="020B0606030504020204" pitchFamily="34" charset="0"/>
                <a:cs typeface="Open Sans" panose="020B0606030504020204" pitchFamily="34" charset="0"/>
              </a:rPr>
              <a:t>you</a:t>
            </a:r>
            <a:r>
              <a:rPr lang="sl-SI" baseline="0" dirty="0">
                <a:latin typeface="Open Sans" panose="020B0606030504020204" pitchFamily="34" charset="0"/>
                <a:ea typeface="Open Sans" panose="020B0606030504020204" pitchFamily="34" charset="0"/>
                <a:cs typeface="Open Sans" panose="020B0606030504020204" pitchFamily="34" charset="0"/>
              </a:rPr>
              <a:t> how to </a:t>
            </a:r>
            <a:r>
              <a:rPr lang="sl-SI" baseline="0" dirty="0" err="1">
                <a:latin typeface="Open Sans" panose="020B0606030504020204" pitchFamily="34" charset="0"/>
                <a:ea typeface="Open Sans" panose="020B0606030504020204" pitchFamily="34" charset="0"/>
                <a:cs typeface="Open Sans" panose="020B0606030504020204" pitchFamily="34" charset="0"/>
              </a:rPr>
              <a:t>search</a:t>
            </a:r>
            <a:r>
              <a:rPr lang="sl-SI" baseline="0" dirty="0">
                <a:latin typeface="Open Sans" panose="020B0606030504020204" pitchFamily="34" charset="0"/>
                <a:ea typeface="Open Sans" panose="020B0606030504020204" pitchFamily="34" charset="0"/>
                <a:cs typeface="Open Sans" panose="020B0606030504020204" pitchFamily="34" charset="0"/>
              </a:rPr>
              <a:t> data in data </a:t>
            </a:r>
            <a:r>
              <a:rPr lang="sl-SI" baseline="0" dirty="0" err="1">
                <a:latin typeface="Open Sans" panose="020B0606030504020204" pitchFamily="34" charset="0"/>
                <a:ea typeface="Open Sans" panose="020B0606030504020204" pitchFamily="34" charset="0"/>
                <a:cs typeface="Open Sans" panose="020B0606030504020204" pitchFamily="34" charset="0"/>
              </a:rPr>
              <a:t>archives</a:t>
            </a:r>
            <a:endParaRPr lang="sl-SI"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3727614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r>
              <a:rPr lang="sl-SI" b="0" dirty="0" err="1">
                <a:latin typeface="Open Sans" panose="020B0606030504020204" pitchFamily="34" charset="0"/>
                <a:ea typeface="Open Sans" panose="020B0606030504020204" pitchFamily="34" charset="0"/>
                <a:cs typeface="Open Sans" panose="020B0606030504020204" pitchFamily="34" charset="0"/>
              </a:rPr>
              <a:t>There</a:t>
            </a:r>
            <a:r>
              <a:rPr lang="sl-SI" b="0" dirty="0">
                <a:latin typeface="Open Sans" panose="020B0606030504020204" pitchFamily="34" charset="0"/>
                <a:ea typeface="Open Sans" panose="020B0606030504020204" pitchFamily="34" charset="0"/>
                <a:cs typeface="Open Sans" panose="020B0606030504020204" pitchFamily="34" charset="0"/>
              </a:rPr>
              <a:t> are t</a:t>
            </a:r>
            <a:r>
              <a:rPr lang="en-GB" b="0" dirty="0" err="1">
                <a:latin typeface="Open Sans" panose="020B0606030504020204" pitchFamily="34" charset="0"/>
                <a:ea typeface="Open Sans" panose="020B0606030504020204" pitchFamily="34" charset="0"/>
                <a:cs typeface="Open Sans" panose="020B0606030504020204" pitchFamily="34" charset="0"/>
              </a:rPr>
              <a:t>hree</a:t>
            </a:r>
            <a:r>
              <a:rPr lang="en-GB" b="0" dirty="0">
                <a:latin typeface="Open Sans" panose="020B0606030504020204" pitchFamily="34" charset="0"/>
                <a:ea typeface="Open Sans" panose="020B0606030504020204" pitchFamily="34" charset="0"/>
                <a:cs typeface="Open Sans" panose="020B0606030504020204" pitchFamily="34" charset="0"/>
              </a:rPr>
              <a:t> common main types of searches </a:t>
            </a:r>
            <a:endParaRPr lang="sl-SI" b="0" dirty="0">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defRPr/>
            </a:pPr>
            <a:endParaRPr lang="en-GB" b="0" dirty="0">
              <a:latin typeface="Open Sans" panose="020B0606030504020204" pitchFamily="34" charset="0"/>
              <a:ea typeface="Open Sans" panose="020B0606030504020204" pitchFamily="34" charset="0"/>
              <a:cs typeface="Open Sans" panose="020B0606030504020204" pitchFamily="34" charset="0"/>
            </a:endParaRPr>
          </a:p>
          <a:p>
            <a:pPr marL="244269" indent="-244269" fontAlgn="auto">
              <a:spcBef>
                <a:spcPts val="0"/>
              </a:spcBef>
              <a:spcAft>
                <a:spcPts val="0"/>
              </a:spcAft>
              <a:buFont typeface="+mj-lt"/>
              <a:buAutoNum type="arabicPeriod"/>
              <a:defRPr/>
            </a:pPr>
            <a:r>
              <a:rPr lang="en-GB" dirty="0">
                <a:latin typeface="Open Sans" panose="020B0606030504020204" pitchFamily="34" charset="0"/>
                <a:ea typeface="Open Sans" panose="020B0606030504020204" pitchFamily="34" charset="0"/>
                <a:cs typeface="Open Sans" panose="020B0606030504020204" pitchFamily="34" charset="0"/>
              </a:rPr>
              <a:t>Search for data on a specific topic</a:t>
            </a:r>
          </a:p>
          <a:p>
            <a:pPr marL="244269" indent="-244269" fontAlgn="auto">
              <a:spcBef>
                <a:spcPts val="0"/>
              </a:spcBef>
              <a:spcAft>
                <a:spcPts val="0"/>
              </a:spcAft>
              <a:buFont typeface="+mj-lt"/>
              <a:buAutoNum type="arabicPeriod"/>
              <a:defRPr/>
            </a:pPr>
            <a:r>
              <a:rPr lang="en-GB" dirty="0">
                <a:latin typeface="Open Sans" panose="020B0606030504020204" pitchFamily="34" charset="0"/>
                <a:ea typeface="Open Sans" panose="020B0606030504020204" pitchFamily="34" charset="0"/>
                <a:cs typeface="Open Sans" panose="020B0606030504020204" pitchFamily="34" charset="0"/>
              </a:rPr>
              <a:t>Search for a specific dataset (that you know of from other studies)</a:t>
            </a:r>
          </a:p>
          <a:p>
            <a:pPr marL="244269" indent="-244269" fontAlgn="auto">
              <a:spcBef>
                <a:spcPts val="0"/>
              </a:spcBef>
              <a:spcAft>
                <a:spcPts val="0"/>
              </a:spcAft>
              <a:buFont typeface="+mj-lt"/>
              <a:buAutoNum type="arabicPeriod"/>
              <a:defRPr/>
            </a:pPr>
            <a:r>
              <a:rPr lang="en-GB" dirty="0">
                <a:latin typeface="Open Sans" panose="020B0606030504020204" pitchFamily="34" charset="0"/>
                <a:ea typeface="Open Sans" panose="020B0606030504020204" pitchFamily="34" charset="0"/>
                <a:cs typeface="Open Sans" panose="020B0606030504020204" pitchFamily="34" charset="0"/>
              </a:rPr>
              <a:t>Browse data collections by type or theme (allowed by some archives)</a:t>
            </a:r>
          </a:p>
          <a:p>
            <a:pPr fontAlgn="auto">
              <a:spcBef>
                <a:spcPts val="0"/>
              </a:spcBef>
              <a:spcAft>
                <a:spcPts val="0"/>
              </a:spcAft>
              <a:defRPr/>
            </a:pPr>
            <a:endParaRPr lang="en-GB" dirty="0">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defRPr/>
            </a:pPr>
            <a:r>
              <a:rPr lang="en-GB" dirty="0">
                <a:latin typeface="Open Sans" panose="020B0606030504020204" pitchFamily="34" charset="0"/>
                <a:ea typeface="Open Sans" panose="020B0606030504020204" pitchFamily="34" charset="0"/>
                <a:cs typeface="Open Sans" panose="020B0606030504020204" pitchFamily="34" charset="0"/>
              </a:rPr>
              <a:t>We will focus on the first (which is often the most common</a:t>
            </a:r>
            <a:r>
              <a:rPr lang="sl-SI" dirty="0">
                <a:latin typeface="Open Sans" panose="020B0606030504020204" pitchFamily="34" charset="0"/>
                <a:ea typeface="Open Sans" panose="020B0606030504020204" pitchFamily="34" charset="0"/>
                <a:cs typeface="Open Sans" panose="020B0606030504020204" pitchFamily="34" charset="0"/>
              </a:rPr>
              <a:t>)</a:t>
            </a:r>
            <a:endParaRPr lang="en-GB"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4436652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L" dirty="0"/>
              <a:t>Here you can include slides from your own archive.</a:t>
            </a:r>
          </a:p>
          <a:p>
            <a:endParaRPr lang="en-NL" dirty="0"/>
          </a:p>
          <a:p>
            <a:r>
              <a:rPr lang="en-NL" dirty="0"/>
              <a:t>More extensive slides are available in the presentation by </a:t>
            </a:r>
            <a:r>
              <a:rPr lang="en-GB" sz="2000" dirty="0"/>
              <a:t>Irena </a:t>
            </a:r>
            <a:r>
              <a:rPr lang="en-GB" sz="2000" dirty="0" err="1"/>
              <a:t>Vipavc</a:t>
            </a:r>
            <a:r>
              <a:rPr lang="en-GB" sz="2000" dirty="0"/>
              <a:t> </a:t>
            </a:r>
            <a:r>
              <a:rPr lang="en-GB" sz="2000" dirty="0" err="1"/>
              <a:t>Brvar</a:t>
            </a:r>
            <a:r>
              <a:rPr lang="en-GB" sz="2000" dirty="0"/>
              <a:t> (ADP) and</a:t>
            </a:r>
          </a:p>
          <a:p>
            <a:r>
              <a:rPr lang="en-GB" sz="2000" dirty="0"/>
              <a:t>Jennifer Buckley (UKDS)  available </a:t>
            </a:r>
            <a:r>
              <a:rPr lang="en-GB" sz="2000" dirty="0">
                <a:hlinkClick r:id="rId3"/>
              </a:rPr>
              <a:t>here</a:t>
            </a:r>
            <a:endParaRPr lang="en-NL" dirty="0"/>
          </a:p>
        </p:txBody>
      </p:sp>
    </p:spTree>
    <p:extLst>
      <p:ext uri="{BB962C8B-B14F-4D97-AF65-F5344CB8AC3E}">
        <p14:creationId xmlns:p14="http://schemas.microsoft.com/office/powerpoint/2010/main" val="42379783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buFont typeface="Symbol" pitchFamily="18" charset="2"/>
              <a:buNone/>
            </a:pPr>
            <a:r>
              <a:rPr lang="en-GB" dirty="0">
                <a:latin typeface="Open Sans" panose="020B0606030504020204" pitchFamily="34" charset="0"/>
                <a:ea typeface="Open Sans" panose="020B0606030504020204" pitchFamily="34" charset="0"/>
                <a:cs typeface="Open Sans" panose="020B0606030504020204" pitchFamily="34" charset="0"/>
              </a:rPr>
              <a:t>Searching archives can be demanding; the volume of data available, while useful, makes finding data for a specific purpose difficult</a:t>
            </a:r>
            <a:endParaRPr lang="sl-SI" dirty="0">
              <a:latin typeface="Open Sans" panose="020B0606030504020204" pitchFamily="34" charset="0"/>
              <a:ea typeface="Open Sans" panose="020B0606030504020204" pitchFamily="34" charset="0"/>
              <a:cs typeface="Open Sans" panose="020B0606030504020204" pitchFamily="34" charset="0"/>
            </a:endParaRPr>
          </a:p>
          <a:p>
            <a:pPr>
              <a:spcBef>
                <a:spcPct val="0"/>
              </a:spcBef>
              <a:buFont typeface="Symbol" pitchFamily="18" charset="2"/>
              <a:buNone/>
            </a:pPr>
            <a:endParaRPr lang="en-GB" dirty="0">
              <a:latin typeface="Open Sans" panose="020B0606030504020204" pitchFamily="34" charset="0"/>
              <a:ea typeface="Open Sans" panose="020B0606030504020204" pitchFamily="34" charset="0"/>
              <a:cs typeface="Open Sans" panose="020B0606030504020204" pitchFamily="34" charset="0"/>
            </a:endParaRPr>
          </a:p>
          <a:p>
            <a:pPr>
              <a:spcBef>
                <a:spcPct val="0"/>
              </a:spcBef>
              <a:buFont typeface="Symbol" pitchFamily="18" charset="2"/>
              <a:buNone/>
            </a:pPr>
            <a:r>
              <a:rPr lang="en-GB" dirty="0">
                <a:latin typeface="Open Sans" panose="020B0606030504020204" pitchFamily="34" charset="0"/>
                <a:ea typeface="Open Sans" panose="020B0606030504020204" pitchFamily="34" charset="0"/>
                <a:cs typeface="Open Sans" panose="020B0606030504020204" pitchFamily="34" charset="0"/>
              </a:rPr>
              <a:t>Alternatively, you might struggle to get results or al least results that seem relevant. </a:t>
            </a:r>
          </a:p>
          <a:p>
            <a:pPr>
              <a:spcBef>
                <a:spcPct val="0"/>
              </a:spcBef>
              <a:buFont typeface="Symbol" pitchFamily="18" charset="2"/>
              <a:buNone/>
            </a:pPr>
            <a:endParaRPr lang="en-GB" dirty="0">
              <a:latin typeface="Open Sans" panose="020B0606030504020204" pitchFamily="34" charset="0"/>
              <a:ea typeface="Open Sans" panose="020B0606030504020204" pitchFamily="34" charset="0"/>
              <a:cs typeface="Open Sans" panose="020B0606030504020204" pitchFamily="34" charset="0"/>
            </a:endParaRPr>
          </a:p>
          <a:p>
            <a:pPr>
              <a:spcBef>
                <a:spcPct val="0"/>
              </a:spcBef>
              <a:buFont typeface="Symbol" pitchFamily="18" charset="2"/>
              <a:buNone/>
            </a:pPr>
            <a:r>
              <a:rPr lang="en-GB" dirty="0">
                <a:latin typeface="Open Sans" panose="020B0606030504020204" pitchFamily="34" charset="0"/>
                <a:ea typeface="Open Sans" panose="020B0606030504020204" pitchFamily="34" charset="0"/>
                <a:cs typeface="Open Sans" panose="020B0606030504020204" pitchFamily="34" charset="0"/>
              </a:rPr>
              <a:t>What you can do? Two general strategies. </a:t>
            </a:r>
          </a:p>
          <a:p>
            <a:pPr>
              <a:spcBef>
                <a:spcPct val="0"/>
              </a:spcBef>
              <a:buFont typeface="Symbol" pitchFamily="18" charset="2"/>
              <a:buNone/>
            </a:pPr>
            <a:endParaRPr lang="en-GB" dirty="0">
              <a:latin typeface="Open Sans" panose="020B0606030504020204" pitchFamily="34" charset="0"/>
              <a:ea typeface="Open Sans" panose="020B0606030504020204" pitchFamily="34" charset="0"/>
              <a:cs typeface="Open Sans" panose="020B0606030504020204" pitchFamily="34" charset="0"/>
            </a:endParaRPr>
          </a:p>
          <a:p>
            <a:pPr>
              <a:spcBef>
                <a:spcPct val="0"/>
              </a:spcBef>
              <a:buFont typeface="Symbol" pitchFamily="18" charset="2"/>
              <a:buNone/>
            </a:pPr>
            <a:r>
              <a:rPr lang="en-GB" dirty="0">
                <a:latin typeface="Open Sans" panose="020B0606030504020204" pitchFamily="34" charset="0"/>
                <a:ea typeface="Open Sans" panose="020B0606030504020204" pitchFamily="34" charset="0"/>
                <a:cs typeface="Open Sans" panose="020B0606030504020204" pitchFamily="34" charset="0"/>
              </a:rPr>
              <a:t>1. Think about your search terms </a:t>
            </a:r>
          </a:p>
          <a:p>
            <a:pPr>
              <a:spcBef>
                <a:spcPct val="0"/>
              </a:spcBef>
              <a:buFont typeface="Symbol" pitchFamily="18" charset="2"/>
              <a:buNone/>
            </a:pPr>
            <a:r>
              <a:rPr lang="en-GB" dirty="0">
                <a:latin typeface="Open Sans" panose="020B0606030504020204" pitchFamily="34" charset="0"/>
                <a:ea typeface="Open Sans" panose="020B0606030504020204" pitchFamily="34" charset="0"/>
                <a:cs typeface="Open Sans" panose="020B0606030504020204" pitchFamily="34" charset="0"/>
              </a:rPr>
              <a:t>How do your search terms relate to your data needs</a:t>
            </a:r>
          </a:p>
          <a:p>
            <a:pPr marL="183202" indent="-183202">
              <a:spcBef>
                <a:spcPct val="0"/>
              </a:spcBef>
              <a:buFont typeface="Arial" panose="020B0604020202020204" pitchFamily="34" charset="0"/>
              <a:buChar char="•"/>
            </a:pPr>
            <a:r>
              <a:rPr lang="en-GB" dirty="0">
                <a:latin typeface="Open Sans" panose="020B0606030504020204" pitchFamily="34" charset="0"/>
                <a:ea typeface="Open Sans" panose="020B0606030504020204" pitchFamily="34" charset="0"/>
                <a:cs typeface="Open Sans" panose="020B0606030504020204" pitchFamily="34" charset="0"/>
              </a:rPr>
              <a:t>e.g. interested in doing research on a specific groups such as fathers many social surveys may ask about children and family life but not necessarily index the data using the term fathers </a:t>
            </a:r>
          </a:p>
          <a:p>
            <a:pPr marL="183202" indent="-183202">
              <a:spcBef>
                <a:spcPct val="0"/>
              </a:spcBef>
              <a:buFont typeface="Arial" panose="020B0604020202020204" pitchFamily="34" charset="0"/>
              <a:buChar char="•"/>
            </a:pPr>
            <a:r>
              <a:rPr lang="en-GB" dirty="0">
                <a:latin typeface="Open Sans" panose="020B0606030504020204" pitchFamily="34" charset="0"/>
                <a:ea typeface="Open Sans" panose="020B0606030504020204" pitchFamily="34" charset="0"/>
                <a:cs typeface="Open Sans" panose="020B0606030504020204" pitchFamily="34" charset="0"/>
              </a:rPr>
              <a:t>lots of useful data for examining migration topics might come from studies not specifically focused on migration. For example, for migrant labour market outcomes, you may want to focus on identifying data on employment and then checking if you can identify migration status. </a:t>
            </a:r>
          </a:p>
          <a:p>
            <a:pPr>
              <a:spcBef>
                <a:spcPct val="0"/>
              </a:spcBef>
              <a:buFont typeface="Symbol" pitchFamily="18" charset="2"/>
              <a:buNone/>
            </a:pPr>
            <a:endParaRPr lang="en-GB" dirty="0">
              <a:latin typeface="Open Sans" panose="020B0606030504020204" pitchFamily="34" charset="0"/>
              <a:ea typeface="Open Sans" panose="020B0606030504020204" pitchFamily="34" charset="0"/>
              <a:cs typeface="Open Sans" panose="020B0606030504020204" pitchFamily="34" charset="0"/>
            </a:endParaRPr>
          </a:p>
          <a:p>
            <a:pPr>
              <a:spcBef>
                <a:spcPct val="0"/>
              </a:spcBef>
              <a:buFont typeface="Symbol" pitchFamily="18" charset="2"/>
              <a:buNone/>
            </a:pPr>
            <a:r>
              <a:rPr lang="en-GB" dirty="0">
                <a:latin typeface="Open Sans" panose="020B0606030504020204" pitchFamily="34" charset="0"/>
                <a:ea typeface="Open Sans" panose="020B0606030504020204" pitchFamily="34" charset="0"/>
                <a:cs typeface="Open Sans" panose="020B0606030504020204" pitchFamily="34" charset="0"/>
              </a:rPr>
              <a:t>Using exact terms can reduce number of results/make them more relevant e.g. </a:t>
            </a:r>
          </a:p>
          <a:p>
            <a:pPr>
              <a:spcBef>
                <a:spcPct val="0"/>
              </a:spcBef>
              <a:buFont typeface="Symbol" pitchFamily="18" charset="2"/>
              <a:buNone/>
            </a:pPr>
            <a:r>
              <a:rPr lang="en-GB" dirty="0">
                <a:latin typeface="Open Sans" panose="020B0606030504020204" pitchFamily="34" charset="0"/>
                <a:ea typeface="Open Sans" panose="020B0606030504020204" pitchFamily="34" charset="0"/>
                <a:cs typeface="Open Sans" panose="020B0606030504020204" pitchFamily="34" charset="0"/>
              </a:rPr>
              <a:t>Spelling can be an issue – American and English spelling – ageing and aging </a:t>
            </a:r>
          </a:p>
          <a:p>
            <a:pPr>
              <a:spcBef>
                <a:spcPct val="0"/>
              </a:spcBef>
              <a:buFont typeface="Symbol" pitchFamily="18" charset="2"/>
              <a:buNone/>
            </a:pPr>
            <a:endParaRPr lang="en-GB" dirty="0">
              <a:latin typeface="Open Sans" panose="020B0606030504020204" pitchFamily="34" charset="0"/>
              <a:ea typeface="Open Sans" panose="020B0606030504020204" pitchFamily="34" charset="0"/>
              <a:cs typeface="Open Sans" panose="020B0606030504020204" pitchFamily="34" charset="0"/>
            </a:endParaRPr>
          </a:p>
          <a:p>
            <a:pPr>
              <a:spcBef>
                <a:spcPct val="0"/>
              </a:spcBef>
              <a:buFont typeface="Symbol" pitchFamily="18" charset="2"/>
              <a:buNone/>
            </a:pPr>
            <a:r>
              <a:rPr lang="en-GB" dirty="0">
                <a:latin typeface="Open Sans" panose="020B0606030504020204" pitchFamily="34" charset="0"/>
                <a:ea typeface="Open Sans" panose="020B0606030504020204" pitchFamily="34" charset="0"/>
                <a:cs typeface="Open Sans" panose="020B0606030504020204" pitchFamily="34" charset="0"/>
              </a:rPr>
              <a:t>2. Sort results and use filters –  refer to your ideal data to refine by data types, date and geography </a:t>
            </a:r>
          </a:p>
          <a:p>
            <a:pPr>
              <a:lnSpc>
                <a:spcPct val="115000"/>
              </a:lnSpc>
              <a:spcBef>
                <a:spcPct val="0"/>
              </a:spcBef>
              <a:spcAft>
                <a:spcPts val="1069"/>
              </a:spcAft>
            </a:pPr>
            <a:r>
              <a:rPr lang="en-GB" dirty="0">
                <a:latin typeface="Open Sans" panose="020B0606030504020204" pitchFamily="34" charset="0"/>
                <a:ea typeface="Open Sans" panose="020B0606030504020204" pitchFamily="34" charset="0"/>
                <a:cs typeface="Open Sans" panose="020B0606030504020204" pitchFamily="34" charset="0"/>
              </a:rPr>
              <a:t>Check settings on search tool – are you searching titles, subjects, variables etc. </a:t>
            </a:r>
          </a:p>
          <a:p>
            <a:pPr>
              <a:lnSpc>
                <a:spcPct val="115000"/>
              </a:lnSpc>
              <a:spcBef>
                <a:spcPct val="0"/>
              </a:spcBef>
              <a:spcAft>
                <a:spcPts val="1069"/>
              </a:spcAft>
            </a:pPr>
            <a:endParaRPr lang="en-GB" i="1" dirty="0">
              <a:solidFill>
                <a:srgbClr val="FF0000"/>
              </a:solidFill>
              <a:latin typeface="Open Sans" panose="020B0606030504020204" pitchFamily="34" charset="0"/>
              <a:ea typeface="Open Sans" panose="020B0606030504020204" pitchFamily="34" charset="0"/>
              <a:cs typeface="Open Sans" panose="020B0606030504020204" pitchFamily="34" charset="0"/>
            </a:endParaRPr>
          </a:p>
          <a:p>
            <a:pPr>
              <a:lnSpc>
                <a:spcPct val="115000"/>
              </a:lnSpc>
              <a:spcBef>
                <a:spcPct val="0"/>
              </a:spcBef>
              <a:spcAft>
                <a:spcPts val="1069"/>
              </a:spcAft>
            </a:pPr>
            <a:endParaRPr lang="en-GB" i="1" dirty="0">
              <a:solidFill>
                <a:srgbClr val="FF0000"/>
              </a:solidFill>
              <a:latin typeface="Open Sans" panose="020B0606030504020204" pitchFamily="34" charset="0"/>
              <a:ea typeface="Open Sans" panose="020B0606030504020204" pitchFamily="34" charset="0"/>
              <a:cs typeface="Open Sans" panose="020B0606030504020204" pitchFamily="34" charset="0"/>
            </a:endParaRPr>
          </a:p>
          <a:p>
            <a:endParaRPr lang="sl-SI"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5259236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GB" dirty="0"/>
              <a:t>One tool that can help is ELSST. </a:t>
            </a:r>
          </a:p>
          <a:p>
            <a:pPr>
              <a:spcBef>
                <a:spcPct val="0"/>
              </a:spcBef>
            </a:pPr>
            <a:endParaRPr lang="en-GB" dirty="0"/>
          </a:p>
          <a:p>
            <a:pPr>
              <a:spcBef>
                <a:spcPct val="0"/>
              </a:spcBef>
            </a:pPr>
            <a:r>
              <a:rPr lang="en-GB" dirty="0"/>
              <a:t>ELSST is a multilingual thesaurus for the social sciences. It contains concepts which aim to be language- and country-neutral, i.e. relevant to all languages and member counties. </a:t>
            </a:r>
          </a:p>
          <a:p>
            <a:pPr>
              <a:spcBef>
                <a:spcPct val="0"/>
              </a:spcBef>
            </a:pPr>
            <a:r>
              <a:rPr lang="en-GB" dirty="0"/>
              <a:t>Concepts are linked through hierarchical and non-hierarchical relations. Users can exploit these relationships to broaden or narrow their search to possibly more relevant concepts. </a:t>
            </a:r>
          </a:p>
          <a:p>
            <a:pPr>
              <a:spcBef>
                <a:spcPct val="0"/>
              </a:spcBef>
            </a:pPr>
            <a:r>
              <a:rPr lang="en-GB" dirty="0"/>
              <a:t>ELSST also supports multilingual information retrieval. When embedded into a search engine, it allows a user to query the system in one language and retrieve data indexed with the term in another language of ELSST. </a:t>
            </a:r>
          </a:p>
          <a:p>
            <a:pPr>
              <a:spcBef>
                <a:spcPct val="0"/>
              </a:spcBef>
            </a:pPr>
            <a:r>
              <a:rPr lang="en-GB" dirty="0"/>
              <a:t>The English language version contains over 3,000 concepts, including Preferred Terms that are used to index data and Non-preferred terms that are not used by indexers but lead indexers to the Preferred Terms. 90 % of the Preferred Terms used to index data have been translated into all the other languages, with several languages having 100% coverage. </a:t>
            </a:r>
          </a:p>
          <a:p>
            <a:pPr>
              <a:spcBef>
                <a:spcPct val="0"/>
              </a:spcBef>
            </a:pPr>
            <a:r>
              <a:rPr lang="en-GB" dirty="0"/>
              <a:t>It may be useful to consider alternative spellings of key search terms. </a:t>
            </a:r>
          </a:p>
          <a:p>
            <a:pPr>
              <a:spcBef>
                <a:spcPct val="0"/>
              </a:spcBef>
            </a:pPr>
            <a:endParaRPr lang="en-GB" dirty="0"/>
          </a:p>
        </p:txBody>
      </p:sp>
    </p:spTree>
    <p:extLst>
      <p:ext uri="{BB962C8B-B14F-4D97-AF65-F5344CB8AC3E}">
        <p14:creationId xmlns:p14="http://schemas.microsoft.com/office/powerpoint/2010/main" val="22606610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L" dirty="0"/>
              <a:t>If you like you can here already include an activity to search for data. </a:t>
            </a:r>
          </a:p>
          <a:p>
            <a:r>
              <a:rPr lang="en-NL" dirty="0"/>
              <a:t>Or ask participants to find data in your own repository </a:t>
            </a:r>
          </a:p>
        </p:txBody>
      </p:sp>
    </p:spTree>
    <p:extLst>
      <p:ext uri="{BB962C8B-B14F-4D97-AF65-F5344CB8AC3E}">
        <p14:creationId xmlns:p14="http://schemas.microsoft.com/office/powerpoint/2010/main" val="3432180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r>
              <a:rPr lang="en-GB" dirty="0">
                <a:latin typeface="Open Sans" panose="020B0606030504020204" pitchFamily="34" charset="0"/>
                <a:ea typeface="Open Sans" panose="020B0606030504020204" pitchFamily="34" charset="0"/>
                <a:cs typeface="Open Sans" panose="020B0606030504020204" pitchFamily="34" charset="0"/>
              </a:rPr>
              <a:t>Metadata and documentation are key to making sense of the data. </a:t>
            </a:r>
          </a:p>
          <a:p>
            <a:pPr marL="183202" indent="-183202" fontAlgn="auto">
              <a:spcBef>
                <a:spcPts val="0"/>
              </a:spcBef>
              <a:spcAft>
                <a:spcPts val="0"/>
              </a:spcAft>
              <a:buFont typeface="Arial" panose="020B0604020202020204" pitchFamily="34" charset="0"/>
              <a:buChar char="•"/>
              <a:defRPr/>
            </a:pPr>
            <a:r>
              <a:rPr lang="en-GB" dirty="0">
                <a:latin typeface="Open Sans" panose="020B0606030504020204" pitchFamily="34" charset="0"/>
                <a:ea typeface="Open Sans" panose="020B0606030504020204" pitchFamily="34" charset="0"/>
                <a:cs typeface="Open Sans" panose="020B0606030504020204" pitchFamily="34" charset="0"/>
              </a:rPr>
              <a:t>Metadata or "data about data" are descriptors that facilitate cataloguing data and data discovery. </a:t>
            </a:r>
          </a:p>
          <a:p>
            <a:pPr marL="183202" indent="-183202" fontAlgn="auto">
              <a:spcBef>
                <a:spcPts val="0"/>
              </a:spcBef>
              <a:spcAft>
                <a:spcPts val="0"/>
              </a:spcAft>
              <a:buFont typeface="Arial" panose="020B0604020202020204" pitchFamily="34" charset="0"/>
              <a:buChar char="•"/>
              <a:defRPr/>
            </a:pPr>
            <a:r>
              <a:rPr lang="en-US" dirty="0">
                <a:latin typeface="Open Sans" panose="020B0606030504020204" pitchFamily="34" charset="0"/>
                <a:ea typeface="Open Sans" panose="020B0606030504020204" pitchFamily="34" charset="0"/>
                <a:cs typeface="Open Sans" panose="020B0606030504020204" pitchFamily="34" charset="0"/>
              </a:rPr>
              <a:t>Documentation might include user guides, survey questionnaires, interview schedules and fieldwork notes</a:t>
            </a:r>
          </a:p>
          <a:p>
            <a:pPr fontAlgn="auto">
              <a:spcBef>
                <a:spcPts val="0"/>
              </a:spcBef>
              <a:spcAft>
                <a:spcPts val="0"/>
              </a:spcAft>
              <a:defRPr/>
            </a:pPr>
            <a:endParaRPr lang="en-GB" dirty="0">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defRPr/>
            </a:pPr>
            <a:r>
              <a:rPr lang="en-GB" dirty="0">
                <a:latin typeface="Open Sans" panose="020B0606030504020204" pitchFamily="34" charset="0"/>
                <a:ea typeface="Open Sans" panose="020B0606030504020204" pitchFamily="34" charset="0"/>
                <a:cs typeface="Open Sans" panose="020B0606030504020204" pitchFamily="34" charset="0"/>
              </a:rPr>
              <a:t>Archives produce catalogue records containing metadata. </a:t>
            </a:r>
            <a:r>
              <a:rPr lang="en-US" dirty="0">
                <a:latin typeface="Open Sans" panose="020B0606030504020204" pitchFamily="34" charset="0"/>
                <a:ea typeface="Open Sans" panose="020B0606030504020204" pitchFamily="34" charset="0"/>
                <a:cs typeface="Open Sans" panose="020B0606030504020204" pitchFamily="34" charset="0"/>
              </a:rPr>
              <a:t>Documentation is often </a:t>
            </a:r>
            <a:r>
              <a:rPr lang="en-GB" dirty="0">
                <a:latin typeface="Open Sans" panose="020B0606030504020204" pitchFamily="34" charset="0"/>
                <a:ea typeface="Open Sans" panose="020B0606030504020204" pitchFamily="34" charset="0"/>
                <a:cs typeface="Open Sans" panose="020B0606030504020204" pitchFamily="34" charset="0"/>
              </a:rPr>
              <a:t>accessible directly from the catalogue record (without needing to register)</a:t>
            </a:r>
            <a:r>
              <a:rPr lang="en-US" dirty="0">
                <a:latin typeface="Open Sans" panose="020B0606030504020204" pitchFamily="34" charset="0"/>
                <a:ea typeface="Open Sans" panose="020B0606030504020204" pitchFamily="34" charset="0"/>
                <a:cs typeface="Open Sans" panose="020B0606030504020204" pitchFamily="34" charset="0"/>
              </a:rPr>
              <a:t>, usually as fully searchable PDF documents (but format and quality varies, especially for older studies). </a:t>
            </a:r>
          </a:p>
          <a:p>
            <a:pPr fontAlgn="auto">
              <a:spcBef>
                <a:spcPts val="0"/>
              </a:spcBef>
              <a:spcAft>
                <a:spcPts val="0"/>
              </a:spcAft>
              <a:defRPr/>
            </a:pPr>
            <a:r>
              <a:rPr lang="en-US" dirty="0">
                <a:latin typeface="Open Sans" panose="020B0606030504020204" pitchFamily="34" charset="0"/>
                <a:ea typeface="Open Sans" panose="020B0606030504020204" pitchFamily="34" charset="0"/>
                <a:cs typeface="Open Sans" panose="020B0606030504020204" pitchFamily="34" charset="0"/>
              </a:rPr>
              <a:t>The quality and accessibility of metadata data and documentation can vary. A core aim of CESSDA is that data collections have documentation that allows use </a:t>
            </a:r>
            <a:r>
              <a:rPr lang="en-GB" dirty="0">
                <a:latin typeface="Open Sans" panose="020B0606030504020204" pitchFamily="34" charset="0"/>
                <a:ea typeface="Open Sans" panose="020B0606030504020204" pitchFamily="34" charset="0"/>
                <a:cs typeface="Open Sans" panose="020B0606030504020204" pitchFamily="34" charset="0"/>
              </a:rPr>
              <a:t>without recourse to the data creator.</a:t>
            </a:r>
            <a:endParaRPr lang="en-US" dirty="0">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defRPr/>
            </a:pPr>
            <a:r>
              <a:rPr lang="en-GB" dirty="0">
                <a:latin typeface="Open Sans" panose="020B0606030504020204" pitchFamily="34" charset="0"/>
                <a:ea typeface="Open Sans" panose="020B0606030504020204" pitchFamily="34" charset="0"/>
                <a:cs typeface="Open Sans" panose="020B0606030504020204" pitchFamily="34" charset="0"/>
              </a:rPr>
              <a:t>Work by CESSDA and its’ service providers as well as many other research and data professionals is improving the way data is documented e.g. metadata standards such as consistent categories and researchers being trained in research data management </a:t>
            </a:r>
          </a:p>
          <a:p>
            <a:pPr fontAlgn="auto">
              <a:spcBef>
                <a:spcPts val="0"/>
              </a:spcBef>
              <a:spcAft>
                <a:spcPts val="0"/>
              </a:spcAft>
              <a:defRPr/>
            </a:pPr>
            <a:r>
              <a:rPr lang="en-GB" dirty="0">
                <a:latin typeface="Open Sans" panose="020B0606030504020204" pitchFamily="34" charset="0"/>
                <a:ea typeface="Open Sans" panose="020B0606030504020204" pitchFamily="34" charset="0"/>
                <a:cs typeface="Open Sans" panose="020B0606030504020204" pitchFamily="34" charset="0"/>
              </a:rPr>
              <a:t>Some</a:t>
            </a:r>
            <a:r>
              <a:rPr lang="en-US" dirty="0">
                <a:latin typeface="Open Sans" panose="020B0606030504020204" pitchFamily="34" charset="0"/>
                <a:ea typeface="Open Sans" panose="020B0606030504020204" pitchFamily="34" charset="0"/>
                <a:cs typeface="Open Sans" panose="020B0606030504020204" pitchFamily="34" charset="0"/>
              </a:rPr>
              <a:t> services (where resources allow) offer support to help users understand data through helpdesks and training. </a:t>
            </a:r>
            <a:endParaRPr lang="en-GB"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1434344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Slide Image Placeholder 1"/>
          <p:cNvSpPr>
            <a:spLocks noGrp="1" noRot="1" noChangeAspect="1"/>
          </p:cNvSpPr>
          <p:nvPr>
            <p:ph type="sldImg"/>
          </p:nvPr>
        </p:nvSpPr>
        <p:spPr bwMode="auto">
          <a:xfrm>
            <a:off x="381000" y="685800"/>
            <a:ext cx="6096000" cy="3429000"/>
          </a:xfrm>
          <a:noFill/>
          <a:ln>
            <a:solidFill>
              <a:srgbClr val="000000"/>
            </a:solidFill>
            <a:miter lim="800000"/>
            <a:headEnd/>
            <a:tailEnd/>
          </a:ln>
        </p:spPr>
      </p:sp>
      <p:sp>
        <p:nvSpPr>
          <p:cNvPr id="102402" name="Notes Placeholder 2"/>
          <p:cNvSpPr>
            <a:spLocks noGrp="1"/>
          </p:cNvSpPr>
          <p:nvPr>
            <p:ph type="body" idx="1"/>
          </p:nvPr>
        </p:nvSpPr>
        <p:spPr bwMode="auto">
          <a:noFill/>
        </p:spPr>
        <p:txBody>
          <a:bodyPr wrap="square" numCol="1" anchor="t" anchorCtr="0" compatLnSpc="1">
            <a:prstTxWarp prst="textNoShape">
              <a:avLst/>
            </a:prstTxWarp>
          </a:bodyPr>
          <a:lstStyle/>
          <a:p>
            <a:pPr>
              <a:lnSpc>
                <a:spcPct val="115000"/>
              </a:lnSpc>
              <a:spcBef>
                <a:spcPct val="0"/>
              </a:spcBef>
            </a:pPr>
            <a:r>
              <a:rPr lang="en-GB" dirty="0">
                <a:solidFill>
                  <a:srgbClr val="000000"/>
                </a:solidFill>
                <a:latin typeface="Open Sans" panose="020B0606030504020204" pitchFamily="34" charset="0"/>
                <a:ea typeface="Open Sans" panose="020B0606030504020204" pitchFamily="34" charset="0"/>
                <a:cs typeface="Open Sans" panose="020B0606030504020204" pitchFamily="34" charset="0"/>
              </a:rPr>
              <a:t>Asking some simple questions about the data can help determine its quality. </a:t>
            </a:r>
          </a:p>
          <a:p>
            <a:pPr>
              <a:lnSpc>
                <a:spcPct val="115000"/>
              </a:lnSpc>
              <a:spcBef>
                <a:spcPct val="0"/>
              </a:spcBef>
            </a:pPr>
            <a:endParaRPr lang="en-GB"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p>
            <a:pPr>
              <a:lnSpc>
                <a:spcPct val="115000"/>
              </a:lnSpc>
              <a:spcBef>
                <a:spcPct val="0"/>
              </a:spcBef>
            </a:pPr>
            <a:r>
              <a:rPr lang="en-GB" dirty="0">
                <a:solidFill>
                  <a:srgbClr val="000000"/>
                </a:solidFill>
                <a:latin typeface="Open Sans" panose="020B0606030504020204" pitchFamily="34" charset="0"/>
                <a:ea typeface="Open Sans" panose="020B0606030504020204" pitchFamily="34" charset="0"/>
                <a:cs typeface="Open Sans" panose="020B0606030504020204" pitchFamily="34" charset="0"/>
              </a:rPr>
              <a:t>[Trainer note: for more interaction, you can get participants to think of list – then show to confirm]</a:t>
            </a:r>
          </a:p>
          <a:p>
            <a:pPr>
              <a:lnSpc>
                <a:spcPct val="115000"/>
              </a:lnSpc>
              <a:spcBef>
                <a:spcPct val="0"/>
              </a:spcBef>
            </a:pPr>
            <a:r>
              <a:rPr lang="en-GB" dirty="0">
                <a:solidFill>
                  <a:srgbClr val="000000"/>
                </a:solidFill>
                <a:latin typeface="Open Sans" panose="020B0606030504020204" pitchFamily="34" charset="0"/>
                <a:ea typeface="Open Sans" panose="020B0606030504020204" pitchFamily="34" charset="0"/>
                <a:cs typeface="Open Sans" panose="020B0606030504020204" pitchFamily="34" charset="0"/>
              </a:rPr>
              <a:t> </a:t>
            </a:r>
            <a:endParaRPr lang="en-GB" dirty="0">
              <a:latin typeface="Open Sans" panose="020B0606030504020204" pitchFamily="34" charset="0"/>
              <a:ea typeface="Open Sans" panose="020B0606030504020204" pitchFamily="34" charset="0"/>
              <a:cs typeface="Open Sans" panose="020B0606030504020204" pitchFamily="34" charset="0"/>
            </a:endParaRPr>
          </a:p>
          <a:p>
            <a:pPr>
              <a:lnSpc>
                <a:spcPct val="115000"/>
              </a:lnSpc>
              <a:spcBef>
                <a:spcPct val="0"/>
              </a:spcBef>
            </a:pPr>
            <a:r>
              <a:rPr lang="en-GB" dirty="0">
                <a:solidFill>
                  <a:srgbClr val="000000"/>
                </a:solidFill>
                <a:latin typeface="Open Sans" panose="020B0606030504020204" pitchFamily="34" charset="0"/>
                <a:ea typeface="Open Sans" panose="020B0606030504020204" pitchFamily="34" charset="0"/>
                <a:cs typeface="Open Sans" panose="020B0606030504020204" pitchFamily="34" charset="0"/>
              </a:rPr>
              <a:t>Answers to many questions on the catalogue page/website </a:t>
            </a:r>
            <a:endParaRPr lang="en-GB" dirty="0">
              <a:latin typeface="Open Sans" panose="020B0606030504020204" pitchFamily="34" charset="0"/>
              <a:ea typeface="Open Sans" panose="020B0606030504020204" pitchFamily="34" charset="0"/>
              <a:cs typeface="Open Sans" panose="020B0606030504020204" pitchFamily="34" charset="0"/>
            </a:endParaRPr>
          </a:p>
          <a:p>
            <a:pPr>
              <a:lnSpc>
                <a:spcPct val="115000"/>
              </a:lnSpc>
              <a:spcBef>
                <a:spcPct val="0"/>
              </a:spcBef>
            </a:pPr>
            <a:r>
              <a:rPr lang="en-GB" dirty="0">
                <a:solidFill>
                  <a:srgbClr val="000000"/>
                </a:solidFill>
                <a:latin typeface="Open Sans" panose="020B0606030504020204" pitchFamily="34" charset="0"/>
                <a:ea typeface="Open Sans" panose="020B0606030504020204" pitchFamily="34" charset="0"/>
                <a:cs typeface="Open Sans" panose="020B0606030504020204" pitchFamily="34" charset="0"/>
              </a:rPr>
              <a:t>For others, you may need to review supporting documentation such as User Guides, Technical Reports </a:t>
            </a:r>
            <a:endParaRPr lang="en-GB" dirty="0">
              <a:latin typeface="Open Sans" panose="020B0606030504020204" pitchFamily="34" charset="0"/>
              <a:ea typeface="Open Sans" panose="020B0606030504020204" pitchFamily="34" charset="0"/>
              <a:cs typeface="Open Sans" panose="020B0606030504020204" pitchFamily="34" charset="0"/>
            </a:endParaRPr>
          </a:p>
          <a:p>
            <a:pPr>
              <a:lnSpc>
                <a:spcPct val="115000"/>
              </a:lnSpc>
              <a:spcBef>
                <a:spcPct val="0"/>
              </a:spcBef>
            </a:pPr>
            <a:r>
              <a:rPr lang="en-GB" dirty="0">
                <a:solidFill>
                  <a:srgbClr val="000000"/>
                </a:solidFill>
                <a:latin typeface="Open Sans" panose="020B0606030504020204" pitchFamily="34" charset="0"/>
                <a:ea typeface="Open Sans" panose="020B0606030504020204" pitchFamily="34" charset="0"/>
                <a:cs typeface="Open Sans" panose="020B0606030504020204" pitchFamily="34" charset="0"/>
              </a:rPr>
              <a:t> </a:t>
            </a:r>
            <a:endParaRPr lang="en-GB" dirty="0">
              <a:latin typeface="Open Sans" panose="020B0606030504020204" pitchFamily="34" charset="0"/>
              <a:ea typeface="Open Sans" panose="020B0606030504020204" pitchFamily="34" charset="0"/>
              <a:cs typeface="Open Sans" panose="020B0606030504020204" pitchFamily="34" charset="0"/>
            </a:endParaRPr>
          </a:p>
          <a:p>
            <a:pPr>
              <a:lnSpc>
                <a:spcPct val="115000"/>
              </a:lnSpc>
              <a:spcBef>
                <a:spcPct val="0"/>
              </a:spcBef>
            </a:pPr>
            <a:r>
              <a:rPr lang="en-GB" dirty="0">
                <a:solidFill>
                  <a:srgbClr val="000000"/>
                </a:solidFill>
                <a:latin typeface="Open Sans" panose="020B0606030504020204" pitchFamily="34" charset="0"/>
                <a:ea typeface="Open Sans" panose="020B0606030504020204" pitchFamily="34" charset="0"/>
                <a:cs typeface="Open Sans" panose="020B0606030504020204" pitchFamily="34" charset="0"/>
              </a:rPr>
              <a:t>If you cannot answer these questions easily, you need to consider if you can use this data meaningfully. If you have unanswered questions, you may be able to ask the data archive or data owners for further information.  </a:t>
            </a:r>
            <a:endParaRPr lang="en-GB" dirty="0">
              <a:latin typeface="Open Sans" panose="020B0606030504020204" pitchFamily="34" charset="0"/>
              <a:ea typeface="Open Sans" panose="020B0606030504020204" pitchFamily="34" charset="0"/>
              <a:cs typeface="Open Sans" panose="020B0606030504020204" pitchFamily="34" charset="0"/>
            </a:endParaRPr>
          </a:p>
          <a:p>
            <a:pPr>
              <a:spcBef>
                <a:spcPct val="0"/>
              </a:spcBef>
            </a:pPr>
            <a:endParaRPr lang="en-GB" dirty="0">
              <a:latin typeface="Open Sans" panose="020B0606030504020204" pitchFamily="34" charset="0"/>
              <a:ea typeface="Open Sans" panose="020B0606030504020204" pitchFamily="34" charset="0"/>
              <a:cs typeface="Open Sans" panose="020B0606030504020204" pitchFamily="34" charset="0"/>
            </a:endParaRPr>
          </a:p>
        </p:txBody>
      </p:sp>
      <p:sp>
        <p:nvSpPr>
          <p:cNvPr id="102403" name="Slide Number Placeholder 3"/>
          <p:cNvSpPr>
            <a:spLocks noGrp="1"/>
          </p:cNvSpPr>
          <p:nvPr>
            <p:ph type="sldNum" sz="quarter" idx="5"/>
          </p:nvPr>
        </p:nvSpPr>
        <p:spPr bwMode="auto">
          <a:xfrm>
            <a:off x="3884363" y="8684880"/>
            <a:ext cx="2972535" cy="456986"/>
          </a:xfrm>
          <a:prstGeom prst="rect">
            <a:avLst/>
          </a:prstGeom>
          <a:noFill/>
          <a:ln>
            <a:miter lim="800000"/>
            <a:headEnd/>
            <a:tailEnd/>
          </a:ln>
        </p:spPr>
        <p:txBody>
          <a:bodyPr wrap="square" numCol="1" anchorCtr="0" compatLnSpc="1">
            <a:prstTxWarp prst="textNoShape">
              <a:avLst/>
            </a:prstTxWarp>
          </a:bodyPr>
          <a:lstStyle/>
          <a:p>
            <a:pPr fontAlgn="base">
              <a:spcBef>
                <a:spcPct val="0"/>
              </a:spcBef>
              <a:spcAft>
                <a:spcPct val="0"/>
              </a:spcAft>
            </a:pPr>
            <a:fld id="{E86F1145-E594-4CA9-83D4-C033E696F4EB}" type="slidenum">
              <a:rPr lang="en-GB"/>
              <a:pPr fontAlgn="base">
                <a:spcBef>
                  <a:spcPct val="0"/>
                </a:spcBef>
                <a:spcAft>
                  <a:spcPct val="0"/>
                </a:spcAft>
              </a:pPr>
              <a:t>36</a:t>
            </a:fld>
            <a:endParaRPr lang="en-GB"/>
          </a:p>
        </p:txBody>
      </p:sp>
    </p:spTree>
    <p:extLst>
      <p:ext uri="{BB962C8B-B14F-4D97-AF65-F5344CB8AC3E}">
        <p14:creationId xmlns:p14="http://schemas.microsoft.com/office/powerpoint/2010/main" val="327982920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Slide Image Placeholder 1"/>
          <p:cNvSpPr>
            <a:spLocks noGrp="1" noRot="1" noChangeAspect="1"/>
          </p:cNvSpPr>
          <p:nvPr>
            <p:ph type="sldImg"/>
          </p:nvPr>
        </p:nvSpPr>
        <p:spPr bwMode="auto">
          <a:xfrm>
            <a:off x="381000" y="685800"/>
            <a:ext cx="6096000" cy="3429000"/>
          </a:xfrm>
          <a:noFill/>
          <a:ln>
            <a:solidFill>
              <a:srgbClr val="000000"/>
            </a:solidFill>
            <a:miter lim="800000"/>
            <a:headEnd/>
            <a:tailEnd/>
          </a:ln>
        </p:spPr>
      </p:sp>
      <p:sp>
        <p:nvSpPr>
          <p:cNvPr id="3" name="Notes Placeholder 2"/>
          <p:cNvSpPr>
            <a:spLocks noGrp="1"/>
          </p:cNvSpPr>
          <p:nvPr>
            <p:ph type="body" idx="1"/>
          </p:nvPr>
        </p:nvSpPr>
        <p:spPr/>
        <p:txBody>
          <a:bodyPr/>
          <a:lstStyle/>
          <a:p>
            <a:pPr fontAlgn="auto">
              <a:spcBef>
                <a:spcPts val="0"/>
              </a:spcBef>
              <a:spcAft>
                <a:spcPts val="0"/>
              </a:spcAft>
              <a:defRPr/>
            </a:pPr>
            <a:r>
              <a:rPr lang="en-GB" dirty="0">
                <a:latin typeface="Open Sans" panose="020B0606030504020204" pitchFamily="34" charset="0"/>
                <a:ea typeface="Open Sans" panose="020B0606030504020204" pitchFamily="34" charset="0"/>
                <a:cs typeface="Open Sans" panose="020B0606030504020204" pitchFamily="34" charset="0"/>
              </a:rPr>
              <a:t>Evaluate the usefulness of data for a specific purpose using metadata and documentation – i.e. comparing a dataset to the ideal dataset identified previously. </a:t>
            </a:r>
          </a:p>
          <a:p>
            <a:pPr marL="183202" indent="-183202" fontAlgn="auto">
              <a:spcBef>
                <a:spcPts val="0"/>
              </a:spcBef>
              <a:spcAft>
                <a:spcPts val="0"/>
              </a:spcAft>
              <a:buFont typeface="Arial" panose="020B0604020202020204" pitchFamily="34" charset="0"/>
              <a:buChar char="•"/>
              <a:defRPr/>
            </a:pPr>
            <a:r>
              <a:rPr lang="en-GB" dirty="0">
                <a:latin typeface="Open Sans" panose="020B0606030504020204" pitchFamily="34" charset="0"/>
                <a:ea typeface="Open Sans" panose="020B0606030504020204" pitchFamily="34" charset="0"/>
                <a:cs typeface="Open Sans" panose="020B0606030504020204" pitchFamily="34" charset="0"/>
              </a:rPr>
              <a:t>units of analysis</a:t>
            </a:r>
          </a:p>
          <a:p>
            <a:pPr marL="183202" indent="-183202" fontAlgn="auto">
              <a:spcBef>
                <a:spcPts val="0"/>
              </a:spcBef>
              <a:spcAft>
                <a:spcPts val="0"/>
              </a:spcAft>
              <a:buFont typeface="Arial" panose="020B0604020202020204" pitchFamily="34" charset="0"/>
              <a:buChar char="•"/>
              <a:defRPr/>
            </a:pPr>
            <a:r>
              <a:rPr lang="en-GB" dirty="0">
                <a:latin typeface="Open Sans" panose="020B0606030504020204" pitchFamily="34" charset="0"/>
                <a:ea typeface="Open Sans" panose="020B0606030504020204" pitchFamily="34" charset="0"/>
                <a:cs typeface="Open Sans" panose="020B0606030504020204" pitchFamily="34" charset="0"/>
              </a:rPr>
              <a:t>access</a:t>
            </a:r>
          </a:p>
          <a:p>
            <a:pPr marL="183202" indent="-183202" fontAlgn="auto">
              <a:spcBef>
                <a:spcPts val="0"/>
              </a:spcBef>
              <a:spcAft>
                <a:spcPts val="0"/>
              </a:spcAft>
              <a:buFont typeface="Arial" panose="020B0604020202020204" pitchFamily="34" charset="0"/>
              <a:buChar char="•"/>
              <a:defRPr/>
            </a:pPr>
            <a:r>
              <a:rPr lang="en-GB" dirty="0">
                <a:latin typeface="Open Sans" panose="020B0606030504020204" pitchFamily="34" charset="0"/>
                <a:ea typeface="Open Sans" panose="020B0606030504020204" pitchFamily="34" charset="0"/>
                <a:cs typeface="Open Sans" panose="020B0606030504020204" pitchFamily="34" charset="0"/>
              </a:rPr>
              <a:t>time period(s)</a:t>
            </a:r>
          </a:p>
          <a:p>
            <a:pPr marL="183202" indent="-183202" fontAlgn="auto">
              <a:spcBef>
                <a:spcPts val="0"/>
              </a:spcBef>
              <a:spcAft>
                <a:spcPts val="0"/>
              </a:spcAft>
              <a:buFont typeface="Arial" panose="020B0604020202020204" pitchFamily="34" charset="0"/>
              <a:buChar char="•"/>
              <a:defRPr/>
            </a:pPr>
            <a:r>
              <a:rPr lang="en-GB" dirty="0">
                <a:latin typeface="Open Sans" panose="020B0606030504020204" pitchFamily="34" charset="0"/>
                <a:ea typeface="Open Sans" panose="020B0606030504020204" pitchFamily="34" charset="0"/>
                <a:cs typeface="Open Sans" panose="020B0606030504020204" pitchFamily="34" charset="0"/>
              </a:rPr>
              <a:t>geographical coverage</a:t>
            </a:r>
          </a:p>
          <a:p>
            <a:pPr marL="183202" indent="-183202" fontAlgn="auto">
              <a:spcBef>
                <a:spcPts val="0"/>
              </a:spcBef>
              <a:spcAft>
                <a:spcPts val="0"/>
              </a:spcAft>
              <a:buFont typeface="Arial" panose="020B0604020202020204" pitchFamily="34" charset="0"/>
              <a:buChar char="•"/>
              <a:defRPr/>
            </a:pPr>
            <a:r>
              <a:rPr lang="en-GB" dirty="0">
                <a:latin typeface="Open Sans" panose="020B0606030504020204" pitchFamily="34" charset="0"/>
                <a:ea typeface="Open Sans" panose="020B0606030504020204" pitchFamily="34" charset="0"/>
                <a:cs typeface="Open Sans" panose="020B0606030504020204" pitchFamily="34" charset="0"/>
              </a:rPr>
              <a:t>include the correct characteristics/concepts of interest</a:t>
            </a:r>
          </a:p>
          <a:p>
            <a:pPr marL="183202" indent="-183202" fontAlgn="auto">
              <a:spcBef>
                <a:spcPts val="0"/>
              </a:spcBef>
              <a:spcAft>
                <a:spcPts val="0"/>
              </a:spcAft>
              <a:buFont typeface="Arial" panose="020B0604020202020204" pitchFamily="34" charset="0"/>
              <a:buChar char="•"/>
              <a:defRPr/>
            </a:pPr>
            <a:r>
              <a:rPr lang="en-GB" dirty="0">
                <a:latin typeface="Open Sans" panose="020B0606030504020204" pitchFamily="34" charset="0"/>
                <a:ea typeface="Open Sans" panose="020B0606030504020204" pitchFamily="34" charset="0"/>
                <a:cs typeface="Open Sans" panose="020B0606030504020204" pitchFamily="34" charset="0"/>
              </a:rPr>
              <a:t>nature of the sample </a:t>
            </a:r>
          </a:p>
          <a:p>
            <a:pPr fontAlgn="auto">
              <a:spcBef>
                <a:spcPts val="0"/>
              </a:spcBef>
              <a:spcAft>
                <a:spcPts val="0"/>
              </a:spcAft>
              <a:defRPr/>
            </a:pPr>
            <a:endParaRPr lang="en-GB" dirty="0">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defRPr/>
            </a:pPr>
            <a:r>
              <a:rPr lang="en-GB" dirty="0">
                <a:latin typeface="Open Sans" panose="020B0606030504020204" pitchFamily="34" charset="0"/>
                <a:ea typeface="Open Sans" panose="020B0606030504020204" pitchFamily="34" charset="0"/>
                <a:cs typeface="Open Sans" panose="020B0606030504020204" pitchFamily="34" charset="0"/>
              </a:rPr>
              <a:t>You may need to make some compromises – in terms of data and research questions. </a:t>
            </a:r>
          </a:p>
        </p:txBody>
      </p:sp>
      <p:sp>
        <p:nvSpPr>
          <p:cNvPr id="104451" name="Slide Number Placeholder 3"/>
          <p:cNvSpPr>
            <a:spLocks noGrp="1"/>
          </p:cNvSpPr>
          <p:nvPr>
            <p:ph type="sldNum" sz="quarter" idx="5"/>
          </p:nvPr>
        </p:nvSpPr>
        <p:spPr bwMode="auto">
          <a:xfrm>
            <a:off x="3884363" y="8684880"/>
            <a:ext cx="2972535" cy="456986"/>
          </a:xfrm>
          <a:prstGeom prst="rect">
            <a:avLst/>
          </a:prstGeom>
          <a:noFill/>
          <a:ln>
            <a:miter lim="800000"/>
            <a:headEnd/>
            <a:tailEnd/>
          </a:ln>
        </p:spPr>
        <p:txBody>
          <a:bodyPr wrap="square" numCol="1" anchorCtr="0" compatLnSpc="1">
            <a:prstTxWarp prst="textNoShape">
              <a:avLst/>
            </a:prstTxWarp>
          </a:bodyPr>
          <a:lstStyle/>
          <a:p>
            <a:pPr fontAlgn="base">
              <a:spcBef>
                <a:spcPct val="0"/>
              </a:spcBef>
              <a:spcAft>
                <a:spcPct val="0"/>
              </a:spcAft>
            </a:pPr>
            <a:fld id="{3342DAAA-3CF5-4FC8-9D60-7ABD9ADC274A}" type="slidenum">
              <a:rPr lang="en-GB"/>
              <a:pPr fontAlgn="base">
                <a:spcBef>
                  <a:spcPct val="0"/>
                </a:spcBef>
                <a:spcAft>
                  <a:spcPct val="0"/>
                </a:spcAft>
              </a:pPr>
              <a:t>37</a:t>
            </a:fld>
            <a:endParaRPr lang="en-GB"/>
          </a:p>
        </p:txBody>
      </p:sp>
    </p:spTree>
    <p:extLst>
      <p:ext uri="{BB962C8B-B14F-4D97-AF65-F5344CB8AC3E}">
        <p14:creationId xmlns:p14="http://schemas.microsoft.com/office/powerpoint/2010/main" val="20074342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L" dirty="0"/>
              <a:t>You can make this an interactive introduction and ask workshop participants why they would want to re-use data?</a:t>
            </a:r>
          </a:p>
          <a:p>
            <a:endParaRPr lang="en-NL" dirty="0"/>
          </a:p>
        </p:txBody>
      </p:sp>
    </p:spTree>
    <p:extLst>
      <p:ext uri="{BB962C8B-B14F-4D97-AF65-F5344CB8AC3E}">
        <p14:creationId xmlns:p14="http://schemas.microsoft.com/office/powerpoint/2010/main" val="42570865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sz="2400" u="sng" dirty="0">
              <a:latin typeface="Open Sans" panose="020B0606030504020204" pitchFamily="34" charset="0"/>
              <a:ea typeface="Open Sans" panose="020B0606030504020204" pitchFamily="34" charset="0"/>
              <a:cs typeface="Open Sans" panose="020B0606030504020204" pitchFamily="34" charset="0"/>
            </a:endParaRPr>
          </a:p>
          <a:p>
            <a:r>
              <a:rPr lang="en-GB" sz="2400" u="sng" dirty="0">
                <a:latin typeface="Open Sans" panose="020B0606030504020204" pitchFamily="34" charset="0"/>
                <a:ea typeface="Open Sans" panose="020B0606030504020204" pitchFamily="34" charset="0"/>
                <a:cs typeface="Open Sans" panose="020B0606030504020204" pitchFamily="34" charset="0"/>
              </a:rPr>
              <a:t>Open - </a:t>
            </a:r>
            <a:r>
              <a:rPr lang="en-GB" sz="2400" dirty="0">
                <a:latin typeface="Open Sans" panose="020B0606030504020204" pitchFamily="34" charset="0"/>
                <a:ea typeface="Open Sans" panose="020B0606030504020204" pitchFamily="34" charset="0"/>
                <a:cs typeface="Open Sans" panose="020B0606030504020204" pitchFamily="34" charset="0"/>
              </a:rPr>
              <a:t>Some services support access to open data collections that any type of user can download without registering (but they may need to acknowledge the source). </a:t>
            </a:r>
            <a:endParaRPr lang="sl-SI" sz="2400" dirty="0">
              <a:latin typeface="Open Sans" panose="020B0606030504020204" pitchFamily="34" charset="0"/>
              <a:ea typeface="Open Sans" panose="020B0606030504020204" pitchFamily="34" charset="0"/>
              <a:cs typeface="Open Sans" panose="020B0606030504020204" pitchFamily="34" charset="0"/>
            </a:endParaRPr>
          </a:p>
          <a:p>
            <a:endParaRPr lang="en-GB" sz="2400" dirty="0">
              <a:latin typeface="Open Sans" panose="020B0606030504020204" pitchFamily="34" charset="0"/>
              <a:ea typeface="Open Sans" panose="020B0606030504020204" pitchFamily="34" charset="0"/>
              <a:cs typeface="Open Sans" panose="020B0606030504020204" pitchFamily="34" charset="0"/>
            </a:endParaRPr>
          </a:p>
          <a:p>
            <a:r>
              <a:rPr lang="en-GB" sz="2400" u="sng" dirty="0">
                <a:latin typeface="Open Sans" panose="020B0606030504020204" pitchFamily="34" charset="0"/>
                <a:ea typeface="Open Sans" panose="020B0606030504020204" pitchFamily="34" charset="0"/>
                <a:cs typeface="Open Sans" panose="020B0606030504020204" pitchFamily="34" charset="0"/>
              </a:rPr>
              <a:t>Registration - </a:t>
            </a:r>
            <a:r>
              <a:rPr lang="en-GB" sz="2400" dirty="0">
                <a:latin typeface="Open Sans" panose="020B0606030504020204" pitchFamily="34" charset="0"/>
                <a:ea typeface="Open Sans" panose="020B0606030504020204" pitchFamily="34" charset="0"/>
                <a:cs typeface="Open Sans" panose="020B0606030504020204" pitchFamily="34" charset="0"/>
              </a:rPr>
              <a:t>you usually need to register with the data service before accessing data. </a:t>
            </a:r>
            <a:endParaRPr lang="sl-SI" sz="2400" dirty="0">
              <a:latin typeface="Open Sans" panose="020B0606030504020204" pitchFamily="34" charset="0"/>
              <a:ea typeface="Open Sans" panose="020B0606030504020204" pitchFamily="34" charset="0"/>
              <a:cs typeface="Open Sans" panose="020B0606030504020204" pitchFamily="34" charset="0"/>
            </a:endParaRPr>
          </a:p>
          <a:p>
            <a:endParaRPr lang="en-GB" sz="2400" dirty="0">
              <a:latin typeface="Open Sans" panose="020B0606030504020204" pitchFamily="34" charset="0"/>
              <a:ea typeface="Open Sans" panose="020B0606030504020204" pitchFamily="34" charset="0"/>
              <a:cs typeface="Open Sans" panose="020B0606030504020204" pitchFamily="34" charset="0"/>
            </a:endParaRPr>
          </a:p>
          <a:p>
            <a:pPr marL="183202" indent="-183202">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University researchers may be able to register using their institutional user name and password</a:t>
            </a:r>
          </a:p>
          <a:p>
            <a:pPr marL="183202" indent="-183202">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You usually need to provide an e-mail address (and possibly institutional details). </a:t>
            </a:r>
          </a:p>
          <a:p>
            <a:pPr marL="183202" indent="-183202">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You may also have to wait for </a:t>
            </a:r>
            <a:r>
              <a:rPr lang="en-US" sz="2400" dirty="0">
                <a:latin typeface="Open Sans" panose="020B0606030504020204" pitchFamily="34" charset="0"/>
                <a:ea typeface="Open Sans" panose="020B0606030504020204" pitchFamily="34" charset="0"/>
                <a:cs typeface="Open Sans" panose="020B0606030504020204" pitchFamily="34" charset="0"/>
              </a:rPr>
              <a:t>a username and password before you can access data. </a:t>
            </a:r>
            <a:endParaRPr lang="en-GB" sz="2400" dirty="0">
              <a:latin typeface="Open Sans" panose="020B0606030504020204" pitchFamily="34" charset="0"/>
              <a:ea typeface="Open Sans" panose="020B0606030504020204" pitchFamily="34" charset="0"/>
              <a:cs typeface="Open Sans" panose="020B0606030504020204" pitchFamily="34" charset="0"/>
            </a:endParaRPr>
          </a:p>
          <a:p>
            <a:pPr marL="183202" indent="-183202">
              <a:buFont typeface="Arial" panose="020B0604020202020204" pitchFamily="34" charset="0"/>
              <a:buChar char="•"/>
            </a:pPr>
            <a:r>
              <a:rPr lang="en-GB" sz="2400" dirty="0">
                <a:latin typeface="Open Sans" panose="020B0606030504020204" pitchFamily="34" charset="0"/>
                <a:ea typeface="Open Sans" panose="020B0606030504020204" pitchFamily="34" charset="0"/>
                <a:cs typeface="Open Sans" panose="020B0606030504020204" pitchFamily="34" charset="0"/>
              </a:rPr>
              <a:t>You may need to register the use of data </a:t>
            </a:r>
            <a:endParaRPr lang="sl-SI" sz="2400" dirty="0">
              <a:latin typeface="Open Sans" panose="020B0606030504020204" pitchFamily="34" charset="0"/>
              <a:ea typeface="Open Sans" panose="020B0606030504020204" pitchFamily="34" charset="0"/>
              <a:cs typeface="Open Sans" panose="020B0606030504020204" pitchFamily="34" charset="0"/>
            </a:endParaRPr>
          </a:p>
          <a:p>
            <a:pPr marL="183202" indent="-183202">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p>
            <a:endParaRPr lang="en-GB" sz="2400" u="sng" dirty="0">
              <a:latin typeface="Open Sans" panose="020B0606030504020204" pitchFamily="34" charset="0"/>
              <a:ea typeface="Open Sans" panose="020B0606030504020204" pitchFamily="34" charset="0"/>
              <a:cs typeface="Open Sans" panose="020B0606030504020204" pitchFamily="34" charset="0"/>
            </a:endParaRPr>
          </a:p>
          <a:p>
            <a:r>
              <a:rPr lang="en-GB" sz="2400" u="sng" dirty="0">
                <a:latin typeface="Open Sans" panose="020B0606030504020204" pitchFamily="34" charset="0"/>
                <a:ea typeface="Open Sans" panose="020B0606030504020204" pitchFamily="34" charset="0"/>
                <a:cs typeface="Open Sans" panose="020B0606030504020204" pitchFamily="34" charset="0"/>
              </a:rPr>
              <a:t>Terms and conditions - </a:t>
            </a:r>
            <a:r>
              <a:rPr lang="en-GB" sz="2400" dirty="0">
                <a:latin typeface="Open Sans" panose="020B0606030504020204" pitchFamily="34" charset="0"/>
                <a:ea typeface="Open Sans" panose="020B0606030504020204" pitchFamily="34" charset="0"/>
                <a:cs typeface="Open Sans" panose="020B0606030504020204" pitchFamily="34" charset="0"/>
              </a:rPr>
              <a:t>You will usually be agreeing to terms and conditions as part of the registration and process or when accessing data. Common terms and conditions include not trying to identify individuals, households or organisations in the data and not distributing data to others. Some restrictions about use of data are common e.g. “data is for non-commercial use only” or for “use in research or teaching” only. </a:t>
            </a:r>
            <a:endParaRPr lang="sl-SI" sz="2400" dirty="0">
              <a:latin typeface="Open Sans" panose="020B0606030504020204" pitchFamily="34" charset="0"/>
              <a:ea typeface="Open Sans" panose="020B0606030504020204" pitchFamily="34" charset="0"/>
              <a:cs typeface="Open Sans" panose="020B0606030504020204" pitchFamily="34" charset="0"/>
            </a:endParaRPr>
          </a:p>
          <a:p>
            <a:endParaRPr lang="en-GB" sz="2400" dirty="0">
              <a:latin typeface="Open Sans" panose="020B0606030504020204" pitchFamily="34" charset="0"/>
              <a:ea typeface="Open Sans" panose="020B0606030504020204" pitchFamily="34" charset="0"/>
              <a:cs typeface="Open Sans" panose="020B0606030504020204" pitchFamily="34" charset="0"/>
            </a:endParaRPr>
          </a:p>
          <a:p>
            <a:r>
              <a:rPr lang="en-GB" sz="2400" u="sng" dirty="0">
                <a:latin typeface="Open Sans" panose="020B0606030504020204" pitchFamily="34" charset="0"/>
                <a:ea typeface="Open Sans" panose="020B0606030504020204" pitchFamily="34" charset="0"/>
                <a:cs typeface="Open Sans" panose="020B0606030504020204" pitchFamily="34" charset="0"/>
              </a:rPr>
              <a:t>Download - </a:t>
            </a:r>
            <a:r>
              <a:rPr lang="en-GB" sz="2400" dirty="0">
                <a:latin typeface="Open Sans" panose="020B0606030504020204" pitchFamily="34" charset="0"/>
                <a:ea typeface="Open Sans" panose="020B0606030504020204" pitchFamily="34" charset="0"/>
                <a:cs typeface="Open Sans" panose="020B0606030504020204" pitchFamily="34" charset="0"/>
              </a:rPr>
              <a:t>Often you </a:t>
            </a:r>
            <a:r>
              <a:rPr lang="en-US" sz="2400" dirty="0">
                <a:latin typeface="Open Sans" panose="020B0606030504020204" pitchFamily="34" charset="0"/>
                <a:ea typeface="Open Sans" panose="020B0606030504020204" pitchFamily="34" charset="0"/>
                <a:cs typeface="Open Sans" panose="020B0606030504020204" pitchFamily="34" charset="0"/>
              </a:rPr>
              <a:t>download data directly from the catalogue. </a:t>
            </a:r>
            <a:r>
              <a:rPr lang="en-GB" sz="2400" dirty="0">
                <a:latin typeface="Open Sans" panose="020B0606030504020204" pitchFamily="34" charset="0"/>
                <a:ea typeface="Open Sans" panose="020B0606030504020204" pitchFamily="34" charset="0"/>
                <a:cs typeface="Open Sans" panose="020B0606030504020204" pitchFamily="34" charset="0"/>
              </a:rPr>
              <a:t>However, some services ask users to complete a form to request data. </a:t>
            </a:r>
          </a:p>
        </p:txBody>
      </p:sp>
    </p:spTree>
    <p:extLst>
      <p:ext uri="{BB962C8B-B14F-4D97-AF65-F5344CB8AC3E}">
        <p14:creationId xmlns:p14="http://schemas.microsoft.com/office/powerpoint/2010/main" val="15233644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3202" indent="-183202" fontAlgn="auto">
              <a:spcBef>
                <a:spcPts val="0"/>
              </a:spcBef>
              <a:spcAft>
                <a:spcPts val="0"/>
              </a:spcAft>
              <a:buFont typeface="Arial" panose="020B0604020202020204" pitchFamily="34" charset="0"/>
              <a:buChar char="•"/>
              <a:defRPr/>
            </a:pPr>
            <a:endParaRPr lang="sl-SI" dirty="0">
              <a:latin typeface="Open Sans" panose="020B0606030504020204" pitchFamily="34" charset="0"/>
              <a:ea typeface="Open Sans" panose="020B0606030504020204" pitchFamily="34" charset="0"/>
              <a:cs typeface="Open Sans" panose="020B0606030504020204" pitchFamily="34" charset="0"/>
            </a:endParaRPr>
          </a:p>
          <a:p>
            <a:pPr marL="183202" indent="-183202" fontAlgn="auto">
              <a:spcBef>
                <a:spcPts val="0"/>
              </a:spcBef>
              <a:spcAft>
                <a:spcPts val="0"/>
              </a:spcAft>
              <a:buFont typeface="Arial" panose="020B0604020202020204" pitchFamily="34" charset="0"/>
              <a:buChar char="•"/>
              <a:defRPr/>
            </a:pPr>
            <a:r>
              <a:rPr lang="en-GB" dirty="0">
                <a:latin typeface="Open Sans" panose="020B0606030504020204" pitchFamily="34" charset="0"/>
                <a:ea typeface="Open Sans" panose="020B0606030504020204" pitchFamily="34" charset="0"/>
                <a:cs typeface="Open Sans" panose="020B0606030504020204" pitchFamily="34" charset="0"/>
              </a:rPr>
              <a:t>Additionally, access to some data collections may require permission from the data owners (and therefore often an additional stage in the access procedure) </a:t>
            </a:r>
            <a:endParaRPr lang="sl-SI" dirty="0">
              <a:latin typeface="Open Sans" panose="020B0606030504020204" pitchFamily="34" charset="0"/>
              <a:ea typeface="Open Sans" panose="020B0606030504020204" pitchFamily="34" charset="0"/>
              <a:cs typeface="Open Sans" panose="020B0606030504020204" pitchFamily="34" charset="0"/>
            </a:endParaRPr>
          </a:p>
          <a:p>
            <a:pPr marL="183202" indent="-183202" fontAlgn="auto">
              <a:spcBef>
                <a:spcPts val="0"/>
              </a:spcBef>
              <a:spcAft>
                <a:spcPts val="0"/>
              </a:spcAft>
              <a:buFont typeface="Arial" panose="020B0604020202020204" pitchFamily="34" charset="0"/>
              <a:buChar char="•"/>
              <a:defRPr/>
            </a:pPr>
            <a:endParaRPr lang="en-GB" dirty="0">
              <a:latin typeface="Open Sans" panose="020B0606030504020204" pitchFamily="34" charset="0"/>
              <a:ea typeface="Open Sans" panose="020B0606030504020204" pitchFamily="34" charset="0"/>
              <a:cs typeface="Open Sans" panose="020B0606030504020204" pitchFamily="34" charset="0"/>
            </a:endParaRPr>
          </a:p>
          <a:p>
            <a:pPr marL="183202" indent="-183202" fontAlgn="auto">
              <a:spcBef>
                <a:spcPts val="0"/>
              </a:spcBef>
              <a:spcAft>
                <a:spcPts val="0"/>
              </a:spcAft>
              <a:buFont typeface="Arial" panose="020B0604020202020204" pitchFamily="34" charset="0"/>
              <a:buChar char="•"/>
              <a:defRPr/>
            </a:pPr>
            <a:r>
              <a:rPr lang="en-GB" dirty="0">
                <a:latin typeface="Open Sans" panose="020B0606030504020204" pitchFamily="34" charset="0"/>
                <a:ea typeface="Open Sans" panose="020B0606030504020204" pitchFamily="34" charset="0"/>
                <a:cs typeface="Open Sans" panose="020B0606030504020204" pitchFamily="34" charset="0"/>
              </a:rPr>
              <a:t>More strict applications generally operate for any data collections considered to contain sensitive or confidential data and some services provide access through dedicated safe rooms or remote settings. </a:t>
            </a:r>
            <a:endParaRPr lang="sl-SI" dirty="0">
              <a:latin typeface="Open Sans" panose="020B0606030504020204" pitchFamily="34" charset="0"/>
              <a:ea typeface="Open Sans" panose="020B0606030504020204" pitchFamily="34" charset="0"/>
              <a:cs typeface="Open Sans" panose="020B0606030504020204" pitchFamily="34" charset="0"/>
            </a:endParaRPr>
          </a:p>
          <a:p>
            <a:pPr marL="183202" indent="-183202" fontAlgn="auto">
              <a:spcBef>
                <a:spcPts val="0"/>
              </a:spcBef>
              <a:spcAft>
                <a:spcPts val="0"/>
              </a:spcAft>
              <a:buFont typeface="Arial" panose="020B0604020202020204" pitchFamily="34" charset="0"/>
              <a:buChar char="•"/>
              <a:defRPr/>
            </a:pPr>
            <a:endParaRPr lang="en-GB" dirty="0">
              <a:latin typeface="Open Sans" panose="020B0606030504020204" pitchFamily="34" charset="0"/>
              <a:ea typeface="Open Sans" panose="020B0606030504020204" pitchFamily="34" charset="0"/>
              <a:cs typeface="Open Sans" panose="020B0606030504020204" pitchFamily="34" charset="0"/>
            </a:endParaRPr>
          </a:p>
          <a:p>
            <a:pPr marL="183202" indent="-183202" fontAlgn="auto">
              <a:spcBef>
                <a:spcPts val="0"/>
              </a:spcBef>
              <a:spcAft>
                <a:spcPts val="0"/>
              </a:spcAft>
              <a:buFont typeface="Arial" panose="020B0604020202020204" pitchFamily="34" charset="0"/>
              <a:buChar char="•"/>
              <a:defRPr/>
            </a:pPr>
            <a:r>
              <a:rPr lang="en-US" dirty="0">
                <a:latin typeface="Open Sans" panose="020B0606030504020204" pitchFamily="34" charset="0"/>
                <a:ea typeface="Open Sans" panose="020B0606030504020204" pitchFamily="34" charset="0"/>
                <a:cs typeface="Open Sans" panose="020B0606030504020204" pitchFamily="34" charset="0"/>
              </a:rPr>
              <a:t>Access to data, documentation and metadata is generally free. Charges can apply for commercial use and for supplementary services such as burning data to a CD or distributing data by post.</a:t>
            </a:r>
            <a:endParaRPr lang="sl-SI" dirty="0">
              <a:latin typeface="Open Sans" panose="020B0606030504020204" pitchFamily="34" charset="0"/>
              <a:ea typeface="Open Sans" panose="020B0606030504020204" pitchFamily="34" charset="0"/>
              <a:cs typeface="Open Sans" panose="020B0606030504020204" pitchFamily="34" charset="0"/>
            </a:endParaRPr>
          </a:p>
          <a:p>
            <a:pPr marL="183202" indent="-183202" fontAlgn="auto">
              <a:spcBef>
                <a:spcPts val="0"/>
              </a:spcBef>
              <a:spcAft>
                <a:spcPts val="0"/>
              </a:spcAft>
              <a:buFont typeface="Arial" panose="020B0604020202020204" pitchFamily="34" charset="0"/>
              <a:buChar char="•"/>
              <a:defRPr/>
            </a:pPr>
            <a:endParaRPr lang="en-GB" dirty="0">
              <a:latin typeface="Open Sans" panose="020B0606030504020204" pitchFamily="34" charset="0"/>
              <a:ea typeface="Open Sans" panose="020B0606030504020204" pitchFamily="34" charset="0"/>
              <a:cs typeface="Open Sans" panose="020B0606030504020204" pitchFamily="34" charset="0"/>
            </a:endParaRPr>
          </a:p>
          <a:p>
            <a:pPr marL="183202" indent="-183202" fontAlgn="auto">
              <a:spcBef>
                <a:spcPts val="0"/>
              </a:spcBef>
              <a:spcAft>
                <a:spcPts val="0"/>
              </a:spcAft>
              <a:buFont typeface="Arial" panose="020B0604020202020204" pitchFamily="34" charset="0"/>
              <a:buChar char="•"/>
              <a:defRPr/>
            </a:pPr>
            <a:r>
              <a:rPr lang="en-GB" dirty="0">
                <a:latin typeface="Open Sans" panose="020B0606030504020204" pitchFamily="34" charset="0"/>
                <a:ea typeface="Open Sans" panose="020B0606030504020204" pitchFamily="34" charset="0"/>
                <a:cs typeface="Open Sans" panose="020B0606030504020204" pitchFamily="34" charset="0"/>
              </a:rPr>
              <a:t>You should find access conditions displayed clearly in the catalogue for each data collection. If you are unsure however, ask the relevant data service for help. </a:t>
            </a:r>
          </a:p>
          <a:p>
            <a:endParaRPr lang="en-NL" dirty="0"/>
          </a:p>
        </p:txBody>
      </p:sp>
    </p:spTree>
    <p:extLst>
      <p:ext uri="{BB962C8B-B14F-4D97-AF65-F5344CB8AC3E}">
        <p14:creationId xmlns:p14="http://schemas.microsoft.com/office/powerpoint/2010/main" val="327489976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Slide Image Placeholder 1"/>
          <p:cNvSpPr>
            <a:spLocks noGrp="1" noRot="1" noChangeAspect="1"/>
          </p:cNvSpPr>
          <p:nvPr>
            <p:ph type="sldImg"/>
          </p:nvPr>
        </p:nvSpPr>
        <p:spPr bwMode="auto">
          <a:xfrm>
            <a:off x="381000" y="685800"/>
            <a:ext cx="6096000" cy="3429000"/>
          </a:xfrm>
          <a:noFill/>
          <a:ln>
            <a:solidFill>
              <a:srgbClr val="000000"/>
            </a:solidFill>
            <a:miter lim="800000"/>
            <a:headEnd/>
            <a:tailEnd/>
          </a:ln>
        </p:spPr>
      </p:sp>
      <p:sp>
        <p:nvSpPr>
          <p:cNvPr id="13312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a:latin typeface="Open Sans" panose="020B0606030504020204" pitchFamily="34" charset="0"/>
                <a:ea typeface="Open Sans" panose="020B0606030504020204" pitchFamily="34" charset="0"/>
                <a:cs typeface="Open Sans" panose="020B0606030504020204" pitchFamily="34" charset="0"/>
                <a:sym typeface="Avenir Roman"/>
              </a:rPr>
              <a:t>When using existing data, it is good practice to cite the data. </a:t>
            </a:r>
          </a:p>
          <a:p>
            <a:pPr>
              <a:spcBef>
                <a:spcPct val="0"/>
              </a:spcBef>
            </a:pPr>
            <a:r>
              <a:rPr lang="en-US" dirty="0">
                <a:latin typeface="Open Sans" panose="020B0606030504020204" pitchFamily="34" charset="0"/>
                <a:ea typeface="Open Sans" panose="020B0606030504020204" pitchFamily="34" charset="0"/>
                <a:cs typeface="Open Sans" panose="020B0606030504020204" pitchFamily="34" charset="0"/>
              </a:rPr>
              <a:t>Data citations gives credit to the data </a:t>
            </a:r>
            <a:r>
              <a:rPr lang="en-US" b="0" dirty="0">
                <a:latin typeface="Open Sans" panose="020B0606030504020204" pitchFamily="34" charset="0"/>
                <a:ea typeface="Open Sans" panose="020B0606030504020204" pitchFamily="34" charset="0"/>
                <a:cs typeface="Open Sans" panose="020B0606030504020204" pitchFamily="34" charset="0"/>
              </a:rPr>
              <a:t>creators and allows </a:t>
            </a:r>
            <a:r>
              <a:rPr lang="en-US" dirty="0">
                <a:latin typeface="Open Sans" panose="020B0606030504020204" pitchFamily="34" charset="0"/>
                <a:ea typeface="Open Sans" panose="020B0606030504020204" pitchFamily="34" charset="0"/>
                <a:cs typeface="Open Sans" panose="020B0606030504020204" pitchFamily="34" charset="0"/>
              </a:rPr>
              <a:t>other researchers to find the data. </a:t>
            </a:r>
          </a:p>
          <a:p>
            <a:pPr>
              <a:spcBef>
                <a:spcPct val="0"/>
              </a:spcBef>
            </a:pPr>
            <a:endParaRPr lang="en-US" dirty="0">
              <a:latin typeface="Open Sans" panose="020B0606030504020204" pitchFamily="34" charset="0"/>
              <a:ea typeface="Open Sans" panose="020B0606030504020204" pitchFamily="34" charset="0"/>
              <a:cs typeface="Open Sans" panose="020B0606030504020204" pitchFamily="34" charset="0"/>
              <a:sym typeface="Avenir Roman"/>
            </a:endParaRPr>
          </a:p>
          <a:p>
            <a:pPr>
              <a:lnSpc>
                <a:spcPct val="115000"/>
              </a:lnSpc>
              <a:spcBef>
                <a:spcPct val="0"/>
              </a:spcBef>
              <a:spcAft>
                <a:spcPts val="1069"/>
              </a:spcAft>
            </a:pPr>
            <a:r>
              <a:rPr lang="en-US" dirty="0">
                <a:latin typeface="Open Sans" panose="020B0606030504020204" pitchFamily="34" charset="0"/>
                <a:ea typeface="Open Sans" panose="020B0606030504020204" pitchFamily="34" charset="0"/>
                <a:cs typeface="Open Sans" panose="020B0606030504020204" pitchFamily="34" charset="0"/>
              </a:rPr>
              <a:t>Many services provide recommended citations for each data collection and in general, a citation should include enough information so that the exact version of the data being cited can be located.</a:t>
            </a:r>
            <a:endParaRPr lang="en-GB" dirty="0">
              <a:latin typeface="Open Sans" panose="020B0606030504020204" pitchFamily="34" charset="0"/>
              <a:ea typeface="Open Sans" panose="020B0606030504020204" pitchFamily="34" charset="0"/>
              <a:cs typeface="Open Sans" panose="020B0606030504020204" pitchFamily="34" charset="0"/>
            </a:endParaRPr>
          </a:p>
          <a:p>
            <a:pPr>
              <a:lnSpc>
                <a:spcPct val="115000"/>
              </a:lnSpc>
              <a:spcBef>
                <a:spcPct val="0"/>
              </a:spcBef>
              <a:spcAft>
                <a:spcPts val="1069"/>
              </a:spcAft>
            </a:pPr>
            <a:r>
              <a:rPr lang="en-US" dirty="0">
                <a:latin typeface="Open Sans" panose="020B0606030504020204" pitchFamily="34" charset="0"/>
                <a:ea typeface="Open Sans" panose="020B0606030504020204" pitchFamily="34" charset="0"/>
                <a:cs typeface="Open Sans" panose="020B0606030504020204" pitchFamily="34" charset="0"/>
              </a:rPr>
              <a:t>Many services give persistent identifies for their data such as a Digital Object Identifier (DOI), which link to the data used (even if the location of the data changes).  </a:t>
            </a:r>
          </a:p>
        </p:txBody>
      </p:sp>
    </p:spTree>
    <p:extLst>
      <p:ext uri="{BB962C8B-B14F-4D97-AF65-F5344CB8AC3E}">
        <p14:creationId xmlns:p14="http://schemas.microsoft.com/office/powerpoint/2010/main" val="37859952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r>
              <a:rPr lang="en-GB" b="1" dirty="0">
                <a:latin typeface="Open Sans" panose="020B0606030504020204" pitchFamily="34" charset="0"/>
              </a:rPr>
              <a:t>Activity 1: Your knowledge and experience of the data landscape (a warmer activity) </a:t>
            </a:r>
          </a:p>
          <a:p>
            <a:pPr fontAlgn="auto">
              <a:spcBef>
                <a:spcPts val="0"/>
              </a:spcBef>
              <a:spcAft>
                <a:spcPts val="0"/>
              </a:spcAft>
              <a:defRPr/>
            </a:pPr>
            <a:endParaRPr lang="en-GB" dirty="0">
              <a:latin typeface="Open Sans" panose="020B0606030504020204" pitchFamily="34" charset="0"/>
            </a:endParaRPr>
          </a:p>
          <a:p>
            <a:pPr fontAlgn="auto">
              <a:spcBef>
                <a:spcPts val="0"/>
              </a:spcBef>
              <a:spcAft>
                <a:spcPts val="0"/>
              </a:spcAft>
              <a:defRPr/>
            </a:pPr>
            <a:r>
              <a:rPr lang="en-GB" dirty="0">
                <a:latin typeface="Open Sans" panose="020B0606030504020204" pitchFamily="34" charset="0"/>
              </a:rPr>
              <a:t>Activity 1 aims are to get participants talking, identify some key data sources/types, and assess participants prior knowledge </a:t>
            </a:r>
          </a:p>
          <a:p>
            <a:pPr marL="244269" indent="-244269" fontAlgn="auto">
              <a:spcBef>
                <a:spcPts val="0"/>
              </a:spcBef>
              <a:spcAft>
                <a:spcPts val="0"/>
              </a:spcAft>
              <a:buFontTx/>
              <a:buAutoNum type="arabicPeriod"/>
              <a:defRPr/>
            </a:pPr>
            <a:r>
              <a:rPr lang="en-GB" baseline="0" dirty="0">
                <a:latin typeface="Open Sans" panose="020B0606030504020204" pitchFamily="34" charset="0"/>
              </a:rPr>
              <a:t>Participants</a:t>
            </a:r>
            <a:r>
              <a:rPr lang="en-GB" dirty="0">
                <a:latin typeface="Open Sans" panose="020B0606030504020204" pitchFamily="34" charset="0"/>
              </a:rPr>
              <a:t> write some ideas individually (give about 1 min)</a:t>
            </a:r>
          </a:p>
          <a:p>
            <a:pPr marL="244269" indent="-244269" fontAlgn="auto">
              <a:spcBef>
                <a:spcPts val="0"/>
              </a:spcBef>
              <a:spcAft>
                <a:spcPts val="0"/>
              </a:spcAft>
              <a:buFontTx/>
              <a:buAutoNum type="arabicPeriod"/>
              <a:defRPr/>
            </a:pPr>
            <a:r>
              <a:rPr lang="en-GB" dirty="0">
                <a:latin typeface="Open Sans" panose="020B0606030504020204" pitchFamily="34" charset="0"/>
              </a:rPr>
              <a:t>Then share with neighbour (give 2-3 minutes) </a:t>
            </a:r>
          </a:p>
          <a:p>
            <a:pPr marL="244269" indent="-244269" fontAlgn="auto">
              <a:spcBef>
                <a:spcPts val="0"/>
              </a:spcBef>
              <a:spcAft>
                <a:spcPts val="0"/>
              </a:spcAft>
              <a:buFontTx/>
              <a:buAutoNum type="arabicPeriod"/>
              <a:defRPr/>
            </a:pPr>
            <a:r>
              <a:rPr lang="en-GB" dirty="0">
                <a:latin typeface="Open Sans" panose="020B0606030504020204" pitchFamily="34" charset="0"/>
              </a:rPr>
              <a:t>Get feedback from each group (possibly making a list on flip chart etc) and ask participants to introduce each other </a:t>
            </a:r>
          </a:p>
          <a:p>
            <a:endParaRPr lang="en-NL" dirty="0"/>
          </a:p>
        </p:txBody>
      </p:sp>
    </p:spTree>
    <p:extLst>
      <p:ext uri="{BB962C8B-B14F-4D97-AF65-F5344CB8AC3E}">
        <p14:creationId xmlns:p14="http://schemas.microsoft.com/office/powerpoint/2010/main" val="20815371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GB" dirty="0">
                <a:latin typeface="Open Sans Light"/>
              </a:rPr>
              <a:t>Thinking about the types of data available can help you work out what you need and how to find it. It can help you understand what is possible</a:t>
            </a:r>
            <a:r>
              <a:rPr lang="en-GB" baseline="0" dirty="0">
                <a:latin typeface="Open Sans Light"/>
              </a:rPr>
              <a:t> and help you</a:t>
            </a:r>
            <a:r>
              <a:rPr lang="sl-SI" baseline="0" dirty="0">
                <a:latin typeface="Open Sans Light"/>
              </a:rPr>
              <a:t> </a:t>
            </a:r>
            <a:r>
              <a:rPr lang="en-GB" baseline="0" dirty="0">
                <a:latin typeface="Open Sans Light"/>
              </a:rPr>
              <a:t>navigate the volume of data you can find.  </a:t>
            </a:r>
            <a:endParaRPr lang="en-GB" dirty="0">
              <a:latin typeface="Open Sans Light"/>
            </a:endParaRPr>
          </a:p>
          <a:p>
            <a:pPr>
              <a:spcBef>
                <a:spcPct val="0"/>
              </a:spcBef>
            </a:pPr>
            <a:endParaRPr lang="en-GB" dirty="0">
              <a:latin typeface="Open Sans Light"/>
            </a:endParaRPr>
          </a:p>
          <a:p>
            <a:pPr>
              <a:spcBef>
                <a:spcPct val="0"/>
              </a:spcBef>
            </a:pPr>
            <a:r>
              <a:rPr lang="en-GB" dirty="0">
                <a:latin typeface="Open Sans Light"/>
              </a:rPr>
              <a:t>We will now discuss some ways to classify data.  </a:t>
            </a:r>
          </a:p>
          <a:p>
            <a:endParaRPr lang="en-NL" dirty="0"/>
          </a:p>
        </p:txBody>
      </p:sp>
    </p:spTree>
    <p:extLst>
      <p:ext uri="{BB962C8B-B14F-4D97-AF65-F5344CB8AC3E}">
        <p14:creationId xmlns:p14="http://schemas.microsoft.com/office/powerpoint/2010/main" val="16882982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defRPr/>
            </a:pPr>
            <a:r>
              <a:rPr lang="en-GB" dirty="0">
                <a:latin typeface="Open Sans" panose="020B0606030504020204" pitchFamily="34" charset="0"/>
                <a:ea typeface="Open Sans" panose="020B0606030504020204" pitchFamily="34" charset="0"/>
                <a:cs typeface="Open Sans" panose="020B0606030504020204" pitchFamily="34" charset="0"/>
              </a:rPr>
              <a:t>We can distinguish between types of data at different levels of analysis: </a:t>
            </a:r>
          </a:p>
          <a:p>
            <a:pPr>
              <a:spcBef>
                <a:spcPts val="0"/>
              </a:spcBef>
              <a:defRPr/>
            </a:pPr>
            <a:endParaRPr lang="en-GB" dirty="0">
              <a:latin typeface="Open Sans" panose="020B0606030504020204" pitchFamily="34" charset="0"/>
              <a:ea typeface="Open Sans" panose="020B0606030504020204" pitchFamily="34" charset="0"/>
              <a:cs typeface="Open Sans" panose="020B0606030504020204" pitchFamily="34" charset="0"/>
            </a:endParaRPr>
          </a:p>
          <a:p>
            <a:pPr marL="183202" indent="-183202">
              <a:spcBef>
                <a:spcPts val="0"/>
              </a:spcBef>
              <a:buFont typeface="Arial" panose="020B0604020202020204" pitchFamily="34" charset="0"/>
              <a:buChar char="•"/>
              <a:defRPr/>
            </a:pPr>
            <a:r>
              <a:rPr lang="en-GB" dirty="0">
                <a:latin typeface="Open Sans" panose="020B0606030504020204" pitchFamily="34" charset="0"/>
                <a:ea typeface="Open Sans" panose="020B0606030504020204" pitchFamily="34" charset="0"/>
                <a:cs typeface="Open Sans" panose="020B0606030504020204" pitchFamily="34" charset="0"/>
              </a:rPr>
              <a:t>Microdata - data from individual units (often people or households). Common sources of microdata include surveys, a census and administrative records </a:t>
            </a:r>
          </a:p>
          <a:p>
            <a:pPr marL="183202" indent="-183202">
              <a:spcBef>
                <a:spcPts val="0"/>
              </a:spcBef>
              <a:buFont typeface="Arial" panose="020B0604020202020204" pitchFamily="34" charset="0"/>
              <a:buChar char="•"/>
              <a:defRPr/>
            </a:pPr>
            <a:r>
              <a:rPr lang="en-GB" dirty="0">
                <a:latin typeface="Open Sans" panose="020B0606030504020204" pitchFamily="34" charset="0"/>
                <a:ea typeface="Open Sans" panose="020B0606030504020204" pitchFamily="34" charset="0"/>
                <a:cs typeface="Open Sans" panose="020B0606030504020204" pitchFamily="34" charset="0"/>
              </a:rPr>
              <a:t>Aggregate macro data refers to data about populations, groups, regions and countries constructed by combining information on lower level units. Examples of aggregate data include demographics, rate of unemployment for countries (or regions) and GDP. The information on lower level units may come from surveys, a census and administrative records. System level macro data refers to information about characteristics of higher-level units such as the state or the political system that is not based on summaries of lower-level units. Specific examples include ‘Electoral system (PR or single-member districts)’</a:t>
            </a:r>
          </a:p>
          <a:p>
            <a:pPr marL="183202" indent="-183202">
              <a:spcBef>
                <a:spcPts val="0"/>
              </a:spcBef>
              <a:buFont typeface="Arial" panose="020B0604020202020204" pitchFamily="34" charset="0"/>
              <a:buChar char="•"/>
              <a:defRPr/>
            </a:pPr>
            <a:r>
              <a:rPr lang="en-GB" dirty="0" err="1">
                <a:latin typeface="Open Sans" panose="020B0606030504020204" pitchFamily="34" charset="0"/>
                <a:ea typeface="Open Sans" panose="020B0606030504020204" pitchFamily="34" charset="0"/>
                <a:cs typeface="Open Sans" panose="020B0606030504020204" pitchFamily="34" charset="0"/>
              </a:rPr>
              <a:t>Meso</a:t>
            </a:r>
            <a:r>
              <a:rPr lang="en-GB" dirty="0">
                <a:latin typeface="Open Sans" panose="020B0606030504020204" pitchFamily="34" charset="0"/>
                <a:ea typeface="Open Sans" panose="020B0606030504020204" pitchFamily="34" charset="0"/>
                <a:cs typeface="Open Sans" panose="020B0606030504020204" pitchFamily="34" charset="0"/>
              </a:rPr>
              <a:t> data: a term used to describe data on collective and cooperative actors such as commercial companies, organizations or political parties</a:t>
            </a:r>
          </a:p>
          <a:p>
            <a:pPr>
              <a:spcBef>
                <a:spcPts val="0"/>
              </a:spcBef>
              <a:defRPr/>
            </a:pPr>
            <a:r>
              <a:rPr lang="en-GB" dirty="0">
                <a:latin typeface="Open Sans" panose="020B0606030504020204" pitchFamily="34" charset="0"/>
                <a:ea typeface="Open Sans" panose="020B0606030504020204" pitchFamily="34" charset="0"/>
                <a:cs typeface="Open Sans" panose="020B0606030504020204" pitchFamily="34" charset="0"/>
              </a:rPr>
              <a:t>We can distinguish between types of data at different levels of analysis: </a:t>
            </a:r>
          </a:p>
          <a:p>
            <a:pPr>
              <a:spcBef>
                <a:spcPts val="0"/>
              </a:spcBef>
              <a:defRPr/>
            </a:pPr>
            <a:endParaRPr lang="en-GB" dirty="0">
              <a:latin typeface="Open Sans" panose="020B0606030504020204" pitchFamily="34" charset="0"/>
              <a:ea typeface="Open Sans" panose="020B0606030504020204" pitchFamily="34" charset="0"/>
              <a:cs typeface="Open Sans" panose="020B0606030504020204" pitchFamily="34" charset="0"/>
            </a:endParaRPr>
          </a:p>
          <a:p>
            <a:pPr marL="183202" indent="-183202">
              <a:spcBef>
                <a:spcPts val="0"/>
              </a:spcBef>
              <a:buFont typeface="Arial" panose="020B0604020202020204" pitchFamily="34" charset="0"/>
              <a:buChar char="•"/>
              <a:defRPr/>
            </a:pPr>
            <a:r>
              <a:rPr lang="en-GB" dirty="0">
                <a:latin typeface="Open Sans" panose="020B0606030504020204" pitchFamily="34" charset="0"/>
                <a:ea typeface="Open Sans" panose="020B0606030504020204" pitchFamily="34" charset="0"/>
                <a:cs typeface="Open Sans" panose="020B0606030504020204" pitchFamily="34" charset="0"/>
              </a:rPr>
              <a:t>Microdata - data from individual units (often people or households). Common sources of microdata include surveys, a census and administrative records </a:t>
            </a:r>
          </a:p>
          <a:p>
            <a:pPr marL="183202" indent="-183202">
              <a:spcBef>
                <a:spcPts val="0"/>
              </a:spcBef>
              <a:buFont typeface="Arial" panose="020B0604020202020204" pitchFamily="34" charset="0"/>
              <a:buChar char="•"/>
              <a:defRPr/>
            </a:pPr>
            <a:r>
              <a:rPr lang="en-GB" dirty="0">
                <a:latin typeface="Open Sans" panose="020B0606030504020204" pitchFamily="34" charset="0"/>
                <a:ea typeface="Open Sans" panose="020B0606030504020204" pitchFamily="34" charset="0"/>
                <a:cs typeface="Open Sans" panose="020B0606030504020204" pitchFamily="34" charset="0"/>
              </a:rPr>
              <a:t>Aggregate macro data refers to data about populations, groups, regions and countries constructed by combining information on lower level units. Examples of aggregate data include demographics, rate of unemployment for countries (or regions) and GDP. The information on lower level units may come from surveys, a census and administrative records. System level macro data refers to information about characteristics of higher-level units such as the state or the political system that is not based on summaries of lower-level units. Specific examples include ‘Electoral system (PR or single-member districts)’</a:t>
            </a:r>
          </a:p>
          <a:p>
            <a:pPr marL="183202" indent="-183202">
              <a:spcBef>
                <a:spcPts val="0"/>
              </a:spcBef>
              <a:buFont typeface="Arial" panose="020B0604020202020204" pitchFamily="34" charset="0"/>
              <a:buChar char="•"/>
              <a:defRPr/>
            </a:pPr>
            <a:r>
              <a:rPr lang="en-GB" dirty="0" err="1">
                <a:latin typeface="Open Sans" panose="020B0606030504020204" pitchFamily="34" charset="0"/>
                <a:ea typeface="Open Sans" panose="020B0606030504020204" pitchFamily="34" charset="0"/>
                <a:cs typeface="Open Sans" panose="020B0606030504020204" pitchFamily="34" charset="0"/>
              </a:rPr>
              <a:t>Meso</a:t>
            </a:r>
            <a:r>
              <a:rPr lang="en-GB" dirty="0">
                <a:latin typeface="Open Sans" panose="020B0606030504020204" pitchFamily="34" charset="0"/>
                <a:ea typeface="Open Sans" panose="020B0606030504020204" pitchFamily="34" charset="0"/>
                <a:cs typeface="Open Sans" panose="020B0606030504020204" pitchFamily="34" charset="0"/>
              </a:rPr>
              <a:t> data: a term used to describe data on collective and cooperative actors such as commercial companies, organizations or political parties</a:t>
            </a:r>
          </a:p>
          <a:p>
            <a:endParaRPr lang="en-NL" dirty="0"/>
          </a:p>
        </p:txBody>
      </p:sp>
    </p:spTree>
    <p:extLst>
      <p:ext uri="{BB962C8B-B14F-4D97-AF65-F5344CB8AC3E}">
        <p14:creationId xmlns:p14="http://schemas.microsoft.com/office/powerpoint/2010/main" val="2328804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GB" dirty="0">
                <a:latin typeface="Open Sans" panose="020B0606030504020204" pitchFamily="34" charset="0"/>
                <a:ea typeface="Open Sans" panose="020B0606030504020204" pitchFamily="34" charset="0"/>
                <a:cs typeface="Open Sans" panose="020B0606030504020204" pitchFamily="34" charset="0"/>
              </a:rPr>
              <a:t>We can differentiate data by how time is represented: </a:t>
            </a:r>
          </a:p>
          <a:p>
            <a:pPr marL="183202" indent="-183202">
              <a:spcBef>
                <a:spcPct val="0"/>
              </a:spcBef>
              <a:buFont typeface="Arial" panose="020B0604020202020204" pitchFamily="34" charset="0"/>
              <a:buChar char="•"/>
            </a:pPr>
            <a:r>
              <a:rPr lang="en-GB" dirty="0">
                <a:latin typeface="Open Sans" panose="020B0606030504020204" pitchFamily="34" charset="0"/>
                <a:ea typeface="Open Sans" panose="020B0606030504020204" pitchFamily="34" charset="0"/>
                <a:cs typeface="Open Sans" panose="020B0606030504020204" pitchFamily="34" charset="0"/>
              </a:rPr>
              <a:t>Cross-sectional – data from one-point of time for multiple cases and variables (a </a:t>
            </a:r>
            <a:r>
              <a:rPr lang="en-GB" b="0" dirty="0">
                <a:latin typeface="Open Sans" panose="020B0606030504020204" pitchFamily="34" charset="0"/>
                <a:ea typeface="Open Sans" panose="020B0606030504020204" pitchFamily="34" charset="0"/>
                <a:cs typeface="Open Sans" panose="020B0606030504020204" pitchFamily="34" charset="0"/>
              </a:rPr>
              <a:t>snap-shot)</a:t>
            </a:r>
          </a:p>
          <a:p>
            <a:pPr marL="183202" indent="-183202">
              <a:spcBef>
                <a:spcPct val="0"/>
              </a:spcBef>
              <a:buFont typeface="Arial" panose="020B0604020202020204" pitchFamily="34" charset="0"/>
              <a:buChar char="•"/>
            </a:pPr>
            <a:r>
              <a:rPr lang="en-GB" dirty="0">
                <a:latin typeface="Open Sans" panose="020B0606030504020204" pitchFamily="34" charset="0"/>
                <a:ea typeface="Open Sans" panose="020B0606030504020204" pitchFamily="34" charset="0"/>
                <a:cs typeface="Open Sans" panose="020B0606030504020204" pitchFamily="34" charset="0"/>
              </a:rPr>
              <a:t>Repeated cross sectional – when cross-sectional surveys, which collect data from a sample in a single point of time, are repeated with new samples we get repeated cross-sectional data. Comparing data from the different samples then allows analysis of trends</a:t>
            </a:r>
          </a:p>
          <a:p>
            <a:pPr marL="183202" indent="-183202">
              <a:spcBef>
                <a:spcPct val="0"/>
              </a:spcBef>
              <a:buFont typeface="Arial" panose="020B0604020202020204" pitchFamily="34" charset="0"/>
              <a:buChar char="•"/>
            </a:pPr>
            <a:r>
              <a:rPr lang="en-GB" dirty="0">
                <a:latin typeface="Open Sans" panose="020B0606030504020204" pitchFamily="34" charset="0"/>
                <a:ea typeface="Open Sans" panose="020B0606030504020204" pitchFamily="34" charset="0"/>
                <a:cs typeface="Open Sans" panose="020B0606030504020204" pitchFamily="34" charset="0"/>
              </a:rPr>
              <a:t>A time series is a series of data points in time order, often at equally spaced points in time. Aggregate macro data for countries and regions are often time-series data. The individual time points may come from sample surveys. For example, the standard measure of unemployment in many European countries comes from countries Labour Force Survey. </a:t>
            </a:r>
          </a:p>
          <a:p>
            <a:pPr marL="183202" indent="-183202">
              <a:spcBef>
                <a:spcPct val="0"/>
              </a:spcBef>
              <a:buFont typeface="Arial" panose="020B0604020202020204" pitchFamily="34" charset="0"/>
              <a:buChar char="•"/>
            </a:pPr>
            <a:r>
              <a:rPr lang="en-GB" dirty="0">
                <a:latin typeface="Open Sans" panose="020B0606030504020204" pitchFamily="34" charset="0"/>
                <a:ea typeface="Open Sans" panose="020B0606030504020204" pitchFamily="34" charset="0"/>
                <a:cs typeface="Open Sans" panose="020B0606030504020204" pitchFamily="34" charset="0"/>
              </a:rPr>
              <a:t>Longitudinal studies – follow the same units over time. Panel studies collect information from the panel members in intervals known as ‘waves’, which tend to be frequent. [example of household panel studies] </a:t>
            </a:r>
            <a:endParaRPr lang="sl-SI" dirty="0">
              <a:latin typeface="Open Sans" panose="020B0606030504020204" pitchFamily="34" charset="0"/>
              <a:ea typeface="Open Sans" panose="020B0606030504020204" pitchFamily="34" charset="0"/>
              <a:cs typeface="Open Sans" panose="020B0606030504020204" pitchFamily="34" charset="0"/>
            </a:endParaRPr>
          </a:p>
          <a:p>
            <a:endParaRPr lang="en-NL" dirty="0"/>
          </a:p>
        </p:txBody>
      </p:sp>
    </p:spTree>
    <p:extLst>
      <p:ext uri="{BB962C8B-B14F-4D97-AF65-F5344CB8AC3E}">
        <p14:creationId xmlns:p14="http://schemas.microsoft.com/office/powerpoint/2010/main" val="12120494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GB" dirty="0">
                <a:latin typeface="Open Sans" panose="020B0606030504020204" pitchFamily="34" charset="0"/>
                <a:ea typeface="Open Sans" panose="020B0606030504020204" pitchFamily="34" charset="0"/>
                <a:cs typeface="Open Sans" panose="020B0606030504020204" pitchFamily="34" charset="0"/>
              </a:rPr>
              <a:t>Data can often be accessed through a data repository, which is a digital archive collecting, preserving and displaying datasets, related documentation and metadata (</a:t>
            </a:r>
            <a:r>
              <a:rPr lang="en-GB" u="sng" dirty="0" err="1">
                <a:latin typeface="Open Sans" panose="020B0606030504020204" pitchFamily="34" charset="0"/>
                <a:ea typeface="Open Sans" panose="020B0606030504020204" pitchFamily="34" charset="0"/>
                <a:cs typeface="Open Sans" panose="020B0606030504020204" pitchFamily="34" charset="0"/>
                <a:hlinkClick r:id="rId3"/>
              </a:rPr>
              <a:t>OpenAIRE</a:t>
            </a:r>
            <a:r>
              <a:rPr lang="en-GB" u="sng" dirty="0">
                <a:latin typeface="Open Sans" panose="020B0606030504020204" pitchFamily="34" charset="0"/>
                <a:ea typeface="Open Sans" panose="020B0606030504020204" pitchFamily="34" charset="0"/>
                <a:cs typeface="Open Sans" panose="020B0606030504020204" pitchFamily="34" charset="0"/>
                <a:hlinkClick r:id="rId3"/>
              </a:rPr>
              <a:t>, 2017</a:t>
            </a:r>
            <a:r>
              <a:rPr lang="en-GB" dirty="0">
                <a:latin typeface="Open Sans" panose="020B0606030504020204" pitchFamily="34" charset="0"/>
                <a:ea typeface="Open Sans" panose="020B0606030504020204" pitchFamily="34" charset="0"/>
                <a:cs typeface="Open Sans" panose="020B0606030504020204" pitchFamily="34" charset="0"/>
              </a:rPr>
              <a:t>). There different types of data repository. </a:t>
            </a:r>
          </a:p>
          <a:p>
            <a:pPr marL="183202" indent="-183202">
              <a:spcBef>
                <a:spcPct val="0"/>
              </a:spcBef>
              <a:buFont typeface="Arial" panose="020B0604020202020204" pitchFamily="34" charset="0"/>
              <a:buChar char="•"/>
            </a:pPr>
            <a:r>
              <a:rPr lang="en-GB" u="sng" dirty="0">
                <a:latin typeface="Open Sans" panose="020B0606030504020204" pitchFamily="34" charset="0"/>
                <a:ea typeface="Open Sans" panose="020B0606030504020204" pitchFamily="34" charset="0"/>
                <a:cs typeface="Open Sans" panose="020B0606030504020204" pitchFamily="34" charset="0"/>
                <a:hlinkClick r:id="rId4"/>
              </a:rPr>
              <a:t>The CESSDA archives</a:t>
            </a:r>
            <a:r>
              <a:rPr lang="en-GB" dirty="0">
                <a:latin typeface="Open Sans" panose="020B0606030504020204" pitchFamily="34" charset="0"/>
                <a:ea typeface="Open Sans" panose="020B0606030504020204" pitchFamily="34" charset="0"/>
                <a:cs typeface="Open Sans" panose="020B0606030504020204" pitchFamily="34" charset="0"/>
              </a:rPr>
              <a:t> are examples of </a:t>
            </a:r>
            <a:r>
              <a:rPr lang="en-GB" b="0" dirty="0">
                <a:latin typeface="Open Sans" panose="020B0606030504020204" pitchFamily="34" charset="0"/>
                <a:ea typeface="Open Sans" panose="020B0606030504020204" pitchFamily="34" charset="0"/>
                <a:cs typeface="Open Sans" panose="020B0606030504020204" pitchFamily="34" charset="0"/>
              </a:rPr>
              <a:t>domain-specific trusted repositories. </a:t>
            </a:r>
            <a:r>
              <a:rPr lang="en-GB" dirty="0">
                <a:latin typeface="Open Sans" panose="020B0606030504020204" pitchFamily="34" charset="0"/>
                <a:ea typeface="Open Sans" panose="020B0606030504020204" pitchFamily="34" charset="0"/>
                <a:cs typeface="Open Sans" panose="020B0606030504020204" pitchFamily="34" charset="0"/>
              </a:rPr>
              <a:t>As a general rule, this kind of repositories includes only high-quality data with a potential for reuse. </a:t>
            </a:r>
          </a:p>
          <a:p>
            <a:pPr marL="183202" indent="-183202">
              <a:spcBef>
                <a:spcPct val="0"/>
              </a:spcBef>
              <a:buFont typeface="Arial" panose="020B0604020202020204" pitchFamily="34" charset="0"/>
              <a:buChar char="•"/>
            </a:pPr>
            <a:r>
              <a:rPr lang="en-GB" dirty="0">
                <a:latin typeface="Open Sans" panose="020B0606030504020204" pitchFamily="34" charset="0"/>
                <a:ea typeface="Open Sans" panose="020B0606030504020204" pitchFamily="34" charset="0"/>
                <a:cs typeface="Open Sans" panose="020B0606030504020204" pitchFamily="34" charset="0"/>
              </a:rPr>
              <a:t>Institutional research data repositories</a:t>
            </a:r>
          </a:p>
          <a:p>
            <a:pPr marL="183202" indent="-183202">
              <a:spcBef>
                <a:spcPct val="0"/>
              </a:spcBef>
              <a:buFont typeface="Arial" panose="020B0604020202020204" pitchFamily="34" charset="0"/>
              <a:buChar char="•"/>
            </a:pPr>
            <a:r>
              <a:rPr lang="en-GB" dirty="0">
                <a:latin typeface="Open Sans" panose="020B0606030504020204" pitchFamily="34" charset="0"/>
                <a:ea typeface="Open Sans" panose="020B0606030504020204" pitchFamily="34" charset="0"/>
                <a:cs typeface="Open Sans" panose="020B0606030504020204" pitchFamily="34" charset="0"/>
              </a:rPr>
              <a:t>General purpose repositories such as </a:t>
            </a:r>
            <a:r>
              <a:rPr lang="en-GB" u="sng" dirty="0" err="1">
                <a:latin typeface="Open Sans" panose="020B0606030504020204" pitchFamily="34" charset="0"/>
                <a:ea typeface="Open Sans" panose="020B0606030504020204" pitchFamily="34" charset="0"/>
                <a:cs typeface="Open Sans" panose="020B0606030504020204" pitchFamily="34" charset="0"/>
                <a:hlinkClick r:id="rId5"/>
              </a:rPr>
              <a:t>Zenodo</a:t>
            </a:r>
            <a:r>
              <a:rPr lang="en-GB" dirty="0">
                <a:latin typeface="Open Sans" panose="020B0606030504020204" pitchFamily="34" charset="0"/>
                <a:ea typeface="Open Sans" panose="020B0606030504020204" pitchFamily="34" charset="0"/>
                <a:cs typeface="Open Sans" panose="020B0606030504020204" pitchFamily="34" charset="0"/>
              </a:rPr>
              <a:t> (</a:t>
            </a:r>
            <a:r>
              <a:rPr lang="en-GB" dirty="0" err="1">
                <a:latin typeface="Open Sans" panose="020B0606030504020204" pitchFamily="34" charset="0"/>
                <a:ea typeface="Open Sans" panose="020B0606030504020204" pitchFamily="34" charset="0"/>
                <a:cs typeface="Open Sans" panose="020B0606030504020204" pitchFamily="34" charset="0"/>
              </a:rPr>
              <a:t>n.d.</a:t>
            </a:r>
            <a:r>
              <a:rPr lang="en-GB" dirty="0">
                <a:latin typeface="Open Sans" panose="020B0606030504020204" pitchFamily="34" charset="0"/>
                <a:ea typeface="Open Sans" panose="020B0606030504020204" pitchFamily="34" charset="0"/>
                <a:cs typeface="Open Sans" panose="020B0606030504020204" pitchFamily="34" charset="0"/>
              </a:rPr>
              <a:t>), </a:t>
            </a:r>
            <a:r>
              <a:rPr lang="en-GB" u="sng" dirty="0" err="1">
                <a:latin typeface="Open Sans" panose="020B0606030504020204" pitchFamily="34" charset="0"/>
                <a:ea typeface="Open Sans" panose="020B0606030504020204" pitchFamily="34" charset="0"/>
                <a:cs typeface="Open Sans" panose="020B0606030504020204" pitchFamily="34" charset="0"/>
                <a:hlinkClick r:id="rId6"/>
              </a:rPr>
              <a:t>Figshare</a:t>
            </a:r>
            <a:r>
              <a:rPr lang="en-GB" dirty="0">
                <a:latin typeface="Open Sans" panose="020B0606030504020204" pitchFamily="34" charset="0"/>
                <a:ea typeface="Open Sans" panose="020B0606030504020204" pitchFamily="34" charset="0"/>
                <a:cs typeface="Open Sans" panose="020B0606030504020204" pitchFamily="34" charset="0"/>
              </a:rPr>
              <a:t> (</a:t>
            </a:r>
            <a:r>
              <a:rPr lang="en-GB" dirty="0" err="1">
                <a:latin typeface="Open Sans" panose="020B0606030504020204" pitchFamily="34" charset="0"/>
                <a:ea typeface="Open Sans" panose="020B0606030504020204" pitchFamily="34" charset="0"/>
                <a:cs typeface="Open Sans" panose="020B0606030504020204" pitchFamily="34" charset="0"/>
              </a:rPr>
              <a:t>n.d.</a:t>
            </a:r>
            <a:r>
              <a:rPr lang="en-GB" dirty="0">
                <a:latin typeface="Open Sans" panose="020B0606030504020204" pitchFamily="34" charset="0"/>
                <a:ea typeface="Open Sans" panose="020B0606030504020204" pitchFamily="34" charset="0"/>
                <a:cs typeface="Open Sans" panose="020B0606030504020204" pitchFamily="34" charset="0"/>
              </a:rPr>
              <a:t>) or </a:t>
            </a:r>
            <a:r>
              <a:rPr lang="en-GB" u="sng" dirty="0">
                <a:latin typeface="Open Sans" panose="020B0606030504020204" pitchFamily="34" charset="0"/>
                <a:ea typeface="Open Sans" panose="020B0606030504020204" pitchFamily="34" charset="0"/>
                <a:cs typeface="Open Sans" panose="020B0606030504020204" pitchFamily="34" charset="0"/>
                <a:hlinkClick r:id="rId7"/>
              </a:rPr>
              <a:t>Harvard </a:t>
            </a:r>
            <a:r>
              <a:rPr lang="en-GB" u="sng" dirty="0" err="1">
                <a:latin typeface="Open Sans" panose="020B0606030504020204" pitchFamily="34" charset="0"/>
                <a:ea typeface="Open Sans" panose="020B0606030504020204" pitchFamily="34" charset="0"/>
                <a:cs typeface="Open Sans" panose="020B0606030504020204" pitchFamily="34" charset="0"/>
                <a:hlinkClick r:id="rId7"/>
              </a:rPr>
              <a:t>Dataverse</a:t>
            </a:r>
            <a:r>
              <a:rPr lang="en-GB" dirty="0">
                <a:latin typeface="Open Sans" panose="020B0606030504020204" pitchFamily="34" charset="0"/>
                <a:ea typeface="Open Sans" panose="020B0606030504020204" pitchFamily="34" charset="0"/>
                <a:cs typeface="Open Sans" panose="020B0606030504020204" pitchFamily="34" charset="0"/>
              </a:rPr>
              <a:t> (2017). </a:t>
            </a:r>
          </a:p>
        </p:txBody>
      </p:sp>
    </p:spTree>
    <p:extLst>
      <p:ext uri="{BB962C8B-B14F-4D97-AF65-F5344CB8AC3E}">
        <p14:creationId xmlns:p14="http://schemas.microsoft.com/office/powerpoint/2010/main" val="40603070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17999"/>
              </a:lnSpc>
              <a:spcBef>
                <a:spcPts val="0"/>
              </a:spcBef>
              <a:spcAft>
                <a:spcPts val="0"/>
              </a:spcAft>
              <a:buClr>
                <a:srgbClr val="000000"/>
              </a:buClr>
              <a:buSzPts val="1400"/>
              <a:buFont typeface="Arial"/>
              <a:buNone/>
              <a:tabLst/>
              <a:defRPr/>
            </a:pPr>
            <a:r>
              <a:rPr lang="sl-SI" dirty="0">
                <a:latin typeface="Open Sans" panose="020B0606030504020204" pitchFamily="34" charset="0"/>
                <a:ea typeface="Open Sans" panose="020B0606030504020204" pitchFamily="34" charset="0"/>
                <a:cs typeface="Open Sans" panose="020B0606030504020204" pitchFamily="34" charset="0"/>
              </a:rPr>
              <a:t>On </a:t>
            </a:r>
            <a:r>
              <a:rPr lang="sl-SI" dirty="0" err="1">
                <a:latin typeface="Open Sans" panose="020B0606030504020204" pitchFamily="34" charset="0"/>
                <a:ea typeface="Open Sans" panose="020B0606030504020204" pitchFamily="34" charset="0"/>
                <a:cs typeface="Open Sans" panose="020B0606030504020204" pitchFamily="34" charset="0"/>
              </a:rPr>
              <a:t>this</a:t>
            </a:r>
            <a:r>
              <a:rPr lang="sl-SI" dirty="0">
                <a:latin typeface="Open Sans" panose="020B0606030504020204" pitchFamily="34" charset="0"/>
                <a:ea typeface="Open Sans" panose="020B0606030504020204" pitchFamily="34" charset="0"/>
                <a:cs typeface="Open Sans" panose="020B0606030504020204" pitchFamily="34" charset="0"/>
              </a:rPr>
              <a:t> </a:t>
            </a:r>
            <a:r>
              <a:rPr lang="sl-SI" dirty="0" err="1">
                <a:latin typeface="Open Sans" panose="020B0606030504020204" pitchFamily="34" charset="0"/>
                <a:ea typeface="Open Sans" panose="020B0606030504020204" pitchFamily="34" charset="0"/>
                <a:cs typeface="Open Sans" panose="020B0606030504020204" pitchFamily="34" charset="0"/>
              </a:rPr>
              <a:t>website</a:t>
            </a:r>
            <a:r>
              <a:rPr lang="sl-SI" dirty="0">
                <a:latin typeface="Open Sans" panose="020B0606030504020204" pitchFamily="34" charset="0"/>
                <a:ea typeface="Open Sans" panose="020B0606030504020204" pitchFamily="34" charset="0"/>
                <a:cs typeface="Open Sans" panose="020B0606030504020204" pitchFamily="34" charset="0"/>
              </a:rPr>
              <a:t> </a:t>
            </a:r>
            <a:r>
              <a:rPr lang="sl-SI" dirty="0" err="1">
                <a:latin typeface="Open Sans" panose="020B0606030504020204" pitchFamily="34" charset="0"/>
                <a:ea typeface="Open Sans" panose="020B0606030504020204" pitchFamily="34" charset="0"/>
                <a:cs typeface="Open Sans" panose="020B0606030504020204" pitchFamily="34" charset="0"/>
              </a:rPr>
              <a:t>you</a:t>
            </a:r>
            <a:r>
              <a:rPr lang="sl-SI" dirty="0">
                <a:latin typeface="Open Sans" panose="020B0606030504020204" pitchFamily="34" charset="0"/>
                <a:ea typeface="Open Sans" panose="020B0606030504020204" pitchFamily="34" charset="0"/>
                <a:cs typeface="Open Sans" panose="020B0606030504020204" pitchFamily="34" charset="0"/>
              </a:rPr>
              <a:t> </a:t>
            </a:r>
            <a:r>
              <a:rPr lang="sl-SI" dirty="0" err="1">
                <a:latin typeface="Open Sans" panose="020B0606030504020204" pitchFamily="34" charset="0"/>
                <a:ea typeface="Open Sans" panose="020B0606030504020204" pitchFamily="34" charset="0"/>
                <a:cs typeface="Open Sans" panose="020B0606030504020204" pitchFamily="34" charset="0"/>
              </a:rPr>
              <a:t>can</a:t>
            </a:r>
            <a:r>
              <a:rPr lang="sl-SI" dirty="0">
                <a:latin typeface="Open Sans" panose="020B0606030504020204" pitchFamily="34" charset="0"/>
                <a:ea typeface="Open Sans" panose="020B0606030504020204" pitchFamily="34" charset="0"/>
                <a:cs typeface="Open Sans" panose="020B0606030504020204" pitchFamily="34" charset="0"/>
              </a:rPr>
              <a:t> </a:t>
            </a:r>
            <a:r>
              <a:rPr lang="sl-SI" dirty="0" err="1">
                <a:latin typeface="Open Sans" panose="020B0606030504020204" pitchFamily="34" charset="0"/>
                <a:ea typeface="Open Sans" panose="020B0606030504020204" pitchFamily="34" charset="0"/>
                <a:cs typeface="Open Sans" panose="020B0606030504020204" pitchFamily="34" charset="0"/>
              </a:rPr>
              <a:t>find</a:t>
            </a:r>
            <a:r>
              <a:rPr lang="sl-SI" baseline="0" dirty="0">
                <a:latin typeface="Open Sans" panose="020B0606030504020204" pitchFamily="34" charset="0"/>
                <a:ea typeface="Open Sans" panose="020B0606030504020204" pitchFamily="34" charset="0"/>
                <a:cs typeface="Open Sans" panose="020B0606030504020204" pitchFamily="34" charset="0"/>
              </a:rPr>
              <a:t> a </a:t>
            </a:r>
            <a:r>
              <a:rPr lang="sl-SI" baseline="0" dirty="0" err="1">
                <a:latin typeface="Open Sans" panose="020B0606030504020204" pitchFamily="34" charset="0"/>
                <a:ea typeface="Open Sans" panose="020B0606030504020204" pitchFamily="34" charset="0"/>
                <a:cs typeface="Open Sans" panose="020B0606030504020204" pitchFamily="34" charset="0"/>
              </a:rPr>
              <a:t>registry</a:t>
            </a:r>
            <a:r>
              <a:rPr lang="sl-SI" baseline="0" dirty="0">
                <a:latin typeface="Open Sans" panose="020B0606030504020204" pitchFamily="34" charset="0"/>
                <a:ea typeface="Open Sans" panose="020B0606030504020204" pitchFamily="34" charset="0"/>
                <a:cs typeface="Open Sans" panose="020B0606030504020204" pitchFamily="34" charset="0"/>
              </a:rPr>
              <a:t> </a:t>
            </a:r>
            <a:r>
              <a:rPr lang="sl-SI" baseline="0" dirty="0" err="1">
                <a:latin typeface="Open Sans" panose="020B0606030504020204" pitchFamily="34" charset="0"/>
                <a:ea typeface="Open Sans" panose="020B0606030504020204" pitchFamily="34" charset="0"/>
                <a:cs typeface="Open Sans" panose="020B0606030504020204" pitchFamily="34" charset="0"/>
              </a:rPr>
              <a:t>of</a:t>
            </a:r>
            <a:r>
              <a:rPr lang="sl-SI" baseline="0" dirty="0">
                <a:latin typeface="Open Sans" panose="020B0606030504020204" pitchFamily="34" charset="0"/>
                <a:ea typeface="Open Sans" panose="020B0606030504020204" pitchFamily="34" charset="0"/>
                <a:cs typeface="Open Sans" panose="020B0606030504020204" pitchFamily="34" charset="0"/>
              </a:rPr>
              <a:t> </a:t>
            </a:r>
            <a:r>
              <a:rPr lang="sl-SI" baseline="0" dirty="0" err="1">
                <a:latin typeface="Open Sans" panose="020B0606030504020204" pitchFamily="34" charset="0"/>
                <a:ea typeface="Open Sans" panose="020B0606030504020204" pitchFamily="34" charset="0"/>
                <a:cs typeface="Open Sans" panose="020B0606030504020204" pitchFamily="34" charset="0"/>
              </a:rPr>
              <a:t>research</a:t>
            </a:r>
            <a:r>
              <a:rPr lang="sl-SI" baseline="0" dirty="0">
                <a:latin typeface="Open Sans" panose="020B0606030504020204" pitchFamily="34" charset="0"/>
                <a:ea typeface="Open Sans" panose="020B0606030504020204" pitchFamily="34" charset="0"/>
                <a:cs typeface="Open Sans" panose="020B0606030504020204" pitchFamily="34" charset="0"/>
              </a:rPr>
              <a:t> data </a:t>
            </a:r>
            <a:r>
              <a:rPr lang="sl-SI" baseline="0" dirty="0" err="1">
                <a:latin typeface="Open Sans" panose="020B0606030504020204" pitchFamily="34" charset="0"/>
                <a:ea typeface="Open Sans" panose="020B0606030504020204" pitchFamily="34" charset="0"/>
                <a:cs typeface="Open Sans" panose="020B0606030504020204" pitchFamily="34" charset="0"/>
              </a:rPr>
              <a:t>repositories</a:t>
            </a:r>
            <a:r>
              <a:rPr lang="sl-SI" baseline="0" dirty="0">
                <a:latin typeface="Open Sans" panose="020B0606030504020204" pitchFamily="34" charset="0"/>
                <a:ea typeface="Open Sans" panose="020B0606030504020204" pitchFamily="34" charset="0"/>
                <a:cs typeface="Open Sans" panose="020B0606030504020204" pitchFamily="34" charset="0"/>
              </a:rPr>
              <a:t> </a:t>
            </a:r>
            <a:endParaRPr lang="sl-SI" dirty="0">
              <a:latin typeface="Open Sans" panose="020B0606030504020204" pitchFamily="34" charset="0"/>
              <a:ea typeface="Open Sans" panose="020B0606030504020204" pitchFamily="34" charset="0"/>
              <a:cs typeface="Open Sans" panose="020B0606030504020204" pitchFamily="34" charset="0"/>
            </a:endParaRPr>
          </a:p>
          <a:p>
            <a:pPr marL="457200" marR="0" lvl="0" indent="-228600" algn="l" defTabSz="914400" rtl="0" eaLnBrk="1" fontAlgn="auto" latinLnBrk="0" hangingPunct="1">
              <a:lnSpc>
                <a:spcPct val="117999"/>
              </a:lnSpc>
              <a:spcBef>
                <a:spcPts val="0"/>
              </a:spcBef>
              <a:spcAft>
                <a:spcPts val="0"/>
              </a:spcAft>
              <a:buClr>
                <a:srgbClr val="000000"/>
              </a:buClr>
              <a:buSzPts val="1400"/>
              <a:buFont typeface="Arial"/>
              <a:buNone/>
              <a:tabLst/>
              <a:defRPr/>
            </a:pPr>
            <a:endParaRPr lang="sl-SI" u="sng" dirty="0">
              <a:latin typeface="Open Sans" panose="020B0606030504020204" pitchFamily="34" charset="0"/>
              <a:ea typeface="Open Sans" panose="020B0606030504020204" pitchFamily="34" charset="0"/>
              <a:cs typeface="Open Sans" panose="020B0606030504020204" pitchFamily="34" charset="0"/>
              <a:hlinkClick r:id="rId3"/>
            </a:endParaRPr>
          </a:p>
          <a:p>
            <a:pPr marL="457200" marR="0" lvl="0" indent="-228600" algn="l" defTabSz="914400" rtl="0" eaLnBrk="1" fontAlgn="auto" latinLnBrk="0" hangingPunct="1">
              <a:lnSpc>
                <a:spcPct val="117999"/>
              </a:lnSpc>
              <a:spcBef>
                <a:spcPts val="0"/>
              </a:spcBef>
              <a:spcAft>
                <a:spcPts val="0"/>
              </a:spcAft>
              <a:buClr>
                <a:srgbClr val="000000"/>
              </a:buClr>
              <a:buSzPts val="1400"/>
              <a:buFont typeface="Arial"/>
              <a:buNone/>
              <a:tabLst/>
              <a:defRPr/>
            </a:pPr>
            <a:r>
              <a:rPr lang="en-GB" u="sng" dirty="0">
                <a:latin typeface="Open Sans" panose="020B0606030504020204" pitchFamily="34" charset="0"/>
                <a:ea typeface="Open Sans" panose="020B0606030504020204" pitchFamily="34" charset="0"/>
                <a:cs typeface="Open Sans" panose="020B0606030504020204" pitchFamily="34" charset="0"/>
                <a:hlinkClick r:id="rId3"/>
              </a:rPr>
              <a:t>Re3data.org</a:t>
            </a:r>
            <a:r>
              <a:rPr lang="en-GB" dirty="0">
                <a:latin typeface="Open Sans" panose="020B0606030504020204" pitchFamily="34" charset="0"/>
                <a:ea typeface="Open Sans" panose="020B0606030504020204" pitchFamily="34" charset="0"/>
                <a:cs typeface="Open Sans" panose="020B0606030504020204" pitchFamily="34" charset="0"/>
              </a:rPr>
              <a:t> is a registry of over 1500 research data repositories,. </a:t>
            </a:r>
            <a:endParaRPr lang="sl-SI" dirty="0">
              <a:latin typeface="Open Sans" panose="020B0606030504020204" pitchFamily="34" charset="0"/>
              <a:ea typeface="Open Sans" panose="020B0606030504020204" pitchFamily="34" charset="0"/>
              <a:cs typeface="Open Sans" panose="020B0606030504020204" pitchFamily="34" charset="0"/>
            </a:endParaRPr>
          </a:p>
          <a:p>
            <a:pPr marL="457200" marR="0" lvl="0" indent="-228600" algn="l" defTabSz="914400" rtl="0" eaLnBrk="1" fontAlgn="auto" latinLnBrk="0" hangingPunct="1">
              <a:lnSpc>
                <a:spcPct val="117999"/>
              </a:lnSpc>
              <a:spcBef>
                <a:spcPts val="0"/>
              </a:spcBef>
              <a:spcAft>
                <a:spcPts val="0"/>
              </a:spcAft>
              <a:buClr>
                <a:srgbClr val="000000"/>
              </a:buClr>
              <a:buSzPts val="1400"/>
              <a:buFont typeface="Arial"/>
              <a:buNone/>
              <a:tabLst/>
              <a:defRPr/>
            </a:pPr>
            <a:endParaRPr lang="sl-SI" dirty="0">
              <a:latin typeface="Open Sans" panose="020B0606030504020204" pitchFamily="34" charset="0"/>
              <a:ea typeface="Open Sans" panose="020B0606030504020204" pitchFamily="34" charset="0"/>
              <a:cs typeface="Open Sans" panose="020B0606030504020204" pitchFamily="34" charset="0"/>
            </a:endParaRPr>
          </a:p>
          <a:p>
            <a:pPr marL="457200" marR="0" lvl="0" indent="-228600" algn="l" defTabSz="914400" rtl="0" eaLnBrk="1" fontAlgn="auto" latinLnBrk="0" hangingPunct="1">
              <a:lnSpc>
                <a:spcPct val="117999"/>
              </a:lnSpc>
              <a:spcBef>
                <a:spcPts val="0"/>
              </a:spcBef>
              <a:spcAft>
                <a:spcPts val="0"/>
              </a:spcAft>
              <a:buClr>
                <a:srgbClr val="000000"/>
              </a:buClr>
              <a:buSzPts val="1400"/>
              <a:buFont typeface="Arial"/>
              <a:buNone/>
              <a:tabLst/>
              <a:defRPr/>
            </a:pPr>
            <a:r>
              <a:rPr lang="en-GB" dirty="0">
                <a:latin typeface="Open Sans" panose="020B0606030504020204" pitchFamily="34" charset="0"/>
                <a:ea typeface="Open Sans" panose="020B0606030504020204" pitchFamily="34" charset="0"/>
                <a:cs typeface="Open Sans" panose="020B0606030504020204" pitchFamily="34" charset="0"/>
              </a:rPr>
              <a:t>You can search by subject, content type and country. In addition, you can select whether you want to search for data archives with a certificate (a trusted repository), with data</a:t>
            </a:r>
            <a:r>
              <a:rPr lang="sl-SI" baseline="0" dirty="0">
                <a:latin typeface="Open Sans" panose="020B0606030504020204" pitchFamily="34" charset="0"/>
                <a:ea typeface="Open Sans" panose="020B0606030504020204" pitchFamily="34" charset="0"/>
                <a:cs typeface="Open Sans" panose="020B0606030504020204" pitchFamily="34" charset="0"/>
              </a:rPr>
              <a:t> </a:t>
            </a:r>
            <a:r>
              <a:rPr lang="en-GB" dirty="0">
                <a:latin typeface="Open Sans" panose="020B0606030504020204" pitchFamily="34" charset="0"/>
                <a:ea typeface="Open Sans" panose="020B0606030504020204" pitchFamily="34" charset="0"/>
                <a:cs typeface="Open Sans" panose="020B0606030504020204" pitchFamily="34" charset="0"/>
              </a:rPr>
              <a:t>sets that are available via open access or for data sets that have a</a:t>
            </a:r>
            <a:r>
              <a:rPr lang="sl-SI" baseline="0" dirty="0">
                <a:latin typeface="Open Sans" panose="020B0606030504020204" pitchFamily="34" charset="0"/>
                <a:ea typeface="Open Sans" panose="020B0606030504020204" pitchFamily="34" charset="0"/>
                <a:cs typeface="Open Sans" panose="020B0606030504020204" pitchFamily="34" charset="0"/>
              </a:rPr>
              <a:t> </a:t>
            </a:r>
            <a:r>
              <a:rPr lang="en-GB" dirty="0">
                <a:latin typeface="Open Sans" panose="020B0606030504020204" pitchFamily="34" charset="0"/>
                <a:ea typeface="Open Sans" panose="020B0606030504020204" pitchFamily="34" charset="0"/>
                <a:cs typeface="Open Sans" panose="020B0606030504020204" pitchFamily="34" charset="0"/>
              </a:rPr>
              <a:t>persistent identifier.</a:t>
            </a:r>
            <a:endParaRPr lang="sl-SI"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8727640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10.png"/><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9.pn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8" name="Title Text"/>
          <p:cNvSpPr txBox="1">
            <a:spLocks noGrp="1"/>
          </p:cNvSpPr>
          <p:nvPr>
            <p:ph type="body" sz="quarter" idx="13" hasCustomPrompt="1"/>
          </p:nvPr>
        </p:nvSpPr>
        <p:spPr>
          <a:xfrm>
            <a:off x="2461053" y="3232680"/>
            <a:ext cx="13953494" cy="1402821"/>
          </a:xfrm>
          <a:prstGeom prst="rect">
            <a:avLst/>
          </a:prstGeom>
        </p:spPr>
        <p:txBody>
          <a:bodyPr anchor="b"/>
          <a:lstStyle>
            <a:lvl1pPr marL="0" indent="0">
              <a:spcBef>
                <a:spcPts val="0"/>
              </a:spcBef>
              <a:buSzTx/>
              <a:buNone/>
              <a:defRPr sz="8000">
                <a:solidFill>
                  <a:srgbClr val="FFFFFF"/>
                </a:solidFill>
                <a:latin typeface="Tahoma" panose="020B0604030504040204" pitchFamily="34" charset="0"/>
                <a:ea typeface="Tahoma" panose="020B0604030504040204" pitchFamily="34" charset="0"/>
                <a:cs typeface="Tahoma" panose="020B0604030504040204" pitchFamily="34" charset="0"/>
              </a:defRPr>
            </a:lvl1pPr>
          </a:lstStyle>
          <a:p>
            <a:r>
              <a:rPr lang="en-GB" noProof="0"/>
              <a:t>Title Text</a:t>
            </a:r>
          </a:p>
        </p:txBody>
      </p:sp>
      <p:sp>
        <p:nvSpPr>
          <p:cNvPr id="59" name="Body Level One"/>
          <p:cNvSpPr txBox="1">
            <a:spLocks noGrp="1"/>
          </p:cNvSpPr>
          <p:nvPr>
            <p:ph type="body" sz="quarter" idx="14" hasCustomPrompt="1"/>
          </p:nvPr>
        </p:nvSpPr>
        <p:spPr>
          <a:xfrm>
            <a:off x="2394860" y="5016501"/>
            <a:ext cx="6517946" cy="810155"/>
          </a:xfrm>
          <a:prstGeom prst="rect">
            <a:avLst/>
          </a:prstGeom>
        </p:spPr>
        <p:txBody>
          <a:bodyPr anchor="t"/>
          <a:lstStyle>
            <a:lvl1pPr marL="0" indent="0" defTabSz="403097">
              <a:spcBef>
                <a:spcPts val="0"/>
              </a:spcBef>
              <a:buSzTx/>
              <a:buNone/>
              <a:defRPr sz="4140">
                <a:solidFill>
                  <a:srgbClr val="94C2E9"/>
                </a:solidFill>
                <a:latin typeface="Tahoma" panose="020B0604030504040204" pitchFamily="34" charset="0"/>
                <a:ea typeface="Tahoma" panose="020B0604030504040204" pitchFamily="34" charset="0"/>
                <a:cs typeface="Tahoma" panose="020B0604030504040204" pitchFamily="34" charset="0"/>
                <a:sym typeface="Open Sans Light"/>
              </a:defRPr>
            </a:lvl1pPr>
          </a:lstStyle>
          <a:p>
            <a:r>
              <a:rPr lang="en-GB" noProof="0"/>
              <a:t>Subtitle Text</a:t>
            </a:r>
          </a:p>
        </p:txBody>
      </p:sp>
      <p:sp>
        <p:nvSpPr>
          <p:cNvPr id="60" name="Line"/>
          <p:cNvSpPr/>
          <p:nvPr/>
        </p:nvSpPr>
        <p:spPr>
          <a:xfrm>
            <a:off x="2546956" y="4682067"/>
            <a:ext cx="12699160" cy="1"/>
          </a:xfrm>
          <a:prstGeom prst="line">
            <a:avLst/>
          </a:prstGeom>
          <a:ln w="25400">
            <a:solidFill>
              <a:srgbClr val="FFFFFF"/>
            </a:solidFill>
            <a:miter lim="400000"/>
          </a:ln>
        </p:spPr>
        <p:txBody>
          <a:bodyPr lIns="50800" tIns="50800" rIns="50800" bIns="50800" anchor="ctr"/>
          <a:lstStyle/>
          <a:p>
            <a:pPr>
              <a:defRPr sz="2200" b="0">
                <a:solidFill>
                  <a:srgbClr val="FFFFFF"/>
                </a:solidFill>
                <a:latin typeface="Helvetica Neue Medium"/>
                <a:ea typeface="Helvetica Neue Medium"/>
                <a:cs typeface="Helvetica Neue Medium"/>
                <a:sym typeface="Helvetica Neue Medium"/>
              </a:defRPr>
            </a:pPr>
            <a:endParaRPr lang="en-GB" sz="2200" noProof="0"/>
          </a:p>
        </p:txBody>
      </p:sp>
      <p:sp>
        <p:nvSpPr>
          <p:cNvPr id="61" name="Line"/>
          <p:cNvSpPr/>
          <p:nvPr/>
        </p:nvSpPr>
        <p:spPr>
          <a:xfrm>
            <a:off x="2546956" y="4682067"/>
            <a:ext cx="2068305" cy="1"/>
          </a:xfrm>
          <a:prstGeom prst="line">
            <a:avLst/>
          </a:prstGeom>
          <a:ln w="88900">
            <a:solidFill>
              <a:srgbClr val="94C2E9"/>
            </a:solidFill>
            <a:miter lim="400000"/>
          </a:ln>
        </p:spPr>
        <p:txBody>
          <a:bodyPr lIns="50800" tIns="50800" rIns="50800" bIns="50800" anchor="ctr"/>
          <a:lstStyle/>
          <a:p>
            <a:pPr>
              <a:defRPr sz="2200" b="0">
                <a:solidFill>
                  <a:srgbClr val="FFFFFF"/>
                </a:solidFill>
                <a:latin typeface="Helvetica Neue Medium"/>
                <a:ea typeface="Helvetica Neue Medium"/>
                <a:cs typeface="Helvetica Neue Medium"/>
                <a:sym typeface="Helvetica Neue Medium"/>
              </a:defRPr>
            </a:pPr>
            <a:endParaRPr lang="en-GB" sz="2200" noProof="0"/>
          </a:p>
        </p:txBody>
      </p:sp>
      <p:sp>
        <p:nvSpPr>
          <p:cNvPr id="62" name="cessda.eu"/>
          <p:cNvSpPr txBox="1"/>
          <p:nvPr/>
        </p:nvSpPr>
        <p:spPr>
          <a:xfrm>
            <a:off x="2946216" y="8189517"/>
            <a:ext cx="1213473" cy="41036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000" b="0">
                <a:solidFill>
                  <a:srgbClr val="FFFFFF"/>
                </a:solidFill>
                <a:latin typeface="+mj-lt"/>
                <a:ea typeface="+mj-ea"/>
                <a:cs typeface="+mj-cs"/>
                <a:sym typeface="Helvetica"/>
              </a:defRPr>
            </a:lvl1pPr>
          </a:lstStyle>
          <a:p>
            <a:r>
              <a:rPr lang="en-GB" sz="2000" noProof="0"/>
              <a:t>cessda.eu</a:t>
            </a:r>
          </a:p>
        </p:txBody>
      </p:sp>
      <p:sp>
        <p:nvSpPr>
          <p:cNvPr id="63" name="@CESSDA_Data"/>
          <p:cNvSpPr txBox="1"/>
          <p:nvPr/>
        </p:nvSpPr>
        <p:spPr>
          <a:xfrm>
            <a:off x="5845801" y="8175179"/>
            <a:ext cx="1917192" cy="41036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000" b="0">
                <a:solidFill>
                  <a:srgbClr val="FFFFFF"/>
                </a:solidFill>
                <a:latin typeface="+mj-lt"/>
                <a:ea typeface="+mj-ea"/>
                <a:cs typeface="+mj-cs"/>
                <a:sym typeface="Helvetica"/>
              </a:defRPr>
            </a:lvl1pPr>
          </a:lstStyle>
          <a:p>
            <a:r>
              <a:rPr lang="en-GB" sz="2000" noProof="0"/>
              <a:t>@CESSDA_Data</a:t>
            </a:r>
          </a:p>
        </p:txBody>
      </p:sp>
      <p:sp>
        <p:nvSpPr>
          <p:cNvPr id="3" name="Text Placeholder 2">
            <a:extLst>
              <a:ext uri="{FF2B5EF4-FFF2-40B4-BE49-F238E27FC236}">
                <a16:creationId xmlns:a16="http://schemas.microsoft.com/office/drawing/2014/main" id="{51CE480C-C9C6-5D45-AB33-5D4BDDA8EA63}"/>
              </a:ext>
            </a:extLst>
          </p:cNvPr>
          <p:cNvSpPr>
            <a:spLocks noGrp="1"/>
          </p:cNvSpPr>
          <p:nvPr>
            <p:ph type="body" sz="quarter" idx="15" hasCustomPrompt="1"/>
          </p:nvPr>
        </p:nvSpPr>
        <p:spPr>
          <a:xfrm>
            <a:off x="2394025" y="5981700"/>
            <a:ext cx="5429415" cy="520700"/>
          </a:xfrm>
          <a:prstGeom prst="rect">
            <a:avLst/>
          </a:prstGeom>
        </p:spPr>
        <p:txBody>
          <a:bodyPr>
            <a:normAutofit/>
          </a:bodyPr>
          <a:lstStyle>
            <a:lvl1pPr marL="0" indent="0">
              <a:buNone/>
              <a:defRPr sz="2000" i="1">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pPr lvl="0"/>
            <a:r>
              <a:rPr lang="en-GB" noProof="0"/>
              <a:t>Name |  Affiliation </a:t>
            </a:r>
          </a:p>
        </p:txBody>
      </p:sp>
      <p:sp>
        <p:nvSpPr>
          <p:cNvPr id="16" name="Text Placeholder 2">
            <a:extLst>
              <a:ext uri="{FF2B5EF4-FFF2-40B4-BE49-F238E27FC236}">
                <a16:creationId xmlns:a16="http://schemas.microsoft.com/office/drawing/2014/main" id="{AD23994B-5EA0-654E-B1FA-84C322F813AE}"/>
              </a:ext>
            </a:extLst>
          </p:cNvPr>
          <p:cNvSpPr>
            <a:spLocks noGrp="1"/>
          </p:cNvSpPr>
          <p:nvPr>
            <p:ph type="body" sz="quarter" idx="16" hasCustomPrompt="1"/>
          </p:nvPr>
        </p:nvSpPr>
        <p:spPr>
          <a:xfrm>
            <a:off x="2410958" y="6908800"/>
            <a:ext cx="5429415" cy="520700"/>
          </a:xfrm>
          <a:prstGeom prst="rect">
            <a:avLst/>
          </a:prstGeom>
        </p:spPr>
        <p:txBody>
          <a:bodyPr>
            <a:normAutofit/>
          </a:bodyPr>
          <a:lstStyle>
            <a:lvl1pPr marL="0" indent="0">
              <a:buNone/>
              <a:defRPr sz="2000" i="1">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pPr lvl="0"/>
            <a:r>
              <a:rPr lang="en-GB" noProof="0"/>
              <a:t>Date |  Event</a:t>
            </a:r>
          </a:p>
        </p:txBody>
      </p:sp>
      <p:pic>
        <p:nvPicPr>
          <p:cNvPr id="4" name="Picture 3">
            <a:extLst>
              <a:ext uri="{FF2B5EF4-FFF2-40B4-BE49-F238E27FC236}">
                <a16:creationId xmlns:a16="http://schemas.microsoft.com/office/drawing/2014/main" id="{C5E36834-6554-4864-818F-941E3569BCD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499897" y="626969"/>
            <a:ext cx="2914650" cy="781050"/>
          </a:xfrm>
          <a:prstGeom prst="rect">
            <a:avLst/>
          </a:prstGeom>
        </p:spPr>
      </p:pic>
      <p:pic>
        <p:nvPicPr>
          <p:cNvPr id="6" name="Picture 5">
            <a:extLst>
              <a:ext uri="{FF2B5EF4-FFF2-40B4-BE49-F238E27FC236}">
                <a16:creationId xmlns:a16="http://schemas.microsoft.com/office/drawing/2014/main" id="{93BF697F-DB48-41D1-AB67-04B85B6DA10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271980" y="8212130"/>
            <a:ext cx="417023" cy="336466"/>
          </a:xfrm>
          <a:prstGeom prst="rect">
            <a:avLst/>
          </a:prstGeom>
        </p:spPr>
      </p:pic>
      <p:pic>
        <p:nvPicPr>
          <p:cNvPr id="8" name="Picture 7">
            <a:extLst>
              <a:ext uri="{FF2B5EF4-FFF2-40B4-BE49-F238E27FC236}">
                <a16:creationId xmlns:a16="http://schemas.microsoft.com/office/drawing/2014/main" id="{287DEC08-1F81-4339-876C-3F1230F99AC4}"/>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461053" y="8261351"/>
            <a:ext cx="247650" cy="266700"/>
          </a:xfrm>
          <a:prstGeom prst="rect">
            <a:avLst/>
          </a:prstGeom>
        </p:spPr>
      </p:pic>
      <p:grpSp>
        <p:nvGrpSpPr>
          <p:cNvPr id="10" name="Group 9">
            <a:extLst>
              <a:ext uri="{FF2B5EF4-FFF2-40B4-BE49-F238E27FC236}">
                <a16:creationId xmlns:a16="http://schemas.microsoft.com/office/drawing/2014/main" id="{358E1AC9-7319-49EB-9836-98317985DF35}"/>
              </a:ext>
            </a:extLst>
          </p:cNvPr>
          <p:cNvGrpSpPr/>
          <p:nvPr userDrawn="1"/>
        </p:nvGrpSpPr>
        <p:grpSpPr>
          <a:xfrm>
            <a:off x="1241530" y="8869744"/>
            <a:ext cx="1068804" cy="490158"/>
            <a:chOff x="1241530" y="8869744"/>
            <a:chExt cx="1068804" cy="490158"/>
          </a:xfrm>
        </p:grpSpPr>
        <p:pic>
          <p:nvPicPr>
            <p:cNvPr id="5" name="Picture 4">
              <a:extLst>
                <a:ext uri="{FF2B5EF4-FFF2-40B4-BE49-F238E27FC236}">
                  <a16:creationId xmlns:a16="http://schemas.microsoft.com/office/drawing/2014/main" id="{5584DCEE-F19B-4C5A-87C4-1DBE96E6458F}"/>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820176" y="8869744"/>
              <a:ext cx="490158" cy="490158"/>
            </a:xfrm>
            <a:prstGeom prst="rect">
              <a:avLst/>
            </a:prstGeom>
          </p:spPr>
        </p:pic>
        <p:pic>
          <p:nvPicPr>
            <p:cNvPr id="9" name="Picture 8">
              <a:extLst>
                <a:ext uri="{FF2B5EF4-FFF2-40B4-BE49-F238E27FC236}">
                  <a16:creationId xmlns:a16="http://schemas.microsoft.com/office/drawing/2014/main" id="{5912B13F-E928-4545-8DD0-BC5A11428AB8}"/>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241530" y="8869744"/>
              <a:ext cx="490158" cy="490158"/>
            </a:xfrm>
            <a:prstGeom prst="rect">
              <a:avLst/>
            </a:prstGeom>
          </p:spPr>
        </p:pic>
      </p:gr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lterna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8" name="Title Text"/>
          <p:cNvSpPr txBox="1">
            <a:spLocks noGrp="1"/>
          </p:cNvSpPr>
          <p:nvPr>
            <p:ph type="body" sz="quarter" idx="13" hasCustomPrompt="1"/>
          </p:nvPr>
        </p:nvSpPr>
        <p:spPr>
          <a:xfrm>
            <a:off x="2461053" y="3232680"/>
            <a:ext cx="13953494" cy="1402821"/>
          </a:xfrm>
          <a:prstGeom prst="rect">
            <a:avLst/>
          </a:prstGeom>
        </p:spPr>
        <p:txBody>
          <a:bodyPr anchor="b"/>
          <a:lstStyle>
            <a:lvl1pPr marL="0" indent="0">
              <a:spcBef>
                <a:spcPts val="0"/>
              </a:spcBef>
              <a:buSzTx/>
              <a:buNone/>
              <a:defRPr sz="8000">
                <a:solidFill>
                  <a:schemeClr val="tx1">
                    <a:lumMod val="65000"/>
                    <a:lumOff val="35000"/>
                  </a:schemeClr>
                </a:solidFill>
                <a:latin typeface="Tahoma" panose="020B0604030504040204" pitchFamily="34" charset="0"/>
                <a:ea typeface="Tahoma" panose="020B0604030504040204" pitchFamily="34" charset="0"/>
                <a:cs typeface="Tahoma" panose="020B0604030504040204" pitchFamily="34" charset="0"/>
              </a:defRPr>
            </a:lvl1pPr>
          </a:lstStyle>
          <a:p>
            <a:r>
              <a:rPr lang="en-GB" noProof="0"/>
              <a:t>Title Text</a:t>
            </a:r>
          </a:p>
        </p:txBody>
      </p:sp>
      <p:sp>
        <p:nvSpPr>
          <p:cNvPr id="59" name="Body Level One"/>
          <p:cNvSpPr txBox="1">
            <a:spLocks noGrp="1"/>
          </p:cNvSpPr>
          <p:nvPr>
            <p:ph type="body" sz="quarter" idx="14" hasCustomPrompt="1"/>
          </p:nvPr>
        </p:nvSpPr>
        <p:spPr>
          <a:xfrm>
            <a:off x="2394860" y="5016501"/>
            <a:ext cx="6517946" cy="810155"/>
          </a:xfrm>
          <a:prstGeom prst="rect">
            <a:avLst/>
          </a:prstGeom>
        </p:spPr>
        <p:txBody>
          <a:bodyPr anchor="t"/>
          <a:lstStyle>
            <a:lvl1pPr marL="0" indent="0" defTabSz="403097">
              <a:spcBef>
                <a:spcPts val="0"/>
              </a:spcBef>
              <a:buSzTx/>
              <a:buNone/>
              <a:defRPr sz="4140">
                <a:solidFill>
                  <a:schemeClr val="tx1">
                    <a:lumMod val="65000"/>
                    <a:lumOff val="35000"/>
                  </a:schemeClr>
                </a:solidFill>
                <a:latin typeface="Tahoma" panose="020B0604030504040204" pitchFamily="34" charset="0"/>
                <a:ea typeface="Tahoma" panose="020B0604030504040204" pitchFamily="34" charset="0"/>
                <a:cs typeface="Tahoma" panose="020B0604030504040204" pitchFamily="34" charset="0"/>
                <a:sym typeface="Open Sans Light"/>
              </a:defRPr>
            </a:lvl1pPr>
          </a:lstStyle>
          <a:p>
            <a:r>
              <a:rPr lang="en-GB" noProof="0"/>
              <a:t>Subtitle Text</a:t>
            </a:r>
          </a:p>
        </p:txBody>
      </p:sp>
      <p:sp>
        <p:nvSpPr>
          <p:cNvPr id="60" name="Line"/>
          <p:cNvSpPr/>
          <p:nvPr/>
        </p:nvSpPr>
        <p:spPr>
          <a:xfrm>
            <a:off x="2546956" y="4682067"/>
            <a:ext cx="12699160" cy="1"/>
          </a:xfrm>
          <a:prstGeom prst="line">
            <a:avLst/>
          </a:prstGeom>
          <a:ln w="25400">
            <a:solidFill>
              <a:srgbClr val="FFFFFF"/>
            </a:solidFill>
            <a:miter lim="400000"/>
          </a:ln>
        </p:spPr>
        <p:txBody>
          <a:bodyPr lIns="50800" tIns="50800" rIns="50800" bIns="50800" anchor="ctr"/>
          <a:lstStyle/>
          <a:p>
            <a:pPr>
              <a:defRPr sz="2200" b="0">
                <a:solidFill>
                  <a:srgbClr val="FFFFFF"/>
                </a:solidFill>
                <a:latin typeface="Helvetica Neue Medium"/>
                <a:ea typeface="Helvetica Neue Medium"/>
                <a:cs typeface="Helvetica Neue Medium"/>
                <a:sym typeface="Helvetica Neue Medium"/>
              </a:defRPr>
            </a:pPr>
            <a:endParaRPr lang="en-GB" sz="2200" noProof="0"/>
          </a:p>
        </p:txBody>
      </p:sp>
      <p:sp>
        <p:nvSpPr>
          <p:cNvPr id="61" name="Line"/>
          <p:cNvSpPr/>
          <p:nvPr/>
        </p:nvSpPr>
        <p:spPr>
          <a:xfrm>
            <a:off x="2546956" y="4682067"/>
            <a:ext cx="2068305" cy="1"/>
          </a:xfrm>
          <a:prstGeom prst="line">
            <a:avLst/>
          </a:prstGeom>
          <a:ln w="88900">
            <a:solidFill>
              <a:srgbClr val="94C2E9"/>
            </a:solidFill>
            <a:miter lim="400000"/>
          </a:ln>
        </p:spPr>
        <p:txBody>
          <a:bodyPr lIns="50800" tIns="50800" rIns="50800" bIns="50800" anchor="ctr"/>
          <a:lstStyle/>
          <a:p>
            <a:pPr>
              <a:defRPr sz="2200" b="0">
                <a:solidFill>
                  <a:srgbClr val="FFFFFF"/>
                </a:solidFill>
                <a:latin typeface="Helvetica Neue Medium"/>
                <a:ea typeface="Helvetica Neue Medium"/>
                <a:cs typeface="Helvetica Neue Medium"/>
                <a:sym typeface="Helvetica Neue Medium"/>
              </a:defRPr>
            </a:pPr>
            <a:endParaRPr lang="en-GB" sz="2200" noProof="0"/>
          </a:p>
        </p:txBody>
      </p:sp>
      <p:sp>
        <p:nvSpPr>
          <p:cNvPr id="62" name="cessda.eu"/>
          <p:cNvSpPr txBox="1"/>
          <p:nvPr/>
        </p:nvSpPr>
        <p:spPr>
          <a:xfrm>
            <a:off x="2946216" y="8189517"/>
            <a:ext cx="1213473" cy="41036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000" b="0">
                <a:solidFill>
                  <a:srgbClr val="FFFFFF"/>
                </a:solidFill>
                <a:latin typeface="+mj-lt"/>
                <a:ea typeface="+mj-ea"/>
                <a:cs typeface="+mj-cs"/>
                <a:sym typeface="Helvetica"/>
              </a:defRPr>
            </a:lvl1pPr>
          </a:lstStyle>
          <a:p>
            <a:r>
              <a:rPr lang="en-GB" sz="2000" noProof="0">
                <a:solidFill>
                  <a:schemeClr val="tx1">
                    <a:lumMod val="65000"/>
                    <a:lumOff val="35000"/>
                  </a:schemeClr>
                </a:solidFill>
              </a:rPr>
              <a:t>cessda.eu</a:t>
            </a:r>
          </a:p>
        </p:txBody>
      </p:sp>
      <p:sp>
        <p:nvSpPr>
          <p:cNvPr id="63" name="@CESSDA_Data"/>
          <p:cNvSpPr txBox="1"/>
          <p:nvPr/>
        </p:nvSpPr>
        <p:spPr>
          <a:xfrm>
            <a:off x="5845801" y="8175179"/>
            <a:ext cx="1917192" cy="41036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000" b="0">
                <a:solidFill>
                  <a:srgbClr val="FFFFFF"/>
                </a:solidFill>
                <a:latin typeface="+mj-lt"/>
                <a:ea typeface="+mj-ea"/>
                <a:cs typeface="+mj-cs"/>
                <a:sym typeface="Helvetica"/>
              </a:defRPr>
            </a:lvl1pPr>
          </a:lstStyle>
          <a:p>
            <a:r>
              <a:rPr lang="en-GB" sz="2000" noProof="0">
                <a:solidFill>
                  <a:schemeClr val="tx1">
                    <a:lumMod val="65000"/>
                    <a:lumOff val="35000"/>
                  </a:schemeClr>
                </a:solidFill>
              </a:rPr>
              <a:t>@CESSDA_Data</a:t>
            </a:r>
          </a:p>
        </p:txBody>
      </p:sp>
      <p:sp>
        <p:nvSpPr>
          <p:cNvPr id="3" name="Text Placeholder 2">
            <a:extLst>
              <a:ext uri="{FF2B5EF4-FFF2-40B4-BE49-F238E27FC236}">
                <a16:creationId xmlns:a16="http://schemas.microsoft.com/office/drawing/2014/main" id="{51CE480C-C9C6-5D45-AB33-5D4BDDA8EA63}"/>
              </a:ext>
            </a:extLst>
          </p:cNvPr>
          <p:cNvSpPr>
            <a:spLocks noGrp="1"/>
          </p:cNvSpPr>
          <p:nvPr>
            <p:ph type="body" sz="quarter" idx="15" hasCustomPrompt="1"/>
          </p:nvPr>
        </p:nvSpPr>
        <p:spPr>
          <a:xfrm>
            <a:off x="2394025" y="5981700"/>
            <a:ext cx="5429415" cy="520700"/>
          </a:xfrm>
          <a:prstGeom prst="rect">
            <a:avLst/>
          </a:prstGeom>
        </p:spPr>
        <p:txBody>
          <a:bodyPr>
            <a:normAutofit/>
          </a:bodyPr>
          <a:lstStyle>
            <a:lvl1pPr marL="0" indent="0">
              <a:buNone/>
              <a:defRPr sz="2000" i="1">
                <a:solidFill>
                  <a:schemeClr val="tx1">
                    <a:lumMod val="65000"/>
                    <a:lumOff val="35000"/>
                  </a:schemeClr>
                </a:solidFill>
                <a:latin typeface="Tahoma" panose="020B0604030504040204" pitchFamily="34" charset="0"/>
                <a:ea typeface="Tahoma" panose="020B0604030504040204" pitchFamily="34" charset="0"/>
                <a:cs typeface="Tahoma" panose="020B0604030504040204" pitchFamily="34" charset="0"/>
              </a:defRPr>
            </a:lvl1pPr>
          </a:lstStyle>
          <a:p>
            <a:pPr lvl="0"/>
            <a:r>
              <a:rPr lang="en-GB" noProof="0"/>
              <a:t>Name |  Affiliation </a:t>
            </a:r>
          </a:p>
        </p:txBody>
      </p:sp>
      <p:sp>
        <p:nvSpPr>
          <p:cNvPr id="16" name="Text Placeholder 2">
            <a:extLst>
              <a:ext uri="{FF2B5EF4-FFF2-40B4-BE49-F238E27FC236}">
                <a16:creationId xmlns:a16="http://schemas.microsoft.com/office/drawing/2014/main" id="{AD23994B-5EA0-654E-B1FA-84C322F813AE}"/>
              </a:ext>
            </a:extLst>
          </p:cNvPr>
          <p:cNvSpPr>
            <a:spLocks noGrp="1"/>
          </p:cNvSpPr>
          <p:nvPr>
            <p:ph type="body" sz="quarter" idx="16" hasCustomPrompt="1"/>
          </p:nvPr>
        </p:nvSpPr>
        <p:spPr>
          <a:xfrm>
            <a:off x="2410958" y="6908800"/>
            <a:ext cx="5429415" cy="520700"/>
          </a:xfrm>
          <a:prstGeom prst="rect">
            <a:avLst/>
          </a:prstGeom>
        </p:spPr>
        <p:txBody>
          <a:bodyPr>
            <a:normAutofit/>
          </a:bodyPr>
          <a:lstStyle>
            <a:lvl1pPr marL="0" indent="0">
              <a:buNone/>
              <a:defRPr sz="2000" i="1">
                <a:solidFill>
                  <a:schemeClr val="tx1">
                    <a:lumMod val="65000"/>
                    <a:lumOff val="35000"/>
                  </a:schemeClr>
                </a:solidFill>
                <a:latin typeface="Tahoma" panose="020B0604030504040204" pitchFamily="34" charset="0"/>
                <a:ea typeface="Tahoma" panose="020B0604030504040204" pitchFamily="34" charset="0"/>
                <a:cs typeface="Tahoma" panose="020B0604030504040204" pitchFamily="34" charset="0"/>
              </a:defRPr>
            </a:lvl1pPr>
          </a:lstStyle>
          <a:p>
            <a:pPr lvl="0"/>
            <a:r>
              <a:rPr lang="en-GB" noProof="0"/>
              <a:t>Date |  Event</a:t>
            </a:r>
          </a:p>
        </p:txBody>
      </p:sp>
      <p:pic>
        <p:nvPicPr>
          <p:cNvPr id="8" name="Picture 7">
            <a:extLst>
              <a:ext uri="{FF2B5EF4-FFF2-40B4-BE49-F238E27FC236}">
                <a16:creationId xmlns:a16="http://schemas.microsoft.com/office/drawing/2014/main" id="{287DEC08-1F81-4339-876C-3F1230F99AC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61053" y="8261351"/>
            <a:ext cx="247650" cy="266700"/>
          </a:xfrm>
          <a:prstGeom prst="rect">
            <a:avLst/>
          </a:prstGeom>
        </p:spPr>
      </p:pic>
      <p:pic>
        <p:nvPicPr>
          <p:cNvPr id="15" name="Picture 14">
            <a:extLst>
              <a:ext uri="{FF2B5EF4-FFF2-40B4-BE49-F238E27FC236}">
                <a16:creationId xmlns:a16="http://schemas.microsoft.com/office/drawing/2014/main" id="{403D95B7-25C2-4857-AD65-2ECBA44D5B32}"/>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125665" y="8058696"/>
            <a:ext cx="757121" cy="757121"/>
          </a:xfrm>
          <a:prstGeom prst="rect">
            <a:avLst/>
          </a:prstGeom>
        </p:spPr>
      </p:pic>
      <p:pic>
        <p:nvPicPr>
          <p:cNvPr id="5" name="Picture 4">
            <a:extLst>
              <a:ext uri="{FF2B5EF4-FFF2-40B4-BE49-F238E27FC236}">
                <a16:creationId xmlns:a16="http://schemas.microsoft.com/office/drawing/2014/main" id="{AB29422E-78C7-4D95-B2B0-ED09A1BEB83A}"/>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3570437" y="647225"/>
            <a:ext cx="2844110" cy="779276"/>
          </a:xfrm>
          <a:prstGeom prst="rect">
            <a:avLst/>
          </a:prstGeom>
        </p:spPr>
      </p:pic>
      <p:grpSp>
        <p:nvGrpSpPr>
          <p:cNvPr id="17" name="Group 16">
            <a:extLst>
              <a:ext uri="{FF2B5EF4-FFF2-40B4-BE49-F238E27FC236}">
                <a16:creationId xmlns:a16="http://schemas.microsoft.com/office/drawing/2014/main" id="{599E0CF2-C829-48CF-BC41-79A6C1B8E508}"/>
              </a:ext>
            </a:extLst>
          </p:cNvPr>
          <p:cNvGrpSpPr/>
          <p:nvPr userDrawn="1"/>
        </p:nvGrpSpPr>
        <p:grpSpPr>
          <a:xfrm>
            <a:off x="1241530" y="8869744"/>
            <a:ext cx="1068804" cy="490158"/>
            <a:chOff x="1241530" y="8869744"/>
            <a:chExt cx="1068804" cy="490158"/>
          </a:xfrm>
        </p:grpSpPr>
        <p:pic>
          <p:nvPicPr>
            <p:cNvPr id="18" name="Picture 17">
              <a:extLst>
                <a:ext uri="{FF2B5EF4-FFF2-40B4-BE49-F238E27FC236}">
                  <a16:creationId xmlns:a16="http://schemas.microsoft.com/office/drawing/2014/main" id="{0AB00F47-CE91-4CBC-9BCC-716C4A1BC895}"/>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820176" y="8869744"/>
              <a:ext cx="490158" cy="490158"/>
            </a:xfrm>
            <a:prstGeom prst="rect">
              <a:avLst/>
            </a:prstGeom>
          </p:spPr>
        </p:pic>
        <p:pic>
          <p:nvPicPr>
            <p:cNvPr id="19" name="Picture 18">
              <a:extLst>
                <a:ext uri="{FF2B5EF4-FFF2-40B4-BE49-F238E27FC236}">
                  <a16:creationId xmlns:a16="http://schemas.microsoft.com/office/drawing/2014/main" id="{265F21F2-1AE0-4DE3-A564-69DA87DBC31D}"/>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241530" y="8869744"/>
              <a:ext cx="490158" cy="490158"/>
            </a:xfrm>
            <a:prstGeom prst="rect">
              <a:avLst/>
            </a:prstGeom>
          </p:spPr>
        </p:pic>
      </p:grpSp>
    </p:spTree>
    <p:extLst>
      <p:ext uri="{BB962C8B-B14F-4D97-AF65-F5344CB8AC3E}">
        <p14:creationId xmlns:p14="http://schemas.microsoft.com/office/powerpoint/2010/main" val="155206835"/>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Content (standar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5" name="Body Level One…"/>
          <p:cNvSpPr txBox="1">
            <a:spLocks noGrp="1"/>
          </p:cNvSpPr>
          <p:nvPr>
            <p:ph type="body" idx="1"/>
          </p:nvPr>
        </p:nvSpPr>
        <p:spPr>
          <a:xfrm>
            <a:off x="908781" y="2496211"/>
            <a:ext cx="14716508" cy="4998906"/>
          </a:xfrm>
          <a:prstGeom prst="rect">
            <a:avLst/>
          </a:prstGeom>
        </p:spPr>
        <p:txBody>
          <a:bodyPr/>
          <a:lstStyle>
            <a:lvl1pPr marL="584200" indent="-584200">
              <a:buSzPct val="73000"/>
              <a:buBlip>
                <a:blip r:embed="rId3"/>
              </a:buBlip>
              <a:defRPr>
                <a:latin typeface="Tahoma" panose="020B0604030504040204" pitchFamily="34" charset="0"/>
                <a:ea typeface="Tahoma" panose="020B0604030504040204" pitchFamily="34" charset="0"/>
                <a:cs typeface="Tahoma" panose="020B0604030504040204" pitchFamily="34" charset="0"/>
              </a:defRPr>
            </a:lvl1pPr>
            <a:lvl2pPr>
              <a:buSzPct val="50000"/>
              <a:buBlip>
                <a:blip r:embed="rId3"/>
              </a:buBlip>
              <a:defRPr>
                <a:latin typeface="Tahoma" panose="020B0604030504040204" pitchFamily="34" charset="0"/>
                <a:ea typeface="Tahoma" panose="020B0604030504040204" pitchFamily="34" charset="0"/>
                <a:cs typeface="Tahoma" panose="020B0604030504040204" pitchFamily="34" charset="0"/>
              </a:defRPr>
            </a:lvl2pPr>
            <a:lvl3pPr>
              <a:buSzPct val="50000"/>
              <a:buBlip>
                <a:blip r:embed="rId3"/>
              </a:buBlip>
              <a:defRPr>
                <a:latin typeface="Tahoma" panose="020B0604030504040204" pitchFamily="34" charset="0"/>
                <a:ea typeface="Tahoma" panose="020B0604030504040204" pitchFamily="34" charset="0"/>
                <a:cs typeface="Tahoma" panose="020B0604030504040204" pitchFamily="34" charset="0"/>
              </a:defRPr>
            </a:lvl3pPr>
            <a:lvl4pPr>
              <a:buSzPct val="50000"/>
              <a:buBlip>
                <a:blip r:embed="rId3"/>
              </a:buBlip>
              <a:defRPr>
                <a:latin typeface="Tahoma" panose="020B0604030504040204" pitchFamily="34" charset="0"/>
                <a:ea typeface="Tahoma" panose="020B0604030504040204" pitchFamily="34" charset="0"/>
                <a:cs typeface="Tahoma" panose="020B0604030504040204" pitchFamily="34" charset="0"/>
              </a:defRPr>
            </a:lvl4pPr>
            <a:lvl5pPr>
              <a:buSzPct val="50000"/>
              <a:buBlip>
                <a:blip r:embed="rId3"/>
              </a:buBlip>
              <a:defRPr>
                <a:latin typeface="Tahoma" panose="020B0604030504040204" pitchFamily="34" charset="0"/>
                <a:ea typeface="Tahoma" panose="020B0604030504040204" pitchFamily="34" charset="0"/>
                <a:cs typeface="Tahoma" panose="020B0604030504040204"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dirty="0"/>
          </a:p>
        </p:txBody>
      </p:sp>
      <p:sp>
        <p:nvSpPr>
          <p:cNvPr id="116" name="Rectangle"/>
          <p:cNvSpPr/>
          <p:nvPr/>
        </p:nvSpPr>
        <p:spPr>
          <a:xfrm>
            <a:off x="-1" y="885495"/>
            <a:ext cx="595950" cy="997079"/>
          </a:xfrm>
          <a:prstGeom prst="rect">
            <a:avLst/>
          </a:prstGeom>
          <a:solidFill>
            <a:srgbClr val="6A6C77"/>
          </a:solidFill>
          <a:ln w="12700">
            <a:miter lim="400000"/>
          </a:ln>
        </p:spPr>
        <p:txBody>
          <a:bodyPr lIns="50800" tIns="50800" rIns="50800" bIns="50800" anchor="ctr"/>
          <a:lstStyle/>
          <a:p>
            <a:pPr>
              <a:defRPr sz="2200" b="0">
                <a:solidFill>
                  <a:srgbClr val="FFFFFF"/>
                </a:solidFill>
                <a:latin typeface="Helvetica Neue Medium"/>
                <a:ea typeface="Helvetica Neue Medium"/>
                <a:cs typeface="Helvetica Neue Medium"/>
                <a:sym typeface="Helvetica Neue Medium"/>
              </a:defRPr>
            </a:pPr>
            <a:endParaRPr sz="2200"/>
          </a:p>
        </p:txBody>
      </p:sp>
      <p:sp>
        <p:nvSpPr>
          <p:cNvPr id="117" name="Line"/>
          <p:cNvSpPr/>
          <p:nvPr/>
        </p:nvSpPr>
        <p:spPr>
          <a:xfrm>
            <a:off x="1714974" y="9119886"/>
            <a:ext cx="13910316" cy="1"/>
          </a:xfrm>
          <a:prstGeom prst="line">
            <a:avLst/>
          </a:prstGeom>
          <a:ln w="25400">
            <a:solidFill>
              <a:srgbClr val="98C5E8"/>
            </a:solidFill>
            <a:miter lim="400000"/>
          </a:ln>
        </p:spPr>
        <p:txBody>
          <a:bodyPr lIns="50800" tIns="50800" rIns="50800" bIns="50800" anchor="ctr"/>
          <a:lstStyle/>
          <a:p>
            <a:pPr>
              <a:defRPr sz="2200" b="0">
                <a:solidFill>
                  <a:srgbClr val="FFFFFF"/>
                </a:solidFill>
                <a:latin typeface="Helvetica Neue Medium"/>
                <a:ea typeface="Helvetica Neue Medium"/>
                <a:cs typeface="Helvetica Neue Medium"/>
                <a:sym typeface="Helvetica Neue Medium"/>
              </a:defRPr>
            </a:pPr>
            <a:endParaRPr sz="2200"/>
          </a:p>
        </p:txBody>
      </p:sp>
      <p:sp>
        <p:nvSpPr>
          <p:cNvPr id="8" name="Slide Number">
            <a:extLst>
              <a:ext uri="{FF2B5EF4-FFF2-40B4-BE49-F238E27FC236}">
                <a16:creationId xmlns:a16="http://schemas.microsoft.com/office/drawing/2014/main" id="{5C7323E1-68AA-F44D-A64A-BA4B606E8F80}"/>
              </a:ext>
            </a:extLst>
          </p:cNvPr>
          <p:cNvSpPr txBox="1">
            <a:spLocks noGrp="1"/>
          </p:cNvSpPr>
          <p:nvPr>
            <p:ph type="sldNum" sz="quarter" idx="2"/>
          </p:nvPr>
        </p:nvSpPr>
        <p:spPr>
          <a:xfrm>
            <a:off x="15979978" y="8957733"/>
            <a:ext cx="606477" cy="324306"/>
          </a:xfrm>
          <a:prstGeom prst="rect">
            <a:avLst/>
          </a:prstGeom>
        </p:spPr>
        <p:txBody>
          <a:bodyPr/>
          <a:lstStyle>
            <a:lvl1pPr>
              <a:defRPr sz="1200">
                <a:solidFill>
                  <a:srgbClr val="98C5E8"/>
                </a:solidFill>
              </a:defRPr>
            </a:lvl1pPr>
          </a:lstStyle>
          <a:p>
            <a:fld id="{86CB4B4D-7CA3-9044-876B-883B54F8677D}" type="slidenum">
              <a:rPr lang="it-IT" smtClean="0"/>
              <a:pPr/>
              <a:t>‹#›</a:t>
            </a:fld>
            <a:endParaRPr lang="it-IT" dirty="0"/>
          </a:p>
        </p:txBody>
      </p:sp>
      <p:sp>
        <p:nvSpPr>
          <p:cNvPr id="9" name="Title Text">
            <a:extLst>
              <a:ext uri="{FF2B5EF4-FFF2-40B4-BE49-F238E27FC236}">
                <a16:creationId xmlns:a16="http://schemas.microsoft.com/office/drawing/2014/main" id="{94E0C260-697D-8741-AF6F-EFA2BE5C49FF}"/>
              </a:ext>
            </a:extLst>
          </p:cNvPr>
          <p:cNvSpPr txBox="1">
            <a:spLocks noGrp="1"/>
          </p:cNvSpPr>
          <p:nvPr>
            <p:ph type="title"/>
          </p:nvPr>
        </p:nvSpPr>
        <p:spPr>
          <a:xfrm>
            <a:off x="908781" y="885495"/>
            <a:ext cx="14716508" cy="997079"/>
          </a:xfrm>
          <a:prstGeom prst="rect">
            <a:avLst/>
          </a:prstGeom>
        </p:spPr>
        <p:txBody>
          <a:bodyPr>
            <a:normAutofit/>
          </a:bodyPr>
          <a:lstStyle>
            <a:lvl1pPr>
              <a:defRPr sz="5800">
                <a:latin typeface="Tahoma" panose="020B0604030504040204" pitchFamily="34" charset="0"/>
                <a:ea typeface="Tahoma" panose="020B0604030504040204" pitchFamily="34" charset="0"/>
                <a:cs typeface="Tahoma" panose="020B0604030504040204" pitchFamily="34" charset="0"/>
              </a:defRPr>
            </a:lvl1pPr>
          </a:lstStyle>
          <a:p>
            <a:r>
              <a:rPr lang="en-GB"/>
              <a:t>Click to edit Master title style</a:t>
            </a:r>
            <a:endParaRPr dirty="0"/>
          </a:p>
        </p:txBody>
      </p:sp>
      <p:pic>
        <p:nvPicPr>
          <p:cNvPr id="3" name="Picture 2">
            <a:extLst>
              <a:ext uri="{FF2B5EF4-FFF2-40B4-BE49-F238E27FC236}">
                <a16:creationId xmlns:a16="http://schemas.microsoft.com/office/drawing/2014/main" id="{A79EB277-9E0A-4830-B351-30766B553B68}"/>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52980" y="9191482"/>
            <a:ext cx="1511602" cy="414174"/>
          </a:xfrm>
          <a:prstGeom prst="rect">
            <a:avLst/>
          </a:prstGeom>
        </p:spPr>
      </p:pic>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Empty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a:extLst>
              <a:ext uri="{FF2B5EF4-FFF2-40B4-BE49-F238E27FC236}">
                <a16:creationId xmlns:a16="http://schemas.microsoft.com/office/drawing/2014/main" id="{A9633C58-AFEB-3B48-9719-690C6ADCE2A5}"/>
              </a:ext>
            </a:extLst>
          </p:cNvPr>
          <p:cNvSpPr/>
          <p:nvPr userDrawn="1"/>
        </p:nvSpPr>
        <p:spPr>
          <a:xfrm>
            <a:off x="-1" y="885495"/>
            <a:ext cx="595950" cy="997079"/>
          </a:xfrm>
          <a:prstGeom prst="rect">
            <a:avLst/>
          </a:prstGeom>
          <a:solidFill>
            <a:srgbClr val="6A6C77"/>
          </a:solidFill>
          <a:ln w="12700">
            <a:miter lim="400000"/>
          </a:ln>
        </p:spPr>
        <p:txBody>
          <a:bodyPr lIns="50800" tIns="50800" rIns="50800" bIns="50800" anchor="ctr"/>
          <a:lstStyle/>
          <a:p>
            <a:pPr>
              <a:defRPr sz="2200" b="0">
                <a:solidFill>
                  <a:srgbClr val="FFFFFF"/>
                </a:solidFill>
                <a:latin typeface="Helvetica Neue Medium"/>
                <a:ea typeface="Helvetica Neue Medium"/>
                <a:cs typeface="Helvetica Neue Medium"/>
                <a:sym typeface="Helvetica Neue Medium"/>
              </a:defRPr>
            </a:pPr>
            <a:endParaRPr sz="2200"/>
          </a:p>
        </p:txBody>
      </p:sp>
      <p:sp>
        <p:nvSpPr>
          <p:cNvPr id="3" name="Line">
            <a:extLst>
              <a:ext uri="{FF2B5EF4-FFF2-40B4-BE49-F238E27FC236}">
                <a16:creationId xmlns:a16="http://schemas.microsoft.com/office/drawing/2014/main" id="{F4194387-E31E-7346-8004-708C6DFDD605}"/>
              </a:ext>
            </a:extLst>
          </p:cNvPr>
          <p:cNvSpPr/>
          <p:nvPr userDrawn="1"/>
        </p:nvSpPr>
        <p:spPr>
          <a:xfrm>
            <a:off x="1714974" y="9119886"/>
            <a:ext cx="13910316" cy="1"/>
          </a:xfrm>
          <a:prstGeom prst="line">
            <a:avLst/>
          </a:prstGeom>
          <a:ln w="25400">
            <a:solidFill>
              <a:srgbClr val="98C5E8"/>
            </a:solidFill>
            <a:miter lim="400000"/>
          </a:ln>
        </p:spPr>
        <p:txBody>
          <a:bodyPr lIns="50800" tIns="50800" rIns="50800" bIns="50800" anchor="ctr"/>
          <a:lstStyle/>
          <a:p>
            <a:pPr>
              <a:defRPr sz="2200" b="0">
                <a:solidFill>
                  <a:srgbClr val="FFFFFF"/>
                </a:solidFill>
                <a:latin typeface="Helvetica Neue Medium"/>
                <a:ea typeface="Helvetica Neue Medium"/>
                <a:cs typeface="Helvetica Neue Medium"/>
                <a:sym typeface="Helvetica Neue Medium"/>
              </a:defRPr>
            </a:pPr>
            <a:endParaRPr sz="2200"/>
          </a:p>
        </p:txBody>
      </p:sp>
      <p:sp>
        <p:nvSpPr>
          <p:cNvPr id="5" name="Slide Number">
            <a:extLst>
              <a:ext uri="{FF2B5EF4-FFF2-40B4-BE49-F238E27FC236}">
                <a16:creationId xmlns:a16="http://schemas.microsoft.com/office/drawing/2014/main" id="{27065C17-7A4F-8148-817E-DBFC208A0496}"/>
              </a:ext>
            </a:extLst>
          </p:cNvPr>
          <p:cNvSpPr txBox="1">
            <a:spLocks noGrp="1"/>
          </p:cNvSpPr>
          <p:nvPr>
            <p:ph type="sldNum" sz="quarter" idx="2"/>
          </p:nvPr>
        </p:nvSpPr>
        <p:spPr>
          <a:xfrm>
            <a:off x="15979978" y="8957733"/>
            <a:ext cx="606477" cy="324306"/>
          </a:xfrm>
          <a:prstGeom prst="rect">
            <a:avLst/>
          </a:prstGeom>
        </p:spPr>
        <p:txBody>
          <a:bodyPr/>
          <a:lstStyle>
            <a:lvl1pPr>
              <a:defRPr sz="1200">
                <a:solidFill>
                  <a:srgbClr val="98C5E8"/>
                </a:solidFill>
              </a:defRPr>
            </a:lvl1pPr>
          </a:lstStyle>
          <a:p>
            <a:fld id="{86CB4B4D-7CA3-9044-876B-883B54F8677D}" type="slidenum">
              <a:rPr lang="it-IT" smtClean="0"/>
              <a:pPr/>
              <a:t>‹#›</a:t>
            </a:fld>
            <a:endParaRPr lang="it-IT" dirty="0"/>
          </a:p>
        </p:txBody>
      </p:sp>
      <p:pic>
        <p:nvPicPr>
          <p:cNvPr id="6" name="Picture 5">
            <a:extLst>
              <a:ext uri="{FF2B5EF4-FFF2-40B4-BE49-F238E27FC236}">
                <a16:creationId xmlns:a16="http://schemas.microsoft.com/office/drawing/2014/main" id="{8681374D-B11D-4984-90C6-2DFE0EB04ED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2980" y="9191482"/>
            <a:ext cx="1511602" cy="414174"/>
          </a:xfrm>
          <a:prstGeom prst="rect">
            <a:avLst/>
          </a:prstGeom>
        </p:spPr>
      </p:pic>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hank You (Alterna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7" name="cessda.eu"/>
          <p:cNvSpPr txBox="1"/>
          <p:nvPr/>
        </p:nvSpPr>
        <p:spPr>
          <a:xfrm>
            <a:off x="2899879" y="8143856"/>
            <a:ext cx="1213473" cy="41036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000" b="0">
                <a:solidFill>
                  <a:srgbClr val="6A6C77"/>
                </a:solidFill>
                <a:latin typeface="+mj-lt"/>
                <a:ea typeface="+mj-ea"/>
                <a:cs typeface="+mj-cs"/>
                <a:sym typeface="Helvetica"/>
              </a:defRPr>
            </a:lvl1pPr>
          </a:lstStyle>
          <a:p>
            <a:r>
              <a:rPr sz="2000" dirty="0">
                <a:latin typeface="Tahoma" panose="020B0604030504040204" pitchFamily="34" charset="0"/>
                <a:ea typeface="Tahoma" panose="020B0604030504040204" pitchFamily="34" charset="0"/>
                <a:cs typeface="Tahoma" panose="020B0604030504040204" pitchFamily="34" charset="0"/>
              </a:rPr>
              <a:t>cessda.eu</a:t>
            </a:r>
          </a:p>
        </p:txBody>
      </p:sp>
      <p:sp>
        <p:nvSpPr>
          <p:cNvPr id="48" name="@CESSDA_Data"/>
          <p:cNvSpPr txBox="1"/>
          <p:nvPr/>
        </p:nvSpPr>
        <p:spPr>
          <a:xfrm>
            <a:off x="5798202" y="8129518"/>
            <a:ext cx="1917192" cy="41036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000" b="0">
                <a:solidFill>
                  <a:srgbClr val="6A6C77"/>
                </a:solidFill>
                <a:latin typeface="+mj-lt"/>
                <a:ea typeface="+mj-ea"/>
                <a:cs typeface="+mj-cs"/>
                <a:sym typeface="Helvetica"/>
              </a:defRPr>
            </a:lvl1pPr>
          </a:lstStyle>
          <a:p>
            <a:r>
              <a:rPr sz="2000" dirty="0">
                <a:latin typeface="Tahoma" panose="020B0604030504040204" pitchFamily="34" charset="0"/>
                <a:ea typeface="Tahoma" panose="020B0604030504040204" pitchFamily="34" charset="0"/>
                <a:cs typeface="Tahoma" panose="020B0604030504040204" pitchFamily="34" charset="0"/>
              </a:rPr>
              <a:t>@</a:t>
            </a:r>
            <a:r>
              <a:rPr sz="2000" dirty="0" err="1">
                <a:latin typeface="Tahoma" panose="020B0604030504040204" pitchFamily="34" charset="0"/>
                <a:ea typeface="Tahoma" panose="020B0604030504040204" pitchFamily="34" charset="0"/>
                <a:cs typeface="Tahoma" panose="020B0604030504040204" pitchFamily="34" charset="0"/>
              </a:rPr>
              <a:t>CESSDA_Data</a:t>
            </a:r>
            <a:endParaRPr sz="2000" dirty="0">
              <a:latin typeface="Tahoma" panose="020B0604030504040204" pitchFamily="34" charset="0"/>
              <a:ea typeface="Tahoma" panose="020B0604030504040204" pitchFamily="34" charset="0"/>
              <a:cs typeface="Tahoma" panose="020B0604030504040204" pitchFamily="34" charset="0"/>
            </a:endParaRPr>
          </a:p>
        </p:txBody>
      </p:sp>
      <p:pic>
        <p:nvPicPr>
          <p:cNvPr id="50" name="Image" descr="Image"/>
          <p:cNvPicPr>
            <a:picLocks noChangeAspect="1"/>
          </p:cNvPicPr>
          <p:nvPr/>
        </p:nvPicPr>
        <p:blipFill>
          <a:blip r:embed="rId3"/>
          <a:stretch>
            <a:fillRect/>
          </a:stretch>
        </p:blipFill>
        <p:spPr>
          <a:xfrm>
            <a:off x="2441446" y="8222847"/>
            <a:ext cx="312486" cy="252384"/>
          </a:xfrm>
          <a:prstGeom prst="rect">
            <a:avLst/>
          </a:prstGeom>
          <a:ln w="12700">
            <a:miter lim="400000"/>
          </a:ln>
        </p:spPr>
      </p:pic>
      <p:sp>
        <p:nvSpPr>
          <p:cNvPr id="13" name="Line">
            <a:extLst>
              <a:ext uri="{FF2B5EF4-FFF2-40B4-BE49-F238E27FC236}">
                <a16:creationId xmlns:a16="http://schemas.microsoft.com/office/drawing/2014/main" id="{F36FD28B-4732-9D43-AF88-09E0C40A2E2B}"/>
              </a:ext>
            </a:extLst>
          </p:cNvPr>
          <p:cNvSpPr/>
          <p:nvPr userDrawn="1"/>
        </p:nvSpPr>
        <p:spPr>
          <a:xfrm>
            <a:off x="2546956" y="4682067"/>
            <a:ext cx="12699160" cy="1"/>
          </a:xfrm>
          <a:prstGeom prst="line">
            <a:avLst/>
          </a:prstGeom>
          <a:ln w="25400">
            <a:solidFill>
              <a:srgbClr val="6A6C77"/>
            </a:solidFill>
            <a:miter lim="400000"/>
          </a:ln>
        </p:spPr>
        <p:txBody>
          <a:bodyPr lIns="50800" tIns="50800" rIns="50800" bIns="50800" anchor="ctr"/>
          <a:lstStyle/>
          <a:p>
            <a:pPr>
              <a:defRPr sz="2200" b="0">
                <a:solidFill>
                  <a:srgbClr val="FFFFFF"/>
                </a:solidFill>
                <a:latin typeface="Helvetica Neue Medium"/>
                <a:ea typeface="Helvetica Neue Medium"/>
                <a:cs typeface="Helvetica Neue Medium"/>
                <a:sym typeface="Helvetica Neue Medium"/>
              </a:defRPr>
            </a:pPr>
            <a:endParaRPr sz="2200"/>
          </a:p>
        </p:txBody>
      </p:sp>
      <p:sp>
        <p:nvSpPr>
          <p:cNvPr id="14" name="Line">
            <a:extLst>
              <a:ext uri="{FF2B5EF4-FFF2-40B4-BE49-F238E27FC236}">
                <a16:creationId xmlns:a16="http://schemas.microsoft.com/office/drawing/2014/main" id="{00692688-3221-6B44-AA39-6ED724A6C7FF}"/>
              </a:ext>
            </a:extLst>
          </p:cNvPr>
          <p:cNvSpPr/>
          <p:nvPr userDrawn="1"/>
        </p:nvSpPr>
        <p:spPr>
          <a:xfrm>
            <a:off x="2546956" y="4682067"/>
            <a:ext cx="2068305" cy="1"/>
          </a:xfrm>
          <a:prstGeom prst="line">
            <a:avLst/>
          </a:prstGeom>
          <a:ln w="88900">
            <a:solidFill>
              <a:srgbClr val="B7D2EB"/>
            </a:solidFill>
            <a:miter lim="400000"/>
          </a:ln>
        </p:spPr>
        <p:txBody>
          <a:bodyPr lIns="50800" tIns="50800" rIns="50800" bIns="50800" anchor="ctr"/>
          <a:lstStyle/>
          <a:p>
            <a:pPr>
              <a:defRPr sz="2200" b="0">
                <a:solidFill>
                  <a:srgbClr val="FFFFFF"/>
                </a:solidFill>
                <a:latin typeface="Helvetica Neue Medium"/>
                <a:ea typeface="Helvetica Neue Medium"/>
                <a:cs typeface="Helvetica Neue Medium"/>
                <a:sym typeface="Helvetica Neue Medium"/>
              </a:defRPr>
            </a:pPr>
            <a:endParaRPr sz="2200"/>
          </a:p>
        </p:txBody>
      </p:sp>
      <p:sp>
        <p:nvSpPr>
          <p:cNvPr id="8" name="Text Placeholder 7">
            <a:extLst>
              <a:ext uri="{FF2B5EF4-FFF2-40B4-BE49-F238E27FC236}">
                <a16:creationId xmlns:a16="http://schemas.microsoft.com/office/drawing/2014/main" id="{5A8F8198-6A16-854C-8206-0BC7D2F0CC2C}"/>
              </a:ext>
            </a:extLst>
          </p:cNvPr>
          <p:cNvSpPr>
            <a:spLocks noGrp="1"/>
          </p:cNvSpPr>
          <p:nvPr>
            <p:ph type="body" sz="quarter" idx="10" hasCustomPrompt="1"/>
          </p:nvPr>
        </p:nvSpPr>
        <p:spPr>
          <a:xfrm>
            <a:off x="2546428" y="3467100"/>
            <a:ext cx="12700388" cy="1214438"/>
          </a:xfrm>
          <a:prstGeom prst="rect">
            <a:avLst/>
          </a:prstGeom>
        </p:spPr>
        <p:txBody>
          <a:bodyPr>
            <a:noAutofit/>
          </a:bodyPr>
          <a:lstStyle>
            <a:lvl1pPr marL="0" indent="0">
              <a:buNone/>
              <a:defRPr sz="8000">
                <a:latin typeface="Tahoma" panose="020B0604030504040204" pitchFamily="34" charset="0"/>
                <a:ea typeface="Tahoma" panose="020B0604030504040204" pitchFamily="34" charset="0"/>
                <a:cs typeface="Tahoma" panose="020B0604030504040204" pitchFamily="34" charset="0"/>
              </a:defRPr>
            </a:lvl1pPr>
            <a:lvl2pPr marL="444500" indent="0">
              <a:buNone/>
              <a:defRPr/>
            </a:lvl2pPr>
          </a:lstStyle>
          <a:p>
            <a:pPr lvl="0"/>
            <a:r>
              <a:rPr lang="en-US" dirty="0"/>
              <a:t>Add thank you</a:t>
            </a:r>
          </a:p>
        </p:txBody>
      </p:sp>
      <p:sp>
        <p:nvSpPr>
          <p:cNvPr id="15" name="Text Placeholder 14">
            <a:extLst>
              <a:ext uri="{FF2B5EF4-FFF2-40B4-BE49-F238E27FC236}">
                <a16:creationId xmlns:a16="http://schemas.microsoft.com/office/drawing/2014/main" id="{5F47BF14-C4B7-DE4F-9844-F4446785C952}"/>
              </a:ext>
            </a:extLst>
          </p:cNvPr>
          <p:cNvSpPr>
            <a:spLocks noGrp="1"/>
          </p:cNvSpPr>
          <p:nvPr>
            <p:ph type="body" sz="quarter" idx="11" hasCustomPrompt="1"/>
          </p:nvPr>
        </p:nvSpPr>
        <p:spPr>
          <a:xfrm>
            <a:off x="6705804" y="5346700"/>
            <a:ext cx="8540310" cy="800100"/>
          </a:xfrm>
          <a:prstGeom prst="rect">
            <a:avLst/>
          </a:prstGeom>
        </p:spPr>
        <p:txBody>
          <a:bodyPr>
            <a:normAutofit/>
          </a:bodyPr>
          <a:lstStyle>
            <a:lvl1pPr marL="0" indent="0">
              <a:buNone/>
              <a:defRPr sz="2000" i="1">
                <a:latin typeface="Tahoma" panose="020B0604030504040204" pitchFamily="34" charset="0"/>
                <a:ea typeface="Tahoma" panose="020B0604030504040204" pitchFamily="34" charset="0"/>
                <a:cs typeface="Tahoma" panose="020B0604030504040204" pitchFamily="34" charset="0"/>
              </a:defRPr>
            </a:lvl1pPr>
          </a:lstStyle>
          <a:p>
            <a:r>
              <a:rPr lang="nb-NO" dirty="0" err="1"/>
              <a:t>firstname.surname@cessda.eu</a:t>
            </a:r>
            <a:endParaRPr lang="nb-NO" dirty="0"/>
          </a:p>
        </p:txBody>
      </p:sp>
      <p:pic>
        <p:nvPicPr>
          <p:cNvPr id="3" name="Picture 2">
            <a:extLst>
              <a:ext uri="{FF2B5EF4-FFF2-40B4-BE49-F238E27FC236}">
                <a16:creationId xmlns:a16="http://schemas.microsoft.com/office/drawing/2014/main" id="{6E33ABF9-F7F0-4192-BBFD-62935B4A2C2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160245" y="7986661"/>
            <a:ext cx="757121" cy="757121"/>
          </a:xfrm>
          <a:prstGeom prst="rect">
            <a:avLst/>
          </a:prstGeom>
        </p:spPr>
      </p:pic>
      <p:grpSp>
        <p:nvGrpSpPr>
          <p:cNvPr id="11" name="Group 10">
            <a:extLst>
              <a:ext uri="{FF2B5EF4-FFF2-40B4-BE49-F238E27FC236}">
                <a16:creationId xmlns:a16="http://schemas.microsoft.com/office/drawing/2014/main" id="{43F0297B-E1DD-4E89-85B8-43348A4B0790}"/>
              </a:ext>
            </a:extLst>
          </p:cNvPr>
          <p:cNvGrpSpPr/>
          <p:nvPr userDrawn="1"/>
        </p:nvGrpSpPr>
        <p:grpSpPr>
          <a:xfrm>
            <a:off x="1241530" y="8869744"/>
            <a:ext cx="1068804" cy="490158"/>
            <a:chOff x="1241530" y="8869744"/>
            <a:chExt cx="1068804" cy="490158"/>
          </a:xfrm>
        </p:grpSpPr>
        <p:pic>
          <p:nvPicPr>
            <p:cNvPr id="12" name="Picture 11">
              <a:extLst>
                <a:ext uri="{FF2B5EF4-FFF2-40B4-BE49-F238E27FC236}">
                  <a16:creationId xmlns:a16="http://schemas.microsoft.com/office/drawing/2014/main" id="{036CD7F6-661F-41BF-BC67-51E83F5DA3FD}"/>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820176" y="8869744"/>
              <a:ext cx="490158" cy="490158"/>
            </a:xfrm>
            <a:prstGeom prst="rect">
              <a:avLst/>
            </a:prstGeom>
          </p:spPr>
        </p:pic>
        <p:pic>
          <p:nvPicPr>
            <p:cNvPr id="16" name="Picture 15">
              <a:extLst>
                <a:ext uri="{FF2B5EF4-FFF2-40B4-BE49-F238E27FC236}">
                  <a16:creationId xmlns:a16="http://schemas.microsoft.com/office/drawing/2014/main" id="{62124E88-12A1-47AB-B3FB-AF07AAEFF9FC}"/>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241530" y="8869744"/>
              <a:ext cx="490158" cy="490158"/>
            </a:xfrm>
            <a:prstGeom prst="rect">
              <a:avLst/>
            </a:prstGeom>
          </p:spPr>
        </p:pic>
      </p:grpSp>
      <p:pic>
        <p:nvPicPr>
          <p:cNvPr id="17" name="Picture 16">
            <a:extLst>
              <a:ext uri="{FF2B5EF4-FFF2-40B4-BE49-F238E27FC236}">
                <a16:creationId xmlns:a16="http://schemas.microsoft.com/office/drawing/2014/main" id="{57222258-67CA-4881-8FCA-A98CF65EBBE6}"/>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3570437" y="647225"/>
            <a:ext cx="2844110" cy="779276"/>
          </a:xfrm>
          <a:prstGeom prst="rect">
            <a:avLst/>
          </a:prstGeom>
        </p:spPr>
      </p:pic>
    </p:spTree>
    <p:extLst>
      <p:ext uri="{BB962C8B-B14F-4D97-AF65-F5344CB8AC3E}">
        <p14:creationId xmlns:p14="http://schemas.microsoft.com/office/powerpoint/2010/main" val="3246104702"/>
      </p:ext>
    </p:extLst>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270039" y="254000"/>
            <a:ext cx="14800185" cy="215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rPr lang="en-GB" noProof="0"/>
              <a:t>Title Text</a:t>
            </a:r>
          </a:p>
        </p:txBody>
      </p:sp>
      <p:sp>
        <p:nvSpPr>
          <p:cNvPr id="3" name="Text Placeholder 2">
            <a:extLst>
              <a:ext uri="{FF2B5EF4-FFF2-40B4-BE49-F238E27FC236}">
                <a16:creationId xmlns:a16="http://schemas.microsoft.com/office/drawing/2014/main" id="{A48F344C-268C-4A0A-BDA3-2228A9F77DF0}"/>
              </a:ext>
            </a:extLst>
          </p:cNvPr>
          <p:cNvSpPr>
            <a:spLocks noGrp="1"/>
          </p:cNvSpPr>
          <p:nvPr>
            <p:ph type="body" idx="1"/>
          </p:nvPr>
        </p:nvSpPr>
        <p:spPr>
          <a:xfrm>
            <a:off x="1192213" y="2597150"/>
            <a:ext cx="14955837" cy="6188075"/>
          </a:xfrm>
          <a:prstGeom prst="rect">
            <a:avLst/>
          </a:prstGeom>
        </p:spPr>
        <p:txBody>
          <a:bodyPr vert="horz" lIns="91440" tIns="45720" rIns="91440" bIns="45720" rtlCol="0">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Tree>
  </p:cSld>
  <p:clrMap bg1="lt1" tx1="dk1" bg2="lt2" tx2="dk2" accent1="accent1" accent2="accent2" accent3="accent3" accent4="accent4" accent5="accent5" accent6="accent6" hlink="hlink" folHlink="folHlink"/>
  <p:sldLayoutIdLst>
    <p:sldLayoutId id="2147483653" r:id="rId1"/>
    <p:sldLayoutId id="2147483666" r:id="rId2"/>
    <p:sldLayoutId id="2147483658" r:id="rId3"/>
    <p:sldLayoutId id="2147483663" r:id="rId4"/>
    <p:sldLayoutId id="2147483665" r:id="rId5"/>
  </p:sldLayoutIdLst>
  <p:transition spd="med"/>
  <p:txStyles>
    <p:titleStyle>
      <a:lvl1pPr marL="0" marR="0" indent="0" algn="l" defTabSz="584200" rtl="0" eaLnBrk="1" latinLnBrk="0" hangingPunct="1">
        <a:lnSpc>
          <a:spcPct val="100000"/>
        </a:lnSpc>
        <a:spcBef>
          <a:spcPts val="0"/>
        </a:spcBef>
        <a:spcAft>
          <a:spcPts val="0"/>
        </a:spcAft>
        <a:buClrTx/>
        <a:buSzTx/>
        <a:buFontTx/>
        <a:buNone/>
        <a:tabLst/>
        <a:defRPr sz="8000" b="0" i="0" u="none" strike="noStrike" cap="none" spc="0" baseline="0">
          <a:ln>
            <a:noFill/>
          </a:ln>
          <a:solidFill>
            <a:srgbClr val="6A6C77"/>
          </a:solidFill>
          <a:uFillTx/>
          <a:latin typeface="Tahoma" panose="020B0604030504040204" pitchFamily="34" charset="0"/>
          <a:ea typeface="Tahoma" panose="020B0604030504040204" pitchFamily="34" charset="0"/>
          <a:cs typeface="Tahoma" panose="020B0604030504040204" pitchFamily="34" charset="0"/>
          <a:sym typeface="Helvetica"/>
        </a:defRPr>
      </a:lvl1pPr>
      <a:lvl2pPr marL="0" marR="0" indent="0" algn="l" defTabSz="584200" rtl="0" eaLnBrk="1" latinLnBrk="0" hangingPunct="1">
        <a:lnSpc>
          <a:spcPct val="100000"/>
        </a:lnSpc>
        <a:spcBef>
          <a:spcPts val="0"/>
        </a:spcBef>
        <a:spcAft>
          <a:spcPts val="0"/>
        </a:spcAft>
        <a:buClrTx/>
        <a:buSzTx/>
        <a:buFontTx/>
        <a:buNone/>
        <a:tabLst/>
        <a:defRPr sz="8000" b="0" i="0" u="none" strike="noStrike" cap="none" spc="0" baseline="0">
          <a:ln>
            <a:noFill/>
          </a:ln>
          <a:solidFill>
            <a:srgbClr val="6A6C77"/>
          </a:solidFill>
          <a:uFillTx/>
          <a:latin typeface="+mj-lt"/>
          <a:ea typeface="+mj-ea"/>
          <a:cs typeface="+mj-cs"/>
          <a:sym typeface="Helvetica"/>
        </a:defRPr>
      </a:lvl2pPr>
      <a:lvl3pPr marL="0" marR="0" indent="0" algn="l" defTabSz="584200" rtl="0" eaLnBrk="1" latinLnBrk="0" hangingPunct="1">
        <a:lnSpc>
          <a:spcPct val="100000"/>
        </a:lnSpc>
        <a:spcBef>
          <a:spcPts val="0"/>
        </a:spcBef>
        <a:spcAft>
          <a:spcPts val="0"/>
        </a:spcAft>
        <a:buClrTx/>
        <a:buSzTx/>
        <a:buFontTx/>
        <a:buNone/>
        <a:tabLst/>
        <a:defRPr sz="8000" b="0" i="0" u="none" strike="noStrike" cap="none" spc="0" baseline="0">
          <a:ln>
            <a:noFill/>
          </a:ln>
          <a:solidFill>
            <a:srgbClr val="6A6C77"/>
          </a:solidFill>
          <a:uFillTx/>
          <a:latin typeface="+mj-lt"/>
          <a:ea typeface="+mj-ea"/>
          <a:cs typeface="+mj-cs"/>
          <a:sym typeface="Helvetica"/>
        </a:defRPr>
      </a:lvl3pPr>
      <a:lvl4pPr marL="0" marR="0" indent="0" algn="l" defTabSz="584200" rtl="0" eaLnBrk="1" latinLnBrk="0" hangingPunct="1">
        <a:lnSpc>
          <a:spcPct val="100000"/>
        </a:lnSpc>
        <a:spcBef>
          <a:spcPts val="0"/>
        </a:spcBef>
        <a:spcAft>
          <a:spcPts val="0"/>
        </a:spcAft>
        <a:buClrTx/>
        <a:buSzTx/>
        <a:buFontTx/>
        <a:buNone/>
        <a:tabLst/>
        <a:defRPr sz="8000" b="0" i="0" u="none" strike="noStrike" cap="none" spc="0" baseline="0">
          <a:ln>
            <a:noFill/>
          </a:ln>
          <a:solidFill>
            <a:srgbClr val="6A6C77"/>
          </a:solidFill>
          <a:uFillTx/>
          <a:latin typeface="+mj-lt"/>
          <a:ea typeface="+mj-ea"/>
          <a:cs typeface="+mj-cs"/>
          <a:sym typeface="Helvetica"/>
        </a:defRPr>
      </a:lvl4pPr>
      <a:lvl5pPr marL="0" marR="0" indent="0" algn="l" defTabSz="584200" rtl="0" eaLnBrk="1" latinLnBrk="0" hangingPunct="1">
        <a:lnSpc>
          <a:spcPct val="100000"/>
        </a:lnSpc>
        <a:spcBef>
          <a:spcPts val="0"/>
        </a:spcBef>
        <a:spcAft>
          <a:spcPts val="0"/>
        </a:spcAft>
        <a:buClrTx/>
        <a:buSzTx/>
        <a:buFontTx/>
        <a:buNone/>
        <a:tabLst/>
        <a:defRPr sz="8000" b="0" i="0" u="none" strike="noStrike" cap="none" spc="0" baseline="0">
          <a:ln>
            <a:noFill/>
          </a:ln>
          <a:solidFill>
            <a:srgbClr val="6A6C77"/>
          </a:solidFill>
          <a:uFillTx/>
          <a:latin typeface="+mj-lt"/>
          <a:ea typeface="+mj-ea"/>
          <a:cs typeface="+mj-cs"/>
          <a:sym typeface="Helvetica"/>
        </a:defRPr>
      </a:lvl5pPr>
      <a:lvl6pPr marL="0" marR="0" indent="0" algn="l" defTabSz="584200" rtl="0" eaLnBrk="1" latinLnBrk="0" hangingPunct="1">
        <a:lnSpc>
          <a:spcPct val="100000"/>
        </a:lnSpc>
        <a:spcBef>
          <a:spcPts val="0"/>
        </a:spcBef>
        <a:spcAft>
          <a:spcPts val="0"/>
        </a:spcAft>
        <a:buClrTx/>
        <a:buSzTx/>
        <a:buFontTx/>
        <a:buNone/>
        <a:tabLst/>
        <a:defRPr sz="8000" b="0" i="0" u="none" strike="noStrike" cap="none" spc="0" baseline="0">
          <a:ln>
            <a:noFill/>
          </a:ln>
          <a:solidFill>
            <a:srgbClr val="6A6C77"/>
          </a:solidFill>
          <a:uFillTx/>
          <a:latin typeface="+mj-lt"/>
          <a:ea typeface="+mj-ea"/>
          <a:cs typeface="+mj-cs"/>
          <a:sym typeface="Helvetica"/>
        </a:defRPr>
      </a:lvl6pPr>
      <a:lvl7pPr marL="0" marR="0" indent="0" algn="l" defTabSz="584200" rtl="0" eaLnBrk="1" latinLnBrk="0" hangingPunct="1">
        <a:lnSpc>
          <a:spcPct val="100000"/>
        </a:lnSpc>
        <a:spcBef>
          <a:spcPts val="0"/>
        </a:spcBef>
        <a:spcAft>
          <a:spcPts val="0"/>
        </a:spcAft>
        <a:buClrTx/>
        <a:buSzTx/>
        <a:buFontTx/>
        <a:buNone/>
        <a:tabLst/>
        <a:defRPr sz="8000" b="0" i="0" u="none" strike="noStrike" cap="none" spc="0" baseline="0">
          <a:ln>
            <a:noFill/>
          </a:ln>
          <a:solidFill>
            <a:srgbClr val="6A6C77"/>
          </a:solidFill>
          <a:uFillTx/>
          <a:latin typeface="+mj-lt"/>
          <a:ea typeface="+mj-ea"/>
          <a:cs typeface="+mj-cs"/>
          <a:sym typeface="Helvetica"/>
        </a:defRPr>
      </a:lvl7pPr>
      <a:lvl8pPr marL="0" marR="0" indent="0" algn="l" defTabSz="584200" rtl="0" eaLnBrk="1" latinLnBrk="0" hangingPunct="1">
        <a:lnSpc>
          <a:spcPct val="100000"/>
        </a:lnSpc>
        <a:spcBef>
          <a:spcPts val="0"/>
        </a:spcBef>
        <a:spcAft>
          <a:spcPts val="0"/>
        </a:spcAft>
        <a:buClrTx/>
        <a:buSzTx/>
        <a:buFontTx/>
        <a:buNone/>
        <a:tabLst/>
        <a:defRPr sz="8000" b="0" i="0" u="none" strike="noStrike" cap="none" spc="0" baseline="0">
          <a:ln>
            <a:noFill/>
          </a:ln>
          <a:solidFill>
            <a:srgbClr val="6A6C77"/>
          </a:solidFill>
          <a:uFillTx/>
          <a:latin typeface="+mj-lt"/>
          <a:ea typeface="+mj-ea"/>
          <a:cs typeface="+mj-cs"/>
          <a:sym typeface="Helvetica"/>
        </a:defRPr>
      </a:lvl8pPr>
      <a:lvl9pPr marL="0" marR="0" indent="0" algn="l" defTabSz="584200" rtl="0" eaLnBrk="1" latinLnBrk="0" hangingPunct="1">
        <a:lnSpc>
          <a:spcPct val="100000"/>
        </a:lnSpc>
        <a:spcBef>
          <a:spcPts val="0"/>
        </a:spcBef>
        <a:spcAft>
          <a:spcPts val="0"/>
        </a:spcAft>
        <a:buClrTx/>
        <a:buSzTx/>
        <a:buFontTx/>
        <a:buNone/>
        <a:tabLst/>
        <a:defRPr sz="8000" b="0" i="0" u="none" strike="noStrike" cap="none" spc="0" baseline="0">
          <a:ln>
            <a:noFill/>
          </a:ln>
          <a:solidFill>
            <a:srgbClr val="6A6C77"/>
          </a:solidFill>
          <a:uFillTx/>
          <a:latin typeface="+mj-lt"/>
          <a:ea typeface="+mj-ea"/>
          <a:cs typeface="+mj-cs"/>
          <a:sym typeface="Helvetica"/>
        </a:defRPr>
      </a:lvl9pPr>
    </p:titleStyle>
    <p:bodyStyle>
      <a:lvl1pPr marL="444500" marR="0" indent="-288000" algn="l" defTabSz="584200" rtl="0" eaLnBrk="1" latinLnBrk="0" hangingPunct="1">
        <a:lnSpc>
          <a:spcPct val="100000"/>
        </a:lnSpc>
        <a:spcBef>
          <a:spcPts val="600"/>
        </a:spcBef>
        <a:spcAft>
          <a:spcPts val="0"/>
        </a:spcAft>
        <a:buClrTx/>
        <a:buSzPct val="145000"/>
        <a:buFontTx/>
        <a:buChar char="•"/>
        <a:tabLst/>
        <a:defRPr sz="2800" b="0" i="0" u="none" strike="noStrike" cap="none" spc="0" baseline="0">
          <a:ln>
            <a:noFill/>
          </a:ln>
          <a:solidFill>
            <a:srgbClr val="6A6C76"/>
          </a:solidFill>
          <a:uFillTx/>
          <a:latin typeface="Tahoma" panose="020B0604030504040204" pitchFamily="34" charset="0"/>
          <a:ea typeface="Tahoma" panose="020B0604030504040204" pitchFamily="34" charset="0"/>
          <a:cs typeface="Tahoma" panose="020B0604030504040204" pitchFamily="34" charset="0"/>
          <a:sym typeface="Helvetica"/>
        </a:defRPr>
      </a:lvl1pPr>
      <a:lvl2pPr marL="889000" marR="0" indent="-288000" algn="l" defTabSz="584200" rtl="0" eaLnBrk="1" latinLnBrk="0" hangingPunct="1">
        <a:lnSpc>
          <a:spcPct val="100000"/>
        </a:lnSpc>
        <a:spcBef>
          <a:spcPts val="600"/>
        </a:spcBef>
        <a:spcAft>
          <a:spcPts val="0"/>
        </a:spcAft>
        <a:buClrTx/>
        <a:buSzPct val="145000"/>
        <a:buFontTx/>
        <a:buChar char="•"/>
        <a:tabLst/>
        <a:defRPr sz="2800" b="0" i="0" u="none" strike="noStrike" cap="none" spc="0" baseline="0">
          <a:ln>
            <a:noFill/>
          </a:ln>
          <a:solidFill>
            <a:srgbClr val="6A6C76"/>
          </a:solidFill>
          <a:uFillTx/>
          <a:latin typeface="Tahoma" panose="020B0604030504040204" pitchFamily="34" charset="0"/>
          <a:ea typeface="Tahoma" panose="020B0604030504040204" pitchFamily="34" charset="0"/>
          <a:cs typeface="Tahoma" panose="020B0604030504040204" pitchFamily="34" charset="0"/>
          <a:sym typeface="Helvetica"/>
        </a:defRPr>
      </a:lvl2pPr>
      <a:lvl3pPr marL="1333500" marR="0" indent="-288000" algn="l" defTabSz="584200" rtl="0" eaLnBrk="1" latinLnBrk="0" hangingPunct="1">
        <a:lnSpc>
          <a:spcPct val="100000"/>
        </a:lnSpc>
        <a:spcBef>
          <a:spcPts val="600"/>
        </a:spcBef>
        <a:spcAft>
          <a:spcPts val="0"/>
        </a:spcAft>
        <a:buClrTx/>
        <a:buSzPct val="145000"/>
        <a:buFontTx/>
        <a:buChar char="•"/>
        <a:tabLst/>
        <a:defRPr sz="2800" b="0" i="0" u="none" strike="noStrike" cap="none" spc="0" baseline="0">
          <a:ln>
            <a:noFill/>
          </a:ln>
          <a:solidFill>
            <a:srgbClr val="6A6C76"/>
          </a:solidFill>
          <a:uFillTx/>
          <a:latin typeface="Tahoma" panose="020B0604030504040204" pitchFamily="34" charset="0"/>
          <a:ea typeface="Tahoma" panose="020B0604030504040204" pitchFamily="34" charset="0"/>
          <a:cs typeface="Tahoma" panose="020B0604030504040204" pitchFamily="34" charset="0"/>
          <a:sym typeface="Helvetica"/>
        </a:defRPr>
      </a:lvl3pPr>
      <a:lvl4pPr marL="1778000" marR="0" indent="-288000" algn="l" defTabSz="584200" rtl="0" eaLnBrk="1" latinLnBrk="0" hangingPunct="1">
        <a:lnSpc>
          <a:spcPct val="100000"/>
        </a:lnSpc>
        <a:spcBef>
          <a:spcPts val="600"/>
        </a:spcBef>
        <a:spcAft>
          <a:spcPts val="0"/>
        </a:spcAft>
        <a:buClrTx/>
        <a:buSzPct val="145000"/>
        <a:buFontTx/>
        <a:buChar char="•"/>
        <a:tabLst/>
        <a:defRPr sz="2800" b="0" i="0" u="none" strike="noStrike" cap="none" spc="0" baseline="0">
          <a:ln>
            <a:noFill/>
          </a:ln>
          <a:solidFill>
            <a:srgbClr val="6A6C76"/>
          </a:solidFill>
          <a:uFillTx/>
          <a:latin typeface="Tahoma" panose="020B0604030504040204" pitchFamily="34" charset="0"/>
          <a:ea typeface="Tahoma" panose="020B0604030504040204" pitchFamily="34" charset="0"/>
          <a:cs typeface="Tahoma" panose="020B0604030504040204" pitchFamily="34" charset="0"/>
          <a:sym typeface="Helvetica"/>
        </a:defRPr>
      </a:lvl4pPr>
      <a:lvl5pPr marL="2222500" marR="0" indent="-288000" algn="l" defTabSz="584200" rtl="0" eaLnBrk="1" latinLnBrk="0" hangingPunct="1">
        <a:lnSpc>
          <a:spcPct val="100000"/>
        </a:lnSpc>
        <a:spcBef>
          <a:spcPts val="600"/>
        </a:spcBef>
        <a:spcAft>
          <a:spcPts val="0"/>
        </a:spcAft>
        <a:buClrTx/>
        <a:buSzPct val="145000"/>
        <a:buFontTx/>
        <a:buChar char="•"/>
        <a:tabLst/>
        <a:defRPr sz="2800" b="0" i="0" u="none" strike="noStrike" cap="none" spc="0" baseline="0">
          <a:ln>
            <a:noFill/>
          </a:ln>
          <a:solidFill>
            <a:srgbClr val="6A6C76"/>
          </a:solidFill>
          <a:uFillTx/>
          <a:latin typeface="Tahoma" panose="020B0604030504040204" pitchFamily="34" charset="0"/>
          <a:ea typeface="Tahoma" panose="020B0604030504040204" pitchFamily="34" charset="0"/>
          <a:cs typeface="Tahoma" panose="020B0604030504040204" pitchFamily="34" charset="0"/>
          <a:sym typeface="Helvetica"/>
        </a:defRPr>
      </a:lvl5pPr>
      <a:lvl6pPr marL="2667000" marR="0" indent="-444500" algn="l" defTabSz="584200" rtl="0" eaLnBrk="1" latinLnBrk="0" hangingPunct="1">
        <a:lnSpc>
          <a:spcPct val="100000"/>
        </a:lnSpc>
        <a:spcBef>
          <a:spcPts val="4200"/>
        </a:spcBef>
        <a:spcAft>
          <a:spcPts val="0"/>
        </a:spcAft>
        <a:buClrTx/>
        <a:buSzPct val="145000"/>
        <a:buFontTx/>
        <a:buChar char="•"/>
        <a:tabLst/>
        <a:defRPr sz="3200" b="0" i="0" u="none" strike="noStrike" cap="none" spc="0" baseline="0">
          <a:ln>
            <a:noFill/>
          </a:ln>
          <a:solidFill>
            <a:srgbClr val="6A6C76"/>
          </a:solidFill>
          <a:uFillTx/>
          <a:latin typeface="+mj-lt"/>
          <a:ea typeface="+mj-ea"/>
          <a:cs typeface="+mj-cs"/>
          <a:sym typeface="Helvetica"/>
        </a:defRPr>
      </a:lvl6pPr>
      <a:lvl7pPr marL="3111500" marR="0" indent="-444500" algn="l" defTabSz="584200" rtl="0" eaLnBrk="1" latinLnBrk="0" hangingPunct="1">
        <a:lnSpc>
          <a:spcPct val="100000"/>
        </a:lnSpc>
        <a:spcBef>
          <a:spcPts val="4200"/>
        </a:spcBef>
        <a:spcAft>
          <a:spcPts val="0"/>
        </a:spcAft>
        <a:buClrTx/>
        <a:buSzPct val="145000"/>
        <a:buFontTx/>
        <a:buChar char="•"/>
        <a:tabLst/>
        <a:defRPr sz="3200" b="0" i="0" u="none" strike="noStrike" cap="none" spc="0" baseline="0">
          <a:ln>
            <a:noFill/>
          </a:ln>
          <a:solidFill>
            <a:srgbClr val="6A6C76"/>
          </a:solidFill>
          <a:uFillTx/>
          <a:latin typeface="+mj-lt"/>
          <a:ea typeface="+mj-ea"/>
          <a:cs typeface="+mj-cs"/>
          <a:sym typeface="Helvetica"/>
        </a:defRPr>
      </a:lvl7pPr>
      <a:lvl8pPr marL="3556000" marR="0" indent="-444500" algn="l" defTabSz="584200" rtl="0" eaLnBrk="1" latinLnBrk="0" hangingPunct="1">
        <a:lnSpc>
          <a:spcPct val="100000"/>
        </a:lnSpc>
        <a:spcBef>
          <a:spcPts val="4200"/>
        </a:spcBef>
        <a:spcAft>
          <a:spcPts val="0"/>
        </a:spcAft>
        <a:buClrTx/>
        <a:buSzPct val="145000"/>
        <a:buFontTx/>
        <a:buChar char="•"/>
        <a:tabLst/>
        <a:defRPr sz="3200" b="0" i="0" u="none" strike="noStrike" cap="none" spc="0" baseline="0">
          <a:ln>
            <a:noFill/>
          </a:ln>
          <a:solidFill>
            <a:srgbClr val="6A6C76"/>
          </a:solidFill>
          <a:uFillTx/>
          <a:latin typeface="+mj-lt"/>
          <a:ea typeface="+mj-ea"/>
          <a:cs typeface="+mj-cs"/>
          <a:sym typeface="Helvetica"/>
        </a:defRPr>
      </a:lvl8pPr>
      <a:lvl9pPr marL="4000500" marR="0" indent="-444500" algn="l" defTabSz="584200" rtl="0" eaLnBrk="1" latinLnBrk="0" hangingPunct="1">
        <a:lnSpc>
          <a:spcPct val="100000"/>
        </a:lnSpc>
        <a:spcBef>
          <a:spcPts val="4200"/>
        </a:spcBef>
        <a:spcAft>
          <a:spcPts val="0"/>
        </a:spcAft>
        <a:buClrTx/>
        <a:buSzPct val="145000"/>
        <a:buFontTx/>
        <a:buChar char="•"/>
        <a:tabLst/>
        <a:defRPr sz="3200" b="0" i="0" u="none" strike="noStrike" cap="none" spc="0" baseline="0">
          <a:ln>
            <a:noFill/>
          </a:ln>
          <a:solidFill>
            <a:srgbClr val="6A6C76"/>
          </a:solidFill>
          <a:uFillTx/>
          <a:latin typeface="+mj-lt"/>
          <a:ea typeface="+mj-ea"/>
          <a:cs typeface="+mj-cs"/>
          <a:sym typeface="Helvetica"/>
        </a:defRPr>
      </a:lvl9pPr>
    </p:bodyStyle>
    <p:otherStyle>
      <a:lvl1pPr marL="0" marR="0" indent="0" algn="ctr" defTabSz="584200" eaLnBrk="1" latinLnBrk="0" hangingPunct="1">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1pPr>
      <a:lvl2pPr marL="0" marR="0" indent="228600" algn="ctr" defTabSz="584200" eaLnBrk="1" latinLnBrk="0" hangingPunct="1">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2pPr>
      <a:lvl3pPr marL="0" marR="0" indent="457200" algn="ctr" defTabSz="584200" eaLnBrk="1" latinLnBrk="0" hangingPunct="1">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3pPr>
      <a:lvl4pPr marL="0" marR="0" indent="685800" algn="ctr" defTabSz="584200" eaLnBrk="1" latinLnBrk="0" hangingPunct="1">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4pPr>
      <a:lvl5pPr marL="0" marR="0" indent="914400" algn="ctr" defTabSz="584200" eaLnBrk="1" latinLnBrk="0" hangingPunct="1">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5pPr>
      <a:lvl6pPr marL="0" marR="0" indent="1143000" algn="ctr" defTabSz="584200" eaLnBrk="1" latinLnBrk="0" hangingPunct="1">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6pPr>
      <a:lvl7pPr marL="0" marR="0" indent="1371600" algn="ctr" defTabSz="584200" eaLnBrk="1" latinLnBrk="0" hangingPunct="1">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7pPr>
      <a:lvl8pPr marL="0" marR="0" indent="1600200" algn="ctr" defTabSz="584200" eaLnBrk="1" latinLnBrk="0" hangingPunct="1">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8pPr>
      <a:lvl9pPr marL="0" marR="0" indent="1828800" algn="ctr" defTabSz="584200" eaLnBrk="1" latinLnBrk="0" hangingPunct="1">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1.png"/><Relationship Id="rId7" Type="http://schemas.openxmlformats.org/officeDocument/2006/relationships/diagramColors" Target="../diagrams/colors3.xml"/><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7.xml.rels><?xml version="1.0" encoding="UTF-8" standalone="yes"?>
<Relationships xmlns="http://schemas.openxmlformats.org/package/2006/relationships"><Relationship Id="rId3" Type="http://schemas.openxmlformats.org/officeDocument/2006/relationships/hyperlink" Target="http://cwed2.org/" TargetMode="External"/><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31.png"/></Relationships>
</file>

<file path=ppt/slides/_rels/slide1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24.png"/><Relationship Id="rId7" Type="http://schemas.openxmlformats.org/officeDocument/2006/relationships/image" Target="../media/image36.jpeg"/><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openxmlformats.org/officeDocument/2006/relationships/image" Target="../media/image35.png"/><Relationship Id="rId5" Type="http://schemas.openxmlformats.org/officeDocument/2006/relationships/image" Target="../media/image34.svg"/><Relationship Id="rId4" Type="http://schemas.openxmlformats.org/officeDocument/2006/relationships/image" Target="../media/image33.png"/><Relationship Id="rId9" Type="http://schemas.openxmlformats.org/officeDocument/2006/relationships/image" Target="../media/image30.png"/></Relationships>
</file>

<file path=ppt/slides/_rels/slide2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hyperlink" Target="https://datacatalogue.cessda.eu/" TargetMode="External"/><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32.xml.rels><?xml version="1.0" encoding="UTF-8" standalone="yes"?>
<Relationships xmlns="http://schemas.openxmlformats.org/package/2006/relationships"><Relationship Id="rId3" Type="http://schemas.openxmlformats.org/officeDocument/2006/relationships/hyperlink" Target="http://www.cessda.eu/Consortium" TargetMode="External"/><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7.xml"/><Relationship Id="rId1" Type="http://schemas.openxmlformats.org/officeDocument/2006/relationships/slideLayout" Target="../slideLayouts/slideLayout3.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29.xml"/><Relationship Id="rId1" Type="http://schemas.openxmlformats.org/officeDocument/2006/relationships/slideLayout" Target="../slideLayouts/slideLayout3.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0.xml"/><Relationship Id="rId1" Type="http://schemas.openxmlformats.org/officeDocument/2006/relationships/slideLayout" Target="../slideLayouts/slideLayout3.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32.xml"/><Relationship Id="rId1" Type="http://schemas.openxmlformats.org/officeDocument/2006/relationships/slideLayout" Target="../slideLayouts/slideLayout3.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22.png"/><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3.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E0EE8CF5-9502-4E76-9976-9A6525C3B387}"/>
              </a:ext>
            </a:extLst>
          </p:cNvPr>
          <p:cNvSpPr>
            <a:spLocks noGrp="1"/>
          </p:cNvSpPr>
          <p:nvPr>
            <p:ph type="body" sz="quarter" idx="13"/>
          </p:nvPr>
        </p:nvSpPr>
        <p:spPr/>
        <p:txBody>
          <a:bodyPr>
            <a:normAutofit fontScale="70000" lnSpcReduction="20000"/>
          </a:bodyPr>
          <a:lstStyle/>
          <a:p>
            <a:r>
              <a:rPr lang="en-US" dirty="0">
                <a:latin typeface="Open Sans" panose="020B0606030504020204" pitchFamily="34" charset="0"/>
                <a:ea typeface="Open Sans" panose="020B0606030504020204" pitchFamily="34" charset="0"/>
                <a:cs typeface="Open Sans" panose="020B0606030504020204" pitchFamily="34" charset="0"/>
              </a:rPr>
              <a:t>How to Find and Access Data in Europe</a:t>
            </a:r>
            <a:endParaRPr lang="en-GB" dirty="0"/>
          </a:p>
        </p:txBody>
      </p:sp>
      <p:sp>
        <p:nvSpPr>
          <p:cNvPr id="13" name="Text Placeholder 12">
            <a:extLst>
              <a:ext uri="{FF2B5EF4-FFF2-40B4-BE49-F238E27FC236}">
                <a16:creationId xmlns:a16="http://schemas.microsoft.com/office/drawing/2014/main" id="{B27E549C-058E-4A94-AE7D-59BFFA3BF9D9}"/>
              </a:ext>
            </a:extLst>
          </p:cNvPr>
          <p:cNvSpPr>
            <a:spLocks noGrp="1"/>
          </p:cNvSpPr>
          <p:nvPr>
            <p:ph type="body" sz="quarter" idx="14"/>
          </p:nvPr>
        </p:nvSpPr>
        <p:spPr/>
        <p:txBody>
          <a:bodyPr/>
          <a:lstStyle/>
          <a:p>
            <a:pPr lvl="0">
              <a:buClr>
                <a:srgbClr val="94C2E9"/>
              </a:buClr>
              <a:buSzPts val="4140"/>
            </a:pPr>
            <a:r>
              <a:rPr lang="en-GB" sz="4400" dirty="0">
                <a:latin typeface="Open Sans Light"/>
                <a:ea typeface="Open Sans Light"/>
                <a:cs typeface="Open Sans Light"/>
              </a:rPr>
              <a:t>A practical introduction</a:t>
            </a:r>
          </a:p>
        </p:txBody>
      </p:sp>
      <p:sp>
        <p:nvSpPr>
          <p:cNvPr id="14" name="Text Placeholder 13">
            <a:extLst>
              <a:ext uri="{FF2B5EF4-FFF2-40B4-BE49-F238E27FC236}">
                <a16:creationId xmlns:a16="http://schemas.microsoft.com/office/drawing/2014/main" id="{F44B310E-6454-4954-B153-A8DC14C0B57D}"/>
              </a:ext>
            </a:extLst>
          </p:cNvPr>
          <p:cNvSpPr>
            <a:spLocks noGrp="1"/>
          </p:cNvSpPr>
          <p:nvPr>
            <p:ph type="body" sz="quarter" idx="15"/>
          </p:nvPr>
        </p:nvSpPr>
        <p:spPr/>
        <p:txBody>
          <a:bodyPr/>
          <a:lstStyle/>
          <a:p>
            <a:endParaRPr lang="en-GB" dirty="0"/>
          </a:p>
        </p:txBody>
      </p:sp>
      <p:sp>
        <p:nvSpPr>
          <p:cNvPr id="15" name="Text Placeholder 14">
            <a:extLst>
              <a:ext uri="{FF2B5EF4-FFF2-40B4-BE49-F238E27FC236}">
                <a16:creationId xmlns:a16="http://schemas.microsoft.com/office/drawing/2014/main" id="{8C3D2373-9B72-4A86-A44A-5459BF81F23D}"/>
              </a:ext>
            </a:extLst>
          </p:cNvPr>
          <p:cNvSpPr>
            <a:spLocks noGrp="1"/>
          </p:cNvSpPr>
          <p:nvPr>
            <p:ph type="body" sz="quarter" idx="16"/>
          </p:nvPr>
        </p:nvSpPr>
        <p:spPr>
          <a:xfrm>
            <a:off x="2410958" y="6908800"/>
            <a:ext cx="11843885" cy="1157514"/>
          </a:xfrm>
        </p:spPr>
        <p:txBody>
          <a:bodyPr>
            <a:normAutofit/>
          </a:bodyPr>
          <a:lstStyle/>
          <a:p>
            <a:r>
              <a:rPr lang="en-GB" sz="5200" dirty="0"/>
              <a:t>Example presentation</a:t>
            </a:r>
            <a:endParaRPr lang="en-GB" dirty="0"/>
          </a:p>
        </p:txBody>
      </p:sp>
    </p:spTree>
    <p:extLst>
      <p:ext uri="{BB962C8B-B14F-4D97-AF65-F5344CB8AC3E}">
        <p14:creationId xmlns:p14="http://schemas.microsoft.com/office/powerpoint/2010/main" val="3767460886"/>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3151609" y="2524722"/>
            <a:ext cx="11579978" cy="2038841"/>
          </a:xfrm>
        </p:spPr>
        <p:txBody>
          <a:bodyPr/>
          <a:lstStyle/>
          <a:p>
            <a:pPr marL="145161" indent="0">
              <a:buNone/>
            </a:pPr>
            <a:r>
              <a:rPr lang="en-GB" sz="3600" dirty="0">
                <a:latin typeface="+mj-lt"/>
                <a:ea typeface="Open Sans Light" panose="020B0604020202020204" charset="0"/>
                <a:cs typeface="Open Sans Light" panose="020B0604020202020204" charset="0"/>
              </a:rPr>
              <a:t>Digital archives collecting, preserving and displaying datasets, related documentation and metadata. </a:t>
            </a:r>
          </a:p>
          <a:p>
            <a:pPr marL="145161" indent="0">
              <a:buNone/>
            </a:pPr>
            <a:endParaRPr lang="sl-SI" dirty="0">
              <a:latin typeface="+mj-lt"/>
            </a:endParaRPr>
          </a:p>
        </p:txBody>
      </p:sp>
      <p:sp>
        <p:nvSpPr>
          <p:cNvPr id="3" name="Title 2"/>
          <p:cNvSpPr>
            <a:spLocks noGrp="1"/>
          </p:cNvSpPr>
          <p:nvPr>
            <p:ph type="title"/>
          </p:nvPr>
        </p:nvSpPr>
        <p:spPr/>
        <p:txBody>
          <a:bodyPr/>
          <a:lstStyle/>
          <a:p>
            <a:r>
              <a:rPr lang="en-GB" sz="5400" dirty="0"/>
              <a:t>Data repositories </a:t>
            </a:r>
            <a:endParaRPr lang="sl-SI" sz="6000" dirty="0"/>
          </a:p>
        </p:txBody>
      </p:sp>
      <p:sp>
        <p:nvSpPr>
          <p:cNvPr id="4" name="Rectangle 3"/>
          <p:cNvSpPr/>
          <p:nvPr/>
        </p:nvSpPr>
        <p:spPr>
          <a:xfrm>
            <a:off x="6066547" y="4238306"/>
            <a:ext cx="4602543" cy="646331"/>
          </a:xfrm>
          <a:prstGeom prst="rect">
            <a:avLst/>
          </a:prstGeom>
        </p:spPr>
        <p:txBody>
          <a:bodyPr wrap="none">
            <a:spAutoFit/>
          </a:bodyPr>
          <a:lstStyle/>
          <a:p>
            <a:pPr algn="ctr">
              <a:defRPr/>
            </a:pPr>
            <a:r>
              <a:rPr lang="en-GB" sz="3600" dirty="0">
                <a:solidFill>
                  <a:schemeClr val="tx1"/>
                </a:solidFill>
                <a:latin typeface="+mj-lt"/>
                <a:ea typeface="Open Sans Light" panose="020B0604020202020204" charset="0"/>
                <a:cs typeface="Open Sans Light" panose="020B0604020202020204" charset="0"/>
              </a:rPr>
              <a:t>Types of repository</a:t>
            </a:r>
          </a:p>
        </p:txBody>
      </p:sp>
      <p:grpSp>
        <p:nvGrpSpPr>
          <p:cNvPr id="9" name="Group 8"/>
          <p:cNvGrpSpPr/>
          <p:nvPr/>
        </p:nvGrpSpPr>
        <p:grpSpPr>
          <a:xfrm>
            <a:off x="6777828" y="5205710"/>
            <a:ext cx="4043999" cy="2930508"/>
            <a:chOff x="3877542" y="0"/>
            <a:chExt cx="3366536" cy="2419351"/>
          </a:xfrm>
        </p:grpSpPr>
        <p:sp>
          <p:nvSpPr>
            <p:cNvPr id="10" name="Rounded Rectangle 9"/>
            <p:cNvSpPr/>
            <p:nvPr/>
          </p:nvSpPr>
          <p:spPr>
            <a:xfrm>
              <a:off x="3906521" y="0"/>
              <a:ext cx="3337557" cy="2419351"/>
            </a:xfrm>
            <a:prstGeom prst="roundRect">
              <a:avLst>
                <a:gd name="adj" fmla="val 10000"/>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11" name="Rounded Rectangle 4"/>
            <p:cNvSpPr txBox="1"/>
            <p:nvPr/>
          </p:nvSpPr>
          <p:spPr>
            <a:xfrm>
              <a:off x="3877542" y="94788"/>
              <a:ext cx="3195837" cy="227763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3820" tIns="83820" rIns="83820" bIns="83820" numCol="1" spcCol="1270" anchor="ctr" anchorCtr="0">
              <a:noAutofit/>
            </a:bodyPr>
            <a:lstStyle/>
            <a:p>
              <a:pPr defTabSz="977900">
                <a:lnSpc>
                  <a:spcPct val="90000"/>
                </a:lnSpc>
                <a:spcBef>
                  <a:spcPct val="0"/>
                </a:spcBef>
                <a:spcAft>
                  <a:spcPct val="35000"/>
                </a:spcAft>
              </a:pPr>
              <a:r>
                <a:rPr lang="en-GB" sz="3200" kern="1200" dirty="0">
                  <a:solidFill>
                    <a:schemeClr val="tx1"/>
                  </a:solidFill>
                  <a:latin typeface="Open Sans Light" panose="020B0604020202020204" charset="0"/>
                  <a:ea typeface="Open Sans Light" panose="020B0604020202020204" charset="0"/>
                  <a:cs typeface="Open Sans Light" panose="020B0604020202020204" charset="0"/>
                </a:rPr>
                <a:t>Institutional research data repositories e.g. universities</a:t>
              </a:r>
            </a:p>
          </p:txBody>
        </p:sp>
      </p:grpSp>
      <p:grpSp>
        <p:nvGrpSpPr>
          <p:cNvPr id="15" name="Group 14"/>
          <p:cNvGrpSpPr/>
          <p:nvPr/>
        </p:nvGrpSpPr>
        <p:grpSpPr>
          <a:xfrm>
            <a:off x="11006425" y="5205710"/>
            <a:ext cx="3725162" cy="2932450"/>
            <a:chOff x="7804788" y="0"/>
            <a:chExt cx="3337557" cy="2419351"/>
          </a:xfrm>
        </p:grpSpPr>
        <p:sp>
          <p:nvSpPr>
            <p:cNvPr id="16" name="Rounded Rectangle 15"/>
            <p:cNvSpPr/>
            <p:nvPr/>
          </p:nvSpPr>
          <p:spPr>
            <a:xfrm>
              <a:off x="7804788" y="0"/>
              <a:ext cx="3337557" cy="2419351"/>
            </a:xfrm>
            <a:prstGeom prst="roundRect">
              <a:avLst>
                <a:gd name="adj" fmla="val 10000"/>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17" name="Rounded Rectangle 4"/>
            <p:cNvSpPr txBox="1"/>
            <p:nvPr/>
          </p:nvSpPr>
          <p:spPr>
            <a:xfrm>
              <a:off x="7875648" y="70860"/>
              <a:ext cx="3195837" cy="227763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3820" tIns="83820" rIns="83820" bIns="83820" numCol="1" spcCol="1270" anchor="ctr" anchorCtr="0">
              <a:noAutofit/>
            </a:bodyPr>
            <a:lstStyle/>
            <a:p>
              <a:pPr defTabSz="977900">
                <a:lnSpc>
                  <a:spcPct val="90000"/>
                </a:lnSpc>
                <a:spcBef>
                  <a:spcPct val="0"/>
                </a:spcBef>
                <a:spcAft>
                  <a:spcPct val="35000"/>
                </a:spcAft>
              </a:pPr>
              <a:r>
                <a:rPr lang="en-GB" sz="3200" kern="1200" dirty="0">
                  <a:solidFill>
                    <a:schemeClr val="tx1"/>
                  </a:solidFill>
                  <a:latin typeface="Open Sans Light" panose="020B0604020202020204" charset="0"/>
                  <a:ea typeface="Open Sans Light" panose="020B0604020202020204" charset="0"/>
                  <a:cs typeface="Open Sans Light" panose="020B0604020202020204" charset="0"/>
                </a:rPr>
                <a:t>General purpose repositories  e.g. Zenodo, Figshare, Harvard </a:t>
              </a:r>
              <a:r>
                <a:rPr lang="en-GB" sz="3200" kern="1200" dirty="0" err="1">
                  <a:solidFill>
                    <a:schemeClr val="tx1"/>
                  </a:solidFill>
                  <a:latin typeface="Open Sans Light" panose="020B0604020202020204" charset="0"/>
                  <a:ea typeface="Open Sans Light" panose="020B0604020202020204" charset="0"/>
                  <a:cs typeface="Open Sans Light" panose="020B0604020202020204" charset="0"/>
                </a:rPr>
                <a:t>Dataverse</a:t>
              </a:r>
              <a:r>
                <a:rPr lang="en-GB" sz="3200" kern="1200" dirty="0">
                  <a:solidFill>
                    <a:schemeClr val="tx1"/>
                  </a:solidFill>
                  <a:latin typeface="Open Sans Light" panose="020B0604020202020204" charset="0"/>
                  <a:ea typeface="Open Sans Light" panose="020B0604020202020204" charset="0"/>
                  <a:cs typeface="Open Sans Light" panose="020B0604020202020204" charset="0"/>
                </a:rPr>
                <a:t> </a:t>
              </a:r>
            </a:p>
          </p:txBody>
        </p:sp>
      </p:grpSp>
      <p:grpSp>
        <p:nvGrpSpPr>
          <p:cNvPr id="18" name="Group 17"/>
          <p:cNvGrpSpPr/>
          <p:nvPr/>
        </p:nvGrpSpPr>
        <p:grpSpPr>
          <a:xfrm>
            <a:off x="2314036" y="5220268"/>
            <a:ext cx="4299884" cy="2915951"/>
            <a:chOff x="8254" y="0"/>
            <a:chExt cx="3337557" cy="2419351"/>
          </a:xfrm>
        </p:grpSpPr>
        <p:sp>
          <p:nvSpPr>
            <p:cNvPr id="19" name="Rounded Rectangle 18"/>
            <p:cNvSpPr/>
            <p:nvPr/>
          </p:nvSpPr>
          <p:spPr>
            <a:xfrm>
              <a:off x="8254" y="0"/>
              <a:ext cx="3337557" cy="2419351"/>
            </a:xfrm>
            <a:prstGeom prst="roundRect">
              <a:avLst>
                <a:gd name="adj" fmla="val 10000"/>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20" name="Rounded Rectangle 4"/>
            <p:cNvSpPr txBox="1"/>
            <p:nvPr/>
          </p:nvSpPr>
          <p:spPr>
            <a:xfrm>
              <a:off x="79114" y="70860"/>
              <a:ext cx="3195837" cy="227763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3820" tIns="83820" rIns="83820" bIns="83820" numCol="1" spcCol="1270" anchor="ctr" anchorCtr="0">
              <a:noAutofit/>
            </a:bodyPr>
            <a:lstStyle/>
            <a:p>
              <a:pPr defTabSz="977900">
                <a:lnSpc>
                  <a:spcPct val="90000"/>
                </a:lnSpc>
                <a:spcBef>
                  <a:spcPct val="0"/>
                </a:spcBef>
                <a:spcAft>
                  <a:spcPct val="35000"/>
                </a:spcAft>
              </a:pPr>
              <a:r>
                <a:rPr lang="en-GB" sz="3200" kern="1200" dirty="0">
                  <a:solidFill>
                    <a:schemeClr val="tx1"/>
                  </a:solidFill>
                  <a:latin typeface="Open Sans Light" panose="020B0604020202020204" charset="0"/>
                  <a:ea typeface="Open Sans Light" panose="020B0604020202020204" charset="0"/>
                  <a:cs typeface="Open Sans Light" panose="020B0604020202020204" charset="0"/>
                </a:rPr>
                <a:t>Domain-specific trusted repositories (e.g. CESSDA archives) - focus on high-quality data with a potential for reuse</a:t>
              </a:r>
            </a:p>
          </p:txBody>
        </p:sp>
      </p:grpSp>
    </p:spTree>
    <p:extLst>
      <p:ext uri="{BB962C8B-B14F-4D97-AF65-F5344CB8AC3E}">
        <p14:creationId xmlns:p14="http://schemas.microsoft.com/office/powerpoint/2010/main" val="2815513299"/>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re3data logo"/>
          <p:cNvPicPr>
            <a:picLocks noChangeAspect="1" noChangeArrowheads="1"/>
          </p:cNvPicPr>
          <p:nvPr/>
        </p:nvPicPr>
        <p:blipFill>
          <a:blip r:embed="rId3"/>
          <a:srcRect/>
          <a:stretch>
            <a:fillRect/>
          </a:stretch>
        </p:blipFill>
        <p:spPr bwMode="auto">
          <a:xfrm>
            <a:off x="5704179" y="567121"/>
            <a:ext cx="4757320" cy="1402447"/>
          </a:xfrm>
          <a:prstGeom prst="rect">
            <a:avLst/>
          </a:prstGeom>
          <a:noFill/>
          <a:ln w="9525">
            <a:noFill/>
            <a:miter lim="800000"/>
            <a:headEnd/>
            <a:tailEnd/>
          </a:ln>
        </p:spPr>
      </p:pic>
      <p:sp>
        <p:nvSpPr>
          <p:cNvPr id="7" name="Text Placeholder 6">
            <a:extLst>
              <a:ext uri="{FF2B5EF4-FFF2-40B4-BE49-F238E27FC236}">
                <a16:creationId xmlns:a16="http://schemas.microsoft.com/office/drawing/2014/main" id="{15BA4C3F-F564-F356-27C2-D74EFDA6C9DB}"/>
              </a:ext>
            </a:extLst>
          </p:cNvPr>
          <p:cNvSpPr>
            <a:spLocks noGrp="1"/>
          </p:cNvSpPr>
          <p:nvPr>
            <p:ph type="body" idx="1"/>
          </p:nvPr>
        </p:nvSpPr>
        <p:spPr/>
        <p:txBody>
          <a:bodyPr>
            <a:normAutofit/>
          </a:bodyPr>
          <a:lstStyle/>
          <a:p>
            <a:endParaRPr lang="en-GB" dirty="0"/>
          </a:p>
          <a:p>
            <a:pPr marL="0" indent="0">
              <a:buNone/>
            </a:pPr>
            <a:r>
              <a:rPr lang="en-GB" dirty="0"/>
              <a:t>A registry of research data repositories </a:t>
            </a:r>
          </a:p>
          <a:p>
            <a:pPr marL="0" indent="0">
              <a:buNone/>
            </a:pPr>
            <a:endParaRPr lang="en-GB" dirty="0"/>
          </a:p>
          <a:p>
            <a:pPr marL="0" indent="0">
              <a:buNone/>
            </a:pPr>
            <a:r>
              <a:rPr lang="en-GB" dirty="0"/>
              <a:t>Search </a:t>
            </a:r>
          </a:p>
          <a:p>
            <a:r>
              <a:rPr lang="en-GB" dirty="0"/>
              <a:t>by subject, content type and country</a:t>
            </a:r>
          </a:p>
          <a:p>
            <a:r>
              <a:rPr lang="en-GB" dirty="0"/>
              <a:t>for data archives with a certificate (a trusted repository), open access or for data sets that have a persistent identifier</a:t>
            </a:r>
          </a:p>
          <a:p>
            <a:pPr marL="0" indent="0">
              <a:buNone/>
            </a:pPr>
            <a:endParaRPr lang="en-NL" dirty="0"/>
          </a:p>
        </p:txBody>
      </p:sp>
    </p:spTree>
    <p:extLst>
      <p:ext uri="{BB962C8B-B14F-4D97-AF65-F5344CB8AC3E}">
        <p14:creationId xmlns:p14="http://schemas.microsoft.com/office/powerpoint/2010/main" val="259508266"/>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B3DD0E3-882C-65D4-517C-C1CB9E3666CB}"/>
              </a:ext>
            </a:extLst>
          </p:cNvPr>
          <p:cNvSpPr>
            <a:spLocks noGrp="1"/>
          </p:cNvSpPr>
          <p:nvPr>
            <p:ph type="body" idx="1"/>
          </p:nvPr>
        </p:nvSpPr>
        <p:spPr/>
        <p:txBody>
          <a:bodyPr>
            <a:normAutofit fontScale="92500" lnSpcReduction="10000"/>
          </a:bodyPr>
          <a:lstStyle/>
          <a:p>
            <a:pPr marL="0" lvl="0" indent="0">
              <a:lnSpc>
                <a:spcPct val="90000"/>
              </a:lnSpc>
              <a:buSzTx/>
              <a:buNone/>
              <a:defRPr/>
            </a:pPr>
            <a:r>
              <a:rPr lang="en-US" kern="1200" dirty="0">
                <a:solidFill>
                  <a:schemeClr val="tx1"/>
                </a:solidFill>
                <a:ea typeface="Open Sans Light" panose="020B0306030504020204" pitchFamily="34" charset="0"/>
                <a:cs typeface="Open Sans Light" panose="020B0306030504020204" pitchFamily="34" charset="0"/>
              </a:rPr>
              <a:t>Data collections include:</a:t>
            </a:r>
          </a:p>
          <a:p>
            <a:pPr lvl="0">
              <a:defRPr/>
            </a:pPr>
            <a:r>
              <a:rPr lang="en-US" dirty="0">
                <a:solidFill>
                  <a:schemeClr val="tx1"/>
                </a:solidFill>
              </a:rPr>
              <a:t>variation between archives</a:t>
            </a:r>
          </a:p>
          <a:p>
            <a:pPr lvl="0">
              <a:defRPr/>
            </a:pPr>
            <a:r>
              <a:rPr lang="en-US" dirty="0">
                <a:solidFill>
                  <a:schemeClr val="tx1"/>
                </a:solidFill>
              </a:rPr>
              <a:t>quantitative data - major source of individual level data</a:t>
            </a:r>
          </a:p>
          <a:p>
            <a:pPr lvl="0">
              <a:defRPr/>
            </a:pPr>
            <a:r>
              <a:rPr lang="en-US" dirty="0">
                <a:solidFill>
                  <a:schemeClr val="tx1"/>
                </a:solidFill>
              </a:rPr>
              <a:t>qualitative data</a:t>
            </a:r>
          </a:p>
          <a:p>
            <a:pPr lvl="0">
              <a:defRPr/>
            </a:pPr>
            <a:r>
              <a:rPr lang="en-US" dirty="0">
                <a:solidFill>
                  <a:schemeClr val="tx1"/>
                </a:solidFill>
              </a:rPr>
              <a:t>outputs of </a:t>
            </a:r>
            <a:endParaRPr lang="sl-SI" dirty="0">
              <a:solidFill>
                <a:schemeClr val="tx1"/>
              </a:solidFill>
            </a:endParaRPr>
          </a:p>
          <a:p>
            <a:pPr lvl="1">
              <a:defRPr/>
            </a:pPr>
            <a:r>
              <a:rPr lang="en-US" dirty="0">
                <a:solidFill>
                  <a:schemeClr val="tx1"/>
                </a:solidFill>
              </a:rPr>
              <a:t>major academic projects </a:t>
            </a:r>
            <a:endParaRPr lang="sl-SI" dirty="0">
              <a:solidFill>
                <a:schemeClr val="tx1"/>
              </a:solidFill>
            </a:endParaRPr>
          </a:p>
          <a:p>
            <a:pPr lvl="1">
              <a:defRPr/>
            </a:pPr>
            <a:r>
              <a:rPr lang="en-US" dirty="0">
                <a:solidFill>
                  <a:schemeClr val="tx1"/>
                </a:solidFill>
              </a:rPr>
              <a:t>government/policy</a:t>
            </a:r>
            <a:endParaRPr lang="sl-SI" dirty="0">
              <a:solidFill>
                <a:schemeClr val="tx1"/>
              </a:solidFill>
            </a:endParaRPr>
          </a:p>
          <a:p>
            <a:pPr lvl="1">
              <a:defRPr/>
            </a:pPr>
            <a:r>
              <a:rPr lang="en-US" dirty="0">
                <a:solidFill>
                  <a:schemeClr val="tx1"/>
                </a:solidFill>
              </a:rPr>
              <a:t>small research teams </a:t>
            </a:r>
            <a:endParaRPr lang="sl-SI" dirty="0">
              <a:solidFill>
                <a:schemeClr val="tx1"/>
              </a:solidFill>
            </a:endParaRPr>
          </a:p>
          <a:p>
            <a:pPr lvl="1">
              <a:defRPr/>
            </a:pPr>
            <a:r>
              <a:rPr lang="en-US" dirty="0">
                <a:solidFill>
                  <a:schemeClr val="tx1"/>
                </a:solidFill>
              </a:rPr>
              <a:t>individual researchers</a:t>
            </a:r>
          </a:p>
          <a:p>
            <a:pPr lvl="0">
              <a:defRPr/>
            </a:pPr>
            <a:r>
              <a:rPr lang="en-US" dirty="0">
                <a:solidFill>
                  <a:schemeClr val="tx1"/>
                </a:solidFill>
              </a:rPr>
              <a:t>recent and less recent data</a:t>
            </a:r>
          </a:p>
          <a:p>
            <a:pPr lvl="0">
              <a:defRPr/>
            </a:pPr>
            <a:r>
              <a:rPr lang="en-US" dirty="0">
                <a:solidFill>
                  <a:schemeClr val="tx1"/>
                </a:solidFill>
              </a:rPr>
              <a:t>different languages</a:t>
            </a:r>
          </a:p>
          <a:p>
            <a:pPr marL="0" indent="0">
              <a:buNone/>
            </a:pPr>
            <a:endParaRPr lang="en-NL" dirty="0"/>
          </a:p>
        </p:txBody>
      </p:sp>
      <p:sp>
        <p:nvSpPr>
          <p:cNvPr id="3" name="Title 2">
            <a:extLst>
              <a:ext uri="{FF2B5EF4-FFF2-40B4-BE49-F238E27FC236}">
                <a16:creationId xmlns:a16="http://schemas.microsoft.com/office/drawing/2014/main" id="{23167DF6-208E-4E76-2ACA-1A543B014BEE}"/>
              </a:ext>
            </a:extLst>
          </p:cNvPr>
          <p:cNvSpPr>
            <a:spLocks noGrp="1"/>
          </p:cNvSpPr>
          <p:nvPr>
            <p:ph type="title"/>
          </p:nvPr>
        </p:nvSpPr>
        <p:spPr/>
        <p:txBody>
          <a:bodyPr/>
          <a:lstStyle/>
          <a:p>
            <a:r>
              <a:rPr lang="en-NL" dirty="0"/>
              <a:t>European Social Science Data Archives </a:t>
            </a:r>
          </a:p>
        </p:txBody>
      </p:sp>
      <p:sp>
        <p:nvSpPr>
          <p:cNvPr id="7" name="TextBox 6">
            <a:extLst>
              <a:ext uri="{FF2B5EF4-FFF2-40B4-BE49-F238E27FC236}">
                <a16:creationId xmlns:a16="http://schemas.microsoft.com/office/drawing/2014/main" id="{AF61B27F-C644-86A1-8D79-55425C86E1D5}"/>
              </a:ext>
            </a:extLst>
          </p:cNvPr>
          <p:cNvSpPr txBox="1"/>
          <p:nvPr/>
        </p:nvSpPr>
        <p:spPr>
          <a:xfrm>
            <a:off x="8433707" y="8314107"/>
            <a:ext cx="8670470" cy="553998"/>
          </a:xfrm>
          <a:prstGeom prst="rect">
            <a:avLst/>
          </a:prstGeom>
          <a:no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a:spAutoFit/>
          </a:bodyPr>
          <a:lstStyle/>
          <a:p>
            <a:r>
              <a:rPr lang="en-NL" sz="1500"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List of archivesin CESSDA and logo’s available at https://www.cessda.eu/About/Consortium-and-Partners/List-of-Service-Providers</a:t>
            </a:r>
          </a:p>
        </p:txBody>
      </p:sp>
      <p:pic>
        <p:nvPicPr>
          <p:cNvPr id="1026" name="Picture 2" descr="Data Archiving and Networked Services">
            <a:extLst>
              <a:ext uri="{FF2B5EF4-FFF2-40B4-BE49-F238E27FC236}">
                <a16:creationId xmlns:a16="http://schemas.microsoft.com/office/drawing/2014/main" id="{8A3767B9-2999-E4A7-D663-9EF8D1185E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79781" y="2496211"/>
            <a:ext cx="3219141" cy="99707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The Macedonian Social Science Data Archive">
            <a:extLst>
              <a:ext uri="{FF2B5EF4-FFF2-40B4-BE49-F238E27FC236}">
                <a16:creationId xmlns:a16="http://schemas.microsoft.com/office/drawing/2014/main" id="{21110F23-E353-A67A-0909-99530EB97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366814" y="1899396"/>
            <a:ext cx="2020737" cy="228803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Social Science Data Archives">
            <a:extLst>
              <a:ext uri="{FF2B5EF4-FFF2-40B4-BE49-F238E27FC236}">
                <a16:creationId xmlns:a16="http://schemas.microsoft.com/office/drawing/2014/main" id="{BB7EB307-023C-074C-EA73-59DA43EC05D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834214" y="5494203"/>
            <a:ext cx="2954250" cy="2093313"/>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UK Data Service">
            <a:extLst>
              <a:ext uri="{FF2B5EF4-FFF2-40B4-BE49-F238E27FC236}">
                <a16:creationId xmlns:a16="http://schemas.microsoft.com/office/drawing/2014/main" id="{FF446B09-54FE-64E5-3F5D-49041E85B91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68981" y="4336578"/>
            <a:ext cx="4865233" cy="1157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2416607"/>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B3DD0E3-882C-65D4-517C-C1CB9E3666CB}"/>
              </a:ext>
            </a:extLst>
          </p:cNvPr>
          <p:cNvSpPr>
            <a:spLocks noGrp="1"/>
          </p:cNvSpPr>
          <p:nvPr>
            <p:ph type="body" idx="1"/>
          </p:nvPr>
        </p:nvSpPr>
        <p:spPr/>
        <p:txBody>
          <a:bodyPr>
            <a:normAutofit fontScale="85000" lnSpcReduction="20000"/>
          </a:bodyPr>
          <a:lstStyle/>
          <a:p>
            <a:r>
              <a:rPr lang="nb-NO" dirty="0"/>
              <a:t>Cross-European </a:t>
            </a:r>
            <a:r>
              <a:rPr lang="nb-NO" b="1" dirty="0" err="1"/>
              <a:t>resource</a:t>
            </a:r>
            <a:r>
              <a:rPr lang="nb-NO" b="1" dirty="0"/>
              <a:t> </a:t>
            </a:r>
            <a:r>
              <a:rPr lang="nb-NO" b="1" dirty="0" err="1"/>
              <a:t>discovery</a:t>
            </a:r>
            <a:endParaRPr lang="nb-NO" b="1" dirty="0"/>
          </a:p>
          <a:p>
            <a:endParaRPr lang="nb-NO" dirty="0"/>
          </a:p>
          <a:p>
            <a:r>
              <a:rPr lang="nb-NO" dirty="0" err="1"/>
              <a:t>Improved</a:t>
            </a:r>
            <a:r>
              <a:rPr lang="nb-NO" dirty="0"/>
              <a:t> </a:t>
            </a:r>
            <a:r>
              <a:rPr lang="nb-NO" b="1" dirty="0" err="1"/>
              <a:t>quality</a:t>
            </a:r>
            <a:r>
              <a:rPr lang="nb-NO" dirty="0"/>
              <a:t> </a:t>
            </a:r>
            <a:r>
              <a:rPr lang="nb-NO" dirty="0" err="1"/>
              <a:t>of</a:t>
            </a:r>
            <a:r>
              <a:rPr lang="nb-NO" dirty="0"/>
              <a:t> data and metadata</a:t>
            </a:r>
          </a:p>
          <a:p>
            <a:endParaRPr lang="nb-NO" dirty="0"/>
          </a:p>
          <a:p>
            <a:r>
              <a:rPr lang="nb-NO" dirty="0"/>
              <a:t>A </a:t>
            </a:r>
            <a:r>
              <a:rPr lang="nb-NO" dirty="0" err="1"/>
              <a:t>wider</a:t>
            </a:r>
            <a:r>
              <a:rPr lang="nb-NO" dirty="0"/>
              <a:t> </a:t>
            </a:r>
            <a:r>
              <a:rPr lang="nb-NO" dirty="0" err="1"/>
              <a:t>selection</a:t>
            </a:r>
            <a:r>
              <a:rPr lang="nb-NO" dirty="0"/>
              <a:t> </a:t>
            </a:r>
            <a:r>
              <a:rPr lang="nb-NO" dirty="0" err="1"/>
              <a:t>of</a:t>
            </a:r>
            <a:r>
              <a:rPr lang="nb-NO" dirty="0"/>
              <a:t> </a:t>
            </a:r>
            <a:r>
              <a:rPr lang="nb-NO" b="1" dirty="0" err="1"/>
              <a:t>comparable</a:t>
            </a:r>
            <a:r>
              <a:rPr lang="nb-NO" b="1" dirty="0"/>
              <a:t> data </a:t>
            </a:r>
          </a:p>
          <a:p>
            <a:endParaRPr lang="nb-NO" dirty="0"/>
          </a:p>
          <a:p>
            <a:r>
              <a:rPr lang="nb-NO" b="1" dirty="0" err="1"/>
              <a:t>Certification</a:t>
            </a:r>
            <a:r>
              <a:rPr lang="nb-NO" dirty="0"/>
              <a:t> </a:t>
            </a:r>
            <a:r>
              <a:rPr lang="nb-NO" dirty="0" err="1"/>
              <a:t>of</a:t>
            </a:r>
            <a:r>
              <a:rPr lang="nb-NO" dirty="0"/>
              <a:t> data </a:t>
            </a:r>
            <a:r>
              <a:rPr lang="nb-NO" dirty="0" err="1"/>
              <a:t>archiving</a:t>
            </a:r>
            <a:r>
              <a:rPr lang="nb-NO" dirty="0"/>
              <a:t> </a:t>
            </a:r>
            <a:r>
              <a:rPr lang="nb-NO" dirty="0" err="1"/>
              <a:t>organisations</a:t>
            </a:r>
            <a:endParaRPr lang="nb-NO" dirty="0"/>
          </a:p>
          <a:p>
            <a:endParaRPr lang="nb-NO" dirty="0"/>
          </a:p>
          <a:p>
            <a:r>
              <a:rPr lang="nb-NO" dirty="0"/>
              <a:t>Professional </a:t>
            </a:r>
            <a:r>
              <a:rPr lang="nb-NO" b="1" dirty="0"/>
              <a:t>training</a:t>
            </a:r>
            <a:r>
              <a:rPr lang="nb-NO" dirty="0"/>
              <a:t> for data </a:t>
            </a:r>
            <a:r>
              <a:rPr lang="nb-NO" dirty="0" err="1"/>
              <a:t>archivists</a:t>
            </a:r>
            <a:r>
              <a:rPr lang="nb-NO" dirty="0"/>
              <a:t> and </a:t>
            </a:r>
            <a:r>
              <a:rPr lang="nb-NO" dirty="0" err="1"/>
              <a:t>scientific</a:t>
            </a:r>
            <a:r>
              <a:rPr lang="nb-NO" dirty="0"/>
              <a:t> </a:t>
            </a:r>
            <a:r>
              <a:rPr lang="nb-NO" dirty="0" err="1"/>
              <a:t>community</a:t>
            </a:r>
            <a:endParaRPr lang="nb-NO" dirty="0"/>
          </a:p>
          <a:p>
            <a:endParaRPr lang="nb-NO" dirty="0"/>
          </a:p>
          <a:p>
            <a:r>
              <a:rPr lang="nb-NO" dirty="0" err="1"/>
              <a:t>Improved</a:t>
            </a:r>
            <a:r>
              <a:rPr lang="nb-NO" dirty="0"/>
              <a:t> </a:t>
            </a:r>
            <a:r>
              <a:rPr lang="nb-NO" dirty="0" err="1"/>
              <a:t>mechanisms</a:t>
            </a:r>
            <a:r>
              <a:rPr lang="nb-NO" dirty="0"/>
              <a:t> for </a:t>
            </a:r>
            <a:r>
              <a:rPr lang="nb-NO" b="1" dirty="0"/>
              <a:t>data </a:t>
            </a:r>
            <a:r>
              <a:rPr lang="nb-NO" b="1" dirty="0" err="1"/>
              <a:t>access</a:t>
            </a:r>
            <a:r>
              <a:rPr lang="nb-NO" b="1" dirty="0"/>
              <a:t> and </a:t>
            </a:r>
            <a:r>
              <a:rPr lang="nb-NO" b="1" dirty="0" err="1"/>
              <a:t>analysis</a:t>
            </a:r>
            <a:endParaRPr lang="nb-NO" b="1" dirty="0"/>
          </a:p>
          <a:p>
            <a:endParaRPr lang="nb-NO" dirty="0"/>
          </a:p>
          <a:p>
            <a:r>
              <a:rPr lang="nb-NO" dirty="0" err="1"/>
              <a:t>Strong</a:t>
            </a:r>
            <a:r>
              <a:rPr lang="nb-NO" dirty="0"/>
              <a:t> </a:t>
            </a:r>
            <a:r>
              <a:rPr lang="nb-NO" dirty="0" err="1"/>
              <a:t>involvement</a:t>
            </a:r>
            <a:r>
              <a:rPr lang="nb-NO" dirty="0"/>
              <a:t> </a:t>
            </a:r>
            <a:r>
              <a:rPr lang="nb-NO" dirty="0" err="1"/>
              <a:t>of</a:t>
            </a:r>
            <a:r>
              <a:rPr lang="nb-NO" dirty="0"/>
              <a:t> </a:t>
            </a:r>
            <a:r>
              <a:rPr lang="nb-NO" dirty="0" err="1"/>
              <a:t>organisations</a:t>
            </a:r>
            <a:r>
              <a:rPr lang="nb-NO" dirty="0"/>
              <a:t> </a:t>
            </a:r>
            <a:r>
              <a:rPr lang="nb-NO" b="1" dirty="0" err="1"/>
              <a:t>outside</a:t>
            </a:r>
            <a:r>
              <a:rPr lang="nb-NO" b="1" dirty="0"/>
              <a:t> Europe</a:t>
            </a:r>
          </a:p>
          <a:p>
            <a:pPr marL="0" indent="0">
              <a:buNone/>
            </a:pPr>
            <a:endParaRPr lang="en-NL" dirty="0"/>
          </a:p>
        </p:txBody>
      </p:sp>
      <p:sp>
        <p:nvSpPr>
          <p:cNvPr id="3" name="Title 2">
            <a:extLst>
              <a:ext uri="{FF2B5EF4-FFF2-40B4-BE49-F238E27FC236}">
                <a16:creationId xmlns:a16="http://schemas.microsoft.com/office/drawing/2014/main" id="{23167DF6-208E-4E76-2ACA-1A543B014BEE}"/>
              </a:ext>
            </a:extLst>
          </p:cNvPr>
          <p:cNvSpPr>
            <a:spLocks noGrp="1"/>
          </p:cNvSpPr>
          <p:nvPr>
            <p:ph type="title"/>
          </p:nvPr>
        </p:nvSpPr>
        <p:spPr/>
        <p:txBody>
          <a:bodyPr/>
          <a:lstStyle/>
          <a:p>
            <a:r>
              <a:rPr lang="en-NL" dirty="0"/>
              <a:t>CESSDA </a:t>
            </a:r>
          </a:p>
        </p:txBody>
      </p:sp>
      <p:pic>
        <p:nvPicPr>
          <p:cNvPr id="4" name="Picture 3">
            <a:extLst>
              <a:ext uri="{FF2B5EF4-FFF2-40B4-BE49-F238E27FC236}">
                <a16:creationId xmlns:a16="http://schemas.microsoft.com/office/drawing/2014/main" id="{0BF3897B-1387-B911-EF67-B780304F2E6F}"/>
              </a:ext>
            </a:extLst>
          </p:cNvPr>
          <p:cNvPicPr>
            <a:picLocks noChangeAspect="1"/>
          </p:cNvPicPr>
          <p:nvPr/>
        </p:nvPicPr>
        <p:blipFill>
          <a:blip r:embed="rId3"/>
          <a:stretch>
            <a:fillRect/>
          </a:stretch>
        </p:blipFill>
        <p:spPr>
          <a:xfrm>
            <a:off x="9030578" y="521619"/>
            <a:ext cx="8309685" cy="8710362"/>
          </a:xfrm>
          <a:prstGeom prst="rect">
            <a:avLst/>
          </a:prstGeom>
        </p:spPr>
      </p:pic>
      <p:pic>
        <p:nvPicPr>
          <p:cNvPr id="5" name="Picture 4" descr="A picture containing food, drawing&#10;&#10;Description automatically generated">
            <a:extLst>
              <a:ext uri="{FF2B5EF4-FFF2-40B4-BE49-F238E27FC236}">
                <a16:creationId xmlns:a16="http://schemas.microsoft.com/office/drawing/2014/main" id="{658D1316-AA50-18C9-10A7-28FEC9DF4CD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68483" y="7562283"/>
            <a:ext cx="5618470" cy="1305822"/>
          </a:xfrm>
          <a:prstGeom prst="rect">
            <a:avLst/>
          </a:prstGeom>
        </p:spPr>
      </p:pic>
    </p:spTree>
    <p:extLst>
      <p:ext uri="{BB962C8B-B14F-4D97-AF65-F5344CB8AC3E}">
        <p14:creationId xmlns:p14="http://schemas.microsoft.com/office/powerpoint/2010/main" val="744805746"/>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DBA678A-BC33-7C44-025A-715C30D6D8EA}"/>
              </a:ext>
            </a:extLst>
          </p:cNvPr>
          <p:cNvSpPr>
            <a:spLocks noGrp="1"/>
          </p:cNvSpPr>
          <p:nvPr>
            <p:ph type="body" idx="1"/>
          </p:nvPr>
        </p:nvSpPr>
        <p:spPr/>
        <p:txBody>
          <a:bodyPr/>
          <a:lstStyle/>
          <a:p>
            <a:pPr marL="0" indent="0">
              <a:buNone/>
            </a:pPr>
            <a:r>
              <a:rPr lang="nl-NL" kern="1200" dirty="0" err="1">
                <a:solidFill>
                  <a:prstClr val="black">
                    <a:lumMod val="85000"/>
                    <a:lumOff val="15000"/>
                  </a:prstClr>
                </a:solidFill>
                <a:highlight>
                  <a:srgbClr val="FFFF00"/>
                </a:highlight>
                <a:ea typeface="Open Sans Light" panose="020B0306030504020204" pitchFamily="34" charset="0"/>
                <a:cs typeface="Open Sans Light" panose="020B0306030504020204" pitchFamily="34" charset="0"/>
              </a:rPr>
              <a:t>Here</a:t>
            </a:r>
            <a:r>
              <a:rPr lang="nl-NL" kern="1200" dirty="0">
                <a:solidFill>
                  <a:prstClr val="black">
                    <a:lumMod val="85000"/>
                    <a:lumOff val="15000"/>
                  </a:prstClr>
                </a:solidFill>
                <a:highlight>
                  <a:srgbClr val="FFFF00"/>
                </a:highlight>
                <a:ea typeface="Open Sans Light" panose="020B0306030504020204" pitchFamily="34" charset="0"/>
                <a:cs typeface="Open Sans Light" panose="020B0306030504020204" pitchFamily="34" charset="0"/>
              </a:rPr>
              <a:t> </a:t>
            </a:r>
            <a:r>
              <a:rPr lang="nl-NL" kern="1200" dirty="0" err="1">
                <a:solidFill>
                  <a:prstClr val="black">
                    <a:lumMod val="85000"/>
                    <a:lumOff val="15000"/>
                  </a:prstClr>
                </a:solidFill>
                <a:highlight>
                  <a:srgbClr val="FFFF00"/>
                </a:highlight>
                <a:ea typeface="Open Sans Light" panose="020B0306030504020204" pitchFamily="34" charset="0"/>
                <a:cs typeface="Open Sans Light" panose="020B0306030504020204" pitchFamily="34" charset="0"/>
              </a:rPr>
              <a:t>you</a:t>
            </a:r>
            <a:r>
              <a:rPr lang="nl-NL" kern="1200" dirty="0">
                <a:solidFill>
                  <a:prstClr val="black">
                    <a:lumMod val="85000"/>
                    <a:lumOff val="15000"/>
                  </a:prstClr>
                </a:solidFill>
                <a:highlight>
                  <a:srgbClr val="FFFF00"/>
                </a:highlight>
                <a:ea typeface="Open Sans Light" panose="020B0306030504020204" pitchFamily="34" charset="0"/>
                <a:cs typeface="Open Sans Light" panose="020B0306030504020204" pitchFamily="34" charset="0"/>
              </a:rPr>
              <a:t> </a:t>
            </a:r>
            <a:r>
              <a:rPr lang="nl-NL" kern="1200" dirty="0" err="1">
                <a:solidFill>
                  <a:prstClr val="black">
                    <a:lumMod val="85000"/>
                    <a:lumOff val="15000"/>
                  </a:prstClr>
                </a:solidFill>
                <a:highlight>
                  <a:srgbClr val="FFFF00"/>
                </a:highlight>
                <a:ea typeface="Open Sans Light" panose="020B0306030504020204" pitchFamily="34" charset="0"/>
                <a:cs typeface="Open Sans Light" panose="020B0306030504020204" pitchFamily="34" charset="0"/>
              </a:rPr>
              <a:t>may</a:t>
            </a:r>
            <a:r>
              <a:rPr lang="nl-NL" kern="1200" dirty="0">
                <a:solidFill>
                  <a:prstClr val="black">
                    <a:lumMod val="85000"/>
                    <a:lumOff val="15000"/>
                  </a:prstClr>
                </a:solidFill>
                <a:highlight>
                  <a:srgbClr val="FFFF00"/>
                </a:highlight>
                <a:ea typeface="Open Sans Light" panose="020B0306030504020204" pitchFamily="34" charset="0"/>
                <a:cs typeface="Open Sans Light" panose="020B0306030504020204" pitchFamily="34" charset="0"/>
              </a:rPr>
              <a:t> want </a:t>
            </a:r>
            <a:r>
              <a:rPr lang="nl-NL" kern="1200" dirty="0" err="1">
                <a:solidFill>
                  <a:prstClr val="black">
                    <a:lumMod val="85000"/>
                    <a:lumOff val="15000"/>
                  </a:prstClr>
                </a:solidFill>
                <a:highlight>
                  <a:srgbClr val="FFFF00"/>
                </a:highlight>
                <a:ea typeface="Open Sans Light" panose="020B0306030504020204" pitchFamily="34" charset="0"/>
                <a:cs typeface="Open Sans Light" panose="020B0306030504020204" pitchFamily="34" charset="0"/>
              </a:rPr>
              <a:t>to</a:t>
            </a:r>
            <a:r>
              <a:rPr lang="nl-NL" kern="1200" dirty="0">
                <a:solidFill>
                  <a:prstClr val="black">
                    <a:lumMod val="85000"/>
                    <a:lumOff val="15000"/>
                  </a:prstClr>
                </a:solidFill>
                <a:highlight>
                  <a:srgbClr val="FFFF00"/>
                </a:highlight>
                <a:ea typeface="Open Sans Light" panose="020B0306030504020204" pitchFamily="34" charset="0"/>
                <a:cs typeface="Open Sans Light" panose="020B0306030504020204" pitchFamily="34" charset="0"/>
              </a:rPr>
              <a:t> highlight </a:t>
            </a:r>
            <a:r>
              <a:rPr lang="nl-NL" kern="1200" dirty="0" err="1">
                <a:solidFill>
                  <a:prstClr val="black">
                    <a:lumMod val="85000"/>
                    <a:lumOff val="15000"/>
                  </a:prstClr>
                </a:solidFill>
                <a:highlight>
                  <a:srgbClr val="FFFF00"/>
                </a:highlight>
                <a:ea typeface="Open Sans Light" panose="020B0306030504020204" pitchFamily="34" charset="0"/>
                <a:cs typeface="Open Sans Light" panose="020B0306030504020204" pitchFamily="34" charset="0"/>
              </a:rPr>
              <a:t>your</a:t>
            </a:r>
            <a:r>
              <a:rPr lang="nl-NL" kern="1200" dirty="0">
                <a:solidFill>
                  <a:prstClr val="black">
                    <a:lumMod val="85000"/>
                    <a:lumOff val="15000"/>
                  </a:prstClr>
                </a:solidFill>
                <a:highlight>
                  <a:srgbClr val="FFFF00"/>
                </a:highlight>
                <a:ea typeface="Open Sans Light" panose="020B0306030504020204" pitchFamily="34" charset="0"/>
                <a:cs typeface="Open Sans Light" panose="020B0306030504020204" pitchFamily="34" charset="0"/>
              </a:rPr>
              <a:t> </a:t>
            </a:r>
            <a:r>
              <a:rPr lang="nl-NL" kern="1200" dirty="0" err="1">
                <a:solidFill>
                  <a:prstClr val="black">
                    <a:lumMod val="85000"/>
                    <a:lumOff val="15000"/>
                  </a:prstClr>
                </a:solidFill>
                <a:highlight>
                  <a:srgbClr val="FFFF00"/>
                </a:highlight>
                <a:ea typeface="Open Sans Light" panose="020B0306030504020204" pitchFamily="34" charset="0"/>
                <a:cs typeface="Open Sans Light" panose="020B0306030504020204" pitchFamily="34" charset="0"/>
              </a:rPr>
              <a:t>own</a:t>
            </a:r>
            <a:r>
              <a:rPr lang="nl-NL" kern="1200" dirty="0">
                <a:solidFill>
                  <a:prstClr val="black">
                    <a:lumMod val="85000"/>
                    <a:lumOff val="15000"/>
                  </a:prstClr>
                </a:solidFill>
                <a:highlight>
                  <a:srgbClr val="FFFF00"/>
                </a:highlight>
                <a:ea typeface="Open Sans Light" panose="020B0306030504020204" pitchFamily="34" charset="0"/>
                <a:cs typeface="Open Sans Light" panose="020B0306030504020204" pitchFamily="34" charset="0"/>
              </a:rPr>
              <a:t> data </a:t>
            </a:r>
            <a:r>
              <a:rPr lang="nl-NL" kern="1200" dirty="0" err="1">
                <a:solidFill>
                  <a:prstClr val="black">
                    <a:lumMod val="85000"/>
                    <a:lumOff val="15000"/>
                  </a:prstClr>
                </a:solidFill>
                <a:highlight>
                  <a:srgbClr val="FFFF00"/>
                </a:highlight>
                <a:ea typeface="Open Sans Light" panose="020B0306030504020204" pitchFamily="34" charset="0"/>
                <a:cs typeface="Open Sans Light" panose="020B0306030504020204" pitchFamily="34" charset="0"/>
              </a:rPr>
              <a:t>archive</a:t>
            </a:r>
            <a:endParaRPr lang="en-GB" kern="1200" dirty="0">
              <a:solidFill>
                <a:prstClr val="black">
                  <a:lumMod val="85000"/>
                  <a:lumOff val="15000"/>
                </a:prstClr>
              </a:solidFill>
              <a:highlight>
                <a:srgbClr val="FFFF00"/>
              </a:highlight>
              <a:ea typeface="Open Sans Light" panose="020B0306030504020204" pitchFamily="34" charset="0"/>
              <a:cs typeface="Open Sans Light" panose="020B0306030504020204" pitchFamily="34" charset="0"/>
            </a:endParaRPr>
          </a:p>
          <a:p>
            <a:endParaRPr lang="en-NL" dirty="0"/>
          </a:p>
        </p:txBody>
      </p:sp>
      <p:sp>
        <p:nvSpPr>
          <p:cNvPr id="3" name="Title 2">
            <a:extLst>
              <a:ext uri="{FF2B5EF4-FFF2-40B4-BE49-F238E27FC236}">
                <a16:creationId xmlns:a16="http://schemas.microsoft.com/office/drawing/2014/main" id="{AF6860EE-F948-16BE-E5BD-747861EEC32E}"/>
              </a:ext>
            </a:extLst>
          </p:cNvPr>
          <p:cNvSpPr>
            <a:spLocks noGrp="1"/>
          </p:cNvSpPr>
          <p:nvPr>
            <p:ph type="title"/>
          </p:nvPr>
        </p:nvSpPr>
        <p:spPr/>
        <p:txBody>
          <a:bodyPr/>
          <a:lstStyle/>
          <a:p>
            <a:r>
              <a:rPr lang="en-NL" dirty="0">
                <a:highlight>
                  <a:srgbClr val="FFFF00"/>
                </a:highlight>
              </a:rPr>
              <a:t>Highlight your own archive</a:t>
            </a:r>
          </a:p>
        </p:txBody>
      </p:sp>
    </p:spTree>
    <p:extLst>
      <p:ext uri="{BB962C8B-B14F-4D97-AF65-F5344CB8AC3E}">
        <p14:creationId xmlns:p14="http://schemas.microsoft.com/office/powerpoint/2010/main" val="706275394"/>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GB" sz="5200" dirty="0">
                <a:solidFill>
                  <a:schemeClr val="tx1"/>
                </a:solidFill>
              </a:rPr>
              <a:t>Cross-national studies </a:t>
            </a:r>
            <a:endParaRPr lang="sl-SI" sz="5200" dirty="0">
              <a:solidFill>
                <a:schemeClr val="tx1"/>
              </a:solidFill>
            </a:endParaRPr>
          </a:p>
        </p:txBody>
      </p:sp>
      <p:sp>
        <p:nvSpPr>
          <p:cNvPr id="5" name="Subtitle 5"/>
          <p:cNvSpPr txBox="1">
            <a:spLocks/>
          </p:cNvSpPr>
          <p:nvPr/>
        </p:nvSpPr>
        <p:spPr>
          <a:xfrm>
            <a:off x="908781" y="1929320"/>
            <a:ext cx="14186647" cy="9794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lvl1pPr marL="584200" marR="0" indent="-584200" algn="l" defTabSz="584200" rtl="0" eaLnBrk="1" latinLnBrk="0" hangingPunct="1">
              <a:lnSpc>
                <a:spcPct val="100000"/>
              </a:lnSpc>
              <a:spcBef>
                <a:spcPts val="4200"/>
              </a:spcBef>
              <a:spcAft>
                <a:spcPts val="0"/>
              </a:spcAft>
              <a:buClrTx/>
              <a:buSzPct val="73000"/>
              <a:buFontTx/>
              <a:buBlip>
                <a:blip r:embed="rId3"/>
              </a:buBlip>
              <a:tabLst/>
              <a:defRPr sz="3200" b="0" i="0" u="none" strike="noStrike" cap="none" spc="0" baseline="0">
                <a:ln>
                  <a:noFill/>
                </a:ln>
                <a:solidFill>
                  <a:schemeClr val="tx1">
                    <a:lumMod val="75000"/>
                    <a:lumOff val="25000"/>
                  </a:schemeClr>
                </a:solidFill>
                <a:uFillTx/>
                <a:latin typeface="Open Sans" panose="020B0606030504020204" pitchFamily="34" charset="0"/>
                <a:ea typeface="+mj-ea"/>
                <a:cs typeface="+mj-cs"/>
                <a:sym typeface="Helvetica"/>
              </a:defRPr>
            </a:lvl1pPr>
            <a:lvl2pPr marL="889000" marR="0" indent="-444500" algn="l" defTabSz="584200" rtl="0" eaLnBrk="1" latinLnBrk="0" hangingPunct="1">
              <a:lnSpc>
                <a:spcPct val="100000"/>
              </a:lnSpc>
              <a:spcBef>
                <a:spcPts val="4200"/>
              </a:spcBef>
              <a:spcAft>
                <a:spcPts val="0"/>
              </a:spcAft>
              <a:buClrTx/>
              <a:buSzPct val="50000"/>
              <a:buFontTx/>
              <a:buBlip>
                <a:blip r:embed="rId3"/>
              </a:buBlip>
              <a:tabLst/>
              <a:defRPr sz="3200" b="0" i="0" u="none" strike="noStrike" cap="none" spc="0" baseline="0">
                <a:ln>
                  <a:noFill/>
                </a:ln>
                <a:solidFill>
                  <a:schemeClr val="tx1">
                    <a:lumMod val="75000"/>
                    <a:lumOff val="25000"/>
                  </a:schemeClr>
                </a:solidFill>
                <a:uFillTx/>
                <a:latin typeface="Open Sans" panose="020B0606030504020204" pitchFamily="34" charset="0"/>
                <a:ea typeface="+mj-ea"/>
                <a:cs typeface="+mj-cs"/>
                <a:sym typeface="Helvetica"/>
              </a:defRPr>
            </a:lvl2pPr>
            <a:lvl3pPr marL="1333500" marR="0" indent="-444500" algn="l" defTabSz="584200" rtl="0" eaLnBrk="1" latinLnBrk="0" hangingPunct="1">
              <a:lnSpc>
                <a:spcPct val="100000"/>
              </a:lnSpc>
              <a:spcBef>
                <a:spcPts val="4200"/>
              </a:spcBef>
              <a:spcAft>
                <a:spcPts val="0"/>
              </a:spcAft>
              <a:buClrTx/>
              <a:buSzPct val="50000"/>
              <a:buFontTx/>
              <a:buBlip>
                <a:blip r:embed="rId3"/>
              </a:buBlip>
              <a:tabLst/>
              <a:defRPr sz="3200" b="0" i="0" u="none" strike="noStrike" cap="none" spc="0" baseline="0">
                <a:ln>
                  <a:noFill/>
                </a:ln>
                <a:solidFill>
                  <a:schemeClr val="tx1">
                    <a:lumMod val="75000"/>
                    <a:lumOff val="25000"/>
                  </a:schemeClr>
                </a:solidFill>
                <a:uFillTx/>
                <a:latin typeface="Open Sans" panose="020B0606030504020204" pitchFamily="34" charset="0"/>
                <a:ea typeface="+mj-ea"/>
                <a:cs typeface="+mj-cs"/>
                <a:sym typeface="Helvetica"/>
              </a:defRPr>
            </a:lvl3pPr>
            <a:lvl4pPr marL="1778000" marR="0" indent="-444500" algn="l" defTabSz="584200" rtl="0" eaLnBrk="1" latinLnBrk="0" hangingPunct="1">
              <a:lnSpc>
                <a:spcPct val="100000"/>
              </a:lnSpc>
              <a:spcBef>
                <a:spcPts val="4200"/>
              </a:spcBef>
              <a:spcAft>
                <a:spcPts val="0"/>
              </a:spcAft>
              <a:buClrTx/>
              <a:buSzPct val="50000"/>
              <a:buFontTx/>
              <a:buBlip>
                <a:blip r:embed="rId3"/>
              </a:buBlip>
              <a:tabLst/>
              <a:defRPr sz="3200" b="0" i="0" u="none" strike="noStrike" cap="none" spc="0" baseline="0">
                <a:ln>
                  <a:noFill/>
                </a:ln>
                <a:solidFill>
                  <a:schemeClr val="tx1">
                    <a:lumMod val="75000"/>
                    <a:lumOff val="25000"/>
                  </a:schemeClr>
                </a:solidFill>
                <a:uFillTx/>
                <a:latin typeface="Open Sans" panose="020B0606030504020204" pitchFamily="34" charset="0"/>
                <a:ea typeface="+mj-ea"/>
                <a:cs typeface="+mj-cs"/>
                <a:sym typeface="Helvetica"/>
              </a:defRPr>
            </a:lvl4pPr>
            <a:lvl5pPr marL="2222500" marR="0" indent="-444500" algn="l" defTabSz="584200" rtl="0" eaLnBrk="1" latinLnBrk="0" hangingPunct="1">
              <a:lnSpc>
                <a:spcPct val="100000"/>
              </a:lnSpc>
              <a:spcBef>
                <a:spcPts val="4200"/>
              </a:spcBef>
              <a:spcAft>
                <a:spcPts val="0"/>
              </a:spcAft>
              <a:buClrTx/>
              <a:buSzPct val="50000"/>
              <a:buFontTx/>
              <a:buBlip>
                <a:blip r:embed="rId3"/>
              </a:buBlip>
              <a:tabLst/>
              <a:defRPr sz="3200" b="0" i="0" u="none" strike="noStrike" cap="none" spc="0" baseline="0">
                <a:ln>
                  <a:noFill/>
                </a:ln>
                <a:solidFill>
                  <a:schemeClr val="tx1">
                    <a:lumMod val="75000"/>
                    <a:lumOff val="25000"/>
                  </a:schemeClr>
                </a:solidFill>
                <a:uFillTx/>
                <a:latin typeface="Open Sans" panose="020B0606030504020204" pitchFamily="34" charset="0"/>
                <a:ea typeface="+mj-ea"/>
                <a:cs typeface="+mj-cs"/>
                <a:sym typeface="Helvetica"/>
              </a:defRPr>
            </a:lvl5pPr>
            <a:lvl6pPr marL="2667000" marR="0" indent="-444500" algn="l" defTabSz="584200" rtl="0" eaLnBrk="1" latinLnBrk="0" hangingPunct="1">
              <a:lnSpc>
                <a:spcPct val="100000"/>
              </a:lnSpc>
              <a:spcBef>
                <a:spcPts val="4200"/>
              </a:spcBef>
              <a:spcAft>
                <a:spcPts val="0"/>
              </a:spcAft>
              <a:buClrTx/>
              <a:buSzPct val="145000"/>
              <a:buFontTx/>
              <a:buChar char="•"/>
              <a:tabLst/>
              <a:defRPr sz="3200" b="0" i="0" u="none" strike="noStrike" cap="none" spc="0" baseline="0">
                <a:ln>
                  <a:noFill/>
                </a:ln>
                <a:solidFill>
                  <a:srgbClr val="6A6C76"/>
                </a:solidFill>
                <a:uFillTx/>
                <a:latin typeface="+mj-lt"/>
                <a:ea typeface="+mj-ea"/>
                <a:cs typeface="+mj-cs"/>
                <a:sym typeface="Helvetica"/>
              </a:defRPr>
            </a:lvl6pPr>
            <a:lvl7pPr marL="3111500" marR="0" indent="-444500" algn="l" defTabSz="584200" rtl="0" eaLnBrk="1" latinLnBrk="0" hangingPunct="1">
              <a:lnSpc>
                <a:spcPct val="100000"/>
              </a:lnSpc>
              <a:spcBef>
                <a:spcPts val="4200"/>
              </a:spcBef>
              <a:spcAft>
                <a:spcPts val="0"/>
              </a:spcAft>
              <a:buClrTx/>
              <a:buSzPct val="145000"/>
              <a:buFontTx/>
              <a:buChar char="•"/>
              <a:tabLst/>
              <a:defRPr sz="3200" b="0" i="0" u="none" strike="noStrike" cap="none" spc="0" baseline="0">
                <a:ln>
                  <a:noFill/>
                </a:ln>
                <a:solidFill>
                  <a:srgbClr val="6A6C76"/>
                </a:solidFill>
                <a:uFillTx/>
                <a:latin typeface="+mj-lt"/>
                <a:ea typeface="+mj-ea"/>
                <a:cs typeface="+mj-cs"/>
                <a:sym typeface="Helvetica"/>
              </a:defRPr>
            </a:lvl7pPr>
            <a:lvl8pPr marL="3556000" marR="0" indent="-444500" algn="l" defTabSz="584200" rtl="0" eaLnBrk="1" latinLnBrk="0" hangingPunct="1">
              <a:lnSpc>
                <a:spcPct val="100000"/>
              </a:lnSpc>
              <a:spcBef>
                <a:spcPts val="4200"/>
              </a:spcBef>
              <a:spcAft>
                <a:spcPts val="0"/>
              </a:spcAft>
              <a:buClrTx/>
              <a:buSzPct val="145000"/>
              <a:buFontTx/>
              <a:buChar char="•"/>
              <a:tabLst/>
              <a:defRPr sz="3200" b="0" i="0" u="none" strike="noStrike" cap="none" spc="0" baseline="0">
                <a:ln>
                  <a:noFill/>
                </a:ln>
                <a:solidFill>
                  <a:srgbClr val="6A6C76"/>
                </a:solidFill>
                <a:uFillTx/>
                <a:latin typeface="+mj-lt"/>
                <a:ea typeface="+mj-ea"/>
                <a:cs typeface="+mj-cs"/>
                <a:sym typeface="Helvetica"/>
              </a:defRPr>
            </a:lvl8pPr>
            <a:lvl9pPr marL="4000500" marR="0" indent="-444500" algn="l" defTabSz="584200" rtl="0" eaLnBrk="1" latinLnBrk="0" hangingPunct="1">
              <a:lnSpc>
                <a:spcPct val="100000"/>
              </a:lnSpc>
              <a:spcBef>
                <a:spcPts val="4200"/>
              </a:spcBef>
              <a:spcAft>
                <a:spcPts val="0"/>
              </a:spcAft>
              <a:buClrTx/>
              <a:buSzPct val="145000"/>
              <a:buFontTx/>
              <a:buChar char="•"/>
              <a:tabLst/>
              <a:defRPr sz="3200" b="0" i="0" u="none" strike="noStrike" cap="none" spc="0" baseline="0">
                <a:ln>
                  <a:noFill/>
                </a:ln>
                <a:solidFill>
                  <a:srgbClr val="6A6C76"/>
                </a:solidFill>
                <a:uFillTx/>
                <a:latin typeface="+mj-lt"/>
                <a:ea typeface="+mj-ea"/>
                <a:cs typeface="+mj-cs"/>
                <a:sym typeface="Helvetica"/>
              </a:defRPr>
            </a:lvl9pPr>
          </a:lstStyle>
          <a:p>
            <a:pPr marL="0" indent="0">
              <a:buNone/>
              <a:defRPr/>
            </a:pPr>
            <a:r>
              <a:rPr lang="en-GB" sz="3000" dirty="0">
                <a:solidFill>
                  <a:schemeClr val="tx1"/>
                </a:solidFill>
              </a:rPr>
              <a:t>International survey research programmes include many European countries</a:t>
            </a:r>
          </a:p>
        </p:txBody>
      </p:sp>
      <p:graphicFrame>
        <p:nvGraphicFramePr>
          <p:cNvPr id="6" name="Diagram 5"/>
          <p:cNvGraphicFramePr/>
          <p:nvPr>
            <p:extLst>
              <p:ext uri="{D42A27DB-BD31-4B8C-83A1-F6EECF244321}">
                <p14:modId xmlns:p14="http://schemas.microsoft.com/office/powerpoint/2010/main" val="52273705"/>
              </p:ext>
            </p:extLst>
          </p:nvPr>
        </p:nvGraphicFramePr>
        <p:xfrm>
          <a:off x="2849296" y="2724150"/>
          <a:ext cx="10693571" cy="623697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TextBox 1">
            <a:extLst>
              <a:ext uri="{FF2B5EF4-FFF2-40B4-BE49-F238E27FC236}">
                <a16:creationId xmlns:a16="http://schemas.microsoft.com/office/drawing/2014/main" id="{B5E00081-5698-46ED-DCDB-776F444746CE}"/>
              </a:ext>
            </a:extLst>
          </p:cNvPr>
          <p:cNvSpPr txBox="1"/>
          <p:nvPr/>
        </p:nvSpPr>
        <p:spPr>
          <a:xfrm>
            <a:off x="1889470" y="9199602"/>
            <a:ext cx="14928318" cy="323165"/>
          </a:xfrm>
          <a:prstGeom prst="rect">
            <a:avLst/>
          </a:prstGeom>
          <a:no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a:spAutoFit/>
          </a:bodyPr>
          <a:lstStyle/>
          <a:p>
            <a:endParaRPr lang="en-NL" sz="1500"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595807660"/>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1321449-5D16-4EED-3E3D-98F5D48CAD90}"/>
              </a:ext>
            </a:extLst>
          </p:cNvPr>
          <p:cNvSpPr>
            <a:spLocks noGrp="1"/>
          </p:cNvSpPr>
          <p:nvPr>
            <p:ph type="body" idx="1"/>
          </p:nvPr>
        </p:nvSpPr>
        <p:spPr/>
        <p:txBody>
          <a:bodyPr/>
          <a:lstStyle/>
          <a:p>
            <a:endParaRPr lang="en-NL"/>
          </a:p>
        </p:txBody>
      </p:sp>
      <p:sp>
        <p:nvSpPr>
          <p:cNvPr id="3" name="Title 2">
            <a:extLst>
              <a:ext uri="{FF2B5EF4-FFF2-40B4-BE49-F238E27FC236}">
                <a16:creationId xmlns:a16="http://schemas.microsoft.com/office/drawing/2014/main" id="{1F866A7D-EA58-96D7-34C8-6906E6041E2D}"/>
              </a:ext>
            </a:extLst>
          </p:cNvPr>
          <p:cNvSpPr>
            <a:spLocks noGrp="1"/>
          </p:cNvSpPr>
          <p:nvPr>
            <p:ph type="title"/>
          </p:nvPr>
        </p:nvSpPr>
        <p:spPr/>
        <p:txBody>
          <a:bodyPr>
            <a:normAutofit fontScale="90000"/>
          </a:bodyPr>
          <a:lstStyle/>
          <a:p>
            <a:r>
              <a:rPr lang="en-GB" sz="6000" dirty="0"/>
              <a:t>Five key data providing organizations</a:t>
            </a:r>
            <a:endParaRPr lang="en-NL" dirty="0"/>
          </a:p>
        </p:txBody>
      </p:sp>
      <p:graphicFrame>
        <p:nvGraphicFramePr>
          <p:cNvPr id="7" name="Diagram 6">
            <a:extLst>
              <a:ext uri="{FF2B5EF4-FFF2-40B4-BE49-F238E27FC236}">
                <a16:creationId xmlns:a16="http://schemas.microsoft.com/office/drawing/2014/main" id="{C0E41A9A-D8B7-DE6F-7B77-F334720C69D5}"/>
              </a:ext>
            </a:extLst>
          </p:cNvPr>
          <p:cNvGraphicFramePr/>
          <p:nvPr>
            <p:extLst>
              <p:ext uri="{D42A27DB-BD31-4B8C-83A1-F6EECF244321}">
                <p14:modId xmlns:p14="http://schemas.microsoft.com/office/powerpoint/2010/main" val="4111111507"/>
              </p:ext>
            </p:extLst>
          </p:nvPr>
        </p:nvGraphicFramePr>
        <p:xfrm>
          <a:off x="3182637" y="2311648"/>
          <a:ext cx="12289011" cy="57935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00964062"/>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908781" y="2125384"/>
            <a:ext cx="12977559" cy="510239"/>
          </a:xfrm>
        </p:spPr>
        <p:txBody>
          <a:bodyPr>
            <a:normAutofit fontScale="25000" lnSpcReduction="20000"/>
          </a:bodyPr>
          <a:lstStyle/>
          <a:p>
            <a:pPr marL="145161" indent="0">
              <a:spcBef>
                <a:spcPts val="1200"/>
              </a:spcBef>
              <a:spcAft>
                <a:spcPts val="600"/>
              </a:spcAft>
              <a:buNone/>
            </a:pPr>
            <a:r>
              <a:rPr lang="en-GB" sz="12800" dirty="0"/>
              <a:t>Some research projects share research data through project websites</a:t>
            </a:r>
            <a:endParaRPr lang="sl-SI" sz="12800" dirty="0"/>
          </a:p>
          <a:p>
            <a:pPr marL="145161" indent="0">
              <a:buNone/>
            </a:pPr>
            <a:endParaRPr lang="sl-SI" sz="12800" dirty="0"/>
          </a:p>
          <a:p>
            <a:pPr marL="145161" indent="0">
              <a:buNone/>
            </a:pPr>
            <a:endParaRPr lang="en-GB" sz="12800" dirty="0"/>
          </a:p>
          <a:p>
            <a:pPr marL="145161" indent="0">
              <a:buNone/>
            </a:pPr>
            <a:endParaRPr lang="sl-SI" sz="12800" dirty="0"/>
          </a:p>
          <a:p>
            <a:pPr marL="145161" indent="0">
              <a:buNone/>
            </a:pPr>
            <a:endParaRPr lang="sl-SI" dirty="0"/>
          </a:p>
          <a:p>
            <a:pPr marL="145161" indent="0">
              <a:buNone/>
            </a:pPr>
            <a:r>
              <a:rPr lang="sl-SI" sz="8000" dirty="0">
                <a:hlinkClick r:id="rId3"/>
              </a:rPr>
              <a:t>Example: http://cwed2.org/</a:t>
            </a:r>
            <a:endParaRPr lang="sl-SI" sz="8000" dirty="0"/>
          </a:p>
          <a:p>
            <a:endParaRPr lang="sl-SI" dirty="0"/>
          </a:p>
        </p:txBody>
      </p:sp>
      <p:sp>
        <p:nvSpPr>
          <p:cNvPr id="3" name="Title 2"/>
          <p:cNvSpPr>
            <a:spLocks noGrp="1"/>
          </p:cNvSpPr>
          <p:nvPr>
            <p:ph type="title"/>
          </p:nvPr>
        </p:nvSpPr>
        <p:spPr/>
        <p:txBody>
          <a:bodyPr>
            <a:normAutofit/>
          </a:bodyPr>
          <a:lstStyle/>
          <a:p>
            <a:r>
              <a:rPr lang="en-GB" sz="5200" dirty="0"/>
              <a:t>Direct from project websites</a:t>
            </a:r>
            <a:endParaRPr lang="sl-SI" sz="5200" dirty="0"/>
          </a:p>
        </p:txBody>
      </p:sp>
      <p:pic>
        <p:nvPicPr>
          <p:cNvPr id="4"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009372" y="2952967"/>
            <a:ext cx="8472288" cy="6065199"/>
          </a:xfrm>
          <a:prstGeom prst="rect">
            <a:avLst/>
          </a:prstGeom>
          <a:noFill/>
          <a:ln w="9525">
            <a:noFill/>
            <a:miter lim="800000"/>
            <a:headEnd/>
            <a:tailEnd/>
          </a:ln>
        </p:spPr>
      </p:pic>
    </p:spTree>
    <p:extLst>
      <p:ext uri="{BB962C8B-B14F-4D97-AF65-F5344CB8AC3E}">
        <p14:creationId xmlns:p14="http://schemas.microsoft.com/office/powerpoint/2010/main" val="2739512909"/>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C1674D9-9AD9-EF60-2D08-9A1B64AD5724}"/>
              </a:ext>
            </a:extLst>
          </p:cNvPr>
          <p:cNvSpPr>
            <a:spLocks noGrp="1"/>
          </p:cNvSpPr>
          <p:nvPr>
            <p:ph type="title"/>
          </p:nvPr>
        </p:nvSpPr>
        <p:spPr/>
        <p:txBody>
          <a:bodyPr/>
          <a:lstStyle/>
          <a:p>
            <a:r>
              <a:rPr lang="en-NL" dirty="0"/>
              <a:t>Identify what you need </a:t>
            </a:r>
          </a:p>
        </p:txBody>
      </p:sp>
      <p:pic>
        <p:nvPicPr>
          <p:cNvPr id="5" name="Picture 4">
            <a:extLst>
              <a:ext uri="{FF2B5EF4-FFF2-40B4-BE49-F238E27FC236}">
                <a16:creationId xmlns:a16="http://schemas.microsoft.com/office/drawing/2014/main" id="{2D3B0E91-9DD1-90F0-B939-18093CE51048}"/>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6398389" y="0"/>
            <a:ext cx="10583287" cy="9349361"/>
          </a:xfrm>
          <a:prstGeom prst="rect">
            <a:avLst/>
          </a:prstGeom>
        </p:spPr>
      </p:pic>
      <p:sp>
        <p:nvSpPr>
          <p:cNvPr id="7" name="TextBox 6">
            <a:extLst>
              <a:ext uri="{FF2B5EF4-FFF2-40B4-BE49-F238E27FC236}">
                <a16:creationId xmlns:a16="http://schemas.microsoft.com/office/drawing/2014/main" id="{E4955683-196C-4E4C-8DF9-C7E6EA9E5041}"/>
              </a:ext>
            </a:extLst>
          </p:cNvPr>
          <p:cNvSpPr txBox="1"/>
          <p:nvPr/>
        </p:nvSpPr>
        <p:spPr>
          <a:xfrm>
            <a:off x="11429321" y="9296400"/>
            <a:ext cx="5747657" cy="4572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rtlCol="0">
            <a:normAutofit fontScale="62500" lnSpcReduction="20000"/>
          </a:bodyPr>
          <a:lstStyle/>
          <a:p>
            <a:pPr algn="l"/>
            <a:r>
              <a:rPr lang="en-NL"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Images: CC-BY-SA CESSDA DMEG </a:t>
            </a:r>
            <a:r>
              <a:rPr lang="en-GB"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https://</a:t>
            </a:r>
            <a:r>
              <a:rPr lang="en-GB" b="0" dirty="0" err="1">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dmeg.cessda.eu</a:t>
            </a:r>
            <a:r>
              <a:rPr lang="en-GB"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a:t>
            </a:r>
          </a:p>
          <a:p>
            <a:pPr algn="l"/>
            <a:endParaRPr lang="en-NL"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82588636"/>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849295" y="885495"/>
            <a:ext cx="12323236" cy="997079"/>
          </a:xfrm>
        </p:spPr>
        <p:txBody>
          <a:bodyPr>
            <a:normAutofit/>
          </a:bodyPr>
          <a:lstStyle/>
          <a:p>
            <a:r>
              <a:rPr lang="en-GB" dirty="0"/>
              <a:t>Four ways we can use archived data</a:t>
            </a:r>
            <a:endParaRPr lang="sl-SI" dirty="0"/>
          </a:p>
        </p:txBody>
      </p:sp>
      <p:sp>
        <p:nvSpPr>
          <p:cNvPr id="4" name="Block Arc 3"/>
          <p:cNvSpPr/>
          <p:nvPr/>
        </p:nvSpPr>
        <p:spPr>
          <a:xfrm>
            <a:off x="-2475544" y="1745170"/>
            <a:ext cx="6084888" cy="6084888"/>
          </a:xfrm>
          <a:prstGeom prst="blockArc">
            <a:avLst>
              <a:gd name="adj1" fmla="val 18900000"/>
              <a:gd name="adj2" fmla="val 2700000"/>
              <a:gd name="adj3" fmla="val 355"/>
            </a:avLst>
          </a:prstGeom>
        </p:spPr>
        <p:style>
          <a:lnRef idx="2">
            <a:schemeClr val="accent3">
              <a:hueOff val="0"/>
              <a:satOff val="0"/>
              <a:lumOff val="0"/>
              <a:alphaOff val="0"/>
            </a:schemeClr>
          </a:lnRef>
          <a:fillRef idx="0">
            <a:schemeClr val="accent2">
              <a:tint val="90000"/>
              <a:hueOff val="0"/>
              <a:satOff val="0"/>
              <a:lumOff val="0"/>
              <a:alphaOff val="0"/>
            </a:schemeClr>
          </a:fillRef>
          <a:effectRef idx="0">
            <a:schemeClr val="accent2">
              <a:tint val="90000"/>
              <a:hueOff val="0"/>
              <a:satOff val="0"/>
              <a:lumOff val="0"/>
              <a:alphaOff val="0"/>
            </a:schemeClr>
          </a:effectRef>
          <a:fontRef idx="minor">
            <a:schemeClr val="tx1">
              <a:hueOff val="0"/>
              <a:satOff val="0"/>
              <a:lumOff val="0"/>
              <a:alphaOff val="0"/>
            </a:schemeClr>
          </a:fontRef>
        </p:style>
      </p:sp>
      <p:grpSp>
        <p:nvGrpSpPr>
          <p:cNvPr id="2" name="Group 1">
            <a:extLst>
              <a:ext uri="{FF2B5EF4-FFF2-40B4-BE49-F238E27FC236}">
                <a16:creationId xmlns:a16="http://schemas.microsoft.com/office/drawing/2014/main" id="{52E2436A-515B-5FB3-5E6B-E15D2EBDB546}"/>
              </a:ext>
            </a:extLst>
          </p:cNvPr>
          <p:cNvGrpSpPr/>
          <p:nvPr/>
        </p:nvGrpSpPr>
        <p:grpSpPr>
          <a:xfrm>
            <a:off x="1900519" y="2572851"/>
            <a:ext cx="13751858" cy="6116882"/>
            <a:chOff x="2605627" y="2572852"/>
            <a:chExt cx="11577321" cy="4213426"/>
          </a:xfrm>
        </p:grpSpPr>
        <p:sp>
          <p:nvSpPr>
            <p:cNvPr id="9" name="Freeform 8"/>
            <p:cNvSpPr/>
            <p:nvPr/>
          </p:nvSpPr>
          <p:spPr>
            <a:xfrm>
              <a:off x="3798073" y="4787615"/>
              <a:ext cx="10384873" cy="868363"/>
            </a:xfrm>
            <a:custGeom>
              <a:avLst/>
              <a:gdLst>
                <a:gd name="connsiteX0" fmla="*/ 0 w 9729474"/>
                <a:gd name="connsiteY0" fmla="*/ 0 h 695189"/>
                <a:gd name="connsiteX1" fmla="*/ 9729474 w 9729474"/>
                <a:gd name="connsiteY1" fmla="*/ 0 h 695189"/>
                <a:gd name="connsiteX2" fmla="*/ 9729474 w 9729474"/>
                <a:gd name="connsiteY2" fmla="*/ 695189 h 695189"/>
                <a:gd name="connsiteX3" fmla="*/ 0 w 9729474"/>
                <a:gd name="connsiteY3" fmla="*/ 695189 h 695189"/>
                <a:gd name="connsiteX4" fmla="*/ 0 w 9729474"/>
                <a:gd name="connsiteY4" fmla="*/ 0 h 6951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29474" h="695189">
                  <a:moveTo>
                    <a:pt x="0" y="0"/>
                  </a:moveTo>
                  <a:lnTo>
                    <a:pt x="9729474" y="0"/>
                  </a:lnTo>
                  <a:lnTo>
                    <a:pt x="9729474" y="695189"/>
                  </a:lnTo>
                  <a:lnTo>
                    <a:pt x="0" y="695189"/>
                  </a:lnTo>
                  <a:lnTo>
                    <a:pt x="0" y="0"/>
                  </a:lnTo>
                  <a:close/>
                </a:path>
              </a:pathLst>
            </a:custGeom>
            <a:solidFill>
              <a:schemeClr val="accent1">
                <a:lumMod val="60000"/>
                <a:lumOff val="40000"/>
              </a:schemeClr>
            </a:solidFill>
            <a:ln>
              <a:solidFill>
                <a:schemeClr val="accent1">
                  <a:lumMod val="50000"/>
                </a:schemeClr>
              </a:solidFill>
            </a:ln>
          </p:spPr>
          <p:style>
            <a:lnRef idx="2">
              <a:schemeClr val="lt1">
                <a:hueOff val="0"/>
                <a:satOff val="0"/>
                <a:lumOff val="0"/>
                <a:alphaOff val="0"/>
              </a:schemeClr>
            </a:lnRef>
            <a:fillRef idx="1">
              <a:schemeClr val="accent2">
                <a:hueOff val="-970242"/>
                <a:satOff val="-55952"/>
                <a:lumOff val="5752"/>
                <a:alphaOff val="0"/>
              </a:schemeClr>
            </a:fillRef>
            <a:effectRef idx="0">
              <a:schemeClr val="accent2">
                <a:hueOff val="-970242"/>
                <a:satOff val="-55952"/>
                <a:lumOff val="5752"/>
                <a:alphaOff val="0"/>
              </a:schemeClr>
            </a:effectRef>
            <a:fontRef idx="minor">
              <a:schemeClr val="lt1"/>
            </a:fontRef>
          </p:style>
          <p:txBody>
            <a:bodyPr lIns="551806" tIns="48260" rIns="48260" bIns="48260" spcCol="1270" anchor="ctr"/>
            <a:lstStyle/>
            <a:p>
              <a:pPr algn="l" defTabSz="844550">
                <a:lnSpc>
                  <a:spcPct val="90000"/>
                </a:lnSpc>
                <a:spcAft>
                  <a:spcPct val="35000"/>
                </a:spcAft>
                <a:defRPr/>
              </a:pPr>
              <a:r>
                <a:rPr lang="en-GB" dirty="0">
                  <a:solidFill>
                    <a:schemeClr val="tx1"/>
                  </a:solidFill>
                  <a:latin typeface="Open Sans Light" panose="020B0604020202020204" charset="0"/>
                  <a:ea typeface="Open Sans Light" panose="020B0604020202020204" charset="0"/>
                  <a:cs typeface="Open Sans Light" panose="020B0604020202020204" charset="0"/>
                </a:rPr>
                <a:t>Use of study design/methodology: </a:t>
              </a:r>
              <a:r>
                <a:rPr lang="en-GB" sz="2000" dirty="0">
                  <a:solidFill>
                    <a:schemeClr val="tx1"/>
                  </a:solidFill>
                  <a:latin typeface="Open Sans Light" panose="020B0604020202020204" charset="0"/>
                  <a:ea typeface="Open Sans Light" panose="020B0604020202020204" charset="0"/>
                  <a:cs typeface="Open Sans Light" panose="020B0604020202020204" charset="0"/>
                </a:rPr>
                <a:t>e.g. data collection tools  (interview schedules &amp; survey questions) or sampling strategies</a:t>
              </a:r>
            </a:p>
          </p:txBody>
        </p:sp>
        <p:sp>
          <p:nvSpPr>
            <p:cNvPr id="11" name="Freeform 10"/>
            <p:cNvSpPr/>
            <p:nvPr/>
          </p:nvSpPr>
          <p:spPr>
            <a:xfrm>
              <a:off x="3404376" y="5830602"/>
              <a:ext cx="10778571" cy="868363"/>
            </a:xfrm>
            <a:custGeom>
              <a:avLst/>
              <a:gdLst>
                <a:gd name="connsiteX0" fmla="*/ 0 w 10128042"/>
                <a:gd name="connsiteY0" fmla="*/ 0 h 695189"/>
                <a:gd name="connsiteX1" fmla="*/ 10128042 w 10128042"/>
                <a:gd name="connsiteY1" fmla="*/ 0 h 695189"/>
                <a:gd name="connsiteX2" fmla="*/ 10128042 w 10128042"/>
                <a:gd name="connsiteY2" fmla="*/ 695189 h 695189"/>
                <a:gd name="connsiteX3" fmla="*/ 0 w 10128042"/>
                <a:gd name="connsiteY3" fmla="*/ 695189 h 695189"/>
                <a:gd name="connsiteX4" fmla="*/ 0 w 10128042"/>
                <a:gd name="connsiteY4" fmla="*/ 0 h 6951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28042" h="695189">
                  <a:moveTo>
                    <a:pt x="0" y="0"/>
                  </a:moveTo>
                  <a:lnTo>
                    <a:pt x="10128042" y="0"/>
                  </a:lnTo>
                  <a:lnTo>
                    <a:pt x="10128042" y="695189"/>
                  </a:lnTo>
                  <a:lnTo>
                    <a:pt x="0" y="695189"/>
                  </a:lnTo>
                  <a:lnTo>
                    <a:pt x="0" y="0"/>
                  </a:lnTo>
                  <a:close/>
                </a:path>
              </a:pathLst>
            </a:custGeom>
            <a:solidFill>
              <a:schemeClr val="bg1">
                <a:lumMod val="75000"/>
              </a:schemeClr>
            </a:solidFill>
            <a:ln>
              <a:solidFill>
                <a:schemeClr val="accent1">
                  <a:lumMod val="50000"/>
                </a:schemeClr>
              </a:solidFill>
            </a:ln>
          </p:spPr>
          <p:style>
            <a:lnRef idx="2">
              <a:schemeClr val="lt1">
                <a:hueOff val="0"/>
                <a:satOff val="0"/>
                <a:lumOff val="0"/>
                <a:alphaOff val="0"/>
              </a:schemeClr>
            </a:lnRef>
            <a:fillRef idx="1">
              <a:schemeClr val="accent2">
                <a:hueOff val="-1455363"/>
                <a:satOff val="-83928"/>
                <a:lumOff val="8628"/>
                <a:alphaOff val="0"/>
              </a:schemeClr>
            </a:fillRef>
            <a:effectRef idx="0">
              <a:schemeClr val="accent2">
                <a:hueOff val="-1455363"/>
                <a:satOff val="-83928"/>
                <a:lumOff val="8628"/>
                <a:alphaOff val="0"/>
              </a:schemeClr>
            </a:effectRef>
            <a:fontRef idx="minor">
              <a:schemeClr val="lt1"/>
            </a:fontRef>
          </p:style>
          <p:txBody>
            <a:bodyPr lIns="551806" tIns="48260" rIns="48260" bIns="48260" spcCol="1270" anchor="ctr"/>
            <a:lstStyle/>
            <a:p>
              <a:pPr algn="l" defTabSz="844550">
                <a:lnSpc>
                  <a:spcPct val="90000"/>
                </a:lnSpc>
                <a:spcAft>
                  <a:spcPct val="35000"/>
                </a:spcAft>
                <a:defRPr/>
              </a:pPr>
              <a:r>
                <a:rPr lang="en-GB" dirty="0">
                  <a:solidFill>
                    <a:schemeClr val="tx1"/>
                  </a:solidFill>
                  <a:latin typeface="Open Sans Light" panose="020B0604020202020204" charset="0"/>
                  <a:ea typeface="Open Sans Light" panose="020B0604020202020204" charset="0"/>
                  <a:cs typeface="Open Sans Light" panose="020B0604020202020204" charset="0"/>
                </a:rPr>
                <a:t>Teaching : </a:t>
              </a:r>
              <a:r>
                <a:rPr lang="en-GB" sz="2000" dirty="0">
                  <a:solidFill>
                    <a:schemeClr val="tx1"/>
                  </a:solidFill>
                  <a:latin typeface="Open Sans Light" panose="020B0604020202020204" charset="0"/>
                  <a:ea typeface="Open Sans Light" panose="020B0604020202020204" charset="0"/>
                  <a:cs typeface="Open Sans Light" panose="020B0604020202020204" charset="0"/>
                </a:rPr>
                <a:t>Subject-based or research methods, Datasets made for training purposes – e.g. easySHARE</a:t>
              </a:r>
            </a:p>
          </p:txBody>
        </p:sp>
        <p:sp>
          <p:nvSpPr>
            <p:cNvPr id="13" name="Freeform 12"/>
            <p:cNvSpPr/>
            <p:nvPr/>
          </p:nvSpPr>
          <p:spPr>
            <a:xfrm>
              <a:off x="3404376" y="2701640"/>
              <a:ext cx="10778572" cy="868363"/>
            </a:xfrm>
            <a:custGeom>
              <a:avLst/>
              <a:gdLst>
                <a:gd name="connsiteX0" fmla="*/ 0 w 10128042"/>
                <a:gd name="connsiteY0" fmla="*/ 0 h 695189"/>
                <a:gd name="connsiteX1" fmla="*/ 10128042 w 10128042"/>
                <a:gd name="connsiteY1" fmla="*/ 0 h 695189"/>
                <a:gd name="connsiteX2" fmla="*/ 10128042 w 10128042"/>
                <a:gd name="connsiteY2" fmla="*/ 695189 h 695189"/>
                <a:gd name="connsiteX3" fmla="*/ 0 w 10128042"/>
                <a:gd name="connsiteY3" fmla="*/ 695189 h 695189"/>
                <a:gd name="connsiteX4" fmla="*/ 0 w 10128042"/>
                <a:gd name="connsiteY4" fmla="*/ 0 h 6951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28042" h="695189">
                  <a:moveTo>
                    <a:pt x="0" y="0"/>
                  </a:moveTo>
                  <a:lnTo>
                    <a:pt x="10128042" y="0"/>
                  </a:lnTo>
                  <a:lnTo>
                    <a:pt x="10128042" y="695189"/>
                  </a:lnTo>
                  <a:lnTo>
                    <a:pt x="0" y="695189"/>
                  </a:lnTo>
                  <a:lnTo>
                    <a:pt x="0" y="0"/>
                  </a:lnTo>
                  <a:close/>
                </a:path>
              </a:pathLst>
            </a:custGeom>
            <a:solidFill>
              <a:schemeClr val="accent1">
                <a:lumMod val="20000"/>
                <a:lumOff val="80000"/>
              </a:schemeClr>
            </a:solidFill>
            <a:ln>
              <a:solidFill>
                <a:schemeClr val="accent1">
                  <a:lumMod val="50000"/>
                </a:schemeClr>
              </a:solid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lIns="551806" tIns="48260" rIns="48260" bIns="48260" spcCol="1270" anchor="ctr"/>
            <a:lstStyle/>
            <a:p>
              <a:pPr algn="l" defTabSz="844550">
                <a:lnSpc>
                  <a:spcPct val="90000"/>
                </a:lnSpc>
                <a:spcAft>
                  <a:spcPct val="35000"/>
                </a:spcAft>
                <a:defRPr/>
              </a:pPr>
              <a:r>
                <a:rPr lang="en-GB" dirty="0">
                  <a:solidFill>
                    <a:schemeClr val="tx1"/>
                  </a:solidFill>
                  <a:latin typeface="Open Sans Light" panose="020B0604020202020204" charset="0"/>
                  <a:ea typeface="Open Sans Light" panose="020B0604020202020204" charset="0"/>
                  <a:cs typeface="Open Sans Light" panose="020B0604020202020204" charset="0"/>
                </a:rPr>
                <a:t>New analysis: </a:t>
              </a:r>
              <a:r>
                <a:rPr lang="en-GB" sz="2000" dirty="0">
                  <a:solidFill>
                    <a:schemeClr val="tx1"/>
                  </a:solidFill>
                  <a:latin typeface="Open Sans Light" panose="020B0604020202020204" charset="0"/>
                  <a:ea typeface="Open Sans Light" panose="020B0604020202020204" charset="0"/>
                  <a:cs typeface="Open Sans Light" panose="020B0604020202020204" charset="0"/>
                </a:rPr>
                <a:t>one or multiple data sources e.g. combine micro and macro, just secondary data or secondary data combined with primary data</a:t>
              </a:r>
            </a:p>
          </p:txBody>
        </p:sp>
        <p:sp>
          <p:nvSpPr>
            <p:cNvPr id="14" name="Oval 13"/>
            <p:cNvSpPr/>
            <p:nvPr/>
          </p:nvSpPr>
          <p:spPr>
            <a:xfrm>
              <a:off x="2605627" y="2572852"/>
              <a:ext cx="899804" cy="1084462"/>
            </a:xfrm>
            <a:prstGeom prst="ellipse">
              <a:avLst/>
            </a:prstGeom>
            <a:solidFill>
              <a:schemeClr val="accent1">
                <a:lumMod val="20000"/>
                <a:lumOff val="80000"/>
              </a:schemeClr>
            </a:solidFill>
            <a:ln>
              <a:solidFill>
                <a:schemeClr val="accent1">
                  <a:lumMod val="50000"/>
                </a:schemeClr>
              </a:solidFill>
            </a:ln>
          </p:spPr>
          <p:style>
            <a:lnRef idx="2">
              <a:schemeClr val="accent2">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5" name="Freeform 14"/>
            <p:cNvSpPr/>
            <p:nvPr/>
          </p:nvSpPr>
          <p:spPr>
            <a:xfrm>
              <a:off x="3798073" y="3744627"/>
              <a:ext cx="10384874" cy="868363"/>
            </a:xfrm>
            <a:custGeom>
              <a:avLst/>
              <a:gdLst>
                <a:gd name="connsiteX0" fmla="*/ 0 w 9729474"/>
                <a:gd name="connsiteY0" fmla="*/ 0 h 695189"/>
                <a:gd name="connsiteX1" fmla="*/ 9729474 w 9729474"/>
                <a:gd name="connsiteY1" fmla="*/ 0 h 695189"/>
                <a:gd name="connsiteX2" fmla="*/ 9729474 w 9729474"/>
                <a:gd name="connsiteY2" fmla="*/ 695189 h 695189"/>
                <a:gd name="connsiteX3" fmla="*/ 0 w 9729474"/>
                <a:gd name="connsiteY3" fmla="*/ 695189 h 695189"/>
                <a:gd name="connsiteX4" fmla="*/ 0 w 9729474"/>
                <a:gd name="connsiteY4" fmla="*/ 0 h 6951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29474" h="695189">
                  <a:moveTo>
                    <a:pt x="0" y="0"/>
                  </a:moveTo>
                  <a:lnTo>
                    <a:pt x="9729474" y="0"/>
                  </a:lnTo>
                  <a:lnTo>
                    <a:pt x="9729474" y="695189"/>
                  </a:lnTo>
                  <a:lnTo>
                    <a:pt x="0" y="695189"/>
                  </a:lnTo>
                  <a:lnTo>
                    <a:pt x="0" y="0"/>
                  </a:lnTo>
                  <a:close/>
                </a:path>
              </a:pathLst>
            </a:custGeom>
            <a:solidFill>
              <a:schemeClr val="accent1">
                <a:lumMod val="40000"/>
                <a:lumOff val="60000"/>
              </a:schemeClr>
            </a:solidFill>
            <a:ln>
              <a:solidFill>
                <a:schemeClr val="accent1">
                  <a:lumMod val="50000"/>
                </a:schemeClr>
              </a:solidFill>
            </a:ln>
          </p:spPr>
          <p:style>
            <a:lnRef idx="2">
              <a:schemeClr val="lt1">
                <a:hueOff val="0"/>
                <a:satOff val="0"/>
                <a:lumOff val="0"/>
                <a:alphaOff val="0"/>
              </a:schemeClr>
            </a:lnRef>
            <a:fillRef idx="1">
              <a:schemeClr val="accent2">
                <a:hueOff val="-485121"/>
                <a:satOff val="-27976"/>
                <a:lumOff val="2876"/>
                <a:alphaOff val="0"/>
              </a:schemeClr>
            </a:fillRef>
            <a:effectRef idx="0">
              <a:schemeClr val="accent2">
                <a:hueOff val="-485121"/>
                <a:satOff val="-27976"/>
                <a:lumOff val="2876"/>
                <a:alphaOff val="0"/>
              </a:schemeClr>
            </a:effectRef>
            <a:fontRef idx="minor">
              <a:schemeClr val="lt1"/>
            </a:fontRef>
          </p:style>
          <p:txBody>
            <a:bodyPr lIns="551806" tIns="48260" rIns="48260" bIns="48260" spcCol="1270" anchor="ctr"/>
            <a:lstStyle/>
            <a:p>
              <a:pPr algn="l" defTabSz="844550">
                <a:lnSpc>
                  <a:spcPct val="90000"/>
                </a:lnSpc>
                <a:spcAft>
                  <a:spcPct val="35000"/>
                </a:spcAft>
                <a:defRPr/>
              </a:pPr>
              <a:r>
                <a:rPr lang="en-GB" dirty="0">
                  <a:solidFill>
                    <a:schemeClr val="tx1"/>
                  </a:solidFill>
                  <a:latin typeface="Open Sans Light" panose="020B0604020202020204" charset="0"/>
                  <a:ea typeface="Open Sans Light" panose="020B0604020202020204" charset="0"/>
                  <a:cs typeface="Open Sans Light" panose="020B0604020202020204" charset="0"/>
                </a:rPr>
                <a:t>Replication: </a:t>
              </a:r>
              <a:r>
                <a:rPr lang="en-GB" sz="2000" dirty="0">
                  <a:solidFill>
                    <a:schemeClr val="tx1"/>
                  </a:solidFill>
                  <a:latin typeface="Open Sans Light" panose="020B0604020202020204" charset="0"/>
                  <a:ea typeface="Open Sans Light" panose="020B0604020202020204" charset="0"/>
                  <a:cs typeface="Open Sans Light" panose="020B0604020202020204" charset="0"/>
                </a:rPr>
                <a:t>replicate the analysis of a previous study. </a:t>
              </a:r>
            </a:p>
          </p:txBody>
        </p:sp>
        <p:sp>
          <p:nvSpPr>
            <p:cNvPr id="16" name="Oval 15"/>
            <p:cNvSpPr/>
            <p:nvPr/>
          </p:nvSpPr>
          <p:spPr>
            <a:xfrm>
              <a:off x="3004090" y="3615840"/>
              <a:ext cx="899803" cy="1084463"/>
            </a:xfrm>
            <a:prstGeom prst="ellipse">
              <a:avLst/>
            </a:prstGeom>
            <a:solidFill>
              <a:schemeClr val="accent1">
                <a:lumMod val="40000"/>
                <a:lumOff val="60000"/>
              </a:schemeClr>
            </a:solidFill>
            <a:ln>
              <a:solidFill>
                <a:schemeClr val="accent1">
                  <a:lumMod val="50000"/>
                </a:schemeClr>
              </a:solidFill>
            </a:ln>
          </p:spPr>
          <p:style>
            <a:lnRef idx="2">
              <a:schemeClr val="accent2">
                <a:hueOff val="-485121"/>
                <a:satOff val="-27976"/>
                <a:lumOff val="2876"/>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7" name="Oval 16"/>
            <p:cNvSpPr/>
            <p:nvPr/>
          </p:nvSpPr>
          <p:spPr>
            <a:xfrm>
              <a:off x="3004090" y="4658827"/>
              <a:ext cx="899803" cy="1084462"/>
            </a:xfrm>
            <a:prstGeom prst="ellipse">
              <a:avLst/>
            </a:prstGeom>
            <a:solidFill>
              <a:schemeClr val="accent1">
                <a:lumMod val="60000"/>
                <a:lumOff val="40000"/>
              </a:schemeClr>
            </a:solidFill>
            <a:ln>
              <a:solidFill>
                <a:schemeClr val="accent1">
                  <a:lumMod val="50000"/>
                </a:schemeClr>
              </a:solidFill>
            </a:ln>
          </p:spPr>
          <p:style>
            <a:lnRef idx="2">
              <a:schemeClr val="accent2">
                <a:hueOff val="-970242"/>
                <a:satOff val="-55952"/>
                <a:lumOff val="5752"/>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8" name="Oval 17"/>
            <p:cNvSpPr/>
            <p:nvPr/>
          </p:nvSpPr>
          <p:spPr>
            <a:xfrm>
              <a:off x="2605627" y="5701815"/>
              <a:ext cx="899804" cy="1084463"/>
            </a:xfrm>
            <a:prstGeom prst="ellipse">
              <a:avLst/>
            </a:prstGeom>
            <a:solidFill>
              <a:schemeClr val="bg1">
                <a:lumMod val="75000"/>
              </a:schemeClr>
            </a:solidFill>
            <a:ln>
              <a:solidFill>
                <a:schemeClr val="accent1">
                  <a:lumMod val="50000"/>
                </a:schemeClr>
              </a:solidFill>
            </a:ln>
          </p:spPr>
          <p:style>
            <a:lnRef idx="2">
              <a:schemeClr val="accent2">
                <a:hueOff val="-1455363"/>
                <a:satOff val="-83928"/>
                <a:lumOff val="8628"/>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grpSp>
    </p:spTree>
    <p:extLst>
      <p:ext uri="{BB962C8B-B14F-4D97-AF65-F5344CB8AC3E}">
        <p14:creationId xmlns:p14="http://schemas.microsoft.com/office/powerpoint/2010/main" val="2928177685"/>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9BD18D8-3580-AA42-BC75-E600A63DC02E}"/>
              </a:ext>
            </a:extLst>
          </p:cNvPr>
          <p:cNvSpPr>
            <a:spLocks noGrp="1"/>
          </p:cNvSpPr>
          <p:nvPr>
            <p:ph type="body" idx="1"/>
          </p:nvPr>
        </p:nvSpPr>
        <p:spPr>
          <a:xfrm>
            <a:off x="908781" y="2496211"/>
            <a:ext cx="14489062" cy="3079836"/>
          </a:xfrm>
        </p:spPr>
        <p:txBody>
          <a:bodyPr/>
          <a:lstStyle/>
          <a:p>
            <a:r>
              <a:rPr lang="en-GB" dirty="0">
                <a:solidFill>
                  <a:schemeClr val="tx1"/>
                </a:solidFill>
                <a:ea typeface="Open Sans Light" panose="020B0604020202020204" charset="0"/>
                <a:cs typeface="Open Sans Light" panose="020B0604020202020204" charset="0"/>
              </a:rPr>
              <a:t>Data types and sources</a:t>
            </a:r>
            <a:endParaRPr lang="sl-SI" dirty="0">
              <a:solidFill>
                <a:schemeClr val="tx1"/>
              </a:solidFill>
            </a:endParaRPr>
          </a:p>
          <a:p>
            <a:r>
              <a:rPr lang="en-GB" dirty="0">
                <a:solidFill>
                  <a:schemeClr val="tx1"/>
                </a:solidFill>
                <a:ea typeface="Open Sans Light" panose="020B0604020202020204" charset="0"/>
                <a:cs typeface="Open Sans Light" panose="020B0604020202020204" charset="0"/>
              </a:rPr>
              <a:t>Identify what you need </a:t>
            </a:r>
          </a:p>
          <a:p>
            <a:r>
              <a:rPr lang="en-GB" dirty="0">
                <a:solidFill>
                  <a:schemeClr val="tx1"/>
                </a:solidFill>
                <a:ea typeface="Open Sans Light" panose="020B0604020202020204" charset="0"/>
                <a:cs typeface="Open Sans Light" panose="020B0604020202020204" charset="0"/>
              </a:rPr>
              <a:t>Searching data archives </a:t>
            </a:r>
            <a:endParaRPr lang="sl-SI" dirty="0">
              <a:solidFill>
                <a:schemeClr val="tx1"/>
              </a:solidFill>
            </a:endParaRPr>
          </a:p>
          <a:p>
            <a:r>
              <a:rPr lang="en-GB" dirty="0">
                <a:solidFill>
                  <a:schemeClr val="tx1"/>
                </a:solidFill>
                <a:ea typeface="Open Sans Light" panose="020B0604020202020204" charset="0"/>
                <a:cs typeface="Open Sans Light" panose="020B0604020202020204" charset="0"/>
              </a:rPr>
              <a:t>Evaluating data: quality and usefulness</a:t>
            </a:r>
          </a:p>
          <a:p>
            <a:r>
              <a:rPr lang="en-GB" dirty="0">
                <a:solidFill>
                  <a:schemeClr val="tx1"/>
                </a:solidFill>
                <a:ea typeface="Open Sans Light" panose="020B0604020202020204" charset="0"/>
                <a:cs typeface="Open Sans Light" panose="020B0604020202020204" charset="0"/>
              </a:rPr>
              <a:t>Accessing data</a:t>
            </a:r>
          </a:p>
          <a:p>
            <a:endParaRPr lang="en-GB" dirty="0">
              <a:solidFill>
                <a:schemeClr val="tx1"/>
              </a:solidFill>
              <a:ea typeface="Open Sans Light" panose="020B0604020202020204" charset="0"/>
              <a:cs typeface="Open Sans Light" panose="020B0604020202020204" charset="0"/>
            </a:endParaRPr>
          </a:p>
          <a:p>
            <a:endParaRPr lang="en-GB" dirty="0">
              <a:solidFill>
                <a:schemeClr val="tx1"/>
              </a:solidFill>
              <a:ea typeface="Open Sans Light" panose="020B0604020202020204" charset="0"/>
              <a:cs typeface="Open Sans Light" panose="020B0604020202020204" charset="0"/>
            </a:endParaRPr>
          </a:p>
          <a:p>
            <a:pPr marL="0" indent="0">
              <a:buNone/>
            </a:pPr>
            <a:endParaRPr lang="sl-SI" dirty="0">
              <a:solidFill>
                <a:schemeClr val="tx1"/>
              </a:solidFill>
            </a:endParaRPr>
          </a:p>
          <a:p>
            <a:pPr marL="0" indent="0">
              <a:lnSpc>
                <a:spcPct val="150000"/>
              </a:lnSpc>
              <a:buNone/>
            </a:pPr>
            <a:endParaRPr lang="en-GB" dirty="0"/>
          </a:p>
          <a:p>
            <a:pPr>
              <a:lnSpc>
                <a:spcPct val="150000"/>
              </a:lnSpc>
            </a:pPr>
            <a:endParaRPr lang="en-GB" dirty="0"/>
          </a:p>
        </p:txBody>
      </p:sp>
      <p:sp>
        <p:nvSpPr>
          <p:cNvPr id="3" name="Title 2">
            <a:extLst>
              <a:ext uri="{FF2B5EF4-FFF2-40B4-BE49-F238E27FC236}">
                <a16:creationId xmlns:a16="http://schemas.microsoft.com/office/drawing/2014/main" id="{0EF4A075-41F4-AD44-AF37-03A9A8646F17}"/>
              </a:ext>
            </a:extLst>
          </p:cNvPr>
          <p:cNvSpPr>
            <a:spLocks noGrp="1"/>
          </p:cNvSpPr>
          <p:nvPr>
            <p:ph type="title"/>
          </p:nvPr>
        </p:nvSpPr>
        <p:spPr/>
        <p:txBody>
          <a:bodyPr/>
          <a:lstStyle/>
          <a:p>
            <a:r>
              <a:rPr lang="en-GB" dirty="0"/>
              <a:t>Overview </a:t>
            </a:r>
          </a:p>
        </p:txBody>
      </p:sp>
      <p:pic>
        <p:nvPicPr>
          <p:cNvPr id="4" name="Picture 6">
            <a:extLst>
              <a:ext uri="{FF2B5EF4-FFF2-40B4-BE49-F238E27FC236}">
                <a16:creationId xmlns:a16="http://schemas.microsoft.com/office/drawing/2014/main" id="{5C320790-FFAB-887A-250E-CC83F6BCABE8}"/>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641755" y="2616324"/>
            <a:ext cx="6698508" cy="5957154"/>
          </a:xfrm>
          <a:prstGeom prst="rect">
            <a:avLst/>
          </a:prstGeom>
          <a:noFill/>
          <a:ln w="9525">
            <a:noFill/>
            <a:miter lim="800000"/>
            <a:headEnd/>
            <a:tailEnd/>
          </a:ln>
        </p:spPr>
      </p:pic>
      <p:sp>
        <p:nvSpPr>
          <p:cNvPr id="7" name="TextBox 6">
            <a:extLst>
              <a:ext uri="{FF2B5EF4-FFF2-40B4-BE49-F238E27FC236}">
                <a16:creationId xmlns:a16="http://schemas.microsoft.com/office/drawing/2014/main" id="{0AEA5A50-B4E3-7BC5-074E-E5539D87C19C}"/>
              </a:ext>
            </a:extLst>
          </p:cNvPr>
          <p:cNvSpPr txBox="1"/>
          <p:nvPr/>
        </p:nvSpPr>
        <p:spPr>
          <a:xfrm>
            <a:off x="11429321" y="9296400"/>
            <a:ext cx="5747657" cy="4572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rtlCol="0">
            <a:normAutofit fontScale="70000" lnSpcReduction="20000"/>
          </a:bodyPr>
          <a:lstStyle/>
          <a:p>
            <a:pPr algn="l"/>
            <a:r>
              <a:rPr lang="en-NL"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Image: CC-BY-SA CESSDA DMEG </a:t>
            </a:r>
            <a:r>
              <a:rPr lang="en-GB"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https://</a:t>
            </a:r>
            <a:r>
              <a:rPr lang="en-GB" b="0" dirty="0" err="1">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dmeg.cessda.eu</a:t>
            </a:r>
            <a:r>
              <a:rPr lang="en-GB"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a:t>
            </a:r>
          </a:p>
          <a:p>
            <a:pPr algn="l"/>
            <a:endParaRPr lang="en-NL"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9" name="TextBox 8">
            <a:extLst>
              <a:ext uri="{FF2B5EF4-FFF2-40B4-BE49-F238E27FC236}">
                <a16:creationId xmlns:a16="http://schemas.microsoft.com/office/drawing/2014/main" id="{7ADD2B1E-C0C0-8AA7-A9F7-6789D4419F06}"/>
              </a:ext>
            </a:extLst>
          </p:cNvPr>
          <p:cNvSpPr txBox="1"/>
          <p:nvPr/>
        </p:nvSpPr>
        <p:spPr>
          <a:xfrm>
            <a:off x="718136" y="7829996"/>
            <a:ext cx="10385612" cy="907941"/>
          </a:xfrm>
          <a:prstGeom prst="rect">
            <a:avLst/>
          </a:prstGeom>
          <a:no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a:spAutoFit/>
          </a:bodyPr>
          <a:lstStyle/>
          <a:p>
            <a:pPr hangingPunct="1">
              <a:spcBef>
                <a:spcPts val="600"/>
              </a:spcBef>
              <a:buSzPct val="73000"/>
            </a:pPr>
            <a:r>
              <a:rPr lang="en-GB" sz="2500" b="0" dirty="0">
                <a:solidFill>
                  <a:schemeClr val="tx1"/>
                </a:solidFill>
                <a:latin typeface="Tahoma" panose="020B0604030504040204" pitchFamily="34" charset="0"/>
                <a:ea typeface="Open Sans Light" panose="020B0604020202020204" charset="0"/>
                <a:cs typeface="Open Sans Light" panose="020B0604020202020204" charset="0"/>
                <a:sym typeface="Helvetica"/>
              </a:rPr>
              <a:t>This presentation is based on the </a:t>
            </a:r>
            <a:r>
              <a:rPr lang="en-GB" sz="2500" b="0" dirty="0">
                <a:solidFill>
                  <a:schemeClr val="bg1">
                    <a:lumMod val="50000"/>
                  </a:schemeClr>
                </a:solidFill>
                <a:latin typeface="Tahoma" panose="020B0604030504040204" pitchFamily="34" charset="0"/>
                <a:ea typeface="Open Sans Light" panose="020B0604020202020204" charset="0"/>
                <a:cs typeface="Open Sans Light" panose="020B0604020202020204" charset="0"/>
                <a:sym typeface="Helvetica"/>
              </a:rPr>
              <a:t>Discover</a:t>
            </a:r>
            <a:r>
              <a:rPr lang="en-GB" sz="2500" b="0" dirty="0">
                <a:solidFill>
                  <a:schemeClr val="tx1"/>
                </a:solidFill>
                <a:latin typeface="Tahoma" panose="020B0604030504040204" pitchFamily="34" charset="0"/>
                <a:ea typeface="Open Sans Light" panose="020B0604020202020204" charset="0"/>
                <a:cs typeface="Open Sans Light" panose="020B0604020202020204" charset="0"/>
                <a:sym typeface="Helvetica"/>
              </a:rPr>
              <a:t> chapter of the CESSDA Data Management Expert Guide (</a:t>
            </a:r>
            <a:r>
              <a:rPr lang="en-GB" sz="2500" b="0" dirty="0">
                <a:solidFill>
                  <a:schemeClr val="bg1">
                    <a:lumMod val="50000"/>
                  </a:schemeClr>
                </a:solidFill>
                <a:latin typeface="Tahoma" panose="020B0604030504040204" pitchFamily="34" charset="0"/>
                <a:ea typeface="Open Sans Light" panose="020B0604020202020204" charset="0"/>
                <a:cs typeface="Open Sans Light" panose="020B0604020202020204" charset="0"/>
                <a:sym typeface="Helvetica"/>
              </a:rPr>
              <a:t>DMEG</a:t>
            </a:r>
            <a:r>
              <a:rPr lang="en-GB" sz="2500" b="0" dirty="0">
                <a:solidFill>
                  <a:schemeClr val="tx1"/>
                </a:solidFill>
                <a:latin typeface="Tahoma" panose="020B0604030504040204" pitchFamily="34" charset="0"/>
                <a:ea typeface="Open Sans Light" panose="020B0604020202020204" charset="0"/>
                <a:cs typeface="Open Sans Light" panose="020B0604020202020204" charset="0"/>
                <a:sym typeface="Helvetica"/>
              </a:rPr>
              <a:t>) available at </a:t>
            </a:r>
            <a:r>
              <a:rPr lang="en-GB" sz="2500"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https://</a:t>
            </a:r>
            <a:r>
              <a:rPr lang="en-GB" sz="2500" b="0" dirty="0" err="1">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dmeg.cessda.eu</a:t>
            </a:r>
            <a:r>
              <a:rPr lang="en-GB" sz="2800"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a:t>
            </a:r>
            <a:endParaRPr lang="en-GB" sz="2800" b="0" dirty="0">
              <a:solidFill>
                <a:schemeClr val="tx1"/>
              </a:solidFill>
              <a:latin typeface="Tahoma" panose="020B0604030504040204" pitchFamily="34" charset="0"/>
              <a:ea typeface="Open Sans Light" panose="020B0604020202020204" charset="0"/>
              <a:cs typeface="Open Sans Light" panose="020B0604020202020204" charset="0"/>
              <a:sym typeface="Helvetica"/>
            </a:endParaRPr>
          </a:p>
        </p:txBody>
      </p:sp>
      <p:pic>
        <p:nvPicPr>
          <p:cNvPr id="6146" name="Picture 2" descr="ClicktoStart80px_Tekengebied 1">
            <a:extLst>
              <a:ext uri="{FF2B5EF4-FFF2-40B4-BE49-F238E27FC236}">
                <a16:creationId xmlns:a16="http://schemas.microsoft.com/office/drawing/2014/main" id="{A6DAA86A-F15C-A205-B59E-3AB1816146E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62444" y="5310094"/>
            <a:ext cx="2540000" cy="254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1472005"/>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BD3BD3C-6442-170A-F03F-99042ED4C711}"/>
              </a:ext>
            </a:extLst>
          </p:cNvPr>
          <p:cNvSpPr>
            <a:spLocks noGrp="1"/>
          </p:cNvSpPr>
          <p:nvPr>
            <p:ph type="body" idx="1"/>
          </p:nvPr>
        </p:nvSpPr>
        <p:spPr/>
        <p:txBody>
          <a:bodyPr/>
          <a:lstStyle/>
          <a:p>
            <a:endParaRPr lang="en-NL" dirty="0"/>
          </a:p>
        </p:txBody>
      </p:sp>
      <p:sp>
        <p:nvSpPr>
          <p:cNvPr id="3" name="Title 2">
            <a:extLst>
              <a:ext uri="{FF2B5EF4-FFF2-40B4-BE49-F238E27FC236}">
                <a16:creationId xmlns:a16="http://schemas.microsoft.com/office/drawing/2014/main" id="{030EA2E8-AA69-5738-4603-968A92DF4AC2}"/>
              </a:ext>
            </a:extLst>
          </p:cNvPr>
          <p:cNvSpPr>
            <a:spLocks noGrp="1"/>
          </p:cNvSpPr>
          <p:nvPr>
            <p:ph type="title"/>
          </p:nvPr>
        </p:nvSpPr>
        <p:spPr/>
        <p:txBody>
          <a:bodyPr/>
          <a:lstStyle/>
          <a:p>
            <a:r>
              <a:rPr lang="en-GB" dirty="0"/>
              <a:t>Identifying data needs</a:t>
            </a:r>
            <a:endParaRPr lang="en-NL" dirty="0"/>
          </a:p>
        </p:txBody>
      </p:sp>
      <p:sp>
        <p:nvSpPr>
          <p:cNvPr id="10" name="Freeform 9">
            <a:extLst>
              <a:ext uri="{FF2B5EF4-FFF2-40B4-BE49-F238E27FC236}">
                <a16:creationId xmlns:a16="http://schemas.microsoft.com/office/drawing/2014/main" id="{76D190C0-08EA-2A0E-93EF-CCDE46A7A08A}"/>
              </a:ext>
            </a:extLst>
          </p:cNvPr>
          <p:cNvSpPr/>
          <p:nvPr/>
        </p:nvSpPr>
        <p:spPr>
          <a:xfrm>
            <a:off x="409787" y="2296161"/>
            <a:ext cx="5239173" cy="1691075"/>
          </a:xfrm>
          <a:custGeom>
            <a:avLst/>
            <a:gdLst>
              <a:gd name="connsiteX0" fmla="*/ 0 w 3976870"/>
              <a:gd name="connsiteY0" fmla="*/ 0 h 1188000"/>
              <a:gd name="connsiteX1" fmla="*/ 3382870 w 3976870"/>
              <a:gd name="connsiteY1" fmla="*/ 0 h 1188000"/>
              <a:gd name="connsiteX2" fmla="*/ 3976870 w 3976870"/>
              <a:gd name="connsiteY2" fmla="*/ 594000 h 1188000"/>
              <a:gd name="connsiteX3" fmla="*/ 3382870 w 3976870"/>
              <a:gd name="connsiteY3" fmla="*/ 1188000 h 1188000"/>
              <a:gd name="connsiteX4" fmla="*/ 0 w 3976870"/>
              <a:gd name="connsiteY4" fmla="*/ 1188000 h 1188000"/>
              <a:gd name="connsiteX5" fmla="*/ 594000 w 3976870"/>
              <a:gd name="connsiteY5" fmla="*/ 594000 h 1188000"/>
              <a:gd name="connsiteX6" fmla="*/ 0 w 3976870"/>
              <a:gd name="connsiteY6" fmla="*/ 0 h 118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6870" h="1188000">
                <a:moveTo>
                  <a:pt x="0" y="0"/>
                </a:moveTo>
                <a:lnTo>
                  <a:pt x="3382870" y="0"/>
                </a:lnTo>
                <a:lnTo>
                  <a:pt x="3976870" y="594000"/>
                </a:lnTo>
                <a:lnTo>
                  <a:pt x="3382870" y="1188000"/>
                </a:lnTo>
                <a:lnTo>
                  <a:pt x="0" y="1188000"/>
                </a:lnTo>
                <a:lnTo>
                  <a:pt x="594000" y="594000"/>
                </a:lnTo>
                <a:lnTo>
                  <a:pt x="0" y="0"/>
                </a:lnTo>
                <a:close/>
              </a:path>
            </a:pathLst>
          </a:custGeom>
          <a:solidFill>
            <a:srgbClr val="ED7D31">
              <a:hueOff val="0"/>
              <a:satOff val="0"/>
              <a:lumOff val="0"/>
              <a:alphaOff val="0"/>
            </a:srgbClr>
          </a:solidFill>
          <a:ln w="12700" cap="flat" cmpd="sng" algn="ctr">
            <a:solidFill>
              <a:sysClr val="window" lastClr="FFFFFF">
                <a:hueOff val="0"/>
                <a:satOff val="0"/>
                <a:lumOff val="0"/>
                <a:alphaOff val="0"/>
              </a:sysClr>
            </a:solidFill>
            <a:prstDash val="solid"/>
            <a:miter lim="800000"/>
          </a:ln>
          <a:effectLst/>
        </p:spPr>
        <p:txBody>
          <a:bodyPr lIns="814730" tIns="35046" rIns="744638" bIns="35046" spcCol="1517" anchor="ctr"/>
          <a:lstStyle/>
          <a:p>
            <a:pPr marL="0" marR="0" lvl="0" indent="0" defTabSz="1168199" eaLnBrk="1" fontAlgn="auto" latinLnBrk="0" hangingPunct="1">
              <a:lnSpc>
                <a:spcPct val="90000"/>
              </a:lnSpc>
              <a:spcBef>
                <a:spcPts val="0"/>
              </a:spcBef>
              <a:spcAft>
                <a:spcPct val="35000"/>
              </a:spcAft>
              <a:buClr>
                <a:srgbClr val="000000"/>
              </a:buClr>
              <a:buSzTx/>
              <a:buFont typeface="Arial"/>
              <a:buNone/>
              <a:tabLst/>
              <a:defRPr/>
            </a:pPr>
            <a:r>
              <a:rPr kumimoji="0" lang="en-GB" sz="3200" b="0" i="0" u="none" strike="noStrike" kern="0" cap="none" spc="0" normalizeH="0" baseline="0" noProof="0" dirty="0">
                <a:ln>
                  <a:noFill/>
                </a:ln>
                <a:solidFill>
                  <a:schemeClr val="tx1"/>
                </a:solidFill>
                <a:effectLst/>
                <a:uLnTx/>
                <a:uFillTx/>
                <a:latin typeface="Open Sans" panose="020B0606030504020204" pitchFamily="34" charset="0"/>
                <a:ea typeface="+mn-ea"/>
                <a:cs typeface="+mn-cs"/>
                <a:sym typeface="Arial"/>
              </a:rPr>
              <a:t>Research Question</a:t>
            </a:r>
          </a:p>
        </p:txBody>
      </p:sp>
      <p:sp>
        <p:nvSpPr>
          <p:cNvPr id="11" name="Freeform 10">
            <a:extLst>
              <a:ext uri="{FF2B5EF4-FFF2-40B4-BE49-F238E27FC236}">
                <a16:creationId xmlns:a16="http://schemas.microsoft.com/office/drawing/2014/main" id="{BDAEC6DA-A646-6102-3405-AB08C034FDA4}"/>
              </a:ext>
            </a:extLst>
          </p:cNvPr>
          <p:cNvSpPr/>
          <p:nvPr/>
        </p:nvSpPr>
        <p:spPr>
          <a:xfrm>
            <a:off x="5397951" y="2339960"/>
            <a:ext cx="5239173" cy="1688818"/>
          </a:xfrm>
          <a:custGeom>
            <a:avLst/>
            <a:gdLst>
              <a:gd name="connsiteX0" fmla="*/ 0 w 3976870"/>
              <a:gd name="connsiteY0" fmla="*/ 0 h 1188000"/>
              <a:gd name="connsiteX1" fmla="*/ 3382870 w 3976870"/>
              <a:gd name="connsiteY1" fmla="*/ 0 h 1188000"/>
              <a:gd name="connsiteX2" fmla="*/ 3976870 w 3976870"/>
              <a:gd name="connsiteY2" fmla="*/ 594000 h 1188000"/>
              <a:gd name="connsiteX3" fmla="*/ 3382870 w 3976870"/>
              <a:gd name="connsiteY3" fmla="*/ 1188000 h 1188000"/>
              <a:gd name="connsiteX4" fmla="*/ 0 w 3976870"/>
              <a:gd name="connsiteY4" fmla="*/ 1188000 h 1188000"/>
              <a:gd name="connsiteX5" fmla="*/ 594000 w 3976870"/>
              <a:gd name="connsiteY5" fmla="*/ 594000 h 1188000"/>
              <a:gd name="connsiteX6" fmla="*/ 0 w 3976870"/>
              <a:gd name="connsiteY6" fmla="*/ 0 h 118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6870" h="1188000">
                <a:moveTo>
                  <a:pt x="0" y="0"/>
                </a:moveTo>
                <a:lnTo>
                  <a:pt x="3382870" y="0"/>
                </a:lnTo>
                <a:lnTo>
                  <a:pt x="3976870" y="594000"/>
                </a:lnTo>
                <a:lnTo>
                  <a:pt x="3382870" y="1188000"/>
                </a:lnTo>
                <a:lnTo>
                  <a:pt x="0" y="1188000"/>
                </a:lnTo>
                <a:lnTo>
                  <a:pt x="594000" y="594000"/>
                </a:lnTo>
                <a:lnTo>
                  <a:pt x="0" y="0"/>
                </a:lnTo>
                <a:close/>
              </a:path>
            </a:pathLst>
          </a:cu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p:spPr>
        <p:txBody>
          <a:bodyPr lIns="814730" tIns="35046" rIns="744638" bIns="35046" spcCol="1517" anchor="ctr"/>
          <a:lstStyle/>
          <a:p>
            <a:pPr marL="0" marR="0" lvl="0" indent="0" defTabSz="1168199" eaLnBrk="1" fontAlgn="auto" latinLnBrk="0" hangingPunct="1">
              <a:lnSpc>
                <a:spcPct val="90000"/>
              </a:lnSpc>
              <a:spcBef>
                <a:spcPts val="0"/>
              </a:spcBef>
              <a:spcAft>
                <a:spcPct val="35000"/>
              </a:spcAft>
              <a:buClr>
                <a:srgbClr val="000000"/>
              </a:buClr>
              <a:buSzTx/>
              <a:buFont typeface="Arial"/>
              <a:buNone/>
              <a:tabLst/>
              <a:defRPr/>
            </a:pPr>
            <a:r>
              <a:rPr kumimoji="0" lang="en-GB" sz="3200" b="0" i="0" u="none" strike="noStrike" kern="0" cap="none" spc="0" normalizeH="0" baseline="0" noProof="0" dirty="0">
                <a:ln>
                  <a:noFill/>
                </a:ln>
                <a:solidFill>
                  <a:schemeClr val="tx1"/>
                </a:solidFill>
                <a:effectLst/>
                <a:uLnTx/>
                <a:uFillTx/>
                <a:latin typeface="Open Sans" panose="020B0606030504020204" pitchFamily="34" charset="0"/>
                <a:ea typeface="+mn-ea"/>
                <a:cs typeface="+mn-cs"/>
                <a:sym typeface="Arial"/>
              </a:rPr>
              <a:t>Key concepts</a:t>
            </a:r>
          </a:p>
        </p:txBody>
      </p:sp>
      <p:sp>
        <p:nvSpPr>
          <p:cNvPr id="12" name="Freeform 11">
            <a:extLst>
              <a:ext uri="{FF2B5EF4-FFF2-40B4-BE49-F238E27FC236}">
                <a16:creationId xmlns:a16="http://schemas.microsoft.com/office/drawing/2014/main" id="{FBE700C9-88C6-FA20-0F2A-3A0870238DF6}"/>
              </a:ext>
            </a:extLst>
          </p:cNvPr>
          <p:cNvSpPr/>
          <p:nvPr/>
        </p:nvSpPr>
        <p:spPr>
          <a:xfrm>
            <a:off x="5744406" y="4404007"/>
            <a:ext cx="4546261" cy="2465493"/>
          </a:xfrm>
          <a:custGeom>
            <a:avLst/>
            <a:gdLst>
              <a:gd name="connsiteX0" fmla="*/ 0 w 3181496"/>
              <a:gd name="connsiteY0" fmla="*/ 0 h 1732500"/>
              <a:gd name="connsiteX1" fmla="*/ 3181496 w 3181496"/>
              <a:gd name="connsiteY1" fmla="*/ 0 h 1732500"/>
              <a:gd name="connsiteX2" fmla="*/ 3181496 w 3181496"/>
              <a:gd name="connsiteY2" fmla="*/ 1732500 h 1732500"/>
              <a:gd name="connsiteX3" fmla="*/ 0 w 3181496"/>
              <a:gd name="connsiteY3" fmla="*/ 1732500 h 1732500"/>
              <a:gd name="connsiteX4" fmla="*/ 0 w 3181496"/>
              <a:gd name="connsiteY4" fmla="*/ 0 h 173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496" h="1732500">
                <a:moveTo>
                  <a:pt x="0" y="0"/>
                </a:moveTo>
                <a:lnTo>
                  <a:pt x="3181496" y="0"/>
                </a:lnTo>
                <a:lnTo>
                  <a:pt x="3181496" y="1732500"/>
                </a:lnTo>
                <a:lnTo>
                  <a:pt x="0" y="1732500"/>
                </a:lnTo>
                <a:lnTo>
                  <a:pt x="0" y="0"/>
                </a:lnTo>
                <a:close/>
              </a:path>
            </a:pathLst>
          </a:custGeom>
          <a:noFill/>
          <a:ln>
            <a:noFill/>
          </a:ln>
          <a:effectLst/>
        </p:spPr>
        <p:txBody>
          <a:bodyPr lIns="0" tIns="0" rIns="0" bIns="0" spcCol="1517"/>
          <a:lstStyle/>
          <a:p>
            <a:pPr marL="584200" marR="0" lvl="1" indent="-584200" algn="l" defTabSz="975390" eaLnBrk="1" fontAlgn="auto" latinLnBrk="0" hangingPunct="1">
              <a:spcBef>
                <a:spcPts val="1067"/>
              </a:spcBef>
              <a:spcAft>
                <a:spcPct val="15000"/>
              </a:spcAft>
              <a:buClr>
                <a:srgbClr val="000000"/>
              </a:buClr>
              <a:buSzPct val="73000"/>
              <a:buFont typeface="Arial"/>
              <a:buBlip>
                <a:blip r:embed="rId3"/>
              </a:buBlip>
              <a:tabLst/>
              <a:defRPr/>
            </a:pPr>
            <a:r>
              <a:rPr kumimoji="0" lang="en-GB" sz="3000" b="0" i="0" u="none" strike="noStrike" kern="1200" cap="none" spc="0" normalizeH="0" baseline="0" noProof="0" dirty="0">
                <a:ln>
                  <a:noFill/>
                </a:ln>
                <a:solidFill>
                  <a:schemeClr val="tx1"/>
                </a:solidFill>
                <a:effectLst/>
                <a:uLnTx/>
                <a:uFillTx/>
                <a:latin typeface="Open Sans" panose="020B0606030504020204" pitchFamily="34" charset="0"/>
                <a:ea typeface="+mn-ea"/>
                <a:cs typeface="+mn-cs"/>
                <a:sym typeface="Arial"/>
              </a:rPr>
              <a:t>Key features</a:t>
            </a:r>
          </a:p>
          <a:p>
            <a:pPr marL="584200" marR="0" lvl="1" indent="-584200" algn="l" defTabSz="975390" eaLnBrk="1" fontAlgn="auto" latinLnBrk="0" hangingPunct="1">
              <a:spcBef>
                <a:spcPts val="1067"/>
              </a:spcBef>
              <a:spcAft>
                <a:spcPct val="15000"/>
              </a:spcAft>
              <a:buClr>
                <a:srgbClr val="000000"/>
              </a:buClr>
              <a:buSzPct val="73000"/>
              <a:buFont typeface="Arial"/>
              <a:buBlip>
                <a:blip r:embed="rId3"/>
              </a:buBlip>
              <a:tabLst/>
              <a:defRPr/>
            </a:pPr>
            <a:r>
              <a:rPr kumimoji="0" lang="en-GB" sz="3000" b="0" i="0" u="none" strike="noStrike" kern="1200" cap="none" spc="0" normalizeH="0" baseline="0" noProof="0" dirty="0">
                <a:ln>
                  <a:noFill/>
                </a:ln>
                <a:solidFill>
                  <a:schemeClr val="tx1"/>
                </a:solidFill>
                <a:effectLst/>
                <a:uLnTx/>
                <a:uFillTx/>
                <a:latin typeface="Open Sans" panose="020B0606030504020204" pitchFamily="34" charset="0"/>
                <a:ea typeface="+mn-ea"/>
                <a:cs typeface="+mn-cs"/>
                <a:sym typeface="Arial"/>
              </a:rPr>
              <a:t>Multidimensional</a:t>
            </a:r>
          </a:p>
          <a:p>
            <a:pPr marL="584200" marR="0" lvl="1" indent="-584200" algn="l" defTabSz="975390" eaLnBrk="1" fontAlgn="auto" latinLnBrk="0" hangingPunct="1">
              <a:spcBef>
                <a:spcPts val="1067"/>
              </a:spcBef>
              <a:spcAft>
                <a:spcPct val="15000"/>
              </a:spcAft>
              <a:buClr>
                <a:srgbClr val="000000"/>
              </a:buClr>
              <a:buSzPct val="73000"/>
              <a:buFont typeface="Arial"/>
              <a:buBlip>
                <a:blip r:embed="rId3"/>
              </a:buBlip>
              <a:tabLst/>
              <a:defRPr/>
            </a:pPr>
            <a:r>
              <a:rPr kumimoji="0" lang="en-GB" sz="3000" b="0" i="0" u="none" strike="noStrike" kern="1200" cap="none" spc="0" normalizeH="0" baseline="0" noProof="0" dirty="0">
                <a:ln>
                  <a:noFill/>
                </a:ln>
                <a:solidFill>
                  <a:schemeClr val="tx1"/>
                </a:solidFill>
                <a:effectLst/>
                <a:uLnTx/>
                <a:uFillTx/>
                <a:latin typeface="Open Sans" panose="020B0606030504020204" pitchFamily="34" charset="0"/>
                <a:ea typeface="+mn-ea"/>
                <a:cs typeface="+mn-cs"/>
                <a:sym typeface="Arial"/>
              </a:rPr>
              <a:t>Groups of people</a:t>
            </a:r>
          </a:p>
          <a:p>
            <a:pPr marL="584200" marR="0" lvl="1" indent="-584200" algn="l" defTabSz="975390" eaLnBrk="1" fontAlgn="auto" latinLnBrk="0" hangingPunct="1">
              <a:spcBef>
                <a:spcPts val="1067"/>
              </a:spcBef>
              <a:spcAft>
                <a:spcPct val="15000"/>
              </a:spcAft>
              <a:buClr>
                <a:srgbClr val="000000"/>
              </a:buClr>
              <a:buSzPct val="73000"/>
              <a:buFont typeface="Arial"/>
              <a:buBlip>
                <a:blip r:embed="rId3"/>
              </a:buBlip>
              <a:tabLst/>
              <a:defRPr/>
            </a:pPr>
            <a:r>
              <a:rPr kumimoji="0" lang="en-GB" sz="3000" b="0" i="0" u="none" strike="noStrike" kern="1200" cap="none" spc="0" normalizeH="0" baseline="0" noProof="0" dirty="0">
                <a:ln>
                  <a:noFill/>
                </a:ln>
                <a:solidFill>
                  <a:schemeClr val="tx1"/>
                </a:solidFill>
                <a:effectLst/>
                <a:uLnTx/>
                <a:uFillTx/>
                <a:latin typeface="Open Sans" panose="020B0606030504020204" pitchFamily="34" charset="0"/>
                <a:ea typeface="+mn-ea"/>
                <a:cs typeface="+mn-cs"/>
                <a:sym typeface="Arial"/>
              </a:rPr>
              <a:t>Dependent/ independent variables</a:t>
            </a:r>
          </a:p>
        </p:txBody>
      </p:sp>
      <p:sp>
        <p:nvSpPr>
          <p:cNvPr id="13" name="Freeform 12">
            <a:extLst>
              <a:ext uri="{FF2B5EF4-FFF2-40B4-BE49-F238E27FC236}">
                <a16:creationId xmlns:a16="http://schemas.microsoft.com/office/drawing/2014/main" id="{CAE38751-B6DA-38D6-2A29-D628E5F3D170}"/>
              </a:ext>
            </a:extLst>
          </p:cNvPr>
          <p:cNvSpPr/>
          <p:nvPr/>
        </p:nvSpPr>
        <p:spPr>
          <a:xfrm>
            <a:off x="10138130" y="2366007"/>
            <a:ext cx="6177280" cy="1688818"/>
          </a:xfrm>
          <a:custGeom>
            <a:avLst/>
            <a:gdLst>
              <a:gd name="connsiteX0" fmla="*/ 0 w 3976870"/>
              <a:gd name="connsiteY0" fmla="*/ 0 h 1188000"/>
              <a:gd name="connsiteX1" fmla="*/ 3382870 w 3976870"/>
              <a:gd name="connsiteY1" fmla="*/ 0 h 1188000"/>
              <a:gd name="connsiteX2" fmla="*/ 3976870 w 3976870"/>
              <a:gd name="connsiteY2" fmla="*/ 594000 h 1188000"/>
              <a:gd name="connsiteX3" fmla="*/ 3382870 w 3976870"/>
              <a:gd name="connsiteY3" fmla="*/ 1188000 h 1188000"/>
              <a:gd name="connsiteX4" fmla="*/ 0 w 3976870"/>
              <a:gd name="connsiteY4" fmla="*/ 1188000 h 1188000"/>
              <a:gd name="connsiteX5" fmla="*/ 594000 w 3976870"/>
              <a:gd name="connsiteY5" fmla="*/ 594000 h 1188000"/>
              <a:gd name="connsiteX6" fmla="*/ 0 w 3976870"/>
              <a:gd name="connsiteY6" fmla="*/ 0 h 118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6870" h="1188000">
                <a:moveTo>
                  <a:pt x="0" y="0"/>
                </a:moveTo>
                <a:lnTo>
                  <a:pt x="3382870" y="0"/>
                </a:lnTo>
                <a:lnTo>
                  <a:pt x="3976870" y="594000"/>
                </a:lnTo>
                <a:lnTo>
                  <a:pt x="3382870" y="1188000"/>
                </a:lnTo>
                <a:lnTo>
                  <a:pt x="0" y="1188000"/>
                </a:lnTo>
                <a:lnTo>
                  <a:pt x="594000" y="594000"/>
                </a:lnTo>
                <a:lnTo>
                  <a:pt x="0" y="0"/>
                </a:lnTo>
                <a:close/>
              </a:path>
            </a:pathLst>
          </a:custGeom>
          <a:solidFill>
            <a:srgbClr val="FFC000">
              <a:hueOff val="0"/>
              <a:satOff val="0"/>
              <a:lumOff val="0"/>
              <a:alphaOff val="0"/>
            </a:srgbClr>
          </a:solidFill>
          <a:ln w="12700" cap="flat" cmpd="sng" algn="ctr">
            <a:solidFill>
              <a:sysClr val="window" lastClr="FFFFFF">
                <a:hueOff val="0"/>
                <a:satOff val="0"/>
                <a:lumOff val="0"/>
                <a:alphaOff val="0"/>
              </a:sysClr>
            </a:solidFill>
            <a:prstDash val="solid"/>
            <a:miter lim="800000"/>
          </a:ln>
          <a:effectLst/>
        </p:spPr>
        <p:txBody>
          <a:bodyPr lIns="814730" tIns="35046" rIns="744638" bIns="35046" spcCol="1517" anchor="ctr"/>
          <a:lstStyle/>
          <a:p>
            <a:pPr marL="0" marR="0" lvl="0" indent="0" defTabSz="1168199" eaLnBrk="1" fontAlgn="auto" latinLnBrk="0" hangingPunct="1">
              <a:lnSpc>
                <a:spcPct val="90000"/>
              </a:lnSpc>
              <a:spcBef>
                <a:spcPts val="0"/>
              </a:spcBef>
              <a:spcAft>
                <a:spcPct val="35000"/>
              </a:spcAft>
              <a:buClr>
                <a:srgbClr val="000000"/>
              </a:buClr>
              <a:buSzTx/>
              <a:buFont typeface="Arial"/>
              <a:buNone/>
              <a:tabLst/>
              <a:defRPr/>
            </a:pPr>
            <a:r>
              <a:rPr kumimoji="0" lang="en-GB" sz="3200" b="0" i="0" u="none" strike="noStrike" kern="0" cap="none" spc="0" normalizeH="0" baseline="0" noProof="0" dirty="0">
                <a:ln>
                  <a:noFill/>
                </a:ln>
                <a:solidFill>
                  <a:schemeClr val="tx1"/>
                </a:solidFill>
                <a:effectLst/>
                <a:uLnTx/>
                <a:uFillTx/>
                <a:latin typeface="Open Sans" panose="020B0606030504020204" pitchFamily="34" charset="0"/>
                <a:ea typeface="+mn-ea"/>
                <a:cs typeface="+mn-cs"/>
                <a:sym typeface="Arial"/>
              </a:rPr>
              <a:t>How to operationalise?</a:t>
            </a:r>
          </a:p>
          <a:p>
            <a:pPr marL="0" marR="0" lvl="0" indent="0" defTabSz="1168199" eaLnBrk="1" fontAlgn="auto" latinLnBrk="0" hangingPunct="1">
              <a:lnSpc>
                <a:spcPct val="90000"/>
              </a:lnSpc>
              <a:spcBef>
                <a:spcPts val="0"/>
              </a:spcBef>
              <a:spcAft>
                <a:spcPct val="35000"/>
              </a:spcAft>
              <a:buClr>
                <a:srgbClr val="000000"/>
              </a:buClr>
              <a:buSzTx/>
              <a:buFont typeface="Arial"/>
              <a:buNone/>
              <a:tabLst/>
              <a:defRPr/>
            </a:pPr>
            <a:r>
              <a:rPr kumimoji="0" lang="en-GB" sz="1900" b="0" i="0" u="none" strike="noStrike" kern="0" cap="none" spc="0" normalizeH="0" baseline="0" noProof="0" dirty="0">
                <a:ln>
                  <a:noFill/>
                </a:ln>
                <a:solidFill>
                  <a:schemeClr val="tx1"/>
                </a:solidFill>
                <a:effectLst/>
                <a:uLnTx/>
                <a:uFillTx/>
                <a:latin typeface="Open Sans" panose="020B0606030504020204" pitchFamily="34" charset="0"/>
                <a:ea typeface="+mn-ea"/>
                <a:cs typeface="+mn-cs"/>
                <a:sym typeface="Arial"/>
              </a:rPr>
              <a:t>(concepts can be complex and difficult to measure)</a:t>
            </a:r>
          </a:p>
        </p:txBody>
      </p:sp>
      <p:sp>
        <p:nvSpPr>
          <p:cNvPr id="14" name="Freeform 13">
            <a:extLst>
              <a:ext uri="{FF2B5EF4-FFF2-40B4-BE49-F238E27FC236}">
                <a16:creationId xmlns:a16="http://schemas.microsoft.com/office/drawing/2014/main" id="{096376A7-6BC9-5DAC-30C0-2F98CF7875E6}"/>
              </a:ext>
            </a:extLst>
          </p:cNvPr>
          <p:cNvSpPr/>
          <p:nvPr/>
        </p:nvSpPr>
        <p:spPr>
          <a:xfrm>
            <a:off x="10290668" y="4483297"/>
            <a:ext cx="5833616" cy="3072835"/>
          </a:xfrm>
          <a:custGeom>
            <a:avLst/>
            <a:gdLst>
              <a:gd name="connsiteX0" fmla="*/ 0 w 3181496"/>
              <a:gd name="connsiteY0" fmla="*/ 0 h 1732500"/>
              <a:gd name="connsiteX1" fmla="*/ 3181496 w 3181496"/>
              <a:gd name="connsiteY1" fmla="*/ 0 h 1732500"/>
              <a:gd name="connsiteX2" fmla="*/ 3181496 w 3181496"/>
              <a:gd name="connsiteY2" fmla="*/ 1732500 h 1732500"/>
              <a:gd name="connsiteX3" fmla="*/ 0 w 3181496"/>
              <a:gd name="connsiteY3" fmla="*/ 1732500 h 1732500"/>
              <a:gd name="connsiteX4" fmla="*/ 0 w 3181496"/>
              <a:gd name="connsiteY4" fmla="*/ 0 h 173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496" h="1732500">
                <a:moveTo>
                  <a:pt x="0" y="0"/>
                </a:moveTo>
                <a:lnTo>
                  <a:pt x="3181496" y="0"/>
                </a:lnTo>
                <a:lnTo>
                  <a:pt x="3181496" y="1732500"/>
                </a:lnTo>
                <a:lnTo>
                  <a:pt x="0" y="1732500"/>
                </a:lnTo>
                <a:lnTo>
                  <a:pt x="0" y="0"/>
                </a:lnTo>
                <a:close/>
              </a:path>
            </a:pathLst>
          </a:custGeom>
          <a:noFill/>
          <a:ln>
            <a:noFill/>
          </a:ln>
          <a:effectLst/>
        </p:spPr>
        <p:txBody>
          <a:bodyPr lIns="0" tIns="0" rIns="0" bIns="0" spcCol="1517"/>
          <a:lstStyle/>
          <a:p>
            <a:pPr marL="584200" marR="0" lvl="1" indent="-584200" algn="l" defTabSz="975390" eaLnBrk="1" fontAlgn="auto" latinLnBrk="0" hangingPunct="1">
              <a:spcBef>
                <a:spcPts val="1067"/>
              </a:spcBef>
              <a:spcAft>
                <a:spcPct val="15000"/>
              </a:spcAft>
              <a:buClr>
                <a:srgbClr val="000000"/>
              </a:buClr>
              <a:buSzPct val="73000"/>
              <a:buFont typeface="Arial"/>
              <a:buBlip>
                <a:blip r:embed="rId3"/>
              </a:buBlip>
              <a:tabLst/>
              <a:defRPr/>
            </a:pPr>
            <a:r>
              <a:rPr kumimoji="0" lang="en-GB" sz="3000" b="0" i="0" u="none" strike="noStrike" kern="1200" cap="none" spc="0" normalizeH="0" baseline="0" noProof="0" dirty="0">
                <a:ln>
                  <a:noFill/>
                </a:ln>
                <a:solidFill>
                  <a:schemeClr val="tx1"/>
                </a:solidFill>
                <a:effectLst/>
                <a:uLnTx/>
                <a:uFillTx/>
                <a:latin typeface="Open Sans" panose="020B0606030504020204" pitchFamily="34" charset="0"/>
                <a:ea typeface="+mn-ea"/>
                <a:cs typeface="+mn-cs"/>
                <a:sym typeface="Arial"/>
              </a:rPr>
              <a:t>What variables/multiple variables?</a:t>
            </a:r>
          </a:p>
          <a:p>
            <a:pPr marL="584200" marR="0" lvl="1" indent="-584200" algn="l" defTabSz="975390" eaLnBrk="1" fontAlgn="auto" latinLnBrk="0" hangingPunct="1">
              <a:spcBef>
                <a:spcPts val="1067"/>
              </a:spcBef>
              <a:spcAft>
                <a:spcPct val="15000"/>
              </a:spcAft>
              <a:buClr>
                <a:srgbClr val="000000"/>
              </a:buClr>
              <a:buSzPct val="73000"/>
              <a:buFont typeface="Arial"/>
              <a:buBlip>
                <a:blip r:embed="rId3"/>
              </a:buBlip>
              <a:tabLst/>
              <a:defRPr/>
            </a:pPr>
            <a:r>
              <a:rPr kumimoji="0" lang="en-GB" sz="3000" b="0" i="0" u="none" strike="noStrike" kern="1200" cap="none" spc="0" normalizeH="0" baseline="0" noProof="0" dirty="0">
                <a:ln>
                  <a:noFill/>
                </a:ln>
                <a:solidFill>
                  <a:schemeClr val="tx1"/>
                </a:solidFill>
                <a:effectLst/>
                <a:uLnTx/>
                <a:uFillTx/>
                <a:latin typeface="Open Sans" panose="020B0606030504020204" pitchFamily="34" charset="0"/>
                <a:ea typeface="+mn-ea"/>
                <a:cs typeface="+mn-cs"/>
                <a:sym typeface="Arial"/>
              </a:rPr>
              <a:t>Comparable/established measures (e.g. Schwarz Human Values)</a:t>
            </a:r>
          </a:p>
        </p:txBody>
      </p:sp>
      <p:sp>
        <p:nvSpPr>
          <p:cNvPr id="15" name="Freeform 14">
            <a:extLst>
              <a:ext uri="{FF2B5EF4-FFF2-40B4-BE49-F238E27FC236}">
                <a16:creationId xmlns:a16="http://schemas.microsoft.com/office/drawing/2014/main" id="{88F9084D-F7A4-3F04-99AC-154DA54F678F}"/>
              </a:ext>
            </a:extLst>
          </p:cNvPr>
          <p:cNvSpPr/>
          <p:nvPr/>
        </p:nvSpPr>
        <p:spPr>
          <a:xfrm>
            <a:off x="409787" y="4483297"/>
            <a:ext cx="4988164" cy="2463236"/>
          </a:xfrm>
          <a:custGeom>
            <a:avLst/>
            <a:gdLst>
              <a:gd name="connsiteX0" fmla="*/ 0 w 3181496"/>
              <a:gd name="connsiteY0" fmla="*/ 0 h 1732500"/>
              <a:gd name="connsiteX1" fmla="*/ 3181496 w 3181496"/>
              <a:gd name="connsiteY1" fmla="*/ 0 h 1732500"/>
              <a:gd name="connsiteX2" fmla="*/ 3181496 w 3181496"/>
              <a:gd name="connsiteY2" fmla="*/ 1732500 h 1732500"/>
              <a:gd name="connsiteX3" fmla="*/ 0 w 3181496"/>
              <a:gd name="connsiteY3" fmla="*/ 1732500 h 1732500"/>
              <a:gd name="connsiteX4" fmla="*/ 0 w 3181496"/>
              <a:gd name="connsiteY4" fmla="*/ 0 h 173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496" h="1732500">
                <a:moveTo>
                  <a:pt x="0" y="0"/>
                </a:moveTo>
                <a:lnTo>
                  <a:pt x="3181496" y="0"/>
                </a:lnTo>
                <a:lnTo>
                  <a:pt x="3181496" y="1732500"/>
                </a:lnTo>
                <a:lnTo>
                  <a:pt x="0" y="1732500"/>
                </a:lnTo>
                <a:lnTo>
                  <a:pt x="0" y="0"/>
                </a:lnTo>
                <a:close/>
              </a:path>
            </a:pathLst>
          </a:custGeom>
          <a:noFill/>
          <a:ln>
            <a:noFill/>
          </a:ln>
          <a:effectLst/>
        </p:spPr>
        <p:txBody>
          <a:bodyPr lIns="0" tIns="0" rIns="0" bIns="0" spcCol="1517"/>
          <a:lstStyle/>
          <a:p>
            <a:pPr marL="584200" lvl="1" indent="-584200" algn="l" defTabSz="975390" hangingPunct="1">
              <a:spcBef>
                <a:spcPts val="1067"/>
              </a:spcBef>
              <a:spcAft>
                <a:spcPct val="15000"/>
              </a:spcAft>
              <a:buClr>
                <a:srgbClr val="000000"/>
              </a:buClr>
              <a:buSzPct val="73000"/>
              <a:buBlip>
                <a:blip r:embed="rId3"/>
              </a:buBlip>
              <a:defRPr/>
            </a:pPr>
            <a:r>
              <a:rPr lang="en-GB" sz="3000" b="0" kern="1200" dirty="0">
                <a:solidFill>
                  <a:schemeClr val="tx1"/>
                </a:solidFill>
                <a:latin typeface="Open Sans" panose="020B0606030504020204" pitchFamily="34" charset="0"/>
                <a:ea typeface="+mn-ea"/>
                <a:cs typeface="+mn-cs"/>
                <a:sym typeface="Arial"/>
              </a:rPr>
              <a:t>What is the ideal dataset for addressing this question?</a:t>
            </a:r>
          </a:p>
          <a:p>
            <a:pPr marL="584200" lvl="1" indent="-584200" algn="l" defTabSz="975390" hangingPunct="1">
              <a:spcBef>
                <a:spcPts val="1067"/>
              </a:spcBef>
              <a:spcAft>
                <a:spcPct val="15000"/>
              </a:spcAft>
              <a:buClr>
                <a:srgbClr val="000000"/>
              </a:buClr>
              <a:buSzPct val="73000"/>
              <a:buBlip>
                <a:blip r:embed="rId3"/>
              </a:buBlip>
              <a:defRPr/>
            </a:pPr>
            <a:r>
              <a:rPr lang="en-GB" sz="3000" b="0" kern="1200" dirty="0">
                <a:solidFill>
                  <a:schemeClr val="tx1"/>
                </a:solidFill>
                <a:latin typeface="Open Sans" panose="020B0606030504020204" pitchFamily="34" charset="0"/>
                <a:ea typeface="+mn-ea"/>
                <a:cs typeface="+mn-cs"/>
                <a:sym typeface="Arial"/>
              </a:rPr>
              <a:t>Compromises needed in reality</a:t>
            </a:r>
          </a:p>
        </p:txBody>
      </p:sp>
    </p:spTree>
    <p:extLst>
      <p:ext uri="{BB962C8B-B14F-4D97-AF65-F5344CB8AC3E}">
        <p14:creationId xmlns:p14="http://schemas.microsoft.com/office/powerpoint/2010/main" val="712100450"/>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BA43D1F-92EB-7AD3-8116-C48B31BDF2D0}"/>
              </a:ext>
            </a:extLst>
          </p:cNvPr>
          <p:cNvSpPr>
            <a:spLocks noGrp="1"/>
          </p:cNvSpPr>
          <p:nvPr>
            <p:ph type="title"/>
          </p:nvPr>
        </p:nvSpPr>
        <p:spPr/>
        <p:txBody>
          <a:bodyPr/>
          <a:lstStyle/>
          <a:p>
            <a:r>
              <a:rPr lang="en-GB" dirty="0">
                <a:solidFill>
                  <a:schemeClr val="tx1"/>
                </a:solidFill>
              </a:rPr>
              <a:t>Identifying data needs</a:t>
            </a:r>
            <a:endParaRPr lang="en-NL" dirty="0">
              <a:solidFill>
                <a:schemeClr val="tx1"/>
              </a:solidFill>
            </a:endParaRPr>
          </a:p>
        </p:txBody>
      </p:sp>
      <p:sp>
        <p:nvSpPr>
          <p:cNvPr id="14" name="Freeform 13">
            <a:extLst>
              <a:ext uri="{FF2B5EF4-FFF2-40B4-BE49-F238E27FC236}">
                <a16:creationId xmlns:a16="http://schemas.microsoft.com/office/drawing/2014/main" id="{18B97162-DDB7-60B9-6E01-BEC3B222FEFC}"/>
              </a:ext>
            </a:extLst>
          </p:cNvPr>
          <p:cNvSpPr/>
          <p:nvPr/>
        </p:nvSpPr>
        <p:spPr>
          <a:xfrm>
            <a:off x="270002" y="2706497"/>
            <a:ext cx="3240000" cy="1440000"/>
          </a:xfrm>
          <a:custGeom>
            <a:avLst/>
            <a:gdLst>
              <a:gd name="connsiteX0" fmla="*/ 0 w 2506019"/>
              <a:gd name="connsiteY0" fmla="*/ 0 h 1002407"/>
              <a:gd name="connsiteX1" fmla="*/ 2004816 w 2506019"/>
              <a:gd name="connsiteY1" fmla="*/ 0 h 1002407"/>
              <a:gd name="connsiteX2" fmla="*/ 2506019 w 2506019"/>
              <a:gd name="connsiteY2" fmla="*/ 501204 h 1002407"/>
              <a:gd name="connsiteX3" fmla="*/ 2004816 w 2506019"/>
              <a:gd name="connsiteY3" fmla="*/ 1002407 h 1002407"/>
              <a:gd name="connsiteX4" fmla="*/ 0 w 2506019"/>
              <a:gd name="connsiteY4" fmla="*/ 1002407 h 1002407"/>
              <a:gd name="connsiteX5" fmla="*/ 501204 w 2506019"/>
              <a:gd name="connsiteY5" fmla="*/ 501204 h 1002407"/>
              <a:gd name="connsiteX6" fmla="*/ 0 w 2506019"/>
              <a:gd name="connsiteY6" fmla="*/ 0 h 1002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06019" h="1002407">
                <a:moveTo>
                  <a:pt x="0" y="0"/>
                </a:moveTo>
                <a:lnTo>
                  <a:pt x="2004816" y="0"/>
                </a:lnTo>
                <a:lnTo>
                  <a:pt x="2506019" y="501204"/>
                </a:lnTo>
                <a:lnTo>
                  <a:pt x="2004816" y="1002407"/>
                </a:lnTo>
                <a:lnTo>
                  <a:pt x="0" y="1002407"/>
                </a:lnTo>
                <a:lnTo>
                  <a:pt x="501204" y="501204"/>
                </a:lnTo>
                <a:lnTo>
                  <a:pt x="0" y="0"/>
                </a:lnTo>
                <a:close/>
              </a:path>
            </a:pathLst>
          </a:custGeom>
          <a:solidFill>
            <a:srgbClr val="ED7D31">
              <a:hueOff val="0"/>
              <a:satOff val="0"/>
              <a:lumOff val="0"/>
              <a:alphaOff val="0"/>
            </a:srgbClr>
          </a:solidFill>
          <a:ln w="12700" cap="flat" cmpd="sng" algn="ctr">
            <a:solidFill>
              <a:sysClr val="window" lastClr="FFFFFF">
                <a:hueOff val="0"/>
                <a:satOff val="0"/>
                <a:lumOff val="0"/>
                <a:alphaOff val="0"/>
              </a:sysClr>
            </a:solidFill>
            <a:prstDash val="solid"/>
            <a:miter lim="800000"/>
          </a:ln>
          <a:effectLst/>
        </p:spPr>
        <p:txBody>
          <a:bodyPr lIns="573213" tIns="24003" rIns="525206" bIns="24003" spcCol="1270" anchor="ctr"/>
          <a:lstStyle/>
          <a:p>
            <a:pPr marL="0" marR="0" lvl="0" indent="0" defTabSz="800100" eaLnBrk="1" fontAlgn="auto" latinLnBrk="0" hangingPunct="1">
              <a:lnSpc>
                <a:spcPct val="90000"/>
              </a:lnSpc>
              <a:spcBef>
                <a:spcPts val="0"/>
              </a:spcBef>
              <a:spcAft>
                <a:spcPct val="35000"/>
              </a:spcAft>
              <a:buClr>
                <a:srgbClr val="000000"/>
              </a:buClr>
              <a:buSzTx/>
              <a:buFont typeface="Arial"/>
              <a:buNone/>
              <a:tabLst/>
              <a:defRPr/>
            </a:pPr>
            <a:r>
              <a:rPr kumimoji="0" lang="en-GB" sz="2600" b="0" i="0" u="none" strike="noStrike" kern="0" cap="none" spc="0" normalizeH="0" baseline="0" noProof="0" dirty="0">
                <a:ln>
                  <a:noFill/>
                </a:ln>
                <a:solidFill>
                  <a:schemeClr val="tx1"/>
                </a:solidFill>
                <a:effectLst/>
                <a:uLnTx/>
                <a:uFillTx/>
                <a:latin typeface="Open Sans" panose="020B0606030504020204" pitchFamily="34" charset="0"/>
                <a:ea typeface="+mn-ea"/>
                <a:cs typeface="+mn-cs"/>
                <a:sym typeface="Arial"/>
              </a:rPr>
              <a:t>Population</a:t>
            </a:r>
          </a:p>
        </p:txBody>
      </p:sp>
      <p:sp>
        <p:nvSpPr>
          <p:cNvPr id="15" name="Freeform 14">
            <a:extLst>
              <a:ext uri="{FF2B5EF4-FFF2-40B4-BE49-F238E27FC236}">
                <a16:creationId xmlns:a16="http://schemas.microsoft.com/office/drawing/2014/main" id="{78D52AB6-BB5D-0700-39DF-7435D3532D39}"/>
              </a:ext>
            </a:extLst>
          </p:cNvPr>
          <p:cNvSpPr/>
          <p:nvPr/>
        </p:nvSpPr>
        <p:spPr>
          <a:xfrm>
            <a:off x="365214" y="4334256"/>
            <a:ext cx="3060000" cy="4078800"/>
          </a:xfrm>
          <a:custGeom>
            <a:avLst/>
            <a:gdLst>
              <a:gd name="connsiteX0" fmla="*/ 0 w 2004815"/>
              <a:gd name="connsiteY0" fmla="*/ 0 h 2664987"/>
              <a:gd name="connsiteX1" fmla="*/ 2004815 w 2004815"/>
              <a:gd name="connsiteY1" fmla="*/ 0 h 2664987"/>
              <a:gd name="connsiteX2" fmla="*/ 2004815 w 2004815"/>
              <a:gd name="connsiteY2" fmla="*/ 2664987 h 2664987"/>
              <a:gd name="connsiteX3" fmla="*/ 0 w 2004815"/>
              <a:gd name="connsiteY3" fmla="*/ 2664987 h 2664987"/>
              <a:gd name="connsiteX4" fmla="*/ 0 w 2004815"/>
              <a:gd name="connsiteY4" fmla="*/ 0 h 26649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4815" h="2664987">
                <a:moveTo>
                  <a:pt x="0" y="0"/>
                </a:moveTo>
                <a:lnTo>
                  <a:pt x="2004815" y="0"/>
                </a:lnTo>
                <a:lnTo>
                  <a:pt x="2004815" y="2664987"/>
                </a:lnTo>
                <a:lnTo>
                  <a:pt x="0" y="2664987"/>
                </a:lnTo>
                <a:lnTo>
                  <a:pt x="0" y="0"/>
                </a:lnTo>
                <a:close/>
              </a:path>
            </a:pathLst>
          </a:custGeom>
          <a:noFill/>
          <a:ln>
            <a:noFill/>
          </a:ln>
          <a:effectLst/>
        </p:spPr>
        <p:txBody>
          <a:bodyPr lIns="0" tIns="0" rIns="0" bIns="0" spcCol="1270"/>
          <a:lstStyle/>
          <a:p>
            <a:pPr marL="274638" marR="0" lvl="1" indent="-274638" algn="l" defTabSz="975390" eaLnBrk="1" fontAlgn="auto" latinLnBrk="0" hangingPunct="1">
              <a:spcBef>
                <a:spcPts val="1067"/>
              </a:spcBef>
              <a:spcAft>
                <a:spcPct val="15000"/>
              </a:spcAft>
              <a:buClr>
                <a:srgbClr val="000000"/>
              </a:buClr>
              <a:buSzPct val="73000"/>
              <a:buFont typeface="Arial"/>
              <a:buBlip>
                <a:blip r:embed="rId3"/>
              </a:buBlip>
              <a:tabLst/>
              <a:defRPr/>
            </a:pPr>
            <a:r>
              <a:rPr kumimoji="0" lang="en-GB" sz="2500" b="0" i="0" u="none" strike="noStrike" kern="1200" cap="none" spc="0" normalizeH="0" baseline="0" noProof="0" dirty="0">
                <a:ln>
                  <a:noFill/>
                </a:ln>
                <a:solidFill>
                  <a:schemeClr val="tx1"/>
                </a:solidFill>
                <a:effectLst/>
                <a:uLnTx/>
                <a:uFillTx/>
                <a:latin typeface="Open Sans" panose="020B0606030504020204" pitchFamily="34" charset="0"/>
                <a:ea typeface="+mn-ea"/>
                <a:cs typeface="+mn-cs"/>
                <a:sym typeface="Arial"/>
              </a:rPr>
              <a:t>Who are you concerned with? </a:t>
            </a:r>
          </a:p>
          <a:p>
            <a:pPr marL="274638" marR="0" lvl="1" indent="-274638" algn="l" defTabSz="975390" eaLnBrk="1" fontAlgn="auto" latinLnBrk="0" hangingPunct="1">
              <a:spcBef>
                <a:spcPts val="1067"/>
              </a:spcBef>
              <a:spcAft>
                <a:spcPct val="15000"/>
              </a:spcAft>
              <a:buClr>
                <a:srgbClr val="000000"/>
              </a:buClr>
              <a:buSzPct val="73000"/>
              <a:buFont typeface="Arial"/>
              <a:buBlip>
                <a:blip r:embed="rId3"/>
              </a:buBlip>
              <a:tabLst/>
              <a:defRPr/>
            </a:pPr>
            <a:r>
              <a:rPr kumimoji="0" lang="en-GB" sz="2500" b="0" i="0" u="none" strike="noStrike" kern="1200" cap="none" spc="0" normalizeH="0" baseline="0" noProof="0" dirty="0">
                <a:ln>
                  <a:noFill/>
                </a:ln>
                <a:solidFill>
                  <a:schemeClr val="tx1"/>
                </a:solidFill>
                <a:effectLst/>
                <a:uLnTx/>
                <a:uFillTx/>
                <a:latin typeface="Open Sans" panose="020B0606030504020204" pitchFamily="34" charset="0"/>
                <a:ea typeface="+mn-ea"/>
                <a:cs typeface="+mn-cs"/>
                <a:sym typeface="Arial"/>
              </a:rPr>
              <a:t>e.g. people/adults/EU citizens, migrants, local authorities</a:t>
            </a:r>
          </a:p>
        </p:txBody>
      </p:sp>
      <p:sp>
        <p:nvSpPr>
          <p:cNvPr id="16" name="Freeform 15">
            <a:extLst>
              <a:ext uri="{FF2B5EF4-FFF2-40B4-BE49-F238E27FC236}">
                <a16:creationId xmlns:a16="http://schemas.microsoft.com/office/drawing/2014/main" id="{48AEB828-5F3B-755F-F4DE-24852638F795}"/>
              </a:ext>
            </a:extLst>
          </p:cNvPr>
          <p:cNvSpPr/>
          <p:nvPr/>
        </p:nvSpPr>
        <p:spPr>
          <a:xfrm>
            <a:off x="3389206" y="2706497"/>
            <a:ext cx="3240000" cy="1440000"/>
          </a:xfrm>
          <a:custGeom>
            <a:avLst/>
            <a:gdLst>
              <a:gd name="connsiteX0" fmla="*/ 0 w 2506019"/>
              <a:gd name="connsiteY0" fmla="*/ 0 h 1002407"/>
              <a:gd name="connsiteX1" fmla="*/ 2004816 w 2506019"/>
              <a:gd name="connsiteY1" fmla="*/ 0 h 1002407"/>
              <a:gd name="connsiteX2" fmla="*/ 2506019 w 2506019"/>
              <a:gd name="connsiteY2" fmla="*/ 501204 h 1002407"/>
              <a:gd name="connsiteX3" fmla="*/ 2004816 w 2506019"/>
              <a:gd name="connsiteY3" fmla="*/ 1002407 h 1002407"/>
              <a:gd name="connsiteX4" fmla="*/ 0 w 2506019"/>
              <a:gd name="connsiteY4" fmla="*/ 1002407 h 1002407"/>
              <a:gd name="connsiteX5" fmla="*/ 501204 w 2506019"/>
              <a:gd name="connsiteY5" fmla="*/ 501204 h 1002407"/>
              <a:gd name="connsiteX6" fmla="*/ 0 w 2506019"/>
              <a:gd name="connsiteY6" fmla="*/ 0 h 1002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06019" h="1002407">
                <a:moveTo>
                  <a:pt x="0" y="0"/>
                </a:moveTo>
                <a:lnTo>
                  <a:pt x="2004816" y="0"/>
                </a:lnTo>
                <a:lnTo>
                  <a:pt x="2506019" y="501204"/>
                </a:lnTo>
                <a:lnTo>
                  <a:pt x="2004816" y="1002407"/>
                </a:lnTo>
                <a:lnTo>
                  <a:pt x="0" y="1002407"/>
                </a:lnTo>
                <a:lnTo>
                  <a:pt x="501204" y="501204"/>
                </a:lnTo>
                <a:lnTo>
                  <a:pt x="0" y="0"/>
                </a:lnTo>
                <a:close/>
              </a:path>
            </a:pathLst>
          </a:cu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p:spPr>
        <p:txBody>
          <a:bodyPr lIns="573213" tIns="24003" rIns="525206" bIns="24003" spcCol="1270" anchor="ctr"/>
          <a:lstStyle/>
          <a:p>
            <a:pPr marL="0" marR="0" lvl="0" indent="0" defTabSz="800100" eaLnBrk="1" fontAlgn="auto" latinLnBrk="0" hangingPunct="1">
              <a:lnSpc>
                <a:spcPct val="90000"/>
              </a:lnSpc>
              <a:spcBef>
                <a:spcPts val="0"/>
              </a:spcBef>
              <a:spcAft>
                <a:spcPct val="35000"/>
              </a:spcAft>
              <a:buClr>
                <a:srgbClr val="000000"/>
              </a:buClr>
              <a:buSzTx/>
              <a:buFont typeface="Arial"/>
              <a:buNone/>
              <a:tabLst/>
              <a:defRPr/>
            </a:pPr>
            <a:r>
              <a:rPr kumimoji="0" lang="en-GB" sz="2600" b="0" i="0" u="none" strike="noStrike" kern="0" cap="none" spc="0" normalizeH="0" baseline="0" noProof="0" dirty="0">
                <a:ln>
                  <a:noFill/>
                </a:ln>
                <a:solidFill>
                  <a:schemeClr val="tx1"/>
                </a:solidFill>
                <a:effectLst/>
                <a:uLnTx/>
                <a:uFillTx/>
                <a:latin typeface="Open Sans" panose="020B0606030504020204" pitchFamily="34" charset="0"/>
                <a:ea typeface="+mn-ea"/>
                <a:cs typeface="+mn-cs"/>
                <a:sym typeface="Arial"/>
              </a:rPr>
              <a:t>Geography</a:t>
            </a:r>
          </a:p>
        </p:txBody>
      </p:sp>
      <p:sp>
        <p:nvSpPr>
          <p:cNvPr id="17" name="Freeform 16">
            <a:extLst>
              <a:ext uri="{FF2B5EF4-FFF2-40B4-BE49-F238E27FC236}">
                <a16:creationId xmlns:a16="http://schemas.microsoft.com/office/drawing/2014/main" id="{4776B572-845A-93CC-948C-B43D7219C2CB}"/>
              </a:ext>
            </a:extLst>
          </p:cNvPr>
          <p:cNvSpPr/>
          <p:nvPr/>
        </p:nvSpPr>
        <p:spPr>
          <a:xfrm>
            <a:off x="3479206" y="4334256"/>
            <a:ext cx="3060000" cy="3035808"/>
          </a:xfrm>
          <a:custGeom>
            <a:avLst/>
            <a:gdLst>
              <a:gd name="connsiteX0" fmla="*/ 0 w 2004815"/>
              <a:gd name="connsiteY0" fmla="*/ 0 h 2664987"/>
              <a:gd name="connsiteX1" fmla="*/ 2004815 w 2004815"/>
              <a:gd name="connsiteY1" fmla="*/ 0 h 2664987"/>
              <a:gd name="connsiteX2" fmla="*/ 2004815 w 2004815"/>
              <a:gd name="connsiteY2" fmla="*/ 2664987 h 2664987"/>
              <a:gd name="connsiteX3" fmla="*/ 0 w 2004815"/>
              <a:gd name="connsiteY3" fmla="*/ 2664987 h 2664987"/>
              <a:gd name="connsiteX4" fmla="*/ 0 w 2004815"/>
              <a:gd name="connsiteY4" fmla="*/ 0 h 26649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4815" h="2664987">
                <a:moveTo>
                  <a:pt x="0" y="0"/>
                </a:moveTo>
                <a:lnTo>
                  <a:pt x="2004815" y="0"/>
                </a:lnTo>
                <a:lnTo>
                  <a:pt x="2004815" y="2664987"/>
                </a:lnTo>
                <a:lnTo>
                  <a:pt x="0" y="2664987"/>
                </a:lnTo>
                <a:lnTo>
                  <a:pt x="0" y="0"/>
                </a:lnTo>
                <a:close/>
              </a:path>
            </a:pathLst>
          </a:custGeom>
          <a:noFill/>
          <a:ln>
            <a:noFill/>
          </a:ln>
          <a:effectLst/>
        </p:spPr>
        <p:txBody>
          <a:bodyPr lIns="0" tIns="0" rIns="0" bIns="0" spcCol="1270"/>
          <a:lstStyle/>
          <a:p>
            <a:pPr marL="274638" marR="0" lvl="1" indent="-274638" algn="l" defTabSz="975390" eaLnBrk="1" fontAlgn="auto" latinLnBrk="0" hangingPunct="1">
              <a:spcBef>
                <a:spcPts val="1067"/>
              </a:spcBef>
              <a:spcAft>
                <a:spcPct val="15000"/>
              </a:spcAft>
              <a:buClr>
                <a:srgbClr val="000000"/>
              </a:buClr>
              <a:buSzPct val="73000"/>
              <a:buFont typeface="Arial"/>
              <a:buBlip>
                <a:blip r:embed="rId3"/>
              </a:buBlip>
              <a:tabLst/>
              <a:defRPr/>
            </a:pPr>
            <a:r>
              <a:rPr kumimoji="0" lang="en-GB" sz="2500" b="0" i="0" u="none" strike="noStrike" kern="1200" cap="none" spc="0" normalizeH="0" baseline="0" noProof="0" dirty="0">
                <a:ln>
                  <a:noFill/>
                </a:ln>
                <a:solidFill>
                  <a:schemeClr val="tx1"/>
                </a:solidFill>
                <a:effectLst/>
                <a:uLnTx/>
                <a:uFillTx/>
                <a:latin typeface="Open Sans" panose="020B0606030504020204" pitchFamily="34" charset="0"/>
                <a:ea typeface="+mn-ea"/>
                <a:cs typeface="+mn-cs"/>
                <a:sym typeface="Arial"/>
              </a:rPr>
              <a:t>e.g. specific countries or regions, </a:t>
            </a:r>
          </a:p>
          <a:p>
            <a:pPr marL="274638" marR="0" lvl="1" indent="-274638" algn="l" defTabSz="975390" eaLnBrk="1" fontAlgn="auto" latinLnBrk="0" hangingPunct="1">
              <a:spcBef>
                <a:spcPts val="1067"/>
              </a:spcBef>
              <a:spcAft>
                <a:spcPct val="15000"/>
              </a:spcAft>
              <a:buClr>
                <a:srgbClr val="000000"/>
              </a:buClr>
              <a:buSzPct val="73000"/>
              <a:buFont typeface="Arial"/>
              <a:buBlip>
                <a:blip r:embed="rId3"/>
              </a:buBlip>
              <a:tabLst/>
              <a:defRPr/>
            </a:pPr>
            <a:r>
              <a:rPr kumimoji="0" lang="sl-SI" sz="2500" b="0" i="0" u="none" strike="noStrike" kern="1200" cap="none" spc="0" normalizeH="0" baseline="0" noProof="0" dirty="0">
                <a:ln>
                  <a:noFill/>
                </a:ln>
                <a:solidFill>
                  <a:schemeClr val="tx1"/>
                </a:solidFill>
                <a:effectLst/>
                <a:uLnTx/>
                <a:uFillTx/>
                <a:latin typeface="Open Sans" panose="020B0606030504020204" pitchFamily="34" charset="0"/>
                <a:ea typeface="+mn-ea"/>
                <a:cs typeface="+mn-cs"/>
                <a:sym typeface="Arial"/>
              </a:rPr>
              <a:t>a</a:t>
            </a:r>
            <a:r>
              <a:rPr kumimoji="0" lang="en-GB" sz="2500" b="0" i="0" u="none" strike="noStrike" kern="1200" cap="none" spc="0" normalizeH="0" baseline="0" noProof="0" dirty="0" err="1">
                <a:ln>
                  <a:noFill/>
                </a:ln>
                <a:solidFill>
                  <a:schemeClr val="tx1"/>
                </a:solidFill>
                <a:effectLst/>
                <a:uLnTx/>
                <a:uFillTx/>
                <a:latin typeface="Open Sans" panose="020B0606030504020204" pitchFamily="34" charset="0"/>
                <a:ea typeface="+mn-ea"/>
                <a:cs typeface="+mn-cs"/>
                <a:sym typeface="Arial"/>
              </a:rPr>
              <a:t>ll</a:t>
            </a:r>
            <a:r>
              <a:rPr kumimoji="0" lang="en-GB" sz="2500" b="0" i="0" u="none" strike="noStrike" kern="1200" cap="none" spc="0" normalizeH="0" baseline="0" noProof="0" dirty="0">
                <a:ln>
                  <a:noFill/>
                </a:ln>
                <a:solidFill>
                  <a:schemeClr val="tx1"/>
                </a:solidFill>
                <a:effectLst/>
                <a:uLnTx/>
                <a:uFillTx/>
                <a:latin typeface="Open Sans" panose="020B0606030504020204" pitchFamily="34" charset="0"/>
                <a:ea typeface="+mn-ea"/>
                <a:cs typeface="+mn-cs"/>
                <a:sym typeface="Arial"/>
              </a:rPr>
              <a:t> EU countries or A10 countries  (2004)</a:t>
            </a:r>
          </a:p>
          <a:p>
            <a:pPr marL="274638" marR="0" lvl="1" indent="-274638" algn="l" defTabSz="975390" eaLnBrk="1" fontAlgn="auto" latinLnBrk="0" hangingPunct="1">
              <a:spcBef>
                <a:spcPts val="1067"/>
              </a:spcBef>
              <a:spcAft>
                <a:spcPct val="15000"/>
              </a:spcAft>
              <a:buClr>
                <a:srgbClr val="000000"/>
              </a:buClr>
              <a:buSzPct val="73000"/>
              <a:buFont typeface="Arial"/>
              <a:buBlip>
                <a:blip r:embed="rId3"/>
              </a:buBlip>
              <a:tabLst/>
              <a:defRPr/>
            </a:pPr>
            <a:endParaRPr kumimoji="0" lang="en-GB" sz="2500" b="0" i="0" u="none" strike="noStrike" kern="1200" cap="none" spc="0" normalizeH="0" baseline="0" noProof="0" dirty="0">
              <a:ln>
                <a:noFill/>
              </a:ln>
              <a:solidFill>
                <a:schemeClr val="tx1"/>
              </a:solidFill>
              <a:effectLst/>
              <a:uLnTx/>
              <a:uFillTx/>
              <a:latin typeface="Open Sans" panose="020B0606030504020204" pitchFamily="34" charset="0"/>
              <a:ea typeface="+mn-ea"/>
              <a:cs typeface="+mn-cs"/>
              <a:sym typeface="Arial"/>
            </a:endParaRPr>
          </a:p>
        </p:txBody>
      </p:sp>
      <p:sp>
        <p:nvSpPr>
          <p:cNvPr id="18" name="Freeform 17">
            <a:extLst>
              <a:ext uri="{FF2B5EF4-FFF2-40B4-BE49-F238E27FC236}">
                <a16:creationId xmlns:a16="http://schemas.microsoft.com/office/drawing/2014/main" id="{56B2B051-7E19-41F4-D77C-83AEE84FDAB3}"/>
              </a:ext>
            </a:extLst>
          </p:cNvPr>
          <p:cNvSpPr/>
          <p:nvPr/>
        </p:nvSpPr>
        <p:spPr>
          <a:xfrm>
            <a:off x="6508410" y="2706497"/>
            <a:ext cx="3240000" cy="1440000"/>
          </a:xfrm>
          <a:custGeom>
            <a:avLst/>
            <a:gdLst>
              <a:gd name="connsiteX0" fmla="*/ 0 w 2506019"/>
              <a:gd name="connsiteY0" fmla="*/ 0 h 1002407"/>
              <a:gd name="connsiteX1" fmla="*/ 2004816 w 2506019"/>
              <a:gd name="connsiteY1" fmla="*/ 0 h 1002407"/>
              <a:gd name="connsiteX2" fmla="*/ 2506019 w 2506019"/>
              <a:gd name="connsiteY2" fmla="*/ 501204 h 1002407"/>
              <a:gd name="connsiteX3" fmla="*/ 2004816 w 2506019"/>
              <a:gd name="connsiteY3" fmla="*/ 1002407 h 1002407"/>
              <a:gd name="connsiteX4" fmla="*/ 0 w 2506019"/>
              <a:gd name="connsiteY4" fmla="*/ 1002407 h 1002407"/>
              <a:gd name="connsiteX5" fmla="*/ 501204 w 2506019"/>
              <a:gd name="connsiteY5" fmla="*/ 501204 h 1002407"/>
              <a:gd name="connsiteX6" fmla="*/ 0 w 2506019"/>
              <a:gd name="connsiteY6" fmla="*/ 0 h 1002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06019" h="1002407">
                <a:moveTo>
                  <a:pt x="0" y="0"/>
                </a:moveTo>
                <a:lnTo>
                  <a:pt x="2004816" y="0"/>
                </a:lnTo>
                <a:lnTo>
                  <a:pt x="2506019" y="501204"/>
                </a:lnTo>
                <a:lnTo>
                  <a:pt x="2004816" y="1002407"/>
                </a:lnTo>
                <a:lnTo>
                  <a:pt x="0" y="1002407"/>
                </a:lnTo>
                <a:lnTo>
                  <a:pt x="501204" y="501204"/>
                </a:lnTo>
                <a:lnTo>
                  <a:pt x="0" y="0"/>
                </a:lnTo>
                <a:close/>
              </a:path>
            </a:pathLst>
          </a:custGeom>
          <a:solidFill>
            <a:srgbClr val="FFC000">
              <a:hueOff val="0"/>
              <a:satOff val="0"/>
              <a:lumOff val="0"/>
              <a:alphaOff val="0"/>
            </a:srgbClr>
          </a:solidFill>
          <a:ln w="12700" cap="flat" cmpd="sng" algn="ctr">
            <a:solidFill>
              <a:sysClr val="window" lastClr="FFFFFF">
                <a:hueOff val="0"/>
                <a:satOff val="0"/>
                <a:lumOff val="0"/>
                <a:alphaOff val="0"/>
              </a:sysClr>
            </a:solidFill>
            <a:prstDash val="solid"/>
            <a:miter lim="800000"/>
          </a:ln>
          <a:effectLst/>
        </p:spPr>
        <p:txBody>
          <a:bodyPr lIns="573213" tIns="24003" rIns="525206" bIns="24003" spcCol="1270" anchor="ctr"/>
          <a:lstStyle/>
          <a:p>
            <a:pPr marL="0" marR="0" lvl="0" indent="0" defTabSz="800100" eaLnBrk="1" fontAlgn="auto" latinLnBrk="0" hangingPunct="1">
              <a:lnSpc>
                <a:spcPct val="90000"/>
              </a:lnSpc>
              <a:spcBef>
                <a:spcPts val="0"/>
              </a:spcBef>
              <a:spcAft>
                <a:spcPct val="35000"/>
              </a:spcAft>
              <a:buClr>
                <a:srgbClr val="000000"/>
              </a:buClr>
              <a:buSzTx/>
              <a:buFont typeface="Arial"/>
              <a:buNone/>
              <a:tabLst/>
              <a:defRPr/>
            </a:pPr>
            <a:r>
              <a:rPr kumimoji="0" lang="en-GB" sz="2600" b="0" i="0" u="none" strike="noStrike" kern="0" cap="none" spc="0" normalizeH="0" baseline="0" noProof="0" dirty="0">
                <a:ln>
                  <a:noFill/>
                </a:ln>
                <a:solidFill>
                  <a:schemeClr val="tx1"/>
                </a:solidFill>
                <a:effectLst/>
                <a:uLnTx/>
                <a:uFillTx/>
                <a:latin typeface="Open Sans" panose="020B0606030504020204" pitchFamily="34" charset="0"/>
                <a:ea typeface="+mn-ea"/>
                <a:cs typeface="+mn-cs"/>
                <a:sym typeface="Arial"/>
              </a:rPr>
              <a:t>Time</a:t>
            </a:r>
          </a:p>
        </p:txBody>
      </p:sp>
      <p:sp>
        <p:nvSpPr>
          <p:cNvPr id="19" name="Freeform 18">
            <a:extLst>
              <a:ext uri="{FF2B5EF4-FFF2-40B4-BE49-F238E27FC236}">
                <a16:creationId xmlns:a16="http://schemas.microsoft.com/office/drawing/2014/main" id="{ED0981AB-39B9-862E-A173-B5DBF4A797C7}"/>
              </a:ext>
            </a:extLst>
          </p:cNvPr>
          <p:cNvSpPr/>
          <p:nvPr/>
        </p:nvSpPr>
        <p:spPr>
          <a:xfrm>
            <a:off x="6737035" y="4334256"/>
            <a:ext cx="3060000" cy="3536442"/>
          </a:xfrm>
          <a:custGeom>
            <a:avLst/>
            <a:gdLst>
              <a:gd name="connsiteX0" fmla="*/ 0 w 2004815"/>
              <a:gd name="connsiteY0" fmla="*/ 0 h 2664987"/>
              <a:gd name="connsiteX1" fmla="*/ 2004815 w 2004815"/>
              <a:gd name="connsiteY1" fmla="*/ 0 h 2664987"/>
              <a:gd name="connsiteX2" fmla="*/ 2004815 w 2004815"/>
              <a:gd name="connsiteY2" fmla="*/ 2664987 h 2664987"/>
              <a:gd name="connsiteX3" fmla="*/ 0 w 2004815"/>
              <a:gd name="connsiteY3" fmla="*/ 2664987 h 2664987"/>
              <a:gd name="connsiteX4" fmla="*/ 0 w 2004815"/>
              <a:gd name="connsiteY4" fmla="*/ 0 h 26649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4815" h="2664987">
                <a:moveTo>
                  <a:pt x="0" y="0"/>
                </a:moveTo>
                <a:lnTo>
                  <a:pt x="2004815" y="0"/>
                </a:lnTo>
                <a:lnTo>
                  <a:pt x="2004815" y="2664987"/>
                </a:lnTo>
                <a:lnTo>
                  <a:pt x="0" y="2664987"/>
                </a:lnTo>
                <a:lnTo>
                  <a:pt x="0" y="0"/>
                </a:lnTo>
                <a:close/>
              </a:path>
            </a:pathLst>
          </a:custGeom>
          <a:noFill/>
          <a:ln>
            <a:noFill/>
          </a:ln>
          <a:effectLst/>
        </p:spPr>
        <p:txBody>
          <a:bodyPr lIns="0" tIns="0" rIns="0" bIns="0" spcCol="1270"/>
          <a:lstStyle/>
          <a:p>
            <a:pPr marL="274638" marR="0" lvl="1" indent="-274638" algn="l" defTabSz="975390" eaLnBrk="1" fontAlgn="auto" latinLnBrk="0" hangingPunct="1">
              <a:spcBef>
                <a:spcPts val="1067"/>
              </a:spcBef>
              <a:spcAft>
                <a:spcPct val="15000"/>
              </a:spcAft>
              <a:buClr>
                <a:srgbClr val="000000"/>
              </a:buClr>
              <a:buSzPct val="73000"/>
              <a:buFont typeface="Arial"/>
              <a:buBlip>
                <a:blip r:embed="rId3"/>
              </a:buBlip>
              <a:tabLst/>
              <a:defRPr/>
            </a:pPr>
            <a:r>
              <a:rPr kumimoji="0" lang="en-GB" sz="2500" b="0" i="0" u="none" strike="noStrike" kern="1200" cap="none" spc="0" normalizeH="0" baseline="0" noProof="0" dirty="0">
                <a:ln>
                  <a:noFill/>
                </a:ln>
                <a:solidFill>
                  <a:schemeClr val="tx1"/>
                </a:solidFill>
                <a:effectLst/>
                <a:uLnTx/>
                <a:uFillTx/>
                <a:latin typeface="Open Sans" panose="020B0606030504020204" pitchFamily="34" charset="0"/>
                <a:ea typeface="+mn-ea"/>
                <a:cs typeface="+mn-cs"/>
                <a:sym typeface="Arial"/>
              </a:rPr>
              <a:t>As most recent as possible</a:t>
            </a:r>
          </a:p>
          <a:p>
            <a:pPr marL="274638" marR="0" lvl="1" indent="-274638" algn="l" defTabSz="975390" eaLnBrk="1" fontAlgn="auto" latinLnBrk="0" hangingPunct="1">
              <a:spcBef>
                <a:spcPts val="1067"/>
              </a:spcBef>
              <a:spcAft>
                <a:spcPct val="15000"/>
              </a:spcAft>
              <a:buClr>
                <a:srgbClr val="000000"/>
              </a:buClr>
              <a:buSzPct val="73000"/>
              <a:buFont typeface="Arial"/>
              <a:buBlip>
                <a:blip r:embed="rId3"/>
              </a:buBlip>
              <a:tabLst/>
              <a:defRPr/>
            </a:pPr>
            <a:r>
              <a:rPr kumimoji="0" lang="en-GB" sz="2500" b="0" i="0" u="none" strike="noStrike" kern="1200" cap="none" spc="0" normalizeH="0" baseline="0" noProof="0" dirty="0">
                <a:ln>
                  <a:noFill/>
                </a:ln>
                <a:solidFill>
                  <a:schemeClr val="tx1"/>
                </a:solidFill>
                <a:effectLst/>
                <a:uLnTx/>
                <a:uFillTx/>
                <a:latin typeface="Open Sans" panose="020B0606030504020204" pitchFamily="34" charset="0"/>
                <a:ea typeface="+mn-ea"/>
                <a:cs typeface="+mn-cs"/>
                <a:sym typeface="Arial"/>
              </a:rPr>
              <a:t>a specific period  (e.g. 2008-2018)</a:t>
            </a:r>
          </a:p>
          <a:p>
            <a:pPr marL="274638" marR="0" lvl="1" indent="-274638" algn="l" defTabSz="975390" eaLnBrk="1" fontAlgn="auto" latinLnBrk="0" hangingPunct="1">
              <a:spcBef>
                <a:spcPts val="1067"/>
              </a:spcBef>
              <a:spcAft>
                <a:spcPct val="15000"/>
              </a:spcAft>
              <a:buClr>
                <a:srgbClr val="000000"/>
              </a:buClr>
              <a:buSzPct val="73000"/>
              <a:buFont typeface="Arial"/>
              <a:buBlip>
                <a:blip r:embed="rId3"/>
              </a:buBlip>
              <a:tabLst/>
              <a:defRPr/>
            </a:pPr>
            <a:r>
              <a:rPr kumimoji="0" lang="en-GB" sz="2500" b="0" i="0" u="none" strike="noStrike" kern="1200" cap="none" spc="0" normalizeH="0" baseline="0" noProof="0" dirty="0">
                <a:ln>
                  <a:noFill/>
                </a:ln>
                <a:solidFill>
                  <a:schemeClr val="tx1"/>
                </a:solidFill>
                <a:effectLst/>
                <a:uLnTx/>
                <a:uFillTx/>
                <a:latin typeface="Open Sans" panose="020B0606030504020204" pitchFamily="34" charset="0"/>
                <a:ea typeface="+mn-ea"/>
                <a:cs typeface="+mn-cs"/>
                <a:sym typeface="Arial"/>
              </a:rPr>
              <a:t>a long a period as possible </a:t>
            </a:r>
          </a:p>
          <a:p>
            <a:pPr marL="274638" marR="0" lvl="1" indent="-274638" algn="l" defTabSz="975390" eaLnBrk="1" fontAlgn="auto" latinLnBrk="0" hangingPunct="1">
              <a:spcBef>
                <a:spcPts val="1067"/>
              </a:spcBef>
              <a:spcAft>
                <a:spcPct val="15000"/>
              </a:spcAft>
              <a:buClr>
                <a:srgbClr val="000000"/>
              </a:buClr>
              <a:buSzPct val="73000"/>
              <a:buFont typeface="Arial"/>
              <a:buBlip>
                <a:blip r:embed="rId3"/>
              </a:buBlip>
              <a:tabLst/>
              <a:defRPr/>
            </a:pPr>
            <a:r>
              <a:rPr kumimoji="0" lang="en-GB" sz="2500" b="0" i="0" u="none" strike="noStrike" kern="1200" cap="none" spc="0" normalizeH="0" baseline="0" noProof="0" dirty="0">
                <a:ln>
                  <a:noFill/>
                </a:ln>
                <a:solidFill>
                  <a:schemeClr val="tx1"/>
                </a:solidFill>
                <a:effectLst/>
                <a:uLnTx/>
                <a:uFillTx/>
                <a:latin typeface="Open Sans" panose="020B0606030504020204" pitchFamily="34" charset="0"/>
                <a:ea typeface="+mn-ea"/>
                <a:cs typeface="+mn-cs"/>
                <a:sym typeface="Arial"/>
              </a:rPr>
              <a:t>data from people at multiple time points?</a:t>
            </a:r>
          </a:p>
        </p:txBody>
      </p:sp>
      <p:sp>
        <p:nvSpPr>
          <p:cNvPr id="20" name="Freeform 19">
            <a:extLst>
              <a:ext uri="{FF2B5EF4-FFF2-40B4-BE49-F238E27FC236}">
                <a16:creationId xmlns:a16="http://schemas.microsoft.com/office/drawing/2014/main" id="{EABD235D-6784-A9A1-64FD-07A970E4D3E0}"/>
              </a:ext>
            </a:extLst>
          </p:cNvPr>
          <p:cNvSpPr/>
          <p:nvPr/>
        </p:nvSpPr>
        <p:spPr>
          <a:xfrm>
            <a:off x="9627614" y="2706497"/>
            <a:ext cx="3240000" cy="1440000"/>
          </a:xfrm>
          <a:custGeom>
            <a:avLst/>
            <a:gdLst>
              <a:gd name="connsiteX0" fmla="*/ 0 w 2506019"/>
              <a:gd name="connsiteY0" fmla="*/ 0 h 1002407"/>
              <a:gd name="connsiteX1" fmla="*/ 2004816 w 2506019"/>
              <a:gd name="connsiteY1" fmla="*/ 0 h 1002407"/>
              <a:gd name="connsiteX2" fmla="*/ 2506019 w 2506019"/>
              <a:gd name="connsiteY2" fmla="*/ 501204 h 1002407"/>
              <a:gd name="connsiteX3" fmla="*/ 2004816 w 2506019"/>
              <a:gd name="connsiteY3" fmla="*/ 1002407 h 1002407"/>
              <a:gd name="connsiteX4" fmla="*/ 0 w 2506019"/>
              <a:gd name="connsiteY4" fmla="*/ 1002407 h 1002407"/>
              <a:gd name="connsiteX5" fmla="*/ 501204 w 2506019"/>
              <a:gd name="connsiteY5" fmla="*/ 501204 h 1002407"/>
              <a:gd name="connsiteX6" fmla="*/ 0 w 2506019"/>
              <a:gd name="connsiteY6" fmla="*/ 0 h 1002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06019" h="1002407">
                <a:moveTo>
                  <a:pt x="0" y="0"/>
                </a:moveTo>
                <a:lnTo>
                  <a:pt x="2004816" y="0"/>
                </a:lnTo>
                <a:lnTo>
                  <a:pt x="2506019" y="501204"/>
                </a:lnTo>
                <a:lnTo>
                  <a:pt x="2004816" y="1002407"/>
                </a:lnTo>
                <a:lnTo>
                  <a:pt x="0" y="1002407"/>
                </a:lnTo>
                <a:lnTo>
                  <a:pt x="501204" y="501204"/>
                </a:lnTo>
                <a:lnTo>
                  <a:pt x="0" y="0"/>
                </a:lnTo>
                <a:close/>
              </a:path>
            </a:pathLst>
          </a:cu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p:spPr>
        <p:txBody>
          <a:bodyPr lIns="573213" tIns="24003" rIns="525206" bIns="24003" spcCol="1270" anchor="ctr"/>
          <a:lstStyle/>
          <a:p>
            <a:pPr marL="0" marR="0" lvl="0" indent="0" defTabSz="800100" eaLnBrk="1" fontAlgn="auto" latinLnBrk="0" hangingPunct="1">
              <a:lnSpc>
                <a:spcPct val="90000"/>
              </a:lnSpc>
              <a:spcBef>
                <a:spcPts val="0"/>
              </a:spcBef>
              <a:spcAft>
                <a:spcPct val="35000"/>
              </a:spcAft>
              <a:buClr>
                <a:srgbClr val="000000"/>
              </a:buClr>
              <a:buSzTx/>
              <a:buFont typeface="Arial"/>
              <a:buNone/>
              <a:tabLst/>
              <a:defRPr/>
            </a:pPr>
            <a:r>
              <a:rPr kumimoji="0" lang="en-GB" sz="2600" b="0" i="0" u="none" strike="noStrike" kern="0" cap="none" spc="0" normalizeH="0" baseline="0" noProof="0" dirty="0">
                <a:ln>
                  <a:noFill/>
                </a:ln>
                <a:solidFill>
                  <a:schemeClr val="tx1"/>
                </a:solidFill>
                <a:effectLst/>
                <a:uLnTx/>
                <a:uFillTx/>
                <a:latin typeface="Open Sans" panose="020B0606030504020204" pitchFamily="34" charset="0"/>
                <a:ea typeface="+mn-ea"/>
                <a:cs typeface="+mn-cs"/>
                <a:sym typeface="Arial"/>
              </a:rPr>
              <a:t>Unit of analysis</a:t>
            </a:r>
          </a:p>
        </p:txBody>
      </p:sp>
      <p:sp>
        <p:nvSpPr>
          <p:cNvPr id="21" name="Freeform 20">
            <a:extLst>
              <a:ext uri="{FF2B5EF4-FFF2-40B4-BE49-F238E27FC236}">
                <a16:creationId xmlns:a16="http://schemas.microsoft.com/office/drawing/2014/main" id="{7B00FE37-2FAE-76C5-D3F0-F29BDF8AA24C}"/>
              </a:ext>
            </a:extLst>
          </p:cNvPr>
          <p:cNvSpPr/>
          <p:nvPr/>
        </p:nvSpPr>
        <p:spPr>
          <a:xfrm>
            <a:off x="10210221" y="4334256"/>
            <a:ext cx="3060000" cy="1004732"/>
          </a:xfrm>
          <a:custGeom>
            <a:avLst/>
            <a:gdLst>
              <a:gd name="connsiteX0" fmla="*/ 0 w 2004815"/>
              <a:gd name="connsiteY0" fmla="*/ 0 h 2664987"/>
              <a:gd name="connsiteX1" fmla="*/ 2004815 w 2004815"/>
              <a:gd name="connsiteY1" fmla="*/ 0 h 2664987"/>
              <a:gd name="connsiteX2" fmla="*/ 2004815 w 2004815"/>
              <a:gd name="connsiteY2" fmla="*/ 2664987 h 2664987"/>
              <a:gd name="connsiteX3" fmla="*/ 0 w 2004815"/>
              <a:gd name="connsiteY3" fmla="*/ 2664987 h 2664987"/>
              <a:gd name="connsiteX4" fmla="*/ 0 w 2004815"/>
              <a:gd name="connsiteY4" fmla="*/ 0 h 26649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4815" h="2664987">
                <a:moveTo>
                  <a:pt x="0" y="0"/>
                </a:moveTo>
                <a:lnTo>
                  <a:pt x="2004815" y="0"/>
                </a:lnTo>
                <a:lnTo>
                  <a:pt x="2004815" y="2664987"/>
                </a:lnTo>
                <a:lnTo>
                  <a:pt x="0" y="2664987"/>
                </a:lnTo>
                <a:lnTo>
                  <a:pt x="0" y="0"/>
                </a:lnTo>
                <a:close/>
              </a:path>
            </a:pathLst>
          </a:custGeom>
          <a:noFill/>
          <a:ln>
            <a:noFill/>
          </a:ln>
          <a:effectLst/>
        </p:spPr>
        <p:txBody>
          <a:bodyPr lIns="0" tIns="0" rIns="0" bIns="0" spcCol="1270"/>
          <a:lstStyle/>
          <a:p>
            <a:pPr marL="274638" marR="0" lvl="1" indent="-274638" algn="l" defTabSz="975390" eaLnBrk="1" fontAlgn="auto" latinLnBrk="0" hangingPunct="1">
              <a:spcBef>
                <a:spcPts val="1067"/>
              </a:spcBef>
              <a:spcAft>
                <a:spcPct val="15000"/>
              </a:spcAft>
              <a:buClr>
                <a:srgbClr val="000000"/>
              </a:buClr>
              <a:buSzPct val="73000"/>
              <a:buFont typeface="Arial"/>
              <a:buBlip>
                <a:blip r:embed="rId3"/>
              </a:buBlip>
              <a:tabLst/>
              <a:defRPr/>
            </a:pPr>
            <a:r>
              <a:rPr kumimoji="0" lang="en-GB" sz="2500" b="0" i="0" u="none" strike="noStrike" kern="1200" cap="none" spc="0" normalizeH="0" baseline="0" noProof="0" dirty="0">
                <a:ln>
                  <a:noFill/>
                </a:ln>
                <a:solidFill>
                  <a:schemeClr val="tx1"/>
                </a:solidFill>
                <a:effectLst/>
                <a:uLnTx/>
                <a:uFillTx/>
                <a:latin typeface="Open Sans" panose="020B0606030504020204" pitchFamily="34" charset="0"/>
                <a:ea typeface="+mn-ea"/>
                <a:cs typeface="+mn-cs"/>
                <a:sym typeface="Arial"/>
              </a:rPr>
              <a:t>individuals, households,</a:t>
            </a:r>
          </a:p>
          <a:p>
            <a:pPr marL="274638" marR="0" lvl="1" indent="-274638" algn="l" defTabSz="975390" eaLnBrk="1" fontAlgn="auto" latinLnBrk="0" hangingPunct="1">
              <a:spcBef>
                <a:spcPts val="1067"/>
              </a:spcBef>
              <a:spcAft>
                <a:spcPct val="15000"/>
              </a:spcAft>
              <a:buClr>
                <a:srgbClr val="000000"/>
              </a:buClr>
              <a:buSzPct val="73000"/>
              <a:buFont typeface="Arial"/>
              <a:buBlip>
                <a:blip r:embed="rId3"/>
              </a:buBlip>
              <a:tabLst/>
              <a:defRPr/>
            </a:pPr>
            <a:r>
              <a:rPr kumimoji="0" lang="en-GB" sz="2500" b="0" i="0" u="none" strike="noStrike" kern="1200" cap="none" spc="0" normalizeH="0" baseline="0" noProof="0" dirty="0">
                <a:ln>
                  <a:noFill/>
                </a:ln>
                <a:solidFill>
                  <a:schemeClr val="tx1"/>
                </a:solidFill>
                <a:effectLst/>
                <a:uLnTx/>
                <a:uFillTx/>
                <a:latin typeface="Open Sans" panose="020B0606030504020204" pitchFamily="34" charset="0"/>
                <a:ea typeface="+mn-ea"/>
                <a:cs typeface="+mn-cs"/>
                <a:sym typeface="Arial"/>
              </a:rPr>
              <a:t>regions or countries?</a:t>
            </a:r>
          </a:p>
        </p:txBody>
      </p:sp>
      <p:sp>
        <p:nvSpPr>
          <p:cNvPr id="22" name="Freeform 21">
            <a:extLst>
              <a:ext uri="{FF2B5EF4-FFF2-40B4-BE49-F238E27FC236}">
                <a16:creationId xmlns:a16="http://schemas.microsoft.com/office/drawing/2014/main" id="{CC6A0196-19F7-BEB2-3EB5-242F431182C3}"/>
              </a:ext>
            </a:extLst>
          </p:cNvPr>
          <p:cNvSpPr/>
          <p:nvPr/>
        </p:nvSpPr>
        <p:spPr>
          <a:xfrm>
            <a:off x="12746818" y="2706497"/>
            <a:ext cx="3240000" cy="1440000"/>
          </a:xfrm>
          <a:custGeom>
            <a:avLst/>
            <a:gdLst>
              <a:gd name="connsiteX0" fmla="*/ 0 w 2506019"/>
              <a:gd name="connsiteY0" fmla="*/ 0 h 1002407"/>
              <a:gd name="connsiteX1" fmla="*/ 2004816 w 2506019"/>
              <a:gd name="connsiteY1" fmla="*/ 0 h 1002407"/>
              <a:gd name="connsiteX2" fmla="*/ 2506019 w 2506019"/>
              <a:gd name="connsiteY2" fmla="*/ 501204 h 1002407"/>
              <a:gd name="connsiteX3" fmla="*/ 2004816 w 2506019"/>
              <a:gd name="connsiteY3" fmla="*/ 1002407 h 1002407"/>
              <a:gd name="connsiteX4" fmla="*/ 0 w 2506019"/>
              <a:gd name="connsiteY4" fmla="*/ 1002407 h 1002407"/>
              <a:gd name="connsiteX5" fmla="*/ 501204 w 2506019"/>
              <a:gd name="connsiteY5" fmla="*/ 501204 h 1002407"/>
              <a:gd name="connsiteX6" fmla="*/ 0 w 2506019"/>
              <a:gd name="connsiteY6" fmla="*/ 0 h 1002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06019" h="1002407">
                <a:moveTo>
                  <a:pt x="0" y="0"/>
                </a:moveTo>
                <a:lnTo>
                  <a:pt x="2004816" y="0"/>
                </a:lnTo>
                <a:lnTo>
                  <a:pt x="2506019" y="501204"/>
                </a:lnTo>
                <a:lnTo>
                  <a:pt x="2004816" y="1002407"/>
                </a:lnTo>
                <a:lnTo>
                  <a:pt x="0" y="1002407"/>
                </a:lnTo>
                <a:lnTo>
                  <a:pt x="501204" y="501204"/>
                </a:lnTo>
                <a:lnTo>
                  <a:pt x="0" y="0"/>
                </a:lnTo>
                <a:close/>
              </a:path>
            </a:pathLst>
          </a:custGeom>
          <a:solidFill>
            <a:srgbClr val="70AD47">
              <a:hueOff val="0"/>
              <a:satOff val="0"/>
              <a:lumOff val="0"/>
              <a:alphaOff val="0"/>
            </a:srgbClr>
          </a:solidFill>
          <a:ln w="12700" cap="flat" cmpd="sng" algn="ctr">
            <a:solidFill>
              <a:sysClr val="window" lastClr="FFFFFF">
                <a:hueOff val="0"/>
                <a:satOff val="0"/>
                <a:lumOff val="0"/>
                <a:alphaOff val="0"/>
              </a:sysClr>
            </a:solidFill>
            <a:prstDash val="solid"/>
            <a:miter lim="800000"/>
          </a:ln>
          <a:effectLst/>
        </p:spPr>
        <p:txBody>
          <a:bodyPr lIns="573213" tIns="24003" rIns="525206" bIns="24003" spcCol="1270" anchor="ctr"/>
          <a:lstStyle/>
          <a:p>
            <a:pPr marL="0" marR="0" lvl="0" indent="0" defTabSz="800100" eaLnBrk="1" fontAlgn="auto" latinLnBrk="0" hangingPunct="1">
              <a:lnSpc>
                <a:spcPct val="90000"/>
              </a:lnSpc>
              <a:spcBef>
                <a:spcPts val="0"/>
              </a:spcBef>
              <a:spcAft>
                <a:spcPct val="35000"/>
              </a:spcAft>
              <a:buClr>
                <a:srgbClr val="000000"/>
              </a:buClr>
              <a:buSzTx/>
              <a:buFont typeface="Arial"/>
              <a:buNone/>
              <a:tabLst/>
              <a:defRPr/>
            </a:pPr>
            <a:r>
              <a:rPr kumimoji="0" lang="en-GB" sz="2600" b="0" i="0" u="none" strike="noStrike" kern="0" cap="none" spc="0" normalizeH="0" baseline="0" noProof="0" dirty="0">
                <a:ln>
                  <a:noFill/>
                </a:ln>
                <a:solidFill>
                  <a:schemeClr val="tx1"/>
                </a:solidFill>
                <a:effectLst/>
                <a:uLnTx/>
                <a:uFillTx/>
                <a:latin typeface="Open Sans" panose="020B0606030504020204" pitchFamily="34" charset="0"/>
                <a:ea typeface="+mn-ea"/>
                <a:cs typeface="+mn-cs"/>
                <a:sym typeface="Arial"/>
              </a:rPr>
              <a:t>Study design and sample</a:t>
            </a:r>
            <a:r>
              <a:rPr kumimoji="0" lang="en-GB" sz="2600" b="0" i="0" u="none" strike="noStrike" kern="0" cap="none" spc="0" normalizeH="0" baseline="0" noProof="0" dirty="0">
                <a:ln>
                  <a:noFill/>
                </a:ln>
                <a:solidFill>
                  <a:schemeClr val="tx1"/>
                </a:solidFill>
                <a:effectLst/>
                <a:uLnTx/>
                <a:uFillTx/>
                <a:latin typeface="Open Sans Light" panose="020B0604020202020204" charset="0"/>
                <a:ea typeface="Open Sans Light" panose="020B0604020202020204" charset="0"/>
                <a:cs typeface="Open Sans Light" panose="020B0604020202020204" charset="0"/>
                <a:sym typeface="Arial"/>
              </a:rPr>
              <a:t> </a:t>
            </a:r>
          </a:p>
        </p:txBody>
      </p:sp>
      <p:sp>
        <p:nvSpPr>
          <p:cNvPr id="23" name="Freeform 22">
            <a:extLst>
              <a:ext uri="{FF2B5EF4-FFF2-40B4-BE49-F238E27FC236}">
                <a16:creationId xmlns:a16="http://schemas.microsoft.com/office/drawing/2014/main" id="{BDD9D02A-AE0A-A9F9-36F3-75D58F29973A}"/>
              </a:ext>
            </a:extLst>
          </p:cNvPr>
          <p:cNvSpPr/>
          <p:nvPr/>
        </p:nvSpPr>
        <p:spPr>
          <a:xfrm>
            <a:off x="12836818" y="4334256"/>
            <a:ext cx="3060000" cy="3536442"/>
          </a:xfrm>
          <a:custGeom>
            <a:avLst/>
            <a:gdLst>
              <a:gd name="connsiteX0" fmla="*/ 0 w 2004815"/>
              <a:gd name="connsiteY0" fmla="*/ 0 h 2664987"/>
              <a:gd name="connsiteX1" fmla="*/ 2004815 w 2004815"/>
              <a:gd name="connsiteY1" fmla="*/ 0 h 2664987"/>
              <a:gd name="connsiteX2" fmla="*/ 2004815 w 2004815"/>
              <a:gd name="connsiteY2" fmla="*/ 2664987 h 2664987"/>
              <a:gd name="connsiteX3" fmla="*/ 0 w 2004815"/>
              <a:gd name="connsiteY3" fmla="*/ 2664987 h 2664987"/>
              <a:gd name="connsiteX4" fmla="*/ 0 w 2004815"/>
              <a:gd name="connsiteY4" fmla="*/ 0 h 26649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4815" h="2664987">
                <a:moveTo>
                  <a:pt x="0" y="0"/>
                </a:moveTo>
                <a:lnTo>
                  <a:pt x="2004815" y="0"/>
                </a:lnTo>
                <a:lnTo>
                  <a:pt x="2004815" y="2664987"/>
                </a:lnTo>
                <a:lnTo>
                  <a:pt x="0" y="2664987"/>
                </a:lnTo>
                <a:lnTo>
                  <a:pt x="0" y="0"/>
                </a:lnTo>
                <a:close/>
              </a:path>
            </a:pathLst>
          </a:custGeom>
          <a:noFill/>
          <a:ln>
            <a:noFill/>
          </a:ln>
          <a:effectLst/>
        </p:spPr>
        <p:txBody>
          <a:bodyPr lIns="0" tIns="0" rIns="0" bIns="0" spcCol="1270"/>
          <a:lstStyle/>
          <a:p>
            <a:pPr marL="274638" marR="0" lvl="1" indent="-274638" algn="l" defTabSz="975390" eaLnBrk="1" fontAlgn="auto" latinLnBrk="0" hangingPunct="1">
              <a:spcBef>
                <a:spcPts val="1067"/>
              </a:spcBef>
              <a:spcAft>
                <a:spcPct val="15000"/>
              </a:spcAft>
              <a:buClr>
                <a:srgbClr val="000000"/>
              </a:buClr>
              <a:buSzPct val="73000"/>
              <a:buFont typeface="Arial"/>
              <a:buBlip>
                <a:blip r:embed="rId3"/>
              </a:buBlip>
              <a:tabLst/>
              <a:defRPr/>
            </a:pPr>
            <a:r>
              <a:rPr kumimoji="0" lang="en-GB" sz="2500" b="0" i="0" u="none" strike="noStrike" kern="1200" cap="none" spc="0" normalizeH="0" baseline="0" noProof="0" dirty="0">
                <a:ln>
                  <a:noFill/>
                </a:ln>
                <a:solidFill>
                  <a:schemeClr val="tx1"/>
                </a:solidFill>
                <a:effectLst/>
                <a:uLnTx/>
                <a:uFillTx/>
                <a:latin typeface="Open Sans" panose="020B0606030504020204" pitchFamily="34" charset="0"/>
                <a:ea typeface="+mn-ea"/>
                <a:cs typeface="+mn-cs"/>
                <a:sym typeface="Arial"/>
              </a:rPr>
              <a:t>Do you need representative (random) sample?</a:t>
            </a:r>
          </a:p>
          <a:p>
            <a:pPr marL="274638" marR="0" lvl="1" indent="-274638" algn="l" defTabSz="975390" eaLnBrk="1" fontAlgn="auto" latinLnBrk="0" hangingPunct="1">
              <a:spcBef>
                <a:spcPts val="1067"/>
              </a:spcBef>
              <a:spcAft>
                <a:spcPct val="15000"/>
              </a:spcAft>
              <a:buClr>
                <a:srgbClr val="000000"/>
              </a:buClr>
              <a:buSzPct val="73000"/>
              <a:buFont typeface="Arial"/>
              <a:buBlip>
                <a:blip r:embed="rId3"/>
              </a:buBlip>
              <a:tabLst/>
              <a:defRPr/>
            </a:pPr>
            <a:r>
              <a:rPr kumimoji="0" lang="en-GB" sz="2500" b="0" i="0" u="none" strike="noStrike" kern="1200" cap="none" spc="0" normalizeH="0" baseline="0" noProof="0" dirty="0">
                <a:ln>
                  <a:noFill/>
                </a:ln>
                <a:solidFill>
                  <a:schemeClr val="tx1"/>
                </a:solidFill>
                <a:effectLst/>
                <a:uLnTx/>
                <a:uFillTx/>
                <a:latin typeface="Open Sans" panose="020B0606030504020204" pitchFamily="34" charset="0"/>
                <a:ea typeface="+mn-ea"/>
                <a:cs typeface="+mn-cs"/>
                <a:sym typeface="Arial"/>
              </a:rPr>
              <a:t>Size (large sample for inferences about small groups) </a:t>
            </a:r>
          </a:p>
        </p:txBody>
      </p:sp>
    </p:spTree>
    <p:extLst>
      <p:ext uri="{BB962C8B-B14F-4D97-AF65-F5344CB8AC3E}">
        <p14:creationId xmlns:p14="http://schemas.microsoft.com/office/powerpoint/2010/main" val="344154741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animBg="1"/>
      <p:bldP spid="17" grpId="0"/>
      <p:bldP spid="18" grpId="0" animBg="1"/>
      <p:bldP spid="19" grpId="0"/>
      <p:bldP spid="20" grpId="0" animBg="1"/>
      <p:bldP spid="21" grpId="0"/>
      <p:bldP spid="22" grpId="0" animBg="1"/>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E414497-949D-DF63-52ED-F1383E915E6A}"/>
              </a:ext>
            </a:extLst>
          </p:cNvPr>
          <p:cNvSpPr>
            <a:spLocks noGrp="1"/>
          </p:cNvSpPr>
          <p:nvPr>
            <p:ph type="body" idx="1"/>
          </p:nvPr>
        </p:nvSpPr>
        <p:spPr/>
        <p:txBody>
          <a:bodyPr/>
          <a:lstStyle/>
          <a:p>
            <a:r>
              <a:rPr lang="en-GB" dirty="0"/>
              <a:t>Task: identify data needs  - Evaluating data worksheet</a:t>
            </a:r>
            <a:endParaRPr lang="en-GB" b="1" dirty="0"/>
          </a:p>
          <a:p>
            <a:pPr marL="0" indent="0">
              <a:buNone/>
            </a:pPr>
            <a:endParaRPr lang="en-NL" dirty="0"/>
          </a:p>
        </p:txBody>
      </p:sp>
      <p:sp>
        <p:nvSpPr>
          <p:cNvPr id="3" name="Title 2">
            <a:extLst>
              <a:ext uri="{FF2B5EF4-FFF2-40B4-BE49-F238E27FC236}">
                <a16:creationId xmlns:a16="http://schemas.microsoft.com/office/drawing/2014/main" id="{57FB9CC9-EA7D-F76C-549F-2478D08A4B6B}"/>
              </a:ext>
            </a:extLst>
          </p:cNvPr>
          <p:cNvSpPr>
            <a:spLocks noGrp="1"/>
          </p:cNvSpPr>
          <p:nvPr>
            <p:ph type="title"/>
          </p:nvPr>
        </p:nvSpPr>
        <p:spPr/>
        <p:txBody>
          <a:bodyPr/>
          <a:lstStyle/>
          <a:p>
            <a:r>
              <a:rPr lang="en-NL" dirty="0"/>
              <a:t>Identifying data needs </a:t>
            </a:r>
          </a:p>
        </p:txBody>
      </p:sp>
    </p:spTree>
    <p:extLst>
      <p:ext uri="{BB962C8B-B14F-4D97-AF65-F5344CB8AC3E}">
        <p14:creationId xmlns:p14="http://schemas.microsoft.com/office/powerpoint/2010/main" val="3040875216"/>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C1674D9-9AD9-EF60-2D08-9A1B64AD5724}"/>
              </a:ext>
            </a:extLst>
          </p:cNvPr>
          <p:cNvSpPr>
            <a:spLocks noGrp="1"/>
          </p:cNvSpPr>
          <p:nvPr>
            <p:ph type="title"/>
          </p:nvPr>
        </p:nvSpPr>
        <p:spPr>
          <a:xfrm>
            <a:off x="890852" y="885495"/>
            <a:ext cx="14716508" cy="997079"/>
          </a:xfrm>
        </p:spPr>
        <p:txBody>
          <a:bodyPr/>
          <a:lstStyle/>
          <a:p>
            <a:r>
              <a:rPr lang="en-NL" dirty="0"/>
              <a:t>Find data resources</a:t>
            </a:r>
          </a:p>
        </p:txBody>
      </p:sp>
      <p:pic>
        <p:nvPicPr>
          <p:cNvPr id="2" name="Picture 1">
            <a:extLst>
              <a:ext uri="{FF2B5EF4-FFF2-40B4-BE49-F238E27FC236}">
                <a16:creationId xmlns:a16="http://schemas.microsoft.com/office/drawing/2014/main" id="{26E3F639-2F20-C674-C1D9-CBB3B268C154}"/>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6398389" y="0"/>
            <a:ext cx="10583287" cy="9349361"/>
          </a:xfrm>
          <a:prstGeom prst="rect">
            <a:avLst/>
          </a:prstGeom>
        </p:spPr>
      </p:pic>
      <p:sp>
        <p:nvSpPr>
          <p:cNvPr id="4" name="TextBox 3">
            <a:extLst>
              <a:ext uri="{FF2B5EF4-FFF2-40B4-BE49-F238E27FC236}">
                <a16:creationId xmlns:a16="http://schemas.microsoft.com/office/drawing/2014/main" id="{51C00C63-56AC-5EF9-36A9-08CF288C8138}"/>
              </a:ext>
            </a:extLst>
          </p:cNvPr>
          <p:cNvSpPr txBox="1"/>
          <p:nvPr/>
        </p:nvSpPr>
        <p:spPr>
          <a:xfrm>
            <a:off x="11429321" y="9296400"/>
            <a:ext cx="5747657" cy="4572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rtlCol="0">
            <a:normAutofit fontScale="62500" lnSpcReduction="20000"/>
          </a:bodyPr>
          <a:lstStyle/>
          <a:p>
            <a:pPr algn="l"/>
            <a:r>
              <a:rPr lang="en-NL"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Images: CC-BY-SA CESSDA DMEG </a:t>
            </a:r>
            <a:r>
              <a:rPr lang="en-GB"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https://</a:t>
            </a:r>
            <a:r>
              <a:rPr lang="en-GB" b="0" dirty="0" err="1">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dmeg.cessda.eu</a:t>
            </a:r>
            <a:r>
              <a:rPr lang="en-GB"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a:t>
            </a:r>
          </a:p>
          <a:p>
            <a:pPr algn="l"/>
            <a:endParaRPr lang="en-NL"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08881588"/>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
            <a:extLst>
              <a:ext uri="{FF2B5EF4-FFF2-40B4-BE49-F238E27FC236}">
                <a16:creationId xmlns:a16="http://schemas.microsoft.com/office/drawing/2014/main" id="{85EB7897-24FD-52F6-6413-E47CD7BAA688}"/>
              </a:ext>
            </a:extLst>
          </p:cNvPr>
          <p:cNvSpPr>
            <a:spLocks noGrp="1"/>
          </p:cNvSpPr>
          <p:nvPr>
            <p:ph type="body" idx="1"/>
          </p:nvPr>
        </p:nvSpPr>
        <p:spPr>
          <a:xfrm>
            <a:off x="908781" y="2496211"/>
            <a:ext cx="14716508" cy="6090466"/>
          </a:xfrm>
        </p:spPr>
        <p:txBody>
          <a:bodyPr>
            <a:noAutofit/>
          </a:bodyPr>
          <a:lstStyle/>
          <a:p>
            <a:pPr marL="432000" lvl="0">
              <a:lnSpc>
                <a:spcPct val="120000"/>
              </a:lnSpc>
              <a:buSzTx/>
              <a:buFont typeface="Arial" panose="020B0604020202020204" pitchFamily="34" charset="0"/>
              <a:buChar char="•"/>
              <a:defRPr/>
            </a:pPr>
            <a:r>
              <a:rPr lang="en-US" sz="3000" kern="1200" dirty="0">
                <a:solidFill>
                  <a:schemeClr val="tx1"/>
                </a:solidFill>
                <a:ea typeface="Open Sans Light" panose="020B0306030504020204" pitchFamily="34" charset="0"/>
                <a:cs typeface="Open Sans Light" panose="020B0306030504020204" pitchFamily="34" charset="0"/>
              </a:rPr>
              <a:t>Registries of data repositories</a:t>
            </a:r>
          </a:p>
          <a:p>
            <a:pPr marL="432000">
              <a:lnSpc>
                <a:spcPct val="120000"/>
              </a:lnSpc>
              <a:buFont typeface="Arial" panose="020B0604020202020204" pitchFamily="34" charset="0"/>
              <a:buChar char="•"/>
            </a:pPr>
            <a:endParaRPr lang="en-NL" sz="3000" dirty="0">
              <a:solidFill>
                <a:schemeClr val="tx1"/>
              </a:solidFill>
            </a:endParaRPr>
          </a:p>
          <a:p>
            <a:pPr marL="432000">
              <a:lnSpc>
                <a:spcPct val="120000"/>
              </a:lnSpc>
              <a:buFont typeface="Arial" panose="020B0604020202020204" pitchFamily="34" charset="0"/>
              <a:buChar char="•"/>
            </a:pPr>
            <a:r>
              <a:rPr lang="en-NL" sz="3000" dirty="0">
                <a:solidFill>
                  <a:schemeClr val="tx1"/>
                </a:solidFill>
              </a:rPr>
              <a:t>Search engines </a:t>
            </a:r>
          </a:p>
          <a:p>
            <a:pPr marL="432000">
              <a:lnSpc>
                <a:spcPct val="120000"/>
              </a:lnSpc>
              <a:buFont typeface="Arial" panose="020B0604020202020204" pitchFamily="34" charset="0"/>
              <a:buChar char="•"/>
            </a:pPr>
            <a:endParaRPr lang="en-NL" sz="3000" dirty="0">
              <a:solidFill>
                <a:schemeClr val="tx1"/>
              </a:solidFill>
            </a:endParaRPr>
          </a:p>
          <a:p>
            <a:pPr marL="432000">
              <a:lnSpc>
                <a:spcPct val="120000"/>
              </a:lnSpc>
              <a:buFont typeface="Arial" panose="020B0604020202020204" pitchFamily="34" charset="0"/>
              <a:buChar char="•"/>
            </a:pPr>
            <a:r>
              <a:rPr lang="en-NL" sz="3000" dirty="0">
                <a:solidFill>
                  <a:schemeClr val="tx1"/>
                </a:solidFill>
              </a:rPr>
              <a:t>Metadata aggregators </a:t>
            </a:r>
          </a:p>
          <a:p>
            <a:pPr marL="432000">
              <a:lnSpc>
                <a:spcPct val="120000"/>
              </a:lnSpc>
              <a:buFont typeface="Arial" panose="020B0604020202020204" pitchFamily="34" charset="0"/>
              <a:buChar char="•"/>
            </a:pPr>
            <a:endParaRPr lang="en-NL" sz="3000" dirty="0">
              <a:solidFill>
                <a:schemeClr val="tx1"/>
              </a:solidFill>
            </a:endParaRPr>
          </a:p>
          <a:p>
            <a:pPr marL="432000">
              <a:lnSpc>
                <a:spcPct val="120000"/>
              </a:lnSpc>
              <a:buFont typeface="Arial" panose="020B0604020202020204" pitchFamily="34" charset="0"/>
              <a:buChar char="•"/>
            </a:pPr>
            <a:r>
              <a:rPr lang="en-NL" sz="3000" dirty="0">
                <a:solidFill>
                  <a:schemeClr val="tx1"/>
                </a:solidFill>
              </a:rPr>
              <a:t>Data catalogues </a:t>
            </a:r>
          </a:p>
          <a:p>
            <a:pPr marL="432000">
              <a:lnSpc>
                <a:spcPct val="120000"/>
              </a:lnSpc>
              <a:buFont typeface="Arial" panose="020B0604020202020204" pitchFamily="34" charset="0"/>
              <a:buChar char="•"/>
            </a:pPr>
            <a:endParaRPr lang="en-NL" sz="3000" dirty="0">
              <a:solidFill>
                <a:schemeClr val="tx1"/>
              </a:solidFill>
            </a:endParaRPr>
          </a:p>
          <a:p>
            <a:pPr marL="432000">
              <a:lnSpc>
                <a:spcPct val="120000"/>
              </a:lnSpc>
              <a:buFont typeface="Arial" panose="020B0604020202020204" pitchFamily="34" charset="0"/>
              <a:buChar char="•"/>
            </a:pPr>
            <a:r>
              <a:rPr lang="en-NL" sz="3000" dirty="0">
                <a:solidFill>
                  <a:schemeClr val="tx1"/>
                </a:solidFill>
              </a:rPr>
              <a:t>Data Journals </a:t>
            </a:r>
          </a:p>
        </p:txBody>
      </p:sp>
      <p:sp>
        <p:nvSpPr>
          <p:cNvPr id="3" name="Title 2">
            <a:extLst>
              <a:ext uri="{FF2B5EF4-FFF2-40B4-BE49-F238E27FC236}">
                <a16:creationId xmlns:a16="http://schemas.microsoft.com/office/drawing/2014/main" id="{BD04FA71-0104-2374-7331-EF52489AC205}"/>
              </a:ext>
            </a:extLst>
          </p:cNvPr>
          <p:cNvSpPr>
            <a:spLocks noGrp="1"/>
          </p:cNvSpPr>
          <p:nvPr>
            <p:ph type="title"/>
          </p:nvPr>
        </p:nvSpPr>
        <p:spPr/>
        <p:txBody>
          <a:bodyPr/>
          <a:lstStyle/>
          <a:p>
            <a:r>
              <a:rPr lang="en-NL" dirty="0"/>
              <a:t>Find data resources</a:t>
            </a:r>
          </a:p>
        </p:txBody>
      </p:sp>
      <p:pic>
        <p:nvPicPr>
          <p:cNvPr id="4" name="Picture 2" descr="re3data logo">
            <a:extLst>
              <a:ext uri="{FF2B5EF4-FFF2-40B4-BE49-F238E27FC236}">
                <a16:creationId xmlns:a16="http://schemas.microsoft.com/office/drawing/2014/main" id="{7458EB16-6781-ADDE-1CD2-43E87942095C}"/>
              </a:ext>
            </a:extLst>
          </p:cNvPr>
          <p:cNvPicPr>
            <a:picLocks noChangeAspect="1" noChangeArrowheads="1"/>
          </p:cNvPicPr>
          <p:nvPr/>
        </p:nvPicPr>
        <p:blipFill>
          <a:blip r:embed="rId3"/>
          <a:srcRect/>
          <a:stretch>
            <a:fillRect/>
          </a:stretch>
        </p:blipFill>
        <p:spPr bwMode="auto">
          <a:xfrm>
            <a:off x="6930432" y="2008368"/>
            <a:ext cx="3479398" cy="1025719"/>
          </a:xfrm>
          <a:prstGeom prst="rect">
            <a:avLst/>
          </a:prstGeom>
          <a:noFill/>
          <a:ln w="9525">
            <a:noFill/>
            <a:miter lim="800000"/>
            <a:headEnd/>
            <a:tailEnd/>
          </a:ln>
        </p:spPr>
      </p:pic>
      <p:pic>
        <p:nvPicPr>
          <p:cNvPr id="15" name="Graphic 14">
            <a:extLst>
              <a:ext uri="{FF2B5EF4-FFF2-40B4-BE49-F238E27FC236}">
                <a16:creationId xmlns:a16="http://schemas.microsoft.com/office/drawing/2014/main" id="{252BACE9-1A8F-2C34-C653-1195B423982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926736" y="1968888"/>
            <a:ext cx="6080592" cy="1185931"/>
          </a:xfrm>
          <a:prstGeom prst="rect">
            <a:avLst/>
          </a:prstGeom>
        </p:spPr>
      </p:pic>
      <p:pic>
        <p:nvPicPr>
          <p:cNvPr id="1032" name="Picture 8">
            <a:extLst>
              <a:ext uri="{FF2B5EF4-FFF2-40B4-BE49-F238E27FC236}">
                <a16:creationId xmlns:a16="http://schemas.microsoft.com/office/drawing/2014/main" id="{9228268C-D39D-ADBB-B80E-70E4352D5B2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97862" y="5337631"/>
            <a:ext cx="4544537" cy="1492123"/>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Cover Research Data Journal for the Humanities and Social Sciences">
            <a:extLst>
              <a:ext uri="{FF2B5EF4-FFF2-40B4-BE49-F238E27FC236}">
                <a16:creationId xmlns:a16="http://schemas.microsoft.com/office/drawing/2014/main" id="{7CC62405-A262-A3F7-081C-241083F7AE6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540499" y="5199699"/>
            <a:ext cx="2418729" cy="366840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a:extLst>
              <a:ext uri="{FF2B5EF4-FFF2-40B4-BE49-F238E27FC236}">
                <a16:creationId xmlns:a16="http://schemas.microsoft.com/office/drawing/2014/main" id="{0B5A878D-BC1F-F2D7-7246-541A008D460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81676" y="3571963"/>
            <a:ext cx="10495290" cy="1466339"/>
          </a:xfrm>
          <a:prstGeom prst="rect">
            <a:avLst/>
          </a:prstGeom>
          <a:ln>
            <a:solidFill>
              <a:schemeClr val="bg1"/>
            </a:solidFill>
          </a:ln>
        </p:spPr>
      </p:pic>
      <p:pic>
        <p:nvPicPr>
          <p:cNvPr id="18" name="Picture 17" descr="A picture containing food, drawing&#10;&#10;Description automatically generated">
            <a:extLst>
              <a:ext uri="{FF2B5EF4-FFF2-40B4-BE49-F238E27FC236}">
                <a16:creationId xmlns:a16="http://schemas.microsoft.com/office/drawing/2014/main" id="{9ED97780-DDF5-DBF7-2D77-2781C8045DF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181676" y="7280855"/>
            <a:ext cx="5618470" cy="1305822"/>
          </a:xfrm>
          <a:prstGeom prst="rect">
            <a:avLst/>
          </a:prstGeom>
        </p:spPr>
      </p:pic>
    </p:spTree>
    <p:extLst>
      <p:ext uri="{BB962C8B-B14F-4D97-AF65-F5344CB8AC3E}">
        <p14:creationId xmlns:p14="http://schemas.microsoft.com/office/powerpoint/2010/main" val="3878737303"/>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C1674D9-9AD9-EF60-2D08-9A1B64AD5724}"/>
              </a:ext>
            </a:extLst>
          </p:cNvPr>
          <p:cNvSpPr>
            <a:spLocks noGrp="1"/>
          </p:cNvSpPr>
          <p:nvPr>
            <p:ph type="title"/>
          </p:nvPr>
        </p:nvSpPr>
        <p:spPr>
          <a:xfrm>
            <a:off x="890852" y="885495"/>
            <a:ext cx="14716508" cy="997079"/>
          </a:xfrm>
        </p:spPr>
        <p:txBody>
          <a:bodyPr/>
          <a:lstStyle/>
          <a:p>
            <a:r>
              <a:rPr lang="en-GB" dirty="0"/>
              <a:t>Searching data resources</a:t>
            </a:r>
            <a:endParaRPr lang="en-NL" dirty="0"/>
          </a:p>
        </p:txBody>
      </p:sp>
      <p:pic>
        <p:nvPicPr>
          <p:cNvPr id="2" name="Picture 1">
            <a:extLst>
              <a:ext uri="{FF2B5EF4-FFF2-40B4-BE49-F238E27FC236}">
                <a16:creationId xmlns:a16="http://schemas.microsoft.com/office/drawing/2014/main" id="{26E3F639-2F20-C674-C1D9-CBB3B268C154}"/>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6398389" y="0"/>
            <a:ext cx="10583287" cy="9349361"/>
          </a:xfrm>
          <a:prstGeom prst="rect">
            <a:avLst/>
          </a:prstGeom>
        </p:spPr>
      </p:pic>
      <p:sp>
        <p:nvSpPr>
          <p:cNvPr id="4" name="TextBox 3">
            <a:extLst>
              <a:ext uri="{FF2B5EF4-FFF2-40B4-BE49-F238E27FC236}">
                <a16:creationId xmlns:a16="http://schemas.microsoft.com/office/drawing/2014/main" id="{51C00C63-56AC-5EF9-36A9-08CF288C8138}"/>
              </a:ext>
            </a:extLst>
          </p:cNvPr>
          <p:cNvSpPr txBox="1"/>
          <p:nvPr/>
        </p:nvSpPr>
        <p:spPr>
          <a:xfrm>
            <a:off x="11429321" y="9296400"/>
            <a:ext cx="5747657" cy="4572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rtlCol="0">
            <a:normAutofit fontScale="62500" lnSpcReduction="20000"/>
          </a:bodyPr>
          <a:lstStyle/>
          <a:p>
            <a:pPr algn="l"/>
            <a:r>
              <a:rPr lang="en-NL"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Images: CC-BY-SA CESSDA DMEG </a:t>
            </a:r>
            <a:r>
              <a:rPr lang="en-GB"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https://</a:t>
            </a:r>
            <a:r>
              <a:rPr lang="en-GB" b="0" dirty="0" err="1">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dmeg.cessda.eu</a:t>
            </a:r>
            <a:r>
              <a:rPr lang="en-GB"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a:t>
            </a:r>
          </a:p>
          <a:p>
            <a:pPr algn="l"/>
            <a:endParaRPr lang="en-NL"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153370531"/>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Searching data resources</a:t>
            </a:r>
          </a:p>
        </p:txBody>
      </p:sp>
      <p:pic>
        <p:nvPicPr>
          <p:cNvPr id="3074" name="Picture 2" descr="C:\Users\adpstud2\Desktop\DataRepositories1000pxv2_medium.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2170" y="2384598"/>
            <a:ext cx="7969729" cy="600733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9F82DF18-64E1-2328-5235-FC2C9697043D}"/>
              </a:ext>
            </a:extLst>
          </p:cNvPr>
          <p:cNvSpPr txBox="1"/>
          <p:nvPr/>
        </p:nvSpPr>
        <p:spPr>
          <a:xfrm>
            <a:off x="11178309" y="9296400"/>
            <a:ext cx="5747657" cy="4572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rtlCol="0">
            <a:normAutofit fontScale="62500" lnSpcReduction="20000"/>
          </a:bodyPr>
          <a:lstStyle/>
          <a:p>
            <a:pPr algn="l"/>
            <a:r>
              <a:rPr lang="en-NL"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Images: CC-BY-SA CESSDA DMEG </a:t>
            </a:r>
            <a:r>
              <a:rPr lang="en-GB"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https://</a:t>
            </a:r>
            <a:r>
              <a:rPr lang="en-GB" b="0" dirty="0" err="1">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dmeg.cessda.eu</a:t>
            </a:r>
            <a:r>
              <a:rPr lang="en-GB"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a:t>
            </a:r>
          </a:p>
          <a:p>
            <a:pPr algn="l"/>
            <a:endParaRPr lang="en-NL"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107385257"/>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a:t>Three types of search</a:t>
            </a:r>
          </a:p>
        </p:txBody>
      </p:sp>
      <p:sp>
        <p:nvSpPr>
          <p:cNvPr id="4" name="Text Placeholder 1">
            <a:extLst>
              <a:ext uri="{FF2B5EF4-FFF2-40B4-BE49-F238E27FC236}">
                <a16:creationId xmlns:a16="http://schemas.microsoft.com/office/drawing/2014/main" id="{240A5CC4-6521-1B4A-5EA5-0404679CA21F}"/>
              </a:ext>
            </a:extLst>
          </p:cNvPr>
          <p:cNvSpPr txBox="1">
            <a:spLocks/>
          </p:cNvSpPr>
          <p:nvPr/>
        </p:nvSpPr>
        <p:spPr>
          <a:xfrm>
            <a:off x="908781" y="2496211"/>
            <a:ext cx="14716508" cy="4998906"/>
          </a:xfrm>
          <a:prstGeom prst="rect">
            <a:avLst/>
          </a:prstGeom>
        </p:spPr>
        <p:txBody>
          <a:bodyPr vert="horz" lIns="91440" tIns="45720" rIns="91440" bIns="45720" rtlCol="0">
            <a:normAutofit/>
          </a:bodyPr>
          <a:lstStyle>
            <a:lvl1pPr marL="584200" marR="0" indent="-584200" algn="l" defTabSz="584200" rtl="0" eaLnBrk="1" latinLnBrk="0" hangingPunct="1">
              <a:lnSpc>
                <a:spcPct val="100000"/>
              </a:lnSpc>
              <a:spcBef>
                <a:spcPts val="600"/>
              </a:spcBef>
              <a:spcAft>
                <a:spcPts val="0"/>
              </a:spcAft>
              <a:buClrTx/>
              <a:buSzPct val="73000"/>
              <a:buFontTx/>
              <a:buBlip>
                <a:blip r:embed="rId3"/>
              </a:buBlip>
              <a:tabLst/>
              <a:defRPr sz="2800" b="0" i="0" u="none" strike="noStrike" cap="none" spc="0" baseline="0">
                <a:ln>
                  <a:noFill/>
                </a:ln>
                <a:solidFill>
                  <a:srgbClr val="6A6C76"/>
                </a:solidFill>
                <a:uFillTx/>
                <a:latin typeface="Tahoma" panose="020B0604030504040204" pitchFamily="34" charset="0"/>
                <a:ea typeface="Tahoma" panose="020B0604030504040204" pitchFamily="34" charset="0"/>
                <a:cs typeface="Tahoma" panose="020B0604030504040204" pitchFamily="34" charset="0"/>
                <a:sym typeface="Helvetica"/>
              </a:defRPr>
            </a:lvl1pPr>
            <a:lvl2pPr marL="889000" marR="0" indent="-288000" algn="l" defTabSz="584200" rtl="0" eaLnBrk="1" latinLnBrk="0" hangingPunct="1">
              <a:lnSpc>
                <a:spcPct val="100000"/>
              </a:lnSpc>
              <a:spcBef>
                <a:spcPts val="600"/>
              </a:spcBef>
              <a:spcAft>
                <a:spcPts val="0"/>
              </a:spcAft>
              <a:buClrTx/>
              <a:buSzPct val="50000"/>
              <a:buFontTx/>
              <a:buBlip>
                <a:blip r:embed="rId3"/>
              </a:buBlip>
              <a:tabLst/>
              <a:defRPr sz="2800" b="0" i="0" u="none" strike="noStrike" cap="none" spc="0" baseline="0">
                <a:ln>
                  <a:noFill/>
                </a:ln>
                <a:solidFill>
                  <a:srgbClr val="6A6C76"/>
                </a:solidFill>
                <a:uFillTx/>
                <a:latin typeface="Tahoma" panose="020B0604030504040204" pitchFamily="34" charset="0"/>
                <a:ea typeface="Tahoma" panose="020B0604030504040204" pitchFamily="34" charset="0"/>
                <a:cs typeface="Tahoma" panose="020B0604030504040204" pitchFamily="34" charset="0"/>
                <a:sym typeface="Helvetica"/>
              </a:defRPr>
            </a:lvl2pPr>
            <a:lvl3pPr marL="1333500" marR="0" indent="-288000" algn="l" defTabSz="584200" rtl="0" eaLnBrk="1" latinLnBrk="0" hangingPunct="1">
              <a:lnSpc>
                <a:spcPct val="100000"/>
              </a:lnSpc>
              <a:spcBef>
                <a:spcPts val="600"/>
              </a:spcBef>
              <a:spcAft>
                <a:spcPts val="0"/>
              </a:spcAft>
              <a:buClrTx/>
              <a:buSzPct val="50000"/>
              <a:buFontTx/>
              <a:buBlip>
                <a:blip r:embed="rId3"/>
              </a:buBlip>
              <a:tabLst/>
              <a:defRPr sz="2800" b="0" i="0" u="none" strike="noStrike" cap="none" spc="0" baseline="0">
                <a:ln>
                  <a:noFill/>
                </a:ln>
                <a:solidFill>
                  <a:srgbClr val="6A6C76"/>
                </a:solidFill>
                <a:uFillTx/>
                <a:latin typeface="Tahoma" panose="020B0604030504040204" pitchFamily="34" charset="0"/>
                <a:ea typeface="Tahoma" panose="020B0604030504040204" pitchFamily="34" charset="0"/>
                <a:cs typeface="Tahoma" panose="020B0604030504040204" pitchFamily="34" charset="0"/>
                <a:sym typeface="Helvetica"/>
              </a:defRPr>
            </a:lvl3pPr>
            <a:lvl4pPr marL="1778000" marR="0" indent="-288000" algn="l" defTabSz="584200" rtl="0" eaLnBrk="1" latinLnBrk="0" hangingPunct="1">
              <a:lnSpc>
                <a:spcPct val="100000"/>
              </a:lnSpc>
              <a:spcBef>
                <a:spcPts val="600"/>
              </a:spcBef>
              <a:spcAft>
                <a:spcPts val="0"/>
              </a:spcAft>
              <a:buClrTx/>
              <a:buSzPct val="50000"/>
              <a:buFontTx/>
              <a:buBlip>
                <a:blip r:embed="rId3"/>
              </a:buBlip>
              <a:tabLst/>
              <a:defRPr sz="2800" b="0" i="0" u="none" strike="noStrike" cap="none" spc="0" baseline="0">
                <a:ln>
                  <a:noFill/>
                </a:ln>
                <a:solidFill>
                  <a:srgbClr val="6A6C76"/>
                </a:solidFill>
                <a:uFillTx/>
                <a:latin typeface="Tahoma" panose="020B0604030504040204" pitchFamily="34" charset="0"/>
                <a:ea typeface="Tahoma" panose="020B0604030504040204" pitchFamily="34" charset="0"/>
                <a:cs typeface="Tahoma" panose="020B0604030504040204" pitchFamily="34" charset="0"/>
                <a:sym typeface="Helvetica"/>
              </a:defRPr>
            </a:lvl4pPr>
            <a:lvl5pPr marL="2222500" marR="0" indent="-288000" algn="l" defTabSz="584200" rtl="0" eaLnBrk="1" latinLnBrk="0" hangingPunct="1">
              <a:lnSpc>
                <a:spcPct val="100000"/>
              </a:lnSpc>
              <a:spcBef>
                <a:spcPts val="600"/>
              </a:spcBef>
              <a:spcAft>
                <a:spcPts val="0"/>
              </a:spcAft>
              <a:buClrTx/>
              <a:buSzPct val="50000"/>
              <a:buFontTx/>
              <a:buBlip>
                <a:blip r:embed="rId3"/>
              </a:buBlip>
              <a:tabLst/>
              <a:defRPr sz="2800" b="0" i="0" u="none" strike="noStrike" cap="none" spc="0" baseline="0">
                <a:ln>
                  <a:noFill/>
                </a:ln>
                <a:solidFill>
                  <a:srgbClr val="6A6C76"/>
                </a:solidFill>
                <a:uFillTx/>
                <a:latin typeface="Tahoma" panose="020B0604030504040204" pitchFamily="34" charset="0"/>
                <a:ea typeface="Tahoma" panose="020B0604030504040204" pitchFamily="34" charset="0"/>
                <a:cs typeface="Tahoma" panose="020B0604030504040204" pitchFamily="34" charset="0"/>
                <a:sym typeface="Helvetica"/>
              </a:defRPr>
            </a:lvl5pPr>
            <a:lvl6pPr marL="2667000" marR="0" indent="-444500" algn="l" defTabSz="584200" rtl="0" eaLnBrk="1" latinLnBrk="0" hangingPunct="1">
              <a:lnSpc>
                <a:spcPct val="100000"/>
              </a:lnSpc>
              <a:spcBef>
                <a:spcPts val="4200"/>
              </a:spcBef>
              <a:spcAft>
                <a:spcPts val="0"/>
              </a:spcAft>
              <a:buClrTx/>
              <a:buSzPct val="145000"/>
              <a:buFontTx/>
              <a:buChar char="•"/>
              <a:tabLst/>
              <a:defRPr sz="3200" b="0" i="0" u="none" strike="noStrike" cap="none" spc="0" baseline="0">
                <a:ln>
                  <a:noFill/>
                </a:ln>
                <a:solidFill>
                  <a:srgbClr val="6A6C76"/>
                </a:solidFill>
                <a:uFillTx/>
                <a:latin typeface="+mj-lt"/>
                <a:ea typeface="+mj-ea"/>
                <a:cs typeface="+mj-cs"/>
                <a:sym typeface="Helvetica"/>
              </a:defRPr>
            </a:lvl6pPr>
            <a:lvl7pPr marL="3111500" marR="0" indent="-444500" algn="l" defTabSz="584200" rtl="0" eaLnBrk="1" latinLnBrk="0" hangingPunct="1">
              <a:lnSpc>
                <a:spcPct val="100000"/>
              </a:lnSpc>
              <a:spcBef>
                <a:spcPts val="4200"/>
              </a:spcBef>
              <a:spcAft>
                <a:spcPts val="0"/>
              </a:spcAft>
              <a:buClrTx/>
              <a:buSzPct val="145000"/>
              <a:buFontTx/>
              <a:buChar char="•"/>
              <a:tabLst/>
              <a:defRPr sz="3200" b="0" i="0" u="none" strike="noStrike" cap="none" spc="0" baseline="0">
                <a:ln>
                  <a:noFill/>
                </a:ln>
                <a:solidFill>
                  <a:srgbClr val="6A6C76"/>
                </a:solidFill>
                <a:uFillTx/>
                <a:latin typeface="+mj-lt"/>
                <a:ea typeface="+mj-ea"/>
                <a:cs typeface="+mj-cs"/>
                <a:sym typeface="Helvetica"/>
              </a:defRPr>
            </a:lvl7pPr>
            <a:lvl8pPr marL="3556000" marR="0" indent="-444500" algn="l" defTabSz="584200" rtl="0" eaLnBrk="1" latinLnBrk="0" hangingPunct="1">
              <a:lnSpc>
                <a:spcPct val="100000"/>
              </a:lnSpc>
              <a:spcBef>
                <a:spcPts val="4200"/>
              </a:spcBef>
              <a:spcAft>
                <a:spcPts val="0"/>
              </a:spcAft>
              <a:buClrTx/>
              <a:buSzPct val="145000"/>
              <a:buFontTx/>
              <a:buChar char="•"/>
              <a:tabLst/>
              <a:defRPr sz="3200" b="0" i="0" u="none" strike="noStrike" cap="none" spc="0" baseline="0">
                <a:ln>
                  <a:noFill/>
                </a:ln>
                <a:solidFill>
                  <a:srgbClr val="6A6C76"/>
                </a:solidFill>
                <a:uFillTx/>
                <a:latin typeface="+mj-lt"/>
                <a:ea typeface="+mj-ea"/>
                <a:cs typeface="+mj-cs"/>
                <a:sym typeface="Helvetica"/>
              </a:defRPr>
            </a:lvl8pPr>
            <a:lvl9pPr marL="4000500" marR="0" indent="-444500" algn="l" defTabSz="584200" rtl="0" eaLnBrk="1" latinLnBrk="0" hangingPunct="1">
              <a:lnSpc>
                <a:spcPct val="100000"/>
              </a:lnSpc>
              <a:spcBef>
                <a:spcPts val="4200"/>
              </a:spcBef>
              <a:spcAft>
                <a:spcPts val="0"/>
              </a:spcAft>
              <a:buClrTx/>
              <a:buSzPct val="145000"/>
              <a:buFontTx/>
              <a:buChar char="•"/>
              <a:tabLst/>
              <a:defRPr sz="3200" b="0" i="0" u="none" strike="noStrike" cap="none" spc="0" baseline="0">
                <a:ln>
                  <a:noFill/>
                </a:ln>
                <a:solidFill>
                  <a:srgbClr val="6A6C76"/>
                </a:solidFill>
                <a:uFillTx/>
                <a:latin typeface="+mj-lt"/>
                <a:ea typeface="+mj-ea"/>
                <a:cs typeface="+mj-cs"/>
                <a:sym typeface="Helvetica"/>
              </a:defRPr>
            </a:lvl9pPr>
          </a:lstStyle>
          <a:p>
            <a:pPr marL="530225" lvl="1" indent="-530225">
              <a:lnSpc>
                <a:spcPct val="70000"/>
              </a:lnSpc>
              <a:spcBef>
                <a:spcPts val="1800"/>
              </a:spcBef>
              <a:spcAft>
                <a:spcPct val="15000"/>
              </a:spcAft>
              <a:buClr>
                <a:srgbClr val="000000"/>
              </a:buClr>
              <a:buSzPct val="73000"/>
              <a:defRPr/>
            </a:pPr>
            <a:r>
              <a:rPr lang="en-GB" sz="3200" dirty="0">
                <a:sym typeface="Arial"/>
              </a:rPr>
              <a:t>Search for data on a topic</a:t>
            </a:r>
          </a:p>
          <a:p>
            <a:pPr marL="530225" lvl="1" indent="-530225">
              <a:lnSpc>
                <a:spcPct val="70000"/>
              </a:lnSpc>
              <a:spcBef>
                <a:spcPts val="1800"/>
              </a:spcBef>
              <a:spcAft>
                <a:spcPct val="15000"/>
              </a:spcAft>
              <a:buClr>
                <a:srgbClr val="000000"/>
              </a:buClr>
              <a:buSzPct val="73000"/>
              <a:defRPr/>
            </a:pPr>
            <a:r>
              <a:rPr lang="en-GB" sz="3200" dirty="0">
                <a:sym typeface="Arial"/>
              </a:rPr>
              <a:t>Search for a specific dataset </a:t>
            </a:r>
          </a:p>
          <a:p>
            <a:pPr marL="530225" lvl="1" indent="-530225">
              <a:lnSpc>
                <a:spcPct val="70000"/>
              </a:lnSpc>
              <a:spcBef>
                <a:spcPts val="1800"/>
              </a:spcBef>
              <a:spcAft>
                <a:spcPct val="15000"/>
              </a:spcAft>
              <a:buClr>
                <a:srgbClr val="000000"/>
              </a:buClr>
              <a:buSzPct val="73000"/>
              <a:defRPr/>
            </a:pPr>
            <a:r>
              <a:rPr lang="en-GB" sz="3200" dirty="0">
                <a:sym typeface="Arial"/>
              </a:rPr>
              <a:t>Browse data collections by type or theme</a:t>
            </a:r>
          </a:p>
          <a:p>
            <a:pPr marL="0" indent="0">
              <a:buFontTx/>
              <a:buNone/>
            </a:pPr>
            <a:endParaRPr lang="en-NL" dirty="0"/>
          </a:p>
        </p:txBody>
      </p:sp>
    </p:spTree>
    <p:extLst>
      <p:ext uri="{BB962C8B-B14F-4D97-AF65-F5344CB8AC3E}">
        <p14:creationId xmlns:p14="http://schemas.microsoft.com/office/powerpoint/2010/main" val="3376928564"/>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DBA678A-BC33-7C44-025A-715C30D6D8EA}"/>
              </a:ext>
            </a:extLst>
          </p:cNvPr>
          <p:cNvSpPr>
            <a:spLocks noGrp="1"/>
          </p:cNvSpPr>
          <p:nvPr>
            <p:ph type="body" idx="1"/>
          </p:nvPr>
        </p:nvSpPr>
        <p:spPr/>
        <p:txBody>
          <a:bodyPr/>
          <a:lstStyle/>
          <a:p>
            <a:pPr marL="0" indent="0">
              <a:buNone/>
            </a:pPr>
            <a:r>
              <a:rPr lang="nl-NL" kern="1200" dirty="0" err="1">
                <a:solidFill>
                  <a:prstClr val="black">
                    <a:lumMod val="85000"/>
                    <a:lumOff val="15000"/>
                  </a:prstClr>
                </a:solidFill>
                <a:highlight>
                  <a:srgbClr val="FFFF00"/>
                </a:highlight>
                <a:ea typeface="Open Sans Light" panose="020B0306030504020204" pitchFamily="34" charset="0"/>
                <a:cs typeface="Open Sans Light" panose="020B0306030504020204" pitchFamily="34" charset="0"/>
              </a:rPr>
              <a:t>Here</a:t>
            </a:r>
            <a:r>
              <a:rPr lang="nl-NL" kern="1200" dirty="0">
                <a:solidFill>
                  <a:prstClr val="black">
                    <a:lumMod val="85000"/>
                    <a:lumOff val="15000"/>
                  </a:prstClr>
                </a:solidFill>
                <a:highlight>
                  <a:srgbClr val="FFFF00"/>
                </a:highlight>
                <a:ea typeface="Open Sans Light" panose="020B0306030504020204" pitchFamily="34" charset="0"/>
                <a:cs typeface="Open Sans Light" panose="020B0306030504020204" pitchFamily="34" charset="0"/>
              </a:rPr>
              <a:t> </a:t>
            </a:r>
            <a:r>
              <a:rPr lang="nl-NL" kern="1200" dirty="0" err="1">
                <a:solidFill>
                  <a:prstClr val="black">
                    <a:lumMod val="85000"/>
                    <a:lumOff val="15000"/>
                  </a:prstClr>
                </a:solidFill>
                <a:highlight>
                  <a:srgbClr val="FFFF00"/>
                </a:highlight>
                <a:ea typeface="Open Sans Light" panose="020B0306030504020204" pitchFamily="34" charset="0"/>
                <a:cs typeface="Open Sans Light" panose="020B0306030504020204" pitchFamily="34" charset="0"/>
              </a:rPr>
              <a:t>you</a:t>
            </a:r>
            <a:r>
              <a:rPr lang="nl-NL" kern="1200" dirty="0">
                <a:solidFill>
                  <a:prstClr val="black">
                    <a:lumMod val="85000"/>
                    <a:lumOff val="15000"/>
                  </a:prstClr>
                </a:solidFill>
                <a:highlight>
                  <a:srgbClr val="FFFF00"/>
                </a:highlight>
                <a:ea typeface="Open Sans Light" panose="020B0306030504020204" pitchFamily="34" charset="0"/>
                <a:cs typeface="Open Sans Light" panose="020B0306030504020204" pitchFamily="34" charset="0"/>
              </a:rPr>
              <a:t> </a:t>
            </a:r>
            <a:r>
              <a:rPr lang="nl-NL" kern="1200" dirty="0" err="1">
                <a:solidFill>
                  <a:prstClr val="black">
                    <a:lumMod val="85000"/>
                    <a:lumOff val="15000"/>
                  </a:prstClr>
                </a:solidFill>
                <a:highlight>
                  <a:srgbClr val="FFFF00"/>
                </a:highlight>
                <a:ea typeface="Open Sans Light" panose="020B0306030504020204" pitchFamily="34" charset="0"/>
                <a:cs typeface="Open Sans Light" panose="020B0306030504020204" pitchFamily="34" charset="0"/>
              </a:rPr>
              <a:t>may</a:t>
            </a:r>
            <a:r>
              <a:rPr lang="nl-NL" kern="1200" dirty="0">
                <a:solidFill>
                  <a:prstClr val="black">
                    <a:lumMod val="85000"/>
                    <a:lumOff val="15000"/>
                  </a:prstClr>
                </a:solidFill>
                <a:highlight>
                  <a:srgbClr val="FFFF00"/>
                </a:highlight>
                <a:ea typeface="Open Sans Light" panose="020B0306030504020204" pitchFamily="34" charset="0"/>
                <a:cs typeface="Open Sans Light" panose="020B0306030504020204" pitchFamily="34" charset="0"/>
              </a:rPr>
              <a:t> want </a:t>
            </a:r>
            <a:r>
              <a:rPr lang="nl-NL" kern="1200" dirty="0" err="1">
                <a:solidFill>
                  <a:prstClr val="black">
                    <a:lumMod val="85000"/>
                    <a:lumOff val="15000"/>
                  </a:prstClr>
                </a:solidFill>
                <a:highlight>
                  <a:srgbClr val="FFFF00"/>
                </a:highlight>
                <a:ea typeface="Open Sans Light" panose="020B0306030504020204" pitchFamily="34" charset="0"/>
                <a:cs typeface="Open Sans Light" panose="020B0306030504020204" pitchFamily="34" charset="0"/>
              </a:rPr>
              <a:t>to</a:t>
            </a:r>
            <a:r>
              <a:rPr lang="nl-NL" kern="1200" dirty="0">
                <a:solidFill>
                  <a:prstClr val="black">
                    <a:lumMod val="85000"/>
                    <a:lumOff val="15000"/>
                  </a:prstClr>
                </a:solidFill>
                <a:highlight>
                  <a:srgbClr val="FFFF00"/>
                </a:highlight>
                <a:ea typeface="Open Sans Light" panose="020B0306030504020204" pitchFamily="34" charset="0"/>
                <a:cs typeface="Open Sans Light" panose="020B0306030504020204" pitchFamily="34" charset="0"/>
              </a:rPr>
              <a:t> show </a:t>
            </a:r>
            <a:r>
              <a:rPr lang="nl-NL" kern="1200" dirty="0" err="1">
                <a:solidFill>
                  <a:prstClr val="black">
                    <a:lumMod val="85000"/>
                    <a:lumOff val="15000"/>
                  </a:prstClr>
                </a:solidFill>
                <a:highlight>
                  <a:srgbClr val="FFFF00"/>
                </a:highlight>
                <a:ea typeface="Open Sans Light" panose="020B0306030504020204" pitchFamily="34" charset="0"/>
                <a:cs typeface="Open Sans Light" panose="020B0306030504020204" pitchFamily="34" charset="0"/>
              </a:rPr>
              <a:t>the</a:t>
            </a:r>
            <a:r>
              <a:rPr lang="nl-NL" kern="1200" dirty="0">
                <a:solidFill>
                  <a:prstClr val="black">
                    <a:lumMod val="85000"/>
                    <a:lumOff val="15000"/>
                  </a:prstClr>
                </a:solidFill>
                <a:highlight>
                  <a:srgbClr val="FFFF00"/>
                </a:highlight>
                <a:ea typeface="Open Sans Light" panose="020B0306030504020204" pitchFamily="34" charset="0"/>
                <a:cs typeface="Open Sans Light" panose="020B0306030504020204" pitchFamily="34" charset="0"/>
              </a:rPr>
              <a:t> interface of </a:t>
            </a:r>
            <a:r>
              <a:rPr lang="nl-NL" kern="1200" dirty="0" err="1">
                <a:solidFill>
                  <a:prstClr val="black">
                    <a:lumMod val="85000"/>
                    <a:lumOff val="15000"/>
                  </a:prstClr>
                </a:solidFill>
                <a:highlight>
                  <a:srgbClr val="FFFF00"/>
                </a:highlight>
                <a:ea typeface="Open Sans Light" panose="020B0306030504020204" pitchFamily="34" charset="0"/>
                <a:cs typeface="Open Sans Light" panose="020B0306030504020204" pitchFamily="34" charset="0"/>
              </a:rPr>
              <a:t>your</a:t>
            </a:r>
            <a:r>
              <a:rPr lang="nl-NL" kern="1200" dirty="0">
                <a:solidFill>
                  <a:prstClr val="black">
                    <a:lumMod val="85000"/>
                    <a:lumOff val="15000"/>
                  </a:prstClr>
                </a:solidFill>
                <a:highlight>
                  <a:srgbClr val="FFFF00"/>
                </a:highlight>
                <a:ea typeface="Open Sans Light" panose="020B0306030504020204" pitchFamily="34" charset="0"/>
                <a:cs typeface="Open Sans Light" panose="020B0306030504020204" pitchFamily="34" charset="0"/>
              </a:rPr>
              <a:t> </a:t>
            </a:r>
            <a:r>
              <a:rPr lang="nl-NL" kern="1200" dirty="0" err="1">
                <a:solidFill>
                  <a:prstClr val="black">
                    <a:lumMod val="85000"/>
                    <a:lumOff val="15000"/>
                  </a:prstClr>
                </a:solidFill>
                <a:highlight>
                  <a:srgbClr val="FFFF00"/>
                </a:highlight>
                <a:ea typeface="Open Sans Light" panose="020B0306030504020204" pitchFamily="34" charset="0"/>
                <a:cs typeface="Open Sans Light" panose="020B0306030504020204" pitchFamily="34" charset="0"/>
              </a:rPr>
              <a:t>own</a:t>
            </a:r>
            <a:r>
              <a:rPr lang="nl-NL" kern="1200" dirty="0">
                <a:solidFill>
                  <a:prstClr val="black">
                    <a:lumMod val="85000"/>
                    <a:lumOff val="15000"/>
                  </a:prstClr>
                </a:solidFill>
                <a:highlight>
                  <a:srgbClr val="FFFF00"/>
                </a:highlight>
                <a:ea typeface="Open Sans Light" panose="020B0306030504020204" pitchFamily="34" charset="0"/>
                <a:cs typeface="Open Sans Light" panose="020B0306030504020204" pitchFamily="34" charset="0"/>
              </a:rPr>
              <a:t> data </a:t>
            </a:r>
            <a:r>
              <a:rPr lang="nl-NL" kern="1200" dirty="0" err="1">
                <a:solidFill>
                  <a:prstClr val="black">
                    <a:lumMod val="85000"/>
                    <a:lumOff val="15000"/>
                  </a:prstClr>
                </a:solidFill>
                <a:highlight>
                  <a:srgbClr val="FFFF00"/>
                </a:highlight>
                <a:ea typeface="Open Sans Light" panose="020B0306030504020204" pitchFamily="34" charset="0"/>
                <a:cs typeface="Open Sans Light" panose="020B0306030504020204" pitchFamily="34" charset="0"/>
              </a:rPr>
              <a:t>archive</a:t>
            </a:r>
            <a:endParaRPr lang="en-GB" kern="1200" dirty="0">
              <a:solidFill>
                <a:prstClr val="black">
                  <a:lumMod val="85000"/>
                  <a:lumOff val="15000"/>
                </a:prstClr>
              </a:solidFill>
              <a:highlight>
                <a:srgbClr val="FFFF00"/>
              </a:highlight>
              <a:ea typeface="Open Sans Light" panose="020B0306030504020204" pitchFamily="34" charset="0"/>
              <a:cs typeface="Open Sans Light" panose="020B0306030504020204" pitchFamily="34" charset="0"/>
            </a:endParaRPr>
          </a:p>
          <a:p>
            <a:endParaRPr lang="en-NL" dirty="0"/>
          </a:p>
        </p:txBody>
      </p:sp>
      <p:sp>
        <p:nvSpPr>
          <p:cNvPr id="3" name="Title 2">
            <a:extLst>
              <a:ext uri="{FF2B5EF4-FFF2-40B4-BE49-F238E27FC236}">
                <a16:creationId xmlns:a16="http://schemas.microsoft.com/office/drawing/2014/main" id="{AF6860EE-F948-16BE-E5BD-747861EEC32E}"/>
              </a:ext>
            </a:extLst>
          </p:cNvPr>
          <p:cNvSpPr>
            <a:spLocks noGrp="1"/>
          </p:cNvSpPr>
          <p:nvPr>
            <p:ph type="title"/>
          </p:nvPr>
        </p:nvSpPr>
        <p:spPr/>
        <p:txBody>
          <a:bodyPr>
            <a:normAutofit fontScale="90000"/>
          </a:bodyPr>
          <a:lstStyle/>
          <a:p>
            <a:r>
              <a:rPr lang="en-NL" dirty="0"/>
              <a:t>Search for data by topic: </a:t>
            </a:r>
            <a:r>
              <a:rPr lang="en-NL" dirty="0">
                <a:highlight>
                  <a:srgbClr val="FFFF00"/>
                </a:highlight>
              </a:rPr>
              <a:t>show your own archive</a:t>
            </a:r>
          </a:p>
        </p:txBody>
      </p:sp>
    </p:spTree>
    <p:extLst>
      <p:ext uri="{BB962C8B-B14F-4D97-AF65-F5344CB8AC3E}">
        <p14:creationId xmlns:p14="http://schemas.microsoft.com/office/powerpoint/2010/main" val="1234046842"/>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FB3F55-0885-3A45-B392-6997689327F4}"/>
              </a:ext>
            </a:extLst>
          </p:cNvPr>
          <p:cNvSpPr txBox="1">
            <a:spLocks/>
          </p:cNvSpPr>
          <p:nvPr/>
        </p:nvSpPr>
        <p:spPr>
          <a:xfrm>
            <a:off x="2779144" y="939718"/>
            <a:ext cx="9553032" cy="997079"/>
          </a:xfrm>
          <a:prstGeom prst="rect">
            <a:avLst/>
          </a:prstGeom>
        </p:spPr>
        <p:txBody>
          <a:bodyPr/>
          <a:lstStyle>
            <a:lvl1pPr marL="0" marR="0" indent="0" algn="l" defTabSz="584200" rtl="0" eaLnBrk="1" latinLnBrk="0" hangingPunct="1">
              <a:lnSpc>
                <a:spcPct val="100000"/>
              </a:lnSpc>
              <a:spcBef>
                <a:spcPts val="0"/>
              </a:spcBef>
              <a:spcAft>
                <a:spcPts val="0"/>
              </a:spcAft>
              <a:buClrTx/>
              <a:buSzTx/>
              <a:buFontTx/>
              <a:buNone/>
              <a:tabLst/>
              <a:defRPr sz="8000" b="0" i="0" u="none" strike="noStrike" cap="none" spc="0" baseline="0">
                <a:ln>
                  <a:noFill/>
                </a:ln>
                <a:solidFill>
                  <a:srgbClr val="6A6C77"/>
                </a:solidFill>
                <a:uFillTx/>
                <a:latin typeface="Tahoma" panose="020B0604030504040204" pitchFamily="34" charset="0"/>
                <a:ea typeface="Tahoma" panose="020B0604030504040204" pitchFamily="34" charset="0"/>
                <a:cs typeface="Tahoma" panose="020B0604030504040204" pitchFamily="34" charset="0"/>
                <a:sym typeface="Helvetica"/>
              </a:defRPr>
            </a:lvl1pPr>
            <a:lvl2pPr marL="0" marR="0" indent="0" algn="l" defTabSz="584200" rtl="0" eaLnBrk="1" latinLnBrk="0" hangingPunct="1">
              <a:lnSpc>
                <a:spcPct val="100000"/>
              </a:lnSpc>
              <a:spcBef>
                <a:spcPts val="0"/>
              </a:spcBef>
              <a:spcAft>
                <a:spcPts val="0"/>
              </a:spcAft>
              <a:buClrTx/>
              <a:buSzTx/>
              <a:buFontTx/>
              <a:buNone/>
              <a:tabLst/>
              <a:defRPr sz="8000" b="0" i="0" u="none" strike="noStrike" cap="none" spc="0" baseline="0">
                <a:ln>
                  <a:noFill/>
                </a:ln>
                <a:solidFill>
                  <a:srgbClr val="6A6C77"/>
                </a:solidFill>
                <a:uFillTx/>
                <a:latin typeface="+mj-lt"/>
                <a:ea typeface="+mj-ea"/>
                <a:cs typeface="+mj-cs"/>
                <a:sym typeface="Helvetica"/>
              </a:defRPr>
            </a:lvl2pPr>
            <a:lvl3pPr marL="0" marR="0" indent="0" algn="l" defTabSz="584200" rtl="0" eaLnBrk="1" latinLnBrk="0" hangingPunct="1">
              <a:lnSpc>
                <a:spcPct val="100000"/>
              </a:lnSpc>
              <a:spcBef>
                <a:spcPts val="0"/>
              </a:spcBef>
              <a:spcAft>
                <a:spcPts val="0"/>
              </a:spcAft>
              <a:buClrTx/>
              <a:buSzTx/>
              <a:buFontTx/>
              <a:buNone/>
              <a:tabLst/>
              <a:defRPr sz="8000" b="0" i="0" u="none" strike="noStrike" cap="none" spc="0" baseline="0">
                <a:ln>
                  <a:noFill/>
                </a:ln>
                <a:solidFill>
                  <a:srgbClr val="6A6C77"/>
                </a:solidFill>
                <a:uFillTx/>
                <a:latin typeface="+mj-lt"/>
                <a:ea typeface="+mj-ea"/>
                <a:cs typeface="+mj-cs"/>
                <a:sym typeface="Helvetica"/>
              </a:defRPr>
            </a:lvl3pPr>
            <a:lvl4pPr marL="0" marR="0" indent="0" algn="l" defTabSz="584200" rtl="0" eaLnBrk="1" latinLnBrk="0" hangingPunct="1">
              <a:lnSpc>
                <a:spcPct val="100000"/>
              </a:lnSpc>
              <a:spcBef>
                <a:spcPts val="0"/>
              </a:spcBef>
              <a:spcAft>
                <a:spcPts val="0"/>
              </a:spcAft>
              <a:buClrTx/>
              <a:buSzTx/>
              <a:buFontTx/>
              <a:buNone/>
              <a:tabLst/>
              <a:defRPr sz="8000" b="0" i="0" u="none" strike="noStrike" cap="none" spc="0" baseline="0">
                <a:ln>
                  <a:noFill/>
                </a:ln>
                <a:solidFill>
                  <a:srgbClr val="6A6C77"/>
                </a:solidFill>
                <a:uFillTx/>
                <a:latin typeface="+mj-lt"/>
                <a:ea typeface="+mj-ea"/>
                <a:cs typeface="+mj-cs"/>
                <a:sym typeface="Helvetica"/>
              </a:defRPr>
            </a:lvl4pPr>
            <a:lvl5pPr marL="0" marR="0" indent="0" algn="l" defTabSz="584200" rtl="0" eaLnBrk="1" latinLnBrk="0" hangingPunct="1">
              <a:lnSpc>
                <a:spcPct val="100000"/>
              </a:lnSpc>
              <a:spcBef>
                <a:spcPts val="0"/>
              </a:spcBef>
              <a:spcAft>
                <a:spcPts val="0"/>
              </a:spcAft>
              <a:buClrTx/>
              <a:buSzTx/>
              <a:buFontTx/>
              <a:buNone/>
              <a:tabLst/>
              <a:defRPr sz="8000" b="0" i="0" u="none" strike="noStrike" cap="none" spc="0" baseline="0">
                <a:ln>
                  <a:noFill/>
                </a:ln>
                <a:solidFill>
                  <a:srgbClr val="6A6C77"/>
                </a:solidFill>
                <a:uFillTx/>
                <a:latin typeface="+mj-lt"/>
                <a:ea typeface="+mj-ea"/>
                <a:cs typeface="+mj-cs"/>
                <a:sym typeface="Helvetica"/>
              </a:defRPr>
            </a:lvl5pPr>
            <a:lvl6pPr marL="0" marR="0" indent="0" algn="l" defTabSz="584200" rtl="0" eaLnBrk="1" latinLnBrk="0" hangingPunct="1">
              <a:lnSpc>
                <a:spcPct val="100000"/>
              </a:lnSpc>
              <a:spcBef>
                <a:spcPts val="0"/>
              </a:spcBef>
              <a:spcAft>
                <a:spcPts val="0"/>
              </a:spcAft>
              <a:buClrTx/>
              <a:buSzTx/>
              <a:buFontTx/>
              <a:buNone/>
              <a:tabLst/>
              <a:defRPr sz="8000" b="0" i="0" u="none" strike="noStrike" cap="none" spc="0" baseline="0">
                <a:ln>
                  <a:noFill/>
                </a:ln>
                <a:solidFill>
                  <a:srgbClr val="6A6C77"/>
                </a:solidFill>
                <a:uFillTx/>
                <a:latin typeface="+mj-lt"/>
                <a:ea typeface="+mj-ea"/>
                <a:cs typeface="+mj-cs"/>
                <a:sym typeface="Helvetica"/>
              </a:defRPr>
            </a:lvl6pPr>
            <a:lvl7pPr marL="0" marR="0" indent="0" algn="l" defTabSz="584200" rtl="0" eaLnBrk="1" latinLnBrk="0" hangingPunct="1">
              <a:lnSpc>
                <a:spcPct val="100000"/>
              </a:lnSpc>
              <a:spcBef>
                <a:spcPts val="0"/>
              </a:spcBef>
              <a:spcAft>
                <a:spcPts val="0"/>
              </a:spcAft>
              <a:buClrTx/>
              <a:buSzTx/>
              <a:buFontTx/>
              <a:buNone/>
              <a:tabLst/>
              <a:defRPr sz="8000" b="0" i="0" u="none" strike="noStrike" cap="none" spc="0" baseline="0">
                <a:ln>
                  <a:noFill/>
                </a:ln>
                <a:solidFill>
                  <a:srgbClr val="6A6C77"/>
                </a:solidFill>
                <a:uFillTx/>
                <a:latin typeface="+mj-lt"/>
                <a:ea typeface="+mj-ea"/>
                <a:cs typeface="+mj-cs"/>
                <a:sym typeface="Helvetica"/>
              </a:defRPr>
            </a:lvl7pPr>
            <a:lvl8pPr marL="0" marR="0" indent="0" algn="l" defTabSz="584200" rtl="0" eaLnBrk="1" latinLnBrk="0" hangingPunct="1">
              <a:lnSpc>
                <a:spcPct val="100000"/>
              </a:lnSpc>
              <a:spcBef>
                <a:spcPts val="0"/>
              </a:spcBef>
              <a:spcAft>
                <a:spcPts val="0"/>
              </a:spcAft>
              <a:buClrTx/>
              <a:buSzTx/>
              <a:buFontTx/>
              <a:buNone/>
              <a:tabLst/>
              <a:defRPr sz="8000" b="0" i="0" u="none" strike="noStrike" cap="none" spc="0" baseline="0">
                <a:ln>
                  <a:noFill/>
                </a:ln>
                <a:solidFill>
                  <a:srgbClr val="6A6C77"/>
                </a:solidFill>
                <a:uFillTx/>
                <a:latin typeface="+mj-lt"/>
                <a:ea typeface="+mj-ea"/>
                <a:cs typeface="+mj-cs"/>
                <a:sym typeface="Helvetica"/>
              </a:defRPr>
            </a:lvl8pPr>
            <a:lvl9pPr marL="0" marR="0" indent="0" algn="l" defTabSz="584200" rtl="0" eaLnBrk="1" latinLnBrk="0" hangingPunct="1">
              <a:lnSpc>
                <a:spcPct val="100000"/>
              </a:lnSpc>
              <a:spcBef>
                <a:spcPts val="0"/>
              </a:spcBef>
              <a:spcAft>
                <a:spcPts val="0"/>
              </a:spcAft>
              <a:buClrTx/>
              <a:buSzTx/>
              <a:buFontTx/>
              <a:buNone/>
              <a:tabLst/>
              <a:defRPr sz="8000" b="0" i="0" u="none" strike="noStrike" cap="none" spc="0" baseline="0">
                <a:ln>
                  <a:noFill/>
                </a:ln>
                <a:solidFill>
                  <a:srgbClr val="6A6C77"/>
                </a:solidFill>
                <a:uFillTx/>
                <a:latin typeface="+mj-lt"/>
                <a:ea typeface="+mj-ea"/>
                <a:cs typeface="+mj-cs"/>
                <a:sym typeface="Helvetica"/>
              </a:defRPr>
            </a:lvl9pPr>
          </a:lstStyle>
          <a:p>
            <a:r>
              <a:rPr lang="en-GB" sz="4800" dirty="0"/>
              <a:t>CESSDA Data Catalogue</a:t>
            </a:r>
          </a:p>
        </p:txBody>
      </p:sp>
      <p:pic>
        <p:nvPicPr>
          <p:cNvPr id="6" name="Picture 5" descr="A screenshot of a social media post&#10;&#10;Description automatically generated">
            <a:extLst>
              <a:ext uri="{FF2B5EF4-FFF2-40B4-BE49-F238E27FC236}">
                <a16:creationId xmlns:a16="http://schemas.microsoft.com/office/drawing/2014/main" id="{A4D4073C-F3D8-414C-83CB-55DDBF1E07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03454" y="2008907"/>
            <a:ext cx="10712003" cy="6602310"/>
          </a:xfrm>
          <a:prstGeom prst="rect">
            <a:avLst/>
          </a:prstGeom>
        </p:spPr>
      </p:pic>
      <p:sp>
        <p:nvSpPr>
          <p:cNvPr id="7" name="TextBox 6">
            <a:extLst>
              <a:ext uri="{FF2B5EF4-FFF2-40B4-BE49-F238E27FC236}">
                <a16:creationId xmlns:a16="http://schemas.microsoft.com/office/drawing/2014/main" id="{88EE9BAF-022D-3941-B78E-BAA9A07B04F3}"/>
              </a:ext>
            </a:extLst>
          </p:cNvPr>
          <p:cNvSpPr txBox="1"/>
          <p:nvPr/>
        </p:nvSpPr>
        <p:spPr>
          <a:xfrm>
            <a:off x="9150723" y="486584"/>
            <a:ext cx="4450977" cy="6185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rtlCol="0">
            <a:normAutofit/>
          </a:bodyPr>
          <a:lstStyle/>
          <a:p>
            <a:pPr algn="l"/>
            <a:r>
              <a:rPr lang="en-GB" b="0" dirty="0">
                <a:solidFill>
                  <a:srgbClr val="75B7E8"/>
                </a:solidFill>
                <a:latin typeface="Tahoma" panose="020B0604030504040204" pitchFamily="34" charset="0"/>
                <a:ea typeface="Tahoma" panose="020B0604030504040204" pitchFamily="34" charset="0"/>
                <a:cs typeface="Tahoma" panose="020B0604030504040204" pitchFamily="34" charset="0"/>
              </a:rPr>
              <a:t>https://</a:t>
            </a:r>
            <a:r>
              <a:rPr lang="en-GB" b="0" dirty="0" err="1">
                <a:solidFill>
                  <a:srgbClr val="75B7E8"/>
                </a:solidFill>
                <a:latin typeface="Tahoma" panose="020B0604030504040204" pitchFamily="34" charset="0"/>
                <a:ea typeface="Tahoma" panose="020B0604030504040204" pitchFamily="34" charset="0"/>
                <a:cs typeface="Tahoma" panose="020B0604030504040204" pitchFamily="34" charset="0"/>
              </a:rPr>
              <a:t>datacatalogue.cessda.eu</a:t>
            </a:r>
            <a:r>
              <a:rPr lang="en-GB" b="0" dirty="0">
                <a:solidFill>
                  <a:srgbClr val="75B7E8"/>
                </a:solidFill>
                <a:latin typeface="Tahoma" panose="020B0604030504040204" pitchFamily="34" charset="0"/>
                <a:ea typeface="Tahoma" panose="020B0604030504040204" pitchFamily="34" charset="0"/>
                <a:cs typeface="Tahoma" panose="020B0604030504040204" pitchFamily="34" charset="0"/>
              </a:rPr>
              <a:t>/</a:t>
            </a:r>
          </a:p>
        </p:txBody>
      </p:sp>
      <p:sp>
        <p:nvSpPr>
          <p:cNvPr id="3" name="TextBox 2">
            <a:extLst>
              <a:ext uri="{FF2B5EF4-FFF2-40B4-BE49-F238E27FC236}">
                <a16:creationId xmlns:a16="http://schemas.microsoft.com/office/drawing/2014/main" id="{9EBC65CD-B585-2A6E-A840-28757EB530F2}"/>
              </a:ext>
            </a:extLst>
          </p:cNvPr>
          <p:cNvSpPr txBox="1"/>
          <p:nvPr/>
        </p:nvSpPr>
        <p:spPr>
          <a:xfrm>
            <a:off x="144115" y="6601989"/>
            <a:ext cx="5270058" cy="2285407"/>
          </a:xfrm>
          <a:prstGeom prst="rect">
            <a:avLst/>
          </a:prstGeom>
          <a:solidFill>
            <a:schemeClr val="accent1">
              <a:lumMod val="60000"/>
              <a:lumOff val="40000"/>
            </a:schemeClr>
          </a:solidFill>
        </p:spPr>
        <p:style>
          <a:lnRef idx="0">
            <a:scrgbClr r="0" g="0" b="0"/>
          </a:lnRef>
          <a:fillRef idx="0">
            <a:scrgbClr r="0" g="0" b="0"/>
          </a:fillRef>
          <a:effectRef idx="0">
            <a:scrgbClr r="0" g="0" b="0"/>
          </a:effectRef>
          <a:fontRef idx="minor">
            <a:schemeClr val="lt1"/>
          </a:fontRef>
        </p:style>
        <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GB" sz="3200" kern="1200" dirty="0">
                <a:solidFill>
                  <a:schemeClr val="tx1"/>
                </a:solidFill>
                <a:latin typeface="Open Sans" panose="020B0606030504020204" pitchFamily="34" charset="0"/>
                <a:ea typeface="Open Sans" panose="020B0606030504020204" pitchFamily="34" charset="0"/>
                <a:cs typeface="Open Sans" panose="020B0606030504020204" pitchFamily="34" charset="0"/>
              </a:rPr>
              <a:t>Search data collection of all CESSDA members</a:t>
            </a:r>
            <a:r>
              <a:rPr lang="sl-SI" sz="3200" kern="120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p>
          <a:p>
            <a:pPr lvl="0" algn="ctr" defTabSz="1422400">
              <a:lnSpc>
                <a:spcPct val="90000"/>
              </a:lnSpc>
              <a:spcBef>
                <a:spcPct val="0"/>
              </a:spcBef>
              <a:spcAft>
                <a:spcPct val="35000"/>
              </a:spcAft>
            </a:pPr>
            <a:r>
              <a:rPr lang="sl-SI" sz="2400" kern="1200" dirty="0">
                <a:latin typeface="Open Sans Light" panose="020B0306030504020204" pitchFamily="34" charset="0"/>
                <a:ea typeface="Open Sans Light" panose="020B0306030504020204" pitchFamily="34" charset="0"/>
                <a:cs typeface="Open Sans Light" panose="020B0306030504020204" pitchFamily="34" charset="0"/>
                <a:hlinkClick r:id="rId3"/>
              </a:rPr>
              <a:t>https://datacatalogue.cessda.eu/</a:t>
            </a:r>
            <a:endParaRPr lang="en-GB" sz="2400" kern="1200" dirty="0">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2412969903"/>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84EB705-185C-F4E0-4ABC-16760D9FD623}"/>
              </a:ext>
            </a:extLst>
          </p:cNvPr>
          <p:cNvSpPr>
            <a:spLocks noGrp="1"/>
          </p:cNvSpPr>
          <p:nvPr>
            <p:ph type="title"/>
          </p:nvPr>
        </p:nvSpPr>
        <p:spPr/>
        <p:txBody>
          <a:bodyPr/>
          <a:lstStyle/>
          <a:p>
            <a:r>
              <a:rPr lang="en-NL" dirty="0"/>
              <a:t>Why re-use data?</a:t>
            </a:r>
          </a:p>
        </p:txBody>
      </p:sp>
      <p:pic>
        <p:nvPicPr>
          <p:cNvPr id="1026" name="Picture 2" descr="Aside">
            <a:extLst>
              <a:ext uri="{FF2B5EF4-FFF2-40B4-BE49-F238E27FC236}">
                <a16:creationId xmlns:a16="http://schemas.microsoft.com/office/drawing/2014/main" id="{38DB59AC-CE3E-3B1F-E0B5-AF2C57C35D5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20601"/>
          <a:stretch/>
        </p:blipFill>
        <p:spPr bwMode="auto">
          <a:xfrm>
            <a:off x="12310876" y="4367164"/>
            <a:ext cx="4555009" cy="442856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70220199-7C14-CD1A-5897-F3B1C5AF2B0E}"/>
              </a:ext>
            </a:extLst>
          </p:cNvPr>
          <p:cNvSpPr txBox="1"/>
          <p:nvPr/>
        </p:nvSpPr>
        <p:spPr>
          <a:xfrm>
            <a:off x="11429321" y="9296400"/>
            <a:ext cx="5747657" cy="4572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rtlCol="0">
            <a:normAutofit fontScale="62500" lnSpcReduction="20000"/>
          </a:bodyPr>
          <a:lstStyle/>
          <a:p>
            <a:pPr algn="l"/>
            <a:r>
              <a:rPr lang="en-NL"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Images: CC-BY-SA CESSDA DMEG </a:t>
            </a:r>
            <a:r>
              <a:rPr lang="en-GB"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https://</a:t>
            </a:r>
            <a:r>
              <a:rPr lang="en-GB" b="0" dirty="0" err="1">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dmeg.cessda.eu</a:t>
            </a:r>
            <a:r>
              <a:rPr lang="en-GB"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a:t>
            </a:r>
          </a:p>
          <a:p>
            <a:pPr algn="l"/>
            <a:endParaRPr lang="en-NL"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endParaRPr>
          </a:p>
        </p:txBody>
      </p:sp>
      <p:pic>
        <p:nvPicPr>
          <p:cNvPr id="5" name="Picture 4">
            <a:extLst>
              <a:ext uri="{FF2B5EF4-FFF2-40B4-BE49-F238E27FC236}">
                <a16:creationId xmlns:a16="http://schemas.microsoft.com/office/drawing/2014/main" id="{54D3E10E-A11C-4848-0116-3A3B502960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87543" y="6258930"/>
            <a:ext cx="5905500" cy="2095500"/>
          </a:xfrm>
          <a:prstGeom prst="rect">
            <a:avLst/>
          </a:prstGeom>
          <a:ln>
            <a:solidFill>
              <a:srgbClr val="FFC000"/>
            </a:solidFill>
          </a:ln>
        </p:spPr>
      </p:pic>
      <p:pic>
        <p:nvPicPr>
          <p:cNvPr id="7" name="Picture 6">
            <a:extLst>
              <a:ext uri="{FF2B5EF4-FFF2-40B4-BE49-F238E27FC236}">
                <a16:creationId xmlns:a16="http://schemas.microsoft.com/office/drawing/2014/main" id="{4FBCA72D-4E9C-E37E-E4AD-6F26927FB61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87543" y="2345161"/>
            <a:ext cx="6134100" cy="2971800"/>
          </a:xfrm>
          <a:prstGeom prst="rect">
            <a:avLst/>
          </a:prstGeom>
          <a:ln>
            <a:solidFill>
              <a:srgbClr val="C00000"/>
            </a:solidFill>
          </a:ln>
        </p:spPr>
      </p:pic>
      <p:pic>
        <p:nvPicPr>
          <p:cNvPr id="9" name="Picture 8">
            <a:extLst>
              <a:ext uri="{FF2B5EF4-FFF2-40B4-BE49-F238E27FC236}">
                <a16:creationId xmlns:a16="http://schemas.microsoft.com/office/drawing/2014/main" id="{212095D7-A574-4595-981F-404FD7797B1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6101" y="5373148"/>
            <a:ext cx="5956300" cy="3352800"/>
          </a:xfrm>
          <a:prstGeom prst="rect">
            <a:avLst/>
          </a:prstGeom>
          <a:ln>
            <a:solidFill>
              <a:srgbClr val="0070C0"/>
            </a:solidFill>
          </a:ln>
        </p:spPr>
      </p:pic>
      <p:pic>
        <p:nvPicPr>
          <p:cNvPr id="13" name="Picture 12">
            <a:extLst>
              <a:ext uri="{FF2B5EF4-FFF2-40B4-BE49-F238E27FC236}">
                <a16:creationId xmlns:a16="http://schemas.microsoft.com/office/drawing/2014/main" id="{AC1D9A0D-2982-CBC0-6C4B-6BEEA475AE3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87701" y="2345161"/>
            <a:ext cx="5854700" cy="2565400"/>
          </a:xfrm>
          <a:prstGeom prst="rect">
            <a:avLst/>
          </a:prstGeom>
          <a:ln>
            <a:solidFill>
              <a:srgbClr val="00B050"/>
            </a:solidFill>
          </a:ln>
        </p:spPr>
      </p:pic>
    </p:spTree>
    <p:extLst>
      <p:ext uri="{BB962C8B-B14F-4D97-AF65-F5344CB8AC3E}">
        <p14:creationId xmlns:p14="http://schemas.microsoft.com/office/powerpoint/2010/main" val="260020093"/>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sz="5400" dirty="0"/>
              <a:t>Finding </a:t>
            </a:r>
            <a:r>
              <a:rPr lang="en-GB" sz="5200" dirty="0"/>
              <a:t>data</a:t>
            </a:r>
            <a:r>
              <a:rPr lang="en-GB" sz="5400" dirty="0"/>
              <a:t> in practice </a:t>
            </a:r>
            <a:endParaRPr lang="sl-SI" sz="5400" dirty="0"/>
          </a:p>
        </p:txBody>
      </p:sp>
      <p:sp>
        <p:nvSpPr>
          <p:cNvPr id="5" name="Freeform 4"/>
          <p:cNvSpPr/>
          <p:nvPr/>
        </p:nvSpPr>
        <p:spPr>
          <a:xfrm>
            <a:off x="2312894" y="3393824"/>
            <a:ext cx="4037664" cy="3240058"/>
          </a:xfrm>
          <a:custGeom>
            <a:avLst/>
            <a:gdLst>
              <a:gd name="connsiteX0" fmla="*/ 0 w 2361031"/>
              <a:gd name="connsiteY0" fmla="*/ 236103 h 2406357"/>
              <a:gd name="connsiteX1" fmla="*/ 236103 w 2361031"/>
              <a:gd name="connsiteY1" fmla="*/ 0 h 2406357"/>
              <a:gd name="connsiteX2" fmla="*/ 2124928 w 2361031"/>
              <a:gd name="connsiteY2" fmla="*/ 0 h 2406357"/>
              <a:gd name="connsiteX3" fmla="*/ 2361031 w 2361031"/>
              <a:gd name="connsiteY3" fmla="*/ 236103 h 2406357"/>
              <a:gd name="connsiteX4" fmla="*/ 2361031 w 2361031"/>
              <a:gd name="connsiteY4" fmla="*/ 2170254 h 2406357"/>
              <a:gd name="connsiteX5" fmla="*/ 2124928 w 2361031"/>
              <a:gd name="connsiteY5" fmla="*/ 2406357 h 2406357"/>
              <a:gd name="connsiteX6" fmla="*/ 236103 w 2361031"/>
              <a:gd name="connsiteY6" fmla="*/ 2406357 h 2406357"/>
              <a:gd name="connsiteX7" fmla="*/ 0 w 2361031"/>
              <a:gd name="connsiteY7" fmla="*/ 2170254 h 2406357"/>
              <a:gd name="connsiteX8" fmla="*/ 0 w 2361031"/>
              <a:gd name="connsiteY8" fmla="*/ 236103 h 2406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61031" h="2406357">
                <a:moveTo>
                  <a:pt x="0" y="236103"/>
                </a:moveTo>
                <a:cubicBezTo>
                  <a:pt x="0" y="105707"/>
                  <a:pt x="105707" y="0"/>
                  <a:pt x="236103" y="0"/>
                </a:cubicBezTo>
                <a:lnTo>
                  <a:pt x="2124928" y="0"/>
                </a:lnTo>
                <a:cubicBezTo>
                  <a:pt x="2255324" y="0"/>
                  <a:pt x="2361031" y="105707"/>
                  <a:pt x="2361031" y="236103"/>
                </a:cubicBezTo>
                <a:lnTo>
                  <a:pt x="2361031" y="2170254"/>
                </a:lnTo>
                <a:cubicBezTo>
                  <a:pt x="2361031" y="2300650"/>
                  <a:pt x="2255324" y="2406357"/>
                  <a:pt x="2124928" y="2406357"/>
                </a:cubicBezTo>
                <a:lnTo>
                  <a:pt x="236103" y="2406357"/>
                </a:lnTo>
                <a:cubicBezTo>
                  <a:pt x="105707" y="2406357"/>
                  <a:pt x="0" y="2300650"/>
                  <a:pt x="0" y="2170254"/>
                </a:cubicBezTo>
                <a:lnTo>
                  <a:pt x="0" y="236103"/>
                </a:lnTo>
                <a:close/>
              </a:path>
            </a:pathLst>
          </a:custGeom>
          <a:solidFill>
            <a:srgbClr val="ED7D31"/>
          </a:solidFill>
          <a:ln w="12700" cap="flat" cmpd="sng" algn="ctr">
            <a:noFill/>
            <a:prstDash val="solid"/>
            <a:miter lim="800000"/>
          </a:ln>
          <a:effectLst/>
        </p:spPr>
        <p:txBody>
          <a:bodyPr lIns="137732" tIns="137732" rIns="137732" bIns="137732" spcCol="1270" anchor="ctr"/>
          <a:lstStyle/>
          <a:p>
            <a:pPr defTabSz="800100" hangingPunct="1">
              <a:spcBef>
                <a:spcPct val="0"/>
              </a:spcBef>
              <a:spcAft>
                <a:spcPct val="35000"/>
              </a:spcAft>
              <a:defRPr/>
            </a:pPr>
            <a:r>
              <a:rPr lang="en-GB" sz="2800" b="0" kern="1200" dirty="0">
                <a:solidFill>
                  <a:prstClr val="white"/>
                </a:solidFill>
                <a:latin typeface="Open Sans" panose="020B0606030504020204" pitchFamily="34" charset="0"/>
                <a:ea typeface="Open Sans" panose="020B0606030504020204" pitchFamily="34" charset="0"/>
                <a:cs typeface="Open Sans" panose="020B0606030504020204" pitchFamily="34" charset="0"/>
              </a:rPr>
              <a:t>Searching can be hard</a:t>
            </a:r>
          </a:p>
          <a:p>
            <a:pPr marL="171450" lvl="1" indent="-171450" algn="l" defTabSz="800100" hangingPunct="1">
              <a:spcBef>
                <a:spcPct val="0"/>
              </a:spcBef>
              <a:spcAft>
                <a:spcPct val="15000"/>
              </a:spcAft>
              <a:buFontTx/>
              <a:buChar char="••"/>
              <a:defRPr/>
            </a:pPr>
            <a:r>
              <a:rPr lang="en-GB" sz="2800" b="0" kern="1200" dirty="0">
                <a:solidFill>
                  <a:prstClr val="white"/>
                </a:solidFill>
                <a:latin typeface="Open Sans" panose="020B0606030504020204" pitchFamily="34" charset="0"/>
                <a:ea typeface="Open Sans" panose="020B0606030504020204" pitchFamily="34" charset="0"/>
                <a:cs typeface="Open Sans" panose="020B0606030504020204" pitchFamily="34" charset="0"/>
              </a:rPr>
              <a:t>Too many results</a:t>
            </a:r>
          </a:p>
          <a:p>
            <a:pPr marL="171450" lvl="1" indent="-171450" algn="l" defTabSz="800100" hangingPunct="1">
              <a:spcBef>
                <a:spcPct val="0"/>
              </a:spcBef>
              <a:spcAft>
                <a:spcPct val="15000"/>
              </a:spcAft>
              <a:buFontTx/>
              <a:buChar char="••"/>
              <a:defRPr/>
            </a:pPr>
            <a:r>
              <a:rPr lang="en-GB" sz="2800" b="0" kern="1200" dirty="0">
                <a:solidFill>
                  <a:prstClr val="white"/>
                </a:solidFill>
                <a:latin typeface="Open Sans" panose="020B0606030504020204" pitchFamily="34" charset="0"/>
                <a:ea typeface="Open Sans" panose="020B0606030504020204" pitchFamily="34" charset="0"/>
                <a:cs typeface="Open Sans" panose="020B0606030504020204" pitchFamily="34" charset="0"/>
              </a:rPr>
              <a:t>No results</a:t>
            </a:r>
          </a:p>
          <a:p>
            <a:pPr marL="171450" lvl="1" indent="-171450" algn="l" defTabSz="800100" hangingPunct="1">
              <a:spcBef>
                <a:spcPct val="0"/>
              </a:spcBef>
              <a:spcAft>
                <a:spcPct val="15000"/>
              </a:spcAft>
              <a:buFontTx/>
              <a:buChar char="••"/>
              <a:defRPr/>
            </a:pPr>
            <a:r>
              <a:rPr lang="en-GB" sz="2800" b="0" kern="1200" dirty="0">
                <a:solidFill>
                  <a:prstClr val="white"/>
                </a:solidFill>
                <a:latin typeface="Open Sans" panose="020B0606030504020204" pitchFamily="34" charset="0"/>
                <a:ea typeface="Open Sans" panose="020B0606030504020204" pitchFamily="34" charset="0"/>
                <a:cs typeface="Open Sans" panose="020B0606030504020204" pitchFamily="34" charset="0"/>
              </a:rPr>
              <a:t>Results not relevant</a:t>
            </a:r>
          </a:p>
        </p:txBody>
      </p:sp>
      <p:sp>
        <p:nvSpPr>
          <p:cNvPr id="8" name="Freeform 7"/>
          <p:cNvSpPr/>
          <p:nvPr/>
        </p:nvSpPr>
        <p:spPr>
          <a:xfrm>
            <a:off x="8815144" y="1882574"/>
            <a:ext cx="7841280" cy="3783119"/>
          </a:xfrm>
          <a:custGeom>
            <a:avLst/>
            <a:gdLst>
              <a:gd name="connsiteX0" fmla="*/ 0 w 2478864"/>
              <a:gd name="connsiteY0" fmla="*/ 240636 h 2406357"/>
              <a:gd name="connsiteX1" fmla="*/ 240636 w 2478864"/>
              <a:gd name="connsiteY1" fmla="*/ 0 h 2406357"/>
              <a:gd name="connsiteX2" fmla="*/ 2238228 w 2478864"/>
              <a:gd name="connsiteY2" fmla="*/ 0 h 2406357"/>
              <a:gd name="connsiteX3" fmla="*/ 2478864 w 2478864"/>
              <a:gd name="connsiteY3" fmla="*/ 240636 h 2406357"/>
              <a:gd name="connsiteX4" fmla="*/ 2478864 w 2478864"/>
              <a:gd name="connsiteY4" fmla="*/ 2165721 h 2406357"/>
              <a:gd name="connsiteX5" fmla="*/ 2238228 w 2478864"/>
              <a:gd name="connsiteY5" fmla="*/ 2406357 h 2406357"/>
              <a:gd name="connsiteX6" fmla="*/ 240636 w 2478864"/>
              <a:gd name="connsiteY6" fmla="*/ 2406357 h 2406357"/>
              <a:gd name="connsiteX7" fmla="*/ 0 w 2478864"/>
              <a:gd name="connsiteY7" fmla="*/ 2165721 h 2406357"/>
              <a:gd name="connsiteX8" fmla="*/ 0 w 2478864"/>
              <a:gd name="connsiteY8" fmla="*/ 240636 h 2406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8864" h="2406357">
                <a:moveTo>
                  <a:pt x="0" y="240636"/>
                </a:moveTo>
                <a:cubicBezTo>
                  <a:pt x="0" y="107736"/>
                  <a:pt x="107736" y="0"/>
                  <a:pt x="240636" y="0"/>
                </a:cubicBezTo>
                <a:lnTo>
                  <a:pt x="2238228" y="0"/>
                </a:lnTo>
                <a:cubicBezTo>
                  <a:pt x="2371128" y="0"/>
                  <a:pt x="2478864" y="107736"/>
                  <a:pt x="2478864" y="240636"/>
                </a:cubicBezTo>
                <a:lnTo>
                  <a:pt x="2478864" y="2165721"/>
                </a:lnTo>
                <a:cubicBezTo>
                  <a:pt x="2478864" y="2298621"/>
                  <a:pt x="2371128" y="2406357"/>
                  <a:pt x="2238228" y="2406357"/>
                </a:cubicBezTo>
                <a:lnTo>
                  <a:pt x="240636" y="2406357"/>
                </a:lnTo>
                <a:cubicBezTo>
                  <a:pt x="107736" y="2406357"/>
                  <a:pt x="0" y="2298621"/>
                  <a:pt x="0" y="2165721"/>
                </a:cubicBezTo>
                <a:lnTo>
                  <a:pt x="0" y="240636"/>
                </a:lnTo>
                <a:close/>
              </a:path>
            </a:pathLst>
          </a:custGeom>
          <a:solidFill>
            <a:srgbClr val="5B9BD5"/>
          </a:solidFill>
          <a:ln w="12700" cap="flat" cmpd="sng" algn="ctr">
            <a:noFill/>
            <a:prstDash val="solid"/>
            <a:miter lim="800000"/>
          </a:ln>
          <a:effectLst/>
        </p:spPr>
        <p:txBody>
          <a:bodyPr lIns="139060" tIns="139060" rIns="139060" bIns="139060" spcCol="1270" anchor="ctr"/>
          <a:lstStyle/>
          <a:p>
            <a:pPr defTabSz="800100" hangingPunct="1">
              <a:spcBef>
                <a:spcPct val="0"/>
              </a:spcBef>
              <a:spcAft>
                <a:spcPct val="35000"/>
              </a:spcAft>
              <a:defRPr/>
            </a:pPr>
            <a:r>
              <a:rPr lang="en-GB" sz="2800" b="0" kern="1200" dirty="0">
                <a:solidFill>
                  <a:prstClr val="white"/>
                </a:solidFill>
                <a:latin typeface="Open Sans" panose="020B0606030504020204" pitchFamily="34" charset="0"/>
                <a:ea typeface="Open Sans" panose="020B0606030504020204" pitchFamily="34" charset="0"/>
                <a:cs typeface="Open Sans" panose="020B0606030504020204" pitchFamily="34" charset="0"/>
              </a:rPr>
              <a:t>Evaluate search terms</a:t>
            </a:r>
          </a:p>
          <a:p>
            <a:pPr marL="171450" lvl="1" indent="-171450" algn="l" defTabSz="800100" hangingPunct="1">
              <a:spcBef>
                <a:spcPct val="0"/>
              </a:spcBef>
              <a:spcAft>
                <a:spcPct val="15000"/>
              </a:spcAft>
              <a:buFontTx/>
              <a:buChar char="••"/>
              <a:defRPr/>
            </a:pPr>
            <a:r>
              <a:rPr lang="en-GB" sz="2800" b="0" kern="1200" dirty="0">
                <a:solidFill>
                  <a:prstClr val="white"/>
                </a:solidFill>
                <a:latin typeface="Open Sans" panose="020B0606030504020204" pitchFamily="34" charset="0"/>
                <a:ea typeface="Open Sans" panose="020B0606030504020204" pitchFamily="34" charset="0"/>
                <a:cs typeface="Open Sans" panose="020B0606030504020204" pitchFamily="34" charset="0"/>
              </a:rPr>
              <a:t>How well do they relate to your data needs? </a:t>
            </a:r>
          </a:p>
          <a:p>
            <a:pPr marL="171450" lvl="1" indent="-171450" algn="l" defTabSz="800100" hangingPunct="1">
              <a:spcBef>
                <a:spcPct val="0"/>
              </a:spcBef>
              <a:spcAft>
                <a:spcPct val="15000"/>
              </a:spcAft>
              <a:buFontTx/>
              <a:buChar char="••"/>
              <a:defRPr/>
            </a:pPr>
            <a:r>
              <a:rPr lang="en-GB" sz="2800" b="0" kern="1200" dirty="0">
                <a:solidFill>
                  <a:prstClr val="white"/>
                </a:solidFill>
                <a:latin typeface="Open Sans" panose="020B0606030504020204" pitchFamily="34" charset="0"/>
                <a:ea typeface="Open Sans" panose="020B0606030504020204" pitchFamily="34" charset="0"/>
                <a:cs typeface="Open Sans" panose="020B0606030504020204" pitchFamily="34" charset="0"/>
              </a:rPr>
              <a:t>Spelling/language</a:t>
            </a:r>
          </a:p>
          <a:p>
            <a:pPr marL="171450" lvl="1" indent="-171450" algn="l" defTabSz="800100" hangingPunct="1">
              <a:spcBef>
                <a:spcPct val="0"/>
              </a:spcBef>
              <a:spcAft>
                <a:spcPct val="15000"/>
              </a:spcAft>
              <a:buFontTx/>
              <a:buChar char="••"/>
              <a:defRPr/>
            </a:pPr>
            <a:r>
              <a:rPr lang="en-GB" sz="2800" b="0" kern="1200" dirty="0">
                <a:solidFill>
                  <a:prstClr val="white"/>
                </a:solidFill>
                <a:latin typeface="Open Sans" panose="020B0606030504020204" pitchFamily="34" charset="0"/>
                <a:ea typeface="Open Sans" panose="020B0606030504020204" pitchFamily="34" charset="0"/>
                <a:cs typeface="Open Sans" panose="020B0606030504020204" pitchFamily="34" charset="0"/>
              </a:rPr>
              <a:t>“Exact terms”, Boolean Logic (AND OR) – check how search tool works</a:t>
            </a:r>
          </a:p>
        </p:txBody>
      </p:sp>
      <p:sp>
        <p:nvSpPr>
          <p:cNvPr id="9" name="Freeform 8"/>
          <p:cNvSpPr/>
          <p:nvPr/>
        </p:nvSpPr>
        <p:spPr>
          <a:xfrm>
            <a:off x="8815144" y="6031741"/>
            <a:ext cx="7106174" cy="1262062"/>
          </a:xfrm>
          <a:custGeom>
            <a:avLst/>
            <a:gdLst>
              <a:gd name="connsiteX0" fmla="*/ 0 w 2555565"/>
              <a:gd name="connsiteY0" fmla="*/ 119476 h 1194756"/>
              <a:gd name="connsiteX1" fmla="*/ 119476 w 2555565"/>
              <a:gd name="connsiteY1" fmla="*/ 0 h 1194756"/>
              <a:gd name="connsiteX2" fmla="*/ 2436089 w 2555565"/>
              <a:gd name="connsiteY2" fmla="*/ 0 h 1194756"/>
              <a:gd name="connsiteX3" fmla="*/ 2555565 w 2555565"/>
              <a:gd name="connsiteY3" fmla="*/ 119476 h 1194756"/>
              <a:gd name="connsiteX4" fmla="*/ 2555565 w 2555565"/>
              <a:gd name="connsiteY4" fmla="*/ 1075280 h 1194756"/>
              <a:gd name="connsiteX5" fmla="*/ 2436089 w 2555565"/>
              <a:gd name="connsiteY5" fmla="*/ 1194756 h 1194756"/>
              <a:gd name="connsiteX6" fmla="*/ 119476 w 2555565"/>
              <a:gd name="connsiteY6" fmla="*/ 1194756 h 1194756"/>
              <a:gd name="connsiteX7" fmla="*/ 0 w 2555565"/>
              <a:gd name="connsiteY7" fmla="*/ 1075280 h 1194756"/>
              <a:gd name="connsiteX8" fmla="*/ 0 w 2555565"/>
              <a:gd name="connsiteY8" fmla="*/ 119476 h 1194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5565" h="1194756">
                <a:moveTo>
                  <a:pt x="0" y="119476"/>
                </a:moveTo>
                <a:cubicBezTo>
                  <a:pt x="0" y="53491"/>
                  <a:pt x="53491" y="0"/>
                  <a:pt x="119476" y="0"/>
                </a:cubicBezTo>
                <a:lnTo>
                  <a:pt x="2436089" y="0"/>
                </a:lnTo>
                <a:cubicBezTo>
                  <a:pt x="2502074" y="0"/>
                  <a:pt x="2555565" y="53491"/>
                  <a:pt x="2555565" y="119476"/>
                </a:cubicBezTo>
                <a:lnTo>
                  <a:pt x="2555565" y="1075280"/>
                </a:lnTo>
                <a:cubicBezTo>
                  <a:pt x="2555565" y="1141265"/>
                  <a:pt x="2502074" y="1194756"/>
                  <a:pt x="2436089" y="1194756"/>
                </a:cubicBezTo>
                <a:lnTo>
                  <a:pt x="119476" y="1194756"/>
                </a:lnTo>
                <a:cubicBezTo>
                  <a:pt x="53491" y="1194756"/>
                  <a:pt x="0" y="1141265"/>
                  <a:pt x="0" y="1075280"/>
                </a:cubicBezTo>
                <a:lnTo>
                  <a:pt x="0" y="119476"/>
                </a:lnTo>
                <a:close/>
              </a:path>
            </a:pathLst>
          </a:custGeom>
          <a:solidFill>
            <a:schemeClr val="accent3"/>
          </a:solidFill>
          <a:ln>
            <a:noFill/>
          </a:ln>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lIns="103573" tIns="103573" rIns="103573" bIns="103573" spcCol="1270" anchor="ctr"/>
          <a:lstStyle/>
          <a:p>
            <a:pPr defTabSz="800100">
              <a:lnSpc>
                <a:spcPct val="90000"/>
              </a:lnSpc>
              <a:spcAft>
                <a:spcPct val="35000"/>
              </a:spcAft>
              <a:defRPr/>
            </a:pPr>
            <a:r>
              <a:rPr lang="en-GB" sz="3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Sort, filter, advance search</a:t>
            </a:r>
          </a:p>
        </p:txBody>
      </p:sp>
      <p:sp>
        <p:nvSpPr>
          <p:cNvPr id="10" name="Freeform 9"/>
          <p:cNvSpPr/>
          <p:nvPr/>
        </p:nvSpPr>
        <p:spPr>
          <a:xfrm rot="-1500000">
            <a:off x="6707345" y="3466912"/>
            <a:ext cx="1751012" cy="1146175"/>
          </a:xfrm>
          <a:custGeom>
            <a:avLst/>
            <a:gdLst>
              <a:gd name="connsiteX0" fmla="*/ 0 w 1328079"/>
              <a:gd name="connsiteY0" fmla="*/ 216572 h 1082860"/>
              <a:gd name="connsiteX1" fmla="*/ 786649 w 1328079"/>
              <a:gd name="connsiteY1" fmla="*/ 216572 h 1082860"/>
              <a:gd name="connsiteX2" fmla="*/ 786649 w 1328079"/>
              <a:gd name="connsiteY2" fmla="*/ 0 h 1082860"/>
              <a:gd name="connsiteX3" fmla="*/ 1328079 w 1328079"/>
              <a:gd name="connsiteY3" fmla="*/ 541430 h 1082860"/>
              <a:gd name="connsiteX4" fmla="*/ 786649 w 1328079"/>
              <a:gd name="connsiteY4" fmla="*/ 1082860 h 1082860"/>
              <a:gd name="connsiteX5" fmla="*/ 786649 w 1328079"/>
              <a:gd name="connsiteY5" fmla="*/ 866288 h 1082860"/>
              <a:gd name="connsiteX6" fmla="*/ 0 w 1328079"/>
              <a:gd name="connsiteY6" fmla="*/ 866288 h 1082860"/>
              <a:gd name="connsiteX7" fmla="*/ 0 w 1328079"/>
              <a:gd name="connsiteY7" fmla="*/ 216572 h 1082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8079" h="1082860">
                <a:moveTo>
                  <a:pt x="0" y="216572"/>
                </a:moveTo>
                <a:lnTo>
                  <a:pt x="786649" y="216572"/>
                </a:lnTo>
                <a:lnTo>
                  <a:pt x="786649" y="0"/>
                </a:lnTo>
                <a:lnTo>
                  <a:pt x="1328079" y="541430"/>
                </a:lnTo>
                <a:lnTo>
                  <a:pt x="786649" y="1082860"/>
                </a:lnTo>
                <a:lnTo>
                  <a:pt x="786649" y="866288"/>
                </a:lnTo>
                <a:lnTo>
                  <a:pt x="0" y="866288"/>
                </a:lnTo>
                <a:lnTo>
                  <a:pt x="0" y="216572"/>
                </a:lnTo>
                <a:close/>
              </a:path>
            </a:pathLst>
          </a:custGeom>
          <a:solidFill>
            <a:schemeClr val="bg1">
              <a:lumMod val="65000"/>
            </a:schemeClr>
          </a:solidFill>
        </p:spPr>
        <p:style>
          <a:lnRef idx="0">
            <a:schemeClr val="accent3">
              <a:tint val="60000"/>
              <a:hueOff val="0"/>
              <a:satOff val="0"/>
              <a:lumOff val="0"/>
              <a:alphaOff val="0"/>
            </a:schemeClr>
          </a:lnRef>
          <a:fillRef idx="1">
            <a:schemeClr val="accent3">
              <a:tint val="60000"/>
              <a:hueOff val="0"/>
              <a:satOff val="0"/>
              <a:lumOff val="0"/>
              <a:alphaOff val="0"/>
            </a:schemeClr>
          </a:fillRef>
          <a:effectRef idx="0">
            <a:schemeClr val="accent3">
              <a:tint val="60000"/>
              <a:hueOff val="0"/>
              <a:satOff val="0"/>
              <a:lumOff val="0"/>
              <a:alphaOff val="0"/>
            </a:schemeClr>
          </a:effectRef>
          <a:fontRef idx="minor">
            <a:schemeClr val="lt1"/>
          </a:fontRef>
        </p:style>
        <p:txBody>
          <a:bodyPr lIns="-1" tIns="216571" rIns="324858" bIns="216572" spcCol="1270" anchor="ctr"/>
          <a:lstStyle/>
          <a:p>
            <a:pPr defTabSz="2044700">
              <a:lnSpc>
                <a:spcPct val="90000"/>
              </a:lnSpc>
              <a:spcAft>
                <a:spcPct val="35000"/>
              </a:spcAft>
              <a:defRPr/>
            </a:pPr>
            <a:endParaRPr lang="en-GB" sz="4600"/>
          </a:p>
        </p:txBody>
      </p:sp>
      <p:sp>
        <p:nvSpPr>
          <p:cNvPr id="11" name="Freeform 10"/>
          <p:cNvSpPr/>
          <p:nvPr/>
        </p:nvSpPr>
        <p:spPr>
          <a:xfrm rot="1500000">
            <a:off x="6779532" y="5665162"/>
            <a:ext cx="1751012" cy="1144588"/>
          </a:xfrm>
          <a:custGeom>
            <a:avLst/>
            <a:gdLst>
              <a:gd name="connsiteX0" fmla="*/ 0 w 1328079"/>
              <a:gd name="connsiteY0" fmla="*/ 216572 h 1082860"/>
              <a:gd name="connsiteX1" fmla="*/ 786649 w 1328079"/>
              <a:gd name="connsiteY1" fmla="*/ 216572 h 1082860"/>
              <a:gd name="connsiteX2" fmla="*/ 786649 w 1328079"/>
              <a:gd name="connsiteY2" fmla="*/ 0 h 1082860"/>
              <a:gd name="connsiteX3" fmla="*/ 1328079 w 1328079"/>
              <a:gd name="connsiteY3" fmla="*/ 541430 h 1082860"/>
              <a:gd name="connsiteX4" fmla="*/ 786649 w 1328079"/>
              <a:gd name="connsiteY4" fmla="*/ 1082860 h 1082860"/>
              <a:gd name="connsiteX5" fmla="*/ 786649 w 1328079"/>
              <a:gd name="connsiteY5" fmla="*/ 866288 h 1082860"/>
              <a:gd name="connsiteX6" fmla="*/ 0 w 1328079"/>
              <a:gd name="connsiteY6" fmla="*/ 866288 h 1082860"/>
              <a:gd name="connsiteX7" fmla="*/ 0 w 1328079"/>
              <a:gd name="connsiteY7" fmla="*/ 216572 h 1082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8079" h="1082860">
                <a:moveTo>
                  <a:pt x="0" y="216572"/>
                </a:moveTo>
                <a:lnTo>
                  <a:pt x="786649" y="216572"/>
                </a:lnTo>
                <a:lnTo>
                  <a:pt x="786649" y="0"/>
                </a:lnTo>
                <a:lnTo>
                  <a:pt x="1328079" y="541430"/>
                </a:lnTo>
                <a:lnTo>
                  <a:pt x="786649" y="1082860"/>
                </a:lnTo>
                <a:lnTo>
                  <a:pt x="786649" y="866288"/>
                </a:lnTo>
                <a:lnTo>
                  <a:pt x="0" y="866288"/>
                </a:lnTo>
                <a:lnTo>
                  <a:pt x="0" y="216572"/>
                </a:lnTo>
                <a:close/>
              </a:path>
            </a:pathLst>
          </a:custGeom>
          <a:solidFill>
            <a:schemeClr val="bg1">
              <a:lumMod val="65000"/>
            </a:schemeClr>
          </a:solidFill>
        </p:spPr>
        <p:style>
          <a:lnRef idx="0">
            <a:schemeClr val="accent3">
              <a:tint val="60000"/>
              <a:hueOff val="0"/>
              <a:satOff val="0"/>
              <a:lumOff val="0"/>
              <a:alphaOff val="0"/>
            </a:schemeClr>
          </a:lnRef>
          <a:fillRef idx="1">
            <a:schemeClr val="accent3">
              <a:tint val="60000"/>
              <a:hueOff val="0"/>
              <a:satOff val="0"/>
              <a:lumOff val="0"/>
              <a:alphaOff val="0"/>
            </a:schemeClr>
          </a:fillRef>
          <a:effectRef idx="0">
            <a:schemeClr val="accent3">
              <a:tint val="60000"/>
              <a:hueOff val="0"/>
              <a:satOff val="0"/>
              <a:lumOff val="0"/>
              <a:alphaOff val="0"/>
            </a:schemeClr>
          </a:effectRef>
          <a:fontRef idx="minor">
            <a:schemeClr val="lt1"/>
          </a:fontRef>
        </p:style>
        <p:txBody>
          <a:bodyPr lIns="-1" tIns="216571" rIns="324858" bIns="216572" spcCol="1270" anchor="ctr"/>
          <a:lstStyle/>
          <a:p>
            <a:pPr defTabSz="2044700">
              <a:lnSpc>
                <a:spcPct val="90000"/>
              </a:lnSpc>
              <a:spcAft>
                <a:spcPct val="35000"/>
              </a:spcAft>
              <a:defRPr/>
            </a:pPr>
            <a:endParaRPr lang="en-GB" sz="4600"/>
          </a:p>
        </p:txBody>
      </p:sp>
    </p:spTree>
    <p:extLst>
      <p:ext uri="{BB962C8B-B14F-4D97-AF65-F5344CB8AC3E}">
        <p14:creationId xmlns:p14="http://schemas.microsoft.com/office/powerpoint/2010/main" val="48991082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GB" sz="5200" dirty="0">
                <a:latin typeface="+mj-lt"/>
              </a:rPr>
              <a:t>ELSST</a:t>
            </a:r>
            <a:endParaRPr lang="sl-SI" sz="5200" dirty="0">
              <a:latin typeface="+mj-lt"/>
            </a:endParaRPr>
          </a:p>
        </p:txBody>
      </p:sp>
      <p:pic>
        <p:nvPicPr>
          <p:cNvPr id="6" name="Picture 5">
            <a:extLst>
              <a:ext uri="{FF2B5EF4-FFF2-40B4-BE49-F238E27FC236}">
                <a16:creationId xmlns:a16="http://schemas.microsoft.com/office/drawing/2014/main" id="{643A5895-DA0A-CE0D-11AB-986654B985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89287" y="480019"/>
            <a:ext cx="5836002" cy="1562099"/>
          </a:xfrm>
          <a:prstGeom prst="rect">
            <a:avLst/>
          </a:prstGeom>
        </p:spPr>
      </p:pic>
      <p:sp>
        <p:nvSpPr>
          <p:cNvPr id="8" name="Text Placeholder 1">
            <a:extLst>
              <a:ext uri="{FF2B5EF4-FFF2-40B4-BE49-F238E27FC236}">
                <a16:creationId xmlns:a16="http://schemas.microsoft.com/office/drawing/2014/main" id="{676D6796-01D3-54DD-B6CE-EF5DCCF051E7}"/>
              </a:ext>
            </a:extLst>
          </p:cNvPr>
          <p:cNvSpPr txBox="1">
            <a:spLocks/>
          </p:cNvSpPr>
          <p:nvPr/>
        </p:nvSpPr>
        <p:spPr>
          <a:xfrm>
            <a:off x="908781" y="2496211"/>
            <a:ext cx="14716508" cy="4998906"/>
          </a:xfrm>
          <a:prstGeom prst="rect">
            <a:avLst/>
          </a:prstGeom>
        </p:spPr>
        <p:txBody>
          <a:bodyPr vert="horz" lIns="91440" tIns="45720" rIns="91440" bIns="45720" rtlCol="0">
            <a:normAutofit lnSpcReduction="10000"/>
          </a:bodyPr>
          <a:lstStyle>
            <a:lvl1pPr marL="584200" marR="0" indent="-584200" algn="l" defTabSz="584200" rtl="0" eaLnBrk="1" latinLnBrk="0" hangingPunct="1">
              <a:lnSpc>
                <a:spcPct val="100000"/>
              </a:lnSpc>
              <a:spcBef>
                <a:spcPts val="600"/>
              </a:spcBef>
              <a:spcAft>
                <a:spcPts val="0"/>
              </a:spcAft>
              <a:buClrTx/>
              <a:buSzPct val="73000"/>
              <a:buFontTx/>
              <a:buBlip>
                <a:blip r:embed="rId4"/>
              </a:buBlip>
              <a:tabLst/>
              <a:defRPr sz="2800" b="0" i="0" u="none" strike="noStrike" cap="none" spc="0" baseline="0">
                <a:ln>
                  <a:noFill/>
                </a:ln>
                <a:solidFill>
                  <a:srgbClr val="6A6C76"/>
                </a:solidFill>
                <a:uFillTx/>
                <a:latin typeface="Tahoma" panose="020B0604030504040204" pitchFamily="34" charset="0"/>
                <a:ea typeface="Tahoma" panose="020B0604030504040204" pitchFamily="34" charset="0"/>
                <a:cs typeface="Tahoma" panose="020B0604030504040204" pitchFamily="34" charset="0"/>
                <a:sym typeface="Helvetica"/>
              </a:defRPr>
            </a:lvl1pPr>
            <a:lvl2pPr marL="889000" marR="0" indent="-288000" algn="l" defTabSz="584200" rtl="0" eaLnBrk="1" latinLnBrk="0" hangingPunct="1">
              <a:lnSpc>
                <a:spcPct val="100000"/>
              </a:lnSpc>
              <a:spcBef>
                <a:spcPts val="600"/>
              </a:spcBef>
              <a:spcAft>
                <a:spcPts val="0"/>
              </a:spcAft>
              <a:buClrTx/>
              <a:buSzPct val="50000"/>
              <a:buFontTx/>
              <a:buBlip>
                <a:blip r:embed="rId4"/>
              </a:buBlip>
              <a:tabLst/>
              <a:defRPr sz="2800" b="0" i="0" u="none" strike="noStrike" cap="none" spc="0" baseline="0">
                <a:ln>
                  <a:noFill/>
                </a:ln>
                <a:solidFill>
                  <a:srgbClr val="6A6C76"/>
                </a:solidFill>
                <a:uFillTx/>
                <a:latin typeface="Tahoma" panose="020B0604030504040204" pitchFamily="34" charset="0"/>
                <a:ea typeface="Tahoma" panose="020B0604030504040204" pitchFamily="34" charset="0"/>
                <a:cs typeface="Tahoma" panose="020B0604030504040204" pitchFamily="34" charset="0"/>
                <a:sym typeface="Helvetica"/>
              </a:defRPr>
            </a:lvl2pPr>
            <a:lvl3pPr marL="1333500" marR="0" indent="-288000" algn="l" defTabSz="584200" rtl="0" eaLnBrk="1" latinLnBrk="0" hangingPunct="1">
              <a:lnSpc>
                <a:spcPct val="100000"/>
              </a:lnSpc>
              <a:spcBef>
                <a:spcPts val="600"/>
              </a:spcBef>
              <a:spcAft>
                <a:spcPts val="0"/>
              </a:spcAft>
              <a:buClrTx/>
              <a:buSzPct val="50000"/>
              <a:buFontTx/>
              <a:buBlip>
                <a:blip r:embed="rId4"/>
              </a:buBlip>
              <a:tabLst/>
              <a:defRPr sz="2800" b="0" i="0" u="none" strike="noStrike" cap="none" spc="0" baseline="0">
                <a:ln>
                  <a:noFill/>
                </a:ln>
                <a:solidFill>
                  <a:srgbClr val="6A6C76"/>
                </a:solidFill>
                <a:uFillTx/>
                <a:latin typeface="Tahoma" panose="020B0604030504040204" pitchFamily="34" charset="0"/>
                <a:ea typeface="Tahoma" panose="020B0604030504040204" pitchFamily="34" charset="0"/>
                <a:cs typeface="Tahoma" panose="020B0604030504040204" pitchFamily="34" charset="0"/>
                <a:sym typeface="Helvetica"/>
              </a:defRPr>
            </a:lvl3pPr>
            <a:lvl4pPr marL="1778000" marR="0" indent="-288000" algn="l" defTabSz="584200" rtl="0" eaLnBrk="1" latinLnBrk="0" hangingPunct="1">
              <a:lnSpc>
                <a:spcPct val="100000"/>
              </a:lnSpc>
              <a:spcBef>
                <a:spcPts val="600"/>
              </a:spcBef>
              <a:spcAft>
                <a:spcPts val="0"/>
              </a:spcAft>
              <a:buClrTx/>
              <a:buSzPct val="50000"/>
              <a:buFontTx/>
              <a:buBlip>
                <a:blip r:embed="rId4"/>
              </a:buBlip>
              <a:tabLst/>
              <a:defRPr sz="2800" b="0" i="0" u="none" strike="noStrike" cap="none" spc="0" baseline="0">
                <a:ln>
                  <a:noFill/>
                </a:ln>
                <a:solidFill>
                  <a:srgbClr val="6A6C76"/>
                </a:solidFill>
                <a:uFillTx/>
                <a:latin typeface="Tahoma" panose="020B0604030504040204" pitchFamily="34" charset="0"/>
                <a:ea typeface="Tahoma" panose="020B0604030504040204" pitchFamily="34" charset="0"/>
                <a:cs typeface="Tahoma" panose="020B0604030504040204" pitchFamily="34" charset="0"/>
                <a:sym typeface="Helvetica"/>
              </a:defRPr>
            </a:lvl4pPr>
            <a:lvl5pPr marL="2222500" marR="0" indent="-288000" algn="l" defTabSz="584200" rtl="0" eaLnBrk="1" latinLnBrk="0" hangingPunct="1">
              <a:lnSpc>
                <a:spcPct val="100000"/>
              </a:lnSpc>
              <a:spcBef>
                <a:spcPts val="600"/>
              </a:spcBef>
              <a:spcAft>
                <a:spcPts val="0"/>
              </a:spcAft>
              <a:buClrTx/>
              <a:buSzPct val="50000"/>
              <a:buFontTx/>
              <a:buBlip>
                <a:blip r:embed="rId4"/>
              </a:buBlip>
              <a:tabLst/>
              <a:defRPr sz="2800" b="0" i="0" u="none" strike="noStrike" cap="none" spc="0" baseline="0">
                <a:ln>
                  <a:noFill/>
                </a:ln>
                <a:solidFill>
                  <a:srgbClr val="6A6C76"/>
                </a:solidFill>
                <a:uFillTx/>
                <a:latin typeface="Tahoma" panose="020B0604030504040204" pitchFamily="34" charset="0"/>
                <a:ea typeface="Tahoma" panose="020B0604030504040204" pitchFamily="34" charset="0"/>
                <a:cs typeface="Tahoma" panose="020B0604030504040204" pitchFamily="34" charset="0"/>
                <a:sym typeface="Helvetica"/>
              </a:defRPr>
            </a:lvl5pPr>
            <a:lvl6pPr marL="2667000" marR="0" indent="-444500" algn="l" defTabSz="584200" rtl="0" eaLnBrk="1" latinLnBrk="0" hangingPunct="1">
              <a:lnSpc>
                <a:spcPct val="100000"/>
              </a:lnSpc>
              <a:spcBef>
                <a:spcPts val="4200"/>
              </a:spcBef>
              <a:spcAft>
                <a:spcPts val="0"/>
              </a:spcAft>
              <a:buClrTx/>
              <a:buSzPct val="145000"/>
              <a:buFontTx/>
              <a:buChar char="•"/>
              <a:tabLst/>
              <a:defRPr sz="3200" b="0" i="0" u="none" strike="noStrike" cap="none" spc="0" baseline="0">
                <a:ln>
                  <a:noFill/>
                </a:ln>
                <a:solidFill>
                  <a:srgbClr val="6A6C76"/>
                </a:solidFill>
                <a:uFillTx/>
                <a:latin typeface="+mj-lt"/>
                <a:ea typeface="+mj-ea"/>
                <a:cs typeface="+mj-cs"/>
                <a:sym typeface="Helvetica"/>
              </a:defRPr>
            </a:lvl6pPr>
            <a:lvl7pPr marL="3111500" marR="0" indent="-444500" algn="l" defTabSz="584200" rtl="0" eaLnBrk="1" latinLnBrk="0" hangingPunct="1">
              <a:lnSpc>
                <a:spcPct val="100000"/>
              </a:lnSpc>
              <a:spcBef>
                <a:spcPts val="4200"/>
              </a:spcBef>
              <a:spcAft>
                <a:spcPts val="0"/>
              </a:spcAft>
              <a:buClrTx/>
              <a:buSzPct val="145000"/>
              <a:buFontTx/>
              <a:buChar char="•"/>
              <a:tabLst/>
              <a:defRPr sz="3200" b="0" i="0" u="none" strike="noStrike" cap="none" spc="0" baseline="0">
                <a:ln>
                  <a:noFill/>
                </a:ln>
                <a:solidFill>
                  <a:srgbClr val="6A6C76"/>
                </a:solidFill>
                <a:uFillTx/>
                <a:latin typeface="+mj-lt"/>
                <a:ea typeface="+mj-ea"/>
                <a:cs typeface="+mj-cs"/>
                <a:sym typeface="Helvetica"/>
              </a:defRPr>
            </a:lvl7pPr>
            <a:lvl8pPr marL="3556000" marR="0" indent="-444500" algn="l" defTabSz="584200" rtl="0" eaLnBrk="1" latinLnBrk="0" hangingPunct="1">
              <a:lnSpc>
                <a:spcPct val="100000"/>
              </a:lnSpc>
              <a:spcBef>
                <a:spcPts val="4200"/>
              </a:spcBef>
              <a:spcAft>
                <a:spcPts val="0"/>
              </a:spcAft>
              <a:buClrTx/>
              <a:buSzPct val="145000"/>
              <a:buFontTx/>
              <a:buChar char="•"/>
              <a:tabLst/>
              <a:defRPr sz="3200" b="0" i="0" u="none" strike="noStrike" cap="none" spc="0" baseline="0">
                <a:ln>
                  <a:noFill/>
                </a:ln>
                <a:solidFill>
                  <a:srgbClr val="6A6C76"/>
                </a:solidFill>
                <a:uFillTx/>
                <a:latin typeface="+mj-lt"/>
                <a:ea typeface="+mj-ea"/>
                <a:cs typeface="+mj-cs"/>
                <a:sym typeface="Helvetica"/>
              </a:defRPr>
            </a:lvl8pPr>
            <a:lvl9pPr marL="4000500" marR="0" indent="-444500" algn="l" defTabSz="584200" rtl="0" eaLnBrk="1" latinLnBrk="0" hangingPunct="1">
              <a:lnSpc>
                <a:spcPct val="100000"/>
              </a:lnSpc>
              <a:spcBef>
                <a:spcPts val="4200"/>
              </a:spcBef>
              <a:spcAft>
                <a:spcPts val="0"/>
              </a:spcAft>
              <a:buClrTx/>
              <a:buSzPct val="145000"/>
              <a:buFontTx/>
              <a:buChar char="•"/>
              <a:tabLst/>
              <a:defRPr sz="3200" b="0" i="0" u="none" strike="noStrike" cap="none" spc="0" baseline="0">
                <a:ln>
                  <a:noFill/>
                </a:ln>
                <a:solidFill>
                  <a:srgbClr val="6A6C76"/>
                </a:solidFill>
                <a:uFillTx/>
                <a:latin typeface="+mj-lt"/>
                <a:ea typeface="+mj-ea"/>
                <a:cs typeface="+mj-cs"/>
                <a:sym typeface="Helvetica"/>
              </a:defRPr>
            </a:lvl9pPr>
          </a:lstStyle>
          <a:p>
            <a:pPr marL="0" indent="0">
              <a:buNone/>
              <a:defRPr/>
            </a:pPr>
            <a:endParaRPr lang="en-GB" sz="3200" dirty="0"/>
          </a:p>
          <a:p>
            <a:pPr marL="0" indent="0">
              <a:buNone/>
              <a:defRPr/>
            </a:pPr>
            <a:r>
              <a:rPr lang="en-GB" sz="3200" dirty="0"/>
              <a:t>Multilingual thesaurus of social science concepts</a:t>
            </a:r>
            <a:r>
              <a:rPr lang="sl-SI" sz="3200" dirty="0"/>
              <a:t>.</a:t>
            </a:r>
            <a:r>
              <a:rPr lang="en-GB" sz="3200" dirty="0"/>
              <a:t> </a:t>
            </a:r>
          </a:p>
          <a:p>
            <a:pPr marL="0" indent="0">
              <a:buNone/>
              <a:defRPr/>
            </a:pPr>
            <a:r>
              <a:rPr lang="en-GB" sz="3200" dirty="0"/>
              <a:t>Hierarchical and non-hierarchical relationships between concepts</a:t>
            </a:r>
            <a:r>
              <a:rPr lang="sl-SI" sz="3200" dirty="0"/>
              <a:t>.</a:t>
            </a:r>
            <a:endParaRPr lang="en-GB" sz="3200" dirty="0"/>
          </a:p>
          <a:p>
            <a:pPr marL="0" indent="0">
              <a:buNone/>
              <a:defRPr/>
            </a:pPr>
            <a:endParaRPr lang="en-GB" sz="3200" dirty="0"/>
          </a:p>
          <a:p>
            <a:pPr marL="0" indent="0">
              <a:buNone/>
              <a:defRPr/>
            </a:pPr>
            <a:r>
              <a:rPr lang="en-GB" sz="3200" dirty="0"/>
              <a:t>Use to</a:t>
            </a:r>
            <a:r>
              <a:rPr lang="sl-SI" sz="3200" dirty="0"/>
              <a:t>:</a:t>
            </a:r>
            <a:endParaRPr lang="en-GB" sz="3200" dirty="0"/>
          </a:p>
          <a:p>
            <a:pPr marL="0" lvl="1" indent="0">
              <a:lnSpc>
                <a:spcPct val="70000"/>
              </a:lnSpc>
              <a:spcBef>
                <a:spcPts val="1067"/>
              </a:spcBef>
              <a:spcAft>
                <a:spcPct val="15000"/>
              </a:spcAft>
              <a:buClr>
                <a:srgbClr val="000000"/>
              </a:buClr>
              <a:buSzPct val="73000"/>
              <a:defRPr/>
            </a:pPr>
            <a:r>
              <a:rPr lang="en-GB" sz="3200" dirty="0">
                <a:sym typeface="Arial"/>
              </a:rPr>
              <a:t> broaden or narrow a search</a:t>
            </a:r>
          </a:p>
          <a:p>
            <a:pPr marL="0" lvl="1" indent="0">
              <a:lnSpc>
                <a:spcPct val="70000"/>
              </a:lnSpc>
              <a:spcBef>
                <a:spcPts val="1067"/>
              </a:spcBef>
              <a:spcAft>
                <a:spcPct val="15000"/>
              </a:spcAft>
              <a:buClr>
                <a:srgbClr val="000000"/>
              </a:buClr>
              <a:buSzPct val="73000"/>
              <a:defRPr/>
            </a:pPr>
            <a:r>
              <a:rPr lang="en-GB" sz="3200" dirty="0">
                <a:sym typeface="Arial"/>
              </a:rPr>
              <a:t> find terms used to index data in other languages  </a:t>
            </a:r>
          </a:p>
          <a:p>
            <a:pPr marL="0" lvl="1" indent="0">
              <a:buFont typeface="Arial" panose="020B0604020202020204" pitchFamily="34" charset="0"/>
              <a:buChar char="•"/>
              <a:defRPr/>
            </a:pPr>
            <a:endParaRPr lang="en-GB" sz="3200" dirty="0"/>
          </a:p>
          <a:p>
            <a:pPr marL="0" lvl="1" indent="0">
              <a:buNone/>
              <a:defRPr/>
            </a:pPr>
            <a:r>
              <a:rPr lang="en-GB" sz="3200" dirty="0"/>
              <a:t>ELSST can be used more widely to index data &amp; embedded within search tool</a:t>
            </a:r>
            <a:r>
              <a:rPr lang="sl-SI" sz="3200" dirty="0"/>
              <a:t>.</a:t>
            </a:r>
            <a:r>
              <a:rPr lang="en-GB" sz="3200" dirty="0"/>
              <a:t>  </a:t>
            </a:r>
          </a:p>
          <a:p>
            <a:endParaRPr lang="en-NL" dirty="0"/>
          </a:p>
        </p:txBody>
      </p:sp>
      <p:sp>
        <p:nvSpPr>
          <p:cNvPr id="10" name="TextBox 9">
            <a:extLst>
              <a:ext uri="{FF2B5EF4-FFF2-40B4-BE49-F238E27FC236}">
                <a16:creationId xmlns:a16="http://schemas.microsoft.com/office/drawing/2014/main" id="{F0B02710-98AC-8CDB-95EE-4581C4D100D2}"/>
              </a:ext>
            </a:extLst>
          </p:cNvPr>
          <p:cNvSpPr txBox="1"/>
          <p:nvPr/>
        </p:nvSpPr>
        <p:spPr>
          <a:xfrm>
            <a:off x="8671393" y="1976777"/>
            <a:ext cx="8668870" cy="584775"/>
          </a:xfrm>
          <a:prstGeom prst="rect">
            <a:avLst/>
          </a:prstGeom>
          <a:no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a:spAutoFit/>
          </a:bodyPr>
          <a:lstStyle/>
          <a:p>
            <a:r>
              <a:rPr lang="en-NL" sz="3200" b="0" dirty="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sym typeface="Helvetica"/>
              </a:rPr>
              <a:t>https://elsst.cessda.eu/</a:t>
            </a:r>
          </a:p>
        </p:txBody>
      </p:sp>
    </p:spTree>
    <p:extLst>
      <p:ext uri="{BB962C8B-B14F-4D97-AF65-F5344CB8AC3E}">
        <p14:creationId xmlns:p14="http://schemas.microsoft.com/office/powerpoint/2010/main" val="413579589"/>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033753-7697-8EE1-DA9C-FE59EFFC92BE}"/>
              </a:ext>
            </a:extLst>
          </p:cNvPr>
          <p:cNvSpPr>
            <a:spLocks noGrp="1"/>
          </p:cNvSpPr>
          <p:nvPr>
            <p:ph type="title"/>
          </p:nvPr>
        </p:nvSpPr>
        <p:spPr/>
        <p:txBody>
          <a:bodyPr/>
          <a:lstStyle/>
          <a:p>
            <a:r>
              <a:rPr lang="en-NL" dirty="0"/>
              <a:t>Activity </a:t>
            </a:r>
          </a:p>
        </p:txBody>
      </p:sp>
      <p:sp>
        <p:nvSpPr>
          <p:cNvPr id="4" name="TextBox 3">
            <a:extLst>
              <a:ext uri="{FF2B5EF4-FFF2-40B4-BE49-F238E27FC236}">
                <a16:creationId xmlns:a16="http://schemas.microsoft.com/office/drawing/2014/main" id="{CFCE0E4F-109C-FA2B-1C97-A9FCD8288425}"/>
              </a:ext>
            </a:extLst>
          </p:cNvPr>
          <p:cNvSpPr txBox="1"/>
          <p:nvPr/>
        </p:nvSpPr>
        <p:spPr>
          <a:xfrm>
            <a:off x="4424620" y="2496211"/>
            <a:ext cx="6926251" cy="1814271"/>
          </a:xfrm>
          <a:prstGeom prst="rect">
            <a:avLst/>
          </a:prstGeom>
          <a:solidFill>
            <a:schemeClr val="accent1">
              <a:lumMod val="60000"/>
              <a:lumOff val="40000"/>
            </a:schemeClr>
          </a:solidFill>
          <a:ln>
            <a:solidFill>
              <a:schemeClr val="accent1">
                <a:lumMod val="60000"/>
                <a:lumOff val="40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49352" tIns="85344" rIns="149352" bIns="85344" numCol="1" spcCol="1270" anchor="ctr" anchorCtr="0">
            <a:noAutofit/>
          </a:bodyPr>
          <a:lstStyle/>
          <a:p>
            <a:pPr lvl="0" algn="ctr" defTabSz="933450" rtl="0">
              <a:lnSpc>
                <a:spcPct val="90000"/>
              </a:lnSpc>
              <a:spcBef>
                <a:spcPct val="0"/>
              </a:spcBef>
              <a:spcAft>
                <a:spcPct val="35000"/>
              </a:spcAft>
            </a:pPr>
            <a:r>
              <a:rPr lang="en-GB" sz="3200" kern="1200" dirty="0">
                <a:solidFill>
                  <a:schemeClr val="tx1"/>
                </a:solidFill>
                <a:latin typeface="Open Sans" panose="020B0606030504020204" pitchFamily="34" charset="0"/>
                <a:ea typeface="Open Sans" panose="020B0606030504020204" pitchFamily="34" charset="0"/>
                <a:cs typeface="Open Sans" panose="020B0606030504020204" pitchFamily="34" charset="0"/>
              </a:rPr>
              <a:t>Task  </a:t>
            </a:r>
          </a:p>
          <a:p>
            <a:pPr lvl="0" algn="ctr" defTabSz="933450" rtl="0">
              <a:lnSpc>
                <a:spcPct val="90000"/>
              </a:lnSpc>
              <a:spcBef>
                <a:spcPct val="0"/>
              </a:spcBef>
              <a:spcAft>
                <a:spcPct val="35000"/>
              </a:spcAft>
            </a:pPr>
            <a:r>
              <a:rPr lang="en-GB" sz="3200" kern="1200" dirty="0">
                <a:solidFill>
                  <a:schemeClr val="tx1"/>
                </a:solidFill>
                <a:latin typeface="Open Sans" panose="020B0606030504020204" pitchFamily="34" charset="0"/>
                <a:ea typeface="Open Sans" panose="020B0606030504020204" pitchFamily="34" charset="0"/>
                <a:cs typeface="Open Sans" panose="020B0606030504020204" pitchFamily="34" charset="0"/>
              </a:rPr>
              <a:t>Search for data using a data catalogue </a:t>
            </a:r>
          </a:p>
        </p:txBody>
      </p:sp>
      <p:grpSp>
        <p:nvGrpSpPr>
          <p:cNvPr id="5" name="Group 4">
            <a:extLst>
              <a:ext uri="{FF2B5EF4-FFF2-40B4-BE49-F238E27FC236}">
                <a16:creationId xmlns:a16="http://schemas.microsoft.com/office/drawing/2014/main" id="{A450E5BD-A294-EBF1-9C16-135A4A082278}"/>
              </a:ext>
            </a:extLst>
          </p:cNvPr>
          <p:cNvGrpSpPr/>
          <p:nvPr/>
        </p:nvGrpSpPr>
        <p:grpSpPr>
          <a:xfrm>
            <a:off x="4424619" y="4310482"/>
            <a:ext cx="6926253" cy="2790455"/>
            <a:chOff x="4779741" y="1742926"/>
            <a:chExt cx="4688062" cy="1700527"/>
          </a:xfrm>
          <a:solidFill>
            <a:schemeClr val="accent1">
              <a:lumMod val="20000"/>
              <a:lumOff val="80000"/>
            </a:schemeClr>
          </a:solidFill>
        </p:grpSpPr>
        <p:sp>
          <p:nvSpPr>
            <p:cNvPr id="6" name="Rectangle 5">
              <a:extLst>
                <a:ext uri="{FF2B5EF4-FFF2-40B4-BE49-F238E27FC236}">
                  <a16:creationId xmlns:a16="http://schemas.microsoft.com/office/drawing/2014/main" id="{153C19CA-AB05-81ED-936B-E93D7AF2EB83}"/>
                </a:ext>
              </a:extLst>
            </p:cNvPr>
            <p:cNvSpPr/>
            <p:nvPr/>
          </p:nvSpPr>
          <p:spPr>
            <a:xfrm>
              <a:off x="5043618" y="1742926"/>
              <a:ext cx="4424185" cy="1700527"/>
            </a:xfrm>
            <a:prstGeom prst="rect">
              <a:avLst/>
            </a:prstGeom>
            <a:grpFill/>
            <a:ln>
              <a:solidFill>
                <a:schemeClr val="accent1">
                  <a:lumMod val="20000"/>
                  <a:lumOff val="80000"/>
                </a:schemeClr>
              </a:solidFill>
            </a:ln>
          </p:spPr>
          <p:style>
            <a:lnRef idx="2">
              <a:schemeClr val="accent5">
                <a:tint val="40000"/>
                <a:alpha val="90000"/>
                <a:hueOff val="-6739762"/>
                <a:satOff val="-22832"/>
                <a:lumOff val="-2928"/>
                <a:alphaOff val="0"/>
              </a:schemeClr>
            </a:lnRef>
            <a:fillRef idx="1">
              <a:schemeClr val="accent5">
                <a:tint val="40000"/>
                <a:alpha val="90000"/>
                <a:hueOff val="-6739762"/>
                <a:satOff val="-22832"/>
                <a:lumOff val="-2928"/>
                <a:alphaOff val="0"/>
              </a:schemeClr>
            </a:fillRef>
            <a:effectRef idx="0">
              <a:schemeClr val="accent5">
                <a:tint val="40000"/>
                <a:alpha val="90000"/>
                <a:hueOff val="-6739762"/>
                <a:satOff val="-22832"/>
                <a:lumOff val="-2928"/>
                <a:alphaOff val="0"/>
              </a:schemeClr>
            </a:effectRef>
            <a:fontRef idx="minor">
              <a:schemeClr val="dk1">
                <a:hueOff val="0"/>
                <a:satOff val="0"/>
                <a:lumOff val="0"/>
                <a:alphaOff val="0"/>
              </a:schemeClr>
            </a:fontRef>
          </p:style>
        </p:sp>
        <p:sp>
          <p:nvSpPr>
            <p:cNvPr id="7" name="TextBox 6">
              <a:extLst>
                <a:ext uri="{FF2B5EF4-FFF2-40B4-BE49-F238E27FC236}">
                  <a16:creationId xmlns:a16="http://schemas.microsoft.com/office/drawing/2014/main" id="{70D853DC-6F72-4459-5BA2-F0312560F026}"/>
                </a:ext>
              </a:extLst>
            </p:cNvPr>
            <p:cNvSpPr txBox="1"/>
            <p:nvPr/>
          </p:nvSpPr>
          <p:spPr>
            <a:xfrm>
              <a:off x="4779741" y="1742926"/>
              <a:ext cx="4688062" cy="1700527"/>
            </a:xfrm>
            <a:prstGeom prst="rect">
              <a:avLst/>
            </a:prstGeom>
            <a:grpFill/>
            <a:ln>
              <a:solidFill>
                <a:schemeClr val="accent1">
                  <a:lumMod val="20000"/>
                  <a:lumOff val="80000"/>
                </a:schemeClr>
              </a:solid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12014" tIns="112014" rIns="149352" bIns="168021" numCol="1" spcCol="1270" anchor="t" anchorCtr="0">
              <a:noAutofit/>
            </a:bodyPr>
            <a:lstStyle/>
            <a:p>
              <a:pPr marL="228600" lvl="1" indent="-228600" algn="l" defTabSz="933450" rtl="0">
                <a:lnSpc>
                  <a:spcPct val="90000"/>
                </a:lnSpc>
                <a:spcBef>
                  <a:spcPct val="0"/>
                </a:spcBef>
                <a:spcAft>
                  <a:spcPct val="15000"/>
                </a:spcAft>
                <a:buClr>
                  <a:schemeClr val="bg2">
                    <a:lumMod val="75000"/>
                  </a:schemeClr>
                </a:buClr>
                <a:buChar char="••"/>
              </a:pPr>
              <a:r>
                <a:rPr lang="en-GB" sz="3200" kern="1200" dirty="0">
                  <a:solidFill>
                    <a:schemeClr val="tx1"/>
                  </a:solidFill>
                  <a:latin typeface="Open Sans" panose="020B0606030504020204" pitchFamily="34" charset="0"/>
                  <a:ea typeface="Open Sans" panose="020B0606030504020204" pitchFamily="34" charset="0"/>
                  <a:cs typeface="Open Sans" panose="020B0606030504020204" pitchFamily="34" charset="0"/>
                </a:rPr>
                <a:t>Any national data service</a:t>
              </a:r>
              <a:endParaRPr lang="sl-SI" sz="3200" kern="12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lvl="1" algn="l" defTabSz="933450" rtl="0">
                <a:lnSpc>
                  <a:spcPct val="90000"/>
                </a:lnSpc>
                <a:spcBef>
                  <a:spcPct val="0"/>
                </a:spcBef>
                <a:spcAft>
                  <a:spcPct val="15000"/>
                </a:spcAft>
              </a:pPr>
              <a:r>
                <a:rPr lang="en-GB" sz="3200" kern="120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p>
            <a:p>
              <a:pPr marL="228600" lvl="1" indent="-228600" algn="l" defTabSz="933450" rtl="0">
                <a:lnSpc>
                  <a:spcPct val="90000"/>
                </a:lnSpc>
                <a:spcBef>
                  <a:spcPct val="0"/>
                </a:spcBef>
                <a:spcAft>
                  <a:spcPct val="15000"/>
                </a:spcAft>
                <a:buClr>
                  <a:schemeClr val="bg2">
                    <a:lumMod val="75000"/>
                  </a:schemeClr>
                </a:buClr>
                <a:buChar char="••"/>
              </a:pPr>
              <a:r>
                <a:rPr lang="en-GB" sz="3200" kern="1200" dirty="0">
                  <a:solidFill>
                    <a:schemeClr val="tx1"/>
                  </a:solidFill>
                  <a:latin typeface="Open Sans" panose="020B0606030504020204" pitchFamily="34" charset="0"/>
                  <a:ea typeface="Open Sans" panose="020B0606030504020204" pitchFamily="34" charset="0"/>
                  <a:cs typeface="Open Sans" panose="020B0606030504020204" pitchFamily="34" charset="0"/>
                </a:rPr>
                <a:t>See CESSDA for links: </a:t>
              </a:r>
              <a:r>
                <a:rPr lang="en-GB" sz="3200" kern="1200" dirty="0">
                  <a:latin typeface="Open Sans Light" panose="020B0604020202020204" charset="0"/>
                  <a:cs typeface="Open Sans Light" panose="020B0604020202020204" charset="0"/>
                  <a:hlinkClick r:id="rId3"/>
                </a:rPr>
                <a:t>www.cessda.eu/Consortium</a:t>
              </a:r>
              <a:endParaRPr lang="en-GB" sz="3200" kern="1200" dirty="0">
                <a:latin typeface="Open Sans Light" panose="020B0604020202020204" charset="0"/>
                <a:ea typeface="Open Sans Light" panose="020B0604020202020204" charset="0"/>
                <a:cs typeface="Open Sans Light" panose="020B0604020202020204" charset="0"/>
              </a:endParaRPr>
            </a:p>
          </p:txBody>
        </p:sp>
      </p:grpSp>
    </p:spTree>
    <p:extLst>
      <p:ext uri="{BB962C8B-B14F-4D97-AF65-F5344CB8AC3E}">
        <p14:creationId xmlns:p14="http://schemas.microsoft.com/office/powerpoint/2010/main" val="388793642"/>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C1674D9-9AD9-EF60-2D08-9A1B64AD5724}"/>
              </a:ext>
            </a:extLst>
          </p:cNvPr>
          <p:cNvSpPr>
            <a:spLocks noGrp="1"/>
          </p:cNvSpPr>
          <p:nvPr>
            <p:ph type="title"/>
          </p:nvPr>
        </p:nvSpPr>
        <p:spPr>
          <a:xfrm>
            <a:off x="890852" y="885495"/>
            <a:ext cx="14716508" cy="997079"/>
          </a:xfrm>
        </p:spPr>
        <p:txBody>
          <a:bodyPr>
            <a:normAutofit/>
          </a:bodyPr>
          <a:lstStyle/>
          <a:p>
            <a:r>
              <a:rPr lang="en-GB" dirty="0"/>
              <a:t>Select and evaluate data</a:t>
            </a:r>
            <a:endParaRPr lang="en-NL" dirty="0"/>
          </a:p>
        </p:txBody>
      </p:sp>
      <p:pic>
        <p:nvPicPr>
          <p:cNvPr id="2" name="Picture 1">
            <a:extLst>
              <a:ext uri="{FF2B5EF4-FFF2-40B4-BE49-F238E27FC236}">
                <a16:creationId xmlns:a16="http://schemas.microsoft.com/office/drawing/2014/main" id="{26E3F639-2F20-C674-C1D9-CBB3B268C154}"/>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6398389" y="0"/>
            <a:ext cx="10583287" cy="9349361"/>
          </a:xfrm>
          <a:prstGeom prst="rect">
            <a:avLst/>
          </a:prstGeom>
        </p:spPr>
      </p:pic>
      <p:sp>
        <p:nvSpPr>
          <p:cNvPr id="4" name="TextBox 3">
            <a:extLst>
              <a:ext uri="{FF2B5EF4-FFF2-40B4-BE49-F238E27FC236}">
                <a16:creationId xmlns:a16="http://schemas.microsoft.com/office/drawing/2014/main" id="{51C00C63-56AC-5EF9-36A9-08CF288C8138}"/>
              </a:ext>
            </a:extLst>
          </p:cNvPr>
          <p:cNvSpPr txBox="1"/>
          <p:nvPr/>
        </p:nvSpPr>
        <p:spPr>
          <a:xfrm>
            <a:off x="11429321" y="9296400"/>
            <a:ext cx="5747657" cy="4572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rtlCol="0">
            <a:normAutofit fontScale="62500" lnSpcReduction="20000"/>
          </a:bodyPr>
          <a:lstStyle/>
          <a:p>
            <a:pPr algn="l"/>
            <a:r>
              <a:rPr lang="en-NL"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Images: CC-BY-SA CESSDA DMEG </a:t>
            </a:r>
            <a:r>
              <a:rPr lang="en-GB"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https://</a:t>
            </a:r>
            <a:r>
              <a:rPr lang="en-GB" b="0" dirty="0" err="1">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dmeg.cessda.eu</a:t>
            </a:r>
            <a:r>
              <a:rPr lang="en-GB"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a:t>
            </a:r>
          </a:p>
          <a:p>
            <a:pPr algn="l"/>
            <a:endParaRPr lang="en-NL"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768843790"/>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EAC0D7A-B1A0-8722-E5F5-EBC583FF61E7}"/>
              </a:ext>
            </a:extLst>
          </p:cNvPr>
          <p:cNvSpPr>
            <a:spLocks noGrp="1"/>
          </p:cNvSpPr>
          <p:nvPr>
            <p:ph type="body" idx="1"/>
          </p:nvPr>
        </p:nvSpPr>
        <p:spPr/>
        <p:txBody>
          <a:bodyPr/>
          <a:lstStyle/>
          <a:p>
            <a:pPr marL="0" indent="0">
              <a:buNone/>
            </a:pPr>
            <a:endParaRPr lang="en-NL" dirty="0"/>
          </a:p>
        </p:txBody>
      </p:sp>
      <p:sp>
        <p:nvSpPr>
          <p:cNvPr id="3" name="Title 2">
            <a:extLst>
              <a:ext uri="{FF2B5EF4-FFF2-40B4-BE49-F238E27FC236}">
                <a16:creationId xmlns:a16="http://schemas.microsoft.com/office/drawing/2014/main" id="{D56F50CA-A697-38F4-D91D-428ECAE0CA63}"/>
              </a:ext>
            </a:extLst>
          </p:cNvPr>
          <p:cNvSpPr>
            <a:spLocks noGrp="1"/>
          </p:cNvSpPr>
          <p:nvPr>
            <p:ph type="title"/>
          </p:nvPr>
        </p:nvSpPr>
        <p:spPr/>
        <p:txBody>
          <a:bodyPr/>
          <a:lstStyle/>
          <a:p>
            <a:r>
              <a:rPr lang="en-NL" dirty="0"/>
              <a:t>Evaluating Data quality </a:t>
            </a:r>
          </a:p>
        </p:txBody>
      </p:sp>
    </p:spTree>
    <p:extLst>
      <p:ext uri="{BB962C8B-B14F-4D97-AF65-F5344CB8AC3E}">
        <p14:creationId xmlns:p14="http://schemas.microsoft.com/office/powerpoint/2010/main" val="2059055530"/>
      </p:ext>
    </p:ext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2849296" y="7004304"/>
            <a:ext cx="11037044" cy="2139697"/>
          </a:xfrm>
        </p:spPr>
        <p:txBody>
          <a:bodyPr>
            <a:normAutofit fontScale="92500" lnSpcReduction="10000"/>
          </a:bodyPr>
          <a:lstStyle/>
          <a:p>
            <a:pPr marL="438150" lvl="1" indent="-438150">
              <a:lnSpc>
                <a:spcPct val="80000"/>
              </a:lnSpc>
              <a:spcBef>
                <a:spcPts val="1067"/>
              </a:spcBef>
              <a:spcAft>
                <a:spcPct val="15000"/>
              </a:spcAft>
              <a:buClr>
                <a:srgbClr val="000000"/>
              </a:buClr>
              <a:buSzPct val="73000"/>
              <a:defRPr/>
            </a:pPr>
            <a:r>
              <a:rPr lang="en-GB" sz="3200" dirty="0">
                <a:latin typeface="+mj-lt"/>
                <a:sym typeface="Arial"/>
              </a:rPr>
              <a:t>Catalogue records (with links to documentation)</a:t>
            </a:r>
          </a:p>
          <a:p>
            <a:pPr marL="438150" lvl="1" indent="-438150">
              <a:lnSpc>
                <a:spcPct val="80000"/>
              </a:lnSpc>
              <a:spcBef>
                <a:spcPts val="1067"/>
              </a:spcBef>
              <a:spcAft>
                <a:spcPct val="15000"/>
              </a:spcAft>
              <a:buClr>
                <a:srgbClr val="000000"/>
              </a:buClr>
              <a:buSzPct val="73000"/>
              <a:defRPr/>
            </a:pPr>
            <a:r>
              <a:rPr lang="en-GB" sz="3200" dirty="0">
                <a:latin typeface="+mj-lt"/>
                <a:sym typeface="Arial"/>
              </a:rPr>
              <a:t>Quality can vary</a:t>
            </a:r>
          </a:p>
          <a:p>
            <a:pPr marL="438150" lvl="1" indent="-438150">
              <a:lnSpc>
                <a:spcPct val="80000"/>
              </a:lnSpc>
              <a:spcBef>
                <a:spcPts val="1067"/>
              </a:spcBef>
              <a:spcAft>
                <a:spcPct val="15000"/>
              </a:spcAft>
              <a:buClr>
                <a:srgbClr val="000000"/>
              </a:buClr>
              <a:buSzPct val="73000"/>
              <a:defRPr/>
            </a:pPr>
            <a:r>
              <a:rPr lang="en-GB" sz="3200" dirty="0">
                <a:latin typeface="+mj-lt"/>
                <a:sym typeface="Arial"/>
              </a:rPr>
              <a:t>Efforts to improve data documentation</a:t>
            </a:r>
          </a:p>
          <a:p>
            <a:pPr marL="438150" lvl="1" indent="-438150">
              <a:lnSpc>
                <a:spcPct val="80000"/>
              </a:lnSpc>
              <a:spcBef>
                <a:spcPts val="1067"/>
              </a:spcBef>
              <a:spcAft>
                <a:spcPct val="15000"/>
              </a:spcAft>
              <a:buClr>
                <a:srgbClr val="000000"/>
              </a:buClr>
              <a:buSzPct val="73000"/>
              <a:defRPr/>
            </a:pPr>
            <a:r>
              <a:rPr lang="en-GB" sz="3200" dirty="0">
                <a:latin typeface="+mj-lt"/>
                <a:sym typeface="Arial"/>
              </a:rPr>
              <a:t>Check for helpdesks/training </a:t>
            </a:r>
          </a:p>
          <a:p>
            <a:endParaRPr lang="sl-SI" dirty="0"/>
          </a:p>
        </p:txBody>
      </p:sp>
      <p:sp>
        <p:nvSpPr>
          <p:cNvPr id="3" name="Title 2"/>
          <p:cNvSpPr>
            <a:spLocks noGrp="1"/>
          </p:cNvSpPr>
          <p:nvPr>
            <p:ph type="title"/>
          </p:nvPr>
        </p:nvSpPr>
        <p:spPr/>
        <p:txBody>
          <a:bodyPr>
            <a:normAutofit/>
          </a:bodyPr>
          <a:lstStyle/>
          <a:p>
            <a:r>
              <a:rPr lang="en-GB" dirty="0">
                <a:latin typeface="+mj-lt"/>
              </a:rPr>
              <a:t>Metadata and documentation</a:t>
            </a:r>
            <a:endParaRPr lang="sl-SI" dirty="0">
              <a:latin typeface="+mj-lt"/>
            </a:endParaRPr>
          </a:p>
        </p:txBody>
      </p:sp>
      <p:graphicFrame>
        <p:nvGraphicFramePr>
          <p:cNvPr id="4" name="Diagram 3"/>
          <p:cNvGraphicFramePr/>
          <p:nvPr>
            <p:extLst>
              <p:ext uri="{D42A27DB-BD31-4B8C-83A1-F6EECF244321}">
                <p14:modId xmlns:p14="http://schemas.microsoft.com/office/powerpoint/2010/main" val="394581806"/>
              </p:ext>
            </p:extLst>
          </p:nvPr>
        </p:nvGraphicFramePr>
        <p:xfrm>
          <a:off x="2849296" y="2891429"/>
          <a:ext cx="11735987" cy="35276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263043727"/>
      </p:ext>
    </p:ext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Title 1"/>
          <p:cNvSpPr>
            <a:spLocks noGrp="1"/>
          </p:cNvSpPr>
          <p:nvPr>
            <p:ph type="title"/>
          </p:nvPr>
        </p:nvSpPr>
        <p:spPr bwMode="auto">
          <a:noFill/>
          <a:ln>
            <a:miter lim="800000"/>
            <a:headEnd/>
            <a:tailEnd/>
          </a:ln>
        </p:spPr>
        <p:txBody>
          <a:bodyPr vert="horz" wrap="square" lIns="109234" tIns="54617" rIns="109234" bIns="54617" numCol="1" anchor="t" anchorCtr="0" compatLnSpc="1">
            <a:prstTxWarp prst="textNoShape">
              <a:avLst/>
            </a:prstTxWarp>
            <a:normAutofit/>
          </a:bodyPr>
          <a:lstStyle/>
          <a:p>
            <a:r>
              <a:rPr lang="en-GB" sz="5400" dirty="0"/>
              <a:t>What to look for when assessing quality?</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46646" y="3889688"/>
            <a:ext cx="5941153" cy="4802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908782" y="2240280"/>
            <a:ext cx="10092054" cy="6093976"/>
          </a:xfrm>
          <a:prstGeom prst="rect">
            <a:avLst/>
          </a:prstGeom>
          <a:noFill/>
        </p:spPr>
        <p:txBody>
          <a:bodyPr wrap="square" rtlCol="0">
            <a:spAutoFit/>
          </a:bodyPr>
          <a:lstStyle/>
          <a:p>
            <a:pPr marL="457200" lvl="1" indent="-457200" algn="l" hangingPunct="1">
              <a:lnSpc>
                <a:spcPct val="150000"/>
              </a:lnSpc>
              <a:spcBef>
                <a:spcPts val="600"/>
              </a:spcBef>
              <a:buSzPct val="73000"/>
              <a:buFont typeface="Arial" panose="020B0604020202020204" pitchFamily="34" charset="0"/>
              <a:buChar char="•"/>
              <a:defRPr/>
            </a:pPr>
            <a:r>
              <a:rPr lang="en-GB" sz="3200" b="0" dirty="0">
                <a:solidFill>
                  <a:srgbClr val="6A6C76"/>
                </a:solidFill>
                <a:latin typeface="Tahoma" panose="020B0604030504040204" pitchFamily="34" charset="0"/>
                <a:ea typeface="Tahoma" panose="020B0604030504040204" pitchFamily="34" charset="0"/>
                <a:cs typeface="Tahoma" panose="020B0604030504040204" pitchFamily="34" charset="0"/>
                <a:sym typeface="Helvetica"/>
              </a:rPr>
              <a:t>Why the data was created</a:t>
            </a:r>
            <a:r>
              <a:rPr lang="sl-SI" sz="3200" b="0" dirty="0">
                <a:solidFill>
                  <a:srgbClr val="6A6C76"/>
                </a:solidFill>
                <a:latin typeface="Tahoma" panose="020B0604030504040204" pitchFamily="34" charset="0"/>
                <a:ea typeface="Tahoma" panose="020B0604030504040204" pitchFamily="34" charset="0"/>
                <a:cs typeface="Tahoma" panose="020B0604030504040204" pitchFamily="34" charset="0"/>
                <a:sym typeface="Helvetica"/>
              </a:rPr>
              <a:t>?</a:t>
            </a:r>
          </a:p>
          <a:p>
            <a:pPr marL="457200" lvl="1" indent="-457200" algn="l" hangingPunct="1">
              <a:lnSpc>
                <a:spcPct val="150000"/>
              </a:lnSpc>
              <a:spcBef>
                <a:spcPts val="600"/>
              </a:spcBef>
              <a:buSzPct val="73000"/>
              <a:buFont typeface="Arial" panose="020B0604020202020204" pitchFamily="34" charset="0"/>
              <a:buChar char="•"/>
              <a:defRPr/>
            </a:pPr>
            <a:r>
              <a:rPr lang="en-GB" sz="3200" b="0" dirty="0">
                <a:solidFill>
                  <a:srgbClr val="6A6C76"/>
                </a:solidFill>
                <a:latin typeface="Tahoma" panose="020B0604030504040204" pitchFamily="34" charset="0"/>
                <a:ea typeface="Tahoma" panose="020B0604030504040204" pitchFamily="34" charset="0"/>
                <a:cs typeface="Tahoma" panose="020B0604030504040204" pitchFamily="34" charset="0"/>
                <a:sym typeface="Helvetica"/>
              </a:rPr>
              <a:t>What the dataset contains</a:t>
            </a:r>
            <a:r>
              <a:rPr lang="sl-SI" sz="3200" b="0" dirty="0">
                <a:solidFill>
                  <a:srgbClr val="6A6C76"/>
                </a:solidFill>
                <a:latin typeface="Tahoma" panose="020B0604030504040204" pitchFamily="34" charset="0"/>
                <a:ea typeface="Tahoma" panose="020B0604030504040204" pitchFamily="34" charset="0"/>
                <a:cs typeface="Tahoma" panose="020B0604030504040204" pitchFamily="34" charset="0"/>
                <a:sym typeface="Helvetica"/>
              </a:rPr>
              <a:t>?</a:t>
            </a:r>
          </a:p>
          <a:p>
            <a:pPr marL="457200" lvl="1" indent="-457200" algn="l" hangingPunct="1">
              <a:lnSpc>
                <a:spcPct val="150000"/>
              </a:lnSpc>
              <a:spcBef>
                <a:spcPts val="600"/>
              </a:spcBef>
              <a:buSzPct val="73000"/>
              <a:buFont typeface="Arial" panose="020B0604020202020204" pitchFamily="34" charset="0"/>
              <a:buChar char="•"/>
              <a:defRPr/>
            </a:pPr>
            <a:r>
              <a:rPr lang="en-GB" sz="3200" b="0" dirty="0">
                <a:solidFill>
                  <a:srgbClr val="6A6C76"/>
                </a:solidFill>
                <a:latin typeface="Tahoma" panose="020B0604030504040204" pitchFamily="34" charset="0"/>
                <a:ea typeface="Tahoma" panose="020B0604030504040204" pitchFamily="34" charset="0"/>
                <a:cs typeface="Tahoma" panose="020B0604030504040204" pitchFamily="34" charset="0"/>
                <a:sym typeface="Helvetica"/>
              </a:rPr>
              <a:t>How data was collected</a:t>
            </a:r>
            <a:r>
              <a:rPr lang="sl-SI" sz="3200" b="0" dirty="0">
                <a:solidFill>
                  <a:srgbClr val="6A6C76"/>
                </a:solidFill>
                <a:latin typeface="Tahoma" panose="020B0604030504040204" pitchFamily="34" charset="0"/>
                <a:ea typeface="Tahoma" panose="020B0604030504040204" pitchFamily="34" charset="0"/>
                <a:cs typeface="Tahoma" panose="020B0604030504040204" pitchFamily="34" charset="0"/>
                <a:sym typeface="Helvetica"/>
              </a:rPr>
              <a:t>?</a:t>
            </a:r>
          </a:p>
          <a:p>
            <a:pPr marL="457200" lvl="1" indent="-457200" algn="l" hangingPunct="1">
              <a:lnSpc>
                <a:spcPct val="150000"/>
              </a:lnSpc>
              <a:spcBef>
                <a:spcPts val="600"/>
              </a:spcBef>
              <a:buSzPct val="73000"/>
              <a:buFont typeface="Arial" panose="020B0604020202020204" pitchFamily="34" charset="0"/>
              <a:buChar char="•"/>
              <a:defRPr/>
            </a:pPr>
            <a:r>
              <a:rPr lang="en-GB" sz="3200" b="0" dirty="0">
                <a:solidFill>
                  <a:srgbClr val="6A6C76"/>
                </a:solidFill>
                <a:latin typeface="Tahoma" panose="020B0604030504040204" pitchFamily="34" charset="0"/>
                <a:ea typeface="Tahoma" panose="020B0604030504040204" pitchFamily="34" charset="0"/>
                <a:cs typeface="Tahoma" panose="020B0604030504040204" pitchFamily="34" charset="0"/>
                <a:sym typeface="Helvetica"/>
              </a:rPr>
              <a:t>Who collected the data and when</a:t>
            </a:r>
            <a:r>
              <a:rPr lang="sl-SI" sz="3200" b="0" dirty="0">
                <a:solidFill>
                  <a:srgbClr val="6A6C76"/>
                </a:solidFill>
                <a:latin typeface="Tahoma" panose="020B0604030504040204" pitchFamily="34" charset="0"/>
                <a:ea typeface="Tahoma" panose="020B0604030504040204" pitchFamily="34" charset="0"/>
                <a:cs typeface="Tahoma" panose="020B0604030504040204" pitchFamily="34" charset="0"/>
                <a:sym typeface="Helvetica"/>
              </a:rPr>
              <a:t>?</a:t>
            </a:r>
          </a:p>
          <a:p>
            <a:pPr marL="457200" lvl="1" indent="-457200" algn="l" hangingPunct="1">
              <a:lnSpc>
                <a:spcPct val="150000"/>
              </a:lnSpc>
              <a:spcBef>
                <a:spcPts val="600"/>
              </a:spcBef>
              <a:buSzPct val="73000"/>
              <a:buFont typeface="Arial" panose="020B0604020202020204" pitchFamily="34" charset="0"/>
              <a:buChar char="•"/>
              <a:defRPr/>
            </a:pPr>
            <a:r>
              <a:rPr lang="en-GB" sz="3200" b="0" dirty="0">
                <a:solidFill>
                  <a:srgbClr val="6A6C76"/>
                </a:solidFill>
                <a:latin typeface="Tahoma" panose="020B0604030504040204" pitchFamily="34" charset="0"/>
                <a:ea typeface="Tahoma" panose="020B0604030504040204" pitchFamily="34" charset="0"/>
                <a:cs typeface="Tahoma" panose="020B0604030504040204" pitchFamily="34" charset="0"/>
                <a:sym typeface="Helvetica"/>
              </a:rPr>
              <a:t>How was the data processed</a:t>
            </a:r>
            <a:r>
              <a:rPr lang="sl-SI" sz="3200" b="0" dirty="0">
                <a:solidFill>
                  <a:srgbClr val="6A6C76"/>
                </a:solidFill>
                <a:latin typeface="Tahoma" panose="020B0604030504040204" pitchFamily="34" charset="0"/>
                <a:ea typeface="Tahoma" panose="020B0604030504040204" pitchFamily="34" charset="0"/>
                <a:cs typeface="Tahoma" panose="020B0604030504040204" pitchFamily="34" charset="0"/>
                <a:sym typeface="Helvetica"/>
              </a:rPr>
              <a:t>?</a:t>
            </a:r>
          </a:p>
          <a:p>
            <a:pPr marL="457200" lvl="1" indent="-457200" algn="l" hangingPunct="1">
              <a:lnSpc>
                <a:spcPct val="150000"/>
              </a:lnSpc>
              <a:spcBef>
                <a:spcPts val="600"/>
              </a:spcBef>
              <a:buSzPct val="73000"/>
              <a:buFont typeface="Arial" panose="020B0604020202020204" pitchFamily="34" charset="0"/>
              <a:buChar char="•"/>
              <a:defRPr/>
            </a:pPr>
            <a:r>
              <a:rPr lang="en-GB" sz="3200" b="0" dirty="0">
                <a:solidFill>
                  <a:srgbClr val="6A6C76"/>
                </a:solidFill>
                <a:latin typeface="Tahoma" panose="020B0604030504040204" pitchFamily="34" charset="0"/>
                <a:ea typeface="Tahoma" panose="020B0604030504040204" pitchFamily="34" charset="0"/>
                <a:cs typeface="Tahoma" panose="020B0604030504040204" pitchFamily="34" charset="0"/>
                <a:sym typeface="Helvetica"/>
              </a:rPr>
              <a:t>Any manipulations done to the data</a:t>
            </a:r>
            <a:r>
              <a:rPr lang="sl-SI" sz="3200" b="0" dirty="0">
                <a:solidFill>
                  <a:srgbClr val="6A6C76"/>
                </a:solidFill>
                <a:latin typeface="Tahoma" panose="020B0604030504040204" pitchFamily="34" charset="0"/>
                <a:ea typeface="Tahoma" panose="020B0604030504040204" pitchFamily="34" charset="0"/>
                <a:cs typeface="Tahoma" panose="020B0604030504040204" pitchFamily="34" charset="0"/>
                <a:sym typeface="Helvetica"/>
              </a:rPr>
              <a:t>?</a:t>
            </a:r>
          </a:p>
          <a:p>
            <a:pPr marL="457200" lvl="1" indent="-457200" algn="l" hangingPunct="1">
              <a:lnSpc>
                <a:spcPct val="150000"/>
              </a:lnSpc>
              <a:spcBef>
                <a:spcPts val="600"/>
              </a:spcBef>
              <a:buSzPct val="73000"/>
              <a:buFont typeface="Arial" panose="020B0604020202020204" pitchFamily="34" charset="0"/>
              <a:buChar char="•"/>
              <a:defRPr/>
            </a:pPr>
            <a:r>
              <a:rPr lang="en-GB" sz="3200" b="0" dirty="0">
                <a:solidFill>
                  <a:srgbClr val="6A6C76"/>
                </a:solidFill>
                <a:latin typeface="Tahoma" panose="020B0604030504040204" pitchFamily="34" charset="0"/>
                <a:ea typeface="Tahoma" panose="020B0604030504040204" pitchFamily="34" charset="0"/>
                <a:cs typeface="Tahoma" panose="020B0604030504040204" pitchFamily="34" charset="0"/>
                <a:sym typeface="Helvetica"/>
              </a:rPr>
              <a:t>What quality assurance procedures were used</a:t>
            </a:r>
            <a:r>
              <a:rPr lang="sl-SI" sz="3200" b="0" dirty="0">
                <a:solidFill>
                  <a:srgbClr val="6A6C76"/>
                </a:solidFill>
                <a:latin typeface="Tahoma" panose="020B0604030504040204" pitchFamily="34" charset="0"/>
                <a:ea typeface="Tahoma" panose="020B0604030504040204" pitchFamily="34" charset="0"/>
                <a:cs typeface="Tahoma" panose="020B0604030504040204" pitchFamily="34" charset="0"/>
                <a:sym typeface="Helvetica"/>
              </a:rPr>
              <a:t>?</a:t>
            </a:r>
            <a:r>
              <a:rPr lang="en-GB" dirty="0">
                <a:solidFill>
                  <a:schemeClr val="tx1"/>
                </a:solidFill>
              </a:rPr>
              <a:t> </a:t>
            </a:r>
            <a:endParaRPr lang="sl-SI" dirty="0">
              <a:solidFill>
                <a:schemeClr val="tx1"/>
              </a:solidFill>
            </a:endParaRPr>
          </a:p>
          <a:p>
            <a:endParaRPr lang="en-US" dirty="0"/>
          </a:p>
        </p:txBody>
      </p:sp>
      <p:sp>
        <p:nvSpPr>
          <p:cNvPr id="2" name="TextBox 1">
            <a:extLst>
              <a:ext uri="{FF2B5EF4-FFF2-40B4-BE49-F238E27FC236}">
                <a16:creationId xmlns:a16="http://schemas.microsoft.com/office/drawing/2014/main" id="{81DFC1C7-E804-222F-0420-AB288F7EF927}"/>
              </a:ext>
            </a:extLst>
          </p:cNvPr>
          <p:cNvSpPr txBox="1"/>
          <p:nvPr/>
        </p:nvSpPr>
        <p:spPr>
          <a:xfrm>
            <a:off x="11429321" y="9296400"/>
            <a:ext cx="5747657" cy="4572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rtlCol="0">
            <a:normAutofit fontScale="62500" lnSpcReduction="20000"/>
          </a:bodyPr>
          <a:lstStyle/>
          <a:p>
            <a:pPr algn="l"/>
            <a:r>
              <a:rPr lang="en-NL"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Images: CC-BY-SA CESSDA DMEG </a:t>
            </a:r>
            <a:r>
              <a:rPr lang="en-GB"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https://</a:t>
            </a:r>
            <a:r>
              <a:rPr lang="en-GB" b="0" dirty="0" err="1">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dmeg.cessda.eu</a:t>
            </a:r>
            <a:r>
              <a:rPr lang="en-GB"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a:t>
            </a:r>
          </a:p>
          <a:p>
            <a:pPr algn="l"/>
            <a:endParaRPr lang="en-NL"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560099837"/>
      </p:ext>
    </p:ext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Title 1"/>
          <p:cNvSpPr>
            <a:spLocks noGrp="1"/>
          </p:cNvSpPr>
          <p:nvPr>
            <p:ph type="title"/>
          </p:nvPr>
        </p:nvSpPr>
        <p:spPr bwMode="auto">
          <a:noFill/>
          <a:ln>
            <a:miter lim="800000"/>
            <a:headEnd/>
            <a:tailEnd/>
          </a:ln>
        </p:spPr>
        <p:txBody>
          <a:bodyPr vert="horz" wrap="square" lIns="109234" tIns="54617" rIns="109234" bIns="54617" numCol="1" anchor="t" anchorCtr="0" compatLnSpc="1">
            <a:prstTxWarp prst="textNoShape">
              <a:avLst/>
            </a:prstTxWarp>
            <a:normAutofit/>
          </a:bodyPr>
          <a:lstStyle/>
          <a:p>
            <a:r>
              <a:rPr lang="en-GB" sz="5200" dirty="0"/>
              <a:t>But is it useful?</a:t>
            </a:r>
          </a:p>
        </p:txBody>
      </p:sp>
      <p:graphicFrame>
        <p:nvGraphicFramePr>
          <p:cNvPr id="4" name="Diagram 3"/>
          <p:cNvGraphicFramePr/>
          <p:nvPr>
            <p:extLst>
              <p:ext uri="{D42A27DB-BD31-4B8C-83A1-F6EECF244321}">
                <p14:modId xmlns:p14="http://schemas.microsoft.com/office/powerpoint/2010/main" val="4230917995"/>
              </p:ext>
            </p:extLst>
          </p:nvPr>
        </p:nvGraphicFramePr>
        <p:xfrm>
          <a:off x="7484799" y="1619580"/>
          <a:ext cx="8669867" cy="71315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a:extLst>
              <a:ext uri="{FF2B5EF4-FFF2-40B4-BE49-F238E27FC236}">
                <a16:creationId xmlns:a16="http://schemas.microsoft.com/office/drawing/2014/main" id="{24E299C3-4F9C-2ABB-CB43-D6C844575D43}"/>
              </a:ext>
            </a:extLst>
          </p:cNvPr>
          <p:cNvSpPr txBox="1"/>
          <p:nvPr/>
        </p:nvSpPr>
        <p:spPr>
          <a:xfrm>
            <a:off x="908782" y="2240280"/>
            <a:ext cx="10092054" cy="461665"/>
          </a:xfrm>
          <a:prstGeom prst="rect">
            <a:avLst/>
          </a:prstGeom>
          <a:noFill/>
        </p:spPr>
        <p:txBody>
          <a:bodyPr wrap="square" rtlCol="0">
            <a:spAutoFit/>
          </a:bodyPr>
          <a:lstStyle/>
          <a:p>
            <a:endParaRPr lang="en-US" dirty="0"/>
          </a:p>
        </p:txBody>
      </p:sp>
      <p:sp>
        <p:nvSpPr>
          <p:cNvPr id="3" name="TextBox 2">
            <a:extLst>
              <a:ext uri="{FF2B5EF4-FFF2-40B4-BE49-F238E27FC236}">
                <a16:creationId xmlns:a16="http://schemas.microsoft.com/office/drawing/2014/main" id="{BCB45DD5-0D2E-3BBE-FF48-F92CB359ED76}"/>
              </a:ext>
            </a:extLst>
          </p:cNvPr>
          <p:cNvSpPr txBox="1"/>
          <p:nvPr/>
        </p:nvSpPr>
        <p:spPr>
          <a:xfrm>
            <a:off x="908782" y="2240280"/>
            <a:ext cx="10092054" cy="6093976"/>
          </a:xfrm>
          <a:prstGeom prst="rect">
            <a:avLst/>
          </a:prstGeom>
          <a:noFill/>
        </p:spPr>
        <p:txBody>
          <a:bodyPr wrap="square" rtlCol="0">
            <a:spAutoFit/>
          </a:bodyPr>
          <a:lstStyle/>
          <a:p>
            <a:pPr lvl="1" indent="0" algn="l" hangingPunct="1">
              <a:lnSpc>
                <a:spcPct val="150000"/>
              </a:lnSpc>
              <a:spcBef>
                <a:spcPts val="600"/>
              </a:spcBef>
              <a:buSzPct val="73000"/>
              <a:defRPr/>
            </a:pPr>
            <a:r>
              <a:rPr lang="en-GB" sz="3200" b="0" dirty="0">
                <a:solidFill>
                  <a:srgbClr val="6A6C76"/>
                </a:solidFill>
                <a:latin typeface="Tahoma" panose="020B0604030504040204" pitchFamily="34" charset="0"/>
                <a:ea typeface="Tahoma" panose="020B0604030504040204" pitchFamily="34" charset="0"/>
                <a:cs typeface="Tahoma" panose="020B0604030504040204" pitchFamily="34" charset="0"/>
                <a:sym typeface="Helvetica"/>
              </a:rPr>
              <a:t>Compare</a:t>
            </a:r>
          </a:p>
          <a:p>
            <a:pPr marL="457200" lvl="2" indent="-457200" algn="l" hangingPunct="1">
              <a:lnSpc>
                <a:spcPct val="150000"/>
              </a:lnSpc>
              <a:spcBef>
                <a:spcPts val="600"/>
              </a:spcBef>
              <a:buSzPct val="73000"/>
              <a:buFont typeface="Arial" panose="020B0604020202020204" pitchFamily="34" charset="0"/>
              <a:buChar char="•"/>
              <a:defRPr/>
            </a:pPr>
            <a:r>
              <a:rPr lang="en-GB" sz="3200" b="0" dirty="0">
                <a:solidFill>
                  <a:srgbClr val="6A6C76"/>
                </a:solidFill>
                <a:latin typeface="Tahoma" panose="020B0604030504040204" pitchFamily="34" charset="0"/>
                <a:ea typeface="Tahoma" panose="020B0604030504040204" pitchFamily="34" charset="0"/>
                <a:cs typeface="Tahoma" panose="020B0604030504040204" pitchFamily="34" charset="0"/>
                <a:sym typeface="Helvetica"/>
              </a:rPr>
              <a:t>key concepts</a:t>
            </a:r>
          </a:p>
          <a:p>
            <a:pPr marL="457200" lvl="2" indent="-457200" algn="l" hangingPunct="1">
              <a:lnSpc>
                <a:spcPct val="150000"/>
              </a:lnSpc>
              <a:spcBef>
                <a:spcPts val="600"/>
              </a:spcBef>
              <a:buSzPct val="73000"/>
              <a:buFont typeface="Arial" panose="020B0604020202020204" pitchFamily="34" charset="0"/>
              <a:buChar char="•"/>
              <a:defRPr/>
            </a:pPr>
            <a:r>
              <a:rPr lang="en-GB" sz="3200" b="0" dirty="0">
                <a:solidFill>
                  <a:srgbClr val="6A6C76"/>
                </a:solidFill>
                <a:latin typeface="Tahoma" panose="020B0604030504040204" pitchFamily="34" charset="0"/>
                <a:ea typeface="Tahoma" panose="020B0604030504040204" pitchFamily="34" charset="0"/>
                <a:cs typeface="Tahoma" panose="020B0604030504040204" pitchFamily="34" charset="0"/>
                <a:sym typeface="Helvetica"/>
              </a:rPr>
              <a:t>population</a:t>
            </a:r>
          </a:p>
          <a:p>
            <a:pPr marL="457200" lvl="2" indent="-457200" algn="l" hangingPunct="1">
              <a:lnSpc>
                <a:spcPct val="150000"/>
              </a:lnSpc>
              <a:spcBef>
                <a:spcPts val="600"/>
              </a:spcBef>
              <a:buSzPct val="73000"/>
              <a:buFont typeface="Arial" panose="020B0604020202020204" pitchFamily="34" charset="0"/>
              <a:buChar char="•"/>
              <a:defRPr/>
            </a:pPr>
            <a:r>
              <a:rPr lang="en-GB" sz="3200" b="0" dirty="0">
                <a:solidFill>
                  <a:srgbClr val="6A6C76"/>
                </a:solidFill>
                <a:latin typeface="Tahoma" panose="020B0604030504040204" pitchFamily="34" charset="0"/>
                <a:ea typeface="Tahoma" panose="020B0604030504040204" pitchFamily="34" charset="0"/>
                <a:cs typeface="Tahoma" panose="020B0604030504040204" pitchFamily="34" charset="0"/>
                <a:sym typeface="Helvetica"/>
              </a:rPr>
              <a:t>geographical area</a:t>
            </a:r>
          </a:p>
          <a:p>
            <a:pPr marL="457200" lvl="2" indent="-457200" algn="l" hangingPunct="1">
              <a:lnSpc>
                <a:spcPct val="150000"/>
              </a:lnSpc>
              <a:spcBef>
                <a:spcPts val="600"/>
              </a:spcBef>
              <a:buSzPct val="73000"/>
              <a:buFont typeface="Arial" panose="020B0604020202020204" pitchFamily="34" charset="0"/>
              <a:buChar char="•"/>
              <a:defRPr/>
            </a:pPr>
            <a:r>
              <a:rPr lang="en-GB" sz="3200" b="0" dirty="0">
                <a:solidFill>
                  <a:srgbClr val="6A6C76"/>
                </a:solidFill>
                <a:latin typeface="Tahoma" panose="020B0604030504040204" pitchFamily="34" charset="0"/>
                <a:ea typeface="Tahoma" panose="020B0604030504040204" pitchFamily="34" charset="0"/>
                <a:cs typeface="Tahoma" panose="020B0604030504040204" pitchFamily="34" charset="0"/>
                <a:sym typeface="Helvetica"/>
              </a:rPr>
              <a:t>time period </a:t>
            </a:r>
          </a:p>
          <a:p>
            <a:pPr marL="457200" lvl="2" indent="-457200" algn="l" hangingPunct="1">
              <a:lnSpc>
                <a:spcPct val="150000"/>
              </a:lnSpc>
              <a:spcBef>
                <a:spcPts val="600"/>
              </a:spcBef>
              <a:buSzPct val="73000"/>
              <a:buFont typeface="Arial" panose="020B0604020202020204" pitchFamily="34" charset="0"/>
              <a:buChar char="•"/>
              <a:defRPr/>
            </a:pPr>
            <a:r>
              <a:rPr lang="en-GB" sz="3200" b="0" dirty="0">
                <a:solidFill>
                  <a:srgbClr val="6A6C76"/>
                </a:solidFill>
                <a:latin typeface="Tahoma" panose="020B0604030504040204" pitchFamily="34" charset="0"/>
                <a:ea typeface="Tahoma" panose="020B0604030504040204" pitchFamily="34" charset="0"/>
                <a:cs typeface="Tahoma" panose="020B0604030504040204" pitchFamily="34" charset="0"/>
                <a:sym typeface="Helvetica"/>
              </a:rPr>
              <a:t>units of analysis</a:t>
            </a:r>
          </a:p>
          <a:p>
            <a:pPr marL="457200" lvl="2" indent="-457200" algn="l" hangingPunct="1">
              <a:lnSpc>
                <a:spcPct val="150000"/>
              </a:lnSpc>
              <a:spcBef>
                <a:spcPts val="600"/>
              </a:spcBef>
              <a:buSzPct val="73000"/>
              <a:buFont typeface="Arial" panose="020B0604020202020204" pitchFamily="34" charset="0"/>
              <a:buChar char="•"/>
              <a:defRPr/>
            </a:pPr>
            <a:r>
              <a:rPr lang="en-GB" sz="3200" b="0" dirty="0">
                <a:solidFill>
                  <a:srgbClr val="6A6C76"/>
                </a:solidFill>
                <a:latin typeface="Tahoma" panose="020B0604030504040204" pitchFamily="34" charset="0"/>
                <a:ea typeface="Tahoma" panose="020B0604030504040204" pitchFamily="34" charset="0"/>
                <a:cs typeface="Tahoma" panose="020B0604030504040204" pitchFamily="34" charset="0"/>
                <a:sym typeface="Helvetica"/>
              </a:rPr>
              <a:t>study/sample design</a:t>
            </a:r>
          </a:p>
          <a:p>
            <a:endParaRPr lang="en-US" dirty="0"/>
          </a:p>
        </p:txBody>
      </p:sp>
    </p:spTree>
    <p:extLst>
      <p:ext uri="{BB962C8B-B14F-4D97-AF65-F5344CB8AC3E}">
        <p14:creationId xmlns:p14="http://schemas.microsoft.com/office/powerpoint/2010/main" val="1301542612"/>
      </p:ext>
    </p:extLst>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B1AB584-7B5F-F969-3040-14839940ABE0}"/>
              </a:ext>
            </a:extLst>
          </p:cNvPr>
          <p:cNvSpPr>
            <a:spLocks noGrp="1"/>
          </p:cNvSpPr>
          <p:nvPr>
            <p:ph type="body" idx="1"/>
          </p:nvPr>
        </p:nvSpPr>
        <p:spPr/>
        <p:txBody>
          <a:bodyPr/>
          <a:lstStyle/>
          <a:p>
            <a:pPr marL="145161" indent="0">
              <a:spcBef>
                <a:spcPts val="1200"/>
              </a:spcBef>
              <a:spcAft>
                <a:spcPts val="1200"/>
              </a:spcAft>
              <a:buNone/>
            </a:pPr>
            <a:r>
              <a:rPr lang="en-GB" sz="3600" i="1" dirty="0">
                <a:latin typeface=""/>
              </a:rPr>
              <a:t>N</a:t>
            </a:r>
            <a:r>
              <a:rPr lang="sl-SI" sz="3600" i="1" dirty="0">
                <a:latin typeface=""/>
              </a:rPr>
              <a:t>o</a:t>
            </a:r>
            <a:r>
              <a:rPr lang="en-GB" sz="3600" i="1" dirty="0">
                <a:latin typeface=""/>
              </a:rPr>
              <a:t>w finally,  I’ve found some great data, how to I get it</a:t>
            </a:r>
            <a:r>
              <a:rPr lang="sl-SI" sz="3600" i="1" dirty="0">
                <a:latin typeface=""/>
              </a:rPr>
              <a:t>?</a:t>
            </a:r>
          </a:p>
          <a:p>
            <a:pPr marL="438150" lvl="1" indent="-438150" defTabSz="975390">
              <a:lnSpc>
                <a:spcPct val="70000"/>
              </a:lnSpc>
              <a:spcBef>
                <a:spcPts val="1200"/>
              </a:spcBef>
              <a:spcAft>
                <a:spcPts val="1200"/>
              </a:spcAft>
              <a:buSzPct val="73000"/>
              <a:defRPr/>
            </a:pPr>
            <a:r>
              <a:rPr lang="en-GB" sz="3200" kern="1200" dirty="0">
                <a:solidFill>
                  <a:schemeClr val="tx1"/>
                </a:solidFill>
                <a:latin typeface="Open Sans" panose="020B0606030504020204" pitchFamily="34" charset="0"/>
              </a:rPr>
              <a:t>Licenses </a:t>
            </a:r>
          </a:p>
          <a:p>
            <a:pPr marL="438150" lvl="1" indent="-438150" defTabSz="975390">
              <a:lnSpc>
                <a:spcPct val="70000"/>
              </a:lnSpc>
              <a:spcBef>
                <a:spcPts val="1200"/>
              </a:spcBef>
              <a:spcAft>
                <a:spcPts val="1200"/>
              </a:spcAft>
              <a:buSzPct val="73000"/>
              <a:defRPr/>
            </a:pPr>
            <a:r>
              <a:rPr lang="en-GB" sz="3200" kern="1200" dirty="0">
                <a:solidFill>
                  <a:schemeClr val="tx1"/>
                </a:solidFill>
                <a:latin typeface="Open Sans" panose="020B0606030504020204" pitchFamily="34" charset="0"/>
              </a:rPr>
              <a:t>Access process </a:t>
            </a:r>
          </a:p>
          <a:p>
            <a:pPr marL="438150" lvl="1" indent="-438150" defTabSz="975390">
              <a:lnSpc>
                <a:spcPct val="70000"/>
              </a:lnSpc>
              <a:spcBef>
                <a:spcPts val="1200"/>
              </a:spcBef>
              <a:spcAft>
                <a:spcPts val="1200"/>
              </a:spcAft>
              <a:buSzPct val="73000"/>
              <a:defRPr/>
            </a:pPr>
            <a:r>
              <a:rPr lang="en-GB" sz="3200" kern="1200" dirty="0">
                <a:solidFill>
                  <a:schemeClr val="tx1"/>
                </a:solidFill>
                <a:latin typeface="Open Sans" panose="020B0606030504020204" pitchFamily="34" charset="0"/>
              </a:rPr>
              <a:t>Getting started</a:t>
            </a:r>
          </a:p>
          <a:p>
            <a:pPr marL="0" indent="0">
              <a:buNone/>
            </a:pPr>
            <a:endParaRPr lang="en-NL" dirty="0"/>
          </a:p>
        </p:txBody>
      </p:sp>
      <p:sp>
        <p:nvSpPr>
          <p:cNvPr id="3" name="Title 2">
            <a:extLst>
              <a:ext uri="{FF2B5EF4-FFF2-40B4-BE49-F238E27FC236}">
                <a16:creationId xmlns:a16="http://schemas.microsoft.com/office/drawing/2014/main" id="{8D45D7C8-39A4-DF79-136A-727C93168CF8}"/>
              </a:ext>
            </a:extLst>
          </p:cNvPr>
          <p:cNvSpPr>
            <a:spLocks noGrp="1"/>
          </p:cNvSpPr>
          <p:nvPr>
            <p:ph type="title"/>
          </p:nvPr>
        </p:nvSpPr>
        <p:spPr/>
        <p:txBody>
          <a:bodyPr/>
          <a:lstStyle/>
          <a:p>
            <a:r>
              <a:rPr lang="en-NL" dirty="0"/>
              <a:t>Accessing data </a:t>
            </a:r>
          </a:p>
        </p:txBody>
      </p:sp>
      <p:sp>
        <p:nvSpPr>
          <p:cNvPr id="5" name="TextBox 4">
            <a:extLst>
              <a:ext uri="{FF2B5EF4-FFF2-40B4-BE49-F238E27FC236}">
                <a16:creationId xmlns:a16="http://schemas.microsoft.com/office/drawing/2014/main" id="{92CC982F-0990-E440-87FE-A0A21B143EB5}"/>
              </a:ext>
            </a:extLst>
          </p:cNvPr>
          <p:cNvSpPr txBox="1"/>
          <p:nvPr/>
        </p:nvSpPr>
        <p:spPr>
          <a:xfrm>
            <a:off x="11429321" y="9296400"/>
            <a:ext cx="5747657" cy="4572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rtlCol="0">
            <a:normAutofit fontScale="62500" lnSpcReduction="20000"/>
          </a:bodyPr>
          <a:lstStyle/>
          <a:p>
            <a:pPr algn="l"/>
            <a:r>
              <a:rPr lang="en-NL"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Images: CC-BY-SA CESSDA DMEG </a:t>
            </a:r>
            <a:r>
              <a:rPr lang="en-GB"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https://</a:t>
            </a:r>
            <a:r>
              <a:rPr lang="en-GB" b="0" dirty="0" err="1">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dmeg.cessda.eu</a:t>
            </a:r>
            <a:r>
              <a:rPr lang="en-GB"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a:t>
            </a:r>
          </a:p>
          <a:p>
            <a:pPr algn="l"/>
            <a:endParaRPr lang="en-NL"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endParaRPr>
          </a:p>
        </p:txBody>
      </p:sp>
      <p:pic>
        <p:nvPicPr>
          <p:cNvPr id="6" name="Picture 5" descr="DataUse600px">
            <a:extLst>
              <a:ext uri="{FF2B5EF4-FFF2-40B4-BE49-F238E27FC236}">
                <a16:creationId xmlns:a16="http://schemas.microsoft.com/office/drawing/2014/main" id="{DC7B8247-146F-262A-E91F-C97F35ABA6E4}"/>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029700" y="3513231"/>
            <a:ext cx="7619278" cy="51239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890667"/>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1119664" y="5172443"/>
            <a:ext cx="2514955" cy="2037481"/>
          </a:xfrm>
          <a:prstGeom prst="rect">
            <a:avLst/>
          </a:prstGeom>
        </p:spPr>
        <p:txBody>
          <a:bodyPr wrap="square">
            <a:spAutoFit/>
          </a:bodyPr>
          <a:lstStyle/>
          <a:p>
            <a:pPr defTabSz="622300" fontAlgn="base">
              <a:lnSpc>
                <a:spcPct val="90000"/>
              </a:lnSpc>
              <a:spcBef>
                <a:spcPct val="0"/>
              </a:spcBef>
              <a:spcAft>
                <a:spcPct val="35000"/>
              </a:spcAft>
            </a:pPr>
            <a:r>
              <a:rPr lang="en-GB" sz="3200" b="0" kern="1200" dirty="0">
                <a:solidFill>
                  <a:schemeClr val="tx1"/>
                </a:solidFill>
                <a:latin typeface=""/>
                <a:ea typeface="Open Sans Light" panose="020B0306030504020204" pitchFamily="34" charset="0"/>
                <a:cs typeface="Open Sans Light" panose="020B0306030504020204" pitchFamily="34" charset="0"/>
              </a:rPr>
              <a:t>Open data</a:t>
            </a:r>
          </a:p>
          <a:p>
            <a:pPr defTabSz="622300" fontAlgn="base">
              <a:lnSpc>
                <a:spcPct val="90000"/>
              </a:lnSpc>
              <a:spcBef>
                <a:spcPct val="0"/>
              </a:spcBef>
              <a:spcAft>
                <a:spcPct val="35000"/>
              </a:spcAft>
            </a:pPr>
            <a:r>
              <a:rPr lang="en-GB" b="0" kern="1200" dirty="0">
                <a:solidFill>
                  <a:schemeClr val="tx1"/>
                </a:solidFill>
                <a:latin typeface=""/>
                <a:ea typeface="Open Sans Light" panose="020B0306030504020204" pitchFamily="34" charset="0"/>
                <a:cs typeface="Open Sans Light" panose="020B0306030504020204" pitchFamily="34" charset="0"/>
              </a:rPr>
              <a:t>any user, no registering (acknowledge source)</a:t>
            </a:r>
          </a:p>
        </p:txBody>
      </p:sp>
      <p:sp>
        <p:nvSpPr>
          <p:cNvPr id="11" name="Rectangle 10"/>
          <p:cNvSpPr/>
          <p:nvPr/>
        </p:nvSpPr>
        <p:spPr>
          <a:xfrm>
            <a:off x="4754283" y="5172443"/>
            <a:ext cx="2971557" cy="2960811"/>
          </a:xfrm>
          <a:prstGeom prst="rect">
            <a:avLst/>
          </a:prstGeom>
        </p:spPr>
        <p:txBody>
          <a:bodyPr wrap="square">
            <a:spAutoFit/>
          </a:bodyPr>
          <a:lstStyle/>
          <a:p>
            <a:pPr defTabSz="622300" fontAlgn="base">
              <a:lnSpc>
                <a:spcPct val="90000"/>
              </a:lnSpc>
              <a:spcBef>
                <a:spcPct val="0"/>
              </a:spcBef>
              <a:spcAft>
                <a:spcPct val="35000"/>
              </a:spcAft>
            </a:pPr>
            <a:r>
              <a:rPr lang="en-GB" sz="3200" b="0" kern="1200" dirty="0">
                <a:solidFill>
                  <a:schemeClr val="tx1"/>
                </a:solidFill>
                <a:latin typeface=""/>
                <a:ea typeface="Open Sans Light" panose="020B0306030504020204" pitchFamily="34" charset="0"/>
                <a:cs typeface="Open Sans Light" panose="020B0306030504020204" pitchFamily="34" charset="0"/>
              </a:rPr>
              <a:t>Registration </a:t>
            </a:r>
          </a:p>
          <a:p>
            <a:pPr lvl="1" indent="0" defTabSz="622300" fontAlgn="base">
              <a:lnSpc>
                <a:spcPct val="90000"/>
              </a:lnSpc>
              <a:spcBef>
                <a:spcPct val="0"/>
              </a:spcBef>
              <a:spcAft>
                <a:spcPct val="35000"/>
              </a:spcAft>
              <a:defRPr/>
            </a:pPr>
            <a:r>
              <a:rPr lang="en-GB" b="0" kern="1200" dirty="0">
                <a:solidFill>
                  <a:schemeClr val="tx1"/>
                </a:solidFill>
                <a:latin typeface=""/>
                <a:ea typeface="Open Sans Light" panose="020B0306030504020204" pitchFamily="34" charset="0"/>
                <a:cs typeface="Open Sans Light" panose="020B0306030504020204" pitchFamily="34" charset="0"/>
              </a:rPr>
              <a:t>often with institutional user name and password</a:t>
            </a:r>
          </a:p>
          <a:p>
            <a:pPr lvl="1" indent="0" defTabSz="622300" fontAlgn="base">
              <a:lnSpc>
                <a:spcPct val="90000"/>
              </a:lnSpc>
              <a:spcBef>
                <a:spcPct val="0"/>
              </a:spcBef>
              <a:spcAft>
                <a:spcPct val="35000"/>
              </a:spcAft>
              <a:defRPr/>
            </a:pPr>
            <a:r>
              <a:rPr lang="en-GB" b="0" kern="1200" dirty="0">
                <a:solidFill>
                  <a:schemeClr val="tx1"/>
                </a:solidFill>
                <a:latin typeface=""/>
                <a:ea typeface="Open Sans Light" panose="020B0306030504020204" pitchFamily="34" charset="0"/>
                <a:cs typeface="Open Sans Light" panose="020B0306030504020204" pitchFamily="34" charset="0"/>
              </a:rPr>
              <a:t>may wait for user name or password</a:t>
            </a:r>
          </a:p>
          <a:p>
            <a:pPr lvl="1" indent="0" defTabSz="622300" fontAlgn="base">
              <a:lnSpc>
                <a:spcPct val="90000"/>
              </a:lnSpc>
              <a:spcBef>
                <a:spcPct val="0"/>
              </a:spcBef>
              <a:spcAft>
                <a:spcPct val="35000"/>
              </a:spcAft>
              <a:defRPr/>
            </a:pPr>
            <a:r>
              <a:rPr lang="en-GB" b="0" kern="1200" dirty="0">
                <a:solidFill>
                  <a:schemeClr val="tx1"/>
                </a:solidFill>
                <a:latin typeface=""/>
                <a:ea typeface="Open Sans Light" panose="020B0306030504020204" pitchFamily="34" charset="0"/>
                <a:cs typeface="Open Sans Light" panose="020B0306030504020204" pitchFamily="34" charset="0"/>
              </a:rPr>
              <a:t>register use of data</a:t>
            </a:r>
          </a:p>
        </p:txBody>
      </p:sp>
      <p:sp>
        <p:nvSpPr>
          <p:cNvPr id="12" name="Freeform 11"/>
          <p:cNvSpPr/>
          <p:nvPr/>
        </p:nvSpPr>
        <p:spPr>
          <a:xfrm>
            <a:off x="8845504" y="5172443"/>
            <a:ext cx="3503691" cy="2403583"/>
          </a:xfrm>
          <a:custGeom>
            <a:avLst/>
            <a:gdLst>
              <a:gd name="connsiteX0" fmla="*/ 0 w 2321830"/>
              <a:gd name="connsiteY0" fmla="*/ 0 h 2321830"/>
              <a:gd name="connsiteX1" fmla="*/ 2321830 w 2321830"/>
              <a:gd name="connsiteY1" fmla="*/ 0 h 2321830"/>
              <a:gd name="connsiteX2" fmla="*/ 2321830 w 2321830"/>
              <a:gd name="connsiteY2" fmla="*/ 2321830 h 2321830"/>
              <a:gd name="connsiteX3" fmla="*/ 0 w 2321830"/>
              <a:gd name="connsiteY3" fmla="*/ 2321830 h 2321830"/>
              <a:gd name="connsiteX4" fmla="*/ 0 w 2321830"/>
              <a:gd name="connsiteY4" fmla="*/ 0 h 23218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1830" h="2321830">
                <a:moveTo>
                  <a:pt x="0" y="0"/>
                </a:moveTo>
                <a:lnTo>
                  <a:pt x="2321830" y="0"/>
                </a:lnTo>
                <a:lnTo>
                  <a:pt x="2321830" y="2321830"/>
                </a:lnTo>
                <a:lnTo>
                  <a:pt x="0" y="232183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defTabSz="622300" fontAlgn="base">
              <a:lnSpc>
                <a:spcPct val="90000"/>
              </a:lnSpc>
              <a:spcBef>
                <a:spcPct val="0"/>
              </a:spcBef>
              <a:spcAft>
                <a:spcPct val="35000"/>
              </a:spcAft>
            </a:pPr>
            <a:r>
              <a:rPr lang="en-GB" sz="3200" b="0" kern="1200" dirty="0">
                <a:solidFill>
                  <a:schemeClr val="tx1"/>
                </a:solidFill>
                <a:latin typeface=""/>
                <a:ea typeface="Open Sans Light" panose="020B0306030504020204" pitchFamily="34" charset="0"/>
                <a:cs typeface="Open Sans Light" panose="020B0306030504020204" pitchFamily="34" charset="0"/>
              </a:rPr>
              <a:t>Terms and conditions </a:t>
            </a:r>
          </a:p>
          <a:p>
            <a:pPr lvl="1" indent="0" defTabSz="622300" fontAlgn="base">
              <a:lnSpc>
                <a:spcPct val="90000"/>
              </a:lnSpc>
              <a:spcBef>
                <a:spcPct val="0"/>
              </a:spcBef>
              <a:spcAft>
                <a:spcPct val="35000"/>
              </a:spcAft>
              <a:defRPr/>
            </a:pPr>
            <a:r>
              <a:rPr lang="en-GB" b="0" kern="1200" dirty="0">
                <a:solidFill>
                  <a:schemeClr val="tx1"/>
                </a:solidFill>
                <a:latin typeface=""/>
                <a:ea typeface="Open Sans Light" panose="020B0306030504020204" pitchFamily="34" charset="0"/>
                <a:cs typeface="Open Sans Light" panose="020B0306030504020204" pitchFamily="34" charset="0"/>
              </a:rPr>
              <a:t>e.g.: not trying to identify individuals </a:t>
            </a:r>
          </a:p>
          <a:p>
            <a:pPr lvl="1" indent="0" defTabSz="622300" fontAlgn="base">
              <a:lnSpc>
                <a:spcPct val="90000"/>
              </a:lnSpc>
              <a:spcBef>
                <a:spcPct val="0"/>
              </a:spcBef>
              <a:spcAft>
                <a:spcPct val="35000"/>
              </a:spcAft>
              <a:defRPr/>
            </a:pPr>
            <a:r>
              <a:rPr lang="en-GB" b="0" kern="1200" dirty="0">
                <a:solidFill>
                  <a:schemeClr val="tx1"/>
                </a:solidFill>
                <a:latin typeface=""/>
                <a:ea typeface="Open Sans Light" panose="020B0306030504020204" pitchFamily="34" charset="0"/>
                <a:cs typeface="Open Sans Light" panose="020B0306030504020204" pitchFamily="34" charset="0"/>
              </a:rPr>
              <a:t>not distributing data to others </a:t>
            </a:r>
          </a:p>
          <a:p>
            <a:pPr lvl="1" indent="0" defTabSz="622300" fontAlgn="base">
              <a:lnSpc>
                <a:spcPct val="90000"/>
              </a:lnSpc>
              <a:spcBef>
                <a:spcPct val="0"/>
              </a:spcBef>
              <a:spcAft>
                <a:spcPct val="35000"/>
              </a:spcAft>
              <a:defRPr/>
            </a:pPr>
            <a:r>
              <a:rPr lang="en-GB" b="0" kern="1200" dirty="0">
                <a:solidFill>
                  <a:schemeClr val="tx1"/>
                </a:solidFill>
                <a:latin typeface=""/>
                <a:ea typeface="Open Sans Light" panose="020B0306030504020204" pitchFamily="34" charset="0"/>
                <a:cs typeface="Open Sans Light" panose="020B0306030504020204" pitchFamily="34" charset="0"/>
              </a:rPr>
              <a:t>“data is for non-commercial use only”</a:t>
            </a:r>
          </a:p>
        </p:txBody>
      </p:sp>
      <p:sp>
        <p:nvSpPr>
          <p:cNvPr id="13" name="Freeform 12"/>
          <p:cNvSpPr/>
          <p:nvPr/>
        </p:nvSpPr>
        <p:spPr>
          <a:xfrm>
            <a:off x="13468859" y="5172443"/>
            <a:ext cx="2751740" cy="2403583"/>
          </a:xfrm>
          <a:custGeom>
            <a:avLst/>
            <a:gdLst>
              <a:gd name="connsiteX0" fmla="*/ 0 w 2321830"/>
              <a:gd name="connsiteY0" fmla="*/ 0 h 2321830"/>
              <a:gd name="connsiteX1" fmla="*/ 2321830 w 2321830"/>
              <a:gd name="connsiteY1" fmla="*/ 0 h 2321830"/>
              <a:gd name="connsiteX2" fmla="*/ 2321830 w 2321830"/>
              <a:gd name="connsiteY2" fmla="*/ 2321830 h 2321830"/>
              <a:gd name="connsiteX3" fmla="*/ 0 w 2321830"/>
              <a:gd name="connsiteY3" fmla="*/ 2321830 h 2321830"/>
              <a:gd name="connsiteX4" fmla="*/ 0 w 2321830"/>
              <a:gd name="connsiteY4" fmla="*/ 0 h 23218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1830" h="2321830">
                <a:moveTo>
                  <a:pt x="0" y="0"/>
                </a:moveTo>
                <a:lnTo>
                  <a:pt x="2321830" y="0"/>
                </a:lnTo>
                <a:lnTo>
                  <a:pt x="2321830" y="2321830"/>
                </a:lnTo>
                <a:lnTo>
                  <a:pt x="0" y="2321830"/>
                </a:lnTo>
                <a:lnTo>
                  <a:pt x="0" y="0"/>
                </a:lnTo>
                <a:close/>
              </a:path>
            </a:pathLst>
          </a:custGeom>
          <a:noFill/>
          <a:ln>
            <a:noFill/>
          </a:ln>
          <a:effectLst/>
        </p:spPr>
        <p:txBody>
          <a:bodyPr spcFirstLastPara="0" vert="horz" wrap="square" lIns="53340" tIns="53340" rIns="53340" bIns="53340" numCol="1" spcCol="1270" anchor="t" anchorCtr="0">
            <a:noAutofit/>
          </a:bodyPr>
          <a:lstStyle/>
          <a:p>
            <a:pPr defTabSz="622300" fontAlgn="base">
              <a:lnSpc>
                <a:spcPct val="90000"/>
              </a:lnSpc>
              <a:spcBef>
                <a:spcPct val="0"/>
              </a:spcBef>
              <a:spcAft>
                <a:spcPct val="35000"/>
              </a:spcAft>
              <a:defRPr/>
            </a:pPr>
            <a:r>
              <a:rPr lang="en-GB" sz="3200" b="0" kern="1200" dirty="0">
                <a:solidFill>
                  <a:schemeClr val="tx1"/>
                </a:solidFill>
                <a:latin typeface=""/>
                <a:ea typeface="Open Sans Light" panose="020B0306030504020204" pitchFamily="34" charset="0"/>
                <a:cs typeface="Open Sans Light" panose="020B0306030504020204" pitchFamily="34" charset="0"/>
              </a:rPr>
              <a:t>Download </a:t>
            </a:r>
          </a:p>
          <a:p>
            <a:pPr defTabSz="622300" fontAlgn="base">
              <a:lnSpc>
                <a:spcPct val="90000"/>
              </a:lnSpc>
              <a:spcBef>
                <a:spcPct val="0"/>
              </a:spcBef>
              <a:spcAft>
                <a:spcPct val="35000"/>
              </a:spcAft>
              <a:defRPr/>
            </a:pPr>
            <a:r>
              <a:rPr lang="en-GB" b="0" kern="1200" dirty="0">
                <a:solidFill>
                  <a:schemeClr val="tx1"/>
                </a:solidFill>
                <a:latin typeface=""/>
                <a:ea typeface="Open Sans Light" panose="020B0306030504020204" pitchFamily="34" charset="0"/>
                <a:cs typeface="Open Sans Light" panose="020B0306030504020204" pitchFamily="34" charset="0"/>
              </a:rPr>
              <a:t>from catalogue (but sometimes complete a request form)</a:t>
            </a:r>
          </a:p>
        </p:txBody>
      </p:sp>
      <p:sp>
        <p:nvSpPr>
          <p:cNvPr id="16" name="Title 2">
            <a:extLst>
              <a:ext uri="{FF2B5EF4-FFF2-40B4-BE49-F238E27FC236}">
                <a16:creationId xmlns:a16="http://schemas.microsoft.com/office/drawing/2014/main" id="{40F4781C-04D6-B44C-64B6-95FB29C9B911}"/>
              </a:ext>
            </a:extLst>
          </p:cNvPr>
          <p:cNvSpPr>
            <a:spLocks noGrp="1"/>
          </p:cNvSpPr>
          <p:nvPr>
            <p:ph type="title"/>
          </p:nvPr>
        </p:nvSpPr>
        <p:spPr>
          <a:xfrm>
            <a:off x="908781" y="885495"/>
            <a:ext cx="14716508" cy="997079"/>
          </a:xfrm>
        </p:spPr>
        <p:txBody>
          <a:bodyPr/>
          <a:lstStyle/>
          <a:p>
            <a:r>
              <a:rPr lang="en-NL" dirty="0"/>
              <a:t>Accessing data </a:t>
            </a:r>
          </a:p>
        </p:txBody>
      </p:sp>
      <p:sp>
        <p:nvSpPr>
          <p:cNvPr id="17" name="TextBox 16">
            <a:extLst>
              <a:ext uri="{FF2B5EF4-FFF2-40B4-BE49-F238E27FC236}">
                <a16:creationId xmlns:a16="http://schemas.microsoft.com/office/drawing/2014/main" id="{F26F4279-5483-68D5-8929-1A302221F357}"/>
              </a:ext>
            </a:extLst>
          </p:cNvPr>
          <p:cNvSpPr txBox="1"/>
          <p:nvPr/>
        </p:nvSpPr>
        <p:spPr>
          <a:xfrm>
            <a:off x="11429321" y="9296400"/>
            <a:ext cx="5747657" cy="4572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rtlCol="0">
            <a:normAutofit fontScale="62500" lnSpcReduction="20000"/>
          </a:bodyPr>
          <a:lstStyle/>
          <a:p>
            <a:pPr algn="l"/>
            <a:r>
              <a:rPr lang="en-NL"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Images: CC-BY-SA CESSDA DMEG </a:t>
            </a:r>
            <a:r>
              <a:rPr lang="en-GB"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https://</a:t>
            </a:r>
            <a:r>
              <a:rPr lang="en-GB" b="0" dirty="0" err="1">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dmeg.cessda.eu</a:t>
            </a:r>
            <a:r>
              <a:rPr lang="en-GB"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a:t>
            </a:r>
          </a:p>
          <a:p>
            <a:pPr algn="l"/>
            <a:endParaRPr lang="en-NL"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endParaRPr>
          </a:p>
        </p:txBody>
      </p:sp>
      <p:pic>
        <p:nvPicPr>
          <p:cNvPr id="19" name="Picture 18">
            <a:extLst>
              <a:ext uri="{FF2B5EF4-FFF2-40B4-BE49-F238E27FC236}">
                <a16:creationId xmlns:a16="http://schemas.microsoft.com/office/drawing/2014/main" id="{FB119869-6796-06DC-AB7D-64DA70174629}"/>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2626441" y="2635737"/>
            <a:ext cx="4550537" cy="2652313"/>
          </a:xfrm>
          <a:prstGeom prst="rect">
            <a:avLst/>
          </a:prstGeom>
        </p:spPr>
      </p:pic>
      <p:pic>
        <p:nvPicPr>
          <p:cNvPr id="21" name="Picture 20">
            <a:extLst>
              <a:ext uri="{FF2B5EF4-FFF2-40B4-BE49-F238E27FC236}">
                <a16:creationId xmlns:a16="http://schemas.microsoft.com/office/drawing/2014/main" id="{7649B5C5-A652-F6C1-09D2-1E27491953C9}"/>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52088" y="2925763"/>
            <a:ext cx="3695359" cy="2462272"/>
          </a:xfrm>
          <a:prstGeom prst="rect">
            <a:avLst/>
          </a:prstGeom>
        </p:spPr>
      </p:pic>
      <p:pic>
        <p:nvPicPr>
          <p:cNvPr id="23" name="Picture 22">
            <a:extLst>
              <a:ext uri="{FF2B5EF4-FFF2-40B4-BE49-F238E27FC236}">
                <a16:creationId xmlns:a16="http://schemas.microsoft.com/office/drawing/2014/main" id="{32130321-1843-DF4F-3E75-FF0762F67389}"/>
              </a:ext>
            </a:extLst>
          </p:cNvPr>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494759" y="2598034"/>
            <a:ext cx="4550536" cy="2837063"/>
          </a:xfrm>
          <a:prstGeom prst="rect">
            <a:avLst/>
          </a:prstGeom>
        </p:spPr>
      </p:pic>
      <p:pic>
        <p:nvPicPr>
          <p:cNvPr id="25" name="Picture 24">
            <a:extLst>
              <a:ext uri="{FF2B5EF4-FFF2-40B4-BE49-F238E27FC236}">
                <a16:creationId xmlns:a16="http://schemas.microsoft.com/office/drawing/2014/main" id="{39F18FA0-F5D0-B398-6457-182770F30A44}"/>
              </a:ext>
            </a:extLst>
          </p:cNvPr>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688419" y="1356341"/>
            <a:ext cx="5716113" cy="3808730"/>
          </a:xfrm>
          <a:prstGeom prst="rect">
            <a:avLst/>
          </a:prstGeom>
        </p:spPr>
      </p:pic>
    </p:spTree>
    <p:extLst>
      <p:ext uri="{BB962C8B-B14F-4D97-AF65-F5344CB8AC3E}">
        <p14:creationId xmlns:p14="http://schemas.microsoft.com/office/powerpoint/2010/main" val="235357404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84EB705-185C-F4E0-4ABC-16760D9FD623}"/>
              </a:ext>
            </a:extLst>
          </p:cNvPr>
          <p:cNvSpPr>
            <a:spLocks noGrp="1"/>
          </p:cNvSpPr>
          <p:nvPr>
            <p:ph type="title"/>
          </p:nvPr>
        </p:nvSpPr>
        <p:spPr/>
        <p:txBody>
          <a:bodyPr/>
          <a:lstStyle/>
          <a:p>
            <a:r>
              <a:rPr lang="en-NL" dirty="0"/>
              <a:t>Data Types and Sources </a:t>
            </a:r>
          </a:p>
        </p:txBody>
      </p:sp>
    </p:spTree>
    <p:extLst>
      <p:ext uri="{BB962C8B-B14F-4D97-AF65-F5344CB8AC3E}">
        <p14:creationId xmlns:p14="http://schemas.microsoft.com/office/powerpoint/2010/main" val="3054024406"/>
      </p:ext>
    </p:extLst>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B1AB584-7B5F-F969-3040-14839940ABE0}"/>
              </a:ext>
            </a:extLst>
          </p:cNvPr>
          <p:cNvSpPr>
            <a:spLocks noGrp="1"/>
          </p:cNvSpPr>
          <p:nvPr>
            <p:ph type="body" idx="1"/>
          </p:nvPr>
        </p:nvSpPr>
        <p:spPr>
          <a:xfrm>
            <a:off x="908780" y="2496211"/>
            <a:ext cx="13035819" cy="4998906"/>
          </a:xfrm>
        </p:spPr>
        <p:txBody>
          <a:bodyPr>
            <a:noAutofit/>
          </a:bodyPr>
          <a:lstStyle/>
          <a:p>
            <a:pPr marL="365125" lvl="1" indent="-365125" defTabSz="975390">
              <a:lnSpc>
                <a:spcPct val="120000"/>
              </a:lnSpc>
              <a:spcBef>
                <a:spcPts val="1067"/>
              </a:spcBef>
              <a:spcAft>
                <a:spcPct val="15000"/>
              </a:spcAft>
              <a:buSzPct val="73000"/>
              <a:defRPr/>
            </a:pPr>
            <a:r>
              <a:rPr lang="en-GB" sz="3200" dirty="0">
                <a:latin typeface="Open Sans" panose="020B0606030504020204" pitchFamily="34" charset="0"/>
              </a:rPr>
              <a:t>Sometimes permission from the data owners required</a:t>
            </a:r>
          </a:p>
          <a:p>
            <a:pPr marL="365125" lvl="1" indent="-365125" defTabSz="975390">
              <a:lnSpc>
                <a:spcPct val="120000"/>
              </a:lnSpc>
              <a:spcBef>
                <a:spcPts val="1067"/>
              </a:spcBef>
              <a:spcAft>
                <a:spcPct val="15000"/>
              </a:spcAft>
              <a:buSzPct val="73000"/>
              <a:defRPr/>
            </a:pPr>
            <a:r>
              <a:rPr lang="en-GB" sz="3200" dirty="0">
                <a:latin typeface="Open Sans" panose="020B0606030504020204" pitchFamily="34" charset="0"/>
              </a:rPr>
              <a:t>Sensitive or confidential data = more strict (and lengthy) process </a:t>
            </a:r>
          </a:p>
          <a:p>
            <a:pPr marL="365125" lvl="1" indent="-365125" defTabSz="975390">
              <a:lnSpc>
                <a:spcPct val="120000"/>
              </a:lnSpc>
              <a:spcBef>
                <a:spcPts val="1067"/>
              </a:spcBef>
              <a:spcAft>
                <a:spcPct val="15000"/>
              </a:spcAft>
              <a:buSzPct val="73000"/>
              <a:defRPr/>
            </a:pPr>
            <a:r>
              <a:rPr lang="en-GB" sz="3200" dirty="0">
                <a:latin typeface="Open Sans" panose="020B0606030504020204" pitchFamily="34" charset="0"/>
              </a:rPr>
              <a:t>Some services operate a dedicated safe room</a:t>
            </a:r>
          </a:p>
          <a:p>
            <a:pPr marL="365125" lvl="1" indent="-365125" defTabSz="975390">
              <a:lnSpc>
                <a:spcPct val="120000"/>
              </a:lnSpc>
              <a:spcBef>
                <a:spcPts val="1067"/>
              </a:spcBef>
              <a:spcAft>
                <a:spcPct val="15000"/>
              </a:spcAft>
              <a:buSzPct val="73000"/>
              <a:defRPr/>
            </a:pPr>
            <a:r>
              <a:rPr lang="en-GB" sz="3200" dirty="0">
                <a:latin typeface="Open Sans" panose="020B0606030504020204" pitchFamily="34" charset="0"/>
              </a:rPr>
              <a:t>Access by users outside the country can be prohibited</a:t>
            </a:r>
          </a:p>
          <a:p>
            <a:pPr marL="365125" lvl="1" indent="-365125" defTabSz="975390">
              <a:lnSpc>
                <a:spcPct val="120000"/>
              </a:lnSpc>
              <a:spcBef>
                <a:spcPts val="1067"/>
              </a:spcBef>
              <a:spcAft>
                <a:spcPct val="15000"/>
              </a:spcAft>
              <a:buSzPct val="73000"/>
              <a:defRPr/>
            </a:pPr>
            <a:r>
              <a:rPr lang="en-GB" sz="3200" dirty="0">
                <a:latin typeface="Open Sans" panose="020B0606030504020204" pitchFamily="34" charset="0"/>
              </a:rPr>
              <a:t>Free </a:t>
            </a:r>
            <a:r>
              <a:rPr lang="en-GB" sz="2600" dirty="0">
                <a:latin typeface="Open Sans" panose="020B0606030504020204" pitchFamily="34" charset="0"/>
              </a:rPr>
              <a:t>(except for commercial use and supplementary services) </a:t>
            </a:r>
          </a:p>
          <a:p>
            <a:pPr marL="0" lvl="1" indent="0" defTabSz="975390">
              <a:lnSpc>
                <a:spcPct val="120000"/>
              </a:lnSpc>
              <a:spcBef>
                <a:spcPts val="1067"/>
              </a:spcBef>
              <a:spcAft>
                <a:spcPct val="15000"/>
              </a:spcAft>
              <a:buSzPct val="73000"/>
              <a:buNone/>
              <a:defRPr/>
            </a:pPr>
            <a:endParaRPr lang="en-GB" sz="3200" dirty="0">
              <a:latin typeface="Open Sans" panose="020B0606030504020204" pitchFamily="34" charset="0"/>
            </a:endParaRPr>
          </a:p>
          <a:p>
            <a:pPr marL="0" lvl="1" indent="0" defTabSz="975390">
              <a:lnSpc>
                <a:spcPct val="120000"/>
              </a:lnSpc>
              <a:spcBef>
                <a:spcPts val="1067"/>
              </a:spcBef>
              <a:spcAft>
                <a:spcPct val="15000"/>
              </a:spcAft>
              <a:buSzPct val="73000"/>
              <a:buNone/>
              <a:defRPr/>
            </a:pPr>
            <a:r>
              <a:rPr lang="en-GB" sz="3200" dirty="0">
                <a:latin typeface="Open Sans" panose="020B0606030504020204" pitchFamily="34" charset="0"/>
                <a:sym typeface="Wingdings" pitchFamily="2" charset="2"/>
              </a:rPr>
              <a:t> </a:t>
            </a:r>
            <a:r>
              <a:rPr lang="en-GB" sz="3200" dirty="0">
                <a:latin typeface="Open Sans" panose="020B0606030504020204" pitchFamily="34" charset="0"/>
              </a:rPr>
              <a:t>If you are unsure, ask the relevant data service for help. </a:t>
            </a:r>
          </a:p>
          <a:p>
            <a:pPr marL="0" indent="0">
              <a:buNone/>
            </a:pPr>
            <a:endParaRPr lang="en-NL" dirty="0"/>
          </a:p>
        </p:txBody>
      </p:sp>
      <p:sp>
        <p:nvSpPr>
          <p:cNvPr id="3" name="Title 2">
            <a:extLst>
              <a:ext uri="{FF2B5EF4-FFF2-40B4-BE49-F238E27FC236}">
                <a16:creationId xmlns:a16="http://schemas.microsoft.com/office/drawing/2014/main" id="{8D45D7C8-39A4-DF79-136A-727C93168CF8}"/>
              </a:ext>
            </a:extLst>
          </p:cNvPr>
          <p:cNvSpPr>
            <a:spLocks noGrp="1"/>
          </p:cNvSpPr>
          <p:nvPr>
            <p:ph type="title"/>
          </p:nvPr>
        </p:nvSpPr>
        <p:spPr/>
        <p:txBody>
          <a:bodyPr/>
          <a:lstStyle/>
          <a:p>
            <a:r>
              <a:rPr lang="en-NL" dirty="0"/>
              <a:t>Accessing data </a:t>
            </a:r>
          </a:p>
        </p:txBody>
      </p:sp>
      <p:sp>
        <p:nvSpPr>
          <p:cNvPr id="5" name="TextBox 4">
            <a:extLst>
              <a:ext uri="{FF2B5EF4-FFF2-40B4-BE49-F238E27FC236}">
                <a16:creationId xmlns:a16="http://schemas.microsoft.com/office/drawing/2014/main" id="{92CC982F-0990-E440-87FE-A0A21B143EB5}"/>
              </a:ext>
            </a:extLst>
          </p:cNvPr>
          <p:cNvSpPr txBox="1"/>
          <p:nvPr/>
        </p:nvSpPr>
        <p:spPr>
          <a:xfrm>
            <a:off x="11429321" y="9296400"/>
            <a:ext cx="5747657" cy="4572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rtlCol="0">
            <a:normAutofit fontScale="62500" lnSpcReduction="20000"/>
          </a:bodyPr>
          <a:lstStyle/>
          <a:p>
            <a:pPr algn="l"/>
            <a:r>
              <a:rPr lang="en-NL"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Images: CC-BY-SA CESSDA DMEG </a:t>
            </a:r>
            <a:r>
              <a:rPr lang="en-GB"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https://</a:t>
            </a:r>
            <a:r>
              <a:rPr lang="en-GB" b="0" dirty="0" err="1">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dmeg.cessda.eu</a:t>
            </a:r>
            <a:r>
              <a:rPr lang="en-GB"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a:t>
            </a:r>
          </a:p>
          <a:p>
            <a:pPr algn="l"/>
            <a:endParaRPr lang="en-NL"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endParaRPr>
          </a:p>
        </p:txBody>
      </p:sp>
      <p:pic>
        <p:nvPicPr>
          <p:cNvPr id="6" name="Picture 5" descr="DataUse600px">
            <a:extLst>
              <a:ext uri="{FF2B5EF4-FFF2-40B4-BE49-F238E27FC236}">
                <a16:creationId xmlns:a16="http://schemas.microsoft.com/office/drawing/2014/main" id="{DC7B8247-146F-262A-E91F-C97F35ABA6E4}"/>
              </a:ext>
            </a:extLst>
          </p:cNvPr>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b="10017"/>
          <a:stretch/>
        </p:blipFill>
        <p:spPr bwMode="auto">
          <a:xfrm>
            <a:off x="10732694" y="5189220"/>
            <a:ext cx="6787183" cy="4107180"/>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9291297"/>
      </p:ext>
    </p:extLst>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49296" y="885494"/>
            <a:ext cx="11037044" cy="1668902"/>
          </a:xfrm>
        </p:spPr>
        <p:txBody>
          <a:bodyPr>
            <a:normAutofit fontScale="90000"/>
          </a:bodyPr>
          <a:lstStyle/>
          <a:p>
            <a:pPr>
              <a:defRPr/>
            </a:pPr>
            <a:br>
              <a:rPr lang="sl-SI" dirty="0"/>
            </a:br>
            <a:r>
              <a:rPr lang="en-GB" dirty="0"/>
              <a:t>And finally…remember to cite data</a:t>
            </a:r>
            <a:br>
              <a:rPr lang="en-GB" dirty="0"/>
            </a:br>
            <a:endParaRPr lang="en-GB" dirty="0"/>
          </a:p>
        </p:txBody>
      </p:sp>
      <p:graphicFrame>
        <p:nvGraphicFramePr>
          <p:cNvPr id="3" name="Diagram 2"/>
          <p:cNvGraphicFramePr/>
          <p:nvPr>
            <p:extLst>
              <p:ext uri="{D42A27DB-BD31-4B8C-83A1-F6EECF244321}">
                <p14:modId xmlns:p14="http://schemas.microsoft.com/office/powerpoint/2010/main" val="1691762467"/>
              </p:ext>
            </p:extLst>
          </p:nvPr>
        </p:nvGraphicFramePr>
        <p:xfrm>
          <a:off x="-519588" y="3143750"/>
          <a:ext cx="10180320" cy="47741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Box 6">
            <a:extLst>
              <a:ext uri="{FF2B5EF4-FFF2-40B4-BE49-F238E27FC236}">
                <a16:creationId xmlns:a16="http://schemas.microsoft.com/office/drawing/2014/main" id="{0BB546DA-43AF-18A9-8FFB-9B1170CD9B5D}"/>
              </a:ext>
            </a:extLst>
          </p:cNvPr>
          <p:cNvSpPr txBox="1"/>
          <p:nvPr/>
        </p:nvSpPr>
        <p:spPr>
          <a:xfrm>
            <a:off x="11429321" y="9296400"/>
            <a:ext cx="5747657" cy="4572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rtlCol="0">
            <a:normAutofit fontScale="62500" lnSpcReduction="20000"/>
          </a:bodyPr>
          <a:lstStyle/>
          <a:p>
            <a:pPr algn="l"/>
            <a:r>
              <a:rPr lang="en-NL"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Images: CC-BY-SA CESSDA DMEG </a:t>
            </a:r>
            <a:r>
              <a:rPr lang="en-GB"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https://</a:t>
            </a:r>
            <a:r>
              <a:rPr lang="en-GB" b="0" dirty="0" err="1">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dmeg.cessda.eu</a:t>
            </a:r>
            <a:r>
              <a:rPr lang="en-GB"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a:t>
            </a:r>
          </a:p>
          <a:p>
            <a:pPr algn="l"/>
            <a:endParaRPr lang="en-NL"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endParaRPr>
          </a:p>
        </p:txBody>
      </p:sp>
      <p:pic>
        <p:nvPicPr>
          <p:cNvPr id="6146" name="Picture 2">
            <a:extLst>
              <a:ext uri="{FF2B5EF4-FFF2-40B4-BE49-F238E27FC236}">
                <a16:creationId xmlns:a16="http://schemas.microsoft.com/office/drawing/2014/main" id="{55BA00C9-B0EE-B7AA-3B96-EA154B7CA1D9}"/>
              </a:ext>
            </a:extLst>
          </p:cNvPr>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336326" y="3840336"/>
            <a:ext cx="8003937" cy="35017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9671715"/>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F08B372-257D-1042-BB82-73DBC5C329BD}"/>
              </a:ext>
            </a:extLst>
          </p:cNvPr>
          <p:cNvSpPr>
            <a:spLocks noGrp="1"/>
          </p:cNvSpPr>
          <p:nvPr>
            <p:ph type="body" sz="quarter" idx="10"/>
          </p:nvPr>
        </p:nvSpPr>
        <p:spPr/>
        <p:txBody>
          <a:bodyPr/>
          <a:lstStyle/>
          <a:p>
            <a:pPr algn="ctr"/>
            <a:r>
              <a:rPr lang="en-GB" dirty="0"/>
              <a:t>Any questions?</a:t>
            </a:r>
          </a:p>
        </p:txBody>
      </p:sp>
      <p:sp>
        <p:nvSpPr>
          <p:cNvPr id="4" name="Text Placeholder 3">
            <a:extLst>
              <a:ext uri="{FF2B5EF4-FFF2-40B4-BE49-F238E27FC236}">
                <a16:creationId xmlns:a16="http://schemas.microsoft.com/office/drawing/2014/main" id="{C62B5171-5FC8-2846-B412-FC24C32105FB}"/>
              </a:ext>
            </a:extLst>
          </p:cNvPr>
          <p:cNvSpPr>
            <a:spLocks noGrp="1"/>
          </p:cNvSpPr>
          <p:nvPr>
            <p:ph type="body" sz="quarter" idx="11"/>
          </p:nvPr>
        </p:nvSpPr>
        <p:spPr/>
        <p:txBody>
          <a:bodyPr/>
          <a:lstStyle/>
          <a:p>
            <a:endParaRPr lang="en-GB"/>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CE714F5-B9F1-D954-38FC-F07C5F9D4A25}"/>
              </a:ext>
            </a:extLst>
          </p:cNvPr>
          <p:cNvSpPr>
            <a:spLocks noGrp="1"/>
          </p:cNvSpPr>
          <p:nvPr>
            <p:ph type="body" idx="1"/>
          </p:nvPr>
        </p:nvSpPr>
        <p:spPr/>
        <p:txBody>
          <a:bodyPr/>
          <a:lstStyle/>
          <a:p>
            <a:r>
              <a:rPr lang="en-GB" dirty="0">
                <a:solidFill>
                  <a:schemeClr val="tx1"/>
                </a:solidFill>
              </a:rPr>
              <a:t>Introduce yourself</a:t>
            </a:r>
          </a:p>
          <a:p>
            <a:r>
              <a:rPr lang="en-GB" dirty="0">
                <a:solidFill>
                  <a:schemeClr val="tx1"/>
                </a:solidFill>
              </a:rPr>
              <a:t>Tell us about your research work (current, future, past)</a:t>
            </a:r>
          </a:p>
          <a:p>
            <a:r>
              <a:rPr lang="en-GB" dirty="0">
                <a:solidFill>
                  <a:schemeClr val="tx1"/>
                </a:solidFill>
              </a:rPr>
              <a:t>Did you use or you intend to use available data for your work</a:t>
            </a:r>
            <a:r>
              <a:rPr lang="sl-SI" dirty="0">
                <a:solidFill>
                  <a:schemeClr val="tx1"/>
                </a:solidFill>
              </a:rPr>
              <a:t>?</a:t>
            </a:r>
            <a:r>
              <a:rPr lang="en-GB" dirty="0">
                <a:solidFill>
                  <a:schemeClr val="tx1"/>
                </a:solidFill>
              </a:rPr>
              <a:t> Tell us about it.</a:t>
            </a:r>
          </a:p>
          <a:p>
            <a:pPr marL="0" indent="0">
              <a:buNone/>
            </a:pPr>
            <a:endParaRPr lang="en-NL" sz="5800" dirty="0">
              <a:solidFill>
                <a:srgbClr val="6A6C77"/>
              </a:solidFill>
            </a:endParaRPr>
          </a:p>
        </p:txBody>
      </p:sp>
      <p:sp>
        <p:nvSpPr>
          <p:cNvPr id="3" name="Title 2">
            <a:extLst>
              <a:ext uri="{FF2B5EF4-FFF2-40B4-BE49-F238E27FC236}">
                <a16:creationId xmlns:a16="http://schemas.microsoft.com/office/drawing/2014/main" id="{984EB705-185C-F4E0-4ABC-16760D9FD623}"/>
              </a:ext>
            </a:extLst>
          </p:cNvPr>
          <p:cNvSpPr>
            <a:spLocks noGrp="1"/>
          </p:cNvSpPr>
          <p:nvPr>
            <p:ph type="title"/>
          </p:nvPr>
        </p:nvSpPr>
        <p:spPr/>
        <p:txBody>
          <a:bodyPr>
            <a:noAutofit/>
          </a:bodyPr>
          <a:lstStyle/>
          <a:p>
            <a:r>
              <a:rPr lang="en-GB" sz="4000" dirty="0"/>
              <a:t>Activity 1 </a:t>
            </a:r>
            <a:br>
              <a:rPr lang="en-GB" sz="4000" dirty="0"/>
            </a:br>
            <a:r>
              <a:rPr lang="en-GB" sz="4000" dirty="0"/>
              <a:t>Your knowledge and experience of the data landscape</a:t>
            </a:r>
            <a:endParaRPr lang="en-NL" sz="4000" dirty="0"/>
          </a:p>
        </p:txBody>
      </p:sp>
    </p:spTree>
    <p:extLst>
      <p:ext uri="{BB962C8B-B14F-4D97-AF65-F5344CB8AC3E}">
        <p14:creationId xmlns:p14="http://schemas.microsoft.com/office/powerpoint/2010/main" val="3159282146"/>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CE714F5-B9F1-D954-38FC-F07C5F9D4A25}"/>
              </a:ext>
            </a:extLst>
          </p:cNvPr>
          <p:cNvSpPr>
            <a:spLocks noGrp="1"/>
          </p:cNvSpPr>
          <p:nvPr>
            <p:ph type="body" idx="1"/>
          </p:nvPr>
        </p:nvSpPr>
        <p:spPr/>
        <p:txBody>
          <a:bodyPr/>
          <a:lstStyle/>
          <a:p>
            <a:pPr marL="0" indent="0">
              <a:spcAft>
                <a:spcPts val="600"/>
              </a:spcAft>
              <a:buNone/>
            </a:pPr>
            <a:r>
              <a:rPr lang="en-GB" dirty="0">
                <a:solidFill>
                  <a:schemeClr val="tx1"/>
                </a:solidFill>
                <a:ea typeface="Open Sans Light" panose="020B0604020202020204" charset="0"/>
                <a:cs typeface="Open Sans Light" panose="020B0604020202020204" charset="0"/>
              </a:rPr>
              <a:t>Thinking about the types of data available can help you work out what you need and how to find it.</a:t>
            </a:r>
            <a:endParaRPr lang="en-NL" sz="5800" dirty="0">
              <a:solidFill>
                <a:srgbClr val="6A6C77"/>
              </a:solidFill>
              <a:ea typeface="Open Sans Light" panose="020B0604020202020204" charset="0"/>
              <a:cs typeface="Open Sans Light" panose="020B0604020202020204" charset="0"/>
            </a:endParaRPr>
          </a:p>
          <a:p>
            <a:pPr marL="0" indent="0">
              <a:spcAft>
                <a:spcPts val="600"/>
              </a:spcAft>
              <a:buNone/>
            </a:pPr>
            <a:endParaRPr lang="en-GB" dirty="0">
              <a:solidFill>
                <a:schemeClr val="tx1"/>
              </a:solidFill>
              <a:ea typeface="Open Sans Light" panose="020B0604020202020204" charset="0"/>
              <a:cs typeface="Open Sans Light" panose="020B0604020202020204" charset="0"/>
            </a:endParaRPr>
          </a:p>
        </p:txBody>
      </p:sp>
      <p:sp>
        <p:nvSpPr>
          <p:cNvPr id="3" name="Title 2">
            <a:extLst>
              <a:ext uri="{FF2B5EF4-FFF2-40B4-BE49-F238E27FC236}">
                <a16:creationId xmlns:a16="http://schemas.microsoft.com/office/drawing/2014/main" id="{984EB705-185C-F4E0-4ABC-16760D9FD623}"/>
              </a:ext>
            </a:extLst>
          </p:cNvPr>
          <p:cNvSpPr>
            <a:spLocks noGrp="1"/>
          </p:cNvSpPr>
          <p:nvPr>
            <p:ph type="title"/>
          </p:nvPr>
        </p:nvSpPr>
        <p:spPr/>
        <p:txBody>
          <a:bodyPr>
            <a:noAutofit/>
          </a:bodyPr>
          <a:lstStyle/>
          <a:p>
            <a:r>
              <a:rPr lang="en-GB" dirty="0"/>
              <a:t>Types of data </a:t>
            </a:r>
            <a:endParaRPr lang="en-NL" dirty="0"/>
          </a:p>
        </p:txBody>
      </p:sp>
      <p:pic>
        <p:nvPicPr>
          <p:cNvPr id="4" name="Picture 4">
            <a:extLst>
              <a:ext uri="{FF2B5EF4-FFF2-40B4-BE49-F238E27FC236}">
                <a16:creationId xmlns:a16="http://schemas.microsoft.com/office/drawing/2014/main" id="{F5D3B577-99D4-4F5B-A7F0-05C68ED75C8A}"/>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1714974" y="3405596"/>
            <a:ext cx="6530975" cy="4981575"/>
          </a:xfrm>
          <a:prstGeom prst="rect">
            <a:avLst/>
          </a:prstGeom>
          <a:noFill/>
          <a:ln w="9525">
            <a:noFill/>
            <a:miter lim="800000"/>
            <a:headEnd/>
            <a:tailEnd/>
          </a:ln>
        </p:spPr>
      </p:pic>
      <p:pic>
        <p:nvPicPr>
          <p:cNvPr id="5" name="Picture 4">
            <a:extLst>
              <a:ext uri="{FF2B5EF4-FFF2-40B4-BE49-F238E27FC236}">
                <a16:creationId xmlns:a16="http://schemas.microsoft.com/office/drawing/2014/main" id="{D56F9579-156C-D423-1051-2FEADEBDE958}"/>
              </a:ext>
            </a:extLst>
          </p:cNvPr>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1853864" y="4078048"/>
            <a:ext cx="2916965" cy="2764706"/>
          </a:xfrm>
          <a:prstGeom prst="rect">
            <a:avLst/>
          </a:prstGeom>
        </p:spPr>
      </p:pic>
      <p:pic>
        <p:nvPicPr>
          <p:cNvPr id="6" name="Picture 5">
            <a:extLst>
              <a:ext uri="{FF2B5EF4-FFF2-40B4-BE49-F238E27FC236}">
                <a16:creationId xmlns:a16="http://schemas.microsoft.com/office/drawing/2014/main" id="{9E250130-DF5F-4977-8F0E-28587079F2C5}"/>
              </a:ext>
            </a:extLst>
          </p:cNvPr>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004075" y="4078048"/>
            <a:ext cx="2931543" cy="2764706"/>
          </a:xfrm>
          <a:prstGeom prst="rect">
            <a:avLst/>
          </a:prstGeom>
        </p:spPr>
      </p:pic>
      <p:sp>
        <p:nvSpPr>
          <p:cNvPr id="8" name="TextBox 7">
            <a:extLst>
              <a:ext uri="{FF2B5EF4-FFF2-40B4-BE49-F238E27FC236}">
                <a16:creationId xmlns:a16="http://schemas.microsoft.com/office/drawing/2014/main" id="{CDAEB051-86E6-3812-0DB1-B9BCBCB56DD1}"/>
              </a:ext>
            </a:extLst>
          </p:cNvPr>
          <p:cNvSpPr txBox="1"/>
          <p:nvPr/>
        </p:nvSpPr>
        <p:spPr>
          <a:xfrm>
            <a:off x="6365751" y="7918267"/>
            <a:ext cx="8670470" cy="523220"/>
          </a:xfrm>
          <a:prstGeom prst="rect">
            <a:avLst/>
          </a:prstGeom>
          <a:no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a:spAutoFit/>
          </a:bodyPr>
          <a:lstStyle/>
          <a:p>
            <a:pPr marL="0" indent="0" algn="l">
              <a:spcAft>
                <a:spcPts val="600"/>
              </a:spcAft>
              <a:buNone/>
            </a:pPr>
            <a:r>
              <a:rPr lang="en-GB" sz="2800" b="0" dirty="0">
                <a:solidFill>
                  <a:schemeClr val="tx1"/>
                </a:solidFill>
                <a:latin typeface="Tahoma" panose="020B0604030504040204" pitchFamily="34" charset="0"/>
                <a:ea typeface="Open Sans Light" panose="020B0604020202020204" charset="0"/>
                <a:cs typeface="Open Sans Light" panose="020B0604020202020204" charset="0"/>
                <a:sym typeface="Helvetica"/>
              </a:rPr>
              <a:t>Quantitative and Qualitative</a:t>
            </a:r>
          </a:p>
        </p:txBody>
      </p:sp>
      <p:sp>
        <p:nvSpPr>
          <p:cNvPr id="9" name="TextBox 8">
            <a:extLst>
              <a:ext uri="{FF2B5EF4-FFF2-40B4-BE49-F238E27FC236}">
                <a16:creationId xmlns:a16="http://schemas.microsoft.com/office/drawing/2014/main" id="{AC7BC208-3C5C-7126-65BE-167DECF37F0A}"/>
              </a:ext>
            </a:extLst>
          </p:cNvPr>
          <p:cNvSpPr txBox="1"/>
          <p:nvPr/>
        </p:nvSpPr>
        <p:spPr>
          <a:xfrm>
            <a:off x="11429321" y="9296400"/>
            <a:ext cx="5747657" cy="4572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rtlCol="0">
            <a:normAutofit fontScale="62500" lnSpcReduction="20000"/>
          </a:bodyPr>
          <a:lstStyle/>
          <a:p>
            <a:pPr algn="l"/>
            <a:r>
              <a:rPr lang="en-NL"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Images: CC-BY-SA CESSDA DMEG </a:t>
            </a:r>
            <a:r>
              <a:rPr lang="en-GB"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https://</a:t>
            </a:r>
            <a:r>
              <a:rPr lang="en-GB" b="0" dirty="0" err="1">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dmeg.cessda.eu</a:t>
            </a:r>
            <a:r>
              <a:rPr lang="en-GB"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a:t>
            </a:r>
          </a:p>
          <a:p>
            <a:pPr algn="l"/>
            <a:endParaRPr lang="en-NL"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13099680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846059C-E821-DF4B-AA9A-8AE320190F0C}"/>
              </a:ext>
            </a:extLst>
          </p:cNvPr>
          <p:cNvSpPr>
            <a:spLocks noGrp="1"/>
          </p:cNvSpPr>
          <p:nvPr>
            <p:ph type="title"/>
          </p:nvPr>
        </p:nvSpPr>
        <p:spPr/>
        <p:txBody>
          <a:bodyPr/>
          <a:lstStyle/>
          <a:p>
            <a:r>
              <a:rPr lang="en-GB" dirty="0">
                <a:solidFill>
                  <a:schemeClr val="tx1"/>
                </a:solidFill>
              </a:rPr>
              <a:t>Types of data: level of analysis</a:t>
            </a:r>
            <a:endParaRPr lang="en-NL" dirty="0"/>
          </a:p>
        </p:txBody>
      </p:sp>
      <p:graphicFrame>
        <p:nvGraphicFramePr>
          <p:cNvPr id="4" name="Content Placeholder 5">
            <a:extLst>
              <a:ext uri="{FF2B5EF4-FFF2-40B4-BE49-F238E27FC236}">
                <a16:creationId xmlns:a16="http://schemas.microsoft.com/office/drawing/2014/main" id="{D1C073B4-C518-74C7-1F58-19463274EDA4}"/>
              </a:ext>
            </a:extLst>
          </p:cNvPr>
          <p:cNvGraphicFramePr>
            <a:graphicFrameLocks/>
          </p:cNvGraphicFramePr>
          <p:nvPr>
            <p:extLst>
              <p:ext uri="{D42A27DB-BD31-4B8C-83A1-F6EECF244321}">
                <p14:modId xmlns:p14="http://schemas.microsoft.com/office/powerpoint/2010/main" val="1023408045"/>
              </p:ext>
            </p:extLst>
          </p:nvPr>
        </p:nvGraphicFramePr>
        <p:xfrm>
          <a:off x="1421060" y="2258483"/>
          <a:ext cx="13004800" cy="67482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30568749"/>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846059C-E821-DF4B-AA9A-8AE320190F0C}"/>
              </a:ext>
            </a:extLst>
          </p:cNvPr>
          <p:cNvSpPr>
            <a:spLocks noGrp="1"/>
          </p:cNvSpPr>
          <p:nvPr>
            <p:ph type="title"/>
          </p:nvPr>
        </p:nvSpPr>
        <p:spPr/>
        <p:txBody>
          <a:bodyPr/>
          <a:lstStyle/>
          <a:p>
            <a:r>
              <a:rPr lang="en-GB" dirty="0">
                <a:solidFill>
                  <a:schemeClr val="tx1"/>
                </a:solidFill>
              </a:rPr>
              <a:t>Types of data: time</a:t>
            </a:r>
            <a:endParaRPr lang="en-NL" dirty="0"/>
          </a:p>
        </p:txBody>
      </p:sp>
      <p:graphicFrame>
        <p:nvGraphicFramePr>
          <p:cNvPr id="2" name="Content Placeholder 3">
            <a:extLst>
              <a:ext uri="{FF2B5EF4-FFF2-40B4-BE49-F238E27FC236}">
                <a16:creationId xmlns:a16="http://schemas.microsoft.com/office/drawing/2014/main" id="{99914034-6004-8B0D-E8F8-8A11CEB27A4A}"/>
              </a:ext>
            </a:extLst>
          </p:cNvPr>
          <p:cNvGraphicFramePr>
            <a:graphicFrameLocks/>
          </p:cNvGraphicFramePr>
          <p:nvPr>
            <p:extLst>
              <p:ext uri="{D42A27DB-BD31-4B8C-83A1-F6EECF244321}">
                <p14:modId xmlns:p14="http://schemas.microsoft.com/office/powerpoint/2010/main" val="1860521635"/>
              </p:ext>
            </p:extLst>
          </p:nvPr>
        </p:nvGraphicFramePr>
        <p:xfrm>
          <a:off x="1649186" y="2555095"/>
          <a:ext cx="12582144" cy="61904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36363736"/>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DBA678A-BC33-7C44-025A-715C30D6D8EA}"/>
              </a:ext>
            </a:extLst>
          </p:cNvPr>
          <p:cNvSpPr>
            <a:spLocks noGrp="1"/>
          </p:cNvSpPr>
          <p:nvPr>
            <p:ph type="body" idx="1"/>
          </p:nvPr>
        </p:nvSpPr>
        <p:spPr/>
        <p:txBody>
          <a:bodyPr/>
          <a:lstStyle/>
          <a:p>
            <a:pPr marL="0" indent="0">
              <a:buNone/>
            </a:pPr>
            <a:endParaRPr lang="en-GB" kern="1200" dirty="0">
              <a:solidFill>
                <a:prstClr val="black">
                  <a:lumMod val="85000"/>
                  <a:lumOff val="15000"/>
                </a:prstClr>
              </a:solidFill>
              <a:ea typeface="Open Sans Light" panose="020B0306030504020204" pitchFamily="34" charset="0"/>
              <a:cs typeface="Open Sans Light" panose="020B0306030504020204" pitchFamily="34" charset="0"/>
            </a:endParaRPr>
          </a:p>
          <a:p>
            <a:pPr marL="0" indent="0">
              <a:buNone/>
            </a:pPr>
            <a:endParaRPr lang="en-GB" kern="1200" dirty="0">
              <a:solidFill>
                <a:prstClr val="black">
                  <a:lumMod val="85000"/>
                  <a:lumOff val="15000"/>
                </a:prstClr>
              </a:solidFill>
              <a:ea typeface="Open Sans Light" panose="020B0306030504020204" pitchFamily="34" charset="0"/>
              <a:cs typeface="Open Sans Light" panose="020B0306030504020204" pitchFamily="34" charset="0"/>
            </a:endParaRPr>
          </a:p>
          <a:p>
            <a:pPr marL="0" indent="0">
              <a:buNone/>
            </a:pPr>
            <a:endParaRPr lang="en-GB" kern="1200" dirty="0">
              <a:solidFill>
                <a:prstClr val="black">
                  <a:lumMod val="85000"/>
                  <a:lumOff val="15000"/>
                </a:prstClr>
              </a:solidFill>
              <a:ea typeface="Open Sans Light" panose="020B0306030504020204" pitchFamily="34" charset="0"/>
              <a:cs typeface="Open Sans Light" panose="020B0306030504020204" pitchFamily="34" charset="0"/>
            </a:endParaRPr>
          </a:p>
          <a:p>
            <a:pPr marL="0" indent="0">
              <a:buNone/>
            </a:pPr>
            <a:endParaRPr lang="en-GB" kern="1200" dirty="0">
              <a:solidFill>
                <a:prstClr val="black">
                  <a:lumMod val="85000"/>
                  <a:lumOff val="15000"/>
                </a:prstClr>
              </a:solidFill>
              <a:ea typeface="Open Sans Light" panose="020B0306030504020204" pitchFamily="34" charset="0"/>
              <a:cs typeface="Open Sans Light" panose="020B0306030504020204" pitchFamily="34" charset="0"/>
            </a:endParaRPr>
          </a:p>
          <a:p>
            <a:pPr marL="0" indent="0">
              <a:buNone/>
            </a:pPr>
            <a:endParaRPr lang="en-GB" kern="1200" dirty="0">
              <a:solidFill>
                <a:prstClr val="black">
                  <a:lumMod val="85000"/>
                  <a:lumOff val="15000"/>
                </a:prstClr>
              </a:solidFill>
              <a:ea typeface="Open Sans Light" panose="020B0306030504020204" pitchFamily="34" charset="0"/>
              <a:cs typeface="Open Sans Light" panose="020B0306030504020204" pitchFamily="34" charset="0"/>
            </a:endParaRPr>
          </a:p>
          <a:p>
            <a:pPr marL="0" indent="0">
              <a:buNone/>
            </a:pPr>
            <a:r>
              <a:rPr lang="en-GB" kern="1200" dirty="0">
                <a:solidFill>
                  <a:prstClr val="black">
                    <a:lumMod val="85000"/>
                    <a:lumOff val="15000"/>
                  </a:prstClr>
                </a:solidFill>
                <a:ea typeface="Open Sans Light" panose="020B0306030504020204" pitchFamily="34" charset="0"/>
                <a:cs typeface="Open Sans Light" panose="020B0306030504020204" pitchFamily="34" charset="0"/>
              </a:rPr>
              <a:t>There </a:t>
            </a:r>
            <a:r>
              <a:rPr lang="sl-SI" kern="1200" dirty="0">
                <a:solidFill>
                  <a:prstClr val="black">
                    <a:lumMod val="85000"/>
                    <a:lumOff val="15000"/>
                  </a:prstClr>
                </a:solidFill>
                <a:ea typeface="Open Sans Light" panose="020B0306030504020204" pitchFamily="34" charset="0"/>
                <a:cs typeface="Open Sans Light" panose="020B0306030504020204" pitchFamily="34" charset="0"/>
              </a:rPr>
              <a:t>are </a:t>
            </a:r>
            <a:r>
              <a:rPr lang="en-GB" kern="1200" dirty="0">
                <a:solidFill>
                  <a:prstClr val="black">
                    <a:lumMod val="85000"/>
                    <a:lumOff val="15000"/>
                  </a:prstClr>
                </a:solidFill>
                <a:ea typeface="Open Sans Light" panose="020B0306030504020204" pitchFamily="34" charset="0"/>
                <a:cs typeface="Open Sans Light" panose="020B0306030504020204" pitchFamily="34" charset="0"/>
              </a:rPr>
              <a:t>many sources of data</a:t>
            </a:r>
            <a:r>
              <a:rPr lang="sl-SI" kern="1200" dirty="0">
                <a:solidFill>
                  <a:prstClr val="black">
                    <a:lumMod val="85000"/>
                    <a:lumOff val="15000"/>
                  </a:prstClr>
                </a:solidFill>
                <a:ea typeface="Open Sans Light" panose="020B0306030504020204" pitchFamily="34" charset="0"/>
                <a:cs typeface="Open Sans Light" panose="020B0306030504020204" pitchFamily="34" charset="0"/>
              </a:rPr>
              <a:t>.</a:t>
            </a:r>
            <a:r>
              <a:rPr lang="en-GB" kern="1200" dirty="0">
                <a:solidFill>
                  <a:prstClr val="black">
                    <a:lumMod val="85000"/>
                    <a:lumOff val="15000"/>
                  </a:prstClr>
                </a:solidFill>
                <a:ea typeface="Open Sans Light" panose="020B0306030504020204" pitchFamily="34" charset="0"/>
                <a:cs typeface="Open Sans Light" panose="020B0306030504020204" pitchFamily="34" charset="0"/>
              </a:rPr>
              <a:t> </a:t>
            </a:r>
          </a:p>
          <a:p>
            <a:endParaRPr lang="en-NL" dirty="0"/>
          </a:p>
        </p:txBody>
      </p:sp>
      <p:sp>
        <p:nvSpPr>
          <p:cNvPr id="3" name="Title 2">
            <a:extLst>
              <a:ext uri="{FF2B5EF4-FFF2-40B4-BE49-F238E27FC236}">
                <a16:creationId xmlns:a16="http://schemas.microsoft.com/office/drawing/2014/main" id="{AF6860EE-F948-16BE-E5BD-747861EEC32E}"/>
              </a:ext>
            </a:extLst>
          </p:cNvPr>
          <p:cNvSpPr>
            <a:spLocks noGrp="1"/>
          </p:cNvSpPr>
          <p:nvPr>
            <p:ph type="title"/>
          </p:nvPr>
        </p:nvSpPr>
        <p:spPr/>
        <p:txBody>
          <a:bodyPr/>
          <a:lstStyle/>
          <a:p>
            <a:r>
              <a:rPr lang="en-NL" dirty="0"/>
              <a:t>Sources of data </a:t>
            </a:r>
          </a:p>
        </p:txBody>
      </p:sp>
      <p:pic>
        <p:nvPicPr>
          <p:cNvPr id="4" name="Picture Placeholder 5">
            <a:extLst>
              <a:ext uri="{FF2B5EF4-FFF2-40B4-BE49-F238E27FC236}">
                <a16:creationId xmlns:a16="http://schemas.microsoft.com/office/drawing/2014/main" id="{7424EFB7-E0ED-C54B-4742-A0C0B36AC195}"/>
              </a:ext>
            </a:extLst>
          </p:cNvPr>
          <p:cNvPicPr>
            <a:picLocks noChangeAspect="1"/>
          </p:cNvPicPr>
          <p:nvPr/>
        </p:nvPicPr>
        <p:blipFill>
          <a:blip r:embed="rId2" cstate="email">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a:ext>
            </a:extLst>
          </a:blip>
          <a:srcRect t="3507" b="3507"/>
          <a:stretch>
            <a:fillRect/>
          </a:stretch>
        </p:blipFill>
        <p:spPr>
          <a:xfrm>
            <a:off x="12507686" y="3627569"/>
            <a:ext cx="4953000" cy="5207000"/>
          </a:xfrm>
          <a:prstGeom prst="rect">
            <a:avLst/>
          </a:prstGeom>
        </p:spPr>
      </p:pic>
      <p:sp>
        <p:nvSpPr>
          <p:cNvPr id="5" name="TextBox 4">
            <a:extLst>
              <a:ext uri="{FF2B5EF4-FFF2-40B4-BE49-F238E27FC236}">
                <a16:creationId xmlns:a16="http://schemas.microsoft.com/office/drawing/2014/main" id="{B0819F81-9193-F955-9BA9-861626366A38}"/>
              </a:ext>
            </a:extLst>
          </p:cNvPr>
          <p:cNvSpPr txBox="1"/>
          <p:nvPr/>
        </p:nvSpPr>
        <p:spPr>
          <a:xfrm>
            <a:off x="11429321" y="9296400"/>
            <a:ext cx="5747657" cy="4572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rtlCol="0">
            <a:normAutofit fontScale="62500" lnSpcReduction="20000"/>
          </a:bodyPr>
          <a:lstStyle/>
          <a:p>
            <a:pPr algn="l"/>
            <a:r>
              <a:rPr lang="en-NL"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Images: CC-BY-SA CESSDA DMEG </a:t>
            </a:r>
            <a:r>
              <a:rPr lang="en-GB"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https://</a:t>
            </a:r>
            <a:r>
              <a:rPr lang="en-GB" b="0" dirty="0" err="1">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dmeg.cessda.eu</a:t>
            </a:r>
            <a:r>
              <a:rPr lang="en-GB"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rPr>
              <a:t>/</a:t>
            </a:r>
          </a:p>
          <a:p>
            <a:pPr algn="l"/>
            <a:endParaRPr lang="en-NL" b="0" dirty="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80643150"/>
      </p:ext>
    </p:extLst>
  </p:cSld>
  <p:clrMapOvr>
    <a:masterClrMapping/>
  </p:clrMapOvr>
  <p:transition spd="med"/>
</p:sld>
</file>

<file path=ppt/theme/theme1.xml><?xml version="1.0" encoding="utf-8"?>
<a:theme xmlns:a="http://schemas.openxmlformats.org/drawingml/2006/main" name="White">
  <a:themeElements>
    <a:clrScheme name="CESSDA">
      <a:dk1>
        <a:srgbClr val="4E4D56"/>
      </a:dk1>
      <a:lt1>
        <a:srgbClr val="A4C9E8"/>
      </a:lt1>
      <a:dk2>
        <a:srgbClr val="454545"/>
      </a:dk2>
      <a:lt2>
        <a:srgbClr val="E6E6E6"/>
      </a:lt2>
      <a:accent1>
        <a:srgbClr val="75B7E8"/>
      </a:accent1>
      <a:accent2>
        <a:srgbClr val="4E4D56"/>
      </a:accent2>
      <a:accent3>
        <a:srgbClr val="FFFFFF"/>
      </a:accent3>
      <a:accent4>
        <a:srgbClr val="FFFFFF"/>
      </a:accent4>
      <a:accent5>
        <a:srgbClr val="FFFFFF"/>
      </a:accent5>
      <a:accent6>
        <a:srgbClr val="FFFFFF"/>
      </a:accent6>
      <a:hlink>
        <a:srgbClr val="2A8FDB"/>
      </a:hlink>
      <a:folHlink>
        <a:srgbClr val="92919C"/>
      </a:folHlink>
    </a:clrScheme>
    <a:fontScheme name="CESSDA">
      <a:majorFont>
        <a:latin typeface="Tahoma"/>
        <a:ea typeface="Helvetica"/>
        <a:cs typeface="Helvetica"/>
      </a:majorFont>
      <a:minorFont>
        <a:latin typeface="Tahoma"/>
        <a:ea typeface="Open Sans"/>
        <a:cs typeface="Open Sans"/>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ln w="12700">
          <a:miter lim="400000"/>
        </a:ln>
        <a:extLst>
          <a:ext uri="{C572A759-6A51-4108-AA02-DFA0A04FC94B}">
            <ma14:wrappingTextBoxFlag xmlns:r="http://schemas.openxmlformats.org/officeDocument/2006/relationships" xmlns:p="http://schemas.openxmlformats.org/presentationml/2006/main" xmlns="" xmlns:m="http://schemas.openxmlformats.org/officeDocument/2006/math" xmlns:a14="http://schemas.microsoft.com/office/drawing/2010/main" xmlns:ma14="http://schemas.microsoft.com/office/mac/drawingml/2011/main" val="1"/>
          </a:ext>
        </a:extLst>
      </a:spPr>
      <a:bodyPr wrap="square" lIns="50800" tIns="50800" rIns="50800" bIns="50800" rtlCol="0">
        <a:normAutofit/>
      </a:bodyPr>
      <a:lstStyle>
        <a:defPPr algn="l">
          <a:defRPr b="0" dirty="0" smtClean="0">
            <a:solidFill>
              <a:schemeClr val="bg2">
                <a:lumMod val="25000"/>
              </a:schemeClr>
            </a:solidFill>
            <a:latin typeface="Tahoma" panose="020B0604030504040204" pitchFamily="34" charset="0"/>
            <a:ea typeface="Tahoma" panose="020B0604030504040204" pitchFamily="34" charset="0"/>
            <a:cs typeface="Tahoma" panose="020B0604030504040204" pitchFamily="34" charset="0"/>
          </a:defRPr>
        </a:defPPr>
      </a:lstStyle>
    </a:txDef>
  </a:objectDefaults>
  <a:extraClrSchemeLst/>
  <a:extLst>
    <a:ext uri="{05A4C25C-085E-4340-85A3-A5531E510DB2}">
      <thm15:themeFamily xmlns:thm15="http://schemas.microsoft.com/office/thememl/2012/main" name="CESSDA_Presentation_Template_16_to_9_26.11.2019_13.00.potx" id="{7406F75E-BD62-4707-AFDD-5B97858B7757}" vid="{8A02090C-057A-41F9-B26E-2882980B4657}"/>
    </a:ext>
  </a:extLst>
</a:theme>
</file>

<file path=ppt/theme/theme2.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a:ea typeface="Helvetica"/>
        <a:cs typeface="Helvetica"/>
      </a:majorFont>
      <a:minorFont>
        <a:latin typeface="Open Sans"/>
        <a:ea typeface="Open Sans"/>
        <a:cs typeface="Open Sans"/>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White</Template>
  <TotalTime>202</TotalTime>
  <Words>5752</Words>
  <Application>Microsoft Macintosh PowerPoint</Application>
  <PresentationFormat>Custom</PresentationFormat>
  <Paragraphs>502</Paragraphs>
  <Slides>42</Slides>
  <Notes>32</Notes>
  <HiddenSlides>2</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42</vt:i4>
      </vt:variant>
    </vt:vector>
  </HeadingPairs>
  <TitlesOfParts>
    <vt:vector size="51" baseType="lpstr">
      <vt:lpstr>Arial</vt:lpstr>
      <vt:lpstr>Helvetica Neue</vt:lpstr>
      <vt:lpstr>Helvetica Neue Medium</vt:lpstr>
      <vt:lpstr>Open Sans</vt:lpstr>
      <vt:lpstr>Open Sans Light</vt:lpstr>
      <vt:lpstr>Symbol</vt:lpstr>
      <vt:lpstr>Tahoma</vt:lpstr>
      <vt:lpstr>Wingdings</vt:lpstr>
      <vt:lpstr>White</vt:lpstr>
      <vt:lpstr>PowerPoint Presentation</vt:lpstr>
      <vt:lpstr>Overview </vt:lpstr>
      <vt:lpstr>Why re-use data?</vt:lpstr>
      <vt:lpstr>Data Types and Sources </vt:lpstr>
      <vt:lpstr>Activity 1  Your knowledge and experience of the data landscape</vt:lpstr>
      <vt:lpstr>Types of data </vt:lpstr>
      <vt:lpstr>Types of data: level of analysis</vt:lpstr>
      <vt:lpstr>Types of data: time</vt:lpstr>
      <vt:lpstr>Sources of data </vt:lpstr>
      <vt:lpstr>Data repositories </vt:lpstr>
      <vt:lpstr>PowerPoint Presentation</vt:lpstr>
      <vt:lpstr>European Social Science Data Archives </vt:lpstr>
      <vt:lpstr>CESSDA </vt:lpstr>
      <vt:lpstr>Highlight your own archive</vt:lpstr>
      <vt:lpstr>Cross-national studies </vt:lpstr>
      <vt:lpstr>Five key data providing organizations</vt:lpstr>
      <vt:lpstr>Direct from project websites</vt:lpstr>
      <vt:lpstr>Identify what you need </vt:lpstr>
      <vt:lpstr>Four ways we can use archived data</vt:lpstr>
      <vt:lpstr>Identifying data needs</vt:lpstr>
      <vt:lpstr>Identifying data needs</vt:lpstr>
      <vt:lpstr>Identifying data needs </vt:lpstr>
      <vt:lpstr>Find data resources</vt:lpstr>
      <vt:lpstr>Find data resources</vt:lpstr>
      <vt:lpstr>Searching data resources</vt:lpstr>
      <vt:lpstr>Searching data resources</vt:lpstr>
      <vt:lpstr>Three types of search</vt:lpstr>
      <vt:lpstr>Search for data by topic: show your own archive</vt:lpstr>
      <vt:lpstr>PowerPoint Presentation</vt:lpstr>
      <vt:lpstr>Finding data in practice </vt:lpstr>
      <vt:lpstr>ELSST</vt:lpstr>
      <vt:lpstr>Activity </vt:lpstr>
      <vt:lpstr>Select and evaluate data</vt:lpstr>
      <vt:lpstr>Evaluating Data quality </vt:lpstr>
      <vt:lpstr>Metadata and documentation</vt:lpstr>
      <vt:lpstr>What to look for when assessing quality?</vt:lpstr>
      <vt:lpstr>But is it useful?</vt:lpstr>
      <vt:lpstr>Accessing data </vt:lpstr>
      <vt:lpstr>Accessing data </vt:lpstr>
      <vt:lpstr>Accessing data </vt:lpstr>
      <vt:lpstr> And finally…remember to cite data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Eleanor Smith</dc:creator>
  <cp:lastModifiedBy>Microsoft Office User</cp:lastModifiedBy>
  <cp:revision>20</cp:revision>
  <dcterms:created xsi:type="dcterms:W3CDTF">2019-12-04T12:40:52Z</dcterms:created>
  <dcterms:modified xsi:type="dcterms:W3CDTF">2022-07-27T08:43:09Z</dcterms:modified>
</cp:coreProperties>
</file>