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66" r:id="rId2"/>
    <p:sldId id="272" r:id="rId3"/>
    <p:sldId id="274" r:id="rId4"/>
    <p:sldId id="307" r:id="rId5"/>
    <p:sldId id="309" r:id="rId6"/>
    <p:sldId id="308" r:id="rId7"/>
    <p:sldId id="306" r:id="rId8"/>
    <p:sldId id="305" r:id="rId9"/>
    <p:sldId id="265" r:id="rId10"/>
  </p:sldIdLst>
  <p:sldSz cx="17340263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8932"/>
    <a:srgbClr val="75B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68" autoAdjust="0"/>
    <p:restoredTop sz="78695" autoAdjust="0"/>
  </p:normalViewPr>
  <p:slideViewPr>
    <p:cSldViewPr snapToGrid="0" snapToObjects="1">
      <p:cViewPr varScale="1">
        <p:scale>
          <a:sx n="55" d="100"/>
          <a:sy n="55" d="100"/>
        </p:scale>
        <p:origin x="216" y="6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This is an example presentation on licenses and data publication based on the CESSDA DMEG chapter 6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62013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88829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081537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vimeo.com</a:t>
            </a:r>
            <a:r>
              <a:rPr lang="en-GB" dirty="0"/>
              <a:t>/13590841 You can show this short video to introduce the audience to creative commons. A remark should be made that this is not directed at researchers but CC licenses are generally used by all kinds of people who want to share their work. 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08797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These CC licenses are often used in archives. </a:t>
            </a:r>
          </a:p>
        </p:txBody>
      </p:sp>
    </p:spTree>
    <p:extLst>
      <p:ext uri="{BB962C8B-B14F-4D97-AF65-F5344CB8AC3E}">
        <p14:creationId xmlns:p14="http://schemas.microsoft.com/office/powerpoint/2010/main" val="1049312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Information on restricted datasets;</a:t>
            </a:r>
          </a:p>
          <a:p>
            <a:r>
              <a:rPr lang="en-NL" dirty="0"/>
              <a:t>You may want to include information from your own repository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928279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Consider that even asking for attribution can impair the re-usability! </a:t>
            </a:r>
          </a:p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For instance if someone wants to combine 100 datasets, attributing all originals may be time consuming. </a:t>
            </a:r>
          </a:p>
          <a:p>
            <a:endParaRPr lang="en-NL" dirty="0"/>
          </a:p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least open license wins when combining datasets!</a:t>
            </a:r>
          </a:p>
          <a:p>
            <a:r>
              <a:rPr lang="en-NL" dirty="0"/>
              <a:t>If you want to combine a CC-BY and CC-BY-SA dataset the new dataset would need to have a CC-BY-SA license. </a:t>
            </a:r>
          </a:p>
        </p:txBody>
      </p:sp>
    </p:spTree>
    <p:extLst>
      <p:ext uri="{BB962C8B-B14F-4D97-AF65-F5344CB8AC3E}">
        <p14:creationId xmlns:p14="http://schemas.microsoft.com/office/powerpoint/2010/main" val="1135963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You can end the presentation with a small exercise for instance from GESIS available in the Train-the-trainer package: </a:t>
            </a:r>
            <a:r>
              <a:rPr lang="en-GB" dirty="0"/>
              <a:t>https://</a:t>
            </a:r>
            <a:r>
              <a:rPr lang="en-GB" dirty="0" err="1"/>
              <a:t>dmeg.cessda.eu</a:t>
            </a:r>
            <a:r>
              <a:rPr lang="en-GB" dirty="0"/>
              <a:t>/content/download/4318/48736/file/TTT_EX_GESIS_Licenses_v1.0.pdf</a:t>
            </a:r>
          </a:p>
          <a:p>
            <a:endParaRPr lang="en-GB" dirty="0"/>
          </a:p>
          <a:p>
            <a:r>
              <a:rPr lang="en-GB" dirty="0"/>
              <a:t>Or you could give the participants one of the two links to study</a:t>
            </a:r>
          </a:p>
          <a:p>
            <a:r>
              <a:rPr lang="en-GB" dirty="0"/>
              <a:t>These give more background on how and why combining licenses can be difficult and how important it is to chose a license that is as open as possible. </a:t>
            </a:r>
          </a:p>
          <a:p>
            <a:endParaRPr lang="en-GB" dirty="0"/>
          </a:p>
          <a:p>
            <a:endParaRPr lang="en-NL" dirty="0"/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67184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SzTx/>
              <a:buNone/>
              <a:defRPr sz="800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GB" noProof="0"/>
              <a:t>Title Text</a:t>
            </a:r>
          </a:p>
        </p:txBody>
      </p:sp>
      <p:sp>
        <p:nvSpPr>
          <p:cNvPr id="59" name="Body Level One"/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</p:spPr>
        <p:txBody>
          <a:bodyPr anchor="t"/>
          <a:lstStyle>
            <a:lvl1pPr marL="0" indent="0" defTabSz="403097">
              <a:spcBef>
                <a:spcPts val="0"/>
              </a:spcBef>
              <a:buSzTx/>
              <a:buNone/>
              <a:defRPr sz="4140">
                <a:solidFill>
                  <a:srgbClr val="94C2E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Open Sans Light"/>
              </a:defRPr>
            </a:lvl1pPr>
          </a:lstStyle>
          <a:p>
            <a:r>
              <a:rPr lang="en-GB" noProof="0"/>
              <a:t>Subtitle Text</a:t>
            </a:r>
          </a:p>
        </p:txBody>
      </p:sp>
      <p:sp>
        <p:nvSpPr>
          <p:cNvPr id="60" name="Line"/>
          <p:cNvSpPr/>
          <p:nvPr/>
        </p:nvSpPr>
        <p:spPr>
          <a:xfrm>
            <a:off x="2546956" y="4682067"/>
            <a:ext cx="12699160" cy="1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lang="en-GB" sz="2200" noProof="0"/>
          </a:p>
        </p:txBody>
      </p:sp>
      <p:sp>
        <p:nvSpPr>
          <p:cNvPr id="61" name="Line"/>
          <p:cNvSpPr/>
          <p:nvPr/>
        </p:nvSpPr>
        <p:spPr>
          <a:xfrm>
            <a:off x="2546956" y="4682067"/>
            <a:ext cx="2068305" cy="1"/>
          </a:xfrm>
          <a:prstGeom prst="line">
            <a:avLst/>
          </a:prstGeom>
          <a:ln w="88900">
            <a:solidFill>
              <a:srgbClr val="94C2E9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lang="en-GB" sz="2200" noProof="0"/>
          </a:p>
        </p:txBody>
      </p:sp>
      <p:sp>
        <p:nvSpPr>
          <p:cNvPr id="62" name="cessda.eu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GB" sz="2000" noProof="0"/>
              <a:t>cessda.eu</a:t>
            </a:r>
          </a:p>
        </p:txBody>
      </p:sp>
      <p:sp>
        <p:nvSpPr>
          <p:cNvPr id="63" name="@CESSDA_Data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GB" sz="2000" noProof="0"/>
              <a:t>@CESSDA_Data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E480C-C9C6-5D45-AB33-5D4BDDA8EA6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i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GB" noProof="0"/>
              <a:t>Name |  Affiliation 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D23994B-5EA0-654E-B1FA-84C322F813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i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GB" noProof="0"/>
              <a:t>Date |  Event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E36834-6554-4864-818F-941E3569BC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9897" y="626969"/>
            <a:ext cx="2914650" cy="7810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BF697F-DB48-41D1-AB67-04B85B6DA10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980" y="8212130"/>
            <a:ext cx="417023" cy="3364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7DEC08-1F81-4339-876C-3F1230F99AC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053" y="8261351"/>
            <a:ext cx="247650" cy="2667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58E1AC9-7319-49EB-9836-98317985DF35}"/>
              </a:ext>
            </a:extLst>
          </p:cNvPr>
          <p:cNvGrpSpPr/>
          <p:nvPr userDrawn="1"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84DCEE-F19B-4C5A-87C4-1DBE96E645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912B13F-E928-4545-8DD0-BC5A11428A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Alternat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SzTx/>
              <a:buNone/>
              <a:defRPr sz="80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GB" noProof="0"/>
              <a:t>Title Text</a:t>
            </a:r>
          </a:p>
        </p:txBody>
      </p:sp>
      <p:sp>
        <p:nvSpPr>
          <p:cNvPr id="59" name="Body Level One"/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</p:spPr>
        <p:txBody>
          <a:bodyPr anchor="t"/>
          <a:lstStyle>
            <a:lvl1pPr marL="0" indent="0" defTabSz="403097">
              <a:spcBef>
                <a:spcPts val="0"/>
              </a:spcBef>
              <a:buSzTx/>
              <a:buNone/>
              <a:defRPr sz="414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Open Sans Light"/>
              </a:defRPr>
            </a:lvl1pPr>
          </a:lstStyle>
          <a:p>
            <a:r>
              <a:rPr lang="en-GB" noProof="0"/>
              <a:t>Subtitle Text</a:t>
            </a:r>
          </a:p>
        </p:txBody>
      </p:sp>
      <p:sp>
        <p:nvSpPr>
          <p:cNvPr id="60" name="Line"/>
          <p:cNvSpPr/>
          <p:nvPr/>
        </p:nvSpPr>
        <p:spPr>
          <a:xfrm>
            <a:off x="2546956" y="4682067"/>
            <a:ext cx="12699160" cy="1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lang="en-GB" sz="2200" noProof="0"/>
          </a:p>
        </p:txBody>
      </p:sp>
      <p:sp>
        <p:nvSpPr>
          <p:cNvPr id="61" name="Line"/>
          <p:cNvSpPr/>
          <p:nvPr/>
        </p:nvSpPr>
        <p:spPr>
          <a:xfrm>
            <a:off x="2546956" y="4682067"/>
            <a:ext cx="2068305" cy="1"/>
          </a:xfrm>
          <a:prstGeom prst="line">
            <a:avLst/>
          </a:prstGeom>
          <a:ln w="88900">
            <a:solidFill>
              <a:srgbClr val="94C2E9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lang="en-GB" sz="2200" noProof="0"/>
          </a:p>
        </p:txBody>
      </p:sp>
      <p:sp>
        <p:nvSpPr>
          <p:cNvPr id="62" name="cessda.eu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GB" sz="2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cessda.eu</a:t>
            </a:r>
          </a:p>
        </p:txBody>
      </p:sp>
      <p:sp>
        <p:nvSpPr>
          <p:cNvPr id="63" name="@CESSDA_Data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GB" sz="2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@CESSDA_Data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E480C-C9C6-5D45-AB33-5D4BDDA8EA6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i="1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GB" noProof="0"/>
              <a:t>Name |  Affiliation 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D23994B-5EA0-654E-B1FA-84C322F813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i="1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GB" noProof="0"/>
              <a:t>Date |  Event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7DEC08-1F81-4339-876C-3F1230F99AC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053" y="8261351"/>
            <a:ext cx="247650" cy="266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03D95B7-25C2-4857-AD65-2ECBA44D5B3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665" y="8058696"/>
            <a:ext cx="757121" cy="7571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29422E-78C7-4D95-B2B0-ED09A1BEB8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0437" y="647225"/>
            <a:ext cx="2844110" cy="77927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99E0CF2-C829-48CF-BC41-79A6C1B8E508}"/>
              </a:ext>
            </a:extLst>
          </p:cNvPr>
          <p:cNvGrpSpPr/>
          <p:nvPr userDrawn="1"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AB00F47-CE91-4CBC-9BCC-716C4A1BC8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65F21F2-1AE0-4DE3-A564-69DA87DBC3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20683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(standar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716508" cy="4998906"/>
          </a:xfrm>
          <a:prstGeom prst="rect">
            <a:avLst/>
          </a:prstGeom>
        </p:spPr>
        <p:txBody>
          <a:bodyPr/>
          <a:lstStyle>
            <a:lvl1pPr marL="584200" indent="-584200">
              <a:buSzPct val="73000"/>
              <a:buBlip>
                <a:blip r:embed="rId3"/>
              </a:buBlip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SzPct val="50000"/>
              <a:buBlip>
                <a:blip r:embed="rId3"/>
              </a:buBlip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buSzPct val="50000"/>
              <a:buBlip>
                <a:blip r:embed="rId3"/>
              </a:buBlip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buSzPct val="50000"/>
              <a:buBlip>
                <a:blip r:embed="rId3"/>
              </a:buBlip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buSzPct val="50000"/>
              <a:buBlip>
                <a:blip r:embed="rId3"/>
              </a:buBlip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116" name="Rectangle"/>
          <p:cNvSpPr/>
          <p:nvPr/>
        </p:nvSpPr>
        <p:spPr>
          <a:xfrm>
            <a:off x="-1" y="885495"/>
            <a:ext cx="595950" cy="997079"/>
          </a:xfrm>
          <a:prstGeom prst="rect">
            <a:avLst/>
          </a:prstGeom>
          <a:solidFill>
            <a:srgbClr val="6A6C7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117" name="Line"/>
          <p:cNvSpPr/>
          <p:nvPr/>
        </p:nvSpPr>
        <p:spPr>
          <a:xfrm>
            <a:off x="1714974" y="9119886"/>
            <a:ext cx="13910316" cy="1"/>
          </a:xfrm>
          <a:prstGeom prst="line">
            <a:avLst/>
          </a:prstGeom>
          <a:ln w="25400">
            <a:solidFill>
              <a:srgbClr val="98C5E8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8" name="Slide Number">
            <a:extLst>
              <a:ext uri="{FF2B5EF4-FFF2-40B4-BE49-F238E27FC236}">
                <a16:creationId xmlns:a16="http://schemas.microsoft.com/office/drawing/2014/main" id="{5C7323E1-68AA-F44D-A64A-BA4B606E8F8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5979978" y="8957733"/>
            <a:ext cx="606477" cy="324306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8C5E8"/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9" name="Title Text">
            <a:extLst>
              <a:ext uri="{FF2B5EF4-FFF2-40B4-BE49-F238E27FC236}">
                <a16:creationId xmlns:a16="http://schemas.microsoft.com/office/drawing/2014/main" id="{94E0C260-697D-8741-AF6F-EFA2BE5C49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9EB277-9E0A-4830-B351-30766B553B6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0" y="9191482"/>
            <a:ext cx="1511602" cy="414174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(Alternat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essda.eu"/>
          <p:cNvSpPr txBox="1"/>
          <p:nvPr/>
        </p:nvSpPr>
        <p:spPr>
          <a:xfrm>
            <a:off x="2899879" y="8143856"/>
            <a:ext cx="1213473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6A6C7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cessda.eu</a:t>
            </a:r>
          </a:p>
        </p:txBody>
      </p:sp>
      <p:sp>
        <p:nvSpPr>
          <p:cNvPr id="48" name="@CESSDA_Data"/>
          <p:cNvSpPr txBox="1"/>
          <p:nvPr/>
        </p:nvSpPr>
        <p:spPr>
          <a:xfrm>
            <a:off x="5798202" y="8129518"/>
            <a:ext cx="191719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6A6C7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@</a:t>
            </a:r>
            <a:r>
              <a:rPr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CESSDA_Data</a:t>
            </a:r>
            <a:endParaRPr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446" y="8222847"/>
            <a:ext cx="312486" cy="252384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Line">
            <a:extLst>
              <a:ext uri="{FF2B5EF4-FFF2-40B4-BE49-F238E27FC236}">
                <a16:creationId xmlns:a16="http://schemas.microsoft.com/office/drawing/2014/main" id="{F36FD28B-4732-9D43-AF88-09E0C40A2E2B}"/>
              </a:ext>
            </a:extLst>
          </p:cNvPr>
          <p:cNvSpPr/>
          <p:nvPr userDrawn="1"/>
        </p:nvSpPr>
        <p:spPr>
          <a:xfrm>
            <a:off x="2546956" y="4682067"/>
            <a:ext cx="12699160" cy="1"/>
          </a:xfrm>
          <a:prstGeom prst="line">
            <a:avLst/>
          </a:prstGeom>
          <a:ln w="25400">
            <a:solidFill>
              <a:srgbClr val="6A6C77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00692688-3221-6B44-AA39-6ED724A6C7FF}"/>
              </a:ext>
            </a:extLst>
          </p:cNvPr>
          <p:cNvSpPr/>
          <p:nvPr userDrawn="1"/>
        </p:nvSpPr>
        <p:spPr>
          <a:xfrm>
            <a:off x="2546956" y="4682067"/>
            <a:ext cx="2068305" cy="1"/>
          </a:xfrm>
          <a:prstGeom prst="line">
            <a:avLst/>
          </a:prstGeom>
          <a:ln w="88900">
            <a:solidFill>
              <a:srgbClr val="B7D2EB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2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A8F8198-6A16-854C-8206-0BC7D2F0CC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46428" y="3467100"/>
            <a:ext cx="12700388" cy="1214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8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44500" indent="0">
              <a:buNone/>
              <a:defRPr/>
            </a:lvl2pPr>
          </a:lstStyle>
          <a:p>
            <a:pPr lvl="0"/>
            <a:r>
              <a:rPr lang="en-US" dirty="0"/>
              <a:t>Add thank you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F47BF14-C4B7-DE4F-9844-F4446785C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05804" y="5346700"/>
            <a:ext cx="8540310" cy="8001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i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nb-NO" dirty="0" err="1"/>
              <a:t>firstname.surname@cessda.eu</a:t>
            </a:r>
            <a:endParaRPr lang="nb-NO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33ABF9-F7F0-4192-BBFD-62935B4A2C2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245" y="7986661"/>
            <a:ext cx="757121" cy="75712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3F0297B-E1DD-4E89-85B8-43348A4B0790}"/>
              </a:ext>
            </a:extLst>
          </p:cNvPr>
          <p:cNvGrpSpPr/>
          <p:nvPr userDrawn="1"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36CD7F6-661F-41BF-BC67-51E83F5DA3F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2124E88-12A1-47AB-B3FB-AF07AAEFF9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7222258-67CA-4881-8FCA-A98CF65EBB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0437" y="647225"/>
            <a:ext cx="2844110" cy="77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0470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270039" y="254000"/>
            <a:ext cx="14800185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GB" noProof="0"/>
              <a:t>Title 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F344C-268C-4A0A-BDA3-2228A9F77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2213" y="2597150"/>
            <a:ext cx="14955837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6" r:id="rId2"/>
    <p:sldLayoutId id="2147483658" r:id="rId3"/>
    <p:sldLayoutId id="2147483665" r:id="rId4"/>
  </p:sldLayoutIdLst>
  <p:transition spd="med"/>
  <p:txStyles>
    <p:titleStyle>
      <a:lvl1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  <a:sym typeface="Helvetica"/>
        </a:defRPr>
      </a:lvl1pPr>
      <a:lvl2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6A6C77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288000" algn="l" defTabSz="5842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6A6C76"/>
          </a:solidFill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  <a:sym typeface="Helvetica"/>
        </a:defRPr>
      </a:lvl1pPr>
      <a:lvl2pPr marL="889000" marR="0" indent="-288000" algn="l" defTabSz="5842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6A6C76"/>
          </a:solidFill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  <a:sym typeface="Helvetica"/>
        </a:defRPr>
      </a:lvl2pPr>
      <a:lvl3pPr marL="1333500" marR="0" indent="-288000" algn="l" defTabSz="5842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6A6C76"/>
          </a:solidFill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  <a:sym typeface="Helvetica"/>
        </a:defRPr>
      </a:lvl3pPr>
      <a:lvl4pPr marL="1778000" marR="0" indent="-288000" algn="l" defTabSz="5842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6A6C76"/>
          </a:solidFill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  <a:sym typeface="Helvetica"/>
        </a:defRPr>
      </a:lvl4pPr>
      <a:lvl5pPr marL="2222500" marR="0" indent="-288000" algn="l" defTabSz="5842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6A6C76"/>
          </a:solidFill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  <a:sym typeface="Helvetica"/>
        </a:defRPr>
      </a:lvl5pPr>
      <a:lvl6pPr marL="26670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6pPr>
      <a:lvl7pPr marL="31115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7pPr>
      <a:lvl8pPr marL="35560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8pPr>
      <a:lvl9pPr marL="4000500" marR="0" indent="-444500" algn="l" defTabSz="584200" rtl="0" eaLnBrk="1" latinLnBrk="0" hangingPunct="1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6A6C76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359084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ans.knaw.nl/en/legal-information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meg.cessda.eu/content/download/4318/48736/file/TTT_EX_GESIS_Licenses_v1.0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slideshare.net/ldodds/oil-and-water-when-data-licences-dont-mix" TargetMode="External"/><Relationship Id="rId4" Type="http://schemas.openxmlformats.org/officeDocument/2006/relationships/hyperlink" Target="https://certificates.creativecommons.org/cccertedu/chapter/4-4-remixing-cc-licensed-work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0EE8CF5-9502-4E76-9976-9A6525C3B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publication and licenses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27E549C-058E-4A94-AE7D-59BFFA3BF9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394860" y="5016501"/>
            <a:ext cx="11500434" cy="810155"/>
          </a:xfrm>
        </p:spPr>
        <p:txBody>
          <a:bodyPr>
            <a:normAutofit/>
          </a:bodyPr>
          <a:lstStyle/>
          <a:p>
            <a:pPr lvl="0">
              <a:buClr>
                <a:srgbClr val="94C2E9"/>
              </a:buClr>
              <a:buSzPts val="4140"/>
            </a:pPr>
            <a:r>
              <a:rPr lang="en-GB" sz="4400" dirty="0">
                <a:latin typeface="Open Sans Light"/>
                <a:ea typeface="Open Sans Light"/>
                <a:cs typeface="Open Sans Light"/>
              </a:rPr>
              <a:t>A short introduction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44B310E-6454-4954-B153-A8DC14C0B5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C3D2373-9B72-4A86-A44A-5459BF81F23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10958" y="6908800"/>
            <a:ext cx="11843885" cy="1157514"/>
          </a:xfrm>
        </p:spPr>
        <p:txBody>
          <a:bodyPr>
            <a:normAutofit/>
          </a:bodyPr>
          <a:lstStyle/>
          <a:p>
            <a:r>
              <a:rPr lang="en-GB" sz="5200" dirty="0"/>
              <a:t>Example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46088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BD18D8-3580-AA42-BC75-E600A63DC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8781" y="2496210"/>
            <a:ext cx="14489062" cy="4388683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nl-NL" sz="3600" dirty="0" err="1">
                <a:solidFill>
                  <a:schemeClr val="tx1"/>
                </a:solidFill>
                <a:ea typeface="Open Sans Light" panose="020B0604020202020204" charset="0"/>
                <a:cs typeface="Open Sans Light" panose="020B0604020202020204" charset="0"/>
              </a:rPr>
              <a:t>What</a:t>
            </a:r>
            <a:r>
              <a:rPr lang="nl-NL" sz="3600" dirty="0">
                <a:solidFill>
                  <a:schemeClr val="tx1"/>
                </a:solidFill>
                <a:ea typeface="Open Sans Light" panose="020B0604020202020204" charset="0"/>
                <a:cs typeface="Open Sans Light" panose="020B0604020202020204" charset="0"/>
              </a:rPr>
              <a:t> are </a:t>
            </a:r>
            <a:r>
              <a:rPr lang="nl-NL" sz="3600" dirty="0" err="1">
                <a:solidFill>
                  <a:schemeClr val="tx1"/>
                </a:solidFill>
                <a:ea typeface="Open Sans Light" panose="020B0604020202020204" charset="0"/>
                <a:cs typeface="Open Sans Light" panose="020B0604020202020204" charset="0"/>
              </a:rPr>
              <a:t>licenses</a:t>
            </a:r>
            <a:r>
              <a:rPr lang="nl-NL" sz="3600" dirty="0">
                <a:solidFill>
                  <a:schemeClr val="tx1"/>
                </a:solidFill>
                <a:ea typeface="Open Sans Light" panose="020B0604020202020204" charset="0"/>
                <a:cs typeface="Open Sans Light" panose="020B0604020202020204" charset="0"/>
              </a:rPr>
              <a:t>?</a:t>
            </a:r>
          </a:p>
          <a:p>
            <a:pPr>
              <a:lnSpc>
                <a:spcPct val="160000"/>
              </a:lnSpc>
            </a:pPr>
            <a:r>
              <a:rPr lang="sl-SI" sz="3600" dirty="0">
                <a:solidFill>
                  <a:schemeClr val="tx1"/>
                </a:solidFill>
              </a:rPr>
              <a:t>What are common licenses for data?</a:t>
            </a:r>
          </a:p>
          <a:p>
            <a:pPr>
              <a:lnSpc>
                <a:spcPct val="160000"/>
              </a:lnSpc>
            </a:pPr>
            <a:r>
              <a:rPr lang="sl-SI" sz="3600" dirty="0">
                <a:solidFill>
                  <a:schemeClr val="tx1"/>
                </a:solidFill>
              </a:rPr>
              <a:t>Considerations in chosing a license</a:t>
            </a:r>
          </a:p>
          <a:p>
            <a:pPr>
              <a:lnSpc>
                <a:spcPct val="160000"/>
              </a:lnSpc>
            </a:pPr>
            <a:r>
              <a:rPr lang="sl-SI" sz="3600" dirty="0">
                <a:solidFill>
                  <a:schemeClr val="tx1"/>
                </a:solidFill>
                <a:ea typeface="Open Sans Light" panose="020B0604020202020204" charset="0"/>
                <a:cs typeface="Open Sans Light" panose="020B0604020202020204" charset="0"/>
              </a:rPr>
              <a:t>How licenses affect re-use </a:t>
            </a:r>
            <a:endParaRPr lang="en-GB" dirty="0">
              <a:solidFill>
                <a:schemeClr val="tx1"/>
              </a:solidFill>
              <a:ea typeface="Open Sans Light" panose="020B0604020202020204" charset="0"/>
              <a:cs typeface="Open Sans Light" panose="020B0604020202020204" charset="0"/>
            </a:endParaRPr>
          </a:p>
          <a:p>
            <a:pPr marL="0" indent="0">
              <a:buNone/>
            </a:pPr>
            <a:endParaRPr lang="sl-SI" dirty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F4A075-41F4-AD44-AF37-03A9A8646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publication and licenses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EA5A50-B4E3-7BC5-074E-E5539D87C19C}"/>
              </a:ext>
            </a:extLst>
          </p:cNvPr>
          <p:cNvSpPr txBox="1"/>
          <p:nvPr/>
        </p:nvSpPr>
        <p:spPr>
          <a:xfrm>
            <a:off x="11429321" y="9296400"/>
            <a:ext cx="5747657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rtlCol="0">
            <a:normAutofit fontScale="70000" lnSpcReduction="20000"/>
          </a:bodyPr>
          <a:lstStyle/>
          <a:p>
            <a:pPr algn="l"/>
            <a:r>
              <a:rPr lang="en-NL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Image: CC-BY-SA CESSDA DMEG 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</a:t>
            </a:r>
            <a:r>
              <a:rPr lang="en-GB" b="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dmeg.cessda.eu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</a:p>
          <a:p>
            <a:pPr algn="l"/>
            <a:endParaRPr lang="en-NL" b="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DD2B1E-C0C0-8AA7-A9F7-6789D4419F06}"/>
              </a:ext>
            </a:extLst>
          </p:cNvPr>
          <p:cNvSpPr txBox="1"/>
          <p:nvPr/>
        </p:nvSpPr>
        <p:spPr>
          <a:xfrm>
            <a:off x="718135" y="7829996"/>
            <a:ext cx="13625393" cy="861774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>
            <a:spAutoFit/>
          </a:bodyPr>
          <a:lstStyle/>
          <a:p>
            <a:pPr hangingPunct="1">
              <a:spcBef>
                <a:spcPts val="600"/>
              </a:spcBef>
              <a:buSzPct val="73000"/>
            </a:pPr>
            <a:r>
              <a:rPr lang="en-GB" sz="2500" b="0" i="1" dirty="0">
                <a:solidFill>
                  <a:schemeClr val="tx1"/>
                </a:solidFill>
                <a:latin typeface="Tahoma" panose="020B0604030504040204" pitchFamily="34" charset="0"/>
                <a:ea typeface="Open Sans Light" panose="020B0604020202020204" charset="0"/>
                <a:cs typeface="Open Sans Light" panose="020B0604020202020204" charset="0"/>
                <a:sym typeface="Helvetica"/>
              </a:rPr>
              <a:t>This presentation is based on information from Chapter 6 Archive and Publish of the CESSDA Data Management Expert Guide available at: </a:t>
            </a:r>
            <a:r>
              <a:rPr lang="en-GB" sz="2500" b="0" i="1" dirty="0" err="1">
                <a:solidFill>
                  <a:schemeClr val="tx1"/>
                </a:solidFill>
                <a:latin typeface="Tahoma" panose="020B0604030504040204" pitchFamily="34" charset="0"/>
                <a:ea typeface="Open Sans Light" panose="020B0604020202020204" charset="0"/>
                <a:cs typeface="Open Sans Light" panose="020B0604020202020204" charset="0"/>
                <a:sym typeface="Helvetica"/>
              </a:rPr>
              <a:t>dmeg.cessda.eu</a:t>
            </a:r>
            <a:endParaRPr lang="en-GB" sz="2500" b="0" i="1" dirty="0">
              <a:solidFill>
                <a:schemeClr val="tx1"/>
              </a:solidFill>
              <a:latin typeface="Tahoma" panose="020B0604030504040204" pitchFamily="34" charset="0"/>
              <a:ea typeface="Open Sans Light" panose="020B0604020202020204" charset="0"/>
              <a:cs typeface="Open Sans Light" panose="020B0604020202020204" charset="0"/>
              <a:sym typeface="Helvetic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87D313-65C4-1FAC-9CD8-9CA3C450A09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538" y="3064752"/>
            <a:ext cx="6220457" cy="462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47200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E714F5-B9F1-D954-38FC-F07C5F9D4A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en-GB" dirty="0"/>
              <a:t>A licence agreement is a </a:t>
            </a:r>
            <a:r>
              <a:rPr lang="en-GB" b="1" dirty="0"/>
              <a:t>legal arrangement </a:t>
            </a:r>
            <a:r>
              <a:rPr lang="en-GB" dirty="0"/>
              <a:t>between the </a:t>
            </a:r>
            <a:r>
              <a:rPr lang="en-GB" b="1" dirty="0"/>
              <a:t>depositor</a:t>
            </a:r>
            <a:r>
              <a:rPr lang="en-GB" dirty="0"/>
              <a:t> of the dataset and the </a:t>
            </a:r>
            <a:r>
              <a:rPr lang="en-GB" b="1" dirty="0"/>
              <a:t>data repository</a:t>
            </a:r>
            <a:r>
              <a:rPr lang="en-GB" dirty="0"/>
              <a:t>, signifying what a</a:t>
            </a:r>
            <a:r>
              <a:rPr lang="en-GB" b="1" dirty="0"/>
              <a:t> user</a:t>
            </a:r>
            <a:r>
              <a:rPr lang="en-GB" dirty="0"/>
              <a:t> is </a:t>
            </a:r>
            <a:r>
              <a:rPr lang="en-GB" b="1" dirty="0"/>
              <a:t>allowed to do </a:t>
            </a:r>
            <a:r>
              <a:rPr lang="en-GB" dirty="0"/>
              <a:t>with the data.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Specifying a license is an important aspect of FAIR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It explicitly says how data can be re-used!</a:t>
            </a:r>
          </a:p>
          <a:p>
            <a:pPr marL="0" indent="0">
              <a:buNone/>
            </a:pPr>
            <a:endParaRPr lang="en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4EB705-185C-F4E0-4ABC-16760D9FD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What are licenses?  </a:t>
            </a:r>
            <a:endParaRPr lang="en-NL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E491F9-691F-AD7F-87F4-86728F799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6253" y="4414756"/>
            <a:ext cx="2562645" cy="53388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246400-4EA5-CDF6-ED33-E45971277B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6" t="13791" r="27158" b="16451"/>
          <a:stretch/>
        </p:blipFill>
        <p:spPr>
          <a:xfrm>
            <a:off x="10506635" y="5482467"/>
            <a:ext cx="3638410" cy="33856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9C1806-B8C4-D329-9B1E-35F0A915EC70}"/>
              </a:ext>
            </a:extLst>
          </p:cNvPr>
          <p:cNvSpPr txBox="1"/>
          <p:nvPr/>
        </p:nvSpPr>
        <p:spPr>
          <a:xfrm>
            <a:off x="11429321" y="9296400"/>
            <a:ext cx="5747657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rtlCol="0">
            <a:normAutofit fontScale="62500" lnSpcReduction="20000"/>
          </a:bodyPr>
          <a:lstStyle/>
          <a:p>
            <a:pPr algn="l"/>
            <a:r>
              <a:rPr lang="en-NL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Images: CC-BY-SA CESSDA DMEG 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</a:t>
            </a:r>
            <a:r>
              <a:rPr lang="en-GB" b="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dmeg.cessda.eu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</a:p>
          <a:p>
            <a:pPr algn="l"/>
            <a:endParaRPr lang="en-NL" b="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28214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E714F5-B9F1-D954-38FC-F07C5F9D4A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Most data archive offer the option to either make data available under an open license or to restrict access.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For openly accessible datasets, </a:t>
            </a:r>
            <a:r>
              <a:rPr lang="en-GB" b="1" dirty="0"/>
              <a:t>Creative Commons </a:t>
            </a:r>
            <a:r>
              <a:rPr lang="en-GB" dirty="0"/>
              <a:t>licenses are often used.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3"/>
              </a:rPr>
              <a:t>This video explained Creative Commons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4EB705-185C-F4E0-4ABC-16760D9FD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What are common licenses for data?  </a:t>
            </a:r>
            <a:endParaRPr lang="en-NL" sz="4000" dirty="0"/>
          </a:p>
        </p:txBody>
      </p:sp>
      <p:pic>
        <p:nvPicPr>
          <p:cNvPr id="2050" name="Picture 2" descr="ChoosingLicense800px">
            <a:extLst>
              <a:ext uri="{FF2B5EF4-FFF2-40B4-BE49-F238E27FC236}">
                <a16:creationId xmlns:a16="http://schemas.microsoft.com/office/drawing/2014/main" id="{ADBA57D8-909A-3713-2E1C-904EF9CB4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224" y="4691903"/>
            <a:ext cx="7784820" cy="402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EBB3E5-8C28-36DC-A0CB-EE3231FADD9B}"/>
              </a:ext>
            </a:extLst>
          </p:cNvPr>
          <p:cNvSpPr txBox="1"/>
          <p:nvPr/>
        </p:nvSpPr>
        <p:spPr>
          <a:xfrm>
            <a:off x="11429321" y="9296400"/>
            <a:ext cx="5747657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rtlCol="0">
            <a:normAutofit fontScale="70000" lnSpcReduction="20000"/>
          </a:bodyPr>
          <a:lstStyle/>
          <a:p>
            <a:pPr algn="l"/>
            <a:r>
              <a:rPr lang="en-NL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Image: CC-BY-SA CESSDA DMEG 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</a:t>
            </a:r>
            <a:r>
              <a:rPr lang="en-GB" b="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dmeg.cessda.eu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</a:p>
          <a:p>
            <a:pPr algn="l"/>
            <a:endParaRPr lang="en-NL" b="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06637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E714F5-B9F1-D954-38FC-F07C5F9D4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8781" y="2496211"/>
            <a:ext cx="8844819" cy="63718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For openly accessible datasets, </a:t>
            </a:r>
            <a:r>
              <a:rPr lang="en-GB" b="1" dirty="0"/>
              <a:t>Creative Commons </a:t>
            </a:r>
            <a:r>
              <a:rPr lang="en-GB" dirty="0"/>
              <a:t>licenses are often used.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CC0: </a:t>
            </a:r>
            <a:r>
              <a:rPr lang="en-GB" dirty="0"/>
              <a:t>data is completely in the public domain without restrictions. </a:t>
            </a:r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CC-BY: </a:t>
            </a:r>
            <a:r>
              <a:rPr lang="en-GB" dirty="0"/>
              <a:t>Users can distribute, remix, adapt, and build upon your work, even commercially, but </a:t>
            </a:r>
            <a:r>
              <a:rPr lang="en-GB" dirty="0">
                <a:solidFill>
                  <a:schemeClr val="tx1"/>
                </a:solidFill>
              </a:rPr>
              <a:t>they have to </a:t>
            </a:r>
            <a:r>
              <a:rPr lang="en-GB" dirty="0">
                <a:solidFill>
                  <a:srgbClr val="0070C0"/>
                </a:solidFill>
              </a:rPr>
              <a:t>credit you </a:t>
            </a:r>
            <a:r>
              <a:rPr lang="en-GB" dirty="0">
                <a:solidFill>
                  <a:schemeClr val="tx1"/>
                </a:solidFill>
              </a:rPr>
              <a:t>for the original creation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CC-BY-SA: </a:t>
            </a:r>
            <a:r>
              <a:rPr lang="en-GB" dirty="0"/>
              <a:t>Same as CC-BY and users </a:t>
            </a:r>
            <a:r>
              <a:rPr lang="en-GB" dirty="0">
                <a:solidFill>
                  <a:schemeClr val="tx1"/>
                </a:solidFill>
              </a:rPr>
              <a:t>need to </a:t>
            </a:r>
            <a:r>
              <a:rPr lang="en-GB" dirty="0">
                <a:solidFill>
                  <a:srgbClr val="0070C0"/>
                </a:solidFill>
              </a:rPr>
              <a:t>license </a:t>
            </a:r>
            <a:r>
              <a:rPr lang="en-GB" dirty="0">
                <a:solidFill>
                  <a:schemeClr val="tx1"/>
                </a:solidFill>
              </a:rPr>
              <a:t>their new creations</a:t>
            </a:r>
            <a:r>
              <a:rPr lang="en-GB" dirty="0">
                <a:solidFill>
                  <a:srgbClr val="0070C0"/>
                </a:solidFill>
              </a:rPr>
              <a:t> under identical terms.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CC-BY-NC: </a:t>
            </a:r>
            <a:r>
              <a:rPr lang="en-GB" dirty="0"/>
              <a:t>Same as CC-BY but users are </a:t>
            </a:r>
            <a:r>
              <a:rPr lang="en-GB" dirty="0">
                <a:solidFill>
                  <a:srgbClr val="0070C0"/>
                </a:solidFill>
              </a:rPr>
              <a:t>not</a:t>
            </a:r>
            <a:r>
              <a:rPr lang="en-GB" dirty="0"/>
              <a:t> allowed to use the data </a:t>
            </a:r>
            <a:r>
              <a:rPr lang="en-GB" dirty="0">
                <a:solidFill>
                  <a:srgbClr val="0070C0"/>
                </a:solidFill>
              </a:rPr>
              <a:t>for commercial purposes</a:t>
            </a:r>
            <a:r>
              <a:rPr lang="en-GB" dirty="0"/>
              <a:t>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4EB705-185C-F4E0-4ABC-16760D9FD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What are common licenses for data?  </a:t>
            </a:r>
            <a:endParaRPr lang="en-NL" sz="4000" dirty="0"/>
          </a:p>
        </p:txBody>
      </p:sp>
      <p:pic>
        <p:nvPicPr>
          <p:cNvPr id="2050" name="Picture 2" descr="ChoosingLicense800px">
            <a:extLst>
              <a:ext uri="{FF2B5EF4-FFF2-40B4-BE49-F238E27FC236}">
                <a16:creationId xmlns:a16="http://schemas.microsoft.com/office/drawing/2014/main" id="{ADBA57D8-909A-3713-2E1C-904EF9CB49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7"/>
          <a:stretch/>
        </p:blipFill>
        <p:spPr bwMode="auto">
          <a:xfrm>
            <a:off x="9753600" y="4691903"/>
            <a:ext cx="7372444" cy="402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AA2342-B5AF-14D0-A699-C9D1814242E4}"/>
              </a:ext>
            </a:extLst>
          </p:cNvPr>
          <p:cNvSpPr txBox="1"/>
          <p:nvPr/>
        </p:nvSpPr>
        <p:spPr>
          <a:xfrm>
            <a:off x="11429321" y="9296400"/>
            <a:ext cx="5747657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rtlCol="0">
            <a:normAutofit fontScale="70000" lnSpcReduction="20000"/>
          </a:bodyPr>
          <a:lstStyle/>
          <a:p>
            <a:pPr algn="l"/>
            <a:r>
              <a:rPr lang="en-NL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Image: CC-BY-SA CESSDA DMEG 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</a:t>
            </a:r>
            <a:r>
              <a:rPr lang="en-GB" b="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dmeg.cessda.eu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</a:p>
          <a:p>
            <a:pPr algn="l"/>
            <a:endParaRPr lang="en-NL" b="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88646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E714F5-B9F1-D954-38FC-F07C5F9D4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8781" y="2496211"/>
            <a:ext cx="14716508" cy="6371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Some datasets cannot be made available under an open license.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Data might need to be restricted due to e.g.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Copyright issues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Sensitive personal data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Information that can be exploited and harmful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 these cases data archives restrict access and apply specific licenses.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At DANS, Dutch national centre of expertise and repository for research data, for example a dedicated </a:t>
            </a:r>
            <a:r>
              <a:rPr lang="en-GB" dirty="0">
                <a:hlinkClick r:id="rId3"/>
              </a:rPr>
              <a:t>DANS license </a:t>
            </a:r>
            <a:r>
              <a:rPr lang="en-GB" dirty="0"/>
              <a:t>is applied to restricted datasets.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4EB705-185C-F4E0-4ABC-16760D9FD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What are common licenses for data?  </a:t>
            </a:r>
            <a:endParaRPr lang="en-NL" sz="4000" dirty="0"/>
          </a:p>
        </p:txBody>
      </p:sp>
      <p:pic>
        <p:nvPicPr>
          <p:cNvPr id="3074" name="Picture 2" descr="Personaldata1500px">
            <a:extLst>
              <a:ext uri="{FF2B5EF4-FFF2-40B4-BE49-F238E27FC236}">
                <a16:creationId xmlns:a16="http://schemas.microsoft.com/office/drawing/2014/main" id="{CD0B2A9B-F3B5-1EBF-DEB6-80A0E6A6E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270" y="3036303"/>
            <a:ext cx="6541715" cy="338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CFDA20-5697-DECC-1A1C-552F5BD31D52}"/>
              </a:ext>
            </a:extLst>
          </p:cNvPr>
          <p:cNvSpPr txBox="1"/>
          <p:nvPr/>
        </p:nvSpPr>
        <p:spPr>
          <a:xfrm>
            <a:off x="11429321" y="9296400"/>
            <a:ext cx="5747657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rtlCol="0">
            <a:normAutofit fontScale="70000" lnSpcReduction="20000"/>
          </a:bodyPr>
          <a:lstStyle/>
          <a:p>
            <a:pPr algn="l"/>
            <a:r>
              <a:rPr lang="en-NL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Image: CC-BY-SA CESSDA DMEG 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</a:t>
            </a:r>
            <a:r>
              <a:rPr lang="en-GB" b="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dmeg.cessda.eu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</a:p>
          <a:p>
            <a:pPr algn="l"/>
            <a:endParaRPr lang="en-NL" b="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6049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E714F5-B9F1-D954-38FC-F07C5F9D4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8781" y="2496211"/>
            <a:ext cx="14716508" cy="63718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Follow the principle “</a:t>
            </a:r>
            <a:r>
              <a:rPr lang="en-GB" b="1" dirty="0"/>
              <a:t>As open as possible, as closed as necessary</a:t>
            </a:r>
            <a:r>
              <a:rPr lang="en-GB" dirty="0"/>
              <a:t>”</a:t>
            </a:r>
          </a:p>
          <a:p>
            <a:pPr lvl="1"/>
            <a:r>
              <a:rPr lang="en-GB" dirty="0"/>
              <a:t>Only add restrictions when truly needed (i.e. sensitive data etc.)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When choosing a restrictive license, consider:</a:t>
            </a:r>
          </a:p>
          <a:p>
            <a:pPr lvl="1"/>
            <a:r>
              <a:rPr lang="en-GB" dirty="0"/>
              <a:t>Even demanding attribution can impair the re-usability. </a:t>
            </a:r>
          </a:p>
          <a:p>
            <a:pPr lvl="1"/>
            <a:r>
              <a:rPr lang="en-GB" dirty="0"/>
              <a:t>The least open license wins when combining datasets.</a:t>
            </a:r>
          </a:p>
          <a:p>
            <a:pPr lvl="1"/>
            <a:r>
              <a:rPr lang="en-GB" dirty="0"/>
              <a:t>An interesting presentation for more background: </a:t>
            </a:r>
          </a:p>
          <a:p>
            <a:endParaRPr lang="en-GB" dirty="0"/>
          </a:p>
          <a:p>
            <a:r>
              <a:rPr lang="en-GB" b="1" dirty="0"/>
              <a:t>Be sure who owns the data</a:t>
            </a:r>
            <a:br>
              <a:rPr lang="en-GB" dirty="0"/>
            </a:br>
            <a:r>
              <a:rPr lang="en-GB" dirty="0"/>
              <a:t>Only the data owner can determine the license for the data. In research context, universities often want to retain the rights to the data </a:t>
            </a:r>
            <a:r>
              <a:rPr lang="en-GB" dirty="0">
                <a:sym typeface="Wingdings" pitchFamily="2" charset="2"/>
              </a:rPr>
              <a:t> Check your institutional policy.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4EB705-185C-F4E0-4ABC-16760D9FD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Considerations in </a:t>
            </a:r>
            <a:r>
              <a:rPr lang="en-GB" dirty="0" err="1"/>
              <a:t>chosing</a:t>
            </a:r>
            <a:r>
              <a:rPr lang="en-GB" dirty="0"/>
              <a:t> a license </a:t>
            </a:r>
            <a:endParaRPr lang="en-NL" sz="4000" dirty="0"/>
          </a:p>
        </p:txBody>
      </p:sp>
      <p:pic>
        <p:nvPicPr>
          <p:cNvPr id="5124" name="Picture 4" descr="ExpertTIp400pxContrast">
            <a:extLst>
              <a:ext uri="{FF2B5EF4-FFF2-40B4-BE49-F238E27FC236}">
                <a16:creationId xmlns:a16="http://schemas.microsoft.com/office/drawing/2014/main" id="{0E7D4592-F1C4-51E5-46FD-479FB24E1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8693" y="4512581"/>
            <a:ext cx="4226047" cy="278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02B7E1-931B-C63B-5803-896E8CA62BF5}"/>
              </a:ext>
            </a:extLst>
          </p:cNvPr>
          <p:cNvSpPr txBox="1"/>
          <p:nvPr/>
        </p:nvSpPr>
        <p:spPr>
          <a:xfrm>
            <a:off x="11429321" y="9296400"/>
            <a:ext cx="5747657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rtlCol="0">
            <a:normAutofit fontScale="70000" lnSpcReduction="20000"/>
          </a:bodyPr>
          <a:lstStyle/>
          <a:p>
            <a:pPr algn="l"/>
            <a:r>
              <a:rPr lang="en-NL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Image: CC-BY-SA CESSDA DMEG 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</a:t>
            </a:r>
            <a:r>
              <a:rPr lang="en-GB" b="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dmeg.cessda.eu</a:t>
            </a:r>
            <a:r>
              <a:rPr lang="en-GB" b="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</a:p>
          <a:p>
            <a:pPr algn="l"/>
            <a:endParaRPr lang="en-NL" b="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128" name="Picture 8" descr="$subnode.name">
            <a:extLst>
              <a:ext uri="{FF2B5EF4-FFF2-40B4-BE49-F238E27FC236}">
                <a16:creationId xmlns:a16="http://schemas.microsoft.com/office/drawing/2014/main" id="{0918EE8A-5187-48E0-D5D6-41444D540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CDDAC1"/>
              </a:clrFrom>
              <a:clrTo>
                <a:srgbClr val="CDDAC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0021" y="738872"/>
            <a:ext cx="4396957" cy="439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97377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E714F5-B9F1-D954-38FC-F07C5F9D4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8781" y="2496211"/>
            <a:ext cx="14425004" cy="499890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000" dirty="0"/>
              <a:t>Combining datasets with different licenses can be difficult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3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3000" dirty="0"/>
              <a:t>To learn more about this topic, you can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000" dirty="0"/>
              <a:t>Perform </a:t>
            </a:r>
            <a:r>
              <a:rPr lang="en-GB" sz="3000" dirty="0">
                <a:hlinkClick r:id="rId3"/>
              </a:rPr>
              <a:t>this exercise</a:t>
            </a:r>
            <a:r>
              <a:rPr lang="en-GB" sz="3000" dirty="0"/>
              <a:t> from GESIS</a:t>
            </a:r>
          </a:p>
          <a:p>
            <a:pPr marL="601000" lvl="1" indent="0">
              <a:buNone/>
            </a:pPr>
            <a:endParaRPr lang="en-GB" sz="3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000" dirty="0"/>
              <a:t>Read </a:t>
            </a:r>
            <a:r>
              <a:rPr lang="en-GB" sz="3000" dirty="0">
                <a:hlinkClick r:id="rId4"/>
              </a:rPr>
              <a:t>this section </a:t>
            </a:r>
            <a:r>
              <a:rPr lang="en-GB" sz="3000" dirty="0"/>
              <a:t>on Remixing CC-Licensed Work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3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000" dirty="0"/>
              <a:t>Look at </a:t>
            </a:r>
            <a:r>
              <a:rPr lang="en-GB" sz="3000" dirty="0">
                <a:hlinkClick r:id="rId5"/>
              </a:rPr>
              <a:t>these slides </a:t>
            </a:r>
            <a:r>
              <a:rPr lang="en-GB" sz="3000" dirty="0"/>
              <a:t>from Leigh </a:t>
            </a:r>
            <a:r>
              <a:rPr lang="en-GB" sz="3000" dirty="0" err="1"/>
              <a:t>Doods</a:t>
            </a:r>
            <a:r>
              <a:rPr lang="en-GB" sz="3000" dirty="0"/>
              <a:t> talking about when licenses don’t mix</a:t>
            </a:r>
          </a:p>
          <a:p>
            <a:pPr marL="0" indent="0" algn="ctr">
              <a:buNone/>
            </a:pPr>
            <a:endParaRPr lang="en-GB" sz="30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>
              <a:buNone/>
            </a:pPr>
            <a:endParaRPr lang="en-NL" sz="5800" dirty="0">
              <a:solidFill>
                <a:srgbClr val="6A6C77"/>
              </a:solidFill>
            </a:endParaRPr>
          </a:p>
          <a:p>
            <a:pPr marL="0" indent="0">
              <a:buNone/>
            </a:pPr>
            <a:endParaRPr lang="en-GB" sz="6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4EB705-185C-F4E0-4ABC-16760D9FD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Exercise and further reading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00435792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8B372-257D-1042-BB82-73DBC5C329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/>
              <a:t>Any questions?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2B5171-5FC8-2846-B412-FC24C32105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CESSDA">
      <a:dk1>
        <a:srgbClr val="4E4D56"/>
      </a:dk1>
      <a:lt1>
        <a:srgbClr val="A4C9E8"/>
      </a:lt1>
      <a:dk2>
        <a:srgbClr val="454545"/>
      </a:dk2>
      <a:lt2>
        <a:srgbClr val="E6E6E6"/>
      </a:lt2>
      <a:accent1>
        <a:srgbClr val="75B7E8"/>
      </a:accent1>
      <a:accent2>
        <a:srgbClr val="4E4D5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A8FDB"/>
      </a:hlink>
      <a:folHlink>
        <a:srgbClr val="92919C"/>
      </a:folHlink>
    </a:clrScheme>
    <a:fontScheme name="CESSDA">
      <a:majorFont>
        <a:latin typeface="Tahoma"/>
        <a:ea typeface="Helvetica"/>
        <a:cs typeface="Helvetica"/>
      </a:majorFont>
      <a:minorFont>
        <a:latin typeface="Tahoma"/>
        <a:ea typeface="Open Sans"/>
        <a:cs typeface="Open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ln w="12700">
          <a:miter lim="400000"/>
        </a:ln>
        <a:extLst>
          <a:ext uri="{C572A759-6A51-4108-AA02-DFA0A04FC94B}">
            <ma14:wrappingTextBoxFlag xmlns:ma14="http://schemas.microsoft.com/office/mac/drawingml/2011/main" xmlns:a14="http://schemas.microsoft.com/office/drawing/2010/main" xmlns:m="http://schemas.openxmlformats.org/officeDocument/2006/math" xmlns="" xmlns:p="http://schemas.openxmlformats.org/presentationml/2006/main" xmlns:r="http://schemas.openxmlformats.org/officeDocument/2006/relationships" val="1"/>
          </a:ext>
        </a:extLst>
      </a:spPr>
      <a:bodyPr wrap="square" lIns="50800" tIns="50800" rIns="50800" bIns="50800" rtlCol="0">
        <a:normAutofit/>
      </a:bodyPr>
      <a:lstStyle>
        <a:defPPr algn="l">
          <a:defRPr b="0" dirty="0" smtClean="0">
            <a:solidFill>
              <a:schemeClr val="bg2">
                <a:lumMod val="25000"/>
              </a:schemeClr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ESSDA_Presentation_Template_16_to_9_26.11.2019_13.00.potx" id="{7406F75E-BD62-4707-AFDD-5B97858B7757}" vid="{8A02090C-057A-41F9-B26E-2882980B4657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Open Sans"/>
        <a:ea typeface="Open Sans"/>
        <a:cs typeface="Open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White</Template>
  <TotalTime>513</TotalTime>
  <Words>802</Words>
  <Application>Microsoft Macintosh PowerPoint</Application>
  <PresentationFormat>Custom</PresentationFormat>
  <Paragraphs>92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Helvetica Neue</vt:lpstr>
      <vt:lpstr>Helvetica Neue Medium</vt:lpstr>
      <vt:lpstr>Open Sans</vt:lpstr>
      <vt:lpstr>Open Sans Light</vt:lpstr>
      <vt:lpstr>Tahoma</vt:lpstr>
      <vt:lpstr>White</vt:lpstr>
      <vt:lpstr>PowerPoint Presentation</vt:lpstr>
      <vt:lpstr>Data publication and licenses</vt:lpstr>
      <vt:lpstr>What are licenses?  </vt:lpstr>
      <vt:lpstr>What are common licenses for data?  </vt:lpstr>
      <vt:lpstr>What are common licenses for data?  </vt:lpstr>
      <vt:lpstr>What are common licenses for data?  </vt:lpstr>
      <vt:lpstr>Considerations in chosing a license </vt:lpstr>
      <vt:lpstr>Exercise and further reading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Smith</dc:creator>
  <cp:lastModifiedBy>Microsoft Office User</cp:lastModifiedBy>
  <cp:revision>25</cp:revision>
  <dcterms:created xsi:type="dcterms:W3CDTF">2019-12-04T12:40:52Z</dcterms:created>
  <dcterms:modified xsi:type="dcterms:W3CDTF">2022-07-27T14:03:34Z</dcterms:modified>
</cp:coreProperties>
</file>