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66" r:id="rId2"/>
    <p:sldId id="272" r:id="rId3"/>
    <p:sldId id="274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93" r:id="rId14"/>
    <p:sldId id="292" r:id="rId15"/>
    <p:sldId id="291" r:id="rId16"/>
    <p:sldId id="290" r:id="rId17"/>
    <p:sldId id="289" r:id="rId18"/>
    <p:sldId id="294" r:id="rId19"/>
    <p:sldId id="297" r:id="rId20"/>
    <p:sldId id="296" r:id="rId21"/>
    <p:sldId id="298" r:id="rId22"/>
    <p:sldId id="299" r:id="rId23"/>
    <p:sldId id="301" r:id="rId24"/>
    <p:sldId id="300" r:id="rId25"/>
    <p:sldId id="295" r:id="rId26"/>
    <p:sldId id="302" r:id="rId27"/>
    <p:sldId id="303" r:id="rId28"/>
    <p:sldId id="304" r:id="rId29"/>
    <p:sldId id="305" r:id="rId30"/>
    <p:sldId id="277" r:id="rId31"/>
    <p:sldId id="278" r:id="rId32"/>
    <p:sldId id="279" r:id="rId33"/>
    <p:sldId id="265" r:id="rId34"/>
  </p:sldIdLst>
  <p:sldSz cx="17340263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8932"/>
    <a:srgbClr val="75B7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78695" autoAdjust="0"/>
  </p:normalViewPr>
  <p:slideViewPr>
    <p:cSldViewPr snapToGrid="0" snapToObjects="1">
      <p:cViewPr varScale="1">
        <p:scale>
          <a:sx n="71" d="100"/>
          <a:sy n="71" d="100"/>
        </p:scale>
        <p:origin x="512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1" name="Shape 20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This is an example presentation on Dataverse as a repository software that can be used in a workshop introducing dataverse as a system to find data. 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562013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Dataverse has certain features that helps make data FAIR, we list them for Interoperable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4773054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Dataverse has certain features that helps make data FAIR, we list them for Reusable 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049688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Here you can show your own repository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865449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Here you can show your own repository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2414484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Here you can show your own repository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2148885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Here you can show your own repository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9599222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Here you can show your own repository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075650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Here you can show your own repository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6712354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Feel free to use your own example </a:t>
            </a:r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L" dirty="0"/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Dataverse is organised according to collections. </a:t>
            </a:r>
            <a:br>
              <a:rPr lang="en-NL" dirty="0"/>
            </a:br>
            <a:r>
              <a:rPr lang="en-NL" dirty="0"/>
              <a:t>An example here is given from the Dutch DataverseNL platform where different Dutch research institutes have their own collection or subdataverse</a:t>
            </a:r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L" dirty="0"/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5416547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Feel free to use your own example </a:t>
            </a:r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L" dirty="0"/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Dataverse is organised according to collections. </a:t>
            </a:r>
            <a:br>
              <a:rPr lang="en-NL" dirty="0"/>
            </a:br>
            <a:r>
              <a:rPr lang="en-NL" dirty="0"/>
              <a:t>An example here is given from the Dutch DataverseNL platform where different Dutch research institutes have their own collection or subdataverse</a:t>
            </a:r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L" dirty="0"/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590203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Provide overview</a:t>
            </a:r>
          </a:p>
          <a:p>
            <a:pPr marL="366405" indent="-366405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  <a:defRPr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session is about introducing types of data available and how to find data for a research project. </a:t>
            </a:r>
          </a:p>
          <a:p>
            <a:pPr marL="366405" indent="-366405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  <a:defRPr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Five sections </a:t>
            </a:r>
          </a:p>
          <a:p>
            <a:pPr marL="366405" indent="-366405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  <a:defRPr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Lectures/talking but also practical activities where the aim is to find data for a specific research question </a:t>
            </a:r>
          </a:p>
          <a:p>
            <a:pPr marL="366405" indent="-366405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  <a:defRPr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Assumes no prior knowledge but we recognise you may come with relevant experience and knowledge, therefore - opportunity to share and learn from each other 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9888297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Feel free to use your own example </a:t>
            </a:r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L" dirty="0"/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Dataverse is organised according to collections. </a:t>
            </a:r>
            <a:br>
              <a:rPr lang="en-NL" dirty="0"/>
            </a:br>
            <a:r>
              <a:rPr lang="en-NL" dirty="0"/>
              <a:t>An example here is given from the Dutch DataverseNL platform where different Dutch research institutes have their own collection or subdataverse. The University Utrecht for instance has sub-Dataverses for their different faculties. </a:t>
            </a:r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L" dirty="0"/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L" dirty="0"/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L" dirty="0"/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410453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Instructions from chapter 2 of the manual </a:t>
            </a:r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L" dirty="0"/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L" dirty="0"/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L" dirty="0"/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8967081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Instructions from chapter 2 of the manual</a:t>
            </a:r>
          </a:p>
        </p:txBody>
      </p:sp>
    </p:spTree>
    <p:extLst>
      <p:ext uri="{BB962C8B-B14F-4D97-AF65-F5344CB8AC3E}">
        <p14:creationId xmlns:p14="http://schemas.microsoft.com/office/powerpoint/2010/main" val="22722825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Instructions from chapter 2 of the manual</a:t>
            </a:r>
          </a:p>
        </p:txBody>
      </p:sp>
    </p:spTree>
    <p:extLst>
      <p:ext uri="{BB962C8B-B14F-4D97-AF65-F5344CB8AC3E}">
        <p14:creationId xmlns:p14="http://schemas.microsoft.com/office/powerpoint/2010/main" val="39334763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Instructions from chapter 2 of the manual</a:t>
            </a:r>
          </a:p>
        </p:txBody>
      </p:sp>
    </p:spTree>
    <p:extLst>
      <p:ext uri="{BB962C8B-B14F-4D97-AF65-F5344CB8AC3E}">
        <p14:creationId xmlns:p14="http://schemas.microsoft.com/office/powerpoint/2010/main" val="8254139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Instructions from chapter 3 of the manual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8862767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Instructions from chapter 3 of the manual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2185175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Instructions from chapter 3 of the manual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558977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Instructions from chapter 3 of the manual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0368477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You can end the presentation with a link to your repository where participants can search for data themselves. 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671848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Here you can mention your own repository </a:t>
            </a:r>
          </a:p>
        </p:txBody>
      </p:sp>
    </p:spTree>
    <p:extLst>
      <p:ext uri="{BB962C8B-B14F-4D97-AF65-F5344CB8AC3E}">
        <p14:creationId xmlns:p14="http://schemas.microsoft.com/office/powerpoint/2010/main" val="20815371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Here you can mention your own repository </a:t>
            </a:r>
          </a:p>
        </p:txBody>
      </p:sp>
    </p:spTree>
    <p:extLst>
      <p:ext uri="{BB962C8B-B14F-4D97-AF65-F5344CB8AC3E}">
        <p14:creationId xmlns:p14="http://schemas.microsoft.com/office/powerpoint/2010/main" val="19490836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Here you can mention your own repository </a:t>
            </a:r>
          </a:p>
        </p:txBody>
      </p:sp>
    </p:spTree>
    <p:extLst>
      <p:ext uri="{BB962C8B-B14F-4D97-AF65-F5344CB8AC3E}">
        <p14:creationId xmlns:p14="http://schemas.microsoft.com/office/powerpoint/2010/main" val="1868083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Dataverse has 83 installations worldwide.</a:t>
            </a:r>
          </a:p>
          <a:p>
            <a:r>
              <a:rPr lang="en-NL" dirty="0"/>
              <a:t>The most recent number is available at </a:t>
            </a:r>
            <a:r>
              <a:rPr lang="en-GB" dirty="0"/>
              <a:t>https://</a:t>
            </a:r>
            <a:r>
              <a:rPr lang="en-GB" dirty="0" err="1"/>
              <a:t>dataverse.org</a:t>
            </a:r>
            <a:r>
              <a:rPr lang="en-GB" dirty="0"/>
              <a:t>/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924939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You can show your own archive here as an example</a:t>
            </a:r>
          </a:p>
        </p:txBody>
      </p:sp>
    </p:spTree>
    <p:extLst>
      <p:ext uri="{BB962C8B-B14F-4D97-AF65-F5344CB8AC3E}">
        <p14:creationId xmlns:p14="http://schemas.microsoft.com/office/powerpoint/2010/main" val="2455253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L" dirty="0"/>
              <a:t>You can show your own archive here as an example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65933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Explain the FAIR principles in short</a:t>
            </a:r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0399337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Dataverse has certain features that helps make data FAIR, we list them for Findable</a:t>
            </a:r>
          </a:p>
        </p:txBody>
      </p:sp>
    </p:spTree>
    <p:extLst>
      <p:ext uri="{BB962C8B-B14F-4D97-AF65-F5344CB8AC3E}">
        <p14:creationId xmlns:p14="http://schemas.microsoft.com/office/powerpoint/2010/main" val="2606794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Dataverse has certain features that helps make data FAIR, we list them for Accessible</a:t>
            </a:r>
          </a:p>
        </p:txBody>
      </p:sp>
    </p:spTree>
    <p:extLst>
      <p:ext uri="{BB962C8B-B14F-4D97-AF65-F5344CB8AC3E}">
        <p14:creationId xmlns:p14="http://schemas.microsoft.com/office/powerpoint/2010/main" val="411980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Text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SzTx/>
              <a:buNone/>
              <a:defRPr sz="800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 noProof="0"/>
              <a:t>Title Text</a:t>
            </a:r>
          </a:p>
        </p:txBody>
      </p:sp>
      <p:sp>
        <p:nvSpPr>
          <p:cNvPr id="59" name="Body Level One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2394860" y="5016501"/>
            <a:ext cx="6517946" cy="810155"/>
          </a:xfrm>
          <a:prstGeom prst="rect">
            <a:avLst/>
          </a:prstGeom>
        </p:spPr>
        <p:txBody>
          <a:bodyPr anchor="t"/>
          <a:lstStyle>
            <a:lvl1pPr marL="0" indent="0" defTabSz="403097">
              <a:spcBef>
                <a:spcPts val="0"/>
              </a:spcBef>
              <a:buSzTx/>
              <a:buNone/>
              <a:defRPr sz="4140">
                <a:solidFill>
                  <a:srgbClr val="94C2E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Open Sans Light"/>
              </a:defRPr>
            </a:lvl1pPr>
          </a:lstStyle>
          <a:p>
            <a:r>
              <a:rPr lang="en-GB" noProof="0"/>
              <a:t>Subtitle Text</a:t>
            </a:r>
          </a:p>
        </p:txBody>
      </p:sp>
      <p:sp>
        <p:nvSpPr>
          <p:cNvPr id="60" name="Line"/>
          <p:cNvSpPr/>
          <p:nvPr/>
        </p:nvSpPr>
        <p:spPr>
          <a:xfrm>
            <a:off x="2546956" y="4682067"/>
            <a:ext cx="1269916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lang="en-GB" sz="2200" noProof="0"/>
          </a:p>
        </p:txBody>
      </p:sp>
      <p:sp>
        <p:nvSpPr>
          <p:cNvPr id="61" name="Line"/>
          <p:cNvSpPr/>
          <p:nvPr/>
        </p:nvSpPr>
        <p:spPr>
          <a:xfrm>
            <a:off x="2546956" y="4682067"/>
            <a:ext cx="2068305" cy="1"/>
          </a:xfrm>
          <a:prstGeom prst="line">
            <a:avLst/>
          </a:prstGeom>
          <a:ln w="88900">
            <a:solidFill>
              <a:srgbClr val="94C2E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lang="en-GB" sz="2200" noProof="0"/>
          </a:p>
        </p:txBody>
      </p:sp>
      <p:sp>
        <p:nvSpPr>
          <p:cNvPr id="62" name="cessda.eu"/>
          <p:cNvSpPr txBox="1"/>
          <p:nvPr/>
        </p:nvSpPr>
        <p:spPr>
          <a:xfrm>
            <a:off x="2946216" y="8189517"/>
            <a:ext cx="1213473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b="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en-GB" sz="2000" noProof="0"/>
              <a:t>cessda.eu</a:t>
            </a:r>
          </a:p>
        </p:txBody>
      </p:sp>
      <p:sp>
        <p:nvSpPr>
          <p:cNvPr id="63" name="@CESSDA_Data"/>
          <p:cNvSpPr txBox="1"/>
          <p:nvPr/>
        </p:nvSpPr>
        <p:spPr>
          <a:xfrm>
            <a:off x="5845801" y="8175179"/>
            <a:ext cx="1917192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b="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en-GB" sz="2000" noProof="0"/>
              <a:t>@CESSDA_Data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CE480C-C9C6-5D45-AB33-5D4BDDA8EA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i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GB" noProof="0"/>
              <a:t>Name |  Affiliation 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D23994B-5EA0-654E-B1FA-84C322F813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0958" y="6908800"/>
            <a:ext cx="5429415" cy="520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i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GB" noProof="0"/>
              <a:t>Date |  Event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E36834-6554-4864-818F-941E3569BC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9897" y="626969"/>
            <a:ext cx="2914650" cy="7810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BF697F-DB48-41D1-AB67-04B85B6DA1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980" y="8212130"/>
            <a:ext cx="417023" cy="3364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87DEC08-1F81-4339-876C-3F1230F99AC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053" y="8261351"/>
            <a:ext cx="247650" cy="2667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58E1AC9-7319-49EB-9836-98317985DF35}"/>
              </a:ext>
            </a:extLst>
          </p:cNvPr>
          <p:cNvGrpSpPr/>
          <p:nvPr userDrawn="1"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584DCEE-F19B-4C5A-87C4-1DBE96E645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912B13F-E928-4545-8DD0-BC5A11428A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Alternat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Text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SzTx/>
              <a:buNone/>
              <a:defRPr sz="800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 noProof="0"/>
              <a:t>Title Text</a:t>
            </a:r>
          </a:p>
        </p:txBody>
      </p:sp>
      <p:sp>
        <p:nvSpPr>
          <p:cNvPr id="59" name="Body Level One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2394860" y="5016501"/>
            <a:ext cx="6517946" cy="810155"/>
          </a:xfrm>
          <a:prstGeom prst="rect">
            <a:avLst/>
          </a:prstGeom>
        </p:spPr>
        <p:txBody>
          <a:bodyPr anchor="t"/>
          <a:lstStyle>
            <a:lvl1pPr marL="0" indent="0" defTabSz="403097">
              <a:spcBef>
                <a:spcPts val="0"/>
              </a:spcBef>
              <a:buSzTx/>
              <a:buNone/>
              <a:defRPr sz="414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Open Sans Light"/>
              </a:defRPr>
            </a:lvl1pPr>
          </a:lstStyle>
          <a:p>
            <a:r>
              <a:rPr lang="en-GB" noProof="0"/>
              <a:t>Subtitle Text</a:t>
            </a:r>
          </a:p>
        </p:txBody>
      </p:sp>
      <p:sp>
        <p:nvSpPr>
          <p:cNvPr id="60" name="Line"/>
          <p:cNvSpPr/>
          <p:nvPr/>
        </p:nvSpPr>
        <p:spPr>
          <a:xfrm>
            <a:off x="2546956" y="4682067"/>
            <a:ext cx="1269916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lang="en-GB" sz="2200" noProof="0"/>
          </a:p>
        </p:txBody>
      </p:sp>
      <p:sp>
        <p:nvSpPr>
          <p:cNvPr id="61" name="Line"/>
          <p:cNvSpPr/>
          <p:nvPr/>
        </p:nvSpPr>
        <p:spPr>
          <a:xfrm>
            <a:off x="2546956" y="4682067"/>
            <a:ext cx="2068305" cy="1"/>
          </a:xfrm>
          <a:prstGeom prst="line">
            <a:avLst/>
          </a:prstGeom>
          <a:ln w="88900">
            <a:solidFill>
              <a:srgbClr val="94C2E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lang="en-GB" sz="2200" noProof="0"/>
          </a:p>
        </p:txBody>
      </p:sp>
      <p:sp>
        <p:nvSpPr>
          <p:cNvPr id="62" name="cessda.eu"/>
          <p:cNvSpPr txBox="1"/>
          <p:nvPr/>
        </p:nvSpPr>
        <p:spPr>
          <a:xfrm>
            <a:off x="2946216" y="8189517"/>
            <a:ext cx="1213473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b="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en-GB" sz="2000" noProof="0">
                <a:solidFill>
                  <a:schemeClr val="tx1">
                    <a:lumMod val="65000"/>
                    <a:lumOff val="35000"/>
                  </a:schemeClr>
                </a:solidFill>
              </a:rPr>
              <a:t>cessda.eu</a:t>
            </a:r>
          </a:p>
        </p:txBody>
      </p:sp>
      <p:sp>
        <p:nvSpPr>
          <p:cNvPr id="63" name="@CESSDA_Data"/>
          <p:cNvSpPr txBox="1"/>
          <p:nvPr/>
        </p:nvSpPr>
        <p:spPr>
          <a:xfrm>
            <a:off x="5845801" y="8175179"/>
            <a:ext cx="1917192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b="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en-GB" sz="2000" noProof="0">
                <a:solidFill>
                  <a:schemeClr val="tx1">
                    <a:lumMod val="65000"/>
                    <a:lumOff val="35000"/>
                  </a:schemeClr>
                </a:solidFill>
              </a:rPr>
              <a:t>@CESSDA_Data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CE480C-C9C6-5D45-AB33-5D4BDDA8EA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i="1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GB" noProof="0"/>
              <a:t>Name |  Affiliation 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D23994B-5EA0-654E-B1FA-84C322F813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0958" y="6908800"/>
            <a:ext cx="5429415" cy="520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i="1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GB" noProof="0"/>
              <a:t>Date |  Event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7DEC08-1F81-4339-876C-3F1230F99A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053" y="8261351"/>
            <a:ext cx="247650" cy="2667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03D95B7-25C2-4857-AD65-2ECBA44D5B3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665" y="8058696"/>
            <a:ext cx="757121" cy="7571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29422E-78C7-4D95-B2B0-ED09A1BEB83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0437" y="647225"/>
            <a:ext cx="2844110" cy="77927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99E0CF2-C829-48CF-BC41-79A6C1B8E508}"/>
              </a:ext>
            </a:extLst>
          </p:cNvPr>
          <p:cNvGrpSpPr/>
          <p:nvPr userDrawn="1"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AB00F47-CE91-4CBC-9BCC-716C4A1BC8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65F21F2-1AE0-4DE3-A564-69DA87DBC31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20683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(standard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Body Level One…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</p:spPr>
        <p:txBody>
          <a:bodyPr/>
          <a:lstStyle>
            <a:lvl1pPr marL="584200" indent="-584200">
              <a:buSzPct val="73000"/>
              <a:buBlip>
                <a:blip r:embed="rId3"/>
              </a:buBlip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buSzPct val="50000"/>
              <a:buBlip>
                <a:blip r:embed="rId3"/>
              </a:buBlip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buSzPct val="50000"/>
              <a:buBlip>
                <a:blip r:embed="rId3"/>
              </a:buBlip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buSzPct val="50000"/>
              <a:buBlip>
                <a:blip r:embed="rId3"/>
              </a:buBlip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buSzPct val="50000"/>
              <a:buBlip>
                <a:blip r:embed="rId3"/>
              </a:buBlip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dirty="0"/>
          </a:p>
        </p:txBody>
      </p:sp>
      <p:sp>
        <p:nvSpPr>
          <p:cNvPr id="116" name="Rectangle"/>
          <p:cNvSpPr/>
          <p:nvPr/>
        </p:nvSpPr>
        <p:spPr>
          <a:xfrm>
            <a:off x="-1" y="885495"/>
            <a:ext cx="595950" cy="997079"/>
          </a:xfrm>
          <a:prstGeom prst="rect">
            <a:avLst/>
          </a:prstGeom>
          <a:solidFill>
            <a:srgbClr val="6A6C7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/>
          </a:p>
        </p:txBody>
      </p:sp>
      <p:sp>
        <p:nvSpPr>
          <p:cNvPr id="117" name="Line"/>
          <p:cNvSpPr/>
          <p:nvPr/>
        </p:nvSpPr>
        <p:spPr>
          <a:xfrm>
            <a:off x="1714974" y="9119886"/>
            <a:ext cx="13910316" cy="1"/>
          </a:xfrm>
          <a:prstGeom prst="line">
            <a:avLst/>
          </a:prstGeom>
          <a:ln w="25400">
            <a:solidFill>
              <a:srgbClr val="98C5E8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/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5C7323E1-68AA-F44D-A64A-BA4B606E8F80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5979978" y="8957733"/>
            <a:ext cx="606477" cy="324306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rgbClr val="98C5E8"/>
                </a:solidFill>
              </a:defRPr>
            </a:lvl1pPr>
          </a:lstStyle>
          <a:p>
            <a:fld id="{86CB4B4D-7CA3-9044-876B-883B54F8677D}" type="slidenum">
              <a:rPr lang="it-IT" smtClean="0"/>
              <a:pPr/>
              <a:t>‹#›</a:t>
            </a:fld>
            <a:endParaRPr lang="it-IT" dirty="0"/>
          </a:p>
        </p:txBody>
      </p:sp>
      <p:sp>
        <p:nvSpPr>
          <p:cNvPr id="9" name="Title Text">
            <a:extLst>
              <a:ext uri="{FF2B5EF4-FFF2-40B4-BE49-F238E27FC236}">
                <a16:creationId xmlns:a16="http://schemas.microsoft.com/office/drawing/2014/main" id="{94E0C260-697D-8741-AF6F-EFA2BE5C49F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9EB277-9E0A-4830-B351-30766B553B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80" y="9191482"/>
            <a:ext cx="1511602" cy="414174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(Alternat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essda.eu"/>
          <p:cNvSpPr txBox="1"/>
          <p:nvPr/>
        </p:nvSpPr>
        <p:spPr>
          <a:xfrm>
            <a:off x="2899879" y="8143856"/>
            <a:ext cx="1213473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b="0">
                <a:solidFill>
                  <a:srgbClr val="6A6C77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cessda.eu</a:t>
            </a:r>
          </a:p>
        </p:txBody>
      </p:sp>
      <p:sp>
        <p:nvSpPr>
          <p:cNvPr id="48" name="@CESSDA_Data"/>
          <p:cNvSpPr txBox="1"/>
          <p:nvPr/>
        </p:nvSpPr>
        <p:spPr>
          <a:xfrm>
            <a:off x="5798202" y="8129518"/>
            <a:ext cx="1917192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b="0">
                <a:solidFill>
                  <a:srgbClr val="6A6C77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@</a:t>
            </a:r>
            <a:r>
              <a:rPr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CESSDA_Data</a:t>
            </a:r>
            <a:endParaRPr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446" y="8222847"/>
            <a:ext cx="312486" cy="252384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Line">
            <a:extLst>
              <a:ext uri="{FF2B5EF4-FFF2-40B4-BE49-F238E27FC236}">
                <a16:creationId xmlns:a16="http://schemas.microsoft.com/office/drawing/2014/main" id="{F36FD28B-4732-9D43-AF88-09E0C40A2E2B}"/>
              </a:ext>
            </a:extLst>
          </p:cNvPr>
          <p:cNvSpPr/>
          <p:nvPr userDrawn="1"/>
        </p:nvSpPr>
        <p:spPr>
          <a:xfrm>
            <a:off x="2546956" y="4682067"/>
            <a:ext cx="12699160" cy="1"/>
          </a:xfrm>
          <a:prstGeom prst="line">
            <a:avLst/>
          </a:prstGeom>
          <a:ln w="25400">
            <a:solidFill>
              <a:srgbClr val="6A6C77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/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00692688-3221-6B44-AA39-6ED724A6C7FF}"/>
              </a:ext>
            </a:extLst>
          </p:cNvPr>
          <p:cNvSpPr/>
          <p:nvPr userDrawn="1"/>
        </p:nvSpPr>
        <p:spPr>
          <a:xfrm>
            <a:off x="2546956" y="4682067"/>
            <a:ext cx="2068305" cy="1"/>
          </a:xfrm>
          <a:prstGeom prst="line">
            <a:avLst/>
          </a:prstGeom>
          <a:ln w="88900">
            <a:solidFill>
              <a:srgbClr val="B7D2E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8F8198-6A16-854C-8206-0BC7D2F0CC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46428" y="3467100"/>
            <a:ext cx="12700388" cy="12144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8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44500" indent="0">
              <a:buNone/>
              <a:defRPr/>
            </a:lvl2pPr>
          </a:lstStyle>
          <a:p>
            <a:pPr lvl="0"/>
            <a:r>
              <a:rPr lang="en-US" dirty="0"/>
              <a:t>Add thank you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F47BF14-C4B7-DE4F-9844-F4446785C9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05804" y="5346700"/>
            <a:ext cx="8540310" cy="800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nb-NO" dirty="0" err="1"/>
              <a:t>firstname.surname@cessda.eu</a:t>
            </a:r>
            <a:endParaRPr lang="nb-N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33ABF9-F7F0-4192-BBFD-62935B4A2C2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245" y="7986661"/>
            <a:ext cx="757121" cy="75712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3F0297B-E1DD-4E89-85B8-43348A4B0790}"/>
              </a:ext>
            </a:extLst>
          </p:cNvPr>
          <p:cNvGrpSpPr/>
          <p:nvPr userDrawn="1"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36CD7F6-661F-41BF-BC67-51E83F5DA3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2124E88-12A1-47AB-B3FB-AF07AAEFF9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57222258-67CA-4881-8FCA-A98CF65EBBE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0437" y="647225"/>
            <a:ext cx="2844110" cy="77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1047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70039" y="25400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lang="en-GB" noProof="0"/>
              <a:t>Title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8F344C-268C-4A0A-BDA3-2228A9F77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92213" y="2597150"/>
            <a:ext cx="14955837" cy="6188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66" r:id="rId2"/>
    <p:sldLayoutId id="2147483658" r:id="rId3"/>
    <p:sldLayoutId id="2147483665" r:id="rId4"/>
  </p:sldLayoutIdLst>
  <p:transition spd="med"/>
  <p:txStyles>
    <p:titleStyle>
      <a:lvl1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Helvetica"/>
        </a:defRPr>
      </a:lvl1pPr>
      <a:lvl2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288000" algn="l" defTabSz="5842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45000"/>
        <a:buFontTx/>
        <a:buChar char="•"/>
        <a:tabLst/>
        <a:defRPr sz="2800" b="0" i="0" u="none" strike="noStrike" cap="none" spc="0" baseline="0">
          <a:ln>
            <a:noFill/>
          </a:ln>
          <a:solidFill>
            <a:srgbClr val="6A6C76"/>
          </a:solidFill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Helvetica"/>
        </a:defRPr>
      </a:lvl1pPr>
      <a:lvl2pPr marL="889000" marR="0" indent="-288000" algn="l" defTabSz="5842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45000"/>
        <a:buFontTx/>
        <a:buChar char="•"/>
        <a:tabLst/>
        <a:defRPr sz="2800" b="0" i="0" u="none" strike="noStrike" cap="none" spc="0" baseline="0">
          <a:ln>
            <a:noFill/>
          </a:ln>
          <a:solidFill>
            <a:srgbClr val="6A6C76"/>
          </a:solidFill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Helvetica"/>
        </a:defRPr>
      </a:lvl2pPr>
      <a:lvl3pPr marL="1333500" marR="0" indent="-288000" algn="l" defTabSz="5842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45000"/>
        <a:buFontTx/>
        <a:buChar char="•"/>
        <a:tabLst/>
        <a:defRPr sz="2800" b="0" i="0" u="none" strike="noStrike" cap="none" spc="0" baseline="0">
          <a:ln>
            <a:noFill/>
          </a:ln>
          <a:solidFill>
            <a:srgbClr val="6A6C76"/>
          </a:solidFill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Helvetica"/>
        </a:defRPr>
      </a:lvl3pPr>
      <a:lvl4pPr marL="1778000" marR="0" indent="-288000" algn="l" defTabSz="5842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45000"/>
        <a:buFontTx/>
        <a:buChar char="•"/>
        <a:tabLst/>
        <a:defRPr sz="2800" b="0" i="0" u="none" strike="noStrike" cap="none" spc="0" baseline="0">
          <a:ln>
            <a:noFill/>
          </a:ln>
          <a:solidFill>
            <a:srgbClr val="6A6C76"/>
          </a:solidFill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Helvetica"/>
        </a:defRPr>
      </a:lvl4pPr>
      <a:lvl5pPr marL="2222500" marR="0" indent="-288000" algn="l" defTabSz="5842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45000"/>
        <a:buFontTx/>
        <a:buChar char="•"/>
        <a:tabLst/>
        <a:defRPr sz="2800" b="0" i="0" u="none" strike="noStrike" cap="none" spc="0" baseline="0">
          <a:ln>
            <a:noFill/>
          </a:ln>
          <a:solidFill>
            <a:srgbClr val="6A6C76"/>
          </a:solidFill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Helvetica"/>
        </a:defRPr>
      </a:lvl5pPr>
      <a:lvl6pPr marL="2667000" marR="0" indent="-444500" algn="l" defTabSz="584200" rtl="0" eaLnBrk="1" latinLnBrk="0" hangingPunct="1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6A6C76"/>
          </a:solidFill>
          <a:uFillTx/>
          <a:latin typeface="+mj-lt"/>
          <a:ea typeface="+mj-ea"/>
          <a:cs typeface="+mj-cs"/>
          <a:sym typeface="Helvetica"/>
        </a:defRPr>
      </a:lvl6pPr>
      <a:lvl7pPr marL="3111500" marR="0" indent="-444500" algn="l" defTabSz="584200" rtl="0" eaLnBrk="1" latinLnBrk="0" hangingPunct="1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6A6C76"/>
          </a:solidFill>
          <a:uFillTx/>
          <a:latin typeface="+mj-lt"/>
          <a:ea typeface="+mj-ea"/>
          <a:cs typeface="+mj-cs"/>
          <a:sym typeface="Helvetica"/>
        </a:defRPr>
      </a:lvl7pPr>
      <a:lvl8pPr marL="3556000" marR="0" indent="-444500" algn="l" defTabSz="584200" rtl="0" eaLnBrk="1" latinLnBrk="0" hangingPunct="1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6A6C76"/>
          </a:solidFill>
          <a:uFillTx/>
          <a:latin typeface="+mj-lt"/>
          <a:ea typeface="+mj-ea"/>
          <a:cs typeface="+mj-cs"/>
          <a:sym typeface="Helvetica"/>
        </a:defRPr>
      </a:lvl8pPr>
      <a:lvl9pPr marL="4000500" marR="0" indent="-444500" algn="l" defTabSz="584200" rtl="0" eaLnBrk="1" latinLnBrk="0" hangingPunct="1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6A6C76"/>
          </a:solidFill>
          <a:uFillTx/>
          <a:latin typeface="+mj-lt"/>
          <a:ea typeface="+mj-ea"/>
          <a:cs typeface="+mj-cs"/>
          <a:sym typeface="Helvetica"/>
        </a:defRPr>
      </a:lvl9pPr>
    </p:bodyStyle>
    <p:otherStyle>
      <a:lvl1pPr marL="0" marR="0" indent="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aeology.datastations.nl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0EE8CF5-9502-4E76-9976-9A6525C3B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Dataverse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introduction 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27E549C-058E-4A94-AE7D-59BFFA3BF9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94860" y="5016501"/>
            <a:ext cx="11500434" cy="810155"/>
          </a:xfrm>
        </p:spPr>
        <p:txBody>
          <a:bodyPr>
            <a:normAutofit/>
          </a:bodyPr>
          <a:lstStyle/>
          <a:p>
            <a:pPr lvl="0">
              <a:buClr>
                <a:srgbClr val="94C2E9"/>
              </a:buClr>
              <a:buSzPts val="4140"/>
            </a:pPr>
            <a:r>
              <a:rPr lang="en-GB" sz="4400" dirty="0">
                <a:latin typeface="Open Sans Light"/>
                <a:ea typeface="Open Sans Light"/>
                <a:cs typeface="Open Sans Light"/>
              </a:rPr>
              <a:t>Finding data in a </a:t>
            </a:r>
            <a:r>
              <a:rPr lang="en-GB" sz="4400" dirty="0" err="1">
                <a:latin typeface="Open Sans Light"/>
                <a:ea typeface="Open Sans Light"/>
                <a:cs typeface="Open Sans Light"/>
              </a:rPr>
              <a:t>Dataverse</a:t>
            </a:r>
            <a:r>
              <a:rPr lang="en-GB" sz="4400" dirty="0">
                <a:latin typeface="Open Sans Light"/>
                <a:ea typeface="Open Sans Light"/>
                <a:cs typeface="Open Sans Light"/>
              </a:rPr>
              <a:t> repository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44B310E-6454-4954-B153-A8DC14C0B5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C3D2373-9B72-4A86-A44A-5459BF81F23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10958" y="6908800"/>
            <a:ext cx="11843885" cy="1157514"/>
          </a:xfrm>
        </p:spPr>
        <p:txBody>
          <a:bodyPr>
            <a:normAutofit/>
          </a:bodyPr>
          <a:lstStyle/>
          <a:p>
            <a:r>
              <a:rPr lang="en-GB" sz="5200" dirty="0"/>
              <a:t>Example presentation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460886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Includes standardized metadata blocks for different domains</a:t>
            </a:r>
          </a:p>
          <a:p>
            <a:r>
              <a:rPr lang="en-GB" dirty="0"/>
              <a:t>Metadata can be exported in various formats</a:t>
            </a:r>
          </a:p>
          <a:p>
            <a:r>
              <a:rPr lang="en-GB" dirty="0"/>
              <a:t>Controlled vocabularies can be connected to use standardised terms to describe data</a:t>
            </a:r>
          </a:p>
          <a:p>
            <a:pPr marL="0" indent="0">
              <a:buNone/>
            </a:pPr>
            <a:endParaRPr lang="en-GB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err="1"/>
              <a:t>Dataverse</a:t>
            </a:r>
            <a:r>
              <a:rPr lang="en-GB" dirty="0"/>
              <a:t> helps make Data FAIR 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ACC03-541E-AF2D-EA98-8B1A878F4B77}"/>
              </a:ext>
            </a:extLst>
          </p:cNvPr>
          <p:cNvSpPr txBox="1"/>
          <p:nvPr/>
        </p:nvSpPr>
        <p:spPr>
          <a:xfrm>
            <a:off x="1824318" y="9202448"/>
            <a:ext cx="8668870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on features: https://dataverse.org/software-features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777C70-C04D-64C1-6D7B-9440C976E0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30"/>
          <a:stretch/>
        </p:blipFill>
        <p:spPr>
          <a:xfrm>
            <a:off x="2774028" y="5035345"/>
            <a:ext cx="10986013" cy="33134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753D1D6-728F-AB72-8034-C7E3C31C0B81}"/>
              </a:ext>
            </a:extLst>
          </p:cNvPr>
          <p:cNvSpPr/>
          <p:nvPr/>
        </p:nvSpPr>
        <p:spPr>
          <a:xfrm>
            <a:off x="8267034" y="7510911"/>
            <a:ext cx="1938649" cy="1039283"/>
          </a:xfrm>
          <a:prstGeom prst="rect">
            <a:avLst/>
          </a:prstGeom>
          <a:noFill/>
          <a:ln w="12700" cap="flat">
            <a:solidFill>
              <a:srgbClr val="FFC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63122904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Datasets can be openly available or access can be restricted</a:t>
            </a:r>
          </a:p>
          <a:p>
            <a:pPr lvl="1"/>
            <a:r>
              <a:rPr lang="en-GB" dirty="0"/>
              <a:t>Restrictions can be indicated per data file</a:t>
            </a:r>
            <a:endParaRPr lang="en-GB" sz="6000" dirty="0"/>
          </a:p>
          <a:p>
            <a:r>
              <a:rPr lang="en-GB" dirty="0"/>
              <a:t>Supports various licenses</a:t>
            </a:r>
          </a:p>
          <a:p>
            <a:r>
              <a:rPr lang="en-GB" dirty="0"/>
              <a:t>Statistical files (SPSS, STATA) are transformed into tabular data files </a:t>
            </a:r>
          </a:p>
          <a:p>
            <a:endParaRPr lang="en-GB" sz="6000" dirty="0"/>
          </a:p>
          <a:p>
            <a:pPr marL="0" indent="0">
              <a:buNone/>
            </a:pPr>
            <a:endParaRPr lang="en-GB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err="1"/>
              <a:t>Dataverse</a:t>
            </a:r>
            <a:r>
              <a:rPr lang="en-GB" dirty="0"/>
              <a:t> helps make Data FAIR 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ACC03-541E-AF2D-EA98-8B1A878F4B77}"/>
              </a:ext>
            </a:extLst>
          </p:cNvPr>
          <p:cNvSpPr txBox="1"/>
          <p:nvPr/>
        </p:nvSpPr>
        <p:spPr>
          <a:xfrm>
            <a:off x="1824318" y="9202448"/>
            <a:ext cx="8668870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on features: https://dataverse.org/software-features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777C70-C04D-64C1-6D7B-9440C976E0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30"/>
          <a:stretch/>
        </p:blipFill>
        <p:spPr>
          <a:xfrm>
            <a:off x="2774028" y="5035345"/>
            <a:ext cx="10986013" cy="33134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753D1D6-728F-AB72-8034-C7E3C31C0B81}"/>
              </a:ext>
            </a:extLst>
          </p:cNvPr>
          <p:cNvSpPr/>
          <p:nvPr/>
        </p:nvSpPr>
        <p:spPr>
          <a:xfrm>
            <a:off x="10846111" y="7487465"/>
            <a:ext cx="1938649" cy="1039283"/>
          </a:xfrm>
          <a:prstGeom prst="rect">
            <a:avLst/>
          </a:prstGeom>
          <a:noFill/>
          <a:ln w="12700" cap="flat">
            <a:solidFill>
              <a:srgbClr val="FFC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81417978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6000" dirty="0"/>
          </a:p>
          <a:p>
            <a:pPr marL="0" indent="0">
              <a:buNone/>
            </a:pPr>
            <a:endParaRPr lang="en-GB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A closer look into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ACC03-541E-AF2D-EA98-8B1A878F4B77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Example repsitory: DANS Data Station Archeaology: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archaeology.datastations.nl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935B418-4874-8D14-0EAE-0A899E63A4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599" y="2202503"/>
            <a:ext cx="11333063" cy="7200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722E5EE-2893-5BD5-592A-D59588B1F2E4}"/>
              </a:ext>
            </a:extLst>
          </p:cNvPr>
          <p:cNvSpPr/>
          <p:nvPr/>
        </p:nvSpPr>
        <p:spPr>
          <a:xfrm>
            <a:off x="4149970" y="5205047"/>
            <a:ext cx="2297722" cy="855617"/>
          </a:xfrm>
          <a:prstGeom prst="rect">
            <a:avLst/>
          </a:prstGeom>
          <a:noFill/>
          <a:ln w="12700" cap="flat">
            <a:solidFill>
              <a:srgbClr val="0070C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7DE8750-D2A2-E641-A6D8-782C5E2333FA}"/>
              </a:ext>
            </a:extLst>
          </p:cNvPr>
          <p:cNvSpPr txBox="1"/>
          <p:nvPr/>
        </p:nvSpPr>
        <p:spPr>
          <a:xfrm>
            <a:off x="281354" y="4995664"/>
            <a:ext cx="2227384" cy="1242646"/>
          </a:xfrm>
          <a:prstGeom prst="rect">
            <a:avLst/>
          </a:prstGeom>
          <a:ln w="12700">
            <a:solidFill>
              <a:srgbClr val="0070C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>
            <a:normAutofit/>
          </a:bodyPr>
          <a:lstStyle/>
          <a:p>
            <a:r>
              <a:rPr lang="en-NL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 of datasets and files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2D674B3-294C-3D95-3280-5CE645D87C6B}"/>
              </a:ext>
            </a:extLst>
          </p:cNvPr>
          <p:cNvSpPr txBox="1"/>
          <p:nvPr/>
        </p:nvSpPr>
        <p:spPr>
          <a:xfrm>
            <a:off x="281354" y="7370278"/>
            <a:ext cx="2227384" cy="508020"/>
          </a:xfrm>
          <a:prstGeom prst="rect">
            <a:avLst/>
          </a:prstGeom>
          <a:ln w="12700">
            <a:solidFill>
              <a:srgbClr val="0070C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>
            <a:normAutofit/>
          </a:bodyPr>
          <a:lstStyle/>
          <a:p>
            <a:r>
              <a:rPr lang="en-NL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Facets to filter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015F463-9B61-4742-071E-56FD8AFB2A80}"/>
              </a:ext>
            </a:extLst>
          </p:cNvPr>
          <p:cNvSpPr/>
          <p:nvPr/>
        </p:nvSpPr>
        <p:spPr>
          <a:xfrm>
            <a:off x="4149970" y="6568684"/>
            <a:ext cx="2297722" cy="2200816"/>
          </a:xfrm>
          <a:prstGeom prst="rect">
            <a:avLst/>
          </a:prstGeom>
          <a:noFill/>
          <a:ln w="12700" cap="flat">
            <a:solidFill>
              <a:srgbClr val="0070C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16ABE86-2F20-EFB0-E812-D8AA9E977657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2508738" y="5616987"/>
            <a:ext cx="1641232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E7519F7-A676-5A51-D376-E66B1799CE26}"/>
              </a:ext>
            </a:extLst>
          </p:cNvPr>
          <p:cNvCxnSpPr>
            <a:cxnSpLocks/>
          </p:cNvCxnSpPr>
          <p:nvPr/>
        </p:nvCxnSpPr>
        <p:spPr>
          <a:xfrm>
            <a:off x="2508738" y="7647279"/>
            <a:ext cx="1641232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32690317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6000" dirty="0"/>
          </a:p>
          <a:p>
            <a:pPr marL="0" indent="0">
              <a:buNone/>
            </a:pPr>
            <a:endParaRPr lang="en-GB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A closer look into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ACC03-541E-AF2D-EA98-8B1A878F4B77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Example repsitory: DANS Data Station Archeaology: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archaeology.datastations.nl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83B8669-233E-A3A2-DDED-413AF0A741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599" y="2202503"/>
            <a:ext cx="11333063" cy="7200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E3A1E95-8B4E-2040-367B-F1EAB82B5979}"/>
              </a:ext>
            </a:extLst>
          </p:cNvPr>
          <p:cNvSpPr/>
          <p:nvPr/>
        </p:nvSpPr>
        <p:spPr>
          <a:xfrm>
            <a:off x="4149970" y="5157734"/>
            <a:ext cx="6494584" cy="1289538"/>
          </a:xfrm>
          <a:prstGeom prst="rect">
            <a:avLst/>
          </a:prstGeom>
          <a:noFill/>
          <a:ln w="12700" cap="flat">
            <a:solidFill>
              <a:srgbClr val="0070C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2B4006-0962-FDE0-8A21-E8C942BCE54D}"/>
              </a:ext>
            </a:extLst>
          </p:cNvPr>
          <p:cNvSpPr txBox="1"/>
          <p:nvPr/>
        </p:nvSpPr>
        <p:spPr>
          <a:xfrm>
            <a:off x="281354" y="4995664"/>
            <a:ext cx="2227384" cy="997079"/>
          </a:xfrm>
          <a:prstGeom prst="rect">
            <a:avLst/>
          </a:prstGeom>
          <a:ln w="12700">
            <a:solidFill>
              <a:srgbClr val="0070C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>
            <a:normAutofit/>
          </a:bodyPr>
          <a:lstStyle/>
          <a:p>
            <a:r>
              <a:rPr lang="en-NL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Citation information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6D569C5-2234-003A-DA33-E94640F178B8}"/>
              </a:ext>
            </a:extLst>
          </p:cNvPr>
          <p:cNvCxnSpPr>
            <a:cxnSpLocks/>
          </p:cNvCxnSpPr>
          <p:nvPr/>
        </p:nvCxnSpPr>
        <p:spPr>
          <a:xfrm>
            <a:off x="12965723" y="5815859"/>
            <a:ext cx="1535062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8BBD8B27-4FF6-699B-4061-2364A1409D58}"/>
              </a:ext>
            </a:extLst>
          </p:cNvPr>
          <p:cNvSpPr/>
          <p:nvPr/>
        </p:nvSpPr>
        <p:spPr>
          <a:xfrm>
            <a:off x="10808677" y="5347974"/>
            <a:ext cx="2157046" cy="1289538"/>
          </a:xfrm>
          <a:prstGeom prst="rect">
            <a:avLst/>
          </a:prstGeom>
          <a:noFill/>
          <a:ln w="12700" cap="flat">
            <a:solidFill>
              <a:srgbClr val="0070C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A976A20-548A-B903-16C4-8F8886347B52}"/>
              </a:ext>
            </a:extLst>
          </p:cNvPr>
          <p:cNvSpPr txBox="1"/>
          <p:nvPr/>
        </p:nvSpPr>
        <p:spPr>
          <a:xfrm>
            <a:off x="14500785" y="5347975"/>
            <a:ext cx="2227384" cy="1180110"/>
          </a:xfrm>
          <a:prstGeom prst="rect">
            <a:avLst/>
          </a:prstGeom>
          <a:ln w="12700">
            <a:solidFill>
              <a:srgbClr val="0070C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>
            <a:normAutofit lnSpcReduction="10000"/>
          </a:bodyPr>
          <a:lstStyle/>
          <a:p>
            <a:r>
              <a:rPr lang="en-NL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Download information and metrics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52C8D5-9982-D9B2-98B9-5A3AB5923159}"/>
              </a:ext>
            </a:extLst>
          </p:cNvPr>
          <p:cNvCxnSpPr>
            <a:cxnSpLocks/>
          </p:cNvCxnSpPr>
          <p:nvPr/>
        </p:nvCxnSpPr>
        <p:spPr>
          <a:xfrm>
            <a:off x="2508738" y="5522782"/>
            <a:ext cx="1641232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644672925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6000" dirty="0"/>
          </a:p>
          <a:p>
            <a:pPr marL="0" indent="0">
              <a:buNone/>
            </a:pPr>
            <a:endParaRPr lang="en-GB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A closer look into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ACC03-541E-AF2D-EA98-8B1A878F4B77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Example repsitory: DANS Data Station Archeaology: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archaeology.datastations.nl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77C407C-C6BB-AF10-C79F-A7835759CC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599" y="2202503"/>
            <a:ext cx="11333063" cy="7200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019B536-6F28-4969-2DFE-CAF0D9F10E62}"/>
              </a:ext>
            </a:extLst>
          </p:cNvPr>
          <p:cNvSpPr/>
          <p:nvPr/>
        </p:nvSpPr>
        <p:spPr>
          <a:xfrm>
            <a:off x="4337539" y="4232031"/>
            <a:ext cx="4970584" cy="832338"/>
          </a:xfrm>
          <a:prstGeom prst="rect">
            <a:avLst/>
          </a:prstGeom>
          <a:noFill/>
          <a:ln w="12700" cap="flat">
            <a:solidFill>
              <a:srgbClr val="0070C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CC1EC2-3F11-3361-7E85-FE2F6F6917E6}"/>
              </a:ext>
            </a:extLst>
          </p:cNvPr>
          <p:cNvSpPr txBox="1"/>
          <p:nvPr/>
        </p:nvSpPr>
        <p:spPr>
          <a:xfrm>
            <a:off x="468923" y="4069962"/>
            <a:ext cx="1704713" cy="836745"/>
          </a:xfrm>
          <a:prstGeom prst="rect">
            <a:avLst/>
          </a:prstGeom>
          <a:ln w="12700">
            <a:solidFill>
              <a:srgbClr val="0070C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>
            <a:normAutofit/>
          </a:bodyPr>
          <a:lstStyle/>
          <a:p>
            <a:r>
              <a:rPr lang="en-NL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General information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B351FC5-5EEB-51B8-049F-EB76C0A66037}"/>
              </a:ext>
            </a:extLst>
          </p:cNvPr>
          <p:cNvCxnSpPr>
            <a:cxnSpLocks/>
          </p:cNvCxnSpPr>
          <p:nvPr/>
        </p:nvCxnSpPr>
        <p:spPr>
          <a:xfrm>
            <a:off x="2173636" y="4597079"/>
            <a:ext cx="2163903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943678298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6000" dirty="0"/>
          </a:p>
          <a:p>
            <a:pPr marL="0" indent="0">
              <a:buNone/>
            </a:pPr>
            <a:endParaRPr lang="en-GB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A closer look into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ACC03-541E-AF2D-EA98-8B1A878F4B77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Example repsitory: DANS Data Station Archeaology: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archaeology.datastations.nl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64F9A8F-1E77-6334-D013-8F41B99C36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599" y="2202503"/>
            <a:ext cx="11333063" cy="7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86728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6000" dirty="0"/>
          </a:p>
          <a:p>
            <a:pPr marL="0" indent="0">
              <a:buNone/>
            </a:pPr>
            <a:endParaRPr lang="en-GB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A closer look into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ACC03-541E-AF2D-EA98-8B1A878F4B77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Example repsitory: DANS Data Station Archeaology: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archaeology.datastations.nl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6E3E23B-BD59-17FC-12A5-7576F17627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599" y="2202503"/>
            <a:ext cx="11333063" cy="7200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830AFC-E317-A25C-5773-5660EAC9285B}"/>
              </a:ext>
            </a:extLst>
          </p:cNvPr>
          <p:cNvSpPr/>
          <p:nvPr/>
        </p:nvSpPr>
        <p:spPr>
          <a:xfrm>
            <a:off x="4149969" y="5063950"/>
            <a:ext cx="8815753" cy="1618204"/>
          </a:xfrm>
          <a:prstGeom prst="rect">
            <a:avLst/>
          </a:prstGeom>
          <a:noFill/>
          <a:ln w="12700" cap="flat">
            <a:solidFill>
              <a:srgbClr val="0070C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225145-A65B-F998-B833-D5A9A707F556}"/>
              </a:ext>
            </a:extLst>
          </p:cNvPr>
          <p:cNvSpPr txBox="1"/>
          <p:nvPr/>
        </p:nvSpPr>
        <p:spPr>
          <a:xfrm>
            <a:off x="281353" y="5024242"/>
            <a:ext cx="2227385" cy="997079"/>
          </a:xfrm>
          <a:prstGeom prst="rect">
            <a:avLst/>
          </a:prstGeom>
          <a:ln w="12700">
            <a:solidFill>
              <a:srgbClr val="0070C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>
            <a:normAutofit/>
          </a:bodyPr>
          <a:lstStyle/>
          <a:p>
            <a:r>
              <a:rPr lang="en-NL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Domain-specific information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714C48E-2BED-80FC-33E1-A06F9526710B}"/>
              </a:ext>
            </a:extLst>
          </p:cNvPr>
          <p:cNvCxnSpPr>
            <a:cxnSpLocks/>
          </p:cNvCxnSpPr>
          <p:nvPr/>
        </p:nvCxnSpPr>
        <p:spPr>
          <a:xfrm>
            <a:off x="2508738" y="5522782"/>
            <a:ext cx="1641231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971909991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6000" dirty="0"/>
          </a:p>
          <a:p>
            <a:pPr marL="0" indent="0">
              <a:buNone/>
            </a:pPr>
            <a:endParaRPr lang="en-GB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A closer look into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ACC03-541E-AF2D-EA98-8B1A878F4B77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Example repsitory: DANS Data Station Archeaology: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archaeology.datastations.nl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791599-2F1C-5DA3-722A-5C3825D8E8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599" y="2202503"/>
            <a:ext cx="11333063" cy="7200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FB258EB-9FB0-7FF3-E47E-D55E426A9595}"/>
              </a:ext>
            </a:extLst>
          </p:cNvPr>
          <p:cNvSpPr/>
          <p:nvPr/>
        </p:nvSpPr>
        <p:spPr>
          <a:xfrm>
            <a:off x="4267200" y="6499286"/>
            <a:ext cx="8557846" cy="1988221"/>
          </a:xfrm>
          <a:prstGeom prst="rect">
            <a:avLst/>
          </a:prstGeom>
          <a:noFill/>
          <a:ln w="12700" cap="flat">
            <a:solidFill>
              <a:srgbClr val="0070C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D3D281-BF41-B93F-1301-3A24190566CA}"/>
              </a:ext>
            </a:extLst>
          </p:cNvPr>
          <p:cNvSpPr txBox="1"/>
          <p:nvPr/>
        </p:nvSpPr>
        <p:spPr>
          <a:xfrm>
            <a:off x="398584" y="6337218"/>
            <a:ext cx="2605016" cy="1213880"/>
          </a:xfrm>
          <a:prstGeom prst="rect">
            <a:avLst/>
          </a:prstGeom>
          <a:ln w="12700">
            <a:solidFill>
              <a:srgbClr val="0070C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>
            <a:normAutofit/>
          </a:bodyPr>
          <a:lstStyle/>
          <a:p>
            <a:r>
              <a:rPr lang="en-NL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Information on license and terms of use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0AAD596-ED80-BF00-7993-4C2CE2C4B5F5}"/>
              </a:ext>
            </a:extLst>
          </p:cNvPr>
          <p:cNvCxnSpPr>
            <a:cxnSpLocks/>
          </p:cNvCxnSpPr>
          <p:nvPr/>
        </p:nvCxnSpPr>
        <p:spPr>
          <a:xfrm>
            <a:off x="3003599" y="6864335"/>
            <a:ext cx="1263601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563609902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Finding data in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1807C5-1172-991D-114F-22E23B271DD7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taken from Dataverse End User Manual available at: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doi.org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/10.5281/zenodo.6347488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525720347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3000" dirty="0"/>
              <a:t>Searching and browsing</a:t>
            </a:r>
          </a:p>
          <a:p>
            <a:r>
              <a:rPr lang="en-GB" sz="3000" dirty="0" err="1"/>
              <a:t>Dataverses</a:t>
            </a:r>
            <a:r>
              <a:rPr lang="en-GB" sz="3000" dirty="0"/>
              <a:t> and it’s collections (sub-</a:t>
            </a:r>
            <a:r>
              <a:rPr lang="en-GB" sz="3000" dirty="0" err="1"/>
              <a:t>Dataverses</a:t>
            </a:r>
            <a:r>
              <a:rPr lang="en-GB" sz="3000" dirty="0"/>
              <a:t>) </a:t>
            </a:r>
          </a:p>
          <a:p>
            <a:pPr marL="0" indent="0">
              <a:buNone/>
            </a:pPr>
            <a:endParaRPr lang="en-GB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Finding data in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1807C5-1172-991D-114F-22E23B271DD7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taken from Dataverse End User Manual available at: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doi.org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/10.5281/zenodo.6347488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CDDCB5F-1F5F-0190-EC9E-41626DF7FB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86" y="3841033"/>
            <a:ext cx="12954577" cy="470780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E96BC9-4934-1432-94D6-8AEB5008369B}"/>
              </a:ext>
            </a:extLst>
          </p:cNvPr>
          <p:cNvSpPr txBox="1"/>
          <p:nvPr/>
        </p:nvSpPr>
        <p:spPr>
          <a:xfrm>
            <a:off x="3481753" y="8440759"/>
            <a:ext cx="8675076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from: https://dataverse.nl/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9162F2C-51B8-1726-49E7-ADC40950EB53}"/>
              </a:ext>
            </a:extLst>
          </p:cNvPr>
          <p:cNvSpPr/>
          <p:nvPr/>
        </p:nvSpPr>
        <p:spPr>
          <a:xfrm>
            <a:off x="2508738" y="7005006"/>
            <a:ext cx="1946031" cy="1359877"/>
          </a:xfrm>
          <a:prstGeom prst="rect">
            <a:avLst/>
          </a:prstGeom>
          <a:noFill/>
          <a:ln w="12700" cap="flat">
            <a:solidFill>
              <a:srgbClr val="0070C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09978761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16C8F44-B428-9D3E-68CD-B91D65F01D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6061" y="601123"/>
            <a:ext cx="5390917" cy="8090647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BD18D8-3580-AA42-BC75-E600A63DC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14489062" cy="3079836"/>
          </a:xfrm>
        </p:spPr>
        <p:txBody>
          <a:bodyPr/>
          <a:lstStyle/>
          <a:p>
            <a:r>
              <a:rPr lang="nl-NL" sz="3600" dirty="0" err="1">
                <a:solidFill>
                  <a:schemeClr val="tx1"/>
                </a:solidFill>
                <a:ea typeface="Open Sans Light" panose="020B0604020202020204" charset="0"/>
                <a:cs typeface="Open Sans Light" panose="020B0604020202020204" charset="0"/>
              </a:rPr>
              <a:t>Dataverse</a:t>
            </a:r>
            <a:r>
              <a:rPr lang="nl-NL" sz="3600" dirty="0">
                <a:solidFill>
                  <a:schemeClr val="tx1"/>
                </a:solidFill>
                <a:ea typeface="Open Sans Light" panose="020B0604020202020204" charset="0"/>
                <a:cs typeface="Open Sans Light" panose="020B0604020202020204" charset="0"/>
              </a:rPr>
              <a:t> </a:t>
            </a:r>
            <a:r>
              <a:rPr lang="nl-NL" sz="3600" dirty="0" err="1">
                <a:solidFill>
                  <a:schemeClr val="tx1"/>
                </a:solidFill>
                <a:ea typeface="Open Sans Light" panose="020B0604020202020204" charset="0"/>
                <a:cs typeface="Open Sans Light" panose="020B0604020202020204" charset="0"/>
              </a:rPr>
              <a:t>introduction</a:t>
            </a:r>
            <a:r>
              <a:rPr lang="nl-NL" sz="3600" dirty="0">
                <a:solidFill>
                  <a:schemeClr val="tx1"/>
                </a:solidFill>
                <a:ea typeface="Open Sans Light" panose="020B0604020202020204" charset="0"/>
                <a:cs typeface="Open Sans Light" panose="020B0604020202020204" charset="0"/>
              </a:rPr>
              <a:t> </a:t>
            </a:r>
            <a:endParaRPr lang="sl-SI" sz="3600" dirty="0">
              <a:solidFill>
                <a:schemeClr val="tx1"/>
              </a:solidFill>
            </a:endParaRPr>
          </a:p>
          <a:p>
            <a:r>
              <a:rPr lang="en-GB" sz="3600" dirty="0">
                <a:solidFill>
                  <a:schemeClr val="tx1"/>
                </a:solidFill>
                <a:ea typeface="Open Sans Light" panose="020B0604020202020204" charset="0"/>
                <a:cs typeface="Open Sans Light" panose="020B0604020202020204" charset="0"/>
              </a:rPr>
              <a:t>Finding data in a </a:t>
            </a:r>
            <a:r>
              <a:rPr lang="en-GB" sz="3600" dirty="0" err="1">
                <a:solidFill>
                  <a:schemeClr val="tx1"/>
                </a:solidFill>
                <a:ea typeface="Open Sans Light" panose="020B0604020202020204" charset="0"/>
                <a:cs typeface="Open Sans Light" panose="020B0604020202020204" charset="0"/>
              </a:rPr>
              <a:t>Dataverse</a:t>
            </a:r>
            <a:r>
              <a:rPr lang="en-GB" sz="3600" dirty="0">
                <a:solidFill>
                  <a:schemeClr val="tx1"/>
                </a:solidFill>
                <a:ea typeface="Open Sans Light" panose="020B0604020202020204" charset="0"/>
                <a:cs typeface="Open Sans Light" panose="020B0604020202020204" charset="0"/>
              </a:rPr>
              <a:t> repository</a:t>
            </a:r>
          </a:p>
          <a:p>
            <a:r>
              <a:rPr lang="en-GB" sz="3600" dirty="0">
                <a:solidFill>
                  <a:schemeClr val="tx1"/>
                </a:solidFill>
                <a:ea typeface="Open Sans Light" panose="020B0604020202020204" charset="0"/>
                <a:cs typeface="Open Sans Light" panose="020B0604020202020204" charset="0"/>
              </a:rPr>
              <a:t>Using data from a </a:t>
            </a:r>
            <a:r>
              <a:rPr lang="en-GB" sz="3600" dirty="0" err="1">
                <a:solidFill>
                  <a:schemeClr val="tx1"/>
                </a:solidFill>
                <a:ea typeface="Open Sans Light" panose="020B0604020202020204" charset="0"/>
                <a:cs typeface="Open Sans Light" panose="020B0604020202020204" charset="0"/>
              </a:rPr>
              <a:t>Dataverse</a:t>
            </a:r>
            <a:r>
              <a:rPr lang="en-GB" sz="3600" dirty="0">
                <a:solidFill>
                  <a:schemeClr val="tx1"/>
                </a:solidFill>
                <a:ea typeface="Open Sans Light" panose="020B0604020202020204" charset="0"/>
                <a:cs typeface="Open Sans Light" panose="020B0604020202020204" charset="0"/>
              </a:rPr>
              <a:t> repository</a:t>
            </a:r>
          </a:p>
          <a:p>
            <a:endParaRPr lang="en-GB" dirty="0">
              <a:solidFill>
                <a:schemeClr val="tx1"/>
              </a:solidFill>
              <a:ea typeface="Open Sans Light" panose="020B0604020202020204" charset="0"/>
              <a:cs typeface="Open Sans Light" panose="020B0604020202020204" charset="0"/>
            </a:endParaRPr>
          </a:p>
          <a:p>
            <a:endParaRPr lang="en-GB" dirty="0">
              <a:solidFill>
                <a:schemeClr val="tx1"/>
              </a:solidFill>
              <a:ea typeface="Open Sans Light" panose="020B0604020202020204" charset="0"/>
              <a:cs typeface="Open Sans Light" panose="020B0604020202020204" charset="0"/>
            </a:endParaRPr>
          </a:p>
          <a:p>
            <a:pPr marL="0" indent="0">
              <a:buNone/>
            </a:pPr>
            <a:endParaRPr lang="sl-SI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en-GB" dirty="0"/>
          </a:p>
          <a:p>
            <a:pPr>
              <a:lnSpc>
                <a:spcPct val="150000"/>
              </a:lnSpc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EF4A075-41F4-AD44-AF37-03A9A8646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EA5A50-B4E3-7BC5-074E-E5539D87C19C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>
            <a:normAutofit fontScale="70000" lnSpcReduction="20000"/>
          </a:bodyPr>
          <a:lstStyle/>
          <a:p>
            <a:pPr algn="l"/>
            <a:r>
              <a:rPr lang="en-NL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Image: CC-BY-SA CESSDA DMEG </a:t>
            </a:r>
            <a:r>
              <a:rPr lang="en-GB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https://</a:t>
            </a:r>
            <a:r>
              <a:rPr lang="en-GB" b="0" dirty="0" err="1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dmeg.cessda.eu</a:t>
            </a:r>
            <a:r>
              <a:rPr lang="en-GB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</a:p>
          <a:p>
            <a:pPr algn="l"/>
            <a:endParaRPr lang="en-NL" b="0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DD2B1E-C0C0-8AA7-A9F7-6789D4419F06}"/>
              </a:ext>
            </a:extLst>
          </p:cNvPr>
          <p:cNvSpPr txBox="1"/>
          <p:nvPr/>
        </p:nvSpPr>
        <p:spPr>
          <a:xfrm>
            <a:off x="718135" y="7829996"/>
            <a:ext cx="13625393" cy="861774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hangingPunct="1">
              <a:spcBef>
                <a:spcPts val="600"/>
              </a:spcBef>
              <a:buSzPct val="73000"/>
            </a:pPr>
            <a:r>
              <a:rPr lang="en-GB" sz="2500" b="0" dirty="0">
                <a:solidFill>
                  <a:schemeClr val="tx1"/>
                </a:solidFill>
                <a:latin typeface="Tahoma" panose="020B0604030504040204" pitchFamily="34" charset="0"/>
                <a:ea typeface="Open Sans Light" panose="020B0604020202020204" charset="0"/>
                <a:cs typeface="Open Sans Light" panose="020B0604020202020204" charset="0"/>
                <a:sym typeface="Helvetica"/>
              </a:rPr>
              <a:t>This presentation follows the instructions presented in the </a:t>
            </a:r>
            <a:r>
              <a:rPr lang="en-GB" sz="2500" b="0" i="1" dirty="0" err="1">
                <a:solidFill>
                  <a:schemeClr val="tx1"/>
                </a:solidFill>
                <a:latin typeface="Tahoma" panose="020B0604030504040204" pitchFamily="34" charset="0"/>
                <a:ea typeface="Open Sans Light" panose="020B0604020202020204" charset="0"/>
                <a:cs typeface="Open Sans Light" panose="020B0604020202020204" charset="0"/>
                <a:sym typeface="Helvetica"/>
              </a:rPr>
              <a:t>Dataverse</a:t>
            </a:r>
            <a:r>
              <a:rPr lang="en-GB" sz="2500" b="0" i="1" dirty="0">
                <a:solidFill>
                  <a:schemeClr val="tx1"/>
                </a:solidFill>
                <a:latin typeface="Tahoma" panose="020B0604030504040204" pitchFamily="34" charset="0"/>
                <a:ea typeface="Open Sans Light" panose="020B0604020202020204" charset="0"/>
                <a:cs typeface="Open Sans Light" panose="020B0604020202020204" charset="0"/>
                <a:sym typeface="Helvetica"/>
              </a:rPr>
              <a:t> End User Manual</a:t>
            </a:r>
            <a:r>
              <a:rPr lang="en-GB" sz="2500" b="0" dirty="0">
                <a:solidFill>
                  <a:schemeClr val="tx1"/>
                </a:solidFill>
                <a:latin typeface="Tahoma" panose="020B0604030504040204" pitchFamily="34" charset="0"/>
                <a:ea typeface="Open Sans Light" panose="020B0604020202020204" charset="0"/>
                <a:cs typeface="Open Sans Light" panose="020B0604020202020204" charset="0"/>
                <a:sym typeface="Helvetica"/>
              </a:rPr>
              <a:t> created in the SSHOC project available at: </a:t>
            </a:r>
            <a:r>
              <a:rPr lang="en-GB" sz="2500" b="0" dirty="0">
                <a:solidFill>
                  <a:schemeClr val="tx1"/>
                </a:solidFill>
                <a:latin typeface="Tahoma" panose="020B0604030504040204" pitchFamily="34" charset="0"/>
                <a:ea typeface="Open Sans Light" panose="020B0604020202020204" charset="0"/>
                <a:cs typeface="Open Sans Light" panose="020B0604020202020204" charset="0"/>
              </a:rPr>
              <a:t>https://</a:t>
            </a:r>
            <a:r>
              <a:rPr lang="en-GB" sz="2500" b="0" dirty="0" err="1">
                <a:solidFill>
                  <a:schemeClr val="tx1"/>
                </a:solidFill>
                <a:latin typeface="Tahoma" panose="020B0604030504040204" pitchFamily="34" charset="0"/>
                <a:ea typeface="Open Sans Light" panose="020B0604020202020204" charset="0"/>
                <a:cs typeface="Open Sans Light" panose="020B0604020202020204" charset="0"/>
              </a:rPr>
              <a:t>doi.org</a:t>
            </a:r>
            <a:r>
              <a:rPr lang="en-GB" sz="2500" b="0" dirty="0">
                <a:solidFill>
                  <a:schemeClr val="tx1"/>
                </a:solidFill>
                <a:latin typeface="Tahoma" panose="020B0604030504040204" pitchFamily="34" charset="0"/>
                <a:ea typeface="Open Sans Light" panose="020B0604020202020204" charset="0"/>
                <a:cs typeface="Open Sans Light" panose="020B0604020202020204" charset="0"/>
              </a:rPr>
              <a:t>/10.5281/zenodo.6347488</a:t>
            </a:r>
            <a:endParaRPr lang="en-GB" sz="2500" b="0" dirty="0">
              <a:solidFill>
                <a:schemeClr val="tx1"/>
              </a:solidFill>
              <a:latin typeface="Tahoma" panose="020B0604030504040204" pitchFamily="34" charset="0"/>
              <a:ea typeface="Open Sans Light" panose="020B0604020202020204" charset="0"/>
              <a:cs typeface="Open Sans Light" panose="020B0604020202020204" charset="0"/>
              <a:sym typeface="Helvetica"/>
            </a:endParaRPr>
          </a:p>
        </p:txBody>
      </p:sp>
      <p:pic>
        <p:nvPicPr>
          <p:cNvPr id="1026" name="Picture 2" descr="The Dataverse Project - Dataverse.org">
            <a:extLst>
              <a:ext uri="{FF2B5EF4-FFF2-40B4-BE49-F238E27FC236}">
                <a16:creationId xmlns:a16="http://schemas.microsoft.com/office/drawing/2014/main" id="{5FC67348-2FBD-9EE2-1B34-F6EBF7AE4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960" y="344620"/>
            <a:ext cx="5328006" cy="2049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472005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3000" dirty="0"/>
              <a:t>Searching and browsing</a:t>
            </a:r>
          </a:p>
          <a:p>
            <a:r>
              <a:rPr lang="en-GB" sz="3000" dirty="0" err="1"/>
              <a:t>Dataverses</a:t>
            </a:r>
            <a:r>
              <a:rPr lang="en-GB" sz="3000" dirty="0"/>
              <a:t> and it’s collections (sub-</a:t>
            </a:r>
            <a:r>
              <a:rPr lang="en-GB" sz="3000" dirty="0" err="1"/>
              <a:t>Dataverses</a:t>
            </a:r>
            <a:r>
              <a:rPr lang="en-GB" sz="3000" dirty="0"/>
              <a:t>) </a:t>
            </a:r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Finding data in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1807C5-1172-991D-114F-22E23B271DD7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taken from Dataverse End User Manual available at: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doi.org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/10.5281/zenodo.6347488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C1340C7-E1DD-2719-3638-BF34BAAA36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7" b="6168"/>
          <a:stretch/>
        </p:blipFill>
        <p:spPr>
          <a:xfrm>
            <a:off x="1824317" y="3851266"/>
            <a:ext cx="12209949" cy="466456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8B0B1E-1AC7-781D-4685-4332A21C9923}"/>
              </a:ext>
            </a:extLst>
          </p:cNvPr>
          <p:cNvSpPr/>
          <p:nvPr/>
        </p:nvSpPr>
        <p:spPr>
          <a:xfrm>
            <a:off x="2157046" y="3589905"/>
            <a:ext cx="3141785" cy="1775811"/>
          </a:xfrm>
          <a:prstGeom prst="rect">
            <a:avLst/>
          </a:prstGeom>
          <a:noFill/>
          <a:ln w="12700" cap="flat">
            <a:solidFill>
              <a:srgbClr val="0070C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AF2F12-5423-AD5F-DA40-9127DFA7B1D0}"/>
              </a:ext>
            </a:extLst>
          </p:cNvPr>
          <p:cNvSpPr txBox="1"/>
          <p:nvPr/>
        </p:nvSpPr>
        <p:spPr>
          <a:xfrm>
            <a:off x="3481753" y="8440759"/>
            <a:ext cx="8675076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from: https://dataverse.nl/</a:t>
            </a:r>
          </a:p>
        </p:txBody>
      </p:sp>
    </p:spTree>
    <p:extLst>
      <p:ext uri="{BB962C8B-B14F-4D97-AF65-F5344CB8AC3E}">
        <p14:creationId xmlns:p14="http://schemas.microsoft.com/office/powerpoint/2010/main" val="1638118666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3000" dirty="0"/>
              <a:t>Searching and browsing</a:t>
            </a:r>
          </a:p>
          <a:p>
            <a:pPr marL="0" indent="0">
              <a:buNone/>
            </a:pPr>
            <a:endParaRPr lang="en-GB" sz="3000" dirty="0"/>
          </a:p>
          <a:p>
            <a:r>
              <a:rPr lang="en-GB" sz="3000" dirty="0"/>
              <a:t>Basic search using the search bar</a:t>
            </a:r>
          </a:p>
          <a:p>
            <a:pPr lvl="1"/>
            <a:r>
              <a:rPr lang="en-GB" sz="3000" dirty="0"/>
              <a:t>Through all available metadata of the </a:t>
            </a:r>
            <a:r>
              <a:rPr lang="en-GB" sz="3000" dirty="0" err="1"/>
              <a:t>Dataverse</a:t>
            </a:r>
            <a:r>
              <a:rPr lang="en-GB" sz="3000" dirty="0"/>
              <a:t> installation</a:t>
            </a:r>
          </a:p>
          <a:p>
            <a:pPr lvl="1"/>
            <a:r>
              <a:rPr lang="en-GB" sz="3000" dirty="0"/>
              <a:t>D</a:t>
            </a:r>
            <a:r>
              <a:rPr lang="en-GB" dirty="0"/>
              <a:t>epending on the full-text indexing configuration of the </a:t>
            </a:r>
            <a:r>
              <a:rPr lang="en-GB" dirty="0" err="1"/>
              <a:t>Dataverse</a:t>
            </a:r>
            <a:r>
              <a:rPr lang="en-GB" dirty="0"/>
              <a:t> installation you may also be able to search in file contents </a:t>
            </a:r>
          </a:p>
          <a:p>
            <a:pPr lvl="1"/>
            <a:r>
              <a:rPr lang="en-GB" dirty="0"/>
              <a:t>accepts terms, queries (using AND or  OR), and exact phrases (in parentheses). </a:t>
            </a:r>
            <a:endParaRPr lang="en-GB" sz="3200" dirty="0"/>
          </a:p>
          <a:p>
            <a:pPr lvl="1"/>
            <a:endParaRPr lang="en-GB" sz="3200" dirty="0"/>
          </a:p>
          <a:p>
            <a:pPr lvl="1"/>
            <a:endParaRPr lang="en-GB" sz="3000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Finding data in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1807C5-1172-991D-114F-22E23B271DD7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taken from Dataverse End User Manual available at: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doi.org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/10.5281/zenodo.6347488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88E53C-782B-B958-2E44-208A114822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947" y="6784508"/>
            <a:ext cx="11160368" cy="1875434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110246197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3000" dirty="0"/>
              <a:t>Searching and browsing</a:t>
            </a:r>
          </a:p>
          <a:p>
            <a:pPr marL="0" indent="0">
              <a:buNone/>
            </a:pPr>
            <a:endParaRPr lang="en-GB" sz="3000" dirty="0"/>
          </a:p>
          <a:p>
            <a:r>
              <a:rPr lang="en-GB" sz="3000" dirty="0"/>
              <a:t>Advanced search</a:t>
            </a:r>
          </a:p>
          <a:p>
            <a:pPr lvl="1"/>
            <a:r>
              <a:rPr lang="en-GB" sz="3000" dirty="0"/>
              <a:t>Allows you to refine search further</a:t>
            </a:r>
          </a:p>
          <a:p>
            <a:pPr lvl="1"/>
            <a:r>
              <a:rPr lang="en-GB" sz="3000" dirty="0"/>
              <a:t>Search specific </a:t>
            </a:r>
            <a:r>
              <a:rPr lang="en-GB" sz="3000" dirty="0" err="1"/>
              <a:t>Dataverses</a:t>
            </a:r>
            <a:endParaRPr lang="en-GB" sz="3000" dirty="0"/>
          </a:p>
          <a:p>
            <a:pPr lvl="1"/>
            <a:r>
              <a:rPr lang="en-GB" sz="3000" dirty="0"/>
              <a:t>Search specific Datasets</a:t>
            </a:r>
          </a:p>
          <a:p>
            <a:pPr lvl="1"/>
            <a:r>
              <a:rPr lang="en-GB" sz="3000" dirty="0"/>
              <a:t>Search specific files </a:t>
            </a:r>
            <a:endParaRPr lang="en-GB" sz="3200" dirty="0"/>
          </a:p>
          <a:p>
            <a:pPr lvl="1"/>
            <a:endParaRPr lang="en-GB" sz="3000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Finding data in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1807C5-1172-991D-114F-22E23B271DD7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taken from Dataverse End User Manual available at: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doi.org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/10.5281/zenodo.6347488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5FA6A8-F5B9-E5E1-DD37-0677FD75D8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3" t="30702" r="24207" b="10132"/>
          <a:stretch/>
        </p:blipFill>
        <p:spPr>
          <a:xfrm>
            <a:off x="8133573" y="3109848"/>
            <a:ext cx="8726671" cy="4998906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7D1F8D-66A6-7BE6-BE4C-B5C63C267FF7}"/>
              </a:ext>
            </a:extLst>
          </p:cNvPr>
          <p:cNvSpPr txBox="1"/>
          <p:nvPr/>
        </p:nvSpPr>
        <p:spPr>
          <a:xfrm>
            <a:off x="8670131" y="8455546"/>
            <a:ext cx="8675076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from: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archaeology.datastations.nl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44132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3000" dirty="0"/>
              <a:t>Searching and browsing</a:t>
            </a:r>
          </a:p>
          <a:p>
            <a:pPr marL="0" indent="0">
              <a:buNone/>
            </a:pPr>
            <a:endParaRPr lang="en-GB" sz="3000" dirty="0"/>
          </a:p>
          <a:p>
            <a:r>
              <a:rPr lang="en-GB" sz="3000" dirty="0"/>
              <a:t>Advanced search</a:t>
            </a:r>
          </a:p>
          <a:p>
            <a:pPr lvl="1"/>
            <a:r>
              <a:rPr lang="en-GB" sz="3000" dirty="0"/>
              <a:t>Allows you to refine search further</a:t>
            </a:r>
          </a:p>
          <a:p>
            <a:pPr lvl="1"/>
            <a:r>
              <a:rPr lang="en-GB" sz="3000" dirty="0"/>
              <a:t>Search specific </a:t>
            </a:r>
            <a:r>
              <a:rPr lang="en-GB" sz="3000" dirty="0" err="1"/>
              <a:t>Dataverses</a:t>
            </a:r>
            <a:endParaRPr lang="en-GB" sz="3000" dirty="0"/>
          </a:p>
          <a:p>
            <a:pPr lvl="1"/>
            <a:r>
              <a:rPr lang="en-GB" sz="3000" dirty="0"/>
              <a:t>Search specific Datasets</a:t>
            </a:r>
          </a:p>
          <a:p>
            <a:pPr lvl="1"/>
            <a:r>
              <a:rPr lang="en-GB" sz="3000" dirty="0"/>
              <a:t>Search specific files </a:t>
            </a:r>
            <a:endParaRPr lang="en-GB" sz="3200" dirty="0"/>
          </a:p>
          <a:p>
            <a:pPr lvl="1"/>
            <a:endParaRPr lang="en-GB" sz="3000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Finding data in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1807C5-1172-991D-114F-22E23B271DD7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taken from Dataverse End User Manual available at: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doi.org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/10.5281/zenodo.6347488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516607-C33B-D29C-3CD0-751F1F9FD8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2" t="24536" r="17357" b="24161"/>
          <a:stretch/>
        </p:blipFill>
        <p:spPr>
          <a:xfrm>
            <a:off x="8133573" y="4227836"/>
            <a:ext cx="8640000" cy="3880918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DCE153F-9B31-FC7E-38EC-3A884B4AC2FE}"/>
              </a:ext>
            </a:extLst>
          </p:cNvPr>
          <p:cNvSpPr txBox="1"/>
          <p:nvPr/>
        </p:nvSpPr>
        <p:spPr>
          <a:xfrm>
            <a:off x="8670131" y="8455546"/>
            <a:ext cx="8675076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from: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archaeology.datastations.nl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110661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11212881" cy="4998906"/>
          </a:xfrm>
        </p:spPr>
        <p:txBody>
          <a:bodyPr>
            <a:normAutofit/>
          </a:bodyPr>
          <a:lstStyle/>
          <a:p>
            <a:r>
              <a:rPr lang="en-GB" dirty="0"/>
              <a:t>Viewing and sorting search results</a:t>
            </a:r>
          </a:p>
          <a:p>
            <a:pPr>
              <a:buFont typeface="Wingdings" pitchFamily="2" charset="2"/>
              <a:buChar char="à"/>
            </a:pPr>
            <a:endParaRPr lang="en-GB" dirty="0"/>
          </a:p>
          <a:p>
            <a:pPr>
              <a:buFont typeface="Wingdings" pitchFamily="2" charset="2"/>
              <a:buChar char="à"/>
            </a:pPr>
            <a:r>
              <a:rPr lang="en-GB" dirty="0"/>
              <a:t>You can use the facets on the left-hand side of the search results </a:t>
            </a:r>
          </a:p>
          <a:p>
            <a:pPr>
              <a:buFont typeface="Wingdings" pitchFamily="2" charset="2"/>
              <a:buChar char="à"/>
            </a:pPr>
            <a:endParaRPr lang="en-GB" dirty="0"/>
          </a:p>
          <a:p>
            <a:pPr>
              <a:buFont typeface="Wingdings" pitchFamily="2" charset="2"/>
              <a:buChar char="à"/>
            </a:pPr>
            <a:r>
              <a:rPr lang="en-GB" dirty="0"/>
              <a:t>You can sort results by name, date, or relevancy of the search results (the default).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sz="3000" dirty="0"/>
          </a:p>
          <a:p>
            <a:pPr marL="0" indent="0">
              <a:buNone/>
            </a:pPr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Finding data in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1807C5-1172-991D-114F-22E23B271DD7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taken from Dataverse End User Manual available at: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doi.org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/10.5281/zenodo.6347488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E14AB9-2D88-3D4E-B518-32A6E717B1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76"/>
          <a:stretch/>
        </p:blipFill>
        <p:spPr>
          <a:xfrm>
            <a:off x="12480680" y="1974540"/>
            <a:ext cx="3924300" cy="630761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EDD0A1-187E-70ED-F272-617E72F2C6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692" y="5342205"/>
            <a:ext cx="2625970" cy="2939945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C92681-F25F-4AEE-9357-F5E911257B43}"/>
              </a:ext>
            </a:extLst>
          </p:cNvPr>
          <p:cNvSpPr txBox="1"/>
          <p:nvPr/>
        </p:nvSpPr>
        <p:spPr>
          <a:xfrm>
            <a:off x="8670131" y="8455546"/>
            <a:ext cx="8675076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from: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archaeology.datastations.nl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637361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8235219" cy="49989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000" dirty="0"/>
              <a:t>Once you have found an interesting dataset:</a:t>
            </a:r>
          </a:p>
          <a:p>
            <a:endParaRPr lang="en-GB" sz="3000" dirty="0"/>
          </a:p>
          <a:p>
            <a:r>
              <a:rPr lang="en-GB" sz="3000" dirty="0"/>
              <a:t>You can search within the dataset to find specific files</a:t>
            </a:r>
          </a:p>
          <a:p>
            <a:endParaRPr lang="en-GB" sz="3000" dirty="0"/>
          </a:p>
          <a:p>
            <a:r>
              <a:rPr lang="en-GB" sz="3000" dirty="0"/>
              <a:t>You can view additional file information</a:t>
            </a:r>
          </a:p>
          <a:p>
            <a:pPr lvl="1"/>
            <a:r>
              <a:rPr lang="en-GB" dirty="0"/>
              <a:t>Restricted files are indicated with a small lock</a:t>
            </a:r>
          </a:p>
          <a:p>
            <a:pPr lvl="1"/>
            <a:r>
              <a:rPr lang="en-GB" dirty="0"/>
              <a:t>Open files can be downloaded right away  </a:t>
            </a:r>
          </a:p>
          <a:p>
            <a:pPr marL="0" indent="0">
              <a:buNone/>
            </a:pPr>
            <a:endParaRPr lang="en-GB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Using data from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pic>
        <p:nvPicPr>
          <p:cNvPr id="22530" name="Picture 2">
            <a:extLst>
              <a:ext uri="{FF2B5EF4-FFF2-40B4-BE49-F238E27FC236}">
                <a16:creationId xmlns:a16="http://schemas.microsoft.com/office/drawing/2014/main" id="{7611C194-9F4E-5C67-175E-57945C0A4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3781181"/>
            <a:ext cx="7874000" cy="486410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3EDB59E-3AEA-CCF6-A2D9-7AA62945D865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taken from Dataverse End User Manual available at: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doi.org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/10.5281/zenodo.6347488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709982847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13768511" cy="499890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sz="3000" dirty="0"/>
              <a:t>Downloading data – open data</a:t>
            </a:r>
          </a:p>
          <a:p>
            <a:endParaRPr lang="en-GB" sz="3000" dirty="0"/>
          </a:p>
          <a:p>
            <a:r>
              <a:rPr lang="en-GB" dirty="0"/>
              <a:t>All data </a:t>
            </a:r>
            <a:r>
              <a:rPr lang="en-GB" dirty="0">
                <a:sym typeface="Wingdings" pitchFamily="2" charset="2"/>
              </a:rPr>
              <a:t> </a:t>
            </a:r>
            <a:r>
              <a:rPr lang="en-GB" dirty="0"/>
              <a:t>click ‘Access Dataset’</a:t>
            </a:r>
          </a:p>
          <a:p>
            <a:pPr lvl="1"/>
            <a:r>
              <a:rPr lang="en-GB" dirty="0"/>
              <a:t>Different options</a:t>
            </a:r>
          </a:p>
          <a:p>
            <a:pPr lvl="1"/>
            <a:r>
              <a:rPr lang="en-GB" dirty="0"/>
              <a:t>Downloads a .zip file with folder structure determined by the creator</a:t>
            </a:r>
            <a:endParaRPr lang="en-GB" sz="3200" dirty="0"/>
          </a:p>
          <a:p>
            <a:endParaRPr lang="en-GB" sz="3000" dirty="0"/>
          </a:p>
          <a:p>
            <a:r>
              <a:rPr lang="en-GB" sz="3000" dirty="0"/>
              <a:t>Individual files </a:t>
            </a:r>
            <a:r>
              <a:rPr lang="en-GB" sz="3000" dirty="0">
                <a:sym typeface="Wingdings" pitchFamily="2" charset="2"/>
              </a:rPr>
              <a:t> Select in files tab and click ‘Download’ (</a:t>
            </a:r>
            <a:r>
              <a:rPr lang="en-GB" dirty="0"/>
              <a:t>top-right corner)</a:t>
            </a:r>
          </a:p>
          <a:p>
            <a:pPr lvl="1"/>
            <a:r>
              <a:rPr lang="en-GB" dirty="0"/>
              <a:t>Downloads selected files in .zip file</a:t>
            </a:r>
          </a:p>
          <a:p>
            <a:endParaRPr lang="en-GB" sz="3000" dirty="0"/>
          </a:p>
          <a:p>
            <a:r>
              <a:rPr lang="en-GB" sz="3000" dirty="0"/>
              <a:t>Metadata of datasets or files can be downloaded using the ‘Export metadata’ field</a:t>
            </a:r>
          </a:p>
          <a:p>
            <a:pPr marL="0" indent="0">
              <a:buNone/>
            </a:pPr>
            <a:endParaRPr lang="en-GB" sz="3000" dirty="0"/>
          </a:p>
          <a:p>
            <a:r>
              <a:rPr lang="en-GB" sz="3000" dirty="0"/>
              <a:t>Download</a:t>
            </a:r>
            <a:r>
              <a:rPr lang="en-GB" dirty="0"/>
              <a:t> </a:t>
            </a:r>
            <a:r>
              <a:rPr lang="en-GB" dirty="0" err="1"/>
              <a:t>url</a:t>
            </a:r>
            <a:r>
              <a:rPr lang="en-GB" dirty="0"/>
              <a:t> for specific files can be used by APIs</a:t>
            </a:r>
          </a:p>
          <a:p>
            <a:endParaRPr lang="en-GB" dirty="0"/>
          </a:p>
          <a:p>
            <a:endParaRPr lang="en-GB" dirty="0"/>
          </a:p>
          <a:p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Using data from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EDB59E-3AEA-CCF6-A2D9-7AA62945D865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taken from Dataverse End User Manual available at: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doi.org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/10.5281/zenodo.6347488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AB550F-5381-9498-2CF9-B6152E442B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6457" y="3810846"/>
            <a:ext cx="3670300" cy="162560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3D5FF1-E97A-CF85-DA96-3A98459F5B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2407" y="6050083"/>
            <a:ext cx="2438400" cy="2298700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230111008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13768511" cy="499890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3000" dirty="0"/>
              <a:t>Downloading data – restricted access</a:t>
            </a:r>
          </a:p>
          <a:p>
            <a:endParaRPr lang="en-GB" sz="3000" dirty="0"/>
          </a:p>
          <a:p>
            <a:r>
              <a:rPr lang="en-GB" dirty="0"/>
              <a:t>If a dataset or a file is not openly available, you need to request access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>
                <a:sym typeface="Wingdings" pitchFamily="2" charset="2"/>
              </a:rPr>
              <a:t> </a:t>
            </a:r>
            <a:r>
              <a:rPr lang="en-GB" dirty="0"/>
              <a:t>This will requires you to log in</a:t>
            </a:r>
          </a:p>
          <a:p>
            <a:r>
              <a:rPr lang="en-GB" dirty="0" err="1"/>
              <a:t>Dataverse</a:t>
            </a:r>
            <a:r>
              <a:rPr lang="en-GB" dirty="0"/>
              <a:t> can be configured to support various log ins</a:t>
            </a:r>
          </a:p>
          <a:p>
            <a:pPr lvl="1"/>
            <a:r>
              <a:rPr lang="en-GB" dirty="0"/>
              <a:t>Username/Email and Password</a:t>
            </a:r>
          </a:p>
          <a:p>
            <a:pPr lvl="1"/>
            <a:r>
              <a:rPr lang="en-GB" dirty="0"/>
              <a:t>Institutional Log In</a:t>
            </a:r>
          </a:p>
          <a:p>
            <a:pPr lvl="1"/>
            <a:r>
              <a:rPr lang="en-GB" dirty="0"/>
              <a:t>ORCID</a:t>
            </a:r>
          </a:p>
          <a:p>
            <a:pPr lvl="1"/>
            <a:r>
              <a:rPr lang="en-GB" dirty="0"/>
              <a:t>Microsoft Azure AD</a:t>
            </a:r>
          </a:p>
          <a:p>
            <a:pPr lvl="1"/>
            <a:r>
              <a:rPr lang="en-GB" dirty="0"/>
              <a:t>GitHub</a:t>
            </a:r>
          </a:p>
          <a:p>
            <a:pPr lvl="1"/>
            <a:r>
              <a:rPr lang="en-GB" dirty="0"/>
              <a:t>Google</a:t>
            </a:r>
          </a:p>
          <a:p>
            <a:endParaRPr lang="en-GB" dirty="0"/>
          </a:p>
          <a:p>
            <a:pPr marL="0" indent="0">
              <a:buNone/>
            </a:pPr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Using data from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EDB59E-3AEA-CCF6-A2D9-7AA62945D865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taken from Dataverse End User Manual available at: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doi.org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/10.5281/zenodo.6347488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017EE5-B686-1A40-1F47-749CB88338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7839" y="4831497"/>
            <a:ext cx="5853644" cy="382180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590265C-B989-A895-00E9-0B5BFC1B1B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5282" y="2093385"/>
            <a:ext cx="3886200" cy="2527300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889117225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3BE333D-7F4C-BBCD-ECBB-75424B83CE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395" b="8129"/>
          <a:stretch/>
        </p:blipFill>
        <p:spPr>
          <a:xfrm>
            <a:off x="908781" y="5894841"/>
            <a:ext cx="9337188" cy="2263531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25602" name="Picture 2">
            <a:extLst>
              <a:ext uri="{FF2B5EF4-FFF2-40B4-BE49-F238E27FC236}">
                <a16:creationId xmlns:a16="http://schemas.microsoft.com/office/drawing/2014/main" id="{CC5FF591-DB4E-F573-A052-E0DBCF2EC0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1" t="7701" r="4910"/>
          <a:stretch/>
        </p:blipFill>
        <p:spPr bwMode="auto">
          <a:xfrm>
            <a:off x="10688246" y="5556738"/>
            <a:ext cx="6263324" cy="2998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13768511" cy="49989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000" dirty="0"/>
              <a:t>Citing data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3000" dirty="0"/>
              <a:t>It’s important to cite the dataset you use to give credit to the authors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3000" dirty="0"/>
              <a:t>It’s important to include the Persistent Identifiers such as the dataset DOI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You can export different styles by clicking ‘Cite Dataset’ to add the dataset to your preferred reference management system.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Using data from a </a:t>
            </a:r>
            <a:r>
              <a:rPr lang="en-GB" dirty="0" err="1"/>
              <a:t>Dataverse</a:t>
            </a:r>
            <a:r>
              <a:rPr lang="en-GB" dirty="0"/>
              <a:t> repository</a:t>
            </a:r>
            <a:endParaRPr lang="en-NL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EDB59E-3AEA-CCF6-A2D9-7AA62945D865}"/>
              </a:ext>
            </a:extLst>
          </p:cNvPr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taken from Dataverse End User Manual available at: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doi.org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/10.5281/zenodo.6347488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644472-EC29-5A9E-CB39-08433CE6F339}"/>
              </a:ext>
            </a:extLst>
          </p:cNvPr>
          <p:cNvSpPr txBox="1"/>
          <p:nvPr/>
        </p:nvSpPr>
        <p:spPr>
          <a:xfrm>
            <a:off x="10936509" y="8484759"/>
            <a:ext cx="5747657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>
            <a:normAutofit fontScale="70000" lnSpcReduction="20000"/>
          </a:bodyPr>
          <a:lstStyle/>
          <a:p>
            <a:pPr algn="l"/>
            <a:r>
              <a:rPr lang="en-NL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Image: CC-BY-SA CESSDA DMEG </a:t>
            </a:r>
            <a:r>
              <a:rPr lang="en-GB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https://</a:t>
            </a:r>
            <a:r>
              <a:rPr lang="en-GB" b="0" dirty="0" err="1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dmeg.cessda.eu</a:t>
            </a:r>
            <a:r>
              <a:rPr lang="en-GB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</a:p>
          <a:p>
            <a:pPr algn="l"/>
            <a:endParaRPr lang="en-NL" b="0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087D6B-C513-6FF6-531F-7E9E9488116C}"/>
              </a:ext>
            </a:extLst>
          </p:cNvPr>
          <p:cNvSpPr txBox="1"/>
          <p:nvPr/>
        </p:nvSpPr>
        <p:spPr>
          <a:xfrm>
            <a:off x="656097" y="8480355"/>
            <a:ext cx="8675076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from: 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https://</a:t>
            </a:r>
            <a:r>
              <a:rPr lang="en-GB" sz="2000" b="0" dirty="0" err="1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archaeology.datastations.nl</a:t>
            </a:r>
            <a:r>
              <a:rPr lang="en-GB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endParaRPr lang="en-NL" sz="2000" b="0" dirty="0">
              <a:solidFill>
                <a:srgbClr val="6A6C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35292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13768511" cy="49989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3000" dirty="0"/>
          </a:p>
          <a:p>
            <a:pPr marL="0" indent="0" algn="ctr">
              <a:buNone/>
            </a:pPr>
            <a:endParaRPr lang="en-GB" sz="30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Go to </a:t>
            </a:r>
            <a:r>
              <a:rPr lang="en-GB" sz="3600" dirty="0">
                <a:hlinkClick r:id="rId3"/>
              </a:rPr>
              <a:t>https://archaeology.datastations.nl/</a:t>
            </a:r>
            <a:r>
              <a:rPr lang="en-GB" sz="3600" dirty="0"/>
              <a:t> and look datasets that fit your interest </a:t>
            </a:r>
          </a:p>
          <a:p>
            <a:pPr marL="0" indent="0">
              <a:buNone/>
            </a:pPr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Time to try it yourself 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00435792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en-GB" dirty="0" err="1"/>
              <a:t>Dataverse</a:t>
            </a:r>
            <a:r>
              <a:rPr lang="en-GB" dirty="0"/>
              <a:t> is an </a:t>
            </a:r>
            <a:r>
              <a:rPr lang="en-GB" b="1" dirty="0">
                <a:solidFill>
                  <a:srgbClr val="E48932"/>
                </a:solidFill>
              </a:rPr>
              <a:t>open source </a:t>
            </a:r>
            <a:r>
              <a:rPr lang="en-GB" b="1" dirty="0"/>
              <a:t>research data repository software</a:t>
            </a:r>
            <a:r>
              <a:rPr lang="en-GB" dirty="0"/>
              <a:t>, that is being developed by Harvard’s Institute for Quantitative Social Science (IQSS) since 2006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GB" dirty="0"/>
              <a:t> and supported by the The Global </a:t>
            </a:r>
            <a:r>
              <a:rPr lang="en-GB" dirty="0" err="1"/>
              <a:t>Dataverse</a:t>
            </a:r>
            <a:r>
              <a:rPr lang="en-GB" dirty="0"/>
              <a:t> Community Consortium (GDCC).</a:t>
            </a:r>
          </a:p>
          <a:p>
            <a:pPr marL="0" indent="0">
              <a:lnSpc>
                <a:spcPct val="150000"/>
              </a:lnSpc>
              <a:buNone/>
            </a:pPr>
            <a:endParaRPr lang="en-GB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en-GB" dirty="0"/>
              <a:t>It is used to share, preserve, cite, explore, and </a:t>
            </a:r>
            <a:r>
              <a:rPr lang="en-GB" dirty="0" err="1"/>
              <a:t>analyze</a:t>
            </a:r>
            <a:r>
              <a:rPr lang="en-GB" dirty="0"/>
              <a:t> research data.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err="1"/>
              <a:t>Dataverse</a:t>
            </a:r>
            <a:r>
              <a:rPr lang="en-GB" dirty="0"/>
              <a:t> </a:t>
            </a:r>
            <a:endParaRPr lang="en-NL" sz="4000" dirty="0"/>
          </a:p>
        </p:txBody>
      </p:sp>
      <p:pic>
        <p:nvPicPr>
          <p:cNvPr id="6146" name="Picture 2" descr="The Dataverse Project">
            <a:extLst>
              <a:ext uri="{FF2B5EF4-FFF2-40B4-BE49-F238E27FC236}">
                <a16:creationId xmlns:a16="http://schemas.microsoft.com/office/drawing/2014/main" id="{42B4CA47-46A4-EB67-E265-4E8E7FDB7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9" y="7192321"/>
            <a:ext cx="4798079" cy="183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07F216C-4E54-93ED-CF0C-3D06DD049073}"/>
              </a:ext>
            </a:extLst>
          </p:cNvPr>
          <p:cNvSpPr txBox="1"/>
          <p:nvPr/>
        </p:nvSpPr>
        <p:spPr>
          <a:xfrm>
            <a:off x="2554941" y="8108754"/>
            <a:ext cx="8668870" cy="52322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r>
              <a:rPr lang="en-NL" sz="28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https://dataverse.org/</a:t>
            </a:r>
          </a:p>
        </p:txBody>
      </p:sp>
    </p:spTree>
    <p:extLst>
      <p:ext uri="{BB962C8B-B14F-4D97-AF65-F5344CB8AC3E}">
        <p14:creationId xmlns:p14="http://schemas.microsoft.com/office/powerpoint/2010/main" val="3159282146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Datasets have a Persistent Identifiers (PID) </a:t>
            </a:r>
            <a:endParaRPr lang="en-GB" sz="6000" dirty="0"/>
          </a:p>
          <a:p>
            <a:pPr lvl="1"/>
            <a:r>
              <a:rPr lang="en-GB" dirty="0"/>
              <a:t>DOI or Handle are supported by </a:t>
            </a:r>
            <a:r>
              <a:rPr lang="en-GB" dirty="0" err="1"/>
              <a:t>Dataverse</a:t>
            </a:r>
            <a:r>
              <a:rPr lang="en-GB" dirty="0"/>
              <a:t> </a:t>
            </a:r>
            <a:endParaRPr lang="en-GB" sz="6000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Metadata fields can be customized per collection</a:t>
            </a:r>
          </a:p>
          <a:p>
            <a:endParaRPr lang="en-GB" dirty="0"/>
          </a:p>
          <a:p>
            <a:r>
              <a:rPr lang="en-GB" dirty="0"/>
              <a:t>Controlled vocabularies can be connected </a:t>
            </a:r>
          </a:p>
          <a:p>
            <a:endParaRPr lang="en-GB" dirty="0"/>
          </a:p>
          <a:p>
            <a:r>
              <a:rPr lang="en-GB" dirty="0"/>
              <a:t>Templates can be created for easier metadata entry</a:t>
            </a:r>
          </a:p>
          <a:p>
            <a:endParaRPr lang="en-GB" dirty="0"/>
          </a:p>
          <a:p>
            <a:r>
              <a:rPr lang="en-GB" dirty="0"/>
              <a:t>Supports various licenses</a:t>
            </a:r>
            <a:endParaRPr lang="en-GB" sz="6000" dirty="0"/>
          </a:p>
          <a:p>
            <a:pPr marL="0" indent="0">
              <a:buNone/>
            </a:pPr>
            <a:endParaRPr lang="en-GB" sz="6000" dirty="0"/>
          </a:p>
          <a:p>
            <a:pPr marL="0" indent="0">
              <a:buNone/>
            </a:pPr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err="1"/>
              <a:t>Dataverse</a:t>
            </a:r>
            <a:r>
              <a:rPr lang="en-GB" dirty="0"/>
              <a:t> Features - Dataset metadata  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ACC03-541E-AF2D-EA98-8B1A878F4B77}"/>
              </a:ext>
            </a:extLst>
          </p:cNvPr>
          <p:cNvSpPr txBox="1"/>
          <p:nvPr/>
        </p:nvSpPr>
        <p:spPr>
          <a:xfrm>
            <a:off x="1824318" y="9202448"/>
            <a:ext cx="8668870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on features: https://dataverse.org/software-features</a:t>
            </a:r>
          </a:p>
        </p:txBody>
      </p:sp>
      <p:pic>
        <p:nvPicPr>
          <p:cNvPr id="2049" name="Picture 1" descr="page33image30210304">
            <a:extLst>
              <a:ext uri="{FF2B5EF4-FFF2-40B4-BE49-F238E27FC236}">
                <a16:creationId xmlns:a16="http://schemas.microsoft.com/office/drawing/2014/main" id="{4DC88E07-E1CD-8520-08C6-004D18474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96200" cy="5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504729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File ingestion: </a:t>
            </a:r>
          </a:p>
          <a:p>
            <a:pPr lvl="1"/>
            <a:r>
              <a:rPr lang="en-GB" dirty="0"/>
              <a:t>Tabular data (SPSS, Stata, R, Excel, C/TSV) are transformed </a:t>
            </a:r>
          </a:p>
          <a:p>
            <a:pPr lvl="1"/>
            <a:r>
              <a:rPr lang="en-GB" dirty="0"/>
              <a:t>ZIP file ingestion &amp; tree view </a:t>
            </a:r>
          </a:p>
          <a:p>
            <a:pPr lvl="1"/>
            <a:r>
              <a:rPr lang="en-GB" dirty="0"/>
              <a:t>Other formats are uploaded as is </a:t>
            </a:r>
          </a:p>
          <a:p>
            <a:pPr marL="0" indent="0">
              <a:buNone/>
            </a:pPr>
            <a:r>
              <a:rPr lang="en-GB" dirty="0"/>
              <a:t>Access restrictions can be set at file-level</a:t>
            </a:r>
            <a:endParaRPr lang="en-GB" sz="6000" dirty="0"/>
          </a:p>
          <a:p>
            <a:pPr marL="0" indent="0">
              <a:buNone/>
            </a:pPr>
            <a:endParaRPr lang="en-GB" sz="6000" dirty="0"/>
          </a:p>
          <a:p>
            <a:pPr marL="0" indent="0">
              <a:buNone/>
            </a:pPr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err="1"/>
              <a:t>Dataverse</a:t>
            </a:r>
            <a:r>
              <a:rPr lang="en-GB" dirty="0"/>
              <a:t> Features - Data file metadata  </a:t>
            </a:r>
            <a:endParaRPr lang="en-NL" sz="4000" dirty="0"/>
          </a:p>
        </p:txBody>
      </p:sp>
      <p:pic>
        <p:nvPicPr>
          <p:cNvPr id="3073" name="Picture 1" descr="page33image30210304">
            <a:extLst>
              <a:ext uri="{FF2B5EF4-FFF2-40B4-BE49-F238E27FC236}">
                <a16:creationId xmlns:a16="http://schemas.microsoft.com/office/drawing/2014/main" id="{11D371B2-6D84-17CB-8B7F-8406B82AD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96200" cy="5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CAC369-E708-63A4-A420-B0957E34F72F}"/>
              </a:ext>
            </a:extLst>
          </p:cNvPr>
          <p:cNvSpPr txBox="1"/>
          <p:nvPr/>
        </p:nvSpPr>
        <p:spPr>
          <a:xfrm>
            <a:off x="1824318" y="9202448"/>
            <a:ext cx="8668870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on features: https://dataverse.org/software-features</a:t>
            </a:r>
          </a:p>
        </p:txBody>
      </p:sp>
    </p:spTree>
    <p:extLst>
      <p:ext uri="{BB962C8B-B14F-4D97-AF65-F5344CB8AC3E}">
        <p14:creationId xmlns:p14="http://schemas.microsoft.com/office/powerpoint/2010/main" val="2552628304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FFF896E-0730-12FC-56B2-67FD1ECC13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Metadata can be exported in various formats</a:t>
            </a:r>
          </a:p>
          <a:p>
            <a:r>
              <a:rPr lang="en-GB" dirty="0"/>
              <a:t>DDI </a:t>
            </a:r>
          </a:p>
          <a:p>
            <a:r>
              <a:rPr lang="en-GB" dirty="0"/>
              <a:t>DDI HTML Codebook </a:t>
            </a:r>
          </a:p>
          <a:p>
            <a:r>
              <a:rPr lang="en-GB" dirty="0" err="1"/>
              <a:t>OpenAire</a:t>
            </a:r>
            <a:r>
              <a:rPr lang="en-GB" dirty="0"/>
              <a:t> / </a:t>
            </a:r>
            <a:r>
              <a:rPr lang="en-GB" dirty="0" err="1"/>
              <a:t>DataCite</a:t>
            </a:r>
            <a:r>
              <a:rPr lang="en-GB" dirty="0"/>
              <a:t> </a:t>
            </a:r>
          </a:p>
          <a:p>
            <a:r>
              <a:rPr lang="en-GB" dirty="0"/>
              <a:t>Dublin core </a:t>
            </a:r>
          </a:p>
          <a:p>
            <a:r>
              <a:rPr lang="en-GB" dirty="0"/>
              <a:t>OAI-ORE </a:t>
            </a:r>
          </a:p>
          <a:p>
            <a:r>
              <a:rPr lang="en-GB" dirty="0" err="1"/>
              <a:t>Schema.org</a:t>
            </a:r>
            <a:r>
              <a:rPr lang="en-GB" dirty="0"/>
              <a:t> JSON-LD </a:t>
            </a:r>
          </a:p>
          <a:p>
            <a:r>
              <a:rPr lang="en-GB" dirty="0"/>
              <a:t>JSON </a:t>
            </a:r>
          </a:p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D5EE14B-FF43-C184-5711-562876FC9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Dataverse Features </a:t>
            </a:r>
          </a:p>
        </p:txBody>
      </p:sp>
      <p:pic>
        <p:nvPicPr>
          <p:cNvPr id="5121" name="Picture 1" descr="page35image30219776">
            <a:extLst>
              <a:ext uri="{FF2B5EF4-FFF2-40B4-BE49-F238E27FC236}">
                <a16:creationId xmlns:a16="http://schemas.microsoft.com/office/drawing/2014/main" id="{4446F61F-C0CC-4D97-C852-A1762B8296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96200" cy="5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441393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08B372-257D-1042-BB82-73DBC5C329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en-GB" dirty="0"/>
              <a:t>Any questions?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2B5171-5FC8-2846-B412-FC24C32105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GB" sz="6000" dirty="0"/>
          </a:p>
          <a:p>
            <a:pPr marL="0" indent="0">
              <a:buNone/>
            </a:pPr>
            <a:endParaRPr lang="en-NL" sz="5800" dirty="0">
              <a:solidFill>
                <a:srgbClr val="6A6C77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err="1"/>
              <a:t>Dataverse</a:t>
            </a:r>
            <a:r>
              <a:rPr lang="en-GB" dirty="0"/>
              <a:t> </a:t>
            </a:r>
            <a:endParaRPr lang="en-N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0C1A40-799B-358D-1C5A-B9EFDB349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147" y="1882574"/>
            <a:ext cx="12224679" cy="698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65523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2A90539-0D12-514A-E8B8-99B15B0D1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DANS Data Station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F5F7A6-AA49-2640-BEC5-96DDA18643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614" y="1566956"/>
            <a:ext cx="13599675" cy="86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24740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2A90539-0D12-514A-E8B8-99B15B0D1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DataverseNL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B1F5A8-5D2A-F7C7-FA84-945D2E8E92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983" y="1564548"/>
            <a:ext cx="13599676" cy="86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94429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err="1"/>
              <a:t>Dataverse</a:t>
            </a:r>
            <a:r>
              <a:rPr lang="en-GB" dirty="0"/>
              <a:t> helps make data FAIR </a:t>
            </a:r>
            <a:endParaRPr lang="en-NL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369DCC-6895-43CE-1A88-1BE487E41C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271" y="1961947"/>
            <a:ext cx="10986013" cy="71611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AA7661E-79C6-9736-D3FE-D5FF469B10CD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>
            <a:normAutofit fontScale="70000" lnSpcReduction="20000"/>
          </a:bodyPr>
          <a:lstStyle/>
          <a:p>
            <a:pPr algn="l"/>
            <a:r>
              <a:rPr lang="en-NL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Image: CC-BY-SA CESSDA DMEG </a:t>
            </a:r>
            <a:r>
              <a:rPr lang="en-GB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https://</a:t>
            </a:r>
            <a:r>
              <a:rPr lang="en-GB" b="0" dirty="0" err="1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dmeg.cessda.eu</a:t>
            </a:r>
            <a:r>
              <a:rPr lang="en-GB" b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</a:p>
          <a:p>
            <a:pPr algn="l"/>
            <a:endParaRPr lang="en-NL" b="0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99052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Datasets have a Persistent Identifiers (PID), e.g. DOI</a:t>
            </a:r>
          </a:p>
          <a:p>
            <a:r>
              <a:rPr lang="en-GB" dirty="0"/>
              <a:t>Includes standardized metadata blocks for different domains</a:t>
            </a:r>
          </a:p>
          <a:p>
            <a:pPr lvl="1"/>
            <a:r>
              <a:rPr lang="en-GB" dirty="0"/>
              <a:t>Metadata fields can be customized per collection</a:t>
            </a:r>
          </a:p>
          <a:p>
            <a:pPr lvl="1"/>
            <a:r>
              <a:rPr lang="en-GB" dirty="0"/>
              <a:t>Templates can be created for easier metadata entry</a:t>
            </a:r>
          </a:p>
          <a:p>
            <a:r>
              <a:rPr lang="en-GB" dirty="0"/>
              <a:t>Metadata can be exported in various formats</a:t>
            </a:r>
          </a:p>
          <a:p>
            <a:endParaRPr lang="en-GB" dirty="0"/>
          </a:p>
          <a:p>
            <a:pPr marL="0" indent="0">
              <a:buNone/>
            </a:pPr>
            <a:endParaRPr lang="en-NL" sz="5800" dirty="0">
              <a:solidFill>
                <a:srgbClr val="6A6C77"/>
              </a:solidFill>
            </a:endParaRP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err="1"/>
              <a:t>Dataverse</a:t>
            </a:r>
            <a:r>
              <a:rPr lang="en-GB" dirty="0"/>
              <a:t> helps make data FAIR 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ACC03-541E-AF2D-EA98-8B1A878F4B77}"/>
              </a:ext>
            </a:extLst>
          </p:cNvPr>
          <p:cNvSpPr txBox="1"/>
          <p:nvPr/>
        </p:nvSpPr>
        <p:spPr>
          <a:xfrm>
            <a:off x="1824318" y="9202448"/>
            <a:ext cx="8668870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on features: https://dataverse.org/software-features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B0EE845-CF7B-B955-D6DC-8535C46D42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30"/>
          <a:stretch/>
        </p:blipFill>
        <p:spPr>
          <a:xfrm>
            <a:off x="2774028" y="5035345"/>
            <a:ext cx="10986013" cy="331343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7491ED3-8DF3-AEE2-F4E9-B4751CC91973}"/>
              </a:ext>
            </a:extLst>
          </p:cNvPr>
          <p:cNvSpPr/>
          <p:nvPr/>
        </p:nvSpPr>
        <p:spPr>
          <a:xfrm>
            <a:off x="2774027" y="7495117"/>
            <a:ext cx="1938649" cy="1039283"/>
          </a:xfrm>
          <a:prstGeom prst="rect">
            <a:avLst/>
          </a:prstGeom>
          <a:noFill/>
          <a:ln w="12700" cap="flat">
            <a:solidFill>
              <a:srgbClr val="FFC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77154006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E714F5-B9F1-D954-38FC-F07C5F9D4A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Datasets have a Persistent Identifiers (PID), e.g. DOI</a:t>
            </a:r>
          </a:p>
          <a:p>
            <a:r>
              <a:rPr lang="en-GB" dirty="0"/>
              <a:t>Datasets can be openly available or access can be restricted</a:t>
            </a:r>
          </a:p>
          <a:p>
            <a:pPr lvl="1"/>
            <a:r>
              <a:rPr lang="en-GB" dirty="0"/>
              <a:t>Restrictions can be indicated per data file</a:t>
            </a:r>
            <a:endParaRPr lang="en-GB" sz="6000" dirty="0"/>
          </a:p>
          <a:p>
            <a:r>
              <a:rPr lang="en-GB" dirty="0"/>
              <a:t>Metadata is openly accessible even for restricted datasets</a:t>
            </a:r>
          </a:p>
          <a:p>
            <a:pPr marL="0" indent="0">
              <a:buNone/>
            </a:pPr>
            <a:endParaRPr lang="en-GB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4EB705-185C-F4E0-4ABC-16760D9F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err="1"/>
              <a:t>Dataverse</a:t>
            </a:r>
            <a:r>
              <a:rPr lang="en-GB" dirty="0"/>
              <a:t> helps make Data FAIR </a:t>
            </a:r>
            <a:endParaRPr lang="en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ACC03-541E-AF2D-EA98-8B1A878F4B77}"/>
              </a:ext>
            </a:extLst>
          </p:cNvPr>
          <p:cNvSpPr txBox="1"/>
          <p:nvPr/>
        </p:nvSpPr>
        <p:spPr>
          <a:xfrm>
            <a:off x="1824318" y="9202448"/>
            <a:ext cx="8668870" cy="400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NL" sz="2000" b="0" dirty="0">
                <a:solidFill>
                  <a:srgbClr val="6A6C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rPr>
              <a:t>Information on features: https://dataverse.org/software-features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777C70-C04D-64C1-6D7B-9440C976E0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30"/>
          <a:stretch/>
        </p:blipFill>
        <p:spPr>
          <a:xfrm>
            <a:off x="2774028" y="5035345"/>
            <a:ext cx="10986013" cy="33134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753D1D6-728F-AB72-8034-C7E3C31C0B81}"/>
              </a:ext>
            </a:extLst>
          </p:cNvPr>
          <p:cNvSpPr/>
          <p:nvPr/>
        </p:nvSpPr>
        <p:spPr>
          <a:xfrm>
            <a:off x="5423442" y="7510911"/>
            <a:ext cx="1938649" cy="1039283"/>
          </a:xfrm>
          <a:prstGeom prst="rect">
            <a:avLst/>
          </a:prstGeom>
          <a:noFill/>
          <a:ln w="12700" cap="flat">
            <a:solidFill>
              <a:srgbClr val="FFC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12904877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ESSDA">
      <a:dk1>
        <a:srgbClr val="4E4D56"/>
      </a:dk1>
      <a:lt1>
        <a:srgbClr val="A4C9E8"/>
      </a:lt1>
      <a:dk2>
        <a:srgbClr val="454545"/>
      </a:dk2>
      <a:lt2>
        <a:srgbClr val="E6E6E6"/>
      </a:lt2>
      <a:accent1>
        <a:srgbClr val="75B7E8"/>
      </a:accent1>
      <a:accent2>
        <a:srgbClr val="4E4D56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A8FDB"/>
      </a:hlink>
      <a:folHlink>
        <a:srgbClr val="92919C"/>
      </a:folHlink>
    </a:clrScheme>
    <a:fontScheme name="CESSDA">
      <a:majorFont>
        <a:latin typeface="Tahoma"/>
        <a:ea typeface="Helvetica"/>
        <a:cs typeface="Helvetica"/>
      </a:majorFont>
      <a:minorFont>
        <a:latin typeface="Tahoma"/>
        <a:ea typeface="Open Sans"/>
        <a:cs typeface="Open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ln w="12700">
          <a:miter lim="400000"/>
        </a:ln>
        <a:extLst>
          <a:ext uri="{C572A759-6A51-4108-AA02-DFA0A04FC94B}">
            <ma14:wrappingTextBoxFlag xmlns:r="http://schemas.openxmlformats.org/officeDocument/2006/relationships" xmlns:p="http://schemas.openxmlformats.org/presentationml/2006/main" xmlns="" xmlns:m="http://schemas.openxmlformats.org/officeDocument/2006/math" xmlns:a14="http://schemas.microsoft.com/office/drawing/2010/main" xmlns:ma14="http://schemas.microsoft.com/office/mac/drawingml/2011/main" val="1"/>
          </a:ext>
        </a:extLst>
      </a:spPr>
      <a:bodyPr wrap="square" lIns="50800" tIns="50800" rIns="50800" bIns="50800" rtlCol="0">
        <a:normAutofit/>
      </a:bodyPr>
      <a:lstStyle>
        <a:defPPr algn="l">
          <a:defRPr b="0" dirty="0" smtClean="0">
            <a:solidFill>
              <a:schemeClr val="bg2">
                <a:lumMod val="2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ESSDA_Presentation_Template_16_to_9_26.11.2019_13.00.potx" id="{7406F75E-BD62-4707-AFDD-5B97858B7757}" vid="{8A02090C-057A-41F9-B26E-2882980B4657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Open Sans"/>
        <a:ea typeface="Open Sans"/>
        <a:cs typeface="Open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White</Template>
  <TotalTime>392</TotalTime>
  <Words>1878</Words>
  <Application>Microsoft Macintosh PowerPoint</Application>
  <PresentationFormat>Custom</PresentationFormat>
  <Paragraphs>272</Paragraphs>
  <Slides>33</Slides>
  <Notes>31</Notes>
  <HiddenSlides>3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Arial</vt:lpstr>
      <vt:lpstr>Helvetica Neue</vt:lpstr>
      <vt:lpstr>Helvetica Neue Medium</vt:lpstr>
      <vt:lpstr>Open Sans</vt:lpstr>
      <vt:lpstr>Open Sans Light</vt:lpstr>
      <vt:lpstr>Symbol</vt:lpstr>
      <vt:lpstr>Tahoma</vt:lpstr>
      <vt:lpstr>Wingdings</vt:lpstr>
      <vt:lpstr>White</vt:lpstr>
      <vt:lpstr>PowerPoint Presentation</vt:lpstr>
      <vt:lpstr>Overview </vt:lpstr>
      <vt:lpstr>Dataverse </vt:lpstr>
      <vt:lpstr>Dataverse </vt:lpstr>
      <vt:lpstr>DANS Data Station </vt:lpstr>
      <vt:lpstr>DataverseNL</vt:lpstr>
      <vt:lpstr>Dataverse helps make data FAIR </vt:lpstr>
      <vt:lpstr>Dataverse helps make data FAIR </vt:lpstr>
      <vt:lpstr>Dataverse helps make Data FAIR </vt:lpstr>
      <vt:lpstr>Dataverse helps make Data FAIR </vt:lpstr>
      <vt:lpstr>Dataverse helps make Data FAIR </vt:lpstr>
      <vt:lpstr>A closer look into a Dataverse repository</vt:lpstr>
      <vt:lpstr>A closer look into a Dataverse repository</vt:lpstr>
      <vt:lpstr>A closer look into a Dataverse repository</vt:lpstr>
      <vt:lpstr>A closer look into a Dataverse repository</vt:lpstr>
      <vt:lpstr>A closer look into a Dataverse repository</vt:lpstr>
      <vt:lpstr>A closer look into a Dataverse repository</vt:lpstr>
      <vt:lpstr>Finding data in a Dataverse repository</vt:lpstr>
      <vt:lpstr>Finding data in a Dataverse repository</vt:lpstr>
      <vt:lpstr>Finding data in a Dataverse repository</vt:lpstr>
      <vt:lpstr>Finding data in a Dataverse repository</vt:lpstr>
      <vt:lpstr>Finding data in a Dataverse repository</vt:lpstr>
      <vt:lpstr>Finding data in a Dataverse repository</vt:lpstr>
      <vt:lpstr>Finding data in a Dataverse repository</vt:lpstr>
      <vt:lpstr>Using data from a Dataverse repository</vt:lpstr>
      <vt:lpstr>Using data from a Dataverse repository</vt:lpstr>
      <vt:lpstr>Using data from a Dataverse repository</vt:lpstr>
      <vt:lpstr>Using data from a Dataverse repository</vt:lpstr>
      <vt:lpstr>Time to try it yourself </vt:lpstr>
      <vt:lpstr>Dataverse Features - Dataset metadata  </vt:lpstr>
      <vt:lpstr>Dataverse Features - Data file metadata  </vt:lpstr>
      <vt:lpstr>Dataverse Features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Eleanor Smith</dc:creator>
  <cp:lastModifiedBy>Microsoft Office User</cp:lastModifiedBy>
  <cp:revision>24</cp:revision>
  <dcterms:created xsi:type="dcterms:W3CDTF">2019-12-04T12:40:52Z</dcterms:created>
  <dcterms:modified xsi:type="dcterms:W3CDTF">2022-07-27T11:57:06Z</dcterms:modified>
</cp:coreProperties>
</file>