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4"/>
    <p:sldMasterId id="2147483672" r:id="rId5"/>
  </p:sldMasterIdLst>
  <p:sldIdLst>
    <p:sldId id="256" r:id="rId6"/>
    <p:sldId id="259" r:id="rId7"/>
    <p:sldId id="275" r:id="rId8"/>
    <p:sldId id="262" r:id="rId9"/>
    <p:sldId id="263" r:id="rId10"/>
    <p:sldId id="298" r:id="rId11"/>
    <p:sldId id="261" r:id="rId12"/>
    <p:sldId id="286" r:id="rId13"/>
    <p:sldId id="273" r:id="rId14"/>
    <p:sldId id="279" r:id="rId15"/>
    <p:sldId id="280" r:id="rId16"/>
    <p:sldId id="274" r:id="rId17"/>
    <p:sldId id="281" r:id="rId18"/>
    <p:sldId id="277" r:id="rId19"/>
    <p:sldId id="258" r:id="rId20"/>
    <p:sldId id="266" r:id="rId21"/>
    <p:sldId id="265" r:id="rId22"/>
    <p:sldId id="264" r:id="rId23"/>
    <p:sldId id="268" r:id="rId24"/>
    <p:sldId id="276" r:id="rId25"/>
    <p:sldId id="269" r:id="rId26"/>
    <p:sldId id="270" r:id="rId27"/>
    <p:sldId id="299" r:id="rId28"/>
    <p:sldId id="300" r:id="rId29"/>
    <p:sldId id="288" r:id="rId30"/>
    <p:sldId id="289" r:id="rId31"/>
    <p:sldId id="290" r:id="rId32"/>
    <p:sldId id="291" r:id="rId33"/>
    <p:sldId id="292" r:id="rId34"/>
    <p:sldId id="293" r:id="rId35"/>
    <p:sldId id="294" r:id="rId36"/>
    <p:sldId id="295" r:id="rId37"/>
    <p:sldId id="296" r:id="rId38"/>
    <p:sldId id="297" r:id="rId39"/>
    <p:sldId id="272" r:id="rId40"/>
    <p:sldId id="271" r:id="rId41"/>
    <p:sldId id="282" r:id="rId42"/>
    <p:sldId id="301" r:id="rId43"/>
    <p:sldId id="28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94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543A7-61A7-439C-B4CD-046764BA27E1}" v="53" dt="2022-08-29T08:29:38.9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4660"/>
  </p:normalViewPr>
  <p:slideViewPr>
    <p:cSldViewPr snapToGrid="0">
      <p:cViewPr varScale="1">
        <p:scale>
          <a:sx n="86" d="100"/>
          <a:sy n="86" d="100"/>
        </p:scale>
        <p:origin x="533" y="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s Mounce" userId="cef7d32c-3f50-4a2f-bb50-b9e8092b9341" providerId="ADAL" clId="{261543A7-61A7-439C-B4CD-046764BA27E1}"/>
    <pc:docChg chg="undo custSel addSld delSld modSld sldOrd">
      <pc:chgData name="Ross Mounce" userId="cef7d32c-3f50-4a2f-bb50-b9e8092b9341" providerId="ADAL" clId="{261543A7-61A7-439C-B4CD-046764BA27E1}" dt="2022-08-29T08:35:17.244" v="1162" actId="20577"/>
      <pc:docMkLst>
        <pc:docMk/>
      </pc:docMkLst>
      <pc:sldChg chg="addSp modSp">
        <pc:chgData name="Ross Mounce" userId="cef7d32c-3f50-4a2f-bb50-b9e8092b9341" providerId="ADAL" clId="{261543A7-61A7-439C-B4CD-046764BA27E1}" dt="2022-08-26T14:06:50.725" v="118" actId="14100"/>
        <pc:sldMkLst>
          <pc:docMk/>
          <pc:sldMk cId="3817287722" sldId="264"/>
        </pc:sldMkLst>
        <pc:picChg chg="add mod">
          <ac:chgData name="Ross Mounce" userId="cef7d32c-3f50-4a2f-bb50-b9e8092b9341" providerId="ADAL" clId="{261543A7-61A7-439C-B4CD-046764BA27E1}" dt="2022-08-26T14:06:50.725" v="118" actId="14100"/>
          <ac:picMkLst>
            <pc:docMk/>
            <pc:sldMk cId="3817287722" sldId="264"/>
            <ac:picMk id="1026" creationId="{EB0E7010-6738-BE24-44B4-280B169CDC89}"/>
          </ac:picMkLst>
        </pc:picChg>
      </pc:sldChg>
      <pc:sldChg chg="addSp modSp mod">
        <pc:chgData name="Ross Mounce" userId="cef7d32c-3f50-4a2f-bb50-b9e8092b9341" providerId="ADAL" clId="{261543A7-61A7-439C-B4CD-046764BA27E1}" dt="2022-08-26T14:05:44.958" v="114" actId="14100"/>
        <pc:sldMkLst>
          <pc:docMk/>
          <pc:sldMk cId="1893806745" sldId="265"/>
        </pc:sldMkLst>
        <pc:picChg chg="add mod">
          <ac:chgData name="Ross Mounce" userId="cef7d32c-3f50-4a2f-bb50-b9e8092b9341" providerId="ADAL" clId="{261543A7-61A7-439C-B4CD-046764BA27E1}" dt="2022-08-26T14:05:44.958" v="114" actId="14100"/>
          <ac:picMkLst>
            <pc:docMk/>
            <pc:sldMk cId="1893806745" sldId="265"/>
            <ac:picMk id="5" creationId="{864C6D4B-C5AB-2BCC-D624-0C505CEF95EF}"/>
          </ac:picMkLst>
        </pc:picChg>
      </pc:sldChg>
      <pc:sldChg chg="modSp mod">
        <pc:chgData name="Ross Mounce" userId="cef7d32c-3f50-4a2f-bb50-b9e8092b9341" providerId="ADAL" clId="{261543A7-61A7-439C-B4CD-046764BA27E1}" dt="2022-08-29T07:15:35.028" v="413" actId="20577"/>
        <pc:sldMkLst>
          <pc:docMk/>
          <pc:sldMk cId="4276734228" sldId="266"/>
        </pc:sldMkLst>
        <pc:spChg chg="mod">
          <ac:chgData name="Ross Mounce" userId="cef7d32c-3f50-4a2f-bb50-b9e8092b9341" providerId="ADAL" clId="{261543A7-61A7-439C-B4CD-046764BA27E1}" dt="2022-08-29T07:15:35.028" v="413" actId="20577"/>
          <ac:spMkLst>
            <pc:docMk/>
            <pc:sldMk cId="4276734228" sldId="266"/>
            <ac:spMk id="2" creationId="{7D344409-FEDE-4578-8F20-96205205C6B9}"/>
          </ac:spMkLst>
        </pc:spChg>
      </pc:sldChg>
      <pc:sldChg chg="addSp modSp">
        <pc:chgData name="Ross Mounce" userId="cef7d32c-3f50-4a2f-bb50-b9e8092b9341" providerId="ADAL" clId="{261543A7-61A7-439C-B4CD-046764BA27E1}" dt="2022-08-26T14:07:07.336" v="119"/>
        <pc:sldMkLst>
          <pc:docMk/>
          <pc:sldMk cId="1272903495" sldId="268"/>
        </pc:sldMkLst>
        <pc:picChg chg="add mod">
          <ac:chgData name="Ross Mounce" userId="cef7d32c-3f50-4a2f-bb50-b9e8092b9341" providerId="ADAL" clId="{261543A7-61A7-439C-B4CD-046764BA27E1}" dt="2022-08-26T14:07:07.336" v="119"/>
          <ac:picMkLst>
            <pc:docMk/>
            <pc:sldMk cId="1272903495" sldId="268"/>
            <ac:picMk id="11" creationId="{D6BE0DA2-4D4B-FDE4-256A-A2A33344C997}"/>
          </ac:picMkLst>
        </pc:picChg>
      </pc:sldChg>
      <pc:sldChg chg="addSp modSp">
        <pc:chgData name="Ross Mounce" userId="cef7d32c-3f50-4a2f-bb50-b9e8092b9341" providerId="ADAL" clId="{261543A7-61A7-439C-B4CD-046764BA27E1}" dt="2022-08-26T14:07:13.659" v="120"/>
        <pc:sldMkLst>
          <pc:docMk/>
          <pc:sldMk cId="3575889325" sldId="269"/>
        </pc:sldMkLst>
        <pc:picChg chg="add mod">
          <ac:chgData name="Ross Mounce" userId="cef7d32c-3f50-4a2f-bb50-b9e8092b9341" providerId="ADAL" clId="{261543A7-61A7-439C-B4CD-046764BA27E1}" dt="2022-08-26T14:07:13.659" v="120"/>
          <ac:picMkLst>
            <pc:docMk/>
            <pc:sldMk cId="3575889325" sldId="269"/>
            <ac:picMk id="8" creationId="{8F835345-D5CF-D132-3CA9-A5C333C646CA}"/>
          </ac:picMkLst>
        </pc:picChg>
      </pc:sldChg>
      <pc:sldChg chg="ord">
        <pc:chgData name="Ross Mounce" userId="cef7d32c-3f50-4a2f-bb50-b9e8092b9341" providerId="ADAL" clId="{261543A7-61A7-439C-B4CD-046764BA27E1}" dt="2022-08-29T07:47:46.820" v="510"/>
        <pc:sldMkLst>
          <pc:docMk/>
          <pc:sldMk cId="2053697179" sldId="271"/>
        </pc:sldMkLst>
      </pc:sldChg>
      <pc:sldChg chg="modSp mod">
        <pc:chgData name="Ross Mounce" userId="cef7d32c-3f50-4a2f-bb50-b9e8092b9341" providerId="ADAL" clId="{261543A7-61A7-439C-B4CD-046764BA27E1}" dt="2022-08-26T13:49:54.449" v="0" actId="20577"/>
        <pc:sldMkLst>
          <pc:docMk/>
          <pc:sldMk cId="1745210578" sldId="276"/>
        </pc:sldMkLst>
        <pc:spChg chg="mod">
          <ac:chgData name="Ross Mounce" userId="cef7d32c-3f50-4a2f-bb50-b9e8092b9341" providerId="ADAL" clId="{261543A7-61A7-439C-B4CD-046764BA27E1}" dt="2022-08-26T13:49:54.449" v="0" actId="20577"/>
          <ac:spMkLst>
            <pc:docMk/>
            <pc:sldMk cId="1745210578" sldId="276"/>
            <ac:spMk id="6" creationId="{B6CE86E0-1B19-4C10-AE78-AE90617CCE0E}"/>
          </ac:spMkLst>
        </pc:spChg>
      </pc:sldChg>
      <pc:sldChg chg="addSp delSp modSp mod">
        <pc:chgData name="Ross Mounce" userId="cef7d32c-3f50-4a2f-bb50-b9e8092b9341" providerId="ADAL" clId="{261543A7-61A7-439C-B4CD-046764BA27E1}" dt="2022-08-29T08:05:08.919" v="862" actId="20577"/>
        <pc:sldMkLst>
          <pc:docMk/>
          <pc:sldMk cId="2381944638" sldId="283"/>
        </pc:sldMkLst>
        <pc:spChg chg="mod">
          <ac:chgData name="Ross Mounce" userId="cef7d32c-3f50-4a2f-bb50-b9e8092b9341" providerId="ADAL" clId="{261543A7-61A7-439C-B4CD-046764BA27E1}" dt="2022-08-29T08:05:08.919" v="862" actId="20577"/>
          <ac:spMkLst>
            <pc:docMk/>
            <pc:sldMk cId="2381944638" sldId="283"/>
            <ac:spMk id="2" creationId="{3187DF0B-9CBE-429A-8F57-F05A986E40DB}"/>
          </ac:spMkLst>
        </pc:spChg>
        <pc:spChg chg="del">
          <ac:chgData name="Ross Mounce" userId="cef7d32c-3f50-4a2f-bb50-b9e8092b9341" providerId="ADAL" clId="{261543A7-61A7-439C-B4CD-046764BA27E1}" dt="2022-08-29T07:18:03.090" v="415" actId="478"/>
          <ac:spMkLst>
            <pc:docMk/>
            <pc:sldMk cId="2381944638" sldId="283"/>
            <ac:spMk id="3" creationId="{9514A97F-3137-460D-B732-816EAE69FE11}"/>
          </ac:spMkLst>
        </pc:spChg>
        <pc:spChg chg="del">
          <ac:chgData name="Ross Mounce" userId="cef7d32c-3f50-4a2f-bb50-b9e8092b9341" providerId="ADAL" clId="{261543A7-61A7-439C-B4CD-046764BA27E1}" dt="2022-08-29T07:18:00.839" v="414" actId="478"/>
          <ac:spMkLst>
            <pc:docMk/>
            <pc:sldMk cId="2381944638" sldId="283"/>
            <ac:spMk id="4" creationId="{ABCC9B80-2F7A-4B0F-B4ED-E539EB9E055D}"/>
          </ac:spMkLst>
        </pc:spChg>
        <pc:spChg chg="add del mod">
          <ac:chgData name="Ross Mounce" userId="cef7d32c-3f50-4a2f-bb50-b9e8092b9341" providerId="ADAL" clId="{261543A7-61A7-439C-B4CD-046764BA27E1}" dt="2022-08-29T07:45:37.885" v="487"/>
          <ac:spMkLst>
            <pc:docMk/>
            <pc:sldMk cId="2381944638" sldId="283"/>
            <ac:spMk id="5" creationId="{53ABA353-B02E-F14C-CD5E-9C8ECB7CB84E}"/>
          </ac:spMkLst>
        </pc:spChg>
        <pc:spChg chg="add mod">
          <ac:chgData name="Ross Mounce" userId="cef7d32c-3f50-4a2f-bb50-b9e8092b9341" providerId="ADAL" clId="{261543A7-61A7-439C-B4CD-046764BA27E1}" dt="2022-08-29T07:45:50.170" v="508" actId="1076"/>
          <ac:spMkLst>
            <pc:docMk/>
            <pc:sldMk cId="2381944638" sldId="283"/>
            <ac:spMk id="6" creationId="{EF48FA38-6166-BB35-F619-B91D4D57A00A}"/>
          </ac:spMkLst>
        </pc:spChg>
      </pc:sldChg>
      <pc:sldChg chg="del">
        <pc:chgData name="Ross Mounce" userId="cef7d32c-3f50-4a2f-bb50-b9e8092b9341" providerId="ADAL" clId="{261543A7-61A7-439C-B4CD-046764BA27E1}" dt="2022-08-26T13:50:26.609" v="2" actId="2696"/>
        <pc:sldMkLst>
          <pc:docMk/>
          <pc:sldMk cId="512266991" sldId="287"/>
        </pc:sldMkLst>
      </pc:sldChg>
      <pc:sldChg chg="addSp modSp new mod">
        <pc:chgData name="Ross Mounce" userId="cef7d32c-3f50-4a2f-bb50-b9e8092b9341" providerId="ADAL" clId="{261543A7-61A7-439C-B4CD-046764BA27E1}" dt="2022-08-26T14:07:37.110" v="123" actId="1076"/>
        <pc:sldMkLst>
          <pc:docMk/>
          <pc:sldMk cId="3707268789" sldId="288"/>
        </pc:sldMkLst>
        <pc:spChg chg="add mod">
          <ac:chgData name="Ross Mounce" userId="cef7d32c-3f50-4a2f-bb50-b9e8092b9341" providerId="ADAL" clId="{261543A7-61A7-439C-B4CD-046764BA27E1}" dt="2022-08-26T13:51:27.192" v="7" actId="20577"/>
          <ac:spMkLst>
            <pc:docMk/>
            <pc:sldMk cId="3707268789" sldId="288"/>
            <ac:spMk id="4" creationId="{7C018AA8-54C2-ED04-72A8-A2B8075AF507}"/>
          </ac:spMkLst>
        </pc:spChg>
        <pc:picChg chg="add mod">
          <ac:chgData name="Ross Mounce" userId="cef7d32c-3f50-4a2f-bb50-b9e8092b9341" providerId="ADAL" clId="{261543A7-61A7-439C-B4CD-046764BA27E1}" dt="2022-08-26T14:07:37.110" v="123" actId="1076"/>
          <ac:picMkLst>
            <pc:docMk/>
            <pc:sldMk cId="3707268789" sldId="288"/>
            <ac:picMk id="3" creationId="{F3AA070B-A0DF-9114-C2AF-B10293033A3B}"/>
          </ac:picMkLst>
        </pc:picChg>
        <pc:picChg chg="add mod">
          <ac:chgData name="Ross Mounce" userId="cef7d32c-3f50-4a2f-bb50-b9e8092b9341" providerId="ADAL" clId="{261543A7-61A7-439C-B4CD-046764BA27E1}" dt="2022-08-26T14:07:30.318" v="121"/>
          <ac:picMkLst>
            <pc:docMk/>
            <pc:sldMk cId="3707268789" sldId="288"/>
            <ac:picMk id="5" creationId="{B093B8BC-577E-A4A9-C20B-72DA92EF1570}"/>
          </ac:picMkLst>
        </pc:picChg>
      </pc:sldChg>
      <pc:sldChg chg="addSp modSp new mod">
        <pc:chgData name="Ross Mounce" userId="cef7d32c-3f50-4a2f-bb50-b9e8092b9341" providerId="ADAL" clId="{261543A7-61A7-439C-B4CD-046764BA27E1}" dt="2022-08-26T14:07:45.185" v="124"/>
        <pc:sldMkLst>
          <pc:docMk/>
          <pc:sldMk cId="2671836920" sldId="289"/>
        </pc:sldMkLst>
        <pc:spChg chg="add mod">
          <ac:chgData name="Ross Mounce" userId="cef7d32c-3f50-4a2f-bb50-b9e8092b9341" providerId="ADAL" clId="{261543A7-61A7-439C-B4CD-046764BA27E1}" dt="2022-08-26T13:53:22.487" v="13" actId="14100"/>
          <ac:spMkLst>
            <pc:docMk/>
            <pc:sldMk cId="2671836920" sldId="289"/>
            <ac:spMk id="4" creationId="{1620421E-331B-6547-FF2D-8E79C9EF4F6F}"/>
          </ac:spMkLst>
        </pc:spChg>
        <pc:picChg chg="add mod">
          <ac:chgData name="Ross Mounce" userId="cef7d32c-3f50-4a2f-bb50-b9e8092b9341" providerId="ADAL" clId="{261543A7-61A7-439C-B4CD-046764BA27E1}" dt="2022-08-26T13:52:58.343" v="10" actId="1076"/>
          <ac:picMkLst>
            <pc:docMk/>
            <pc:sldMk cId="2671836920" sldId="289"/>
            <ac:picMk id="3" creationId="{EFC72C11-37AB-8D99-587C-71FF59AFDBF9}"/>
          </ac:picMkLst>
        </pc:picChg>
        <pc:picChg chg="add mod">
          <ac:chgData name="Ross Mounce" userId="cef7d32c-3f50-4a2f-bb50-b9e8092b9341" providerId="ADAL" clId="{261543A7-61A7-439C-B4CD-046764BA27E1}" dt="2022-08-26T14:07:45.185" v="124"/>
          <ac:picMkLst>
            <pc:docMk/>
            <pc:sldMk cId="2671836920" sldId="289"/>
            <ac:picMk id="5" creationId="{702D8C98-2808-D94A-85E3-37D63E8ECCC7}"/>
          </ac:picMkLst>
        </pc:picChg>
      </pc:sldChg>
      <pc:sldChg chg="addSp modSp new mod">
        <pc:chgData name="Ross Mounce" userId="cef7d32c-3f50-4a2f-bb50-b9e8092b9341" providerId="ADAL" clId="{261543A7-61A7-439C-B4CD-046764BA27E1}" dt="2022-08-26T14:08:03.374" v="129" actId="1076"/>
        <pc:sldMkLst>
          <pc:docMk/>
          <pc:sldMk cId="2338801414" sldId="290"/>
        </pc:sldMkLst>
        <pc:spChg chg="add mod">
          <ac:chgData name="Ross Mounce" userId="cef7d32c-3f50-4a2f-bb50-b9e8092b9341" providerId="ADAL" clId="{261543A7-61A7-439C-B4CD-046764BA27E1}" dt="2022-08-26T14:08:00.511" v="127" actId="1076"/>
          <ac:spMkLst>
            <pc:docMk/>
            <pc:sldMk cId="2338801414" sldId="290"/>
            <ac:spMk id="4" creationId="{D1F9EC66-825B-A5A2-58E4-A2825EC02E65}"/>
          </ac:spMkLst>
        </pc:spChg>
        <pc:picChg chg="add mod">
          <ac:chgData name="Ross Mounce" userId="cef7d32c-3f50-4a2f-bb50-b9e8092b9341" providerId="ADAL" clId="{261543A7-61A7-439C-B4CD-046764BA27E1}" dt="2022-08-26T13:56:05.078" v="18" actId="1076"/>
          <ac:picMkLst>
            <pc:docMk/>
            <pc:sldMk cId="2338801414" sldId="290"/>
            <ac:picMk id="3" creationId="{596ACEA3-C1EB-C195-BA56-63F81286536F}"/>
          </ac:picMkLst>
        </pc:picChg>
        <pc:picChg chg="add mod">
          <ac:chgData name="Ross Mounce" userId="cef7d32c-3f50-4a2f-bb50-b9e8092b9341" providerId="ADAL" clId="{261543A7-61A7-439C-B4CD-046764BA27E1}" dt="2022-08-26T14:08:03.374" v="129" actId="1076"/>
          <ac:picMkLst>
            <pc:docMk/>
            <pc:sldMk cId="2338801414" sldId="290"/>
            <ac:picMk id="5" creationId="{780163DD-0809-8EA6-EBC7-CC9B7FE5D2A2}"/>
          </ac:picMkLst>
        </pc:picChg>
      </pc:sldChg>
      <pc:sldChg chg="addSp modSp new mod">
        <pc:chgData name="Ross Mounce" userId="cef7d32c-3f50-4a2f-bb50-b9e8092b9341" providerId="ADAL" clId="{261543A7-61A7-439C-B4CD-046764BA27E1}" dt="2022-08-26T14:07:51.903" v="126" actId="1076"/>
        <pc:sldMkLst>
          <pc:docMk/>
          <pc:sldMk cId="1320333955" sldId="291"/>
        </pc:sldMkLst>
        <pc:spChg chg="add mod">
          <ac:chgData name="Ross Mounce" userId="cef7d32c-3f50-4a2f-bb50-b9e8092b9341" providerId="ADAL" clId="{261543A7-61A7-439C-B4CD-046764BA27E1}" dt="2022-08-26T14:07:51.903" v="126" actId="1076"/>
          <ac:spMkLst>
            <pc:docMk/>
            <pc:sldMk cId="1320333955" sldId="291"/>
            <ac:spMk id="4" creationId="{57713140-7A5F-D1E5-FAAE-13DFC5CDB825}"/>
          </ac:spMkLst>
        </pc:spChg>
        <pc:picChg chg="add mod">
          <ac:chgData name="Ross Mounce" userId="cef7d32c-3f50-4a2f-bb50-b9e8092b9341" providerId="ADAL" clId="{261543A7-61A7-439C-B4CD-046764BA27E1}" dt="2022-08-26T13:57:25.575" v="69" actId="1038"/>
          <ac:picMkLst>
            <pc:docMk/>
            <pc:sldMk cId="1320333955" sldId="291"/>
            <ac:picMk id="3" creationId="{2C955352-2D55-151E-1FD3-AEF6C874C91B}"/>
          </ac:picMkLst>
        </pc:picChg>
        <pc:picChg chg="add mod">
          <ac:chgData name="Ross Mounce" userId="cef7d32c-3f50-4a2f-bb50-b9e8092b9341" providerId="ADAL" clId="{261543A7-61A7-439C-B4CD-046764BA27E1}" dt="2022-08-26T14:07:49.785" v="125"/>
          <ac:picMkLst>
            <pc:docMk/>
            <pc:sldMk cId="1320333955" sldId="291"/>
            <ac:picMk id="5" creationId="{86E28F54-BF6C-F62B-3CBF-AB6AE69C81C5}"/>
          </ac:picMkLst>
        </pc:picChg>
      </pc:sldChg>
      <pc:sldChg chg="addSp modSp new mod">
        <pc:chgData name="Ross Mounce" userId="cef7d32c-3f50-4a2f-bb50-b9e8092b9341" providerId="ADAL" clId="{261543A7-61A7-439C-B4CD-046764BA27E1}" dt="2022-08-26T14:08:16.694" v="130"/>
        <pc:sldMkLst>
          <pc:docMk/>
          <pc:sldMk cId="3934765900" sldId="292"/>
        </pc:sldMkLst>
        <pc:spChg chg="add mod">
          <ac:chgData name="Ross Mounce" userId="cef7d32c-3f50-4a2f-bb50-b9e8092b9341" providerId="ADAL" clId="{261543A7-61A7-439C-B4CD-046764BA27E1}" dt="2022-08-26T14:02:34.102" v="109" actId="1076"/>
          <ac:spMkLst>
            <pc:docMk/>
            <pc:sldMk cId="3934765900" sldId="292"/>
            <ac:spMk id="4" creationId="{2ABDCFF9-3FAC-C222-21F5-F35EFF04C279}"/>
          </ac:spMkLst>
        </pc:spChg>
        <pc:picChg chg="add mod">
          <ac:chgData name="Ross Mounce" userId="cef7d32c-3f50-4a2f-bb50-b9e8092b9341" providerId="ADAL" clId="{261543A7-61A7-439C-B4CD-046764BA27E1}" dt="2022-08-26T14:01:55.974" v="104" actId="1037"/>
          <ac:picMkLst>
            <pc:docMk/>
            <pc:sldMk cId="3934765900" sldId="292"/>
            <ac:picMk id="3" creationId="{0CA1516D-7422-EA9A-7EB2-216E8AC1AF80}"/>
          </ac:picMkLst>
        </pc:picChg>
        <pc:picChg chg="add mod">
          <ac:chgData name="Ross Mounce" userId="cef7d32c-3f50-4a2f-bb50-b9e8092b9341" providerId="ADAL" clId="{261543A7-61A7-439C-B4CD-046764BA27E1}" dt="2022-08-26T14:08:16.694" v="130"/>
          <ac:picMkLst>
            <pc:docMk/>
            <pc:sldMk cId="3934765900" sldId="292"/>
            <ac:picMk id="5" creationId="{5073073F-D490-9FFE-DF76-A108B9266985}"/>
          </ac:picMkLst>
        </pc:picChg>
      </pc:sldChg>
      <pc:sldChg chg="addSp modSp new mod">
        <pc:chgData name="Ross Mounce" userId="cef7d32c-3f50-4a2f-bb50-b9e8092b9341" providerId="ADAL" clId="{261543A7-61A7-439C-B4CD-046764BA27E1}" dt="2022-08-26T14:11:26.501" v="169"/>
        <pc:sldMkLst>
          <pc:docMk/>
          <pc:sldMk cId="766638321" sldId="293"/>
        </pc:sldMkLst>
        <pc:spChg chg="add mod">
          <ac:chgData name="Ross Mounce" userId="cef7d32c-3f50-4a2f-bb50-b9e8092b9341" providerId="ADAL" clId="{261543A7-61A7-439C-B4CD-046764BA27E1}" dt="2022-08-26T14:11:26.501" v="169"/>
          <ac:spMkLst>
            <pc:docMk/>
            <pc:sldMk cId="766638321" sldId="293"/>
            <ac:spMk id="5" creationId="{E04EF484-6428-8ADC-E94C-C90666F6537F}"/>
          </ac:spMkLst>
        </pc:spChg>
        <pc:picChg chg="add mod">
          <ac:chgData name="Ross Mounce" userId="cef7d32c-3f50-4a2f-bb50-b9e8092b9341" providerId="ADAL" clId="{261543A7-61A7-439C-B4CD-046764BA27E1}" dt="2022-08-26T14:08:58.313" v="165" actId="1037"/>
          <ac:picMkLst>
            <pc:docMk/>
            <pc:sldMk cId="766638321" sldId="293"/>
            <ac:picMk id="3" creationId="{FD1A9048-F60C-2EFE-FA31-C4538755BDDF}"/>
          </ac:picMkLst>
        </pc:picChg>
        <pc:picChg chg="add mod">
          <ac:chgData name="Ross Mounce" userId="cef7d32c-3f50-4a2f-bb50-b9e8092b9341" providerId="ADAL" clId="{261543A7-61A7-439C-B4CD-046764BA27E1}" dt="2022-08-26T14:09:04.481" v="166"/>
          <ac:picMkLst>
            <pc:docMk/>
            <pc:sldMk cId="766638321" sldId="293"/>
            <ac:picMk id="4" creationId="{4B844577-8818-D147-5BC5-AF5DAEF0E845}"/>
          </ac:picMkLst>
        </pc:picChg>
      </pc:sldChg>
      <pc:sldChg chg="addSp modSp new mod">
        <pc:chgData name="Ross Mounce" userId="cef7d32c-3f50-4a2f-bb50-b9e8092b9341" providerId="ADAL" clId="{261543A7-61A7-439C-B4CD-046764BA27E1}" dt="2022-08-26T14:17:00.615" v="250" actId="1076"/>
        <pc:sldMkLst>
          <pc:docMk/>
          <pc:sldMk cId="2117278900" sldId="294"/>
        </pc:sldMkLst>
        <pc:spChg chg="add mod">
          <ac:chgData name="Ross Mounce" userId="cef7d32c-3f50-4a2f-bb50-b9e8092b9341" providerId="ADAL" clId="{261543A7-61A7-439C-B4CD-046764BA27E1}" dt="2022-08-26T14:13:37.492" v="203" actId="20577"/>
          <ac:spMkLst>
            <pc:docMk/>
            <pc:sldMk cId="2117278900" sldId="294"/>
            <ac:spMk id="5" creationId="{AE0E06BF-8339-4FD8-E942-222B8FDFFBDB}"/>
          </ac:spMkLst>
        </pc:spChg>
        <pc:picChg chg="add mod">
          <ac:chgData name="Ross Mounce" userId="cef7d32c-3f50-4a2f-bb50-b9e8092b9341" providerId="ADAL" clId="{261543A7-61A7-439C-B4CD-046764BA27E1}" dt="2022-08-26T14:12:58.734" v="171" actId="1076"/>
          <ac:picMkLst>
            <pc:docMk/>
            <pc:sldMk cId="2117278900" sldId="294"/>
            <ac:picMk id="3" creationId="{041D18A7-B8CA-CC7A-64A6-5F3DD9D00EE4}"/>
          </ac:picMkLst>
        </pc:picChg>
        <pc:picChg chg="add mod">
          <ac:chgData name="Ross Mounce" userId="cef7d32c-3f50-4a2f-bb50-b9e8092b9341" providerId="ADAL" clId="{261543A7-61A7-439C-B4CD-046764BA27E1}" dt="2022-08-26T14:13:07.059" v="172"/>
          <ac:picMkLst>
            <pc:docMk/>
            <pc:sldMk cId="2117278900" sldId="294"/>
            <ac:picMk id="4" creationId="{7BF1C3F1-CE2A-28ED-4A22-D2BB3E5CDD8B}"/>
          </ac:picMkLst>
        </pc:picChg>
        <pc:picChg chg="add mod modCrop">
          <ac:chgData name="Ross Mounce" userId="cef7d32c-3f50-4a2f-bb50-b9e8092b9341" providerId="ADAL" clId="{261543A7-61A7-439C-B4CD-046764BA27E1}" dt="2022-08-26T14:17:00.615" v="250" actId="1076"/>
          <ac:picMkLst>
            <pc:docMk/>
            <pc:sldMk cId="2117278900" sldId="294"/>
            <ac:picMk id="7" creationId="{11B32C7F-3659-3FF5-DD6D-12C9007CA373}"/>
          </ac:picMkLst>
        </pc:picChg>
      </pc:sldChg>
      <pc:sldChg chg="addSp modSp new mod">
        <pc:chgData name="Ross Mounce" userId="cef7d32c-3f50-4a2f-bb50-b9e8092b9341" providerId="ADAL" clId="{261543A7-61A7-439C-B4CD-046764BA27E1}" dt="2022-08-26T14:14:53.793" v="247"/>
        <pc:sldMkLst>
          <pc:docMk/>
          <pc:sldMk cId="3070000561" sldId="295"/>
        </pc:sldMkLst>
        <pc:spChg chg="add mod">
          <ac:chgData name="Ross Mounce" userId="cef7d32c-3f50-4a2f-bb50-b9e8092b9341" providerId="ADAL" clId="{261543A7-61A7-439C-B4CD-046764BA27E1}" dt="2022-08-26T14:14:53.793" v="247"/>
          <ac:spMkLst>
            <pc:docMk/>
            <pc:sldMk cId="3070000561" sldId="295"/>
            <ac:spMk id="5" creationId="{27D3A19A-2C13-4E83-9B76-E8ED5DF61B45}"/>
          </ac:spMkLst>
        </pc:spChg>
        <pc:picChg chg="add mod">
          <ac:chgData name="Ross Mounce" userId="cef7d32c-3f50-4a2f-bb50-b9e8092b9341" providerId="ADAL" clId="{261543A7-61A7-439C-B4CD-046764BA27E1}" dt="2022-08-26T14:14:34.195" v="244" actId="1036"/>
          <ac:picMkLst>
            <pc:docMk/>
            <pc:sldMk cId="3070000561" sldId="295"/>
            <ac:picMk id="3" creationId="{9F460C5A-C559-EA8B-E52D-BDF362534FCE}"/>
          </ac:picMkLst>
        </pc:picChg>
        <pc:picChg chg="add mod">
          <ac:chgData name="Ross Mounce" userId="cef7d32c-3f50-4a2f-bb50-b9e8092b9341" providerId="ADAL" clId="{261543A7-61A7-439C-B4CD-046764BA27E1}" dt="2022-08-26T14:14:40.373" v="245"/>
          <ac:picMkLst>
            <pc:docMk/>
            <pc:sldMk cId="3070000561" sldId="295"/>
            <ac:picMk id="4" creationId="{B14042E2-895C-ECA0-B64C-0E96AF5DD4AF}"/>
          </ac:picMkLst>
        </pc:picChg>
      </pc:sldChg>
      <pc:sldChg chg="addSp delSp modSp new mod">
        <pc:chgData name="Ross Mounce" userId="cef7d32c-3f50-4a2f-bb50-b9e8092b9341" providerId="ADAL" clId="{261543A7-61A7-439C-B4CD-046764BA27E1}" dt="2022-08-26T14:25:32.494" v="299" actId="14100"/>
        <pc:sldMkLst>
          <pc:docMk/>
          <pc:sldMk cId="3624598142" sldId="296"/>
        </pc:sldMkLst>
        <pc:spChg chg="add del mod">
          <ac:chgData name="Ross Mounce" userId="cef7d32c-3f50-4a2f-bb50-b9e8092b9341" providerId="ADAL" clId="{261543A7-61A7-439C-B4CD-046764BA27E1}" dt="2022-08-26T14:24:33.258" v="271" actId="478"/>
          <ac:spMkLst>
            <pc:docMk/>
            <pc:sldMk cId="3624598142" sldId="296"/>
            <ac:spMk id="7" creationId="{CC2FAF2C-B181-71E0-C178-3132BF6CC71B}"/>
          </ac:spMkLst>
        </pc:spChg>
        <pc:spChg chg="add mod">
          <ac:chgData name="Ross Mounce" userId="cef7d32c-3f50-4a2f-bb50-b9e8092b9341" providerId="ADAL" clId="{261543A7-61A7-439C-B4CD-046764BA27E1}" dt="2022-08-26T14:25:32.494" v="299" actId="14100"/>
          <ac:spMkLst>
            <pc:docMk/>
            <pc:sldMk cId="3624598142" sldId="296"/>
            <ac:spMk id="10" creationId="{6F3A2D48-0600-18D6-45A7-805D108A21EE}"/>
          </ac:spMkLst>
        </pc:spChg>
        <pc:picChg chg="add del mod">
          <ac:chgData name="Ross Mounce" userId="cef7d32c-3f50-4a2f-bb50-b9e8092b9341" providerId="ADAL" clId="{261543A7-61A7-439C-B4CD-046764BA27E1}" dt="2022-08-26T14:24:29.207" v="269" actId="478"/>
          <ac:picMkLst>
            <pc:docMk/>
            <pc:sldMk cId="3624598142" sldId="296"/>
            <ac:picMk id="3" creationId="{8DA3F34C-071B-0752-FAFF-785E25D7BC9B}"/>
          </ac:picMkLst>
        </pc:picChg>
        <pc:picChg chg="add mod ord">
          <ac:chgData name="Ross Mounce" userId="cef7d32c-3f50-4a2f-bb50-b9e8092b9341" providerId="ADAL" clId="{261543A7-61A7-439C-B4CD-046764BA27E1}" dt="2022-08-26T14:25:06.213" v="296" actId="1037"/>
          <ac:picMkLst>
            <pc:docMk/>
            <pc:sldMk cId="3624598142" sldId="296"/>
            <ac:picMk id="4" creationId="{E17427F0-0E1C-6905-1D28-D6B07B4F811B}"/>
          </ac:picMkLst>
        </pc:picChg>
        <pc:picChg chg="add del mod">
          <ac:chgData name="Ross Mounce" userId="cef7d32c-3f50-4a2f-bb50-b9e8092b9341" providerId="ADAL" clId="{261543A7-61A7-439C-B4CD-046764BA27E1}" dt="2022-08-26T14:24:30.063" v="270" actId="478"/>
          <ac:picMkLst>
            <pc:docMk/>
            <pc:sldMk cId="3624598142" sldId="296"/>
            <ac:picMk id="6" creationId="{B544DB49-210C-77E2-DEF4-D990CDC454A3}"/>
          </ac:picMkLst>
        </pc:picChg>
        <pc:picChg chg="add mod">
          <ac:chgData name="Ross Mounce" userId="cef7d32c-3f50-4a2f-bb50-b9e8092b9341" providerId="ADAL" clId="{261543A7-61A7-439C-B4CD-046764BA27E1}" dt="2022-08-26T14:24:56.086" v="274" actId="1076"/>
          <ac:picMkLst>
            <pc:docMk/>
            <pc:sldMk cId="3624598142" sldId="296"/>
            <ac:picMk id="9" creationId="{8C2711FD-B2D0-1E1C-E7C7-2C758794E900}"/>
          </ac:picMkLst>
        </pc:picChg>
      </pc:sldChg>
      <pc:sldChg chg="addSp modSp new mod">
        <pc:chgData name="Ross Mounce" userId="cef7d32c-3f50-4a2f-bb50-b9e8092b9341" providerId="ADAL" clId="{261543A7-61A7-439C-B4CD-046764BA27E1}" dt="2022-08-26T14:26:40.821" v="354" actId="14100"/>
        <pc:sldMkLst>
          <pc:docMk/>
          <pc:sldMk cId="413978625" sldId="297"/>
        </pc:sldMkLst>
        <pc:spChg chg="add mod">
          <ac:chgData name="Ross Mounce" userId="cef7d32c-3f50-4a2f-bb50-b9e8092b9341" providerId="ADAL" clId="{261543A7-61A7-439C-B4CD-046764BA27E1}" dt="2022-08-26T14:26:40.821" v="354" actId="14100"/>
          <ac:spMkLst>
            <pc:docMk/>
            <pc:sldMk cId="413978625" sldId="297"/>
            <ac:spMk id="5" creationId="{E4731BB0-90A0-3D09-AC5C-CED0C24E84CB}"/>
          </ac:spMkLst>
        </pc:spChg>
        <pc:picChg chg="add mod">
          <ac:chgData name="Ross Mounce" userId="cef7d32c-3f50-4a2f-bb50-b9e8092b9341" providerId="ADAL" clId="{261543A7-61A7-439C-B4CD-046764BA27E1}" dt="2022-08-26T14:26:21.248" v="350" actId="1035"/>
          <ac:picMkLst>
            <pc:docMk/>
            <pc:sldMk cId="413978625" sldId="297"/>
            <ac:picMk id="3" creationId="{B538C90A-5877-0799-80E3-F70F180CF7E1}"/>
          </ac:picMkLst>
        </pc:picChg>
        <pc:picChg chg="add mod">
          <ac:chgData name="Ross Mounce" userId="cef7d32c-3f50-4a2f-bb50-b9e8092b9341" providerId="ADAL" clId="{261543A7-61A7-439C-B4CD-046764BA27E1}" dt="2022-08-26T14:26:26.225" v="351"/>
          <ac:picMkLst>
            <pc:docMk/>
            <pc:sldMk cId="413978625" sldId="297"/>
            <ac:picMk id="4" creationId="{99909D69-B16A-428C-618F-D816AD2429EF}"/>
          </ac:picMkLst>
        </pc:picChg>
      </pc:sldChg>
      <pc:sldChg chg="addSp modSp new mod">
        <pc:chgData name="Ross Mounce" userId="cef7d32c-3f50-4a2f-bb50-b9e8092b9341" providerId="ADAL" clId="{261543A7-61A7-439C-B4CD-046764BA27E1}" dt="2022-08-29T08:35:17.244" v="1162" actId="20577"/>
        <pc:sldMkLst>
          <pc:docMk/>
          <pc:sldMk cId="354231484" sldId="298"/>
        </pc:sldMkLst>
        <pc:spChg chg="add mod">
          <ac:chgData name="Ross Mounce" userId="cef7d32c-3f50-4a2f-bb50-b9e8092b9341" providerId="ADAL" clId="{261543A7-61A7-439C-B4CD-046764BA27E1}" dt="2022-08-29T08:35:17.244" v="1162" actId="20577"/>
          <ac:spMkLst>
            <pc:docMk/>
            <pc:sldMk cId="354231484" sldId="298"/>
            <ac:spMk id="2" creationId="{77DB7C71-BE22-BFA5-4576-F1F09E96FB46}"/>
          </ac:spMkLst>
        </pc:spChg>
      </pc:sldChg>
      <pc:sldChg chg="addSp modSp new mod">
        <pc:chgData name="Ross Mounce" userId="cef7d32c-3f50-4a2f-bb50-b9e8092b9341" providerId="ADAL" clId="{261543A7-61A7-439C-B4CD-046764BA27E1}" dt="2022-08-29T07:31:44.310" v="475" actId="1076"/>
        <pc:sldMkLst>
          <pc:docMk/>
          <pc:sldMk cId="3491738113" sldId="299"/>
        </pc:sldMkLst>
        <pc:spChg chg="add mod">
          <ac:chgData name="Ross Mounce" userId="cef7d32c-3f50-4a2f-bb50-b9e8092b9341" providerId="ADAL" clId="{261543A7-61A7-439C-B4CD-046764BA27E1}" dt="2022-08-29T07:31:21.422" v="473" actId="1076"/>
          <ac:spMkLst>
            <pc:docMk/>
            <pc:sldMk cId="3491738113" sldId="299"/>
            <ac:spMk id="4" creationId="{5ECA0684-1350-7BA9-0F9C-74353E4BA74E}"/>
          </ac:spMkLst>
        </pc:spChg>
        <pc:picChg chg="add mod">
          <ac:chgData name="Ross Mounce" userId="cef7d32c-3f50-4a2f-bb50-b9e8092b9341" providerId="ADAL" clId="{261543A7-61A7-439C-B4CD-046764BA27E1}" dt="2022-08-29T07:21:02.901" v="469" actId="1037"/>
          <ac:picMkLst>
            <pc:docMk/>
            <pc:sldMk cId="3491738113" sldId="299"/>
            <ac:picMk id="3" creationId="{8BE1FB3D-7103-E569-0BD8-9BAAB85E8391}"/>
          </ac:picMkLst>
        </pc:picChg>
        <pc:picChg chg="add mod">
          <ac:chgData name="Ross Mounce" userId="cef7d32c-3f50-4a2f-bb50-b9e8092b9341" providerId="ADAL" clId="{261543A7-61A7-439C-B4CD-046764BA27E1}" dt="2022-08-29T07:31:44.310" v="475" actId="1076"/>
          <ac:picMkLst>
            <pc:docMk/>
            <pc:sldMk cId="3491738113" sldId="299"/>
            <ac:picMk id="5" creationId="{5D38D21D-B43A-635D-1DFE-5740FC613382}"/>
          </ac:picMkLst>
        </pc:picChg>
      </pc:sldChg>
      <pc:sldChg chg="addSp modSp new mod">
        <pc:chgData name="Ross Mounce" userId="cef7d32c-3f50-4a2f-bb50-b9e8092b9341" providerId="ADAL" clId="{261543A7-61A7-439C-B4CD-046764BA27E1}" dt="2022-08-29T07:40:31.004" v="484" actId="1076"/>
        <pc:sldMkLst>
          <pc:docMk/>
          <pc:sldMk cId="1137844816" sldId="300"/>
        </pc:sldMkLst>
        <pc:spChg chg="add mod">
          <ac:chgData name="Ross Mounce" userId="cef7d32c-3f50-4a2f-bb50-b9e8092b9341" providerId="ADAL" clId="{261543A7-61A7-439C-B4CD-046764BA27E1}" dt="2022-08-29T07:40:31.004" v="484" actId="1076"/>
          <ac:spMkLst>
            <pc:docMk/>
            <pc:sldMk cId="1137844816" sldId="300"/>
            <ac:spMk id="5" creationId="{C19F44E5-5FA2-438E-F5FE-B9AFDD8B0202}"/>
          </ac:spMkLst>
        </pc:spChg>
        <pc:picChg chg="add mod">
          <ac:chgData name="Ross Mounce" userId="cef7d32c-3f50-4a2f-bb50-b9e8092b9341" providerId="ADAL" clId="{261543A7-61A7-439C-B4CD-046764BA27E1}" dt="2022-08-29T07:40:00.252" v="479" actId="1076"/>
          <ac:picMkLst>
            <pc:docMk/>
            <pc:sldMk cId="1137844816" sldId="300"/>
            <ac:picMk id="3" creationId="{3DE3038B-5B6C-C1BA-7131-BD3FB6D8775A}"/>
          </ac:picMkLst>
        </pc:picChg>
        <pc:picChg chg="add mod">
          <ac:chgData name="Ross Mounce" userId="cef7d32c-3f50-4a2f-bb50-b9e8092b9341" providerId="ADAL" clId="{261543A7-61A7-439C-B4CD-046764BA27E1}" dt="2022-08-29T07:40:04.853" v="480"/>
          <ac:picMkLst>
            <pc:docMk/>
            <pc:sldMk cId="1137844816" sldId="300"/>
            <ac:picMk id="4" creationId="{12746D27-C83E-4EDB-49C2-ADFCFDF0BB75}"/>
          </ac:picMkLst>
        </pc:picChg>
      </pc:sldChg>
      <pc:sldChg chg="addSp modSp new mod">
        <pc:chgData name="Ross Mounce" userId="cef7d32c-3f50-4a2f-bb50-b9e8092b9341" providerId="ADAL" clId="{261543A7-61A7-439C-B4CD-046764BA27E1}" dt="2022-08-29T08:30:52.154" v="1157" actId="255"/>
        <pc:sldMkLst>
          <pc:docMk/>
          <pc:sldMk cId="1161559450" sldId="301"/>
        </pc:sldMkLst>
        <pc:spChg chg="add mod">
          <ac:chgData name="Ross Mounce" userId="cef7d32c-3f50-4a2f-bb50-b9e8092b9341" providerId="ADAL" clId="{261543A7-61A7-439C-B4CD-046764BA27E1}" dt="2022-08-29T08:18:07.258" v="1012"/>
          <ac:spMkLst>
            <pc:docMk/>
            <pc:sldMk cId="1161559450" sldId="301"/>
            <ac:spMk id="2" creationId="{7AAC73C4-E95C-3A80-9E09-D3F97114BCC8}"/>
          </ac:spMkLst>
        </pc:spChg>
        <pc:spChg chg="add mod">
          <ac:chgData name="Ross Mounce" userId="cef7d32c-3f50-4a2f-bb50-b9e8092b9341" providerId="ADAL" clId="{261543A7-61A7-439C-B4CD-046764BA27E1}" dt="2022-08-29T08:30:52.154" v="1157" actId="255"/>
          <ac:spMkLst>
            <pc:docMk/>
            <pc:sldMk cId="1161559450" sldId="301"/>
            <ac:spMk id="7" creationId="{89C2E6CD-CE39-37D9-E476-3E4C66CED451}"/>
          </ac:spMkLst>
        </pc:spChg>
        <pc:picChg chg="add mod">
          <ac:chgData name="Ross Mounce" userId="cef7d32c-3f50-4a2f-bb50-b9e8092b9341" providerId="ADAL" clId="{261543A7-61A7-439C-B4CD-046764BA27E1}" dt="2022-08-29T08:30:24.371" v="1142" actId="1035"/>
          <ac:picMkLst>
            <pc:docMk/>
            <pc:sldMk cId="1161559450" sldId="301"/>
            <ac:picMk id="4" creationId="{EA595E0D-23D5-BEBA-EA9B-C3D2CFFEE91B}"/>
          </ac:picMkLst>
        </pc:picChg>
        <pc:picChg chg="add mod">
          <ac:chgData name="Ross Mounce" userId="cef7d32c-3f50-4a2f-bb50-b9e8092b9341" providerId="ADAL" clId="{261543A7-61A7-439C-B4CD-046764BA27E1}" dt="2022-08-29T08:30:26.909" v="1150" actId="1035"/>
          <ac:picMkLst>
            <pc:docMk/>
            <pc:sldMk cId="1161559450" sldId="301"/>
            <ac:picMk id="6" creationId="{0AB0EF52-03BB-C473-E698-7E3C7322536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447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F04218-3499-425E-B5B1-AD208FFB30DF}" type="datetimeFigureOut">
              <a:rPr lang="en-GB" smtClean="0"/>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3774792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F04218-3499-425E-B5B1-AD208FFB30DF}" type="datetimeFigureOut">
              <a:rPr lang="en-GB" smtClean="0"/>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3641186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F04218-3499-425E-B5B1-AD208FFB30DF}" type="datetimeFigureOut">
              <a:rPr lang="en-GB" smtClean="0"/>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3067817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F04218-3499-425E-B5B1-AD208FFB30DF}" type="datetimeFigureOut">
              <a:rPr lang="en-GB" smtClean="0"/>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124624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583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5804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5F04218-3499-425E-B5B1-AD208FFB30DF}" type="datetimeFigureOut">
              <a:rPr lang="en-GB" smtClean="0"/>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545297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F04218-3499-425E-B5B1-AD208FFB30DF}" type="datetimeFigureOut">
              <a:rPr lang="en-GB" smtClean="0"/>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3039253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F04218-3499-425E-B5B1-AD208FFB30DF}" type="datetimeFigureOut">
              <a:rPr lang="en-GB" smtClean="0"/>
              <a:t>29/08/2022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2205882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F04218-3499-425E-B5B1-AD208FFB30DF}" type="datetimeFigureOut">
              <a:rPr lang="en-GB" smtClean="0"/>
              <a:t>29/08/2022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128077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F04218-3499-425E-B5B1-AD208FFB30DF}" type="datetimeFigureOut">
              <a:rPr lang="en-GB" smtClean="0"/>
              <a:t>29/08/2022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137145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F04218-3499-425E-B5B1-AD208FFB30DF}" type="datetimeFigureOut">
              <a:rPr lang="en-GB" smtClean="0"/>
              <a:t>29/08/2022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4150045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F04218-3499-425E-B5B1-AD208FFB30DF}" type="datetimeFigureOut">
              <a:rPr lang="en-GB" smtClean="0"/>
              <a:t>29/08/2022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518A55A-0604-4953-92ED-BAF600033231}" type="slidenum">
              <a:rPr lang="en-GB" smtClean="0"/>
              <a:t>‹#›</a:t>
            </a:fld>
            <a:endParaRPr lang="en-GB"/>
          </a:p>
        </p:txBody>
      </p:sp>
    </p:spTree>
    <p:extLst>
      <p:ext uri="{BB962C8B-B14F-4D97-AF65-F5344CB8AC3E}">
        <p14:creationId xmlns:p14="http://schemas.microsoft.com/office/powerpoint/2010/main" val="5484613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6773179"/>
      </p:ext>
    </p:extLst>
  </p:cSld>
  <p:clrMap bg1="lt1" tx1="dk1" bg2="lt2" tx2="dk2" accent1="accent1" accent2="accent2" accent3="accent3" accent4="accent4" accent5="accent5" accent6="accent6" hlink="hlink" folHlink="folHlink"/>
  <p:sldLayoutIdLst>
    <p:sldLayoutId id="2147483657" r:id="rId1"/>
    <p:sldLayoutId id="2147483658" r:id="rId2"/>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35"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1"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504"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395" indent="-228611" algn="l" defTabSz="914446"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46" rtl="0" eaLnBrk="1" latinLnBrk="0" hangingPunct="1">
        <a:defRPr sz="1801" kern="1200">
          <a:solidFill>
            <a:schemeClr val="tx1"/>
          </a:solidFill>
          <a:latin typeface="+mn-lt"/>
          <a:ea typeface="+mn-ea"/>
          <a:cs typeface="+mn-cs"/>
        </a:defRPr>
      </a:lvl1pPr>
      <a:lvl2pPr marL="457223" algn="l" defTabSz="914446" rtl="0" eaLnBrk="1" latinLnBrk="0" hangingPunct="1">
        <a:defRPr sz="1801" kern="1200">
          <a:solidFill>
            <a:schemeClr val="tx1"/>
          </a:solidFill>
          <a:latin typeface="+mn-lt"/>
          <a:ea typeface="+mn-ea"/>
          <a:cs typeface="+mn-cs"/>
        </a:defRPr>
      </a:lvl2pPr>
      <a:lvl3pPr marL="914446" algn="l" defTabSz="914446" rtl="0" eaLnBrk="1" latinLnBrk="0" hangingPunct="1">
        <a:defRPr sz="1801" kern="1200">
          <a:solidFill>
            <a:schemeClr val="tx1"/>
          </a:solidFill>
          <a:latin typeface="+mn-lt"/>
          <a:ea typeface="+mn-ea"/>
          <a:cs typeface="+mn-cs"/>
        </a:defRPr>
      </a:lvl3pPr>
      <a:lvl4pPr marL="1371669" algn="l" defTabSz="914446" rtl="0" eaLnBrk="1" latinLnBrk="0" hangingPunct="1">
        <a:defRPr sz="1801" kern="1200">
          <a:solidFill>
            <a:schemeClr val="tx1"/>
          </a:solidFill>
          <a:latin typeface="+mn-lt"/>
          <a:ea typeface="+mn-ea"/>
          <a:cs typeface="+mn-cs"/>
        </a:defRPr>
      </a:lvl4pPr>
      <a:lvl5pPr marL="1828891" algn="l" defTabSz="914446" rtl="0" eaLnBrk="1" latinLnBrk="0" hangingPunct="1">
        <a:defRPr sz="1801" kern="1200">
          <a:solidFill>
            <a:schemeClr val="tx1"/>
          </a:solidFill>
          <a:latin typeface="+mn-lt"/>
          <a:ea typeface="+mn-ea"/>
          <a:cs typeface="+mn-cs"/>
        </a:defRPr>
      </a:lvl5pPr>
      <a:lvl6pPr marL="2286114" algn="l" defTabSz="914446" rtl="0" eaLnBrk="1" latinLnBrk="0" hangingPunct="1">
        <a:defRPr sz="1801" kern="1200">
          <a:solidFill>
            <a:schemeClr val="tx1"/>
          </a:solidFill>
          <a:latin typeface="+mn-lt"/>
          <a:ea typeface="+mn-ea"/>
          <a:cs typeface="+mn-cs"/>
        </a:defRPr>
      </a:lvl6pPr>
      <a:lvl7pPr marL="2743338" algn="l" defTabSz="914446" rtl="0" eaLnBrk="1" latinLnBrk="0" hangingPunct="1">
        <a:defRPr sz="1801" kern="1200">
          <a:solidFill>
            <a:schemeClr val="tx1"/>
          </a:solidFill>
          <a:latin typeface="+mn-lt"/>
          <a:ea typeface="+mn-ea"/>
          <a:cs typeface="+mn-cs"/>
        </a:defRPr>
      </a:lvl7pPr>
      <a:lvl8pPr marL="3200560" algn="l" defTabSz="914446" rtl="0" eaLnBrk="1" latinLnBrk="0" hangingPunct="1">
        <a:defRPr sz="1801" kern="1200">
          <a:solidFill>
            <a:schemeClr val="tx1"/>
          </a:solidFill>
          <a:latin typeface="+mn-lt"/>
          <a:ea typeface="+mn-ea"/>
          <a:cs typeface="+mn-cs"/>
        </a:defRPr>
      </a:lvl8pPr>
      <a:lvl9pPr marL="3657783" algn="l" defTabSz="914446" rtl="0" eaLnBrk="1" latinLnBrk="0" hangingPunct="1">
        <a:defRPr sz="180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8/29/2022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9030521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jpeg"/><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Pituitary_gland" TargetMode="External"/><Relationship Id="rId2" Type="http://schemas.openxmlformats.org/officeDocument/2006/relationships/image" Target="../media/image14.jpeg"/><Relationship Id="rId1" Type="http://schemas.openxmlformats.org/officeDocument/2006/relationships/slideLayout" Target="../slideLayouts/slideLayout14.xml"/><Relationship Id="rId5" Type="http://schemas.openxmlformats.org/officeDocument/2006/relationships/hyperlink" Target="https://doi.org/10.1186/1750-1172-3-17" TargetMode="External"/><Relationship Id="rId4" Type="http://schemas.openxmlformats.org/officeDocument/2006/relationships/hyperlink" Target="https://en.wikipedia.org/wiki/Acromegaly"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hyperlink" Target="https://pageviews.toolforge.org/?project=en.wikipedia.org&amp;platform=all-access&amp;agent=user&amp;redirects=0&amp;range=all-time&amp;pages=Acromegaly|Pituitary_gland" TargetMode="Externa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hyperlink" Target="https://en.wikipedia.org/wiki/Brookesia_micra" TargetMode="External"/><Relationship Id="rId2" Type="http://schemas.openxmlformats.org/officeDocument/2006/relationships/image" Target="../media/image17.jpeg"/><Relationship Id="rId1" Type="http://schemas.openxmlformats.org/officeDocument/2006/relationships/slideLayout" Target="../slideLayouts/slideLayout14.xml"/><Relationship Id="rId6" Type="http://schemas.openxmlformats.org/officeDocument/2006/relationships/hyperlink" Target="https://en.wikipedia.org/wiki/Olinguito" TargetMode="External"/><Relationship Id="rId5" Type="http://schemas.openxmlformats.org/officeDocument/2006/relationships/hyperlink" Target="https://en.wikipedia.org/wiki/Neopalpa_donaldtrumpi" TargetMode="Externa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torrossa.com/en/resources/an/4900705" TargetMode="External"/><Relationship Id="rId2" Type="http://schemas.openxmlformats.org/officeDocument/2006/relationships/image" Target="../media/image21.png"/><Relationship Id="rId1" Type="http://schemas.openxmlformats.org/officeDocument/2006/relationships/slideLayout" Target="../slideLayouts/slideLayout14.xml"/><Relationship Id="rId5" Type="http://schemas.openxmlformats.org/officeDocument/2006/relationships/image" Target="../media/image22.jpg"/><Relationship Id="rId4" Type="http://schemas.openxmlformats.org/officeDocument/2006/relationships/hyperlink" Target="https://doi.org/10.19272/202020501003"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ncbi.nlm.nih.gov/pmc/articles/PMC7610590/" TargetMode="External"/><Relationship Id="rId2" Type="http://schemas.openxmlformats.org/officeDocument/2006/relationships/image" Target="../media/image23.png"/><Relationship Id="rId1"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hyperlink" Target="https://europepmc.org/article/PMC/PMC761059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 Id="rId5" Type="http://schemas.openxmlformats.org/officeDocument/2006/relationships/image" Target="../media/image22.jp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hyperlink" Target="https://legacy.earlham.edu/~peters/fos/overview.htm" TargetMode="Externa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4.xml"/><Relationship Id="rId4" Type="http://schemas.openxmlformats.org/officeDocument/2006/relationships/hyperlink" Target="https://journalcheckertool.org/"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aran.library.nuigalway.ie/handle/10379/16760" TargetMode="External"/><Relationship Id="rId2" Type="http://schemas.openxmlformats.org/officeDocument/2006/relationships/image" Target="../media/image30.png"/><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www.nature.com/articles/s41586-022-04789-9" TargetMode="External"/><Relationship Id="rId2" Type="http://schemas.openxmlformats.org/officeDocument/2006/relationships/image" Target="../media/image31.png"/><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14.xml"/><Relationship Id="rId4" Type="http://schemas.openxmlformats.org/officeDocument/2006/relationships/hyperlink" Target="https://europepmc.org/article/MED/35705807"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nature.com/articles/s41388-021-01748-y" TargetMode="External"/><Relationship Id="rId2" Type="http://schemas.openxmlformats.org/officeDocument/2006/relationships/image" Target="../media/image33.png"/><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3" Type="http://schemas.openxmlformats.org/officeDocument/2006/relationships/hyperlink" Target="https://europepmc.org/article/MED/33742126" TargetMode="External"/><Relationship Id="rId2" Type="http://schemas.openxmlformats.org/officeDocument/2006/relationships/image" Target="../media/image34.png"/><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hyperlink" Target="https://movementdisorders.onlinelibrary.wiley.com/doi/full/10.1002/mdc3.13314" TargetMode="External"/><Relationship Id="rId2" Type="http://schemas.openxmlformats.org/officeDocument/2006/relationships/image" Target="../media/image35.png"/><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28.xml.rels><?xml version="1.0" encoding="UTF-8" standalone="yes"?>
<Relationships xmlns="http://schemas.openxmlformats.org/package/2006/relationships"><Relationship Id="rId3" Type="http://schemas.openxmlformats.org/officeDocument/2006/relationships/hyperlink" Target="https://europepmc.org/article/MED/34765685" TargetMode="External"/><Relationship Id="rId2" Type="http://schemas.openxmlformats.org/officeDocument/2006/relationships/image" Target="../media/image36.png"/><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hyperlink" Target="https://doi.org/10.1016/j.neuropharm.2021.108727" TargetMode="External"/><Relationship Id="rId2" Type="http://schemas.openxmlformats.org/officeDocument/2006/relationships/image" Target="../media/image37.png"/><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3.xml.rels><?xml version="1.0" encoding="UTF-8" standalone="yes"?>
<Relationships xmlns="http://schemas.openxmlformats.org/package/2006/relationships"><Relationship Id="rId3" Type="http://schemas.openxmlformats.org/officeDocument/2006/relationships/hyperlink" Target="https://blogs.lse.ac.uk/impactofsocialsciences/2019/06/03/what-the-history-of-copyright-in-academic-publishing-tells-us-about-open-research/" TargetMode="External"/><Relationship Id="rId2" Type="http://schemas.openxmlformats.org/officeDocument/2006/relationships/image" Target="../media/image1.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8.png"/><Relationship Id="rId1" Type="http://schemas.openxmlformats.org/officeDocument/2006/relationships/slideLayout" Target="../slideLayouts/slideLayout14.xml"/><Relationship Id="rId4" Type="http://schemas.openxmlformats.org/officeDocument/2006/relationships/hyperlink" Target="https://discovery.ucl.ac.uk/id/eprint/10131970/"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0.png"/><Relationship Id="rId4" Type="http://schemas.openxmlformats.org/officeDocument/2006/relationships/hyperlink" Target="https://www.tandfonline.com/doi/full/10.1080/01459740.2021.1961247?scroll=top&amp;needAccess=tru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1.png"/><Relationship Id="rId1" Type="http://schemas.openxmlformats.org/officeDocument/2006/relationships/slideLayout" Target="../slideLayouts/slideLayout14.xml"/><Relationship Id="rId4" Type="http://schemas.openxmlformats.org/officeDocument/2006/relationships/hyperlink" Target="https://europepmc.org/article/MED/34383573"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2.png"/><Relationship Id="rId1" Type="http://schemas.openxmlformats.org/officeDocument/2006/relationships/slideLayout" Target="../slideLayouts/slideLayout14.xml"/><Relationship Id="rId4" Type="http://schemas.openxmlformats.org/officeDocument/2006/relationships/hyperlink" Target="https://pubs.acs.org/doi/full/10.1021/acs.jmedchem.1c0041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3.png"/><Relationship Id="rId1" Type="http://schemas.openxmlformats.org/officeDocument/2006/relationships/slideLayout" Target="../slideLayouts/slideLayout14.xml"/><Relationship Id="rId4" Type="http://schemas.openxmlformats.org/officeDocument/2006/relationships/hyperlink" Target="https://europepmc.org/article/MED/33983732"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www.coalition-s.org/the-rrs-and-publisher-equivocation-an-open-letter-to-researchers/" TargetMode="Externa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hyperlink" Target="https://www.coalition-s.org/the-rrs-and-publisher-equivocation-an-open-letter-to-researchers/" TargetMode="Externa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hyperlink" Target="https://sparcopen.org/our-work/author-rights/brochure-html/" TargetMode="External"/><Relationship Id="rId2" Type="http://schemas.openxmlformats.org/officeDocument/2006/relationships/image" Target="../media/image45.png"/><Relationship Id="rId1" Type="http://schemas.openxmlformats.org/officeDocument/2006/relationships/slideLayout" Target="../slideLayouts/slideLayout14.xml"/><Relationship Id="rId4" Type="http://schemas.openxmlformats.org/officeDocument/2006/relationships/hyperlink" Target="http://oad.simmons.edu/oadwiki/Author_addenda"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4.xml"/><Relationship Id="rId4" Type="http://schemas.openxmlformats.org/officeDocument/2006/relationships/hyperlink" Target="https://www.coalition-s.org/plan-s-funders-implementation/"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coalition-s.org/resources/rights-retention-strategy/" TargetMode="External"/><Relationship Id="rId2" Type="http://schemas.openxmlformats.org/officeDocument/2006/relationships/hyperlink" Target="http://doi.org/10.5281/zenodo.4668132"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www.elsevier.com/about/policies/copyright" TargetMode="External"/><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hyperlink" Target="https://authorservices.wiley.com/asset/Copyright-Transfer-Agreement-Sample.pdf" TargetMode="External"/><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lumendatabase.org/"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retractiondatabase.org/" TargetMode="External"/><Relationship Id="rId1" Type="http://schemas.openxmlformats.org/officeDocument/2006/relationships/slideLayout" Target="../slideLayouts/slideLayout14.xml"/><Relationship Id="rId6" Type="http://schemas.openxmlformats.org/officeDocument/2006/relationships/hyperlink" Target="https://www.spectrumnews.org/news/copyright-claim-prompts-retraction-of-study-on-alexithymia-in-autism/" TargetMode="External"/><Relationship Id="rId5" Type="http://schemas.openxmlformats.org/officeDocument/2006/relationships/image" Target="../media/image6.jpeg"/><Relationship Id="rId4" Type="http://schemas.openxmlformats.org/officeDocument/2006/relationships/hyperlink" Target="https://everythinghertz.com/13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40437-3B55-4EC6-B790-4CA9F9F82037}"/>
              </a:ext>
            </a:extLst>
          </p:cNvPr>
          <p:cNvSpPr>
            <a:spLocks noGrp="1"/>
          </p:cNvSpPr>
          <p:nvPr>
            <p:ph type="ctrTitle"/>
          </p:nvPr>
        </p:nvSpPr>
        <p:spPr>
          <a:xfrm>
            <a:off x="142043" y="2728069"/>
            <a:ext cx="11940466" cy="870672"/>
          </a:xfrm>
        </p:spPr>
        <p:txBody>
          <a:bodyPr>
            <a:normAutofit fontScale="90000"/>
          </a:bodyPr>
          <a:lstStyle/>
          <a:p>
            <a:r>
              <a:rPr lang="en-GB" dirty="0"/>
              <a:t>Rights Retention Strategies</a:t>
            </a:r>
            <a:br>
              <a:rPr lang="en-GB" dirty="0"/>
            </a:br>
            <a:br>
              <a:rPr lang="en-GB" dirty="0"/>
            </a:br>
            <a:r>
              <a:rPr lang="en-GB" dirty="0"/>
              <a:t>(as means of </a:t>
            </a:r>
            <a:r>
              <a:rPr lang="en-GB" i="1" dirty="0"/>
              <a:t>achieving</a:t>
            </a:r>
            <a:r>
              <a:rPr lang="en-GB" dirty="0"/>
              <a:t> open research)</a:t>
            </a:r>
          </a:p>
        </p:txBody>
      </p:sp>
    </p:spTree>
    <p:extLst>
      <p:ext uri="{BB962C8B-B14F-4D97-AF65-F5344CB8AC3E}">
        <p14:creationId xmlns:p14="http://schemas.microsoft.com/office/powerpoint/2010/main" val="2729487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52479-6626-4C85-96B1-D0402567D4AE}"/>
              </a:ext>
            </a:extLst>
          </p:cNvPr>
          <p:cNvSpPr>
            <a:spLocks noGrp="1"/>
          </p:cNvSpPr>
          <p:nvPr>
            <p:ph type="title" idx="4294967295"/>
          </p:nvPr>
        </p:nvSpPr>
        <p:spPr>
          <a:xfrm>
            <a:off x="452913" y="680317"/>
            <a:ext cx="10515600" cy="441959"/>
          </a:xfrm>
        </p:spPr>
        <p:txBody>
          <a:bodyPr>
            <a:normAutofit fontScale="90000"/>
          </a:bodyPr>
          <a:lstStyle/>
          <a:p>
            <a:r>
              <a:rPr lang="en-GB" dirty="0"/>
              <a:t>Non-open licensing makes re-use expensive and/or totally prevented</a:t>
            </a:r>
          </a:p>
        </p:txBody>
      </p:sp>
      <p:pic>
        <p:nvPicPr>
          <p:cNvPr id="1026" name="Picture 2">
            <a:extLst>
              <a:ext uri="{FF2B5EF4-FFF2-40B4-BE49-F238E27FC236}">
                <a16:creationId xmlns:a16="http://schemas.microsoft.com/office/drawing/2014/main" id="{F73B2CB3-C610-432A-B7BE-975ABB1F9B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998" y="2553068"/>
            <a:ext cx="1568391" cy="1568391"/>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E96379CB-E62F-4A0F-8C95-3757CF6706DF}"/>
              </a:ext>
            </a:extLst>
          </p:cNvPr>
          <p:cNvSpPr/>
          <p:nvPr/>
        </p:nvSpPr>
        <p:spPr>
          <a:xfrm>
            <a:off x="2786448" y="3166424"/>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44D9097-7C0B-45AC-8FDF-5333EA505011}"/>
              </a:ext>
            </a:extLst>
          </p:cNvPr>
          <p:cNvSpPr txBox="1"/>
          <p:nvPr/>
        </p:nvSpPr>
        <p:spPr>
          <a:xfrm>
            <a:off x="739926" y="3946646"/>
            <a:ext cx="1905458" cy="369332"/>
          </a:xfrm>
          <a:prstGeom prst="rect">
            <a:avLst/>
          </a:prstGeom>
          <a:noFill/>
        </p:spPr>
        <p:txBody>
          <a:bodyPr wrap="none" rtlCol="0">
            <a:spAutoFit/>
          </a:bodyPr>
          <a:lstStyle/>
          <a:p>
            <a:r>
              <a:rPr lang="en-GB" i="1" dirty="0" err="1"/>
              <a:t>Oophaga</a:t>
            </a:r>
            <a:r>
              <a:rPr lang="en-GB" i="1" dirty="0"/>
              <a:t> sylvatica</a:t>
            </a:r>
            <a:endParaRPr lang="en-GB" dirty="0"/>
          </a:p>
        </p:txBody>
      </p:sp>
      <p:pic>
        <p:nvPicPr>
          <p:cNvPr id="3074" name="Picture 2" descr="English Wikipedia - Wikipedia">
            <a:extLst>
              <a:ext uri="{FF2B5EF4-FFF2-40B4-BE49-F238E27FC236}">
                <a16:creationId xmlns:a16="http://schemas.microsoft.com/office/drawing/2014/main" id="{081D6564-5468-40CC-8983-84B8368C9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832" y="2837952"/>
            <a:ext cx="1419030" cy="1629508"/>
          </a:xfrm>
          <a:prstGeom prst="rect">
            <a:avLst/>
          </a:prstGeom>
          <a:noFill/>
          <a:extLst>
            <a:ext uri="{909E8E84-426E-40DD-AFC4-6F175D3DCCD1}">
              <a14:hiddenFill xmlns:a14="http://schemas.microsoft.com/office/drawing/2010/main">
                <a:solidFill>
                  <a:srgbClr val="FFFFFF"/>
                </a:solidFill>
              </a14:hiddenFill>
            </a:ext>
          </a:extLst>
        </p:spPr>
      </p:pic>
      <p:sp>
        <p:nvSpPr>
          <p:cNvPr id="24" name="Arrow: Right 23">
            <a:extLst>
              <a:ext uri="{FF2B5EF4-FFF2-40B4-BE49-F238E27FC236}">
                <a16:creationId xmlns:a16="http://schemas.microsoft.com/office/drawing/2014/main" id="{34723B0C-AAD0-49DA-9FA2-9448782207F9}"/>
              </a:ext>
            </a:extLst>
          </p:cNvPr>
          <p:cNvSpPr/>
          <p:nvPr/>
        </p:nvSpPr>
        <p:spPr>
          <a:xfrm rot="19986703">
            <a:off x="5183915" y="2503260"/>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BA749164-1623-4E54-97E4-BEC911B6A415}"/>
              </a:ext>
            </a:extLst>
          </p:cNvPr>
          <p:cNvSpPr txBox="1"/>
          <p:nvPr/>
        </p:nvSpPr>
        <p:spPr>
          <a:xfrm>
            <a:off x="6480699" y="2273240"/>
            <a:ext cx="3747443" cy="369332"/>
          </a:xfrm>
          <a:prstGeom prst="rect">
            <a:avLst/>
          </a:prstGeom>
          <a:noFill/>
        </p:spPr>
        <p:txBody>
          <a:bodyPr wrap="square" rtlCol="0">
            <a:spAutoFit/>
          </a:bodyPr>
          <a:lstStyle/>
          <a:p>
            <a:r>
              <a:rPr lang="en-GB" dirty="0"/>
              <a:t>Open Educational Resources (OER)</a:t>
            </a:r>
          </a:p>
        </p:txBody>
      </p:sp>
      <p:sp>
        <p:nvSpPr>
          <p:cNvPr id="3" name="TextBox 2">
            <a:extLst>
              <a:ext uri="{FF2B5EF4-FFF2-40B4-BE49-F238E27FC236}">
                <a16:creationId xmlns:a16="http://schemas.microsoft.com/office/drawing/2014/main" id="{3D0627E2-1D95-4EEE-8C04-49538809B523}"/>
              </a:ext>
            </a:extLst>
          </p:cNvPr>
          <p:cNvSpPr txBox="1"/>
          <p:nvPr/>
        </p:nvSpPr>
        <p:spPr>
          <a:xfrm>
            <a:off x="3846455" y="2994281"/>
            <a:ext cx="1541145" cy="923330"/>
          </a:xfrm>
          <a:prstGeom prst="rect">
            <a:avLst/>
          </a:prstGeom>
          <a:noFill/>
        </p:spPr>
        <p:txBody>
          <a:bodyPr wrap="square" rtlCol="0">
            <a:spAutoFit/>
          </a:bodyPr>
          <a:lstStyle/>
          <a:p>
            <a:r>
              <a:rPr lang="en-GB" dirty="0"/>
              <a:t>If non-open licensed journal article</a:t>
            </a:r>
          </a:p>
        </p:txBody>
      </p:sp>
      <p:sp>
        <p:nvSpPr>
          <p:cNvPr id="9" name="&quot;Not Allowed&quot; Symbol 8">
            <a:extLst>
              <a:ext uri="{FF2B5EF4-FFF2-40B4-BE49-F238E27FC236}">
                <a16:creationId xmlns:a16="http://schemas.microsoft.com/office/drawing/2014/main" id="{4F71F7EB-8035-4D98-826D-62086AEE6DA1}"/>
              </a:ext>
            </a:extLst>
          </p:cNvPr>
          <p:cNvSpPr/>
          <p:nvPr/>
        </p:nvSpPr>
        <p:spPr>
          <a:xfrm>
            <a:off x="5325427" y="2341129"/>
            <a:ext cx="770573" cy="727969"/>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
        <p:nvSpPr>
          <p:cNvPr id="11" name="TextBox 10">
            <a:extLst>
              <a:ext uri="{FF2B5EF4-FFF2-40B4-BE49-F238E27FC236}">
                <a16:creationId xmlns:a16="http://schemas.microsoft.com/office/drawing/2014/main" id="{A96D4DAE-3B80-46F9-B7C7-B52AA30D0BC1}"/>
              </a:ext>
            </a:extLst>
          </p:cNvPr>
          <p:cNvSpPr txBox="1"/>
          <p:nvPr/>
        </p:nvSpPr>
        <p:spPr>
          <a:xfrm>
            <a:off x="8182483" y="5504156"/>
            <a:ext cx="2553195" cy="369332"/>
          </a:xfrm>
          <a:prstGeom prst="rect">
            <a:avLst/>
          </a:prstGeom>
          <a:noFill/>
        </p:spPr>
        <p:txBody>
          <a:bodyPr wrap="square" rtlCol="0">
            <a:spAutoFit/>
          </a:bodyPr>
          <a:lstStyle/>
          <a:p>
            <a:r>
              <a:rPr lang="en-GB" dirty="0"/>
              <a:t>Educational Resources</a:t>
            </a:r>
          </a:p>
        </p:txBody>
      </p:sp>
      <p:pic>
        <p:nvPicPr>
          <p:cNvPr id="4098" name="Picture 2">
            <a:extLst>
              <a:ext uri="{FF2B5EF4-FFF2-40B4-BE49-F238E27FC236}">
                <a16:creationId xmlns:a16="http://schemas.microsoft.com/office/drawing/2014/main" id="{4E777FF9-6DFB-4109-96C1-9835D4709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1777" y="4391954"/>
            <a:ext cx="1112202" cy="1112202"/>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Arrow Connector 14">
            <a:extLst>
              <a:ext uri="{FF2B5EF4-FFF2-40B4-BE49-F238E27FC236}">
                <a16:creationId xmlns:a16="http://schemas.microsoft.com/office/drawing/2014/main" id="{7B6ED574-315E-4B4E-BB53-788727680894}"/>
              </a:ext>
            </a:extLst>
          </p:cNvPr>
          <p:cNvCxnSpPr/>
          <p:nvPr/>
        </p:nvCxnSpPr>
        <p:spPr>
          <a:xfrm>
            <a:off x="4223757" y="4012707"/>
            <a:ext cx="552429" cy="558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FF1C747-B24B-4682-A6B3-0B3EAA92A9D1}"/>
              </a:ext>
            </a:extLst>
          </p:cNvPr>
          <p:cNvCxnSpPr>
            <a:endCxn id="11" idx="1"/>
          </p:cNvCxnSpPr>
          <p:nvPr/>
        </p:nvCxnSpPr>
        <p:spPr>
          <a:xfrm>
            <a:off x="6096000" y="5060272"/>
            <a:ext cx="2086483" cy="6285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FC56773-1D66-4C42-8BC8-B637ECEE330D}"/>
              </a:ext>
            </a:extLst>
          </p:cNvPr>
          <p:cNvSpPr txBox="1"/>
          <p:nvPr/>
        </p:nvSpPr>
        <p:spPr>
          <a:xfrm>
            <a:off x="4617027" y="5504156"/>
            <a:ext cx="1863672" cy="923330"/>
          </a:xfrm>
          <a:prstGeom prst="rect">
            <a:avLst/>
          </a:prstGeom>
          <a:noFill/>
        </p:spPr>
        <p:txBody>
          <a:bodyPr wrap="square" rtlCol="0">
            <a:spAutoFit/>
          </a:bodyPr>
          <a:lstStyle/>
          <a:p>
            <a:r>
              <a:rPr lang="en-GB" dirty="0"/>
              <a:t>Extra payment often required for licensed re-use</a:t>
            </a:r>
          </a:p>
        </p:txBody>
      </p:sp>
      <p:sp>
        <p:nvSpPr>
          <p:cNvPr id="30" name="Arrow: Right 29">
            <a:extLst>
              <a:ext uri="{FF2B5EF4-FFF2-40B4-BE49-F238E27FC236}">
                <a16:creationId xmlns:a16="http://schemas.microsoft.com/office/drawing/2014/main" id="{4182FA25-AEE0-4840-A446-E4CC4588259C}"/>
              </a:ext>
            </a:extLst>
          </p:cNvPr>
          <p:cNvSpPr/>
          <p:nvPr/>
        </p:nvSpPr>
        <p:spPr>
          <a:xfrm>
            <a:off x="5381197" y="3464533"/>
            <a:ext cx="1326401" cy="3173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quot;Not Allowed&quot; Symbol 21">
            <a:extLst>
              <a:ext uri="{FF2B5EF4-FFF2-40B4-BE49-F238E27FC236}">
                <a16:creationId xmlns:a16="http://schemas.microsoft.com/office/drawing/2014/main" id="{274F5834-B28F-4C3E-892D-BF1C2C255E01}"/>
              </a:ext>
            </a:extLst>
          </p:cNvPr>
          <p:cNvSpPr/>
          <p:nvPr/>
        </p:nvSpPr>
        <p:spPr>
          <a:xfrm>
            <a:off x="5618007" y="3259234"/>
            <a:ext cx="770573" cy="727969"/>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Tree>
    <p:extLst>
      <p:ext uri="{BB962C8B-B14F-4D97-AF65-F5344CB8AC3E}">
        <p14:creationId xmlns:p14="http://schemas.microsoft.com/office/powerpoint/2010/main" val="3374501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8195A7-203D-4B82-B753-1361CDCA62DA}"/>
              </a:ext>
            </a:extLst>
          </p:cNvPr>
          <p:cNvPicPr>
            <a:picLocks noChangeAspect="1"/>
          </p:cNvPicPr>
          <p:nvPr/>
        </p:nvPicPr>
        <p:blipFill>
          <a:blip r:embed="rId2"/>
          <a:stretch>
            <a:fillRect/>
          </a:stretch>
        </p:blipFill>
        <p:spPr>
          <a:xfrm>
            <a:off x="50979" y="0"/>
            <a:ext cx="12090042" cy="6858000"/>
          </a:xfrm>
          <a:prstGeom prst="rect">
            <a:avLst/>
          </a:prstGeom>
        </p:spPr>
      </p:pic>
      <p:sp>
        <p:nvSpPr>
          <p:cNvPr id="9" name="TextBox 8">
            <a:extLst>
              <a:ext uri="{FF2B5EF4-FFF2-40B4-BE49-F238E27FC236}">
                <a16:creationId xmlns:a16="http://schemas.microsoft.com/office/drawing/2014/main" id="{370EE3F4-B7BA-43BB-BCC1-6E37D0EE47E1}"/>
              </a:ext>
            </a:extLst>
          </p:cNvPr>
          <p:cNvSpPr txBox="1"/>
          <p:nvPr/>
        </p:nvSpPr>
        <p:spPr>
          <a:xfrm>
            <a:off x="3444537" y="870011"/>
            <a:ext cx="8469296" cy="523220"/>
          </a:xfrm>
          <a:prstGeom prst="rect">
            <a:avLst/>
          </a:prstGeom>
          <a:noFill/>
        </p:spPr>
        <p:txBody>
          <a:bodyPr wrap="square" rtlCol="0">
            <a:spAutoFit/>
          </a:bodyPr>
          <a:lstStyle/>
          <a:p>
            <a:r>
              <a:rPr lang="en-GB" sz="2800" dirty="0"/>
              <a:t>Reproducing 1 figure in a textbook, is priced at $207 USD</a:t>
            </a:r>
          </a:p>
        </p:txBody>
      </p:sp>
    </p:spTree>
    <p:extLst>
      <p:ext uri="{BB962C8B-B14F-4D97-AF65-F5344CB8AC3E}">
        <p14:creationId xmlns:p14="http://schemas.microsoft.com/office/powerpoint/2010/main" val="617700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F84FD3B-022F-4C47-89B5-F35DE775FF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8138" y="2654664"/>
            <a:ext cx="3152775" cy="2209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BFD9EEA-4351-4D85-8BAE-1B39A2605FD1}"/>
              </a:ext>
            </a:extLst>
          </p:cNvPr>
          <p:cNvSpPr txBox="1"/>
          <p:nvPr/>
        </p:nvSpPr>
        <p:spPr>
          <a:xfrm>
            <a:off x="674703" y="5095783"/>
            <a:ext cx="4559646" cy="646331"/>
          </a:xfrm>
          <a:prstGeom prst="rect">
            <a:avLst/>
          </a:prstGeom>
          <a:noFill/>
        </p:spPr>
        <p:txBody>
          <a:bodyPr wrap="none" rtlCol="0">
            <a:spAutoFit/>
          </a:bodyPr>
          <a:lstStyle/>
          <a:p>
            <a:r>
              <a:rPr lang="en-GB" dirty="0"/>
              <a:t>Acromegaly</a:t>
            </a:r>
          </a:p>
          <a:p>
            <a:r>
              <a:rPr lang="en-GB" i="1" dirty="0"/>
              <a:t>Fig.1 </a:t>
            </a:r>
            <a:r>
              <a:rPr lang="en-GB" i="1" dirty="0" err="1"/>
              <a:t>Orphanet</a:t>
            </a:r>
            <a:r>
              <a:rPr lang="en-GB" i="1" dirty="0"/>
              <a:t> Journal of Rare Diseases</a:t>
            </a:r>
            <a:r>
              <a:rPr lang="en-GB" dirty="0"/>
              <a:t> (2008)</a:t>
            </a:r>
          </a:p>
        </p:txBody>
      </p:sp>
      <p:sp>
        <p:nvSpPr>
          <p:cNvPr id="5" name="TextBox 4">
            <a:extLst>
              <a:ext uri="{FF2B5EF4-FFF2-40B4-BE49-F238E27FC236}">
                <a16:creationId xmlns:a16="http://schemas.microsoft.com/office/drawing/2014/main" id="{E5CF3097-4E77-487B-BEC9-EF27F0FED0C2}"/>
              </a:ext>
            </a:extLst>
          </p:cNvPr>
          <p:cNvSpPr txBox="1"/>
          <p:nvPr/>
        </p:nvSpPr>
        <p:spPr>
          <a:xfrm>
            <a:off x="5836228" y="2696965"/>
            <a:ext cx="4731798" cy="2308324"/>
          </a:xfrm>
          <a:prstGeom prst="rect">
            <a:avLst/>
          </a:prstGeom>
          <a:noFill/>
        </p:spPr>
        <p:txBody>
          <a:bodyPr wrap="square" rtlCol="0">
            <a:spAutoFit/>
          </a:bodyPr>
          <a:lstStyle/>
          <a:p>
            <a:r>
              <a:rPr lang="en-GB" dirty="0">
                <a:hlinkClick r:id="rId3"/>
              </a:rPr>
              <a:t>https://en.wikipedia.org/wiki/Pituitary_gland</a:t>
            </a:r>
            <a:endParaRPr lang="en-GB" dirty="0"/>
          </a:p>
          <a:p>
            <a:r>
              <a:rPr lang="en-GB" dirty="0"/>
              <a:t>1,900 pageviews per day</a:t>
            </a:r>
          </a:p>
          <a:p>
            <a:r>
              <a:rPr lang="en-GB" dirty="0"/>
              <a:t>~700,000 pageviews per year</a:t>
            </a:r>
          </a:p>
          <a:p>
            <a:endParaRPr lang="en-GB" dirty="0"/>
          </a:p>
          <a:p>
            <a:endParaRPr lang="en-GB" dirty="0"/>
          </a:p>
          <a:p>
            <a:r>
              <a:rPr lang="en-GB" dirty="0">
                <a:hlinkClick r:id="rId4"/>
              </a:rPr>
              <a:t>https://en.wikipedia.org/wiki/Acromegaly</a:t>
            </a:r>
            <a:r>
              <a:rPr lang="en-GB" dirty="0"/>
              <a:t> </a:t>
            </a:r>
          </a:p>
          <a:p>
            <a:r>
              <a:rPr lang="en-GB" dirty="0"/>
              <a:t>2,500 pageviews per day</a:t>
            </a:r>
          </a:p>
          <a:p>
            <a:r>
              <a:rPr lang="en-GB" dirty="0"/>
              <a:t>~900,000 pageviews per year</a:t>
            </a:r>
          </a:p>
        </p:txBody>
      </p:sp>
      <p:sp>
        <p:nvSpPr>
          <p:cNvPr id="6" name="TextBox 5">
            <a:extLst>
              <a:ext uri="{FF2B5EF4-FFF2-40B4-BE49-F238E27FC236}">
                <a16:creationId xmlns:a16="http://schemas.microsoft.com/office/drawing/2014/main" id="{696E34E1-C631-40A7-9018-FDFF83D23D45}"/>
              </a:ext>
            </a:extLst>
          </p:cNvPr>
          <p:cNvSpPr txBox="1"/>
          <p:nvPr/>
        </p:nvSpPr>
        <p:spPr>
          <a:xfrm>
            <a:off x="435006" y="6196614"/>
            <a:ext cx="9774314" cy="369332"/>
          </a:xfrm>
          <a:prstGeom prst="rect">
            <a:avLst/>
          </a:prstGeom>
          <a:noFill/>
        </p:spPr>
        <p:txBody>
          <a:bodyPr wrap="square" rtlCol="0">
            <a:spAutoFit/>
          </a:bodyPr>
          <a:lstStyle/>
          <a:p>
            <a:r>
              <a:rPr lang="en-GB" dirty="0"/>
              <a:t>(an academic journal article would be exceptional to receive &gt;100,000 pageviews in its 1</a:t>
            </a:r>
            <a:r>
              <a:rPr lang="en-GB" baseline="30000" dirty="0"/>
              <a:t>st</a:t>
            </a:r>
            <a:r>
              <a:rPr lang="en-GB" dirty="0"/>
              <a:t>/best year)</a:t>
            </a:r>
          </a:p>
        </p:txBody>
      </p:sp>
      <p:sp>
        <p:nvSpPr>
          <p:cNvPr id="7" name="Title 1">
            <a:extLst>
              <a:ext uri="{FF2B5EF4-FFF2-40B4-BE49-F238E27FC236}">
                <a16:creationId xmlns:a16="http://schemas.microsoft.com/office/drawing/2014/main" id="{AA66C266-2471-48EE-A081-13B2D794DDD2}"/>
              </a:ext>
            </a:extLst>
          </p:cNvPr>
          <p:cNvSpPr txBox="1">
            <a:spLocks/>
          </p:cNvSpPr>
          <p:nvPr/>
        </p:nvSpPr>
        <p:spPr>
          <a:xfrm>
            <a:off x="435006" y="414420"/>
            <a:ext cx="10515600" cy="441959"/>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Greater impact specifically because of CC BY enabled re-use</a:t>
            </a:r>
          </a:p>
        </p:txBody>
      </p:sp>
      <p:sp>
        <p:nvSpPr>
          <p:cNvPr id="2" name="TextBox 1">
            <a:extLst>
              <a:ext uri="{FF2B5EF4-FFF2-40B4-BE49-F238E27FC236}">
                <a16:creationId xmlns:a16="http://schemas.microsoft.com/office/drawing/2014/main" id="{04BEAE97-C650-4138-B6D2-007D90768234}"/>
              </a:ext>
            </a:extLst>
          </p:cNvPr>
          <p:cNvSpPr txBox="1"/>
          <p:nvPr/>
        </p:nvSpPr>
        <p:spPr>
          <a:xfrm>
            <a:off x="435006" y="1346797"/>
            <a:ext cx="10802444" cy="369332"/>
          </a:xfrm>
          <a:prstGeom prst="rect">
            <a:avLst/>
          </a:prstGeom>
          <a:noFill/>
        </p:spPr>
        <p:txBody>
          <a:bodyPr wrap="none" rtlCol="0">
            <a:spAutoFit/>
          </a:bodyPr>
          <a:lstStyle/>
          <a:p>
            <a:r>
              <a:rPr lang="en-GB" b="0" i="0" dirty="0">
                <a:solidFill>
                  <a:srgbClr val="333333"/>
                </a:solidFill>
                <a:effectLst/>
                <a:latin typeface="-apple-system"/>
              </a:rPr>
              <a:t>Chanson, P., </a:t>
            </a:r>
            <a:r>
              <a:rPr lang="en-GB" b="0" i="0" dirty="0" err="1">
                <a:solidFill>
                  <a:srgbClr val="333333"/>
                </a:solidFill>
                <a:effectLst/>
                <a:latin typeface="-apple-system"/>
              </a:rPr>
              <a:t>Salenave</a:t>
            </a:r>
            <a:r>
              <a:rPr lang="en-GB" b="0" i="0" dirty="0">
                <a:solidFill>
                  <a:srgbClr val="333333"/>
                </a:solidFill>
                <a:effectLst/>
                <a:latin typeface="-apple-system"/>
              </a:rPr>
              <a:t>, S. (2008) Acromegaly. </a:t>
            </a:r>
            <a:r>
              <a:rPr lang="en-GB" b="0" i="1" dirty="0" err="1">
                <a:solidFill>
                  <a:srgbClr val="333333"/>
                </a:solidFill>
                <a:effectLst/>
                <a:latin typeface="-apple-system"/>
              </a:rPr>
              <a:t>Orphanet</a:t>
            </a:r>
            <a:r>
              <a:rPr lang="en-GB" b="0" i="1" dirty="0">
                <a:solidFill>
                  <a:srgbClr val="333333"/>
                </a:solidFill>
                <a:effectLst/>
                <a:latin typeface="-apple-system"/>
              </a:rPr>
              <a:t> J Rare Dis</a:t>
            </a:r>
            <a:r>
              <a:rPr lang="en-GB" b="0" i="0" dirty="0">
                <a:solidFill>
                  <a:srgbClr val="333333"/>
                </a:solidFill>
                <a:effectLst/>
                <a:latin typeface="-apple-system"/>
              </a:rPr>
              <a:t> </a:t>
            </a:r>
            <a:r>
              <a:rPr lang="en-GB" b="1" i="0" dirty="0">
                <a:solidFill>
                  <a:srgbClr val="333333"/>
                </a:solidFill>
                <a:effectLst/>
                <a:latin typeface="-apple-system"/>
              </a:rPr>
              <a:t>3, </a:t>
            </a:r>
            <a:r>
              <a:rPr lang="en-GB" b="0" i="0" dirty="0">
                <a:solidFill>
                  <a:srgbClr val="333333"/>
                </a:solidFill>
                <a:effectLst/>
                <a:latin typeface="-apple-system"/>
              </a:rPr>
              <a:t>17. </a:t>
            </a:r>
            <a:r>
              <a:rPr lang="en-GB" b="0" i="0" dirty="0">
                <a:solidFill>
                  <a:srgbClr val="333333"/>
                </a:solidFill>
                <a:effectLst/>
                <a:latin typeface="-apple-system"/>
                <a:hlinkClick r:id="rId5"/>
              </a:rPr>
              <a:t>https://doi.org/10.1186/1750-1172-3-17</a:t>
            </a:r>
            <a:endParaRPr lang="en-GB" dirty="0"/>
          </a:p>
        </p:txBody>
      </p:sp>
    </p:spTree>
    <p:extLst>
      <p:ext uri="{BB962C8B-B14F-4D97-AF65-F5344CB8AC3E}">
        <p14:creationId xmlns:p14="http://schemas.microsoft.com/office/powerpoint/2010/main" val="4129805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957FA4-EF13-4F66-99D8-1359E53B4427}"/>
              </a:ext>
            </a:extLst>
          </p:cNvPr>
          <p:cNvPicPr>
            <a:picLocks noChangeAspect="1"/>
          </p:cNvPicPr>
          <p:nvPr/>
        </p:nvPicPr>
        <p:blipFill>
          <a:blip r:embed="rId2"/>
          <a:stretch>
            <a:fillRect/>
          </a:stretch>
        </p:blipFill>
        <p:spPr>
          <a:xfrm>
            <a:off x="165922" y="1640434"/>
            <a:ext cx="5705475" cy="1962150"/>
          </a:xfrm>
          <a:prstGeom prst="rect">
            <a:avLst/>
          </a:prstGeom>
        </p:spPr>
      </p:pic>
      <p:cxnSp>
        <p:nvCxnSpPr>
          <p:cNvPr id="5" name="Straight Connector 4">
            <a:extLst>
              <a:ext uri="{FF2B5EF4-FFF2-40B4-BE49-F238E27FC236}">
                <a16:creationId xmlns:a16="http://schemas.microsoft.com/office/drawing/2014/main" id="{1E4701F2-9854-4D7F-AAA3-60554BECBEBA}"/>
              </a:ext>
            </a:extLst>
          </p:cNvPr>
          <p:cNvCxnSpPr/>
          <p:nvPr/>
        </p:nvCxnSpPr>
        <p:spPr>
          <a:xfrm>
            <a:off x="6060488" y="145915"/>
            <a:ext cx="0" cy="6712085"/>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EC950E7-FBCC-4917-9E55-64BAF6627F4E}"/>
              </a:ext>
            </a:extLst>
          </p:cNvPr>
          <p:cNvSpPr txBox="1"/>
          <p:nvPr/>
        </p:nvSpPr>
        <p:spPr>
          <a:xfrm>
            <a:off x="710213" y="710213"/>
            <a:ext cx="5007004" cy="461665"/>
          </a:xfrm>
          <a:prstGeom prst="rect">
            <a:avLst/>
          </a:prstGeom>
          <a:noFill/>
        </p:spPr>
        <p:txBody>
          <a:bodyPr wrap="square" rtlCol="0">
            <a:spAutoFit/>
          </a:bodyPr>
          <a:lstStyle/>
          <a:p>
            <a:r>
              <a:rPr lang="en-GB" sz="2400" dirty="0"/>
              <a:t>Originally published -&gt; 49,000 views</a:t>
            </a:r>
          </a:p>
        </p:txBody>
      </p:sp>
      <p:sp>
        <p:nvSpPr>
          <p:cNvPr id="7" name="TextBox 6">
            <a:extLst>
              <a:ext uri="{FF2B5EF4-FFF2-40B4-BE49-F238E27FC236}">
                <a16:creationId xmlns:a16="http://schemas.microsoft.com/office/drawing/2014/main" id="{AC058720-5C87-4B51-BBEF-17E310F4E50F}"/>
              </a:ext>
            </a:extLst>
          </p:cNvPr>
          <p:cNvSpPr txBox="1"/>
          <p:nvPr/>
        </p:nvSpPr>
        <p:spPr>
          <a:xfrm>
            <a:off x="6650852" y="275207"/>
            <a:ext cx="5342875" cy="1569660"/>
          </a:xfrm>
          <a:prstGeom prst="rect">
            <a:avLst/>
          </a:prstGeom>
          <a:noFill/>
        </p:spPr>
        <p:txBody>
          <a:bodyPr wrap="square" rtlCol="0">
            <a:spAutoFit/>
          </a:bodyPr>
          <a:lstStyle/>
          <a:p>
            <a:r>
              <a:rPr lang="en-GB" sz="2400" dirty="0"/>
              <a:t>Some of the content, e.g. figures contributes to pages that have been viewed cumulatively &gt;10,800,000 times since mid-2015, over at Wikipedia</a:t>
            </a:r>
          </a:p>
        </p:txBody>
      </p:sp>
      <p:pic>
        <p:nvPicPr>
          <p:cNvPr id="8" name="Picture 2">
            <a:extLst>
              <a:ext uri="{FF2B5EF4-FFF2-40B4-BE49-F238E27FC236}">
                <a16:creationId xmlns:a16="http://schemas.microsoft.com/office/drawing/2014/main" id="{D2B4A8DE-7326-4F0D-85E0-ADD313CBBE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729" y="3993203"/>
            <a:ext cx="3152775"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207E802-732F-43B3-A40F-60290C0FC95A}"/>
              </a:ext>
            </a:extLst>
          </p:cNvPr>
          <p:cNvPicPr>
            <a:picLocks noChangeAspect="1"/>
          </p:cNvPicPr>
          <p:nvPr/>
        </p:nvPicPr>
        <p:blipFill>
          <a:blip r:embed="rId4"/>
          <a:stretch>
            <a:fillRect/>
          </a:stretch>
        </p:blipFill>
        <p:spPr>
          <a:xfrm>
            <a:off x="6096000" y="2066748"/>
            <a:ext cx="5991822" cy="3852909"/>
          </a:xfrm>
          <a:prstGeom prst="rect">
            <a:avLst/>
          </a:prstGeom>
        </p:spPr>
      </p:pic>
      <p:sp>
        <p:nvSpPr>
          <p:cNvPr id="12" name="TextBox 11">
            <a:extLst>
              <a:ext uri="{FF2B5EF4-FFF2-40B4-BE49-F238E27FC236}">
                <a16:creationId xmlns:a16="http://schemas.microsoft.com/office/drawing/2014/main" id="{450AFBF4-B21A-4826-80E2-03F3D1732B4F}"/>
              </a:ext>
            </a:extLst>
          </p:cNvPr>
          <p:cNvSpPr txBox="1"/>
          <p:nvPr/>
        </p:nvSpPr>
        <p:spPr>
          <a:xfrm>
            <a:off x="6378601" y="6157996"/>
            <a:ext cx="6094520" cy="461665"/>
          </a:xfrm>
          <a:prstGeom prst="rect">
            <a:avLst/>
          </a:prstGeom>
          <a:noFill/>
        </p:spPr>
        <p:txBody>
          <a:bodyPr wrap="square">
            <a:spAutoFit/>
          </a:bodyPr>
          <a:lstStyle/>
          <a:p>
            <a:r>
              <a:rPr lang="en-GB" sz="1200" dirty="0">
                <a:hlinkClick r:id="rId5"/>
              </a:rPr>
              <a:t>https://pageviews.toolforge.org/?project=en.wikipedia.org&amp;platform=all-access&amp;agent=user&amp;redirects=0&amp;range=all-time&amp;pages=Acromegaly|Pituitary_gland</a:t>
            </a:r>
            <a:r>
              <a:rPr lang="en-GB" sz="1200" dirty="0"/>
              <a:t> </a:t>
            </a:r>
          </a:p>
        </p:txBody>
      </p:sp>
    </p:spTree>
    <p:extLst>
      <p:ext uri="{BB962C8B-B14F-4D97-AF65-F5344CB8AC3E}">
        <p14:creationId xmlns:p14="http://schemas.microsoft.com/office/powerpoint/2010/main" val="461157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BB3106C-8C3F-4D1A-854A-E5AB68449E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239" y="615104"/>
            <a:ext cx="2847868" cy="15683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A9A8C43-3D80-4EEA-AA0A-8E48A3E4B792}"/>
              </a:ext>
            </a:extLst>
          </p:cNvPr>
          <p:cNvSpPr txBox="1"/>
          <p:nvPr/>
        </p:nvSpPr>
        <p:spPr>
          <a:xfrm>
            <a:off x="1384451" y="2199532"/>
            <a:ext cx="1702710" cy="461665"/>
          </a:xfrm>
          <a:prstGeom prst="rect">
            <a:avLst/>
          </a:prstGeom>
          <a:noFill/>
        </p:spPr>
        <p:txBody>
          <a:bodyPr wrap="none" rtlCol="0">
            <a:spAutoFit/>
          </a:bodyPr>
          <a:lstStyle/>
          <a:p>
            <a:pPr algn="ctr"/>
            <a:r>
              <a:rPr lang="en-GB" sz="1200" i="1" dirty="0" err="1"/>
              <a:t>Neopalpa</a:t>
            </a:r>
            <a:r>
              <a:rPr lang="en-GB" sz="1200" i="1" dirty="0"/>
              <a:t> </a:t>
            </a:r>
            <a:r>
              <a:rPr lang="en-GB" sz="1200" i="1" dirty="0" err="1"/>
              <a:t>donaldtrumpi</a:t>
            </a:r>
            <a:r>
              <a:rPr lang="en-GB" sz="1200" dirty="0"/>
              <a:t> </a:t>
            </a:r>
          </a:p>
          <a:p>
            <a:pPr algn="ctr"/>
            <a:r>
              <a:rPr lang="en-GB" sz="1200" dirty="0"/>
              <a:t>217,000+ pageviews</a:t>
            </a:r>
          </a:p>
        </p:txBody>
      </p:sp>
      <p:pic>
        <p:nvPicPr>
          <p:cNvPr id="4" name="Picture 12">
            <a:extLst>
              <a:ext uri="{FF2B5EF4-FFF2-40B4-BE49-F238E27FC236}">
                <a16:creationId xmlns:a16="http://schemas.microsoft.com/office/drawing/2014/main" id="{709572BB-388F-4F3D-86D9-D41FA3477E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9676" y="3845569"/>
            <a:ext cx="1696324" cy="14397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34EB93B-2121-4B14-BC34-BDE40506E793}"/>
              </a:ext>
            </a:extLst>
          </p:cNvPr>
          <p:cNvSpPr txBox="1"/>
          <p:nvPr/>
        </p:nvSpPr>
        <p:spPr>
          <a:xfrm>
            <a:off x="3950010" y="5398419"/>
            <a:ext cx="2403388" cy="461665"/>
          </a:xfrm>
          <a:prstGeom prst="rect">
            <a:avLst/>
          </a:prstGeom>
          <a:noFill/>
        </p:spPr>
        <p:txBody>
          <a:bodyPr wrap="square" rtlCol="0">
            <a:spAutoFit/>
          </a:bodyPr>
          <a:lstStyle/>
          <a:p>
            <a:pPr algn="ctr"/>
            <a:r>
              <a:rPr lang="en-GB" sz="1200" dirty="0"/>
              <a:t>the Olinguito</a:t>
            </a:r>
          </a:p>
          <a:p>
            <a:pPr algn="ctr"/>
            <a:r>
              <a:rPr lang="en-GB" sz="1200" dirty="0"/>
              <a:t>287,000+ pageviews</a:t>
            </a:r>
          </a:p>
        </p:txBody>
      </p:sp>
      <p:pic>
        <p:nvPicPr>
          <p:cNvPr id="6" name="Picture 14">
            <a:extLst>
              <a:ext uri="{FF2B5EF4-FFF2-40B4-BE49-F238E27FC236}">
                <a16:creationId xmlns:a16="http://schemas.microsoft.com/office/drawing/2014/main" id="{E60D727C-CF09-47A6-98A5-08939DF84B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8049" y="1111010"/>
            <a:ext cx="2080879" cy="12485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4689559-B56B-4473-A287-675F05FE6AE9}"/>
              </a:ext>
            </a:extLst>
          </p:cNvPr>
          <p:cNvSpPr txBox="1"/>
          <p:nvPr/>
        </p:nvSpPr>
        <p:spPr>
          <a:xfrm>
            <a:off x="8287742" y="2448309"/>
            <a:ext cx="1983996" cy="461665"/>
          </a:xfrm>
          <a:prstGeom prst="rect">
            <a:avLst/>
          </a:prstGeom>
          <a:noFill/>
        </p:spPr>
        <p:txBody>
          <a:bodyPr wrap="square" rtlCol="0">
            <a:spAutoFit/>
          </a:bodyPr>
          <a:lstStyle/>
          <a:p>
            <a:pPr algn="ctr"/>
            <a:r>
              <a:rPr lang="en-GB" sz="1200" i="1" dirty="0" err="1"/>
              <a:t>Brookesia</a:t>
            </a:r>
            <a:r>
              <a:rPr lang="en-GB" sz="1200" i="1" dirty="0"/>
              <a:t> micra</a:t>
            </a:r>
          </a:p>
          <a:p>
            <a:pPr algn="ctr"/>
            <a:r>
              <a:rPr lang="en-GB" sz="1200" i="1" dirty="0"/>
              <a:t>126,000+ pageviews</a:t>
            </a:r>
          </a:p>
        </p:txBody>
      </p:sp>
      <p:sp>
        <p:nvSpPr>
          <p:cNvPr id="8" name="TextBox 7">
            <a:extLst>
              <a:ext uri="{FF2B5EF4-FFF2-40B4-BE49-F238E27FC236}">
                <a16:creationId xmlns:a16="http://schemas.microsoft.com/office/drawing/2014/main" id="{1A876D2A-79AA-439D-ABE6-DF509B0AF587}"/>
              </a:ext>
            </a:extLst>
          </p:cNvPr>
          <p:cNvSpPr txBox="1"/>
          <p:nvPr/>
        </p:nvSpPr>
        <p:spPr>
          <a:xfrm>
            <a:off x="150975" y="2683385"/>
            <a:ext cx="5705328" cy="369332"/>
          </a:xfrm>
          <a:prstGeom prst="rect">
            <a:avLst/>
          </a:prstGeom>
          <a:noFill/>
        </p:spPr>
        <p:txBody>
          <a:bodyPr wrap="square" rtlCol="0">
            <a:spAutoFit/>
          </a:bodyPr>
          <a:lstStyle/>
          <a:p>
            <a:r>
              <a:rPr lang="en-GB" dirty="0">
                <a:hlinkClick r:id="rId5"/>
              </a:rPr>
              <a:t>https://en.wikipedia.org/wiki/Neopalpa_donaldtrumpi</a:t>
            </a:r>
            <a:r>
              <a:rPr lang="en-GB" dirty="0"/>
              <a:t> </a:t>
            </a:r>
          </a:p>
        </p:txBody>
      </p:sp>
      <p:sp>
        <p:nvSpPr>
          <p:cNvPr id="10" name="TextBox 9">
            <a:extLst>
              <a:ext uri="{FF2B5EF4-FFF2-40B4-BE49-F238E27FC236}">
                <a16:creationId xmlns:a16="http://schemas.microsoft.com/office/drawing/2014/main" id="{B54DD5BF-0355-490A-BAF2-89F2061AAD1B}"/>
              </a:ext>
            </a:extLst>
          </p:cNvPr>
          <p:cNvSpPr txBox="1"/>
          <p:nvPr/>
        </p:nvSpPr>
        <p:spPr>
          <a:xfrm>
            <a:off x="3402367" y="5899869"/>
            <a:ext cx="6094520" cy="369332"/>
          </a:xfrm>
          <a:prstGeom prst="rect">
            <a:avLst/>
          </a:prstGeom>
          <a:noFill/>
        </p:spPr>
        <p:txBody>
          <a:bodyPr wrap="square">
            <a:spAutoFit/>
          </a:bodyPr>
          <a:lstStyle/>
          <a:p>
            <a:r>
              <a:rPr lang="en-GB" dirty="0">
                <a:hlinkClick r:id="rId6"/>
              </a:rPr>
              <a:t>https://en.wikipedia.org/wiki/Olinguito</a:t>
            </a:r>
            <a:r>
              <a:rPr lang="en-GB" dirty="0"/>
              <a:t> </a:t>
            </a:r>
          </a:p>
        </p:txBody>
      </p:sp>
      <p:sp>
        <p:nvSpPr>
          <p:cNvPr id="11" name="TextBox 10">
            <a:extLst>
              <a:ext uri="{FF2B5EF4-FFF2-40B4-BE49-F238E27FC236}">
                <a16:creationId xmlns:a16="http://schemas.microsoft.com/office/drawing/2014/main" id="{3AB9B730-3DBB-4BE8-AADE-810A818E245D}"/>
              </a:ext>
            </a:extLst>
          </p:cNvPr>
          <p:cNvSpPr txBox="1"/>
          <p:nvPr/>
        </p:nvSpPr>
        <p:spPr>
          <a:xfrm>
            <a:off x="7191668" y="2909974"/>
            <a:ext cx="6094520" cy="369332"/>
          </a:xfrm>
          <a:prstGeom prst="rect">
            <a:avLst/>
          </a:prstGeom>
          <a:noFill/>
        </p:spPr>
        <p:txBody>
          <a:bodyPr wrap="square">
            <a:spAutoFit/>
          </a:bodyPr>
          <a:lstStyle/>
          <a:p>
            <a:r>
              <a:rPr lang="en-GB" dirty="0">
                <a:hlinkClick r:id="rId7"/>
              </a:rPr>
              <a:t>https://en.wikipedia.org/wiki/Brookesia_micra</a:t>
            </a:r>
            <a:r>
              <a:rPr lang="en-GB" dirty="0"/>
              <a:t> </a:t>
            </a:r>
          </a:p>
        </p:txBody>
      </p:sp>
    </p:spTree>
    <p:extLst>
      <p:ext uri="{BB962C8B-B14F-4D97-AF65-F5344CB8AC3E}">
        <p14:creationId xmlns:p14="http://schemas.microsoft.com/office/powerpoint/2010/main" val="2578134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910E2EF-A3B3-4593-B412-7B1193077E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50" y="0"/>
            <a:ext cx="10156055" cy="7617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844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4409-FEDE-4578-8F20-96205205C6B9}"/>
              </a:ext>
            </a:extLst>
          </p:cNvPr>
          <p:cNvSpPr>
            <a:spLocks noGrp="1"/>
          </p:cNvSpPr>
          <p:nvPr>
            <p:ph type="title" idx="4294967295"/>
          </p:nvPr>
        </p:nvSpPr>
        <p:spPr>
          <a:xfrm>
            <a:off x="699472" y="707825"/>
            <a:ext cx="10515600" cy="441959"/>
          </a:xfrm>
        </p:spPr>
        <p:txBody>
          <a:bodyPr>
            <a:normAutofit fontScale="90000"/>
          </a:bodyPr>
          <a:lstStyle/>
          <a:p>
            <a:r>
              <a:rPr lang="en-GB" dirty="0"/>
              <a:t>Examples of RRS In Action</a:t>
            </a:r>
          </a:p>
        </p:txBody>
      </p:sp>
      <p:sp>
        <p:nvSpPr>
          <p:cNvPr id="4" name="TextBox 3">
            <a:extLst>
              <a:ext uri="{FF2B5EF4-FFF2-40B4-BE49-F238E27FC236}">
                <a16:creationId xmlns:a16="http://schemas.microsoft.com/office/drawing/2014/main" id="{445B764C-6536-4F11-8EA7-47FB9455AF13}"/>
              </a:ext>
            </a:extLst>
          </p:cNvPr>
          <p:cNvSpPr txBox="1"/>
          <p:nvPr/>
        </p:nvSpPr>
        <p:spPr>
          <a:xfrm>
            <a:off x="1020931" y="1766656"/>
            <a:ext cx="9215022" cy="4247317"/>
          </a:xfrm>
          <a:prstGeom prst="rect">
            <a:avLst/>
          </a:prstGeom>
          <a:noFill/>
        </p:spPr>
        <p:txBody>
          <a:bodyPr wrap="square" rtlCol="0">
            <a:spAutoFit/>
          </a:bodyPr>
          <a:lstStyle/>
          <a:p>
            <a:r>
              <a:rPr lang="en-GB" dirty="0"/>
              <a:t>A researcher in receipt of a </a:t>
            </a:r>
            <a:r>
              <a:rPr lang="en-GB" dirty="0" err="1"/>
              <a:t>Wellcome</a:t>
            </a:r>
            <a:r>
              <a:rPr lang="en-GB" dirty="0"/>
              <a:t> Trust grant submitted a manuscript for consideration by the Italian journal </a:t>
            </a:r>
            <a:r>
              <a:rPr lang="en-GB" i="1" dirty="0" err="1"/>
              <a:t>Galenos</a:t>
            </a:r>
            <a:r>
              <a:rPr lang="en-GB" i="1" dirty="0"/>
              <a:t> </a:t>
            </a:r>
            <a:r>
              <a:rPr lang="en-GB" dirty="0"/>
              <a:t>published by </a:t>
            </a:r>
            <a:r>
              <a:rPr lang="it-IT" dirty="0"/>
              <a:t>Fabrizio Serra editore [Commercial Publisher]</a:t>
            </a:r>
          </a:p>
          <a:p>
            <a:endParaRPr lang="it-IT" i="1" dirty="0"/>
          </a:p>
          <a:p>
            <a:endParaRPr lang="it-IT" i="1" dirty="0"/>
          </a:p>
          <a:p>
            <a:r>
              <a:rPr lang="it-IT" dirty="0"/>
              <a:t>In the submitted manuscript, the researcher includes the RRS ‘magic words’ giving fair notice to the publisher that the manuscript is covered by the Rights Retention Strategy:</a:t>
            </a:r>
          </a:p>
          <a:p>
            <a:endParaRPr lang="it-IT" dirty="0"/>
          </a:p>
          <a:p>
            <a:r>
              <a:rPr lang="en-GB" sz="1600" i="1" dirty="0"/>
              <a:t>The full title of the project is: Plants and Minerals in Byzantine Popular Pharmacy. A Multidisciplinary Approach (217861/Z/19/Z) … I am most grateful to the </a:t>
            </a:r>
            <a:r>
              <a:rPr lang="en-GB" sz="1600" i="1" dirty="0" err="1"/>
              <a:t>Wellcome</a:t>
            </a:r>
            <a:r>
              <a:rPr lang="en-GB" sz="1600" i="1" dirty="0"/>
              <a:t> Trust for making my research possible … </a:t>
            </a:r>
            <a:br>
              <a:rPr lang="en-GB" sz="1600" i="1" dirty="0"/>
            </a:br>
            <a:r>
              <a:rPr lang="en-GB" sz="1600" b="1" i="1" dirty="0"/>
              <a:t>For the purpose of open access, the author has applied a CC BY public copyright licence to any Author Accepted Manuscript version arising from this submission.</a:t>
            </a:r>
          </a:p>
          <a:p>
            <a:endParaRPr lang="en-GB" sz="1600" b="1" i="1" dirty="0"/>
          </a:p>
          <a:p>
            <a:endParaRPr lang="en-GB" sz="1600" b="1" i="1" dirty="0"/>
          </a:p>
          <a:p>
            <a:r>
              <a:rPr lang="en-GB" sz="1600" dirty="0"/>
              <a:t>The journal accepts the manuscript after peer-review and publishes it.</a:t>
            </a:r>
          </a:p>
          <a:p>
            <a:endParaRPr lang="en-GB" sz="1600" dirty="0"/>
          </a:p>
          <a:p>
            <a:r>
              <a:rPr lang="en-GB" sz="1600" dirty="0"/>
              <a:t>The author after acceptance, can then upload the author accepted manuscript to a repository.</a:t>
            </a:r>
          </a:p>
        </p:txBody>
      </p:sp>
    </p:spTree>
    <p:extLst>
      <p:ext uri="{BB962C8B-B14F-4D97-AF65-F5344CB8AC3E}">
        <p14:creationId xmlns:p14="http://schemas.microsoft.com/office/powerpoint/2010/main" val="4276734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A6184-980A-46A8-B93D-42670E99F244}"/>
              </a:ext>
            </a:extLst>
          </p:cNvPr>
          <p:cNvSpPr>
            <a:spLocks noGrp="1"/>
          </p:cNvSpPr>
          <p:nvPr>
            <p:ph type="title" idx="4294967295"/>
          </p:nvPr>
        </p:nvSpPr>
        <p:spPr>
          <a:xfrm>
            <a:off x="140179" y="814357"/>
            <a:ext cx="10515600" cy="441959"/>
          </a:xfrm>
        </p:spPr>
        <p:txBody>
          <a:bodyPr>
            <a:normAutofit fontScale="90000"/>
          </a:bodyPr>
          <a:lstStyle/>
          <a:p>
            <a:r>
              <a:rPr lang="en-GB" dirty="0"/>
              <a:t>The ‘Version of record’ … Paywalled</a:t>
            </a:r>
          </a:p>
        </p:txBody>
      </p:sp>
      <p:sp>
        <p:nvSpPr>
          <p:cNvPr id="6" name="Text Placeholder 5">
            <a:extLst>
              <a:ext uri="{FF2B5EF4-FFF2-40B4-BE49-F238E27FC236}">
                <a16:creationId xmlns:a16="http://schemas.microsoft.com/office/drawing/2014/main" id="{4B8EC88E-AFBF-4763-A112-B3137DBBE73F}"/>
              </a:ext>
            </a:extLst>
          </p:cNvPr>
          <p:cNvSpPr>
            <a:spLocks noGrp="1"/>
          </p:cNvSpPr>
          <p:nvPr>
            <p:ph type="body" sz="quarter" idx="4294967295"/>
          </p:nvPr>
        </p:nvSpPr>
        <p:spPr>
          <a:xfrm>
            <a:off x="335983" y="1530827"/>
            <a:ext cx="3690938" cy="904975"/>
          </a:xfrm>
        </p:spPr>
        <p:txBody>
          <a:bodyPr/>
          <a:lstStyle/>
          <a:p>
            <a:endParaRPr lang="en-GB" dirty="0"/>
          </a:p>
        </p:txBody>
      </p:sp>
      <p:pic>
        <p:nvPicPr>
          <p:cNvPr id="4" name="Picture 3">
            <a:extLst>
              <a:ext uri="{FF2B5EF4-FFF2-40B4-BE49-F238E27FC236}">
                <a16:creationId xmlns:a16="http://schemas.microsoft.com/office/drawing/2014/main" id="{A086F9AA-22DE-491E-B20F-43132968EA82}"/>
              </a:ext>
            </a:extLst>
          </p:cNvPr>
          <p:cNvPicPr>
            <a:picLocks noChangeAspect="1"/>
          </p:cNvPicPr>
          <p:nvPr/>
        </p:nvPicPr>
        <p:blipFill>
          <a:blip r:embed="rId2"/>
          <a:stretch>
            <a:fillRect/>
          </a:stretch>
        </p:blipFill>
        <p:spPr>
          <a:xfrm>
            <a:off x="104775" y="1515692"/>
            <a:ext cx="12087225" cy="3686175"/>
          </a:xfrm>
          <a:prstGeom prst="rect">
            <a:avLst/>
          </a:prstGeom>
        </p:spPr>
      </p:pic>
      <p:sp>
        <p:nvSpPr>
          <p:cNvPr id="7" name="TextBox 6">
            <a:extLst>
              <a:ext uri="{FF2B5EF4-FFF2-40B4-BE49-F238E27FC236}">
                <a16:creationId xmlns:a16="http://schemas.microsoft.com/office/drawing/2014/main" id="{FA67B6DC-C20B-4813-9583-E2DC4515A71C}"/>
              </a:ext>
            </a:extLst>
          </p:cNvPr>
          <p:cNvSpPr txBox="1"/>
          <p:nvPr/>
        </p:nvSpPr>
        <p:spPr>
          <a:xfrm>
            <a:off x="1815839" y="5498808"/>
            <a:ext cx="7164280" cy="646331"/>
          </a:xfrm>
          <a:prstGeom prst="rect">
            <a:avLst/>
          </a:prstGeom>
          <a:noFill/>
        </p:spPr>
        <p:txBody>
          <a:bodyPr wrap="square" rtlCol="0">
            <a:spAutoFit/>
          </a:bodyPr>
          <a:lstStyle/>
          <a:p>
            <a:r>
              <a:rPr lang="en-GB" dirty="0">
                <a:hlinkClick r:id="rId3"/>
              </a:rPr>
              <a:t>https://www.torrossa.com/en/resources/an/4900705</a:t>
            </a:r>
            <a:endParaRPr lang="en-GB" dirty="0"/>
          </a:p>
          <a:p>
            <a:r>
              <a:rPr lang="en-GB" dirty="0">
                <a:hlinkClick r:id="rId4"/>
              </a:rPr>
              <a:t>https://doi.org/10.19272/202020501003</a:t>
            </a:r>
            <a:r>
              <a:rPr lang="en-GB" dirty="0"/>
              <a:t>  </a:t>
            </a:r>
          </a:p>
        </p:txBody>
      </p:sp>
      <p:sp>
        <p:nvSpPr>
          <p:cNvPr id="8" name="TextBox 7">
            <a:extLst>
              <a:ext uri="{FF2B5EF4-FFF2-40B4-BE49-F238E27FC236}">
                <a16:creationId xmlns:a16="http://schemas.microsoft.com/office/drawing/2014/main" id="{216AE440-5A2E-43AE-8960-BCD0B2691BE0}"/>
              </a:ext>
            </a:extLst>
          </p:cNvPr>
          <p:cNvSpPr txBox="1"/>
          <p:nvPr/>
        </p:nvSpPr>
        <p:spPr>
          <a:xfrm>
            <a:off x="468760" y="6257414"/>
            <a:ext cx="12323963" cy="369332"/>
          </a:xfrm>
          <a:prstGeom prst="rect">
            <a:avLst/>
          </a:prstGeom>
          <a:noFill/>
        </p:spPr>
        <p:txBody>
          <a:bodyPr wrap="square" rtlCol="0">
            <a:spAutoFit/>
          </a:bodyPr>
          <a:lstStyle/>
          <a:p>
            <a:r>
              <a:rPr lang="en-GB" dirty="0"/>
              <a:t>The VOR will eventually become freely available at JSTOR after a 5-year moving wall embargo</a:t>
            </a:r>
          </a:p>
        </p:txBody>
      </p:sp>
      <p:pic>
        <p:nvPicPr>
          <p:cNvPr id="5" name="Picture 4" descr="Text&#10;&#10;Description automatically generated">
            <a:extLst>
              <a:ext uri="{FF2B5EF4-FFF2-40B4-BE49-F238E27FC236}">
                <a16:creationId xmlns:a16="http://schemas.microsoft.com/office/drawing/2014/main" id="{864C6D4B-C5AB-2BCC-D624-0C505CEF95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1893806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A94DA-81AE-4FD0-B20A-BE06A026A914}"/>
              </a:ext>
            </a:extLst>
          </p:cNvPr>
          <p:cNvSpPr>
            <a:spLocks noGrp="1"/>
          </p:cNvSpPr>
          <p:nvPr>
            <p:ph type="title" idx="4294967295"/>
          </p:nvPr>
        </p:nvSpPr>
        <p:spPr>
          <a:xfrm>
            <a:off x="140179" y="814357"/>
            <a:ext cx="10515600" cy="441959"/>
          </a:xfrm>
        </p:spPr>
        <p:txBody>
          <a:bodyPr>
            <a:normAutofit fontScale="90000"/>
          </a:bodyPr>
          <a:lstStyle/>
          <a:p>
            <a:r>
              <a:rPr lang="en-GB" dirty="0"/>
              <a:t>The Author Manuscript is open access</a:t>
            </a:r>
          </a:p>
        </p:txBody>
      </p:sp>
      <p:pic>
        <p:nvPicPr>
          <p:cNvPr id="7" name="Picture 6">
            <a:extLst>
              <a:ext uri="{FF2B5EF4-FFF2-40B4-BE49-F238E27FC236}">
                <a16:creationId xmlns:a16="http://schemas.microsoft.com/office/drawing/2014/main" id="{250F0AAA-3093-4845-97CA-BB753B21A68C}"/>
              </a:ext>
            </a:extLst>
          </p:cNvPr>
          <p:cNvPicPr>
            <a:picLocks noChangeAspect="1"/>
          </p:cNvPicPr>
          <p:nvPr/>
        </p:nvPicPr>
        <p:blipFill>
          <a:blip r:embed="rId2"/>
          <a:stretch>
            <a:fillRect/>
          </a:stretch>
        </p:blipFill>
        <p:spPr>
          <a:xfrm>
            <a:off x="690594" y="1544390"/>
            <a:ext cx="9220200" cy="4124325"/>
          </a:xfrm>
          <a:prstGeom prst="rect">
            <a:avLst/>
          </a:prstGeom>
        </p:spPr>
      </p:pic>
      <p:sp>
        <p:nvSpPr>
          <p:cNvPr id="8" name="TextBox 7">
            <a:extLst>
              <a:ext uri="{FF2B5EF4-FFF2-40B4-BE49-F238E27FC236}">
                <a16:creationId xmlns:a16="http://schemas.microsoft.com/office/drawing/2014/main" id="{66928CA6-1509-49C1-A60F-61C517D70EBD}"/>
              </a:ext>
            </a:extLst>
          </p:cNvPr>
          <p:cNvSpPr txBox="1"/>
          <p:nvPr/>
        </p:nvSpPr>
        <p:spPr>
          <a:xfrm>
            <a:off x="1532877" y="5799816"/>
            <a:ext cx="8895425" cy="923330"/>
          </a:xfrm>
          <a:prstGeom prst="rect">
            <a:avLst/>
          </a:prstGeom>
          <a:noFill/>
        </p:spPr>
        <p:txBody>
          <a:bodyPr wrap="square" rtlCol="0">
            <a:spAutoFit/>
          </a:bodyPr>
          <a:lstStyle/>
          <a:p>
            <a:r>
              <a:rPr lang="en-GB" dirty="0"/>
              <a:t>The full text author manuscript is openly available thanks to the RRS at both: </a:t>
            </a:r>
            <a:br>
              <a:rPr lang="en-GB" dirty="0"/>
            </a:br>
            <a:r>
              <a:rPr lang="en-GB" dirty="0"/>
              <a:t>NCBI PMC: </a:t>
            </a:r>
            <a:r>
              <a:rPr lang="en-GB" dirty="0">
                <a:hlinkClick r:id="rId3"/>
              </a:rPr>
              <a:t>https://www.ncbi.nlm.nih.gov/pmc/articles/PMC7610590/</a:t>
            </a:r>
            <a:r>
              <a:rPr lang="en-GB" dirty="0"/>
              <a:t> </a:t>
            </a:r>
          </a:p>
          <a:p>
            <a:r>
              <a:rPr lang="en-GB" dirty="0" err="1"/>
              <a:t>EuropePMC</a:t>
            </a:r>
            <a:r>
              <a:rPr lang="en-GB" dirty="0"/>
              <a:t>: </a:t>
            </a:r>
            <a:r>
              <a:rPr lang="en-GB" dirty="0">
                <a:hlinkClick r:id="rId4"/>
              </a:rPr>
              <a:t>https://europepmc.org/article/PMC/PMC7610590</a:t>
            </a:r>
            <a:r>
              <a:rPr lang="en-GB" dirty="0"/>
              <a:t> </a:t>
            </a:r>
          </a:p>
        </p:txBody>
      </p:sp>
      <p:pic>
        <p:nvPicPr>
          <p:cNvPr id="1026" name="Picture 2" descr="Open Access symbol">
            <a:extLst>
              <a:ext uri="{FF2B5EF4-FFF2-40B4-BE49-F238E27FC236}">
                <a16:creationId xmlns:a16="http://schemas.microsoft.com/office/drawing/2014/main" id="{EB0E7010-6738-BE24-44B4-280B169CDC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7287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DC1A4-0AED-41BB-A16D-596BF0EA3ECA}"/>
              </a:ext>
            </a:extLst>
          </p:cNvPr>
          <p:cNvSpPr>
            <a:spLocks noGrp="1"/>
          </p:cNvSpPr>
          <p:nvPr>
            <p:ph type="title" idx="4294967295"/>
          </p:nvPr>
        </p:nvSpPr>
        <p:spPr>
          <a:xfrm>
            <a:off x="140179" y="814357"/>
            <a:ext cx="10515600" cy="441959"/>
          </a:xfrm>
        </p:spPr>
        <p:txBody>
          <a:bodyPr>
            <a:normAutofit fontScale="90000"/>
          </a:bodyPr>
          <a:lstStyle/>
          <a:p>
            <a:r>
              <a:rPr lang="en-GB" dirty="0"/>
              <a:t>Example #2</a:t>
            </a:r>
          </a:p>
        </p:txBody>
      </p:sp>
      <p:pic>
        <p:nvPicPr>
          <p:cNvPr id="5" name="Picture 4">
            <a:extLst>
              <a:ext uri="{FF2B5EF4-FFF2-40B4-BE49-F238E27FC236}">
                <a16:creationId xmlns:a16="http://schemas.microsoft.com/office/drawing/2014/main" id="{5F36E5FA-159D-469D-A65C-36C0A09B17F7}"/>
              </a:ext>
            </a:extLst>
          </p:cNvPr>
          <p:cNvPicPr>
            <a:picLocks noChangeAspect="1"/>
          </p:cNvPicPr>
          <p:nvPr/>
        </p:nvPicPr>
        <p:blipFill>
          <a:blip r:embed="rId2"/>
          <a:stretch>
            <a:fillRect/>
          </a:stretch>
        </p:blipFill>
        <p:spPr>
          <a:xfrm>
            <a:off x="0" y="0"/>
            <a:ext cx="8810625" cy="5476875"/>
          </a:xfrm>
          <a:prstGeom prst="rect">
            <a:avLst/>
          </a:prstGeom>
        </p:spPr>
      </p:pic>
      <p:cxnSp>
        <p:nvCxnSpPr>
          <p:cNvPr id="9" name="Straight Arrow Connector 8">
            <a:extLst>
              <a:ext uri="{FF2B5EF4-FFF2-40B4-BE49-F238E27FC236}">
                <a16:creationId xmlns:a16="http://schemas.microsoft.com/office/drawing/2014/main" id="{504185AA-CE53-4708-B22D-8782673E011E}"/>
              </a:ext>
            </a:extLst>
          </p:cNvPr>
          <p:cNvCxnSpPr>
            <a:cxnSpLocks/>
          </p:cNvCxnSpPr>
          <p:nvPr/>
        </p:nvCxnSpPr>
        <p:spPr>
          <a:xfrm flipH="1">
            <a:off x="8700118" y="2309933"/>
            <a:ext cx="834499" cy="6463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F191AB-DACD-43DA-980D-251F068BAC74}"/>
              </a:ext>
            </a:extLst>
          </p:cNvPr>
          <p:cNvSpPr txBox="1"/>
          <p:nvPr/>
        </p:nvSpPr>
        <p:spPr>
          <a:xfrm>
            <a:off x="9401452" y="2032986"/>
            <a:ext cx="2574525" cy="646331"/>
          </a:xfrm>
          <a:prstGeom prst="rect">
            <a:avLst/>
          </a:prstGeom>
          <a:noFill/>
        </p:spPr>
        <p:txBody>
          <a:bodyPr wrap="square" rtlCol="0">
            <a:spAutoFit/>
          </a:bodyPr>
          <a:lstStyle/>
          <a:p>
            <a:pPr algn="ctr"/>
            <a:r>
              <a:rPr lang="en-GB" dirty="0" err="1">
                <a:latin typeface="Comic Sans MS" panose="030F0702030302020204" pitchFamily="66" charset="0"/>
              </a:rPr>
              <a:t>Unpaywall</a:t>
            </a:r>
            <a:r>
              <a:rPr lang="en-GB" dirty="0">
                <a:latin typeface="Comic Sans MS" panose="030F0702030302020204" pitchFamily="66" charset="0"/>
              </a:rPr>
              <a:t> finds the OA version</a:t>
            </a:r>
          </a:p>
        </p:txBody>
      </p:sp>
      <p:cxnSp>
        <p:nvCxnSpPr>
          <p:cNvPr id="15" name="Straight Arrow Connector 14">
            <a:extLst>
              <a:ext uri="{FF2B5EF4-FFF2-40B4-BE49-F238E27FC236}">
                <a16:creationId xmlns:a16="http://schemas.microsoft.com/office/drawing/2014/main" id="{7070C3C6-F58F-4401-B330-5F229201D88C}"/>
              </a:ext>
            </a:extLst>
          </p:cNvPr>
          <p:cNvCxnSpPr/>
          <p:nvPr/>
        </p:nvCxnSpPr>
        <p:spPr>
          <a:xfrm flipH="1">
            <a:off x="8318377" y="4252404"/>
            <a:ext cx="121624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173612B-C492-4370-947E-486F5A57DEA0}"/>
              </a:ext>
            </a:extLst>
          </p:cNvPr>
          <p:cNvSpPr txBox="1"/>
          <p:nvPr/>
        </p:nvSpPr>
        <p:spPr>
          <a:xfrm>
            <a:off x="9650027" y="3959441"/>
            <a:ext cx="2024109" cy="646331"/>
          </a:xfrm>
          <a:prstGeom prst="rect">
            <a:avLst/>
          </a:prstGeom>
          <a:noFill/>
        </p:spPr>
        <p:txBody>
          <a:bodyPr wrap="square" rtlCol="0">
            <a:spAutoFit/>
          </a:bodyPr>
          <a:lstStyle/>
          <a:p>
            <a:r>
              <a:rPr lang="en-GB" dirty="0">
                <a:latin typeface="Comic Sans MS" panose="030F0702030302020204" pitchFamily="66" charset="0"/>
              </a:rPr>
              <a:t>Paywalled at the journal, £32</a:t>
            </a:r>
          </a:p>
        </p:txBody>
      </p:sp>
      <p:pic>
        <p:nvPicPr>
          <p:cNvPr id="4100" name="Picture 4" descr="data.gov.ie/img/org_logos/science-foundation-ir...">
            <a:extLst>
              <a:ext uri="{FF2B5EF4-FFF2-40B4-BE49-F238E27FC236}">
                <a16:creationId xmlns:a16="http://schemas.microsoft.com/office/drawing/2014/main" id="{58EDBA29-9033-4E07-9A66-E5B19D8C2C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51" y="5563247"/>
            <a:ext cx="1951194" cy="104173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B977BF86-68F1-4E27-8C79-289887DB7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679" y="5686824"/>
            <a:ext cx="3127026" cy="96937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Text&#10;&#10;Description automatically generated">
            <a:extLst>
              <a:ext uri="{FF2B5EF4-FFF2-40B4-BE49-F238E27FC236}">
                <a16:creationId xmlns:a16="http://schemas.microsoft.com/office/drawing/2014/main" id="{D6BE0DA2-4D4B-FDE4-256A-A2A33344C9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1272903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411FA-34E9-4804-B0FD-94B05BB9D796}"/>
              </a:ext>
            </a:extLst>
          </p:cNvPr>
          <p:cNvSpPr>
            <a:spLocks noGrp="1"/>
          </p:cNvSpPr>
          <p:nvPr>
            <p:ph type="title" idx="4294967295"/>
          </p:nvPr>
        </p:nvSpPr>
        <p:spPr>
          <a:xfrm>
            <a:off x="363914" y="204921"/>
            <a:ext cx="12051822" cy="1051715"/>
          </a:xfrm>
        </p:spPr>
        <p:txBody>
          <a:bodyPr>
            <a:normAutofit/>
          </a:bodyPr>
          <a:lstStyle/>
          <a:p>
            <a:r>
              <a:rPr lang="en-GB" sz="3600" dirty="0"/>
              <a:t>A background on copyright &amp; research communications</a:t>
            </a:r>
          </a:p>
        </p:txBody>
      </p:sp>
      <p:sp>
        <p:nvSpPr>
          <p:cNvPr id="4" name="TextBox 3">
            <a:extLst>
              <a:ext uri="{FF2B5EF4-FFF2-40B4-BE49-F238E27FC236}">
                <a16:creationId xmlns:a16="http://schemas.microsoft.com/office/drawing/2014/main" id="{95647D08-BBAC-4707-A653-F1448C07EB87}"/>
              </a:ext>
            </a:extLst>
          </p:cNvPr>
          <p:cNvSpPr txBox="1"/>
          <p:nvPr/>
        </p:nvSpPr>
        <p:spPr>
          <a:xfrm>
            <a:off x="609599" y="1851765"/>
            <a:ext cx="10972800" cy="4801314"/>
          </a:xfrm>
          <a:prstGeom prst="rect">
            <a:avLst/>
          </a:prstGeom>
          <a:noFill/>
        </p:spPr>
        <p:txBody>
          <a:bodyPr wrap="square" rtlCol="0">
            <a:spAutoFit/>
          </a:bodyPr>
          <a:lstStyle/>
          <a:p>
            <a:pPr marL="285750" indent="-285750">
              <a:buFont typeface="Arial" panose="020B0604020202020204" pitchFamily="34" charset="0"/>
              <a:buChar char="•"/>
            </a:pPr>
            <a:r>
              <a:rPr lang="en-GB" dirty="0"/>
              <a:t>Open-access (OA) literature is digital, online, free of charge, and </a:t>
            </a:r>
            <a:r>
              <a:rPr lang="en-GB" b="1" dirty="0"/>
              <a:t>free of most copyright and licensing restrictions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OA removes price barriers (licensing fees, pay-per-view fees) </a:t>
            </a:r>
          </a:p>
          <a:p>
            <a:pPr lvl="1"/>
            <a:r>
              <a:rPr lang="en-GB" b="1" dirty="0"/>
              <a:t>AND</a:t>
            </a:r>
            <a:r>
              <a:rPr lang="en-GB" dirty="0"/>
              <a:t> permission barriers (most copyright and licensing restrictions)</a:t>
            </a:r>
          </a:p>
          <a:p>
            <a:pPr lvl="1"/>
            <a:endParaRPr lang="en-GB" dirty="0"/>
          </a:p>
          <a:p>
            <a:pPr marL="742950" lvl="1" indent="-285750">
              <a:buFont typeface="Arial" panose="020B0604020202020204" pitchFamily="34" charset="0"/>
              <a:buChar char="•"/>
            </a:pPr>
            <a:r>
              <a:rPr lang="en-GB" dirty="0"/>
              <a:t>Here's how the Budapest Open Access Initiative (BOAI, 2002) put it: </a:t>
            </a:r>
            <a:br>
              <a:rPr lang="en-GB" dirty="0"/>
            </a:br>
            <a:endParaRPr lang="en-GB" dirty="0"/>
          </a:p>
          <a:p>
            <a:pPr lvl="1"/>
            <a:r>
              <a:rPr lang="en-GB" dirty="0"/>
              <a:t>“…By 'open access' to this literature, we mean its free availability on the public internet, permitting any users to read, download, copy, distribute, print, search, or link to the full texts of these articles, crawl them for indexing, pass them as data to software, or use them for any other lawful purpose, without financial, legal, or technical barriers other than those inseparable from gaining access to the internet itself. </a:t>
            </a:r>
            <a:r>
              <a:rPr lang="en-GB" b="1" dirty="0"/>
              <a:t>The only constraint on reproduction and distribution, and the only role for copyright in this domain, should be to give authors control over the integrity of their work and the right to be properly acknowledged and cited.</a:t>
            </a:r>
            <a:r>
              <a:rPr lang="en-GB" dirty="0"/>
              <a:t>"</a:t>
            </a:r>
          </a:p>
          <a:p>
            <a:endParaRPr lang="en-GB" dirty="0"/>
          </a:p>
          <a:p>
            <a:endParaRPr lang="en-GB" dirty="0"/>
          </a:p>
          <a:p>
            <a:pPr lvl="1"/>
            <a:endParaRPr lang="en-GB" dirty="0"/>
          </a:p>
          <a:p>
            <a:pPr lvl="1"/>
            <a:endParaRPr lang="en-GB" dirty="0"/>
          </a:p>
        </p:txBody>
      </p:sp>
      <p:sp>
        <p:nvSpPr>
          <p:cNvPr id="3" name="TextBox 2">
            <a:extLst>
              <a:ext uri="{FF2B5EF4-FFF2-40B4-BE49-F238E27FC236}">
                <a16:creationId xmlns:a16="http://schemas.microsoft.com/office/drawing/2014/main" id="{9B5B1F4C-A05E-42F3-A632-8175A6378DC6}"/>
              </a:ext>
            </a:extLst>
          </p:cNvPr>
          <p:cNvSpPr txBox="1"/>
          <p:nvPr/>
        </p:nvSpPr>
        <p:spPr>
          <a:xfrm>
            <a:off x="828472" y="6284067"/>
            <a:ext cx="10535055" cy="369332"/>
          </a:xfrm>
          <a:prstGeom prst="rect">
            <a:avLst/>
          </a:prstGeom>
          <a:noFill/>
        </p:spPr>
        <p:txBody>
          <a:bodyPr wrap="square" rtlCol="0">
            <a:spAutoFit/>
          </a:bodyPr>
          <a:lstStyle/>
          <a:p>
            <a:r>
              <a:rPr lang="en-GB" dirty="0"/>
              <a:t>Taken from Peter </a:t>
            </a:r>
            <a:r>
              <a:rPr lang="en-GB" dirty="0" err="1"/>
              <a:t>Suber’s</a:t>
            </a:r>
            <a:r>
              <a:rPr lang="en-GB" dirty="0"/>
              <a:t> Open Access Overview: </a:t>
            </a:r>
            <a:r>
              <a:rPr lang="en-GB" dirty="0">
                <a:hlinkClick r:id="rId2"/>
              </a:rPr>
              <a:t>https://legacy.earlham.edu/~peters/fos/overview.htm</a:t>
            </a:r>
            <a:r>
              <a:rPr lang="en-GB" dirty="0"/>
              <a:t> </a:t>
            </a:r>
          </a:p>
        </p:txBody>
      </p:sp>
    </p:spTree>
    <p:extLst>
      <p:ext uri="{BB962C8B-B14F-4D97-AF65-F5344CB8AC3E}">
        <p14:creationId xmlns:p14="http://schemas.microsoft.com/office/powerpoint/2010/main" val="2044947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66041C-6A84-435B-A6AD-AAB11140FA7D}"/>
              </a:ext>
            </a:extLst>
          </p:cNvPr>
          <p:cNvPicPr>
            <a:picLocks noChangeAspect="1"/>
          </p:cNvPicPr>
          <p:nvPr/>
        </p:nvPicPr>
        <p:blipFill>
          <a:blip r:embed="rId2"/>
          <a:stretch>
            <a:fillRect/>
          </a:stretch>
        </p:blipFill>
        <p:spPr>
          <a:xfrm>
            <a:off x="0" y="230103"/>
            <a:ext cx="12192000" cy="4218798"/>
          </a:xfrm>
          <a:prstGeom prst="rect">
            <a:avLst/>
          </a:prstGeom>
        </p:spPr>
      </p:pic>
      <p:pic>
        <p:nvPicPr>
          <p:cNvPr id="5" name="Picture 4">
            <a:extLst>
              <a:ext uri="{FF2B5EF4-FFF2-40B4-BE49-F238E27FC236}">
                <a16:creationId xmlns:a16="http://schemas.microsoft.com/office/drawing/2014/main" id="{0AA0DA0D-C7F1-4D0E-99A2-1E948FD8620F}"/>
              </a:ext>
            </a:extLst>
          </p:cNvPr>
          <p:cNvPicPr>
            <a:picLocks noChangeAspect="1"/>
          </p:cNvPicPr>
          <p:nvPr/>
        </p:nvPicPr>
        <p:blipFill rotWithShape="1">
          <a:blip r:embed="rId3"/>
          <a:srcRect t="35291" b="11852"/>
          <a:stretch/>
        </p:blipFill>
        <p:spPr>
          <a:xfrm>
            <a:off x="117544" y="4562272"/>
            <a:ext cx="5867400" cy="2149813"/>
          </a:xfrm>
          <a:prstGeom prst="rect">
            <a:avLst/>
          </a:prstGeom>
        </p:spPr>
      </p:pic>
      <p:sp>
        <p:nvSpPr>
          <p:cNvPr id="6" name="TextBox 5">
            <a:extLst>
              <a:ext uri="{FF2B5EF4-FFF2-40B4-BE49-F238E27FC236}">
                <a16:creationId xmlns:a16="http://schemas.microsoft.com/office/drawing/2014/main" id="{B6CE86E0-1B19-4C10-AE78-AE90617CCE0E}"/>
              </a:ext>
            </a:extLst>
          </p:cNvPr>
          <p:cNvSpPr txBox="1"/>
          <p:nvPr/>
        </p:nvSpPr>
        <p:spPr>
          <a:xfrm>
            <a:off x="5525310" y="5311302"/>
            <a:ext cx="6264614" cy="923330"/>
          </a:xfrm>
          <a:prstGeom prst="rect">
            <a:avLst/>
          </a:prstGeom>
          <a:noFill/>
        </p:spPr>
        <p:txBody>
          <a:bodyPr wrap="square" rtlCol="0">
            <a:spAutoFit/>
          </a:bodyPr>
          <a:lstStyle/>
          <a:p>
            <a:r>
              <a:rPr lang="en-GB" dirty="0"/>
              <a:t>(Interestingly, there is no compliant ‘gold OA’ option, even though NUI Galway has a “transformative agreement” with SAGE Publications – this SAGE journal lies outside that agreement)</a:t>
            </a:r>
          </a:p>
        </p:txBody>
      </p:sp>
      <p:sp>
        <p:nvSpPr>
          <p:cNvPr id="8" name="TextBox 7">
            <a:extLst>
              <a:ext uri="{FF2B5EF4-FFF2-40B4-BE49-F238E27FC236}">
                <a16:creationId xmlns:a16="http://schemas.microsoft.com/office/drawing/2014/main" id="{22D06E14-56D4-41EE-955C-ACC50D573A72}"/>
              </a:ext>
            </a:extLst>
          </p:cNvPr>
          <p:cNvSpPr txBox="1"/>
          <p:nvPr/>
        </p:nvSpPr>
        <p:spPr>
          <a:xfrm>
            <a:off x="4671873" y="6396813"/>
            <a:ext cx="6094520" cy="369332"/>
          </a:xfrm>
          <a:prstGeom prst="rect">
            <a:avLst/>
          </a:prstGeom>
          <a:noFill/>
        </p:spPr>
        <p:txBody>
          <a:bodyPr wrap="square">
            <a:spAutoFit/>
          </a:bodyPr>
          <a:lstStyle/>
          <a:p>
            <a:r>
              <a:rPr lang="en-GB" dirty="0">
                <a:hlinkClick r:id="rId4"/>
              </a:rPr>
              <a:t>https://journalcheckertool.org/</a:t>
            </a:r>
            <a:r>
              <a:rPr lang="en-GB" dirty="0"/>
              <a:t> </a:t>
            </a:r>
          </a:p>
        </p:txBody>
      </p:sp>
    </p:spTree>
    <p:extLst>
      <p:ext uri="{BB962C8B-B14F-4D97-AF65-F5344CB8AC3E}">
        <p14:creationId xmlns:p14="http://schemas.microsoft.com/office/powerpoint/2010/main" val="1745210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4E4B4-A53D-4E2B-B508-7EF5E9149895}"/>
              </a:ext>
            </a:extLst>
          </p:cNvPr>
          <p:cNvSpPr>
            <a:spLocks noGrp="1"/>
          </p:cNvSpPr>
          <p:nvPr>
            <p:ph type="title" idx="4294967295"/>
          </p:nvPr>
        </p:nvSpPr>
        <p:spPr>
          <a:xfrm>
            <a:off x="140179" y="814357"/>
            <a:ext cx="10515600" cy="441959"/>
          </a:xfrm>
        </p:spPr>
        <p:txBody>
          <a:bodyPr>
            <a:normAutofit fontScale="90000"/>
          </a:bodyPr>
          <a:lstStyle/>
          <a:p>
            <a:endParaRPr lang="en-GB"/>
          </a:p>
        </p:txBody>
      </p:sp>
      <p:sp>
        <p:nvSpPr>
          <p:cNvPr id="3" name="Text Placeholder 2">
            <a:extLst>
              <a:ext uri="{FF2B5EF4-FFF2-40B4-BE49-F238E27FC236}">
                <a16:creationId xmlns:a16="http://schemas.microsoft.com/office/drawing/2014/main" id="{22B4D30C-75ED-4E06-B57C-FFD62879B9CC}"/>
              </a:ext>
            </a:extLst>
          </p:cNvPr>
          <p:cNvSpPr>
            <a:spLocks noGrp="1"/>
          </p:cNvSpPr>
          <p:nvPr>
            <p:ph type="body" sz="quarter" idx="4294967295"/>
          </p:nvPr>
        </p:nvSpPr>
        <p:spPr>
          <a:xfrm>
            <a:off x="726600" y="1752768"/>
            <a:ext cx="3690938" cy="904975"/>
          </a:xfrm>
        </p:spPr>
        <p:txBody>
          <a:bodyPr/>
          <a:lstStyle/>
          <a:p>
            <a:endParaRPr lang="en-GB"/>
          </a:p>
        </p:txBody>
      </p:sp>
      <p:pic>
        <p:nvPicPr>
          <p:cNvPr id="5" name="Picture 4">
            <a:extLst>
              <a:ext uri="{FF2B5EF4-FFF2-40B4-BE49-F238E27FC236}">
                <a16:creationId xmlns:a16="http://schemas.microsoft.com/office/drawing/2014/main" id="{918FE66E-B733-4BAE-8C24-DDE3068EFBA2}"/>
              </a:ext>
            </a:extLst>
          </p:cNvPr>
          <p:cNvPicPr>
            <a:picLocks noChangeAspect="1"/>
          </p:cNvPicPr>
          <p:nvPr/>
        </p:nvPicPr>
        <p:blipFill>
          <a:blip r:embed="rId2"/>
          <a:stretch>
            <a:fillRect/>
          </a:stretch>
        </p:blipFill>
        <p:spPr>
          <a:xfrm>
            <a:off x="0" y="62144"/>
            <a:ext cx="10035698" cy="6445188"/>
          </a:xfrm>
          <a:prstGeom prst="rect">
            <a:avLst/>
          </a:prstGeom>
        </p:spPr>
      </p:pic>
      <p:sp>
        <p:nvSpPr>
          <p:cNvPr id="6" name="TextBox 5">
            <a:extLst>
              <a:ext uri="{FF2B5EF4-FFF2-40B4-BE49-F238E27FC236}">
                <a16:creationId xmlns:a16="http://schemas.microsoft.com/office/drawing/2014/main" id="{FB89F57F-D84A-4943-9AA7-278F79F1A32F}"/>
              </a:ext>
            </a:extLst>
          </p:cNvPr>
          <p:cNvSpPr txBox="1"/>
          <p:nvPr/>
        </p:nvSpPr>
        <p:spPr>
          <a:xfrm>
            <a:off x="8622190" y="3034346"/>
            <a:ext cx="3447098" cy="923330"/>
          </a:xfrm>
          <a:prstGeom prst="rect">
            <a:avLst/>
          </a:prstGeom>
          <a:noFill/>
        </p:spPr>
        <p:txBody>
          <a:bodyPr wrap="square" rtlCol="0">
            <a:spAutoFit/>
          </a:bodyPr>
          <a:lstStyle/>
          <a:p>
            <a:pPr algn="ctr"/>
            <a:r>
              <a:rPr lang="en-GB" dirty="0">
                <a:latin typeface="Comic Sans MS" panose="030F0702030302020204" pitchFamily="66" charset="0"/>
              </a:rPr>
              <a:t>Here’s the OA version of the same work, at the Galway institutional repository</a:t>
            </a:r>
          </a:p>
        </p:txBody>
      </p:sp>
      <p:sp>
        <p:nvSpPr>
          <p:cNvPr id="7" name="TextBox 6">
            <a:extLst>
              <a:ext uri="{FF2B5EF4-FFF2-40B4-BE49-F238E27FC236}">
                <a16:creationId xmlns:a16="http://schemas.microsoft.com/office/drawing/2014/main" id="{837B3F59-0B3B-4E69-A5BC-C3759D29665C}"/>
              </a:ext>
            </a:extLst>
          </p:cNvPr>
          <p:cNvSpPr txBox="1"/>
          <p:nvPr/>
        </p:nvSpPr>
        <p:spPr>
          <a:xfrm>
            <a:off x="9778849" y="4812376"/>
            <a:ext cx="2290439" cy="923330"/>
          </a:xfrm>
          <a:prstGeom prst="rect">
            <a:avLst/>
          </a:prstGeom>
          <a:noFill/>
        </p:spPr>
        <p:txBody>
          <a:bodyPr wrap="square" rtlCol="0">
            <a:spAutoFit/>
          </a:bodyPr>
          <a:lstStyle/>
          <a:p>
            <a:r>
              <a:rPr lang="en-GB" dirty="0">
                <a:hlinkClick r:id="rId3"/>
              </a:rPr>
              <a:t>https://aran.library.nuigalway.ie/handle/10379/16760</a:t>
            </a:r>
            <a:endParaRPr lang="en-GB" dirty="0"/>
          </a:p>
        </p:txBody>
      </p:sp>
      <p:pic>
        <p:nvPicPr>
          <p:cNvPr id="8" name="Picture 2" descr="Open Access symbol">
            <a:extLst>
              <a:ext uri="{FF2B5EF4-FFF2-40B4-BE49-F238E27FC236}">
                <a16:creationId xmlns:a16="http://schemas.microsoft.com/office/drawing/2014/main" id="{8F835345-D5CF-D132-3CA9-A5C333C646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889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BFC1-C45A-4BCC-923C-062FFB75FA7B}"/>
              </a:ext>
            </a:extLst>
          </p:cNvPr>
          <p:cNvSpPr>
            <a:spLocks noGrp="1"/>
          </p:cNvSpPr>
          <p:nvPr>
            <p:ph type="title" idx="4294967295"/>
          </p:nvPr>
        </p:nvSpPr>
        <p:spPr>
          <a:xfrm>
            <a:off x="140179" y="814357"/>
            <a:ext cx="10515600" cy="441959"/>
          </a:xfrm>
        </p:spPr>
        <p:txBody>
          <a:bodyPr>
            <a:normAutofit fontScale="90000"/>
          </a:bodyPr>
          <a:lstStyle/>
          <a:p>
            <a:r>
              <a:rPr lang="en-GB" dirty="0"/>
              <a:t>observations arising from RRS so Far… (1)</a:t>
            </a:r>
          </a:p>
        </p:txBody>
      </p:sp>
      <p:sp>
        <p:nvSpPr>
          <p:cNvPr id="6" name="TextBox 5">
            <a:extLst>
              <a:ext uri="{FF2B5EF4-FFF2-40B4-BE49-F238E27FC236}">
                <a16:creationId xmlns:a16="http://schemas.microsoft.com/office/drawing/2014/main" id="{CA8186B3-9527-445C-AB6A-0DACC9240CD1}"/>
              </a:ext>
            </a:extLst>
          </p:cNvPr>
          <p:cNvSpPr txBox="1"/>
          <p:nvPr/>
        </p:nvSpPr>
        <p:spPr>
          <a:xfrm>
            <a:off x="461639" y="2032986"/>
            <a:ext cx="10488449" cy="3693319"/>
          </a:xfrm>
          <a:prstGeom prst="rect">
            <a:avLst/>
          </a:prstGeom>
          <a:noFill/>
        </p:spPr>
        <p:txBody>
          <a:bodyPr wrap="none" rtlCol="0">
            <a:spAutoFit/>
          </a:bodyPr>
          <a:lstStyle/>
          <a:p>
            <a:pPr marL="285750" indent="-285750">
              <a:buFont typeface="Arial" panose="020B0604020202020204" pitchFamily="34" charset="0"/>
              <a:buChar char="•"/>
            </a:pPr>
            <a:r>
              <a:rPr lang="en-GB" dirty="0"/>
              <a:t> ‘Copyfraud’ :   some publisher production workflows have “© [the publisher]” stamps embedded </a:t>
            </a:r>
          </a:p>
          <a:p>
            <a:r>
              <a:rPr lang="en-GB" dirty="0"/>
              <a:t>	        	in a very automated manner. Publishers need to take more care to read what they publish </a:t>
            </a:r>
          </a:p>
          <a:p>
            <a:r>
              <a:rPr lang="en-GB" dirty="0"/>
              <a:t>	               and ensure that copyright assignment is </a:t>
            </a:r>
            <a:r>
              <a:rPr lang="en-GB" i="1" dirty="0"/>
              <a:t>accurately</a:t>
            </a:r>
            <a:r>
              <a:rPr lang="en-GB" dirty="0"/>
              <a:t> indicated, not just blithely printed.</a:t>
            </a:r>
          </a:p>
          <a:p>
            <a:r>
              <a:rPr lang="en-GB" dirty="0"/>
              <a:t>	                (this is also an issue for repositories hosting AAMs too; check the licence!)</a:t>
            </a:r>
          </a:p>
          <a:p>
            <a:endParaRPr lang="en-GB" dirty="0"/>
          </a:p>
          <a:p>
            <a:endParaRPr lang="en-GB" dirty="0"/>
          </a:p>
          <a:p>
            <a:pPr marL="285750" indent="-285750">
              <a:buFont typeface="Arial" panose="020B0604020202020204" pitchFamily="34" charset="0"/>
              <a:buChar char="•"/>
            </a:pPr>
            <a:r>
              <a:rPr lang="en-GB" dirty="0"/>
              <a:t>RRS is a good backstop for “transformative agreement” gaps/errors/failures</a:t>
            </a:r>
          </a:p>
          <a:p>
            <a:r>
              <a:rPr lang="en-GB" dirty="0"/>
              <a:t>	</a:t>
            </a:r>
          </a:p>
          <a:p>
            <a:r>
              <a:rPr lang="en-GB" dirty="0"/>
              <a:t>	                  -&gt; RRS AAM offers a compliance backstop route to ensure OA where journal processes fail</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08591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E1FB3D-7103-E569-0BD8-9BAAB85E8391}"/>
              </a:ext>
            </a:extLst>
          </p:cNvPr>
          <p:cNvPicPr>
            <a:picLocks noChangeAspect="1"/>
          </p:cNvPicPr>
          <p:nvPr/>
        </p:nvPicPr>
        <p:blipFill>
          <a:blip r:embed="rId2"/>
          <a:stretch>
            <a:fillRect/>
          </a:stretch>
        </p:blipFill>
        <p:spPr>
          <a:xfrm>
            <a:off x="749231" y="1769114"/>
            <a:ext cx="8553450" cy="4448175"/>
          </a:xfrm>
          <a:prstGeom prst="rect">
            <a:avLst/>
          </a:prstGeom>
        </p:spPr>
      </p:pic>
      <p:sp>
        <p:nvSpPr>
          <p:cNvPr id="4" name="TextBox 3">
            <a:extLst>
              <a:ext uri="{FF2B5EF4-FFF2-40B4-BE49-F238E27FC236}">
                <a16:creationId xmlns:a16="http://schemas.microsoft.com/office/drawing/2014/main" id="{5ECA0684-1350-7BA9-0F9C-74353E4BA74E}"/>
              </a:ext>
            </a:extLst>
          </p:cNvPr>
          <p:cNvSpPr txBox="1"/>
          <p:nvPr/>
        </p:nvSpPr>
        <p:spPr>
          <a:xfrm>
            <a:off x="1373080" y="1071743"/>
            <a:ext cx="5480482" cy="369332"/>
          </a:xfrm>
          <a:prstGeom prst="rect">
            <a:avLst/>
          </a:prstGeom>
          <a:noFill/>
        </p:spPr>
        <p:txBody>
          <a:bodyPr wrap="square" rtlCol="0">
            <a:spAutoFit/>
          </a:bodyPr>
          <a:lstStyle/>
          <a:p>
            <a:r>
              <a:rPr lang="en-GB" dirty="0">
                <a:hlinkClick r:id="rId3"/>
              </a:rPr>
              <a:t>https://www.nature.com/articles/s41586-022-04789-9</a:t>
            </a:r>
            <a:endParaRPr lang="en-GB" dirty="0"/>
          </a:p>
        </p:txBody>
      </p:sp>
      <p:pic>
        <p:nvPicPr>
          <p:cNvPr id="5" name="Picture 4" descr="Text&#10;&#10;Description automatically generated">
            <a:extLst>
              <a:ext uri="{FF2B5EF4-FFF2-40B4-BE49-F238E27FC236}">
                <a16:creationId xmlns:a16="http://schemas.microsoft.com/office/drawing/2014/main" id="{5D38D21D-B43A-635D-1DFE-5740FC6133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4779" y="398501"/>
            <a:ext cx="2223785" cy="1370613"/>
          </a:xfrm>
          <a:prstGeom prst="rect">
            <a:avLst/>
          </a:prstGeom>
        </p:spPr>
      </p:pic>
    </p:spTree>
    <p:extLst>
      <p:ext uri="{BB962C8B-B14F-4D97-AF65-F5344CB8AC3E}">
        <p14:creationId xmlns:p14="http://schemas.microsoft.com/office/powerpoint/2010/main" val="3491738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E3038B-5B6C-C1BA-7131-BD3FB6D8775A}"/>
              </a:ext>
            </a:extLst>
          </p:cNvPr>
          <p:cNvPicPr>
            <a:picLocks noChangeAspect="1"/>
          </p:cNvPicPr>
          <p:nvPr/>
        </p:nvPicPr>
        <p:blipFill>
          <a:blip r:embed="rId2"/>
          <a:stretch>
            <a:fillRect/>
          </a:stretch>
        </p:blipFill>
        <p:spPr>
          <a:xfrm>
            <a:off x="778378" y="566737"/>
            <a:ext cx="7848600" cy="5724525"/>
          </a:xfrm>
          <a:prstGeom prst="rect">
            <a:avLst/>
          </a:prstGeom>
        </p:spPr>
      </p:pic>
      <p:pic>
        <p:nvPicPr>
          <p:cNvPr id="4" name="Picture 2" descr="Open Access symbol">
            <a:extLst>
              <a:ext uri="{FF2B5EF4-FFF2-40B4-BE49-F238E27FC236}">
                <a16:creationId xmlns:a16="http://schemas.microsoft.com/office/drawing/2014/main" id="{12746D27-C83E-4EDB-49C2-ADFCFDF0BB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19F44E5-5FA2-438E-F5FE-B9AFDD8B0202}"/>
              </a:ext>
            </a:extLst>
          </p:cNvPr>
          <p:cNvSpPr txBox="1"/>
          <p:nvPr/>
        </p:nvSpPr>
        <p:spPr>
          <a:xfrm>
            <a:off x="7395099" y="3361803"/>
            <a:ext cx="4700537" cy="369332"/>
          </a:xfrm>
          <a:prstGeom prst="rect">
            <a:avLst/>
          </a:prstGeom>
          <a:noFill/>
        </p:spPr>
        <p:txBody>
          <a:bodyPr wrap="square" rtlCol="0">
            <a:spAutoFit/>
          </a:bodyPr>
          <a:lstStyle/>
          <a:p>
            <a:r>
              <a:rPr lang="en-GB" dirty="0">
                <a:hlinkClick r:id="rId4"/>
              </a:rPr>
              <a:t>https://europepmc.org/article/MED/35705807</a:t>
            </a:r>
            <a:endParaRPr lang="en-GB" dirty="0"/>
          </a:p>
        </p:txBody>
      </p:sp>
    </p:spTree>
    <p:extLst>
      <p:ext uri="{BB962C8B-B14F-4D97-AF65-F5344CB8AC3E}">
        <p14:creationId xmlns:p14="http://schemas.microsoft.com/office/powerpoint/2010/main" val="1137844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AA070B-A0DF-9114-C2AF-B10293033A3B}"/>
              </a:ext>
            </a:extLst>
          </p:cNvPr>
          <p:cNvPicPr>
            <a:picLocks noChangeAspect="1"/>
          </p:cNvPicPr>
          <p:nvPr/>
        </p:nvPicPr>
        <p:blipFill>
          <a:blip r:embed="rId2"/>
          <a:stretch>
            <a:fillRect/>
          </a:stretch>
        </p:blipFill>
        <p:spPr>
          <a:xfrm>
            <a:off x="0" y="241132"/>
            <a:ext cx="12192000" cy="6511923"/>
          </a:xfrm>
          <a:prstGeom prst="rect">
            <a:avLst/>
          </a:prstGeom>
        </p:spPr>
      </p:pic>
      <p:sp>
        <p:nvSpPr>
          <p:cNvPr id="4" name="TextBox 3">
            <a:extLst>
              <a:ext uri="{FF2B5EF4-FFF2-40B4-BE49-F238E27FC236}">
                <a16:creationId xmlns:a16="http://schemas.microsoft.com/office/drawing/2014/main" id="{7C018AA8-54C2-ED04-72A8-A2B8075AF507}"/>
              </a:ext>
            </a:extLst>
          </p:cNvPr>
          <p:cNvSpPr txBox="1"/>
          <p:nvPr/>
        </p:nvSpPr>
        <p:spPr>
          <a:xfrm>
            <a:off x="3112851" y="241132"/>
            <a:ext cx="5356082" cy="369332"/>
          </a:xfrm>
          <a:prstGeom prst="rect">
            <a:avLst/>
          </a:prstGeom>
          <a:noFill/>
        </p:spPr>
        <p:txBody>
          <a:bodyPr wrap="none" rtlCol="0">
            <a:spAutoFit/>
          </a:bodyPr>
          <a:lstStyle/>
          <a:p>
            <a:r>
              <a:rPr lang="en-GB" dirty="0">
                <a:hlinkClick r:id="rId3"/>
              </a:rPr>
              <a:t>https://www.nature.com/articles/s41388-021-01748-y</a:t>
            </a:r>
            <a:r>
              <a:rPr lang="en-GB" dirty="0"/>
              <a:t> </a:t>
            </a:r>
          </a:p>
        </p:txBody>
      </p:sp>
      <p:pic>
        <p:nvPicPr>
          <p:cNvPr id="5" name="Picture 4" descr="Text&#10;&#10;Description automatically generated">
            <a:extLst>
              <a:ext uri="{FF2B5EF4-FFF2-40B4-BE49-F238E27FC236}">
                <a16:creationId xmlns:a16="http://schemas.microsoft.com/office/drawing/2014/main" id="{B093B8BC-577E-A4A9-C20B-72DA92EF1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3707268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C72C11-37AB-8D99-587C-71FF59AFDBF9}"/>
              </a:ext>
            </a:extLst>
          </p:cNvPr>
          <p:cNvPicPr>
            <a:picLocks noChangeAspect="1"/>
          </p:cNvPicPr>
          <p:nvPr/>
        </p:nvPicPr>
        <p:blipFill>
          <a:blip r:embed="rId2"/>
          <a:stretch>
            <a:fillRect/>
          </a:stretch>
        </p:blipFill>
        <p:spPr>
          <a:xfrm>
            <a:off x="463951" y="68386"/>
            <a:ext cx="7943850" cy="6543675"/>
          </a:xfrm>
          <a:prstGeom prst="rect">
            <a:avLst/>
          </a:prstGeom>
        </p:spPr>
      </p:pic>
      <p:sp>
        <p:nvSpPr>
          <p:cNvPr id="4" name="TextBox 3">
            <a:extLst>
              <a:ext uri="{FF2B5EF4-FFF2-40B4-BE49-F238E27FC236}">
                <a16:creationId xmlns:a16="http://schemas.microsoft.com/office/drawing/2014/main" id="{1620421E-331B-6547-FF2D-8E79C9EF4F6F}"/>
              </a:ext>
            </a:extLst>
          </p:cNvPr>
          <p:cNvSpPr txBox="1"/>
          <p:nvPr/>
        </p:nvSpPr>
        <p:spPr>
          <a:xfrm>
            <a:off x="8881353" y="2898843"/>
            <a:ext cx="2473187" cy="646331"/>
          </a:xfrm>
          <a:prstGeom prst="rect">
            <a:avLst/>
          </a:prstGeom>
          <a:noFill/>
        </p:spPr>
        <p:txBody>
          <a:bodyPr wrap="square" rtlCol="0">
            <a:spAutoFit/>
          </a:bodyPr>
          <a:lstStyle/>
          <a:p>
            <a:r>
              <a:rPr lang="en-GB" dirty="0">
                <a:hlinkClick r:id="rId3"/>
              </a:rPr>
              <a:t>https://europepmc.org/article/MED/33742126</a:t>
            </a:r>
            <a:endParaRPr lang="en-GB" dirty="0"/>
          </a:p>
        </p:txBody>
      </p:sp>
      <p:pic>
        <p:nvPicPr>
          <p:cNvPr id="5" name="Picture 2" descr="Open Access symbol">
            <a:extLst>
              <a:ext uri="{FF2B5EF4-FFF2-40B4-BE49-F238E27FC236}">
                <a16:creationId xmlns:a16="http://schemas.microsoft.com/office/drawing/2014/main" id="{702D8C98-2808-D94A-85E3-37D63E8ECC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836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6ACEA3-C1EB-C195-BA56-63F81286536F}"/>
              </a:ext>
            </a:extLst>
          </p:cNvPr>
          <p:cNvPicPr>
            <a:picLocks noChangeAspect="1"/>
          </p:cNvPicPr>
          <p:nvPr/>
        </p:nvPicPr>
        <p:blipFill>
          <a:blip r:embed="rId2"/>
          <a:stretch>
            <a:fillRect/>
          </a:stretch>
        </p:blipFill>
        <p:spPr>
          <a:xfrm>
            <a:off x="1955260" y="184825"/>
            <a:ext cx="7269965" cy="6858000"/>
          </a:xfrm>
          <a:prstGeom prst="rect">
            <a:avLst/>
          </a:prstGeom>
        </p:spPr>
      </p:pic>
      <p:sp>
        <p:nvSpPr>
          <p:cNvPr id="4" name="TextBox 3">
            <a:extLst>
              <a:ext uri="{FF2B5EF4-FFF2-40B4-BE49-F238E27FC236}">
                <a16:creationId xmlns:a16="http://schemas.microsoft.com/office/drawing/2014/main" id="{D1F9EC66-825B-A5A2-58E4-A2825EC02E65}"/>
              </a:ext>
            </a:extLst>
          </p:cNvPr>
          <p:cNvSpPr txBox="1"/>
          <p:nvPr/>
        </p:nvSpPr>
        <p:spPr>
          <a:xfrm>
            <a:off x="9368901" y="2690495"/>
            <a:ext cx="2823099" cy="923330"/>
          </a:xfrm>
          <a:prstGeom prst="rect">
            <a:avLst/>
          </a:prstGeom>
          <a:noFill/>
        </p:spPr>
        <p:txBody>
          <a:bodyPr wrap="square" rtlCol="0">
            <a:spAutoFit/>
          </a:bodyPr>
          <a:lstStyle/>
          <a:p>
            <a:r>
              <a:rPr lang="en-GB" dirty="0">
                <a:hlinkClick r:id="rId3"/>
              </a:rPr>
              <a:t>https://movementdisorders.onlinelibrary.wiley.com/doi/full/10.1002/mdc3.13314</a:t>
            </a:r>
            <a:endParaRPr lang="en-GB" dirty="0"/>
          </a:p>
        </p:txBody>
      </p:sp>
      <p:pic>
        <p:nvPicPr>
          <p:cNvPr id="5" name="Picture 4" descr="Text&#10;&#10;Description automatically generated">
            <a:extLst>
              <a:ext uri="{FF2B5EF4-FFF2-40B4-BE49-F238E27FC236}">
                <a16:creationId xmlns:a16="http://schemas.microsoft.com/office/drawing/2014/main" id="{780163DD-0809-8EA6-EBC7-CC9B7FE5D2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Tree>
    <p:extLst>
      <p:ext uri="{BB962C8B-B14F-4D97-AF65-F5344CB8AC3E}">
        <p14:creationId xmlns:p14="http://schemas.microsoft.com/office/powerpoint/2010/main" val="2338801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955352-2D55-151E-1FD3-AEF6C874C91B}"/>
              </a:ext>
            </a:extLst>
          </p:cNvPr>
          <p:cNvPicPr>
            <a:picLocks noChangeAspect="1"/>
          </p:cNvPicPr>
          <p:nvPr/>
        </p:nvPicPr>
        <p:blipFill>
          <a:blip r:embed="rId2"/>
          <a:stretch>
            <a:fillRect/>
          </a:stretch>
        </p:blipFill>
        <p:spPr>
          <a:xfrm>
            <a:off x="1073020" y="0"/>
            <a:ext cx="6758005" cy="6858000"/>
          </a:xfrm>
          <a:prstGeom prst="rect">
            <a:avLst/>
          </a:prstGeom>
        </p:spPr>
      </p:pic>
      <p:sp>
        <p:nvSpPr>
          <p:cNvPr id="4" name="TextBox 3">
            <a:extLst>
              <a:ext uri="{FF2B5EF4-FFF2-40B4-BE49-F238E27FC236}">
                <a16:creationId xmlns:a16="http://schemas.microsoft.com/office/drawing/2014/main" id="{57713140-7A5F-D1E5-FAAE-13DFC5CDB825}"/>
              </a:ext>
            </a:extLst>
          </p:cNvPr>
          <p:cNvSpPr txBox="1"/>
          <p:nvPr/>
        </p:nvSpPr>
        <p:spPr>
          <a:xfrm>
            <a:off x="8704253" y="3011419"/>
            <a:ext cx="2414727" cy="646331"/>
          </a:xfrm>
          <a:prstGeom prst="rect">
            <a:avLst/>
          </a:prstGeom>
          <a:noFill/>
        </p:spPr>
        <p:txBody>
          <a:bodyPr wrap="square" rtlCol="0">
            <a:spAutoFit/>
          </a:bodyPr>
          <a:lstStyle/>
          <a:p>
            <a:r>
              <a:rPr lang="en-GB" dirty="0">
                <a:hlinkClick r:id="rId3"/>
              </a:rPr>
              <a:t>https://europepmc.org/article/MED/34765685</a:t>
            </a:r>
            <a:endParaRPr lang="en-GB" dirty="0"/>
          </a:p>
        </p:txBody>
      </p:sp>
      <p:pic>
        <p:nvPicPr>
          <p:cNvPr id="5" name="Picture 2" descr="Open Access symbol">
            <a:extLst>
              <a:ext uri="{FF2B5EF4-FFF2-40B4-BE49-F238E27FC236}">
                <a16:creationId xmlns:a16="http://schemas.microsoft.com/office/drawing/2014/main" id="{86E28F54-BF6C-F62B-3CBF-AB6AE69C8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333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A1516D-7422-EA9A-7EB2-216E8AC1AF80}"/>
              </a:ext>
            </a:extLst>
          </p:cNvPr>
          <p:cNvPicPr>
            <a:picLocks noChangeAspect="1"/>
          </p:cNvPicPr>
          <p:nvPr/>
        </p:nvPicPr>
        <p:blipFill>
          <a:blip r:embed="rId2"/>
          <a:stretch>
            <a:fillRect/>
          </a:stretch>
        </p:blipFill>
        <p:spPr>
          <a:xfrm>
            <a:off x="1004682" y="133350"/>
            <a:ext cx="8334375" cy="6591300"/>
          </a:xfrm>
          <a:prstGeom prst="rect">
            <a:avLst/>
          </a:prstGeom>
        </p:spPr>
      </p:pic>
      <p:sp>
        <p:nvSpPr>
          <p:cNvPr id="4" name="TextBox 3">
            <a:extLst>
              <a:ext uri="{FF2B5EF4-FFF2-40B4-BE49-F238E27FC236}">
                <a16:creationId xmlns:a16="http://schemas.microsoft.com/office/drawing/2014/main" id="{2ABDCFF9-3FAC-C222-21F5-F35EFF04C279}"/>
              </a:ext>
            </a:extLst>
          </p:cNvPr>
          <p:cNvSpPr txBox="1"/>
          <p:nvPr/>
        </p:nvSpPr>
        <p:spPr>
          <a:xfrm>
            <a:off x="9339057" y="2039314"/>
            <a:ext cx="2530136" cy="923330"/>
          </a:xfrm>
          <a:prstGeom prst="rect">
            <a:avLst/>
          </a:prstGeom>
          <a:noFill/>
        </p:spPr>
        <p:txBody>
          <a:bodyPr wrap="square" rtlCol="0">
            <a:spAutoFit/>
          </a:bodyPr>
          <a:lstStyle/>
          <a:p>
            <a:r>
              <a:rPr lang="en-GB" dirty="0">
                <a:hlinkClick r:id="rId3"/>
              </a:rPr>
              <a:t>https://doi.org/10.1016/j.neuropharm.2021.108727</a:t>
            </a:r>
            <a:endParaRPr lang="en-GB" dirty="0"/>
          </a:p>
        </p:txBody>
      </p:sp>
      <p:pic>
        <p:nvPicPr>
          <p:cNvPr id="5" name="Picture 4" descr="Text&#10;&#10;Description automatically generated">
            <a:extLst>
              <a:ext uri="{FF2B5EF4-FFF2-40B4-BE49-F238E27FC236}">
                <a16:creationId xmlns:a16="http://schemas.microsoft.com/office/drawing/2014/main" id="{5073073F-D490-9FFE-DF76-A108B92669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Tree>
    <p:extLst>
      <p:ext uri="{BB962C8B-B14F-4D97-AF65-F5344CB8AC3E}">
        <p14:creationId xmlns:p14="http://schemas.microsoft.com/office/powerpoint/2010/main" val="3934765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F5C210-C979-4829-82F6-E964ACE8C0C2}"/>
              </a:ext>
            </a:extLst>
          </p:cNvPr>
          <p:cNvSpPr txBox="1"/>
          <p:nvPr/>
        </p:nvSpPr>
        <p:spPr>
          <a:xfrm>
            <a:off x="954931" y="3429000"/>
            <a:ext cx="10282138" cy="2862322"/>
          </a:xfrm>
          <a:prstGeom prst="rect">
            <a:avLst/>
          </a:prstGeom>
          <a:noFill/>
        </p:spPr>
        <p:txBody>
          <a:bodyPr wrap="square">
            <a:spAutoFit/>
          </a:bodyPr>
          <a:lstStyle/>
          <a:p>
            <a:pPr marL="285750" indent="-285750">
              <a:buFont typeface="Arial" panose="020B0604020202020204" pitchFamily="34" charset="0"/>
              <a:buChar char="•"/>
            </a:pPr>
            <a:r>
              <a:rPr lang="en-GB" dirty="0"/>
              <a:t>Journals pre-date the invention of copyright e.g. </a:t>
            </a:r>
            <a:r>
              <a:rPr lang="en-GB" i="1" dirty="0"/>
              <a:t>Journal des </a:t>
            </a:r>
            <a:r>
              <a:rPr lang="en-GB" i="1" dirty="0" err="1"/>
              <a:t>sçavans</a:t>
            </a:r>
            <a:r>
              <a:rPr lang="en-GB" i="1" dirty="0"/>
              <a:t> </a:t>
            </a:r>
            <a:r>
              <a:rPr lang="en-GB" dirty="0"/>
              <a:t>(1665) &amp; </a:t>
            </a:r>
            <a:r>
              <a:rPr lang="en-GB" i="1" dirty="0"/>
              <a:t>Philos. Trans. R. Soc. </a:t>
            </a:r>
            <a:r>
              <a:rPr lang="en-GB" dirty="0"/>
              <a:t>(1665)</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Scholarly organisations such as The Royal Society were historically supportive of efforts to reprint, reuse and share research papers, so long as credit and priority were appropriately attributed. No payment was sought for re-use.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Royal Society only introduced copyright transfer forms to take copyright away from authors </a:t>
            </a:r>
            <a:r>
              <a:rPr lang="en-GB" b="1" dirty="0"/>
              <a:t>in 1990</a:t>
            </a:r>
            <a:r>
              <a:rPr lang="en-GB" dirty="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Takeaways: (1) Publishers do not need full copyright transfer to publish research</a:t>
            </a:r>
          </a:p>
          <a:p>
            <a:pPr lvl="3"/>
            <a:r>
              <a:rPr lang="en-GB" dirty="0"/>
              <a:t>(2) Academic publishers only started grabbing copyright from authors between 1970-1999</a:t>
            </a:r>
          </a:p>
        </p:txBody>
      </p:sp>
      <p:pic>
        <p:nvPicPr>
          <p:cNvPr id="1026" name="Picture 2" descr="pbs.twimg.com/profile_images/105511549944349081...">
            <a:extLst>
              <a:ext uri="{FF2B5EF4-FFF2-40B4-BE49-F238E27FC236}">
                <a16:creationId xmlns:a16="http://schemas.microsoft.com/office/drawing/2014/main" id="{C9A7BDCD-857F-4BFE-8826-A27E4BF9EA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575" y="436123"/>
            <a:ext cx="2559996" cy="25599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625D261-57BF-4BBD-9F79-EBAB5548C482}"/>
              </a:ext>
            </a:extLst>
          </p:cNvPr>
          <p:cNvSpPr txBox="1"/>
          <p:nvPr/>
        </p:nvSpPr>
        <p:spPr>
          <a:xfrm>
            <a:off x="3453320" y="841761"/>
            <a:ext cx="6094378" cy="923330"/>
          </a:xfrm>
          <a:prstGeom prst="rect">
            <a:avLst/>
          </a:prstGeom>
          <a:noFill/>
        </p:spPr>
        <p:txBody>
          <a:bodyPr wrap="square">
            <a:spAutoFit/>
          </a:bodyPr>
          <a:lstStyle/>
          <a:p>
            <a:r>
              <a:rPr lang="en-GB" b="0" i="0" dirty="0">
                <a:effectLst/>
              </a:rPr>
              <a:t>Aileen Fyfe (@AileenFyfe on twitter)</a:t>
            </a:r>
          </a:p>
          <a:p>
            <a:r>
              <a:rPr lang="en-GB" dirty="0"/>
              <a:t>historian of academic publishing </a:t>
            </a:r>
          </a:p>
          <a:p>
            <a:r>
              <a:rPr lang="en-GB" dirty="0"/>
              <a:t>at University of St Andrews</a:t>
            </a:r>
          </a:p>
        </p:txBody>
      </p:sp>
      <p:sp>
        <p:nvSpPr>
          <p:cNvPr id="5" name="TextBox 4">
            <a:extLst>
              <a:ext uri="{FF2B5EF4-FFF2-40B4-BE49-F238E27FC236}">
                <a16:creationId xmlns:a16="http://schemas.microsoft.com/office/drawing/2014/main" id="{38AA4900-6F2F-4DAE-8C3A-B65397444DE4}"/>
              </a:ext>
            </a:extLst>
          </p:cNvPr>
          <p:cNvSpPr txBox="1"/>
          <p:nvPr/>
        </p:nvSpPr>
        <p:spPr>
          <a:xfrm>
            <a:off x="954931" y="6447204"/>
            <a:ext cx="10704662" cy="307777"/>
          </a:xfrm>
          <a:prstGeom prst="rect">
            <a:avLst/>
          </a:prstGeom>
          <a:noFill/>
        </p:spPr>
        <p:txBody>
          <a:bodyPr wrap="none" rtlCol="0">
            <a:spAutoFit/>
          </a:bodyPr>
          <a:lstStyle/>
          <a:p>
            <a:r>
              <a:rPr lang="en-GB" sz="1400" dirty="0">
                <a:hlinkClick r:id="rId3"/>
              </a:rPr>
              <a:t>https://blogs.lse.ac.uk/impactofsocialsciences/2019/06/03/what-the-history-of-copyright-in-academic-publishing-tells-us-about-open-research/</a:t>
            </a:r>
            <a:r>
              <a:rPr lang="en-GB" sz="1400" dirty="0"/>
              <a:t> </a:t>
            </a:r>
          </a:p>
        </p:txBody>
      </p:sp>
    </p:spTree>
    <p:extLst>
      <p:ext uri="{BB962C8B-B14F-4D97-AF65-F5344CB8AC3E}">
        <p14:creationId xmlns:p14="http://schemas.microsoft.com/office/powerpoint/2010/main" val="12104980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1A9048-F60C-2EFE-FA31-C4538755BDDF}"/>
              </a:ext>
            </a:extLst>
          </p:cNvPr>
          <p:cNvPicPr>
            <a:picLocks noChangeAspect="1"/>
          </p:cNvPicPr>
          <p:nvPr/>
        </p:nvPicPr>
        <p:blipFill>
          <a:blip r:embed="rId2"/>
          <a:stretch>
            <a:fillRect/>
          </a:stretch>
        </p:blipFill>
        <p:spPr>
          <a:xfrm>
            <a:off x="432079" y="0"/>
            <a:ext cx="9108420" cy="6858000"/>
          </a:xfrm>
          <a:prstGeom prst="rect">
            <a:avLst/>
          </a:prstGeom>
        </p:spPr>
      </p:pic>
      <p:pic>
        <p:nvPicPr>
          <p:cNvPr id="4" name="Picture 2" descr="Open Access symbol">
            <a:extLst>
              <a:ext uri="{FF2B5EF4-FFF2-40B4-BE49-F238E27FC236}">
                <a16:creationId xmlns:a16="http://schemas.microsoft.com/office/drawing/2014/main" id="{4B844577-8818-D147-5BC5-AF5DAEF0E8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04EF484-6428-8ADC-E94C-C90666F6537F}"/>
              </a:ext>
            </a:extLst>
          </p:cNvPr>
          <p:cNvSpPr txBox="1"/>
          <p:nvPr/>
        </p:nvSpPr>
        <p:spPr>
          <a:xfrm>
            <a:off x="9072979" y="2902998"/>
            <a:ext cx="2725799" cy="646331"/>
          </a:xfrm>
          <a:prstGeom prst="rect">
            <a:avLst/>
          </a:prstGeom>
          <a:noFill/>
        </p:spPr>
        <p:txBody>
          <a:bodyPr wrap="square" rtlCol="0">
            <a:spAutoFit/>
          </a:bodyPr>
          <a:lstStyle/>
          <a:p>
            <a:r>
              <a:rPr lang="en-GB" dirty="0">
                <a:hlinkClick r:id="rId4"/>
              </a:rPr>
              <a:t>https://discovery.ucl.ac.uk/id/eprint/10131970/</a:t>
            </a:r>
            <a:endParaRPr lang="en-GB" dirty="0"/>
          </a:p>
        </p:txBody>
      </p:sp>
    </p:spTree>
    <p:extLst>
      <p:ext uri="{BB962C8B-B14F-4D97-AF65-F5344CB8AC3E}">
        <p14:creationId xmlns:p14="http://schemas.microsoft.com/office/powerpoint/2010/main" val="766638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1D18A7-B8CA-CC7A-64A6-5F3DD9D00EE4}"/>
              </a:ext>
            </a:extLst>
          </p:cNvPr>
          <p:cNvPicPr>
            <a:picLocks noChangeAspect="1"/>
          </p:cNvPicPr>
          <p:nvPr/>
        </p:nvPicPr>
        <p:blipFill>
          <a:blip r:embed="rId2"/>
          <a:stretch>
            <a:fillRect/>
          </a:stretch>
        </p:blipFill>
        <p:spPr>
          <a:xfrm>
            <a:off x="749840" y="842962"/>
            <a:ext cx="6781800" cy="5172075"/>
          </a:xfrm>
          <a:prstGeom prst="rect">
            <a:avLst/>
          </a:prstGeom>
        </p:spPr>
      </p:pic>
      <p:pic>
        <p:nvPicPr>
          <p:cNvPr id="4" name="Picture 3" descr="Text&#10;&#10;Description automatically generated">
            <a:extLst>
              <a:ext uri="{FF2B5EF4-FFF2-40B4-BE49-F238E27FC236}">
                <a16:creationId xmlns:a16="http://schemas.microsoft.com/office/drawing/2014/main" id="{7BF1C3F1-CE2A-28ED-4A22-D2BB3E5CDD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
        <p:nvSpPr>
          <p:cNvPr id="5" name="TextBox 4">
            <a:extLst>
              <a:ext uri="{FF2B5EF4-FFF2-40B4-BE49-F238E27FC236}">
                <a16:creationId xmlns:a16="http://schemas.microsoft.com/office/drawing/2014/main" id="{AE0E06BF-8339-4FD8-E942-222B8FDFFBDB}"/>
              </a:ext>
            </a:extLst>
          </p:cNvPr>
          <p:cNvSpPr txBox="1"/>
          <p:nvPr/>
        </p:nvSpPr>
        <p:spPr>
          <a:xfrm>
            <a:off x="8385243" y="3112851"/>
            <a:ext cx="3056917" cy="923330"/>
          </a:xfrm>
          <a:prstGeom prst="rect">
            <a:avLst/>
          </a:prstGeom>
          <a:noFill/>
        </p:spPr>
        <p:txBody>
          <a:bodyPr wrap="square" rtlCol="0">
            <a:spAutoFit/>
          </a:bodyPr>
          <a:lstStyle/>
          <a:p>
            <a:r>
              <a:rPr lang="en-GB" dirty="0">
                <a:hlinkClick r:id="rId4"/>
              </a:rPr>
              <a:t>https://www.tandfonline.com/doi/full/10.1080/01459740.2021.1961247</a:t>
            </a:r>
            <a:endParaRPr lang="en-GB" dirty="0"/>
          </a:p>
        </p:txBody>
      </p:sp>
      <p:pic>
        <p:nvPicPr>
          <p:cNvPr id="7" name="Picture 6">
            <a:extLst>
              <a:ext uri="{FF2B5EF4-FFF2-40B4-BE49-F238E27FC236}">
                <a16:creationId xmlns:a16="http://schemas.microsoft.com/office/drawing/2014/main" id="{11B32C7F-3659-3FF5-DD6D-12C9007CA373}"/>
              </a:ext>
            </a:extLst>
          </p:cNvPr>
          <p:cNvPicPr>
            <a:picLocks noChangeAspect="1"/>
          </p:cNvPicPr>
          <p:nvPr/>
        </p:nvPicPr>
        <p:blipFill rotWithShape="1">
          <a:blip r:embed="rId5"/>
          <a:srcRect b="61001"/>
          <a:stretch/>
        </p:blipFill>
        <p:spPr>
          <a:xfrm>
            <a:off x="3502565" y="4223070"/>
            <a:ext cx="8058150" cy="2399653"/>
          </a:xfrm>
          <a:prstGeom prst="rect">
            <a:avLst/>
          </a:prstGeom>
        </p:spPr>
      </p:pic>
    </p:spTree>
    <p:extLst>
      <p:ext uri="{BB962C8B-B14F-4D97-AF65-F5344CB8AC3E}">
        <p14:creationId xmlns:p14="http://schemas.microsoft.com/office/powerpoint/2010/main" val="2117278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460C5A-C559-EA8B-E52D-BDF362534FCE}"/>
              </a:ext>
            </a:extLst>
          </p:cNvPr>
          <p:cNvPicPr>
            <a:picLocks noChangeAspect="1"/>
          </p:cNvPicPr>
          <p:nvPr/>
        </p:nvPicPr>
        <p:blipFill>
          <a:blip r:embed="rId2"/>
          <a:stretch>
            <a:fillRect/>
          </a:stretch>
        </p:blipFill>
        <p:spPr>
          <a:xfrm>
            <a:off x="811780" y="116733"/>
            <a:ext cx="7877175" cy="6581775"/>
          </a:xfrm>
          <a:prstGeom prst="rect">
            <a:avLst/>
          </a:prstGeom>
        </p:spPr>
      </p:pic>
      <p:pic>
        <p:nvPicPr>
          <p:cNvPr id="4" name="Picture 2" descr="Open Access symbol">
            <a:extLst>
              <a:ext uri="{FF2B5EF4-FFF2-40B4-BE49-F238E27FC236}">
                <a16:creationId xmlns:a16="http://schemas.microsoft.com/office/drawing/2014/main" id="{B14042E2-895C-ECA0-B64C-0E96AF5DD4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7D3A19A-2C13-4E83-9B76-E8ED5DF61B45}"/>
              </a:ext>
            </a:extLst>
          </p:cNvPr>
          <p:cNvSpPr txBox="1"/>
          <p:nvPr/>
        </p:nvSpPr>
        <p:spPr>
          <a:xfrm>
            <a:off x="9241277" y="3093396"/>
            <a:ext cx="2461097" cy="646331"/>
          </a:xfrm>
          <a:prstGeom prst="rect">
            <a:avLst/>
          </a:prstGeom>
          <a:noFill/>
        </p:spPr>
        <p:txBody>
          <a:bodyPr wrap="square" rtlCol="0">
            <a:spAutoFit/>
          </a:bodyPr>
          <a:lstStyle/>
          <a:p>
            <a:r>
              <a:rPr lang="en-GB" dirty="0">
                <a:hlinkClick r:id="rId4"/>
              </a:rPr>
              <a:t>https://europepmc.org/article/MED/34383573</a:t>
            </a:r>
            <a:endParaRPr lang="en-GB" dirty="0"/>
          </a:p>
        </p:txBody>
      </p:sp>
    </p:spTree>
    <p:extLst>
      <p:ext uri="{BB962C8B-B14F-4D97-AF65-F5344CB8AC3E}">
        <p14:creationId xmlns:p14="http://schemas.microsoft.com/office/powerpoint/2010/main" val="3070000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C2711FD-B2D0-1E1C-E7C7-2C758794E900}"/>
              </a:ext>
            </a:extLst>
          </p:cNvPr>
          <p:cNvPicPr>
            <a:picLocks noChangeAspect="1"/>
          </p:cNvPicPr>
          <p:nvPr/>
        </p:nvPicPr>
        <p:blipFill>
          <a:blip r:embed="rId2"/>
          <a:stretch>
            <a:fillRect/>
          </a:stretch>
        </p:blipFill>
        <p:spPr>
          <a:xfrm>
            <a:off x="109697" y="0"/>
            <a:ext cx="10306050" cy="6781800"/>
          </a:xfrm>
          <a:prstGeom prst="rect">
            <a:avLst/>
          </a:prstGeom>
        </p:spPr>
      </p:pic>
      <p:pic>
        <p:nvPicPr>
          <p:cNvPr id="4" name="Picture 3" descr="Text&#10;&#10;Description automatically generated">
            <a:extLst>
              <a:ext uri="{FF2B5EF4-FFF2-40B4-BE49-F238E27FC236}">
                <a16:creationId xmlns:a16="http://schemas.microsoft.com/office/drawing/2014/main" id="{E17427F0-0E1C-6905-1D28-D6B07B4F8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1884" y="82388"/>
            <a:ext cx="2223785" cy="1370613"/>
          </a:xfrm>
          <a:prstGeom prst="rect">
            <a:avLst/>
          </a:prstGeom>
        </p:spPr>
      </p:pic>
      <p:sp>
        <p:nvSpPr>
          <p:cNvPr id="10" name="TextBox 9">
            <a:extLst>
              <a:ext uri="{FF2B5EF4-FFF2-40B4-BE49-F238E27FC236}">
                <a16:creationId xmlns:a16="http://schemas.microsoft.com/office/drawing/2014/main" id="{6F3A2D48-0600-18D6-45A7-805D108A21EE}"/>
              </a:ext>
            </a:extLst>
          </p:cNvPr>
          <p:cNvSpPr txBox="1"/>
          <p:nvPr/>
        </p:nvSpPr>
        <p:spPr>
          <a:xfrm>
            <a:off x="7546019" y="2450237"/>
            <a:ext cx="4136995" cy="646331"/>
          </a:xfrm>
          <a:prstGeom prst="rect">
            <a:avLst/>
          </a:prstGeom>
          <a:noFill/>
        </p:spPr>
        <p:txBody>
          <a:bodyPr wrap="square" rtlCol="0">
            <a:spAutoFit/>
          </a:bodyPr>
          <a:lstStyle/>
          <a:p>
            <a:r>
              <a:rPr lang="en-GB" dirty="0">
                <a:hlinkClick r:id="rId4"/>
              </a:rPr>
              <a:t>https://pubs.acs.org/doi/full/10.1021/acs.jmedchem.1c00416</a:t>
            </a:r>
            <a:endParaRPr lang="en-GB" dirty="0"/>
          </a:p>
        </p:txBody>
      </p:sp>
    </p:spTree>
    <p:extLst>
      <p:ext uri="{BB962C8B-B14F-4D97-AF65-F5344CB8AC3E}">
        <p14:creationId xmlns:p14="http://schemas.microsoft.com/office/powerpoint/2010/main" val="3624598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38C90A-5877-0799-80E3-F70F180CF7E1}"/>
              </a:ext>
            </a:extLst>
          </p:cNvPr>
          <p:cNvPicPr>
            <a:picLocks noChangeAspect="1"/>
          </p:cNvPicPr>
          <p:nvPr/>
        </p:nvPicPr>
        <p:blipFill>
          <a:blip r:embed="rId2"/>
          <a:stretch>
            <a:fillRect/>
          </a:stretch>
        </p:blipFill>
        <p:spPr>
          <a:xfrm>
            <a:off x="515689" y="387611"/>
            <a:ext cx="7858125" cy="5248275"/>
          </a:xfrm>
          <a:prstGeom prst="rect">
            <a:avLst/>
          </a:prstGeom>
        </p:spPr>
      </p:pic>
      <p:pic>
        <p:nvPicPr>
          <p:cNvPr id="4" name="Picture 2" descr="Open Access symbol">
            <a:extLst>
              <a:ext uri="{FF2B5EF4-FFF2-40B4-BE49-F238E27FC236}">
                <a16:creationId xmlns:a16="http://schemas.microsoft.com/office/drawing/2014/main" id="{99909D69-B16A-428C-618F-D816AD2429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4731BB0-90A0-3D09-AC5C-CED0C24E84CB}"/>
              </a:ext>
            </a:extLst>
          </p:cNvPr>
          <p:cNvSpPr txBox="1"/>
          <p:nvPr/>
        </p:nvSpPr>
        <p:spPr>
          <a:xfrm>
            <a:off x="7048870" y="3204839"/>
            <a:ext cx="4935984" cy="369332"/>
          </a:xfrm>
          <a:prstGeom prst="rect">
            <a:avLst/>
          </a:prstGeom>
          <a:noFill/>
        </p:spPr>
        <p:txBody>
          <a:bodyPr wrap="square" rtlCol="0">
            <a:spAutoFit/>
          </a:bodyPr>
          <a:lstStyle/>
          <a:p>
            <a:r>
              <a:rPr lang="en-GB" dirty="0">
                <a:hlinkClick r:id="rId4"/>
              </a:rPr>
              <a:t>https://europepmc.org/article/MED/33983732</a:t>
            </a:r>
            <a:endParaRPr lang="en-GB" dirty="0"/>
          </a:p>
        </p:txBody>
      </p:sp>
    </p:spTree>
    <p:extLst>
      <p:ext uri="{BB962C8B-B14F-4D97-AF65-F5344CB8AC3E}">
        <p14:creationId xmlns:p14="http://schemas.microsoft.com/office/powerpoint/2010/main" val="4139786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32048-662A-41D0-9702-6C46900C1E03}"/>
              </a:ext>
            </a:extLst>
          </p:cNvPr>
          <p:cNvSpPr>
            <a:spLocks noGrp="1"/>
          </p:cNvSpPr>
          <p:nvPr>
            <p:ph type="title" idx="4294967295"/>
          </p:nvPr>
        </p:nvSpPr>
        <p:spPr>
          <a:xfrm>
            <a:off x="140179" y="814357"/>
            <a:ext cx="10515600" cy="441959"/>
          </a:xfrm>
        </p:spPr>
        <p:txBody>
          <a:bodyPr>
            <a:normAutofit fontScale="90000"/>
          </a:bodyPr>
          <a:lstStyle/>
          <a:p>
            <a:br>
              <a:rPr lang="en-GB" dirty="0"/>
            </a:br>
            <a:endParaRPr lang="en-GB" dirty="0"/>
          </a:p>
        </p:txBody>
      </p:sp>
      <p:sp>
        <p:nvSpPr>
          <p:cNvPr id="4" name="TextBox 3">
            <a:extLst>
              <a:ext uri="{FF2B5EF4-FFF2-40B4-BE49-F238E27FC236}">
                <a16:creationId xmlns:a16="http://schemas.microsoft.com/office/drawing/2014/main" id="{EFE1F22F-4C96-40E0-B768-6CFC84E1612F}"/>
              </a:ext>
            </a:extLst>
          </p:cNvPr>
          <p:cNvSpPr txBox="1"/>
          <p:nvPr/>
        </p:nvSpPr>
        <p:spPr>
          <a:xfrm>
            <a:off x="683581" y="3977199"/>
            <a:ext cx="10191565" cy="1754326"/>
          </a:xfrm>
          <a:prstGeom prst="rect">
            <a:avLst/>
          </a:prstGeom>
          <a:noFill/>
        </p:spPr>
        <p:txBody>
          <a:bodyPr wrap="square" rtlCol="0">
            <a:spAutoFit/>
          </a:bodyPr>
          <a:lstStyle/>
          <a:p>
            <a:r>
              <a:rPr lang="en-GB" b="0" i="0" dirty="0">
                <a:solidFill>
                  <a:srgbClr val="6E6666"/>
                </a:solidFill>
                <a:effectLst/>
                <a:latin typeface="Raleway"/>
              </a:rPr>
              <a:t>“in July 2020 </a:t>
            </a:r>
            <a:r>
              <a:rPr lang="en-GB" b="0" i="0" dirty="0" err="1">
                <a:solidFill>
                  <a:srgbClr val="6E6666"/>
                </a:solidFill>
                <a:effectLst/>
                <a:latin typeface="Raleway"/>
              </a:rPr>
              <a:t>cOAlition</a:t>
            </a:r>
            <a:r>
              <a:rPr lang="en-GB" b="0" i="0" dirty="0">
                <a:solidFill>
                  <a:srgbClr val="6E6666"/>
                </a:solidFill>
                <a:effectLst/>
                <a:latin typeface="Raleway"/>
              </a:rPr>
              <a:t> S contacted over 150 publishers to clarify their position with respect to the Rights Retention Strategy, asking them to respond by a certain date. </a:t>
            </a:r>
          </a:p>
          <a:p>
            <a:endParaRPr lang="en-GB" dirty="0">
              <a:solidFill>
                <a:srgbClr val="6E6666"/>
              </a:solidFill>
              <a:latin typeface="Raleway"/>
            </a:endParaRPr>
          </a:p>
          <a:p>
            <a:r>
              <a:rPr lang="en-GB" b="0" i="0" dirty="0">
                <a:solidFill>
                  <a:srgbClr val="6E6666"/>
                </a:solidFill>
                <a:effectLst/>
                <a:latin typeface="Raleway"/>
              </a:rPr>
              <a:t>Not a single publisher stated that they would reject a submission on the grounds that the author has applied a public copyright licence to the AAM” </a:t>
            </a:r>
            <a:br>
              <a:rPr lang="en-GB" b="0" i="0" dirty="0">
                <a:solidFill>
                  <a:srgbClr val="6E6666"/>
                </a:solidFill>
                <a:effectLst/>
                <a:latin typeface="Raleway"/>
              </a:rPr>
            </a:br>
            <a:r>
              <a:rPr lang="en-GB" b="0" i="0" dirty="0">
                <a:solidFill>
                  <a:srgbClr val="6E6666"/>
                </a:solidFill>
                <a:effectLst/>
                <a:latin typeface="Raleway"/>
                <a:hlinkClick r:id="rId2"/>
              </a:rPr>
              <a:t>https://www.coalition-s.org/the-rrs-and-publisher-equivocation-an-open-letter-to-researchers/</a:t>
            </a:r>
            <a:r>
              <a:rPr lang="en-GB" b="0" i="0" dirty="0">
                <a:solidFill>
                  <a:srgbClr val="6E6666"/>
                </a:solidFill>
                <a:effectLst/>
                <a:latin typeface="Raleway"/>
              </a:rPr>
              <a:t> </a:t>
            </a:r>
            <a:endParaRPr lang="en-GB" dirty="0"/>
          </a:p>
        </p:txBody>
      </p:sp>
      <p:pic>
        <p:nvPicPr>
          <p:cNvPr id="6" name="Picture 5">
            <a:extLst>
              <a:ext uri="{FF2B5EF4-FFF2-40B4-BE49-F238E27FC236}">
                <a16:creationId xmlns:a16="http://schemas.microsoft.com/office/drawing/2014/main" id="{2FF7348D-685F-49B4-8742-B0862FAFE92F}"/>
              </a:ext>
            </a:extLst>
          </p:cNvPr>
          <p:cNvPicPr>
            <a:picLocks noChangeAspect="1"/>
          </p:cNvPicPr>
          <p:nvPr/>
        </p:nvPicPr>
        <p:blipFill>
          <a:blip r:embed="rId3"/>
          <a:stretch>
            <a:fillRect/>
          </a:stretch>
        </p:blipFill>
        <p:spPr>
          <a:xfrm>
            <a:off x="0" y="97301"/>
            <a:ext cx="8766699" cy="3331699"/>
          </a:xfrm>
          <a:prstGeom prst="rect">
            <a:avLst/>
          </a:prstGeom>
        </p:spPr>
      </p:pic>
    </p:spTree>
    <p:extLst>
      <p:ext uri="{BB962C8B-B14F-4D97-AF65-F5344CB8AC3E}">
        <p14:creationId xmlns:p14="http://schemas.microsoft.com/office/powerpoint/2010/main" val="349167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5D93-32AF-40F0-A20B-141A7999A91C}"/>
              </a:ext>
            </a:extLst>
          </p:cNvPr>
          <p:cNvSpPr>
            <a:spLocks noGrp="1"/>
          </p:cNvSpPr>
          <p:nvPr>
            <p:ph type="title" idx="4294967295"/>
          </p:nvPr>
        </p:nvSpPr>
        <p:spPr>
          <a:xfrm>
            <a:off x="140179" y="814357"/>
            <a:ext cx="10515600" cy="441959"/>
          </a:xfrm>
        </p:spPr>
        <p:txBody>
          <a:bodyPr>
            <a:normAutofit fontScale="90000"/>
          </a:bodyPr>
          <a:lstStyle/>
          <a:p>
            <a:r>
              <a:rPr lang="en-GB" dirty="0"/>
              <a:t>observations arising from RRS so Far… (2)</a:t>
            </a:r>
          </a:p>
        </p:txBody>
      </p:sp>
      <p:sp>
        <p:nvSpPr>
          <p:cNvPr id="4" name="TextBox 3">
            <a:extLst>
              <a:ext uri="{FF2B5EF4-FFF2-40B4-BE49-F238E27FC236}">
                <a16:creationId xmlns:a16="http://schemas.microsoft.com/office/drawing/2014/main" id="{BE6DCF84-EBC3-4CBF-BC39-E10D1D8FC99E}"/>
              </a:ext>
            </a:extLst>
          </p:cNvPr>
          <p:cNvSpPr txBox="1"/>
          <p:nvPr/>
        </p:nvSpPr>
        <p:spPr>
          <a:xfrm>
            <a:off x="514905" y="2024109"/>
            <a:ext cx="10280342" cy="3139321"/>
          </a:xfrm>
          <a:prstGeom prst="rect">
            <a:avLst/>
          </a:prstGeom>
          <a:noFill/>
        </p:spPr>
        <p:txBody>
          <a:bodyPr wrap="square" rtlCol="0">
            <a:spAutoFit/>
          </a:bodyPr>
          <a:lstStyle/>
          <a:p>
            <a:r>
              <a:rPr lang="en-GB" dirty="0"/>
              <a:t>* </a:t>
            </a:r>
            <a:r>
              <a:rPr lang="en-GB" b="1" dirty="0"/>
              <a:t>Publishers encouraging authors to breach their funder’s grant conditions</a:t>
            </a:r>
          </a:p>
          <a:p>
            <a:br>
              <a:rPr lang="en-GB" dirty="0"/>
            </a:br>
            <a:r>
              <a:rPr lang="en-GB" dirty="0"/>
              <a:t>“Some publishers, who recognise that from a copyright perspective the prior licence trumps any conflicting provision in a subsequent licence, are now asking authors to agree to specific terms within their publishing agreements to try and stop them sharing their AAM immediately on publication.</a:t>
            </a:r>
          </a:p>
          <a:p>
            <a:endParaRPr lang="en-GB" dirty="0"/>
          </a:p>
          <a:p>
            <a:r>
              <a:rPr lang="en-GB" dirty="0"/>
              <a:t>These practices put </a:t>
            </a:r>
            <a:r>
              <a:rPr lang="en-GB" dirty="0" err="1"/>
              <a:t>cOAlition</a:t>
            </a:r>
            <a:r>
              <a:rPr lang="en-GB" dirty="0"/>
              <a:t> S-funded researchers in a position where they either have to breach their funder’s grant conditions (by embargoing their AAM) and risk not being eligible for future funding; or breach their publishing agreement (by not embargoing their AAM) and subsequently risk the publisher taking action against them.” -- </a:t>
            </a:r>
            <a:r>
              <a:rPr lang="en-GB" dirty="0">
                <a:hlinkClick r:id="rId2"/>
              </a:rPr>
              <a:t>https://www.coalition-s.org/the-rrs-and-publisher-equivocation-an-open-letter-to-researchers/</a:t>
            </a:r>
            <a:r>
              <a:rPr lang="en-GB" dirty="0"/>
              <a:t> </a:t>
            </a:r>
          </a:p>
        </p:txBody>
      </p:sp>
    </p:spTree>
    <p:extLst>
      <p:ext uri="{BB962C8B-B14F-4D97-AF65-F5344CB8AC3E}">
        <p14:creationId xmlns:p14="http://schemas.microsoft.com/office/powerpoint/2010/main" val="20536971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9EAFCB-56B8-4C39-B427-519191359EE5}"/>
              </a:ext>
            </a:extLst>
          </p:cNvPr>
          <p:cNvPicPr>
            <a:picLocks noChangeAspect="1"/>
          </p:cNvPicPr>
          <p:nvPr/>
        </p:nvPicPr>
        <p:blipFill>
          <a:blip r:embed="rId2"/>
          <a:stretch>
            <a:fillRect/>
          </a:stretch>
        </p:blipFill>
        <p:spPr>
          <a:xfrm>
            <a:off x="401761" y="136447"/>
            <a:ext cx="11210925" cy="5324475"/>
          </a:xfrm>
          <a:prstGeom prst="rect">
            <a:avLst/>
          </a:prstGeom>
        </p:spPr>
      </p:pic>
      <p:sp>
        <p:nvSpPr>
          <p:cNvPr id="4" name="TextBox 3">
            <a:extLst>
              <a:ext uri="{FF2B5EF4-FFF2-40B4-BE49-F238E27FC236}">
                <a16:creationId xmlns:a16="http://schemas.microsoft.com/office/drawing/2014/main" id="{106499A0-9B4F-487F-805B-A1E06E65F814}"/>
              </a:ext>
            </a:extLst>
          </p:cNvPr>
          <p:cNvSpPr txBox="1"/>
          <p:nvPr/>
        </p:nvSpPr>
        <p:spPr>
          <a:xfrm>
            <a:off x="2147263" y="5460922"/>
            <a:ext cx="7564908" cy="923330"/>
          </a:xfrm>
          <a:prstGeom prst="rect">
            <a:avLst/>
          </a:prstGeom>
          <a:noFill/>
        </p:spPr>
        <p:txBody>
          <a:bodyPr wrap="square" rtlCol="0">
            <a:spAutoFit/>
          </a:bodyPr>
          <a:lstStyle/>
          <a:p>
            <a:r>
              <a:rPr lang="en-GB" dirty="0">
                <a:hlinkClick r:id="rId3"/>
              </a:rPr>
              <a:t>https://sparcopen.org/our-work/author-rights/brochure-html/</a:t>
            </a:r>
            <a:endParaRPr lang="en-GB" dirty="0"/>
          </a:p>
          <a:p>
            <a:endParaRPr lang="en-GB" dirty="0"/>
          </a:p>
          <a:p>
            <a:r>
              <a:rPr lang="en-GB" dirty="0"/>
              <a:t>More addenda here: </a:t>
            </a:r>
            <a:r>
              <a:rPr lang="en-GB" dirty="0">
                <a:hlinkClick r:id="rId4"/>
              </a:rPr>
              <a:t>http://oad.simmons.edu/oadwiki/Author_addenda</a:t>
            </a:r>
            <a:r>
              <a:rPr lang="en-GB" dirty="0"/>
              <a:t>  </a:t>
            </a:r>
          </a:p>
        </p:txBody>
      </p:sp>
    </p:spTree>
    <p:extLst>
      <p:ext uri="{BB962C8B-B14F-4D97-AF65-F5344CB8AC3E}">
        <p14:creationId xmlns:p14="http://schemas.microsoft.com/office/powerpoint/2010/main" val="2273151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AC73C4-E95C-3A80-9E09-D3F97114BCC8}"/>
              </a:ext>
            </a:extLst>
          </p:cNvPr>
          <p:cNvSpPr txBox="1"/>
          <p:nvPr/>
        </p:nvSpPr>
        <p:spPr>
          <a:xfrm>
            <a:off x="1340528" y="674703"/>
            <a:ext cx="8993080" cy="4247317"/>
          </a:xfrm>
          <a:prstGeom prst="rect">
            <a:avLst/>
          </a:prstGeom>
          <a:noFill/>
        </p:spPr>
        <p:txBody>
          <a:bodyPr wrap="square" rtlCol="0">
            <a:spAutoFit/>
          </a:bodyPr>
          <a:lstStyle/>
          <a:p>
            <a:r>
              <a:rPr lang="en-GB" dirty="0"/>
              <a:t>Research Funders using the rights retention strategy as part of a range of measures to support achieving open access, include but are not limited to:</a:t>
            </a:r>
          </a:p>
          <a:p>
            <a:endParaRPr lang="en-GB" dirty="0"/>
          </a:p>
          <a:p>
            <a:pPr marL="285750" indent="-285750">
              <a:buFont typeface="Arial" panose="020B0604020202020204" pitchFamily="34" charset="0"/>
              <a:buChar char="•"/>
            </a:pPr>
            <a:r>
              <a:rPr lang="en-GB" dirty="0" err="1"/>
              <a:t>Wellcome</a:t>
            </a:r>
            <a:r>
              <a:rPr lang="en-GB" dirty="0"/>
              <a:t> Trust (WT)</a:t>
            </a:r>
          </a:p>
          <a:p>
            <a:pPr marL="285750" indent="-285750">
              <a:buFont typeface="Arial" panose="020B0604020202020204" pitchFamily="34" charset="0"/>
              <a:buChar char="•"/>
            </a:pPr>
            <a:r>
              <a:rPr lang="en-GB" dirty="0"/>
              <a:t>Bill &amp; Melinda Gates Foundation (BMGF)</a:t>
            </a:r>
          </a:p>
          <a:p>
            <a:pPr marL="285750" indent="-285750">
              <a:buFont typeface="Arial" panose="020B0604020202020204" pitchFamily="34" charset="0"/>
              <a:buChar char="•"/>
            </a:pPr>
            <a:r>
              <a:rPr lang="en-GB" dirty="0"/>
              <a:t>National Science Centre, Poland / </a:t>
            </a:r>
            <a:r>
              <a:rPr lang="en-GB" dirty="0" err="1"/>
              <a:t>Narodowe</a:t>
            </a:r>
            <a:r>
              <a:rPr lang="en-GB" dirty="0"/>
              <a:t> Centrum </a:t>
            </a:r>
            <a:r>
              <a:rPr lang="en-GB" dirty="0" err="1"/>
              <a:t>Nauki</a:t>
            </a:r>
            <a:r>
              <a:rPr lang="en-GB" dirty="0"/>
              <a:t> (NCN)</a:t>
            </a:r>
          </a:p>
          <a:p>
            <a:pPr marL="285750" indent="-285750">
              <a:buFont typeface="Arial" panose="020B0604020202020204" pitchFamily="34" charset="0"/>
              <a:buChar char="•"/>
            </a:pPr>
            <a:r>
              <a:rPr lang="en-GB" dirty="0"/>
              <a:t>Science Foundation Ireland (SFI)</a:t>
            </a:r>
          </a:p>
          <a:p>
            <a:pPr marL="285750" indent="-285750">
              <a:buFont typeface="Arial" panose="020B0604020202020204" pitchFamily="34" charset="0"/>
              <a:buChar char="•"/>
            </a:pPr>
            <a:r>
              <a:rPr lang="fr-FR" dirty="0"/>
              <a:t>Luxembourg National Research Fund / Fonds National de la Recherche (FNR)</a:t>
            </a:r>
            <a:endParaRPr lang="en-GB" dirty="0"/>
          </a:p>
          <a:p>
            <a:pPr marL="285750" indent="-285750">
              <a:buFont typeface="Arial" panose="020B0604020202020204" pitchFamily="34" charset="0"/>
              <a:buChar char="•"/>
            </a:pPr>
            <a:r>
              <a:rPr lang="de-DE" dirty="0"/>
              <a:t>Austrian Science Fund / FWF Der Wissenschaftsfonds</a:t>
            </a:r>
          </a:p>
          <a:p>
            <a:pPr marL="285750" indent="-285750">
              <a:buFont typeface="Arial" panose="020B0604020202020204" pitchFamily="34" charset="0"/>
              <a:buChar char="•"/>
            </a:pPr>
            <a:r>
              <a:rPr lang="de-DE" dirty="0"/>
              <a:t>Arcadia Fund</a:t>
            </a:r>
          </a:p>
          <a:p>
            <a:pPr marL="285750" indent="-285750">
              <a:buFont typeface="Arial" panose="020B0604020202020204" pitchFamily="34" charset="0"/>
              <a:buChar char="•"/>
            </a:pPr>
            <a:r>
              <a:rPr lang="en-GB" dirty="0"/>
              <a:t>The Howard Hughes Medical Institute (HHMI)</a:t>
            </a:r>
          </a:p>
          <a:p>
            <a:pPr marL="285750" indent="-285750">
              <a:buFont typeface="Arial" panose="020B0604020202020204" pitchFamily="34" charset="0"/>
              <a:buChar char="•"/>
            </a:pPr>
            <a:r>
              <a:rPr lang="de-DE" dirty="0"/>
              <a:t>Aligning Science Across Parkinson</a:t>
            </a:r>
            <a:r>
              <a:rPr lang="en-GB" dirty="0"/>
              <a:t>’s (ASAP)</a:t>
            </a:r>
          </a:p>
          <a:p>
            <a:pPr marL="285750" indent="-285750">
              <a:buFont typeface="Arial" panose="020B0604020202020204" pitchFamily="34" charset="0"/>
              <a:buChar char="•"/>
            </a:pPr>
            <a:r>
              <a:rPr lang="en-GB" dirty="0"/>
              <a:t>French National Research Agency / </a:t>
            </a:r>
            <a:r>
              <a:rPr lang="fr-FR" dirty="0"/>
              <a:t>Agence Nationale de la Recherche</a:t>
            </a:r>
            <a:r>
              <a:rPr lang="en-GB" dirty="0"/>
              <a:t> (ANR)</a:t>
            </a:r>
            <a:endParaRPr lang="de-DE"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EA595E0D-23D5-BEBA-EA9B-C3D2CFFEE91B}"/>
              </a:ext>
            </a:extLst>
          </p:cNvPr>
          <p:cNvPicPr>
            <a:picLocks noChangeAspect="1"/>
          </p:cNvPicPr>
          <p:nvPr/>
        </p:nvPicPr>
        <p:blipFill>
          <a:blip r:embed="rId2"/>
          <a:stretch>
            <a:fillRect/>
          </a:stretch>
        </p:blipFill>
        <p:spPr>
          <a:xfrm>
            <a:off x="71020" y="4499681"/>
            <a:ext cx="12192001" cy="916162"/>
          </a:xfrm>
          <a:prstGeom prst="rect">
            <a:avLst/>
          </a:prstGeom>
        </p:spPr>
      </p:pic>
      <p:pic>
        <p:nvPicPr>
          <p:cNvPr id="6" name="Picture 5">
            <a:extLst>
              <a:ext uri="{FF2B5EF4-FFF2-40B4-BE49-F238E27FC236}">
                <a16:creationId xmlns:a16="http://schemas.microsoft.com/office/drawing/2014/main" id="{0AB0EF52-03BB-C473-E698-7E3C7322536E}"/>
              </a:ext>
            </a:extLst>
          </p:cNvPr>
          <p:cNvPicPr>
            <a:picLocks noChangeAspect="1"/>
          </p:cNvPicPr>
          <p:nvPr/>
        </p:nvPicPr>
        <p:blipFill>
          <a:blip r:embed="rId3"/>
          <a:stretch>
            <a:fillRect/>
          </a:stretch>
        </p:blipFill>
        <p:spPr>
          <a:xfrm>
            <a:off x="177554" y="5339736"/>
            <a:ext cx="12192000" cy="599607"/>
          </a:xfrm>
          <a:prstGeom prst="rect">
            <a:avLst/>
          </a:prstGeom>
        </p:spPr>
      </p:pic>
      <p:sp>
        <p:nvSpPr>
          <p:cNvPr id="7" name="TextBox 6">
            <a:extLst>
              <a:ext uri="{FF2B5EF4-FFF2-40B4-BE49-F238E27FC236}">
                <a16:creationId xmlns:a16="http://schemas.microsoft.com/office/drawing/2014/main" id="{89C2E6CD-CE39-37D9-E476-3E4C66CED451}"/>
              </a:ext>
            </a:extLst>
          </p:cNvPr>
          <p:cNvSpPr txBox="1"/>
          <p:nvPr/>
        </p:nvSpPr>
        <p:spPr>
          <a:xfrm>
            <a:off x="177554" y="6091011"/>
            <a:ext cx="11896077" cy="369332"/>
          </a:xfrm>
          <a:prstGeom prst="rect">
            <a:avLst/>
          </a:prstGeom>
          <a:noFill/>
        </p:spPr>
        <p:txBody>
          <a:bodyPr wrap="square" rtlCol="0">
            <a:spAutoFit/>
          </a:bodyPr>
          <a:lstStyle/>
          <a:p>
            <a:r>
              <a:rPr lang="en-GB" dirty="0"/>
              <a:t>SNSF does not support the rights retention strategy, as far as I know (???) </a:t>
            </a:r>
            <a:r>
              <a:rPr lang="en-GB" sz="1400" dirty="0">
                <a:hlinkClick r:id="rId4"/>
              </a:rPr>
              <a:t>https://www.coalition-s.org/plan-s-funders-implementation/</a:t>
            </a:r>
            <a:r>
              <a:rPr lang="en-GB" sz="1400" dirty="0"/>
              <a:t> </a:t>
            </a:r>
          </a:p>
        </p:txBody>
      </p:sp>
    </p:spTree>
    <p:extLst>
      <p:ext uri="{BB962C8B-B14F-4D97-AF65-F5344CB8AC3E}">
        <p14:creationId xmlns:p14="http://schemas.microsoft.com/office/powerpoint/2010/main" val="11615594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87DF0B-9CBE-429A-8F57-F05A986E40DB}"/>
              </a:ext>
            </a:extLst>
          </p:cNvPr>
          <p:cNvSpPr txBox="1"/>
          <p:nvPr/>
        </p:nvSpPr>
        <p:spPr>
          <a:xfrm>
            <a:off x="1766656" y="1358283"/>
            <a:ext cx="7057748" cy="2308324"/>
          </a:xfrm>
          <a:prstGeom prst="rect">
            <a:avLst/>
          </a:prstGeom>
          <a:noFill/>
        </p:spPr>
        <p:txBody>
          <a:bodyPr wrap="square" rtlCol="0">
            <a:spAutoFit/>
          </a:bodyPr>
          <a:lstStyle/>
          <a:p>
            <a:r>
              <a:rPr lang="en-GB" dirty="0"/>
              <a:t>Stephen </a:t>
            </a:r>
            <a:r>
              <a:rPr lang="en-GB" dirty="0" err="1"/>
              <a:t>Eglen’s</a:t>
            </a:r>
            <a:r>
              <a:rPr lang="en-GB" dirty="0"/>
              <a:t> (2021)</a:t>
            </a:r>
          </a:p>
          <a:p>
            <a:r>
              <a:rPr lang="en-GB" dirty="0"/>
              <a:t>Primer on the Rights Retention Strategy</a:t>
            </a:r>
          </a:p>
          <a:p>
            <a:endParaRPr lang="en-GB" dirty="0"/>
          </a:p>
          <a:p>
            <a:r>
              <a:rPr lang="en-GB" dirty="0">
                <a:hlinkClick r:id="rId2"/>
              </a:rPr>
              <a:t>http://doi.org/10.5281/zenodo.4668132</a:t>
            </a:r>
            <a:endParaRPr lang="en-GB" dirty="0"/>
          </a:p>
          <a:p>
            <a:endParaRPr lang="en-GB" dirty="0"/>
          </a:p>
          <a:p>
            <a:endParaRPr lang="en-GB" dirty="0"/>
          </a:p>
          <a:p>
            <a:r>
              <a:rPr lang="en-GB" dirty="0"/>
              <a:t>The </a:t>
            </a:r>
            <a:r>
              <a:rPr lang="en-GB" dirty="0" err="1"/>
              <a:t>cOAlition</a:t>
            </a:r>
            <a:r>
              <a:rPr lang="en-GB" dirty="0"/>
              <a:t> S rights retention strategy website:</a:t>
            </a:r>
          </a:p>
          <a:p>
            <a:r>
              <a:rPr lang="en-GB" dirty="0">
                <a:hlinkClick r:id="rId3"/>
              </a:rPr>
              <a:t>https://www.coalition-s.org/resources/rights-retention-strategy/</a:t>
            </a:r>
            <a:r>
              <a:rPr lang="en-GB" dirty="0"/>
              <a:t>  </a:t>
            </a:r>
          </a:p>
        </p:txBody>
      </p:sp>
      <p:sp>
        <p:nvSpPr>
          <p:cNvPr id="6" name="TextBox 5">
            <a:extLst>
              <a:ext uri="{FF2B5EF4-FFF2-40B4-BE49-F238E27FC236}">
                <a16:creationId xmlns:a16="http://schemas.microsoft.com/office/drawing/2014/main" id="{EF48FA38-6166-BB35-F619-B91D4D57A00A}"/>
              </a:ext>
            </a:extLst>
          </p:cNvPr>
          <p:cNvSpPr txBox="1"/>
          <p:nvPr/>
        </p:nvSpPr>
        <p:spPr>
          <a:xfrm>
            <a:off x="923277" y="657229"/>
            <a:ext cx="6063449" cy="523220"/>
          </a:xfrm>
          <a:prstGeom prst="rect">
            <a:avLst/>
          </a:prstGeom>
          <a:noFill/>
        </p:spPr>
        <p:txBody>
          <a:bodyPr wrap="square" rtlCol="0">
            <a:spAutoFit/>
          </a:bodyPr>
          <a:lstStyle/>
          <a:p>
            <a:r>
              <a:rPr lang="en-GB" sz="2800" dirty="0"/>
              <a:t>Further reading:</a:t>
            </a:r>
          </a:p>
        </p:txBody>
      </p:sp>
    </p:spTree>
    <p:extLst>
      <p:ext uri="{BB962C8B-B14F-4D97-AF65-F5344CB8AC3E}">
        <p14:creationId xmlns:p14="http://schemas.microsoft.com/office/powerpoint/2010/main" val="2381944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FBABEA-9B40-47B0-861E-D10CE1894318}"/>
              </a:ext>
            </a:extLst>
          </p:cNvPr>
          <p:cNvPicPr>
            <a:picLocks noChangeAspect="1"/>
          </p:cNvPicPr>
          <p:nvPr/>
        </p:nvPicPr>
        <p:blipFill>
          <a:blip r:embed="rId2"/>
          <a:stretch>
            <a:fillRect/>
          </a:stretch>
        </p:blipFill>
        <p:spPr>
          <a:xfrm>
            <a:off x="88637" y="0"/>
            <a:ext cx="8587946" cy="6858000"/>
          </a:xfrm>
          <a:prstGeom prst="rect">
            <a:avLst/>
          </a:prstGeom>
        </p:spPr>
      </p:pic>
      <p:sp>
        <p:nvSpPr>
          <p:cNvPr id="6" name="TextBox 5">
            <a:extLst>
              <a:ext uri="{FF2B5EF4-FFF2-40B4-BE49-F238E27FC236}">
                <a16:creationId xmlns:a16="http://schemas.microsoft.com/office/drawing/2014/main" id="{1CBCC57C-844C-4CBE-9F27-EBA2E40D05E7}"/>
              </a:ext>
            </a:extLst>
          </p:cNvPr>
          <p:cNvSpPr txBox="1"/>
          <p:nvPr/>
        </p:nvSpPr>
        <p:spPr>
          <a:xfrm>
            <a:off x="9321553" y="2476870"/>
            <a:ext cx="2601158" cy="2031325"/>
          </a:xfrm>
          <a:prstGeom prst="rect">
            <a:avLst/>
          </a:prstGeom>
          <a:noFill/>
        </p:spPr>
        <p:txBody>
          <a:bodyPr wrap="square" rtlCol="0">
            <a:spAutoFit/>
          </a:bodyPr>
          <a:lstStyle/>
          <a:p>
            <a:r>
              <a:rPr lang="en-GB" dirty="0"/>
              <a:t>Page 1 (of 4) of Elsevier’s sample copyright transfer agreement.</a:t>
            </a:r>
          </a:p>
          <a:p>
            <a:r>
              <a:rPr lang="en-GB" dirty="0"/>
              <a:t> </a:t>
            </a:r>
            <a:r>
              <a:rPr lang="en-GB" dirty="0">
                <a:hlinkClick r:id="rId3"/>
              </a:rPr>
              <a:t>https://www.elsevier.com/about/policies/copyright</a:t>
            </a:r>
            <a:r>
              <a:rPr lang="en-GB" dirty="0"/>
              <a:t> accessed 2021-07-06 </a:t>
            </a:r>
          </a:p>
        </p:txBody>
      </p:sp>
    </p:spTree>
    <p:extLst>
      <p:ext uri="{BB962C8B-B14F-4D97-AF65-F5344CB8AC3E}">
        <p14:creationId xmlns:p14="http://schemas.microsoft.com/office/powerpoint/2010/main" val="2670392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59AEE5-D70D-40F4-807A-7788CF664763}"/>
              </a:ext>
            </a:extLst>
          </p:cNvPr>
          <p:cNvPicPr>
            <a:picLocks noChangeAspect="1"/>
          </p:cNvPicPr>
          <p:nvPr/>
        </p:nvPicPr>
        <p:blipFill>
          <a:blip r:embed="rId2"/>
          <a:stretch>
            <a:fillRect/>
          </a:stretch>
        </p:blipFill>
        <p:spPr>
          <a:xfrm>
            <a:off x="0" y="0"/>
            <a:ext cx="5513929" cy="6858000"/>
          </a:xfrm>
          <a:prstGeom prst="rect">
            <a:avLst/>
          </a:prstGeom>
        </p:spPr>
      </p:pic>
      <p:sp>
        <p:nvSpPr>
          <p:cNvPr id="6" name="TextBox 5">
            <a:extLst>
              <a:ext uri="{FF2B5EF4-FFF2-40B4-BE49-F238E27FC236}">
                <a16:creationId xmlns:a16="http://schemas.microsoft.com/office/drawing/2014/main" id="{D773A7FB-FDFF-4E3A-A76C-E5171B93B480}"/>
              </a:ext>
            </a:extLst>
          </p:cNvPr>
          <p:cNvSpPr txBox="1"/>
          <p:nvPr/>
        </p:nvSpPr>
        <p:spPr>
          <a:xfrm>
            <a:off x="5797118" y="2157274"/>
            <a:ext cx="3808521" cy="2031325"/>
          </a:xfrm>
          <a:prstGeom prst="rect">
            <a:avLst/>
          </a:prstGeom>
          <a:noFill/>
        </p:spPr>
        <p:txBody>
          <a:bodyPr wrap="square" rtlCol="0">
            <a:spAutoFit/>
          </a:bodyPr>
          <a:lstStyle/>
          <a:p>
            <a:r>
              <a:rPr lang="en-GB" dirty="0"/>
              <a:t>Page 1 (of 6) of Wiley’s sample Copyright Transfer Agreement (CTA): </a:t>
            </a:r>
            <a:r>
              <a:rPr lang="en-GB" dirty="0">
                <a:hlinkClick r:id="rId3"/>
              </a:rPr>
              <a:t>https://authorservices.wiley.com/asset/Copyright-Transfer-Agreement-Sample.pdf</a:t>
            </a:r>
            <a:r>
              <a:rPr lang="en-GB" dirty="0"/>
              <a:t> </a:t>
            </a:r>
          </a:p>
          <a:p>
            <a:endParaRPr lang="en-GB" dirty="0"/>
          </a:p>
          <a:p>
            <a:r>
              <a:rPr lang="en-GB" dirty="0"/>
              <a:t>accessed 2021-07-06 </a:t>
            </a:r>
          </a:p>
        </p:txBody>
      </p:sp>
    </p:spTree>
    <p:extLst>
      <p:ext uri="{BB962C8B-B14F-4D97-AF65-F5344CB8AC3E}">
        <p14:creationId xmlns:p14="http://schemas.microsoft.com/office/powerpoint/2010/main" val="1672606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DB7C71-BE22-BFA5-4576-F1F09E96FB46}"/>
              </a:ext>
            </a:extLst>
          </p:cNvPr>
          <p:cNvSpPr txBox="1"/>
          <p:nvPr/>
        </p:nvSpPr>
        <p:spPr>
          <a:xfrm>
            <a:off x="1065321" y="2413337"/>
            <a:ext cx="11354540" cy="1015663"/>
          </a:xfrm>
          <a:prstGeom prst="rect">
            <a:avLst/>
          </a:prstGeom>
          <a:noFill/>
        </p:spPr>
        <p:txBody>
          <a:bodyPr wrap="square" rtlCol="0">
            <a:spAutoFit/>
          </a:bodyPr>
          <a:lstStyle/>
          <a:p>
            <a:r>
              <a:rPr lang="en-GB" sz="6000" dirty="0"/>
              <a:t>Why fight a battle for rights?</a:t>
            </a:r>
          </a:p>
        </p:txBody>
      </p:sp>
    </p:spTree>
    <p:extLst>
      <p:ext uri="{BB962C8B-B14F-4D97-AF65-F5344CB8AC3E}">
        <p14:creationId xmlns:p14="http://schemas.microsoft.com/office/powerpoint/2010/main" val="354231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9ECDA-0F4E-4466-93B0-B73BC52B64A0}"/>
              </a:ext>
            </a:extLst>
          </p:cNvPr>
          <p:cNvSpPr>
            <a:spLocks noGrp="1"/>
          </p:cNvSpPr>
          <p:nvPr>
            <p:ph type="title" idx="4294967295"/>
          </p:nvPr>
        </p:nvSpPr>
        <p:spPr>
          <a:xfrm>
            <a:off x="140179" y="648986"/>
            <a:ext cx="11659472" cy="441959"/>
          </a:xfrm>
        </p:spPr>
        <p:txBody>
          <a:bodyPr>
            <a:normAutofit fontScale="90000"/>
          </a:bodyPr>
          <a:lstStyle/>
          <a:p>
            <a:r>
              <a:rPr lang="en-GB" dirty="0"/>
              <a:t>Copyright transfer helps enforce a scarcity of access</a:t>
            </a:r>
          </a:p>
        </p:txBody>
      </p:sp>
      <p:sp>
        <p:nvSpPr>
          <p:cNvPr id="4" name="TextBox 3">
            <a:extLst>
              <a:ext uri="{FF2B5EF4-FFF2-40B4-BE49-F238E27FC236}">
                <a16:creationId xmlns:a16="http://schemas.microsoft.com/office/drawing/2014/main" id="{34BA0D2F-11BB-4175-B427-A867BE3A3C0A}"/>
              </a:ext>
            </a:extLst>
          </p:cNvPr>
          <p:cNvSpPr txBox="1"/>
          <p:nvPr/>
        </p:nvSpPr>
        <p:spPr>
          <a:xfrm>
            <a:off x="736847" y="6241002"/>
            <a:ext cx="10129421" cy="646331"/>
          </a:xfrm>
          <a:prstGeom prst="rect">
            <a:avLst/>
          </a:prstGeom>
          <a:noFill/>
        </p:spPr>
        <p:txBody>
          <a:bodyPr wrap="square" rtlCol="0">
            <a:spAutoFit/>
          </a:bodyPr>
          <a:lstStyle/>
          <a:p>
            <a:r>
              <a:rPr lang="en-GB" dirty="0"/>
              <a:t>Data from: </a:t>
            </a:r>
            <a:r>
              <a:rPr lang="en-GB" dirty="0">
                <a:hlinkClick r:id="rId2"/>
              </a:rPr>
              <a:t>https://www.lumendatabase.org/</a:t>
            </a:r>
            <a:r>
              <a:rPr lang="en-GB" dirty="0"/>
              <a:t> (an Arcadia Fund grantee), as of 2021-07-06</a:t>
            </a:r>
          </a:p>
          <a:p>
            <a:r>
              <a:rPr lang="en-GB" dirty="0"/>
              <a:t> </a:t>
            </a:r>
          </a:p>
        </p:txBody>
      </p:sp>
      <p:sp>
        <p:nvSpPr>
          <p:cNvPr id="7" name="TextBox 6">
            <a:extLst>
              <a:ext uri="{FF2B5EF4-FFF2-40B4-BE49-F238E27FC236}">
                <a16:creationId xmlns:a16="http://schemas.microsoft.com/office/drawing/2014/main" id="{C8DB3772-6540-4E66-98A6-049334E632A8}"/>
              </a:ext>
            </a:extLst>
          </p:cNvPr>
          <p:cNvSpPr txBox="1"/>
          <p:nvPr/>
        </p:nvSpPr>
        <p:spPr>
          <a:xfrm>
            <a:off x="569650" y="1794041"/>
            <a:ext cx="11052699" cy="4247317"/>
          </a:xfrm>
          <a:prstGeom prst="rect">
            <a:avLst/>
          </a:prstGeom>
          <a:noFill/>
        </p:spPr>
        <p:txBody>
          <a:bodyPr wrap="square" rtlCol="0">
            <a:spAutoFit/>
          </a:bodyPr>
          <a:lstStyle/>
          <a:p>
            <a:r>
              <a:rPr lang="en-GB" dirty="0"/>
              <a:t>Copyright holding by publishers is not ‘benign’</a:t>
            </a:r>
          </a:p>
          <a:p>
            <a:endParaRPr lang="en-GB" dirty="0"/>
          </a:p>
          <a:p>
            <a:r>
              <a:rPr lang="en-GB" dirty="0"/>
              <a:t>The American Psychological Association (APA) pay </a:t>
            </a:r>
            <a:r>
              <a:rPr lang="en-GB" dirty="0" err="1"/>
              <a:t>Digimarc</a:t>
            </a:r>
            <a:r>
              <a:rPr lang="en-GB" dirty="0"/>
              <a:t> to send out DMCA ‘takedown notices’ on their behalf, alleging copyright infringement. Lumen has records of over 12,600 notices sent on APA’s behalf in the last six months</a:t>
            </a:r>
          </a:p>
          <a:p>
            <a:endParaRPr lang="en-GB" dirty="0"/>
          </a:p>
          <a:p>
            <a:r>
              <a:rPr lang="en-GB" dirty="0"/>
              <a:t>In the last six months, the number of Lumen-recorded (not all of them) takedown notices sent out are:</a:t>
            </a:r>
          </a:p>
          <a:p>
            <a:endParaRPr lang="en-GB" dirty="0"/>
          </a:p>
          <a:p>
            <a:pPr marL="285750" indent="-285750">
              <a:buFont typeface="Arial" panose="020B0604020202020204" pitchFamily="34" charset="0"/>
              <a:buChar char="•"/>
            </a:pPr>
            <a:r>
              <a:rPr lang="en-GB" dirty="0"/>
              <a:t>&gt;12,600 on behalf of the American Psychological Association (APA)</a:t>
            </a:r>
          </a:p>
          <a:p>
            <a:pPr marL="285750" indent="-285750">
              <a:buFont typeface="Arial" panose="020B0604020202020204" pitchFamily="34" charset="0"/>
              <a:buChar char="•"/>
            </a:pPr>
            <a:r>
              <a:rPr lang="en-GB" dirty="0"/>
              <a:t>&gt;5,000 on behalf of Oxford University Press (OUP)</a:t>
            </a:r>
          </a:p>
          <a:p>
            <a:pPr marL="285750" indent="-285750">
              <a:buFont typeface="Arial" panose="020B0604020202020204" pitchFamily="34" charset="0"/>
              <a:buChar char="•"/>
            </a:pPr>
            <a:r>
              <a:rPr lang="en-GB" dirty="0"/>
              <a:t>&gt;5,000 on behalf of Cambridge University Press (CUP)</a:t>
            </a:r>
          </a:p>
          <a:p>
            <a:pPr marL="285750" indent="-285750">
              <a:buFont typeface="Arial" panose="020B0604020202020204" pitchFamily="34" charset="0"/>
              <a:buChar char="•"/>
            </a:pPr>
            <a:r>
              <a:rPr lang="en-GB" dirty="0"/>
              <a:t>&gt;3,500 on behalf of Wiley</a:t>
            </a:r>
          </a:p>
          <a:p>
            <a:pPr marL="285750" indent="-285750">
              <a:buFont typeface="Arial" panose="020B0604020202020204" pitchFamily="34" charset="0"/>
              <a:buChar char="•"/>
            </a:pPr>
            <a:r>
              <a:rPr lang="en-GB" dirty="0"/>
              <a:t>&gt;1,500 on behalf of Taylor &amp; Francis</a:t>
            </a:r>
          </a:p>
          <a:p>
            <a:pPr marL="285750" indent="-285750">
              <a:buFont typeface="Arial" panose="020B0604020202020204" pitchFamily="34" charset="0"/>
              <a:buChar char="•"/>
            </a:pPr>
            <a:endParaRPr lang="en-GB" dirty="0"/>
          </a:p>
          <a:p>
            <a:endParaRPr lang="en-GB" dirty="0"/>
          </a:p>
          <a:p>
            <a:endParaRPr lang="en-GB" dirty="0"/>
          </a:p>
        </p:txBody>
      </p:sp>
      <p:pic>
        <p:nvPicPr>
          <p:cNvPr id="2050" name="Picture 2" descr="Lumen Database">
            <a:extLst>
              <a:ext uri="{FF2B5EF4-FFF2-40B4-BE49-F238E27FC236}">
                <a16:creationId xmlns:a16="http://schemas.microsoft.com/office/drawing/2014/main" id="{8BC6FB43-B436-469D-9DEB-0477F6CFFA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6940" y="4719519"/>
            <a:ext cx="4653009" cy="1122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771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9ECDA-0F4E-4466-93B0-B73BC52B64A0}"/>
              </a:ext>
            </a:extLst>
          </p:cNvPr>
          <p:cNvSpPr>
            <a:spLocks noGrp="1"/>
          </p:cNvSpPr>
          <p:nvPr>
            <p:ph type="title" idx="4294967295"/>
          </p:nvPr>
        </p:nvSpPr>
        <p:spPr>
          <a:xfrm>
            <a:off x="266263" y="657864"/>
            <a:ext cx="11659472" cy="441959"/>
          </a:xfrm>
        </p:spPr>
        <p:txBody>
          <a:bodyPr>
            <a:normAutofit fontScale="90000"/>
          </a:bodyPr>
          <a:lstStyle/>
          <a:p>
            <a:r>
              <a:rPr lang="en-GB" dirty="0"/>
              <a:t>CC BY licensing enables criticism &amp; replication attempts</a:t>
            </a:r>
          </a:p>
        </p:txBody>
      </p:sp>
      <p:sp>
        <p:nvSpPr>
          <p:cNvPr id="4" name="TextBox 3">
            <a:extLst>
              <a:ext uri="{FF2B5EF4-FFF2-40B4-BE49-F238E27FC236}">
                <a16:creationId xmlns:a16="http://schemas.microsoft.com/office/drawing/2014/main" id="{34BA0D2F-11BB-4175-B427-A867BE3A3C0A}"/>
              </a:ext>
            </a:extLst>
          </p:cNvPr>
          <p:cNvSpPr txBox="1"/>
          <p:nvPr/>
        </p:nvSpPr>
        <p:spPr>
          <a:xfrm>
            <a:off x="736847" y="6241002"/>
            <a:ext cx="10129421" cy="646331"/>
          </a:xfrm>
          <a:prstGeom prst="rect">
            <a:avLst/>
          </a:prstGeom>
          <a:noFill/>
        </p:spPr>
        <p:txBody>
          <a:bodyPr wrap="square" rtlCol="0">
            <a:spAutoFit/>
          </a:bodyPr>
          <a:lstStyle/>
          <a:p>
            <a:r>
              <a:rPr lang="en-GB" dirty="0"/>
              <a:t>Data from the Retraction Watch Database: </a:t>
            </a:r>
            <a:r>
              <a:rPr lang="en-GB" dirty="0">
                <a:hlinkClick r:id="rId2"/>
              </a:rPr>
              <a:t>http://retractiondatabase.org/</a:t>
            </a:r>
            <a:r>
              <a:rPr lang="en-GB" dirty="0"/>
              <a:t>, as of 2021-07-12</a:t>
            </a:r>
          </a:p>
          <a:p>
            <a:r>
              <a:rPr lang="en-GB" dirty="0"/>
              <a:t> </a:t>
            </a:r>
          </a:p>
        </p:txBody>
      </p:sp>
      <p:sp>
        <p:nvSpPr>
          <p:cNvPr id="7" name="TextBox 6">
            <a:extLst>
              <a:ext uri="{FF2B5EF4-FFF2-40B4-BE49-F238E27FC236}">
                <a16:creationId xmlns:a16="http://schemas.microsoft.com/office/drawing/2014/main" id="{C8DB3772-6540-4E66-98A6-049334E632A8}"/>
              </a:ext>
            </a:extLst>
          </p:cNvPr>
          <p:cNvSpPr txBox="1"/>
          <p:nvPr/>
        </p:nvSpPr>
        <p:spPr>
          <a:xfrm>
            <a:off x="569649" y="1699539"/>
            <a:ext cx="11052699" cy="1200329"/>
          </a:xfrm>
          <a:prstGeom prst="rect">
            <a:avLst/>
          </a:prstGeom>
          <a:noFill/>
        </p:spPr>
        <p:txBody>
          <a:bodyPr wrap="square" rtlCol="0">
            <a:spAutoFit/>
          </a:bodyPr>
          <a:lstStyle/>
          <a:p>
            <a:r>
              <a:rPr lang="en-GB" dirty="0"/>
              <a:t>Copyright infringement claims are involved in over 400 documented article retractions.</a:t>
            </a:r>
          </a:p>
          <a:p>
            <a:r>
              <a:rPr lang="en-GB" dirty="0"/>
              <a:t>A lot of these are plagiarism which CC BY protects against</a:t>
            </a:r>
          </a:p>
          <a:p>
            <a:endParaRPr lang="en-GB" dirty="0"/>
          </a:p>
          <a:p>
            <a:r>
              <a:rPr lang="en-GB" dirty="0"/>
              <a:t>BUT…  some authors unscrupulously use “all rights reserved” copyright as a means of impeding replication attempts</a:t>
            </a:r>
          </a:p>
        </p:txBody>
      </p:sp>
      <p:pic>
        <p:nvPicPr>
          <p:cNvPr id="5" name="Picture 4">
            <a:extLst>
              <a:ext uri="{FF2B5EF4-FFF2-40B4-BE49-F238E27FC236}">
                <a16:creationId xmlns:a16="http://schemas.microsoft.com/office/drawing/2014/main" id="{B2EEF700-57AC-4BA4-B6B0-FE3598DCBE01}"/>
              </a:ext>
            </a:extLst>
          </p:cNvPr>
          <p:cNvPicPr>
            <a:picLocks noChangeAspect="1"/>
          </p:cNvPicPr>
          <p:nvPr/>
        </p:nvPicPr>
        <p:blipFill>
          <a:blip r:embed="rId3"/>
          <a:stretch>
            <a:fillRect/>
          </a:stretch>
        </p:blipFill>
        <p:spPr>
          <a:xfrm>
            <a:off x="918791" y="3549589"/>
            <a:ext cx="5177208" cy="2281067"/>
          </a:xfrm>
          <a:prstGeom prst="rect">
            <a:avLst/>
          </a:prstGeom>
        </p:spPr>
      </p:pic>
      <p:sp>
        <p:nvSpPr>
          <p:cNvPr id="6" name="TextBox 5">
            <a:extLst>
              <a:ext uri="{FF2B5EF4-FFF2-40B4-BE49-F238E27FC236}">
                <a16:creationId xmlns:a16="http://schemas.microsoft.com/office/drawing/2014/main" id="{1340C15A-065F-4F0F-BDDE-A836395E40BA}"/>
              </a:ext>
            </a:extLst>
          </p:cNvPr>
          <p:cNvSpPr txBox="1"/>
          <p:nvPr/>
        </p:nvSpPr>
        <p:spPr>
          <a:xfrm>
            <a:off x="6241001" y="5507685"/>
            <a:ext cx="3986074" cy="369332"/>
          </a:xfrm>
          <a:prstGeom prst="rect">
            <a:avLst/>
          </a:prstGeom>
          <a:noFill/>
        </p:spPr>
        <p:txBody>
          <a:bodyPr wrap="square" rtlCol="0">
            <a:spAutoFit/>
          </a:bodyPr>
          <a:lstStyle/>
          <a:p>
            <a:r>
              <a:rPr lang="en-GB" dirty="0">
                <a:hlinkClick r:id="rId4"/>
              </a:rPr>
              <a:t>https://everythinghertz.com/134</a:t>
            </a:r>
            <a:r>
              <a:rPr lang="en-GB" dirty="0"/>
              <a:t> </a:t>
            </a:r>
          </a:p>
        </p:txBody>
      </p:sp>
      <p:pic>
        <p:nvPicPr>
          <p:cNvPr id="6146" name="Picture 2" descr="Everything Hertz">
            <a:extLst>
              <a:ext uri="{FF2B5EF4-FFF2-40B4-BE49-F238E27FC236}">
                <a16:creationId xmlns:a16="http://schemas.microsoft.com/office/drawing/2014/main" id="{A1343CB2-A911-443D-AA6F-EB89847C39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7030" y="3429000"/>
            <a:ext cx="1888724" cy="188872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85B2372-CC94-4787-B882-81D603108FED}"/>
              </a:ext>
            </a:extLst>
          </p:cNvPr>
          <p:cNvSpPr txBox="1"/>
          <p:nvPr/>
        </p:nvSpPr>
        <p:spPr>
          <a:xfrm>
            <a:off x="9161755" y="3637541"/>
            <a:ext cx="2763980" cy="1754326"/>
          </a:xfrm>
          <a:prstGeom prst="rect">
            <a:avLst/>
          </a:prstGeom>
          <a:noFill/>
        </p:spPr>
        <p:txBody>
          <a:bodyPr wrap="square" rtlCol="0">
            <a:spAutoFit/>
          </a:bodyPr>
          <a:lstStyle/>
          <a:p>
            <a:pPr algn="ctr"/>
            <a:r>
              <a:rPr lang="en-GB" b="0" i="0" dirty="0">
                <a:solidFill>
                  <a:srgbClr val="000000"/>
                </a:solidFill>
                <a:effectLst/>
                <a:latin typeface="azo-sans-web"/>
              </a:rPr>
              <a:t>“</a:t>
            </a:r>
            <a:r>
              <a:rPr lang="en-GB" b="0" i="0" dirty="0">
                <a:solidFill>
                  <a:srgbClr val="000000"/>
                </a:solidFill>
                <a:effectLst/>
                <a:latin typeface="azo-sans-web"/>
                <a:hlinkClick r:id="rId6"/>
              </a:rPr>
              <a:t>Copyright claim prompts retraction of study on alexithymia in autism</a:t>
            </a:r>
            <a:r>
              <a:rPr lang="en-GB" b="0" i="0" dirty="0">
                <a:solidFill>
                  <a:srgbClr val="000000"/>
                </a:solidFill>
                <a:effectLst/>
                <a:latin typeface="azo-sans-web"/>
              </a:rPr>
              <a:t>” by Niko McCarty </a:t>
            </a:r>
            <a:r>
              <a:rPr lang="en-GB" dirty="0">
                <a:solidFill>
                  <a:srgbClr val="000000"/>
                </a:solidFill>
                <a:latin typeface="azo-sans-web"/>
              </a:rPr>
              <a:t>for </a:t>
            </a:r>
            <a:r>
              <a:rPr lang="en-GB" b="0" i="0" dirty="0">
                <a:solidFill>
                  <a:srgbClr val="000000"/>
                </a:solidFill>
                <a:effectLst/>
                <a:latin typeface="azo-sans-web"/>
              </a:rPr>
              <a:t>Spectrum News 9</a:t>
            </a:r>
            <a:r>
              <a:rPr lang="en-GB" b="0" i="0" baseline="30000" dirty="0">
                <a:solidFill>
                  <a:srgbClr val="000000"/>
                </a:solidFill>
                <a:effectLst/>
                <a:latin typeface="azo-sans-web"/>
              </a:rPr>
              <a:t>th</a:t>
            </a:r>
            <a:r>
              <a:rPr lang="en-GB" b="0" i="0" dirty="0">
                <a:solidFill>
                  <a:srgbClr val="000000"/>
                </a:solidFill>
                <a:effectLst/>
                <a:latin typeface="azo-sans-web"/>
              </a:rPr>
              <a:t> June 2021</a:t>
            </a:r>
          </a:p>
          <a:p>
            <a:pPr algn="ctr"/>
            <a:endParaRPr lang="en-GB" dirty="0"/>
          </a:p>
        </p:txBody>
      </p:sp>
    </p:spTree>
    <p:extLst>
      <p:ext uri="{BB962C8B-B14F-4D97-AF65-F5344CB8AC3E}">
        <p14:creationId xmlns:p14="http://schemas.microsoft.com/office/powerpoint/2010/main" val="3490231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52479-6626-4C85-96B1-D0402567D4AE}"/>
              </a:ext>
            </a:extLst>
          </p:cNvPr>
          <p:cNvSpPr>
            <a:spLocks noGrp="1"/>
          </p:cNvSpPr>
          <p:nvPr>
            <p:ph type="title" idx="4294967295"/>
          </p:nvPr>
        </p:nvSpPr>
        <p:spPr>
          <a:xfrm>
            <a:off x="220078" y="513705"/>
            <a:ext cx="10515600" cy="441959"/>
          </a:xfrm>
        </p:spPr>
        <p:txBody>
          <a:bodyPr>
            <a:normAutofit fontScale="90000"/>
          </a:bodyPr>
          <a:lstStyle/>
          <a:p>
            <a:r>
              <a:rPr lang="en-GB" dirty="0"/>
              <a:t>CC BY licensing enables frictionless re-use</a:t>
            </a:r>
          </a:p>
        </p:txBody>
      </p:sp>
      <p:pic>
        <p:nvPicPr>
          <p:cNvPr id="1026" name="Picture 2">
            <a:extLst>
              <a:ext uri="{FF2B5EF4-FFF2-40B4-BE49-F238E27FC236}">
                <a16:creationId xmlns:a16="http://schemas.microsoft.com/office/drawing/2014/main" id="{F73B2CB3-C610-432A-B7BE-975ABB1F9B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924" y="1860609"/>
            <a:ext cx="1568391" cy="15683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LOS Biology (@PLOSBiology) | Twitter">
            <a:extLst>
              <a:ext uri="{FF2B5EF4-FFF2-40B4-BE49-F238E27FC236}">
                <a16:creationId xmlns:a16="http://schemas.microsoft.com/office/drawing/2014/main" id="{F73A94F1-45E2-4331-9251-577D0F4526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083" y="2081911"/>
            <a:ext cx="1234929" cy="12349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5A92321-25E3-467D-A210-9CB2B8B210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266" y="3818039"/>
            <a:ext cx="1900107" cy="1425080"/>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E96379CB-E62F-4A0F-8C95-3757CF6706DF}"/>
              </a:ext>
            </a:extLst>
          </p:cNvPr>
          <p:cNvSpPr/>
          <p:nvPr/>
        </p:nvSpPr>
        <p:spPr>
          <a:xfrm>
            <a:off x="3372374" y="2473965"/>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3A77AB2C-367C-4368-A831-82D6A0BC9E01}"/>
              </a:ext>
            </a:extLst>
          </p:cNvPr>
          <p:cNvSpPr/>
          <p:nvPr/>
        </p:nvSpPr>
        <p:spPr>
          <a:xfrm>
            <a:off x="3372374" y="4359740"/>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2" name="Picture 8" descr="Journal of Medical Case Reports | Home page">
            <a:extLst>
              <a:ext uri="{FF2B5EF4-FFF2-40B4-BE49-F238E27FC236}">
                <a16:creationId xmlns:a16="http://schemas.microsoft.com/office/drawing/2014/main" id="{7C4F4E88-934A-40F8-B1A1-3510154ECA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088" r="14863" b="33627"/>
          <a:stretch/>
        </p:blipFill>
        <p:spPr bwMode="auto">
          <a:xfrm>
            <a:off x="4588777" y="3913113"/>
            <a:ext cx="1202235" cy="123492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44D9097-7C0B-45AC-8FDF-5333EA505011}"/>
              </a:ext>
            </a:extLst>
          </p:cNvPr>
          <p:cNvSpPr txBox="1"/>
          <p:nvPr/>
        </p:nvSpPr>
        <p:spPr>
          <a:xfrm>
            <a:off x="1325852" y="3254187"/>
            <a:ext cx="1905458" cy="369332"/>
          </a:xfrm>
          <a:prstGeom prst="rect">
            <a:avLst/>
          </a:prstGeom>
          <a:noFill/>
        </p:spPr>
        <p:txBody>
          <a:bodyPr wrap="none" rtlCol="0">
            <a:spAutoFit/>
          </a:bodyPr>
          <a:lstStyle/>
          <a:p>
            <a:r>
              <a:rPr lang="en-GB" i="1" dirty="0" err="1"/>
              <a:t>Oophaga</a:t>
            </a:r>
            <a:r>
              <a:rPr lang="en-GB" i="1" dirty="0"/>
              <a:t> sylvatica</a:t>
            </a:r>
            <a:endParaRPr lang="en-GB" dirty="0"/>
          </a:p>
        </p:txBody>
      </p:sp>
      <p:sp>
        <p:nvSpPr>
          <p:cNvPr id="8" name="TextBox 7">
            <a:extLst>
              <a:ext uri="{FF2B5EF4-FFF2-40B4-BE49-F238E27FC236}">
                <a16:creationId xmlns:a16="http://schemas.microsoft.com/office/drawing/2014/main" id="{94EBF79C-7EB9-4618-8041-AF8786B97C12}"/>
              </a:ext>
            </a:extLst>
          </p:cNvPr>
          <p:cNvSpPr txBox="1"/>
          <p:nvPr/>
        </p:nvSpPr>
        <p:spPr>
          <a:xfrm>
            <a:off x="983541" y="5352803"/>
            <a:ext cx="2430281" cy="369332"/>
          </a:xfrm>
          <a:prstGeom prst="rect">
            <a:avLst/>
          </a:prstGeom>
          <a:noFill/>
        </p:spPr>
        <p:txBody>
          <a:bodyPr wrap="none" rtlCol="0">
            <a:spAutoFit/>
          </a:bodyPr>
          <a:lstStyle/>
          <a:p>
            <a:pPr algn="ctr"/>
            <a:r>
              <a:rPr lang="en-GB" dirty="0"/>
              <a:t>Fat embolism syndrome</a:t>
            </a:r>
          </a:p>
        </p:txBody>
      </p:sp>
      <p:pic>
        <p:nvPicPr>
          <p:cNvPr id="3074" name="Picture 2" descr="English Wikipedia - Wikipedia">
            <a:extLst>
              <a:ext uri="{FF2B5EF4-FFF2-40B4-BE49-F238E27FC236}">
                <a16:creationId xmlns:a16="http://schemas.microsoft.com/office/drawing/2014/main" id="{081D6564-5468-40CC-8983-84B8368C98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3682" y="2603226"/>
            <a:ext cx="1777010" cy="204058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Down 3">
            <a:extLst>
              <a:ext uri="{FF2B5EF4-FFF2-40B4-BE49-F238E27FC236}">
                <a16:creationId xmlns:a16="http://schemas.microsoft.com/office/drawing/2014/main" id="{BB6988D2-F5AD-4DF2-82C2-953D0517ACBC}"/>
              </a:ext>
            </a:extLst>
          </p:cNvPr>
          <p:cNvSpPr/>
          <p:nvPr/>
        </p:nvSpPr>
        <p:spPr>
          <a:xfrm rot="16967806">
            <a:off x="6410684" y="2337070"/>
            <a:ext cx="416298" cy="1360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Down 20">
            <a:extLst>
              <a:ext uri="{FF2B5EF4-FFF2-40B4-BE49-F238E27FC236}">
                <a16:creationId xmlns:a16="http://schemas.microsoft.com/office/drawing/2014/main" id="{56682887-3751-484B-81F5-CFA69C1FE4EC}"/>
              </a:ext>
            </a:extLst>
          </p:cNvPr>
          <p:cNvSpPr/>
          <p:nvPr/>
        </p:nvSpPr>
        <p:spPr>
          <a:xfrm rot="14634582">
            <a:off x="6372504" y="3832660"/>
            <a:ext cx="416298" cy="12911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rrow: Right 4">
            <a:extLst>
              <a:ext uri="{FF2B5EF4-FFF2-40B4-BE49-F238E27FC236}">
                <a16:creationId xmlns:a16="http://schemas.microsoft.com/office/drawing/2014/main" id="{959EF502-037E-4E02-A66D-CA3F99809C2C}"/>
              </a:ext>
            </a:extLst>
          </p:cNvPr>
          <p:cNvSpPr/>
          <p:nvPr/>
        </p:nvSpPr>
        <p:spPr>
          <a:xfrm rot="1664181">
            <a:off x="5931307" y="4925156"/>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7755F38-878C-4426-B06D-90C440B79DF1}"/>
              </a:ext>
            </a:extLst>
          </p:cNvPr>
          <p:cNvSpPr txBox="1"/>
          <p:nvPr/>
        </p:nvSpPr>
        <p:spPr>
          <a:xfrm>
            <a:off x="7251989" y="5352803"/>
            <a:ext cx="3747443" cy="369332"/>
          </a:xfrm>
          <a:prstGeom prst="rect">
            <a:avLst/>
          </a:prstGeom>
          <a:noFill/>
        </p:spPr>
        <p:txBody>
          <a:bodyPr wrap="square" rtlCol="0">
            <a:spAutoFit/>
          </a:bodyPr>
          <a:lstStyle/>
          <a:p>
            <a:r>
              <a:rPr lang="en-GB" dirty="0"/>
              <a:t>Open Educational Resources (OER)</a:t>
            </a:r>
          </a:p>
        </p:txBody>
      </p:sp>
      <p:sp>
        <p:nvSpPr>
          <p:cNvPr id="24" name="Arrow: Right 23">
            <a:extLst>
              <a:ext uri="{FF2B5EF4-FFF2-40B4-BE49-F238E27FC236}">
                <a16:creationId xmlns:a16="http://schemas.microsoft.com/office/drawing/2014/main" id="{34723B0C-AAD0-49DA-9FA2-9448782207F9}"/>
              </a:ext>
            </a:extLst>
          </p:cNvPr>
          <p:cNvSpPr/>
          <p:nvPr/>
        </p:nvSpPr>
        <p:spPr>
          <a:xfrm rot="19986703">
            <a:off x="5886229" y="2142205"/>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BA749164-1623-4E54-97E4-BEC911B6A415}"/>
              </a:ext>
            </a:extLst>
          </p:cNvPr>
          <p:cNvSpPr txBox="1"/>
          <p:nvPr/>
        </p:nvSpPr>
        <p:spPr>
          <a:xfrm>
            <a:off x="7182446" y="1891983"/>
            <a:ext cx="3747443" cy="369332"/>
          </a:xfrm>
          <a:prstGeom prst="rect">
            <a:avLst/>
          </a:prstGeom>
          <a:noFill/>
        </p:spPr>
        <p:txBody>
          <a:bodyPr wrap="square" rtlCol="0">
            <a:spAutoFit/>
          </a:bodyPr>
          <a:lstStyle/>
          <a:p>
            <a:r>
              <a:rPr lang="en-GB" dirty="0"/>
              <a:t>Open Educational Resources (OER)</a:t>
            </a:r>
          </a:p>
        </p:txBody>
      </p:sp>
      <p:sp>
        <p:nvSpPr>
          <p:cNvPr id="26" name="TextBox 25">
            <a:extLst>
              <a:ext uri="{FF2B5EF4-FFF2-40B4-BE49-F238E27FC236}">
                <a16:creationId xmlns:a16="http://schemas.microsoft.com/office/drawing/2014/main" id="{39221AA1-855E-431C-AEBE-23EA15459D04}"/>
              </a:ext>
            </a:extLst>
          </p:cNvPr>
          <p:cNvSpPr txBox="1"/>
          <p:nvPr/>
        </p:nvSpPr>
        <p:spPr>
          <a:xfrm>
            <a:off x="9175533" y="3623519"/>
            <a:ext cx="2624822" cy="923330"/>
          </a:xfrm>
          <a:prstGeom prst="rect">
            <a:avLst/>
          </a:prstGeom>
          <a:noFill/>
        </p:spPr>
        <p:txBody>
          <a:bodyPr wrap="none" rtlCol="0">
            <a:spAutoFit/>
          </a:bodyPr>
          <a:lstStyle/>
          <a:p>
            <a:pPr algn="ctr"/>
            <a:r>
              <a:rPr lang="en-GB" dirty="0"/>
              <a:t>Fat embolism syndrome</a:t>
            </a:r>
          </a:p>
          <a:p>
            <a:pPr algn="ctr"/>
            <a:r>
              <a:rPr lang="en-GB" dirty="0"/>
              <a:t>(WP article)</a:t>
            </a:r>
          </a:p>
          <a:p>
            <a:pPr algn="ctr"/>
            <a:r>
              <a:rPr lang="en-GB" dirty="0"/>
              <a:t>~200 pageviews </a:t>
            </a:r>
            <a:r>
              <a:rPr lang="en-GB" i="1" dirty="0"/>
              <a:t>every</a:t>
            </a:r>
            <a:r>
              <a:rPr lang="en-GB" dirty="0"/>
              <a:t> day</a:t>
            </a:r>
          </a:p>
        </p:txBody>
      </p:sp>
    </p:spTree>
    <p:extLst>
      <p:ext uri="{BB962C8B-B14F-4D97-AF65-F5344CB8AC3E}">
        <p14:creationId xmlns:p14="http://schemas.microsoft.com/office/powerpoint/2010/main" val="1694476022"/>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adia presentation template" id="{380948C1-5924-4865-ACCB-33194F13202A}" vid="{C6E17D98-C8EC-4438-9C44-70D038645267}"/>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1162CAFE3600243A7D55DB90CF076FD" ma:contentTypeVersion="15" ma:contentTypeDescription="Create a new document." ma:contentTypeScope="" ma:versionID="4d87ec6557a940b09c20232ce5db8e48">
  <xsd:schema xmlns:xsd="http://www.w3.org/2001/XMLSchema" xmlns:xs="http://www.w3.org/2001/XMLSchema" xmlns:p="http://schemas.microsoft.com/office/2006/metadata/properties" xmlns:ns2="bc4ab7c6-3713-46b8-903f-5bcf57f4df8a" xmlns:ns3="4f37165b-7765-403d-9e5f-4564b15ce962" targetNamespace="http://schemas.microsoft.com/office/2006/metadata/properties" ma:root="true" ma:fieldsID="352630ebdb14fffc95f3bf7da074178d" ns2:_="" ns3:_="">
    <xsd:import namespace="bc4ab7c6-3713-46b8-903f-5bcf57f4df8a"/>
    <xsd:import namespace="4f37165b-7765-403d-9e5f-4564b15ce962"/>
    <xsd:element name="properties">
      <xsd:complexType>
        <xsd:sequence>
          <xsd:element name="documentManagement">
            <xsd:complexType>
              <xsd:all>
                <xsd:element ref="ns2:SharedWithUsers" minOccurs="0"/>
                <xsd:element ref="ns2:SharingHintHash"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4ab7c6-3713-46b8-903f-5bcf57f4df8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description="" ma:internalName="SharedWithDetails" ma:readOnly="true">
      <xsd:simpleType>
        <xsd:restriction base="dms:Note">
          <xsd:maxLength value="255"/>
        </xsd:restriction>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4f37165b-7765-403d-9e5f-4564b15ce96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AB0728-D285-4FAA-87C5-612329E7C98E}">
  <ds:schemaRefs>
    <ds:schemaRef ds:uri="4f37165b-7765-403d-9e5f-4564b15ce962"/>
    <ds:schemaRef ds:uri="http://schemas.microsoft.com/office/2006/metadata/properties"/>
    <ds:schemaRef ds:uri="http://schemas.microsoft.com/office/2006/documentManagement/types"/>
    <ds:schemaRef ds:uri="http://purl.org/dc/terms/"/>
    <ds:schemaRef ds:uri="http://purl.org/dc/elements/1.1/"/>
    <ds:schemaRef ds:uri="http://www.w3.org/XML/1998/namespace"/>
    <ds:schemaRef ds:uri="http://purl.org/dc/dcmitype/"/>
    <ds:schemaRef ds:uri="http://schemas.openxmlformats.org/package/2006/metadata/core-properties"/>
    <ds:schemaRef ds:uri="http://schemas.microsoft.com/office/infopath/2007/PartnerControls"/>
    <ds:schemaRef ds:uri="bc4ab7c6-3713-46b8-903f-5bcf57f4df8a"/>
  </ds:schemaRefs>
</ds:datastoreItem>
</file>

<file path=customXml/itemProps2.xml><?xml version="1.0" encoding="utf-8"?>
<ds:datastoreItem xmlns:ds="http://schemas.openxmlformats.org/officeDocument/2006/customXml" ds:itemID="{544988C1-A640-4F59-A0B3-E6F55C74F98C}">
  <ds:schemaRefs>
    <ds:schemaRef ds:uri="http://schemas.microsoft.com/sharepoint/v3/contenttype/forms"/>
  </ds:schemaRefs>
</ds:datastoreItem>
</file>

<file path=customXml/itemProps3.xml><?xml version="1.0" encoding="utf-8"?>
<ds:datastoreItem xmlns:ds="http://schemas.openxmlformats.org/officeDocument/2006/customXml" ds:itemID="{D27C036A-C6E8-4A8D-A457-24C4E6CEED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4ab7c6-3713-46b8-903f-5bcf57f4df8a"/>
    <ds:schemaRef ds:uri="4f37165b-7765-403d-9e5f-4564b15ce9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1452</TotalTime>
  <Words>2025</Words>
  <Application>Microsoft Office PowerPoint</Application>
  <PresentationFormat>Widescreen</PresentationFormat>
  <Paragraphs>178</Paragraphs>
  <Slides>39</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39</vt:i4>
      </vt:variant>
    </vt:vector>
  </HeadingPairs>
  <TitlesOfParts>
    <vt:vector size="48" baseType="lpstr">
      <vt:lpstr>-apple-system</vt:lpstr>
      <vt:lpstr>Arial</vt:lpstr>
      <vt:lpstr>azo-sans-web</vt:lpstr>
      <vt:lpstr>Calibri</vt:lpstr>
      <vt:lpstr>Calibri Light</vt:lpstr>
      <vt:lpstr>Comic Sans MS</vt:lpstr>
      <vt:lpstr>Raleway</vt:lpstr>
      <vt:lpstr>1_Custom Design</vt:lpstr>
      <vt:lpstr>Office Theme</vt:lpstr>
      <vt:lpstr>Rights Retention Strategies  (as means of achieving open research)</vt:lpstr>
      <vt:lpstr>A background on copyright &amp; research communications</vt:lpstr>
      <vt:lpstr>PowerPoint Presentation</vt:lpstr>
      <vt:lpstr>PowerPoint Presentation</vt:lpstr>
      <vt:lpstr>PowerPoint Presentation</vt:lpstr>
      <vt:lpstr>PowerPoint Presentation</vt:lpstr>
      <vt:lpstr>Copyright transfer helps enforce a scarcity of access</vt:lpstr>
      <vt:lpstr>CC BY licensing enables criticism &amp; replication attempts</vt:lpstr>
      <vt:lpstr>CC BY licensing enables frictionless re-use</vt:lpstr>
      <vt:lpstr>Non-open licensing makes re-use expensive and/or totally prevented</vt:lpstr>
      <vt:lpstr>PowerPoint Presentation</vt:lpstr>
      <vt:lpstr>PowerPoint Presentation</vt:lpstr>
      <vt:lpstr>PowerPoint Presentation</vt:lpstr>
      <vt:lpstr>PowerPoint Presentation</vt:lpstr>
      <vt:lpstr>PowerPoint Presentation</vt:lpstr>
      <vt:lpstr>Examples of RRS In Action</vt:lpstr>
      <vt:lpstr>The ‘Version of record’ … Paywalled</vt:lpstr>
      <vt:lpstr>The Author Manuscript is open access</vt:lpstr>
      <vt:lpstr>Example #2</vt:lpstr>
      <vt:lpstr>PowerPoint Presentation</vt:lpstr>
      <vt:lpstr>PowerPoint Presentation</vt:lpstr>
      <vt:lpstr>observations arising from RRS so Far…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observations arising from RRS so Far… (2)</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Tami Shacham</dc:creator>
  <cp:lastModifiedBy>Ross Mounce</cp:lastModifiedBy>
  <cp:revision>18</cp:revision>
  <dcterms:created xsi:type="dcterms:W3CDTF">2018-03-26T09:12:58Z</dcterms:created>
  <dcterms:modified xsi:type="dcterms:W3CDTF">2022-08-29T08:35:24Z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0x01010011162CAFE3600243A7D55DB90CF076FD</vt:lpwstr>
  </property>
</Properties>
</file>