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Lst>
  <p:notesMasterIdLst>
    <p:notesMasterId r:id="rId31"/>
  </p:notesMasterIdLst>
  <p:handoutMasterIdLst>
    <p:handoutMasterId r:id="rId32"/>
  </p:handoutMasterIdLst>
  <p:sldIdLst>
    <p:sldId id="307" r:id="rId2"/>
    <p:sldId id="256" r:id="rId3"/>
    <p:sldId id="258" r:id="rId4"/>
    <p:sldId id="286" r:id="rId5"/>
    <p:sldId id="287" r:id="rId6"/>
    <p:sldId id="260" r:id="rId7"/>
    <p:sldId id="271" r:id="rId8"/>
    <p:sldId id="272" r:id="rId9"/>
    <p:sldId id="259" r:id="rId10"/>
    <p:sldId id="275" r:id="rId11"/>
    <p:sldId id="276" r:id="rId12"/>
    <p:sldId id="277" r:id="rId13"/>
    <p:sldId id="262" r:id="rId14"/>
    <p:sldId id="306" r:id="rId15"/>
    <p:sldId id="297" r:id="rId16"/>
    <p:sldId id="298" r:id="rId17"/>
    <p:sldId id="299" r:id="rId18"/>
    <p:sldId id="300" r:id="rId19"/>
    <p:sldId id="301" r:id="rId20"/>
    <p:sldId id="302" r:id="rId21"/>
    <p:sldId id="303" r:id="rId22"/>
    <p:sldId id="304" r:id="rId23"/>
    <p:sldId id="305" r:id="rId24"/>
    <p:sldId id="294" r:id="rId25"/>
    <p:sldId id="282" r:id="rId26"/>
    <p:sldId id="295" r:id="rId27"/>
    <p:sldId id="264" r:id="rId28"/>
    <p:sldId id="265" r:id="rId29"/>
    <p:sldId id="266" r:id="rId3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DFF4F"/>
    <a:srgbClr val="004B9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62228" autoAdjust="0"/>
  </p:normalViewPr>
  <p:slideViewPr>
    <p:cSldViewPr snapToGrid="0">
      <p:cViewPr varScale="1">
        <p:scale>
          <a:sx n="81" d="100"/>
          <a:sy n="81" d="100"/>
        </p:scale>
        <p:origin x="1752" y="96"/>
      </p:cViewPr>
      <p:guideLst/>
    </p:cSldViewPr>
  </p:slideViewPr>
  <p:notesTextViewPr>
    <p:cViewPr>
      <p:scale>
        <a:sx n="1" d="1"/>
        <a:sy n="1" d="1"/>
      </p:scale>
      <p:origin x="0" y="0"/>
    </p:cViewPr>
  </p:notesTextViewPr>
  <p:notesViewPr>
    <p:cSldViewPr snapToGrid="0">
      <p:cViewPr varScale="1">
        <p:scale>
          <a:sx n="65" d="100"/>
          <a:sy n="65" d="100"/>
        </p:scale>
        <p:origin x="3082" y="43"/>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07B118D-94ED-4FDC-87A6-E9CF05E47637}" type="doc">
      <dgm:prSet loTypeId="urn:microsoft.com/office/officeart/2005/8/layout/vList5" loCatId="list" qsTypeId="urn:microsoft.com/office/officeart/2005/8/quickstyle/simple1" qsCatId="simple" csTypeId="urn:microsoft.com/office/officeart/2005/8/colors/colorful1" csCatId="colorful" phldr="1"/>
      <dgm:spPr/>
      <dgm:t>
        <a:bodyPr/>
        <a:lstStyle/>
        <a:p>
          <a:endParaRPr lang="de-DE"/>
        </a:p>
      </dgm:t>
    </dgm:pt>
    <dgm:pt modelId="{A4B60841-4AB4-496E-A924-EEB02D6762C7}">
      <dgm:prSet phldrT="[Text]"/>
      <dgm:spPr/>
      <dgm:t>
        <a:bodyPr/>
        <a:lstStyle/>
        <a:p>
          <a:r>
            <a:rPr lang="de-DE" dirty="0"/>
            <a:t>Aufwand</a:t>
          </a:r>
        </a:p>
      </dgm:t>
    </dgm:pt>
    <dgm:pt modelId="{0A14AA72-F35B-4648-A7ED-9735B1EB9885}" type="parTrans" cxnId="{FF4312B5-2CCE-4049-A6BB-AEB721456C63}">
      <dgm:prSet/>
      <dgm:spPr/>
      <dgm:t>
        <a:bodyPr/>
        <a:lstStyle/>
        <a:p>
          <a:endParaRPr lang="de-DE"/>
        </a:p>
      </dgm:t>
    </dgm:pt>
    <dgm:pt modelId="{847B0428-2675-4E46-B255-D04E3AF65C91}" type="sibTrans" cxnId="{FF4312B5-2CCE-4049-A6BB-AEB721456C63}">
      <dgm:prSet/>
      <dgm:spPr/>
      <dgm:t>
        <a:bodyPr/>
        <a:lstStyle/>
        <a:p>
          <a:endParaRPr lang="de-DE"/>
        </a:p>
      </dgm:t>
    </dgm:pt>
    <dgm:pt modelId="{AA8074B1-0B87-4B5B-8D3D-AD3EF33DD219}">
      <dgm:prSet phldrT="[Text]"/>
      <dgm:spPr/>
      <dgm:t>
        <a:bodyPr/>
        <a:lstStyle/>
        <a:p>
          <a:r>
            <a:rPr lang="de-DE" dirty="0"/>
            <a:t>Eignung</a:t>
          </a:r>
        </a:p>
      </dgm:t>
    </dgm:pt>
    <dgm:pt modelId="{D522101C-0524-4E3F-8A44-FA607984BD74}" type="parTrans" cxnId="{9679BF71-2C29-4EFC-AA5E-BC360305086B}">
      <dgm:prSet/>
      <dgm:spPr/>
      <dgm:t>
        <a:bodyPr/>
        <a:lstStyle/>
        <a:p>
          <a:endParaRPr lang="de-DE"/>
        </a:p>
      </dgm:t>
    </dgm:pt>
    <dgm:pt modelId="{3111D755-9174-421F-8A99-B993A3463B7F}" type="sibTrans" cxnId="{9679BF71-2C29-4EFC-AA5E-BC360305086B}">
      <dgm:prSet/>
      <dgm:spPr/>
      <dgm:t>
        <a:bodyPr/>
        <a:lstStyle/>
        <a:p>
          <a:endParaRPr lang="de-DE"/>
        </a:p>
      </dgm:t>
    </dgm:pt>
    <dgm:pt modelId="{924AF5F9-74A6-4D8F-B8CE-ACFA3CA96BC3}">
      <dgm:prSet phldrT="[Text]" custT="1"/>
      <dgm:spPr/>
      <dgm:t>
        <a:bodyPr/>
        <a:lstStyle/>
        <a:p>
          <a:r>
            <a:rPr lang="de-DE" sz="1800" dirty="0"/>
            <a:t>Gut geeignet für Datenarten, die sich in Tabellen abbilden lassen</a:t>
          </a:r>
        </a:p>
      </dgm:t>
    </dgm:pt>
    <dgm:pt modelId="{F4CBA0AB-10D8-4D61-8F8D-2AF662912E65}" type="parTrans" cxnId="{03A40B18-5D16-4021-9EF4-A1AFADE112F9}">
      <dgm:prSet/>
      <dgm:spPr/>
      <dgm:t>
        <a:bodyPr/>
        <a:lstStyle/>
        <a:p>
          <a:endParaRPr lang="de-DE"/>
        </a:p>
      </dgm:t>
    </dgm:pt>
    <dgm:pt modelId="{7F782293-417E-4831-8F99-45A138BBD9F3}" type="sibTrans" cxnId="{03A40B18-5D16-4021-9EF4-A1AFADE112F9}">
      <dgm:prSet/>
      <dgm:spPr/>
      <dgm:t>
        <a:bodyPr/>
        <a:lstStyle/>
        <a:p>
          <a:endParaRPr lang="de-DE"/>
        </a:p>
      </dgm:t>
    </dgm:pt>
    <dgm:pt modelId="{C81B397D-34DA-442F-A329-4465138D3315}">
      <dgm:prSet phldrT="[Text]" custT="1"/>
      <dgm:spPr/>
      <dgm:t>
        <a:bodyPr/>
        <a:lstStyle/>
        <a:p>
          <a:r>
            <a:rPr lang="de-DE" sz="1800" dirty="0"/>
            <a:t>Schlecht geeignet für abstrakte oder komplexe Datenarten</a:t>
          </a:r>
        </a:p>
      </dgm:t>
    </dgm:pt>
    <dgm:pt modelId="{95A5FC8D-36F4-4DFB-9789-B03721484B6B}" type="parTrans" cxnId="{F5229E4F-A6A3-4E92-98B0-21E844AA4BC6}">
      <dgm:prSet/>
      <dgm:spPr/>
      <dgm:t>
        <a:bodyPr/>
        <a:lstStyle/>
        <a:p>
          <a:endParaRPr lang="de-DE"/>
        </a:p>
      </dgm:t>
    </dgm:pt>
    <dgm:pt modelId="{F262D444-FC0A-42CD-8A42-7E37F4FF8B51}" type="sibTrans" cxnId="{F5229E4F-A6A3-4E92-98B0-21E844AA4BC6}">
      <dgm:prSet/>
      <dgm:spPr/>
      <dgm:t>
        <a:bodyPr/>
        <a:lstStyle/>
        <a:p>
          <a:endParaRPr lang="de-DE"/>
        </a:p>
      </dgm:t>
    </dgm:pt>
    <dgm:pt modelId="{69E8ADBD-3204-41A6-AE7E-E86050B9CE6C}">
      <dgm:prSet phldrT="[Text]"/>
      <dgm:spPr/>
      <dgm:t>
        <a:bodyPr/>
        <a:lstStyle/>
        <a:p>
          <a:r>
            <a:rPr lang="de-DE" dirty="0"/>
            <a:t>Segmentierung</a:t>
          </a:r>
        </a:p>
      </dgm:t>
    </dgm:pt>
    <dgm:pt modelId="{0B041DD0-9D18-460D-81FF-19840EE85E62}" type="parTrans" cxnId="{133DCD51-CFAC-414F-B1C2-13AE4A797CE5}">
      <dgm:prSet/>
      <dgm:spPr/>
      <dgm:t>
        <a:bodyPr/>
        <a:lstStyle/>
        <a:p>
          <a:endParaRPr lang="de-DE"/>
        </a:p>
      </dgm:t>
    </dgm:pt>
    <dgm:pt modelId="{ADE47E2D-55E2-4D42-AD01-895ED611A266}" type="sibTrans" cxnId="{133DCD51-CFAC-414F-B1C2-13AE4A797CE5}">
      <dgm:prSet/>
      <dgm:spPr/>
      <dgm:t>
        <a:bodyPr/>
        <a:lstStyle/>
        <a:p>
          <a:endParaRPr lang="de-DE"/>
        </a:p>
      </dgm:t>
    </dgm:pt>
    <dgm:pt modelId="{99442815-C2A5-4AAF-9E10-220A78D42490}">
      <dgm:prSet phldrT="[Text]" custT="1"/>
      <dgm:spPr/>
      <dgm:t>
        <a:bodyPr/>
        <a:lstStyle/>
        <a:p>
          <a:r>
            <a:rPr lang="de-DE" sz="1800" dirty="0"/>
            <a:t>Zusammenhängende Daten werden in unterschiedlichen Tabellen gespeichert (Normalisierung)</a:t>
          </a:r>
        </a:p>
      </dgm:t>
    </dgm:pt>
    <dgm:pt modelId="{C00AC441-208F-413C-B620-F2698FC66DFE}" type="parTrans" cxnId="{0257EBF9-707D-4473-BAC2-30F02B96BD78}">
      <dgm:prSet/>
      <dgm:spPr/>
      <dgm:t>
        <a:bodyPr/>
        <a:lstStyle/>
        <a:p>
          <a:endParaRPr lang="de-DE"/>
        </a:p>
      </dgm:t>
    </dgm:pt>
    <dgm:pt modelId="{F5629FE9-9F26-4EAD-AF29-A0E07980DE48}" type="sibTrans" cxnId="{0257EBF9-707D-4473-BAC2-30F02B96BD78}">
      <dgm:prSet/>
      <dgm:spPr/>
      <dgm:t>
        <a:bodyPr/>
        <a:lstStyle/>
        <a:p>
          <a:endParaRPr lang="de-DE"/>
        </a:p>
      </dgm:t>
    </dgm:pt>
    <dgm:pt modelId="{D82F878E-486E-46C6-B0C3-8F540BC3E121}">
      <dgm:prSet phldrT="[Text]" custT="1"/>
      <dgm:spPr/>
      <dgm:t>
        <a:bodyPr/>
        <a:lstStyle/>
        <a:p>
          <a:r>
            <a:rPr lang="de-DE" sz="1800" dirty="0"/>
            <a:t>Komplexe Abfragen mit negativer Performance</a:t>
          </a:r>
        </a:p>
      </dgm:t>
    </dgm:pt>
    <dgm:pt modelId="{E471EC73-073F-4C34-A6A8-36D567668FFD}" type="parTrans" cxnId="{C21EAB07-6485-4596-8AF7-73340B6F3460}">
      <dgm:prSet/>
      <dgm:spPr/>
      <dgm:t>
        <a:bodyPr/>
        <a:lstStyle/>
        <a:p>
          <a:endParaRPr lang="de-DE"/>
        </a:p>
      </dgm:t>
    </dgm:pt>
    <dgm:pt modelId="{B0BE8DA1-B425-4577-8586-2D3A388CEFF1}" type="sibTrans" cxnId="{C21EAB07-6485-4596-8AF7-73340B6F3460}">
      <dgm:prSet/>
      <dgm:spPr/>
      <dgm:t>
        <a:bodyPr/>
        <a:lstStyle/>
        <a:p>
          <a:endParaRPr lang="de-DE"/>
        </a:p>
      </dgm:t>
    </dgm:pt>
    <dgm:pt modelId="{35F45DD0-86BA-4572-A790-D59D2A56B7BB}">
      <dgm:prSet phldrT="[Text]"/>
      <dgm:spPr/>
      <dgm:t>
        <a:bodyPr/>
        <a:lstStyle/>
        <a:p>
          <a:r>
            <a:rPr lang="de-DE" dirty="0"/>
            <a:t>Skalierbarkeit</a:t>
          </a:r>
        </a:p>
      </dgm:t>
    </dgm:pt>
    <dgm:pt modelId="{496C1F89-5F65-4FDF-AF42-4122860FCD87}" type="parTrans" cxnId="{E37932F1-1795-420E-8ACE-478985911C4B}">
      <dgm:prSet/>
      <dgm:spPr/>
      <dgm:t>
        <a:bodyPr/>
        <a:lstStyle/>
        <a:p>
          <a:endParaRPr lang="de-DE"/>
        </a:p>
      </dgm:t>
    </dgm:pt>
    <dgm:pt modelId="{E8233CBC-35F3-447B-BBF6-EAEA578233DB}" type="sibTrans" cxnId="{E37932F1-1795-420E-8ACE-478985911C4B}">
      <dgm:prSet/>
      <dgm:spPr/>
      <dgm:t>
        <a:bodyPr/>
        <a:lstStyle/>
        <a:p>
          <a:endParaRPr lang="de-DE"/>
        </a:p>
      </dgm:t>
    </dgm:pt>
    <dgm:pt modelId="{84243B1B-D5E1-40EA-8770-2D98C6BA56BC}">
      <dgm:prSet phldrT="[Text]" custT="1"/>
      <dgm:spPr/>
      <dgm:t>
        <a:bodyPr/>
        <a:lstStyle/>
        <a:p>
          <a:r>
            <a:rPr lang="de-DE" sz="1800" dirty="0"/>
            <a:t>Schlecht geeignet bei sehr großen Datenmengen</a:t>
          </a:r>
        </a:p>
      </dgm:t>
    </dgm:pt>
    <dgm:pt modelId="{3D4F1987-E404-4EFF-B797-2057E78BD778}" type="parTrans" cxnId="{15D8DB66-E41D-4821-A093-6EA5D5498BD2}">
      <dgm:prSet/>
      <dgm:spPr/>
      <dgm:t>
        <a:bodyPr/>
        <a:lstStyle/>
        <a:p>
          <a:endParaRPr lang="de-DE"/>
        </a:p>
      </dgm:t>
    </dgm:pt>
    <dgm:pt modelId="{2E94A370-3813-4B96-B455-833E09A78073}" type="sibTrans" cxnId="{15D8DB66-E41D-4821-A093-6EA5D5498BD2}">
      <dgm:prSet/>
      <dgm:spPr/>
      <dgm:t>
        <a:bodyPr/>
        <a:lstStyle/>
        <a:p>
          <a:endParaRPr lang="de-DE"/>
        </a:p>
      </dgm:t>
    </dgm:pt>
    <dgm:pt modelId="{AD11B984-D7C7-423D-918E-48DA462DD528}">
      <dgm:prSet phldrT="[Text]" custT="1"/>
      <dgm:spPr/>
      <dgm:t>
        <a:bodyPr/>
        <a:lstStyle/>
        <a:p>
          <a:r>
            <a:rPr lang="de-DE" sz="1800" dirty="0"/>
            <a:t>Datenmodell muss zu Beginn </a:t>
          </a:r>
          <a:r>
            <a:rPr lang="de-DE" sz="1800" dirty="0" smtClean="0"/>
            <a:t>aufwändig </a:t>
          </a:r>
          <a:r>
            <a:rPr lang="de-DE" sz="1800" dirty="0"/>
            <a:t>definiert werden</a:t>
          </a:r>
        </a:p>
      </dgm:t>
    </dgm:pt>
    <dgm:pt modelId="{82B4599D-053D-4B0F-9144-94F73A5AD492}" type="sibTrans" cxnId="{56F35500-3DEA-4803-B60E-3E8E976F25F3}">
      <dgm:prSet/>
      <dgm:spPr/>
      <dgm:t>
        <a:bodyPr/>
        <a:lstStyle/>
        <a:p>
          <a:endParaRPr lang="de-DE"/>
        </a:p>
      </dgm:t>
    </dgm:pt>
    <dgm:pt modelId="{BFC801A9-4C95-4B6A-BCDB-09050579D7CC}" type="parTrans" cxnId="{56F35500-3DEA-4803-B60E-3E8E976F25F3}">
      <dgm:prSet/>
      <dgm:spPr/>
      <dgm:t>
        <a:bodyPr/>
        <a:lstStyle/>
        <a:p>
          <a:endParaRPr lang="de-DE"/>
        </a:p>
      </dgm:t>
    </dgm:pt>
    <dgm:pt modelId="{89198CD2-1FC9-4130-AE34-8F29E3C4A7D9}">
      <dgm:prSet phldrT="[Text]" custT="1"/>
      <dgm:spPr/>
      <dgm:t>
        <a:bodyPr/>
        <a:lstStyle/>
        <a:p>
          <a:r>
            <a:rPr lang="de-DE" sz="1800" dirty="0"/>
            <a:t>Spätere Änderungen sind aufwendig umzusetzen</a:t>
          </a:r>
        </a:p>
      </dgm:t>
    </dgm:pt>
    <dgm:pt modelId="{98B38567-4256-4DEA-9E33-144669B6E287}" type="sibTrans" cxnId="{A983CFB7-F219-4BF8-A397-D649F2A9B3D6}">
      <dgm:prSet/>
      <dgm:spPr/>
      <dgm:t>
        <a:bodyPr/>
        <a:lstStyle/>
        <a:p>
          <a:endParaRPr lang="de-DE"/>
        </a:p>
      </dgm:t>
    </dgm:pt>
    <dgm:pt modelId="{2AEA9754-287A-404F-905E-E0CB176110F4}" type="parTrans" cxnId="{A983CFB7-F219-4BF8-A397-D649F2A9B3D6}">
      <dgm:prSet/>
      <dgm:spPr/>
      <dgm:t>
        <a:bodyPr/>
        <a:lstStyle/>
        <a:p>
          <a:endParaRPr lang="de-DE"/>
        </a:p>
      </dgm:t>
    </dgm:pt>
    <dgm:pt modelId="{6338B9F7-02B3-4F3B-868C-20D4F5DDA86F}">
      <dgm:prSet phldrT="[Text]" custT="1"/>
      <dgm:spPr/>
      <dgm:t>
        <a:bodyPr/>
        <a:lstStyle/>
        <a:p>
          <a:r>
            <a:rPr lang="de-DE" sz="1800" dirty="0"/>
            <a:t>Gut vertikal skalierbar (größerer Server) aber schwer horizontal skalierbar (mehr Server)</a:t>
          </a:r>
        </a:p>
      </dgm:t>
    </dgm:pt>
    <dgm:pt modelId="{2DA44E9C-158B-43B1-ADAA-87A4425AFAB6}" type="parTrans" cxnId="{DA5341EA-965F-4CC1-B372-5FC65E9238DB}">
      <dgm:prSet/>
      <dgm:spPr/>
      <dgm:t>
        <a:bodyPr/>
        <a:lstStyle/>
        <a:p>
          <a:endParaRPr lang="de-DE"/>
        </a:p>
      </dgm:t>
    </dgm:pt>
    <dgm:pt modelId="{0D36D8BC-EFE1-4558-9FB6-AB4D243515F4}" type="sibTrans" cxnId="{DA5341EA-965F-4CC1-B372-5FC65E9238DB}">
      <dgm:prSet/>
      <dgm:spPr/>
      <dgm:t>
        <a:bodyPr/>
        <a:lstStyle/>
        <a:p>
          <a:endParaRPr lang="de-DE"/>
        </a:p>
      </dgm:t>
    </dgm:pt>
    <dgm:pt modelId="{8AB3BEA3-CC9A-42C6-8591-7063F7472F59}" type="pres">
      <dgm:prSet presAssocID="{B07B118D-94ED-4FDC-87A6-E9CF05E47637}" presName="Name0" presStyleCnt="0">
        <dgm:presLayoutVars>
          <dgm:dir/>
          <dgm:animLvl val="lvl"/>
          <dgm:resizeHandles val="exact"/>
        </dgm:presLayoutVars>
      </dgm:prSet>
      <dgm:spPr/>
      <dgm:t>
        <a:bodyPr/>
        <a:lstStyle/>
        <a:p>
          <a:endParaRPr lang="de-DE"/>
        </a:p>
      </dgm:t>
    </dgm:pt>
    <dgm:pt modelId="{5CD5173F-0FFE-4B4B-A788-8E48B030957F}" type="pres">
      <dgm:prSet presAssocID="{A4B60841-4AB4-496E-A924-EEB02D6762C7}" presName="linNode" presStyleCnt="0"/>
      <dgm:spPr/>
    </dgm:pt>
    <dgm:pt modelId="{3FAC5581-E885-422C-94D9-3D135299DB50}" type="pres">
      <dgm:prSet presAssocID="{A4B60841-4AB4-496E-A924-EEB02D6762C7}" presName="parentText" presStyleLbl="node1" presStyleIdx="0" presStyleCnt="4">
        <dgm:presLayoutVars>
          <dgm:chMax val="1"/>
          <dgm:bulletEnabled val="1"/>
        </dgm:presLayoutVars>
      </dgm:prSet>
      <dgm:spPr/>
      <dgm:t>
        <a:bodyPr/>
        <a:lstStyle/>
        <a:p>
          <a:endParaRPr lang="de-DE"/>
        </a:p>
      </dgm:t>
    </dgm:pt>
    <dgm:pt modelId="{A5E38406-8AE9-4339-800E-5A65A0BD1E0F}" type="pres">
      <dgm:prSet presAssocID="{A4B60841-4AB4-496E-A924-EEB02D6762C7}" presName="descendantText" presStyleLbl="alignAccFollowNode1" presStyleIdx="0" presStyleCnt="4">
        <dgm:presLayoutVars>
          <dgm:bulletEnabled val="1"/>
        </dgm:presLayoutVars>
      </dgm:prSet>
      <dgm:spPr/>
      <dgm:t>
        <a:bodyPr/>
        <a:lstStyle/>
        <a:p>
          <a:endParaRPr lang="de-DE"/>
        </a:p>
      </dgm:t>
    </dgm:pt>
    <dgm:pt modelId="{691EC13F-6EA4-45C2-9067-8DE8E0F63E48}" type="pres">
      <dgm:prSet presAssocID="{847B0428-2675-4E46-B255-D04E3AF65C91}" presName="sp" presStyleCnt="0"/>
      <dgm:spPr/>
    </dgm:pt>
    <dgm:pt modelId="{72715B84-DC3C-4E0F-8D64-56B89DC6DBB2}" type="pres">
      <dgm:prSet presAssocID="{AA8074B1-0B87-4B5B-8D3D-AD3EF33DD219}" presName="linNode" presStyleCnt="0"/>
      <dgm:spPr/>
    </dgm:pt>
    <dgm:pt modelId="{57D2C604-72B3-4C61-9014-D0464BD87E14}" type="pres">
      <dgm:prSet presAssocID="{AA8074B1-0B87-4B5B-8D3D-AD3EF33DD219}" presName="parentText" presStyleLbl="node1" presStyleIdx="1" presStyleCnt="4">
        <dgm:presLayoutVars>
          <dgm:chMax val="1"/>
          <dgm:bulletEnabled val="1"/>
        </dgm:presLayoutVars>
      </dgm:prSet>
      <dgm:spPr/>
      <dgm:t>
        <a:bodyPr/>
        <a:lstStyle/>
        <a:p>
          <a:endParaRPr lang="de-DE"/>
        </a:p>
      </dgm:t>
    </dgm:pt>
    <dgm:pt modelId="{37196CEA-B836-4A11-A0AC-5F3474DCBF2B}" type="pres">
      <dgm:prSet presAssocID="{AA8074B1-0B87-4B5B-8D3D-AD3EF33DD219}" presName="descendantText" presStyleLbl="alignAccFollowNode1" presStyleIdx="1" presStyleCnt="4" custLinFactNeighborX="0" custLinFactNeighborY="2669">
        <dgm:presLayoutVars>
          <dgm:bulletEnabled val="1"/>
        </dgm:presLayoutVars>
      </dgm:prSet>
      <dgm:spPr/>
      <dgm:t>
        <a:bodyPr/>
        <a:lstStyle/>
        <a:p>
          <a:endParaRPr lang="de-DE"/>
        </a:p>
      </dgm:t>
    </dgm:pt>
    <dgm:pt modelId="{51188C5F-77B6-4BF3-B630-7FDA641CBF81}" type="pres">
      <dgm:prSet presAssocID="{3111D755-9174-421F-8A99-B993A3463B7F}" presName="sp" presStyleCnt="0"/>
      <dgm:spPr/>
    </dgm:pt>
    <dgm:pt modelId="{4E438337-E0D1-435E-B76F-F5098F331FF0}" type="pres">
      <dgm:prSet presAssocID="{69E8ADBD-3204-41A6-AE7E-E86050B9CE6C}" presName="linNode" presStyleCnt="0"/>
      <dgm:spPr/>
    </dgm:pt>
    <dgm:pt modelId="{802872EA-EDD4-4760-95AA-A663F2B03D90}" type="pres">
      <dgm:prSet presAssocID="{69E8ADBD-3204-41A6-AE7E-E86050B9CE6C}" presName="parentText" presStyleLbl="node1" presStyleIdx="2" presStyleCnt="4">
        <dgm:presLayoutVars>
          <dgm:chMax val="1"/>
          <dgm:bulletEnabled val="1"/>
        </dgm:presLayoutVars>
      </dgm:prSet>
      <dgm:spPr/>
      <dgm:t>
        <a:bodyPr/>
        <a:lstStyle/>
        <a:p>
          <a:endParaRPr lang="de-DE"/>
        </a:p>
      </dgm:t>
    </dgm:pt>
    <dgm:pt modelId="{EEDECAE6-98A9-470A-8D2E-599EEBAF7723}" type="pres">
      <dgm:prSet presAssocID="{69E8ADBD-3204-41A6-AE7E-E86050B9CE6C}" presName="descendantText" presStyleLbl="alignAccFollowNode1" presStyleIdx="2" presStyleCnt="4">
        <dgm:presLayoutVars>
          <dgm:bulletEnabled val="1"/>
        </dgm:presLayoutVars>
      </dgm:prSet>
      <dgm:spPr/>
      <dgm:t>
        <a:bodyPr/>
        <a:lstStyle/>
        <a:p>
          <a:endParaRPr lang="de-DE"/>
        </a:p>
      </dgm:t>
    </dgm:pt>
    <dgm:pt modelId="{934357B0-D991-4BE1-AF96-A622F67117BF}" type="pres">
      <dgm:prSet presAssocID="{ADE47E2D-55E2-4D42-AD01-895ED611A266}" presName="sp" presStyleCnt="0"/>
      <dgm:spPr/>
    </dgm:pt>
    <dgm:pt modelId="{0530B0E2-E3A7-4176-B828-A63F27FAE3CD}" type="pres">
      <dgm:prSet presAssocID="{35F45DD0-86BA-4572-A790-D59D2A56B7BB}" presName="linNode" presStyleCnt="0"/>
      <dgm:spPr/>
    </dgm:pt>
    <dgm:pt modelId="{DFE2BACF-E5F4-4500-B805-29CB9531C50B}" type="pres">
      <dgm:prSet presAssocID="{35F45DD0-86BA-4572-A790-D59D2A56B7BB}" presName="parentText" presStyleLbl="node1" presStyleIdx="3" presStyleCnt="4">
        <dgm:presLayoutVars>
          <dgm:chMax val="1"/>
          <dgm:bulletEnabled val="1"/>
        </dgm:presLayoutVars>
      </dgm:prSet>
      <dgm:spPr/>
      <dgm:t>
        <a:bodyPr/>
        <a:lstStyle/>
        <a:p>
          <a:endParaRPr lang="de-DE"/>
        </a:p>
      </dgm:t>
    </dgm:pt>
    <dgm:pt modelId="{FE4BFF47-AEA9-4280-8AD7-64938BA33EC8}" type="pres">
      <dgm:prSet presAssocID="{35F45DD0-86BA-4572-A790-D59D2A56B7BB}" presName="descendantText" presStyleLbl="alignAccFollowNode1" presStyleIdx="3" presStyleCnt="4">
        <dgm:presLayoutVars>
          <dgm:bulletEnabled val="1"/>
        </dgm:presLayoutVars>
      </dgm:prSet>
      <dgm:spPr/>
      <dgm:t>
        <a:bodyPr/>
        <a:lstStyle/>
        <a:p>
          <a:endParaRPr lang="de-DE"/>
        </a:p>
      </dgm:t>
    </dgm:pt>
  </dgm:ptLst>
  <dgm:cxnLst>
    <dgm:cxn modelId="{44DC1A3E-1BD4-4572-8946-548EE7F1A36D}" type="presOf" srcId="{A4B60841-4AB4-496E-A924-EEB02D6762C7}" destId="{3FAC5581-E885-422C-94D9-3D135299DB50}" srcOrd="0" destOrd="0" presId="urn:microsoft.com/office/officeart/2005/8/layout/vList5"/>
    <dgm:cxn modelId="{CBF8E1B6-B55F-4109-9B16-973F3E13E1B1}" type="presOf" srcId="{89198CD2-1FC9-4130-AE34-8F29E3C4A7D9}" destId="{A5E38406-8AE9-4339-800E-5A65A0BD1E0F}" srcOrd="0" destOrd="1" presId="urn:microsoft.com/office/officeart/2005/8/layout/vList5"/>
    <dgm:cxn modelId="{F5229E4F-A6A3-4E92-98B0-21E844AA4BC6}" srcId="{AA8074B1-0B87-4B5B-8D3D-AD3EF33DD219}" destId="{C81B397D-34DA-442F-A329-4465138D3315}" srcOrd="1" destOrd="0" parTransId="{95A5FC8D-36F4-4DFB-9789-B03721484B6B}" sibTransId="{F262D444-FC0A-42CD-8A42-7E37F4FF8B51}"/>
    <dgm:cxn modelId="{1D93C224-7EB8-47FF-B78B-EFBE0FEC5451}" type="presOf" srcId="{AA8074B1-0B87-4B5B-8D3D-AD3EF33DD219}" destId="{57D2C604-72B3-4C61-9014-D0464BD87E14}" srcOrd="0" destOrd="0" presId="urn:microsoft.com/office/officeart/2005/8/layout/vList5"/>
    <dgm:cxn modelId="{9679BF71-2C29-4EFC-AA5E-BC360305086B}" srcId="{B07B118D-94ED-4FDC-87A6-E9CF05E47637}" destId="{AA8074B1-0B87-4B5B-8D3D-AD3EF33DD219}" srcOrd="1" destOrd="0" parTransId="{D522101C-0524-4E3F-8A44-FA607984BD74}" sibTransId="{3111D755-9174-421F-8A99-B993A3463B7F}"/>
    <dgm:cxn modelId="{41827A4E-5867-4518-9B5E-D4770DE50C0C}" type="presOf" srcId="{AD11B984-D7C7-423D-918E-48DA462DD528}" destId="{A5E38406-8AE9-4339-800E-5A65A0BD1E0F}" srcOrd="0" destOrd="0" presId="urn:microsoft.com/office/officeart/2005/8/layout/vList5"/>
    <dgm:cxn modelId="{FF4312B5-2CCE-4049-A6BB-AEB721456C63}" srcId="{B07B118D-94ED-4FDC-87A6-E9CF05E47637}" destId="{A4B60841-4AB4-496E-A924-EEB02D6762C7}" srcOrd="0" destOrd="0" parTransId="{0A14AA72-F35B-4648-A7ED-9735B1EB9885}" sibTransId="{847B0428-2675-4E46-B255-D04E3AF65C91}"/>
    <dgm:cxn modelId="{DB1DA6AD-7960-4187-8C92-B4E7000736B6}" type="presOf" srcId="{D82F878E-486E-46C6-B0C3-8F540BC3E121}" destId="{EEDECAE6-98A9-470A-8D2E-599EEBAF7723}" srcOrd="0" destOrd="1" presId="urn:microsoft.com/office/officeart/2005/8/layout/vList5"/>
    <dgm:cxn modelId="{E37932F1-1795-420E-8ACE-478985911C4B}" srcId="{B07B118D-94ED-4FDC-87A6-E9CF05E47637}" destId="{35F45DD0-86BA-4572-A790-D59D2A56B7BB}" srcOrd="3" destOrd="0" parTransId="{496C1F89-5F65-4FDF-AF42-4122860FCD87}" sibTransId="{E8233CBC-35F3-447B-BBF6-EAEA578233DB}"/>
    <dgm:cxn modelId="{A983CFB7-F219-4BF8-A397-D649F2A9B3D6}" srcId="{A4B60841-4AB4-496E-A924-EEB02D6762C7}" destId="{89198CD2-1FC9-4130-AE34-8F29E3C4A7D9}" srcOrd="1" destOrd="0" parTransId="{2AEA9754-287A-404F-905E-E0CB176110F4}" sibTransId="{98B38567-4256-4DEA-9E33-144669B6E287}"/>
    <dgm:cxn modelId="{15D8DB66-E41D-4821-A093-6EA5D5498BD2}" srcId="{35F45DD0-86BA-4572-A790-D59D2A56B7BB}" destId="{84243B1B-D5E1-40EA-8770-2D98C6BA56BC}" srcOrd="0" destOrd="0" parTransId="{3D4F1987-E404-4EFF-B797-2057E78BD778}" sibTransId="{2E94A370-3813-4B96-B455-833E09A78073}"/>
    <dgm:cxn modelId="{27C7B166-ADDF-4360-926D-064A0FC705A3}" type="presOf" srcId="{6338B9F7-02B3-4F3B-868C-20D4F5DDA86F}" destId="{FE4BFF47-AEA9-4280-8AD7-64938BA33EC8}" srcOrd="0" destOrd="1" presId="urn:microsoft.com/office/officeart/2005/8/layout/vList5"/>
    <dgm:cxn modelId="{D1B95A0E-1721-457D-9862-1E15F1A62387}" type="presOf" srcId="{69E8ADBD-3204-41A6-AE7E-E86050B9CE6C}" destId="{802872EA-EDD4-4760-95AA-A663F2B03D90}" srcOrd="0" destOrd="0" presId="urn:microsoft.com/office/officeart/2005/8/layout/vList5"/>
    <dgm:cxn modelId="{133DCD51-CFAC-414F-B1C2-13AE4A797CE5}" srcId="{B07B118D-94ED-4FDC-87A6-E9CF05E47637}" destId="{69E8ADBD-3204-41A6-AE7E-E86050B9CE6C}" srcOrd="2" destOrd="0" parTransId="{0B041DD0-9D18-460D-81FF-19840EE85E62}" sibTransId="{ADE47E2D-55E2-4D42-AD01-895ED611A266}"/>
    <dgm:cxn modelId="{DA5341EA-965F-4CC1-B372-5FC65E9238DB}" srcId="{35F45DD0-86BA-4572-A790-D59D2A56B7BB}" destId="{6338B9F7-02B3-4F3B-868C-20D4F5DDA86F}" srcOrd="1" destOrd="0" parTransId="{2DA44E9C-158B-43B1-ADAA-87A4425AFAB6}" sibTransId="{0D36D8BC-EFE1-4558-9FB6-AB4D243515F4}"/>
    <dgm:cxn modelId="{0257EBF9-707D-4473-BAC2-30F02B96BD78}" srcId="{69E8ADBD-3204-41A6-AE7E-E86050B9CE6C}" destId="{99442815-C2A5-4AAF-9E10-220A78D42490}" srcOrd="0" destOrd="0" parTransId="{C00AC441-208F-413C-B620-F2698FC66DFE}" sibTransId="{F5629FE9-9F26-4EAD-AF29-A0E07980DE48}"/>
    <dgm:cxn modelId="{56F35500-3DEA-4803-B60E-3E8E976F25F3}" srcId="{A4B60841-4AB4-496E-A924-EEB02D6762C7}" destId="{AD11B984-D7C7-423D-918E-48DA462DD528}" srcOrd="0" destOrd="0" parTransId="{BFC801A9-4C95-4B6A-BCDB-09050579D7CC}" sibTransId="{82B4599D-053D-4B0F-9144-94F73A5AD492}"/>
    <dgm:cxn modelId="{03A40B18-5D16-4021-9EF4-A1AFADE112F9}" srcId="{AA8074B1-0B87-4B5B-8D3D-AD3EF33DD219}" destId="{924AF5F9-74A6-4D8F-B8CE-ACFA3CA96BC3}" srcOrd="0" destOrd="0" parTransId="{F4CBA0AB-10D8-4D61-8F8D-2AF662912E65}" sibTransId="{7F782293-417E-4831-8F99-45A138BBD9F3}"/>
    <dgm:cxn modelId="{B502410B-2CD9-413A-BC09-FB514C7FA071}" type="presOf" srcId="{C81B397D-34DA-442F-A329-4465138D3315}" destId="{37196CEA-B836-4A11-A0AC-5F3474DCBF2B}" srcOrd="0" destOrd="1" presId="urn:microsoft.com/office/officeart/2005/8/layout/vList5"/>
    <dgm:cxn modelId="{01CD0587-0EAA-46C2-B540-F81485B57016}" type="presOf" srcId="{B07B118D-94ED-4FDC-87A6-E9CF05E47637}" destId="{8AB3BEA3-CC9A-42C6-8591-7063F7472F59}" srcOrd="0" destOrd="0" presId="urn:microsoft.com/office/officeart/2005/8/layout/vList5"/>
    <dgm:cxn modelId="{8280CBED-4321-499C-AF65-0E3BD0EA1F35}" type="presOf" srcId="{924AF5F9-74A6-4D8F-B8CE-ACFA3CA96BC3}" destId="{37196CEA-B836-4A11-A0AC-5F3474DCBF2B}" srcOrd="0" destOrd="0" presId="urn:microsoft.com/office/officeart/2005/8/layout/vList5"/>
    <dgm:cxn modelId="{D23FB43C-B308-4EFD-983E-F57A10EBD995}" type="presOf" srcId="{84243B1B-D5E1-40EA-8770-2D98C6BA56BC}" destId="{FE4BFF47-AEA9-4280-8AD7-64938BA33EC8}" srcOrd="0" destOrd="0" presId="urn:microsoft.com/office/officeart/2005/8/layout/vList5"/>
    <dgm:cxn modelId="{299C5ADF-2B30-4098-B702-D898E58E1A47}" type="presOf" srcId="{99442815-C2A5-4AAF-9E10-220A78D42490}" destId="{EEDECAE6-98A9-470A-8D2E-599EEBAF7723}" srcOrd="0" destOrd="0" presId="urn:microsoft.com/office/officeart/2005/8/layout/vList5"/>
    <dgm:cxn modelId="{C21EAB07-6485-4596-8AF7-73340B6F3460}" srcId="{69E8ADBD-3204-41A6-AE7E-E86050B9CE6C}" destId="{D82F878E-486E-46C6-B0C3-8F540BC3E121}" srcOrd="1" destOrd="0" parTransId="{E471EC73-073F-4C34-A6A8-36D567668FFD}" sibTransId="{B0BE8DA1-B425-4577-8586-2D3A388CEFF1}"/>
    <dgm:cxn modelId="{1C090416-8A37-4FBE-9E46-BFB3FACEFD22}" type="presOf" srcId="{35F45DD0-86BA-4572-A790-D59D2A56B7BB}" destId="{DFE2BACF-E5F4-4500-B805-29CB9531C50B}" srcOrd="0" destOrd="0" presId="urn:microsoft.com/office/officeart/2005/8/layout/vList5"/>
    <dgm:cxn modelId="{A92F1522-E28D-4B1B-816D-4D1C385CD134}" type="presParOf" srcId="{8AB3BEA3-CC9A-42C6-8591-7063F7472F59}" destId="{5CD5173F-0FFE-4B4B-A788-8E48B030957F}" srcOrd="0" destOrd="0" presId="urn:microsoft.com/office/officeart/2005/8/layout/vList5"/>
    <dgm:cxn modelId="{BCB0CD00-2757-4D0B-AACB-FA80052CDFCB}" type="presParOf" srcId="{5CD5173F-0FFE-4B4B-A788-8E48B030957F}" destId="{3FAC5581-E885-422C-94D9-3D135299DB50}" srcOrd="0" destOrd="0" presId="urn:microsoft.com/office/officeart/2005/8/layout/vList5"/>
    <dgm:cxn modelId="{2B8D09A3-D917-40FE-BADD-7FCA27CB909B}" type="presParOf" srcId="{5CD5173F-0FFE-4B4B-A788-8E48B030957F}" destId="{A5E38406-8AE9-4339-800E-5A65A0BD1E0F}" srcOrd="1" destOrd="0" presId="urn:microsoft.com/office/officeart/2005/8/layout/vList5"/>
    <dgm:cxn modelId="{9031D62E-A1C1-4C55-935B-D671BDFE63D4}" type="presParOf" srcId="{8AB3BEA3-CC9A-42C6-8591-7063F7472F59}" destId="{691EC13F-6EA4-45C2-9067-8DE8E0F63E48}" srcOrd="1" destOrd="0" presId="urn:microsoft.com/office/officeart/2005/8/layout/vList5"/>
    <dgm:cxn modelId="{9FE7B8D7-626A-4E56-80A6-2624233F6405}" type="presParOf" srcId="{8AB3BEA3-CC9A-42C6-8591-7063F7472F59}" destId="{72715B84-DC3C-4E0F-8D64-56B89DC6DBB2}" srcOrd="2" destOrd="0" presId="urn:microsoft.com/office/officeart/2005/8/layout/vList5"/>
    <dgm:cxn modelId="{06617F7B-AE16-4293-B4FD-FA2D6913F013}" type="presParOf" srcId="{72715B84-DC3C-4E0F-8D64-56B89DC6DBB2}" destId="{57D2C604-72B3-4C61-9014-D0464BD87E14}" srcOrd="0" destOrd="0" presId="urn:microsoft.com/office/officeart/2005/8/layout/vList5"/>
    <dgm:cxn modelId="{D485E478-44EE-486A-AC7F-3A4C7F9CC1F7}" type="presParOf" srcId="{72715B84-DC3C-4E0F-8D64-56B89DC6DBB2}" destId="{37196CEA-B836-4A11-A0AC-5F3474DCBF2B}" srcOrd="1" destOrd="0" presId="urn:microsoft.com/office/officeart/2005/8/layout/vList5"/>
    <dgm:cxn modelId="{0A953B0F-61A7-4DDA-8EB8-9F7BF78D3875}" type="presParOf" srcId="{8AB3BEA3-CC9A-42C6-8591-7063F7472F59}" destId="{51188C5F-77B6-4BF3-B630-7FDA641CBF81}" srcOrd="3" destOrd="0" presId="urn:microsoft.com/office/officeart/2005/8/layout/vList5"/>
    <dgm:cxn modelId="{35A24986-3E5B-46E7-84B9-0EF5F9168E7E}" type="presParOf" srcId="{8AB3BEA3-CC9A-42C6-8591-7063F7472F59}" destId="{4E438337-E0D1-435E-B76F-F5098F331FF0}" srcOrd="4" destOrd="0" presId="urn:microsoft.com/office/officeart/2005/8/layout/vList5"/>
    <dgm:cxn modelId="{EAF93577-260E-4DBC-B67A-1567E35C32FD}" type="presParOf" srcId="{4E438337-E0D1-435E-B76F-F5098F331FF0}" destId="{802872EA-EDD4-4760-95AA-A663F2B03D90}" srcOrd="0" destOrd="0" presId="urn:microsoft.com/office/officeart/2005/8/layout/vList5"/>
    <dgm:cxn modelId="{7AE83E49-1129-4926-8161-DEC4AA8B8A5B}" type="presParOf" srcId="{4E438337-E0D1-435E-B76F-F5098F331FF0}" destId="{EEDECAE6-98A9-470A-8D2E-599EEBAF7723}" srcOrd="1" destOrd="0" presId="urn:microsoft.com/office/officeart/2005/8/layout/vList5"/>
    <dgm:cxn modelId="{334BC7A9-D8DF-4083-842F-441C08F610B8}" type="presParOf" srcId="{8AB3BEA3-CC9A-42C6-8591-7063F7472F59}" destId="{934357B0-D991-4BE1-AF96-A622F67117BF}" srcOrd="5" destOrd="0" presId="urn:microsoft.com/office/officeart/2005/8/layout/vList5"/>
    <dgm:cxn modelId="{38E65EE0-3BA7-49CE-8828-D1EF9EC86245}" type="presParOf" srcId="{8AB3BEA3-CC9A-42C6-8591-7063F7472F59}" destId="{0530B0E2-E3A7-4176-B828-A63F27FAE3CD}" srcOrd="6" destOrd="0" presId="urn:microsoft.com/office/officeart/2005/8/layout/vList5"/>
    <dgm:cxn modelId="{3B830E2F-2ED8-416E-B841-8E511C0873ED}" type="presParOf" srcId="{0530B0E2-E3A7-4176-B828-A63F27FAE3CD}" destId="{DFE2BACF-E5F4-4500-B805-29CB9531C50B}" srcOrd="0" destOrd="0" presId="urn:microsoft.com/office/officeart/2005/8/layout/vList5"/>
    <dgm:cxn modelId="{EEE1AEFF-321C-4101-9DC9-EA25BE677790}" type="presParOf" srcId="{0530B0E2-E3A7-4176-B828-A63F27FAE3CD}" destId="{FE4BFF47-AEA9-4280-8AD7-64938BA33EC8}"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5E38406-8AE9-4339-800E-5A65A0BD1E0F}">
      <dsp:nvSpPr>
        <dsp:cNvPr id="0" name=""/>
        <dsp:cNvSpPr/>
      </dsp:nvSpPr>
      <dsp:spPr>
        <a:xfrm rot="5400000">
          <a:off x="6675714" y="-2805496"/>
          <a:ext cx="856518" cy="6686092"/>
        </a:xfrm>
        <a:prstGeom prst="round2SameRect">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de-DE" sz="1800" kern="1200" dirty="0"/>
            <a:t>Datenmodell muss zu Beginn </a:t>
          </a:r>
          <a:r>
            <a:rPr lang="de-DE" sz="1800" kern="1200" dirty="0" smtClean="0"/>
            <a:t>aufwändig </a:t>
          </a:r>
          <a:r>
            <a:rPr lang="de-DE" sz="1800" kern="1200" dirty="0"/>
            <a:t>definiert werden</a:t>
          </a:r>
        </a:p>
        <a:p>
          <a:pPr marL="171450" lvl="1" indent="-171450" algn="l" defTabSz="800100">
            <a:lnSpc>
              <a:spcPct val="90000"/>
            </a:lnSpc>
            <a:spcBef>
              <a:spcPct val="0"/>
            </a:spcBef>
            <a:spcAft>
              <a:spcPct val="15000"/>
            </a:spcAft>
            <a:buChar char="••"/>
          </a:pPr>
          <a:r>
            <a:rPr lang="de-DE" sz="1800" kern="1200" dirty="0"/>
            <a:t>Spätere Änderungen sind aufwendig umzusetzen</a:t>
          </a:r>
        </a:p>
      </dsp:txBody>
      <dsp:txXfrm rot="-5400000">
        <a:off x="3760927" y="151103"/>
        <a:ext cx="6644280" cy="772894"/>
      </dsp:txXfrm>
    </dsp:sp>
    <dsp:sp modelId="{3FAC5581-E885-422C-94D9-3D135299DB50}">
      <dsp:nvSpPr>
        <dsp:cNvPr id="0" name=""/>
        <dsp:cNvSpPr/>
      </dsp:nvSpPr>
      <dsp:spPr>
        <a:xfrm>
          <a:off x="0" y="2225"/>
          <a:ext cx="3760927" cy="1070648"/>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8590" tIns="74295" rIns="148590" bIns="74295" numCol="1" spcCol="1270" anchor="ctr" anchorCtr="0">
          <a:noAutofit/>
        </a:bodyPr>
        <a:lstStyle/>
        <a:p>
          <a:pPr lvl="0" algn="ctr" defTabSz="1733550">
            <a:lnSpc>
              <a:spcPct val="90000"/>
            </a:lnSpc>
            <a:spcBef>
              <a:spcPct val="0"/>
            </a:spcBef>
            <a:spcAft>
              <a:spcPct val="35000"/>
            </a:spcAft>
          </a:pPr>
          <a:r>
            <a:rPr lang="de-DE" sz="3900" kern="1200" dirty="0"/>
            <a:t>Aufwand</a:t>
          </a:r>
        </a:p>
      </dsp:txBody>
      <dsp:txXfrm>
        <a:off x="52265" y="54490"/>
        <a:ext cx="3656397" cy="966118"/>
      </dsp:txXfrm>
    </dsp:sp>
    <dsp:sp modelId="{37196CEA-B836-4A11-A0AC-5F3474DCBF2B}">
      <dsp:nvSpPr>
        <dsp:cNvPr id="0" name=""/>
        <dsp:cNvSpPr/>
      </dsp:nvSpPr>
      <dsp:spPr>
        <a:xfrm rot="5400000">
          <a:off x="6675714" y="-1658454"/>
          <a:ext cx="856518" cy="6686092"/>
        </a:xfrm>
        <a:prstGeom prst="round2SameRect">
          <a:avLst/>
        </a:prstGeom>
        <a:solidFill>
          <a:schemeClr val="accent3">
            <a:tint val="40000"/>
            <a:alpha val="90000"/>
            <a:hueOff val="0"/>
            <a:satOff val="0"/>
            <a:lumOff val="0"/>
            <a:alphaOff val="0"/>
          </a:schemeClr>
        </a:solidFill>
        <a:ln w="12700" cap="flat" cmpd="sng" algn="ctr">
          <a:solidFill>
            <a:schemeClr val="accent3">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de-DE" sz="1800" kern="1200" dirty="0"/>
            <a:t>Gut geeignet für Datenarten, die sich in Tabellen abbilden lassen</a:t>
          </a:r>
        </a:p>
        <a:p>
          <a:pPr marL="171450" lvl="1" indent="-171450" algn="l" defTabSz="800100">
            <a:lnSpc>
              <a:spcPct val="90000"/>
            </a:lnSpc>
            <a:spcBef>
              <a:spcPct val="0"/>
            </a:spcBef>
            <a:spcAft>
              <a:spcPct val="15000"/>
            </a:spcAft>
            <a:buChar char="••"/>
          </a:pPr>
          <a:r>
            <a:rPr lang="de-DE" sz="1800" kern="1200" dirty="0"/>
            <a:t>Schlecht geeignet für abstrakte oder komplexe Datenarten</a:t>
          </a:r>
        </a:p>
      </dsp:txBody>
      <dsp:txXfrm rot="-5400000">
        <a:off x="3760927" y="1298145"/>
        <a:ext cx="6644280" cy="772894"/>
      </dsp:txXfrm>
    </dsp:sp>
    <dsp:sp modelId="{57D2C604-72B3-4C61-9014-D0464BD87E14}">
      <dsp:nvSpPr>
        <dsp:cNvPr id="0" name=""/>
        <dsp:cNvSpPr/>
      </dsp:nvSpPr>
      <dsp:spPr>
        <a:xfrm>
          <a:off x="0" y="1126407"/>
          <a:ext cx="3760927" cy="1070648"/>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8590" tIns="74295" rIns="148590" bIns="74295" numCol="1" spcCol="1270" anchor="ctr" anchorCtr="0">
          <a:noAutofit/>
        </a:bodyPr>
        <a:lstStyle/>
        <a:p>
          <a:pPr lvl="0" algn="ctr" defTabSz="1733550">
            <a:lnSpc>
              <a:spcPct val="90000"/>
            </a:lnSpc>
            <a:spcBef>
              <a:spcPct val="0"/>
            </a:spcBef>
            <a:spcAft>
              <a:spcPct val="35000"/>
            </a:spcAft>
          </a:pPr>
          <a:r>
            <a:rPr lang="de-DE" sz="3900" kern="1200" dirty="0"/>
            <a:t>Eignung</a:t>
          </a:r>
        </a:p>
      </dsp:txBody>
      <dsp:txXfrm>
        <a:off x="52265" y="1178672"/>
        <a:ext cx="3656397" cy="966118"/>
      </dsp:txXfrm>
    </dsp:sp>
    <dsp:sp modelId="{EEDECAE6-98A9-470A-8D2E-599EEBAF7723}">
      <dsp:nvSpPr>
        <dsp:cNvPr id="0" name=""/>
        <dsp:cNvSpPr/>
      </dsp:nvSpPr>
      <dsp:spPr>
        <a:xfrm rot="5400000">
          <a:off x="6675714" y="-557133"/>
          <a:ext cx="856518" cy="6686092"/>
        </a:xfrm>
        <a:prstGeom prst="round2SameRect">
          <a:avLst/>
        </a:prstGeom>
        <a:solidFill>
          <a:schemeClr val="accent4">
            <a:tint val="40000"/>
            <a:alpha val="90000"/>
            <a:hueOff val="0"/>
            <a:satOff val="0"/>
            <a:lumOff val="0"/>
            <a:alphaOff val="0"/>
          </a:schemeClr>
        </a:solidFill>
        <a:ln w="12700" cap="flat" cmpd="sng" algn="ctr">
          <a:solidFill>
            <a:schemeClr val="accent4">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de-DE" sz="1800" kern="1200" dirty="0"/>
            <a:t>Zusammenhängende Daten werden in unterschiedlichen Tabellen gespeichert (Normalisierung)</a:t>
          </a:r>
        </a:p>
        <a:p>
          <a:pPr marL="171450" lvl="1" indent="-171450" algn="l" defTabSz="800100">
            <a:lnSpc>
              <a:spcPct val="90000"/>
            </a:lnSpc>
            <a:spcBef>
              <a:spcPct val="0"/>
            </a:spcBef>
            <a:spcAft>
              <a:spcPct val="15000"/>
            </a:spcAft>
            <a:buChar char="••"/>
          </a:pPr>
          <a:r>
            <a:rPr lang="de-DE" sz="1800" kern="1200" dirty="0"/>
            <a:t>Komplexe Abfragen mit negativer Performance</a:t>
          </a:r>
        </a:p>
      </dsp:txBody>
      <dsp:txXfrm rot="-5400000">
        <a:off x="3760927" y="2399466"/>
        <a:ext cx="6644280" cy="772894"/>
      </dsp:txXfrm>
    </dsp:sp>
    <dsp:sp modelId="{802872EA-EDD4-4760-95AA-A663F2B03D90}">
      <dsp:nvSpPr>
        <dsp:cNvPr id="0" name=""/>
        <dsp:cNvSpPr/>
      </dsp:nvSpPr>
      <dsp:spPr>
        <a:xfrm>
          <a:off x="0" y="2250588"/>
          <a:ext cx="3760927" cy="1070648"/>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8590" tIns="74295" rIns="148590" bIns="74295" numCol="1" spcCol="1270" anchor="ctr" anchorCtr="0">
          <a:noAutofit/>
        </a:bodyPr>
        <a:lstStyle/>
        <a:p>
          <a:pPr lvl="0" algn="ctr" defTabSz="1733550">
            <a:lnSpc>
              <a:spcPct val="90000"/>
            </a:lnSpc>
            <a:spcBef>
              <a:spcPct val="0"/>
            </a:spcBef>
            <a:spcAft>
              <a:spcPct val="35000"/>
            </a:spcAft>
          </a:pPr>
          <a:r>
            <a:rPr lang="de-DE" sz="3900" kern="1200" dirty="0"/>
            <a:t>Segmentierung</a:t>
          </a:r>
        </a:p>
      </dsp:txBody>
      <dsp:txXfrm>
        <a:off x="52265" y="2302853"/>
        <a:ext cx="3656397" cy="966118"/>
      </dsp:txXfrm>
    </dsp:sp>
    <dsp:sp modelId="{FE4BFF47-AEA9-4280-8AD7-64938BA33EC8}">
      <dsp:nvSpPr>
        <dsp:cNvPr id="0" name=""/>
        <dsp:cNvSpPr/>
      </dsp:nvSpPr>
      <dsp:spPr>
        <a:xfrm rot="5400000">
          <a:off x="6675714" y="567047"/>
          <a:ext cx="856518" cy="6686092"/>
        </a:xfrm>
        <a:prstGeom prst="round2SameRect">
          <a:avLst/>
        </a:prstGeom>
        <a:solidFill>
          <a:schemeClr val="accent5">
            <a:tint val="40000"/>
            <a:alpha val="90000"/>
            <a:hueOff val="0"/>
            <a:satOff val="0"/>
            <a:lumOff val="0"/>
            <a:alphaOff val="0"/>
          </a:schemeClr>
        </a:solidFill>
        <a:ln w="12700" cap="flat" cmpd="sng" algn="ctr">
          <a:solidFill>
            <a:schemeClr val="accent5">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47650" tIns="123825" rIns="247650" bIns="123825" numCol="1" spcCol="1270" anchor="ctr" anchorCtr="0">
          <a:noAutofit/>
        </a:bodyPr>
        <a:lstStyle/>
        <a:p>
          <a:pPr marL="171450" lvl="1" indent="-171450" algn="l" defTabSz="800100">
            <a:lnSpc>
              <a:spcPct val="90000"/>
            </a:lnSpc>
            <a:spcBef>
              <a:spcPct val="0"/>
            </a:spcBef>
            <a:spcAft>
              <a:spcPct val="15000"/>
            </a:spcAft>
            <a:buChar char="••"/>
          </a:pPr>
          <a:r>
            <a:rPr lang="de-DE" sz="1800" kern="1200" dirty="0"/>
            <a:t>Schlecht geeignet bei sehr großen Datenmengen</a:t>
          </a:r>
        </a:p>
        <a:p>
          <a:pPr marL="171450" lvl="1" indent="-171450" algn="l" defTabSz="800100">
            <a:lnSpc>
              <a:spcPct val="90000"/>
            </a:lnSpc>
            <a:spcBef>
              <a:spcPct val="0"/>
            </a:spcBef>
            <a:spcAft>
              <a:spcPct val="15000"/>
            </a:spcAft>
            <a:buChar char="••"/>
          </a:pPr>
          <a:r>
            <a:rPr lang="de-DE" sz="1800" kern="1200" dirty="0"/>
            <a:t>Gut vertikal skalierbar (größerer Server) aber schwer horizontal skalierbar (mehr Server)</a:t>
          </a:r>
        </a:p>
      </dsp:txBody>
      <dsp:txXfrm rot="-5400000">
        <a:off x="3760927" y="3523646"/>
        <a:ext cx="6644280" cy="772894"/>
      </dsp:txXfrm>
    </dsp:sp>
    <dsp:sp modelId="{DFE2BACF-E5F4-4500-B805-29CB9531C50B}">
      <dsp:nvSpPr>
        <dsp:cNvPr id="0" name=""/>
        <dsp:cNvSpPr/>
      </dsp:nvSpPr>
      <dsp:spPr>
        <a:xfrm>
          <a:off x="0" y="3374769"/>
          <a:ext cx="3760927" cy="1070648"/>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8590" tIns="74295" rIns="148590" bIns="74295" numCol="1" spcCol="1270" anchor="ctr" anchorCtr="0">
          <a:noAutofit/>
        </a:bodyPr>
        <a:lstStyle/>
        <a:p>
          <a:pPr lvl="0" algn="ctr" defTabSz="1733550">
            <a:lnSpc>
              <a:spcPct val="90000"/>
            </a:lnSpc>
            <a:spcBef>
              <a:spcPct val="0"/>
            </a:spcBef>
            <a:spcAft>
              <a:spcPct val="35000"/>
            </a:spcAft>
          </a:pPr>
          <a:r>
            <a:rPr lang="de-DE" sz="3900" kern="1200" dirty="0"/>
            <a:t>Skalierbarkeit</a:t>
          </a:r>
        </a:p>
      </dsp:txBody>
      <dsp:txXfrm>
        <a:off x="52265" y="3427034"/>
        <a:ext cx="3656397" cy="966118"/>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3DCAE0A-4DDC-4FA9-B5DF-B2F27F11D38D}" type="datetimeFigureOut">
              <a:rPr lang="de-DE" smtClean="0"/>
              <a:t>13.10.2022</a:t>
            </a:fld>
            <a:endParaRPr lang="de-DE"/>
          </a:p>
        </p:txBody>
      </p:sp>
      <p:sp>
        <p:nvSpPr>
          <p:cNvPr id="4" name="Fußzeilenplatzhalt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EA059DA-B532-4207-B3EE-3868F09969DF}" type="slidenum">
              <a:rPr lang="de-DE" smtClean="0"/>
              <a:t>‹Nr.›</a:t>
            </a:fld>
            <a:endParaRPr lang="de-DE"/>
          </a:p>
        </p:txBody>
      </p:sp>
    </p:spTree>
    <p:extLst>
      <p:ext uri="{BB962C8B-B14F-4D97-AF65-F5344CB8AC3E}">
        <p14:creationId xmlns:p14="http://schemas.microsoft.com/office/powerpoint/2010/main" val="16228909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76CFC90-18CD-47E0-91FC-5C4D18512197}" type="datetimeFigureOut">
              <a:rPr lang="de-DE" smtClean="0"/>
              <a:t>13.10.2022</a:t>
            </a:fld>
            <a:endParaRPr lang="de-DE"/>
          </a:p>
        </p:txBody>
      </p:sp>
      <p:sp>
        <p:nvSpPr>
          <p:cNvPr id="4" name="Folienbildplatzhalt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5EB73C9-E3A9-495D-BF71-7EF73C8513CC}" type="slidenum">
              <a:rPr lang="de-DE" smtClean="0"/>
              <a:t>‹Nr.›</a:t>
            </a:fld>
            <a:endParaRPr lang="de-DE"/>
          </a:p>
        </p:txBody>
      </p:sp>
    </p:spTree>
    <p:extLst>
      <p:ext uri="{BB962C8B-B14F-4D97-AF65-F5344CB8AC3E}">
        <p14:creationId xmlns:p14="http://schemas.microsoft.com/office/powerpoint/2010/main" val="361916427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Wie gerade erwähnt, werden wir diesen Track nun mit einer kurzen Einführung in die Datenmodellierung eröffnen.</a:t>
            </a:r>
          </a:p>
          <a:p>
            <a:endParaRPr lang="de-DE" dirty="0" smtClean="0"/>
          </a:p>
          <a:p>
            <a:r>
              <a:rPr lang="de-DE" dirty="0" smtClean="0"/>
              <a:t>Wir haben uns für dieses Thema entschieden, weil die Datenmodellierung vor allem mit Blick auf kleinere oder auch größere Programmiervorhaben (z.B. in Gruppen), aber auch ganz einfach für die Erstellung guter Daten in Datenbanken oder einfachen Excel-Sheets von großer Bedeutung ist und die Modellierung der Daten bereits von Anfang an mitgedacht werden sollte, um später keine aufwändigen Änderungen vornehmen zu müssen. Außerdem wurden wir bereits mehrfach mit eher schlecht modellierten Daten konfrontiert, bei denen für die Weiterverarbeitung ein erheblicher Mehraufwand notwendig war. Aufgrund dessen haben wir den Vortrag auch an den Anfang gestellt.</a:t>
            </a:r>
          </a:p>
          <a:p>
            <a:endParaRPr lang="de-DE" dirty="0" smtClean="0"/>
          </a:p>
          <a:p>
            <a:r>
              <a:rPr lang="de-DE" dirty="0" smtClean="0"/>
              <a:t>Dieser Vortrag wird nicht aufgezeichnet, die Folien werden aber zu einem späteren Zeitpunkt mit allen Notizen Open Access zur Verfügung gestellt. </a:t>
            </a:r>
          </a:p>
          <a:p>
            <a:endParaRPr lang="de-DE" dirty="0" smtClean="0"/>
          </a:p>
          <a:p>
            <a:r>
              <a:rPr lang="de-DE" dirty="0" smtClean="0"/>
              <a:t>Bzgl. Fragen schlagen wir zwei Möglichkeiten vor: Einerseits können Sie Ihre Fragen und Anmerkungen in den Chat schreiben und wir gehen am Ende des Vortrags darauf ein. Falls es sich um Fragen zu einer bestimmten Folie handelt, lohnt es sich, die Foliennummer ebenfalls aufzuschreiben. Andererseits können Sie sich aber bei dringenden Fragen auch einfach </a:t>
            </a:r>
            <a:r>
              <a:rPr lang="de-DE" dirty="0" err="1" smtClean="0"/>
              <a:t>entmuten</a:t>
            </a:r>
            <a:r>
              <a:rPr lang="de-DE" dirty="0" smtClean="0"/>
              <a:t> und reinsprechen, da dieser Vortrag, wie gesagt, nicht aufgezeichnet wird.</a:t>
            </a:r>
          </a:p>
          <a:p>
            <a:endParaRPr lang="de-DE" dirty="0" smtClean="0"/>
          </a:p>
          <a:p>
            <a:r>
              <a:rPr lang="de-DE" dirty="0" smtClean="0"/>
              <a:t>Inhaltlich werden wir folgendermaßen vorgehen: Wir beginnen den Vortrag mit einem "</a:t>
            </a:r>
            <a:r>
              <a:rPr lang="de-DE" dirty="0" err="1" smtClean="0"/>
              <a:t>Worst</a:t>
            </a:r>
            <a:r>
              <a:rPr lang="de-DE" dirty="0" smtClean="0"/>
              <a:t> Practice"-Beispiel von Datenmodellierung in Excel. Dieses Beispiel werden wir auch später im Vortrag wieder aufnehmen. Anschließend möchten wir Ihnen über einige Beispiele aufzeigen, wie die Modellierung von Daten bzw. Informationen uns auch im Alltag hilft. Danach gehen wir auf den Unterschied im Denken zwischen Mensch und Maschine ein, um dann im zweiten Teil des Vortrags einen stärkerem Fokus auf die IT zu legen. Wir werden einige wichtige Modelle und Konzepte zur Datenmodellierung vorstellen, um am Ende einerseits die anfangs gezeigte Excel-Datei anzupassen und andererseits Datenmodellierungsbeispiele mit diesen Daten in XML und JSON sowie die Unterschiede und Gemeinsamkeiten aufzuzeigen.</a:t>
            </a:r>
            <a:endParaRPr lang="de-DE" dirty="0"/>
          </a:p>
        </p:txBody>
      </p:sp>
      <p:sp>
        <p:nvSpPr>
          <p:cNvPr id="4" name="Foliennummernplatzhalter 3"/>
          <p:cNvSpPr>
            <a:spLocks noGrp="1"/>
          </p:cNvSpPr>
          <p:nvPr>
            <p:ph type="sldNum" sz="quarter" idx="5"/>
          </p:nvPr>
        </p:nvSpPr>
        <p:spPr/>
        <p:txBody>
          <a:bodyPr/>
          <a:lstStyle/>
          <a:p>
            <a:fld id="{05EB73C9-E3A9-495D-BF71-7EF73C8513CC}" type="slidenum">
              <a:rPr lang="de-DE" smtClean="0"/>
              <a:t>2</a:t>
            </a:fld>
            <a:endParaRPr lang="de-DE"/>
          </a:p>
        </p:txBody>
      </p:sp>
    </p:spTree>
    <p:extLst>
      <p:ext uri="{BB962C8B-B14F-4D97-AF65-F5344CB8AC3E}">
        <p14:creationId xmlns:p14="http://schemas.microsoft.com/office/powerpoint/2010/main" val="40864032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0" i="0" dirty="0">
                <a:solidFill>
                  <a:srgbClr val="202124"/>
                </a:solidFill>
                <a:effectLst/>
                <a:latin typeface="arial" panose="020B0604020202020204" pitchFamily="34" charset="0"/>
              </a:rPr>
              <a:t>Die Unified Modeling Language (</a:t>
            </a:r>
            <a:r>
              <a:rPr lang="de-DE" b="1" i="0" dirty="0">
                <a:solidFill>
                  <a:srgbClr val="202124"/>
                </a:solidFill>
                <a:effectLst/>
                <a:latin typeface="arial" panose="020B0604020202020204" pitchFamily="34" charset="0"/>
              </a:rPr>
              <a:t>UML</a:t>
            </a:r>
            <a:r>
              <a:rPr lang="de-DE" b="0" i="0" dirty="0">
                <a:solidFill>
                  <a:srgbClr val="202124"/>
                </a:solidFill>
                <a:effectLst/>
                <a:latin typeface="arial" panose="020B0604020202020204" pitchFamily="34" charset="0"/>
              </a:rPr>
              <a:t>) ist eine Sprache zur Beschreibung von Softwaresystemen. Der Grundgedanke der </a:t>
            </a:r>
            <a:r>
              <a:rPr lang="de-DE" b="1" i="0" dirty="0">
                <a:solidFill>
                  <a:srgbClr val="202124"/>
                </a:solidFill>
                <a:effectLst/>
                <a:latin typeface="arial" panose="020B0604020202020204" pitchFamily="34" charset="0"/>
              </a:rPr>
              <a:t>UML</a:t>
            </a:r>
            <a:r>
              <a:rPr lang="de-DE" b="0" i="0" dirty="0">
                <a:solidFill>
                  <a:srgbClr val="202124"/>
                </a:solidFill>
                <a:effectLst/>
                <a:latin typeface="arial" panose="020B0604020202020204" pitchFamily="34" charset="0"/>
              </a:rPr>
              <a:t> besteht darin, eine einheitliche Notation für viele Einsatzgebiete zu haben. Die </a:t>
            </a:r>
            <a:r>
              <a:rPr lang="de-DE" b="1" i="0" dirty="0">
                <a:solidFill>
                  <a:srgbClr val="202124"/>
                </a:solidFill>
                <a:effectLst/>
                <a:latin typeface="arial" panose="020B0604020202020204" pitchFamily="34" charset="0"/>
              </a:rPr>
              <a:t>UML</a:t>
            </a:r>
            <a:r>
              <a:rPr lang="de-DE" b="0" i="0" dirty="0">
                <a:solidFill>
                  <a:srgbClr val="202124"/>
                </a:solidFill>
                <a:effectLst/>
                <a:latin typeface="arial" panose="020B0604020202020204" pitchFamily="34" charset="0"/>
              </a:rPr>
              <a:t> gilt heute als Standard für Analyse und Design Objektorientierter Anwendungen.</a:t>
            </a:r>
            <a:endParaRPr lang="de-DE" dirty="0"/>
          </a:p>
        </p:txBody>
      </p:sp>
      <p:sp>
        <p:nvSpPr>
          <p:cNvPr id="4" name="Foliennummernplatzhalter 3"/>
          <p:cNvSpPr>
            <a:spLocks noGrp="1"/>
          </p:cNvSpPr>
          <p:nvPr>
            <p:ph type="sldNum" sz="quarter" idx="5"/>
          </p:nvPr>
        </p:nvSpPr>
        <p:spPr/>
        <p:txBody>
          <a:bodyPr/>
          <a:lstStyle/>
          <a:p>
            <a:fld id="{05EB73C9-E3A9-495D-BF71-7EF73C8513CC}" type="slidenum">
              <a:rPr lang="de-DE" smtClean="0"/>
              <a:t>13</a:t>
            </a:fld>
            <a:endParaRPr lang="de-DE"/>
          </a:p>
        </p:txBody>
      </p:sp>
    </p:spTree>
    <p:extLst>
      <p:ext uri="{BB962C8B-B14F-4D97-AF65-F5344CB8AC3E}">
        <p14:creationId xmlns:p14="http://schemas.microsoft.com/office/powerpoint/2010/main" val="234619961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0" i="1" dirty="0">
                <a:solidFill>
                  <a:srgbClr val="202122"/>
                </a:solidFill>
                <a:effectLst/>
                <a:latin typeface="Arial" panose="020B0604020202020204" pitchFamily="34" charset="0"/>
              </a:rPr>
              <a:t>Atomar</a:t>
            </a:r>
            <a:r>
              <a:rPr lang="de-DE" b="0" i="0" dirty="0">
                <a:solidFill>
                  <a:srgbClr val="202122"/>
                </a:solidFill>
                <a:effectLst/>
                <a:latin typeface="Arial" panose="020B0604020202020204" pitchFamily="34" charset="0"/>
              </a:rPr>
              <a:t> heißt, dass zusammengesetzte, mengenwertige oder geschachtelte Wertebereiche (also </a:t>
            </a:r>
            <a:r>
              <a:rPr lang="de-DE" b="0" i="0" dirty="0" err="1">
                <a:solidFill>
                  <a:srgbClr val="202122"/>
                </a:solidFill>
                <a:effectLst/>
                <a:latin typeface="Arial" panose="020B0604020202020204" pitchFamily="34" charset="0"/>
              </a:rPr>
              <a:t>relationenwertige</a:t>
            </a:r>
            <a:r>
              <a:rPr lang="de-DE" b="0" i="0" dirty="0">
                <a:solidFill>
                  <a:srgbClr val="202122"/>
                </a:solidFill>
                <a:effectLst/>
                <a:latin typeface="Arial" panose="020B0604020202020204" pitchFamily="34" charset="0"/>
              </a:rPr>
              <a:t> Attributwertebereiche) nicht erlaubt sind. In einer Relation, die sich in 1NF befindet, gibt es kein Attribut, dessen Wertebereich in weitere (sinnvolle) Teilbereiche aufgespaltet werden kann.</a:t>
            </a:r>
          </a:p>
          <a:p>
            <a:endParaRPr lang="de-DE" b="0" i="0" dirty="0">
              <a:solidFill>
                <a:srgbClr val="202122"/>
              </a:solidFill>
              <a:effectLst/>
              <a:latin typeface="Arial" panose="020B0604020202020204" pitchFamily="34" charset="0"/>
            </a:endParaRPr>
          </a:p>
          <a:p>
            <a:r>
              <a:rPr lang="de-DE" b="0" i="1" dirty="0">
                <a:solidFill>
                  <a:srgbClr val="202122"/>
                </a:solidFill>
                <a:effectLst/>
                <a:latin typeface="Arial" panose="020B0604020202020204" pitchFamily="34" charset="0"/>
              </a:rPr>
              <a:t>Frei von Wiederholungsgruppen</a:t>
            </a:r>
            <a:r>
              <a:rPr lang="de-DE" b="0" i="0" dirty="0">
                <a:solidFill>
                  <a:srgbClr val="202122"/>
                </a:solidFill>
                <a:effectLst/>
                <a:latin typeface="Arial" panose="020B0604020202020204" pitchFamily="34" charset="0"/>
              </a:rPr>
              <a:t> bedeutet, dass Attribute, die </a:t>
            </a:r>
            <a:r>
              <a:rPr lang="de-DE" b="0" i="1" dirty="0">
                <a:solidFill>
                  <a:srgbClr val="202122"/>
                </a:solidFill>
                <a:effectLst/>
                <a:latin typeface="Arial" panose="020B0604020202020204" pitchFamily="34" charset="0"/>
              </a:rPr>
              <a:t>gleiche</a:t>
            </a:r>
            <a:r>
              <a:rPr lang="de-DE" b="0" i="0" dirty="0">
                <a:solidFill>
                  <a:srgbClr val="202122"/>
                </a:solidFill>
                <a:effectLst/>
                <a:latin typeface="Arial" panose="020B0604020202020204" pitchFamily="34" charset="0"/>
              </a:rPr>
              <a:t> oder gleich</a:t>
            </a:r>
            <a:r>
              <a:rPr lang="de-DE" b="0" i="1" dirty="0">
                <a:solidFill>
                  <a:srgbClr val="202122"/>
                </a:solidFill>
                <a:effectLst/>
                <a:latin typeface="Arial" panose="020B0604020202020204" pitchFamily="34" charset="0"/>
              </a:rPr>
              <a:t>artige</a:t>
            </a:r>
            <a:r>
              <a:rPr lang="de-DE" b="0" i="0" dirty="0">
                <a:solidFill>
                  <a:srgbClr val="202122"/>
                </a:solidFill>
                <a:effectLst/>
                <a:latin typeface="Arial" panose="020B0604020202020204" pitchFamily="34" charset="0"/>
              </a:rPr>
              <a:t> Information enthalten, in eine andere Relation ausgelagert werden müssen.</a:t>
            </a:r>
            <a:endParaRPr lang="de-DE" dirty="0"/>
          </a:p>
        </p:txBody>
      </p:sp>
      <p:sp>
        <p:nvSpPr>
          <p:cNvPr id="4" name="Foliennummernplatzhalter 3"/>
          <p:cNvSpPr>
            <a:spLocks noGrp="1"/>
          </p:cNvSpPr>
          <p:nvPr>
            <p:ph type="sldNum" sz="quarter" idx="5"/>
          </p:nvPr>
        </p:nvSpPr>
        <p:spPr/>
        <p:txBody>
          <a:bodyPr/>
          <a:lstStyle/>
          <a:p>
            <a:fld id="{05EB73C9-E3A9-495D-BF71-7EF73C8513CC}" type="slidenum">
              <a:rPr lang="de-DE" smtClean="0"/>
              <a:t>17</a:t>
            </a:fld>
            <a:endParaRPr lang="de-DE"/>
          </a:p>
        </p:txBody>
      </p:sp>
    </p:spTree>
    <p:extLst>
      <p:ext uri="{BB962C8B-B14F-4D97-AF65-F5344CB8AC3E}">
        <p14:creationId xmlns:p14="http://schemas.microsoft.com/office/powerpoint/2010/main" val="31367454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05EB73C9-E3A9-495D-BF71-7EF73C8513CC}" type="slidenum">
              <a:rPr lang="de-DE" smtClean="0"/>
              <a:t>19</a:t>
            </a:fld>
            <a:endParaRPr lang="de-DE"/>
          </a:p>
        </p:txBody>
      </p:sp>
    </p:spTree>
    <p:extLst>
      <p:ext uri="{BB962C8B-B14F-4D97-AF65-F5344CB8AC3E}">
        <p14:creationId xmlns:p14="http://schemas.microsoft.com/office/powerpoint/2010/main" val="276481459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 Beschreibung ist hier noch falsch,</a:t>
            </a:r>
            <a:r>
              <a:rPr lang="de-DE" baseline="0" dirty="0" smtClean="0"/>
              <a:t> die dritte NF ist:</a:t>
            </a:r>
          </a:p>
          <a:p>
            <a:endParaRPr lang="de-DE" baseline="0" dirty="0" smtClean="0"/>
          </a:p>
          <a:p>
            <a:r>
              <a:rPr lang="de-DE" baseline="0" dirty="0" smtClean="0"/>
              <a:t>„Ein Relationstyp befindet sich genau dann in der dritten Normalform (3NF), wenn er sich in der zweiten Normalform (2NF) befindet und kein Nichtschlüsselattribut transitiv von einem Kandidatenschlüssel abhängt.“</a:t>
            </a:r>
          </a:p>
          <a:p>
            <a:endParaRPr lang="de-DE" baseline="0" dirty="0" smtClean="0"/>
          </a:p>
          <a:p>
            <a:r>
              <a:rPr lang="de-DE" baseline="0" dirty="0" smtClean="0"/>
              <a:t>Es geht also um transitive Abhängigkeiten und nicht mehr um funktionale.</a:t>
            </a:r>
            <a:endParaRPr lang="de-DE" dirty="0" smtClean="0"/>
          </a:p>
        </p:txBody>
      </p:sp>
      <p:sp>
        <p:nvSpPr>
          <p:cNvPr id="4" name="Foliennummernplatzhalter 3"/>
          <p:cNvSpPr>
            <a:spLocks noGrp="1"/>
          </p:cNvSpPr>
          <p:nvPr>
            <p:ph type="sldNum" sz="quarter" idx="10"/>
          </p:nvPr>
        </p:nvSpPr>
        <p:spPr/>
        <p:txBody>
          <a:bodyPr/>
          <a:lstStyle/>
          <a:p>
            <a:fld id="{05EB73C9-E3A9-495D-BF71-7EF73C8513CC}" type="slidenum">
              <a:rPr lang="de-DE" smtClean="0"/>
              <a:t>21</a:t>
            </a:fld>
            <a:endParaRPr lang="de-DE"/>
          </a:p>
        </p:txBody>
      </p:sp>
    </p:spTree>
    <p:extLst>
      <p:ext uri="{BB962C8B-B14F-4D97-AF65-F5344CB8AC3E}">
        <p14:creationId xmlns:p14="http://schemas.microsoft.com/office/powerpoint/2010/main" val="425312695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05EB73C9-E3A9-495D-BF71-7EF73C8513CC}" type="slidenum">
              <a:rPr lang="de-DE" smtClean="0"/>
              <a:t>22</a:t>
            </a:fld>
            <a:endParaRPr lang="de-DE"/>
          </a:p>
        </p:txBody>
      </p:sp>
    </p:spTree>
    <p:extLst>
      <p:ext uri="{BB962C8B-B14F-4D97-AF65-F5344CB8AC3E}">
        <p14:creationId xmlns:p14="http://schemas.microsoft.com/office/powerpoint/2010/main" val="7269743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05EB73C9-E3A9-495D-BF71-7EF73C8513CC}" type="slidenum">
              <a:rPr lang="de-DE" smtClean="0"/>
              <a:t>25</a:t>
            </a:fld>
            <a:endParaRPr lang="de-DE"/>
          </a:p>
        </p:txBody>
      </p:sp>
    </p:spTree>
    <p:extLst>
      <p:ext uri="{BB962C8B-B14F-4D97-AF65-F5344CB8AC3E}">
        <p14:creationId xmlns:p14="http://schemas.microsoft.com/office/powerpoint/2010/main" val="143806717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Nun möchten wir Ihnen noch weitere</a:t>
            </a:r>
            <a:r>
              <a:rPr lang="de-DE" baseline="0" dirty="0" smtClean="0"/>
              <a:t> Beispiele zur Modellierung der gerade gezeigten Daten zeigen.</a:t>
            </a:r>
          </a:p>
          <a:p>
            <a:endParaRPr lang="de-DE" baseline="0" dirty="0" smtClean="0"/>
          </a:p>
          <a:p>
            <a:r>
              <a:rPr lang="de-DE" baseline="0" dirty="0" smtClean="0"/>
              <a:t>Einerseits wollen wir Ihnen zeigen, wie man diese Daten in der Auszeichnungssprache XML modellieren kann und andererseits im Datenaustauschformat JSON.</a:t>
            </a:r>
            <a:endParaRPr lang="de-DE" dirty="0"/>
          </a:p>
        </p:txBody>
      </p:sp>
      <p:sp>
        <p:nvSpPr>
          <p:cNvPr id="4" name="Foliennummernplatzhalter 3"/>
          <p:cNvSpPr>
            <a:spLocks noGrp="1"/>
          </p:cNvSpPr>
          <p:nvPr>
            <p:ph type="sldNum" sz="quarter" idx="10"/>
          </p:nvPr>
        </p:nvSpPr>
        <p:spPr/>
        <p:txBody>
          <a:bodyPr/>
          <a:lstStyle/>
          <a:p>
            <a:fld id="{05EB73C9-E3A9-495D-BF71-7EF73C8513CC}" type="slidenum">
              <a:rPr lang="de-DE" smtClean="0"/>
              <a:t>27</a:t>
            </a:fld>
            <a:endParaRPr lang="de-DE"/>
          </a:p>
        </p:txBody>
      </p:sp>
    </p:spTree>
    <p:extLst>
      <p:ext uri="{BB962C8B-B14F-4D97-AF65-F5344CB8AC3E}">
        <p14:creationId xmlns:p14="http://schemas.microsoft.com/office/powerpoint/2010/main" val="237736782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 Abkürzung XML steht, wie man auf der Folie auch sehen kann für "Extensible Markup Language". XML ist demnach eine Auszeichnungssprache und keine Programmiersprache wie etwa Java oder Python. Eine Auszeichnungssprache unterscheidet sich gegenüber einer Programmiersprache vor allem dahingehend, dass sie keine Angaben darüber macht, was mit den Daten geschehen soll. Es werden also keine Funktionen o.ä. angewendet. Es geht einzig und allein um die Auszeichnung bzw. Modellierung der Daten.</a:t>
            </a:r>
          </a:p>
          <a:p>
            <a:endParaRPr lang="de-DE" dirty="0" smtClean="0"/>
          </a:p>
          <a:p>
            <a:r>
              <a:rPr lang="de-DE" dirty="0" smtClean="0"/>
              <a:t>veröffentlicht wurde XML 1998 durch das World Wide Web </a:t>
            </a:r>
            <a:r>
              <a:rPr lang="de-DE" dirty="0" err="1" smtClean="0"/>
              <a:t>Consortium</a:t>
            </a:r>
            <a:r>
              <a:rPr lang="de-DE" dirty="0" smtClean="0"/>
              <a:t>. Im Grunde handelt es sich bei XML um eine Art Regelwerk oder Grammatik zur Objektbeschreibung.</a:t>
            </a:r>
          </a:p>
          <a:p>
            <a:endParaRPr lang="de-DE" dirty="0" smtClean="0"/>
          </a:p>
          <a:p>
            <a:r>
              <a:rPr lang="de-DE" dirty="0" smtClean="0"/>
              <a:t>Geeignet ist XML vor allem für die Darstellung hierarchisch strukturierter Daten.</a:t>
            </a:r>
          </a:p>
          <a:p>
            <a:endParaRPr lang="de-DE" dirty="0" smtClean="0"/>
          </a:p>
          <a:p>
            <a:r>
              <a:rPr lang="de-DE" dirty="0" smtClean="0"/>
              <a:t>Aufgrund des Aufbaus von XML, den man hier rechts in dem kleinen Bild schon sehen kann, ist die Verarbeitung von großen Mengen von XML-Dateien jedoch im vergleich zu JSON verhältnismäßig langsam.</a:t>
            </a:r>
          </a:p>
          <a:p>
            <a:endParaRPr lang="de-DE" dirty="0" smtClean="0"/>
          </a:p>
          <a:p>
            <a:r>
              <a:rPr lang="de-DE" dirty="0" smtClean="0"/>
              <a:t>Nun kommen wir zu dem Beispiel. Es sind, wie gesagt, die gleichen Daten, die Sie eben schon in der Excel-Tabelle gesehen haben, jedoch modelliert in Form einer XML-Datei.</a:t>
            </a:r>
            <a:endParaRPr lang="de-DE" dirty="0"/>
          </a:p>
        </p:txBody>
      </p:sp>
      <p:sp>
        <p:nvSpPr>
          <p:cNvPr id="4" name="Foliennummernplatzhalter 3"/>
          <p:cNvSpPr>
            <a:spLocks noGrp="1"/>
          </p:cNvSpPr>
          <p:nvPr>
            <p:ph type="sldNum" sz="quarter" idx="10"/>
          </p:nvPr>
        </p:nvSpPr>
        <p:spPr/>
        <p:txBody>
          <a:bodyPr/>
          <a:lstStyle/>
          <a:p>
            <a:fld id="{05EB73C9-E3A9-495D-BF71-7EF73C8513CC}" type="slidenum">
              <a:rPr lang="de-DE" smtClean="0"/>
              <a:t>28</a:t>
            </a:fld>
            <a:endParaRPr lang="de-DE"/>
          </a:p>
        </p:txBody>
      </p:sp>
    </p:spTree>
    <p:extLst>
      <p:ext uri="{BB962C8B-B14F-4D97-AF65-F5344CB8AC3E}">
        <p14:creationId xmlns:p14="http://schemas.microsoft.com/office/powerpoint/2010/main" val="22899885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 Abkürzung JSON steht, wie man ebenfalls hier sehen kann für "JavaScript </a:t>
            </a:r>
            <a:r>
              <a:rPr lang="de-DE" dirty="0" err="1" smtClean="0"/>
              <a:t>Object</a:t>
            </a:r>
            <a:r>
              <a:rPr lang="de-DE" dirty="0" smtClean="0"/>
              <a:t> Notation". Auch wenn im Titel zwar JavaScript drin steckt, ist JSON von Programmiersprachen unabhängig. Es handelt sich um ein Datenaustauschformat, welches, wie XML, in Textform verfasst ist. Genutzt wird es vor allem für den Datenaustausch zwischen verschiedenen Anwendungen.</a:t>
            </a:r>
          </a:p>
          <a:p>
            <a:endParaRPr lang="de-DE" dirty="0" smtClean="0"/>
          </a:p>
          <a:p>
            <a:r>
              <a:rPr lang="de-DE" dirty="0" smtClean="0"/>
              <a:t>Der Vorteil ist, dass die Darstellung in JSON sehr kompakt ist und die ausgezeichneten Daten so einerseits leicht lesbar sind und andererseits auch schneller verarbeitet werden können als in XML ausgezeichnete Daten.</a:t>
            </a:r>
          </a:p>
          <a:p>
            <a:endParaRPr lang="de-DE" dirty="0" smtClean="0"/>
          </a:p>
          <a:p>
            <a:r>
              <a:rPr lang="de-DE" dirty="0" smtClean="0"/>
              <a:t>Rechts sehen Sie das JSON-Logo.</a:t>
            </a:r>
          </a:p>
          <a:p>
            <a:endParaRPr lang="de-DE" dirty="0" smtClean="0"/>
          </a:p>
          <a:p>
            <a:r>
              <a:rPr lang="de-DE" dirty="0" smtClean="0"/>
              <a:t>Nun kommen wir zu dem JSON-Beispiel. Da wir Ihnen das XML-Beispiel bereits gezeigt haben, werden wir versuchen, die Unterschiede auf Basis einer Gegenüberstellung zu erläutern. Auch hier gilt: Es wurden die gleichen Daten modelliert, wie wir sie aus der Excel-Darstellung kennen.</a:t>
            </a:r>
            <a:endParaRPr lang="de-DE" dirty="0"/>
          </a:p>
        </p:txBody>
      </p:sp>
      <p:sp>
        <p:nvSpPr>
          <p:cNvPr id="4" name="Foliennummernplatzhalter 3"/>
          <p:cNvSpPr>
            <a:spLocks noGrp="1"/>
          </p:cNvSpPr>
          <p:nvPr>
            <p:ph type="sldNum" sz="quarter" idx="10"/>
          </p:nvPr>
        </p:nvSpPr>
        <p:spPr/>
        <p:txBody>
          <a:bodyPr/>
          <a:lstStyle/>
          <a:p>
            <a:fld id="{05EB73C9-E3A9-495D-BF71-7EF73C8513CC}" type="slidenum">
              <a:rPr lang="de-DE" smtClean="0"/>
              <a:t>29</a:t>
            </a:fld>
            <a:endParaRPr lang="de-DE"/>
          </a:p>
        </p:txBody>
      </p:sp>
    </p:spTree>
    <p:extLst>
      <p:ext uri="{BB962C8B-B14F-4D97-AF65-F5344CB8AC3E}">
        <p14:creationId xmlns:p14="http://schemas.microsoft.com/office/powerpoint/2010/main" val="30491298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FontTx/>
              <a:buNone/>
            </a:pPr>
            <a:r>
              <a:rPr lang="de-DE" dirty="0"/>
              <a:t>Jetzt kommen wir also erstmal zu unserem "</a:t>
            </a:r>
            <a:r>
              <a:rPr lang="de-DE" dirty="0" err="1"/>
              <a:t>Worst</a:t>
            </a:r>
            <a:r>
              <a:rPr lang="de-DE" dirty="0"/>
              <a:t> Practice"-Beispiel in Excel. Das Beispiel ist wahrscheinlich an vielen Stellen etwas überzogen. Wir haben aber alle gleich vorgestellten Praktiken schon mal gesehen und wollten zeigen, was alles bei der Erstellung von Excel-Sheets hinsichtlich der Datenmodellierung falsch gemacht werden kann.</a:t>
            </a:r>
          </a:p>
          <a:p>
            <a:pPr marL="0" indent="0">
              <a:buFontTx/>
              <a:buNone/>
            </a:pPr>
            <a:endParaRPr lang="de-DE" dirty="0"/>
          </a:p>
          <a:p>
            <a:pPr marL="0" indent="0">
              <a:buFontTx/>
              <a:buNone/>
            </a:pPr>
            <a:r>
              <a:rPr lang="de-DE" dirty="0"/>
              <a:t>Beginnen wir in der Kopfzeile, sehen wir beispielsweise, dass hier das Feld "Was?" als verbundene Zelle vorliegt, die Spalte C und D umfasst. Verbundene Zellen sind aus Datenmodellierungssicht immer eine schlechte Idee</a:t>
            </a:r>
            <a:r>
              <a:rPr lang="de-DE" dirty="0" smtClean="0"/>
              <a:t>. ===</a:t>
            </a:r>
            <a:endParaRPr lang="de-DE" dirty="0"/>
          </a:p>
          <a:p>
            <a:pPr marL="0" indent="0">
              <a:buFontTx/>
              <a:buNone/>
            </a:pPr>
            <a:endParaRPr lang="de-DE" dirty="0"/>
          </a:p>
          <a:p>
            <a:pPr marL="0" indent="0">
              <a:buFontTx/>
              <a:buNone/>
            </a:pPr>
            <a:r>
              <a:rPr lang="de-DE" dirty="0"/>
              <a:t>Ähnlich verhält es sich mit der Vorgehensweise unter "Prof?", wo Max Musterforscher nur einmal genannt ist und für die darunterliegenden Zeilen nicht mehr. Wir als Menschen vermuten an dieser Stelle aber eine hierarchische Abbildung und somit, dass sich die Datensätze in Zeile 3-5 auch auf den Prof in Zeile 2 beziehen</a:t>
            </a:r>
            <a:r>
              <a:rPr lang="de-DE" dirty="0" smtClean="0"/>
              <a:t>. ===</a:t>
            </a:r>
            <a:endParaRPr lang="de-DE" dirty="0"/>
          </a:p>
          <a:p>
            <a:pPr marL="0" indent="0">
              <a:buFontTx/>
              <a:buNone/>
            </a:pPr>
            <a:endParaRPr lang="de-DE" dirty="0"/>
          </a:p>
          <a:p>
            <a:pPr marL="0" indent="0">
              <a:buFontTx/>
              <a:buNone/>
            </a:pPr>
            <a:r>
              <a:rPr lang="de-DE" dirty="0"/>
              <a:t>An den roten Markierungen in der oberen rechten Ecke mancher Zellen erkennen wir außerdem, dass dort Kommentare hinterlegt sind. Dies sollte ebenfalls vermieden </a:t>
            </a:r>
            <a:r>
              <a:rPr lang="de-DE" dirty="0" smtClean="0"/>
              <a:t>werden.</a:t>
            </a:r>
            <a:r>
              <a:rPr lang="de-DE" baseline="0" dirty="0" smtClean="0"/>
              <a:t> </a:t>
            </a:r>
            <a:r>
              <a:rPr lang="de-DE" dirty="0" smtClean="0"/>
              <a:t>Farbmarkierungen </a:t>
            </a:r>
            <a:r>
              <a:rPr lang="de-DE" dirty="0"/>
              <a:t>führen dazu, dass die Daten womöglich nicht mit jedem Tool ausgewertet werden können. Es lohnt sich hier, die Information, die diese Farbmarkierung wiedergibt in eine eigene Spalte zu packen</a:t>
            </a:r>
            <a:r>
              <a:rPr lang="de-DE" dirty="0" smtClean="0"/>
              <a:t>. ===</a:t>
            </a:r>
          </a:p>
          <a:p>
            <a:pPr marL="0" indent="0">
              <a:buFontTx/>
              <a:buNone/>
            </a:pPr>
            <a:endParaRPr lang="de-DE" dirty="0" smtClean="0"/>
          </a:p>
          <a:p>
            <a:pPr marL="0" indent="0">
              <a:buFontTx/>
              <a:buNone/>
            </a:pPr>
            <a:r>
              <a:rPr lang="de-DE" dirty="0" smtClean="0"/>
              <a:t>Was </a:t>
            </a:r>
            <a:r>
              <a:rPr lang="de-DE" dirty="0"/>
              <a:t>für die Auswertung von Daten außerdem schwierig ist, ist das Eintragen verschiedener Werte oder Informationen in einer Zelle, beispielsweise bei "</a:t>
            </a:r>
            <a:r>
              <a:rPr lang="de-DE" dirty="0" err="1"/>
              <a:t>Maximilia</a:t>
            </a:r>
            <a:r>
              <a:rPr lang="de-DE" dirty="0"/>
              <a:t> Musterforscherin (Wirtschaftswissenschaften</a:t>
            </a:r>
            <a:r>
              <a:rPr lang="de-DE" dirty="0" smtClean="0"/>
              <a:t>)„ Weiterhin </a:t>
            </a:r>
            <a:r>
              <a:rPr lang="de-DE" dirty="0"/>
              <a:t>sollten Abkürzungen vermieden werden, wie hier MA (für Mittelalter) oder ÖA (für Öffentlichkeitsarbeit</a:t>
            </a:r>
            <a:r>
              <a:rPr lang="de-DE" dirty="0" smtClean="0"/>
              <a:t>). ===</a:t>
            </a:r>
            <a:endParaRPr lang="de-DE" dirty="0"/>
          </a:p>
          <a:p>
            <a:pPr marL="0" indent="0">
              <a:buFontTx/>
              <a:buNone/>
            </a:pPr>
            <a:endParaRPr lang="de-DE" dirty="0"/>
          </a:p>
          <a:p>
            <a:pPr marL="0" indent="0">
              <a:buFontTx/>
              <a:buNone/>
            </a:pPr>
            <a:r>
              <a:rPr lang="de-DE" dirty="0"/>
              <a:t>Außerdem sollte man immer eine ID-Spalte nutzen, die von 1 hochzählt, um eine eindeutige Verweismöglichkeit zu haben.</a:t>
            </a:r>
          </a:p>
          <a:p>
            <a:pPr marL="0" indent="0">
              <a:buFontTx/>
              <a:buNone/>
            </a:pPr>
            <a:endParaRPr lang="de-DE" dirty="0"/>
          </a:p>
          <a:p>
            <a:pPr marL="0" indent="0">
              <a:buFontTx/>
              <a:buNone/>
            </a:pPr>
            <a:r>
              <a:rPr lang="de-DE" dirty="0"/>
              <a:t>Was man hier nicht sieht, aber ebenfalls schlecht ist, sind mehrere Auswertungen auf einem Tabellenblatt oder Verweise zwischen verschiedenen Excel-Dateien, da es dann bei der Änderung eines Pfades zu Problemen kommen kann. Häufig werden in Excel-Tabellen auch einfach die Kopfzeilen vergessen, sodass man nicht weiß, was die Daten in der Excel-Tabelle eigentlich bedeuten.</a:t>
            </a:r>
          </a:p>
        </p:txBody>
      </p:sp>
      <p:sp>
        <p:nvSpPr>
          <p:cNvPr id="4" name="Foliennummernplatzhalter 3"/>
          <p:cNvSpPr>
            <a:spLocks noGrp="1"/>
          </p:cNvSpPr>
          <p:nvPr>
            <p:ph type="sldNum" sz="quarter" idx="5"/>
          </p:nvPr>
        </p:nvSpPr>
        <p:spPr/>
        <p:txBody>
          <a:bodyPr/>
          <a:lstStyle/>
          <a:p>
            <a:fld id="{05EB73C9-E3A9-495D-BF71-7EF73C8513CC}" type="slidenum">
              <a:rPr lang="de-DE" smtClean="0"/>
              <a:t>3</a:t>
            </a:fld>
            <a:endParaRPr lang="de-DE"/>
          </a:p>
        </p:txBody>
      </p:sp>
    </p:spTree>
    <p:extLst>
      <p:ext uri="{BB962C8B-B14F-4D97-AF65-F5344CB8AC3E}">
        <p14:creationId xmlns:p14="http://schemas.microsoft.com/office/powerpoint/2010/main" val="15053776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Und damit kommen wir zu einem ersten wichtigen abstrakten Konzept, der sogenannten Wissenspyramide. Die Wissenspyramide ist ein Modell zur Darstellung der Entstehung von Wissen. Warum ist diese aber jetzt wichtig für die Datenmodellierung? Im Grunde machen wir mit der Datenmodellierung eine Informationsmodellierung, wir fügen also unseren Daten Bedeutung hinzu bzw. reichern diese je nach Art der Modellierung semantisch auf eine bestimmte Art und Weise an. </a:t>
            </a:r>
            <a:r>
              <a:rPr lang="de-DE" dirty="0" smtClean="0"/>
              <a:t>===</a:t>
            </a:r>
          </a:p>
          <a:p>
            <a:endParaRPr lang="de-DE" dirty="0" smtClean="0"/>
          </a:p>
          <a:p>
            <a:r>
              <a:rPr lang="de-DE" dirty="0" smtClean="0"/>
              <a:t>Die </a:t>
            </a:r>
            <a:r>
              <a:rPr lang="de-DE" dirty="0"/>
              <a:t>Datenmodellierung beschäftigt sich also mit den beiden Ebenen "Daten" und "Informationen</a:t>
            </a:r>
            <a:r>
              <a:rPr lang="de-DE" dirty="0" smtClean="0"/>
              <a:t>". ===</a:t>
            </a:r>
            <a:endParaRPr lang="de-DE" dirty="0"/>
          </a:p>
          <a:p>
            <a:endParaRPr lang="de-DE" dirty="0"/>
          </a:p>
          <a:p>
            <a:r>
              <a:rPr lang="de-DE" dirty="0"/>
              <a:t>Eine Excel-Tabelle ohne Kopfzeilen könnte man also als eine reine Ansammlung von Daten verstehen. Die Daten sind wiederum aus einzelnen Zeichen zusammengesetzt. Dies erkennen wir und auch der Computer dadurch, dass in jeder Zelle ein bestimmter Wert, beispielsweise bei Messungen mit einem Forschungsgerät ein bestimmter Messwert, eingetragen ist.</a:t>
            </a:r>
          </a:p>
          <a:p>
            <a:endParaRPr lang="de-DE" dirty="0"/>
          </a:p>
          <a:p>
            <a:r>
              <a:rPr lang="de-DE" dirty="0"/>
              <a:t>Ohne die Nutzung von Kopfzeilen können wir aber damit eher wenig anfangen. Erst durch die Nutzung von Kopfzeilen kommt praktisch den einzelnen Messwerten eine Bedeutung zu.</a:t>
            </a:r>
          </a:p>
          <a:p>
            <a:endParaRPr lang="de-DE" dirty="0"/>
          </a:p>
          <a:p>
            <a:r>
              <a:rPr lang="de-DE" dirty="0"/>
              <a:t>Etwas anfangen mit diesen Werten, sie also praktisch nutzen, können wir aber nur, wenn wir in der Forschungsdisziplin ausgebildet sind und beispielsweise selbst mit dem Forschungsgerät umgehen können und auch wissen, in welchen Kontexten diese Werte von Bedeutung sind. Wir benötigen also entsprechendes fachspezifisches Wissen.</a:t>
            </a:r>
          </a:p>
        </p:txBody>
      </p:sp>
      <p:sp>
        <p:nvSpPr>
          <p:cNvPr id="4" name="Foliennummernplatzhalter 3"/>
          <p:cNvSpPr>
            <a:spLocks noGrp="1"/>
          </p:cNvSpPr>
          <p:nvPr>
            <p:ph type="sldNum" sz="quarter" idx="5"/>
          </p:nvPr>
        </p:nvSpPr>
        <p:spPr/>
        <p:txBody>
          <a:bodyPr/>
          <a:lstStyle/>
          <a:p>
            <a:fld id="{05EB73C9-E3A9-495D-BF71-7EF73C8513CC}" type="slidenum">
              <a:rPr lang="de-DE" smtClean="0"/>
              <a:t>4</a:t>
            </a:fld>
            <a:endParaRPr lang="de-DE"/>
          </a:p>
        </p:txBody>
      </p:sp>
    </p:spTree>
    <p:extLst>
      <p:ext uri="{BB962C8B-B14F-4D97-AF65-F5344CB8AC3E}">
        <p14:creationId xmlns:p14="http://schemas.microsoft.com/office/powerpoint/2010/main" val="18843606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Nun möchten wir nochmal ein konkreteres Beispiel für die Anwendung dieses Konzepts präsentieren und zwar eines zu Datumsformaten.</a:t>
            </a:r>
          </a:p>
          <a:p>
            <a:endParaRPr lang="de-DE" dirty="0"/>
          </a:p>
          <a:p>
            <a:r>
              <a:rPr lang="de-DE" dirty="0"/>
              <a:t>Auf der Zeichen-Ebene haben wir einfach Zeichen ohne irgendwelche Beziehungen zueinander, dies können Zeichen aller Art sein, im Falle eines Datums aber meistens Zahlen und bestimmte Trennzeichen.</a:t>
            </a:r>
          </a:p>
          <a:p>
            <a:endParaRPr lang="de-DE" dirty="0"/>
          </a:p>
          <a:p>
            <a:r>
              <a:rPr lang="de-DE" dirty="0"/>
              <a:t>Auf der Datenebene sehen wir schließlich eine Verbindung von Zeichen, ohne aber einen Bedeutungszusammenhang zu haben. Wir als Menschen erkennen beispielsweise, dass der 24.06.2022 ein Datum darstellt. Für eine Maschine muss dies hingegen erläutert werden.</a:t>
            </a:r>
          </a:p>
          <a:p>
            <a:endParaRPr lang="de-DE" dirty="0"/>
          </a:p>
          <a:p>
            <a:r>
              <a:rPr lang="de-DE" dirty="0"/>
              <a:t>Auf der Informationsebene fügen wir jetzt einen Bedeutungszusammenhang hinzu, beispielsweise, dass am 24.06.2022, sprich heute, der HeFDI-Forschungsdatentag ist.</a:t>
            </a:r>
          </a:p>
          <a:p>
            <a:endParaRPr lang="de-DE" dirty="0"/>
          </a:p>
          <a:p>
            <a:r>
              <a:rPr lang="de-DE" dirty="0"/>
              <a:t>Auf der Wissensebene folgen auf Basis dieses Bedeutungszusammenhangs bestimmte Praktiken, beispielsweise aufgrund eines soziokulturellen Kontextes oder auf Basis individueller Erfahrungen. Wir wissen, dass, wenn eine Veranstaltung stattfindet, dies zu einer bestimmten Uhrzeit passiert, dass es einen Veranstaltungsort gibt, dass es einen Veranstalter gibt, dass man sich irgendwo anmelden oder registrieren kann usw.</a:t>
            </a:r>
          </a:p>
          <a:p>
            <a:endParaRPr lang="de-DE" dirty="0"/>
          </a:p>
          <a:p>
            <a:r>
              <a:rPr lang="de-DE" dirty="0"/>
              <a:t>Wie sehr übrigens die Wissensebene auch vom Individuum oder der soziokulturellen Einbettung des Individuums abhängt, erkennt man bei Datumsformaten dann, wenn man mal über ein amerikanisches Datum im Format 09/11/2022 stolpert. Da beide Werte unter dem Wert 13 liegen und nicht die gleichen Werte darstellen, muss man als Europäer oder Europäerin häufig zwei mal überlegen, ob es sich um den 11. September oder den 9. November handelt.</a:t>
            </a:r>
          </a:p>
        </p:txBody>
      </p:sp>
      <p:sp>
        <p:nvSpPr>
          <p:cNvPr id="4" name="Foliennummernplatzhalter 3"/>
          <p:cNvSpPr>
            <a:spLocks noGrp="1"/>
          </p:cNvSpPr>
          <p:nvPr>
            <p:ph type="sldNum" sz="quarter" idx="5"/>
          </p:nvPr>
        </p:nvSpPr>
        <p:spPr/>
        <p:txBody>
          <a:bodyPr/>
          <a:lstStyle/>
          <a:p>
            <a:fld id="{05EB73C9-E3A9-495D-BF71-7EF73C8513CC}" type="slidenum">
              <a:rPr lang="de-DE" smtClean="0"/>
              <a:t>5</a:t>
            </a:fld>
            <a:endParaRPr lang="de-DE"/>
          </a:p>
        </p:txBody>
      </p:sp>
    </p:spTree>
    <p:extLst>
      <p:ext uri="{BB962C8B-B14F-4D97-AF65-F5344CB8AC3E}">
        <p14:creationId xmlns:p14="http://schemas.microsoft.com/office/powerpoint/2010/main" val="32281093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Nun kommen wir zu einigen Beispielen zur Informations- und Wissensbeschreibung, die uns im Alltag häufiger begegnen oder zumindest schon mal begegnet </a:t>
            </a:r>
            <a:r>
              <a:rPr lang="de-DE" dirty="0" smtClean="0"/>
              <a:t>sind.</a:t>
            </a:r>
            <a:endParaRPr lang="de-DE" dirty="0"/>
          </a:p>
          <a:p>
            <a:endParaRPr lang="de-DE" dirty="0"/>
          </a:p>
          <a:p>
            <a:r>
              <a:rPr lang="de-DE" dirty="0"/>
              <a:t>Das Bibliothekswesen besitzt eines der ältesten Systeme zur Beschreibung und Modellierung von Daten oder besser gesagt Publikationsbeständen. Bereits im alten Ägypten, in der Bibliothek von Alexandria kam nämlich der Wunsch auf, die immer größer werdenden Bestände mit Metadaten zu beschreiben, um die Auffindbarkeit der Papyri zu </a:t>
            </a:r>
            <a:r>
              <a:rPr lang="de-DE" dirty="0" smtClean="0"/>
              <a:t>gewährleisten.</a:t>
            </a:r>
          </a:p>
          <a:p>
            <a:endParaRPr lang="de-DE" dirty="0" smtClean="0"/>
          </a:p>
          <a:p>
            <a:r>
              <a:rPr lang="de-DE" dirty="0" smtClean="0"/>
              <a:t>Insgesamt </a:t>
            </a:r>
            <a:r>
              <a:rPr lang="de-DE" dirty="0"/>
              <a:t>kann man zwischen formalen und inhaltlichen Metadaten unterscheiden. Damals wurden nur der Titel und die Autorin sowie einige Schlagwörter zur Beschreibung der Publikation aufgenommen. Heutzutage gibt es meist eine Vielzahl weiterer Informationen, wie Seitenzahlen, Identifier (beispielsweise ISBN), eine Klassifikation (z.B. nach DDC) oder auch ein Abstract.</a:t>
            </a:r>
          </a:p>
        </p:txBody>
      </p:sp>
      <p:sp>
        <p:nvSpPr>
          <p:cNvPr id="4" name="Foliennummernplatzhalter 3"/>
          <p:cNvSpPr>
            <a:spLocks noGrp="1"/>
          </p:cNvSpPr>
          <p:nvPr>
            <p:ph type="sldNum" sz="quarter" idx="5"/>
          </p:nvPr>
        </p:nvSpPr>
        <p:spPr/>
        <p:txBody>
          <a:bodyPr/>
          <a:lstStyle/>
          <a:p>
            <a:fld id="{05EB73C9-E3A9-495D-BF71-7EF73C8513CC}" type="slidenum">
              <a:rPr lang="de-DE" smtClean="0"/>
              <a:t>6</a:t>
            </a:fld>
            <a:endParaRPr lang="de-DE"/>
          </a:p>
        </p:txBody>
      </p:sp>
    </p:spTree>
    <p:extLst>
      <p:ext uri="{BB962C8B-B14F-4D97-AF65-F5344CB8AC3E}">
        <p14:creationId xmlns:p14="http://schemas.microsoft.com/office/powerpoint/2010/main" val="6872808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Aber auch im Baumarkt finden wir im Grunde eine Art Daten- oder Informationsmodellierung, die uns beim Suchen und Finden der richtigen Objekte helfen: Gänge haben sprechende Bezeichnungen (z.B. "Eisenwaren") und Nummern, die einzelnen Regale haben oft abermals Bezeichnungen (z.B. "Schrauben"). Dies funktioniert nach dem Prinzip thematisch ähnliche Objekte zu gruppieren. Die Sortierung in einem Supermarkt funktioniert übrigens ähnlich und kann ebenfalls als eine Art Datenmodellierung gesehen werden.</a:t>
            </a:r>
          </a:p>
        </p:txBody>
      </p:sp>
      <p:sp>
        <p:nvSpPr>
          <p:cNvPr id="4" name="Foliennummernplatzhalter 3"/>
          <p:cNvSpPr>
            <a:spLocks noGrp="1"/>
          </p:cNvSpPr>
          <p:nvPr>
            <p:ph type="sldNum" sz="quarter" idx="5"/>
          </p:nvPr>
        </p:nvSpPr>
        <p:spPr/>
        <p:txBody>
          <a:bodyPr/>
          <a:lstStyle/>
          <a:p>
            <a:fld id="{05EB73C9-E3A9-495D-BF71-7EF73C8513CC}" type="slidenum">
              <a:rPr lang="de-DE" smtClean="0"/>
              <a:t>7</a:t>
            </a:fld>
            <a:endParaRPr lang="de-DE"/>
          </a:p>
        </p:txBody>
      </p:sp>
    </p:spTree>
    <p:extLst>
      <p:ext uri="{BB962C8B-B14F-4D97-AF65-F5344CB8AC3E}">
        <p14:creationId xmlns:p14="http://schemas.microsoft.com/office/powerpoint/2010/main" val="5505278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Ein letztes Beispiel, was wir hier zeigen möchten, ist eine Speisekarte. Auf einer solchen finden wir erst einmal verschiedene Kategorien (Vegetarisch, Fisch, Rind, Getränke usw.), Speisenummern, die eine Art eindeutige ID darstellen, die Bezeichnung der Speisen und deren Preise, die Auflistung der Hauptzutaten, dazu Allergiehinweise, die wiederum auch mit Buchstaben ausgelagert sind. Jeder Buchstabe umfasst eine Form von Allergen.</a:t>
            </a:r>
          </a:p>
        </p:txBody>
      </p:sp>
      <p:sp>
        <p:nvSpPr>
          <p:cNvPr id="4" name="Foliennummernplatzhalter 3"/>
          <p:cNvSpPr>
            <a:spLocks noGrp="1"/>
          </p:cNvSpPr>
          <p:nvPr>
            <p:ph type="sldNum" sz="quarter" idx="5"/>
          </p:nvPr>
        </p:nvSpPr>
        <p:spPr/>
        <p:txBody>
          <a:bodyPr/>
          <a:lstStyle/>
          <a:p>
            <a:fld id="{05EB73C9-E3A9-495D-BF71-7EF73C8513CC}" type="slidenum">
              <a:rPr lang="de-DE" smtClean="0"/>
              <a:t>8</a:t>
            </a:fld>
            <a:endParaRPr lang="de-DE"/>
          </a:p>
        </p:txBody>
      </p:sp>
    </p:spTree>
    <p:extLst>
      <p:ext uri="{BB962C8B-B14F-4D97-AF65-F5344CB8AC3E}">
        <p14:creationId xmlns:p14="http://schemas.microsoft.com/office/powerpoint/2010/main" val="27515567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Wofür braucht es also Datenmodellierung? Wie wir eben schon mal gezeigt haben, können Daten von uns als Menschen häufig schon als Daten bestimmter Art erkannt werden. Zwei Zahlen gefolgt von einem Punkt und weiteren zwei Zahlen und einem weiteren Punkt und weiteren vier Zahlen erkennen wir aufgrund unserer Erfahrung als Datum. Wir besitzen also eine Art implizites Wissen aufgrund unserer soziokulturellen Einbettung und unserer Erfahrung. Außerdem scheinen wir verstärkt in Bildern, Mustern und Beziehungen zu denken und erkennen Ähnlichkeiten zwischen etwas Dargestelltem und bereits bekannten Mustern oder Bildern.</a:t>
            </a:r>
          </a:p>
          <a:p>
            <a:endParaRPr lang="de-DE" dirty="0"/>
          </a:p>
          <a:p>
            <a:r>
              <a:rPr lang="de-DE" dirty="0"/>
              <a:t>Eine Maschine wie ein Computer erkennt diese Ähnlichkeiten erst einmal nicht ohne weiteres, da der Computer aus elektronischen Schaltkreisen besteht und mit einer bitweisen Prozessierung in Nullen und Einsen arbeitet. Es ist kein implizites Wissen vorhanden, sondern es erfolgt eine Speicheradressierung. Intelligenz wird im Grunde nur durch Regeln und Statistik und die Zuführung von großen Datenmengen als Lernmaterial simuliert. Wir als Menschen müssen der Maschine demnach Information in einer geeigneten Weise zur Verfügung stellen. Dies geschieht semantisch durch Datenmodellierung und kann durch Software und Algorithmen in Wissen transformiert werden.</a:t>
            </a:r>
          </a:p>
          <a:p>
            <a:endParaRPr lang="de-DE" dirty="0"/>
          </a:p>
          <a:p>
            <a:r>
              <a:rPr lang="de-DE" dirty="0"/>
              <a:t>Der Hauptgrund für schlechte Datenmodellierung ist, dass wir zwei Übersetzungsprobleme haben. Einerseits müssen wir unser Denken als Modellierer der Daten für andere Menschen mit anderen Erfahrungen, Kenntnissen und Sichtweisen übersetzen, andererseits müssen wir das Gleiche aber auch für die Maschine oder maschinelle Verarbeitung leisten. Je nachdem wie gut oder schlecht dieser Übersetzungsprozess ist, ergeben sich entsprechend gut oder schlecht modellierte Daten, da bestimmte Dinge vom Datenmodellierer bzw. von der Datenmodelliererin nicht mitgedacht werden. Dinge, die für uns (meistens) implizit sind, müssen vor allem für die Maschine explizit aufbereitet werden. </a:t>
            </a:r>
          </a:p>
          <a:p>
            <a:endParaRPr lang="de-DE" dirty="0"/>
          </a:p>
          <a:p>
            <a:r>
              <a:rPr lang="de-DE" dirty="0"/>
              <a:t>Dies kann übrigens auch bei einer Mensch-zu-Mensch Kommunikation der Fall sein, wenn ein Fachexperte beispielsweise mit einem Laien spricht. Ein gutes Beispiel wäre in diesem Fall ein Gespräch zwischen einem Arzt oder einer Ärztin und einem Patienten oder einer Patientin.</a:t>
            </a:r>
          </a:p>
        </p:txBody>
      </p:sp>
      <p:sp>
        <p:nvSpPr>
          <p:cNvPr id="4" name="Foliennummernplatzhalter 3"/>
          <p:cNvSpPr>
            <a:spLocks noGrp="1"/>
          </p:cNvSpPr>
          <p:nvPr>
            <p:ph type="sldNum" sz="quarter" idx="5"/>
          </p:nvPr>
        </p:nvSpPr>
        <p:spPr/>
        <p:txBody>
          <a:bodyPr/>
          <a:lstStyle/>
          <a:p>
            <a:fld id="{05EB73C9-E3A9-495D-BF71-7EF73C8513CC}" type="slidenum">
              <a:rPr lang="de-DE" smtClean="0"/>
              <a:t>9</a:t>
            </a:fld>
            <a:endParaRPr lang="de-DE"/>
          </a:p>
        </p:txBody>
      </p:sp>
    </p:spTree>
    <p:extLst>
      <p:ext uri="{BB962C8B-B14F-4D97-AF65-F5344CB8AC3E}">
        <p14:creationId xmlns:p14="http://schemas.microsoft.com/office/powerpoint/2010/main" val="17058032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Nachdem wir Ihnen jetzt das Konzept von Daten, Information und Wissen vorgestellt haben und Sie auch einige Beispiele aus dem Alltag gesehen haben, gehen wir nun über zur Übersetzung. </a:t>
            </a:r>
          </a:p>
          <a:p>
            <a:endParaRPr lang="de-DE" dirty="0"/>
          </a:p>
          <a:p>
            <a:r>
              <a:rPr lang="de-DE" dirty="0"/>
              <a:t>Wir nehmen hierzu als Ansatz ein relationales Datenmodell, das in weit verbreiteten relationalen Datenbanken verwendet wird. </a:t>
            </a:r>
          </a:p>
        </p:txBody>
      </p:sp>
      <p:sp>
        <p:nvSpPr>
          <p:cNvPr id="4" name="Foliennummernplatzhalter 3"/>
          <p:cNvSpPr>
            <a:spLocks noGrp="1"/>
          </p:cNvSpPr>
          <p:nvPr>
            <p:ph type="sldNum" sz="quarter" idx="5"/>
          </p:nvPr>
        </p:nvSpPr>
        <p:spPr/>
        <p:txBody>
          <a:bodyPr/>
          <a:lstStyle/>
          <a:p>
            <a:fld id="{05EB73C9-E3A9-495D-BF71-7EF73C8513CC}" type="slidenum">
              <a:rPr lang="de-DE" smtClean="0"/>
              <a:t>10</a:t>
            </a:fld>
            <a:endParaRPr lang="de-DE"/>
          </a:p>
        </p:txBody>
      </p:sp>
    </p:spTree>
    <p:extLst>
      <p:ext uri="{BB962C8B-B14F-4D97-AF65-F5344CB8AC3E}">
        <p14:creationId xmlns:p14="http://schemas.microsoft.com/office/powerpoint/2010/main" val="73910835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049F1D7-1271-4DE8-872C-CA3E3BB9263D}"/>
              </a:ext>
            </a:extLst>
          </p:cNvPr>
          <p:cNvSpPr>
            <a:spLocks noGrp="1"/>
          </p:cNvSpPr>
          <p:nvPr>
            <p:ph type="ctrTitle"/>
          </p:nvPr>
        </p:nvSpPr>
        <p:spPr>
          <a:xfrm>
            <a:off x="1524000" y="1985818"/>
            <a:ext cx="9144000" cy="1524145"/>
          </a:xfrm>
        </p:spPr>
        <p:txBody>
          <a:bodyPr anchor="b" anchorCtr="0">
            <a:normAutofit/>
          </a:bodyPr>
          <a:lstStyle>
            <a:lvl1pPr algn="l">
              <a:defRPr sz="3600" b="1">
                <a:solidFill>
                  <a:srgbClr val="004B9C"/>
                </a:solidFill>
              </a:defRPr>
            </a:lvl1pPr>
          </a:lstStyle>
          <a:p>
            <a:r>
              <a:rPr lang="de-DE"/>
              <a:t>Mastertitelformat bearbeiten</a:t>
            </a:r>
            <a:endParaRPr lang="de-DE" dirty="0"/>
          </a:p>
        </p:txBody>
      </p:sp>
      <p:sp>
        <p:nvSpPr>
          <p:cNvPr id="3" name="Untertitel 2">
            <a:extLst>
              <a:ext uri="{FF2B5EF4-FFF2-40B4-BE49-F238E27FC236}">
                <a16:creationId xmlns:a16="http://schemas.microsoft.com/office/drawing/2014/main" id="{B2A801EB-15F9-4695-A2FF-9F4DE9D239FF}"/>
              </a:ext>
            </a:extLst>
          </p:cNvPr>
          <p:cNvSpPr>
            <a:spLocks noGrp="1"/>
          </p:cNvSpPr>
          <p:nvPr>
            <p:ph type="subTitle" idx="1"/>
          </p:nvPr>
        </p:nvSpPr>
        <p:spPr>
          <a:xfrm>
            <a:off x="1524000" y="3602038"/>
            <a:ext cx="9144000" cy="1312608"/>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de-DE" dirty="0"/>
          </a:p>
        </p:txBody>
      </p:sp>
      <p:sp>
        <p:nvSpPr>
          <p:cNvPr id="5" name="Fußzeilenplatzhalter 4">
            <a:extLst>
              <a:ext uri="{FF2B5EF4-FFF2-40B4-BE49-F238E27FC236}">
                <a16:creationId xmlns:a16="http://schemas.microsoft.com/office/drawing/2014/main" id="{0BF15816-6B13-438C-B40C-7CDDE0810132}"/>
              </a:ext>
            </a:extLst>
          </p:cNvPr>
          <p:cNvSpPr>
            <a:spLocks noGrp="1"/>
          </p:cNvSpPr>
          <p:nvPr>
            <p:ph type="ftr" sz="quarter" idx="11"/>
          </p:nvPr>
        </p:nvSpPr>
        <p:spPr>
          <a:xfrm>
            <a:off x="8325043" y="6424613"/>
            <a:ext cx="2342957" cy="365125"/>
          </a:xfrm>
          <a:prstGeom prst="rect">
            <a:avLst/>
          </a:prstGeom>
        </p:spPr>
        <p:txBody>
          <a:bodyPr/>
          <a:lstStyle>
            <a:lvl1pPr algn="r">
              <a:defRPr sz="1000">
                <a:solidFill>
                  <a:schemeClr val="tx1"/>
                </a:solidFill>
              </a:defRPr>
            </a:lvl1pPr>
          </a:lstStyle>
          <a:p>
            <a:r>
              <a:rPr lang="de-DE" dirty="0"/>
              <a:t>Name, Datum</a:t>
            </a:r>
          </a:p>
        </p:txBody>
      </p:sp>
      <p:grpSp>
        <p:nvGrpSpPr>
          <p:cNvPr id="6" name="Gruppieren 5"/>
          <p:cNvGrpSpPr/>
          <p:nvPr userDrawn="1"/>
        </p:nvGrpSpPr>
        <p:grpSpPr>
          <a:xfrm>
            <a:off x="1697061" y="4914646"/>
            <a:ext cx="8787539" cy="1441704"/>
            <a:chOff x="1697061" y="4914646"/>
            <a:chExt cx="8787539" cy="1441704"/>
          </a:xfrm>
        </p:grpSpPr>
        <p:pic>
          <p:nvPicPr>
            <p:cNvPr id="12" name="Grafik 11">
              <a:extLst>
                <a:ext uri="{FF2B5EF4-FFF2-40B4-BE49-F238E27FC236}">
                  <a16:creationId xmlns:a16="http://schemas.microsoft.com/office/drawing/2014/main" id="{CEA76067-2D8A-4420-AAF5-8BA827BAB13B}"/>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7554" r="6586"/>
            <a:stretch/>
          </p:blipFill>
          <p:spPr>
            <a:xfrm>
              <a:off x="1697061" y="4914646"/>
              <a:ext cx="8787539" cy="1441704"/>
            </a:xfrm>
            <a:prstGeom prst="rect">
              <a:avLst/>
            </a:prstGeom>
          </p:spPr>
        </p:pic>
        <p:sp>
          <p:nvSpPr>
            <p:cNvPr id="4" name="Rechteck 3"/>
            <p:cNvSpPr/>
            <p:nvPr userDrawn="1"/>
          </p:nvSpPr>
          <p:spPr>
            <a:xfrm>
              <a:off x="8632556" y="5718875"/>
              <a:ext cx="1518834" cy="5424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pic>
        <p:nvPicPr>
          <p:cNvPr id="9" name="Grafik 8">
            <a:extLst>
              <a:ext uri="{FF2B5EF4-FFF2-40B4-BE49-F238E27FC236}">
                <a16:creationId xmlns:a16="http://schemas.microsoft.com/office/drawing/2014/main" id="{2030A21C-E365-46CD-A71A-3D15FAD7BF48}"/>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63477" t="24520" r="11017" b="4500"/>
          <a:stretch/>
        </p:blipFill>
        <p:spPr>
          <a:xfrm>
            <a:off x="8741044" y="441702"/>
            <a:ext cx="2409987" cy="1278610"/>
          </a:xfrm>
          <a:prstGeom prst="rect">
            <a:avLst/>
          </a:prstGeom>
        </p:spPr>
      </p:pic>
      <p:sp>
        <p:nvSpPr>
          <p:cNvPr id="10" name="Foliennummernplatzhalter 5">
            <a:extLst>
              <a:ext uri="{FF2B5EF4-FFF2-40B4-BE49-F238E27FC236}">
                <a16:creationId xmlns:a16="http://schemas.microsoft.com/office/drawing/2014/main" id="{1BC2261A-CA5D-4AAE-B58A-32EFDCB79EA9}"/>
              </a:ext>
            </a:extLst>
          </p:cNvPr>
          <p:cNvSpPr>
            <a:spLocks noGrp="1"/>
          </p:cNvSpPr>
          <p:nvPr>
            <p:ph type="sldNum" sz="quarter" idx="4"/>
          </p:nvPr>
        </p:nvSpPr>
        <p:spPr>
          <a:xfrm>
            <a:off x="10911225" y="6424613"/>
            <a:ext cx="849745" cy="365125"/>
          </a:xfrm>
          <a:prstGeom prst="rect">
            <a:avLst/>
          </a:prstGeom>
        </p:spPr>
        <p:txBody>
          <a:bodyPr vert="horz" lIns="91440" tIns="45720" rIns="91440" bIns="45720" rtlCol="0" anchor="t" anchorCtr="0"/>
          <a:lstStyle>
            <a:lvl1pPr algn="r">
              <a:defRPr sz="1000">
                <a:solidFill>
                  <a:schemeClr val="tx1"/>
                </a:solidFill>
              </a:defRPr>
            </a:lvl1pPr>
          </a:lstStyle>
          <a:p>
            <a:fld id="{EBD3AE7A-5E28-49C1-B085-2E29E10AAFF3}" type="slidenum">
              <a:rPr lang="de-DE" smtClean="0"/>
              <a:pPr/>
              <a:t>‹Nr.›</a:t>
            </a:fld>
            <a:endParaRPr lang="de-DE" dirty="0"/>
          </a:p>
        </p:txBody>
      </p:sp>
    </p:spTree>
    <p:extLst>
      <p:ext uri="{BB962C8B-B14F-4D97-AF65-F5344CB8AC3E}">
        <p14:creationId xmlns:p14="http://schemas.microsoft.com/office/powerpoint/2010/main" val="1066158905"/>
      </p:ext>
    </p:extLst>
  </p:cSld>
  <p:clrMapOvr>
    <a:masterClrMapping/>
  </p:clrMapOvr>
  <p:extLst mod="1">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50D5685-6B28-46B1-BB09-51DB78ECE18C}"/>
              </a:ext>
            </a:extLst>
          </p:cNvPr>
          <p:cNvSpPr>
            <a:spLocks noGrp="1"/>
          </p:cNvSpPr>
          <p:nvPr>
            <p:ph type="title"/>
          </p:nvPr>
        </p:nvSpPr>
        <p:spPr/>
        <p:txBody>
          <a:bodyPr/>
          <a:lstStyle/>
          <a:p>
            <a:r>
              <a:rPr lang="de-DE"/>
              <a:t>Mastertitelformat bearbeiten</a:t>
            </a:r>
            <a:endParaRPr lang="de-DE" dirty="0"/>
          </a:p>
        </p:txBody>
      </p:sp>
      <p:sp>
        <p:nvSpPr>
          <p:cNvPr id="3" name="Vertikaler Textplatzhalter 2">
            <a:extLst>
              <a:ext uri="{FF2B5EF4-FFF2-40B4-BE49-F238E27FC236}">
                <a16:creationId xmlns:a16="http://schemas.microsoft.com/office/drawing/2014/main" id="{6906E710-F0DE-4B7D-B1E4-DC3225FFDB8A}"/>
              </a:ext>
            </a:extLst>
          </p:cNvPr>
          <p:cNvSpPr>
            <a:spLocks noGrp="1"/>
          </p:cNvSpPr>
          <p:nvPr>
            <p:ph type="body" orient="vert" idx="1"/>
          </p:nvPr>
        </p:nvSpPr>
        <p:spPr/>
        <p:txBody>
          <a:bodyPr vert="eaVert"/>
          <a:lstStyle>
            <a:lvl2pPr>
              <a:defRPr sz="1800"/>
            </a:lvl2pPr>
            <a:lvl3pPr>
              <a:defRPr sz="1800"/>
            </a:lvl3pPr>
            <a:lvl4pPr>
              <a:defRPr sz="1800"/>
            </a:lvl4pPr>
            <a:lvl5pPr>
              <a:defRPr sz="1800"/>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7" name="Fußzeilenplatzhalter 6">
            <a:extLst>
              <a:ext uri="{FF2B5EF4-FFF2-40B4-BE49-F238E27FC236}">
                <a16:creationId xmlns:a16="http://schemas.microsoft.com/office/drawing/2014/main" id="{D6E2D89B-14F4-43F3-95FD-AFCF0B07E8BF}"/>
              </a:ext>
            </a:extLst>
          </p:cNvPr>
          <p:cNvSpPr>
            <a:spLocks noGrp="1"/>
          </p:cNvSpPr>
          <p:nvPr>
            <p:ph type="ftr" sz="quarter" idx="10"/>
          </p:nvPr>
        </p:nvSpPr>
        <p:spPr/>
        <p:txBody>
          <a:bodyPr/>
          <a:lstStyle/>
          <a:p>
            <a:r>
              <a:rPr lang="de-DE"/>
              <a:t>Name, Datum</a:t>
            </a:r>
            <a:endParaRPr lang="de-DE" dirty="0"/>
          </a:p>
        </p:txBody>
      </p:sp>
      <p:sp>
        <p:nvSpPr>
          <p:cNvPr id="8" name="Foliennummernplatzhalter 7">
            <a:extLst>
              <a:ext uri="{FF2B5EF4-FFF2-40B4-BE49-F238E27FC236}">
                <a16:creationId xmlns:a16="http://schemas.microsoft.com/office/drawing/2014/main" id="{072ACC54-48E2-4595-9640-63D077BE3054}"/>
              </a:ext>
            </a:extLst>
          </p:cNvPr>
          <p:cNvSpPr>
            <a:spLocks noGrp="1"/>
          </p:cNvSpPr>
          <p:nvPr>
            <p:ph type="sldNum" sz="quarter" idx="11"/>
          </p:nvPr>
        </p:nvSpPr>
        <p:spPr/>
        <p:txBody>
          <a:bodyPr/>
          <a:lstStyle/>
          <a:p>
            <a:fld id="{EBD3AE7A-5E28-49C1-B085-2E29E10AAFF3}" type="slidenum">
              <a:rPr lang="de-DE" smtClean="0"/>
              <a:pPr/>
              <a:t>‹Nr.›</a:t>
            </a:fld>
            <a:endParaRPr lang="de-DE" dirty="0"/>
          </a:p>
        </p:txBody>
      </p:sp>
    </p:spTree>
    <p:extLst>
      <p:ext uri="{BB962C8B-B14F-4D97-AF65-F5344CB8AC3E}">
        <p14:creationId xmlns:p14="http://schemas.microsoft.com/office/powerpoint/2010/main" val="23402676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8B2636D6-A7B4-4EE1-AAE6-21B944068E60}"/>
              </a:ext>
            </a:extLst>
          </p:cNvPr>
          <p:cNvSpPr>
            <a:spLocks noGrp="1"/>
          </p:cNvSpPr>
          <p:nvPr>
            <p:ph type="title" orient="vert"/>
          </p:nvPr>
        </p:nvSpPr>
        <p:spPr>
          <a:xfrm>
            <a:off x="8724901" y="365125"/>
            <a:ext cx="2628900" cy="5811838"/>
          </a:xfrm>
        </p:spPr>
        <p:txBody>
          <a:bodyPr vert="eaVert"/>
          <a:lstStyle/>
          <a:p>
            <a:r>
              <a:rPr lang="de-DE"/>
              <a:t>Mastertitelformat bearbeiten</a:t>
            </a:r>
            <a:endParaRPr lang="de-DE" dirty="0"/>
          </a:p>
        </p:txBody>
      </p:sp>
      <p:sp>
        <p:nvSpPr>
          <p:cNvPr id="3" name="Vertikaler Textplatzhalter 2">
            <a:extLst>
              <a:ext uri="{FF2B5EF4-FFF2-40B4-BE49-F238E27FC236}">
                <a16:creationId xmlns:a16="http://schemas.microsoft.com/office/drawing/2014/main" id="{97557BC5-DB6D-4C4D-84A3-B9D206201CE1}"/>
              </a:ext>
            </a:extLst>
          </p:cNvPr>
          <p:cNvSpPr>
            <a:spLocks noGrp="1"/>
          </p:cNvSpPr>
          <p:nvPr>
            <p:ph type="body" orient="vert" idx="1"/>
          </p:nvPr>
        </p:nvSpPr>
        <p:spPr>
          <a:xfrm>
            <a:off x="838201" y="365125"/>
            <a:ext cx="7683500" cy="5811838"/>
          </a:xfrm>
        </p:spPr>
        <p:txBody>
          <a:bodyPr vert="eaVert"/>
          <a:lstStyle>
            <a:lvl2pPr>
              <a:defRPr sz="1800"/>
            </a:lvl2pPr>
            <a:lvl3pPr>
              <a:defRPr sz="1800"/>
            </a:lvl3pPr>
            <a:lvl4pPr>
              <a:defRPr sz="1800"/>
            </a:lvl4pPr>
            <a:lvl5pPr>
              <a:defRPr sz="1800"/>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7" name="Fußzeilenplatzhalter 6">
            <a:extLst>
              <a:ext uri="{FF2B5EF4-FFF2-40B4-BE49-F238E27FC236}">
                <a16:creationId xmlns:a16="http://schemas.microsoft.com/office/drawing/2014/main" id="{7DF11929-F770-4991-8B2D-FD505512A434}"/>
              </a:ext>
            </a:extLst>
          </p:cNvPr>
          <p:cNvSpPr>
            <a:spLocks noGrp="1"/>
          </p:cNvSpPr>
          <p:nvPr>
            <p:ph type="ftr" sz="quarter" idx="10"/>
          </p:nvPr>
        </p:nvSpPr>
        <p:spPr/>
        <p:txBody>
          <a:bodyPr/>
          <a:lstStyle/>
          <a:p>
            <a:r>
              <a:rPr lang="de-DE"/>
              <a:t>Name, Datum</a:t>
            </a:r>
            <a:endParaRPr lang="de-DE" dirty="0"/>
          </a:p>
        </p:txBody>
      </p:sp>
      <p:sp>
        <p:nvSpPr>
          <p:cNvPr id="8" name="Foliennummernplatzhalter 7">
            <a:extLst>
              <a:ext uri="{FF2B5EF4-FFF2-40B4-BE49-F238E27FC236}">
                <a16:creationId xmlns:a16="http://schemas.microsoft.com/office/drawing/2014/main" id="{A69ED882-1152-4958-BA2D-4CEF13EF55D3}"/>
              </a:ext>
            </a:extLst>
          </p:cNvPr>
          <p:cNvSpPr>
            <a:spLocks noGrp="1"/>
          </p:cNvSpPr>
          <p:nvPr>
            <p:ph type="sldNum" sz="quarter" idx="11"/>
          </p:nvPr>
        </p:nvSpPr>
        <p:spPr/>
        <p:txBody>
          <a:bodyPr/>
          <a:lstStyle/>
          <a:p>
            <a:fld id="{EBD3AE7A-5E28-49C1-B085-2E29E10AAFF3}" type="slidenum">
              <a:rPr lang="de-DE" smtClean="0"/>
              <a:pPr/>
              <a:t>‹Nr.›</a:t>
            </a:fld>
            <a:endParaRPr lang="de-DE" dirty="0"/>
          </a:p>
        </p:txBody>
      </p:sp>
    </p:spTree>
    <p:extLst>
      <p:ext uri="{BB962C8B-B14F-4D97-AF65-F5344CB8AC3E}">
        <p14:creationId xmlns:p14="http://schemas.microsoft.com/office/powerpoint/2010/main" val="21790753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chlussfolie">
    <p:spTree>
      <p:nvGrpSpPr>
        <p:cNvPr id="1" name=""/>
        <p:cNvGrpSpPr/>
        <p:nvPr/>
      </p:nvGrpSpPr>
      <p:grpSpPr>
        <a:xfrm>
          <a:off x="0" y="0"/>
          <a:ext cx="0" cy="0"/>
          <a:chOff x="0" y="0"/>
          <a:chExt cx="0" cy="0"/>
        </a:xfrm>
      </p:grpSpPr>
      <p:sp>
        <p:nvSpPr>
          <p:cNvPr id="4" name="Fußzeilenplatzhalter 3">
            <a:extLst>
              <a:ext uri="{FF2B5EF4-FFF2-40B4-BE49-F238E27FC236}">
                <a16:creationId xmlns:a16="http://schemas.microsoft.com/office/drawing/2014/main" id="{24DA7C3D-C187-47AA-9810-CAA4BC675436}"/>
              </a:ext>
            </a:extLst>
          </p:cNvPr>
          <p:cNvSpPr>
            <a:spLocks noGrp="1"/>
          </p:cNvSpPr>
          <p:nvPr>
            <p:ph type="ftr" sz="quarter" idx="11"/>
          </p:nvPr>
        </p:nvSpPr>
        <p:spPr/>
        <p:txBody>
          <a:bodyPr/>
          <a:lstStyle/>
          <a:p>
            <a:r>
              <a:rPr lang="de-DE"/>
              <a:t>Name, Datum</a:t>
            </a:r>
            <a:endParaRPr lang="de-DE" dirty="0"/>
          </a:p>
        </p:txBody>
      </p:sp>
      <p:pic>
        <p:nvPicPr>
          <p:cNvPr id="5" name="Grafik 4">
            <a:extLst>
              <a:ext uri="{FF2B5EF4-FFF2-40B4-BE49-F238E27FC236}">
                <a16:creationId xmlns:a16="http://schemas.microsoft.com/office/drawing/2014/main" id="{2030A21C-E365-46CD-A71A-3D15FAD7BF48}"/>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63477" t="24520" r="11017" b="4500"/>
          <a:stretch/>
        </p:blipFill>
        <p:spPr>
          <a:xfrm>
            <a:off x="8741044" y="441702"/>
            <a:ext cx="2409987" cy="1278610"/>
          </a:xfrm>
          <a:prstGeom prst="rect">
            <a:avLst/>
          </a:prstGeom>
        </p:spPr>
      </p:pic>
      <p:grpSp>
        <p:nvGrpSpPr>
          <p:cNvPr id="7" name="Gruppieren 6"/>
          <p:cNvGrpSpPr/>
          <p:nvPr userDrawn="1"/>
        </p:nvGrpSpPr>
        <p:grpSpPr>
          <a:xfrm>
            <a:off x="1697061" y="4914646"/>
            <a:ext cx="8787539" cy="1441704"/>
            <a:chOff x="1697061" y="4914646"/>
            <a:chExt cx="8787539" cy="1441704"/>
          </a:xfrm>
        </p:grpSpPr>
        <p:pic>
          <p:nvPicPr>
            <p:cNvPr id="8" name="Grafik 7">
              <a:extLst>
                <a:ext uri="{FF2B5EF4-FFF2-40B4-BE49-F238E27FC236}">
                  <a16:creationId xmlns:a16="http://schemas.microsoft.com/office/drawing/2014/main" id="{CEA76067-2D8A-4420-AAF5-8BA827BAB13B}"/>
                </a:ext>
              </a:extLst>
            </p:cNvPr>
            <p:cNvPicPr>
              <a:picLocks noChangeAspect="1"/>
            </p:cNvPicPr>
            <p:nvPr userDrawn="1"/>
          </p:nvPicPr>
          <p:blipFill rotWithShape="1">
            <a:blip r:embed="rId3">
              <a:extLst>
                <a:ext uri="{28A0092B-C50C-407E-A947-70E740481C1C}">
                  <a14:useLocalDpi xmlns:a14="http://schemas.microsoft.com/office/drawing/2010/main" val="0"/>
                </a:ext>
              </a:extLst>
            </a:blip>
            <a:srcRect l="7554" r="6586"/>
            <a:stretch/>
          </p:blipFill>
          <p:spPr>
            <a:xfrm>
              <a:off x="1697061" y="4914646"/>
              <a:ext cx="8787539" cy="1441704"/>
            </a:xfrm>
            <a:prstGeom prst="rect">
              <a:avLst/>
            </a:prstGeom>
          </p:spPr>
        </p:pic>
        <p:sp>
          <p:nvSpPr>
            <p:cNvPr id="9" name="Rechteck 8"/>
            <p:cNvSpPr/>
            <p:nvPr userDrawn="1"/>
          </p:nvSpPr>
          <p:spPr>
            <a:xfrm>
              <a:off x="8632556" y="5718875"/>
              <a:ext cx="1518834" cy="5424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Tree>
    <p:extLst>
      <p:ext uri="{BB962C8B-B14F-4D97-AF65-F5344CB8AC3E}">
        <p14:creationId xmlns:p14="http://schemas.microsoft.com/office/powerpoint/2010/main" val="29628242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D43A498-C969-4C24-BC36-D356B79316AC}"/>
              </a:ext>
            </a:extLst>
          </p:cNvPr>
          <p:cNvSpPr>
            <a:spLocks noGrp="1"/>
          </p:cNvSpPr>
          <p:nvPr>
            <p:ph type="title"/>
          </p:nvPr>
        </p:nvSpPr>
        <p:spPr/>
        <p:txBody>
          <a:bodyPr>
            <a:normAutofit/>
          </a:bodyPr>
          <a:lstStyle>
            <a:lvl1pPr>
              <a:defRPr sz="3600" b="1">
                <a:solidFill>
                  <a:srgbClr val="004B9C"/>
                </a:solidFill>
              </a:defRPr>
            </a:lvl1pPr>
          </a:lstStyle>
          <a:p>
            <a:r>
              <a:rPr lang="de-DE"/>
              <a:t>Mastertitelformat bearbeiten</a:t>
            </a:r>
            <a:endParaRPr lang="de-DE" dirty="0"/>
          </a:p>
        </p:txBody>
      </p:sp>
      <p:sp>
        <p:nvSpPr>
          <p:cNvPr id="3" name="Inhaltsplatzhalter 2">
            <a:extLst>
              <a:ext uri="{FF2B5EF4-FFF2-40B4-BE49-F238E27FC236}">
                <a16:creationId xmlns:a16="http://schemas.microsoft.com/office/drawing/2014/main" id="{55F344C3-24B4-4E5A-A2B1-094F5B3C26A4}"/>
              </a:ext>
            </a:extLst>
          </p:cNvPr>
          <p:cNvSpPr>
            <a:spLocks noGrp="1"/>
          </p:cNvSpPr>
          <p:nvPr>
            <p:ph idx="1" hasCustomPrompt="1"/>
          </p:nvPr>
        </p:nvSpPr>
        <p:spPr/>
        <p:txBody>
          <a:bodyPr>
            <a:normAutofit/>
          </a:bodyPr>
          <a:lstStyle>
            <a:lvl1pPr marL="0" indent="0">
              <a:buNone/>
              <a:defRPr sz="2400"/>
            </a:lvl1pPr>
          </a:lstStyle>
          <a:p>
            <a:pPr lvl="0"/>
            <a:r>
              <a:rPr lang="de-DE" dirty="0"/>
              <a:t>Fließtext</a:t>
            </a:r>
          </a:p>
        </p:txBody>
      </p:sp>
      <p:sp>
        <p:nvSpPr>
          <p:cNvPr id="7" name="Fußzeilenplatzhalter 6">
            <a:extLst>
              <a:ext uri="{FF2B5EF4-FFF2-40B4-BE49-F238E27FC236}">
                <a16:creationId xmlns:a16="http://schemas.microsoft.com/office/drawing/2014/main" id="{E08F0FB8-E5D2-47BA-B5AC-4A0B85422E5D}"/>
              </a:ext>
            </a:extLst>
          </p:cNvPr>
          <p:cNvSpPr>
            <a:spLocks noGrp="1"/>
          </p:cNvSpPr>
          <p:nvPr>
            <p:ph type="ftr" sz="quarter" idx="10"/>
          </p:nvPr>
        </p:nvSpPr>
        <p:spPr/>
        <p:txBody>
          <a:bodyPr/>
          <a:lstStyle/>
          <a:p>
            <a:r>
              <a:rPr lang="de-DE"/>
              <a:t>Name, Datum</a:t>
            </a:r>
            <a:endParaRPr lang="de-DE" dirty="0"/>
          </a:p>
        </p:txBody>
      </p:sp>
      <p:sp>
        <p:nvSpPr>
          <p:cNvPr id="8" name="Foliennummernplatzhalter 7">
            <a:extLst>
              <a:ext uri="{FF2B5EF4-FFF2-40B4-BE49-F238E27FC236}">
                <a16:creationId xmlns:a16="http://schemas.microsoft.com/office/drawing/2014/main" id="{1BAFA5C8-4FAB-41C5-A27A-6B832FA167BA}"/>
              </a:ext>
            </a:extLst>
          </p:cNvPr>
          <p:cNvSpPr>
            <a:spLocks noGrp="1"/>
          </p:cNvSpPr>
          <p:nvPr>
            <p:ph type="sldNum" sz="quarter" idx="11"/>
          </p:nvPr>
        </p:nvSpPr>
        <p:spPr/>
        <p:txBody>
          <a:bodyPr/>
          <a:lstStyle/>
          <a:p>
            <a:fld id="{EBD3AE7A-5E28-49C1-B085-2E29E10AAFF3}" type="slidenum">
              <a:rPr lang="de-DE" smtClean="0"/>
              <a:pPr/>
              <a:t>‹Nr.›</a:t>
            </a:fld>
            <a:endParaRPr lang="de-DE" dirty="0"/>
          </a:p>
        </p:txBody>
      </p:sp>
    </p:spTree>
    <p:extLst>
      <p:ext uri="{BB962C8B-B14F-4D97-AF65-F5344CB8AC3E}">
        <p14:creationId xmlns:p14="http://schemas.microsoft.com/office/powerpoint/2010/main" val="31834317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B2F9D81-BA90-47F0-9DB1-7C48F5FCA0DE}"/>
              </a:ext>
            </a:extLst>
          </p:cNvPr>
          <p:cNvSpPr>
            <a:spLocks noGrp="1"/>
          </p:cNvSpPr>
          <p:nvPr>
            <p:ph type="title"/>
          </p:nvPr>
        </p:nvSpPr>
        <p:spPr>
          <a:xfrm>
            <a:off x="831851" y="1709739"/>
            <a:ext cx="10515600" cy="2852737"/>
          </a:xfrm>
        </p:spPr>
        <p:txBody>
          <a:bodyPr anchor="b">
            <a:normAutofit/>
          </a:bodyPr>
          <a:lstStyle>
            <a:lvl1pPr>
              <a:defRPr sz="3600"/>
            </a:lvl1pPr>
          </a:lstStyle>
          <a:p>
            <a:r>
              <a:rPr lang="de-DE"/>
              <a:t>Mastertitelformat bearbeiten</a:t>
            </a:r>
            <a:endParaRPr lang="de-DE" dirty="0"/>
          </a:p>
        </p:txBody>
      </p:sp>
      <p:sp>
        <p:nvSpPr>
          <p:cNvPr id="3" name="Textplatzhalter 2">
            <a:extLst>
              <a:ext uri="{FF2B5EF4-FFF2-40B4-BE49-F238E27FC236}">
                <a16:creationId xmlns:a16="http://schemas.microsoft.com/office/drawing/2014/main" id="{EA895F99-AD9B-487F-B2CF-16CDB0F13761}"/>
              </a:ext>
            </a:extLst>
          </p:cNvPr>
          <p:cNvSpPr>
            <a:spLocks noGrp="1"/>
          </p:cNvSpPr>
          <p:nvPr>
            <p:ph type="body" idx="1"/>
          </p:nvPr>
        </p:nvSpPr>
        <p:spPr>
          <a:xfrm>
            <a:off x="831851" y="4589464"/>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7" name="Fußzeilenplatzhalter 6">
            <a:extLst>
              <a:ext uri="{FF2B5EF4-FFF2-40B4-BE49-F238E27FC236}">
                <a16:creationId xmlns:a16="http://schemas.microsoft.com/office/drawing/2014/main" id="{CC33061A-963D-4446-B13D-7F1F9B8D6902}"/>
              </a:ext>
            </a:extLst>
          </p:cNvPr>
          <p:cNvSpPr>
            <a:spLocks noGrp="1"/>
          </p:cNvSpPr>
          <p:nvPr>
            <p:ph type="ftr" sz="quarter" idx="10"/>
          </p:nvPr>
        </p:nvSpPr>
        <p:spPr/>
        <p:txBody>
          <a:bodyPr/>
          <a:lstStyle/>
          <a:p>
            <a:r>
              <a:rPr lang="de-DE"/>
              <a:t>Name, Datum</a:t>
            </a:r>
            <a:endParaRPr lang="de-DE" dirty="0"/>
          </a:p>
        </p:txBody>
      </p:sp>
      <p:sp>
        <p:nvSpPr>
          <p:cNvPr id="8" name="Foliennummernplatzhalter 7">
            <a:extLst>
              <a:ext uri="{FF2B5EF4-FFF2-40B4-BE49-F238E27FC236}">
                <a16:creationId xmlns:a16="http://schemas.microsoft.com/office/drawing/2014/main" id="{EB5DAE2B-90A4-4D84-87BD-8474FA368314}"/>
              </a:ext>
            </a:extLst>
          </p:cNvPr>
          <p:cNvSpPr>
            <a:spLocks noGrp="1"/>
          </p:cNvSpPr>
          <p:nvPr>
            <p:ph type="sldNum" sz="quarter" idx="11"/>
          </p:nvPr>
        </p:nvSpPr>
        <p:spPr/>
        <p:txBody>
          <a:bodyPr/>
          <a:lstStyle/>
          <a:p>
            <a:fld id="{EBD3AE7A-5E28-49C1-B085-2E29E10AAFF3}" type="slidenum">
              <a:rPr lang="de-DE" smtClean="0"/>
              <a:pPr/>
              <a:t>‹Nr.›</a:t>
            </a:fld>
            <a:endParaRPr lang="de-DE" dirty="0"/>
          </a:p>
        </p:txBody>
      </p:sp>
    </p:spTree>
    <p:extLst>
      <p:ext uri="{BB962C8B-B14F-4D97-AF65-F5344CB8AC3E}">
        <p14:creationId xmlns:p14="http://schemas.microsoft.com/office/powerpoint/2010/main" val="28313769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90396FA-B5D0-46BB-9FD4-42709EBE477C}"/>
              </a:ext>
            </a:extLst>
          </p:cNvPr>
          <p:cNvSpPr>
            <a:spLocks noGrp="1"/>
          </p:cNvSpPr>
          <p:nvPr>
            <p:ph type="title"/>
          </p:nvPr>
        </p:nvSpPr>
        <p:spPr/>
        <p:txBody>
          <a:bodyPr/>
          <a:lstStyle/>
          <a:p>
            <a:r>
              <a:rPr lang="de-DE"/>
              <a:t>Mastertitelformat bearbeiten</a:t>
            </a:r>
            <a:endParaRPr lang="de-DE" dirty="0"/>
          </a:p>
        </p:txBody>
      </p:sp>
      <p:sp>
        <p:nvSpPr>
          <p:cNvPr id="3" name="Inhaltsplatzhalter 2">
            <a:extLst>
              <a:ext uri="{FF2B5EF4-FFF2-40B4-BE49-F238E27FC236}">
                <a16:creationId xmlns:a16="http://schemas.microsoft.com/office/drawing/2014/main" id="{4A03BC27-B365-477A-A67E-6792682DC7DD}"/>
              </a:ext>
            </a:extLst>
          </p:cNvPr>
          <p:cNvSpPr>
            <a:spLocks noGrp="1"/>
          </p:cNvSpPr>
          <p:nvPr>
            <p:ph sz="half" idx="1"/>
          </p:nvPr>
        </p:nvSpPr>
        <p:spPr>
          <a:xfrm>
            <a:off x="838200" y="1825625"/>
            <a:ext cx="51562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Inhaltsplatzhalter 3">
            <a:extLst>
              <a:ext uri="{FF2B5EF4-FFF2-40B4-BE49-F238E27FC236}">
                <a16:creationId xmlns:a16="http://schemas.microsoft.com/office/drawing/2014/main" id="{E618B2F6-5A08-48A6-B287-DD0EC995FB6D}"/>
              </a:ext>
            </a:extLst>
          </p:cNvPr>
          <p:cNvSpPr>
            <a:spLocks noGrp="1"/>
          </p:cNvSpPr>
          <p:nvPr>
            <p:ph sz="half" idx="2"/>
          </p:nvPr>
        </p:nvSpPr>
        <p:spPr>
          <a:xfrm>
            <a:off x="6197600" y="1825625"/>
            <a:ext cx="51562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8" name="Fußzeilenplatzhalter 7">
            <a:extLst>
              <a:ext uri="{FF2B5EF4-FFF2-40B4-BE49-F238E27FC236}">
                <a16:creationId xmlns:a16="http://schemas.microsoft.com/office/drawing/2014/main" id="{207C11A0-D39C-479C-89DE-29D80CF219D0}"/>
              </a:ext>
            </a:extLst>
          </p:cNvPr>
          <p:cNvSpPr>
            <a:spLocks noGrp="1"/>
          </p:cNvSpPr>
          <p:nvPr>
            <p:ph type="ftr" sz="quarter" idx="10"/>
          </p:nvPr>
        </p:nvSpPr>
        <p:spPr/>
        <p:txBody>
          <a:bodyPr/>
          <a:lstStyle/>
          <a:p>
            <a:r>
              <a:rPr lang="de-DE"/>
              <a:t>Name, Datum</a:t>
            </a:r>
            <a:endParaRPr lang="de-DE" dirty="0"/>
          </a:p>
        </p:txBody>
      </p:sp>
      <p:sp>
        <p:nvSpPr>
          <p:cNvPr id="9" name="Foliennummernplatzhalter 8">
            <a:extLst>
              <a:ext uri="{FF2B5EF4-FFF2-40B4-BE49-F238E27FC236}">
                <a16:creationId xmlns:a16="http://schemas.microsoft.com/office/drawing/2014/main" id="{57913B8A-C9D0-49F3-963D-CEAA640454A3}"/>
              </a:ext>
            </a:extLst>
          </p:cNvPr>
          <p:cNvSpPr>
            <a:spLocks noGrp="1"/>
          </p:cNvSpPr>
          <p:nvPr>
            <p:ph type="sldNum" sz="quarter" idx="11"/>
          </p:nvPr>
        </p:nvSpPr>
        <p:spPr/>
        <p:txBody>
          <a:bodyPr/>
          <a:lstStyle/>
          <a:p>
            <a:fld id="{EBD3AE7A-5E28-49C1-B085-2E29E10AAFF3}" type="slidenum">
              <a:rPr lang="de-DE" smtClean="0"/>
              <a:pPr/>
              <a:t>‹Nr.›</a:t>
            </a:fld>
            <a:endParaRPr lang="de-DE" dirty="0"/>
          </a:p>
        </p:txBody>
      </p:sp>
    </p:spTree>
    <p:extLst>
      <p:ext uri="{BB962C8B-B14F-4D97-AF65-F5344CB8AC3E}">
        <p14:creationId xmlns:p14="http://schemas.microsoft.com/office/powerpoint/2010/main" val="27142739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CA0966A-E772-40DB-AF28-7F5EAA7EB94E}"/>
              </a:ext>
            </a:extLst>
          </p:cNvPr>
          <p:cNvSpPr>
            <a:spLocks noGrp="1"/>
          </p:cNvSpPr>
          <p:nvPr>
            <p:ph type="title"/>
          </p:nvPr>
        </p:nvSpPr>
        <p:spPr>
          <a:xfrm>
            <a:off x="840317" y="365126"/>
            <a:ext cx="10515600" cy="1325563"/>
          </a:xfrm>
        </p:spPr>
        <p:txBody>
          <a:bodyPr/>
          <a:lstStyle/>
          <a:p>
            <a:r>
              <a:rPr lang="de-DE"/>
              <a:t>Mastertitelformat bearbeiten</a:t>
            </a:r>
            <a:endParaRPr lang="de-DE" dirty="0"/>
          </a:p>
        </p:txBody>
      </p:sp>
      <p:sp>
        <p:nvSpPr>
          <p:cNvPr id="3" name="Textplatzhalter 2">
            <a:extLst>
              <a:ext uri="{FF2B5EF4-FFF2-40B4-BE49-F238E27FC236}">
                <a16:creationId xmlns:a16="http://schemas.microsoft.com/office/drawing/2014/main" id="{DBBD067A-6334-4EEB-9E88-1E80DBDD036C}"/>
              </a:ext>
            </a:extLst>
          </p:cNvPr>
          <p:cNvSpPr>
            <a:spLocks noGrp="1"/>
          </p:cNvSpPr>
          <p:nvPr>
            <p:ph type="body" idx="1"/>
          </p:nvPr>
        </p:nvSpPr>
        <p:spPr>
          <a:xfrm>
            <a:off x="840318" y="1681163"/>
            <a:ext cx="515831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29250DE7-1FBD-4B83-952F-8094A3F137A0}"/>
              </a:ext>
            </a:extLst>
          </p:cNvPr>
          <p:cNvSpPr>
            <a:spLocks noGrp="1"/>
          </p:cNvSpPr>
          <p:nvPr>
            <p:ph sz="half" idx="2"/>
          </p:nvPr>
        </p:nvSpPr>
        <p:spPr>
          <a:xfrm>
            <a:off x="840318" y="2505075"/>
            <a:ext cx="5158316"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a:extLst>
              <a:ext uri="{FF2B5EF4-FFF2-40B4-BE49-F238E27FC236}">
                <a16:creationId xmlns:a16="http://schemas.microsoft.com/office/drawing/2014/main" id="{D92B4FA0-FE2F-40D3-AF99-5EACCD4B534B}"/>
              </a:ext>
            </a:extLst>
          </p:cNvPr>
          <p:cNvSpPr>
            <a:spLocks noGrp="1"/>
          </p:cNvSpPr>
          <p:nvPr>
            <p:ph type="body" sz="quarter" idx="3"/>
          </p:nvPr>
        </p:nvSpPr>
        <p:spPr>
          <a:xfrm>
            <a:off x="6172200" y="1681163"/>
            <a:ext cx="518371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9144AA06-12B4-4816-B1C0-B6028B41F23F}"/>
              </a:ext>
            </a:extLst>
          </p:cNvPr>
          <p:cNvSpPr>
            <a:spLocks noGrp="1"/>
          </p:cNvSpPr>
          <p:nvPr>
            <p:ph sz="quarter" idx="4"/>
          </p:nvPr>
        </p:nvSpPr>
        <p:spPr>
          <a:xfrm>
            <a:off x="6172200" y="2505075"/>
            <a:ext cx="518371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10" name="Fußzeilenplatzhalter 9">
            <a:extLst>
              <a:ext uri="{FF2B5EF4-FFF2-40B4-BE49-F238E27FC236}">
                <a16:creationId xmlns:a16="http://schemas.microsoft.com/office/drawing/2014/main" id="{DCD936AB-5F03-4B5D-874A-BE9824F271A8}"/>
              </a:ext>
            </a:extLst>
          </p:cNvPr>
          <p:cNvSpPr>
            <a:spLocks noGrp="1"/>
          </p:cNvSpPr>
          <p:nvPr>
            <p:ph type="ftr" sz="quarter" idx="10"/>
          </p:nvPr>
        </p:nvSpPr>
        <p:spPr/>
        <p:txBody>
          <a:bodyPr/>
          <a:lstStyle/>
          <a:p>
            <a:r>
              <a:rPr lang="de-DE"/>
              <a:t>Name, Datum</a:t>
            </a:r>
            <a:endParaRPr lang="de-DE" dirty="0"/>
          </a:p>
        </p:txBody>
      </p:sp>
      <p:sp>
        <p:nvSpPr>
          <p:cNvPr id="11" name="Foliennummernplatzhalter 10">
            <a:extLst>
              <a:ext uri="{FF2B5EF4-FFF2-40B4-BE49-F238E27FC236}">
                <a16:creationId xmlns:a16="http://schemas.microsoft.com/office/drawing/2014/main" id="{FE23C8EB-47FA-4C21-8564-3582D17BB2A9}"/>
              </a:ext>
            </a:extLst>
          </p:cNvPr>
          <p:cNvSpPr>
            <a:spLocks noGrp="1"/>
          </p:cNvSpPr>
          <p:nvPr>
            <p:ph type="sldNum" sz="quarter" idx="11"/>
          </p:nvPr>
        </p:nvSpPr>
        <p:spPr/>
        <p:txBody>
          <a:bodyPr/>
          <a:lstStyle/>
          <a:p>
            <a:fld id="{EBD3AE7A-5E28-49C1-B085-2E29E10AAFF3}" type="slidenum">
              <a:rPr lang="de-DE" smtClean="0"/>
              <a:pPr/>
              <a:t>‹Nr.›</a:t>
            </a:fld>
            <a:endParaRPr lang="de-DE" dirty="0"/>
          </a:p>
        </p:txBody>
      </p:sp>
    </p:spTree>
    <p:extLst>
      <p:ext uri="{BB962C8B-B14F-4D97-AF65-F5344CB8AC3E}">
        <p14:creationId xmlns:p14="http://schemas.microsoft.com/office/powerpoint/2010/main" val="4212230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77F4D50-DA41-40C8-BB50-C15CEEBBCE77}"/>
              </a:ext>
            </a:extLst>
          </p:cNvPr>
          <p:cNvSpPr>
            <a:spLocks noGrp="1"/>
          </p:cNvSpPr>
          <p:nvPr>
            <p:ph type="title"/>
          </p:nvPr>
        </p:nvSpPr>
        <p:spPr/>
        <p:txBody>
          <a:bodyPr/>
          <a:lstStyle/>
          <a:p>
            <a:r>
              <a:rPr lang="de-DE"/>
              <a:t>Mastertitelformat bearbeiten</a:t>
            </a:r>
            <a:endParaRPr lang="de-DE" dirty="0"/>
          </a:p>
        </p:txBody>
      </p:sp>
      <p:sp>
        <p:nvSpPr>
          <p:cNvPr id="6" name="Fußzeilenplatzhalter 5">
            <a:extLst>
              <a:ext uri="{FF2B5EF4-FFF2-40B4-BE49-F238E27FC236}">
                <a16:creationId xmlns:a16="http://schemas.microsoft.com/office/drawing/2014/main" id="{46CDF7FC-E83B-42C8-9750-2479DBF6FC66}"/>
              </a:ext>
            </a:extLst>
          </p:cNvPr>
          <p:cNvSpPr>
            <a:spLocks noGrp="1"/>
          </p:cNvSpPr>
          <p:nvPr>
            <p:ph type="ftr" sz="quarter" idx="10"/>
          </p:nvPr>
        </p:nvSpPr>
        <p:spPr/>
        <p:txBody>
          <a:bodyPr/>
          <a:lstStyle/>
          <a:p>
            <a:r>
              <a:rPr lang="de-DE"/>
              <a:t>Name, Datum</a:t>
            </a:r>
            <a:endParaRPr lang="de-DE" dirty="0"/>
          </a:p>
        </p:txBody>
      </p:sp>
      <p:sp>
        <p:nvSpPr>
          <p:cNvPr id="7" name="Foliennummernplatzhalter 6">
            <a:extLst>
              <a:ext uri="{FF2B5EF4-FFF2-40B4-BE49-F238E27FC236}">
                <a16:creationId xmlns:a16="http://schemas.microsoft.com/office/drawing/2014/main" id="{DC9E0963-7E16-438C-A211-3D0478E3F845}"/>
              </a:ext>
            </a:extLst>
          </p:cNvPr>
          <p:cNvSpPr>
            <a:spLocks noGrp="1"/>
          </p:cNvSpPr>
          <p:nvPr>
            <p:ph type="sldNum" sz="quarter" idx="11"/>
          </p:nvPr>
        </p:nvSpPr>
        <p:spPr/>
        <p:txBody>
          <a:bodyPr/>
          <a:lstStyle/>
          <a:p>
            <a:fld id="{EBD3AE7A-5E28-49C1-B085-2E29E10AAFF3}" type="slidenum">
              <a:rPr lang="de-DE" smtClean="0"/>
              <a:pPr/>
              <a:t>‹Nr.›</a:t>
            </a:fld>
            <a:endParaRPr lang="de-DE" dirty="0"/>
          </a:p>
        </p:txBody>
      </p:sp>
    </p:spTree>
    <p:extLst>
      <p:ext uri="{BB962C8B-B14F-4D97-AF65-F5344CB8AC3E}">
        <p14:creationId xmlns:p14="http://schemas.microsoft.com/office/powerpoint/2010/main" val="14493458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Fußzeilenplatzhalter 4">
            <a:extLst>
              <a:ext uri="{FF2B5EF4-FFF2-40B4-BE49-F238E27FC236}">
                <a16:creationId xmlns:a16="http://schemas.microsoft.com/office/drawing/2014/main" id="{16499FE8-B6DC-4450-ABE3-F6ABDCBDBB13}"/>
              </a:ext>
            </a:extLst>
          </p:cNvPr>
          <p:cNvSpPr>
            <a:spLocks noGrp="1"/>
          </p:cNvSpPr>
          <p:nvPr>
            <p:ph type="ftr" sz="quarter" idx="10"/>
          </p:nvPr>
        </p:nvSpPr>
        <p:spPr/>
        <p:txBody>
          <a:bodyPr/>
          <a:lstStyle/>
          <a:p>
            <a:r>
              <a:rPr lang="de-DE"/>
              <a:t>Name, Datum</a:t>
            </a:r>
            <a:endParaRPr lang="de-DE" dirty="0"/>
          </a:p>
        </p:txBody>
      </p:sp>
      <p:sp>
        <p:nvSpPr>
          <p:cNvPr id="6" name="Foliennummernplatzhalter 5">
            <a:extLst>
              <a:ext uri="{FF2B5EF4-FFF2-40B4-BE49-F238E27FC236}">
                <a16:creationId xmlns:a16="http://schemas.microsoft.com/office/drawing/2014/main" id="{C8ED05DC-8D0A-4036-ADD2-0E83DC8B3273}"/>
              </a:ext>
            </a:extLst>
          </p:cNvPr>
          <p:cNvSpPr>
            <a:spLocks noGrp="1"/>
          </p:cNvSpPr>
          <p:nvPr>
            <p:ph type="sldNum" sz="quarter" idx="11"/>
          </p:nvPr>
        </p:nvSpPr>
        <p:spPr/>
        <p:txBody>
          <a:bodyPr/>
          <a:lstStyle/>
          <a:p>
            <a:fld id="{EBD3AE7A-5E28-49C1-B085-2E29E10AAFF3}" type="slidenum">
              <a:rPr lang="de-DE" smtClean="0"/>
              <a:pPr/>
              <a:t>‹Nr.›</a:t>
            </a:fld>
            <a:endParaRPr lang="de-DE" dirty="0"/>
          </a:p>
        </p:txBody>
      </p:sp>
    </p:spTree>
    <p:extLst>
      <p:ext uri="{BB962C8B-B14F-4D97-AF65-F5344CB8AC3E}">
        <p14:creationId xmlns:p14="http://schemas.microsoft.com/office/powerpoint/2010/main" val="25219395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8CBC728-A62E-4E85-B146-70509DE44051}"/>
              </a:ext>
            </a:extLst>
          </p:cNvPr>
          <p:cNvSpPr>
            <a:spLocks noGrp="1"/>
          </p:cNvSpPr>
          <p:nvPr>
            <p:ph type="title"/>
          </p:nvPr>
        </p:nvSpPr>
        <p:spPr>
          <a:xfrm>
            <a:off x="840318" y="457200"/>
            <a:ext cx="3932767" cy="1600200"/>
          </a:xfrm>
        </p:spPr>
        <p:txBody>
          <a:bodyPr anchor="b">
            <a:normAutofit/>
          </a:bodyPr>
          <a:lstStyle>
            <a:lvl1pPr>
              <a:defRPr sz="3600"/>
            </a:lvl1pPr>
          </a:lstStyle>
          <a:p>
            <a:r>
              <a:rPr lang="de-DE"/>
              <a:t>Mastertitelformat bearbeiten</a:t>
            </a:r>
            <a:endParaRPr lang="de-DE" dirty="0"/>
          </a:p>
        </p:txBody>
      </p:sp>
      <p:sp>
        <p:nvSpPr>
          <p:cNvPr id="3" name="Inhaltsplatzhalter 2">
            <a:extLst>
              <a:ext uri="{FF2B5EF4-FFF2-40B4-BE49-F238E27FC236}">
                <a16:creationId xmlns:a16="http://schemas.microsoft.com/office/drawing/2014/main" id="{10AF5148-5ABD-45A6-8A44-07AE260E7E56}"/>
              </a:ext>
            </a:extLst>
          </p:cNvPr>
          <p:cNvSpPr>
            <a:spLocks noGrp="1"/>
          </p:cNvSpPr>
          <p:nvPr>
            <p:ph idx="1"/>
          </p:nvPr>
        </p:nvSpPr>
        <p:spPr>
          <a:xfrm>
            <a:off x="5183717" y="987426"/>
            <a:ext cx="6172200" cy="4873625"/>
          </a:xfrm>
        </p:spPr>
        <p:txBody>
          <a:bodyPr/>
          <a:lstStyle>
            <a:lvl1pPr>
              <a:defRPr sz="24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extplatzhalter 3">
            <a:extLst>
              <a:ext uri="{FF2B5EF4-FFF2-40B4-BE49-F238E27FC236}">
                <a16:creationId xmlns:a16="http://schemas.microsoft.com/office/drawing/2014/main" id="{04260F78-FA65-44FE-9F5A-49B9748E8101}"/>
              </a:ext>
            </a:extLst>
          </p:cNvPr>
          <p:cNvSpPr>
            <a:spLocks noGrp="1"/>
          </p:cNvSpPr>
          <p:nvPr>
            <p:ph type="body" sz="half" idx="2"/>
          </p:nvPr>
        </p:nvSpPr>
        <p:spPr>
          <a:xfrm>
            <a:off x="840318" y="2057400"/>
            <a:ext cx="3932767" cy="3811588"/>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8" name="Fußzeilenplatzhalter 7">
            <a:extLst>
              <a:ext uri="{FF2B5EF4-FFF2-40B4-BE49-F238E27FC236}">
                <a16:creationId xmlns:a16="http://schemas.microsoft.com/office/drawing/2014/main" id="{0EF3959C-F6AE-4496-8B38-8151A295227C}"/>
              </a:ext>
            </a:extLst>
          </p:cNvPr>
          <p:cNvSpPr>
            <a:spLocks noGrp="1"/>
          </p:cNvSpPr>
          <p:nvPr>
            <p:ph type="ftr" sz="quarter" idx="10"/>
          </p:nvPr>
        </p:nvSpPr>
        <p:spPr/>
        <p:txBody>
          <a:bodyPr/>
          <a:lstStyle/>
          <a:p>
            <a:r>
              <a:rPr lang="de-DE"/>
              <a:t>Name, Datum</a:t>
            </a:r>
            <a:endParaRPr lang="de-DE" dirty="0"/>
          </a:p>
        </p:txBody>
      </p:sp>
      <p:sp>
        <p:nvSpPr>
          <p:cNvPr id="9" name="Foliennummernplatzhalter 8">
            <a:extLst>
              <a:ext uri="{FF2B5EF4-FFF2-40B4-BE49-F238E27FC236}">
                <a16:creationId xmlns:a16="http://schemas.microsoft.com/office/drawing/2014/main" id="{296846C4-F349-4D46-B4D1-DEAAD41CB270}"/>
              </a:ext>
            </a:extLst>
          </p:cNvPr>
          <p:cNvSpPr>
            <a:spLocks noGrp="1"/>
          </p:cNvSpPr>
          <p:nvPr>
            <p:ph type="sldNum" sz="quarter" idx="11"/>
          </p:nvPr>
        </p:nvSpPr>
        <p:spPr/>
        <p:txBody>
          <a:bodyPr/>
          <a:lstStyle/>
          <a:p>
            <a:fld id="{EBD3AE7A-5E28-49C1-B085-2E29E10AAFF3}" type="slidenum">
              <a:rPr lang="de-DE" smtClean="0"/>
              <a:pPr/>
              <a:t>‹Nr.›</a:t>
            </a:fld>
            <a:endParaRPr lang="de-DE" dirty="0"/>
          </a:p>
        </p:txBody>
      </p:sp>
    </p:spTree>
    <p:extLst>
      <p:ext uri="{BB962C8B-B14F-4D97-AF65-F5344CB8AC3E}">
        <p14:creationId xmlns:p14="http://schemas.microsoft.com/office/powerpoint/2010/main" val="5136619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C42933E-67D8-4F8B-B903-72F3F8DC2489}"/>
              </a:ext>
            </a:extLst>
          </p:cNvPr>
          <p:cNvSpPr>
            <a:spLocks noGrp="1"/>
          </p:cNvSpPr>
          <p:nvPr>
            <p:ph type="title"/>
          </p:nvPr>
        </p:nvSpPr>
        <p:spPr>
          <a:xfrm>
            <a:off x="840318" y="457200"/>
            <a:ext cx="3932767" cy="1600200"/>
          </a:xfrm>
        </p:spPr>
        <p:txBody>
          <a:bodyPr anchor="b">
            <a:normAutofit/>
          </a:bodyPr>
          <a:lstStyle>
            <a:lvl1pPr>
              <a:defRPr sz="3600"/>
            </a:lvl1pPr>
          </a:lstStyle>
          <a:p>
            <a:r>
              <a:rPr lang="de-DE"/>
              <a:t>Mastertitelformat bearbeiten</a:t>
            </a:r>
            <a:endParaRPr lang="de-DE" dirty="0"/>
          </a:p>
        </p:txBody>
      </p:sp>
      <p:sp>
        <p:nvSpPr>
          <p:cNvPr id="3" name="Bildplatzhalter 2">
            <a:extLst>
              <a:ext uri="{FF2B5EF4-FFF2-40B4-BE49-F238E27FC236}">
                <a16:creationId xmlns:a16="http://schemas.microsoft.com/office/drawing/2014/main" id="{6F0EE354-FD81-41AF-A3E5-8E67DF472E47}"/>
              </a:ext>
            </a:extLst>
          </p:cNvPr>
          <p:cNvSpPr>
            <a:spLocks noGrp="1"/>
          </p:cNvSpPr>
          <p:nvPr>
            <p:ph type="pic" idx="1"/>
          </p:nvPr>
        </p:nvSpPr>
        <p:spPr>
          <a:xfrm>
            <a:off x="5183717" y="987426"/>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p>
        </p:txBody>
      </p:sp>
      <p:sp>
        <p:nvSpPr>
          <p:cNvPr id="4" name="Textplatzhalter 3">
            <a:extLst>
              <a:ext uri="{FF2B5EF4-FFF2-40B4-BE49-F238E27FC236}">
                <a16:creationId xmlns:a16="http://schemas.microsoft.com/office/drawing/2014/main" id="{A1C0C998-F427-45A5-AD22-7EA8B7D2C76E}"/>
              </a:ext>
            </a:extLst>
          </p:cNvPr>
          <p:cNvSpPr>
            <a:spLocks noGrp="1"/>
          </p:cNvSpPr>
          <p:nvPr>
            <p:ph type="body" sz="half" idx="2"/>
          </p:nvPr>
        </p:nvSpPr>
        <p:spPr>
          <a:xfrm>
            <a:off x="840318" y="2057400"/>
            <a:ext cx="3932767" cy="3811588"/>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8" name="Fußzeilenplatzhalter 7">
            <a:extLst>
              <a:ext uri="{FF2B5EF4-FFF2-40B4-BE49-F238E27FC236}">
                <a16:creationId xmlns:a16="http://schemas.microsoft.com/office/drawing/2014/main" id="{D396E0A6-E17A-4E89-8D5A-B84E1E52F242}"/>
              </a:ext>
            </a:extLst>
          </p:cNvPr>
          <p:cNvSpPr>
            <a:spLocks noGrp="1"/>
          </p:cNvSpPr>
          <p:nvPr>
            <p:ph type="ftr" sz="quarter" idx="10"/>
          </p:nvPr>
        </p:nvSpPr>
        <p:spPr/>
        <p:txBody>
          <a:bodyPr/>
          <a:lstStyle/>
          <a:p>
            <a:r>
              <a:rPr lang="de-DE"/>
              <a:t>Name, Datum</a:t>
            </a:r>
            <a:endParaRPr lang="de-DE" dirty="0"/>
          </a:p>
        </p:txBody>
      </p:sp>
      <p:sp>
        <p:nvSpPr>
          <p:cNvPr id="9" name="Foliennummernplatzhalter 8">
            <a:extLst>
              <a:ext uri="{FF2B5EF4-FFF2-40B4-BE49-F238E27FC236}">
                <a16:creationId xmlns:a16="http://schemas.microsoft.com/office/drawing/2014/main" id="{4A246C11-723E-4CFA-A73A-3F4BD4F40E19}"/>
              </a:ext>
            </a:extLst>
          </p:cNvPr>
          <p:cNvSpPr>
            <a:spLocks noGrp="1"/>
          </p:cNvSpPr>
          <p:nvPr>
            <p:ph type="sldNum" sz="quarter" idx="11"/>
          </p:nvPr>
        </p:nvSpPr>
        <p:spPr/>
        <p:txBody>
          <a:bodyPr/>
          <a:lstStyle/>
          <a:p>
            <a:fld id="{EBD3AE7A-5E28-49C1-B085-2E29E10AAFF3}" type="slidenum">
              <a:rPr lang="de-DE" smtClean="0"/>
              <a:pPr/>
              <a:t>‹Nr.›</a:t>
            </a:fld>
            <a:endParaRPr lang="de-DE" dirty="0"/>
          </a:p>
        </p:txBody>
      </p:sp>
    </p:spTree>
    <p:extLst>
      <p:ext uri="{BB962C8B-B14F-4D97-AF65-F5344CB8AC3E}">
        <p14:creationId xmlns:p14="http://schemas.microsoft.com/office/powerpoint/2010/main" val="24649038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Grafik 6">
            <a:extLst>
              <a:ext uri="{FF2B5EF4-FFF2-40B4-BE49-F238E27FC236}">
                <a16:creationId xmlns:a16="http://schemas.microsoft.com/office/drawing/2014/main" id="{9027B8D1-190B-4CAE-B38F-4C0637B32613}"/>
              </a:ext>
            </a:extLst>
          </p:cNvPr>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597978" y="6352756"/>
            <a:ext cx="8824986" cy="467944"/>
          </a:xfrm>
          <a:prstGeom prst="rect">
            <a:avLst/>
          </a:prstGeom>
        </p:spPr>
      </p:pic>
      <p:sp>
        <p:nvSpPr>
          <p:cNvPr id="2" name="Titelplatzhalter 1">
            <a:extLst>
              <a:ext uri="{FF2B5EF4-FFF2-40B4-BE49-F238E27FC236}">
                <a16:creationId xmlns:a16="http://schemas.microsoft.com/office/drawing/2014/main" id="{44D9A859-A043-4170-9A66-125E4A5B5E3D}"/>
              </a:ext>
            </a:extLst>
          </p:cNvPr>
          <p:cNvSpPr>
            <a:spLocks noGrp="1"/>
          </p:cNvSpPr>
          <p:nvPr>
            <p:ph type="title"/>
          </p:nvPr>
        </p:nvSpPr>
        <p:spPr>
          <a:xfrm>
            <a:off x="838200" y="365126"/>
            <a:ext cx="10515600" cy="1325563"/>
          </a:xfrm>
          <a:prstGeom prst="rect">
            <a:avLst/>
          </a:prstGeom>
        </p:spPr>
        <p:txBody>
          <a:bodyPr vert="horz" lIns="91440" tIns="45720" rIns="91440" bIns="45720" rtlCol="0" anchor="ctr">
            <a:normAutofit/>
          </a:bodyPr>
          <a:lstStyle/>
          <a:p>
            <a:r>
              <a:rPr lang="de-DE" dirty="0"/>
              <a:t>Mastertitelformat bearbeiten</a:t>
            </a:r>
          </a:p>
        </p:txBody>
      </p:sp>
      <p:sp>
        <p:nvSpPr>
          <p:cNvPr id="3" name="Textplatzhalter 2">
            <a:extLst>
              <a:ext uri="{FF2B5EF4-FFF2-40B4-BE49-F238E27FC236}">
                <a16:creationId xmlns:a16="http://schemas.microsoft.com/office/drawing/2014/main" id="{A7E351FF-E0EB-4781-B66D-08ED37B4C99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dirty="0"/>
              <a:t>Text</a:t>
            </a:r>
          </a:p>
        </p:txBody>
      </p:sp>
      <p:sp>
        <p:nvSpPr>
          <p:cNvPr id="6" name="Foliennummernplatzhalter 5">
            <a:extLst>
              <a:ext uri="{FF2B5EF4-FFF2-40B4-BE49-F238E27FC236}">
                <a16:creationId xmlns:a16="http://schemas.microsoft.com/office/drawing/2014/main" id="{1BC2261A-CA5D-4AAE-B58A-32EFDCB79EA9}"/>
              </a:ext>
            </a:extLst>
          </p:cNvPr>
          <p:cNvSpPr>
            <a:spLocks noGrp="1"/>
          </p:cNvSpPr>
          <p:nvPr>
            <p:ph type="sldNum" sz="quarter" idx="4"/>
          </p:nvPr>
        </p:nvSpPr>
        <p:spPr>
          <a:xfrm>
            <a:off x="10911225" y="6424613"/>
            <a:ext cx="849745" cy="365125"/>
          </a:xfrm>
          <a:prstGeom prst="rect">
            <a:avLst/>
          </a:prstGeom>
        </p:spPr>
        <p:txBody>
          <a:bodyPr vert="horz" lIns="91440" tIns="45720" rIns="91440" bIns="45720" rtlCol="0" anchor="t" anchorCtr="0"/>
          <a:lstStyle>
            <a:lvl1pPr algn="r">
              <a:defRPr sz="1000">
                <a:solidFill>
                  <a:schemeClr val="tx1"/>
                </a:solidFill>
              </a:defRPr>
            </a:lvl1pPr>
          </a:lstStyle>
          <a:p>
            <a:fld id="{EBD3AE7A-5E28-49C1-B085-2E29E10AAFF3}" type="slidenum">
              <a:rPr lang="de-DE" smtClean="0"/>
              <a:pPr/>
              <a:t>‹Nr.›</a:t>
            </a:fld>
            <a:endParaRPr lang="de-DE" dirty="0"/>
          </a:p>
        </p:txBody>
      </p:sp>
      <p:sp>
        <p:nvSpPr>
          <p:cNvPr id="8" name="Fußzeilenplatzhalter 4">
            <a:extLst>
              <a:ext uri="{FF2B5EF4-FFF2-40B4-BE49-F238E27FC236}">
                <a16:creationId xmlns:a16="http://schemas.microsoft.com/office/drawing/2014/main" id="{4EC893C0-8507-476A-9CF5-DD120E315D2A}"/>
              </a:ext>
            </a:extLst>
          </p:cNvPr>
          <p:cNvSpPr>
            <a:spLocks noGrp="1"/>
          </p:cNvSpPr>
          <p:nvPr>
            <p:ph type="ftr" sz="quarter" idx="3"/>
          </p:nvPr>
        </p:nvSpPr>
        <p:spPr>
          <a:xfrm>
            <a:off x="8325043" y="6424613"/>
            <a:ext cx="2342957" cy="365125"/>
          </a:xfrm>
          <a:prstGeom prst="rect">
            <a:avLst/>
          </a:prstGeom>
        </p:spPr>
        <p:txBody>
          <a:bodyPr/>
          <a:lstStyle>
            <a:lvl1pPr algn="r">
              <a:defRPr sz="1000">
                <a:solidFill>
                  <a:schemeClr val="tx1"/>
                </a:solidFill>
              </a:defRPr>
            </a:lvl1pPr>
          </a:lstStyle>
          <a:p>
            <a:r>
              <a:rPr lang="de-DE" dirty="0"/>
              <a:t>Name, Datum</a:t>
            </a:r>
          </a:p>
        </p:txBody>
      </p:sp>
    </p:spTree>
    <p:extLst>
      <p:ext uri="{BB962C8B-B14F-4D97-AF65-F5344CB8AC3E}">
        <p14:creationId xmlns:p14="http://schemas.microsoft.com/office/powerpoint/2010/main" val="3828057355"/>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hf hdr="0" ftr="0" dt="0"/>
  <p:txStyles>
    <p:titleStyle>
      <a:lvl1pPr algn="l" defTabSz="914400" rtl="0" eaLnBrk="1" latinLnBrk="0" hangingPunct="1">
        <a:lnSpc>
          <a:spcPct val="90000"/>
        </a:lnSpc>
        <a:spcBef>
          <a:spcPct val="0"/>
        </a:spcBef>
        <a:buNone/>
        <a:defRPr sz="3600" b="1" kern="1200">
          <a:solidFill>
            <a:srgbClr val="004B9C"/>
          </a:solidFill>
          <a:latin typeface="+mj-lt"/>
          <a:ea typeface="+mj-ea"/>
          <a:cs typeface="+mj-cs"/>
        </a:defRPr>
      </a:lvl1pPr>
    </p:titleStyle>
    <p:body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10.jpeg"/><Relationship Id="rId13" Type="http://schemas.openxmlformats.org/officeDocument/2006/relationships/image" Target="../media/image15.jpeg"/><Relationship Id="rId3" Type="http://schemas.openxmlformats.org/officeDocument/2006/relationships/image" Target="../media/image5.jpeg"/><Relationship Id="rId7" Type="http://schemas.openxmlformats.org/officeDocument/2006/relationships/image" Target="../media/image9.jpeg"/><Relationship Id="rId12" Type="http://schemas.openxmlformats.org/officeDocument/2006/relationships/image" Target="../media/image14.jpeg"/><Relationship Id="rId2" Type="http://schemas.openxmlformats.org/officeDocument/2006/relationships/image" Target="../media/image4.jpeg"/><Relationship Id="rId16" Type="http://schemas.openxmlformats.org/officeDocument/2006/relationships/image" Target="../media/image16.jpeg"/><Relationship Id="rId1" Type="http://schemas.openxmlformats.org/officeDocument/2006/relationships/slideLayout" Target="../slideLayouts/slideLayout7.xml"/><Relationship Id="rId6" Type="http://schemas.openxmlformats.org/officeDocument/2006/relationships/image" Target="../media/image8.jpeg"/><Relationship Id="rId11" Type="http://schemas.openxmlformats.org/officeDocument/2006/relationships/image" Target="../media/image13.jpeg"/><Relationship Id="rId5" Type="http://schemas.openxmlformats.org/officeDocument/2006/relationships/image" Target="../media/image7.jpeg"/><Relationship Id="rId15" Type="http://schemas.openxmlformats.org/officeDocument/2006/relationships/hyperlink" Target="https://creativecommons.org/licenses/by/4.0/" TargetMode="External"/><Relationship Id="rId10" Type="http://schemas.openxmlformats.org/officeDocument/2006/relationships/image" Target="../media/image12.jpeg"/><Relationship Id="rId4" Type="http://schemas.openxmlformats.org/officeDocument/2006/relationships/image" Target="../media/image6.jpeg"/><Relationship Id="rId9" Type="http://schemas.openxmlformats.org/officeDocument/2006/relationships/image" Target="../media/image11.jpeg"/><Relationship Id="rId14" Type="http://schemas.openxmlformats.org/officeDocument/2006/relationships/hyperlink" Target="https://doi.org/10.5281/zenodo.6982991" TargetMode="Externa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hyperlink" Target="beispiele/schlechtes_beispiel.xlsx"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beispiele/schlechtes_beispiel.xlsx"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7.emf"/></Relationships>
</file>

<file path=ppt/slides/_rels/slide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hyperlink" Target="http://www.derwirtschaftsinformatiker.de/"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22.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856539" y="557527"/>
            <a:ext cx="3047854" cy="2041366"/>
          </a:xfrm>
          <a:prstGeom prst="rect">
            <a:avLst/>
          </a:prstGeom>
        </p:spPr>
      </p:pic>
      <p:pic>
        <p:nvPicPr>
          <p:cNvPr id="1026" name="Picture 2" descr="Frankfurt University of Applied Science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13403" y="5892622"/>
            <a:ext cx="809678" cy="36664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Goethe Universität Frankfurt"/>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437269" y="5889618"/>
            <a:ext cx="814616" cy="368883"/>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ochschule Darmstadt"/>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366073" y="5883483"/>
            <a:ext cx="824512" cy="373364"/>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ochschule Fulda"/>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304773" y="5855152"/>
            <a:ext cx="887076" cy="401695"/>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Hochschule Geisenheim"/>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303925" y="5883483"/>
            <a:ext cx="809679" cy="366647"/>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Hochschule RheinMain"/>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227945" y="5865958"/>
            <a:ext cx="887077" cy="401695"/>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Justus-Liebig-Universität Gießen"/>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229209" y="5908607"/>
            <a:ext cx="769031" cy="348240"/>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descr="Philipps-Universität Marbur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7112427" y="5890755"/>
            <a:ext cx="808453" cy="366092"/>
          </a:xfrm>
          <a:prstGeom prst="rect">
            <a:avLst/>
          </a:prstGeom>
          <a:noFill/>
          <a:extLst>
            <a:ext uri="{909E8E84-426E-40DD-AFC4-6F175D3DCCD1}">
              <a14:hiddenFill xmlns:a14="http://schemas.microsoft.com/office/drawing/2010/main">
                <a:solidFill>
                  <a:srgbClr val="FFFFFF"/>
                </a:solidFill>
              </a14:hiddenFill>
            </a:ext>
          </a:extLst>
        </p:spPr>
      </p:pic>
      <p:pic>
        <p:nvPicPr>
          <p:cNvPr id="1042" name="Picture 18" descr="Technische Hochschule Mittelhessen"/>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8035067" y="5883483"/>
            <a:ext cx="850323" cy="385052"/>
          </a:xfrm>
          <a:prstGeom prst="rect">
            <a:avLst/>
          </a:prstGeom>
          <a:noFill/>
          <a:extLst>
            <a:ext uri="{909E8E84-426E-40DD-AFC4-6F175D3DCCD1}">
              <a14:hiddenFill xmlns:a14="http://schemas.microsoft.com/office/drawing/2010/main">
                <a:solidFill>
                  <a:srgbClr val="FFFFFF"/>
                </a:solidFill>
              </a14:hiddenFill>
            </a:ext>
          </a:extLst>
        </p:spPr>
      </p:pic>
      <p:pic>
        <p:nvPicPr>
          <p:cNvPr id="1044" name="Picture 20" descr="Technische Universität Darmstadt"/>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8998419" y="5891971"/>
            <a:ext cx="842506" cy="381512"/>
          </a:xfrm>
          <a:prstGeom prst="rect">
            <a:avLst/>
          </a:prstGeom>
          <a:noFill/>
          <a:extLst>
            <a:ext uri="{909E8E84-426E-40DD-AFC4-6F175D3DCCD1}">
              <a14:hiddenFill xmlns:a14="http://schemas.microsoft.com/office/drawing/2010/main">
                <a:solidFill>
                  <a:srgbClr val="FFFFFF"/>
                </a:solidFill>
              </a14:hiddenFill>
            </a:ext>
          </a:extLst>
        </p:spPr>
      </p:pic>
      <p:pic>
        <p:nvPicPr>
          <p:cNvPr id="1046" name="Picture 22" descr="Universität Kassel"/>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9953954" y="5890755"/>
            <a:ext cx="853025" cy="386276"/>
          </a:xfrm>
          <a:prstGeom prst="rect">
            <a:avLst/>
          </a:prstGeom>
          <a:noFill/>
          <a:extLst>
            <a:ext uri="{909E8E84-426E-40DD-AFC4-6F175D3DCCD1}">
              <a14:hiddenFill xmlns:a14="http://schemas.microsoft.com/office/drawing/2010/main">
                <a:solidFill>
                  <a:srgbClr val="FFFFFF"/>
                </a:solidFill>
              </a14:hiddenFill>
            </a:ext>
          </a:extLst>
        </p:spPr>
      </p:pic>
      <p:sp>
        <p:nvSpPr>
          <p:cNvPr id="2" name="Rechteck 1"/>
          <p:cNvSpPr/>
          <p:nvPr/>
        </p:nvSpPr>
        <p:spPr>
          <a:xfrm>
            <a:off x="513404" y="129262"/>
            <a:ext cx="11183120" cy="5555367"/>
          </a:xfrm>
          <a:prstGeom prst="rect">
            <a:avLst/>
          </a:prstGeom>
        </p:spPr>
        <p:txBody>
          <a:bodyPr wrap="square">
            <a:spAutoFit/>
          </a:bodyPr>
          <a:lstStyle/>
          <a:p>
            <a:r>
              <a:rPr lang="de-DE" sz="2800" dirty="0" err="1">
                <a:solidFill>
                  <a:schemeClr val="tx2"/>
                </a:solidFill>
              </a:rPr>
              <a:t>HeFDI</a:t>
            </a:r>
            <a:r>
              <a:rPr lang="de-DE" sz="2800" dirty="0">
                <a:solidFill>
                  <a:schemeClr val="tx2"/>
                </a:solidFill>
              </a:rPr>
              <a:t>-Forschungsdatentag</a:t>
            </a:r>
            <a:r>
              <a:rPr lang="de-DE" sz="3600" dirty="0">
                <a:solidFill>
                  <a:schemeClr val="tx2"/>
                </a:solidFill>
              </a:rPr>
              <a:t> </a:t>
            </a:r>
            <a:r>
              <a:rPr lang="de-DE" dirty="0" smtClean="0"/>
              <a:t>24</a:t>
            </a:r>
            <a:r>
              <a:rPr lang="de-DE" dirty="0"/>
              <a:t>. Juni </a:t>
            </a:r>
            <a:r>
              <a:rPr lang="de-DE" dirty="0" smtClean="0"/>
              <a:t>2022</a:t>
            </a:r>
          </a:p>
          <a:p>
            <a:endParaRPr lang="de-DE" sz="1100" dirty="0"/>
          </a:p>
          <a:p>
            <a:endParaRPr lang="de-DE" sz="1100" dirty="0" smtClean="0">
              <a:solidFill>
                <a:srgbClr val="004B9C"/>
              </a:solidFill>
            </a:endParaRPr>
          </a:p>
          <a:p>
            <a:endParaRPr lang="de-DE" sz="1100" dirty="0">
              <a:solidFill>
                <a:srgbClr val="004B9C"/>
              </a:solidFill>
            </a:endParaRPr>
          </a:p>
          <a:p>
            <a:endParaRPr lang="de-DE" sz="1100" dirty="0" smtClean="0">
              <a:solidFill>
                <a:srgbClr val="004B9C"/>
              </a:solidFill>
            </a:endParaRPr>
          </a:p>
          <a:p>
            <a:endParaRPr lang="de-DE" sz="1100" dirty="0">
              <a:solidFill>
                <a:srgbClr val="004B9C"/>
              </a:solidFill>
            </a:endParaRPr>
          </a:p>
          <a:p>
            <a:endParaRPr lang="de-DE" sz="1100" dirty="0" smtClean="0">
              <a:solidFill>
                <a:srgbClr val="004B9C"/>
              </a:solidFill>
            </a:endParaRPr>
          </a:p>
          <a:p>
            <a:r>
              <a:rPr lang="de-DE" sz="1100" dirty="0">
                <a:solidFill>
                  <a:srgbClr val="004B9C"/>
                </a:solidFill>
              </a:rPr>
              <a:t/>
            </a:r>
            <a:br>
              <a:rPr lang="de-DE" sz="1100" dirty="0">
                <a:solidFill>
                  <a:srgbClr val="004B9C"/>
                </a:solidFill>
              </a:rPr>
            </a:br>
            <a:endParaRPr lang="de-DE" dirty="0" smtClean="0"/>
          </a:p>
          <a:p>
            <a:endParaRPr lang="de-DE" sz="1600" b="1" dirty="0" smtClean="0"/>
          </a:p>
          <a:p>
            <a:r>
              <a:rPr lang="de-DE" sz="1600" b="1" dirty="0" smtClean="0"/>
              <a:t>Abstract</a:t>
            </a:r>
            <a:r>
              <a:rPr lang="de-DE" sz="1600" dirty="0" smtClean="0"/>
              <a:t>: </a:t>
            </a:r>
          </a:p>
          <a:p>
            <a:pPr algn="just">
              <a:spcBef>
                <a:spcPts val="600"/>
              </a:spcBef>
            </a:pPr>
            <a:r>
              <a:rPr lang="de-DE" sz="1400" dirty="0" smtClean="0"/>
              <a:t>Dieser Vortrag gibt einen Überblick über verschiedene Aspekte der Datenmodellierung und zeigt auf, warum die Modellierung von Daten beim Aufbau eines Systems eine zentrale Rolle einnehmen muss. Anhand eines einfachen Beispiels, welches sich durch den gesamten Vortrag zieht, wird gezeigt, welche unterschiedlichen Möglichkeiten es gibt, ein und dieselben Daten zu modellieren. Die Beispiele reichen von einer relationalen Datenbank hin zum JSON-Format. Vorkenntnisse sind nicht nötig, ein Grundverständnis, wie Computersysteme arbeiten, aber von Vorteil.</a:t>
            </a:r>
          </a:p>
          <a:p>
            <a:endParaRPr lang="de-DE" sz="1600" dirty="0" smtClean="0"/>
          </a:p>
          <a:p>
            <a:r>
              <a:rPr lang="de-DE" sz="1600" b="1" dirty="0" smtClean="0"/>
              <a:t>Zu den Forschungsdatentagen: </a:t>
            </a:r>
            <a:endParaRPr lang="de-DE" sz="1600" b="1" dirty="0"/>
          </a:p>
          <a:p>
            <a:pPr algn="just">
              <a:spcBef>
                <a:spcPts val="600"/>
              </a:spcBef>
            </a:pPr>
            <a:r>
              <a:rPr lang="de-DE" sz="1400" dirty="0" smtClean="0"/>
              <a:t>Die </a:t>
            </a:r>
            <a:r>
              <a:rPr lang="de-DE" sz="1400" dirty="0" err="1" smtClean="0"/>
              <a:t>HeFDI</a:t>
            </a:r>
            <a:r>
              <a:rPr lang="de-DE" sz="1400" dirty="0" smtClean="0"/>
              <a:t>-Forschungsdatentage ermöglichen es Forschenden, Lehrenden und allen </a:t>
            </a:r>
            <a:r>
              <a:rPr lang="de-DE" sz="1400" dirty="0"/>
              <a:t>weiteren </a:t>
            </a:r>
            <a:r>
              <a:rPr lang="de-DE" sz="1400" dirty="0" smtClean="0"/>
              <a:t>Interessierten, Themen </a:t>
            </a:r>
            <a:r>
              <a:rPr lang="de-DE" sz="1400" dirty="0"/>
              <a:t>und Angebote </a:t>
            </a:r>
            <a:r>
              <a:rPr lang="de-DE" sz="1400" dirty="0" smtClean="0"/>
              <a:t>des Forschungsdatenmanagements </a:t>
            </a:r>
            <a:r>
              <a:rPr lang="de-DE" sz="1400" dirty="0"/>
              <a:t>(FDM) </a:t>
            </a:r>
            <a:r>
              <a:rPr lang="de-DE" sz="1400" dirty="0" smtClean="0"/>
              <a:t>kennenzulernen </a:t>
            </a:r>
            <a:r>
              <a:rPr lang="de-DE" sz="1400" dirty="0"/>
              <a:t>und </a:t>
            </a:r>
            <a:r>
              <a:rPr lang="de-DE" sz="1400" dirty="0" smtClean="0"/>
              <a:t>zu erproben. </a:t>
            </a:r>
            <a:r>
              <a:rPr lang="de-DE" sz="1400" dirty="0"/>
              <a:t>Zudem stellen verschiedene </a:t>
            </a:r>
            <a:r>
              <a:rPr lang="de-DE" sz="1400" dirty="0" smtClean="0"/>
              <a:t>hessische Infrastruktur-Einrichtungen </a:t>
            </a:r>
            <a:r>
              <a:rPr lang="de-DE" sz="1400" dirty="0"/>
              <a:t>und Zentren </a:t>
            </a:r>
            <a:r>
              <a:rPr lang="de-DE" sz="1400" dirty="0" smtClean="0"/>
              <a:t>ihre </a:t>
            </a:r>
            <a:r>
              <a:rPr lang="de-DE" sz="1400" dirty="0"/>
              <a:t>Dienste und Angebote vor. </a:t>
            </a:r>
            <a:r>
              <a:rPr lang="de-DE" sz="1400" dirty="0" smtClean="0"/>
              <a:t>Die Forschungsdatentage sind ein Angebot der </a:t>
            </a:r>
            <a:r>
              <a:rPr lang="de-DE" sz="1400" dirty="0"/>
              <a:t>Landesinitiative </a:t>
            </a:r>
            <a:r>
              <a:rPr lang="de-DE" sz="1400" dirty="0" err="1"/>
              <a:t>HeFDI</a:t>
            </a:r>
            <a:r>
              <a:rPr lang="de-DE" sz="1400" dirty="0"/>
              <a:t> - Hessische </a:t>
            </a:r>
            <a:r>
              <a:rPr lang="de-DE" sz="1400" dirty="0" smtClean="0"/>
              <a:t>Forschungsdateninfrastrukturen, welche vom </a:t>
            </a:r>
            <a:r>
              <a:rPr lang="de-DE" sz="1400" dirty="0"/>
              <a:t>Hessischen Ministerium für Wissenschaft und Kunst (HMWK</a:t>
            </a:r>
            <a:r>
              <a:rPr lang="de-DE" sz="1400" dirty="0" smtClean="0"/>
              <a:t>) finanziert wird.</a:t>
            </a:r>
          </a:p>
          <a:p>
            <a:pPr algn="just">
              <a:spcBef>
                <a:spcPts val="600"/>
              </a:spcBef>
            </a:pPr>
            <a:endParaRPr lang="de-DE" sz="1400" dirty="0"/>
          </a:p>
          <a:p>
            <a:pPr>
              <a:spcBef>
                <a:spcPts val="600"/>
              </a:spcBef>
            </a:pPr>
            <a:r>
              <a:rPr lang="de-DE" sz="1400" dirty="0"/>
              <a:t>DOI: </a:t>
            </a:r>
            <a:r>
              <a:rPr lang="de-DE" sz="1400" dirty="0">
                <a:hlinkClick r:id="rId14"/>
              </a:rPr>
              <a:t>https://</a:t>
            </a:r>
            <a:r>
              <a:rPr lang="de-DE" sz="1400" dirty="0" smtClean="0">
                <a:hlinkClick r:id="rId14"/>
              </a:rPr>
              <a:t>doi.org/10.5281/zenodo.6982991</a:t>
            </a:r>
            <a:r>
              <a:rPr lang="de-DE" sz="1400" dirty="0" smtClean="0"/>
              <a:t>; Lizenzinformation: </a:t>
            </a:r>
            <a:r>
              <a:rPr lang="en-US" sz="1400" dirty="0"/>
              <a:t>Creative Commons Attribution 4.0 International (</a:t>
            </a:r>
            <a:r>
              <a:rPr lang="en-US" sz="1400" dirty="0">
                <a:hlinkClick r:id="rId15"/>
              </a:rPr>
              <a:t>CC BY 4.0</a:t>
            </a:r>
            <a:r>
              <a:rPr lang="en-US" sz="1400" dirty="0"/>
              <a:t>)</a:t>
            </a:r>
            <a:endParaRPr lang="de-DE" sz="1400" dirty="0"/>
          </a:p>
        </p:txBody>
      </p:sp>
      <p:graphicFrame>
        <p:nvGraphicFramePr>
          <p:cNvPr id="5" name="Tabelle 4"/>
          <p:cNvGraphicFramePr>
            <a:graphicFrameLocks noGrp="1"/>
          </p:cNvGraphicFramePr>
          <p:nvPr>
            <p:extLst/>
          </p:nvPr>
        </p:nvGraphicFramePr>
        <p:xfrm>
          <a:off x="616308" y="890854"/>
          <a:ext cx="8269082" cy="1193800"/>
        </p:xfrm>
        <a:graphic>
          <a:graphicData uri="http://schemas.openxmlformats.org/drawingml/2006/table">
            <a:tbl>
              <a:tblPr firstRow="1" bandRow="1">
                <a:tableStyleId>{5C22544A-7EE6-4342-B048-85BDC9FD1C3A}</a:tableStyleId>
              </a:tblPr>
              <a:tblGrid>
                <a:gridCol w="2066180">
                  <a:extLst>
                    <a:ext uri="{9D8B030D-6E8A-4147-A177-3AD203B41FA5}">
                      <a16:colId xmlns:a16="http://schemas.microsoft.com/office/drawing/2014/main" val="20000"/>
                    </a:ext>
                  </a:extLst>
                </a:gridCol>
                <a:gridCol w="2247254">
                  <a:extLst>
                    <a:ext uri="{9D8B030D-6E8A-4147-A177-3AD203B41FA5}">
                      <a16:colId xmlns:a16="http://schemas.microsoft.com/office/drawing/2014/main" val="20001"/>
                    </a:ext>
                  </a:extLst>
                </a:gridCol>
                <a:gridCol w="3955648">
                  <a:extLst>
                    <a:ext uri="{9D8B030D-6E8A-4147-A177-3AD203B41FA5}">
                      <a16:colId xmlns:a16="http://schemas.microsoft.com/office/drawing/2014/main" val="20002"/>
                    </a:ext>
                  </a:extLst>
                </a:gridCol>
              </a:tblGrid>
              <a:tr h="370840">
                <a:tc>
                  <a:txBody>
                    <a:bodyPr/>
                    <a:lstStyle/>
                    <a:p>
                      <a:pPr algn="ctr">
                        <a:lnSpc>
                          <a:spcPct val="100000"/>
                        </a:lnSpc>
                      </a:pPr>
                      <a:r>
                        <a:rPr lang="de-DE" sz="1800" dirty="0" smtClean="0"/>
                        <a:t>Track</a:t>
                      </a:r>
                      <a:endParaRPr lang="de-DE" sz="1800" dirty="0"/>
                    </a:p>
                  </a:txBody>
                  <a:tcPr/>
                </a:tc>
                <a:tc>
                  <a:txBody>
                    <a:bodyPr/>
                    <a:lstStyle/>
                    <a:p>
                      <a:pPr algn="ctr">
                        <a:lnSpc>
                          <a:spcPct val="100000"/>
                        </a:lnSpc>
                      </a:pPr>
                      <a:r>
                        <a:rPr lang="de-DE" sz="1800" dirty="0" smtClean="0"/>
                        <a:t>Session</a:t>
                      </a:r>
                      <a:endParaRPr lang="de-DE" sz="1800" dirty="0"/>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1800" dirty="0" smtClean="0"/>
                        <a:t>Referent*in(</a:t>
                      </a:r>
                      <a:r>
                        <a:rPr lang="de-DE" sz="1800" dirty="0" err="1" smtClean="0"/>
                        <a:t>nen</a:t>
                      </a:r>
                      <a:r>
                        <a:rPr lang="de-DE" sz="1800" smtClean="0"/>
                        <a:t>)</a:t>
                      </a:r>
                    </a:p>
                  </a:txBody>
                  <a:tcPr/>
                </a:tc>
                <a:extLst>
                  <a:ext uri="{0D108BD9-81ED-4DB2-BD59-A6C34878D82A}">
                    <a16:rowId xmlns:a16="http://schemas.microsoft.com/office/drawing/2014/main" val="10000"/>
                  </a:ext>
                </a:extLst>
              </a:tr>
              <a:tr h="370840">
                <a:tc>
                  <a:txBody>
                    <a:bodyPr/>
                    <a:lstStyle/>
                    <a:p>
                      <a:pPr algn="ctr">
                        <a:lnSpc>
                          <a:spcPct val="100000"/>
                        </a:lnSpc>
                      </a:pPr>
                      <a:r>
                        <a:rPr lang="de-DE" sz="1600" b="0" i="0" u="none" strike="noStrike" kern="1200" dirty="0" smtClean="0">
                          <a:solidFill>
                            <a:schemeClr val="dk1"/>
                          </a:solidFill>
                          <a:effectLst/>
                          <a:latin typeface="+mn-lt"/>
                          <a:ea typeface="+mn-ea"/>
                          <a:cs typeface="+mn-cs"/>
                        </a:rPr>
                        <a:t>1.</a:t>
                      </a:r>
                      <a:r>
                        <a:rPr lang="de-DE" sz="1600" b="0" i="0" u="none" strike="noStrike" kern="1200" baseline="0" dirty="0" smtClean="0">
                          <a:solidFill>
                            <a:schemeClr val="dk1"/>
                          </a:solidFill>
                          <a:effectLst/>
                          <a:latin typeface="+mn-lt"/>
                          <a:ea typeface="+mn-ea"/>
                          <a:cs typeface="+mn-cs"/>
                        </a:rPr>
                        <a:t> </a:t>
                      </a:r>
                    </a:p>
                    <a:p>
                      <a:pPr algn="ctr">
                        <a:lnSpc>
                          <a:spcPct val="100000"/>
                        </a:lnSpc>
                      </a:pPr>
                      <a:r>
                        <a:rPr lang="de-DE" sz="1600" b="0" i="0" u="none" strike="noStrike" kern="1200" dirty="0" smtClean="0">
                          <a:solidFill>
                            <a:schemeClr val="dk1"/>
                          </a:solidFill>
                          <a:effectLst/>
                          <a:latin typeface="+mn-lt"/>
                          <a:ea typeface="+mn-ea"/>
                          <a:cs typeface="+mn-cs"/>
                        </a:rPr>
                        <a:t>Datenmodellierung &amp; </a:t>
                      </a:r>
                      <a:r>
                        <a:rPr lang="de-DE" sz="1600" b="0" i="0" u="none" strike="noStrike" kern="1200" dirty="0" err="1" smtClean="0">
                          <a:solidFill>
                            <a:schemeClr val="dk1"/>
                          </a:solidFill>
                          <a:effectLst/>
                          <a:latin typeface="+mn-lt"/>
                          <a:ea typeface="+mn-ea"/>
                          <a:cs typeface="+mn-cs"/>
                        </a:rPr>
                        <a:t>Coding</a:t>
                      </a:r>
                      <a:endParaRPr lang="de-DE" sz="1600" b="0" i="0" u="none" strike="noStrike" kern="1200" dirty="0" smtClean="0">
                        <a:solidFill>
                          <a:schemeClr val="dk1"/>
                        </a:solidFill>
                        <a:effectLst/>
                        <a:latin typeface="+mn-lt"/>
                        <a:ea typeface="+mn-ea"/>
                        <a:cs typeface="+mn-cs"/>
                      </a:endParaRPr>
                    </a:p>
                  </a:txBody>
                  <a:tcPr anchor="ctr"/>
                </a:tc>
                <a:tc>
                  <a:txBody>
                    <a:bodyPr/>
                    <a:lstStyle/>
                    <a:p>
                      <a:pPr algn="ctr">
                        <a:lnSpc>
                          <a:spcPct val="100000"/>
                        </a:lnSpc>
                      </a:pPr>
                      <a:r>
                        <a:rPr lang="de-DE" sz="1600" b="0" i="0" dirty="0" smtClean="0"/>
                        <a:t>1.1. </a:t>
                      </a:r>
                    </a:p>
                    <a:p>
                      <a:pPr algn="ctr">
                        <a:lnSpc>
                          <a:spcPct val="100000"/>
                        </a:lnSpc>
                      </a:pPr>
                      <a:r>
                        <a:rPr lang="de-DE" sz="1600" b="0" i="0" dirty="0" smtClean="0"/>
                        <a:t>Einstieg </a:t>
                      </a:r>
                      <a:r>
                        <a:rPr lang="de-DE" sz="1600" b="0" i="0" dirty="0"/>
                        <a:t>in die Datenmodellierung</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1600" b="0" i="0" dirty="0" smtClean="0"/>
                        <a:t>Andre Pietsch (JLU</a:t>
                      </a:r>
                      <a:r>
                        <a:rPr lang="de-DE" sz="1600" b="0" i="0" baseline="0" dirty="0" smtClean="0"/>
                        <a:t> Gießen</a:t>
                      </a:r>
                      <a:r>
                        <a:rPr lang="de-DE" sz="1600" b="0" i="0" dirty="0" smtClean="0"/>
                        <a:t>),</a:t>
                      </a:r>
                    </a:p>
                    <a:p>
                      <a:pPr marL="0" marR="0" lvl="0" indent="0" algn="ctr" defTabSz="914400" rtl="0" eaLnBrk="1" fontAlgn="auto" latinLnBrk="0" hangingPunct="1">
                        <a:lnSpc>
                          <a:spcPct val="100000"/>
                        </a:lnSpc>
                        <a:spcBef>
                          <a:spcPts val="0"/>
                        </a:spcBef>
                        <a:spcAft>
                          <a:spcPts val="0"/>
                        </a:spcAft>
                        <a:buClrTx/>
                        <a:buSzTx/>
                        <a:buFontTx/>
                        <a:buNone/>
                        <a:tabLst/>
                        <a:defRPr/>
                      </a:pPr>
                      <a:r>
                        <a:rPr lang="de-DE" sz="1600" b="0" i="0" dirty="0" smtClean="0"/>
                        <a:t>Andreas </a:t>
                      </a:r>
                      <a:r>
                        <a:rPr lang="de-DE" sz="1600" b="0" i="0" dirty="0"/>
                        <a:t>Schieberle </a:t>
                      </a:r>
                      <a:r>
                        <a:rPr lang="de-DE" sz="1600" b="0" i="0" dirty="0" smtClean="0"/>
                        <a:t>(Hochschule Darmstadt)</a:t>
                      </a:r>
                      <a:endParaRPr lang="de-DE" sz="1600" b="0" i="0" dirty="0"/>
                    </a:p>
                  </a:txBody>
                  <a:tcPr anchor="ctr"/>
                </a:tc>
                <a:extLst>
                  <a:ext uri="{0D108BD9-81ED-4DB2-BD59-A6C34878D82A}">
                    <a16:rowId xmlns:a16="http://schemas.microsoft.com/office/drawing/2014/main" val="10001"/>
                  </a:ext>
                </a:extLst>
              </a:tr>
            </a:tbl>
          </a:graphicData>
        </a:graphic>
      </p:graphicFrame>
      <p:pic>
        <p:nvPicPr>
          <p:cNvPr id="16" name="Grafik 15">
            <a:extLst>
              <a:ext uri="{FF2B5EF4-FFF2-40B4-BE49-F238E27FC236}">
                <a16:creationId xmlns:a16="http://schemas.microsoft.com/office/drawing/2014/main" id="{643903E0-95D1-4014-A635-030D6DF6358D}"/>
              </a:ext>
            </a:extLst>
          </p:cNvPr>
          <p:cNvPicPr>
            <a:picLocks noChangeAspect="1"/>
          </p:cNvPicPr>
          <p:nvPr/>
        </p:nvPicPr>
        <p:blipFill>
          <a:blip r:embed="rId16" cstate="hqprint">
            <a:extLst>
              <a:ext uri="{28A0092B-C50C-407E-A947-70E740481C1C}">
                <a14:useLocalDpi xmlns:a14="http://schemas.microsoft.com/office/drawing/2010/main" val="0"/>
              </a:ext>
            </a:extLst>
          </a:blip>
          <a:stretch>
            <a:fillRect/>
          </a:stretch>
        </p:blipFill>
        <p:spPr>
          <a:xfrm>
            <a:off x="11010834" y="5939482"/>
            <a:ext cx="685689" cy="310648"/>
          </a:xfrm>
          <a:prstGeom prst="rect">
            <a:avLst/>
          </a:prstGeom>
        </p:spPr>
      </p:pic>
      <p:sp>
        <p:nvSpPr>
          <p:cNvPr id="17" name="Textfeld 16">
            <a:extLst>
              <a:ext uri="{FF2B5EF4-FFF2-40B4-BE49-F238E27FC236}">
                <a16:creationId xmlns:a16="http://schemas.microsoft.com/office/drawing/2014/main" id="{8A531E92-B10A-4FCE-A235-FEFCAB92E444}"/>
              </a:ext>
            </a:extLst>
          </p:cNvPr>
          <p:cNvSpPr txBox="1"/>
          <p:nvPr/>
        </p:nvSpPr>
        <p:spPr>
          <a:xfrm>
            <a:off x="10985049" y="5796195"/>
            <a:ext cx="692786" cy="184666"/>
          </a:xfrm>
          <a:prstGeom prst="rect">
            <a:avLst/>
          </a:prstGeom>
          <a:noFill/>
        </p:spPr>
        <p:txBody>
          <a:bodyPr wrap="square" rtlCol="0">
            <a:spAutoFit/>
          </a:bodyPr>
          <a:lstStyle/>
          <a:p>
            <a:r>
              <a:rPr lang="de-DE" sz="600" dirty="0">
                <a:solidFill>
                  <a:schemeClr val="tx2"/>
                </a:solidFill>
              </a:rPr>
              <a:t>gefördert durch</a:t>
            </a:r>
          </a:p>
        </p:txBody>
      </p:sp>
      <p:sp>
        <p:nvSpPr>
          <p:cNvPr id="6" name="Rectangle 2"/>
          <p:cNvSpPr>
            <a:spLocks noChangeArrowheads="1"/>
          </p:cNvSpPr>
          <p:nvPr/>
        </p:nvSpPr>
        <p:spPr bwMode="auto">
          <a:xfrm>
            <a:off x="0" y="-100327"/>
            <a:ext cx="65" cy="657854"/>
          </a:xfrm>
          <a:prstGeom prst="rect">
            <a:avLst/>
          </a:prstGeom>
          <a:solidFill>
            <a:srgbClr val="F5F5F5"/>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57132"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de-DE" altLang="de-DE" sz="1300" b="0" i="0" u="none" strike="noStrike" cap="none" normalizeH="0" baseline="0" dirty="0" smtClean="0">
              <a:ln>
                <a:noFill/>
              </a:ln>
              <a:solidFill>
                <a:srgbClr val="333333"/>
              </a:solidFill>
              <a:effectLst/>
              <a:latin typeface="Roboto"/>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800" b="0" i="0" u="none" strike="noStrike" cap="none" normalizeH="0" baseline="0" dirty="0" smtClean="0">
                <a:ln>
                  <a:noFill/>
                </a:ln>
                <a:solidFill>
                  <a:schemeClr val="tx1"/>
                </a:solidFill>
                <a:effectLst/>
              </a:rPr>
              <a:t/>
            </a:r>
            <a:br>
              <a:rPr kumimoji="0" lang="de-DE" altLang="de-DE" sz="800" b="0" i="0" u="none" strike="noStrike" cap="none" normalizeH="0" baseline="0" dirty="0" smtClean="0">
                <a:ln>
                  <a:noFill/>
                </a:ln>
                <a:solidFill>
                  <a:schemeClr val="tx1"/>
                </a:solidFill>
                <a:effectLst/>
              </a:rPr>
            </a:br>
            <a:endParaRPr kumimoji="0" lang="de-DE" altLang="de-DE" sz="1800" b="0" i="0" u="none" strike="noStrike" cap="none" normalizeH="0" baseline="0" dirty="0" smtClean="0">
              <a:ln>
                <a:noFill/>
              </a:ln>
              <a:solidFill>
                <a:schemeClr val="tx1"/>
              </a:solidFill>
              <a:effectLst/>
              <a:latin typeface="Arial" panose="020B0604020202020204" pitchFamily="34" charset="0"/>
            </a:endParaRPr>
          </a:p>
        </p:txBody>
      </p:sp>
      <p:sp>
        <p:nvSpPr>
          <p:cNvPr id="7" name="Rectangle 3"/>
          <p:cNvSpPr>
            <a:spLocks noChangeArrowheads="1"/>
          </p:cNvSpPr>
          <p:nvPr/>
        </p:nvSpPr>
        <p:spPr bwMode="auto">
          <a:xfrm>
            <a:off x="152400" y="52073"/>
            <a:ext cx="65" cy="657854"/>
          </a:xfrm>
          <a:prstGeom prst="rect">
            <a:avLst/>
          </a:prstGeom>
          <a:solidFill>
            <a:srgbClr val="F5F5F5"/>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0" tIns="0" rIns="0" bIns="57132"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de-DE" altLang="de-DE" sz="1300" b="0" i="0" u="none" strike="noStrike" cap="none" normalizeH="0" baseline="0" dirty="0" smtClean="0">
              <a:ln>
                <a:noFill/>
              </a:ln>
              <a:solidFill>
                <a:srgbClr val="333333"/>
              </a:solidFill>
              <a:effectLst/>
              <a:latin typeface="Roboto"/>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de-DE" altLang="de-DE" sz="800" b="0" i="0" u="none" strike="noStrike" cap="none" normalizeH="0" baseline="0" dirty="0" smtClean="0">
                <a:ln>
                  <a:noFill/>
                </a:ln>
                <a:solidFill>
                  <a:schemeClr val="tx1"/>
                </a:solidFill>
                <a:effectLst/>
              </a:rPr>
              <a:t/>
            </a:r>
            <a:br>
              <a:rPr kumimoji="0" lang="de-DE" altLang="de-DE" sz="800" b="0" i="0" u="none" strike="noStrike" cap="none" normalizeH="0" baseline="0" dirty="0" smtClean="0">
                <a:ln>
                  <a:noFill/>
                </a:ln>
                <a:solidFill>
                  <a:schemeClr val="tx1"/>
                </a:solidFill>
                <a:effectLst/>
              </a:rPr>
            </a:br>
            <a:endParaRPr kumimoji="0" lang="de-DE" altLang="de-DE" sz="18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79655773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19C1F03F-D132-E417-0D28-9AF92B0524C0}"/>
              </a:ext>
            </a:extLst>
          </p:cNvPr>
          <p:cNvSpPr>
            <a:spLocks noGrp="1"/>
          </p:cNvSpPr>
          <p:nvPr>
            <p:ph type="title"/>
          </p:nvPr>
        </p:nvSpPr>
        <p:spPr/>
        <p:txBody>
          <a:bodyPr/>
          <a:lstStyle/>
          <a:p>
            <a:r>
              <a:rPr lang="de-DE" dirty="0"/>
              <a:t>Der Weg zum Datenmodell</a:t>
            </a:r>
          </a:p>
        </p:txBody>
      </p:sp>
      <p:sp>
        <p:nvSpPr>
          <p:cNvPr id="5" name="Textplatzhalter 4">
            <a:extLst>
              <a:ext uri="{FF2B5EF4-FFF2-40B4-BE49-F238E27FC236}">
                <a16:creationId xmlns:a16="http://schemas.microsoft.com/office/drawing/2014/main" id="{5F7B5335-0954-F4B1-3EE4-99811C51C4D2}"/>
              </a:ext>
            </a:extLst>
          </p:cNvPr>
          <p:cNvSpPr>
            <a:spLocks noGrp="1"/>
          </p:cNvSpPr>
          <p:nvPr>
            <p:ph type="body" idx="1"/>
          </p:nvPr>
        </p:nvSpPr>
        <p:spPr/>
        <p:txBody>
          <a:bodyPr/>
          <a:lstStyle/>
          <a:p>
            <a:endParaRPr lang="de-DE" dirty="0"/>
          </a:p>
        </p:txBody>
      </p:sp>
      <p:sp>
        <p:nvSpPr>
          <p:cNvPr id="2" name="Foliennummernplatzhalter 1"/>
          <p:cNvSpPr>
            <a:spLocks noGrp="1"/>
          </p:cNvSpPr>
          <p:nvPr>
            <p:ph type="sldNum" sz="quarter" idx="11"/>
          </p:nvPr>
        </p:nvSpPr>
        <p:spPr/>
        <p:txBody>
          <a:bodyPr/>
          <a:lstStyle/>
          <a:p>
            <a:fld id="{EBD3AE7A-5E28-49C1-B085-2E29E10AAFF3}" type="slidenum">
              <a:rPr lang="de-DE" smtClean="0"/>
              <a:pPr/>
              <a:t>10</a:t>
            </a:fld>
            <a:endParaRPr lang="de-DE" dirty="0"/>
          </a:p>
        </p:txBody>
      </p:sp>
    </p:spTree>
    <p:extLst>
      <p:ext uri="{BB962C8B-B14F-4D97-AF65-F5344CB8AC3E}">
        <p14:creationId xmlns:p14="http://schemas.microsoft.com/office/powerpoint/2010/main" val="38489339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0107567C-8596-05EB-CBB5-CA7D1E8904E3}"/>
              </a:ext>
            </a:extLst>
          </p:cNvPr>
          <p:cNvSpPr>
            <a:spLocks noGrp="1"/>
          </p:cNvSpPr>
          <p:nvPr>
            <p:ph type="title"/>
          </p:nvPr>
        </p:nvSpPr>
        <p:spPr/>
        <p:txBody>
          <a:bodyPr/>
          <a:lstStyle/>
          <a:p>
            <a:r>
              <a:rPr lang="de-DE" dirty="0"/>
              <a:t>Modell skizzieren – Variante 1</a:t>
            </a:r>
          </a:p>
        </p:txBody>
      </p:sp>
      <p:pic>
        <p:nvPicPr>
          <p:cNvPr id="1030" name="Picture 6">
            <a:extLst>
              <a:ext uri="{FF2B5EF4-FFF2-40B4-BE49-F238E27FC236}">
                <a16:creationId xmlns:a16="http://schemas.microsoft.com/office/drawing/2014/main" id="{801EEFE7-37B9-66CD-E085-1B2DDA2A2D0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89519" y="1690689"/>
            <a:ext cx="6212962" cy="4288948"/>
          </a:xfrm>
          <a:prstGeom prst="rect">
            <a:avLst/>
          </a:prstGeom>
          <a:noFill/>
          <a:extLst>
            <a:ext uri="{909E8E84-426E-40DD-AFC4-6F175D3DCCD1}">
              <a14:hiddenFill xmlns:a14="http://schemas.microsoft.com/office/drawing/2010/main">
                <a:solidFill>
                  <a:srgbClr val="FFFFFF"/>
                </a:solidFill>
              </a14:hiddenFill>
            </a:ext>
          </a:extLst>
        </p:spPr>
      </p:pic>
      <p:sp>
        <p:nvSpPr>
          <p:cNvPr id="2" name="Foliennummernplatzhalter 1"/>
          <p:cNvSpPr>
            <a:spLocks noGrp="1"/>
          </p:cNvSpPr>
          <p:nvPr>
            <p:ph type="sldNum" sz="quarter" idx="11"/>
          </p:nvPr>
        </p:nvSpPr>
        <p:spPr/>
        <p:txBody>
          <a:bodyPr/>
          <a:lstStyle/>
          <a:p>
            <a:fld id="{EBD3AE7A-5E28-49C1-B085-2E29E10AAFF3}" type="slidenum">
              <a:rPr lang="de-DE" smtClean="0"/>
              <a:pPr/>
              <a:t>11</a:t>
            </a:fld>
            <a:endParaRPr lang="de-DE" dirty="0"/>
          </a:p>
        </p:txBody>
      </p:sp>
    </p:spTree>
    <p:extLst>
      <p:ext uri="{BB962C8B-B14F-4D97-AF65-F5344CB8AC3E}">
        <p14:creationId xmlns:p14="http://schemas.microsoft.com/office/powerpoint/2010/main" val="14423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0107567C-8596-05EB-CBB5-CA7D1E8904E3}"/>
              </a:ext>
            </a:extLst>
          </p:cNvPr>
          <p:cNvSpPr>
            <a:spLocks noGrp="1"/>
          </p:cNvSpPr>
          <p:nvPr>
            <p:ph type="title"/>
          </p:nvPr>
        </p:nvSpPr>
        <p:spPr/>
        <p:txBody>
          <a:bodyPr/>
          <a:lstStyle/>
          <a:p>
            <a:r>
              <a:rPr lang="de-DE" dirty="0"/>
              <a:t>Modell skizzieren – Variante 2</a:t>
            </a:r>
          </a:p>
        </p:txBody>
      </p:sp>
      <p:pic>
        <p:nvPicPr>
          <p:cNvPr id="1028" name="Picture 4">
            <a:extLst>
              <a:ext uri="{FF2B5EF4-FFF2-40B4-BE49-F238E27FC236}">
                <a16:creationId xmlns:a16="http://schemas.microsoft.com/office/drawing/2014/main" id="{A8613EC7-6892-A406-20C0-5EFC305E3D9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43947" y="2255240"/>
            <a:ext cx="9304106" cy="2861650"/>
          </a:xfrm>
          <a:prstGeom prst="rect">
            <a:avLst/>
          </a:prstGeom>
          <a:noFill/>
          <a:extLst>
            <a:ext uri="{909E8E84-426E-40DD-AFC4-6F175D3DCCD1}">
              <a14:hiddenFill xmlns:a14="http://schemas.microsoft.com/office/drawing/2010/main">
                <a:solidFill>
                  <a:srgbClr val="FFFFFF"/>
                </a:solidFill>
              </a14:hiddenFill>
            </a:ext>
          </a:extLst>
        </p:spPr>
      </p:pic>
      <p:sp>
        <p:nvSpPr>
          <p:cNvPr id="2" name="Foliennummernplatzhalter 1"/>
          <p:cNvSpPr>
            <a:spLocks noGrp="1"/>
          </p:cNvSpPr>
          <p:nvPr>
            <p:ph type="sldNum" sz="quarter" idx="11"/>
          </p:nvPr>
        </p:nvSpPr>
        <p:spPr/>
        <p:txBody>
          <a:bodyPr/>
          <a:lstStyle/>
          <a:p>
            <a:fld id="{EBD3AE7A-5E28-49C1-B085-2E29E10AAFF3}" type="slidenum">
              <a:rPr lang="de-DE" smtClean="0"/>
              <a:pPr/>
              <a:t>12</a:t>
            </a:fld>
            <a:endParaRPr lang="de-DE" dirty="0"/>
          </a:p>
        </p:txBody>
      </p:sp>
    </p:spTree>
    <p:extLst>
      <p:ext uri="{BB962C8B-B14F-4D97-AF65-F5344CB8AC3E}">
        <p14:creationId xmlns:p14="http://schemas.microsoft.com/office/powerpoint/2010/main" val="34331779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86BA07B-2470-838A-1F9E-7F8A52FD3A5B}"/>
              </a:ext>
            </a:extLst>
          </p:cNvPr>
          <p:cNvSpPr>
            <a:spLocks noGrp="1"/>
          </p:cNvSpPr>
          <p:nvPr>
            <p:ph type="title"/>
          </p:nvPr>
        </p:nvSpPr>
        <p:spPr/>
        <p:txBody>
          <a:bodyPr/>
          <a:lstStyle/>
          <a:p>
            <a:r>
              <a:rPr lang="de-DE" dirty="0"/>
              <a:t>Modellierung </a:t>
            </a:r>
            <a:r>
              <a:rPr lang="de-DE" dirty="0" smtClean="0"/>
              <a:t/>
            </a:r>
            <a:br>
              <a:rPr lang="de-DE" dirty="0" smtClean="0"/>
            </a:br>
            <a:r>
              <a:rPr lang="de-DE" dirty="0" smtClean="0"/>
              <a:t>(</a:t>
            </a:r>
            <a:r>
              <a:rPr lang="de-DE" dirty="0"/>
              <a:t>angelehnt an UML </a:t>
            </a:r>
            <a:r>
              <a:rPr lang="de-DE" dirty="0" smtClean="0"/>
              <a:t>– </a:t>
            </a:r>
            <a:r>
              <a:rPr lang="de-DE" dirty="0"/>
              <a:t>Unified Modeling </a:t>
            </a:r>
            <a:r>
              <a:rPr lang="de-DE" dirty="0" smtClean="0"/>
              <a:t>Language)</a:t>
            </a:r>
            <a:endParaRPr lang="de-DE" dirty="0"/>
          </a:p>
        </p:txBody>
      </p:sp>
      <p:pic>
        <p:nvPicPr>
          <p:cNvPr id="3074" name="Picture 2">
            <a:extLst>
              <a:ext uri="{FF2B5EF4-FFF2-40B4-BE49-F238E27FC236}">
                <a16:creationId xmlns:a16="http://schemas.microsoft.com/office/drawing/2014/main" id="{83B117FC-5983-42CF-5133-5EF2EF27299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43112" y="1852921"/>
            <a:ext cx="7105776" cy="4078538"/>
          </a:xfrm>
          <a:prstGeom prst="rect">
            <a:avLst/>
          </a:prstGeom>
          <a:noFill/>
          <a:extLst>
            <a:ext uri="{909E8E84-426E-40DD-AFC4-6F175D3DCCD1}">
              <a14:hiddenFill xmlns:a14="http://schemas.microsoft.com/office/drawing/2010/main">
                <a:solidFill>
                  <a:srgbClr val="FFFFFF"/>
                </a:solidFill>
              </a14:hiddenFill>
            </a:ext>
          </a:extLst>
        </p:spPr>
      </p:pic>
      <p:sp>
        <p:nvSpPr>
          <p:cNvPr id="3" name="Foliennummernplatzhalter 2"/>
          <p:cNvSpPr>
            <a:spLocks noGrp="1"/>
          </p:cNvSpPr>
          <p:nvPr>
            <p:ph type="sldNum" sz="quarter" idx="11"/>
          </p:nvPr>
        </p:nvSpPr>
        <p:spPr/>
        <p:txBody>
          <a:bodyPr/>
          <a:lstStyle/>
          <a:p>
            <a:fld id="{EBD3AE7A-5E28-49C1-B085-2E29E10AAFF3}" type="slidenum">
              <a:rPr lang="de-DE" smtClean="0"/>
              <a:pPr/>
              <a:t>13</a:t>
            </a:fld>
            <a:endParaRPr lang="de-DE" dirty="0"/>
          </a:p>
        </p:txBody>
      </p:sp>
    </p:spTree>
    <p:extLst>
      <p:ext uri="{BB962C8B-B14F-4D97-AF65-F5344CB8AC3E}">
        <p14:creationId xmlns:p14="http://schemas.microsoft.com/office/powerpoint/2010/main" val="10737237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3F4D41-3724-E740-8B56-C977529D56C8}"/>
              </a:ext>
            </a:extLst>
          </p:cNvPr>
          <p:cNvSpPr>
            <a:spLocks noGrp="1"/>
          </p:cNvSpPr>
          <p:nvPr>
            <p:ph type="title"/>
          </p:nvPr>
        </p:nvSpPr>
        <p:spPr/>
        <p:txBody>
          <a:bodyPr/>
          <a:lstStyle/>
          <a:p>
            <a:r>
              <a:rPr lang="de-DE" dirty="0" smtClean="0"/>
              <a:t>Unser Ausgangsbeispiel</a:t>
            </a:r>
            <a:endParaRPr lang="de-DE" dirty="0"/>
          </a:p>
        </p:txBody>
      </p:sp>
      <p:sp>
        <p:nvSpPr>
          <p:cNvPr id="3" name="Foliennummernplatzhalter 2"/>
          <p:cNvSpPr>
            <a:spLocks noGrp="1"/>
          </p:cNvSpPr>
          <p:nvPr>
            <p:ph type="sldNum" sz="quarter" idx="11"/>
          </p:nvPr>
        </p:nvSpPr>
        <p:spPr/>
        <p:txBody>
          <a:bodyPr/>
          <a:lstStyle/>
          <a:p>
            <a:fld id="{EBD3AE7A-5E28-49C1-B085-2E29E10AAFF3}" type="slidenum">
              <a:rPr lang="de-DE" smtClean="0"/>
              <a:pPr/>
              <a:t>14</a:t>
            </a:fld>
            <a:endParaRPr lang="de-DE" dirty="0"/>
          </a:p>
        </p:txBody>
      </p:sp>
      <p:pic>
        <p:nvPicPr>
          <p:cNvPr id="6" name="Grafik 5">
            <a:hlinkClick r:id="rId2" action="ppaction://hlinkfile"/>
          </p:cNvPr>
          <p:cNvPicPr>
            <a:picLocks noChangeAspect="1"/>
          </p:cNvPicPr>
          <p:nvPr/>
        </p:nvPicPr>
        <p:blipFill>
          <a:blip r:embed="rId3"/>
          <a:stretch>
            <a:fillRect/>
          </a:stretch>
        </p:blipFill>
        <p:spPr>
          <a:xfrm>
            <a:off x="156000" y="2546095"/>
            <a:ext cx="11880000" cy="2109297"/>
          </a:xfrm>
          <a:prstGeom prst="rect">
            <a:avLst/>
          </a:prstGeom>
        </p:spPr>
      </p:pic>
    </p:spTree>
    <p:extLst>
      <p:ext uri="{BB962C8B-B14F-4D97-AF65-F5344CB8AC3E}">
        <p14:creationId xmlns:p14="http://schemas.microsoft.com/office/powerpoint/2010/main" val="305709950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3F4D41-3724-E740-8B56-C977529D56C8}"/>
              </a:ext>
            </a:extLst>
          </p:cNvPr>
          <p:cNvSpPr>
            <a:spLocks noGrp="1"/>
          </p:cNvSpPr>
          <p:nvPr>
            <p:ph type="title"/>
          </p:nvPr>
        </p:nvSpPr>
        <p:spPr/>
        <p:txBody>
          <a:bodyPr/>
          <a:lstStyle/>
          <a:p>
            <a:r>
              <a:rPr lang="de-DE" dirty="0"/>
              <a:t>Nullte Normalform (Modell)</a:t>
            </a:r>
          </a:p>
        </p:txBody>
      </p:sp>
      <p:pic>
        <p:nvPicPr>
          <p:cNvPr id="2050" name="Picture 2">
            <a:extLst>
              <a:ext uri="{FF2B5EF4-FFF2-40B4-BE49-F238E27FC236}">
                <a16:creationId xmlns:a16="http://schemas.microsoft.com/office/drawing/2014/main" id="{129594EB-437F-880A-F73D-93FA39B9BA2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76326" y="2332451"/>
            <a:ext cx="3415748" cy="3267237"/>
          </a:xfrm>
          <a:prstGeom prst="rect">
            <a:avLst/>
          </a:prstGeom>
          <a:noFill/>
          <a:extLst>
            <a:ext uri="{909E8E84-426E-40DD-AFC4-6F175D3DCCD1}">
              <a14:hiddenFill xmlns:a14="http://schemas.microsoft.com/office/drawing/2010/main">
                <a:solidFill>
                  <a:srgbClr val="FFFFFF"/>
                </a:solidFill>
              </a14:hiddenFill>
            </a:ext>
          </a:extLst>
        </p:spPr>
      </p:pic>
      <p:sp>
        <p:nvSpPr>
          <p:cNvPr id="10" name="Textfeld 9">
            <a:extLst>
              <a:ext uri="{FF2B5EF4-FFF2-40B4-BE49-F238E27FC236}">
                <a16:creationId xmlns:a16="http://schemas.microsoft.com/office/drawing/2014/main" id="{E2178B9F-6FD0-0EAB-74AE-6BE4A06DB119}"/>
              </a:ext>
            </a:extLst>
          </p:cNvPr>
          <p:cNvSpPr txBox="1"/>
          <p:nvPr/>
        </p:nvSpPr>
        <p:spPr>
          <a:xfrm>
            <a:off x="6696985" y="2145066"/>
            <a:ext cx="4840357" cy="3877985"/>
          </a:xfrm>
          <a:prstGeom prst="rect">
            <a:avLst/>
          </a:prstGeom>
          <a:noFill/>
        </p:spPr>
        <p:txBody>
          <a:bodyPr wrap="square">
            <a:spAutoFit/>
          </a:bodyPr>
          <a:lstStyle/>
          <a:p>
            <a:r>
              <a:rPr lang="de-DE" sz="2400" b="1" dirty="0" smtClean="0"/>
              <a:t>0NF</a:t>
            </a:r>
            <a:r>
              <a:rPr lang="de-DE" sz="2400" dirty="0"/>
              <a:t>: Daten liegen tabellarisch </a:t>
            </a:r>
            <a:r>
              <a:rPr lang="de-DE" sz="2400" dirty="0" smtClean="0"/>
              <a:t>vor.</a:t>
            </a:r>
            <a:endParaRPr lang="de-DE" sz="2400" b="1" dirty="0">
              <a:solidFill>
                <a:srgbClr val="00B050"/>
              </a:solidFill>
            </a:endParaRPr>
          </a:p>
          <a:p>
            <a:endParaRPr lang="de-DE" sz="2400" b="1" dirty="0">
              <a:solidFill>
                <a:srgbClr val="00B050"/>
              </a:solidFill>
            </a:endParaRPr>
          </a:p>
          <a:p>
            <a:pPr>
              <a:spcAft>
                <a:spcPts val="1200"/>
              </a:spcAft>
            </a:pPr>
            <a:r>
              <a:rPr lang="de-DE" sz="2400" b="1" dirty="0"/>
              <a:t>Weg:</a:t>
            </a:r>
            <a:endParaRPr lang="de-DE" sz="2400" b="1" dirty="0">
              <a:solidFill>
                <a:srgbClr val="00B050"/>
              </a:solidFill>
            </a:endParaRPr>
          </a:p>
          <a:p>
            <a:pPr marL="342900" indent="-342900">
              <a:spcBef>
                <a:spcPts val="300"/>
              </a:spcBef>
              <a:spcAft>
                <a:spcPts val="300"/>
              </a:spcAft>
              <a:buFont typeface="Arial" panose="020B0604020202020204" pitchFamily="34" charset="0"/>
              <a:buChar char="•"/>
            </a:pPr>
            <a:r>
              <a:rPr lang="de-DE" sz="2400" dirty="0"/>
              <a:t>v</a:t>
            </a:r>
            <a:r>
              <a:rPr lang="de-DE" sz="2400" dirty="0" smtClean="0"/>
              <a:t>erbundene </a:t>
            </a:r>
            <a:r>
              <a:rPr lang="de-DE" sz="2400" dirty="0"/>
              <a:t>Zellen auflösen</a:t>
            </a:r>
          </a:p>
          <a:p>
            <a:pPr marL="342900" indent="-342900">
              <a:spcBef>
                <a:spcPts val="300"/>
              </a:spcBef>
              <a:spcAft>
                <a:spcPts val="300"/>
              </a:spcAft>
              <a:buFont typeface="Arial" panose="020B0604020202020204" pitchFamily="34" charset="0"/>
              <a:buChar char="•"/>
            </a:pPr>
            <a:r>
              <a:rPr lang="de-DE" sz="2400" dirty="0"/>
              <a:t>s</a:t>
            </a:r>
            <a:r>
              <a:rPr lang="de-DE" sz="2400" dirty="0" smtClean="0"/>
              <a:t>innvolle </a:t>
            </a:r>
            <a:r>
              <a:rPr lang="de-DE" sz="2400" dirty="0"/>
              <a:t>Spaltenüberschriften definieren</a:t>
            </a:r>
          </a:p>
          <a:p>
            <a:pPr marL="342900" indent="-342900">
              <a:spcBef>
                <a:spcPts val="300"/>
              </a:spcBef>
              <a:spcAft>
                <a:spcPts val="300"/>
              </a:spcAft>
              <a:buFont typeface="Arial" panose="020B0604020202020204" pitchFamily="34" charset="0"/>
              <a:buChar char="•"/>
            </a:pPr>
            <a:r>
              <a:rPr lang="de-DE" sz="2400" dirty="0"/>
              <a:t>l</a:t>
            </a:r>
            <a:r>
              <a:rPr lang="de-DE" sz="2400" dirty="0" smtClean="0"/>
              <a:t>eere </a:t>
            </a:r>
            <a:r>
              <a:rPr lang="de-DE" sz="2400" dirty="0"/>
              <a:t>Zellen befüllen</a:t>
            </a:r>
          </a:p>
          <a:p>
            <a:pPr marL="342900" indent="-342900">
              <a:spcBef>
                <a:spcPts val="300"/>
              </a:spcBef>
              <a:spcAft>
                <a:spcPts val="300"/>
              </a:spcAft>
              <a:buFont typeface="Arial" panose="020B0604020202020204" pitchFamily="34" charset="0"/>
              <a:buChar char="•"/>
            </a:pPr>
            <a:r>
              <a:rPr lang="de-DE" sz="2400" dirty="0"/>
              <a:t>ggf. fehlende Daten ergänzen</a:t>
            </a:r>
          </a:p>
          <a:p>
            <a:endParaRPr lang="de-DE" sz="2400" dirty="0">
              <a:solidFill>
                <a:srgbClr val="00B050"/>
              </a:solidFill>
            </a:endParaRPr>
          </a:p>
        </p:txBody>
      </p:sp>
      <p:sp>
        <p:nvSpPr>
          <p:cNvPr id="3" name="Foliennummernplatzhalter 2"/>
          <p:cNvSpPr>
            <a:spLocks noGrp="1"/>
          </p:cNvSpPr>
          <p:nvPr>
            <p:ph type="sldNum" sz="quarter" idx="11"/>
          </p:nvPr>
        </p:nvSpPr>
        <p:spPr/>
        <p:txBody>
          <a:bodyPr/>
          <a:lstStyle/>
          <a:p>
            <a:fld id="{EBD3AE7A-5E28-49C1-B085-2E29E10AAFF3}" type="slidenum">
              <a:rPr lang="de-DE" smtClean="0"/>
              <a:pPr/>
              <a:t>15</a:t>
            </a:fld>
            <a:endParaRPr lang="de-DE" dirty="0"/>
          </a:p>
        </p:txBody>
      </p:sp>
    </p:spTree>
    <p:extLst>
      <p:ext uri="{BB962C8B-B14F-4D97-AF65-F5344CB8AC3E}">
        <p14:creationId xmlns:p14="http://schemas.microsoft.com/office/powerpoint/2010/main" val="138807759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3F4D41-3724-E740-8B56-C977529D56C8}"/>
              </a:ext>
            </a:extLst>
          </p:cNvPr>
          <p:cNvSpPr>
            <a:spLocks noGrp="1"/>
          </p:cNvSpPr>
          <p:nvPr>
            <p:ph type="title"/>
          </p:nvPr>
        </p:nvSpPr>
        <p:spPr/>
        <p:txBody>
          <a:bodyPr/>
          <a:lstStyle/>
          <a:p>
            <a:r>
              <a:rPr lang="de-DE" dirty="0"/>
              <a:t>Nullte Normalform (Daten)</a:t>
            </a:r>
          </a:p>
        </p:txBody>
      </p:sp>
      <p:graphicFrame>
        <p:nvGraphicFramePr>
          <p:cNvPr id="4" name="Tabelle 3">
            <a:extLst>
              <a:ext uri="{FF2B5EF4-FFF2-40B4-BE49-F238E27FC236}">
                <a16:creationId xmlns:a16="http://schemas.microsoft.com/office/drawing/2014/main" id="{E96DF47E-4D08-E4CF-F98E-77AFD096ED82}"/>
              </a:ext>
            </a:extLst>
          </p:cNvPr>
          <p:cNvGraphicFramePr>
            <a:graphicFrameLocks noGrp="1"/>
          </p:cNvGraphicFramePr>
          <p:nvPr>
            <p:extLst>
              <p:ext uri="{D42A27DB-BD31-4B8C-83A1-F6EECF244321}">
                <p14:modId xmlns:p14="http://schemas.microsoft.com/office/powerpoint/2010/main" val="425968118"/>
              </p:ext>
            </p:extLst>
          </p:nvPr>
        </p:nvGraphicFramePr>
        <p:xfrm>
          <a:off x="838200" y="1465508"/>
          <a:ext cx="10515600" cy="4617224"/>
        </p:xfrm>
        <a:graphic>
          <a:graphicData uri="http://schemas.openxmlformats.org/drawingml/2006/table">
            <a:tbl>
              <a:tblPr/>
              <a:tblGrid>
                <a:gridCol w="2258948">
                  <a:extLst>
                    <a:ext uri="{9D8B030D-6E8A-4147-A177-3AD203B41FA5}">
                      <a16:colId xmlns:a16="http://schemas.microsoft.com/office/drawing/2014/main" val="3286782562"/>
                    </a:ext>
                  </a:extLst>
                </a:gridCol>
                <a:gridCol w="1439186">
                  <a:extLst>
                    <a:ext uri="{9D8B030D-6E8A-4147-A177-3AD203B41FA5}">
                      <a16:colId xmlns:a16="http://schemas.microsoft.com/office/drawing/2014/main" val="637152175"/>
                    </a:ext>
                  </a:extLst>
                </a:gridCol>
                <a:gridCol w="4301794">
                  <a:extLst>
                    <a:ext uri="{9D8B030D-6E8A-4147-A177-3AD203B41FA5}">
                      <a16:colId xmlns:a16="http://schemas.microsoft.com/office/drawing/2014/main" val="2348929265"/>
                    </a:ext>
                  </a:extLst>
                </a:gridCol>
                <a:gridCol w="2515672">
                  <a:extLst>
                    <a:ext uri="{9D8B030D-6E8A-4147-A177-3AD203B41FA5}">
                      <a16:colId xmlns:a16="http://schemas.microsoft.com/office/drawing/2014/main" val="1826351540"/>
                    </a:ext>
                  </a:extLst>
                </a:gridCol>
              </a:tblGrid>
              <a:tr h="189189">
                <a:tc>
                  <a:txBody>
                    <a:bodyPr/>
                    <a:lstStyle/>
                    <a:p>
                      <a:pPr algn="ctr" fontAlgn="b"/>
                      <a:r>
                        <a:rPr lang="de-DE" sz="1400" b="1" i="0" u="none" strike="noStrike" dirty="0">
                          <a:solidFill>
                            <a:srgbClr val="000000"/>
                          </a:solidFill>
                          <a:effectLst/>
                          <a:latin typeface="Calibri" panose="020F0502020204030204" pitchFamily="34" charset="0"/>
                        </a:rPr>
                        <a:t>Person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9BD5"/>
                    </a:solidFill>
                  </a:tcPr>
                </a:tc>
                <a:tc>
                  <a:txBody>
                    <a:bodyPr/>
                    <a:lstStyle/>
                    <a:p>
                      <a:pPr algn="ctr" fontAlgn="b"/>
                      <a:r>
                        <a:rPr lang="de-DE" sz="1400" b="1" i="0" u="none" strike="noStrike">
                          <a:solidFill>
                            <a:srgbClr val="000000"/>
                          </a:solidFill>
                          <a:effectLst/>
                          <a:latin typeface="Calibri" panose="020F0502020204030204" pitchFamily="34" charset="0"/>
                        </a:rPr>
                        <a:t>Zeitraum</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9BD5"/>
                    </a:solidFill>
                  </a:tcPr>
                </a:tc>
                <a:tc>
                  <a:txBody>
                    <a:bodyPr/>
                    <a:lstStyle/>
                    <a:p>
                      <a:pPr algn="ctr" fontAlgn="b"/>
                      <a:r>
                        <a:rPr lang="de-DE" sz="1400" b="1" i="0" u="none" strike="noStrike">
                          <a:solidFill>
                            <a:srgbClr val="000000"/>
                          </a:solidFill>
                          <a:effectLst/>
                          <a:latin typeface="Calibri" panose="020F0502020204030204" pitchFamily="34" charset="0"/>
                        </a:rPr>
                        <a:t>Titel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9BD5"/>
                    </a:solidFill>
                  </a:tcPr>
                </a:tc>
                <a:tc>
                  <a:txBody>
                    <a:bodyPr/>
                    <a:lstStyle/>
                    <a:p>
                      <a:pPr algn="ctr" fontAlgn="b"/>
                      <a:r>
                        <a:rPr lang="de-DE" sz="1400" b="1" i="0" u="none" strike="noStrike">
                          <a:solidFill>
                            <a:srgbClr val="000000"/>
                          </a:solidFill>
                          <a:effectLst/>
                          <a:latin typeface="Calibri" panose="020F0502020204030204" pitchFamily="34" charset="0"/>
                        </a:rPr>
                        <a:t>Kategorie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9BD5"/>
                    </a:solidFill>
                  </a:tcPr>
                </a:tc>
                <a:extLst>
                  <a:ext uri="{0D108BD9-81ED-4DB2-BD59-A6C34878D82A}">
                    <a16:rowId xmlns:a16="http://schemas.microsoft.com/office/drawing/2014/main" val="2357876094"/>
                  </a:ext>
                </a:extLst>
              </a:tr>
              <a:tr h="378377">
                <a:tc>
                  <a:txBody>
                    <a:bodyPr/>
                    <a:lstStyle/>
                    <a:p>
                      <a:pPr algn="l" fontAlgn="b"/>
                      <a:r>
                        <a:rPr lang="de-DE" sz="1400" b="0" i="0" u="none" strike="noStrike">
                          <a:solidFill>
                            <a:srgbClr val="000000"/>
                          </a:solidFill>
                          <a:effectLst/>
                          <a:latin typeface="Calibri" panose="020F0502020204030204" pitchFamily="34" charset="0"/>
                        </a:rPr>
                        <a:t>Max Musterforscher (Sozial-/Altertumswissenschaften)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400" b="0" i="0" u="none" strike="noStrike">
                          <a:solidFill>
                            <a:srgbClr val="000000"/>
                          </a:solidFill>
                          <a:effectLst/>
                          <a:latin typeface="Calibri" panose="020F0502020204030204" pitchFamily="34" charset="0"/>
                        </a:rPr>
                        <a:t>05/1996-09/1999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400" b="0" i="0" u="none" strike="noStrike">
                          <a:solidFill>
                            <a:srgbClr val="000000"/>
                          </a:solidFill>
                          <a:effectLst/>
                          <a:latin typeface="Calibri" panose="020F0502020204030204" pitchFamily="34" charset="0"/>
                        </a:rPr>
                        <a:t>Verwendungen von Abkürzungen im MA</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400" b="0" i="0" u="none" strike="noStrike">
                          <a:solidFill>
                            <a:srgbClr val="000000"/>
                          </a:solidFill>
                          <a:effectLst/>
                          <a:latin typeface="Calibri" panose="020F0502020204030204" pitchFamily="34" charset="0"/>
                        </a:rPr>
                        <a:t>Projekt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45272484"/>
                  </a:ext>
                </a:extLst>
              </a:tr>
              <a:tr h="378377">
                <a:tc>
                  <a:txBody>
                    <a:bodyPr/>
                    <a:lstStyle/>
                    <a:p>
                      <a:pPr algn="l" fontAlgn="b"/>
                      <a:r>
                        <a:rPr lang="de-DE" sz="1400" b="0" i="0" u="none" strike="noStrike" dirty="0">
                          <a:solidFill>
                            <a:srgbClr val="000000"/>
                          </a:solidFill>
                          <a:effectLst/>
                          <a:latin typeface="Calibri" panose="020F0502020204030204" pitchFamily="34" charset="0"/>
                        </a:rPr>
                        <a:t>Max Musterforscher (Sozial-/Altertumswissenschaften)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400" b="0" i="0" u="none" strike="noStrike">
                          <a:solidFill>
                            <a:srgbClr val="000000"/>
                          </a:solidFill>
                          <a:effectLst/>
                          <a:latin typeface="Calibri" panose="020F0502020204030204" pitchFamily="34" charset="0"/>
                        </a:rPr>
                        <a:t>03/2000-08/2003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400" b="0" i="0" u="none" strike="noStrike">
                          <a:solidFill>
                            <a:srgbClr val="000000"/>
                          </a:solidFill>
                          <a:effectLst/>
                          <a:latin typeface="Calibri" panose="020F0502020204030204" pitchFamily="34" charset="0"/>
                        </a:rPr>
                        <a:t>Datenmodelle in den Sozialwissenschaften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400" b="0" i="0" u="none" strike="noStrike">
                          <a:solidFill>
                            <a:srgbClr val="000000"/>
                          </a:solidFill>
                          <a:effectLst/>
                          <a:latin typeface="Calibri" panose="020F0502020204030204" pitchFamily="34" charset="0"/>
                        </a:rPr>
                        <a:t>Projekt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34252882"/>
                  </a:ext>
                </a:extLst>
              </a:tr>
              <a:tr h="378377">
                <a:tc>
                  <a:txBody>
                    <a:bodyPr/>
                    <a:lstStyle/>
                    <a:p>
                      <a:pPr algn="l" fontAlgn="b"/>
                      <a:r>
                        <a:rPr lang="de-DE" sz="1400" b="0" i="0" u="none" strike="noStrike">
                          <a:solidFill>
                            <a:srgbClr val="000000"/>
                          </a:solidFill>
                          <a:effectLst/>
                          <a:latin typeface="Calibri" panose="020F0502020204030204" pitchFamily="34" charset="0"/>
                        </a:rPr>
                        <a:t>Max Musterforscher (Sozial-/Altertumswissenschaften)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400" b="0" i="0" u="none" strike="noStrike">
                          <a:solidFill>
                            <a:srgbClr val="000000"/>
                          </a:solidFill>
                          <a:effectLst/>
                          <a:latin typeface="Calibri" panose="020F0502020204030204" pitchFamily="34" charset="0"/>
                        </a:rPr>
                        <a:t>WiSe 2003/2004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400" b="0" i="0" u="none" strike="noStrike">
                          <a:solidFill>
                            <a:srgbClr val="000000"/>
                          </a:solidFill>
                          <a:effectLst/>
                          <a:latin typeface="Calibri" panose="020F0502020204030204" pitchFamily="34" charset="0"/>
                        </a:rPr>
                        <a:t>Einführungsveranstaltung (Seminar)</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400" b="0" i="0" u="none" strike="noStrike">
                          <a:solidFill>
                            <a:srgbClr val="000000"/>
                          </a:solidFill>
                          <a:effectLst/>
                          <a:latin typeface="Calibri" panose="020F0502020204030204" pitchFamily="34" charset="0"/>
                        </a:rPr>
                        <a:t>Lehrveranstaltung</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91633114"/>
                  </a:ext>
                </a:extLst>
              </a:tr>
              <a:tr h="378377">
                <a:tc>
                  <a:txBody>
                    <a:bodyPr/>
                    <a:lstStyle/>
                    <a:p>
                      <a:pPr algn="l" fontAlgn="b"/>
                      <a:r>
                        <a:rPr lang="de-DE" sz="1400" b="0" i="0" u="none" strike="noStrike">
                          <a:solidFill>
                            <a:srgbClr val="000000"/>
                          </a:solidFill>
                          <a:effectLst/>
                          <a:latin typeface="Calibri" panose="020F0502020204030204" pitchFamily="34" charset="0"/>
                        </a:rPr>
                        <a:t>Max Musterforscher (Sozial-/Altertumswissenschaften)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400" b="0" i="0" u="none" strike="noStrike" dirty="0">
                          <a:solidFill>
                            <a:srgbClr val="000000"/>
                          </a:solidFill>
                          <a:effectLst/>
                          <a:latin typeface="Calibri" panose="020F0502020204030204" pitchFamily="34" charset="0"/>
                        </a:rPr>
                        <a:t>2019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400" b="0" i="0" u="none" strike="noStrike">
                          <a:solidFill>
                            <a:srgbClr val="000000"/>
                          </a:solidFill>
                          <a:effectLst/>
                          <a:latin typeface="Calibri" panose="020F0502020204030204" pitchFamily="34" charset="0"/>
                        </a:rPr>
                        <a:t>Datenmodellierung sozialer Interaktionen (Monographie)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400" b="0" i="0" u="none" strike="noStrike">
                          <a:solidFill>
                            <a:srgbClr val="000000"/>
                          </a:solidFill>
                          <a:effectLst/>
                          <a:latin typeface="Calibri" panose="020F0502020204030204" pitchFamily="34" charset="0"/>
                        </a:rPr>
                        <a:t>Publikation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99105583"/>
                  </a:ext>
                </a:extLst>
              </a:tr>
              <a:tr h="567566">
                <a:tc>
                  <a:txBody>
                    <a:bodyPr/>
                    <a:lstStyle/>
                    <a:p>
                      <a:pPr algn="l" fontAlgn="ctr"/>
                      <a:r>
                        <a:rPr lang="de-DE" sz="1400" b="0" i="0" u="none" strike="noStrike">
                          <a:solidFill>
                            <a:srgbClr val="000000"/>
                          </a:solidFill>
                          <a:effectLst/>
                          <a:latin typeface="Calibri" panose="020F0502020204030204" pitchFamily="34" charset="0"/>
                        </a:rPr>
                        <a:t>Maximilia Musterforscherin (Wirtschaftswissenschaften)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400" b="0" i="0" u="none" strike="noStrike">
                          <a:solidFill>
                            <a:srgbClr val="000000"/>
                          </a:solidFill>
                          <a:effectLst/>
                          <a:latin typeface="Calibri" panose="020F0502020204030204" pitchFamily="34" charset="0"/>
                        </a:rPr>
                        <a:t>WiSe 2015/2016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400" b="0" i="0" u="none" strike="noStrike">
                          <a:solidFill>
                            <a:srgbClr val="000000"/>
                          </a:solidFill>
                          <a:effectLst/>
                          <a:latin typeface="Calibri" panose="020F0502020204030204" pitchFamily="34" charset="0"/>
                        </a:rPr>
                        <a:t>Einführung in die Wirtschaftswissenschaften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400" b="0" i="0" u="none" strike="noStrike" dirty="0">
                          <a:solidFill>
                            <a:srgbClr val="000000"/>
                          </a:solidFill>
                          <a:effectLst/>
                          <a:latin typeface="Calibri" panose="020F0502020204030204" pitchFamily="34" charset="0"/>
                        </a:rPr>
                        <a:t>Lehrveranstaltung (Vorlesung)</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99705291"/>
                  </a:ext>
                </a:extLst>
              </a:tr>
              <a:tr h="567566">
                <a:tc>
                  <a:txBody>
                    <a:bodyPr/>
                    <a:lstStyle/>
                    <a:p>
                      <a:pPr algn="l" fontAlgn="ctr"/>
                      <a:r>
                        <a:rPr lang="de-DE" sz="1400" b="0" i="0" u="none" strike="noStrike">
                          <a:solidFill>
                            <a:srgbClr val="000000"/>
                          </a:solidFill>
                          <a:effectLst/>
                          <a:latin typeface="Calibri" panose="020F0502020204030204" pitchFamily="34" charset="0"/>
                        </a:rPr>
                        <a:t>Maximilia Musterforscherin (Wirtschaftswissenschaften)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400" b="0" i="0" u="none" strike="noStrike">
                          <a:solidFill>
                            <a:srgbClr val="000000"/>
                          </a:solidFill>
                          <a:effectLst/>
                          <a:latin typeface="Calibri" panose="020F0502020204030204" pitchFamily="34" charset="0"/>
                        </a:rPr>
                        <a:t>SoSe 2017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400" b="0" i="0" u="none" strike="noStrike" dirty="0">
                          <a:solidFill>
                            <a:srgbClr val="000000"/>
                          </a:solidFill>
                          <a:effectLst/>
                          <a:latin typeface="Calibri" panose="020F0502020204030204" pitchFamily="34" charset="0"/>
                        </a:rPr>
                        <a:t>Externes Rechnungswesen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400" b="0" i="0" u="none" strike="noStrike">
                          <a:solidFill>
                            <a:srgbClr val="000000"/>
                          </a:solidFill>
                          <a:effectLst/>
                          <a:latin typeface="Calibri" panose="020F0502020204030204" pitchFamily="34" charset="0"/>
                        </a:rPr>
                        <a:t>Lehrveranstaltung (Seminar)</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92325945"/>
                  </a:ext>
                </a:extLst>
              </a:tr>
              <a:tr h="567566">
                <a:tc>
                  <a:txBody>
                    <a:bodyPr/>
                    <a:lstStyle/>
                    <a:p>
                      <a:pPr algn="l" fontAlgn="ctr"/>
                      <a:r>
                        <a:rPr lang="de-DE" sz="1400" b="0" i="0" u="none" strike="noStrike">
                          <a:solidFill>
                            <a:srgbClr val="000000"/>
                          </a:solidFill>
                          <a:effectLst/>
                          <a:latin typeface="Calibri" panose="020F0502020204030204" pitchFamily="34" charset="0"/>
                        </a:rPr>
                        <a:t>Maximilia Musterforscherin (Wirtschaftswissenschaften)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400" b="0" i="0" u="none" strike="noStrike">
                          <a:solidFill>
                            <a:srgbClr val="000000"/>
                          </a:solidFill>
                          <a:effectLst/>
                          <a:latin typeface="Calibri" panose="020F0502020204030204" pitchFamily="34" charset="0"/>
                        </a:rPr>
                        <a:t>Okt. 2018 bis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400" b="0" i="0" u="none" strike="noStrike" dirty="0">
                          <a:solidFill>
                            <a:srgbClr val="000000"/>
                          </a:solidFill>
                          <a:effectLst/>
                          <a:latin typeface="Calibri" panose="020F0502020204030204" pitchFamily="34" charset="0"/>
                        </a:rPr>
                        <a:t>Aufbau eines Infoportals für Neuunternehmer und Start-Ups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400" b="0" i="0" u="none" strike="noStrike">
                          <a:solidFill>
                            <a:srgbClr val="000000"/>
                          </a:solidFill>
                          <a:effectLst/>
                          <a:latin typeface="Calibri" panose="020F0502020204030204" pitchFamily="34" charset="0"/>
                        </a:rPr>
                        <a:t>Projekt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67180418"/>
                  </a:ext>
                </a:extLst>
              </a:tr>
              <a:tr h="567566">
                <a:tc>
                  <a:txBody>
                    <a:bodyPr/>
                    <a:lstStyle/>
                    <a:p>
                      <a:pPr algn="l" fontAlgn="ctr"/>
                      <a:r>
                        <a:rPr lang="de-DE" sz="1400" b="0" i="0" u="none" strike="noStrike">
                          <a:solidFill>
                            <a:srgbClr val="000000"/>
                          </a:solidFill>
                          <a:effectLst/>
                          <a:latin typeface="Calibri" panose="020F0502020204030204" pitchFamily="34" charset="0"/>
                        </a:rPr>
                        <a:t>Maximilia Musterforscherin (Wirtschaftswissenschaften)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400" b="0" i="0" u="none" strike="noStrike">
                          <a:solidFill>
                            <a:srgbClr val="000000"/>
                          </a:solidFill>
                          <a:effectLst/>
                          <a:latin typeface="Calibri" panose="020F0502020204030204" pitchFamily="34" charset="0"/>
                        </a:rPr>
                        <a:t>2021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400" b="0" i="0" u="none" strike="noStrike" dirty="0">
                          <a:solidFill>
                            <a:srgbClr val="000000"/>
                          </a:solidFill>
                          <a:effectLst/>
                          <a:latin typeface="Calibri" panose="020F0502020204030204" pitchFamily="34" charset="0"/>
                        </a:rPr>
                        <a:t>Tracking als Teil mikro- und makroökonomischer Prozesse im digitalen Raum</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400" b="0" i="0" u="none" strike="noStrike">
                          <a:solidFill>
                            <a:srgbClr val="000000"/>
                          </a:solidFill>
                          <a:effectLst/>
                          <a:latin typeface="Calibri" panose="020F0502020204030204" pitchFamily="34" charset="0"/>
                        </a:rPr>
                        <a:t>Sammelwerk</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99819523"/>
                  </a:ext>
                </a:extLst>
              </a:tr>
              <a:tr h="378377">
                <a:tc>
                  <a:txBody>
                    <a:bodyPr/>
                    <a:lstStyle/>
                    <a:p>
                      <a:pPr algn="l" fontAlgn="b"/>
                      <a:r>
                        <a:rPr lang="de-DE" sz="1400" b="0" i="0" u="none" strike="noStrike">
                          <a:solidFill>
                            <a:srgbClr val="000000"/>
                          </a:solidFill>
                          <a:effectLst/>
                          <a:latin typeface="Calibri" panose="020F0502020204030204" pitchFamily="34" charset="0"/>
                        </a:rPr>
                        <a:t>Musterforscher / Musterforscherin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400" b="0" i="0" u="none" strike="noStrike">
                          <a:solidFill>
                            <a:srgbClr val="000000"/>
                          </a:solidFill>
                          <a:effectLst/>
                          <a:latin typeface="Calibri" panose="020F0502020204030204" pitchFamily="34" charset="0"/>
                        </a:rPr>
                        <a:t>31.05.2022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400" b="0" i="0" u="none" strike="noStrike" dirty="0" err="1">
                          <a:solidFill>
                            <a:srgbClr val="000000"/>
                          </a:solidFill>
                          <a:effectLst/>
                          <a:latin typeface="Calibri" panose="020F0502020204030204" pitchFamily="34" charset="0"/>
                        </a:rPr>
                        <a:t>hr</a:t>
                      </a:r>
                      <a:endParaRPr lang="de-DE" sz="1400" b="0"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de-DE" sz="1400" b="0" i="0" u="none" strike="noStrike" dirty="0">
                          <a:solidFill>
                            <a:srgbClr val="000000"/>
                          </a:solidFill>
                          <a:effectLst/>
                          <a:latin typeface="Calibri" panose="020F0502020204030204" pitchFamily="34" charset="0"/>
                        </a:rPr>
                        <a:t>Interview</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139689100"/>
                  </a:ext>
                </a:extLst>
              </a:tr>
            </a:tbl>
          </a:graphicData>
        </a:graphic>
      </p:graphicFrame>
      <p:sp>
        <p:nvSpPr>
          <p:cNvPr id="3" name="Foliennummernplatzhalter 2"/>
          <p:cNvSpPr>
            <a:spLocks noGrp="1"/>
          </p:cNvSpPr>
          <p:nvPr>
            <p:ph type="sldNum" sz="quarter" idx="11"/>
          </p:nvPr>
        </p:nvSpPr>
        <p:spPr/>
        <p:txBody>
          <a:bodyPr/>
          <a:lstStyle/>
          <a:p>
            <a:fld id="{EBD3AE7A-5E28-49C1-B085-2E29E10AAFF3}" type="slidenum">
              <a:rPr lang="de-DE" smtClean="0"/>
              <a:pPr/>
              <a:t>16</a:t>
            </a:fld>
            <a:endParaRPr lang="de-DE" dirty="0"/>
          </a:p>
        </p:txBody>
      </p:sp>
    </p:spTree>
    <p:extLst>
      <p:ext uri="{BB962C8B-B14F-4D97-AF65-F5344CB8AC3E}">
        <p14:creationId xmlns:p14="http://schemas.microsoft.com/office/powerpoint/2010/main" val="9391332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33F4D41-3724-E740-8B56-C977529D56C8}"/>
              </a:ext>
            </a:extLst>
          </p:cNvPr>
          <p:cNvSpPr>
            <a:spLocks noGrp="1"/>
          </p:cNvSpPr>
          <p:nvPr>
            <p:ph type="title"/>
          </p:nvPr>
        </p:nvSpPr>
        <p:spPr/>
        <p:txBody>
          <a:bodyPr/>
          <a:lstStyle/>
          <a:p>
            <a:r>
              <a:rPr lang="de-DE" dirty="0"/>
              <a:t>Erste Normalform (Modell)</a:t>
            </a:r>
          </a:p>
        </p:txBody>
      </p:sp>
      <p:sp>
        <p:nvSpPr>
          <p:cNvPr id="10" name="Textfeld 9">
            <a:extLst>
              <a:ext uri="{FF2B5EF4-FFF2-40B4-BE49-F238E27FC236}">
                <a16:creationId xmlns:a16="http://schemas.microsoft.com/office/drawing/2014/main" id="{E2178B9F-6FD0-0EAB-74AE-6BE4A06DB119}"/>
              </a:ext>
            </a:extLst>
          </p:cNvPr>
          <p:cNvSpPr txBox="1"/>
          <p:nvPr/>
        </p:nvSpPr>
        <p:spPr>
          <a:xfrm>
            <a:off x="685692" y="1477503"/>
            <a:ext cx="5375081" cy="4985980"/>
          </a:xfrm>
          <a:prstGeom prst="rect">
            <a:avLst/>
          </a:prstGeom>
          <a:noFill/>
        </p:spPr>
        <p:txBody>
          <a:bodyPr wrap="square">
            <a:spAutoFit/>
          </a:bodyPr>
          <a:lstStyle/>
          <a:p>
            <a:r>
              <a:rPr lang="de-DE" sz="2400" b="1" dirty="0" smtClean="0"/>
              <a:t>1NF</a:t>
            </a:r>
            <a:r>
              <a:rPr lang="de-DE" sz="2400" dirty="0"/>
              <a:t>: Attribute liegen atomar vor, Wiederholungsgruppen sind </a:t>
            </a:r>
            <a:r>
              <a:rPr lang="de-DE" sz="2400" dirty="0" smtClean="0"/>
              <a:t>ausgelagert. </a:t>
            </a:r>
            <a:endParaRPr lang="de-DE" sz="2400" b="1" dirty="0">
              <a:solidFill>
                <a:srgbClr val="00B050"/>
              </a:solidFill>
            </a:endParaRPr>
          </a:p>
          <a:p>
            <a:endParaRPr lang="de-DE" sz="2400" b="1" dirty="0">
              <a:solidFill>
                <a:srgbClr val="00B050"/>
              </a:solidFill>
            </a:endParaRPr>
          </a:p>
          <a:p>
            <a:pPr>
              <a:spcAft>
                <a:spcPts val="1200"/>
              </a:spcAft>
            </a:pPr>
            <a:r>
              <a:rPr lang="de-DE" sz="2400" b="1" dirty="0"/>
              <a:t>Weg:</a:t>
            </a:r>
            <a:endParaRPr lang="de-DE" sz="2400" b="1" dirty="0">
              <a:solidFill>
                <a:srgbClr val="00B050"/>
              </a:solidFill>
            </a:endParaRPr>
          </a:p>
          <a:p>
            <a:pPr marL="342900" indent="-342900">
              <a:spcBef>
                <a:spcPts val="300"/>
              </a:spcBef>
              <a:spcAft>
                <a:spcPts val="300"/>
              </a:spcAft>
              <a:buFont typeface="Arial" panose="020B0604020202020204" pitchFamily="34" charset="0"/>
              <a:buChar char="•"/>
            </a:pPr>
            <a:r>
              <a:rPr lang="de-DE" sz="2400" dirty="0"/>
              <a:t>Person -&gt; Vorname, Nachname, </a:t>
            </a:r>
            <a:r>
              <a:rPr lang="de-DE" sz="2400" dirty="0" err="1"/>
              <a:t>Fachdiziplin</a:t>
            </a:r>
            <a:endParaRPr lang="de-DE" sz="2400" dirty="0"/>
          </a:p>
          <a:p>
            <a:pPr marL="342900" indent="-342900">
              <a:spcBef>
                <a:spcPts val="300"/>
              </a:spcBef>
              <a:spcAft>
                <a:spcPts val="300"/>
              </a:spcAft>
              <a:buFont typeface="Arial" panose="020B0604020202020204" pitchFamily="34" charset="0"/>
              <a:buChar char="•"/>
            </a:pPr>
            <a:r>
              <a:rPr lang="de-DE" sz="2400" dirty="0"/>
              <a:t>Zeitraum -&gt; Von, Bis, Semester, Publikationsjahr</a:t>
            </a:r>
          </a:p>
          <a:p>
            <a:pPr marL="342900" indent="-342900">
              <a:spcBef>
                <a:spcPts val="300"/>
              </a:spcBef>
              <a:spcAft>
                <a:spcPts val="300"/>
              </a:spcAft>
              <a:buFont typeface="Arial" panose="020B0604020202020204" pitchFamily="34" charset="0"/>
              <a:buChar char="•"/>
            </a:pPr>
            <a:r>
              <a:rPr lang="de-DE" sz="2400" dirty="0"/>
              <a:t>Kategorie -&gt; Kategorie, Typ</a:t>
            </a:r>
          </a:p>
          <a:p>
            <a:pPr marL="342900" indent="-342900">
              <a:spcBef>
                <a:spcPts val="300"/>
              </a:spcBef>
              <a:spcAft>
                <a:spcPts val="300"/>
              </a:spcAft>
              <a:buFont typeface="Arial" panose="020B0604020202020204" pitchFamily="34" charset="0"/>
              <a:buChar char="•"/>
            </a:pPr>
            <a:r>
              <a:rPr lang="de-DE" sz="2400" dirty="0"/>
              <a:t>Mehrere Werte in einer Zelle in mehrere Zeilen </a:t>
            </a:r>
            <a:r>
              <a:rPr lang="de-DE" sz="2400" dirty="0" smtClean="0"/>
              <a:t>auslagern.</a:t>
            </a:r>
            <a:endParaRPr lang="de-DE" sz="2400" dirty="0"/>
          </a:p>
          <a:p>
            <a:endParaRPr lang="de-DE" sz="2400" dirty="0">
              <a:solidFill>
                <a:srgbClr val="00B050"/>
              </a:solidFill>
            </a:endParaRPr>
          </a:p>
        </p:txBody>
      </p:sp>
      <p:pic>
        <p:nvPicPr>
          <p:cNvPr id="4098" name="Picture 2">
            <a:extLst>
              <a:ext uri="{FF2B5EF4-FFF2-40B4-BE49-F238E27FC236}">
                <a16:creationId xmlns:a16="http://schemas.microsoft.com/office/drawing/2014/main" id="{B6295EE1-41A1-F9FF-3F15-4582BD1D793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142118" y="1690689"/>
            <a:ext cx="2795546" cy="4537274"/>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a:extLst>
              <a:ext uri="{FF2B5EF4-FFF2-40B4-BE49-F238E27FC236}">
                <a16:creationId xmlns:a16="http://schemas.microsoft.com/office/drawing/2014/main" id="{E64BF77D-E470-40E7-4668-5A3257AC80D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60773" y="2913102"/>
            <a:ext cx="2334802" cy="2233289"/>
          </a:xfrm>
          <a:prstGeom prst="rect">
            <a:avLst/>
          </a:prstGeom>
          <a:noFill/>
          <a:extLst>
            <a:ext uri="{909E8E84-426E-40DD-AFC4-6F175D3DCCD1}">
              <a14:hiddenFill xmlns:a14="http://schemas.microsoft.com/office/drawing/2010/main">
                <a:solidFill>
                  <a:srgbClr val="FFFFFF"/>
                </a:solidFill>
              </a14:hiddenFill>
            </a:ext>
          </a:extLst>
        </p:spPr>
      </p:pic>
      <p:sp>
        <p:nvSpPr>
          <p:cNvPr id="3" name="Pfeil: nach rechts 2">
            <a:extLst>
              <a:ext uri="{FF2B5EF4-FFF2-40B4-BE49-F238E27FC236}">
                <a16:creationId xmlns:a16="http://schemas.microsoft.com/office/drawing/2014/main" id="{3E8EAA36-4666-2EC7-7ED4-DCE53FB9DE5D}"/>
              </a:ext>
            </a:extLst>
          </p:cNvPr>
          <p:cNvSpPr/>
          <p:nvPr/>
        </p:nvSpPr>
        <p:spPr>
          <a:xfrm>
            <a:off x="8510429" y="3685006"/>
            <a:ext cx="516834" cy="548640"/>
          </a:xfrm>
          <a:prstGeom prst="rightArrow">
            <a:avLst/>
          </a:prstGeom>
          <a:solidFill>
            <a:srgbClr val="F8E700"/>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de-DE"/>
          </a:p>
        </p:txBody>
      </p:sp>
      <p:sp>
        <p:nvSpPr>
          <p:cNvPr id="4" name="Rechteck 3">
            <a:extLst>
              <a:ext uri="{FF2B5EF4-FFF2-40B4-BE49-F238E27FC236}">
                <a16:creationId xmlns:a16="http://schemas.microsoft.com/office/drawing/2014/main" id="{E3EA37D8-F6D0-3D44-228D-3C56DCA041B1}"/>
              </a:ext>
            </a:extLst>
          </p:cNvPr>
          <p:cNvSpPr/>
          <p:nvPr/>
        </p:nvSpPr>
        <p:spPr>
          <a:xfrm>
            <a:off x="6226309" y="3439564"/>
            <a:ext cx="2003729" cy="3975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bg1"/>
              </a:solidFill>
            </a:endParaRPr>
          </a:p>
        </p:txBody>
      </p:sp>
      <p:sp>
        <p:nvSpPr>
          <p:cNvPr id="8" name="Rechteck 7">
            <a:extLst>
              <a:ext uri="{FF2B5EF4-FFF2-40B4-BE49-F238E27FC236}">
                <a16:creationId xmlns:a16="http://schemas.microsoft.com/office/drawing/2014/main" id="{C24675E3-6632-A47F-7971-F0F8A498C66C}"/>
              </a:ext>
            </a:extLst>
          </p:cNvPr>
          <p:cNvSpPr/>
          <p:nvPr/>
        </p:nvSpPr>
        <p:spPr>
          <a:xfrm>
            <a:off x="6226309" y="3837129"/>
            <a:ext cx="2003729" cy="39756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bg1"/>
              </a:solidFill>
            </a:endParaRPr>
          </a:p>
        </p:txBody>
      </p:sp>
      <p:sp>
        <p:nvSpPr>
          <p:cNvPr id="9" name="Rechteck 8">
            <a:extLst>
              <a:ext uri="{FF2B5EF4-FFF2-40B4-BE49-F238E27FC236}">
                <a16:creationId xmlns:a16="http://schemas.microsoft.com/office/drawing/2014/main" id="{3B1B956B-C060-FB95-9149-D1C4613F99B8}"/>
              </a:ext>
            </a:extLst>
          </p:cNvPr>
          <p:cNvSpPr/>
          <p:nvPr/>
        </p:nvSpPr>
        <p:spPr>
          <a:xfrm>
            <a:off x="6226309" y="4233646"/>
            <a:ext cx="2003729" cy="67586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bg1"/>
              </a:solidFill>
            </a:endParaRPr>
          </a:p>
        </p:txBody>
      </p:sp>
      <p:sp>
        <p:nvSpPr>
          <p:cNvPr id="12" name="Rechteck 11">
            <a:extLst>
              <a:ext uri="{FF2B5EF4-FFF2-40B4-BE49-F238E27FC236}">
                <a16:creationId xmlns:a16="http://schemas.microsoft.com/office/drawing/2014/main" id="{06A95BBB-34BE-DA1B-1F9A-030B1A46ADC6}"/>
              </a:ext>
            </a:extLst>
          </p:cNvPr>
          <p:cNvSpPr/>
          <p:nvPr/>
        </p:nvSpPr>
        <p:spPr>
          <a:xfrm>
            <a:off x="9352497" y="2240374"/>
            <a:ext cx="2003729" cy="108881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bg1"/>
              </a:solidFill>
            </a:endParaRPr>
          </a:p>
        </p:txBody>
      </p:sp>
      <p:sp>
        <p:nvSpPr>
          <p:cNvPr id="13" name="Rechteck 12">
            <a:extLst>
              <a:ext uri="{FF2B5EF4-FFF2-40B4-BE49-F238E27FC236}">
                <a16:creationId xmlns:a16="http://schemas.microsoft.com/office/drawing/2014/main" id="{F3E05246-19C2-D71D-9F10-D3DF6F23E00E}"/>
              </a:ext>
            </a:extLst>
          </p:cNvPr>
          <p:cNvSpPr/>
          <p:nvPr/>
        </p:nvSpPr>
        <p:spPr>
          <a:xfrm>
            <a:off x="9352496" y="3439564"/>
            <a:ext cx="2003729" cy="13983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bg1"/>
              </a:solidFill>
            </a:endParaRPr>
          </a:p>
        </p:txBody>
      </p:sp>
      <p:sp>
        <p:nvSpPr>
          <p:cNvPr id="14" name="Rechteck 13">
            <a:extLst>
              <a:ext uri="{FF2B5EF4-FFF2-40B4-BE49-F238E27FC236}">
                <a16:creationId xmlns:a16="http://schemas.microsoft.com/office/drawing/2014/main" id="{EF23C2DD-2207-AF01-0E1C-6DB164BA4DCC}"/>
              </a:ext>
            </a:extLst>
          </p:cNvPr>
          <p:cNvSpPr/>
          <p:nvPr/>
        </p:nvSpPr>
        <p:spPr>
          <a:xfrm>
            <a:off x="9352496" y="4994678"/>
            <a:ext cx="2003729" cy="98825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bg1"/>
              </a:solidFill>
            </a:endParaRPr>
          </a:p>
        </p:txBody>
      </p:sp>
      <p:sp>
        <p:nvSpPr>
          <p:cNvPr id="6" name="Foliennummernplatzhalter 5"/>
          <p:cNvSpPr>
            <a:spLocks noGrp="1"/>
          </p:cNvSpPr>
          <p:nvPr>
            <p:ph type="sldNum" sz="quarter" idx="11"/>
          </p:nvPr>
        </p:nvSpPr>
        <p:spPr/>
        <p:txBody>
          <a:bodyPr/>
          <a:lstStyle/>
          <a:p>
            <a:fld id="{EBD3AE7A-5E28-49C1-B085-2E29E10AAFF3}" type="slidenum">
              <a:rPr lang="de-DE" smtClean="0"/>
              <a:pPr/>
              <a:t>17</a:t>
            </a:fld>
            <a:endParaRPr lang="de-DE" dirty="0"/>
          </a:p>
        </p:txBody>
      </p:sp>
    </p:spTree>
    <p:extLst>
      <p:ext uri="{BB962C8B-B14F-4D97-AF65-F5344CB8AC3E}">
        <p14:creationId xmlns:p14="http://schemas.microsoft.com/office/powerpoint/2010/main" val="14685430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2" end="2"/>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09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xEl>
                                              <p:pRg st="3" end="3"/>
                                            </p:txEl>
                                          </p:spTgt>
                                        </p:tgtEl>
                                        <p:attrNameLst>
                                          <p:attrName>style.visibility</p:attrName>
                                        </p:attrNameLst>
                                      </p:cBhvr>
                                      <p:to>
                                        <p:strVal val="visible"/>
                                      </p:to>
                                    </p:set>
                                  </p:childTnLst>
                                </p:cTn>
                              </p:par>
                              <p:par>
                                <p:cTn id="15" presetID="10" presetClass="exit" presetSubtype="0" fill="hold" grpId="0" nodeType="withEffect">
                                  <p:stCondLst>
                                    <p:cond delay="0"/>
                                  </p:stCondLst>
                                  <p:childTnLst>
                                    <p:animEffect transition="out" filter="fade">
                                      <p:cBhvr>
                                        <p:cTn id="16" dur="500"/>
                                        <p:tgtEl>
                                          <p:spTgt spid="4"/>
                                        </p:tgtEl>
                                      </p:cBhvr>
                                    </p:animEffect>
                                    <p:set>
                                      <p:cBhvr>
                                        <p:cTn id="17" dur="1" fill="hold">
                                          <p:stCondLst>
                                            <p:cond delay="499"/>
                                          </p:stCondLst>
                                        </p:cTn>
                                        <p:tgtEl>
                                          <p:spTgt spid="4"/>
                                        </p:tgtEl>
                                        <p:attrNameLst>
                                          <p:attrName>style.visibility</p:attrName>
                                        </p:attrNameLst>
                                      </p:cBhvr>
                                      <p:to>
                                        <p:strVal val="hidden"/>
                                      </p:to>
                                    </p:set>
                                  </p:childTnLst>
                                </p:cTn>
                              </p:par>
                              <p:par>
                                <p:cTn id="18" presetID="10" presetClass="exit" presetSubtype="0" fill="hold" grpId="0" nodeType="withEffect">
                                  <p:stCondLst>
                                    <p:cond delay="0"/>
                                  </p:stCondLst>
                                  <p:childTnLst>
                                    <p:animEffect transition="out" filter="fade">
                                      <p:cBhvr>
                                        <p:cTn id="19" dur="500"/>
                                        <p:tgtEl>
                                          <p:spTgt spid="12"/>
                                        </p:tgtEl>
                                      </p:cBhvr>
                                    </p:animEffect>
                                    <p:set>
                                      <p:cBhvr>
                                        <p:cTn id="20" dur="1" fill="hold">
                                          <p:stCondLst>
                                            <p:cond delay="499"/>
                                          </p:stCondLst>
                                        </p:cTn>
                                        <p:tgtEl>
                                          <p:spTgt spid="12"/>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0">
                                            <p:txEl>
                                              <p:pRg st="4" end="4"/>
                                            </p:txEl>
                                          </p:spTgt>
                                        </p:tgtEl>
                                        <p:attrNameLst>
                                          <p:attrName>style.visibility</p:attrName>
                                        </p:attrNameLst>
                                      </p:cBhvr>
                                      <p:to>
                                        <p:strVal val="visible"/>
                                      </p:to>
                                    </p:set>
                                  </p:childTnLst>
                                </p:cTn>
                              </p:par>
                              <p:par>
                                <p:cTn id="25" presetID="10" presetClass="exit" presetSubtype="0" fill="hold" grpId="0" nodeType="withEffect">
                                  <p:stCondLst>
                                    <p:cond delay="0"/>
                                  </p:stCondLst>
                                  <p:childTnLst>
                                    <p:animEffect transition="out" filter="fade">
                                      <p:cBhvr>
                                        <p:cTn id="26" dur="500"/>
                                        <p:tgtEl>
                                          <p:spTgt spid="8"/>
                                        </p:tgtEl>
                                      </p:cBhvr>
                                    </p:animEffect>
                                    <p:set>
                                      <p:cBhvr>
                                        <p:cTn id="27" dur="1" fill="hold">
                                          <p:stCondLst>
                                            <p:cond delay="499"/>
                                          </p:stCondLst>
                                        </p:cTn>
                                        <p:tgtEl>
                                          <p:spTgt spid="8"/>
                                        </p:tgtEl>
                                        <p:attrNameLst>
                                          <p:attrName>style.visibility</p:attrName>
                                        </p:attrNameLst>
                                      </p:cBhvr>
                                      <p:to>
                                        <p:strVal val="hidden"/>
                                      </p:to>
                                    </p:set>
                                  </p:childTnLst>
                                </p:cTn>
                              </p:par>
                              <p:par>
                                <p:cTn id="28" presetID="10" presetClass="exit" presetSubtype="0" fill="hold" grpId="0" nodeType="withEffect">
                                  <p:stCondLst>
                                    <p:cond delay="0"/>
                                  </p:stCondLst>
                                  <p:childTnLst>
                                    <p:animEffect transition="out" filter="fade">
                                      <p:cBhvr>
                                        <p:cTn id="29" dur="500"/>
                                        <p:tgtEl>
                                          <p:spTgt spid="13"/>
                                        </p:tgtEl>
                                      </p:cBhvr>
                                    </p:animEffect>
                                    <p:set>
                                      <p:cBhvr>
                                        <p:cTn id="30" dur="1" fill="hold">
                                          <p:stCondLst>
                                            <p:cond delay="499"/>
                                          </p:stCondLst>
                                        </p:cTn>
                                        <p:tgtEl>
                                          <p:spTgt spid="13"/>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0">
                                            <p:txEl>
                                              <p:pRg st="5" end="5"/>
                                            </p:txEl>
                                          </p:spTgt>
                                        </p:tgtEl>
                                        <p:attrNameLst>
                                          <p:attrName>style.visibility</p:attrName>
                                        </p:attrNameLst>
                                      </p:cBhvr>
                                      <p:to>
                                        <p:strVal val="visible"/>
                                      </p:to>
                                    </p:set>
                                  </p:childTnLst>
                                </p:cTn>
                              </p:par>
                              <p:par>
                                <p:cTn id="35" presetID="10" presetClass="exit" presetSubtype="0" fill="hold" grpId="0" nodeType="withEffect">
                                  <p:stCondLst>
                                    <p:cond delay="0"/>
                                  </p:stCondLst>
                                  <p:childTnLst>
                                    <p:animEffect transition="out" filter="fade">
                                      <p:cBhvr>
                                        <p:cTn id="36" dur="500"/>
                                        <p:tgtEl>
                                          <p:spTgt spid="9"/>
                                        </p:tgtEl>
                                      </p:cBhvr>
                                    </p:animEffect>
                                    <p:set>
                                      <p:cBhvr>
                                        <p:cTn id="37" dur="1" fill="hold">
                                          <p:stCondLst>
                                            <p:cond delay="499"/>
                                          </p:stCondLst>
                                        </p:cTn>
                                        <p:tgtEl>
                                          <p:spTgt spid="9"/>
                                        </p:tgtEl>
                                        <p:attrNameLst>
                                          <p:attrName>style.visibility</p:attrName>
                                        </p:attrNameLst>
                                      </p:cBhvr>
                                      <p:to>
                                        <p:strVal val="hidden"/>
                                      </p:to>
                                    </p:set>
                                  </p:childTnLst>
                                </p:cTn>
                              </p:par>
                              <p:par>
                                <p:cTn id="38" presetID="10" presetClass="exit" presetSubtype="0" fill="hold" grpId="0" nodeType="withEffect">
                                  <p:stCondLst>
                                    <p:cond delay="0"/>
                                  </p:stCondLst>
                                  <p:childTnLst>
                                    <p:animEffect transition="out" filter="fade">
                                      <p:cBhvr>
                                        <p:cTn id="39" dur="500"/>
                                        <p:tgtEl>
                                          <p:spTgt spid="14"/>
                                        </p:tgtEl>
                                      </p:cBhvr>
                                    </p:animEffect>
                                    <p:set>
                                      <p:cBhvr>
                                        <p:cTn id="40" dur="1" fill="hold">
                                          <p:stCondLst>
                                            <p:cond delay="499"/>
                                          </p:stCondLst>
                                        </p:cTn>
                                        <p:tgtEl>
                                          <p:spTgt spid="14"/>
                                        </p:tgtEl>
                                        <p:attrNameLst>
                                          <p:attrName>style.visibility</p:attrName>
                                        </p:attrNameLst>
                                      </p:cBhvr>
                                      <p:to>
                                        <p:strVal val="hidden"/>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10">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8" grpId="0" animBg="1"/>
      <p:bldP spid="9" grpId="0" animBg="1"/>
      <p:bldP spid="12" grpId="0" animBg="1"/>
      <p:bldP spid="13" grpId="0" animBg="1"/>
      <p:bldP spid="1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8E5E699-A25F-86E2-3830-7D277379F97E}"/>
              </a:ext>
            </a:extLst>
          </p:cNvPr>
          <p:cNvSpPr>
            <a:spLocks noGrp="1"/>
          </p:cNvSpPr>
          <p:nvPr>
            <p:ph type="title"/>
          </p:nvPr>
        </p:nvSpPr>
        <p:spPr/>
        <p:txBody>
          <a:bodyPr/>
          <a:lstStyle/>
          <a:p>
            <a:r>
              <a:rPr lang="de-DE" dirty="0"/>
              <a:t>Erste Normalform (Daten)</a:t>
            </a:r>
          </a:p>
        </p:txBody>
      </p:sp>
      <p:graphicFrame>
        <p:nvGraphicFramePr>
          <p:cNvPr id="5" name="Tabelle 4">
            <a:extLst>
              <a:ext uri="{FF2B5EF4-FFF2-40B4-BE49-F238E27FC236}">
                <a16:creationId xmlns:a16="http://schemas.microsoft.com/office/drawing/2014/main" id="{CB0DAB50-1F0B-36AA-41E1-33DBD6F32BB8}"/>
              </a:ext>
            </a:extLst>
          </p:cNvPr>
          <p:cNvGraphicFramePr>
            <a:graphicFrameLocks noGrp="1"/>
          </p:cNvGraphicFramePr>
          <p:nvPr>
            <p:extLst>
              <p:ext uri="{D42A27DB-BD31-4B8C-83A1-F6EECF244321}">
                <p14:modId xmlns:p14="http://schemas.microsoft.com/office/powerpoint/2010/main" val="1485129792"/>
              </p:ext>
            </p:extLst>
          </p:nvPr>
        </p:nvGraphicFramePr>
        <p:xfrm>
          <a:off x="166978" y="2238384"/>
          <a:ext cx="11858044" cy="3638533"/>
        </p:xfrm>
        <a:graphic>
          <a:graphicData uri="http://schemas.openxmlformats.org/drawingml/2006/table">
            <a:tbl>
              <a:tblPr/>
              <a:tblGrid>
                <a:gridCol w="647321">
                  <a:extLst>
                    <a:ext uri="{9D8B030D-6E8A-4147-A177-3AD203B41FA5}">
                      <a16:colId xmlns:a16="http://schemas.microsoft.com/office/drawing/2014/main" val="2395682877"/>
                    </a:ext>
                  </a:extLst>
                </a:gridCol>
                <a:gridCol w="1094734">
                  <a:extLst>
                    <a:ext uri="{9D8B030D-6E8A-4147-A177-3AD203B41FA5}">
                      <a16:colId xmlns:a16="http://schemas.microsoft.com/office/drawing/2014/main" val="1300099327"/>
                    </a:ext>
                  </a:extLst>
                </a:gridCol>
                <a:gridCol w="2046678">
                  <a:extLst>
                    <a:ext uri="{9D8B030D-6E8A-4147-A177-3AD203B41FA5}">
                      <a16:colId xmlns:a16="http://schemas.microsoft.com/office/drawing/2014/main" val="2073072281"/>
                    </a:ext>
                  </a:extLst>
                </a:gridCol>
                <a:gridCol w="759412">
                  <a:extLst>
                    <a:ext uri="{9D8B030D-6E8A-4147-A177-3AD203B41FA5}">
                      <a16:colId xmlns:a16="http://schemas.microsoft.com/office/drawing/2014/main" val="2051211828"/>
                    </a:ext>
                  </a:extLst>
                </a:gridCol>
                <a:gridCol w="747423">
                  <a:extLst>
                    <a:ext uri="{9D8B030D-6E8A-4147-A177-3AD203B41FA5}">
                      <a16:colId xmlns:a16="http://schemas.microsoft.com/office/drawing/2014/main" val="775425625"/>
                    </a:ext>
                  </a:extLst>
                </a:gridCol>
                <a:gridCol w="834947">
                  <a:extLst>
                    <a:ext uri="{9D8B030D-6E8A-4147-A177-3AD203B41FA5}">
                      <a16:colId xmlns:a16="http://schemas.microsoft.com/office/drawing/2014/main" val="638264661"/>
                    </a:ext>
                  </a:extLst>
                </a:gridCol>
                <a:gridCol w="803022">
                  <a:extLst>
                    <a:ext uri="{9D8B030D-6E8A-4147-A177-3AD203B41FA5}">
                      <a16:colId xmlns:a16="http://schemas.microsoft.com/office/drawing/2014/main" val="931705843"/>
                    </a:ext>
                  </a:extLst>
                </a:gridCol>
                <a:gridCol w="2846567">
                  <a:extLst>
                    <a:ext uri="{9D8B030D-6E8A-4147-A177-3AD203B41FA5}">
                      <a16:colId xmlns:a16="http://schemas.microsoft.com/office/drawing/2014/main" val="3318555992"/>
                    </a:ext>
                  </a:extLst>
                </a:gridCol>
                <a:gridCol w="1214844">
                  <a:extLst>
                    <a:ext uri="{9D8B030D-6E8A-4147-A177-3AD203B41FA5}">
                      <a16:colId xmlns:a16="http://schemas.microsoft.com/office/drawing/2014/main" val="3379025332"/>
                    </a:ext>
                  </a:extLst>
                </a:gridCol>
                <a:gridCol w="863096">
                  <a:extLst>
                    <a:ext uri="{9D8B030D-6E8A-4147-A177-3AD203B41FA5}">
                      <a16:colId xmlns:a16="http://schemas.microsoft.com/office/drawing/2014/main" val="163701637"/>
                    </a:ext>
                  </a:extLst>
                </a:gridCol>
              </a:tblGrid>
              <a:tr h="425750">
                <a:tc>
                  <a:txBody>
                    <a:bodyPr/>
                    <a:lstStyle/>
                    <a:p>
                      <a:pPr algn="ctr" fontAlgn="b"/>
                      <a:r>
                        <a:rPr lang="de-DE" sz="1200" b="1" i="0" u="none" strike="noStrike" dirty="0">
                          <a:solidFill>
                            <a:srgbClr val="000000"/>
                          </a:solidFill>
                          <a:effectLst/>
                          <a:latin typeface="Calibri" panose="020F0502020204030204" pitchFamily="34" charset="0"/>
                        </a:rPr>
                        <a:t>Vorname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9BD5"/>
                    </a:solidFill>
                  </a:tcPr>
                </a:tc>
                <a:tc>
                  <a:txBody>
                    <a:bodyPr/>
                    <a:lstStyle/>
                    <a:p>
                      <a:pPr algn="ctr" fontAlgn="b"/>
                      <a:r>
                        <a:rPr lang="de-DE" sz="1200" b="1" i="0" u="none" strike="noStrike" dirty="0">
                          <a:solidFill>
                            <a:srgbClr val="000000"/>
                          </a:solidFill>
                          <a:effectLst/>
                          <a:latin typeface="Calibri" panose="020F0502020204030204" pitchFamily="34" charset="0"/>
                        </a:rPr>
                        <a:t>Nachname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9BD5"/>
                    </a:solidFill>
                  </a:tcPr>
                </a:tc>
                <a:tc>
                  <a:txBody>
                    <a:bodyPr/>
                    <a:lstStyle/>
                    <a:p>
                      <a:pPr algn="ctr" fontAlgn="b"/>
                      <a:r>
                        <a:rPr lang="de-DE" sz="1200" b="1" i="0" u="none" strike="noStrike" dirty="0">
                          <a:solidFill>
                            <a:srgbClr val="000000"/>
                          </a:solidFill>
                          <a:effectLst/>
                          <a:latin typeface="Calibri" panose="020F0502020204030204" pitchFamily="34" charset="0"/>
                        </a:rPr>
                        <a:t>Fachdisziplin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9BD5"/>
                    </a:solidFill>
                  </a:tcPr>
                </a:tc>
                <a:tc>
                  <a:txBody>
                    <a:bodyPr/>
                    <a:lstStyle/>
                    <a:p>
                      <a:pPr algn="ctr" fontAlgn="b"/>
                      <a:r>
                        <a:rPr lang="de-DE" sz="1200" b="1" i="0" u="none" strike="noStrike">
                          <a:solidFill>
                            <a:srgbClr val="000000"/>
                          </a:solidFill>
                          <a:effectLst/>
                          <a:latin typeface="Calibri" panose="020F0502020204030204" pitchFamily="34" charset="0"/>
                        </a:rPr>
                        <a:t>Von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9BD5"/>
                    </a:solidFill>
                  </a:tcPr>
                </a:tc>
                <a:tc>
                  <a:txBody>
                    <a:bodyPr/>
                    <a:lstStyle/>
                    <a:p>
                      <a:pPr algn="ctr" fontAlgn="b"/>
                      <a:r>
                        <a:rPr lang="de-DE" sz="1200" b="1" i="0" u="none" strike="noStrike">
                          <a:solidFill>
                            <a:srgbClr val="000000"/>
                          </a:solidFill>
                          <a:effectLst/>
                          <a:latin typeface="Calibri" panose="020F0502020204030204" pitchFamily="34" charset="0"/>
                        </a:rPr>
                        <a:t>Bis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9BD5"/>
                    </a:solidFill>
                  </a:tcPr>
                </a:tc>
                <a:tc>
                  <a:txBody>
                    <a:bodyPr/>
                    <a:lstStyle/>
                    <a:p>
                      <a:pPr algn="ctr" fontAlgn="b"/>
                      <a:r>
                        <a:rPr lang="de-DE" sz="1200" b="1" i="0" u="none" strike="noStrike" dirty="0">
                          <a:solidFill>
                            <a:srgbClr val="000000"/>
                          </a:solidFill>
                          <a:effectLst/>
                          <a:latin typeface="Calibri" panose="020F0502020204030204" pitchFamily="34" charset="0"/>
                        </a:rPr>
                        <a:t>Semester</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9BD5"/>
                    </a:solidFill>
                  </a:tcPr>
                </a:tc>
                <a:tc>
                  <a:txBody>
                    <a:bodyPr/>
                    <a:lstStyle/>
                    <a:p>
                      <a:pPr algn="ctr" fontAlgn="b"/>
                      <a:r>
                        <a:rPr lang="de-DE" sz="1200" b="1" i="0" u="none" strike="noStrike" dirty="0">
                          <a:solidFill>
                            <a:srgbClr val="000000"/>
                          </a:solidFill>
                          <a:effectLst/>
                          <a:latin typeface="Calibri" panose="020F0502020204030204" pitchFamily="34" charset="0"/>
                        </a:rPr>
                        <a:t>Publikationsjahr</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9BD5"/>
                    </a:solidFill>
                  </a:tcPr>
                </a:tc>
                <a:tc>
                  <a:txBody>
                    <a:bodyPr/>
                    <a:lstStyle/>
                    <a:p>
                      <a:pPr algn="ctr" fontAlgn="b"/>
                      <a:r>
                        <a:rPr lang="de-DE" sz="1200" b="1" i="0" u="none" strike="noStrike" dirty="0">
                          <a:solidFill>
                            <a:srgbClr val="000000"/>
                          </a:solidFill>
                          <a:effectLst/>
                          <a:latin typeface="Calibri" panose="020F0502020204030204" pitchFamily="34" charset="0"/>
                        </a:rPr>
                        <a:t>Titel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9BD5"/>
                    </a:solidFill>
                  </a:tcPr>
                </a:tc>
                <a:tc>
                  <a:txBody>
                    <a:bodyPr/>
                    <a:lstStyle/>
                    <a:p>
                      <a:pPr algn="ctr" fontAlgn="b"/>
                      <a:r>
                        <a:rPr lang="de-DE" sz="1200" b="1" i="0" u="none" strike="noStrike" dirty="0">
                          <a:solidFill>
                            <a:srgbClr val="000000"/>
                          </a:solidFill>
                          <a:effectLst/>
                          <a:latin typeface="Calibri" panose="020F0502020204030204" pitchFamily="34" charset="0"/>
                        </a:rPr>
                        <a:t>Kategorie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9BD5"/>
                    </a:solidFill>
                  </a:tcPr>
                </a:tc>
                <a:tc>
                  <a:txBody>
                    <a:bodyPr/>
                    <a:lstStyle/>
                    <a:p>
                      <a:pPr algn="ctr" fontAlgn="b"/>
                      <a:r>
                        <a:rPr lang="de-DE" sz="1200" b="1" i="0" u="none" strike="noStrike" dirty="0">
                          <a:solidFill>
                            <a:srgbClr val="000000"/>
                          </a:solidFill>
                          <a:effectLst/>
                          <a:latin typeface="Calibri" panose="020F0502020204030204" pitchFamily="34" charset="0"/>
                        </a:rPr>
                        <a:t>Typ</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9BD5"/>
                    </a:solidFill>
                  </a:tcPr>
                </a:tc>
                <a:extLst>
                  <a:ext uri="{0D108BD9-81ED-4DB2-BD59-A6C34878D82A}">
                    <a16:rowId xmlns:a16="http://schemas.microsoft.com/office/drawing/2014/main" val="774000881"/>
                  </a:ext>
                </a:extLst>
              </a:tr>
              <a:tr h="236148">
                <a:tc>
                  <a:txBody>
                    <a:bodyPr/>
                    <a:lstStyle/>
                    <a:p>
                      <a:pPr algn="l" fontAlgn="b"/>
                      <a:r>
                        <a:rPr lang="de-DE" sz="1200" b="0" i="0" u="none" strike="noStrike" dirty="0">
                          <a:solidFill>
                            <a:srgbClr val="000000"/>
                          </a:solidFill>
                          <a:effectLst/>
                          <a:latin typeface="Calibri" panose="020F0502020204030204" pitchFamily="34" charset="0"/>
                        </a:rPr>
                        <a:t>Max</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200" b="0" i="0" u="none" strike="noStrike" dirty="0">
                          <a:solidFill>
                            <a:srgbClr val="000000"/>
                          </a:solidFill>
                          <a:effectLst/>
                          <a:latin typeface="Calibri" panose="020F0502020204030204" pitchFamily="34" charset="0"/>
                        </a:rPr>
                        <a:t>Musterforscher</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200" b="0" i="0" u="none" strike="noStrike" dirty="0">
                          <a:solidFill>
                            <a:srgbClr val="000000"/>
                          </a:solidFill>
                          <a:effectLst/>
                          <a:latin typeface="Calibri" panose="020F0502020204030204" pitchFamily="34" charset="0"/>
                        </a:rPr>
                        <a:t>Sozial-/Altertumswissenschaften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a:solidFill>
                            <a:srgbClr val="000000"/>
                          </a:solidFill>
                          <a:effectLst/>
                          <a:latin typeface="Calibri" panose="020F0502020204030204" pitchFamily="34" charset="0"/>
                        </a:rPr>
                        <a:t>01.05.1996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a:solidFill>
                            <a:srgbClr val="000000"/>
                          </a:solidFill>
                          <a:effectLst/>
                          <a:latin typeface="Calibri" panose="020F0502020204030204" pitchFamily="34" charset="0"/>
                        </a:rPr>
                        <a:t>30.09.1999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200" b="0" i="0" u="none" strike="noStrike" dirty="0">
                          <a:solidFill>
                            <a:srgbClr val="000000"/>
                          </a:solidFill>
                          <a:effectLst/>
                          <a:latin typeface="Calibri" panose="020F0502020204030204" pitchFamily="34" charset="0"/>
                        </a:rPr>
                        <a:t>Verwendungen von Abkürzungen im MA</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200" b="0" i="0" u="none" strike="noStrike">
                          <a:solidFill>
                            <a:srgbClr val="000000"/>
                          </a:solidFill>
                          <a:effectLst/>
                          <a:latin typeface="Calibri" panose="020F0502020204030204" pitchFamily="34" charset="0"/>
                        </a:rPr>
                        <a:t>Projekt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200" b="0" i="0" u="none" strike="noStrike" dirty="0">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28944675"/>
                  </a:ext>
                </a:extLst>
              </a:tr>
              <a:tr h="236148">
                <a:tc>
                  <a:txBody>
                    <a:bodyPr/>
                    <a:lstStyle/>
                    <a:p>
                      <a:pPr algn="l" fontAlgn="b"/>
                      <a:r>
                        <a:rPr lang="de-DE" sz="1200" b="0" i="0" u="none" strike="noStrike">
                          <a:solidFill>
                            <a:srgbClr val="000000"/>
                          </a:solidFill>
                          <a:effectLst/>
                          <a:latin typeface="Calibri" panose="020F0502020204030204" pitchFamily="34" charset="0"/>
                        </a:rPr>
                        <a:t>Max</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200" b="0" i="0" u="none" strike="noStrike">
                          <a:solidFill>
                            <a:srgbClr val="000000"/>
                          </a:solidFill>
                          <a:effectLst/>
                          <a:latin typeface="Calibri" panose="020F0502020204030204" pitchFamily="34" charset="0"/>
                        </a:rPr>
                        <a:t>Musterforscher</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200" b="0" i="0" u="none" strike="noStrike" dirty="0">
                          <a:solidFill>
                            <a:srgbClr val="000000"/>
                          </a:solidFill>
                          <a:effectLst/>
                          <a:latin typeface="Calibri" panose="020F0502020204030204" pitchFamily="34" charset="0"/>
                        </a:rPr>
                        <a:t>Sozial-/Altertumswissenschaften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a:solidFill>
                            <a:srgbClr val="000000"/>
                          </a:solidFill>
                          <a:effectLst/>
                          <a:latin typeface="Calibri" panose="020F0502020204030204" pitchFamily="34" charset="0"/>
                        </a:rPr>
                        <a:t>01.03.2000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a:solidFill>
                            <a:srgbClr val="000000"/>
                          </a:solidFill>
                          <a:effectLst/>
                          <a:latin typeface="Calibri" panose="020F0502020204030204" pitchFamily="34" charset="0"/>
                        </a:rPr>
                        <a:t>31.08.2003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200" b="0" i="0" u="none" strike="noStrike">
                          <a:solidFill>
                            <a:srgbClr val="000000"/>
                          </a:solidFill>
                          <a:effectLst/>
                          <a:latin typeface="Calibri" panose="020F0502020204030204" pitchFamily="34" charset="0"/>
                        </a:rPr>
                        <a:t>Datenmodelle in den Sozialwissenschaften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200" b="0" i="0" u="none" strike="noStrike">
                          <a:solidFill>
                            <a:srgbClr val="000000"/>
                          </a:solidFill>
                          <a:effectLst/>
                          <a:latin typeface="Calibri" panose="020F0502020204030204" pitchFamily="34" charset="0"/>
                        </a:rPr>
                        <a:t>Projekt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2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7796895"/>
                  </a:ext>
                </a:extLst>
              </a:tr>
              <a:tr h="236148">
                <a:tc>
                  <a:txBody>
                    <a:bodyPr/>
                    <a:lstStyle/>
                    <a:p>
                      <a:pPr algn="l" fontAlgn="b"/>
                      <a:r>
                        <a:rPr lang="de-DE" sz="1200" b="0" i="0" u="none" strike="noStrike" dirty="0">
                          <a:solidFill>
                            <a:srgbClr val="000000"/>
                          </a:solidFill>
                          <a:effectLst/>
                          <a:latin typeface="Calibri" panose="020F0502020204030204" pitchFamily="34" charset="0"/>
                        </a:rPr>
                        <a:t>Max</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200" b="0" i="0" u="none" strike="noStrike">
                          <a:solidFill>
                            <a:srgbClr val="000000"/>
                          </a:solidFill>
                          <a:effectLst/>
                          <a:latin typeface="Calibri" panose="020F0502020204030204" pitchFamily="34" charset="0"/>
                        </a:rPr>
                        <a:t>Musterforscher</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200" b="0" i="0" u="none" strike="noStrike" dirty="0">
                          <a:solidFill>
                            <a:srgbClr val="000000"/>
                          </a:solidFill>
                          <a:effectLst/>
                          <a:latin typeface="Calibri" panose="020F0502020204030204" pitchFamily="34" charset="0"/>
                        </a:rPr>
                        <a:t>Sozial-/Altertumswissenschaften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dirty="0">
                          <a:solidFill>
                            <a:srgbClr val="000000"/>
                          </a:solidFill>
                          <a:effectLst/>
                          <a:latin typeface="Calibri" panose="020F0502020204030204" pitchFamily="34" charset="0"/>
                        </a:rPr>
                        <a:t>01.10.2003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dirty="0">
                          <a:solidFill>
                            <a:srgbClr val="000000"/>
                          </a:solidFill>
                          <a:effectLst/>
                          <a:latin typeface="Calibri" panose="020F0502020204030204" pitchFamily="34" charset="0"/>
                        </a:rPr>
                        <a:t>31.03.2004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dirty="0" err="1">
                          <a:solidFill>
                            <a:srgbClr val="000000"/>
                          </a:solidFill>
                          <a:effectLst/>
                          <a:latin typeface="Calibri" panose="020F0502020204030204" pitchFamily="34" charset="0"/>
                        </a:rPr>
                        <a:t>WiSe</a:t>
                      </a:r>
                      <a:r>
                        <a:rPr lang="de-DE" sz="1200" b="0" i="0" u="none" strike="noStrike" dirty="0">
                          <a:solidFill>
                            <a:srgbClr val="000000"/>
                          </a:solidFill>
                          <a:effectLst/>
                          <a:latin typeface="Calibri" panose="020F0502020204030204" pitchFamily="34" charset="0"/>
                        </a:rPr>
                        <a:t> 2003/2004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200" b="0" i="0" u="none" strike="noStrike" dirty="0">
                          <a:solidFill>
                            <a:srgbClr val="000000"/>
                          </a:solidFill>
                          <a:effectLst/>
                          <a:latin typeface="Calibri" panose="020F0502020204030204" pitchFamily="34" charset="0"/>
                        </a:rPr>
                        <a:t>Einführungsveranstaltung</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200" b="0" i="0" u="none" strike="noStrike">
                          <a:solidFill>
                            <a:srgbClr val="000000"/>
                          </a:solidFill>
                          <a:effectLst/>
                          <a:latin typeface="Calibri" panose="020F0502020204030204" pitchFamily="34" charset="0"/>
                        </a:rPr>
                        <a:t>Lehrveranstaltung</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200" b="0" i="0" u="none" strike="noStrike" dirty="0">
                          <a:solidFill>
                            <a:srgbClr val="000000"/>
                          </a:solidFill>
                          <a:effectLst/>
                          <a:latin typeface="Calibri" panose="020F0502020204030204" pitchFamily="34" charset="0"/>
                        </a:rPr>
                        <a:t>Seminar</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07071811"/>
                  </a:ext>
                </a:extLst>
              </a:tr>
              <a:tr h="236148">
                <a:tc>
                  <a:txBody>
                    <a:bodyPr/>
                    <a:lstStyle/>
                    <a:p>
                      <a:pPr algn="l" fontAlgn="b"/>
                      <a:r>
                        <a:rPr lang="de-DE" sz="1200" b="0" i="0" u="none" strike="noStrike" dirty="0">
                          <a:solidFill>
                            <a:srgbClr val="000000"/>
                          </a:solidFill>
                          <a:effectLst/>
                          <a:latin typeface="Calibri" panose="020F0502020204030204" pitchFamily="34" charset="0"/>
                        </a:rPr>
                        <a:t>Max</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200" b="0" i="0" u="none" strike="noStrike" dirty="0">
                          <a:solidFill>
                            <a:srgbClr val="000000"/>
                          </a:solidFill>
                          <a:effectLst/>
                          <a:latin typeface="Calibri" panose="020F0502020204030204" pitchFamily="34" charset="0"/>
                        </a:rPr>
                        <a:t>Musterforscher</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200" b="0" i="0" u="none" strike="noStrike" dirty="0">
                          <a:solidFill>
                            <a:srgbClr val="000000"/>
                          </a:solidFill>
                          <a:effectLst/>
                          <a:latin typeface="Calibri" panose="020F0502020204030204" pitchFamily="34" charset="0"/>
                        </a:rPr>
                        <a:t>Sozial-/Altertumswissenschaften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a:solidFill>
                            <a:srgbClr val="000000"/>
                          </a:solidFill>
                          <a:effectLst/>
                          <a:latin typeface="Calibri" panose="020F0502020204030204" pitchFamily="34" charset="0"/>
                        </a:rPr>
                        <a:t>2019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200" b="0" i="0" u="none" strike="noStrike" dirty="0">
                          <a:solidFill>
                            <a:srgbClr val="000000"/>
                          </a:solidFill>
                          <a:effectLst/>
                          <a:latin typeface="Calibri" panose="020F0502020204030204" pitchFamily="34" charset="0"/>
                        </a:rPr>
                        <a:t>Datenmodellierung sozialer Interaktionen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200" b="0" i="0" u="none" strike="noStrike">
                          <a:solidFill>
                            <a:srgbClr val="000000"/>
                          </a:solidFill>
                          <a:effectLst/>
                          <a:latin typeface="Calibri" panose="020F0502020204030204" pitchFamily="34" charset="0"/>
                        </a:rPr>
                        <a:t>Publikation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200" b="0" i="0" u="none" strike="noStrike">
                          <a:solidFill>
                            <a:srgbClr val="000000"/>
                          </a:solidFill>
                          <a:effectLst/>
                          <a:latin typeface="Calibri" panose="020F0502020204030204" pitchFamily="34" charset="0"/>
                        </a:rPr>
                        <a:t>Monographie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0695606"/>
                  </a:ext>
                </a:extLst>
              </a:tr>
              <a:tr h="236148">
                <a:tc>
                  <a:txBody>
                    <a:bodyPr/>
                    <a:lstStyle/>
                    <a:p>
                      <a:pPr algn="l" fontAlgn="ctr"/>
                      <a:r>
                        <a:rPr lang="de-DE" sz="1200" b="0" i="0" u="none" strike="noStrike">
                          <a:solidFill>
                            <a:srgbClr val="000000"/>
                          </a:solidFill>
                          <a:effectLst/>
                          <a:latin typeface="Calibri" panose="020F0502020204030204" pitchFamily="34" charset="0"/>
                        </a:rPr>
                        <a:t>Maximilia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de-DE" sz="1200" b="0" i="0" u="none" strike="noStrike">
                          <a:solidFill>
                            <a:srgbClr val="000000"/>
                          </a:solidFill>
                          <a:effectLst/>
                          <a:latin typeface="Calibri" panose="020F0502020204030204" pitchFamily="34" charset="0"/>
                        </a:rPr>
                        <a:t>Musterforscherin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de-DE" sz="1200" b="0" i="0" u="none" strike="noStrike">
                          <a:solidFill>
                            <a:srgbClr val="000000"/>
                          </a:solidFill>
                          <a:effectLst/>
                          <a:latin typeface="Calibri" panose="020F0502020204030204" pitchFamily="34" charset="0"/>
                        </a:rPr>
                        <a:t>Wirtschaftswissenschaften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1200" b="0" i="0" u="none" strike="noStrike" dirty="0">
                          <a:solidFill>
                            <a:srgbClr val="000000"/>
                          </a:solidFill>
                          <a:effectLst/>
                          <a:latin typeface="Calibri" panose="020F0502020204030204" pitchFamily="34" charset="0"/>
                        </a:rPr>
                        <a:t>01.10.2015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1200" b="0" i="0" u="none" strike="noStrike" dirty="0">
                          <a:solidFill>
                            <a:srgbClr val="000000"/>
                          </a:solidFill>
                          <a:effectLst/>
                          <a:latin typeface="Calibri" panose="020F0502020204030204" pitchFamily="34" charset="0"/>
                        </a:rPr>
                        <a:t>31.03.2016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1200" b="0" i="0" u="none" strike="noStrike">
                          <a:solidFill>
                            <a:srgbClr val="000000"/>
                          </a:solidFill>
                          <a:effectLst/>
                          <a:latin typeface="Calibri" panose="020F0502020204030204" pitchFamily="34" charset="0"/>
                        </a:rPr>
                        <a:t>WiSe 2015/2016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12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200" b="0" i="0" u="none" strike="noStrike">
                          <a:solidFill>
                            <a:srgbClr val="000000"/>
                          </a:solidFill>
                          <a:effectLst/>
                          <a:latin typeface="Calibri" panose="020F0502020204030204" pitchFamily="34" charset="0"/>
                        </a:rPr>
                        <a:t>Einführung in die Wirtschaftswissenschaften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200" b="0" i="0" u="none" strike="noStrike">
                          <a:solidFill>
                            <a:srgbClr val="000000"/>
                          </a:solidFill>
                          <a:effectLst/>
                          <a:latin typeface="Calibri" panose="020F0502020204030204" pitchFamily="34" charset="0"/>
                        </a:rPr>
                        <a:t>Lehrveranstaltung</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200" b="0" i="0" u="none" strike="noStrike">
                          <a:solidFill>
                            <a:srgbClr val="000000"/>
                          </a:solidFill>
                          <a:effectLst/>
                          <a:latin typeface="Calibri" panose="020F0502020204030204" pitchFamily="34" charset="0"/>
                        </a:rPr>
                        <a:t>Vorlesung</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96424474"/>
                  </a:ext>
                </a:extLst>
              </a:tr>
              <a:tr h="236148">
                <a:tc>
                  <a:txBody>
                    <a:bodyPr/>
                    <a:lstStyle/>
                    <a:p>
                      <a:pPr algn="l" fontAlgn="ctr"/>
                      <a:r>
                        <a:rPr lang="de-DE" sz="1200" b="0" i="0" u="none" strike="noStrike">
                          <a:solidFill>
                            <a:srgbClr val="000000"/>
                          </a:solidFill>
                          <a:effectLst/>
                          <a:latin typeface="Calibri" panose="020F0502020204030204" pitchFamily="34" charset="0"/>
                        </a:rPr>
                        <a:t>Maximilia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de-DE" sz="1200" b="0" i="0" u="none" strike="noStrike">
                          <a:solidFill>
                            <a:srgbClr val="000000"/>
                          </a:solidFill>
                          <a:effectLst/>
                          <a:latin typeface="Calibri" panose="020F0502020204030204" pitchFamily="34" charset="0"/>
                        </a:rPr>
                        <a:t>Musterforscherin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de-DE" sz="1200" b="0" i="0" u="none" strike="noStrike">
                          <a:solidFill>
                            <a:srgbClr val="000000"/>
                          </a:solidFill>
                          <a:effectLst/>
                          <a:latin typeface="Calibri" panose="020F0502020204030204" pitchFamily="34" charset="0"/>
                        </a:rPr>
                        <a:t>Wirtschaftswissenschaften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1200" b="0" i="0" u="none" strike="noStrike">
                          <a:solidFill>
                            <a:srgbClr val="000000"/>
                          </a:solidFill>
                          <a:effectLst/>
                          <a:latin typeface="Calibri" panose="020F0502020204030204" pitchFamily="34" charset="0"/>
                        </a:rPr>
                        <a:t>01.04.2017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1200" b="0" i="0" u="none" strike="noStrike" dirty="0">
                          <a:solidFill>
                            <a:srgbClr val="000000"/>
                          </a:solidFill>
                          <a:effectLst/>
                          <a:latin typeface="Calibri" panose="020F0502020204030204" pitchFamily="34" charset="0"/>
                        </a:rPr>
                        <a:t>30.09.2017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1200" b="0" i="0" u="none" strike="noStrike" dirty="0" err="1">
                          <a:solidFill>
                            <a:srgbClr val="000000"/>
                          </a:solidFill>
                          <a:effectLst/>
                          <a:latin typeface="Calibri" panose="020F0502020204030204" pitchFamily="34" charset="0"/>
                        </a:rPr>
                        <a:t>SoSe</a:t>
                      </a:r>
                      <a:r>
                        <a:rPr lang="de-DE" sz="1200" b="0" i="0" u="none" strike="noStrike" dirty="0">
                          <a:solidFill>
                            <a:srgbClr val="000000"/>
                          </a:solidFill>
                          <a:effectLst/>
                          <a:latin typeface="Calibri" panose="020F0502020204030204" pitchFamily="34" charset="0"/>
                        </a:rPr>
                        <a:t> 2017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12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200" b="0" i="0" u="none" strike="noStrike">
                          <a:solidFill>
                            <a:srgbClr val="000000"/>
                          </a:solidFill>
                          <a:effectLst/>
                          <a:latin typeface="Calibri" panose="020F0502020204030204" pitchFamily="34" charset="0"/>
                        </a:rPr>
                        <a:t>Externes Rechnungswesen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200" b="0" i="0" u="none" strike="noStrike">
                          <a:solidFill>
                            <a:srgbClr val="000000"/>
                          </a:solidFill>
                          <a:effectLst/>
                          <a:latin typeface="Calibri" panose="020F0502020204030204" pitchFamily="34" charset="0"/>
                        </a:rPr>
                        <a:t>Lehrveranstaltung</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200" b="0" i="0" u="none" strike="noStrike">
                          <a:solidFill>
                            <a:srgbClr val="000000"/>
                          </a:solidFill>
                          <a:effectLst/>
                          <a:latin typeface="Calibri" panose="020F0502020204030204" pitchFamily="34" charset="0"/>
                        </a:rPr>
                        <a:t>Seminar</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582043"/>
                  </a:ext>
                </a:extLst>
              </a:tr>
              <a:tr h="425750">
                <a:tc>
                  <a:txBody>
                    <a:bodyPr/>
                    <a:lstStyle/>
                    <a:p>
                      <a:pPr algn="l" fontAlgn="ctr"/>
                      <a:r>
                        <a:rPr lang="de-DE" sz="1200" b="0" i="0" u="none" strike="noStrike">
                          <a:solidFill>
                            <a:srgbClr val="000000"/>
                          </a:solidFill>
                          <a:effectLst/>
                          <a:latin typeface="Calibri" panose="020F0502020204030204" pitchFamily="34" charset="0"/>
                        </a:rPr>
                        <a:t>Maximilia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de-DE" sz="1200" b="0" i="0" u="none" strike="noStrike">
                          <a:solidFill>
                            <a:srgbClr val="000000"/>
                          </a:solidFill>
                          <a:effectLst/>
                          <a:latin typeface="Calibri" panose="020F0502020204030204" pitchFamily="34" charset="0"/>
                        </a:rPr>
                        <a:t>Musterforscherin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de-DE" sz="1200" b="0" i="0" u="none" strike="noStrike">
                          <a:solidFill>
                            <a:srgbClr val="000000"/>
                          </a:solidFill>
                          <a:effectLst/>
                          <a:latin typeface="Calibri" panose="020F0502020204030204" pitchFamily="34" charset="0"/>
                        </a:rPr>
                        <a:t>Wirtschaftswissenschaften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1200" b="0" i="0" u="none" strike="noStrike">
                          <a:solidFill>
                            <a:srgbClr val="000000"/>
                          </a:solidFill>
                          <a:effectLst/>
                          <a:latin typeface="Calibri" panose="020F0502020204030204" pitchFamily="34" charset="0"/>
                        </a:rPr>
                        <a:t>01.10.2018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12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12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12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200" b="0" i="0" u="none" strike="noStrike" dirty="0">
                          <a:solidFill>
                            <a:srgbClr val="000000"/>
                          </a:solidFill>
                          <a:effectLst/>
                          <a:latin typeface="Calibri" panose="020F0502020204030204" pitchFamily="34" charset="0"/>
                        </a:rPr>
                        <a:t>Aufbau eines Infoportals für Neuunternehmer und Start-Ups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200" b="0" i="0" u="none" strike="noStrike">
                          <a:solidFill>
                            <a:srgbClr val="000000"/>
                          </a:solidFill>
                          <a:effectLst/>
                          <a:latin typeface="Calibri" panose="020F0502020204030204" pitchFamily="34" charset="0"/>
                        </a:rPr>
                        <a:t>Projekt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2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20487109"/>
                  </a:ext>
                </a:extLst>
              </a:tr>
              <a:tr h="638625">
                <a:tc>
                  <a:txBody>
                    <a:bodyPr/>
                    <a:lstStyle/>
                    <a:p>
                      <a:pPr algn="l" fontAlgn="ctr"/>
                      <a:r>
                        <a:rPr lang="de-DE" sz="1200" b="0" i="0" u="none" strike="noStrike" dirty="0" err="1">
                          <a:solidFill>
                            <a:srgbClr val="000000"/>
                          </a:solidFill>
                          <a:effectLst/>
                          <a:latin typeface="Calibri" panose="020F0502020204030204" pitchFamily="34" charset="0"/>
                        </a:rPr>
                        <a:t>Maximilia</a:t>
                      </a:r>
                      <a:endParaRPr lang="de-DE" sz="12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de-DE" sz="1200" b="0" i="0" u="none" strike="noStrike" dirty="0">
                          <a:solidFill>
                            <a:srgbClr val="000000"/>
                          </a:solidFill>
                          <a:effectLst/>
                          <a:latin typeface="Calibri" panose="020F0502020204030204" pitchFamily="34" charset="0"/>
                        </a:rPr>
                        <a:t>Musterforscherin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de-DE" sz="1200" b="0" i="0" u="none" strike="noStrike" dirty="0">
                          <a:solidFill>
                            <a:srgbClr val="000000"/>
                          </a:solidFill>
                          <a:effectLst/>
                          <a:latin typeface="Calibri" panose="020F0502020204030204" pitchFamily="34" charset="0"/>
                        </a:rPr>
                        <a:t>Wirtschaftswissenschaften</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12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12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12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1200" b="0" i="0" u="none" strike="noStrike" dirty="0">
                          <a:solidFill>
                            <a:srgbClr val="000000"/>
                          </a:solidFill>
                          <a:effectLst/>
                          <a:latin typeface="Calibri" panose="020F0502020204030204" pitchFamily="34" charset="0"/>
                        </a:rPr>
                        <a:t>2021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200" b="0" i="0" u="none" strike="noStrike" dirty="0">
                          <a:solidFill>
                            <a:srgbClr val="000000"/>
                          </a:solidFill>
                          <a:effectLst/>
                          <a:latin typeface="Calibri" panose="020F0502020204030204" pitchFamily="34" charset="0"/>
                        </a:rPr>
                        <a:t>Tracking als Teil mikro- und makroökonomischer Prozesse im digitalen Raum</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200" b="0" i="0" u="none" strike="noStrike" dirty="0">
                          <a:solidFill>
                            <a:srgbClr val="000000"/>
                          </a:solidFill>
                          <a:effectLst/>
                          <a:latin typeface="Calibri" panose="020F0502020204030204" pitchFamily="34" charset="0"/>
                        </a:rPr>
                        <a:t>Publikation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200" b="0" i="0" u="none" strike="noStrike">
                          <a:solidFill>
                            <a:srgbClr val="000000"/>
                          </a:solidFill>
                          <a:effectLst/>
                          <a:latin typeface="Calibri" panose="020F0502020204030204" pitchFamily="34" charset="0"/>
                        </a:rPr>
                        <a:t>Sammelwerk</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31099602"/>
                  </a:ext>
                </a:extLst>
              </a:tr>
              <a:tr h="236148">
                <a:tc>
                  <a:txBody>
                    <a:bodyPr/>
                    <a:lstStyle/>
                    <a:p>
                      <a:pPr algn="l" fontAlgn="b"/>
                      <a:r>
                        <a:rPr lang="de-DE" sz="1200" b="0" i="0" u="none" strike="noStrike" dirty="0">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200" b="0" i="0" u="none" strike="noStrike" dirty="0">
                          <a:solidFill>
                            <a:srgbClr val="000000"/>
                          </a:solidFill>
                          <a:effectLst/>
                          <a:latin typeface="Calibri" panose="020F0502020204030204" pitchFamily="34" charset="0"/>
                        </a:rPr>
                        <a:t>Musterforscher</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2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a:solidFill>
                            <a:srgbClr val="000000"/>
                          </a:solidFill>
                          <a:effectLst/>
                          <a:latin typeface="Calibri" panose="020F0502020204030204" pitchFamily="34" charset="0"/>
                        </a:rPr>
                        <a:t>31.05.2022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a:solidFill>
                            <a:srgbClr val="000000"/>
                          </a:solidFill>
                          <a:effectLst/>
                          <a:latin typeface="Calibri" panose="020F0502020204030204" pitchFamily="34" charset="0"/>
                        </a:rPr>
                        <a:t>31.05.2022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200" b="0" i="0" u="none" strike="noStrike" dirty="0" err="1">
                          <a:solidFill>
                            <a:srgbClr val="000000"/>
                          </a:solidFill>
                          <a:effectLst/>
                          <a:latin typeface="Calibri" panose="020F0502020204030204" pitchFamily="34" charset="0"/>
                        </a:rPr>
                        <a:t>hr</a:t>
                      </a:r>
                      <a:endParaRPr lang="de-DE" sz="1200" b="0"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de-DE" sz="1200" b="0" i="0" u="none" strike="noStrike" dirty="0">
                          <a:solidFill>
                            <a:srgbClr val="000000"/>
                          </a:solidFill>
                          <a:effectLst/>
                          <a:latin typeface="Calibri" panose="020F0502020204030204" pitchFamily="34" charset="0"/>
                        </a:rPr>
                        <a:t>Aktivität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de-DE" sz="1200" b="0" i="0" u="none" strike="noStrike">
                          <a:solidFill>
                            <a:srgbClr val="000000"/>
                          </a:solidFill>
                          <a:effectLst/>
                          <a:latin typeface="Calibri" panose="020F0502020204030204" pitchFamily="34" charset="0"/>
                        </a:rPr>
                        <a:t>Interview</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819775112"/>
                  </a:ext>
                </a:extLst>
              </a:tr>
              <a:tr h="236148">
                <a:tc>
                  <a:txBody>
                    <a:bodyPr/>
                    <a:lstStyle/>
                    <a:p>
                      <a:pPr algn="l" fontAlgn="b"/>
                      <a:r>
                        <a:rPr lang="de-DE" sz="12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200" b="0" i="0" u="none" strike="noStrike" dirty="0">
                          <a:solidFill>
                            <a:srgbClr val="000000"/>
                          </a:solidFill>
                          <a:effectLst/>
                          <a:latin typeface="Calibri" panose="020F0502020204030204" pitchFamily="34" charset="0"/>
                        </a:rPr>
                        <a:t>Musterforscherin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2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a:solidFill>
                            <a:srgbClr val="000000"/>
                          </a:solidFill>
                          <a:effectLst/>
                          <a:latin typeface="Calibri" panose="020F0502020204030204" pitchFamily="34" charset="0"/>
                        </a:rPr>
                        <a:t>31.05.2022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a:solidFill>
                            <a:srgbClr val="000000"/>
                          </a:solidFill>
                          <a:effectLst/>
                          <a:latin typeface="Calibri" panose="020F0502020204030204" pitchFamily="34" charset="0"/>
                        </a:rPr>
                        <a:t>31.05.2022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200" b="0" i="0" u="none" strike="noStrike" dirty="0" err="1">
                          <a:solidFill>
                            <a:srgbClr val="000000"/>
                          </a:solidFill>
                          <a:effectLst/>
                          <a:latin typeface="Calibri" panose="020F0502020204030204" pitchFamily="34" charset="0"/>
                        </a:rPr>
                        <a:t>hr</a:t>
                      </a:r>
                      <a:endParaRPr lang="de-DE" sz="1200" b="0"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de-DE" sz="1200" b="0" i="0" u="none" strike="noStrike" dirty="0">
                          <a:solidFill>
                            <a:srgbClr val="000000"/>
                          </a:solidFill>
                          <a:effectLst/>
                          <a:latin typeface="Calibri" panose="020F0502020204030204" pitchFamily="34" charset="0"/>
                        </a:rPr>
                        <a:t>Aktivität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de-DE" sz="1200" b="0" i="0" u="none" strike="noStrike" dirty="0">
                          <a:solidFill>
                            <a:srgbClr val="000000"/>
                          </a:solidFill>
                          <a:effectLst/>
                          <a:latin typeface="Calibri" panose="020F0502020204030204" pitchFamily="34" charset="0"/>
                        </a:rPr>
                        <a:t>Interview</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403462593"/>
                  </a:ext>
                </a:extLst>
              </a:tr>
            </a:tbl>
          </a:graphicData>
        </a:graphic>
      </p:graphicFrame>
      <p:sp>
        <p:nvSpPr>
          <p:cNvPr id="6" name="Rechteck: abgerundete Ecken 5">
            <a:extLst>
              <a:ext uri="{FF2B5EF4-FFF2-40B4-BE49-F238E27FC236}">
                <a16:creationId xmlns:a16="http://schemas.microsoft.com/office/drawing/2014/main" id="{E397E7DF-C813-C952-29D5-8459E0BF28EA}"/>
              </a:ext>
            </a:extLst>
          </p:cNvPr>
          <p:cNvSpPr/>
          <p:nvPr/>
        </p:nvSpPr>
        <p:spPr>
          <a:xfrm>
            <a:off x="8342362" y="733519"/>
            <a:ext cx="2568863" cy="960353"/>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de-DE" sz="2400" b="1" dirty="0"/>
              <a:t>Für Excel meist ausreichend!</a:t>
            </a:r>
          </a:p>
        </p:txBody>
      </p:sp>
      <p:sp>
        <p:nvSpPr>
          <p:cNvPr id="3" name="Foliennummernplatzhalter 2"/>
          <p:cNvSpPr>
            <a:spLocks noGrp="1"/>
          </p:cNvSpPr>
          <p:nvPr>
            <p:ph type="sldNum" sz="quarter" idx="11"/>
          </p:nvPr>
        </p:nvSpPr>
        <p:spPr/>
        <p:txBody>
          <a:bodyPr/>
          <a:lstStyle/>
          <a:p>
            <a:fld id="{EBD3AE7A-5E28-49C1-B085-2E29E10AAFF3}" type="slidenum">
              <a:rPr lang="de-DE" smtClean="0"/>
              <a:pPr/>
              <a:t>18</a:t>
            </a:fld>
            <a:endParaRPr lang="de-DE" dirty="0"/>
          </a:p>
        </p:txBody>
      </p:sp>
    </p:spTree>
    <p:extLst>
      <p:ext uri="{BB962C8B-B14F-4D97-AF65-F5344CB8AC3E}">
        <p14:creationId xmlns:p14="http://schemas.microsoft.com/office/powerpoint/2010/main" val="22950792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A1D53CC-A551-A302-E8E9-5FBFC24A868D}"/>
              </a:ext>
            </a:extLst>
          </p:cNvPr>
          <p:cNvSpPr>
            <a:spLocks noGrp="1"/>
          </p:cNvSpPr>
          <p:nvPr>
            <p:ph type="title"/>
          </p:nvPr>
        </p:nvSpPr>
        <p:spPr/>
        <p:txBody>
          <a:bodyPr/>
          <a:lstStyle/>
          <a:p>
            <a:r>
              <a:rPr lang="de-DE" dirty="0"/>
              <a:t>Zweite Normalform (Modell)</a:t>
            </a:r>
          </a:p>
        </p:txBody>
      </p:sp>
      <p:sp>
        <p:nvSpPr>
          <p:cNvPr id="4" name="Textfeld 3">
            <a:extLst>
              <a:ext uri="{FF2B5EF4-FFF2-40B4-BE49-F238E27FC236}">
                <a16:creationId xmlns:a16="http://schemas.microsoft.com/office/drawing/2014/main" id="{D35D01A1-0C31-3BEE-3D3F-DB6D8F5B906C}"/>
              </a:ext>
            </a:extLst>
          </p:cNvPr>
          <p:cNvSpPr txBox="1"/>
          <p:nvPr/>
        </p:nvSpPr>
        <p:spPr>
          <a:xfrm>
            <a:off x="691381" y="1561421"/>
            <a:ext cx="5168348" cy="4909036"/>
          </a:xfrm>
          <a:prstGeom prst="rect">
            <a:avLst/>
          </a:prstGeom>
          <a:noFill/>
        </p:spPr>
        <p:txBody>
          <a:bodyPr wrap="square">
            <a:spAutoFit/>
          </a:bodyPr>
          <a:lstStyle/>
          <a:p>
            <a:r>
              <a:rPr lang="de-DE" sz="2400" b="1" dirty="0" smtClean="0"/>
              <a:t>2NF</a:t>
            </a:r>
            <a:r>
              <a:rPr lang="de-DE" sz="2400" dirty="0"/>
              <a:t>: Alle Nicht-Schlüsselattribute sind von allen </a:t>
            </a:r>
            <a:r>
              <a:rPr lang="de-DE" sz="2400" b="1" dirty="0"/>
              <a:t>Schlüsselattributen</a:t>
            </a:r>
            <a:r>
              <a:rPr lang="de-DE" sz="2400" dirty="0"/>
              <a:t> abhängig und nicht nur von einem </a:t>
            </a:r>
            <a:r>
              <a:rPr lang="de-DE" sz="2400" dirty="0" smtClean="0"/>
              <a:t>Schlüsselteil.</a:t>
            </a:r>
            <a:endParaRPr lang="de-DE" sz="2400" dirty="0"/>
          </a:p>
          <a:p>
            <a:endParaRPr lang="de-DE" sz="2400" b="1" dirty="0">
              <a:solidFill>
                <a:srgbClr val="00B050"/>
              </a:solidFill>
            </a:endParaRPr>
          </a:p>
          <a:p>
            <a:pPr>
              <a:spcAft>
                <a:spcPts val="1200"/>
              </a:spcAft>
            </a:pPr>
            <a:r>
              <a:rPr lang="de-DE" sz="2400" b="1" dirty="0"/>
              <a:t>Weg:</a:t>
            </a:r>
            <a:endParaRPr lang="de-DE" sz="2400" b="1" dirty="0">
              <a:solidFill>
                <a:srgbClr val="00B050"/>
              </a:solidFill>
            </a:endParaRPr>
          </a:p>
          <a:p>
            <a:pPr marL="342900" indent="-342900">
              <a:spcBef>
                <a:spcPts val="300"/>
              </a:spcBef>
              <a:spcAft>
                <a:spcPts val="300"/>
              </a:spcAft>
              <a:buFont typeface="Arial" panose="020B0604020202020204" pitchFamily="34" charset="0"/>
              <a:buChar char="•"/>
            </a:pPr>
            <a:r>
              <a:rPr lang="de-DE" sz="2400" dirty="0"/>
              <a:t>ID als Schlüsselattribut (PK) einführen</a:t>
            </a:r>
          </a:p>
          <a:p>
            <a:pPr marL="342900" indent="-342900">
              <a:spcBef>
                <a:spcPts val="300"/>
              </a:spcBef>
              <a:spcAft>
                <a:spcPts val="300"/>
              </a:spcAft>
              <a:buFont typeface="Arial" panose="020B0604020202020204" pitchFamily="34" charset="0"/>
              <a:buChar char="•"/>
            </a:pPr>
            <a:r>
              <a:rPr lang="de-DE" sz="2400" dirty="0"/>
              <a:t>Spalten </a:t>
            </a:r>
            <a:r>
              <a:rPr lang="de-DE" sz="2400" i="1" dirty="0"/>
              <a:t>Vorname</a:t>
            </a:r>
            <a:r>
              <a:rPr lang="de-DE" sz="2400" dirty="0"/>
              <a:t>,</a:t>
            </a:r>
            <a:r>
              <a:rPr lang="de-DE" sz="2400" i="1" dirty="0"/>
              <a:t> Nachname </a:t>
            </a:r>
            <a:r>
              <a:rPr lang="de-DE" sz="2400" dirty="0"/>
              <a:t>und</a:t>
            </a:r>
            <a:r>
              <a:rPr lang="de-DE" sz="2400" i="1" dirty="0"/>
              <a:t> Fachdisziplin</a:t>
            </a:r>
            <a:r>
              <a:rPr lang="de-DE" sz="2400" dirty="0"/>
              <a:t> in eigene Tabelle auslagern</a:t>
            </a:r>
          </a:p>
          <a:p>
            <a:pPr marL="342900" indent="-342900">
              <a:spcBef>
                <a:spcPts val="300"/>
              </a:spcBef>
              <a:spcAft>
                <a:spcPts val="300"/>
              </a:spcAft>
              <a:buFont typeface="Arial" panose="020B0604020202020204" pitchFamily="34" charset="0"/>
              <a:buChar char="•"/>
            </a:pPr>
            <a:r>
              <a:rPr lang="de-DE" sz="2400" dirty="0"/>
              <a:t>ID der Person als Fremdschlüssel (FK) in der Aktivitäten-Tabelle eintragen</a:t>
            </a:r>
          </a:p>
          <a:p>
            <a:pPr marL="342900" indent="-342900">
              <a:buFont typeface="Arial" panose="020B0604020202020204" pitchFamily="34" charset="0"/>
              <a:buChar char="•"/>
            </a:pPr>
            <a:endParaRPr lang="de-DE" sz="2400" dirty="0"/>
          </a:p>
        </p:txBody>
      </p:sp>
      <p:pic>
        <p:nvPicPr>
          <p:cNvPr id="5" name="Picture 2">
            <a:extLst>
              <a:ext uri="{FF2B5EF4-FFF2-40B4-BE49-F238E27FC236}">
                <a16:creationId xmlns:a16="http://schemas.microsoft.com/office/drawing/2014/main" id="{37C2C1AD-A2CC-6C84-9A5F-5203D9C2215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06548" y="1947821"/>
            <a:ext cx="2298652" cy="3730796"/>
          </a:xfrm>
          <a:prstGeom prst="rect">
            <a:avLst/>
          </a:prstGeom>
          <a:noFill/>
          <a:extLst>
            <a:ext uri="{909E8E84-426E-40DD-AFC4-6F175D3DCCD1}">
              <a14:hiddenFill xmlns:a14="http://schemas.microsoft.com/office/drawing/2010/main">
                <a:solidFill>
                  <a:srgbClr val="FFFFFF"/>
                </a:solidFill>
              </a14:hiddenFill>
            </a:ext>
          </a:extLst>
        </p:spPr>
      </p:pic>
      <p:sp>
        <p:nvSpPr>
          <p:cNvPr id="6" name="Pfeil: nach rechts 5">
            <a:extLst>
              <a:ext uri="{FF2B5EF4-FFF2-40B4-BE49-F238E27FC236}">
                <a16:creationId xmlns:a16="http://schemas.microsoft.com/office/drawing/2014/main" id="{96A90AB5-EDAC-C278-835A-1CF9F33EE2F7}"/>
              </a:ext>
            </a:extLst>
          </p:cNvPr>
          <p:cNvSpPr/>
          <p:nvPr/>
        </p:nvSpPr>
        <p:spPr>
          <a:xfrm>
            <a:off x="8558845" y="2911917"/>
            <a:ext cx="516834" cy="548640"/>
          </a:xfrm>
          <a:prstGeom prst="rightArrow">
            <a:avLst/>
          </a:prstGeom>
          <a:solidFill>
            <a:srgbClr val="F8E700"/>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de-DE"/>
          </a:p>
        </p:txBody>
      </p:sp>
      <p:pic>
        <p:nvPicPr>
          <p:cNvPr id="3074" name="Picture 2">
            <a:extLst>
              <a:ext uri="{FF2B5EF4-FFF2-40B4-BE49-F238E27FC236}">
                <a16:creationId xmlns:a16="http://schemas.microsoft.com/office/drawing/2014/main" id="{5E9354E3-2DFE-D087-9769-4E67DCAFD8C2}"/>
              </a:ext>
            </a:extLst>
          </p:cNvPr>
          <p:cNvPicPr>
            <a:picLocks noChangeAspect="1" noChangeArrowheads="1"/>
          </p:cNvPicPr>
          <p:nvPr/>
        </p:nvPicPr>
        <p:blipFill>
          <a:blip r:embed="rId4" cstate="hqprint">
            <a:extLst>
              <a:ext uri="{28A0092B-C50C-407E-A947-70E740481C1C}">
                <a14:useLocalDpi xmlns:a14="http://schemas.microsoft.com/office/drawing/2010/main" val="0"/>
              </a:ext>
            </a:extLst>
          </a:blip>
          <a:srcRect/>
          <a:stretch>
            <a:fillRect/>
          </a:stretch>
        </p:blipFill>
        <p:spPr bwMode="auto">
          <a:xfrm>
            <a:off x="9299915" y="1470743"/>
            <a:ext cx="2607874" cy="4953870"/>
          </a:xfrm>
          <a:prstGeom prst="rect">
            <a:avLst/>
          </a:prstGeom>
          <a:noFill/>
          <a:extLst>
            <a:ext uri="{909E8E84-426E-40DD-AFC4-6F175D3DCCD1}">
              <a14:hiddenFill xmlns:a14="http://schemas.microsoft.com/office/drawing/2010/main">
                <a:solidFill>
                  <a:srgbClr val="FFFFFF"/>
                </a:solidFill>
              </a14:hiddenFill>
            </a:ext>
          </a:extLst>
        </p:spPr>
      </p:pic>
      <p:sp>
        <p:nvSpPr>
          <p:cNvPr id="3" name="Foliennummernplatzhalter 2"/>
          <p:cNvSpPr>
            <a:spLocks noGrp="1"/>
          </p:cNvSpPr>
          <p:nvPr>
            <p:ph type="sldNum" sz="quarter" idx="11"/>
          </p:nvPr>
        </p:nvSpPr>
        <p:spPr/>
        <p:txBody>
          <a:bodyPr/>
          <a:lstStyle/>
          <a:p>
            <a:fld id="{EBD3AE7A-5E28-49C1-B085-2E29E10AAFF3}" type="slidenum">
              <a:rPr lang="de-DE" smtClean="0"/>
              <a:pPr/>
              <a:t>19</a:t>
            </a:fld>
            <a:endParaRPr lang="de-DE" dirty="0"/>
          </a:p>
        </p:txBody>
      </p:sp>
    </p:spTree>
    <p:extLst>
      <p:ext uri="{BB962C8B-B14F-4D97-AF65-F5344CB8AC3E}">
        <p14:creationId xmlns:p14="http://schemas.microsoft.com/office/powerpoint/2010/main" val="398002071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0363239-21B0-4487-BD54-5CEAF063070A}"/>
              </a:ext>
            </a:extLst>
          </p:cNvPr>
          <p:cNvSpPr>
            <a:spLocks noGrp="1"/>
          </p:cNvSpPr>
          <p:nvPr>
            <p:ph type="ctrTitle"/>
          </p:nvPr>
        </p:nvSpPr>
        <p:spPr/>
        <p:txBody>
          <a:bodyPr/>
          <a:lstStyle/>
          <a:p>
            <a:r>
              <a:rPr lang="de-DE" dirty="0"/>
              <a:t>Einstieg in die Datenmodellierung</a:t>
            </a:r>
          </a:p>
        </p:txBody>
      </p:sp>
      <p:sp>
        <p:nvSpPr>
          <p:cNvPr id="3" name="Untertitel 2">
            <a:extLst>
              <a:ext uri="{FF2B5EF4-FFF2-40B4-BE49-F238E27FC236}">
                <a16:creationId xmlns:a16="http://schemas.microsoft.com/office/drawing/2014/main" id="{2C619880-02F3-404F-8035-705EE222089C}"/>
              </a:ext>
            </a:extLst>
          </p:cNvPr>
          <p:cNvSpPr>
            <a:spLocks noGrp="1"/>
          </p:cNvSpPr>
          <p:nvPr>
            <p:ph type="subTitle" idx="1"/>
          </p:nvPr>
        </p:nvSpPr>
        <p:spPr/>
        <p:txBody>
          <a:bodyPr/>
          <a:lstStyle/>
          <a:p>
            <a:r>
              <a:rPr lang="de-DE" dirty="0"/>
              <a:t>Referenten: </a:t>
            </a:r>
          </a:p>
          <a:p>
            <a:r>
              <a:rPr lang="de-DE" dirty="0"/>
              <a:t>Andre Pietsch (JLU Gießen)</a:t>
            </a:r>
            <a:br>
              <a:rPr lang="de-DE" dirty="0"/>
            </a:br>
            <a:r>
              <a:rPr lang="de-DE" dirty="0"/>
              <a:t>Andreas Schieberle (Hochschule Darmstadt)</a:t>
            </a:r>
          </a:p>
        </p:txBody>
      </p:sp>
      <p:sp>
        <p:nvSpPr>
          <p:cNvPr id="4" name="Foliennummernplatzhalter 3"/>
          <p:cNvSpPr>
            <a:spLocks noGrp="1"/>
          </p:cNvSpPr>
          <p:nvPr>
            <p:ph type="sldNum" sz="quarter" idx="4"/>
          </p:nvPr>
        </p:nvSpPr>
        <p:spPr/>
        <p:txBody>
          <a:bodyPr/>
          <a:lstStyle/>
          <a:p>
            <a:fld id="{EBD3AE7A-5E28-49C1-B085-2E29E10AAFF3}" type="slidenum">
              <a:rPr lang="de-DE" smtClean="0"/>
              <a:pPr/>
              <a:t>2</a:t>
            </a:fld>
            <a:endParaRPr lang="de-DE" dirty="0"/>
          </a:p>
        </p:txBody>
      </p:sp>
    </p:spTree>
    <p:extLst>
      <p:ext uri="{BB962C8B-B14F-4D97-AF65-F5344CB8AC3E}">
        <p14:creationId xmlns:p14="http://schemas.microsoft.com/office/powerpoint/2010/main" val="185677811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B28B7DA-B73E-BF93-3ECE-FE5E5618B26D}"/>
              </a:ext>
            </a:extLst>
          </p:cNvPr>
          <p:cNvSpPr>
            <a:spLocks noGrp="1"/>
          </p:cNvSpPr>
          <p:nvPr>
            <p:ph type="title"/>
          </p:nvPr>
        </p:nvSpPr>
        <p:spPr/>
        <p:txBody>
          <a:bodyPr/>
          <a:lstStyle/>
          <a:p>
            <a:r>
              <a:rPr lang="de-DE" dirty="0"/>
              <a:t>Zweite Normalform (Daten)</a:t>
            </a:r>
          </a:p>
        </p:txBody>
      </p:sp>
      <p:graphicFrame>
        <p:nvGraphicFramePr>
          <p:cNvPr id="5" name="Tabelle 4">
            <a:extLst>
              <a:ext uri="{FF2B5EF4-FFF2-40B4-BE49-F238E27FC236}">
                <a16:creationId xmlns:a16="http://schemas.microsoft.com/office/drawing/2014/main" id="{F90ED7C7-D077-70B9-4C89-E4954468173F}"/>
              </a:ext>
            </a:extLst>
          </p:cNvPr>
          <p:cNvGraphicFramePr>
            <a:graphicFrameLocks noGrp="1"/>
          </p:cNvGraphicFramePr>
          <p:nvPr/>
        </p:nvGraphicFramePr>
        <p:xfrm>
          <a:off x="3367233" y="1572585"/>
          <a:ext cx="5629523" cy="955930"/>
        </p:xfrm>
        <a:graphic>
          <a:graphicData uri="http://schemas.openxmlformats.org/drawingml/2006/table">
            <a:tbl>
              <a:tblPr/>
              <a:tblGrid>
                <a:gridCol w="1041683">
                  <a:extLst>
                    <a:ext uri="{9D8B030D-6E8A-4147-A177-3AD203B41FA5}">
                      <a16:colId xmlns:a16="http://schemas.microsoft.com/office/drawing/2014/main" val="1287905159"/>
                    </a:ext>
                  </a:extLst>
                </a:gridCol>
                <a:gridCol w="930866">
                  <a:extLst>
                    <a:ext uri="{9D8B030D-6E8A-4147-A177-3AD203B41FA5}">
                      <a16:colId xmlns:a16="http://schemas.microsoft.com/office/drawing/2014/main" val="1942976470"/>
                    </a:ext>
                  </a:extLst>
                </a:gridCol>
                <a:gridCol w="1274400">
                  <a:extLst>
                    <a:ext uri="{9D8B030D-6E8A-4147-A177-3AD203B41FA5}">
                      <a16:colId xmlns:a16="http://schemas.microsoft.com/office/drawing/2014/main" val="4188265426"/>
                    </a:ext>
                  </a:extLst>
                </a:gridCol>
                <a:gridCol w="2382574">
                  <a:extLst>
                    <a:ext uri="{9D8B030D-6E8A-4147-A177-3AD203B41FA5}">
                      <a16:colId xmlns:a16="http://schemas.microsoft.com/office/drawing/2014/main" val="3107226295"/>
                    </a:ext>
                  </a:extLst>
                </a:gridCol>
              </a:tblGrid>
              <a:tr h="259864">
                <a:tc gridSpan="4">
                  <a:txBody>
                    <a:bodyPr/>
                    <a:lstStyle/>
                    <a:p>
                      <a:pPr algn="ctr" fontAlgn="b"/>
                      <a:r>
                        <a:rPr lang="de-DE" sz="1400" b="1" i="0" u="none" strike="noStrike" dirty="0">
                          <a:solidFill>
                            <a:srgbClr val="000000"/>
                          </a:solidFill>
                          <a:effectLst/>
                          <a:latin typeface="Calibri" panose="020F0502020204030204" pitchFamily="34" charset="0"/>
                        </a:rPr>
                        <a:t>Personen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endParaRPr lang="de-DE"/>
                    </a:p>
                  </a:txBody>
                  <a:tcPr/>
                </a:tc>
                <a:tc hMerge="1">
                  <a:txBody>
                    <a:bodyPr/>
                    <a:lstStyle/>
                    <a:p>
                      <a:endParaRPr lang="de-DE"/>
                    </a:p>
                  </a:txBody>
                  <a:tcPr/>
                </a:tc>
                <a:tc hMerge="1">
                  <a:txBody>
                    <a:bodyPr/>
                    <a:lstStyle/>
                    <a:p>
                      <a:endParaRPr lang="de-DE"/>
                    </a:p>
                  </a:txBody>
                  <a:tcPr/>
                </a:tc>
                <a:extLst>
                  <a:ext uri="{0D108BD9-81ED-4DB2-BD59-A6C34878D82A}">
                    <a16:rowId xmlns:a16="http://schemas.microsoft.com/office/drawing/2014/main" val="3533336721"/>
                  </a:ext>
                </a:extLst>
              </a:tr>
              <a:tr h="232022">
                <a:tc>
                  <a:txBody>
                    <a:bodyPr/>
                    <a:lstStyle/>
                    <a:p>
                      <a:pPr algn="ctr" fontAlgn="b"/>
                      <a:r>
                        <a:rPr lang="de-DE" sz="1200" b="1" i="0" u="none" strike="noStrike">
                          <a:solidFill>
                            <a:srgbClr val="000000"/>
                          </a:solidFill>
                          <a:effectLst/>
                          <a:latin typeface="Calibri" panose="020F0502020204030204" pitchFamily="34" charset="0"/>
                        </a:rPr>
                        <a:t>Personen-ID</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9BD5"/>
                    </a:solidFill>
                  </a:tcPr>
                </a:tc>
                <a:tc>
                  <a:txBody>
                    <a:bodyPr/>
                    <a:lstStyle/>
                    <a:p>
                      <a:pPr algn="ctr" fontAlgn="b"/>
                      <a:r>
                        <a:rPr lang="de-DE" sz="1200" b="1" i="0" u="none" strike="noStrike">
                          <a:solidFill>
                            <a:srgbClr val="000000"/>
                          </a:solidFill>
                          <a:effectLst/>
                          <a:latin typeface="Calibri" panose="020F0502020204030204" pitchFamily="34" charset="0"/>
                        </a:rPr>
                        <a:t>Vorname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9BD5"/>
                    </a:solidFill>
                  </a:tcPr>
                </a:tc>
                <a:tc>
                  <a:txBody>
                    <a:bodyPr/>
                    <a:lstStyle/>
                    <a:p>
                      <a:pPr algn="ctr" fontAlgn="b"/>
                      <a:r>
                        <a:rPr lang="de-DE" sz="1200" b="1" i="0" u="none" strike="noStrike">
                          <a:solidFill>
                            <a:srgbClr val="000000"/>
                          </a:solidFill>
                          <a:effectLst/>
                          <a:latin typeface="Calibri" panose="020F0502020204030204" pitchFamily="34" charset="0"/>
                        </a:rPr>
                        <a:t>Nachname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9BD5"/>
                    </a:solidFill>
                  </a:tcPr>
                </a:tc>
                <a:tc>
                  <a:txBody>
                    <a:bodyPr/>
                    <a:lstStyle/>
                    <a:p>
                      <a:pPr algn="ctr" fontAlgn="b"/>
                      <a:r>
                        <a:rPr lang="de-DE" sz="1200" b="1" i="0" u="none" strike="noStrike">
                          <a:solidFill>
                            <a:srgbClr val="000000"/>
                          </a:solidFill>
                          <a:effectLst/>
                          <a:latin typeface="Calibri" panose="020F0502020204030204" pitchFamily="34" charset="0"/>
                        </a:rPr>
                        <a:t>Fachdisziplin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9BD5"/>
                    </a:solidFill>
                  </a:tcPr>
                </a:tc>
                <a:extLst>
                  <a:ext uri="{0D108BD9-81ED-4DB2-BD59-A6C34878D82A}">
                    <a16:rowId xmlns:a16="http://schemas.microsoft.com/office/drawing/2014/main" val="2564117457"/>
                  </a:ext>
                </a:extLst>
              </a:tr>
              <a:tr h="232022">
                <a:tc>
                  <a:txBody>
                    <a:bodyPr/>
                    <a:lstStyle/>
                    <a:p>
                      <a:pPr algn="ctr" fontAlgn="b"/>
                      <a:r>
                        <a:rPr lang="de-DE" sz="1200" b="0" i="0" u="none" strike="noStrike">
                          <a:solidFill>
                            <a:srgbClr val="000000"/>
                          </a:solidFill>
                          <a:effectLst/>
                          <a:latin typeface="Calibri" panose="020F0502020204030204" pitchFamily="34" charset="0"/>
                        </a:rPr>
                        <a:t>1</a:t>
                      </a:r>
                      <a:endParaRPr lang="de-DE" sz="1200" b="0"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200" b="0" i="0" u="none" strike="noStrike" dirty="0">
                          <a:solidFill>
                            <a:srgbClr val="000000"/>
                          </a:solidFill>
                          <a:effectLst/>
                          <a:latin typeface="Calibri" panose="020F0502020204030204" pitchFamily="34" charset="0"/>
                        </a:rPr>
                        <a:t>Max</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200" b="0" i="0" u="none" strike="noStrike">
                          <a:solidFill>
                            <a:srgbClr val="000000"/>
                          </a:solidFill>
                          <a:effectLst/>
                          <a:latin typeface="Calibri" panose="020F0502020204030204" pitchFamily="34" charset="0"/>
                        </a:rPr>
                        <a:t>Musterforscher</a:t>
                      </a:r>
                      <a:endParaRPr lang="de-DE" sz="1200" b="0"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200" b="0" i="0" u="none" strike="noStrike" dirty="0">
                          <a:solidFill>
                            <a:srgbClr val="000000"/>
                          </a:solidFill>
                          <a:effectLst/>
                          <a:latin typeface="Calibri" panose="020F0502020204030204" pitchFamily="34" charset="0"/>
                        </a:rPr>
                        <a:t>Sozial-/Altertumswissenschaften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42681655"/>
                  </a:ext>
                </a:extLst>
              </a:tr>
              <a:tr h="232022">
                <a:tc>
                  <a:txBody>
                    <a:bodyPr/>
                    <a:lstStyle/>
                    <a:p>
                      <a:pPr algn="ctr" fontAlgn="b"/>
                      <a:r>
                        <a:rPr lang="de-DE" sz="1200" b="0" i="0" u="none" strike="noStrike">
                          <a:solidFill>
                            <a:srgbClr val="000000"/>
                          </a:solidFill>
                          <a:effectLst/>
                          <a:latin typeface="Calibri" panose="020F0502020204030204" pitchFamily="34" charset="0"/>
                        </a:rPr>
                        <a:t>2</a:t>
                      </a:r>
                      <a:endParaRPr lang="de-DE" sz="1200" b="0"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200" b="0" i="0" u="none" strike="noStrike" dirty="0" err="1">
                          <a:solidFill>
                            <a:srgbClr val="000000"/>
                          </a:solidFill>
                          <a:effectLst/>
                          <a:latin typeface="Calibri" panose="020F0502020204030204" pitchFamily="34" charset="0"/>
                        </a:rPr>
                        <a:t>Maximilia</a:t>
                      </a:r>
                      <a:endParaRPr lang="de-DE" sz="1200" b="0"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200" b="0" i="0" u="none" strike="noStrike">
                          <a:solidFill>
                            <a:srgbClr val="000000"/>
                          </a:solidFill>
                          <a:effectLst/>
                          <a:latin typeface="Calibri" panose="020F0502020204030204" pitchFamily="34" charset="0"/>
                        </a:rPr>
                        <a:t>Musterforscherin</a:t>
                      </a:r>
                      <a:endParaRPr lang="de-DE" sz="1200" b="0"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200" b="0" i="0" u="none" strike="noStrike" dirty="0">
                          <a:solidFill>
                            <a:srgbClr val="000000"/>
                          </a:solidFill>
                          <a:effectLst/>
                          <a:latin typeface="Calibri" panose="020F0502020204030204" pitchFamily="34" charset="0"/>
                        </a:rPr>
                        <a:t>Wirtschaftswissenschaften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2169746"/>
                  </a:ext>
                </a:extLst>
              </a:tr>
            </a:tbl>
          </a:graphicData>
        </a:graphic>
      </p:graphicFrame>
      <p:graphicFrame>
        <p:nvGraphicFramePr>
          <p:cNvPr id="7" name="Tabelle 6">
            <a:extLst>
              <a:ext uri="{FF2B5EF4-FFF2-40B4-BE49-F238E27FC236}">
                <a16:creationId xmlns:a16="http://schemas.microsoft.com/office/drawing/2014/main" id="{90E2B52C-BCD3-A11A-FBE8-3AE78AC8BFAA}"/>
              </a:ext>
            </a:extLst>
          </p:cNvPr>
          <p:cNvGraphicFramePr>
            <a:graphicFrameLocks noGrp="1"/>
          </p:cNvGraphicFramePr>
          <p:nvPr/>
        </p:nvGraphicFramePr>
        <p:xfrm>
          <a:off x="286248" y="2785663"/>
          <a:ext cx="11791495" cy="3403116"/>
        </p:xfrm>
        <a:graphic>
          <a:graphicData uri="http://schemas.openxmlformats.org/drawingml/2006/table">
            <a:tbl>
              <a:tblPr/>
              <a:tblGrid>
                <a:gridCol w="876469">
                  <a:extLst>
                    <a:ext uri="{9D8B030D-6E8A-4147-A177-3AD203B41FA5}">
                      <a16:colId xmlns:a16="http://schemas.microsoft.com/office/drawing/2014/main" val="3160773092"/>
                    </a:ext>
                  </a:extLst>
                </a:gridCol>
                <a:gridCol w="774370">
                  <a:extLst>
                    <a:ext uri="{9D8B030D-6E8A-4147-A177-3AD203B41FA5}">
                      <a16:colId xmlns:a16="http://schemas.microsoft.com/office/drawing/2014/main" val="1799276139"/>
                    </a:ext>
                  </a:extLst>
                </a:gridCol>
                <a:gridCol w="733425">
                  <a:extLst>
                    <a:ext uri="{9D8B030D-6E8A-4147-A177-3AD203B41FA5}">
                      <a16:colId xmlns:a16="http://schemas.microsoft.com/office/drawing/2014/main" val="2943906802"/>
                    </a:ext>
                  </a:extLst>
                </a:gridCol>
                <a:gridCol w="733425">
                  <a:extLst>
                    <a:ext uri="{9D8B030D-6E8A-4147-A177-3AD203B41FA5}">
                      <a16:colId xmlns:a16="http://schemas.microsoft.com/office/drawing/2014/main" val="1808295499"/>
                    </a:ext>
                  </a:extLst>
                </a:gridCol>
                <a:gridCol w="1066800">
                  <a:extLst>
                    <a:ext uri="{9D8B030D-6E8A-4147-A177-3AD203B41FA5}">
                      <a16:colId xmlns:a16="http://schemas.microsoft.com/office/drawing/2014/main" val="1345557759"/>
                    </a:ext>
                  </a:extLst>
                </a:gridCol>
                <a:gridCol w="1068324">
                  <a:extLst>
                    <a:ext uri="{9D8B030D-6E8A-4147-A177-3AD203B41FA5}">
                      <a16:colId xmlns:a16="http://schemas.microsoft.com/office/drawing/2014/main" val="2408710421"/>
                    </a:ext>
                  </a:extLst>
                </a:gridCol>
                <a:gridCol w="3707757">
                  <a:extLst>
                    <a:ext uri="{9D8B030D-6E8A-4147-A177-3AD203B41FA5}">
                      <a16:colId xmlns:a16="http://schemas.microsoft.com/office/drawing/2014/main" val="1356365900"/>
                    </a:ext>
                  </a:extLst>
                </a:gridCol>
                <a:gridCol w="1915940">
                  <a:extLst>
                    <a:ext uri="{9D8B030D-6E8A-4147-A177-3AD203B41FA5}">
                      <a16:colId xmlns:a16="http://schemas.microsoft.com/office/drawing/2014/main" val="361933268"/>
                    </a:ext>
                  </a:extLst>
                </a:gridCol>
                <a:gridCol w="914985">
                  <a:extLst>
                    <a:ext uri="{9D8B030D-6E8A-4147-A177-3AD203B41FA5}">
                      <a16:colId xmlns:a16="http://schemas.microsoft.com/office/drawing/2014/main" val="1222168213"/>
                    </a:ext>
                  </a:extLst>
                </a:gridCol>
              </a:tblGrid>
              <a:tr h="256204">
                <a:tc gridSpan="9">
                  <a:txBody>
                    <a:bodyPr/>
                    <a:lstStyle/>
                    <a:p>
                      <a:pPr algn="ctr" fontAlgn="b"/>
                      <a:r>
                        <a:rPr lang="de-DE" sz="1400" b="1" i="0" u="none" strike="noStrike" dirty="0">
                          <a:solidFill>
                            <a:srgbClr val="000000"/>
                          </a:solidFill>
                          <a:effectLst/>
                          <a:latin typeface="Calibri" panose="020F0502020204030204" pitchFamily="34" charset="0"/>
                        </a:rPr>
                        <a:t>Aktivitäten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extLst>
                  <a:ext uri="{0D108BD9-81ED-4DB2-BD59-A6C34878D82A}">
                    <a16:rowId xmlns:a16="http://schemas.microsoft.com/office/drawing/2014/main" val="4196205213"/>
                  </a:ext>
                </a:extLst>
              </a:tr>
              <a:tr h="247097">
                <a:tc>
                  <a:txBody>
                    <a:bodyPr/>
                    <a:lstStyle/>
                    <a:p>
                      <a:pPr algn="ctr" fontAlgn="b"/>
                      <a:r>
                        <a:rPr lang="de-DE" sz="1200" b="1" i="0" u="none" strike="noStrike">
                          <a:solidFill>
                            <a:srgbClr val="000000"/>
                          </a:solidFill>
                          <a:effectLst/>
                          <a:latin typeface="Calibri" panose="020F0502020204030204" pitchFamily="34" charset="0"/>
                        </a:rPr>
                        <a:t>Aktivitäten-ID</a:t>
                      </a:r>
                      <a:endParaRPr lang="de-DE" sz="1200" b="1"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9BD5"/>
                    </a:solidFill>
                  </a:tcPr>
                </a:tc>
                <a:tc>
                  <a:txBody>
                    <a:bodyPr/>
                    <a:lstStyle/>
                    <a:p>
                      <a:pPr algn="ctr" fontAlgn="b"/>
                      <a:r>
                        <a:rPr lang="de-DE" sz="1200" b="1" i="0" u="none" strike="noStrike">
                          <a:solidFill>
                            <a:srgbClr val="000000"/>
                          </a:solidFill>
                          <a:effectLst/>
                          <a:latin typeface="Calibri" panose="020F0502020204030204" pitchFamily="34" charset="0"/>
                        </a:rPr>
                        <a:t>Personen-ID</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9BD5"/>
                    </a:solidFill>
                  </a:tcPr>
                </a:tc>
                <a:tc>
                  <a:txBody>
                    <a:bodyPr/>
                    <a:lstStyle/>
                    <a:p>
                      <a:pPr algn="ctr" fontAlgn="b"/>
                      <a:r>
                        <a:rPr lang="de-DE" sz="1200" b="1" i="0" u="none" strike="noStrike">
                          <a:solidFill>
                            <a:srgbClr val="000000"/>
                          </a:solidFill>
                          <a:effectLst/>
                          <a:latin typeface="Calibri" panose="020F0502020204030204" pitchFamily="34" charset="0"/>
                        </a:rPr>
                        <a:t>Von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9BD5"/>
                    </a:solidFill>
                  </a:tcPr>
                </a:tc>
                <a:tc>
                  <a:txBody>
                    <a:bodyPr/>
                    <a:lstStyle/>
                    <a:p>
                      <a:pPr algn="ctr" fontAlgn="b"/>
                      <a:r>
                        <a:rPr lang="de-DE" sz="1200" b="1" i="0" u="none" strike="noStrike">
                          <a:solidFill>
                            <a:srgbClr val="000000"/>
                          </a:solidFill>
                          <a:effectLst/>
                          <a:latin typeface="Calibri" panose="020F0502020204030204" pitchFamily="34" charset="0"/>
                        </a:rPr>
                        <a:t>Bis</a:t>
                      </a:r>
                      <a:endParaRPr lang="de-DE" sz="1200" b="1"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9BD5"/>
                    </a:solidFill>
                  </a:tcPr>
                </a:tc>
                <a:tc>
                  <a:txBody>
                    <a:bodyPr/>
                    <a:lstStyle/>
                    <a:p>
                      <a:pPr algn="ctr" fontAlgn="b"/>
                      <a:r>
                        <a:rPr lang="de-DE" sz="1200" b="1" i="0" u="none" strike="noStrike">
                          <a:solidFill>
                            <a:srgbClr val="000000"/>
                          </a:solidFill>
                          <a:effectLst/>
                          <a:latin typeface="Calibri" panose="020F0502020204030204" pitchFamily="34" charset="0"/>
                        </a:rPr>
                        <a:t>Semester</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9BD5"/>
                    </a:solidFill>
                  </a:tcPr>
                </a:tc>
                <a:tc>
                  <a:txBody>
                    <a:bodyPr/>
                    <a:lstStyle/>
                    <a:p>
                      <a:pPr algn="ctr" fontAlgn="b"/>
                      <a:r>
                        <a:rPr lang="de-DE" sz="1200" b="1" i="0" u="none" strike="noStrike">
                          <a:solidFill>
                            <a:srgbClr val="000000"/>
                          </a:solidFill>
                          <a:effectLst/>
                          <a:latin typeface="Calibri" panose="020F0502020204030204" pitchFamily="34" charset="0"/>
                        </a:rPr>
                        <a:t>Publikationsjahr</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9BD5"/>
                    </a:solidFill>
                  </a:tcPr>
                </a:tc>
                <a:tc>
                  <a:txBody>
                    <a:bodyPr/>
                    <a:lstStyle/>
                    <a:p>
                      <a:pPr algn="ctr" fontAlgn="b"/>
                      <a:r>
                        <a:rPr lang="de-DE" sz="1200" b="1" i="0" u="none" strike="noStrike">
                          <a:solidFill>
                            <a:srgbClr val="000000"/>
                          </a:solidFill>
                          <a:effectLst/>
                          <a:latin typeface="Calibri" panose="020F0502020204030204" pitchFamily="34" charset="0"/>
                        </a:rPr>
                        <a:t>Titel</a:t>
                      </a:r>
                      <a:endParaRPr lang="de-DE" sz="1200" b="1"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9BD5"/>
                    </a:solidFill>
                  </a:tcPr>
                </a:tc>
                <a:tc>
                  <a:txBody>
                    <a:bodyPr/>
                    <a:lstStyle/>
                    <a:p>
                      <a:pPr algn="ctr" fontAlgn="b"/>
                      <a:r>
                        <a:rPr lang="de-DE" sz="1200" b="1" i="0" u="none" strike="noStrike">
                          <a:solidFill>
                            <a:srgbClr val="000000"/>
                          </a:solidFill>
                          <a:effectLst/>
                          <a:latin typeface="Calibri" panose="020F0502020204030204" pitchFamily="34" charset="0"/>
                        </a:rPr>
                        <a:t>Kategorie</a:t>
                      </a:r>
                      <a:endParaRPr lang="de-DE" sz="1200" b="1"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9BD5"/>
                    </a:solidFill>
                  </a:tcPr>
                </a:tc>
                <a:tc>
                  <a:txBody>
                    <a:bodyPr/>
                    <a:lstStyle/>
                    <a:p>
                      <a:pPr algn="ctr" fontAlgn="b"/>
                      <a:r>
                        <a:rPr lang="de-DE" sz="1200" b="1" i="0" u="none" strike="noStrike">
                          <a:solidFill>
                            <a:srgbClr val="000000"/>
                          </a:solidFill>
                          <a:effectLst/>
                          <a:latin typeface="Calibri" panose="020F0502020204030204" pitchFamily="34" charset="0"/>
                        </a:rPr>
                        <a:t>Typ</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9BD5"/>
                    </a:solidFill>
                  </a:tcPr>
                </a:tc>
                <a:extLst>
                  <a:ext uri="{0D108BD9-81ED-4DB2-BD59-A6C34878D82A}">
                    <a16:rowId xmlns:a16="http://schemas.microsoft.com/office/drawing/2014/main" val="1751235044"/>
                  </a:ext>
                </a:extLst>
              </a:tr>
              <a:tr h="256204">
                <a:tc>
                  <a:txBody>
                    <a:bodyPr/>
                    <a:lstStyle/>
                    <a:p>
                      <a:pPr algn="ctr" fontAlgn="b"/>
                      <a:r>
                        <a:rPr lang="de-DE" sz="1200" b="0" i="0" u="none" strike="noStrike" dirty="0">
                          <a:solidFill>
                            <a:srgbClr val="000000"/>
                          </a:solidFill>
                          <a:effectLst/>
                          <a:latin typeface="Calibri" panose="020F0502020204030204" pitchFamily="34" charset="0"/>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dirty="0">
                          <a:solidFill>
                            <a:srgbClr val="000000"/>
                          </a:solidFill>
                          <a:effectLst/>
                          <a:latin typeface="Calibri" panose="020F0502020204030204" pitchFamily="34" charset="0"/>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a:solidFill>
                            <a:srgbClr val="000000"/>
                          </a:solidFill>
                          <a:effectLst/>
                          <a:latin typeface="Calibri" panose="020F0502020204030204" pitchFamily="34" charset="0"/>
                        </a:rPr>
                        <a:t>01.05.1996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a:solidFill>
                            <a:srgbClr val="000000"/>
                          </a:solidFill>
                          <a:effectLst/>
                          <a:latin typeface="Calibri" panose="020F0502020204030204" pitchFamily="34" charset="0"/>
                        </a:rPr>
                        <a:t>30.09.1999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200" b="0" i="0" u="none" strike="noStrike">
                          <a:solidFill>
                            <a:srgbClr val="000000"/>
                          </a:solidFill>
                          <a:effectLst/>
                          <a:latin typeface="Calibri" panose="020F0502020204030204" pitchFamily="34" charset="0"/>
                        </a:rPr>
                        <a:t>Verwendungen von Abkürzungen im MA</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200" b="0" i="0" u="none" strike="noStrike">
                          <a:solidFill>
                            <a:srgbClr val="000000"/>
                          </a:solidFill>
                          <a:effectLst/>
                          <a:latin typeface="Calibri" panose="020F0502020204030204" pitchFamily="34" charset="0"/>
                        </a:rPr>
                        <a:t>Projekt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2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08612587"/>
                  </a:ext>
                </a:extLst>
              </a:tr>
              <a:tr h="256204">
                <a:tc>
                  <a:txBody>
                    <a:bodyPr/>
                    <a:lstStyle/>
                    <a:p>
                      <a:pPr algn="ctr" fontAlgn="b"/>
                      <a:r>
                        <a:rPr lang="de-DE" sz="1200" b="0" i="0" u="none" strike="noStrike">
                          <a:solidFill>
                            <a:srgbClr val="000000"/>
                          </a:solidFill>
                          <a:effectLst/>
                          <a:latin typeface="Calibri" panose="020F0502020204030204" pitchFamily="34" charset="0"/>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a:solidFill>
                            <a:srgbClr val="000000"/>
                          </a:solidFill>
                          <a:effectLst/>
                          <a:latin typeface="Calibri" panose="020F0502020204030204" pitchFamily="34" charset="0"/>
                        </a:rPr>
                        <a:t>1</a:t>
                      </a:r>
                      <a:endParaRPr lang="de-DE" sz="1200" b="0"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a:solidFill>
                            <a:srgbClr val="000000"/>
                          </a:solidFill>
                          <a:effectLst/>
                          <a:latin typeface="Calibri" panose="020F0502020204030204" pitchFamily="34" charset="0"/>
                        </a:rPr>
                        <a:t>01.03.2000</a:t>
                      </a:r>
                      <a:endParaRPr lang="de-DE" sz="1200" b="0"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a:solidFill>
                            <a:srgbClr val="000000"/>
                          </a:solidFill>
                          <a:effectLst/>
                          <a:latin typeface="Calibri" panose="020F0502020204030204" pitchFamily="34" charset="0"/>
                        </a:rPr>
                        <a:t>31.08.2003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200" b="0" i="0" u="none" strike="noStrike">
                          <a:solidFill>
                            <a:srgbClr val="000000"/>
                          </a:solidFill>
                          <a:effectLst/>
                          <a:latin typeface="Calibri" panose="020F0502020204030204" pitchFamily="34" charset="0"/>
                        </a:rPr>
                        <a:t>Datenmodelle in den Sozialwissenschaften</a:t>
                      </a:r>
                      <a:endParaRPr lang="de-DE" sz="1200" b="0"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200" b="0" i="0" u="none" strike="noStrike">
                          <a:solidFill>
                            <a:srgbClr val="000000"/>
                          </a:solidFill>
                          <a:effectLst/>
                          <a:latin typeface="Calibri" panose="020F0502020204030204" pitchFamily="34" charset="0"/>
                        </a:rPr>
                        <a:t>Projekt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2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85343623"/>
                  </a:ext>
                </a:extLst>
              </a:tr>
              <a:tr h="256204">
                <a:tc>
                  <a:txBody>
                    <a:bodyPr/>
                    <a:lstStyle/>
                    <a:p>
                      <a:pPr algn="ctr" fontAlgn="b"/>
                      <a:r>
                        <a:rPr lang="de-DE" sz="1200" b="0" i="0" u="none" strike="noStrike">
                          <a:solidFill>
                            <a:srgbClr val="000000"/>
                          </a:solidFill>
                          <a:effectLst/>
                          <a:latin typeface="Calibri" panose="020F0502020204030204" pitchFamily="34" charset="0"/>
                        </a:rPr>
                        <a:t>3</a:t>
                      </a:r>
                      <a:endParaRPr lang="de-DE" sz="1200" b="0"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a:solidFill>
                            <a:srgbClr val="000000"/>
                          </a:solidFill>
                          <a:effectLst/>
                          <a:latin typeface="Calibri" panose="020F0502020204030204" pitchFamily="34" charset="0"/>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a:solidFill>
                            <a:srgbClr val="000000"/>
                          </a:solidFill>
                          <a:effectLst/>
                          <a:latin typeface="Calibri" panose="020F0502020204030204" pitchFamily="34" charset="0"/>
                        </a:rPr>
                        <a:t>01.10.2003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a:solidFill>
                            <a:srgbClr val="000000"/>
                          </a:solidFill>
                          <a:effectLst/>
                          <a:latin typeface="Calibri" panose="020F0502020204030204" pitchFamily="34" charset="0"/>
                        </a:rPr>
                        <a:t>31.03.2004</a:t>
                      </a:r>
                      <a:endParaRPr lang="de-DE" sz="1200" b="0"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dirty="0" err="1">
                          <a:solidFill>
                            <a:srgbClr val="000000"/>
                          </a:solidFill>
                          <a:effectLst/>
                          <a:latin typeface="Calibri" panose="020F0502020204030204" pitchFamily="34" charset="0"/>
                        </a:rPr>
                        <a:t>WiSe</a:t>
                      </a:r>
                      <a:r>
                        <a:rPr lang="de-DE" sz="1200" b="0" i="0" u="none" strike="noStrike" dirty="0">
                          <a:solidFill>
                            <a:srgbClr val="000000"/>
                          </a:solidFill>
                          <a:effectLst/>
                          <a:latin typeface="Calibri" panose="020F0502020204030204" pitchFamily="34" charset="0"/>
                        </a:rPr>
                        <a:t> 2003/2004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200" b="0" i="0" u="none" strike="noStrike">
                          <a:solidFill>
                            <a:srgbClr val="000000"/>
                          </a:solidFill>
                          <a:effectLst/>
                          <a:latin typeface="Calibri" panose="020F0502020204030204" pitchFamily="34" charset="0"/>
                        </a:rPr>
                        <a:t>Einführungsveranstaltung</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200" b="0" i="0" u="none" strike="noStrike">
                          <a:solidFill>
                            <a:srgbClr val="000000"/>
                          </a:solidFill>
                          <a:effectLst/>
                          <a:latin typeface="Calibri" panose="020F0502020204030204" pitchFamily="34" charset="0"/>
                        </a:rPr>
                        <a:t>Lehrveranstaltung</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200" b="0" i="0" u="none" strike="noStrike">
                          <a:solidFill>
                            <a:srgbClr val="000000"/>
                          </a:solidFill>
                          <a:effectLst/>
                          <a:latin typeface="Calibri" panose="020F0502020204030204" pitchFamily="34" charset="0"/>
                        </a:rPr>
                        <a:t>Seminar</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09627325"/>
                  </a:ext>
                </a:extLst>
              </a:tr>
              <a:tr h="256204">
                <a:tc>
                  <a:txBody>
                    <a:bodyPr/>
                    <a:lstStyle/>
                    <a:p>
                      <a:pPr algn="ctr" fontAlgn="b"/>
                      <a:r>
                        <a:rPr lang="de-DE" sz="1200" b="0" i="0" u="none" strike="noStrike">
                          <a:solidFill>
                            <a:srgbClr val="000000"/>
                          </a:solidFill>
                          <a:effectLst/>
                          <a:latin typeface="Calibri" panose="020F0502020204030204" pitchFamily="34" charset="0"/>
                        </a:rPr>
                        <a:t>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a:solidFill>
                            <a:srgbClr val="000000"/>
                          </a:solidFill>
                          <a:effectLst/>
                          <a:latin typeface="Calibri" panose="020F0502020204030204" pitchFamily="34" charset="0"/>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dirty="0">
                          <a:solidFill>
                            <a:srgbClr val="000000"/>
                          </a:solidFill>
                          <a:effectLst/>
                          <a:latin typeface="Calibri" panose="020F0502020204030204" pitchFamily="34" charset="0"/>
                        </a:rPr>
                        <a:t>2019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200" b="0" i="0" u="none" strike="noStrike">
                          <a:solidFill>
                            <a:srgbClr val="000000"/>
                          </a:solidFill>
                          <a:effectLst/>
                          <a:latin typeface="Calibri" panose="020F0502020204030204" pitchFamily="34" charset="0"/>
                        </a:rPr>
                        <a:t>Datenmodellierung sozialer Interaktionen</a:t>
                      </a:r>
                      <a:endParaRPr lang="de-DE" sz="1200" b="0"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200" b="0" i="0" u="none" strike="noStrike" dirty="0">
                          <a:solidFill>
                            <a:srgbClr val="000000"/>
                          </a:solidFill>
                          <a:effectLst/>
                          <a:latin typeface="Calibri" panose="020F0502020204030204" pitchFamily="34" charset="0"/>
                        </a:rPr>
                        <a:t>Publikation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200" b="0" i="0" u="none" strike="noStrike">
                          <a:solidFill>
                            <a:srgbClr val="000000"/>
                          </a:solidFill>
                          <a:effectLst/>
                          <a:latin typeface="Calibri" panose="020F0502020204030204" pitchFamily="34" charset="0"/>
                        </a:rPr>
                        <a:t>Monographie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95187360"/>
                  </a:ext>
                </a:extLst>
              </a:tr>
              <a:tr h="256204">
                <a:tc>
                  <a:txBody>
                    <a:bodyPr/>
                    <a:lstStyle/>
                    <a:p>
                      <a:pPr algn="ctr" fontAlgn="b"/>
                      <a:r>
                        <a:rPr lang="de-DE" sz="1200" b="0" i="0" u="none" strike="noStrike">
                          <a:solidFill>
                            <a:srgbClr val="000000"/>
                          </a:solidFill>
                          <a:effectLst/>
                          <a:latin typeface="Calibri" panose="020F0502020204030204" pitchFamily="34" charset="0"/>
                        </a:rPr>
                        <a:t>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a:solidFill>
                            <a:srgbClr val="000000"/>
                          </a:solidFill>
                          <a:effectLst/>
                          <a:latin typeface="Calibri" panose="020F0502020204030204" pitchFamily="34" charset="0"/>
                        </a:rPr>
                        <a:t>2</a:t>
                      </a:r>
                      <a:endParaRPr lang="de-DE" sz="1200" b="0"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1200" b="0" i="0" u="none" strike="noStrike">
                          <a:solidFill>
                            <a:srgbClr val="000000"/>
                          </a:solidFill>
                          <a:effectLst/>
                          <a:latin typeface="Calibri" panose="020F0502020204030204" pitchFamily="34" charset="0"/>
                        </a:rPr>
                        <a:t>01.10.2015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1200" b="0" i="0" u="none" strike="noStrike">
                          <a:solidFill>
                            <a:srgbClr val="000000"/>
                          </a:solidFill>
                          <a:effectLst/>
                          <a:latin typeface="Calibri" panose="020F0502020204030204" pitchFamily="34" charset="0"/>
                        </a:rPr>
                        <a:t>31.03.2016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1200" b="0" i="0" u="none" strike="noStrike">
                          <a:solidFill>
                            <a:srgbClr val="000000"/>
                          </a:solidFill>
                          <a:effectLst/>
                          <a:latin typeface="Calibri" panose="020F0502020204030204" pitchFamily="34" charset="0"/>
                        </a:rPr>
                        <a:t>WiSe 2015/2016</a:t>
                      </a:r>
                      <a:endParaRPr lang="de-DE" sz="12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12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200" b="0" i="0" u="none" strike="noStrike">
                          <a:solidFill>
                            <a:srgbClr val="000000"/>
                          </a:solidFill>
                          <a:effectLst/>
                          <a:latin typeface="Calibri" panose="020F0502020204030204" pitchFamily="34" charset="0"/>
                        </a:rPr>
                        <a:t>Einführung in die Wirtschaftswissenschaften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200" b="0" i="0" u="none" strike="noStrike">
                          <a:solidFill>
                            <a:srgbClr val="000000"/>
                          </a:solidFill>
                          <a:effectLst/>
                          <a:latin typeface="Calibri" panose="020F0502020204030204" pitchFamily="34" charset="0"/>
                        </a:rPr>
                        <a:t>Lehrveranstaltung</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200" b="0" i="0" u="none" strike="noStrike">
                          <a:solidFill>
                            <a:srgbClr val="000000"/>
                          </a:solidFill>
                          <a:effectLst/>
                          <a:latin typeface="Calibri" panose="020F0502020204030204" pitchFamily="34" charset="0"/>
                        </a:rPr>
                        <a:t>Vorlesung</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07491652"/>
                  </a:ext>
                </a:extLst>
              </a:tr>
              <a:tr h="256204">
                <a:tc>
                  <a:txBody>
                    <a:bodyPr/>
                    <a:lstStyle/>
                    <a:p>
                      <a:pPr algn="ctr" fontAlgn="b"/>
                      <a:r>
                        <a:rPr lang="de-DE" sz="1200" b="0" i="0" u="none" strike="noStrike">
                          <a:solidFill>
                            <a:srgbClr val="000000"/>
                          </a:solidFill>
                          <a:effectLst/>
                          <a:latin typeface="Calibri" panose="020F0502020204030204" pitchFamily="34" charset="0"/>
                        </a:rPr>
                        <a:t>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a:solidFill>
                            <a:srgbClr val="000000"/>
                          </a:solidFill>
                          <a:effectLst/>
                          <a:latin typeface="Calibri" panose="020F0502020204030204" pitchFamily="34" charset="0"/>
                        </a:rPr>
                        <a:t>2</a:t>
                      </a:r>
                      <a:endParaRPr lang="de-DE" sz="1200" b="0"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1200" b="0" i="0" u="none" strike="noStrike">
                          <a:solidFill>
                            <a:srgbClr val="000000"/>
                          </a:solidFill>
                          <a:effectLst/>
                          <a:latin typeface="Calibri" panose="020F0502020204030204" pitchFamily="34" charset="0"/>
                        </a:rPr>
                        <a:t>01.04.2017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1200" b="0" i="0" u="none" strike="noStrike">
                          <a:solidFill>
                            <a:srgbClr val="000000"/>
                          </a:solidFill>
                          <a:effectLst/>
                          <a:latin typeface="Calibri" panose="020F0502020204030204" pitchFamily="34" charset="0"/>
                        </a:rPr>
                        <a:t>30.09.2017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1200" b="0" i="0" u="none" strike="noStrike">
                          <a:solidFill>
                            <a:srgbClr val="000000"/>
                          </a:solidFill>
                          <a:effectLst/>
                          <a:latin typeface="Calibri" panose="020F0502020204030204" pitchFamily="34" charset="0"/>
                        </a:rPr>
                        <a:t>SoSe 2017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1200" b="0" i="0" u="none" strike="noStrike">
                          <a:solidFill>
                            <a:srgbClr val="000000"/>
                          </a:solidFill>
                          <a:effectLst/>
                          <a:latin typeface="Calibri" panose="020F0502020204030204" pitchFamily="34" charset="0"/>
                        </a:rPr>
                        <a:t> </a:t>
                      </a:r>
                      <a:endParaRPr lang="de-DE" sz="1200" b="0" i="0" u="none" strike="noStrike" dirty="0">
                        <a:solidFill>
                          <a:srgbClr val="000000"/>
                        </a:solidFill>
                        <a:effectLst/>
                        <a:latin typeface="Calibri" panose="020F0502020204030204"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200" b="0" i="0" u="none" strike="noStrike">
                          <a:solidFill>
                            <a:srgbClr val="000000"/>
                          </a:solidFill>
                          <a:effectLst/>
                          <a:latin typeface="Calibri" panose="020F0502020204030204" pitchFamily="34" charset="0"/>
                        </a:rPr>
                        <a:t>Externes Rechnungswesen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200" b="0" i="0" u="none" strike="noStrike">
                          <a:solidFill>
                            <a:srgbClr val="000000"/>
                          </a:solidFill>
                          <a:effectLst/>
                          <a:latin typeface="Calibri" panose="020F0502020204030204" pitchFamily="34" charset="0"/>
                        </a:rPr>
                        <a:t>Lehrveranstaltung</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200" b="0" i="0" u="none" strike="noStrike">
                          <a:solidFill>
                            <a:srgbClr val="000000"/>
                          </a:solidFill>
                          <a:effectLst/>
                          <a:latin typeface="Calibri" panose="020F0502020204030204" pitchFamily="34" charset="0"/>
                        </a:rPr>
                        <a:t>Seminar</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360094"/>
                  </a:ext>
                </a:extLst>
              </a:tr>
              <a:tr h="256204">
                <a:tc>
                  <a:txBody>
                    <a:bodyPr/>
                    <a:lstStyle/>
                    <a:p>
                      <a:pPr algn="ctr" fontAlgn="b"/>
                      <a:r>
                        <a:rPr lang="de-DE" sz="1200" b="0" i="0" u="none" strike="noStrike">
                          <a:solidFill>
                            <a:srgbClr val="000000"/>
                          </a:solidFill>
                          <a:effectLst/>
                          <a:latin typeface="Calibri" panose="020F0502020204030204" pitchFamily="34" charset="0"/>
                        </a:rPr>
                        <a:t>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a:solidFill>
                            <a:srgbClr val="000000"/>
                          </a:solidFill>
                          <a:effectLst/>
                          <a:latin typeface="Calibri" panose="020F0502020204030204" pitchFamily="34" charset="0"/>
                        </a:rPr>
                        <a:t>2</a:t>
                      </a:r>
                      <a:endParaRPr lang="de-DE" sz="1200" b="0"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1200" b="0" i="0" u="none" strike="noStrike">
                          <a:solidFill>
                            <a:srgbClr val="000000"/>
                          </a:solidFill>
                          <a:effectLst/>
                          <a:latin typeface="Calibri" panose="020F0502020204030204" pitchFamily="34" charset="0"/>
                        </a:rPr>
                        <a:t>01.10.2018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12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12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12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200" b="0" i="0" u="none" strike="noStrike">
                          <a:solidFill>
                            <a:srgbClr val="000000"/>
                          </a:solidFill>
                          <a:effectLst/>
                          <a:latin typeface="Calibri" panose="020F0502020204030204" pitchFamily="34" charset="0"/>
                        </a:rPr>
                        <a:t>Aufbau eines Infoportals für Neuunternehmer und Start-Ups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200" b="0" i="0" u="none" strike="noStrike">
                          <a:solidFill>
                            <a:srgbClr val="000000"/>
                          </a:solidFill>
                          <a:effectLst/>
                          <a:latin typeface="Calibri" panose="020F0502020204030204" pitchFamily="34" charset="0"/>
                        </a:rPr>
                        <a:t>Projekt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2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32702991"/>
                  </a:ext>
                </a:extLst>
              </a:tr>
              <a:tr h="256204">
                <a:tc>
                  <a:txBody>
                    <a:bodyPr/>
                    <a:lstStyle/>
                    <a:p>
                      <a:pPr algn="ctr" fontAlgn="b"/>
                      <a:r>
                        <a:rPr lang="de-DE" sz="1200" b="0" i="0" u="none" strike="noStrike">
                          <a:solidFill>
                            <a:srgbClr val="000000"/>
                          </a:solidFill>
                          <a:effectLst/>
                          <a:latin typeface="Calibri" panose="020F0502020204030204" pitchFamily="34" charset="0"/>
                        </a:rPr>
                        <a:t>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a:solidFill>
                            <a:srgbClr val="000000"/>
                          </a:solidFill>
                          <a:effectLst/>
                          <a:latin typeface="Calibri" panose="020F0502020204030204" pitchFamily="34" charset="0"/>
                        </a:rPr>
                        <a:t>2</a:t>
                      </a:r>
                      <a:endParaRPr lang="de-DE" sz="1200" b="0"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12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12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12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1200" b="0" i="0" u="none" strike="noStrike" dirty="0">
                          <a:solidFill>
                            <a:srgbClr val="000000"/>
                          </a:solidFill>
                          <a:effectLst/>
                          <a:latin typeface="Calibri" panose="020F0502020204030204" pitchFamily="34" charset="0"/>
                        </a:rPr>
                        <a:t>2021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200" b="0" i="0" u="none" strike="noStrike">
                          <a:solidFill>
                            <a:srgbClr val="000000"/>
                          </a:solidFill>
                          <a:effectLst/>
                          <a:latin typeface="Calibri" panose="020F0502020204030204" pitchFamily="34" charset="0"/>
                        </a:rPr>
                        <a:t>Tracking als Teil mikro- und makroökonomischer Prozesse im digitalen Raum</a:t>
                      </a:r>
                      <a:endParaRPr lang="de-DE" sz="1200" b="0"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200" b="0" i="0" u="none" strike="noStrike" dirty="0">
                          <a:solidFill>
                            <a:srgbClr val="000000"/>
                          </a:solidFill>
                          <a:effectLst/>
                          <a:latin typeface="Calibri" panose="020F0502020204030204" pitchFamily="34" charset="0"/>
                        </a:rPr>
                        <a:t>Publikation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200" b="0" i="0" u="none" strike="noStrike">
                          <a:solidFill>
                            <a:srgbClr val="000000"/>
                          </a:solidFill>
                          <a:effectLst/>
                          <a:latin typeface="Calibri" panose="020F0502020204030204" pitchFamily="34" charset="0"/>
                        </a:rPr>
                        <a:t>Sammelwerk</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91227771"/>
                  </a:ext>
                </a:extLst>
              </a:tr>
              <a:tr h="256204">
                <a:tc>
                  <a:txBody>
                    <a:bodyPr/>
                    <a:lstStyle/>
                    <a:p>
                      <a:pPr algn="ctr" fontAlgn="b"/>
                      <a:r>
                        <a:rPr lang="de-DE" sz="1200" b="0" i="0" u="none" strike="noStrike">
                          <a:solidFill>
                            <a:srgbClr val="000000"/>
                          </a:solidFill>
                          <a:effectLst/>
                          <a:latin typeface="Calibri" panose="020F0502020204030204" pitchFamily="34" charset="0"/>
                        </a:rPr>
                        <a:t>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a:solidFill>
                            <a:srgbClr val="000000"/>
                          </a:solidFill>
                          <a:effectLst/>
                          <a:latin typeface="Calibri" panose="020F0502020204030204" pitchFamily="34" charset="0"/>
                        </a:rPr>
                        <a:t>1</a:t>
                      </a:r>
                      <a:endParaRPr lang="de-DE" sz="1200" b="0"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a:solidFill>
                            <a:srgbClr val="000000"/>
                          </a:solidFill>
                          <a:effectLst/>
                          <a:latin typeface="Calibri" panose="020F0502020204030204" pitchFamily="34" charset="0"/>
                        </a:rPr>
                        <a:t>31.05.2022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a:solidFill>
                            <a:srgbClr val="000000"/>
                          </a:solidFill>
                          <a:effectLst/>
                          <a:latin typeface="Calibri" panose="020F0502020204030204" pitchFamily="34" charset="0"/>
                        </a:rPr>
                        <a:t>31.05.2022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200" b="0" i="0" u="none" strike="noStrike">
                          <a:solidFill>
                            <a:srgbClr val="000000"/>
                          </a:solidFill>
                          <a:effectLst/>
                          <a:latin typeface="Calibri" panose="020F0502020204030204" pitchFamily="34" charset="0"/>
                        </a:rPr>
                        <a:t>hr</a:t>
                      </a:r>
                      <a:endParaRPr lang="de-DE" sz="1200" b="0"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de-DE" sz="1200" b="0" i="0" u="none" strike="noStrike">
                          <a:solidFill>
                            <a:srgbClr val="000000"/>
                          </a:solidFill>
                          <a:effectLst/>
                          <a:latin typeface="Calibri" panose="020F0502020204030204" pitchFamily="34" charset="0"/>
                        </a:rPr>
                        <a:t>Aktivität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de-DE" sz="1200" b="0" i="0" u="none" strike="noStrike">
                          <a:solidFill>
                            <a:srgbClr val="000000"/>
                          </a:solidFill>
                          <a:effectLst/>
                          <a:latin typeface="Calibri" panose="020F0502020204030204" pitchFamily="34" charset="0"/>
                        </a:rPr>
                        <a:t>Interview</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068192804"/>
                  </a:ext>
                </a:extLst>
              </a:tr>
              <a:tr h="256204">
                <a:tc>
                  <a:txBody>
                    <a:bodyPr/>
                    <a:lstStyle/>
                    <a:p>
                      <a:pPr algn="ctr" fontAlgn="b"/>
                      <a:r>
                        <a:rPr lang="de-DE" sz="1200" b="0" i="0" u="none" strike="noStrike">
                          <a:solidFill>
                            <a:srgbClr val="000000"/>
                          </a:solidFill>
                          <a:effectLst/>
                          <a:latin typeface="Calibri" panose="020F0502020204030204" pitchFamily="34" charset="0"/>
                        </a:rPr>
                        <a:t>10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a:solidFill>
                            <a:srgbClr val="000000"/>
                          </a:solidFill>
                          <a:effectLst/>
                          <a:latin typeface="Calibri" panose="020F0502020204030204" pitchFamily="34" charset="0"/>
                        </a:rPr>
                        <a:t>2</a:t>
                      </a:r>
                      <a:endParaRPr lang="de-DE" sz="1200" b="0"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a:solidFill>
                            <a:srgbClr val="000000"/>
                          </a:solidFill>
                          <a:effectLst/>
                          <a:latin typeface="Calibri" panose="020F0502020204030204" pitchFamily="34" charset="0"/>
                        </a:rPr>
                        <a:t>31.05.2022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a:solidFill>
                            <a:srgbClr val="000000"/>
                          </a:solidFill>
                          <a:effectLst/>
                          <a:latin typeface="Calibri" panose="020F0502020204030204" pitchFamily="34" charset="0"/>
                        </a:rPr>
                        <a:t>31.05.2022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200" b="0" i="0" u="none" strike="noStrike">
                          <a:solidFill>
                            <a:srgbClr val="000000"/>
                          </a:solidFill>
                          <a:effectLst/>
                          <a:latin typeface="Calibri" panose="020F0502020204030204" pitchFamily="34" charset="0"/>
                        </a:rPr>
                        <a:t>hr</a:t>
                      </a:r>
                      <a:endParaRPr lang="de-DE" sz="1200" b="0"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de-DE" sz="1200" b="0" i="0" u="none" strike="noStrike">
                          <a:solidFill>
                            <a:srgbClr val="000000"/>
                          </a:solidFill>
                          <a:effectLst/>
                          <a:latin typeface="Calibri" panose="020F0502020204030204" pitchFamily="34" charset="0"/>
                        </a:rPr>
                        <a:t>Aktivität</a:t>
                      </a:r>
                      <a:endParaRPr lang="de-DE" sz="1200" b="0"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b"/>
                      <a:r>
                        <a:rPr lang="de-DE" sz="1200" b="0" i="0" u="none" strike="noStrike" dirty="0">
                          <a:solidFill>
                            <a:srgbClr val="000000"/>
                          </a:solidFill>
                          <a:effectLst/>
                          <a:latin typeface="Calibri" panose="020F0502020204030204" pitchFamily="34" charset="0"/>
                        </a:rPr>
                        <a:t>Interview</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360741339"/>
                  </a:ext>
                </a:extLst>
              </a:tr>
            </a:tbl>
          </a:graphicData>
        </a:graphic>
      </p:graphicFrame>
      <p:sp>
        <p:nvSpPr>
          <p:cNvPr id="8" name="Rechteck: abgerundete Ecken 7">
            <a:extLst>
              <a:ext uri="{FF2B5EF4-FFF2-40B4-BE49-F238E27FC236}">
                <a16:creationId xmlns:a16="http://schemas.microsoft.com/office/drawing/2014/main" id="{1BBD0E34-4D5E-A81C-76EB-2AC64C5954AE}"/>
              </a:ext>
            </a:extLst>
          </p:cNvPr>
          <p:cNvSpPr/>
          <p:nvPr/>
        </p:nvSpPr>
        <p:spPr>
          <a:xfrm>
            <a:off x="9276736" y="1197719"/>
            <a:ext cx="2634393" cy="1330796"/>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de-DE" sz="2400" b="1" dirty="0"/>
              <a:t>Für viele Anwendungsfälle ausreichend!</a:t>
            </a:r>
          </a:p>
        </p:txBody>
      </p:sp>
      <p:sp>
        <p:nvSpPr>
          <p:cNvPr id="3" name="Foliennummernplatzhalter 2"/>
          <p:cNvSpPr>
            <a:spLocks noGrp="1"/>
          </p:cNvSpPr>
          <p:nvPr>
            <p:ph type="sldNum" sz="quarter" idx="11"/>
          </p:nvPr>
        </p:nvSpPr>
        <p:spPr/>
        <p:txBody>
          <a:bodyPr/>
          <a:lstStyle/>
          <a:p>
            <a:fld id="{EBD3AE7A-5E28-49C1-B085-2E29E10AAFF3}" type="slidenum">
              <a:rPr lang="de-DE" smtClean="0"/>
              <a:pPr/>
              <a:t>20</a:t>
            </a:fld>
            <a:endParaRPr lang="de-DE" dirty="0"/>
          </a:p>
        </p:txBody>
      </p:sp>
    </p:spTree>
    <p:extLst>
      <p:ext uri="{BB962C8B-B14F-4D97-AF65-F5344CB8AC3E}">
        <p14:creationId xmlns:p14="http://schemas.microsoft.com/office/powerpoint/2010/main" val="1834796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104816C-5843-F0B7-02A0-FE3E0D031448}"/>
              </a:ext>
            </a:extLst>
          </p:cNvPr>
          <p:cNvSpPr>
            <a:spLocks noGrp="1"/>
          </p:cNvSpPr>
          <p:nvPr>
            <p:ph type="title"/>
          </p:nvPr>
        </p:nvSpPr>
        <p:spPr/>
        <p:txBody>
          <a:bodyPr/>
          <a:lstStyle/>
          <a:p>
            <a:r>
              <a:rPr lang="de-DE" dirty="0"/>
              <a:t>Dritte </a:t>
            </a:r>
            <a:r>
              <a:rPr lang="de-DE" dirty="0" smtClean="0"/>
              <a:t>Normalform</a:t>
            </a:r>
            <a:endParaRPr lang="de-DE" dirty="0"/>
          </a:p>
        </p:txBody>
      </p:sp>
      <p:sp>
        <p:nvSpPr>
          <p:cNvPr id="4" name="Textfeld 3">
            <a:extLst>
              <a:ext uri="{FF2B5EF4-FFF2-40B4-BE49-F238E27FC236}">
                <a16:creationId xmlns:a16="http://schemas.microsoft.com/office/drawing/2014/main" id="{06C63AF2-1FE6-13D6-BF70-ED8AA603A739}"/>
              </a:ext>
            </a:extLst>
          </p:cNvPr>
          <p:cNvSpPr txBox="1"/>
          <p:nvPr/>
        </p:nvSpPr>
        <p:spPr>
          <a:xfrm>
            <a:off x="721106" y="1579958"/>
            <a:ext cx="10614991" cy="1200329"/>
          </a:xfrm>
          <a:prstGeom prst="rect">
            <a:avLst/>
          </a:prstGeom>
          <a:noFill/>
        </p:spPr>
        <p:txBody>
          <a:bodyPr wrap="square">
            <a:spAutoFit/>
          </a:bodyPr>
          <a:lstStyle/>
          <a:p>
            <a:r>
              <a:rPr lang="de-DE" sz="2400" b="1" dirty="0" smtClean="0"/>
              <a:t>3NF</a:t>
            </a:r>
            <a:r>
              <a:rPr lang="de-DE" sz="2400" dirty="0"/>
              <a:t>: Kein Nicht-Schlüsselattribut ist von einem anderen Nicht-Schlüsselattribut </a:t>
            </a:r>
            <a:r>
              <a:rPr lang="de-DE" sz="2400" dirty="0" smtClean="0"/>
              <a:t>abhängig</a:t>
            </a:r>
            <a:r>
              <a:rPr lang="de-DE" sz="2400" b="1" dirty="0"/>
              <a:t>.</a:t>
            </a:r>
          </a:p>
          <a:p>
            <a:endParaRPr lang="de-DE" sz="2400" b="1" dirty="0">
              <a:solidFill>
                <a:srgbClr val="00B050"/>
              </a:solidFill>
            </a:endParaRPr>
          </a:p>
        </p:txBody>
      </p:sp>
      <p:graphicFrame>
        <p:nvGraphicFramePr>
          <p:cNvPr id="5" name="Tabelle 4">
            <a:extLst>
              <a:ext uri="{FF2B5EF4-FFF2-40B4-BE49-F238E27FC236}">
                <a16:creationId xmlns:a16="http://schemas.microsoft.com/office/drawing/2014/main" id="{B84A877B-D2B6-0539-2FCC-317993B2EC21}"/>
              </a:ext>
            </a:extLst>
          </p:cNvPr>
          <p:cNvGraphicFramePr>
            <a:graphicFrameLocks noGrp="1"/>
          </p:cNvGraphicFramePr>
          <p:nvPr>
            <p:extLst>
              <p:ext uri="{D42A27DB-BD31-4B8C-83A1-F6EECF244321}">
                <p14:modId xmlns:p14="http://schemas.microsoft.com/office/powerpoint/2010/main" val="290151886"/>
              </p:ext>
            </p:extLst>
          </p:nvPr>
        </p:nvGraphicFramePr>
        <p:xfrm>
          <a:off x="286248" y="2785663"/>
          <a:ext cx="11791495" cy="3403116"/>
        </p:xfrm>
        <a:graphic>
          <a:graphicData uri="http://schemas.openxmlformats.org/drawingml/2006/table">
            <a:tbl>
              <a:tblPr/>
              <a:tblGrid>
                <a:gridCol w="876469">
                  <a:extLst>
                    <a:ext uri="{9D8B030D-6E8A-4147-A177-3AD203B41FA5}">
                      <a16:colId xmlns:a16="http://schemas.microsoft.com/office/drawing/2014/main" val="3160773092"/>
                    </a:ext>
                  </a:extLst>
                </a:gridCol>
                <a:gridCol w="774370">
                  <a:extLst>
                    <a:ext uri="{9D8B030D-6E8A-4147-A177-3AD203B41FA5}">
                      <a16:colId xmlns:a16="http://schemas.microsoft.com/office/drawing/2014/main" val="1799276139"/>
                    </a:ext>
                  </a:extLst>
                </a:gridCol>
                <a:gridCol w="733425">
                  <a:extLst>
                    <a:ext uri="{9D8B030D-6E8A-4147-A177-3AD203B41FA5}">
                      <a16:colId xmlns:a16="http://schemas.microsoft.com/office/drawing/2014/main" val="2943906802"/>
                    </a:ext>
                  </a:extLst>
                </a:gridCol>
                <a:gridCol w="733425">
                  <a:extLst>
                    <a:ext uri="{9D8B030D-6E8A-4147-A177-3AD203B41FA5}">
                      <a16:colId xmlns:a16="http://schemas.microsoft.com/office/drawing/2014/main" val="1808295499"/>
                    </a:ext>
                  </a:extLst>
                </a:gridCol>
                <a:gridCol w="1066800">
                  <a:extLst>
                    <a:ext uri="{9D8B030D-6E8A-4147-A177-3AD203B41FA5}">
                      <a16:colId xmlns:a16="http://schemas.microsoft.com/office/drawing/2014/main" val="1345557759"/>
                    </a:ext>
                  </a:extLst>
                </a:gridCol>
                <a:gridCol w="1068324">
                  <a:extLst>
                    <a:ext uri="{9D8B030D-6E8A-4147-A177-3AD203B41FA5}">
                      <a16:colId xmlns:a16="http://schemas.microsoft.com/office/drawing/2014/main" val="2408710421"/>
                    </a:ext>
                  </a:extLst>
                </a:gridCol>
                <a:gridCol w="3707757">
                  <a:extLst>
                    <a:ext uri="{9D8B030D-6E8A-4147-A177-3AD203B41FA5}">
                      <a16:colId xmlns:a16="http://schemas.microsoft.com/office/drawing/2014/main" val="1356365900"/>
                    </a:ext>
                  </a:extLst>
                </a:gridCol>
                <a:gridCol w="1915940">
                  <a:extLst>
                    <a:ext uri="{9D8B030D-6E8A-4147-A177-3AD203B41FA5}">
                      <a16:colId xmlns:a16="http://schemas.microsoft.com/office/drawing/2014/main" val="361933268"/>
                    </a:ext>
                  </a:extLst>
                </a:gridCol>
                <a:gridCol w="914985">
                  <a:extLst>
                    <a:ext uri="{9D8B030D-6E8A-4147-A177-3AD203B41FA5}">
                      <a16:colId xmlns:a16="http://schemas.microsoft.com/office/drawing/2014/main" val="1222168213"/>
                    </a:ext>
                  </a:extLst>
                </a:gridCol>
              </a:tblGrid>
              <a:tr h="256204">
                <a:tc gridSpan="9">
                  <a:txBody>
                    <a:bodyPr/>
                    <a:lstStyle/>
                    <a:p>
                      <a:pPr algn="ctr" fontAlgn="b"/>
                      <a:r>
                        <a:rPr lang="de-DE" sz="1400" b="1" i="0" u="none" strike="noStrike" dirty="0">
                          <a:solidFill>
                            <a:srgbClr val="000000"/>
                          </a:solidFill>
                          <a:effectLst/>
                          <a:latin typeface="Calibri" panose="020F0502020204030204" pitchFamily="34" charset="0"/>
                        </a:rPr>
                        <a:t>Aktivitäten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extLst>
                  <a:ext uri="{0D108BD9-81ED-4DB2-BD59-A6C34878D82A}">
                    <a16:rowId xmlns:a16="http://schemas.microsoft.com/office/drawing/2014/main" val="4196205213"/>
                  </a:ext>
                </a:extLst>
              </a:tr>
              <a:tr h="256204">
                <a:tc>
                  <a:txBody>
                    <a:bodyPr/>
                    <a:lstStyle/>
                    <a:p>
                      <a:pPr algn="ctr" fontAlgn="b"/>
                      <a:r>
                        <a:rPr lang="de-DE" sz="1200" b="1" i="0" u="none" strike="noStrike">
                          <a:solidFill>
                            <a:srgbClr val="000000"/>
                          </a:solidFill>
                          <a:effectLst/>
                          <a:latin typeface="Calibri" panose="020F0502020204030204" pitchFamily="34" charset="0"/>
                        </a:rPr>
                        <a:t>Aktivitäten-ID</a:t>
                      </a:r>
                      <a:endParaRPr lang="de-DE" sz="1200" b="1"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9BD5"/>
                    </a:solidFill>
                  </a:tcPr>
                </a:tc>
                <a:tc>
                  <a:txBody>
                    <a:bodyPr/>
                    <a:lstStyle/>
                    <a:p>
                      <a:pPr algn="ctr" fontAlgn="b"/>
                      <a:r>
                        <a:rPr lang="de-DE" sz="1200" b="1" i="0" u="none" strike="noStrike">
                          <a:solidFill>
                            <a:srgbClr val="000000"/>
                          </a:solidFill>
                          <a:effectLst/>
                          <a:latin typeface="Calibri" panose="020F0502020204030204" pitchFamily="34" charset="0"/>
                        </a:rPr>
                        <a:t>Personen-ID</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9BD5"/>
                    </a:solidFill>
                  </a:tcPr>
                </a:tc>
                <a:tc>
                  <a:txBody>
                    <a:bodyPr/>
                    <a:lstStyle/>
                    <a:p>
                      <a:pPr algn="ctr" fontAlgn="b"/>
                      <a:r>
                        <a:rPr lang="de-DE" sz="1200" b="1" i="0" u="none" strike="noStrike">
                          <a:solidFill>
                            <a:srgbClr val="000000"/>
                          </a:solidFill>
                          <a:effectLst/>
                          <a:latin typeface="Calibri" panose="020F0502020204030204" pitchFamily="34" charset="0"/>
                        </a:rPr>
                        <a:t>Von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9BD5"/>
                    </a:solidFill>
                  </a:tcPr>
                </a:tc>
                <a:tc>
                  <a:txBody>
                    <a:bodyPr/>
                    <a:lstStyle/>
                    <a:p>
                      <a:pPr algn="ctr" fontAlgn="b"/>
                      <a:r>
                        <a:rPr lang="de-DE" sz="1200" b="1" i="0" u="none" strike="noStrike">
                          <a:solidFill>
                            <a:srgbClr val="000000"/>
                          </a:solidFill>
                          <a:effectLst/>
                          <a:latin typeface="Calibri" panose="020F0502020204030204" pitchFamily="34" charset="0"/>
                        </a:rPr>
                        <a:t>Bis</a:t>
                      </a:r>
                      <a:endParaRPr lang="de-DE" sz="1200" b="1"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9BD5"/>
                    </a:solidFill>
                  </a:tcPr>
                </a:tc>
                <a:tc>
                  <a:txBody>
                    <a:bodyPr/>
                    <a:lstStyle/>
                    <a:p>
                      <a:pPr algn="ctr" fontAlgn="b"/>
                      <a:r>
                        <a:rPr lang="de-DE" sz="1200" b="1" i="0" u="none" strike="noStrike" dirty="0">
                          <a:solidFill>
                            <a:srgbClr val="000000"/>
                          </a:solidFill>
                          <a:effectLst/>
                          <a:latin typeface="Calibri" panose="020F0502020204030204" pitchFamily="34" charset="0"/>
                        </a:rPr>
                        <a:t>Semester</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9BD5"/>
                    </a:solidFill>
                  </a:tcPr>
                </a:tc>
                <a:tc>
                  <a:txBody>
                    <a:bodyPr/>
                    <a:lstStyle/>
                    <a:p>
                      <a:pPr algn="ctr" fontAlgn="b"/>
                      <a:r>
                        <a:rPr lang="de-DE" sz="1200" b="1" i="0" u="none" strike="noStrike" dirty="0">
                          <a:solidFill>
                            <a:srgbClr val="000000"/>
                          </a:solidFill>
                          <a:effectLst/>
                          <a:latin typeface="Calibri" panose="020F0502020204030204" pitchFamily="34" charset="0"/>
                        </a:rPr>
                        <a:t>Publikationsjahr</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9BD5"/>
                    </a:solidFill>
                  </a:tcPr>
                </a:tc>
                <a:tc>
                  <a:txBody>
                    <a:bodyPr/>
                    <a:lstStyle/>
                    <a:p>
                      <a:pPr algn="ctr" fontAlgn="b"/>
                      <a:r>
                        <a:rPr lang="de-DE" sz="1200" b="1" i="0" u="none" strike="noStrike">
                          <a:solidFill>
                            <a:srgbClr val="000000"/>
                          </a:solidFill>
                          <a:effectLst/>
                          <a:latin typeface="Calibri" panose="020F0502020204030204" pitchFamily="34" charset="0"/>
                        </a:rPr>
                        <a:t>Titel</a:t>
                      </a:r>
                      <a:endParaRPr lang="de-DE" sz="1200" b="1"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9BD5"/>
                    </a:solidFill>
                  </a:tcPr>
                </a:tc>
                <a:tc>
                  <a:txBody>
                    <a:bodyPr/>
                    <a:lstStyle/>
                    <a:p>
                      <a:pPr algn="ctr" fontAlgn="b"/>
                      <a:r>
                        <a:rPr lang="de-DE" sz="1200" b="1" i="0" u="none" strike="noStrike" dirty="0">
                          <a:solidFill>
                            <a:srgbClr val="000000"/>
                          </a:solidFill>
                          <a:effectLst/>
                          <a:latin typeface="Calibri" panose="020F0502020204030204" pitchFamily="34" charset="0"/>
                        </a:rPr>
                        <a:t>Kategorie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9BD5"/>
                    </a:solidFill>
                  </a:tcPr>
                </a:tc>
                <a:tc>
                  <a:txBody>
                    <a:bodyPr/>
                    <a:lstStyle/>
                    <a:p>
                      <a:pPr algn="ctr" fontAlgn="b"/>
                      <a:r>
                        <a:rPr lang="de-DE" sz="1200" b="1" i="0" u="none" strike="noStrike">
                          <a:solidFill>
                            <a:srgbClr val="000000"/>
                          </a:solidFill>
                          <a:effectLst/>
                          <a:latin typeface="Calibri" panose="020F0502020204030204" pitchFamily="34" charset="0"/>
                        </a:rPr>
                        <a:t>Typ</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9BD5"/>
                    </a:solidFill>
                  </a:tcPr>
                </a:tc>
                <a:extLst>
                  <a:ext uri="{0D108BD9-81ED-4DB2-BD59-A6C34878D82A}">
                    <a16:rowId xmlns:a16="http://schemas.microsoft.com/office/drawing/2014/main" val="1751235044"/>
                  </a:ext>
                </a:extLst>
              </a:tr>
              <a:tr h="256204">
                <a:tc>
                  <a:txBody>
                    <a:bodyPr/>
                    <a:lstStyle/>
                    <a:p>
                      <a:pPr algn="ctr" fontAlgn="b"/>
                      <a:r>
                        <a:rPr lang="de-DE" sz="1200" b="0" i="0" u="none" strike="noStrike" dirty="0">
                          <a:solidFill>
                            <a:srgbClr val="000000"/>
                          </a:solidFill>
                          <a:effectLst/>
                          <a:latin typeface="Calibri" panose="020F0502020204030204" pitchFamily="34" charset="0"/>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dirty="0">
                          <a:solidFill>
                            <a:srgbClr val="000000"/>
                          </a:solidFill>
                          <a:effectLst/>
                          <a:latin typeface="Calibri" panose="020F0502020204030204" pitchFamily="34" charset="0"/>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dirty="0">
                          <a:solidFill>
                            <a:srgbClr val="000000"/>
                          </a:solidFill>
                          <a:effectLst/>
                          <a:latin typeface="Calibri" panose="020F0502020204030204" pitchFamily="34" charset="0"/>
                        </a:rPr>
                        <a:t>01.05.1996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9BB4">
                        <a:alpha val="20000"/>
                      </a:srgbClr>
                    </a:solidFill>
                  </a:tcPr>
                </a:tc>
                <a:tc>
                  <a:txBody>
                    <a:bodyPr/>
                    <a:lstStyle/>
                    <a:p>
                      <a:pPr algn="ctr" fontAlgn="b"/>
                      <a:r>
                        <a:rPr lang="de-DE" sz="1200" b="0" i="0" u="none" strike="noStrike" dirty="0">
                          <a:solidFill>
                            <a:srgbClr val="000000"/>
                          </a:solidFill>
                          <a:effectLst/>
                          <a:latin typeface="Calibri" panose="020F0502020204030204" pitchFamily="34" charset="0"/>
                        </a:rPr>
                        <a:t>30.09.1999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9BB4">
                        <a:alpha val="20000"/>
                      </a:srgbClr>
                    </a:solidFill>
                  </a:tcPr>
                </a:tc>
                <a:tc>
                  <a:txBody>
                    <a:bodyPr/>
                    <a:lstStyle/>
                    <a:p>
                      <a:pPr algn="ctr" fontAlgn="b"/>
                      <a:r>
                        <a:rPr lang="de-DE" sz="1200" b="0" i="0" u="none" strike="noStrike" dirty="0">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de-DE" sz="1200" b="0" i="0" u="none" strike="noStrike" dirty="0">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de-DE" sz="1200" b="0" i="0" u="none" strike="noStrike" dirty="0">
                          <a:solidFill>
                            <a:srgbClr val="000000"/>
                          </a:solidFill>
                          <a:effectLst/>
                          <a:latin typeface="Calibri" panose="020F0502020204030204" pitchFamily="34" charset="0"/>
                        </a:rPr>
                        <a:t>Verwendungen von Abkürzungen im MA</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EBF0"/>
                    </a:solidFill>
                  </a:tcPr>
                </a:tc>
                <a:tc>
                  <a:txBody>
                    <a:bodyPr/>
                    <a:lstStyle/>
                    <a:p>
                      <a:pPr algn="l" fontAlgn="b"/>
                      <a:r>
                        <a:rPr lang="de-DE" sz="1200" b="0" i="0" u="none" strike="noStrike" dirty="0">
                          <a:solidFill>
                            <a:srgbClr val="000000"/>
                          </a:solidFill>
                          <a:effectLst/>
                          <a:latin typeface="Calibri" panose="020F0502020204030204" pitchFamily="34" charset="0"/>
                        </a:rPr>
                        <a:t>Projekt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EBF0"/>
                    </a:solidFill>
                  </a:tcPr>
                </a:tc>
                <a:tc>
                  <a:txBody>
                    <a:bodyPr/>
                    <a:lstStyle/>
                    <a:p>
                      <a:pPr algn="l" fontAlgn="b"/>
                      <a:r>
                        <a:rPr lang="de-DE" sz="1200" b="0" i="0" u="none" strike="noStrike" dirty="0">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08612587"/>
                  </a:ext>
                </a:extLst>
              </a:tr>
              <a:tr h="256204">
                <a:tc>
                  <a:txBody>
                    <a:bodyPr/>
                    <a:lstStyle/>
                    <a:p>
                      <a:pPr algn="ctr" fontAlgn="b"/>
                      <a:r>
                        <a:rPr lang="de-DE" sz="1200" b="0" i="0" u="none" strike="noStrike">
                          <a:solidFill>
                            <a:srgbClr val="000000"/>
                          </a:solidFill>
                          <a:effectLst/>
                          <a:latin typeface="Calibri" panose="020F0502020204030204" pitchFamily="34" charset="0"/>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dirty="0">
                          <a:solidFill>
                            <a:srgbClr val="000000"/>
                          </a:solidFill>
                          <a:effectLst/>
                          <a:latin typeface="Calibri" panose="020F0502020204030204" pitchFamily="34" charset="0"/>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dirty="0">
                          <a:solidFill>
                            <a:srgbClr val="000000"/>
                          </a:solidFill>
                          <a:effectLst/>
                          <a:latin typeface="Calibri" panose="020F0502020204030204" pitchFamily="34" charset="0"/>
                        </a:rPr>
                        <a:t>01.03.2000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9BB4">
                        <a:alpha val="20000"/>
                      </a:srgbClr>
                    </a:solidFill>
                  </a:tcPr>
                </a:tc>
                <a:tc>
                  <a:txBody>
                    <a:bodyPr/>
                    <a:lstStyle/>
                    <a:p>
                      <a:pPr algn="ctr" fontAlgn="b"/>
                      <a:r>
                        <a:rPr lang="de-DE" sz="1200" b="0" i="0" u="none" strike="noStrike" dirty="0">
                          <a:solidFill>
                            <a:srgbClr val="000000"/>
                          </a:solidFill>
                          <a:effectLst/>
                          <a:latin typeface="Calibri" panose="020F0502020204030204" pitchFamily="34" charset="0"/>
                        </a:rPr>
                        <a:t>31.08.2003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9BB4">
                        <a:alpha val="20000"/>
                      </a:srgbClr>
                    </a:solidFill>
                  </a:tcPr>
                </a:tc>
                <a:tc>
                  <a:txBody>
                    <a:bodyPr/>
                    <a:lstStyle/>
                    <a:p>
                      <a:pPr algn="ctr" fontAlgn="b"/>
                      <a:r>
                        <a:rPr lang="de-DE" sz="1200" b="0" i="0" u="none" strike="noStrike" dirty="0">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de-DE" sz="1200" b="0" i="0" u="none" strike="noStrike" dirty="0">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de-DE" sz="1200" b="0" i="0" u="none" strike="noStrike" dirty="0">
                          <a:solidFill>
                            <a:srgbClr val="000000"/>
                          </a:solidFill>
                          <a:effectLst/>
                          <a:latin typeface="Calibri" panose="020F0502020204030204" pitchFamily="34" charset="0"/>
                        </a:rPr>
                        <a:t>Datenmodelle in den Sozialwissenschaften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EBF0"/>
                    </a:solidFill>
                  </a:tcPr>
                </a:tc>
                <a:tc>
                  <a:txBody>
                    <a:bodyPr/>
                    <a:lstStyle/>
                    <a:p>
                      <a:pPr algn="l" fontAlgn="b"/>
                      <a:r>
                        <a:rPr lang="de-DE" sz="1200" b="0" i="0" u="none" strike="noStrike" dirty="0">
                          <a:solidFill>
                            <a:srgbClr val="000000"/>
                          </a:solidFill>
                          <a:effectLst/>
                          <a:latin typeface="Calibri" panose="020F0502020204030204" pitchFamily="34" charset="0"/>
                        </a:rPr>
                        <a:t>Projekt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EBF0"/>
                    </a:solidFill>
                  </a:tcPr>
                </a:tc>
                <a:tc>
                  <a:txBody>
                    <a:bodyPr/>
                    <a:lstStyle/>
                    <a:p>
                      <a:pPr algn="l" fontAlgn="b"/>
                      <a:r>
                        <a:rPr lang="de-DE" sz="12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85343623"/>
                  </a:ext>
                </a:extLst>
              </a:tr>
              <a:tr h="256204">
                <a:tc>
                  <a:txBody>
                    <a:bodyPr/>
                    <a:lstStyle/>
                    <a:p>
                      <a:pPr algn="ctr" fontAlgn="b"/>
                      <a:r>
                        <a:rPr lang="de-DE" sz="1200" b="0" i="0" u="none" strike="noStrike">
                          <a:solidFill>
                            <a:srgbClr val="000000"/>
                          </a:solidFill>
                          <a:effectLst/>
                          <a:latin typeface="Calibri" panose="020F0502020204030204" pitchFamily="34" charset="0"/>
                        </a:rPr>
                        <a:t>3</a:t>
                      </a:r>
                      <a:endParaRPr lang="de-DE" sz="1200" b="0"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a:solidFill>
                            <a:srgbClr val="000000"/>
                          </a:solidFill>
                          <a:effectLst/>
                          <a:latin typeface="Calibri" panose="020F0502020204030204" pitchFamily="34" charset="0"/>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dirty="0">
                          <a:solidFill>
                            <a:srgbClr val="000000"/>
                          </a:solidFill>
                          <a:effectLst/>
                          <a:latin typeface="Calibri" panose="020F0502020204030204" pitchFamily="34" charset="0"/>
                        </a:rPr>
                        <a:t>01.10.2003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de-DE" sz="1200" b="0" i="0" u="none" strike="noStrike" dirty="0">
                          <a:solidFill>
                            <a:srgbClr val="000000"/>
                          </a:solidFill>
                          <a:effectLst/>
                          <a:latin typeface="Calibri" panose="020F0502020204030204" pitchFamily="34" charset="0"/>
                        </a:rPr>
                        <a:t>31.03.2004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de-DE" sz="1200" b="0" i="0" u="none" strike="noStrike" dirty="0" err="1">
                          <a:solidFill>
                            <a:srgbClr val="000000"/>
                          </a:solidFill>
                          <a:effectLst/>
                          <a:latin typeface="Calibri" panose="020F0502020204030204" pitchFamily="34" charset="0"/>
                        </a:rPr>
                        <a:t>WiSe</a:t>
                      </a:r>
                      <a:r>
                        <a:rPr lang="de-DE" sz="1200" b="0" i="0" u="none" strike="noStrike" dirty="0">
                          <a:solidFill>
                            <a:srgbClr val="000000"/>
                          </a:solidFill>
                          <a:effectLst/>
                          <a:latin typeface="Calibri" panose="020F0502020204030204" pitchFamily="34" charset="0"/>
                        </a:rPr>
                        <a:t> 2003/2004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de-DE" sz="1200" b="0" i="0" u="none" strike="noStrike" dirty="0">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de-DE" sz="1200" b="0" i="0" u="none" strike="noStrike" dirty="0">
                          <a:solidFill>
                            <a:srgbClr val="000000"/>
                          </a:solidFill>
                          <a:effectLst/>
                          <a:latin typeface="Calibri" panose="020F0502020204030204" pitchFamily="34" charset="0"/>
                        </a:rPr>
                        <a:t>Einführungsveranstaltung</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60000"/>
                        <a:lumOff val="40000"/>
                      </a:schemeClr>
                    </a:solidFill>
                  </a:tcPr>
                </a:tc>
                <a:tc>
                  <a:txBody>
                    <a:bodyPr/>
                    <a:lstStyle/>
                    <a:p>
                      <a:pPr algn="l" fontAlgn="b"/>
                      <a:r>
                        <a:rPr lang="de-DE" sz="1200" b="0" i="0" u="none" strike="noStrike" dirty="0">
                          <a:solidFill>
                            <a:srgbClr val="000000"/>
                          </a:solidFill>
                          <a:effectLst/>
                          <a:latin typeface="Calibri" panose="020F0502020204030204" pitchFamily="34" charset="0"/>
                        </a:rPr>
                        <a:t>Lehrveranstaltung</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60000"/>
                        <a:lumOff val="40000"/>
                      </a:schemeClr>
                    </a:solidFill>
                  </a:tcPr>
                </a:tc>
                <a:tc>
                  <a:txBody>
                    <a:bodyPr/>
                    <a:lstStyle/>
                    <a:p>
                      <a:pPr algn="l" fontAlgn="b"/>
                      <a:r>
                        <a:rPr lang="de-DE" sz="1200" b="0" i="0" u="none" strike="noStrike" dirty="0">
                          <a:solidFill>
                            <a:srgbClr val="000000"/>
                          </a:solidFill>
                          <a:effectLst/>
                          <a:latin typeface="Calibri" panose="020F0502020204030204" pitchFamily="34" charset="0"/>
                        </a:rPr>
                        <a:t>Seminar</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60000"/>
                        <a:lumOff val="40000"/>
                      </a:schemeClr>
                    </a:solidFill>
                  </a:tcPr>
                </a:tc>
                <a:extLst>
                  <a:ext uri="{0D108BD9-81ED-4DB2-BD59-A6C34878D82A}">
                    <a16:rowId xmlns:a16="http://schemas.microsoft.com/office/drawing/2014/main" val="3509627325"/>
                  </a:ext>
                </a:extLst>
              </a:tr>
              <a:tr h="256204">
                <a:tc>
                  <a:txBody>
                    <a:bodyPr/>
                    <a:lstStyle/>
                    <a:p>
                      <a:pPr algn="ctr" fontAlgn="b"/>
                      <a:r>
                        <a:rPr lang="de-DE" sz="1200" b="0" i="0" u="none" strike="noStrike">
                          <a:solidFill>
                            <a:srgbClr val="000000"/>
                          </a:solidFill>
                          <a:effectLst/>
                          <a:latin typeface="Calibri" panose="020F0502020204030204" pitchFamily="34" charset="0"/>
                        </a:rPr>
                        <a:t>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a:solidFill>
                            <a:srgbClr val="000000"/>
                          </a:solidFill>
                          <a:effectLst/>
                          <a:latin typeface="Calibri" panose="020F0502020204030204" pitchFamily="34" charset="0"/>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dirty="0">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de-DE" sz="1200" b="0" i="0" u="none" strike="noStrike" dirty="0">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de-DE" sz="1200" b="0" i="0" u="none" strike="noStrike" dirty="0">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de-DE" sz="1200" b="0" i="0" u="none" strike="noStrike" dirty="0">
                          <a:solidFill>
                            <a:srgbClr val="000000"/>
                          </a:solidFill>
                          <a:effectLst/>
                          <a:latin typeface="Calibri" panose="020F0502020204030204" pitchFamily="34" charset="0"/>
                        </a:rPr>
                        <a:t>2019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FF4F"/>
                    </a:solidFill>
                  </a:tcPr>
                </a:tc>
                <a:tc>
                  <a:txBody>
                    <a:bodyPr/>
                    <a:lstStyle/>
                    <a:p>
                      <a:pPr algn="l" fontAlgn="b"/>
                      <a:r>
                        <a:rPr lang="de-DE" sz="1200" b="0" i="0" u="none" strike="noStrike" dirty="0">
                          <a:solidFill>
                            <a:srgbClr val="000000"/>
                          </a:solidFill>
                          <a:effectLst/>
                          <a:latin typeface="Calibri" panose="020F0502020204030204" pitchFamily="34" charset="0"/>
                        </a:rPr>
                        <a:t>Datenmodellierung sozialer Interaktionen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FF4F"/>
                    </a:solidFill>
                  </a:tcPr>
                </a:tc>
                <a:tc>
                  <a:txBody>
                    <a:bodyPr/>
                    <a:lstStyle/>
                    <a:p>
                      <a:pPr algn="l" fontAlgn="b"/>
                      <a:r>
                        <a:rPr lang="de-DE" sz="1200" b="0" i="0" u="none" strike="noStrike" dirty="0">
                          <a:solidFill>
                            <a:srgbClr val="000000"/>
                          </a:solidFill>
                          <a:effectLst/>
                          <a:latin typeface="Calibri" panose="020F0502020204030204" pitchFamily="34" charset="0"/>
                        </a:rPr>
                        <a:t>Publikation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FF4F"/>
                    </a:solidFill>
                  </a:tcPr>
                </a:tc>
                <a:tc>
                  <a:txBody>
                    <a:bodyPr/>
                    <a:lstStyle/>
                    <a:p>
                      <a:pPr algn="l" fontAlgn="b"/>
                      <a:r>
                        <a:rPr lang="de-DE" sz="1200" b="0" i="0" u="none" strike="noStrike" dirty="0">
                          <a:solidFill>
                            <a:srgbClr val="000000"/>
                          </a:solidFill>
                          <a:effectLst/>
                          <a:latin typeface="Calibri" panose="020F0502020204030204" pitchFamily="34" charset="0"/>
                        </a:rPr>
                        <a:t>Monographie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FF4F"/>
                    </a:solidFill>
                  </a:tcPr>
                </a:tc>
                <a:extLst>
                  <a:ext uri="{0D108BD9-81ED-4DB2-BD59-A6C34878D82A}">
                    <a16:rowId xmlns:a16="http://schemas.microsoft.com/office/drawing/2014/main" val="3595187360"/>
                  </a:ext>
                </a:extLst>
              </a:tr>
              <a:tr h="256204">
                <a:tc>
                  <a:txBody>
                    <a:bodyPr/>
                    <a:lstStyle/>
                    <a:p>
                      <a:pPr algn="ctr" fontAlgn="b"/>
                      <a:r>
                        <a:rPr lang="de-DE" sz="1200" b="0" i="0" u="none" strike="noStrike">
                          <a:solidFill>
                            <a:srgbClr val="000000"/>
                          </a:solidFill>
                          <a:effectLst/>
                          <a:latin typeface="Calibri" panose="020F0502020204030204" pitchFamily="34" charset="0"/>
                        </a:rPr>
                        <a:t>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a:solidFill>
                            <a:srgbClr val="000000"/>
                          </a:solidFill>
                          <a:effectLst/>
                          <a:latin typeface="Calibri" panose="020F0502020204030204" pitchFamily="34" charset="0"/>
                        </a:rPr>
                        <a:t>2</a:t>
                      </a:r>
                      <a:endParaRPr lang="de-DE" sz="1200" b="0"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1200" b="0" i="0" u="none" strike="noStrike" dirty="0">
                          <a:solidFill>
                            <a:srgbClr val="000000"/>
                          </a:solidFill>
                          <a:effectLst/>
                          <a:latin typeface="Calibri" panose="020F0502020204030204" pitchFamily="34" charset="0"/>
                        </a:rPr>
                        <a:t>01.10.2015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de-DE" sz="1200" b="0" i="0" u="none" strike="noStrike" dirty="0">
                          <a:solidFill>
                            <a:srgbClr val="000000"/>
                          </a:solidFill>
                          <a:effectLst/>
                          <a:latin typeface="Calibri" panose="020F0502020204030204" pitchFamily="34" charset="0"/>
                        </a:rPr>
                        <a:t>31.03.2016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de-DE" sz="1200" b="0" i="0" u="none" strike="noStrike" dirty="0" err="1">
                          <a:solidFill>
                            <a:srgbClr val="000000"/>
                          </a:solidFill>
                          <a:effectLst/>
                          <a:latin typeface="Calibri" panose="020F0502020204030204" pitchFamily="34" charset="0"/>
                        </a:rPr>
                        <a:t>WiSe</a:t>
                      </a:r>
                      <a:r>
                        <a:rPr lang="de-DE" sz="1200" b="0" i="0" u="none" strike="noStrike" dirty="0">
                          <a:solidFill>
                            <a:srgbClr val="000000"/>
                          </a:solidFill>
                          <a:effectLst/>
                          <a:latin typeface="Calibri" panose="020F0502020204030204" pitchFamily="34" charset="0"/>
                        </a:rPr>
                        <a:t> 2015/2016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de-DE" sz="12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de-DE" sz="1200" b="0" i="0" u="none" strike="noStrike" dirty="0">
                          <a:solidFill>
                            <a:srgbClr val="000000"/>
                          </a:solidFill>
                          <a:effectLst/>
                          <a:latin typeface="Calibri" panose="020F0502020204030204" pitchFamily="34" charset="0"/>
                        </a:rPr>
                        <a:t>Einführung in die Wirtschaftswissenschaften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60000"/>
                        <a:lumOff val="40000"/>
                      </a:schemeClr>
                    </a:solidFill>
                  </a:tcPr>
                </a:tc>
                <a:tc>
                  <a:txBody>
                    <a:bodyPr/>
                    <a:lstStyle/>
                    <a:p>
                      <a:pPr algn="l" fontAlgn="b"/>
                      <a:r>
                        <a:rPr lang="de-DE" sz="1200" b="0" i="0" u="none" strike="noStrike" kern="1200" dirty="0">
                          <a:solidFill>
                            <a:srgbClr val="000000"/>
                          </a:solidFill>
                          <a:effectLst/>
                          <a:latin typeface="Calibri" panose="020F0502020204030204" pitchFamily="34" charset="0"/>
                          <a:ea typeface="+mn-ea"/>
                          <a:cs typeface="+mn-cs"/>
                        </a:rPr>
                        <a:t>Lehrveranstaltung</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60000"/>
                        <a:lumOff val="40000"/>
                      </a:schemeClr>
                    </a:solidFill>
                  </a:tcPr>
                </a:tc>
                <a:tc>
                  <a:txBody>
                    <a:bodyPr/>
                    <a:lstStyle/>
                    <a:p>
                      <a:pPr algn="l" fontAlgn="b"/>
                      <a:r>
                        <a:rPr lang="de-DE" sz="1200" b="0" i="0" u="none" strike="noStrike" dirty="0">
                          <a:solidFill>
                            <a:srgbClr val="000000"/>
                          </a:solidFill>
                          <a:effectLst/>
                          <a:latin typeface="Calibri" panose="020F0502020204030204" pitchFamily="34" charset="0"/>
                        </a:rPr>
                        <a:t>Vorlesung</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60000"/>
                        <a:lumOff val="40000"/>
                      </a:schemeClr>
                    </a:solidFill>
                  </a:tcPr>
                </a:tc>
                <a:extLst>
                  <a:ext uri="{0D108BD9-81ED-4DB2-BD59-A6C34878D82A}">
                    <a16:rowId xmlns:a16="http://schemas.microsoft.com/office/drawing/2014/main" val="1607491652"/>
                  </a:ext>
                </a:extLst>
              </a:tr>
              <a:tr h="256204">
                <a:tc>
                  <a:txBody>
                    <a:bodyPr/>
                    <a:lstStyle/>
                    <a:p>
                      <a:pPr algn="ctr" fontAlgn="b"/>
                      <a:r>
                        <a:rPr lang="de-DE" sz="1200" b="0" i="0" u="none" strike="noStrike">
                          <a:solidFill>
                            <a:srgbClr val="000000"/>
                          </a:solidFill>
                          <a:effectLst/>
                          <a:latin typeface="Calibri" panose="020F0502020204030204" pitchFamily="34" charset="0"/>
                        </a:rPr>
                        <a:t>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a:solidFill>
                            <a:srgbClr val="000000"/>
                          </a:solidFill>
                          <a:effectLst/>
                          <a:latin typeface="Calibri" panose="020F0502020204030204" pitchFamily="34" charset="0"/>
                        </a:rPr>
                        <a:t>2</a:t>
                      </a:r>
                      <a:endParaRPr lang="de-DE" sz="1200" b="0"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1200" b="0" i="0" u="none" strike="noStrike">
                          <a:solidFill>
                            <a:srgbClr val="000000"/>
                          </a:solidFill>
                          <a:effectLst/>
                          <a:latin typeface="Calibri" panose="020F0502020204030204" pitchFamily="34" charset="0"/>
                        </a:rPr>
                        <a:t>01.04.2017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de-DE" sz="1200" b="0" i="0" u="none" strike="noStrike" dirty="0">
                          <a:solidFill>
                            <a:srgbClr val="000000"/>
                          </a:solidFill>
                          <a:effectLst/>
                          <a:latin typeface="Calibri" panose="020F0502020204030204" pitchFamily="34" charset="0"/>
                        </a:rPr>
                        <a:t>30.09.2017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de-DE" sz="1200" b="0" i="0" u="none" strike="noStrike" dirty="0" err="1">
                          <a:solidFill>
                            <a:srgbClr val="000000"/>
                          </a:solidFill>
                          <a:effectLst/>
                          <a:latin typeface="Calibri" panose="020F0502020204030204" pitchFamily="34" charset="0"/>
                        </a:rPr>
                        <a:t>SoSe</a:t>
                      </a:r>
                      <a:r>
                        <a:rPr lang="de-DE" sz="1200" b="0" i="0" u="none" strike="noStrike" dirty="0">
                          <a:solidFill>
                            <a:srgbClr val="000000"/>
                          </a:solidFill>
                          <a:effectLst/>
                          <a:latin typeface="Calibri" panose="020F0502020204030204" pitchFamily="34" charset="0"/>
                        </a:rPr>
                        <a:t> 2017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ctr"/>
                      <a:r>
                        <a:rPr lang="de-DE" sz="12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de-DE" sz="1200" b="0" i="0" u="none" strike="noStrike" dirty="0">
                          <a:solidFill>
                            <a:srgbClr val="000000"/>
                          </a:solidFill>
                          <a:effectLst/>
                          <a:latin typeface="Calibri" panose="020F0502020204030204" pitchFamily="34" charset="0"/>
                        </a:rPr>
                        <a:t>Externes Rechnungswesen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60000"/>
                        <a:lumOff val="40000"/>
                      </a:schemeClr>
                    </a:solidFill>
                  </a:tcPr>
                </a:tc>
                <a:tc>
                  <a:txBody>
                    <a:bodyPr/>
                    <a:lstStyle/>
                    <a:p>
                      <a:pPr algn="l" fontAlgn="b"/>
                      <a:r>
                        <a:rPr lang="de-DE" sz="1200" b="0" i="0" u="none" strike="noStrike" kern="1200" dirty="0">
                          <a:solidFill>
                            <a:srgbClr val="000000"/>
                          </a:solidFill>
                          <a:effectLst/>
                          <a:latin typeface="Calibri" panose="020F0502020204030204" pitchFamily="34" charset="0"/>
                          <a:ea typeface="+mn-ea"/>
                          <a:cs typeface="+mn-cs"/>
                        </a:rPr>
                        <a:t>Lehrveranstaltung</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60000"/>
                        <a:lumOff val="40000"/>
                      </a:schemeClr>
                    </a:solidFill>
                  </a:tcPr>
                </a:tc>
                <a:tc>
                  <a:txBody>
                    <a:bodyPr/>
                    <a:lstStyle/>
                    <a:p>
                      <a:pPr algn="l" fontAlgn="b"/>
                      <a:r>
                        <a:rPr lang="de-DE" sz="1200" b="0" i="0" u="none" strike="noStrike" dirty="0">
                          <a:solidFill>
                            <a:srgbClr val="000000"/>
                          </a:solidFill>
                          <a:effectLst/>
                          <a:latin typeface="Calibri" panose="020F0502020204030204" pitchFamily="34" charset="0"/>
                        </a:rPr>
                        <a:t>Seminar</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2">
                        <a:lumMod val="60000"/>
                        <a:lumOff val="40000"/>
                      </a:schemeClr>
                    </a:solidFill>
                  </a:tcPr>
                </a:tc>
                <a:extLst>
                  <a:ext uri="{0D108BD9-81ED-4DB2-BD59-A6C34878D82A}">
                    <a16:rowId xmlns:a16="http://schemas.microsoft.com/office/drawing/2014/main" val="18360094"/>
                  </a:ext>
                </a:extLst>
              </a:tr>
              <a:tr h="256204">
                <a:tc>
                  <a:txBody>
                    <a:bodyPr/>
                    <a:lstStyle/>
                    <a:p>
                      <a:pPr algn="ctr" fontAlgn="b"/>
                      <a:r>
                        <a:rPr lang="de-DE" sz="1200" b="0" i="0" u="none" strike="noStrike">
                          <a:solidFill>
                            <a:srgbClr val="000000"/>
                          </a:solidFill>
                          <a:effectLst/>
                          <a:latin typeface="Calibri" panose="020F0502020204030204" pitchFamily="34" charset="0"/>
                        </a:rPr>
                        <a:t>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a:solidFill>
                            <a:srgbClr val="000000"/>
                          </a:solidFill>
                          <a:effectLst/>
                          <a:latin typeface="Calibri" panose="020F0502020204030204" pitchFamily="34" charset="0"/>
                        </a:rPr>
                        <a:t>2</a:t>
                      </a:r>
                      <a:endParaRPr lang="de-DE" sz="1200" b="0"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1200" b="0" i="0" u="none" strike="noStrike" dirty="0">
                          <a:solidFill>
                            <a:srgbClr val="000000"/>
                          </a:solidFill>
                          <a:effectLst/>
                          <a:latin typeface="Calibri" panose="020F0502020204030204" pitchFamily="34" charset="0"/>
                        </a:rPr>
                        <a:t>01.10.2018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EBF0"/>
                    </a:solidFill>
                  </a:tcPr>
                </a:tc>
                <a:tc>
                  <a:txBody>
                    <a:bodyPr/>
                    <a:lstStyle/>
                    <a:p>
                      <a:pPr algn="ctr" fontAlgn="ctr"/>
                      <a:r>
                        <a:rPr lang="de-DE" sz="12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EBF0"/>
                    </a:solidFill>
                  </a:tcPr>
                </a:tc>
                <a:tc>
                  <a:txBody>
                    <a:bodyPr/>
                    <a:lstStyle/>
                    <a:p>
                      <a:pPr algn="ctr" fontAlgn="ctr"/>
                      <a:r>
                        <a:rPr lang="de-DE" sz="12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de-DE" sz="12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de-DE" sz="1200" b="0" i="0" u="none" strike="noStrike" dirty="0">
                          <a:solidFill>
                            <a:srgbClr val="000000"/>
                          </a:solidFill>
                          <a:effectLst/>
                          <a:latin typeface="Calibri" panose="020F0502020204030204" pitchFamily="34" charset="0"/>
                        </a:rPr>
                        <a:t>Aufbau eines Infoportals für Neuunternehmer und Start-Ups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EBF0"/>
                    </a:solidFill>
                  </a:tcPr>
                </a:tc>
                <a:tc>
                  <a:txBody>
                    <a:bodyPr/>
                    <a:lstStyle/>
                    <a:p>
                      <a:pPr algn="l" fontAlgn="b"/>
                      <a:r>
                        <a:rPr lang="de-DE" sz="1200" b="0" i="0" u="none" strike="noStrike" dirty="0">
                          <a:solidFill>
                            <a:srgbClr val="000000"/>
                          </a:solidFill>
                          <a:effectLst/>
                          <a:latin typeface="Calibri" panose="020F0502020204030204" pitchFamily="34" charset="0"/>
                        </a:rPr>
                        <a:t>Projekt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CCEBF0"/>
                    </a:solidFill>
                  </a:tcPr>
                </a:tc>
                <a:tc>
                  <a:txBody>
                    <a:bodyPr/>
                    <a:lstStyle/>
                    <a:p>
                      <a:pPr algn="l" fontAlgn="b"/>
                      <a:r>
                        <a:rPr lang="de-DE" sz="1200" b="0" i="0" u="none" strike="noStrike">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32702991"/>
                  </a:ext>
                </a:extLst>
              </a:tr>
              <a:tr h="256204">
                <a:tc>
                  <a:txBody>
                    <a:bodyPr/>
                    <a:lstStyle/>
                    <a:p>
                      <a:pPr algn="ctr" fontAlgn="b"/>
                      <a:r>
                        <a:rPr lang="de-DE" sz="1200" b="0" i="0" u="none" strike="noStrike">
                          <a:solidFill>
                            <a:srgbClr val="000000"/>
                          </a:solidFill>
                          <a:effectLst/>
                          <a:latin typeface="Calibri" panose="020F0502020204030204" pitchFamily="34" charset="0"/>
                        </a:rPr>
                        <a:t>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a:solidFill>
                            <a:srgbClr val="000000"/>
                          </a:solidFill>
                          <a:effectLst/>
                          <a:latin typeface="Calibri" panose="020F0502020204030204" pitchFamily="34" charset="0"/>
                        </a:rPr>
                        <a:t>2</a:t>
                      </a:r>
                      <a:endParaRPr lang="de-DE" sz="1200" b="0"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1200" b="0" i="0" u="none" strike="noStrike">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12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1200" b="0" i="0" u="none" strike="noStrike" dirty="0">
                          <a:solidFill>
                            <a:srgbClr val="000000"/>
                          </a:solidFill>
                          <a:effectLst/>
                          <a:latin typeface="Calibri" panose="020F0502020204030204" pitchFamily="34" charset="0"/>
                        </a:rPr>
                        <a:t> </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ctr"/>
                      <a:r>
                        <a:rPr lang="de-DE" sz="1200" b="0" i="0" u="none" strike="noStrike" dirty="0">
                          <a:solidFill>
                            <a:srgbClr val="000000"/>
                          </a:solidFill>
                          <a:effectLst/>
                          <a:latin typeface="Calibri" panose="020F0502020204030204" pitchFamily="34" charset="0"/>
                        </a:rPr>
                        <a:t>2021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5">
                        <a:lumMod val="60000"/>
                        <a:lumOff val="40000"/>
                      </a:schemeClr>
                    </a:solidFill>
                  </a:tcPr>
                </a:tc>
                <a:tc>
                  <a:txBody>
                    <a:bodyPr/>
                    <a:lstStyle/>
                    <a:p>
                      <a:pPr algn="l" fontAlgn="b"/>
                      <a:r>
                        <a:rPr lang="de-DE" sz="1200" b="0" i="0" u="none" strike="noStrike" dirty="0">
                          <a:solidFill>
                            <a:srgbClr val="000000"/>
                          </a:solidFill>
                          <a:effectLst/>
                          <a:latin typeface="Calibri" panose="020F0502020204030204" pitchFamily="34" charset="0"/>
                        </a:rPr>
                        <a:t>Tracking als Teil mikro- und makroökonomischer Prozesse im digitalen Raum</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FF4F"/>
                    </a:solidFill>
                  </a:tcPr>
                </a:tc>
                <a:tc>
                  <a:txBody>
                    <a:bodyPr/>
                    <a:lstStyle/>
                    <a:p>
                      <a:pPr algn="l" fontAlgn="b"/>
                      <a:r>
                        <a:rPr lang="de-DE" sz="1200" b="0" i="0" u="none" strike="noStrike" dirty="0">
                          <a:solidFill>
                            <a:srgbClr val="000000"/>
                          </a:solidFill>
                          <a:effectLst/>
                          <a:latin typeface="Calibri" panose="020F0502020204030204" pitchFamily="34" charset="0"/>
                        </a:rPr>
                        <a:t>Publikation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FF4F"/>
                    </a:solidFill>
                  </a:tcPr>
                </a:tc>
                <a:tc>
                  <a:txBody>
                    <a:bodyPr/>
                    <a:lstStyle/>
                    <a:p>
                      <a:pPr algn="l" fontAlgn="b"/>
                      <a:r>
                        <a:rPr lang="de-DE" sz="1200" b="0" i="0" u="none" strike="noStrike" dirty="0">
                          <a:solidFill>
                            <a:srgbClr val="000000"/>
                          </a:solidFill>
                          <a:effectLst/>
                          <a:latin typeface="Calibri" panose="020F0502020204030204" pitchFamily="34" charset="0"/>
                        </a:rPr>
                        <a:t>Sammelwerk</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DFF4F"/>
                    </a:solidFill>
                  </a:tcPr>
                </a:tc>
                <a:extLst>
                  <a:ext uri="{0D108BD9-81ED-4DB2-BD59-A6C34878D82A}">
                    <a16:rowId xmlns:a16="http://schemas.microsoft.com/office/drawing/2014/main" val="2191227771"/>
                  </a:ext>
                </a:extLst>
              </a:tr>
              <a:tr h="256204">
                <a:tc>
                  <a:txBody>
                    <a:bodyPr/>
                    <a:lstStyle/>
                    <a:p>
                      <a:pPr algn="ctr" fontAlgn="b"/>
                      <a:r>
                        <a:rPr lang="de-DE" sz="1200" b="0" i="0" u="none" strike="noStrike" dirty="0">
                          <a:solidFill>
                            <a:srgbClr val="000000"/>
                          </a:solidFill>
                          <a:effectLst/>
                          <a:latin typeface="Calibri" panose="020F0502020204030204" pitchFamily="34" charset="0"/>
                        </a:rPr>
                        <a:t>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dirty="0">
                          <a:solidFill>
                            <a:srgbClr val="000000"/>
                          </a:solidFill>
                          <a:effectLst/>
                          <a:latin typeface="Calibri" panose="020F0502020204030204" pitchFamily="34" charset="0"/>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dirty="0">
                          <a:solidFill>
                            <a:srgbClr val="000000"/>
                          </a:solidFill>
                          <a:effectLst/>
                          <a:latin typeface="Calibri" panose="020F0502020204030204" pitchFamily="34" charset="0"/>
                        </a:rPr>
                        <a:t>31.05.2022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de-DE" sz="1200" b="0" i="0" u="none" strike="noStrike" dirty="0">
                          <a:solidFill>
                            <a:srgbClr val="000000"/>
                          </a:solidFill>
                          <a:effectLst/>
                          <a:latin typeface="Calibri" panose="020F0502020204030204" pitchFamily="34" charset="0"/>
                        </a:rPr>
                        <a:t>31.05.2022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de-DE" sz="1200" b="0" i="0" u="none" strike="noStrike" dirty="0">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de-DE" sz="1200" b="0" i="0" u="none" strike="noStrike" dirty="0">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de-DE" sz="1200" b="0" i="0" u="none" strike="noStrike" dirty="0" err="1">
                          <a:solidFill>
                            <a:srgbClr val="000000"/>
                          </a:solidFill>
                          <a:effectLst/>
                          <a:latin typeface="Calibri" panose="020F0502020204030204" pitchFamily="34" charset="0"/>
                        </a:rPr>
                        <a:t>hr</a:t>
                      </a:r>
                      <a:endParaRPr lang="de-DE" sz="1200" b="0"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r>
                        <a:rPr lang="de-DE" sz="1200" b="0" i="0" u="none" strike="noStrike" dirty="0">
                          <a:solidFill>
                            <a:srgbClr val="000000"/>
                          </a:solidFill>
                          <a:effectLst/>
                          <a:latin typeface="Calibri" panose="020F0502020204030204" pitchFamily="34" charset="0"/>
                        </a:rPr>
                        <a:t>Aktivität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r>
                        <a:rPr lang="de-DE" sz="1200" b="0" i="0" u="none" strike="noStrike" dirty="0">
                          <a:solidFill>
                            <a:srgbClr val="000000"/>
                          </a:solidFill>
                          <a:effectLst/>
                          <a:latin typeface="Calibri" panose="020F0502020204030204" pitchFamily="34" charset="0"/>
                        </a:rPr>
                        <a:t>Interview</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3068192804"/>
                  </a:ext>
                </a:extLst>
              </a:tr>
              <a:tr h="256204">
                <a:tc>
                  <a:txBody>
                    <a:bodyPr/>
                    <a:lstStyle/>
                    <a:p>
                      <a:pPr algn="ctr" fontAlgn="b"/>
                      <a:r>
                        <a:rPr lang="de-DE" sz="1200" b="0" i="0" u="none" strike="noStrike" dirty="0">
                          <a:solidFill>
                            <a:srgbClr val="000000"/>
                          </a:solidFill>
                          <a:effectLst/>
                          <a:latin typeface="Calibri" panose="020F0502020204030204" pitchFamily="34" charset="0"/>
                        </a:rPr>
                        <a:t>10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dirty="0">
                          <a:solidFill>
                            <a:srgbClr val="000000"/>
                          </a:solidFill>
                          <a:effectLst/>
                          <a:latin typeface="Calibri" panose="020F0502020204030204" pitchFamily="34" charset="0"/>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dirty="0">
                          <a:solidFill>
                            <a:srgbClr val="000000"/>
                          </a:solidFill>
                          <a:effectLst/>
                          <a:latin typeface="Calibri" panose="020F0502020204030204" pitchFamily="34" charset="0"/>
                        </a:rPr>
                        <a:t>31.05.2022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de-DE" sz="1200" b="0" i="0" u="none" strike="noStrike" dirty="0">
                          <a:solidFill>
                            <a:srgbClr val="000000"/>
                          </a:solidFill>
                          <a:effectLst/>
                          <a:latin typeface="Calibri" panose="020F0502020204030204" pitchFamily="34" charset="0"/>
                        </a:rPr>
                        <a:t>31.05.2022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ctr" fontAlgn="b"/>
                      <a:r>
                        <a:rPr lang="de-DE" sz="1200" b="0" i="0" u="none" strike="noStrike" dirty="0">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de-DE" sz="1200" b="0" i="0" u="none" strike="noStrike" dirty="0">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l" fontAlgn="b"/>
                      <a:r>
                        <a:rPr lang="de-DE" sz="1200" b="0" i="0" u="none" strike="noStrike" dirty="0" err="1">
                          <a:solidFill>
                            <a:srgbClr val="000000"/>
                          </a:solidFill>
                          <a:effectLst/>
                          <a:latin typeface="Calibri" panose="020F0502020204030204" pitchFamily="34" charset="0"/>
                        </a:rPr>
                        <a:t>hr</a:t>
                      </a:r>
                      <a:endParaRPr lang="de-DE" sz="1200" b="0"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r>
                        <a:rPr lang="de-DE" sz="1200" b="0" i="0" u="none" strike="noStrike" dirty="0">
                          <a:solidFill>
                            <a:srgbClr val="000000"/>
                          </a:solidFill>
                          <a:effectLst/>
                          <a:latin typeface="Calibri" panose="020F0502020204030204" pitchFamily="34" charset="0"/>
                        </a:rPr>
                        <a:t>Aktivität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tc>
                  <a:txBody>
                    <a:bodyPr/>
                    <a:lstStyle/>
                    <a:p>
                      <a:pPr algn="l" fontAlgn="b"/>
                      <a:r>
                        <a:rPr lang="de-DE" sz="1200" b="0" i="0" u="none" strike="noStrike" dirty="0">
                          <a:solidFill>
                            <a:srgbClr val="000000"/>
                          </a:solidFill>
                          <a:effectLst/>
                          <a:latin typeface="Calibri" panose="020F0502020204030204" pitchFamily="34" charset="0"/>
                        </a:rPr>
                        <a:t>Interview</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2D050"/>
                    </a:solidFill>
                  </a:tcPr>
                </a:tc>
                <a:extLst>
                  <a:ext uri="{0D108BD9-81ED-4DB2-BD59-A6C34878D82A}">
                    <a16:rowId xmlns:a16="http://schemas.microsoft.com/office/drawing/2014/main" val="2360741339"/>
                  </a:ext>
                </a:extLst>
              </a:tr>
            </a:tbl>
          </a:graphicData>
        </a:graphic>
      </p:graphicFrame>
      <p:sp>
        <p:nvSpPr>
          <p:cNvPr id="3" name="Foliennummernplatzhalter 2"/>
          <p:cNvSpPr>
            <a:spLocks noGrp="1"/>
          </p:cNvSpPr>
          <p:nvPr>
            <p:ph type="sldNum" sz="quarter" idx="11"/>
          </p:nvPr>
        </p:nvSpPr>
        <p:spPr/>
        <p:txBody>
          <a:bodyPr/>
          <a:lstStyle/>
          <a:p>
            <a:fld id="{EBD3AE7A-5E28-49C1-B085-2E29E10AAFF3}" type="slidenum">
              <a:rPr lang="de-DE" smtClean="0"/>
              <a:pPr/>
              <a:t>21</a:t>
            </a:fld>
            <a:endParaRPr lang="de-DE" dirty="0"/>
          </a:p>
        </p:txBody>
      </p:sp>
    </p:spTree>
    <p:extLst>
      <p:ext uri="{BB962C8B-B14F-4D97-AF65-F5344CB8AC3E}">
        <p14:creationId xmlns:p14="http://schemas.microsoft.com/office/powerpoint/2010/main" val="28441123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a:extLst>
              <a:ext uri="{FF2B5EF4-FFF2-40B4-BE49-F238E27FC236}">
                <a16:creationId xmlns:a16="http://schemas.microsoft.com/office/drawing/2014/main" id="{E4C9CCDD-B299-8DB3-C1DA-435AEBD2B463}"/>
              </a:ext>
            </a:extLst>
          </p:cNvPr>
          <p:cNvPicPr>
            <a:picLocks noChangeAspect="1" noChangeArrowheads="1"/>
          </p:cNvPicPr>
          <p:nvPr/>
        </p:nvPicPr>
        <p:blipFill>
          <a:blip r:embed="rId3" cstate="hqprint">
            <a:extLst>
              <a:ext uri="{28A0092B-C50C-407E-A947-70E740481C1C}">
                <a14:useLocalDpi xmlns:a14="http://schemas.microsoft.com/office/drawing/2010/main" val="0"/>
              </a:ext>
            </a:extLst>
          </a:blip>
          <a:srcRect/>
          <a:stretch>
            <a:fillRect/>
          </a:stretch>
        </p:blipFill>
        <p:spPr bwMode="auto">
          <a:xfrm>
            <a:off x="3721542" y="1494961"/>
            <a:ext cx="8470458" cy="4859192"/>
          </a:xfrm>
          <a:prstGeom prst="rect">
            <a:avLst/>
          </a:prstGeom>
          <a:noFill/>
          <a:extLst>
            <a:ext uri="{909E8E84-426E-40DD-AFC4-6F175D3DCCD1}">
              <a14:hiddenFill xmlns:a14="http://schemas.microsoft.com/office/drawing/2010/main">
                <a:solidFill>
                  <a:srgbClr val="FFFFFF"/>
                </a:solidFill>
              </a14:hiddenFill>
            </a:ext>
          </a:extLst>
        </p:spPr>
      </p:pic>
      <p:sp>
        <p:nvSpPr>
          <p:cNvPr id="2" name="Rechteck 1">
            <a:extLst>
              <a:ext uri="{FF2B5EF4-FFF2-40B4-BE49-F238E27FC236}">
                <a16:creationId xmlns:a16="http://schemas.microsoft.com/office/drawing/2014/main" id="{F932E860-F5B4-D157-7C73-2B309280948D}"/>
              </a:ext>
            </a:extLst>
          </p:cNvPr>
          <p:cNvSpPr/>
          <p:nvPr/>
        </p:nvSpPr>
        <p:spPr>
          <a:xfrm>
            <a:off x="5377030" y="1339984"/>
            <a:ext cx="2701496" cy="50538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3" name="Rechteck 32">
            <a:extLst>
              <a:ext uri="{FF2B5EF4-FFF2-40B4-BE49-F238E27FC236}">
                <a16:creationId xmlns:a16="http://schemas.microsoft.com/office/drawing/2014/main" id="{611D522F-1839-40F8-C01A-88309C9B0725}"/>
              </a:ext>
            </a:extLst>
          </p:cNvPr>
          <p:cNvSpPr/>
          <p:nvPr/>
        </p:nvSpPr>
        <p:spPr>
          <a:xfrm>
            <a:off x="8104841" y="5149912"/>
            <a:ext cx="1533507" cy="239830"/>
          </a:xfrm>
          <a:prstGeom prst="rect">
            <a:avLst/>
          </a:prstGeom>
          <a:solidFill>
            <a:srgbClr val="CCCCFF">
              <a:alpha val="50196"/>
            </a:srgbClr>
          </a:solidFill>
          <a:ln w="38100">
            <a:no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de-DE"/>
          </a:p>
        </p:txBody>
      </p:sp>
      <p:sp>
        <p:nvSpPr>
          <p:cNvPr id="14" name="Rechteck 13">
            <a:extLst>
              <a:ext uri="{FF2B5EF4-FFF2-40B4-BE49-F238E27FC236}">
                <a16:creationId xmlns:a16="http://schemas.microsoft.com/office/drawing/2014/main" id="{6A08078C-93F1-778A-FD42-57D39A938924}"/>
              </a:ext>
            </a:extLst>
          </p:cNvPr>
          <p:cNvSpPr/>
          <p:nvPr/>
        </p:nvSpPr>
        <p:spPr>
          <a:xfrm>
            <a:off x="3829049" y="2336800"/>
            <a:ext cx="1557339" cy="196259"/>
          </a:xfrm>
          <a:prstGeom prst="rect">
            <a:avLst/>
          </a:prstGeom>
          <a:solidFill>
            <a:srgbClr val="00976F">
              <a:alpha val="40000"/>
            </a:srgbClr>
          </a:solidFill>
          <a:ln w="38100">
            <a:no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de-DE"/>
          </a:p>
        </p:txBody>
      </p:sp>
      <p:sp>
        <p:nvSpPr>
          <p:cNvPr id="23" name="Rechteck 22">
            <a:extLst>
              <a:ext uri="{FF2B5EF4-FFF2-40B4-BE49-F238E27FC236}">
                <a16:creationId xmlns:a16="http://schemas.microsoft.com/office/drawing/2014/main" id="{D8FBC0B3-AB0D-D4FE-BCD1-446D7D286530}"/>
              </a:ext>
            </a:extLst>
          </p:cNvPr>
          <p:cNvSpPr/>
          <p:nvPr/>
        </p:nvSpPr>
        <p:spPr>
          <a:xfrm>
            <a:off x="3819691" y="3677811"/>
            <a:ext cx="1557339" cy="196259"/>
          </a:xfrm>
          <a:prstGeom prst="rect">
            <a:avLst/>
          </a:prstGeom>
          <a:solidFill>
            <a:srgbClr val="009BB4">
              <a:alpha val="40000"/>
            </a:srgbClr>
          </a:solidFill>
          <a:ln w="38100">
            <a:no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de-DE"/>
          </a:p>
        </p:txBody>
      </p:sp>
      <p:sp>
        <p:nvSpPr>
          <p:cNvPr id="24" name="Rechteck 23">
            <a:extLst>
              <a:ext uri="{FF2B5EF4-FFF2-40B4-BE49-F238E27FC236}">
                <a16:creationId xmlns:a16="http://schemas.microsoft.com/office/drawing/2014/main" id="{A1215EF4-D877-B686-7CD3-9C3B1AC7645D}"/>
              </a:ext>
            </a:extLst>
          </p:cNvPr>
          <p:cNvSpPr/>
          <p:nvPr/>
        </p:nvSpPr>
        <p:spPr>
          <a:xfrm>
            <a:off x="3829049" y="5042460"/>
            <a:ext cx="1557339" cy="196259"/>
          </a:xfrm>
          <a:prstGeom prst="rect">
            <a:avLst/>
          </a:prstGeom>
          <a:solidFill>
            <a:srgbClr val="F8E700">
              <a:alpha val="40000"/>
            </a:srgbClr>
          </a:solidFill>
          <a:ln w="38100">
            <a:no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de-DE"/>
          </a:p>
        </p:txBody>
      </p:sp>
      <p:sp>
        <p:nvSpPr>
          <p:cNvPr id="25" name="Rechteck 24">
            <a:extLst>
              <a:ext uri="{FF2B5EF4-FFF2-40B4-BE49-F238E27FC236}">
                <a16:creationId xmlns:a16="http://schemas.microsoft.com/office/drawing/2014/main" id="{9AEB3BD4-0C65-4EF2-E69F-C1B46D072C9D}"/>
              </a:ext>
            </a:extLst>
          </p:cNvPr>
          <p:cNvSpPr/>
          <p:nvPr/>
        </p:nvSpPr>
        <p:spPr>
          <a:xfrm>
            <a:off x="5921075" y="3677811"/>
            <a:ext cx="1542098" cy="238529"/>
          </a:xfrm>
          <a:prstGeom prst="rect">
            <a:avLst/>
          </a:prstGeom>
          <a:solidFill>
            <a:srgbClr val="009BB4">
              <a:alpha val="40000"/>
            </a:srgbClr>
          </a:solidFill>
          <a:ln w="38100">
            <a:no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de-DE"/>
          </a:p>
        </p:txBody>
      </p:sp>
      <p:sp>
        <p:nvSpPr>
          <p:cNvPr id="26" name="Rechteck 25">
            <a:extLst>
              <a:ext uri="{FF2B5EF4-FFF2-40B4-BE49-F238E27FC236}">
                <a16:creationId xmlns:a16="http://schemas.microsoft.com/office/drawing/2014/main" id="{DD5E86A8-0EAF-82D0-8285-0B226C2326F2}"/>
              </a:ext>
            </a:extLst>
          </p:cNvPr>
          <p:cNvSpPr/>
          <p:nvPr/>
        </p:nvSpPr>
        <p:spPr>
          <a:xfrm>
            <a:off x="5910596" y="2336800"/>
            <a:ext cx="1557339" cy="196259"/>
          </a:xfrm>
          <a:prstGeom prst="rect">
            <a:avLst/>
          </a:prstGeom>
          <a:solidFill>
            <a:srgbClr val="00976F">
              <a:alpha val="40000"/>
            </a:srgbClr>
          </a:solidFill>
          <a:ln w="38100">
            <a:no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de-DE"/>
          </a:p>
        </p:txBody>
      </p:sp>
      <p:sp>
        <p:nvSpPr>
          <p:cNvPr id="27" name="Rechteck 26">
            <a:extLst>
              <a:ext uri="{FF2B5EF4-FFF2-40B4-BE49-F238E27FC236}">
                <a16:creationId xmlns:a16="http://schemas.microsoft.com/office/drawing/2014/main" id="{03F65AEB-709E-FEC4-7B6F-8A735F830995}"/>
              </a:ext>
            </a:extLst>
          </p:cNvPr>
          <p:cNvSpPr/>
          <p:nvPr/>
        </p:nvSpPr>
        <p:spPr>
          <a:xfrm>
            <a:off x="5923808" y="5042459"/>
            <a:ext cx="1544127" cy="214905"/>
          </a:xfrm>
          <a:prstGeom prst="rect">
            <a:avLst/>
          </a:prstGeom>
          <a:solidFill>
            <a:srgbClr val="F8E700">
              <a:alpha val="40000"/>
            </a:srgbClr>
          </a:solidFill>
          <a:ln w="38100">
            <a:no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de-DE"/>
          </a:p>
        </p:txBody>
      </p:sp>
      <p:sp>
        <p:nvSpPr>
          <p:cNvPr id="28" name="Rechteck 27">
            <a:extLst>
              <a:ext uri="{FF2B5EF4-FFF2-40B4-BE49-F238E27FC236}">
                <a16:creationId xmlns:a16="http://schemas.microsoft.com/office/drawing/2014/main" id="{E0A51A38-B383-9E56-FD5E-F79B4C3F339B}"/>
              </a:ext>
            </a:extLst>
          </p:cNvPr>
          <p:cNvSpPr/>
          <p:nvPr/>
        </p:nvSpPr>
        <p:spPr>
          <a:xfrm>
            <a:off x="8097699" y="3442086"/>
            <a:ext cx="1531024" cy="196259"/>
          </a:xfrm>
          <a:prstGeom prst="rect">
            <a:avLst/>
          </a:prstGeom>
          <a:solidFill>
            <a:srgbClr val="DC2C32">
              <a:alpha val="30196"/>
            </a:srgbClr>
          </a:solidFill>
          <a:ln w="38100">
            <a:no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de-DE"/>
          </a:p>
        </p:txBody>
      </p:sp>
      <p:sp>
        <p:nvSpPr>
          <p:cNvPr id="29" name="Rechteck 28">
            <a:extLst>
              <a:ext uri="{FF2B5EF4-FFF2-40B4-BE49-F238E27FC236}">
                <a16:creationId xmlns:a16="http://schemas.microsoft.com/office/drawing/2014/main" id="{E74808DB-2CFC-780D-5FCC-BFE09A1E45AD}"/>
              </a:ext>
            </a:extLst>
          </p:cNvPr>
          <p:cNvSpPr/>
          <p:nvPr/>
        </p:nvSpPr>
        <p:spPr>
          <a:xfrm>
            <a:off x="5921074" y="3439282"/>
            <a:ext cx="1543193" cy="238529"/>
          </a:xfrm>
          <a:prstGeom prst="rect">
            <a:avLst/>
          </a:prstGeom>
          <a:solidFill>
            <a:srgbClr val="DC2C32">
              <a:alpha val="30196"/>
            </a:srgbClr>
          </a:solidFill>
          <a:ln w="38100">
            <a:no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de-DE"/>
          </a:p>
        </p:txBody>
      </p:sp>
      <p:sp>
        <p:nvSpPr>
          <p:cNvPr id="30" name="Rechteck 29">
            <a:extLst>
              <a:ext uri="{FF2B5EF4-FFF2-40B4-BE49-F238E27FC236}">
                <a16:creationId xmlns:a16="http://schemas.microsoft.com/office/drawing/2014/main" id="{E5DC0490-78E4-D9CE-F96F-857A596EFDD1}"/>
              </a:ext>
            </a:extLst>
          </p:cNvPr>
          <p:cNvSpPr/>
          <p:nvPr/>
        </p:nvSpPr>
        <p:spPr>
          <a:xfrm>
            <a:off x="5911690" y="2099656"/>
            <a:ext cx="1557339" cy="238529"/>
          </a:xfrm>
          <a:prstGeom prst="rect">
            <a:avLst/>
          </a:prstGeom>
          <a:solidFill>
            <a:srgbClr val="DC2C32">
              <a:alpha val="30196"/>
            </a:srgbClr>
          </a:solidFill>
          <a:ln w="38100">
            <a:no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de-DE"/>
          </a:p>
        </p:txBody>
      </p:sp>
      <p:sp>
        <p:nvSpPr>
          <p:cNvPr id="31" name="Rechteck 30">
            <a:extLst>
              <a:ext uri="{FF2B5EF4-FFF2-40B4-BE49-F238E27FC236}">
                <a16:creationId xmlns:a16="http://schemas.microsoft.com/office/drawing/2014/main" id="{8DCAC1E9-58E6-F795-8A4C-D01037BC79B5}"/>
              </a:ext>
            </a:extLst>
          </p:cNvPr>
          <p:cNvSpPr/>
          <p:nvPr/>
        </p:nvSpPr>
        <p:spPr>
          <a:xfrm>
            <a:off x="5923808" y="4809863"/>
            <a:ext cx="1545222" cy="238529"/>
          </a:xfrm>
          <a:prstGeom prst="rect">
            <a:avLst/>
          </a:prstGeom>
          <a:solidFill>
            <a:srgbClr val="DC2C32">
              <a:alpha val="30196"/>
            </a:srgbClr>
          </a:solidFill>
          <a:ln w="38100">
            <a:no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de-DE"/>
          </a:p>
        </p:txBody>
      </p:sp>
      <p:sp>
        <p:nvSpPr>
          <p:cNvPr id="32" name="Rechteck 31">
            <a:extLst>
              <a:ext uri="{FF2B5EF4-FFF2-40B4-BE49-F238E27FC236}">
                <a16:creationId xmlns:a16="http://schemas.microsoft.com/office/drawing/2014/main" id="{43AF6101-B661-C91D-E554-4093FCE66ADA}"/>
              </a:ext>
            </a:extLst>
          </p:cNvPr>
          <p:cNvSpPr/>
          <p:nvPr/>
        </p:nvSpPr>
        <p:spPr>
          <a:xfrm>
            <a:off x="10286665" y="3439282"/>
            <a:ext cx="1810085" cy="217393"/>
          </a:xfrm>
          <a:prstGeom prst="rect">
            <a:avLst/>
          </a:prstGeom>
          <a:solidFill>
            <a:srgbClr val="DC2C32">
              <a:alpha val="30196"/>
            </a:srgbClr>
          </a:solidFill>
          <a:ln w="38100">
            <a:no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de-DE"/>
          </a:p>
        </p:txBody>
      </p:sp>
      <p:sp>
        <p:nvSpPr>
          <p:cNvPr id="35" name="Rechteck 34">
            <a:extLst>
              <a:ext uri="{FF2B5EF4-FFF2-40B4-BE49-F238E27FC236}">
                <a16:creationId xmlns:a16="http://schemas.microsoft.com/office/drawing/2014/main" id="{8370E116-DDBA-E810-E84D-7FD018297698}"/>
              </a:ext>
            </a:extLst>
          </p:cNvPr>
          <p:cNvSpPr/>
          <p:nvPr/>
        </p:nvSpPr>
        <p:spPr>
          <a:xfrm>
            <a:off x="10286665" y="3661838"/>
            <a:ext cx="1810085" cy="239830"/>
          </a:xfrm>
          <a:prstGeom prst="rect">
            <a:avLst/>
          </a:prstGeom>
          <a:solidFill>
            <a:srgbClr val="CCCCFF">
              <a:alpha val="50196"/>
            </a:srgbClr>
          </a:solidFill>
          <a:ln w="38100">
            <a:no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de-DE"/>
          </a:p>
        </p:txBody>
      </p:sp>
      <p:sp>
        <p:nvSpPr>
          <p:cNvPr id="9" name="Rechteck 8">
            <a:extLst>
              <a:ext uri="{FF2B5EF4-FFF2-40B4-BE49-F238E27FC236}">
                <a16:creationId xmlns:a16="http://schemas.microsoft.com/office/drawing/2014/main" id="{7FCC1191-0358-E146-959D-96ABC060F3AC}"/>
              </a:ext>
            </a:extLst>
          </p:cNvPr>
          <p:cNvSpPr/>
          <p:nvPr/>
        </p:nvSpPr>
        <p:spPr>
          <a:xfrm>
            <a:off x="5760720" y="1428513"/>
            <a:ext cx="1859280" cy="4095987"/>
          </a:xfrm>
          <a:prstGeom prst="rect">
            <a:avLst/>
          </a:prstGeom>
          <a:noFill/>
          <a:ln w="38100">
            <a:solidFill>
              <a:srgbClr val="00B050"/>
            </a:solidFill>
          </a:ln>
        </p:spPr>
        <p:style>
          <a:lnRef idx="2">
            <a:schemeClr val="accent5"/>
          </a:lnRef>
          <a:fillRef idx="1">
            <a:schemeClr val="lt1"/>
          </a:fillRef>
          <a:effectRef idx="0">
            <a:schemeClr val="accent5"/>
          </a:effectRef>
          <a:fontRef idx="minor">
            <a:schemeClr val="dk1"/>
          </a:fontRef>
        </p:style>
        <p:txBody>
          <a:bodyPr rtlCol="0" anchor="ctr"/>
          <a:lstStyle/>
          <a:p>
            <a:pPr algn="ctr"/>
            <a:endParaRPr lang="de-DE"/>
          </a:p>
        </p:txBody>
      </p:sp>
      <p:sp>
        <p:nvSpPr>
          <p:cNvPr id="13" name="Rechteck 12">
            <a:extLst>
              <a:ext uri="{FF2B5EF4-FFF2-40B4-BE49-F238E27FC236}">
                <a16:creationId xmlns:a16="http://schemas.microsoft.com/office/drawing/2014/main" id="{B9CADADA-7E7A-3818-BF83-6F12146E6B54}"/>
              </a:ext>
            </a:extLst>
          </p:cNvPr>
          <p:cNvSpPr/>
          <p:nvPr/>
        </p:nvSpPr>
        <p:spPr>
          <a:xfrm>
            <a:off x="10157460" y="2773681"/>
            <a:ext cx="1988820" cy="1981200"/>
          </a:xfrm>
          <a:prstGeom prst="rect">
            <a:avLst/>
          </a:prstGeom>
          <a:noFill/>
          <a:ln w="38100"/>
        </p:spPr>
        <p:style>
          <a:lnRef idx="2">
            <a:schemeClr val="accent2"/>
          </a:lnRef>
          <a:fillRef idx="1">
            <a:schemeClr val="lt1"/>
          </a:fillRef>
          <a:effectRef idx="0">
            <a:schemeClr val="accent2"/>
          </a:effectRef>
          <a:fontRef idx="minor">
            <a:schemeClr val="dk1"/>
          </a:fontRef>
        </p:style>
        <p:txBody>
          <a:bodyPr rtlCol="0" anchor="ctr"/>
          <a:lstStyle/>
          <a:p>
            <a:pPr algn="ctr"/>
            <a:endParaRPr lang="de-DE"/>
          </a:p>
        </p:txBody>
      </p:sp>
      <p:pic>
        <p:nvPicPr>
          <p:cNvPr id="5" name="Picture 2">
            <a:extLst>
              <a:ext uri="{FF2B5EF4-FFF2-40B4-BE49-F238E27FC236}">
                <a16:creationId xmlns:a16="http://schemas.microsoft.com/office/drawing/2014/main" id="{DE5C168E-5E97-085D-8D53-56537339B534}"/>
              </a:ext>
            </a:extLst>
          </p:cNvPr>
          <p:cNvPicPr>
            <a:picLocks noChangeAspect="1" noChangeArrowheads="1"/>
          </p:cNvPicPr>
          <p:nvPr/>
        </p:nvPicPr>
        <p:blipFill>
          <a:blip r:embed="rId4" cstate="hqprint">
            <a:extLst>
              <a:ext uri="{28A0092B-C50C-407E-A947-70E740481C1C}">
                <a14:useLocalDpi xmlns:a14="http://schemas.microsoft.com/office/drawing/2010/main" val="0"/>
              </a:ext>
            </a:extLst>
          </a:blip>
          <a:srcRect/>
          <a:stretch>
            <a:fillRect/>
          </a:stretch>
        </p:blipFill>
        <p:spPr bwMode="auto">
          <a:xfrm>
            <a:off x="186334" y="1447137"/>
            <a:ext cx="2607874" cy="4953870"/>
          </a:xfrm>
          <a:prstGeom prst="rect">
            <a:avLst/>
          </a:prstGeom>
          <a:noFill/>
          <a:extLst>
            <a:ext uri="{909E8E84-426E-40DD-AFC4-6F175D3DCCD1}">
              <a14:hiddenFill xmlns:a14="http://schemas.microsoft.com/office/drawing/2010/main">
                <a:solidFill>
                  <a:srgbClr val="FFFFFF"/>
                </a:solidFill>
              </a14:hiddenFill>
            </a:ext>
          </a:extLst>
        </p:spPr>
      </p:pic>
      <p:sp>
        <p:nvSpPr>
          <p:cNvPr id="6" name="Pfeil: nach rechts 5">
            <a:extLst>
              <a:ext uri="{FF2B5EF4-FFF2-40B4-BE49-F238E27FC236}">
                <a16:creationId xmlns:a16="http://schemas.microsoft.com/office/drawing/2014/main" id="{9F4FA35E-0D84-8DEF-E64A-88E633CECC57}"/>
              </a:ext>
            </a:extLst>
          </p:cNvPr>
          <p:cNvSpPr/>
          <p:nvPr/>
        </p:nvSpPr>
        <p:spPr>
          <a:xfrm>
            <a:off x="3009873" y="3375431"/>
            <a:ext cx="516834" cy="548640"/>
          </a:xfrm>
          <a:prstGeom prst="rightArrow">
            <a:avLst/>
          </a:prstGeom>
          <a:solidFill>
            <a:srgbClr val="F8E700"/>
          </a:solidFill>
          <a:ln>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de-DE"/>
          </a:p>
        </p:txBody>
      </p:sp>
      <p:sp>
        <p:nvSpPr>
          <p:cNvPr id="7" name="Titel 1">
            <a:extLst>
              <a:ext uri="{FF2B5EF4-FFF2-40B4-BE49-F238E27FC236}">
                <a16:creationId xmlns:a16="http://schemas.microsoft.com/office/drawing/2014/main" id="{633EC4C4-E05D-53CD-AF42-6585D3B1FB67}"/>
              </a:ext>
            </a:extLst>
          </p:cNvPr>
          <p:cNvSpPr>
            <a:spLocks noGrp="1"/>
          </p:cNvSpPr>
          <p:nvPr>
            <p:ph type="title"/>
          </p:nvPr>
        </p:nvSpPr>
        <p:spPr>
          <a:xfrm>
            <a:off x="838200" y="365126"/>
            <a:ext cx="10515600" cy="1325563"/>
          </a:xfrm>
        </p:spPr>
        <p:txBody>
          <a:bodyPr/>
          <a:lstStyle/>
          <a:p>
            <a:r>
              <a:rPr lang="de-DE" dirty="0"/>
              <a:t>Dritte Normalform (Modell)</a:t>
            </a:r>
          </a:p>
        </p:txBody>
      </p:sp>
      <p:sp>
        <p:nvSpPr>
          <p:cNvPr id="8" name="Textfeld 7">
            <a:extLst>
              <a:ext uri="{FF2B5EF4-FFF2-40B4-BE49-F238E27FC236}">
                <a16:creationId xmlns:a16="http://schemas.microsoft.com/office/drawing/2014/main" id="{23FA8931-7F2C-85BC-B044-DD36D3B2FF0A}"/>
              </a:ext>
            </a:extLst>
          </p:cNvPr>
          <p:cNvSpPr txBox="1"/>
          <p:nvPr/>
        </p:nvSpPr>
        <p:spPr>
          <a:xfrm>
            <a:off x="4001579" y="1428513"/>
            <a:ext cx="1219693" cy="369332"/>
          </a:xfrm>
          <a:prstGeom prst="rect">
            <a:avLst/>
          </a:prstGeom>
          <a:noFill/>
        </p:spPr>
        <p:txBody>
          <a:bodyPr wrap="none" rtlCol="0">
            <a:spAutoFit/>
          </a:bodyPr>
          <a:lstStyle/>
          <a:p>
            <a:r>
              <a:rPr lang="de-DE" b="1" dirty="0">
                <a:solidFill>
                  <a:srgbClr val="C00000"/>
                </a:solidFill>
              </a:rPr>
              <a:t>Kategorien</a:t>
            </a:r>
          </a:p>
        </p:txBody>
      </p:sp>
      <p:sp>
        <p:nvSpPr>
          <p:cNvPr id="15" name="Textfeld 14">
            <a:extLst>
              <a:ext uri="{FF2B5EF4-FFF2-40B4-BE49-F238E27FC236}">
                <a16:creationId xmlns:a16="http://schemas.microsoft.com/office/drawing/2014/main" id="{71F5966C-7A92-B516-3685-D93A45DBF46E}"/>
              </a:ext>
            </a:extLst>
          </p:cNvPr>
          <p:cNvSpPr txBox="1"/>
          <p:nvPr/>
        </p:nvSpPr>
        <p:spPr>
          <a:xfrm>
            <a:off x="5982602" y="5605879"/>
            <a:ext cx="1415516" cy="369332"/>
          </a:xfrm>
          <a:prstGeom prst="rect">
            <a:avLst/>
          </a:prstGeom>
          <a:noFill/>
        </p:spPr>
        <p:txBody>
          <a:bodyPr wrap="none" rtlCol="0">
            <a:spAutoFit/>
          </a:bodyPr>
          <a:lstStyle/>
          <a:p>
            <a:r>
              <a:rPr lang="de-DE" b="1" dirty="0">
                <a:solidFill>
                  <a:srgbClr val="00B050"/>
                </a:solidFill>
              </a:rPr>
              <a:t>Verknüpfung</a:t>
            </a:r>
          </a:p>
        </p:txBody>
      </p:sp>
      <p:sp>
        <p:nvSpPr>
          <p:cNvPr id="12" name="Rechteck 11">
            <a:extLst>
              <a:ext uri="{FF2B5EF4-FFF2-40B4-BE49-F238E27FC236}">
                <a16:creationId xmlns:a16="http://schemas.microsoft.com/office/drawing/2014/main" id="{7FB781BC-A3D7-042A-AE9B-820852A65CE1}"/>
              </a:ext>
            </a:extLst>
          </p:cNvPr>
          <p:cNvSpPr/>
          <p:nvPr/>
        </p:nvSpPr>
        <p:spPr>
          <a:xfrm>
            <a:off x="269558" y="5663110"/>
            <a:ext cx="1914842" cy="312101"/>
          </a:xfrm>
          <a:prstGeom prst="rect">
            <a:avLst/>
          </a:prstGeom>
          <a:noFill/>
          <a:ln w="38100"/>
        </p:spPr>
        <p:style>
          <a:lnRef idx="2">
            <a:schemeClr val="accent2"/>
          </a:lnRef>
          <a:fillRef idx="1">
            <a:schemeClr val="lt1"/>
          </a:fillRef>
          <a:effectRef idx="0">
            <a:schemeClr val="accent2"/>
          </a:effectRef>
          <a:fontRef idx="minor">
            <a:schemeClr val="dk1"/>
          </a:fontRef>
        </p:style>
        <p:txBody>
          <a:bodyPr rtlCol="0" anchor="ctr"/>
          <a:lstStyle/>
          <a:p>
            <a:pPr algn="ctr"/>
            <a:endParaRPr lang="de-DE"/>
          </a:p>
        </p:txBody>
      </p:sp>
      <p:sp>
        <p:nvSpPr>
          <p:cNvPr id="4" name="Rechteck 3">
            <a:extLst>
              <a:ext uri="{FF2B5EF4-FFF2-40B4-BE49-F238E27FC236}">
                <a16:creationId xmlns:a16="http://schemas.microsoft.com/office/drawing/2014/main" id="{F4CCBCDB-863D-488F-A062-B39AE3A7A278}"/>
              </a:ext>
            </a:extLst>
          </p:cNvPr>
          <p:cNvSpPr/>
          <p:nvPr/>
        </p:nvSpPr>
        <p:spPr>
          <a:xfrm>
            <a:off x="3681786" y="1905000"/>
            <a:ext cx="1859280" cy="4433251"/>
          </a:xfrm>
          <a:prstGeom prst="rect">
            <a:avLst/>
          </a:prstGeom>
          <a:noFill/>
          <a:ln w="38100"/>
        </p:spPr>
        <p:style>
          <a:lnRef idx="2">
            <a:schemeClr val="accent2"/>
          </a:lnRef>
          <a:fillRef idx="1">
            <a:schemeClr val="lt1"/>
          </a:fillRef>
          <a:effectRef idx="0">
            <a:schemeClr val="accent2"/>
          </a:effectRef>
          <a:fontRef idx="minor">
            <a:schemeClr val="dk1"/>
          </a:fontRef>
        </p:style>
        <p:txBody>
          <a:bodyPr rtlCol="0" anchor="ctr"/>
          <a:lstStyle/>
          <a:p>
            <a:pPr algn="ctr"/>
            <a:endParaRPr lang="de-DE"/>
          </a:p>
        </p:txBody>
      </p:sp>
      <p:sp>
        <p:nvSpPr>
          <p:cNvPr id="3" name="Foliennummernplatzhalter 2"/>
          <p:cNvSpPr>
            <a:spLocks noGrp="1"/>
          </p:cNvSpPr>
          <p:nvPr>
            <p:ph type="sldNum" sz="quarter" idx="11"/>
          </p:nvPr>
        </p:nvSpPr>
        <p:spPr/>
        <p:txBody>
          <a:bodyPr/>
          <a:lstStyle/>
          <a:p>
            <a:fld id="{EBD3AE7A-5E28-49C1-B085-2E29E10AAFF3}" type="slidenum">
              <a:rPr lang="de-DE" smtClean="0"/>
              <a:pPr/>
              <a:t>22</a:t>
            </a:fld>
            <a:endParaRPr lang="de-DE" dirty="0"/>
          </a:p>
        </p:txBody>
      </p:sp>
    </p:spTree>
    <p:extLst>
      <p:ext uri="{BB962C8B-B14F-4D97-AF65-F5344CB8AC3E}">
        <p14:creationId xmlns:p14="http://schemas.microsoft.com/office/powerpoint/2010/main" val="679242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5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0" nodeType="clickEffect">
                                  <p:stCondLst>
                                    <p:cond delay="0"/>
                                  </p:stCondLst>
                                  <p:childTnLst>
                                    <p:set>
                                      <p:cBhvr>
                                        <p:cTn id="22" dur="1" fill="hold">
                                          <p:stCondLst>
                                            <p:cond delay="0"/>
                                          </p:stCondLst>
                                        </p:cTn>
                                        <p:tgtEl>
                                          <p:spTgt spid="2"/>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5"/>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14"/>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3"/>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4"/>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5"/>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6"/>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27"/>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8"/>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29"/>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30"/>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31"/>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32"/>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33"/>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3" grpId="0" animBg="1"/>
      <p:bldP spid="14"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5" grpId="0" animBg="1"/>
      <p:bldP spid="9" grpId="0" animBg="1"/>
      <p:bldP spid="13" grpId="0" animBg="1"/>
      <p:bldP spid="6" grpId="0" animBg="1"/>
      <p:bldP spid="8" grpId="0"/>
      <p:bldP spid="15" grpId="0"/>
      <p:bldP spid="12" grpId="0" animBg="1"/>
      <p:bldP spid="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4EF081A-1EFF-BF16-6B96-233FA3D2C6FB}"/>
              </a:ext>
            </a:extLst>
          </p:cNvPr>
          <p:cNvSpPr>
            <a:spLocks noGrp="1"/>
          </p:cNvSpPr>
          <p:nvPr>
            <p:ph type="title"/>
          </p:nvPr>
        </p:nvSpPr>
        <p:spPr/>
        <p:txBody>
          <a:bodyPr/>
          <a:lstStyle/>
          <a:p>
            <a:r>
              <a:rPr lang="de-DE" dirty="0"/>
              <a:t>Dritte Normalform (Daten)</a:t>
            </a:r>
          </a:p>
        </p:txBody>
      </p:sp>
      <p:graphicFrame>
        <p:nvGraphicFramePr>
          <p:cNvPr id="5" name="Tabelle 4">
            <a:extLst>
              <a:ext uri="{FF2B5EF4-FFF2-40B4-BE49-F238E27FC236}">
                <a16:creationId xmlns:a16="http://schemas.microsoft.com/office/drawing/2014/main" id="{55C680CE-9EAE-A4C3-EFB4-215C80AC6540}"/>
              </a:ext>
            </a:extLst>
          </p:cNvPr>
          <p:cNvGraphicFramePr>
            <a:graphicFrameLocks noGrp="1"/>
          </p:cNvGraphicFramePr>
          <p:nvPr/>
        </p:nvGraphicFramePr>
        <p:xfrm>
          <a:off x="485139" y="1582535"/>
          <a:ext cx="6539721" cy="738800"/>
        </p:xfrm>
        <a:graphic>
          <a:graphicData uri="http://schemas.openxmlformats.org/drawingml/2006/table">
            <a:tbl>
              <a:tblPr/>
              <a:tblGrid>
                <a:gridCol w="790059">
                  <a:extLst>
                    <a:ext uri="{9D8B030D-6E8A-4147-A177-3AD203B41FA5}">
                      <a16:colId xmlns:a16="http://schemas.microsoft.com/office/drawing/2014/main" val="968356011"/>
                    </a:ext>
                  </a:extLst>
                </a:gridCol>
                <a:gridCol w="879603">
                  <a:extLst>
                    <a:ext uri="{9D8B030D-6E8A-4147-A177-3AD203B41FA5}">
                      <a16:colId xmlns:a16="http://schemas.microsoft.com/office/drawing/2014/main" val="1837982232"/>
                    </a:ext>
                  </a:extLst>
                </a:gridCol>
                <a:gridCol w="1103674">
                  <a:extLst>
                    <a:ext uri="{9D8B030D-6E8A-4147-A177-3AD203B41FA5}">
                      <a16:colId xmlns:a16="http://schemas.microsoft.com/office/drawing/2014/main" val="891204232"/>
                    </a:ext>
                  </a:extLst>
                </a:gridCol>
                <a:gridCol w="3766385">
                  <a:extLst>
                    <a:ext uri="{9D8B030D-6E8A-4147-A177-3AD203B41FA5}">
                      <a16:colId xmlns:a16="http://schemas.microsoft.com/office/drawing/2014/main" val="197126721"/>
                    </a:ext>
                  </a:extLst>
                </a:gridCol>
              </a:tblGrid>
              <a:tr h="184700">
                <a:tc gridSpan="4">
                  <a:txBody>
                    <a:bodyPr/>
                    <a:lstStyle/>
                    <a:p>
                      <a:pPr algn="ctr" fontAlgn="b"/>
                      <a:r>
                        <a:rPr lang="de-DE" sz="1200" b="1" i="0" u="none" strike="noStrike" dirty="0">
                          <a:solidFill>
                            <a:srgbClr val="000000"/>
                          </a:solidFill>
                          <a:effectLst/>
                          <a:latin typeface="Calibri" panose="020F0502020204030204" pitchFamily="34" charset="0"/>
                        </a:rPr>
                        <a:t>Person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endParaRPr lang="de-DE"/>
                    </a:p>
                  </a:txBody>
                  <a:tcPr/>
                </a:tc>
                <a:tc hMerge="1">
                  <a:txBody>
                    <a:bodyPr/>
                    <a:lstStyle/>
                    <a:p>
                      <a:endParaRPr lang="de-DE"/>
                    </a:p>
                  </a:txBody>
                  <a:tcPr/>
                </a:tc>
                <a:tc hMerge="1">
                  <a:txBody>
                    <a:bodyPr/>
                    <a:lstStyle/>
                    <a:p>
                      <a:endParaRPr lang="de-DE"/>
                    </a:p>
                  </a:txBody>
                  <a:tcPr/>
                </a:tc>
                <a:extLst>
                  <a:ext uri="{0D108BD9-81ED-4DB2-BD59-A6C34878D82A}">
                    <a16:rowId xmlns:a16="http://schemas.microsoft.com/office/drawing/2014/main" val="437315749"/>
                  </a:ext>
                </a:extLst>
              </a:tr>
              <a:tr h="184700">
                <a:tc>
                  <a:txBody>
                    <a:bodyPr/>
                    <a:lstStyle/>
                    <a:p>
                      <a:pPr algn="ctr" fontAlgn="b"/>
                      <a:r>
                        <a:rPr lang="de-DE" sz="1200" b="1" i="0" u="none" strike="noStrike">
                          <a:solidFill>
                            <a:srgbClr val="000000"/>
                          </a:solidFill>
                          <a:effectLst/>
                          <a:latin typeface="Calibri" panose="020F0502020204030204" pitchFamily="34" charset="0"/>
                        </a:rPr>
                        <a:t>Personen-ID</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9BD5"/>
                    </a:solidFill>
                  </a:tcPr>
                </a:tc>
                <a:tc>
                  <a:txBody>
                    <a:bodyPr/>
                    <a:lstStyle/>
                    <a:p>
                      <a:pPr algn="ctr" fontAlgn="b"/>
                      <a:r>
                        <a:rPr lang="de-DE" sz="1200" b="1" i="0" u="none" strike="noStrike" dirty="0">
                          <a:solidFill>
                            <a:srgbClr val="000000"/>
                          </a:solidFill>
                          <a:effectLst/>
                          <a:latin typeface="Calibri" panose="020F0502020204030204" pitchFamily="34" charset="0"/>
                        </a:rPr>
                        <a:t>Vorname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9BD5"/>
                    </a:solidFill>
                  </a:tcPr>
                </a:tc>
                <a:tc>
                  <a:txBody>
                    <a:bodyPr/>
                    <a:lstStyle/>
                    <a:p>
                      <a:pPr algn="ctr" fontAlgn="b"/>
                      <a:r>
                        <a:rPr lang="de-DE" sz="1200" b="1" i="0" u="none" strike="noStrike">
                          <a:solidFill>
                            <a:srgbClr val="000000"/>
                          </a:solidFill>
                          <a:effectLst/>
                          <a:latin typeface="Calibri" panose="020F0502020204030204" pitchFamily="34" charset="0"/>
                        </a:rPr>
                        <a:t>Nachname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9BD5"/>
                    </a:solidFill>
                  </a:tcPr>
                </a:tc>
                <a:tc>
                  <a:txBody>
                    <a:bodyPr/>
                    <a:lstStyle/>
                    <a:p>
                      <a:pPr algn="ctr" fontAlgn="b"/>
                      <a:r>
                        <a:rPr lang="de-DE" sz="1200" b="1" i="0" u="none" strike="noStrike" dirty="0">
                          <a:solidFill>
                            <a:srgbClr val="000000"/>
                          </a:solidFill>
                          <a:effectLst/>
                          <a:latin typeface="Calibri" panose="020F0502020204030204" pitchFamily="34" charset="0"/>
                        </a:rPr>
                        <a:t>Fachdisziplin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9BD5"/>
                    </a:solidFill>
                  </a:tcPr>
                </a:tc>
                <a:extLst>
                  <a:ext uri="{0D108BD9-81ED-4DB2-BD59-A6C34878D82A}">
                    <a16:rowId xmlns:a16="http://schemas.microsoft.com/office/drawing/2014/main" val="2855975524"/>
                  </a:ext>
                </a:extLst>
              </a:tr>
              <a:tr h="184700">
                <a:tc>
                  <a:txBody>
                    <a:bodyPr/>
                    <a:lstStyle/>
                    <a:p>
                      <a:pPr algn="ctr" fontAlgn="b"/>
                      <a:r>
                        <a:rPr lang="de-DE" sz="1200" b="0" i="0" u="none" strike="noStrike" dirty="0">
                          <a:solidFill>
                            <a:srgbClr val="000000"/>
                          </a:solidFill>
                          <a:effectLst/>
                          <a:latin typeface="Calibri" panose="020F0502020204030204" pitchFamily="34" charset="0"/>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200" b="0" i="0" u="none" strike="noStrike" dirty="0">
                          <a:solidFill>
                            <a:srgbClr val="000000"/>
                          </a:solidFill>
                          <a:effectLst/>
                          <a:latin typeface="Calibri" panose="020F0502020204030204" pitchFamily="34" charset="0"/>
                        </a:rPr>
                        <a:t>Max</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200" b="0" i="0" u="none" strike="noStrike">
                          <a:solidFill>
                            <a:srgbClr val="000000"/>
                          </a:solidFill>
                          <a:effectLst/>
                          <a:latin typeface="Calibri" panose="020F0502020204030204" pitchFamily="34" charset="0"/>
                        </a:rPr>
                        <a:t>Musterforscher</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200" b="0" i="0" u="none" strike="noStrike">
                          <a:solidFill>
                            <a:srgbClr val="000000"/>
                          </a:solidFill>
                          <a:effectLst/>
                          <a:latin typeface="Calibri" panose="020F0502020204030204" pitchFamily="34" charset="0"/>
                        </a:rPr>
                        <a:t>Sozial-/Altertumswissenschaften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94467588"/>
                  </a:ext>
                </a:extLst>
              </a:tr>
              <a:tr h="184700">
                <a:tc>
                  <a:txBody>
                    <a:bodyPr/>
                    <a:lstStyle/>
                    <a:p>
                      <a:pPr algn="ctr" fontAlgn="b"/>
                      <a:r>
                        <a:rPr lang="de-DE" sz="1200" b="0" i="0" u="none" strike="noStrike" dirty="0">
                          <a:solidFill>
                            <a:srgbClr val="000000"/>
                          </a:solidFill>
                          <a:effectLst/>
                          <a:latin typeface="Calibri" panose="020F0502020204030204" pitchFamily="34" charset="0"/>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200" b="0" i="0" u="none" strike="noStrike" dirty="0" err="1">
                          <a:solidFill>
                            <a:srgbClr val="000000"/>
                          </a:solidFill>
                          <a:effectLst/>
                          <a:latin typeface="Calibri" panose="020F0502020204030204" pitchFamily="34" charset="0"/>
                        </a:rPr>
                        <a:t>Maximilia</a:t>
                      </a:r>
                      <a:endParaRPr lang="de-DE" sz="1200" b="0"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200" b="0" i="0" u="none" strike="noStrike" dirty="0">
                          <a:solidFill>
                            <a:srgbClr val="000000"/>
                          </a:solidFill>
                          <a:effectLst/>
                          <a:latin typeface="Calibri" panose="020F0502020204030204" pitchFamily="34" charset="0"/>
                        </a:rPr>
                        <a:t>Musterforscherin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200" b="0" i="0" u="none" strike="noStrike" dirty="0">
                          <a:solidFill>
                            <a:srgbClr val="000000"/>
                          </a:solidFill>
                          <a:effectLst/>
                          <a:latin typeface="Calibri" panose="020F0502020204030204" pitchFamily="34" charset="0"/>
                        </a:rPr>
                        <a:t>Wirtschaftswissenschaften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67067885"/>
                  </a:ext>
                </a:extLst>
              </a:tr>
            </a:tbl>
          </a:graphicData>
        </a:graphic>
      </p:graphicFrame>
      <p:graphicFrame>
        <p:nvGraphicFramePr>
          <p:cNvPr id="7" name="Tabelle 6">
            <a:extLst>
              <a:ext uri="{FF2B5EF4-FFF2-40B4-BE49-F238E27FC236}">
                <a16:creationId xmlns:a16="http://schemas.microsoft.com/office/drawing/2014/main" id="{C14C1C1C-953A-3AB3-52F8-F336286C707E}"/>
              </a:ext>
            </a:extLst>
          </p:cNvPr>
          <p:cNvGraphicFramePr>
            <a:graphicFrameLocks noGrp="1"/>
          </p:cNvGraphicFramePr>
          <p:nvPr/>
        </p:nvGraphicFramePr>
        <p:xfrm>
          <a:off x="485134" y="2437824"/>
          <a:ext cx="6539725" cy="919860"/>
        </p:xfrm>
        <a:graphic>
          <a:graphicData uri="http://schemas.openxmlformats.org/drawingml/2006/table">
            <a:tbl>
              <a:tblPr/>
              <a:tblGrid>
                <a:gridCol w="1018542">
                  <a:extLst>
                    <a:ext uri="{9D8B030D-6E8A-4147-A177-3AD203B41FA5}">
                      <a16:colId xmlns:a16="http://schemas.microsoft.com/office/drawing/2014/main" val="26904206"/>
                    </a:ext>
                  </a:extLst>
                </a:gridCol>
                <a:gridCol w="1024359">
                  <a:extLst>
                    <a:ext uri="{9D8B030D-6E8A-4147-A177-3AD203B41FA5}">
                      <a16:colId xmlns:a16="http://schemas.microsoft.com/office/drawing/2014/main" val="978814428"/>
                    </a:ext>
                  </a:extLst>
                </a:gridCol>
                <a:gridCol w="416682">
                  <a:extLst>
                    <a:ext uri="{9D8B030D-6E8A-4147-A177-3AD203B41FA5}">
                      <a16:colId xmlns:a16="http://schemas.microsoft.com/office/drawing/2014/main" val="3439269088"/>
                    </a:ext>
                  </a:extLst>
                </a:gridCol>
                <a:gridCol w="4080142">
                  <a:extLst>
                    <a:ext uri="{9D8B030D-6E8A-4147-A177-3AD203B41FA5}">
                      <a16:colId xmlns:a16="http://schemas.microsoft.com/office/drawing/2014/main" val="2372658879"/>
                    </a:ext>
                  </a:extLst>
                </a:gridCol>
              </a:tblGrid>
              <a:tr h="184700">
                <a:tc gridSpan="4">
                  <a:txBody>
                    <a:bodyPr/>
                    <a:lstStyle/>
                    <a:p>
                      <a:pPr algn="ctr" fontAlgn="b"/>
                      <a:r>
                        <a:rPr lang="de-DE" sz="1200" b="1" i="0" u="none" strike="noStrike" dirty="0">
                          <a:solidFill>
                            <a:srgbClr val="000000"/>
                          </a:solidFill>
                          <a:effectLst/>
                          <a:latin typeface="Calibri" panose="020F0502020204030204" pitchFamily="34" charset="0"/>
                        </a:rPr>
                        <a:t>Publikation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endParaRPr lang="de-DE"/>
                    </a:p>
                  </a:txBody>
                  <a:tcPr/>
                </a:tc>
                <a:tc hMerge="1">
                  <a:txBody>
                    <a:bodyPr/>
                    <a:lstStyle/>
                    <a:p>
                      <a:endParaRPr lang="de-DE"/>
                    </a:p>
                  </a:txBody>
                  <a:tcPr/>
                </a:tc>
                <a:tc hMerge="1">
                  <a:txBody>
                    <a:bodyPr/>
                    <a:lstStyle/>
                    <a:p>
                      <a:endParaRPr lang="de-DE"/>
                    </a:p>
                  </a:txBody>
                  <a:tcPr/>
                </a:tc>
                <a:extLst>
                  <a:ext uri="{0D108BD9-81ED-4DB2-BD59-A6C34878D82A}">
                    <a16:rowId xmlns:a16="http://schemas.microsoft.com/office/drawing/2014/main" val="2169697403"/>
                  </a:ext>
                </a:extLst>
              </a:tr>
              <a:tr h="184700">
                <a:tc>
                  <a:txBody>
                    <a:bodyPr/>
                    <a:lstStyle/>
                    <a:p>
                      <a:pPr algn="ctr" fontAlgn="b"/>
                      <a:r>
                        <a:rPr lang="de-DE" sz="1200" b="1" i="0" u="none" strike="noStrike" dirty="0">
                          <a:solidFill>
                            <a:srgbClr val="000000"/>
                          </a:solidFill>
                          <a:effectLst/>
                          <a:latin typeface="Calibri" panose="020F0502020204030204" pitchFamily="34" charset="0"/>
                        </a:rPr>
                        <a:t>Publikations-ID</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9BD5"/>
                    </a:solidFill>
                  </a:tcPr>
                </a:tc>
                <a:tc>
                  <a:txBody>
                    <a:bodyPr/>
                    <a:lstStyle/>
                    <a:p>
                      <a:pPr algn="ctr" fontAlgn="b"/>
                      <a:r>
                        <a:rPr lang="de-DE" sz="1200" b="1" i="0" u="none" strike="noStrike" dirty="0">
                          <a:solidFill>
                            <a:srgbClr val="000000"/>
                          </a:solidFill>
                          <a:effectLst/>
                          <a:latin typeface="Calibri" panose="020F0502020204030204" pitchFamily="34" charset="0"/>
                        </a:rPr>
                        <a:t>Typ</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9BD5"/>
                    </a:solidFill>
                  </a:tcPr>
                </a:tc>
                <a:tc>
                  <a:txBody>
                    <a:bodyPr/>
                    <a:lstStyle/>
                    <a:p>
                      <a:pPr algn="ctr" fontAlgn="b"/>
                      <a:r>
                        <a:rPr lang="de-DE" sz="1200" b="1" i="0" u="none" strike="noStrike" dirty="0">
                          <a:solidFill>
                            <a:srgbClr val="000000"/>
                          </a:solidFill>
                          <a:effectLst/>
                          <a:latin typeface="Calibri" panose="020F0502020204030204" pitchFamily="34" charset="0"/>
                        </a:rPr>
                        <a:t>Jahr</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9BD5"/>
                    </a:solidFill>
                  </a:tcPr>
                </a:tc>
                <a:tc>
                  <a:txBody>
                    <a:bodyPr/>
                    <a:lstStyle/>
                    <a:p>
                      <a:pPr algn="ctr" fontAlgn="b"/>
                      <a:r>
                        <a:rPr lang="de-DE" sz="1200" b="1" i="0" u="none" strike="noStrike" dirty="0">
                          <a:solidFill>
                            <a:srgbClr val="000000"/>
                          </a:solidFill>
                          <a:effectLst/>
                          <a:latin typeface="Calibri" panose="020F0502020204030204" pitchFamily="34" charset="0"/>
                        </a:rPr>
                        <a:t>Titel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9BD5"/>
                    </a:solidFill>
                  </a:tcPr>
                </a:tc>
                <a:extLst>
                  <a:ext uri="{0D108BD9-81ED-4DB2-BD59-A6C34878D82A}">
                    <a16:rowId xmlns:a16="http://schemas.microsoft.com/office/drawing/2014/main" val="323669180"/>
                  </a:ext>
                </a:extLst>
              </a:tr>
              <a:tr h="184700">
                <a:tc>
                  <a:txBody>
                    <a:bodyPr/>
                    <a:lstStyle/>
                    <a:p>
                      <a:pPr algn="ctr" fontAlgn="b"/>
                      <a:r>
                        <a:rPr lang="de-DE" sz="1200" b="0" i="0" u="none" strike="noStrike" dirty="0">
                          <a:solidFill>
                            <a:srgbClr val="000000"/>
                          </a:solidFill>
                          <a:effectLst/>
                          <a:latin typeface="Calibri" panose="020F0502020204030204" pitchFamily="34" charset="0"/>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200" b="0" i="0" u="none" strike="noStrike">
                          <a:solidFill>
                            <a:srgbClr val="000000"/>
                          </a:solidFill>
                          <a:effectLst/>
                          <a:latin typeface="Calibri" panose="020F0502020204030204" pitchFamily="34" charset="0"/>
                        </a:rPr>
                        <a:t>Monographie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dirty="0">
                          <a:solidFill>
                            <a:srgbClr val="000000"/>
                          </a:solidFill>
                          <a:effectLst/>
                          <a:latin typeface="Calibri" panose="020F0502020204030204" pitchFamily="34" charset="0"/>
                        </a:rPr>
                        <a:t>2019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200" b="0" i="0" u="none" strike="noStrike" dirty="0">
                          <a:solidFill>
                            <a:srgbClr val="000000"/>
                          </a:solidFill>
                          <a:effectLst/>
                          <a:latin typeface="Calibri" panose="020F0502020204030204" pitchFamily="34" charset="0"/>
                        </a:rPr>
                        <a:t>Datenmodellierung sozialer Interaktionen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44030507"/>
                  </a:ext>
                </a:extLst>
              </a:tr>
              <a:tr h="184700">
                <a:tc>
                  <a:txBody>
                    <a:bodyPr/>
                    <a:lstStyle/>
                    <a:p>
                      <a:pPr algn="ctr" fontAlgn="b"/>
                      <a:r>
                        <a:rPr lang="de-DE" sz="1200" b="0" i="0" u="none" strike="noStrike" dirty="0">
                          <a:solidFill>
                            <a:srgbClr val="000000"/>
                          </a:solidFill>
                          <a:effectLst/>
                          <a:latin typeface="Calibri" panose="020F0502020204030204" pitchFamily="34" charset="0"/>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200" b="0" i="0" u="none" strike="noStrike">
                          <a:solidFill>
                            <a:srgbClr val="000000"/>
                          </a:solidFill>
                          <a:effectLst/>
                          <a:latin typeface="Calibri" panose="020F0502020204030204" pitchFamily="34" charset="0"/>
                        </a:rPr>
                        <a:t>Sammelwerk</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dirty="0">
                          <a:solidFill>
                            <a:srgbClr val="000000"/>
                          </a:solidFill>
                          <a:effectLst/>
                          <a:latin typeface="Calibri" panose="020F0502020204030204" pitchFamily="34" charset="0"/>
                        </a:rPr>
                        <a:t>2021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200" b="0" i="0" u="none" strike="noStrike" dirty="0">
                          <a:solidFill>
                            <a:srgbClr val="000000"/>
                          </a:solidFill>
                          <a:effectLst/>
                          <a:latin typeface="Calibri" panose="020F0502020204030204" pitchFamily="34" charset="0"/>
                        </a:rPr>
                        <a:t>Tracking als Teil mikro- und makroökonomischer Prozesse im digitalen Raum</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04851008"/>
                  </a:ext>
                </a:extLst>
              </a:tr>
            </a:tbl>
          </a:graphicData>
        </a:graphic>
      </p:graphicFrame>
      <p:graphicFrame>
        <p:nvGraphicFramePr>
          <p:cNvPr id="10" name="Tabelle 9">
            <a:extLst>
              <a:ext uri="{FF2B5EF4-FFF2-40B4-BE49-F238E27FC236}">
                <a16:creationId xmlns:a16="http://schemas.microsoft.com/office/drawing/2014/main" id="{BAC4B567-5023-C6FA-7984-D704428A9E01}"/>
              </a:ext>
            </a:extLst>
          </p:cNvPr>
          <p:cNvGraphicFramePr>
            <a:graphicFrameLocks noGrp="1"/>
          </p:cNvGraphicFramePr>
          <p:nvPr/>
        </p:nvGraphicFramePr>
        <p:xfrm>
          <a:off x="485133" y="4695623"/>
          <a:ext cx="6539727" cy="923500"/>
        </p:xfrm>
        <a:graphic>
          <a:graphicData uri="http://schemas.openxmlformats.org/drawingml/2006/table">
            <a:tbl>
              <a:tblPr/>
              <a:tblGrid>
                <a:gridCol w="739521">
                  <a:extLst>
                    <a:ext uri="{9D8B030D-6E8A-4147-A177-3AD203B41FA5}">
                      <a16:colId xmlns:a16="http://schemas.microsoft.com/office/drawing/2014/main" val="2298197774"/>
                    </a:ext>
                  </a:extLst>
                </a:gridCol>
                <a:gridCol w="4134855">
                  <a:extLst>
                    <a:ext uri="{9D8B030D-6E8A-4147-A177-3AD203B41FA5}">
                      <a16:colId xmlns:a16="http://schemas.microsoft.com/office/drawing/2014/main" val="3139687439"/>
                    </a:ext>
                  </a:extLst>
                </a:gridCol>
                <a:gridCol w="806060">
                  <a:extLst>
                    <a:ext uri="{9D8B030D-6E8A-4147-A177-3AD203B41FA5}">
                      <a16:colId xmlns:a16="http://schemas.microsoft.com/office/drawing/2014/main" val="1348000359"/>
                    </a:ext>
                  </a:extLst>
                </a:gridCol>
                <a:gridCol w="859291">
                  <a:extLst>
                    <a:ext uri="{9D8B030D-6E8A-4147-A177-3AD203B41FA5}">
                      <a16:colId xmlns:a16="http://schemas.microsoft.com/office/drawing/2014/main" val="2337785010"/>
                    </a:ext>
                  </a:extLst>
                </a:gridCol>
              </a:tblGrid>
              <a:tr h="184700">
                <a:tc gridSpan="4">
                  <a:txBody>
                    <a:bodyPr/>
                    <a:lstStyle/>
                    <a:p>
                      <a:pPr algn="ctr" fontAlgn="b"/>
                      <a:r>
                        <a:rPr lang="de-DE" sz="1200" b="1" i="0" u="none" strike="noStrike" dirty="0">
                          <a:solidFill>
                            <a:srgbClr val="000000"/>
                          </a:solidFill>
                          <a:effectLst/>
                          <a:latin typeface="Calibri" panose="020F0502020204030204" pitchFamily="34" charset="0"/>
                        </a:rPr>
                        <a:t>Projekt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endParaRPr lang="de-DE"/>
                    </a:p>
                  </a:txBody>
                  <a:tcPr/>
                </a:tc>
                <a:tc hMerge="1">
                  <a:txBody>
                    <a:bodyPr/>
                    <a:lstStyle/>
                    <a:p>
                      <a:endParaRPr lang="de-DE"/>
                    </a:p>
                  </a:txBody>
                  <a:tcPr/>
                </a:tc>
                <a:tc hMerge="1">
                  <a:txBody>
                    <a:bodyPr/>
                    <a:lstStyle/>
                    <a:p>
                      <a:endParaRPr lang="de-DE"/>
                    </a:p>
                  </a:txBody>
                  <a:tcPr/>
                </a:tc>
                <a:extLst>
                  <a:ext uri="{0D108BD9-81ED-4DB2-BD59-A6C34878D82A}">
                    <a16:rowId xmlns:a16="http://schemas.microsoft.com/office/drawing/2014/main" val="1249349702"/>
                  </a:ext>
                </a:extLst>
              </a:tr>
              <a:tr h="184700">
                <a:tc>
                  <a:txBody>
                    <a:bodyPr/>
                    <a:lstStyle/>
                    <a:p>
                      <a:pPr algn="ctr" fontAlgn="b"/>
                      <a:r>
                        <a:rPr lang="de-DE" sz="1200" b="1" i="0" u="none" strike="noStrike">
                          <a:solidFill>
                            <a:srgbClr val="000000"/>
                          </a:solidFill>
                          <a:effectLst/>
                          <a:latin typeface="Calibri" panose="020F0502020204030204" pitchFamily="34" charset="0"/>
                        </a:rPr>
                        <a:t>Projekt-ID</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9BD5"/>
                    </a:solidFill>
                  </a:tcPr>
                </a:tc>
                <a:tc>
                  <a:txBody>
                    <a:bodyPr/>
                    <a:lstStyle/>
                    <a:p>
                      <a:pPr algn="ctr" fontAlgn="b"/>
                      <a:r>
                        <a:rPr lang="de-DE" sz="1200" b="1" i="0" u="none" strike="noStrike" dirty="0">
                          <a:solidFill>
                            <a:srgbClr val="000000"/>
                          </a:solidFill>
                          <a:effectLst/>
                          <a:latin typeface="Calibri" panose="020F0502020204030204" pitchFamily="34" charset="0"/>
                        </a:rPr>
                        <a:t>Titel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9BD5"/>
                    </a:solidFill>
                  </a:tcPr>
                </a:tc>
                <a:tc>
                  <a:txBody>
                    <a:bodyPr/>
                    <a:lstStyle/>
                    <a:p>
                      <a:pPr algn="ctr" fontAlgn="b"/>
                      <a:r>
                        <a:rPr lang="de-DE" sz="1200" b="1" i="0" u="none" strike="noStrike">
                          <a:solidFill>
                            <a:srgbClr val="000000"/>
                          </a:solidFill>
                          <a:effectLst/>
                          <a:latin typeface="Calibri" panose="020F0502020204030204" pitchFamily="34" charset="0"/>
                        </a:rPr>
                        <a:t>Von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9BD5"/>
                    </a:solidFill>
                  </a:tcPr>
                </a:tc>
                <a:tc>
                  <a:txBody>
                    <a:bodyPr/>
                    <a:lstStyle/>
                    <a:p>
                      <a:pPr algn="ctr" fontAlgn="b"/>
                      <a:r>
                        <a:rPr lang="de-DE" sz="1200" b="1" i="0" u="none" strike="noStrike" dirty="0">
                          <a:solidFill>
                            <a:srgbClr val="000000"/>
                          </a:solidFill>
                          <a:effectLst/>
                          <a:latin typeface="Calibri" panose="020F0502020204030204" pitchFamily="34" charset="0"/>
                        </a:rPr>
                        <a:t>Bis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9BD5"/>
                    </a:solidFill>
                  </a:tcPr>
                </a:tc>
                <a:extLst>
                  <a:ext uri="{0D108BD9-81ED-4DB2-BD59-A6C34878D82A}">
                    <a16:rowId xmlns:a16="http://schemas.microsoft.com/office/drawing/2014/main" val="1566558565"/>
                  </a:ext>
                </a:extLst>
              </a:tr>
              <a:tr h="184700">
                <a:tc>
                  <a:txBody>
                    <a:bodyPr/>
                    <a:lstStyle/>
                    <a:p>
                      <a:pPr algn="ctr" fontAlgn="b"/>
                      <a:r>
                        <a:rPr lang="de-DE" sz="1200" b="0" i="0" u="none" strike="noStrike" dirty="0">
                          <a:solidFill>
                            <a:srgbClr val="000000"/>
                          </a:solidFill>
                          <a:effectLst/>
                          <a:latin typeface="Calibri" panose="020F0502020204030204" pitchFamily="34" charset="0"/>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200" b="0" i="0" u="none" strike="noStrike">
                          <a:solidFill>
                            <a:srgbClr val="000000"/>
                          </a:solidFill>
                          <a:effectLst/>
                          <a:latin typeface="Calibri" panose="020F0502020204030204" pitchFamily="34" charset="0"/>
                        </a:rPr>
                        <a:t>Verwendungen von Abkürzungen im MA</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a:solidFill>
                            <a:srgbClr val="000000"/>
                          </a:solidFill>
                          <a:effectLst/>
                          <a:latin typeface="Calibri" panose="020F0502020204030204" pitchFamily="34" charset="0"/>
                        </a:rPr>
                        <a:t>01.05.1996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a:solidFill>
                            <a:srgbClr val="000000"/>
                          </a:solidFill>
                          <a:effectLst/>
                          <a:latin typeface="Calibri" panose="020F0502020204030204" pitchFamily="34" charset="0"/>
                        </a:rPr>
                        <a:t>30.09.1999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62121584"/>
                  </a:ext>
                </a:extLst>
              </a:tr>
              <a:tr h="184700">
                <a:tc>
                  <a:txBody>
                    <a:bodyPr/>
                    <a:lstStyle/>
                    <a:p>
                      <a:pPr algn="ctr" fontAlgn="b"/>
                      <a:r>
                        <a:rPr lang="de-DE" sz="1200" b="0" i="0" u="none" strike="noStrike" dirty="0">
                          <a:solidFill>
                            <a:srgbClr val="000000"/>
                          </a:solidFill>
                          <a:effectLst/>
                          <a:latin typeface="Calibri" panose="020F0502020204030204" pitchFamily="34" charset="0"/>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200" b="0" i="0" u="none" strike="noStrike" dirty="0">
                          <a:solidFill>
                            <a:srgbClr val="000000"/>
                          </a:solidFill>
                          <a:effectLst/>
                          <a:latin typeface="Calibri" panose="020F0502020204030204" pitchFamily="34" charset="0"/>
                        </a:rPr>
                        <a:t>Datenmodelle in den Sozialwissenschaften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a:solidFill>
                            <a:srgbClr val="000000"/>
                          </a:solidFill>
                          <a:effectLst/>
                          <a:latin typeface="Calibri" panose="020F0502020204030204" pitchFamily="34" charset="0"/>
                        </a:rPr>
                        <a:t>01.03.2000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a:solidFill>
                            <a:srgbClr val="000000"/>
                          </a:solidFill>
                          <a:effectLst/>
                          <a:latin typeface="Calibri" panose="020F0502020204030204" pitchFamily="34" charset="0"/>
                        </a:rPr>
                        <a:t>31.08.2003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87343534"/>
                  </a:ext>
                </a:extLst>
              </a:tr>
              <a:tr h="184700">
                <a:tc>
                  <a:txBody>
                    <a:bodyPr/>
                    <a:lstStyle/>
                    <a:p>
                      <a:pPr algn="ctr" fontAlgn="b"/>
                      <a:r>
                        <a:rPr lang="de-DE" sz="1200" b="0" i="0" u="none" strike="noStrike" dirty="0">
                          <a:solidFill>
                            <a:srgbClr val="000000"/>
                          </a:solidFill>
                          <a:effectLst/>
                          <a:latin typeface="Calibri" panose="020F0502020204030204" pitchFamily="34" charset="0"/>
                        </a:rPr>
                        <a:t>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200" b="0" i="0" u="none" strike="noStrike" dirty="0">
                          <a:solidFill>
                            <a:srgbClr val="000000"/>
                          </a:solidFill>
                          <a:effectLst/>
                          <a:latin typeface="Calibri" panose="020F0502020204030204" pitchFamily="34" charset="0"/>
                        </a:rPr>
                        <a:t>Aufbau eines Infoportals für Neuunternehmer und Start-Ups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1200" b="0" i="0" u="none" strike="noStrike">
                          <a:solidFill>
                            <a:srgbClr val="000000"/>
                          </a:solidFill>
                          <a:effectLst/>
                          <a:latin typeface="Calibri" panose="020F0502020204030204" pitchFamily="34" charset="0"/>
                        </a:rPr>
                        <a:t>01.10.2018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200" b="0" i="0" u="none" strike="noStrike" dirty="0">
                          <a:solidFill>
                            <a:srgbClr val="000000"/>
                          </a:solidFill>
                          <a:effectLst/>
                          <a:latin typeface="Calibri" panose="020F0502020204030204" pitchFamily="34" charset="0"/>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95754655"/>
                  </a:ext>
                </a:extLst>
              </a:tr>
            </a:tbl>
          </a:graphicData>
        </a:graphic>
      </p:graphicFrame>
      <p:graphicFrame>
        <p:nvGraphicFramePr>
          <p:cNvPr id="12" name="Tabelle 11">
            <a:extLst>
              <a:ext uri="{FF2B5EF4-FFF2-40B4-BE49-F238E27FC236}">
                <a16:creationId xmlns:a16="http://schemas.microsoft.com/office/drawing/2014/main" id="{F5E649BF-4EE6-26AB-486E-32221E2861AA}"/>
              </a:ext>
            </a:extLst>
          </p:cNvPr>
          <p:cNvGraphicFramePr>
            <a:graphicFrameLocks noGrp="1"/>
          </p:cNvGraphicFramePr>
          <p:nvPr/>
        </p:nvGraphicFramePr>
        <p:xfrm>
          <a:off x="485133" y="3474173"/>
          <a:ext cx="6539726" cy="914400"/>
        </p:xfrm>
        <a:graphic>
          <a:graphicData uri="http://schemas.openxmlformats.org/drawingml/2006/table">
            <a:tbl>
              <a:tblPr/>
              <a:tblGrid>
                <a:gridCol w="1158812">
                  <a:extLst>
                    <a:ext uri="{9D8B030D-6E8A-4147-A177-3AD203B41FA5}">
                      <a16:colId xmlns:a16="http://schemas.microsoft.com/office/drawing/2014/main" val="2209860185"/>
                    </a:ext>
                  </a:extLst>
                </a:gridCol>
                <a:gridCol w="810070">
                  <a:extLst>
                    <a:ext uri="{9D8B030D-6E8A-4147-A177-3AD203B41FA5}">
                      <a16:colId xmlns:a16="http://schemas.microsoft.com/office/drawing/2014/main" val="2812984947"/>
                    </a:ext>
                  </a:extLst>
                </a:gridCol>
                <a:gridCol w="677029">
                  <a:extLst>
                    <a:ext uri="{9D8B030D-6E8A-4147-A177-3AD203B41FA5}">
                      <a16:colId xmlns:a16="http://schemas.microsoft.com/office/drawing/2014/main" val="460053714"/>
                    </a:ext>
                  </a:extLst>
                </a:gridCol>
                <a:gridCol w="2811224">
                  <a:extLst>
                    <a:ext uri="{9D8B030D-6E8A-4147-A177-3AD203B41FA5}">
                      <a16:colId xmlns:a16="http://schemas.microsoft.com/office/drawing/2014/main" val="1975448559"/>
                    </a:ext>
                  </a:extLst>
                </a:gridCol>
                <a:gridCol w="1082591">
                  <a:extLst>
                    <a:ext uri="{9D8B030D-6E8A-4147-A177-3AD203B41FA5}">
                      <a16:colId xmlns:a16="http://schemas.microsoft.com/office/drawing/2014/main" val="1647392326"/>
                    </a:ext>
                  </a:extLst>
                </a:gridCol>
              </a:tblGrid>
              <a:tr h="138353">
                <a:tc gridSpan="5">
                  <a:txBody>
                    <a:bodyPr/>
                    <a:lstStyle/>
                    <a:p>
                      <a:pPr algn="ctr" fontAlgn="b"/>
                      <a:r>
                        <a:rPr lang="de-DE" sz="1200" b="1" i="0" u="none" strike="noStrike" dirty="0">
                          <a:solidFill>
                            <a:srgbClr val="000000"/>
                          </a:solidFill>
                          <a:effectLst/>
                          <a:latin typeface="Calibri" panose="020F0502020204030204" pitchFamily="34" charset="0"/>
                        </a:rPr>
                        <a:t>Lehrveranstaltung</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extLst>
                  <a:ext uri="{0D108BD9-81ED-4DB2-BD59-A6C34878D82A}">
                    <a16:rowId xmlns:a16="http://schemas.microsoft.com/office/drawing/2014/main" val="2329893962"/>
                  </a:ext>
                </a:extLst>
              </a:tr>
              <a:tr h="168699">
                <a:tc>
                  <a:txBody>
                    <a:bodyPr/>
                    <a:lstStyle/>
                    <a:p>
                      <a:pPr algn="ctr" fontAlgn="b"/>
                      <a:r>
                        <a:rPr lang="de-DE" sz="1200" b="1" i="0" u="none" strike="noStrike">
                          <a:solidFill>
                            <a:srgbClr val="000000"/>
                          </a:solidFill>
                          <a:effectLst/>
                          <a:latin typeface="Calibri" panose="020F0502020204030204" pitchFamily="34" charset="0"/>
                        </a:rPr>
                        <a:t>Veranstaltungs-ID</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9BD5"/>
                    </a:solidFill>
                  </a:tcPr>
                </a:tc>
                <a:tc>
                  <a:txBody>
                    <a:bodyPr/>
                    <a:lstStyle/>
                    <a:p>
                      <a:pPr algn="ctr" fontAlgn="b"/>
                      <a:r>
                        <a:rPr lang="de-DE" sz="1200" b="1" i="0" u="none" strike="noStrike">
                          <a:solidFill>
                            <a:srgbClr val="000000"/>
                          </a:solidFill>
                          <a:effectLst/>
                          <a:latin typeface="Calibri" panose="020F0502020204030204" pitchFamily="34" charset="0"/>
                        </a:rPr>
                        <a:t>Personen-ID</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9BD5"/>
                    </a:solidFill>
                  </a:tcPr>
                </a:tc>
                <a:tc>
                  <a:txBody>
                    <a:bodyPr/>
                    <a:lstStyle/>
                    <a:p>
                      <a:pPr algn="ctr" fontAlgn="b"/>
                      <a:r>
                        <a:rPr lang="de-DE" sz="1200" b="1" i="0" u="none" strike="noStrike" dirty="0">
                          <a:solidFill>
                            <a:srgbClr val="000000"/>
                          </a:solidFill>
                          <a:effectLst/>
                          <a:latin typeface="Calibri" panose="020F0502020204030204" pitchFamily="34" charset="0"/>
                        </a:rPr>
                        <a:t>Typ</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9BD5"/>
                    </a:solidFill>
                  </a:tcPr>
                </a:tc>
                <a:tc>
                  <a:txBody>
                    <a:bodyPr/>
                    <a:lstStyle/>
                    <a:p>
                      <a:pPr algn="ctr" fontAlgn="b"/>
                      <a:r>
                        <a:rPr lang="de-DE" sz="1200" b="1" i="0" u="none" strike="noStrike">
                          <a:solidFill>
                            <a:srgbClr val="000000"/>
                          </a:solidFill>
                          <a:effectLst/>
                          <a:latin typeface="Calibri" panose="020F0502020204030204" pitchFamily="34" charset="0"/>
                        </a:rPr>
                        <a:t>Titel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9BD5"/>
                    </a:solidFill>
                  </a:tcPr>
                </a:tc>
                <a:tc>
                  <a:txBody>
                    <a:bodyPr/>
                    <a:lstStyle/>
                    <a:p>
                      <a:pPr algn="ctr" fontAlgn="b"/>
                      <a:r>
                        <a:rPr lang="de-DE" sz="1200" b="1" i="0" u="none" strike="noStrike">
                          <a:solidFill>
                            <a:srgbClr val="000000"/>
                          </a:solidFill>
                          <a:effectLst/>
                          <a:latin typeface="Calibri" panose="020F0502020204030204" pitchFamily="34" charset="0"/>
                        </a:rPr>
                        <a:t>Semester</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9BD5"/>
                    </a:solidFill>
                  </a:tcPr>
                </a:tc>
                <a:extLst>
                  <a:ext uri="{0D108BD9-81ED-4DB2-BD59-A6C34878D82A}">
                    <a16:rowId xmlns:a16="http://schemas.microsoft.com/office/drawing/2014/main" val="3806001344"/>
                  </a:ext>
                </a:extLst>
              </a:tr>
              <a:tr h="168699">
                <a:tc>
                  <a:txBody>
                    <a:bodyPr/>
                    <a:lstStyle/>
                    <a:p>
                      <a:pPr algn="ctr" fontAlgn="b"/>
                      <a:r>
                        <a:rPr lang="de-DE" sz="1200" b="0" i="0" u="none" strike="noStrike" dirty="0">
                          <a:solidFill>
                            <a:srgbClr val="000000"/>
                          </a:solidFill>
                          <a:effectLst/>
                          <a:latin typeface="Calibri" panose="020F0502020204030204" pitchFamily="34" charset="0"/>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a:solidFill>
                            <a:srgbClr val="000000"/>
                          </a:solidFill>
                          <a:effectLst/>
                          <a:latin typeface="Calibri" panose="020F0502020204030204" pitchFamily="34" charset="0"/>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200" b="0" i="0" u="none" strike="noStrike">
                          <a:solidFill>
                            <a:srgbClr val="000000"/>
                          </a:solidFill>
                          <a:effectLst/>
                          <a:latin typeface="Calibri" panose="020F0502020204030204" pitchFamily="34" charset="0"/>
                        </a:rPr>
                        <a:t>Seminar</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200" b="0" i="0" u="none" strike="noStrike" dirty="0">
                          <a:solidFill>
                            <a:srgbClr val="000000"/>
                          </a:solidFill>
                          <a:effectLst/>
                          <a:latin typeface="Calibri" panose="020F0502020204030204" pitchFamily="34" charset="0"/>
                        </a:rPr>
                        <a:t>Einführungsveranstaltung</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200" b="0" i="0" u="none" strike="noStrike">
                          <a:solidFill>
                            <a:srgbClr val="000000"/>
                          </a:solidFill>
                          <a:effectLst/>
                          <a:latin typeface="Calibri" panose="020F0502020204030204" pitchFamily="34" charset="0"/>
                        </a:rPr>
                        <a:t>WiSe 2003/2004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37753159"/>
                  </a:ext>
                </a:extLst>
              </a:tr>
              <a:tr h="168699">
                <a:tc>
                  <a:txBody>
                    <a:bodyPr/>
                    <a:lstStyle/>
                    <a:p>
                      <a:pPr algn="ctr" fontAlgn="b"/>
                      <a:r>
                        <a:rPr lang="de-DE" sz="1200" b="0" i="0" u="none" strike="noStrike" dirty="0">
                          <a:solidFill>
                            <a:srgbClr val="000000"/>
                          </a:solidFill>
                          <a:effectLst/>
                          <a:latin typeface="Calibri" panose="020F0502020204030204" pitchFamily="34" charset="0"/>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dirty="0">
                          <a:solidFill>
                            <a:srgbClr val="000000"/>
                          </a:solidFill>
                          <a:effectLst/>
                          <a:latin typeface="Calibri" panose="020F0502020204030204" pitchFamily="34" charset="0"/>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200" b="0" i="0" u="none" strike="noStrike">
                          <a:solidFill>
                            <a:srgbClr val="000000"/>
                          </a:solidFill>
                          <a:effectLst/>
                          <a:latin typeface="Calibri" panose="020F0502020204030204" pitchFamily="34" charset="0"/>
                        </a:rPr>
                        <a:t>Vorlesung</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200" b="0" i="0" u="none" strike="noStrike">
                          <a:solidFill>
                            <a:srgbClr val="000000"/>
                          </a:solidFill>
                          <a:effectLst/>
                          <a:latin typeface="Calibri" panose="020F0502020204030204" pitchFamily="34" charset="0"/>
                        </a:rPr>
                        <a:t>Einführung in die Wirtschaftswissenschaften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200" b="0" i="0" u="none" strike="noStrike">
                          <a:solidFill>
                            <a:srgbClr val="000000"/>
                          </a:solidFill>
                          <a:effectLst/>
                          <a:latin typeface="Calibri" panose="020F0502020204030204" pitchFamily="34" charset="0"/>
                        </a:rPr>
                        <a:t>WiSe 2015/2016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18667961"/>
                  </a:ext>
                </a:extLst>
              </a:tr>
              <a:tr h="168699">
                <a:tc>
                  <a:txBody>
                    <a:bodyPr/>
                    <a:lstStyle/>
                    <a:p>
                      <a:pPr algn="ctr" fontAlgn="b"/>
                      <a:r>
                        <a:rPr lang="de-DE" sz="1200" b="0" i="0" u="none" strike="noStrike">
                          <a:solidFill>
                            <a:srgbClr val="000000"/>
                          </a:solidFill>
                          <a:effectLst/>
                          <a:latin typeface="Calibri" panose="020F0502020204030204" pitchFamily="34" charset="0"/>
                        </a:rPr>
                        <a:t>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dirty="0">
                          <a:solidFill>
                            <a:srgbClr val="000000"/>
                          </a:solidFill>
                          <a:effectLst/>
                          <a:latin typeface="Calibri" panose="020F0502020204030204" pitchFamily="34" charset="0"/>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200" b="0" i="0" u="none" strike="noStrike">
                          <a:solidFill>
                            <a:srgbClr val="000000"/>
                          </a:solidFill>
                          <a:effectLst/>
                          <a:latin typeface="Calibri" panose="020F0502020204030204" pitchFamily="34" charset="0"/>
                        </a:rPr>
                        <a:t>Seminar</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200" b="0" i="0" u="none" strike="noStrike" dirty="0">
                          <a:solidFill>
                            <a:srgbClr val="000000"/>
                          </a:solidFill>
                          <a:effectLst/>
                          <a:latin typeface="Calibri" panose="020F0502020204030204" pitchFamily="34" charset="0"/>
                        </a:rPr>
                        <a:t>Externes Rechnungswesen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200" b="0" i="0" u="none" strike="noStrike" dirty="0" err="1">
                          <a:solidFill>
                            <a:srgbClr val="000000"/>
                          </a:solidFill>
                          <a:effectLst/>
                          <a:latin typeface="Calibri" panose="020F0502020204030204" pitchFamily="34" charset="0"/>
                        </a:rPr>
                        <a:t>SoSe</a:t>
                      </a:r>
                      <a:r>
                        <a:rPr lang="de-DE" sz="1200" b="0" i="0" u="none" strike="noStrike" dirty="0">
                          <a:solidFill>
                            <a:srgbClr val="000000"/>
                          </a:solidFill>
                          <a:effectLst/>
                          <a:latin typeface="Calibri" panose="020F0502020204030204" pitchFamily="34" charset="0"/>
                        </a:rPr>
                        <a:t> 2017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80885879"/>
                  </a:ext>
                </a:extLst>
              </a:tr>
            </a:tbl>
          </a:graphicData>
        </a:graphic>
      </p:graphicFrame>
      <p:graphicFrame>
        <p:nvGraphicFramePr>
          <p:cNvPr id="14" name="Tabelle 13">
            <a:extLst>
              <a:ext uri="{FF2B5EF4-FFF2-40B4-BE49-F238E27FC236}">
                <a16:creationId xmlns:a16="http://schemas.microsoft.com/office/drawing/2014/main" id="{B8D0A1F1-29F0-F033-652B-2E6A02F0174D}"/>
              </a:ext>
            </a:extLst>
          </p:cNvPr>
          <p:cNvGraphicFramePr>
            <a:graphicFrameLocks noGrp="1"/>
          </p:cNvGraphicFramePr>
          <p:nvPr/>
        </p:nvGraphicFramePr>
        <p:xfrm>
          <a:off x="8061960" y="3467663"/>
          <a:ext cx="2555218" cy="952500"/>
        </p:xfrm>
        <a:graphic>
          <a:graphicData uri="http://schemas.openxmlformats.org/drawingml/2006/table">
            <a:tbl>
              <a:tblPr/>
              <a:tblGrid>
                <a:gridCol w="1066800">
                  <a:extLst>
                    <a:ext uri="{9D8B030D-6E8A-4147-A177-3AD203B41FA5}">
                      <a16:colId xmlns:a16="http://schemas.microsoft.com/office/drawing/2014/main" val="942594326"/>
                    </a:ext>
                  </a:extLst>
                </a:gridCol>
                <a:gridCol w="733425">
                  <a:extLst>
                    <a:ext uri="{9D8B030D-6E8A-4147-A177-3AD203B41FA5}">
                      <a16:colId xmlns:a16="http://schemas.microsoft.com/office/drawing/2014/main" val="1274710217"/>
                    </a:ext>
                  </a:extLst>
                </a:gridCol>
                <a:gridCol w="754993">
                  <a:extLst>
                    <a:ext uri="{9D8B030D-6E8A-4147-A177-3AD203B41FA5}">
                      <a16:colId xmlns:a16="http://schemas.microsoft.com/office/drawing/2014/main" val="1575305982"/>
                    </a:ext>
                  </a:extLst>
                </a:gridCol>
              </a:tblGrid>
              <a:tr h="190500">
                <a:tc gridSpan="3">
                  <a:txBody>
                    <a:bodyPr/>
                    <a:lstStyle/>
                    <a:p>
                      <a:pPr algn="ctr" fontAlgn="b"/>
                      <a:r>
                        <a:rPr lang="de-DE" sz="1200" b="1" i="0" u="none" strike="noStrike" dirty="0">
                          <a:solidFill>
                            <a:srgbClr val="000000"/>
                          </a:solidFill>
                          <a:effectLst/>
                          <a:latin typeface="Calibri" panose="020F0502020204030204" pitchFamily="34" charset="0"/>
                        </a:rPr>
                        <a:t>Semesterzeiten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endParaRPr lang="de-DE"/>
                    </a:p>
                  </a:txBody>
                  <a:tcPr/>
                </a:tc>
                <a:tc hMerge="1">
                  <a:txBody>
                    <a:bodyPr/>
                    <a:lstStyle/>
                    <a:p>
                      <a:endParaRPr lang="de-DE"/>
                    </a:p>
                  </a:txBody>
                  <a:tcPr/>
                </a:tc>
                <a:extLst>
                  <a:ext uri="{0D108BD9-81ED-4DB2-BD59-A6C34878D82A}">
                    <a16:rowId xmlns:a16="http://schemas.microsoft.com/office/drawing/2014/main" val="1482229650"/>
                  </a:ext>
                </a:extLst>
              </a:tr>
              <a:tr h="190500">
                <a:tc>
                  <a:txBody>
                    <a:bodyPr/>
                    <a:lstStyle/>
                    <a:p>
                      <a:pPr algn="ctr" fontAlgn="b"/>
                      <a:r>
                        <a:rPr lang="de-DE" sz="1200" b="1" i="0" u="none" strike="noStrike" dirty="0">
                          <a:solidFill>
                            <a:srgbClr val="000000"/>
                          </a:solidFill>
                          <a:effectLst/>
                          <a:latin typeface="Calibri" panose="020F0502020204030204" pitchFamily="34" charset="0"/>
                        </a:rPr>
                        <a:t>Semester</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9BD5"/>
                    </a:solidFill>
                  </a:tcPr>
                </a:tc>
                <a:tc>
                  <a:txBody>
                    <a:bodyPr/>
                    <a:lstStyle/>
                    <a:p>
                      <a:pPr algn="ctr" fontAlgn="b"/>
                      <a:r>
                        <a:rPr lang="de-DE" sz="1200" b="1" i="0" u="none" strike="noStrike">
                          <a:solidFill>
                            <a:srgbClr val="000000"/>
                          </a:solidFill>
                          <a:effectLst/>
                          <a:latin typeface="Calibri" panose="020F0502020204030204" pitchFamily="34" charset="0"/>
                        </a:rPr>
                        <a:t>Von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9BD5"/>
                    </a:solidFill>
                  </a:tcPr>
                </a:tc>
                <a:tc>
                  <a:txBody>
                    <a:bodyPr/>
                    <a:lstStyle/>
                    <a:p>
                      <a:pPr algn="ctr" fontAlgn="b"/>
                      <a:r>
                        <a:rPr lang="de-DE" sz="1200" b="1" i="0" u="none" strike="noStrike">
                          <a:solidFill>
                            <a:srgbClr val="000000"/>
                          </a:solidFill>
                          <a:effectLst/>
                          <a:latin typeface="Calibri" panose="020F0502020204030204" pitchFamily="34" charset="0"/>
                        </a:rPr>
                        <a:t>Bis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9BD5"/>
                    </a:solidFill>
                  </a:tcPr>
                </a:tc>
                <a:extLst>
                  <a:ext uri="{0D108BD9-81ED-4DB2-BD59-A6C34878D82A}">
                    <a16:rowId xmlns:a16="http://schemas.microsoft.com/office/drawing/2014/main" val="4243292309"/>
                  </a:ext>
                </a:extLst>
              </a:tr>
              <a:tr h="190500">
                <a:tc>
                  <a:txBody>
                    <a:bodyPr/>
                    <a:lstStyle/>
                    <a:p>
                      <a:pPr algn="l" fontAlgn="b"/>
                      <a:r>
                        <a:rPr lang="de-DE" sz="1200" b="0" i="0" u="none" strike="noStrike" dirty="0" err="1">
                          <a:solidFill>
                            <a:srgbClr val="000000"/>
                          </a:solidFill>
                          <a:effectLst/>
                          <a:latin typeface="Calibri" panose="020F0502020204030204" pitchFamily="34" charset="0"/>
                        </a:rPr>
                        <a:t>WiSe</a:t>
                      </a:r>
                      <a:r>
                        <a:rPr lang="de-DE" sz="1200" b="0" i="0" u="none" strike="noStrike" dirty="0">
                          <a:solidFill>
                            <a:srgbClr val="000000"/>
                          </a:solidFill>
                          <a:effectLst/>
                          <a:latin typeface="Calibri" panose="020F0502020204030204" pitchFamily="34" charset="0"/>
                        </a:rPr>
                        <a:t> 2003/2004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a:solidFill>
                            <a:srgbClr val="000000"/>
                          </a:solidFill>
                          <a:effectLst/>
                          <a:latin typeface="Calibri" panose="020F0502020204030204" pitchFamily="34" charset="0"/>
                        </a:rPr>
                        <a:t>01.10.2003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a:solidFill>
                            <a:srgbClr val="000000"/>
                          </a:solidFill>
                          <a:effectLst/>
                          <a:latin typeface="Calibri" panose="020F0502020204030204" pitchFamily="34" charset="0"/>
                        </a:rPr>
                        <a:t>31.03.2004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333074152"/>
                  </a:ext>
                </a:extLst>
              </a:tr>
              <a:tr h="190500">
                <a:tc>
                  <a:txBody>
                    <a:bodyPr/>
                    <a:lstStyle/>
                    <a:p>
                      <a:pPr algn="l" fontAlgn="b"/>
                      <a:r>
                        <a:rPr lang="de-DE" sz="1200" b="0" i="0" u="none" strike="noStrike">
                          <a:solidFill>
                            <a:srgbClr val="000000"/>
                          </a:solidFill>
                          <a:effectLst/>
                          <a:latin typeface="Calibri" panose="020F0502020204030204" pitchFamily="34" charset="0"/>
                        </a:rPr>
                        <a:t>WiSe 2015/2016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1200" b="0" i="0" u="none" strike="noStrike" dirty="0">
                          <a:solidFill>
                            <a:srgbClr val="000000"/>
                          </a:solidFill>
                          <a:effectLst/>
                          <a:latin typeface="Calibri" panose="020F0502020204030204" pitchFamily="34" charset="0"/>
                        </a:rPr>
                        <a:t>01.10.2015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1200" b="0" i="0" u="none" strike="noStrike">
                          <a:solidFill>
                            <a:srgbClr val="000000"/>
                          </a:solidFill>
                          <a:effectLst/>
                          <a:latin typeface="Calibri" panose="020F0502020204030204" pitchFamily="34" charset="0"/>
                        </a:rPr>
                        <a:t>31.03.2016</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26709306"/>
                  </a:ext>
                </a:extLst>
              </a:tr>
              <a:tr h="190500">
                <a:tc>
                  <a:txBody>
                    <a:bodyPr/>
                    <a:lstStyle/>
                    <a:p>
                      <a:pPr algn="l" fontAlgn="b"/>
                      <a:r>
                        <a:rPr lang="de-DE" sz="1200" b="0" i="0" u="none" strike="noStrike">
                          <a:solidFill>
                            <a:srgbClr val="000000"/>
                          </a:solidFill>
                          <a:effectLst/>
                          <a:latin typeface="Calibri" panose="020F0502020204030204" pitchFamily="34" charset="0"/>
                        </a:rPr>
                        <a:t>SoSe 2017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1200" b="0" i="0" u="none" strike="noStrike" dirty="0">
                          <a:solidFill>
                            <a:srgbClr val="000000"/>
                          </a:solidFill>
                          <a:effectLst/>
                          <a:latin typeface="Calibri" panose="020F0502020204030204" pitchFamily="34" charset="0"/>
                        </a:rPr>
                        <a:t>01.04.2017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de-DE" sz="1200" b="0" i="0" u="none" strike="noStrike" dirty="0">
                          <a:solidFill>
                            <a:srgbClr val="000000"/>
                          </a:solidFill>
                          <a:effectLst/>
                          <a:latin typeface="Calibri" panose="020F0502020204030204" pitchFamily="34" charset="0"/>
                        </a:rPr>
                        <a:t>30.09.2017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58448123"/>
                  </a:ext>
                </a:extLst>
              </a:tr>
            </a:tbl>
          </a:graphicData>
        </a:graphic>
      </p:graphicFrame>
      <p:graphicFrame>
        <p:nvGraphicFramePr>
          <p:cNvPr id="16" name="Tabelle 15">
            <a:extLst>
              <a:ext uri="{FF2B5EF4-FFF2-40B4-BE49-F238E27FC236}">
                <a16:creationId xmlns:a16="http://schemas.microsoft.com/office/drawing/2014/main" id="{A0FD6149-46EE-9B02-10F2-2527523D7D48}"/>
              </a:ext>
            </a:extLst>
          </p:cNvPr>
          <p:cNvGraphicFramePr>
            <a:graphicFrameLocks noGrp="1"/>
          </p:cNvGraphicFramePr>
          <p:nvPr/>
        </p:nvGraphicFramePr>
        <p:xfrm>
          <a:off x="8061960" y="2437824"/>
          <a:ext cx="3404807" cy="754380"/>
        </p:xfrm>
        <a:graphic>
          <a:graphicData uri="http://schemas.openxmlformats.org/drawingml/2006/table">
            <a:tbl>
              <a:tblPr/>
              <a:tblGrid>
                <a:gridCol w="770382">
                  <a:extLst>
                    <a:ext uri="{9D8B030D-6E8A-4147-A177-3AD203B41FA5}">
                      <a16:colId xmlns:a16="http://schemas.microsoft.com/office/drawing/2014/main" val="3728178880"/>
                    </a:ext>
                  </a:extLst>
                </a:gridCol>
                <a:gridCol w="810070">
                  <a:extLst>
                    <a:ext uri="{9D8B030D-6E8A-4147-A177-3AD203B41FA5}">
                      <a16:colId xmlns:a16="http://schemas.microsoft.com/office/drawing/2014/main" val="4199479980"/>
                    </a:ext>
                  </a:extLst>
                </a:gridCol>
                <a:gridCol w="1001649">
                  <a:extLst>
                    <a:ext uri="{9D8B030D-6E8A-4147-A177-3AD203B41FA5}">
                      <a16:colId xmlns:a16="http://schemas.microsoft.com/office/drawing/2014/main" val="884696486"/>
                    </a:ext>
                  </a:extLst>
                </a:gridCol>
                <a:gridCol w="822706">
                  <a:extLst>
                    <a:ext uri="{9D8B030D-6E8A-4147-A177-3AD203B41FA5}">
                      <a16:colId xmlns:a16="http://schemas.microsoft.com/office/drawing/2014/main" val="3554101392"/>
                    </a:ext>
                  </a:extLst>
                </a:gridCol>
              </a:tblGrid>
              <a:tr h="176054">
                <a:tc gridSpan="4">
                  <a:txBody>
                    <a:bodyPr/>
                    <a:lstStyle/>
                    <a:p>
                      <a:pPr algn="ctr" fontAlgn="b"/>
                      <a:r>
                        <a:rPr lang="de-DE" sz="1200" b="1" i="0" u="none" strike="noStrike" dirty="0" err="1">
                          <a:solidFill>
                            <a:srgbClr val="000000"/>
                          </a:solidFill>
                          <a:effectLst/>
                          <a:latin typeface="Calibri" panose="020F0502020204030204" pitchFamily="34" charset="0"/>
                        </a:rPr>
                        <a:t>Person_Publikation</a:t>
                      </a:r>
                      <a:endParaRPr lang="de-DE" sz="1200" b="1"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endParaRPr lang="de-DE"/>
                    </a:p>
                  </a:txBody>
                  <a:tcPr/>
                </a:tc>
                <a:tc hMerge="1">
                  <a:txBody>
                    <a:bodyPr/>
                    <a:lstStyle/>
                    <a:p>
                      <a:endParaRPr lang="de-DE"/>
                    </a:p>
                  </a:txBody>
                  <a:tcPr/>
                </a:tc>
                <a:tc hMerge="1">
                  <a:txBody>
                    <a:bodyPr/>
                    <a:lstStyle/>
                    <a:p>
                      <a:endParaRPr lang="de-DE"/>
                    </a:p>
                  </a:txBody>
                  <a:tcPr/>
                </a:tc>
                <a:extLst>
                  <a:ext uri="{0D108BD9-81ED-4DB2-BD59-A6C34878D82A}">
                    <a16:rowId xmlns:a16="http://schemas.microsoft.com/office/drawing/2014/main" val="718001784"/>
                  </a:ext>
                </a:extLst>
              </a:tr>
              <a:tr h="190500">
                <a:tc>
                  <a:txBody>
                    <a:bodyPr/>
                    <a:lstStyle/>
                    <a:p>
                      <a:pPr algn="ctr" fontAlgn="b"/>
                      <a:r>
                        <a:rPr lang="de-DE" sz="1200" b="1" i="0" u="none" strike="noStrike">
                          <a:solidFill>
                            <a:srgbClr val="000000"/>
                          </a:solidFill>
                          <a:effectLst/>
                          <a:latin typeface="Calibri" panose="020F0502020204030204" pitchFamily="34" charset="0"/>
                        </a:rPr>
                        <a:t>PersPubl-ID</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9BD5"/>
                    </a:solidFill>
                  </a:tcPr>
                </a:tc>
                <a:tc>
                  <a:txBody>
                    <a:bodyPr/>
                    <a:lstStyle/>
                    <a:p>
                      <a:pPr algn="ctr" fontAlgn="b"/>
                      <a:r>
                        <a:rPr lang="de-DE" sz="1200" b="1" i="0" u="none" strike="noStrike" dirty="0">
                          <a:solidFill>
                            <a:srgbClr val="000000"/>
                          </a:solidFill>
                          <a:effectLst/>
                          <a:latin typeface="Calibri" panose="020F0502020204030204" pitchFamily="34" charset="0"/>
                        </a:rPr>
                        <a:t>Personen-ID</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9BD5"/>
                    </a:solidFill>
                  </a:tcPr>
                </a:tc>
                <a:tc>
                  <a:txBody>
                    <a:bodyPr/>
                    <a:lstStyle/>
                    <a:p>
                      <a:pPr algn="ctr" fontAlgn="b"/>
                      <a:r>
                        <a:rPr lang="de-DE" sz="1200" b="1" i="0" u="none" strike="noStrike" dirty="0">
                          <a:solidFill>
                            <a:srgbClr val="000000"/>
                          </a:solidFill>
                          <a:effectLst/>
                          <a:latin typeface="Calibri" panose="020F0502020204030204" pitchFamily="34" charset="0"/>
                        </a:rPr>
                        <a:t>Publikations-ID</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9BD5"/>
                    </a:solidFill>
                  </a:tcPr>
                </a:tc>
                <a:tc>
                  <a:txBody>
                    <a:bodyPr/>
                    <a:lstStyle/>
                    <a:p>
                      <a:pPr algn="ctr" fontAlgn="b"/>
                      <a:r>
                        <a:rPr lang="de-DE" sz="1200" b="1" i="0" u="none" strike="noStrike">
                          <a:solidFill>
                            <a:srgbClr val="000000"/>
                          </a:solidFill>
                          <a:effectLst/>
                          <a:latin typeface="Calibri" panose="020F0502020204030204" pitchFamily="34" charset="0"/>
                        </a:rPr>
                        <a:t>Rolle</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9BD5"/>
                    </a:solidFill>
                  </a:tcPr>
                </a:tc>
                <a:extLst>
                  <a:ext uri="{0D108BD9-81ED-4DB2-BD59-A6C34878D82A}">
                    <a16:rowId xmlns:a16="http://schemas.microsoft.com/office/drawing/2014/main" val="4243539323"/>
                  </a:ext>
                </a:extLst>
              </a:tr>
              <a:tr h="190500">
                <a:tc>
                  <a:txBody>
                    <a:bodyPr/>
                    <a:lstStyle/>
                    <a:p>
                      <a:pPr algn="ctr" fontAlgn="b"/>
                      <a:r>
                        <a:rPr lang="de-DE" sz="1200" b="0" i="0" u="none" strike="noStrike" dirty="0">
                          <a:solidFill>
                            <a:srgbClr val="000000"/>
                          </a:solidFill>
                          <a:effectLst/>
                          <a:latin typeface="Calibri" panose="020F0502020204030204" pitchFamily="34" charset="0"/>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a:solidFill>
                            <a:srgbClr val="000000"/>
                          </a:solidFill>
                          <a:effectLst/>
                          <a:latin typeface="Calibri" panose="020F0502020204030204" pitchFamily="34" charset="0"/>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dirty="0">
                          <a:solidFill>
                            <a:srgbClr val="000000"/>
                          </a:solidFill>
                          <a:effectLst/>
                          <a:latin typeface="Calibri" panose="020F0502020204030204" pitchFamily="34" charset="0"/>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a:solidFill>
                            <a:srgbClr val="000000"/>
                          </a:solidFill>
                          <a:effectLst/>
                          <a:latin typeface="Calibri" panose="020F0502020204030204" pitchFamily="34" charset="0"/>
                        </a:rPr>
                        <a:t>Autor</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51056072"/>
                  </a:ext>
                </a:extLst>
              </a:tr>
              <a:tr h="190500">
                <a:tc>
                  <a:txBody>
                    <a:bodyPr/>
                    <a:lstStyle/>
                    <a:p>
                      <a:pPr algn="ctr" fontAlgn="b"/>
                      <a:r>
                        <a:rPr lang="de-DE" sz="1200" b="0" i="0" u="none" strike="noStrike">
                          <a:solidFill>
                            <a:srgbClr val="000000"/>
                          </a:solidFill>
                          <a:effectLst/>
                          <a:latin typeface="Calibri" panose="020F0502020204030204" pitchFamily="34" charset="0"/>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dirty="0">
                          <a:solidFill>
                            <a:srgbClr val="000000"/>
                          </a:solidFill>
                          <a:effectLst/>
                          <a:latin typeface="Calibri" panose="020F0502020204030204" pitchFamily="34" charset="0"/>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dirty="0">
                          <a:solidFill>
                            <a:srgbClr val="000000"/>
                          </a:solidFill>
                          <a:effectLst/>
                          <a:latin typeface="Calibri" panose="020F0502020204030204" pitchFamily="34" charset="0"/>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dirty="0">
                          <a:solidFill>
                            <a:srgbClr val="000000"/>
                          </a:solidFill>
                          <a:effectLst/>
                          <a:latin typeface="Calibri" panose="020F0502020204030204" pitchFamily="34" charset="0"/>
                        </a:rPr>
                        <a:t>Herausgeber</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73960993"/>
                  </a:ext>
                </a:extLst>
              </a:tr>
            </a:tbl>
          </a:graphicData>
        </a:graphic>
      </p:graphicFrame>
      <p:graphicFrame>
        <p:nvGraphicFramePr>
          <p:cNvPr id="18" name="Tabelle 17">
            <a:extLst>
              <a:ext uri="{FF2B5EF4-FFF2-40B4-BE49-F238E27FC236}">
                <a16:creationId xmlns:a16="http://schemas.microsoft.com/office/drawing/2014/main" id="{DCD363B1-EC0A-A948-D644-EEF446B0BA65}"/>
              </a:ext>
            </a:extLst>
          </p:cNvPr>
          <p:cNvGraphicFramePr>
            <a:graphicFrameLocks noGrp="1"/>
          </p:cNvGraphicFramePr>
          <p:nvPr/>
        </p:nvGraphicFramePr>
        <p:xfrm>
          <a:off x="8061960" y="4695622"/>
          <a:ext cx="2226882" cy="950797"/>
        </p:xfrm>
        <a:graphic>
          <a:graphicData uri="http://schemas.openxmlformats.org/drawingml/2006/table">
            <a:tbl>
              <a:tblPr/>
              <a:tblGrid>
                <a:gridCol w="741553">
                  <a:extLst>
                    <a:ext uri="{9D8B030D-6E8A-4147-A177-3AD203B41FA5}">
                      <a16:colId xmlns:a16="http://schemas.microsoft.com/office/drawing/2014/main" val="814811400"/>
                    </a:ext>
                  </a:extLst>
                </a:gridCol>
                <a:gridCol w="810070">
                  <a:extLst>
                    <a:ext uri="{9D8B030D-6E8A-4147-A177-3AD203B41FA5}">
                      <a16:colId xmlns:a16="http://schemas.microsoft.com/office/drawing/2014/main" val="3876075788"/>
                    </a:ext>
                  </a:extLst>
                </a:gridCol>
                <a:gridCol w="675259">
                  <a:extLst>
                    <a:ext uri="{9D8B030D-6E8A-4147-A177-3AD203B41FA5}">
                      <a16:colId xmlns:a16="http://schemas.microsoft.com/office/drawing/2014/main" val="2102873732"/>
                    </a:ext>
                  </a:extLst>
                </a:gridCol>
              </a:tblGrid>
              <a:tr h="188797">
                <a:tc gridSpan="3">
                  <a:txBody>
                    <a:bodyPr/>
                    <a:lstStyle/>
                    <a:p>
                      <a:pPr algn="ctr" fontAlgn="b"/>
                      <a:r>
                        <a:rPr lang="de-DE" sz="1200" b="1" i="0" u="none" strike="noStrike" dirty="0" err="1">
                          <a:solidFill>
                            <a:srgbClr val="000000"/>
                          </a:solidFill>
                          <a:effectLst/>
                          <a:latin typeface="Calibri" panose="020F0502020204030204" pitchFamily="34" charset="0"/>
                        </a:rPr>
                        <a:t>Person_Projekt</a:t>
                      </a:r>
                      <a:endParaRPr lang="de-DE" sz="1200" b="1"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endParaRPr lang="de-DE"/>
                    </a:p>
                  </a:txBody>
                  <a:tcPr/>
                </a:tc>
                <a:tc hMerge="1">
                  <a:txBody>
                    <a:bodyPr/>
                    <a:lstStyle/>
                    <a:p>
                      <a:endParaRPr lang="de-DE"/>
                    </a:p>
                  </a:txBody>
                  <a:tcPr/>
                </a:tc>
                <a:extLst>
                  <a:ext uri="{0D108BD9-81ED-4DB2-BD59-A6C34878D82A}">
                    <a16:rowId xmlns:a16="http://schemas.microsoft.com/office/drawing/2014/main" val="1456917213"/>
                  </a:ext>
                </a:extLst>
              </a:tr>
              <a:tr h="190500">
                <a:tc>
                  <a:txBody>
                    <a:bodyPr/>
                    <a:lstStyle/>
                    <a:p>
                      <a:pPr algn="ctr" fontAlgn="b"/>
                      <a:r>
                        <a:rPr lang="de-DE" sz="1200" b="1" i="0" u="none" strike="noStrike">
                          <a:solidFill>
                            <a:srgbClr val="000000"/>
                          </a:solidFill>
                          <a:effectLst/>
                          <a:latin typeface="Calibri" panose="020F0502020204030204" pitchFamily="34" charset="0"/>
                        </a:rPr>
                        <a:t>PersProj-ID</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9BD5"/>
                    </a:solidFill>
                  </a:tcPr>
                </a:tc>
                <a:tc>
                  <a:txBody>
                    <a:bodyPr/>
                    <a:lstStyle/>
                    <a:p>
                      <a:pPr algn="ctr" fontAlgn="b"/>
                      <a:r>
                        <a:rPr lang="de-DE" sz="1200" b="1" i="0" u="none" strike="noStrike" dirty="0">
                          <a:solidFill>
                            <a:srgbClr val="000000"/>
                          </a:solidFill>
                          <a:effectLst/>
                          <a:latin typeface="Calibri" panose="020F0502020204030204" pitchFamily="34" charset="0"/>
                        </a:rPr>
                        <a:t>Personen-ID</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9BD5"/>
                    </a:solidFill>
                  </a:tcPr>
                </a:tc>
                <a:tc>
                  <a:txBody>
                    <a:bodyPr/>
                    <a:lstStyle/>
                    <a:p>
                      <a:pPr algn="ctr" fontAlgn="b"/>
                      <a:r>
                        <a:rPr lang="de-DE" sz="1200" b="1" i="0" u="none" strike="noStrike">
                          <a:solidFill>
                            <a:srgbClr val="000000"/>
                          </a:solidFill>
                          <a:effectLst/>
                          <a:latin typeface="Calibri" panose="020F0502020204030204" pitchFamily="34" charset="0"/>
                        </a:rPr>
                        <a:t>Projekt-ID</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9BD5"/>
                    </a:solidFill>
                  </a:tcPr>
                </a:tc>
                <a:extLst>
                  <a:ext uri="{0D108BD9-81ED-4DB2-BD59-A6C34878D82A}">
                    <a16:rowId xmlns:a16="http://schemas.microsoft.com/office/drawing/2014/main" val="4023706147"/>
                  </a:ext>
                </a:extLst>
              </a:tr>
              <a:tr h="190500">
                <a:tc>
                  <a:txBody>
                    <a:bodyPr/>
                    <a:lstStyle/>
                    <a:p>
                      <a:pPr algn="ctr" fontAlgn="b"/>
                      <a:r>
                        <a:rPr lang="de-DE" sz="1200" b="0" i="0" u="none" strike="noStrike" dirty="0">
                          <a:solidFill>
                            <a:srgbClr val="000000"/>
                          </a:solidFill>
                          <a:effectLst/>
                          <a:latin typeface="Calibri" panose="020F0502020204030204" pitchFamily="34" charset="0"/>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dirty="0">
                          <a:solidFill>
                            <a:srgbClr val="000000"/>
                          </a:solidFill>
                          <a:effectLst/>
                          <a:latin typeface="Calibri" panose="020F0502020204030204" pitchFamily="34" charset="0"/>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dirty="0">
                          <a:solidFill>
                            <a:srgbClr val="000000"/>
                          </a:solidFill>
                          <a:effectLst/>
                          <a:latin typeface="Calibri" panose="020F0502020204030204" pitchFamily="34" charset="0"/>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35344007"/>
                  </a:ext>
                </a:extLst>
              </a:tr>
              <a:tr h="190500">
                <a:tc>
                  <a:txBody>
                    <a:bodyPr/>
                    <a:lstStyle/>
                    <a:p>
                      <a:pPr algn="ctr" fontAlgn="b"/>
                      <a:r>
                        <a:rPr lang="de-DE" sz="1200" b="0" i="0" u="none" strike="noStrike">
                          <a:solidFill>
                            <a:srgbClr val="000000"/>
                          </a:solidFill>
                          <a:effectLst/>
                          <a:latin typeface="Calibri" panose="020F0502020204030204" pitchFamily="34" charset="0"/>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dirty="0">
                          <a:solidFill>
                            <a:srgbClr val="000000"/>
                          </a:solidFill>
                          <a:effectLst/>
                          <a:latin typeface="Calibri" panose="020F0502020204030204" pitchFamily="34" charset="0"/>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dirty="0">
                          <a:solidFill>
                            <a:srgbClr val="000000"/>
                          </a:solidFill>
                          <a:effectLst/>
                          <a:latin typeface="Calibri" panose="020F0502020204030204" pitchFamily="34" charset="0"/>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60592578"/>
                  </a:ext>
                </a:extLst>
              </a:tr>
              <a:tr h="190500">
                <a:tc>
                  <a:txBody>
                    <a:bodyPr/>
                    <a:lstStyle/>
                    <a:p>
                      <a:pPr algn="ctr" fontAlgn="b"/>
                      <a:r>
                        <a:rPr lang="de-DE" sz="1200" b="0" i="0" u="none" strike="noStrike">
                          <a:solidFill>
                            <a:srgbClr val="000000"/>
                          </a:solidFill>
                          <a:effectLst/>
                          <a:latin typeface="Calibri" panose="020F0502020204030204" pitchFamily="34" charset="0"/>
                        </a:rPr>
                        <a:t>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dirty="0">
                          <a:solidFill>
                            <a:srgbClr val="000000"/>
                          </a:solidFill>
                          <a:effectLst/>
                          <a:latin typeface="Calibri" panose="020F0502020204030204" pitchFamily="34" charset="0"/>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dirty="0">
                          <a:solidFill>
                            <a:srgbClr val="000000"/>
                          </a:solidFill>
                          <a:effectLst/>
                          <a:latin typeface="Calibri" panose="020F0502020204030204" pitchFamily="34" charset="0"/>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94431443"/>
                  </a:ext>
                </a:extLst>
              </a:tr>
            </a:tbl>
          </a:graphicData>
        </a:graphic>
      </p:graphicFrame>
      <p:graphicFrame>
        <p:nvGraphicFramePr>
          <p:cNvPr id="20" name="Tabelle 19">
            <a:extLst>
              <a:ext uri="{FF2B5EF4-FFF2-40B4-BE49-F238E27FC236}">
                <a16:creationId xmlns:a16="http://schemas.microsoft.com/office/drawing/2014/main" id="{0D631FC6-3A5B-079F-FA14-A1045C7E84F4}"/>
              </a:ext>
            </a:extLst>
          </p:cNvPr>
          <p:cNvGraphicFramePr>
            <a:graphicFrameLocks noGrp="1"/>
          </p:cNvGraphicFramePr>
          <p:nvPr/>
        </p:nvGraphicFramePr>
        <p:xfrm>
          <a:off x="8061960" y="5743293"/>
          <a:ext cx="2429891" cy="762000"/>
        </p:xfrm>
        <a:graphic>
          <a:graphicData uri="http://schemas.openxmlformats.org/drawingml/2006/table">
            <a:tbl>
              <a:tblPr/>
              <a:tblGrid>
                <a:gridCol w="702945">
                  <a:extLst>
                    <a:ext uri="{9D8B030D-6E8A-4147-A177-3AD203B41FA5}">
                      <a16:colId xmlns:a16="http://schemas.microsoft.com/office/drawing/2014/main" val="943412200"/>
                    </a:ext>
                  </a:extLst>
                </a:gridCol>
                <a:gridCol w="810070">
                  <a:extLst>
                    <a:ext uri="{9D8B030D-6E8A-4147-A177-3AD203B41FA5}">
                      <a16:colId xmlns:a16="http://schemas.microsoft.com/office/drawing/2014/main" val="1862926976"/>
                    </a:ext>
                  </a:extLst>
                </a:gridCol>
                <a:gridCol w="916876">
                  <a:extLst>
                    <a:ext uri="{9D8B030D-6E8A-4147-A177-3AD203B41FA5}">
                      <a16:colId xmlns:a16="http://schemas.microsoft.com/office/drawing/2014/main" val="3820217075"/>
                    </a:ext>
                  </a:extLst>
                </a:gridCol>
              </a:tblGrid>
              <a:tr h="190500">
                <a:tc gridSpan="3">
                  <a:txBody>
                    <a:bodyPr/>
                    <a:lstStyle/>
                    <a:p>
                      <a:pPr algn="ctr" fontAlgn="b"/>
                      <a:r>
                        <a:rPr lang="de-DE" sz="1200" b="1" i="0" u="none" strike="noStrike" dirty="0" err="1">
                          <a:solidFill>
                            <a:srgbClr val="000000"/>
                          </a:solidFill>
                          <a:effectLst/>
                          <a:latin typeface="Calibri" panose="020F0502020204030204" pitchFamily="34" charset="0"/>
                        </a:rPr>
                        <a:t>Person_Aktivität</a:t>
                      </a:r>
                      <a:endParaRPr lang="de-DE" sz="1200" b="1"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endParaRPr lang="de-DE"/>
                    </a:p>
                  </a:txBody>
                  <a:tcPr/>
                </a:tc>
                <a:tc hMerge="1">
                  <a:txBody>
                    <a:bodyPr/>
                    <a:lstStyle/>
                    <a:p>
                      <a:endParaRPr lang="de-DE"/>
                    </a:p>
                  </a:txBody>
                  <a:tcPr/>
                </a:tc>
                <a:extLst>
                  <a:ext uri="{0D108BD9-81ED-4DB2-BD59-A6C34878D82A}">
                    <a16:rowId xmlns:a16="http://schemas.microsoft.com/office/drawing/2014/main" val="4184925101"/>
                  </a:ext>
                </a:extLst>
              </a:tr>
              <a:tr h="190500">
                <a:tc>
                  <a:txBody>
                    <a:bodyPr/>
                    <a:lstStyle/>
                    <a:p>
                      <a:pPr algn="ctr" fontAlgn="b"/>
                      <a:r>
                        <a:rPr lang="de-DE" sz="1200" b="1" i="0" u="none" strike="noStrike">
                          <a:solidFill>
                            <a:srgbClr val="000000"/>
                          </a:solidFill>
                          <a:effectLst/>
                          <a:latin typeface="Calibri" panose="020F0502020204030204" pitchFamily="34" charset="0"/>
                        </a:rPr>
                        <a:t>PersAkt-ID</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9BD5"/>
                    </a:solidFill>
                  </a:tcPr>
                </a:tc>
                <a:tc>
                  <a:txBody>
                    <a:bodyPr/>
                    <a:lstStyle/>
                    <a:p>
                      <a:pPr algn="ctr" fontAlgn="b"/>
                      <a:r>
                        <a:rPr lang="de-DE" sz="1200" b="1" i="0" u="none" strike="noStrike">
                          <a:solidFill>
                            <a:srgbClr val="000000"/>
                          </a:solidFill>
                          <a:effectLst/>
                          <a:latin typeface="Calibri" panose="020F0502020204030204" pitchFamily="34" charset="0"/>
                        </a:rPr>
                        <a:t>Personen-ID</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9BD5"/>
                    </a:solidFill>
                  </a:tcPr>
                </a:tc>
                <a:tc>
                  <a:txBody>
                    <a:bodyPr/>
                    <a:lstStyle/>
                    <a:p>
                      <a:pPr algn="ctr" fontAlgn="b"/>
                      <a:r>
                        <a:rPr lang="de-DE" sz="1200" b="1" i="0" u="none" strike="noStrike">
                          <a:solidFill>
                            <a:srgbClr val="000000"/>
                          </a:solidFill>
                          <a:effectLst/>
                          <a:latin typeface="Calibri" panose="020F0502020204030204" pitchFamily="34" charset="0"/>
                        </a:rPr>
                        <a:t>Aktivitäten-ID</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9BD5"/>
                    </a:solidFill>
                  </a:tcPr>
                </a:tc>
                <a:extLst>
                  <a:ext uri="{0D108BD9-81ED-4DB2-BD59-A6C34878D82A}">
                    <a16:rowId xmlns:a16="http://schemas.microsoft.com/office/drawing/2014/main" val="2614376917"/>
                  </a:ext>
                </a:extLst>
              </a:tr>
              <a:tr h="190500">
                <a:tc>
                  <a:txBody>
                    <a:bodyPr/>
                    <a:lstStyle/>
                    <a:p>
                      <a:pPr algn="ctr" fontAlgn="b"/>
                      <a:r>
                        <a:rPr lang="de-DE" sz="1200" b="0" i="0" u="none" strike="noStrike" dirty="0">
                          <a:solidFill>
                            <a:srgbClr val="000000"/>
                          </a:solidFill>
                          <a:effectLst/>
                          <a:latin typeface="Calibri" panose="020F0502020204030204" pitchFamily="34" charset="0"/>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a:solidFill>
                            <a:srgbClr val="000000"/>
                          </a:solidFill>
                          <a:effectLst/>
                          <a:latin typeface="Calibri" panose="020F0502020204030204" pitchFamily="34" charset="0"/>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a:solidFill>
                            <a:srgbClr val="000000"/>
                          </a:solidFill>
                          <a:effectLst/>
                          <a:latin typeface="Calibri" panose="020F0502020204030204" pitchFamily="34" charset="0"/>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68530481"/>
                  </a:ext>
                </a:extLst>
              </a:tr>
              <a:tr h="190500">
                <a:tc>
                  <a:txBody>
                    <a:bodyPr/>
                    <a:lstStyle/>
                    <a:p>
                      <a:pPr algn="ctr" fontAlgn="b"/>
                      <a:r>
                        <a:rPr lang="de-DE" sz="1200" b="0" i="0" u="none" strike="noStrike" dirty="0">
                          <a:solidFill>
                            <a:srgbClr val="000000"/>
                          </a:solidFill>
                          <a:effectLst/>
                          <a:latin typeface="Calibri" panose="020F0502020204030204" pitchFamily="34" charset="0"/>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dirty="0">
                          <a:solidFill>
                            <a:srgbClr val="000000"/>
                          </a:solidFill>
                          <a:effectLst/>
                          <a:latin typeface="Calibri" panose="020F0502020204030204" pitchFamily="34" charset="0"/>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de-DE" sz="1200" b="0" i="0" u="none" strike="noStrike" dirty="0">
                          <a:solidFill>
                            <a:srgbClr val="000000"/>
                          </a:solidFill>
                          <a:effectLst/>
                          <a:latin typeface="Calibri" panose="020F0502020204030204" pitchFamily="34" charset="0"/>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19871897"/>
                  </a:ext>
                </a:extLst>
              </a:tr>
            </a:tbl>
          </a:graphicData>
        </a:graphic>
      </p:graphicFrame>
      <p:graphicFrame>
        <p:nvGraphicFramePr>
          <p:cNvPr id="22" name="Tabelle 21">
            <a:extLst>
              <a:ext uri="{FF2B5EF4-FFF2-40B4-BE49-F238E27FC236}">
                <a16:creationId xmlns:a16="http://schemas.microsoft.com/office/drawing/2014/main" id="{1493CD7C-48FE-57EA-853D-259790209920}"/>
              </a:ext>
            </a:extLst>
          </p:cNvPr>
          <p:cNvGraphicFramePr>
            <a:graphicFrameLocks noGrp="1"/>
          </p:cNvGraphicFramePr>
          <p:nvPr/>
        </p:nvGraphicFramePr>
        <p:xfrm>
          <a:off x="485133" y="5743293"/>
          <a:ext cx="6539726" cy="548640"/>
        </p:xfrm>
        <a:graphic>
          <a:graphicData uri="http://schemas.openxmlformats.org/drawingml/2006/table">
            <a:tbl>
              <a:tblPr/>
              <a:tblGrid>
                <a:gridCol w="819808">
                  <a:extLst>
                    <a:ext uri="{9D8B030D-6E8A-4147-A177-3AD203B41FA5}">
                      <a16:colId xmlns:a16="http://schemas.microsoft.com/office/drawing/2014/main" val="2258764277"/>
                    </a:ext>
                  </a:extLst>
                </a:gridCol>
                <a:gridCol w="2498907">
                  <a:extLst>
                    <a:ext uri="{9D8B030D-6E8A-4147-A177-3AD203B41FA5}">
                      <a16:colId xmlns:a16="http://schemas.microsoft.com/office/drawing/2014/main" val="1009852501"/>
                    </a:ext>
                  </a:extLst>
                </a:gridCol>
                <a:gridCol w="976313">
                  <a:extLst>
                    <a:ext uri="{9D8B030D-6E8A-4147-A177-3AD203B41FA5}">
                      <a16:colId xmlns:a16="http://schemas.microsoft.com/office/drawing/2014/main" val="4013245379"/>
                    </a:ext>
                  </a:extLst>
                </a:gridCol>
                <a:gridCol w="1156002">
                  <a:extLst>
                    <a:ext uri="{9D8B030D-6E8A-4147-A177-3AD203B41FA5}">
                      <a16:colId xmlns:a16="http://schemas.microsoft.com/office/drawing/2014/main" val="3672524262"/>
                    </a:ext>
                  </a:extLst>
                </a:gridCol>
                <a:gridCol w="1088696">
                  <a:extLst>
                    <a:ext uri="{9D8B030D-6E8A-4147-A177-3AD203B41FA5}">
                      <a16:colId xmlns:a16="http://schemas.microsoft.com/office/drawing/2014/main" val="480642523"/>
                    </a:ext>
                  </a:extLst>
                </a:gridCol>
              </a:tblGrid>
              <a:tr h="168699">
                <a:tc gridSpan="5">
                  <a:txBody>
                    <a:bodyPr/>
                    <a:lstStyle/>
                    <a:p>
                      <a:pPr algn="ctr" fontAlgn="b"/>
                      <a:r>
                        <a:rPr lang="de-DE" sz="1200" b="1" i="0" u="none" strike="noStrike" dirty="0">
                          <a:solidFill>
                            <a:srgbClr val="000000"/>
                          </a:solidFill>
                          <a:effectLst/>
                          <a:latin typeface="Calibri" panose="020F0502020204030204" pitchFamily="34" charset="0"/>
                        </a:rPr>
                        <a:t>Aktivität</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hMerge="1">
                  <a:txBody>
                    <a:bodyPr/>
                    <a:lstStyle/>
                    <a:p>
                      <a:endParaRPr lang="de-DE"/>
                    </a:p>
                  </a:txBody>
                  <a:tcPr/>
                </a:tc>
                <a:tc hMerge="1">
                  <a:txBody>
                    <a:bodyPr/>
                    <a:lstStyle/>
                    <a:p>
                      <a:endParaRPr lang="de-DE"/>
                    </a:p>
                  </a:txBody>
                  <a:tcPr/>
                </a:tc>
                <a:tc hMerge="1">
                  <a:txBody>
                    <a:bodyPr/>
                    <a:lstStyle/>
                    <a:p>
                      <a:endParaRPr lang="de-DE"/>
                    </a:p>
                  </a:txBody>
                  <a:tcPr/>
                </a:tc>
                <a:tc hMerge="1">
                  <a:txBody>
                    <a:bodyPr/>
                    <a:lstStyle/>
                    <a:p>
                      <a:endParaRPr lang="de-DE"/>
                    </a:p>
                  </a:txBody>
                  <a:tcPr/>
                </a:tc>
                <a:extLst>
                  <a:ext uri="{0D108BD9-81ED-4DB2-BD59-A6C34878D82A}">
                    <a16:rowId xmlns:a16="http://schemas.microsoft.com/office/drawing/2014/main" val="137758673"/>
                  </a:ext>
                </a:extLst>
              </a:tr>
              <a:tr h="168699">
                <a:tc>
                  <a:txBody>
                    <a:bodyPr/>
                    <a:lstStyle/>
                    <a:p>
                      <a:pPr algn="ctr" fontAlgn="b"/>
                      <a:r>
                        <a:rPr lang="de-DE" sz="1200" b="1" i="0" u="none" strike="noStrike">
                          <a:solidFill>
                            <a:srgbClr val="000000"/>
                          </a:solidFill>
                          <a:effectLst/>
                          <a:latin typeface="Calibri" panose="020F0502020204030204" pitchFamily="34" charset="0"/>
                        </a:rPr>
                        <a:t>Aktivitäts-ID</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9BD5"/>
                    </a:solidFill>
                  </a:tcPr>
                </a:tc>
                <a:tc>
                  <a:txBody>
                    <a:bodyPr/>
                    <a:lstStyle/>
                    <a:p>
                      <a:pPr algn="ctr" fontAlgn="b"/>
                      <a:r>
                        <a:rPr lang="de-DE" sz="1200" b="1" i="0" u="none" strike="noStrike" dirty="0">
                          <a:solidFill>
                            <a:srgbClr val="000000"/>
                          </a:solidFill>
                          <a:effectLst/>
                          <a:latin typeface="Calibri" panose="020F0502020204030204" pitchFamily="34" charset="0"/>
                        </a:rPr>
                        <a:t>Titel</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9BD5"/>
                    </a:solidFill>
                  </a:tcPr>
                </a:tc>
                <a:tc>
                  <a:txBody>
                    <a:bodyPr/>
                    <a:lstStyle/>
                    <a:p>
                      <a:pPr algn="ctr" fontAlgn="b"/>
                      <a:r>
                        <a:rPr lang="de-DE" sz="1200" b="1" i="0" u="none" strike="noStrike">
                          <a:solidFill>
                            <a:srgbClr val="000000"/>
                          </a:solidFill>
                          <a:effectLst/>
                          <a:latin typeface="Calibri" panose="020F0502020204030204" pitchFamily="34" charset="0"/>
                        </a:rPr>
                        <a:t>Typ</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9BD5"/>
                    </a:solidFill>
                  </a:tcPr>
                </a:tc>
                <a:tc>
                  <a:txBody>
                    <a:bodyPr/>
                    <a:lstStyle/>
                    <a:p>
                      <a:pPr algn="ctr" fontAlgn="b"/>
                      <a:r>
                        <a:rPr lang="de-DE" sz="1200" b="1" i="0" u="none" strike="noStrike">
                          <a:solidFill>
                            <a:srgbClr val="000000"/>
                          </a:solidFill>
                          <a:effectLst/>
                          <a:latin typeface="Calibri" panose="020F0502020204030204" pitchFamily="34" charset="0"/>
                        </a:rPr>
                        <a:t>Von</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9BD5"/>
                    </a:solidFill>
                  </a:tcPr>
                </a:tc>
                <a:tc>
                  <a:txBody>
                    <a:bodyPr/>
                    <a:lstStyle/>
                    <a:p>
                      <a:pPr algn="ctr" fontAlgn="b"/>
                      <a:r>
                        <a:rPr lang="de-DE" sz="1200" b="1" i="0" u="none" strike="noStrike">
                          <a:solidFill>
                            <a:srgbClr val="000000"/>
                          </a:solidFill>
                          <a:effectLst/>
                          <a:latin typeface="Calibri" panose="020F0502020204030204" pitchFamily="34" charset="0"/>
                        </a:rPr>
                        <a:t>Bis</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5B9BD5"/>
                    </a:solidFill>
                  </a:tcPr>
                </a:tc>
                <a:extLst>
                  <a:ext uri="{0D108BD9-81ED-4DB2-BD59-A6C34878D82A}">
                    <a16:rowId xmlns:a16="http://schemas.microsoft.com/office/drawing/2014/main" val="1946971719"/>
                  </a:ext>
                </a:extLst>
              </a:tr>
              <a:tr h="168699">
                <a:tc>
                  <a:txBody>
                    <a:bodyPr/>
                    <a:lstStyle/>
                    <a:p>
                      <a:pPr algn="ctr" fontAlgn="b"/>
                      <a:r>
                        <a:rPr lang="de-DE" sz="1200" b="0" i="0" u="none" strike="noStrike" dirty="0">
                          <a:solidFill>
                            <a:srgbClr val="000000"/>
                          </a:solidFill>
                          <a:effectLst/>
                          <a:latin typeface="Calibri" panose="020F0502020204030204" pitchFamily="34" charset="0"/>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200" b="0" i="0" u="none" strike="noStrike" dirty="0" err="1">
                          <a:solidFill>
                            <a:srgbClr val="000000"/>
                          </a:solidFill>
                          <a:effectLst/>
                          <a:latin typeface="Calibri" panose="020F0502020204030204" pitchFamily="34" charset="0"/>
                        </a:rPr>
                        <a:t>hr</a:t>
                      </a:r>
                      <a:endParaRPr lang="de-DE" sz="1200" b="0" i="0" u="none" strike="noStrike" dirty="0">
                        <a:solidFill>
                          <a:srgbClr val="000000"/>
                        </a:solidFill>
                        <a:effectLst/>
                        <a:latin typeface="Calibri" panose="020F0502020204030204" pitchFamily="34" charset="0"/>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de-DE" sz="1200" b="0" i="0" u="none" strike="noStrike" dirty="0">
                          <a:solidFill>
                            <a:srgbClr val="000000"/>
                          </a:solidFill>
                          <a:effectLst/>
                          <a:latin typeface="Calibri" panose="020F0502020204030204" pitchFamily="34" charset="0"/>
                        </a:rPr>
                        <a:t>Interview</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1200" b="0" i="0" u="none" strike="noStrike" dirty="0">
                          <a:solidFill>
                            <a:srgbClr val="000000"/>
                          </a:solidFill>
                          <a:effectLst/>
                          <a:latin typeface="Calibri" panose="020F0502020204030204" pitchFamily="34" charset="0"/>
                        </a:rPr>
                        <a:t>31.05.2022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de-DE" sz="1200" b="0" i="0" u="none" strike="noStrike" dirty="0">
                          <a:solidFill>
                            <a:srgbClr val="000000"/>
                          </a:solidFill>
                          <a:effectLst/>
                          <a:latin typeface="Calibri" panose="020F0502020204030204" pitchFamily="34" charset="0"/>
                        </a:rPr>
                        <a:t>31.05.2022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4904283"/>
                  </a:ext>
                </a:extLst>
              </a:tr>
            </a:tbl>
          </a:graphicData>
        </a:graphic>
      </p:graphicFrame>
      <p:sp>
        <p:nvSpPr>
          <p:cNvPr id="23" name="Rechteck: abgerundete Ecken 22">
            <a:extLst>
              <a:ext uri="{FF2B5EF4-FFF2-40B4-BE49-F238E27FC236}">
                <a16:creationId xmlns:a16="http://schemas.microsoft.com/office/drawing/2014/main" id="{19034B30-C59C-A986-C7A2-BE51AD76627F}"/>
              </a:ext>
            </a:extLst>
          </p:cNvPr>
          <p:cNvSpPr/>
          <p:nvPr/>
        </p:nvSpPr>
        <p:spPr>
          <a:xfrm>
            <a:off x="8776731" y="678655"/>
            <a:ext cx="2470966" cy="1065849"/>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de-DE" dirty="0"/>
              <a:t>Relevant für SQL Datenbanken!</a:t>
            </a:r>
          </a:p>
        </p:txBody>
      </p:sp>
      <p:sp>
        <p:nvSpPr>
          <p:cNvPr id="3" name="Foliennummernplatzhalter 2"/>
          <p:cNvSpPr>
            <a:spLocks noGrp="1"/>
          </p:cNvSpPr>
          <p:nvPr>
            <p:ph type="sldNum" sz="quarter" idx="11"/>
          </p:nvPr>
        </p:nvSpPr>
        <p:spPr/>
        <p:txBody>
          <a:bodyPr/>
          <a:lstStyle/>
          <a:p>
            <a:fld id="{EBD3AE7A-5E28-49C1-B085-2E29E10AAFF3}" type="slidenum">
              <a:rPr lang="de-DE" smtClean="0"/>
              <a:pPr/>
              <a:t>23</a:t>
            </a:fld>
            <a:endParaRPr lang="de-DE" dirty="0"/>
          </a:p>
        </p:txBody>
      </p:sp>
    </p:spTree>
    <p:extLst>
      <p:ext uri="{BB962C8B-B14F-4D97-AF65-F5344CB8AC3E}">
        <p14:creationId xmlns:p14="http://schemas.microsoft.com/office/powerpoint/2010/main" val="16932394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1A16AA8-FF43-33AC-AFAB-32F9072C7899}"/>
              </a:ext>
            </a:extLst>
          </p:cNvPr>
          <p:cNvSpPr>
            <a:spLocks noGrp="1"/>
          </p:cNvSpPr>
          <p:nvPr>
            <p:ph type="title"/>
          </p:nvPr>
        </p:nvSpPr>
        <p:spPr/>
        <p:txBody>
          <a:bodyPr/>
          <a:lstStyle/>
          <a:p>
            <a:r>
              <a:rPr lang="de-DE" dirty="0"/>
              <a:t>Wozu der Aufwand?</a:t>
            </a:r>
          </a:p>
        </p:txBody>
      </p:sp>
      <p:sp>
        <p:nvSpPr>
          <p:cNvPr id="3" name="Inhaltsplatzhalter 2">
            <a:extLst>
              <a:ext uri="{FF2B5EF4-FFF2-40B4-BE49-F238E27FC236}">
                <a16:creationId xmlns:a16="http://schemas.microsoft.com/office/drawing/2014/main" id="{2152F448-8B71-6B26-E293-3BEEED9F96A2}"/>
              </a:ext>
            </a:extLst>
          </p:cNvPr>
          <p:cNvSpPr>
            <a:spLocks noGrp="1"/>
          </p:cNvSpPr>
          <p:nvPr>
            <p:ph idx="1"/>
          </p:nvPr>
        </p:nvSpPr>
        <p:spPr/>
        <p:txBody>
          <a:bodyPr>
            <a:normAutofit/>
          </a:bodyPr>
          <a:lstStyle/>
          <a:p>
            <a:r>
              <a:rPr lang="de-DE" sz="2800" b="1" dirty="0"/>
              <a:t>Ziel: Konsistenzerhöhung durch Redundanzvermeidung</a:t>
            </a:r>
          </a:p>
          <a:p>
            <a:endParaRPr lang="de-DE" sz="1000" b="1" dirty="0"/>
          </a:p>
          <a:p>
            <a:pPr marL="342900" indent="-342900">
              <a:buFont typeface="Arial" panose="020B0604020202020204" pitchFamily="34" charset="0"/>
              <a:buChar char="•"/>
            </a:pPr>
            <a:r>
              <a:rPr lang="de-DE" dirty="0" smtClean="0"/>
              <a:t>existierende </a:t>
            </a:r>
            <a:r>
              <a:rPr lang="de-DE" dirty="0"/>
              <a:t>Datensätze müssen </a:t>
            </a:r>
            <a:r>
              <a:rPr lang="de-DE" b="1" dirty="0"/>
              <a:t>nicht erneut erfasst </a:t>
            </a:r>
            <a:r>
              <a:rPr lang="de-DE" dirty="0"/>
              <a:t>werden</a:t>
            </a:r>
          </a:p>
          <a:p>
            <a:pPr marL="1028700" lvl="1" indent="-342900"/>
            <a:r>
              <a:rPr lang="de-DE" dirty="0"/>
              <a:t>z.B. Semesterzeiten, Personennamen</a:t>
            </a:r>
          </a:p>
          <a:p>
            <a:pPr marL="1028700" lvl="1" indent="-342900"/>
            <a:r>
              <a:rPr lang="de-DE" dirty="0"/>
              <a:t>g</a:t>
            </a:r>
            <a:r>
              <a:rPr lang="de-DE" dirty="0" smtClean="0"/>
              <a:t>leichzeitig</a:t>
            </a:r>
            <a:r>
              <a:rPr lang="de-DE" dirty="0"/>
              <a:t>: Fehlervermeidung</a:t>
            </a:r>
          </a:p>
          <a:p>
            <a:pPr marL="342900" indent="-342900">
              <a:buFont typeface="Arial" panose="020B0604020202020204" pitchFamily="34" charset="0"/>
              <a:buChar char="•"/>
            </a:pPr>
            <a:r>
              <a:rPr lang="de-DE" dirty="0"/>
              <a:t>Änderungen an Daten müssen </a:t>
            </a:r>
            <a:r>
              <a:rPr lang="de-DE" b="1" dirty="0"/>
              <a:t>nur an einer Stelle </a:t>
            </a:r>
            <a:r>
              <a:rPr lang="de-DE" dirty="0"/>
              <a:t>vorgenommen werden </a:t>
            </a:r>
          </a:p>
          <a:p>
            <a:pPr marL="1028700" lvl="1" indent="-342900"/>
            <a:r>
              <a:rPr lang="de-DE" dirty="0"/>
              <a:t>z.B. Änderung des Titels oder Umbenennung der Fachdisziplinen</a:t>
            </a:r>
          </a:p>
          <a:p>
            <a:pPr marL="342900" indent="-342900">
              <a:buFont typeface="Arial" panose="020B0604020202020204" pitchFamily="34" charset="0"/>
              <a:buChar char="•"/>
            </a:pPr>
            <a:r>
              <a:rPr lang="de-DE" b="1" dirty="0"/>
              <a:t>Vermeidung inkonsistente Daten</a:t>
            </a:r>
            <a:endParaRPr lang="de-DE" dirty="0"/>
          </a:p>
          <a:p>
            <a:pPr marL="1028700" lvl="1" indent="-342900"/>
            <a:r>
              <a:rPr lang="de-DE" dirty="0"/>
              <a:t>z.B. bei Löschung oder fehlerhaften Änderungen</a:t>
            </a:r>
          </a:p>
          <a:p>
            <a:pPr marL="342900" indent="-342900">
              <a:buFont typeface="Arial" panose="020B0604020202020204" pitchFamily="34" charset="0"/>
              <a:buChar char="•"/>
            </a:pPr>
            <a:r>
              <a:rPr lang="de-DE" dirty="0"/>
              <a:t>Reduktion des </a:t>
            </a:r>
            <a:r>
              <a:rPr lang="de-DE" b="1" dirty="0"/>
              <a:t>Speicherbedarfs</a:t>
            </a:r>
          </a:p>
        </p:txBody>
      </p:sp>
      <p:sp>
        <p:nvSpPr>
          <p:cNvPr id="4" name="Foliennummernplatzhalter 3"/>
          <p:cNvSpPr>
            <a:spLocks noGrp="1"/>
          </p:cNvSpPr>
          <p:nvPr>
            <p:ph type="sldNum" sz="quarter" idx="11"/>
          </p:nvPr>
        </p:nvSpPr>
        <p:spPr/>
        <p:txBody>
          <a:bodyPr/>
          <a:lstStyle/>
          <a:p>
            <a:fld id="{EBD3AE7A-5E28-49C1-B085-2E29E10AAFF3}" type="slidenum">
              <a:rPr lang="de-DE" smtClean="0"/>
              <a:pPr/>
              <a:t>24</a:t>
            </a:fld>
            <a:endParaRPr lang="de-DE" dirty="0"/>
          </a:p>
        </p:txBody>
      </p:sp>
    </p:spTree>
    <p:extLst>
      <p:ext uri="{BB962C8B-B14F-4D97-AF65-F5344CB8AC3E}">
        <p14:creationId xmlns:p14="http://schemas.microsoft.com/office/powerpoint/2010/main" val="157779154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6E0E038-A3B7-C832-CFFD-81C4CC402003}"/>
              </a:ext>
            </a:extLst>
          </p:cNvPr>
          <p:cNvSpPr>
            <a:spLocks noGrp="1"/>
          </p:cNvSpPr>
          <p:nvPr>
            <p:ph type="title"/>
          </p:nvPr>
        </p:nvSpPr>
        <p:spPr/>
        <p:txBody>
          <a:bodyPr/>
          <a:lstStyle/>
          <a:p>
            <a:r>
              <a:rPr lang="de-DE" dirty="0"/>
              <a:t>Grenzen relationaler Datenmodelle</a:t>
            </a:r>
          </a:p>
        </p:txBody>
      </p:sp>
      <p:graphicFrame>
        <p:nvGraphicFramePr>
          <p:cNvPr id="4" name="Diagramm 3">
            <a:extLst>
              <a:ext uri="{FF2B5EF4-FFF2-40B4-BE49-F238E27FC236}">
                <a16:creationId xmlns:a16="http://schemas.microsoft.com/office/drawing/2014/main" id="{EFBB5AAB-6A29-D9A1-D458-06320F4CF2F2}"/>
              </a:ext>
            </a:extLst>
          </p:cNvPr>
          <p:cNvGraphicFramePr/>
          <p:nvPr>
            <p:extLst>
              <p:ext uri="{D42A27DB-BD31-4B8C-83A1-F6EECF244321}">
                <p14:modId xmlns:p14="http://schemas.microsoft.com/office/powerpoint/2010/main" val="3403895373"/>
              </p:ext>
            </p:extLst>
          </p:nvPr>
        </p:nvGraphicFramePr>
        <p:xfrm>
          <a:off x="906780" y="1690690"/>
          <a:ext cx="10447020" cy="444764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Foliennummernplatzhalter 2"/>
          <p:cNvSpPr>
            <a:spLocks noGrp="1"/>
          </p:cNvSpPr>
          <p:nvPr>
            <p:ph type="sldNum" sz="quarter" idx="11"/>
          </p:nvPr>
        </p:nvSpPr>
        <p:spPr/>
        <p:txBody>
          <a:bodyPr/>
          <a:lstStyle/>
          <a:p>
            <a:fld id="{EBD3AE7A-5E28-49C1-B085-2E29E10AAFF3}" type="slidenum">
              <a:rPr lang="de-DE" smtClean="0"/>
              <a:pPr/>
              <a:t>25</a:t>
            </a:fld>
            <a:endParaRPr lang="de-DE" dirty="0"/>
          </a:p>
        </p:txBody>
      </p:sp>
    </p:spTree>
    <p:extLst>
      <p:ext uri="{BB962C8B-B14F-4D97-AF65-F5344CB8AC3E}">
        <p14:creationId xmlns:p14="http://schemas.microsoft.com/office/powerpoint/2010/main" val="405158653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6E0E038-A3B7-C832-CFFD-81C4CC402003}"/>
              </a:ext>
            </a:extLst>
          </p:cNvPr>
          <p:cNvSpPr>
            <a:spLocks noGrp="1"/>
          </p:cNvSpPr>
          <p:nvPr>
            <p:ph type="title"/>
          </p:nvPr>
        </p:nvSpPr>
        <p:spPr/>
        <p:txBody>
          <a:bodyPr/>
          <a:lstStyle/>
          <a:p>
            <a:r>
              <a:rPr lang="de-DE" dirty="0"/>
              <a:t>Nicht Relationale Datenmodelle / Datenbanken</a:t>
            </a:r>
          </a:p>
        </p:txBody>
      </p:sp>
      <p:sp>
        <p:nvSpPr>
          <p:cNvPr id="11" name="Textfeld 10">
            <a:extLst>
              <a:ext uri="{FF2B5EF4-FFF2-40B4-BE49-F238E27FC236}">
                <a16:creationId xmlns:a16="http://schemas.microsoft.com/office/drawing/2014/main" id="{0B438E3C-8C73-0AFB-02B4-6F114033B7F2}"/>
              </a:ext>
            </a:extLst>
          </p:cNvPr>
          <p:cNvSpPr txBox="1"/>
          <p:nvPr/>
        </p:nvSpPr>
        <p:spPr>
          <a:xfrm>
            <a:off x="838200" y="1690689"/>
            <a:ext cx="5098774" cy="1831271"/>
          </a:xfrm>
          <a:prstGeom prst="rect">
            <a:avLst/>
          </a:prstGeom>
          <a:noFill/>
        </p:spPr>
        <p:txBody>
          <a:bodyPr wrap="square" rtlCol="0">
            <a:spAutoFit/>
          </a:bodyPr>
          <a:lstStyle/>
          <a:p>
            <a:pPr>
              <a:spcAft>
                <a:spcPts val="600"/>
              </a:spcAft>
            </a:pPr>
            <a:r>
              <a:rPr lang="de-DE" b="1" dirty="0"/>
              <a:t>Key-Value Stores</a:t>
            </a:r>
          </a:p>
          <a:p>
            <a:pPr marL="285750" indent="-285750">
              <a:buFont typeface="Arial" panose="020B0604020202020204" pitchFamily="34" charset="0"/>
              <a:buChar char="•"/>
            </a:pPr>
            <a:r>
              <a:rPr lang="de-DE" dirty="0"/>
              <a:t>Einfache Schlüssel-Wert Paare</a:t>
            </a:r>
          </a:p>
          <a:p>
            <a:pPr marL="285750" indent="-285750">
              <a:buFont typeface="Arial" panose="020B0604020202020204" pitchFamily="34" charset="0"/>
              <a:buChar char="•"/>
            </a:pPr>
            <a:r>
              <a:rPr lang="de-DE" dirty="0"/>
              <a:t>Fokus auf Lese-/Schreibgeschwindigkeit</a:t>
            </a:r>
          </a:p>
          <a:p>
            <a:pPr marL="285750" indent="-285750">
              <a:buFont typeface="Arial" panose="020B0604020202020204" pitchFamily="34" charset="0"/>
              <a:buChar char="•"/>
            </a:pPr>
            <a:r>
              <a:rPr lang="de-DE" dirty="0"/>
              <a:t>Geeignet z.B. für Caching oder Real-Time-Anwendungen</a:t>
            </a:r>
          </a:p>
          <a:p>
            <a:endParaRPr lang="de-DE" dirty="0"/>
          </a:p>
        </p:txBody>
      </p:sp>
      <p:sp>
        <p:nvSpPr>
          <p:cNvPr id="12" name="Textfeld 11">
            <a:extLst>
              <a:ext uri="{FF2B5EF4-FFF2-40B4-BE49-F238E27FC236}">
                <a16:creationId xmlns:a16="http://schemas.microsoft.com/office/drawing/2014/main" id="{A69D104E-FCDD-879A-6BF3-9BDC0F6E06BF}"/>
              </a:ext>
            </a:extLst>
          </p:cNvPr>
          <p:cNvSpPr txBox="1"/>
          <p:nvPr/>
        </p:nvSpPr>
        <p:spPr>
          <a:xfrm>
            <a:off x="6175514" y="1690688"/>
            <a:ext cx="5178286" cy="1554272"/>
          </a:xfrm>
          <a:prstGeom prst="rect">
            <a:avLst/>
          </a:prstGeom>
          <a:noFill/>
        </p:spPr>
        <p:txBody>
          <a:bodyPr wrap="square" rtlCol="0">
            <a:spAutoFit/>
          </a:bodyPr>
          <a:lstStyle/>
          <a:p>
            <a:pPr>
              <a:spcAft>
                <a:spcPts val="600"/>
              </a:spcAft>
            </a:pPr>
            <a:r>
              <a:rPr lang="de-DE" b="1" dirty="0"/>
              <a:t>Spaltenorientierte Datenbank</a:t>
            </a:r>
          </a:p>
          <a:p>
            <a:pPr marL="285750" indent="-285750">
              <a:buFont typeface="Arial" panose="020B0604020202020204" pitchFamily="34" charset="0"/>
              <a:buChar char="•"/>
            </a:pPr>
            <a:r>
              <a:rPr lang="de-DE" dirty="0"/>
              <a:t>Zugriff über einzelne Spalten statt Tabellen</a:t>
            </a:r>
          </a:p>
          <a:p>
            <a:pPr marL="285750" indent="-285750">
              <a:buFont typeface="Arial" panose="020B0604020202020204" pitchFamily="34" charset="0"/>
              <a:buChar char="•"/>
            </a:pPr>
            <a:r>
              <a:rPr lang="de-DE" dirty="0"/>
              <a:t>Fokus auf Lesegeschwindigkeit und Skalierbarkeit</a:t>
            </a:r>
          </a:p>
          <a:p>
            <a:pPr marL="285750" indent="-285750">
              <a:buFont typeface="Arial" panose="020B0604020202020204" pitchFamily="34" charset="0"/>
              <a:buChar char="•"/>
            </a:pPr>
            <a:r>
              <a:rPr lang="de-DE" dirty="0"/>
              <a:t>Geeignet z.B. für verteilte Datenhaltung in mehreren Rechenzentren</a:t>
            </a:r>
          </a:p>
        </p:txBody>
      </p:sp>
      <p:sp>
        <p:nvSpPr>
          <p:cNvPr id="13" name="Textfeld 12">
            <a:extLst>
              <a:ext uri="{FF2B5EF4-FFF2-40B4-BE49-F238E27FC236}">
                <a16:creationId xmlns:a16="http://schemas.microsoft.com/office/drawing/2014/main" id="{8E4F0049-3083-C21D-0C46-495C276878B1}"/>
              </a:ext>
            </a:extLst>
          </p:cNvPr>
          <p:cNvSpPr txBox="1"/>
          <p:nvPr/>
        </p:nvSpPr>
        <p:spPr>
          <a:xfrm>
            <a:off x="838200" y="3703694"/>
            <a:ext cx="5178285" cy="2108269"/>
          </a:xfrm>
          <a:prstGeom prst="rect">
            <a:avLst/>
          </a:prstGeom>
          <a:noFill/>
        </p:spPr>
        <p:txBody>
          <a:bodyPr wrap="square" rtlCol="0">
            <a:spAutoFit/>
          </a:bodyPr>
          <a:lstStyle/>
          <a:p>
            <a:pPr>
              <a:spcAft>
                <a:spcPts val="600"/>
              </a:spcAft>
            </a:pPr>
            <a:r>
              <a:rPr lang="de-DE" b="1" dirty="0" err="1"/>
              <a:t>Graphdatenbanken</a:t>
            </a:r>
            <a:endParaRPr lang="de-DE" b="1" dirty="0"/>
          </a:p>
          <a:p>
            <a:pPr marL="285750" indent="-285750">
              <a:buFont typeface="Arial" panose="020B0604020202020204" pitchFamily="34" charset="0"/>
              <a:buChar char="•"/>
            </a:pPr>
            <a:r>
              <a:rPr lang="de-DE" dirty="0"/>
              <a:t>Daten werden als Graphen von Knoten und Kanten dargestellt</a:t>
            </a:r>
          </a:p>
          <a:p>
            <a:pPr marL="285750" indent="-285750">
              <a:buFont typeface="Arial" panose="020B0604020202020204" pitchFamily="34" charset="0"/>
              <a:buChar char="•"/>
            </a:pPr>
            <a:r>
              <a:rPr lang="de-DE" dirty="0"/>
              <a:t>Fokus auf Beziehung zwischen Daten</a:t>
            </a:r>
          </a:p>
          <a:p>
            <a:pPr marL="285750" indent="-285750">
              <a:buFont typeface="Arial" panose="020B0604020202020204" pitchFamily="34" charset="0"/>
              <a:buChar char="•"/>
            </a:pPr>
            <a:r>
              <a:rPr lang="de-DE" dirty="0"/>
              <a:t>Geeignet für stark vernetzte Daten, z.B. Wissensnetze, </a:t>
            </a:r>
            <a:r>
              <a:rPr lang="de-DE" dirty="0" err="1"/>
              <a:t>Linked</a:t>
            </a:r>
            <a:r>
              <a:rPr lang="de-DE" dirty="0"/>
              <a:t> Data </a:t>
            </a:r>
          </a:p>
          <a:p>
            <a:endParaRPr lang="de-DE" dirty="0"/>
          </a:p>
        </p:txBody>
      </p:sp>
      <p:sp>
        <p:nvSpPr>
          <p:cNvPr id="14" name="Textfeld 13">
            <a:extLst>
              <a:ext uri="{FF2B5EF4-FFF2-40B4-BE49-F238E27FC236}">
                <a16:creationId xmlns:a16="http://schemas.microsoft.com/office/drawing/2014/main" id="{E5F3CDD9-40C0-AE63-B97D-A06B58C6BBF1}"/>
              </a:ext>
            </a:extLst>
          </p:cNvPr>
          <p:cNvSpPr txBox="1"/>
          <p:nvPr/>
        </p:nvSpPr>
        <p:spPr>
          <a:xfrm>
            <a:off x="6175514" y="3703693"/>
            <a:ext cx="5178286" cy="1831271"/>
          </a:xfrm>
          <a:prstGeom prst="rect">
            <a:avLst/>
          </a:prstGeom>
          <a:noFill/>
        </p:spPr>
        <p:txBody>
          <a:bodyPr wrap="square" rtlCol="0">
            <a:spAutoFit/>
          </a:bodyPr>
          <a:lstStyle/>
          <a:p>
            <a:pPr>
              <a:spcAft>
                <a:spcPts val="600"/>
              </a:spcAft>
            </a:pPr>
            <a:r>
              <a:rPr lang="de-DE" b="1" dirty="0"/>
              <a:t>Dokumentdatenbanken</a:t>
            </a:r>
          </a:p>
          <a:p>
            <a:pPr marL="285750" indent="-285750">
              <a:buFont typeface="Arial" panose="020B0604020202020204" pitchFamily="34" charset="0"/>
              <a:buChar char="•"/>
            </a:pPr>
            <a:r>
              <a:rPr lang="de-DE" dirty="0"/>
              <a:t>Daten werden als Dokument dargestellt (z.B. als JSON oder XML)</a:t>
            </a:r>
          </a:p>
          <a:p>
            <a:pPr marL="285750" indent="-285750">
              <a:buFont typeface="Arial" panose="020B0604020202020204" pitchFamily="34" charset="0"/>
              <a:buChar char="•"/>
            </a:pPr>
            <a:r>
              <a:rPr lang="de-DE" dirty="0"/>
              <a:t>Jedes Dokument kann andere Datenfelder enthalten („schema-</a:t>
            </a:r>
            <a:r>
              <a:rPr lang="de-DE" dirty="0" err="1"/>
              <a:t>less</a:t>
            </a:r>
            <a:r>
              <a:rPr lang="de-DE" dirty="0"/>
              <a:t>“)</a:t>
            </a:r>
          </a:p>
          <a:p>
            <a:pPr marL="285750" indent="-285750">
              <a:buFont typeface="Arial" panose="020B0604020202020204" pitchFamily="34" charset="0"/>
              <a:buChar char="•"/>
            </a:pPr>
            <a:r>
              <a:rPr lang="de-DE" dirty="0"/>
              <a:t>Fokus auf zusammengehörige Daten</a:t>
            </a:r>
          </a:p>
        </p:txBody>
      </p:sp>
      <p:cxnSp>
        <p:nvCxnSpPr>
          <p:cNvPr id="16" name="Gerader Verbinder 15">
            <a:extLst>
              <a:ext uri="{FF2B5EF4-FFF2-40B4-BE49-F238E27FC236}">
                <a16:creationId xmlns:a16="http://schemas.microsoft.com/office/drawing/2014/main" id="{0C8CD376-13DD-EC0F-E694-25CAA1B44187}"/>
              </a:ext>
            </a:extLst>
          </p:cNvPr>
          <p:cNvCxnSpPr>
            <a:cxnSpLocks/>
          </p:cNvCxnSpPr>
          <p:nvPr/>
        </p:nvCxnSpPr>
        <p:spPr>
          <a:xfrm>
            <a:off x="5785900" y="1781092"/>
            <a:ext cx="0" cy="4023360"/>
          </a:xfrm>
          <a:prstGeom prst="line">
            <a:avLst/>
          </a:prstGeom>
          <a:ln w="28575"/>
        </p:spPr>
        <p:style>
          <a:lnRef idx="1">
            <a:schemeClr val="dk1"/>
          </a:lnRef>
          <a:fillRef idx="0">
            <a:schemeClr val="dk1"/>
          </a:fillRef>
          <a:effectRef idx="0">
            <a:schemeClr val="dk1"/>
          </a:effectRef>
          <a:fontRef idx="minor">
            <a:schemeClr val="tx1"/>
          </a:fontRef>
        </p:style>
      </p:cxnSp>
      <p:cxnSp>
        <p:nvCxnSpPr>
          <p:cNvPr id="17" name="Gerader Verbinder 16">
            <a:extLst>
              <a:ext uri="{FF2B5EF4-FFF2-40B4-BE49-F238E27FC236}">
                <a16:creationId xmlns:a16="http://schemas.microsoft.com/office/drawing/2014/main" id="{9AA9B61D-30FE-A646-D56B-CCA69784BB9E}"/>
              </a:ext>
            </a:extLst>
          </p:cNvPr>
          <p:cNvCxnSpPr>
            <a:cxnSpLocks/>
          </p:cNvCxnSpPr>
          <p:nvPr/>
        </p:nvCxnSpPr>
        <p:spPr>
          <a:xfrm flipH="1">
            <a:off x="938254" y="3474860"/>
            <a:ext cx="10445032" cy="0"/>
          </a:xfrm>
          <a:prstGeom prst="line">
            <a:avLst/>
          </a:prstGeom>
          <a:ln w="28575"/>
        </p:spPr>
        <p:style>
          <a:lnRef idx="1">
            <a:schemeClr val="dk1"/>
          </a:lnRef>
          <a:fillRef idx="0">
            <a:schemeClr val="dk1"/>
          </a:fillRef>
          <a:effectRef idx="0">
            <a:schemeClr val="dk1"/>
          </a:effectRef>
          <a:fontRef idx="minor">
            <a:schemeClr val="tx1"/>
          </a:fontRef>
        </p:style>
      </p:cxnSp>
      <p:sp>
        <p:nvSpPr>
          <p:cNvPr id="3" name="Foliennummernplatzhalter 2"/>
          <p:cNvSpPr>
            <a:spLocks noGrp="1"/>
          </p:cNvSpPr>
          <p:nvPr>
            <p:ph type="sldNum" sz="quarter" idx="11"/>
          </p:nvPr>
        </p:nvSpPr>
        <p:spPr/>
        <p:txBody>
          <a:bodyPr/>
          <a:lstStyle/>
          <a:p>
            <a:fld id="{EBD3AE7A-5E28-49C1-B085-2E29E10AAFF3}" type="slidenum">
              <a:rPr lang="de-DE" smtClean="0"/>
              <a:pPr/>
              <a:t>26</a:t>
            </a:fld>
            <a:endParaRPr lang="de-DE" dirty="0"/>
          </a:p>
        </p:txBody>
      </p:sp>
    </p:spTree>
    <p:extLst>
      <p:ext uri="{BB962C8B-B14F-4D97-AF65-F5344CB8AC3E}">
        <p14:creationId xmlns:p14="http://schemas.microsoft.com/office/powerpoint/2010/main" val="162368050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01C01DE-1197-E5AB-DCA8-D1BFCD038C63}"/>
              </a:ext>
            </a:extLst>
          </p:cNvPr>
          <p:cNvSpPr>
            <a:spLocks noGrp="1"/>
          </p:cNvSpPr>
          <p:nvPr>
            <p:ph type="title"/>
          </p:nvPr>
        </p:nvSpPr>
        <p:spPr/>
        <p:txBody>
          <a:bodyPr/>
          <a:lstStyle/>
          <a:p>
            <a:r>
              <a:rPr lang="de-DE" dirty="0"/>
              <a:t>Ein Beispiel für Datenmodellierung </a:t>
            </a:r>
            <a:br>
              <a:rPr lang="de-DE" dirty="0"/>
            </a:br>
            <a:r>
              <a:rPr lang="de-DE" dirty="0" smtClean="0"/>
              <a:t>in zwei </a:t>
            </a:r>
            <a:r>
              <a:rPr lang="de-DE" dirty="0"/>
              <a:t>verschiedenen Formaten</a:t>
            </a:r>
          </a:p>
        </p:txBody>
      </p:sp>
      <p:sp>
        <p:nvSpPr>
          <p:cNvPr id="3" name="Textplatzhalter 2">
            <a:extLst>
              <a:ext uri="{FF2B5EF4-FFF2-40B4-BE49-F238E27FC236}">
                <a16:creationId xmlns:a16="http://schemas.microsoft.com/office/drawing/2014/main" id="{CFA95A8E-5D4A-55C6-A1FD-9575C18C26A4}"/>
              </a:ext>
            </a:extLst>
          </p:cNvPr>
          <p:cNvSpPr>
            <a:spLocks noGrp="1"/>
          </p:cNvSpPr>
          <p:nvPr>
            <p:ph type="body" idx="1"/>
          </p:nvPr>
        </p:nvSpPr>
        <p:spPr/>
        <p:txBody>
          <a:bodyPr/>
          <a:lstStyle/>
          <a:p>
            <a:endParaRPr lang="de-DE"/>
          </a:p>
        </p:txBody>
      </p:sp>
      <p:sp>
        <p:nvSpPr>
          <p:cNvPr id="4" name="Foliennummernplatzhalter 3"/>
          <p:cNvSpPr>
            <a:spLocks noGrp="1"/>
          </p:cNvSpPr>
          <p:nvPr>
            <p:ph type="sldNum" sz="quarter" idx="11"/>
          </p:nvPr>
        </p:nvSpPr>
        <p:spPr/>
        <p:txBody>
          <a:bodyPr/>
          <a:lstStyle/>
          <a:p>
            <a:fld id="{EBD3AE7A-5E28-49C1-B085-2E29E10AAFF3}" type="slidenum">
              <a:rPr lang="de-DE" smtClean="0"/>
              <a:pPr/>
              <a:t>27</a:t>
            </a:fld>
            <a:endParaRPr lang="de-DE" dirty="0"/>
          </a:p>
        </p:txBody>
      </p:sp>
    </p:spTree>
    <p:extLst>
      <p:ext uri="{BB962C8B-B14F-4D97-AF65-F5344CB8AC3E}">
        <p14:creationId xmlns:p14="http://schemas.microsoft.com/office/powerpoint/2010/main" val="345751094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3928060-6604-04DD-C406-44B7CF0475BC}"/>
              </a:ext>
            </a:extLst>
          </p:cNvPr>
          <p:cNvSpPr>
            <a:spLocks noGrp="1"/>
          </p:cNvSpPr>
          <p:nvPr>
            <p:ph type="title"/>
          </p:nvPr>
        </p:nvSpPr>
        <p:spPr/>
        <p:txBody>
          <a:bodyPr/>
          <a:lstStyle/>
          <a:p>
            <a:r>
              <a:rPr lang="de-DE" dirty="0"/>
              <a:t>XML – </a:t>
            </a:r>
            <a:r>
              <a:rPr lang="de-DE" dirty="0" err="1"/>
              <a:t>eXtensible</a:t>
            </a:r>
            <a:r>
              <a:rPr lang="de-DE" dirty="0"/>
              <a:t> Markup Language</a:t>
            </a:r>
          </a:p>
        </p:txBody>
      </p:sp>
      <p:sp>
        <p:nvSpPr>
          <p:cNvPr id="3" name="Inhaltsplatzhalter 2">
            <a:extLst>
              <a:ext uri="{FF2B5EF4-FFF2-40B4-BE49-F238E27FC236}">
                <a16:creationId xmlns:a16="http://schemas.microsoft.com/office/drawing/2014/main" id="{85C1F467-2513-8E3A-AC49-EA9C01DBB69C}"/>
              </a:ext>
            </a:extLst>
          </p:cNvPr>
          <p:cNvSpPr>
            <a:spLocks noGrp="1"/>
          </p:cNvSpPr>
          <p:nvPr>
            <p:ph idx="1"/>
          </p:nvPr>
        </p:nvSpPr>
        <p:spPr>
          <a:xfrm>
            <a:off x="838201" y="1825625"/>
            <a:ext cx="6606528" cy="4351338"/>
          </a:xfrm>
        </p:spPr>
        <p:txBody>
          <a:bodyPr/>
          <a:lstStyle/>
          <a:p>
            <a:pPr marL="342900" indent="-342900">
              <a:buFont typeface="Arial" panose="020B0604020202020204" pitchFamily="34" charset="0"/>
              <a:buChar char="•"/>
            </a:pPr>
            <a:r>
              <a:rPr lang="de-DE" dirty="0" smtClean="0"/>
              <a:t>Auszeichnungssprache</a:t>
            </a:r>
          </a:p>
          <a:p>
            <a:pPr marL="342900" indent="-342900">
              <a:buFont typeface="Arial" panose="020B0604020202020204" pitchFamily="34" charset="0"/>
              <a:buChar char="•"/>
            </a:pPr>
            <a:r>
              <a:rPr lang="de-DE" dirty="0" smtClean="0"/>
              <a:t>1998 veröffentlicht durch das World Wide Web </a:t>
            </a:r>
            <a:br>
              <a:rPr lang="de-DE" dirty="0" smtClean="0"/>
            </a:br>
            <a:r>
              <a:rPr lang="de-DE" dirty="0" err="1" smtClean="0"/>
              <a:t>Consortium</a:t>
            </a:r>
            <a:r>
              <a:rPr lang="de-DE" dirty="0" smtClean="0"/>
              <a:t> (W3C)</a:t>
            </a:r>
          </a:p>
          <a:p>
            <a:pPr marL="342900" indent="-342900">
              <a:buFont typeface="Arial" panose="020B0604020202020204" pitchFamily="34" charset="0"/>
              <a:buChar char="•"/>
            </a:pPr>
            <a:r>
              <a:rPr lang="de-DE" dirty="0"/>
              <a:t>Regelwerk / Grammatik zur </a:t>
            </a:r>
            <a:r>
              <a:rPr lang="de-DE" dirty="0" smtClean="0"/>
              <a:t>Objektbeschreibung</a:t>
            </a:r>
          </a:p>
          <a:p>
            <a:pPr marL="342900" indent="-342900">
              <a:buFont typeface="Arial" panose="020B0604020202020204" pitchFamily="34" charset="0"/>
              <a:buChar char="•"/>
            </a:pPr>
            <a:r>
              <a:rPr lang="de-DE" dirty="0" smtClean="0"/>
              <a:t>geeignet für die Darstellung hierarchisch strukturierter Daten</a:t>
            </a:r>
          </a:p>
          <a:p>
            <a:pPr marL="342900" indent="-342900">
              <a:buFont typeface="Arial" panose="020B0604020202020204" pitchFamily="34" charset="0"/>
              <a:buChar char="•"/>
            </a:pPr>
            <a:r>
              <a:rPr lang="de-DE" dirty="0" smtClean="0"/>
              <a:t>Verarbeitung großer Mengen von XML-Daten eher langsam im vergleich zu JSON</a:t>
            </a:r>
          </a:p>
          <a:p>
            <a:pPr marL="342900" indent="-342900">
              <a:buFont typeface="Arial" panose="020B0604020202020204" pitchFamily="34" charset="0"/>
              <a:buChar char="•"/>
            </a:pPr>
            <a:endParaRPr lang="de-DE" dirty="0"/>
          </a:p>
        </p:txBody>
      </p:sp>
      <p:sp>
        <p:nvSpPr>
          <p:cNvPr id="4" name="Foliennummernplatzhalter 3"/>
          <p:cNvSpPr>
            <a:spLocks noGrp="1"/>
          </p:cNvSpPr>
          <p:nvPr>
            <p:ph type="sldNum" sz="quarter" idx="11"/>
          </p:nvPr>
        </p:nvSpPr>
        <p:spPr/>
        <p:txBody>
          <a:bodyPr/>
          <a:lstStyle/>
          <a:p>
            <a:fld id="{EBD3AE7A-5E28-49C1-B085-2E29E10AAFF3}" type="slidenum">
              <a:rPr lang="de-DE" smtClean="0"/>
              <a:pPr/>
              <a:t>28</a:t>
            </a:fld>
            <a:endParaRPr lang="de-DE" dirty="0"/>
          </a:p>
        </p:txBody>
      </p:sp>
      <p:pic>
        <p:nvPicPr>
          <p:cNvPr id="5" name="Grafik 4">
            <a:extLst>
              <a:ext uri="{FF2B5EF4-FFF2-40B4-BE49-F238E27FC236}">
                <a16:creationId xmlns:a16="http://schemas.microsoft.com/office/drawing/2014/main" id="{73DB1CE1-7566-42DF-A5F1-FADBDC593A8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44728" y="1825625"/>
            <a:ext cx="3498420" cy="3983815"/>
          </a:xfrm>
          <a:prstGeom prst="rect">
            <a:avLst/>
          </a:prstGeom>
        </p:spPr>
      </p:pic>
      <p:sp>
        <p:nvSpPr>
          <p:cNvPr id="7" name="Textplatzhalter 3">
            <a:extLst>
              <a:ext uri="{FF2B5EF4-FFF2-40B4-BE49-F238E27FC236}">
                <a16:creationId xmlns:a16="http://schemas.microsoft.com/office/drawing/2014/main" id="{4975B8C2-B02B-40BA-BA14-98BB5E9D2D23}"/>
              </a:ext>
            </a:extLst>
          </p:cNvPr>
          <p:cNvSpPr txBox="1">
            <a:spLocks/>
          </p:cNvSpPr>
          <p:nvPr/>
        </p:nvSpPr>
        <p:spPr>
          <a:xfrm>
            <a:off x="6626907" y="5922154"/>
            <a:ext cx="5134063" cy="389745"/>
          </a:xfrm>
          <a:prstGeom prst="rect">
            <a:avLst/>
          </a:prstGeom>
        </p:spPr>
        <p:txBody>
          <a:bodyPr vert="horz" lIns="91440" tIns="45720" rIns="91440" bIns="45720" rtlCol="0">
            <a:noAutofit/>
          </a:bodyPr>
          <a:lstStyle>
            <a:lvl1pPr marL="0" indent="0" algn="l" defTabSz="914400" rtl="0" eaLnBrk="1" latinLnBrk="0" hangingPunct="1">
              <a:lnSpc>
                <a:spcPct val="80000"/>
              </a:lnSpc>
              <a:spcBef>
                <a:spcPts val="0"/>
              </a:spcBef>
              <a:buFont typeface="Wingdings" panose="05000000000000000000" pitchFamily="2" charset="2"/>
              <a:buNone/>
              <a:defRPr sz="1400" kern="1200">
                <a:solidFill>
                  <a:srgbClr val="2F5597"/>
                </a:solidFill>
                <a:latin typeface="Bahnschrift Condensed" panose="020B0502040204020203" pitchFamily="34" charset="0"/>
                <a:ea typeface="+mn-ea"/>
                <a:cs typeface="+mn-cs"/>
              </a:defRPr>
            </a:lvl1pPr>
            <a:lvl2pPr marL="457200" indent="0" algn="l" defTabSz="914400" rtl="0" eaLnBrk="1" latinLnBrk="0" hangingPunct="1">
              <a:lnSpc>
                <a:spcPct val="90000"/>
              </a:lnSpc>
              <a:spcBef>
                <a:spcPts val="500"/>
              </a:spcBef>
              <a:buFont typeface="Symbol" panose="05050102010706020507" pitchFamily="18" charset="2"/>
              <a:buNone/>
              <a:defRPr sz="1400" kern="1200">
                <a:solidFill>
                  <a:schemeClr val="accent1">
                    <a:lumMod val="75000"/>
                  </a:schemeClr>
                </a:solidFill>
                <a:latin typeface="Bahnschrift Condensed" panose="020B0502040204020203" pitchFamily="34" charset="0"/>
                <a:ea typeface="+mn-ea"/>
                <a:cs typeface="+mn-cs"/>
              </a:defRPr>
            </a:lvl2pPr>
            <a:lvl3pPr marL="914400" indent="0" algn="l" defTabSz="914400" rtl="0" eaLnBrk="1" latinLnBrk="0" hangingPunct="1">
              <a:lnSpc>
                <a:spcPct val="90000"/>
              </a:lnSpc>
              <a:spcBef>
                <a:spcPts val="500"/>
              </a:spcBef>
              <a:buFont typeface="Wingdings" panose="05000000000000000000" pitchFamily="2" charset="2"/>
              <a:buNone/>
              <a:defRPr sz="1200" kern="1200">
                <a:solidFill>
                  <a:schemeClr val="accent1">
                    <a:lumMod val="75000"/>
                  </a:schemeClr>
                </a:solidFill>
                <a:latin typeface="Bahnschrift Condensed" panose="020B0502040204020203" pitchFamily="34" charset="0"/>
                <a:ea typeface="+mn-ea"/>
                <a:cs typeface="+mn-cs"/>
              </a:defRPr>
            </a:lvl3pPr>
            <a:lvl4pPr marL="1371600" indent="0" algn="l" defTabSz="914400" rtl="0" eaLnBrk="1" latinLnBrk="0" hangingPunct="1">
              <a:lnSpc>
                <a:spcPct val="90000"/>
              </a:lnSpc>
              <a:spcBef>
                <a:spcPts val="500"/>
              </a:spcBef>
              <a:buFont typeface="Courier New" panose="02070309020205020404" pitchFamily="49" charset="0"/>
              <a:buNone/>
              <a:defRPr sz="1000" kern="1200">
                <a:solidFill>
                  <a:schemeClr val="accent1">
                    <a:lumMod val="75000"/>
                  </a:schemeClr>
                </a:solidFill>
                <a:latin typeface="Bahnschrift Condensed" panose="020B050204020402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000" kern="1200">
                <a:solidFill>
                  <a:schemeClr val="accent1">
                    <a:lumMod val="75000"/>
                  </a:schemeClr>
                </a:solidFill>
                <a:latin typeface="Bahnschrift Condensed" panose="020B0502040204020203" pitchFamily="34" charset="0"/>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pPr algn="ctr"/>
            <a:r>
              <a:rPr lang="de-DE" sz="1200" dirty="0" smtClean="0">
                <a:solidFill>
                  <a:schemeClr val="tx1"/>
                </a:solidFill>
                <a:latin typeface="+mn-lt"/>
                <a:cs typeface="MarselisPro" panose="020B0804030101020102" pitchFamily="34" charset="0"/>
              </a:rPr>
              <a:t>Quelle</a:t>
            </a:r>
            <a:r>
              <a:rPr lang="de-DE" sz="1200" dirty="0">
                <a:solidFill>
                  <a:schemeClr val="tx1"/>
                </a:solidFill>
                <a:latin typeface="+mn-lt"/>
                <a:cs typeface="MarselisPro" panose="020B0804030101020102" pitchFamily="34" charset="0"/>
              </a:rPr>
              <a:t>: de.wikipedia.org/</a:t>
            </a:r>
            <a:r>
              <a:rPr lang="de-DE" sz="1200" dirty="0" err="1">
                <a:solidFill>
                  <a:schemeClr val="tx1"/>
                </a:solidFill>
                <a:latin typeface="+mn-lt"/>
                <a:cs typeface="MarselisPro" panose="020B0804030101020102" pitchFamily="34" charset="0"/>
              </a:rPr>
              <a:t>wiki</a:t>
            </a:r>
            <a:r>
              <a:rPr lang="de-DE" sz="1200" dirty="0">
                <a:solidFill>
                  <a:schemeClr val="tx1"/>
                </a:solidFill>
                <a:latin typeface="+mn-lt"/>
                <a:cs typeface="MarselisPro" panose="020B0804030101020102" pitchFamily="34" charset="0"/>
              </a:rPr>
              <a:t>/</a:t>
            </a:r>
            <a:r>
              <a:rPr lang="de-DE" sz="1200" dirty="0" err="1">
                <a:solidFill>
                  <a:schemeClr val="tx1"/>
                </a:solidFill>
                <a:latin typeface="+mn-lt"/>
                <a:cs typeface="MarselisPro" panose="020B0804030101020102" pitchFamily="34" charset="0"/>
              </a:rPr>
              <a:t>Extensible_Markup_Language</a:t>
            </a:r>
            <a:r>
              <a:rPr lang="de-DE" sz="1200" dirty="0">
                <a:solidFill>
                  <a:schemeClr val="tx1"/>
                </a:solidFill>
                <a:latin typeface="+mn-lt"/>
                <a:cs typeface="MarselisPro" panose="020B0804030101020102" pitchFamily="34" charset="0"/>
              </a:rPr>
              <a:t> von ✓ (CC-SA 2.5)</a:t>
            </a:r>
          </a:p>
        </p:txBody>
      </p:sp>
    </p:spTree>
    <p:extLst>
      <p:ext uri="{BB962C8B-B14F-4D97-AF65-F5344CB8AC3E}">
        <p14:creationId xmlns:p14="http://schemas.microsoft.com/office/powerpoint/2010/main" val="28764469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F78BE95-C330-1CE1-54FD-2AD3CF20F81B}"/>
              </a:ext>
            </a:extLst>
          </p:cNvPr>
          <p:cNvSpPr>
            <a:spLocks noGrp="1"/>
          </p:cNvSpPr>
          <p:nvPr>
            <p:ph type="title"/>
          </p:nvPr>
        </p:nvSpPr>
        <p:spPr/>
        <p:txBody>
          <a:bodyPr/>
          <a:lstStyle/>
          <a:p>
            <a:r>
              <a:rPr lang="de-DE" dirty="0"/>
              <a:t>JSON – JavaScript </a:t>
            </a:r>
            <a:r>
              <a:rPr lang="de-DE" dirty="0" err="1"/>
              <a:t>Object</a:t>
            </a:r>
            <a:r>
              <a:rPr lang="de-DE" dirty="0"/>
              <a:t> Notation</a:t>
            </a:r>
          </a:p>
        </p:txBody>
      </p:sp>
      <p:sp>
        <p:nvSpPr>
          <p:cNvPr id="4" name="Foliennummernplatzhalter 3"/>
          <p:cNvSpPr>
            <a:spLocks noGrp="1"/>
          </p:cNvSpPr>
          <p:nvPr>
            <p:ph type="sldNum" sz="quarter" idx="11"/>
          </p:nvPr>
        </p:nvSpPr>
        <p:spPr/>
        <p:txBody>
          <a:bodyPr/>
          <a:lstStyle/>
          <a:p>
            <a:fld id="{EBD3AE7A-5E28-49C1-B085-2E29E10AAFF3}" type="slidenum">
              <a:rPr lang="de-DE" smtClean="0"/>
              <a:pPr/>
              <a:t>29</a:t>
            </a:fld>
            <a:endParaRPr lang="de-DE" dirty="0"/>
          </a:p>
        </p:txBody>
      </p:sp>
      <p:sp>
        <p:nvSpPr>
          <p:cNvPr id="5" name="Inhaltsplatzhalter 2">
            <a:extLst>
              <a:ext uri="{FF2B5EF4-FFF2-40B4-BE49-F238E27FC236}">
                <a16:creationId xmlns:a16="http://schemas.microsoft.com/office/drawing/2014/main" id="{85C1F467-2513-8E3A-AC49-EA9C01DBB69C}"/>
              </a:ext>
            </a:extLst>
          </p:cNvPr>
          <p:cNvSpPr>
            <a:spLocks noGrp="1"/>
          </p:cNvSpPr>
          <p:nvPr>
            <p:ph idx="1"/>
          </p:nvPr>
        </p:nvSpPr>
        <p:spPr>
          <a:xfrm>
            <a:off x="838201" y="1825625"/>
            <a:ext cx="6606528" cy="4351338"/>
          </a:xfrm>
        </p:spPr>
        <p:txBody>
          <a:bodyPr/>
          <a:lstStyle/>
          <a:p>
            <a:pPr marL="342900" indent="-342900">
              <a:buFont typeface="Arial" panose="020B0604020202020204" pitchFamily="34" charset="0"/>
              <a:buChar char="•"/>
            </a:pPr>
            <a:r>
              <a:rPr lang="de-DE" dirty="0" smtClean="0"/>
              <a:t>von Programmiersprachen unabhängig</a:t>
            </a:r>
          </a:p>
          <a:p>
            <a:pPr marL="342900" indent="-342900">
              <a:buFont typeface="Arial" panose="020B0604020202020204" pitchFamily="34" charset="0"/>
              <a:buChar char="•"/>
            </a:pPr>
            <a:r>
              <a:rPr lang="de-DE" dirty="0"/>
              <a:t>Datenaustauschformat in </a:t>
            </a:r>
            <a:r>
              <a:rPr lang="de-DE" dirty="0" smtClean="0"/>
              <a:t>Textform</a:t>
            </a:r>
          </a:p>
          <a:p>
            <a:pPr marL="342900" indent="-342900">
              <a:buFont typeface="Arial" panose="020B0604020202020204" pitchFamily="34" charset="0"/>
              <a:buChar char="•"/>
            </a:pPr>
            <a:r>
              <a:rPr lang="de-DE" dirty="0" smtClean="0"/>
              <a:t>verwendet für den Datenaustausch zwischen verschiedenen Anwendungen</a:t>
            </a:r>
          </a:p>
          <a:p>
            <a:pPr marL="342900" indent="-342900">
              <a:buFont typeface="Arial" panose="020B0604020202020204" pitchFamily="34" charset="0"/>
              <a:buChar char="•"/>
            </a:pPr>
            <a:r>
              <a:rPr lang="de-DE" dirty="0" smtClean="0"/>
              <a:t>kompakte Beschreibung der Daten, daher schnell Verarbeitung</a:t>
            </a:r>
          </a:p>
          <a:p>
            <a:pPr marL="342900" indent="-342900">
              <a:buFont typeface="Arial" panose="020B0604020202020204" pitchFamily="34" charset="0"/>
              <a:buChar char="•"/>
            </a:pPr>
            <a:r>
              <a:rPr lang="de-DE" dirty="0" smtClean="0"/>
              <a:t>leicht lesbar</a:t>
            </a:r>
          </a:p>
          <a:p>
            <a:pPr marL="342900" indent="-342900">
              <a:buFont typeface="Arial" panose="020B0604020202020204" pitchFamily="34" charset="0"/>
              <a:buChar char="•"/>
            </a:pPr>
            <a:endParaRPr lang="de-DE" dirty="0"/>
          </a:p>
        </p:txBody>
      </p:sp>
      <p:pic>
        <p:nvPicPr>
          <p:cNvPr id="7" name="Grafik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51955" y="1947554"/>
            <a:ext cx="3960000" cy="3960000"/>
          </a:xfrm>
          <a:prstGeom prst="rect">
            <a:avLst/>
          </a:prstGeom>
        </p:spPr>
      </p:pic>
    </p:spTree>
    <p:extLst>
      <p:ext uri="{BB962C8B-B14F-4D97-AF65-F5344CB8AC3E}">
        <p14:creationId xmlns:p14="http://schemas.microsoft.com/office/powerpoint/2010/main" val="25233449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34D237B-2058-E776-5C17-AFC6424FBB24}"/>
              </a:ext>
            </a:extLst>
          </p:cNvPr>
          <p:cNvSpPr>
            <a:spLocks noGrp="1"/>
          </p:cNvSpPr>
          <p:nvPr>
            <p:ph type="title"/>
          </p:nvPr>
        </p:nvSpPr>
        <p:spPr/>
        <p:txBody>
          <a:bodyPr/>
          <a:lstStyle/>
          <a:p>
            <a:r>
              <a:rPr lang="de-DE" dirty="0"/>
              <a:t>Ein Beispiel für Datenmodellierung in Excel</a:t>
            </a:r>
          </a:p>
        </p:txBody>
      </p:sp>
      <p:sp>
        <p:nvSpPr>
          <p:cNvPr id="3" name="Foliennummernplatzhalter 2"/>
          <p:cNvSpPr>
            <a:spLocks noGrp="1"/>
          </p:cNvSpPr>
          <p:nvPr>
            <p:ph type="sldNum" sz="quarter" idx="11"/>
          </p:nvPr>
        </p:nvSpPr>
        <p:spPr/>
        <p:txBody>
          <a:bodyPr/>
          <a:lstStyle/>
          <a:p>
            <a:fld id="{EBD3AE7A-5E28-49C1-B085-2E29E10AAFF3}" type="slidenum">
              <a:rPr lang="de-DE" smtClean="0"/>
              <a:pPr/>
              <a:t>3</a:t>
            </a:fld>
            <a:endParaRPr lang="de-DE" dirty="0"/>
          </a:p>
        </p:txBody>
      </p:sp>
      <p:pic>
        <p:nvPicPr>
          <p:cNvPr id="9" name="Grafik 8">
            <a:hlinkClick r:id="rId3" action="ppaction://hlinkfile"/>
          </p:cNvPr>
          <p:cNvPicPr>
            <a:picLocks noChangeAspect="1"/>
          </p:cNvPicPr>
          <p:nvPr/>
        </p:nvPicPr>
        <p:blipFill>
          <a:blip r:embed="rId4"/>
          <a:stretch>
            <a:fillRect/>
          </a:stretch>
        </p:blipFill>
        <p:spPr>
          <a:xfrm>
            <a:off x="156000" y="1690689"/>
            <a:ext cx="11880000" cy="2109297"/>
          </a:xfrm>
          <a:prstGeom prst="rect">
            <a:avLst/>
          </a:prstGeom>
        </p:spPr>
      </p:pic>
      <p:sp>
        <p:nvSpPr>
          <p:cNvPr id="10" name="Text Placeholder 3">
            <a:extLst>
              <a:ext uri="{FF2B5EF4-FFF2-40B4-BE49-F238E27FC236}">
                <a16:creationId xmlns:a16="http://schemas.microsoft.com/office/drawing/2014/main" id="{7B2E1C1E-012C-5256-DBA2-9F186114D679}"/>
              </a:ext>
            </a:extLst>
          </p:cNvPr>
          <p:cNvSpPr txBox="1">
            <a:spLocks/>
          </p:cNvSpPr>
          <p:nvPr/>
        </p:nvSpPr>
        <p:spPr>
          <a:xfrm>
            <a:off x="156000" y="3989473"/>
            <a:ext cx="11880000" cy="2435140"/>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1" dirty="0" smtClean="0"/>
              <a:t>Was </a:t>
            </a:r>
            <a:r>
              <a:rPr lang="en-US" b="1" dirty="0" err="1" smtClean="0"/>
              <a:t>ist</a:t>
            </a:r>
            <a:r>
              <a:rPr lang="en-US" b="1" dirty="0" smtClean="0"/>
              <a:t> </a:t>
            </a:r>
            <a:r>
              <a:rPr lang="en-US" b="1" dirty="0" err="1" smtClean="0"/>
              <a:t>hier</a:t>
            </a:r>
            <a:r>
              <a:rPr lang="en-US" b="1" dirty="0" smtClean="0"/>
              <a:t> </a:t>
            </a:r>
            <a:r>
              <a:rPr lang="en-US" b="1" dirty="0" err="1" smtClean="0"/>
              <a:t>schlecht</a:t>
            </a:r>
            <a:r>
              <a:rPr lang="en-US" b="1" dirty="0" smtClean="0"/>
              <a:t> </a:t>
            </a:r>
            <a:r>
              <a:rPr lang="en-US" b="1" dirty="0" err="1" smtClean="0"/>
              <a:t>umgesetzt</a:t>
            </a:r>
            <a:r>
              <a:rPr lang="en-US" b="1" dirty="0" smtClean="0"/>
              <a:t>?</a:t>
            </a:r>
          </a:p>
          <a:p>
            <a:pPr marL="342900" indent="-342900">
              <a:buFont typeface="Arial" panose="020B0604020202020204" pitchFamily="34" charset="0"/>
              <a:buChar char="•"/>
            </a:pPr>
            <a:r>
              <a:rPr lang="en-US" dirty="0" err="1" smtClean="0"/>
              <a:t>verbundene</a:t>
            </a:r>
            <a:r>
              <a:rPr lang="en-US" dirty="0" smtClean="0"/>
              <a:t> </a:t>
            </a:r>
            <a:r>
              <a:rPr lang="en-US" dirty="0" err="1" smtClean="0"/>
              <a:t>Zellen</a:t>
            </a:r>
            <a:endParaRPr lang="en-US" dirty="0" smtClean="0"/>
          </a:p>
          <a:p>
            <a:pPr marL="342900" indent="-342900">
              <a:buFont typeface="Arial" panose="020B0604020202020204" pitchFamily="34" charset="0"/>
              <a:buChar char="•"/>
            </a:pPr>
            <a:r>
              <a:rPr lang="en-US" dirty="0" err="1" smtClean="0"/>
              <a:t>hierarchische</a:t>
            </a:r>
            <a:r>
              <a:rPr lang="en-US" dirty="0" smtClean="0"/>
              <a:t> </a:t>
            </a:r>
            <a:r>
              <a:rPr lang="en-US" dirty="0" err="1" smtClean="0"/>
              <a:t>Darstellung</a:t>
            </a:r>
            <a:r>
              <a:rPr lang="en-US" dirty="0" smtClean="0"/>
              <a:t> von </a:t>
            </a:r>
            <a:r>
              <a:rPr lang="en-US" dirty="0" err="1"/>
              <a:t>I</a:t>
            </a:r>
            <a:r>
              <a:rPr lang="en-US" dirty="0" err="1" smtClean="0"/>
              <a:t>nhalten</a:t>
            </a:r>
            <a:r>
              <a:rPr lang="en-US" dirty="0" smtClean="0"/>
              <a:t> </a:t>
            </a:r>
          </a:p>
          <a:p>
            <a:pPr marL="342900" indent="-342900">
              <a:buFont typeface="Arial" panose="020B0604020202020204" pitchFamily="34" charset="0"/>
              <a:buChar char="•"/>
            </a:pPr>
            <a:r>
              <a:rPr lang="en-US" dirty="0" err="1" smtClean="0"/>
              <a:t>Nutzung</a:t>
            </a:r>
            <a:r>
              <a:rPr lang="en-US" dirty="0" smtClean="0"/>
              <a:t> von </a:t>
            </a:r>
            <a:r>
              <a:rPr lang="en-US" dirty="0" err="1" smtClean="0"/>
              <a:t>Kommentaren</a:t>
            </a:r>
            <a:r>
              <a:rPr lang="en-US" dirty="0" smtClean="0"/>
              <a:t> und </a:t>
            </a:r>
            <a:r>
              <a:rPr lang="en-US" dirty="0" err="1" smtClean="0"/>
              <a:t>Farbmarkierungen</a:t>
            </a:r>
            <a:endParaRPr lang="en-US" dirty="0" smtClean="0"/>
          </a:p>
          <a:p>
            <a:pPr marL="342900" indent="-342900">
              <a:buFont typeface="Arial" panose="020B0604020202020204" pitchFamily="34" charset="0"/>
              <a:buChar char="•"/>
            </a:pPr>
            <a:r>
              <a:rPr lang="en-US" dirty="0" err="1" smtClean="0"/>
              <a:t>mehrere</a:t>
            </a:r>
            <a:r>
              <a:rPr lang="en-US" dirty="0" smtClean="0"/>
              <a:t> </a:t>
            </a:r>
            <a:r>
              <a:rPr lang="en-US" dirty="0" err="1" smtClean="0"/>
              <a:t>Informationen</a:t>
            </a:r>
            <a:r>
              <a:rPr lang="en-US" dirty="0" smtClean="0"/>
              <a:t> pro </a:t>
            </a:r>
            <a:r>
              <a:rPr lang="en-US" dirty="0" err="1" smtClean="0"/>
              <a:t>Zelle</a:t>
            </a:r>
            <a:r>
              <a:rPr lang="en-US" dirty="0" smtClean="0"/>
              <a:t> und </a:t>
            </a:r>
            <a:r>
              <a:rPr lang="en-US" dirty="0" err="1" smtClean="0"/>
              <a:t>Nutzung</a:t>
            </a:r>
            <a:r>
              <a:rPr lang="en-US" dirty="0" smtClean="0"/>
              <a:t> von </a:t>
            </a:r>
            <a:r>
              <a:rPr lang="en-US" dirty="0" err="1" smtClean="0"/>
              <a:t>unaufgelösten</a:t>
            </a:r>
            <a:r>
              <a:rPr lang="en-US" dirty="0" smtClean="0"/>
              <a:t> </a:t>
            </a:r>
            <a:r>
              <a:rPr lang="en-US" dirty="0" err="1" smtClean="0"/>
              <a:t>Abkürzungen</a:t>
            </a:r>
            <a:endParaRPr lang="en-US" dirty="0"/>
          </a:p>
        </p:txBody>
      </p:sp>
    </p:spTree>
    <p:extLst>
      <p:ext uri="{BB962C8B-B14F-4D97-AF65-F5344CB8AC3E}">
        <p14:creationId xmlns:p14="http://schemas.microsoft.com/office/powerpoint/2010/main" val="35468880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Bild 5" descr="wissenspyramide_derwirtschaftsinformatiker.png">
            <a:extLst>
              <a:ext uri="{FF2B5EF4-FFF2-40B4-BE49-F238E27FC236}">
                <a16:creationId xmlns:a16="http://schemas.microsoft.com/office/drawing/2014/main" id="{5C24D849-3D62-EB72-C4F2-DF0FBC70E665}"/>
              </a:ext>
            </a:extLst>
          </p:cNvPr>
          <p:cNvPicPr>
            <a:picLocks noChangeAspect="1"/>
          </p:cNvPicPr>
          <p:nvPr/>
        </p:nvPicPr>
        <p:blipFill rotWithShape="1">
          <a:blip r:embed="rId3">
            <a:extLst>
              <a:ext uri="{28A0092B-C50C-407E-A947-70E740481C1C}">
                <a14:useLocalDpi xmlns:a14="http://schemas.microsoft.com/office/drawing/2010/main" val="0"/>
              </a:ext>
            </a:extLst>
          </a:blip>
          <a:srcRect b="7675"/>
          <a:stretch/>
        </p:blipFill>
        <p:spPr>
          <a:xfrm>
            <a:off x="1692219" y="906835"/>
            <a:ext cx="8782961" cy="4891469"/>
          </a:xfrm>
          <a:prstGeom prst="rect">
            <a:avLst/>
          </a:prstGeom>
        </p:spPr>
      </p:pic>
      <p:sp>
        <p:nvSpPr>
          <p:cNvPr id="4" name="Textfeld 3">
            <a:extLst>
              <a:ext uri="{FF2B5EF4-FFF2-40B4-BE49-F238E27FC236}">
                <a16:creationId xmlns:a16="http://schemas.microsoft.com/office/drawing/2014/main" id="{9A26750C-FFD1-CB14-D173-24B88BCE0A3B}"/>
              </a:ext>
            </a:extLst>
          </p:cNvPr>
          <p:cNvSpPr txBox="1"/>
          <p:nvPr/>
        </p:nvSpPr>
        <p:spPr>
          <a:xfrm>
            <a:off x="7002159" y="5798304"/>
            <a:ext cx="4483920" cy="276999"/>
          </a:xfrm>
          <a:prstGeom prst="rect">
            <a:avLst/>
          </a:prstGeom>
          <a:noFill/>
          <a:ln>
            <a:noFill/>
          </a:ln>
        </p:spPr>
        <p:txBody>
          <a:bodyPr wrap="none" rtlCol="0">
            <a:spAutoFit/>
          </a:bodyPr>
          <a:lstStyle/>
          <a:p>
            <a:r>
              <a:rPr lang="de-DE" sz="1200" dirty="0"/>
              <a:t>Quelle: Raffael Herrmann, 2012; </a:t>
            </a:r>
            <a:r>
              <a:rPr lang="de-DE" sz="1200" dirty="0">
                <a:hlinkClick r:id="rId4"/>
              </a:rPr>
              <a:t>www.derwirtschaftsinformatiker.de</a:t>
            </a:r>
            <a:r>
              <a:rPr lang="de-DE" sz="1200" dirty="0"/>
              <a:t> </a:t>
            </a:r>
          </a:p>
        </p:txBody>
      </p:sp>
      <p:sp>
        <p:nvSpPr>
          <p:cNvPr id="2" name="Foliennummernplatzhalter 1"/>
          <p:cNvSpPr>
            <a:spLocks noGrp="1"/>
          </p:cNvSpPr>
          <p:nvPr>
            <p:ph type="sldNum" sz="quarter" idx="11"/>
          </p:nvPr>
        </p:nvSpPr>
        <p:spPr/>
        <p:txBody>
          <a:bodyPr/>
          <a:lstStyle/>
          <a:p>
            <a:fld id="{EBD3AE7A-5E28-49C1-B085-2E29E10AAFF3}" type="slidenum">
              <a:rPr lang="de-DE" smtClean="0"/>
              <a:pPr/>
              <a:t>4</a:t>
            </a:fld>
            <a:endParaRPr lang="de-DE" dirty="0"/>
          </a:p>
        </p:txBody>
      </p:sp>
      <p:sp>
        <p:nvSpPr>
          <p:cNvPr id="10" name="Freihandform 9"/>
          <p:cNvSpPr/>
          <p:nvPr/>
        </p:nvSpPr>
        <p:spPr>
          <a:xfrm>
            <a:off x="2575560" y="2179320"/>
            <a:ext cx="3931920" cy="2331720"/>
          </a:xfrm>
          <a:custGeom>
            <a:avLst/>
            <a:gdLst>
              <a:gd name="connsiteX0" fmla="*/ 0 w 3916680"/>
              <a:gd name="connsiteY0" fmla="*/ 2255520 h 2301240"/>
              <a:gd name="connsiteX1" fmla="*/ 1280160 w 3916680"/>
              <a:gd name="connsiteY1" fmla="*/ 15240 h 2301240"/>
              <a:gd name="connsiteX2" fmla="*/ 2590800 w 3916680"/>
              <a:gd name="connsiteY2" fmla="*/ 0 h 2301240"/>
              <a:gd name="connsiteX3" fmla="*/ 3916680 w 3916680"/>
              <a:gd name="connsiteY3" fmla="*/ 2301240 h 2301240"/>
              <a:gd name="connsiteX4" fmla="*/ 0 w 3916680"/>
              <a:gd name="connsiteY4" fmla="*/ 2255520 h 23012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16680" h="2301240">
                <a:moveTo>
                  <a:pt x="0" y="2255520"/>
                </a:moveTo>
                <a:lnTo>
                  <a:pt x="1280160" y="15240"/>
                </a:lnTo>
                <a:lnTo>
                  <a:pt x="2590800" y="0"/>
                </a:lnTo>
                <a:lnTo>
                  <a:pt x="3916680" y="2301240"/>
                </a:lnTo>
                <a:lnTo>
                  <a:pt x="0" y="2255520"/>
                </a:lnTo>
                <a:close/>
              </a:path>
            </a:pathLst>
          </a:custGeom>
          <a:solidFill>
            <a:schemeClr val="accent4">
              <a:alpha val="60000"/>
            </a:schemeClr>
          </a:solidFill>
          <a:ln>
            <a:no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de-DE"/>
          </a:p>
        </p:txBody>
      </p:sp>
      <p:sp>
        <p:nvSpPr>
          <p:cNvPr id="11" name="Rechteck 10"/>
          <p:cNvSpPr/>
          <p:nvPr/>
        </p:nvSpPr>
        <p:spPr>
          <a:xfrm>
            <a:off x="6705600" y="2804160"/>
            <a:ext cx="2316480" cy="899160"/>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40268207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AE5C4E-A487-0106-920C-39E8F6414C29}"/>
              </a:ext>
            </a:extLst>
          </p:cNvPr>
          <p:cNvSpPr>
            <a:spLocks noGrp="1"/>
          </p:cNvSpPr>
          <p:nvPr>
            <p:ph type="title"/>
          </p:nvPr>
        </p:nvSpPr>
        <p:spPr/>
        <p:txBody>
          <a:bodyPr/>
          <a:lstStyle/>
          <a:p>
            <a:r>
              <a:rPr lang="de-DE" dirty="0"/>
              <a:t>Zeichen – Daten – Information – Wissen</a:t>
            </a:r>
          </a:p>
        </p:txBody>
      </p:sp>
      <p:sp>
        <p:nvSpPr>
          <p:cNvPr id="3" name="Inhaltsplatzhalter 2">
            <a:extLst>
              <a:ext uri="{FF2B5EF4-FFF2-40B4-BE49-F238E27FC236}">
                <a16:creationId xmlns:a16="http://schemas.microsoft.com/office/drawing/2014/main" id="{F962C707-C0D7-ACC5-B20A-F3B6C679EDCA}"/>
              </a:ext>
            </a:extLst>
          </p:cNvPr>
          <p:cNvSpPr txBox="1">
            <a:spLocks/>
          </p:cNvSpPr>
          <p:nvPr/>
        </p:nvSpPr>
        <p:spPr>
          <a:xfrm>
            <a:off x="838199" y="1844703"/>
            <a:ext cx="5188889" cy="4281460"/>
          </a:xfrm>
          <a:prstGeom prst="rect">
            <a:avLst/>
          </a:prstGeom>
        </p:spPr>
        <p:txBody>
          <a:bodyPr vert="horz" lIns="90000" tIns="46800" rIns="90000" bIns="46800" rtlCol="0">
            <a:noAutofit/>
          </a:bodyPr>
          <a:lstStyle>
            <a:lvl1pPr marL="0" marR="0" indent="0" algn="l" defTabSz="914400" rtl="0" eaLnBrk="0" fontAlgn="base" latinLnBrk="0" hangingPunct="0">
              <a:lnSpc>
                <a:spcPct val="100000"/>
              </a:lnSpc>
              <a:spcBef>
                <a:spcPct val="0"/>
              </a:spcBef>
              <a:spcAft>
                <a:spcPts val="900"/>
              </a:spcAft>
              <a:buClrTx/>
              <a:buSzTx/>
              <a:buFont typeface="Arial" charset="0"/>
              <a:buNone/>
              <a:tabLst/>
              <a:defRPr sz="1800" kern="1200" baseline="0">
                <a:solidFill>
                  <a:schemeClr val="tx1"/>
                </a:solidFill>
                <a:latin typeface="+mn-lt"/>
                <a:ea typeface="+mn-ea"/>
                <a:cs typeface="+mn-cs"/>
              </a:defRPr>
            </a:lvl1pPr>
            <a:lvl2pPr marL="431800" marR="0" indent="-215900" algn="l" defTabSz="914400" rtl="0" eaLnBrk="0" fontAlgn="base" latinLnBrk="0" hangingPunct="0">
              <a:lnSpc>
                <a:spcPct val="100000"/>
              </a:lnSpc>
              <a:spcBef>
                <a:spcPct val="0"/>
              </a:spcBef>
              <a:spcAft>
                <a:spcPts val="900"/>
              </a:spcAft>
              <a:buClrTx/>
              <a:buSzTx/>
              <a:buFont typeface="Arial" charset="0"/>
              <a:buChar char="•"/>
              <a:tabLst/>
              <a:defRPr sz="1800" kern="1200" baseline="0">
                <a:solidFill>
                  <a:schemeClr val="tx1"/>
                </a:solidFill>
                <a:latin typeface="+mn-lt"/>
                <a:ea typeface="+mn-ea"/>
                <a:cs typeface="+mn-cs"/>
              </a:defRPr>
            </a:lvl2pPr>
            <a:lvl3pPr marL="287338" indent="-287338" algn="l" rtl="0" eaLnBrk="1" fontAlgn="base" hangingPunct="1">
              <a:spcBef>
                <a:spcPct val="0"/>
              </a:spcBef>
              <a:spcAft>
                <a:spcPts val="213"/>
              </a:spcAft>
              <a:buFont typeface="Arial" charset="0"/>
              <a:buChar char="•"/>
              <a:tabLst>
                <a:tab pos="142875" algn="l"/>
                <a:tab pos="287338" algn="l"/>
                <a:tab pos="431800" algn="l"/>
              </a:tabLst>
              <a:defRPr kern="1200">
                <a:solidFill>
                  <a:srgbClr val="000000"/>
                </a:solidFill>
                <a:latin typeface="+mn-lt"/>
                <a:ea typeface="+mn-ea"/>
                <a:cs typeface="+mn-cs"/>
              </a:defRPr>
            </a:lvl3pPr>
            <a:lvl4pPr marL="647700" marR="0" indent="-215900" algn="l" defTabSz="914400" rtl="0" eaLnBrk="0" fontAlgn="base" latinLnBrk="0" hangingPunct="0">
              <a:lnSpc>
                <a:spcPct val="100000"/>
              </a:lnSpc>
              <a:spcBef>
                <a:spcPct val="0"/>
              </a:spcBef>
              <a:spcAft>
                <a:spcPts val="900"/>
              </a:spcAft>
              <a:buClrTx/>
              <a:buSzTx/>
              <a:buFont typeface="Arial" charset="0"/>
              <a:buChar char="•"/>
              <a:tabLst/>
              <a:defRPr sz="1800" kern="1200" baseline="0">
                <a:solidFill>
                  <a:schemeClr val="tx1"/>
                </a:solidFill>
                <a:latin typeface="+mn-lt"/>
                <a:ea typeface="+mn-ea"/>
                <a:cs typeface="+mn-cs"/>
              </a:defRPr>
            </a:lvl4pPr>
            <a:lvl5pPr marL="863600" marR="0" indent="-215900" algn="l" defTabSz="914400" rtl="0" eaLnBrk="0" fontAlgn="base" latinLnBrk="0" hangingPunct="0">
              <a:lnSpc>
                <a:spcPct val="100000"/>
              </a:lnSpc>
              <a:spcBef>
                <a:spcPct val="0"/>
              </a:spcBef>
              <a:spcAft>
                <a:spcPts val="900"/>
              </a:spcAft>
              <a:buClrTx/>
              <a:buSzTx/>
              <a:buFont typeface="Arial" charset="0"/>
              <a:buChar char="•"/>
              <a:tabLst/>
              <a:defRPr sz="1800" kern="1200" baseline="0">
                <a:solidFill>
                  <a:schemeClr val="tx1"/>
                </a:solidFill>
                <a:latin typeface="+mn-lt"/>
                <a:ea typeface="+mn-ea"/>
                <a:cs typeface="+mn-cs"/>
              </a:defRPr>
            </a:lvl5pPr>
            <a:lvl6pPr marL="1080000" marR="0" indent="-216000" algn="l" defTabSz="914400" rtl="0" eaLnBrk="1" fontAlgn="auto" latinLnBrk="0" hangingPunct="1">
              <a:lnSpc>
                <a:spcPct val="100000"/>
              </a:lnSpc>
              <a:spcBef>
                <a:spcPts val="0"/>
              </a:spcBef>
              <a:spcAft>
                <a:spcPts val="900"/>
              </a:spcAft>
              <a:buClrTx/>
              <a:buSzTx/>
              <a:buFont typeface="Arial" pitchFamily="34" charset="0"/>
              <a:buChar char="•"/>
              <a:tabLst/>
              <a:defRPr sz="1800" kern="1200" baseline="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de-DE" sz="2000" dirty="0"/>
              <a:t>Zeichen</a:t>
            </a:r>
          </a:p>
          <a:p>
            <a:r>
              <a:rPr lang="de-DE" sz="1400" dirty="0"/>
              <a:t>Einzelne Zeichen ohne Beziehungen </a:t>
            </a:r>
          </a:p>
          <a:p>
            <a:r>
              <a:rPr lang="de-DE" sz="2000" dirty="0"/>
              <a:t>Daten</a:t>
            </a:r>
          </a:p>
          <a:p>
            <a:r>
              <a:rPr lang="de-DE" sz="1400" dirty="0"/>
              <a:t>Sinnbehafteter Zusammenhang, allerdings ohne Semantik und Sinnzusammenhang</a:t>
            </a:r>
          </a:p>
          <a:p>
            <a:r>
              <a:rPr lang="de-DE" sz="2000" dirty="0"/>
              <a:t>Informationen</a:t>
            </a:r>
          </a:p>
          <a:p>
            <a:r>
              <a:rPr lang="de-DE" sz="1400" dirty="0"/>
              <a:t>Kontextualisierung von einzelnen Daten in einen Sinnzusammenhang / Semantik etc. </a:t>
            </a:r>
          </a:p>
          <a:p>
            <a:r>
              <a:rPr lang="de-DE" sz="2000" dirty="0"/>
              <a:t>Wissen</a:t>
            </a:r>
          </a:p>
          <a:p>
            <a:r>
              <a:rPr lang="de-DE" sz="1400" dirty="0"/>
              <a:t>Räumlicher, zeitlicher, kultureller Kontext und gekoppelt mit individuellen Kenntnissen, Fähigkeiten etc. Wissen ist individuelle Erkenntnis/Erfahrung</a:t>
            </a:r>
          </a:p>
          <a:p>
            <a:endParaRPr lang="de-DE" sz="1200" dirty="0"/>
          </a:p>
        </p:txBody>
      </p:sp>
      <p:sp>
        <p:nvSpPr>
          <p:cNvPr id="4" name="Inhaltsplatzhalter 2">
            <a:extLst>
              <a:ext uri="{FF2B5EF4-FFF2-40B4-BE49-F238E27FC236}">
                <a16:creationId xmlns:a16="http://schemas.microsoft.com/office/drawing/2014/main" id="{57169395-345B-82DC-7259-D734687509EC}"/>
              </a:ext>
            </a:extLst>
          </p:cNvPr>
          <p:cNvSpPr txBox="1">
            <a:spLocks/>
          </p:cNvSpPr>
          <p:nvPr/>
        </p:nvSpPr>
        <p:spPr>
          <a:xfrm>
            <a:off x="6164914" y="1844702"/>
            <a:ext cx="5269062" cy="4556097"/>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anose="020B0604020202020204" pitchFamily="34" charset="0"/>
              <a:buChar char="•"/>
              <a:defRPr sz="2800" kern="1200" baseline="0">
                <a:solidFill>
                  <a:schemeClr val="tx2"/>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400" kern="1200" baseline="0">
                <a:solidFill>
                  <a:schemeClr val="tx2"/>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000" kern="1200" baseline="0">
                <a:solidFill>
                  <a:schemeClr val="tx2"/>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baseline="0">
                <a:solidFill>
                  <a:schemeClr val="tx2"/>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2"/>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endParaRPr lang="de-DE" sz="1400" dirty="0"/>
          </a:p>
          <a:p>
            <a:pPr marL="0" indent="0">
              <a:buNone/>
            </a:pPr>
            <a:r>
              <a:rPr lang="de-DE" sz="2400" dirty="0"/>
              <a:t>1,2, ..., a, b, c, ..., X, Y,</a:t>
            </a:r>
          </a:p>
          <a:p>
            <a:pPr marL="0" indent="0">
              <a:buNone/>
            </a:pPr>
            <a:endParaRPr lang="de-DE" sz="1800" dirty="0"/>
          </a:p>
          <a:p>
            <a:pPr marL="0" indent="0">
              <a:buNone/>
            </a:pPr>
            <a:r>
              <a:rPr lang="de-DE" sz="2400" dirty="0"/>
              <a:t>und, aber, </a:t>
            </a:r>
            <a:r>
              <a:rPr lang="de-DE" sz="2400" dirty="0" smtClean="0"/>
              <a:t>8:45, </a:t>
            </a:r>
            <a:r>
              <a:rPr lang="de-DE" sz="2400" dirty="0"/>
              <a:t>24.06.2022</a:t>
            </a:r>
          </a:p>
          <a:p>
            <a:pPr marL="0" indent="0">
              <a:buNone/>
            </a:pPr>
            <a:endParaRPr lang="de-DE" sz="2000" dirty="0"/>
          </a:p>
          <a:p>
            <a:pPr marL="0" indent="0">
              <a:buNone/>
            </a:pPr>
            <a:r>
              <a:rPr lang="de-DE" sz="2400" dirty="0"/>
              <a:t>HeFDI Forschungsdatentag am 24.06.2022</a:t>
            </a:r>
          </a:p>
          <a:p>
            <a:pPr marL="0" indent="0">
              <a:buNone/>
            </a:pPr>
            <a:endParaRPr lang="de-DE" sz="1600" dirty="0"/>
          </a:p>
          <a:p>
            <a:pPr marL="0" indent="0">
              <a:buNone/>
            </a:pPr>
            <a:r>
              <a:rPr lang="de-DE" sz="2400" dirty="0"/>
              <a:t>Wo, wann, wer, was … inkl. aller weiteren Kontexte</a:t>
            </a:r>
          </a:p>
        </p:txBody>
      </p:sp>
      <p:sp>
        <p:nvSpPr>
          <p:cNvPr id="5" name="Foliennummernplatzhalter 4"/>
          <p:cNvSpPr>
            <a:spLocks noGrp="1"/>
          </p:cNvSpPr>
          <p:nvPr>
            <p:ph type="sldNum" sz="quarter" idx="11"/>
          </p:nvPr>
        </p:nvSpPr>
        <p:spPr/>
        <p:txBody>
          <a:bodyPr/>
          <a:lstStyle/>
          <a:p>
            <a:fld id="{EBD3AE7A-5E28-49C1-B085-2E29E10AAFF3}" type="slidenum">
              <a:rPr lang="de-DE" smtClean="0"/>
              <a:pPr/>
              <a:t>5</a:t>
            </a:fld>
            <a:endParaRPr lang="de-DE" dirty="0"/>
          </a:p>
        </p:txBody>
      </p:sp>
    </p:spTree>
    <p:extLst>
      <p:ext uri="{BB962C8B-B14F-4D97-AF65-F5344CB8AC3E}">
        <p14:creationId xmlns:p14="http://schemas.microsoft.com/office/powerpoint/2010/main" val="19804146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
                                            <p:txEl>
                                              <p:pRg st="7" end="7"/>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C9E0F02-0C98-5F29-C50F-2156967298AB}"/>
              </a:ext>
            </a:extLst>
          </p:cNvPr>
          <p:cNvSpPr>
            <a:spLocks noGrp="1"/>
          </p:cNvSpPr>
          <p:nvPr>
            <p:ph type="title"/>
          </p:nvPr>
        </p:nvSpPr>
        <p:spPr>
          <a:xfrm>
            <a:off x="840318" y="457200"/>
            <a:ext cx="3932767" cy="1600200"/>
          </a:xfrm>
        </p:spPr>
        <p:txBody>
          <a:bodyPr anchor="b">
            <a:normAutofit/>
          </a:bodyPr>
          <a:lstStyle/>
          <a:p>
            <a:r>
              <a:rPr lang="de-DE" dirty="0"/>
              <a:t>Wie kann man Informationen &amp; Wissen beschreiben</a:t>
            </a:r>
          </a:p>
        </p:txBody>
      </p:sp>
      <p:sp>
        <p:nvSpPr>
          <p:cNvPr id="10" name="Text Placeholder 3">
            <a:extLst>
              <a:ext uri="{FF2B5EF4-FFF2-40B4-BE49-F238E27FC236}">
                <a16:creationId xmlns:a16="http://schemas.microsoft.com/office/drawing/2014/main" id="{7B2E1C1E-012C-5256-DBA2-9F186114D679}"/>
              </a:ext>
            </a:extLst>
          </p:cNvPr>
          <p:cNvSpPr>
            <a:spLocks noGrp="1"/>
          </p:cNvSpPr>
          <p:nvPr>
            <p:ph type="body" sz="half" idx="2"/>
          </p:nvPr>
        </p:nvSpPr>
        <p:spPr>
          <a:xfrm>
            <a:off x="840318" y="2179320"/>
            <a:ext cx="3932767" cy="457200"/>
          </a:xfrm>
        </p:spPr>
        <p:txBody>
          <a:bodyPr>
            <a:normAutofit/>
          </a:bodyPr>
          <a:lstStyle/>
          <a:p>
            <a:r>
              <a:rPr lang="en-US" sz="2400" b="1" dirty="0" err="1" smtClean="0"/>
              <a:t>Beispiel</a:t>
            </a:r>
            <a:r>
              <a:rPr lang="en-US" sz="2400" b="1" dirty="0" smtClean="0"/>
              <a:t> </a:t>
            </a:r>
            <a:r>
              <a:rPr lang="de-DE" sz="2400" b="1" dirty="0" smtClean="0"/>
              <a:t>„</a:t>
            </a:r>
            <a:r>
              <a:rPr lang="en-US" sz="2400" b="1" dirty="0" err="1" smtClean="0"/>
              <a:t>Bibliothek</a:t>
            </a:r>
            <a:r>
              <a:rPr lang="en-US" sz="2400" b="1" dirty="0" smtClean="0"/>
              <a:t>“</a:t>
            </a:r>
          </a:p>
          <a:p>
            <a:endParaRPr lang="en-US" sz="2400" dirty="0" smtClean="0"/>
          </a:p>
        </p:txBody>
      </p:sp>
      <p:pic>
        <p:nvPicPr>
          <p:cNvPr id="5" name="Bildplatzhalter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42724" y="984894"/>
            <a:ext cx="6480000" cy="4323375"/>
          </a:xfrm>
          <a:prstGeom prst="rect">
            <a:avLst/>
          </a:prstGeom>
        </p:spPr>
      </p:pic>
      <p:sp>
        <p:nvSpPr>
          <p:cNvPr id="6" name="Textfeld 5">
            <a:extLst>
              <a:ext uri="{FF2B5EF4-FFF2-40B4-BE49-F238E27FC236}">
                <a16:creationId xmlns:a16="http://schemas.microsoft.com/office/drawing/2014/main" id="{9A26750C-FFD1-CB14-D173-24B88BCE0A3B}"/>
              </a:ext>
            </a:extLst>
          </p:cNvPr>
          <p:cNvSpPr txBox="1"/>
          <p:nvPr/>
        </p:nvSpPr>
        <p:spPr>
          <a:xfrm>
            <a:off x="5876922" y="5328585"/>
            <a:ext cx="5839804" cy="276999"/>
          </a:xfrm>
          <a:prstGeom prst="rect">
            <a:avLst/>
          </a:prstGeom>
          <a:noFill/>
          <a:ln>
            <a:noFill/>
          </a:ln>
        </p:spPr>
        <p:txBody>
          <a:bodyPr wrap="none" rtlCol="0">
            <a:spAutoFit/>
          </a:bodyPr>
          <a:lstStyle/>
          <a:p>
            <a:r>
              <a:rPr lang="de-DE" sz="1200" dirty="0"/>
              <a:t>Quelle: https://pixabay.com/de/photos/b%c3%bccher-regale-t%c3%bcr-eingang-1655783/</a:t>
            </a:r>
          </a:p>
        </p:txBody>
      </p:sp>
      <p:sp>
        <p:nvSpPr>
          <p:cNvPr id="3" name="Foliennummernplatzhalter 2"/>
          <p:cNvSpPr>
            <a:spLocks noGrp="1"/>
          </p:cNvSpPr>
          <p:nvPr>
            <p:ph type="sldNum" sz="quarter" idx="11"/>
          </p:nvPr>
        </p:nvSpPr>
        <p:spPr/>
        <p:txBody>
          <a:bodyPr/>
          <a:lstStyle/>
          <a:p>
            <a:fld id="{EBD3AE7A-5E28-49C1-B085-2E29E10AAFF3}" type="slidenum">
              <a:rPr lang="de-DE" smtClean="0"/>
              <a:pPr/>
              <a:t>6</a:t>
            </a:fld>
            <a:endParaRPr lang="de-DE" dirty="0"/>
          </a:p>
        </p:txBody>
      </p:sp>
      <p:sp>
        <p:nvSpPr>
          <p:cNvPr id="4" name="Rechteck 3"/>
          <p:cNvSpPr/>
          <p:nvPr/>
        </p:nvSpPr>
        <p:spPr>
          <a:xfrm>
            <a:off x="840318" y="2667000"/>
            <a:ext cx="3551767" cy="3624069"/>
          </a:xfrm>
          <a:prstGeom prst="rect">
            <a:avLst/>
          </a:prstGeom>
        </p:spPr>
        <p:txBody>
          <a:bodyPr wrap="square">
            <a:spAutoFit/>
          </a:bodyPr>
          <a:lstStyle/>
          <a:p>
            <a:r>
              <a:rPr lang="en-US" sz="2400" dirty="0" err="1"/>
              <a:t>Formale</a:t>
            </a:r>
            <a:r>
              <a:rPr lang="en-US" sz="2400" dirty="0"/>
              <a:t> </a:t>
            </a:r>
            <a:r>
              <a:rPr lang="en-US" sz="2400" dirty="0" err="1" smtClean="0"/>
              <a:t>Metadaten</a:t>
            </a:r>
            <a:r>
              <a:rPr lang="en-US" sz="2400" dirty="0" smtClean="0"/>
              <a:t>, </a:t>
            </a:r>
            <a:r>
              <a:rPr lang="en-US" sz="2400" dirty="0" err="1" smtClean="0"/>
              <a:t>wie</a:t>
            </a:r>
            <a:endParaRPr lang="en-US" sz="2400" dirty="0"/>
          </a:p>
          <a:p>
            <a:pPr marL="342900" indent="-342900">
              <a:spcBef>
                <a:spcPts val="300"/>
              </a:spcBef>
              <a:spcAft>
                <a:spcPts val="300"/>
              </a:spcAft>
              <a:buFont typeface="Arial" panose="020B0604020202020204" pitchFamily="34" charset="0"/>
              <a:buChar char="•"/>
            </a:pPr>
            <a:r>
              <a:rPr lang="en-US" sz="2400" dirty="0" err="1"/>
              <a:t>Titel</a:t>
            </a:r>
            <a:r>
              <a:rPr lang="en-US" sz="2400" dirty="0"/>
              <a:t>, </a:t>
            </a:r>
            <a:r>
              <a:rPr lang="en-US" sz="2400" dirty="0" err="1"/>
              <a:t>Autor:innen</a:t>
            </a:r>
            <a:endParaRPr lang="en-US" sz="2400" dirty="0"/>
          </a:p>
          <a:p>
            <a:pPr marL="342900" indent="-342900">
              <a:spcBef>
                <a:spcPts val="300"/>
              </a:spcBef>
              <a:spcAft>
                <a:spcPts val="300"/>
              </a:spcAft>
              <a:buFont typeface="Arial" panose="020B0604020202020204" pitchFamily="34" charset="0"/>
              <a:buChar char="•"/>
            </a:pPr>
            <a:r>
              <a:rPr lang="en-US" sz="2400" dirty="0" err="1"/>
              <a:t>Seitenzahlen</a:t>
            </a:r>
            <a:endParaRPr lang="en-US" sz="2400" dirty="0"/>
          </a:p>
          <a:p>
            <a:pPr marL="342900" indent="-342900">
              <a:spcBef>
                <a:spcPts val="300"/>
              </a:spcBef>
              <a:spcAft>
                <a:spcPts val="300"/>
              </a:spcAft>
              <a:buFont typeface="Arial" panose="020B0604020202020204" pitchFamily="34" charset="0"/>
              <a:buChar char="•"/>
            </a:pPr>
            <a:r>
              <a:rPr lang="en-US" sz="2400" dirty="0" smtClean="0"/>
              <a:t>Identifier</a:t>
            </a:r>
            <a:endParaRPr lang="en-US" sz="2400" dirty="0"/>
          </a:p>
          <a:p>
            <a:pPr>
              <a:spcBef>
                <a:spcPts val="1200"/>
              </a:spcBef>
            </a:pPr>
            <a:r>
              <a:rPr lang="en-US" sz="2400" dirty="0" err="1"/>
              <a:t>Inhaltliche</a:t>
            </a:r>
            <a:r>
              <a:rPr lang="en-US" sz="2400" dirty="0"/>
              <a:t> </a:t>
            </a:r>
            <a:r>
              <a:rPr lang="en-US" sz="2400" dirty="0" err="1" smtClean="0"/>
              <a:t>Metadaten</a:t>
            </a:r>
            <a:r>
              <a:rPr lang="en-US" sz="2400" dirty="0" smtClean="0"/>
              <a:t>, </a:t>
            </a:r>
            <a:r>
              <a:rPr lang="en-US" sz="2400" dirty="0" err="1" smtClean="0"/>
              <a:t>wie</a:t>
            </a:r>
            <a:endParaRPr lang="en-US" sz="2400" dirty="0"/>
          </a:p>
          <a:p>
            <a:pPr marL="285750" indent="-285750">
              <a:spcBef>
                <a:spcPts val="300"/>
              </a:spcBef>
              <a:spcAft>
                <a:spcPts val="300"/>
              </a:spcAft>
              <a:buFont typeface="Arial" panose="020B0604020202020204" pitchFamily="34" charset="0"/>
              <a:buChar char="•"/>
            </a:pPr>
            <a:r>
              <a:rPr lang="en-US" sz="2400" dirty="0" err="1"/>
              <a:t>Verschlagwortung</a:t>
            </a:r>
            <a:endParaRPr lang="en-US" sz="2400" dirty="0"/>
          </a:p>
          <a:p>
            <a:pPr marL="285750" indent="-285750">
              <a:spcBef>
                <a:spcPts val="300"/>
              </a:spcBef>
              <a:spcAft>
                <a:spcPts val="300"/>
              </a:spcAft>
              <a:buFont typeface="Arial" panose="020B0604020202020204" pitchFamily="34" charset="0"/>
              <a:buChar char="•"/>
            </a:pPr>
            <a:r>
              <a:rPr lang="en-US" sz="2400" dirty="0" err="1"/>
              <a:t>Klassifikation</a:t>
            </a:r>
            <a:endParaRPr lang="en-US" sz="2400" dirty="0"/>
          </a:p>
          <a:p>
            <a:pPr marL="285750" indent="-285750">
              <a:spcBef>
                <a:spcPts val="300"/>
              </a:spcBef>
              <a:spcAft>
                <a:spcPts val="300"/>
              </a:spcAft>
              <a:buFont typeface="Arial" panose="020B0604020202020204" pitchFamily="34" charset="0"/>
              <a:buChar char="•"/>
            </a:pPr>
            <a:r>
              <a:rPr lang="en-US" sz="2400" dirty="0"/>
              <a:t>Abstract</a:t>
            </a:r>
          </a:p>
        </p:txBody>
      </p:sp>
    </p:spTree>
    <p:extLst>
      <p:ext uri="{BB962C8B-B14F-4D97-AF65-F5344CB8AC3E}">
        <p14:creationId xmlns:p14="http://schemas.microsoft.com/office/powerpoint/2010/main" val="214759510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C9E0F02-0C98-5F29-C50F-2156967298AB}"/>
              </a:ext>
            </a:extLst>
          </p:cNvPr>
          <p:cNvSpPr>
            <a:spLocks noGrp="1"/>
          </p:cNvSpPr>
          <p:nvPr>
            <p:ph type="title"/>
          </p:nvPr>
        </p:nvSpPr>
        <p:spPr/>
        <p:txBody>
          <a:bodyPr/>
          <a:lstStyle/>
          <a:p>
            <a:r>
              <a:rPr lang="de-DE" dirty="0"/>
              <a:t>Wie kann man Informationen &amp; Wissen beschreiben</a:t>
            </a:r>
          </a:p>
        </p:txBody>
      </p:sp>
      <p:pic>
        <p:nvPicPr>
          <p:cNvPr id="7" name="Grafik 6" descr="Ein Bild, das Text, drinnen, Szene, Marktplatz enthält.&#10;&#10;Automatisch generierte Beschreibung">
            <a:extLst>
              <a:ext uri="{FF2B5EF4-FFF2-40B4-BE49-F238E27FC236}">
                <a16:creationId xmlns:a16="http://schemas.microsoft.com/office/drawing/2014/main" id="{494F4B6B-9830-AF1E-93B5-9C56AF3D33F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38200" y="1690689"/>
            <a:ext cx="5768572" cy="3956880"/>
          </a:xfrm>
          <a:prstGeom prst="rect">
            <a:avLst/>
          </a:prstGeom>
        </p:spPr>
      </p:pic>
      <p:sp>
        <p:nvSpPr>
          <p:cNvPr id="8" name="Text Placeholder 3">
            <a:extLst>
              <a:ext uri="{FF2B5EF4-FFF2-40B4-BE49-F238E27FC236}">
                <a16:creationId xmlns:a16="http://schemas.microsoft.com/office/drawing/2014/main" id="{1B5B0704-337C-ED0A-B8DA-F8CFA37C29BF}"/>
              </a:ext>
            </a:extLst>
          </p:cNvPr>
          <p:cNvSpPr txBox="1">
            <a:spLocks/>
          </p:cNvSpPr>
          <p:nvPr/>
        </p:nvSpPr>
        <p:spPr>
          <a:xfrm>
            <a:off x="7025641" y="2022854"/>
            <a:ext cx="4328160" cy="3811588"/>
          </a:xfrm>
          <a:prstGeom prst="rect">
            <a:avLst/>
          </a:prstGeom>
        </p:spPr>
        <p:txBody>
          <a:bodyPr>
            <a:normAutofit/>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spcAft>
                <a:spcPts val="1200"/>
              </a:spcAft>
            </a:pPr>
            <a:r>
              <a:rPr lang="en-US" b="1" dirty="0" err="1"/>
              <a:t>Beispiel</a:t>
            </a:r>
            <a:r>
              <a:rPr lang="en-US" b="1" dirty="0"/>
              <a:t> </a:t>
            </a:r>
            <a:r>
              <a:rPr lang="en-US" b="1" dirty="0" smtClean="0"/>
              <a:t>„</a:t>
            </a:r>
            <a:r>
              <a:rPr lang="en-US" b="1" dirty="0" err="1" smtClean="0"/>
              <a:t>Baumarkt</a:t>
            </a:r>
            <a:r>
              <a:rPr lang="en-US" b="1" dirty="0" smtClean="0"/>
              <a:t>“</a:t>
            </a:r>
            <a:endParaRPr lang="en-US" b="1" dirty="0"/>
          </a:p>
          <a:p>
            <a:pPr marL="342900" indent="-342900">
              <a:spcBef>
                <a:spcPts val="300"/>
              </a:spcBef>
              <a:spcAft>
                <a:spcPts val="300"/>
              </a:spcAft>
              <a:buFont typeface="Arial" panose="020B0604020202020204" pitchFamily="34" charset="0"/>
              <a:buChar char="•"/>
            </a:pPr>
            <a:r>
              <a:rPr lang="en-US" dirty="0" err="1" smtClean="0"/>
              <a:t>Gangbezeichnungen</a:t>
            </a:r>
            <a:r>
              <a:rPr lang="en-US" dirty="0" smtClean="0"/>
              <a:t> </a:t>
            </a:r>
            <a:r>
              <a:rPr lang="en-US" dirty="0"/>
              <a:t>und </a:t>
            </a:r>
            <a:r>
              <a:rPr lang="en-US" dirty="0" err="1"/>
              <a:t>Nummern</a:t>
            </a:r>
            <a:endParaRPr lang="en-US" dirty="0"/>
          </a:p>
          <a:p>
            <a:pPr marL="342900" indent="-342900">
              <a:spcBef>
                <a:spcPts val="300"/>
              </a:spcBef>
              <a:spcAft>
                <a:spcPts val="300"/>
              </a:spcAft>
              <a:buFont typeface="Arial" panose="020B0604020202020204" pitchFamily="34" charset="0"/>
              <a:buChar char="•"/>
            </a:pPr>
            <a:r>
              <a:rPr lang="en-US" dirty="0" smtClean="0"/>
              <a:t>Regal-</a:t>
            </a:r>
            <a:r>
              <a:rPr lang="en-US" dirty="0" err="1" smtClean="0"/>
              <a:t>Bezeichnungen</a:t>
            </a:r>
            <a:endParaRPr lang="en-US" dirty="0"/>
          </a:p>
          <a:p>
            <a:pPr>
              <a:spcBef>
                <a:spcPts val="300"/>
              </a:spcBef>
              <a:spcAft>
                <a:spcPts val="300"/>
              </a:spcAft>
            </a:pPr>
            <a:endParaRPr lang="en-US" dirty="0" smtClean="0"/>
          </a:p>
          <a:p>
            <a:pPr>
              <a:spcBef>
                <a:spcPts val="300"/>
              </a:spcBef>
              <a:spcAft>
                <a:spcPts val="300"/>
              </a:spcAft>
            </a:pPr>
            <a:r>
              <a:rPr lang="en-US" b="1" dirty="0" err="1" smtClean="0"/>
              <a:t>Prinzip</a:t>
            </a:r>
            <a:r>
              <a:rPr lang="en-US" b="1" dirty="0"/>
              <a:t>:</a:t>
            </a:r>
            <a:endParaRPr lang="en-US" b="1" dirty="0" smtClean="0"/>
          </a:p>
          <a:p>
            <a:pPr>
              <a:spcBef>
                <a:spcPts val="300"/>
              </a:spcBef>
              <a:spcAft>
                <a:spcPts val="300"/>
              </a:spcAft>
            </a:pPr>
            <a:r>
              <a:rPr lang="en-US" dirty="0" err="1" smtClean="0"/>
              <a:t>Thematisch</a:t>
            </a:r>
            <a:r>
              <a:rPr lang="en-US" dirty="0" smtClean="0"/>
              <a:t> </a:t>
            </a:r>
            <a:r>
              <a:rPr lang="en-US" dirty="0" err="1" smtClean="0"/>
              <a:t>ähnliches</a:t>
            </a:r>
            <a:r>
              <a:rPr lang="en-US" dirty="0"/>
              <a:t> </a:t>
            </a:r>
            <a:r>
              <a:rPr lang="en-US" dirty="0" err="1" smtClean="0"/>
              <a:t>zusammen</a:t>
            </a:r>
            <a:r>
              <a:rPr lang="en-US" dirty="0" smtClean="0"/>
              <a:t> </a:t>
            </a:r>
            <a:r>
              <a:rPr lang="en-US" dirty="0" err="1" smtClean="0"/>
              <a:t>gruppieren</a:t>
            </a:r>
            <a:r>
              <a:rPr lang="en-US" dirty="0" smtClean="0"/>
              <a:t>.</a:t>
            </a:r>
            <a:endParaRPr lang="en-US" dirty="0"/>
          </a:p>
          <a:p>
            <a:endParaRPr lang="en-US" dirty="0"/>
          </a:p>
          <a:p>
            <a:pPr marL="285750" indent="-285750">
              <a:buFont typeface="Arial" panose="020B0604020202020204" pitchFamily="34" charset="0"/>
              <a:buChar char="•"/>
            </a:pPr>
            <a:endParaRPr lang="en-US" dirty="0"/>
          </a:p>
        </p:txBody>
      </p:sp>
      <p:sp>
        <p:nvSpPr>
          <p:cNvPr id="3" name="Foliennummernplatzhalter 2"/>
          <p:cNvSpPr>
            <a:spLocks noGrp="1"/>
          </p:cNvSpPr>
          <p:nvPr>
            <p:ph type="sldNum" sz="quarter" idx="11"/>
          </p:nvPr>
        </p:nvSpPr>
        <p:spPr/>
        <p:txBody>
          <a:bodyPr/>
          <a:lstStyle/>
          <a:p>
            <a:fld id="{EBD3AE7A-5E28-49C1-B085-2E29E10AAFF3}" type="slidenum">
              <a:rPr lang="de-DE" smtClean="0"/>
              <a:pPr/>
              <a:t>7</a:t>
            </a:fld>
            <a:endParaRPr lang="de-DE" dirty="0"/>
          </a:p>
        </p:txBody>
      </p:sp>
      <p:sp>
        <p:nvSpPr>
          <p:cNvPr id="6" name="Textfeld 5">
            <a:extLst>
              <a:ext uri="{FF2B5EF4-FFF2-40B4-BE49-F238E27FC236}">
                <a16:creationId xmlns:a16="http://schemas.microsoft.com/office/drawing/2014/main" id="{9A26750C-FFD1-CB14-D173-24B88BCE0A3B}"/>
              </a:ext>
            </a:extLst>
          </p:cNvPr>
          <p:cNvSpPr txBox="1"/>
          <p:nvPr/>
        </p:nvSpPr>
        <p:spPr>
          <a:xfrm>
            <a:off x="838200" y="5666446"/>
            <a:ext cx="3356625" cy="276999"/>
          </a:xfrm>
          <a:prstGeom prst="rect">
            <a:avLst/>
          </a:prstGeom>
          <a:noFill/>
          <a:ln>
            <a:noFill/>
          </a:ln>
        </p:spPr>
        <p:txBody>
          <a:bodyPr wrap="none" rtlCol="0">
            <a:spAutoFit/>
          </a:bodyPr>
          <a:lstStyle/>
          <a:p>
            <a:r>
              <a:rPr lang="de-DE" sz="1200" dirty="0"/>
              <a:t>Quelle: https://unsplash.com/photos/loDPKt_srQ0</a:t>
            </a:r>
          </a:p>
        </p:txBody>
      </p:sp>
    </p:spTree>
    <p:extLst>
      <p:ext uri="{BB962C8B-B14F-4D97-AF65-F5344CB8AC3E}">
        <p14:creationId xmlns:p14="http://schemas.microsoft.com/office/powerpoint/2010/main" val="26872096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C9E0F02-0C98-5F29-C50F-2156967298AB}"/>
              </a:ext>
            </a:extLst>
          </p:cNvPr>
          <p:cNvSpPr>
            <a:spLocks noGrp="1"/>
          </p:cNvSpPr>
          <p:nvPr>
            <p:ph type="title"/>
          </p:nvPr>
        </p:nvSpPr>
        <p:spPr>
          <a:xfrm>
            <a:off x="838200" y="365126"/>
            <a:ext cx="10515600" cy="1325563"/>
          </a:xfrm>
        </p:spPr>
        <p:txBody>
          <a:bodyPr anchor="ctr">
            <a:normAutofit/>
          </a:bodyPr>
          <a:lstStyle/>
          <a:p>
            <a:r>
              <a:rPr lang="de-DE"/>
              <a:t>Wie kann man Informationen &amp; Wissen beschreiben</a:t>
            </a:r>
            <a:endParaRPr lang="de-DE" dirty="0"/>
          </a:p>
        </p:txBody>
      </p:sp>
      <p:sp>
        <p:nvSpPr>
          <p:cNvPr id="3" name="Inhaltsplatzhalter 2">
            <a:extLst>
              <a:ext uri="{FF2B5EF4-FFF2-40B4-BE49-F238E27FC236}">
                <a16:creationId xmlns:a16="http://schemas.microsoft.com/office/drawing/2014/main" id="{D4577B20-FE3F-DD74-2463-0E36DB4FC670}"/>
              </a:ext>
            </a:extLst>
          </p:cNvPr>
          <p:cNvSpPr>
            <a:spLocks noGrp="1"/>
          </p:cNvSpPr>
          <p:nvPr>
            <p:ph sz="half" idx="2"/>
          </p:nvPr>
        </p:nvSpPr>
        <p:spPr>
          <a:xfrm>
            <a:off x="7743217" y="1776894"/>
            <a:ext cx="3610583" cy="4351338"/>
          </a:xfrm>
        </p:spPr>
        <p:txBody>
          <a:bodyPr>
            <a:normAutofit/>
          </a:bodyPr>
          <a:lstStyle/>
          <a:p>
            <a:pPr>
              <a:spcBef>
                <a:spcPts val="0"/>
              </a:spcBef>
              <a:spcAft>
                <a:spcPts val="1200"/>
              </a:spcAft>
            </a:pPr>
            <a:r>
              <a:rPr lang="de-DE" b="1" dirty="0"/>
              <a:t>Beispiel </a:t>
            </a:r>
            <a:r>
              <a:rPr lang="de-DE" b="1" dirty="0" smtClean="0"/>
              <a:t>„Speisekarte“</a:t>
            </a:r>
            <a:endParaRPr lang="de-DE" b="1" dirty="0"/>
          </a:p>
          <a:p>
            <a:pPr marL="342900" indent="-342900">
              <a:spcBef>
                <a:spcPts val="300"/>
              </a:spcBef>
              <a:spcAft>
                <a:spcPts val="300"/>
              </a:spcAft>
              <a:buFont typeface="Arial" panose="020B0604020202020204" pitchFamily="34" charset="0"/>
              <a:buChar char="•"/>
            </a:pPr>
            <a:r>
              <a:rPr lang="de-DE" dirty="0" smtClean="0"/>
              <a:t>Kategorien</a:t>
            </a:r>
          </a:p>
          <a:p>
            <a:pPr marL="342900" indent="-342900">
              <a:spcBef>
                <a:spcPts val="300"/>
              </a:spcBef>
              <a:spcAft>
                <a:spcPts val="300"/>
              </a:spcAft>
              <a:buFont typeface="Arial" panose="020B0604020202020204" pitchFamily="34" charset="0"/>
              <a:buChar char="•"/>
            </a:pPr>
            <a:r>
              <a:rPr lang="de-DE" dirty="0" smtClean="0"/>
              <a:t>ggf. Nummern</a:t>
            </a:r>
            <a:endParaRPr lang="de-DE" dirty="0"/>
          </a:p>
          <a:p>
            <a:pPr marL="342900" indent="-342900">
              <a:spcBef>
                <a:spcPts val="300"/>
              </a:spcBef>
              <a:spcAft>
                <a:spcPts val="300"/>
              </a:spcAft>
              <a:buFont typeface="Arial" panose="020B0604020202020204" pitchFamily="34" charset="0"/>
              <a:buChar char="•"/>
            </a:pPr>
            <a:r>
              <a:rPr lang="de-DE" dirty="0" smtClean="0"/>
              <a:t>Bezeichnungen</a:t>
            </a:r>
            <a:endParaRPr lang="de-DE" dirty="0"/>
          </a:p>
          <a:p>
            <a:pPr marL="342900" indent="-342900">
              <a:spcBef>
                <a:spcPts val="300"/>
              </a:spcBef>
              <a:spcAft>
                <a:spcPts val="300"/>
              </a:spcAft>
              <a:buFont typeface="Arial" panose="020B0604020202020204" pitchFamily="34" charset="0"/>
              <a:buChar char="•"/>
            </a:pPr>
            <a:r>
              <a:rPr lang="de-DE" dirty="0" smtClean="0"/>
              <a:t>Hauptzutaten</a:t>
            </a:r>
            <a:endParaRPr lang="de-DE" dirty="0"/>
          </a:p>
          <a:p>
            <a:pPr marL="342900" indent="-342900">
              <a:spcBef>
                <a:spcPts val="300"/>
              </a:spcBef>
              <a:spcAft>
                <a:spcPts val="300"/>
              </a:spcAft>
              <a:buFont typeface="Arial" panose="020B0604020202020204" pitchFamily="34" charset="0"/>
              <a:buChar char="•"/>
            </a:pPr>
            <a:r>
              <a:rPr lang="de-DE" dirty="0" smtClean="0"/>
              <a:t>Allergiehinweise</a:t>
            </a:r>
            <a:endParaRPr lang="de-DE" dirty="0"/>
          </a:p>
          <a:p>
            <a:pPr marL="342900" indent="-342900">
              <a:spcBef>
                <a:spcPts val="300"/>
              </a:spcBef>
              <a:spcAft>
                <a:spcPts val="300"/>
              </a:spcAft>
              <a:buFont typeface="Arial" panose="020B0604020202020204" pitchFamily="34" charset="0"/>
              <a:buChar char="•"/>
            </a:pPr>
            <a:r>
              <a:rPr lang="de-DE" dirty="0" smtClean="0"/>
              <a:t>Preise</a:t>
            </a:r>
            <a:endParaRPr lang="de-DE" dirty="0"/>
          </a:p>
        </p:txBody>
      </p:sp>
      <p:sp>
        <p:nvSpPr>
          <p:cNvPr id="4" name="Foliennummernplatzhalter 3"/>
          <p:cNvSpPr>
            <a:spLocks noGrp="1"/>
          </p:cNvSpPr>
          <p:nvPr>
            <p:ph type="sldNum" sz="quarter" idx="11"/>
          </p:nvPr>
        </p:nvSpPr>
        <p:spPr/>
        <p:txBody>
          <a:bodyPr/>
          <a:lstStyle/>
          <a:p>
            <a:fld id="{EBD3AE7A-5E28-49C1-B085-2E29E10AAFF3}" type="slidenum">
              <a:rPr lang="de-DE" smtClean="0"/>
              <a:pPr/>
              <a:t>8</a:t>
            </a:fld>
            <a:endParaRPr lang="de-DE" dirty="0"/>
          </a:p>
        </p:txBody>
      </p:sp>
      <p:pic>
        <p:nvPicPr>
          <p:cNvPr id="5" name="Grafik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2007" y="1386348"/>
            <a:ext cx="6013365" cy="3458774"/>
          </a:xfrm>
          <a:prstGeom prst="rect">
            <a:avLst/>
          </a:prstGeom>
        </p:spPr>
      </p:pic>
      <p:pic>
        <p:nvPicPr>
          <p:cNvPr id="6" name="Grafik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13707" y="2710692"/>
            <a:ext cx="5796774" cy="3417540"/>
          </a:xfrm>
          <a:prstGeom prst="rect">
            <a:avLst/>
          </a:prstGeom>
        </p:spPr>
      </p:pic>
    </p:spTree>
    <p:extLst>
      <p:ext uri="{BB962C8B-B14F-4D97-AF65-F5344CB8AC3E}">
        <p14:creationId xmlns:p14="http://schemas.microsoft.com/office/powerpoint/2010/main" val="43210671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C07276F-B5A6-67EC-715A-BB8D747AEEE0}"/>
              </a:ext>
            </a:extLst>
          </p:cNvPr>
          <p:cNvSpPr>
            <a:spLocks noGrp="1"/>
          </p:cNvSpPr>
          <p:nvPr>
            <p:ph type="title"/>
          </p:nvPr>
        </p:nvSpPr>
        <p:spPr/>
        <p:txBody>
          <a:bodyPr/>
          <a:lstStyle/>
          <a:p>
            <a:r>
              <a:rPr lang="de-DE" dirty="0"/>
              <a:t>Wie denkt der Mensch und wie „denkt“ eine Maschine?</a:t>
            </a:r>
          </a:p>
        </p:txBody>
      </p:sp>
      <p:sp>
        <p:nvSpPr>
          <p:cNvPr id="3" name="Textplatzhalter 2">
            <a:extLst>
              <a:ext uri="{FF2B5EF4-FFF2-40B4-BE49-F238E27FC236}">
                <a16:creationId xmlns:a16="http://schemas.microsoft.com/office/drawing/2014/main" id="{0381E41F-20AC-AFE9-7E47-8034F66ABB02}"/>
              </a:ext>
            </a:extLst>
          </p:cNvPr>
          <p:cNvSpPr>
            <a:spLocks noGrp="1"/>
          </p:cNvSpPr>
          <p:nvPr>
            <p:ph type="body" idx="1"/>
          </p:nvPr>
        </p:nvSpPr>
        <p:spPr/>
        <p:txBody>
          <a:bodyPr anchor="ctr"/>
          <a:lstStyle/>
          <a:p>
            <a:pPr algn="ctr"/>
            <a:r>
              <a:rPr lang="de-DE" dirty="0"/>
              <a:t>Mensch</a:t>
            </a:r>
          </a:p>
        </p:txBody>
      </p:sp>
      <p:sp>
        <p:nvSpPr>
          <p:cNvPr id="4" name="Inhaltsplatzhalter 3">
            <a:extLst>
              <a:ext uri="{FF2B5EF4-FFF2-40B4-BE49-F238E27FC236}">
                <a16:creationId xmlns:a16="http://schemas.microsoft.com/office/drawing/2014/main" id="{74819E81-BF5A-4140-14F6-D50D36FCE4AB}"/>
              </a:ext>
            </a:extLst>
          </p:cNvPr>
          <p:cNvSpPr>
            <a:spLocks noGrp="1"/>
          </p:cNvSpPr>
          <p:nvPr>
            <p:ph sz="half" idx="2"/>
          </p:nvPr>
        </p:nvSpPr>
        <p:spPr/>
        <p:txBody>
          <a:bodyPr/>
          <a:lstStyle/>
          <a:p>
            <a:pPr marL="342900" indent="-342900">
              <a:buFont typeface="Symbol" panose="05050102010706020507" pitchFamily="18" charset="2"/>
              <a:buChar char="-"/>
            </a:pPr>
            <a:r>
              <a:rPr lang="de-DE" dirty="0"/>
              <a:t>Denken in Bildern und Beziehungen</a:t>
            </a:r>
          </a:p>
          <a:p>
            <a:pPr marL="342900" indent="-342900">
              <a:buFont typeface="Symbol" panose="05050102010706020507" pitchFamily="18" charset="2"/>
              <a:buChar char="-"/>
            </a:pPr>
            <a:r>
              <a:rPr lang="de-DE" dirty="0"/>
              <a:t>Einfaches Erkennen von Bildern und Ähnlichkeiten</a:t>
            </a:r>
          </a:p>
          <a:p>
            <a:pPr marL="342900" indent="-342900">
              <a:buFont typeface="Symbol" panose="05050102010706020507" pitchFamily="18" charset="2"/>
              <a:buChar char="-"/>
            </a:pPr>
            <a:r>
              <a:rPr lang="de-DE" dirty="0"/>
              <a:t>Implizites Wissen</a:t>
            </a:r>
          </a:p>
          <a:p>
            <a:pPr marL="342900" indent="-342900">
              <a:buFont typeface="Symbol" panose="05050102010706020507" pitchFamily="18" charset="2"/>
              <a:buChar char="-"/>
            </a:pPr>
            <a:r>
              <a:rPr lang="de-DE" dirty="0"/>
              <a:t>soziokulturelle Einbettung</a:t>
            </a:r>
          </a:p>
        </p:txBody>
      </p:sp>
      <p:sp>
        <p:nvSpPr>
          <p:cNvPr id="5" name="Textplatzhalter 4">
            <a:extLst>
              <a:ext uri="{FF2B5EF4-FFF2-40B4-BE49-F238E27FC236}">
                <a16:creationId xmlns:a16="http://schemas.microsoft.com/office/drawing/2014/main" id="{A5F7419D-C5C5-37D1-0C69-7357474F11B0}"/>
              </a:ext>
            </a:extLst>
          </p:cNvPr>
          <p:cNvSpPr>
            <a:spLocks noGrp="1"/>
          </p:cNvSpPr>
          <p:nvPr>
            <p:ph type="body" sz="quarter" idx="3"/>
          </p:nvPr>
        </p:nvSpPr>
        <p:spPr/>
        <p:txBody>
          <a:bodyPr anchor="ctr"/>
          <a:lstStyle/>
          <a:p>
            <a:pPr algn="ctr"/>
            <a:r>
              <a:rPr lang="de-DE" dirty="0"/>
              <a:t>Maschine</a:t>
            </a:r>
          </a:p>
        </p:txBody>
      </p:sp>
      <p:sp>
        <p:nvSpPr>
          <p:cNvPr id="6" name="Inhaltsplatzhalter 5">
            <a:extLst>
              <a:ext uri="{FF2B5EF4-FFF2-40B4-BE49-F238E27FC236}">
                <a16:creationId xmlns:a16="http://schemas.microsoft.com/office/drawing/2014/main" id="{CE3740F8-E7E0-E754-A7B9-643CFA25AA0C}"/>
              </a:ext>
            </a:extLst>
          </p:cNvPr>
          <p:cNvSpPr>
            <a:spLocks noGrp="1"/>
          </p:cNvSpPr>
          <p:nvPr>
            <p:ph sz="quarter" idx="4"/>
          </p:nvPr>
        </p:nvSpPr>
        <p:spPr/>
        <p:txBody>
          <a:bodyPr/>
          <a:lstStyle/>
          <a:p>
            <a:pPr marL="342900" indent="-342900">
              <a:buFont typeface="Symbol" panose="05050102010706020507" pitchFamily="18" charset="2"/>
              <a:buChar char="-"/>
            </a:pPr>
            <a:r>
              <a:rPr lang="de-DE" dirty="0"/>
              <a:t>bitweise Prozessierung von Informationen (in Nullen und Einsen)</a:t>
            </a:r>
          </a:p>
          <a:p>
            <a:pPr marL="342900" indent="-342900">
              <a:buFont typeface="Symbol" panose="05050102010706020507" pitchFamily="18" charset="2"/>
              <a:buChar char="-"/>
            </a:pPr>
            <a:r>
              <a:rPr lang="de-DE" dirty="0"/>
              <a:t>Speicheradressierung</a:t>
            </a:r>
          </a:p>
          <a:p>
            <a:pPr marL="342900" indent="-342900">
              <a:buFont typeface="Symbol" panose="05050102010706020507" pitchFamily="18" charset="2"/>
              <a:buChar char="-"/>
            </a:pPr>
            <a:r>
              <a:rPr lang="de-DE" dirty="0"/>
              <a:t>kein (implizites) Wissen vorhanden</a:t>
            </a:r>
          </a:p>
          <a:p>
            <a:pPr marL="342900" indent="-342900">
              <a:buFont typeface="Symbol" panose="05050102010706020507" pitchFamily="18" charset="2"/>
              <a:buChar char="-"/>
            </a:pPr>
            <a:r>
              <a:rPr lang="de-DE" dirty="0"/>
              <a:t>Simulation von Intelligenz durch Regel und Statistik</a:t>
            </a:r>
          </a:p>
        </p:txBody>
      </p:sp>
      <p:sp>
        <p:nvSpPr>
          <p:cNvPr id="7" name="Foliennummernplatzhalter 6"/>
          <p:cNvSpPr>
            <a:spLocks noGrp="1"/>
          </p:cNvSpPr>
          <p:nvPr>
            <p:ph type="sldNum" sz="quarter" idx="11"/>
          </p:nvPr>
        </p:nvSpPr>
        <p:spPr/>
        <p:txBody>
          <a:bodyPr/>
          <a:lstStyle/>
          <a:p>
            <a:fld id="{EBD3AE7A-5E28-49C1-B085-2E29E10AAFF3}" type="slidenum">
              <a:rPr lang="de-DE" smtClean="0"/>
              <a:pPr/>
              <a:t>9</a:t>
            </a:fld>
            <a:endParaRPr lang="de-DE" dirty="0"/>
          </a:p>
        </p:txBody>
      </p:sp>
    </p:spTree>
    <p:extLst>
      <p:ext uri="{BB962C8B-B14F-4D97-AF65-F5344CB8AC3E}">
        <p14:creationId xmlns:p14="http://schemas.microsoft.com/office/powerpoint/2010/main" val="3926176228"/>
      </p:ext>
    </p:extLst>
  </p:cSld>
  <p:clrMapOvr>
    <a:masterClrMapping/>
  </p:clrMapOvr>
  <p:timing>
    <p:tnLst>
      <p:par>
        <p:cTn id="1" dur="indefinite" restart="never" nodeType="tmRoot"/>
      </p:par>
    </p:tnLst>
  </p:timing>
</p:sld>
</file>

<file path=ppt/theme/theme1.xml><?xml version="1.0" encoding="utf-8"?>
<a:theme xmlns:a="http://schemas.openxmlformats.org/drawingml/2006/main" name="1_Benutzerdefiniertes Design">
  <a:themeElements>
    <a:clrScheme name="Benutzerdefiniert 1">
      <a:dk1>
        <a:sysClr val="windowText" lastClr="000000"/>
      </a:dk1>
      <a:lt1>
        <a:sysClr val="window" lastClr="FFFFFF"/>
      </a:lt1>
      <a:dk2>
        <a:srgbClr val="004B9C"/>
      </a:dk2>
      <a:lt2>
        <a:srgbClr val="FFFFFF"/>
      </a:lt2>
      <a:accent1>
        <a:srgbClr val="004B9C"/>
      </a:accent1>
      <a:accent2>
        <a:srgbClr val="DC2C32"/>
      </a:accent2>
      <a:accent3>
        <a:srgbClr val="009BB4"/>
      </a:accent3>
      <a:accent4>
        <a:srgbClr val="00976F"/>
      </a:accent4>
      <a:accent5>
        <a:srgbClr val="D7D900"/>
      </a:accent5>
      <a:accent6>
        <a:srgbClr val="F8E700"/>
      </a:accent6>
      <a:hlink>
        <a:srgbClr val="004B9C"/>
      </a:hlink>
      <a:folHlink>
        <a:srgbClr val="004B9C"/>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PTHeFDI.potx" id="{C6F0A32E-B94F-4656-A083-EE9B7B83FF10}" vid="{5CD7F4BD-C1B6-4EE1-946B-188B411E1FC2}"/>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Vorlage - PPTHeFDI</Template>
  <TotalTime>0</TotalTime>
  <Words>4162</Words>
  <Application>Microsoft Office PowerPoint</Application>
  <PresentationFormat>Breitbild</PresentationFormat>
  <Paragraphs>810</Paragraphs>
  <Slides>29</Slides>
  <Notes>18</Notes>
  <HiddenSlides>0</HiddenSlides>
  <MMClips>0</MMClips>
  <ScaleCrop>false</ScaleCrop>
  <HeadingPairs>
    <vt:vector size="6" baseType="variant">
      <vt:variant>
        <vt:lpstr>Verwendete Schriftarten</vt:lpstr>
      </vt:variant>
      <vt:variant>
        <vt:i4>8</vt:i4>
      </vt:variant>
      <vt:variant>
        <vt:lpstr>Design</vt:lpstr>
      </vt:variant>
      <vt:variant>
        <vt:i4>1</vt:i4>
      </vt:variant>
      <vt:variant>
        <vt:lpstr>Folientitel</vt:lpstr>
      </vt:variant>
      <vt:variant>
        <vt:i4>29</vt:i4>
      </vt:variant>
    </vt:vector>
  </HeadingPairs>
  <TitlesOfParts>
    <vt:vector size="38" baseType="lpstr">
      <vt:lpstr>Arial</vt:lpstr>
      <vt:lpstr>Arial</vt:lpstr>
      <vt:lpstr>Calibri</vt:lpstr>
      <vt:lpstr>Calibri Light</vt:lpstr>
      <vt:lpstr>MarselisPro</vt:lpstr>
      <vt:lpstr>Roboto</vt:lpstr>
      <vt:lpstr>Symbol</vt:lpstr>
      <vt:lpstr>Wingdings</vt:lpstr>
      <vt:lpstr>1_Benutzerdefiniertes Design</vt:lpstr>
      <vt:lpstr>PowerPoint-Präsentation</vt:lpstr>
      <vt:lpstr>Einstieg in die Datenmodellierung</vt:lpstr>
      <vt:lpstr>Ein Beispiel für Datenmodellierung in Excel</vt:lpstr>
      <vt:lpstr>PowerPoint-Präsentation</vt:lpstr>
      <vt:lpstr>Zeichen – Daten – Information – Wissen</vt:lpstr>
      <vt:lpstr>Wie kann man Informationen &amp; Wissen beschreiben</vt:lpstr>
      <vt:lpstr>Wie kann man Informationen &amp; Wissen beschreiben</vt:lpstr>
      <vt:lpstr>Wie kann man Informationen &amp; Wissen beschreiben</vt:lpstr>
      <vt:lpstr>Wie denkt der Mensch und wie „denkt“ eine Maschine?</vt:lpstr>
      <vt:lpstr>Der Weg zum Datenmodell</vt:lpstr>
      <vt:lpstr>Modell skizzieren – Variante 1</vt:lpstr>
      <vt:lpstr>Modell skizzieren – Variante 2</vt:lpstr>
      <vt:lpstr>Modellierung  (angelehnt an UML – Unified Modeling Language)</vt:lpstr>
      <vt:lpstr>Unser Ausgangsbeispiel</vt:lpstr>
      <vt:lpstr>Nullte Normalform (Modell)</vt:lpstr>
      <vt:lpstr>Nullte Normalform (Daten)</vt:lpstr>
      <vt:lpstr>Erste Normalform (Modell)</vt:lpstr>
      <vt:lpstr>Erste Normalform (Daten)</vt:lpstr>
      <vt:lpstr>Zweite Normalform (Modell)</vt:lpstr>
      <vt:lpstr>Zweite Normalform (Daten)</vt:lpstr>
      <vt:lpstr>Dritte Normalform</vt:lpstr>
      <vt:lpstr>Dritte Normalform (Modell)</vt:lpstr>
      <vt:lpstr>Dritte Normalform (Daten)</vt:lpstr>
      <vt:lpstr>Wozu der Aufwand?</vt:lpstr>
      <vt:lpstr>Grenzen relationaler Datenmodelle</vt:lpstr>
      <vt:lpstr>Nicht Relationale Datenmodelle / Datenbanken</vt:lpstr>
      <vt:lpstr>Ein Beispiel für Datenmodellierung  in zwei verschiedenen Formaten</vt:lpstr>
      <vt:lpstr>XML – eXtensible Markup Language</vt:lpstr>
      <vt:lpstr>JSON – JavaScript Object Notation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Einstieg in die Datenmodellierung</dc:title>
  <dc:subject>Datenmodellierung</dc:subject>
  <dc:creator>Andre Pietsch;Andreas Schieberle</dc:creator>
  <cp:keywords>Forschungsdatenmanagement, FDM, Datenmodellierung, Datenmodell, Metadaten, Metadatenerfassung, Datenqualität, Datenbank, relationale Datenbank, nicht-relationale Datenbank, Tabelle, research data management, RDM, data modeling, data model, metadata, metadata capture, data quality, database, relational database, non-relational database, table (data arrangement), UML, Unified Modeling Language, XML, JSON</cp:keywords>
  <dc:description>Dieser Vortrag gibt einen Überblick über verschiedene Aspekte der Datenmodellierung und zeigt auf, warum die Modellierung von Daten beim Aufbau eines Systems eine zentrale Rolle einnehmen muss. Anhand eines einfachen Beispiels, welches sich durch den gesamten Vortrag zieht, wird gezeigt, welche unterschiedlichen Möglichkeiten es gibt, ein und dieselben Daten zu modellieren. Die Beispiele reichen von einer relationalen Datenbank hin zum JSON-Format. Vorkenntnisse sind nicht nötig, ein Grundverständnis, wie Computersysteme arbeiten, aber von Vorteil.</dc:description>
  <cp:lastModifiedBy>Veit Lorenz</cp:lastModifiedBy>
  <cp:revision>65</cp:revision>
  <dcterms:created xsi:type="dcterms:W3CDTF">2021-02-19T11:12:42Z</dcterms:created>
  <dcterms:modified xsi:type="dcterms:W3CDTF">2022-10-13T12:36:30Z</dcterms:modified>
  <cp:category>Präsentation</cp:category>
</cp:coreProperties>
</file>