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EB Garamond" panose="020B0604020202020204" charset="0"/>
      <p:regular r:id="rId37"/>
      <p:bold r:id="rId38"/>
      <p:italic r:id="rId39"/>
      <p:boldItalic r:id="rId40"/>
    </p:embeddedFont>
    <p:embeddedFont>
      <p:font typeface="Fira Sans" panose="020B0604020202020204" charset="0"/>
      <p:regular r:id="rId41"/>
      <p:bold r:id="rId42"/>
      <p:italic r:id="rId43"/>
      <p:boldItalic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4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5" roundtripDataSignature="AMtx7mgMc8w+BriY0BxTiSq/gsgthjkR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41885" autoAdjust="0"/>
  </p:normalViewPr>
  <p:slideViewPr>
    <p:cSldViewPr snapToGrid="0">
      <p:cViewPr varScale="1">
        <p:scale>
          <a:sx n="37" d="100"/>
          <a:sy n="37" d="100"/>
        </p:scale>
        <p:origin x="2770" y="24"/>
      </p:cViewPr>
      <p:guideLst>
        <p:guide orient="horz" pos="2160"/>
        <p:guide pos="2880"/>
        <p:guide pos="4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 2020</a:t>
            </a:r>
          </a:p>
          <a:p>
            <a:pPr>
              <a:defRPr/>
            </a:pPr>
            <a:r>
              <a:rPr lang="en-US"/>
              <a:t>56 assigned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Publications 2020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784-444C-83FF-13320F4A1077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784-444C-83FF-13320F4A1077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2"/>
                <c:pt idx="0">
                  <c:v>Print</c:v>
                </c:pt>
                <c:pt idx="1">
                  <c:v>Electronic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28</c:v>
                </c:pt>
                <c:pt idx="1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C5-43D1-8A24-E0AF4863EC6A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2021</a:t>
            </a:r>
          </a:p>
          <a:p>
            <a:pPr>
              <a:defRPr/>
            </a:pPr>
            <a:r>
              <a:rPr lang="en-US"/>
              <a:t>75 assigned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Publications 2020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1D2-4E98-977E-7EE83D75C162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1D2-4E98-977E-7EE83D75C162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Print</c:v>
                </c:pt>
                <c:pt idx="1">
                  <c:v>Electronic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32</c:v>
                </c:pt>
                <c:pt idx="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1D2-4E98-977E-7EE83D75C16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2022</a:t>
            </a:r>
          </a:p>
          <a:p>
            <a:pPr>
              <a:defRPr/>
            </a:pPr>
            <a:r>
              <a:rPr lang="en-US" dirty="0"/>
              <a:t>33 </a:t>
            </a:r>
            <a:r>
              <a:rPr lang="en-US" dirty="0" smtClean="0"/>
              <a:t>assigned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Publications 2020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CA2-49FA-8A93-5A23C0A6A501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CA2-49FA-8A93-5A23C0A6A501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Print</c:v>
                </c:pt>
                <c:pt idx="1">
                  <c:v>Electronic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A2-49FA-8A93-5A23C0A6A50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2" name="Google Shape;172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9" name="Google Shape;18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5" name="Google Shape;19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1" name="Google Shape;20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2" name="Google Shape;202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8" name="Google Shape;208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209" name="Google Shape;209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5" name="Google Shape;215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3" name="Google Shape;223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9" name="Google Shape;229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9" name="Google Shape;239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7" name="Google Shape;247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4" name="Google Shape;254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1" name="Google Shape;261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2" name="Google Shape;262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9" name="Google Shape;279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7" name="Google Shape;287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3" name="Google Shape;293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3" name="Google Shape;313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0" name="Google Shape;320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8" name="Google Shape;10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9" name="Google Shape;329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30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" name="Google Shape;11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6" name="Google Shape;11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4" name="Google Shape;12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5" name="Google Shape;12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3" name="Google Shape;13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4" name="Google Shape;134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6" name="Google Shape;146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4" name="Google Shape;15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5" name="Google Shape;155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3" name="Google Shape;163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apositive de titre" typ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2"/>
          <p:cNvSpPr/>
          <p:nvPr/>
        </p:nvSpPr>
        <p:spPr>
          <a:xfrm>
            <a:off x="2382" y="6437746"/>
            <a:ext cx="9141619" cy="457200"/>
          </a:xfrm>
          <a:prstGeom prst="rect">
            <a:avLst/>
          </a:prstGeom>
          <a:solidFill>
            <a:srgbClr val="E84149"/>
          </a:solidFill>
          <a:ln w="15875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i="0" u="none" strike="noStrike" cap="none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IFLA WLIC 2022 - Identifying OA Journals: A Core Business of the ISSN Network</a:t>
            </a:r>
            <a:endParaRPr sz="16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32"/>
          <p:cNvSpPr txBox="1">
            <a:spLocks noGrp="1"/>
          </p:cNvSpPr>
          <p:nvPr>
            <p:ph type="ctrTitle"/>
          </p:nvPr>
        </p:nvSpPr>
        <p:spPr>
          <a:xfrm>
            <a:off x="399392" y="2035451"/>
            <a:ext cx="8324193" cy="2338657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EB Garamond"/>
              <a:buNone/>
              <a:defRPr sz="8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2"/>
          <p:cNvSpPr txBox="1">
            <a:spLocks noGrp="1"/>
          </p:cNvSpPr>
          <p:nvPr>
            <p:ph type="subTitle" idx="1"/>
          </p:nvPr>
        </p:nvSpPr>
        <p:spPr>
          <a:xfrm>
            <a:off x="800099" y="4745215"/>
            <a:ext cx="7543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  <a:defRPr sz="2400" b="0" cap="none">
                <a:solidFill>
                  <a:srgbClr val="3F3F3F"/>
                </a:solidFill>
                <a:latin typeface="EB Garamond"/>
                <a:ea typeface="EB Garamond"/>
                <a:cs typeface="EB Garamond"/>
                <a:sym typeface="EB Garamond"/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20" name="Google Shape;20;p32"/>
          <p:cNvSpPr txBox="1"/>
          <p:nvPr/>
        </p:nvSpPr>
        <p:spPr>
          <a:xfrm>
            <a:off x="7531200" y="6245226"/>
            <a:ext cx="361950" cy="3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66E09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D66E0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32">
            <a:hlinkClick r:id="" action="ppaction://hlinkshowjump?jump=lastslide"/>
          </p:cNvPr>
          <p:cNvSpPr/>
          <p:nvPr/>
        </p:nvSpPr>
        <p:spPr>
          <a:xfrm>
            <a:off x="8512176" y="6245224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32">
            <a:hlinkClick r:id="" action="ppaction://hlinkshowjump?jump=firstslide"/>
          </p:cNvPr>
          <p:cNvSpPr/>
          <p:nvPr/>
        </p:nvSpPr>
        <p:spPr>
          <a:xfrm>
            <a:off x="6550026" y="6246000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32">
            <a:hlinkClick r:id="" action="ppaction://hlinkshowjump?jump=previousslide"/>
          </p:cNvPr>
          <p:cNvSpPr/>
          <p:nvPr/>
        </p:nvSpPr>
        <p:spPr>
          <a:xfrm>
            <a:off x="7038976" y="6245224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88324" y="332383"/>
            <a:ext cx="3155716" cy="977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17571" y="332383"/>
            <a:ext cx="3199309" cy="977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ide" type="blank">
  <p:cSld name="BLANK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3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rgbClr val="E84149"/>
          </a:solidFill>
          <a:ln w="15875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33">
            <a:hlinkClick r:id="" action="ppaction://hlinkshowjump?jump=nextslide"/>
          </p:cNvPr>
          <p:cNvSpPr/>
          <p:nvPr/>
        </p:nvSpPr>
        <p:spPr>
          <a:xfrm>
            <a:off x="8023226" y="6246000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33">
            <a:hlinkClick r:id="" action="ppaction://hlinkshowjump?jump=lastslide"/>
          </p:cNvPr>
          <p:cNvSpPr/>
          <p:nvPr/>
        </p:nvSpPr>
        <p:spPr>
          <a:xfrm>
            <a:off x="8512176" y="6245224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33">
            <a:hlinkClick r:id="" action="ppaction://hlinkshowjump?jump=firstslide"/>
          </p:cNvPr>
          <p:cNvSpPr/>
          <p:nvPr/>
        </p:nvSpPr>
        <p:spPr>
          <a:xfrm>
            <a:off x="6550026" y="6246000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33">
            <a:hlinkClick r:id="" action="ppaction://hlinkshowjump?jump=previousslide"/>
          </p:cNvPr>
          <p:cNvSpPr/>
          <p:nvPr/>
        </p:nvSpPr>
        <p:spPr>
          <a:xfrm>
            <a:off x="7038976" y="6245224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33"/>
          <p:cNvSpPr/>
          <p:nvPr/>
        </p:nvSpPr>
        <p:spPr>
          <a:xfrm>
            <a:off x="2382" y="6437746"/>
            <a:ext cx="9141619" cy="457200"/>
          </a:xfrm>
          <a:prstGeom prst="rect">
            <a:avLst/>
          </a:prstGeom>
          <a:solidFill>
            <a:srgbClr val="E84149"/>
          </a:solidFill>
          <a:ln w="15875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IFLA WLIC 2022 - Identifying OA Journals: A Core Business of the ISSN Network</a:t>
            </a: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4"/>
          <p:cNvSpPr txBox="1"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4"/>
          <p:cNvSpPr txBox="1"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36" name="Google Shape;36;p34">
            <a:hlinkClick r:id="" action="ppaction://hlinkshowjump?jump=nextslide"/>
          </p:cNvPr>
          <p:cNvSpPr/>
          <p:nvPr/>
        </p:nvSpPr>
        <p:spPr>
          <a:xfrm>
            <a:off x="8023226" y="6246000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34">
            <a:hlinkClick r:id="" action="ppaction://hlinkshowjump?jump=lastslide"/>
          </p:cNvPr>
          <p:cNvSpPr/>
          <p:nvPr/>
        </p:nvSpPr>
        <p:spPr>
          <a:xfrm>
            <a:off x="8512176" y="6245224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34">
            <a:hlinkClick r:id="" action="ppaction://hlinkshowjump?jump=firstslide"/>
          </p:cNvPr>
          <p:cNvSpPr/>
          <p:nvPr/>
        </p:nvSpPr>
        <p:spPr>
          <a:xfrm>
            <a:off x="6550026" y="6246000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34">
            <a:hlinkClick r:id="" action="ppaction://hlinkshowjump?jump=previousslide"/>
          </p:cNvPr>
          <p:cNvSpPr/>
          <p:nvPr/>
        </p:nvSpPr>
        <p:spPr>
          <a:xfrm>
            <a:off x="7038976" y="6245224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34"/>
          <p:cNvSpPr/>
          <p:nvPr/>
        </p:nvSpPr>
        <p:spPr>
          <a:xfrm>
            <a:off x="2382" y="6383824"/>
            <a:ext cx="9141619" cy="457200"/>
          </a:xfrm>
          <a:prstGeom prst="rect">
            <a:avLst/>
          </a:prstGeom>
          <a:solidFill>
            <a:srgbClr val="E84149"/>
          </a:solidFill>
          <a:ln w="15875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IFLA WLIC 2022 - Identifying OA Journals: A Core Business of the ISSN Network</a:t>
            </a: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5"/>
          <p:cNvSpPr txBox="1"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5"/>
          <p:cNvSpPr txBox="1">
            <a:spLocks noGrp="1"/>
          </p:cNvSpPr>
          <p:nvPr>
            <p:ph type="body" idx="1"/>
          </p:nvPr>
        </p:nvSpPr>
        <p:spPr>
          <a:xfrm>
            <a:off x="822960" y="1845734"/>
            <a:ext cx="3703320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44" name="Google Shape;44;p35"/>
          <p:cNvSpPr txBox="1">
            <a:spLocks noGrp="1"/>
          </p:cNvSpPr>
          <p:nvPr>
            <p:ph type="body" idx="2"/>
          </p:nvPr>
        </p:nvSpPr>
        <p:spPr>
          <a:xfrm>
            <a:off x="4663440" y="1845736"/>
            <a:ext cx="3703320" cy="40233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45" name="Google Shape;45;p35">
            <a:hlinkClick r:id="" action="ppaction://hlinkshowjump?jump=nextslide"/>
          </p:cNvPr>
          <p:cNvSpPr/>
          <p:nvPr/>
        </p:nvSpPr>
        <p:spPr>
          <a:xfrm>
            <a:off x="8023226" y="6246000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35">
            <a:hlinkClick r:id="" action="ppaction://hlinkshowjump?jump=lastslide"/>
          </p:cNvPr>
          <p:cNvSpPr/>
          <p:nvPr/>
        </p:nvSpPr>
        <p:spPr>
          <a:xfrm>
            <a:off x="8512176" y="6245224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35">
            <a:hlinkClick r:id="" action="ppaction://hlinkshowjump?jump=firstslide"/>
          </p:cNvPr>
          <p:cNvSpPr/>
          <p:nvPr/>
        </p:nvSpPr>
        <p:spPr>
          <a:xfrm>
            <a:off x="6550026" y="6246000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35">
            <a:hlinkClick r:id="" action="ppaction://hlinkshowjump?jump=previousslide"/>
          </p:cNvPr>
          <p:cNvSpPr/>
          <p:nvPr/>
        </p:nvSpPr>
        <p:spPr>
          <a:xfrm>
            <a:off x="7038976" y="6245224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35"/>
          <p:cNvSpPr/>
          <p:nvPr/>
        </p:nvSpPr>
        <p:spPr>
          <a:xfrm>
            <a:off x="2382" y="6437746"/>
            <a:ext cx="9141619" cy="457200"/>
          </a:xfrm>
          <a:prstGeom prst="rect">
            <a:avLst/>
          </a:prstGeom>
          <a:solidFill>
            <a:srgbClr val="E84149"/>
          </a:solidFill>
          <a:ln w="15875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IFLA WLIC 2022 - Identifying OA Journals: A Core Business of the ISSN Network</a:t>
            </a: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re de section" type="secHead">
  <p:cSld name="SECTION_HEADER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rgbClr val="E84149"/>
          </a:solidFill>
          <a:ln w="15875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36"/>
          <p:cNvSpPr txBox="1">
            <a:spLocks noGrp="1"/>
          </p:cNvSpPr>
          <p:nvPr>
            <p:ph type="title"/>
          </p:nvPr>
        </p:nvSpPr>
        <p:spPr>
          <a:xfrm>
            <a:off x="822960" y="1933902"/>
            <a:ext cx="7543800" cy="2391209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EB Garamond"/>
              <a:buNone/>
              <a:defRPr sz="8000" b="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6"/>
          <p:cNvSpPr txBox="1"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  <a:defRPr sz="2400" cap="none">
                <a:solidFill>
                  <a:srgbClr val="3F3F3F"/>
                </a:solidFill>
                <a:latin typeface="EB Garamond"/>
                <a:ea typeface="EB Garamond"/>
                <a:cs typeface="EB Garamond"/>
                <a:sym typeface="EB Garamond"/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cxnSp>
        <p:nvCxnSpPr>
          <p:cNvPr id="54" name="Google Shape;54;p36"/>
          <p:cNvCxnSpPr/>
          <p:nvPr/>
        </p:nvCxnSpPr>
        <p:spPr>
          <a:xfrm>
            <a:off x="905744" y="4343400"/>
            <a:ext cx="7406640" cy="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55" name="Google Shape;55;p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88324" y="332383"/>
            <a:ext cx="3155716" cy="977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17571" y="332383"/>
            <a:ext cx="3199309" cy="977943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36"/>
          <p:cNvSpPr/>
          <p:nvPr/>
        </p:nvSpPr>
        <p:spPr>
          <a:xfrm>
            <a:off x="2382" y="6437746"/>
            <a:ext cx="9141619" cy="457200"/>
          </a:xfrm>
          <a:prstGeom prst="rect">
            <a:avLst/>
          </a:prstGeom>
          <a:solidFill>
            <a:srgbClr val="E84149"/>
          </a:solidFill>
          <a:ln w="15875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IFLA WLIC 2022 - Identifying OA Journals: A Core Business of the ISSN Network</a:t>
            </a: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ison" type="twoTxTwoObj">
  <p:cSld name="TWO_OBJECTS_WITH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7"/>
          <p:cNvSpPr txBox="1"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7"/>
          <p:cNvSpPr txBox="1"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  <a:defRPr sz="2000" b="0" cap="none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1" name="Google Shape;61;p37"/>
          <p:cNvSpPr txBox="1">
            <a:spLocks noGrp="1"/>
          </p:cNvSpPr>
          <p:nvPr>
            <p:ph type="body" idx="2"/>
          </p:nvPr>
        </p:nvSpPr>
        <p:spPr>
          <a:xfrm>
            <a:off x="822960" y="2582334"/>
            <a:ext cx="3703320" cy="3286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62" name="Google Shape;62;p37"/>
          <p:cNvSpPr txBox="1">
            <a:spLocks noGrp="1"/>
          </p:cNvSpPr>
          <p:nvPr>
            <p:ph type="body" idx="3"/>
          </p:nvPr>
        </p:nvSpPr>
        <p:spPr>
          <a:xfrm>
            <a:off x="4663440" y="1846052"/>
            <a:ext cx="3703320" cy="736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  <a:defRPr sz="2000" b="0" cap="none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3" name="Google Shape;63;p37"/>
          <p:cNvSpPr txBox="1">
            <a:spLocks noGrp="1"/>
          </p:cNvSpPr>
          <p:nvPr>
            <p:ph type="body" idx="4"/>
          </p:nvPr>
        </p:nvSpPr>
        <p:spPr>
          <a:xfrm>
            <a:off x="4663440" y="2582334"/>
            <a:ext cx="3703320" cy="3286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64" name="Google Shape;64;p37"/>
          <p:cNvSpPr/>
          <p:nvPr/>
        </p:nvSpPr>
        <p:spPr>
          <a:xfrm>
            <a:off x="2382" y="6437746"/>
            <a:ext cx="9141619" cy="457200"/>
          </a:xfrm>
          <a:prstGeom prst="rect">
            <a:avLst/>
          </a:prstGeom>
          <a:solidFill>
            <a:srgbClr val="E84149"/>
          </a:solidFill>
          <a:ln w="15875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IFLA WLIC 2022 - Identifying OA Journals: A Core Business of the ISSN Network</a:t>
            </a: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8"/>
          <p:cNvSpPr txBox="1">
            <a:spLocks noGrp="1"/>
          </p:cNvSpPr>
          <p:nvPr>
            <p:ph type="title"/>
          </p:nvPr>
        </p:nvSpPr>
        <p:spPr>
          <a:xfrm>
            <a:off x="968376" y="2508596"/>
            <a:ext cx="7543800" cy="1450757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B Garamond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8">
            <a:hlinkClick r:id="" action="ppaction://hlinkshowjump?jump=nextslide"/>
          </p:cNvPr>
          <p:cNvSpPr/>
          <p:nvPr/>
        </p:nvSpPr>
        <p:spPr>
          <a:xfrm>
            <a:off x="8023226" y="6246000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38">
            <a:hlinkClick r:id="" action="ppaction://hlinkshowjump?jump=lastslide"/>
          </p:cNvPr>
          <p:cNvSpPr/>
          <p:nvPr/>
        </p:nvSpPr>
        <p:spPr>
          <a:xfrm>
            <a:off x="8512176" y="6245224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38">
            <a:hlinkClick r:id="" action="ppaction://hlinkshowjump?jump=firstslide"/>
          </p:cNvPr>
          <p:cNvSpPr/>
          <p:nvPr/>
        </p:nvSpPr>
        <p:spPr>
          <a:xfrm>
            <a:off x="6550026" y="6246000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38">
            <a:hlinkClick r:id="" action="ppaction://hlinkshowjump?jump=previousslide"/>
          </p:cNvPr>
          <p:cNvSpPr/>
          <p:nvPr/>
        </p:nvSpPr>
        <p:spPr>
          <a:xfrm>
            <a:off x="7038976" y="6245224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38"/>
          <p:cNvSpPr/>
          <p:nvPr/>
        </p:nvSpPr>
        <p:spPr>
          <a:xfrm>
            <a:off x="2382" y="6437746"/>
            <a:ext cx="9141619" cy="457200"/>
          </a:xfrm>
          <a:prstGeom prst="rect">
            <a:avLst/>
          </a:prstGeom>
          <a:solidFill>
            <a:srgbClr val="E84149"/>
          </a:solidFill>
          <a:ln w="15875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IFLA WLIC 2022 - Identifying OA Journals: A Core Business of the ISSN Network</a:t>
            </a: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u avec légende" type="objTx">
  <p:cSld name="OBJECT_WITH_CAPTION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9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rgbClr val="E84149"/>
          </a:solidFill>
          <a:ln w="15875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39"/>
          <p:cNvSpPr txBox="1"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EB Garamond"/>
              <a:buNone/>
              <a:defRPr sz="3600" b="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39"/>
          <p:cNvSpPr txBox="1">
            <a:spLocks noGrp="1"/>
          </p:cNvSpPr>
          <p:nvPr>
            <p:ph type="body" idx="1"/>
          </p:nvPr>
        </p:nvSpPr>
        <p:spPr>
          <a:xfrm>
            <a:off x="3460237" y="731520"/>
            <a:ext cx="5009393" cy="52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76" name="Google Shape;76;p39"/>
          <p:cNvSpPr txBox="1">
            <a:spLocks noGrp="1"/>
          </p:cNvSpPr>
          <p:nvPr>
            <p:ph type="body" idx="2"/>
          </p:nvPr>
        </p:nvSpPr>
        <p:spPr>
          <a:xfrm>
            <a:off x="342900" y="2926080"/>
            <a:ext cx="2400300" cy="3379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500"/>
              <a:buNone/>
              <a:defRPr sz="1500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7" name="Google Shape;77;p39"/>
          <p:cNvSpPr txBox="1">
            <a:spLocks noGrp="1"/>
          </p:cNvSpPr>
          <p:nvPr>
            <p:ph type="dt" idx="10"/>
          </p:nvPr>
        </p:nvSpPr>
        <p:spPr>
          <a:xfrm>
            <a:off x="349134" y="6459786"/>
            <a:ext cx="196388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39"/>
          <p:cNvSpPr txBox="1">
            <a:spLocks noGrp="1"/>
          </p:cNvSpPr>
          <p:nvPr>
            <p:ph type="ftr" idx="11"/>
          </p:nvPr>
        </p:nvSpPr>
        <p:spPr>
          <a:xfrm>
            <a:off x="3600450" y="6459786"/>
            <a:ext cx="34861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39"/>
          <p:cNvSpPr txBox="1">
            <a:spLocks noGrp="1"/>
          </p:cNvSpPr>
          <p:nvPr>
            <p:ph type="sldNum" idx="12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Image avec légende">
  <p:cSld name="Image avec légende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0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rgbClr val="E84149"/>
          </a:solidFill>
          <a:ln w="15875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40"/>
          <p:cNvSpPr txBox="1"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EB Garamond"/>
              <a:buNone/>
              <a:defRPr sz="3600" b="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0"/>
          <p:cNvSpPr txBox="1">
            <a:spLocks noGrp="1"/>
          </p:cNvSpPr>
          <p:nvPr>
            <p:ph type="body" idx="1"/>
          </p:nvPr>
        </p:nvSpPr>
        <p:spPr>
          <a:xfrm>
            <a:off x="822959" y="5907024"/>
            <a:ext cx="7589520" cy="59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84" name="Google Shape;84;p40"/>
          <p:cNvSpPr txBox="1">
            <a:spLocks noGrp="1"/>
          </p:cNvSpPr>
          <p:nvPr>
            <p:ph type="dt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40"/>
          <p:cNvSpPr txBox="1">
            <a:spLocks noGrp="1"/>
          </p:cNvSpPr>
          <p:nvPr>
            <p:ph type="ftr" idx="11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40"/>
          <p:cNvSpPr txBox="1">
            <a:spLocks noGrp="1"/>
          </p:cNvSpPr>
          <p:nvPr>
            <p:ph type="sldNum" idx="12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  <p:sp>
        <p:nvSpPr>
          <p:cNvPr id="87" name="Google Shape;87;p40">
            <a:hlinkClick r:id="" action="ppaction://hlinkshowjump?jump=nextslide"/>
          </p:cNvPr>
          <p:cNvSpPr/>
          <p:nvPr/>
        </p:nvSpPr>
        <p:spPr>
          <a:xfrm>
            <a:off x="8023226" y="6246000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40">
            <a:hlinkClick r:id="" action="ppaction://hlinkshowjump?jump=lastslide"/>
          </p:cNvPr>
          <p:cNvSpPr/>
          <p:nvPr/>
        </p:nvSpPr>
        <p:spPr>
          <a:xfrm>
            <a:off x="8512176" y="6245224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40">
            <a:hlinkClick r:id="" action="ppaction://hlinkshowjump?jump=firstslide"/>
          </p:cNvPr>
          <p:cNvSpPr/>
          <p:nvPr/>
        </p:nvSpPr>
        <p:spPr>
          <a:xfrm>
            <a:off x="6550026" y="6246000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40">
            <a:hlinkClick r:id="" action="ppaction://hlinkshowjump?jump=previousslide"/>
          </p:cNvPr>
          <p:cNvSpPr/>
          <p:nvPr/>
        </p:nvSpPr>
        <p:spPr>
          <a:xfrm>
            <a:off x="7038976" y="6245224"/>
            <a:ext cx="367200" cy="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40"/>
          <p:cNvSpPr/>
          <p:nvPr/>
        </p:nvSpPr>
        <p:spPr>
          <a:xfrm>
            <a:off x="2382" y="6437746"/>
            <a:ext cx="9141619" cy="457200"/>
          </a:xfrm>
          <a:prstGeom prst="rect">
            <a:avLst/>
          </a:prstGeom>
          <a:solidFill>
            <a:srgbClr val="E84149"/>
          </a:solidFill>
          <a:ln w="15875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IFLA WLIC 2022 - Identifying OA Journals: A Core Business of the ISSN Network</a:t>
            </a: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1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rgbClr val="E84149"/>
          </a:solidFill>
          <a:ln w="15875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31"/>
          <p:cNvSpPr txBox="1"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B Garamond"/>
              <a:buNone/>
              <a:defRPr sz="4800" b="1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31"/>
          <p:cNvSpPr txBox="1"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Char char=" "/>
              <a:defRPr sz="20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◦"/>
              <a:defRPr sz="18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1">
            <a:hlinkClick r:id="" action="ppaction://hlinkshowjump?jump=firstslide"/>
          </p:cNvPr>
          <p:cNvSpPr/>
          <p:nvPr/>
        </p:nvSpPr>
        <p:spPr>
          <a:xfrm>
            <a:off x="6548400" y="6246000"/>
            <a:ext cx="367200" cy="367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37500" y="60000"/>
                </a:moveTo>
                <a:lnTo>
                  <a:pt x="105000" y="15000"/>
                </a:lnTo>
                <a:lnTo>
                  <a:pt x="105000" y="105000"/>
                </a:lnTo>
                <a:close/>
                <a:moveTo>
                  <a:pt x="26250" y="15000"/>
                </a:moveTo>
                <a:lnTo>
                  <a:pt x="15000" y="15000"/>
                </a:lnTo>
                <a:lnTo>
                  <a:pt x="15000" y="105000"/>
                </a:lnTo>
                <a:lnTo>
                  <a:pt x="26250" y="105000"/>
                </a:lnTo>
                <a:close/>
              </a:path>
              <a:path w="120000" h="120000" fill="darken" extrusionOk="0">
                <a:moveTo>
                  <a:pt x="37500" y="60000"/>
                </a:moveTo>
                <a:lnTo>
                  <a:pt x="105000" y="15000"/>
                </a:lnTo>
                <a:lnTo>
                  <a:pt x="105000" y="105000"/>
                </a:lnTo>
                <a:close/>
                <a:moveTo>
                  <a:pt x="26250" y="15000"/>
                </a:moveTo>
                <a:lnTo>
                  <a:pt x="15000" y="15000"/>
                </a:lnTo>
                <a:lnTo>
                  <a:pt x="15000" y="105000"/>
                </a:lnTo>
                <a:lnTo>
                  <a:pt x="26250" y="105000"/>
                </a:lnTo>
                <a:close/>
              </a:path>
              <a:path w="120000" h="120000" fill="none" extrusionOk="0">
                <a:moveTo>
                  <a:pt x="37500" y="60000"/>
                </a:moveTo>
                <a:lnTo>
                  <a:pt x="105000" y="15000"/>
                </a:lnTo>
                <a:lnTo>
                  <a:pt x="105000" y="105000"/>
                </a:lnTo>
                <a:close/>
                <a:moveTo>
                  <a:pt x="26250" y="15000"/>
                </a:moveTo>
                <a:lnTo>
                  <a:pt x="26250" y="105000"/>
                </a:lnTo>
                <a:lnTo>
                  <a:pt x="15000" y="105000"/>
                </a:lnTo>
                <a:lnTo>
                  <a:pt x="15000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0000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31">
            <a:hlinkClick r:id="" action="ppaction://hlinkshowjump?jump=lastslide"/>
          </p:cNvPr>
          <p:cNvSpPr/>
          <p:nvPr/>
        </p:nvSpPr>
        <p:spPr>
          <a:xfrm>
            <a:off x="8510400" y="6246000"/>
            <a:ext cx="367200" cy="36797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82500" y="60000"/>
                </a:moveTo>
                <a:lnTo>
                  <a:pt x="15000" y="15095"/>
                </a:lnTo>
                <a:lnTo>
                  <a:pt x="15000" y="104905"/>
                </a:lnTo>
                <a:close/>
                <a:moveTo>
                  <a:pt x="93750" y="15095"/>
                </a:moveTo>
                <a:lnTo>
                  <a:pt x="105000" y="15095"/>
                </a:lnTo>
                <a:lnTo>
                  <a:pt x="105000" y="104905"/>
                </a:lnTo>
                <a:lnTo>
                  <a:pt x="93750" y="104905"/>
                </a:lnTo>
                <a:close/>
              </a:path>
              <a:path w="120000" h="120000" fill="darken" extrusionOk="0">
                <a:moveTo>
                  <a:pt x="82500" y="60000"/>
                </a:moveTo>
                <a:lnTo>
                  <a:pt x="15000" y="15095"/>
                </a:lnTo>
                <a:lnTo>
                  <a:pt x="15000" y="104905"/>
                </a:lnTo>
                <a:close/>
                <a:moveTo>
                  <a:pt x="93750" y="15095"/>
                </a:moveTo>
                <a:lnTo>
                  <a:pt x="105000" y="15095"/>
                </a:lnTo>
                <a:lnTo>
                  <a:pt x="105000" y="104905"/>
                </a:lnTo>
                <a:lnTo>
                  <a:pt x="93750" y="104905"/>
                </a:lnTo>
                <a:close/>
              </a:path>
              <a:path w="120000" h="120000" fill="none" extrusionOk="0">
                <a:moveTo>
                  <a:pt x="82500" y="60000"/>
                </a:moveTo>
                <a:lnTo>
                  <a:pt x="15000" y="104905"/>
                </a:lnTo>
                <a:lnTo>
                  <a:pt x="15000" y="15095"/>
                </a:lnTo>
                <a:close/>
                <a:moveTo>
                  <a:pt x="93750" y="15095"/>
                </a:moveTo>
                <a:lnTo>
                  <a:pt x="105000" y="15095"/>
                </a:lnTo>
                <a:lnTo>
                  <a:pt x="105000" y="104905"/>
                </a:lnTo>
                <a:lnTo>
                  <a:pt x="93750" y="104905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0000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31">
            <a:hlinkClick r:id="" action="ppaction://hlinkshowjump?jump=previousslide"/>
          </p:cNvPr>
          <p:cNvSpPr/>
          <p:nvPr/>
        </p:nvSpPr>
        <p:spPr>
          <a:xfrm>
            <a:off x="7038000" y="6246000"/>
            <a:ext cx="367200" cy="367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5000" y="60000"/>
                </a:moveTo>
                <a:lnTo>
                  <a:pt x="105000" y="15000"/>
                </a:lnTo>
                <a:lnTo>
                  <a:pt x="105000" y="105000"/>
                </a:lnTo>
                <a:close/>
              </a:path>
              <a:path w="120000" h="120000" fill="darken" extrusionOk="0">
                <a:moveTo>
                  <a:pt x="15000" y="60000"/>
                </a:moveTo>
                <a:lnTo>
                  <a:pt x="105000" y="15000"/>
                </a:lnTo>
                <a:lnTo>
                  <a:pt x="105000" y="105000"/>
                </a:lnTo>
                <a:close/>
              </a:path>
              <a:path w="120000" h="120000" fill="none" extrusionOk="0">
                <a:moveTo>
                  <a:pt x="15000" y="60000"/>
                </a:moveTo>
                <a:lnTo>
                  <a:pt x="105000" y="15000"/>
                </a:lnTo>
                <a:lnTo>
                  <a:pt x="105000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0000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hyperlink" Target="https://www.nli.ie/en/udlist/current-exhibitions.aspx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issn.org/faq10%2010.6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hyperlink" Target="https://fr.m.wikipedia.org/wiki/Fichier:Flag_of_Austria.svg" TargetMode="External"/><Relationship Id="rId7" Type="http://schemas.openxmlformats.org/officeDocument/2006/relationships/hyperlink" Target="https://fr.wikipedia.org/wiki/Fichier:Flag_of_Ukraine.svg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hyperlink" Target="https://commons.wikimedia.org/wiki/File:Flag_of_Peru_(state).svg" TargetMode="Externa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issnirl@nli.i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"/>
          <p:cNvSpPr txBox="1">
            <a:spLocks noGrp="1"/>
          </p:cNvSpPr>
          <p:nvPr>
            <p:ph type="ctrTitle"/>
          </p:nvPr>
        </p:nvSpPr>
        <p:spPr>
          <a:xfrm>
            <a:off x="372139" y="2585544"/>
            <a:ext cx="8442251" cy="1481959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EB Garamond"/>
              <a:buNone/>
            </a:pPr>
            <a:r>
              <a:rPr lang="en-GB" sz="4000"/>
              <a:t>Identifying OA Journals: </a:t>
            </a:r>
            <a:br>
              <a:rPr lang="en-GB" sz="4000"/>
            </a:br>
            <a:r>
              <a:rPr lang="en-GB" sz="4000"/>
              <a:t>A Core Business of the ISSN Network</a:t>
            </a:r>
            <a:endParaRPr sz="4000"/>
          </a:p>
        </p:txBody>
      </p:sp>
      <p:sp>
        <p:nvSpPr>
          <p:cNvPr id="97" name="Google Shape;97;p1"/>
          <p:cNvSpPr/>
          <p:nvPr/>
        </p:nvSpPr>
        <p:spPr>
          <a:xfrm>
            <a:off x="372139" y="4498275"/>
            <a:ext cx="8614206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Dr. Gaelle Bequet</a:t>
            </a:r>
            <a:r>
              <a:rPr lang="en-GB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Director, ISSN International Centre</a:t>
            </a:r>
            <a:br>
              <a:rPr lang="en-GB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Ms Nathalie Cornic</a:t>
            </a:r>
            <a:r>
              <a:rPr lang="en-GB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Head of the Metadata and Technical Coordination of the ISSN Network, ISSN International Centre</a:t>
            </a:r>
            <a:br>
              <a:rPr lang="en-GB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Ms Siobhán O'Donovan</a:t>
            </a:r>
            <a:r>
              <a:rPr lang="en-GB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Head of ISSN Ireland, National Library of Ireland</a:t>
            </a:r>
            <a:endParaRPr/>
          </a:p>
        </p:txBody>
      </p:sp>
      <p:pic>
        <p:nvPicPr>
          <p:cNvPr id="98" name="Google Shape;98;p1" descr="cid:image005.png@01D7F687.4A7999A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34601" y="1123519"/>
            <a:ext cx="2289281" cy="14201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0"/>
          <p:cNvSpPr txBox="1">
            <a:spLocks noGrp="1"/>
          </p:cNvSpPr>
          <p:nvPr>
            <p:ph type="title"/>
          </p:nvPr>
        </p:nvSpPr>
        <p:spPr>
          <a:xfrm>
            <a:off x="628650" y="1972708"/>
            <a:ext cx="8263102" cy="846526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B Garamond"/>
              <a:buNone/>
            </a:pPr>
            <a:r>
              <a:rPr lang="en-GB" b="1"/>
              <a:t>OA Publishing in Ireland</a:t>
            </a:r>
            <a:endParaRPr b="1"/>
          </a:p>
        </p:txBody>
      </p:sp>
      <p:sp>
        <p:nvSpPr>
          <p:cNvPr id="175" name="Google Shape;175;p10"/>
          <p:cNvSpPr txBox="1">
            <a:spLocks noGrp="1"/>
          </p:cNvSpPr>
          <p:nvPr>
            <p:ph type="body" idx="1"/>
          </p:nvPr>
        </p:nvSpPr>
        <p:spPr>
          <a:xfrm>
            <a:off x="628650" y="3276795"/>
            <a:ext cx="7886700" cy="273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91440" lvl="0" indent="-127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/>
              <a:t> Small scale in Ireland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91440" lvl="0" indent="-1270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000"/>
              <a:buChar char="●"/>
            </a:pPr>
            <a:r>
              <a:rPr lang="en-GB"/>
              <a:t> 7 in 2020, 6 in 2021, 1 in 2022 (Irish Universities)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endParaRPr/>
          </a:p>
          <a:p>
            <a:pPr marL="91440" lvl="0" indent="-1270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000"/>
              <a:buChar char="●"/>
            </a:pPr>
            <a:r>
              <a:rPr lang="en-GB"/>
              <a:t> New ROAD criteria implemented in July 2021 very useful guide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endParaRPr/>
          </a:p>
          <a:p>
            <a:pPr marL="91440" lvl="0" indent="-1270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000"/>
              <a:buChar char="●"/>
            </a:pPr>
            <a:r>
              <a:rPr lang="en-GB"/>
              <a:t> Careful in spotting Predatory Journals &amp; ISSN applications are refused</a:t>
            </a:r>
            <a:endParaRPr/>
          </a:p>
        </p:txBody>
      </p:sp>
      <p:pic>
        <p:nvPicPr>
          <p:cNvPr id="176" name="Google Shape;176;p10" descr="cid:image005.png@01D7F687.4A7999A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67727" y="192680"/>
            <a:ext cx="1724025" cy="9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8650" y="303946"/>
            <a:ext cx="3155716" cy="977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1"/>
          <p:cNvSpPr txBox="1">
            <a:spLocks noGrp="1"/>
          </p:cNvSpPr>
          <p:nvPr>
            <p:ph type="title"/>
          </p:nvPr>
        </p:nvSpPr>
        <p:spPr>
          <a:xfrm>
            <a:off x="3374889" y="2073524"/>
            <a:ext cx="3416436" cy="994172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B Garamond"/>
              <a:buNone/>
            </a:pPr>
            <a:r>
              <a:rPr lang="en-GB" b="1"/>
              <a:t>Thank You!</a:t>
            </a:r>
            <a:endParaRPr b="1"/>
          </a:p>
        </p:txBody>
      </p:sp>
      <p:pic>
        <p:nvPicPr>
          <p:cNvPr id="183" name="Google Shape;183;p1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25549" y="272414"/>
            <a:ext cx="2586119" cy="3876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11" descr="Visit our Exhibitions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26669" y="3916306"/>
            <a:ext cx="2906192" cy="22342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11" descr="cid:image005.png@01D7F687.4A7999A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791325" y="272414"/>
            <a:ext cx="1724025" cy="95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11"/>
          <p:cNvSpPr/>
          <p:nvPr/>
        </p:nvSpPr>
        <p:spPr>
          <a:xfrm>
            <a:off x="125549" y="4832819"/>
            <a:ext cx="3867913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u="sng">
                <a:solidFill>
                  <a:srgbClr val="E84149"/>
                </a:solidFill>
                <a:latin typeface="Calibri"/>
                <a:ea typeface="Calibri"/>
                <a:cs typeface="Calibri"/>
                <a:sym typeface="Calibri"/>
              </a:rPr>
              <a:t>Siobhán O'DONOVAN </a:t>
            </a:r>
            <a:endParaRPr sz="2000" b="1" u="sng">
              <a:solidFill>
                <a:srgbClr val="E8414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Head of ISSN Ireland, National Library of Ireland</a:t>
            </a:r>
            <a:endParaRPr sz="18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2"/>
          <p:cNvSpPr txBox="1">
            <a:spLocks noGrp="1"/>
          </p:cNvSpPr>
          <p:nvPr>
            <p:ph type="ctrTitle"/>
          </p:nvPr>
        </p:nvSpPr>
        <p:spPr>
          <a:xfrm>
            <a:off x="372139" y="1986454"/>
            <a:ext cx="8442251" cy="2179146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EB Garamond"/>
              <a:buNone/>
            </a:pPr>
            <a:r>
              <a:rPr lang="en-GB" sz="4000"/>
              <a:t>Enhancing ROAD through new Selection Criteria and Data Quality Projects </a:t>
            </a:r>
            <a:endParaRPr sz="4000"/>
          </a:p>
        </p:txBody>
      </p:sp>
      <p:sp>
        <p:nvSpPr>
          <p:cNvPr id="192" name="Google Shape;192;p12"/>
          <p:cNvSpPr/>
          <p:nvPr/>
        </p:nvSpPr>
        <p:spPr>
          <a:xfrm>
            <a:off x="372139" y="4498275"/>
            <a:ext cx="3867913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u="sng">
                <a:solidFill>
                  <a:srgbClr val="E84149"/>
                </a:solidFill>
                <a:latin typeface="Calibri"/>
                <a:ea typeface="Calibri"/>
                <a:cs typeface="Calibri"/>
                <a:sym typeface="Calibri"/>
              </a:rPr>
              <a:t>Nathalie Cornic</a:t>
            </a:r>
            <a:r>
              <a:rPr lang="en-GB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</a:t>
            </a:r>
            <a:br>
              <a:rPr lang="en-GB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Head of Metadata and Technical Coordination of the ISSN Network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3"/>
          <p:cNvSpPr txBox="1"/>
          <p:nvPr/>
        </p:nvSpPr>
        <p:spPr>
          <a:xfrm>
            <a:off x="1863969" y="621323"/>
            <a:ext cx="597876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 b="1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rPr>
              <a:t>Outline</a:t>
            </a:r>
            <a:endParaRPr sz="4000" b="1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98" name="Google Shape;198;p13"/>
          <p:cNvSpPr txBox="1"/>
          <p:nvPr/>
        </p:nvSpPr>
        <p:spPr>
          <a:xfrm>
            <a:off x="1336431" y="1699846"/>
            <a:ext cx="6635261" cy="304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ROAD Statistics: types of resources, main ISSN national centres involved and indexation by partner databases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new ROAD inclusion criteria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Two data quality projects on ROAD content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4"/>
          <p:cNvSpPr txBox="1">
            <a:spLocks noGrp="1"/>
          </p:cNvSpPr>
          <p:nvPr>
            <p:ph type="title"/>
          </p:nvPr>
        </p:nvSpPr>
        <p:spPr>
          <a:xfrm>
            <a:off x="822960" y="187751"/>
            <a:ext cx="7590584" cy="932596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EB Garamond"/>
              <a:buNone/>
            </a:pPr>
            <a:r>
              <a:rPr lang="en-GB" sz="4000"/>
              <a:t>ROAD Resources by type</a:t>
            </a:r>
            <a:endParaRPr/>
          </a:p>
        </p:txBody>
      </p:sp>
      <p:pic>
        <p:nvPicPr>
          <p:cNvPr id="205" name="Google Shape;205;p1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768829" y="1417166"/>
            <a:ext cx="5606341" cy="4817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5"/>
          <p:cNvSpPr txBox="1">
            <a:spLocks noGrp="1"/>
          </p:cNvSpPr>
          <p:nvPr>
            <p:ph type="title"/>
          </p:nvPr>
        </p:nvSpPr>
        <p:spPr>
          <a:xfrm>
            <a:off x="822960" y="286604"/>
            <a:ext cx="7543800" cy="990653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EB Garamond"/>
              <a:buNone/>
            </a:pPr>
            <a:r>
              <a:rPr lang="en-GB" sz="4000"/>
              <a:t>ROAD Resources by type</a:t>
            </a:r>
            <a:endParaRPr sz="4000"/>
          </a:p>
        </p:txBody>
      </p:sp>
      <p:pic>
        <p:nvPicPr>
          <p:cNvPr id="212" name="Google Shape;212;p1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757083" y="1431540"/>
            <a:ext cx="5629834" cy="48233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6"/>
          <p:cNvSpPr txBox="1">
            <a:spLocks noGrp="1"/>
          </p:cNvSpPr>
          <p:nvPr>
            <p:ph type="title"/>
          </p:nvPr>
        </p:nvSpPr>
        <p:spPr>
          <a:xfrm>
            <a:off x="822960" y="286604"/>
            <a:ext cx="7590584" cy="976139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EB Garamond"/>
              <a:buNone/>
            </a:pPr>
            <a:r>
              <a:rPr lang="en-GB" sz="3600"/>
              <a:t>ROAD Resources by ISSN National Centre (2019-2021)</a:t>
            </a:r>
            <a:endParaRPr sz="3600"/>
          </a:p>
        </p:txBody>
      </p:sp>
      <p:pic>
        <p:nvPicPr>
          <p:cNvPr id="219" name="Google Shape;219;p1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95944" y="1494971"/>
            <a:ext cx="8830490" cy="46010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7"/>
          <p:cNvSpPr txBox="1">
            <a:spLocks noGrp="1"/>
          </p:cNvSpPr>
          <p:nvPr>
            <p:ph type="title"/>
          </p:nvPr>
        </p:nvSpPr>
        <p:spPr>
          <a:xfrm>
            <a:off x="822960" y="214033"/>
            <a:ext cx="7543800" cy="1450757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EB Garamond"/>
              <a:buNone/>
            </a:pPr>
            <a:r>
              <a:rPr lang="en-GB" sz="3200"/>
              <a:t>ROAD Resources indexed by Partner Databases (as of Dec. 2021)</a:t>
            </a:r>
            <a:endParaRPr sz="3200"/>
          </a:p>
        </p:txBody>
      </p:sp>
      <p:pic>
        <p:nvPicPr>
          <p:cNvPr id="226" name="Google Shape;226;p1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82859" y="2129246"/>
            <a:ext cx="8635187" cy="33832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8"/>
          <p:cNvSpPr txBox="1">
            <a:spLocks noGrp="1"/>
          </p:cNvSpPr>
          <p:nvPr>
            <p:ph type="title"/>
          </p:nvPr>
        </p:nvSpPr>
        <p:spPr>
          <a:xfrm>
            <a:off x="822960" y="286605"/>
            <a:ext cx="7543800" cy="936472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EB Garamond"/>
              <a:buNone/>
            </a:pPr>
            <a:r>
              <a:rPr lang="en-GB" sz="3600"/>
              <a:t>Evolving ROAD inclusion criteria</a:t>
            </a:r>
            <a:endParaRPr sz="3600"/>
          </a:p>
        </p:txBody>
      </p:sp>
      <p:sp>
        <p:nvSpPr>
          <p:cNvPr id="233" name="Google Shape;233;p18"/>
          <p:cNvSpPr txBox="1">
            <a:spLocks noGrp="1"/>
          </p:cNvSpPr>
          <p:nvPr>
            <p:ph type="body" idx="2"/>
          </p:nvPr>
        </p:nvSpPr>
        <p:spPr>
          <a:xfrm>
            <a:off x="4663439" y="1845737"/>
            <a:ext cx="4211619" cy="3533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 lnSpcReduction="10000"/>
          </a:bodyPr>
          <a:lstStyle/>
          <a:p>
            <a:pPr marL="91440" lvl="0" indent="-152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 "/>
            </a:pPr>
            <a:r>
              <a:rPr lang="en-GB" sz="2400"/>
              <a:t>DOAJ and Latindex revised their inclusion criteria a few years ago</a:t>
            </a:r>
            <a:endParaRPr sz="2400"/>
          </a:p>
          <a:p>
            <a:pPr marL="91440" lvl="0" indent="-1524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400"/>
              <a:buChar char=" "/>
            </a:pPr>
            <a:r>
              <a:rPr lang="en-GB" sz="2400"/>
              <a:t>DOAJ indexes 16,600 titles</a:t>
            </a:r>
            <a:endParaRPr/>
          </a:p>
          <a:p>
            <a:pPr marL="91440" lvl="0" indent="-1524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400"/>
              <a:buChar char=" "/>
            </a:pPr>
            <a:r>
              <a:rPr lang="en-GB" sz="2400"/>
              <a:t>Scopus 5,600</a:t>
            </a:r>
            <a:endParaRPr/>
          </a:p>
          <a:p>
            <a:pPr marL="91440" lvl="0" indent="-1524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400"/>
              <a:buChar char=" "/>
            </a:pPr>
            <a:r>
              <a:rPr lang="en-GB" sz="2400"/>
              <a:t>Web of Science 5,400</a:t>
            </a:r>
            <a:endParaRPr/>
          </a:p>
          <a:p>
            <a:pPr marL="91440" lvl="0" indent="-1524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400"/>
              <a:buChar char=" "/>
            </a:pPr>
            <a:r>
              <a:rPr lang="en-GB" sz="2400"/>
              <a:t>PubMedCentral 5,000</a:t>
            </a:r>
            <a:endParaRPr/>
          </a:p>
          <a:p>
            <a:pPr marL="91440" lvl="0" indent="-1524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400"/>
              <a:buChar char=" "/>
            </a:pPr>
            <a:r>
              <a:rPr lang="en-GB" sz="2400"/>
              <a:t>Latindex 2,600</a:t>
            </a:r>
            <a:endParaRPr sz="2400"/>
          </a:p>
          <a:p>
            <a:pPr marL="9144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000"/>
              <a:buNone/>
            </a:pPr>
            <a:endParaRPr/>
          </a:p>
        </p:txBody>
      </p:sp>
      <p:sp>
        <p:nvSpPr>
          <p:cNvPr id="234" name="Google Shape;234;p18"/>
          <p:cNvSpPr txBox="1">
            <a:spLocks noGrp="1"/>
          </p:cNvSpPr>
          <p:nvPr>
            <p:ph type="body" idx="1"/>
          </p:nvPr>
        </p:nvSpPr>
        <p:spPr>
          <a:xfrm>
            <a:off x="822960" y="1845733"/>
            <a:ext cx="3703320" cy="3398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/>
          <a:p>
            <a:pPr marL="91440" lvl="0" indent="-152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 "/>
            </a:pPr>
            <a:r>
              <a:rPr lang="en-GB" sz="2400"/>
              <a:t>ROAD criteria were defined late 2013 </a:t>
            </a:r>
            <a:endParaRPr/>
          </a:p>
          <a:p>
            <a:pPr marL="91440" lvl="0" indent="-1524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400"/>
              <a:buChar char=" "/>
            </a:pPr>
            <a:r>
              <a:rPr lang="en-GB" sz="2400"/>
              <a:t>+47,000</a:t>
            </a:r>
            <a:r>
              <a:rPr lang="en-GB" sz="2400">
                <a:solidFill>
                  <a:srgbClr val="FF0000"/>
                </a:solidFill>
              </a:rPr>
              <a:t> </a:t>
            </a:r>
            <a:r>
              <a:rPr lang="en-GB" sz="2400"/>
              <a:t>scholarly journals are referenced in ROAD as of 1</a:t>
            </a:r>
            <a:r>
              <a:rPr lang="en-GB" sz="2400" baseline="30000"/>
              <a:t> </a:t>
            </a:r>
            <a:r>
              <a:rPr lang="en-GB" sz="2400"/>
              <a:t>September 2021</a:t>
            </a:r>
            <a:endParaRPr/>
          </a:p>
          <a:p>
            <a:pPr marL="9144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400"/>
              <a:buNone/>
            </a:pPr>
            <a:endParaRPr sz="2400"/>
          </a:p>
        </p:txBody>
      </p:sp>
      <p:sp>
        <p:nvSpPr>
          <p:cNvPr id="235" name="Google Shape;235;p18"/>
          <p:cNvSpPr txBox="1"/>
          <p:nvPr/>
        </p:nvSpPr>
        <p:spPr>
          <a:xfrm>
            <a:off x="1734670" y="5244352"/>
            <a:ext cx="6831106" cy="1095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-1524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alibri"/>
              <a:buChar char=" "/>
            </a:pPr>
            <a:r>
              <a:rPr lang="en-GB" sz="24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Less inclusive criteria necessary to be more in line with the current selection practices implemented by our partners. </a:t>
            </a:r>
            <a:endParaRPr/>
          </a:p>
        </p:txBody>
      </p:sp>
      <p:sp>
        <p:nvSpPr>
          <p:cNvPr id="236" name="Google Shape;236;p18"/>
          <p:cNvSpPr/>
          <p:nvPr/>
        </p:nvSpPr>
        <p:spPr>
          <a:xfrm>
            <a:off x="945329" y="5322772"/>
            <a:ext cx="640080" cy="466344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84149"/>
          </a:solidFill>
          <a:ln w="15875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9"/>
          <p:cNvSpPr txBox="1">
            <a:spLocks noGrp="1"/>
          </p:cNvSpPr>
          <p:nvPr>
            <p:ph type="title"/>
          </p:nvPr>
        </p:nvSpPr>
        <p:spPr>
          <a:xfrm>
            <a:off x="370703" y="286604"/>
            <a:ext cx="8504355" cy="1450757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EB Garamond"/>
              <a:buNone/>
            </a:pPr>
            <a:r>
              <a:rPr lang="en-GB" sz="3600"/>
              <a:t>The new ROAD inclusion criteria</a:t>
            </a:r>
            <a:br>
              <a:rPr lang="en-GB" sz="3600"/>
            </a:br>
            <a:r>
              <a:rPr lang="en-GB" sz="1600" b="0"/>
              <a:t>https://www.issn.org/services/online-services/road-the-directory-of-open-access-scholarly-resources/</a:t>
            </a:r>
            <a:br>
              <a:rPr lang="en-GB" sz="1600" b="0"/>
            </a:br>
            <a:r>
              <a:rPr lang="en-GB" sz="1600" b="0" u="sng">
                <a:solidFill>
                  <a:schemeClr val="hlink"/>
                </a:solidFill>
                <a:hlinkClick r:id="rId3"/>
              </a:rPr>
              <a:t>https://portal.issn.org/faq10</a:t>
            </a:r>
            <a:r>
              <a:rPr lang="en-GB" sz="1600" b="0"/>
              <a:t> 10.6 section</a:t>
            </a:r>
            <a:endParaRPr/>
          </a:p>
        </p:txBody>
      </p:sp>
      <p:sp>
        <p:nvSpPr>
          <p:cNvPr id="243" name="Google Shape;243;p19"/>
          <p:cNvSpPr txBox="1">
            <a:spLocks noGrp="1"/>
          </p:cNvSpPr>
          <p:nvPr>
            <p:ph type="body" idx="2"/>
          </p:nvPr>
        </p:nvSpPr>
        <p:spPr>
          <a:xfrm>
            <a:off x="4663439" y="1845736"/>
            <a:ext cx="4211619" cy="4567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 fontScale="25000" lnSpcReduction="20000"/>
          </a:bodyPr>
          <a:lstStyle/>
          <a:p>
            <a:pPr marL="91440" lvl="0" indent="-1079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 "/>
            </a:pPr>
            <a:r>
              <a:rPr lang="en-GB" sz="6800"/>
              <a:t>- </a:t>
            </a:r>
            <a:r>
              <a:rPr lang="en-GB" sz="6800" b="1"/>
              <a:t>Types of resources</a:t>
            </a:r>
            <a:r>
              <a:rPr lang="en-GB" sz="6800"/>
              <a:t>: Any type of scholarly resources</a:t>
            </a:r>
            <a:endParaRPr sz="6800"/>
          </a:p>
          <a:p>
            <a:pPr marL="91440" lvl="0" indent="-1079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en-GB" sz="6800"/>
              <a:t>- </a:t>
            </a:r>
            <a:r>
              <a:rPr lang="en-GB" sz="6800" b="1"/>
              <a:t>Publishing entity of the resource</a:t>
            </a:r>
            <a:r>
              <a:rPr lang="en-GB" sz="6800"/>
              <a:t>: Name of the issuing body or institution must be stated, with a physical address and website. Mentioning the ISNI is recommended.</a:t>
            </a:r>
            <a:endParaRPr/>
          </a:p>
          <a:p>
            <a:pPr marL="91440" lvl="0" indent="-1079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en-GB" sz="6800"/>
              <a:t>- </a:t>
            </a:r>
            <a:r>
              <a:rPr lang="en-GB" sz="6800" b="1"/>
              <a:t>Definition of the resource</a:t>
            </a:r>
            <a:r>
              <a:rPr lang="en-GB" sz="6800"/>
              <a:t>: Aim, editorial line, thematic coverage, target audience.</a:t>
            </a:r>
            <a:endParaRPr sz="6800"/>
          </a:p>
          <a:p>
            <a:pPr marL="91440" lvl="0" indent="-1079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en-GB" sz="6800"/>
              <a:t>- </a:t>
            </a:r>
            <a:r>
              <a:rPr lang="en-GB" sz="6800" b="1"/>
              <a:t>Peer review</a:t>
            </a:r>
            <a:r>
              <a:rPr lang="en-GB" sz="6800"/>
              <a:t>: Assessment process should be detailed.</a:t>
            </a:r>
            <a:endParaRPr sz="6800"/>
          </a:p>
          <a:p>
            <a:pPr marL="91440" lvl="0" indent="-1079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en-GB" sz="6800"/>
              <a:t>- </a:t>
            </a:r>
            <a:r>
              <a:rPr lang="en-GB" sz="6800" b="1"/>
              <a:t>Code of ethics and indexing</a:t>
            </a:r>
            <a:r>
              <a:rPr lang="en-GB" sz="6800"/>
              <a:t>: The codes of ethics (COPE, OASPA, Think. Check. Submit., ...) and the indexing services should be mentioned. </a:t>
            </a:r>
            <a:endParaRPr/>
          </a:p>
          <a:p>
            <a:pPr marL="91440" lvl="0" indent="-1079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en-GB" sz="6800"/>
              <a:t>- </a:t>
            </a:r>
            <a:r>
              <a:rPr lang="en-GB" sz="6800" b="1"/>
              <a:t>Instructions to authors</a:t>
            </a:r>
            <a:r>
              <a:rPr lang="en-GB" sz="6800"/>
              <a:t>: Must be clear and comprehensive, including copyright and publication fees. If there are no fees, this should be clearly stated.</a:t>
            </a:r>
            <a:endParaRPr sz="6800"/>
          </a:p>
          <a:p>
            <a:pPr marL="91440" lvl="0" indent="-59689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None/>
            </a:pPr>
            <a:endParaRPr/>
          </a:p>
        </p:txBody>
      </p:sp>
      <p:sp>
        <p:nvSpPr>
          <p:cNvPr id="244" name="Google Shape;244;p19"/>
          <p:cNvSpPr txBox="1">
            <a:spLocks noGrp="1"/>
          </p:cNvSpPr>
          <p:nvPr>
            <p:ph type="body" idx="1"/>
          </p:nvPr>
        </p:nvSpPr>
        <p:spPr>
          <a:xfrm>
            <a:off x="370703" y="1845736"/>
            <a:ext cx="4109859" cy="4567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 fontScale="25000" lnSpcReduction="20000"/>
          </a:bodyPr>
          <a:lstStyle/>
          <a:p>
            <a:pPr marL="91440" lvl="0" indent="-1079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 "/>
            </a:pPr>
            <a:r>
              <a:rPr lang="en-GB" sz="6800"/>
              <a:t>- </a:t>
            </a:r>
            <a:r>
              <a:rPr lang="en-GB" sz="6800" b="1"/>
              <a:t>Accessibility</a:t>
            </a:r>
            <a:r>
              <a:rPr lang="en-GB" sz="6800"/>
              <a:t>: All content must be open access, from the beginning of the publication to the latest issue. A dedicated URL is needed. </a:t>
            </a:r>
            <a:endParaRPr/>
          </a:p>
          <a:p>
            <a:pPr marL="91440" lvl="0" indent="-1079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en-GB" sz="6800"/>
              <a:t>- </a:t>
            </a:r>
            <a:r>
              <a:rPr lang="en-GB" sz="6800" b="1"/>
              <a:t>Locating the resource</a:t>
            </a:r>
            <a:r>
              <a:rPr lang="en-GB" sz="6800"/>
              <a:t>: The country that matters is where the publisher or issuing body is registered and carries out its academic and publishing activities. A proof of registration may be required.</a:t>
            </a:r>
            <a:endParaRPr/>
          </a:p>
          <a:p>
            <a:pPr marL="91440" lvl="0" indent="-1079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en-GB" sz="6800"/>
              <a:t> - </a:t>
            </a:r>
            <a:r>
              <a:rPr lang="en-GB" sz="6800" b="1"/>
              <a:t>Licence statement</a:t>
            </a:r>
            <a:r>
              <a:rPr lang="en-GB" sz="6800"/>
              <a:t>: Open licence and OA policy clearly mentioned. </a:t>
            </a:r>
            <a:endParaRPr sz="6800"/>
          </a:p>
          <a:p>
            <a:pPr marL="91440" lvl="0" indent="-1079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en-GB" sz="6800"/>
              <a:t>- </a:t>
            </a:r>
            <a:r>
              <a:rPr lang="en-GB" sz="6800" b="1"/>
              <a:t>Content</a:t>
            </a:r>
            <a:r>
              <a:rPr lang="en-GB" sz="6800"/>
              <a:t>: Academic or scholarly content and at least five (5) articles in each issue.   </a:t>
            </a:r>
            <a:endParaRPr sz="6800"/>
          </a:p>
          <a:p>
            <a:pPr marL="91440" lvl="0" indent="-1079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en-GB" sz="6800"/>
              <a:t>- </a:t>
            </a:r>
            <a:r>
              <a:rPr lang="en-GB" sz="6800" b="1"/>
              <a:t>Editorial responsibility</a:t>
            </a:r>
            <a:r>
              <a:rPr lang="en-GB" sz="6800"/>
              <a:t>: Names of the persons holding editorial and scholarly responsibility, the persons who make up the editorial bodies.</a:t>
            </a:r>
            <a:endParaRPr/>
          </a:p>
          <a:p>
            <a:pPr marL="91440" lvl="0" indent="-1079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Char char=" "/>
            </a:pPr>
            <a:r>
              <a:rPr lang="en-GB" sz="6800"/>
              <a:t>- </a:t>
            </a:r>
            <a:r>
              <a:rPr lang="en-GB" sz="6800" b="1"/>
              <a:t>Academic affiliation</a:t>
            </a:r>
            <a:r>
              <a:rPr lang="en-GB" sz="6800"/>
              <a:t>: Clearly expressed academic affiliation needed, private or public. </a:t>
            </a:r>
            <a:endParaRPr/>
          </a:p>
          <a:p>
            <a:pPr marL="9144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None/>
            </a:pPr>
            <a:endParaRPr sz="6400"/>
          </a:p>
          <a:p>
            <a:pPr marL="91440" lvl="0" indent="-53339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None/>
            </a:pPr>
            <a:endParaRPr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"/>
          <p:cNvSpPr txBox="1"/>
          <p:nvPr/>
        </p:nvSpPr>
        <p:spPr>
          <a:xfrm>
            <a:off x="599091" y="621323"/>
            <a:ext cx="81350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 b="1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rPr>
              <a:t>Outline</a:t>
            </a:r>
            <a:endParaRPr sz="4000" b="1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451945" y="1699846"/>
            <a:ext cx="8450318" cy="3785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1/ The Irish ISSN Centre @ The National Library of Ireland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2/ Enhancing ROAD through new Selection Criteria and Data Quality Projects 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3/ Activity highlights of the ISSN International Centre and its Network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0"/>
          <p:cNvSpPr txBox="1">
            <a:spLocks noGrp="1"/>
          </p:cNvSpPr>
          <p:nvPr>
            <p:ph type="title"/>
          </p:nvPr>
        </p:nvSpPr>
        <p:spPr>
          <a:xfrm>
            <a:off x="390842" y="205325"/>
            <a:ext cx="8417878" cy="739556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EB Garamond"/>
              <a:buNone/>
            </a:pPr>
            <a:r>
              <a:rPr lang="en-GB" sz="3600"/>
              <a:t>Assessing a sample of ROAD records</a:t>
            </a:r>
            <a:endParaRPr/>
          </a:p>
        </p:txBody>
      </p:sp>
      <p:pic>
        <p:nvPicPr>
          <p:cNvPr id="251" name="Google Shape;251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2960" y="1219201"/>
            <a:ext cx="6619921" cy="47009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1"/>
          <p:cNvSpPr txBox="1">
            <a:spLocks noGrp="1"/>
          </p:cNvSpPr>
          <p:nvPr>
            <p:ph type="title"/>
          </p:nvPr>
        </p:nvSpPr>
        <p:spPr>
          <a:xfrm>
            <a:off x="355600" y="245965"/>
            <a:ext cx="8463280" cy="739556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EB Garamond"/>
              <a:buNone/>
            </a:pPr>
            <a:r>
              <a:rPr lang="en-GB" sz="3600"/>
              <a:t>Assessing a sample of ROAD records</a:t>
            </a:r>
            <a:endParaRPr/>
          </a:p>
        </p:txBody>
      </p:sp>
      <p:pic>
        <p:nvPicPr>
          <p:cNvPr id="258" name="Google Shape;258;p2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257411" y="1303369"/>
            <a:ext cx="6921389" cy="46502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2"/>
          <p:cNvSpPr txBox="1">
            <a:spLocks noGrp="1"/>
          </p:cNvSpPr>
          <p:nvPr>
            <p:ph type="title"/>
          </p:nvPr>
        </p:nvSpPr>
        <p:spPr>
          <a:xfrm>
            <a:off x="370703" y="286605"/>
            <a:ext cx="8501447" cy="846006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EB Garamond"/>
              <a:buNone/>
            </a:pPr>
            <a:r>
              <a:rPr lang="en-GB" sz="3600"/>
              <a:t>Partnering to enhance Data Quality</a:t>
            </a:r>
            <a:endParaRPr sz="3600"/>
          </a:p>
        </p:txBody>
      </p:sp>
      <p:pic>
        <p:nvPicPr>
          <p:cNvPr id="265" name="Google Shape;265;p2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22960" y="2552700"/>
            <a:ext cx="3749040" cy="837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93289" y="2552700"/>
            <a:ext cx="2581275" cy="116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92436" y="4149436"/>
            <a:ext cx="1717964" cy="17179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21526" y="4149436"/>
            <a:ext cx="1717964" cy="171796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9" name="Google Shape;269;p22"/>
          <p:cNvCxnSpPr/>
          <p:nvPr/>
        </p:nvCxnSpPr>
        <p:spPr>
          <a:xfrm>
            <a:off x="4239490" y="4447309"/>
            <a:ext cx="1052946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70" name="Google Shape;270;p22"/>
          <p:cNvCxnSpPr/>
          <p:nvPr/>
        </p:nvCxnSpPr>
        <p:spPr>
          <a:xfrm rot="10800000">
            <a:off x="4239490" y="5264727"/>
            <a:ext cx="953799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3"/>
          <p:cNvSpPr txBox="1">
            <a:spLocks noGrp="1"/>
          </p:cNvSpPr>
          <p:nvPr>
            <p:ph type="ctrTitle"/>
          </p:nvPr>
        </p:nvSpPr>
        <p:spPr>
          <a:xfrm>
            <a:off x="399392" y="2035451"/>
            <a:ext cx="8324193" cy="1713589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EB Garamond"/>
              <a:buNone/>
            </a:pPr>
            <a:r>
              <a:rPr lang="en-GB" sz="4000"/>
              <a:t>Thank you for your attention!</a:t>
            </a:r>
            <a:endParaRPr/>
          </a:p>
        </p:txBody>
      </p:sp>
      <p:sp>
        <p:nvSpPr>
          <p:cNvPr id="276" name="Google Shape;276;p23"/>
          <p:cNvSpPr/>
          <p:nvPr/>
        </p:nvSpPr>
        <p:spPr>
          <a:xfrm>
            <a:off x="822960" y="4630899"/>
            <a:ext cx="3867913" cy="1231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u="sng">
                <a:solidFill>
                  <a:srgbClr val="E84149"/>
                </a:solidFill>
                <a:latin typeface="Calibri"/>
                <a:ea typeface="Calibri"/>
                <a:cs typeface="Calibri"/>
                <a:sym typeface="Calibri"/>
              </a:rPr>
              <a:t>Nathalie CORNIC</a:t>
            </a:r>
            <a:r>
              <a:rPr lang="en-GB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</a:t>
            </a:r>
            <a:br>
              <a:rPr lang="en-GB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Metadata &amp; Technical Coordination of the ISSN Network, ISSN International Centre</a:t>
            </a:r>
            <a:endParaRPr sz="18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4"/>
          <p:cNvSpPr txBox="1">
            <a:spLocks noGrp="1"/>
          </p:cNvSpPr>
          <p:nvPr>
            <p:ph type="title"/>
          </p:nvPr>
        </p:nvSpPr>
        <p:spPr>
          <a:xfrm>
            <a:off x="157655" y="1972707"/>
            <a:ext cx="8912773" cy="2178879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EB Garamond"/>
              <a:buNone/>
            </a:pPr>
            <a:r>
              <a:rPr lang="en-GB"/>
              <a:t>Activity Highlights of the ISSN International Centre and its Network</a:t>
            </a:r>
            <a:br>
              <a:rPr lang="en-GB"/>
            </a:br>
            <a:endParaRPr b="1"/>
          </a:p>
        </p:txBody>
      </p:sp>
      <p:pic>
        <p:nvPicPr>
          <p:cNvPr id="283" name="Google Shape;28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8650" y="303946"/>
            <a:ext cx="3155716" cy="977943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24"/>
          <p:cNvSpPr/>
          <p:nvPr/>
        </p:nvSpPr>
        <p:spPr>
          <a:xfrm>
            <a:off x="822960" y="4630899"/>
            <a:ext cx="3867913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u="sng">
                <a:solidFill>
                  <a:srgbClr val="E84149"/>
                </a:solidFill>
                <a:latin typeface="Calibri"/>
                <a:ea typeface="Calibri"/>
                <a:cs typeface="Calibri"/>
                <a:sym typeface="Calibri"/>
              </a:rPr>
              <a:t>Gaelle BEQUET</a:t>
            </a:r>
            <a:r>
              <a:rPr lang="en-GB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</a:t>
            </a:r>
            <a:br>
              <a:rPr lang="en-GB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Director, ISSN International Centre</a:t>
            </a:r>
            <a:endParaRPr sz="18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2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-78059"/>
            <a:ext cx="9144000" cy="64677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26"/>
          <p:cNvSpPr txBox="1">
            <a:spLocks noGrp="1"/>
          </p:cNvSpPr>
          <p:nvPr>
            <p:ph type="title"/>
          </p:nvPr>
        </p:nvSpPr>
        <p:spPr>
          <a:xfrm>
            <a:off x="822960" y="286605"/>
            <a:ext cx="7543800" cy="936472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EB Garamond"/>
              <a:buNone/>
            </a:pPr>
            <a:r>
              <a:rPr lang="en-GB" sz="3600"/>
              <a:t>Expanding the ISSN Network</a:t>
            </a:r>
            <a:endParaRPr sz="3600"/>
          </a:p>
        </p:txBody>
      </p:sp>
      <p:sp>
        <p:nvSpPr>
          <p:cNvPr id="297" name="Google Shape;297;p26"/>
          <p:cNvSpPr txBox="1">
            <a:spLocks noGrp="1"/>
          </p:cNvSpPr>
          <p:nvPr>
            <p:ph type="body" idx="2"/>
          </p:nvPr>
        </p:nvSpPr>
        <p:spPr>
          <a:xfrm>
            <a:off x="2175641" y="1223078"/>
            <a:ext cx="6191119" cy="4646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rmAutofit/>
          </a:bodyPr>
          <a:lstStyle/>
          <a:p>
            <a:pPr marL="91440" lvl="0" indent="-1270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 "/>
            </a:pPr>
            <a:r>
              <a:rPr lang="en-GB" b="1"/>
              <a:t>Austria, </a:t>
            </a:r>
            <a:r>
              <a:rPr lang="en-GB"/>
              <a:t>Hauptverband des Österreichischen Buchhandels: statutes acceded on September 25</a:t>
            </a:r>
            <a:r>
              <a:rPr lang="en-GB" baseline="30000"/>
              <a:t>th</a:t>
            </a:r>
            <a:r>
              <a:rPr lang="en-GB"/>
              <a:t> 2020, agreement signed November 24</a:t>
            </a:r>
            <a:r>
              <a:rPr lang="en-GB" baseline="30000"/>
              <a:t>th</a:t>
            </a:r>
            <a:r>
              <a:rPr lang="en-GB"/>
              <a:t> 2020, centre opened April 1</a:t>
            </a:r>
            <a:r>
              <a:rPr lang="en-GB" baseline="30000"/>
              <a:t>st</a:t>
            </a:r>
            <a:r>
              <a:rPr lang="en-GB"/>
              <a:t> 2021</a:t>
            </a:r>
            <a:endParaRPr/>
          </a:p>
          <a:p>
            <a:pPr marL="91440" lvl="0" indent="-127000" algn="just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000"/>
              <a:buChar char=" "/>
            </a:pPr>
            <a:r>
              <a:rPr lang="en-GB" b="1"/>
              <a:t>Peru, </a:t>
            </a:r>
            <a:r>
              <a:rPr lang="en-GB"/>
              <a:t>Biblioteca nacional del Perú: statutes acceded on November 25</a:t>
            </a:r>
            <a:r>
              <a:rPr lang="en-GB" baseline="30000"/>
              <a:t>th</a:t>
            </a:r>
            <a:r>
              <a:rPr lang="en-GB"/>
              <a:t> 2019, agreement signed May 11</a:t>
            </a:r>
            <a:r>
              <a:rPr lang="en-GB" baseline="30000"/>
              <a:t>th</a:t>
            </a:r>
            <a:r>
              <a:rPr lang="en-GB"/>
              <a:t> 2021, centre opened August 24</a:t>
            </a:r>
            <a:r>
              <a:rPr lang="en-GB" baseline="30000"/>
              <a:t>th</a:t>
            </a:r>
            <a:r>
              <a:rPr lang="en-GB"/>
              <a:t> 2021</a:t>
            </a:r>
            <a:endParaRPr/>
          </a:p>
          <a:p>
            <a:pPr marL="91440" lvl="0" indent="-127000" algn="just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000"/>
              <a:buChar char=" "/>
            </a:pPr>
            <a:r>
              <a:rPr lang="en-GB" b="1"/>
              <a:t>Ukraine, </a:t>
            </a:r>
            <a:r>
              <a:rPr lang="en-GB"/>
              <a:t>the State Scientific Institution "Ivan Fedorov Book Chamber of Ukraine“: statutes acceded July 10</a:t>
            </a:r>
            <a:r>
              <a:rPr lang="en-GB" baseline="30000"/>
              <a:t>th</a:t>
            </a:r>
            <a:r>
              <a:rPr lang="en-GB"/>
              <a:t> 2019, agreement signed June 30</a:t>
            </a:r>
            <a:r>
              <a:rPr lang="en-GB" baseline="30000"/>
              <a:t>th</a:t>
            </a:r>
            <a:r>
              <a:rPr lang="en-GB"/>
              <a:t> 2020, centre opened March 11</a:t>
            </a:r>
            <a:r>
              <a:rPr lang="en-GB" baseline="30000"/>
              <a:t>th</a:t>
            </a:r>
            <a:r>
              <a:rPr lang="en-GB"/>
              <a:t> 2021</a:t>
            </a:r>
            <a:endParaRPr/>
          </a:p>
        </p:txBody>
      </p:sp>
      <p:pic>
        <p:nvPicPr>
          <p:cNvPr id="298" name="Google Shape;298;p26" descr="https://upload.wikimedia.org/wikipedia/commons/thumb/4/41/Flag_of_Austria.svg/320px-Flag_of_Austria.svg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2960" y="2124925"/>
            <a:ext cx="944880" cy="628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26" descr="https://upload.wikimedia.org/wikipedia/commons/thumb/d/df/Flag_of_Peru_%28state%29.svg/320px-Flag_of_Peru_%28state%29.svg.png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822960" y="3148527"/>
            <a:ext cx="956192" cy="636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26" descr="https://upload.wikimedia.org/wikipedia/commons/thumb/4/49/Flag_of_Ukraine.svg/320px-Flag_of_Ukraine.svg.png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34272" y="4179659"/>
            <a:ext cx="944880" cy="6289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27"/>
          <p:cNvSpPr txBox="1">
            <a:spLocks noGrp="1"/>
          </p:cNvSpPr>
          <p:nvPr>
            <p:ph type="title"/>
          </p:nvPr>
        </p:nvSpPr>
        <p:spPr>
          <a:xfrm>
            <a:off x="822960" y="286605"/>
            <a:ext cx="7543800" cy="936472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EB Garamond"/>
              <a:buNone/>
            </a:pPr>
            <a:r>
              <a:rPr lang="en-GB" sz="3600"/>
              <a:t>Advancing International Identification and Description Standards</a:t>
            </a:r>
            <a:endParaRPr sz="3600"/>
          </a:p>
        </p:txBody>
      </p:sp>
      <p:sp>
        <p:nvSpPr>
          <p:cNvPr id="307" name="Google Shape;307;p27"/>
          <p:cNvSpPr txBox="1">
            <a:spLocks noGrp="1"/>
          </p:cNvSpPr>
          <p:nvPr>
            <p:ph type="body" idx="2"/>
          </p:nvPr>
        </p:nvSpPr>
        <p:spPr>
          <a:xfrm>
            <a:off x="2175641" y="1376218"/>
            <a:ext cx="6191119" cy="4492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rmAutofit lnSpcReduction="10000"/>
          </a:bodyPr>
          <a:lstStyle/>
          <a:p>
            <a:pPr marL="91440" lvl="0" indent="-1270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 "/>
            </a:pPr>
            <a:r>
              <a:rPr lang="en-GB"/>
              <a:t>Sixth edition of ISO 3297 standard made available in October 2020 - Minor revision was voted in 2021 to introduce editorial amendments -  Final Draft International Standard, i.e. 7</a:t>
            </a:r>
            <a:r>
              <a:rPr lang="en-GB" baseline="30000"/>
              <a:t>th</a:t>
            </a:r>
            <a:r>
              <a:rPr lang="en-GB"/>
              <a:t> edition, to be published in 2022.</a:t>
            </a:r>
            <a:endParaRPr/>
          </a:p>
          <a:p>
            <a:pPr marL="91440" lvl="0" indent="-127000" algn="just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000"/>
              <a:buChar char=" "/>
            </a:pPr>
            <a:r>
              <a:rPr lang="en-GB"/>
              <a:t>January 2021: MARC Advisory Committee endorsed ISSN Network proposal to include additional types of continuing resources defined for the control field (tag 008 position 21) - June 2022, MAC endorsed proposal  redefining 856 subfields ($h for broken URLs, and $g for PIDs, and a new definition of $q Electronic format type)</a:t>
            </a:r>
            <a:endParaRPr/>
          </a:p>
          <a:p>
            <a:pPr marL="91440" lvl="0" indent="-127000" algn="just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000"/>
              <a:buChar char=" "/>
            </a:pPr>
            <a:r>
              <a:rPr lang="en-GB"/>
              <a:t>Contribution to the ISBD for Manifestation Task Force which has resulted in a first list of elements for “ISBD for Manifestation” presented at IFLA WLIC 2021.</a:t>
            </a:r>
            <a:endParaRPr/>
          </a:p>
        </p:txBody>
      </p:sp>
      <p:pic>
        <p:nvPicPr>
          <p:cNvPr id="308" name="Google Shape;308;p27" descr="vLex Integrations and Applications | Enhance Your Legal Research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2846" y="3345366"/>
            <a:ext cx="1610867" cy="1066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3694" y="2052193"/>
            <a:ext cx="1071292" cy="986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5267" y="4896994"/>
            <a:ext cx="1654410" cy="5280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28"/>
          <p:cNvSpPr txBox="1">
            <a:spLocks noGrp="1"/>
          </p:cNvSpPr>
          <p:nvPr>
            <p:ph type="title"/>
          </p:nvPr>
        </p:nvSpPr>
        <p:spPr>
          <a:xfrm>
            <a:off x="822960" y="286605"/>
            <a:ext cx="7543800" cy="936472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EB Garamond"/>
              <a:buNone/>
            </a:pPr>
            <a:r>
              <a:rPr lang="en-GB" sz="3600"/>
              <a:t>Enhancing our Metadata Production Tool</a:t>
            </a:r>
            <a:endParaRPr sz="3600"/>
          </a:p>
        </p:txBody>
      </p:sp>
      <p:pic>
        <p:nvPicPr>
          <p:cNvPr id="317" name="Google Shape;317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1015" y="1761892"/>
            <a:ext cx="7535745" cy="4238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9"/>
          <p:cNvSpPr txBox="1">
            <a:spLocks noGrp="1"/>
          </p:cNvSpPr>
          <p:nvPr>
            <p:ph type="title"/>
          </p:nvPr>
        </p:nvSpPr>
        <p:spPr>
          <a:xfrm>
            <a:off x="822960" y="286605"/>
            <a:ext cx="7543800" cy="936472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EB Garamond"/>
              <a:buNone/>
            </a:pPr>
            <a:r>
              <a:rPr lang="en-GB" sz="3600"/>
              <a:t>Pursuing our 2024 Strategy</a:t>
            </a:r>
            <a:endParaRPr sz="3600"/>
          </a:p>
        </p:txBody>
      </p:sp>
      <p:pic>
        <p:nvPicPr>
          <p:cNvPr id="324" name="Google Shape;324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30399" y="1789010"/>
            <a:ext cx="1828894" cy="1117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18910" y="1693368"/>
            <a:ext cx="2364508" cy="2426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29" descr="Project Jasper: the story so far – DOAJ News Servic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18143" y="3767700"/>
            <a:ext cx="3700268" cy="164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3"/>
          <p:cNvPicPr preferRelativeResize="0"/>
          <p:nvPr/>
        </p:nvPicPr>
        <p:blipFill rotWithShape="1">
          <a:blip r:embed="rId3">
            <a:alphaModFix/>
          </a:blip>
          <a:srcRect l="271" t="16755" r="-270" b="344"/>
          <a:stretch/>
        </p:blipFill>
        <p:spPr>
          <a:xfrm>
            <a:off x="0" y="1"/>
            <a:ext cx="9215298" cy="4519448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3"/>
          <p:cNvSpPr txBox="1">
            <a:spLocks noGrp="1"/>
          </p:cNvSpPr>
          <p:nvPr>
            <p:ph type="subTitle" idx="1"/>
          </p:nvPr>
        </p:nvSpPr>
        <p:spPr>
          <a:xfrm>
            <a:off x="166318" y="5141183"/>
            <a:ext cx="9048980" cy="96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800" b="1">
              <a:solidFill>
                <a:srgbClr val="63CDC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800"/>
              <a:buNone/>
            </a:pPr>
            <a:r>
              <a:rPr lang="en-GB" sz="2800" b="1">
                <a:solidFill>
                  <a:srgbClr val="63CDC9"/>
                </a:solidFill>
                <a:latin typeface="Arial"/>
                <a:ea typeface="Arial"/>
                <a:cs typeface="Arial"/>
                <a:sym typeface="Arial"/>
              </a:rPr>
              <a:t>THE IRISH ISSN CENTRE @ THE NATIONAL LIBRARY OF IRELAND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000"/>
              <a:buNone/>
            </a:pPr>
            <a:r>
              <a:rPr lang="en-GB" sz="2000" b="1">
                <a:solidFill>
                  <a:srgbClr val="63CDC9"/>
                </a:solidFill>
                <a:latin typeface="Arial"/>
                <a:ea typeface="Arial"/>
                <a:cs typeface="Arial"/>
                <a:sym typeface="Arial"/>
              </a:rPr>
              <a:t>SIOBHÁN O'DONOVAN, HEAD OF ISSN IRELAND, NATIONAL LIBRARY OF IRELAND</a:t>
            </a:r>
            <a:endParaRPr sz="2000" b="1">
              <a:solidFill>
                <a:srgbClr val="63CDC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800"/>
              <a:buNone/>
            </a:pPr>
            <a:endParaRPr sz="2800" b="1">
              <a:solidFill>
                <a:srgbClr val="63CDC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2" name="Google Shape;112;p3" descr="cid:image005.png@01D7F687.4A7999A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56121" y="336650"/>
            <a:ext cx="1724025" cy="95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Google Shape;332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9143999" cy="64192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"/>
          <p:cNvSpPr txBox="1">
            <a:spLocks noGrp="1"/>
          </p:cNvSpPr>
          <p:nvPr>
            <p:ph type="title"/>
          </p:nvPr>
        </p:nvSpPr>
        <p:spPr>
          <a:xfrm>
            <a:off x="712733" y="1413630"/>
            <a:ext cx="8311200" cy="994200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B Garamond"/>
              <a:buNone/>
            </a:pPr>
            <a:r>
              <a:rPr lang="en-GB" b="1"/>
              <a:t>The Irish ISSN Centre</a:t>
            </a:r>
            <a:endParaRPr b="1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061125" y="2620057"/>
            <a:ext cx="7179600" cy="35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/>
              <a:t>Based in NLI since 1978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556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000"/>
              <a:buChar char="●"/>
            </a:pPr>
            <a:r>
              <a:rPr lang="en-GB"/>
              <a:t>Periodicals Department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endParaRPr/>
          </a:p>
          <a:p>
            <a:pPr marL="457200" lvl="0" indent="-3556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000"/>
              <a:buChar char="●"/>
            </a:pPr>
            <a:r>
              <a:rPr lang="en-GB"/>
              <a:t>1 staff member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endParaRPr/>
          </a:p>
          <a:p>
            <a:pPr marL="457200" lvl="0" indent="-3556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000"/>
              <a:buChar char="●"/>
            </a:pPr>
            <a:r>
              <a:rPr lang="en-GB"/>
              <a:t>Small Centre with approximately 100 assignments annually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endParaRPr/>
          </a:p>
          <a:p>
            <a:pPr marL="457200" lvl="0" indent="-3556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000"/>
              <a:buChar char="●"/>
            </a:pPr>
            <a:r>
              <a:rPr lang="en-GB"/>
              <a:t>ISSN+ since June 2022</a:t>
            </a:r>
            <a:endParaRPr/>
          </a:p>
        </p:txBody>
      </p:sp>
      <p:pic>
        <p:nvPicPr>
          <p:cNvPr id="120" name="Google Shape;120;p4" descr="cid:image005.png@01D7F687.4A7999A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30275" y="236180"/>
            <a:ext cx="1724025" cy="9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2733" y="223459"/>
            <a:ext cx="3155716" cy="977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"/>
          <p:cNvSpPr txBox="1">
            <a:spLocks noGrp="1"/>
          </p:cNvSpPr>
          <p:nvPr>
            <p:ph type="title"/>
          </p:nvPr>
        </p:nvSpPr>
        <p:spPr>
          <a:xfrm>
            <a:off x="313662" y="1500165"/>
            <a:ext cx="8516700" cy="994200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B Garamond"/>
              <a:buNone/>
            </a:pPr>
            <a:r>
              <a:rPr lang="en-GB" b="1"/>
              <a:t>Steps to assigning ISSN</a:t>
            </a:r>
            <a:endParaRPr b="1"/>
          </a:p>
        </p:txBody>
      </p:sp>
      <p:sp>
        <p:nvSpPr>
          <p:cNvPr id="128" name="Google Shape;128;p5"/>
          <p:cNvSpPr txBox="1">
            <a:spLocks noGrp="1"/>
          </p:cNvSpPr>
          <p:nvPr>
            <p:ph type="body" idx="1"/>
          </p:nvPr>
        </p:nvSpPr>
        <p:spPr>
          <a:xfrm>
            <a:off x="204750" y="2713850"/>
            <a:ext cx="8734500" cy="3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/>
              <a:t>Application form downloaded from website</a:t>
            </a:r>
            <a:endParaRPr/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/>
              <a:t>Form submitted by email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issnirl@nli.ie</a:t>
            </a:r>
            <a:endParaRPr/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/>
              <a:t>Application form checked to make sure it meets criteria</a:t>
            </a:r>
            <a:endParaRPr/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/>
              <a:t>Checked against ISSN portal</a:t>
            </a:r>
            <a:endParaRPr/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/>
              <a:t>Create the provisional record on ISSN+</a:t>
            </a:r>
            <a:endParaRPr/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/>
              <a:t>Issue the ISSN number to publisher by email within 10 days</a:t>
            </a:r>
            <a:endParaRPr/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/>
              <a:t>NLI developing a new website at the moment which will have an online application form</a:t>
            </a:r>
            <a:endParaRPr/>
          </a:p>
        </p:txBody>
      </p:sp>
      <p:pic>
        <p:nvPicPr>
          <p:cNvPr id="129" name="Google Shape;129;p5" descr="cid:image005.png@01D7F687.4A7999A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39102" y="46230"/>
            <a:ext cx="1724025" cy="9504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6538" y="302747"/>
            <a:ext cx="3155717" cy="977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6"/>
          <p:cNvSpPr txBox="1">
            <a:spLocks noGrp="1"/>
          </p:cNvSpPr>
          <p:nvPr>
            <p:ph type="title"/>
          </p:nvPr>
        </p:nvSpPr>
        <p:spPr>
          <a:xfrm>
            <a:off x="458155" y="1341294"/>
            <a:ext cx="8559721" cy="994172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EB Garamond"/>
              <a:buNone/>
            </a:pPr>
            <a:r>
              <a:rPr lang="en-GB" b="1"/>
              <a:t>Types of publications and statistics</a:t>
            </a:r>
            <a:endParaRPr b="1"/>
          </a:p>
        </p:txBody>
      </p:sp>
      <p:sp>
        <p:nvSpPr>
          <p:cNvPr id="137" name="Google Shape;137;p6"/>
          <p:cNvSpPr txBox="1">
            <a:spLocks noGrp="1"/>
          </p:cNvSpPr>
          <p:nvPr>
            <p:ph type="body" idx="1"/>
          </p:nvPr>
        </p:nvSpPr>
        <p:spPr>
          <a:xfrm>
            <a:off x="536028" y="2468233"/>
            <a:ext cx="7979322" cy="1177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rmAutofit lnSpcReduction="10000"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All types of serial publishers, commercial, government, societies etc.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Government bodies and departments are now producing a lot of online only publications- CSO is our largest customer</a:t>
            </a:r>
            <a:endParaRPr/>
          </a:p>
        </p:txBody>
      </p:sp>
      <p:pic>
        <p:nvPicPr>
          <p:cNvPr id="138" name="Google Shape;138;p6" descr="cid:image005.png@01D7F687.4A7999A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93851" y="78987"/>
            <a:ext cx="1724025" cy="9525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39" name="Google Shape;139;p6"/>
          <p:cNvGraphicFramePr/>
          <p:nvPr/>
        </p:nvGraphicFramePr>
        <p:xfrm>
          <a:off x="458155" y="3910865"/>
          <a:ext cx="2499206" cy="1956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0" name="Google Shape;140;p6"/>
          <p:cNvGraphicFramePr/>
          <p:nvPr/>
        </p:nvGraphicFramePr>
        <p:xfrm>
          <a:off x="3234739" y="3910865"/>
          <a:ext cx="2674522" cy="1956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1" name="Google Shape;141;p6"/>
          <p:cNvGraphicFramePr/>
          <p:nvPr/>
        </p:nvGraphicFramePr>
        <p:xfrm>
          <a:off x="6186638" y="3910865"/>
          <a:ext cx="2618480" cy="1956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42" name="Google Shape;142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58155" y="208447"/>
            <a:ext cx="3155716" cy="977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7"/>
          <p:cNvSpPr txBox="1">
            <a:spLocks noGrp="1"/>
          </p:cNvSpPr>
          <p:nvPr>
            <p:ph type="title"/>
          </p:nvPr>
        </p:nvSpPr>
        <p:spPr>
          <a:xfrm>
            <a:off x="544567" y="1234963"/>
            <a:ext cx="8375575" cy="1119353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B Garamond"/>
              <a:buNone/>
            </a:pPr>
            <a:r>
              <a:rPr lang="en-GB" b="1"/>
              <a:t>Legal Deposit in Ireland</a:t>
            </a:r>
            <a:endParaRPr b="1"/>
          </a:p>
        </p:txBody>
      </p:sp>
      <p:sp>
        <p:nvSpPr>
          <p:cNvPr id="149" name="Google Shape;149;p7"/>
          <p:cNvSpPr txBox="1">
            <a:spLocks noGrp="1"/>
          </p:cNvSpPr>
          <p:nvPr>
            <p:ph type="body" idx="1"/>
          </p:nvPr>
        </p:nvSpPr>
        <p:spPr>
          <a:xfrm>
            <a:off x="628650" y="2732690"/>
            <a:ext cx="7886700" cy="33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rmAutofit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Copyright &amp; Related Rights Act 2000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NLI one of 8 Copyright Libraries in Ireland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ISSN work is closely linked to Legal Deposit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Inform small publishers of their Legal Deposit obligation</a:t>
            </a:r>
            <a:endParaRPr/>
          </a:p>
        </p:txBody>
      </p:sp>
      <p:pic>
        <p:nvPicPr>
          <p:cNvPr id="150" name="Google Shape;150;p7" descr="cid:image005.png@01D7F687.4A7999A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96117" y="74158"/>
            <a:ext cx="1724025" cy="9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4567" y="152867"/>
            <a:ext cx="3155716" cy="977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8"/>
          <p:cNvPicPr preferRelativeResize="0"/>
          <p:nvPr/>
        </p:nvPicPr>
        <p:blipFill rotWithShape="1">
          <a:blip r:embed="rId3">
            <a:alphaModFix/>
          </a:blip>
          <a:srcRect l="14956" t="-798" r="17102"/>
          <a:stretch/>
        </p:blipFill>
        <p:spPr>
          <a:xfrm rot="5400000">
            <a:off x="-428237" y="1482284"/>
            <a:ext cx="3494601" cy="2638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8"/>
          <p:cNvPicPr preferRelativeResize="0"/>
          <p:nvPr/>
        </p:nvPicPr>
        <p:blipFill rotWithShape="1">
          <a:blip r:embed="rId4">
            <a:alphaModFix/>
          </a:blip>
          <a:srcRect l="3953" t="4939" r="3814" b="3534"/>
          <a:stretch/>
        </p:blipFill>
        <p:spPr>
          <a:xfrm rot="5400000">
            <a:off x="2197542" y="1551997"/>
            <a:ext cx="3894151" cy="2898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5400000">
            <a:off x="4981694" y="1868683"/>
            <a:ext cx="4926516" cy="32972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9"/>
          <p:cNvSpPr txBox="1">
            <a:spLocks noGrp="1"/>
          </p:cNvSpPr>
          <p:nvPr>
            <p:ph type="title"/>
          </p:nvPr>
        </p:nvSpPr>
        <p:spPr>
          <a:xfrm>
            <a:off x="757362" y="1759355"/>
            <a:ext cx="8250004" cy="811033"/>
          </a:xfrm>
          <a:prstGeom prst="rect">
            <a:avLst/>
          </a:prstGeom>
          <a:noFill/>
          <a:ln w="38100" cap="flat" cmpd="sng">
            <a:solidFill>
              <a:srgbClr val="E841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B Garamond"/>
              <a:buNone/>
            </a:pPr>
            <a:r>
              <a:rPr lang="en-GB" b="1"/>
              <a:t>E Legal Deposit</a:t>
            </a:r>
            <a:endParaRPr b="1"/>
          </a:p>
        </p:txBody>
      </p:sp>
      <p:sp>
        <p:nvSpPr>
          <p:cNvPr id="166" name="Google Shape;166;p9"/>
          <p:cNvSpPr txBox="1">
            <a:spLocks noGrp="1"/>
          </p:cNvSpPr>
          <p:nvPr>
            <p:ph type="body" idx="1"/>
          </p:nvPr>
        </p:nvSpPr>
        <p:spPr>
          <a:xfrm>
            <a:off x="713400" y="2750523"/>
            <a:ext cx="7886700" cy="331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rmAutofit fontScale="92500"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Legislation extending Legal Deposit to digital publications was enacted in Dec 2019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No Irish Copyright Library currently claims e legal deposit material under the new legislation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ISSN assignment statistics will help in identifying Irish electronic   publications &amp; inform us of the scale of e publishing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A significant challenge</a:t>
            </a:r>
            <a:endParaRPr/>
          </a:p>
        </p:txBody>
      </p:sp>
      <p:pic>
        <p:nvPicPr>
          <p:cNvPr id="167" name="Google Shape;167;p9" descr="cid:image005.png@01D7F687.4A7999A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62451" y="123319"/>
            <a:ext cx="1724025" cy="9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7362" y="281378"/>
            <a:ext cx="3155716" cy="977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étrospective">
  <a:themeElements>
    <a:clrScheme name="Personnalisé 2">
      <a:dk1>
        <a:srgbClr val="000000"/>
      </a:dk1>
      <a:lt1>
        <a:srgbClr val="FFFFFF"/>
      </a:lt1>
      <a:dk2>
        <a:srgbClr val="637052"/>
      </a:dk2>
      <a:lt2>
        <a:srgbClr val="CCDDEA"/>
      </a:lt2>
      <a:accent1>
        <a:srgbClr val="8E1258"/>
      </a:accent1>
      <a:accent2>
        <a:srgbClr val="8E1258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1136</Words>
  <Application>Microsoft Office PowerPoint</Application>
  <PresentationFormat>Affichage à l'écran (4:3)</PresentationFormat>
  <Paragraphs>145</Paragraphs>
  <Slides>30</Slides>
  <Notes>30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5" baseType="lpstr">
      <vt:lpstr>Calibri</vt:lpstr>
      <vt:lpstr>EB Garamond</vt:lpstr>
      <vt:lpstr>Fira Sans</vt:lpstr>
      <vt:lpstr>Arial</vt:lpstr>
      <vt:lpstr>Rétrospective</vt:lpstr>
      <vt:lpstr>Identifying OA Journals:  A Core Business of the ISSN Network</vt:lpstr>
      <vt:lpstr>Présentation PowerPoint</vt:lpstr>
      <vt:lpstr>Présentation PowerPoint</vt:lpstr>
      <vt:lpstr>The Irish ISSN Centre</vt:lpstr>
      <vt:lpstr>Steps to assigning ISSN</vt:lpstr>
      <vt:lpstr>Types of publications and statistics</vt:lpstr>
      <vt:lpstr>Legal Deposit in Ireland</vt:lpstr>
      <vt:lpstr>Présentation PowerPoint</vt:lpstr>
      <vt:lpstr>E Legal Deposit</vt:lpstr>
      <vt:lpstr>OA Publishing in Ireland</vt:lpstr>
      <vt:lpstr>Thank You!</vt:lpstr>
      <vt:lpstr>Enhancing ROAD through new Selection Criteria and Data Quality Projects </vt:lpstr>
      <vt:lpstr>Présentation PowerPoint</vt:lpstr>
      <vt:lpstr>ROAD Resources by type</vt:lpstr>
      <vt:lpstr>ROAD Resources by type</vt:lpstr>
      <vt:lpstr>ROAD Resources by ISSN National Centre (2019-2021)</vt:lpstr>
      <vt:lpstr>ROAD Resources indexed by Partner Databases (as of Dec. 2021)</vt:lpstr>
      <vt:lpstr>Evolving ROAD inclusion criteria</vt:lpstr>
      <vt:lpstr>The new ROAD inclusion criteria https://www.issn.org/services/online-services/road-the-directory-of-open-access-scholarly-resources/ https://portal.issn.org/faq10 10.6 section</vt:lpstr>
      <vt:lpstr>Assessing a sample of ROAD records</vt:lpstr>
      <vt:lpstr>Assessing a sample of ROAD records</vt:lpstr>
      <vt:lpstr>Partnering to enhance Data Quality</vt:lpstr>
      <vt:lpstr>Thank you for your attention!</vt:lpstr>
      <vt:lpstr>Activity Highlights of the ISSN International Centre and its Network </vt:lpstr>
      <vt:lpstr>Présentation PowerPoint</vt:lpstr>
      <vt:lpstr>Expanding the ISSN Network</vt:lpstr>
      <vt:lpstr>Advancing International Identification and Description Standards</vt:lpstr>
      <vt:lpstr>Enhancing our Metadata Production Tool</vt:lpstr>
      <vt:lpstr>Pursuing our 2024 Strategy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Identifying OA Journals:  A Core Business of the ISSN Network</dc:title>
  <dc:creator>Frédéric RUIZ</dc:creator>
  <cp:lastModifiedBy>Gaelle Bequet</cp:lastModifiedBy>
  <cp:revision>2</cp:revision>
  <dcterms:created xsi:type="dcterms:W3CDTF">2013-11-13T13:56:23Z</dcterms:created>
  <dcterms:modified xsi:type="dcterms:W3CDTF">2022-08-08T08:31:50Z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0x010100AE1623C7AD23414396A9CFF0F7ECC21D</vt:lpwstr>
  </property>
</Properties>
</file>