
<file path=[Content_Types].xml><?xml version="1.0" encoding="utf-8"?>
<Types xmlns="http://schemas.openxmlformats.org/package/2006/content-types">
  <Default Extension="avi" ContentType="video/x-msvideo"/>
  <Default Extension="gif" ContentType="image/gif"/>
  <Default Extension="jfif" ContentType="image/jpeg"/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717" r:id="rId1"/>
  </p:sldMasterIdLst>
  <p:notesMasterIdLst>
    <p:notesMasterId r:id="rId25"/>
  </p:notesMasterIdLst>
  <p:sldIdLst>
    <p:sldId id="256" r:id="rId2"/>
    <p:sldId id="258" r:id="rId3"/>
    <p:sldId id="608" r:id="rId4"/>
    <p:sldId id="578" r:id="rId5"/>
    <p:sldId id="627" r:id="rId6"/>
    <p:sldId id="530" r:id="rId7"/>
    <p:sldId id="638" r:id="rId8"/>
    <p:sldId id="574" r:id="rId9"/>
    <p:sldId id="640" r:id="rId10"/>
    <p:sldId id="639" r:id="rId11"/>
    <p:sldId id="634" r:id="rId12"/>
    <p:sldId id="635" r:id="rId13"/>
    <p:sldId id="636" r:id="rId14"/>
    <p:sldId id="630" r:id="rId15"/>
    <p:sldId id="641" r:id="rId16"/>
    <p:sldId id="610" r:id="rId17"/>
    <p:sldId id="642" r:id="rId18"/>
    <p:sldId id="643" r:id="rId19"/>
    <p:sldId id="644" r:id="rId20"/>
    <p:sldId id="581" r:id="rId21"/>
    <p:sldId id="583" r:id="rId22"/>
    <p:sldId id="549" r:id="rId23"/>
    <p:sldId id="632" r:id="rId24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rceaZZ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B0F0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25" autoAdjust="0"/>
    <p:restoredTop sz="89108" autoAdjust="0"/>
  </p:normalViewPr>
  <p:slideViewPr>
    <p:cSldViewPr snapToGrid="0">
      <p:cViewPr varScale="1">
        <p:scale>
          <a:sx n="93" d="100"/>
          <a:sy n="93" d="100"/>
        </p:scale>
        <p:origin x="10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641718952691244E-2"/>
          <c:y val="0.12074387670682839"/>
          <c:w val="0.84794588824853179"/>
          <c:h val="0.805625536111092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Accuracy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100000"/>
                    <a:shade val="85000"/>
                    <a:satMod val="100000"/>
                    <a:lumMod val="100000"/>
                  </a:schemeClr>
                </a:gs>
                <a:gs pos="100000">
                  <a:schemeClr val="accent1">
                    <a:tint val="90000"/>
                    <a:shade val="100000"/>
                    <a:satMod val="150000"/>
                    <a:lumMod val="10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8D5-4176-B9E0-10988B7A47E4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8D5-4176-B9E0-10988B7A47E4}"/>
              </c:ext>
            </c:extLst>
          </c:dPt>
          <c:dPt>
            <c:idx val="2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8D5-4176-B9E0-10988B7A47E4}"/>
              </c:ext>
            </c:extLst>
          </c:dPt>
          <c:dPt>
            <c:idx val="3"/>
            <c:invertIfNegative val="0"/>
            <c:bubble3D val="0"/>
            <c:spPr>
              <a:solidFill>
                <a:srgbClr val="FF33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8D5-4176-B9E0-10988B7A47E4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Sheet1!$C$2:$C$5</c:f>
                <c:numCache>
                  <c:formatCode>General</c:formatCode>
                  <c:ptCount val="4"/>
                  <c:pt idx="0">
                    <c:v>2.16</c:v>
                  </c:pt>
                  <c:pt idx="1">
                    <c:v>2.92</c:v>
                  </c:pt>
                  <c:pt idx="2">
                    <c:v>3.07</c:v>
                  </c:pt>
                  <c:pt idx="3">
                    <c:v>3.63</c:v>
                  </c:pt>
                </c:numCache>
              </c:numRef>
            </c:plus>
            <c:minus>
              <c:numRef>
                <c:f>Sheet1!$C$2:$C$5</c:f>
                <c:numCache>
                  <c:formatCode>General</c:formatCode>
                  <c:ptCount val="4"/>
                  <c:pt idx="0">
                    <c:v>2.16</c:v>
                  </c:pt>
                  <c:pt idx="1">
                    <c:v>2.92</c:v>
                  </c:pt>
                  <c:pt idx="2">
                    <c:v>3.07</c:v>
                  </c:pt>
                  <c:pt idx="3">
                    <c:v>3.63</c:v>
                  </c:pt>
                </c:numCache>
              </c:numRef>
            </c:minus>
            <c:spPr>
              <a:noFill/>
              <a:ln w="25400" cap="flat" cmpd="sng" algn="ctr">
                <a:solidFill>
                  <a:schemeClr val="dk1"/>
                </a:solidFill>
                <a:prstDash val="solid"/>
                <a:round/>
              </a:ln>
              <a:effectLst/>
            </c:spPr>
          </c:errBars>
          <c:cat>
            <c:strRef>
              <c:f>Sheet1!$A$2:$A$5</c:f>
              <c:strCache>
                <c:ptCount val="4"/>
                <c:pt idx="0">
                  <c:v>Genuine</c:v>
                </c:pt>
                <c:pt idx="1">
                  <c:v>External</c:v>
                </c:pt>
                <c:pt idx="2">
                  <c:v>Improvised</c:v>
                </c:pt>
                <c:pt idx="3">
                  <c:v>Rehearsed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79.7</c:v>
                </c:pt>
                <c:pt idx="1">
                  <c:v>59</c:v>
                </c:pt>
                <c:pt idx="2">
                  <c:v>55.7</c:v>
                </c:pt>
                <c:pt idx="3">
                  <c:v>45.1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8D5-4176-B9E0-10988B7A47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426971120"/>
        <c:axId val="426973360"/>
      </c:barChart>
      <c:catAx>
        <c:axId val="4269711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6973360"/>
        <c:crosses val="autoZero"/>
        <c:auto val="1"/>
        <c:lblAlgn val="ctr"/>
        <c:lblOffset val="100"/>
        <c:noMultiLvlLbl val="0"/>
      </c:catAx>
      <c:valAx>
        <c:axId val="426973360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6971120"/>
        <c:crosses val="autoZero"/>
        <c:crossBetween val="between"/>
        <c:majorUnit val="20"/>
        <c:min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1">
          <a:solidFill>
            <a:schemeClr val="tx1">
              <a:lumMod val="85000"/>
              <a:lumOff val="15000"/>
            </a:schemeClr>
          </a:solidFill>
        </a:defRPr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641718952691244E-2"/>
          <c:y val="0.12074387670682839"/>
          <c:w val="0.84794588824853179"/>
          <c:h val="0.805625536111092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Accuracy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100000"/>
                    <a:shade val="85000"/>
                    <a:satMod val="100000"/>
                    <a:lumMod val="100000"/>
                  </a:schemeClr>
                </a:gs>
                <a:gs pos="100000">
                  <a:schemeClr val="accent1">
                    <a:tint val="90000"/>
                    <a:shade val="100000"/>
                    <a:satMod val="150000"/>
                    <a:lumMod val="10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32D-4039-B3F4-CF97D723B799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32D-4039-B3F4-CF97D723B799}"/>
              </c:ext>
            </c:extLst>
          </c:dPt>
          <c:dPt>
            <c:idx val="2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32D-4039-B3F4-CF97D723B799}"/>
              </c:ext>
            </c:extLst>
          </c:dPt>
          <c:dPt>
            <c:idx val="3"/>
            <c:invertIfNegative val="0"/>
            <c:bubble3D val="0"/>
            <c:spPr>
              <a:solidFill>
                <a:srgbClr val="FF33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32D-4039-B3F4-CF97D723B799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Sheet1!$C$2:$C$5</c:f>
                <c:numCache>
                  <c:formatCode>General</c:formatCode>
                  <c:ptCount val="4"/>
                  <c:pt idx="0">
                    <c:v>3.31</c:v>
                  </c:pt>
                  <c:pt idx="1">
                    <c:v>2.5</c:v>
                  </c:pt>
                  <c:pt idx="2">
                    <c:v>2.74</c:v>
                  </c:pt>
                  <c:pt idx="3">
                    <c:v>3.04</c:v>
                  </c:pt>
                </c:numCache>
              </c:numRef>
            </c:plus>
            <c:minus>
              <c:numRef>
                <c:f>Sheet1!$C$2:$C$5</c:f>
                <c:numCache>
                  <c:formatCode>General</c:formatCode>
                  <c:ptCount val="4"/>
                  <c:pt idx="0">
                    <c:v>3.31</c:v>
                  </c:pt>
                  <c:pt idx="1">
                    <c:v>2.5</c:v>
                  </c:pt>
                  <c:pt idx="2">
                    <c:v>2.74</c:v>
                  </c:pt>
                  <c:pt idx="3">
                    <c:v>3.04</c:v>
                  </c:pt>
                </c:numCache>
              </c:numRef>
            </c:minus>
            <c:spPr>
              <a:noFill/>
              <a:ln w="25400" cap="flat" cmpd="sng" algn="ctr">
                <a:solidFill>
                  <a:schemeClr val="dk1"/>
                </a:solidFill>
                <a:prstDash val="solid"/>
                <a:round/>
              </a:ln>
              <a:effectLst/>
            </c:spPr>
          </c:errBars>
          <c:cat>
            <c:strRef>
              <c:f>Sheet1!$A$2:$A$5</c:f>
              <c:strCache>
                <c:ptCount val="4"/>
                <c:pt idx="0">
                  <c:v>Genuine</c:v>
                </c:pt>
                <c:pt idx="1">
                  <c:v>External</c:v>
                </c:pt>
                <c:pt idx="2">
                  <c:v>Improvised</c:v>
                </c:pt>
                <c:pt idx="3">
                  <c:v>Rehearsed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61</c:v>
                </c:pt>
                <c:pt idx="1">
                  <c:v>59.52</c:v>
                </c:pt>
                <c:pt idx="2">
                  <c:v>50.4</c:v>
                </c:pt>
                <c:pt idx="3">
                  <c:v>53.36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32D-4039-B3F4-CF97D723B7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426971120"/>
        <c:axId val="426973360"/>
      </c:barChart>
      <c:catAx>
        <c:axId val="4269711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6973360"/>
        <c:crosses val="autoZero"/>
        <c:auto val="1"/>
        <c:lblAlgn val="ctr"/>
        <c:lblOffset val="100"/>
        <c:noMultiLvlLbl val="0"/>
      </c:catAx>
      <c:valAx>
        <c:axId val="426973360"/>
        <c:scaling>
          <c:orientation val="minMax"/>
          <c:max val="80"/>
          <c:min val="3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6971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1">
          <a:solidFill>
            <a:schemeClr val="tx1">
              <a:lumMod val="85000"/>
              <a:lumOff val="15000"/>
            </a:schemeClr>
          </a:solidFill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641718952691244E-2"/>
          <c:y val="0.12074387670682839"/>
          <c:w val="0.84794588824853179"/>
          <c:h val="0.805625536111092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Accuracy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100000"/>
                    <a:shade val="85000"/>
                    <a:satMod val="100000"/>
                    <a:lumMod val="100000"/>
                  </a:schemeClr>
                </a:gs>
                <a:gs pos="100000">
                  <a:schemeClr val="accent1">
                    <a:tint val="90000"/>
                    <a:shade val="100000"/>
                    <a:satMod val="150000"/>
                    <a:lumMod val="10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579-41AC-9329-E1E25E0D934D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579-41AC-9329-E1E25E0D934D}"/>
              </c:ext>
            </c:extLst>
          </c:dPt>
          <c:dPt>
            <c:idx val="2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579-41AC-9329-E1E25E0D934D}"/>
              </c:ext>
            </c:extLst>
          </c:dPt>
          <c:dPt>
            <c:idx val="3"/>
            <c:invertIfNegative val="0"/>
            <c:bubble3D val="0"/>
            <c:spPr>
              <a:solidFill>
                <a:srgbClr val="FF33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579-41AC-9329-E1E25E0D934D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Sheet1!$C$2:$C$5</c:f>
                <c:numCache>
                  <c:formatCode>General</c:formatCode>
                  <c:ptCount val="4"/>
                  <c:pt idx="0">
                    <c:v>1.84</c:v>
                  </c:pt>
                  <c:pt idx="1">
                    <c:v>2.44</c:v>
                  </c:pt>
                  <c:pt idx="2">
                    <c:v>2.48</c:v>
                  </c:pt>
                  <c:pt idx="3">
                    <c:v>2.83</c:v>
                  </c:pt>
                </c:numCache>
              </c:numRef>
            </c:plus>
            <c:minus>
              <c:numRef>
                <c:f>Sheet1!$C$2:$C$5</c:f>
                <c:numCache>
                  <c:formatCode>General</c:formatCode>
                  <c:ptCount val="4"/>
                  <c:pt idx="0">
                    <c:v>1.84</c:v>
                  </c:pt>
                  <c:pt idx="1">
                    <c:v>2.44</c:v>
                  </c:pt>
                  <c:pt idx="2">
                    <c:v>2.48</c:v>
                  </c:pt>
                  <c:pt idx="3">
                    <c:v>2.83</c:v>
                  </c:pt>
                </c:numCache>
              </c:numRef>
            </c:minus>
            <c:spPr>
              <a:noFill/>
              <a:ln w="25400" cap="flat" cmpd="sng" algn="ctr">
                <a:solidFill>
                  <a:schemeClr val="dk1"/>
                </a:solidFill>
                <a:prstDash val="solid"/>
                <a:round/>
              </a:ln>
              <a:effectLst/>
            </c:spPr>
          </c:errBars>
          <c:cat>
            <c:strRef>
              <c:f>Sheet1!$A$2:$A$5</c:f>
              <c:strCache>
                <c:ptCount val="4"/>
                <c:pt idx="0">
                  <c:v>Genuine</c:v>
                </c:pt>
                <c:pt idx="1">
                  <c:v>External</c:v>
                </c:pt>
                <c:pt idx="2">
                  <c:v>Improvised</c:v>
                </c:pt>
                <c:pt idx="3">
                  <c:v>Rehearsed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71.599999999999994</c:v>
                </c:pt>
                <c:pt idx="1">
                  <c:v>42.3</c:v>
                </c:pt>
                <c:pt idx="2">
                  <c:v>43.4</c:v>
                </c:pt>
                <c:pt idx="3">
                  <c:v>51.1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579-41AC-9329-E1E25E0D93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426971120"/>
        <c:axId val="426973360"/>
      </c:barChart>
      <c:catAx>
        <c:axId val="4269711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6973360"/>
        <c:crosses val="autoZero"/>
        <c:auto val="1"/>
        <c:lblAlgn val="ctr"/>
        <c:lblOffset val="100"/>
        <c:noMultiLvlLbl val="0"/>
      </c:catAx>
      <c:valAx>
        <c:axId val="426973360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6971120"/>
        <c:crosses val="autoZero"/>
        <c:crossBetween val="between"/>
        <c:majorUnit val="20"/>
        <c:min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1">
          <a:solidFill>
            <a:schemeClr val="tx1">
              <a:lumMod val="85000"/>
              <a:lumOff val="15000"/>
            </a:schemeClr>
          </a:solidFill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641718952691244E-2"/>
          <c:y val="0.12074387670682839"/>
          <c:w val="0.84794588824853179"/>
          <c:h val="0.805625536111092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Accuracy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100000"/>
                    <a:shade val="85000"/>
                    <a:satMod val="100000"/>
                    <a:lumMod val="100000"/>
                  </a:schemeClr>
                </a:gs>
                <a:gs pos="100000">
                  <a:schemeClr val="accent1">
                    <a:tint val="90000"/>
                    <a:shade val="100000"/>
                    <a:satMod val="150000"/>
                    <a:lumMod val="10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264-4A53-8E29-388EDE38AA36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264-4A53-8E29-388EDE38AA36}"/>
              </c:ext>
            </c:extLst>
          </c:dPt>
          <c:dPt>
            <c:idx val="2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264-4A53-8E29-388EDE38AA36}"/>
              </c:ext>
            </c:extLst>
          </c:dPt>
          <c:dPt>
            <c:idx val="3"/>
            <c:invertIfNegative val="0"/>
            <c:bubble3D val="0"/>
            <c:spPr>
              <a:solidFill>
                <a:srgbClr val="FF33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264-4A53-8E29-388EDE38AA36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Sheet1!$C$2:$C$5</c:f>
                <c:numCache>
                  <c:formatCode>General</c:formatCode>
                  <c:ptCount val="4"/>
                  <c:pt idx="0">
                    <c:v>1</c:v>
                  </c:pt>
                  <c:pt idx="1">
                    <c:v>0.85</c:v>
                  </c:pt>
                  <c:pt idx="2">
                    <c:v>0.83</c:v>
                  </c:pt>
                  <c:pt idx="3">
                    <c:v>0.93</c:v>
                  </c:pt>
                </c:numCache>
              </c:numRef>
            </c:plus>
            <c:minus>
              <c:numRef>
                <c:f>Sheet1!$C$2:$C$5</c:f>
                <c:numCache>
                  <c:formatCode>General</c:formatCode>
                  <c:ptCount val="4"/>
                  <c:pt idx="0">
                    <c:v>1</c:v>
                  </c:pt>
                  <c:pt idx="1">
                    <c:v>0.85</c:v>
                  </c:pt>
                  <c:pt idx="2">
                    <c:v>0.83</c:v>
                  </c:pt>
                  <c:pt idx="3">
                    <c:v>0.93</c:v>
                  </c:pt>
                </c:numCache>
              </c:numRef>
            </c:minus>
            <c:spPr>
              <a:noFill/>
              <a:ln w="25400" cap="flat" cmpd="sng" algn="ctr">
                <a:solidFill>
                  <a:schemeClr val="dk1"/>
                </a:solidFill>
                <a:prstDash val="solid"/>
                <a:round/>
              </a:ln>
              <a:effectLst/>
            </c:spPr>
          </c:errBars>
          <c:cat>
            <c:strRef>
              <c:f>Sheet1!$A$2:$A$5</c:f>
              <c:strCache>
                <c:ptCount val="4"/>
                <c:pt idx="0">
                  <c:v>Genuine</c:v>
                </c:pt>
                <c:pt idx="1">
                  <c:v>External</c:v>
                </c:pt>
                <c:pt idx="2">
                  <c:v>Improvised</c:v>
                </c:pt>
                <c:pt idx="3">
                  <c:v>Rehearsed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75.099999999999994</c:v>
                </c:pt>
                <c:pt idx="1">
                  <c:v>72.5</c:v>
                </c:pt>
                <c:pt idx="2">
                  <c:v>71.599999999999994</c:v>
                </c:pt>
                <c:pt idx="3">
                  <c:v>70.8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264-4A53-8E29-388EDE38AA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426971120"/>
        <c:axId val="426973360"/>
      </c:barChart>
      <c:catAx>
        <c:axId val="4269711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6973360"/>
        <c:crosses val="autoZero"/>
        <c:auto val="1"/>
        <c:lblAlgn val="ctr"/>
        <c:lblOffset val="100"/>
        <c:noMultiLvlLbl val="0"/>
      </c:catAx>
      <c:valAx>
        <c:axId val="426973360"/>
        <c:scaling>
          <c:orientation val="minMax"/>
          <c:max val="80"/>
          <c:min val="6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6971120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1">
          <a:solidFill>
            <a:schemeClr val="tx1">
              <a:lumMod val="85000"/>
              <a:lumOff val="15000"/>
            </a:schemeClr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0.10168</cdr:x>
      <cdr:y>0.49294</cdr:y>
    </cdr:from>
    <cdr:to>
      <cdr:x>0.94097</cdr:x>
      <cdr:y>0.49294</cdr:y>
    </cdr:to>
    <cdr:cxnSp macro="">
      <cdr:nvCxnSpPr>
        <cdr:cNvPr id="2" name="Straight Connector 1">
          <a:extLst xmlns:a="http://schemas.openxmlformats.org/drawingml/2006/main">
            <a:ext uri="{FF2B5EF4-FFF2-40B4-BE49-F238E27FC236}">
              <a16:creationId xmlns:a16="http://schemas.microsoft.com/office/drawing/2014/main" id="{2E495FDD-415C-E475-0226-35DE90DF1B3E}"/>
            </a:ext>
          </a:extLst>
        </cdr:cNvPr>
        <cdr:cNvCxnSpPr/>
      </cdr:nvCxnSpPr>
      <cdr:spPr>
        <a:xfrm xmlns:a="http://schemas.openxmlformats.org/drawingml/2006/main">
          <a:off x="410025" y="1162658"/>
          <a:ext cx="3384394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rgbClr val="CC0066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C72B0A-CCBD-44F2-92CF-4E38C25314AF}" type="datetimeFigureOut">
              <a:rPr lang="en-GB" smtClean="0"/>
              <a:t>02/08/2022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C153CF-89C6-4DC5-BE39-842411C26B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1402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153CF-89C6-4DC5-BE39-842411C26BF3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36921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8165BE-F5E6-4944-BB0A-0744C40C813F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651721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8165BE-F5E6-4944-BB0A-0744C40C813F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02730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8165BE-F5E6-4944-BB0A-0744C40C813F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4942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5E432E-6821-41CE-AA57-EACEF5AF002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9165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ANCOVA not moderation</a:t>
            </a:r>
          </a:p>
          <a:p>
            <a:r>
              <a:rPr lang="en-GB" dirty="0"/>
              <a:t>Bayesian Model Averaging</a:t>
            </a:r>
          </a:p>
          <a:p>
            <a:r>
              <a:rPr lang="en-GB" dirty="0"/>
              <a:t>Expression Type – 4 conditions (Genuine, External, Improvised, Rehearsed)</a:t>
            </a:r>
          </a:p>
          <a:p>
            <a:r>
              <a:rPr lang="en-GB" dirty="0"/>
              <a:t>Empathy – 4 sub-factors (IRI: Fantasy [FS], Perspective Taking [PT], Personal Distress [PD], </a:t>
            </a: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5E432E-6821-41CE-AA57-EACEF5AF002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3135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5E432E-6821-41CE-AA57-EACEF5AF002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88110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5E432E-6821-41CE-AA57-EACEF5AF002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20409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IRI-FS: the fantasy (FS) scale measures the tendency to imaginatively transpose oneself into fictional situations (“When I am reading an interesting story or novel, I imagine how I would feel if the events in the story were happening to me”).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-maybe they just are more excited by the task? Maybe they think they are better at understanding and judging others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5E432E-6821-41CE-AA57-EACEF5AF002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71628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Maybe people with high levels of Theory of Mind consider emotional displays on a wider spectrum/scale and so are more less reluctant to use extreme judgements (ends of a the scales)</a:t>
            </a:r>
          </a:p>
          <a:p>
            <a:r>
              <a:rPr lang="en-GB" dirty="0"/>
              <a:t>Alternatively, </a:t>
            </a:r>
            <a:r>
              <a:rPr lang="en-GB" dirty="0" err="1"/>
              <a:t>ToM</a:t>
            </a:r>
            <a:r>
              <a:rPr lang="en-GB" dirty="0"/>
              <a:t> may make people more aware of the complexity and uncertainty around judgements of emotions (i.e., are more aware people can be deceptive) and are more conservative (cautious) in their judgements.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153CF-89C6-4DC5-BE39-842411C26BF3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14767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5E432E-6821-41CE-AA57-EACEF5AF0020}" type="slidenum">
              <a:rPr lang="en-GB" smtClean="0"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7499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 theoretical shift has taken place in the emotion field, we should follow suit.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153CF-89C6-4DC5-BE39-842411C26BF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86091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8165BE-F5E6-4944-BB0A-0744C40C813F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1069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153CF-89C6-4DC5-BE39-842411C26BF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57842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baseline="0" dirty="0"/>
              <a:t>Test authenticity discrimination in a context-free environment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8165BE-F5E6-4944-BB0A-0744C40C813F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05589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baseline="0" dirty="0"/>
              <a:t>Test authenticity discrimination in a context-free environment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8165BE-F5E6-4944-BB0A-0744C40C813F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50548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5E432E-6821-41CE-AA57-EACEF5AF002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2369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5E432E-6821-41CE-AA57-EACEF5AF002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3361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baseline="0" dirty="0"/>
              <a:t>Test authenticity discrimination in a context-free environment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8165BE-F5E6-4944-BB0A-0744C40C813F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276211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baseline="0" dirty="0"/>
              <a:t>Cannot compute p-values for observational research</a:t>
            </a:r>
          </a:p>
          <a:p>
            <a:r>
              <a:rPr lang="en-GB" baseline="0" dirty="0"/>
              <a:t>Cannot claim “no effect”</a:t>
            </a:r>
          </a:p>
          <a:p>
            <a:r>
              <a:rPr lang="en-GB" baseline="0" dirty="0"/>
              <a:t>Cannot incorporate uncertainty and variance correctly/easily.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8165BE-F5E6-4944-BB0A-0744C40C813F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6294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24" y="8"/>
            <a:ext cx="12191978" cy="4571994"/>
          </a:xfrm>
          <a:custGeom>
            <a:avLst/>
            <a:gdLst/>
            <a:ahLst/>
            <a:cxnLst/>
            <a:rect l="l" t="t" r="r" b="b"/>
            <a:pathLst>
              <a:path w="12191978" h="4571994">
                <a:moveTo>
                  <a:pt x="1" y="4316129"/>
                </a:moveTo>
                <a:lnTo>
                  <a:pt x="255863" y="4571991"/>
                </a:lnTo>
                <a:lnTo>
                  <a:pt x="203619" y="4571991"/>
                </a:lnTo>
                <a:lnTo>
                  <a:pt x="1" y="4368373"/>
                </a:lnTo>
                <a:close/>
                <a:moveTo>
                  <a:pt x="12191973" y="4312831"/>
                </a:moveTo>
                <a:lnTo>
                  <a:pt x="12191972" y="4365076"/>
                </a:lnTo>
                <a:lnTo>
                  <a:pt x="11985055" y="4571992"/>
                </a:lnTo>
                <a:lnTo>
                  <a:pt x="11932811" y="4571993"/>
                </a:lnTo>
                <a:close/>
                <a:moveTo>
                  <a:pt x="11817249" y="4076816"/>
                </a:moveTo>
                <a:lnTo>
                  <a:pt x="11928074" y="4076816"/>
                </a:lnTo>
                <a:lnTo>
                  <a:pt x="11928074" y="4187641"/>
                </a:lnTo>
                <a:lnTo>
                  <a:pt x="11817249" y="4187641"/>
                </a:lnTo>
                <a:close/>
                <a:moveTo>
                  <a:pt x="10766437" y="4076816"/>
                </a:moveTo>
                <a:lnTo>
                  <a:pt x="10877262" y="4076816"/>
                </a:lnTo>
                <a:lnTo>
                  <a:pt x="10877262" y="4187641"/>
                </a:lnTo>
                <a:lnTo>
                  <a:pt x="10766437" y="4187641"/>
                </a:lnTo>
                <a:close/>
                <a:moveTo>
                  <a:pt x="9715629" y="4076816"/>
                </a:moveTo>
                <a:lnTo>
                  <a:pt x="9826454" y="4076816"/>
                </a:lnTo>
                <a:lnTo>
                  <a:pt x="9826454" y="4187641"/>
                </a:lnTo>
                <a:lnTo>
                  <a:pt x="9715629" y="4187641"/>
                </a:lnTo>
                <a:close/>
                <a:moveTo>
                  <a:pt x="8664821" y="4076816"/>
                </a:moveTo>
                <a:lnTo>
                  <a:pt x="8775646" y="4076816"/>
                </a:lnTo>
                <a:lnTo>
                  <a:pt x="8775646" y="4187641"/>
                </a:lnTo>
                <a:lnTo>
                  <a:pt x="8664821" y="4187641"/>
                </a:lnTo>
                <a:close/>
                <a:moveTo>
                  <a:pt x="7614013" y="4076816"/>
                </a:moveTo>
                <a:lnTo>
                  <a:pt x="7724838" y="4076816"/>
                </a:lnTo>
                <a:lnTo>
                  <a:pt x="7724838" y="4187641"/>
                </a:lnTo>
                <a:lnTo>
                  <a:pt x="7614013" y="4187641"/>
                </a:lnTo>
                <a:close/>
                <a:moveTo>
                  <a:pt x="6563205" y="4076816"/>
                </a:moveTo>
                <a:lnTo>
                  <a:pt x="6674030" y="4076816"/>
                </a:lnTo>
                <a:lnTo>
                  <a:pt x="6674030" y="4187641"/>
                </a:lnTo>
                <a:lnTo>
                  <a:pt x="6563205" y="4187641"/>
                </a:lnTo>
                <a:close/>
                <a:moveTo>
                  <a:pt x="5512397" y="4076816"/>
                </a:moveTo>
                <a:lnTo>
                  <a:pt x="5623222" y="4076816"/>
                </a:lnTo>
                <a:lnTo>
                  <a:pt x="5623222" y="4187641"/>
                </a:lnTo>
                <a:lnTo>
                  <a:pt x="5512397" y="4187641"/>
                </a:lnTo>
                <a:close/>
                <a:moveTo>
                  <a:pt x="4461589" y="4076816"/>
                </a:moveTo>
                <a:lnTo>
                  <a:pt x="4572414" y="4076816"/>
                </a:lnTo>
                <a:lnTo>
                  <a:pt x="4572414" y="4187641"/>
                </a:lnTo>
                <a:lnTo>
                  <a:pt x="4461589" y="4187641"/>
                </a:lnTo>
                <a:close/>
                <a:moveTo>
                  <a:pt x="3410782" y="4076816"/>
                </a:moveTo>
                <a:lnTo>
                  <a:pt x="3521608" y="4076816"/>
                </a:lnTo>
                <a:lnTo>
                  <a:pt x="3521608" y="4187641"/>
                </a:lnTo>
                <a:lnTo>
                  <a:pt x="3410782" y="4187641"/>
                </a:lnTo>
                <a:close/>
                <a:moveTo>
                  <a:pt x="2359975" y="4076816"/>
                </a:moveTo>
                <a:lnTo>
                  <a:pt x="2470800" y="4076816"/>
                </a:lnTo>
                <a:lnTo>
                  <a:pt x="2470800" y="4187641"/>
                </a:lnTo>
                <a:lnTo>
                  <a:pt x="2359975" y="4187641"/>
                </a:lnTo>
                <a:close/>
                <a:moveTo>
                  <a:pt x="1309167" y="4076816"/>
                </a:moveTo>
                <a:lnTo>
                  <a:pt x="1419992" y="4076816"/>
                </a:lnTo>
                <a:lnTo>
                  <a:pt x="1419992" y="4187641"/>
                </a:lnTo>
                <a:lnTo>
                  <a:pt x="1309167" y="4187641"/>
                </a:lnTo>
                <a:close/>
                <a:moveTo>
                  <a:pt x="258359" y="4076816"/>
                </a:moveTo>
                <a:lnTo>
                  <a:pt x="369184" y="4076816"/>
                </a:lnTo>
                <a:lnTo>
                  <a:pt x="369184" y="4187641"/>
                </a:lnTo>
                <a:lnTo>
                  <a:pt x="258359" y="4187641"/>
                </a:lnTo>
                <a:close/>
                <a:moveTo>
                  <a:pt x="11291841" y="3551209"/>
                </a:moveTo>
                <a:lnTo>
                  <a:pt x="11402666" y="3551209"/>
                </a:lnTo>
                <a:lnTo>
                  <a:pt x="11402666" y="3662034"/>
                </a:lnTo>
                <a:lnTo>
                  <a:pt x="11291841" y="3662034"/>
                </a:lnTo>
                <a:close/>
                <a:moveTo>
                  <a:pt x="10241033" y="3551209"/>
                </a:moveTo>
                <a:lnTo>
                  <a:pt x="10351858" y="3551209"/>
                </a:lnTo>
                <a:lnTo>
                  <a:pt x="10351858" y="3662034"/>
                </a:lnTo>
                <a:lnTo>
                  <a:pt x="10241033" y="3662034"/>
                </a:lnTo>
                <a:close/>
                <a:moveTo>
                  <a:pt x="9190225" y="3551209"/>
                </a:moveTo>
                <a:lnTo>
                  <a:pt x="9301050" y="3551209"/>
                </a:lnTo>
                <a:lnTo>
                  <a:pt x="9301050" y="3662034"/>
                </a:lnTo>
                <a:lnTo>
                  <a:pt x="9190225" y="3662034"/>
                </a:lnTo>
                <a:close/>
                <a:moveTo>
                  <a:pt x="8139417" y="3551209"/>
                </a:moveTo>
                <a:lnTo>
                  <a:pt x="8250242" y="3551209"/>
                </a:lnTo>
                <a:lnTo>
                  <a:pt x="8250242" y="3662034"/>
                </a:lnTo>
                <a:lnTo>
                  <a:pt x="8139417" y="3662034"/>
                </a:lnTo>
                <a:close/>
                <a:moveTo>
                  <a:pt x="7088609" y="3551209"/>
                </a:moveTo>
                <a:lnTo>
                  <a:pt x="7199434" y="3551209"/>
                </a:lnTo>
                <a:lnTo>
                  <a:pt x="7199434" y="3662034"/>
                </a:lnTo>
                <a:lnTo>
                  <a:pt x="7088609" y="3662034"/>
                </a:lnTo>
                <a:close/>
                <a:moveTo>
                  <a:pt x="6037801" y="3551209"/>
                </a:moveTo>
                <a:lnTo>
                  <a:pt x="6148626" y="3551209"/>
                </a:lnTo>
                <a:lnTo>
                  <a:pt x="6148626" y="3662034"/>
                </a:lnTo>
                <a:lnTo>
                  <a:pt x="6037801" y="3662034"/>
                </a:lnTo>
                <a:close/>
                <a:moveTo>
                  <a:pt x="4986998" y="3551209"/>
                </a:moveTo>
                <a:lnTo>
                  <a:pt x="5097826" y="3551209"/>
                </a:lnTo>
                <a:lnTo>
                  <a:pt x="5097826" y="3662034"/>
                </a:lnTo>
                <a:lnTo>
                  <a:pt x="4986998" y="3662034"/>
                </a:lnTo>
                <a:close/>
                <a:moveTo>
                  <a:pt x="3936196" y="3551209"/>
                </a:moveTo>
                <a:lnTo>
                  <a:pt x="4047020" y="3551209"/>
                </a:lnTo>
                <a:lnTo>
                  <a:pt x="4047020" y="3662034"/>
                </a:lnTo>
                <a:lnTo>
                  <a:pt x="3936196" y="3662034"/>
                </a:lnTo>
                <a:close/>
                <a:moveTo>
                  <a:pt x="2885389" y="3551209"/>
                </a:moveTo>
                <a:lnTo>
                  <a:pt x="2996214" y="3551209"/>
                </a:lnTo>
                <a:lnTo>
                  <a:pt x="2996214" y="3662034"/>
                </a:lnTo>
                <a:lnTo>
                  <a:pt x="2885389" y="3662034"/>
                </a:lnTo>
                <a:close/>
                <a:moveTo>
                  <a:pt x="1834579" y="3551209"/>
                </a:moveTo>
                <a:lnTo>
                  <a:pt x="1945404" y="3551209"/>
                </a:lnTo>
                <a:lnTo>
                  <a:pt x="1945404" y="3662034"/>
                </a:lnTo>
                <a:lnTo>
                  <a:pt x="1834579" y="3662034"/>
                </a:lnTo>
                <a:close/>
                <a:moveTo>
                  <a:pt x="783773" y="3551209"/>
                </a:moveTo>
                <a:lnTo>
                  <a:pt x="894598" y="3551209"/>
                </a:lnTo>
                <a:lnTo>
                  <a:pt x="894598" y="3662034"/>
                </a:lnTo>
                <a:lnTo>
                  <a:pt x="783773" y="3662034"/>
                </a:lnTo>
                <a:close/>
                <a:moveTo>
                  <a:pt x="2942310" y="3107960"/>
                </a:moveTo>
                <a:lnTo>
                  <a:pt x="2470811" y="3579460"/>
                </a:lnTo>
                <a:lnTo>
                  <a:pt x="2470811" y="3634896"/>
                </a:lnTo>
                <a:lnTo>
                  <a:pt x="2942311" y="4106397"/>
                </a:lnTo>
                <a:lnTo>
                  <a:pt x="3410794" y="3637915"/>
                </a:lnTo>
                <a:lnTo>
                  <a:pt x="3410794" y="3576442"/>
                </a:lnTo>
                <a:close/>
                <a:moveTo>
                  <a:pt x="840944" y="3107960"/>
                </a:moveTo>
                <a:lnTo>
                  <a:pt x="369194" y="3579710"/>
                </a:lnTo>
                <a:lnTo>
                  <a:pt x="369194" y="3634648"/>
                </a:lnTo>
                <a:lnTo>
                  <a:pt x="840944" y="4106399"/>
                </a:lnTo>
                <a:lnTo>
                  <a:pt x="1309176" y="3638165"/>
                </a:lnTo>
                <a:lnTo>
                  <a:pt x="1309176" y="3576193"/>
                </a:lnTo>
                <a:close/>
                <a:moveTo>
                  <a:pt x="3992986" y="3107959"/>
                </a:moveTo>
                <a:lnTo>
                  <a:pt x="3521621" y="3579335"/>
                </a:lnTo>
                <a:lnTo>
                  <a:pt x="3521621" y="3635021"/>
                </a:lnTo>
                <a:lnTo>
                  <a:pt x="3992986" y="4106398"/>
                </a:lnTo>
                <a:lnTo>
                  <a:pt x="4461593" y="3637778"/>
                </a:lnTo>
                <a:lnTo>
                  <a:pt x="4461593" y="3576578"/>
                </a:lnTo>
                <a:close/>
                <a:moveTo>
                  <a:pt x="1891624" y="3107959"/>
                </a:moveTo>
                <a:lnTo>
                  <a:pt x="1420001" y="3579584"/>
                </a:lnTo>
                <a:lnTo>
                  <a:pt x="1420001" y="3634774"/>
                </a:lnTo>
                <a:lnTo>
                  <a:pt x="1891623" y="4106397"/>
                </a:lnTo>
                <a:lnTo>
                  <a:pt x="2359987" y="3638040"/>
                </a:lnTo>
                <a:lnTo>
                  <a:pt x="2359987" y="3576315"/>
                </a:lnTo>
                <a:close/>
                <a:moveTo>
                  <a:pt x="8195689" y="3107959"/>
                </a:moveTo>
                <a:lnTo>
                  <a:pt x="7724838" y="3578810"/>
                </a:lnTo>
                <a:lnTo>
                  <a:pt x="7724838" y="3635541"/>
                </a:lnTo>
                <a:lnTo>
                  <a:pt x="8195691" y="4106395"/>
                </a:lnTo>
                <a:lnTo>
                  <a:pt x="8664821" y="3637265"/>
                </a:lnTo>
                <a:lnTo>
                  <a:pt x="8664821" y="3577091"/>
                </a:lnTo>
                <a:close/>
                <a:moveTo>
                  <a:pt x="5043664" y="3107959"/>
                </a:moveTo>
                <a:lnTo>
                  <a:pt x="4572419" y="3579197"/>
                </a:lnTo>
                <a:lnTo>
                  <a:pt x="4572419" y="3635159"/>
                </a:lnTo>
                <a:lnTo>
                  <a:pt x="5043662" y="4106396"/>
                </a:lnTo>
                <a:lnTo>
                  <a:pt x="5512402" y="3637650"/>
                </a:lnTo>
                <a:lnTo>
                  <a:pt x="5512402" y="3576704"/>
                </a:lnTo>
                <a:close/>
                <a:moveTo>
                  <a:pt x="6094326" y="3107958"/>
                </a:moveTo>
                <a:lnTo>
                  <a:pt x="5623226" y="3579070"/>
                </a:lnTo>
                <a:lnTo>
                  <a:pt x="5623226" y="3635285"/>
                </a:lnTo>
                <a:lnTo>
                  <a:pt x="6094326" y="4106397"/>
                </a:lnTo>
                <a:lnTo>
                  <a:pt x="6563205" y="3637518"/>
                </a:lnTo>
                <a:lnTo>
                  <a:pt x="6563205" y="3576837"/>
                </a:lnTo>
                <a:close/>
                <a:moveTo>
                  <a:pt x="9246372" y="3107957"/>
                </a:moveTo>
                <a:lnTo>
                  <a:pt x="8775646" y="3578683"/>
                </a:lnTo>
                <a:lnTo>
                  <a:pt x="8775646" y="3635671"/>
                </a:lnTo>
                <a:lnTo>
                  <a:pt x="9246369" y="4106395"/>
                </a:lnTo>
                <a:lnTo>
                  <a:pt x="9715629" y="3637135"/>
                </a:lnTo>
                <a:lnTo>
                  <a:pt x="9715629" y="3577215"/>
                </a:lnTo>
                <a:close/>
                <a:moveTo>
                  <a:pt x="7145009" y="3107957"/>
                </a:moveTo>
                <a:lnTo>
                  <a:pt x="6674030" y="3578936"/>
                </a:lnTo>
                <a:lnTo>
                  <a:pt x="6674030" y="3635418"/>
                </a:lnTo>
                <a:lnTo>
                  <a:pt x="7145007" y="4106396"/>
                </a:lnTo>
                <a:lnTo>
                  <a:pt x="7614013" y="3637390"/>
                </a:lnTo>
                <a:lnTo>
                  <a:pt x="7614013" y="3576961"/>
                </a:lnTo>
                <a:close/>
                <a:moveTo>
                  <a:pt x="11347734" y="3107957"/>
                </a:moveTo>
                <a:lnTo>
                  <a:pt x="10877262" y="3578428"/>
                </a:lnTo>
                <a:lnTo>
                  <a:pt x="10877262" y="3635922"/>
                </a:lnTo>
                <a:lnTo>
                  <a:pt x="11347735" y="4106396"/>
                </a:lnTo>
                <a:lnTo>
                  <a:pt x="11817249" y="3636882"/>
                </a:lnTo>
                <a:lnTo>
                  <a:pt x="11817249" y="3577472"/>
                </a:lnTo>
                <a:close/>
                <a:moveTo>
                  <a:pt x="10297053" y="3107955"/>
                </a:moveTo>
                <a:lnTo>
                  <a:pt x="9826454" y="3578554"/>
                </a:lnTo>
                <a:lnTo>
                  <a:pt x="9826454" y="3635794"/>
                </a:lnTo>
                <a:lnTo>
                  <a:pt x="10297054" y="4106394"/>
                </a:lnTo>
                <a:lnTo>
                  <a:pt x="10766437" y="3637011"/>
                </a:lnTo>
                <a:lnTo>
                  <a:pt x="10766437" y="3577339"/>
                </a:lnTo>
                <a:close/>
                <a:moveTo>
                  <a:pt x="11817249" y="3027334"/>
                </a:moveTo>
                <a:lnTo>
                  <a:pt x="11928074" y="3027334"/>
                </a:lnTo>
                <a:lnTo>
                  <a:pt x="11928074" y="3138159"/>
                </a:lnTo>
                <a:lnTo>
                  <a:pt x="11817249" y="3138159"/>
                </a:lnTo>
                <a:close/>
                <a:moveTo>
                  <a:pt x="10766437" y="3027334"/>
                </a:moveTo>
                <a:lnTo>
                  <a:pt x="10877262" y="3027334"/>
                </a:lnTo>
                <a:lnTo>
                  <a:pt x="10877262" y="3138159"/>
                </a:lnTo>
                <a:lnTo>
                  <a:pt x="10766437" y="3138159"/>
                </a:lnTo>
                <a:close/>
                <a:moveTo>
                  <a:pt x="9715629" y="3027334"/>
                </a:moveTo>
                <a:lnTo>
                  <a:pt x="9826454" y="3027334"/>
                </a:lnTo>
                <a:lnTo>
                  <a:pt x="9826454" y="3138159"/>
                </a:lnTo>
                <a:lnTo>
                  <a:pt x="9715629" y="3138159"/>
                </a:lnTo>
                <a:close/>
                <a:moveTo>
                  <a:pt x="8664821" y="3027334"/>
                </a:moveTo>
                <a:lnTo>
                  <a:pt x="8775646" y="3027334"/>
                </a:lnTo>
                <a:lnTo>
                  <a:pt x="8775646" y="3138159"/>
                </a:lnTo>
                <a:lnTo>
                  <a:pt x="8664821" y="3138159"/>
                </a:lnTo>
                <a:close/>
                <a:moveTo>
                  <a:pt x="7614013" y="3027334"/>
                </a:moveTo>
                <a:lnTo>
                  <a:pt x="7724838" y="3027334"/>
                </a:lnTo>
                <a:lnTo>
                  <a:pt x="7724838" y="3138159"/>
                </a:lnTo>
                <a:lnTo>
                  <a:pt x="7614013" y="3138159"/>
                </a:lnTo>
                <a:close/>
                <a:moveTo>
                  <a:pt x="6563205" y="3027334"/>
                </a:moveTo>
                <a:lnTo>
                  <a:pt x="6674030" y="3027334"/>
                </a:lnTo>
                <a:lnTo>
                  <a:pt x="6674030" y="3138159"/>
                </a:lnTo>
                <a:lnTo>
                  <a:pt x="6563205" y="3138159"/>
                </a:lnTo>
                <a:close/>
                <a:moveTo>
                  <a:pt x="5512400" y="3027334"/>
                </a:moveTo>
                <a:lnTo>
                  <a:pt x="5623225" y="3027334"/>
                </a:lnTo>
                <a:lnTo>
                  <a:pt x="5623225" y="3138159"/>
                </a:lnTo>
                <a:lnTo>
                  <a:pt x="5512400" y="3138159"/>
                </a:lnTo>
                <a:close/>
                <a:moveTo>
                  <a:pt x="4461592" y="3027334"/>
                </a:moveTo>
                <a:lnTo>
                  <a:pt x="4572417" y="3027334"/>
                </a:lnTo>
                <a:lnTo>
                  <a:pt x="4572417" y="3138159"/>
                </a:lnTo>
                <a:lnTo>
                  <a:pt x="4461592" y="3138159"/>
                </a:lnTo>
                <a:close/>
                <a:moveTo>
                  <a:pt x="3410790" y="3027334"/>
                </a:moveTo>
                <a:lnTo>
                  <a:pt x="3521616" y="3027334"/>
                </a:lnTo>
                <a:lnTo>
                  <a:pt x="3521616" y="3138159"/>
                </a:lnTo>
                <a:lnTo>
                  <a:pt x="3410790" y="3138159"/>
                </a:lnTo>
                <a:close/>
                <a:moveTo>
                  <a:pt x="2359982" y="3027334"/>
                </a:moveTo>
                <a:lnTo>
                  <a:pt x="2470807" y="3027334"/>
                </a:lnTo>
                <a:lnTo>
                  <a:pt x="2470807" y="3138159"/>
                </a:lnTo>
                <a:lnTo>
                  <a:pt x="2359982" y="3138159"/>
                </a:lnTo>
                <a:close/>
                <a:moveTo>
                  <a:pt x="1309173" y="3027334"/>
                </a:moveTo>
                <a:lnTo>
                  <a:pt x="1419997" y="3027334"/>
                </a:lnTo>
                <a:lnTo>
                  <a:pt x="1419997" y="3138159"/>
                </a:lnTo>
                <a:lnTo>
                  <a:pt x="1309173" y="3138159"/>
                </a:lnTo>
                <a:close/>
                <a:moveTo>
                  <a:pt x="258365" y="3027334"/>
                </a:moveTo>
                <a:lnTo>
                  <a:pt x="369190" y="3027334"/>
                </a:lnTo>
                <a:lnTo>
                  <a:pt x="369190" y="3138159"/>
                </a:lnTo>
                <a:lnTo>
                  <a:pt x="258365" y="3138159"/>
                </a:lnTo>
                <a:close/>
                <a:moveTo>
                  <a:pt x="10794114" y="2610895"/>
                </a:moveTo>
                <a:lnTo>
                  <a:pt x="10323174" y="3081834"/>
                </a:lnTo>
                <a:lnTo>
                  <a:pt x="10792548" y="3551209"/>
                </a:lnTo>
                <a:lnTo>
                  <a:pt x="10852239" y="3551209"/>
                </a:lnTo>
                <a:lnTo>
                  <a:pt x="11321612" y="3081835"/>
                </a:lnTo>
                <a:lnTo>
                  <a:pt x="10850672" y="2610895"/>
                </a:lnTo>
                <a:close/>
                <a:moveTo>
                  <a:pt x="9743434" y="2610895"/>
                </a:moveTo>
                <a:lnTo>
                  <a:pt x="9272494" y="3081834"/>
                </a:lnTo>
                <a:lnTo>
                  <a:pt x="9741869" y="3551209"/>
                </a:lnTo>
                <a:lnTo>
                  <a:pt x="9801555" y="3551209"/>
                </a:lnTo>
                <a:lnTo>
                  <a:pt x="10270931" y="3081833"/>
                </a:lnTo>
                <a:lnTo>
                  <a:pt x="9799992" y="2610895"/>
                </a:lnTo>
                <a:close/>
                <a:moveTo>
                  <a:pt x="8692754" y="2610895"/>
                </a:moveTo>
                <a:lnTo>
                  <a:pt x="8221811" y="3081837"/>
                </a:lnTo>
                <a:lnTo>
                  <a:pt x="8691183" y="3551209"/>
                </a:lnTo>
                <a:lnTo>
                  <a:pt x="8750876" y="3551209"/>
                </a:lnTo>
                <a:lnTo>
                  <a:pt x="9220250" y="3081835"/>
                </a:lnTo>
                <a:lnTo>
                  <a:pt x="8749310" y="2610895"/>
                </a:lnTo>
                <a:close/>
                <a:moveTo>
                  <a:pt x="7642070" y="2610895"/>
                </a:moveTo>
                <a:lnTo>
                  <a:pt x="7171131" y="3081835"/>
                </a:lnTo>
                <a:lnTo>
                  <a:pt x="7640505" y="3551209"/>
                </a:lnTo>
                <a:lnTo>
                  <a:pt x="7700194" y="3551209"/>
                </a:lnTo>
                <a:lnTo>
                  <a:pt x="8169567" y="3081836"/>
                </a:lnTo>
                <a:lnTo>
                  <a:pt x="7698625" y="2610895"/>
                </a:lnTo>
                <a:close/>
                <a:moveTo>
                  <a:pt x="6591389" y="2610895"/>
                </a:moveTo>
                <a:lnTo>
                  <a:pt x="6120448" y="3081836"/>
                </a:lnTo>
                <a:lnTo>
                  <a:pt x="6589820" y="3551209"/>
                </a:lnTo>
                <a:lnTo>
                  <a:pt x="6649514" y="3551209"/>
                </a:lnTo>
                <a:lnTo>
                  <a:pt x="7118887" y="3081836"/>
                </a:lnTo>
                <a:lnTo>
                  <a:pt x="6647947" y="2610895"/>
                </a:lnTo>
                <a:close/>
                <a:moveTo>
                  <a:pt x="5540722" y="2610895"/>
                </a:moveTo>
                <a:lnTo>
                  <a:pt x="5069790" y="3081837"/>
                </a:lnTo>
                <a:lnTo>
                  <a:pt x="5539152" y="3551209"/>
                </a:lnTo>
                <a:lnTo>
                  <a:pt x="5598843" y="3551209"/>
                </a:lnTo>
                <a:lnTo>
                  <a:pt x="6068204" y="3081836"/>
                </a:lnTo>
                <a:lnTo>
                  <a:pt x="5597274" y="2610895"/>
                </a:lnTo>
                <a:close/>
                <a:moveTo>
                  <a:pt x="4490039" y="2610895"/>
                </a:moveTo>
                <a:lnTo>
                  <a:pt x="4019108" y="3081837"/>
                </a:lnTo>
                <a:lnTo>
                  <a:pt x="4488467" y="3551209"/>
                </a:lnTo>
                <a:lnTo>
                  <a:pt x="4548162" y="3551209"/>
                </a:lnTo>
                <a:lnTo>
                  <a:pt x="5017539" y="3081837"/>
                </a:lnTo>
                <a:lnTo>
                  <a:pt x="4546591" y="2610895"/>
                </a:lnTo>
                <a:close/>
                <a:moveTo>
                  <a:pt x="3439377" y="2610895"/>
                </a:moveTo>
                <a:lnTo>
                  <a:pt x="2968431" y="3081838"/>
                </a:lnTo>
                <a:lnTo>
                  <a:pt x="3437805" y="3551209"/>
                </a:lnTo>
                <a:lnTo>
                  <a:pt x="3497502" y="3551209"/>
                </a:lnTo>
                <a:lnTo>
                  <a:pt x="3966864" y="3081837"/>
                </a:lnTo>
                <a:lnTo>
                  <a:pt x="3495931" y="2610895"/>
                </a:lnTo>
                <a:close/>
                <a:moveTo>
                  <a:pt x="2388695" y="2610895"/>
                </a:moveTo>
                <a:lnTo>
                  <a:pt x="1917746" y="3081837"/>
                </a:lnTo>
                <a:lnTo>
                  <a:pt x="2387125" y="3551209"/>
                </a:lnTo>
                <a:lnTo>
                  <a:pt x="2446819" y="3551209"/>
                </a:lnTo>
                <a:lnTo>
                  <a:pt x="2916188" y="3081838"/>
                </a:lnTo>
                <a:lnTo>
                  <a:pt x="2445246" y="2610895"/>
                </a:lnTo>
                <a:close/>
                <a:moveTo>
                  <a:pt x="1338007" y="2610895"/>
                </a:moveTo>
                <a:lnTo>
                  <a:pt x="867066" y="3081838"/>
                </a:lnTo>
                <a:lnTo>
                  <a:pt x="1336436" y="3551209"/>
                </a:lnTo>
                <a:lnTo>
                  <a:pt x="1396132" y="3551209"/>
                </a:lnTo>
                <a:lnTo>
                  <a:pt x="1865502" y="3081837"/>
                </a:lnTo>
                <a:lnTo>
                  <a:pt x="1394561" y="2610895"/>
                </a:lnTo>
                <a:close/>
                <a:moveTo>
                  <a:pt x="11291841" y="2500070"/>
                </a:moveTo>
                <a:lnTo>
                  <a:pt x="11402666" y="2500070"/>
                </a:lnTo>
                <a:lnTo>
                  <a:pt x="11402666" y="2610895"/>
                </a:lnTo>
                <a:lnTo>
                  <a:pt x="11291841" y="2610895"/>
                </a:lnTo>
                <a:close/>
                <a:moveTo>
                  <a:pt x="10241033" y="2500070"/>
                </a:moveTo>
                <a:lnTo>
                  <a:pt x="10351858" y="2500070"/>
                </a:lnTo>
                <a:lnTo>
                  <a:pt x="10351858" y="2610895"/>
                </a:lnTo>
                <a:lnTo>
                  <a:pt x="10241033" y="2610895"/>
                </a:lnTo>
                <a:close/>
                <a:moveTo>
                  <a:pt x="9190225" y="2500070"/>
                </a:moveTo>
                <a:lnTo>
                  <a:pt x="9301050" y="2500070"/>
                </a:lnTo>
                <a:lnTo>
                  <a:pt x="9301050" y="2610895"/>
                </a:lnTo>
                <a:lnTo>
                  <a:pt x="9190225" y="2610895"/>
                </a:lnTo>
                <a:close/>
                <a:moveTo>
                  <a:pt x="8139417" y="2500070"/>
                </a:moveTo>
                <a:lnTo>
                  <a:pt x="8250242" y="2500070"/>
                </a:lnTo>
                <a:lnTo>
                  <a:pt x="8250242" y="2610895"/>
                </a:lnTo>
                <a:lnTo>
                  <a:pt x="8139417" y="2610895"/>
                </a:lnTo>
                <a:close/>
                <a:moveTo>
                  <a:pt x="7088609" y="2500070"/>
                </a:moveTo>
                <a:lnTo>
                  <a:pt x="7199434" y="2500070"/>
                </a:lnTo>
                <a:lnTo>
                  <a:pt x="7199434" y="2610895"/>
                </a:lnTo>
                <a:lnTo>
                  <a:pt x="7088609" y="2610895"/>
                </a:lnTo>
                <a:close/>
                <a:moveTo>
                  <a:pt x="6037801" y="2500070"/>
                </a:moveTo>
                <a:lnTo>
                  <a:pt x="6148626" y="2500070"/>
                </a:lnTo>
                <a:lnTo>
                  <a:pt x="6148626" y="2610895"/>
                </a:lnTo>
                <a:lnTo>
                  <a:pt x="6037801" y="2610895"/>
                </a:lnTo>
                <a:close/>
                <a:moveTo>
                  <a:pt x="4987000" y="2500070"/>
                </a:moveTo>
                <a:lnTo>
                  <a:pt x="5097829" y="2500070"/>
                </a:lnTo>
                <a:lnTo>
                  <a:pt x="5097829" y="2610895"/>
                </a:lnTo>
                <a:lnTo>
                  <a:pt x="4987000" y="2610895"/>
                </a:lnTo>
                <a:close/>
                <a:moveTo>
                  <a:pt x="3936200" y="2500070"/>
                </a:moveTo>
                <a:lnTo>
                  <a:pt x="4047024" y="2500070"/>
                </a:lnTo>
                <a:lnTo>
                  <a:pt x="4047024" y="2610895"/>
                </a:lnTo>
                <a:lnTo>
                  <a:pt x="3936200" y="2610895"/>
                </a:lnTo>
                <a:close/>
                <a:moveTo>
                  <a:pt x="2885393" y="2500070"/>
                </a:moveTo>
                <a:lnTo>
                  <a:pt x="2996218" y="2500070"/>
                </a:lnTo>
                <a:lnTo>
                  <a:pt x="2996218" y="2610895"/>
                </a:lnTo>
                <a:lnTo>
                  <a:pt x="2885393" y="2610895"/>
                </a:lnTo>
                <a:close/>
                <a:moveTo>
                  <a:pt x="1834583" y="2500070"/>
                </a:moveTo>
                <a:lnTo>
                  <a:pt x="1945408" y="2500070"/>
                </a:lnTo>
                <a:lnTo>
                  <a:pt x="1945408" y="2610895"/>
                </a:lnTo>
                <a:lnTo>
                  <a:pt x="1834583" y="2610895"/>
                </a:lnTo>
                <a:close/>
                <a:moveTo>
                  <a:pt x="783777" y="2500070"/>
                </a:moveTo>
                <a:lnTo>
                  <a:pt x="894602" y="2500070"/>
                </a:lnTo>
                <a:lnTo>
                  <a:pt x="894602" y="2610895"/>
                </a:lnTo>
                <a:lnTo>
                  <a:pt x="783777" y="2610895"/>
                </a:lnTo>
                <a:close/>
                <a:moveTo>
                  <a:pt x="1891623" y="2057291"/>
                </a:moveTo>
                <a:lnTo>
                  <a:pt x="1420005" y="2528898"/>
                </a:lnTo>
                <a:lnTo>
                  <a:pt x="1420005" y="2584095"/>
                </a:lnTo>
                <a:lnTo>
                  <a:pt x="1891624" y="3055715"/>
                </a:lnTo>
                <a:lnTo>
                  <a:pt x="2359991" y="2587356"/>
                </a:lnTo>
                <a:lnTo>
                  <a:pt x="2359991" y="2525640"/>
                </a:lnTo>
                <a:close/>
                <a:moveTo>
                  <a:pt x="2942310" y="2057291"/>
                </a:moveTo>
                <a:lnTo>
                  <a:pt x="2470816" y="2528774"/>
                </a:lnTo>
                <a:lnTo>
                  <a:pt x="2470816" y="2584221"/>
                </a:lnTo>
                <a:lnTo>
                  <a:pt x="2942310" y="3055716"/>
                </a:lnTo>
                <a:lnTo>
                  <a:pt x="3410799" y="2587229"/>
                </a:lnTo>
                <a:lnTo>
                  <a:pt x="3410799" y="2525765"/>
                </a:lnTo>
                <a:close/>
                <a:moveTo>
                  <a:pt x="3992986" y="2057290"/>
                </a:moveTo>
                <a:lnTo>
                  <a:pt x="3521627" y="2528649"/>
                </a:lnTo>
                <a:lnTo>
                  <a:pt x="3521627" y="2584345"/>
                </a:lnTo>
                <a:lnTo>
                  <a:pt x="3992986" y="3055715"/>
                </a:lnTo>
                <a:lnTo>
                  <a:pt x="4461596" y="2587094"/>
                </a:lnTo>
                <a:lnTo>
                  <a:pt x="4461596" y="2525899"/>
                </a:lnTo>
                <a:close/>
                <a:moveTo>
                  <a:pt x="840944" y="2057289"/>
                </a:moveTo>
                <a:lnTo>
                  <a:pt x="369198" y="2529024"/>
                </a:lnTo>
                <a:lnTo>
                  <a:pt x="369198" y="2583969"/>
                </a:lnTo>
                <a:lnTo>
                  <a:pt x="840944" y="3055716"/>
                </a:lnTo>
                <a:lnTo>
                  <a:pt x="1309180" y="2587479"/>
                </a:lnTo>
                <a:lnTo>
                  <a:pt x="1309180" y="2525514"/>
                </a:lnTo>
                <a:close/>
                <a:moveTo>
                  <a:pt x="7145007" y="2057289"/>
                </a:moveTo>
                <a:lnTo>
                  <a:pt x="6674030" y="2528255"/>
                </a:lnTo>
                <a:lnTo>
                  <a:pt x="6674030" y="2584733"/>
                </a:lnTo>
                <a:lnTo>
                  <a:pt x="7145010" y="3055713"/>
                </a:lnTo>
                <a:lnTo>
                  <a:pt x="7614013" y="2586710"/>
                </a:lnTo>
                <a:lnTo>
                  <a:pt x="7614013" y="2526283"/>
                </a:lnTo>
                <a:close/>
                <a:moveTo>
                  <a:pt x="5043664" y="2057289"/>
                </a:moveTo>
                <a:lnTo>
                  <a:pt x="4572421" y="2528513"/>
                </a:lnTo>
                <a:lnTo>
                  <a:pt x="4572421" y="2584480"/>
                </a:lnTo>
                <a:lnTo>
                  <a:pt x="5043664" y="3055715"/>
                </a:lnTo>
                <a:lnTo>
                  <a:pt x="5512404" y="2586968"/>
                </a:lnTo>
                <a:lnTo>
                  <a:pt x="5512404" y="2526024"/>
                </a:lnTo>
                <a:close/>
                <a:moveTo>
                  <a:pt x="10297053" y="2057288"/>
                </a:moveTo>
                <a:lnTo>
                  <a:pt x="9826454" y="2527875"/>
                </a:lnTo>
                <a:lnTo>
                  <a:pt x="9826454" y="2585115"/>
                </a:lnTo>
                <a:lnTo>
                  <a:pt x="10297052" y="3055713"/>
                </a:lnTo>
                <a:lnTo>
                  <a:pt x="10766437" y="2586328"/>
                </a:lnTo>
                <a:lnTo>
                  <a:pt x="10766437" y="2526660"/>
                </a:lnTo>
                <a:close/>
                <a:moveTo>
                  <a:pt x="9246373" y="2057288"/>
                </a:moveTo>
                <a:lnTo>
                  <a:pt x="8775646" y="2528002"/>
                </a:lnTo>
                <a:lnTo>
                  <a:pt x="8775646" y="2584986"/>
                </a:lnTo>
                <a:lnTo>
                  <a:pt x="9246373" y="3055713"/>
                </a:lnTo>
                <a:lnTo>
                  <a:pt x="9715629" y="2586457"/>
                </a:lnTo>
                <a:lnTo>
                  <a:pt x="9715629" y="2526532"/>
                </a:lnTo>
                <a:close/>
                <a:moveTo>
                  <a:pt x="8195690" y="2057288"/>
                </a:moveTo>
                <a:lnTo>
                  <a:pt x="7724838" y="2528128"/>
                </a:lnTo>
                <a:lnTo>
                  <a:pt x="7724838" y="2584864"/>
                </a:lnTo>
                <a:lnTo>
                  <a:pt x="8195689" y="3055714"/>
                </a:lnTo>
                <a:lnTo>
                  <a:pt x="8664821" y="2586582"/>
                </a:lnTo>
                <a:lnTo>
                  <a:pt x="8664821" y="2526406"/>
                </a:lnTo>
                <a:close/>
                <a:moveTo>
                  <a:pt x="6094328" y="2057287"/>
                </a:moveTo>
                <a:lnTo>
                  <a:pt x="5623228" y="2528386"/>
                </a:lnTo>
                <a:lnTo>
                  <a:pt x="5623228" y="2584606"/>
                </a:lnTo>
                <a:lnTo>
                  <a:pt x="6094325" y="3055714"/>
                </a:lnTo>
                <a:lnTo>
                  <a:pt x="6563205" y="2586835"/>
                </a:lnTo>
                <a:lnTo>
                  <a:pt x="6563205" y="2526153"/>
                </a:lnTo>
                <a:close/>
                <a:moveTo>
                  <a:pt x="11347736" y="2057286"/>
                </a:moveTo>
                <a:lnTo>
                  <a:pt x="10877262" y="2527747"/>
                </a:lnTo>
                <a:lnTo>
                  <a:pt x="10877262" y="2585241"/>
                </a:lnTo>
                <a:lnTo>
                  <a:pt x="11347734" y="3055713"/>
                </a:lnTo>
                <a:lnTo>
                  <a:pt x="11817249" y="2586199"/>
                </a:lnTo>
                <a:lnTo>
                  <a:pt x="11817249" y="2526787"/>
                </a:lnTo>
                <a:close/>
                <a:moveTo>
                  <a:pt x="258363" y="1973449"/>
                </a:moveTo>
                <a:lnTo>
                  <a:pt x="369188" y="1973449"/>
                </a:lnTo>
                <a:lnTo>
                  <a:pt x="369188" y="2084274"/>
                </a:lnTo>
                <a:lnTo>
                  <a:pt x="258363" y="2084274"/>
                </a:lnTo>
                <a:close/>
                <a:moveTo>
                  <a:pt x="2359980" y="1973449"/>
                </a:moveTo>
                <a:lnTo>
                  <a:pt x="2470805" y="1973449"/>
                </a:lnTo>
                <a:lnTo>
                  <a:pt x="2470805" y="2084274"/>
                </a:lnTo>
                <a:lnTo>
                  <a:pt x="2359980" y="2084274"/>
                </a:lnTo>
                <a:close/>
                <a:moveTo>
                  <a:pt x="1309171" y="1973449"/>
                </a:moveTo>
                <a:lnTo>
                  <a:pt x="1419995" y="1973449"/>
                </a:lnTo>
                <a:lnTo>
                  <a:pt x="1419995" y="2084274"/>
                </a:lnTo>
                <a:lnTo>
                  <a:pt x="1309171" y="2084274"/>
                </a:lnTo>
                <a:close/>
                <a:moveTo>
                  <a:pt x="4461591" y="1973448"/>
                </a:moveTo>
                <a:lnTo>
                  <a:pt x="4572416" y="1973448"/>
                </a:lnTo>
                <a:lnTo>
                  <a:pt x="4572416" y="2084273"/>
                </a:lnTo>
                <a:lnTo>
                  <a:pt x="4461591" y="2084273"/>
                </a:lnTo>
                <a:close/>
                <a:moveTo>
                  <a:pt x="3410788" y="1973448"/>
                </a:moveTo>
                <a:lnTo>
                  <a:pt x="3521614" y="1973448"/>
                </a:lnTo>
                <a:lnTo>
                  <a:pt x="3521614" y="2084273"/>
                </a:lnTo>
                <a:lnTo>
                  <a:pt x="3410788" y="2084273"/>
                </a:lnTo>
                <a:close/>
                <a:moveTo>
                  <a:pt x="6563205" y="1973448"/>
                </a:moveTo>
                <a:lnTo>
                  <a:pt x="6674030" y="1973448"/>
                </a:lnTo>
                <a:lnTo>
                  <a:pt x="6674030" y="2084273"/>
                </a:lnTo>
                <a:lnTo>
                  <a:pt x="6563205" y="2084273"/>
                </a:lnTo>
                <a:close/>
                <a:moveTo>
                  <a:pt x="5512399" y="1973448"/>
                </a:moveTo>
                <a:lnTo>
                  <a:pt x="5623224" y="1973448"/>
                </a:lnTo>
                <a:lnTo>
                  <a:pt x="5623224" y="2084273"/>
                </a:lnTo>
                <a:lnTo>
                  <a:pt x="5512399" y="2084273"/>
                </a:lnTo>
                <a:close/>
                <a:moveTo>
                  <a:pt x="7614013" y="1973448"/>
                </a:moveTo>
                <a:lnTo>
                  <a:pt x="7724838" y="1973448"/>
                </a:lnTo>
                <a:lnTo>
                  <a:pt x="7724838" y="2084273"/>
                </a:lnTo>
                <a:lnTo>
                  <a:pt x="7614013" y="2084273"/>
                </a:lnTo>
                <a:close/>
                <a:moveTo>
                  <a:pt x="9715629" y="1973448"/>
                </a:moveTo>
                <a:lnTo>
                  <a:pt x="9826454" y="1973448"/>
                </a:lnTo>
                <a:lnTo>
                  <a:pt x="9826454" y="2084273"/>
                </a:lnTo>
                <a:lnTo>
                  <a:pt x="9715629" y="2084273"/>
                </a:lnTo>
                <a:close/>
                <a:moveTo>
                  <a:pt x="8664821" y="1973448"/>
                </a:moveTo>
                <a:lnTo>
                  <a:pt x="8775646" y="1973448"/>
                </a:lnTo>
                <a:lnTo>
                  <a:pt x="8775646" y="2084273"/>
                </a:lnTo>
                <a:lnTo>
                  <a:pt x="8664821" y="2084273"/>
                </a:lnTo>
                <a:close/>
                <a:moveTo>
                  <a:pt x="11817249" y="1973448"/>
                </a:moveTo>
                <a:lnTo>
                  <a:pt x="11928074" y="1973448"/>
                </a:lnTo>
                <a:lnTo>
                  <a:pt x="11928074" y="2084273"/>
                </a:lnTo>
                <a:lnTo>
                  <a:pt x="11817249" y="2084273"/>
                </a:lnTo>
                <a:close/>
                <a:moveTo>
                  <a:pt x="10766437" y="1973448"/>
                </a:moveTo>
                <a:lnTo>
                  <a:pt x="10877262" y="1973448"/>
                </a:lnTo>
                <a:lnTo>
                  <a:pt x="10877262" y="2084273"/>
                </a:lnTo>
                <a:lnTo>
                  <a:pt x="10766437" y="2084273"/>
                </a:lnTo>
                <a:close/>
                <a:moveTo>
                  <a:pt x="3441643" y="1557959"/>
                </a:moveTo>
                <a:lnTo>
                  <a:pt x="2968431" y="2031169"/>
                </a:lnTo>
                <a:lnTo>
                  <a:pt x="3437348" y="2500070"/>
                </a:lnTo>
                <a:lnTo>
                  <a:pt x="3497959" y="2500070"/>
                </a:lnTo>
                <a:lnTo>
                  <a:pt x="3966865" y="2031168"/>
                </a:lnTo>
                <a:lnTo>
                  <a:pt x="3493665" y="1557959"/>
                </a:lnTo>
                <a:close/>
                <a:moveTo>
                  <a:pt x="2390961" y="1557959"/>
                </a:moveTo>
                <a:lnTo>
                  <a:pt x="1917745" y="2031169"/>
                </a:lnTo>
                <a:lnTo>
                  <a:pt x="2386665" y="2500070"/>
                </a:lnTo>
                <a:lnTo>
                  <a:pt x="2447277" y="2500070"/>
                </a:lnTo>
                <a:lnTo>
                  <a:pt x="2916189" y="2031169"/>
                </a:lnTo>
                <a:lnTo>
                  <a:pt x="2442980" y="1557959"/>
                </a:lnTo>
                <a:close/>
                <a:moveTo>
                  <a:pt x="1340273" y="1557959"/>
                </a:moveTo>
                <a:lnTo>
                  <a:pt x="867066" y="2031167"/>
                </a:lnTo>
                <a:lnTo>
                  <a:pt x="1335980" y="2500070"/>
                </a:lnTo>
                <a:lnTo>
                  <a:pt x="1396589" y="2500070"/>
                </a:lnTo>
                <a:lnTo>
                  <a:pt x="1865501" y="2031169"/>
                </a:lnTo>
                <a:lnTo>
                  <a:pt x="1392293" y="1557959"/>
                </a:lnTo>
                <a:close/>
                <a:moveTo>
                  <a:pt x="5542986" y="1557958"/>
                </a:moveTo>
                <a:lnTo>
                  <a:pt x="5069790" y="2031167"/>
                </a:lnTo>
                <a:lnTo>
                  <a:pt x="5538694" y="2500070"/>
                </a:lnTo>
                <a:lnTo>
                  <a:pt x="5599302" y="2500070"/>
                </a:lnTo>
                <a:lnTo>
                  <a:pt x="6068206" y="2031166"/>
                </a:lnTo>
                <a:lnTo>
                  <a:pt x="5595011" y="1557958"/>
                </a:lnTo>
                <a:close/>
                <a:moveTo>
                  <a:pt x="4492305" y="1557958"/>
                </a:moveTo>
                <a:lnTo>
                  <a:pt x="4019109" y="2031168"/>
                </a:lnTo>
                <a:lnTo>
                  <a:pt x="4488010" y="2500070"/>
                </a:lnTo>
                <a:lnTo>
                  <a:pt x="4548620" y="2500070"/>
                </a:lnTo>
                <a:lnTo>
                  <a:pt x="5017539" y="2031167"/>
                </a:lnTo>
                <a:lnTo>
                  <a:pt x="4544326" y="1557958"/>
                </a:lnTo>
                <a:close/>
                <a:moveTo>
                  <a:pt x="7644337" y="1557958"/>
                </a:moveTo>
                <a:lnTo>
                  <a:pt x="7171129" y="2031167"/>
                </a:lnTo>
                <a:lnTo>
                  <a:pt x="7640044" y="2500070"/>
                </a:lnTo>
                <a:lnTo>
                  <a:pt x="7700653" y="2500070"/>
                </a:lnTo>
                <a:lnTo>
                  <a:pt x="8169569" y="2031167"/>
                </a:lnTo>
                <a:lnTo>
                  <a:pt x="7696361" y="1557958"/>
                </a:lnTo>
                <a:close/>
                <a:moveTo>
                  <a:pt x="6593656" y="1557958"/>
                </a:moveTo>
                <a:lnTo>
                  <a:pt x="6120450" y="2031165"/>
                </a:lnTo>
                <a:lnTo>
                  <a:pt x="6589366" y="2500070"/>
                </a:lnTo>
                <a:lnTo>
                  <a:pt x="6649970" y="2500070"/>
                </a:lnTo>
                <a:lnTo>
                  <a:pt x="7118885" y="2031167"/>
                </a:lnTo>
                <a:lnTo>
                  <a:pt x="6645676" y="1557958"/>
                </a:lnTo>
                <a:close/>
                <a:moveTo>
                  <a:pt x="9745703" y="1557958"/>
                </a:moveTo>
                <a:lnTo>
                  <a:pt x="9272494" y="2031167"/>
                </a:lnTo>
                <a:lnTo>
                  <a:pt x="9741408" y="2500070"/>
                </a:lnTo>
                <a:lnTo>
                  <a:pt x="9802016" y="2500070"/>
                </a:lnTo>
                <a:lnTo>
                  <a:pt x="10270931" y="2031167"/>
                </a:lnTo>
                <a:lnTo>
                  <a:pt x="9797723" y="1557958"/>
                </a:lnTo>
                <a:close/>
                <a:moveTo>
                  <a:pt x="8695019" y="1557958"/>
                </a:moveTo>
                <a:lnTo>
                  <a:pt x="8221812" y="2031166"/>
                </a:lnTo>
                <a:lnTo>
                  <a:pt x="8690730" y="2500070"/>
                </a:lnTo>
                <a:lnTo>
                  <a:pt x="8751334" y="2500070"/>
                </a:lnTo>
                <a:lnTo>
                  <a:pt x="9220250" y="2031166"/>
                </a:lnTo>
                <a:lnTo>
                  <a:pt x="8747043" y="1557958"/>
                </a:lnTo>
                <a:close/>
                <a:moveTo>
                  <a:pt x="10796383" y="1557958"/>
                </a:moveTo>
                <a:lnTo>
                  <a:pt x="10323175" y="2031166"/>
                </a:lnTo>
                <a:lnTo>
                  <a:pt x="10792091" y="2500070"/>
                </a:lnTo>
                <a:lnTo>
                  <a:pt x="10852696" y="2500070"/>
                </a:lnTo>
                <a:lnTo>
                  <a:pt x="11321614" y="2031164"/>
                </a:lnTo>
                <a:lnTo>
                  <a:pt x="10848409" y="1557958"/>
                </a:lnTo>
                <a:close/>
                <a:moveTo>
                  <a:pt x="783781" y="1447135"/>
                </a:moveTo>
                <a:lnTo>
                  <a:pt x="894606" y="1447135"/>
                </a:lnTo>
                <a:lnTo>
                  <a:pt x="894606" y="1557959"/>
                </a:lnTo>
                <a:lnTo>
                  <a:pt x="783781" y="1557959"/>
                </a:lnTo>
                <a:close/>
                <a:moveTo>
                  <a:pt x="1834586" y="1447134"/>
                </a:moveTo>
                <a:lnTo>
                  <a:pt x="1945411" y="1447134"/>
                </a:lnTo>
                <a:lnTo>
                  <a:pt x="1945411" y="1557959"/>
                </a:lnTo>
                <a:lnTo>
                  <a:pt x="1834586" y="1557959"/>
                </a:lnTo>
                <a:close/>
                <a:moveTo>
                  <a:pt x="4987002" y="1447134"/>
                </a:moveTo>
                <a:lnTo>
                  <a:pt x="5097832" y="1447134"/>
                </a:lnTo>
                <a:lnTo>
                  <a:pt x="5097832" y="1557958"/>
                </a:lnTo>
                <a:lnTo>
                  <a:pt x="4987002" y="1557958"/>
                </a:lnTo>
                <a:close/>
                <a:moveTo>
                  <a:pt x="3936204" y="1447134"/>
                </a:moveTo>
                <a:lnTo>
                  <a:pt x="4047028" y="1447134"/>
                </a:lnTo>
                <a:lnTo>
                  <a:pt x="4047028" y="1557959"/>
                </a:lnTo>
                <a:lnTo>
                  <a:pt x="3936204" y="1557959"/>
                </a:lnTo>
                <a:close/>
                <a:moveTo>
                  <a:pt x="2885398" y="1447134"/>
                </a:moveTo>
                <a:lnTo>
                  <a:pt x="2996224" y="1447134"/>
                </a:lnTo>
                <a:lnTo>
                  <a:pt x="2996224" y="1557959"/>
                </a:lnTo>
                <a:lnTo>
                  <a:pt x="2885398" y="1557959"/>
                </a:lnTo>
                <a:close/>
                <a:moveTo>
                  <a:pt x="6037801" y="1447133"/>
                </a:moveTo>
                <a:lnTo>
                  <a:pt x="6148626" y="1447133"/>
                </a:lnTo>
                <a:lnTo>
                  <a:pt x="6148626" y="1557958"/>
                </a:lnTo>
                <a:lnTo>
                  <a:pt x="6037801" y="1557958"/>
                </a:lnTo>
                <a:close/>
                <a:moveTo>
                  <a:pt x="9190225" y="1447133"/>
                </a:moveTo>
                <a:lnTo>
                  <a:pt x="9301050" y="1447133"/>
                </a:lnTo>
                <a:lnTo>
                  <a:pt x="9301050" y="1557958"/>
                </a:lnTo>
                <a:lnTo>
                  <a:pt x="9190225" y="1557958"/>
                </a:lnTo>
                <a:close/>
                <a:moveTo>
                  <a:pt x="8139417" y="1447133"/>
                </a:moveTo>
                <a:lnTo>
                  <a:pt x="8250242" y="1447133"/>
                </a:lnTo>
                <a:lnTo>
                  <a:pt x="8250242" y="1557958"/>
                </a:lnTo>
                <a:lnTo>
                  <a:pt x="8139417" y="1557958"/>
                </a:lnTo>
                <a:close/>
                <a:moveTo>
                  <a:pt x="7088609" y="1447133"/>
                </a:moveTo>
                <a:lnTo>
                  <a:pt x="7199434" y="1447133"/>
                </a:lnTo>
                <a:lnTo>
                  <a:pt x="7199434" y="1557958"/>
                </a:lnTo>
                <a:lnTo>
                  <a:pt x="7088609" y="1557958"/>
                </a:lnTo>
                <a:close/>
                <a:moveTo>
                  <a:pt x="10241033" y="1447133"/>
                </a:moveTo>
                <a:lnTo>
                  <a:pt x="10351858" y="1447133"/>
                </a:lnTo>
                <a:lnTo>
                  <a:pt x="10351858" y="1557957"/>
                </a:lnTo>
                <a:lnTo>
                  <a:pt x="10241033" y="1557957"/>
                </a:lnTo>
                <a:close/>
                <a:moveTo>
                  <a:pt x="11291841" y="1447133"/>
                </a:moveTo>
                <a:lnTo>
                  <a:pt x="11402666" y="1447133"/>
                </a:lnTo>
                <a:lnTo>
                  <a:pt x="11402666" y="1557957"/>
                </a:lnTo>
                <a:lnTo>
                  <a:pt x="11291841" y="1557957"/>
                </a:lnTo>
                <a:close/>
                <a:moveTo>
                  <a:pt x="2942310" y="1006607"/>
                </a:moveTo>
                <a:lnTo>
                  <a:pt x="2470820" y="1478100"/>
                </a:lnTo>
                <a:lnTo>
                  <a:pt x="2470820" y="1533556"/>
                </a:lnTo>
                <a:lnTo>
                  <a:pt x="2942310" y="2005047"/>
                </a:lnTo>
                <a:lnTo>
                  <a:pt x="3410804" y="1536556"/>
                </a:lnTo>
                <a:lnTo>
                  <a:pt x="3410804" y="1475099"/>
                </a:lnTo>
                <a:close/>
                <a:moveTo>
                  <a:pt x="1891623" y="1006607"/>
                </a:moveTo>
                <a:lnTo>
                  <a:pt x="1420008" y="1478224"/>
                </a:lnTo>
                <a:lnTo>
                  <a:pt x="1420008" y="1533431"/>
                </a:lnTo>
                <a:lnTo>
                  <a:pt x="1891623" y="2005047"/>
                </a:lnTo>
                <a:lnTo>
                  <a:pt x="2359996" y="1536681"/>
                </a:lnTo>
                <a:lnTo>
                  <a:pt x="2359996" y="1474975"/>
                </a:lnTo>
                <a:close/>
                <a:moveTo>
                  <a:pt x="840943" y="1006607"/>
                </a:moveTo>
                <a:lnTo>
                  <a:pt x="369202" y="1478351"/>
                </a:lnTo>
                <a:lnTo>
                  <a:pt x="369202" y="1533303"/>
                </a:lnTo>
                <a:lnTo>
                  <a:pt x="840944" y="2005046"/>
                </a:lnTo>
                <a:lnTo>
                  <a:pt x="1309184" y="1536806"/>
                </a:lnTo>
                <a:lnTo>
                  <a:pt x="1309184" y="1474850"/>
                </a:lnTo>
                <a:close/>
                <a:moveTo>
                  <a:pt x="3992987" y="1006606"/>
                </a:moveTo>
                <a:lnTo>
                  <a:pt x="3521631" y="1477974"/>
                </a:lnTo>
                <a:lnTo>
                  <a:pt x="3521631" y="1533680"/>
                </a:lnTo>
                <a:lnTo>
                  <a:pt x="3992986" y="2005046"/>
                </a:lnTo>
                <a:lnTo>
                  <a:pt x="4461598" y="1536423"/>
                </a:lnTo>
                <a:lnTo>
                  <a:pt x="4461598" y="1475230"/>
                </a:lnTo>
                <a:close/>
                <a:moveTo>
                  <a:pt x="6094326" y="1006605"/>
                </a:moveTo>
                <a:lnTo>
                  <a:pt x="5623230" y="1477714"/>
                </a:lnTo>
                <a:lnTo>
                  <a:pt x="5623230" y="1533934"/>
                </a:lnTo>
                <a:lnTo>
                  <a:pt x="6094328" y="2005044"/>
                </a:lnTo>
                <a:lnTo>
                  <a:pt x="6563205" y="1536166"/>
                </a:lnTo>
                <a:lnTo>
                  <a:pt x="6563205" y="1475487"/>
                </a:lnTo>
                <a:close/>
                <a:moveTo>
                  <a:pt x="9246371" y="1006604"/>
                </a:moveTo>
                <a:lnTo>
                  <a:pt x="8775646" y="1477332"/>
                </a:lnTo>
                <a:lnTo>
                  <a:pt x="8775646" y="1534319"/>
                </a:lnTo>
                <a:lnTo>
                  <a:pt x="9246371" y="2005045"/>
                </a:lnTo>
                <a:lnTo>
                  <a:pt x="9715629" y="1535786"/>
                </a:lnTo>
                <a:lnTo>
                  <a:pt x="9715629" y="1475864"/>
                </a:lnTo>
                <a:close/>
                <a:moveTo>
                  <a:pt x="5043669" y="1006604"/>
                </a:moveTo>
                <a:lnTo>
                  <a:pt x="4572422" y="1477843"/>
                </a:lnTo>
                <a:lnTo>
                  <a:pt x="4572422" y="1533811"/>
                </a:lnTo>
                <a:lnTo>
                  <a:pt x="5043664" y="2005045"/>
                </a:lnTo>
                <a:lnTo>
                  <a:pt x="5512407" y="1536296"/>
                </a:lnTo>
                <a:lnTo>
                  <a:pt x="5512407" y="1475351"/>
                </a:lnTo>
                <a:close/>
                <a:moveTo>
                  <a:pt x="11347735" y="1006604"/>
                </a:moveTo>
                <a:lnTo>
                  <a:pt x="10877262" y="1477079"/>
                </a:lnTo>
                <a:lnTo>
                  <a:pt x="10877262" y="1534567"/>
                </a:lnTo>
                <a:lnTo>
                  <a:pt x="11347736" y="2005041"/>
                </a:lnTo>
                <a:lnTo>
                  <a:pt x="11817249" y="1535528"/>
                </a:lnTo>
                <a:lnTo>
                  <a:pt x="11817249" y="1476120"/>
                </a:lnTo>
                <a:close/>
                <a:moveTo>
                  <a:pt x="8195690" y="1006604"/>
                </a:moveTo>
                <a:lnTo>
                  <a:pt x="7724838" y="1477458"/>
                </a:lnTo>
                <a:lnTo>
                  <a:pt x="7724838" y="1534191"/>
                </a:lnTo>
                <a:lnTo>
                  <a:pt x="8195691" y="2005044"/>
                </a:lnTo>
                <a:lnTo>
                  <a:pt x="8664821" y="1535914"/>
                </a:lnTo>
                <a:lnTo>
                  <a:pt x="8664821" y="1475736"/>
                </a:lnTo>
                <a:close/>
                <a:moveTo>
                  <a:pt x="7145009" y="1006604"/>
                </a:moveTo>
                <a:lnTo>
                  <a:pt x="6674030" y="1477584"/>
                </a:lnTo>
                <a:lnTo>
                  <a:pt x="6674030" y="1534069"/>
                </a:lnTo>
                <a:lnTo>
                  <a:pt x="7145007" y="2005046"/>
                </a:lnTo>
                <a:lnTo>
                  <a:pt x="7614013" y="1536039"/>
                </a:lnTo>
                <a:lnTo>
                  <a:pt x="7614013" y="1475610"/>
                </a:lnTo>
                <a:close/>
                <a:moveTo>
                  <a:pt x="10297056" y="1006603"/>
                </a:moveTo>
                <a:lnTo>
                  <a:pt x="9826454" y="1477207"/>
                </a:lnTo>
                <a:lnTo>
                  <a:pt x="9826454" y="1534445"/>
                </a:lnTo>
                <a:lnTo>
                  <a:pt x="10297053" y="2005045"/>
                </a:lnTo>
                <a:lnTo>
                  <a:pt x="10766437" y="1535660"/>
                </a:lnTo>
                <a:lnTo>
                  <a:pt x="10766437" y="1475986"/>
                </a:lnTo>
                <a:close/>
                <a:moveTo>
                  <a:pt x="258361" y="922634"/>
                </a:moveTo>
                <a:lnTo>
                  <a:pt x="369186" y="922634"/>
                </a:lnTo>
                <a:lnTo>
                  <a:pt x="369186" y="1033459"/>
                </a:lnTo>
                <a:lnTo>
                  <a:pt x="258361" y="1033459"/>
                </a:lnTo>
                <a:close/>
                <a:moveTo>
                  <a:pt x="2359977" y="922633"/>
                </a:moveTo>
                <a:lnTo>
                  <a:pt x="2470802" y="922633"/>
                </a:lnTo>
                <a:lnTo>
                  <a:pt x="2470802" y="1033458"/>
                </a:lnTo>
                <a:lnTo>
                  <a:pt x="2359977" y="1033458"/>
                </a:lnTo>
                <a:close/>
                <a:moveTo>
                  <a:pt x="1309169" y="922633"/>
                </a:moveTo>
                <a:lnTo>
                  <a:pt x="1419993" y="922633"/>
                </a:lnTo>
                <a:lnTo>
                  <a:pt x="1419993" y="1033458"/>
                </a:lnTo>
                <a:lnTo>
                  <a:pt x="1309169" y="1033458"/>
                </a:lnTo>
                <a:close/>
                <a:moveTo>
                  <a:pt x="5512398" y="922633"/>
                </a:moveTo>
                <a:lnTo>
                  <a:pt x="5623223" y="922633"/>
                </a:lnTo>
                <a:lnTo>
                  <a:pt x="5623223" y="1033458"/>
                </a:lnTo>
                <a:lnTo>
                  <a:pt x="5512398" y="1033458"/>
                </a:lnTo>
                <a:close/>
                <a:moveTo>
                  <a:pt x="4461591" y="922633"/>
                </a:moveTo>
                <a:lnTo>
                  <a:pt x="4572415" y="922633"/>
                </a:lnTo>
                <a:lnTo>
                  <a:pt x="4572415" y="1033458"/>
                </a:lnTo>
                <a:lnTo>
                  <a:pt x="4461591" y="1033458"/>
                </a:lnTo>
                <a:close/>
                <a:moveTo>
                  <a:pt x="3410785" y="922633"/>
                </a:moveTo>
                <a:lnTo>
                  <a:pt x="3521610" y="922633"/>
                </a:lnTo>
                <a:lnTo>
                  <a:pt x="3521610" y="1033458"/>
                </a:lnTo>
                <a:lnTo>
                  <a:pt x="3410785" y="1033458"/>
                </a:lnTo>
                <a:close/>
                <a:moveTo>
                  <a:pt x="7614013" y="922633"/>
                </a:moveTo>
                <a:lnTo>
                  <a:pt x="7724838" y="922633"/>
                </a:lnTo>
                <a:lnTo>
                  <a:pt x="7724838" y="1033458"/>
                </a:lnTo>
                <a:lnTo>
                  <a:pt x="7614013" y="1033458"/>
                </a:lnTo>
                <a:close/>
                <a:moveTo>
                  <a:pt x="6563205" y="922633"/>
                </a:moveTo>
                <a:lnTo>
                  <a:pt x="6674030" y="922633"/>
                </a:lnTo>
                <a:lnTo>
                  <a:pt x="6674030" y="1033458"/>
                </a:lnTo>
                <a:lnTo>
                  <a:pt x="6563205" y="1033458"/>
                </a:lnTo>
                <a:close/>
                <a:moveTo>
                  <a:pt x="10766437" y="922633"/>
                </a:moveTo>
                <a:lnTo>
                  <a:pt x="10877262" y="922633"/>
                </a:lnTo>
                <a:lnTo>
                  <a:pt x="10877262" y="1033458"/>
                </a:lnTo>
                <a:lnTo>
                  <a:pt x="10766437" y="1033458"/>
                </a:lnTo>
                <a:close/>
                <a:moveTo>
                  <a:pt x="9715629" y="922633"/>
                </a:moveTo>
                <a:lnTo>
                  <a:pt x="9826454" y="922633"/>
                </a:lnTo>
                <a:lnTo>
                  <a:pt x="9826454" y="1033458"/>
                </a:lnTo>
                <a:lnTo>
                  <a:pt x="9715629" y="1033458"/>
                </a:lnTo>
                <a:close/>
                <a:moveTo>
                  <a:pt x="8664821" y="922633"/>
                </a:moveTo>
                <a:lnTo>
                  <a:pt x="8775646" y="922633"/>
                </a:lnTo>
                <a:lnTo>
                  <a:pt x="8775646" y="1033458"/>
                </a:lnTo>
                <a:lnTo>
                  <a:pt x="8664821" y="1033458"/>
                </a:lnTo>
                <a:close/>
                <a:moveTo>
                  <a:pt x="11817249" y="922633"/>
                </a:moveTo>
                <a:lnTo>
                  <a:pt x="11928074" y="922633"/>
                </a:lnTo>
                <a:lnTo>
                  <a:pt x="11928074" y="1033458"/>
                </a:lnTo>
                <a:lnTo>
                  <a:pt x="11817249" y="1033458"/>
                </a:lnTo>
                <a:close/>
                <a:moveTo>
                  <a:pt x="1337485" y="510062"/>
                </a:moveTo>
                <a:lnTo>
                  <a:pt x="867065" y="980486"/>
                </a:lnTo>
                <a:lnTo>
                  <a:pt x="1333712" y="1447134"/>
                </a:lnTo>
                <a:lnTo>
                  <a:pt x="1398855" y="1447134"/>
                </a:lnTo>
                <a:lnTo>
                  <a:pt x="1865501" y="980486"/>
                </a:lnTo>
                <a:lnTo>
                  <a:pt x="1395081" y="510062"/>
                </a:lnTo>
                <a:close/>
                <a:moveTo>
                  <a:pt x="2388173" y="510062"/>
                </a:moveTo>
                <a:lnTo>
                  <a:pt x="1917745" y="980486"/>
                </a:lnTo>
                <a:lnTo>
                  <a:pt x="2384399" y="1447134"/>
                </a:lnTo>
                <a:lnTo>
                  <a:pt x="2449542" y="1447134"/>
                </a:lnTo>
                <a:lnTo>
                  <a:pt x="2916189" y="980486"/>
                </a:lnTo>
                <a:lnTo>
                  <a:pt x="2445767" y="510062"/>
                </a:lnTo>
                <a:close/>
                <a:moveTo>
                  <a:pt x="3438856" y="510062"/>
                </a:moveTo>
                <a:lnTo>
                  <a:pt x="2968432" y="980486"/>
                </a:lnTo>
                <a:lnTo>
                  <a:pt x="3435083" y="1447134"/>
                </a:lnTo>
                <a:lnTo>
                  <a:pt x="3500228" y="1447134"/>
                </a:lnTo>
                <a:lnTo>
                  <a:pt x="3966865" y="980485"/>
                </a:lnTo>
                <a:lnTo>
                  <a:pt x="3496454" y="510062"/>
                </a:lnTo>
                <a:close/>
                <a:moveTo>
                  <a:pt x="4489518" y="510062"/>
                </a:moveTo>
                <a:lnTo>
                  <a:pt x="4019109" y="980485"/>
                </a:lnTo>
                <a:lnTo>
                  <a:pt x="4485744" y="1447134"/>
                </a:lnTo>
                <a:lnTo>
                  <a:pt x="4550887" y="1447134"/>
                </a:lnTo>
                <a:lnTo>
                  <a:pt x="5017543" y="980483"/>
                </a:lnTo>
                <a:lnTo>
                  <a:pt x="4547118" y="510062"/>
                </a:lnTo>
                <a:close/>
                <a:moveTo>
                  <a:pt x="5540201" y="510062"/>
                </a:moveTo>
                <a:lnTo>
                  <a:pt x="5069792" y="980483"/>
                </a:lnTo>
                <a:lnTo>
                  <a:pt x="5536431" y="1447134"/>
                </a:lnTo>
                <a:lnTo>
                  <a:pt x="5601567" y="1447134"/>
                </a:lnTo>
                <a:lnTo>
                  <a:pt x="6068204" y="980484"/>
                </a:lnTo>
                <a:lnTo>
                  <a:pt x="5597797" y="510062"/>
                </a:lnTo>
                <a:close/>
                <a:moveTo>
                  <a:pt x="6590867" y="510062"/>
                </a:moveTo>
                <a:lnTo>
                  <a:pt x="6120447" y="980484"/>
                </a:lnTo>
                <a:lnTo>
                  <a:pt x="6587095" y="1447133"/>
                </a:lnTo>
                <a:lnTo>
                  <a:pt x="6652238" y="1447133"/>
                </a:lnTo>
                <a:lnTo>
                  <a:pt x="7118887" y="980483"/>
                </a:lnTo>
                <a:lnTo>
                  <a:pt x="6648468" y="510062"/>
                </a:lnTo>
                <a:close/>
                <a:moveTo>
                  <a:pt x="7641550" y="510061"/>
                </a:moveTo>
                <a:lnTo>
                  <a:pt x="7171131" y="980482"/>
                </a:lnTo>
                <a:lnTo>
                  <a:pt x="7637780" y="1447133"/>
                </a:lnTo>
                <a:lnTo>
                  <a:pt x="7702919" y="1447133"/>
                </a:lnTo>
                <a:lnTo>
                  <a:pt x="8169568" y="980483"/>
                </a:lnTo>
                <a:lnTo>
                  <a:pt x="7699149" y="510061"/>
                </a:lnTo>
                <a:close/>
                <a:moveTo>
                  <a:pt x="8692232" y="510061"/>
                </a:moveTo>
                <a:lnTo>
                  <a:pt x="8221811" y="980484"/>
                </a:lnTo>
                <a:lnTo>
                  <a:pt x="8688459" y="1447133"/>
                </a:lnTo>
                <a:lnTo>
                  <a:pt x="8753603" y="1447133"/>
                </a:lnTo>
                <a:lnTo>
                  <a:pt x="9220250" y="980484"/>
                </a:lnTo>
                <a:lnTo>
                  <a:pt x="8749829" y="510061"/>
                </a:lnTo>
                <a:close/>
                <a:moveTo>
                  <a:pt x="10793597" y="510061"/>
                </a:moveTo>
                <a:lnTo>
                  <a:pt x="10323178" y="980482"/>
                </a:lnTo>
                <a:lnTo>
                  <a:pt x="10789828" y="1447133"/>
                </a:lnTo>
                <a:lnTo>
                  <a:pt x="10854964" y="1447133"/>
                </a:lnTo>
                <a:lnTo>
                  <a:pt x="11321613" y="980483"/>
                </a:lnTo>
                <a:lnTo>
                  <a:pt x="10851193" y="510061"/>
                </a:lnTo>
                <a:close/>
                <a:moveTo>
                  <a:pt x="9742913" y="510061"/>
                </a:moveTo>
                <a:lnTo>
                  <a:pt x="9272493" y="980483"/>
                </a:lnTo>
                <a:lnTo>
                  <a:pt x="9739141" y="1447133"/>
                </a:lnTo>
                <a:lnTo>
                  <a:pt x="9804283" y="1447133"/>
                </a:lnTo>
                <a:lnTo>
                  <a:pt x="10270933" y="980481"/>
                </a:lnTo>
                <a:lnTo>
                  <a:pt x="9800515" y="510061"/>
                </a:lnTo>
                <a:close/>
                <a:moveTo>
                  <a:pt x="783785" y="399238"/>
                </a:moveTo>
                <a:lnTo>
                  <a:pt x="894609" y="399238"/>
                </a:lnTo>
                <a:lnTo>
                  <a:pt x="894609" y="510062"/>
                </a:lnTo>
                <a:lnTo>
                  <a:pt x="783785" y="510062"/>
                </a:lnTo>
                <a:close/>
                <a:moveTo>
                  <a:pt x="2885401" y="399237"/>
                </a:moveTo>
                <a:lnTo>
                  <a:pt x="2996227" y="399237"/>
                </a:lnTo>
                <a:lnTo>
                  <a:pt x="2996227" y="510062"/>
                </a:lnTo>
                <a:lnTo>
                  <a:pt x="2885401" y="510062"/>
                </a:lnTo>
                <a:close/>
                <a:moveTo>
                  <a:pt x="1834590" y="399237"/>
                </a:moveTo>
                <a:lnTo>
                  <a:pt x="1945415" y="399237"/>
                </a:lnTo>
                <a:lnTo>
                  <a:pt x="1945415" y="510062"/>
                </a:lnTo>
                <a:lnTo>
                  <a:pt x="1834590" y="510062"/>
                </a:lnTo>
                <a:close/>
                <a:moveTo>
                  <a:pt x="3936208" y="399237"/>
                </a:moveTo>
                <a:lnTo>
                  <a:pt x="4047032" y="399237"/>
                </a:lnTo>
                <a:lnTo>
                  <a:pt x="4047032" y="510062"/>
                </a:lnTo>
                <a:lnTo>
                  <a:pt x="3936208" y="510062"/>
                </a:lnTo>
                <a:close/>
                <a:moveTo>
                  <a:pt x="4987004" y="399237"/>
                </a:moveTo>
                <a:lnTo>
                  <a:pt x="5097834" y="399237"/>
                </a:lnTo>
                <a:lnTo>
                  <a:pt x="5097834" y="510062"/>
                </a:lnTo>
                <a:lnTo>
                  <a:pt x="4987004" y="510062"/>
                </a:lnTo>
                <a:close/>
                <a:moveTo>
                  <a:pt x="6037802" y="399237"/>
                </a:moveTo>
                <a:lnTo>
                  <a:pt x="6148626" y="399237"/>
                </a:lnTo>
                <a:lnTo>
                  <a:pt x="6148626" y="510062"/>
                </a:lnTo>
                <a:lnTo>
                  <a:pt x="6037802" y="510062"/>
                </a:lnTo>
                <a:close/>
                <a:moveTo>
                  <a:pt x="7088609" y="399237"/>
                </a:moveTo>
                <a:lnTo>
                  <a:pt x="7199434" y="399237"/>
                </a:lnTo>
                <a:lnTo>
                  <a:pt x="7199434" y="510061"/>
                </a:lnTo>
                <a:lnTo>
                  <a:pt x="7088609" y="510061"/>
                </a:lnTo>
                <a:close/>
                <a:moveTo>
                  <a:pt x="8139417" y="399237"/>
                </a:moveTo>
                <a:lnTo>
                  <a:pt x="8250242" y="399237"/>
                </a:lnTo>
                <a:lnTo>
                  <a:pt x="8250242" y="510061"/>
                </a:lnTo>
                <a:lnTo>
                  <a:pt x="8139417" y="510061"/>
                </a:lnTo>
                <a:close/>
                <a:moveTo>
                  <a:pt x="9190225" y="399236"/>
                </a:moveTo>
                <a:lnTo>
                  <a:pt x="9301050" y="399236"/>
                </a:lnTo>
                <a:lnTo>
                  <a:pt x="9301050" y="510061"/>
                </a:lnTo>
                <a:lnTo>
                  <a:pt x="9190225" y="510061"/>
                </a:lnTo>
                <a:close/>
                <a:moveTo>
                  <a:pt x="10241033" y="399236"/>
                </a:moveTo>
                <a:lnTo>
                  <a:pt x="10351858" y="399236"/>
                </a:lnTo>
                <a:lnTo>
                  <a:pt x="10351858" y="510061"/>
                </a:lnTo>
                <a:lnTo>
                  <a:pt x="10241033" y="510061"/>
                </a:lnTo>
                <a:close/>
                <a:moveTo>
                  <a:pt x="11291841" y="399236"/>
                </a:moveTo>
                <a:lnTo>
                  <a:pt x="11402666" y="399236"/>
                </a:lnTo>
                <a:lnTo>
                  <a:pt x="11402666" y="510061"/>
                </a:lnTo>
                <a:lnTo>
                  <a:pt x="11291841" y="510061"/>
                </a:lnTo>
                <a:close/>
                <a:moveTo>
                  <a:pt x="6138405" y="0"/>
                </a:moveTo>
                <a:lnTo>
                  <a:pt x="6190649" y="0"/>
                </a:lnTo>
                <a:lnTo>
                  <a:pt x="6589887" y="399237"/>
                </a:lnTo>
                <a:lnTo>
                  <a:pt x="6649449" y="399237"/>
                </a:lnTo>
                <a:lnTo>
                  <a:pt x="7048684" y="2"/>
                </a:lnTo>
                <a:lnTo>
                  <a:pt x="7100928" y="2"/>
                </a:lnTo>
                <a:lnTo>
                  <a:pt x="6674030" y="426899"/>
                </a:lnTo>
                <a:lnTo>
                  <a:pt x="6674030" y="483379"/>
                </a:lnTo>
                <a:lnTo>
                  <a:pt x="7145009" y="954361"/>
                </a:lnTo>
                <a:lnTo>
                  <a:pt x="7614013" y="485355"/>
                </a:lnTo>
                <a:lnTo>
                  <a:pt x="7614013" y="424926"/>
                </a:lnTo>
                <a:lnTo>
                  <a:pt x="7189086" y="0"/>
                </a:lnTo>
                <a:lnTo>
                  <a:pt x="7241329" y="0"/>
                </a:lnTo>
                <a:lnTo>
                  <a:pt x="7640566" y="399237"/>
                </a:lnTo>
                <a:lnTo>
                  <a:pt x="7700131" y="399237"/>
                </a:lnTo>
                <a:lnTo>
                  <a:pt x="8099367" y="1"/>
                </a:lnTo>
                <a:lnTo>
                  <a:pt x="8151611" y="1"/>
                </a:lnTo>
                <a:lnTo>
                  <a:pt x="7724838" y="426774"/>
                </a:lnTo>
                <a:lnTo>
                  <a:pt x="7724838" y="483508"/>
                </a:lnTo>
                <a:lnTo>
                  <a:pt x="8195689" y="954363"/>
                </a:lnTo>
                <a:lnTo>
                  <a:pt x="8664821" y="485229"/>
                </a:lnTo>
                <a:lnTo>
                  <a:pt x="8664821" y="425053"/>
                </a:lnTo>
                <a:lnTo>
                  <a:pt x="8239767" y="0"/>
                </a:lnTo>
                <a:lnTo>
                  <a:pt x="8292011" y="0"/>
                </a:lnTo>
                <a:lnTo>
                  <a:pt x="8691248" y="399236"/>
                </a:lnTo>
                <a:lnTo>
                  <a:pt x="8750812" y="399236"/>
                </a:lnTo>
                <a:lnTo>
                  <a:pt x="9150049" y="1"/>
                </a:lnTo>
                <a:lnTo>
                  <a:pt x="9202293" y="1"/>
                </a:lnTo>
                <a:lnTo>
                  <a:pt x="8775646" y="426647"/>
                </a:lnTo>
                <a:lnTo>
                  <a:pt x="8775646" y="483635"/>
                </a:lnTo>
                <a:lnTo>
                  <a:pt x="9246372" y="954363"/>
                </a:lnTo>
                <a:lnTo>
                  <a:pt x="9715629" y="485103"/>
                </a:lnTo>
                <a:lnTo>
                  <a:pt x="9715629" y="425175"/>
                </a:lnTo>
                <a:lnTo>
                  <a:pt x="9290453" y="0"/>
                </a:lnTo>
                <a:lnTo>
                  <a:pt x="9342696" y="0"/>
                </a:lnTo>
                <a:lnTo>
                  <a:pt x="9741934" y="399236"/>
                </a:lnTo>
                <a:lnTo>
                  <a:pt x="9801496" y="399236"/>
                </a:lnTo>
                <a:lnTo>
                  <a:pt x="10200732" y="1"/>
                </a:lnTo>
                <a:lnTo>
                  <a:pt x="10252974" y="1"/>
                </a:lnTo>
                <a:lnTo>
                  <a:pt x="9826454" y="426520"/>
                </a:lnTo>
                <a:lnTo>
                  <a:pt x="9826454" y="483756"/>
                </a:lnTo>
                <a:lnTo>
                  <a:pt x="10297055" y="954360"/>
                </a:lnTo>
                <a:lnTo>
                  <a:pt x="10766437" y="484975"/>
                </a:lnTo>
                <a:lnTo>
                  <a:pt x="10766437" y="425305"/>
                </a:lnTo>
                <a:lnTo>
                  <a:pt x="10341131" y="0"/>
                </a:lnTo>
                <a:lnTo>
                  <a:pt x="10393375" y="0"/>
                </a:lnTo>
                <a:lnTo>
                  <a:pt x="10792612" y="399236"/>
                </a:lnTo>
                <a:lnTo>
                  <a:pt x="10852176" y="399236"/>
                </a:lnTo>
                <a:lnTo>
                  <a:pt x="11251411" y="3"/>
                </a:lnTo>
                <a:lnTo>
                  <a:pt x="11303657" y="3"/>
                </a:lnTo>
                <a:lnTo>
                  <a:pt x="10877262" y="426397"/>
                </a:lnTo>
                <a:lnTo>
                  <a:pt x="10877262" y="483887"/>
                </a:lnTo>
                <a:lnTo>
                  <a:pt x="11347735" y="954362"/>
                </a:lnTo>
                <a:lnTo>
                  <a:pt x="11817249" y="484846"/>
                </a:lnTo>
                <a:lnTo>
                  <a:pt x="11817249" y="425436"/>
                </a:lnTo>
                <a:lnTo>
                  <a:pt x="11391812" y="0"/>
                </a:lnTo>
                <a:lnTo>
                  <a:pt x="11444056" y="0"/>
                </a:lnTo>
                <a:lnTo>
                  <a:pt x="11843293" y="399236"/>
                </a:lnTo>
                <a:lnTo>
                  <a:pt x="11902859" y="399236"/>
                </a:lnTo>
                <a:lnTo>
                  <a:pt x="12191973" y="110123"/>
                </a:lnTo>
                <a:lnTo>
                  <a:pt x="12191973" y="162366"/>
                </a:lnTo>
                <a:lnTo>
                  <a:pt x="11928074" y="426265"/>
                </a:lnTo>
                <a:lnTo>
                  <a:pt x="11928074" y="484017"/>
                </a:lnTo>
                <a:lnTo>
                  <a:pt x="12191974" y="747926"/>
                </a:lnTo>
                <a:lnTo>
                  <a:pt x="12191974" y="800166"/>
                </a:lnTo>
                <a:lnTo>
                  <a:pt x="11901874" y="510061"/>
                </a:lnTo>
                <a:lnTo>
                  <a:pt x="11844278" y="510061"/>
                </a:lnTo>
                <a:lnTo>
                  <a:pt x="11373857" y="980483"/>
                </a:lnTo>
                <a:lnTo>
                  <a:pt x="11840505" y="1447132"/>
                </a:lnTo>
                <a:lnTo>
                  <a:pt x="11905645" y="1447132"/>
                </a:lnTo>
                <a:lnTo>
                  <a:pt x="12191976" y="1160803"/>
                </a:lnTo>
                <a:lnTo>
                  <a:pt x="12191976" y="1213046"/>
                </a:lnTo>
                <a:lnTo>
                  <a:pt x="11928074" y="1476947"/>
                </a:lnTo>
                <a:lnTo>
                  <a:pt x="11928074" y="1534702"/>
                </a:lnTo>
                <a:lnTo>
                  <a:pt x="12191975" y="1798604"/>
                </a:lnTo>
                <a:lnTo>
                  <a:pt x="12191975" y="1850847"/>
                </a:lnTo>
                <a:lnTo>
                  <a:pt x="11899087" y="1557957"/>
                </a:lnTo>
                <a:lnTo>
                  <a:pt x="11847063" y="1557957"/>
                </a:lnTo>
                <a:lnTo>
                  <a:pt x="11373858" y="2031163"/>
                </a:lnTo>
                <a:lnTo>
                  <a:pt x="11842778" y="2500070"/>
                </a:lnTo>
                <a:lnTo>
                  <a:pt x="11903378" y="2500070"/>
                </a:lnTo>
                <a:lnTo>
                  <a:pt x="12191975" y="2211473"/>
                </a:lnTo>
                <a:lnTo>
                  <a:pt x="12191974" y="2263716"/>
                </a:lnTo>
                <a:lnTo>
                  <a:pt x="11928074" y="2527616"/>
                </a:lnTo>
                <a:lnTo>
                  <a:pt x="11928074" y="2585366"/>
                </a:lnTo>
                <a:lnTo>
                  <a:pt x="12191978" y="2849270"/>
                </a:lnTo>
                <a:lnTo>
                  <a:pt x="12191977" y="2901515"/>
                </a:lnTo>
                <a:lnTo>
                  <a:pt x="11901357" y="2610895"/>
                </a:lnTo>
                <a:lnTo>
                  <a:pt x="11844795" y="2610895"/>
                </a:lnTo>
                <a:lnTo>
                  <a:pt x="11373856" y="3081835"/>
                </a:lnTo>
                <a:lnTo>
                  <a:pt x="11843230" y="3551209"/>
                </a:lnTo>
                <a:lnTo>
                  <a:pt x="11902922" y="3551209"/>
                </a:lnTo>
                <a:lnTo>
                  <a:pt x="12191974" y="3262156"/>
                </a:lnTo>
                <a:lnTo>
                  <a:pt x="12191974" y="3314400"/>
                </a:lnTo>
                <a:lnTo>
                  <a:pt x="11928074" y="3578299"/>
                </a:lnTo>
                <a:lnTo>
                  <a:pt x="11928074" y="3636053"/>
                </a:lnTo>
                <a:lnTo>
                  <a:pt x="12191975" y="3899954"/>
                </a:lnTo>
                <a:lnTo>
                  <a:pt x="12191975" y="3952198"/>
                </a:lnTo>
                <a:lnTo>
                  <a:pt x="11901811" y="3662034"/>
                </a:lnTo>
                <a:lnTo>
                  <a:pt x="11844339" y="3662034"/>
                </a:lnTo>
                <a:lnTo>
                  <a:pt x="11373856" y="4132518"/>
                </a:lnTo>
                <a:lnTo>
                  <a:pt x="11813331" y="4571992"/>
                </a:lnTo>
                <a:lnTo>
                  <a:pt x="11761089" y="4571991"/>
                </a:lnTo>
                <a:lnTo>
                  <a:pt x="11347736" y="4158638"/>
                </a:lnTo>
                <a:lnTo>
                  <a:pt x="10934382" y="4571992"/>
                </a:lnTo>
                <a:lnTo>
                  <a:pt x="10882138" y="4571992"/>
                </a:lnTo>
                <a:lnTo>
                  <a:pt x="11321614" y="4132516"/>
                </a:lnTo>
                <a:lnTo>
                  <a:pt x="10851132" y="3662034"/>
                </a:lnTo>
                <a:lnTo>
                  <a:pt x="10793656" y="3662034"/>
                </a:lnTo>
                <a:lnTo>
                  <a:pt x="10323175" y="4132515"/>
                </a:lnTo>
                <a:lnTo>
                  <a:pt x="10762651" y="4571991"/>
                </a:lnTo>
                <a:lnTo>
                  <a:pt x="10710406" y="4571992"/>
                </a:lnTo>
                <a:lnTo>
                  <a:pt x="10297052" y="4158638"/>
                </a:lnTo>
                <a:lnTo>
                  <a:pt x="9883699" y="4571992"/>
                </a:lnTo>
                <a:lnTo>
                  <a:pt x="9831456" y="4571992"/>
                </a:lnTo>
                <a:lnTo>
                  <a:pt x="10270931" y="4132517"/>
                </a:lnTo>
                <a:lnTo>
                  <a:pt x="9800448" y="3662034"/>
                </a:lnTo>
                <a:lnTo>
                  <a:pt x="9742974" y="3662034"/>
                </a:lnTo>
                <a:lnTo>
                  <a:pt x="9272491" y="4132517"/>
                </a:lnTo>
                <a:lnTo>
                  <a:pt x="9711968" y="4571993"/>
                </a:lnTo>
                <a:lnTo>
                  <a:pt x="9659723" y="4571993"/>
                </a:lnTo>
                <a:lnTo>
                  <a:pt x="9246369" y="4158639"/>
                </a:lnTo>
                <a:lnTo>
                  <a:pt x="8833016" y="4571992"/>
                </a:lnTo>
                <a:lnTo>
                  <a:pt x="8780772" y="4571992"/>
                </a:lnTo>
                <a:lnTo>
                  <a:pt x="9220247" y="4132517"/>
                </a:lnTo>
                <a:lnTo>
                  <a:pt x="8749764" y="3662034"/>
                </a:lnTo>
                <a:lnTo>
                  <a:pt x="8692294" y="3662034"/>
                </a:lnTo>
                <a:lnTo>
                  <a:pt x="8221812" y="4132516"/>
                </a:lnTo>
                <a:lnTo>
                  <a:pt x="8661288" y="4571992"/>
                </a:lnTo>
                <a:lnTo>
                  <a:pt x="8609042" y="4571992"/>
                </a:lnTo>
                <a:lnTo>
                  <a:pt x="8195689" y="4158639"/>
                </a:lnTo>
                <a:lnTo>
                  <a:pt x="7782334" y="4571994"/>
                </a:lnTo>
                <a:lnTo>
                  <a:pt x="7730092" y="4571994"/>
                </a:lnTo>
                <a:lnTo>
                  <a:pt x="8169568" y="4132518"/>
                </a:lnTo>
                <a:lnTo>
                  <a:pt x="7699085" y="3662034"/>
                </a:lnTo>
                <a:lnTo>
                  <a:pt x="7641614" y="3662034"/>
                </a:lnTo>
                <a:lnTo>
                  <a:pt x="7171129" y="4132518"/>
                </a:lnTo>
                <a:lnTo>
                  <a:pt x="7610604" y="4571993"/>
                </a:lnTo>
                <a:lnTo>
                  <a:pt x="7558360" y="4571993"/>
                </a:lnTo>
                <a:lnTo>
                  <a:pt x="7145007" y="4158640"/>
                </a:lnTo>
                <a:lnTo>
                  <a:pt x="6731655" y="4571993"/>
                </a:lnTo>
                <a:lnTo>
                  <a:pt x="6679410" y="4571993"/>
                </a:lnTo>
                <a:lnTo>
                  <a:pt x="7118885" y="4132518"/>
                </a:lnTo>
                <a:lnTo>
                  <a:pt x="6648402" y="3662034"/>
                </a:lnTo>
                <a:lnTo>
                  <a:pt x="6590932" y="3662034"/>
                </a:lnTo>
                <a:lnTo>
                  <a:pt x="6120448" y="4132519"/>
                </a:lnTo>
                <a:lnTo>
                  <a:pt x="6559922" y="4571993"/>
                </a:lnTo>
                <a:lnTo>
                  <a:pt x="6507678" y="4571993"/>
                </a:lnTo>
                <a:lnTo>
                  <a:pt x="6094326" y="4158641"/>
                </a:lnTo>
                <a:lnTo>
                  <a:pt x="5680985" y="4571992"/>
                </a:lnTo>
                <a:lnTo>
                  <a:pt x="5628744" y="4571992"/>
                </a:lnTo>
                <a:lnTo>
                  <a:pt x="6068205" y="4132519"/>
                </a:lnTo>
                <a:lnTo>
                  <a:pt x="5597731" y="3662034"/>
                </a:lnTo>
                <a:lnTo>
                  <a:pt x="5540263" y="3662034"/>
                </a:lnTo>
                <a:lnTo>
                  <a:pt x="5069789" y="4132518"/>
                </a:lnTo>
                <a:lnTo>
                  <a:pt x="5509253" y="4571993"/>
                </a:lnTo>
                <a:lnTo>
                  <a:pt x="5457012" y="4571993"/>
                </a:lnTo>
                <a:lnTo>
                  <a:pt x="5043664" y="4158640"/>
                </a:lnTo>
                <a:lnTo>
                  <a:pt x="4630303" y="4571992"/>
                </a:lnTo>
                <a:lnTo>
                  <a:pt x="4578059" y="4571992"/>
                </a:lnTo>
                <a:lnTo>
                  <a:pt x="5017539" y="4132518"/>
                </a:lnTo>
                <a:lnTo>
                  <a:pt x="4547049" y="3662034"/>
                </a:lnTo>
                <a:lnTo>
                  <a:pt x="4489581" y="3662034"/>
                </a:lnTo>
                <a:lnTo>
                  <a:pt x="4019108" y="4132519"/>
                </a:lnTo>
                <a:lnTo>
                  <a:pt x="4458568" y="4571993"/>
                </a:lnTo>
                <a:lnTo>
                  <a:pt x="4406323" y="4571993"/>
                </a:lnTo>
                <a:lnTo>
                  <a:pt x="3992985" y="4158641"/>
                </a:lnTo>
                <a:lnTo>
                  <a:pt x="3579645" y="4571992"/>
                </a:lnTo>
                <a:lnTo>
                  <a:pt x="3527403" y="4571992"/>
                </a:lnTo>
                <a:lnTo>
                  <a:pt x="3966864" y="4132520"/>
                </a:lnTo>
                <a:lnTo>
                  <a:pt x="3496388" y="3662034"/>
                </a:lnTo>
                <a:lnTo>
                  <a:pt x="3438920" y="3662034"/>
                </a:lnTo>
                <a:lnTo>
                  <a:pt x="2968432" y="4132519"/>
                </a:lnTo>
                <a:lnTo>
                  <a:pt x="3407908" y="4571992"/>
                </a:lnTo>
                <a:lnTo>
                  <a:pt x="3355663" y="4571992"/>
                </a:lnTo>
                <a:lnTo>
                  <a:pt x="2942311" y="4158641"/>
                </a:lnTo>
                <a:lnTo>
                  <a:pt x="2528961" y="4571991"/>
                </a:lnTo>
                <a:lnTo>
                  <a:pt x="2476717" y="4571991"/>
                </a:lnTo>
                <a:lnTo>
                  <a:pt x="2916189" y="4132519"/>
                </a:lnTo>
                <a:lnTo>
                  <a:pt x="2445706" y="3662034"/>
                </a:lnTo>
                <a:lnTo>
                  <a:pt x="2388237" y="3662034"/>
                </a:lnTo>
                <a:lnTo>
                  <a:pt x="1917745" y="4132520"/>
                </a:lnTo>
                <a:lnTo>
                  <a:pt x="2357225" y="4571992"/>
                </a:lnTo>
                <a:lnTo>
                  <a:pt x="2304981" y="4571993"/>
                </a:lnTo>
                <a:lnTo>
                  <a:pt x="1891623" y="4158642"/>
                </a:lnTo>
                <a:lnTo>
                  <a:pt x="1478275" y="4571991"/>
                </a:lnTo>
                <a:lnTo>
                  <a:pt x="1426031" y="4571991"/>
                </a:lnTo>
                <a:lnTo>
                  <a:pt x="1865501" y="4132520"/>
                </a:lnTo>
                <a:lnTo>
                  <a:pt x="1395017" y="3662034"/>
                </a:lnTo>
                <a:lnTo>
                  <a:pt x="1337551" y="3662034"/>
                </a:lnTo>
                <a:lnTo>
                  <a:pt x="867066" y="4132521"/>
                </a:lnTo>
                <a:lnTo>
                  <a:pt x="1306536" y="4571992"/>
                </a:lnTo>
                <a:lnTo>
                  <a:pt x="1254292" y="4571992"/>
                </a:lnTo>
                <a:lnTo>
                  <a:pt x="840944" y="4158643"/>
                </a:lnTo>
                <a:lnTo>
                  <a:pt x="427595" y="4571993"/>
                </a:lnTo>
                <a:lnTo>
                  <a:pt x="375351" y="4571993"/>
                </a:lnTo>
                <a:lnTo>
                  <a:pt x="814822" y="4132521"/>
                </a:lnTo>
                <a:lnTo>
                  <a:pt x="344336" y="3662034"/>
                </a:lnTo>
                <a:lnTo>
                  <a:pt x="286870" y="3662034"/>
                </a:lnTo>
                <a:lnTo>
                  <a:pt x="5" y="3948900"/>
                </a:lnTo>
                <a:lnTo>
                  <a:pt x="5" y="3896656"/>
                </a:lnTo>
                <a:lnTo>
                  <a:pt x="258369" y="3638291"/>
                </a:lnTo>
                <a:lnTo>
                  <a:pt x="258369" y="3576066"/>
                </a:lnTo>
                <a:lnTo>
                  <a:pt x="1" y="3317698"/>
                </a:lnTo>
                <a:lnTo>
                  <a:pt x="1" y="3265454"/>
                </a:lnTo>
                <a:lnTo>
                  <a:pt x="285756" y="3551209"/>
                </a:lnTo>
                <a:lnTo>
                  <a:pt x="345451" y="3551209"/>
                </a:lnTo>
                <a:lnTo>
                  <a:pt x="814822" y="3081838"/>
                </a:lnTo>
                <a:lnTo>
                  <a:pt x="343880" y="2610895"/>
                </a:lnTo>
                <a:lnTo>
                  <a:pt x="287328" y="2610895"/>
                </a:lnTo>
                <a:lnTo>
                  <a:pt x="6" y="2898217"/>
                </a:lnTo>
                <a:lnTo>
                  <a:pt x="6" y="2845973"/>
                </a:lnTo>
                <a:lnTo>
                  <a:pt x="258373" y="2587605"/>
                </a:lnTo>
                <a:lnTo>
                  <a:pt x="258373" y="2525388"/>
                </a:lnTo>
                <a:lnTo>
                  <a:pt x="1" y="2267015"/>
                </a:lnTo>
                <a:lnTo>
                  <a:pt x="0" y="2214770"/>
                </a:lnTo>
                <a:lnTo>
                  <a:pt x="285299" y="2500070"/>
                </a:lnTo>
                <a:lnTo>
                  <a:pt x="345909" y="2500070"/>
                </a:lnTo>
                <a:lnTo>
                  <a:pt x="814822" y="2031167"/>
                </a:lnTo>
                <a:lnTo>
                  <a:pt x="341616" y="1557959"/>
                </a:lnTo>
                <a:lnTo>
                  <a:pt x="289593" y="1557959"/>
                </a:lnTo>
                <a:lnTo>
                  <a:pt x="4" y="1847551"/>
                </a:lnTo>
                <a:lnTo>
                  <a:pt x="4" y="1795307"/>
                </a:lnTo>
                <a:lnTo>
                  <a:pt x="258377" y="1536932"/>
                </a:lnTo>
                <a:lnTo>
                  <a:pt x="258377" y="1474721"/>
                </a:lnTo>
                <a:lnTo>
                  <a:pt x="2" y="1216345"/>
                </a:lnTo>
                <a:lnTo>
                  <a:pt x="2" y="1164102"/>
                </a:lnTo>
                <a:lnTo>
                  <a:pt x="283034" y="1447135"/>
                </a:lnTo>
                <a:lnTo>
                  <a:pt x="348175" y="1447135"/>
                </a:lnTo>
                <a:lnTo>
                  <a:pt x="814821" y="980486"/>
                </a:lnTo>
                <a:lnTo>
                  <a:pt x="344401" y="510062"/>
                </a:lnTo>
                <a:lnTo>
                  <a:pt x="286805" y="510062"/>
                </a:lnTo>
                <a:lnTo>
                  <a:pt x="5" y="796868"/>
                </a:lnTo>
                <a:lnTo>
                  <a:pt x="5" y="744628"/>
                </a:lnTo>
                <a:lnTo>
                  <a:pt x="258382" y="486242"/>
                </a:lnTo>
                <a:lnTo>
                  <a:pt x="258382" y="424043"/>
                </a:lnTo>
                <a:lnTo>
                  <a:pt x="3" y="165664"/>
                </a:lnTo>
                <a:lnTo>
                  <a:pt x="3" y="113420"/>
                </a:lnTo>
                <a:lnTo>
                  <a:pt x="285820" y="399237"/>
                </a:lnTo>
                <a:lnTo>
                  <a:pt x="345386" y="399237"/>
                </a:lnTo>
                <a:lnTo>
                  <a:pt x="744622" y="2"/>
                </a:lnTo>
                <a:lnTo>
                  <a:pt x="796865" y="2"/>
                </a:lnTo>
                <a:lnTo>
                  <a:pt x="369206" y="427661"/>
                </a:lnTo>
                <a:lnTo>
                  <a:pt x="369206" y="482624"/>
                </a:lnTo>
                <a:lnTo>
                  <a:pt x="840943" y="954364"/>
                </a:lnTo>
                <a:lnTo>
                  <a:pt x="1309187" y="486116"/>
                </a:lnTo>
                <a:lnTo>
                  <a:pt x="1309187" y="424169"/>
                </a:lnTo>
                <a:lnTo>
                  <a:pt x="885019" y="0"/>
                </a:lnTo>
                <a:lnTo>
                  <a:pt x="937262" y="0"/>
                </a:lnTo>
                <a:lnTo>
                  <a:pt x="1336499" y="399237"/>
                </a:lnTo>
                <a:lnTo>
                  <a:pt x="1396066" y="399237"/>
                </a:lnTo>
                <a:lnTo>
                  <a:pt x="1795300" y="3"/>
                </a:lnTo>
                <a:lnTo>
                  <a:pt x="1847544" y="3"/>
                </a:lnTo>
                <a:lnTo>
                  <a:pt x="1420012" y="427535"/>
                </a:lnTo>
                <a:lnTo>
                  <a:pt x="1420012" y="482750"/>
                </a:lnTo>
                <a:lnTo>
                  <a:pt x="1891623" y="954365"/>
                </a:lnTo>
                <a:lnTo>
                  <a:pt x="2360001" y="485992"/>
                </a:lnTo>
                <a:lnTo>
                  <a:pt x="2360001" y="424295"/>
                </a:lnTo>
                <a:lnTo>
                  <a:pt x="1935698" y="0"/>
                </a:lnTo>
                <a:lnTo>
                  <a:pt x="1987943" y="0"/>
                </a:lnTo>
                <a:lnTo>
                  <a:pt x="2387187" y="399237"/>
                </a:lnTo>
                <a:lnTo>
                  <a:pt x="2446755" y="399237"/>
                </a:lnTo>
                <a:lnTo>
                  <a:pt x="2845991" y="2"/>
                </a:lnTo>
                <a:lnTo>
                  <a:pt x="2898236" y="2"/>
                </a:lnTo>
                <a:lnTo>
                  <a:pt x="2470825" y="427411"/>
                </a:lnTo>
                <a:lnTo>
                  <a:pt x="2470825" y="482875"/>
                </a:lnTo>
                <a:lnTo>
                  <a:pt x="2942310" y="954365"/>
                </a:lnTo>
                <a:lnTo>
                  <a:pt x="3410809" y="485866"/>
                </a:lnTo>
                <a:lnTo>
                  <a:pt x="3410809" y="424419"/>
                </a:lnTo>
                <a:lnTo>
                  <a:pt x="2986386" y="0"/>
                </a:lnTo>
                <a:lnTo>
                  <a:pt x="3038626" y="0"/>
                </a:lnTo>
                <a:lnTo>
                  <a:pt x="3437870" y="399237"/>
                </a:lnTo>
                <a:lnTo>
                  <a:pt x="3497441" y="399237"/>
                </a:lnTo>
                <a:lnTo>
                  <a:pt x="3896667" y="2"/>
                </a:lnTo>
                <a:lnTo>
                  <a:pt x="3948913" y="2"/>
                </a:lnTo>
                <a:lnTo>
                  <a:pt x="3521637" y="427285"/>
                </a:lnTo>
                <a:lnTo>
                  <a:pt x="3521637" y="483001"/>
                </a:lnTo>
                <a:lnTo>
                  <a:pt x="3992987" y="954364"/>
                </a:lnTo>
                <a:lnTo>
                  <a:pt x="4461599" y="485738"/>
                </a:lnTo>
                <a:lnTo>
                  <a:pt x="4461599" y="424543"/>
                </a:lnTo>
                <a:lnTo>
                  <a:pt x="4037068" y="1"/>
                </a:lnTo>
                <a:lnTo>
                  <a:pt x="4089312" y="1"/>
                </a:lnTo>
                <a:lnTo>
                  <a:pt x="4488534" y="399237"/>
                </a:lnTo>
                <a:lnTo>
                  <a:pt x="4548100" y="399237"/>
                </a:lnTo>
                <a:lnTo>
                  <a:pt x="4947332" y="4"/>
                </a:lnTo>
                <a:lnTo>
                  <a:pt x="4999581" y="4"/>
                </a:lnTo>
                <a:lnTo>
                  <a:pt x="4572422" y="427156"/>
                </a:lnTo>
                <a:lnTo>
                  <a:pt x="4572422" y="483126"/>
                </a:lnTo>
                <a:lnTo>
                  <a:pt x="5043667" y="954362"/>
                </a:lnTo>
                <a:lnTo>
                  <a:pt x="5512409" y="485609"/>
                </a:lnTo>
                <a:lnTo>
                  <a:pt x="5512409" y="424674"/>
                </a:lnTo>
                <a:lnTo>
                  <a:pt x="5087742" y="1"/>
                </a:lnTo>
                <a:lnTo>
                  <a:pt x="5139977" y="1"/>
                </a:lnTo>
                <a:lnTo>
                  <a:pt x="5539215" y="399237"/>
                </a:lnTo>
                <a:lnTo>
                  <a:pt x="5598781" y="399237"/>
                </a:lnTo>
                <a:lnTo>
                  <a:pt x="5998007" y="2"/>
                </a:lnTo>
                <a:lnTo>
                  <a:pt x="6050249" y="2"/>
                </a:lnTo>
                <a:lnTo>
                  <a:pt x="5623232" y="427030"/>
                </a:lnTo>
                <a:lnTo>
                  <a:pt x="5623232" y="483255"/>
                </a:lnTo>
                <a:lnTo>
                  <a:pt x="6094326" y="954363"/>
                </a:lnTo>
                <a:lnTo>
                  <a:pt x="6563205" y="485481"/>
                </a:lnTo>
                <a:lnTo>
                  <a:pt x="6563205" y="42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9/19/2020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9954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9/19/2020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196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9/19/2020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9603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929" y="839096"/>
            <a:ext cx="11031071" cy="9090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929" y="1984786"/>
            <a:ext cx="11031071" cy="43245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79929" y="6470704"/>
            <a:ext cx="2154142" cy="274320"/>
          </a:xfrm>
        </p:spPr>
        <p:txBody>
          <a:bodyPr/>
          <a:lstStyle/>
          <a:p>
            <a:r>
              <a:rPr lang="en-US"/>
              <a:t>9/19/2020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135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24" y="8"/>
            <a:ext cx="12191978" cy="4571994"/>
          </a:xfrm>
          <a:custGeom>
            <a:avLst/>
            <a:gdLst/>
            <a:ahLst/>
            <a:cxnLst/>
            <a:rect l="l" t="t" r="r" b="b"/>
            <a:pathLst>
              <a:path w="12191978" h="4571994">
                <a:moveTo>
                  <a:pt x="1" y="4316129"/>
                </a:moveTo>
                <a:lnTo>
                  <a:pt x="255863" y="4571991"/>
                </a:lnTo>
                <a:lnTo>
                  <a:pt x="203619" y="4571991"/>
                </a:lnTo>
                <a:lnTo>
                  <a:pt x="1" y="4368373"/>
                </a:lnTo>
                <a:close/>
                <a:moveTo>
                  <a:pt x="12191973" y="4312831"/>
                </a:moveTo>
                <a:lnTo>
                  <a:pt x="12191972" y="4365076"/>
                </a:lnTo>
                <a:lnTo>
                  <a:pt x="11985055" y="4571992"/>
                </a:lnTo>
                <a:lnTo>
                  <a:pt x="11932811" y="4571993"/>
                </a:lnTo>
                <a:close/>
                <a:moveTo>
                  <a:pt x="11817249" y="4076816"/>
                </a:moveTo>
                <a:lnTo>
                  <a:pt x="11928074" y="4076816"/>
                </a:lnTo>
                <a:lnTo>
                  <a:pt x="11928074" y="4187641"/>
                </a:lnTo>
                <a:lnTo>
                  <a:pt x="11817249" y="4187641"/>
                </a:lnTo>
                <a:close/>
                <a:moveTo>
                  <a:pt x="10766437" y="4076816"/>
                </a:moveTo>
                <a:lnTo>
                  <a:pt x="10877262" y="4076816"/>
                </a:lnTo>
                <a:lnTo>
                  <a:pt x="10877262" y="4187641"/>
                </a:lnTo>
                <a:lnTo>
                  <a:pt x="10766437" y="4187641"/>
                </a:lnTo>
                <a:close/>
                <a:moveTo>
                  <a:pt x="9715629" y="4076816"/>
                </a:moveTo>
                <a:lnTo>
                  <a:pt x="9826454" y="4076816"/>
                </a:lnTo>
                <a:lnTo>
                  <a:pt x="9826454" y="4187641"/>
                </a:lnTo>
                <a:lnTo>
                  <a:pt x="9715629" y="4187641"/>
                </a:lnTo>
                <a:close/>
                <a:moveTo>
                  <a:pt x="8664821" y="4076816"/>
                </a:moveTo>
                <a:lnTo>
                  <a:pt x="8775646" y="4076816"/>
                </a:lnTo>
                <a:lnTo>
                  <a:pt x="8775646" y="4187641"/>
                </a:lnTo>
                <a:lnTo>
                  <a:pt x="8664821" y="4187641"/>
                </a:lnTo>
                <a:close/>
                <a:moveTo>
                  <a:pt x="7614013" y="4076816"/>
                </a:moveTo>
                <a:lnTo>
                  <a:pt x="7724838" y="4076816"/>
                </a:lnTo>
                <a:lnTo>
                  <a:pt x="7724838" y="4187641"/>
                </a:lnTo>
                <a:lnTo>
                  <a:pt x="7614013" y="4187641"/>
                </a:lnTo>
                <a:close/>
                <a:moveTo>
                  <a:pt x="6563205" y="4076816"/>
                </a:moveTo>
                <a:lnTo>
                  <a:pt x="6674030" y="4076816"/>
                </a:lnTo>
                <a:lnTo>
                  <a:pt x="6674030" y="4187641"/>
                </a:lnTo>
                <a:lnTo>
                  <a:pt x="6563205" y="4187641"/>
                </a:lnTo>
                <a:close/>
                <a:moveTo>
                  <a:pt x="5512397" y="4076816"/>
                </a:moveTo>
                <a:lnTo>
                  <a:pt x="5623222" y="4076816"/>
                </a:lnTo>
                <a:lnTo>
                  <a:pt x="5623222" y="4187641"/>
                </a:lnTo>
                <a:lnTo>
                  <a:pt x="5512397" y="4187641"/>
                </a:lnTo>
                <a:close/>
                <a:moveTo>
                  <a:pt x="4461589" y="4076816"/>
                </a:moveTo>
                <a:lnTo>
                  <a:pt x="4572414" y="4076816"/>
                </a:lnTo>
                <a:lnTo>
                  <a:pt x="4572414" y="4187641"/>
                </a:lnTo>
                <a:lnTo>
                  <a:pt x="4461589" y="4187641"/>
                </a:lnTo>
                <a:close/>
                <a:moveTo>
                  <a:pt x="3410782" y="4076816"/>
                </a:moveTo>
                <a:lnTo>
                  <a:pt x="3521608" y="4076816"/>
                </a:lnTo>
                <a:lnTo>
                  <a:pt x="3521608" y="4187641"/>
                </a:lnTo>
                <a:lnTo>
                  <a:pt x="3410782" y="4187641"/>
                </a:lnTo>
                <a:close/>
                <a:moveTo>
                  <a:pt x="2359975" y="4076816"/>
                </a:moveTo>
                <a:lnTo>
                  <a:pt x="2470800" y="4076816"/>
                </a:lnTo>
                <a:lnTo>
                  <a:pt x="2470800" y="4187641"/>
                </a:lnTo>
                <a:lnTo>
                  <a:pt x="2359975" y="4187641"/>
                </a:lnTo>
                <a:close/>
                <a:moveTo>
                  <a:pt x="1309167" y="4076816"/>
                </a:moveTo>
                <a:lnTo>
                  <a:pt x="1419992" y="4076816"/>
                </a:lnTo>
                <a:lnTo>
                  <a:pt x="1419992" y="4187641"/>
                </a:lnTo>
                <a:lnTo>
                  <a:pt x="1309167" y="4187641"/>
                </a:lnTo>
                <a:close/>
                <a:moveTo>
                  <a:pt x="258359" y="4076816"/>
                </a:moveTo>
                <a:lnTo>
                  <a:pt x="369184" y="4076816"/>
                </a:lnTo>
                <a:lnTo>
                  <a:pt x="369184" y="4187641"/>
                </a:lnTo>
                <a:lnTo>
                  <a:pt x="258359" y="4187641"/>
                </a:lnTo>
                <a:close/>
                <a:moveTo>
                  <a:pt x="11291841" y="3551209"/>
                </a:moveTo>
                <a:lnTo>
                  <a:pt x="11402666" y="3551209"/>
                </a:lnTo>
                <a:lnTo>
                  <a:pt x="11402666" y="3662034"/>
                </a:lnTo>
                <a:lnTo>
                  <a:pt x="11291841" y="3662034"/>
                </a:lnTo>
                <a:close/>
                <a:moveTo>
                  <a:pt x="10241033" y="3551209"/>
                </a:moveTo>
                <a:lnTo>
                  <a:pt x="10351858" y="3551209"/>
                </a:lnTo>
                <a:lnTo>
                  <a:pt x="10351858" y="3662034"/>
                </a:lnTo>
                <a:lnTo>
                  <a:pt x="10241033" y="3662034"/>
                </a:lnTo>
                <a:close/>
                <a:moveTo>
                  <a:pt x="9190225" y="3551209"/>
                </a:moveTo>
                <a:lnTo>
                  <a:pt x="9301050" y="3551209"/>
                </a:lnTo>
                <a:lnTo>
                  <a:pt x="9301050" y="3662034"/>
                </a:lnTo>
                <a:lnTo>
                  <a:pt x="9190225" y="3662034"/>
                </a:lnTo>
                <a:close/>
                <a:moveTo>
                  <a:pt x="8139417" y="3551209"/>
                </a:moveTo>
                <a:lnTo>
                  <a:pt x="8250242" y="3551209"/>
                </a:lnTo>
                <a:lnTo>
                  <a:pt x="8250242" y="3662034"/>
                </a:lnTo>
                <a:lnTo>
                  <a:pt x="8139417" y="3662034"/>
                </a:lnTo>
                <a:close/>
                <a:moveTo>
                  <a:pt x="7088609" y="3551209"/>
                </a:moveTo>
                <a:lnTo>
                  <a:pt x="7199434" y="3551209"/>
                </a:lnTo>
                <a:lnTo>
                  <a:pt x="7199434" y="3662034"/>
                </a:lnTo>
                <a:lnTo>
                  <a:pt x="7088609" y="3662034"/>
                </a:lnTo>
                <a:close/>
                <a:moveTo>
                  <a:pt x="6037801" y="3551209"/>
                </a:moveTo>
                <a:lnTo>
                  <a:pt x="6148626" y="3551209"/>
                </a:lnTo>
                <a:lnTo>
                  <a:pt x="6148626" y="3662034"/>
                </a:lnTo>
                <a:lnTo>
                  <a:pt x="6037801" y="3662034"/>
                </a:lnTo>
                <a:close/>
                <a:moveTo>
                  <a:pt x="4986998" y="3551209"/>
                </a:moveTo>
                <a:lnTo>
                  <a:pt x="5097826" y="3551209"/>
                </a:lnTo>
                <a:lnTo>
                  <a:pt x="5097826" y="3662034"/>
                </a:lnTo>
                <a:lnTo>
                  <a:pt x="4986998" y="3662034"/>
                </a:lnTo>
                <a:close/>
                <a:moveTo>
                  <a:pt x="3936196" y="3551209"/>
                </a:moveTo>
                <a:lnTo>
                  <a:pt x="4047020" y="3551209"/>
                </a:lnTo>
                <a:lnTo>
                  <a:pt x="4047020" y="3662034"/>
                </a:lnTo>
                <a:lnTo>
                  <a:pt x="3936196" y="3662034"/>
                </a:lnTo>
                <a:close/>
                <a:moveTo>
                  <a:pt x="2885389" y="3551209"/>
                </a:moveTo>
                <a:lnTo>
                  <a:pt x="2996214" y="3551209"/>
                </a:lnTo>
                <a:lnTo>
                  <a:pt x="2996214" y="3662034"/>
                </a:lnTo>
                <a:lnTo>
                  <a:pt x="2885389" y="3662034"/>
                </a:lnTo>
                <a:close/>
                <a:moveTo>
                  <a:pt x="1834579" y="3551209"/>
                </a:moveTo>
                <a:lnTo>
                  <a:pt x="1945404" y="3551209"/>
                </a:lnTo>
                <a:lnTo>
                  <a:pt x="1945404" y="3662034"/>
                </a:lnTo>
                <a:lnTo>
                  <a:pt x="1834579" y="3662034"/>
                </a:lnTo>
                <a:close/>
                <a:moveTo>
                  <a:pt x="783773" y="3551209"/>
                </a:moveTo>
                <a:lnTo>
                  <a:pt x="894598" y="3551209"/>
                </a:lnTo>
                <a:lnTo>
                  <a:pt x="894598" y="3662034"/>
                </a:lnTo>
                <a:lnTo>
                  <a:pt x="783773" y="3662034"/>
                </a:lnTo>
                <a:close/>
                <a:moveTo>
                  <a:pt x="2942310" y="3107960"/>
                </a:moveTo>
                <a:lnTo>
                  <a:pt x="2470811" y="3579460"/>
                </a:lnTo>
                <a:lnTo>
                  <a:pt x="2470811" y="3634896"/>
                </a:lnTo>
                <a:lnTo>
                  <a:pt x="2942311" y="4106397"/>
                </a:lnTo>
                <a:lnTo>
                  <a:pt x="3410794" y="3637915"/>
                </a:lnTo>
                <a:lnTo>
                  <a:pt x="3410794" y="3576442"/>
                </a:lnTo>
                <a:close/>
                <a:moveTo>
                  <a:pt x="840944" y="3107960"/>
                </a:moveTo>
                <a:lnTo>
                  <a:pt x="369194" y="3579710"/>
                </a:lnTo>
                <a:lnTo>
                  <a:pt x="369194" y="3634648"/>
                </a:lnTo>
                <a:lnTo>
                  <a:pt x="840944" y="4106399"/>
                </a:lnTo>
                <a:lnTo>
                  <a:pt x="1309176" y="3638165"/>
                </a:lnTo>
                <a:lnTo>
                  <a:pt x="1309176" y="3576193"/>
                </a:lnTo>
                <a:close/>
                <a:moveTo>
                  <a:pt x="3992986" y="3107959"/>
                </a:moveTo>
                <a:lnTo>
                  <a:pt x="3521621" y="3579335"/>
                </a:lnTo>
                <a:lnTo>
                  <a:pt x="3521621" y="3635021"/>
                </a:lnTo>
                <a:lnTo>
                  <a:pt x="3992986" y="4106398"/>
                </a:lnTo>
                <a:lnTo>
                  <a:pt x="4461593" y="3637778"/>
                </a:lnTo>
                <a:lnTo>
                  <a:pt x="4461593" y="3576578"/>
                </a:lnTo>
                <a:close/>
                <a:moveTo>
                  <a:pt x="1891624" y="3107959"/>
                </a:moveTo>
                <a:lnTo>
                  <a:pt x="1420001" y="3579584"/>
                </a:lnTo>
                <a:lnTo>
                  <a:pt x="1420001" y="3634774"/>
                </a:lnTo>
                <a:lnTo>
                  <a:pt x="1891623" y="4106397"/>
                </a:lnTo>
                <a:lnTo>
                  <a:pt x="2359987" y="3638040"/>
                </a:lnTo>
                <a:lnTo>
                  <a:pt x="2359987" y="3576315"/>
                </a:lnTo>
                <a:close/>
                <a:moveTo>
                  <a:pt x="8195689" y="3107959"/>
                </a:moveTo>
                <a:lnTo>
                  <a:pt x="7724838" y="3578810"/>
                </a:lnTo>
                <a:lnTo>
                  <a:pt x="7724838" y="3635541"/>
                </a:lnTo>
                <a:lnTo>
                  <a:pt x="8195691" y="4106395"/>
                </a:lnTo>
                <a:lnTo>
                  <a:pt x="8664821" y="3637265"/>
                </a:lnTo>
                <a:lnTo>
                  <a:pt x="8664821" y="3577091"/>
                </a:lnTo>
                <a:close/>
                <a:moveTo>
                  <a:pt x="5043664" y="3107959"/>
                </a:moveTo>
                <a:lnTo>
                  <a:pt x="4572419" y="3579197"/>
                </a:lnTo>
                <a:lnTo>
                  <a:pt x="4572419" y="3635159"/>
                </a:lnTo>
                <a:lnTo>
                  <a:pt x="5043662" y="4106396"/>
                </a:lnTo>
                <a:lnTo>
                  <a:pt x="5512402" y="3637650"/>
                </a:lnTo>
                <a:lnTo>
                  <a:pt x="5512402" y="3576704"/>
                </a:lnTo>
                <a:close/>
                <a:moveTo>
                  <a:pt x="6094326" y="3107958"/>
                </a:moveTo>
                <a:lnTo>
                  <a:pt x="5623226" y="3579070"/>
                </a:lnTo>
                <a:lnTo>
                  <a:pt x="5623226" y="3635285"/>
                </a:lnTo>
                <a:lnTo>
                  <a:pt x="6094326" y="4106397"/>
                </a:lnTo>
                <a:lnTo>
                  <a:pt x="6563205" y="3637518"/>
                </a:lnTo>
                <a:lnTo>
                  <a:pt x="6563205" y="3576837"/>
                </a:lnTo>
                <a:close/>
                <a:moveTo>
                  <a:pt x="9246372" y="3107957"/>
                </a:moveTo>
                <a:lnTo>
                  <a:pt x="8775646" y="3578683"/>
                </a:lnTo>
                <a:lnTo>
                  <a:pt x="8775646" y="3635671"/>
                </a:lnTo>
                <a:lnTo>
                  <a:pt x="9246369" y="4106395"/>
                </a:lnTo>
                <a:lnTo>
                  <a:pt x="9715629" y="3637135"/>
                </a:lnTo>
                <a:lnTo>
                  <a:pt x="9715629" y="3577215"/>
                </a:lnTo>
                <a:close/>
                <a:moveTo>
                  <a:pt x="7145009" y="3107957"/>
                </a:moveTo>
                <a:lnTo>
                  <a:pt x="6674030" y="3578936"/>
                </a:lnTo>
                <a:lnTo>
                  <a:pt x="6674030" y="3635418"/>
                </a:lnTo>
                <a:lnTo>
                  <a:pt x="7145007" y="4106396"/>
                </a:lnTo>
                <a:lnTo>
                  <a:pt x="7614013" y="3637390"/>
                </a:lnTo>
                <a:lnTo>
                  <a:pt x="7614013" y="3576961"/>
                </a:lnTo>
                <a:close/>
                <a:moveTo>
                  <a:pt x="11347734" y="3107957"/>
                </a:moveTo>
                <a:lnTo>
                  <a:pt x="10877262" y="3578428"/>
                </a:lnTo>
                <a:lnTo>
                  <a:pt x="10877262" y="3635922"/>
                </a:lnTo>
                <a:lnTo>
                  <a:pt x="11347735" y="4106396"/>
                </a:lnTo>
                <a:lnTo>
                  <a:pt x="11817249" y="3636882"/>
                </a:lnTo>
                <a:lnTo>
                  <a:pt x="11817249" y="3577472"/>
                </a:lnTo>
                <a:close/>
                <a:moveTo>
                  <a:pt x="10297053" y="3107955"/>
                </a:moveTo>
                <a:lnTo>
                  <a:pt x="9826454" y="3578554"/>
                </a:lnTo>
                <a:lnTo>
                  <a:pt x="9826454" y="3635794"/>
                </a:lnTo>
                <a:lnTo>
                  <a:pt x="10297054" y="4106394"/>
                </a:lnTo>
                <a:lnTo>
                  <a:pt x="10766437" y="3637011"/>
                </a:lnTo>
                <a:lnTo>
                  <a:pt x="10766437" y="3577339"/>
                </a:lnTo>
                <a:close/>
                <a:moveTo>
                  <a:pt x="11817249" y="3027334"/>
                </a:moveTo>
                <a:lnTo>
                  <a:pt x="11928074" y="3027334"/>
                </a:lnTo>
                <a:lnTo>
                  <a:pt x="11928074" y="3138159"/>
                </a:lnTo>
                <a:lnTo>
                  <a:pt x="11817249" y="3138159"/>
                </a:lnTo>
                <a:close/>
                <a:moveTo>
                  <a:pt x="10766437" y="3027334"/>
                </a:moveTo>
                <a:lnTo>
                  <a:pt x="10877262" y="3027334"/>
                </a:lnTo>
                <a:lnTo>
                  <a:pt x="10877262" y="3138159"/>
                </a:lnTo>
                <a:lnTo>
                  <a:pt x="10766437" y="3138159"/>
                </a:lnTo>
                <a:close/>
                <a:moveTo>
                  <a:pt x="9715629" y="3027334"/>
                </a:moveTo>
                <a:lnTo>
                  <a:pt x="9826454" y="3027334"/>
                </a:lnTo>
                <a:lnTo>
                  <a:pt x="9826454" y="3138159"/>
                </a:lnTo>
                <a:lnTo>
                  <a:pt x="9715629" y="3138159"/>
                </a:lnTo>
                <a:close/>
                <a:moveTo>
                  <a:pt x="8664821" y="3027334"/>
                </a:moveTo>
                <a:lnTo>
                  <a:pt x="8775646" y="3027334"/>
                </a:lnTo>
                <a:lnTo>
                  <a:pt x="8775646" y="3138159"/>
                </a:lnTo>
                <a:lnTo>
                  <a:pt x="8664821" y="3138159"/>
                </a:lnTo>
                <a:close/>
                <a:moveTo>
                  <a:pt x="7614013" y="3027334"/>
                </a:moveTo>
                <a:lnTo>
                  <a:pt x="7724838" y="3027334"/>
                </a:lnTo>
                <a:lnTo>
                  <a:pt x="7724838" y="3138159"/>
                </a:lnTo>
                <a:lnTo>
                  <a:pt x="7614013" y="3138159"/>
                </a:lnTo>
                <a:close/>
                <a:moveTo>
                  <a:pt x="6563205" y="3027334"/>
                </a:moveTo>
                <a:lnTo>
                  <a:pt x="6674030" y="3027334"/>
                </a:lnTo>
                <a:lnTo>
                  <a:pt x="6674030" y="3138159"/>
                </a:lnTo>
                <a:lnTo>
                  <a:pt x="6563205" y="3138159"/>
                </a:lnTo>
                <a:close/>
                <a:moveTo>
                  <a:pt x="5512400" y="3027334"/>
                </a:moveTo>
                <a:lnTo>
                  <a:pt x="5623225" y="3027334"/>
                </a:lnTo>
                <a:lnTo>
                  <a:pt x="5623225" y="3138159"/>
                </a:lnTo>
                <a:lnTo>
                  <a:pt x="5512400" y="3138159"/>
                </a:lnTo>
                <a:close/>
                <a:moveTo>
                  <a:pt x="4461592" y="3027334"/>
                </a:moveTo>
                <a:lnTo>
                  <a:pt x="4572417" y="3027334"/>
                </a:lnTo>
                <a:lnTo>
                  <a:pt x="4572417" y="3138159"/>
                </a:lnTo>
                <a:lnTo>
                  <a:pt x="4461592" y="3138159"/>
                </a:lnTo>
                <a:close/>
                <a:moveTo>
                  <a:pt x="3410790" y="3027334"/>
                </a:moveTo>
                <a:lnTo>
                  <a:pt x="3521616" y="3027334"/>
                </a:lnTo>
                <a:lnTo>
                  <a:pt x="3521616" y="3138159"/>
                </a:lnTo>
                <a:lnTo>
                  <a:pt x="3410790" y="3138159"/>
                </a:lnTo>
                <a:close/>
                <a:moveTo>
                  <a:pt x="2359982" y="3027334"/>
                </a:moveTo>
                <a:lnTo>
                  <a:pt x="2470807" y="3027334"/>
                </a:lnTo>
                <a:lnTo>
                  <a:pt x="2470807" y="3138159"/>
                </a:lnTo>
                <a:lnTo>
                  <a:pt x="2359982" y="3138159"/>
                </a:lnTo>
                <a:close/>
                <a:moveTo>
                  <a:pt x="1309173" y="3027334"/>
                </a:moveTo>
                <a:lnTo>
                  <a:pt x="1419997" y="3027334"/>
                </a:lnTo>
                <a:lnTo>
                  <a:pt x="1419997" y="3138159"/>
                </a:lnTo>
                <a:lnTo>
                  <a:pt x="1309173" y="3138159"/>
                </a:lnTo>
                <a:close/>
                <a:moveTo>
                  <a:pt x="258365" y="3027334"/>
                </a:moveTo>
                <a:lnTo>
                  <a:pt x="369190" y="3027334"/>
                </a:lnTo>
                <a:lnTo>
                  <a:pt x="369190" y="3138159"/>
                </a:lnTo>
                <a:lnTo>
                  <a:pt x="258365" y="3138159"/>
                </a:lnTo>
                <a:close/>
                <a:moveTo>
                  <a:pt x="10794114" y="2610895"/>
                </a:moveTo>
                <a:lnTo>
                  <a:pt x="10323174" y="3081834"/>
                </a:lnTo>
                <a:lnTo>
                  <a:pt x="10792548" y="3551209"/>
                </a:lnTo>
                <a:lnTo>
                  <a:pt x="10852239" y="3551209"/>
                </a:lnTo>
                <a:lnTo>
                  <a:pt x="11321612" y="3081835"/>
                </a:lnTo>
                <a:lnTo>
                  <a:pt x="10850672" y="2610895"/>
                </a:lnTo>
                <a:close/>
                <a:moveTo>
                  <a:pt x="9743434" y="2610895"/>
                </a:moveTo>
                <a:lnTo>
                  <a:pt x="9272494" y="3081834"/>
                </a:lnTo>
                <a:lnTo>
                  <a:pt x="9741869" y="3551209"/>
                </a:lnTo>
                <a:lnTo>
                  <a:pt x="9801555" y="3551209"/>
                </a:lnTo>
                <a:lnTo>
                  <a:pt x="10270931" y="3081833"/>
                </a:lnTo>
                <a:lnTo>
                  <a:pt x="9799992" y="2610895"/>
                </a:lnTo>
                <a:close/>
                <a:moveTo>
                  <a:pt x="8692754" y="2610895"/>
                </a:moveTo>
                <a:lnTo>
                  <a:pt x="8221811" y="3081837"/>
                </a:lnTo>
                <a:lnTo>
                  <a:pt x="8691183" y="3551209"/>
                </a:lnTo>
                <a:lnTo>
                  <a:pt x="8750876" y="3551209"/>
                </a:lnTo>
                <a:lnTo>
                  <a:pt x="9220250" y="3081835"/>
                </a:lnTo>
                <a:lnTo>
                  <a:pt x="8749310" y="2610895"/>
                </a:lnTo>
                <a:close/>
                <a:moveTo>
                  <a:pt x="7642070" y="2610895"/>
                </a:moveTo>
                <a:lnTo>
                  <a:pt x="7171131" y="3081835"/>
                </a:lnTo>
                <a:lnTo>
                  <a:pt x="7640505" y="3551209"/>
                </a:lnTo>
                <a:lnTo>
                  <a:pt x="7700194" y="3551209"/>
                </a:lnTo>
                <a:lnTo>
                  <a:pt x="8169567" y="3081836"/>
                </a:lnTo>
                <a:lnTo>
                  <a:pt x="7698625" y="2610895"/>
                </a:lnTo>
                <a:close/>
                <a:moveTo>
                  <a:pt x="6591389" y="2610895"/>
                </a:moveTo>
                <a:lnTo>
                  <a:pt x="6120448" y="3081836"/>
                </a:lnTo>
                <a:lnTo>
                  <a:pt x="6589820" y="3551209"/>
                </a:lnTo>
                <a:lnTo>
                  <a:pt x="6649514" y="3551209"/>
                </a:lnTo>
                <a:lnTo>
                  <a:pt x="7118887" y="3081836"/>
                </a:lnTo>
                <a:lnTo>
                  <a:pt x="6647947" y="2610895"/>
                </a:lnTo>
                <a:close/>
                <a:moveTo>
                  <a:pt x="5540722" y="2610895"/>
                </a:moveTo>
                <a:lnTo>
                  <a:pt x="5069790" y="3081837"/>
                </a:lnTo>
                <a:lnTo>
                  <a:pt x="5539152" y="3551209"/>
                </a:lnTo>
                <a:lnTo>
                  <a:pt x="5598843" y="3551209"/>
                </a:lnTo>
                <a:lnTo>
                  <a:pt x="6068204" y="3081836"/>
                </a:lnTo>
                <a:lnTo>
                  <a:pt x="5597274" y="2610895"/>
                </a:lnTo>
                <a:close/>
                <a:moveTo>
                  <a:pt x="4490039" y="2610895"/>
                </a:moveTo>
                <a:lnTo>
                  <a:pt x="4019108" y="3081837"/>
                </a:lnTo>
                <a:lnTo>
                  <a:pt x="4488467" y="3551209"/>
                </a:lnTo>
                <a:lnTo>
                  <a:pt x="4548162" y="3551209"/>
                </a:lnTo>
                <a:lnTo>
                  <a:pt x="5017539" y="3081837"/>
                </a:lnTo>
                <a:lnTo>
                  <a:pt x="4546591" y="2610895"/>
                </a:lnTo>
                <a:close/>
                <a:moveTo>
                  <a:pt x="3439377" y="2610895"/>
                </a:moveTo>
                <a:lnTo>
                  <a:pt x="2968431" y="3081838"/>
                </a:lnTo>
                <a:lnTo>
                  <a:pt x="3437805" y="3551209"/>
                </a:lnTo>
                <a:lnTo>
                  <a:pt x="3497502" y="3551209"/>
                </a:lnTo>
                <a:lnTo>
                  <a:pt x="3966864" y="3081837"/>
                </a:lnTo>
                <a:lnTo>
                  <a:pt x="3495931" y="2610895"/>
                </a:lnTo>
                <a:close/>
                <a:moveTo>
                  <a:pt x="2388695" y="2610895"/>
                </a:moveTo>
                <a:lnTo>
                  <a:pt x="1917746" y="3081837"/>
                </a:lnTo>
                <a:lnTo>
                  <a:pt x="2387125" y="3551209"/>
                </a:lnTo>
                <a:lnTo>
                  <a:pt x="2446819" y="3551209"/>
                </a:lnTo>
                <a:lnTo>
                  <a:pt x="2916188" y="3081838"/>
                </a:lnTo>
                <a:lnTo>
                  <a:pt x="2445246" y="2610895"/>
                </a:lnTo>
                <a:close/>
                <a:moveTo>
                  <a:pt x="1338007" y="2610895"/>
                </a:moveTo>
                <a:lnTo>
                  <a:pt x="867066" y="3081838"/>
                </a:lnTo>
                <a:lnTo>
                  <a:pt x="1336436" y="3551209"/>
                </a:lnTo>
                <a:lnTo>
                  <a:pt x="1396132" y="3551209"/>
                </a:lnTo>
                <a:lnTo>
                  <a:pt x="1865502" y="3081837"/>
                </a:lnTo>
                <a:lnTo>
                  <a:pt x="1394561" y="2610895"/>
                </a:lnTo>
                <a:close/>
                <a:moveTo>
                  <a:pt x="11291841" y="2500070"/>
                </a:moveTo>
                <a:lnTo>
                  <a:pt x="11402666" y="2500070"/>
                </a:lnTo>
                <a:lnTo>
                  <a:pt x="11402666" y="2610895"/>
                </a:lnTo>
                <a:lnTo>
                  <a:pt x="11291841" y="2610895"/>
                </a:lnTo>
                <a:close/>
                <a:moveTo>
                  <a:pt x="10241033" y="2500070"/>
                </a:moveTo>
                <a:lnTo>
                  <a:pt x="10351858" y="2500070"/>
                </a:lnTo>
                <a:lnTo>
                  <a:pt x="10351858" y="2610895"/>
                </a:lnTo>
                <a:lnTo>
                  <a:pt x="10241033" y="2610895"/>
                </a:lnTo>
                <a:close/>
                <a:moveTo>
                  <a:pt x="9190225" y="2500070"/>
                </a:moveTo>
                <a:lnTo>
                  <a:pt x="9301050" y="2500070"/>
                </a:lnTo>
                <a:lnTo>
                  <a:pt x="9301050" y="2610895"/>
                </a:lnTo>
                <a:lnTo>
                  <a:pt x="9190225" y="2610895"/>
                </a:lnTo>
                <a:close/>
                <a:moveTo>
                  <a:pt x="8139417" y="2500070"/>
                </a:moveTo>
                <a:lnTo>
                  <a:pt x="8250242" y="2500070"/>
                </a:lnTo>
                <a:lnTo>
                  <a:pt x="8250242" y="2610895"/>
                </a:lnTo>
                <a:lnTo>
                  <a:pt x="8139417" y="2610895"/>
                </a:lnTo>
                <a:close/>
                <a:moveTo>
                  <a:pt x="7088609" y="2500070"/>
                </a:moveTo>
                <a:lnTo>
                  <a:pt x="7199434" y="2500070"/>
                </a:lnTo>
                <a:lnTo>
                  <a:pt x="7199434" y="2610895"/>
                </a:lnTo>
                <a:lnTo>
                  <a:pt x="7088609" y="2610895"/>
                </a:lnTo>
                <a:close/>
                <a:moveTo>
                  <a:pt x="6037801" y="2500070"/>
                </a:moveTo>
                <a:lnTo>
                  <a:pt x="6148626" y="2500070"/>
                </a:lnTo>
                <a:lnTo>
                  <a:pt x="6148626" y="2610895"/>
                </a:lnTo>
                <a:lnTo>
                  <a:pt x="6037801" y="2610895"/>
                </a:lnTo>
                <a:close/>
                <a:moveTo>
                  <a:pt x="4987000" y="2500070"/>
                </a:moveTo>
                <a:lnTo>
                  <a:pt x="5097829" y="2500070"/>
                </a:lnTo>
                <a:lnTo>
                  <a:pt x="5097829" y="2610895"/>
                </a:lnTo>
                <a:lnTo>
                  <a:pt x="4987000" y="2610895"/>
                </a:lnTo>
                <a:close/>
                <a:moveTo>
                  <a:pt x="3936200" y="2500070"/>
                </a:moveTo>
                <a:lnTo>
                  <a:pt x="4047024" y="2500070"/>
                </a:lnTo>
                <a:lnTo>
                  <a:pt x="4047024" y="2610895"/>
                </a:lnTo>
                <a:lnTo>
                  <a:pt x="3936200" y="2610895"/>
                </a:lnTo>
                <a:close/>
                <a:moveTo>
                  <a:pt x="2885393" y="2500070"/>
                </a:moveTo>
                <a:lnTo>
                  <a:pt x="2996218" y="2500070"/>
                </a:lnTo>
                <a:lnTo>
                  <a:pt x="2996218" y="2610895"/>
                </a:lnTo>
                <a:lnTo>
                  <a:pt x="2885393" y="2610895"/>
                </a:lnTo>
                <a:close/>
                <a:moveTo>
                  <a:pt x="1834583" y="2500070"/>
                </a:moveTo>
                <a:lnTo>
                  <a:pt x="1945408" y="2500070"/>
                </a:lnTo>
                <a:lnTo>
                  <a:pt x="1945408" y="2610895"/>
                </a:lnTo>
                <a:lnTo>
                  <a:pt x="1834583" y="2610895"/>
                </a:lnTo>
                <a:close/>
                <a:moveTo>
                  <a:pt x="783777" y="2500070"/>
                </a:moveTo>
                <a:lnTo>
                  <a:pt x="894602" y="2500070"/>
                </a:lnTo>
                <a:lnTo>
                  <a:pt x="894602" y="2610895"/>
                </a:lnTo>
                <a:lnTo>
                  <a:pt x="783777" y="2610895"/>
                </a:lnTo>
                <a:close/>
                <a:moveTo>
                  <a:pt x="1891623" y="2057291"/>
                </a:moveTo>
                <a:lnTo>
                  <a:pt x="1420005" y="2528898"/>
                </a:lnTo>
                <a:lnTo>
                  <a:pt x="1420005" y="2584095"/>
                </a:lnTo>
                <a:lnTo>
                  <a:pt x="1891624" y="3055715"/>
                </a:lnTo>
                <a:lnTo>
                  <a:pt x="2359991" y="2587356"/>
                </a:lnTo>
                <a:lnTo>
                  <a:pt x="2359991" y="2525640"/>
                </a:lnTo>
                <a:close/>
                <a:moveTo>
                  <a:pt x="2942310" y="2057291"/>
                </a:moveTo>
                <a:lnTo>
                  <a:pt x="2470816" y="2528774"/>
                </a:lnTo>
                <a:lnTo>
                  <a:pt x="2470816" y="2584221"/>
                </a:lnTo>
                <a:lnTo>
                  <a:pt x="2942310" y="3055716"/>
                </a:lnTo>
                <a:lnTo>
                  <a:pt x="3410799" y="2587229"/>
                </a:lnTo>
                <a:lnTo>
                  <a:pt x="3410799" y="2525765"/>
                </a:lnTo>
                <a:close/>
                <a:moveTo>
                  <a:pt x="3992986" y="2057290"/>
                </a:moveTo>
                <a:lnTo>
                  <a:pt x="3521627" y="2528649"/>
                </a:lnTo>
                <a:lnTo>
                  <a:pt x="3521627" y="2584345"/>
                </a:lnTo>
                <a:lnTo>
                  <a:pt x="3992986" y="3055715"/>
                </a:lnTo>
                <a:lnTo>
                  <a:pt x="4461596" y="2587094"/>
                </a:lnTo>
                <a:lnTo>
                  <a:pt x="4461596" y="2525899"/>
                </a:lnTo>
                <a:close/>
                <a:moveTo>
                  <a:pt x="840944" y="2057289"/>
                </a:moveTo>
                <a:lnTo>
                  <a:pt x="369198" y="2529024"/>
                </a:lnTo>
                <a:lnTo>
                  <a:pt x="369198" y="2583969"/>
                </a:lnTo>
                <a:lnTo>
                  <a:pt x="840944" y="3055716"/>
                </a:lnTo>
                <a:lnTo>
                  <a:pt x="1309180" y="2587479"/>
                </a:lnTo>
                <a:lnTo>
                  <a:pt x="1309180" y="2525514"/>
                </a:lnTo>
                <a:close/>
                <a:moveTo>
                  <a:pt x="7145007" y="2057289"/>
                </a:moveTo>
                <a:lnTo>
                  <a:pt x="6674030" y="2528255"/>
                </a:lnTo>
                <a:lnTo>
                  <a:pt x="6674030" y="2584733"/>
                </a:lnTo>
                <a:lnTo>
                  <a:pt x="7145010" y="3055713"/>
                </a:lnTo>
                <a:lnTo>
                  <a:pt x="7614013" y="2586710"/>
                </a:lnTo>
                <a:lnTo>
                  <a:pt x="7614013" y="2526283"/>
                </a:lnTo>
                <a:close/>
                <a:moveTo>
                  <a:pt x="5043664" y="2057289"/>
                </a:moveTo>
                <a:lnTo>
                  <a:pt x="4572421" y="2528513"/>
                </a:lnTo>
                <a:lnTo>
                  <a:pt x="4572421" y="2584480"/>
                </a:lnTo>
                <a:lnTo>
                  <a:pt x="5043664" y="3055715"/>
                </a:lnTo>
                <a:lnTo>
                  <a:pt x="5512404" y="2586968"/>
                </a:lnTo>
                <a:lnTo>
                  <a:pt x="5512404" y="2526024"/>
                </a:lnTo>
                <a:close/>
                <a:moveTo>
                  <a:pt x="10297053" y="2057288"/>
                </a:moveTo>
                <a:lnTo>
                  <a:pt x="9826454" y="2527875"/>
                </a:lnTo>
                <a:lnTo>
                  <a:pt x="9826454" y="2585115"/>
                </a:lnTo>
                <a:lnTo>
                  <a:pt x="10297052" y="3055713"/>
                </a:lnTo>
                <a:lnTo>
                  <a:pt x="10766437" y="2586328"/>
                </a:lnTo>
                <a:lnTo>
                  <a:pt x="10766437" y="2526660"/>
                </a:lnTo>
                <a:close/>
                <a:moveTo>
                  <a:pt x="9246373" y="2057288"/>
                </a:moveTo>
                <a:lnTo>
                  <a:pt x="8775646" y="2528002"/>
                </a:lnTo>
                <a:lnTo>
                  <a:pt x="8775646" y="2584986"/>
                </a:lnTo>
                <a:lnTo>
                  <a:pt x="9246373" y="3055713"/>
                </a:lnTo>
                <a:lnTo>
                  <a:pt x="9715629" y="2586457"/>
                </a:lnTo>
                <a:lnTo>
                  <a:pt x="9715629" y="2526532"/>
                </a:lnTo>
                <a:close/>
                <a:moveTo>
                  <a:pt x="8195690" y="2057288"/>
                </a:moveTo>
                <a:lnTo>
                  <a:pt x="7724838" y="2528128"/>
                </a:lnTo>
                <a:lnTo>
                  <a:pt x="7724838" y="2584864"/>
                </a:lnTo>
                <a:lnTo>
                  <a:pt x="8195689" y="3055714"/>
                </a:lnTo>
                <a:lnTo>
                  <a:pt x="8664821" y="2586582"/>
                </a:lnTo>
                <a:lnTo>
                  <a:pt x="8664821" y="2526406"/>
                </a:lnTo>
                <a:close/>
                <a:moveTo>
                  <a:pt x="6094328" y="2057287"/>
                </a:moveTo>
                <a:lnTo>
                  <a:pt x="5623228" y="2528386"/>
                </a:lnTo>
                <a:lnTo>
                  <a:pt x="5623228" y="2584606"/>
                </a:lnTo>
                <a:lnTo>
                  <a:pt x="6094325" y="3055714"/>
                </a:lnTo>
                <a:lnTo>
                  <a:pt x="6563205" y="2586835"/>
                </a:lnTo>
                <a:lnTo>
                  <a:pt x="6563205" y="2526153"/>
                </a:lnTo>
                <a:close/>
                <a:moveTo>
                  <a:pt x="11347736" y="2057286"/>
                </a:moveTo>
                <a:lnTo>
                  <a:pt x="10877262" y="2527747"/>
                </a:lnTo>
                <a:lnTo>
                  <a:pt x="10877262" y="2585241"/>
                </a:lnTo>
                <a:lnTo>
                  <a:pt x="11347734" y="3055713"/>
                </a:lnTo>
                <a:lnTo>
                  <a:pt x="11817249" y="2586199"/>
                </a:lnTo>
                <a:lnTo>
                  <a:pt x="11817249" y="2526787"/>
                </a:lnTo>
                <a:close/>
                <a:moveTo>
                  <a:pt x="258363" y="1973449"/>
                </a:moveTo>
                <a:lnTo>
                  <a:pt x="369188" y="1973449"/>
                </a:lnTo>
                <a:lnTo>
                  <a:pt x="369188" y="2084274"/>
                </a:lnTo>
                <a:lnTo>
                  <a:pt x="258363" y="2084274"/>
                </a:lnTo>
                <a:close/>
                <a:moveTo>
                  <a:pt x="2359980" y="1973449"/>
                </a:moveTo>
                <a:lnTo>
                  <a:pt x="2470805" y="1973449"/>
                </a:lnTo>
                <a:lnTo>
                  <a:pt x="2470805" y="2084274"/>
                </a:lnTo>
                <a:lnTo>
                  <a:pt x="2359980" y="2084274"/>
                </a:lnTo>
                <a:close/>
                <a:moveTo>
                  <a:pt x="1309171" y="1973449"/>
                </a:moveTo>
                <a:lnTo>
                  <a:pt x="1419995" y="1973449"/>
                </a:lnTo>
                <a:lnTo>
                  <a:pt x="1419995" y="2084274"/>
                </a:lnTo>
                <a:lnTo>
                  <a:pt x="1309171" y="2084274"/>
                </a:lnTo>
                <a:close/>
                <a:moveTo>
                  <a:pt x="4461591" y="1973448"/>
                </a:moveTo>
                <a:lnTo>
                  <a:pt x="4572416" y="1973448"/>
                </a:lnTo>
                <a:lnTo>
                  <a:pt x="4572416" y="2084273"/>
                </a:lnTo>
                <a:lnTo>
                  <a:pt x="4461591" y="2084273"/>
                </a:lnTo>
                <a:close/>
                <a:moveTo>
                  <a:pt x="3410788" y="1973448"/>
                </a:moveTo>
                <a:lnTo>
                  <a:pt x="3521614" y="1973448"/>
                </a:lnTo>
                <a:lnTo>
                  <a:pt x="3521614" y="2084273"/>
                </a:lnTo>
                <a:lnTo>
                  <a:pt x="3410788" y="2084273"/>
                </a:lnTo>
                <a:close/>
                <a:moveTo>
                  <a:pt x="6563205" y="1973448"/>
                </a:moveTo>
                <a:lnTo>
                  <a:pt x="6674030" y="1973448"/>
                </a:lnTo>
                <a:lnTo>
                  <a:pt x="6674030" y="2084273"/>
                </a:lnTo>
                <a:lnTo>
                  <a:pt x="6563205" y="2084273"/>
                </a:lnTo>
                <a:close/>
                <a:moveTo>
                  <a:pt x="5512399" y="1973448"/>
                </a:moveTo>
                <a:lnTo>
                  <a:pt x="5623224" y="1973448"/>
                </a:lnTo>
                <a:lnTo>
                  <a:pt x="5623224" y="2084273"/>
                </a:lnTo>
                <a:lnTo>
                  <a:pt x="5512399" y="2084273"/>
                </a:lnTo>
                <a:close/>
                <a:moveTo>
                  <a:pt x="7614013" y="1973448"/>
                </a:moveTo>
                <a:lnTo>
                  <a:pt x="7724838" y="1973448"/>
                </a:lnTo>
                <a:lnTo>
                  <a:pt x="7724838" y="2084273"/>
                </a:lnTo>
                <a:lnTo>
                  <a:pt x="7614013" y="2084273"/>
                </a:lnTo>
                <a:close/>
                <a:moveTo>
                  <a:pt x="9715629" y="1973448"/>
                </a:moveTo>
                <a:lnTo>
                  <a:pt x="9826454" y="1973448"/>
                </a:lnTo>
                <a:lnTo>
                  <a:pt x="9826454" y="2084273"/>
                </a:lnTo>
                <a:lnTo>
                  <a:pt x="9715629" y="2084273"/>
                </a:lnTo>
                <a:close/>
                <a:moveTo>
                  <a:pt x="8664821" y="1973448"/>
                </a:moveTo>
                <a:lnTo>
                  <a:pt x="8775646" y="1973448"/>
                </a:lnTo>
                <a:lnTo>
                  <a:pt x="8775646" y="2084273"/>
                </a:lnTo>
                <a:lnTo>
                  <a:pt x="8664821" y="2084273"/>
                </a:lnTo>
                <a:close/>
                <a:moveTo>
                  <a:pt x="11817249" y="1973448"/>
                </a:moveTo>
                <a:lnTo>
                  <a:pt x="11928074" y="1973448"/>
                </a:lnTo>
                <a:lnTo>
                  <a:pt x="11928074" y="2084273"/>
                </a:lnTo>
                <a:lnTo>
                  <a:pt x="11817249" y="2084273"/>
                </a:lnTo>
                <a:close/>
                <a:moveTo>
                  <a:pt x="10766437" y="1973448"/>
                </a:moveTo>
                <a:lnTo>
                  <a:pt x="10877262" y="1973448"/>
                </a:lnTo>
                <a:lnTo>
                  <a:pt x="10877262" y="2084273"/>
                </a:lnTo>
                <a:lnTo>
                  <a:pt x="10766437" y="2084273"/>
                </a:lnTo>
                <a:close/>
                <a:moveTo>
                  <a:pt x="3441643" y="1557959"/>
                </a:moveTo>
                <a:lnTo>
                  <a:pt x="2968431" y="2031169"/>
                </a:lnTo>
                <a:lnTo>
                  <a:pt x="3437348" y="2500070"/>
                </a:lnTo>
                <a:lnTo>
                  <a:pt x="3497959" y="2500070"/>
                </a:lnTo>
                <a:lnTo>
                  <a:pt x="3966865" y="2031168"/>
                </a:lnTo>
                <a:lnTo>
                  <a:pt x="3493665" y="1557959"/>
                </a:lnTo>
                <a:close/>
                <a:moveTo>
                  <a:pt x="2390961" y="1557959"/>
                </a:moveTo>
                <a:lnTo>
                  <a:pt x="1917745" y="2031169"/>
                </a:lnTo>
                <a:lnTo>
                  <a:pt x="2386665" y="2500070"/>
                </a:lnTo>
                <a:lnTo>
                  <a:pt x="2447277" y="2500070"/>
                </a:lnTo>
                <a:lnTo>
                  <a:pt x="2916189" y="2031169"/>
                </a:lnTo>
                <a:lnTo>
                  <a:pt x="2442980" y="1557959"/>
                </a:lnTo>
                <a:close/>
                <a:moveTo>
                  <a:pt x="1340273" y="1557959"/>
                </a:moveTo>
                <a:lnTo>
                  <a:pt x="867066" y="2031167"/>
                </a:lnTo>
                <a:lnTo>
                  <a:pt x="1335980" y="2500070"/>
                </a:lnTo>
                <a:lnTo>
                  <a:pt x="1396589" y="2500070"/>
                </a:lnTo>
                <a:lnTo>
                  <a:pt x="1865501" y="2031169"/>
                </a:lnTo>
                <a:lnTo>
                  <a:pt x="1392293" y="1557959"/>
                </a:lnTo>
                <a:close/>
                <a:moveTo>
                  <a:pt x="5542986" y="1557958"/>
                </a:moveTo>
                <a:lnTo>
                  <a:pt x="5069790" y="2031167"/>
                </a:lnTo>
                <a:lnTo>
                  <a:pt x="5538694" y="2500070"/>
                </a:lnTo>
                <a:lnTo>
                  <a:pt x="5599302" y="2500070"/>
                </a:lnTo>
                <a:lnTo>
                  <a:pt x="6068206" y="2031166"/>
                </a:lnTo>
                <a:lnTo>
                  <a:pt x="5595011" y="1557958"/>
                </a:lnTo>
                <a:close/>
                <a:moveTo>
                  <a:pt x="4492305" y="1557958"/>
                </a:moveTo>
                <a:lnTo>
                  <a:pt x="4019109" y="2031168"/>
                </a:lnTo>
                <a:lnTo>
                  <a:pt x="4488010" y="2500070"/>
                </a:lnTo>
                <a:lnTo>
                  <a:pt x="4548620" y="2500070"/>
                </a:lnTo>
                <a:lnTo>
                  <a:pt x="5017539" y="2031167"/>
                </a:lnTo>
                <a:lnTo>
                  <a:pt x="4544326" y="1557958"/>
                </a:lnTo>
                <a:close/>
                <a:moveTo>
                  <a:pt x="7644337" y="1557958"/>
                </a:moveTo>
                <a:lnTo>
                  <a:pt x="7171129" y="2031167"/>
                </a:lnTo>
                <a:lnTo>
                  <a:pt x="7640044" y="2500070"/>
                </a:lnTo>
                <a:lnTo>
                  <a:pt x="7700653" y="2500070"/>
                </a:lnTo>
                <a:lnTo>
                  <a:pt x="8169569" y="2031167"/>
                </a:lnTo>
                <a:lnTo>
                  <a:pt x="7696361" y="1557958"/>
                </a:lnTo>
                <a:close/>
                <a:moveTo>
                  <a:pt x="6593656" y="1557958"/>
                </a:moveTo>
                <a:lnTo>
                  <a:pt x="6120450" y="2031165"/>
                </a:lnTo>
                <a:lnTo>
                  <a:pt x="6589366" y="2500070"/>
                </a:lnTo>
                <a:lnTo>
                  <a:pt x="6649970" y="2500070"/>
                </a:lnTo>
                <a:lnTo>
                  <a:pt x="7118885" y="2031167"/>
                </a:lnTo>
                <a:lnTo>
                  <a:pt x="6645676" y="1557958"/>
                </a:lnTo>
                <a:close/>
                <a:moveTo>
                  <a:pt x="9745703" y="1557958"/>
                </a:moveTo>
                <a:lnTo>
                  <a:pt x="9272494" y="2031167"/>
                </a:lnTo>
                <a:lnTo>
                  <a:pt x="9741408" y="2500070"/>
                </a:lnTo>
                <a:lnTo>
                  <a:pt x="9802016" y="2500070"/>
                </a:lnTo>
                <a:lnTo>
                  <a:pt x="10270931" y="2031167"/>
                </a:lnTo>
                <a:lnTo>
                  <a:pt x="9797723" y="1557958"/>
                </a:lnTo>
                <a:close/>
                <a:moveTo>
                  <a:pt x="8695019" y="1557958"/>
                </a:moveTo>
                <a:lnTo>
                  <a:pt x="8221812" y="2031166"/>
                </a:lnTo>
                <a:lnTo>
                  <a:pt x="8690730" y="2500070"/>
                </a:lnTo>
                <a:lnTo>
                  <a:pt x="8751334" y="2500070"/>
                </a:lnTo>
                <a:lnTo>
                  <a:pt x="9220250" y="2031166"/>
                </a:lnTo>
                <a:lnTo>
                  <a:pt x="8747043" y="1557958"/>
                </a:lnTo>
                <a:close/>
                <a:moveTo>
                  <a:pt x="10796383" y="1557958"/>
                </a:moveTo>
                <a:lnTo>
                  <a:pt x="10323175" y="2031166"/>
                </a:lnTo>
                <a:lnTo>
                  <a:pt x="10792091" y="2500070"/>
                </a:lnTo>
                <a:lnTo>
                  <a:pt x="10852696" y="2500070"/>
                </a:lnTo>
                <a:lnTo>
                  <a:pt x="11321614" y="2031164"/>
                </a:lnTo>
                <a:lnTo>
                  <a:pt x="10848409" y="1557958"/>
                </a:lnTo>
                <a:close/>
                <a:moveTo>
                  <a:pt x="783781" y="1447135"/>
                </a:moveTo>
                <a:lnTo>
                  <a:pt x="894606" y="1447135"/>
                </a:lnTo>
                <a:lnTo>
                  <a:pt x="894606" y="1557959"/>
                </a:lnTo>
                <a:lnTo>
                  <a:pt x="783781" y="1557959"/>
                </a:lnTo>
                <a:close/>
                <a:moveTo>
                  <a:pt x="1834586" y="1447134"/>
                </a:moveTo>
                <a:lnTo>
                  <a:pt x="1945411" y="1447134"/>
                </a:lnTo>
                <a:lnTo>
                  <a:pt x="1945411" y="1557959"/>
                </a:lnTo>
                <a:lnTo>
                  <a:pt x="1834586" y="1557959"/>
                </a:lnTo>
                <a:close/>
                <a:moveTo>
                  <a:pt x="4987002" y="1447134"/>
                </a:moveTo>
                <a:lnTo>
                  <a:pt x="5097832" y="1447134"/>
                </a:lnTo>
                <a:lnTo>
                  <a:pt x="5097832" y="1557958"/>
                </a:lnTo>
                <a:lnTo>
                  <a:pt x="4987002" y="1557958"/>
                </a:lnTo>
                <a:close/>
                <a:moveTo>
                  <a:pt x="3936204" y="1447134"/>
                </a:moveTo>
                <a:lnTo>
                  <a:pt x="4047028" y="1447134"/>
                </a:lnTo>
                <a:lnTo>
                  <a:pt x="4047028" y="1557959"/>
                </a:lnTo>
                <a:lnTo>
                  <a:pt x="3936204" y="1557959"/>
                </a:lnTo>
                <a:close/>
                <a:moveTo>
                  <a:pt x="2885398" y="1447134"/>
                </a:moveTo>
                <a:lnTo>
                  <a:pt x="2996224" y="1447134"/>
                </a:lnTo>
                <a:lnTo>
                  <a:pt x="2996224" y="1557959"/>
                </a:lnTo>
                <a:lnTo>
                  <a:pt x="2885398" y="1557959"/>
                </a:lnTo>
                <a:close/>
                <a:moveTo>
                  <a:pt x="6037801" y="1447133"/>
                </a:moveTo>
                <a:lnTo>
                  <a:pt x="6148626" y="1447133"/>
                </a:lnTo>
                <a:lnTo>
                  <a:pt x="6148626" y="1557958"/>
                </a:lnTo>
                <a:lnTo>
                  <a:pt x="6037801" y="1557958"/>
                </a:lnTo>
                <a:close/>
                <a:moveTo>
                  <a:pt x="9190225" y="1447133"/>
                </a:moveTo>
                <a:lnTo>
                  <a:pt x="9301050" y="1447133"/>
                </a:lnTo>
                <a:lnTo>
                  <a:pt x="9301050" y="1557958"/>
                </a:lnTo>
                <a:lnTo>
                  <a:pt x="9190225" y="1557958"/>
                </a:lnTo>
                <a:close/>
                <a:moveTo>
                  <a:pt x="8139417" y="1447133"/>
                </a:moveTo>
                <a:lnTo>
                  <a:pt x="8250242" y="1447133"/>
                </a:lnTo>
                <a:lnTo>
                  <a:pt x="8250242" y="1557958"/>
                </a:lnTo>
                <a:lnTo>
                  <a:pt x="8139417" y="1557958"/>
                </a:lnTo>
                <a:close/>
                <a:moveTo>
                  <a:pt x="7088609" y="1447133"/>
                </a:moveTo>
                <a:lnTo>
                  <a:pt x="7199434" y="1447133"/>
                </a:lnTo>
                <a:lnTo>
                  <a:pt x="7199434" y="1557958"/>
                </a:lnTo>
                <a:lnTo>
                  <a:pt x="7088609" y="1557958"/>
                </a:lnTo>
                <a:close/>
                <a:moveTo>
                  <a:pt x="10241033" y="1447133"/>
                </a:moveTo>
                <a:lnTo>
                  <a:pt x="10351858" y="1447133"/>
                </a:lnTo>
                <a:lnTo>
                  <a:pt x="10351858" y="1557957"/>
                </a:lnTo>
                <a:lnTo>
                  <a:pt x="10241033" y="1557957"/>
                </a:lnTo>
                <a:close/>
                <a:moveTo>
                  <a:pt x="11291841" y="1447133"/>
                </a:moveTo>
                <a:lnTo>
                  <a:pt x="11402666" y="1447133"/>
                </a:lnTo>
                <a:lnTo>
                  <a:pt x="11402666" y="1557957"/>
                </a:lnTo>
                <a:lnTo>
                  <a:pt x="11291841" y="1557957"/>
                </a:lnTo>
                <a:close/>
                <a:moveTo>
                  <a:pt x="2942310" y="1006607"/>
                </a:moveTo>
                <a:lnTo>
                  <a:pt x="2470820" y="1478100"/>
                </a:lnTo>
                <a:lnTo>
                  <a:pt x="2470820" y="1533556"/>
                </a:lnTo>
                <a:lnTo>
                  <a:pt x="2942310" y="2005047"/>
                </a:lnTo>
                <a:lnTo>
                  <a:pt x="3410804" y="1536556"/>
                </a:lnTo>
                <a:lnTo>
                  <a:pt x="3410804" y="1475099"/>
                </a:lnTo>
                <a:close/>
                <a:moveTo>
                  <a:pt x="1891623" y="1006607"/>
                </a:moveTo>
                <a:lnTo>
                  <a:pt x="1420008" y="1478224"/>
                </a:lnTo>
                <a:lnTo>
                  <a:pt x="1420008" y="1533431"/>
                </a:lnTo>
                <a:lnTo>
                  <a:pt x="1891623" y="2005047"/>
                </a:lnTo>
                <a:lnTo>
                  <a:pt x="2359996" y="1536681"/>
                </a:lnTo>
                <a:lnTo>
                  <a:pt x="2359996" y="1474975"/>
                </a:lnTo>
                <a:close/>
                <a:moveTo>
                  <a:pt x="840943" y="1006607"/>
                </a:moveTo>
                <a:lnTo>
                  <a:pt x="369202" y="1478351"/>
                </a:lnTo>
                <a:lnTo>
                  <a:pt x="369202" y="1533303"/>
                </a:lnTo>
                <a:lnTo>
                  <a:pt x="840944" y="2005046"/>
                </a:lnTo>
                <a:lnTo>
                  <a:pt x="1309184" y="1536806"/>
                </a:lnTo>
                <a:lnTo>
                  <a:pt x="1309184" y="1474850"/>
                </a:lnTo>
                <a:close/>
                <a:moveTo>
                  <a:pt x="3992987" y="1006606"/>
                </a:moveTo>
                <a:lnTo>
                  <a:pt x="3521631" y="1477974"/>
                </a:lnTo>
                <a:lnTo>
                  <a:pt x="3521631" y="1533680"/>
                </a:lnTo>
                <a:lnTo>
                  <a:pt x="3992986" y="2005046"/>
                </a:lnTo>
                <a:lnTo>
                  <a:pt x="4461598" y="1536423"/>
                </a:lnTo>
                <a:lnTo>
                  <a:pt x="4461598" y="1475230"/>
                </a:lnTo>
                <a:close/>
                <a:moveTo>
                  <a:pt x="6094326" y="1006605"/>
                </a:moveTo>
                <a:lnTo>
                  <a:pt x="5623230" y="1477714"/>
                </a:lnTo>
                <a:lnTo>
                  <a:pt x="5623230" y="1533934"/>
                </a:lnTo>
                <a:lnTo>
                  <a:pt x="6094328" y="2005044"/>
                </a:lnTo>
                <a:lnTo>
                  <a:pt x="6563205" y="1536166"/>
                </a:lnTo>
                <a:lnTo>
                  <a:pt x="6563205" y="1475487"/>
                </a:lnTo>
                <a:close/>
                <a:moveTo>
                  <a:pt x="9246371" y="1006604"/>
                </a:moveTo>
                <a:lnTo>
                  <a:pt x="8775646" y="1477332"/>
                </a:lnTo>
                <a:lnTo>
                  <a:pt x="8775646" y="1534319"/>
                </a:lnTo>
                <a:lnTo>
                  <a:pt x="9246371" y="2005045"/>
                </a:lnTo>
                <a:lnTo>
                  <a:pt x="9715629" y="1535786"/>
                </a:lnTo>
                <a:lnTo>
                  <a:pt x="9715629" y="1475864"/>
                </a:lnTo>
                <a:close/>
                <a:moveTo>
                  <a:pt x="5043669" y="1006604"/>
                </a:moveTo>
                <a:lnTo>
                  <a:pt x="4572422" y="1477843"/>
                </a:lnTo>
                <a:lnTo>
                  <a:pt x="4572422" y="1533811"/>
                </a:lnTo>
                <a:lnTo>
                  <a:pt x="5043664" y="2005045"/>
                </a:lnTo>
                <a:lnTo>
                  <a:pt x="5512407" y="1536296"/>
                </a:lnTo>
                <a:lnTo>
                  <a:pt x="5512407" y="1475351"/>
                </a:lnTo>
                <a:close/>
                <a:moveTo>
                  <a:pt x="11347735" y="1006604"/>
                </a:moveTo>
                <a:lnTo>
                  <a:pt x="10877262" y="1477079"/>
                </a:lnTo>
                <a:lnTo>
                  <a:pt x="10877262" y="1534567"/>
                </a:lnTo>
                <a:lnTo>
                  <a:pt x="11347736" y="2005041"/>
                </a:lnTo>
                <a:lnTo>
                  <a:pt x="11817249" y="1535528"/>
                </a:lnTo>
                <a:lnTo>
                  <a:pt x="11817249" y="1476120"/>
                </a:lnTo>
                <a:close/>
                <a:moveTo>
                  <a:pt x="8195690" y="1006604"/>
                </a:moveTo>
                <a:lnTo>
                  <a:pt x="7724838" y="1477458"/>
                </a:lnTo>
                <a:lnTo>
                  <a:pt x="7724838" y="1534191"/>
                </a:lnTo>
                <a:lnTo>
                  <a:pt x="8195691" y="2005044"/>
                </a:lnTo>
                <a:lnTo>
                  <a:pt x="8664821" y="1535914"/>
                </a:lnTo>
                <a:lnTo>
                  <a:pt x="8664821" y="1475736"/>
                </a:lnTo>
                <a:close/>
                <a:moveTo>
                  <a:pt x="7145009" y="1006604"/>
                </a:moveTo>
                <a:lnTo>
                  <a:pt x="6674030" y="1477584"/>
                </a:lnTo>
                <a:lnTo>
                  <a:pt x="6674030" y="1534069"/>
                </a:lnTo>
                <a:lnTo>
                  <a:pt x="7145007" y="2005046"/>
                </a:lnTo>
                <a:lnTo>
                  <a:pt x="7614013" y="1536039"/>
                </a:lnTo>
                <a:lnTo>
                  <a:pt x="7614013" y="1475610"/>
                </a:lnTo>
                <a:close/>
                <a:moveTo>
                  <a:pt x="10297056" y="1006603"/>
                </a:moveTo>
                <a:lnTo>
                  <a:pt x="9826454" y="1477207"/>
                </a:lnTo>
                <a:lnTo>
                  <a:pt x="9826454" y="1534445"/>
                </a:lnTo>
                <a:lnTo>
                  <a:pt x="10297053" y="2005045"/>
                </a:lnTo>
                <a:lnTo>
                  <a:pt x="10766437" y="1535660"/>
                </a:lnTo>
                <a:lnTo>
                  <a:pt x="10766437" y="1475986"/>
                </a:lnTo>
                <a:close/>
                <a:moveTo>
                  <a:pt x="258361" y="922634"/>
                </a:moveTo>
                <a:lnTo>
                  <a:pt x="369186" y="922634"/>
                </a:lnTo>
                <a:lnTo>
                  <a:pt x="369186" y="1033459"/>
                </a:lnTo>
                <a:lnTo>
                  <a:pt x="258361" y="1033459"/>
                </a:lnTo>
                <a:close/>
                <a:moveTo>
                  <a:pt x="2359977" y="922633"/>
                </a:moveTo>
                <a:lnTo>
                  <a:pt x="2470802" y="922633"/>
                </a:lnTo>
                <a:lnTo>
                  <a:pt x="2470802" y="1033458"/>
                </a:lnTo>
                <a:lnTo>
                  <a:pt x="2359977" y="1033458"/>
                </a:lnTo>
                <a:close/>
                <a:moveTo>
                  <a:pt x="1309169" y="922633"/>
                </a:moveTo>
                <a:lnTo>
                  <a:pt x="1419993" y="922633"/>
                </a:lnTo>
                <a:lnTo>
                  <a:pt x="1419993" y="1033458"/>
                </a:lnTo>
                <a:lnTo>
                  <a:pt x="1309169" y="1033458"/>
                </a:lnTo>
                <a:close/>
                <a:moveTo>
                  <a:pt x="5512398" y="922633"/>
                </a:moveTo>
                <a:lnTo>
                  <a:pt x="5623223" y="922633"/>
                </a:lnTo>
                <a:lnTo>
                  <a:pt x="5623223" y="1033458"/>
                </a:lnTo>
                <a:lnTo>
                  <a:pt x="5512398" y="1033458"/>
                </a:lnTo>
                <a:close/>
                <a:moveTo>
                  <a:pt x="4461591" y="922633"/>
                </a:moveTo>
                <a:lnTo>
                  <a:pt x="4572415" y="922633"/>
                </a:lnTo>
                <a:lnTo>
                  <a:pt x="4572415" y="1033458"/>
                </a:lnTo>
                <a:lnTo>
                  <a:pt x="4461591" y="1033458"/>
                </a:lnTo>
                <a:close/>
                <a:moveTo>
                  <a:pt x="3410785" y="922633"/>
                </a:moveTo>
                <a:lnTo>
                  <a:pt x="3521610" y="922633"/>
                </a:lnTo>
                <a:lnTo>
                  <a:pt x="3521610" y="1033458"/>
                </a:lnTo>
                <a:lnTo>
                  <a:pt x="3410785" y="1033458"/>
                </a:lnTo>
                <a:close/>
                <a:moveTo>
                  <a:pt x="7614013" y="922633"/>
                </a:moveTo>
                <a:lnTo>
                  <a:pt x="7724838" y="922633"/>
                </a:lnTo>
                <a:lnTo>
                  <a:pt x="7724838" y="1033458"/>
                </a:lnTo>
                <a:lnTo>
                  <a:pt x="7614013" y="1033458"/>
                </a:lnTo>
                <a:close/>
                <a:moveTo>
                  <a:pt x="6563205" y="922633"/>
                </a:moveTo>
                <a:lnTo>
                  <a:pt x="6674030" y="922633"/>
                </a:lnTo>
                <a:lnTo>
                  <a:pt x="6674030" y="1033458"/>
                </a:lnTo>
                <a:lnTo>
                  <a:pt x="6563205" y="1033458"/>
                </a:lnTo>
                <a:close/>
                <a:moveTo>
                  <a:pt x="10766437" y="922633"/>
                </a:moveTo>
                <a:lnTo>
                  <a:pt x="10877262" y="922633"/>
                </a:lnTo>
                <a:lnTo>
                  <a:pt x="10877262" y="1033458"/>
                </a:lnTo>
                <a:lnTo>
                  <a:pt x="10766437" y="1033458"/>
                </a:lnTo>
                <a:close/>
                <a:moveTo>
                  <a:pt x="9715629" y="922633"/>
                </a:moveTo>
                <a:lnTo>
                  <a:pt x="9826454" y="922633"/>
                </a:lnTo>
                <a:lnTo>
                  <a:pt x="9826454" y="1033458"/>
                </a:lnTo>
                <a:lnTo>
                  <a:pt x="9715629" y="1033458"/>
                </a:lnTo>
                <a:close/>
                <a:moveTo>
                  <a:pt x="8664821" y="922633"/>
                </a:moveTo>
                <a:lnTo>
                  <a:pt x="8775646" y="922633"/>
                </a:lnTo>
                <a:lnTo>
                  <a:pt x="8775646" y="1033458"/>
                </a:lnTo>
                <a:lnTo>
                  <a:pt x="8664821" y="1033458"/>
                </a:lnTo>
                <a:close/>
                <a:moveTo>
                  <a:pt x="11817249" y="922633"/>
                </a:moveTo>
                <a:lnTo>
                  <a:pt x="11928074" y="922633"/>
                </a:lnTo>
                <a:lnTo>
                  <a:pt x="11928074" y="1033458"/>
                </a:lnTo>
                <a:lnTo>
                  <a:pt x="11817249" y="1033458"/>
                </a:lnTo>
                <a:close/>
                <a:moveTo>
                  <a:pt x="1337485" y="510062"/>
                </a:moveTo>
                <a:lnTo>
                  <a:pt x="867065" y="980486"/>
                </a:lnTo>
                <a:lnTo>
                  <a:pt x="1333712" y="1447134"/>
                </a:lnTo>
                <a:lnTo>
                  <a:pt x="1398855" y="1447134"/>
                </a:lnTo>
                <a:lnTo>
                  <a:pt x="1865501" y="980486"/>
                </a:lnTo>
                <a:lnTo>
                  <a:pt x="1395081" y="510062"/>
                </a:lnTo>
                <a:close/>
                <a:moveTo>
                  <a:pt x="2388173" y="510062"/>
                </a:moveTo>
                <a:lnTo>
                  <a:pt x="1917745" y="980486"/>
                </a:lnTo>
                <a:lnTo>
                  <a:pt x="2384399" y="1447134"/>
                </a:lnTo>
                <a:lnTo>
                  <a:pt x="2449542" y="1447134"/>
                </a:lnTo>
                <a:lnTo>
                  <a:pt x="2916189" y="980486"/>
                </a:lnTo>
                <a:lnTo>
                  <a:pt x="2445767" y="510062"/>
                </a:lnTo>
                <a:close/>
                <a:moveTo>
                  <a:pt x="3438856" y="510062"/>
                </a:moveTo>
                <a:lnTo>
                  <a:pt x="2968432" y="980486"/>
                </a:lnTo>
                <a:lnTo>
                  <a:pt x="3435083" y="1447134"/>
                </a:lnTo>
                <a:lnTo>
                  <a:pt x="3500228" y="1447134"/>
                </a:lnTo>
                <a:lnTo>
                  <a:pt x="3966865" y="980485"/>
                </a:lnTo>
                <a:lnTo>
                  <a:pt x="3496454" y="510062"/>
                </a:lnTo>
                <a:close/>
                <a:moveTo>
                  <a:pt x="4489518" y="510062"/>
                </a:moveTo>
                <a:lnTo>
                  <a:pt x="4019109" y="980485"/>
                </a:lnTo>
                <a:lnTo>
                  <a:pt x="4485744" y="1447134"/>
                </a:lnTo>
                <a:lnTo>
                  <a:pt x="4550887" y="1447134"/>
                </a:lnTo>
                <a:lnTo>
                  <a:pt x="5017543" y="980483"/>
                </a:lnTo>
                <a:lnTo>
                  <a:pt x="4547118" y="510062"/>
                </a:lnTo>
                <a:close/>
                <a:moveTo>
                  <a:pt x="5540201" y="510062"/>
                </a:moveTo>
                <a:lnTo>
                  <a:pt x="5069792" y="980483"/>
                </a:lnTo>
                <a:lnTo>
                  <a:pt x="5536431" y="1447134"/>
                </a:lnTo>
                <a:lnTo>
                  <a:pt x="5601567" y="1447134"/>
                </a:lnTo>
                <a:lnTo>
                  <a:pt x="6068204" y="980484"/>
                </a:lnTo>
                <a:lnTo>
                  <a:pt x="5597797" y="510062"/>
                </a:lnTo>
                <a:close/>
                <a:moveTo>
                  <a:pt x="6590867" y="510062"/>
                </a:moveTo>
                <a:lnTo>
                  <a:pt x="6120447" y="980484"/>
                </a:lnTo>
                <a:lnTo>
                  <a:pt x="6587095" y="1447133"/>
                </a:lnTo>
                <a:lnTo>
                  <a:pt x="6652238" y="1447133"/>
                </a:lnTo>
                <a:lnTo>
                  <a:pt x="7118887" y="980483"/>
                </a:lnTo>
                <a:lnTo>
                  <a:pt x="6648468" y="510062"/>
                </a:lnTo>
                <a:close/>
                <a:moveTo>
                  <a:pt x="7641550" y="510061"/>
                </a:moveTo>
                <a:lnTo>
                  <a:pt x="7171131" y="980482"/>
                </a:lnTo>
                <a:lnTo>
                  <a:pt x="7637780" y="1447133"/>
                </a:lnTo>
                <a:lnTo>
                  <a:pt x="7702919" y="1447133"/>
                </a:lnTo>
                <a:lnTo>
                  <a:pt x="8169568" y="980483"/>
                </a:lnTo>
                <a:lnTo>
                  <a:pt x="7699149" y="510061"/>
                </a:lnTo>
                <a:close/>
                <a:moveTo>
                  <a:pt x="8692232" y="510061"/>
                </a:moveTo>
                <a:lnTo>
                  <a:pt x="8221811" y="980484"/>
                </a:lnTo>
                <a:lnTo>
                  <a:pt x="8688459" y="1447133"/>
                </a:lnTo>
                <a:lnTo>
                  <a:pt x="8753603" y="1447133"/>
                </a:lnTo>
                <a:lnTo>
                  <a:pt x="9220250" y="980484"/>
                </a:lnTo>
                <a:lnTo>
                  <a:pt x="8749829" y="510061"/>
                </a:lnTo>
                <a:close/>
                <a:moveTo>
                  <a:pt x="10793597" y="510061"/>
                </a:moveTo>
                <a:lnTo>
                  <a:pt x="10323178" y="980482"/>
                </a:lnTo>
                <a:lnTo>
                  <a:pt x="10789828" y="1447133"/>
                </a:lnTo>
                <a:lnTo>
                  <a:pt x="10854964" y="1447133"/>
                </a:lnTo>
                <a:lnTo>
                  <a:pt x="11321613" y="980483"/>
                </a:lnTo>
                <a:lnTo>
                  <a:pt x="10851193" y="510061"/>
                </a:lnTo>
                <a:close/>
                <a:moveTo>
                  <a:pt x="9742913" y="510061"/>
                </a:moveTo>
                <a:lnTo>
                  <a:pt x="9272493" y="980483"/>
                </a:lnTo>
                <a:lnTo>
                  <a:pt x="9739141" y="1447133"/>
                </a:lnTo>
                <a:lnTo>
                  <a:pt x="9804283" y="1447133"/>
                </a:lnTo>
                <a:lnTo>
                  <a:pt x="10270933" y="980481"/>
                </a:lnTo>
                <a:lnTo>
                  <a:pt x="9800515" y="510061"/>
                </a:lnTo>
                <a:close/>
                <a:moveTo>
                  <a:pt x="783785" y="399238"/>
                </a:moveTo>
                <a:lnTo>
                  <a:pt x="894609" y="399238"/>
                </a:lnTo>
                <a:lnTo>
                  <a:pt x="894609" y="510062"/>
                </a:lnTo>
                <a:lnTo>
                  <a:pt x="783785" y="510062"/>
                </a:lnTo>
                <a:close/>
                <a:moveTo>
                  <a:pt x="2885401" y="399237"/>
                </a:moveTo>
                <a:lnTo>
                  <a:pt x="2996227" y="399237"/>
                </a:lnTo>
                <a:lnTo>
                  <a:pt x="2996227" y="510062"/>
                </a:lnTo>
                <a:lnTo>
                  <a:pt x="2885401" y="510062"/>
                </a:lnTo>
                <a:close/>
                <a:moveTo>
                  <a:pt x="1834590" y="399237"/>
                </a:moveTo>
                <a:lnTo>
                  <a:pt x="1945415" y="399237"/>
                </a:lnTo>
                <a:lnTo>
                  <a:pt x="1945415" y="510062"/>
                </a:lnTo>
                <a:lnTo>
                  <a:pt x="1834590" y="510062"/>
                </a:lnTo>
                <a:close/>
                <a:moveTo>
                  <a:pt x="3936208" y="399237"/>
                </a:moveTo>
                <a:lnTo>
                  <a:pt x="4047032" y="399237"/>
                </a:lnTo>
                <a:lnTo>
                  <a:pt x="4047032" y="510062"/>
                </a:lnTo>
                <a:lnTo>
                  <a:pt x="3936208" y="510062"/>
                </a:lnTo>
                <a:close/>
                <a:moveTo>
                  <a:pt x="4987004" y="399237"/>
                </a:moveTo>
                <a:lnTo>
                  <a:pt x="5097834" y="399237"/>
                </a:lnTo>
                <a:lnTo>
                  <a:pt x="5097834" y="510062"/>
                </a:lnTo>
                <a:lnTo>
                  <a:pt x="4987004" y="510062"/>
                </a:lnTo>
                <a:close/>
                <a:moveTo>
                  <a:pt x="6037802" y="399237"/>
                </a:moveTo>
                <a:lnTo>
                  <a:pt x="6148626" y="399237"/>
                </a:lnTo>
                <a:lnTo>
                  <a:pt x="6148626" y="510062"/>
                </a:lnTo>
                <a:lnTo>
                  <a:pt x="6037802" y="510062"/>
                </a:lnTo>
                <a:close/>
                <a:moveTo>
                  <a:pt x="7088609" y="399237"/>
                </a:moveTo>
                <a:lnTo>
                  <a:pt x="7199434" y="399237"/>
                </a:lnTo>
                <a:lnTo>
                  <a:pt x="7199434" y="510061"/>
                </a:lnTo>
                <a:lnTo>
                  <a:pt x="7088609" y="510061"/>
                </a:lnTo>
                <a:close/>
                <a:moveTo>
                  <a:pt x="8139417" y="399237"/>
                </a:moveTo>
                <a:lnTo>
                  <a:pt x="8250242" y="399237"/>
                </a:lnTo>
                <a:lnTo>
                  <a:pt x="8250242" y="510061"/>
                </a:lnTo>
                <a:lnTo>
                  <a:pt x="8139417" y="510061"/>
                </a:lnTo>
                <a:close/>
                <a:moveTo>
                  <a:pt x="9190225" y="399236"/>
                </a:moveTo>
                <a:lnTo>
                  <a:pt x="9301050" y="399236"/>
                </a:lnTo>
                <a:lnTo>
                  <a:pt x="9301050" y="510061"/>
                </a:lnTo>
                <a:lnTo>
                  <a:pt x="9190225" y="510061"/>
                </a:lnTo>
                <a:close/>
                <a:moveTo>
                  <a:pt x="10241033" y="399236"/>
                </a:moveTo>
                <a:lnTo>
                  <a:pt x="10351858" y="399236"/>
                </a:lnTo>
                <a:lnTo>
                  <a:pt x="10351858" y="510061"/>
                </a:lnTo>
                <a:lnTo>
                  <a:pt x="10241033" y="510061"/>
                </a:lnTo>
                <a:close/>
                <a:moveTo>
                  <a:pt x="11291841" y="399236"/>
                </a:moveTo>
                <a:lnTo>
                  <a:pt x="11402666" y="399236"/>
                </a:lnTo>
                <a:lnTo>
                  <a:pt x="11402666" y="510061"/>
                </a:lnTo>
                <a:lnTo>
                  <a:pt x="11291841" y="510061"/>
                </a:lnTo>
                <a:close/>
                <a:moveTo>
                  <a:pt x="6138405" y="0"/>
                </a:moveTo>
                <a:lnTo>
                  <a:pt x="6190649" y="0"/>
                </a:lnTo>
                <a:lnTo>
                  <a:pt x="6589887" y="399237"/>
                </a:lnTo>
                <a:lnTo>
                  <a:pt x="6649449" y="399237"/>
                </a:lnTo>
                <a:lnTo>
                  <a:pt x="7048684" y="2"/>
                </a:lnTo>
                <a:lnTo>
                  <a:pt x="7100928" y="2"/>
                </a:lnTo>
                <a:lnTo>
                  <a:pt x="6674030" y="426899"/>
                </a:lnTo>
                <a:lnTo>
                  <a:pt x="6674030" y="483379"/>
                </a:lnTo>
                <a:lnTo>
                  <a:pt x="7145009" y="954361"/>
                </a:lnTo>
                <a:lnTo>
                  <a:pt x="7614013" y="485355"/>
                </a:lnTo>
                <a:lnTo>
                  <a:pt x="7614013" y="424926"/>
                </a:lnTo>
                <a:lnTo>
                  <a:pt x="7189086" y="0"/>
                </a:lnTo>
                <a:lnTo>
                  <a:pt x="7241329" y="0"/>
                </a:lnTo>
                <a:lnTo>
                  <a:pt x="7640566" y="399237"/>
                </a:lnTo>
                <a:lnTo>
                  <a:pt x="7700131" y="399237"/>
                </a:lnTo>
                <a:lnTo>
                  <a:pt x="8099367" y="1"/>
                </a:lnTo>
                <a:lnTo>
                  <a:pt x="8151611" y="1"/>
                </a:lnTo>
                <a:lnTo>
                  <a:pt x="7724838" y="426774"/>
                </a:lnTo>
                <a:lnTo>
                  <a:pt x="7724838" y="483508"/>
                </a:lnTo>
                <a:lnTo>
                  <a:pt x="8195689" y="954363"/>
                </a:lnTo>
                <a:lnTo>
                  <a:pt x="8664821" y="485229"/>
                </a:lnTo>
                <a:lnTo>
                  <a:pt x="8664821" y="425053"/>
                </a:lnTo>
                <a:lnTo>
                  <a:pt x="8239767" y="0"/>
                </a:lnTo>
                <a:lnTo>
                  <a:pt x="8292011" y="0"/>
                </a:lnTo>
                <a:lnTo>
                  <a:pt x="8691248" y="399236"/>
                </a:lnTo>
                <a:lnTo>
                  <a:pt x="8750812" y="399236"/>
                </a:lnTo>
                <a:lnTo>
                  <a:pt x="9150049" y="1"/>
                </a:lnTo>
                <a:lnTo>
                  <a:pt x="9202293" y="1"/>
                </a:lnTo>
                <a:lnTo>
                  <a:pt x="8775646" y="426647"/>
                </a:lnTo>
                <a:lnTo>
                  <a:pt x="8775646" y="483635"/>
                </a:lnTo>
                <a:lnTo>
                  <a:pt x="9246372" y="954363"/>
                </a:lnTo>
                <a:lnTo>
                  <a:pt x="9715629" y="485103"/>
                </a:lnTo>
                <a:lnTo>
                  <a:pt x="9715629" y="425175"/>
                </a:lnTo>
                <a:lnTo>
                  <a:pt x="9290453" y="0"/>
                </a:lnTo>
                <a:lnTo>
                  <a:pt x="9342696" y="0"/>
                </a:lnTo>
                <a:lnTo>
                  <a:pt x="9741934" y="399236"/>
                </a:lnTo>
                <a:lnTo>
                  <a:pt x="9801496" y="399236"/>
                </a:lnTo>
                <a:lnTo>
                  <a:pt x="10200732" y="1"/>
                </a:lnTo>
                <a:lnTo>
                  <a:pt x="10252974" y="1"/>
                </a:lnTo>
                <a:lnTo>
                  <a:pt x="9826454" y="426520"/>
                </a:lnTo>
                <a:lnTo>
                  <a:pt x="9826454" y="483756"/>
                </a:lnTo>
                <a:lnTo>
                  <a:pt x="10297055" y="954360"/>
                </a:lnTo>
                <a:lnTo>
                  <a:pt x="10766437" y="484975"/>
                </a:lnTo>
                <a:lnTo>
                  <a:pt x="10766437" y="425305"/>
                </a:lnTo>
                <a:lnTo>
                  <a:pt x="10341131" y="0"/>
                </a:lnTo>
                <a:lnTo>
                  <a:pt x="10393375" y="0"/>
                </a:lnTo>
                <a:lnTo>
                  <a:pt x="10792612" y="399236"/>
                </a:lnTo>
                <a:lnTo>
                  <a:pt x="10852176" y="399236"/>
                </a:lnTo>
                <a:lnTo>
                  <a:pt x="11251411" y="3"/>
                </a:lnTo>
                <a:lnTo>
                  <a:pt x="11303657" y="3"/>
                </a:lnTo>
                <a:lnTo>
                  <a:pt x="10877262" y="426397"/>
                </a:lnTo>
                <a:lnTo>
                  <a:pt x="10877262" y="483887"/>
                </a:lnTo>
                <a:lnTo>
                  <a:pt x="11347735" y="954362"/>
                </a:lnTo>
                <a:lnTo>
                  <a:pt x="11817249" y="484846"/>
                </a:lnTo>
                <a:lnTo>
                  <a:pt x="11817249" y="425436"/>
                </a:lnTo>
                <a:lnTo>
                  <a:pt x="11391812" y="0"/>
                </a:lnTo>
                <a:lnTo>
                  <a:pt x="11444056" y="0"/>
                </a:lnTo>
                <a:lnTo>
                  <a:pt x="11843293" y="399236"/>
                </a:lnTo>
                <a:lnTo>
                  <a:pt x="11902859" y="399236"/>
                </a:lnTo>
                <a:lnTo>
                  <a:pt x="12191973" y="110123"/>
                </a:lnTo>
                <a:lnTo>
                  <a:pt x="12191973" y="162366"/>
                </a:lnTo>
                <a:lnTo>
                  <a:pt x="11928074" y="426265"/>
                </a:lnTo>
                <a:lnTo>
                  <a:pt x="11928074" y="484017"/>
                </a:lnTo>
                <a:lnTo>
                  <a:pt x="12191974" y="747926"/>
                </a:lnTo>
                <a:lnTo>
                  <a:pt x="12191974" y="800166"/>
                </a:lnTo>
                <a:lnTo>
                  <a:pt x="11901874" y="510061"/>
                </a:lnTo>
                <a:lnTo>
                  <a:pt x="11844278" y="510061"/>
                </a:lnTo>
                <a:lnTo>
                  <a:pt x="11373857" y="980483"/>
                </a:lnTo>
                <a:lnTo>
                  <a:pt x="11840505" y="1447132"/>
                </a:lnTo>
                <a:lnTo>
                  <a:pt x="11905645" y="1447132"/>
                </a:lnTo>
                <a:lnTo>
                  <a:pt x="12191976" y="1160803"/>
                </a:lnTo>
                <a:lnTo>
                  <a:pt x="12191976" y="1213046"/>
                </a:lnTo>
                <a:lnTo>
                  <a:pt x="11928074" y="1476947"/>
                </a:lnTo>
                <a:lnTo>
                  <a:pt x="11928074" y="1534702"/>
                </a:lnTo>
                <a:lnTo>
                  <a:pt x="12191975" y="1798604"/>
                </a:lnTo>
                <a:lnTo>
                  <a:pt x="12191975" y="1850847"/>
                </a:lnTo>
                <a:lnTo>
                  <a:pt x="11899087" y="1557957"/>
                </a:lnTo>
                <a:lnTo>
                  <a:pt x="11847063" y="1557957"/>
                </a:lnTo>
                <a:lnTo>
                  <a:pt x="11373858" y="2031163"/>
                </a:lnTo>
                <a:lnTo>
                  <a:pt x="11842778" y="2500070"/>
                </a:lnTo>
                <a:lnTo>
                  <a:pt x="11903378" y="2500070"/>
                </a:lnTo>
                <a:lnTo>
                  <a:pt x="12191975" y="2211473"/>
                </a:lnTo>
                <a:lnTo>
                  <a:pt x="12191974" y="2263716"/>
                </a:lnTo>
                <a:lnTo>
                  <a:pt x="11928074" y="2527616"/>
                </a:lnTo>
                <a:lnTo>
                  <a:pt x="11928074" y="2585366"/>
                </a:lnTo>
                <a:lnTo>
                  <a:pt x="12191978" y="2849270"/>
                </a:lnTo>
                <a:lnTo>
                  <a:pt x="12191977" y="2901515"/>
                </a:lnTo>
                <a:lnTo>
                  <a:pt x="11901357" y="2610895"/>
                </a:lnTo>
                <a:lnTo>
                  <a:pt x="11844795" y="2610895"/>
                </a:lnTo>
                <a:lnTo>
                  <a:pt x="11373856" y="3081835"/>
                </a:lnTo>
                <a:lnTo>
                  <a:pt x="11843230" y="3551209"/>
                </a:lnTo>
                <a:lnTo>
                  <a:pt x="11902922" y="3551209"/>
                </a:lnTo>
                <a:lnTo>
                  <a:pt x="12191974" y="3262156"/>
                </a:lnTo>
                <a:lnTo>
                  <a:pt x="12191974" y="3314400"/>
                </a:lnTo>
                <a:lnTo>
                  <a:pt x="11928074" y="3578299"/>
                </a:lnTo>
                <a:lnTo>
                  <a:pt x="11928074" y="3636053"/>
                </a:lnTo>
                <a:lnTo>
                  <a:pt x="12191975" y="3899954"/>
                </a:lnTo>
                <a:lnTo>
                  <a:pt x="12191975" y="3952198"/>
                </a:lnTo>
                <a:lnTo>
                  <a:pt x="11901811" y="3662034"/>
                </a:lnTo>
                <a:lnTo>
                  <a:pt x="11844339" y="3662034"/>
                </a:lnTo>
                <a:lnTo>
                  <a:pt x="11373856" y="4132518"/>
                </a:lnTo>
                <a:lnTo>
                  <a:pt x="11813331" y="4571992"/>
                </a:lnTo>
                <a:lnTo>
                  <a:pt x="11761089" y="4571991"/>
                </a:lnTo>
                <a:lnTo>
                  <a:pt x="11347736" y="4158638"/>
                </a:lnTo>
                <a:lnTo>
                  <a:pt x="10934382" y="4571992"/>
                </a:lnTo>
                <a:lnTo>
                  <a:pt x="10882138" y="4571992"/>
                </a:lnTo>
                <a:lnTo>
                  <a:pt x="11321614" y="4132516"/>
                </a:lnTo>
                <a:lnTo>
                  <a:pt x="10851132" y="3662034"/>
                </a:lnTo>
                <a:lnTo>
                  <a:pt x="10793656" y="3662034"/>
                </a:lnTo>
                <a:lnTo>
                  <a:pt x="10323175" y="4132515"/>
                </a:lnTo>
                <a:lnTo>
                  <a:pt x="10762651" y="4571991"/>
                </a:lnTo>
                <a:lnTo>
                  <a:pt x="10710406" y="4571992"/>
                </a:lnTo>
                <a:lnTo>
                  <a:pt x="10297052" y="4158638"/>
                </a:lnTo>
                <a:lnTo>
                  <a:pt x="9883699" y="4571992"/>
                </a:lnTo>
                <a:lnTo>
                  <a:pt x="9831456" y="4571992"/>
                </a:lnTo>
                <a:lnTo>
                  <a:pt x="10270931" y="4132517"/>
                </a:lnTo>
                <a:lnTo>
                  <a:pt x="9800448" y="3662034"/>
                </a:lnTo>
                <a:lnTo>
                  <a:pt x="9742974" y="3662034"/>
                </a:lnTo>
                <a:lnTo>
                  <a:pt x="9272491" y="4132517"/>
                </a:lnTo>
                <a:lnTo>
                  <a:pt x="9711968" y="4571993"/>
                </a:lnTo>
                <a:lnTo>
                  <a:pt x="9659723" y="4571993"/>
                </a:lnTo>
                <a:lnTo>
                  <a:pt x="9246369" y="4158639"/>
                </a:lnTo>
                <a:lnTo>
                  <a:pt x="8833016" y="4571992"/>
                </a:lnTo>
                <a:lnTo>
                  <a:pt x="8780772" y="4571992"/>
                </a:lnTo>
                <a:lnTo>
                  <a:pt x="9220247" y="4132517"/>
                </a:lnTo>
                <a:lnTo>
                  <a:pt x="8749764" y="3662034"/>
                </a:lnTo>
                <a:lnTo>
                  <a:pt x="8692294" y="3662034"/>
                </a:lnTo>
                <a:lnTo>
                  <a:pt x="8221812" y="4132516"/>
                </a:lnTo>
                <a:lnTo>
                  <a:pt x="8661288" y="4571992"/>
                </a:lnTo>
                <a:lnTo>
                  <a:pt x="8609042" y="4571992"/>
                </a:lnTo>
                <a:lnTo>
                  <a:pt x="8195689" y="4158639"/>
                </a:lnTo>
                <a:lnTo>
                  <a:pt x="7782334" y="4571994"/>
                </a:lnTo>
                <a:lnTo>
                  <a:pt x="7730092" y="4571994"/>
                </a:lnTo>
                <a:lnTo>
                  <a:pt x="8169568" y="4132518"/>
                </a:lnTo>
                <a:lnTo>
                  <a:pt x="7699085" y="3662034"/>
                </a:lnTo>
                <a:lnTo>
                  <a:pt x="7641614" y="3662034"/>
                </a:lnTo>
                <a:lnTo>
                  <a:pt x="7171129" y="4132518"/>
                </a:lnTo>
                <a:lnTo>
                  <a:pt x="7610604" y="4571993"/>
                </a:lnTo>
                <a:lnTo>
                  <a:pt x="7558360" y="4571993"/>
                </a:lnTo>
                <a:lnTo>
                  <a:pt x="7145007" y="4158640"/>
                </a:lnTo>
                <a:lnTo>
                  <a:pt x="6731655" y="4571993"/>
                </a:lnTo>
                <a:lnTo>
                  <a:pt x="6679410" y="4571993"/>
                </a:lnTo>
                <a:lnTo>
                  <a:pt x="7118885" y="4132518"/>
                </a:lnTo>
                <a:lnTo>
                  <a:pt x="6648402" y="3662034"/>
                </a:lnTo>
                <a:lnTo>
                  <a:pt x="6590932" y="3662034"/>
                </a:lnTo>
                <a:lnTo>
                  <a:pt x="6120448" y="4132519"/>
                </a:lnTo>
                <a:lnTo>
                  <a:pt x="6559922" y="4571993"/>
                </a:lnTo>
                <a:lnTo>
                  <a:pt x="6507678" y="4571993"/>
                </a:lnTo>
                <a:lnTo>
                  <a:pt x="6094326" y="4158641"/>
                </a:lnTo>
                <a:lnTo>
                  <a:pt x="5680985" y="4571992"/>
                </a:lnTo>
                <a:lnTo>
                  <a:pt x="5628744" y="4571992"/>
                </a:lnTo>
                <a:lnTo>
                  <a:pt x="6068205" y="4132519"/>
                </a:lnTo>
                <a:lnTo>
                  <a:pt x="5597731" y="3662034"/>
                </a:lnTo>
                <a:lnTo>
                  <a:pt x="5540263" y="3662034"/>
                </a:lnTo>
                <a:lnTo>
                  <a:pt x="5069789" y="4132518"/>
                </a:lnTo>
                <a:lnTo>
                  <a:pt x="5509253" y="4571993"/>
                </a:lnTo>
                <a:lnTo>
                  <a:pt x="5457012" y="4571993"/>
                </a:lnTo>
                <a:lnTo>
                  <a:pt x="5043664" y="4158640"/>
                </a:lnTo>
                <a:lnTo>
                  <a:pt x="4630303" y="4571992"/>
                </a:lnTo>
                <a:lnTo>
                  <a:pt x="4578059" y="4571992"/>
                </a:lnTo>
                <a:lnTo>
                  <a:pt x="5017539" y="4132518"/>
                </a:lnTo>
                <a:lnTo>
                  <a:pt x="4547049" y="3662034"/>
                </a:lnTo>
                <a:lnTo>
                  <a:pt x="4489581" y="3662034"/>
                </a:lnTo>
                <a:lnTo>
                  <a:pt x="4019108" y="4132519"/>
                </a:lnTo>
                <a:lnTo>
                  <a:pt x="4458568" y="4571993"/>
                </a:lnTo>
                <a:lnTo>
                  <a:pt x="4406323" y="4571993"/>
                </a:lnTo>
                <a:lnTo>
                  <a:pt x="3992985" y="4158641"/>
                </a:lnTo>
                <a:lnTo>
                  <a:pt x="3579645" y="4571992"/>
                </a:lnTo>
                <a:lnTo>
                  <a:pt x="3527403" y="4571992"/>
                </a:lnTo>
                <a:lnTo>
                  <a:pt x="3966864" y="4132520"/>
                </a:lnTo>
                <a:lnTo>
                  <a:pt x="3496388" y="3662034"/>
                </a:lnTo>
                <a:lnTo>
                  <a:pt x="3438920" y="3662034"/>
                </a:lnTo>
                <a:lnTo>
                  <a:pt x="2968432" y="4132519"/>
                </a:lnTo>
                <a:lnTo>
                  <a:pt x="3407908" y="4571992"/>
                </a:lnTo>
                <a:lnTo>
                  <a:pt x="3355663" y="4571992"/>
                </a:lnTo>
                <a:lnTo>
                  <a:pt x="2942311" y="4158641"/>
                </a:lnTo>
                <a:lnTo>
                  <a:pt x="2528961" y="4571991"/>
                </a:lnTo>
                <a:lnTo>
                  <a:pt x="2476717" y="4571991"/>
                </a:lnTo>
                <a:lnTo>
                  <a:pt x="2916189" y="4132519"/>
                </a:lnTo>
                <a:lnTo>
                  <a:pt x="2445706" y="3662034"/>
                </a:lnTo>
                <a:lnTo>
                  <a:pt x="2388237" y="3662034"/>
                </a:lnTo>
                <a:lnTo>
                  <a:pt x="1917745" y="4132520"/>
                </a:lnTo>
                <a:lnTo>
                  <a:pt x="2357225" y="4571992"/>
                </a:lnTo>
                <a:lnTo>
                  <a:pt x="2304981" y="4571993"/>
                </a:lnTo>
                <a:lnTo>
                  <a:pt x="1891623" y="4158642"/>
                </a:lnTo>
                <a:lnTo>
                  <a:pt x="1478275" y="4571991"/>
                </a:lnTo>
                <a:lnTo>
                  <a:pt x="1426031" y="4571991"/>
                </a:lnTo>
                <a:lnTo>
                  <a:pt x="1865501" y="4132520"/>
                </a:lnTo>
                <a:lnTo>
                  <a:pt x="1395017" y="3662034"/>
                </a:lnTo>
                <a:lnTo>
                  <a:pt x="1337551" y="3662034"/>
                </a:lnTo>
                <a:lnTo>
                  <a:pt x="867066" y="4132521"/>
                </a:lnTo>
                <a:lnTo>
                  <a:pt x="1306536" y="4571992"/>
                </a:lnTo>
                <a:lnTo>
                  <a:pt x="1254292" y="4571992"/>
                </a:lnTo>
                <a:lnTo>
                  <a:pt x="840944" y="4158643"/>
                </a:lnTo>
                <a:lnTo>
                  <a:pt x="427595" y="4571993"/>
                </a:lnTo>
                <a:lnTo>
                  <a:pt x="375351" y="4571993"/>
                </a:lnTo>
                <a:lnTo>
                  <a:pt x="814822" y="4132521"/>
                </a:lnTo>
                <a:lnTo>
                  <a:pt x="344336" y="3662034"/>
                </a:lnTo>
                <a:lnTo>
                  <a:pt x="286870" y="3662034"/>
                </a:lnTo>
                <a:lnTo>
                  <a:pt x="5" y="3948900"/>
                </a:lnTo>
                <a:lnTo>
                  <a:pt x="5" y="3896656"/>
                </a:lnTo>
                <a:lnTo>
                  <a:pt x="258369" y="3638291"/>
                </a:lnTo>
                <a:lnTo>
                  <a:pt x="258369" y="3576066"/>
                </a:lnTo>
                <a:lnTo>
                  <a:pt x="1" y="3317698"/>
                </a:lnTo>
                <a:lnTo>
                  <a:pt x="1" y="3265454"/>
                </a:lnTo>
                <a:lnTo>
                  <a:pt x="285756" y="3551209"/>
                </a:lnTo>
                <a:lnTo>
                  <a:pt x="345451" y="3551209"/>
                </a:lnTo>
                <a:lnTo>
                  <a:pt x="814822" y="3081838"/>
                </a:lnTo>
                <a:lnTo>
                  <a:pt x="343880" y="2610895"/>
                </a:lnTo>
                <a:lnTo>
                  <a:pt x="287328" y="2610895"/>
                </a:lnTo>
                <a:lnTo>
                  <a:pt x="6" y="2898217"/>
                </a:lnTo>
                <a:lnTo>
                  <a:pt x="6" y="2845973"/>
                </a:lnTo>
                <a:lnTo>
                  <a:pt x="258373" y="2587605"/>
                </a:lnTo>
                <a:lnTo>
                  <a:pt x="258373" y="2525388"/>
                </a:lnTo>
                <a:lnTo>
                  <a:pt x="1" y="2267015"/>
                </a:lnTo>
                <a:lnTo>
                  <a:pt x="0" y="2214770"/>
                </a:lnTo>
                <a:lnTo>
                  <a:pt x="285299" y="2500070"/>
                </a:lnTo>
                <a:lnTo>
                  <a:pt x="345909" y="2500070"/>
                </a:lnTo>
                <a:lnTo>
                  <a:pt x="814822" y="2031167"/>
                </a:lnTo>
                <a:lnTo>
                  <a:pt x="341616" y="1557959"/>
                </a:lnTo>
                <a:lnTo>
                  <a:pt x="289593" y="1557959"/>
                </a:lnTo>
                <a:lnTo>
                  <a:pt x="4" y="1847551"/>
                </a:lnTo>
                <a:lnTo>
                  <a:pt x="4" y="1795307"/>
                </a:lnTo>
                <a:lnTo>
                  <a:pt x="258377" y="1536932"/>
                </a:lnTo>
                <a:lnTo>
                  <a:pt x="258377" y="1474721"/>
                </a:lnTo>
                <a:lnTo>
                  <a:pt x="2" y="1216345"/>
                </a:lnTo>
                <a:lnTo>
                  <a:pt x="2" y="1164102"/>
                </a:lnTo>
                <a:lnTo>
                  <a:pt x="283034" y="1447135"/>
                </a:lnTo>
                <a:lnTo>
                  <a:pt x="348175" y="1447135"/>
                </a:lnTo>
                <a:lnTo>
                  <a:pt x="814821" y="980486"/>
                </a:lnTo>
                <a:lnTo>
                  <a:pt x="344401" y="510062"/>
                </a:lnTo>
                <a:lnTo>
                  <a:pt x="286805" y="510062"/>
                </a:lnTo>
                <a:lnTo>
                  <a:pt x="5" y="796868"/>
                </a:lnTo>
                <a:lnTo>
                  <a:pt x="5" y="744628"/>
                </a:lnTo>
                <a:lnTo>
                  <a:pt x="258382" y="486242"/>
                </a:lnTo>
                <a:lnTo>
                  <a:pt x="258382" y="424043"/>
                </a:lnTo>
                <a:lnTo>
                  <a:pt x="3" y="165664"/>
                </a:lnTo>
                <a:lnTo>
                  <a:pt x="3" y="113420"/>
                </a:lnTo>
                <a:lnTo>
                  <a:pt x="285820" y="399237"/>
                </a:lnTo>
                <a:lnTo>
                  <a:pt x="345386" y="399237"/>
                </a:lnTo>
                <a:lnTo>
                  <a:pt x="744622" y="2"/>
                </a:lnTo>
                <a:lnTo>
                  <a:pt x="796865" y="2"/>
                </a:lnTo>
                <a:lnTo>
                  <a:pt x="369206" y="427661"/>
                </a:lnTo>
                <a:lnTo>
                  <a:pt x="369206" y="482624"/>
                </a:lnTo>
                <a:lnTo>
                  <a:pt x="840943" y="954364"/>
                </a:lnTo>
                <a:lnTo>
                  <a:pt x="1309187" y="486116"/>
                </a:lnTo>
                <a:lnTo>
                  <a:pt x="1309187" y="424169"/>
                </a:lnTo>
                <a:lnTo>
                  <a:pt x="885019" y="0"/>
                </a:lnTo>
                <a:lnTo>
                  <a:pt x="937262" y="0"/>
                </a:lnTo>
                <a:lnTo>
                  <a:pt x="1336499" y="399237"/>
                </a:lnTo>
                <a:lnTo>
                  <a:pt x="1396066" y="399237"/>
                </a:lnTo>
                <a:lnTo>
                  <a:pt x="1795300" y="3"/>
                </a:lnTo>
                <a:lnTo>
                  <a:pt x="1847544" y="3"/>
                </a:lnTo>
                <a:lnTo>
                  <a:pt x="1420012" y="427535"/>
                </a:lnTo>
                <a:lnTo>
                  <a:pt x="1420012" y="482750"/>
                </a:lnTo>
                <a:lnTo>
                  <a:pt x="1891623" y="954365"/>
                </a:lnTo>
                <a:lnTo>
                  <a:pt x="2360001" y="485992"/>
                </a:lnTo>
                <a:lnTo>
                  <a:pt x="2360001" y="424295"/>
                </a:lnTo>
                <a:lnTo>
                  <a:pt x="1935698" y="0"/>
                </a:lnTo>
                <a:lnTo>
                  <a:pt x="1987943" y="0"/>
                </a:lnTo>
                <a:lnTo>
                  <a:pt x="2387187" y="399237"/>
                </a:lnTo>
                <a:lnTo>
                  <a:pt x="2446755" y="399237"/>
                </a:lnTo>
                <a:lnTo>
                  <a:pt x="2845991" y="2"/>
                </a:lnTo>
                <a:lnTo>
                  <a:pt x="2898236" y="2"/>
                </a:lnTo>
                <a:lnTo>
                  <a:pt x="2470825" y="427411"/>
                </a:lnTo>
                <a:lnTo>
                  <a:pt x="2470825" y="482875"/>
                </a:lnTo>
                <a:lnTo>
                  <a:pt x="2942310" y="954365"/>
                </a:lnTo>
                <a:lnTo>
                  <a:pt x="3410809" y="485866"/>
                </a:lnTo>
                <a:lnTo>
                  <a:pt x="3410809" y="424419"/>
                </a:lnTo>
                <a:lnTo>
                  <a:pt x="2986386" y="0"/>
                </a:lnTo>
                <a:lnTo>
                  <a:pt x="3038626" y="0"/>
                </a:lnTo>
                <a:lnTo>
                  <a:pt x="3437870" y="399237"/>
                </a:lnTo>
                <a:lnTo>
                  <a:pt x="3497441" y="399237"/>
                </a:lnTo>
                <a:lnTo>
                  <a:pt x="3896667" y="2"/>
                </a:lnTo>
                <a:lnTo>
                  <a:pt x="3948913" y="2"/>
                </a:lnTo>
                <a:lnTo>
                  <a:pt x="3521637" y="427285"/>
                </a:lnTo>
                <a:lnTo>
                  <a:pt x="3521637" y="483001"/>
                </a:lnTo>
                <a:lnTo>
                  <a:pt x="3992987" y="954364"/>
                </a:lnTo>
                <a:lnTo>
                  <a:pt x="4461599" y="485738"/>
                </a:lnTo>
                <a:lnTo>
                  <a:pt x="4461599" y="424543"/>
                </a:lnTo>
                <a:lnTo>
                  <a:pt x="4037068" y="1"/>
                </a:lnTo>
                <a:lnTo>
                  <a:pt x="4089312" y="1"/>
                </a:lnTo>
                <a:lnTo>
                  <a:pt x="4488534" y="399237"/>
                </a:lnTo>
                <a:lnTo>
                  <a:pt x="4548100" y="399237"/>
                </a:lnTo>
                <a:lnTo>
                  <a:pt x="4947332" y="4"/>
                </a:lnTo>
                <a:lnTo>
                  <a:pt x="4999581" y="4"/>
                </a:lnTo>
                <a:lnTo>
                  <a:pt x="4572422" y="427156"/>
                </a:lnTo>
                <a:lnTo>
                  <a:pt x="4572422" y="483126"/>
                </a:lnTo>
                <a:lnTo>
                  <a:pt x="5043667" y="954362"/>
                </a:lnTo>
                <a:lnTo>
                  <a:pt x="5512409" y="485609"/>
                </a:lnTo>
                <a:lnTo>
                  <a:pt x="5512409" y="424674"/>
                </a:lnTo>
                <a:lnTo>
                  <a:pt x="5087742" y="1"/>
                </a:lnTo>
                <a:lnTo>
                  <a:pt x="5139977" y="1"/>
                </a:lnTo>
                <a:lnTo>
                  <a:pt x="5539215" y="399237"/>
                </a:lnTo>
                <a:lnTo>
                  <a:pt x="5598781" y="399237"/>
                </a:lnTo>
                <a:lnTo>
                  <a:pt x="5998007" y="2"/>
                </a:lnTo>
                <a:lnTo>
                  <a:pt x="6050249" y="2"/>
                </a:lnTo>
                <a:lnTo>
                  <a:pt x="5623232" y="427030"/>
                </a:lnTo>
                <a:lnTo>
                  <a:pt x="5623232" y="483255"/>
                </a:lnTo>
                <a:lnTo>
                  <a:pt x="6094326" y="954363"/>
                </a:lnTo>
                <a:lnTo>
                  <a:pt x="6563205" y="485481"/>
                </a:lnTo>
                <a:lnTo>
                  <a:pt x="6563205" y="42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9/19/2020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39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551" y="822960"/>
            <a:ext cx="11036449" cy="914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4551" y="2000922"/>
            <a:ext cx="5190564" cy="4308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26887" y="2000922"/>
            <a:ext cx="5584113" cy="4308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4551" y="6470704"/>
            <a:ext cx="2154142" cy="274320"/>
          </a:xfrm>
        </p:spPr>
        <p:txBody>
          <a:bodyPr/>
          <a:lstStyle/>
          <a:p>
            <a:r>
              <a:rPr lang="en-US"/>
              <a:t>9/19/2020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593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9/19/2020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835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551" y="833718"/>
            <a:ext cx="11096513" cy="9251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74551" y="6470704"/>
            <a:ext cx="2154142" cy="274320"/>
          </a:xfrm>
        </p:spPr>
        <p:txBody>
          <a:bodyPr/>
          <a:lstStyle/>
          <a:p>
            <a:r>
              <a:rPr lang="en-US"/>
              <a:t>9/19/2020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176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9/19/2020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172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9/19/2020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113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9/19/2020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7464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1999" y="826324"/>
            <a:ext cx="11087547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1999" y="1974028"/>
            <a:ext cx="11087541" cy="4335332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1999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9/19/2020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8251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3.png"/><Relationship Id="rId5" Type="http://schemas.openxmlformats.org/officeDocument/2006/relationships/image" Target="../media/image31.png"/><Relationship Id="rId10" Type="http://schemas.openxmlformats.org/officeDocument/2006/relationships/image" Target="../media/image8.png"/><Relationship Id="rId4" Type="http://schemas.openxmlformats.org/officeDocument/2006/relationships/image" Target="../media/image30.png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44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49.png"/><Relationship Id="rId4" Type="http://schemas.openxmlformats.org/officeDocument/2006/relationships/image" Target="../media/image12.png"/><Relationship Id="rId9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50.png"/><Relationship Id="rId7" Type="http://schemas.microsoft.com/office/2007/relationships/hdphoto" Target="../media/hdphoto2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openxmlformats.org/officeDocument/2006/relationships/image" Target="../media/image55.png"/><Relationship Id="rId5" Type="http://schemas.openxmlformats.org/officeDocument/2006/relationships/image" Target="../media/image51.png"/><Relationship Id="rId10" Type="http://schemas.openxmlformats.org/officeDocument/2006/relationships/image" Target="../media/image54.png"/><Relationship Id="rId4" Type="http://schemas.openxmlformats.org/officeDocument/2006/relationships/image" Target="../media/image12.png"/><Relationship Id="rId9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47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56.png"/><Relationship Id="rId10" Type="http://schemas.openxmlformats.org/officeDocument/2006/relationships/image" Target="../media/image60.png"/><Relationship Id="rId4" Type="http://schemas.microsoft.com/office/2007/relationships/hdphoto" Target="../media/hdphoto2.wdp"/><Relationship Id="rId9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47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61.png"/><Relationship Id="rId10" Type="http://schemas.openxmlformats.org/officeDocument/2006/relationships/image" Target="../media/image65.png"/><Relationship Id="rId4" Type="http://schemas.microsoft.com/office/2007/relationships/hdphoto" Target="../media/hdphoto2.wdp"/><Relationship Id="rId9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389/fpsyg.2020.611248" TargetMode="External"/><Relationship Id="rId2" Type="http://schemas.openxmlformats.org/officeDocument/2006/relationships/hyperlink" Target="https://doi.org/10.1038/s41598-021-83077-4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doi.org/10.3389/fpsyg.2018.01184" TargetMode="External"/><Relationship Id="rId4" Type="http://schemas.openxmlformats.org/officeDocument/2006/relationships/hyperlink" Target="https://doi.org/10.1007/s10919-020-00349-9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8.gif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hyperlink" Target="https://doi.org/10.1038/s41598-021-83077-4" TargetMode="External"/><Relationship Id="rId4" Type="http://schemas.openxmlformats.org/officeDocument/2006/relationships/image" Target="../media/image66.jf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12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g"/><Relationship Id="rId5" Type="http://schemas.openxmlformats.org/officeDocument/2006/relationships/image" Target="../media/image70.jpg"/><Relationship Id="rId4" Type="http://schemas.openxmlformats.org/officeDocument/2006/relationships/image" Target="../media/image6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microsoft.com/office/2007/relationships/media" Target="../media/media2.avi"/><Relationship Id="rId7" Type="http://schemas.openxmlformats.org/officeDocument/2006/relationships/image" Target="../media/image18.gif"/><Relationship Id="rId2" Type="http://schemas.microsoft.com/office/2007/relationships/media" Target="../media/media1.MOV"/><Relationship Id="rId1" Type="http://schemas.openxmlformats.org/officeDocument/2006/relationships/video" Target="NULL" TargetMode="External"/><Relationship Id="rId6" Type="http://schemas.openxmlformats.org/officeDocument/2006/relationships/image" Target="../media/image17.png"/><Relationship Id="rId11" Type="http://schemas.openxmlformats.org/officeDocument/2006/relationships/image" Target="../media/image21.png"/><Relationship Id="rId5" Type="http://schemas.openxmlformats.org/officeDocument/2006/relationships/notesSlide" Target="../notesSlides/notesSlide5.xml"/><Relationship Id="rId10" Type="http://schemas.openxmlformats.org/officeDocument/2006/relationships/image" Target="../media/image12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0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4.png"/><Relationship Id="rId12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24.png"/><Relationship Id="rId11" Type="http://schemas.openxmlformats.org/officeDocument/2006/relationships/image" Target="../media/image27.png"/><Relationship Id="rId5" Type="http://schemas.openxmlformats.org/officeDocument/2006/relationships/image" Target="../media/image23.png"/><Relationship Id="rId10" Type="http://schemas.openxmlformats.org/officeDocument/2006/relationships/image" Target="../media/image26.png"/><Relationship Id="rId4" Type="http://schemas.openxmlformats.org/officeDocument/2006/relationships/image" Target="../media/image22.png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928AD16-63B6-EE94-D557-9C0EFDA6AC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18000"/>
          </a:blip>
          <a:srcRect l="14485" r="11229" b="286"/>
          <a:stretch/>
        </p:blipFill>
        <p:spPr>
          <a:xfrm>
            <a:off x="0" y="332656"/>
            <a:ext cx="12191997" cy="51141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954" y="5666043"/>
            <a:ext cx="7215051" cy="974164"/>
          </a:xfrm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800" b="1" cap="non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Mircea Zloteanu</a:t>
            </a:r>
            <a:r>
              <a:rPr lang="en-GB" sz="1800" b="1" cap="none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GB" sz="1800" cap="non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Fatima M. Felisberti</a:t>
            </a:r>
            <a:r>
              <a:rPr lang="en-GB" sz="1800" cap="none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GB" sz="1800" cap="non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and Louisa Kulke</a:t>
            </a:r>
            <a:r>
              <a:rPr lang="en-GB" sz="1800" cap="none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br>
              <a:rPr lang="en-GB" sz="1800" cap="none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GB" sz="1800" cap="none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cap="none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GB" sz="1800" cap="non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Kingston University London, </a:t>
            </a:r>
            <a:r>
              <a:rPr lang="en-GB" sz="1800" cap="none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GB" sz="1800" cap="non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Friedrich-Alexander-Universität</a:t>
            </a:r>
            <a:br>
              <a:rPr lang="en-GB" sz="1800" cap="non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1800" cap="none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4B976D3-F8F9-41F9-B34D-D31BDD7CA586}"/>
              </a:ext>
            </a:extLst>
          </p:cNvPr>
          <p:cNvCxnSpPr>
            <a:cxnSpLocks/>
          </p:cNvCxnSpPr>
          <p:nvPr/>
        </p:nvCxnSpPr>
        <p:spPr>
          <a:xfrm>
            <a:off x="7459005" y="5666042"/>
            <a:ext cx="0" cy="974165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C1AF6C9-B600-E21B-E852-FB69BFDF8BB0}"/>
              </a:ext>
            </a:extLst>
          </p:cNvPr>
          <p:cNvSpPr txBox="1"/>
          <p:nvPr/>
        </p:nvSpPr>
        <p:spPr>
          <a:xfrm>
            <a:off x="744006" y="2113057"/>
            <a:ext cx="109298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600" cap="none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Individual </a:t>
            </a:r>
            <a:r>
              <a:rPr lang="en-GB" sz="3600" dirty="0">
                <a:latin typeface="Bookman Old Style" panose="020506040505050202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GB" sz="3600" cap="none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ifferences </a:t>
            </a:r>
            <a:r>
              <a:rPr lang="en-GB" sz="3600" dirty="0">
                <a:latin typeface="Bookman Old Style" panose="020506040505050202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GB" sz="3600" cap="none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ffecting </a:t>
            </a:r>
            <a:r>
              <a:rPr lang="en-GB" sz="3600" dirty="0">
                <a:latin typeface="Bookman Old Style" panose="020506040505050202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GB" sz="3600" cap="none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ynamic </a:t>
            </a:r>
            <a:r>
              <a:rPr lang="en-GB" sz="3600" dirty="0">
                <a:latin typeface="Bookman Old Style" panose="020506040505050202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GB" sz="3600" cap="none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motion </a:t>
            </a:r>
            <a:r>
              <a:rPr lang="en-GB" sz="3600" dirty="0">
                <a:latin typeface="Bookman Old Style" panose="020506040505050202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GB" sz="3600" cap="none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uthenticity </a:t>
            </a:r>
            <a:r>
              <a:rPr lang="en-GB" sz="3600" dirty="0">
                <a:latin typeface="Bookman Old Style" panose="020506040505050202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GB" sz="3600" cap="none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erception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183D98-08DD-548D-16D9-FF951E022274}"/>
              </a:ext>
            </a:extLst>
          </p:cNvPr>
          <p:cNvSpPr/>
          <p:nvPr/>
        </p:nvSpPr>
        <p:spPr>
          <a:xfrm>
            <a:off x="744007" y="-14239"/>
            <a:ext cx="11447994" cy="34689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155E78C-E385-0FD4-6E3B-BB02567623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20316"/>
            <a:ext cx="1107503" cy="977658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4CBCD21-E195-FE73-4BB8-14BFAE43632E}"/>
              </a:ext>
            </a:extLst>
          </p:cNvPr>
          <p:cNvSpPr txBox="1"/>
          <p:nvPr/>
        </p:nvSpPr>
        <p:spPr>
          <a:xfrm>
            <a:off x="9048328" y="-40847"/>
            <a:ext cx="26292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Mircea ZLOTEANU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FE866B4-BBF9-C90D-E4D2-590BF3808EE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1702"/>
          <a:stretch/>
        </p:blipFill>
        <p:spPr>
          <a:xfrm>
            <a:off x="11592271" y="-14239"/>
            <a:ext cx="599729" cy="34689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2C3E3BC-8952-53F5-6894-0F87857ABA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13492" y="5736343"/>
            <a:ext cx="1038568" cy="84781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95962B7-7DA8-B207-8158-4208A2F92F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31123" y="5729220"/>
            <a:ext cx="1064567" cy="84781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2A65D86-4E40-8D1B-4667-E57C1962C50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81060" y="5736343"/>
            <a:ext cx="1022421" cy="83439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6F51139-F04A-F565-CE67-702D18A664A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74753" y="5736343"/>
            <a:ext cx="1027244" cy="83439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C952E2B-86AC-63AD-84B2-2E2701EB414B}"/>
              </a:ext>
            </a:extLst>
          </p:cNvPr>
          <p:cNvSpPr txBox="1"/>
          <p:nvPr/>
        </p:nvSpPr>
        <p:spPr>
          <a:xfrm>
            <a:off x="3234793" y="4892762"/>
            <a:ext cx="1229193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authenticity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E7BCDBF-9967-AA6F-1633-3E52C363F8E0}"/>
              </a:ext>
            </a:extLst>
          </p:cNvPr>
          <p:cNvSpPr txBox="1"/>
          <p:nvPr/>
        </p:nvSpPr>
        <p:spPr>
          <a:xfrm>
            <a:off x="4593901" y="4892762"/>
            <a:ext cx="158646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theory of mind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EEAEF5F-8973-C587-69FF-61A92E3F5F6E}"/>
              </a:ext>
            </a:extLst>
          </p:cNvPr>
          <p:cNvSpPr txBox="1"/>
          <p:nvPr/>
        </p:nvSpPr>
        <p:spPr>
          <a:xfrm>
            <a:off x="6310276" y="4892762"/>
            <a:ext cx="979357" cy="36933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empathy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36563EE-547F-6F8F-5EB6-763158DE6D28}"/>
              </a:ext>
            </a:extLst>
          </p:cNvPr>
          <p:cNvSpPr txBox="1"/>
          <p:nvPr/>
        </p:nvSpPr>
        <p:spPr>
          <a:xfrm>
            <a:off x="7419548" y="4892762"/>
            <a:ext cx="1411575" cy="36933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softEdge rad="3175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alexithymia</a:t>
            </a:r>
          </a:p>
        </p:txBody>
      </p:sp>
    </p:spTree>
    <p:extLst>
      <p:ext uri="{BB962C8B-B14F-4D97-AF65-F5344CB8AC3E}">
        <p14:creationId xmlns:p14="http://schemas.microsoft.com/office/powerpoint/2010/main" val="654643945"/>
      </p:ext>
    </p:extLst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07BA942-A66E-4F88-8581-BC5395AE7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4000" dirty="0"/>
              <a:t>Method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930" y="1984786"/>
            <a:ext cx="7729890" cy="432457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b="1" dirty="0">
                <a:solidFill>
                  <a:schemeClr val="accent1"/>
                </a:solidFill>
                <a:cs typeface="Arial" pitchFamily="34" charset="0"/>
              </a:rPr>
              <a:t>Participants</a:t>
            </a:r>
            <a:r>
              <a:rPr lang="en-GB" dirty="0">
                <a:solidFill>
                  <a:schemeClr val="accent1"/>
                </a:solidFill>
                <a:cs typeface="Arial" pitchFamily="34" charset="0"/>
              </a:rPr>
              <a:t>: </a:t>
            </a:r>
            <a:r>
              <a:rPr lang="en-GB" baseline="0" dirty="0"/>
              <a:t>N = 600 </a:t>
            </a:r>
          </a:p>
          <a:p>
            <a:pPr marL="128016" lvl="1" indent="0">
              <a:buNone/>
            </a:pPr>
            <a:r>
              <a:rPr lang="en-GB" dirty="0"/>
              <a:t>Sample based on a BFDA of small-to-moderate (</a:t>
            </a:r>
            <a:r>
              <a:rPr lang="el-GR" dirty="0"/>
              <a:t>η</a:t>
            </a:r>
            <a:r>
              <a:rPr lang="en-GB" baseline="30000" dirty="0"/>
              <a:t>2</a:t>
            </a:r>
            <a:r>
              <a:rPr lang="en-GB" dirty="0"/>
              <a:t> = .02) effect at 90% precision for a BF &gt; 10; ‘default’ JZS priors</a:t>
            </a:r>
            <a:endParaRPr lang="en-GB" baseline="0" dirty="0"/>
          </a:p>
          <a:p>
            <a:pPr marL="0" indent="0" algn="just">
              <a:spcAft>
                <a:spcPts val="1200"/>
              </a:spcAft>
              <a:buFont typeface="Calibri" panose="020F0502020204030204" pitchFamily="34" charset="0"/>
              <a:buNone/>
            </a:pPr>
            <a:r>
              <a:rPr lang="en-GB" b="1" dirty="0">
                <a:solidFill>
                  <a:schemeClr val="accent1"/>
                </a:solidFill>
                <a:cs typeface="Arial" pitchFamily="34" charset="0"/>
              </a:rPr>
              <a:t>Design</a:t>
            </a:r>
            <a:r>
              <a:rPr lang="en-GB" dirty="0">
                <a:solidFill>
                  <a:schemeClr val="accent1"/>
                </a:solidFill>
                <a:cs typeface="Arial" pitchFamily="34" charset="0"/>
              </a:rPr>
              <a:t>: </a:t>
            </a:r>
            <a:r>
              <a:rPr lang="en-GB" dirty="0"/>
              <a:t>Within-subjects </a:t>
            </a:r>
          </a:p>
          <a:p>
            <a:pPr marL="274320" lvl="1" indent="0" algn="just">
              <a:spcAft>
                <a:spcPts val="1200"/>
              </a:spcAft>
              <a:buFont typeface="Calibri" pitchFamily="34" charset="0"/>
              <a:buNone/>
            </a:pPr>
            <a:r>
              <a:rPr lang="en-GB" b="1" dirty="0" err="1"/>
              <a:t>IV</a:t>
            </a:r>
            <a:r>
              <a:rPr lang="en-GB" b="1" baseline="-25000" dirty="0" err="1"/>
              <a:t>fixed</a:t>
            </a:r>
            <a:r>
              <a:rPr lang="en-GB" b="1" dirty="0"/>
              <a:t>: </a:t>
            </a:r>
            <a:r>
              <a:rPr lang="en-GB" dirty="0"/>
              <a:t>Expression Type (Genuine, External, Improvised, Rehearsed), </a:t>
            </a:r>
          </a:p>
          <a:p>
            <a:pPr marL="274320" lvl="1" indent="0" algn="just">
              <a:spcAft>
                <a:spcPts val="1200"/>
              </a:spcAft>
              <a:buFont typeface="Calibri" pitchFamily="34" charset="0"/>
              <a:buNone/>
            </a:pPr>
            <a:r>
              <a:rPr lang="en-GB" b="1" dirty="0" err="1"/>
              <a:t>IV</a:t>
            </a:r>
            <a:r>
              <a:rPr lang="en-GB" b="1" baseline="-25000" dirty="0" err="1"/>
              <a:t>continuous</a:t>
            </a:r>
            <a:r>
              <a:rPr lang="en-GB" b="1" dirty="0"/>
              <a:t>:</a:t>
            </a:r>
            <a:r>
              <a:rPr lang="en-GB" dirty="0"/>
              <a:t> Theory of Mind (RME), Empathy (IRI; 4 subscales), Alexithymia (PAQ)</a:t>
            </a:r>
          </a:p>
          <a:p>
            <a:pPr marL="274320" lvl="1" indent="0" algn="just">
              <a:spcAft>
                <a:spcPts val="1200"/>
              </a:spcAft>
              <a:buFont typeface="Calibri" pitchFamily="34" charset="0"/>
              <a:buNone/>
            </a:pPr>
            <a:r>
              <a:rPr lang="en-GB" b="1" dirty="0"/>
              <a:t>DV: </a:t>
            </a:r>
            <a:r>
              <a:rPr lang="en-GB" dirty="0"/>
              <a:t>Accuracy, Genuineness, Intensity, and Confidence </a:t>
            </a:r>
          </a:p>
          <a:p>
            <a:pPr marL="0" indent="0">
              <a:spcAft>
                <a:spcPts val="1200"/>
              </a:spcAft>
              <a:buFont typeface="Calibri" panose="020F0502020204030204" pitchFamily="34" charset="0"/>
              <a:buNone/>
            </a:pPr>
            <a:r>
              <a:rPr lang="en-GB" b="1" dirty="0">
                <a:solidFill>
                  <a:schemeClr val="accent1"/>
                </a:solidFill>
                <a:cs typeface="Arial" pitchFamily="34" charset="0"/>
              </a:rPr>
              <a:t>Procedure</a:t>
            </a:r>
            <a:r>
              <a:rPr lang="en-GB" dirty="0">
                <a:solidFill>
                  <a:schemeClr val="accent1"/>
                </a:solidFill>
                <a:cs typeface="Arial" pitchFamily="34" charset="0"/>
              </a:rPr>
              <a:t>: </a:t>
            </a:r>
            <a:r>
              <a:rPr lang="en-GB" dirty="0">
                <a:cs typeface="Arial" pitchFamily="34" charset="0"/>
              </a:rPr>
              <a:t>decoders watched all the videos and rated the expressions, then completed the 3 questionnaires</a:t>
            </a:r>
          </a:p>
          <a:p>
            <a:pPr marL="0" indent="0">
              <a:spcAft>
                <a:spcPts val="1200"/>
              </a:spcAft>
              <a:buFont typeface="Calibri" panose="020F0502020204030204" pitchFamily="34" charset="0"/>
              <a:buNone/>
            </a:pPr>
            <a:r>
              <a:rPr lang="en-GB" b="1" dirty="0">
                <a:solidFill>
                  <a:schemeClr val="accent1"/>
                </a:solidFill>
                <a:cs typeface="Arial" pitchFamily="34" charset="0"/>
              </a:rPr>
              <a:t>Analysis Strategy</a:t>
            </a:r>
            <a:r>
              <a:rPr lang="en-GB" dirty="0">
                <a:solidFill>
                  <a:schemeClr val="accent1"/>
                </a:solidFill>
                <a:cs typeface="Arial" pitchFamily="34" charset="0"/>
              </a:rPr>
              <a:t>: </a:t>
            </a:r>
            <a:r>
              <a:rPr lang="en-GB" dirty="0">
                <a:cs typeface="Arial" pitchFamily="34" charset="0"/>
              </a:rPr>
              <a:t>Bayesian Model Averaging; BF &gt; |10|</a:t>
            </a:r>
          </a:p>
          <a:p>
            <a:pPr marL="128016" lvl="1" indent="0">
              <a:spcAft>
                <a:spcPts val="1200"/>
              </a:spcAft>
              <a:buNone/>
            </a:pPr>
            <a:r>
              <a:rPr lang="en-GB" dirty="0"/>
              <a:t>This permits statements both for the presence </a:t>
            </a:r>
            <a:r>
              <a:rPr lang="en-GB" b="1" u="sng" dirty="0"/>
              <a:t>and</a:t>
            </a:r>
            <a:r>
              <a:rPr lang="en-GB" dirty="0"/>
              <a:t> absence of effects/relationships</a:t>
            </a:r>
          </a:p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4069355" y="0"/>
            <a:ext cx="33603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Non-verbal behaviour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29E9C25-7D90-40F4-9651-A4A9AD0E63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7811"/>
            <a:ext cx="12192000" cy="5852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CCC8D4-2943-D126-73EF-5767271373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8024" y="4117651"/>
            <a:ext cx="1176630" cy="12314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2B64C6B-9AC6-E5FB-80C3-CBEFF1D858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34370" y="4117651"/>
            <a:ext cx="1176630" cy="12314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43C51BB-67B5-4791-CDDE-B41E907EC0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71394" y="4733400"/>
            <a:ext cx="1176630" cy="123149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9844F75-5FB7-0A21-C45E-3B093DAB48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01224" y="2203389"/>
            <a:ext cx="1038568" cy="84781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00824A7-C5AB-4DED-D9EE-D0259A4D51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11074" y="2203389"/>
            <a:ext cx="1064567" cy="84781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3F868BB-F50B-64F3-B9E9-8B99332A3AA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17371" y="3051200"/>
            <a:ext cx="1022421" cy="83439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7BCC32D-2BFD-D2B1-0A04-85A5B484F6D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8397" y="3051200"/>
            <a:ext cx="1027244" cy="834390"/>
          </a:xfrm>
          <a:prstGeom prst="rect">
            <a:avLst/>
          </a:prstGeom>
        </p:spPr>
      </p:pic>
      <p:pic>
        <p:nvPicPr>
          <p:cNvPr id="3074" name="Picture 2" descr="Image result for jasp">
            <a:extLst>
              <a:ext uri="{FF2B5EF4-FFF2-40B4-BE49-F238E27FC236}">
                <a16:creationId xmlns:a16="http://schemas.microsoft.com/office/drawing/2014/main" id="{9C2A3800-A9CD-25AD-E4DC-F26AAD2B02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619" y="5411337"/>
            <a:ext cx="295558" cy="295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0286415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07BA942-A66E-4F88-8581-BC5395AE7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4000" dirty="0"/>
              <a:t>Empathy: </a:t>
            </a:r>
            <a:br>
              <a:rPr lang="en-GB" sz="4000" dirty="0"/>
            </a:br>
            <a:r>
              <a:rPr lang="en-GB" sz="4000" dirty="0"/>
              <a:t>Interpersonal Reactivity Index </a:t>
            </a:r>
            <a:r>
              <a:rPr lang="en-GB" sz="2400" dirty="0"/>
              <a:t>(Davis, 1980)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929" y="1984786"/>
            <a:ext cx="11031071" cy="4324574"/>
          </a:xfrm>
        </p:spPr>
        <p:txBody>
          <a:bodyPr>
            <a:normAutofit/>
          </a:bodyPr>
          <a:lstStyle/>
          <a:p>
            <a:r>
              <a:rPr lang="en-GB" baseline="0" dirty="0"/>
              <a:t>IRI</a:t>
            </a:r>
          </a:p>
          <a:p>
            <a:pPr lvl="1"/>
            <a:r>
              <a:rPr lang="en-GB" dirty="0"/>
              <a:t>28 items</a:t>
            </a:r>
          </a:p>
          <a:p>
            <a:pPr lvl="1"/>
            <a:r>
              <a:rPr lang="en-GB" baseline="0" dirty="0"/>
              <a:t>4 sub-factors</a:t>
            </a:r>
          </a:p>
          <a:p>
            <a:pPr lvl="2"/>
            <a:r>
              <a:rPr lang="en-GB" dirty="0"/>
              <a:t>Fantasy [FS]</a:t>
            </a:r>
          </a:p>
          <a:p>
            <a:pPr lvl="2"/>
            <a:r>
              <a:rPr lang="en-GB" baseline="0" dirty="0"/>
              <a:t>Empathic Concern [EC]</a:t>
            </a:r>
          </a:p>
          <a:p>
            <a:pPr lvl="2"/>
            <a:r>
              <a:rPr lang="en-GB" dirty="0"/>
              <a:t>Perspective Taking [PT]</a:t>
            </a:r>
          </a:p>
          <a:p>
            <a:pPr lvl="2"/>
            <a:r>
              <a:rPr lang="en-GB" baseline="0" dirty="0"/>
              <a:t>Personal Distress [PD]</a:t>
            </a:r>
          </a:p>
          <a:p>
            <a:pPr lvl="1"/>
            <a:r>
              <a:rPr lang="en-GB" dirty="0"/>
              <a:t>5-point Likert-type scale (0-4)</a:t>
            </a:r>
          </a:p>
          <a:p>
            <a:pPr lvl="1"/>
            <a:r>
              <a:rPr lang="en-GB" dirty="0"/>
              <a:t>Reliability (Davis, 1980)</a:t>
            </a:r>
          </a:p>
          <a:p>
            <a:pPr lvl="2"/>
            <a:r>
              <a:rPr lang="en-GB" dirty="0"/>
              <a:t>Internal consistency: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en-GB" dirty="0"/>
              <a:t>.68 to 0.79</a:t>
            </a:r>
          </a:p>
          <a:p>
            <a:pPr lvl="2"/>
            <a:r>
              <a:rPr lang="en-GB" dirty="0"/>
              <a:t>Test-retest reliability: 0.61 to 0.81</a:t>
            </a:r>
          </a:p>
          <a:p>
            <a:pPr lvl="1"/>
            <a:r>
              <a:rPr lang="en-GB" dirty="0"/>
              <a:t>Validity (Davis, 1980)</a:t>
            </a:r>
          </a:p>
          <a:p>
            <a:pPr lvl="2"/>
            <a:r>
              <a:rPr lang="en-GB" dirty="0"/>
              <a:t>Content based on previous empathy measures</a:t>
            </a:r>
          </a:p>
          <a:p>
            <a:pPr lvl="2"/>
            <a:r>
              <a:rPr lang="en-GB" dirty="0"/>
              <a:t>Recent validations of underlying </a:t>
            </a:r>
            <a:r>
              <a:rPr lang="en-GB" dirty="0" err="1"/>
              <a:t>constracts</a:t>
            </a:r>
            <a:endParaRPr lang="en-GB" dirty="0"/>
          </a:p>
          <a:p>
            <a:pPr lvl="2"/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4069355" y="0"/>
            <a:ext cx="33603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Non-verbal behaviour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29E9C25-7D90-40F4-9651-A4A9AD0E63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7811"/>
            <a:ext cx="12192000" cy="585216"/>
          </a:xfrm>
          <a:prstGeom prst="rect">
            <a:avLst/>
          </a:prstGeom>
        </p:spPr>
      </p:pic>
      <p:pic>
        <p:nvPicPr>
          <p:cNvPr id="13" name="Picture 12" descr="A picture containing icon&#10;&#10;Description automatically generated">
            <a:extLst>
              <a:ext uri="{FF2B5EF4-FFF2-40B4-BE49-F238E27FC236}">
                <a16:creationId xmlns:a16="http://schemas.microsoft.com/office/drawing/2014/main" id="{C5CEC58C-A527-43B4-9465-2400AB9515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6011" y="2016724"/>
            <a:ext cx="4042955" cy="269530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068F72C-9402-8F91-EEFB-18ADCB3F3F93}"/>
              </a:ext>
            </a:extLst>
          </p:cNvPr>
          <p:cNvSpPr txBox="1"/>
          <p:nvPr/>
        </p:nvSpPr>
        <p:spPr>
          <a:xfrm>
            <a:off x="678436" y="6393572"/>
            <a:ext cx="10640530" cy="3049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1400" dirty="0"/>
              <a:t>Davis, M. H. (1980). A multidimensional approach to individual differences in empathy. </a:t>
            </a:r>
            <a:r>
              <a:rPr lang="en-GB" sz="1400" i="1" dirty="0"/>
              <a:t>JSAS </a:t>
            </a:r>
            <a:r>
              <a:rPr lang="en-GB" sz="1400" i="1" dirty="0" err="1"/>
              <a:t>Catalog</a:t>
            </a:r>
            <a:r>
              <a:rPr lang="en-GB" sz="1400" i="1" dirty="0"/>
              <a:t> of Selected Documents in Psychology, 10 </a:t>
            </a:r>
            <a:r>
              <a:rPr lang="en-GB" sz="1400" dirty="0"/>
              <a:t>(85).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95515B-3886-B37A-76D3-A47882252A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5748" y="4604541"/>
            <a:ext cx="5104584" cy="788289"/>
          </a:xfrm>
          <a:prstGeom prst="rect">
            <a:avLst/>
          </a:prstGeom>
          <a:ln>
            <a:solidFill>
              <a:schemeClr val="accent4"/>
            </a:solidFill>
          </a:ln>
        </p:spPr>
      </p:pic>
    </p:spTree>
    <p:extLst>
      <p:ext uri="{BB962C8B-B14F-4D97-AF65-F5344CB8AC3E}">
        <p14:creationId xmlns:p14="http://schemas.microsoft.com/office/powerpoint/2010/main" val="255858415"/>
      </p:ext>
    </p:extLst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07BA942-A66E-4F88-8581-BC5395AE7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4000" dirty="0"/>
              <a:t>Theory of Mind: </a:t>
            </a:r>
            <a:br>
              <a:rPr lang="en-GB" sz="4000" dirty="0"/>
            </a:br>
            <a:r>
              <a:rPr lang="en-GB" sz="4000" dirty="0"/>
              <a:t>Reading the mind in the eyes test Rev </a:t>
            </a:r>
            <a:r>
              <a:rPr lang="en-GB" sz="2400" dirty="0"/>
              <a:t>(Baron-Cohen, et al., 2001)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929" y="1984786"/>
            <a:ext cx="11031071" cy="4324574"/>
          </a:xfrm>
        </p:spPr>
        <p:txBody>
          <a:bodyPr>
            <a:normAutofit/>
          </a:bodyPr>
          <a:lstStyle/>
          <a:p>
            <a:r>
              <a:rPr lang="en-GB" dirty="0"/>
              <a:t>RME</a:t>
            </a:r>
            <a:endParaRPr lang="en-GB" baseline="0" dirty="0"/>
          </a:p>
          <a:p>
            <a:pPr lvl="1"/>
            <a:r>
              <a:rPr lang="en-GB" dirty="0"/>
              <a:t>40 items</a:t>
            </a:r>
          </a:p>
          <a:p>
            <a:pPr lvl="1"/>
            <a:r>
              <a:rPr lang="en-GB" baseline="0" dirty="0"/>
              <a:t>1 factor</a:t>
            </a:r>
          </a:p>
          <a:p>
            <a:pPr lvl="1"/>
            <a:r>
              <a:rPr lang="en-GB" dirty="0"/>
              <a:t>4-forced choice: 1 targe, 3 foils</a:t>
            </a:r>
          </a:p>
          <a:p>
            <a:pPr lvl="1"/>
            <a:r>
              <a:rPr lang="en-GB" dirty="0"/>
              <a:t>Reliability </a:t>
            </a:r>
          </a:p>
          <a:p>
            <a:pPr lvl="2"/>
            <a:r>
              <a:rPr lang="en-GB" dirty="0"/>
              <a:t>Internal consistency: 0.61</a:t>
            </a:r>
          </a:p>
          <a:p>
            <a:pPr lvl="2"/>
            <a:r>
              <a:rPr lang="en-GB" dirty="0"/>
              <a:t>Test-retest reliability: 0.83</a:t>
            </a:r>
          </a:p>
          <a:p>
            <a:pPr lvl="1"/>
            <a:r>
              <a:rPr lang="en-GB" dirty="0"/>
              <a:t>Validity</a:t>
            </a:r>
          </a:p>
          <a:p>
            <a:pPr lvl="2"/>
            <a:r>
              <a:rPr lang="en-GB" dirty="0"/>
              <a:t>Recent criticisms of the tool (after we used it…)</a:t>
            </a:r>
          </a:p>
          <a:p>
            <a:pPr lvl="1"/>
            <a:r>
              <a:rPr lang="en-GB" dirty="0"/>
              <a:t>Typical scores: 22+</a:t>
            </a:r>
          </a:p>
          <a:p>
            <a:pPr lvl="2"/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4069355" y="0"/>
            <a:ext cx="33603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Non-verbal behaviour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29E9C25-7D90-40F4-9651-A4A9AD0E63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7811"/>
            <a:ext cx="12192000" cy="58521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068F72C-9402-8F91-EEFB-18ADCB3F3F93}"/>
              </a:ext>
            </a:extLst>
          </p:cNvPr>
          <p:cNvSpPr txBox="1"/>
          <p:nvPr/>
        </p:nvSpPr>
        <p:spPr>
          <a:xfrm>
            <a:off x="724156" y="6158441"/>
            <a:ext cx="10640530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1400" dirty="0"/>
              <a:t>Baron-Cohen, S., Wheelwright, S., Hill, J., </a:t>
            </a:r>
            <a:r>
              <a:rPr lang="en-GB" sz="1400" dirty="0" err="1"/>
              <a:t>Raste</a:t>
            </a:r>
            <a:r>
              <a:rPr lang="en-GB" sz="1400" dirty="0"/>
              <a:t>, Y., &amp; Plumb, I. (2001). The “Reading the Mind in the Eyes'' Test Revised Version: A Study with Normal Adults, and Adults with Asperger Syndrome or High-functioning Autism. </a:t>
            </a:r>
            <a:r>
              <a:rPr lang="en-GB" sz="1400" i="1" dirty="0"/>
              <a:t>J. Child Psychol. </a:t>
            </a:r>
            <a:r>
              <a:rPr lang="en-GB" sz="1400" i="1" dirty="0" err="1"/>
              <a:t>Psychiat</a:t>
            </a:r>
            <a:r>
              <a:rPr lang="en-GB" sz="1400" i="1" dirty="0"/>
              <a:t>. 42 </a:t>
            </a:r>
            <a:r>
              <a:rPr lang="en-GB" sz="1400" dirty="0"/>
              <a:t>(2), 241-251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8B05DA-2EB2-27BE-A558-3E9E0EF4D5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2995" y="2635636"/>
            <a:ext cx="4100177" cy="158672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C01B970-EB1F-0768-13BD-3AEB3F777E17}"/>
              </a:ext>
            </a:extLst>
          </p:cNvPr>
          <p:cNvSpPr txBox="1"/>
          <p:nvPr/>
        </p:nvSpPr>
        <p:spPr>
          <a:xfrm>
            <a:off x="6983545" y="4341728"/>
            <a:ext cx="4319076" cy="369332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Ashamed | </a:t>
            </a:r>
            <a:r>
              <a:rPr lang="en-GB" b="1" dirty="0"/>
              <a:t>Serious</a:t>
            </a:r>
            <a:r>
              <a:rPr lang="en-GB" dirty="0"/>
              <a:t> | Bewildered | Alarmed</a:t>
            </a:r>
          </a:p>
        </p:txBody>
      </p:sp>
    </p:spTree>
    <p:extLst>
      <p:ext uri="{BB962C8B-B14F-4D97-AF65-F5344CB8AC3E}">
        <p14:creationId xmlns:p14="http://schemas.microsoft.com/office/powerpoint/2010/main" val="2229186912"/>
      </p:ext>
    </p:extLst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07BA942-A66E-4F88-8581-BC5395AE7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4000" dirty="0"/>
              <a:t>Alexithymia: </a:t>
            </a:r>
            <a:br>
              <a:rPr lang="en-GB" sz="4000" dirty="0"/>
            </a:br>
            <a:r>
              <a:rPr lang="en-GB" sz="4000" dirty="0"/>
              <a:t>Perth Alexithymia Questionnaire </a:t>
            </a:r>
            <a:r>
              <a:rPr lang="en-GB" sz="2400" dirty="0"/>
              <a:t>(</a:t>
            </a:r>
            <a:r>
              <a:rPr lang="en-GB" sz="2400" dirty="0" err="1"/>
              <a:t>Preece</a:t>
            </a:r>
            <a:r>
              <a:rPr lang="en-GB" sz="2400" dirty="0"/>
              <a:t> et al., 2017)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929" y="1984786"/>
            <a:ext cx="11031071" cy="4324574"/>
          </a:xfrm>
        </p:spPr>
        <p:txBody>
          <a:bodyPr>
            <a:normAutofit/>
          </a:bodyPr>
          <a:lstStyle/>
          <a:p>
            <a:r>
              <a:rPr lang="en-GB" baseline="0" dirty="0"/>
              <a:t>PAQ</a:t>
            </a:r>
          </a:p>
          <a:p>
            <a:pPr lvl="1"/>
            <a:r>
              <a:rPr lang="en-GB" dirty="0"/>
              <a:t>24 items</a:t>
            </a:r>
          </a:p>
          <a:p>
            <a:pPr lvl="1"/>
            <a:r>
              <a:rPr lang="en-GB" dirty="0"/>
              <a:t>Clinical tool</a:t>
            </a:r>
          </a:p>
          <a:p>
            <a:pPr lvl="1"/>
            <a:r>
              <a:rPr lang="en-GB" dirty="0"/>
              <a:t>1 factor, 3</a:t>
            </a:r>
            <a:r>
              <a:rPr lang="en-GB" baseline="0" dirty="0"/>
              <a:t> sub-dimensions</a:t>
            </a:r>
          </a:p>
          <a:p>
            <a:pPr lvl="2"/>
            <a:r>
              <a:rPr lang="en-GB" baseline="0" dirty="0"/>
              <a:t>difficulty identifying one’s own feelings (DIF)</a:t>
            </a:r>
          </a:p>
          <a:p>
            <a:pPr lvl="2"/>
            <a:r>
              <a:rPr lang="en-GB" baseline="0" dirty="0"/>
              <a:t>difficulty describing feelings (DDF)</a:t>
            </a:r>
          </a:p>
          <a:p>
            <a:pPr lvl="2"/>
            <a:r>
              <a:rPr lang="en-GB" baseline="0" dirty="0"/>
              <a:t>externally orientated thinking style (EOT)</a:t>
            </a:r>
          </a:p>
          <a:p>
            <a:pPr lvl="2"/>
            <a:r>
              <a:rPr lang="en-GB" i="1" dirty="0"/>
              <a:t>Note</a:t>
            </a:r>
            <a:r>
              <a:rPr lang="en-GB" dirty="0"/>
              <a:t>: multiple ways of scoring subscales and composite scores [total was used]</a:t>
            </a:r>
            <a:endParaRPr lang="en-GB" baseline="0" dirty="0"/>
          </a:p>
          <a:p>
            <a:pPr lvl="1"/>
            <a:r>
              <a:rPr lang="en-GB" dirty="0"/>
              <a:t>7-point Likert-type scale</a:t>
            </a:r>
          </a:p>
          <a:p>
            <a:pPr lvl="1"/>
            <a:r>
              <a:rPr lang="en-GB" dirty="0"/>
              <a:t>Reliability </a:t>
            </a:r>
          </a:p>
          <a:p>
            <a:pPr lvl="2"/>
            <a:r>
              <a:rPr lang="en-GB" dirty="0"/>
              <a:t>Internal consistency: .90 to .95</a:t>
            </a:r>
          </a:p>
          <a:p>
            <a:pPr lvl="2"/>
            <a:r>
              <a:rPr lang="en-GB" dirty="0"/>
              <a:t>Test-retest reliability: 0.69</a:t>
            </a:r>
          </a:p>
          <a:p>
            <a:pPr lvl="1"/>
            <a:r>
              <a:rPr lang="en-GB" dirty="0"/>
              <a:t>Validity</a:t>
            </a:r>
          </a:p>
          <a:p>
            <a:pPr lvl="2"/>
            <a:r>
              <a:rPr lang="en-GB" dirty="0"/>
              <a:t>Concurrent and discriminant validity with other measures.</a:t>
            </a:r>
          </a:p>
          <a:p>
            <a:pPr lvl="2"/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4069355" y="0"/>
            <a:ext cx="33603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Non-verbal behaviour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29E9C25-7D90-40F4-9651-A4A9AD0E63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7811"/>
            <a:ext cx="12192000" cy="58521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068F72C-9402-8F91-EEFB-18ADCB3F3F93}"/>
              </a:ext>
            </a:extLst>
          </p:cNvPr>
          <p:cNvSpPr txBox="1"/>
          <p:nvPr/>
        </p:nvSpPr>
        <p:spPr>
          <a:xfrm>
            <a:off x="779929" y="6269850"/>
            <a:ext cx="10640530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1400" dirty="0" err="1"/>
              <a:t>Preece</a:t>
            </a:r>
            <a:r>
              <a:rPr lang="en-GB" sz="1400" dirty="0"/>
              <a:t>, D., Becerra, R., Robinson, K., Dandy, J., &amp; Allan, A. (2017). The psychometric assessment of alexithymia: Development and validation of</a:t>
            </a:r>
          </a:p>
          <a:p>
            <a:pPr algn="ctr"/>
            <a:r>
              <a:rPr lang="en-GB" sz="1400" dirty="0"/>
              <a:t>the Perth Alexithymia Questionnaire. </a:t>
            </a:r>
            <a:r>
              <a:rPr lang="en-GB" sz="1400" i="1" dirty="0"/>
              <a:t>Personality and Individual Diﬀerences, 132, </a:t>
            </a:r>
            <a:r>
              <a:rPr lang="en-GB" sz="1400" dirty="0"/>
              <a:t>32-44.</a:t>
            </a:r>
          </a:p>
        </p:txBody>
      </p:sp>
      <p:pic>
        <p:nvPicPr>
          <p:cNvPr id="8" name="Picture 7" descr="A picture containing map&#10;&#10;Description automatically generated">
            <a:extLst>
              <a:ext uri="{FF2B5EF4-FFF2-40B4-BE49-F238E27FC236}">
                <a16:creationId xmlns:a16="http://schemas.microsoft.com/office/drawing/2014/main" id="{961E85CB-8D4E-FB06-CFC1-17E5AC6B46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0361" y="2468496"/>
            <a:ext cx="3116855" cy="20779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C3A8672-A0D3-F2C3-CA15-744823F1E5C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286" t="-3577" r="54263" b="8720"/>
          <a:stretch/>
        </p:blipFill>
        <p:spPr>
          <a:xfrm>
            <a:off x="8220360" y="4546399"/>
            <a:ext cx="3089367" cy="64224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584DF0-2019-8596-E4C0-7CB54106FF4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6110" t="23132" r="1857" b="27300"/>
          <a:stretch/>
        </p:blipFill>
        <p:spPr>
          <a:xfrm>
            <a:off x="7839777" y="5200460"/>
            <a:ext cx="3878021" cy="33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031135"/>
      </p:ext>
    </p:extLst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E0C73-3056-48F6-BCA8-B6B6539D3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Pre-registered on OSF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347E71-9512-4F6C-AB40-D66EF2C2B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7811"/>
            <a:ext cx="12192000" cy="585216"/>
          </a:xfrm>
          <a:prstGeom prst="rect">
            <a:avLst/>
          </a:prstGeom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DD8EF27B-946A-4655-A463-3C16D3E211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12741" y="1984375"/>
            <a:ext cx="7964980" cy="4324350"/>
          </a:xfrm>
        </p:spPr>
      </p:pic>
      <p:pic>
        <p:nvPicPr>
          <p:cNvPr id="1026" name="Picture 2" descr="OSF | Badges to Acknowledge Open Practices Wiki">
            <a:extLst>
              <a:ext uri="{FF2B5EF4-FFF2-40B4-BE49-F238E27FC236}">
                <a16:creationId xmlns:a16="http://schemas.microsoft.com/office/drawing/2014/main" id="{6386061A-9B9A-41D0-AC02-636969FF93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60"/>
          <a:stretch/>
        </p:blipFill>
        <p:spPr bwMode="auto">
          <a:xfrm>
            <a:off x="8370329" y="602839"/>
            <a:ext cx="3371850" cy="1060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57C55C3-DF7F-7B81-2294-6E01A8F9EBAD}"/>
              </a:ext>
            </a:extLst>
          </p:cNvPr>
          <p:cNvSpPr txBox="1"/>
          <p:nvPr/>
        </p:nvSpPr>
        <p:spPr>
          <a:xfrm>
            <a:off x="4952376" y="6420113"/>
            <a:ext cx="192061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dirty="0"/>
              <a:t>https://osf.io/fntr8</a:t>
            </a:r>
          </a:p>
        </p:txBody>
      </p:sp>
    </p:spTree>
    <p:extLst>
      <p:ext uri="{BB962C8B-B14F-4D97-AF65-F5344CB8AC3E}">
        <p14:creationId xmlns:p14="http://schemas.microsoft.com/office/powerpoint/2010/main" val="258138778"/>
      </p:ext>
    </p:extLst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779929" y="839096"/>
            <a:ext cx="11031071" cy="909022"/>
          </a:xfrm>
        </p:spPr>
        <p:txBody>
          <a:bodyPr>
            <a:normAutofit/>
          </a:bodyPr>
          <a:lstStyle/>
          <a:p>
            <a:r>
              <a:rPr lang="en-GB" dirty="0"/>
              <a:t>Results: Expression type</a:t>
            </a:r>
            <a:r>
              <a:rPr lang="en-GB" sz="2800" dirty="0"/>
              <a:t> (nice replication)</a:t>
            </a:r>
            <a:r>
              <a:rPr lang="en-GB" dirty="0"/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C109514-6308-4C3A-AB3A-BE02E035B8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525"/>
            <a:ext cx="12192000" cy="58521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5A0C3B53-9B83-4FB4-AB33-2AC02CDA3454}"/>
              </a:ext>
            </a:extLst>
          </p:cNvPr>
          <p:cNvSpPr txBox="1">
            <a:spLocks/>
          </p:cNvSpPr>
          <p:nvPr/>
        </p:nvSpPr>
        <p:spPr>
          <a:xfrm>
            <a:off x="613591" y="6333501"/>
            <a:ext cx="11254774" cy="380114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Identical pattern as previous studies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7AA429C-5B57-5C86-5177-BDA4C9518F4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370"/>
          <a:stretch/>
        </p:blipFill>
        <p:spPr>
          <a:xfrm>
            <a:off x="6727203" y="1748119"/>
            <a:ext cx="3891626" cy="220992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96F28AA-7DFA-344A-69D5-8ECF782B6AE5}"/>
              </a:ext>
            </a:extLst>
          </p:cNvPr>
          <p:cNvSpPr txBox="1"/>
          <p:nvPr/>
        </p:nvSpPr>
        <p:spPr>
          <a:xfrm rot="16200000">
            <a:off x="349517" y="2324907"/>
            <a:ext cx="1023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Accuracy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7B236E-E430-1577-193C-9BFEBEE73D1B}"/>
              </a:ext>
            </a:extLst>
          </p:cNvPr>
          <p:cNvSpPr txBox="1"/>
          <p:nvPr/>
        </p:nvSpPr>
        <p:spPr>
          <a:xfrm rot="16200000">
            <a:off x="5781862" y="2324909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Genuineness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57F088-D577-F7A2-BA30-4FDC500AB1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6854" y="1627164"/>
            <a:ext cx="3570385" cy="2170364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A110BEC-452C-975E-17A5-183BC0B62129}"/>
              </a:ext>
            </a:extLst>
          </p:cNvPr>
          <p:cNvCxnSpPr/>
          <p:nvPr/>
        </p:nvCxnSpPr>
        <p:spPr>
          <a:xfrm>
            <a:off x="1437636" y="2599572"/>
            <a:ext cx="3384394" cy="0"/>
          </a:xfrm>
          <a:prstGeom prst="line">
            <a:avLst/>
          </a:prstGeom>
          <a:ln w="19050">
            <a:solidFill>
              <a:srgbClr val="CC006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9C344F25-710D-6305-FA69-39643D1CD5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5650" y="3949546"/>
            <a:ext cx="3630456" cy="225700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03145A0E-6D14-EA3E-8419-774CFE37DE54}"/>
              </a:ext>
            </a:extLst>
          </p:cNvPr>
          <p:cNvSpPr txBox="1"/>
          <p:nvPr/>
        </p:nvSpPr>
        <p:spPr>
          <a:xfrm rot="16200000">
            <a:off x="413397" y="4776273"/>
            <a:ext cx="997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Intensity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8978DD1-6CBC-84FF-A4CC-2EC5C31CC0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64796" y="4021235"/>
            <a:ext cx="3891626" cy="224352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AEA861FF-18A6-2272-9905-E20424B84E83}"/>
              </a:ext>
            </a:extLst>
          </p:cNvPr>
          <p:cNvSpPr txBox="1"/>
          <p:nvPr/>
        </p:nvSpPr>
        <p:spPr>
          <a:xfrm rot="16200000">
            <a:off x="5919482" y="4776275"/>
            <a:ext cx="1246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Confidence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B3205A-5568-0EBF-FBEA-E9A101CE7C87}"/>
              </a:ext>
            </a:extLst>
          </p:cNvPr>
          <p:cNvSpPr txBox="1"/>
          <p:nvPr/>
        </p:nvSpPr>
        <p:spPr>
          <a:xfrm>
            <a:off x="3415596" y="149895"/>
            <a:ext cx="5884549" cy="307777"/>
          </a:xfrm>
          <a:prstGeom prst="rect">
            <a:avLst/>
          </a:prstGeom>
          <a:solidFill>
            <a:srgbClr val="FFC000"/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Note, the analyses were run before the new rm-BANOVA change in JASP 0.16.3</a:t>
            </a:r>
          </a:p>
        </p:txBody>
      </p:sp>
    </p:spTree>
    <p:extLst>
      <p:ext uri="{BB962C8B-B14F-4D97-AF65-F5344CB8AC3E}">
        <p14:creationId xmlns:p14="http://schemas.microsoft.com/office/powerpoint/2010/main" val="2759601497"/>
      </p:ext>
    </p:extLst>
  </p:cSld>
  <p:clrMapOvr>
    <a:masterClrMapping/>
  </p:clrMapOvr>
  <p:transition spd="slow" advTm="16331">
    <p:push/>
  </p:transition>
  <p:extLst>
    <p:ext uri="{E180D4A7-C9FB-4DFB-919C-405C955672EB}">
      <p14:showEvtLst xmlns:p14="http://schemas.microsoft.com/office/powerpoint/2010/main">
        <p14:playEvt time="0" objId="9"/>
        <p14:stopEvt time="1654" objId="9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10">
            <a:extLst>
              <a:ext uri="{FF2B5EF4-FFF2-40B4-BE49-F238E27FC236}">
                <a16:creationId xmlns:a16="http://schemas.microsoft.com/office/drawing/2014/main" id="{62A4A41F-45FF-24CD-AA34-C9DAD5A0E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03" y="2026172"/>
            <a:ext cx="5048697" cy="381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779929" y="839096"/>
            <a:ext cx="11031071" cy="909022"/>
          </a:xfrm>
        </p:spPr>
        <p:txBody>
          <a:bodyPr>
            <a:normAutofit/>
          </a:bodyPr>
          <a:lstStyle/>
          <a:p>
            <a:r>
              <a:rPr lang="en-GB" dirty="0"/>
              <a:t>Results: Accuracy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C109514-6308-4C3A-AB3A-BE02E035B8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41275"/>
            <a:ext cx="12192000" cy="58521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5A0C3B53-9B83-4FB4-AB33-2AC02CDA3454}"/>
              </a:ext>
            </a:extLst>
          </p:cNvPr>
          <p:cNvSpPr txBox="1">
            <a:spLocks/>
          </p:cNvSpPr>
          <p:nvPr/>
        </p:nvSpPr>
        <p:spPr>
          <a:xfrm>
            <a:off x="556226" y="5898799"/>
            <a:ext cx="11254774" cy="679642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RME shows a (large) positive relationship with the accurate discrimination of expressions</a:t>
            </a:r>
          </a:p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[</a:t>
            </a:r>
            <a:r>
              <a:rPr lang="en-GB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but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, this does not correct for response bias!]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E0D18C-1739-D882-7FB2-24BDC2FF81BB}"/>
              </a:ext>
            </a:extLst>
          </p:cNvPr>
          <p:cNvSpPr txBox="1"/>
          <p:nvPr/>
        </p:nvSpPr>
        <p:spPr>
          <a:xfrm>
            <a:off x="1511923" y="2375827"/>
            <a:ext cx="1981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dirty="0"/>
              <a:t>η</a:t>
            </a:r>
            <a:r>
              <a:rPr lang="en-GB" baseline="30000" dirty="0"/>
              <a:t>2</a:t>
            </a:r>
            <a:r>
              <a:rPr lang="en-GB" baseline="-25000" dirty="0"/>
              <a:t>p</a:t>
            </a:r>
            <a:r>
              <a:rPr lang="en-GB" dirty="0"/>
              <a:t> = 0.15 </a:t>
            </a:r>
            <a:r>
              <a:rPr lang="en-GB" baseline="-25000" dirty="0"/>
              <a:t>[0.11, 0.20]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1D3CB36-32D1-30F1-BE3F-A1F1426AA0DE}"/>
                  </a:ext>
                </a:extLst>
              </p:cNvPr>
              <p:cNvSpPr txBox="1"/>
              <p:nvPr/>
            </p:nvSpPr>
            <p:spPr>
              <a:xfrm>
                <a:off x="2562519" y="1678800"/>
                <a:ext cx="8579978" cy="30418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𝐴𝑐𝑐𝑢𝑟𝑎𝑐𝑦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𝐸𝑥𝑝𝑟𝑒𝑠𝑠𝑖𝑜</m:t>
                      </m:r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𝑇𝑦𝑝𝑒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[4]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𝐸𝑚𝑝𝑎𝑡h𝑦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[4]+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𝑇h𝑒𝑜𝑟𝑦𝑂𝑓𝑀𝑖𝑛𝑑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[1]+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𝐴𝑙𝑒𝑥𝑖𝑡h𝑦𝑚𝑖𝑎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[1]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1D3CB36-32D1-30F1-BE3F-A1F1426AA0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2519" y="1678800"/>
                <a:ext cx="8579978" cy="304186"/>
              </a:xfrm>
              <a:prstGeom prst="rect">
                <a:avLst/>
              </a:prstGeom>
              <a:blipFill>
                <a:blip r:embed="rId5"/>
                <a:stretch>
                  <a:fillRect l="-710" r="-781" b="-28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>
            <a:extLst>
              <a:ext uri="{FF2B5EF4-FFF2-40B4-BE49-F238E27FC236}">
                <a16:creationId xmlns:a16="http://schemas.microsoft.com/office/drawing/2014/main" id="{67ED136D-32B7-D5D7-5A7B-F3A1F29F25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34073" y="4459744"/>
            <a:ext cx="2985965" cy="136024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56933035-32A4-F06A-86B3-2C4D8A93F01D}"/>
              </a:ext>
            </a:extLst>
          </p:cNvPr>
          <p:cNvSpPr txBox="1"/>
          <p:nvPr/>
        </p:nvSpPr>
        <p:spPr>
          <a:xfrm>
            <a:off x="10210096" y="1885747"/>
            <a:ext cx="16922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/>
              <a:t>N </a:t>
            </a:r>
            <a:r>
              <a:rPr lang="en-GB" dirty="0"/>
              <a:t>= 125 models</a:t>
            </a:r>
            <a:endParaRPr lang="en-GB" baseline="-25000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EC2EFBD-EA7D-884D-197B-63E15C976BC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r="2117" b="30921"/>
          <a:stretch/>
        </p:blipFill>
        <p:spPr>
          <a:xfrm>
            <a:off x="7634073" y="3014009"/>
            <a:ext cx="3962396" cy="11370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79E29AA-1ACF-D2F6-6839-75FC14505F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03560" y="2167330"/>
            <a:ext cx="4069398" cy="84667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1FD2FF58-B19F-622E-4705-23893ACE08C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03560" y="3243619"/>
            <a:ext cx="4069398" cy="11373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3E0D8B7-9BF2-7151-0512-878856D3E7CE}"/>
              </a:ext>
            </a:extLst>
          </p:cNvPr>
          <p:cNvSpPr txBox="1"/>
          <p:nvPr/>
        </p:nvSpPr>
        <p:spPr>
          <a:xfrm>
            <a:off x="3415596" y="149895"/>
            <a:ext cx="5884549" cy="307777"/>
          </a:xfrm>
          <a:prstGeom prst="rect">
            <a:avLst/>
          </a:prstGeom>
          <a:solidFill>
            <a:srgbClr val="FFC000"/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Note, the analyses were run before the new rm-BANOVA change in JASP 0.16.3</a:t>
            </a:r>
          </a:p>
        </p:txBody>
      </p:sp>
    </p:spTree>
    <p:extLst>
      <p:ext uri="{BB962C8B-B14F-4D97-AF65-F5344CB8AC3E}">
        <p14:creationId xmlns:p14="http://schemas.microsoft.com/office/powerpoint/2010/main" val="428983487"/>
      </p:ext>
    </p:extLst>
  </p:cSld>
  <p:clrMapOvr>
    <a:masterClrMapping/>
  </p:clrMapOvr>
  <p:transition spd="slow" advTm="16331">
    <p:push/>
  </p:transition>
  <p:extLst>
    <p:ext uri="{E180D4A7-C9FB-4DFB-919C-405C955672EB}">
      <p14:showEvtLst xmlns:p14="http://schemas.microsoft.com/office/powerpoint/2010/main">
        <p14:playEvt time="0" objId="9"/>
        <p14:stopEvt time="1654" objId="9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>
            <a:extLst>
              <a:ext uri="{FF2B5EF4-FFF2-40B4-BE49-F238E27FC236}">
                <a16:creationId xmlns:a16="http://schemas.microsoft.com/office/drawing/2014/main" id="{31869DB8-F470-E294-FF21-2AFDF6CD7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26" y="1876022"/>
            <a:ext cx="5329375" cy="402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779929" y="839096"/>
            <a:ext cx="11031071" cy="909022"/>
          </a:xfrm>
        </p:spPr>
        <p:txBody>
          <a:bodyPr>
            <a:normAutofit/>
          </a:bodyPr>
          <a:lstStyle/>
          <a:p>
            <a:r>
              <a:rPr lang="en-GB" dirty="0"/>
              <a:t>Results: Genuineness </a:t>
            </a:r>
            <a:r>
              <a:rPr lang="en-GB" sz="2800" dirty="0"/>
              <a:t>(bias)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C109514-6308-4C3A-AB3A-BE02E035B8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34743"/>
            <a:ext cx="12192000" cy="58521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5A0C3B53-9B83-4FB4-AB33-2AC02CDA3454}"/>
              </a:ext>
            </a:extLst>
          </p:cNvPr>
          <p:cNvSpPr txBox="1">
            <a:spLocks/>
          </p:cNvSpPr>
          <p:nvPr/>
        </p:nvSpPr>
        <p:spPr>
          <a:xfrm>
            <a:off x="556226" y="5898799"/>
            <a:ext cx="11254774" cy="679642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RME shows a (medium-to-large) negative relationship with the strength of ratings for genuineness </a:t>
            </a:r>
          </a:p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Thus, people with high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ToM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tend to be less extreme in their decision (more conservative ratings)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E0D18C-1739-D882-7FB2-24BDC2FF81BB}"/>
              </a:ext>
            </a:extLst>
          </p:cNvPr>
          <p:cNvSpPr txBox="1"/>
          <p:nvPr/>
        </p:nvSpPr>
        <p:spPr>
          <a:xfrm>
            <a:off x="3269225" y="2586965"/>
            <a:ext cx="1981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dirty="0"/>
              <a:t>η</a:t>
            </a:r>
            <a:r>
              <a:rPr lang="en-GB" baseline="30000" dirty="0"/>
              <a:t>2</a:t>
            </a:r>
            <a:r>
              <a:rPr lang="en-GB" baseline="-25000" dirty="0"/>
              <a:t>p</a:t>
            </a:r>
            <a:r>
              <a:rPr lang="en-GB" dirty="0"/>
              <a:t> = 0.08 </a:t>
            </a:r>
            <a:r>
              <a:rPr lang="en-GB" baseline="-25000" dirty="0"/>
              <a:t>[0.05, 0.11]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1D3CB36-32D1-30F1-BE3F-A1F1426AA0DE}"/>
                  </a:ext>
                </a:extLst>
              </p:cNvPr>
              <p:cNvSpPr txBox="1"/>
              <p:nvPr/>
            </p:nvSpPr>
            <p:spPr>
              <a:xfrm>
                <a:off x="2562519" y="1678800"/>
                <a:ext cx="7902676" cy="29892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𝐺𝑒𝑛𝑢𝑖𝑛𝑒𝑛𝑒𝑠𝑠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𝐸𝑥𝑝𝑟𝑒𝑠𝑠𝑖𝑜</m:t>
                      </m:r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𝑇𝑦𝑝𝑒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𝐸𝑚𝑝𝑎𝑡h𝑦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𝑇h𝑒𝑜𝑟𝑦𝑂𝑓𝑀𝑖𝑛𝑑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𝐴𝑙𝑒𝑥𝑖𝑡h𝑦𝑚𝑖𝑎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1D3CB36-32D1-30F1-BE3F-A1F1426AA0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2519" y="1678800"/>
                <a:ext cx="7902676" cy="298928"/>
              </a:xfrm>
              <a:prstGeom prst="rect">
                <a:avLst/>
              </a:prstGeom>
              <a:blipFill>
                <a:blip r:embed="rId5"/>
                <a:stretch>
                  <a:fillRect l="-231" r="-463" b="-265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4" name="Picture 23">
            <a:extLst>
              <a:ext uri="{FF2B5EF4-FFF2-40B4-BE49-F238E27FC236}">
                <a16:creationId xmlns:a16="http://schemas.microsoft.com/office/drawing/2014/main" id="{FB460EDF-4517-2978-78A5-FB4AA54E11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31973" y="2908101"/>
            <a:ext cx="3476912" cy="14138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6EAE7C1-8EF5-3B2E-8ADF-F894A9454E1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8333" b="18061"/>
          <a:stretch/>
        </p:blipFill>
        <p:spPr>
          <a:xfrm>
            <a:off x="8031974" y="2157281"/>
            <a:ext cx="3457814" cy="76060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588B0F75-0621-6D88-6DA6-4AE85C80978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31973" y="3047178"/>
            <a:ext cx="3776282" cy="117647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AA92D2CE-9EAE-D98F-8C4F-80AF094373C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31973" y="4265292"/>
            <a:ext cx="2809378" cy="126326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CEE4595-A4A6-BEDE-BBA9-C70B17E714D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31973" y="5588399"/>
            <a:ext cx="3852760" cy="25055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F13BE0-0555-2E90-AD4C-DDC358E911AB}"/>
              </a:ext>
            </a:extLst>
          </p:cNvPr>
          <p:cNvSpPr txBox="1"/>
          <p:nvPr/>
        </p:nvSpPr>
        <p:spPr>
          <a:xfrm>
            <a:off x="3415596" y="149895"/>
            <a:ext cx="5884549" cy="307777"/>
          </a:xfrm>
          <a:prstGeom prst="rect">
            <a:avLst/>
          </a:prstGeom>
          <a:solidFill>
            <a:srgbClr val="FFC000"/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Note, the analyses were run before the new rm-BANOVA change in JASP 0.16.3</a:t>
            </a:r>
          </a:p>
        </p:txBody>
      </p:sp>
    </p:spTree>
    <p:extLst>
      <p:ext uri="{BB962C8B-B14F-4D97-AF65-F5344CB8AC3E}">
        <p14:creationId xmlns:p14="http://schemas.microsoft.com/office/powerpoint/2010/main" val="470749745"/>
      </p:ext>
    </p:extLst>
  </p:cSld>
  <p:clrMapOvr>
    <a:masterClrMapping/>
  </p:clrMapOvr>
  <p:transition spd="slow" advTm="16331">
    <p:push/>
  </p:transition>
  <p:extLst>
    <p:ext uri="{E180D4A7-C9FB-4DFB-919C-405C955672EB}">
      <p14:showEvtLst xmlns:p14="http://schemas.microsoft.com/office/powerpoint/2010/main">
        <p14:playEvt time="0" objId="9"/>
        <p14:stopEvt time="1654" objId="9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8447F576-21C6-5302-C4CD-4CFE3D31A7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r="9297" b="10324"/>
          <a:stretch/>
        </p:blipFill>
        <p:spPr>
          <a:xfrm>
            <a:off x="7702266" y="3083452"/>
            <a:ext cx="3552518" cy="142817"/>
          </a:xfrm>
          <a:prstGeom prst="rect">
            <a:avLst/>
          </a:prstGeom>
        </p:spPr>
      </p:pic>
      <p:pic>
        <p:nvPicPr>
          <p:cNvPr id="19" name="Picture 4">
            <a:extLst>
              <a:ext uri="{FF2B5EF4-FFF2-40B4-BE49-F238E27FC236}">
                <a16:creationId xmlns:a16="http://schemas.microsoft.com/office/drawing/2014/main" id="{DFE3DDDC-24EB-527F-031E-0802E052D5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26" y="1906590"/>
            <a:ext cx="5561160" cy="4197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779929" y="839096"/>
            <a:ext cx="11031071" cy="909022"/>
          </a:xfrm>
        </p:spPr>
        <p:txBody>
          <a:bodyPr>
            <a:normAutofit/>
          </a:bodyPr>
          <a:lstStyle/>
          <a:p>
            <a:r>
              <a:rPr lang="en-GB" dirty="0"/>
              <a:t>Results: Intensity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C109514-6308-4C3A-AB3A-BE02E035B8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21679"/>
            <a:ext cx="12192000" cy="58521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5A0C3B53-9B83-4FB4-AB33-2AC02CDA3454}"/>
              </a:ext>
            </a:extLst>
          </p:cNvPr>
          <p:cNvSpPr txBox="1">
            <a:spLocks/>
          </p:cNvSpPr>
          <p:nvPr/>
        </p:nvSpPr>
        <p:spPr>
          <a:xfrm>
            <a:off x="556226" y="6104326"/>
            <a:ext cx="11254774" cy="633549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RME shows a (small-to-medium) negative relationship with ratings of expression intensity.</a:t>
            </a:r>
          </a:p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Again, this might indicate an overall more conservative and tempered judgement process.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E0D18C-1739-D882-7FB2-24BDC2FF81BB}"/>
              </a:ext>
            </a:extLst>
          </p:cNvPr>
          <p:cNvSpPr txBox="1"/>
          <p:nvPr/>
        </p:nvSpPr>
        <p:spPr>
          <a:xfrm>
            <a:off x="3911622" y="2403156"/>
            <a:ext cx="1981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dirty="0"/>
              <a:t>η</a:t>
            </a:r>
            <a:r>
              <a:rPr lang="en-GB" baseline="30000" dirty="0"/>
              <a:t>2</a:t>
            </a:r>
            <a:r>
              <a:rPr lang="en-GB" baseline="-25000" dirty="0"/>
              <a:t>p</a:t>
            </a:r>
            <a:r>
              <a:rPr lang="en-GB" dirty="0"/>
              <a:t> = 0.04 </a:t>
            </a:r>
            <a:r>
              <a:rPr lang="en-GB" baseline="-25000" dirty="0"/>
              <a:t>[0.02, 0.07]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1D3CB36-32D1-30F1-BE3F-A1F1426AA0DE}"/>
                  </a:ext>
                </a:extLst>
              </p:cNvPr>
              <p:cNvSpPr txBox="1"/>
              <p:nvPr/>
            </p:nvSpPr>
            <p:spPr>
              <a:xfrm>
                <a:off x="2562519" y="1678800"/>
                <a:ext cx="7555658" cy="29892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𝐼𝑛𝑡𝑒𝑛𝑠𝑖𝑡𝑦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𝐸𝑥𝑝𝑟𝑒𝑠𝑠𝑖𝑜</m:t>
                      </m:r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𝑇𝑦𝑝𝑒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𝐸𝑚𝑝𝑎𝑡h𝑦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𝑇h𝑒𝑜𝑟𝑦𝑂𝑓𝑀𝑖𝑛𝑑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𝐴𝑙𝑒𝑥𝑖𝑡h𝑦𝑚𝑖𝑎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1D3CB36-32D1-30F1-BE3F-A1F1426AA0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2519" y="1678800"/>
                <a:ext cx="7555658" cy="298928"/>
              </a:xfrm>
              <a:prstGeom prst="rect">
                <a:avLst/>
              </a:prstGeom>
              <a:blipFill>
                <a:blip r:embed="rId7"/>
                <a:stretch>
                  <a:fillRect l="-565" r="-484" b="-265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4" name="Picture 23">
            <a:extLst>
              <a:ext uri="{FF2B5EF4-FFF2-40B4-BE49-F238E27FC236}">
                <a16:creationId xmlns:a16="http://schemas.microsoft.com/office/drawing/2014/main" id="{BB30FC8F-2AC1-9B12-4158-3B10A7A5B17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19152" y="2198872"/>
            <a:ext cx="3518747" cy="91441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66BB346-37BA-DBA8-8BCF-0772D748F8F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02266" y="3290432"/>
            <a:ext cx="3552518" cy="110601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AE23C6E-EF79-7CB5-030E-52CA13E9A09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19152" y="4561603"/>
            <a:ext cx="2656250" cy="118760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7D71B5C-8102-9D82-0F7E-31D6AA297F50}"/>
              </a:ext>
            </a:extLst>
          </p:cNvPr>
          <p:cNvSpPr txBox="1"/>
          <p:nvPr/>
        </p:nvSpPr>
        <p:spPr>
          <a:xfrm>
            <a:off x="3415596" y="149895"/>
            <a:ext cx="5884549" cy="307777"/>
          </a:xfrm>
          <a:prstGeom prst="rect">
            <a:avLst/>
          </a:prstGeom>
          <a:solidFill>
            <a:srgbClr val="FFC000"/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Note, the analyses were run before the new rm-BANOVA change in JASP 0.16.3</a:t>
            </a:r>
          </a:p>
        </p:txBody>
      </p:sp>
    </p:spTree>
    <p:extLst>
      <p:ext uri="{BB962C8B-B14F-4D97-AF65-F5344CB8AC3E}">
        <p14:creationId xmlns:p14="http://schemas.microsoft.com/office/powerpoint/2010/main" val="2922902298"/>
      </p:ext>
    </p:extLst>
  </p:cSld>
  <p:clrMapOvr>
    <a:masterClrMapping/>
  </p:clrMapOvr>
  <p:transition spd="slow" advTm="16331">
    <p:push/>
  </p:transition>
  <p:extLst>
    <p:ext uri="{E180D4A7-C9FB-4DFB-919C-405C955672EB}">
      <p14:showEvtLst xmlns:p14="http://schemas.microsoft.com/office/powerpoint/2010/main">
        <p14:playEvt time="0" objId="9"/>
        <p14:stopEvt time="1654" objId="9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E137158A-DD1B-03E1-A173-52F0917F92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r="11539" b="30106"/>
          <a:stretch/>
        </p:blipFill>
        <p:spPr>
          <a:xfrm>
            <a:off x="7839232" y="2830726"/>
            <a:ext cx="3328248" cy="106931"/>
          </a:xfrm>
          <a:prstGeom prst="rect">
            <a:avLst/>
          </a:prstGeom>
        </p:spPr>
      </p:pic>
      <p:pic>
        <p:nvPicPr>
          <p:cNvPr id="8194" name="Picture 2">
            <a:extLst>
              <a:ext uri="{FF2B5EF4-FFF2-40B4-BE49-F238E27FC236}">
                <a16:creationId xmlns:a16="http://schemas.microsoft.com/office/drawing/2014/main" id="{017F4130-69ED-A171-B6B3-C250D3B332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26" y="2042514"/>
            <a:ext cx="5105400" cy="3853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779929" y="839096"/>
            <a:ext cx="11031071" cy="909022"/>
          </a:xfrm>
        </p:spPr>
        <p:txBody>
          <a:bodyPr>
            <a:normAutofit/>
          </a:bodyPr>
          <a:lstStyle/>
          <a:p>
            <a:r>
              <a:rPr lang="en-GB" dirty="0"/>
              <a:t>Results: Confidence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C109514-6308-4C3A-AB3A-BE02E035B8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34094"/>
            <a:ext cx="12192000" cy="58521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5A0C3B53-9B83-4FB4-AB33-2AC02CDA3454}"/>
              </a:ext>
            </a:extLst>
          </p:cNvPr>
          <p:cNvSpPr txBox="1">
            <a:spLocks/>
          </p:cNvSpPr>
          <p:nvPr/>
        </p:nvSpPr>
        <p:spPr>
          <a:xfrm>
            <a:off x="556226" y="5898799"/>
            <a:ext cx="11254774" cy="679642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The IRI-FS sub-factor (Fantasy scale) shows a (small) positive relationship with judgement confidence.</a:t>
            </a:r>
          </a:p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People that are more likely to transpose themselves into fictional situations rate their judgements as more accurate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E0D18C-1739-D882-7FB2-24BDC2FF81BB}"/>
              </a:ext>
            </a:extLst>
          </p:cNvPr>
          <p:cNvSpPr txBox="1"/>
          <p:nvPr/>
        </p:nvSpPr>
        <p:spPr>
          <a:xfrm>
            <a:off x="2890055" y="3969371"/>
            <a:ext cx="1981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dirty="0"/>
              <a:t>η</a:t>
            </a:r>
            <a:r>
              <a:rPr lang="en-GB" baseline="30000" dirty="0"/>
              <a:t>2</a:t>
            </a:r>
            <a:r>
              <a:rPr lang="en-GB" baseline="-25000" dirty="0"/>
              <a:t>p</a:t>
            </a:r>
            <a:r>
              <a:rPr lang="en-GB" dirty="0"/>
              <a:t> = 0.03 </a:t>
            </a:r>
            <a:r>
              <a:rPr lang="en-GB" baseline="-25000" dirty="0"/>
              <a:t>[0.01, 0.05]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1D3CB36-32D1-30F1-BE3F-A1F1426AA0DE}"/>
                  </a:ext>
                </a:extLst>
              </p:cNvPr>
              <p:cNvSpPr txBox="1"/>
              <p:nvPr/>
            </p:nvSpPr>
            <p:spPr>
              <a:xfrm>
                <a:off x="2562519" y="1678800"/>
                <a:ext cx="7789184" cy="29892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𝐶𝑜𝑛𝑓𝑖𝑑𝑒𝑛𝑐𝑒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𝐸𝑥𝑝𝑟𝑒𝑠𝑠𝑖𝑜</m:t>
                      </m:r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𝑇𝑦𝑝𝑒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𝐸𝑚𝑝𝑎𝑡h𝑦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𝑇h𝑒𝑜𝑟𝑦𝑂𝑓𝑀𝑖𝑛𝑑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𝐴𝑙𝑒𝑥𝑖𝑡h𝑦𝑚𝑖𝑎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1D3CB36-32D1-30F1-BE3F-A1F1426AA0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2519" y="1678800"/>
                <a:ext cx="7789184" cy="298928"/>
              </a:xfrm>
              <a:prstGeom prst="rect">
                <a:avLst/>
              </a:prstGeom>
              <a:blipFill>
                <a:blip r:embed="rId7"/>
                <a:stretch>
                  <a:fillRect l="-548" r="-469" b="-265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3A8DC808-DA69-D6F1-50B2-3C9F7A72C8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39233" y="2111296"/>
            <a:ext cx="3328248" cy="71943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E7AB801-0311-EE93-263F-AADFDD1E138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39233" y="3048272"/>
            <a:ext cx="3328248" cy="102332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A8E6999-002B-985B-E8F8-E9B149DA279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74158" y="4338704"/>
            <a:ext cx="2344480" cy="11635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86AE2F2-63CE-E963-983E-17B9C97F314D}"/>
              </a:ext>
            </a:extLst>
          </p:cNvPr>
          <p:cNvSpPr txBox="1"/>
          <p:nvPr/>
        </p:nvSpPr>
        <p:spPr>
          <a:xfrm>
            <a:off x="3415596" y="149895"/>
            <a:ext cx="5884549" cy="307777"/>
          </a:xfrm>
          <a:prstGeom prst="rect">
            <a:avLst/>
          </a:prstGeom>
          <a:solidFill>
            <a:srgbClr val="FFC000"/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Note, the analyses were run before the new rm-BANOVA change in JASP 0.16.3</a:t>
            </a:r>
          </a:p>
        </p:txBody>
      </p:sp>
    </p:spTree>
    <p:extLst>
      <p:ext uri="{BB962C8B-B14F-4D97-AF65-F5344CB8AC3E}">
        <p14:creationId xmlns:p14="http://schemas.microsoft.com/office/powerpoint/2010/main" val="1935123874"/>
      </p:ext>
    </p:extLst>
  </p:cSld>
  <p:clrMapOvr>
    <a:masterClrMapping/>
  </p:clrMapOvr>
  <p:transition spd="slow" advTm="16331">
    <p:push/>
  </p:transition>
  <p:extLst>
    <p:ext uri="{E180D4A7-C9FB-4DFB-919C-405C955672EB}">
      <p14:showEvtLst xmlns:p14="http://schemas.microsoft.com/office/powerpoint/2010/main">
        <p14:playEvt time="0" objId="9"/>
        <p14:stopEvt time="1654" objId="9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790679"/>
            <a:ext cx="11031537" cy="908050"/>
          </a:xfrm>
        </p:spPr>
        <p:txBody>
          <a:bodyPr>
            <a:normAutofit/>
          </a:bodyPr>
          <a:lstStyle/>
          <a:p>
            <a:r>
              <a:rPr lang="en-GB" sz="4400" dirty="0"/>
              <a:t>Emotional Authenticity Judgements</a:t>
            </a:r>
            <a:endParaRPr lang="en-GB" sz="600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6187DF0-5E1B-4E1B-A37C-90C0A0E3D2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9929" y="1984786"/>
            <a:ext cx="7585044" cy="4324534"/>
          </a:xfrm>
        </p:spPr>
        <p:txBody>
          <a:bodyPr>
            <a:normAutofit fontScale="92500" lnSpcReduction="10000"/>
          </a:bodyPr>
          <a:lstStyle/>
          <a:p>
            <a:r>
              <a:rPr lang="en-GB" sz="2000" dirty="0"/>
              <a:t>People are good at </a:t>
            </a:r>
            <a:r>
              <a:rPr lang="en-GB" sz="2000" b="1" dirty="0"/>
              <a:t>classifying</a:t>
            </a:r>
            <a:r>
              <a:rPr lang="en-GB" sz="2000" dirty="0"/>
              <a:t> emotional facial expressions (Ekman, 2003)</a:t>
            </a:r>
          </a:p>
          <a:p>
            <a:endParaRPr lang="en-GB" sz="2000" dirty="0"/>
          </a:p>
          <a:p>
            <a:r>
              <a:rPr lang="en-GB" sz="2000" dirty="0"/>
              <a:t>Less capable at </a:t>
            </a:r>
            <a:r>
              <a:rPr lang="en-GB" sz="2000" b="1" dirty="0"/>
              <a:t>discriminating</a:t>
            </a:r>
            <a:r>
              <a:rPr lang="en-GB" sz="2000" dirty="0"/>
              <a:t> genuine from non-genuine expressions (Zloteanu, et al., 2018, 2020)</a:t>
            </a:r>
          </a:p>
          <a:p>
            <a:endParaRPr lang="en-GB" sz="2000" dirty="0"/>
          </a:p>
          <a:p>
            <a:r>
              <a:rPr lang="en-GB" sz="2000" dirty="0"/>
              <a:t>Little evidence for “reliable muscles” (e.g., </a:t>
            </a:r>
            <a:r>
              <a:rPr lang="en-US" sz="2000" dirty="0"/>
              <a:t>Krumhuber &amp; </a:t>
            </a:r>
            <a:r>
              <a:rPr lang="en-US" sz="2000" dirty="0" err="1"/>
              <a:t>Manstead</a:t>
            </a:r>
            <a:r>
              <a:rPr lang="en-US" sz="2000" dirty="0"/>
              <a:t>, 2009)</a:t>
            </a:r>
            <a:endParaRPr lang="en-GB" sz="2000" dirty="0"/>
          </a:p>
          <a:p>
            <a:endParaRPr lang="en-GB" sz="2000" dirty="0"/>
          </a:p>
          <a:p>
            <a:r>
              <a:rPr lang="en-GB" sz="2000" dirty="0"/>
              <a:t>Few studies are designed to make directional claims. Namely, having only 2 categories in the stimuli is not informative – nor does it reflect reality </a:t>
            </a:r>
          </a:p>
          <a:p>
            <a:endParaRPr lang="en-GB" sz="2000" dirty="0"/>
          </a:p>
          <a:p>
            <a:r>
              <a:rPr lang="en-GB" sz="2000" dirty="0"/>
              <a:t>How we operationalize expressions matter! (as we will see shortly)</a:t>
            </a:r>
          </a:p>
          <a:p>
            <a:endParaRPr lang="en-GB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3B13093-F7CE-4420-A777-545E6D8A80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9432"/>
            <a:ext cx="12192000" cy="585216"/>
          </a:xfrm>
          <a:prstGeom prst="rect">
            <a:avLst/>
          </a:prstGeom>
        </p:spPr>
      </p:pic>
      <p:pic>
        <p:nvPicPr>
          <p:cNvPr id="2050" name="Picture 2" descr="Why You Should Stop Smiling So Much at Work">
            <a:extLst>
              <a:ext uri="{FF2B5EF4-FFF2-40B4-BE49-F238E27FC236}">
                <a16:creationId xmlns:a16="http://schemas.microsoft.com/office/drawing/2014/main" id="{1949DB53-3AAF-CCE2-924D-363AEA6B97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5" r="25817"/>
          <a:stretch/>
        </p:blipFill>
        <p:spPr bwMode="auto">
          <a:xfrm>
            <a:off x="9440040" y="1496347"/>
            <a:ext cx="1841397" cy="193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AC67DCF-F4A9-DCB8-A1F3-93BEF429ED46}"/>
              </a:ext>
            </a:extLst>
          </p:cNvPr>
          <p:cNvSpPr txBox="1"/>
          <p:nvPr/>
        </p:nvSpPr>
        <p:spPr>
          <a:xfrm>
            <a:off x="9198147" y="3556164"/>
            <a:ext cx="2325189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Label this expression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8476F30-6F0E-180B-6560-DE926FC6E4CA}"/>
              </a:ext>
            </a:extLst>
          </p:cNvPr>
          <p:cNvSpPr txBox="1"/>
          <p:nvPr/>
        </p:nvSpPr>
        <p:spPr>
          <a:xfrm>
            <a:off x="9198146" y="4018569"/>
            <a:ext cx="2325189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00B050"/>
                </a:solidFill>
              </a:rPr>
              <a:t>“Happiness”</a:t>
            </a:r>
          </a:p>
          <a:p>
            <a:pPr algn="ctr"/>
            <a:r>
              <a:rPr lang="en-GB" dirty="0">
                <a:solidFill>
                  <a:srgbClr val="00B050"/>
                </a:solidFill>
              </a:rPr>
              <a:t>CORRECT!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7A570E-B60C-554A-E96C-C8FC6693DBE3}"/>
              </a:ext>
            </a:extLst>
          </p:cNvPr>
          <p:cNvSpPr txBox="1"/>
          <p:nvPr/>
        </p:nvSpPr>
        <p:spPr>
          <a:xfrm>
            <a:off x="9198146" y="4982418"/>
            <a:ext cx="2325189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Is the person happy?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F5123DC-78CB-B70F-E63F-EE8E4FB62E37}"/>
              </a:ext>
            </a:extLst>
          </p:cNvPr>
          <p:cNvSpPr txBox="1"/>
          <p:nvPr/>
        </p:nvSpPr>
        <p:spPr>
          <a:xfrm>
            <a:off x="9198145" y="5459765"/>
            <a:ext cx="2325189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“Umm, yes?”</a:t>
            </a:r>
          </a:p>
          <a:p>
            <a:pPr algn="ctr"/>
            <a:r>
              <a:rPr lang="en-GB" dirty="0">
                <a:solidFill>
                  <a:srgbClr val="FF0000"/>
                </a:solidFill>
              </a:rPr>
              <a:t>INCORRECT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1F25DD-5236-CC12-E28D-23898F9C2B55}"/>
              </a:ext>
            </a:extLst>
          </p:cNvPr>
          <p:cNvSpPr txBox="1"/>
          <p:nvPr/>
        </p:nvSpPr>
        <p:spPr>
          <a:xfrm>
            <a:off x="8894535" y="6309320"/>
            <a:ext cx="2932406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/>
              <a:t>These are NOT the same task!</a:t>
            </a:r>
          </a:p>
        </p:txBody>
      </p:sp>
    </p:spTree>
    <p:extLst>
      <p:ext uri="{BB962C8B-B14F-4D97-AF65-F5344CB8AC3E}">
        <p14:creationId xmlns:p14="http://schemas.microsoft.com/office/powerpoint/2010/main" val="2772093009"/>
      </p:ext>
    </p:extLst>
  </p:cSld>
  <p:clrMapOvr>
    <a:masterClrMapping/>
  </p:clrMapOvr>
  <p:transition spd="slow" advTm="3278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  <p:bldP spid="14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B0E7C-8D9A-41E9-B0FC-12A489BF1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Implications &amp; 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40C03C-9A70-4068-BF3D-C055CDA425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9930" y="1684340"/>
            <a:ext cx="10458382" cy="2236302"/>
          </a:xfrm>
        </p:spPr>
        <p:txBody>
          <a:bodyPr>
            <a:normAutofit/>
          </a:bodyPr>
          <a:lstStyle/>
          <a:p>
            <a:pPr algn="just"/>
            <a:r>
              <a:rPr lang="en-GB" sz="1800" b="1" dirty="0">
                <a:latin typeface="Tw Cen MT (Body)"/>
              </a:rPr>
              <a:t>Conclusion 1</a:t>
            </a:r>
            <a:r>
              <a:rPr lang="en-GB" sz="1800" dirty="0">
                <a:latin typeface="Tw Cen MT (Body)"/>
              </a:rPr>
              <a:t>: </a:t>
            </a:r>
            <a:r>
              <a:rPr lang="en-GB" sz="1800" b="1" dirty="0">
                <a:solidFill>
                  <a:srgbClr val="00B0F0"/>
                </a:solidFill>
                <a:latin typeface="Tw Cen MT (Body)"/>
              </a:rPr>
              <a:t>Expression Type matters (replication) </a:t>
            </a:r>
            <a:r>
              <a:rPr lang="en-GB" sz="1800" dirty="0">
                <a:latin typeface="Tw Cen MT (Body)"/>
              </a:rPr>
              <a:t>- using the umbrella term of “posed” expressions in research will lead to unclear, conflicting, and misleading effects.</a:t>
            </a:r>
          </a:p>
          <a:p>
            <a:pPr algn="just"/>
            <a:r>
              <a:rPr lang="en-GB" sz="1800" b="1" dirty="0">
                <a:latin typeface="Tw Cen MT (Body)"/>
              </a:rPr>
              <a:t>Conclusion 2</a:t>
            </a:r>
            <a:r>
              <a:rPr lang="en-GB" sz="1800" dirty="0">
                <a:latin typeface="Tw Cen MT (Body)"/>
              </a:rPr>
              <a:t>: </a:t>
            </a:r>
            <a:r>
              <a:rPr lang="en-GB" sz="1800" b="1" dirty="0">
                <a:solidFill>
                  <a:srgbClr val="00B0F0"/>
                </a:solidFill>
                <a:latin typeface="Tw Cen MT (Body)"/>
              </a:rPr>
              <a:t>Theory of Mind </a:t>
            </a:r>
            <a:r>
              <a:rPr lang="en-GB" sz="1800" dirty="0">
                <a:latin typeface="Tw Cen MT (Body)"/>
              </a:rPr>
              <a:t>– out of all emotion-related traits, </a:t>
            </a:r>
            <a:r>
              <a:rPr lang="en-GB" sz="1800" dirty="0" err="1">
                <a:latin typeface="Tw Cen MT (Body)"/>
              </a:rPr>
              <a:t>ToM</a:t>
            </a:r>
            <a:r>
              <a:rPr lang="en-GB" sz="1800" dirty="0">
                <a:latin typeface="Tw Cen MT (Body)"/>
              </a:rPr>
              <a:t> seems to relate to both accuracy, response bias, and perceptions of expression intensity.</a:t>
            </a:r>
          </a:p>
          <a:p>
            <a:pPr algn="just"/>
            <a:r>
              <a:rPr lang="en-US" sz="1800" b="1" dirty="0">
                <a:effectLst/>
                <a:latin typeface="Tw Cen MT (Body)"/>
                <a:ea typeface="Malgun Gothic" panose="020B0503020000020004" pitchFamily="34" charset="-127"/>
                <a:cs typeface="Times New Roman" panose="02020603050405020304" pitchFamily="18" charset="0"/>
              </a:rPr>
              <a:t>Conclusion 3: </a:t>
            </a:r>
            <a:r>
              <a:rPr lang="en-US" sz="1800" b="1" dirty="0">
                <a:solidFill>
                  <a:srgbClr val="00B0F0"/>
                </a:solidFill>
                <a:effectLst/>
                <a:latin typeface="Tw Cen MT (Body)"/>
                <a:ea typeface="Malgun Gothic" panose="020B0503020000020004" pitchFamily="34" charset="-127"/>
                <a:cs typeface="Times New Roman" panose="02020603050405020304" pitchFamily="18" charset="0"/>
              </a:rPr>
              <a:t>Alexithymia and Empathy </a:t>
            </a:r>
            <a:r>
              <a:rPr lang="en-US" sz="1800" dirty="0">
                <a:effectLst/>
                <a:latin typeface="Tw Cen MT (Body)"/>
                <a:ea typeface="Malgun Gothic" panose="020B0503020000020004" pitchFamily="34" charset="-127"/>
                <a:cs typeface="Times New Roman" panose="02020603050405020304" pitchFamily="18" charset="0"/>
              </a:rPr>
              <a:t>– </a:t>
            </a:r>
            <a:r>
              <a:rPr lang="en-US" sz="1800" dirty="0">
                <a:latin typeface="Tw Cen MT (Body)"/>
                <a:ea typeface="Malgun Gothic" panose="020B0503020000020004" pitchFamily="34" charset="-127"/>
                <a:cs typeface="Times New Roman" panose="02020603050405020304" pitchFamily="18" charset="0"/>
              </a:rPr>
              <a:t>while often inferred to be important for accurate emotion perception and reading, these did not relate with authenticity discrimination</a:t>
            </a:r>
            <a:r>
              <a:rPr lang="en-US" sz="1800" dirty="0">
                <a:effectLst/>
                <a:latin typeface="Tw Cen MT (Body)"/>
                <a:ea typeface="Malgun Gothic" panose="020B0503020000020004" pitchFamily="34" charset="-127"/>
                <a:cs typeface="Times New Roman" panose="02020603050405020304" pitchFamily="18" charset="0"/>
              </a:rPr>
              <a:t>. </a:t>
            </a:r>
            <a:endParaRPr lang="en-US" sz="1800" dirty="0">
              <a:latin typeface="Tw Cen MT (Body)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397907-5C0B-4974-A8B3-2F6796D5B1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083"/>
            <a:ext cx="12192000" cy="58521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65CB0C8-381D-45E9-ADFE-5343E3B755A4}"/>
              </a:ext>
            </a:extLst>
          </p:cNvPr>
          <p:cNvSpPr txBox="1"/>
          <p:nvPr/>
        </p:nvSpPr>
        <p:spPr>
          <a:xfrm>
            <a:off x="779929" y="3835203"/>
            <a:ext cx="10458382" cy="28931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GB" b="1" dirty="0">
                <a:solidFill>
                  <a:srgbClr val="00B0F0"/>
                </a:solidFill>
                <a:latin typeface="Tw Cen MT (Body)"/>
              </a:rPr>
              <a:t>IMPLICATIONS</a:t>
            </a:r>
          </a:p>
          <a:p>
            <a:pPr algn="just">
              <a:spcAft>
                <a:spcPts val="600"/>
              </a:spcAft>
            </a:pPr>
            <a:r>
              <a:rPr lang="en-GB" sz="1800" dirty="0" err="1">
                <a:latin typeface="Tw Cen MT (Body)"/>
              </a:rPr>
              <a:t>ToM</a:t>
            </a:r>
            <a:r>
              <a:rPr lang="en-GB" sz="1800" dirty="0">
                <a:latin typeface="Tw Cen MT (Body)"/>
              </a:rPr>
              <a:t> relates to being more conservative in appraisals</a:t>
            </a:r>
            <a:r>
              <a:rPr lang="en-GB" dirty="0">
                <a:latin typeface="Tw Cen MT (Body)"/>
              </a:rPr>
              <a:t>. This may be due to them better understanding the complexities and nuances of human expressive behaviour, tempering judgements</a:t>
            </a:r>
          </a:p>
          <a:p>
            <a:pPr algn="just">
              <a:spcAft>
                <a:spcPts val="600"/>
              </a:spcAft>
            </a:pPr>
            <a:r>
              <a:rPr lang="en-GB" sz="1800" dirty="0">
                <a:latin typeface="Tw Cen MT (Body)"/>
              </a:rPr>
              <a:t>Empathy unrelated to accuracy, bias, or intensity; contrasting the literature. Recent research finds that empathy relates more to speed of processing</a:t>
            </a:r>
          </a:p>
          <a:p>
            <a:pPr algn="just">
              <a:spcAft>
                <a:spcPts val="600"/>
              </a:spcAft>
            </a:pPr>
            <a:r>
              <a:rPr lang="en-GB" sz="1800" dirty="0">
                <a:latin typeface="Tw Cen MT (Body)"/>
              </a:rPr>
              <a:t>Alexithymia unrelated to any effects. </a:t>
            </a:r>
            <a:r>
              <a:rPr lang="en-GB" dirty="0">
                <a:latin typeface="Tw Cen MT (Body)"/>
              </a:rPr>
              <a:t>Consistent with clinical work arguing for it being related to internal experiences more than external appraisal (note, few individuals scored at the threshold level)</a:t>
            </a:r>
            <a:r>
              <a:rPr lang="en-GB" sz="1800" dirty="0">
                <a:latin typeface="Tw Cen MT (Body)"/>
              </a:rPr>
              <a:t> </a:t>
            </a:r>
          </a:p>
          <a:p>
            <a:r>
              <a:rPr lang="en-GB" dirty="0"/>
              <a:t>Results are difficult to interpret under the BET framework – which argues for “decoding” benefits based on these abilities. But, they are explained under a BECV framework, which predicts only judgemental differences.</a:t>
            </a:r>
          </a:p>
        </p:txBody>
      </p:sp>
    </p:spTree>
    <p:extLst>
      <p:ext uri="{BB962C8B-B14F-4D97-AF65-F5344CB8AC3E}">
        <p14:creationId xmlns:p14="http://schemas.microsoft.com/office/powerpoint/2010/main" val="556784381"/>
      </p:ext>
    </p:extLst>
  </p:cSld>
  <p:clrMapOvr>
    <a:masterClrMapping/>
  </p:clrMapOvr>
  <p:transition spd="slow" advTm="53880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50618-9B00-4855-B6C2-613020836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929" y="839096"/>
            <a:ext cx="11031071" cy="909022"/>
          </a:xfrm>
        </p:spPr>
        <p:txBody>
          <a:bodyPr/>
          <a:lstStyle/>
          <a:p>
            <a:r>
              <a:rPr lang="en-US" dirty="0"/>
              <a:t>More on this type of work: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06AF98-23AE-4735-98C2-1B21F03903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9463" y="2270978"/>
            <a:ext cx="11031537" cy="3388841"/>
          </a:xfrm>
        </p:spPr>
        <p:txBody>
          <a:bodyPr>
            <a:normAutofit/>
          </a:bodyPr>
          <a:lstStyle/>
          <a:p>
            <a:pPr marL="173736" lvl="1" indent="-45720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dirty="0" err="1"/>
              <a:t>Namba</a:t>
            </a:r>
            <a:r>
              <a:rPr lang="en-US" dirty="0"/>
              <a:t>, S., Matsui, H., &amp; Zloteanu, M. (2021). Distinct temporal features of genuine and deliberate facial expressions of surprise. </a:t>
            </a:r>
            <a:r>
              <a:rPr lang="en-US" i="1" dirty="0"/>
              <a:t>Scientific Reports</a:t>
            </a:r>
            <a:r>
              <a:rPr lang="en-US" dirty="0"/>
              <a:t>, 11, 3362. </a:t>
            </a:r>
            <a:r>
              <a:rPr lang="en-GB" dirty="0">
                <a:hlinkClick r:id="rId2"/>
              </a:rPr>
              <a:t>https://doi.org/10.1038/s41598-021-83077-4 </a:t>
            </a:r>
            <a:endParaRPr lang="en-GB" dirty="0"/>
          </a:p>
          <a:p>
            <a:pPr marL="173736" lvl="1" indent="-45720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dirty="0"/>
              <a:t>Zloteanu, M., &amp; Krumhuber, E. G. (2021). Expression authenticity: The role of genuine and deliberate displays in emotion perception. </a:t>
            </a:r>
            <a:r>
              <a:rPr lang="en-US" i="1" dirty="0"/>
              <a:t>Frontiers in Psychology</a:t>
            </a:r>
            <a:r>
              <a:rPr lang="en-US" dirty="0"/>
              <a:t>, 11, 611248. </a:t>
            </a:r>
            <a:r>
              <a:rPr lang="en-GB" dirty="0">
                <a:hlinkClick r:id="rId3"/>
              </a:rPr>
              <a:t>https://doi.org/10.3389/fpsyg.2020.611248</a:t>
            </a:r>
            <a:endParaRPr lang="en-GB" dirty="0"/>
          </a:p>
          <a:p>
            <a:pPr marL="173736" lvl="1" indent="-45720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dirty="0"/>
              <a:t>Zloteanu, M., Krumhuber, E. G., &amp; Richardson, D. C. (2020). Acting surprised: Comparing perceptions of different dynamic deliberate expressions. </a:t>
            </a:r>
            <a:r>
              <a:rPr lang="en-US" i="1" dirty="0"/>
              <a:t>Journal of Nonverbal Behavior</a:t>
            </a:r>
            <a:r>
              <a:rPr lang="en-US" dirty="0"/>
              <a:t>. </a:t>
            </a:r>
            <a:r>
              <a:rPr lang="en-GB" dirty="0">
                <a:hlinkClick r:id="rId4"/>
              </a:rPr>
              <a:t>https://doi.org/10.1007/s10919-020-00349-9 </a:t>
            </a:r>
            <a:endParaRPr lang="en-GB" dirty="0"/>
          </a:p>
          <a:p>
            <a:pPr marL="173736" lvl="1" indent="-45720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dirty="0"/>
              <a:t>Zloteanu, M., Krumhuber, E. G., &amp; Richardson, D. C. (2018). Detecting genuine and deliberate displays of surprise in static and dynamic faces. </a:t>
            </a:r>
            <a:r>
              <a:rPr lang="en-US" i="1" dirty="0"/>
              <a:t>Frontiers in Psychology</a:t>
            </a:r>
            <a:r>
              <a:rPr lang="en-US" dirty="0"/>
              <a:t>, 9, 1184. </a:t>
            </a:r>
            <a:r>
              <a:rPr lang="en-GB" dirty="0">
                <a:hlinkClick r:id="rId5"/>
              </a:rPr>
              <a:t>https://doi.org/10.3389/fpsyg.2018.01184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7177D4-2248-4E1D-A40C-978CA2B37F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-19432"/>
            <a:ext cx="12192000" cy="58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734643"/>
      </p:ext>
    </p:extLst>
  </p:cSld>
  <p:clrMapOvr>
    <a:masterClrMapping/>
  </p:clrMapOvr>
  <p:transition spd="slow" advTm="6189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929" y="839096"/>
            <a:ext cx="11031071" cy="909022"/>
          </a:xfrm>
        </p:spPr>
        <p:txBody>
          <a:bodyPr>
            <a:normAutofit/>
          </a:bodyPr>
          <a:lstStyle/>
          <a:p>
            <a:r>
              <a:rPr lang="en-GB" dirty="0"/>
              <a:t>Projects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320298" y="3429000"/>
            <a:ext cx="8928991" cy="1029223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/>
              <a:t>Dynamic Expressions Database</a:t>
            </a:r>
            <a:r>
              <a:rPr lang="en-GB" sz="3200" dirty="0"/>
              <a:t> – </a:t>
            </a:r>
            <a:r>
              <a:rPr lang="en-GB" sz="2400" i="1" dirty="0" err="1"/>
              <a:t>Behavioral</a:t>
            </a:r>
            <a:r>
              <a:rPr lang="en-GB" sz="2400" i="1" dirty="0"/>
              <a:t> Research Methods </a:t>
            </a:r>
            <a:r>
              <a:rPr lang="en-GB" sz="2400" dirty="0"/>
              <a:t>[tbc]</a:t>
            </a:r>
            <a:endParaRPr lang="en-GB" sz="3000" dirty="0"/>
          </a:p>
          <a:p>
            <a:pPr algn="ctr"/>
            <a:r>
              <a:rPr lang="en-GB" sz="2300" i="1" dirty="0">
                <a:solidFill>
                  <a:schemeClr val="tx1"/>
                </a:solidFill>
              </a:rPr>
              <a:t>(Zloteanu, Krumhuber &amp; Richardson, in prep.)</a:t>
            </a:r>
          </a:p>
          <a:p>
            <a:pPr algn="ctr"/>
            <a:r>
              <a:rPr lang="en-GB" sz="1000" i="1" dirty="0"/>
              <a:t> </a:t>
            </a:r>
            <a:endParaRPr lang="en-GB" sz="2200" dirty="0"/>
          </a:p>
        </p:txBody>
      </p:sp>
      <p:pic>
        <p:nvPicPr>
          <p:cNvPr id="8" name="Picture 4" descr="http://im2.ezgif.com/tmp/ezgif-9752879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114" y="3443567"/>
            <a:ext cx="1417116" cy="1014656"/>
          </a:xfrm>
          <a:prstGeom prst="rect">
            <a:avLst/>
          </a:prstGeom>
          <a:noFill/>
          <a:ln w="381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10EFB70-C514-40B8-B173-18A4C9D9AB97}"/>
              </a:ext>
            </a:extLst>
          </p:cNvPr>
          <p:cNvSpPr txBox="1">
            <a:spLocks/>
          </p:cNvSpPr>
          <p:nvPr/>
        </p:nvSpPr>
        <p:spPr>
          <a:xfrm>
            <a:off x="2351584" y="5069292"/>
            <a:ext cx="8928991" cy="1029223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/>
              <a:t>Automatic authenticity </a:t>
            </a:r>
            <a:r>
              <a:rPr lang="en-GB" sz="3200" dirty="0"/>
              <a:t>c</a:t>
            </a:r>
            <a:r>
              <a:rPr lang="en-GB" sz="3200"/>
              <a:t>lassification </a:t>
            </a:r>
            <a:r>
              <a:rPr lang="en-GB" sz="2600" dirty="0"/>
              <a:t>– ongoing</a:t>
            </a:r>
            <a:endParaRPr lang="en-GB" sz="3200" dirty="0"/>
          </a:p>
          <a:p>
            <a:pPr algn="ctr"/>
            <a:r>
              <a:rPr lang="en-GB" sz="2300" i="1" dirty="0">
                <a:solidFill>
                  <a:schemeClr val="tx1"/>
                </a:solidFill>
              </a:rPr>
              <a:t>(Zloteanu, Cohn &amp; Krumhuber, in progress)</a:t>
            </a:r>
            <a:endParaRPr lang="en-GB" sz="23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678329-2270-4E24-B270-0BD95FCE2AA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8" t="-1" r="14244" b="14551"/>
          <a:stretch/>
        </p:blipFill>
        <p:spPr>
          <a:xfrm>
            <a:off x="651569" y="5058040"/>
            <a:ext cx="1468337" cy="1014656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9EEDDDDD-CC62-465D-8842-B049C4900D79}"/>
              </a:ext>
            </a:extLst>
          </p:cNvPr>
          <p:cNvSpPr txBox="1">
            <a:spLocks/>
          </p:cNvSpPr>
          <p:nvPr/>
        </p:nvSpPr>
        <p:spPr>
          <a:xfrm>
            <a:off x="2351935" y="1833043"/>
            <a:ext cx="7920530" cy="1029223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/>
              <a:t>Temporal and morphologic differences </a:t>
            </a:r>
            <a:r>
              <a:rPr lang="en-GB" sz="2600" dirty="0"/>
              <a:t>– </a:t>
            </a:r>
            <a:r>
              <a:rPr lang="en-GB" sz="2600" i="1" dirty="0"/>
              <a:t>Scientific Reports </a:t>
            </a:r>
            <a:r>
              <a:rPr lang="en-GB" sz="2000" dirty="0">
                <a:hlinkClick r:id="rId5"/>
              </a:rPr>
              <a:t>https://doi.org/10.1038/s41598-021-83077-4</a:t>
            </a:r>
            <a:endParaRPr lang="en-GB" sz="2600" dirty="0"/>
          </a:p>
          <a:p>
            <a:pPr algn="ctr"/>
            <a:r>
              <a:rPr lang="en-GB" sz="2300" i="1" dirty="0"/>
              <a:t>(</a:t>
            </a:r>
            <a:r>
              <a:rPr lang="en-GB" sz="2300" i="1" dirty="0" err="1">
                <a:solidFill>
                  <a:schemeClr val="tx1"/>
                </a:solidFill>
              </a:rPr>
              <a:t>Namba</a:t>
            </a:r>
            <a:r>
              <a:rPr lang="en-GB" sz="2300" i="1" dirty="0">
                <a:solidFill>
                  <a:schemeClr val="tx1"/>
                </a:solidFill>
              </a:rPr>
              <a:t>, Matsui, &amp; Zloteanu, 2021)</a:t>
            </a:r>
            <a:endParaRPr lang="en-GB" sz="2300" dirty="0">
              <a:solidFill>
                <a:schemeClr val="tx1"/>
              </a:solidFill>
            </a:endParaRPr>
          </a:p>
        </p:txBody>
      </p:sp>
      <p:pic>
        <p:nvPicPr>
          <p:cNvPr id="7" name="Picture 6" descr="Qr code&#10;&#10;Description automatically generated">
            <a:extLst>
              <a:ext uri="{FF2B5EF4-FFF2-40B4-BE49-F238E27FC236}">
                <a16:creationId xmlns:a16="http://schemas.microsoft.com/office/drawing/2014/main" id="{E29E259C-DEC0-4A8B-AF3B-77CDD5D000B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2466" y="1842904"/>
            <a:ext cx="1008110" cy="1008110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22C17E2-54B6-4C05-94F9-4B78ED107EE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736" r="18169" b="4185"/>
          <a:stretch/>
        </p:blipFill>
        <p:spPr>
          <a:xfrm>
            <a:off x="633495" y="1797150"/>
            <a:ext cx="1468337" cy="1101009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EB2263A-AC1C-4AF6-B093-0C11BA5A5E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" y="-19432"/>
            <a:ext cx="12192000" cy="58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04577"/>
      </p:ext>
    </p:extLst>
  </p:cSld>
  <p:clrMapOvr>
    <a:masterClrMapping/>
  </p:clrMapOvr>
  <p:transition spd="slow" advTm="18142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07BA942-A66E-4F88-8581-BC5395AE7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4000" dirty="0"/>
              <a:t>Thank you; Questions?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69355" y="0"/>
            <a:ext cx="33603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Non-verbal behaviour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29E9C25-7D90-40F4-9651-A4A9AD0E63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7811"/>
            <a:ext cx="12192000" cy="585216"/>
          </a:xfrm>
          <a:prstGeom prst="rect">
            <a:avLst/>
          </a:prstGeo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DF8B9D29-0347-DFA6-E36B-C087752E17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9011631" y="2129159"/>
            <a:ext cx="2552313" cy="2442446"/>
          </a:xfrm>
        </p:spPr>
      </p:pic>
      <p:pic>
        <p:nvPicPr>
          <p:cNvPr id="16" name="Picture 15" descr="A person with glasses smiling&#10;&#10;Description automatically generated with low confidence">
            <a:extLst>
              <a:ext uri="{FF2B5EF4-FFF2-40B4-BE49-F238E27FC236}">
                <a16:creationId xmlns:a16="http://schemas.microsoft.com/office/drawing/2014/main" id="{C116ADCF-EC38-F6D4-1734-E1A18330487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829" r="10829"/>
          <a:stretch/>
        </p:blipFill>
        <p:spPr>
          <a:xfrm>
            <a:off x="549960" y="2186662"/>
            <a:ext cx="1946534" cy="2484676"/>
          </a:xfrm>
          <a:prstGeom prst="rect">
            <a:avLst/>
          </a:prstGeom>
        </p:spPr>
      </p:pic>
      <p:pic>
        <p:nvPicPr>
          <p:cNvPr id="20" name="Picture 19" descr="A close-up of a person smiling&#10;&#10;Description automatically generated">
            <a:extLst>
              <a:ext uri="{FF2B5EF4-FFF2-40B4-BE49-F238E27FC236}">
                <a16:creationId xmlns:a16="http://schemas.microsoft.com/office/drawing/2014/main" id="{7F5BB777-C2A1-712B-E9F7-A22F45AFC3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5156" y="2212217"/>
            <a:ext cx="1946533" cy="248467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667B04CD-96B1-E425-0402-A777FB250531}"/>
              </a:ext>
            </a:extLst>
          </p:cNvPr>
          <p:cNvSpPr txBox="1"/>
          <p:nvPr/>
        </p:nvSpPr>
        <p:spPr>
          <a:xfrm>
            <a:off x="3536166" y="4728841"/>
            <a:ext cx="23460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Prof. </a:t>
            </a:r>
            <a:r>
              <a:rPr lang="en-GB" b="1" dirty="0" err="1"/>
              <a:t>Dr.</a:t>
            </a:r>
            <a:r>
              <a:rPr lang="en-GB" b="1" dirty="0"/>
              <a:t> Louisa </a:t>
            </a:r>
            <a:r>
              <a:rPr lang="en-GB" b="1" dirty="0" err="1"/>
              <a:t>Kulke</a:t>
            </a:r>
            <a:endParaRPr lang="en-GB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8935948-2530-04B5-82F0-900E24A21B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0470" y="5354382"/>
            <a:ext cx="3566469" cy="132904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8B3EC51-95E1-68C7-19CC-A54D62DF62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061" y="2620348"/>
            <a:ext cx="1212977" cy="161730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DAA5810-2AE2-4BC3-7FA6-583394C5CD3D}"/>
              </a:ext>
            </a:extLst>
          </p:cNvPr>
          <p:cNvSpPr txBox="1"/>
          <p:nvPr/>
        </p:nvSpPr>
        <p:spPr>
          <a:xfrm>
            <a:off x="549960" y="4679823"/>
            <a:ext cx="23460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Dr Fatima M. </a:t>
            </a:r>
            <a:r>
              <a:rPr lang="en-GB" b="1" dirty="0" err="1"/>
              <a:t>Felisberti</a:t>
            </a:r>
            <a:endParaRPr lang="en-GB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49FAFD3-5765-1A87-4CB2-979BDC5B6CD5}"/>
              </a:ext>
            </a:extLst>
          </p:cNvPr>
          <p:cNvSpPr txBox="1"/>
          <p:nvPr/>
        </p:nvSpPr>
        <p:spPr>
          <a:xfrm>
            <a:off x="9011631" y="4671338"/>
            <a:ext cx="23460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Funding from </a:t>
            </a:r>
            <a:r>
              <a:rPr lang="en-GB" b="1" dirty="0" err="1"/>
              <a:t>CResCID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367908042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0501D-5848-4D3B-8E02-D1ADDD302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Emotions: Universal or Social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B1A9D1B-7244-4B77-9C8E-271A40790C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0882" y="1892992"/>
            <a:ext cx="5190564" cy="3184484"/>
          </a:xfrm>
        </p:spPr>
        <p:txBody>
          <a:bodyPr>
            <a:normAutofit fontScale="92500"/>
          </a:bodyPr>
          <a:lstStyle/>
          <a:p>
            <a:r>
              <a:rPr lang="en-GB" b="1" dirty="0"/>
              <a:t>Basic Emotion Theory (BET)</a:t>
            </a:r>
          </a:p>
          <a:p>
            <a:pPr lvl="1">
              <a:lnSpc>
                <a:spcPct val="150000"/>
              </a:lnSpc>
            </a:pPr>
            <a:r>
              <a:rPr lang="en-GB" sz="2000" dirty="0"/>
              <a:t>Universal (same everywhere)</a:t>
            </a:r>
          </a:p>
          <a:p>
            <a:pPr lvl="1">
              <a:lnSpc>
                <a:spcPct val="150000"/>
              </a:lnSpc>
            </a:pPr>
            <a:r>
              <a:rPr lang="en-GB" sz="2000" dirty="0"/>
              <a:t>Require no learning (innate)</a:t>
            </a:r>
          </a:p>
          <a:p>
            <a:pPr lvl="1">
              <a:lnSpc>
                <a:spcPct val="150000"/>
              </a:lnSpc>
            </a:pPr>
            <a:r>
              <a:rPr lang="en-GB" sz="2000" dirty="0"/>
              <a:t>Cross-culturally understood</a:t>
            </a:r>
          </a:p>
          <a:p>
            <a:pPr lvl="1">
              <a:lnSpc>
                <a:spcPct val="150000"/>
              </a:lnSpc>
            </a:pPr>
            <a:r>
              <a:rPr lang="en-GB" sz="2000" dirty="0"/>
              <a:t>Different real and fake expressions</a:t>
            </a:r>
          </a:p>
          <a:p>
            <a:pPr lvl="1">
              <a:lnSpc>
                <a:spcPct val="150000"/>
              </a:lnSpc>
            </a:pPr>
            <a:r>
              <a:rPr lang="en-GB" sz="2000" dirty="0"/>
              <a:t>Vestigial behaviours which need to be “decoded”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743C7D1-C930-474A-833D-A068350AFB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26887" y="1892992"/>
            <a:ext cx="5584113" cy="3265079"/>
          </a:xfrm>
        </p:spPr>
        <p:txBody>
          <a:bodyPr>
            <a:normAutofit fontScale="92500"/>
          </a:bodyPr>
          <a:lstStyle/>
          <a:p>
            <a:r>
              <a:rPr lang="en-GB" b="1" dirty="0"/>
              <a:t>Behavioural Ecology View (BECV)</a:t>
            </a:r>
          </a:p>
          <a:p>
            <a:pPr lvl="1">
              <a:lnSpc>
                <a:spcPct val="150000"/>
              </a:lnSpc>
            </a:pPr>
            <a:r>
              <a:rPr lang="en-GB" sz="2000" dirty="0"/>
              <a:t>Communication signals (easily understood)</a:t>
            </a:r>
          </a:p>
          <a:p>
            <a:pPr lvl="1">
              <a:lnSpc>
                <a:spcPct val="150000"/>
              </a:lnSpc>
            </a:pPr>
            <a:r>
              <a:rPr lang="en-GB" sz="2000" dirty="0"/>
              <a:t>Co-evolved to be understood by peers</a:t>
            </a:r>
          </a:p>
          <a:p>
            <a:pPr lvl="1">
              <a:lnSpc>
                <a:spcPct val="150000"/>
              </a:lnSpc>
            </a:pPr>
            <a:r>
              <a:rPr lang="en-GB" sz="2000" dirty="0"/>
              <a:t>Vary from group to group (culture, society, etc.)</a:t>
            </a:r>
          </a:p>
          <a:p>
            <a:pPr lvl="1">
              <a:lnSpc>
                <a:spcPct val="150000"/>
              </a:lnSpc>
            </a:pPr>
            <a:r>
              <a:rPr lang="en-GB" sz="2000" dirty="0"/>
              <a:t>Doesn’t assume “genuine” and “fake” expressions differ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E191C2D-7E86-4331-9167-92AFF51EFE1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75" r="6133"/>
          <a:stretch/>
        </p:blipFill>
        <p:spPr>
          <a:xfrm>
            <a:off x="1561932" y="5077476"/>
            <a:ext cx="2644308" cy="1630387"/>
          </a:xfrm>
          <a:prstGeom prst="rect">
            <a:avLst/>
          </a:prstGeom>
        </p:spPr>
      </p:pic>
      <p:pic>
        <p:nvPicPr>
          <p:cNvPr id="5122" name="Picture 2" descr="See the source image">
            <a:extLst>
              <a:ext uri="{FF2B5EF4-FFF2-40B4-BE49-F238E27FC236}">
                <a16:creationId xmlns:a16="http://schemas.microsoft.com/office/drawing/2014/main" id="{184297EE-4B62-4A9E-ACD9-A97799FDF7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542" y="5077476"/>
            <a:ext cx="2524801" cy="1514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343FC12-EF3F-4A50-BB56-2832E49829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8629"/>
            <a:ext cx="12192000" cy="58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792254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4BC0ABE-138C-429E-A54D-6059FEF35F71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3"/>
          <a:srcRect b="2834"/>
          <a:stretch/>
        </p:blipFill>
        <p:spPr bwMode="auto">
          <a:xfrm>
            <a:off x="839416" y="2021842"/>
            <a:ext cx="5011346" cy="38563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88129F0-139C-465A-B301-C944928655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-19432"/>
            <a:ext cx="12192000" cy="58521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0484134-6559-4E70-AD77-93945D5D7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463" y="839788"/>
            <a:ext cx="11031537" cy="908050"/>
          </a:xfrm>
        </p:spPr>
        <p:txBody>
          <a:bodyPr>
            <a:normAutofit/>
          </a:bodyPr>
          <a:lstStyle/>
          <a:p>
            <a:r>
              <a:rPr lang="en-GB" dirty="0"/>
              <a:t>Present Research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BC84A8-4608-4EDF-8168-63FCADAE45FF}"/>
              </a:ext>
            </a:extLst>
          </p:cNvPr>
          <p:cNvSpPr txBox="1"/>
          <p:nvPr/>
        </p:nvSpPr>
        <p:spPr>
          <a:xfrm>
            <a:off x="5925857" y="1959378"/>
            <a:ext cx="5885143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000" dirty="0">
                <a:effectLst/>
                <a:latin typeface="Tw Cen MT (Body)"/>
                <a:ea typeface="Calibri" panose="020F0502020204030204" pitchFamily="34" charset="0"/>
              </a:rPr>
              <a:t>People can produce facsimiles of genuine emotional displays for strategic purposes, deceiving others about their true emotions</a:t>
            </a:r>
          </a:p>
          <a:p>
            <a:pPr marL="0" indent="0">
              <a:buNone/>
            </a:pPr>
            <a:endParaRPr lang="en-GB" sz="2000" dirty="0">
              <a:effectLst/>
              <a:latin typeface="Tw Cen MT (Body)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2000" dirty="0">
                <a:effectLst/>
                <a:latin typeface="Tw Cen MT (Body)"/>
                <a:ea typeface="Calibri" panose="020F0502020204030204" pitchFamily="34" charset="0"/>
              </a:rPr>
              <a:t>The ability (or inability) to determine if an emotional display is genuine is important for interpersonal communication, wellbeing, social cohesion, etc.,</a:t>
            </a:r>
          </a:p>
          <a:p>
            <a:pPr marL="0" indent="0">
              <a:buNone/>
            </a:pPr>
            <a:endParaRPr lang="en-GB" sz="2000" dirty="0">
              <a:effectLst/>
              <a:latin typeface="Tw Cen MT (Body)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2000" dirty="0">
                <a:effectLst/>
                <a:latin typeface="Tw Cen MT (Body)"/>
                <a:ea typeface="Calibri" panose="020F0502020204030204" pitchFamily="34" charset="0"/>
              </a:rPr>
              <a:t>We evaluate traits often proposed to affect this ability: </a:t>
            </a:r>
          </a:p>
          <a:p>
            <a:pPr marL="534988" lvl="1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effectLst/>
                <a:latin typeface="Tw Cen MT (Body)"/>
                <a:ea typeface="Calibri" panose="020F0502020204030204" pitchFamily="34" charset="0"/>
              </a:rPr>
              <a:t>Empathy, Theory of Mind, and Alexithymia</a:t>
            </a:r>
          </a:p>
          <a:p>
            <a:pPr marL="0" indent="0">
              <a:buNone/>
            </a:pPr>
            <a:endParaRPr lang="en-GB" sz="2000" dirty="0">
              <a:latin typeface="Tw Cen MT (Body)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677123-F150-46CF-A2E7-25A33FB9063A}"/>
              </a:ext>
            </a:extLst>
          </p:cNvPr>
          <p:cNvSpPr txBox="1"/>
          <p:nvPr/>
        </p:nvSpPr>
        <p:spPr>
          <a:xfrm>
            <a:off x="6071728" y="5262652"/>
            <a:ext cx="5739272" cy="1231106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b="1" dirty="0">
                <a:effectLst/>
                <a:latin typeface="Tw Cen MT (Body)"/>
                <a:ea typeface="Malgun Gothic" panose="020B0503020000020004" pitchFamily="34" charset="-127"/>
                <a:cs typeface="Times New Roman" panose="02020603050405020304" pitchFamily="18" charset="0"/>
              </a:rPr>
              <a:t>Hypotheses:</a:t>
            </a:r>
            <a:r>
              <a:rPr lang="en-US" sz="1600" dirty="0">
                <a:effectLst/>
                <a:latin typeface="Tw Cen MT (Body)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GB" sz="1600" dirty="0">
                <a:latin typeface="Tw Cen MT (Body)"/>
              </a:rPr>
              <a:t>Individual differences DO NOT relate to emotion authenticity discrimination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GB" sz="1600" dirty="0">
                <a:latin typeface="Tw Cen MT (Body)"/>
              </a:rPr>
              <a:t>Individual differences DO relate to perceptual judgements</a:t>
            </a:r>
          </a:p>
        </p:txBody>
      </p:sp>
    </p:spTree>
    <p:extLst>
      <p:ext uri="{BB962C8B-B14F-4D97-AF65-F5344CB8AC3E}">
        <p14:creationId xmlns:p14="http://schemas.microsoft.com/office/powerpoint/2010/main" val="1194881937"/>
      </p:ext>
    </p:extLst>
  </p:cSld>
  <p:clrMapOvr>
    <a:masterClrMapping/>
  </p:clrMapOvr>
  <p:transition spd="slow" advTm="30997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07BA942-A66E-4F88-8581-BC5395AE7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4000" dirty="0"/>
              <a:t>Factors (potentially) affecting Authenticity Discrimination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929" y="1984786"/>
            <a:ext cx="11031071" cy="640848"/>
          </a:xfrm>
        </p:spPr>
        <p:txBody>
          <a:bodyPr>
            <a:normAutofit/>
          </a:bodyPr>
          <a:lstStyle/>
          <a:p>
            <a:r>
              <a:rPr lang="en-GB" dirty="0"/>
              <a:t>Which individual characteristics affect this relationships?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69355" y="0"/>
            <a:ext cx="33603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Non-verbal behaviour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29E9C25-7D90-40F4-9651-A4A9AD0E63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7811"/>
            <a:ext cx="12192000" cy="585216"/>
          </a:xfrm>
          <a:prstGeom prst="rect">
            <a:avLst/>
          </a:prstGeom>
        </p:spPr>
      </p:pic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34A95F5-6DA5-4BBE-83B7-202106AE21F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975" r="2285"/>
          <a:stretch/>
        </p:blipFill>
        <p:spPr>
          <a:xfrm>
            <a:off x="459898" y="3916399"/>
            <a:ext cx="3609457" cy="1877521"/>
          </a:xfrm>
          <a:prstGeom prst="rect">
            <a:avLst/>
          </a:prstGeom>
        </p:spPr>
      </p:pic>
      <p:pic>
        <p:nvPicPr>
          <p:cNvPr id="16" name="Picture 15" descr="A picture containing map&#10;&#10;Description automatically generated">
            <a:extLst>
              <a:ext uri="{FF2B5EF4-FFF2-40B4-BE49-F238E27FC236}">
                <a16:creationId xmlns:a16="http://schemas.microsoft.com/office/drawing/2014/main" id="{8B19A6AD-07FB-4105-AB76-65E94806D0C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388" b="12071"/>
          <a:stretch/>
        </p:blipFill>
        <p:spPr>
          <a:xfrm>
            <a:off x="8579034" y="3916399"/>
            <a:ext cx="3292311" cy="1877522"/>
          </a:xfrm>
          <a:prstGeom prst="rect">
            <a:avLst/>
          </a:prstGeom>
        </p:spPr>
      </p:pic>
      <p:pic>
        <p:nvPicPr>
          <p:cNvPr id="4098" name="Picture 2" descr="Revealing the Double Empathy Problem: It's not that autistic* people lack  empathy. Rather, their different neurotypes and experiences may make it  harder for nonautisic people to understand them—and vice versa.: The ASHA">
            <a:extLst>
              <a:ext uri="{FF2B5EF4-FFF2-40B4-BE49-F238E27FC236}">
                <a16:creationId xmlns:a16="http://schemas.microsoft.com/office/drawing/2014/main" id="{1D35D706-C0E1-0198-7BEE-A4E38664D7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1" r="6925"/>
          <a:stretch/>
        </p:blipFill>
        <p:spPr bwMode="auto">
          <a:xfrm>
            <a:off x="4490735" y="3916399"/>
            <a:ext cx="3609457" cy="1858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C2D231F-F021-2AC0-3CB5-A38FFC7A9AF8}"/>
              </a:ext>
            </a:extLst>
          </p:cNvPr>
          <p:cNvSpPr txBox="1"/>
          <p:nvPr/>
        </p:nvSpPr>
        <p:spPr>
          <a:xfrm>
            <a:off x="690753" y="2851266"/>
            <a:ext cx="3147746" cy="5847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theory of mind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F1D202-C498-E9E6-5A2C-E3369CE5C4D2}"/>
              </a:ext>
            </a:extLst>
          </p:cNvPr>
          <p:cNvSpPr txBox="1"/>
          <p:nvPr/>
        </p:nvSpPr>
        <p:spPr>
          <a:xfrm>
            <a:off x="5124413" y="2851266"/>
            <a:ext cx="1943174" cy="58477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empathy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1841FC-999C-99C8-8B4E-A9884D6814C2}"/>
              </a:ext>
            </a:extLst>
          </p:cNvPr>
          <p:cNvSpPr txBox="1"/>
          <p:nvPr/>
        </p:nvSpPr>
        <p:spPr>
          <a:xfrm>
            <a:off x="8824813" y="2851266"/>
            <a:ext cx="2800751" cy="58477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softEdge rad="3175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alexithymia</a:t>
            </a:r>
          </a:p>
        </p:txBody>
      </p:sp>
    </p:spTree>
    <p:extLst>
      <p:ext uri="{BB962C8B-B14F-4D97-AF65-F5344CB8AC3E}">
        <p14:creationId xmlns:p14="http://schemas.microsoft.com/office/powerpoint/2010/main" val="1401036460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07BA942-A66E-4F88-8581-BC5395AE7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4000" dirty="0"/>
              <a:t>Dynamic expressions of surprise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929" y="1984786"/>
            <a:ext cx="11031071" cy="1201413"/>
          </a:xfrm>
        </p:spPr>
        <p:txBody>
          <a:bodyPr>
            <a:normAutofit/>
          </a:bodyPr>
          <a:lstStyle/>
          <a:p>
            <a:r>
              <a:rPr lang="en-GB" dirty="0"/>
              <a:t>We created different types of dynamic facial expressions of surprise (using different instructions)</a:t>
            </a:r>
            <a:endParaRPr lang="en-GB" baseline="0" dirty="0"/>
          </a:p>
        </p:txBody>
      </p:sp>
      <p:sp>
        <p:nvSpPr>
          <p:cNvPr id="4" name="TextBox 3"/>
          <p:cNvSpPr txBox="1"/>
          <p:nvPr/>
        </p:nvSpPr>
        <p:spPr>
          <a:xfrm>
            <a:off x="4069355" y="0"/>
            <a:ext cx="33603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Non-verbal behaviour</a:t>
            </a:r>
          </a:p>
        </p:txBody>
      </p:sp>
      <p:sp>
        <p:nvSpPr>
          <p:cNvPr id="12" name="Chevron 11"/>
          <p:cNvSpPr/>
          <p:nvPr/>
        </p:nvSpPr>
        <p:spPr>
          <a:xfrm>
            <a:off x="2195478" y="3768635"/>
            <a:ext cx="260339" cy="845107"/>
          </a:xfrm>
          <a:prstGeom prst="chevron">
            <a:avLst>
              <a:gd name="adj" fmla="val 73657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7" name="IMG_5511">
            <a:hlinkClick r:id="" action="ppaction://media"/>
            <a:extLst>
              <a:ext uri="{FF2B5EF4-FFF2-40B4-BE49-F238E27FC236}">
                <a16:creationId xmlns:a16="http://schemas.microsoft.com/office/drawing/2014/main" id="{CAC94324-9F42-47AB-99C3-FF0A3B0F8FC1}"/>
              </a:ext>
            </a:extLst>
          </p:cNvPr>
          <p:cNvPicPr preferRelativeResize="0"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383" end="10895"/>
                </p14:media>
              </p:ext>
            </p:extLst>
          </p:nvPr>
        </p:nvPicPr>
        <p:blipFill rotWithShape="1">
          <a:blip r:embed="rId6"/>
          <a:stretch/>
        </p:blipFill>
        <p:spPr>
          <a:xfrm>
            <a:off x="300786" y="3058641"/>
            <a:ext cx="1760225" cy="2285282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8" name="Picture 4" descr="http://im2.ezgif.com/tmp/ezgif-97528791.gif">
            <a:extLst>
              <a:ext uri="{FF2B5EF4-FFF2-40B4-BE49-F238E27FC236}">
                <a16:creationId xmlns:a16="http://schemas.microsoft.com/office/drawing/2014/main" id="{EB7ABA9E-D9F7-499A-89B8-78B3B00F565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284" y="3338700"/>
            <a:ext cx="2381250" cy="1704976"/>
          </a:xfrm>
          <a:prstGeom prst="rect">
            <a:avLst/>
          </a:prstGeom>
          <a:noFill/>
          <a:ln w="1905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im2.ezgif.com/tmp/ezgif-3200229421.gif">
            <a:extLst>
              <a:ext uri="{FF2B5EF4-FFF2-40B4-BE49-F238E27FC236}">
                <a16:creationId xmlns:a16="http://schemas.microsoft.com/office/drawing/2014/main" id="{F2630552-D11C-4987-91D2-941AC693D5E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001" y="3348794"/>
            <a:ext cx="2381250" cy="1704976"/>
          </a:xfrm>
          <a:prstGeom prst="rect">
            <a:avLst/>
          </a:prstGeom>
          <a:noFill/>
          <a:ln w="1905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2.ezgif.com/tmp/ezgif-1627597153.gif">
            <a:extLst>
              <a:ext uri="{FF2B5EF4-FFF2-40B4-BE49-F238E27FC236}">
                <a16:creationId xmlns:a16="http://schemas.microsoft.com/office/drawing/2014/main" id="{A9F25F67-1E19-4C94-AB86-9A56A00B352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718" y="3348794"/>
            <a:ext cx="2199473" cy="1706792"/>
          </a:xfrm>
          <a:prstGeom prst="rect">
            <a:avLst/>
          </a:prstGeom>
          <a:noFill/>
          <a:ln w="1905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29E9C25-7D90-40F4-9651-A4A9AD0E637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-47811"/>
            <a:ext cx="12192000" cy="585216"/>
          </a:xfrm>
          <a:prstGeom prst="rect">
            <a:avLst/>
          </a:prstGeom>
        </p:spPr>
      </p:pic>
      <p:pic>
        <p:nvPicPr>
          <p:cNvPr id="13" name="00220es">
            <a:hlinkClick r:id="" action="ppaction://media"/>
            <a:extLst>
              <a:ext uri="{FF2B5EF4-FFF2-40B4-BE49-F238E27FC236}">
                <a16:creationId xmlns:a16="http://schemas.microsoft.com/office/drawing/2014/main" id="{302EBC86-B6CC-B45F-9E34-9A4454C3578C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3">
                  <p14:trim st="4771" end="992"/>
                </p14:media>
              </p:ext>
            </p:extLst>
          </p:nvPr>
        </p:nvPicPr>
        <p:blipFill rotWithShape="1">
          <a:blip r:embed="rId11"/>
          <a:srcRect l="15848" t="1457" r="12568" b="-1457"/>
          <a:stretch/>
        </p:blipFill>
        <p:spPr>
          <a:xfrm>
            <a:off x="9955658" y="3348794"/>
            <a:ext cx="2182627" cy="1715070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395159E-6CA9-78AB-1B2B-920E0E3DE4CB}"/>
              </a:ext>
            </a:extLst>
          </p:cNvPr>
          <p:cNvSpPr/>
          <p:nvPr/>
        </p:nvSpPr>
        <p:spPr>
          <a:xfrm>
            <a:off x="9895113" y="3058641"/>
            <a:ext cx="2296887" cy="22852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462775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82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3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2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>
              <p:cMediaNode vol="80000">
                <p:cTn id="23" repeatCount="indefinite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929" y="839096"/>
            <a:ext cx="7332295" cy="770746"/>
          </a:xfrm>
        </p:spPr>
        <p:txBody>
          <a:bodyPr>
            <a:normAutofit fontScale="90000"/>
          </a:bodyPr>
          <a:lstStyle/>
          <a:p>
            <a:r>
              <a:rPr lang="en-GB" dirty="0"/>
              <a:t>Stimuli Creation </a:t>
            </a:r>
            <a:r>
              <a:rPr lang="en-GB" sz="2700" dirty="0"/>
              <a:t>(Zloteanu, et al., 2018; 2020)</a:t>
            </a:r>
            <a:endParaRPr lang="en-GB" dirty="0"/>
          </a:p>
        </p:txBody>
      </p:sp>
      <p:sp>
        <p:nvSpPr>
          <p:cNvPr id="10" name="Chevron 9"/>
          <p:cNvSpPr/>
          <p:nvPr/>
        </p:nvSpPr>
        <p:spPr>
          <a:xfrm>
            <a:off x="3200154" y="1970950"/>
            <a:ext cx="331835" cy="506097"/>
          </a:xfrm>
          <a:prstGeom prst="chevr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3742" y="1633747"/>
            <a:ext cx="1425081" cy="901154"/>
          </a:xfrm>
          <a:prstGeom prst="rect">
            <a:avLst/>
          </a:prstGeom>
        </p:spPr>
      </p:pic>
      <p:pic>
        <p:nvPicPr>
          <p:cNvPr id="16" name="Picture 2" descr="C:\Users\PaLS\Desktop\Dropbox\PHD\POSTERS\Surprise study poster\images\JACK box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" t="1324" r="3283" b="2100"/>
          <a:stretch/>
        </p:blipFill>
        <p:spPr bwMode="auto">
          <a:xfrm>
            <a:off x="1357362" y="1706226"/>
            <a:ext cx="1167316" cy="1146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C:\Users\PaLS\Desktop\Dropbox\PHD\POSTERS\Surprise study poster\images\Ipad box v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" r="1517" b="5524"/>
          <a:stretch/>
        </p:blipFill>
        <p:spPr bwMode="auto">
          <a:xfrm>
            <a:off x="4206837" y="2855798"/>
            <a:ext cx="1209785" cy="1146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PaLS\Desktop\Dropbox\PHD\POSTERS\Surprise study poster\images\JACK box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" t="1324" r="3283" b="2100"/>
          <a:stretch/>
        </p:blipFill>
        <p:spPr bwMode="auto">
          <a:xfrm>
            <a:off x="1357362" y="2972878"/>
            <a:ext cx="1167316" cy="1146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Chevron 27"/>
          <p:cNvSpPr/>
          <p:nvPr/>
        </p:nvSpPr>
        <p:spPr>
          <a:xfrm>
            <a:off x="3217736" y="3206078"/>
            <a:ext cx="331835" cy="506097"/>
          </a:xfrm>
          <a:prstGeom prst="chevr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9" name="Chevron 28"/>
          <p:cNvSpPr/>
          <p:nvPr/>
        </p:nvSpPr>
        <p:spPr>
          <a:xfrm>
            <a:off x="5962187" y="3233160"/>
            <a:ext cx="331835" cy="506097"/>
          </a:xfrm>
          <a:prstGeom prst="chevr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1337" y="3008944"/>
            <a:ext cx="1425081" cy="901154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 rot="16200000">
            <a:off x="316299" y="3348269"/>
            <a:ext cx="1172116" cy="369332"/>
          </a:xfrm>
          <a:prstGeom prst="rect">
            <a:avLst/>
          </a:prstGeom>
          <a:solidFill>
            <a:srgbClr val="6699FF"/>
          </a:solidFill>
          <a:ln>
            <a:solidFill>
              <a:srgbClr val="0070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Rehearsed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186885" y="3960879"/>
            <a:ext cx="12820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(recall experience)</a:t>
            </a:r>
          </a:p>
        </p:txBody>
      </p:sp>
      <p:pic>
        <p:nvPicPr>
          <p:cNvPr id="33" name="Picture 4" descr="C:\Users\PaLS\Desktop\Dropbox\PHD\POSTERS\Surprise study poster\images\Ipad box v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" r="1517" b="5524"/>
          <a:stretch/>
        </p:blipFill>
        <p:spPr bwMode="auto">
          <a:xfrm>
            <a:off x="1357362" y="4282255"/>
            <a:ext cx="1209785" cy="1146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Chevron 33"/>
          <p:cNvSpPr/>
          <p:nvPr/>
        </p:nvSpPr>
        <p:spPr>
          <a:xfrm>
            <a:off x="3200154" y="4535449"/>
            <a:ext cx="331835" cy="506097"/>
          </a:xfrm>
          <a:prstGeom prst="chevr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1419" y="4287663"/>
            <a:ext cx="1425081" cy="901154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 rot="16200000">
            <a:off x="316274" y="4709546"/>
            <a:ext cx="1229888" cy="369332"/>
          </a:xfrm>
          <a:prstGeom prst="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Improvised</a:t>
            </a:r>
          </a:p>
        </p:txBody>
      </p:sp>
      <p:sp>
        <p:nvSpPr>
          <p:cNvPr id="55" name="Rectangle 54"/>
          <p:cNvSpPr/>
          <p:nvPr/>
        </p:nvSpPr>
        <p:spPr>
          <a:xfrm>
            <a:off x="8841890" y="4677534"/>
            <a:ext cx="419218" cy="1284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 55"/>
          <p:cNvSpPr/>
          <p:nvPr/>
        </p:nvSpPr>
        <p:spPr>
          <a:xfrm>
            <a:off x="8841890" y="4863857"/>
            <a:ext cx="419218" cy="1284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TextBox 57"/>
          <p:cNvSpPr txBox="1"/>
          <p:nvPr/>
        </p:nvSpPr>
        <p:spPr>
          <a:xfrm>
            <a:off x="1446171" y="5378351"/>
            <a:ext cx="10321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(act surprised)</a:t>
            </a: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34209731-84B2-48E8-85FC-081A1EA79C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-19432"/>
            <a:ext cx="12192000" cy="585216"/>
          </a:xfrm>
          <a:prstGeom prst="rect">
            <a:avLst/>
          </a:prstGeom>
        </p:spPr>
      </p:pic>
      <p:sp>
        <p:nvSpPr>
          <p:cNvPr id="49" name="Chevron 33">
            <a:extLst>
              <a:ext uri="{FF2B5EF4-FFF2-40B4-BE49-F238E27FC236}">
                <a16:creationId xmlns:a16="http://schemas.microsoft.com/office/drawing/2014/main" id="{5F148DA3-6CC7-4836-AD1F-36E327250E23}"/>
              </a:ext>
            </a:extLst>
          </p:cNvPr>
          <p:cNvSpPr/>
          <p:nvPr/>
        </p:nvSpPr>
        <p:spPr>
          <a:xfrm>
            <a:off x="6100944" y="5785711"/>
            <a:ext cx="331835" cy="506097"/>
          </a:xfrm>
          <a:prstGeom prst="chevr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DD131170-3D52-46E1-AD55-0C36E84E8C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925" y="5464746"/>
            <a:ext cx="1425081" cy="901154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7026DCC0-24B5-4484-B953-A6813F015078}"/>
              </a:ext>
            </a:extLst>
          </p:cNvPr>
          <p:cNvSpPr txBox="1"/>
          <p:nvPr/>
        </p:nvSpPr>
        <p:spPr>
          <a:xfrm rot="16200000">
            <a:off x="448084" y="5937994"/>
            <a:ext cx="952312" cy="369332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External</a:t>
            </a:r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82199D20-CB5B-417A-B0D2-5FD1D35428A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14325"/>
          <a:stretch/>
        </p:blipFill>
        <p:spPr>
          <a:xfrm>
            <a:off x="1306145" y="5638242"/>
            <a:ext cx="1233463" cy="952312"/>
          </a:xfrm>
          <a:prstGeom prst="rect">
            <a:avLst/>
          </a:prstGeom>
        </p:spPr>
      </p:pic>
      <p:sp>
        <p:nvSpPr>
          <p:cNvPr id="66" name="Chevron 63">
            <a:extLst>
              <a:ext uri="{FF2B5EF4-FFF2-40B4-BE49-F238E27FC236}">
                <a16:creationId xmlns:a16="http://schemas.microsoft.com/office/drawing/2014/main" id="{106556DD-AA28-4416-BE9E-A2DD36BBEA75}"/>
              </a:ext>
            </a:extLst>
          </p:cNvPr>
          <p:cNvSpPr/>
          <p:nvPr/>
        </p:nvSpPr>
        <p:spPr>
          <a:xfrm>
            <a:off x="3217735" y="5738773"/>
            <a:ext cx="331835" cy="506097"/>
          </a:xfrm>
          <a:prstGeom prst="chevr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A6DE2B42-A2F3-425E-A5B0-CF9FA495680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90528" y="5493368"/>
            <a:ext cx="1535959" cy="1223224"/>
          </a:xfrm>
          <a:prstGeom prst="rect">
            <a:avLst/>
          </a:prstGeom>
        </p:spPr>
      </p:pic>
      <p:pic>
        <p:nvPicPr>
          <p:cNvPr id="68" name="Picture 4" descr="C:\Users\PaLS\Desktop\Dropbox\PHD\POSTERS\Surprise study poster\images\Ipad box v2.png">
            <a:extLst>
              <a:ext uri="{FF2B5EF4-FFF2-40B4-BE49-F238E27FC236}">
                <a16:creationId xmlns:a16="http://schemas.microsoft.com/office/drawing/2014/main" id="{61CE7591-6118-4676-B9E2-24C3C33927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" r="1517" b="5524"/>
          <a:stretch/>
        </p:blipFill>
        <p:spPr bwMode="auto">
          <a:xfrm>
            <a:off x="4221693" y="5307128"/>
            <a:ext cx="1209785" cy="1146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TextBox 68">
            <a:extLst>
              <a:ext uri="{FF2B5EF4-FFF2-40B4-BE49-F238E27FC236}">
                <a16:creationId xmlns:a16="http://schemas.microsoft.com/office/drawing/2014/main" id="{06D942D6-F106-4D71-A2DF-8295E5564E56}"/>
              </a:ext>
            </a:extLst>
          </p:cNvPr>
          <p:cNvSpPr txBox="1"/>
          <p:nvPr/>
        </p:nvSpPr>
        <p:spPr>
          <a:xfrm>
            <a:off x="4185567" y="6404730"/>
            <a:ext cx="12820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(recall experience)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8E47AF2-F993-4FE0-A034-D6E1491FA940}"/>
              </a:ext>
            </a:extLst>
          </p:cNvPr>
          <p:cNvSpPr txBox="1"/>
          <p:nvPr/>
        </p:nvSpPr>
        <p:spPr>
          <a:xfrm rot="16200000">
            <a:off x="434899" y="2095592"/>
            <a:ext cx="979755" cy="36933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Genuine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B46A32E-095E-4A47-B827-9BB683D2E8B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91221" y="4201177"/>
            <a:ext cx="1572904" cy="12985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2F33319-E946-4E25-97C7-8B0F7E843F0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693635" y="2905786"/>
            <a:ext cx="1572904" cy="13168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6405435-9607-4704-A9C3-13AF4A3E3BC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696144" y="1718465"/>
            <a:ext cx="1493649" cy="1219306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D1FD597B-95EA-481F-A405-D42186A8A972}"/>
              </a:ext>
            </a:extLst>
          </p:cNvPr>
          <p:cNvSpPr/>
          <p:nvPr/>
        </p:nvSpPr>
        <p:spPr>
          <a:xfrm>
            <a:off x="8841890" y="3363987"/>
            <a:ext cx="419218" cy="1284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57A1D76-2025-410E-A7C7-A385D8704FB8}"/>
              </a:ext>
            </a:extLst>
          </p:cNvPr>
          <p:cNvSpPr/>
          <p:nvPr/>
        </p:nvSpPr>
        <p:spPr>
          <a:xfrm>
            <a:off x="8841890" y="3550310"/>
            <a:ext cx="419218" cy="1284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E4EF50B-2438-4F71-A92B-E3CE28BC8C39}"/>
              </a:ext>
            </a:extLst>
          </p:cNvPr>
          <p:cNvSpPr/>
          <p:nvPr/>
        </p:nvSpPr>
        <p:spPr>
          <a:xfrm>
            <a:off x="8786740" y="1922398"/>
            <a:ext cx="419218" cy="1284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C3BED0F-800D-4531-BC4D-84536092241D}"/>
              </a:ext>
            </a:extLst>
          </p:cNvPr>
          <p:cNvSpPr/>
          <p:nvPr/>
        </p:nvSpPr>
        <p:spPr>
          <a:xfrm>
            <a:off x="8786740" y="2108721"/>
            <a:ext cx="419218" cy="1284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03A1BF8-ECB5-4F21-A1B6-0B8ED33E6B33}"/>
              </a:ext>
            </a:extLst>
          </p:cNvPr>
          <p:cNvSpPr/>
          <p:nvPr/>
        </p:nvSpPr>
        <p:spPr>
          <a:xfrm>
            <a:off x="8841890" y="5863391"/>
            <a:ext cx="419218" cy="1284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20BB922-C2AB-4746-9CE6-15A96C4B33CA}"/>
              </a:ext>
            </a:extLst>
          </p:cNvPr>
          <p:cNvSpPr/>
          <p:nvPr/>
        </p:nvSpPr>
        <p:spPr>
          <a:xfrm>
            <a:off x="8841890" y="6049714"/>
            <a:ext cx="419218" cy="1284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2102312"/>
      </p:ext>
    </p:extLst>
  </p:cSld>
  <p:clrMapOvr>
    <a:masterClrMapping/>
  </p:clrMapOvr>
  <p:transition spd="slow" advTm="58814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8" grpId="0" animBg="1"/>
      <p:bldP spid="29" grpId="0" animBg="1"/>
      <p:bldP spid="31" grpId="0" animBg="1"/>
      <p:bldP spid="32" grpId="0"/>
      <p:bldP spid="34" grpId="0" animBg="1"/>
      <p:bldP spid="36" grpId="0" animBg="1"/>
      <p:bldP spid="55" grpId="0" animBg="1"/>
      <p:bldP spid="56" grpId="0" animBg="1"/>
      <p:bldP spid="58" grpId="0"/>
      <p:bldP spid="49" grpId="0" animBg="1"/>
      <p:bldP spid="60" grpId="0" animBg="1"/>
      <p:bldP spid="66" grpId="0" animBg="1"/>
      <p:bldP spid="69" grpId="0"/>
      <p:bldP spid="63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63AFA1C-9D58-4458-A0F0-6F0CB7083BCE}"/>
              </a:ext>
            </a:extLst>
          </p:cNvPr>
          <p:cNvSpPr/>
          <p:nvPr/>
        </p:nvSpPr>
        <p:spPr>
          <a:xfrm>
            <a:off x="779928" y="2085498"/>
            <a:ext cx="10545569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000" b="1" dirty="0"/>
              <a:t>Accuracy</a:t>
            </a:r>
            <a:r>
              <a:rPr lang="en-GB" sz="2000" dirty="0"/>
              <a:t> – People are fairly accurate at discriminating authenticity of dynamic expressions, but not great (60%)</a:t>
            </a:r>
          </a:p>
          <a:p>
            <a:pPr>
              <a:spcAft>
                <a:spcPts val="1200"/>
              </a:spcAft>
            </a:pPr>
            <a:r>
              <a:rPr lang="en-GB" sz="2000" dirty="0"/>
              <a:t>But, show an </a:t>
            </a:r>
            <a:r>
              <a:rPr lang="en-GB" sz="2000" b="1" dirty="0"/>
              <a:t>authenticity</a:t>
            </a:r>
            <a:r>
              <a:rPr lang="en-GB" sz="2000" dirty="0"/>
              <a:t> </a:t>
            </a:r>
            <a:r>
              <a:rPr lang="en-GB" sz="2000" b="1" dirty="0"/>
              <a:t>bias</a:t>
            </a:r>
          </a:p>
          <a:p>
            <a:pPr>
              <a:spcAft>
                <a:spcPts val="1200"/>
              </a:spcAft>
            </a:pPr>
            <a:r>
              <a:rPr lang="en-GB" sz="2000" dirty="0"/>
              <a:t>The </a:t>
            </a:r>
            <a:r>
              <a:rPr lang="en-GB" sz="2000" b="1" dirty="0"/>
              <a:t>type</a:t>
            </a:r>
            <a:r>
              <a:rPr lang="en-GB" sz="2000" dirty="0"/>
              <a:t> of deliberate expression affects (changes) judgement </a:t>
            </a:r>
          </a:p>
          <a:p>
            <a:pPr>
              <a:spcAft>
                <a:spcPts val="1200"/>
              </a:spcAft>
            </a:pPr>
            <a:r>
              <a:rPr lang="en-GB" sz="2000" b="1" dirty="0"/>
              <a:t>Deliberate</a:t>
            </a:r>
            <a:r>
              <a:rPr lang="en-GB" sz="2000" dirty="0"/>
              <a:t> and </a:t>
            </a:r>
            <a:r>
              <a:rPr lang="en-GB" sz="2000" b="1" dirty="0"/>
              <a:t>genuine</a:t>
            </a:r>
            <a:r>
              <a:rPr lang="en-GB" sz="2000" dirty="0"/>
              <a:t> expressions are judged differently if shown as static or dynamic stimuli</a:t>
            </a:r>
          </a:p>
          <a:p>
            <a:pPr>
              <a:spcAft>
                <a:spcPts val="1200"/>
              </a:spcAft>
            </a:pPr>
            <a:endParaRPr lang="en-GB" sz="2000" dirty="0"/>
          </a:p>
          <a:p>
            <a:pPr>
              <a:spcAft>
                <a:spcPts val="1200"/>
              </a:spcAft>
            </a:pPr>
            <a:r>
              <a:rPr lang="en-GB" sz="2400" b="1" dirty="0">
                <a:solidFill>
                  <a:srgbClr val="00B0F0"/>
                </a:solidFill>
              </a:rPr>
              <a:t>Production method matters </a:t>
            </a:r>
            <a:r>
              <a:rPr lang="en-GB" sz="2400" dirty="0"/>
              <a:t>- using the umbrella term of “posed” expressions in research will lead to unclear, conflicting, and misleading effects</a:t>
            </a:r>
          </a:p>
          <a:p>
            <a:pPr>
              <a:spcAft>
                <a:spcPts val="1200"/>
              </a:spcAft>
            </a:pPr>
            <a:r>
              <a:rPr lang="en-GB" sz="2400" b="1" dirty="0">
                <a:solidFill>
                  <a:srgbClr val="00B0F0"/>
                </a:solidFill>
              </a:rPr>
              <a:t>Presentation format matters </a:t>
            </a:r>
            <a:r>
              <a:rPr lang="en-GB" sz="2400" dirty="0"/>
              <a:t>- dynamic leads to superior (more nuanced and clearer) judgment differences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7619EC7-C64F-486C-A519-4DD6A1F8D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929" y="839096"/>
            <a:ext cx="11031071" cy="909022"/>
          </a:xfrm>
        </p:spPr>
        <p:txBody>
          <a:bodyPr>
            <a:normAutofit/>
          </a:bodyPr>
          <a:lstStyle/>
          <a:p>
            <a:r>
              <a:rPr lang="en-GB" dirty="0"/>
              <a:t>Stimuli Validation </a:t>
            </a:r>
            <a:r>
              <a:rPr lang="en-GB" sz="3200" dirty="0">
                <a:solidFill>
                  <a:srgbClr val="FF5050"/>
                </a:solidFill>
              </a:rPr>
              <a:t>[Paper 1 &amp; Paper 2]</a:t>
            </a:r>
            <a:endParaRPr lang="en-GB" dirty="0">
              <a:solidFill>
                <a:srgbClr val="FF505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D282EE-7E2F-4E62-807A-C4845F3A5F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9432"/>
            <a:ext cx="12192000" cy="58521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ADFB66C-FBE9-40BD-8AA7-067F67E2283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30" t="6614" r="2589" b="8176"/>
          <a:stretch/>
        </p:blipFill>
        <p:spPr>
          <a:xfrm>
            <a:off x="9700117" y="-11631"/>
            <a:ext cx="2489442" cy="1320808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2914359344"/>
      </p:ext>
    </p:extLst>
  </p:cSld>
  <p:clrMapOvr>
    <a:masterClrMapping/>
  </p:clrMapOvr>
  <p:transition spd="slow" advTm="44713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07BA942-A66E-4F88-8581-BC5395AE7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4000" dirty="0"/>
              <a:t>Stimuli Validation </a:t>
            </a:r>
            <a:r>
              <a:rPr lang="en-GB" sz="2000" dirty="0">
                <a:solidFill>
                  <a:srgbClr val="FF5050"/>
                </a:solidFill>
              </a:rPr>
              <a:t>[Paper 1 &amp; Paper 2]</a:t>
            </a:r>
            <a:endParaRPr lang="en-GB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069355" y="0"/>
            <a:ext cx="33603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Non-verbal behaviour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29E9C25-7D90-40F4-9651-A4A9AD0E63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7811"/>
            <a:ext cx="12192000" cy="585216"/>
          </a:xfrm>
          <a:prstGeom prst="rect">
            <a:avLst/>
          </a:prstGeom>
        </p:spPr>
      </p:pic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98E93DAA-8FF0-3612-192A-30A32D6482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7345706"/>
              </p:ext>
            </p:extLst>
          </p:nvPr>
        </p:nvGraphicFramePr>
        <p:xfrm>
          <a:off x="954599" y="2091543"/>
          <a:ext cx="4032448" cy="23586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D5BE2D93-F798-D6D5-B8FB-EC6EDFA896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9414164"/>
              </p:ext>
            </p:extLst>
          </p:nvPr>
        </p:nvGraphicFramePr>
        <p:xfrm>
          <a:off x="983432" y="4293095"/>
          <a:ext cx="4032448" cy="2438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D0E530C8-2F43-ECF9-3CEF-E7D88AA9673E}"/>
              </a:ext>
            </a:extLst>
          </p:cNvPr>
          <p:cNvSpPr txBox="1"/>
          <p:nvPr/>
        </p:nvSpPr>
        <p:spPr>
          <a:xfrm rot="16200000">
            <a:off x="227047" y="3017241"/>
            <a:ext cx="1023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Accuracy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DB3054F-DE00-FC2F-B1B6-DD935F581E9B}"/>
              </a:ext>
            </a:extLst>
          </p:cNvPr>
          <p:cNvSpPr txBox="1"/>
          <p:nvPr/>
        </p:nvSpPr>
        <p:spPr>
          <a:xfrm rot="16200000">
            <a:off x="165737" y="5327897"/>
            <a:ext cx="997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Intensity</a:t>
            </a:r>
          </a:p>
        </p:txBody>
      </p:sp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50B74806-1A42-756B-2A58-E1F8344709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1327618"/>
              </p:ext>
            </p:extLst>
          </p:nvPr>
        </p:nvGraphicFramePr>
        <p:xfrm>
          <a:off x="6643231" y="1982439"/>
          <a:ext cx="4032448" cy="2438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238E4CC4-2929-50E0-3044-5B6374040EF2}"/>
              </a:ext>
            </a:extLst>
          </p:cNvPr>
          <p:cNvSpPr txBox="1"/>
          <p:nvPr/>
        </p:nvSpPr>
        <p:spPr>
          <a:xfrm rot="16200000">
            <a:off x="5656934" y="3017240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Genuineness</a:t>
            </a:r>
          </a:p>
        </p:txBody>
      </p:sp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690D6735-42A2-6277-FA86-E71ED68843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3571968"/>
              </p:ext>
            </p:extLst>
          </p:nvPr>
        </p:nvGraphicFramePr>
        <p:xfrm>
          <a:off x="6672064" y="4293095"/>
          <a:ext cx="4032448" cy="2438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C33E7014-CAB0-B93C-EF24-74D2FF311E91}"/>
              </a:ext>
            </a:extLst>
          </p:cNvPr>
          <p:cNvSpPr txBox="1"/>
          <p:nvPr/>
        </p:nvSpPr>
        <p:spPr>
          <a:xfrm rot="16200000">
            <a:off x="5732147" y="5327896"/>
            <a:ext cx="1246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Confidence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BCCCE9E4-4A8B-AAF6-D4B4-9BE22152AF6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430" t="6614" r="2589" b="8176"/>
          <a:stretch/>
        </p:blipFill>
        <p:spPr>
          <a:xfrm>
            <a:off x="9702558" y="-27201"/>
            <a:ext cx="2489442" cy="1320808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2380367071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4|15.3|14.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Custom 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1CADE4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125000"/>
              </a:schemeClr>
              <a:schemeClr val="phClr">
                <a:tint val="92000"/>
                <a:shade val="70000"/>
                <a:satMod val="110000"/>
              </a:schemeClr>
            </a:duotone>
          </a:blip>
          <a:tile tx="0" ty="0" sx="22000" sy="2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E736489A-00C3-4E0A-AAA8-D4D3127BA5B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4462</TotalTime>
  <Words>2103</Words>
  <Application>Microsoft Office PowerPoint</Application>
  <PresentationFormat>Widescreen</PresentationFormat>
  <Paragraphs>234</Paragraphs>
  <Slides>23</Slides>
  <Notes>20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Bookman Old Style</vt:lpstr>
      <vt:lpstr>Calibri</vt:lpstr>
      <vt:lpstr>Cambria Math</vt:lpstr>
      <vt:lpstr>Times New Roman</vt:lpstr>
      <vt:lpstr>Tw Cen MT</vt:lpstr>
      <vt:lpstr>Tw Cen MT (Body)</vt:lpstr>
      <vt:lpstr>Tw Cen MT Condensed</vt:lpstr>
      <vt:lpstr>Wingdings</vt:lpstr>
      <vt:lpstr>Wingdings 3</vt:lpstr>
      <vt:lpstr>Integral</vt:lpstr>
      <vt:lpstr>Mircea Zloteanu1, Fatima M. Felisberti1, and Louisa Kulke2  1Kingston University London, 2Friedrich-Alexander-Universität </vt:lpstr>
      <vt:lpstr>Emotional Authenticity Judgements</vt:lpstr>
      <vt:lpstr>Emotions: Universal or Social</vt:lpstr>
      <vt:lpstr>Present Research</vt:lpstr>
      <vt:lpstr>Factors (potentially) affecting Authenticity Discrimination</vt:lpstr>
      <vt:lpstr>Dynamic expressions of surprise</vt:lpstr>
      <vt:lpstr>Stimuli Creation (Zloteanu, et al., 2018; 2020)</vt:lpstr>
      <vt:lpstr>Stimuli Validation [Paper 1 &amp; Paper 2]</vt:lpstr>
      <vt:lpstr>Stimuli Validation [Paper 1 &amp; Paper 2]</vt:lpstr>
      <vt:lpstr>Method</vt:lpstr>
      <vt:lpstr>Empathy:  Interpersonal Reactivity Index (Davis, 1980)</vt:lpstr>
      <vt:lpstr>Theory of Mind:  Reading the mind in the eyes test Rev (Baron-Cohen, et al., 2001)</vt:lpstr>
      <vt:lpstr>Alexithymia:  Perth Alexithymia Questionnaire (Preece et al., 2017)</vt:lpstr>
      <vt:lpstr>Pre-registered on OSF</vt:lpstr>
      <vt:lpstr>Results: Expression type (nice replication) </vt:lpstr>
      <vt:lpstr>Results: Accuracy </vt:lpstr>
      <vt:lpstr>Results: Genuineness (bias)</vt:lpstr>
      <vt:lpstr>Results: Intensity </vt:lpstr>
      <vt:lpstr>Results: Confidence </vt:lpstr>
      <vt:lpstr>Implications &amp; Conclusions</vt:lpstr>
      <vt:lpstr>More on this type of work:</vt:lpstr>
      <vt:lpstr>Projects</vt:lpstr>
      <vt:lpstr>Thank you; Questions?</vt:lpstr>
    </vt:vector>
  </TitlesOfParts>
  <Company>Kingston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Criminology &amp; Sociology Dissertation</dc:title>
  <dc:creator>Zloteanu, Mircea</dc:creator>
  <cp:lastModifiedBy>Zloteanu, Mircea</cp:lastModifiedBy>
  <cp:revision>512</cp:revision>
  <cp:lastPrinted>2018-09-26T08:36:16Z</cp:lastPrinted>
  <dcterms:created xsi:type="dcterms:W3CDTF">2018-09-18T13:19:25Z</dcterms:created>
  <dcterms:modified xsi:type="dcterms:W3CDTF">2022-08-02T09:25:24Z</dcterms:modified>
</cp:coreProperties>
</file>