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27"/>
  </p:notesMasterIdLst>
  <p:sldIdLst>
    <p:sldId id="257" r:id="rId3"/>
    <p:sldId id="339" r:id="rId4"/>
    <p:sldId id="340" r:id="rId5"/>
    <p:sldId id="341" r:id="rId6"/>
    <p:sldId id="342" r:id="rId7"/>
    <p:sldId id="344" r:id="rId8"/>
    <p:sldId id="345" r:id="rId9"/>
    <p:sldId id="346" r:id="rId10"/>
    <p:sldId id="347" r:id="rId11"/>
    <p:sldId id="348" r:id="rId12"/>
    <p:sldId id="349" r:id="rId13"/>
    <p:sldId id="350" r:id="rId14"/>
    <p:sldId id="351" r:id="rId15"/>
    <p:sldId id="352" r:id="rId16"/>
    <p:sldId id="357" r:id="rId17"/>
    <p:sldId id="358" r:id="rId18"/>
    <p:sldId id="359" r:id="rId19"/>
    <p:sldId id="360" r:id="rId20"/>
    <p:sldId id="361" r:id="rId21"/>
    <p:sldId id="363" r:id="rId22"/>
    <p:sldId id="362" r:id="rId23"/>
    <p:sldId id="364" r:id="rId24"/>
    <p:sldId id="365" r:id="rId25"/>
    <p:sldId id="27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C00"/>
    <a:srgbClr val="FF7500"/>
    <a:srgbClr val="FF0620"/>
    <a:srgbClr val="1CE7EA"/>
    <a:srgbClr val="1BF090"/>
    <a:srgbClr val="1057FF"/>
    <a:srgbClr val="9A926D"/>
    <a:srgbClr val="B6C06A"/>
    <a:srgbClr val="B18580"/>
    <a:srgbClr val="8DCE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60"/>
    <p:restoredTop sz="38137"/>
  </p:normalViewPr>
  <p:slideViewPr>
    <p:cSldViewPr snapToGrid="0" snapToObjects="1">
      <p:cViewPr varScale="1">
        <p:scale>
          <a:sx n="45" d="100"/>
          <a:sy n="45" d="100"/>
        </p:scale>
        <p:origin x="207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A9418F-C1DF-C74C-AB8F-A2832DE6A1BE}" type="datetimeFigureOut">
              <a:rPr lang="en-US" smtClean="0"/>
              <a:t>7/19/22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B8C759-BB8E-DE4F-8988-83513DD2FA79}" type="slidenum">
              <a:rPr lang="en-US" smtClean="0"/>
              <a:t>‹#›</a:t>
            </a:fld>
            <a:endParaRPr lang="en-US"/>
          </a:p>
        </p:txBody>
      </p:sp>
    </p:spTree>
    <p:extLst>
      <p:ext uri="{BB962C8B-B14F-4D97-AF65-F5344CB8AC3E}">
        <p14:creationId xmlns:p14="http://schemas.microsoft.com/office/powerpoint/2010/main" val="3458582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F90279-DF46-B04C-82F9-813DC369CF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9205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2D9D8F-DB06-914D-9A87-E2E2BC9F8680}" type="slidenum">
              <a:rPr lang="en-US" smtClean="0"/>
              <a:t>2</a:t>
            </a:fld>
            <a:endParaRPr lang="en-US"/>
          </a:p>
        </p:txBody>
      </p:sp>
    </p:spTree>
    <p:extLst>
      <p:ext uri="{BB962C8B-B14F-4D97-AF65-F5344CB8AC3E}">
        <p14:creationId xmlns:p14="http://schemas.microsoft.com/office/powerpoint/2010/main" val="91807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2D9D8F-DB06-914D-9A87-E2E2BC9F8680}" type="slidenum">
              <a:rPr lang="en-US" smtClean="0"/>
              <a:t>3</a:t>
            </a:fld>
            <a:endParaRPr lang="en-US"/>
          </a:p>
        </p:txBody>
      </p:sp>
    </p:spTree>
    <p:extLst>
      <p:ext uri="{BB962C8B-B14F-4D97-AF65-F5344CB8AC3E}">
        <p14:creationId xmlns:p14="http://schemas.microsoft.com/office/powerpoint/2010/main" val="1027347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2D9D8F-DB06-914D-9A87-E2E2BC9F8680}" type="slidenum">
              <a:rPr lang="en-US" smtClean="0"/>
              <a:t>4</a:t>
            </a:fld>
            <a:endParaRPr lang="en-US"/>
          </a:p>
        </p:txBody>
      </p:sp>
    </p:spTree>
    <p:extLst>
      <p:ext uri="{BB962C8B-B14F-4D97-AF65-F5344CB8AC3E}">
        <p14:creationId xmlns:p14="http://schemas.microsoft.com/office/powerpoint/2010/main" val="2668883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2D9D8F-DB06-914D-9A87-E2E2BC9F8680}" type="slidenum">
              <a:rPr lang="en-US" smtClean="0"/>
              <a:t>5</a:t>
            </a:fld>
            <a:endParaRPr lang="en-US"/>
          </a:p>
        </p:txBody>
      </p:sp>
    </p:spTree>
    <p:extLst>
      <p:ext uri="{BB962C8B-B14F-4D97-AF65-F5344CB8AC3E}">
        <p14:creationId xmlns:p14="http://schemas.microsoft.com/office/powerpoint/2010/main" val="743199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B8C759-BB8E-DE4F-8988-83513DD2FA79}" type="slidenum">
              <a:rPr lang="en-US" smtClean="0"/>
              <a:t>6</a:t>
            </a:fld>
            <a:endParaRPr lang="en-US"/>
          </a:p>
        </p:txBody>
      </p:sp>
    </p:spTree>
    <p:extLst>
      <p:ext uri="{BB962C8B-B14F-4D97-AF65-F5344CB8AC3E}">
        <p14:creationId xmlns:p14="http://schemas.microsoft.com/office/powerpoint/2010/main" val="3083040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Going back to one of the most fundamental </a:t>
            </a:r>
            <a:r>
              <a:rPr lang="en-US" dirty="0" err="1"/>
              <a:t>qMRI</a:t>
            </a:r>
            <a:r>
              <a:rPr lang="en-US" dirty="0"/>
              <a:t> </a:t>
            </a:r>
            <a:r>
              <a:rPr lang="en-US" dirty="0" err="1"/>
              <a:t>application,s</a:t>
            </a:r>
            <a:r>
              <a:rPr lang="en-US" dirty="0"/>
              <a:t> T1-mapping, we see several studies published about its reproducibility aspects. </a:t>
            </a:r>
          </a:p>
          <a:p>
            <a:endParaRPr lang="en-US" dirty="0"/>
          </a:p>
          <a:p>
            <a:r>
              <a:rPr lang="en-US" dirty="0"/>
              <a:t>This study by </a:t>
            </a:r>
            <a:r>
              <a:rPr lang="en-US" dirty="0" err="1"/>
              <a:t>Yoojin</a:t>
            </a:r>
            <a:r>
              <a:rPr lang="en-US" dirty="0"/>
              <a:t> and </a:t>
            </a:r>
            <a:r>
              <a:rPr lang="en-US" dirty="0" err="1"/>
              <a:t>colleaques</a:t>
            </a:r>
            <a:r>
              <a:rPr lang="en-US" dirty="0"/>
              <a:t> showed that inter-vendor differences in VFA  T1maps can go up to 30% </a:t>
            </a:r>
            <a:r>
              <a:rPr lang="en-US" dirty="0" err="1"/>
              <a:t>voxelwise</a:t>
            </a:r>
            <a:r>
              <a:rPr lang="en-US" dirty="0"/>
              <a:t>, whereas within-vendor results are more acceptable. </a:t>
            </a:r>
          </a:p>
          <a:p>
            <a:br>
              <a:rPr lang="en-US" dirty="0"/>
            </a:br>
            <a:r>
              <a:rPr lang="en-US" dirty="0"/>
              <a:t>To reduce discrepancies,  we can improve the theory aspect of the acquisition by leveling the total amount of RF energy deposited to our sample at different flip angles so that the MT saturation is controlled. It is known to improve the accuracy &amp; precision of T1 estimation. </a:t>
            </a:r>
          </a:p>
          <a:p>
            <a:endParaRPr lang="en-US" dirty="0"/>
          </a:p>
          <a:p>
            <a:r>
              <a:rPr lang="en-US" dirty="0"/>
              <a:t>Another solution is that we can make our sequences as similar as possible across multiple centers. Because in reality we often don’t know the implementation differences between stock sequences such as FLASH and SPGR, which obviously has an effect on our estimations. </a:t>
            </a:r>
          </a:p>
        </p:txBody>
      </p:sp>
      <p:sp>
        <p:nvSpPr>
          <p:cNvPr id="4" name="Slide Number Placeholder 3"/>
          <p:cNvSpPr>
            <a:spLocks noGrp="1"/>
          </p:cNvSpPr>
          <p:nvPr>
            <p:ph type="sldNum" sz="quarter" idx="5"/>
          </p:nvPr>
        </p:nvSpPr>
        <p:spPr/>
        <p:txBody>
          <a:bodyPr/>
          <a:lstStyle/>
          <a:p>
            <a:fld id="{2F2D9D8F-DB06-914D-9A87-E2E2BC9F8680}" type="slidenum">
              <a:rPr lang="en-US" smtClean="0"/>
              <a:t>22</a:t>
            </a:fld>
            <a:endParaRPr lang="en-US"/>
          </a:p>
        </p:txBody>
      </p:sp>
    </p:spTree>
    <p:extLst>
      <p:ext uri="{BB962C8B-B14F-4D97-AF65-F5344CB8AC3E}">
        <p14:creationId xmlns:p14="http://schemas.microsoft.com/office/powerpoint/2010/main" val="3194175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would like to thank </a:t>
            </a:r>
            <a:r>
              <a:rPr lang="en-US" dirty="0" err="1"/>
              <a:t>TransMedTech</a:t>
            </a:r>
            <a:r>
              <a:rPr lang="en-US" dirty="0"/>
              <a:t>, CONP, Montreal Heart Institute, ISMRM, IVADO and Quebec Bio-Imaging Network for funding my work and to all my colleagues at </a:t>
            </a:r>
            <a:r>
              <a:rPr lang="en-US" dirty="0" err="1"/>
              <a:t>NeuroPoly</a:t>
            </a:r>
            <a:r>
              <a:rPr lang="en-US" dirty="0"/>
              <a:t> research lab. &amp; finally to ISMRM Turkish chapter for organizing  this workshop.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F31F40-96DD-8944-ADD2-7A6DB72EE44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9009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F59841A-D999-C24A-A2AB-4304F035A5A2}"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667628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59841A-D999-C24A-A2AB-4304F035A5A2}"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383514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59841A-D999-C24A-A2AB-4304F035A5A2}"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9830402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AD83F71-1689-4446-9F91-5E52B0BBE5F6}"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42264310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D83F71-1689-4446-9F91-5E52B0BBE5F6}"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3063716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D83F71-1689-4446-9F91-5E52B0BBE5F6}"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10570066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D83F71-1689-4446-9F91-5E52B0BBE5F6}" type="datetimeFigureOut">
              <a:rPr lang="en-US" smtClean="0"/>
              <a:t>7/19/22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2270996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D83F71-1689-4446-9F91-5E52B0BBE5F6}" type="datetimeFigureOut">
              <a:rPr lang="en-US" smtClean="0"/>
              <a:t>7/19/22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2702407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D83F71-1689-4446-9F91-5E52B0BBE5F6}" type="datetimeFigureOut">
              <a:rPr lang="en-US" smtClean="0"/>
              <a:t>7/19/22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3992453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D83F71-1689-4446-9F91-5E52B0BBE5F6}" type="datetimeFigureOut">
              <a:rPr lang="en-US" smtClean="0"/>
              <a:t>7/19/22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41306367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AD83F71-1689-4446-9F91-5E52B0BBE5F6}" type="datetimeFigureOut">
              <a:rPr lang="en-US" smtClean="0"/>
              <a:t>7/19/22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101004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59841A-D999-C24A-A2AB-4304F035A5A2}"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18076712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AD83F71-1689-4446-9F91-5E52B0BBE5F6}" type="datetimeFigureOut">
              <a:rPr lang="en-US" smtClean="0"/>
              <a:t>7/19/22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909369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D83F71-1689-4446-9F91-5E52B0BBE5F6}"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7365238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D83F71-1689-4446-9F91-5E52B0BBE5F6}"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70154E-D0C5-7C4B-A751-F88079CC98DA}" type="slidenum">
              <a:rPr lang="en-US" smtClean="0"/>
              <a:t>‹#›</a:t>
            </a:fld>
            <a:endParaRPr lang="en-US"/>
          </a:p>
        </p:txBody>
      </p:sp>
    </p:spTree>
    <p:extLst>
      <p:ext uri="{BB962C8B-B14F-4D97-AF65-F5344CB8AC3E}">
        <p14:creationId xmlns:p14="http://schemas.microsoft.com/office/powerpoint/2010/main" val="3022638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F59841A-D999-C24A-A2AB-4304F035A5A2}" type="datetimeFigureOut">
              <a:rPr lang="en-US" smtClean="0"/>
              <a:t>7/19/22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3151045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F59841A-D999-C24A-A2AB-4304F035A5A2}" type="datetimeFigureOut">
              <a:rPr lang="en-US" smtClean="0"/>
              <a:t>7/19/22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2960439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F59841A-D999-C24A-A2AB-4304F035A5A2}" type="datetimeFigureOut">
              <a:rPr lang="en-US" smtClean="0"/>
              <a:t>7/19/22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1640530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F59841A-D999-C24A-A2AB-4304F035A5A2}" type="datetimeFigureOut">
              <a:rPr lang="en-US" smtClean="0"/>
              <a:t>7/19/22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1186313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59841A-D999-C24A-A2AB-4304F035A5A2}" type="datetimeFigureOut">
              <a:rPr lang="en-US" smtClean="0"/>
              <a:t>7/19/22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3476528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F59841A-D999-C24A-A2AB-4304F035A5A2}" type="datetimeFigureOut">
              <a:rPr lang="en-US" smtClean="0"/>
              <a:t>7/19/22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4091571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F59841A-D999-C24A-A2AB-4304F035A5A2}" type="datetimeFigureOut">
              <a:rPr lang="en-US" smtClean="0"/>
              <a:t>7/19/22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8B8B91-AB82-ED46-84D8-B184AFD70F7C}" type="slidenum">
              <a:rPr lang="en-US" smtClean="0"/>
              <a:t>‹#›</a:t>
            </a:fld>
            <a:endParaRPr lang="en-US"/>
          </a:p>
        </p:txBody>
      </p:sp>
    </p:spTree>
    <p:extLst>
      <p:ext uri="{BB962C8B-B14F-4D97-AF65-F5344CB8AC3E}">
        <p14:creationId xmlns:p14="http://schemas.microsoft.com/office/powerpoint/2010/main" val="1436323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59841A-D999-C24A-A2AB-4304F035A5A2}" type="datetimeFigureOut">
              <a:rPr lang="en-US" smtClean="0"/>
              <a:t>7/19/22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8B8B91-AB82-ED46-84D8-B184AFD70F7C}" type="slidenum">
              <a:rPr lang="en-US" smtClean="0"/>
              <a:t>‹#›</a:t>
            </a:fld>
            <a:endParaRPr lang="en-US"/>
          </a:p>
        </p:txBody>
      </p:sp>
    </p:spTree>
    <p:extLst>
      <p:ext uri="{BB962C8B-B14F-4D97-AF65-F5344CB8AC3E}">
        <p14:creationId xmlns:p14="http://schemas.microsoft.com/office/powerpoint/2010/main" val="281724668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83F71-1689-4446-9F91-5E52B0BBE5F6}" type="datetimeFigureOut">
              <a:rPr lang="en-US" smtClean="0"/>
              <a:t>7/19/22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0154E-D0C5-7C4B-A751-F88079CC98DA}" type="slidenum">
              <a:rPr lang="en-US" smtClean="0"/>
              <a:t>‹#›</a:t>
            </a:fld>
            <a:endParaRPr lang="en-US"/>
          </a:p>
        </p:txBody>
      </p:sp>
    </p:spTree>
    <p:extLst>
      <p:ext uri="{BB962C8B-B14F-4D97-AF65-F5344CB8AC3E}">
        <p14:creationId xmlns:p14="http://schemas.microsoft.com/office/powerpoint/2010/main" val="12133984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tiff"/><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tiff"/><Relationship Id="rId11" Type="http://schemas.openxmlformats.org/officeDocument/2006/relationships/image" Target="../media/image9.png"/><Relationship Id="rId5" Type="http://schemas.openxmlformats.org/officeDocument/2006/relationships/image" Target="../media/image3.tiff"/><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image" Target="../media/image41.tiff"/><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tiff"/><Relationship Id="rId5" Type="http://schemas.openxmlformats.org/officeDocument/2006/relationships/image" Target="../media/image44.png"/><Relationship Id="rId10" Type="http://schemas.openxmlformats.org/officeDocument/2006/relationships/image" Target="../media/image49.tiff"/><Relationship Id="rId4" Type="http://schemas.openxmlformats.org/officeDocument/2006/relationships/image" Target="../media/image43.tiff"/><Relationship Id="rId9" Type="http://schemas.openxmlformats.org/officeDocument/2006/relationships/image" Target="../media/image48.tiff"/></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57.png"/><Relationship Id="rId7" Type="http://schemas.openxmlformats.org/officeDocument/2006/relationships/image" Target="../media/image61.tiff"/><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tiff"/><Relationship Id="rId5" Type="http://schemas.openxmlformats.org/officeDocument/2006/relationships/image" Target="../media/image59.tiff"/><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9.png"/><Relationship Id="rId3" Type="http://schemas.openxmlformats.org/officeDocument/2006/relationships/image" Target="../media/image11.png"/><Relationship Id="rId7" Type="http://schemas.microsoft.com/office/2007/relationships/hdphoto" Target="../media/hdphoto1.wdp"/><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7.png"/><Relationship Id="rId5" Type="http://schemas.openxmlformats.org/officeDocument/2006/relationships/image" Target="../media/image13.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tiff"/><Relationship Id="rId14" Type="http://schemas.openxmlformats.org/officeDocument/2006/relationships/image" Target="../media/image20.png"/></Relationships>
</file>

<file path=ppt/slides/_rels/slide20.xml.rels><?xml version="1.0" encoding="UTF-8" standalone="yes"?>
<Relationships xmlns="http://schemas.openxmlformats.org/package/2006/relationships"><Relationship Id="rId8" Type="http://schemas.openxmlformats.org/officeDocument/2006/relationships/image" Target="../media/image68.tiff"/><Relationship Id="rId13" Type="http://schemas.openxmlformats.org/officeDocument/2006/relationships/image" Target="../media/image73.tiff"/><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tiff"/><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s>
</file>

<file path=ppt/slides/_rels/slide2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8.tiff"/><Relationship Id="rId5" Type="http://schemas.openxmlformats.org/officeDocument/2006/relationships/image" Target="../media/image9.png"/><Relationship Id="rId10" Type="http://schemas.openxmlformats.org/officeDocument/2006/relationships/image" Target="../media/image27.png"/><Relationship Id="rId4" Type="http://schemas.openxmlformats.org/officeDocument/2006/relationships/image" Target="../media/image8.png"/><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83.jpeg"/><Relationship Id="rId13" Type="http://schemas.openxmlformats.org/officeDocument/2006/relationships/image" Target="../media/image88.png"/><Relationship Id="rId18" Type="http://schemas.openxmlformats.org/officeDocument/2006/relationships/image" Target="../media/image93.jpe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7.png"/><Relationship Id="rId17" Type="http://schemas.openxmlformats.org/officeDocument/2006/relationships/image" Target="../media/image92.png"/><Relationship Id="rId2" Type="http://schemas.openxmlformats.org/officeDocument/2006/relationships/notesSlide" Target="../notesSlides/notesSlide8.xml"/><Relationship Id="rId16" Type="http://schemas.openxmlformats.org/officeDocument/2006/relationships/image" Target="../media/image91.tiff"/><Relationship Id="rId20" Type="http://schemas.openxmlformats.org/officeDocument/2006/relationships/image" Target="../media/image95.tiff"/><Relationship Id="rId1" Type="http://schemas.openxmlformats.org/officeDocument/2006/relationships/slideLayout" Target="../slideLayouts/slideLayout12.xml"/><Relationship Id="rId6" Type="http://schemas.openxmlformats.org/officeDocument/2006/relationships/image" Target="../media/image81.tiff"/><Relationship Id="rId11" Type="http://schemas.openxmlformats.org/officeDocument/2006/relationships/image" Target="../media/image86.tiff"/><Relationship Id="rId5" Type="http://schemas.openxmlformats.org/officeDocument/2006/relationships/image" Target="../media/image80.png"/><Relationship Id="rId15" Type="http://schemas.openxmlformats.org/officeDocument/2006/relationships/image" Target="../media/image90.tiff"/><Relationship Id="rId10" Type="http://schemas.openxmlformats.org/officeDocument/2006/relationships/image" Target="../media/image85.jpeg"/><Relationship Id="rId19" Type="http://schemas.openxmlformats.org/officeDocument/2006/relationships/image" Target="../media/image94.tiff"/><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tiff"/></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1.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22.png"/><Relationship Id="rId4" Type="http://schemas.openxmlformats.org/officeDocument/2006/relationships/image" Target="../media/image12.png"/><Relationship Id="rId9" Type="http://schemas.openxmlformats.org/officeDocument/2006/relationships/image" Target="../media/image15.tiff"/></Relationships>
</file>

<file path=ppt/slides/_rels/slide4.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8.tiff"/><Relationship Id="rId5" Type="http://schemas.openxmlformats.org/officeDocument/2006/relationships/image" Target="../media/image9.png"/><Relationship Id="rId10" Type="http://schemas.openxmlformats.org/officeDocument/2006/relationships/image" Target="../media/image27.png"/><Relationship Id="rId4" Type="http://schemas.openxmlformats.org/officeDocument/2006/relationships/image" Target="../media/image8.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AFCCEBD-1BC1-2341-97EA-1B8C937ADE76}"/>
              </a:ext>
            </a:extLst>
          </p:cNvPr>
          <p:cNvPicPr>
            <a:picLocks noChangeAspect="1"/>
          </p:cNvPicPr>
          <p:nvPr/>
        </p:nvPicPr>
        <p:blipFill>
          <a:blip r:embed="rId3"/>
          <a:stretch>
            <a:fillRect/>
          </a:stretch>
        </p:blipFill>
        <p:spPr>
          <a:xfrm>
            <a:off x="89348" y="-1192222"/>
            <a:ext cx="3552964" cy="3552964"/>
          </a:xfrm>
          <a:prstGeom prst="rect">
            <a:avLst/>
          </a:prstGeom>
        </p:spPr>
      </p:pic>
      <p:pic>
        <p:nvPicPr>
          <p:cNvPr id="18" name="Picture 17">
            <a:extLst>
              <a:ext uri="{FF2B5EF4-FFF2-40B4-BE49-F238E27FC236}">
                <a16:creationId xmlns:a16="http://schemas.microsoft.com/office/drawing/2014/main" id="{9812DA71-0197-1F4F-99EF-EA45FAD4FDE2}"/>
              </a:ext>
            </a:extLst>
          </p:cNvPr>
          <p:cNvPicPr>
            <a:picLocks noChangeAspect="1"/>
          </p:cNvPicPr>
          <p:nvPr/>
        </p:nvPicPr>
        <p:blipFill>
          <a:blip r:embed="rId4"/>
          <a:stretch>
            <a:fillRect/>
          </a:stretch>
        </p:blipFill>
        <p:spPr>
          <a:xfrm>
            <a:off x="10419398" y="-232058"/>
            <a:ext cx="1632637" cy="1632637"/>
          </a:xfrm>
          <a:prstGeom prst="rect">
            <a:avLst/>
          </a:prstGeom>
        </p:spPr>
      </p:pic>
      <p:pic>
        <p:nvPicPr>
          <p:cNvPr id="19" name="Picture 18">
            <a:extLst>
              <a:ext uri="{FF2B5EF4-FFF2-40B4-BE49-F238E27FC236}">
                <a16:creationId xmlns:a16="http://schemas.microsoft.com/office/drawing/2014/main" id="{A1715D58-65B3-6C4D-8E1C-2686B2B0787B}"/>
              </a:ext>
            </a:extLst>
          </p:cNvPr>
          <p:cNvPicPr>
            <a:picLocks noChangeAspect="1"/>
          </p:cNvPicPr>
          <p:nvPr/>
        </p:nvPicPr>
        <p:blipFill>
          <a:blip r:embed="rId5"/>
          <a:stretch>
            <a:fillRect/>
          </a:stretch>
        </p:blipFill>
        <p:spPr>
          <a:xfrm>
            <a:off x="3915368" y="57388"/>
            <a:ext cx="1943799" cy="1107965"/>
          </a:xfrm>
          <a:prstGeom prst="rect">
            <a:avLst/>
          </a:prstGeom>
        </p:spPr>
      </p:pic>
      <p:pic>
        <p:nvPicPr>
          <p:cNvPr id="20" name="Picture 19">
            <a:extLst>
              <a:ext uri="{FF2B5EF4-FFF2-40B4-BE49-F238E27FC236}">
                <a16:creationId xmlns:a16="http://schemas.microsoft.com/office/drawing/2014/main" id="{171F840B-5B8D-B34C-B3FE-51DB563F0F8D}"/>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7740524" y="253425"/>
            <a:ext cx="2187354" cy="670510"/>
          </a:xfrm>
          <a:prstGeom prst="rect">
            <a:avLst/>
          </a:prstGeom>
        </p:spPr>
      </p:pic>
      <p:pic>
        <p:nvPicPr>
          <p:cNvPr id="21" name="Google Shape;262;p41">
            <a:extLst>
              <a:ext uri="{FF2B5EF4-FFF2-40B4-BE49-F238E27FC236}">
                <a16:creationId xmlns:a16="http://schemas.microsoft.com/office/drawing/2014/main" id="{AAE5FBDC-EAA2-2C4D-B7EC-9F8E3820800A}"/>
              </a:ext>
            </a:extLst>
          </p:cNvPr>
          <p:cNvPicPr preferRelativeResize="0"/>
          <p:nvPr/>
        </p:nvPicPr>
        <p:blipFill rotWithShape="1">
          <a:blip r:embed="rId7">
            <a:alphaModFix/>
          </a:blip>
          <a:srcRect/>
          <a:stretch/>
        </p:blipFill>
        <p:spPr>
          <a:xfrm>
            <a:off x="6132224" y="224330"/>
            <a:ext cx="1523008" cy="823912"/>
          </a:xfrm>
          <a:prstGeom prst="rect">
            <a:avLst/>
          </a:prstGeom>
          <a:noFill/>
          <a:ln>
            <a:noFill/>
          </a:ln>
        </p:spPr>
      </p:pic>
      <p:sp>
        <p:nvSpPr>
          <p:cNvPr id="22" name="Rectangle 21">
            <a:extLst>
              <a:ext uri="{FF2B5EF4-FFF2-40B4-BE49-F238E27FC236}">
                <a16:creationId xmlns:a16="http://schemas.microsoft.com/office/drawing/2014/main" id="{2F090481-0353-C24D-9A8B-1A0566F90C1A}"/>
              </a:ext>
            </a:extLst>
          </p:cNvPr>
          <p:cNvSpPr/>
          <p:nvPr/>
        </p:nvSpPr>
        <p:spPr>
          <a:xfrm>
            <a:off x="2347868" y="2203397"/>
            <a:ext cx="10148349"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Calibri Light" panose="020F0302020204030204"/>
                <a:ea typeface="Arial Unicode MS" charset="0"/>
                <a:cs typeface="Times New Roman" charset="0"/>
              </a:rPr>
              <a:t>Sneak peek at VENUS</a:t>
            </a:r>
          </a:p>
        </p:txBody>
      </p:sp>
      <p:sp>
        <p:nvSpPr>
          <p:cNvPr id="23" name="Rectangle 22">
            <a:extLst>
              <a:ext uri="{FF2B5EF4-FFF2-40B4-BE49-F238E27FC236}">
                <a16:creationId xmlns:a16="http://schemas.microsoft.com/office/drawing/2014/main" id="{6A3E77F3-7AF8-7E40-ABEF-6811D5A4799F}"/>
              </a:ext>
            </a:extLst>
          </p:cNvPr>
          <p:cNvSpPr/>
          <p:nvPr/>
        </p:nvSpPr>
        <p:spPr>
          <a:xfrm>
            <a:off x="2315505" y="2797835"/>
            <a:ext cx="8850180" cy="430887"/>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200" b="1" dirty="0">
                <a:solidFill>
                  <a:prstClr val="white"/>
                </a:solidFill>
                <a:latin typeface="Calibri Light" panose="020F0302020204030204"/>
                <a:ea typeface="Arial Unicode MS" charset="0"/>
                <a:cs typeface="Times New Roman" charset="0"/>
              </a:rPr>
              <a:t>Vendor-neutral sequences &amp; multi-center reproducibility of quantitative MRI</a:t>
            </a:r>
            <a:endParaRPr kumimoji="0" lang="en-US" sz="22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24" name="Picture 23">
            <a:extLst>
              <a:ext uri="{FF2B5EF4-FFF2-40B4-BE49-F238E27FC236}">
                <a16:creationId xmlns:a16="http://schemas.microsoft.com/office/drawing/2014/main" id="{31B70929-FB31-5446-A826-B86046D9DA85}"/>
              </a:ext>
            </a:extLst>
          </p:cNvPr>
          <p:cNvPicPr>
            <a:picLocks noChangeAspect="1"/>
          </p:cNvPicPr>
          <p:nvPr/>
        </p:nvPicPr>
        <p:blipFill>
          <a:blip r:embed="rId8"/>
          <a:stretch>
            <a:fillRect/>
          </a:stretch>
        </p:blipFill>
        <p:spPr>
          <a:xfrm>
            <a:off x="213951" y="2285284"/>
            <a:ext cx="2187354" cy="2017226"/>
          </a:xfrm>
          <a:prstGeom prst="rect">
            <a:avLst/>
          </a:prstGeom>
        </p:spPr>
      </p:pic>
      <p:grpSp>
        <p:nvGrpSpPr>
          <p:cNvPr id="25" name="Group 24">
            <a:extLst>
              <a:ext uri="{FF2B5EF4-FFF2-40B4-BE49-F238E27FC236}">
                <a16:creationId xmlns:a16="http://schemas.microsoft.com/office/drawing/2014/main" id="{BC319E59-D933-184A-9EAE-637EF2C10BEE}"/>
              </a:ext>
            </a:extLst>
          </p:cNvPr>
          <p:cNvGrpSpPr/>
          <p:nvPr/>
        </p:nvGrpSpPr>
        <p:grpSpPr>
          <a:xfrm>
            <a:off x="2807274" y="3370830"/>
            <a:ext cx="6338551" cy="1066964"/>
            <a:chOff x="2807274" y="3790568"/>
            <a:chExt cx="6338551" cy="1066964"/>
          </a:xfrm>
        </p:grpSpPr>
        <p:pic>
          <p:nvPicPr>
            <p:cNvPr id="26" name="Picture 25">
              <a:extLst>
                <a:ext uri="{FF2B5EF4-FFF2-40B4-BE49-F238E27FC236}">
                  <a16:creationId xmlns:a16="http://schemas.microsoft.com/office/drawing/2014/main" id="{CF284B73-0483-C741-B2D6-3CC35ADC0EFA}"/>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5088041" y="3802348"/>
              <a:ext cx="1777017" cy="943789"/>
            </a:xfrm>
            <a:prstGeom prst="rect">
              <a:avLst/>
            </a:prstGeom>
          </p:spPr>
        </p:pic>
        <p:pic>
          <p:nvPicPr>
            <p:cNvPr id="27" name="Picture 26">
              <a:extLst>
                <a:ext uri="{FF2B5EF4-FFF2-40B4-BE49-F238E27FC236}">
                  <a16:creationId xmlns:a16="http://schemas.microsoft.com/office/drawing/2014/main" id="{2EF18662-BCE3-C24C-A000-BF2AD5C4221C}"/>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2807274" y="3802348"/>
              <a:ext cx="1723783" cy="943790"/>
            </a:xfrm>
            <a:prstGeom prst="rect">
              <a:avLst/>
            </a:prstGeom>
          </p:spPr>
        </p:pic>
        <p:pic>
          <p:nvPicPr>
            <p:cNvPr id="28" name="Picture 27">
              <a:extLst>
                <a:ext uri="{FF2B5EF4-FFF2-40B4-BE49-F238E27FC236}">
                  <a16:creationId xmlns:a16="http://schemas.microsoft.com/office/drawing/2014/main" id="{6980301A-C97E-294A-9F85-F88602E8892A}"/>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7422042" y="3790568"/>
              <a:ext cx="1723783" cy="1066964"/>
            </a:xfrm>
            <a:prstGeom prst="rect">
              <a:avLst/>
            </a:prstGeom>
          </p:spPr>
        </p:pic>
        <p:sp>
          <p:nvSpPr>
            <p:cNvPr id="29" name="Chevron 28">
              <a:extLst>
                <a:ext uri="{FF2B5EF4-FFF2-40B4-BE49-F238E27FC236}">
                  <a16:creationId xmlns:a16="http://schemas.microsoft.com/office/drawing/2014/main" id="{31224C51-418D-7A4F-957E-7604912B6130}"/>
                </a:ext>
              </a:extLst>
            </p:cNvPr>
            <p:cNvSpPr/>
            <p:nvPr/>
          </p:nvSpPr>
          <p:spPr>
            <a:xfrm>
              <a:off x="4645775" y="4064742"/>
              <a:ext cx="327547" cy="518615"/>
            </a:xfrm>
            <a:prstGeom prst="chevron">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Chevron 29">
              <a:extLst>
                <a:ext uri="{FF2B5EF4-FFF2-40B4-BE49-F238E27FC236}">
                  <a16:creationId xmlns:a16="http://schemas.microsoft.com/office/drawing/2014/main" id="{1936076C-4EEE-7B49-BF1C-3CE1E2788B4B}"/>
                </a:ext>
              </a:extLst>
            </p:cNvPr>
            <p:cNvSpPr/>
            <p:nvPr/>
          </p:nvSpPr>
          <p:spPr>
            <a:xfrm>
              <a:off x="6979776" y="4039653"/>
              <a:ext cx="327547" cy="518615"/>
            </a:xfrm>
            <a:prstGeom prst="chevron">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1" name="Group 30">
            <a:extLst>
              <a:ext uri="{FF2B5EF4-FFF2-40B4-BE49-F238E27FC236}">
                <a16:creationId xmlns:a16="http://schemas.microsoft.com/office/drawing/2014/main" id="{CCCB127B-495F-EF48-9FEE-2FD1C63FF3D6}"/>
              </a:ext>
            </a:extLst>
          </p:cNvPr>
          <p:cNvGrpSpPr/>
          <p:nvPr/>
        </p:nvGrpSpPr>
        <p:grpSpPr>
          <a:xfrm>
            <a:off x="2509195" y="2203397"/>
            <a:ext cx="2060886" cy="2061346"/>
            <a:chOff x="9013310" y="387263"/>
            <a:chExt cx="2060886" cy="2061346"/>
          </a:xfrm>
        </p:grpSpPr>
        <p:pic>
          <p:nvPicPr>
            <p:cNvPr id="32" name="Picture 31">
              <a:extLst>
                <a:ext uri="{FF2B5EF4-FFF2-40B4-BE49-F238E27FC236}">
                  <a16:creationId xmlns:a16="http://schemas.microsoft.com/office/drawing/2014/main" id="{02358FD7-D030-054F-B4E0-4242CFD51F21}"/>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l="7662"/>
            <a:stretch/>
          </p:blipFill>
          <p:spPr>
            <a:xfrm>
              <a:off x="9170792" y="387263"/>
              <a:ext cx="1903404" cy="2061346"/>
            </a:xfrm>
            <a:prstGeom prst="rect">
              <a:avLst/>
            </a:prstGeom>
          </p:spPr>
        </p:pic>
        <p:sp>
          <p:nvSpPr>
            <p:cNvPr id="33" name="Rectangle 32">
              <a:extLst>
                <a:ext uri="{FF2B5EF4-FFF2-40B4-BE49-F238E27FC236}">
                  <a16:creationId xmlns:a16="http://schemas.microsoft.com/office/drawing/2014/main" id="{4D675EFB-CCF9-2B44-9D4D-1CF5E8B77F30}"/>
                </a:ext>
              </a:extLst>
            </p:cNvPr>
            <p:cNvSpPr/>
            <p:nvPr/>
          </p:nvSpPr>
          <p:spPr>
            <a:xfrm>
              <a:off x="9013310" y="484200"/>
              <a:ext cx="45719" cy="18953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A">
                    <a:lumMod val="90000"/>
                  </a:srgbClr>
                </a:solidFill>
                <a:effectLst/>
                <a:uLnTx/>
                <a:uFillTx/>
                <a:latin typeface="Calibri" panose="020F0502020204030204"/>
                <a:ea typeface="+mn-ea"/>
                <a:cs typeface="+mn-cs"/>
              </a:endParaRPr>
            </a:p>
          </p:txBody>
        </p:sp>
      </p:grpSp>
      <p:sp>
        <p:nvSpPr>
          <p:cNvPr id="34" name="Rectangle 33">
            <a:extLst>
              <a:ext uri="{FF2B5EF4-FFF2-40B4-BE49-F238E27FC236}">
                <a16:creationId xmlns:a16="http://schemas.microsoft.com/office/drawing/2014/main" id="{32B6A6A5-94AF-C349-AAB2-3E8E2E2972E4}"/>
              </a:ext>
            </a:extLst>
          </p:cNvPr>
          <p:cNvSpPr/>
          <p:nvPr/>
        </p:nvSpPr>
        <p:spPr>
          <a:xfrm>
            <a:off x="318680" y="4472908"/>
            <a:ext cx="1981120" cy="430887"/>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Light" panose="020F0302020204030204"/>
                <a:ea typeface="Arial Unicode MS" charset="0"/>
                <a:cs typeface="Times New Roman" charset="0"/>
              </a:rPr>
              <a:t>@</a:t>
            </a:r>
            <a:r>
              <a:rPr kumimoji="0" lang="en-US" sz="2200" b="1" i="0" u="none" strike="noStrike" kern="1200" cap="none" spc="0" normalizeH="0" baseline="0" noProof="0" dirty="0" err="1">
                <a:ln>
                  <a:noFill/>
                </a:ln>
                <a:solidFill>
                  <a:prstClr val="white"/>
                </a:solidFill>
                <a:effectLst/>
                <a:uLnTx/>
                <a:uFillTx/>
                <a:latin typeface="Calibri Light" panose="020F0302020204030204"/>
                <a:ea typeface="Arial Unicode MS" charset="0"/>
                <a:cs typeface="Times New Roman" charset="0"/>
              </a:rPr>
              <a:t>agahkarakuzu</a:t>
            </a:r>
            <a:endParaRPr kumimoji="0" lang="en-US" sz="22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337132285"/>
      </p:ext>
    </p:extLst>
  </p:cSld>
  <p:clrMapOvr>
    <a:masterClrMapping/>
  </p:clrMapOvr>
  <mc:AlternateContent xmlns:mc="http://schemas.openxmlformats.org/markup-compatibility/2006" xmlns:p14="http://schemas.microsoft.com/office/powerpoint/2010/main">
    <mc:Choice Requires="p14">
      <p:transition spd="slow" p14:dur="2000" advTm="6927"/>
    </mc:Choice>
    <mc:Fallback xmlns="">
      <p:transition spd="slow" advTm="69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4.58333E-6 2.22222E-6 L 0.90378 -0.01482 " pathEditMode="relative" rAng="0" ptsTypes="AA">
                                      <p:cBhvr>
                                        <p:cTn id="6" dur="1000" fill="hold"/>
                                        <p:tgtEl>
                                          <p:spTgt spid="31"/>
                                        </p:tgtEl>
                                        <p:attrNameLst>
                                          <p:attrName>ppt_x</p:attrName>
                                          <p:attrName>ppt_y</p:attrName>
                                        </p:attrNameLst>
                                      </p:cBhvr>
                                      <p:rCtr x="45182" y="-741"/>
                                    </p:animMotion>
                                  </p:childTnLst>
                                </p:cTn>
                              </p:par>
                              <p:par>
                                <p:cTn id="7" presetID="22" presetClass="entr" presetSubtype="8" fill="hold" grpId="0" nodeType="withEffect">
                                  <p:stCondLst>
                                    <p:cond delay="200"/>
                                  </p:stCondLst>
                                  <p:childTnLst>
                                    <p:set>
                                      <p:cBhvr>
                                        <p:cTn id="8" dur="1" fill="hold">
                                          <p:stCondLst>
                                            <p:cond delay="0"/>
                                          </p:stCondLst>
                                        </p:cTn>
                                        <p:tgtEl>
                                          <p:spTgt spid="22"/>
                                        </p:tgtEl>
                                        <p:attrNameLst>
                                          <p:attrName>style.visibility</p:attrName>
                                        </p:attrNameLst>
                                      </p:cBhvr>
                                      <p:to>
                                        <p:strVal val="visible"/>
                                      </p:to>
                                    </p:set>
                                    <p:animEffect transition="in" filter="wipe(left)">
                                      <p:cBhvr>
                                        <p:cTn id="9" dur="1000"/>
                                        <p:tgtEl>
                                          <p:spTgt spid="2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1000"/>
                                        <p:tgtEl>
                                          <p:spTgt spid="23"/>
                                        </p:tgtEl>
                                      </p:cBhvr>
                                    </p:animEffect>
                                  </p:childTnLst>
                                </p:cTn>
                              </p:par>
                              <p:par>
                                <p:cTn id="13" presetID="22" presetClass="entr" presetSubtype="8"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10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Plus 58">
            <a:extLst>
              <a:ext uri="{FF2B5EF4-FFF2-40B4-BE49-F238E27FC236}">
                <a16:creationId xmlns:a16="http://schemas.microsoft.com/office/drawing/2014/main" id="{6709A3D4-DBA2-CE44-B94C-D83B9B9C232A}"/>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CA5AB5CB-981A-3641-9321-A5A1D001FF5F}"/>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
        <p:nvSpPr>
          <p:cNvPr id="2" name="Oval 1">
            <a:extLst>
              <a:ext uri="{FF2B5EF4-FFF2-40B4-BE49-F238E27FC236}">
                <a16:creationId xmlns:a16="http://schemas.microsoft.com/office/drawing/2014/main" id="{073B496C-06D4-734C-95A5-5599CF0C2A0D}"/>
              </a:ext>
            </a:extLst>
          </p:cNvPr>
          <p:cNvSpPr/>
          <p:nvPr/>
        </p:nvSpPr>
        <p:spPr>
          <a:xfrm>
            <a:off x="6096000" y="5561469"/>
            <a:ext cx="216000" cy="216000"/>
          </a:xfrm>
          <a:prstGeom prst="ellipse">
            <a:avLst/>
          </a:prstGeom>
          <a:solidFill>
            <a:srgbClr val="1C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1BFA439-BCAE-F74C-89F1-DCDEFEBB96B4}"/>
              </a:ext>
            </a:extLst>
          </p:cNvPr>
          <p:cNvSpPr txBox="1"/>
          <p:nvPr/>
        </p:nvSpPr>
        <p:spPr>
          <a:xfrm>
            <a:off x="6258538" y="5483742"/>
            <a:ext cx="1973942" cy="369332"/>
          </a:xfrm>
          <a:prstGeom prst="rect">
            <a:avLst/>
          </a:prstGeom>
          <a:noFill/>
        </p:spPr>
        <p:txBody>
          <a:bodyPr wrap="square" rtlCol="0">
            <a:spAutoFit/>
          </a:bodyPr>
          <a:lstStyle/>
          <a:p>
            <a:r>
              <a:rPr lang="en-US" dirty="0"/>
              <a:t>S1</a:t>
            </a:r>
            <a:r>
              <a:rPr lang="en-US" baseline="-25000" dirty="0"/>
              <a:t>native</a:t>
            </a:r>
            <a:endParaRPr lang="en-US" dirty="0"/>
          </a:p>
        </p:txBody>
      </p:sp>
      <p:sp>
        <p:nvSpPr>
          <p:cNvPr id="61" name="Oval 60">
            <a:extLst>
              <a:ext uri="{FF2B5EF4-FFF2-40B4-BE49-F238E27FC236}">
                <a16:creationId xmlns:a16="http://schemas.microsoft.com/office/drawing/2014/main" id="{B804C06E-6953-0740-AE46-BC50D0CEC51C}"/>
              </a:ext>
            </a:extLst>
          </p:cNvPr>
          <p:cNvSpPr/>
          <p:nvPr/>
        </p:nvSpPr>
        <p:spPr>
          <a:xfrm>
            <a:off x="7062790" y="5542417"/>
            <a:ext cx="216000" cy="216000"/>
          </a:xfrm>
          <a:prstGeom prst="ellipse">
            <a:avLst/>
          </a:prstGeom>
          <a:solidFill>
            <a:srgbClr val="1BF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C908EACF-8A49-9C4C-87DB-A8EFAD69C7DC}"/>
              </a:ext>
            </a:extLst>
          </p:cNvPr>
          <p:cNvSpPr txBox="1"/>
          <p:nvPr/>
        </p:nvSpPr>
        <p:spPr>
          <a:xfrm>
            <a:off x="7225328" y="5464690"/>
            <a:ext cx="1973942" cy="369332"/>
          </a:xfrm>
          <a:prstGeom prst="rect">
            <a:avLst/>
          </a:prstGeom>
          <a:noFill/>
        </p:spPr>
        <p:txBody>
          <a:bodyPr wrap="square" rtlCol="0">
            <a:spAutoFit/>
          </a:bodyPr>
          <a:lstStyle/>
          <a:p>
            <a:r>
              <a:rPr lang="en-US" dirty="0"/>
              <a:t>S2</a:t>
            </a:r>
            <a:r>
              <a:rPr lang="en-US" baseline="-25000" dirty="0"/>
              <a:t>native</a:t>
            </a:r>
            <a:endParaRPr lang="en-US" dirty="0"/>
          </a:p>
        </p:txBody>
      </p:sp>
      <p:pic>
        <p:nvPicPr>
          <p:cNvPr id="5" name="Picture 4">
            <a:extLst>
              <a:ext uri="{FF2B5EF4-FFF2-40B4-BE49-F238E27FC236}">
                <a16:creationId xmlns:a16="http://schemas.microsoft.com/office/drawing/2014/main" id="{91E6BECA-2701-4B4E-BB49-C2D8590B321E}"/>
              </a:ext>
            </a:extLst>
          </p:cNvPr>
          <p:cNvPicPr>
            <a:picLocks noChangeAspect="1"/>
          </p:cNvPicPr>
          <p:nvPr/>
        </p:nvPicPr>
        <p:blipFill>
          <a:blip r:embed="rId3"/>
          <a:stretch>
            <a:fillRect/>
          </a:stretch>
        </p:blipFill>
        <p:spPr>
          <a:xfrm>
            <a:off x="4424400" y="1504800"/>
            <a:ext cx="7659325" cy="3729600"/>
          </a:xfrm>
          <a:prstGeom prst="rect">
            <a:avLst/>
          </a:prstGeom>
        </p:spPr>
      </p:pic>
      <p:sp>
        <p:nvSpPr>
          <p:cNvPr id="51" name="Rectangle 50">
            <a:extLst>
              <a:ext uri="{FF2B5EF4-FFF2-40B4-BE49-F238E27FC236}">
                <a16:creationId xmlns:a16="http://schemas.microsoft.com/office/drawing/2014/main" id="{F5345360-630C-4640-81E3-13DFE9DA3EF5}"/>
              </a:ext>
            </a:extLst>
          </p:cNvPr>
          <p:cNvSpPr/>
          <p:nvPr/>
        </p:nvSpPr>
        <p:spPr>
          <a:xfrm>
            <a:off x="17344" y="0"/>
            <a:ext cx="4353269"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C7427998-E8D4-4E4E-901D-82AA8B6C2D18}"/>
              </a:ext>
            </a:extLst>
          </p:cNvPr>
          <p:cNvSpPr/>
          <p:nvPr/>
        </p:nvSpPr>
        <p:spPr>
          <a:xfrm>
            <a:off x="7990921" y="5551943"/>
            <a:ext cx="216000" cy="216000"/>
          </a:xfrm>
          <a:prstGeom prst="ellipse">
            <a:avLst/>
          </a:prstGeom>
          <a:solidFill>
            <a:srgbClr val="105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7DC09435-980C-CD4F-872E-AA6CBE0DBC43}"/>
              </a:ext>
            </a:extLst>
          </p:cNvPr>
          <p:cNvSpPr txBox="1"/>
          <p:nvPr/>
        </p:nvSpPr>
        <p:spPr>
          <a:xfrm>
            <a:off x="8153459" y="5474216"/>
            <a:ext cx="1973942" cy="369332"/>
          </a:xfrm>
          <a:prstGeom prst="rect">
            <a:avLst/>
          </a:prstGeom>
          <a:noFill/>
        </p:spPr>
        <p:txBody>
          <a:bodyPr wrap="square" rtlCol="0">
            <a:spAutoFit/>
          </a:bodyPr>
          <a:lstStyle/>
          <a:p>
            <a:r>
              <a:rPr lang="en-US" dirty="0"/>
              <a:t>G1</a:t>
            </a:r>
            <a:r>
              <a:rPr lang="en-US" baseline="-25000" dirty="0"/>
              <a:t>native</a:t>
            </a:r>
            <a:endParaRPr lang="en-US" dirty="0"/>
          </a:p>
        </p:txBody>
      </p:sp>
    </p:spTree>
    <p:extLst>
      <p:ext uri="{BB962C8B-B14F-4D97-AF65-F5344CB8AC3E}">
        <p14:creationId xmlns:p14="http://schemas.microsoft.com/office/powerpoint/2010/main" val="277908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Plus 58">
            <a:extLst>
              <a:ext uri="{FF2B5EF4-FFF2-40B4-BE49-F238E27FC236}">
                <a16:creationId xmlns:a16="http://schemas.microsoft.com/office/drawing/2014/main" id="{6709A3D4-DBA2-CE44-B94C-D83B9B9C232A}"/>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CA5AB5CB-981A-3641-9321-A5A1D001FF5F}"/>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
        <p:nvSpPr>
          <p:cNvPr id="2" name="Oval 1">
            <a:extLst>
              <a:ext uri="{FF2B5EF4-FFF2-40B4-BE49-F238E27FC236}">
                <a16:creationId xmlns:a16="http://schemas.microsoft.com/office/drawing/2014/main" id="{073B496C-06D4-734C-95A5-5599CF0C2A0D}"/>
              </a:ext>
            </a:extLst>
          </p:cNvPr>
          <p:cNvSpPr/>
          <p:nvPr/>
        </p:nvSpPr>
        <p:spPr>
          <a:xfrm>
            <a:off x="6096000" y="5561469"/>
            <a:ext cx="216000" cy="216000"/>
          </a:xfrm>
          <a:prstGeom prst="ellipse">
            <a:avLst/>
          </a:prstGeom>
          <a:solidFill>
            <a:srgbClr val="1C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1BFA439-BCAE-F74C-89F1-DCDEFEBB96B4}"/>
              </a:ext>
            </a:extLst>
          </p:cNvPr>
          <p:cNvSpPr txBox="1"/>
          <p:nvPr/>
        </p:nvSpPr>
        <p:spPr>
          <a:xfrm>
            <a:off x="6258538" y="5483742"/>
            <a:ext cx="1973942" cy="369332"/>
          </a:xfrm>
          <a:prstGeom prst="rect">
            <a:avLst/>
          </a:prstGeom>
          <a:noFill/>
        </p:spPr>
        <p:txBody>
          <a:bodyPr wrap="square" rtlCol="0">
            <a:spAutoFit/>
          </a:bodyPr>
          <a:lstStyle/>
          <a:p>
            <a:r>
              <a:rPr lang="en-US" dirty="0"/>
              <a:t>S1</a:t>
            </a:r>
            <a:r>
              <a:rPr lang="en-US" baseline="-25000" dirty="0"/>
              <a:t>native</a:t>
            </a:r>
            <a:endParaRPr lang="en-US" dirty="0"/>
          </a:p>
        </p:txBody>
      </p:sp>
      <p:sp>
        <p:nvSpPr>
          <p:cNvPr id="61" name="Oval 60">
            <a:extLst>
              <a:ext uri="{FF2B5EF4-FFF2-40B4-BE49-F238E27FC236}">
                <a16:creationId xmlns:a16="http://schemas.microsoft.com/office/drawing/2014/main" id="{B804C06E-6953-0740-AE46-BC50D0CEC51C}"/>
              </a:ext>
            </a:extLst>
          </p:cNvPr>
          <p:cNvSpPr/>
          <p:nvPr/>
        </p:nvSpPr>
        <p:spPr>
          <a:xfrm>
            <a:off x="7062790" y="5542417"/>
            <a:ext cx="216000" cy="216000"/>
          </a:xfrm>
          <a:prstGeom prst="ellipse">
            <a:avLst/>
          </a:prstGeom>
          <a:solidFill>
            <a:srgbClr val="1BF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C908EACF-8A49-9C4C-87DB-A8EFAD69C7DC}"/>
              </a:ext>
            </a:extLst>
          </p:cNvPr>
          <p:cNvSpPr txBox="1"/>
          <p:nvPr/>
        </p:nvSpPr>
        <p:spPr>
          <a:xfrm>
            <a:off x="7225328" y="5464690"/>
            <a:ext cx="1973942" cy="369332"/>
          </a:xfrm>
          <a:prstGeom prst="rect">
            <a:avLst/>
          </a:prstGeom>
          <a:noFill/>
        </p:spPr>
        <p:txBody>
          <a:bodyPr wrap="square" rtlCol="0">
            <a:spAutoFit/>
          </a:bodyPr>
          <a:lstStyle/>
          <a:p>
            <a:r>
              <a:rPr lang="en-US" dirty="0"/>
              <a:t>S2</a:t>
            </a:r>
            <a:r>
              <a:rPr lang="en-US" baseline="-25000" dirty="0"/>
              <a:t>native</a:t>
            </a:r>
            <a:endParaRPr lang="en-US" dirty="0"/>
          </a:p>
        </p:txBody>
      </p:sp>
      <p:pic>
        <p:nvPicPr>
          <p:cNvPr id="5" name="Picture 4">
            <a:extLst>
              <a:ext uri="{FF2B5EF4-FFF2-40B4-BE49-F238E27FC236}">
                <a16:creationId xmlns:a16="http://schemas.microsoft.com/office/drawing/2014/main" id="{91E6BECA-2701-4B4E-BB49-C2D8590B321E}"/>
              </a:ext>
            </a:extLst>
          </p:cNvPr>
          <p:cNvPicPr>
            <a:picLocks noChangeAspect="1"/>
          </p:cNvPicPr>
          <p:nvPr/>
        </p:nvPicPr>
        <p:blipFill>
          <a:blip r:embed="rId3"/>
          <a:stretch>
            <a:fillRect/>
          </a:stretch>
        </p:blipFill>
        <p:spPr>
          <a:xfrm>
            <a:off x="4424400" y="1504800"/>
            <a:ext cx="7659325" cy="3729600"/>
          </a:xfrm>
          <a:prstGeom prst="rect">
            <a:avLst/>
          </a:prstGeom>
        </p:spPr>
      </p:pic>
      <p:sp>
        <p:nvSpPr>
          <p:cNvPr id="51" name="Rectangle 50">
            <a:extLst>
              <a:ext uri="{FF2B5EF4-FFF2-40B4-BE49-F238E27FC236}">
                <a16:creationId xmlns:a16="http://schemas.microsoft.com/office/drawing/2014/main" id="{F5345360-630C-4640-81E3-13DFE9DA3EF5}"/>
              </a:ext>
            </a:extLst>
          </p:cNvPr>
          <p:cNvSpPr/>
          <p:nvPr/>
        </p:nvSpPr>
        <p:spPr>
          <a:xfrm>
            <a:off x="17344" y="0"/>
            <a:ext cx="4353269"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C7427998-E8D4-4E4E-901D-82AA8B6C2D18}"/>
              </a:ext>
            </a:extLst>
          </p:cNvPr>
          <p:cNvSpPr/>
          <p:nvPr/>
        </p:nvSpPr>
        <p:spPr>
          <a:xfrm>
            <a:off x="7990921" y="5551943"/>
            <a:ext cx="216000" cy="216000"/>
          </a:xfrm>
          <a:prstGeom prst="ellipse">
            <a:avLst/>
          </a:prstGeom>
          <a:solidFill>
            <a:srgbClr val="105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7DC09435-980C-CD4F-872E-AA6CBE0DBC43}"/>
              </a:ext>
            </a:extLst>
          </p:cNvPr>
          <p:cNvSpPr txBox="1"/>
          <p:nvPr/>
        </p:nvSpPr>
        <p:spPr>
          <a:xfrm>
            <a:off x="8153459" y="5474216"/>
            <a:ext cx="1973942" cy="369332"/>
          </a:xfrm>
          <a:prstGeom prst="rect">
            <a:avLst/>
          </a:prstGeom>
          <a:noFill/>
        </p:spPr>
        <p:txBody>
          <a:bodyPr wrap="square" rtlCol="0">
            <a:spAutoFit/>
          </a:bodyPr>
          <a:lstStyle/>
          <a:p>
            <a:r>
              <a:rPr lang="en-US" dirty="0"/>
              <a:t>G1</a:t>
            </a:r>
            <a:r>
              <a:rPr lang="en-US" baseline="-25000" dirty="0"/>
              <a:t>native</a:t>
            </a:r>
            <a:endParaRPr lang="en-US" dirty="0"/>
          </a:p>
        </p:txBody>
      </p:sp>
      <p:pic>
        <p:nvPicPr>
          <p:cNvPr id="3" name="Picture 2">
            <a:extLst>
              <a:ext uri="{FF2B5EF4-FFF2-40B4-BE49-F238E27FC236}">
                <a16:creationId xmlns:a16="http://schemas.microsoft.com/office/drawing/2014/main" id="{B9E7B7EB-C732-714B-A4B5-68B59D9623FB}"/>
              </a:ext>
            </a:extLst>
          </p:cNvPr>
          <p:cNvPicPr>
            <a:picLocks noChangeAspect="1"/>
          </p:cNvPicPr>
          <p:nvPr/>
        </p:nvPicPr>
        <p:blipFill>
          <a:blip r:embed="rId4"/>
          <a:stretch>
            <a:fillRect/>
          </a:stretch>
        </p:blipFill>
        <p:spPr>
          <a:xfrm>
            <a:off x="4424400" y="1504800"/>
            <a:ext cx="7659325" cy="3729600"/>
          </a:xfrm>
          <a:prstGeom prst="rect">
            <a:avLst/>
          </a:prstGeom>
        </p:spPr>
      </p:pic>
      <p:sp>
        <p:nvSpPr>
          <p:cNvPr id="66" name="Oval 65">
            <a:extLst>
              <a:ext uri="{FF2B5EF4-FFF2-40B4-BE49-F238E27FC236}">
                <a16:creationId xmlns:a16="http://schemas.microsoft.com/office/drawing/2014/main" id="{702EECAC-9255-B146-A75F-A136EFD8985B}"/>
              </a:ext>
            </a:extLst>
          </p:cNvPr>
          <p:cNvSpPr/>
          <p:nvPr/>
        </p:nvSpPr>
        <p:spPr>
          <a:xfrm>
            <a:off x="6096000" y="6007557"/>
            <a:ext cx="216000" cy="216000"/>
          </a:xfrm>
          <a:prstGeom prst="ellips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a:extLst>
              <a:ext uri="{FF2B5EF4-FFF2-40B4-BE49-F238E27FC236}">
                <a16:creationId xmlns:a16="http://schemas.microsoft.com/office/drawing/2014/main" id="{633A9FCD-0D10-2748-ADBD-4F3755C18B04}"/>
              </a:ext>
            </a:extLst>
          </p:cNvPr>
          <p:cNvSpPr txBox="1"/>
          <p:nvPr/>
        </p:nvSpPr>
        <p:spPr>
          <a:xfrm>
            <a:off x="6258538" y="5929830"/>
            <a:ext cx="1973942" cy="369332"/>
          </a:xfrm>
          <a:prstGeom prst="rect">
            <a:avLst/>
          </a:prstGeom>
          <a:noFill/>
        </p:spPr>
        <p:txBody>
          <a:bodyPr wrap="square" rtlCol="0">
            <a:spAutoFit/>
          </a:bodyPr>
          <a:lstStyle/>
          <a:p>
            <a:r>
              <a:rPr lang="en-US" dirty="0"/>
              <a:t>S1</a:t>
            </a:r>
            <a:r>
              <a:rPr lang="en-US" baseline="-25000" dirty="0"/>
              <a:t>neutral</a:t>
            </a:r>
            <a:endParaRPr lang="en-US" dirty="0"/>
          </a:p>
        </p:txBody>
      </p:sp>
    </p:spTree>
    <p:extLst>
      <p:ext uri="{BB962C8B-B14F-4D97-AF65-F5344CB8AC3E}">
        <p14:creationId xmlns:p14="http://schemas.microsoft.com/office/powerpoint/2010/main" val="3875683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Plus 58">
            <a:extLst>
              <a:ext uri="{FF2B5EF4-FFF2-40B4-BE49-F238E27FC236}">
                <a16:creationId xmlns:a16="http://schemas.microsoft.com/office/drawing/2014/main" id="{6709A3D4-DBA2-CE44-B94C-D83B9B9C232A}"/>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CA5AB5CB-981A-3641-9321-A5A1D001FF5F}"/>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
        <p:nvSpPr>
          <p:cNvPr id="2" name="Oval 1">
            <a:extLst>
              <a:ext uri="{FF2B5EF4-FFF2-40B4-BE49-F238E27FC236}">
                <a16:creationId xmlns:a16="http://schemas.microsoft.com/office/drawing/2014/main" id="{073B496C-06D4-734C-95A5-5599CF0C2A0D}"/>
              </a:ext>
            </a:extLst>
          </p:cNvPr>
          <p:cNvSpPr/>
          <p:nvPr/>
        </p:nvSpPr>
        <p:spPr>
          <a:xfrm>
            <a:off x="6096000" y="5561469"/>
            <a:ext cx="216000" cy="216000"/>
          </a:xfrm>
          <a:prstGeom prst="ellipse">
            <a:avLst/>
          </a:prstGeom>
          <a:solidFill>
            <a:srgbClr val="1C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1BFA439-BCAE-F74C-89F1-DCDEFEBB96B4}"/>
              </a:ext>
            </a:extLst>
          </p:cNvPr>
          <p:cNvSpPr txBox="1"/>
          <p:nvPr/>
        </p:nvSpPr>
        <p:spPr>
          <a:xfrm>
            <a:off x="6258538" y="5483742"/>
            <a:ext cx="1973942" cy="369332"/>
          </a:xfrm>
          <a:prstGeom prst="rect">
            <a:avLst/>
          </a:prstGeom>
          <a:noFill/>
        </p:spPr>
        <p:txBody>
          <a:bodyPr wrap="square" rtlCol="0">
            <a:spAutoFit/>
          </a:bodyPr>
          <a:lstStyle/>
          <a:p>
            <a:r>
              <a:rPr lang="en-US" dirty="0"/>
              <a:t>S1</a:t>
            </a:r>
            <a:r>
              <a:rPr lang="en-US" baseline="-25000" dirty="0"/>
              <a:t>native</a:t>
            </a:r>
            <a:endParaRPr lang="en-US" dirty="0"/>
          </a:p>
        </p:txBody>
      </p:sp>
      <p:sp>
        <p:nvSpPr>
          <p:cNvPr id="61" name="Oval 60">
            <a:extLst>
              <a:ext uri="{FF2B5EF4-FFF2-40B4-BE49-F238E27FC236}">
                <a16:creationId xmlns:a16="http://schemas.microsoft.com/office/drawing/2014/main" id="{B804C06E-6953-0740-AE46-BC50D0CEC51C}"/>
              </a:ext>
            </a:extLst>
          </p:cNvPr>
          <p:cNvSpPr/>
          <p:nvPr/>
        </p:nvSpPr>
        <p:spPr>
          <a:xfrm>
            <a:off x="7062790" y="5542417"/>
            <a:ext cx="216000" cy="216000"/>
          </a:xfrm>
          <a:prstGeom prst="ellipse">
            <a:avLst/>
          </a:prstGeom>
          <a:solidFill>
            <a:srgbClr val="1BF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C908EACF-8A49-9C4C-87DB-A8EFAD69C7DC}"/>
              </a:ext>
            </a:extLst>
          </p:cNvPr>
          <p:cNvSpPr txBox="1"/>
          <p:nvPr/>
        </p:nvSpPr>
        <p:spPr>
          <a:xfrm>
            <a:off x="7225328" y="5464690"/>
            <a:ext cx="1973942" cy="369332"/>
          </a:xfrm>
          <a:prstGeom prst="rect">
            <a:avLst/>
          </a:prstGeom>
          <a:noFill/>
        </p:spPr>
        <p:txBody>
          <a:bodyPr wrap="square" rtlCol="0">
            <a:spAutoFit/>
          </a:bodyPr>
          <a:lstStyle/>
          <a:p>
            <a:r>
              <a:rPr lang="en-US" dirty="0"/>
              <a:t>S2</a:t>
            </a:r>
            <a:r>
              <a:rPr lang="en-US" baseline="-25000" dirty="0"/>
              <a:t>native</a:t>
            </a:r>
            <a:endParaRPr lang="en-US" dirty="0"/>
          </a:p>
        </p:txBody>
      </p:sp>
      <p:pic>
        <p:nvPicPr>
          <p:cNvPr id="5" name="Picture 4">
            <a:extLst>
              <a:ext uri="{FF2B5EF4-FFF2-40B4-BE49-F238E27FC236}">
                <a16:creationId xmlns:a16="http://schemas.microsoft.com/office/drawing/2014/main" id="{91E6BECA-2701-4B4E-BB49-C2D8590B321E}"/>
              </a:ext>
            </a:extLst>
          </p:cNvPr>
          <p:cNvPicPr>
            <a:picLocks noChangeAspect="1"/>
          </p:cNvPicPr>
          <p:nvPr/>
        </p:nvPicPr>
        <p:blipFill>
          <a:blip r:embed="rId3"/>
          <a:stretch>
            <a:fillRect/>
          </a:stretch>
        </p:blipFill>
        <p:spPr>
          <a:xfrm>
            <a:off x="4424400" y="1504800"/>
            <a:ext cx="7659325" cy="3729600"/>
          </a:xfrm>
          <a:prstGeom prst="rect">
            <a:avLst/>
          </a:prstGeom>
        </p:spPr>
      </p:pic>
      <p:sp>
        <p:nvSpPr>
          <p:cNvPr id="51" name="Rectangle 50">
            <a:extLst>
              <a:ext uri="{FF2B5EF4-FFF2-40B4-BE49-F238E27FC236}">
                <a16:creationId xmlns:a16="http://schemas.microsoft.com/office/drawing/2014/main" id="{F5345360-630C-4640-81E3-13DFE9DA3EF5}"/>
              </a:ext>
            </a:extLst>
          </p:cNvPr>
          <p:cNvSpPr/>
          <p:nvPr/>
        </p:nvSpPr>
        <p:spPr>
          <a:xfrm>
            <a:off x="17344" y="0"/>
            <a:ext cx="4353269"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C7427998-E8D4-4E4E-901D-82AA8B6C2D18}"/>
              </a:ext>
            </a:extLst>
          </p:cNvPr>
          <p:cNvSpPr/>
          <p:nvPr/>
        </p:nvSpPr>
        <p:spPr>
          <a:xfrm>
            <a:off x="7990921" y="5551943"/>
            <a:ext cx="216000" cy="216000"/>
          </a:xfrm>
          <a:prstGeom prst="ellipse">
            <a:avLst/>
          </a:prstGeom>
          <a:solidFill>
            <a:srgbClr val="105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7DC09435-980C-CD4F-872E-AA6CBE0DBC43}"/>
              </a:ext>
            </a:extLst>
          </p:cNvPr>
          <p:cNvSpPr txBox="1"/>
          <p:nvPr/>
        </p:nvSpPr>
        <p:spPr>
          <a:xfrm>
            <a:off x="8153459" y="5474216"/>
            <a:ext cx="1973942" cy="369332"/>
          </a:xfrm>
          <a:prstGeom prst="rect">
            <a:avLst/>
          </a:prstGeom>
          <a:noFill/>
        </p:spPr>
        <p:txBody>
          <a:bodyPr wrap="square" rtlCol="0">
            <a:spAutoFit/>
          </a:bodyPr>
          <a:lstStyle/>
          <a:p>
            <a:r>
              <a:rPr lang="en-US" dirty="0"/>
              <a:t>G1</a:t>
            </a:r>
            <a:r>
              <a:rPr lang="en-US" baseline="-25000" dirty="0"/>
              <a:t>native</a:t>
            </a:r>
            <a:endParaRPr lang="en-US" dirty="0"/>
          </a:p>
        </p:txBody>
      </p:sp>
      <p:pic>
        <p:nvPicPr>
          <p:cNvPr id="3" name="Picture 2">
            <a:extLst>
              <a:ext uri="{FF2B5EF4-FFF2-40B4-BE49-F238E27FC236}">
                <a16:creationId xmlns:a16="http://schemas.microsoft.com/office/drawing/2014/main" id="{B9E7B7EB-C732-714B-A4B5-68B59D9623FB}"/>
              </a:ext>
            </a:extLst>
          </p:cNvPr>
          <p:cNvPicPr>
            <a:picLocks noChangeAspect="1"/>
          </p:cNvPicPr>
          <p:nvPr/>
        </p:nvPicPr>
        <p:blipFill>
          <a:blip r:embed="rId4"/>
          <a:stretch>
            <a:fillRect/>
          </a:stretch>
        </p:blipFill>
        <p:spPr>
          <a:xfrm>
            <a:off x="4424400" y="1504800"/>
            <a:ext cx="7659325" cy="3729600"/>
          </a:xfrm>
          <a:prstGeom prst="rect">
            <a:avLst/>
          </a:prstGeom>
        </p:spPr>
      </p:pic>
      <p:sp>
        <p:nvSpPr>
          <p:cNvPr id="66" name="Oval 65">
            <a:extLst>
              <a:ext uri="{FF2B5EF4-FFF2-40B4-BE49-F238E27FC236}">
                <a16:creationId xmlns:a16="http://schemas.microsoft.com/office/drawing/2014/main" id="{702EECAC-9255-B146-A75F-A136EFD8985B}"/>
              </a:ext>
            </a:extLst>
          </p:cNvPr>
          <p:cNvSpPr/>
          <p:nvPr/>
        </p:nvSpPr>
        <p:spPr>
          <a:xfrm>
            <a:off x="6096000" y="6007557"/>
            <a:ext cx="216000" cy="216000"/>
          </a:xfrm>
          <a:prstGeom prst="ellips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a:extLst>
              <a:ext uri="{FF2B5EF4-FFF2-40B4-BE49-F238E27FC236}">
                <a16:creationId xmlns:a16="http://schemas.microsoft.com/office/drawing/2014/main" id="{633A9FCD-0D10-2748-ADBD-4F3755C18B04}"/>
              </a:ext>
            </a:extLst>
          </p:cNvPr>
          <p:cNvSpPr txBox="1"/>
          <p:nvPr/>
        </p:nvSpPr>
        <p:spPr>
          <a:xfrm>
            <a:off x="6258538" y="5929830"/>
            <a:ext cx="1973942" cy="369332"/>
          </a:xfrm>
          <a:prstGeom prst="rect">
            <a:avLst/>
          </a:prstGeom>
          <a:noFill/>
        </p:spPr>
        <p:txBody>
          <a:bodyPr wrap="square" rtlCol="0">
            <a:spAutoFit/>
          </a:bodyPr>
          <a:lstStyle/>
          <a:p>
            <a:r>
              <a:rPr lang="en-US" dirty="0"/>
              <a:t>S1</a:t>
            </a:r>
            <a:r>
              <a:rPr lang="en-US" baseline="-25000" dirty="0"/>
              <a:t>neutral</a:t>
            </a:r>
            <a:endParaRPr lang="en-US" dirty="0"/>
          </a:p>
        </p:txBody>
      </p:sp>
      <p:pic>
        <p:nvPicPr>
          <p:cNvPr id="6" name="Picture 5">
            <a:extLst>
              <a:ext uri="{FF2B5EF4-FFF2-40B4-BE49-F238E27FC236}">
                <a16:creationId xmlns:a16="http://schemas.microsoft.com/office/drawing/2014/main" id="{DD000A4D-7DD0-9143-96C6-0FF9EA91062A}"/>
              </a:ext>
            </a:extLst>
          </p:cNvPr>
          <p:cNvPicPr>
            <a:picLocks noChangeAspect="1"/>
          </p:cNvPicPr>
          <p:nvPr/>
        </p:nvPicPr>
        <p:blipFill>
          <a:blip r:embed="rId5"/>
          <a:stretch>
            <a:fillRect/>
          </a:stretch>
        </p:blipFill>
        <p:spPr>
          <a:xfrm>
            <a:off x="4424400" y="1504800"/>
            <a:ext cx="7659325" cy="3729600"/>
          </a:xfrm>
          <a:prstGeom prst="rect">
            <a:avLst/>
          </a:prstGeom>
        </p:spPr>
      </p:pic>
      <p:sp>
        <p:nvSpPr>
          <p:cNvPr id="68" name="Oval 67">
            <a:extLst>
              <a:ext uri="{FF2B5EF4-FFF2-40B4-BE49-F238E27FC236}">
                <a16:creationId xmlns:a16="http://schemas.microsoft.com/office/drawing/2014/main" id="{66C1C3CE-C396-6E48-8310-79FD387ACE90}"/>
              </a:ext>
            </a:extLst>
          </p:cNvPr>
          <p:cNvSpPr/>
          <p:nvPr/>
        </p:nvSpPr>
        <p:spPr>
          <a:xfrm>
            <a:off x="7051482" y="6007557"/>
            <a:ext cx="216000" cy="216000"/>
          </a:xfrm>
          <a:prstGeom prst="ellipse">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A0442E57-B61F-344E-9A05-6289D551466E}"/>
              </a:ext>
            </a:extLst>
          </p:cNvPr>
          <p:cNvSpPr txBox="1"/>
          <p:nvPr/>
        </p:nvSpPr>
        <p:spPr>
          <a:xfrm>
            <a:off x="7214020" y="5929830"/>
            <a:ext cx="1973942" cy="369332"/>
          </a:xfrm>
          <a:prstGeom prst="rect">
            <a:avLst/>
          </a:prstGeom>
          <a:noFill/>
        </p:spPr>
        <p:txBody>
          <a:bodyPr wrap="square" rtlCol="0">
            <a:spAutoFit/>
          </a:bodyPr>
          <a:lstStyle/>
          <a:p>
            <a:r>
              <a:rPr lang="en-US" dirty="0"/>
              <a:t>S2</a:t>
            </a:r>
            <a:r>
              <a:rPr lang="en-US" baseline="-25000" dirty="0"/>
              <a:t>neutral</a:t>
            </a:r>
            <a:endParaRPr lang="en-US" dirty="0"/>
          </a:p>
        </p:txBody>
      </p:sp>
    </p:spTree>
    <p:extLst>
      <p:ext uri="{BB962C8B-B14F-4D97-AF65-F5344CB8AC3E}">
        <p14:creationId xmlns:p14="http://schemas.microsoft.com/office/powerpoint/2010/main" val="172966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Plus 58">
            <a:extLst>
              <a:ext uri="{FF2B5EF4-FFF2-40B4-BE49-F238E27FC236}">
                <a16:creationId xmlns:a16="http://schemas.microsoft.com/office/drawing/2014/main" id="{6709A3D4-DBA2-CE44-B94C-D83B9B9C232A}"/>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CA5AB5CB-981A-3641-9321-A5A1D001FF5F}"/>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
        <p:nvSpPr>
          <p:cNvPr id="2" name="Oval 1">
            <a:extLst>
              <a:ext uri="{FF2B5EF4-FFF2-40B4-BE49-F238E27FC236}">
                <a16:creationId xmlns:a16="http://schemas.microsoft.com/office/drawing/2014/main" id="{073B496C-06D4-734C-95A5-5599CF0C2A0D}"/>
              </a:ext>
            </a:extLst>
          </p:cNvPr>
          <p:cNvSpPr/>
          <p:nvPr/>
        </p:nvSpPr>
        <p:spPr>
          <a:xfrm>
            <a:off x="6096000" y="5561469"/>
            <a:ext cx="216000" cy="216000"/>
          </a:xfrm>
          <a:prstGeom prst="ellipse">
            <a:avLst/>
          </a:prstGeom>
          <a:solidFill>
            <a:srgbClr val="1C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1BFA439-BCAE-F74C-89F1-DCDEFEBB96B4}"/>
              </a:ext>
            </a:extLst>
          </p:cNvPr>
          <p:cNvSpPr txBox="1"/>
          <p:nvPr/>
        </p:nvSpPr>
        <p:spPr>
          <a:xfrm>
            <a:off x="6258538" y="5483742"/>
            <a:ext cx="1973942" cy="369332"/>
          </a:xfrm>
          <a:prstGeom prst="rect">
            <a:avLst/>
          </a:prstGeom>
          <a:noFill/>
        </p:spPr>
        <p:txBody>
          <a:bodyPr wrap="square" rtlCol="0">
            <a:spAutoFit/>
          </a:bodyPr>
          <a:lstStyle/>
          <a:p>
            <a:r>
              <a:rPr lang="en-US" dirty="0"/>
              <a:t>S1</a:t>
            </a:r>
            <a:r>
              <a:rPr lang="en-US" baseline="-25000" dirty="0"/>
              <a:t>native</a:t>
            </a:r>
            <a:endParaRPr lang="en-US" dirty="0"/>
          </a:p>
        </p:txBody>
      </p:sp>
      <p:sp>
        <p:nvSpPr>
          <p:cNvPr id="61" name="Oval 60">
            <a:extLst>
              <a:ext uri="{FF2B5EF4-FFF2-40B4-BE49-F238E27FC236}">
                <a16:creationId xmlns:a16="http://schemas.microsoft.com/office/drawing/2014/main" id="{B804C06E-6953-0740-AE46-BC50D0CEC51C}"/>
              </a:ext>
            </a:extLst>
          </p:cNvPr>
          <p:cNvSpPr/>
          <p:nvPr/>
        </p:nvSpPr>
        <p:spPr>
          <a:xfrm>
            <a:off x="7062790" y="5542417"/>
            <a:ext cx="216000" cy="216000"/>
          </a:xfrm>
          <a:prstGeom prst="ellipse">
            <a:avLst/>
          </a:prstGeom>
          <a:solidFill>
            <a:srgbClr val="1BF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C908EACF-8A49-9C4C-87DB-A8EFAD69C7DC}"/>
              </a:ext>
            </a:extLst>
          </p:cNvPr>
          <p:cNvSpPr txBox="1"/>
          <p:nvPr/>
        </p:nvSpPr>
        <p:spPr>
          <a:xfrm>
            <a:off x="7225328" y="5464690"/>
            <a:ext cx="1973942" cy="369332"/>
          </a:xfrm>
          <a:prstGeom prst="rect">
            <a:avLst/>
          </a:prstGeom>
          <a:noFill/>
        </p:spPr>
        <p:txBody>
          <a:bodyPr wrap="square" rtlCol="0">
            <a:spAutoFit/>
          </a:bodyPr>
          <a:lstStyle/>
          <a:p>
            <a:r>
              <a:rPr lang="en-US" dirty="0"/>
              <a:t>S2</a:t>
            </a:r>
            <a:r>
              <a:rPr lang="en-US" baseline="-25000" dirty="0"/>
              <a:t>native</a:t>
            </a:r>
            <a:endParaRPr lang="en-US" dirty="0"/>
          </a:p>
        </p:txBody>
      </p:sp>
      <p:pic>
        <p:nvPicPr>
          <p:cNvPr id="5" name="Picture 4">
            <a:extLst>
              <a:ext uri="{FF2B5EF4-FFF2-40B4-BE49-F238E27FC236}">
                <a16:creationId xmlns:a16="http://schemas.microsoft.com/office/drawing/2014/main" id="{91E6BECA-2701-4B4E-BB49-C2D8590B321E}"/>
              </a:ext>
            </a:extLst>
          </p:cNvPr>
          <p:cNvPicPr>
            <a:picLocks noChangeAspect="1"/>
          </p:cNvPicPr>
          <p:nvPr/>
        </p:nvPicPr>
        <p:blipFill>
          <a:blip r:embed="rId3"/>
          <a:stretch>
            <a:fillRect/>
          </a:stretch>
        </p:blipFill>
        <p:spPr>
          <a:xfrm>
            <a:off x="4424400" y="1504800"/>
            <a:ext cx="7659325" cy="3729600"/>
          </a:xfrm>
          <a:prstGeom prst="rect">
            <a:avLst/>
          </a:prstGeom>
        </p:spPr>
      </p:pic>
      <p:sp>
        <p:nvSpPr>
          <p:cNvPr id="60" name="Oval 59">
            <a:extLst>
              <a:ext uri="{FF2B5EF4-FFF2-40B4-BE49-F238E27FC236}">
                <a16:creationId xmlns:a16="http://schemas.microsoft.com/office/drawing/2014/main" id="{C7427998-E8D4-4E4E-901D-82AA8B6C2D18}"/>
              </a:ext>
            </a:extLst>
          </p:cNvPr>
          <p:cNvSpPr/>
          <p:nvPr/>
        </p:nvSpPr>
        <p:spPr>
          <a:xfrm>
            <a:off x="7990921" y="5551943"/>
            <a:ext cx="216000" cy="216000"/>
          </a:xfrm>
          <a:prstGeom prst="ellipse">
            <a:avLst/>
          </a:prstGeom>
          <a:solidFill>
            <a:srgbClr val="105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7DC09435-980C-CD4F-872E-AA6CBE0DBC43}"/>
              </a:ext>
            </a:extLst>
          </p:cNvPr>
          <p:cNvSpPr txBox="1"/>
          <p:nvPr/>
        </p:nvSpPr>
        <p:spPr>
          <a:xfrm>
            <a:off x="8153459" y="5474216"/>
            <a:ext cx="1973942" cy="369332"/>
          </a:xfrm>
          <a:prstGeom prst="rect">
            <a:avLst/>
          </a:prstGeom>
          <a:noFill/>
        </p:spPr>
        <p:txBody>
          <a:bodyPr wrap="square" rtlCol="0">
            <a:spAutoFit/>
          </a:bodyPr>
          <a:lstStyle/>
          <a:p>
            <a:r>
              <a:rPr lang="en-US" dirty="0"/>
              <a:t>G1</a:t>
            </a:r>
            <a:r>
              <a:rPr lang="en-US" baseline="-25000" dirty="0"/>
              <a:t>native</a:t>
            </a:r>
            <a:endParaRPr lang="en-US" dirty="0"/>
          </a:p>
        </p:txBody>
      </p:sp>
      <p:pic>
        <p:nvPicPr>
          <p:cNvPr id="3" name="Picture 2">
            <a:extLst>
              <a:ext uri="{FF2B5EF4-FFF2-40B4-BE49-F238E27FC236}">
                <a16:creationId xmlns:a16="http://schemas.microsoft.com/office/drawing/2014/main" id="{B9E7B7EB-C732-714B-A4B5-68B59D9623FB}"/>
              </a:ext>
            </a:extLst>
          </p:cNvPr>
          <p:cNvPicPr>
            <a:picLocks noChangeAspect="1"/>
          </p:cNvPicPr>
          <p:nvPr/>
        </p:nvPicPr>
        <p:blipFill>
          <a:blip r:embed="rId4"/>
          <a:stretch>
            <a:fillRect/>
          </a:stretch>
        </p:blipFill>
        <p:spPr>
          <a:xfrm>
            <a:off x="4424400" y="1504800"/>
            <a:ext cx="7659325" cy="3729600"/>
          </a:xfrm>
          <a:prstGeom prst="rect">
            <a:avLst/>
          </a:prstGeom>
        </p:spPr>
      </p:pic>
      <p:sp>
        <p:nvSpPr>
          <p:cNvPr id="66" name="Oval 65">
            <a:extLst>
              <a:ext uri="{FF2B5EF4-FFF2-40B4-BE49-F238E27FC236}">
                <a16:creationId xmlns:a16="http://schemas.microsoft.com/office/drawing/2014/main" id="{702EECAC-9255-B146-A75F-A136EFD8985B}"/>
              </a:ext>
            </a:extLst>
          </p:cNvPr>
          <p:cNvSpPr/>
          <p:nvPr/>
        </p:nvSpPr>
        <p:spPr>
          <a:xfrm>
            <a:off x="6096000" y="6007557"/>
            <a:ext cx="216000" cy="216000"/>
          </a:xfrm>
          <a:prstGeom prst="ellips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a:extLst>
              <a:ext uri="{FF2B5EF4-FFF2-40B4-BE49-F238E27FC236}">
                <a16:creationId xmlns:a16="http://schemas.microsoft.com/office/drawing/2014/main" id="{633A9FCD-0D10-2748-ADBD-4F3755C18B04}"/>
              </a:ext>
            </a:extLst>
          </p:cNvPr>
          <p:cNvSpPr txBox="1"/>
          <p:nvPr/>
        </p:nvSpPr>
        <p:spPr>
          <a:xfrm>
            <a:off x="6258538" y="5929830"/>
            <a:ext cx="1973942" cy="369332"/>
          </a:xfrm>
          <a:prstGeom prst="rect">
            <a:avLst/>
          </a:prstGeom>
          <a:noFill/>
        </p:spPr>
        <p:txBody>
          <a:bodyPr wrap="square" rtlCol="0">
            <a:spAutoFit/>
          </a:bodyPr>
          <a:lstStyle/>
          <a:p>
            <a:r>
              <a:rPr lang="en-US" dirty="0"/>
              <a:t>S1</a:t>
            </a:r>
            <a:r>
              <a:rPr lang="en-US" baseline="-25000" dirty="0"/>
              <a:t>neutral</a:t>
            </a:r>
            <a:endParaRPr lang="en-US" dirty="0"/>
          </a:p>
        </p:txBody>
      </p:sp>
      <p:pic>
        <p:nvPicPr>
          <p:cNvPr id="6" name="Picture 5">
            <a:extLst>
              <a:ext uri="{FF2B5EF4-FFF2-40B4-BE49-F238E27FC236}">
                <a16:creationId xmlns:a16="http://schemas.microsoft.com/office/drawing/2014/main" id="{DD000A4D-7DD0-9143-96C6-0FF9EA91062A}"/>
              </a:ext>
            </a:extLst>
          </p:cNvPr>
          <p:cNvPicPr>
            <a:picLocks noChangeAspect="1"/>
          </p:cNvPicPr>
          <p:nvPr/>
        </p:nvPicPr>
        <p:blipFill>
          <a:blip r:embed="rId5"/>
          <a:stretch>
            <a:fillRect/>
          </a:stretch>
        </p:blipFill>
        <p:spPr>
          <a:xfrm>
            <a:off x="4424400" y="1504800"/>
            <a:ext cx="7659325" cy="3729600"/>
          </a:xfrm>
          <a:prstGeom prst="rect">
            <a:avLst/>
          </a:prstGeom>
        </p:spPr>
      </p:pic>
      <p:sp>
        <p:nvSpPr>
          <p:cNvPr id="68" name="Oval 67">
            <a:extLst>
              <a:ext uri="{FF2B5EF4-FFF2-40B4-BE49-F238E27FC236}">
                <a16:creationId xmlns:a16="http://schemas.microsoft.com/office/drawing/2014/main" id="{66C1C3CE-C396-6E48-8310-79FD387ACE90}"/>
              </a:ext>
            </a:extLst>
          </p:cNvPr>
          <p:cNvSpPr/>
          <p:nvPr/>
        </p:nvSpPr>
        <p:spPr>
          <a:xfrm>
            <a:off x="7051482" y="6007557"/>
            <a:ext cx="216000" cy="216000"/>
          </a:xfrm>
          <a:prstGeom prst="ellipse">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A0442E57-B61F-344E-9A05-6289D551466E}"/>
              </a:ext>
            </a:extLst>
          </p:cNvPr>
          <p:cNvSpPr txBox="1"/>
          <p:nvPr/>
        </p:nvSpPr>
        <p:spPr>
          <a:xfrm>
            <a:off x="7214020" y="5929830"/>
            <a:ext cx="1973942" cy="369332"/>
          </a:xfrm>
          <a:prstGeom prst="rect">
            <a:avLst/>
          </a:prstGeom>
          <a:noFill/>
        </p:spPr>
        <p:txBody>
          <a:bodyPr wrap="square" rtlCol="0">
            <a:spAutoFit/>
          </a:bodyPr>
          <a:lstStyle/>
          <a:p>
            <a:r>
              <a:rPr lang="en-US" dirty="0"/>
              <a:t>S2</a:t>
            </a:r>
            <a:r>
              <a:rPr lang="en-US" baseline="-25000" dirty="0"/>
              <a:t>neutral</a:t>
            </a:r>
            <a:endParaRPr lang="en-US" dirty="0"/>
          </a:p>
        </p:txBody>
      </p:sp>
      <p:pic>
        <p:nvPicPr>
          <p:cNvPr id="7" name="Picture 6">
            <a:extLst>
              <a:ext uri="{FF2B5EF4-FFF2-40B4-BE49-F238E27FC236}">
                <a16:creationId xmlns:a16="http://schemas.microsoft.com/office/drawing/2014/main" id="{4C675D52-0BED-184A-82B9-E310EC1ADFDA}"/>
              </a:ext>
            </a:extLst>
          </p:cNvPr>
          <p:cNvPicPr>
            <a:picLocks noChangeAspect="1"/>
          </p:cNvPicPr>
          <p:nvPr/>
        </p:nvPicPr>
        <p:blipFill>
          <a:blip r:embed="rId6"/>
          <a:stretch>
            <a:fillRect/>
          </a:stretch>
        </p:blipFill>
        <p:spPr>
          <a:xfrm>
            <a:off x="4424400" y="1504800"/>
            <a:ext cx="7659325" cy="3729600"/>
          </a:xfrm>
          <a:prstGeom prst="rect">
            <a:avLst/>
          </a:prstGeom>
        </p:spPr>
      </p:pic>
      <p:sp>
        <p:nvSpPr>
          <p:cNvPr id="70" name="Oval 69">
            <a:extLst>
              <a:ext uri="{FF2B5EF4-FFF2-40B4-BE49-F238E27FC236}">
                <a16:creationId xmlns:a16="http://schemas.microsoft.com/office/drawing/2014/main" id="{F632DD52-FE99-5740-8571-4F44539187BC}"/>
              </a:ext>
            </a:extLst>
          </p:cNvPr>
          <p:cNvSpPr/>
          <p:nvPr/>
        </p:nvSpPr>
        <p:spPr>
          <a:xfrm>
            <a:off x="7990921" y="5994416"/>
            <a:ext cx="216000" cy="216000"/>
          </a:xfrm>
          <a:prstGeom prst="ellipse">
            <a:avLst/>
          </a:prstGeom>
          <a:solidFill>
            <a:srgbClr val="FF0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9AAEA359-B392-2140-9C96-1672052B1D2C}"/>
              </a:ext>
            </a:extLst>
          </p:cNvPr>
          <p:cNvSpPr txBox="1"/>
          <p:nvPr/>
        </p:nvSpPr>
        <p:spPr>
          <a:xfrm>
            <a:off x="8153459" y="5916689"/>
            <a:ext cx="1973942" cy="369332"/>
          </a:xfrm>
          <a:prstGeom prst="rect">
            <a:avLst/>
          </a:prstGeom>
          <a:noFill/>
        </p:spPr>
        <p:txBody>
          <a:bodyPr wrap="square" rtlCol="0">
            <a:spAutoFit/>
          </a:bodyPr>
          <a:lstStyle/>
          <a:p>
            <a:r>
              <a:rPr lang="en-US" dirty="0"/>
              <a:t>G1</a:t>
            </a:r>
            <a:r>
              <a:rPr lang="en-US" baseline="-25000" dirty="0"/>
              <a:t>neutral</a:t>
            </a:r>
            <a:endParaRPr lang="en-US" dirty="0"/>
          </a:p>
        </p:txBody>
      </p:sp>
    </p:spTree>
    <p:extLst>
      <p:ext uri="{BB962C8B-B14F-4D97-AF65-F5344CB8AC3E}">
        <p14:creationId xmlns:p14="http://schemas.microsoft.com/office/powerpoint/2010/main" val="1176417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Plus 58">
            <a:extLst>
              <a:ext uri="{FF2B5EF4-FFF2-40B4-BE49-F238E27FC236}">
                <a16:creationId xmlns:a16="http://schemas.microsoft.com/office/drawing/2014/main" id="{6709A3D4-DBA2-CE44-B94C-D83B9B9C232A}"/>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CA5AB5CB-981A-3641-9321-A5A1D001FF5F}"/>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
        <p:nvSpPr>
          <p:cNvPr id="2" name="Oval 1">
            <a:extLst>
              <a:ext uri="{FF2B5EF4-FFF2-40B4-BE49-F238E27FC236}">
                <a16:creationId xmlns:a16="http://schemas.microsoft.com/office/drawing/2014/main" id="{073B496C-06D4-734C-95A5-5599CF0C2A0D}"/>
              </a:ext>
            </a:extLst>
          </p:cNvPr>
          <p:cNvSpPr/>
          <p:nvPr/>
        </p:nvSpPr>
        <p:spPr>
          <a:xfrm>
            <a:off x="6096000" y="5561469"/>
            <a:ext cx="216000" cy="216000"/>
          </a:xfrm>
          <a:prstGeom prst="ellipse">
            <a:avLst/>
          </a:prstGeom>
          <a:solidFill>
            <a:srgbClr val="1C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1BFA439-BCAE-F74C-89F1-DCDEFEBB96B4}"/>
              </a:ext>
            </a:extLst>
          </p:cNvPr>
          <p:cNvSpPr txBox="1"/>
          <p:nvPr/>
        </p:nvSpPr>
        <p:spPr>
          <a:xfrm>
            <a:off x="6258538" y="5483742"/>
            <a:ext cx="1973942" cy="369332"/>
          </a:xfrm>
          <a:prstGeom prst="rect">
            <a:avLst/>
          </a:prstGeom>
          <a:noFill/>
        </p:spPr>
        <p:txBody>
          <a:bodyPr wrap="square" rtlCol="0">
            <a:spAutoFit/>
          </a:bodyPr>
          <a:lstStyle/>
          <a:p>
            <a:r>
              <a:rPr lang="en-US" dirty="0"/>
              <a:t>S1</a:t>
            </a:r>
            <a:r>
              <a:rPr lang="en-US" baseline="-25000" dirty="0"/>
              <a:t>native</a:t>
            </a:r>
            <a:endParaRPr lang="en-US" dirty="0"/>
          </a:p>
        </p:txBody>
      </p:sp>
      <p:sp>
        <p:nvSpPr>
          <p:cNvPr id="61" name="Oval 60">
            <a:extLst>
              <a:ext uri="{FF2B5EF4-FFF2-40B4-BE49-F238E27FC236}">
                <a16:creationId xmlns:a16="http://schemas.microsoft.com/office/drawing/2014/main" id="{B804C06E-6953-0740-AE46-BC50D0CEC51C}"/>
              </a:ext>
            </a:extLst>
          </p:cNvPr>
          <p:cNvSpPr/>
          <p:nvPr/>
        </p:nvSpPr>
        <p:spPr>
          <a:xfrm>
            <a:off x="7062790" y="5542417"/>
            <a:ext cx="216000" cy="216000"/>
          </a:xfrm>
          <a:prstGeom prst="ellipse">
            <a:avLst/>
          </a:prstGeom>
          <a:solidFill>
            <a:srgbClr val="1BF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C908EACF-8A49-9C4C-87DB-A8EFAD69C7DC}"/>
              </a:ext>
            </a:extLst>
          </p:cNvPr>
          <p:cNvSpPr txBox="1"/>
          <p:nvPr/>
        </p:nvSpPr>
        <p:spPr>
          <a:xfrm>
            <a:off x="7225328" y="5464690"/>
            <a:ext cx="1973942" cy="369332"/>
          </a:xfrm>
          <a:prstGeom prst="rect">
            <a:avLst/>
          </a:prstGeom>
          <a:noFill/>
        </p:spPr>
        <p:txBody>
          <a:bodyPr wrap="square" rtlCol="0">
            <a:spAutoFit/>
          </a:bodyPr>
          <a:lstStyle/>
          <a:p>
            <a:r>
              <a:rPr lang="en-US" dirty="0"/>
              <a:t>S2</a:t>
            </a:r>
            <a:r>
              <a:rPr lang="en-US" baseline="-25000" dirty="0"/>
              <a:t>native</a:t>
            </a:r>
            <a:endParaRPr lang="en-US" dirty="0"/>
          </a:p>
        </p:txBody>
      </p:sp>
      <p:pic>
        <p:nvPicPr>
          <p:cNvPr id="5" name="Picture 4">
            <a:extLst>
              <a:ext uri="{FF2B5EF4-FFF2-40B4-BE49-F238E27FC236}">
                <a16:creationId xmlns:a16="http://schemas.microsoft.com/office/drawing/2014/main" id="{91E6BECA-2701-4B4E-BB49-C2D8590B321E}"/>
              </a:ext>
            </a:extLst>
          </p:cNvPr>
          <p:cNvPicPr>
            <a:picLocks noChangeAspect="1"/>
          </p:cNvPicPr>
          <p:nvPr/>
        </p:nvPicPr>
        <p:blipFill>
          <a:blip r:embed="rId3"/>
          <a:stretch>
            <a:fillRect/>
          </a:stretch>
        </p:blipFill>
        <p:spPr>
          <a:xfrm>
            <a:off x="4424400" y="1504800"/>
            <a:ext cx="7659325" cy="3729600"/>
          </a:xfrm>
          <a:prstGeom prst="rect">
            <a:avLst/>
          </a:prstGeom>
        </p:spPr>
      </p:pic>
      <p:sp>
        <p:nvSpPr>
          <p:cNvPr id="60" name="Oval 59">
            <a:extLst>
              <a:ext uri="{FF2B5EF4-FFF2-40B4-BE49-F238E27FC236}">
                <a16:creationId xmlns:a16="http://schemas.microsoft.com/office/drawing/2014/main" id="{C7427998-E8D4-4E4E-901D-82AA8B6C2D18}"/>
              </a:ext>
            </a:extLst>
          </p:cNvPr>
          <p:cNvSpPr/>
          <p:nvPr/>
        </p:nvSpPr>
        <p:spPr>
          <a:xfrm>
            <a:off x="7990921" y="5551943"/>
            <a:ext cx="216000" cy="216000"/>
          </a:xfrm>
          <a:prstGeom prst="ellipse">
            <a:avLst/>
          </a:prstGeom>
          <a:solidFill>
            <a:srgbClr val="105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7DC09435-980C-CD4F-872E-AA6CBE0DBC43}"/>
              </a:ext>
            </a:extLst>
          </p:cNvPr>
          <p:cNvSpPr txBox="1"/>
          <p:nvPr/>
        </p:nvSpPr>
        <p:spPr>
          <a:xfrm>
            <a:off x="8153459" y="5474216"/>
            <a:ext cx="1973942" cy="369332"/>
          </a:xfrm>
          <a:prstGeom prst="rect">
            <a:avLst/>
          </a:prstGeom>
          <a:noFill/>
        </p:spPr>
        <p:txBody>
          <a:bodyPr wrap="square" rtlCol="0">
            <a:spAutoFit/>
          </a:bodyPr>
          <a:lstStyle/>
          <a:p>
            <a:r>
              <a:rPr lang="en-US" dirty="0"/>
              <a:t>G1</a:t>
            </a:r>
            <a:r>
              <a:rPr lang="en-US" baseline="-25000" dirty="0"/>
              <a:t>native</a:t>
            </a:r>
            <a:endParaRPr lang="en-US" dirty="0"/>
          </a:p>
        </p:txBody>
      </p:sp>
      <p:pic>
        <p:nvPicPr>
          <p:cNvPr id="3" name="Picture 2">
            <a:extLst>
              <a:ext uri="{FF2B5EF4-FFF2-40B4-BE49-F238E27FC236}">
                <a16:creationId xmlns:a16="http://schemas.microsoft.com/office/drawing/2014/main" id="{B9E7B7EB-C732-714B-A4B5-68B59D9623FB}"/>
              </a:ext>
            </a:extLst>
          </p:cNvPr>
          <p:cNvPicPr>
            <a:picLocks noChangeAspect="1"/>
          </p:cNvPicPr>
          <p:nvPr/>
        </p:nvPicPr>
        <p:blipFill>
          <a:blip r:embed="rId4"/>
          <a:stretch>
            <a:fillRect/>
          </a:stretch>
        </p:blipFill>
        <p:spPr>
          <a:xfrm>
            <a:off x="4424400" y="1504800"/>
            <a:ext cx="7659325" cy="3729600"/>
          </a:xfrm>
          <a:prstGeom prst="rect">
            <a:avLst/>
          </a:prstGeom>
        </p:spPr>
      </p:pic>
      <p:sp>
        <p:nvSpPr>
          <p:cNvPr id="66" name="Oval 65">
            <a:extLst>
              <a:ext uri="{FF2B5EF4-FFF2-40B4-BE49-F238E27FC236}">
                <a16:creationId xmlns:a16="http://schemas.microsoft.com/office/drawing/2014/main" id="{702EECAC-9255-B146-A75F-A136EFD8985B}"/>
              </a:ext>
            </a:extLst>
          </p:cNvPr>
          <p:cNvSpPr/>
          <p:nvPr/>
        </p:nvSpPr>
        <p:spPr>
          <a:xfrm>
            <a:off x="6096000" y="6007557"/>
            <a:ext cx="216000" cy="216000"/>
          </a:xfrm>
          <a:prstGeom prst="ellips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a:extLst>
              <a:ext uri="{FF2B5EF4-FFF2-40B4-BE49-F238E27FC236}">
                <a16:creationId xmlns:a16="http://schemas.microsoft.com/office/drawing/2014/main" id="{633A9FCD-0D10-2748-ADBD-4F3755C18B04}"/>
              </a:ext>
            </a:extLst>
          </p:cNvPr>
          <p:cNvSpPr txBox="1"/>
          <p:nvPr/>
        </p:nvSpPr>
        <p:spPr>
          <a:xfrm>
            <a:off x="6258538" y="5929830"/>
            <a:ext cx="1973942" cy="369332"/>
          </a:xfrm>
          <a:prstGeom prst="rect">
            <a:avLst/>
          </a:prstGeom>
          <a:noFill/>
        </p:spPr>
        <p:txBody>
          <a:bodyPr wrap="square" rtlCol="0">
            <a:spAutoFit/>
          </a:bodyPr>
          <a:lstStyle/>
          <a:p>
            <a:r>
              <a:rPr lang="en-US" dirty="0"/>
              <a:t>S1</a:t>
            </a:r>
            <a:r>
              <a:rPr lang="en-US" baseline="-25000" dirty="0"/>
              <a:t>neutral</a:t>
            </a:r>
            <a:endParaRPr lang="en-US" dirty="0"/>
          </a:p>
        </p:txBody>
      </p:sp>
      <p:pic>
        <p:nvPicPr>
          <p:cNvPr id="6" name="Picture 5">
            <a:extLst>
              <a:ext uri="{FF2B5EF4-FFF2-40B4-BE49-F238E27FC236}">
                <a16:creationId xmlns:a16="http://schemas.microsoft.com/office/drawing/2014/main" id="{DD000A4D-7DD0-9143-96C6-0FF9EA91062A}"/>
              </a:ext>
            </a:extLst>
          </p:cNvPr>
          <p:cNvPicPr>
            <a:picLocks noChangeAspect="1"/>
          </p:cNvPicPr>
          <p:nvPr/>
        </p:nvPicPr>
        <p:blipFill>
          <a:blip r:embed="rId5"/>
          <a:stretch>
            <a:fillRect/>
          </a:stretch>
        </p:blipFill>
        <p:spPr>
          <a:xfrm>
            <a:off x="4424400" y="1504800"/>
            <a:ext cx="7659325" cy="3729600"/>
          </a:xfrm>
          <a:prstGeom prst="rect">
            <a:avLst/>
          </a:prstGeom>
        </p:spPr>
      </p:pic>
      <p:sp>
        <p:nvSpPr>
          <p:cNvPr id="68" name="Oval 67">
            <a:extLst>
              <a:ext uri="{FF2B5EF4-FFF2-40B4-BE49-F238E27FC236}">
                <a16:creationId xmlns:a16="http://schemas.microsoft.com/office/drawing/2014/main" id="{66C1C3CE-C396-6E48-8310-79FD387ACE90}"/>
              </a:ext>
            </a:extLst>
          </p:cNvPr>
          <p:cNvSpPr/>
          <p:nvPr/>
        </p:nvSpPr>
        <p:spPr>
          <a:xfrm>
            <a:off x="7051482" y="6007557"/>
            <a:ext cx="216000" cy="216000"/>
          </a:xfrm>
          <a:prstGeom prst="ellipse">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A0442E57-B61F-344E-9A05-6289D551466E}"/>
              </a:ext>
            </a:extLst>
          </p:cNvPr>
          <p:cNvSpPr txBox="1"/>
          <p:nvPr/>
        </p:nvSpPr>
        <p:spPr>
          <a:xfrm>
            <a:off x="7214020" y="5929830"/>
            <a:ext cx="1973942" cy="369332"/>
          </a:xfrm>
          <a:prstGeom prst="rect">
            <a:avLst/>
          </a:prstGeom>
          <a:noFill/>
        </p:spPr>
        <p:txBody>
          <a:bodyPr wrap="square" rtlCol="0">
            <a:spAutoFit/>
          </a:bodyPr>
          <a:lstStyle/>
          <a:p>
            <a:r>
              <a:rPr lang="en-US" dirty="0"/>
              <a:t>S2</a:t>
            </a:r>
            <a:r>
              <a:rPr lang="en-US" baseline="-25000" dirty="0"/>
              <a:t>neutral</a:t>
            </a:r>
            <a:endParaRPr lang="en-US" dirty="0"/>
          </a:p>
        </p:txBody>
      </p:sp>
      <p:pic>
        <p:nvPicPr>
          <p:cNvPr id="7" name="Picture 6">
            <a:extLst>
              <a:ext uri="{FF2B5EF4-FFF2-40B4-BE49-F238E27FC236}">
                <a16:creationId xmlns:a16="http://schemas.microsoft.com/office/drawing/2014/main" id="{4C675D52-0BED-184A-82B9-E310EC1ADFDA}"/>
              </a:ext>
            </a:extLst>
          </p:cNvPr>
          <p:cNvPicPr>
            <a:picLocks noChangeAspect="1"/>
          </p:cNvPicPr>
          <p:nvPr/>
        </p:nvPicPr>
        <p:blipFill>
          <a:blip r:embed="rId6"/>
          <a:stretch>
            <a:fillRect/>
          </a:stretch>
        </p:blipFill>
        <p:spPr>
          <a:xfrm>
            <a:off x="4424400" y="1504800"/>
            <a:ext cx="7659325" cy="3729600"/>
          </a:xfrm>
          <a:prstGeom prst="rect">
            <a:avLst/>
          </a:prstGeom>
        </p:spPr>
      </p:pic>
      <p:sp>
        <p:nvSpPr>
          <p:cNvPr id="70" name="Oval 69">
            <a:extLst>
              <a:ext uri="{FF2B5EF4-FFF2-40B4-BE49-F238E27FC236}">
                <a16:creationId xmlns:a16="http://schemas.microsoft.com/office/drawing/2014/main" id="{F632DD52-FE99-5740-8571-4F44539187BC}"/>
              </a:ext>
            </a:extLst>
          </p:cNvPr>
          <p:cNvSpPr/>
          <p:nvPr/>
        </p:nvSpPr>
        <p:spPr>
          <a:xfrm>
            <a:off x="7990921" y="5994416"/>
            <a:ext cx="216000" cy="216000"/>
          </a:xfrm>
          <a:prstGeom prst="ellipse">
            <a:avLst/>
          </a:prstGeom>
          <a:solidFill>
            <a:srgbClr val="FF0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9AAEA359-B392-2140-9C96-1672052B1D2C}"/>
              </a:ext>
            </a:extLst>
          </p:cNvPr>
          <p:cNvSpPr txBox="1"/>
          <p:nvPr/>
        </p:nvSpPr>
        <p:spPr>
          <a:xfrm>
            <a:off x="8153459" y="5916689"/>
            <a:ext cx="1973942" cy="369332"/>
          </a:xfrm>
          <a:prstGeom prst="rect">
            <a:avLst/>
          </a:prstGeom>
          <a:noFill/>
        </p:spPr>
        <p:txBody>
          <a:bodyPr wrap="square" rtlCol="0">
            <a:spAutoFit/>
          </a:bodyPr>
          <a:lstStyle/>
          <a:p>
            <a:r>
              <a:rPr lang="en-US" dirty="0"/>
              <a:t>G1</a:t>
            </a:r>
            <a:r>
              <a:rPr lang="en-US" baseline="-25000" dirty="0"/>
              <a:t>neutral</a:t>
            </a:r>
            <a:endParaRPr lang="en-US" dirty="0"/>
          </a:p>
        </p:txBody>
      </p:sp>
      <p:pic>
        <p:nvPicPr>
          <p:cNvPr id="8" name="Picture 7">
            <a:extLst>
              <a:ext uri="{FF2B5EF4-FFF2-40B4-BE49-F238E27FC236}">
                <a16:creationId xmlns:a16="http://schemas.microsoft.com/office/drawing/2014/main" id="{3FF12B80-52D2-3747-9166-AF5D0D6029ED}"/>
              </a:ext>
            </a:extLst>
          </p:cNvPr>
          <p:cNvPicPr>
            <a:picLocks noChangeAspect="1"/>
          </p:cNvPicPr>
          <p:nvPr/>
        </p:nvPicPr>
        <p:blipFill>
          <a:blip r:embed="rId7"/>
          <a:stretch>
            <a:fillRect/>
          </a:stretch>
        </p:blipFill>
        <p:spPr>
          <a:xfrm>
            <a:off x="4424400" y="1504800"/>
            <a:ext cx="7659325" cy="3729600"/>
          </a:xfrm>
          <a:prstGeom prst="rect">
            <a:avLst/>
          </a:prstGeom>
        </p:spPr>
      </p:pic>
      <p:pic>
        <p:nvPicPr>
          <p:cNvPr id="9" name="Picture 8">
            <a:extLst>
              <a:ext uri="{FF2B5EF4-FFF2-40B4-BE49-F238E27FC236}">
                <a16:creationId xmlns:a16="http://schemas.microsoft.com/office/drawing/2014/main" id="{310A137B-9A87-0D43-9FD8-90635480162D}"/>
              </a:ext>
            </a:extLst>
          </p:cNvPr>
          <p:cNvPicPr>
            <a:picLocks noChangeAspect="1"/>
          </p:cNvPicPr>
          <p:nvPr/>
        </p:nvPicPr>
        <p:blipFill>
          <a:blip r:embed="rId8"/>
          <a:stretch>
            <a:fillRect/>
          </a:stretch>
        </p:blipFill>
        <p:spPr>
          <a:xfrm>
            <a:off x="4424400" y="1504800"/>
            <a:ext cx="7659325" cy="3729600"/>
          </a:xfrm>
          <a:prstGeom prst="rect">
            <a:avLst/>
          </a:prstGeom>
        </p:spPr>
      </p:pic>
      <p:pic>
        <p:nvPicPr>
          <p:cNvPr id="10" name="Picture 9">
            <a:extLst>
              <a:ext uri="{FF2B5EF4-FFF2-40B4-BE49-F238E27FC236}">
                <a16:creationId xmlns:a16="http://schemas.microsoft.com/office/drawing/2014/main" id="{99FC7FAC-EA59-8C4E-BCF4-2674280D63CC}"/>
              </a:ext>
            </a:extLst>
          </p:cNvPr>
          <p:cNvPicPr>
            <a:picLocks noChangeAspect="1"/>
          </p:cNvPicPr>
          <p:nvPr/>
        </p:nvPicPr>
        <p:blipFill>
          <a:blip r:embed="rId9"/>
          <a:stretch>
            <a:fillRect/>
          </a:stretch>
        </p:blipFill>
        <p:spPr>
          <a:xfrm>
            <a:off x="4424400" y="1504800"/>
            <a:ext cx="7659325" cy="3729600"/>
          </a:xfrm>
          <a:prstGeom prst="rect">
            <a:avLst/>
          </a:prstGeom>
        </p:spPr>
      </p:pic>
    </p:spTree>
    <p:extLst>
      <p:ext uri="{BB962C8B-B14F-4D97-AF65-F5344CB8AC3E}">
        <p14:creationId xmlns:p14="http://schemas.microsoft.com/office/powerpoint/2010/main" val="406310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61B4FAB3-9ABF-3B4C-97AE-6B3485055096}"/>
              </a:ext>
            </a:extLst>
          </p:cNvPr>
          <p:cNvGrpSpPr/>
          <p:nvPr/>
        </p:nvGrpSpPr>
        <p:grpSpPr>
          <a:xfrm>
            <a:off x="439478" y="723421"/>
            <a:ext cx="4579061" cy="4305772"/>
            <a:chOff x="926133" y="827068"/>
            <a:chExt cx="3307319" cy="3088969"/>
          </a:xfrm>
        </p:grpSpPr>
        <p:pic>
          <p:nvPicPr>
            <p:cNvPr id="66" name="Picture 65">
              <a:extLst>
                <a:ext uri="{FF2B5EF4-FFF2-40B4-BE49-F238E27FC236}">
                  <a16:creationId xmlns:a16="http://schemas.microsoft.com/office/drawing/2014/main" id="{B4EABAAA-809E-244A-B4A0-8A86E3A64920}"/>
                </a:ext>
              </a:extLst>
            </p:cNvPr>
            <p:cNvPicPr>
              <a:picLocks noChangeAspect="1"/>
            </p:cNvPicPr>
            <p:nvPr/>
          </p:nvPicPr>
          <p:blipFill>
            <a:blip r:embed="rId2"/>
            <a:stretch>
              <a:fillRect/>
            </a:stretch>
          </p:blipFill>
          <p:spPr>
            <a:xfrm rot="21376414">
              <a:off x="3253020" y="2546030"/>
              <a:ext cx="980432" cy="1354406"/>
            </a:xfrm>
            <a:prstGeom prst="rect">
              <a:avLst/>
            </a:prstGeom>
          </p:spPr>
        </p:pic>
        <p:pic>
          <p:nvPicPr>
            <p:cNvPr id="67" name="Picture 66">
              <a:extLst>
                <a:ext uri="{FF2B5EF4-FFF2-40B4-BE49-F238E27FC236}">
                  <a16:creationId xmlns:a16="http://schemas.microsoft.com/office/drawing/2014/main" id="{9863CF7E-A11D-C647-A8E7-63BBA274CAEB}"/>
                </a:ext>
              </a:extLst>
            </p:cNvPr>
            <p:cNvPicPr>
              <a:picLocks noChangeAspect="1"/>
            </p:cNvPicPr>
            <p:nvPr/>
          </p:nvPicPr>
          <p:blipFill>
            <a:blip r:embed="rId3"/>
            <a:stretch>
              <a:fillRect/>
            </a:stretch>
          </p:blipFill>
          <p:spPr>
            <a:xfrm rot="21239263">
              <a:off x="2040833" y="2540974"/>
              <a:ext cx="1008996" cy="1350430"/>
            </a:xfrm>
            <a:prstGeom prst="rect">
              <a:avLst/>
            </a:prstGeom>
          </p:spPr>
        </p:pic>
        <p:pic>
          <p:nvPicPr>
            <p:cNvPr id="68" name="Picture 67">
              <a:extLst>
                <a:ext uri="{FF2B5EF4-FFF2-40B4-BE49-F238E27FC236}">
                  <a16:creationId xmlns:a16="http://schemas.microsoft.com/office/drawing/2014/main" id="{200B56F8-08AE-6A46-B0D6-E0F1D9EA04F0}"/>
                </a:ext>
              </a:extLst>
            </p:cNvPr>
            <p:cNvPicPr>
              <a:picLocks noChangeAspect="1"/>
            </p:cNvPicPr>
            <p:nvPr/>
          </p:nvPicPr>
          <p:blipFill>
            <a:blip r:embed="rId4"/>
            <a:stretch>
              <a:fillRect/>
            </a:stretch>
          </p:blipFill>
          <p:spPr>
            <a:xfrm rot="21438563">
              <a:off x="926133" y="2548109"/>
              <a:ext cx="1011773" cy="1367928"/>
            </a:xfrm>
            <a:prstGeom prst="rect">
              <a:avLst/>
            </a:prstGeom>
          </p:spPr>
        </p:pic>
        <p:pic>
          <p:nvPicPr>
            <p:cNvPr id="69" name="Picture 68">
              <a:extLst>
                <a:ext uri="{FF2B5EF4-FFF2-40B4-BE49-F238E27FC236}">
                  <a16:creationId xmlns:a16="http://schemas.microsoft.com/office/drawing/2014/main" id="{3DF82831-0514-9142-A58E-CC16E16BFEC2}"/>
                </a:ext>
              </a:extLst>
            </p:cNvPr>
            <p:cNvPicPr>
              <a:picLocks noChangeAspect="1"/>
            </p:cNvPicPr>
            <p:nvPr/>
          </p:nvPicPr>
          <p:blipFill>
            <a:blip r:embed="rId5"/>
            <a:stretch>
              <a:fillRect/>
            </a:stretch>
          </p:blipFill>
          <p:spPr>
            <a:xfrm flipH="1">
              <a:off x="939250" y="827068"/>
              <a:ext cx="959856" cy="1328707"/>
            </a:xfrm>
            <a:prstGeom prst="rect">
              <a:avLst/>
            </a:prstGeom>
          </p:spPr>
        </p:pic>
        <p:pic>
          <p:nvPicPr>
            <p:cNvPr id="70" name="Picture 69">
              <a:extLst>
                <a:ext uri="{FF2B5EF4-FFF2-40B4-BE49-F238E27FC236}">
                  <a16:creationId xmlns:a16="http://schemas.microsoft.com/office/drawing/2014/main" id="{E84F4061-B77F-BB46-89F0-C7DB537B4D1C}"/>
                </a:ext>
              </a:extLst>
            </p:cNvPr>
            <p:cNvPicPr>
              <a:picLocks noChangeAspect="1"/>
            </p:cNvPicPr>
            <p:nvPr/>
          </p:nvPicPr>
          <p:blipFill>
            <a:blip r:embed="rId6"/>
            <a:stretch>
              <a:fillRect/>
            </a:stretch>
          </p:blipFill>
          <p:spPr>
            <a:xfrm rot="21298390" flipH="1">
              <a:off x="2048870" y="846123"/>
              <a:ext cx="980044" cy="1304825"/>
            </a:xfrm>
            <a:prstGeom prst="rect">
              <a:avLst/>
            </a:prstGeom>
          </p:spPr>
        </p:pic>
        <p:pic>
          <p:nvPicPr>
            <p:cNvPr id="71" name="Picture 70">
              <a:extLst>
                <a:ext uri="{FF2B5EF4-FFF2-40B4-BE49-F238E27FC236}">
                  <a16:creationId xmlns:a16="http://schemas.microsoft.com/office/drawing/2014/main" id="{C59EA970-962B-C34C-9470-6A3F5DD8B81D}"/>
                </a:ext>
              </a:extLst>
            </p:cNvPr>
            <p:cNvPicPr>
              <a:picLocks noChangeAspect="1"/>
            </p:cNvPicPr>
            <p:nvPr/>
          </p:nvPicPr>
          <p:blipFill>
            <a:blip r:embed="rId7"/>
            <a:stretch>
              <a:fillRect/>
            </a:stretch>
          </p:blipFill>
          <p:spPr>
            <a:xfrm rot="21426566" flipH="1">
              <a:off x="3240731" y="832878"/>
              <a:ext cx="979007" cy="1304523"/>
            </a:xfrm>
            <a:prstGeom prst="rect">
              <a:avLst/>
            </a:prstGeom>
          </p:spPr>
        </p:pic>
      </p:grpSp>
      <p:grpSp>
        <p:nvGrpSpPr>
          <p:cNvPr id="89" name="Group 88">
            <a:extLst>
              <a:ext uri="{FF2B5EF4-FFF2-40B4-BE49-F238E27FC236}">
                <a16:creationId xmlns:a16="http://schemas.microsoft.com/office/drawing/2014/main" id="{0DAE5D02-2346-1342-834E-41A5E007AD1D}"/>
              </a:ext>
            </a:extLst>
          </p:cNvPr>
          <p:cNvGrpSpPr/>
          <p:nvPr/>
        </p:nvGrpSpPr>
        <p:grpSpPr>
          <a:xfrm>
            <a:off x="567382" y="607349"/>
            <a:ext cx="4368800" cy="0"/>
            <a:chOff x="567382" y="607349"/>
            <a:chExt cx="4368800" cy="0"/>
          </a:xfrm>
        </p:grpSpPr>
        <p:cxnSp>
          <p:nvCxnSpPr>
            <p:cNvPr id="86" name="Straight Connector 85">
              <a:extLst>
                <a:ext uri="{FF2B5EF4-FFF2-40B4-BE49-F238E27FC236}">
                  <a16:creationId xmlns:a16="http://schemas.microsoft.com/office/drawing/2014/main" id="{92F9FDEB-2C1A-9444-A431-83BA4CE68D49}"/>
                </a:ext>
              </a:extLst>
            </p:cNvPr>
            <p:cNvCxnSpPr>
              <a:cxnSpLocks/>
            </p:cNvCxnSpPr>
            <p:nvPr/>
          </p:nvCxnSpPr>
          <p:spPr>
            <a:xfrm>
              <a:off x="567382" y="607349"/>
              <a:ext cx="1219200" cy="0"/>
            </a:xfrm>
            <a:prstGeom prst="line">
              <a:avLst/>
            </a:prstGeom>
            <a:ln w="57150">
              <a:solidFill>
                <a:srgbClr val="1057FF"/>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C46648D-3BD9-5140-A86B-686675D325DA}"/>
                </a:ext>
              </a:extLst>
            </p:cNvPr>
            <p:cNvCxnSpPr>
              <a:cxnSpLocks/>
            </p:cNvCxnSpPr>
            <p:nvPr/>
          </p:nvCxnSpPr>
          <p:spPr>
            <a:xfrm>
              <a:off x="2078682" y="607349"/>
              <a:ext cx="1219200" cy="0"/>
            </a:xfrm>
            <a:prstGeom prst="line">
              <a:avLst/>
            </a:prstGeom>
            <a:ln w="57150">
              <a:solidFill>
                <a:srgbClr val="1CE7EA"/>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A7CBEFE-D005-0A4A-9742-88C8DDCD4581}"/>
                </a:ext>
              </a:extLst>
            </p:cNvPr>
            <p:cNvCxnSpPr>
              <a:cxnSpLocks/>
            </p:cNvCxnSpPr>
            <p:nvPr/>
          </p:nvCxnSpPr>
          <p:spPr>
            <a:xfrm>
              <a:off x="3716982" y="607349"/>
              <a:ext cx="1219200" cy="0"/>
            </a:xfrm>
            <a:prstGeom prst="line">
              <a:avLst/>
            </a:prstGeom>
            <a:ln w="57150">
              <a:solidFill>
                <a:srgbClr val="1BF090"/>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097D3952-082E-B248-B36B-A18148BE60FE}"/>
              </a:ext>
            </a:extLst>
          </p:cNvPr>
          <p:cNvGrpSpPr/>
          <p:nvPr/>
        </p:nvGrpSpPr>
        <p:grpSpPr>
          <a:xfrm>
            <a:off x="558418" y="3018849"/>
            <a:ext cx="4368800" cy="0"/>
            <a:chOff x="567382" y="607349"/>
            <a:chExt cx="4368800" cy="0"/>
          </a:xfrm>
        </p:grpSpPr>
        <p:cxnSp>
          <p:nvCxnSpPr>
            <p:cNvPr id="95" name="Straight Connector 94">
              <a:extLst>
                <a:ext uri="{FF2B5EF4-FFF2-40B4-BE49-F238E27FC236}">
                  <a16:creationId xmlns:a16="http://schemas.microsoft.com/office/drawing/2014/main" id="{D1A9E26A-598D-0F4D-A78F-519DB717A8BF}"/>
                </a:ext>
              </a:extLst>
            </p:cNvPr>
            <p:cNvCxnSpPr>
              <a:cxnSpLocks/>
            </p:cNvCxnSpPr>
            <p:nvPr/>
          </p:nvCxnSpPr>
          <p:spPr>
            <a:xfrm>
              <a:off x="567382" y="607349"/>
              <a:ext cx="1219200" cy="0"/>
            </a:xfrm>
            <a:prstGeom prst="line">
              <a:avLst/>
            </a:prstGeom>
            <a:ln w="57150">
              <a:solidFill>
                <a:srgbClr val="FF062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8C14AB8E-170B-A942-AC62-F4EDBC458DBA}"/>
                </a:ext>
              </a:extLst>
            </p:cNvPr>
            <p:cNvCxnSpPr>
              <a:cxnSpLocks/>
            </p:cNvCxnSpPr>
            <p:nvPr/>
          </p:nvCxnSpPr>
          <p:spPr>
            <a:xfrm>
              <a:off x="2078682" y="607349"/>
              <a:ext cx="1219200" cy="0"/>
            </a:xfrm>
            <a:prstGeom prst="line">
              <a:avLst/>
            </a:prstGeom>
            <a:ln w="57150">
              <a:solidFill>
                <a:srgbClr val="FF750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37FC0C3F-3223-154B-A202-94958676427E}"/>
                </a:ext>
              </a:extLst>
            </p:cNvPr>
            <p:cNvCxnSpPr>
              <a:cxnSpLocks/>
            </p:cNvCxnSpPr>
            <p:nvPr/>
          </p:nvCxnSpPr>
          <p:spPr>
            <a:xfrm>
              <a:off x="3716982" y="607349"/>
              <a:ext cx="1219200" cy="0"/>
            </a:xfrm>
            <a:prstGeom prst="line">
              <a:avLst/>
            </a:prstGeom>
            <a:ln w="57150">
              <a:solidFill>
                <a:srgbClr val="FFDC00"/>
              </a:solidFill>
            </a:ln>
          </p:spPr>
          <p:style>
            <a:lnRef idx="1">
              <a:schemeClr val="accent1"/>
            </a:lnRef>
            <a:fillRef idx="0">
              <a:schemeClr val="accent1"/>
            </a:fillRef>
            <a:effectRef idx="0">
              <a:schemeClr val="accent1"/>
            </a:effectRef>
            <a:fontRef idx="minor">
              <a:schemeClr val="tx1"/>
            </a:fontRef>
          </p:style>
        </p:cxnSp>
      </p:grpSp>
      <p:sp>
        <p:nvSpPr>
          <p:cNvPr id="107" name="TextBox 106">
            <a:extLst>
              <a:ext uri="{FF2B5EF4-FFF2-40B4-BE49-F238E27FC236}">
                <a16:creationId xmlns:a16="http://schemas.microsoft.com/office/drawing/2014/main" id="{30A7BAD5-0ECF-D347-8794-91C64D990897}"/>
              </a:ext>
            </a:extLst>
          </p:cNvPr>
          <p:cNvSpPr txBox="1"/>
          <p:nvPr/>
        </p:nvSpPr>
        <p:spPr>
          <a:xfrm>
            <a:off x="581941" y="5576074"/>
            <a:ext cx="4650077" cy="584775"/>
          </a:xfrm>
          <a:prstGeom prst="rect">
            <a:avLst/>
          </a:prstGeom>
          <a:noFill/>
        </p:spPr>
        <p:txBody>
          <a:bodyPr wrap="square" rtlCol="0">
            <a:spAutoFit/>
          </a:bodyPr>
          <a:lstStyle/>
          <a:p>
            <a:r>
              <a:rPr lang="en-US" sz="3200" dirty="0"/>
              <a:t>Before B1+ correction</a:t>
            </a:r>
          </a:p>
        </p:txBody>
      </p:sp>
      <p:sp>
        <p:nvSpPr>
          <p:cNvPr id="109" name="TextBox 108">
            <a:extLst>
              <a:ext uri="{FF2B5EF4-FFF2-40B4-BE49-F238E27FC236}">
                <a16:creationId xmlns:a16="http://schemas.microsoft.com/office/drawing/2014/main" id="{B8260253-6798-2C43-BE6F-D5813775C0B9}"/>
              </a:ext>
            </a:extLst>
          </p:cNvPr>
          <p:cNvSpPr txBox="1"/>
          <p:nvPr/>
        </p:nvSpPr>
        <p:spPr>
          <a:xfrm>
            <a:off x="5277070" y="1280780"/>
            <a:ext cx="1566539" cy="584775"/>
          </a:xfrm>
          <a:prstGeom prst="rect">
            <a:avLst/>
          </a:prstGeom>
          <a:noFill/>
        </p:spPr>
        <p:txBody>
          <a:bodyPr wrap="square" rtlCol="0">
            <a:spAutoFit/>
          </a:bodyPr>
          <a:lstStyle/>
          <a:p>
            <a:r>
              <a:rPr lang="en-US" sz="3200" dirty="0"/>
              <a:t>Native</a:t>
            </a:r>
          </a:p>
        </p:txBody>
      </p:sp>
      <p:sp>
        <p:nvSpPr>
          <p:cNvPr id="110" name="TextBox 109">
            <a:extLst>
              <a:ext uri="{FF2B5EF4-FFF2-40B4-BE49-F238E27FC236}">
                <a16:creationId xmlns:a16="http://schemas.microsoft.com/office/drawing/2014/main" id="{139F8CE9-D794-7347-8964-7EED1C8475B2}"/>
              </a:ext>
            </a:extLst>
          </p:cNvPr>
          <p:cNvSpPr txBox="1"/>
          <p:nvPr/>
        </p:nvSpPr>
        <p:spPr>
          <a:xfrm>
            <a:off x="5182615" y="3743079"/>
            <a:ext cx="1566539" cy="584775"/>
          </a:xfrm>
          <a:prstGeom prst="rect">
            <a:avLst/>
          </a:prstGeom>
          <a:noFill/>
        </p:spPr>
        <p:txBody>
          <a:bodyPr wrap="square" rtlCol="0">
            <a:spAutoFit/>
          </a:bodyPr>
          <a:lstStyle/>
          <a:p>
            <a:r>
              <a:rPr lang="en-US" sz="3200" dirty="0"/>
              <a:t>Neutral</a:t>
            </a:r>
          </a:p>
        </p:txBody>
      </p:sp>
      <p:grpSp>
        <p:nvGrpSpPr>
          <p:cNvPr id="124" name="Group 123">
            <a:extLst>
              <a:ext uri="{FF2B5EF4-FFF2-40B4-BE49-F238E27FC236}">
                <a16:creationId xmlns:a16="http://schemas.microsoft.com/office/drawing/2014/main" id="{A02E5F9A-6619-5C40-8D7C-3C87EEC7A1E8}"/>
              </a:ext>
            </a:extLst>
          </p:cNvPr>
          <p:cNvGrpSpPr/>
          <p:nvPr/>
        </p:nvGrpSpPr>
        <p:grpSpPr>
          <a:xfrm>
            <a:off x="4693466" y="5323714"/>
            <a:ext cx="3253940" cy="1294614"/>
            <a:chOff x="1785427" y="3510261"/>
            <a:chExt cx="2152225" cy="532386"/>
          </a:xfrm>
        </p:grpSpPr>
        <p:sp>
          <p:nvSpPr>
            <p:cNvPr id="120" name="TextBox 119">
              <a:extLst>
                <a:ext uri="{FF2B5EF4-FFF2-40B4-BE49-F238E27FC236}">
                  <a16:creationId xmlns:a16="http://schemas.microsoft.com/office/drawing/2014/main" id="{3513B2DB-F911-E640-960D-6309D1F20B75}"/>
                </a:ext>
              </a:extLst>
            </p:cNvPr>
            <p:cNvSpPr txBox="1"/>
            <p:nvPr/>
          </p:nvSpPr>
          <p:spPr>
            <a:xfrm>
              <a:off x="2338204" y="3878109"/>
              <a:ext cx="890297" cy="164538"/>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T1 (s)</a:t>
              </a:r>
            </a:p>
          </p:txBody>
        </p:sp>
        <p:pic>
          <p:nvPicPr>
            <p:cNvPr id="121" name="Picture 120">
              <a:extLst>
                <a:ext uri="{FF2B5EF4-FFF2-40B4-BE49-F238E27FC236}">
                  <a16:creationId xmlns:a16="http://schemas.microsoft.com/office/drawing/2014/main" id="{B8627DC0-27A2-1E45-9653-D1D84327E7C7}"/>
                </a:ext>
              </a:extLst>
            </p:cNvPr>
            <p:cNvPicPr>
              <a:picLocks noChangeAspect="1"/>
            </p:cNvPicPr>
            <p:nvPr/>
          </p:nvPicPr>
          <p:blipFill>
            <a:blip r:embed="rId8"/>
            <a:stretch>
              <a:fillRect/>
            </a:stretch>
          </p:blipFill>
          <p:spPr>
            <a:xfrm>
              <a:off x="1835181" y="3654942"/>
              <a:ext cx="1502054" cy="146867"/>
            </a:xfrm>
            <a:prstGeom prst="rect">
              <a:avLst/>
            </a:prstGeom>
          </p:spPr>
        </p:pic>
        <p:sp>
          <p:nvSpPr>
            <p:cNvPr id="122" name="TextBox 121">
              <a:extLst>
                <a:ext uri="{FF2B5EF4-FFF2-40B4-BE49-F238E27FC236}">
                  <a16:creationId xmlns:a16="http://schemas.microsoft.com/office/drawing/2014/main" id="{B5C8E2CD-961A-E040-BE81-29C04744A395}"/>
                </a:ext>
              </a:extLst>
            </p:cNvPr>
            <p:cNvSpPr txBox="1"/>
            <p:nvPr/>
          </p:nvSpPr>
          <p:spPr>
            <a:xfrm>
              <a:off x="1785427" y="3510261"/>
              <a:ext cx="890297" cy="164538"/>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0.5</a:t>
              </a:r>
            </a:p>
          </p:txBody>
        </p:sp>
        <p:sp>
          <p:nvSpPr>
            <p:cNvPr id="123" name="TextBox 122">
              <a:extLst>
                <a:ext uri="{FF2B5EF4-FFF2-40B4-BE49-F238E27FC236}">
                  <a16:creationId xmlns:a16="http://schemas.microsoft.com/office/drawing/2014/main" id="{F75B9929-CEC0-8842-B623-AA50B5F2B22D}"/>
                </a:ext>
              </a:extLst>
            </p:cNvPr>
            <p:cNvSpPr txBox="1"/>
            <p:nvPr/>
          </p:nvSpPr>
          <p:spPr>
            <a:xfrm>
              <a:off x="3047355" y="3517309"/>
              <a:ext cx="890297" cy="164538"/>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2.5</a:t>
              </a:r>
            </a:p>
          </p:txBody>
        </p:sp>
      </p:grpSp>
      <p:grpSp>
        <p:nvGrpSpPr>
          <p:cNvPr id="128" name="Group 127">
            <a:extLst>
              <a:ext uri="{FF2B5EF4-FFF2-40B4-BE49-F238E27FC236}">
                <a16:creationId xmlns:a16="http://schemas.microsoft.com/office/drawing/2014/main" id="{1E7133EF-50C5-BA4D-A79B-2563DBA30F22}"/>
              </a:ext>
            </a:extLst>
          </p:cNvPr>
          <p:cNvGrpSpPr/>
          <p:nvPr/>
        </p:nvGrpSpPr>
        <p:grpSpPr>
          <a:xfrm>
            <a:off x="856434" y="13253"/>
            <a:ext cx="4744146" cy="602659"/>
            <a:chOff x="856434" y="13253"/>
            <a:chExt cx="4744146" cy="602659"/>
          </a:xfrm>
        </p:grpSpPr>
        <p:sp>
          <p:nvSpPr>
            <p:cNvPr id="125" name="TextBox 124">
              <a:extLst>
                <a:ext uri="{FF2B5EF4-FFF2-40B4-BE49-F238E27FC236}">
                  <a16:creationId xmlns:a16="http://schemas.microsoft.com/office/drawing/2014/main" id="{B311E7CC-29EB-CC47-93BA-3C1EFC6C667D}"/>
                </a:ext>
              </a:extLst>
            </p:cNvPr>
            <p:cNvSpPr txBox="1"/>
            <p:nvPr/>
          </p:nvSpPr>
          <p:spPr>
            <a:xfrm>
              <a:off x="856434" y="19878"/>
              <a:ext cx="1566539" cy="584775"/>
            </a:xfrm>
            <a:prstGeom prst="rect">
              <a:avLst/>
            </a:prstGeom>
            <a:noFill/>
          </p:spPr>
          <p:txBody>
            <a:bodyPr wrap="square" rtlCol="0">
              <a:spAutoFit/>
            </a:bodyPr>
            <a:lstStyle/>
            <a:p>
              <a:r>
                <a:rPr lang="en-US" sz="3200" dirty="0"/>
                <a:t>G1</a:t>
              </a:r>
            </a:p>
          </p:txBody>
        </p:sp>
        <p:sp>
          <p:nvSpPr>
            <p:cNvPr id="126" name="TextBox 125">
              <a:extLst>
                <a:ext uri="{FF2B5EF4-FFF2-40B4-BE49-F238E27FC236}">
                  <a16:creationId xmlns:a16="http://schemas.microsoft.com/office/drawing/2014/main" id="{CFCA6574-6AEC-5946-A08F-4E6510B763A6}"/>
                </a:ext>
              </a:extLst>
            </p:cNvPr>
            <p:cNvSpPr txBox="1"/>
            <p:nvPr/>
          </p:nvSpPr>
          <p:spPr>
            <a:xfrm>
              <a:off x="2360555" y="13253"/>
              <a:ext cx="1566539" cy="584775"/>
            </a:xfrm>
            <a:prstGeom prst="rect">
              <a:avLst/>
            </a:prstGeom>
            <a:noFill/>
          </p:spPr>
          <p:txBody>
            <a:bodyPr wrap="square" rtlCol="0">
              <a:spAutoFit/>
            </a:bodyPr>
            <a:lstStyle/>
            <a:p>
              <a:r>
                <a:rPr lang="en-US" sz="3200" dirty="0"/>
                <a:t>S1</a:t>
              </a:r>
            </a:p>
          </p:txBody>
        </p:sp>
        <p:sp>
          <p:nvSpPr>
            <p:cNvPr id="127" name="TextBox 126">
              <a:extLst>
                <a:ext uri="{FF2B5EF4-FFF2-40B4-BE49-F238E27FC236}">
                  <a16:creationId xmlns:a16="http://schemas.microsoft.com/office/drawing/2014/main" id="{BC439891-EA00-E84A-BFA7-7E411870B4AF}"/>
                </a:ext>
              </a:extLst>
            </p:cNvPr>
            <p:cNvSpPr txBox="1"/>
            <p:nvPr/>
          </p:nvSpPr>
          <p:spPr>
            <a:xfrm>
              <a:off x="4034041" y="31137"/>
              <a:ext cx="1566539" cy="584775"/>
            </a:xfrm>
            <a:prstGeom prst="rect">
              <a:avLst/>
            </a:prstGeom>
            <a:noFill/>
          </p:spPr>
          <p:txBody>
            <a:bodyPr wrap="square" rtlCol="0">
              <a:spAutoFit/>
            </a:bodyPr>
            <a:lstStyle/>
            <a:p>
              <a:r>
                <a:rPr lang="en-US" sz="3200" dirty="0"/>
                <a:t>S2</a:t>
              </a:r>
            </a:p>
          </p:txBody>
        </p:sp>
      </p:grpSp>
      <p:grpSp>
        <p:nvGrpSpPr>
          <p:cNvPr id="4" name="Group 3">
            <a:extLst>
              <a:ext uri="{FF2B5EF4-FFF2-40B4-BE49-F238E27FC236}">
                <a16:creationId xmlns:a16="http://schemas.microsoft.com/office/drawing/2014/main" id="{92C3D1DD-4963-0D4C-942D-4E54DA32DAEE}"/>
              </a:ext>
            </a:extLst>
          </p:cNvPr>
          <p:cNvGrpSpPr/>
          <p:nvPr/>
        </p:nvGrpSpPr>
        <p:grpSpPr>
          <a:xfrm>
            <a:off x="6810667" y="6627"/>
            <a:ext cx="5225753" cy="6154222"/>
            <a:chOff x="6810667" y="6627"/>
            <a:chExt cx="5225753" cy="6154222"/>
          </a:xfrm>
        </p:grpSpPr>
        <p:grpSp>
          <p:nvGrpSpPr>
            <p:cNvPr id="103" name="Group 102">
              <a:extLst>
                <a:ext uri="{FF2B5EF4-FFF2-40B4-BE49-F238E27FC236}">
                  <a16:creationId xmlns:a16="http://schemas.microsoft.com/office/drawing/2014/main" id="{E8186D12-F5B2-0C4C-9946-A603FCA538C1}"/>
                </a:ext>
              </a:extLst>
            </p:cNvPr>
            <p:cNvGrpSpPr/>
            <p:nvPr/>
          </p:nvGrpSpPr>
          <p:grpSpPr>
            <a:xfrm>
              <a:off x="6986103" y="3027815"/>
              <a:ext cx="4368800" cy="0"/>
              <a:chOff x="567382" y="607349"/>
              <a:chExt cx="4368800" cy="0"/>
            </a:xfrm>
          </p:grpSpPr>
          <p:cxnSp>
            <p:nvCxnSpPr>
              <p:cNvPr id="104" name="Straight Connector 103">
                <a:extLst>
                  <a:ext uri="{FF2B5EF4-FFF2-40B4-BE49-F238E27FC236}">
                    <a16:creationId xmlns:a16="http://schemas.microsoft.com/office/drawing/2014/main" id="{B8C7B928-496A-2744-9990-E2604BBCE0F6}"/>
                  </a:ext>
                </a:extLst>
              </p:cNvPr>
              <p:cNvCxnSpPr>
                <a:cxnSpLocks/>
              </p:cNvCxnSpPr>
              <p:nvPr/>
            </p:nvCxnSpPr>
            <p:spPr>
              <a:xfrm>
                <a:off x="567382" y="607349"/>
                <a:ext cx="1219200" cy="0"/>
              </a:xfrm>
              <a:prstGeom prst="line">
                <a:avLst/>
              </a:prstGeom>
              <a:ln w="57150">
                <a:solidFill>
                  <a:srgbClr val="FF062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B5AE6FF-68FA-2949-A4B1-481DB44C13D9}"/>
                  </a:ext>
                </a:extLst>
              </p:cNvPr>
              <p:cNvCxnSpPr>
                <a:cxnSpLocks/>
              </p:cNvCxnSpPr>
              <p:nvPr/>
            </p:nvCxnSpPr>
            <p:spPr>
              <a:xfrm>
                <a:off x="2078682" y="607349"/>
                <a:ext cx="1219200" cy="0"/>
              </a:xfrm>
              <a:prstGeom prst="line">
                <a:avLst/>
              </a:prstGeom>
              <a:ln w="57150">
                <a:solidFill>
                  <a:srgbClr val="FF7500"/>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64EF436-55BE-4148-AE52-8ABEE2B19C72}"/>
                  </a:ext>
                </a:extLst>
              </p:cNvPr>
              <p:cNvCxnSpPr>
                <a:cxnSpLocks/>
              </p:cNvCxnSpPr>
              <p:nvPr/>
            </p:nvCxnSpPr>
            <p:spPr>
              <a:xfrm>
                <a:off x="3716982" y="607349"/>
                <a:ext cx="1219200" cy="0"/>
              </a:xfrm>
              <a:prstGeom prst="line">
                <a:avLst/>
              </a:prstGeom>
              <a:ln w="57150">
                <a:solidFill>
                  <a:srgbClr val="FFDC00"/>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04E24195-7AF3-CA43-9BBC-234C0E299866}"/>
                </a:ext>
              </a:extLst>
            </p:cNvPr>
            <p:cNvGrpSpPr/>
            <p:nvPr/>
          </p:nvGrpSpPr>
          <p:grpSpPr>
            <a:xfrm>
              <a:off x="6810667" y="6627"/>
              <a:ext cx="5225753" cy="6154222"/>
              <a:chOff x="6810667" y="6627"/>
              <a:chExt cx="5225753" cy="6154222"/>
            </a:xfrm>
          </p:grpSpPr>
          <p:grpSp>
            <p:nvGrpSpPr>
              <p:cNvPr id="52" name="Group 51">
                <a:extLst>
                  <a:ext uri="{FF2B5EF4-FFF2-40B4-BE49-F238E27FC236}">
                    <a16:creationId xmlns:a16="http://schemas.microsoft.com/office/drawing/2014/main" id="{3B1AE38C-280E-A447-8A3F-360937FDCDFB}"/>
                  </a:ext>
                </a:extLst>
              </p:cNvPr>
              <p:cNvGrpSpPr/>
              <p:nvPr/>
            </p:nvGrpSpPr>
            <p:grpSpPr>
              <a:xfrm>
                <a:off x="6810667" y="695731"/>
                <a:ext cx="4579574" cy="4304570"/>
                <a:chOff x="923724" y="4271453"/>
                <a:chExt cx="3336273" cy="3055440"/>
              </a:xfrm>
            </p:grpSpPr>
            <p:sp>
              <p:nvSpPr>
                <p:cNvPr id="54" name="TextBox 53">
                  <a:extLst>
                    <a:ext uri="{FF2B5EF4-FFF2-40B4-BE49-F238E27FC236}">
                      <a16:creationId xmlns:a16="http://schemas.microsoft.com/office/drawing/2014/main" id="{14529E52-7BF3-164C-91FB-F6DFF87F779E}"/>
                    </a:ext>
                  </a:extLst>
                </p:cNvPr>
                <p:cNvSpPr txBox="1"/>
                <p:nvPr/>
              </p:nvSpPr>
              <p:spPr>
                <a:xfrm>
                  <a:off x="1103387" y="4724992"/>
                  <a:ext cx="640068" cy="338554"/>
                </a:xfrm>
                <a:prstGeom prst="rect">
                  <a:avLst/>
                </a:prstGeom>
                <a:noFill/>
              </p:spPr>
              <p:txBody>
                <a:bodyPr wrap="square" rtlCol="0">
                  <a:spAutoFit/>
                </a:bodyPr>
                <a:lstStyle/>
                <a:p>
                  <a:pPr algn="ctr" defTabSz="457200"/>
                  <a:r>
                    <a:rPr lang="en-US" sz="1600" b="1" dirty="0">
                      <a:solidFill>
                        <a:prstClr val="white">
                          <a:lumMod val="75000"/>
                        </a:prstClr>
                      </a:solidFill>
                      <a:latin typeface="Arial" panose="020B0604020202020204" pitchFamily="34" charset="0"/>
                      <a:cs typeface="Arial" panose="020B0604020202020204" pitchFamily="34" charset="0"/>
                    </a:rPr>
                    <a:t>N/A</a:t>
                  </a:r>
                </a:p>
              </p:txBody>
            </p:sp>
            <p:pic>
              <p:nvPicPr>
                <p:cNvPr id="55" name="Picture 54">
                  <a:extLst>
                    <a:ext uri="{FF2B5EF4-FFF2-40B4-BE49-F238E27FC236}">
                      <a16:creationId xmlns:a16="http://schemas.microsoft.com/office/drawing/2014/main" id="{17DBC42A-8E65-664B-A929-82F19A941DB3}"/>
                    </a:ext>
                  </a:extLst>
                </p:cNvPr>
                <p:cNvPicPr>
                  <a:picLocks noChangeAspect="1"/>
                </p:cNvPicPr>
                <p:nvPr/>
              </p:nvPicPr>
              <p:blipFill>
                <a:blip r:embed="rId9"/>
                <a:stretch>
                  <a:fillRect/>
                </a:stretch>
              </p:blipFill>
              <p:spPr>
                <a:xfrm rot="21335800">
                  <a:off x="3241509" y="5978223"/>
                  <a:ext cx="1018488" cy="1337487"/>
                </a:xfrm>
                <a:prstGeom prst="rect">
                  <a:avLst/>
                </a:prstGeom>
              </p:spPr>
            </p:pic>
            <p:pic>
              <p:nvPicPr>
                <p:cNvPr id="56" name="Picture 55">
                  <a:extLst>
                    <a:ext uri="{FF2B5EF4-FFF2-40B4-BE49-F238E27FC236}">
                      <a16:creationId xmlns:a16="http://schemas.microsoft.com/office/drawing/2014/main" id="{77B9A207-A638-F14B-8867-03AFB97198AC}"/>
                    </a:ext>
                  </a:extLst>
                </p:cNvPr>
                <p:cNvPicPr>
                  <a:picLocks noChangeAspect="1"/>
                </p:cNvPicPr>
                <p:nvPr/>
              </p:nvPicPr>
              <p:blipFill>
                <a:blip r:embed="rId10"/>
                <a:stretch>
                  <a:fillRect/>
                </a:stretch>
              </p:blipFill>
              <p:spPr>
                <a:xfrm rot="21372697">
                  <a:off x="2031378" y="5968720"/>
                  <a:ext cx="1025461" cy="1346643"/>
                </a:xfrm>
                <a:prstGeom prst="rect">
                  <a:avLst/>
                </a:prstGeom>
              </p:spPr>
            </p:pic>
            <p:pic>
              <p:nvPicPr>
                <p:cNvPr id="57" name="Picture 56">
                  <a:extLst>
                    <a:ext uri="{FF2B5EF4-FFF2-40B4-BE49-F238E27FC236}">
                      <a16:creationId xmlns:a16="http://schemas.microsoft.com/office/drawing/2014/main" id="{44071516-AC83-5A44-886A-9C9707A56758}"/>
                    </a:ext>
                  </a:extLst>
                </p:cNvPr>
                <p:cNvPicPr>
                  <a:picLocks noChangeAspect="1"/>
                </p:cNvPicPr>
                <p:nvPr/>
              </p:nvPicPr>
              <p:blipFill>
                <a:blip r:embed="rId11"/>
                <a:stretch>
                  <a:fillRect/>
                </a:stretch>
              </p:blipFill>
              <p:spPr>
                <a:xfrm rot="21377459">
                  <a:off x="923724" y="6004968"/>
                  <a:ext cx="1006638" cy="1321925"/>
                </a:xfrm>
                <a:prstGeom prst="rect">
                  <a:avLst/>
                </a:prstGeom>
              </p:spPr>
            </p:pic>
            <p:pic>
              <p:nvPicPr>
                <p:cNvPr id="58" name="Picture 57">
                  <a:extLst>
                    <a:ext uri="{FF2B5EF4-FFF2-40B4-BE49-F238E27FC236}">
                      <a16:creationId xmlns:a16="http://schemas.microsoft.com/office/drawing/2014/main" id="{43F4F733-34E5-CF4C-B85C-2E0335E84B69}"/>
                    </a:ext>
                  </a:extLst>
                </p:cNvPr>
                <p:cNvPicPr>
                  <a:picLocks noChangeAspect="1"/>
                </p:cNvPicPr>
                <p:nvPr/>
              </p:nvPicPr>
              <p:blipFill>
                <a:blip r:embed="rId12"/>
                <a:stretch>
                  <a:fillRect/>
                </a:stretch>
              </p:blipFill>
              <p:spPr>
                <a:xfrm rot="21238072" flipH="1">
                  <a:off x="2034415" y="4276793"/>
                  <a:ext cx="979292" cy="1310044"/>
                </a:xfrm>
                <a:prstGeom prst="rect">
                  <a:avLst/>
                </a:prstGeom>
              </p:spPr>
            </p:pic>
            <p:pic>
              <p:nvPicPr>
                <p:cNvPr id="59" name="Picture 58">
                  <a:extLst>
                    <a:ext uri="{FF2B5EF4-FFF2-40B4-BE49-F238E27FC236}">
                      <a16:creationId xmlns:a16="http://schemas.microsoft.com/office/drawing/2014/main" id="{9B73DA4E-8768-C04E-AE95-50D1F1DBB1C9}"/>
                    </a:ext>
                  </a:extLst>
                </p:cNvPr>
                <p:cNvPicPr>
                  <a:picLocks noChangeAspect="1"/>
                </p:cNvPicPr>
                <p:nvPr/>
              </p:nvPicPr>
              <p:blipFill>
                <a:blip r:embed="rId13"/>
                <a:stretch>
                  <a:fillRect/>
                </a:stretch>
              </p:blipFill>
              <p:spPr>
                <a:xfrm rot="21412617" flipH="1">
                  <a:off x="3229251" y="4271453"/>
                  <a:ext cx="997978" cy="1299155"/>
                </a:xfrm>
                <a:prstGeom prst="rect">
                  <a:avLst/>
                </a:prstGeom>
              </p:spPr>
            </p:pic>
          </p:grpSp>
          <p:grpSp>
            <p:nvGrpSpPr>
              <p:cNvPr id="90" name="Group 89">
                <a:extLst>
                  <a:ext uri="{FF2B5EF4-FFF2-40B4-BE49-F238E27FC236}">
                    <a16:creationId xmlns:a16="http://schemas.microsoft.com/office/drawing/2014/main" id="{3526B603-80CE-FB43-A99E-5547351AB694}"/>
                  </a:ext>
                </a:extLst>
              </p:cNvPr>
              <p:cNvGrpSpPr/>
              <p:nvPr/>
            </p:nvGrpSpPr>
            <p:grpSpPr>
              <a:xfrm>
                <a:off x="6980882" y="607349"/>
                <a:ext cx="4368800" cy="0"/>
                <a:chOff x="567382" y="607349"/>
                <a:chExt cx="4368800" cy="0"/>
              </a:xfrm>
            </p:grpSpPr>
            <p:cxnSp>
              <p:nvCxnSpPr>
                <p:cNvPr id="91" name="Straight Connector 90">
                  <a:extLst>
                    <a:ext uri="{FF2B5EF4-FFF2-40B4-BE49-F238E27FC236}">
                      <a16:creationId xmlns:a16="http://schemas.microsoft.com/office/drawing/2014/main" id="{AAE04DA9-1920-6D46-8986-9D4A16CE6EA6}"/>
                    </a:ext>
                  </a:extLst>
                </p:cNvPr>
                <p:cNvCxnSpPr>
                  <a:cxnSpLocks/>
                </p:cNvCxnSpPr>
                <p:nvPr/>
              </p:nvCxnSpPr>
              <p:spPr>
                <a:xfrm>
                  <a:off x="567382" y="607349"/>
                  <a:ext cx="1219200" cy="0"/>
                </a:xfrm>
                <a:prstGeom prst="line">
                  <a:avLst/>
                </a:prstGeom>
                <a:ln w="57150">
                  <a:solidFill>
                    <a:srgbClr val="1057FF"/>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C630F8FC-3A62-2341-A5B6-C9C0DB0DEC6A}"/>
                    </a:ext>
                  </a:extLst>
                </p:cNvPr>
                <p:cNvCxnSpPr>
                  <a:cxnSpLocks/>
                </p:cNvCxnSpPr>
                <p:nvPr/>
              </p:nvCxnSpPr>
              <p:spPr>
                <a:xfrm>
                  <a:off x="2078682" y="607349"/>
                  <a:ext cx="1219200" cy="0"/>
                </a:xfrm>
                <a:prstGeom prst="line">
                  <a:avLst/>
                </a:prstGeom>
                <a:ln w="57150">
                  <a:solidFill>
                    <a:srgbClr val="1CE7EA"/>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5DF3A5D8-78E8-834C-B764-707F58060314}"/>
                    </a:ext>
                  </a:extLst>
                </p:cNvPr>
                <p:cNvCxnSpPr>
                  <a:cxnSpLocks/>
                </p:cNvCxnSpPr>
                <p:nvPr/>
              </p:nvCxnSpPr>
              <p:spPr>
                <a:xfrm>
                  <a:off x="3716982" y="607349"/>
                  <a:ext cx="1219200" cy="0"/>
                </a:xfrm>
                <a:prstGeom prst="line">
                  <a:avLst/>
                </a:prstGeom>
                <a:ln w="57150">
                  <a:solidFill>
                    <a:srgbClr val="1BF090"/>
                  </a:solidFill>
                </a:ln>
              </p:spPr>
              <p:style>
                <a:lnRef idx="1">
                  <a:schemeClr val="accent1"/>
                </a:lnRef>
                <a:fillRef idx="0">
                  <a:schemeClr val="accent1"/>
                </a:fillRef>
                <a:effectRef idx="0">
                  <a:schemeClr val="accent1"/>
                </a:effectRef>
                <a:fontRef idx="minor">
                  <a:schemeClr val="tx1"/>
                </a:fontRef>
              </p:style>
            </p:cxnSp>
          </p:grpSp>
          <p:sp>
            <p:nvSpPr>
              <p:cNvPr id="108" name="TextBox 107">
                <a:extLst>
                  <a:ext uri="{FF2B5EF4-FFF2-40B4-BE49-F238E27FC236}">
                    <a16:creationId xmlns:a16="http://schemas.microsoft.com/office/drawing/2014/main" id="{666C74E5-C86A-1044-A09F-D1BE249A0866}"/>
                  </a:ext>
                </a:extLst>
              </p:cNvPr>
              <p:cNvSpPr txBox="1"/>
              <p:nvPr/>
            </p:nvSpPr>
            <p:spPr>
              <a:xfrm>
                <a:off x="7386343" y="5576074"/>
                <a:ext cx="4650077" cy="584775"/>
              </a:xfrm>
              <a:prstGeom prst="rect">
                <a:avLst/>
              </a:prstGeom>
              <a:noFill/>
            </p:spPr>
            <p:txBody>
              <a:bodyPr wrap="square" rtlCol="0">
                <a:spAutoFit/>
              </a:bodyPr>
              <a:lstStyle/>
              <a:p>
                <a:r>
                  <a:rPr lang="en-US" sz="3200" dirty="0"/>
                  <a:t>After B1+ correction</a:t>
                </a:r>
              </a:p>
            </p:txBody>
          </p:sp>
          <p:grpSp>
            <p:nvGrpSpPr>
              <p:cNvPr id="129" name="Group 128">
                <a:extLst>
                  <a:ext uri="{FF2B5EF4-FFF2-40B4-BE49-F238E27FC236}">
                    <a16:creationId xmlns:a16="http://schemas.microsoft.com/office/drawing/2014/main" id="{2DB88DF8-DFF9-F640-A684-5546117A2093}"/>
                  </a:ext>
                </a:extLst>
              </p:cNvPr>
              <p:cNvGrpSpPr/>
              <p:nvPr/>
            </p:nvGrpSpPr>
            <p:grpSpPr>
              <a:xfrm>
                <a:off x="7250614" y="6627"/>
                <a:ext cx="4744146" cy="602659"/>
                <a:chOff x="856434" y="13253"/>
                <a:chExt cx="4744146" cy="602659"/>
              </a:xfrm>
            </p:grpSpPr>
            <p:sp>
              <p:nvSpPr>
                <p:cNvPr id="130" name="TextBox 129">
                  <a:extLst>
                    <a:ext uri="{FF2B5EF4-FFF2-40B4-BE49-F238E27FC236}">
                      <a16:creationId xmlns:a16="http://schemas.microsoft.com/office/drawing/2014/main" id="{6193CDAB-C0BD-6D4F-8A60-D754A501BC33}"/>
                    </a:ext>
                  </a:extLst>
                </p:cNvPr>
                <p:cNvSpPr txBox="1"/>
                <p:nvPr/>
              </p:nvSpPr>
              <p:spPr>
                <a:xfrm>
                  <a:off x="856434" y="19878"/>
                  <a:ext cx="1566539" cy="584775"/>
                </a:xfrm>
                <a:prstGeom prst="rect">
                  <a:avLst/>
                </a:prstGeom>
                <a:noFill/>
              </p:spPr>
              <p:txBody>
                <a:bodyPr wrap="square" rtlCol="0">
                  <a:spAutoFit/>
                </a:bodyPr>
                <a:lstStyle/>
                <a:p>
                  <a:r>
                    <a:rPr lang="en-US" sz="3200" dirty="0"/>
                    <a:t>G1</a:t>
                  </a:r>
                </a:p>
              </p:txBody>
            </p:sp>
            <p:sp>
              <p:nvSpPr>
                <p:cNvPr id="131" name="TextBox 130">
                  <a:extLst>
                    <a:ext uri="{FF2B5EF4-FFF2-40B4-BE49-F238E27FC236}">
                      <a16:creationId xmlns:a16="http://schemas.microsoft.com/office/drawing/2014/main" id="{15E497A0-0E53-7845-9312-5BE2159D4A6B}"/>
                    </a:ext>
                  </a:extLst>
                </p:cNvPr>
                <p:cNvSpPr txBox="1"/>
                <p:nvPr/>
              </p:nvSpPr>
              <p:spPr>
                <a:xfrm>
                  <a:off x="2360555" y="13253"/>
                  <a:ext cx="1566539" cy="584775"/>
                </a:xfrm>
                <a:prstGeom prst="rect">
                  <a:avLst/>
                </a:prstGeom>
                <a:noFill/>
              </p:spPr>
              <p:txBody>
                <a:bodyPr wrap="square" rtlCol="0">
                  <a:spAutoFit/>
                </a:bodyPr>
                <a:lstStyle/>
                <a:p>
                  <a:r>
                    <a:rPr lang="en-US" sz="3200" dirty="0"/>
                    <a:t>S1</a:t>
                  </a:r>
                </a:p>
              </p:txBody>
            </p:sp>
            <p:sp>
              <p:nvSpPr>
                <p:cNvPr id="132" name="TextBox 131">
                  <a:extLst>
                    <a:ext uri="{FF2B5EF4-FFF2-40B4-BE49-F238E27FC236}">
                      <a16:creationId xmlns:a16="http://schemas.microsoft.com/office/drawing/2014/main" id="{1DA1510E-AC45-C24E-BAA7-724CEF63FAAB}"/>
                    </a:ext>
                  </a:extLst>
                </p:cNvPr>
                <p:cNvSpPr txBox="1"/>
                <p:nvPr/>
              </p:nvSpPr>
              <p:spPr>
                <a:xfrm>
                  <a:off x="4034041" y="31137"/>
                  <a:ext cx="1566539" cy="584775"/>
                </a:xfrm>
                <a:prstGeom prst="rect">
                  <a:avLst/>
                </a:prstGeom>
                <a:noFill/>
              </p:spPr>
              <p:txBody>
                <a:bodyPr wrap="square" rtlCol="0">
                  <a:spAutoFit/>
                </a:bodyPr>
                <a:lstStyle/>
                <a:p>
                  <a:r>
                    <a:rPr lang="en-US" sz="3200" dirty="0"/>
                    <a:t>S2</a:t>
                  </a:r>
                </a:p>
              </p:txBody>
            </p:sp>
          </p:grpSp>
        </p:grpSp>
      </p:grpSp>
    </p:spTree>
    <p:extLst>
      <p:ext uri="{BB962C8B-B14F-4D97-AF65-F5344CB8AC3E}">
        <p14:creationId xmlns:p14="http://schemas.microsoft.com/office/powerpoint/2010/main" val="69513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Diagram&#10;&#10;Description automatically generated with low confidence">
            <a:extLst>
              <a:ext uri="{FF2B5EF4-FFF2-40B4-BE49-F238E27FC236}">
                <a16:creationId xmlns:a16="http://schemas.microsoft.com/office/drawing/2014/main" id="{31178929-510F-D24D-ACFA-2DC7F3746AF5}"/>
              </a:ext>
            </a:extLst>
          </p:cNvPr>
          <p:cNvPicPr>
            <a:picLocks noChangeAspect="1"/>
          </p:cNvPicPr>
          <p:nvPr/>
        </p:nvPicPr>
        <p:blipFill>
          <a:blip r:embed="rId2"/>
          <a:stretch>
            <a:fillRect/>
          </a:stretch>
        </p:blipFill>
        <p:spPr>
          <a:xfrm>
            <a:off x="643467" y="770889"/>
            <a:ext cx="10905066" cy="5316220"/>
          </a:xfrm>
          <a:prstGeom prst="rect">
            <a:avLst/>
          </a:prstGeom>
        </p:spPr>
      </p:pic>
      <p:grpSp>
        <p:nvGrpSpPr>
          <p:cNvPr id="14" name="Group 13">
            <a:extLst>
              <a:ext uri="{FF2B5EF4-FFF2-40B4-BE49-F238E27FC236}">
                <a16:creationId xmlns:a16="http://schemas.microsoft.com/office/drawing/2014/main" id="{CB19146C-8428-CF49-ADBF-54CF3979885E}"/>
              </a:ext>
            </a:extLst>
          </p:cNvPr>
          <p:cNvGrpSpPr/>
          <p:nvPr/>
        </p:nvGrpSpPr>
        <p:grpSpPr>
          <a:xfrm>
            <a:off x="2246245" y="6170980"/>
            <a:ext cx="8640415" cy="368968"/>
            <a:chOff x="2246245" y="6170980"/>
            <a:chExt cx="8640415" cy="368968"/>
          </a:xfrm>
        </p:grpSpPr>
        <p:sp>
          <p:nvSpPr>
            <p:cNvPr id="8" name="TextBox 7">
              <a:extLst>
                <a:ext uri="{FF2B5EF4-FFF2-40B4-BE49-F238E27FC236}">
                  <a16:creationId xmlns:a16="http://schemas.microsoft.com/office/drawing/2014/main" id="{B1385107-89CE-A64B-8C86-D98572B1113C}"/>
                </a:ext>
              </a:extLst>
            </p:cNvPr>
            <p:cNvSpPr txBox="1"/>
            <p:nvPr/>
          </p:nvSpPr>
          <p:spPr>
            <a:xfrm>
              <a:off x="2246245" y="6170983"/>
              <a:ext cx="775252" cy="368965"/>
            </a:xfrm>
            <a:prstGeom prst="rect">
              <a:avLst/>
            </a:prstGeom>
            <a:noFill/>
          </p:spPr>
          <p:txBody>
            <a:bodyPr wrap="square" rtlCol="0">
              <a:spAutoFit/>
            </a:bodyPr>
            <a:lstStyle/>
            <a:p>
              <a:r>
                <a:rPr lang="en-US" dirty="0"/>
                <a:t>1.17</a:t>
              </a:r>
            </a:p>
          </p:txBody>
        </p:sp>
        <p:sp>
          <p:nvSpPr>
            <p:cNvPr id="9" name="TextBox 8">
              <a:extLst>
                <a:ext uri="{FF2B5EF4-FFF2-40B4-BE49-F238E27FC236}">
                  <a16:creationId xmlns:a16="http://schemas.microsoft.com/office/drawing/2014/main" id="{8FA89DF1-E15C-354B-B217-C194C775B42E}"/>
                </a:ext>
              </a:extLst>
            </p:cNvPr>
            <p:cNvSpPr txBox="1"/>
            <p:nvPr/>
          </p:nvSpPr>
          <p:spPr>
            <a:xfrm>
              <a:off x="3829879" y="6170983"/>
              <a:ext cx="775252" cy="368965"/>
            </a:xfrm>
            <a:prstGeom prst="rect">
              <a:avLst/>
            </a:prstGeom>
            <a:noFill/>
          </p:spPr>
          <p:txBody>
            <a:bodyPr wrap="square" rtlCol="0">
              <a:spAutoFit/>
            </a:bodyPr>
            <a:lstStyle/>
            <a:p>
              <a:r>
                <a:rPr lang="en-US" dirty="0"/>
                <a:t>1.04</a:t>
              </a:r>
            </a:p>
          </p:txBody>
        </p:sp>
        <p:sp>
          <p:nvSpPr>
            <p:cNvPr id="10" name="TextBox 9">
              <a:extLst>
                <a:ext uri="{FF2B5EF4-FFF2-40B4-BE49-F238E27FC236}">
                  <a16:creationId xmlns:a16="http://schemas.microsoft.com/office/drawing/2014/main" id="{9AD72EB9-8E4A-3F48-9573-63D0F80F68D1}"/>
                </a:ext>
              </a:extLst>
            </p:cNvPr>
            <p:cNvSpPr txBox="1"/>
            <p:nvPr/>
          </p:nvSpPr>
          <p:spPr>
            <a:xfrm>
              <a:off x="5413513" y="6170982"/>
              <a:ext cx="775252" cy="368965"/>
            </a:xfrm>
            <a:prstGeom prst="rect">
              <a:avLst/>
            </a:prstGeom>
            <a:noFill/>
          </p:spPr>
          <p:txBody>
            <a:bodyPr wrap="square" rtlCol="0">
              <a:spAutoFit/>
            </a:bodyPr>
            <a:lstStyle/>
            <a:p>
              <a:r>
                <a:rPr lang="en-US" dirty="0"/>
                <a:t>1.09</a:t>
              </a:r>
            </a:p>
          </p:txBody>
        </p:sp>
        <p:sp>
          <p:nvSpPr>
            <p:cNvPr id="11" name="TextBox 10">
              <a:extLst>
                <a:ext uri="{FF2B5EF4-FFF2-40B4-BE49-F238E27FC236}">
                  <a16:creationId xmlns:a16="http://schemas.microsoft.com/office/drawing/2014/main" id="{94E7D733-5936-6C40-8151-D89D789C7FCD}"/>
                </a:ext>
              </a:extLst>
            </p:cNvPr>
            <p:cNvSpPr txBox="1"/>
            <p:nvPr/>
          </p:nvSpPr>
          <p:spPr>
            <a:xfrm>
              <a:off x="6944140" y="6170981"/>
              <a:ext cx="775252" cy="368965"/>
            </a:xfrm>
            <a:prstGeom prst="rect">
              <a:avLst/>
            </a:prstGeom>
            <a:noFill/>
          </p:spPr>
          <p:txBody>
            <a:bodyPr wrap="square" rtlCol="0">
              <a:spAutoFit/>
            </a:bodyPr>
            <a:lstStyle/>
            <a:p>
              <a:r>
                <a:rPr lang="en-US" dirty="0"/>
                <a:t>1.28</a:t>
              </a:r>
            </a:p>
          </p:txBody>
        </p:sp>
        <p:sp>
          <p:nvSpPr>
            <p:cNvPr id="12" name="TextBox 11">
              <a:extLst>
                <a:ext uri="{FF2B5EF4-FFF2-40B4-BE49-F238E27FC236}">
                  <a16:creationId xmlns:a16="http://schemas.microsoft.com/office/drawing/2014/main" id="{3B39C695-3218-8942-8B92-AD098BD2756F}"/>
                </a:ext>
              </a:extLst>
            </p:cNvPr>
            <p:cNvSpPr txBox="1"/>
            <p:nvPr/>
          </p:nvSpPr>
          <p:spPr>
            <a:xfrm>
              <a:off x="8527774" y="6170980"/>
              <a:ext cx="775252" cy="368965"/>
            </a:xfrm>
            <a:prstGeom prst="rect">
              <a:avLst/>
            </a:prstGeom>
            <a:noFill/>
          </p:spPr>
          <p:txBody>
            <a:bodyPr wrap="square" rtlCol="0">
              <a:spAutoFit/>
            </a:bodyPr>
            <a:lstStyle/>
            <a:p>
              <a:r>
                <a:rPr lang="en-US" dirty="0"/>
                <a:t>1.12</a:t>
              </a:r>
            </a:p>
          </p:txBody>
        </p:sp>
        <p:sp>
          <p:nvSpPr>
            <p:cNvPr id="13" name="TextBox 12">
              <a:extLst>
                <a:ext uri="{FF2B5EF4-FFF2-40B4-BE49-F238E27FC236}">
                  <a16:creationId xmlns:a16="http://schemas.microsoft.com/office/drawing/2014/main" id="{501062FD-7489-7347-87A4-E59451AFE4B0}"/>
                </a:ext>
              </a:extLst>
            </p:cNvPr>
            <p:cNvSpPr txBox="1"/>
            <p:nvPr/>
          </p:nvSpPr>
          <p:spPr>
            <a:xfrm>
              <a:off x="10111408" y="6170980"/>
              <a:ext cx="775252" cy="368965"/>
            </a:xfrm>
            <a:prstGeom prst="rect">
              <a:avLst/>
            </a:prstGeom>
            <a:noFill/>
          </p:spPr>
          <p:txBody>
            <a:bodyPr wrap="square" rtlCol="0">
              <a:spAutoFit/>
            </a:bodyPr>
            <a:lstStyle/>
            <a:p>
              <a:r>
                <a:rPr lang="en-US" dirty="0"/>
                <a:t>1.14</a:t>
              </a:r>
            </a:p>
          </p:txBody>
        </p:sp>
      </p:grpSp>
      <p:sp>
        <p:nvSpPr>
          <p:cNvPr id="15" name="TextBox 14">
            <a:extLst>
              <a:ext uri="{FF2B5EF4-FFF2-40B4-BE49-F238E27FC236}">
                <a16:creationId xmlns:a16="http://schemas.microsoft.com/office/drawing/2014/main" id="{3663C75F-938E-DF44-B206-31A9D18693C1}"/>
              </a:ext>
            </a:extLst>
          </p:cNvPr>
          <p:cNvSpPr txBox="1"/>
          <p:nvPr/>
        </p:nvSpPr>
        <p:spPr>
          <a:xfrm>
            <a:off x="1176133" y="6179699"/>
            <a:ext cx="1070112" cy="369332"/>
          </a:xfrm>
          <a:prstGeom prst="rect">
            <a:avLst/>
          </a:prstGeom>
          <a:noFill/>
        </p:spPr>
        <p:txBody>
          <a:bodyPr wrap="square" rtlCol="0">
            <a:spAutoFit/>
          </a:bodyPr>
          <a:lstStyle/>
          <a:p>
            <a:r>
              <a:rPr lang="en-US" dirty="0"/>
              <a:t>Median</a:t>
            </a:r>
          </a:p>
        </p:txBody>
      </p:sp>
      <p:pic>
        <p:nvPicPr>
          <p:cNvPr id="16" name="Picture 15">
            <a:extLst>
              <a:ext uri="{FF2B5EF4-FFF2-40B4-BE49-F238E27FC236}">
                <a16:creationId xmlns:a16="http://schemas.microsoft.com/office/drawing/2014/main" id="{D79545D9-C3BF-B046-9925-1A0847E287F3}"/>
              </a:ext>
            </a:extLst>
          </p:cNvPr>
          <p:cNvPicPr>
            <a:picLocks noChangeAspect="1"/>
          </p:cNvPicPr>
          <p:nvPr/>
        </p:nvPicPr>
        <p:blipFill>
          <a:blip r:embed="rId3"/>
          <a:stretch>
            <a:fillRect/>
          </a:stretch>
        </p:blipFill>
        <p:spPr>
          <a:xfrm>
            <a:off x="774700" y="800100"/>
            <a:ext cx="10642600" cy="5257800"/>
          </a:xfrm>
          <a:prstGeom prst="rect">
            <a:avLst/>
          </a:prstGeom>
        </p:spPr>
      </p:pic>
    </p:spTree>
    <p:extLst>
      <p:ext uri="{BB962C8B-B14F-4D97-AF65-F5344CB8AC3E}">
        <p14:creationId xmlns:p14="http://schemas.microsoft.com/office/powerpoint/2010/main" val="1028243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4F3D8F-5D64-9448-BB72-25316611F591}"/>
              </a:ext>
            </a:extLst>
          </p:cNvPr>
          <p:cNvPicPr>
            <a:picLocks noChangeAspect="1"/>
          </p:cNvPicPr>
          <p:nvPr/>
        </p:nvPicPr>
        <p:blipFill>
          <a:blip r:embed="rId2"/>
          <a:stretch>
            <a:fillRect/>
          </a:stretch>
        </p:blipFill>
        <p:spPr>
          <a:xfrm>
            <a:off x="643467" y="770889"/>
            <a:ext cx="10905066" cy="5316220"/>
          </a:xfrm>
          <a:prstGeom prst="rect">
            <a:avLst/>
          </a:prstGeom>
        </p:spPr>
      </p:pic>
      <p:grpSp>
        <p:nvGrpSpPr>
          <p:cNvPr id="5" name="Group 4">
            <a:extLst>
              <a:ext uri="{FF2B5EF4-FFF2-40B4-BE49-F238E27FC236}">
                <a16:creationId xmlns:a16="http://schemas.microsoft.com/office/drawing/2014/main" id="{947CF633-A615-EF46-A782-76E9C2536C09}"/>
              </a:ext>
            </a:extLst>
          </p:cNvPr>
          <p:cNvGrpSpPr/>
          <p:nvPr/>
        </p:nvGrpSpPr>
        <p:grpSpPr>
          <a:xfrm>
            <a:off x="2445028" y="6170980"/>
            <a:ext cx="8262727" cy="368968"/>
            <a:chOff x="2445028" y="6170980"/>
            <a:chExt cx="8262727" cy="368968"/>
          </a:xfrm>
        </p:grpSpPr>
        <p:sp>
          <p:nvSpPr>
            <p:cNvPr id="6" name="TextBox 5">
              <a:extLst>
                <a:ext uri="{FF2B5EF4-FFF2-40B4-BE49-F238E27FC236}">
                  <a16:creationId xmlns:a16="http://schemas.microsoft.com/office/drawing/2014/main" id="{EC3A0C0C-5146-B84A-9E58-AE7AE5FCE923}"/>
                </a:ext>
              </a:extLst>
            </p:cNvPr>
            <p:cNvSpPr txBox="1"/>
            <p:nvPr/>
          </p:nvSpPr>
          <p:spPr>
            <a:xfrm>
              <a:off x="2445028" y="6170983"/>
              <a:ext cx="775252" cy="368965"/>
            </a:xfrm>
            <a:prstGeom prst="rect">
              <a:avLst/>
            </a:prstGeom>
            <a:noFill/>
          </p:spPr>
          <p:txBody>
            <a:bodyPr wrap="square" rtlCol="0">
              <a:spAutoFit/>
            </a:bodyPr>
            <a:lstStyle/>
            <a:p>
              <a:r>
                <a:rPr lang="en-US" dirty="0"/>
                <a:t>1.49</a:t>
              </a:r>
            </a:p>
          </p:txBody>
        </p:sp>
        <p:sp>
          <p:nvSpPr>
            <p:cNvPr id="7" name="TextBox 6">
              <a:extLst>
                <a:ext uri="{FF2B5EF4-FFF2-40B4-BE49-F238E27FC236}">
                  <a16:creationId xmlns:a16="http://schemas.microsoft.com/office/drawing/2014/main" id="{2023C47B-0C3F-1D41-8387-CDDC17E75800}"/>
                </a:ext>
              </a:extLst>
            </p:cNvPr>
            <p:cNvSpPr txBox="1"/>
            <p:nvPr/>
          </p:nvSpPr>
          <p:spPr>
            <a:xfrm>
              <a:off x="4306957" y="6170983"/>
              <a:ext cx="775252" cy="368965"/>
            </a:xfrm>
            <a:prstGeom prst="rect">
              <a:avLst/>
            </a:prstGeom>
            <a:noFill/>
          </p:spPr>
          <p:txBody>
            <a:bodyPr wrap="square" rtlCol="0">
              <a:spAutoFit/>
            </a:bodyPr>
            <a:lstStyle/>
            <a:p>
              <a:r>
                <a:rPr lang="en-US" dirty="0"/>
                <a:t>1.28</a:t>
              </a:r>
            </a:p>
          </p:txBody>
        </p:sp>
        <p:sp>
          <p:nvSpPr>
            <p:cNvPr id="8" name="TextBox 7">
              <a:extLst>
                <a:ext uri="{FF2B5EF4-FFF2-40B4-BE49-F238E27FC236}">
                  <a16:creationId xmlns:a16="http://schemas.microsoft.com/office/drawing/2014/main" id="{8D590631-4D9E-6D44-9AC6-8351BADCED25}"/>
                </a:ext>
              </a:extLst>
            </p:cNvPr>
            <p:cNvSpPr txBox="1"/>
            <p:nvPr/>
          </p:nvSpPr>
          <p:spPr>
            <a:xfrm>
              <a:off x="6168888" y="6170982"/>
              <a:ext cx="775252" cy="368965"/>
            </a:xfrm>
            <a:prstGeom prst="rect">
              <a:avLst/>
            </a:prstGeom>
            <a:noFill/>
          </p:spPr>
          <p:txBody>
            <a:bodyPr wrap="square" rtlCol="0">
              <a:spAutoFit/>
            </a:bodyPr>
            <a:lstStyle/>
            <a:p>
              <a:r>
                <a:rPr lang="en-US" dirty="0"/>
                <a:t>1.35</a:t>
              </a:r>
            </a:p>
          </p:txBody>
        </p:sp>
        <p:sp>
          <p:nvSpPr>
            <p:cNvPr id="9" name="TextBox 8">
              <a:extLst>
                <a:ext uri="{FF2B5EF4-FFF2-40B4-BE49-F238E27FC236}">
                  <a16:creationId xmlns:a16="http://schemas.microsoft.com/office/drawing/2014/main" id="{E93D55CD-B1BF-E643-AB86-AB5FD41B35E7}"/>
                </a:ext>
              </a:extLst>
            </p:cNvPr>
            <p:cNvSpPr txBox="1"/>
            <p:nvPr/>
          </p:nvSpPr>
          <p:spPr>
            <a:xfrm>
              <a:off x="8017564" y="6170981"/>
              <a:ext cx="775252" cy="368965"/>
            </a:xfrm>
            <a:prstGeom prst="rect">
              <a:avLst/>
            </a:prstGeom>
            <a:noFill/>
          </p:spPr>
          <p:txBody>
            <a:bodyPr wrap="square" rtlCol="0">
              <a:spAutoFit/>
            </a:bodyPr>
            <a:lstStyle/>
            <a:p>
              <a:r>
                <a:rPr lang="en-US" dirty="0"/>
                <a:t>1.03</a:t>
              </a:r>
            </a:p>
          </p:txBody>
        </p:sp>
        <p:sp>
          <p:nvSpPr>
            <p:cNvPr id="11" name="TextBox 10">
              <a:extLst>
                <a:ext uri="{FF2B5EF4-FFF2-40B4-BE49-F238E27FC236}">
                  <a16:creationId xmlns:a16="http://schemas.microsoft.com/office/drawing/2014/main" id="{0F45F8C1-F5C1-3A42-8C51-0C0D39DE8471}"/>
                </a:ext>
              </a:extLst>
            </p:cNvPr>
            <p:cNvSpPr txBox="1"/>
            <p:nvPr/>
          </p:nvSpPr>
          <p:spPr>
            <a:xfrm>
              <a:off x="9932503" y="6170980"/>
              <a:ext cx="775252" cy="368965"/>
            </a:xfrm>
            <a:prstGeom prst="rect">
              <a:avLst/>
            </a:prstGeom>
            <a:noFill/>
          </p:spPr>
          <p:txBody>
            <a:bodyPr wrap="square" rtlCol="0">
              <a:spAutoFit/>
            </a:bodyPr>
            <a:lstStyle/>
            <a:p>
              <a:r>
                <a:rPr lang="en-US" dirty="0"/>
                <a:t>1.04</a:t>
              </a:r>
            </a:p>
          </p:txBody>
        </p:sp>
      </p:grpSp>
      <p:sp>
        <p:nvSpPr>
          <p:cNvPr id="12" name="TextBox 11">
            <a:extLst>
              <a:ext uri="{FF2B5EF4-FFF2-40B4-BE49-F238E27FC236}">
                <a16:creationId xmlns:a16="http://schemas.microsoft.com/office/drawing/2014/main" id="{0933E448-97A9-1648-8284-E1AA34D6D9F6}"/>
              </a:ext>
            </a:extLst>
          </p:cNvPr>
          <p:cNvSpPr txBox="1"/>
          <p:nvPr/>
        </p:nvSpPr>
        <p:spPr>
          <a:xfrm>
            <a:off x="1176133" y="6179699"/>
            <a:ext cx="1070112" cy="369332"/>
          </a:xfrm>
          <a:prstGeom prst="rect">
            <a:avLst/>
          </a:prstGeom>
          <a:noFill/>
        </p:spPr>
        <p:txBody>
          <a:bodyPr wrap="square" rtlCol="0">
            <a:spAutoFit/>
          </a:bodyPr>
          <a:lstStyle/>
          <a:p>
            <a:r>
              <a:rPr lang="en-US" dirty="0"/>
              <a:t>Median</a:t>
            </a:r>
          </a:p>
        </p:txBody>
      </p:sp>
    </p:spTree>
    <p:extLst>
      <p:ext uri="{BB962C8B-B14F-4D97-AF65-F5344CB8AC3E}">
        <p14:creationId xmlns:p14="http://schemas.microsoft.com/office/powerpoint/2010/main" val="2053126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8ECC8E-6E30-EA42-AD97-5A403E9920BB}"/>
              </a:ext>
            </a:extLst>
          </p:cNvPr>
          <p:cNvGrpSpPr/>
          <p:nvPr/>
        </p:nvGrpSpPr>
        <p:grpSpPr>
          <a:xfrm>
            <a:off x="2640470" y="597510"/>
            <a:ext cx="6205357" cy="5662979"/>
            <a:chOff x="4389756" y="817328"/>
            <a:chExt cx="3339867" cy="3065074"/>
          </a:xfrm>
        </p:grpSpPr>
        <p:pic>
          <p:nvPicPr>
            <p:cNvPr id="51" name="Picture 50">
              <a:extLst>
                <a:ext uri="{FF2B5EF4-FFF2-40B4-BE49-F238E27FC236}">
                  <a16:creationId xmlns:a16="http://schemas.microsoft.com/office/drawing/2014/main" id="{BFD73D21-1DE5-8841-8EB3-F3D93691F60E}"/>
                </a:ext>
              </a:extLst>
            </p:cNvPr>
            <p:cNvPicPr>
              <a:picLocks noChangeAspect="1"/>
            </p:cNvPicPr>
            <p:nvPr/>
          </p:nvPicPr>
          <p:blipFill>
            <a:blip r:embed="rId2">
              <a:alphaModFix/>
            </a:blip>
            <a:stretch>
              <a:fillRect/>
            </a:stretch>
          </p:blipFill>
          <p:spPr>
            <a:xfrm rot="21444580" flipH="1">
              <a:off x="4389756" y="845428"/>
              <a:ext cx="1066157" cy="1335991"/>
            </a:xfrm>
            <a:prstGeom prst="rect">
              <a:avLst/>
            </a:prstGeom>
          </p:spPr>
        </p:pic>
        <p:pic>
          <p:nvPicPr>
            <p:cNvPr id="53" name="Picture 52">
              <a:extLst>
                <a:ext uri="{FF2B5EF4-FFF2-40B4-BE49-F238E27FC236}">
                  <a16:creationId xmlns:a16="http://schemas.microsoft.com/office/drawing/2014/main" id="{9E5605F1-B907-474C-ABBC-5714E069767B}"/>
                </a:ext>
              </a:extLst>
            </p:cNvPr>
            <p:cNvPicPr>
              <a:picLocks noChangeAspect="1"/>
            </p:cNvPicPr>
            <p:nvPr/>
          </p:nvPicPr>
          <p:blipFill rotWithShape="1">
            <a:blip r:embed="rId3">
              <a:alphaModFix/>
            </a:blip>
            <a:srcRect l="9384" t="11877" r="10422" b="8019"/>
            <a:stretch/>
          </p:blipFill>
          <p:spPr>
            <a:xfrm rot="21332862" flipH="1">
              <a:off x="5539355" y="856078"/>
              <a:ext cx="1010945" cy="1336465"/>
            </a:xfrm>
            <a:prstGeom prst="rect">
              <a:avLst/>
            </a:prstGeom>
          </p:spPr>
        </p:pic>
        <p:pic>
          <p:nvPicPr>
            <p:cNvPr id="60" name="Picture 59">
              <a:extLst>
                <a:ext uri="{FF2B5EF4-FFF2-40B4-BE49-F238E27FC236}">
                  <a16:creationId xmlns:a16="http://schemas.microsoft.com/office/drawing/2014/main" id="{8BFE2952-39EB-4D4C-8C6C-6F1D55312409}"/>
                </a:ext>
              </a:extLst>
            </p:cNvPr>
            <p:cNvPicPr>
              <a:picLocks noChangeAspect="1"/>
            </p:cNvPicPr>
            <p:nvPr/>
          </p:nvPicPr>
          <p:blipFill rotWithShape="1">
            <a:blip r:embed="rId4">
              <a:alphaModFix/>
            </a:blip>
            <a:srcRect l="2101" t="4811" r="9827"/>
            <a:stretch/>
          </p:blipFill>
          <p:spPr>
            <a:xfrm flipH="1">
              <a:off x="6741581" y="817328"/>
              <a:ext cx="988042" cy="1339654"/>
            </a:xfrm>
            <a:prstGeom prst="rect">
              <a:avLst/>
            </a:prstGeom>
          </p:spPr>
        </p:pic>
        <p:pic>
          <p:nvPicPr>
            <p:cNvPr id="61" name="Picture 60">
              <a:extLst>
                <a:ext uri="{FF2B5EF4-FFF2-40B4-BE49-F238E27FC236}">
                  <a16:creationId xmlns:a16="http://schemas.microsoft.com/office/drawing/2014/main" id="{53E456BA-C62E-C441-AE3A-D6B62003EE08}"/>
                </a:ext>
              </a:extLst>
            </p:cNvPr>
            <p:cNvPicPr>
              <a:picLocks noChangeAspect="1"/>
            </p:cNvPicPr>
            <p:nvPr/>
          </p:nvPicPr>
          <p:blipFill>
            <a:blip r:embed="rId5"/>
            <a:stretch>
              <a:fillRect/>
            </a:stretch>
          </p:blipFill>
          <p:spPr>
            <a:xfrm rot="21407270">
              <a:off x="6765161" y="2497979"/>
              <a:ext cx="940583" cy="1370944"/>
            </a:xfrm>
            <a:prstGeom prst="rect">
              <a:avLst/>
            </a:prstGeom>
          </p:spPr>
        </p:pic>
        <p:pic>
          <p:nvPicPr>
            <p:cNvPr id="62" name="Picture 61">
              <a:extLst>
                <a:ext uri="{FF2B5EF4-FFF2-40B4-BE49-F238E27FC236}">
                  <a16:creationId xmlns:a16="http://schemas.microsoft.com/office/drawing/2014/main" id="{37D10119-248F-3742-92F1-C0AF01AAD561}"/>
                </a:ext>
              </a:extLst>
            </p:cNvPr>
            <p:cNvPicPr>
              <a:picLocks noChangeAspect="1"/>
            </p:cNvPicPr>
            <p:nvPr/>
          </p:nvPicPr>
          <p:blipFill>
            <a:blip r:embed="rId6"/>
            <a:stretch>
              <a:fillRect/>
            </a:stretch>
          </p:blipFill>
          <p:spPr>
            <a:xfrm rot="21425888">
              <a:off x="5546854" y="2544725"/>
              <a:ext cx="961682" cy="1297262"/>
            </a:xfrm>
            <a:prstGeom prst="rect">
              <a:avLst/>
            </a:prstGeom>
          </p:spPr>
        </p:pic>
        <p:pic>
          <p:nvPicPr>
            <p:cNvPr id="63" name="Picture 62">
              <a:extLst>
                <a:ext uri="{FF2B5EF4-FFF2-40B4-BE49-F238E27FC236}">
                  <a16:creationId xmlns:a16="http://schemas.microsoft.com/office/drawing/2014/main" id="{BC57F8D5-460C-3A4E-8139-22019566E71A}"/>
                </a:ext>
              </a:extLst>
            </p:cNvPr>
            <p:cNvPicPr>
              <a:picLocks noChangeAspect="1"/>
            </p:cNvPicPr>
            <p:nvPr/>
          </p:nvPicPr>
          <p:blipFill>
            <a:blip r:embed="rId7"/>
            <a:stretch>
              <a:fillRect/>
            </a:stretch>
          </p:blipFill>
          <p:spPr>
            <a:xfrm>
              <a:off x="4430195" y="2525026"/>
              <a:ext cx="971181" cy="1357376"/>
            </a:xfrm>
            <a:prstGeom prst="rect">
              <a:avLst/>
            </a:prstGeom>
          </p:spPr>
        </p:pic>
      </p:grpSp>
      <p:grpSp>
        <p:nvGrpSpPr>
          <p:cNvPr id="65" name="Group 64">
            <a:extLst>
              <a:ext uri="{FF2B5EF4-FFF2-40B4-BE49-F238E27FC236}">
                <a16:creationId xmlns:a16="http://schemas.microsoft.com/office/drawing/2014/main" id="{8093F952-CFD7-3046-B2A4-1330D998FC94}"/>
              </a:ext>
            </a:extLst>
          </p:cNvPr>
          <p:cNvGrpSpPr/>
          <p:nvPr/>
        </p:nvGrpSpPr>
        <p:grpSpPr>
          <a:xfrm>
            <a:off x="3311631" y="-5149"/>
            <a:ext cx="5877206" cy="602659"/>
            <a:chOff x="856434" y="13253"/>
            <a:chExt cx="5877206" cy="602659"/>
          </a:xfrm>
        </p:grpSpPr>
        <p:sp>
          <p:nvSpPr>
            <p:cNvPr id="72" name="TextBox 71">
              <a:extLst>
                <a:ext uri="{FF2B5EF4-FFF2-40B4-BE49-F238E27FC236}">
                  <a16:creationId xmlns:a16="http://schemas.microsoft.com/office/drawing/2014/main" id="{C56B23B5-2F31-CC40-A837-36C8E6276EA7}"/>
                </a:ext>
              </a:extLst>
            </p:cNvPr>
            <p:cNvSpPr txBox="1"/>
            <p:nvPr/>
          </p:nvSpPr>
          <p:spPr>
            <a:xfrm>
              <a:off x="856434" y="19878"/>
              <a:ext cx="1566539" cy="584775"/>
            </a:xfrm>
            <a:prstGeom prst="rect">
              <a:avLst/>
            </a:prstGeom>
            <a:noFill/>
          </p:spPr>
          <p:txBody>
            <a:bodyPr wrap="square" rtlCol="0">
              <a:spAutoFit/>
            </a:bodyPr>
            <a:lstStyle/>
            <a:p>
              <a:r>
                <a:rPr lang="en-US" sz="3200" dirty="0"/>
                <a:t>G1</a:t>
              </a:r>
            </a:p>
          </p:txBody>
        </p:sp>
        <p:sp>
          <p:nvSpPr>
            <p:cNvPr id="73" name="TextBox 72">
              <a:extLst>
                <a:ext uri="{FF2B5EF4-FFF2-40B4-BE49-F238E27FC236}">
                  <a16:creationId xmlns:a16="http://schemas.microsoft.com/office/drawing/2014/main" id="{86E30304-C696-A348-9F54-E9EA6F36312C}"/>
                </a:ext>
              </a:extLst>
            </p:cNvPr>
            <p:cNvSpPr txBox="1"/>
            <p:nvPr/>
          </p:nvSpPr>
          <p:spPr>
            <a:xfrm>
              <a:off x="3036418" y="13253"/>
              <a:ext cx="789915" cy="584775"/>
            </a:xfrm>
            <a:prstGeom prst="rect">
              <a:avLst/>
            </a:prstGeom>
            <a:noFill/>
          </p:spPr>
          <p:txBody>
            <a:bodyPr wrap="square" rtlCol="0">
              <a:spAutoFit/>
            </a:bodyPr>
            <a:lstStyle/>
            <a:p>
              <a:r>
                <a:rPr lang="en-US" sz="3200" dirty="0"/>
                <a:t>S1</a:t>
              </a:r>
            </a:p>
          </p:txBody>
        </p:sp>
        <p:sp>
          <p:nvSpPr>
            <p:cNvPr id="74" name="TextBox 73">
              <a:extLst>
                <a:ext uri="{FF2B5EF4-FFF2-40B4-BE49-F238E27FC236}">
                  <a16:creationId xmlns:a16="http://schemas.microsoft.com/office/drawing/2014/main" id="{82D6F8AB-5397-F742-A8D5-3386DD2B71BF}"/>
                </a:ext>
              </a:extLst>
            </p:cNvPr>
            <p:cNvSpPr txBox="1"/>
            <p:nvPr/>
          </p:nvSpPr>
          <p:spPr>
            <a:xfrm>
              <a:off x="5167101" y="31137"/>
              <a:ext cx="1566539" cy="584775"/>
            </a:xfrm>
            <a:prstGeom prst="rect">
              <a:avLst/>
            </a:prstGeom>
            <a:noFill/>
          </p:spPr>
          <p:txBody>
            <a:bodyPr wrap="square" rtlCol="0">
              <a:spAutoFit/>
            </a:bodyPr>
            <a:lstStyle/>
            <a:p>
              <a:r>
                <a:rPr lang="en-US" sz="3200" dirty="0"/>
                <a:t>S2</a:t>
              </a:r>
            </a:p>
          </p:txBody>
        </p:sp>
      </p:grpSp>
      <p:grpSp>
        <p:nvGrpSpPr>
          <p:cNvPr id="75" name="Group 74">
            <a:extLst>
              <a:ext uri="{FF2B5EF4-FFF2-40B4-BE49-F238E27FC236}">
                <a16:creationId xmlns:a16="http://schemas.microsoft.com/office/drawing/2014/main" id="{C35EF084-1E8A-834D-A2E9-6DAFF84DFCFC}"/>
              </a:ext>
            </a:extLst>
          </p:cNvPr>
          <p:cNvGrpSpPr/>
          <p:nvPr/>
        </p:nvGrpSpPr>
        <p:grpSpPr>
          <a:xfrm>
            <a:off x="3091921" y="605925"/>
            <a:ext cx="5521740" cy="0"/>
            <a:chOff x="567382" y="607349"/>
            <a:chExt cx="5521740" cy="0"/>
          </a:xfrm>
        </p:grpSpPr>
        <p:cxnSp>
          <p:nvCxnSpPr>
            <p:cNvPr id="76" name="Straight Connector 75">
              <a:extLst>
                <a:ext uri="{FF2B5EF4-FFF2-40B4-BE49-F238E27FC236}">
                  <a16:creationId xmlns:a16="http://schemas.microsoft.com/office/drawing/2014/main" id="{19A3E83F-4494-F748-851F-BBDDD8B8EDAE}"/>
                </a:ext>
              </a:extLst>
            </p:cNvPr>
            <p:cNvCxnSpPr>
              <a:cxnSpLocks/>
            </p:cNvCxnSpPr>
            <p:nvPr/>
          </p:nvCxnSpPr>
          <p:spPr>
            <a:xfrm>
              <a:off x="567382" y="607349"/>
              <a:ext cx="1219200" cy="0"/>
            </a:xfrm>
            <a:prstGeom prst="line">
              <a:avLst/>
            </a:prstGeom>
            <a:ln w="57150">
              <a:solidFill>
                <a:srgbClr val="1057F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409203F-5852-434F-A111-1B9C2912AC63}"/>
                </a:ext>
              </a:extLst>
            </p:cNvPr>
            <p:cNvCxnSpPr>
              <a:cxnSpLocks/>
            </p:cNvCxnSpPr>
            <p:nvPr/>
          </p:nvCxnSpPr>
          <p:spPr>
            <a:xfrm>
              <a:off x="2635273" y="607349"/>
              <a:ext cx="1219200" cy="0"/>
            </a:xfrm>
            <a:prstGeom prst="line">
              <a:avLst/>
            </a:prstGeom>
            <a:ln w="57150">
              <a:solidFill>
                <a:srgbClr val="1CE7EA"/>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1C1DDFB-49C3-5045-84D9-9EFFF3F1535B}"/>
                </a:ext>
              </a:extLst>
            </p:cNvPr>
            <p:cNvCxnSpPr>
              <a:cxnSpLocks/>
            </p:cNvCxnSpPr>
            <p:nvPr/>
          </p:nvCxnSpPr>
          <p:spPr>
            <a:xfrm>
              <a:off x="4869922" y="607349"/>
              <a:ext cx="1219200" cy="0"/>
            </a:xfrm>
            <a:prstGeom prst="line">
              <a:avLst/>
            </a:prstGeom>
            <a:ln w="57150">
              <a:solidFill>
                <a:srgbClr val="1BF090"/>
              </a:solidFill>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D0093E7D-613E-8E46-B1EC-FF5A9388C7C4}"/>
              </a:ext>
            </a:extLst>
          </p:cNvPr>
          <p:cNvGrpSpPr/>
          <p:nvPr/>
        </p:nvGrpSpPr>
        <p:grpSpPr>
          <a:xfrm>
            <a:off x="3091921" y="3576080"/>
            <a:ext cx="5442225" cy="0"/>
            <a:chOff x="567382" y="607349"/>
            <a:chExt cx="5442225" cy="0"/>
          </a:xfrm>
        </p:grpSpPr>
        <p:cxnSp>
          <p:nvCxnSpPr>
            <p:cNvPr id="80" name="Straight Connector 79">
              <a:extLst>
                <a:ext uri="{FF2B5EF4-FFF2-40B4-BE49-F238E27FC236}">
                  <a16:creationId xmlns:a16="http://schemas.microsoft.com/office/drawing/2014/main" id="{66429FDE-8233-AD43-8A89-618FCF20493C}"/>
                </a:ext>
              </a:extLst>
            </p:cNvPr>
            <p:cNvCxnSpPr>
              <a:cxnSpLocks/>
            </p:cNvCxnSpPr>
            <p:nvPr/>
          </p:nvCxnSpPr>
          <p:spPr>
            <a:xfrm>
              <a:off x="567382" y="607349"/>
              <a:ext cx="1219200" cy="0"/>
            </a:xfrm>
            <a:prstGeom prst="line">
              <a:avLst/>
            </a:prstGeom>
            <a:ln w="57150">
              <a:solidFill>
                <a:srgbClr val="FF062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9960E40F-764A-B14B-94D4-646809073E49}"/>
                </a:ext>
              </a:extLst>
            </p:cNvPr>
            <p:cNvCxnSpPr>
              <a:cxnSpLocks/>
            </p:cNvCxnSpPr>
            <p:nvPr/>
          </p:nvCxnSpPr>
          <p:spPr>
            <a:xfrm>
              <a:off x="2595517" y="607349"/>
              <a:ext cx="1219200" cy="0"/>
            </a:xfrm>
            <a:prstGeom prst="line">
              <a:avLst/>
            </a:prstGeom>
            <a:ln w="57150">
              <a:solidFill>
                <a:srgbClr val="FF75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A054AB9D-B7ED-CE4E-A755-A1D8F0A154B5}"/>
                </a:ext>
              </a:extLst>
            </p:cNvPr>
            <p:cNvCxnSpPr>
              <a:cxnSpLocks/>
            </p:cNvCxnSpPr>
            <p:nvPr/>
          </p:nvCxnSpPr>
          <p:spPr>
            <a:xfrm>
              <a:off x="4790407" y="607349"/>
              <a:ext cx="1219200" cy="0"/>
            </a:xfrm>
            <a:prstGeom prst="line">
              <a:avLst/>
            </a:prstGeom>
            <a:ln w="57150">
              <a:solidFill>
                <a:srgbClr val="FFDC00"/>
              </a:solidFill>
            </a:ln>
          </p:spPr>
          <p:style>
            <a:lnRef idx="1">
              <a:schemeClr val="accent1"/>
            </a:lnRef>
            <a:fillRef idx="0">
              <a:schemeClr val="accent1"/>
            </a:fillRef>
            <a:effectRef idx="0">
              <a:schemeClr val="accent1"/>
            </a:effectRef>
            <a:fontRef idx="minor">
              <a:schemeClr val="tx1"/>
            </a:fontRef>
          </p:style>
        </p:cxnSp>
      </p:grpSp>
      <p:sp>
        <p:nvSpPr>
          <p:cNvPr id="83" name="TextBox 82">
            <a:extLst>
              <a:ext uri="{FF2B5EF4-FFF2-40B4-BE49-F238E27FC236}">
                <a16:creationId xmlns:a16="http://schemas.microsoft.com/office/drawing/2014/main" id="{0DE42EC0-F124-6B4A-95C7-F12E5F57B6DD}"/>
              </a:ext>
            </a:extLst>
          </p:cNvPr>
          <p:cNvSpPr txBox="1"/>
          <p:nvPr/>
        </p:nvSpPr>
        <p:spPr>
          <a:xfrm>
            <a:off x="1243377" y="1542683"/>
            <a:ext cx="1566539" cy="584775"/>
          </a:xfrm>
          <a:prstGeom prst="rect">
            <a:avLst/>
          </a:prstGeom>
          <a:noFill/>
        </p:spPr>
        <p:txBody>
          <a:bodyPr wrap="square" rtlCol="0">
            <a:spAutoFit/>
          </a:bodyPr>
          <a:lstStyle/>
          <a:p>
            <a:r>
              <a:rPr lang="en-US" sz="3200" dirty="0"/>
              <a:t>Native</a:t>
            </a:r>
          </a:p>
        </p:txBody>
      </p:sp>
      <p:sp>
        <p:nvSpPr>
          <p:cNvPr id="84" name="TextBox 83">
            <a:extLst>
              <a:ext uri="{FF2B5EF4-FFF2-40B4-BE49-F238E27FC236}">
                <a16:creationId xmlns:a16="http://schemas.microsoft.com/office/drawing/2014/main" id="{4822F506-5B03-1B41-9C33-F55FF4108D61}"/>
              </a:ext>
            </a:extLst>
          </p:cNvPr>
          <p:cNvSpPr txBox="1"/>
          <p:nvPr/>
        </p:nvSpPr>
        <p:spPr>
          <a:xfrm>
            <a:off x="1243376" y="4730543"/>
            <a:ext cx="1566539" cy="584775"/>
          </a:xfrm>
          <a:prstGeom prst="rect">
            <a:avLst/>
          </a:prstGeom>
          <a:noFill/>
        </p:spPr>
        <p:txBody>
          <a:bodyPr wrap="square" rtlCol="0">
            <a:spAutoFit/>
          </a:bodyPr>
          <a:lstStyle/>
          <a:p>
            <a:r>
              <a:rPr lang="en-US" sz="3200" dirty="0"/>
              <a:t>Neutral</a:t>
            </a:r>
          </a:p>
        </p:txBody>
      </p:sp>
      <p:grpSp>
        <p:nvGrpSpPr>
          <p:cNvPr id="5" name="Group 4">
            <a:extLst>
              <a:ext uri="{FF2B5EF4-FFF2-40B4-BE49-F238E27FC236}">
                <a16:creationId xmlns:a16="http://schemas.microsoft.com/office/drawing/2014/main" id="{C2888E57-BF67-7649-B7CD-65DA35C435F0}"/>
              </a:ext>
            </a:extLst>
          </p:cNvPr>
          <p:cNvGrpSpPr/>
          <p:nvPr/>
        </p:nvGrpSpPr>
        <p:grpSpPr>
          <a:xfrm>
            <a:off x="9428803" y="2741777"/>
            <a:ext cx="3181810" cy="1203605"/>
            <a:chOff x="9474168" y="3222478"/>
            <a:chExt cx="2161973" cy="434038"/>
          </a:xfrm>
        </p:grpSpPr>
        <p:sp>
          <p:nvSpPr>
            <p:cNvPr id="101" name="TextBox 100">
              <a:extLst>
                <a:ext uri="{FF2B5EF4-FFF2-40B4-BE49-F238E27FC236}">
                  <a16:creationId xmlns:a16="http://schemas.microsoft.com/office/drawing/2014/main" id="{CC35AAA9-1FCB-494A-BB1E-A185DE496E0C}"/>
                </a:ext>
              </a:extLst>
            </p:cNvPr>
            <p:cNvSpPr txBox="1"/>
            <p:nvPr/>
          </p:nvSpPr>
          <p:spPr>
            <a:xfrm>
              <a:off x="9817992" y="3512230"/>
              <a:ext cx="1092946" cy="144286"/>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MTR (%)</a:t>
              </a:r>
            </a:p>
          </p:txBody>
        </p:sp>
        <p:pic>
          <p:nvPicPr>
            <p:cNvPr id="102" name="Picture 101">
              <a:extLst>
                <a:ext uri="{FF2B5EF4-FFF2-40B4-BE49-F238E27FC236}">
                  <a16:creationId xmlns:a16="http://schemas.microsoft.com/office/drawing/2014/main" id="{A70DA6F0-EB71-5A47-A9E9-F8AF2FD51E5B}"/>
                </a:ext>
              </a:extLst>
            </p:cNvPr>
            <p:cNvPicPr>
              <a:picLocks noChangeAspect="1"/>
            </p:cNvPicPr>
            <p:nvPr/>
          </p:nvPicPr>
          <p:blipFill>
            <a:blip r:embed="rId8"/>
            <a:stretch>
              <a:fillRect/>
            </a:stretch>
          </p:blipFill>
          <p:spPr>
            <a:xfrm>
              <a:off x="9509836" y="3355566"/>
              <a:ext cx="1502054" cy="114735"/>
            </a:xfrm>
            <a:prstGeom prst="rect">
              <a:avLst/>
            </a:prstGeom>
          </p:spPr>
        </p:pic>
        <p:sp>
          <p:nvSpPr>
            <p:cNvPr id="111" name="TextBox 110">
              <a:extLst>
                <a:ext uri="{FF2B5EF4-FFF2-40B4-BE49-F238E27FC236}">
                  <a16:creationId xmlns:a16="http://schemas.microsoft.com/office/drawing/2014/main" id="{EB172E5D-63AD-1246-8902-F49F7B3B2A21}"/>
                </a:ext>
              </a:extLst>
            </p:cNvPr>
            <p:cNvSpPr txBox="1"/>
            <p:nvPr/>
          </p:nvSpPr>
          <p:spPr>
            <a:xfrm>
              <a:off x="9474168" y="3222478"/>
              <a:ext cx="890297" cy="144286"/>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35</a:t>
              </a:r>
            </a:p>
          </p:txBody>
        </p:sp>
        <p:sp>
          <p:nvSpPr>
            <p:cNvPr id="112" name="TextBox 111">
              <a:extLst>
                <a:ext uri="{FF2B5EF4-FFF2-40B4-BE49-F238E27FC236}">
                  <a16:creationId xmlns:a16="http://schemas.microsoft.com/office/drawing/2014/main" id="{7F854FA3-9B68-3F42-A11B-E0F99C485321}"/>
                </a:ext>
              </a:extLst>
            </p:cNvPr>
            <p:cNvSpPr txBox="1"/>
            <p:nvPr/>
          </p:nvSpPr>
          <p:spPr>
            <a:xfrm>
              <a:off x="10745844" y="3222478"/>
              <a:ext cx="890297" cy="144286"/>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70</a:t>
              </a:r>
            </a:p>
          </p:txBody>
        </p:sp>
      </p:grpSp>
    </p:spTree>
    <p:extLst>
      <p:ext uri="{BB962C8B-B14F-4D97-AF65-F5344CB8AC3E}">
        <p14:creationId xmlns:p14="http://schemas.microsoft.com/office/powerpoint/2010/main" val="4010331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Diagram&#10;&#10;Description automatically generated with low confidence">
            <a:extLst>
              <a:ext uri="{FF2B5EF4-FFF2-40B4-BE49-F238E27FC236}">
                <a16:creationId xmlns:a16="http://schemas.microsoft.com/office/drawing/2014/main" id="{029A081B-5356-CF46-84E8-98D34E69F508}"/>
              </a:ext>
            </a:extLst>
          </p:cNvPr>
          <p:cNvPicPr>
            <a:picLocks noChangeAspect="1"/>
          </p:cNvPicPr>
          <p:nvPr/>
        </p:nvPicPr>
        <p:blipFill>
          <a:blip r:embed="rId2"/>
          <a:stretch>
            <a:fillRect/>
          </a:stretch>
        </p:blipFill>
        <p:spPr>
          <a:xfrm>
            <a:off x="643467" y="770889"/>
            <a:ext cx="10905066" cy="5316220"/>
          </a:xfrm>
          <a:prstGeom prst="rect">
            <a:avLst/>
          </a:prstGeom>
        </p:spPr>
      </p:pic>
      <p:grpSp>
        <p:nvGrpSpPr>
          <p:cNvPr id="5" name="Group 4">
            <a:extLst>
              <a:ext uri="{FF2B5EF4-FFF2-40B4-BE49-F238E27FC236}">
                <a16:creationId xmlns:a16="http://schemas.microsoft.com/office/drawing/2014/main" id="{113E34CC-21EB-E644-A99B-C93177B33D47}"/>
              </a:ext>
            </a:extLst>
          </p:cNvPr>
          <p:cNvGrpSpPr/>
          <p:nvPr/>
        </p:nvGrpSpPr>
        <p:grpSpPr>
          <a:xfrm>
            <a:off x="2246245" y="6170980"/>
            <a:ext cx="8640415" cy="368968"/>
            <a:chOff x="2246245" y="6170980"/>
            <a:chExt cx="8640415" cy="368968"/>
          </a:xfrm>
        </p:grpSpPr>
        <p:sp>
          <p:nvSpPr>
            <p:cNvPr id="6" name="TextBox 5">
              <a:extLst>
                <a:ext uri="{FF2B5EF4-FFF2-40B4-BE49-F238E27FC236}">
                  <a16:creationId xmlns:a16="http://schemas.microsoft.com/office/drawing/2014/main" id="{2BF06A5B-9DCE-0141-9DAD-B53AA841E472}"/>
                </a:ext>
              </a:extLst>
            </p:cNvPr>
            <p:cNvSpPr txBox="1"/>
            <p:nvPr/>
          </p:nvSpPr>
          <p:spPr>
            <a:xfrm>
              <a:off x="2246245" y="6170983"/>
              <a:ext cx="775252" cy="368965"/>
            </a:xfrm>
            <a:prstGeom prst="rect">
              <a:avLst/>
            </a:prstGeom>
            <a:noFill/>
          </p:spPr>
          <p:txBody>
            <a:bodyPr wrap="square" rtlCol="0">
              <a:spAutoFit/>
            </a:bodyPr>
            <a:lstStyle/>
            <a:p>
              <a:r>
                <a:rPr lang="en-US" dirty="0"/>
                <a:t>54.3</a:t>
              </a:r>
            </a:p>
          </p:txBody>
        </p:sp>
        <p:sp>
          <p:nvSpPr>
            <p:cNvPr id="7" name="TextBox 6">
              <a:extLst>
                <a:ext uri="{FF2B5EF4-FFF2-40B4-BE49-F238E27FC236}">
                  <a16:creationId xmlns:a16="http://schemas.microsoft.com/office/drawing/2014/main" id="{D7460251-C385-5241-92EC-6514EF4770D6}"/>
                </a:ext>
              </a:extLst>
            </p:cNvPr>
            <p:cNvSpPr txBox="1"/>
            <p:nvPr/>
          </p:nvSpPr>
          <p:spPr>
            <a:xfrm>
              <a:off x="3829879" y="6170983"/>
              <a:ext cx="775252" cy="368965"/>
            </a:xfrm>
            <a:prstGeom prst="rect">
              <a:avLst/>
            </a:prstGeom>
            <a:noFill/>
          </p:spPr>
          <p:txBody>
            <a:bodyPr wrap="square" rtlCol="0">
              <a:spAutoFit/>
            </a:bodyPr>
            <a:lstStyle/>
            <a:p>
              <a:r>
                <a:rPr lang="en-US" dirty="0"/>
                <a:t>55.4</a:t>
              </a:r>
            </a:p>
          </p:txBody>
        </p:sp>
        <p:sp>
          <p:nvSpPr>
            <p:cNvPr id="8" name="TextBox 7">
              <a:extLst>
                <a:ext uri="{FF2B5EF4-FFF2-40B4-BE49-F238E27FC236}">
                  <a16:creationId xmlns:a16="http://schemas.microsoft.com/office/drawing/2014/main" id="{9CBAF983-AF76-C941-B293-9C2874BE27E3}"/>
                </a:ext>
              </a:extLst>
            </p:cNvPr>
            <p:cNvSpPr txBox="1"/>
            <p:nvPr/>
          </p:nvSpPr>
          <p:spPr>
            <a:xfrm>
              <a:off x="5413513" y="6170982"/>
              <a:ext cx="775252" cy="368965"/>
            </a:xfrm>
            <a:prstGeom prst="rect">
              <a:avLst/>
            </a:prstGeom>
            <a:noFill/>
          </p:spPr>
          <p:txBody>
            <a:bodyPr wrap="square" rtlCol="0">
              <a:spAutoFit/>
            </a:bodyPr>
            <a:lstStyle/>
            <a:p>
              <a:r>
                <a:rPr lang="en-US" dirty="0"/>
                <a:t>54.8</a:t>
              </a:r>
            </a:p>
          </p:txBody>
        </p:sp>
        <p:sp>
          <p:nvSpPr>
            <p:cNvPr id="9" name="TextBox 8">
              <a:extLst>
                <a:ext uri="{FF2B5EF4-FFF2-40B4-BE49-F238E27FC236}">
                  <a16:creationId xmlns:a16="http://schemas.microsoft.com/office/drawing/2014/main" id="{146FCA60-3484-694B-B748-B3B1906AA1C0}"/>
                </a:ext>
              </a:extLst>
            </p:cNvPr>
            <p:cNvSpPr txBox="1"/>
            <p:nvPr/>
          </p:nvSpPr>
          <p:spPr>
            <a:xfrm>
              <a:off x="6944140" y="6170981"/>
              <a:ext cx="775252" cy="368965"/>
            </a:xfrm>
            <a:prstGeom prst="rect">
              <a:avLst/>
            </a:prstGeom>
            <a:noFill/>
          </p:spPr>
          <p:txBody>
            <a:bodyPr wrap="square" rtlCol="0">
              <a:spAutoFit/>
            </a:bodyPr>
            <a:lstStyle/>
            <a:p>
              <a:r>
                <a:rPr lang="en-US" dirty="0"/>
                <a:t>61.6</a:t>
              </a:r>
            </a:p>
          </p:txBody>
        </p:sp>
        <p:sp>
          <p:nvSpPr>
            <p:cNvPr id="10" name="TextBox 9">
              <a:extLst>
                <a:ext uri="{FF2B5EF4-FFF2-40B4-BE49-F238E27FC236}">
                  <a16:creationId xmlns:a16="http://schemas.microsoft.com/office/drawing/2014/main" id="{DC74E8CA-92AE-8446-A274-75D0B1C68AEA}"/>
                </a:ext>
              </a:extLst>
            </p:cNvPr>
            <p:cNvSpPr txBox="1"/>
            <p:nvPr/>
          </p:nvSpPr>
          <p:spPr>
            <a:xfrm>
              <a:off x="8527774" y="6170980"/>
              <a:ext cx="775252" cy="368965"/>
            </a:xfrm>
            <a:prstGeom prst="rect">
              <a:avLst/>
            </a:prstGeom>
            <a:noFill/>
          </p:spPr>
          <p:txBody>
            <a:bodyPr wrap="square" rtlCol="0">
              <a:spAutoFit/>
            </a:bodyPr>
            <a:lstStyle/>
            <a:p>
              <a:r>
                <a:rPr lang="en-US" dirty="0"/>
                <a:t>55.6</a:t>
              </a:r>
            </a:p>
          </p:txBody>
        </p:sp>
        <p:sp>
          <p:nvSpPr>
            <p:cNvPr id="11" name="TextBox 10">
              <a:extLst>
                <a:ext uri="{FF2B5EF4-FFF2-40B4-BE49-F238E27FC236}">
                  <a16:creationId xmlns:a16="http://schemas.microsoft.com/office/drawing/2014/main" id="{4E65E7ED-B833-484D-A7D0-E3AB69F444AA}"/>
                </a:ext>
              </a:extLst>
            </p:cNvPr>
            <p:cNvSpPr txBox="1"/>
            <p:nvPr/>
          </p:nvSpPr>
          <p:spPr>
            <a:xfrm>
              <a:off x="10111408" y="6170980"/>
              <a:ext cx="775252" cy="368965"/>
            </a:xfrm>
            <a:prstGeom prst="rect">
              <a:avLst/>
            </a:prstGeom>
            <a:noFill/>
          </p:spPr>
          <p:txBody>
            <a:bodyPr wrap="square" rtlCol="0">
              <a:spAutoFit/>
            </a:bodyPr>
            <a:lstStyle/>
            <a:p>
              <a:r>
                <a:rPr lang="en-US" dirty="0"/>
                <a:t>55.7</a:t>
              </a:r>
            </a:p>
          </p:txBody>
        </p:sp>
      </p:grpSp>
      <p:sp>
        <p:nvSpPr>
          <p:cNvPr id="12" name="TextBox 11">
            <a:extLst>
              <a:ext uri="{FF2B5EF4-FFF2-40B4-BE49-F238E27FC236}">
                <a16:creationId xmlns:a16="http://schemas.microsoft.com/office/drawing/2014/main" id="{4261309D-C17E-634F-BD41-AE42BD091726}"/>
              </a:ext>
            </a:extLst>
          </p:cNvPr>
          <p:cNvSpPr txBox="1"/>
          <p:nvPr/>
        </p:nvSpPr>
        <p:spPr>
          <a:xfrm>
            <a:off x="1176133" y="6179699"/>
            <a:ext cx="1070112" cy="369332"/>
          </a:xfrm>
          <a:prstGeom prst="rect">
            <a:avLst/>
          </a:prstGeom>
          <a:noFill/>
        </p:spPr>
        <p:txBody>
          <a:bodyPr wrap="square" rtlCol="0">
            <a:spAutoFit/>
          </a:bodyPr>
          <a:lstStyle/>
          <a:p>
            <a:r>
              <a:rPr lang="en-US" dirty="0"/>
              <a:t>Median</a:t>
            </a:r>
          </a:p>
        </p:txBody>
      </p:sp>
    </p:spTree>
    <p:extLst>
      <p:ext uri="{BB962C8B-B14F-4D97-AF65-F5344CB8AC3E}">
        <p14:creationId xmlns:p14="http://schemas.microsoft.com/office/powerpoint/2010/main" val="4263487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Group 107">
            <a:extLst>
              <a:ext uri="{FF2B5EF4-FFF2-40B4-BE49-F238E27FC236}">
                <a16:creationId xmlns:a16="http://schemas.microsoft.com/office/drawing/2014/main" id="{2675307A-417D-AF49-B70E-4386CC4CDFB8}"/>
              </a:ext>
            </a:extLst>
          </p:cNvPr>
          <p:cNvGrpSpPr/>
          <p:nvPr/>
        </p:nvGrpSpPr>
        <p:grpSpPr>
          <a:xfrm>
            <a:off x="3446688" y="129832"/>
            <a:ext cx="6471034" cy="3204860"/>
            <a:chOff x="6022470" y="556063"/>
            <a:chExt cx="8158394" cy="3825485"/>
          </a:xfrm>
        </p:grpSpPr>
        <p:pic>
          <p:nvPicPr>
            <p:cNvPr id="17" name="Picture 16">
              <a:extLst>
                <a:ext uri="{FF2B5EF4-FFF2-40B4-BE49-F238E27FC236}">
                  <a16:creationId xmlns:a16="http://schemas.microsoft.com/office/drawing/2014/main" id="{140149C4-C129-1A4A-A261-DFCA1A894FC0}"/>
                </a:ext>
              </a:extLst>
            </p:cNvPr>
            <p:cNvPicPr>
              <a:picLocks noChangeAspect="1"/>
            </p:cNvPicPr>
            <p:nvPr/>
          </p:nvPicPr>
          <p:blipFill>
            <a:blip r:embed="rId3"/>
            <a:stretch>
              <a:fillRect/>
            </a:stretch>
          </p:blipFill>
          <p:spPr>
            <a:xfrm>
              <a:off x="6111186" y="918283"/>
              <a:ext cx="5273301" cy="2979533"/>
            </a:xfrm>
            <a:prstGeom prst="rect">
              <a:avLst/>
            </a:prstGeom>
          </p:spPr>
        </p:pic>
        <p:pic>
          <p:nvPicPr>
            <p:cNvPr id="19" name="Picture 18">
              <a:extLst>
                <a:ext uri="{FF2B5EF4-FFF2-40B4-BE49-F238E27FC236}">
                  <a16:creationId xmlns:a16="http://schemas.microsoft.com/office/drawing/2014/main" id="{E20D9562-4296-5043-8AD7-93B078D373A2}"/>
                </a:ext>
              </a:extLst>
            </p:cNvPr>
            <p:cNvPicPr>
              <a:picLocks noChangeAspect="1"/>
            </p:cNvPicPr>
            <p:nvPr/>
          </p:nvPicPr>
          <p:blipFill rotWithShape="1">
            <a:blip r:embed="rId4"/>
            <a:srcRect l="1" r="6853" b="1681"/>
            <a:stretch/>
          </p:blipFill>
          <p:spPr>
            <a:xfrm>
              <a:off x="11542973" y="947643"/>
              <a:ext cx="143190" cy="2871720"/>
            </a:xfrm>
            <a:prstGeom prst="rect">
              <a:avLst/>
            </a:prstGeom>
          </p:spPr>
        </p:pic>
        <p:sp>
          <p:nvSpPr>
            <p:cNvPr id="20" name="TextBox 19">
              <a:extLst>
                <a:ext uri="{FF2B5EF4-FFF2-40B4-BE49-F238E27FC236}">
                  <a16:creationId xmlns:a16="http://schemas.microsoft.com/office/drawing/2014/main" id="{EA712225-4A65-AF4F-8C66-B9F8F041E1CB}"/>
                </a:ext>
              </a:extLst>
            </p:cNvPr>
            <p:cNvSpPr txBox="1"/>
            <p:nvPr/>
          </p:nvSpPr>
          <p:spPr>
            <a:xfrm rot="5400000">
              <a:off x="10632106" y="2697933"/>
              <a:ext cx="2477448" cy="465637"/>
            </a:xfrm>
            <a:prstGeom prst="rect">
              <a:avLst/>
            </a:prstGeom>
            <a:noFill/>
          </p:spPr>
          <p:txBody>
            <a:bodyPr wrap="square" rtlCol="0">
              <a:spAutoFit/>
            </a:bodyPr>
            <a:lstStyle/>
            <a:p>
              <a:r>
                <a:rPr lang="en-US" dirty="0"/>
                <a:t>% Difference</a:t>
              </a:r>
            </a:p>
          </p:txBody>
        </p:sp>
        <p:sp>
          <p:nvSpPr>
            <p:cNvPr id="21" name="TextBox 20">
              <a:extLst>
                <a:ext uri="{FF2B5EF4-FFF2-40B4-BE49-F238E27FC236}">
                  <a16:creationId xmlns:a16="http://schemas.microsoft.com/office/drawing/2014/main" id="{92809A51-C01C-2040-AD65-CAE5018F851F}"/>
                </a:ext>
              </a:extLst>
            </p:cNvPr>
            <p:cNvSpPr txBox="1"/>
            <p:nvPr/>
          </p:nvSpPr>
          <p:spPr>
            <a:xfrm>
              <a:off x="11686164" y="863840"/>
              <a:ext cx="2477448" cy="440854"/>
            </a:xfrm>
            <a:prstGeom prst="rect">
              <a:avLst/>
            </a:prstGeom>
            <a:noFill/>
          </p:spPr>
          <p:txBody>
            <a:bodyPr wrap="square" rtlCol="0">
              <a:spAutoFit/>
            </a:bodyPr>
            <a:lstStyle/>
            <a:p>
              <a:r>
                <a:rPr lang="en-US" dirty="0"/>
                <a:t>30</a:t>
              </a:r>
            </a:p>
          </p:txBody>
        </p:sp>
        <p:sp>
          <p:nvSpPr>
            <p:cNvPr id="22" name="TextBox 21">
              <a:extLst>
                <a:ext uri="{FF2B5EF4-FFF2-40B4-BE49-F238E27FC236}">
                  <a16:creationId xmlns:a16="http://schemas.microsoft.com/office/drawing/2014/main" id="{23D98FBD-577C-F844-8C1D-5ACB093093D5}"/>
                </a:ext>
              </a:extLst>
            </p:cNvPr>
            <p:cNvSpPr txBox="1"/>
            <p:nvPr/>
          </p:nvSpPr>
          <p:spPr>
            <a:xfrm>
              <a:off x="11633073" y="3516280"/>
              <a:ext cx="2477448" cy="440854"/>
            </a:xfrm>
            <a:prstGeom prst="rect">
              <a:avLst/>
            </a:prstGeom>
            <a:noFill/>
          </p:spPr>
          <p:txBody>
            <a:bodyPr wrap="square" rtlCol="0">
              <a:spAutoFit/>
            </a:bodyPr>
            <a:lstStyle/>
            <a:p>
              <a:r>
                <a:rPr lang="en-US" dirty="0"/>
                <a:t>-30</a:t>
              </a:r>
            </a:p>
          </p:txBody>
        </p:sp>
        <p:sp>
          <p:nvSpPr>
            <p:cNvPr id="41" name="TextBox 40">
              <a:extLst>
                <a:ext uri="{FF2B5EF4-FFF2-40B4-BE49-F238E27FC236}">
                  <a16:creationId xmlns:a16="http://schemas.microsoft.com/office/drawing/2014/main" id="{252E3A49-89D4-B149-89CD-28B5F71AC3E5}"/>
                </a:ext>
              </a:extLst>
            </p:cNvPr>
            <p:cNvSpPr txBox="1"/>
            <p:nvPr/>
          </p:nvSpPr>
          <p:spPr>
            <a:xfrm>
              <a:off x="6022470" y="556063"/>
              <a:ext cx="3668823" cy="367378"/>
            </a:xfrm>
            <a:prstGeom prst="rect">
              <a:avLst/>
            </a:prstGeom>
            <a:noFill/>
          </p:spPr>
          <p:txBody>
            <a:bodyPr wrap="square" rtlCol="0">
              <a:spAutoFit/>
            </a:bodyPr>
            <a:lstStyle/>
            <a:p>
              <a:r>
                <a:rPr lang="en-US" sz="1400" i="1" dirty="0"/>
                <a:t>Lee et al. 2019 MRM 81(1):454-65</a:t>
              </a:r>
            </a:p>
          </p:txBody>
        </p:sp>
        <p:pic>
          <p:nvPicPr>
            <p:cNvPr id="98" name="Picture 6">
              <a:extLst>
                <a:ext uri="{FF2B5EF4-FFF2-40B4-BE49-F238E27FC236}">
                  <a16:creationId xmlns:a16="http://schemas.microsoft.com/office/drawing/2014/main" id="{1D5E7878-57A3-5E45-B621-0DCD169CF2C6}"/>
                </a:ext>
              </a:extLst>
            </p:cNvPr>
            <p:cNvPicPr>
              <a:picLocks noChangeAspect="1" noChangeArrowheads="1"/>
            </p:cNvPicPr>
            <p:nvPr/>
          </p:nvPicPr>
          <p:blipFill>
            <a:blip r:embed="rId5"/>
            <a:srcRect/>
            <a:stretch/>
          </p:blipFill>
          <p:spPr bwMode="auto">
            <a:xfrm>
              <a:off x="6308645" y="3984387"/>
              <a:ext cx="1190932" cy="29215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98">
              <a:extLst>
                <a:ext uri="{FF2B5EF4-FFF2-40B4-BE49-F238E27FC236}">
                  <a16:creationId xmlns:a16="http://schemas.microsoft.com/office/drawing/2014/main" id="{75DC856C-75BF-734A-851A-A62E255EC802}"/>
                </a:ext>
              </a:extLst>
            </p:cNvPr>
            <p:cNvPicPr>
              <a:picLocks noChangeAspect="1"/>
            </p:cNvPicPr>
            <p:nvPr/>
          </p:nvPicPr>
          <p:blipFill>
            <a:blip r:embed="rId6" cstate="hqprint">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a:ext>
              </a:extLst>
            </a:blip>
            <a:stretch>
              <a:fillRect/>
            </a:stretch>
          </p:blipFill>
          <p:spPr>
            <a:xfrm>
              <a:off x="8505970" y="3897816"/>
              <a:ext cx="483732" cy="483732"/>
            </a:xfrm>
            <a:prstGeom prst="rect">
              <a:avLst/>
            </a:prstGeom>
          </p:spPr>
        </p:pic>
        <p:pic>
          <p:nvPicPr>
            <p:cNvPr id="103" name="Picture 6">
              <a:extLst>
                <a:ext uri="{FF2B5EF4-FFF2-40B4-BE49-F238E27FC236}">
                  <a16:creationId xmlns:a16="http://schemas.microsoft.com/office/drawing/2014/main" id="{5716736C-4E36-C046-9E96-F9E5D37FE64A}"/>
                </a:ext>
              </a:extLst>
            </p:cNvPr>
            <p:cNvPicPr>
              <a:picLocks noChangeAspect="1" noChangeArrowheads="1"/>
            </p:cNvPicPr>
            <p:nvPr/>
          </p:nvPicPr>
          <p:blipFill>
            <a:blip r:embed="rId5"/>
            <a:srcRect/>
            <a:stretch/>
          </p:blipFill>
          <p:spPr bwMode="auto">
            <a:xfrm>
              <a:off x="9691294" y="4062415"/>
              <a:ext cx="872856" cy="214122"/>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103">
              <a:extLst>
                <a:ext uri="{FF2B5EF4-FFF2-40B4-BE49-F238E27FC236}">
                  <a16:creationId xmlns:a16="http://schemas.microsoft.com/office/drawing/2014/main" id="{B8E48C86-D228-9641-B9D0-16C9864B6AFF}"/>
                </a:ext>
              </a:extLst>
            </p:cNvPr>
            <p:cNvPicPr>
              <a:picLocks noChangeAspect="1"/>
            </p:cNvPicPr>
            <p:nvPr/>
          </p:nvPicPr>
          <p:blipFill>
            <a:blip r:embed="rId6" cstate="hqprint">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tretch>
              <a:fillRect/>
            </a:stretch>
          </p:blipFill>
          <p:spPr>
            <a:xfrm>
              <a:off x="10780460" y="3960353"/>
              <a:ext cx="387941" cy="387941"/>
            </a:xfrm>
            <a:prstGeom prst="rect">
              <a:avLst/>
            </a:prstGeom>
          </p:spPr>
        </p:pic>
        <p:sp>
          <p:nvSpPr>
            <p:cNvPr id="105" name="TextBox 104">
              <a:extLst>
                <a:ext uri="{FF2B5EF4-FFF2-40B4-BE49-F238E27FC236}">
                  <a16:creationId xmlns:a16="http://schemas.microsoft.com/office/drawing/2014/main" id="{AC88A7B7-51FC-BB47-9E7D-70C7D153F401}"/>
                </a:ext>
              </a:extLst>
            </p:cNvPr>
            <p:cNvSpPr txBox="1"/>
            <p:nvPr/>
          </p:nvSpPr>
          <p:spPr>
            <a:xfrm>
              <a:off x="10512040" y="4071604"/>
              <a:ext cx="3668824" cy="307777"/>
            </a:xfrm>
            <a:prstGeom prst="rect">
              <a:avLst/>
            </a:prstGeom>
            <a:noFill/>
          </p:spPr>
          <p:txBody>
            <a:bodyPr wrap="square" rtlCol="0">
              <a:spAutoFit/>
            </a:bodyPr>
            <a:lstStyle/>
            <a:p>
              <a:r>
                <a:rPr lang="en-US" sz="1400" i="1" dirty="0">
                  <a:solidFill>
                    <a:schemeClr val="bg1"/>
                  </a:solidFill>
                </a:rPr>
                <a:t>vs</a:t>
              </a:r>
            </a:p>
          </p:txBody>
        </p:sp>
        <p:pic>
          <p:nvPicPr>
            <p:cNvPr id="106" name="Picture 105">
              <a:extLst>
                <a:ext uri="{FF2B5EF4-FFF2-40B4-BE49-F238E27FC236}">
                  <a16:creationId xmlns:a16="http://schemas.microsoft.com/office/drawing/2014/main" id="{E7CF4B3D-5DEB-A44D-9B9A-54CE220C58FD}"/>
                </a:ext>
              </a:extLst>
            </p:cNvPr>
            <p:cNvPicPr>
              <a:picLocks noChangeAspect="1"/>
            </p:cNvPicPr>
            <p:nvPr/>
          </p:nvPicPr>
          <p:blipFill>
            <a:blip r:embed="rId9"/>
            <a:stretch>
              <a:fillRect/>
            </a:stretch>
          </p:blipFill>
          <p:spPr>
            <a:xfrm>
              <a:off x="7284368" y="3962835"/>
              <a:ext cx="334321" cy="335253"/>
            </a:xfrm>
            <a:prstGeom prst="rect">
              <a:avLst/>
            </a:prstGeom>
          </p:spPr>
        </p:pic>
        <p:pic>
          <p:nvPicPr>
            <p:cNvPr id="107" name="Picture 106">
              <a:extLst>
                <a:ext uri="{FF2B5EF4-FFF2-40B4-BE49-F238E27FC236}">
                  <a16:creationId xmlns:a16="http://schemas.microsoft.com/office/drawing/2014/main" id="{2BBC24B1-F3E1-9F4C-B05C-4BF53CD195AC}"/>
                </a:ext>
              </a:extLst>
            </p:cNvPr>
            <p:cNvPicPr>
              <a:picLocks noChangeAspect="1"/>
            </p:cNvPicPr>
            <p:nvPr/>
          </p:nvPicPr>
          <p:blipFill>
            <a:blip r:embed="rId9"/>
            <a:stretch>
              <a:fillRect/>
            </a:stretch>
          </p:blipFill>
          <p:spPr>
            <a:xfrm>
              <a:off x="8574324" y="4030779"/>
              <a:ext cx="334321" cy="335253"/>
            </a:xfrm>
            <a:prstGeom prst="rect">
              <a:avLst/>
            </a:prstGeom>
          </p:spPr>
        </p:pic>
      </p:grpSp>
      <p:sp>
        <p:nvSpPr>
          <p:cNvPr id="130" name="TextBox 129">
            <a:extLst>
              <a:ext uri="{FF2B5EF4-FFF2-40B4-BE49-F238E27FC236}">
                <a16:creationId xmlns:a16="http://schemas.microsoft.com/office/drawing/2014/main" id="{7DE45D57-0C28-0042-80FD-DE516BA2BABF}"/>
              </a:ext>
            </a:extLst>
          </p:cNvPr>
          <p:cNvSpPr txBox="1"/>
          <p:nvPr/>
        </p:nvSpPr>
        <p:spPr>
          <a:xfrm rot="16200000">
            <a:off x="-1922820" y="279102"/>
            <a:ext cx="4681635" cy="523220"/>
          </a:xfrm>
          <a:prstGeom prst="rect">
            <a:avLst/>
          </a:prstGeom>
          <a:noFill/>
        </p:spPr>
        <p:txBody>
          <a:bodyPr wrap="square" rtlCol="0">
            <a:spAutoFit/>
          </a:bodyPr>
          <a:lstStyle/>
          <a:p>
            <a:r>
              <a:rPr lang="en-US" sz="2800" dirty="0">
                <a:solidFill>
                  <a:srgbClr val="FFFF00"/>
                </a:solidFill>
              </a:rPr>
              <a:t>Variability in </a:t>
            </a:r>
            <a:r>
              <a:rPr lang="en-US" sz="2800" dirty="0" err="1">
                <a:solidFill>
                  <a:srgbClr val="FFFF00"/>
                </a:solidFill>
              </a:rPr>
              <a:t>qMRI</a:t>
            </a:r>
            <a:endParaRPr lang="en-US" sz="2800" dirty="0">
              <a:solidFill>
                <a:srgbClr val="FFFF00"/>
              </a:solidFill>
            </a:endParaRPr>
          </a:p>
        </p:txBody>
      </p:sp>
      <p:sp>
        <p:nvSpPr>
          <p:cNvPr id="100" name="TextBox 99">
            <a:extLst>
              <a:ext uri="{FF2B5EF4-FFF2-40B4-BE49-F238E27FC236}">
                <a16:creationId xmlns:a16="http://schemas.microsoft.com/office/drawing/2014/main" id="{D1942F56-C152-DA4B-A003-5E15A7656368}"/>
              </a:ext>
            </a:extLst>
          </p:cNvPr>
          <p:cNvSpPr txBox="1"/>
          <p:nvPr/>
        </p:nvSpPr>
        <p:spPr>
          <a:xfrm>
            <a:off x="8004291" y="4698742"/>
            <a:ext cx="3776522" cy="1569660"/>
          </a:xfrm>
          <a:prstGeom prst="rect">
            <a:avLst/>
          </a:prstGeom>
          <a:noFill/>
        </p:spPr>
        <p:txBody>
          <a:bodyPr wrap="square" rtlCol="0">
            <a:spAutoFit/>
          </a:bodyPr>
          <a:lstStyle/>
          <a:p>
            <a:r>
              <a:rPr lang="en-US" sz="2400" i="1" spc="-150" dirty="0">
                <a:solidFill>
                  <a:schemeClr val="tx1">
                    <a:lumMod val="65000"/>
                  </a:schemeClr>
                </a:solidFill>
              </a:rPr>
              <a:t>“To ensure the comparability of  </a:t>
            </a:r>
            <a:r>
              <a:rPr lang="en-US" sz="2400" i="1" spc="-150" dirty="0" err="1">
                <a:solidFill>
                  <a:schemeClr val="tx1">
                    <a:lumMod val="65000"/>
                  </a:schemeClr>
                </a:solidFill>
              </a:rPr>
              <a:t>qMRI</a:t>
            </a:r>
            <a:r>
              <a:rPr lang="en-US" sz="2400" i="1" spc="-150" dirty="0">
                <a:solidFill>
                  <a:schemeClr val="tx1">
                    <a:lumMod val="65000"/>
                  </a:schemeClr>
                </a:solidFill>
              </a:rPr>
              <a:t> maps, comparable acquisition techniques should be used in multi-center studies.”</a:t>
            </a:r>
          </a:p>
        </p:txBody>
      </p:sp>
      <p:sp>
        <p:nvSpPr>
          <p:cNvPr id="101" name="TextBox 100">
            <a:extLst>
              <a:ext uri="{FF2B5EF4-FFF2-40B4-BE49-F238E27FC236}">
                <a16:creationId xmlns:a16="http://schemas.microsoft.com/office/drawing/2014/main" id="{A3342AAC-F0FC-6047-B08A-73289302F6BD}"/>
              </a:ext>
            </a:extLst>
          </p:cNvPr>
          <p:cNvSpPr txBox="1"/>
          <p:nvPr/>
        </p:nvSpPr>
        <p:spPr>
          <a:xfrm>
            <a:off x="7973667" y="6400542"/>
            <a:ext cx="3668824" cy="307777"/>
          </a:xfrm>
          <a:prstGeom prst="rect">
            <a:avLst/>
          </a:prstGeom>
          <a:noFill/>
        </p:spPr>
        <p:txBody>
          <a:bodyPr wrap="square" rtlCol="0">
            <a:spAutoFit/>
          </a:bodyPr>
          <a:lstStyle/>
          <a:p>
            <a:r>
              <a:rPr lang="en-US" sz="1400" i="1" dirty="0" err="1">
                <a:solidFill>
                  <a:srgbClr val="FFBE4A"/>
                </a:solidFill>
              </a:rPr>
              <a:t>Gracien</a:t>
            </a:r>
            <a:r>
              <a:rPr lang="en-US" sz="1400" i="1" dirty="0">
                <a:solidFill>
                  <a:srgbClr val="FFBE4A"/>
                </a:solidFill>
              </a:rPr>
              <a:t> et al. 2020 Neuroimage 207:116364</a:t>
            </a:r>
          </a:p>
        </p:txBody>
      </p:sp>
      <p:sp>
        <p:nvSpPr>
          <p:cNvPr id="102" name="TextBox 101">
            <a:extLst>
              <a:ext uri="{FF2B5EF4-FFF2-40B4-BE49-F238E27FC236}">
                <a16:creationId xmlns:a16="http://schemas.microsoft.com/office/drawing/2014/main" id="{7C23A964-BE38-9848-835B-37E72C296B29}"/>
              </a:ext>
            </a:extLst>
          </p:cNvPr>
          <p:cNvSpPr txBox="1"/>
          <p:nvPr/>
        </p:nvSpPr>
        <p:spPr>
          <a:xfrm>
            <a:off x="8004291" y="3813502"/>
            <a:ext cx="5717622" cy="461665"/>
          </a:xfrm>
          <a:prstGeom prst="rect">
            <a:avLst/>
          </a:prstGeom>
          <a:noFill/>
        </p:spPr>
        <p:txBody>
          <a:bodyPr wrap="square" rtlCol="0">
            <a:spAutoFit/>
          </a:bodyPr>
          <a:lstStyle/>
          <a:p>
            <a:r>
              <a:rPr lang="en-US" sz="2400" spc="-150" dirty="0">
                <a:solidFill>
                  <a:srgbClr val="FCD011"/>
                </a:solidFill>
              </a:rPr>
              <a:t>Using similar acquisition techniques</a:t>
            </a:r>
          </a:p>
        </p:txBody>
      </p:sp>
      <p:sp>
        <p:nvSpPr>
          <p:cNvPr id="36" name="TextBox 35">
            <a:extLst>
              <a:ext uri="{FF2B5EF4-FFF2-40B4-BE49-F238E27FC236}">
                <a16:creationId xmlns:a16="http://schemas.microsoft.com/office/drawing/2014/main" id="{3FEE6DA6-DC4C-0541-A379-6849F3169044}"/>
              </a:ext>
            </a:extLst>
          </p:cNvPr>
          <p:cNvSpPr txBox="1"/>
          <p:nvPr/>
        </p:nvSpPr>
        <p:spPr>
          <a:xfrm>
            <a:off x="8311470" y="1361758"/>
            <a:ext cx="3372071" cy="371918"/>
          </a:xfrm>
          <a:prstGeom prst="rect">
            <a:avLst/>
          </a:prstGeom>
          <a:noFill/>
        </p:spPr>
        <p:txBody>
          <a:bodyPr wrap="square" rtlCol="0">
            <a:spAutoFit/>
          </a:bodyPr>
          <a:lstStyle/>
          <a:p>
            <a:r>
              <a:rPr lang="en-US" dirty="0">
                <a:solidFill>
                  <a:srgbClr val="13D6FF"/>
                </a:solidFill>
              </a:rPr>
              <a:t>https://</a:t>
            </a:r>
            <a:r>
              <a:rPr lang="en-US" dirty="0" err="1">
                <a:solidFill>
                  <a:srgbClr val="13D6FF"/>
                </a:solidFill>
              </a:rPr>
              <a:t>bit.ly</a:t>
            </a:r>
            <a:r>
              <a:rPr lang="en-US" dirty="0">
                <a:solidFill>
                  <a:srgbClr val="13D6FF"/>
                </a:solidFill>
              </a:rPr>
              <a:t>/</a:t>
            </a:r>
            <a:r>
              <a:rPr lang="en-US" dirty="0" err="1">
                <a:solidFill>
                  <a:srgbClr val="13D6FF"/>
                </a:solidFill>
              </a:rPr>
              <a:t>vfa_inter</a:t>
            </a:r>
            <a:endParaRPr lang="en-US" dirty="0">
              <a:solidFill>
                <a:srgbClr val="13D6FF"/>
              </a:solidFill>
            </a:endParaRPr>
          </a:p>
        </p:txBody>
      </p:sp>
      <p:grpSp>
        <p:nvGrpSpPr>
          <p:cNvPr id="3" name="Group 2">
            <a:extLst>
              <a:ext uri="{FF2B5EF4-FFF2-40B4-BE49-F238E27FC236}">
                <a16:creationId xmlns:a16="http://schemas.microsoft.com/office/drawing/2014/main" id="{E3A03C8D-45D6-704D-8535-DD36296E5D9D}"/>
              </a:ext>
            </a:extLst>
          </p:cNvPr>
          <p:cNvGrpSpPr/>
          <p:nvPr/>
        </p:nvGrpSpPr>
        <p:grpSpPr>
          <a:xfrm>
            <a:off x="156387" y="2119073"/>
            <a:ext cx="7795865" cy="4681635"/>
            <a:chOff x="156387" y="2119073"/>
            <a:chExt cx="7795865" cy="4681635"/>
          </a:xfrm>
        </p:grpSpPr>
        <p:grpSp>
          <p:nvGrpSpPr>
            <p:cNvPr id="2" name="Group 1">
              <a:extLst>
                <a:ext uri="{FF2B5EF4-FFF2-40B4-BE49-F238E27FC236}">
                  <a16:creationId xmlns:a16="http://schemas.microsoft.com/office/drawing/2014/main" id="{37A49AA2-F4B0-8041-B2B7-F913BA6DD57A}"/>
                </a:ext>
              </a:extLst>
            </p:cNvPr>
            <p:cNvGrpSpPr/>
            <p:nvPr/>
          </p:nvGrpSpPr>
          <p:grpSpPr>
            <a:xfrm>
              <a:off x="156387" y="2119073"/>
              <a:ext cx="7588915" cy="4681635"/>
              <a:chOff x="156387" y="2119073"/>
              <a:chExt cx="7588915" cy="4681635"/>
            </a:xfrm>
          </p:grpSpPr>
          <p:grpSp>
            <p:nvGrpSpPr>
              <p:cNvPr id="129" name="Group 128">
                <a:extLst>
                  <a:ext uri="{FF2B5EF4-FFF2-40B4-BE49-F238E27FC236}">
                    <a16:creationId xmlns:a16="http://schemas.microsoft.com/office/drawing/2014/main" id="{ABE5D612-F083-7C46-AE1F-DDC8ACB7BB77}"/>
                  </a:ext>
                </a:extLst>
              </p:cNvPr>
              <p:cNvGrpSpPr/>
              <p:nvPr/>
            </p:nvGrpSpPr>
            <p:grpSpPr>
              <a:xfrm>
                <a:off x="850015" y="4347550"/>
                <a:ext cx="6895287" cy="2439233"/>
                <a:chOff x="5112265" y="4371916"/>
                <a:chExt cx="6895287" cy="2439233"/>
              </a:xfrm>
            </p:grpSpPr>
            <p:pic>
              <p:nvPicPr>
                <p:cNvPr id="114" name="Picture 113">
                  <a:extLst>
                    <a:ext uri="{FF2B5EF4-FFF2-40B4-BE49-F238E27FC236}">
                      <a16:creationId xmlns:a16="http://schemas.microsoft.com/office/drawing/2014/main" id="{2A85984F-5FE3-264B-97BD-ED23AA222A97}"/>
                    </a:ext>
                  </a:extLst>
                </p:cNvPr>
                <p:cNvPicPr>
                  <a:picLocks noChangeAspect="1"/>
                </p:cNvPicPr>
                <p:nvPr/>
              </p:nvPicPr>
              <p:blipFill>
                <a:blip r:embed="rId10"/>
                <a:stretch>
                  <a:fillRect/>
                </a:stretch>
              </p:blipFill>
              <p:spPr>
                <a:xfrm>
                  <a:off x="5902807" y="4678462"/>
                  <a:ext cx="1320800" cy="1701800"/>
                </a:xfrm>
                <a:prstGeom prst="rect">
                  <a:avLst/>
                </a:prstGeom>
              </p:spPr>
            </p:pic>
            <p:pic>
              <p:nvPicPr>
                <p:cNvPr id="115" name="Picture 114">
                  <a:extLst>
                    <a:ext uri="{FF2B5EF4-FFF2-40B4-BE49-F238E27FC236}">
                      <a16:creationId xmlns:a16="http://schemas.microsoft.com/office/drawing/2014/main" id="{296C9DBC-AAC2-EC40-95B2-0F9610E3F6BC}"/>
                    </a:ext>
                  </a:extLst>
                </p:cNvPr>
                <p:cNvPicPr>
                  <a:picLocks noChangeAspect="1"/>
                </p:cNvPicPr>
                <p:nvPr/>
              </p:nvPicPr>
              <p:blipFill rotWithShape="1">
                <a:blip r:embed="rId11"/>
                <a:srcRect l="-1" r="4085"/>
                <a:stretch/>
              </p:blipFill>
              <p:spPr>
                <a:xfrm>
                  <a:off x="9145299" y="4710350"/>
                  <a:ext cx="1266849" cy="1701800"/>
                </a:xfrm>
                <a:prstGeom prst="rect">
                  <a:avLst/>
                </a:prstGeom>
              </p:spPr>
            </p:pic>
            <p:grpSp>
              <p:nvGrpSpPr>
                <p:cNvPr id="128" name="Group 127">
                  <a:extLst>
                    <a:ext uri="{FF2B5EF4-FFF2-40B4-BE49-F238E27FC236}">
                      <a16:creationId xmlns:a16="http://schemas.microsoft.com/office/drawing/2014/main" id="{096DBF67-1D09-F64C-8871-888E1D05A6BB}"/>
                    </a:ext>
                  </a:extLst>
                </p:cNvPr>
                <p:cNvGrpSpPr/>
                <p:nvPr/>
              </p:nvGrpSpPr>
              <p:grpSpPr>
                <a:xfrm>
                  <a:off x="5112265" y="4371916"/>
                  <a:ext cx="1057394" cy="2146697"/>
                  <a:chOff x="5112265" y="4358061"/>
                  <a:chExt cx="1057394" cy="2146697"/>
                </a:xfrm>
              </p:grpSpPr>
              <p:pic>
                <p:nvPicPr>
                  <p:cNvPr id="116" name="Picture 115">
                    <a:extLst>
                      <a:ext uri="{FF2B5EF4-FFF2-40B4-BE49-F238E27FC236}">
                        <a16:creationId xmlns:a16="http://schemas.microsoft.com/office/drawing/2014/main" id="{BF003F8F-F3D0-2C4A-99CD-32C50C8F2E4A}"/>
                      </a:ext>
                    </a:extLst>
                  </p:cNvPr>
                  <p:cNvPicPr>
                    <a:picLocks noChangeAspect="1"/>
                  </p:cNvPicPr>
                  <p:nvPr/>
                </p:nvPicPr>
                <p:blipFill>
                  <a:blip r:embed="rId12"/>
                  <a:stretch>
                    <a:fillRect/>
                  </a:stretch>
                </p:blipFill>
                <p:spPr>
                  <a:xfrm>
                    <a:off x="5505895" y="4709253"/>
                    <a:ext cx="88900" cy="1701800"/>
                  </a:xfrm>
                  <a:prstGeom prst="rect">
                    <a:avLst/>
                  </a:prstGeom>
                </p:spPr>
              </p:pic>
              <p:sp>
                <p:nvSpPr>
                  <p:cNvPr id="117" name="TextBox 116">
                    <a:extLst>
                      <a:ext uri="{FF2B5EF4-FFF2-40B4-BE49-F238E27FC236}">
                        <a16:creationId xmlns:a16="http://schemas.microsoft.com/office/drawing/2014/main" id="{734A83C4-1C0E-3C43-8D50-1AC55C156EB5}"/>
                      </a:ext>
                    </a:extLst>
                  </p:cNvPr>
                  <p:cNvSpPr txBox="1"/>
                  <p:nvPr/>
                </p:nvSpPr>
                <p:spPr>
                  <a:xfrm>
                    <a:off x="5279900" y="4358061"/>
                    <a:ext cx="889759" cy="307777"/>
                  </a:xfrm>
                  <a:prstGeom prst="rect">
                    <a:avLst/>
                  </a:prstGeom>
                  <a:noFill/>
                </p:spPr>
                <p:txBody>
                  <a:bodyPr wrap="square" rtlCol="0">
                    <a:spAutoFit/>
                  </a:bodyPr>
                  <a:lstStyle/>
                  <a:p>
                    <a:r>
                      <a:rPr lang="en-US" sz="1400" dirty="0">
                        <a:solidFill>
                          <a:schemeClr val="bg1"/>
                        </a:solidFill>
                      </a:rPr>
                      <a:t>T1(s)</a:t>
                    </a:r>
                  </a:p>
                </p:txBody>
              </p:sp>
              <p:sp>
                <p:nvSpPr>
                  <p:cNvPr id="118" name="TextBox 117">
                    <a:extLst>
                      <a:ext uri="{FF2B5EF4-FFF2-40B4-BE49-F238E27FC236}">
                        <a16:creationId xmlns:a16="http://schemas.microsoft.com/office/drawing/2014/main" id="{77AD3627-4035-3240-AE33-8DC572A34AC7}"/>
                      </a:ext>
                    </a:extLst>
                  </p:cNvPr>
                  <p:cNvSpPr txBox="1"/>
                  <p:nvPr/>
                </p:nvSpPr>
                <p:spPr>
                  <a:xfrm>
                    <a:off x="5112265" y="6196981"/>
                    <a:ext cx="889759" cy="307777"/>
                  </a:xfrm>
                  <a:prstGeom prst="rect">
                    <a:avLst/>
                  </a:prstGeom>
                  <a:noFill/>
                </p:spPr>
                <p:txBody>
                  <a:bodyPr wrap="square" rtlCol="0">
                    <a:spAutoFit/>
                  </a:bodyPr>
                  <a:lstStyle/>
                  <a:p>
                    <a:r>
                      <a:rPr lang="en-US" sz="1400" dirty="0">
                        <a:solidFill>
                          <a:schemeClr val="bg1"/>
                        </a:solidFill>
                      </a:rPr>
                      <a:t>0.2</a:t>
                    </a:r>
                  </a:p>
                </p:txBody>
              </p:sp>
              <p:sp>
                <p:nvSpPr>
                  <p:cNvPr id="119" name="TextBox 118">
                    <a:extLst>
                      <a:ext uri="{FF2B5EF4-FFF2-40B4-BE49-F238E27FC236}">
                        <a16:creationId xmlns:a16="http://schemas.microsoft.com/office/drawing/2014/main" id="{87160F9D-DAC9-484A-BDA8-212985557689}"/>
                      </a:ext>
                    </a:extLst>
                  </p:cNvPr>
                  <p:cNvSpPr txBox="1"/>
                  <p:nvPr/>
                </p:nvSpPr>
                <p:spPr>
                  <a:xfrm>
                    <a:off x="5140478" y="4662889"/>
                    <a:ext cx="889759" cy="307777"/>
                  </a:xfrm>
                  <a:prstGeom prst="rect">
                    <a:avLst/>
                  </a:prstGeom>
                  <a:noFill/>
                </p:spPr>
                <p:txBody>
                  <a:bodyPr wrap="square" rtlCol="0">
                    <a:spAutoFit/>
                  </a:bodyPr>
                  <a:lstStyle/>
                  <a:p>
                    <a:r>
                      <a:rPr lang="en-US" sz="1400" dirty="0">
                        <a:solidFill>
                          <a:schemeClr val="bg1"/>
                        </a:solidFill>
                      </a:rPr>
                      <a:t>1.8</a:t>
                    </a:r>
                  </a:p>
                </p:txBody>
              </p:sp>
            </p:grpSp>
            <p:sp>
              <p:nvSpPr>
                <p:cNvPr id="120" name="TextBox 119">
                  <a:extLst>
                    <a:ext uri="{FF2B5EF4-FFF2-40B4-BE49-F238E27FC236}">
                      <a16:creationId xmlns:a16="http://schemas.microsoft.com/office/drawing/2014/main" id="{A12B0722-62B1-B747-94EB-D09FB925EB2F}"/>
                    </a:ext>
                  </a:extLst>
                </p:cNvPr>
                <p:cNvSpPr txBox="1"/>
                <p:nvPr/>
              </p:nvSpPr>
              <p:spPr>
                <a:xfrm>
                  <a:off x="5946060" y="6503372"/>
                  <a:ext cx="3668824" cy="307777"/>
                </a:xfrm>
                <a:prstGeom prst="rect">
                  <a:avLst/>
                </a:prstGeom>
                <a:noFill/>
              </p:spPr>
              <p:txBody>
                <a:bodyPr wrap="square" rtlCol="0">
                  <a:spAutoFit/>
                </a:bodyPr>
                <a:lstStyle/>
                <a:p>
                  <a:r>
                    <a:rPr lang="en-US" sz="1400" i="1" dirty="0">
                      <a:solidFill>
                        <a:srgbClr val="FFBE4A"/>
                      </a:solidFill>
                    </a:rPr>
                    <a:t>Teixeira et al. 2019 MRM 81(1):907-20</a:t>
                  </a:r>
                </a:p>
              </p:txBody>
            </p:sp>
            <p:pic>
              <p:nvPicPr>
                <p:cNvPr id="123" name="Picture 122">
                  <a:extLst>
                    <a:ext uri="{FF2B5EF4-FFF2-40B4-BE49-F238E27FC236}">
                      <a16:creationId xmlns:a16="http://schemas.microsoft.com/office/drawing/2014/main" id="{5E3A4547-C658-8D45-8F6D-B3827CFDCDA9}"/>
                    </a:ext>
                  </a:extLst>
                </p:cNvPr>
                <p:cNvPicPr>
                  <a:picLocks noChangeAspect="1"/>
                </p:cNvPicPr>
                <p:nvPr/>
              </p:nvPicPr>
              <p:blipFill>
                <a:blip r:embed="rId13"/>
                <a:stretch>
                  <a:fillRect/>
                </a:stretch>
              </p:blipFill>
              <p:spPr>
                <a:xfrm>
                  <a:off x="7372447" y="4810334"/>
                  <a:ext cx="1276350" cy="1587500"/>
                </a:xfrm>
                <a:prstGeom prst="rect">
                  <a:avLst/>
                </a:prstGeom>
              </p:spPr>
            </p:pic>
            <p:pic>
              <p:nvPicPr>
                <p:cNvPr id="124" name="Picture 123">
                  <a:extLst>
                    <a:ext uri="{FF2B5EF4-FFF2-40B4-BE49-F238E27FC236}">
                      <a16:creationId xmlns:a16="http://schemas.microsoft.com/office/drawing/2014/main" id="{2DD771B3-F48C-4743-A330-7299DC4C8C30}"/>
                    </a:ext>
                  </a:extLst>
                </p:cNvPr>
                <p:cNvPicPr>
                  <a:picLocks noChangeAspect="1"/>
                </p:cNvPicPr>
                <p:nvPr/>
              </p:nvPicPr>
              <p:blipFill>
                <a:blip r:embed="rId14"/>
                <a:stretch>
                  <a:fillRect/>
                </a:stretch>
              </p:blipFill>
              <p:spPr>
                <a:xfrm>
                  <a:off x="10633526" y="4755048"/>
                  <a:ext cx="1320800" cy="1642786"/>
                </a:xfrm>
                <a:prstGeom prst="rect">
                  <a:avLst/>
                </a:prstGeom>
              </p:spPr>
            </p:pic>
            <p:sp>
              <p:nvSpPr>
                <p:cNvPr id="125" name="TextBox 124">
                  <a:extLst>
                    <a:ext uri="{FF2B5EF4-FFF2-40B4-BE49-F238E27FC236}">
                      <a16:creationId xmlns:a16="http://schemas.microsoft.com/office/drawing/2014/main" id="{62DB3FB6-DDC7-0A42-BCDA-2B4056B9D003}"/>
                    </a:ext>
                  </a:extLst>
                </p:cNvPr>
                <p:cNvSpPr txBox="1"/>
                <p:nvPr/>
              </p:nvSpPr>
              <p:spPr>
                <a:xfrm rot="16200000">
                  <a:off x="8467354" y="5311319"/>
                  <a:ext cx="927496" cy="371918"/>
                </a:xfrm>
                <a:prstGeom prst="rect">
                  <a:avLst/>
                </a:prstGeom>
                <a:noFill/>
              </p:spPr>
              <p:txBody>
                <a:bodyPr wrap="square" rtlCol="0">
                  <a:spAutoFit/>
                </a:bodyPr>
                <a:lstStyle/>
                <a:p>
                  <a:r>
                    <a:rPr lang="en-US" dirty="0">
                      <a:solidFill>
                        <a:srgbClr val="FFFF00"/>
                      </a:solidFill>
                    </a:rPr>
                    <a:t>CSMT</a:t>
                  </a:r>
                </a:p>
              </p:txBody>
            </p:sp>
            <p:sp>
              <p:nvSpPr>
                <p:cNvPr id="126" name="TextBox 125">
                  <a:extLst>
                    <a:ext uri="{FF2B5EF4-FFF2-40B4-BE49-F238E27FC236}">
                      <a16:creationId xmlns:a16="http://schemas.microsoft.com/office/drawing/2014/main" id="{C15E0E17-AD0F-7F42-8AC5-AADF01D108FA}"/>
                    </a:ext>
                  </a:extLst>
                </p:cNvPr>
                <p:cNvSpPr txBox="1"/>
                <p:nvPr/>
              </p:nvSpPr>
              <p:spPr>
                <a:xfrm rot="16200000">
                  <a:off x="5013206" y="5235512"/>
                  <a:ext cx="1581948" cy="369332"/>
                </a:xfrm>
                <a:prstGeom prst="rect">
                  <a:avLst/>
                </a:prstGeom>
                <a:noFill/>
              </p:spPr>
              <p:txBody>
                <a:bodyPr wrap="square" rtlCol="0">
                  <a:spAutoFit/>
                </a:bodyPr>
                <a:lstStyle/>
                <a:p>
                  <a:r>
                    <a:rPr lang="en-US" dirty="0">
                      <a:solidFill>
                        <a:srgbClr val="FFFF00"/>
                      </a:solidFill>
                    </a:rPr>
                    <a:t>non-CSMT</a:t>
                  </a:r>
                </a:p>
              </p:txBody>
            </p:sp>
            <p:pic>
              <p:nvPicPr>
                <p:cNvPr id="127" name="Picture 126">
                  <a:extLst>
                    <a:ext uri="{FF2B5EF4-FFF2-40B4-BE49-F238E27FC236}">
                      <a16:creationId xmlns:a16="http://schemas.microsoft.com/office/drawing/2014/main" id="{92A642E4-BD33-8541-BB33-CAD6BDD17912}"/>
                    </a:ext>
                  </a:extLst>
                </p:cNvPr>
                <p:cNvPicPr>
                  <a:picLocks noChangeAspect="1"/>
                </p:cNvPicPr>
                <p:nvPr/>
              </p:nvPicPr>
              <p:blipFill>
                <a:blip r:embed="rId15"/>
                <a:stretch>
                  <a:fillRect/>
                </a:stretch>
              </p:blipFill>
              <p:spPr>
                <a:xfrm>
                  <a:off x="6025558" y="4419326"/>
                  <a:ext cx="5981994" cy="232943"/>
                </a:xfrm>
                <a:prstGeom prst="rect">
                  <a:avLst/>
                </a:prstGeom>
              </p:spPr>
            </p:pic>
          </p:grpSp>
          <p:sp>
            <p:nvSpPr>
              <p:cNvPr id="131" name="TextBox 130">
                <a:extLst>
                  <a:ext uri="{FF2B5EF4-FFF2-40B4-BE49-F238E27FC236}">
                    <a16:creationId xmlns:a16="http://schemas.microsoft.com/office/drawing/2014/main" id="{8A054240-BE4E-274F-969F-A424261D05A2}"/>
                  </a:ext>
                </a:extLst>
              </p:cNvPr>
              <p:cNvSpPr txBox="1"/>
              <p:nvPr/>
            </p:nvSpPr>
            <p:spPr>
              <a:xfrm rot="16200000">
                <a:off x="-1922821" y="4198281"/>
                <a:ext cx="4681635" cy="523220"/>
              </a:xfrm>
              <a:prstGeom prst="rect">
                <a:avLst/>
              </a:prstGeom>
              <a:noFill/>
            </p:spPr>
            <p:txBody>
              <a:bodyPr wrap="square" rtlCol="0">
                <a:spAutoFit/>
              </a:bodyPr>
              <a:lstStyle/>
              <a:p>
                <a:r>
                  <a:rPr lang="en-US" sz="2800" spc="-150" dirty="0">
                    <a:solidFill>
                      <a:srgbClr val="FFFF00"/>
                    </a:solidFill>
                  </a:rPr>
                  <a:t>Reducing variability</a:t>
                </a:r>
              </a:p>
            </p:txBody>
          </p:sp>
          <p:sp>
            <p:nvSpPr>
              <p:cNvPr id="111" name="TextBox 110">
                <a:extLst>
                  <a:ext uri="{FF2B5EF4-FFF2-40B4-BE49-F238E27FC236}">
                    <a16:creationId xmlns:a16="http://schemas.microsoft.com/office/drawing/2014/main" id="{B0495443-39DF-9242-895A-34BBDD3E3B3E}"/>
                  </a:ext>
                </a:extLst>
              </p:cNvPr>
              <p:cNvSpPr txBox="1"/>
              <p:nvPr/>
            </p:nvSpPr>
            <p:spPr>
              <a:xfrm>
                <a:off x="1081469" y="3813503"/>
                <a:ext cx="5717622" cy="461665"/>
              </a:xfrm>
              <a:prstGeom prst="rect">
                <a:avLst/>
              </a:prstGeom>
              <a:noFill/>
            </p:spPr>
            <p:txBody>
              <a:bodyPr wrap="square" rtlCol="0">
                <a:spAutoFit/>
              </a:bodyPr>
              <a:lstStyle/>
              <a:p>
                <a:r>
                  <a:rPr lang="en-US" sz="2400" spc="-150" dirty="0">
                    <a:solidFill>
                      <a:srgbClr val="FCD011"/>
                    </a:solidFill>
                  </a:rPr>
                  <a:t>Improving the theory aspect</a:t>
                </a:r>
              </a:p>
            </p:txBody>
          </p:sp>
        </p:grpSp>
        <p:sp>
          <p:nvSpPr>
            <p:cNvPr id="37" name="TextBox 36">
              <a:extLst>
                <a:ext uri="{FF2B5EF4-FFF2-40B4-BE49-F238E27FC236}">
                  <a16:creationId xmlns:a16="http://schemas.microsoft.com/office/drawing/2014/main" id="{2E0789EE-B504-EF4B-9B2D-7DBF89FCD54A}"/>
                </a:ext>
              </a:extLst>
            </p:cNvPr>
            <p:cNvSpPr txBox="1"/>
            <p:nvPr/>
          </p:nvSpPr>
          <p:spPr>
            <a:xfrm>
              <a:off x="4580181" y="3833150"/>
              <a:ext cx="3372071" cy="371918"/>
            </a:xfrm>
            <a:prstGeom prst="rect">
              <a:avLst/>
            </a:prstGeom>
            <a:noFill/>
          </p:spPr>
          <p:txBody>
            <a:bodyPr wrap="square" rtlCol="0">
              <a:spAutoFit/>
            </a:bodyPr>
            <a:lstStyle/>
            <a:p>
              <a:r>
                <a:rPr lang="en-US" dirty="0">
                  <a:solidFill>
                    <a:srgbClr val="13D6FF"/>
                  </a:solidFill>
                </a:rPr>
                <a:t>https://</a:t>
              </a:r>
              <a:r>
                <a:rPr lang="en-US" dirty="0" err="1">
                  <a:solidFill>
                    <a:srgbClr val="13D6FF"/>
                  </a:solidFill>
                </a:rPr>
                <a:t>bit.ly</a:t>
              </a:r>
              <a:r>
                <a:rPr lang="en-US" dirty="0">
                  <a:solidFill>
                    <a:srgbClr val="13D6FF"/>
                  </a:solidFill>
                </a:rPr>
                <a:t>/</a:t>
              </a:r>
              <a:r>
                <a:rPr lang="en-US" dirty="0" err="1">
                  <a:solidFill>
                    <a:srgbClr val="13D6FF"/>
                  </a:solidFill>
                </a:rPr>
                <a:t>ss_ihmt</a:t>
              </a:r>
              <a:endParaRPr lang="en-US" dirty="0">
                <a:solidFill>
                  <a:srgbClr val="13D6FF"/>
                </a:solidFill>
              </a:endParaRPr>
            </a:p>
          </p:txBody>
        </p:sp>
      </p:grpSp>
    </p:spTree>
    <p:extLst>
      <p:ext uri="{BB962C8B-B14F-4D97-AF65-F5344CB8AC3E}">
        <p14:creationId xmlns:p14="http://schemas.microsoft.com/office/powerpoint/2010/main" val="971994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fade">
                                      <p:cBhvr>
                                        <p:cTn id="12" dur="500"/>
                                        <p:tgtEl>
                                          <p:spTgt spid="10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fade">
                                      <p:cBhvr>
                                        <p:cTn id="15" dur="500"/>
                                        <p:tgtEl>
                                          <p:spTgt spid="10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1"/>
                                        </p:tgtEl>
                                        <p:attrNameLst>
                                          <p:attrName>style.visibility</p:attrName>
                                        </p:attrNameLst>
                                      </p:cBhvr>
                                      <p:to>
                                        <p:strVal val="visible"/>
                                      </p:to>
                                    </p:set>
                                    <p:animEffect transition="in" filter="fade">
                                      <p:cBhvr>
                                        <p:cTn id="1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a:extLst>
              <a:ext uri="{FF2B5EF4-FFF2-40B4-BE49-F238E27FC236}">
                <a16:creationId xmlns:a16="http://schemas.microsoft.com/office/drawing/2014/main" id="{0DAE5D02-2346-1342-834E-41A5E007AD1D}"/>
              </a:ext>
            </a:extLst>
          </p:cNvPr>
          <p:cNvGrpSpPr/>
          <p:nvPr/>
        </p:nvGrpSpPr>
        <p:grpSpPr>
          <a:xfrm>
            <a:off x="567382" y="607349"/>
            <a:ext cx="4368800" cy="0"/>
            <a:chOff x="567382" y="607349"/>
            <a:chExt cx="4368800" cy="0"/>
          </a:xfrm>
        </p:grpSpPr>
        <p:cxnSp>
          <p:nvCxnSpPr>
            <p:cNvPr id="86" name="Straight Connector 85">
              <a:extLst>
                <a:ext uri="{FF2B5EF4-FFF2-40B4-BE49-F238E27FC236}">
                  <a16:creationId xmlns:a16="http://schemas.microsoft.com/office/drawing/2014/main" id="{92F9FDEB-2C1A-9444-A431-83BA4CE68D49}"/>
                </a:ext>
              </a:extLst>
            </p:cNvPr>
            <p:cNvCxnSpPr>
              <a:cxnSpLocks/>
            </p:cNvCxnSpPr>
            <p:nvPr/>
          </p:nvCxnSpPr>
          <p:spPr>
            <a:xfrm>
              <a:off x="567382" y="607349"/>
              <a:ext cx="1219200" cy="0"/>
            </a:xfrm>
            <a:prstGeom prst="line">
              <a:avLst/>
            </a:prstGeom>
            <a:ln w="57150">
              <a:solidFill>
                <a:srgbClr val="1057FF"/>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C46648D-3BD9-5140-A86B-686675D325DA}"/>
                </a:ext>
              </a:extLst>
            </p:cNvPr>
            <p:cNvCxnSpPr>
              <a:cxnSpLocks/>
            </p:cNvCxnSpPr>
            <p:nvPr/>
          </p:nvCxnSpPr>
          <p:spPr>
            <a:xfrm>
              <a:off x="2078682" y="607349"/>
              <a:ext cx="1219200" cy="0"/>
            </a:xfrm>
            <a:prstGeom prst="line">
              <a:avLst/>
            </a:prstGeom>
            <a:ln w="57150">
              <a:solidFill>
                <a:srgbClr val="1CE7EA"/>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A7CBEFE-D005-0A4A-9742-88C8DDCD4581}"/>
                </a:ext>
              </a:extLst>
            </p:cNvPr>
            <p:cNvCxnSpPr>
              <a:cxnSpLocks/>
            </p:cNvCxnSpPr>
            <p:nvPr/>
          </p:nvCxnSpPr>
          <p:spPr>
            <a:xfrm>
              <a:off x="3716982" y="607349"/>
              <a:ext cx="1219200" cy="0"/>
            </a:xfrm>
            <a:prstGeom prst="line">
              <a:avLst/>
            </a:prstGeom>
            <a:ln w="57150">
              <a:solidFill>
                <a:srgbClr val="1BF090"/>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097D3952-082E-B248-B36B-A18148BE60FE}"/>
              </a:ext>
            </a:extLst>
          </p:cNvPr>
          <p:cNvGrpSpPr/>
          <p:nvPr/>
        </p:nvGrpSpPr>
        <p:grpSpPr>
          <a:xfrm>
            <a:off x="558418" y="3018849"/>
            <a:ext cx="4368800" cy="0"/>
            <a:chOff x="567382" y="607349"/>
            <a:chExt cx="4368800" cy="0"/>
          </a:xfrm>
        </p:grpSpPr>
        <p:cxnSp>
          <p:nvCxnSpPr>
            <p:cNvPr id="95" name="Straight Connector 94">
              <a:extLst>
                <a:ext uri="{FF2B5EF4-FFF2-40B4-BE49-F238E27FC236}">
                  <a16:creationId xmlns:a16="http://schemas.microsoft.com/office/drawing/2014/main" id="{D1A9E26A-598D-0F4D-A78F-519DB717A8BF}"/>
                </a:ext>
              </a:extLst>
            </p:cNvPr>
            <p:cNvCxnSpPr>
              <a:cxnSpLocks/>
            </p:cNvCxnSpPr>
            <p:nvPr/>
          </p:nvCxnSpPr>
          <p:spPr>
            <a:xfrm>
              <a:off x="567382" y="607349"/>
              <a:ext cx="1219200" cy="0"/>
            </a:xfrm>
            <a:prstGeom prst="line">
              <a:avLst/>
            </a:prstGeom>
            <a:ln w="57150">
              <a:solidFill>
                <a:srgbClr val="FF062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8C14AB8E-170B-A942-AC62-F4EDBC458DBA}"/>
                </a:ext>
              </a:extLst>
            </p:cNvPr>
            <p:cNvCxnSpPr>
              <a:cxnSpLocks/>
            </p:cNvCxnSpPr>
            <p:nvPr/>
          </p:nvCxnSpPr>
          <p:spPr>
            <a:xfrm>
              <a:off x="2078682" y="607349"/>
              <a:ext cx="1219200" cy="0"/>
            </a:xfrm>
            <a:prstGeom prst="line">
              <a:avLst/>
            </a:prstGeom>
            <a:ln w="57150">
              <a:solidFill>
                <a:srgbClr val="FF750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37FC0C3F-3223-154B-A202-94958676427E}"/>
                </a:ext>
              </a:extLst>
            </p:cNvPr>
            <p:cNvCxnSpPr>
              <a:cxnSpLocks/>
            </p:cNvCxnSpPr>
            <p:nvPr/>
          </p:nvCxnSpPr>
          <p:spPr>
            <a:xfrm>
              <a:off x="3716982" y="607349"/>
              <a:ext cx="1219200" cy="0"/>
            </a:xfrm>
            <a:prstGeom prst="line">
              <a:avLst/>
            </a:prstGeom>
            <a:ln w="57150">
              <a:solidFill>
                <a:srgbClr val="FFDC00"/>
              </a:solidFill>
            </a:ln>
          </p:spPr>
          <p:style>
            <a:lnRef idx="1">
              <a:schemeClr val="accent1"/>
            </a:lnRef>
            <a:fillRef idx="0">
              <a:schemeClr val="accent1"/>
            </a:fillRef>
            <a:effectRef idx="0">
              <a:schemeClr val="accent1"/>
            </a:effectRef>
            <a:fontRef idx="minor">
              <a:schemeClr val="tx1"/>
            </a:fontRef>
          </p:style>
        </p:cxnSp>
      </p:grpSp>
      <p:sp>
        <p:nvSpPr>
          <p:cNvPr id="107" name="TextBox 106">
            <a:extLst>
              <a:ext uri="{FF2B5EF4-FFF2-40B4-BE49-F238E27FC236}">
                <a16:creationId xmlns:a16="http://schemas.microsoft.com/office/drawing/2014/main" id="{30A7BAD5-0ECF-D347-8794-91C64D990897}"/>
              </a:ext>
            </a:extLst>
          </p:cNvPr>
          <p:cNvSpPr txBox="1"/>
          <p:nvPr/>
        </p:nvSpPr>
        <p:spPr>
          <a:xfrm>
            <a:off x="581941" y="5576074"/>
            <a:ext cx="4650077" cy="584775"/>
          </a:xfrm>
          <a:prstGeom prst="rect">
            <a:avLst/>
          </a:prstGeom>
          <a:noFill/>
        </p:spPr>
        <p:txBody>
          <a:bodyPr wrap="square" rtlCol="0">
            <a:spAutoFit/>
          </a:bodyPr>
          <a:lstStyle/>
          <a:p>
            <a:r>
              <a:rPr lang="en-US" sz="3200" dirty="0"/>
              <a:t>Before B1+ correction</a:t>
            </a:r>
          </a:p>
        </p:txBody>
      </p:sp>
      <p:sp>
        <p:nvSpPr>
          <p:cNvPr id="109" name="TextBox 108">
            <a:extLst>
              <a:ext uri="{FF2B5EF4-FFF2-40B4-BE49-F238E27FC236}">
                <a16:creationId xmlns:a16="http://schemas.microsoft.com/office/drawing/2014/main" id="{B8260253-6798-2C43-BE6F-D5813775C0B9}"/>
              </a:ext>
            </a:extLst>
          </p:cNvPr>
          <p:cNvSpPr txBox="1"/>
          <p:nvPr/>
        </p:nvSpPr>
        <p:spPr>
          <a:xfrm>
            <a:off x="5277070" y="1280780"/>
            <a:ext cx="1566539" cy="584775"/>
          </a:xfrm>
          <a:prstGeom prst="rect">
            <a:avLst/>
          </a:prstGeom>
          <a:noFill/>
        </p:spPr>
        <p:txBody>
          <a:bodyPr wrap="square" rtlCol="0">
            <a:spAutoFit/>
          </a:bodyPr>
          <a:lstStyle/>
          <a:p>
            <a:r>
              <a:rPr lang="en-US" sz="3200" dirty="0"/>
              <a:t>Native</a:t>
            </a:r>
          </a:p>
        </p:txBody>
      </p:sp>
      <p:sp>
        <p:nvSpPr>
          <p:cNvPr id="110" name="TextBox 109">
            <a:extLst>
              <a:ext uri="{FF2B5EF4-FFF2-40B4-BE49-F238E27FC236}">
                <a16:creationId xmlns:a16="http://schemas.microsoft.com/office/drawing/2014/main" id="{139F8CE9-D794-7347-8964-7EED1C8475B2}"/>
              </a:ext>
            </a:extLst>
          </p:cNvPr>
          <p:cNvSpPr txBox="1"/>
          <p:nvPr/>
        </p:nvSpPr>
        <p:spPr>
          <a:xfrm>
            <a:off x="5246410" y="3743079"/>
            <a:ext cx="1566539" cy="584775"/>
          </a:xfrm>
          <a:prstGeom prst="rect">
            <a:avLst/>
          </a:prstGeom>
          <a:noFill/>
        </p:spPr>
        <p:txBody>
          <a:bodyPr wrap="square" rtlCol="0">
            <a:spAutoFit/>
          </a:bodyPr>
          <a:lstStyle/>
          <a:p>
            <a:r>
              <a:rPr lang="en-US" sz="3200" dirty="0"/>
              <a:t>Neutral</a:t>
            </a:r>
          </a:p>
        </p:txBody>
      </p:sp>
      <p:grpSp>
        <p:nvGrpSpPr>
          <p:cNvPr id="124" name="Group 123">
            <a:extLst>
              <a:ext uri="{FF2B5EF4-FFF2-40B4-BE49-F238E27FC236}">
                <a16:creationId xmlns:a16="http://schemas.microsoft.com/office/drawing/2014/main" id="{A02E5F9A-6619-5C40-8D7C-3C87EEC7A1E8}"/>
              </a:ext>
            </a:extLst>
          </p:cNvPr>
          <p:cNvGrpSpPr/>
          <p:nvPr/>
        </p:nvGrpSpPr>
        <p:grpSpPr>
          <a:xfrm>
            <a:off x="4693466" y="5323714"/>
            <a:ext cx="3253940" cy="1294614"/>
            <a:chOff x="1785427" y="3510261"/>
            <a:chExt cx="2152225" cy="532386"/>
          </a:xfrm>
        </p:grpSpPr>
        <p:sp>
          <p:nvSpPr>
            <p:cNvPr id="120" name="TextBox 119">
              <a:extLst>
                <a:ext uri="{FF2B5EF4-FFF2-40B4-BE49-F238E27FC236}">
                  <a16:creationId xmlns:a16="http://schemas.microsoft.com/office/drawing/2014/main" id="{3513B2DB-F911-E640-960D-6309D1F20B75}"/>
                </a:ext>
              </a:extLst>
            </p:cNvPr>
            <p:cNvSpPr txBox="1"/>
            <p:nvPr/>
          </p:nvSpPr>
          <p:spPr>
            <a:xfrm>
              <a:off x="2211619" y="3878109"/>
              <a:ext cx="890297" cy="164538"/>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MTsat (s)</a:t>
              </a:r>
            </a:p>
          </p:txBody>
        </p:sp>
        <p:pic>
          <p:nvPicPr>
            <p:cNvPr id="121" name="Picture 120">
              <a:extLst>
                <a:ext uri="{FF2B5EF4-FFF2-40B4-BE49-F238E27FC236}">
                  <a16:creationId xmlns:a16="http://schemas.microsoft.com/office/drawing/2014/main" id="{B8627DC0-27A2-1E45-9653-D1D84327E7C7}"/>
                </a:ext>
              </a:extLst>
            </p:cNvPr>
            <p:cNvPicPr>
              <a:picLocks noChangeAspect="1"/>
            </p:cNvPicPr>
            <p:nvPr/>
          </p:nvPicPr>
          <p:blipFill>
            <a:blip r:embed="rId2"/>
            <a:stretch>
              <a:fillRect/>
            </a:stretch>
          </p:blipFill>
          <p:spPr>
            <a:xfrm>
              <a:off x="1835181" y="3654942"/>
              <a:ext cx="1502054" cy="146867"/>
            </a:xfrm>
            <a:prstGeom prst="rect">
              <a:avLst/>
            </a:prstGeom>
          </p:spPr>
        </p:pic>
        <p:sp>
          <p:nvSpPr>
            <p:cNvPr id="122" name="TextBox 121">
              <a:extLst>
                <a:ext uri="{FF2B5EF4-FFF2-40B4-BE49-F238E27FC236}">
                  <a16:creationId xmlns:a16="http://schemas.microsoft.com/office/drawing/2014/main" id="{B5C8E2CD-961A-E040-BE81-29C04744A395}"/>
                </a:ext>
              </a:extLst>
            </p:cNvPr>
            <p:cNvSpPr txBox="1"/>
            <p:nvPr/>
          </p:nvSpPr>
          <p:spPr>
            <a:xfrm>
              <a:off x="1785427" y="3510261"/>
              <a:ext cx="890297" cy="164538"/>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1</a:t>
              </a:r>
            </a:p>
          </p:txBody>
        </p:sp>
        <p:sp>
          <p:nvSpPr>
            <p:cNvPr id="123" name="TextBox 122">
              <a:extLst>
                <a:ext uri="{FF2B5EF4-FFF2-40B4-BE49-F238E27FC236}">
                  <a16:creationId xmlns:a16="http://schemas.microsoft.com/office/drawing/2014/main" id="{F75B9929-CEC0-8842-B623-AA50B5F2B22D}"/>
                </a:ext>
              </a:extLst>
            </p:cNvPr>
            <p:cNvSpPr txBox="1"/>
            <p:nvPr/>
          </p:nvSpPr>
          <p:spPr>
            <a:xfrm>
              <a:off x="3047355" y="3517309"/>
              <a:ext cx="890297" cy="164538"/>
            </a:xfrm>
            <a:prstGeom prst="rect">
              <a:avLst/>
            </a:prstGeom>
            <a:noFill/>
          </p:spPr>
          <p:txBody>
            <a:bodyPr wrap="square" rtlCol="0">
              <a:spAutoFit/>
            </a:bodyPr>
            <a:lstStyle/>
            <a:p>
              <a:pPr defTabSz="457200"/>
              <a:r>
                <a:rPr lang="en-US" sz="2000" b="1" dirty="0">
                  <a:solidFill>
                    <a:prstClr val="white"/>
                  </a:solidFill>
                  <a:latin typeface="Arial" panose="020B0604020202020204" pitchFamily="34" charset="0"/>
                  <a:cs typeface="Arial" panose="020B0604020202020204" pitchFamily="34" charset="0"/>
                </a:rPr>
                <a:t>4.5</a:t>
              </a:r>
            </a:p>
          </p:txBody>
        </p:sp>
      </p:grpSp>
      <p:grpSp>
        <p:nvGrpSpPr>
          <p:cNvPr id="128" name="Group 127">
            <a:extLst>
              <a:ext uri="{FF2B5EF4-FFF2-40B4-BE49-F238E27FC236}">
                <a16:creationId xmlns:a16="http://schemas.microsoft.com/office/drawing/2014/main" id="{1E7133EF-50C5-BA4D-A79B-2563DBA30F22}"/>
              </a:ext>
            </a:extLst>
          </p:cNvPr>
          <p:cNvGrpSpPr/>
          <p:nvPr/>
        </p:nvGrpSpPr>
        <p:grpSpPr>
          <a:xfrm>
            <a:off x="856434" y="13253"/>
            <a:ext cx="4744146" cy="602659"/>
            <a:chOff x="856434" y="13253"/>
            <a:chExt cx="4744146" cy="602659"/>
          </a:xfrm>
        </p:grpSpPr>
        <p:sp>
          <p:nvSpPr>
            <p:cNvPr id="125" name="TextBox 124">
              <a:extLst>
                <a:ext uri="{FF2B5EF4-FFF2-40B4-BE49-F238E27FC236}">
                  <a16:creationId xmlns:a16="http://schemas.microsoft.com/office/drawing/2014/main" id="{B311E7CC-29EB-CC47-93BA-3C1EFC6C667D}"/>
                </a:ext>
              </a:extLst>
            </p:cNvPr>
            <p:cNvSpPr txBox="1"/>
            <p:nvPr/>
          </p:nvSpPr>
          <p:spPr>
            <a:xfrm>
              <a:off x="856434" y="19878"/>
              <a:ext cx="1566539" cy="584775"/>
            </a:xfrm>
            <a:prstGeom prst="rect">
              <a:avLst/>
            </a:prstGeom>
            <a:noFill/>
          </p:spPr>
          <p:txBody>
            <a:bodyPr wrap="square" rtlCol="0">
              <a:spAutoFit/>
            </a:bodyPr>
            <a:lstStyle/>
            <a:p>
              <a:r>
                <a:rPr lang="en-US" sz="3200" dirty="0"/>
                <a:t>G1</a:t>
              </a:r>
            </a:p>
          </p:txBody>
        </p:sp>
        <p:sp>
          <p:nvSpPr>
            <p:cNvPr id="126" name="TextBox 125">
              <a:extLst>
                <a:ext uri="{FF2B5EF4-FFF2-40B4-BE49-F238E27FC236}">
                  <a16:creationId xmlns:a16="http://schemas.microsoft.com/office/drawing/2014/main" id="{CFCA6574-6AEC-5946-A08F-4E6510B763A6}"/>
                </a:ext>
              </a:extLst>
            </p:cNvPr>
            <p:cNvSpPr txBox="1"/>
            <p:nvPr/>
          </p:nvSpPr>
          <p:spPr>
            <a:xfrm>
              <a:off x="2360555" y="13253"/>
              <a:ext cx="1566539" cy="584775"/>
            </a:xfrm>
            <a:prstGeom prst="rect">
              <a:avLst/>
            </a:prstGeom>
            <a:noFill/>
          </p:spPr>
          <p:txBody>
            <a:bodyPr wrap="square" rtlCol="0">
              <a:spAutoFit/>
            </a:bodyPr>
            <a:lstStyle/>
            <a:p>
              <a:r>
                <a:rPr lang="en-US" sz="3200" dirty="0"/>
                <a:t>S1</a:t>
              </a:r>
            </a:p>
          </p:txBody>
        </p:sp>
        <p:sp>
          <p:nvSpPr>
            <p:cNvPr id="127" name="TextBox 126">
              <a:extLst>
                <a:ext uri="{FF2B5EF4-FFF2-40B4-BE49-F238E27FC236}">
                  <a16:creationId xmlns:a16="http://schemas.microsoft.com/office/drawing/2014/main" id="{BC439891-EA00-E84A-BFA7-7E411870B4AF}"/>
                </a:ext>
              </a:extLst>
            </p:cNvPr>
            <p:cNvSpPr txBox="1"/>
            <p:nvPr/>
          </p:nvSpPr>
          <p:spPr>
            <a:xfrm>
              <a:off x="4034041" y="31137"/>
              <a:ext cx="1566539" cy="584775"/>
            </a:xfrm>
            <a:prstGeom prst="rect">
              <a:avLst/>
            </a:prstGeom>
            <a:noFill/>
          </p:spPr>
          <p:txBody>
            <a:bodyPr wrap="square" rtlCol="0">
              <a:spAutoFit/>
            </a:bodyPr>
            <a:lstStyle/>
            <a:p>
              <a:r>
                <a:rPr lang="en-US" sz="3200" dirty="0"/>
                <a:t>S2</a:t>
              </a:r>
            </a:p>
          </p:txBody>
        </p:sp>
      </p:grpSp>
      <p:grpSp>
        <p:nvGrpSpPr>
          <p:cNvPr id="4" name="Group 3">
            <a:extLst>
              <a:ext uri="{FF2B5EF4-FFF2-40B4-BE49-F238E27FC236}">
                <a16:creationId xmlns:a16="http://schemas.microsoft.com/office/drawing/2014/main" id="{92C3D1DD-4963-0D4C-942D-4E54DA32DAEE}"/>
              </a:ext>
            </a:extLst>
          </p:cNvPr>
          <p:cNvGrpSpPr/>
          <p:nvPr/>
        </p:nvGrpSpPr>
        <p:grpSpPr>
          <a:xfrm>
            <a:off x="6980882" y="6627"/>
            <a:ext cx="5055538" cy="6154222"/>
            <a:chOff x="6980882" y="6627"/>
            <a:chExt cx="5055538" cy="6154222"/>
          </a:xfrm>
        </p:grpSpPr>
        <p:grpSp>
          <p:nvGrpSpPr>
            <p:cNvPr id="103" name="Group 102">
              <a:extLst>
                <a:ext uri="{FF2B5EF4-FFF2-40B4-BE49-F238E27FC236}">
                  <a16:creationId xmlns:a16="http://schemas.microsoft.com/office/drawing/2014/main" id="{E8186D12-F5B2-0C4C-9946-A603FCA538C1}"/>
                </a:ext>
              </a:extLst>
            </p:cNvPr>
            <p:cNvGrpSpPr/>
            <p:nvPr/>
          </p:nvGrpSpPr>
          <p:grpSpPr>
            <a:xfrm>
              <a:off x="6986103" y="3027815"/>
              <a:ext cx="4368800" cy="0"/>
              <a:chOff x="567382" y="607349"/>
              <a:chExt cx="4368800" cy="0"/>
            </a:xfrm>
          </p:grpSpPr>
          <p:cxnSp>
            <p:nvCxnSpPr>
              <p:cNvPr id="104" name="Straight Connector 103">
                <a:extLst>
                  <a:ext uri="{FF2B5EF4-FFF2-40B4-BE49-F238E27FC236}">
                    <a16:creationId xmlns:a16="http://schemas.microsoft.com/office/drawing/2014/main" id="{B8C7B928-496A-2744-9990-E2604BBCE0F6}"/>
                  </a:ext>
                </a:extLst>
              </p:cNvPr>
              <p:cNvCxnSpPr>
                <a:cxnSpLocks/>
              </p:cNvCxnSpPr>
              <p:nvPr/>
            </p:nvCxnSpPr>
            <p:spPr>
              <a:xfrm>
                <a:off x="567382" y="607349"/>
                <a:ext cx="1219200" cy="0"/>
              </a:xfrm>
              <a:prstGeom prst="line">
                <a:avLst/>
              </a:prstGeom>
              <a:ln w="57150">
                <a:solidFill>
                  <a:srgbClr val="FF062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B5AE6FF-68FA-2949-A4B1-481DB44C13D9}"/>
                  </a:ext>
                </a:extLst>
              </p:cNvPr>
              <p:cNvCxnSpPr>
                <a:cxnSpLocks/>
              </p:cNvCxnSpPr>
              <p:nvPr/>
            </p:nvCxnSpPr>
            <p:spPr>
              <a:xfrm>
                <a:off x="2078682" y="607349"/>
                <a:ext cx="1219200" cy="0"/>
              </a:xfrm>
              <a:prstGeom prst="line">
                <a:avLst/>
              </a:prstGeom>
              <a:ln w="57150">
                <a:solidFill>
                  <a:srgbClr val="FF7500"/>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64EF436-55BE-4148-AE52-8ABEE2B19C72}"/>
                  </a:ext>
                </a:extLst>
              </p:cNvPr>
              <p:cNvCxnSpPr>
                <a:cxnSpLocks/>
              </p:cNvCxnSpPr>
              <p:nvPr/>
            </p:nvCxnSpPr>
            <p:spPr>
              <a:xfrm>
                <a:off x="3716982" y="607349"/>
                <a:ext cx="1219200" cy="0"/>
              </a:xfrm>
              <a:prstGeom prst="line">
                <a:avLst/>
              </a:prstGeom>
              <a:ln w="57150">
                <a:solidFill>
                  <a:srgbClr val="FFDC00"/>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04E24195-7AF3-CA43-9BBC-234C0E299866}"/>
                </a:ext>
              </a:extLst>
            </p:cNvPr>
            <p:cNvGrpSpPr/>
            <p:nvPr/>
          </p:nvGrpSpPr>
          <p:grpSpPr>
            <a:xfrm>
              <a:off x="6980882" y="6627"/>
              <a:ext cx="5055538" cy="6154222"/>
              <a:chOff x="6980882" y="6627"/>
              <a:chExt cx="5055538" cy="6154222"/>
            </a:xfrm>
          </p:grpSpPr>
          <p:grpSp>
            <p:nvGrpSpPr>
              <p:cNvPr id="90" name="Group 89">
                <a:extLst>
                  <a:ext uri="{FF2B5EF4-FFF2-40B4-BE49-F238E27FC236}">
                    <a16:creationId xmlns:a16="http://schemas.microsoft.com/office/drawing/2014/main" id="{3526B603-80CE-FB43-A99E-5547351AB694}"/>
                  </a:ext>
                </a:extLst>
              </p:cNvPr>
              <p:cNvGrpSpPr/>
              <p:nvPr/>
            </p:nvGrpSpPr>
            <p:grpSpPr>
              <a:xfrm>
                <a:off x="6980882" y="607349"/>
                <a:ext cx="4368800" cy="0"/>
                <a:chOff x="567382" y="607349"/>
                <a:chExt cx="4368800" cy="0"/>
              </a:xfrm>
            </p:grpSpPr>
            <p:cxnSp>
              <p:nvCxnSpPr>
                <p:cNvPr id="91" name="Straight Connector 90">
                  <a:extLst>
                    <a:ext uri="{FF2B5EF4-FFF2-40B4-BE49-F238E27FC236}">
                      <a16:creationId xmlns:a16="http://schemas.microsoft.com/office/drawing/2014/main" id="{AAE04DA9-1920-6D46-8986-9D4A16CE6EA6}"/>
                    </a:ext>
                  </a:extLst>
                </p:cNvPr>
                <p:cNvCxnSpPr>
                  <a:cxnSpLocks/>
                </p:cNvCxnSpPr>
                <p:nvPr/>
              </p:nvCxnSpPr>
              <p:spPr>
                <a:xfrm>
                  <a:off x="567382" y="607349"/>
                  <a:ext cx="1219200" cy="0"/>
                </a:xfrm>
                <a:prstGeom prst="line">
                  <a:avLst/>
                </a:prstGeom>
                <a:ln w="57150">
                  <a:solidFill>
                    <a:srgbClr val="1057FF"/>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C630F8FC-3A62-2341-A5B6-C9C0DB0DEC6A}"/>
                    </a:ext>
                  </a:extLst>
                </p:cNvPr>
                <p:cNvCxnSpPr>
                  <a:cxnSpLocks/>
                </p:cNvCxnSpPr>
                <p:nvPr/>
              </p:nvCxnSpPr>
              <p:spPr>
                <a:xfrm>
                  <a:off x="2078682" y="607349"/>
                  <a:ext cx="1219200" cy="0"/>
                </a:xfrm>
                <a:prstGeom prst="line">
                  <a:avLst/>
                </a:prstGeom>
                <a:ln w="57150">
                  <a:solidFill>
                    <a:srgbClr val="1CE7EA"/>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5DF3A5D8-78E8-834C-B764-707F58060314}"/>
                    </a:ext>
                  </a:extLst>
                </p:cNvPr>
                <p:cNvCxnSpPr>
                  <a:cxnSpLocks/>
                </p:cNvCxnSpPr>
                <p:nvPr/>
              </p:nvCxnSpPr>
              <p:spPr>
                <a:xfrm>
                  <a:off x="3716982" y="607349"/>
                  <a:ext cx="1219200" cy="0"/>
                </a:xfrm>
                <a:prstGeom prst="line">
                  <a:avLst/>
                </a:prstGeom>
                <a:ln w="57150">
                  <a:solidFill>
                    <a:srgbClr val="1BF090"/>
                  </a:solidFill>
                </a:ln>
              </p:spPr>
              <p:style>
                <a:lnRef idx="1">
                  <a:schemeClr val="accent1"/>
                </a:lnRef>
                <a:fillRef idx="0">
                  <a:schemeClr val="accent1"/>
                </a:fillRef>
                <a:effectRef idx="0">
                  <a:schemeClr val="accent1"/>
                </a:effectRef>
                <a:fontRef idx="minor">
                  <a:schemeClr val="tx1"/>
                </a:fontRef>
              </p:style>
            </p:cxnSp>
          </p:grpSp>
          <p:sp>
            <p:nvSpPr>
              <p:cNvPr id="108" name="TextBox 107">
                <a:extLst>
                  <a:ext uri="{FF2B5EF4-FFF2-40B4-BE49-F238E27FC236}">
                    <a16:creationId xmlns:a16="http://schemas.microsoft.com/office/drawing/2014/main" id="{666C74E5-C86A-1044-A09F-D1BE249A0866}"/>
                  </a:ext>
                </a:extLst>
              </p:cNvPr>
              <p:cNvSpPr txBox="1"/>
              <p:nvPr/>
            </p:nvSpPr>
            <p:spPr>
              <a:xfrm>
                <a:off x="7386343" y="5576074"/>
                <a:ext cx="4650077" cy="584775"/>
              </a:xfrm>
              <a:prstGeom prst="rect">
                <a:avLst/>
              </a:prstGeom>
              <a:noFill/>
            </p:spPr>
            <p:txBody>
              <a:bodyPr wrap="square" rtlCol="0">
                <a:spAutoFit/>
              </a:bodyPr>
              <a:lstStyle/>
              <a:p>
                <a:r>
                  <a:rPr lang="en-US" sz="3200" dirty="0"/>
                  <a:t>After B1+ correction</a:t>
                </a:r>
              </a:p>
            </p:txBody>
          </p:sp>
          <p:grpSp>
            <p:nvGrpSpPr>
              <p:cNvPr id="129" name="Group 128">
                <a:extLst>
                  <a:ext uri="{FF2B5EF4-FFF2-40B4-BE49-F238E27FC236}">
                    <a16:creationId xmlns:a16="http://schemas.microsoft.com/office/drawing/2014/main" id="{2DB88DF8-DFF9-F640-A684-5546117A2093}"/>
                  </a:ext>
                </a:extLst>
              </p:cNvPr>
              <p:cNvGrpSpPr/>
              <p:nvPr/>
            </p:nvGrpSpPr>
            <p:grpSpPr>
              <a:xfrm>
                <a:off x="7250614" y="6627"/>
                <a:ext cx="4744146" cy="602659"/>
                <a:chOff x="856434" y="13253"/>
                <a:chExt cx="4744146" cy="602659"/>
              </a:xfrm>
            </p:grpSpPr>
            <p:sp>
              <p:nvSpPr>
                <p:cNvPr id="130" name="TextBox 129">
                  <a:extLst>
                    <a:ext uri="{FF2B5EF4-FFF2-40B4-BE49-F238E27FC236}">
                      <a16:creationId xmlns:a16="http://schemas.microsoft.com/office/drawing/2014/main" id="{6193CDAB-C0BD-6D4F-8A60-D754A501BC33}"/>
                    </a:ext>
                  </a:extLst>
                </p:cNvPr>
                <p:cNvSpPr txBox="1"/>
                <p:nvPr/>
              </p:nvSpPr>
              <p:spPr>
                <a:xfrm>
                  <a:off x="856434" y="19878"/>
                  <a:ext cx="1566539" cy="584775"/>
                </a:xfrm>
                <a:prstGeom prst="rect">
                  <a:avLst/>
                </a:prstGeom>
                <a:noFill/>
              </p:spPr>
              <p:txBody>
                <a:bodyPr wrap="square" rtlCol="0">
                  <a:spAutoFit/>
                </a:bodyPr>
                <a:lstStyle/>
                <a:p>
                  <a:r>
                    <a:rPr lang="en-US" sz="3200" dirty="0"/>
                    <a:t>G1</a:t>
                  </a:r>
                </a:p>
              </p:txBody>
            </p:sp>
            <p:sp>
              <p:nvSpPr>
                <p:cNvPr id="131" name="TextBox 130">
                  <a:extLst>
                    <a:ext uri="{FF2B5EF4-FFF2-40B4-BE49-F238E27FC236}">
                      <a16:creationId xmlns:a16="http://schemas.microsoft.com/office/drawing/2014/main" id="{15E497A0-0E53-7845-9312-5BE2159D4A6B}"/>
                    </a:ext>
                  </a:extLst>
                </p:cNvPr>
                <p:cNvSpPr txBox="1"/>
                <p:nvPr/>
              </p:nvSpPr>
              <p:spPr>
                <a:xfrm>
                  <a:off x="2360555" y="13253"/>
                  <a:ext cx="1566539" cy="584775"/>
                </a:xfrm>
                <a:prstGeom prst="rect">
                  <a:avLst/>
                </a:prstGeom>
                <a:noFill/>
              </p:spPr>
              <p:txBody>
                <a:bodyPr wrap="square" rtlCol="0">
                  <a:spAutoFit/>
                </a:bodyPr>
                <a:lstStyle/>
                <a:p>
                  <a:r>
                    <a:rPr lang="en-US" sz="3200" dirty="0"/>
                    <a:t>S1</a:t>
                  </a:r>
                </a:p>
              </p:txBody>
            </p:sp>
            <p:sp>
              <p:nvSpPr>
                <p:cNvPr id="132" name="TextBox 131">
                  <a:extLst>
                    <a:ext uri="{FF2B5EF4-FFF2-40B4-BE49-F238E27FC236}">
                      <a16:creationId xmlns:a16="http://schemas.microsoft.com/office/drawing/2014/main" id="{1DA1510E-AC45-C24E-BAA7-724CEF63FAAB}"/>
                    </a:ext>
                  </a:extLst>
                </p:cNvPr>
                <p:cNvSpPr txBox="1"/>
                <p:nvPr/>
              </p:nvSpPr>
              <p:spPr>
                <a:xfrm>
                  <a:off x="4034041" y="31137"/>
                  <a:ext cx="1566539" cy="584775"/>
                </a:xfrm>
                <a:prstGeom prst="rect">
                  <a:avLst/>
                </a:prstGeom>
                <a:noFill/>
              </p:spPr>
              <p:txBody>
                <a:bodyPr wrap="square" rtlCol="0">
                  <a:spAutoFit/>
                </a:bodyPr>
                <a:lstStyle/>
                <a:p>
                  <a:r>
                    <a:rPr lang="en-US" sz="3200" dirty="0"/>
                    <a:t>S2</a:t>
                  </a:r>
                </a:p>
              </p:txBody>
            </p:sp>
          </p:grpSp>
        </p:grpSp>
      </p:grpSp>
      <p:grpSp>
        <p:nvGrpSpPr>
          <p:cNvPr id="2" name="Group 1">
            <a:extLst>
              <a:ext uri="{FF2B5EF4-FFF2-40B4-BE49-F238E27FC236}">
                <a16:creationId xmlns:a16="http://schemas.microsoft.com/office/drawing/2014/main" id="{C83D5A56-8B59-D24F-8542-090E7AB696AA}"/>
              </a:ext>
            </a:extLst>
          </p:cNvPr>
          <p:cNvGrpSpPr/>
          <p:nvPr/>
        </p:nvGrpSpPr>
        <p:grpSpPr>
          <a:xfrm>
            <a:off x="357913" y="683691"/>
            <a:ext cx="4887039" cy="4525173"/>
            <a:chOff x="446761" y="1768671"/>
            <a:chExt cx="3255107" cy="3143301"/>
          </a:xfrm>
        </p:grpSpPr>
        <p:pic>
          <p:nvPicPr>
            <p:cNvPr id="51" name="Picture 50">
              <a:extLst>
                <a:ext uri="{FF2B5EF4-FFF2-40B4-BE49-F238E27FC236}">
                  <a16:creationId xmlns:a16="http://schemas.microsoft.com/office/drawing/2014/main" id="{989DDC9A-5B56-264F-9344-86C19078EA5A}"/>
                </a:ext>
              </a:extLst>
            </p:cNvPr>
            <p:cNvPicPr>
              <a:picLocks noChangeAspect="1"/>
            </p:cNvPicPr>
            <p:nvPr/>
          </p:nvPicPr>
          <p:blipFill>
            <a:blip r:embed="rId3">
              <a:alphaModFix/>
            </a:blip>
            <a:stretch>
              <a:fillRect/>
            </a:stretch>
          </p:blipFill>
          <p:spPr>
            <a:xfrm rot="21427108" flipH="1">
              <a:off x="446761" y="1768671"/>
              <a:ext cx="1044904" cy="1347674"/>
            </a:xfrm>
            <a:prstGeom prst="rect">
              <a:avLst/>
            </a:prstGeom>
          </p:spPr>
        </p:pic>
        <p:pic>
          <p:nvPicPr>
            <p:cNvPr id="53" name="Picture 52">
              <a:extLst>
                <a:ext uri="{FF2B5EF4-FFF2-40B4-BE49-F238E27FC236}">
                  <a16:creationId xmlns:a16="http://schemas.microsoft.com/office/drawing/2014/main" id="{408D4288-477B-8E4F-B8D2-44755D3DAA06}"/>
                </a:ext>
              </a:extLst>
            </p:cNvPr>
            <p:cNvPicPr>
              <a:picLocks noChangeAspect="1"/>
            </p:cNvPicPr>
            <p:nvPr/>
          </p:nvPicPr>
          <p:blipFill rotWithShape="1">
            <a:blip r:embed="rId4">
              <a:alphaModFix/>
            </a:blip>
            <a:srcRect l="12482" t="10222" r="11180" b="9347"/>
            <a:stretch/>
          </p:blipFill>
          <p:spPr>
            <a:xfrm rot="21220029" flipH="1">
              <a:off x="1514783" y="1813489"/>
              <a:ext cx="1002189" cy="1277650"/>
            </a:xfrm>
            <a:prstGeom prst="rect">
              <a:avLst/>
            </a:prstGeom>
          </p:spPr>
        </p:pic>
        <p:pic>
          <p:nvPicPr>
            <p:cNvPr id="60" name="Picture 59">
              <a:extLst>
                <a:ext uri="{FF2B5EF4-FFF2-40B4-BE49-F238E27FC236}">
                  <a16:creationId xmlns:a16="http://schemas.microsoft.com/office/drawing/2014/main" id="{123516C8-6C5D-B443-A8DB-D4C33F280582}"/>
                </a:ext>
              </a:extLst>
            </p:cNvPr>
            <p:cNvPicPr>
              <a:picLocks noChangeAspect="1"/>
            </p:cNvPicPr>
            <p:nvPr/>
          </p:nvPicPr>
          <p:blipFill rotWithShape="1">
            <a:blip r:embed="rId5">
              <a:alphaModFix/>
            </a:blip>
            <a:srcRect l="4570" t="5939" r="11464"/>
            <a:stretch/>
          </p:blipFill>
          <p:spPr>
            <a:xfrm rot="21447674" flipH="1">
              <a:off x="2662780" y="1796063"/>
              <a:ext cx="927671" cy="1303110"/>
            </a:xfrm>
            <a:prstGeom prst="rect">
              <a:avLst/>
            </a:prstGeom>
          </p:spPr>
        </p:pic>
        <p:pic>
          <p:nvPicPr>
            <p:cNvPr id="61" name="Picture 60">
              <a:extLst>
                <a:ext uri="{FF2B5EF4-FFF2-40B4-BE49-F238E27FC236}">
                  <a16:creationId xmlns:a16="http://schemas.microsoft.com/office/drawing/2014/main" id="{127C1D03-F678-4C40-A435-662D861282A2}"/>
                </a:ext>
              </a:extLst>
            </p:cNvPr>
            <p:cNvPicPr>
              <a:picLocks noChangeAspect="1"/>
            </p:cNvPicPr>
            <p:nvPr/>
          </p:nvPicPr>
          <p:blipFill rotWithShape="1">
            <a:blip r:embed="rId6">
              <a:alphaModFix/>
            </a:blip>
            <a:srcRect l="10010" t="5502" r="6089" b="5303"/>
            <a:stretch/>
          </p:blipFill>
          <p:spPr>
            <a:xfrm rot="21396105">
              <a:off x="466055" y="3560028"/>
              <a:ext cx="1002325" cy="1326843"/>
            </a:xfrm>
            <a:prstGeom prst="rect">
              <a:avLst/>
            </a:prstGeom>
          </p:spPr>
        </p:pic>
        <p:pic>
          <p:nvPicPr>
            <p:cNvPr id="62" name="Picture 61" descr="A picture containing invertebrate, mollusk&#10;&#10;Description automatically generated">
              <a:extLst>
                <a:ext uri="{FF2B5EF4-FFF2-40B4-BE49-F238E27FC236}">
                  <a16:creationId xmlns:a16="http://schemas.microsoft.com/office/drawing/2014/main" id="{1FA9235F-9B4D-CE4E-87B8-8C1FF6468E10}"/>
                </a:ext>
              </a:extLst>
            </p:cNvPr>
            <p:cNvPicPr>
              <a:picLocks noChangeAspect="1"/>
            </p:cNvPicPr>
            <p:nvPr/>
          </p:nvPicPr>
          <p:blipFill>
            <a:blip r:embed="rId7">
              <a:alphaModFix/>
            </a:blip>
            <a:stretch>
              <a:fillRect/>
            </a:stretch>
          </p:blipFill>
          <p:spPr>
            <a:xfrm rot="21435966">
              <a:off x="2702292" y="3548086"/>
              <a:ext cx="999576" cy="1363886"/>
            </a:xfrm>
            <a:prstGeom prst="rect">
              <a:avLst/>
            </a:prstGeom>
          </p:spPr>
        </p:pic>
        <p:pic>
          <p:nvPicPr>
            <p:cNvPr id="63" name="Picture 62">
              <a:extLst>
                <a:ext uri="{FF2B5EF4-FFF2-40B4-BE49-F238E27FC236}">
                  <a16:creationId xmlns:a16="http://schemas.microsoft.com/office/drawing/2014/main" id="{BC36D3FB-BA4B-184C-8968-EE982620D289}"/>
                </a:ext>
              </a:extLst>
            </p:cNvPr>
            <p:cNvPicPr>
              <a:picLocks noChangeAspect="1"/>
            </p:cNvPicPr>
            <p:nvPr/>
          </p:nvPicPr>
          <p:blipFill>
            <a:blip r:embed="rId8"/>
            <a:stretch>
              <a:fillRect/>
            </a:stretch>
          </p:blipFill>
          <p:spPr>
            <a:xfrm rot="21433192">
              <a:off x="1593270" y="3571728"/>
              <a:ext cx="969786" cy="1320255"/>
            </a:xfrm>
            <a:prstGeom prst="rect">
              <a:avLst/>
            </a:prstGeom>
          </p:spPr>
        </p:pic>
      </p:grpSp>
      <p:sp>
        <p:nvSpPr>
          <p:cNvPr id="65" name="TextBox 64">
            <a:extLst>
              <a:ext uri="{FF2B5EF4-FFF2-40B4-BE49-F238E27FC236}">
                <a16:creationId xmlns:a16="http://schemas.microsoft.com/office/drawing/2014/main" id="{164F40B8-F6C5-6F4B-8220-668F2E5575D6}"/>
              </a:ext>
            </a:extLst>
          </p:cNvPr>
          <p:cNvSpPr txBox="1"/>
          <p:nvPr/>
        </p:nvSpPr>
        <p:spPr>
          <a:xfrm>
            <a:off x="7386343" y="6081374"/>
            <a:ext cx="3759200" cy="338554"/>
          </a:xfrm>
          <a:prstGeom prst="rect">
            <a:avLst/>
          </a:prstGeom>
          <a:noFill/>
        </p:spPr>
        <p:txBody>
          <a:bodyPr wrap="square" rtlCol="0">
            <a:spAutoFit/>
          </a:bodyPr>
          <a:lstStyle/>
          <a:p>
            <a:r>
              <a:rPr lang="en-US" sz="1600" i="1" dirty="0">
                <a:solidFill>
                  <a:srgbClr val="FFFF00"/>
                </a:solidFill>
              </a:rPr>
              <a:t>Rowley et al. 2021, MRM, 86:4, 2192-2207</a:t>
            </a:r>
          </a:p>
        </p:txBody>
      </p:sp>
      <p:grpSp>
        <p:nvGrpSpPr>
          <p:cNvPr id="116" name="Group 115">
            <a:extLst>
              <a:ext uri="{FF2B5EF4-FFF2-40B4-BE49-F238E27FC236}">
                <a16:creationId xmlns:a16="http://schemas.microsoft.com/office/drawing/2014/main" id="{1159A28F-6196-7040-92BA-4B24736456AE}"/>
              </a:ext>
            </a:extLst>
          </p:cNvPr>
          <p:cNvGrpSpPr/>
          <p:nvPr/>
        </p:nvGrpSpPr>
        <p:grpSpPr>
          <a:xfrm>
            <a:off x="6645201" y="711327"/>
            <a:ext cx="4947090" cy="4652035"/>
            <a:chOff x="8010716" y="4224773"/>
            <a:chExt cx="3172264" cy="2962753"/>
          </a:xfrm>
        </p:grpSpPr>
        <p:sp>
          <p:nvSpPr>
            <p:cNvPr id="117" name="TextBox 116">
              <a:extLst>
                <a:ext uri="{FF2B5EF4-FFF2-40B4-BE49-F238E27FC236}">
                  <a16:creationId xmlns:a16="http://schemas.microsoft.com/office/drawing/2014/main" id="{684AF9B8-206F-C74F-9040-3117D885245F}"/>
                </a:ext>
              </a:extLst>
            </p:cNvPr>
            <p:cNvSpPr txBox="1"/>
            <p:nvPr/>
          </p:nvSpPr>
          <p:spPr>
            <a:xfrm>
              <a:off x="8142876" y="4721637"/>
              <a:ext cx="640068" cy="338554"/>
            </a:xfrm>
            <a:prstGeom prst="rect">
              <a:avLst/>
            </a:prstGeom>
            <a:noFill/>
          </p:spPr>
          <p:txBody>
            <a:bodyPr wrap="square" rtlCol="0">
              <a:spAutoFit/>
            </a:bodyPr>
            <a:lstStyle/>
            <a:p>
              <a:pPr algn="ctr" defTabSz="457200"/>
              <a:r>
                <a:rPr lang="en-US" sz="1600" b="1" dirty="0">
                  <a:solidFill>
                    <a:prstClr val="white">
                      <a:lumMod val="75000"/>
                    </a:prstClr>
                  </a:solidFill>
                  <a:latin typeface="Arial" panose="020B0604020202020204" pitchFamily="34" charset="0"/>
                  <a:cs typeface="Arial" panose="020B0604020202020204" pitchFamily="34" charset="0"/>
                </a:rPr>
                <a:t>N/A</a:t>
              </a:r>
            </a:p>
          </p:txBody>
        </p:sp>
        <p:pic>
          <p:nvPicPr>
            <p:cNvPr id="119" name="Picture 118">
              <a:extLst>
                <a:ext uri="{FF2B5EF4-FFF2-40B4-BE49-F238E27FC236}">
                  <a16:creationId xmlns:a16="http://schemas.microsoft.com/office/drawing/2014/main" id="{EBC287F5-DA06-DF4D-AB06-250C8C06B889}"/>
                </a:ext>
              </a:extLst>
            </p:cNvPr>
            <p:cNvPicPr>
              <a:picLocks noChangeAspect="1"/>
            </p:cNvPicPr>
            <p:nvPr/>
          </p:nvPicPr>
          <p:blipFill rotWithShape="1">
            <a:blip r:embed="rId9">
              <a:alphaModFix/>
            </a:blip>
            <a:srcRect l="5497" t="5912" r="5804"/>
            <a:stretch/>
          </p:blipFill>
          <p:spPr>
            <a:xfrm rot="21196284" flipH="1">
              <a:off x="9053899" y="4261033"/>
              <a:ext cx="1031098" cy="1345488"/>
            </a:xfrm>
            <a:prstGeom prst="rect">
              <a:avLst/>
            </a:prstGeom>
          </p:spPr>
        </p:pic>
        <p:pic>
          <p:nvPicPr>
            <p:cNvPr id="133" name="Picture 132">
              <a:extLst>
                <a:ext uri="{FF2B5EF4-FFF2-40B4-BE49-F238E27FC236}">
                  <a16:creationId xmlns:a16="http://schemas.microsoft.com/office/drawing/2014/main" id="{5FB5C76A-556F-AB47-A0B9-3AC9D2C3294D}"/>
                </a:ext>
              </a:extLst>
            </p:cNvPr>
            <p:cNvPicPr>
              <a:picLocks noChangeAspect="1"/>
            </p:cNvPicPr>
            <p:nvPr/>
          </p:nvPicPr>
          <p:blipFill rotWithShape="1">
            <a:blip r:embed="rId10"/>
            <a:srcRect l="4735" t="5794" r="7495"/>
            <a:stretch/>
          </p:blipFill>
          <p:spPr>
            <a:xfrm rot="21415306" flipH="1">
              <a:off x="10191661" y="4224773"/>
              <a:ext cx="991319" cy="1340225"/>
            </a:xfrm>
            <a:prstGeom prst="rect">
              <a:avLst/>
            </a:prstGeom>
          </p:spPr>
        </p:pic>
        <p:pic>
          <p:nvPicPr>
            <p:cNvPr id="134" name="Picture 133">
              <a:extLst>
                <a:ext uri="{FF2B5EF4-FFF2-40B4-BE49-F238E27FC236}">
                  <a16:creationId xmlns:a16="http://schemas.microsoft.com/office/drawing/2014/main" id="{6F939C37-D262-0F40-9660-C828A1B8E402}"/>
                </a:ext>
              </a:extLst>
            </p:cNvPr>
            <p:cNvPicPr>
              <a:picLocks noChangeAspect="1"/>
            </p:cNvPicPr>
            <p:nvPr/>
          </p:nvPicPr>
          <p:blipFill>
            <a:blip r:embed="rId11"/>
            <a:stretch>
              <a:fillRect/>
            </a:stretch>
          </p:blipFill>
          <p:spPr>
            <a:xfrm>
              <a:off x="8010716" y="5773098"/>
              <a:ext cx="1128491" cy="1414428"/>
            </a:xfrm>
            <a:prstGeom prst="rect">
              <a:avLst/>
            </a:prstGeom>
          </p:spPr>
        </p:pic>
        <p:pic>
          <p:nvPicPr>
            <p:cNvPr id="135" name="Picture 134">
              <a:extLst>
                <a:ext uri="{FF2B5EF4-FFF2-40B4-BE49-F238E27FC236}">
                  <a16:creationId xmlns:a16="http://schemas.microsoft.com/office/drawing/2014/main" id="{7B946ECE-D0F4-2947-9075-D488C6925167}"/>
                </a:ext>
              </a:extLst>
            </p:cNvPr>
            <p:cNvPicPr>
              <a:picLocks noChangeAspect="1"/>
            </p:cNvPicPr>
            <p:nvPr/>
          </p:nvPicPr>
          <p:blipFill>
            <a:blip r:embed="rId12"/>
            <a:stretch>
              <a:fillRect/>
            </a:stretch>
          </p:blipFill>
          <p:spPr>
            <a:xfrm rot="21136472">
              <a:off x="9077498" y="5843962"/>
              <a:ext cx="1029088" cy="1304141"/>
            </a:xfrm>
            <a:prstGeom prst="rect">
              <a:avLst/>
            </a:prstGeom>
          </p:spPr>
        </p:pic>
        <p:pic>
          <p:nvPicPr>
            <p:cNvPr id="136" name="Picture 135">
              <a:extLst>
                <a:ext uri="{FF2B5EF4-FFF2-40B4-BE49-F238E27FC236}">
                  <a16:creationId xmlns:a16="http://schemas.microsoft.com/office/drawing/2014/main" id="{EF601CAD-C944-4041-BEB4-6CB987312A4C}"/>
                </a:ext>
              </a:extLst>
            </p:cNvPr>
            <p:cNvPicPr>
              <a:picLocks noChangeAspect="1"/>
            </p:cNvPicPr>
            <p:nvPr/>
          </p:nvPicPr>
          <p:blipFill>
            <a:blip r:embed="rId13"/>
            <a:stretch>
              <a:fillRect/>
            </a:stretch>
          </p:blipFill>
          <p:spPr>
            <a:xfrm rot="21389426">
              <a:off x="10188543" y="5839676"/>
              <a:ext cx="986317" cy="1308340"/>
            </a:xfrm>
            <a:prstGeom prst="rect">
              <a:avLst/>
            </a:prstGeom>
          </p:spPr>
        </p:pic>
      </p:grpSp>
    </p:spTree>
    <p:extLst>
      <p:ext uri="{BB962C8B-B14F-4D97-AF65-F5344CB8AC3E}">
        <p14:creationId xmlns:p14="http://schemas.microsoft.com/office/powerpoint/2010/main" val="17811502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White checked checkbox icon - Free white check mark icons">
            <a:extLst>
              <a:ext uri="{FF2B5EF4-FFF2-40B4-BE49-F238E27FC236}">
                <a16:creationId xmlns:a16="http://schemas.microsoft.com/office/drawing/2014/main" id="{BD532DCF-6630-7848-99B1-1653105D6B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59" y="3723174"/>
            <a:ext cx="649029" cy="64902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250D22C-E889-FC46-B3DB-AD99E792FB5F}"/>
              </a:ext>
            </a:extLst>
          </p:cNvPr>
          <p:cNvSpPr txBox="1"/>
          <p:nvPr/>
        </p:nvSpPr>
        <p:spPr>
          <a:xfrm>
            <a:off x="1704530" y="3429000"/>
            <a:ext cx="1566539" cy="584775"/>
          </a:xfrm>
          <a:prstGeom prst="rect">
            <a:avLst/>
          </a:prstGeom>
          <a:noFill/>
        </p:spPr>
        <p:txBody>
          <a:bodyPr wrap="square" rtlCol="0">
            <a:spAutoFit/>
          </a:bodyPr>
          <a:lstStyle/>
          <a:p>
            <a:r>
              <a:rPr lang="en-US" sz="3200" dirty="0"/>
              <a:t>ON</a:t>
            </a:r>
          </a:p>
        </p:txBody>
      </p:sp>
      <p:sp>
        <p:nvSpPr>
          <p:cNvPr id="17" name="TextBox 16">
            <a:extLst>
              <a:ext uri="{FF2B5EF4-FFF2-40B4-BE49-F238E27FC236}">
                <a16:creationId xmlns:a16="http://schemas.microsoft.com/office/drawing/2014/main" id="{4E99DD6B-D360-E64F-8462-2E5CFE49A7AE}"/>
              </a:ext>
            </a:extLst>
          </p:cNvPr>
          <p:cNvSpPr txBox="1"/>
          <p:nvPr/>
        </p:nvSpPr>
        <p:spPr>
          <a:xfrm>
            <a:off x="1704530" y="4013775"/>
            <a:ext cx="1566539" cy="584775"/>
          </a:xfrm>
          <a:prstGeom prst="rect">
            <a:avLst/>
          </a:prstGeom>
          <a:noFill/>
        </p:spPr>
        <p:txBody>
          <a:bodyPr wrap="square" rtlCol="0">
            <a:spAutoFit/>
          </a:bodyPr>
          <a:lstStyle/>
          <a:p>
            <a:r>
              <a:rPr lang="en-US" sz="3200" dirty="0"/>
              <a:t>OFF</a:t>
            </a:r>
          </a:p>
        </p:txBody>
      </p:sp>
      <p:cxnSp>
        <p:nvCxnSpPr>
          <p:cNvPr id="18" name="Straight Connector 17">
            <a:extLst>
              <a:ext uri="{FF2B5EF4-FFF2-40B4-BE49-F238E27FC236}">
                <a16:creationId xmlns:a16="http://schemas.microsoft.com/office/drawing/2014/main" id="{DE5FA86E-49DE-C940-AFEA-82180FCC97CD}"/>
              </a:ext>
            </a:extLst>
          </p:cNvPr>
          <p:cNvCxnSpPr/>
          <p:nvPr/>
        </p:nvCxnSpPr>
        <p:spPr>
          <a:xfrm>
            <a:off x="3271069" y="0"/>
            <a:ext cx="0" cy="6858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F5FD3A3-612A-9A46-B06C-8A70E2AF0088}"/>
              </a:ext>
            </a:extLst>
          </p:cNvPr>
          <p:cNvSpPr txBox="1"/>
          <p:nvPr/>
        </p:nvSpPr>
        <p:spPr>
          <a:xfrm>
            <a:off x="87222" y="69875"/>
            <a:ext cx="3922648" cy="2308324"/>
          </a:xfrm>
          <a:prstGeom prst="rect">
            <a:avLst/>
          </a:prstGeom>
          <a:noFill/>
        </p:spPr>
        <p:txBody>
          <a:bodyPr wrap="square" rtlCol="0">
            <a:spAutoFit/>
          </a:bodyPr>
          <a:lstStyle/>
          <a:p>
            <a:r>
              <a:rPr lang="en-US" sz="3600" spc="-150" dirty="0">
                <a:solidFill>
                  <a:srgbClr val="FFFF00"/>
                </a:solidFill>
              </a:rPr>
              <a:t>What do we see</a:t>
            </a:r>
          </a:p>
          <a:p>
            <a:r>
              <a:rPr lang="en-US" sz="3600" spc="-150" dirty="0">
                <a:solidFill>
                  <a:srgbClr val="FFFF00"/>
                </a:solidFill>
              </a:rPr>
              <a:t>about the MT</a:t>
            </a:r>
          </a:p>
          <a:p>
            <a:r>
              <a:rPr lang="en-US" sz="3600" spc="-150" dirty="0">
                <a:solidFill>
                  <a:srgbClr val="FFFF00"/>
                </a:solidFill>
              </a:rPr>
              <a:t>pulse on a</a:t>
            </a:r>
          </a:p>
          <a:p>
            <a:r>
              <a:rPr lang="en-US" sz="3600" spc="-150" dirty="0">
                <a:solidFill>
                  <a:srgbClr val="FFFF00"/>
                </a:solidFill>
              </a:rPr>
              <a:t>vendor UI?</a:t>
            </a:r>
          </a:p>
        </p:txBody>
      </p:sp>
      <p:sp>
        <p:nvSpPr>
          <p:cNvPr id="27" name="TextBox 26">
            <a:extLst>
              <a:ext uri="{FF2B5EF4-FFF2-40B4-BE49-F238E27FC236}">
                <a16:creationId xmlns:a16="http://schemas.microsoft.com/office/drawing/2014/main" id="{D24C1AC2-D8BC-3B4D-B611-5EF7E472E4E8}"/>
              </a:ext>
            </a:extLst>
          </p:cNvPr>
          <p:cNvSpPr txBox="1"/>
          <p:nvPr/>
        </p:nvSpPr>
        <p:spPr>
          <a:xfrm>
            <a:off x="722128" y="4476288"/>
            <a:ext cx="3922648" cy="646331"/>
          </a:xfrm>
          <a:prstGeom prst="rect">
            <a:avLst/>
          </a:prstGeom>
          <a:noFill/>
        </p:spPr>
        <p:txBody>
          <a:bodyPr wrap="square" rtlCol="0">
            <a:spAutoFit/>
          </a:bodyPr>
          <a:lstStyle/>
          <a:p>
            <a:r>
              <a:rPr lang="en-US" sz="3600" spc="-150" dirty="0"/>
              <a:t>MTC</a:t>
            </a:r>
          </a:p>
        </p:txBody>
      </p:sp>
      <p:grpSp>
        <p:nvGrpSpPr>
          <p:cNvPr id="30" name="Group 29">
            <a:extLst>
              <a:ext uri="{FF2B5EF4-FFF2-40B4-BE49-F238E27FC236}">
                <a16:creationId xmlns:a16="http://schemas.microsoft.com/office/drawing/2014/main" id="{01A461CF-2CFA-9343-AFEC-B7D407190512}"/>
              </a:ext>
            </a:extLst>
          </p:cNvPr>
          <p:cNvGrpSpPr/>
          <p:nvPr/>
        </p:nvGrpSpPr>
        <p:grpSpPr>
          <a:xfrm>
            <a:off x="3370763" y="-78980"/>
            <a:ext cx="10103090" cy="7385173"/>
            <a:chOff x="3370763" y="-78980"/>
            <a:chExt cx="10103090" cy="7385173"/>
          </a:xfrm>
        </p:grpSpPr>
        <p:grpSp>
          <p:nvGrpSpPr>
            <p:cNvPr id="29" name="Group 28">
              <a:extLst>
                <a:ext uri="{FF2B5EF4-FFF2-40B4-BE49-F238E27FC236}">
                  <a16:creationId xmlns:a16="http://schemas.microsoft.com/office/drawing/2014/main" id="{A9367843-9695-5E45-A059-FAA6E5829DBA}"/>
                </a:ext>
              </a:extLst>
            </p:cNvPr>
            <p:cNvGrpSpPr/>
            <p:nvPr/>
          </p:nvGrpSpPr>
          <p:grpSpPr>
            <a:xfrm>
              <a:off x="3483719" y="-78980"/>
              <a:ext cx="9990134" cy="7385173"/>
              <a:chOff x="3483719" y="-78980"/>
              <a:chExt cx="9990134" cy="7385173"/>
            </a:xfrm>
          </p:grpSpPr>
          <p:sp>
            <p:nvSpPr>
              <p:cNvPr id="21" name="TextBox 20">
                <a:extLst>
                  <a:ext uri="{FF2B5EF4-FFF2-40B4-BE49-F238E27FC236}">
                    <a16:creationId xmlns:a16="http://schemas.microsoft.com/office/drawing/2014/main" id="{9E8254C1-C758-C947-A3E5-D0404BDF2670}"/>
                  </a:ext>
                </a:extLst>
              </p:cNvPr>
              <p:cNvSpPr txBox="1"/>
              <p:nvPr/>
            </p:nvSpPr>
            <p:spPr>
              <a:xfrm>
                <a:off x="3483719" y="-78980"/>
                <a:ext cx="7148837" cy="1200329"/>
              </a:xfrm>
              <a:prstGeom prst="rect">
                <a:avLst/>
              </a:prstGeom>
              <a:noFill/>
            </p:spPr>
            <p:txBody>
              <a:bodyPr wrap="square" rtlCol="0">
                <a:spAutoFit/>
              </a:bodyPr>
              <a:lstStyle/>
              <a:p>
                <a:r>
                  <a:rPr lang="en-US" sz="3600" spc="-150" dirty="0">
                    <a:solidFill>
                      <a:srgbClr val="FFFF00"/>
                    </a:solidFill>
                  </a:rPr>
                  <a:t>Here’s what you can </a:t>
                </a:r>
                <a:r>
                  <a:rPr lang="en-US" sz="3600" i="1" spc="-150" dirty="0">
                    <a:solidFill>
                      <a:srgbClr val="FFFF00"/>
                    </a:solidFill>
                  </a:rPr>
                  <a:t>know </a:t>
                </a:r>
                <a:r>
                  <a:rPr lang="en-US" sz="3600" spc="-150" dirty="0">
                    <a:solidFill>
                      <a:srgbClr val="FFFF00"/>
                    </a:solidFill>
                  </a:rPr>
                  <a:t>about the MT pulse with our vendor-neutral approach:</a:t>
                </a:r>
                <a:endParaRPr lang="en-US" sz="3600" i="1" spc="-150" dirty="0">
                  <a:solidFill>
                    <a:srgbClr val="FFFF00"/>
                  </a:solidFill>
                </a:endParaRPr>
              </a:p>
            </p:txBody>
          </p:sp>
          <p:pic>
            <p:nvPicPr>
              <p:cNvPr id="19" name="Picture 18">
                <a:extLst>
                  <a:ext uri="{FF2B5EF4-FFF2-40B4-BE49-F238E27FC236}">
                    <a16:creationId xmlns:a16="http://schemas.microsoft.com/office/drawing/2014/main" id="{DD6387F3-3061-7746-9071-A872DCA5E46E}"/>
                  </a:ext>
                </a:extLst>
              </p:cNvPr>
              <p:cNvPicPr>
                <a:picLocks noChangeAspect="1"/>
              </p:cNvPicPr>
              <p:nvPr/>
            </p:nvPicPr>
            <p:blipFill>
              <a:blip r:embed="rId3"/>
              <a:stretch>
                <a:fillRect/>
              </a:stretch>
            </p:blipFill>
            <p:spPr>
              <a:xfrm>
                <a:off x="3534883" y="3557150"/>
                <a:ext cx="3200400" cy="2082800"/>
              </a:xfrm>
              <a:prstGeom prst="rect">
                <a:avLst/>
              </a:prstGeom>
            </p:spPr>
          </p:pic>
          <p:sp>
            <p:nvSpPr>
              <p:cNvPr id="23" name="TextBox 22">
                <a:extLst>
                  <a:ext uri="{FF2B5EF4-FFF2-40B4-BE49-F238E27FC236}">
                    <a16:creationId xmlns:a16="http://schemas.microsoft.com/office/drawing/2014/main" id="{D0DB2401-A7F6-F444-AB10-F978D013A795}"/>
                  </a:ext>
                </a:extLst>
              </p:cNvPr>
              <p:cNvSpPr txBox="1"/>
              <p:nvPr/>
            </p:nvSpPr>
            <p:spPr>
              <a:xfrm>
                <a:off x="6875065" y="3520541"/>
                <a:ext cx="3596265" cy="3785652"/>
              </a:xfrm>
              <a:prstGeom prst="rect">
                <a:avLst/>
              </a:prstGeom>
              <a:noFill/>
            </p:spPr>
            <p:txBody>
              <a:bodyPr wrap="square" rtlCol="0">
                <a:spAutoFit/>
              </a:bodyPr>
              <a:lstStyle/>
              <a:p>
                <a:r>
                  <a:rPr lang="en-US" sz="2400" dirty="0"/>
                  <a:t>Shape: Fermi</a:t>
                </a:r>
              </a:p>
              <a:p>
                <a:r>
                  <a:rPr lang="en-US" sz="2400" dirty="0"/>
                  <a:t>Duration: 12ms</a:t>
                </a:r>
              </a:p>
              <a:p>
                <a:r>
                  <a:rPr lang="en-US" sz="2400" dirty="0"/>
                  <a:t>B1rms: 3.64 </a:t>
                </a:r>
                <a:r>
                  <a:rPr lang="en-US" sz="2400" dirty="0" err="1"/>
                  <a:t>uT</a:t>
                </a:r>
                <a:endParaRPr lang="en-US" sz="2400" dirty="0"/>
              </a:p>
              <a:p>
                <a:r>
                  <a:rPr lang="en-US" sz="2400" dirty="0"/>
                  <a:t>MaxB1: 5uT</a:t>
                </a:r>
              </a:p>
              <a:p>
                <a:r>
                  <a:rPr lang="en-US" sz="2400" dirty="0"/>
                  <a:t>Offset: 1.2kHz</a:t>
                </a:r>
              </a:p>
              <a:p>
                <a:r>
                  <a:rPr lang="en-US" sz="2400" dirty="0"/>
                  <a:t>Transition:  0.35</a:t>
                </a:r>
              </a:p>
              <a:p>
                <a:pPr algn="just"/>
                <a:r>
                  <a:rPr lang="en-US" sz="2400" dirty="0"/>
                  <a:t>∆</a:t>
                </a:r>
                <a:r>
                  <a:rPr lang="en-US" sz="2400" baseline="-25000" dirty="0"/>
                  <a:t>be4-exc</a:t>
                </a:r>
                <a:r>
                  <a:rPr lang="en-US" sz="2400" dirty="0"/>
                  <a:t>: 1.08ms</a:t>
                </a:r>
              </a:p>
              <a:p>
                <a:pPr algn="just"/>
                <a:r>
                  <a:rPr lang="en-US" sz="2400" dirty="0" err="1"/>
                  <a:t>A</a:t>
                </a:r>
                <a:r>
                  <a:rPr lang="en-US" sz="2400" baseline="-25000" dirty="0" err="1"/>
                  <a:t>spoiler</a:t>
                </a:r>
                <a:r>
                  <a:rPr lang="en-US" sz="2400" dirty="0"/>
                  <a:t>: 8 </a:t>
                </a:r>
                <a:r>
                  <a:rPr lang="en-US" sz="2400" dirty="0" err="1"/>
                  <a:t>cyc</a:t>
                </a:r>
                <a:r>
                  <a:rPr lang="en-US" sz="2400" dirty="0"/>
                  <a:t>/cm</a:t>
                </a:r>
              </a:p>
              <a:p>
                <a:pPr algn="just"/>
                <a:r>
                  <a:rPr lang="en-US" sz="2400" dirty="0"/>
                  <a:t>Exc. Duration: 1.3ms</a:t>
                </a:r>
              </a:p>
              <a:p>
                <a:endParaRPr lang="en-US" sz="2400" dirty="0"/>
              </a:p>
            </p:txBody>
          </p:sp>
          <p:pic>
            <p:nvPicPr>
              <p:cNvPr id="25" name="Picture 24">
                <a:extLst>
                  <a:ext uri="{FF2B5EF4-FFF2-40B4-BE49-F238E27FC236}">
                    <a16:creationId xmlns:a16="http://schemas.microsoft.com/office/drawing/2014/main" id="{94BE95D4-538D-584B-9EC9-AD9EB31ADDE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9235423" y="3467509"/>
                <a:ext cx="2376503" cy="1301161"/>
              </a:xfrm>
              <a:prstGeom prst="rect">
                <a:avLst/>
              </a:prstGeom>
            </p:spPr>
          </p:pic>
          <p:sp>
            <p:nvSpPr>
              <p:cNvPr id="26" name="TextBox 25">
                <a:extLst>
                  <a:ext uri="{FF2B5EF4-FFF2-40B4-BE49-F238E27FC236}">
                    <a16:creationId xmlns:a16="http://schemas.microsoft.com/office/drawing/2014/main" id="{882E5AAB-81BC-734D-99D2-85DE4CF8016A}"/>
                  </a:ext>
                </a:extLst>
              </p:cNvPr>
              <p:cNvSpPr txBox="1"/>
              <p:nvPr/>
            </p:nvSpPr>
            <p:spPr>
              <a:xfrm>
                <a:off x="9159436" y="4485321"/>
                <a:ext cx="3596265" cy="523220"/>
              </a:xfrm>
              <a:prstGeom prst="rect">
                <a:avLst/>
              </a:prstGeom>
              <a:noFill/>
            </p:spPr>
            <p:txBody>
              <a:bodyPr wrap="square" rtlCol="0">
                <a:spAutoFit/>
              </a:bodyPr>
              <a:lstStyle/>
              <a:p>
                <a:r>
                  <a:rPr lang="en-US" sz="2800" dirty="0" err="1"/>
                  <a:t>qMRLab</a:t>
                </a:r>
                <a:r>
                  <a:rPr lang="en-US" sz="2800" dirty="0"/>
                  <a:t>/</a:t>
                </a:r>
                <a:r>
                  <a:rPr lang="en-US" sz="2800" dirty="0" err="1"/>
                  <a:t>mt_sat</a:t>
                </a:r>
                <a:endParaRPr lang="en-US" sz="2800" dirty="0"/>
              </a:p>
            </p:txBody>
          </p:sp>
          <p:pic>
            <p:nvPicPr>
              <p:cNvPr id="17418" name="Picture 10" descr="Download HD Free Files Github - Github Icon Png White Transparent PNG Image  - NicePNG.com">
                <a:extLst>
                  <a:ext uri="{FF2B5EF4-FFF2-40B4-BE49-F238E27FC236}">
                    <a16:creationId xmlns:a16="http://schemas.microsoft.com/office/drawing/2014/main" id="{8879F6AF-BCBE-C141-AF68-7E4F944049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77588" y="5592300"/>
                <a:ext cx="1293112" cy="1261288"/>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12C8ED75-FB81-934C-887C-859E2D43DA6C}"/>
                  </a:ext>
                </a:extLst>
              </p:cNvPr>
              <p:cNvSpPr txBox="1"/>
              <p:nvPr/>
            </p:nvSpPr>
            <p:spPr>
              <a:xfrm>
                <a:off x="9877588" y="5069080"/>
                <a:ext cx="3596265" cy="523220"/>
              </a:xfrm>
              <a:prstGeom prst="rect">
                <a:avLst/>
              </a:prstGeom>
              <a:noFill/>
            </p:spPr>
            <p:txBody>
              <a:bodyPr wrap="square" rtlCol="0">
                <a:spAutoFit/>
              </a:bodyPr>
              <a:lstStyle/>
              <a:p>
                <a:r>
                  <a:rPr lang="en-US" sz="2800" dirty="0"/>
                  <a:t>V1.0.0</a:t>
                </a:r>
              </a:p>
            </p:txBody>
          </p:sp>
          <p:pic>
            <p:nvPicPr>
              <p:cNvPr id="28" name="Picture 27">
                <a:extLst>
                  <a:ext uri="{FF2B5EF4-FFF2-40B4-BE49-F238E27FC236}">
                    <a16:creationId xmlns:a16="http://schemas.microsoft.com/office/drawing/2014/main" id="{BBE37873-36F4-AE4A-83AC-4430A31C3546}"/>
                  </a:ext>
                </a:extLst>
              </p:cNvPr>
              <p:cNvPicPr>
                <a:picLocks noChangeAspect="1"/>
              </p:cNvPicPr>
              <p:nvPr/>
            </p:nvPicPr>
            <p:blipFill>
              <a:blip r:embed="rId6"/>
              <a:stretch>
                <a:fillRect/>
              </a:stretch>
            </p:blipFill>
            <p:spPr>
              <a:xfrm>
                <a:off x="3545239" y="1218050"/>
                <a:ext cx="8130475" cy="2120900"/>
              </a:xfrm>
              <a:prstGeom prst="rect">
                <a:avLst/>
              </a:prstGeom>
            </p:spPr>
          </p:pic>
        </p:grpSp>
        <p:sp>
          <p:nvSpPr>
            <p:cNvPr id="37" name="TextBox 36">
              <a:extLst>
                <a:ext uri="{FF2B5EF4-FFF2-40B4-BE49-F238E27FC236}">
                  <a16:creationId xmlns:a16="http://schemas.microsoft.com/office/drawing/2014/main" id="{56F01E6C-FBC8-9441-825E-7B11CDA5C2DD}"/>
                </a:ext>
              </a:extLst>
            </p:cNvPr>
            <p:cNvSpPr txBox="1"/>
            <p:nvPr/>
          </p:nvSpPr>
          <p:spPr>
            <a:xfrm>
              <a:off x="3370763" y="5744035"/>
              <a:ext cx="3759200" cy="584775"/>
            </a:xfrm>
            <a:prstGeom prst="rect">
              <a:avLst/>
            </a:prstGeom>
            <a:noFill/>
          </p:spPr>
          <p:txBody>
            <a:bodyPr wrap="square" rtlCol="0">
              <a:spAutoFit/>
            </a:bodyPr>
            <a:lstStyle/>
            <a:p>
              <a:r>
                <a:rPr lang="en-US" sz="1600" i="1" dirty="0">
                  <a:solidFill>
                    <a:srgbClr val="FFFF00"/>
                  </a:solidFill>
                </a:rPr>
                <a:t>Correction files for this protocol are now </a:t>
              </a:r>
            </a:p>
            <a:p>
              <a:r>
                <a:rPr lang="en-US" sz="1600" i="1" dirty="0">
                  <a:solidFill>
                    <a:srgbClr val="FFFF00"/>
                  </a:solidFill>
                </a:rPr>
                <a:t>available based on, Rowley et al. 2021.</a:t>
              </a:r>
            </a:p>
          </p:txBody>
        </p:sp>
      </p:grpSp>
    </p:spTree>
    <p:extLst>
      <p:ext uri="{BB962C8B-B14F-4D97-AF65-F5344CB8AC3E}">
        <p14:creationId xmlns:p14="http://schemas.microsoft.com/office/powerpoint/2010/main" val="361151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1797BDD-D1C6-5B48-8A1E-EB515B0C0B70}"/>
              </a:ext>
            </a:extLst>
          </p:cNvPr>
          <p:cNvCxnSpPr>
            <a:cxnSpLocks/>
          </p:cNvCxnSpPr>
          <p:nvPr/>
        </p:nvCxnSpPr>
        <p:spPr>
          <a:xfrm flipV="1">
            <a:off x="6073140" y="0"/>
            <a:ext cx="0" cy="3429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E182336-9A5D-5748-8E08-C4923F525FE7}"/>
              </a:ext>
            </a:extLst>
          </p:cNvPr>
          <p:cNvCxnSpPr>
            <a:cxnSpLocks/>
          </p:cNvCxnSpPr>
          <p:nvPr/>
        </p:nvCxnSpPr>
        <p:spPr>
          <a:xfrm flipV="1">
            <a:off x="0" y="3279913"/>
            <a:ext cx="6014917" cy="3578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0AF31E-8280-0A4E-8FE0-12C6C479F403}"/>
              </a:ext>
            </a:extLst>
          </p:cNvPr>
          <p:cNvCxnSpPr>
            <a:cxnSpLocks/>
          </p:cNvCxnSpPr>
          <p:nvPr/>
        </p:nvCxnSpPr>
        <p:spPr>
          <a:xfrm flipH="1" flipV="1">
            <a:off x="6177085" y="3279913"/>
            <a:ext cx="6014915" cy="3578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72B79C3-E9BF-C647-8660-53A2EB2D0494}"/>
              </a:ext>
            </a:extLst>
          </p:cNvPr>
          <p:cNvSpPr txBox="1"/>
          <p:nvPr/>
        </p:nvSpPr>
        <p:spPr>
          <a:xfrm rot="16200000">
            <a:off x="3177116" y="2443313"/>
            <a:ext cx="5717622" cy="830997"/>
          </a:xfrm>
          <a:prstGeom prst="rect">
            <a:avLst/>
          </a:prstGeom>
          <a:noFill/>
        </p:spPr>
        <p:txBody>
          <a:bodyPr wrap="square" rtlCol="0">
            <a:spAutoFit/>
          </a:bodyPr>
          <a:lstStyle/>
          <a:p>
            <a:pPr algn="r"/>
            <a:r>
              <a:rPr lang="en-US" sz="2400" spc="-150" dirty="0">
                <a:solidFill>
                  <a:srgbClr val="FCD011"/>
                </a:solidFill>
              </a:rPr>
              <a:t>Consensus </a:t>
            </a:r>
          </a:p>
          <a:p>
            <a:pPr algn="r"/>
            <a:r>
              <a:rPr lang="en-US" sz="2400" spc="-150" dirty="0">
                <a:solidFill>
                  <a:srgbClr val="FCD011"/>
                </a:solidFill>
              </a:rPr>
              <a:t>protocols</a:t>
            </a:r>
          </a:p>
        </p:txBody>
      </p:sp>
      <p:sp>
        <p:nvSpPr>
          <p:cNvPr id="49" name="TextBox 48">
            <a:extLst>
              <a:ext uri="{FF2B5EF4-FFF2-40B4-BE49-F238E27FC236}">
                <a16:creationId xmlns:a16="http://schemas.microsoft.com/office/drawing/2014/main" id="{2F5EE27A-39F1-BB46-9985-95472FB7CBA9}"/>
              </a:ext>
            </a:extLst>
          </p:cNvPr>
          <p:cNvSpPr txBox="1"/>
          <p:nvPr/>
        </p:nvSpPr>
        <p:spPr>
          <a:xfrm rot="1855605">
            <a:off x="10132022" y="6899786"/>
            <a:ext cx="5717622" cy="830997"/>
          </a:xfrm>
          <a:prstGeom prst="rect">
            <a:avLst/>
          </a:prstGeom>
          <a:noFill/>
        </p:spPr>
        <p:txBody>
          <a:bodyPr wrap="square" rtlCol="0">
            <a:spAutoFit/>
          </a:bodyPr>
          <a:lstStyle/>
          <a:p>
            <a:r>
              <a:rPr lang="en-US" sz="2400" spc="-150" dirty="0">
                <a:solidFill>
                  <a:srgbClr val="FCD011"/>
                </a:solidFill>
              </a:rPr>
              <a:t>Identical </a:t>
            </a:r>
          </a:p>
          <a:p>
            <a:r>
              <a:rPr lang="en-US" sz="2400" spc="-150" dirty="0">
                <a:solidFill>
                  <a:srgbClr val="FCD011"/>
                </a:solidFill>
              </a:rPr>
              <a:t>acquisitions</a:t>
            </a:r>
          </a:p>
        </p:txBody>
      </p:sp>
      <p:sp>
        <p:nvSpPr>
          <p:cNvPr id="15" name="Oval 14">
            <a:extLst>
              <a:ext uri="{FF2B5EF4-FFF2-40B4-BE49-F238E27FC236}">
                <a16:creationId xmlns:a16="http://schemas.microsoft.com/office/drawing/2014/main" id="{E5F50CCA-33FA-3849-B088-83AF1B5EB6F7}"/>
              </a:ext>
            </a:extLst>
          </p:cNvPr>
          <p:cNvSpPr/>
          <p:nvPr/>
        </p:nvSpPr>
        <p:spPr>
          <a:xfrm>
            <a:off x="5746848" y="2960145"/>
            <a:ext cx="652583" cy="67618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15AB55F0-E226-A54C-8378-773382D311F0}"/>
              </a:ext>
            </a:extLst>
          </p:cNvPr>
          <p:cNvSpPr txBox="1"/>
          <p:nvPr/>
        </p:nvSpPr>
        <p:spPr>
          <a:xfrm rot="19729381">
            <a:off x="-31907" y="4699862"/>
            <a:ext cx="5717622" cy="830997"/>
          </a:xfrm>
          <a:prstGeom prst="rect">
            <a:avLst/>
          </a:prstGeom>
          <a:noFill/>
        </p:spPr>
        <p:txBody>
          <a:bodyPr wrap="square" rtlCol="0">
            <a:spAutoFit/>
          </a:bodyPr>
          <a:lstStyle/>
          <a:p>
            <a:r>
              <a:rPr lang="en-US" sz="2400" spc="-150" dirty="0">
                <a:solidFill>
                  <a:srgbClr val="FCD011"/>
                </a:solidFill>
              </a:rPr>
              <a:t>Improving</a:t>
            </a:r>
          </a:p>
          <a:p>
            <a:r>
              <a:rPr lang="en-US" sz="2400" spc="-150" dirty="0">
                <a:solidFill>
                  <a:srgbClr val="FCD011"/>
                </a:solidFill>
              </a:rPr>
              <a:t> the theory</a:t>
            </a:r>
          </a:p>
        </p:txBody>
      </p:sp>
      <p:sp>
        <p:nvSpPr>
          <p:cNvPr id="59" name="TextBox 58">
            <a:extLst>
              <a:ext uri="{FF2B5EF4-FFF2-40B4-BE49-F238E27FC236}">
                <a16:creationId xmlns:a16="http://schemas.microsoft.com/office/drawing/2014/main" id="{ED8A4E17-27C4-1045-9685-B1452612A0C8}"/>
              </a:ext>
            </a:extLst>
          </p:cNvPr>
          <p:cNvSpPr txBox="1"/>
          <p:nvPr/>
        </p:nvSpPr>
        <p:spPr>
          <a:xfrm>
            <a:off x="46752" y="-113853"/>
            <a:ext cx="5968165" cy="1200329"/>
          </a:xfrm>
          <a:prstGeom prst="rect">
            <a:avLst/>
          </a:prstGeom>
          <a:noFill/>
        </p:spPr>
        <p:txBody>
          <a:bodyPr wrap="square" rtlCol="0">
            <a:spAutoFit/>
          </a:bodyPr>
          <a:lstStyle/>
          <a:p>
            <a:r>
              <a:rPr lang="en-US" sz="7200" b="1" dirty="0">
                <a:solidFill>
                  <a:srgbClr val="7DE316"/>
                </a:solidFill>
              </a:rPr>
              <a:t>Transparency</a:t>
            </a:r>
          </a:p>
        </p:txBody>
      </p:sp>
      <p:sp>
        <p:nvSpPr>
          <p:cNvPr id="60" name="TextBox 59">
            <a:extLst>
              <a:ext uri="{FF2B5EF4-FFF2-40B4-BE49-F238E27FC236}">
                <a16:creationId xmlns:a16="http://schemas.microsoft.com/office/drawing/2014/main" id="{F08FE871-E178-6C46-9080-8082E8EE1F13}"/>
              </a:ext>
            </a:extLst>
          </p:cNvPr>
          <p:cNvSpPr txBox="1"/>
          <p:nvPr/>
        </p:nvSpPr>
        <p:spPr>
          <a:xfrm>
            <a:off x="8465817" y="-113854"/>
            <a:ext cx="5968165" cy="1200329"/>
          </a:xfrm>
          <a:prstGeom prst="rect">
            <a:avLst/>
          </a:prstGeom>
          <a:noFill/>
        </p:spPr>
        <p:txBody>
          <a:bodyPr wrap="square" rtlCol="0">
            <a:spAutoFit/>
          </a:bodyPr>
          <a:lstStyle/>
          <a:p>
            <a:r>
              <a:rPr lang="en-US" sz="7200" b="1" dirty="0">
                <a:solidFill>
                  <a:srgbClr val="00A47B"/>
                </a:solidFill>
              </a:rPr>
              <a:t>Technical</a:t>
            </a:r>
          </a:p>
        </p:txBody>
      </p:sp>
      <p:sp>
        <p:nvSpPr>
          <p:cNvPr id="61" name="TextBox 60">
            <a:extLst>
              <a:ext uri="{FF2B5EF4-FFF2-40B4-BE49-F238E27FC236}">
                <a16:creationId xmlns:a16="http://schemas.microsoft.com/office/drawing/2014/main" id="{65B2B304-43CB-1746-8688-CED0FAB39396}"/>
              </a:ext>
            </a:extLst>
          </p:cNvPr>
          <p:cNvSpPr txBox="1"/>
          <p:nvPr/>
        </p:nvSpPr>
        <p:spPr>
          <a:xfrm>
            <a:off x="3797358" y="5733058"/>
            <a:ext cx="4739634" cy="1200329"/>
          </a:xfrm>
          <a:prstGeom prst="rect">
            <a:avLst/>
          </a:prstGeom>
          <a:noFill/>
        </p:spPr>
        <p:txBody>
          <a:bodyPr wrap="square" rtlCol="0">
            <a:spAutoFit/>
          </a:bodyPr>
          <a:lstStyle/>
          <a:p>
            <a:r>
              <a:rPr lang="en-US" sz="7200" b="1" dirty="0">
                <a:solidFill>
                  <a:srgbClr val="12A0C0"/>
                </a:solidFill>
              </a:rPr>
              <a:t>Translation</a:t>
            </a:r>
          </a:p>
        </p:txBody>
      </p:sp>
      <p:sp>
        <p:nvSpPr>
          <p:cNvPr id="21" name="TextBox 20">
            <a:extLst>
              <a:ext uri="{FF2B5EF4-FFF2-40B4-BE49-F238E27FC236}">
                <a16:creationId xmlns:a16="http://schemas.microsoft.com/office/drawing/2014/main" id="{9BA8C50E-3D05-D048-A25C-416911C989BA}"/>
              </a:ext>
            </a:extLst>
          </p:cNvPr>
          <p:cNvSpPr txBox="1"/>
          <p:nvPr/>
        </p:nvSpPr>
        <p:spPr>
          <a:xfrm>
            <a:off x="5641418" y="2967335"/>
            <a:ext cx="1673352" cy="923330"/>
          </a:xfrm>
          <a:prstGeom prst="rect">
            <a:avLst/>
          </a:prstGeom>
          <a:noFill/>
        </p:spPr>
        <p:txBody>
          <a:bodyPr wrap="square" rtlCol="0">
            <a:spAutoFit/>
          </a:bodyPr>
          <a:lstStyle/>
          <a:p>
            <a:r>
              <a:rPr lang="en-US" sz="5400" dirty="0"/>
              <a:t>😎</a:t>
            </a:r>
          </a:p>
        </p:txBody>
      </p:sp>
      <p:pic>
        <p:nvPicPr>
          <p:cNvPr id="23" name="Picture 22">
            <a:extLst>
              <a:ext uri="{FF2B5EF4-FFF2-40B4-BE49-F238E27FC236}">
                <a16:creationId xmlns:a16="http://schemas.microsoft.com/office/drawing/2014/main" id="{3C1E7A4B-3F58-E946-9012-AC076DE9099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11764" y="3187104"/>
            <a:ext cx="2740697" cy="1455608"/>
          </a:xfrm>
          <a:prstGeom prst="rect">
            <a:avLst/>
          </a:prstGeom>
        </p:spPr>
      </p:pic>
      <p:pic>
        <p:nvPicPr>
          <p:cNvPr id="24" name="Picture 23">
            <a:extLst>
              <a:ext uri="{FF2B5EF4-FFF2-40B4-BE49-F238E27FC236}">
                <a16:creationId xmlns:a16="http://schemas.microsoft.com/office/drawing/2014/main" id="{7FA86AC5-96C0-4143-9CA3-04D890BF483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3482" y="1224116"/>
            <a:ext cx="2985685" cy="1634695"/>
          </a:xfrm>
          <a:prstGeom prst="rect">
            <a:avLst/>
          </a:prstGeom>
        </p:spPr>
      </p:pic>
      <p:pic>
        <p:nvPicPr>
          <p:cNvPr id="25" name="Picture 24">
            <a:extLst>
              <a:ext uri="{FF2B5EF4-FFF2-40B4-BE49-F238E27FC236}">
                <a16:creationId xmlns:a16="http://schemas.microsoft.com/office/drawing/2014/main" id="{EC33BEA3-B057-6341-8810-B1E544C4FD8E}"/>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912880" y="3886067"/>
            <a:ext cx="2420102" cy="1497962"/>
          </a:xfrm>
          <a:prstGeom prst="rect">
            <a:avLst/>
          </a:prstGeom>
        </p:spPr>
      </p:pic>
      <p:sp>
        <p:nvSpPr>
          <p:cNvPr id="28" name="TextBox 27">
            <a:extLst>
              <a:ext uri="{FF2B5EF4-FFF2-40B4-BE49-F238E27FC236}">
                <a16:creationId xmlns:a16="http://schemas.microsoft.com/office/drawing/2014/main" id="{0938FC1D-C521-1144-8368-440A2A6B69B0}"/>
              </a:ext>
            </a:extLst>
          </p:cNvPr>
          <p:cNvSpPr txBox="1"/>
          <p:nvPr/>
        </p:nvSpPr>
        <p:spPr>
          <a:xfrm>
            <a:off x="3946693" y="5267519"/>
            <a:ext cx="4440963" cy="646331"/>
          </a:xfrm>
          <a:prstGeom prst="rect">
            <a:avLst/>
          </a:prstGeom>
          <a:noFill/>
        </p:spPr>
        <p:txBody>
          <a:bodyPr wrap="square" rtlCol="0">
            <a:spAutoFit/>
          </a:bodyPr>
          <a:lstStyle/>
          <a:p>
            <a:r>
              <a:rPr lang="en-US" sz="3600" spc="-150" dirty="0">
                <a:solidFill>
                  <a:schemeClr val="tx1">
                    <a:lumMod val="65000"/>
                  </a:schemeClr>
                </a:solidFill>
              </a:rPr>
              <a:t>One-click acquisition UI</a:t>
            </a:r>
          </a:p>
        </p:txBody>
      </p:sp>
      <p:grpSp>
        <p:nvGrpSpPr>
          <p:cNvPr id="29" name="Group 28">
            <a:extLst>
              <a:ext uri="{FF2B5EF4-FFF2-40B4-BE49-F238E27FC236}">
                <a16:creationId xmlns:a16="http://schemas.microsoft.com/office/drawing/2014/main" id="{AE9EEBCB-5D05-C942-A998-3A4B1E28672F}"/>
              </a:ext>
            </a:extLst>
          </p:cNvPr>
          <p:cNvGrpSpPr/>
          <p:nvPr/>
        </p:nvGrpSpPr>
        <p:grpSpPr>
          <a:xfrm>
            <a:off x="7851409" y="1735598"/>
            <a:ext cx="5198697" cy="1200329"/>
            <a:chOff x="6664917" y="1470559"/>
            <a:chExt cx="4587448" cy="1042758"/>
          </a:xfrm>
        </p:grpSpPr>
        <p:grpSp>
          <p:nvGrpSpPr>
            <p:cNvPr id="30" name="Group 29">
              <a:extLst>
                <a:ext uri="{FF2B5EF4-FFF2-40B4-BE49-F238E27FC236}">
                  <a16:creationId xmlns:a16="http://schemas.microsoft.com/office/drawing/2014/main" id="{AFF8C105-B7FF-0E44-A28D-6ACBFF0B4E17}"/>
                </a:ext>
              </a:extLst>
            </p:cNvPr>
            <p:cNvGrpSpPr/>
            <p:nvPr/>
          </p:nvGrpSpPr>
          <p:grpSpPr>
            <a:xfrm>
              <a:off x="6664917" y="1470559"/>
              <a:ext cx="1804610" cy="1042758"/>
              <a:chOff x="6770699" y="1555903"/>
              <a:chExt cx="1804610" cy="1042758"/>
            </a:xfrm>
          </p:grpSpPr>
          <p:pic>
            <p:nvPicPr>
              <p:cNvPr id="34" name="Picture 33">
                <a:extLst>
                  <a:ext uri="{FF2B5EF4-FFF2-40B4-BE49-F238E27FC236}">
                    <a16:creationId xmlns:a16="http://schemas.microsoft.com/office/drawing/2014/main" id="{DA817CC3-5FFA-5340-BEA6-C191F3CAECD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835592" y="2335158"/>
                <a:ext cx="1739717" cy="263503"/>
              </a:xfrm>
              <a:prstGeom prst="rect">
                <a:avLst/>
              </a:prstGeom>
            </p:spPr>
          </p:pic>
          <p:pic>
            <p:nvPicPr>
              <p:cNvPr id="35" name="Picture 8" descr="mage result for RTHawk heartvista">
                <a:extLst>
                  <a:ext uri="{FF2B5EF4-FFF2-40B4-BE49-F238E27FC236}">
                    <a16:creationId xmlns:a16="http://schemas.microsoft.com/office/drawing/2014/main" id="{37E312DA-C45A-374D-9498-14612E5A7E83}"/>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9524" b="89683" l="4233" r="99471"/>
                        </a14:imgEffect>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6770699" y="1555903"/>
                <a:ext cx="931333" cy="931333"/>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TextBox 31">
              <a:extLst>
                <a:ext uri="{FF2B5EF4-FFF2-40B4-BE49-F238E27FC236}">
                  <a16:creationId xmlns:a16="http://schemas.microsoft.com/office/drawing/2014/main" id="{8F84BD05-87F0-3547-A5CE-792714A10FEA}"/>
                </a:ext>
              </a:extLst>
            </p:cNvPr>
            <p:cNvSpPr txBox="1"/>
            <p:nvPr/>
          </p:nvSpPr>
          <p:spPr>
            <a:xfrm>
              <a:off x="7375309" y="1641249"/>
              <a:ext cx="3877056" cy="523220"/>
            </a:xfrm>
            <a:prstGeom prst="rect">
              <a:avLst/>
            </a:prstGeom>
            <a:noFill/>
          </p:spPr>
          <p:txBody>
            <a:bodyPr wrap="square" rtlCol="0">
              <a:spAutoFit/>
            </a:bodyPr>
            <a:lstStyle/>
            <a:p>
              <a:r>
                <a:rPr lang="en-US" sz="2800" b="1" dirty="0">
                  <a:latin typeface="Pirulen" charset="0"/>
                  <a:ea typeface="Pirulen" charset="0"/>
                  <a:cs typeface="Pirulen" charset="0"/>
                </a:rPr>
                <a:t>RTHAWK</a:t>
              </a:r>
            </a:p>
          </p:txBody>
        </p:sp>
      </p:grpSp>
      <p:pic>
        <p:nvPicPr>
          <p:cNvPr id="7170" name="Picture 2" descr="GitHub - pulseq/pypulseq: DEPRECATED">
            <a:extLst>
              <a:ext uri="{FF2B5EF4-FFF2-40B4-BE49-F238E27FC236}">
                <a16:creationId xmlns:a16="http://schemas.microsoft.com/office/drawing/2014/main" id="{6406F3EC-6EEA-174B-85AE-EEA4DFD85DBF}"/>
              </a:ext>
            </a:extLst>
          </p:cNvPr>
          <p:cNvPicPr>
            <a:picLocks noChangeAspect="1" noChangeArrowheads="1"/>
          </p:cNvPicPr>
          <p:nvPr/>
        </p:nvPicPr>
        <p:blipFill>
          <a:blip r:embed="rId9">
            <a:lum bright="70000" contrast="-70000"/>
            <a:alphaModFix amt="0"/>
            <a:extLst>
              <a:ext uri="{28A0092B-C50C-407E-A947-70E740481C1C}">
                <a14:useLocalDpi xmlns:a14="http://schemas.microsoft.com/office/drawing/2010/main" val="0"/>
              </a:ext>
            </a:extLst>
          </a:blip>
          <a:srcRect/>
          <a:stretch>
            <a:fillRect/>
          </a:stretch>
        </p:blipFill>
        <p:spPr bwMode="auto">
          <a:xfrm>
            <a:off x="6765651" y="2634098"/>
            <a:ext cx="2137560" cy="53439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1FD78F92-8570-1E46-B7D9-653AE8D9D781}"/>
              </a:ext>
            </a:extLst>
          </p:cNvPr>
          <p:cNvPicPr>
            <a:picLocks noChangeAspect="1" noChangeArrowheads="1"/>
          </p:cNvPicPr>
          <p:nvPr/>
        </p:nvPicPr>
        <p:blipFill>
          <a:blip r:embed="rId10">
            <a:duotone>
              <a:schemeClr val="accent3">
                <a:shade val="45000"/>
                <a:satMod val="135000"/>
              </a:schemeClr>
              <a:prstClr val="white"/>
            </a:duotone>
            <a:alphaModFix amt="0"/>
            <a:extLst>
              <a:ext uri="{28A0092B-C50C-407E-A947-70E740481C1C}">
                <a14:useLocalDpi xmlns:a14="http://schemas.microsoft.com/office/drawing/2010/main" val="0"/>
              </a:ext>
            </a:extLst>
          </a:blip>
          <a:srcRect/>
          <a:stretch>
            <a:fillRect/>
          </a:stretch>
        </p:blipFill>
        <p:spPr bwMode="auto">
          <a:xfrm>
            <a:off x="9473571" y="2967335"/>
            <a:ext cx="1588026" cy="1588026"/>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Group 35">
            <a:extLst>
              <a:ext uri="{FF2B5EF4-FFF2-40B4-BE49-F238E27FC236}">
                <a16:creationId xmlns:a16="http://schemas.microsoft.com/office/drawing/2014/main" id="{BC4CF557-3F6C-EC46-BCE1-03784D5D33C4}"/>
              </a:ext>
            </a:extLst>
          </p:cNvPr>
          <p:cNvGrpSpPr/>
          <p:nvPr/>
        </p:nvGrpSpPr>
        <p:grpSpPr>
          <a:xfrm>
            <a:off x="3652461" y="1903058"/>
            <a:ext cx="6424981" cy="1072067"/>
            <a:chOff x="7749104" y="5487588"/>
            <a:chExt cx="5960274" cy="923330"/>
          </a:xfrm>
        </p:grpSpPr>
        <p:pic>
          <p:nvPicPr>
            <p:cNvPr id="37" name="Picture 36">
              <a:extLst>
                <a:ext uri="{FF2B5EF4-FFF2-40B4-BE49-F238E27FC236}">
                  <a16:creationId xmlns:a16="http://schemas.microsoft.com/office/drawing/2014/main" id="{1576B28F-C4E8-FF4C-93B7-C2EA5F5A6673}"/>
                </a:ext>
              </a:extLst>
            </p:cNvPr>
            <p:cNvPicPr>
              <a:picLocks noChangeAspect="1"/>
            </p:cNvPicPr>
            <p:nvPr/>
          </p:nvPicPr>
          <p:blipFill>
            <a:blip r:embed="rId11">
              <a:alphaModFix/>
            </a:blip>
            <a:stretch>
              <a:fillRect/>
            </a:stretch>
          </p:blipFill>
          <p:spPr>
            <a:xfrm>
              <a:off x="7749104" y="5505615"/>
              <a:ext cx="704134" cy="815313"/>
            </a:xfrm>
            <a:prstGeom prst="rect">
              <a:avLst/>
            </a:prstGeom>
          </p:spPr>
        </p:pic>
        <p:sp>
          <p:nvSpPr>
            <p:cNvPr id="38" name="TextBox 37">
              <a:extLst>
                <a:ext uri="{FF2B5EF4-FFF2-40B4-BE49-F238E27FC236}">
                  <a16:creationId xmlns:a16="http://schemas.microsoft.com/office/drawing/2014/main" id="{C94E22F6-CBA1-4E49-B151-155F6865DC3E}"/>
                </a:ext>
              </a:extLst>
            </p:cNvPr>
            <p:cNvSpPr txBox="1"/>
            <p:nvPr/>
          </p:nvSpPr>
          <p:spPr>
            <a:xfrm>
              <a:off x="8355848" y="5487588"/>
              <a:ext cx="5353530" cy="923330"/>
            </a:xfrm>
            <a:prstGeom prst="rect">
              <a:avLst/>
            </a:prstGeom>
            <a:noFill/>
          </p:spPr>
          <p:txBody>
            <a:bodyPr wrap="square" rtlCol="0">
              <a:spAutoFit/>
            </a:bodyPr>
            <a:lstStyle/>
            <a:p>
              <a:r>
                <a:rPr lang="en-US" sz="5400" dirty="0"/>
                <a:t>BIDS</a:t>
              </a:r>
            </a:p>
          </p:txBody>
        </p:sp>
      </p:grpSp>
    </p:spTree>
    <p:extLst>
      <p:ext uri="{BB962C8B-B14F-4D97-AF65-F5344CB8AC3E}">
        <p14:creationId xmlns:p14="http://schemas.microsoft.com/office/powerpoint/2010/main" val="33511512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46231E8-B07B-D34C-858C-06647348F391}"/>
              </a:ext>
            </a:extLst>
          </p:cNvPr>
          <p:cNvGrpSpPr/>
          <p:nvPr/>
        </p:nvGrpSpPr>
        <p:grpSpPr>
          <a:xfrm>
            <a:off x="1418326" y="510364"/>
            <a:ext cx="10980750" cy="4938642"/>
            <a:chOff x="1716036" y="510364"/>
            <a:chExt cx="10980750" cy="4938642"/>
          </a:xfrm>
        </p:grpSpPr>
        <p:grpSp>
          <p:nvGrpSpPr>
            <p:cNvPr id="8" name="Group 7">
              <a:extLst>
                <a:ext uri="{FF2B5EF4-FFF2-40B4-BE49-F238E27FC236}">
                  <a16:creationId xmlns:a16="http://schemas.microsoft.com/office/drawing/2014/main" id="{456A97AA-29C0-784E-AB59-F60864965B1A}"/>
                </a:ext>
              </a:extLst>
            </p:cNvPr>
            <p:cNvGrpSpPr/>
            <p:nvPr/>
          </p:nvGrpSpPr>
          <p:grpSpPr>
            <a:xfrm>
              <a:off x="1716036" y="510364"/>
              <a:ext cx="8759928" cy="4401878"/>
              <a:chOff x="213951" y="2203397"/>
              <a:chExt cx="4356130" cy="2099113"/>
            </a:xfrm>
          </p:grpSpPr>
          <p:pic>
            <p:nvPicPr>
              <p:cNvPr id="4" name="Picture 3">
                <a:extLst>
                  <a:ext uri="{FF2B5EF4-FFF2-40B4-BE49-F238E27FC236}">
                    <a16:creationId xmlns:a16="http://schemas.microsoft.com/office/drawing/2014/main" id="{F7FB7D2F-0F1A-7145-9AD4-8A5DD268E4D7}"/>
                  </a:ext>
                </a:extLst>
              </p:cNvPr>
              <p:cNvPicPr>
                <a:picLocks noChangeAspect="1"/>
              </p:cNvPicPr>
              <p:nvPr/>
            </p:nvPicPr>
            <p:blipFill>
              <a:blip r:embed="rId2"/>
              <a:stretch>
                <a:fillRect/>
              </a:stretch>
            </p:blipFill>
            <p:spPr>
              <a:xfrm>
                <a:off x="213951" y="2285284"/>
                <a:ext cx="2187354" cy="2017226"/>
              </a:xfrm>
              <a:prstGeom prst="rect">
                <a:avLst/>
              </a:prstGeom>
            </p:spPr>
          </p:pic>
          <p:grpSp>
            <p:nvGrpSpPr>
              <p:cNvPr id="5" name="Group 4">
                <a:extLst>
                  <a:ext uri="{FF2B5EF4-FFF2-40B4-BE49-F238E27FC236}">
                    <a16:creationId xmlns:a16="http://schemas.microsoft.com/office/drawing/2014/main" id="{F379A3AB-7AB4-1D4F-A922-0ACF56A5F809}"/>
                  </a:ext>
                </a:extLst>
              </p:cNvPr>
              <p:cNvGrpSpPr/>
              <p:nvPr/>
            </p:nvGrpSpPr>
            <p:grpSpPr>
              <a:xfrm>
                <a:off x="2509195" y="2203397"/>
                <a:ext cx="2060886" cy="2061346"/>
                <a:chOff x="9013310" y="387263"/>
                <a:chExt cx="2060886" cy="2061346"/>
              </a:xfrm>
            </p:grpSpPr>
            <p:pic>
              <p:nvPicPr>
                <p:cNvPr id="6" name="Picture 5">
                  <a:extLst>
                    <a:ext uri="{FF2B5EF4-FFF2-40B4-BE49-F238E27FC236}">
                      <a16:creationId xmlns:a16="http://schemas.microsoft.com/office/drawing/2014/main" id="{F4DC59E8-2187-F34B-B466-0ADA1ECF47B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7662"/>
                <a:stretch/>
              </p:blipFill>
              <p:spPr>
                <a:xfrm>
                  <a:off x="9170792" y="387263"/>
                  <a:ext cx="1903404" cy="2061346"/>
                </a:xfrm>
                <a:prstGeom prst="rect">
                  <a:avLst/>
                </a:prstGeom>
              </p:spPr>
            </p:pic>
            <p:sp>
              <p:nvSpPr>
                <p:cNvPr id="7" name="Rectangle 6">
                  <a:extLst>
                    <a:ext uri="{FF2B5EF4-FFF2-40B4-BE49-F238E27FC236}">
                      <a16:creationId xmlns:a16="http://schemas.microsoft.com/office/drawing/2014/main" id="{BDDCFC18-EB6A-084C-BBB8-BDB8F5972328}"/>
                    </a:ext>
                  </a:extLst>
                </p:cNvPr>
                <p:cNvSpPr/>
                <p:nvPr/>
              </p:nvSpPr>
              <p:spPr>
                <a:xfrm>
                  <a:off x="9013310" y="484200"/>
                  <a:ext cx="45719" cy="18953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A">
                        <a:lumMod val="90000"/>
                      </a:srgbClr>
                    </a:solidFill>
                    <a:effectLst/>
                    <a:uLnTx/>
                    <a:uFillTx/>
                    <a:latin typeface="Calibri" panose="020F0502020204030204"/>
                    <a:ea typeface="+mn-ea"/>
                    <a:cs typeface="+mn-cs"/>
                  </a:endParaRPr>
                </a:p>
              </p:txBody>
            </p:sp>
          </p:grpSp>
        </p:grpSp>
        <p:sp>
          <p:nvSpPr>
            <p:cNvPr id="9" name="TextBox 8">
              <a:extLst>
                <a:ext uri="{FF2B5EF4-FFF2-40B4-BE49-F238E27FC236}">
                  <a16:creationId xmlns:a16="http://schemas.microsoft.com/office/drawing/2014/main" id="{D80238C9-4991-7947-AEA9-4EB9AD8D88AA}"/>
                </a:ext>
              </a:extLst>
            </p:cNvPr>
            <p:cNvSpPr txBox="1"/>
            <p:nvPr/>
          </p:nvSpPr>
          <p:spPr>
            <a:xfrm>
              <a:off x="1716036" y="4842967"/>
              <a:ext cx="6273209" cy="584775"/>
            </a:xfrm>
            <a:prstGeom prst="rect">
              <a:avLst/>
            </a:prstGeom>
            <a:noFill/>
          </p:spPr>
          <p:txBody>
            <a:bodyPr wrap="square" rtlCol="0">
              <a:spAutoFit/>
            </a:bodyPr>
            <a:lstStyle/>
            <a:p>
              <a:r>
                <a:rPr lang="en-US" sz="3200" spc="600" dirty="0"/>
                <a:t>Quantitative MRI.</a:t>
              </a:r>
            </a:p>
          </p:txBody>
        </p:sp>
        <p:sp>
          <p:nvSpPr>
            <p:cNvPr id="10" name="TextBox 9">
              <a:extLst>
                <a:ext uri="{FF2B5EF4-FFF2-40B4-BE49-F238E27FC236}">
                  <a16:creationId xmlns:a16="http://schemas.microsoft.com/office/drawing/2014/main" id="{42E3A63E-5B72-3648-8445-48D96B5F198D}"/>
                </a:ext>
              </a:extLst>
            </p:cNvPr>
            <p:cNvSpPr txBox="1"/>
            <p:nvPr/>
          </p:nvSpPr>
          <p:spPr>
            <a:xfrm>
              <a:off x="6423577" y="4864231"/>
              <a:ext cx="6273209" cy="584775"/>
            </a:xfrm>
            <a:prstGeom prst="rect">
              <a:avLst/>
            </a:prstGeom>
            <a:noFill/>
          </p:spPr>
          <p:txBody>
            <a:bodyPr wrap="square" rtlCol="0">
              <a:spAutoFit/>
            </a:bodyPr>
            <a:lstStyle/>
            <a:p>
              <a:r>
                <a:rPr lang="en-US" sz="3200" spc="300" dirty="0"/>
                <a:t>Under one umbrella.</a:t>
              </a:r>
            </a:p>
          </p:txBody>
        </p:sp>
      </p:grpSp>
      <p:sp>
        <p:nvSpPr>
          <p:cNvPr id="12" name="TextBox 11">
            <a:extLst>
              <a:ext uri="{FF2B5EF4-FFF2-40B4-BE49-F238E27FC236}">
                <a16:creationId xmlns:a16="http://schemas.microsoft.com/office/drawing/2014/main" id="{16DC2D17-2BB1-8F4C-B57F-E8206C75959F}"/>
              </a:ext>
            </a:extLst>
          </p:cNvPr>
          <p:cNvSpPr txBox="1"/>
          <p:nvPr/>
        </p:nvSpPr>
        <p:spPr>
          <a:xfrm>
            <a:off x="4554930" y="5728858"/>
            <a:ext cx="6273209" cy="830997"/>
          </a:xfrm>
          <a:prstGeom prst="rect">
            <a:avLst/>
          </a:prstGeom>
          <a:noFill/>
        </p:spPr>
        <p:txBody>
          <a:bodyPr wrap="square" rtlCol="0">
            <a:spAutoFit/>
          </a:bodyPr>
          <a:lstStyle/>
          <a:p>
            <a:r>
              <a:rPr lang="en-US" sz="4800" dirty="0" err="1"/>
              <a:t>qmrlab.org</a:t>
            </a:r>
            <a:endParaRPr lang="en-US" sz="4800" dirty="0"/>
          </a:p>
        </p:txBody>
      </p:sp>
    </p:spTree>
    <p:extLst>
      <p:ext uri="{BB962C8B-B14F-4D97-AF65-F5344CB8AC3E}">
        <p14:creationId xmlns:p14="http://schemas.microsoft.com/office/powerpoint/2010/main" val="1941644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a:off x="8737600" y="0"/>
            <a:ext cx="3454400" cy="6883078"/>
          </a:xfrm>
          <a:prstGeom prst="rect">
            <a:avLst/>
          </a:prstGeom>
        </p:spPr>
      </p:pic>
      <p:pic>
        <p:nvPicPr>
          <p:cNvPr id="2" name="Picture 1"/>
          <p:cNvPicPr>
            <a:picLocks noChangeAspect="1"/>
          </p:cNvPicPr>
          <p:nvPr/>
        </p:nvPicPr>
        <p:blipFill>
          <a:blip r:embed="rId4">
            <a:alphaModFix amt="4000"/>
            <a:extLst>
              <a:ext uri="{28A0092B-C50C-407E-A947-70E740481C1C}">
                <a14:useLocalDpi xmlns:a14="http://schemas.microsoft.com/office/drawing/2010/main"/>
              </a:ext>
            </a:extLst>
          </a:blip>
          <a:stretch>
            <a:fillRect/>
          </a:stretch>
        </p:blipFill>
        <p:spPr>
          <a:xfrm>
            <a:off x="2228679" y="256539"/>
            <a:ext cx="8212614" cy="5430615"/>
          </a:xfrm>
          <a:prstGeom prst="rect">
            <a:avLst/>
          </a:prstGeom>
        </p:spPr>
      </p:pic>
      <p:pic>
        <p:nvPicPr>
          <p:cNvPr id="38" name="Picture 37"/>
          <p:cNvPicPr>
            <a:picLocks noChangeAspect="1"/>
          </p:cNvPicPr>
          <p:nvPr/>
        </p:nvPicPr>
        <p:blipFill rotWithShape="1">
          <a:blip r:embed="rId5" cstate="print">
            <a:extLst>
              <a:ext uri="{28A0092B-C50C-407E-A947-70E740481C1C}">
                <a14:useLocalDpi xmlns:a14="http://schemas.microsoft.com/office/drawing/2010/main"/>
              </a:ext>
            </a:extLst>
          </a:blip>
          <a:srcRect r="-2798"/>
          <a:stretch/>
        </p:blipFill>
        <p:spPr>
          <a:xfrm>
            <a:off x="4989322" y="4439908"/>
            <a:ext cx="2034324" cy="1978930"/>
          </a:xfrm>
          <a:prstGeom prst="rect">
            <a:avLst/>
          </a:prstGeom>
        </p:spPr>
      </p:pic>
      <p:pic>
        <p:nvPicPr>
          <p:cNvPr id="39" name="Picture 38"/>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965882" y="0"/>
            <a:ext cx="1138144" cy="1376226"/>
          </a:xfrm>
          <a:prstGeom prst="rect">
            <a:avLst/>
          </a:prstGeom>
        </p:spPr>
      </p:pic>
      <p:sp>
        <p:nvSpPr>
          <p:cNvPr id="40" name="TextBox 39"/>
          <p:cNvSpPr txBox="1"/>
          <p:nvPr/>
        </p:nvSpPr>
        <p:spPr>
          <a:xfrm>
            <a:off x="3802353" y="5925368"/>
            <a:ext cx="1090012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A5A5A5">
                    <a:lumMod val="50000"/>
                  </a:srgbClr>
                </a:solidFill>
                <a:effectLst/>
                <a:uLnTx/>
                <a:uFillTx/>
                <a:latin typeface="Calibri" panose="020F0502020204030204"/>
                <a:ea typeface="Arial" charset="0"/>
                <a:cs typeface="Arial" charset="0"/>
              </a:rPr>
              <a:t>www.neuro.polymtl.ca</a:t>
            </a:r>
            <a:endParaRPr kumimoji="0" lang="en-US" sz="3600" b="0" i="0" u="none" strike="noStrike" kern="1200" cap="none" spc="0" normalizeH="0" baseline="0" noProof="0" dirty="0">
              <a:ln>
                <a:noFill/>
              </a:ln>
              <a:solidFill>
                <a:srgbClr val="A5A5A5">
                  <a:lumMod val="50000"/>
                </a:srgbClr>
              </a:solidFill>
              <a:effectLst/>
              <a:uLnTx/>
              <a:uFillTx/>
              <a:latin typeface="Calibri" panose="020F0502020204030204"/>
              <a:ea typeface="Arial" charset="0"/>
              <a:cs typeface="Arial" charset="0"/>
            </a:endParaRPr>
          </a:p>
        </p:txBody>
      </p:sp>
      <p:pic>
        <p:nvPicPr>
          <p:cNvPr id="44" name="Picture 2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14345" y="144924"/>
            <a:ext cx="996123" cy="402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6" name="Shape 62"/>
          <p:cNvPicPr preferRelativeResize="0"/>
          <p:nvPr/>
        </p:nvPicPr>
        <p:blipFill rotWithShape="1">
          <a:blip r:embed="rId8" cstate="print">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a:off x="5295962" y="670425"/>
            <a:ext cx="1239015" cy="425161"/>
          </a:xfrm>
          <a:prstGeom prst="rect">
            <a:avLst/>
          </a:prstGeom>
          <a:noFill/>
          <a:ln>
            <a:noFill/>
          </a:ln>
        </p:spPr>
      </p:pic>
      <p:pic>
        <p:nvPicPr>
          <p:cNvPr id="47" name="Picture 46" descr="Screen Shot 2016-06-01 at 3.38.09 PM.png"/>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877133" y="693471"/>
            <a:ext cx="1227667" cy="429348"/>
          </a:xfrm>
          <a:prstGeom prst="rect">
            <a:avLst/>
          </a:prstGeom>
        </p:spPr>
      </p:pic>
      <p:pic>
        <p:nvPicPr>
          <p:cNvPr id="48" name="Picture 24"/>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224122" y="191128"/>
            <a:ext cx="1347287" cy="7326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5" name="Picture 4"/>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14500" y="-36756"/>
            <a:ext cx="1145225" cy="1186954"/>
          </a:xfrm>
          <a:prstGeom prst="rect">
            <a:avLst/>
          </a:prstGeom>
        </p:spPr>
      </p:pic>
      <p:pic>
        <p:nvPicPr>
          <p:cNvPr id="6" name="Picture 5"/>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729856" y="136538"/>
            <a:ext cx="1286502" cy="429423"/>
          </a:xfrm>
          <a:prstGeom prst="rect">
            <a:avLst/>
          </a:prstGeom>
        </p:spPr>
      </p:pic>
      <p:sp>
        <p:nvSpPr>
          <p:cNvPr id="49" name="TextBox 48"/>
          <p:cNvSpPr txBox="1"/>
          <p:nvPr/>
        </p:nvSpPr>
        <p:spPr>
          <a:xfrm>
            <a:off x="-24068" y="175119"/>
            <a:ext cx="206854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lumMod val="75000"/>
                    <a:lumOff val="25000"/>
                  </a:prstClr>
                </a:solidFill>
                <a:effectLst/>
                <a:uLnTx/>
                <a:uFillTx/>
                <a:latin typeface="Calibri Light" panose="020F0302020204030204"/>
                <a:ea typeface="Century Gothic" charset="0"/>
                <a:cs typeface="Century Gothic" charset="0"/>
              </a:rPr>
              <a:t>THANKS!</a:t>
            </a:r>
          </a:p>
        </p:txBody>
      </p:sp>
      <p:pic>
        <p:nvPicPr>
          <p:cNvPr id="8" name="Picture 7"/>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2652333" y="1239584"/>
            <a:ext cx="8262940" cy="2957884"/>
          </a:xfrm>
          <a:prstGeom prst="rect">
            <a:avLst/>
          </a:prstGeom>
        </p:spPr>
      </p:pic>
      <p:grpSp>
        <p:nvGrpSpPr>
          <p:cNvPr id="12" name="Group 11"/>
          <p:cNvGrpSpPr/>
          <p:nvPr/>
        </p:nvGrpSpPr>
        <p:grpSpPr>
          <a:xfrm>
            <a:off x="2563772" y="3863646"/>
            <a:ext cx="6688641" cy="977117"/>
            <a:chOff x="7322388" y="4704010"/>
            <a:chExt cx="6688641" cy="977117"/>
          </a:xfrm>
        </p:grpSpPr>
        <p:sp>
          <p:nvSpPr>
            <p:cNvPr id="54" name="TextBox 53"/>
            <p:cNvSpPr txBox="1"/>
            <p:nvPr/>
          </p:nvSpPr>
          <p:spPr>
            <a:xfrm>
              <a:off x="7704037" y="4704010"/>
              <a:ext cx="630699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lumMod val="75000"/>
                      <a:lumOff val="25000"/>
                    </a:prstClr>
                  </a:solidFill>
                  <a:effectLst/>
                  <a:uLnTx/>
                  <a:uFillTx/>
                  <a:latin typeface="Calibri Light" panose="020F0302020204030204"/>
                  <a:ea typeface="Century Gothic" charset="0"/>
                  <a:cs typeface="Century Gothic" charset="0"/>
                </a:rPr>
                <a:t>agahkarakuzu@gmail.com</a:t>
              </a:r>
              <a:endParaRPr kumimoji="0" lang="en-US" sz="2400" b="1" i="0" u="none" strike="noStrike" kern="1200" cap="none" spc="0" normalizeH="0" baseline="0" noProof="0" dirty="0">
                <a:ln>
                  <a:noFill/>
                </a:ln>
                <a:solidFill>
                  <a:prstClr val="black">
                    <a:lumMod val="75000"/>
                    <a:lumOff val="25000"/>
                  </a:prstClr>
                </a:solidFill>
                <a:effectLst/>
                <a:uLnTx/>
                <a:uFillTx/>
                <a:latin typeface="Calibri Light" panose="020F0302020204030204"/>
                <a:ea typeface="Century Gothic" charset="0"/>
                <a:cs typeface="Century Gothic" charset="0"/>
              </a:endParaRPr>
            </a:p>
          </p:txBody>
        </p:sp>
        <p:sp>
          <p:nvSpPr>
            <p:cNvPr id="55" name="TextBox 54"/>
            <p:cNvSpPr txBox="1"/>
            <p:nvPr/>
          </p:nvSpPr>
          <p:spPr>
            <a:xfrm>
              <a:off x="7692463" y="5219462"/>
              <a:ext cx="630699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Calibri Light" panose="020F0302020204030204"/>
                  <a:ea typeface="Century Gothic" charset="0"/>
                  <a:cs typeface="Century Gothic" charset="0"/>
                </a:rPr>
                <a:t>@</a:t>
              </a:r>
              <a:r>
                <a:rPr kumimoji="0" lang="en-US" sz="2400" b="1" i="0" u="none" strike="noStrike" kern="1200" cap="none" spc="0" normalizeH="0" baseline="0" noProof="0" dirty="0" err="1">
                  <a:ln>
                    <a:noFill/>
                  </a:ln>
                  <a:solidFill>
                    <a:prstClr val="black">
                      <a:lumMod val="75000"/>
                      <a:lumOff val="25000"/>
                    </a:prstClr>
                  </a:solidFill>
                  <a:effectLst/>
                  <a:uLnTx/>
                  <a:uFillTx/>
                  <a:latin typeface="Calibri Light" panose="020F0302020204030204"/>
                  <a:ea typeface="Century Gothic" charset="0"/>
                  <a:cs typeface="Century Gothic" charset="0"/>
                </a:rPr>
                <a:t>agahkarakuzu</a:t>
              </a:r>
              <a:endParaRPr kumimoji="0" lang="en-US" sz="2400" b="1" i="0" u="none" strike="noStrike" kern="1200" cap="none" spc="0" normalizeH="0" baseline="0" noProof="0" dirty="0">
                <a:ln>
                  <a:noFill/>
                </a:ln>
                <a:solidFill>
                  <a:prstClr val="black">
                    <a:lumMod val="75000"/>
                    <a:lumOff val="25000"/>
                  </a:prstClr>
                </a:solidFill>
                <a:effectLst/>
                <a:uLnTx/>
                <a:uFillTx/>
                <a:latin typeface="Calibri Light" panose="020F0302020204030204"/>
                <a:ea typeface="Century Gothic" charset="0"/>
                <a:cs typeface="Century Gothic" charset="0"/>
              </a:endParaRPr>
            </a:p>
          </p:txBody>
        </p:sp>
        <p:pic>
          <p:nvPicPr>
            <p:cNvPr id="10" name="Picture 9"/>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flipH="1">
              <a:off x="7322388" y="4769757"/>
              <a:ext cx="381649" cy="381649"/>
            </a:xfrm>
            <a:prstGeom prst="rect">
              <a:avLst/>
            </a:prstGeom>
          </p:spPr>
        </p:pic>
        <p:pic>
          <p:nvPicPr>
            <p:cNvPr id="11" name="Picture 10"/>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338419" y="5199229"/>
              <a:ext cx="431771" cy="431771"/>
            </a:xfrm>
            <a:prstGeom prst="rect">
              <a:avLst/>
            </a:prstGeom>
          </p:spPr>
        </p:pic>
      </p:grpSp>
      <p:sp>
        <p:nvSpPr>
          <p:cNvPr id="56" name="Content Placeholder 2"/>
          <p:cNvSpPr txBox="1">
            <a:spLocks/>
          </p:cNvSpPr>
          <p:nvPr/>
        </p:nvSpPr>
        <p:spPr>
          <a:xfrm>
            <a:off x="119339" y="1166183"/>
            <a:ext cx="4606189" cy="510868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a:ln>
                  <a:noFill/>
                </a:ln>
                <a:solidFill>
                  <a:prstClr val="black"/>
                </a:solidFill>
                <a:effectLst/>
                <a:uLnTx/>
                <a:uFillTx/>
                <a:latin typeface="Avenir Light"/>
                <a:ea typeface="+mn-ea"/>
                <a:cs typeface="Avenir Light"/>
              </a:rPr>
              <a:t>Nikola </a:t>
            </a:r>
            <a:r>
              <a:rPr kumimoji="0" lang="en-US" sz="2000" b="1" i="0" u="none" strike="noStrike" kern="1200" cap="none" spc="0" normalizeH="0" baseline="0" noProof="0" dirty="0" err="1">
                <a:ln>
                  <a:noFill/>
                </a:ln>
                <a:solidFill>
                  <a:prstClr val="black"/>
                </a:solidFill>
                <a:effectLst/>
                <a:uLnTx/>
                <a:uFillTx/>
                <a:latin typeface="Avenir Light"/>
                <a:ea typeface="+mn-ea"/>
                <a:cs typeface="Avenir Light"/>
              </a:rPr>
              <a:t>Stikov</a:t>
            </a:r>
            <a:r>
              <a:rPr kumimoji="0" lang="en-US" sz="2000" b="1" i="0" u="none" strike="noStrike" kern="1200" cap="none" spc="0" normalizeH="0" baseline="0" noProof="0" dirty="0">
                <a:ln>
                  <a:noFill/>
                </a:ln>
                <a:solidFill>
                  <a:prstClr val="black"/>
                </a:solidFill>
                <a:effectLst/>
                <a:uLnTx/>
                <a:uFillTx/>
                <a:latin typeface="Avenir Light"/>
                <a:ea typeface="+mn-ea"/>
                <a:cs typeface="Avenir Light"/>
              </a:rPr>
              <a:t> (Advisor)</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a:ln>
                  <a:noFill/>
                </a:ln>
                <a:solidFill>
                  <a:prstClr val="black"/>
                </a:solidFill>
                <a:effectLst/>
                <a:uLnTx/>
                <a:uFillTx/>
                <a:latin typeface="Avenir Light"/>
                <a:ea typeface="+mn-ea"/>
                <a:cs typeface="Avenir Light"/>
              </a:rPr>
              <a:t>Julien Cohen-Adad</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Ilana</a:t>
            </a: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 </a:t>
            </a: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Leppert</a:t>
            </a:r>
            <a:endParaRPr kumimoji="0" lang="en-US" sz="2000" b="0" i="0" u="none" strike="noStrike" kern="1200" cap="none" spc="0" normalizeH="0" baseline="0" noProof="0" dirty="0">
              <a:ln>
                <a:noFill/>
              </a:ln>
              <a:solidFill>
                <a:prstClr val="black"/>
              </a:solidFill>
              <a:effectLst/>
              <a:uLnTx/>
              <a:uFillTx/>
              <a:latin typeface="Avenir Light"/>
              <a:ea typeface="+mn-ea"/>
              <a:cs typeface="Avenir Ligh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Mathieu Boudreau</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Jennifer Campbell</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Agah</a:t>
            </a: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 </a:t>
            </a: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Karakuzu</a:t>
            </a:r>
            <a:endParaRPr kumimoji="0" lang="en-US" sz="2000" b="0" i="0" u="none" strike="noStrike" kern="1200" cap="none" spc="0" normalizeH="0" baseline="0" noProof="0" dirty="0">
              <a:ln>
                <a:noFill/>
              </a:ln>
              <a:solidFill>
                <a:prstClr val="black"/>
              </a:solidFill>
              <a:effectLst/>
              <a:uLnTx/>
              <a:uFillTx/>
              <a:latin typeface="Avenir Light"/>
              <a:ea typeface="+mn-ea"/>
              <a:cs typeface="Avenir Ligh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Tommy </a:t>
            </a: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Boshkovski</a:t>
            </a:r>
            <a:endParaRPr kumimoji="0" lang="en-US" sz="2000" b="0" i="0" u="none" strike="noStrike" kern="1200" cap="none" spc="0" normalizeH="0" baseline="0" noProof="0" dirty="0">
              <a:ln>
                <a:noFill/>
              </a:ln>
              <a:solidFill>
                <a:prstClr val="black"/>
              </a:solidFill>
              <a:effectLst/>
              <a:uLnTx/>
              <a:uFillTx/>
              <a:latin typeface="Avenir Light"/>
              <a:ea typeface="+mn-ea"/>
              <a:cs typeface="Avenir Ligh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Tanguy Duval</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Bruce Pike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Sridar</a:t>
            </a: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 Narayanan</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Christine Tardif</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Robert Brown</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David </a:t>
            </a: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Rudko</a:t>
            </a:r>
            <a:endParaRPr kumimoji="0" lang="en-US" sz="2000" b="0" i="0" u="none" strike="noStrike" kern="1200" cap="none" spc="0" normalizeH="0" baseline="0" noProof="0" dirty="0">
              <a:ln>
                <a:noFill/>
              </a:ln>
              <a:solidFill>
                <a:prstClr val="black"/>
              </a:solidFill>
              <a:effectLst/>
              <a:uLnTx/>
              <a:uFillTx/>
              <a:latin typeface="Avenir Light"/>
              <a:ea typeface="+mn-ea"/>
              <a:cs typeface="Avenir Ligh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Jean-Francois Cabana</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Robert Dougherty</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venir Light"/>
                <a:ea typeface="+mn-ea"/>
                <a:cs typeface="Avenir Light"/>
              </a:rPr>
              <a:t>Brian </a:t>
            </a:r>
            <a:r>
              <a:rPr kumimoji="0" lang="en-US" sz="2000" b="0" i="0" u="none" strike="noStrike" kern="1200" cap="none" spc="0" normalizeH="0" baseline="0" noProof="0" dirty="0" err="1">
                <a:ln>
                  <a:noFill/>
                </a:ln>
                <a:solidFill>
                  <a:prstClr val="black"/>
                </a:solidFill>
                <a:effectLst/>
                <a:uLnTx/>
                <a:uFillTx/>
                <a:latin typeface="Avenir Light"/>
                <a:ea typeface="+mn-ea"/>
                <a:cs typeface="Avenir Light"/>
              </a:rPr>
              <a:t>Wandell</a:t>
            </a:r>
            <a:endParaRPr kumimoji="0" lang="en-US" sz="2000" b="0" i="0" u="none" strike="noStrike" kern="1200" cap="none" spc="0" normalizeH="0" baseline="0" noProof="0" dirty="0">
              <a:ln>
                <a:noFill/>
              </a:ln>
              <a:solidFill>
                <a:prstClr val="black"/>
              </a:solidFill>
              <a:effectLst/>
              <a:uLnTx/>
              <a:uFillTx/>
              <a:latin typeface="Avenir Light"/>
              <a:ea typeface="+mn-ea"/>
              <a:cs typeface="Avenir Ligh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uLnTx/>
              <a:uFillTx/>
              <a:latin typeface="Avenir Light"/>
              <a:ea typeface="+mn-ea"/>
              <a:cs typeface="Avenir Light"/>
            </a:endParaRPr>
          </a:p>
        </p:txBody>
      </p:sp>
      <p:grpSp>
        <p:nvGrpSpPr>
          <p:cNvPr id="14" name="Group 13"/>
          <p:cNvGrpSpPr/>
          <p:nvPr/>
        </p:nvGrpSpPr>
        <p:grpSpPr>
          <a:xfrm rot="20669795">
            <a:off x="10322963" y="3147077"/>
            <a:ext cx="1239729" cy="3495908"/>
            <a:chOff x="2975107" y="-24126"/>
            <a:chExt cx="1375977" cy="4011275"/>
          </a:xfrm>
        </p:grpSpPr>
        <p:sp>
          <p:nvSpPr>
            <p:cNvPr id="57" name="Rectangle 56"/>
            <p:cNvSpPr/>
            <p:nvPr/>
          </p:nvSpPr>
          <p:spPr>
            <a:xfrm rot="1380000">
              <a:off x="4303800" y="-24126"/>
              <a:ext cx="47284" cy="934898"/>
            </a:xfrm>
            <a:prstGeom prst="rect">
              <a:avLst/>
            </a:prstGeom>
            <a:solidFill>
              <a:srgbClr val="3AA9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7E6E6">
                    <a:lumMod val="50000"/>
                  </a:srgbClr>
                </a:solidFill>
                <a:effectLst/>
                <a:uLnTx/>
                <a:uFillTx/>
                <a:latin typeface="Calibri" panose="020F0502020204030204"/>
                <a:ea typeface="+mn-ea"/>
                <a:cs typeface="+mn-cs"/>
              </a:endParaRPr>
            </a:p>
          </p:txBody>
        </p:sp>
        <p:sp>
          <p:nvSpPr>
            <p:cNvPr id="58" name="Rectangle 57"/>
            <p:cNvSpPr/>
            <p:nvPr/>
          </p:nvSpPr>
          <p:spPr>
            <a:xfrm rot="1440000">
              <a:off x="3856606" y="1005269"/>
              <a:ext cx="47284" cy="934898"/>
            </a:xfrm>
            <a:prstGeom prst="rect">
              <a:avLst/>
            </a:prstGeom>
            <a:solidFill>
              <a:srgbClr val="89CA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7E6E6">
                    <a:lumMod val="50000"/>
                  </a:srgbClr>
                </a:solidFill>
                <a:effectLst/>
                <a:uLnTx/>
                <a:uFillTx/>
                <a:latin typeface="Calibri" panose="020F0502020204030204"/>
                <a:ea typeface="+mn-ea"/>
                <a:cs typeface="+mn-cs"/>
              </a:endParaRPr>
            </a:p>
          </p:txBody>
        </p:sp>
        <p:sp>
          <p:nvSpPr>
            <p:cNvPr id="59" name="Rectangle 58"/>
            <p:cNvSpPr/>
            <p:nvPr/>
          </p:nvSpPr>
          <p:spPr>
            <a:xfrm rot="1380000">
              <a:off x="3411392" y="2047919"/>
              <a:ext cx="47284" cy="934898"/>
            </a:xfrm>
            <a:prstGeom prst="rect">
              <a:avLst/>
            </a:prstGeom>
            <a:solidFill>
              <a:srgbClr val="FD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7E6E6">
                    <a:lumMod val="50000"/>
                  </a:srgbClr>
                </a:solidFill>
                <a:effectLst/>
                <a:uLnTx/>
                <a:uFillTx/>
                <a:latin typeface="Calibri" panose="020F0502020204030204"/>
                <a:ea typeface="+mn-ea"/>
                <a:cs typeface="+mn-cs"/>
              </a:endParaRPr>
            </a:p>
          </p:txBody>
        </p:sp>
        <p:sp>
          <p:nvSpPr>
            <p:cNvPr id="60" name="Rectangle 59"/>
            <p:cNvSpPr/>
            <p:nvPr/>
          </p:nvSpPr>
          <p:spPr>
            <a:xfrm rot="1380000">
              <a:off x="2975107" y="3052251"/>
              <a:ext cx="47284" cy="934898"/>
            </a:xfrm>
            <a:prstGeom prst="rect">
              <a:avLst/>
            </a:prstGeom>
            <a:solidFill>
              <a:srgbClr val="BA1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7E6E6">
                    <a:lumMod val="50000"/>
                  </a:srgbClr>
                </a:solidFill>
                <a:effectLst/>
                <a:uLnTx/>
                <a:uFillTx/>
                <a:latin typeface="Calibri" panose="020F0502020204030204"/>
                <a:ea typeface="+mn-ea"/>
                <a:cs typeface="+mn-cs"/>
              </a:endParaRPr>
            </a:p>
          </p:txBody>
        </p:sp>
      </p:grpSp>
      <p:grpSp>
        <p:nvGrpSpPr>
          <p:cNvPr id="9" name="Group 8"/>
          <p:cNvGrpSpPr/>
          <p:nvPr/>
        </p:nvGrpSpPr>
        <p:grpSpPr>
          <a:xfrm>
            <a:off x="0" y="6512845"/>
            <a:ext cx="10650099" cy="342341"/>
            <a:chOff x="0" y="6512845"/>
            <a:chExt cx="10650099" cy="342341"/>
          </a:xfrm>
        </p:grpSpPr>
        <p:pic>
          <p:nvPicPr>
            <p:cNvPr id="32" name="Picture 31"/>
            <p:cNvPicPr>
              <a:picLocks noChangeAspect="1"/>
            </p:cNvPicPr>
            <p:nvPr/>
          </p:nvPicPr>
          <p:blipFill>
            <a:blip r:embed="rId16"/>
            <a:stretch>
              <a:fillRect/>
            </a:stretch>
          </p:blipFill>
          <p:spPr>
            <a:xfrm>
              <a:off x="0" y="6541595"/>
              <a:ext cx="3912966" cy="313591"/>
            </a:xfrm>
            <a:prstGeom prst="rect">
              <a:avLst/>
            </a:prstGeom>
          </p:spPr>
        </p:pic>
        <p:pic>
          <p:nvPicPr>
            <p:cNvPr id="34" name="Picture 33"/>
            <p:cNvPicPr>
              <a:picLocks noChangeAspect="1"/>
            </p:cNvPicPr>
            <p:nvPr/>
          </p:nvPicPr>
          <p:blipFill>
            <a:blip r:embed="rId16"/>
            <a:stretch>
              <a:fillRect/>
            </a:stretch>
          </p:blipFill>
          <p:spPr>
            <a:xfrm>
              <a:off x="4053430" y="6512845"/>
              <a:ext cx="3912966" cy="313591"/>
            </a:xfrm>
            <a:prstGeom prst="rect">
              <a:avLst/>
            </a:prstGeom>
          </p:spPr>
        </p:pic>
        <p:pic>
          <p:nvPicPr>
            <p:cNvPr id="35" name="Picture 34"/>
            <p:cNvPicPr>
              <a:picLocks noChangeAspect="1"/>
            </p:cNvPicPr>
            <p:nvPr/>
          </p:nvPicPr>
          <p:blipFill>
            <a:blip r:embed="rId16"/>
            <a:stretch>
              <a:fillRect/>
            </a:stretch>
          </p:blipFill>
          <p:spPr>
            <a:xfrm>
              <a:off x="6737133" y="6521531"/>
              <a:ext cx="3912966" cy="313591"/>
            </a:xfrm>
            <a:prstGeom prst="rect">
              <a:avLst/>
            </a:prstGeom>
          </p:spPr>
        </p:pic>
      </p:grpSp>
      <p:pic>
        <p:nvPicPr>
          <p:cNvPr id="36" name="Picture 4" descr="mage result for transmedtech logo"/>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8183754" y="5234376"/>
            <a:ext cx="2317803" cy="133732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5"/>
          <p:cNvPicPr>
            <a:picLocks noChangeAspect="1" noChangeArrowheads="1"/>
          </p:cNvPicPr>
          <p:nvPr/>
        </p:nvPicPr>
        <p:blipFill>
          <a:blip r:embed="rId18">
            <a:clrChange>
              <a:clrFrom>
                <a:srgbClr val="F9FBFF"/>
              </a:clrFrom>
              <a:clrTo>
                <a:srgbClr val="F9FBFF">
                  <a:alpha val="0"/>
                </a:srgbClr>
              </a:clrTo>
            </a:clrChange>
            <a:extLst>
              <a:ext uri="{28A0092B-C50C-407E-A947-70E740481C1C}">
                <a14:useLocalDpi xmlns:a14="http://schemas.microsoft.com/office/drawing/2010/main"/>
              </a:ext>
            </a:extLst>
          </a:blip>
          <a:srcRect/>
          <a:stretch>
            <a:fillRect/>
          </a:stretch>
        </p:blipFill>
        <p:spPr bwMode="auto">
          <a:xfrm>
            <a:off x="8287410" y="4075246"/>
            <a:ext cx="2272746" cy="999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33" name="Picture 32">
            <a:extLst>
              <a:ext uri="{FF2B5EF4-FFF2-40B4-BE49-F238E27FC236}">
                <a16:creationId xmlns:a16="http://schemas.microsoft.com/office/drawing/2014/main" id="{5F9C8830-1261-7849-A0D2-346627CB3CA5}"/>
              </a:ext>
            </a:extLst>
          </p:cNvPr>
          <p:cNvPicPr>
            <a:picLocks noChangeAspect="1"/>
          </p:cNvPicPr>
          <p:nvPr/>
        </p:nvPicPr>
        <p:blipFill>
          <a:blip r:embed="rId19"/>
          <a:stretch>
            <a:fillRect/>
          </a:stretch>
        </p:blipFill>
        <p:spPr>
          <a:xfrm>
            <a:off x="8413475" y="346143"/>
            <a:ext cx="1478457" cy="453205"/>
          </a:xfrm>
          <a:prstGeom prst="rect">
            <a:avLst/>
          </a:prstGeom>
        </p:spPr>
      </p:pic>
      <p:pic>
        <p:nvPicPr>
          <p:cNvPr id="42" name="Picture 41">
            <a:extLst>
              <a:ext uri="{FF2B5EF4-FFF2-40B4-BE49-F238E27FC236}">
                <a16:creationId xmlns:a16="http://schemas.microsoft.com/office/drawing/2014/main" id="{5795004D-6DC1-0B4C-86CB-AF8010C08E12}"/>
              </a:ext>
            </a:extLst>
          </p:cNvPr>
          <p:cNvPicPr>
            <a:picLocks noChangeAspect="1"/>
          </p:cNvPicPr>
          <p:nvPr/>
        </p:nvPicPr>
        <p:blipFill>
          <a:blip r:embed="rId20"/>
          <a:stretch>
            <a:fillRect/>
          </a:stretch>
        </p:blipFill>
        <p:spPr>
          <a:xfrm>
            <a:off x="9165066" y="3370474"/>
            <a:ext cx="1336491" cy="476870"/>
          </a:xfrm>
          <a:prstGeom prst="rect">
            <a:avLst/>
          </a:prstGeom>
        </p:spPr>
      </p:pic>
    </p:spTree>
    <p:extLst>
      <p:ext uri="{BB962C8B-B14F-4D97-AF65-F5344CB8AC3E}">
        <p14:creationId xmlns:p14="http://schemas.microsoft.com/office/powerpoint/2010/main" val="2238133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Group 107">
            <a:extLst>
              <a:ext uri="{FF2B5EF4-FFF2-40B4-BE49-F238E27FC236}">
                <a16:creationId xmlns:a16="http://schemas.microsoft.com/office/drawing/2014/main" id="{2675307A-417D-AF49-B70E-4386CC4CDFB8}"/>
              </a:ext>
            </a:extLst>
          </p:cNvPr>
          <p:cNvGrpSpPr/>
          <p:nvPr/>
        </p:nvGrpSpPr>
        <p:grpSpPr>
          <a:xfrm>
            <a:off x="3446688" y="129832"/>
            <a:ext cx="6471034" cy="3204860"/>
            <a:chOff x="6022470" y="556063"/>
            <a:chExt cx="8158394" cy="3825485"/>
          </a:xfrm>
        </p:grpSpPr>
        <p:pic>
          <p:nvPicPr>
            <p:cNvPr id="17" name="Picture 16">
              <a:extLst>
                <a:ext uri="{FF2B5EF4-FFF2-40B4-BE49-F238E27FC236}">
                  <a16:creationId xmlns:a16="http://schemas.microsoft.com/office/drawing/2014/main" id="{140149C4-C129-1A4A-A261-DFCA1A894FC0}"/>
                </a:ext>
              </a:extLst>
            </p:cNvPr>
            <p:cNvPicPr>
              <a:picLocks noChangeAspect="1"/>
            </p:cNvPicPr>
            <p:nvPr/>
          </p:nvPicPr>
          <p:blipFill>
            <a:blip r:embed="rId3"/>
            <a:stretch>
              <a:fillRect/>
            </a:stretch>
          </p:blipFill>
          <p:spPr>
            <a:xfrm>
              <a:off x="6111186" y="918283"/>
              <a:ext cx="5273301" cy="2979533"/>
            </a:xfrm>
            <a:prstGeom prst="rect">
              <a:avLst/>
            </a:prstGeom>
          </p:spPr>
        </p:pic>
        <p:pic>
          <p:nvPicPr>
            <p:cNvPr id="19" name="Picture 18">
              <a:extLst>
                <a:ext uri="{FF2B5EF4-FFF2-40B4-BE49-F238E27FC236}">
                  <a16:creationId xmlns:a16="http://schemas.microsoft.com/office/drawing/2014/main" id="{E20D9562-4296-5043-8AD7-93B078D373A2}"/>
                </a:ext>
              </a:extLst>
            </p:cNvPr>
            <p:cNvPicPr>
              <a:picLocks noChangeAspect="1"/>
            </p:cNvPicPr>
            <p:nvPr/>
          </p:nvPicPr>
          <p:blipFill rotWithShape="1">
            <a:blip r:embed="rId4"/>
            <a:srcRect l="1" r="6853" b="1681"/>
            <a:stretch/>
          </p:blipFill>
          <p:spPr>
            <a:xfrm>
              <a:off x="11542973" y="947643"/>
              <a:ext cx="143190" cy="2871720"/>
            </a:xfrm>
            <a:prstGeom prst="rect">
              <a:avLst/>
            </a:prstGeom>
          </p:spPr>
        </p:pic>
        <p:sp>
          <p:nvSpPr>
            <p:cNvPr id="20" name="TextBox 19">
              <a:extLst>
                <a:ext uri="{FF2B5EF4-FFF2-40B4-BE49-F238E27FC236}">
                  <a16:creationId xmlns:a16="http://schemas.microsoft.com/office/drawing/2014/main" id="{EA712225-4A65-AF4F-8C66-B9F8F041E1CB}"/>
                </a:ext>
              </a:extLst>
            </p:cNvPr>
            <p:cNvSpPr txBox="1"/>
            <p:nvPr/>
          </p:nvSpPr>
          <p:spPr>
            <a:xfrm rot="5400000">
              <a:off x="10632106" y="2697933"/>
              <a:ext cx="2477448" cy="465637"/>
            </a:xfrm>
            <a:prstGeom prst="rect">
              <a:avLst/>
            </a:prstGeom>
            <a:noFill/>
          </p:spPr>
          <p:txBody>
            <a:bodyPr wrap="square" rtlCol="0">
              <a:spAutoFit/>
            </a:bodyPr>
            <a:lstStyle/>
            <a:p>
              <a:r>
                <a:rPr lang="en-US" dirty="0"/>
                <a:t>% Difference</a:t>
              </a:r>
            </a:p>
          </p:txBody>
        </p:sp>
        <p:sp>
          <p:nvSpPr>
            <p:cNvPr id="21" name="TextBox 20">
              <a:extLst>
                <a:ext uri="{FF2B5EF4-FFF2-40B4-BE49-F238E27FC236}">
                  <a16:creationId xmlns:a16="http://schemas.microsoft.com/office/drawing/2014/main" id="{92809A51-C01C-2040-AD65-CAE5018F851F}"/>
                </a:ext>
              </a:extLst>
            </p:cNvPr>
            <p:cNvSpPr txBox="1"/>
            <p:nvPr/>
          </p:nvSpPr>
          <p:spPr>
            <a:xfrm>
              <a:off x="11686164" y="863840"/>
              <a:ext cx="2477448" cy="440854"/>
            </a:xfrm>
            <a:prstGeom prst="rect">
              <a:avLst/>
            </a:prstGeom>
            <a:noFill/>
          </p:spPr>
          <p:txBody>
            <a:bodyPr wrap="square" rtlCol="0">
              <a:spAutoFit/>
            </a:bodyPr>
            <a:lstStyle/>
            <a:p>
              <a:r>
                <a:rPr lang="en-US" dirty="0"/>
                <a:t>30</a:t>
              </a:r>
            </a:p>
          </p:txBody>
        </p:sp>
        <p:sp>
          <p:nvSpPr>
            <p:cNvPr id="22" name="TextBox 21">
              <a:extLst>
                <a:ext uri="{FF2B5EF4-FFF2-40B4-BE49-F238E27FC236}">
                  <a16:creationId xmlns:a16="http://schemas.microsoft.com/office/drawing/2014/main" id="{23D98FBD-577C-F844-8C1D-5ACB093093D5}"/>
                </a:ext>
              </a:extLst>
            </p:cNvPr>
            <p:cNvSpPr txBox="1"/>
            <p:nvPr/>
          </p:nvSpPr>
          <p:spPr>
            <a:xfrm>
              <a:off x="11633073" y="3516280"/>
              <a:ext cx="2477448" cy="440854"/>
            </a:xfrm>
            <a:prstGeom prst="rect">
              <a:avLst/>
            </a:prstGeom>
            <a:noFill/>
          </p:spPr>
          <p:txBody>
            <a:bodyPr wrap="square" rtlCol="0">
              <a:spAutoFit/>
            </a:bodyPr>
            <a:lstStyle/>
            <a:p>
              <a:r>
                <a:rPr lang="en-US" dirty="0"/>
                <a:t>-30</a:t>
              </a:r>
            </a:p>
          </p:txBody>
        </p:sp>
        <p:sp>
          <p:nvSpPr>
            <p:cNvPr id="41" name="TextBox 40">
              <a:extLst>
                <a:ext uri="{FF2B5EF4-FFF2-40B4-BE49-F238E27FC236}">
                  <a16:creationId xmlns:a16="http://schemas.microsoft.com/office/drawing/2014/main" id="{252E3A49-89D4-B149-89CD-28B5F71AC3E5}"/>
                </a:ext>
              </a:extLst>
            </p:cNvPr>
            <p:cNvSpPr txBox="1"/>
            <p:nvPr/>
          </p:nvSpPr>
          <p:spPr>
            <a:xfrm>
              <a:off x="6022470" y="556063"/>
              <a:ext cx="3668823" cy="367378"/>
            </a:xfrm>
            <a:prstGeom prst="rect">
              <a:avLst/>
            </a:prstGeom>
            <a:noFill/>
          </p:spPr>
          <p:txBody>
            <a:bodyPr wrap="square" rtlCol="0">
              <a:spAutoFit/>
            </a:bodyPr>
            <a:lstStyle/>
            <a:p>
              <a:r>
                <a:rPr lang="en-US" sz="1400" i="1" dirty="0"/>
                <a:t>Lee et al. 2019 MRM 81(1):454-65</a:t>
              </a:r>
            </a:p>
          </p:txBody>
        </p:sp>
        <p:pic>
          <p:nvPicPr>
            <p:cNvPr id="98" name="Picture 6">
              <a:extLst>
                <a:ext uri="{FF2B5EF4-FFF2-40B4-BE49-F238E27FC236}">
                  <a16:creationId xmlns:a16="http://schemas.microsoft.com/office/drawing/2014/main" id="{1D5E7878-57A3-5E45-B621-0DCD169CF2C6}"/>
                </a:ext>
              </a:extLst>
            </p:cNvPr>
            <p:cNvPicPr>
              <a:picLocks noChangeAspect="1" noChangeArrowheads="1"/>
            </p:cNvPicPr>
            <p:nvPr/>
          </p:nvPicPr>
          <p:blipFill>
            <a:blip r:embed="rId5"/>
            <a:srcRect/>
            <a:stretch/>
          </p:blipFill>
          <p:spPr bwMode="auto">
            <a:xfrm>
              <a:off x="6308645" y="3984387"/>
              <a:ext cx="1190932" cy="29215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98">
              <a:extLst>
                <a:ext uri="{FF2B5EF4-FFF2-40B4-BE49-F238E27FC236}">
                  <a16:creationId xmlns:a16="http://schemas.microsoft.com/office/drawing/2014/main" id="{75DC856C-75BF-734A-851A-A62E255EC802}"/>
                </a:ext>
              </a:extLst>
            </p:cNvPr>
            <p:cNvPicPr>
              <a:picLocks noChangeAspect="1"/>
            </p:cNvPicPr>
            <p:nvPr/>
          </p:nvPicPr>
          <p:blipFill>
            <a:blip r:embed="rId6" cstate="hqprint">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a:ext>
              </a:extLst>
            </a:blip>
            <a:stretch>
              <a:fillRect/>
            </a:stretch>
          </p:blipFill>
          <p:spPr>
            <a:xfrm>
              <a:off x="8505970" y="3897816"/>
              <a:ext cx="483732" cy="483732"/>
            </a:xfrm>
            <a:prstGeom prst="rect">
              <a:avLst/>
            </a:prstGeom>
          </p:spPr>
        </p:pic>
        <p:pic>
          <p:nvPicPr>
            <p:cNvPr id="103" name="Picture 6">
              <a:extLst>
                <a:ext uri="{FF2B5EF4-FFF2-40B4-BE49-F238E27FC236}">
                  <a16:creationId xmlns:a16="http://schemas.microsoft.com/office/drawing/2014/main" id="{5716736C-4E36-C046-9E96-F9E5D37FE64A}"/>
                </a:ext>
              </a:extLst>
            </p:cNvPr>
            <p:cNvPicPr>
              <a:picLocks noChangeAspect="1" noChangeArrowheads="1"/>
            </p:cNvPicPr>
            <p:nvPr/>
          </p:nvPicPr>
          <p:blipFill>
            <a:blip r:embed="rId5"/>
            <a:srcRect/>
            <a:stretch/>
          </p:blipFill>
          <p:spPr bwMode="auto">
            <a:xfrm>
              <a:off x="9691294" y="4062415"/>
              <a:ext cx="872856" cy="214122"/>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103">
              <a:extLst>
                <a:ext uri="{FF2B5EF4-FFF2-40B4-BE49-F238E27FC236}">
                  <a16:creationId xmlns:a16="http://schemas.microsoft.com/office/drawing/2014/main" id="{B8E48C86-D228-9641-B9D0-16C9864B6AFF}"/>
                </a:ext>
              </a:extLst>
            </p:cNvPr>
            <p:cNvPicPr>
              <a:picLocks noChangeAspect="1"/>
            </p:cNvPicPr>
            <p:nvPr/>
          </p:nvPicPr>
          <p:blipFill>
            <a:blip r:embed="rId6" cstate="hqprint">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tretch>
              <a:fillRect/>
            </a:stretch>
          </p:blipFill>
          <p:spPr>
            <a:xfrm>
              <a:off x="10780460" y="3960353"/>
              <a:ext cx="387941" cy="387941"/>
            </a:xfrm>
            <a:prstGeom prst="rect">
              <a:avLst/>
            </a:prstGeom>
          </p:spPr>
        </p:pic>
        <p:sp>
          <p:nvSpPr>
            <p:cNvPr id="105" name="TextBox 104">
              <a:extLst>
                <a:ext uri="{FF2B5EF4-FFF2-40B4-BE49-F238E27FC236}">
                  <a16:creationId xmlns:a16="http://schemas.microsoft.com/office/drawing/2014/main" id="{AC88A7B7-51FC-BB47-9E7D-70C7D153F401}"/>
                </a:ext>
              </a:extLst>
            </p:cNvPr>
            <p:cNvSpPr txBox="1"/>
            <p:nvPr/>
          </p:nvSpPr>
          <p:spPr>
            <a:xfrm>
              <a:off x="10512040" y="4071604"/>
              <a:ext cx="3668824" cy="307777"/>
            </a:xfrm>
            <a:prstGeom prst="rect">
              <a:avLst/>
            </a:prstGeom>
            <a:noFill/>
          </p:spPr>
          <p:txBody>
            <a:bodyPr wrap="square" rtlCol="0">
              <a:spAutoFit/>
            </a:bodyPr>
            <a:lstStyle/>
            <a:p>
              <a:r>
                <a:rPr lang="en-US" sz="1400" i="1" dirty="0">
                  <a:solidFill>
                    <a:schemeClr val="bg1"/>
                  </a:solidFill>
                </a:rPr>
                <a:t>vs</a:t>
              </a:r>
            </a:p>
          </p:txBody>
        </p:sp>
        <p:pic>
          <p:nvPicPr>
            <p:cNvPr id="106" name="Picture 105">
              <a:extLst>
                <a:ext uri="{FF2B5EF4-FFF2-40B4-BE49-F238E27FC236}">
                  <a16:creationId xmlns:a16="http://schemas.microsoft.com/office/drawing/2014/main" id="{E7CF4B3D-5DEB-A44D-9B9A-54CE220C58FD}"/>
                </a:ext>
              </a:extLst>
            </p:cNvPr>
            <p:cNvPicPr>
              <a:picLocks noChangeAspect="1"/>
            </p:cNvPicPr>
            <p:nvPr/>
          </p:nvPicPr>
          <p:blipFill>
            <a:blip r:embed="rId9"/>
            <a:stretch>
              <a:fillRect/>
            </a:stretch>
          </p:blipFill>
          <p:spPr>
            <a:xfrm>
              <a:off x="7284368" y="3962835"/>
              <a:ext cx="334321" cy="335253"/>
            </a:xfrm>
            <a:prstGeom prst="rect">
              <a:avLst/>
            </a:prstGeom>
          </p:spPr>
        </p:pic>
        <p:pic>
          <p:nvPicPr>
            <p:cNvPr id="107" name="Picture 106">
              <a:extLst>
                <a:ext uri="{FF2B5EF4-FFF2-40B4-BE49-F238E27FC236}">
                  <a16:creationId xmlns:a16="http://schemas.microsoft.com/office/drawing/2014/main" id="{2BBC24B1-F3E1-9F4C-B05C-4BF53CD195AC}"/>
                </a:ext>
              </a:extLst>
            </p:cNvPr>
            <p:cNvPicPr>
              <a:picLocks noChangeAspect="1"/>
            </p:cNvPicPr>
            <p:nvPr/>
          </p:nvPicPr>
          <p:blipFill>
            <a:blip r:embed="rId9"/>
            <a:stretch>
              <a:fillRect/>
            </a:stretch>
          </p:blipFill>
          <p:spPr>
            <a:xfrm>
              <a:off x="8574324" y="4030779"/>
              <a:ext cx="334321" cy="335253"/>
            </a:xfrm>
            <a:prstGeom prst="rect">
              <a:avLst/>
            </a:prstGeom>
          </p:spPr>
        </p:pic>
      </p:grpSp>
      <p:sp>
        <p:nvSpPr>
          <p:cNvPr id="130" name="TextBox 129">
            <a:extLst>
              <a:ext uri="{FF2B5EF4-FFF2-40B4-BE49-F238E27FC236}">
                <a16:creationId xmlns:a16="http://schemas.microsoft.com/office/drawing/2014/main" id="{7DE45D57-0C28-0042-80FD-DE516BA2BABF}"/>
              </a:ext>
            </a:extLst>
          </p:cNvPr>
          <p:cNvSpPr txBox="1"/>
          <p:nvPr/>
        </p:nvSpPr>
        <p:spPr>
          <a:xfrm rot="16200000">
            <a:off x="-1922820" y="279102"/>
            <a:ext cx="4681635" cy="523220"/>
          </a:xfrm>
          <a:prstGeom prst="rect">
            <a:avLst/>
          </a:prstGeom>
          <a:noFill/>
        </p:spPr>
        <p:txBody>
          <a:bodyPr wrap="square" rtlCol="0">
            <a:spAutoFit/>
          </a:bodyPr>
          <a:lstStyle/>
          <a:p>
            <a:r>
              <a:rPr lang="en-US" sz="2800" dirty="0">
                <a:solidFill>
                  <a:srgbClr val="FFFF00"/>
                </a:solidFill>
              </a:rPr>
              <a:t>Variability in </a:t>
            </a:r>
            <a:r>
              <a:rPr lang="en-US" sz="2800" dirty="0" err="1">
                <a:solidFill>
                  <a:srgbClr val="FFFF00"/>
                </a:solidFill>
              </a:rPr>
              <a:t>qMRI</a:t>
            </a:r>
            <a:endParaRPr lang="en-US" sz="2800" dirty="0">
              <a:solidFill>
                <a:srgbClr val="FFFF00"/>
              </a:solidFill>
            </a:endParaRPr>
          </a:p>
        </p:txBody>
      </p:sp>
      <p:sp>
        <p:nvSpPr>
          <p:cNvPr id="36" name="TextBox 35">
            <a:extLst>
              <a:ext uri="{FF2B5EF4-FFF2-40B4-BE49-F238E27FC236}">
                <a16:creationId xmlns:a16="http://schemas.microsoft.com/office/drawing/2014/main" id="{3FEE6DA6-DC4C-0541-A379-6849F3169044}"/>
              </a:ext>
            </a:extLst>
          </p:cNvPr>
          <p:cNvSpPr txBox="1"/>
          <p:nvPr/>
        </p:nvSpPr>
        <p:spPr>
          <a:xfrm>
            <a:off x="8311470" y="1361758"/>
            <a:ext cx="3372071" cy="371918"/>
          </a:xfrm>
          <a:prstGeom prst="rect">
            <a:avLst/>
          </a:prstGeom>
          <a:noFill/>
        </p:spPr>
        <p:txBody>
          <a:bodyPr wrap="square" rtlCol="0">
            <a:spAutoFit/>
          </a:bodyPr>
          <a:lstStyle/>
          <a:p>
            <a:r>
              <a:rPr lang="en-US" dirty="0">
                <a:solidFill>
                  <a:srgbClr val="13D6FF"/>
                </a:solidFill>
              </a:rPr>
              <a:t>https://</a:t>
            </a:r>
            <a:r>
              <a:rPr lang="en-US" dirty="0" err="1">
                <a:solidFill>
                  <a:srgbClr val="13D6FF"/>
                </a:solidFill>
              </a:rPr>
              <a:t>bit.ly</a:t>
            </a:r>
            <a:r>
              <a:rPr lang="en-US" dirty="0">
                <a:solidFill>
                  <a:srgbClr val="13D6FF"/>
                </a:solidFill>
              </a:rPr>
              <a:t>/</a:t>
            </a:r>
            <a:r>
              <a:rPr lang="en-US" dirty="0" err="1">
                <a:solidFill>
                  <a:srgbClr val="13D6FF"/>
                </a:solidFill>
              </a:rPr>
              <a:t>vfa_inter</a:t>
            </a:r>
            <a:endParaRPr lang="en-US" dirty="0">
              <a:solidFill>
                <a:srgbClr val="13D6FF"/>
              </a:solidFill>
            </a:endParaRPr>
          </a:p>
        </p:txBody>
      </p:sp>
      <p:grpSp>
        <p:nvGrpSpPr>
          <p:cNvPr id="2" name="Group 1">
            <a:extLst>
              <a:ext uri="{FF2B5EF4-FFF2-40B4-BE49-F238E27FC236}">
                <a16:creationId xmlns:a16="http://schemas.microsoft.com/office/drawing/2014/main" id="{37A49AA2-F4B0-8041-B2B7-F913BA6DD57A}"/>
              </a:ext>
            </a:extLst>
          </p:cNvPr>
          <p:cNvGrpSpPr/>
          <p:nvPr/>
        </p:nvGrpSpPr>
        <p:grpSpPr>
          <a:xfrm>
            <a:off x="156387" y="2119073"/>
            <a:ext cx="14118212" cy="4681635"/>
            <a:chOff x="156387" y="2119073"/>
            <a:chExt cx="14118212" cy="4681635"/>
          </a:xfrm>
        </p:grpSpPr>
        <p:grpSp>
          <p:nvGrpSpPr>
            <p:cNvPr id="128" name="Group 127">
              <a:extLst>
                <a:ext uri="{FF2B5EF4-FFF2-40B4-BE49-F238E27FC236}">
                  <a16:creationId xmlns:a16="http://schemas.microsoft.com/office/drawing/2014/main" id="{096DBF67-1D09-F64C-8871-888E1D05A6BB}"/>
                </a:ext>
              </a:extLst>
            </p:cNvPr>
            <p:cNvGrpSpPr/>
            <p:nvPr/>
          </p:nvGrpSpPr>
          <p:grpSpPr>
            <a:xfrm>
              <a:off x="850015" y="4347550"/>
              <a:ext cx="1057394" cy="2146697"/>
              <a:chOff x="5112265" y="4358061"/>
              <a:chExt cx="1057394" cy="2146697"/>
            </a:xfrm>
          </p:grpSpPr>
          <p:sp>
            <p:nvSpPr>
              <p:cNvPr id="117" name="TextBox 116">
                <a:extLst>
                  <a:ext uri="{FF2B5EF4-FFF2-40B4-BE49-F238E27FC236}">
                    <a16:creationId xmlns:a16="http://schemas.microsoft.com/office/drawing/2014/main" id="{734A83C4-1C0E-3C43-8D50-1AC55C156EB5}"/>
                  </a:ext>
                </a:extLst>
              </p:cNvPr>
              <p:cNvSpPr txBox="1"/>
              <p:nvPr/>
            </p:nvSpPr>
            <p:spPr>
              <a:xfrm>
                <a:off x="5279900" y="4358061"/>
                <a:ext cx="889759" cy="307777"/>
              </a:xfrm>
              <a:prstGeom prst="rect">
                <a:avLst/>
              </a:prstGeom>
              <a:noFill/>
            </p:spPr>
            <p:txBody>
              <a:bodyPr wrap="square" rtlCol="0">
                <a:spAutoFit/>
              </a:bodyPr>
              <a:lstStyle/>
              <a:p>
                <a:r>
                  <a:rPr lang="en-US" sz="1400" dirty="0">
                    <a:solidFill>
                      <a:schemeClr val="bg1"/>
                    </a:solidFill>
                  </a:rPr>
                  <a:t>T1(s)</a:t>
                </a:r>
              </a:p>
            </p:txBody>
          </p:sp>
          <p:sp>
            <p:nvSpPr>
              <p:cNvPr id="118" name="TextBox 117">
                <a:extLst>
                  <a:ext uri="{FF2B5EF4-FFF2-40B4-BE49-F238E27FC236}">
                    <a16:creationId xmlns:a16="http://schemas.microsoft.com/office/drawing/2014/main" id="{77AD3627-4035-3240-AE33-8DC572A34AC7}"/>
                  </a:ext>
                </a:extLst>
              </p:cNvPr>
              <p:cNvSpPr txBox="1"/>
              <p:nvPr/>
            </p:nvSpPr>
            <p:spPr>
              <a:xfrm>
                <a:off x="5112265" y="6196981"/>
                <a:ext cx="889759" cy="307777"/>
              </a:xfrm>
              <a:prstGeom prst="rect">
                <a:avLst/>
              </a:prstGeom>
              <a:noFill/>
            </p:spPr>
            <p:txBody>
              <a:bodyPr wrap="square" rtlCol="0">
                <a:spAutoFit/>
              </a:bodyPr>
              <a:lstStyle/>
              <a:p>
                <a:r>
                  <a:rPr lang="en-US" sz="1400" dirty="0">
                    <a:solidFill>
                      <a:schemeClr val="bg1"/>
                    </a:solidFill>
                  </a:rPr>
                  <a:t>0.2</a:t>
                </a:r>
              </a:p>
            </p:txBody>
          </p:sp>
          <p:sp>
            <p:nvSpPr>
              <p:cNvPr id="119" name="TextBox 118">
                <a:extLst>
                  <a:ext uri="{FF2B5EF4-FFF2-40B4-BE49-F238E27FC236}">
                    <a16:creationId xmlns:a16="http://schemas.microsoft.com/office/drawing/2014/main" id="{87160F9D-DAC9-484A-BDA8-212985557689}"/>
                  </a:ext>
                </a:extLst>
              </p:cNvPr>
              <p:cNvSpPr txBox="1"/>
              <p:nvPr/>
            </p:nvSpPr>
            <p:spPr>
              <a:xfrm>
                <a:off x="5140478" y="4662889"/>
                <a:ext cx="889759" cy="307777"/>
              </a:xfrm>
              <a:prstGeom prst="rect">
                <a:avLst/>
              </a:prstGeom>
              <a:noFill/>
            </p:spPr>
            <p:txBody>
              <a:bodyPr wrap="square" rtlCol="0">
                <a:spAutoFit/>
              </a:bodyPr>
              <a:lstStyle/>
              <a:p>
                <a:r>
                  <a:rPr lang="en-US" sz="1400" dirty="0">
                    <a:solidFill>
                      <a:schemeClr val="bg1"/>
                    </a:solidFill>
                  </a:rPr>
                  <a:t>1.8</a:t>
                </a:r>
              </a:p>
            </p:txBody>
          </p:sp>
        </p:grpSp>
        <p:sp>
          <p:nvSpPr>
            <p:cNvPr id="131" name="TextBox 130">
              <a:extLst>
                <a:ext uri="{FF2B5EF4-FFF2-40B4-BE49-F238E27FC236}">
                  <a16:creationId xmlns:a16="http://schemas.microsoft.com/office/drawing/2014/main" id="{8A054240-BE4E-274F-969F-A424261D05A2}"/>
                </a:ext>
              </a:extLst>
            </p:cNvPr>
            <p:cNvSpPr txBox="1"/>
            <p:nvPr/>
          </p:nvSpPr>
          <p:spPr>
            <a:xfrm rot="16200000">
              <a:off x="-1922821" y="4198281"/>
              <a:ext cx="4681635" cy="523220"/>
            </a:xfrm>
            <a:prstGeom prst="rect">
              <a:avLst/>
            </a:prstGeom>
            <a:noFill/>
          </p:spPr>
          <p:txBody>
            <a:bodyPr wrap="square" rtlCol="0">
              <a:spAutoFit/>
            </a:bodyPr>
            <a:lstStyle/>
            <a:p>
              <a:r>
                <a:rPr lang="en-US" sz="2800" spc="-150" dirty="0">
                  <a:solidFill>
                    <a:srgbClr val="FFFF00"/>
                  </a:solidFill>
                </a:rPr>
                <a:t>Reducing variability</a:t>
              </a:r>
            </a:p>
          </p:txBody>
        </p:sp>
        <p:sp>
          <p:nvSpPr>
            <p:cNvPr id="111" name="TextBox 110">
              <a:extLst>
                <a:ext uri="{FF2B5EF4-FFF2-40B4-BE49-F238E27FC236}">
                  <a16:creationId xmlns:a16="http://schemas.microsoft.com/office/drawing/2014/main" id="{B0495443-39DF-9242-895A-34BBDD3E3B3E}"/>
                </a:ext>
              </a:extLst>
            </p:cNvPr>
            <p:cNvSpPr txBox="1"/>
            <p:nvPr/>
          </p:nvSpPr>
          <p:spPr>
            <a:xfrm>
              <a:off x="8556977" y="3970344"/>
              <a:ext cx="5717622" cy="830997"/>
            </a:xfrm>
            <a:prstGeom prst="rect">
              <a:avLst/>
            </a:prstGeom>
            <a:noFill/>
          </p:spPr>
          <p:txBody>
            <a:bodyPr wrap="square" rtlCol="0">
              <a:spAutoFit/>
            </a:bodyPr>
            <a:lstStyle/>
            <a:p>
              <a:r>
                <a:rPr lang="en-US" sz="2400" spc="-150" dirty="0">
                  <a:solidFill>
                    <a:srgbClr val="FCD011"/>
                  </a:solidFill>
                </a:rPr>
                <a:t>Implementing consensus </a:t>
              </a:r>
            </a:p>
            <a:p>
              <a:r>
                <a:rPr lang="en-US" sz="2400" spc="-150" dirty="0">
                  <a:solidFill>
                    <a:srgbClr val="FCD011"/>
                  </a:solidFill>
                </a:rPr>
                <a:t>acquisition protocols</a:t>
              </a:r>
            </a:p>
          </p:txBody>
        </p:sp>
      </p:grpSp>
      <p:pic>
        <p:nvPicPr>
          <p:cNvPr id="1028" name="Picture 4">
            <a:extLst>
              <a:ext uri="{FF2B5EF4-FFF2-40B4-BE49-F238E27FC236}">
                <a16:creationId xmlns:a16="http://schemas.microsoft.com/office/drawing/2014/main" id="{E7DBFE85-E27C-2B4F-B590-8E2B92035E9D}"/>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18399"/>
          <a:stretch/>
        </p:blipFill>
        <p:spPr bwMode="auto">
          <a:xfrm>
            <a:off x="726257" y="3582834"/>
            <a:ext cx="7784070" cy="3217876"/>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33808D03-3892-7F40-8106-44AF13529D4F}"/>
              </a:ext>
            </a:extLst>
          </p:cNvPr>
          <p:cNvSpPr txBox="1"/>
          <p:nvPr/>
        </p:nvSpPr>
        <p:spPr>
          <a:xfrm>
            <a:off x="8573863" y="4838643"/>
            <a:ext cx="2739909" cy="1200329"/>
          </a:xfrm>
          <a:prstGeom prst="rect">
            <a:avLst/>
          </a:prstGeom>
          <a:noFill/>
        </p:spPr>
        <p:txBody>
          <a:bodyPr wrap="square" rtlCol="0">
            <a:spAutoFit/>
          </a:bodyPr>
          <a:lstStyle/>
          <a:p>
            <a:r>
              <a:rPr lang="en-US" sz="2400" i="1" spc="-150" dirty="0">
                <a:solidFill>
                  <a:schemeClr val="tx1">
                    <a:lumMod val="65000"/>
                  </a:schemeClr>
                </a:solidFill>
              </a:rPr>
              <a:t>Cannot fully remove site-specific user  preferences.</a:t>
            </a:r>
          </a:p>
        </p:txBody>
      </p:sp>
      <p:sp>
        <p:nvSpPr>
          <p:cNvPr id="40" name="TextBox 39">
            <a:extLst>
              <a:ext uri="{FF2B5EF4-FFF2-40B4-BE49-F238E27FC236}">
                <a16:creationId xmlns:a16="http://schemas.microsoft.com/office/drawing/2014/main" id="{D74B1266-F801-014C-AA50-0D677B2F1307}"/>
              </a:ext>
            </a:extLst>
          </p:cNvPr>
          <p:cNvSpPr txBox="1"/>
          <p:nvPr/>
        </p:nvSpPr>
        <p:spPr>
          <a:xfrm>
            <a:off x="2745769" y="6492932"/>
            <a:ext cx="3668824" cy="307777"/>
          </a:xfrm>
          <a:prstGeom prst="rect">
            <a:avLst/>
          </a:prstGeom>
          <a:noFill/>
        </p:spPr>
        <p:txBody>
          <a:bodyPr wrap="square" rtlCol="0">
            <a:spAutoFit/>
          </a:bodyPr>
          <a:lstStyle/>
          <a:p>
            <a:r>
              <a:rPr lang="en-US" sz="1400" i="1" dirty="0">
                <a:solidFill>
                  <a:srgbClr val="FFBE4A"/>
                </a:solidFill>
              </a:rPr>
              <a:t>Boudreau et al. 2021, in preparation</a:t>
            </a:r>
          </a:p>
        </p:txBody>
      </p:sp>
    </p:spTree>
    <p:extLst>
      <p:ext uri="{BB962C8B-B14F-4D97-AF65-F5344CB8AC3E}">
        <p14:creationId xmlns:p14="http://schemas.microsoft.com/office/powerpoint/2010/main" val="108798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1797BDD-D1C6-5B48-8A1E-EB515B0C0B70}"/>
              </a:ext>
            </a:extLst>
          </p:cNvPr>
          <p:cNvCxnSpPr>
            <a:cxnSpLocks/>
          </p:cNvCxnSpPr>
          <p:nvPr/>
        </p:nvCxnSpPr>
        <p:spPr>
          <a:xfrm flipV="1">
            <a:off x="6073140" y="0"/>
            <a:ext cx="0" cy="3429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E182336-9A5D-5748-8E08-C4923F525FE7}"/>
              </a:ext>
            </a:extLst>
          </p:cNvPr>
          <p:cNvCxnSpPr>
            <a:cxnSpLocks/>
          </p:cNvCxnSpPr>
          <p:nvPr/>
        </p:nvCxnSpPr>
        <p:spPr>
          <a:xfrm flipV="1">
            <a:off x="0" y="3279913"/>
            <a:ext cx="6014917" cy="3578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0AF31E-8280-0A4E-8FE0-12C6C479F403}"/>
              </a:ext>
            </a:extLst>
          </p:cNvPr>
          <p:cNvCxnSpPr>
            <a:cxnSpLocks/>
          </p:cNvCxnSpPr>
          <p:nvPr/>
        </p:nvCxnSpPr>
        <p:spPr>
          <a:xfrm flipH="1" flipV="1">
            <a:off x="6177085" y="3279913"/>
            <a:ext cx="6014915" cy="3578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72B79C3-E9BF-C647-8660-53A2EB2D0494}"/>
              </a:ext>
            </a:extLst>
          </p:cNvPr>
          <p:cNvSpPr txBox="1"/>
          <p:nvPr/>
        </p:nvSpPr>
        <p:spPr>
          <a:xfrm rot="16200000">
            <a:off x="3177116" y="2443313"/>
            <a:ext cx="5717622" cy="830997"/>
          </a:xfrm>
          <a:prstGeom prst="rect">
            <a:avLst/>
          </a:prstGeom>
          <a:noFill/>
        </p:spPr>
        <p:txBody>
          <a:bodyPr wrap="square" rtlCol="0">
            <a:spAutoFit/>
          </a:bodyPr>
          <a:lstStyle/>
          <a:p>
            <a:pPr algn="r"/>
            <a:r>
              <a:rPr lang="en-US" sz="2400" spc="-150" dirty="0">
                <a:solidFill>
                  <a:srgbClr val="FCD011"/>
                </a:solidFill>
              </a:rPr>
              <a:t>Consensus </a:t>
            </a:r>
          </a:p>
          <a:p>
            <a:pPr algn="r"/>
            <a:r>
              <a:rPr lang="en-US" sz="2400" spc="-150" dirty="0">
                <a:solidFill>
                  <a:srgbClr val="FCD011"/>
                </a:solidFill>
              </a:rPr>
              <a:t>protocols</a:t>
            </a:r>
          </a:p>
        </p:txBody>
      </p:sp>
      <p:sp>
        <p:nvSpPr>
          <p:cNvPr id="49" name="TextBox 48">
            <a:extLst>
              <a:ext uri="{FF2B5EF4-FFF2-40B4-BE49-F238E27FC236}">
                <a16:creationId xmlns:a16="http://schemas.microsoft.com/office/drawing/2014/main" id="{2F5EE27A-39F1-BB46-9985-95472FB7CBA9}"/>
              </a:ext>
            </a:extLst>
          </p:cNvPr>
          <p:cNvSpPr txBox="1"/>
          <p:nvPr/>
        </p:nvSpPr>
        <p:spPr>
          <a:xfrm rot="1855605">
            <a:off x="10132022" y="6899786"/>
            <a:ext cx="5717622" cy="830997"/>
          </a:xfrm>
          <a:prstGeom prst="rect">
            <a:avLst/>
          </a:prstGeom>
          <a:noFill/>
        </p:spPr>
        <p:txBody>
          <a:bodyPr wrap="square" rtlCol="0">
            <a:spAutoFit/>
          </a:bodyPr>
          <a:lstStyle/>
          <a:p>
            <a:r>
              <a:rPr lang="en-US" sz="2400" spc="-150" dirty="0">
                <a:solidFill>
                  <a:srgbClr val="FCD011"/>
                </a:solidFill>
              </a:rPr>
              <a:t>Identical </a:t>
            </a:r>
          </a:p>
          <a:p>
            <a:r>
              <a:rPr lang="en-US" sz="2400" spc="-150" dirty="0">
                <a:solidFill>
                  <a:srgbClr val="FCD011"/>
                </a:solidFill>
              </a:rPr>
              <a:t>acquisitions</a:t>
            </a:r>
          </a:p>
        </p:txBody>
      </p:sp>
      <p:sp>
        <p:nvSpPr>
          <p:cNvPr id="15" name="Oval 14">
            <a:extLst>
              <a:ext uri="{FF2B5EF4-FFF2-40B4-BE49-F238E27FC236}">
                <a16:creationId xmlns:a16="http://schemas.microsoft.com/office/drawing/2014/main" id="{E5F50CCA-33FA-3849-B088-83AF1B5EB6F7}"/>
              </a:ext>
            </a:extLst>
          </p:cNvPr>
          <p:cNvSpPr/>
          <p:nvPr/>
        </p:nvSpPr>
        <p:spPr>
          <a:xfrm>
            <a:off x="5746848" y="2960145"/>
            <a:ext cx="652583" cy="67618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15AB55F0-E226-A54C-8378-773382D311F0}"/>
              </a:ext>
            </a:extLst>
          </p:cNvPr>
          <p:cNvSpPr txBox="1"/>
          <p:nvPr/>
        </p:nvSpPr>
        <p:spPr>
          <a:xfrm rot="19729381">
            <a:off x="-31907" y="4699862"/>
            <a:ext cx="5717622" cy="830997"/>
          </a:xfrm>
          <a:prstGeom prst="rect">
            <a:avLst/>
          </a:prstGeom>
          <a:noFill/>
        </p:spPr>
        <p:txBody>
          <a:bodyPr wrap="square" rtlCol="0">
            <a:spAutoFit/>
          </a:bodyPr>
          <a:lstStyle/>
          <a:p>
            <a:r>
              <a:rPr lang="en-US" sz="2400" spc="-150" dirty="0">
                <a:solidFill>
                  <a:srgbClr val="FCD011"/>
                </a:solidFill>
              </a:rPr>
              <a:t>Improving</a:t>
            </a:r>
          </a:p>
          <a:p>
            <a:r>
              <a:rPr lang="en-US" sz="2400" spc="-150" dirty="0">
                <a:solidFill>
                  <a:srgbClr val="FCD011"/>
                </a:solidFill>
              </a:rPr>
              <a:t> the theory</a:t>
            </a:r>
          </a:p>
        </p:txBody>
      </p:sp>
      <p:sp>
        <p:nvSpPr>
          <p:cNvPr id="16" name="TextBox 15">
            <a:extLst>
              <a:ext uri="{FF2B5EF4-FFF2-40B4-BE49-F238E27FC236}">
                <a16:creationId xmlns:a16="http://schemas.microsoft.com/office/drawing/2014/main" id="{98A54101-937F-224A-80A7-A2788AF41020}"/>
              </a:ext>
            </a:extLst>
          </p:cNvPr>
          <p:cNvSpPr txBox="1"/>
          <p:nvPr/>
        </p:nvSpPr>
        <p:spPr>
          <a:xfrm>
            <a:off x="5640140" y="2972232"/>
            <a:ext cx="1673352" cy="923330"/>
          </a:xfrm>
          <a:prstGeom prst="rect">
            <a:avLst/>
          </a:prstGeom>
          <a:noFill/>
        </p:spPr>
        <p:txBody>
          <a:bodyPr wrap="square" rtlCol="0">
            <a:spAutoFit/>
          </a:bodyPr>
          <a:lstStyle/>
          <a:p>
            <a:r>
              <a:rPr lang="en-US" sz="5400" dirty="0"/>
              <a:t>😎</a:t>
            </a:r>
          </a:p>
        </p:txBody>
      </p:sp>
      <p:grpSp>
        <p:nvGrpSpPr>
          <p:cNvPr id="54" name="Group 53">
            <a:extLst>
              <a:ext uri="{FF2B5EF4-FFF2-40B4-BE49-F238E27FC236}">
                <a16:creationId xmlns:a16="http://schemas.microsoft.com/office/drawing/2014/main" id="{E0AF77DF-C074-6540-BD31-141E888D6E6C}"/>
              </a:ext>
            </a:extLst>
          </p:cNvPr>
          <p:cNvGrpSpPr/>
          <p:nvPr/>
        </p:nvGrpSpPr>
        <p:grpSpPr>
          <a:xfrm>
            <a:off x="3732187" y="1338419"/>
            <a:ext cx="4739634" cy="4195875"/>
            <a:chOff x="3726183" y="1331062"/>
            <a:chExt cx="4739634" cy="4195875"/>
          </a:xfrm>
        </p:grpSpPr>
        <p:pic>
          <p:nvPicPr>
            <p:cNvPr id="55" name="Picture 54">
              <a:extLst>
                <a:ext uri="{FF2B5EF4-FFF2-40B4-BE49-F238E27FC236}">
                  <a16:creationId xmlns:a16="http://schemas.microsoft.com/office/drawing/2014/main" id="{1D1D706C-B3AC-4D43-94CF-BAB30691FEE7}"/>
                </a:ext>
              </a:extLst>
            </p:cNvPr>
            <p:cNvPicPr>
              <a:picLocks noChangeAspect="1"/>
            </p:cNvPicPr>
            <p:nvPr/>
          </p:nvPicPr>
          <p:blipFill>
            <a:blip r:embed="rId3"/>
            <a:stretch>
              <a:fillRect/>
            </a:stretch>
          </p:blipFill>
          <p:spPr>
            <a:xfrm>
              <a:off x="3726183" y="1331062"/>
              <a:ext cx="4739634" cy="4195875"/>
            </a:xfrm>
            <a:prstGeom prst="rect">
              <a:avLst/>
            </a:prstGeom>
          </p:spPr>
        </p:pic>
        <p:sp>
          <p:nvSpPr>
            <p:cNvPr id="56" name="TextBox 55">
              <a:extLst>
                <a:ext uri="{FF2B5EF4-FFF2-40B4-BE49-F238E27FC236}">
                  <a16:creationId xmlns:a16="http://schemas.microsoft.com/office/drawing/2014/main" id="{DFCA4918-A4C5-4043-9F7E-B7C140B7C4C6}"/>
                </a:ext>
              </a:extLst>
            </p:cNvPr>
            <p:cNvSpPr txBox="1"/>
            <p:nvPr/>
          </p:nvSpPr>
          <p:spPr>
            <a:xfrm>
              <a:off x="4296230" y="1884654"/>
              <a:ext cx="740228" cy="1200329"/>
            </a:xfrm>
            <a:prstGeom prst="rect">
              <a:avLst/>
            </a:prstGeom>
            <a:noFill/>
          </p:spPr>
          <p:txBody>
            <a:bodyPr wrap="square" rtlCol="0">
              <a:spAutoFit/>
            </a:bodyPr>
            <a:lstStyle/>
            <a:p>
              <a:r>
                <a:rPr lang="en-US" sz="7200" b="1" dirty="0">
                  <a:solidFill>
                    <a:srgbClr val="7DE316"/>
                  </a:solidFill>
                </a:rPr>
                <a:t>T</a:t>
              </a:r>
            </a:p>
          </p:txBody>
        </p:sp>
        <p:sp>
          <p:nvSpPr>
            <p:cNvPr id="57" name="TextBox 56">
              <a:extLst>
                <a:ext uri="{FF2B5EF4-FFF2-40B4-BE49-F238E27FC236}">
                  <a16:creationId xmlns:a16="http://schemas.microsoft.com/office/drawing/2014/main" id="{BAECA69C-DA68-7F4C-80E9-DAC8A2E73863}"/>
                </a:ext>
              </a:extLst>
            </p:cNvPr>
            <p:cNvSpPr txBox="1"/>
            <p:nvPr/>
          </p:nvSpPr>
          <p:spPr>
            <a:xfrm>
              <a:off x="7019108" y="1870140"/>
              <a:ext cx="740228" cy="1200329"/>
            </a:xfrm>
            <a:prstGeom prst="rect">
              <a:avLst/>
            </a:prstGeom>
            <a:noFill/>
          </p:spPr>
          <p:txBody>
            <a:bodyPr wrap="square" rtlCol="0">
              <a:spAutoFit/>
            </a:bodyPr>
            <a:lstStyle/>
            <a:p>
              <a:r>
                <a:rPr lang="en-US" sz="7200" b="1" dirty="0">
                  <a:solidFill>
                    <a:srgbClr val="00A47B"/>
                  </a:solidFill>
                </a:rPr>
                <a:t>T</a:t>
              </a:r>
            </a:p>
          </p:txBody>
        </p:sp>
        <p:sp>
          <p:nvSpPr>
            <p:cNvPr id="58" name="TextBox 57">
              <a:extLst>
                <a:ext uri="{FF2B5EF4-FFF2-40B4-BE49-F238E27FC236}">
                  <a16:creationId xmlns:a16="http://schemas.microsoft.com/office/drawing/2014/main" id="{944BA703-043C-9A4B-B693-B1BD15AEFB27}"/>
                </a:ext>
              </a:extLst>
            </p:cNvPr>
            <p:cNvSpPr txBox="1"/>
            <p:nvPr/>
          </p:nvSpPr>
          <p:spPr>
            <a:xfrm>
              <a:off x="5746749" y="4086006"/>
              <a:ext cx="740228" cy="1200329"/>
            </a:xfrm>
            <a:prstGeom prst="rect">
              <a:avLst/>
            </a:prstGeom>
            <a:noFill/>
          </p:spPr>
          <p:txBody>
            <a:bodyPr wrap="square" rtlCol="0">
              <a:spAutoFit/>
            </a:bodyPr>
            <a:lstStyle/>
            <a:p>
              <a:r>
                <a:rPr lang="en-US" sz="7200" b="1" dirty="0">
                  <a:solidFill>
                    <a:srgbClr val="12A0C0"/>
                  </a:solidFill>
                </a:rPr>
                <a:t>T</a:t>
              </a:r>
            </a:p>
          </p:txBody>
        </p:sp>
      </p:grpSp>
      <p:sp>
        <p:nvSpPr>
          <p:cNvPr id="59" name="TextBox 58">
            <a:extLst>
              <a:ext uri="{FF2B5EF4-FFF2-40B4-BE49-F238E27FC236}">
                <a16:creationId xmlns:a16="http://schemas.microsoft.com/office/drawing/2014/main" id="{ED8A4E17-27C4-1045-9685-B1452612A0C8}"/>
              </a:ext>
            </a:extLst>
          </p:cNvPr>
          <p:cNvSpPr txBox="1"/>
          <p:nvPr/>
        </p:nvSpPr>
        <p:spPr>
          <a:xfrm>
            <a:off x="46752" y="-113853"/>
            <a:ext cx="5968165" cy="1200329"/>
          </a:xfrm>
          <a:prstGeom prst="rect">
            <a:avLst/>
          </a:prstGeom>
          <a:noFill/>
        </p:spPr>
        <p:txBody>
          <a:bodyPr wrap="square" rtlCol="0">
            <a:spAutoFit/>
          </a:bodyPr>
          <a:lstStyle/>
          <a:p>
            <a:r>
              <a:rPr lang="en-US" sz="7200" b="1" dirty="0">
                <a:solidFill>
                  <a:srgbClr val="7DE316"/>
                </a:solidFill>
              </a:rPr>
              <a:t>Transparency</a:t>
            </a:r>
          </a:p>
        </p:txBody>
      </p:sp>
      <p:sp>
        <p:nvSpPr>
          <p:cNvPr id="60" name="TextBox 59">
            <a:extLst>
              <a:ext uri="{FF2B5EF4-FFF2-40B4-BE49-F238E27FC236}">
                <a16:creationId xmlns:a16="http://schemas.microsoft.com/office/drawing/2014/main" id="{F08FE871-E178-6C46-9080-8082E8EE1F13}"/>
              </a:ext>
            </a:extLst>
          </p:cNvPr>
          <p:cNvSpPr txBox="1"/>
          <p:nvPr/>
        </p:nvSpPr>
        <p:spPr>
          <a:xfrm>
            <a:off x="8465817" y="-113854"/>
            <a:ext cx="5968165" cy="1200329"/>
          </a:xfrm>
          <a:prstGeom prst="rect">
            <a:avLst/>
          </a:prstGeom>
          <a:noFill/>
        </p:spPr>
        <p:txBody>
          <a:bodyPr wrap="square" rtlCol="0">
            <a:spAutoFit/>
          </a:bodyPr>
          <a:lstStyle/>
          <a:p>
            <a:r>
              <a:rPr lang="en-US" sz="7200" b="1" dirty="0">
                <a:solidFill>
                  <a:srgbClr val="00A47B"/>
                </a:solidFill>
              </a:rPr>
              <a:t>Technical</a:t>
            </a:r>
          </a:p>
        </p:txBody>
      </p:sp>
      <p:sp>
        <p:nvSpPr>
          <p:cNvPr id="61" name="TextBox 60">
            <a:extLst>
              <a:ext uri="{FF2B5EF4-FFF2-40B4-BE49-F238E27FC236}">
                <a16:creationId xmlns:a16="http://schemas.microsoft.com/office/drawing/2014/main" id="{65B2B304-43CB-1746-8688-CED0FAB39396}"/>
              </a:ext>
            </a:extLst>
          </p:cNvPr>
          <p:cNvSpPr txBox="1"/>
          <p:nvPr/>
        </p:nvSpPr>
        <p:spPr>
          <a:xfrm>
            <a:off x="3870510" y="5228074"/>
            <a:ext cx="4739634" cy="1200329"/>
          </a:xfrm>
          <a:prstGeom prst="rect">
            <a:avLst/>
          </a:prstGeom>
          <a:noFill/>
        </p:spPr>
        <p:txBody>
          <a:bodyPr wrap="square" rtlCol="0">
            <a:spAutoFit/>
          </a:bodyPr>
          <a:lstStyle/>
          <a:p>
            <a:r>
              <a:rPr lang="en-US" sz="7200" b="1" dirty="0">
                <a:solidFill>
                  <a:srgbClr val="12A0C0"/>
                </a:solidFill>
              </a:rPr>
              <a:t>Translation</a:t>
            </a:r>
          </a:p>
        </p:txBody>
      </p:sp>
      <p:sp>
        <p:nvSpPr>
          <p:cNvPr id="62" name="TextBox 61">
            <a:extLst>
              <a:ext uri="{FF2B5EF4-FFF2-40B4-BE49-F238E27FC236}">
                <a16:creationId xmlns:a16="http://schemas.microsoft.com/office/drawing/2014/main" id="{E4683C34-791B-DF47-AACB-25B07762E850}"/>
              </a:ext>
            </a:extLst>
          </p:cNvPr>
          <p:cNvSpPr txBox="1"/>
          <p:nvPr/>
        </p:nvSpPr>
        <p:spPr>
          <a:xfrm>
            <a:off x="47292" y="1272820"/>
            <a:ext cx="3922648" cy="3416320"/>
          </a:xfrm>
          <a:prstGeom prst="rect">
            <a:avLst/>
          </a:prstGeom>
          <a:noFill/>
        </p:spPr>
        <p:txBody>
          <a:bodyPr wrap="square" rtlCol="0">
            <a:spAutoFit/>
          </a:bodyPr>
          <a:lstStyle/>
          <a:p>
            <a:r>
              <a:rPr lang="en-US" sz="3600" spc="-150" dirty="0">
                <a:solidFill>
                  <a:schemeClr val="tx1">
                    <a:lumMod val="65000"/>
                  </a:schemeClr>
                </a:solidFill>
              </a:rPr>
              <a:t>To improve theoretical aspects of  a </a:t>
            </a:r>
            <a:r>
              <a:rPr lang="en-US" sz="3600" spc="-150" dirty="0" err="1">
                <a:solidFill>
                  <a:schemeClr val="tx1">
                    <a:lumMod val="65000"/>
                  </a:schemeClr>
                </a:solidFill>
              </a:rPr>
              <a:t>qMRI</a:t>
            </a:r>
            <a:r>
              <a:rPr lang="en-US" sz="3600" spc="-150" dirty="0">
                <a:solidFill>
                  <a:schemeClr val="tx1">
                    <a:lumMod val="65000"/>
                  </a:schemeClr>
                </a:solidFill>
              </a:rPr>
              <a:t> application, we need access to the details about pulse sequences.</a:t>
            </a:r>
          </a:p>
        </p:txBody>
      </p:sp>
      <p:sp>
        <p:nvSpPr>
          <p:cNvPr id="63" name="TextBox 62">
            <a:extLst>
              <a:ext uri="{FF2B5EF4-FFF2-40B4-BE49-F238E27FC236}">
                <a16:creationId xmlns:a16="http://schemas.microsoft.com/office/drawing/2014/main" id="{9CDEA196-494B-5B44-8960-2BD1E350457B}"/>
              </a:ext>
            </a:extLst>
          </p:cNvPr>
          <p:cNvSpPr txBox="1"/>
          <p:nvPr/>
        </p:nvSpPr>
        <p:spPr>
          <a:xfrm>
            <a:off x="8087532" y="986376"/>
            <a:ext cx="3922648" cy="2862322"/>
          </a:xfrm>
          <a:prstGeom prst="rect">
            <a:avLst/>
          </a:prstGeom>
          <a:noFill/>
        </p:spPr>
        <p:txBody>
          <a:bodyPr wrap="square" rtlCol="0">
            <a:spAutoFit/>
          </a:bodyPr>
          <a:lstStyle/>
          <a:p>
            <a:pPr algn="r"/>
            <a:r>
              <a:rPr lang="en-US" sz="3600" spc="-150" dirty="0">
                <a:solidFill>
                  <a:schemeClr val="tx1">
                    <a:lumMod val="65000"/>
                  </a:schemeClr>
                </a:solidFill>
              </a:rPr>
              <a:t>Playing identical</a:t>
            </a:r>
          </a:p>
          <a:p>
            <a:pPr algn="r"/>
            <a:r>
              <a:rPr lang="en-US" sz="3600" spc="-150" dirty="0">
                <a:solidFill>
                  <a:schemeClr val="tx1">
                    <a:lumMod val="65000"/>
                  </a:schemeClr>
                </a:solidFill>
              </a:rPr>
              <a:t>sequences on multiple sites requires a vendor-agnostic solution. </a:t>
            </a:r>
          </a:p>
        </p:txBody>
      </p:sp>
      <p:sp>
        <p:nvSpPr>
          <p:cNvPr id="64" name="TextBox 63">
            <a:extLst>
              <a:ext uri="{FF2B5EF4-FFF2-40B4-BE49-F238E27FC236}">
                <a16:creationId xmlns:a16="http://schemas.microsoft.com/office/drawing/2014/main" id="{74DBC401-1E23-6840-8F98-F36B113B85A5}"/>
              </a:ext>
            </a:extLst>
          </p:cNvPr>
          <p:cNvSpPr txBox="1"/>
          <p:nvPr/>
        </p:nvSpPr>
        <p:spPr>
          <a:xfrm>
            <a:off x="2320097" y="6200550"/>
            <a:ext cx="8333760" cy="646331"/>
          </a:xfrm>
          <a:prstGeom prst="rect">
            <a:avLst/>
          </a:prstGeom>
          <a:noFill/>
        </p:spPr>
        <p:txBody>
          <a:bodyPr wrap="square" rtlCol="0">
            <a:spAutoFit/>
          </a:bodyPr>
          <a:lstStyle/>
          <a:p>
            <a:r>
              <a:rPr lang="en-US" sz="3600" spc="-150" dirty="0" err="1">
                <a:solidFill>
                  <a:schemeClr val="tx1">
                    <a:lumMod val="65000"/>
                  </a:schemeClr>
                </a:solidFill>
              </a:rPr>
              <a:t>qMRI</a:t>
            </a:r>
            <a:r>
              <a:rPr lang="en-US" sz="3600" spc="-150" dirty="0">
                <a:solidFill>
                  <a:schemeClr val="tx1">
                    <a:lumMod val="65000"/>
                  </a:schemeClr>
                </a:solidFill>
              </a:rPr>
              <a:t> acquisitions should be user friendly.</a:t>
            </a:r>
          </a:p>
        </p:txBody>
      </p:sp>
    </p:spTree>
    <p:extLst>
      <p:ext uri="{BB962C8B-B14F-4D97-AF65-F5344CB8AC3E}">
        <p14:creationId xmlns:p14="http://schemas.microsoft.com/office/powerpoint/2010/main" val="8568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1797BDD-D1C6-5B48-8A1E-EB515B0C0B70}"/>
              </a:ext>
            </a:extLst>
          </p:cNvPr>
          <p:cNvCxnSpPr>
            <a:cxnSpLocks/>
          </p:cNvCxnSpPr>
          <p:nvPr/>
        </p:nvCxnSpPr>
        <p:spPr>
          <a:xfrm flipV="1">
            <a:off x="6073140" y="0"/>
            <a:ext cx="0" cy="3429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E182336-9A5D-5748-8E08-C4923F525FE7}"/>
              </a:ext>
            </a:extLst>
          </p:cNvPr>
          <p:cNvCxnSpPr>
            <a:cxnSpLocks/>
          </p:cNvCxnSpPr>
          <p:nvPr/>
        </p:nvCxnSpPr>
        <p:spPr>
          <a:xfrm flipV="1">
            <a:off x="0" y="3279913"/>
            <a:ext cx="6014917" cy="3578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0AF31E-8280-0A4E-8FE0-12C6C479F403}"/>
              </a:ext>
            </a:extLst>
          </p:cNvPr>
          <p:cNvCxnSpPr>
            <a:cxnSpLocks/>
          </p:cNvCxnSpPr>
          <p:nvPr/>
        </p:nvCxnSpPr>
        <p:spPr>
          <a:xfrm flipH="1" flipV="1">
            <a:off x="6177085" y="3279913"/>
            <a:ext cx="6014915" cy="3578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72B79C3-E9BF-C647-8660-53A2EB2D0494}"/>
              </a:ext>
            </a:extLst>
          </p:cNvPr>
          <p:cNvSpPr txBox="1"/>
          <p:nvPr/>
        </p:nvSpPr>
        <p:spPr>
          <a:xfrm rot="16200000">
            <a:off x="3177116" y="2443313"/>
            <a:ext cx="5717622" cy="830997"/>
          </a:xfrm>
          <a:prstGeom prst="rect">
            <a:avLst/>
          </a:prstGeom>
          <a:noFill/>
        </p:spPr>
        <p:txBody>
          <a:bodyPr wrap="square" rtlCol="0">
            <a:spAutoFit/>
          </a:bodyPr>
          <a:lstStyle/>
          <a:p>
            <a:pPr algn="r"/>
            <a:r>
              <a:rPr lang="en-US" sz="2400" spc="-150" dirty="0">
                <a:solidFill>
                  <a:srgbClr val="FCD011"/>
                </a:solidFill>
              </a:rPr>
              <a:t>Consensus </a:t>
            </a:r>
          </a:p>
          <a:p>
            <a:pPr algn="r"/>
            <a:r>
              <a:rPr lang="en-US" sz="2400" spc="-150" dirty="0">
                <a:solidFill>
                  <a:srgbClr val="FCD011"/>
                </a:solidFill>
              </a:rPr>
              <a:t>protocols</a:t>
            </a:r>
          </a:p>
        </p:txBody>
      </p:sp>
      <p:sp>
        <p:nvSpPr>
          <p:cNvPr id="49" name="TextBox 48">
            <a:extLst>
              <a:ext uri="{FF2B5EF4-FFF2-40B4-BE49-F238E27FC236}">
                <a16:creationId xmlns:a16="http://schemas.microsoft.com/office/drawing/2014/main" id="{2F5EE27A-39F1-BB46-9985-95472FB7CBA9}"/>
              </a:ext>
            </a:extLst>
          </p:cNvPr>
          <p:cNvSpPr txBox="1"/>
          <p:nvPr/>
        </p:nvSpPr>
        <p:spPr>
          <a:xfrm rot="1855605">
            <a:off x="10132022" y="6899786"/>
            <a:ext cx="5717622" cy="830997"/>
          </a:xfrm>
          <a:prstGeom prst="rect">
            <a:avLst/>
          </a:prstGeom>
          <a:noFill/>
        </p:spPr>
        <p:txBody>
          <a:bodyPr wrap="square" rtlCol="0">
            <a:spAutoFit/>
          </a:bodyPr>
          <a:lstStyle/>
          <a:p>
            <a:r>
              <a:rPr lang="en-US" sz="2400" spc="-150" dirty="0">
                <a:solidFill>
                  <a:srgbClr val="FCD011"/>
                </a:solidFill>
              </a:rPr>
              <a:t>Identical </a:t>
            </a:r>
          </a:p>
          <a:p>
            <a:r>
              <a:rPr lang="en-US" sz="2400" spc="-150" dirty="0">
                <a:solidFill>
                  <a:srgbClr val="FCD011"/>
                </a:solidFill>
              </a:rPr>
              <a:t>acquisitions</a:t>
            </a:r>
          </a:p>
        </p:txBody>
      </p:sp>
      <p:sp>
        <p:nvSpPr>
          <p:cNvPr id="15" name="Oval 14">
            <a:extLst>
              <a:ext uri="{FF2B5EF4-FFF2-40B4-BE49-F238E27FC236}">
                <a16:creationId xmlns:a16="http://schemas.microsoft.com/office/drawing/2014/main" id="{E5F50CCA-33FA-3849-B088-83AF1B5EB6F7}"/>
              </a:ext>
            </a:extLst>
          </p:cNvPr>
          <p:cNvSpPr/>
          <p:nvPr/>
        </p:nvSpPr>
        <p:spPr>
          <a:xfrm>
            <a:off x="5746848" y="2960145"/>
            <a:ext cx="652583" cy="67618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15AB55F0-E226-A54C-8378-773382D311F0}"/>
              </a:ext>
            </a:extLst>
          </p:cNvPr>
          <p:cNvSpPr txBox="1"/>
          <p:nvPr/>
        </p:nvSpPr>
        <p:spPr>
          <a:xfrm rot="19729381">
            <a:off x="-31907" y="4699862"/>
            <a:ext cx="5717622" cy="830997"/>
          </a:xfrm>
          <a:prstGeom prst="rect">
            <a:avLst/>
          </a:prstGeom>
          <a:noFill/>
        </p:spPr>
        <p:txBody>
          <a:bodyPr wrap="square" rtlCol="0">
            <a:spAutoFit/>
          </a:bodyPr>
          <a:lstStyle/>
          <a:p>
            <a:r>
              <a:rPr lang="en-US" sz="2400" spc="-150" dirty="0">
                <a:solidFill>
                  <a:srgbClr val="FCD011"/>
                </a:solidFill>
              </a:rPr>
              <a:t>Improving</a:t>
            </a:r>
          </a:p>
          <a:p>
            <a:r>
              <a:rPr lang="en-US" sz="2400" spc="-150" dirty="0">
                <a:solidFill>
                  <a:srgbClr val="FCD011"/>
                </a:solidFill>
              </a:rPr>
              <a:t> the theory</a:t>
            </a:r>
          </a:p>
        </p:txBody>
      </p:sp>
      <p:sp>
        <p:nvSpPr>
          <p:cNvPr id="59" name="TextBox 58">
            <a:extLst>
              <a:ext uri="{FF2B5EF4-FFF2-40B4-BE49-F238E27FC236}">
                <a16:creationId xmlns:a16="http://schemas.microsoft.com/office/drawing/2014/main" id="{ED8A4E17-27C4-1045-9685-B1452612A0C8}"/>
              </a:ext>
            </a:extLst>
          </p:cNvPr>
          <p:cNvSpPr txBox="1"/>
          <p:nvPr/>
        </p:nvSpPr>
        <p:spPr>
          <a:xfrm>
            <a:off x="46752" y="-113853"/>
            <a:ext cx="5968165" cy="1200329"/>
          </a:xfrm>
          <a:prstGeom prst="rect">
            <a:avLst/>
          </a:prstGeom>
          <a:noFill/>
        </p:spPr>
        <p:txBody>
          <a:bodyPr wrap="square" rtlCol="0">
            <a:spAutoFit/>
          </a:bodyPr>
          <a:lstStyle/>
          <a:p>
            <a:r>
              <a:rPr lang="en-US" sz="7200" b="1" dirty="0">
                <a:solidFill>
                  <a:srgbClr val="7DE316"/>
                </a:solidFill>
              </a:rPr>
              <a:t>Transparency</a:t>
            </a:r>
          </a:p>
        </p:txBody>
      </p:sp>
      <p:sp>
        <p:nvSpPr>
          <p:cNvPr id="60" name="TextBox 59">
            <a:extLst>
              <a:ext uri="{FF2B5EF4-FFF2-40B4-BE49-F238E27FC236}">
                <a16:creationId xmlns:a16="http://schemas.microsoft.com/office/drawing/2014/main" id="{F08FE871-E178-6C46-9080-8082E8EE1F13}"/>
              </a:ext>
            </a:extLst>
          </p:cNvPr>
          <p:cNvSpPr txBox="1"/>
          <p:nvPr/>
        </p:nvSpPr>
        <p:spPr>
          <a:xfrm>
            <a:off x="8465817" y="-113854"/>
            <a:ext cx="5968165" cy="1200329"/>
          </a:xfrm>
          <a:prstGeom prst="rect">
            <a:avLst/>
          </a:prstGeom>
          <a:noFill/>
        </p:spPr>
        <p:txBody>
          <a:bodyPr wrap="square" rtlCol="0">
            <a:spAutoFit/>
          </a:bodyPr>
          <a:lstStyle/>
          <a:p>
            <a:r>
              <a:rPr lang="en-US" sz="7200" b="1" dirty="0">
                <a:solidFill>
                  <a:srgbClr val="00A47B"/>
                </a:solidFill>
              </a:rPr>
              <a:t>Technical</a:t>
            </a:r>
          </a:p>
        </p:txBody>
      </p:sp>
      <p:sp>
        <p:nvSpPr>
          <p:cNvPr id="61" name="TextBox 60">
            <a:extLst>
              <a:ext uri="{FF2B5EF4-FFF2-40B4-BE49-F238E27FC236}">
                <a16:creationId xmlns:a16="http://schemas.microsoft.com/office/drawing/2014/main" id="{65B2B304-43CB-1746-8688-CED0FAB39396}"/>
              </a:ext>
            </a:extLst>
          </p:cNvPr>
          <p:cNvSpPr txBox="1"/>
          <p:nvPr/>
        </p:nvSpPr>
        <p:spPr>
          <a:xfrm>
            <a:off x="3797358" y="5733058"/>
            <a:ext cx="4739634" cy="1200329"/>
          </a:xfrm>
          <a:prstGeom prst="rect">
            <a:avLst/>
          </a:prstGeom>
          <a:noFill/>
        </p:spPr>
        <p:txBody>
          <a:bodyPr wrap="square" rtlCol="0">
            <a:spAutoFit/>
          </a:bodyPr>
          <a:lstStyle/>
          <a:p>
            <a:r>
              <a:rPr lang="en-US" sz="7200" b="1" dirty="0">
                <a:solidFill>
                  <a:srgbClr val="12A0C0"/>
                </a:solidFill>
              </a:rPr>
              <a:t>Translation</a:t>
            </a:r>
          </a:p>
        </p:txBody>
      </p:sp>
      <p:sp>
        <p:nvSpPr>
          <p:cNvPr id="21" name="TextBox 20">
            <a:extLst>
              <a:ext uri="{FF2B5EF4-FFF2-40B4-BE49-F238E27FC236}">
                <a16:creationId xmlns:a16="http://schemas.microsoft.com/office/drawing/2014/main" id="{9BA8C50E-3D05-D048-A25C-416911C989BA}"/>
              </a:ext>
            </a:extLst>
          </p:cNvPr>
          <p:cNvSpPr txBox="1"/>
          <p:nvPr/>
        </p:nvSpPr>
        <p:spPr>
          <a:xfrm>
            <a:off x="5641418" y="2967335"/>
            <a:ext cx="1673352" cy="923330"/>
          </a:xfrm>
          <a:prstGeom prst="rect">
            <a:avLst/>
          </a:prstGeom>
          <a:noFill/>
        </p:spPr>
        <p:txBody>
          <a:bodyPr wrap="square" rtlCol="0">
            <a:spAutoFit/>
          </a:bodyPr>
          <a:lstStyle/>
          <a:p>
            <a:r>
              <a:rPr lang="en-US" sz="5400" dirty="0"/>
              <a:t>😎</a:t>
            </a:r>
          </a:p>
        </p:txBody>
      </p:sp>
      <p:pic>
        <p:nvPicPr>
          <p:cNvPr id="23" name="Picture 22">
            <a:extLst>
              <a:ext uri="{FF2B5EF4-FFF2-40B4-BE49-F238E27FC236}">
                <a16:creationId xmlns:a16="http://schemas.microsoft.com/office/drawing/2014/main" id="{3C1E7A4B-3F58-E946-9012-AC076DE9099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11764" y="3187104"/>
            <a:ext cx="2740697" cy="1455608"/>
          </a:xfrm>
          <a:prstGeom prst="rect">
            <a:avLst/>
          </a:prstGeom>
        </p:spPr>
      </p:pic>
      <p:pic>
        <p:nvPicPr>
          <p:cNvPr id="24" name="Picture 23">
            <a:extLst>
              <a:ext uri="{FF2B5EF4-FFF2-40B4-BE49-F238E27FC236}">
                <a16:creationId xmlns:a16="http://schemas.microsoft.com/office/drawing/2014/main" id="{7FA86AC5-96C0-4143-9CA3-04D890BF483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3482" y="1224116"/>
            <a:ext cx="2985685" cy="1634695"/>
          </a:xfrm>
          <a:prstGeom prst="rect">
            <a:avLst/>
          </a:prstGeom>
        </p:spPr>
      </p:pic>
      <p:pic>
        <p:nvPicPr>
          <p:cNvPr id="25" name="Picture 24">
            <a:extLst>
              <a:ext uri="{FF2B5EF4-FFF2-40B4-BE49-F238E27FC236}">
                <a16:creationId xmlns:a16="http://schemas.microsoft.com/office/drawing/2014/main" id="{EC33BEA3-B057-6341-8810-B1E544C4FD8E}"/>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912880" y="3886067"/>
            <a:ext cx="2420102" cy="1497962"/>
          </a:xfrm>
          <a:prstGeom prst="rect">
            <a:avLst/>
          </a:prstGeom>
        </p:spPr>
      </p:pic>
      <p:sp>
        <p:nvSpPr>
          <p:cNvPr id="28" name="TextBox 27">
            <a:extLst>
              <a:ext uri="{FF2B5EF4-FFF2-40B4-BE49-F238E27FC236}">
                <a16:creationId xmlns:a16="http://schemas.microsoft.com/office/drawing/2014/main" id="{0938FC1D-C521-1144-8368-440A2A6B69B0}"/>
              </a:ext>
            </a:extLst>
          </p:cNvPr>
          <p:cNvSpPr txBox="1"/>
          <p:nvPr/>
        </p:nvSpPr>
        <p:spPr>
          <a:xfrm>
            <a:off x="3946693" y="5267519"/>
            <a:ext cx="4440963" cy="646331"/>
          </a:xfrm>
          <a:prstGeom prst="rect">
            <a:avLst/>
          </a:prstGeom>
          <a:noFill/>
        </p:spPr>
        <p:txBody>
          <a:bodyPr wrap="square" rtlCol="0">
            <a:spAutoFit/>
          </a:bodyPr>
          <a:lstStyle/>
          <a:p>
            <a:r>
              <a:rPr lang="en-US" sz="3600" spc="-150" dirty="0">
                <a:solidFill>
                  <a:schemeClr val="tx1">
                    <a:lumMod val="65000"/>
                  </a:schemeClr>
                </a:solidFill>
              </a:rPr>
              <a:t>One-click acquisition UI</a:t>
            </a:r>
          </a:p>
        </p:txBody>
      </p:sp>
      <p:grpSp>
        <p:nvGrpSpPr>
          <p:cNvPr id="29" name="Group 28">
            <a:extLst>
              <a:ext uri="{FF2B5EF4-FFF2-40B4-BE49-F238E27FC236}">
                <a16:creationId xmlns:a16="http://schemas.microsoft.com/office/drawing/2014/main" id="{AE9EEBCB-5D05-C942-A998-3A4B1E28672F}"/>
              </a:ext>
            </a:extLst>
          </p:cNvPr>
          <p:cNvGrpSpPr/>
          <p:nvPr/>
        </p:nvGrpSpPr>
        <p:grpSpPr>
          <a:xfrm>
            <a:off x="7851409" y="1735598"/>
            <a:ext cx="5198697" cy="1200329"/>
            <a:chOff x="6664917" y="1470559"/>
            <a:chExt cx="4587448" cy="1042758"/>
          </a:xfrm>
        </p:grpSpPr>
        <p:grpSp>
          <p:nvGrpSpPr>
            <p:cNvPr id="30" name="Group 29">
              <a:extLst>
                <a:ext uri="{FF2B5EF4-FFF2-40B4-BE49-F238E27FC236}">
                  <a16:creationId xmlns:a16="http://schemas.microsoft.com/office/drawing/2014/main" id="{AFF8C105-B7FF-0E44-A28D-6ACBFF0B4E17}"/>
                </a:ext>
              </a:extLst>
            </p:cNvPr>
            <p:cNvGrpSpPr/>
            <p:nvPr/>
          </p:nvGrpSpPr>
          <p:grpSpPr>
            <a:xfrm>
              <a:off x="6664917" y="1470559"/>
              <a:ext cx="1804610" cy="1042758"/>
              <a:chOff x="6770699" y="1555903"/>
              <a:chExt cx="1804610" cy="1042758"/>
            </a:xfrm>
          </p:grpSpPr>
          <p:pic>
            <p:nvPicPr>
              <p:cNvPr id="34" name="Picture 33">
                <a:extLst>
                  <a:ext uri="{FF2B5EF4-FFF2-40B4-BE49-F238E27FC236}">
                    <a16:creationId xmlns:a16="http://schemas.microsoft.com/office/drawing/2014/main" id="{DA817CC3-5FFA-5340-BEA6-C191F3CAECD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835592" y="2335158"/>
                <a:ext cx="1739717" cy="263503"/>
              </a:xfrm>
              <a:prstGeom prst="rect">
                <a:avLst/>
              </a:prstGeom>
            </p:spPr>
          </p:pic>
          <p:pic>
            <p:nvPicPr>
              <p:cNvPr id="35" name="Picture 8" descr="mage result for RTHawk heartvista">
                <a:extLst>
                  <a:ext uri="{FF2B5EF4-FFF2-40B4-BE49-F238E27FC236}">
                    <a16:creationId xmlns:a16="http://schemas.microsoft.com/office/drawing/2014/main" id="{37E312DA-C45A-374D-9498-14612E5A7E83}"/>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9524" b="89683" l="4233" r="99471"/>
                        </a14:imgEffect>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6770699" y="1555903"/>
                <a:ext cx="931333" cy="931333"/>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TextBox 31">
              <a:extLst>
                <a:ext uri="{FF2B5EF4-FFF2-40B4-BE49-F238E27FC236}">
                  <a16:creationId xmlns:a16="http://schemas.microsoft.com/office/drawing/2014/main" id="{8F84BD05-87F0-3547-A5CE-792714A10FEA}"/>
                </a:ext>
              </a:extLst>
            </p:cNvPr>
            <p:cNvSpPr txBox="1"/>
            <p:nvPr/>
          </p:nvSpPr>
          <p:spPr>
            <a:xfrm>
              <a:off x="7375309" y="1641249"/>
              <a:ext cx="3877056" cy="523220"/>
            </a:xfrm>
            <a:prstGeom prst="rect">
              <a:avLst/>
            </a:prstGeom>
            <a:noFill/>
          </p:spPr>
          <p:txBody>
            <a:bodyPr wrap="square" rtlCol="0">
              <a:spAutoFit/>
            </a:bodyPr>
            <a:lstStyle/>
            <a:p>
              <a:r>
                <a:rPr lang="en-US" sz="2800" b="1" dirty="0">
                  <a:latin typeface="Pirulen" charset="0"/>
                  <a:ea typeface="Pirulen" charset="0"/>
                  <a:cs typeface="Pirulen" charset="0"/>
                </a:rPr>
                <a:t>RTHAWK</a:t>
              </a:r>
            </a:p>
          </p:txBody>
        </p:sp>
      </p:grpSp>
      <p:pic>
        <p:nvPicPr>
          <p:cNvPr id="7170" name="Picture 2" descr="GitHub - pulseq/pypulseq: DEPRECATED">
            <a:extLst>
              <a:ext uri="{FF2B5EF4-FFF2-40B4-BE49-F238E27FC236}">
                <a16:creationId xmlns:a16="http://schemas.microsoft.com/office/drawing/2014/main" id="{6406F3EC-6EEA-174B-85AE-EEA4DFD85DBF}"/>
              </a:ext>
            </a:extLst>
          </p:cNvPr>
          <p:cNvPicPr>
            <a:picLocks noChangeAspect="1" noChangeArrowheads="1"/>
          </p:cNvPicPr>
          <p:nvPr/>
        </p:nvPicPr>
        <p:blipFill>
          <a:blip r:embed="rId9">
            <a:lum bright="70000" contrast="-70000"/>
            <a:alphaModFix amt="0"/>
            <a:extLst>
              <a:ext uri="{28A0092B-C50C-407E-A947-70E740481C1C}">
                <a14:useLocalDpi xmlns:a14="http://schemas.microsoft.com/office/drawing/2010/main" val="0"/>
              </a:ext>
            </a:extLst>
          </a:blip>
          <a:srcRect/>
          <a:stretch>
            <a:fillRect/>
          </a:stretch>
        </p:blipFill>
        <p:spPr bwMode="auto">
          <a:xfrm>
            <a:off x="6765651" y="2634098"/>
            <a:ext cx="2137560" cy="53439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1FD78F92-8570-1E46-B7D9-653AE8D9D781}"/>
              </a:ext>
            </a:extLst>
          </p:cNvPr>
          <p:cNvPicPr>
            <a:picLocks noChangeAspect="1" noChangeArrowheads="1"/>
          </p:cNvPicPr>
          <p:nvPr/>
        </p:nvPicPr>
        <p:blipFill>
          <a:blip r:embed="rId10">
            <a:duotone>
              <a:schemeClr val="accent3">
                <a:shade val="45000"/>
                <a:satMod val="135000"/>
              </a:schemeClr>
              <a:prstClr val="white"/>
            </a:duotone>
            <a:alphaModFix amt="0"/>
            <a:extLst>
              <a:ext uri="{28A0092B-C50C-407E-A947-70E740481C1C}">
                <a14:useLocalDpi xmlns:a14="http://schemas.microsoft.com/office/drawing/2010/main" val="0"/>
              </a:ext>
            </a:extLst>
          </a:blip>
          <a:srcRect/>
          <a:stretch>
            <a:fillRect/>
          </a:stretch>
        </p:blipFill>
        <p:spPr bwMode="auto">
          <a:xfrm>
            <a:off x="9473571" y="2967335"/>
            <a:ext cx="1588026" cy="1588026"/>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Group 35">
            <a:extLst>
              <a:ext uri="{FF2B5EF4-FFF2-40B4-BE49-F238E27FC236}">
                <a16:creationId xmlns:a16="http://schemas.microsoft.com/office/drawing/2014/main" id="{BC4CF557-3F6C-EC46-BCE1-03784D5D33C4}"/>
              </a:ext>
            </a:extLst>
          </p:cNvPr>
          <p:cNvGrpSpPr/>
          <p:nvPr/>
        </p:nvGrpSpPr>
        <p:grpSpPr>
          <a:xfrm>
            <a:off x="3652461" y="1903058"/>
            <a:ext cx="6424981" cy="1072067"/>
            <a:chOff x="7749104" y="5487588"/>
            <a:chExt cx="5960274" cy="923330"/>
          </a:xfrm>
        </p:grpSpPr>
        <p:pic>
          <p:nvPicPr>
            <p:cNvPr id="37" name="Picture 36">
              <a:extLst>
                <a:ext uri="{FF2B5EF4-FFF2-40B4-BE49-F238E27FC236}">
                  <a16:creationId xmlns:a16="http://schemas.microsoft.com/office/drawing/2014/main" id="{1576B28F-C4E8-FF4C-93B7-C2EA5F5A6673}"/>
                </a:ext>
              </a:extLst>
            </p:cNvPr>
            <p:cNvPicPr>
              <a:picLocks noChangeAspect="1"/>
            </p:cNvPicPr>
            <p:nvPr/>
          </p:nvPicPr>
          <p:blipFill>
            <a:blip r:embed="rId11">
              <a:alphaModFix/>
            </a:blip>
            <a:stretch>
              <a:fillRect/>
            </a:stretch>
          </p:blipFill>
          <p:spPr>
            <a:xfrm>
              <a:off x="7749104" y="5505615"/>
              <a:ext cx="704134" cy="815313"/>
            </a:xfrm>
            <a:prstGeom prst="rect">
              <a:avLst/>
            </a:prstGeom>
          </p:spPr>
        </p:pic>
        <p:sp>
          <p:nvSpPr>
            <p:cNvPr id="38" name="TextBox 37">
              <a:extLst>
                <a:ext uri="{FF2B5EF4-FFF2-40B4-BE49-F238E27FC236}">
                  <a16:creationId xmlns:a16="http://schemas.microsoft.com/office/drawing/2014/main" id="{C94E22F6-CBA1-4E49-B151-155F6865DC3E}"/>
                </a:ext>
              </a:extLst>
            </p:cNvPr>
            <p:cNvSpPr txBox="1"/>
            <p:nvPr/>
          </p:nvSpPr>
          <p:spPr>
            <a:xfrm>
              <a:off x="8355848" y="5487588"/>
              <a:ext cx="5353530" cy="923330"/>
            </a:xfrm>
            <a:prstGeom prst="rect">
              <a:avLst/>
            </a:prstGeom>
            <a:noFill/>
          </p:spPr>
          <p:txBody>
            <a:bodyPr wrap="square" rtlCol="0">
              <a:spAutoFit/>
            </a:bodyPr>
            <a:lstStyle/>
            <a:p>
              <a:r>
                <a:rPr lang="en-US" sz="5400" dirty="0"/>
                <a:t>BIDS</a:t>
              </a:r>
            </a:p>
          </p:txBody>
        </p:sp>
      </p:grpSp>
    </p:spTree>
    <p:extLst>
      <p:ext uri="{BB962C8B-B14F-4D97-AF65-F5344CB8AC3E}">
        <p14:creationId xmlns:p14="http://schemas.microsoft.com/office/powerpoint/2010/main" val="621919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fade">
                                      <p:cBhvr>
                                        <p:cTn id="18" dur="500"/>
                                        <p:tgtEl>
                                          <p:spTgt spid="7170"/>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0"/>
                                  </p:stCondLst>
                                  <p:childTnLst>
                                    <p:set>
                                      <p:cBhvr>
                                        <p:cTn id="23" dur="1" fill="hold">
                                          <p:stCondLst>
                                            <p:cond delay="0"/>
                                          </p:stCondLst>
                                        </p:cTn>
                                        <p:tgtEl>
                                          <p:spTgt spid="7172"/>
                                        </p:tgtEl>
                                        <p:attrNameLst>
                                          <p:attrName>style.visibility</p:attrName>
                                        </p:attrNameLst>
                                      </p:cBhvr>
                                      <p:to>
                                        <p:strVal val="visible"/>
                                      </p:to>
                                    </p:set>
                                    <p:animEffect transition="in" filter="fade">
                                      <p:cBhvr>
                                        <p:cTn id="24" dur="500"/>
                                        <p:tgtEl>
                                          <p:spTgt spid="717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E8A752-FDD5-154A-AF7F-C516156AA552}"/>
              </a:ext>
            </a:extLst>
          </p:cNvPr>
          <p:cNvPicPr>
            <a:picLocks noChangeAspect="1"/>
          </p:cNvPicPr>
          <p:nvPr/>
        </p:nvPicPr>
        <p:blipFill>
          <a:blip r:embed="rId3"/>
          <a:stretch>
            <a:fillRect/>
          </a:stretch>
        </p:blipFill>
        <p:spPr>
          <a:xfrm>
            <a:off x="-149288" y="90786"/>
            <a:ext cx="11201400" cy="6763109"/>
          </a:xfrm>
          <a:prstGeom prst="rect">
            <a:avLst/>
          </a:prstGeom>
        </p:spPr>
      </p:pic>
      <p:sp>
        <p:nvSpPr>
          <p:cNvPr id="5" name="TextBox 4">
            <a:extLst>
              <a:ext uri="{FF2B5EF4-FFF2-40B4-BE49-F238E27FC236}">
                <a16:creationId xmlns:a16="http://schemas.microsoft.com/office/drawing/2014/main" id="{77A9C174-6230-944E-8E32-5B633DA8AAED}"/>
              </a:ext>
            </a:extLst>
          </p:cNvPr>
          <p:cNvSpPr txBox="1"/>
          <p:nvPr/>
        </p:nvSpPr>
        <p:spPr>
          <a:xfrm>
            <a:off x="9622073" y="3091186"/>
            <a:ext cx="5968165" cy="523220"/>
          </a:xfrm>
          <a:prstGeom prst="rect">
            <a:avLst/>
          </a:prstGeom>
          <a:noFill/>
        </p:spPr>
        <p:txBody>
          <a:bodyPr wrap="square" rtlCol="0">
            <a:spAutoFit/>
          </a:bodyPr>
          <a:lstStyle/>
          <a:p>
            <a:r>
              <a:rPr lang="en-US" sz="2800" b="1" dirty="0">
                <a:solidFill>
                  <a:srgbClr val="7DE316"/>
                </a:solidFill>
              </a:rPr>
              <a:t>Transparency</a:t>
            </a:r>
          </a:p>
        </p:txBody>
      </p:sp>
      <p:sp>
        <p:nvSpPr>
          <p:cNvPr id="6" name="TextBox 5">
            <a:extLst>
              <a:ext uri="{FF2B5EF4-FFF2-40B4-BE49-F238E27FC236}">
                <a16:creationId xmlns:a16="http://schemas.microsoft.com/office/drawing/2014/main" id="{5E0D0DE8-D046-0142-B033-8BBA20D8F915}"/>
              </a:ext>
            </a:extLst>
          </p:cNvPr>
          <p:cNvSpPr txBox="1"/>
          <p:nvPr/>
        </p:nvSpPr>
        <p:spPr>
          <a:xfrm>
            <a:off x="5372279" y="6180808"/>
            <a:ext cx="5968165" cy="523220"/>
          </a:xfrm>
          <a:prstGeom prst="rect">
            <a:avLst/>
          </a:prstGeom>
          <a:noFill/>
        </p:spPr>
        <p:txBody>
          <a:bodyPr wrap="square" rtlCol="0">
            <a:spAutoFit/>
          </a:bodyPr>
          <a:lstStyle/>
          <a:p>
            <a:r>
              <a:rPr lang="en-US" sz="2800" b="1" dirty="0">
                <a:solidFill>
                  <a:srgbClr val="00A47B"/>
                </a:solidFill>
              </a:rPr>
              <a:t>Technical</a:t>
            </a:r>
          </a:p>
        </p:txBody>
      </p:sp>
      <p:sp>
        <p:nvSpPr>
          <p:cNvPr id="7" name="TextBox 6">
            <a:extLst>
              <a:ext uri="{FF2B5EF4-FFF2-40B4-BE49-F238E27FC236}">
                <a16:creationId xmlns:a16="http://schemas.microsoft.com/office/drawing/2014/main" id="{511FD661-A68A-FD44-93FB-981523D97CC3}"/>
              </a:ext>
            </a:extLst>
          </p:cNvPr>
          <p:cNvSpPr txBox="1"/>
          <p:nvPr/>
        </p:nvSpPr>
        <p:spPr>
          <a:xfrm>
            <a:off x="6863762" y="1050877"/>
            <a:ext cx="4739634" cy="523220"/>
          </a:xfrm>
          <a:prstGeom prst="rect">
            <a:avLst/>
          </a:prstGeom>
          <a:noFill/>
        </p:spPr>
        <p:txBody>
          <a:bodyPr wrap="square" rtlCol="0">
            <a:spAutoFit/>
          </a:bodyPr>
          <a:lstStyle/>
          <a:p>
            <a:r>
              <a:rPr lang="en-US" sz="2800" b="1" dirty="0">
                <a:solidFill>
                  <a:srgbClr val="12A0C0"/>
                </a:solidFill>
              </a:rPr>
              <a:t>Translation</a:t>
            </a:r>
          </a:p>
        </p:txBody>
      </p:sp>
      <p:sp>
        <p:nvSpPr>
          <p:cNvPr id="8" name="TextBox 7">
            <a:extLst>
              <a:ext uri="{FF2B5EF4-FFF2-40B4-BE49-F238E27FC236}">
                <a16:creationId xmlns:a16="http://schemas.microsoft.com/office/drawing/2014/main" id="{F416CE08-2AEC-6942-B970-09CB2EBC2595}"/>
              </a:ext>
            </a:extLst>
          </p:cNvPr>
          <p:cNvSpPr txBox="1"/>
          <p:nvPr/>
        </p:nvSpPr>
        <p:spPr>
          <a:xfrm>
            <a:off x="8232029" y="73852"/>
            <a:ext cx="3922648" cy="1200329"/>
          </a:xfrm>
          <a:prstGeom prst="rect">
            <a:avLst/>
          </a:prstGeom>
          <a:noFill/>
        </p:spPr>
        <p:txBody>
          <a:bodyPr wrap="square" rtlCol="0">
            <a:spAutoFit/>
          </a:bodyPr>
          <a:lstStyle/>
          <a:p>
            <a:pPr algn="r"/>
            <a:r>
              <a:rPr lang="en-US" sz="2400" spc="-150" dirty="0">
                <a:solidFill>
                  <a:schemeClr val="tx1">
                    <a:lumMod val="85000"/>
                  </a:schemeClr>
                </a:solidFill>
              </a:rPr>
              <a:t>G1: GE Signa 750</a:t>
            </a:r>
          </a:p>
          <a:p>
            <a:pPr algn="r"/>
            <a:r>
              <a:rPr lang="en-US" sz="2400" spc="-150" dirty="0">
                <a:solidFill>
                  <a:schemeClr val="tx1">
                    <a:lumMod val="85000"/>
                  </a:schemeClr>
                </a:solidFill>
              </a:rPr>
              <a:t>S1: Siemens Prisma</a:t>
            </a:r>
          </a:p>
          <a:p>
            <a:pPr algn="r"/>
            <a:r>
              <a:rPr lang="en-US" sz="2400" spc="-150" dirty="0">
                <a:solidFill>
                  <a:schemeClr val="tx1">
                    <a:lumMod val="85000"/>
                  </a:schemeClr>
                </a:solidFill>
              </a:rPr>
              <a:t>S2: Siemens </a:t>
            </a:r>
            <a:r>
              <a:rPr lang="en-US" sz="2400" spc="-150" dirty="0" err="1">
                <a:solidFill>
                  <a:schemeClr val="tx1">
                    <a:lumMod val="85000"/>
                  </a:schemeClr>
                </a:solidFill>
              </a:rPr>
              <a:t>Skyra</a:t>
            </a:r>
            <a:endParaRPr lang="en-US" sz="2400" spc="-150" dirty="0">
              <a:solidFill>
                <a:schemeClr val="tx1">
                  <a:lumMod val="85000"/>
                </a:schemeClr>
              </a:solidFill>
            </a:endParaRPr>
          </a:p>
        </p:txBody>
      </p:sp>
      <p:sp>
        <p:nvSpPr>
          <p:cNvPr id="9" name="TextBox 8">
            <a:extLst>
              <a:ext uri="{FF2B5EF4-FFF2-40B4-BE49-F238E27FC236}">
                <a16:creationId xmlns:a16="http://schemas.microsoft.com/office/drawing/2014/main" id="{F6F1CD0E-C7DE-D641-9586-E581227A21C2}"/>
              </a:ext>
            </a:extLst>
          </p:cNvPr>
          <p:cNvSpPr txBox="1"/>
          <p:nvPr/>
        </p:nvSpPr>
        <p:spPr>
          <a:xfrm>
            <a:off x="37323" y="53464"/>
            <a:ext cx="3922648" cy="830997"/>
          </a:xfrm>
          <a:prstGeom prst="rect">
            <a:avLst/>
          </a:prstGeom>
          <a:noFill/>
        </p:spPr>
        <p:txBody>
          <a:bodyPr wrap="square" rtlCol="0">
            <a:spAutoFit/>
          </a:bodyPr>
          <a:lstStyle/>
          <a:p>
            <a:r>
              <a:rPr lang="en-US" sz="2400" spc="-150" dirty="0">
                <a:solidFill>
                  <a:schemeClr val="tx1">
                    <a:lumMod val="85000"/>
                  </a:schemeClr>
                </a:solidFill>
              </a:rPr>
              <a:t>MTsat  </a:t>
            </a:r>
          </a:p>
          <a:p>
            <a:r>
              <a:rPr lang="en-US" sz="2400" spc="-150" dirty="0">
                <a:solidFill>
                  <a:schemeClr val="tx1">
                    <a:lumMod val="85000"/>
                  </a:schemeClr>
                </a:solidFill>
              </a:rPr>
              <a:t>with B1+ correction</a:t>
            </a:r>
          </a:p>
        </p:txBody>
      </p:sp>
    </p:spTree>
    <p:extLst>
      <p:ext uri="{BB962C8B-B14F-4D97-AF65-F5344CB8AC3E}">
        <p14:creationId xmlns:p14="http://schemas.microsoft.com/office/powerpoint/2010/main" val="4058056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Picture 59">
            <a:extLst>
              <a:ext uri="{FF2B5EF4-FFF2-40B4-BE49-F238E27FC236}">
                <a16:creationId xmlns:a16="http://schemas.microsoft.com/office/drawing/2014/main" id="{2E8BB510-E5B0-3343-9F01-BCFC357D0DAE}"/>
              </a:ext>
            </a:extLst>
          </p:cNvPr>
          <p:cNvPicPr>
            <a:picLocks noChangeAspect="1"/>
          </p:cNvPicPr>
          <p:nvPr/>
        </p:nvPicPr>
        <p:blipFill>
          <a:blip r:embed="rId3"/>
          <a:stretch>
            <a:fillRect/>
          </a:stretch>
        </p:blipFill>
        <p:spPr>
          <a:xfrm>
            <a:off x="4426095" y="1504107"/>
            <a:ext cx="7660237" cy="3730044"/>
          </a:xfrm>
          <a:prstGeom prst="rect">
            <a:avLst/>
          </a:prstGeom>
        </p:spPr>
      </p:pic>
      <p:sp>
        <p:nvSpPr>
          <p:cNvPr id="62" name="Plus 61">
            <a:extLst>
              <a:ext uri="{FF2B5EF4-FFF2-40B4-BE49-F238E27FC236}">
                <a16:creationId xmlns:a16="http://schemas.microsoft.com/office/drawing/2014/main" id="{07B9D608-CE12-A244-B455-1D9FF552AC71}"/>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5D8F11CE-1F77-7A4E-B16E-E8C136DEBBFC}"/>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Tree>
    <p:extLst>
      <p:ext uri="{BB962C8B-B14F-4D97-AF65-F5344CB8AC3E}">
        <p14:creationId xmlns:p14="http://schemas.microsoft.com/office/powerpoint/2010/main" val="16967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Picture 59">
            <a:extLst>
              <a:ext uri="{FF2B5EF4-FFF2-40B4-BE49-F238E27FC236}">
                <a16:creationId xmlns:a16="http://schemas.microsoft.com/office/drawing/2014/main" id="{2E8BB510-E5B0-3343-9F01-BCFC357D0DAE}"/>
              </a:ext>
            </a:extLst>
          </p:cNvPr>
          <p:cNvPicPr>
            <a:picLocks noChangeAspect="1"/>
          </p:cNvPicPr>
          <p:nvPr/>
        </p:nvPicPr>
        <p:blipFill>
          <a:blip r:embed="rId3"/>
          <a:stretch>
            <a:fillRect/>
          </a:stretch>
        </p:blipFill>
        <p:spPr>
          <a:xfrm>
            <a:off x="4426095" y="1504107"/>
            <a:ext cx="7660237" cy="3730044"/>
          </a:xfrm>
          <a:prstGeom prst="rect">
            <a:avLst/>
          </a:prstGeom>
        </p:spPr>
      </p:pic>
      <p:pic>
        <p:nvPicPr>
          <p:cNvPr id="51" name="Picture 50">
            <a:extLst>
              <a:ext uri="{FF2B5EF4-FFF2-40B4-BE49-F238E27FC236}">
                <a16:creationId xmlns:a16="http://schemas.microsoft.com/office/drawing/2014/main" id="{35D57303-8B65-494B-83D3-6292D79A3ECC}"/>
              </a:ext>
            </a:extLst>
          </p:cNvPr>
          <p:cNvPicPr>
            <a:picLocks noChangeAspect="1"/>
          </p:cNvPicPr>
          <p:nvPr/>
        </p:nvPicPr>
        <p:blipFill>
          <a:blip r:embed="rId4"/>
          <a:stretch>
            <a:fillRect/>
          </a:stretch>
        </p:blipFill>
        <p:spPr>
          <a:xfrm>
            <a:off x="4424400" y="1504800"/>
            <a:ext cx="7659325" cy="3729600"/>
          </a:xfrm>
          <a:prstGeom prst="rect">
            <a:avLst/>
          </a:prstGeom>
        </p:spPr>
      </p:pic>
      <p:sp>
        <p:nvSpPr>
          <p:cNvPr id="59" name="Plus 58">
            <a:extLst>
              <a:ext uri="{FF2B5EF4-FFF2-40B4-BE49-F238E27FC236}">
                <a16:creationId xmlns:a16="http://schemas.microsoft.com/office/drawing/2014/main" id="{6709A3D4-DBA2-CE44-B94C-D83B9B9C232A}"/>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CA5AB5CB-981A-3641-9321-A5A1D001FF5F}"/>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
        <p:nvSpPr>
          <p:cNvPr id="2" name="Oval 1">
            <a:extLst>
              <a:ext uri="{FF2B5EF4-FFF2-40B4-BE49-F238E27FC236}">
                <a16:creationId xmlns:a16="http://schemas.microsoft.com/office/drawing/2014/main" id="{073B496C-06D4-734C-95A5-5599CF0C2A0D}"/>
              </a:ext>
            </a:extLst>
          </p:cNvPr>
          <p:cNvSpPr/>
          <p:nvPr/>
        </p:nvSpPr>
        <p:spPr>
          <a:xfrm>
            <a:off x="6096000" y="5561469"/>
            <a:ext cx="216000" cy="216000"/>
          </a:xfrm>
          <a:prstGeom prst="ellipse">
            <a:avLst/>
          </a:prstGeom>
          <a:solidFill>
            <a:srgbClr val="1C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1BFA439-BCAE-F74C-89F1-DCDEFEBB96B4}"/>
              </a:ext>
            </a:extLst>
          </p:cNvPr>
          <p:cNvSpPr txBox="1"/>
          <p:nvPr/>
        </p:nvSpPr>
        <p:spPr>
          <a:xfrm>
            <a:off x="6258538" y="5483742"/>
            <a:ext cx="1973942" cy="369332"/>
          </a:xfrm>
          <a:prstGeom prst="rect">
            <a:avLst/>
          </a:prstGeom>
          <a:noFill/>
        </p:spPr>
        <p:txBody>
          <a:bodyPr wrap="square" rtlCol="0">
            <a:spAutoFit/>
          </a:bodyPr>
          <a:lstStyle/>
          <a:p>
            <a:r>
              <a:rPr lang="en-US" dirty="0"/>
              <a:t>S1</a:t>
            </a:r>
            <a:r>
              <a:rPr lang="en-US" baseline="-25000" dirty="0"/>
              <a:t>native</a:t>
            </a:r>
            <a:endParaRPr lang="en-US" dirty="0"/>
          </a:p>
        </p:txBody>
      </p:sp>
      <p:sp>
        <p:nvSpPr>
          <p:cNvPr id="3" name="Rectangle 2">
            <a:extLst>
              <a:ext uri="{FF2B5EF4-FFF2-40B4-BE49-F238E27FC236}">
                <a16:creationId xmlns:a16="http://schemas.microsoft.com/office/drawing/2014/main" id="{B2344426-A2F7-F749-9549-9D209E5742BD}"/>
              </a:ext>
            </a:extLst>
          </p:cNvPr>
          <p:cNvSpPr/>
          <p:nvPr/>
        </p:nvSpPr>
        <p:spPr>
          <a:xfrm>
            <a:off x="17344" y="0"/>
            <a:ext cx="4353269"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6217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974356F-0F40-EF47-9A5E-374B81AED3B2}"/>
              </a:ext>
            </a:extLst>
          </p:cNvPr>
          <p:cNvGrpSpPr/>
          <p:nvPr/>
        </p:nvGrpSpPr>
        <p:grpSpPr>
          <a:xfrm>
            <a:off x="307437" y="144257"/>
            <a:ext cx="4744805" cy="3796472"/>
            <a:chOff x="14139" y="1093164"/>
            <a:chExt cx="4744805" cy="3796472"/>
          </a:xfrm>
        </p:grpSpPr>
        <p:pic>
          <p:nvPicPr>
            <p:cNvPr id="4" name="Picture 3">
              <a:extLst>
                <a:ext uri="{FF2B5EF4-FFF2-40B4-BE49-F238E27FC236}">
                  <a16:creationId xmlns:a16="http://schemas.microsoft.com/office/drawing/2014/main" id="{EABD9816-9361-9949-904C-1A50047897C8}"/>
                </a:ext>
              </a:extLst>
            </p:cNvPr>
            <p:cNvPicPr>
              <a:picLocks noChangeAspect="1"/>
            </p:cNvPicPr>
            <p:nvPr/>
          </p:nvPicPr>
          <p:blipFill>
            <a:blip r:embed="rId2"/>
            <a:stretch>
              <a:fillRect/>
            </a:stretch>
          </p:blipFill>
          <p:spPr>
            <a:xfrm>
              <a:off x="14139" y="1183805"/>
              <a:ext cx="3891619" cy="2911613"/>
            </a:xfrm>
            <a:prstGeom prst="rect">
              <a:avLst/>
            </a:prstGeom>
          </p:spPr>
        </p:pic>
        <p:sp>
          <p:nvSpPr>
            <p:cNvPr id="14" name="TextBox 13">
              <a:extLst>
                <a:ext uri="{FF2B5EF4-FFF2-40B4-BE49-F238E27FC236}">
                  <a16:creationId xmlns:a16="http://schemas.microsoft.com/office/drawing/2014/main" id="{9BEBF782-C897-154C-878A-0A4A59B04070}"/>
                </a:ext>
              </a:extLst>
            </p:cNvPr>
            <p:cNvSpPr txBox="1"/>
            <p:nvPr/>
          </p:nvSpPr>
          <p:spPr>
            <a:xfrm>
              <a:off x="1672082" y="1274353"/>
              <a:ext cx="1706372" cy="369332"/>
            </a:xfrm>
            <a:prstGeom prst="rect">
              <a:avLst/>
            </a:prstGeom>
            <a:noFill/>
          </p:spPr>
          <p:txBody>
            <a:bodyPr wrap="square" rtlCol="0">
              <a:spAutoFit/>
            </a:bodyPr>
            <a:lstStyle/>
            <a:p>
              <a:r>
                <a:rPr lang="en-US" dirty="0">
                  <a:solidFill>
                    <a:srgbClr val="5A7C60"/>
                  </a:solidFill>
                </a:rPr>
                <a:t>S1</a:t>
              </a:r>
            </a:p>
          </p:txBody>
        </p:sp>
        <p:sp>
          <p:nvSpPr>
            <p:cNvPr id="16" name="TextBox 15">
              <a:extLst>
                <a:ext uri="{FF2B5EF4-FFF2-40B4-BE49-F238E27FC236}">
                  <a16:creationId xmlns:a16="http://schemas.microsoft.com/office/drawing/2014/main" id="{AF05E304-B7AD-D048-8328-D032781C63B7}"/>
                </a:ext>
              </a:extLst>
            </p:cNvPr>
            <p:cNvSpPr txBox="1"/>
            <p:nvPr/>
          </p:nvSpPr>
          <p:spPr>
            <a:xfrm>
              <a:off x="319497" y="4243305"/>
              <a:ext cx="3110045" cy="646331"/>
            </a:xfrm>
            <a:prstGeom prst="rect">
              <a:avLst/>
            </a:prstGeom>
            <a:noFill/>
          </p:spPr>
          <p:txBody>
            <a:bodyPr wrap="square" rtlCol="0">
              <a:spAutoFit/>
            </a:bodyPr>
            <a:lstStyle/>
            <a:p>
              <a:pPr algn="ctr"/>
              <a:r>
                <a:rPr lang="en-US" dirty="0"/>
                <a:t>ISMRM-NIST System Phantom</a:t>
              </a:r>
            </a:p>
            <a:p>
              <a:pPr algn="ctr"/>
              <a:r>
                <a:rPr lang="en-US" dirty="0"/>
                <a:t>T1 plate</a:t>
              </a:r>
            </a:p>
          </p:txBody>
        </p:sp>
        <p:sp>
          <p:nvSpPr>
            <p:cNvPr id="17" name="TextBox 16">
              <a:extLst>
                <a:ext uri="{FF2B5EF4-FFF2-40B4-BE49-F238E27FC236}">
                  <a16:creationId xmlns:a16="http://schemas.microsoft.com/office/drawing/2014/main" id="{BA09CB4C-5453-7447-BE6E-DB272D0C00A0}"/>
                </a:ext>
              </a:extLst>
            </p:cNvPr>
            <p:cNvSpPr txBox="1"/>
            <p:nvPr/>
          </p:nvSpPr>
          <p:spPr>
            <a:xfrm>
              <a:off x="2271014" y="1414862"/>
              <a:ext cx="1706372" cy="369332"/>
            </a:xfrm>
            <a:prstGeom prst="rect">
              <a:avLst/>
            </a:prstGeom>
            <a:noFill/>
          </p:spPr>
          <p:txBody>
            <a:bodyPr wrap="square" rtlCol="0">
              <a:spAutoFit/>
            </a:bodyPr>
            <a:lstStyle/>
            <a:p>
              <a:r>
                <a:rPr lang="en-US" dirty="0">
                  <a:solidFill>
                    <a:srgbClr val="A19369"/>
                  </a:solidFill>
                </a:rPr>
                <a:t>S2</a:t>
              </a:r>
            </a:p>
          </p:txBody>
        </p:sp>
        <p:sp>
          <p:nvSpPr>
            <p:cNvPr id="18" name="TextBox 17">
              <a:extLst>
                <a:ext uri="{FF2B5EF4-FFF2-40B4-BE49-F238E27FC236}">
                  <a16:creationId xmlns:a16="http://schemas.microsoft.com/office/drawing/2014/main" id="{7051F050-C833-3348-9AD5-7818147DF688}"/>
                </a:ext>
              </a:extLst>
            </p:cNvPr>
            <p:cNvSpPr txBox="1"/>
            <p:nvPr/>
          </p:nvSpPr>
          <p:spPr>
            <a:xfrm>
              <a:off x="2922778" y="1751129"/>
              <a:ext cx="1706372" cy="369332"/>
            </a:xfrm>
            <a:prstGeom prst="rect">
              <a:avLst/>
            </a:prstGeom>
            <a:noFill/>
          </p:spPr>
          <p:txBody>
            <a:bodyPr wrap="square" rtlCol="0">
              <a:spAutoFit/>
            </a:bodyPr>
            <a:lstStyle/>
            <a:p>
              <a:r>
                <a:rPr lang="en-US" dirty="0">
                  <a:solidFill>
                    <a:srgbClr val="927165"/>
                  </a:solidFill>
                </a:rPr>
                <a:t>S3</a:t>
              </a:r>
            </a:p>
          </p:txBody>
        </p:sp>
        <p:sp>
          <p:nvSpPr>
            <p:cNvPr id="19" name="TextBox 18">
              <a:extLst>
                <a:ext uri="{FF2B5EF4-FFF2-40B4-BE49-F238E27FC236}">
                  <a16:creationId xmlns:a16="http://schemas.microsoft.com/office/drawing/2014/main" id="{D29D9B9A-0E9F-8541-8123-06BB4201F5B3}"/>
                </a:ext>
              </a:extLst>
            </p:cNvPr>
            <p:cNvSpPr txBox="1"/>
            <p:nvPr/>
          </p:nvSpPr>
          <p:spPr>
            <a:xfrm>
              <a:off x="3052572" y="2268348"/>
              <a:ext cx="1706372" cy="369332"/>
            </a:xfrm>
            <a:prstGeom prst="rect">
              <a:avLst/>
            </a:prstGeom>
            <a:noFill/>
          </p:spPr>
          <p:txBody>
            <a:bodyPr wrap="square" rtlCol="0">
              <a:spAutoFit/>
            </a:bodyPr>
            <a:lstStyle/>
            <a:p>
              <a:r>
                <a:rPr lang="en-US" dirty="0">
                  <a:solidFill>
                    <a:srgbClr val="78A9B8"/>
                  </a:solidFill>
                </a:rPr>
                <a:t>S4</a:t>
              </a:r>
            </a:p>
          </p:txBody>
        </p:sp>
        <p:sp>
          <p:nvSpPr>
            <p:cNvPr id="20" name="TextBox 19">
              <a:extLst>
                <a:ext uri="{FF2B5EF4-FFF2-40B4-BE49-F238E27FC236}">
                  <a16:creationId xmlns:a16="http://schemas.microsoft.com/office/drawing/2014/main" id="{698EF26C-DD47-2E4B-842E-87527A577D2C}"/>
                </a:ext>
              </a:extLst>
            </p:cNvPr>
            <p:cNvSpPr txBox="1"/>
            <p:nvPr/>
          </p:nvSpPr>
          <p:spPr>
            <a:xfrm>
              <a:off x="2576356" y="2923273"/>
              <a:ext cx="1706372" cy="369332"/>
            </a:xfrm>
            <a:prstGeom prst="rect">
              <a:avLst/>
            </a:prstGeom>
            <a:noFill/>
          </p:spPr>
          <p:txBody>
            <a:bodyPr wrap="square" rtlCol="0">
              <a:spAutoFit/>
            </a:bodyPr>
            <a:lstStyle/>
            <a:p>
              <a:r>
                <a:rPr lang="en-US" dirty="0">
                  <a:solidFill>
                    <a:srgbClr val="BD756A"/>
                  </a:solidFill>
                </a:rPr>
                <a:t>S5</a:t>
              </a:r>
            </a:p>
          </p:txBody>
        </p:sp>
        <p:sp>
          <p:nvSpPr>
            <p:cNvPr id="22" name="TextBox 21">
              <a:extLst>
                <a:ext uri="{FF2B5EF4-FFF2-40B4-BE49-F238E27FC236}">
                  <a16:creationId xmlns:a16="http://schemas.microsoft.com/office/drawing/2014/main" id="{4AF0258B-5D84-8143-AC9F-0EF60933543B}"/>
                </a:ext>
              </a:extLst>
            </p:cNvPr>
            <p:cNvSpPr txBox="1"/>
            <p:nvPr/>
          </p:nvSpPr>
          <p:spPr>
            <a:xfrm>
              <a:off x="910561" y="2818572"/>
              <a:ext cx="507885" cy="369332"/>
            </a:xfrm>
            <a:prstGeom prst="rect">
              <a:avLst/>
            </a:prstGeom>
            <a:noFill/>
          </p:spPr>
          <p:txBody>
            <a:bodyPr wrap="square" rtlCol="0">
              <a:spAutoFit/>
            </a:bodyPr>
            <a:lstStyle/>
            <a:p>
              <a:r>
                <a:rPr lang="en-US" dirty="0">
                  <a:solidFill>
                    <a:srgbClr val="8DCE95"/>
                  </a:solidFill>
                </a:rPr>
                <a:t>S7</a:t>
              </a:r>
            </a:p>
          </p:txBody>
        </p:sp>
        <p:sp>
          <p:nvSpPr>
            <p:cNvPr id="23" name="TextBox 22">
              <a:extLst>
                <a:ext uri="{FF2B5EF4-FFF2-40B4-BE49-F238E27FC236}">
                  <a16:creationId xmlns:a16="http://schemas.microsoft.com/office/drawing/2014/main" id="{1173D52C-AE9C-384F-B5FA-666BF9466C64}"/>
                </a:ext>
              </a:extLst>
            </p:cNvPr>
            <p:cNvSpPr txBox="1"/>
            <p:nvPr/>
          </p:nvSpPr>
          <p:spPr>
            <a:xfrm>
              <a:off x="493014" y="2389570"/>
              <a:ext cx="607316" cy="369332"/>
            </a:xfrm>
            <a:prstGeom prst="rect">
              <a:avLst/>
            </a:prstGeom>
            <a:noFill/>
          </p:spPr>
          <p:txBody>
            <a:bodyPr wrap="square" rtlCol="0">
              <a:spAutoFit/>
            </a:bodyPr>
            <a:lstStyle/>
            <a:p>
              <a:r>
                <a:rPr lang="en-US" dirty="0">
                  <a:solidFill>
                    <a:srgbClr val="B18580"/>
                  </a:solidFill>
                </a:rPr>
                <a:t>S8</a:t>
              </a:r>
            </a:p>
          </p:txBody>
        </p:sp>
        <p:sp>
          <p:nvSpPr>
            <p:cNvPr id="24" name="TextBox 23">
              <a:extLst>
                <a:ext uri="{FF2B5EF4-FFF2-40B4-BE49-F238E27FC236}">
                  <a16:creationId xmlns:a16="http://schemas.microsoft.com/office/drawing/2014/main" id="{7751FB22-AB5D-254C-9493-53FCE54DB2F9}"/>
                </a:ext>
              </a:extLst>
            </p:cNvPr>
            <p:cNvSpPr txBox="1"/>
            <p:nvPr/>
          </p:nvSpPr>
          <p:spPr>
            <a:xfrm>
              <a:off x="550938" y="1814999"/>
              <a:ext cx="856270" cy="369332"/>
            </a:xfrm>
            <a:prstGeom prst="rect">
              <a:avLst/>
            </a:prstGeom>
            <a:noFill/>
          </p:spPr>
          <p:txBody>
            <a:bodyPr wrap="square" rtlCol="0">
              <a:spAutoFit/>
            </a:bodyPr>
            <a:lstStyle/>
            <a:p>
              <a:r>
                <a:rPr lang="en-US" dirty="0">
                  <a:solidFill>
                    <a:srgbClr val="B6C06A"/>
                  </a:solidFill>
                </a:rPr>
                <a:t>S9</a:t>
              </a:r>
            </a:p>
          </p:txBody>
        </p:sp>
        <p:sp>
          <p:nvSpPr>
            <p:cNvPr id="25" name="TextBox 24">
              <a:extLst>
                <a:ext uri="{FF2B5EF4-FFF2-40B4-BE49-F238E27FC236}">
                  <a16:creationId xmlns:a16="http://schemas.microsoft.com/office/drawing/2014/main" id="{4F215A48-ED3C-6646-A9A9-F31564125216}"/>
                </a:ext>
              </a:extLst>
            </p:cNvPr>
            <p:cNvSpPr txBox="1"/>
            <p:nvPr/>
          </p:nvSpPr>
          <p:spPr>
            <a:xfrm>
              <a:off x="984910" y="1404476"/>
              <a:ext cx="562712" cy="369332"/>
            </a:xfrm>
            <a:prstGeom prst="rect">
              <a:avLst/>
            </a:prstGeom>
            <a:noFill/>
          </p:spPr>
          <p:txBody>
            <a:bodyPr wrap="square" rtlCol="0">
              <a:spAutoFit/>
            </a:bodyPr>
            <a:lstStyle/>
            <a:p>
              <a:r>
                <a:rPr lang="en-US" dirty="0">
                  <a:solidFill>
                    <a:srgbClr val="9A926D"/>
                  </a:solidFill>
                </a:rPr>
                <a:t>S10</a:t>
              </a:r>
            </a:p>
          </p:txBody>
        </p:sp>
        <p:sp>
          <p:nvSpPr>
            <p:cNvPr id="26" name="Oval 25">
              <a:extLst>
                <a:ext uri="{FF2B5EF4-FFF2-40B4-BE49-F238E27FC236}">
                  <a16:creationId xmlns:a16="http://schemas.microsoft.com/office/drawing/2014/main" id="{CEEA9C05-D906-A741-9257-56E219CE4EF8}"/>
                </a:ext>
              </a:extLst>
            </p:cNvPr>
            <p:cNvSpPr/>
            <p:nvPr/>
          </p:nvSpPr>
          <p:spPr>
            <a:xfrm>
              <a:off x="1823722" y="2723819"/>
              <a:ext cx="397070" cy="4040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B36B756-980F-6042-979F-12403B362755}"/>
                </a:ext>
              </a:extLst>
            </p:cNvPr>
            <p:cNvSpPr/>
            <p:nvPr/>
          </p:nvSpPr>
          <p:spPr>
            <a:xfrm>
              <a:off x="1755255" y="1737009"/>
              <a:ext cx="223264" cy="2169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450A857-6CDB-1A48-8793-A003C3B308E6}"/>
                </a:ext>
              </a:extLst>
            </p:cNvPr>
            <p:cNvSpPr/>
            <p:nvPr/>
          </p:nvSpPr>
          <p:spPr>
            <a:xfrm>
              <a:off x="1413648" y="2041076"/>
              <a:ext cx="905694"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D41AEEE-8B10-3C4F-98AA-F729A4F539F6}"/>
                </a:ext>
              </a:extLst>
            </p:cNvPr>
            <p:cNvSpPr txBox="1"/>
            <p:nvPr/>
          </p:nvSpPr>
          <p:spPr>
            <a:xfrm>
              <a:off x="1331547" y="2019256"/>
              <a:ext cx="1055661" cy="523220"/>
            </a:xfrm>
            <a:prstGeom prst="rect">
              <a:avLst/>
            </a:prstGeom>
            <a:noFill/>
          </p:spPr>
          <p:txBody>
            <a:bodyPr wrap="square" rtlCol="0">
              <a:spAutoFit/>
            </a:bodyPr>
            <a:lstStyle/>
            <a:p>
              <a:pPr algn="ctr"/>
              <a:r>
                <a:rPr lang="en-US" sz="1400" dirty="0"/>
                <a:t>Spherical </a:t>
              </a:r>
            </a:p>
            <a:p>
              <a:pPr algn="ctr"/>
              <a:r>
                <a:rPr lang="en-US" sz="1400" dirty="0"/>
                <a:t>ROI (10mm)</a:t>
              </a:r>
            </a:p>
          </p:txBody>
        </p:sp>
        <p:cxnSp>
          <p:nvCxnSpPr>
            <p:cNvPr id="31" name="Straight Arrow Connector 30">
              <a:extLst>
                <a:ext uri="{FF2B5EF4-FFF2-40B4-BE49-F238E27FC236}">
                  <a16:creationId xmlns:a16="http://schemas.microsoft.com/office/drawing/2014/main" id="{26D7CE0D-96CE-3B4B-B350-813D75EDA68A}"/>
                </a:ext>
              </a:extLst>
            </p:cNvPr>
            <p:cNvCxnSpPr>
              <a:cxnSpLocks/>
            </p:cNvCxnSpPr>
            <p:nvPr/>
          </p:nvCxnSpPr>
          <p:spPr>
            <a:xfrm>
              <a:off x="1862499" y="1946703"/>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4B8E7BD-1DCD-0C4F-BD12-17A49C60B317}"/>
                </a:ext>
              </a:extLst>
            </p:cNvPr>
            <p:cNvSpPr/>
            <p:nvPr/>
          </p:nvSpPr>
          <p:spPr>
            <a:xfrm>
              <a:off x="1442968" y="3209682"/>
              <a:ext cx="1139033" cy="452787"/>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A010A9E-F4DF-4243-BDBB-F66D3389EB18}"/>
                </a:ext>
              </a:extLst>
            </p:cNvPr>
            <p:cNvSpPr txBox="1"/>
            <p:nvPr/>
          </p:nvSpPr>
          <p:spPr>
            <a:xfrm>
              <a:off x="1341366" y="3191558"/>
              <a:ext cx="1342236" cy="523220"/>
            </a:xfrm>
            <a:prstGeom prst="rect">
              <a:avLst/>
            </a:prstGeom>
            <a:noFill/>
          </p:spPr>
          <p:txBody>
            <a:bodyPr wrap="square" rtlCol="0">
              <a:spAutoFit/>
            </a:bodyPr>
            <a:lstStyle/>
            <a:p>
              <a:pPr algn="ctr"/>
              <a:r>
                <a:rPr lang="en-US" sz="1400" dirty="0"/>
                <a:t>T1 reference </a:t>
              </a:r>
            </a:p>
            <a:p>
              <a:pPr algn="ctr"/>
              <a:r>
                <a:rPr lang="en-US" sz="1400" dirty="0"/>
                <a:t>sphere (20mm)</a:t>
              </a:r>
            </a:p>
          </p:txBody>
        </p:sp>
        <p:cxnSp>
          <p:nvCxnSpPr>
            <p:cNvPr id="37" name="Straight Arrow Connector 36">
              <a:extLst>
                <a:ext uri="{FF2B5EF4-FFF2-40B4-BE49-F238E27FC236}">
                  <a16:creationId xmlns:a16="http://schemas.microsoft.com/office/drawing/2014/main" id="{237A54A1-C6D2-F549-B104-D53308648096}"/>
                </a:ext>
              </a:extLst>
            </p:cNvPr>
            <p:cNvCxnSpPr>
              <a:cxnSpLocks/>
            </p:cNvCxnSpPr>
            <p:nvPr/>
          </p:nvCxnSpPr>
          <p:spPr>
            <a:xfrm>
              <a:off x="2006122" y="3118847"/>
              <a:ext cx="0" cy="17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B17B4B6-8E99-C348-9938-ECFD32093E3F}"/>
                </a:ext>
              </a:extLst>
            </p:cNvPr>
            <p:cNvSpPr txBox="1"/>
            <p:nvPr/>
          </p:nvSpPr>
          <p:spPr>
            <a:xfrm>
              <a:off x="1625506" y="1093164"/>
              <a:ext cx="550461" cy="276999"/>
            </a:xfrm>
            <a:prstGeom prst="rect">
              <a:avLst/>
            </a:prstGeom>
            <a:noFill/>
          </p:spPr>
          <p:txBody>
            <a:bodyPr wrap="square" rtlCol="0">
              <a:spAutoFit/>
            </a:bodyPr>
            <a:lstStyle/>
            <a:p>
              <a:pPr algn="ctr"/>
              <a:r>
                <a:rPr lang="en-US" sz="1200" dirty="0"/>
                <a:t>1.98s</a:t>
              </a:r>
            </a:p>
          </p:txBody>
        </p:sp>
        <p:sp>
          <p:nvSpPr>
            <p:cNvPr id="39" name="TextBox 38">
              <a:extLst>
                <a:ext uri="{FF2B5EF4-FFF2-40B4-BE49-F238E27FC236}">
                  <a16:creationId xmlns:a16="http://schemas.microsoft.com/office/drawing/2014/main" id="{E00C03CF-E59B-4E48-9D32-617BF9A19A24}"/>
                </a:ext>
              </a:extLst>
            </p:cNvPr>
            <p:cNvSpPr txBox="1"/>
            <p:nvPr/>
          </p:nvSpPr>
          <p:spPr>
            <a:xfrm>
              <a:off x="2450816" y="1255263"/>
              <a:ext cx="550461" cy="276999"/>
            </a:xfrm>
            <a:prstGeom prst="rect">
              <a:avLst/>
            </a:prstGeom>
            <a:noFill/>
          </p:spPr>
          <p:txBody>
            <a:bodyPr wrap="square" rtlCol="0">
              <a:spAutoFit/>
            </a:bodyPr>
            <a:lstStyle/>
            <a:p>
              <a:pPr algn="ctr"/>
              <a:r>
                <a:rPr lang="en-US" sz="1200" dirty="0"/>
                <a:t>1.45s</a:t>
              </a:r>
            </a:p>
          </p:txBody>
        </p:sp>
        <p:sp>
          <p:nvSpPr>
            <p:cNvPr id="40" name="TextBox 39">
              <a:extLst>
                <a:ext uri="{FF2B5EF4-FFF2-40B4-BE49-F238E27FC236}">
                  <a16:creationId xmlns:a16="http://schemas.microsoft.com/office/drawing/2014/main" id="{CF348D66-F827-B44E-9C17-8A166E0CADE3}"/>
                </a:ext>
              </a:extLst>
            </p:cNvPr>
            <p:cNvSpPr txBox="1"/>
            <p:nvPr/>
          </p:nvSpPr>
          <p:spPr>
            <a:xfrm>
              <a:off x="3135290" y="1653072"/>
              <a:ext cx="550461" cy="276999"/>
            </a:xfrm>
            <a:prstGeom prst="rect">
              <a:avLst/>
            </a:prstGeom>
            <a:noFill/>
          </p:spPr>
          <p:txBody>
            <a:bodyPr wrap="square" rtlCol="0">
              <a:spAutoFit/>
            </a:bodyPr>
            <a:lstStyle/>
            <a:p>
              <a:pPr algn="ctr"/>
              <a:r>
                <a:rPr lang="en-US" sz="1200" dirty="0"/>
                <a:t>0.98s</a:t>
              </a:r>
            </a:p>
          </p:txBody>
        </p:sp>
        <p:sp>
          <p:nvSpPr>
            <p:cNvPr id="41" name="TextBox 40">
              <a:extLst>
                <a:ext uri="{FF2B5EF4-FFF2-40B4-BE49-F238E27FC236}">
                  <a16:creationId xmlns:a16="http://schemas.microsoft.com/office/drawing/2014/main" id="{8843D83B-4B1B-D448-9687-5348F6E75B5D}"/>
                </a:ext>
              </a:extLst>
            </p:cNvPr>
            <p:cNvSpPr txBox="1"/>
            <p:nvPr/>
          </p:nvSpPr>
          <p:spPr>
            <a:xfrm>
              <a:off x="3249259" y="2180102"/>
              <a:ext cx="550461" cy="276999"/>
            </a:xfrm>
            <a:prstGeom prst="rect">
              <a:avLst/>
            </a:prstGeom>
            <a:noFill/>
          </p:spPr>
          <p:txBody>
            <a:bodyPr wrap="square" rtlCol="0">
              <a:spAutoFit/>
            </a:bodyPr>
            <a:lstStyle/>
            <a:p>
              <a:pPr algn="ctr"/>
              <a:r>
                <a:rPr lang="en-US" sz="1200" dirty="0"/>
                <a:t>0.7s</a:t>
              </a:r>
            </a:p>
          </p:txBody>
        </p:sp>
        <p:sp>
          <p:nvSpPr>
            <p:cNvPr id="42" name="TextBox 41">
              <a:extLst>
                <a:ext uri="{FF2B5EF4-FFF2-40B4-BE49-F238E27FC236}">
                  <a16:creationId xmlns:a16="http://schemas.microsoft.com/office/drawing/2014/main" id="{587B9186-2F71-3946-B5C5-361E04B7811E}"/>
                </a:ext>
              </a:extLst>
            </p:cNvPr>
            <p:cNvSpPr txBox="1"/>
            <p:nvPr/>
          </p:nvSpPr>
          <p:spPr>
            <a:xfrm>
              <a:off x="2921325" y="2928727"/>
              <a:ext cx="550461" cy="276999"/>
            </a:xfrm>
            <a:prstGeom prst="rect">
              <a:avLst/>
            </a:prstGeom>
            <a:noFill/>
          </p:spPr>
          <p:txBody>
            <a:bodyPr wrap="square" rtlCol="0">
              <a:spAutoFit/>
            </a:bodyPr>
            <a:lstStyle/>
            <a:p>
              <a:pPr algn="ctr"/>
              <a:r>
                <a:rPr lang="en-US" sz="1200" dirty="0"/>
                <a:t>0.49s</a:t>
              </a:r>
            </a:p>
          </p:txBody>
        </p:sp>
        <p:sp>
          <p:nvSpPr>
            <p:cNvPr id="43" name="TextBox 42">
              <a:extLst>
                <a:ext uri="{FF2B5EF4-FFF2-40B4-BE49-F238E27FC236}">
                  <a16:creationId xmlns:a16="http://schemas.microsoft.com/office/drawing/2014/main" id="{00DBA660-582E-C148-8232-D54D5C605367}"/>
                </a:ext>
              </a:extLst>
            </p:cNvPr>
            <p:cNvSpPr txBox="1"/>
            <p:nvPr/>
          </p:nvSpPr>
          <p:spPr>
            <a:xfrm>
              <a:off x="1730891" y="3726582"/>
              <a:ext cx="550461" cy="276999"/>
            </a:xfrm>
            <a:prstGeom prst="rect">
              <a:avLst/>
            </a:prstGeom>
            <a:noFill/>
          </p:spPr>
          <p:txBody>
            <a:bodyPr wrap="square" rtlCol="0">
              <a:spAutoFit/>
            </a:bodyPr>
            <a:lstStyle/>
            <a:p>
              <a:pPr algn="ctr"/>
              <a:r>
                <a:rPr lang="en-US" sz="1200" dirty="0"/>
                <a:t>0.35s</a:t>
              </a:r>
            </a:p>
          </p:txBody>
        </p:sp>
        <p:sp>
          <p:nvSpPr>
            <p:cNvPr id="44" name="TextBox 43">
              <a:extLst>
                <a:ext uri="{FF2B5EF4-FFF2-40B4-BE49-F238E27FC236}">
                  <a16:creationId xmlns:a16="http://schemas.microsoft.com/office/drawing/2014/main" id="{691EA9A5-5CB1-C14A-9289-673202C21867}"/>
                </a:ext>
              </a:extLst>
            </p:cNvPr>
            <p:cNvSpPr txBox="1"/>
            <p:nvPr/>
          </p:nvSpPr>
          <p:spPr>
            <a:xfrm>
              <a:off x="459669" y="2979573"/>
              <a:ext cx="550461" cy="276999"/>
            </a:xfrm>
            <a:prstGeom prst="rect">
              <a:avLst/>
            </a:prstGeom>
            <a:noFill/>
          </p:spPr>
          <p:txBody>
            <a:bodyPr wrap="square" rtlCol="0">
              <a:spAutoFit/>
            </a:bodyPr>
            <a:lstStyle/>
            <a:p>
              <a:pPr algn="ctr"/>
              <a:r>
                <a:rPr lang="en-US" sz="1200" dirty="0"/>
                <a:t>0.24s</a:t>
              </a:r>
            </a:p>
          </p:txBody>
        </p:sp>
        <p:sp>
          <p:nvSpPr>
            <p:cNvPr id="45" name="TextBox 44">
              <a:extLst>
                <a:ext uri="{FF2B5EF4-FFF2-40B4-BE49-F238E27FC236}">
                  <a16:creationId xmlns:a16="http://schemas.microsoft.com/office/drawing/2014/main" id="{7D9E9808-352F-2B47-9578-717DE731ECF9}"/>
                </a:ext>
              </a:extLst>
            </p:cNvPr>
            <p:cNvSpPr txBox="1"/>
            <p:nvPr/>
          </p:nvSpPr>
          <p:spPr>
            <a:xfrm>
              <a:off x="91392" y="2453475"/>
              <a:ext cx="550461" cy="276999"/>
            </a:xfrm>
            <a:prstGeom prst="rect">
              <a:avLst/>
            </a:prstGeom>
            <a:noFill/>
          </p:spPr>
          <p:txBody>
            <a:bodyPr wrap="square" rtlCol="0">
              <a:spAutoFit/>
            </a:bodyPr>
            <a:lstStyle/>
            <a:p>
              <a:pPr algn="ctr"/>
              <a:r>
                <a:rPr lang="en-US" sz="1200" dirty="0"/>
                <a:t>0.17s</a:t>
              </a:r>
            </a:p>
          </p:txBody>
        </p:sp>
        <p:sp>
          <p:nvSpPr>
            <p:cNvPr id="46" name="TextBox 45">
              <a:extLst>
                <a:ext uri="{FF2B5EF4-FFF2-40B4-BE49-F238E27FC236}">
                  <a16:creationId xmlns:a16="http://schemas.microsoft.com/office/drawing/2014/main" id="{6AFCA3F1-66E7-7842-8FD5-113EA7297B9F}"/>
                </a:ext>
              </a:extLst>
            </p:cNvPr>
            <p:cNvSpPr txBox="1"/>
            <p:nvPr/>
          </p:nvSpPr>
          <p:spPr>
            <a:xfrm>
              <a:off x="134549" y="1808203"/>
              <a:ext cx="550461" cy="276999"/>
            </a:xfrm>
            <a:prstGeom prst="rect">
              <a:avLst/>
            </a:prstGeom>
            <a:noFill/>
          </p:spPr>
          <p:txBody>
            <a:bodyPr wrap="square" rtlCol="0">
              <a:spAutoFit/>
            </a:bodyPr>
            <a:lstStyle/>
            <a:p>
              <a:pPr algn="ctr"/>
              <a:r>
                <a:rPr lang="en-US" sz="1200" dirty="0"/>
                <a:t>0.12s</a:t>
              </a:r>
            </a:p>
          </p:txBody>
        </p:sp>
        <p:sp>
          <p:nvSpPr>
            <p:cNvPr id="47" name="TextBox 46">
              <a:extLst>
                <a:ext uri="{FF2B5EF4-FFF2-40B4-BE49-F238E27FC236}">
                  <a16:creationId xmlns:a16="http://schemas.microsoft.com/office/drawing/2014/main" id="{F9F3BF14-CF38-0240-AFC2-6891E3D0C8B3}"/>
                </a:ext>
              </a:extLst>
            </p:cNvPr>
            <p:cNvSpPr txBox="1"/>
            <p:nvPr/>
          </p:nvSpPr>
          <p:spPr>
            <a:xfrm>
              <a:off x="619779" y="1262579"/>
              <a:ext cx="550461" cy="276999"/>
            </a:xfrm>
            <a:prstGeom prst="rect">
              <a:avLst/>
            </a:prstGeom>
            <a:noFill/>
          </p:spPr>
          <p:txBody>
            <a:bodyPr wrap="square" rtlCol="0">
              <a:spAutoFit/>
            </a:bodyPr>
            <a:lstStyle/>
            <a:p>
              <a:pPr algn="ctr"/>
              <a:r>
                <a:rPr lang="en-US" sz="1200" dirty="0"/>
                <a:t>0.09s</a:t>
              </a:r>
            </a:p>
          </p:txBody>
        </p:sp>
      </p:grpSp>
      <p:sp>
        <p:nvSpPr>
          <p:cNvPr id="49" name="TextBox 48">
            <a:extLst>
              <a:ext uri="{FF2B5EF4-FFF2-40B4-BE49-F238E27FC236}">
                <a16:creationId xmlns:a16="http://schemas.microsoft.com/office/drawing/2014/main" id="{17788353-B6B1-3E4B-8866-EB03CF74F8FA}"/>
              </a:ext>
            </a:extLst>
          </p:cNvPr>
          <p:cNvSpPr txBox="1"/>
          <p:nvPr/>
        </p:nvSpPr>
        <p:spPr>
          <a:xfrm>
            <a:off x="71131" y="4264395"/>
            <a:ext cx="1608431" cy="400110"/>
          </a:xfrm>
          <a:prstGeom prst="rect">
            <a:avLst/>
          </a:prstGeom>
          <a:noFill/>
        </p:spPr>
        <p:txBody>
          <a:bodyPr wrap="square" rtlCol="0">
            <a:spAutoFit/>
          </a:bodyPr>
          <a:lstStyle/>
          <a:p>
            <a:r>
              <a:rPr lang="en-US" sz="2000" b="1" dirty="0">
                <a:solidFill>
                  <a:srgbClr val="FFFF00"/>
                </a:solidFill>
              </a:rPr>
              <a:t>VFA-VTR (all)</a:t>
            </a:r>
          </a:p>
        </p:txBody>
      </p:sp>
      <p:sp>
        <p:nvSpPr>
          <p:cNvPr id="50" name="TextBox 49">
            <a:extLst>
              <a:ext uri="{FF2B5EF4-FFF2-40B4-BE49-F238E27FC236}">
                <a16:creationId xmlns:a16="http://schemas.microsoft.com/office/drawing/2014/main" id="{B458BE60-13D8-284D-A207-95DD0DE5532D}"/>
              </a:ext>
            </a:extLst>
          </p:cNvPr>
          <p:cNvSpPr txBox="1"/>
          <p:nvPr/>
        </p:nvSpPr>
        <p:spPr>
          <a:xfrm>
            <a:off x="124880" y="4709480"/>
            <a:ext cx="1509784" cy="2031325"/>
          </a:xfrm>
          <a:prstGeom prst="rect">
            <a:avLst/>
          </a:prstGeom>
          <a:noFill/>
        </p:spPr>
        <p:txBody>
          <a:bodyPr wrap="square" rtlCol="0">
            <a:spAutoFit/>
          </a:bodyPr>
          <a:lstStyle/>
          <a:p>
            <a:r>
              <a:rPr lang="en-US" dirty="0"/>
              <a:t>FA-1: 6°</a:t>
            </a:r>
          </a:p>
          <a:p>
            <a:r>
              <a:rPr lang="en-US" dirty="0"/>
              <a:t>TR-1: 28ms</a:t>
            </a:r>
          </a:p>
          <a:p>
            <a:endParaRPr lang="en-US" dirty="0"/>
          </a:p>
          <a:p>
            <a:r>
              <a:rPr lang="en-US" dirty="0"/>
              <a:t>FA-2: 20°</a:t>
            </a:r>
          </a:p>
          <a:p>
            <a:r>
              <a:rPr lang="en-US" dirty="0"/>
              <a:t>TR-2: 18ms</a:t>
            </a:r>
          </a:p>
          <a:p>
            <a:endParaRPr lang="en-US" dirty="0"/>
          </a:p>
          <a:p>
            <a:r>
              <a:rPr lang="en-US" dirty="0"/>
              <a:t>1x1x3 mm</a:t>
            </a:r>
          </a:p>
        </p:txBody>
      </p:sp>
      <p:cxnSp>
        <p:nvCxnSpPr>
          <p:cNvPr id="52" name="Straight Connector 51">
            <a:extLst>
              <a:ext uri="{FF2B5EF4-FFF2-40B4-BE49-F238E27FC236}">
                <a16:creationId xmlns:a16="http://schemas.microsoft.com/office/drawing/2014/main" id="{D79CC2F3-2220-9B47-9367-290D0A4D9F61}"/>
              </a:ext>
            </a:extLst>
          </p:cNvPr>
          <p:cNvCxnSpPr/>
          <p:nvPr/>
        </p:nvCxnSpPr>
        <p:spPr>
          <a:xfrm>
            <a:off x="1559564" y="4257307"/>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8F20AC4C-7B8B-5245-8D5D-8B3AF75C9A7A}"/>
              </a:ext>
            </a:extLst>
          </p:cNvPr>
          <p:cNvSpPr txBox="1"/>
          <p:nvPr/>
        </p:nvSpPr>
        <p:spPr>
          <a:xfrm>
            <a:off x="1598903" y="4701267"/>
            <a:ext cx="1509784" cy="2031325"/>
          </a:xfrm>
          <a:prstGeom prst="rect">
            <a:avLst/>
          </a:prstGeom>
          <a:noFill/>
        </p:spPr>
        <p:txBody>
          <a:bodyPr wrap="square" rtlCol="0">
            <a:spAutoFit/>
          </a:bodyPr>
          <a:lstStyle/>
          <a:p>
            <a:r>
              <a:rPr lang="en-US" dirty="0"/>
              <a:t>TR-1: 25ms</a:t>
            </a:r>
          </a:p>
          <a:p>
            <a:r>
              <a:rPr lang="en-US" dirty="0"/>
              <a:t>TR-2: 50ms</a:t>
            </a:r>
          </a:p>
          <a:p>
            <a:r>
              <a:rPr lang="en-US" dirty="0"/>
              <a:t>FA: 60°</a:t>
            </a:r>
          </a:p>
          <a:p>
            <a:r>
              <a:rPr lang="en-US" dirty="0" err="1"/>
              <a:t>P</a:t>
            </a:r>
            <a:r>
              <a:rPr lang="en-US" baseline="-25000" dirty="0" err="1"/>
              <a:t>inc</a:t>
            </a:r>
            <a:r>
              <a:rPr lang="en-US" dirty="0"/>
              <a:t>: 117°</a:t>
            </a:r>
          </a:p>
          <a:p>
            <a:r>
              <a:rPr lang="en-US" dirty="0"/>
              <a:t>∆</a:t>
            </a:r>
            <a:r>
              <a:rPr lang="en-US" baseline="-25000" dirty="0"/>
              <a:t>A/B</a:t>
            </a:r>
            <a:r>
              <a:rPr lang="en-US" dirty="0"/>
              <a:t>: 48/240</a:t>
            </a:r>
          </a:p>
          <a:p>
            <a:endParaRPr lang="en-US" dirty="0"/>
          </a:p>
          <a:p>
            <a:r>
              <a:rPr lang="en-US" dirty="0"/>
              <a:t>4x4x4 mm</a:t>
            </a:r>
          </a:p>
        </p:txBody>
      </p:sp>
      <p:sp>
        <p:nvSpPr>
          <p:cNvPr id="54" name="TextBox 53">
            <a:extLst>
              <a:ext uri="{FF2B5EF4-FFF2-40B4-BE49-F238E27FC236}">
                <a16:creationId xmlns:a16="http://schemas.microsoft.com/office/drawing/2014/main" id="{653F1B68-9DE6-7445-B97E-340413A002C5}"/>
              </a:ext>
            </a:extLst>
          </p:cNvPr>
          <p:cNvSpPr txBox="1"/>
          <p:nvPr/>
        </p:nvSpPr>
        <p:spPr>
          <a:xfrm>
            <a:off x="1603861" y="4267680"/>
            <a:ext cx="1265793" cy="400110"/>
          </a:xfrm>
          <a:prstGeom prst="rect">
            <a:avLst/>
          </a:prstGeom>
          <a:noFill/>
        </p:spPr>
        <p:txBody>
          <a:bodyPr wrap="square" rtlCol="0">
            <a:spAutoFit/>
          </a:bodyPr>
          <a:lstStyle/>
          <a:p>
            <a:r>
              <a:rPr lang="en-US" sz="2000" b="1" dirty="0">
                <a:solidFill>
                  <a:srgbClr val="FFFF00"/>
                </a:solidFill>
              </a:rPr>
              <a:t>AFI </a:t>
            </a:r>
            <a:r>
              <a:rPr lang="en-US" sz="2000" b="1" dirty="0">
                <a:solidFill>
                  <a:srgbClr val="FF0000"/>
                </a:solidFill>
              </a:rPr>
              <a:t>(</a:t>
            </a:r>
            <a:r>
              <a:rPr lang="en-US" sz="2000" b="1" dirty="0" err="1">
                <a:solidFill>
                  <a:srgbClr val="FF0000"/>
                </a:solidFill>
              </a:rPr>
              <a:t>rth</a:t>
            </a:r>
            <a:r>
              <a:rPr lang="en-US" sz="2000" b="1" dirty="0">
                <a:solidFill>
                  <a:srgbClr val="FF0000"/>
                </a:solidFill>
              </a:rPr>
              <a:t>)</a:t>
            </a:r>
          </a:p>
        </p:txBody>
      </p:sp>
      <p:cxnSp>
        <p:nvCxnSpPr>
          <p:cNvPr id="55" name="Straight Connector 54">
            <a:extLst>
              <a:ext uri="{FF2B5EF4-FFF2-40B4-BE49-F238E27FC236}">
                <a16:creationId xmlns:a16="http://schemas.microsoft.com/office/drawing/2014/main" id="{463531EA-5C5A-8142-A5FB-F6829A84549B}"/>
              </a:ext>
            </a:extLst>
          </p:cNvPr>
          <p:cNvCxnSpPr/>
          <p:nvPr/>
        </p:nvCxnSpPr>
        <p:spPr>
          <a:xfrm>
            <a:off x="2892493" y="4234203"/>
            <a:ext cx="0" cy="2264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F1D57FB-8F29-C743-91B4-BFFCA7D90F00}"/>
              </a:ext>
            </a:extLst>
          </p:cNvPr>
          <p:cNvSpPr txBox="1"/>
          <p:nvPr/>
        </p:nvSpPr>
        <p:spPr>
          <a:xfrm>
            <a:off x="2896315" y="4261128"/>
            <a:ext cx="1789615" cy="400110"/>
          </a:xfrm>
          <a:prstGeom prst="rect">
            <a:avLst/>
          </a:prstGeom>
          <a:noFill/>
        </p:spPr>
        <p:txBody>
          <a:bodyPr wrap="square" rtlCol="0">
            <a:spAutoFit/>
          </a:bodyPr>
          <a:lstStyle/>
          <a:p>
            <a:r>
              <a:rPr lang="en-US" sz="2000" b="1" dirty="0">
                <a:solidFill>
                  <a:srgbClr val="FFFF00"/>
                </a:solidFill>
              </a:rPr>
              <a:t>TFL-B1 </a:t>
            </a:r>
            <a:r>
              <a:rPr lang="en-US" sz="2000" b="1" dirty="0">
                <a:solidFill>
                  <a:schemeClr val="tx1">
                    <a:lumMod val="85000"/>
                  </a:schemeClr>
                </a:solidFill>
              </a:rPr>
              <a:t>(S1-2)</a:t>
            </a:r>
          </a:p>
        </p:txBody>
      </p:sp>
      <p:sp>
        <p:nvSpPr>
          <p:cNvPr id="57" name="TextBox 56">
            <a:extLst>
              <a:ext uri="{FF2B5EF4-FFF2-40B4-BE49-F238E27FC236}">
                <a16:creationId xmlns:a16="http://schemas.microsoft.com/office/drawing/2014/main" id="{BD1D01E1-7038-404F-8C35-0CA918792491}"/>
              </a:ext>
            </a:extLst>
          </p:cNvPr>
          <p:cNvSpPr txBox="1"/>
          <p:nvPr/>
        </p:nvSpPr>
        <p:spPr>
          <a:xfrm>
            <a:off x="2907295" y="4709480"/>
            <a:ext cx="1509784" cy="2031325"/>
          </a:xfrm>
          <a:prstGeom prst="rect">
            <a:avLst/>
          </a:prstGeom>
          <a:noFill/>
        </p:spPr>
        <p:txBody>
          <a:bodyPr wrap="square" rtlCol="0">
            <a:spAutoFit/>
          </a:bodyPr>
          <a:lstStyle/>
          <a:p>
            <a:r>
              <a:rPr lang="en-US" dirty="0"/>
              <a:t>Vendor</a:t>
            </a:r>
          </a:p>
          <a:p>
            <a:r>
              <a:rPr lang="en-US" dirty="0"/>
              <a:t>defaults</a:t>
            </a:r>
          </a:p>
          <a:p>
            <a:r>
              <a:rPr lang="en-US" dirty="0"/>
              <a:t>were </a:t>
            </a:r>
          </a:p>
          <a:p>
            <a:r>
              <a:rPr lang="en-US" dirty="0"/>
              <a:t>used.</a:t>
            </a:r>
          </a:p>
          <a:p>
            <a:endParaRPr lang="en-US" dirty="0"/>
          </a:p>
          <a:p>
            <a:endParaRPr lang="en-US" dirty="0"/>
          </a:p>
          <a:p>
            <a:r>
              <a:rPr lang="en-US" dirty="0"/>
              <a:t>6x6x8 mm</a:t>
            </a:r>
          </a:p>
        </p:txBody>
      </p:sp>
      <p:cxnSp>
        <p:nvCxnSpPr>
          <p:cNvPr id="58" name="Straight Connector 57">
            <a:extLst>
              <a:ext uri="{FF2B5EF4-FFF2-40B4-BE49-F238E27FC236}">
                <a16:creationId xmlns:a16="http://schemas.microsoft.com/office/drawing/2014/main" id="{6A33684F-988D-4647-B77C-5C50EDD140AB}"/>
              </a:ext>
            </a:extLst>
          </p:cNvPr>
          <p:cNvCxnSpPr>
            <a:cxnSpLocks/>
          </p:cNvCxnSpPr>
          <p:nvPr/>
        </p:nvCxnSpPr>
        <p:spPr>
          <a:xfrm>
            <a:off x="4397537" y="-105231"/>
            <a:ext cx="0" cy="6963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Plus 58">
            <a:extLst>
              <a:ext uri="{FF2B5EF4-FFF2-40B4-BE49-F238E27FC236}">
                <a16:creationId xmlns:a16="http://schemas.microsoft.com/office/drawing/2014/main" id="{6709A3D4-DBA2-CE44-B94C-D83B9B9C232A}"/>
              </a:ext>
            </a:extLst>
          </p:cNvPr>
          <p:cNvSpPr/>
          <p:nvPr/>
        </p:nvSpPr>
        <p:spPr>
          <a:xfrm>
            <a:off x="4533416" y="5418817"/>
            <a:ext cx="422030" cy="42203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CA5AB5CB-981A-3641-9321-A5A1D001FF5F}"/>
              </a:ext>
            </a:extLst>
          </p:cNvPr>
          <p:cNvSpPr txBox="1"/>
          <p:nvPr/>
        </p:nvSpPr>
        <p:spPr>
          <a:xfrm>
            <a:off x="4900809" y="5445166"/>
            <a:ext cx="1973942" cy="369332"/>
          </a:xfrm>
          <a:prstGeom prst="rect">
            <a:avLst/>
          </a:prstGeom>
          <a:noFill/>
        </p:spPr>
        <p:txBody>
          <a:bodyPr wrap="square" rtlCol="0">
            <a:spAutoFit/>
          </a:bodyPr>
          <a:lstStyle/>
          <a:p>
            <a:r>
              <a:rPr lang="en-US" dirty="0"/>
              <a:t>Reference</a:t>
            </a:r>
          </a:p>
        </p:txBody>
      </p:sp>
      <p:sp>
        <p:nvSpPr>
          <p:cNvPr id="2" name="Oval 1">
            <a:extLst>
              <a:ext uri="{FF2B5EF4-FFF2-40B4-BE49-F238E27FC236}">
                <a16:creationId xmlns:a16="http://schemas.microsoft.com/office/drawing/2014/main" id="{073B496C-06D4-734C-95A5-5599CF0C2A0D}"/>
              </a:ext>
            </a:extLst>
          </p:cNvPr>
          <p:cNvSpPr/>
          <p:nvPr/>
        </p:nvSpPr>
        <p:spPr>
          <a:xfrm>
            <a:off x="6096000" y="5561469"/>
            <a:ext cx="216000" cy="216000"/>
          </a:xfrm>
          <a:prstGeom prst="ellipse">
            <a:avLst/>
          </a:prstGeom>
          <a:solidFill>
            <a:srgbClr val="1C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1BFA439-BCAE-F74C-89F1-DCDEFEBB96B4}"/>
              </a:ext>
            </a:extLst>
          </p:cNvPr>
          <p:cNvSpPr txBox="1"/>
          <p:nvPr/>
        </p:nvSpPr>
        <p:spPr>
          <a:xfrm>
            <a:off x="6258538" y="5483742"/>
            <a:ext cx="1973942" cy="369332"/>
          </a:xfrm>
          <a:prstGeom prst="rect">
            <a:avLst/>
          </a:prstGeom>
          <a:noFill/>
        </p:spPr>
        <p:txBody>
          <a:bodyPr wrap="square" rtlCol="0">
            <a:spAutoFit/>
          </a:bodyPr>
          <a:lstStyle/>
          <a:p>
            <a:r>
              <a:rPr lang="en-US" dirty="0"/>
              <a:t>S1</a:t>
            </a:r>
            <a:r>
              <a:rPr lang="en-US" baseline="-25000" dirty="0"/>
              <a:t>native</a:t>
            </a:r>
            <a:endParaRPr lang="en-US" dirty="0"/>
          </a:p>
        </p:txBody>
      </p:sp>
      <p:pic>
        <p:nvPicPr>
          <p:cNvPr id="3" name="Picture 2">
            <a:extLst>
              <a:ext uri="{FF2B5EF4-FFF2-40B4-BE49-F238E27FC236}">
                <a16:creationId xmlns:a16="http://schemas.microsoft.com/office/drawing/2014/main" id="{CCCC2AD6-F0CB-2A41-ABCF-9DE4E8F21BBB}"/>
              </a:ext>
            </a:extLst>
          </p:cNvPr>
          <p:cNvPicPr>
            <a:picLocks noChangeAspect="1"/>
          </p:cNvPicPr>
          <p:nvPr/>
        </p:nvPicPr>
        <p:blipFill>
          <a:blip r:embed="rId3"/>
          <a:stretch>
            <a:fillRect/>
          </a:stretch>
        </p:blipFill>
        <p:spPr>
          <a:xfrm>
            <a:off x="4424400" y="1504800"/>
            <a:ext cx="7659324" cy="3729600"/>
          </a:xfrm>
          <a:prstGeom prst="rect">
            <a:avLst/>
          </a:prstGeom>
        </p:spPr>
      </p:pic>
      <p:sp>
        <p:nvSpPr>
          <p:cNvPr id="61" name="Oval 60">
            <a:extLst>
              <a:ext uri="{FF2B5EF4-FFF2-40B4-BE49-F238E27FC236}">
                <a16:creationId xmlns:a16="http://schemas.microsoft.com/office/drawing/2014/main" id="{B804C06E-6953-0740-AE46-BC50D0CEC51C}"/>
              </a:ext>
            </a:extLst>
          </p:cNvPr>
          <p:cNvSpPr/>
          <p:nvPr/>
        </p:nvSpPr>
        <p:spPr>
          <a:xfrm>
            <a:off x="7062790" y="5542417"/>
            <a:ext cx="216000" cy="216000"/>
          </a:xfrm>
          <a:prstGeom prst="ellipse">
            <a:avLst/>
          </a:prstGeom>
          <a:solidFill>
            <a:srgbClr val="1BF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C908EACF-8A49-9C4C-87DB-A8EFAD69C7DC}"/>
              </a:ext>
            </a:extLst>
          </p:cNvPr>
          <p:cNvSpPr txBox="1"/>
          <p:nvPr/>
        </p:nvSpPr>
        <p:spPr>
          <a:xfrm>
            <a:off x="7225328" y="5464690"/>
            <a:ext cx="1973942" cy="369332"/>
          </a:xfrm>
          <a:prstGeom prst="rect">
            <a:avLst/>
          </a:prstGeom>
          <a:noFill/>
        </p:spPr>
        <p:txBody>
          <a:bodyPr wrap="square" rtlCol="0">
            <a:spAutoFit/>
          </a:bodyPr>
          <a:lstStyle/>
          <a:p>
            <a:r>
              <a:rPr lang="en-US" dirty="0"/>
              <a:t>S2</a:t>
            </a:r>
            <a:r>
              <a:rPr lang="en-US" baseline="-25000" dirty="0"/>
              <a:t>native</a:t>
            </a:r>
            <a:endParaRPr lang="en-US" dirty="0"/>
          </a:p>
        </p:txBody>
      </p:sp>
      <p:sp>
        <p:nvSpPr>
          <p:cNvPr id="65" name="Rectangle 64">
            <a:extLst>
              <a:ext uri="{FF2B5EF4-FFF2-40B4-BE49-F238E27FC236}">
                <a16:creationId xmlns:a16="http://schemas.microsoft.com/office/drawing/2014/main" id="{11061B26-343A-5E4F-9514-F17DCF0154DF}"/>
              </a:ext>
            </a:extLst>
          </p:cNvPr>
          <p:cNvSpPr/>
          <p:nvPr/>
        </p:nvSpPr>
        <p:spPr>
          <a:xfrm>
            <a:off x="17344" y="0"/>
            <a:ext cx="4353269"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33021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8218</TotalTime>
  <Words>1474</Words>
  <Application>Microsoft Macintosh PowerPoint</Application>
  <PresentationFormat>Widescreen</PresentationFormat>
  <Paragraphs>631</Paragraphs>
  <Slides>24</Slides>
  <Notes>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Arial</vt:lpstr>
      <vt:lpstr>Avenir Light</vt:lpstr>
      <vt:lpstr>Calibri</vt:lpstr>
      <vt:lpstr>Calibri Light</vt:lpstr>
      <vt:lpstr>Pirulen</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Agah Karakuzu</cp:lastModifiedBy>
  <cp:revision>14</cp:revision>
  <dcterms:created xsi:type="dcterms:W3CDTF">2021-09-08T10:35:24Z</dcterms:created>
  <dcterms:modified xsi:type="dcterms:W3CDTF">2022-07-19T09:56:29Z</dcterms:modified>
</cp:coreProperties>
</file>