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1" r:id="rId4"/>
    <p:sldId id="272" r:id="rId5"/>
    <p:sldId id="268" r:id="rId6"/>
    <p:sldId id="259" r:id="rId7"/>
    <p:sldId id="257" r:id="rId8"/>
    <p:sldId id="269" r:id="rId9"/>
    <p:sldId id="277" r:id="rId10"/>
    <p:sldId id="273" r:id="rId11"/>
    <p:sldId id="260" r:id="rId12"/>
    <p:sldId id="274" r:id="rId13"/>
    <p:sldId id="261" r:id="rId14"/>
    <p:sldId id="275" r:id="rId15"/>
    <p:sldId id="262" r:id="rId16"/>
    <p:sldId id="276" r:id="rId17"/>
    <p:sldId id="263" r:id="rId18"/>
    <p:sldId id="278" r:id="rId19"/>
    <p:sldId id="264" r:id="rId20"/>
    <p:sldId id="27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5" autoAdjust="0"/>
    <p:restoredTop sz="94660"/>
  </p:normalViewPr>
  <p:slideViewPr>
    <p:cSldViewPr snapToGrid="0">
      <p:cViewPr>
        <p:scale>
          <a:sx n="44" d="100"/>
          <a:sy n="44" d="100"/>
        </p:scale>
        <p:origin x="-126" y="-65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37EF60-5579-4CE3-AAAF-FE3E4F4F0BC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8C05591B-6B0E-4812-9F6A-960C269FF0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B26F76E9-D042-4F57-9706-1F26F4D1410E}"/>
              </a:ext>
            </a:extLst>
          </p:cNvPr>
          <p:cNvSpPr>
            <a:spLocks noGrp="1"/>
          </p:cNvSpPr>
          <p:nvPr>
            <p:ph type="dt" sz="half" idx="10"/>
          </p:nvPr>
        </p:nvSpPr>
        <p:spPr/>
        <p:txBody>
          <a:bodyPr/>
          <a:lstStyle/>
          <a:p>
            <a:fld id="{D839582F-7AB8-4D9E-B765-8B24A674204D}" type="datetimeFigureOut">
              <a:rPr lang="en-US" smtClean="0"/>
              <a:t>7/8/2022</a:t>
            </a:fld>
            <a:endParaRPr lang="en-US"/>
          </a:p>
        </p:txBody>
      </p:sp>
      <p:sp>
        <p:nvSpPr>
          <p:cNvPr id="5" name="Footer Placeholder 4">
            <a:extLst>
              <a:ext uri="{FF2B5EF4-FFF2-40B4-BE49-F238E27FC236}">
                <a16:creationId xmlns:a16="http://schemas.microsoft.com/office/drawing/2014/main" xmlns="" id="{AAB94950-3DAF-4D39-A290-BCD9A9F223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8FF713F-8C87-4718-8E9C-58480573FBC6}"/>
              </a:ext>
            </a:extLst>
          </p:cNvPr>
          <p:cNvSpPr>
            <a:spLocks noGrp="1"/>
          </p:cNvSpPr>
          <p:nvPr>
            <p:ph type="sldNum" sz="quarter" idx="12"/>
          </p:nvPr>
        </p:nvSpPr>
        <p:spPr/>
        <p:txBody>
          <a:bodyPr/>
          <a:lstStyle/>
          <a:p>
            <a:fld id="{2998AD7D-C679-4A15-8FD4-CBC5190C40D9}" type="slidenum">
              <a:rPr lang="en-US" smtClean="0"/>
              <a:t>‹#›</a:t>
            </a:fld>
            <a:endParaRPr lang="en-US"/>
          </a:p>
        </p:txBody>
      </p:sp>
    </p:spTree>
    <p:extLst>
      <p:ext uri="{BB962C8B-B14F-4D97-AF65-F5344CB8AC3E}">
        <p14:creationId xmlns:p14="http://schemas.microsoft.com/office/powerpoint/2010/main" val="3384104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D49E85-D2C1-417D-AE11-657BE7C2955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9AC72DBF-2147-4946-83A6-0EE7CD74F9A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623E169-ED34-4889-B41B-39855A10B51C}"/>
              </a:ext>
            </a:extLst>
          </p:cNvPr>
          <p:cNvSpPr>
            <a:spLocks noGrp="1"/>
          </p:cNvSpPr>
          <p:nvPr>
            <p:ph type="dt" sz="half" idx="10"/>
          </p:nvPr>
        </p:nvSpPr>
        <p:spPr/>
        <p:txBody>
          <a:bodyPr/>
          <a:lstStyle/>
          <a:p>
            <a:fld id="{D839582F-7AB8-4D9E-B765-8B24A674204D}" type="datetimeFigureOut">
              <a:rPr lang="en-US" smtClean="0"/>
              <a:t>7/8/2022</a:t>
            </a:fld>
            <a:endParaRPr lang="en-US"/>
          </a:p>
        </p:txBody>
      </p:sp>
      <p:sp>
        <p:nvSpPr>
          <p:cNvPr id="5" name="Footer Placeholder 4">
            <a:extLst>
              <a:ext uri="{FF2B5EF4-FFF2-40B4-BE49-F238E27FC236}">
                <a16:creationId xmlns:a16="http://schemas.microsoft.com/office/drawing/2014/main" xmlns="" id="{59179821-72AA-44DE-8FBF-2B1D4B4455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93A0331-AE78-4BBE-92AB-F9BA4C61A4DA}"/>
              </a:ext>
            </a:extLst>
          </p:cNvPr>
          <p:cNvSpPr>
            <a:spLocks noGrp="1"/>
          </p:cNvSpPr>
          <p:nvPr>
            <p:ph type="sldNum" sz="quarter" idx="12"/>
          </p:nvPr>
        </p:nvSpPr>
        <p:spPr/>
        <p:txBody>
          <a:bodyPr/>
          <a:lstStyle/>
          <a:p>
            <a:fld id="{2998AD7D-C679-4A15-8FD4-CBC5190C40D9}" type="slidenum">
              <a:rPr lang="en-US" smtClean="0"/>
              <a:t>‹#›</a:t>
            </a:fld>
            <a:endParaRPr lang="en-US"/>
          </a:p>
        </p:txBody>
      </p:sp>
    </p:spTree>
    <p:extLst>
      <p:ext uri="{BB962C8B-B14F-4D97-AF65-F5344CB8AC3E}">
        <p14:creationId xmlns:p14="http://schemas.microsoft.com/office/powerpoint/2010/main" val="1551619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1E74372A-E973-4169-A45C-EC588FDF463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3DF20E5-EEB2-492E-A217-3BF798CF5FF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B443AAD-D592-4427-9A6E-1D7804F410B5}"/>
              </a:ext>
            </a:extLst>
          </p:cNvPr>
          <p:cNvSpPr>
            <a:spLocks noGrp="1"/>
          </p:cNvSpPr>
          <p:nvPr>
            <p:ph type="dt" sz="half" idx="10"/>
          </p:nvPr>
        </p:nvSpPr>
        <p:spPr/>
        <p:txBody>
          <a:bodyPr/>
          <a:lstStyle/>
          <a:p>
            <a:fld id="{D839582F-7AB8-4D9E-B765-8B24A674204D}" type="datetimeFigureOut">
              <a:rPr lang="en-US" smtClean="0"/>
              <a:t>7/8/2022</a:t>
            </a:fld>
            <a:endParaRPr lang="en-US"/>
          </a:p>
        </p:txBody>
      </p:sp>
      <p:sp>
        <p:nvSpPr>
          <p:cNvPr id="5" name="Footer Placeholder 4">
            <a:extLst>
              <a:ext uri="{FF2B5EF4-FFF2-40B4-BE49-F238E27FC236}">
                <a16:creationId xmlns:a16="http://schemas.microsoft.com/office/drawing/2014/main" xmlns="" id="{95542F86-0CF2-4DA1-B066-9199287F2B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CBBA7664-833E-4D73-AAA3-37697BB44F55}"/>
              </a:ext>
            </a:extLst>
          </p:cNvPr>
          <p:cNvSpPr>
            <a:spLocks noGrp="1"/>
          </p:cNvSpPr>
          <p:nvPr>
            <p:ph type="sldNum" sz="quarter" idx="12"/>
          </p:nvPr>
        </p:nvSpPr>
        <p:spPr/>
        <p:txBody>
          <a:bodyPr/>
          <a:lstStyle/>
          <a:p>
            <a:fld id="{2998AD7D-C679-4A15-8FD4-CBC5190C40D9}" type="slidenum">
              <a:rPr lang="en-US" smtClean="0"/>
              <a:t>‹#›</a:t>
            </a:fld>
            <a:endParaRPr lang="en-US"/>
          </a:p>
        </p:txBody>
      </p:sp>
    </p:spTree>
    <p:extLst>
      <p:ext uri="{BB962C8B-B14F-4D97-AF65-F5344CB8AC3E}">
        <p14:creationId xmlns:p14="http://schemas.microsoft.com/office/powerpoint/2010/main" val="3192458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73BD9F-AE34-4043-BF86-3E81EA330B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CEC4A23-B836-40F5-9794-CFFADD35E97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06633872-2025-4EAC-A55F-2B5594F51AAB}"/>
              </a:ext>
            </a:extLst>
          </p:cNvPr>
          <p:cNvSpPr>
            <a:spLocks noGrp="1"/>
          </p:cNvSpPr>
          <p:nvPr>
            <p:ph type="dt" sz="half" idx="10"/>
          </p:nvPr>
        </p:nvSpPr>
        <p:spPr/>
        <p:txBody>
          <a:bodyPr/>
          <a:lstStyle/>
          <a:p>
            <a:fld id="{D839582F-7AB8-4D9E-B765-8B24A674204D}" type="datetimeFigureOut">
              <a:rPr lang="en-US" smtClean="0"/>
              <a:t>7/8/2022</a:t>
            </a:fld>
            <a:endParaRPr lang="en-US"/>
          </a:p>
        </p:txBody>
      </p:sp>
      <p:sp>
        <p:nvSpPr>
          <p:cNvPr id="5" name="Footer Placeholder 4">
            <a:extLst>
              <a:ext uri="{FF2B5EF4-FFF2-40B4-BE49-F238E27FC236}">
                <a16:creationId xmlns:a16="http://schemas.microsoft.com/office/drawing/2014/main" xmlns="" id="{A33E4797-FF8F-4CF4-87DD-7B56FEBCD5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A78B9C2-CBBE-4E0B-AA13-99EE6E154C30}"/>
              </a:ext>
            </a:extLst>
          </p:cNvPr>
          <p:cNvSpPr>
            <a:spLocks noGrp="1"/>
          </p:cNvSpPr>
          <p:nvPr>
            <p:ph type="sldNum" sz="quarter" idx="12"/>
          </p:nvPr>
        </p:nvSpPr>
        <p:spPr/>
        <p:txBody>
          <a:bodyPr/>
          <a:lstStyle/>
          <a:p>
            <a:fld id="{2998AD7D-C679-4A15-8FD4-CBC5190C40D9}" type="slidenum">
              <a:rPr lang="en-US" smtClean="0"/>
              <a:t>‹#›</a:t>
            </a:fld>
            <a:endParaRPr lang="en-US"/>
          </a:p>
        </p:txBody>
      </p:sp>
    </p:spTree>
    <p:extLst>
      <p:ext uri="{BB962C8B-B14F-4D97-AF65-F5344CB8AC3E}">
        <p14:creationId xmlns:p14="http://schemas.microsoft.com/office/powerpoint/2010/main" val="143634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EFB5B9-E3B5-449F-AFB2-EB1D3C31E6D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FA967ABC-5D7D-48D8-9441-817042B88C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0A3D5E89-B504-4BD9-8FDB-FDC0BB2E9E2C}"/>
              </a:ext>
            </a:extLst>
          </p:cNvPr>
          <p:cNvSpPr>
            <a:spLocks noGrp="1"/>
          </p:cNvSpPr>
          <p:nvPr>
            <p:ph type="dt" sz="half" idx="10"/>
          </p:nvPr>
        </p:nvSpPr>
        <p:spPr/>
        <p:txBody>
          <a:bodyPr/>
          <a:lstStyle/>
          <a:p>
            <a:fld id="{D839582F-7AB8-4D9E-B765-8B24A674204D}" type="datetimeFigureOut">
              <a:rPr lang="en-US" smtClean="0"/>
              <a:t>7/8/2022</a:t>
            </a:fld>
            <a:endParaRPr lang="en-US"/>
          </a:p>
        </p:txBody>
      </p:sp>
      <p:sp>
        <p:nvSpPr>
          <p:cNvPr id="5" name="Footer Placeholder 4">
            <a:extLst>
              <a:ext uri="{FF2B5EF4-FFF2-40B4-BE49-F238E27FC236}">
                <a16:creationId xmlns:a16="http://schemas.microsoft.com/office/drawing/2014/main" xmlns="" id="{74AF0AA3-D0E5-44F2-AF7F-FEC3A8E069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8B7BCE47-BE76-4523-8BB7-05AA6B3C3FFD}"/>
              </a:ext>
            </a:extLst>
          </p:cNvPr>
          <p:cNvSpPr>
            <a:spLocks noGrp="1"/>
          </p:cNvSpPr>
          <p:nvPr>
            <p:ph type="sldNum" sz="quarter" idx="12"/>
          </p:nvPr>
        </p:nvSpPr>
        <p:spPr/>
        <p:txBody>
          <a:bodyPr/>
          <a:lstStyle/>
          <a:p>
            <a:fld id="{2998AD7D-C679-4A15-8FD4-CBC5190C40D9}" type="slidenum">
              <a:rPr lang="en-US" smtClean="0"/>
              <a:t>‹#›</a:t>
            </a:fld>
            <a:endParaRPr lang="en-US"/>
          </a:p>
        </p:txBody>
      </p:sp>
    </p:spTree>
    <p:extLst>
      <p:ext uri="{BB962C8B-B14F-4D97-AF65-F5344CB8AC3E}">
        <p14:creationId xmlns:p14="http://schemas.microsoft.com/office/powerpoint/2010/main" val="326834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C7BE13A-B653-4EDF-B8C3-DF9CC8AAF29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505A0F0-2BB9-4D52-AB63-E3EA6951BC5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2B50F490-ACC3-4799-8650-6B47618B844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578AF74F-5480-4941-A9F6-A61CBDF85F71}"/>
              </a:ext>
            </a:extLst>
          </p:cNvPr>
          <p:cNvSpPr>
            <a:spLocks noGrp="1"/>
          </p:cNvSpPr>
          <p:nvPr>
            <p:ph type="dt" sz="half" idx="10"/>
          </p:nvPr>
        </p:nvSpPr>
        <p:spPr/>
        <p:txBody>
          <a:bodyPr/>
          <a:lstStyle/>
          <a:p>
            <a:fld id="{D839582F-7AB8-4D9E-B765-8B24A674204D}" type="datetimeFigureOut">
              <a:rPr lang="en-US" smtClean="0"/>
              <a:t>7/8/2022</a:t>
            </a:fld>
            <a:endParaRPr lang="en-US"/>
          </a:p>
        </p:txBody>
      </p:sp>
      <p:sp>
        <p:nvSpPr>
          <p:cNvPr id="6" name="Footer Placeholder 5">
            <a:extLst>
              <a:ext uri="{FF2B5EF4-FFF2-40B4-BE49-F238E27FC236}">
                <a16:creationId xmlns:a16="http://schemas.microsoft.com/office/drawing/2014/main" xmlns="" id="{1D416CC2-0CF7-482B-94FF-3605106B31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19457A8-70A8-4FE0-9BF9-1E71191890BD}"/>
              </a:ext>
            </a:extLst>
          </p:cNvPr>
          <p:cNvSpPr>
            <a:spLocks noGrp="1"/>
          </p:cNvSpPr>
          <p:nvPr>
            <p:ph type="sldNum" sz="quarter" idx="12"/>
          </p:nvPr>
        </p:nvSpPr>
        <p:spPr/>
        <p:txBody>
          <a:bodyPr/>
          <a:lstStyle/>
          <a:p>
            <a:fld id="{2998AD7D-C679-4A15-8FD4-CBC5190C40D9}" type="slidenum">
              <a:rPr lang="en-US" smtClean="0"/>
              <a:t>‹#›</a:t>
            </a:fld>
            <a:endParaRPr lang="en-US"/>
          </a:p>
        </p:txBody>
      </p:sp>
    </p:spTree>
    <p:extLst>
      <p:ext uri="{BB962C8B-B14F-4D97-AF65-F5344CB8AC3E}">
        <p14:creationId xmlns:p14="http://schemas.microsoft.com/office/powerpoint/2010/main" val="2776146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E96851E-66F6-4E2E-80F4-F765EAA70C6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62039BF0-6C60-4106-A6D4-5D23030BF3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F3CD3169-80C0-421F-ABDE-5815C104F3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9E4EA522-4534-48C3-BC72-8830FC268B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D4A5F738-405C-4D37-B4F5-EB80152897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65114771-93F9-4C50-8CF3-F82DDBA7F8DC}"/>
              </a:ext>
            </a:extLst>
          </p:cNvPr>
          <p:cNvSpPr>
            <a:spLocks noGrp="1"/>
          </p:cNvSpPr>
          <p:nvPr>
            <p:ph type="dt" sz="half" idx="10"/>
          </p:nvPr>
        </p:nvSpPr>
        <p:spPr/>
        <p:txBody>
          <a:bodyPr/>
          <a:lstStyle/>
          <a:p>
            <a:fld id="{D839582F-7AB8-4D9E-B765-8B24A674204D}" type="datetimeFigureOut">
              <a:rPr lang="en-US" smtClean="0"/>
              <a:t>7/8/2022</a:t>
            </a:fld>
            <a:endParaRPr lang="en-US"/>
          </a:p>
        </p:txBody>
      </p:sp>
      <p:sp>
        <p:nvSpPr>
          <p:cNvPr id="8" name="Footer Placeholder 7">
            <a:extLst>
              <a:ext uri="{FF2B5EF4-FFF2-40B4-BE49-F238E27FC236}">
                <a16:creationId xmlns:a16="http://schemas.microsoft.com/office/drawing/2014/main" xmlns="" id="{638AF8C6-B974-49A1-8A1B-44BFB8C0B7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E353A223-8070-451B-961B-FB0A54172D15}"/>
              </a:ext>
            </a:extLst>
          </p:cNvPr>
          <p:cNvSpPr>
            <a:spLocks noGrp="1"/>
          </p:cNvSpPr>
          <p:nvPr>
            <p:ph type="sldNum" sz="quarter" idx="12"/>
          </p:nvPr>
        </p:nvSpPr>
        <p:spPr/>
        <p:txBody>
          <a:bodyPr/>
          <a:lstStyle/>
          <a:p>
            <a:fld id="{2998AD7D-C679-4A15-8FD4-CBC5190C40D9}" type="slidenum">
              <a:rPr lang="en-US" smtClean="0"/>
              <a:t>‹#›</a:t>
            </a:fld>
            <a:endParaRPr lang="en-US"/>
          </a:p>
        </p:txBody>
      </p:sp>
    </p:spTree>
    <p:extLst>
      <p:ext uri="{BB962C8B-B14F-4D97-AF65-F5344CB8AC3E}">
        <p14:creationId xmlns:p14="http://schemas.microsoft.com/office/powerpoint/2010/main" val="2247857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D45A45-F66C-43F9-BDD6-CCD17A2E970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33683FBE-E9AF-4E39-963D-6112DA1B4AF8}"/>
              </a:ext>
            </a:extLst>
          </p:cNvPr>
          <p:cNvSpPr>
            <a:spLocks noGrp="1"/>
          </p:cNvSpPr>
          <p:nvPr>
            <p:ph type="dt" sz="half" idx="10"/>
          </p:nvPr>
        </p:nvSpPr>
        <p:spPr/>
        <p:txBody>
          <a:bodyPr/>
          <a:lstStyle/>
          <a:p>
            <a:fld id="{D839582F-7AB8-4D9E-B765-8B24A674204D}" type="datetimeFigureOut">
              <a:rPr lang="en-US" smtClean="0"/>
              <a:t>7/8/2022</a:t>
            </a:fld>
            <a:endParaRPr lang="en-US"/>
          </a:p>
        </p:txBody>
      </p:sp>
      <p:sp>
        <p:nvSpPr>
          <p:cNvPr id="4" name="Footer Placeholder 3">
            <a:extLst>
              <a:ext uri="{FF2B5EF4-FFF2-40B4-BE49-F238E27FC236}">
                <a16:creationId xmlns:a16="http://schemas.microsoft.com/office/drawing/2014/main" xmlns="" id="{0902156D-70EB-40C1-8B86-8061FC1F84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E4FF01AB-A855-4436-871E-0D1A9BE05C99}"/>
              </a:ext>
            </a:extLst>
          </p:cNvPr>
          <p:cNvSpPr>
            <a:spLocks noGrp="1"/>
          </p:cNvSpPr>
          <p:nvPr>
            <p:ph type="sldNum" sz="quarter" idx="12"/>
          </p:nvPr>
        </p:nvSpPr>
        <p:spPr/>
        <p:txBody>
          <a:bodyPr/>
          <a:lstStyle/>
          <a:p>
            <a:fld id="{2998AD7D-C679-4A15-8FD4-CBC5190C40D9}" type="slidenum">
              <a:rPr lang="en-US" smtClean="0"/>
              <a:t>‹#›</a:t>
            </a:fld>
            <a:endParaRPr lang="en-US"/>
          </a:p>
        </p:txBody>
      </p:sp>
    </p:spTree>
    <p:extLst>
      <p:ext uri="{BB962C8B-B14F-4D97-AF65-F5344CB8AC3E}">
        <p14:creationId xmlns:p14="http://schemas.microsoft.com/office/powerpoint/2010/main" val="832854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800066E8-A4BB-4AA3-AC38-173CA836EE0A}"/>
              </a:ext>
            </a:extLst>
          </p:cNvPr>
          <p:cNvSpPr>
            <a:spLocks noGrp="1"/>
          </p:cNvSpPr>
          <p:nvPr>
            <p:ph type="dt" sz="half" idx="10"/>
          </p:nvPr>
        </p:nvSpPr>
        <p:spPr/>
        <p:txBody>
          <a:bodyPr/>
          <a:lstStyle/>
          <a:p>
            <a:fld id="{D839582F-7AB8-4D9E-B765-8B24A674204D}" type="datetimeFigureOut">
              <a:rPr lang="en-US" smtClean="0"/>
              <a:t>7/8/2022</a:t>
            </a:fld>
            <a:endParaRPr lang="en-US"/>
          </a:p>
        </p:txBody>
      </p:sp>
      <p:sp>
        <p:nvSpPr>
          <p:cNvPr id="3" name="Footer Placeholder 2">
            <a:extLst>
              <a:ext uri="{FF2B5EF4-FFF2-40B4-BE49-F238E27FC236}">
                <a16:creationId xmlns:a16="http://schemas.microsoft.com/office/drawing/2014/main" xmlns="" id="{E34159B6-B66E-4787-B283-7829035703E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386E8716-5678-48AC-A127-83A3DDC670B8}"/>
              </a:ext>
            </a:extLst>
          </p:cNvPr>
          <p:cNvSpPr>
            <a:spLocks noGrp="1"/>
          </p:cNvSpPr>
          <p:nvPr>
            <p:ph type="sldNum" sz="quarter" idx="12"/>
          </p:nvPr>
        </p:nvSpPr>
        <p:spPr/>
        <p:txBody>
          <a:bodyPr/>
          <a:lstStyle/>
          <a:p>
            <a:fld id="{2998AD7D-C679-4A15-8FD4-CBC5190C40D9}" type="slidenum">
              <a:rPr lang="en-US" smtClean="0"/>
              <a:t>‹#›</a:t>
            </a:fld>
            <a:endParaRPr lang="en-US"/>
          </a:p>
        </p:txBody>
      </p:sp>
    </p:spTree>
    <p:extLst>
      <p:ext uri="{BB962C8B-B14F-4D97-AF65-F5344CB8AC3E}">
        <p14:creationId xmlns:p14="http://schemas.microsoft.com/office/powerpoint/2010/main" val="942725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160883E-A544-4DCA-88A8-A234531B02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A65ED60E-B3F9-46FD-A570-573C163489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45BC7739-510C-418B-8B7D-EC59E0AA19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33B70208-02AA-48F3-B098-F15CC19B8CD7}"/>
              </a:ext>
            </a:extLst>
          </p:cNvPr>
          <p:cNvSpPr>
            <a:spLocks noGrp="1"/>
          </p:cNvSpPr>
          <p:nvPr>
            <p:ph type="dt" sz="half" idx="10"/>
          </p:nvPr>
        </p:nvSpPr>
        <p:spPr/>
        <p:txBody>
          <a:bodyPr/>
          <a:lstStyle/>
          <a:p>
            <a:fld id="{D839582F-7AB8-4D9E-B765-8B24A674204D}" type="datetimeFigureOut">
              <a:rPr lang="en-US" smtClean="0"/>
              <a:t>7/8/2022</a:t>
            </a:fld>
            <a:endParaRPr lang="en-US"/>
          </a:p>
        </p:txBody>
      </p:sp>
      <p:sp>
        <p:nvSpPr>
          <p:cNvPr id="6" name="Footer Placeholder 5">
            <a:extLst>
              <a:ext uri="{FF2B5EF4-FFF2-40B4-BE49-F238E27FC236}">
                <a16:creationId xmlns:a16="http://schemas.microsoft.com/office/drawing/2014/main" xmlns="" id="{4621E52A-BCC7-4F77-AD2B-1EFEA33381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ED4DF102-C086-48F5-A79A-A1F76886799B}"/>
              </a:ext>
            </a:extLst>
          </p:cNvPr>
          <p:cNvSpPr>
            <a:spLocks noGrp="1"/>
          </p:cNvSpPr>
          <p:nvPr>
            <p:ph type="sldNum" sz="quarter" idx="12"/>
          </p:nvPr>
        </p:nvSpPr>
        <p:spPr/>
        <p:txBody>
          <a:bodyPr/>
          <a:lstStyle/>
          <a:p>
            <a:fld id="{2998AD7D-C679-4A15-8FD4-CBC5190C40D9}" type="slidenum">
              <a:rPr lang="en-US" smtClean="0"/>
              <a:t>‹#›</a:t>
            </a:fld>
            <a:endParaRPr lang="en-US"/>
          </a:p>
        </p:txBody>
      </p:sp>
    </p:spTree>
    <p:extLst>
      <p:ext uri="{BB962C8B-B14F-4D97-AF65-F5344CB8AC3E}">
        <p14:creationId xmlns:p14="http://schemas.microsoft.com/office/powerpoint/2010/main" val="1900389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84E052-5BDA-48D3-BC65-6256364C31C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7207E3DC-8A83-4ACD-87CF-E070903E58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B4C37B44-B098-40C5-B655-124639BB0E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D550A128-DD3D-43FC-983C-A8285057A2CB}"/>
              </a:ext>
            </a:extLst>
          </p:cNvPr>
          <p:cNvSpPr>
            <a:spLocks noGrp="1"/>
          </p:cNvSpPr>
          <p:nvPr>
            <p:ph type="dt" sz="half" idx="10"/>
          </p:nvPr>
        </p:nvSpPr>
        <p:spPr/>
        <p:txBody>
          <a:bodyPr/>
          <a:lstStyle/>
          <a:p>
            <a:fld id="{D839582F-7AB8-4D9E-B765-8B24A674204D}" type="datetimeFigureOut">
              <a:rPr lang="en-US" smtClean="0"/>
              <a:t>7/8/2022</a:t>
            </a:fld>
            <a:endParaRPr lang="en-US"/>
          </a:p>
        </p:txBody>
      </p:sp>
      <p:sp>
        <p:nvSpPr>
          <p:cNvPr id="6" name="Footer Placeholder 5">
            <a:extLst>
              <a:ext uri="{FF2B5EF4-FFF2-40B4-BE49-F238E27FC236}">
                <a16:creationId xmlns:a16="http://schemas.microsoft.com/office/drawing/2014/main" xmlns="" id="{FC40975E-7533-4354-B3EE-3DA3815452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37B2223A-CE9A-4A08-8701-3A91000567CD}"/>
              </a:ext>
            </a:extLst>
          </p:cNvPr>
          <p:cNvSpPr>
            <a:spLocks noGrp="1"/>
          </p:cNvSpPr>
          <p:nvPr>
            <p:ph type="sldNum" sz="quarter" idx="12"/>
          </p:nvPr>
        </p:nvSpPr>
        <p:spPr/>
        <p:txBody>
          <a:bodyPr/>
          <a:lstStyle/>
          <a:p>
            <a:fld id="{2998AD7D-C679-4A15-8FD4-CBC5190C40D9}" type="slidenum">
              <a:rPr lang="en-US" smtClean="0"/>
              <a:t>‹#›</a:t>
            </a:fld>
            <a:endParaRPr lang="en-US"/>
          </a:p>
        </p:txBody>
      </p:sp>
    </p:spTree>
    <p:extLst>
      <p:ext uri="{BB962C8B-B14F-4D97-AF65-F5344CB8AC3E}">
        <p14:creationId xmlns:p14="http://schemas.microsoft.com/office/powerpoint/2010/main" val="2893263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6E5828CD-2F0A-4944-96EE-AFD56D2B7C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E7F1FF67-7E76-4839-9FB2-97FAE60C409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4BFD469E-C0C5-4497-8C76-883D2F9407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39582F-7AB8-4D9E-B765-8B24A674204D}" type="datetimeFigureOut">
              <a:rPr lang="en-US" smtClean="0"/>
              <a:t>7/8/2022</a:t>
            </a:fld>
            <a:endParaRPr lang="en-US"/>
          </a:p>
        </p:txBody>
      </p:sp>
      <p:sp>
        <p:nvSpPr>
          <p:cNvPr id="5" name="Footer Placeholder 4">
            <a:extLst>
              <a:ext uri="{FF2B5EF4-FFF2-40B4-BE49-F238E27FC236}">
                <a16:creationId xmlns:a16="http://schemas.microsoft.com/office/drawing/2014/main" xmlns="" id="{B825B1F9-0872-4FAF-9ED9-9D38B1ED00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9692FCDB-3E02-46BC-92A3-532E75EF4E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98AD7D-C679-4A15-8FD4-CBC5190C40D9}" type="slidenum">
              <a:rPr lang="en-US" smtClean="0"/>
              <a:t>‹#›</a:t>
            </a:fld>
            <a:endParaRPr lang="en-US"/>
          </a:p>
        </p:txBody>
      </p:sp>
    </p:spTree>
    <p:extLst>
      <p:ext uri="{BB962C8B-B14F-4D97-AF65-F5344CB8AC3E}">
        <p14:creationId xmlns:p14="http://schemas.microsoft.com/office/powerpoint/2010/main" val="34100787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51EBB7A-DE66-42E2-A49C-C1395AB9C00C}"/>
              </a:ext>
            </a:extLst>
          </p:cNvPr>
          <p:cNvSpPr>
            <a:spLocks noGrp="1"/>
          </p:cNvSpPr>
          <p:nvPr>
            <p:ph type="ctrTitle"/>
          </p:nvPr>
        </p:nvSpPr>
        <p:spPr/>
        <p:txBody>
          <a:bodyPr/>
          <a:lstStyle/>
          <a:p>
            <a:r>
              <a:rPr lang="en-US" dirty="0"/>
              <a:t>Control of Bacterial Growth</a:t>
            </a:r>
            <a:br>
              <a:rPr lang="en-US" dirty="0"/>
            </a:br>
            <a:endParaRPr lang="en-US" dirty="0"/>
          </a:p>
        </p:txBody>
      </p:sp>
      <p:sp>
        <p:nvSpPr>
          <p:cNvPr id="3" name="Subtitle 2">
            <a:extLst>
              <a:ext uri="{FF2B5EF4-FFF2-40B4-BE49-F238E27FC236}">
                <a16:creationId xmlns:a16="http://schemas.microsoft.com/office/drawing/2014/main" xmlns="" id="{4F701055-7560-4E6F-AB50-A9419D797F5E}"/>
              </a:ext>
            </a:extLst>
          </p:cNvPr>
          <p:cNvSpPr>
            <a:spLocks noGrp="1"/>
          </p:cNvSpPr>
          <p:nvPr>
            <p:ph type="subTitle" idx="1"/>
          </p:nvPr>
        </p:nvSpPr>
        <p:spPr/>
        <p:txBody>
          <a:bodyPr>
            <a:normAutofit/>
          </a:bodyPr>
          <a:lstStyle/>
          <a:p>
            <a:r>
              <a:rPr lang="en-US" sz="4400" smtClean="0"/>
              <a:t>By Edwin </a:t>
            </a:r>
            <a:r>
              <a:rPr lang="en-US" sz="4400" dirty="0" err="1"/>
              <a:t>Amuga</a:t>
            </a:r>
            <a:r>
              <a:rPr lang="en-US" sz="4400" dirty="0"/>
              <a:t> O.</a:t>
            </a:r>
            <a:endParaRPr lang="en-US" sz="4400" dirty="0"/>
          </a:p>
        </p:txBody>
      </p:sp>
    </p:spTree>
    <p:extLst>
      <p:ext uri="{BB962C8B-B14F-4D97-AF65-F5344CB8AC3E}">
        <p14:creationId xmlns:p14="http://schemas.microsoft.com/office/powerpoint/2010/main" val="1280241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41707E2-AA39-4179-B677-140C0DB3CE22}"/>
              </a:ext>
            </a:extLst>
          </p:cNvPr>
          <p:cNvSpPr>
            <a:spLocks noGrp="1"/>
          </p:cNvSpPr>
          <p:nvPr>
            <p:ph type="title"/>
          </p:nvPr>
        </p:nvSpPr>
        <p:spPr>
          <a:xfrm>
            <a:off x="838200" y="18255"/>
            <a:ext cx="10515600" cy="1325563"/>
          </a:xfrm>
        </p:spPr>
        <p:txBody>
          <a:bodyPr/>
          <a:lstStyle/>
          <a:p>
            <a:pPr algn="ctr"/>
            <a:r>
              <a:rPr lang="en-CA" dirty="0"/>
              <a:t>Kirby-Bauer Test</a:t>
            </a:r>
            <a:br>
              <a:rPr lang="en-CA" dirty="0"/>
            </a:br>
            <a:r>
              <a:rPr lang="en-CA" dirty="0"/>
              <a:t>Antibiotic Susceptibility by Disk Diffusion </a:t>
            </a:r>
          </a:p>
        </p:txBody>
      </p:sp>
      <p:sp>
        <p:nvSpPr>
          <p:cNvPr id="3" name="Content Placeholder 2">
            <a:extLst>
              <a:ext uri="{FF2B5EF4-FFF2-40B4-BE49-F238E27FC236}">
                <a16:creationId xmlns:a16="http://schemas.microsoft.com/office/drawing/2014/main" xmlns="" id="{3F2A5114-D95E-4909-B382-07EC5866849A}"/>
              </a:ext>
            </a:extLst>
          </p:cNvPr>
          <p:cNvSpPr>
            <a:spLocks noGrp="1"/>
          </p:cNvSpPr>
          <p:nvPr>
            <p:ph idx="1"/>
          </p:nvPr>
        </p:nvSpPr>
        <p:spPr>
          <a:xfrm>
            <a:off x="270029" y="1343818"/>
            <a:ext cx="7018538" cy="5403211"/>
          </a:xfrm>
        </p:spPr>
        <p:txBody>
          <a:bodyPr>
            <a:normAutofit fontScale="92500" lnSpcReduction="20000"/>
          </a:bodyPr>
          <a:lstStyle/>
          <a:p>
            <a:r>
              <a:rPr lang="en-CA" dirty="0"/>
              <a:t>A swab is used to coat the whole surface of the agar plate with the pure culture of the bacteria</a:t>
            </a:r>
          </a:p>
          <a:p>
            <a:r>
              <a:rPr lang="en-CA" dirty="0"/>
              <a:t>Antibiotic disks are placed on the surface of the bacterial lawn.</a:t>
            </a:r>
          </a:p>
          <a:p>
            <a:r>
              <a:rPr lang="en-CA" dirty="0"/>
              <a:t>The antibiotic will diffuse into the agar with the lowest concentration being the farthest from the disk. </a:t>
            </a:r>
          </a:p>
          <a:p>
            <a:r>
              <a:rPr lang="en-CA" dirty="0"/>
              <a:t>The zone of inhibition around the disk is due to the lack of growth of bacteria in that area inhibited by the antibiotic.</a:t>
            </a:r>
          </a:p>
          <a:p>
            <a:r>
              <a:rPr lang="en-CA" dirty="0"/>
              <a:t>The diameter of the zone is measured and compared to known standards to interpret if the bacteria is sensitive or resistant to the antibiotic.</a:t>
            </a:r>
          </a:p>
          <a:p>
            <a:endParaRPr lang="en-CA" dirty="0"/>
          </a:p>
          <a:p>
            <a:r>
              <a:rPr lang="en-CA" dirty="0"/>
              <a:t>Madigan </a:t>
            </a:r>
            <a:r>
              <a:rPr lang="en-CA" i="1" dirty="0"/>
              <a:t>et. al.</a:t>
            </a:r>
            <a:r>
              <a:rPr lang="en-CA" dirty="0"/>
              <a:t>, 2018, p. 839</a:t>
            </a:r>
          </a:p>
          <a:p>
            <a:endParaRPr lang="en-CA" dirty="0"/>
          </a:p>
        </p:txBody>
      </p:sp>
      <p:pic>
        <p:nvPicPr>
          <p:cNvPr id="5" name="Picture 4" descr="A close up of a logo&#10;&#10;Description automatically generated">
            <a:extLst>
              <a:ext uri="{FF2B5EF4-FFF2-40B4-BE49-F238E27FC236}">
                <a16:creationId xmlns:a16="http://schemas.microsoft.com/office/drawing/2014/main" xmlns="" id="{A99F65DC-CA11-4039-A186-4083D53C0B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9520" y="1343818"/>
            <a:ext cx="3840482" cy="4964881"/>
          </a:xfrm>
          <a:prstGeom prst="rect">
            <a:avLst/>
          </a:prstGeom>
        </p:spPr>
      </p:pic>
      <p:sp>
        <p:nvSpPr>
          <p:cNvPr id="6" name="TextBox 5">
            <a:extLst>
              <a:ext uri="{FF2B5EF4-FFF2-40B4-BE49-F238E27FC236}">
                <a16:creationId xmlns:a16="http://schemas.microsoft.com/office/drawing/2014/main" xmlns="" id="{4991E7DE-438C-4F1D-8928-4254EE1C0333}"/>
              </a:ext>
            </a:extLst>
          </p:cNvPr>
          <p:cNvSpPr txBox="1"/>
          <p:nvPr/>
        </p:nvSpPr>
        <p:spPr>
          <a:xfrm>
            <a:off x="7589520" y="6477000"/>
            <a:ext cx="3246120" cy="381000"/>
          </a:xfrm>
          <a:prstGeom prst="rect">
            <a:avLst/>
          </a:prstGeom>
          <a:noFill/>
        </p:spPr>
        <p:txBody>
          <a:bodyPr wrap="square" rtlCol="0">
            <a:spAutoFit/>
          </a:bodyPr>
          <a:lstStyle/>
          <a:p>
            <a:r>
              <a:rPr lang="en-CA" dirty="0"/>
              <a:t>Leboffe &amp; Pierce, 2011, p. 222</a:t>
            </a:r>
          </a:p>
        </p:txBody>
      </p:sp>
    </p:spTree>
    <p:extLst>
      <p:ext uri="{BB962C8B-B14F-4D97-AF65-F5344CB8AC3E}">
        <p14:creationId xmlns:p14="http://schemas.microsoft.com/office/powerpoint/2010/main" val="3626365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14E2B6-D759-4C32-A984-ECA8084012B2}"/>
              </a:ext>
            </a:extLst>
          </p:cNvPr>
          <p:cNvSpPr>
            <a:spLocks noGrp="1"/>
          </p:cNvSpPr>
          <p:nvPr>
            <p:ph type="title"/>
          </p:nvPr>
        </p:nvSpPr>
        <p:spPr>
          <a:xfrm>
            <a:off x="838200" y="0"/>
            <a:ext cx="10515600" cy="1343818"/>
          </a:xfrm>
        </p:spPr>
        <p:txBody>
          <a:bodyPr>
            <a:normAutofit/>
          </a:bodyPr>
          <a:lstStyle/>
          <a:p>
            <a:pPr algn="ctr"/>
            <a:r>
              <a:rPr lang="en-CA" dirty="0"/>
              <a:t>Kirby-Bauer Procedure</a:t>
            </a:r>
            <a:br>
              <a:rPr lang="en-CA" dirty="0"/>
            </a:br>
            <a:r>
              <a:rPr lang="en-CA" sz="3100" dirty="0"/>
              <a:t>Antibiotic Disk Susceptibility</a:t>
            </a:r>
          </a:p>
        </p:txBody>
      </p:sp>
      <p:sp>
        <p:nvSpPr>
          <p:cNvPr id="3" name="Content Placeholder 2">
            <a:extLst>
              <a:ext uri="{FF2B5EF4-FFF2-40B4-BE49-F238E27FC236}">
                <a16:creationId xmlns:a16="http://schemas.microsoft.com/office/drawing/2014/main" xmlns="" id="{BCFA9372-277F-414B-B424-4F6D26A4EBBC}"/>
              </a:ext>
            </a:extLst>
          </p:cNvPr>
          <p:cNvSpPr>
            <a:spLocks noGrp="1"/>
          </p:cNvSpPr>
          <p:nvPr>
            <p:ph idx="1"/>
          </p:nvPr>
        </p:nvSpPr>
        <p:spPr>
          <a:xfrm>
            <a:off x="838200" y="1506050"/>
            <a:ext cx="10515600" cy="4938995"/>
          </a:xfrm>
        </p:spPr>
        <p:txBody>
          <a:bodyPr>
            <a:normAutofit fontScale="92500"/>
          </a:bodyPr>
          <a:lstStyle/>
          <a:p>
            <a:r>
              <a:rPr lang="en-CA" dirty="0"/>
              <a:t>Label two 100mm Mueller-Hinton plates with group #, date, MH, organism (</a:t>
            </a:r>
            <a:r>
              <a:rPr lang="en-CA" i="1" dirty="0"/>
              <a:t>E. coli </a:t>
            </a:r>
            <a:r>
              <a:rPr lang="en-CA" dirty="0"/>
              <a:t>or </a:t>
            </a:r>
            <a:r>
              <a:rPr lang="en-CA" i="1" dirty="0"/>
              <a:t>B. subtilis</a:t>
            </a:r>
            <a:r>
              <a:rPr lang="en-CA" dirty="0"/>
              <a:t>)</a:t>
            </a:r>
          </a:p>
          <a:p>
            <a:r>
              <a:rPr lang="en-CA" dirty="0"/>
              <a:t>Use 24 hr culture broth</a:t>
            </a:r>
          </a:p>
          <a:p>
            <a:r>
              <a:rPr lang="en-CA" dirty="0"/>
              <a:t>Use only ONE cotton swab to spread 24hr culture on two 100mm MH plates</a:t>
            </a:r>
          </a:p>
          <a:p>
            <a:r>
              <a:rPr lang="en-CA" dirty="0"/>
              <a:t>Completely cover plates with culture and let sit with lid on for 2-3 minutes</a:t>
            </a:r>
          </a:p>
          <a:p>
            <a:r>
              <a:rPr lang="en-CA" dirty="0"/>
              <a:t>Use tweezers (flamed and cooled) to place 3 different discs on each swabbed plate</a:t>
            </a:r>
          </a:p>
          <a:p>
            <a:r>
              <a:rPr lang="en-CA" dirty="0"/>
              <a:t>Leave upright for a couple minutes, then parafilm</a:t>
            </a:r>
          </a:p>
          <a:p>
            <a:r>
              <a:rPr lang="en-CA" dirty="0"/>
              <a:t>Measure diameter (mm) of clearing compare to Table 2.2 to indicate if bacteria are resistant, susceptible or intermediate</a:t>
            </a:r>
          </a:p>
        </p:txBody>
      </p:sp>
    </p:spTree>
    <p:extLst>
      <p:ext uri="{BB962C8B-B14F-4D97-AF65-F5344CB8AC3E}">
        <p14:creationId xmlns:p14="http://schemas.microsoft.com/office/powerpoint/2010/main" val="2834972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FE5394-8BA9-4205-8DBA-5971BA8F4C5B}"/>
              </a:ext>
            </a:extLst>
          </p:cNvPr>
          <p:cNvSpPr>
            <a:spLocks noGrp="1"/>
          </p:cNvSpPr>
          <p:nvPr>
            <p:ph type="title"/>
          </p:nvPr>
        </p:nvSpPr>
        <p:spPr>
          <a:xfrm>
            <a:off x="838200" y="18255"/>
            <a:ext cx="10515600" cy="1325563"/>
          </a:xfrm>
        </p:spPr>
        <p:txBody>
          <a:bodyPr/>
          <a:lstStyle/>
          <a:p>
            <a:pPr algn="ctr"/>
            <a:r>
              <a:rPr lang="en-CA" dirty="0"/>
              <a:t>Combined Effects of Antibiotics</a:t>
            </a:r>
          </a:p>
        </p:txBody>
      </p:sp>
      <p:sp>
        <p:nvSpPr>
          <p:cNvPr id="3" name="Content Placeholder 2">
            <a:extLst>
              <a:ext uri="{FF2B5EF4-FFF2-40B4-BE49-F238E27FC236}">
                <a16:creationId xmlns:a16="http://schemas.microsoft.com/office/drawing/2014/main" xmlns="" id="{83700B47-E419-45FC-91BB-85F09FDC4511}"/>
              </a:ext>
            </a:extLst>
          </p:cNvPr>
          <p:cNvSpPr>
            <a:spLocks noGrp="1"/>
          </p:cNvSpPr>
          <p:nvPr>
            <p:ph idx="1"/>
          </p:nvPr>
        </p:nvSpPr>
        <p:spPr>
          <a:xfrm>
            <a:off x="838200" y="1343818"/>
            <a:ext cx="5471160" cy="4833145"/>
          </a:xfrm>
        </p:spPr>
        <p:txBody>
          <a:bodyPr>
            <a:normAutofit fontScale="85000" lnSpcReduction="10000"/>
          </a:bodyPr>
          <a:lstStyle/>
          <a:p>
            <a:r>
              <a:rPr lang="en-CA" dirty="0"/>
              <a:t>Combining two antibiotics that have a similar mode of action can increase the effect that each would have individually.</a:t>
            </a:r>
          </a:p>
          <a:p>
            <a:r>
              <a:rPr lang="en-CA" b="1" dirty="0"/>
              <a:t>Synergistic</a:t>
            </a:r>
            <a:r>
              <a:rPr lang="en-CA" dirty="0"/>
              <a:t> effect is when both antibiotic disks show a </a:t>
            </a:r>
            <a:r>
              <a:rPr lang="en-CA" u="sng" dirty="0"/>
              <a:t>combined zones of inhibition</a:t>
            </a:r>
            <a:r>
              <a:rPr lang="en-CA" dirty="0"/>
              <a:t> on the swabbed agar plate.</a:t>
            </a:r>
          </a:p>
          <a:p>
            <a:r>
              <a:rPr lang="en-CA" b="1" dirty="0"/>
              <a:t>Additive</a:t>
            </a:r>
            <a:r>
              <a:rPr lang="en-CA" dirty="0"/>
              <a:t> effect is when both antibiotic disks do not have a combined effect. Two </a:t>
            </a:r>
            <a:r>
              <a:rPr lang="en-CA" u="sng" dirty="0"/>
              <a:t>distinct zones of inhibition</a:t>
            </a:r>
            <a:r>
              <a:rPr lang="en-CA" dirty="0"/>
              <a:t> on the swabbed agar plate. </a:t>
            </a:r>
          </a:p>
          <a:p>
            <a:r>
              <a:rPr lang="en-CA" b="1" dirty="0"/>
              <a:t>Antagonistic</a:t>
            </a:r>
            <a:r>
              <a:rPr lang="en-CA" dirty="0"/>
              <a:t> effect is when one antibiotic interferes with the action of the other antibiotic. Smaller zones of inhibition than usual.</a:t>
            </a:r>
          </a:p>
          <a:p>
            <a:endParaRPr lang="en-CA" dirty="0"/>
          </a:p>
        </p:txBody>
      </p:sp>
      <p:pic>
        <p:nvPicPr>
          <p:cNvPr id="5" name="Picture 4" descr="A picture containing display&#10;&#10;Description automatically generated">
            <a:extLst>
              <a:ext uri="{FF2B5EF4-FFF2-40B4-BE49-F238E27FC236}">
                <a16:creationId xmlns:a16="http://schemas.microsoft.com/office/drawing/2014/main" xmlns="" id="{1AF57B93-DE55-4377-B1A5-2441269EE9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9360" y="1343817"/>
            <a:ext cx="5566410" cy="4915245"/>
          </a:xfrm>
          <a:prstGeom prst="rect">
            <a:avLst/>
          </a:prstGeom>
        </p:spPr>
      </p:pic>
      <p:sp>
        <p:nvSpPr>
          <p:cNvPr id="6" name="TextBox 5">
            <a:extLst>
              <a:ext uri="{FF2B5EF4-FFF2-40B4-BE49-F238E27FC236}">
                <a16:creationId xmlns:a16="http://schemas.microsoft.com/office/drawing/2014/main" xmlns="" id="{4629AE32-6081-4F4F-A2BD-69EB84D2A4E4}"/>
              </a:ext>
            </a:extLst>
          </p:cNvPr>
          <p:cNvSpPr txBox="1"/>
          <p:nvPr/>
        </p:nvSpPr>
        <p:spPr>
          <a:xfrm>
            <a:off x="6309360" y="6400800"/>
            <a:ext cx="3703320" cy="369332"/>
          </a:xfrm>
          <a:prstGeom prst="rect">
            <a:avLst/>
          </a:prstGeom>
          <a:noFill/>
        </p:spPr>
        <p:txBody>
          <a:bodyPr wrap="square" rtlCol="0">
            <a:spAutoFit/>
          </a:bodyPr>
          <a:lstStyle/>
          <a:p>
            <a:r>
              <a:rPr lang="en-CA" dirty="0"/>
              <a:t>Leboffe &amp; Pierce, 2011, p. 225</a:t>
            </a:r>
          </a:p>
        </p:txBody>
      </p:sp>
    </p:spTree>
    <p:extLst>
      <p:ext uri="{BB962C8B-B14F-4D97-AF65-F5344CB8AC3E}">
        <p14:creationId xmlns:p14="http://schemas.microsoft.com/office/powerpoint/2010/main" val="485307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B7FD389-7F0D-496C-BB8F-5A932837768A}"/>
              </a:ext>
            </a:extLst>
          </p:cNvPr>
          <p:cNvSpPr>
            <a:spLocks noGrp="1"/>
          </p:cNvSpPr>
          <p:nvPr>
            <p:ph type="title"/>
          </p:nvPr>
        </p:nvSpPr>
        <p:spPr>
          <a:xfrm>
            <a:off x="838200" y="18255"/>
            <a:ext cx="10515600" cy="1325563"/>
          </a:xfrm>
        </p:spPr>
        <p:txBody>
          <a:bodyPr/>
          <a:lstStyle/>
          <a:p>
            <a:pPr algn="ctr"/>
            <a:r>
              <a:rPr lang="en-CA" dirty="0"/>
              <a:t>Combined Effects Procedure</a:t>
            </a:r>
          </a:p>
        </p:txBody>
      </p:sp>
      <p:sp>
        <p:nvSpPr>
          <p:cNvPr id="3" name="Content Placeholder 2">
            <a:extLst>
              <a:ext uri="{FF2B5EF4-FFF2-40B4-BE49-F238E27FC236}">
                <a16:creationId xmlns:a16="http://schemas.microsoft.com/office/drawing/2014/main" xmlns="" id="{B285E47A-C8D8-4312-8F92-720CC6C37C05}"/>
              </a:ext>
            </a:extLst>
          </p:cNvPr>
          <p:cNvSpPr>
            <a:spLocks noGrp="1"/>
          </p:cNvSpPr>
          <p:nvPr>
            <p:ph idx="1"/>
          </p:nvPr>
        </p:nvSpPr>
        <p:spPr>
          <a:xfrm>
            <a:off x="838200" y="1343818"/>
            <a:ext cx="10515600" cy="4833145"/>
          </a:xfrm>
        </p:spPr>
        <p:txBody>
          <a:bodyPr>
            <a:normAutofit fontScale="92500" lnSpcReduction="20000"/>
          </a:bodyPr>
          <a:lstStyle/>
          <a:p>
            <a:r>
              <a:rPr lang="en-CA" dirty="0"/>
              <a:t>Label two 100mm MH plates with group #, date, organism, MH, antibiotics used</a:t>
            </a:r>
          </a:p>
          <a:p>
            <a:r>
              <a:rPr lang="en-CA" dirty="0"/>
              <a:t>On bottom place a small dot in the very centre of the plate with your sharpie, then measure and ‘dot’ or ‘x’ the distances indicated for each combination of antibiotics (Tri-Tet 14mm apart, Tri-</a:t>
            </a:r>
            <a:r>
              <a:rPr lang="en-CA" dirty="0" err="1"/>
              <a:t>Sulf</a:t>
            </a:r>
            <a:r>
              <a:rPr lang="en-CA" dirty="0"/>
              <a:t> 12.5mm apart)</a:t>
            </a:r>
          </a:p>
          <a:p>
            <a:r>
              <a:rPr lang="en-CA" dirty="0"/>
              <a:t>Use the 24 hr broth culture</a:t>
            </a:r>
          </a:p>
          <a:p>
            <a:r>
              <a:rPr lang="en-CA" dirty="0"/>
              <a:t>Use only ONE swab to spread culture over complete surface of both MH plates, let dry for a couple minutes</a:t>
            </a:r>
          </a:p>
          <a:p>
            <a:r>
              <a:rPr lang="en-CA" dirty="0"/>
              <a:t>Use tweezers (flamed and cooled) to place the two antibiotic discs on the measured places, let sit for a couple minutes</a:t>
            </a:r>
          </a:p>
          <a:p>
            <a:r>
              <a:rPr lang="en-CA" dirty="0"/>
              <a:t>Parafilm the plates and then use coloured scientific tape from your drawer to tape together all 4 MH plates with antibiotic discs</a:t>
            </a:r>
          </a:p>
          <a:p>
            <a:r>
              <a:rPr lang="en-CA" dirty="0"/>
              <a:t>Record if clearing is combined or separate</a:t>
            </a:r>
          </a:p>
        </p:txBody>
      </p:sp>
    </p:spTree>
    <p:extLst>
      <p:ext uri="{BB962C8B-B14F-4D97-AF65-F5344CB8AC3E}">
        <p14:creationId xmlns:p14="http://schemas.microsoft.com/office/powerpoint/2010/main" val="3957212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B8749F7-3362-420F-AD1E-75380E724B86}"/>
              </a:ext>
            </a:extLst>
          </p:cNvPr>
          <p:cNvSpPr>
            <a:spLocks noGrp="1"/>
          </p:cNvSpPr>
          <p:nvPr>
            <p:ph type="title"/>
          </p:nvPr>
        </p:nvSpPr>
        <p:spPr>
          <a:xfrm>
            <a:off x="838200" y="18255"/>
            <a:ext cx="10515600" cy="1325563"/>
          </a:xfrm>
        </p:spPr>
        <p:txBody>
          <a:bodyPr/>
          <a:lstStyle/>
          <a:p>
            <a:pPr algn="ctr"/>
            <a:r>
              <a:rPr lang="en-CA" dirty="0"/>
              <a:t>Minimum Inhibitory Concentration</a:t>
            </a:r>
            <a:br>
              <a:rPr lang="en-CA" dirty="0"/>
            </a:br>
            <a:r>
              <a:rPr lang="en-CA" dirty="0"/>
              <a:t>Commercial test strips</a:t>
            </a:r>
          </a:p>
        </p:txBody>
      </p:sp>
      <p:sp>
        <p:nvSpPr>
          <p:cNvPr id="3" name="Content Placeholder 2">
            <a:extLst>
              <a:ext uri="{FF2B5EF4-FFF2-40B4-BE49-F238E27FC236}">
                <a16:creationId xmlns:a16="http://schemas.microsoft.com/office/drawing/2014/main" xmlns="" id="{1872BEBF-6D72-4EE6-AE4F-8BE1B53A384D}"/>
              </a:ext>
            </a:extLst>
          </p:cNvPr>
          <p:cNvSpPr>
            <a:spLocks noGrp="1"/>
          </p:cNvSpPr>
          <p:nvPr>
            <p:ph idx="1"/>
          </p:nvPr>
        </p:nvSpPr>
        <p:spPr>
          <a:xfrm>
            <a:off x="838200" y="1343818"/>
            <a:ext cx="5029200" cy="4833145"/>
          </a:xfrm>
        </p:spPr>
        <p:txBody>
          <a:bodyPr/>
          <a:lstStyle/>
          <a:p>
            <a:r>
              <a:rPr lang="en-CA" dirty="0"/>
              <a:t>Different companies produce strips of a gradual gradient of antibiotic concentration for testing the minimum inhibitory concentration (MIC)of an antibiotic on an organism.</a:t>
            </a:r>
          </a:p>
          <a:p>
            <a:r>
              <a:rPr lang="en-CA" dirty="0"/>
              <a:t>E Test is short for Epsilon test</a:t>
            </a:r>
          </a:p>
          <a:p>
            <a:r>
              <a:rPr lang="en-CA" dirty="0"/>
              <a:t>E test strips (</a:t>
            </a:r>
            <a:r>
              <a:rPr lang="en-CA" dirty="0" err="1"/>
              <a:t>bioMérieux</a:t>
            </a:r>
            <a:r>
              <a:rPr lang="en-CA" dirty="0"/>
              <a:t>)</a:t>
            </a:r>
          </a:p>
          <a:p>
            <a:r>
              <a:rPr lang="en-CA" dirty="0"/>
              <a:t>M.I.C.E. strips (</a:t>
            </a:r>
            <a:r>
              <a:rPr lang="en-CA" dirty="0" err="1"/>
              <a:t>Oxoid</a:t>
            </a:r>
            <a:r>
              <a:rPr lang="en-CA" dirty="0"/>
              <a:t>)</a:t>
            </a:r>
          </a:p>
        </p:txBody>
      </p:sp>
      <p:pic>
        <p:nvPicPr>
          <p:cNvPr id="5" name="Picture 4" descr="A close up of text on a white background&#10;&#10;Description automatically generated">
            <a:extLst>
              <a:ext uri="{FF2B5EF4-FFF2-40B4-BE49-F238E27FC236}">
                <a16:creationId xmlns:a16="http://schemas.microsoft.com/office/drawing/2014/main" xmlns="" id="{1A4414A9-273F-4797-AC4C-D26ABEA29A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7400" y="1343818"/>
            <a:ext cx="5779770" cy="4743621"/>
          </a:xfrm>
          <a:prstGeom prst="rect">
            <a:avLst/>
          </a:prstGeom>
        </p:spPr>
      </p:pic>
      <p:sp>
        <p:nvSpPr>
          <p:cNvPr id="6" name="TextBox 5">
            <a:extLst>
              <a:ext uri="{FF2B5EF4-FFF2-40B4-BE49-F238E27FC236}">
                <a16:creationId xmlns:a16="http://schemas.microsoft.com/office/drawing/2014/main" xmlns="" id="{B50FD2AB-FA15-4812-B759-BE5CB2F0DA6B}"/>
              </a:ext>
            </a:extLst>
          </p:cNvPr>
          <p:cNvSpPr txBox="1"/>
          <p:nvPr/>
        </p:nvSpPr>
        <p:spPr>
          <a:xfrm>
            <a:off x="6096000" y="6355080"/>
            <a:ext cx="3840480" cy="369332"/>
          </a:xfrm>
          <a:prstGeom prst="rect">
            <a:avLst/>
          </a:prstGeom>
          <a:noFill/>
        </p:spPr>
        <p:txBody>
          <a:bodyPr wrap="square" rtlCol="0">
            <a:spAutoFit/>
          </a:bodyPr>
          <a:lstStyle/>
          <a:p>
            <a:r>
              <a:rPr lang="en-CA" dirty="0"/>
              <a:t>Leboffe &amp; Pierce, 2011, p. 225</a:t>
            </a:r>
          </a:p>
        </p:txBody>
      </p:sp>
    </p:spTree>
    <p:extLst>
      <p:ext uri="{BB962C8B-B14F-4D97-AF65-F5344CB8AC3E}">
        <p14:creationId xmlns:p14="http://schemas.microsoft.com/office/powerpoint/2010/main" val="29346781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D0BFDAB-9B9B-4637-9206-AA7DDF2FEEF1}"/>
              </a:ext>
            </a:extLst>
          </p:cNvPr>
          <p:cNvSpPr>
            <a:spLocks noGrp="1"/>
          </p:cNvSpPr>
          <p:nvPr>
            <p:ph type="title"/>
          </p:nvPr>
        </p:nvSpPr>
        <p:spPr>
          <a:xfrm>
            <a:off x="838200" y="18255"/>
            <a:ext cx="10515600" cy="1325563"/>
          </a:xfrm>
        </p:spPr>
        <p:txBody>
          <a:bodyPr>
            <a:normAutofit/>
          </a:bodyPr>
          <a:lstStyle/>
          <a:p>
            <a:pPr algn="ctr"/>
            <a:r>
              <a:rPr lang="en-CA" dirty="0"/>
              <a:t>Minimum Inhibitory Concentration</a:t>
            </a:r>
            <a:br>
              <a:rPr lang="en-CA" dirty="0"/>
            </a:br>
            <a:r>
              <a:rPr lang="en-CA" sz="3600" dirty="0"/>
              <a:t>E Test Strip Procedure</a:t>
            </a:r>
          </a:p>
        </p:txBody>
      </p:sp>
      <p:sp>
        <p:nvSpPr>
          <p:cNvPr id="3" name="Content Placeholder 2">
            <a:extLst>
              <a:ext uri="{FF2B5EF4-FFF2-40B4-BE49-F238E27FC236}">
                <a16:creationId xmlns:a16="http://schemas.microsoft.com/office/drawing/2014/main" xmlns="" id="{495866D5-DD80-4AA7-B476-868BE7198538}"/>
              </a:ext>
            </a:extLst>
          </p:cNvPr>
          <p:cNvSpPr>
            <a:spLocks noGrp="1"/>
          </p:cNvSpPr>
          <p:nvPr>
            <p:ph idx="1"/>
          </p:nvPr>
        </p:nvSpPr>
        <p:spPr>
          <a:xfrm>
            <a:off x="838200" y="1343818"/>
            <a:ext cx="10515600" cy="4833145"/>
          </a:xfrm>
        </p:spPr>
        <p:txBody>
          <a:bodyPr>
            <a:normAutofit/>
          </a:bodyPr>
          <a:lstStyle/>
          <a:p>
            <a:r>
              <a:rPr lang="en-CA" dirty="0"/>
              <a:t>Use swab to spread culture over complete surface of the MH plate, let dry for a couple minutes</a:t>
            </a:r>
          </a:p>
          <a:p>
            <a:r>
              <a:rPr lang="en-CA" dirty="0"/>
              <a:t>Use tweezers (flamed and cooled) to place the E Test strip on the centre of the plate, let sit for a couple minutes</a:t>
            </a:r>
          </a:p>
          <a:p>
            <a:r>
              <a:rPr lang="en-CA" dirty="0"/>
              <a:t>Read and record the results (record the antibiotic name also)</a:t>
            </a:r>
          </a:p>
          <a:p>
            <a:r>
              <a:rPr lang="en-CA" dirty="0"/>
              <a:t>Each strip contains one type of antibiotic at a gradient of concentrations (</a:t>
            </a:r>
            <a:r>
              <a:rPr lang="en-US" dirty="0"/>
              <a:t>0.016 </a:t>
            </a:r>
            <a:r>
              <a:rPr lang="en-US" dirty="0">
                <a:latin typeface="Symbol" panose="05050102010706020507" pitchFamily="18" charset="2"/>
              </a:rPr>
              <a:t>m</a:t>
            </a:r>
            <a:r>
              <a:rPr lang="en-US" dirty="0"/>
              <a:t>g/</a:t>
            </a:r>
            <a:r>
              <a:rPr lang="en-US" dirty="0">
                <a:latin typeface="Symbol" panose="05050102010706020507" pitchFamily="18" charset="2"/>
              </a:rPr>
              <a:t>m</a:t>
            </a:r>
            <a:r>
              <a:rPr lang="en-US" dirty="0"/>
              <a:t>l to 256 </a:t>
            </a:r>
            <a:r>
              <a:rPr lang="en-US" dirty="0">
                <a:latin typeface="Symbol" panose="05050102010706020507" pitchFamily="18" charset="2"/>
              </a:rPr>
              <a:t>m</a:t>
            </a:r>
            <a:r>
              <a:rPr lang="en-US" dirty="0"/>
              <a:t>g/</a:t>
            </a:r>
            <a:r>
              <a:rPr lang="en-US" dirty="0">
                <a:latin typeface="Symbol" panose="05050102010706020507" pitchFamily="18" charset="2"/>
              </a:rPr>
              <a:t>m</a:t>
            </a:r>
            <a:r>
              <a:rPr lang="en-US" dirty="0"/>
              <a:t>l)</a:t>
            </a:r>
            <a:endParaRPr lang="en-CA" dirty="0"/>
          </a:p>
          <a:p>
            <a:r>
              <a:rPr lang="en-CA" dirty="0"/>
              <a:t>Where clearing begins is the lowest concentration required to inhibit growth; look for colonies growing within the clearing (mutants)</a:t>
            </a:r>
          </a:p>
          <a:p>
            <a:endParaRPr lang="en-CA" dirty="0"/>
          </a:p>
        </p:txBody>
      </p:sp>
    </p:spTree>
    <p:extLst>
      <p:ext uri="{BB962C8B-B14F-4D97-AF65-F5344CB8AC3E}">
        <p14:creationId xmlns:p14="http://schemas.microsoft.com/office/powerpoint/2010/main" val="215660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0944AEE-0C75-433F-B8B6-CD39F22B4D87}"/>
              </a:ext>
            </a:extLst>
          </p:cNvPr>
          <p:cNvSpPr>
            <a:spLocks noGrp="1"/>
          </p:cNvSpPr>
          <p:nvPr>
            <p:ph type="title"/>
          </p:nvPr>
        </p:nvSpPr>
        <p:spPr>
          <a:xfrm>
            <a:off x="838200" y="18255"/>
            <a:ext cx="10515600" cy="1325563"/>
          </a:xfrm>
        </p:spPr>
        <p:txBody>
          <a:bodyPr/>
          <a:lstStyle/>
          <a:p>
            <a:pPr algn="ctr"/>
            <a:r>
              <a:rPr lang="en-CA" dirty="0"/>
              <a:t>Bleach Effects</a:t>
            </a:r>
          </a:p>
        </p:txBody>
      </p:sp>
      <p:sp>
        <p:nvSpPr>
          <p:cNvPr id="3" name="Content Placeholder 2">
            <a:extLst>
              <a:ext uri="{FF2B5EF4-FFF2-40B4-BE49-F238E27FC236}">
                <a16:creationId xmlns:a16="http://schemas.microsoft.com/office/drawing/2014/main" xmlns="" id="{FC4FD901-5C09-40D4-9E87-BC3463B3B4B3}"/>
              </a:ext>
            </a:extLst>
          </p:cNvPr>
          <p:cNvSpPr>
            <a:spLocks noGrp="1"/>
          </p:cNvSpPr>
          <p:nvPr>
            <p:ph idx="1"/>
          </p:nvPr>
        </p:nvSpPr>
        <p:spPr>
          <a:xfrm>
            <a:off x="838200" y="1343818"/>
            <a:ext cx="5257800" cy="4833145"/>
          </a:xfrm>
        </p:spPr>
        <p:txBody>
          <a:bodyPr/>
          <a:lstStyle/>
          <a:p>
            <a:r>
              <a:rPr lang="en-CA" dirty="0"/>
              <a:t>Household bleach is a solution of ~5-7% sodium hypochlorite used as a common disinfectant and sanitizer.</a:t>
            </a:r>
          </a:p>
          <a:p>
            <a:r>
              <a:rPr lang="en-CA" dirty="0"/>
              <a:t>The chlorine compound acts as an oxidizing agent that causes the unfolding of essential bacterial proteins, which then causes the proteins to clump and become non-functional (Winter </a:t>
            </a:r>
            <a:r>
              <a:rPr lang="en-CA" i="1" dirty="0"/>
              <a:t>et.al.</a:t>
            </a:r>
            <a:r>
              <a:rPr lang="en-CA" dirty="0"/>
              <a:t>, 2008)</a:t>
            </a:r>
          </a:p>
          <a:p>
            <a:endParaRPr lang="en-CA" dirty="0"/>
          </a:p>
          <a:p>
            <a:endParaRPr lang="en-CA" dirty="0"/>
          </a:p>
        </p:txBody>
      </p:sp>
      <p:pic>
        <p:nvPicPr>
          <p:cNvPr id="4" name="Picture 3">
            <a:extLst>
              <a:ext uri="{FF2B5EF4-FFF2-40B4-BE49-F238E27FC236}">
                <a16:creationId xmlns:a16="http://schemas.microsoft.com/office/drawing/2014/main" xmlns="" id="{FB89C022-75EC-4213-BAB5-0231A490B62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923858" y="1051560"/>
            <a:ext cx="4091940" cy="4754880"/>
          </a:xfrm>
          <a:prstGeom prst="rect">
            <a:avLst/>
          </a:prstGeom>
          <a:noFill/>
          <a:ln>
            <a:noFill/>
          </a:ln>
        </p:spPr>
      </p:pic>
      <p:sp>
        <p:nvSpPr>
          <p:cNvPr id="5" name="TextBox 4">
            <a:extLst>
              <a:ext uri="{FF2B5EF4-FFF2-40B4-BE49-F238E27FC236}">
                <a16:creationId xmlns:a16="http://schemas.microsoft.com/office/drawing/2014/main" xmlns="" id="{E0D27356-2748-4664-9F17-85C7B0821EA4}"/>
              </a:ext>
            </a:extLst>
          </p:cNvPr>
          <p:cNvSpPr txBox="1"/>
          <p:nvPr/>
        </p:nvSpPr>
        <p:spPr>
          <a:xfrm>
            <a:off x="6657702" y="6033272"/>
            <a:ext cx="5007429" cy="646331"/>
          </a:xfrm>
          <a:prstGeom prst="rect">
            <a:avLst/>
          </a:prstGeom>
          <a:noFill/>
        </p:spPr>
        <p:txBody>
          <a:bodyPr wrap="square" rtlCol="0">
            <a:spAutoFit/>
          </a:bodyPr>
          <a:lstStyle/>
          <a:p>
            <a:r>
              <a:rPr lang="en-CA" dirty="0"/>
              <a:t>Figure 7. Hsp33—A Paradigm for </a:t>
            </a:r>
            <a:r>
              <a:rPr lang="en-CA" dirty="0" err="1"/>
              <a:t>HOCl's</a:t>
            </a:r>
            <a:r>
              <a:rPr lang="en-CA" dirty="0"/>
              <a:t> Oxidative Unfolding Activity (Winter </a:t>
            </a:r>
            <a:r>
              <a:rPr lang="en-CA" i="1" dirty="0"/>
              <a:t>et.al.</a:t>
            </a:r>
            <a:r>
              <a:rPr lang="en-CA" dirty="0"/>
              <a:t>, 2008)</a:t>
            </a:r>
          </a:p>
        </p:txBody>
      </p:sp>
    </p:spTree>
    <p:extLst>
      <p:ext uri="{BB962C8B-B14F-4D97-AF65-F5344CB8AC3E}">
        <p14:creationId xmlns:p14="http://schemas.microsoft.com/office/powerpoint/2010/main" val="136819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248F59-FE05-4192-AFB7-99D98D60CC28}"/>
              </a:ext>
            </a:extLst>
          </p:cNvPr>
          <p:cNvSpPr>
            <a:spLocks noGrp="1"/>
          </p:cNvSpPr>
          <p:nvPr>
            <p:ph type="title"/>
          </p:nvPr>
        </p:nvSpPr>
        <p:spPr>
          <a:xfrm>
            <a:off x="838200" y="18255"/>
            <a:ext cx="10515600" cy="1325563"/>
          </a:xfrm>
        </p:spPr>
        <p:txBody>
          <a:bodyPr/>
          <a:lstStyle/>
          <a:p>
            <a:pPr algn="ctr"/>
            <a:r>
              <a:rPr lang="en-CA" dirty="0"/>
              <a:t>Bleach Effects Procedure</a:t>
            </a:r>
          </a:p>
        </p:txBody>
      </p:sp>
      <p:sp>
        <p:nvSpPr>
          <p:cNvPr id="3" name="Content Placeholder 2">
            <a:extLst>
              <a:ext uri="{FF2B5EF4-FFF2-40B4-BE49-F238E27FC236}">
                <a16:creationId xmlns:a16="http://schemas.microsoft.com/office/drawing/2014/main" xmlns="" id="{000DE280-08D2-44D5-83FA-2B97952E3DED}"/>
              </a:ext>
            </a:extLst>
          </p:cNvPr>
          <p:cNvSpPr>
            <a:spLocks noGrp="1"/>
          </p:cNvSpPr>
          <p:nvPr>
            <p:ph idx="1"/>
          </p:nvPr>
        </p:nvSpPr>
        <p:spPr>
          <a:xfrm>
            <a:off x="838200" y="1343818"/>
            <a:ext cx="10515600" cy="4833145"/>
          </a:xfrm>
        </p:spPr>
        <p:txBody>
          <a:bodyPr>
            <a:normAutofit lnSpcReduction="10000"/>
          </a:bodyPr>
          <a:lstStyle/>
          <a:p>
            <a:r>
              <a:rPr lang="en-CA" dirty="0"/>
              <a:t>Label the 60mm tryptic soy agar plate (TSA) with your group #, date, organism, age of bleach</a:t>
            </a:r>
          </a:p>
          <a:p>
            <a:r>
              <a:rPr lang="en-CA" dirty="0"/>
              <a:t>Use 24 hr broth culture</a:t>
            </a:r>
          </a:p>
          <a:p>
            <a:r>
              <a:rPr lang="en-CA" dirty="0"/>
              <a:t>Use only ONE cotton swab to spread culture over whole surface of the plate and let sit with lid on for a couple minutes</a:t>
            </a:r>
          </a:p>
          <a:p>
            <a:r>
              <a:rPr lang="en-CA" dirty="0"/>
              <a:t>With tweezers (flamed and cooled), dip clean filter paper disk into bleach solution, touch to side of tube to remove excess, then place in centre of plate for 10 minutes (lid on while you wait)</a:t>
            </a:r>
          </a:p>
          <a:p>
            <a:r>
              <a:rPr lang="en-CA" dirty="0"/>
              <a:t>Remove used disc into orange biohazard bag and parafilm plate. Place plate at the side bench with all completed bleach plates</a:t>
            </a:r>
          </a:p>
          <a:p>
            <a:r>
              <a:rPr lang="en-CA" dirty="0"/>
              <a:t>Measure diameter of clearing in mm and describe amount of growth on rest of plate for all 10 plates</a:t>
            </a:r>
          </a:p>
          <a:p>
            <a:endParaRPr lang="en-CA" dirty="0"/>
          </a:p>
        </p:txBody>
      </p:sp>
    </p:spTree>
    <p:extLst>
      <p:ext uri="{BB962C8B-B14F-4D97-AF65-F5344CB8AC3E}">
        <p14:creationId xmlns:p14="http://schemas.microsoft.com/office/powerpoint/2010/main" val="21191373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EE4D17-9FD1-4B71-AA9F-984CCC587A87}"/>
              </a:ext>
            </a:extLst>
          </p:cNvPr>
          <p:cNvSpPr>
            <a:spLocks noGrp="1"/>
          </p:cNvSpPr>
          <p:nvPr>
            <p:ph type="title"/>
          </p:nvPr>
        </p:nvSpPr>
        <p:spPr>
          <a:xfrm>
            <a:off x="838200" y="18255"/>
            <a:ext cx="10515600" cy="1325563"/>
          </a:xfrm>
        </p:spPr>
        <p:txBody>
          <a:bodyPr/>
          <a:lstStyle/>
          <a:p>
            <a:pPr algn="ctr"/>
            <a:r>
              <a:rPr lang="en-CA" dirty="0"/>
              <a:t>Temperature: Lethal Effects</a:t>
            </a:r>
          </a:p>
        </p:txBody>
      </p:sp>
      <p:sp>
        <p:nvSpPr>
          <p:cNvPr id="3" name="Content Placeholder 2">
            <a:extLst>
              <a:ext uri="{FF2B5EF4-FFF2-40B4-BE49-F238E27FC236}">
                <a16:creationId xmlns:a16="http://schemas.microsoft.com/office/drawing/2014/main" xmlns="" id="{33C74E70-465C-4FE6-92D2-4439AF1E989D}"/>
              </a:ext>
            </a:extLst>
          </p:cNvPr>
          <p:cNvSpPr>
            <a:spLocks noGrp="1"/>
          </p:cNvSpPr>
          <p:nvPr>
            <p:ph idx="1"/>
          </p:nvPr>
        </p:nvSpPr>
        <p:spPr>
          <a:xfrm>
            <a:off x="838200" y="1750423"/>
            <a:ext cx="10515600" cy="4426540"/>
          </a:xfrm>
        </p:spPr>
        <p:txBody>
          <a:bodyPr/>
          <a:lstStyle/>
          <a:p>
            <a:r>
              <a:rPr lang="en-CA" dirty="0"/>
              <a:t>High temperatures cause proteins to denature (unfold).</a:t>
            </a:r>
          </a:p>
          <a:p>
            <a:r>
              <a:rPr lang="en-CA" dirty="0" err="1"/>
              <a:t>Mesophiles</a:t>
            </a:r>
            <a:r>
              <a:rPr lang="en-CA" dirty="0"/>
              <a:t> survive in temperature ranges between ~10</a:t>
            </a:r>
            <a:r>
              <a:rPr lang="en-CA" sz="2000" dirty="0"/>
              <a:t>o</a:t>
            </a:r>
            <a:r>
              <a:rPr lang="en-CA" dirty="0"/>
              <a:t>C and ~45</a:t>
            </a:r>
            <a:r>
              <a:rPr lang="en-CA" sz="2000" dirty="0"/>
              <a:t>o</a:t>
            </a:r>
            <a:r>
              <a:rPr lang="en-CA" dirty="0"/>
              <a:t>C</a:t>
            </a:r>
          </a:p>
          <a:p>
            <a:r>
              <a:rPr lang="en-CA" dirty="0"/>
              <a:t>Some mesophilic bacteria can survive temporarily outside of their cardinal temperature range by producing spores.</a:t>
            </a:r>
          </a:p>
          <a:p>
            <a:r>
              <a:rPr lang="en-CA" dirty="0"/>
              <a:t>By testing bacterial survivability at various temperatures, we can identify the Thermal Death Point and confirm the ability of a bacteria to produce spores.</a:t>
            </a:r>
          </a:p>
          <a:p>
            <a:endParaRPr lang="en-CA" dirty="0"/>
          </a:p>
          <a:p>
            <a:r>
              <a:rPr lang="en-CA" dirty="0"/>
              <a:t>Madigan </a:t>
            </a:r>
            <a:r>
              <a:rPr lang="en-CA" i="1" dirty="0"/>
              <a:t>et. al</a:t>
            </a:r>
            <a:r>
              <a:rPr lang="en-CA" dirty="0"/>
              <a:t>., 2018, pp. 152-153</a:t>
            </a:r>
          </a:p>
          <a:p>
            <a:endParaRPr lang="en-CA" dirty="0"/>
          </a:p>
        </p:txBody>
      </p:sp>
    </p:spTree>
    <p:extLst>
      <p:ext uri="{BB962C8B-B14F-4D97-AF65-F5344CB8AC3E}">
        <p14:creationId xmlns:p14="http://schemas.microsoft.com/office/powerpoint/2010/main" val="4190030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9B2D07-2187-4694-B818-5532DD852647}"/>
              </a:ext>
            </a:extLst>
          </p:cNvPr>
          <p:cNvSpPr>
            <a:spLocks noGrp="1"/>
          </p:cNvSpPr>
          <p:nvPr>
            <p:ph type="title"/>
          </p:nvPr>
        </p:nvSpPr>
        <p:spPr>
          <a:xfrm>
            <a:off x="838200" y="18255"/>
            <a:ext cx="10515600" cy="1325563"/>
          </a:xfrm>
        </p:spPr>
        <p:txBody>
          <a:bodyPr/>
          <a:lstStyle/>
          <a:p>
            <a:pPr algn="ctr"/>
            <a:r>
              <a:rPr lang="en-CA" dirty="0"/>
              <a:t>Temperature Effects Procedure</a:t>
            </a:r>
          </a:p>
        </p:txBody>
      </p:sp>
      <p:sp>
        <p:nvSpPr>
          <p:cNvPr id="3" name="Content Placeholder 2">
            <a:extLst>
              <a:ext uri="{FF2B5EF4-FFF2-40B4-BE49-F238E27FC236}">
                <a16:creationId xmlns:a16="http://schemas.microsoft.com/office/drawing/2014/main" xmlns="" id="{B278CC8A-6C59-47E9-94E9-DCDF8BA280B0}"/>
              </a:ext>
            </a:extLst>
          </p:cNvPr>
          <p:cNvSpPr>
            <a:spLocks noGrp="1"/>
          </p:cNvSpPr>
          <p:nvPr>
            <p:ph idx="1"/>
          </p:nvPr>
        </p:nvSpPr>
        <p:spPr>
          <a:xfrm>
            <a:off x="838200" y="1343818"/>
            <a:ext cx="10515600" cy="4833145"/>
          </a:xfrm>
        </p:spPr>
        <p:txBody>
          <a:bodyPr>
            <a:normAutofit fontScale="85000" lnSpcReduction="20000"/>
          </a:bodyPr>
          <a:lstStyle/>
          <a:p>
            <a:r>
              <a:rPr lang="en-CA" dirty="0"/>
              <a:t>Label a 100mm TSA plate with group #, date, organism; draw in two lines across the diameter to make four sections and label with temperatures (40, 60, 80, 100</a:t>
            </a:r>
            <a:r>
              <a:rPr lang="en-CA" sz="1050" dirty="0"/>
              <a:t>o</a:t>
            </a:r>
            <a:r>
              <a:rPr lang="en-CA" dirty="0"/>
              <a:t>C) </a:t>
            </a:r>
          </a:p>
          <a:p>
            <a:r>
              <a:rPr lang="en-CA" dirty="0"/>
              <a:t>Use 48 hr broth culture tube labeled with ‘temp’, add your coloured scientific tape with group # onto the glass of the tube</a:t>
            </a:r>
          </a:p>
          <a:p>
            <a:r>
              <a:rPr lang="en-CA" b="1" dirty="0">
                <a:solidFill>
                  <a:srgbClr val="FF0000"/>
                </a:solidFill>
              </a:rPr>
              <a:t>Taking your tube in the test tube rack and using tongs</a:t>
            </a:r>
            <a:r>
              <a:rPr lang="en-CA" dirty="0"/>
              <a:t>, place the tube into the 40</a:t>
            </a:r>
            <a:r>
              <a:rPr lang="en-CA" sz="1050" dirty="0"/>
              <a:t>o</a:t>
            </a:r>
            <a:r>
              <a:rPr lang="en-CA" dirty="0"/>
              <a:t>c water bath for 10 min, remove using tongs and take back to your bench</a:t>
            </a:r>
          </a:p>
          <a:p>
            <a:r>
              <a:rPr lang="en-CA" dirty="0"/>
              <a:t>With your loop, aseptically, simple streak in the 40</a:t>
            </a:r>
            <a:r>
              <a:rPr lang="en-CA" sz="1050" dirty="0"/>
              <a:t>o</a:t>
            </a:r>
            <a:r>
              <a:rPr lang="en-CA" dirty="0"/>
              <a:t>C section of your 100mm TSA plate</a:t>
            </a:r>
          </a:p>
          <a:p>
            <a:r>
              <a:rPr lang="en-CA" dirty="0"/>
              <a:t>Place tube into the 60</a:t>
            </a:r>
            <a:r>
              <a:rPr lang="en-CA" sz="1050" dirty="0"/>
              <a:t>o</a:t>
            </a:r>
            <a:r>
              <a:rPr lang="en-CA" dirty="0"/>
              <a:t>C bath for 10 min, repeat as above, then repeat for 80</a:t>
            </a:r>
            <a:r>
              <a:rPr lang="en-CA" sz="1050" dirty="0"/>
              <a:t>o</a:t>
            </a:r>
            <a:r>
              <a:rPr lang="en-CA" dirty="0"/>
              <a:t>C and 100</a:t>
            </a:r>
            <a:r>
              <a:rPr lang="en-CA" sz="1050" dirty="0"/>
              <a:t>o</a:t>
            </a:r>
            <a:r>
              <a:rPr lang="en-CA" dirty="0"/>
              <a:t>C (</a:t>
            </a:r>
            <a:r>
              <a:rPr lang="en-CA" b="1" dirty="0">
                <a:solidFill>
                  <a:srgbClr val="FF0000"/>
                </a:solidFill>
              </a:rPr>
              <a:t>caution hot water produces steam and can burn, must use tongs and heat resistant gloves provided by bath</a:t>
            </a:r>
            <a:r>
              <a:rPr lang="en-CA" dirty="0"/>
              <a:t>)</a:t>
            </a:r>
          </a:p>
          <a:p>
            <a:r>
              <a:rPr lang="en-CA" dirty="0"/>
              <a:t>Parafilm the plate, incubate for 24 to 48 hrs and then record amount of growth</a:t>
            </a:r>
          </a:p>
          <a:p>
            <a:r>
              <a:rPr lang="en-CA" dirty="0"/>
              <a:t>Growth is recorded as </a:t>
            </a:r>
            <a:r>
              <a:rPr lang="en-CA" b="1" dirty="0"/>
              <a:t>+++</a:t>
            </a:r>
            <a:r>
              <a:rPr lang="en-CA" dirty="0"/>
              <a:t> = a lot, </a:t>
            </a:r>
            <a:r>
              <a:rPr lang="en-CA" b="1" dirty="0"/>
              <a:t>++</a:t>
            </a:r>
            <a:r>
              <a:rPr lang="en-CA" dirty="0"/>
              <a:t> = moderate, </a:t>
            </a:r>
            <a:r>
              <a:rPr lang="en-CA" b="1" dirty="0"/>
              <a:t>+</a:t>
            </a:r>
            <a:r>
              <a:rPr lang="en-CA" dirty="0"/>
              <a:t> = low, </a:t>
            </a:r>
            <a:r>
              <a:rPr lang="en-CA" b="1" dirty="0"/>
              <a:t>-</a:t>
            </a:r>
            <a:r>
              <a:rPr lang="en-CA" dirty="0"/>
              <a:t> = no growth</a:t>
            </a:r>
          </a:p>
          <a:p>
            <a:pPr marL="0" indent="0">
              <a:buNone/>
            </a:pPr>
            <a:endParaRPr lang="en-CA" dirty="0"/>
          </a:p>
        </p:txBody>
      </p:sp>
    </p:spTree>
    <p:extLst>
      <p:ext uri="{BB962C8B-B14F-4D97-AF65-F5344CB8AC3E}">
        <p14:creationId xmlns:p14="http://schemas.microsoft.com/office/powerpoint/2010/main" val="56277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0852A6-4A1C-4879-B8C7-3B712F349B5E}"/>
              </a:ext>
            </a:extLst>
          </p:cNvPr>
          <p:cNvSpPr>
            <a:spLocks noGrp="1"/>
          </p:cNvSpPr>
          <p:nvPr>
            <p:ph type="title"/>
          </p:nvPr>
        </p:nvSpPr>
        <p:spPr>
          <a:xfrm>
            <a:off x="838200" y="18255"/>
            <a:ext cx="10515600" cy="1094265"/>
          </a:xfrm>
        </p:spPr>
        <p:txBody>
          <a:bodyPr/>
          <a:lstStyle/>
          <a:p>
            <a:pPr algn="ctr"/>
            <a:r>
              <a:rPr lang="en-CA" dirty="0"/>
              <a:t>Introduction</a:t>
            </a:r>
          </a:p>
        </p:txBody>
      </p:sp>
      <p:sp>
        <p:nvSpPr>
          <p:cNvPr id="3" name="Content Placeholder 2">
            <a:extLst>
              <a:ext uri="{FF2B5EF4-FFF2-40B4-BE49-F238E27FC236}">
                <a16:creationId xmlns:a16="http://schemas.microsoft.com/office/drawing/2014/main" xmlns="" id="{0E518090-5C58-43D2-8C17-E35BD570DB2D}"/>
              </a:ext>
            </a:extLst>
          </p:cNvPr>
          <p:cNvSpPr>
            <a:spLocks noGrp="1"/>
          </p:cNvSpPr>
          <p:nvPr>
            <p:ph idx="1"/>
          </p:nvPr>
        </p:nvSpPr>
        <p:spPr>
          <a:xfrm>
            <a:off x="838200" y="1112520"/>
            <a:ext cx="10515600" cy="5064443"/>
          </a:xfrm>
        </p:spPr>
        <p:txBody>
          <a:bodyPr/>
          <a:lstStyle/>
          <a:p>
            <a:r>
              <a:rPr lang="en-CA" dirty="0"/>
              <a:t>Control of growth of microorganisms is essential to prevent contamination, stop the spread of disease and infection, and reduce food spoilage.</a:t>
            </a:r>
          </a:p>
          <a:p>
            <a:r>
              <a:rPr lang="en-CA" dirty="0"/>
              <a:t>Using physical or chemical agents allows for control of microbial growth.</a:t>
            </a:r>
          </a:p>
          <a:p>
            <a:r>
              <a:rPr lang="en-CA" dirty="0"/>
              <a:t>Physical control is achieved by heat, radiation or filtration. </a:t>
            </a:r>
          </a:p>
          <a:p>
            <a:r>
              <a:rPr lang="en-CA" dirty="0"/>
              <a:t>Chemical control is achieved by many different natural and synthetic agents; including antibiotics, bleach, ethanol, hydrogen peroxide and more. </a:t>
            </a:r>
          </a:p>
          <a:p>
            <a:r>
              <a:rPr lang="en-CA" dirty="0"/>
              <a:t>Different bacteria can require different methods of control depending on cell wall structure, presence of a spore, location, and more. </a:t>
            </a:r>
          </a:p>
        </p:txBody>
      </p:sp>
    </p:spTree>
    <p:extLst>
      <p:ext uri="{BB962C8B-B14F-4D97-AF65-F5344CB8AC3E}">
        <p14:creationId xmlns:p14="http://schemas.microsoft.com/office/powerpoint/2010/main" val="33109806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8E6476-9DD2-40E4-AB59-FC01FB78D258}"/>
              </a:ext>
            </a:extLst>
          </p:cNvPr>
          <p:cNvSpPr>
            <a:spLocks noGrp="1"/>
          </p:cNvSpPr>
          <p:nvPr>
            <p:ph type="title"/>
          </p:nvPr>
        </p:nvSpPr>
        <p:spPr>
          <a:xfrm>
            <a:off x="838200" y="18255"/>
            <a:ext cx="10515600" cy="1325563"/>
          </a:xfrm>
        </p:spPr>
        <p:txBody>
          <a:bodyPr/>
          <a:lstStyle/>
          <a:p>
            <a:pPr algn="ctr"/>
            <a:r>
              <a:rPr lang="en-CA" dirty="0"/>
              <a:t>References</a:t>
            </a:r>
          </a:p>
        </p:txBody>
      </p:sp>
      <p:sp>
        <p:nvSpPr>
          <p:cNvPr id="3" name="Content Placeholder 2">
            <a:extLst>
              <a:ext uri="{FF2B5EF4-FFF2-40B4-BE49-F238E27FC236}">
                <a16:creationId xmlns:a16="http://schemas.microsoft.com/office/drawing/2014/main" xmlns="" id="{1D53F449-0443-485E-AEFF-81A47C120040}"/>
              </a:ext>
            </a:extLst>
          </p:cNvPr>
          <p:cNvSpPr>
            <a:spLocks noGrp="1"/>
          </p:cNvSpPr>
          <p:nvPr>
            <p:ph idx="1"/>
          </p:nvPr>
        </p:nvSpPr>
        <p:spPr>
          <a:xfrm>
            <a:off x="838200" y="1343818"/>
            <a:ext cx="10515600" cy="4833145"/>
          </a:xfrm>
        </p:spPr>
        <p:txBody>
          <a:bodyPr/>
          <a:lstStyle/>
          <a:p>
            <a:r>
              <a:rPr lang="en-US" dirty="0"/>
              <a:t>Leboffe MJ and Pierce BE (2011) </a:t>
            </a:r>
            <a:r>
              <a:rPr lang="en-US" i="1" dirty="0"/>
              <a:t>A Photographic Atlas for the Microbiology Laboratory</a:t>
            </a:r>
            <a:r>
              <a:rPr lang="en-US" dirty="0"/>
              <a:t>, 4</a:t>
            </a:r>
            <a:r>
              <a:rPr lang="en-US" baseline="30000" dirty="0"/>
              <a:t>th</a:t>
            </a:r>
            <a:r>
              <a:rPr lang="en-US" dirty="0"/>
              <a:t> edition. Morton Publishing Company, Colorado.</a:t>
            </a:r>
          </a:p>
          <a:p>
            <a:r>
              <a:rPr lang="en-US" dirty="0"/>
              <a:t>Madigan MT, Bender KS, Buckley DH, </a:t>
            </a:r>
            <a:r>
              <a:rPr lang="en-US" dirty="0" err="1"/>
              <a:t>Sattley</a:t>
            </a:r>
            <a:r>
              <a:rPr lang="en-US" dirty="0"/>
              <a:t> WM, and Stahl DA (2018) </a:t>
            </a:r>
            <a:r>
              <a:rPr lang="en-US" i="1" dirty="0"/>
              <a:t>Brock Biology of Microorganisms</a:t>
            </a:r>
            <a:r>
              <a:rPr lang="en-US" dirty="0"/>
              <a:t>, 15</a:t>
            </a:r>
            <a:r>
              <a:rPr lang="en-US" baseline="30000" dirty="0"/>
              <a:t>th</a:t>
            </a:r>
            <a:r>
              <a:rPr lang="en-US" dirty="0"/>
              <a:t> edition. Pearson Education, Inc., New York.</a:t>
            </a:r>
          </a:p>
          <a:p>
            <a:r>
              <a:rPr lang="en-US" dirty="0"/>
              <a:t>Winter J, </a:t>
            </a:r>
            <a:r>
              <a:rPr lang="en-US" dirty="0" err="1"/>
              <a:t>Ilbert</a:t>
            </a:r>
            <a:r>
              <a:rPr lang="en-US" dirty="0"/>
              <a:t> M, Graf PCF, </a:t>
            </a:r>
            <a:r>
              <a:rPr lang="en-US" dirty="0" err="1"/>
              <a:t>Ozcelik</a:t>
            </a:r>
            <a:r>
              <a:rPr lang="en-US" dirty="0"/>
              <a:t> D, and Jakob U (2008) </a:t>
            </a:r>
            <a:r>
              <a:rPr lang="en-US" i="1" dirty="0"/>
              <a:t>Bleach Activates a Redox-Regulated Chaperone by Oxidative Protein Unfolding</a:t>
            </a:r>
            <a:r>
              <a:rPr lang="en-US" dirty="0"/>
              <a:t>. Cell 135 (4), pp. 691-701.</a:t>
            </a:r>
            <a:endParaRPr lang="en-CA" dirty="0"/>
          </a:p>
          <a:p>
            <a:endParaRPr lang="en-US" dirty="0"/>
          </a:p>
          <a:p>
            <a:endParaRPr lang="en-US" dirty="0"/>
          </a:p>
          <a:p>
            <a:endParaRPr lang="en-CA" dirty="0"/>
          </a:p>
        </p:txBody>
      </p:sp>
    </p:spTree>
    <p:extLst>
      <p:ext uri="{BB962C8B-B14F-4D97-AF65-F5344CB8AC3E}">
        <p14:creationId xmlns:p14="http://schemas.microsoft.com/office/powerpoint/2010/main" val="995723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546C2B-1255-4EC2-8FC1-C471797227E9}"/>
              </a:ext>
            </a:extLst>
          </p:cNvPr>
          <p:cNvSpPr>
            <a:spLocks noGrp="1"/>
          </p:cNvSpPr>
          <p:nvPr>
            <p:ph type="title"/>
          </p:nvPr>
        </p:nvSpPr>
        <p:spPr>
          <a:xfrm>
            <a:off x="838200" y="18255"/>
            <a:ext cx="10515600" cy="1325563"/>
          </a:xfrm>
        </p:spPr>
        <p:txBody>
          <a:bodyPr/>
          <a:lstStyle/>
          <a:p>
            <a:pPr algn="ctr"/>
            <a:r>
              <a:rPr lang="en-CA" dirty="0"/>
              <a:t>Terminology</a:t>
            </a:r>
          </a:p>
        </p:txBody>
      </p:sp>
      <p:sp>
        <p:nvSpPr>
          <p:cNvPr id="3" name="Content Placeholder 2">
            <a:extLst>
              <a:ext uri="{FF2B5EF4-FFF2-40B4-BE49-F238E27FC236}">
                <a16:creationId xmlns:a16="http://schemas.microsoft.com/office/drawing/2014/main" xmlns="" id="{043F49E4-06F2-4EA2-BB88-59832C86CD29}"/>
              </a:ext>
            </a:extLst>
          </p:cNvPr>
          <p:cNvSpPr>
            <a:spLocks noGrp="1"/>
          </p:cNvSpPr>
          <p:nvPr>
            <p:ph idx="1"/>
          </p:nvPr>
        </p:nvSpPr>
        <p:spPr>
          <a:xfrm>
            <a:off x="838200" y="1051560"/>
            <a:ext cx="10515600" cy="5532120"/>
          </a:xfrm>
        </p:spPr>
        <p:txBody>
          <a:bodyPr>
            <a:normAutofit fontScale="70000" lnSpcReduction="20000"/>
          </a:bodyPr>
          <a:lstStyle/>
          <a:p>
            <a:r>
              <a:rPr lang="en-CA" b="1" dirty="0"/>
              <a:t>Sterilization</a:t>
            </a:r>
            <a:r>
              <a:rPr lang="en-CA" dirty="0"/>
              <a:t>: to kill or remove all microorganisms</a:t>
            </a:r>
          </a:p>
          <a:p>
            <a:r>
              <a:rPr lang="en-CA" b="1" dirty="0"/>
              <a:t>Autoclave</a:t>
            </a:r>
            <a:r>
              <a:rPr lang="en-CA" dirty="0"/>
              <a:t>: device that pressurizes to create heat and steam for sterilization.</a:t>
            </a:r>
          </a:p>
          <a:p>
            <a:r>
              <a:rPr lang="en-CA" b="1" dirty="0"/>
              <a:t>Thermal Death Time</a:t>
            </a:r>
            <a:r>
              <a:rPr lang="en-CA" dirty="0"/>
              <a:t>: time needed to kill all cells at a specific temperature.</a:t>
            </a:r>
          </a:p>
          <a:p>
            <a:r>
              <a:rPr lang="en-CA" b="1" dirty="0"/>
              <a:t>Thermal Death Point</a:t>
            </a:r>
            <a:r>
              <a:rPr lang="en-CA" dirty="0"/>
              <a:t>: minimum temperature at which all cells are killed within 10 minutes.</a:t>
            </a:r>
          </a:p>
          <a:p>
            <a:r>
              <a:rPr lang="en-CA" b="1" dirty="0"/>
              <a:t>Pasteurization</a:t>
            </a:r>
            <a:r>
              <a:rPr lang="en-CA" dirty="0"/>
              <a:t>: using heat to reduce the number of cells in a liquid.</a:t>
            </a:r>
          </a:p>
          <a:p>
            <a:r>
              <a:rPr lang="en-CA" b="1" dirty="0"/>
              <a:t>Bactericidal</a:t>
            </a:r>
            <a:r>
              <a:rPr lang="en-CA" dirty="0"/>
              <a:t>: agents that kill bacteria.</a:t>
            </a:r>
          </a:p>
          <a:p>
            <a:r>
              <a:rPr lang="en-CA" b="1" dirty="0"/>
              <a:t>Bacteriostatic</a:t>
            </a:r>
            <a:r>
              <a:rPr lang="en-CA" dirty="0"/>
              <a:t>: agents that inhibit growth of bacteria.</a:t>
            </a:r>
          </a:p>
          <a:p>
            <a:r>
              <a:rPr lang="en-CA" b="1" dirty="0"/>
              <a:t>Minimum inhibitory concentration</a:t>
            </a:r>
            <a:r>
              <a:rPr lang="en-CA" dirty="0"/>
              <a:t>: minimum concentration of antimicrobial agent needed to inhibit the growth of an organism.</a:t>
            </a:r>
          </a:p>
          <a:p>
            <a:r>
              <a:rPr lang="en-CA" b="1" dirty="0"/>
              <a:t>Sterilant</a:t>
            </a:r>
            <a:r>
              <a:rPr lang="en-CA" dirty="0"/>
              <a:t>: an agent that kills all microorganisms including spores.</a:t>
            </a:r>
          </a:p>
          <a:p>
            <a:r>
              <a:rPr lang="en-CA" b="1" dirty="0"/>
              <a:t>Disinfectant</a:t>
            </a:r>
            <a:r>
              <a:rPr lang="en-CA" dirty="0"/>
              <a:t>: an agent that kills microorganisms, but not spores. (Used on Surfaces)</a:t>
            </a:r>
          </a:p>
          <a:p>
            <a:r>
              <a:rPr lang="en-CA" b="1" dirty="0"/>
              <a:t>Sanitizer</a:t>
            </a:r>
            <a:r>
              <a:rPr lang="en-CA" dirty="0"/>
              <a:t>: an agent that reduces the number of microorganisms. (Used on food surfaces)</a:t>
            </a:r>
          </a:p>
          <a:p>
            <a:r>
              <a:rPr lang="en-CA" b="1" dirty="0"/>
              <a:t>Antiseptic</a:t>
            </a:r>
            <a:r>
              <a:rPr lang="en-CA" dirty="0"/>
              <a:t>: an agent that kills microorganisms or inhibits their growth, but is non-toxic to animals. (Used on living tissue)</a:t>
            </a:r>
          </a:p>
          <a:p>
            <a:endParaRPr lang="en-CA" dirty="0"/>
          </a:p>
          <a:p>
            <a:r>
              <a:rPr lang="en-CA" dirty="0"/>
              <a:t>Madigan </a:t>
            </a:r>
            <a:r>
              <a:rPr lang="en-CA" i="1" dirty="0"/>
              <a:t>et. al.</a:t>
            </a:r>
            <a:r>
              <a:rPr lang="en-CA" dirty="0"/>
              <a:t>, 2018, pp.164-170</a:t>
            </a:r>
          </a:p>
        </p:txBody>
      </p:sp>
    </p:spTree>
    <p:extLst>
      <p:ext uri="{BB962C8B-B14F-4D97-AF65-F5344CB8AC3E}">
        <p14:creationId xmlns:p14="http://schemas.microsoft.com/office/powerpoint/2010/main" val="2436707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DCE0933-9485-4213-BA89-4C98F65BE0C8}"/>
              </a:ext>
            </a:extLst>
          </p:cNvPr>
          <p:cNvSpPr>
            <a:spLocks noGrp="1"/>
          </p:cNvSpPr>
          <p:nvPr>
            <p:ph type="title"/>
          </p:nvPr>
        </p:nvSpPr>
        <p:spPr>
          <a:xfrm>
            <a:off x="838200" y="18255"/>
            <a:ext cx="10515600" cy="1325563"/>
          </a:xfrm>
        </p:spPr>
        <p:txBody>
          <a:bodyPr/>
          <a:lstStyle/>
          <a:p>
            <a:pPr algn="ctr"/>
            <a:r>
              <a:rPr lang="en-CA" dirty="0"/>
              <a:t>Differential Staining</a:t>
            </a:r>
          </a:p>
        </p:txBody>
      </p:sp>
      <p:sp>
        <p:nvSpPr>
          <p:cNvPr id="3" name="Content Placeholder 2">
            <a:extLst>
              <a:ext uri="{FF2B5EF4-FFF2-40B4-BE49-F238E27FC236}">
                <a16:creationId xmlns:a16="http://schemas.microsoft.com/office/drawing/2014/main" xmlns="" id="{E5BC3D1C-D8C4-4E52-B059-5005E1B05379}"/>
              </a:ext>
            </a:extLst>
          </p:cNvPr>
          <p:cNvSpPr>
            <a:spLocks noGrp="1"/>
          </p:cNvSpPr>
          <p:nvPr>
            <p:ph idx="1"/>
          </p:nvPr>
        </p:nvSpPr>
        <p:spPr>
          <a:xfrm>
            <a:off x="838200" y="1343818"/>
            <a:ext cx="10515600" cy="5239862"/>
          </a:xfrm>
        </p:spPr>
        <p:txBody>
          <a:bodyPr>
            <a:normAutofit/>
          </a:bodyPr>
          <a:lstStyle/>
          <a:p>
            <a:r>
              <a:rPr lang="en-CA" sz="3600" dirty="0"/>
              <a:t>Gram Staining (cell wall structure)</a:t>
            </a:r>
          </a:p>
          <a:p>
            <a:pPr lvl="1"/>
            <a:r>
              <a:rPr lang="en-CA" sz="3200" dirty="0"/>
              <a:t>Differentiates cell wall structure</a:t>
            </a:r>
          </a:p>
          <a:p>
            <a:endParaRPr lang="en-CA" sz="3600" dirty="0"/>
          </a:p>
          <a:p>
            <a:r>
              <a:rPr lang="en-CA" sz="3600" dirty="0"/>
              <a:t>Endospore Staining (spore production)</a:t>
            </a:r>
          </a:p>
          <a:p>
            <a:pPr lvl="1"/>
            <a:r>
              <a:rPr lang="en-CA" sz="3200" dirty="0"/>
              <a:t>Steam is needed to force the primary stain into the spore</a:t>
            </a:r>
          </a:p>
          <a:p>
            <a:pPr lvl="1"/>
            <a:endParaRPr lang="en-CA" sz="3200" dirty="0"/>
          </a:p>
          <a:p>
            <a:r>
              <a:rPr lang="en-CA" sz="3600" dirty="0"/>
              <a:t>Capsule Staining (capsule production)</a:t>
            </a:r>
          </a:p>
          <a:p>
            <a:pPr lvl="1"/>
            <a:r>
              <a:rPr lang="en-CA" sz="3200" dirty="0"/>
              <a:t>Extracellular capsule made up of polysaccharides or polypeptides is resistant to stains</a:t>
            </a:r>
          </a:p>
        </p:txBody>
      </p:sp>
    </p:spTree>
    <p:extLst>
      <p:ext uri="{BB962C8B-B14F-4D97-AF65-F5344CB8AC3E}">
        <p14:creationId xmlns:p14="http://schemas.microsoft.com/office/powerpoint/2010/main" val="1539994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40D22F-C23D-44F9-B164-3F99810ADBF7}"/>
              </a:ext>
            </a:extLst>
          </p:cNvPr>
          <p:cNvSpPr>
            <a:spLocks noGrp="1"/>
          </p:cNvSpPr>
          <p:nvPr>
            <p:ph type="title"/>
          </p:nvPr>
        </p:nvSpPr>
        <p:spPr>
          <a:xfrm>
            <a:off x="838200" y="18255"/>
            <a:ext cx="10515600" cy="1325563"/>
          </a:xfrm>
        </p:spPr>
        <p:txBody>
          <a:bodyPr/>
          <a:lstStyle/>
          <a:p>
            <a:pPr algn="ctr"/>
            <a:r>
              <a:rPr lang="en-CA" dirty="0"/>
              <a:t>Gram Staining</a:t>
            </a:r>
            <a:br>
              <a:rPr lang="en-CA" dirty="0"/>
            </a:br>
            <a:r>
              <a:rPr lang="en-CA" sz="3200" dirty="0"/>
              <a:t>Use 24 hr culture</a:t>
            </a:r>
          </a:p>
        </p:txBody>
      </p:sp>
      <p:sp>
        <p:nvSpPr>
          <p:cNvPr id="3" name="Content Placeholder 2">
            <a:extLst>
              <a:ext uri="{FF2B5EF4-FFF2-40B4-BE49-F238E27FC236}">
                <a16:creationId xmlns:a16="http://schemas.microsoft.com/office/drawing/2014/main" xmlns="" id="{94A5C0F0-4C97-4564-A92C-C008F3E362F2}"/>
              </a:ext>
            </a:extLst>
          </p:cNvPr>
          <p:cNvSpPr>
            <a:spLocks noGrp="1"/>
          </p:cNvSpPr>
          <p:nvPr>
            <p:ph idx="1"/>
          </p:nvPr>
        </p:nvSpPr>
        <p:spPr>
          <a:xfrm>
            <a:off x="103239" y="973394"/>
            <a:ext cx="6678561" cy="5619135"/>
          </a:xfrm>
        </p:spPr>
        <p:txBody>
          <a:bodyPr/>
          <a:lstStyle/>
          <a:p>
            <a:r>
              <a:rPr lang="en-CA" dirty="0"/>
              <a:t>Crystal violet (1 min)</a:t>
            </a:r>
          </a:p>
          <a:p>
            <a:r>
              <a:rPr lang="en-CA" dirty="0"/>
              <a:t>rinse with water</a:t>
            </a:r>
          </a:p>
          <a:p>
            <a:r>
              <a:rPr lang="en-CA" dirty="0"/>
              <a:t>iodine as mordent (1 min)</a:t>
            </a:r>
          </a:p>
          <a:p>
            <a:r>
              <a:rPr lang="en-CA" dirty="0"/>
              <a:t>rinse with water</a:t>
            </a:r>
          </a:p>
          <a:p>
            <a:r>
              <a:rPr lang="en-CA" dirty="0"/>
              <a:t>decolourize (~20 sec)</a:t>
            </a:r>
          </a:p>
          <a:p>
            <a:r>
              <a:rPr lang="en-CA" dirty="0"/>
              <a:t>rinse with water</a:t>
            </a:r>
          </a:p>
          <a:p>
            <a:r>
              <a:rPr lang="en-CA" dirty="0"/>
              <a:t>counterstain with safranin (~50 sec)</a:t>
            </a:r>
          </a:p>
          <a:p>
            <a:r>
              <a:rPr lang="en-CA" dirty="0"/>
              <a:t>rinse with water and blot dry</a:t>
            </a:r>
          </a:p>
          <a:p>
            <a:r>
              <a:rPr lang="en-CA" b="1" dirty="0"/>
              <a:t>gram positive cells keep purple crystal violet and gram negative cells are reddish-pink with safranin</a:t>
            </a:r>
          </a:p>
          <a:p>
            <a:endParaRPr lang="en-CA" dirty="0"/>
          </a:p>
        </p:txBody>
      </p:sp>
      <p:pic>
        <p:nvPicPr>
          <p:cNvPr id="6" name="Picture 5" descr="A screenshot of a cell phone&#10;&#10;Description automatically generated">
            <a:extLst>
              <a:ext uri="{FF2B5EF4-FFF2-40B4-BE49-F238E27FC236}">
                <a16:creationId xmlns:a16="http://schemas.microsoft.com/office/drawing/2014/main" xmlns="" id="{9E78C144-ADA3-4187-A33C-3E0DE12BFA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1800" y="1148337"/>
            <a:ext cx="4919816" cy="5173742"/>
          </a:xfrm>
          <a:prstGeom prst="rect">
            <a:avLst/>
          </a:prstGeom>
        </p:spPr>
      </p:pic>
      <p:sp>
        <p:nvSpPr>
          <p:cNvPr id="7" name="TextBox 6">
            <a:extLst>
              <a:ext uri="{FF2B5EF4-FFF2-40B4-BE49-F238E27FC236}">
                <a16:creationId xmlns:a16="http://schemas.microsoft.com/office/drawing/2014/main" xmlns="" id="{E886708A-1D54-4982-9E59-39C5BD6CE1E1}"/>
              </a:ext>
            </a:extLst>
          </p:cNvPr>
          <p:cNvSpPr txBox="1"/>
          <p:nvPr/>
        </p:nvSpPr>
        <p:spPr>
          <a:xfrm>
            <a:off x="7071360" y="6322080"/>
            <a:ext cx="3261360" cy="369332"/>
          </a:xfrm>
          <a:prstGeom prst="rect">
            <a:avLst/>
          </a:prstGeom>
          <a:noFill/>
        </p:spPr>
        <p:txBody>
          <a:bodyPr wrap="square" rtlCol="0">
            <a:spAutoFit/>
          </a:bodyPr>
          <a:lstStyle/>
          <a:p>
            <a:r>
              <a:rPr lang="en-CA" dirty="0"/>
              <a:t>Leboffe &amp; Pierce, 2011, p. 45</a:t>
            </a:r>
          </a:p>
        </p:txBody>
      </p:sp>
    </p:spTree>
    <p:extLst>
      <p:ext uri="{BB962C8B-B14F-4D97-AF65-F5344CB8AC3E}">
        <p14:creationId xmlns:p14="http://schemas.microsoft.com/office/powerpoint/2010/main" val="2993003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AAC3898-F025-4AC2-9546-DFCADB1C99A5}"/>
              </a:ext>
            </a:extLst>
          </p:cNvPr>
          <p:cNvSpPr>
            <a:spLocks noGrp="1"/>
          </p:cNvSpPr>
          <p:nvPr>
            <p:ph type="title"/>
          </p:nvPr>
        </p:nvSpPr>
        <p:spPr>
          <a:xfrm>
            <a:off x="838200" y="18255"/>
            <a:ext cx="10515600" cy="1325563"/>
          </a:xfrm>
        </p:spPr>
        <p:txBody>
          <a:bodyPr/>
          <a:lstStyle/>
          <a:p>
            <a:pPr algn="ctr"/>
            <a:r>
              <a:rPr lang="en-CA" dirty="0"/>
              <a:t>Staining Tips</a:t>
            </a:r>
          </a:p>
        </p:txBody>
      </p:sp>
      <p:sp>
        <p:nvSpPr>
          <p:cNvPr id="3" name="Content Placeholder 2">
            <a:extLst>
              <a:ext uri="{FF2B5EF4-FFF2-40B4-BE49-F238E27FC236}">
                <a16:creationId xmlns:a16="http://schemas.microsoft.com/office/drawing/2014/main" xmlns="" id="{2CF5CCF6-ED21-4B67-BB63-93AEBA3EAFD3}"/>
              </a:ext>
            </a:extLst>
          </p:cNvPr>
          <p:cNvSpPr>
            <a:spLocks noGrp="1"/>
          </p:cNvSpPr>
          <p:nvPr>
            <p:ph idx="1"/>
          </p:nvPr>
        </p:nvSpPr>
        <p:spPr>
          <a:xfrm>
            <a:off x="838200" y="1343818"/>
            <a:ext cx="10515600" cy="4833145"/>
          </a:xfrm>
        </p:spPr>
        <p:txBody>
          <a:bodyPr/>
          <a:lstStyle/>
          <a:p>
            <a:r>
              <a:rPr lang="en-CA" dirty="0"/>
              <a:t>Make slides first and allow to air dry while you perform other tasks</a:t>
            </a:r>
          </a:p>
          <a:p>
            <a:r>
              <a:rPr lang="en-CA" dirty="0"/>
              <a:t>Easier to use plate culture on a drop of water; do not use a drop of water if you take a loop of broth culture instead</a:t>
            </a:r>
          </a:p>
          <a:p>
            <a:r>
              <a:rPr lang="en-CA" dirty="0"/>
              <a:t>Spread the culture thin to air dry quickly</a:t>
            </a:r>
          </a:p>
          <a:p>
            <a:r>
              <a:rPr lang="en-CA" dirty="0"/>
              <a:t>Record colour(s) seen, shape and arrangement of cells and measure cell length </a:t>
            </a:r>
            <a:endParaRPr lang="en-CA" i="1" dirty="0"/>
          </a:p>
          <a:p>
            <a:endParaRPr lang="en-CA" dirty="0"/>
          </a:p>
          <a:p>
            <a:r>
              <a:rPr lang="en-CA" b="1" dirty="0">
                <a:solidFill>
                  <a:srgbClr val="FF0000"/>
                </a:solidFill>
              </a:rPr>
              <a:t>Always work over a stain tray</a:t>
            </a:r>
          </a:p>
          <a:p>
            <a:r>
              <a:rPr lang="en-CA" b="1" dirty="0">
                <a:solidFill>
                  <a:srgbClr val="FF0000"/>
                </a:solidFill>
              </a:rPr>
              <a:t>Liquid waste is poured into chemical waste jug in fume hood</a:t>
            </a:r>
          </a:p>
          <a:p>
            <a:r>
              <a:rPr lang="en-CA" b="1" dirty="0">
                <a:solidFill>
                  <a:srgbClr val="FF0000"/>
                </a:solidFill>
              </a:rPr>
              <a:t>Paper square in solid waste beaker with orange biohazard bag</a:t>
            </a:r>
          </a:p>
          <a:p>
            <a:endParaRPr lang="en-CA" dirty="0"/>
          </a:p>
        </p:txBody>
      </p:sp>
    </p:spTree>
    <p:extLst>
      <p:ext uri="{BB962C8B-B14F-4D97-AF65-F5344CB8AC3E}">
        <p14:creationId xmlns:p14="http://schemas.microsoft.com/office/powerpoint/2010/main" val="1306265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F6634BB-6B7A-4CFD-9CA0-2B8F7A1BAD88}"/>
              </a:ext>
            </a:extLst>
          </p:cNvPr>
          <p:cNvSpPr>
            <a:spLocks noGrp="1"/>
          </p:cNvSpPr>
          <p:nvPr>
            <p:ph type="title"/>
          </p:nvPr>
        </p:nvSpPr>
        <p:spPr>
          <a:xfrm>
            <a:off x="838200" y="18255"/>
            <a:ext cx="10515600" cy="1325563"/>
          </a:xfrm>
        </p:spPr>
        <p:txBody>
          <a:bodyPr/>
          <a:lstStyle/>
          <a:p>
            <a:pPr algn="ctr"/>
            <a:r>
              <a:rPr lang="en-US" dirty="0"/>
              <a:t>Endospore Staining</a:t>
            </a:r>
            <a:br>
              <a:rPr lang="en-US" dirty="0"/>
            </a:br>
            <a:r>
              <a:rPr lang="en-US" sz="3200" dirty="0"/>
              <a:t>Use 48hr culture</a:t>
            </a:r>
          </a:p>
        </p:txBody>
      </p:sp>
      <p:sp>
        <p:nvSpPr>
          <p:cNvPr id="3" name="Content Placeholder 2">
            <a:extLst>
              <a:ext uri="{FF2B5EF4-FFF2-40B4-BE49-F238E27FC236}">
                <a16:creationId xmlns:a16="http://schemas.microsoft.com/office/drawing/2014/main" xmlns="" id="{20ACD22B-DF2E-40A5-81F0-ED03DFDADB09}"/>
              </a:ext>
            </a:extLst>
          </p:cNvPr>
          <p:cNvSpPr>
            <a:spLocks noGrp="1"/>
          </p:cNvSpPr>
          <p:nvPr>
            <p:ph idx="1"/>
          </p:nvPr>
        </p:nvSpPr>
        <p:spPr>
          <a:xfrm>
            <a:off x="267650" y="1343818"/>
            <a:ext cx="6551162" cy="5117943"/>
          </a:xfrm>
        </p:spPr>
        <p:txBody>
          <a:bodyPr/>
          <a:lstStyle/>
          <a:p>
            <a:r>
              <a:rPr lang="en-CA" dirty="0"/>
              <a:t>Malachite green steamed into spore, kept moist with a paper towel square and add stain to prevent it from drying (fume hood) for 5 min</a:t>
            </a:r>
          </a:p>
          <a:p>
            <a:r>
              <a:rPr lang="en-CA" dirty="0"/>
              <a:t>rinse with water</a:t>
            </a:r>
          </a:p>
          <a:p>
            <a:r>
              <a:rPr lang="en-CA" dirty="0"/>
              <a:t>counter-stain with safranin (60-90 seconds)</a:t>
            </a:r>
          </a:p>
          <a:p>
            <a:r>
              <a:rPr lang="en-CA" dirty="0"/>
              <a:t>rinse with water and blot dry</a:t>
            </a:r>
          </a:p>
          <a:p>
            <a:endParaRPr lang="en-CA" dirty="0"/>
          </a:p>
          <a:p>
            <a:r>
              <a:rPr lang="en-CA" b="1" dirty="0"/>
              <a:t>spores are green and vegetative portion of cell is pinky-red</a:t>
            </a:r>
          </a:p>
          <a:p>
            <a:pPr marL="0" indent="0">
              <a:buNone/>
            </a:pPr>
            <a:endParaRPr lang="en-CA" dirty="0"/>
          </a:p>
          <a:p>
            <a:pPr marL="0" indent="0">
              <a:buNone/>
            </a:pPr>
            <a:endParaRPr lang="en-US" dirty="0"/>
          </a:p>
        </p:txBody>
      </p:sp>
      <p:pic>
        <p:nvPicPr>
          <p:cNvPr id="6" name="Picture 5" descr="A screenshot of a cell phone&#10;&#10;Description automatically generated">
            <a:extLst>
              <a:ext uri="{FF2B5EF4-FFF2-40B4-BE49-F238E27FC236}">
                <a16:creationId xmlns:a16="http://schemas.microsoft.com/office/drawing/2014/main" xmlns="" id="{7A3AD4CA-01F9-432C-919B-EC081495D9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3809" y="1221898"/>
            <a:ext cx="4732893" cy="5117942"/>
          </a:xfrm>
          <a:prstGeom prst="rect">
            <a:avLst/>
          </a:prstGeom>
        </p:spPr>
      </p:pic>
      <p:sp>
        <p:nvSpPr>
          <p:cNvPr id="7" name="TextBox 6">
            <a:extLst>
              <a:ext uri="{FF2B5EF4-FFF2-40B4-BE49-F238E27FC236}">
                <a16:creationId xmlns:a16="http://schemas.microsoft.com/office/drawing/2014/main" xmlns="" id="{2F5E3183-66AC-4BAE-851F-7E7B7F560AB9}"/>
              </a:ext>
            </a:extLst>
          </p:cNvPr>
          <p:cNvSpPr txBox="1"/>
          <p:nvPr/>
        </p:nvSpPr>
        <p:spPr>
          <a:xfrm>
            <a:off x="6923809" y="6339840"/>
            <a:ext cx="3241271" cy="369332"/>
          </a:xfrm>
          <a:prstGeom prst="rect">
            <a:avLst/>
          </a:prstGeom>
          <a:noFill/>
        </p:spPr>
        <p:txBody>
          <a:bodyPr wrap="square" rtlCol="0">
            <a:spAutoFit/>
          </a:bodyPr>
          <a:lstStyle/>
          <a:p>
            <a:r>
              <a:rPr lang="en-CA" dirty="0"/>
              <a:t>Leboffe &amp; Pierce, 2011, p. 52</a:t>
            </a:r>
          </a:p>
        </p:txBody>
      </p:sp>
    </p:spTree>
    <p:extLst>
      <p:ext uri="{BB962C8B-B14F-4D97-AF65-F5344CB8AC3E}">
        <p14:creationId xmlns:p14="http://schemas.microsoft.com/office/powerpoint/2010/main" val="3422654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182284-38F5-469F-A607-0950AEE3FF8A}"/>
              </a:ext>
            </a:extLst>
          </p:cNvPr>
          <p:cNvSpPr>
            <a:spLocks noGrp="1"/>
          </p:cNvSpPr>
          <p:nvPr>
            <p:ph type="title"/>
          </p:nvPr>
        </p:nvSpPr>
        <p:spPr>
          <a:xfrm>
            <a:off x="838200" y="18255"/>
            <a:ext cx="10515600" cy="1325563"/>
          </a:xfrm>
        </p:spPr>
        <p:txBody>
          <a:bodyPr/>
          <a:lstStyle/>
          <a:p>
            <a:pPr algn="ctr"/>
            <a:r>
              <a:rPr lang="en-CA" dirty="0"/>
              <a:t>Capsule Stain</a:t>
            </a:r>
            <a:endParaRPr lang="en-CA" sz="3200" dirty="0"/>
          </a:p>
        </p:txBody>
      </p:sp>
      <p:sp>
        <p:nvSpPr>
          <p:cNvPr id="3" name="Content Placeholder 2">
            <a:extLst>
              <a:ext uri="{FF2B5EF4-FFF2-40B4-BE49-F238E27FC236}">
                <a16:creationId xmlns:a16="http://schemas.microsoft.com/office/drawing/2014/main" xmlns="" id="{1CE48C81-F23E-42DC-915F-93F3102537D9}"/>
              </a:ext>
            </a:extLst>
          </p:cNvPr>
          <p:cNvSpPr>
            <a:spLocks noGrp="1"/>
          </p:cNvSpPr>
          <p:nvPr>
            <p:ph idx="1"/>
          </p:nvPr>
        </p:nvSpPr>
        <p:spPr>
          <a:xfrm>
            <a:off x="137160" y="1343818"/>
            <a:ext cx="5410200" cy="3822542"/>
          </a:xfrm>
        </p:spPr>
        <p:txBody>
          <a:bodyPr>
            <a:normAutofit/>
          </a:bodyPr>
          <a:lstStyle/>
          <a:p>
            <a:r>
              <a:rPr lang="en-CA" dirty="0"/>
              <a:t>Acid stain and basic stain to colour within cells and the background</a:t>
            </a:r>
          </a:p>
          <a:p>
            <a:r>
              <a:rPr lang="en-CA" b="1" dirty="0"/>
              <a:t>capsules show as clear halos around cells</a:t>
            </a:r>
          </a:p>
          <a:p>
            <a:endParaRPr lang="en-CA" dirty="0"/>
          </a:p>
        </p:txBody>
      </p:sp>
      <p:pic>
        <p:nvPicPr>
          <p:cNvPr id="5" name="Picture 4">
            <a:extLst>
              <a:ext uri="{FF2B5EF4-FFF2-40B4-BE49-F238E27FC236}">
                <a16:creationId xmlns:a16="http://schemas.microsoft.com/office/drawing/2014/main" xmlns="" id="{BEE3B609-B34C-410C-B45C-E3942E1E5F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104" y="1343818"/>
            <a:ext cx="6086352" cy="4347394"/>
          </a:xfrm>
          <a:prstGeom prst="rect">
            <a:avLst/>
          </a:prstGeom>
        </p:spPr>
      </p:pic>
      <p:sp>
        <p:nvSpPr>
          <p:cNvPr id="4" name="TextBox 3">
            <a:extLst>
              <a:ext uri="{FF2B5EF4-FFF2-40B4-BE49-F238E27FC236}">
                <a16:creationId xmlns:a16="http://schemas.microsoft.com/office/drawing/2014/main" xmlns="" id="{D58FC08D-4CEF-4E30-A45D-7B7218F70341}"/>
              </a:ext>
            </a:extLst>
          </p:cNvPr>
          <p:cNvSpPr txBox="1"/>
          <p:nvPr/>
        </p:nvSpPr>
        <p:spPr>
          <a:xfrm>
            <a:off x="5674104" y="5836920"/>
            <a:ext cx="2997456" cy="365760"/>
          </a:xfrm>
          <a:prstGeom prst="rect">
            <a:avLst/>
          </a:prstGeom>
          <a:noFill/>
        </p:spPr>
        <p:txBody>
          <a:bodyPr wrap="square" rtlCol="0">
            <a:spAutoFit/>
          </a:bodyPr>
          <a:lstStyle/>
          <a:p>
            <a:r>
              <a:rPr lang="en-CA" dirty="0"/>
              <a:t>Leboffe &amp; Pierce, 2011, p. 51</a:t>
            </a:r>
          </a:p>
        </p:txBody>
      </p:sp>
    </p:spTree>
    <p:extLst>
      <p:ext uri="{BB962C8B-B14F-4D97-AF65-F5344CB8AC3E}">
        <p14:creationId xmlns:p14="http://schemas.microsoft.com/office/powerpoint/2010/main" val="3920461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075E233-E464-4B72-867E-2FAAE2BC191D}"/>
              </a:ext>
            </a:extLst>
          </p:cNvPr>
          <p:cNvSpPr>
            <a:spLocks noGrp="1"/>
          </p:cNvSpPr>
          <p:nvPr>
            <p:ph type="title"/>
          </p:nvPr>
        </p:nvSpPr>
        <p:spPr>
          <a:xfrm>
            <a:off x="909221" y="18255"/>
            <a:ext cx="10515600" cy="1325563"/>
          </a:xfrm>
        </p:spPr>
        <p:txBody>
          <a:bodyPr/>
          <a:lstStyle/>
          <a:p>
            <a:pPr algn="ctr"/>
            <a:r>
              <a:rPr lang="en-CA" dirty="0"/>
              <a:t>Antibiotics</a:t>
            </a:r>
            <a:br>
              <a:rPr lang="en-CA" dirty="0"/>
            </a:br>
            <a:r>
              <a:rPr lang="en-CA" dirty="0"/>
              <a:t>Terminology</a:t>
            </a:r>
          </a:p>
        </p:txBody>
      </p:sp>
      <p:sp>
        <p:nvSpPr>
          <p:cNvPr id="3" name="Content Placeholder 2">
            <a:extLst>
              <a:ext uri="{FF2B5EF4-FFF2-40B4-BE49-F238E27FC236}">
                <a16:creationId xmlns:a16="http://schemas.microsoft.com/office/drawing/2014/main" xmlns="" id="{519918E1-711F-453C-BC92-8E6DC26A4B5A}"/>
              </a:ext>
            </a:extLst>
          </p:cNvPr>
          <p:cNvSpPr>
            <a:spLocks noGrp="1"/>
          </p:cNvSpPr>
          <p:nvPr>
            <p:ph idx="1"/>
          </p:nvPr>
        </p:nvSpPr>
        <p:spPr>
          <a:xfrm>
            <a:off x="838200" y="1556882"/>
            <a:ext cx="10515600" cy="4755141"/>
          </a:xfrm>
        </p:spPr>
        <p:txBody>
          <a:bodyPr/>
          <a:lstStyle/>
          <a:p>
            <a:r>
              <a:rPr lang="en-CA" b="1" dirty="0"/>
              <a:t>Selective toxicity</a:t>
            </a:r>
            <a:r>
              <a:rPr lang="en-CA" dirty="0"/>
              <a:t>: inhibits growth or kills pathogens without affecting the host</a:t>
            </a:r>
          </a:p>
          <a:p>
            <a:r>
              <a:rPr lang="en-CA" b="1" dirty="0"/>
              <a:t>Narrow spectrum</a:t>
            </a:r>
            <a:r>
              <a:rPr lang="en-CA" dirty="0"/>
              <a:t>: kills or inhibits growth of select bacteria</a:t>
            </a:r>
          </a:p>
          <a:p>
            <a:r>
              <a:rPr lang="en-CA" b="1" dirty="0"/>
              <a:t>Broad spectrum</a:t>
            </a:r>
            <a:r>
              <a:rPr lang="en-CA" dirty="0"/>
              <a:t>: kills or inhibits growth of many bacterial types</a:t>
            </a:r>
          </a:p>
          <a:p>
            <a:r>
              <a:rPr lang="en-CA" b="1" dirty="0"/>
              <a:t>Antibiotic class</a:t>
            </a:r>
            <a:r>
              <a:rPr lang="en-CA" dirty="0"/>
              <a:t>: grouping of chemical structure of the antibiotic</a:t>
            </a:r>
          </a:p>
          <a:p>
            <a:r>
              <a:rPr lang="en-CA" b="1" dirty="0"/>
              <a:t>Mode of action</a:t>
            </a:r>
            <a:r>
              <a:rPr lang="en-CA" dirty="0"/>
              <a:t>: mechanism(s) that the antibiotic targets on or in the bacterial cell</a:t>
            </a:r>
          </a:p>
          <a:p>
            <a:endParaRPr lang="en-CA" dirty="0"/>
          </a:p>
          <a:p>
            <a:r>
              <a:rPr lang="en-CA" dirty="0"/>
              <a:t>Madigan </a:t>
            </a:r>
            <a:r>
              <a:rPr lang="en-CA" i="1" dirty="0"/>
              <a:t>et. al.</a:t>
            </a:r>
            <a:r>
              <a:rPr lang="en-CA" dirty="0"/>
              <a:t>, 2018, pp. 852-858</a:t>
            </a:r>
          </a:p>
        </p:txBody>
      </p:sp>
    </p:spTree>
    <p:extLst>
      <p:ext uri="{BB962C8B-B14F-4D97-AF65-F5344CB8AC3E}">
        <p14:creationId xmlns:p14="http://schemas.microsoft.com/office/powerpoint/2010/main" val="25531315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1830</Words>
  <Application>Microsoft Office PowerPoint</Application>
  <PresentationFormat>Custom</PresentationFormat>
  <Paragraphs>146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Control of Bacterial Growth </vt:lpstr>
      <vt:lpstr>Introduction</vt:lpstr>
      <vt:lpstr>Terminology</vt:lpstr>
      <vt:lpstr>Differential Staining</vt:lpstr>
      <vt:lpstr>Gram Staining Use 24 hr culture</vt:lpstr>
      <vt:lpstr>Staining Tips</vt:lpstr>
      <vt:lpstr>Endospore Staining Use 48hr culture</vt:lpstr>
      <vt:lpstr>Capsule Stain</vt:lpstr>
      <vt:lpstr>Antibiotics Terminology</vt:lpstr>
      <vt:lpstr>Kirby-Bauer Test Antibiotic Susceptibility by Disk Diffusion </vt:lpstr>
      <vt:lpstr>Kirby-Bauer Procedure Antibiotic Disk Susceptibility</vt:lpstr>
      <vt:lpstr>Combined Effects of Antibiotics</vt:lpstr>
      <vt:lpstr>Combined Effects Procedure</vt:lpstr>
      <vt:lpstr>Minimum Inhibitory Concentration Commercial test strips</vt:lpstr>
      <vt:lpstr>Minimum Inhibitory Concentration E Test Strip Procedure</vt:lpstr>
      <vt:lpstr>Bleach Effects</vt:lpstr>
      <vt:lpstr>Bleach Effects Procedure</vt:lpstr>
      <vt:lpstr>Temperature: Lethal Effects</vt:lpstr>
      <vt:lpstr>Temperature Effects Procedure</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of Bacterial Growth </dc:title>
  <cp:lastModifiedBy>ROBERT</cp:lastModifiedBy>
  <cp:revision>1</cp:revision>
  <dcterms:created xsi:type="dcterms:W3CDTF">2019-07-02T12:13:13Z</dcterms:created>
  <dcterms:modified xsi:type="dcterms:W3CDTF">2022-07-07T22:47:47Z</dcterms:modified>
</cp:coreProperties>
</file>