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 id="2147483648" r:id="rId5"/>
  </p:sldMasterIdLst>
  <p:notesMasterIdLst>
    <p:notesMasterId r:id="rId27"/>
  </p:notesMasterIdLst>
  <p:sldIdLst>
    <p:sldId id="476" r:id="rId6"/>
    <p:sldId id="11107" r:id="rId7"/>
    <p:sldId id="11128" r:id="rId8"/>
    <p:sldId id="11109" r:id="rId9"/>
    <p:sldId id="11071" r:id="rId10"/>
    <p:sldId id="696" r:id="rId11"/>
    <p:sldId id="11076" r:id="rId12"/>
    <p:sldId id="11134" r:id="rId13"/>
    <p:sldId id="11135" r:id="rId14"/>
    <p:sldId id="11136" r:id="rId15"/>
    <p:sldId id="11137" r:id="rId16"/>
    <p:sldId id="11138" r:id="rId17"/>
    <p:sldId id="11139" r:id="rId18"/>
    <p:sldId id="11140" r:id="rId19"/>
    <p:sldId id="11141" r:id="rId20"/>
    <p:sldId id="11142" r:id="rId21"/>
    <p:sldId id="11075" r:id="rId22"/>
    <p:sldId id="699" r:id="rId23"/>
    <p:sldId id="11132" r:id="rId24"/>
    <p:sldId id="11130" r:id="rId25"/>
    <p:sldId id="1111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0" autoAdjust="0"/>
    <p:restoredTop sz="94660"/>
  </p:normalViewPr>
  <p:slideViewPr>
    <p:cSldViewPr snapToGrid="0">
      <p:cViewPr>
        <p:scale>
          <a:sx n="80" d="100"/>
          <a:sy n="80" d="100"/>
        </p:scale>
        <p:origin x="880" y="10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3F2CF8-1F8E-4942-9381-7CAC949D6738}"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GB"/>
        </a:p>
      </dgm:t>
    </dgm:pt>
    <dgm:pt modelId="{52116F10-EDC9-4DA0-99B6-66BDAA807C12}">
      <dgm:prSet phldrT="[Text]">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GB"/>
            <a:t>Benchmarks needed</a:t>
          </a:r>
        </a:p>
      </dgm:t>
    </dgm:pt>
    <dgm:pt modelId="{9B320320-A730-47B9-B1AF-312D39698208}" type="parTrans" cxnId="{68E7DAA5-B3CD-41ED-A27C-BD8942EF1032}">
      <dgm:prSet/>
      <dgm:spPr/>
      <dgm:t>
        <a:bodyPr/>
        <a:lstStyle/>
        <a:p>
          <a:endParaRPr lang="en-GB"/>
        </a:p>
      </dgm:t>
    </dgm:pt>
    <dgm:pt modelId="{EF412B3B-F9AF-4BCF-8A82-A8D081293033}" type="sibTrans" cxnId="{68E7DAA5-B3CD-41ED-A27C-BD8942EF1032}">
      <dgm:prSet/>
      <dgm:spPr/>
      <dgm:t>
        <a:bodyPr/>
        <a:lstStyle/>
        <a:p>
          <a:endParaRPr lang="en-GB"/>
        </a:p>
      </dgm:t>
    </dgm:pt>
    <dgm:pt modelId="{8355CB12-31A5-4FBC-9259-B07B03BBAF9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600" b="1"/>
            <a:t>Physical, turbulent systems</a:t>
          </a:r>
          <a:endParaRPr lang="en-GB" sz="1600"/>
        </a:p>
      </dgm:t>
    </dgm:pt>
    <dgm:pt modelId="{222940B4-8639-4601-B867-E881DB2F39AF}" type="parTrans" cxnId="{2553FC21-AFF2-4CC3-B0B0-BD374755A6AE}">
      <dgm:prSet/>
      <dgm:spPr/>
      <dgm:t>
        <a:bodyPr/>
        <a:lstStyle/>
        <a:p>
          <a:endParaRPr lang="en-GB"/>
        </a:p>
      </dgm:t>
    </dgm:pt>
    <dgm:pt modelId="{3C4C1612-E91C-4512-AEAD-DB7BA5119FC4}" type="sibTrans" cxnId="{2553FC21-AFF2-4CC3-B0B0-BD374755A6AE}">
      <dgm:prSet/>
      <dgm:spPr/>
      <dgm:t>
        <a:bodyPr/>
        <a:lstStyle/>
        <a:p>
          <a:endParaRPr lang="en-GB"/>
        </a:p>
      </dgm:t>
    </dgm:pt>
    <dgm:pt modelId="{51DD9BC6-7CA1-4754-A3FF-3B3BCACF13E6}">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GB" sz="1600" b="1" err="1"/>
            <a:t>Obser-vations</a:t>
          </a:r>
          <a:endParaRPr lang="en-GB" sz="1600"/>
        </a:p>
      </dgm:t>
    </dgm:pt>
    <dgm:pt modelId="{9F6EBC94-2E11-46D9-8AB4-C393921A6EA6}" type="parTrans" cxnId="{41EF8A52-1B37-47DE-99DC-14970BDB2B04}">
      <dgm:prSet/>
      <dgm:spPr/>
      <dgm:t>
        <a:bodyPr/>
        <a:lstStyle/>
        <a:p>
          <a:endParaRPr lang="en-GB"/>
        </a:p>
      </dgm:t>
    </dgm:pt>
    <dgm:pt modelId="{99008362-2F25-4E94-B58F-CC466E2B275D}" type="sibTrans" cxnId="{41EF8A52-1B37-47DE-99DC-14970BDB2B04}">
      <dgm:prSet/>
      <dgm:spPr/>
      <dgm:t>
        <a:bodyPr/>
        <a:lstStyle/>
        <a:p>
          <a:endParaRPr lang="en-GB"/>
        </a:p>
      </dgm:t>
    </dgm:pt>
    <dgm:pt modelId="{43414A46-F4D1-433D-A998-7B799CCC69B2}">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GB" sz="1600" b="1"/>
            <a:t>Modelling</a:t>
          </a:r>
          <a:endParaRPr lang="en-GB" sz="1600"/>
        </a:p>
      </dgm:t>
    </dgm:pt>
    <dgm:pt modelId="{09ADFBC2-3FA0-47E6-ACB9-4A9D57302AB3}" type="parTrans" cxnId="{835E666A-18C6-4EF4-A5D5-1E09AD11E03C}">
      <dgm:prSet/>
      <dgm:spPr/>
      <dgm:t>
        <a:bodyPr/>
        <a:lstStyle/>
        <a:p>
          <a:endParaRPr lang="en-GB"/>
        </a:p>
      </dgm:t>
    </dgm:pt>
    <dgm:pt modelId="{5FDA1390-E0F5-44FD-A96E-45CD1337E7D4}" type="sibTrans" cxnId="{835E666A-18C6-4EF4-A5D5-1E09AD11E03C}">
      <dgm:prSet/>
      <dgm:spPr/>
      <dgm:t>
        <a:bodyPr/>
        <a:lstStyle/>
        <a:p>
          <a:endParaRPr lang="en-GB"/>
        </a:p>
      </dgm:t>
    </dgm:pt>
    <dgm:pt modelId="{24EB5A20-4186-4CC0-B7C8-D1BF81C8DB54}" type="pres">
      <dgm:prSet presAssocID="{613F2CF8-1F8E-4942-9381-7CAC949D6738}" presName="Name0" presStyleCnt="0">
        <dgm:presLayoutVars>
          <dgm:chMax val="1"/>
          <dgm:dir/>
          <dgm:animLvl val="ctr"/>
          <dgm:resizeHandles val="exact"/>
        </dgm:presLayoutVars>
      </dgm:prSet>
      <dgm:spPr/>
    </dgm:pt>
    <dgm:pt modelId="{18B65945-547D-4841-860E-3EEB30646484}" type="pres">
      <dgm:prSet presAssocID="{52116F10-EDC9-4DA0-99B6-66BDAA807C12}" presName="centerShape" presStyleLbl="node0" presStyleIdx="0" presStyleCnt="1"/>
      <dgm:spPr/>
    </dgm:pt>
    <dgm:pt modelId="{B763E7BD-A9CA-47A8-A3A8-BD4CEA9CEDB1}" type="pres">
      <dgm:prSet presAssocID="{8355CB12-31A5-4FBC-9259-B07B03BBAF9E}" presName="node" presStyleLbl="node1" presStyleIdx="0" presStyleCnt="3">
        <dgm:presLayoutVars>
          <dgm:bulletEnabled val="1"/>
        </dgm:presLayoutVars>
      </dgm:prSet>
      <dgm:spPr/>
    </dgm:pt>
    <dgm:pt modelId="{FB15D1FD-BF73-45E3-A21A-1426B441C8BF}" type="pres">
      <dgm:prSet presAssocID="{8355CB12-31A5-4FBC-9259-B07B03BBAF9E}" presName="dummy" presStyleCnt="0"/>
      <dgm:spPr/>
    </dgm:pt>
    <dgm:pt modelId="{DF1F9F08-3C28-4979-89BF-250B900AAEF7}" type="pres">
      <dgm:prSet presAssocID="{3C4C1612-E91C-4512-AEAD-DB7BA5119FC4}" presName="sibTrans" presStyleLbl="sibTrans2D1" presStyleIdx="0" presStyleCnt="3"/>
      <dgm:spPr/>
    </dgm:pt>
    <dgm:pt modelId="{3C27A683-DF2C-414F-8E39-7D8717583B1F}" type="pres">
      <dgm:prSet presAssocID="{51DD9BC6-7CA1-4754-A3FF-3B3BCACF13E6}" presName="node" presStyleLbl="node1" presStyleIdx="1" presStyleCnt="3">
        <dgm:presLayoutVars>
          <dgm:bulletEnabled val="1"/>
        </dgm:presLayoutVars>
      </dgm:prSet>
      <dgm:spPr/>
    </dgm:pt>
    <dgm:pt modelId="{E7DD052F-D194-47CE-9BF8-0DF9169C26EC}" type="pres">
      <dgm:prSet presAssocID="{51DD9BC6-7CA1-4754-A3FF-3B3BCACF13E6}" presName="dummy" presStyleCnt="0"/>
      <dgm:spPr/>
    </dgm:pt>
    <dgm:pt modelId="{FEDD694E-3250-44F1-A754-0DA4060B1DFC}" type="pres">
      <dgm:prSet presAssocID="{99008362-2F25-4E94-B58F-CC466E2B275D}" presName="sibTrans" presStyleLbl="sibTrans2D1" presStyleIdx="1" presStyleCnt="3"/>
      <dgm:spPr/>
    </dgm:pt>
    <dgm:pt modelId="{9EF89646-7000-4A17-9184-AE8E5B95AD82}" type="pres">
      <dgm:prSet presAssocID="{43414A46-F4D1-433D-A998-7B799CCC69B2}" presName="node" presStyleLbl="node1" presStyleIdx="2" presStyleCnt="3">
        <dgm:presLayoutVars>
          <dgm:bulletEnabled val="1"/>
        </dgm:presLayoutVars>
      </dgm:prSet>
      <dgm:spPr/>
    </dgm:pt>
    <dgm:pt modelId="{63FA117F-8848-4A04-9F0B-E78228318EEF}" type="pres">
      <dgm:prSet presAssocID="{43414A46-F4D1-433D-A998-7B799CCC69B2}" presName="dummy" presStyleCnt="0"/>
      <dgm:spPr/>
    </dgm:pt>
    <dgm:pt modelId="{5CB6E702-3919-4734-9C12-812B55AE30AF}" type="pres">
      <dgm:prSet presAssocID="{5FDA1390-E0F5-44FD-A96E-45CD1337E7D4}" presName="sibTrans" presStyleLbl="sibTrans2D1" presStyleIdx="2" presStyleCnt="3"/>
      <dgm:spPr/>
    </dgm:pt>
  </dgm:ptLst>
  <dgm:cxnLst>
    <dgm:cxn modelId="{D4649503-46FA-4D36-9011-8548C0EF558E}" type="presOf" srcId="{8355CB12-31A5-4FBC-9259-B07B03BBAF9E}" destId="{B763E7BD-A9CA-47A8-A3A8-BD4CEA9CEDB1}" srcOrd="0" destOrd="0" presId="urn:microsoft.com/office/officeart/2005/8/layout/radial6"/>
    <dgm:cxn modelId="{2553FC21-AFF2-4CC3-B0B0-BD374755A6AE}" srcId="{52116F10-EDC9-4DA0-99B6-66BDAA807C12}" destId="{8355CB12-31A5-4FBC-9259-B07B03BBAF9E}" srcOrd="0" destOrd="0" parTransId="{222940B4-8639-4601-B867-E881DB2F39AF}" sibTransId="{3C4C1612-E91C-4512-AEAD-DB7BA5119FC4}"/>
    <dgm:cxn modelId="{EBA51640-4AD7-4E4E-B643-55C8029698A8}" type="presOf" srcId="{613F2CF8-1F8E-4942-9381-7CAC949D6738}" destId="{24EB5A20-4186-4CC0-B7C8-D1BF81C8DB54}" srcOrd="0" destOrd="0" presId="urn:microsoft.com/office/officeart/2005/8/layout/radial6"/>
    <dgm:cxn modelId="{41EF8A52-1B37-47DE-99DC-14970BDB2B04}" srcId="{52116F10-EDC9-4DA0-99B6-66BDAA807C12}" destId="{51DD9BC6-7CA1-4754-A3FF-3B3BCACF13E6}" srcOrd="1" destOrd="0" parTransId="{9F6EBC94-2E11-46D9-8AB4-C393921A6EA6}" sibTransId="{99008362-2F25-4E94-B58F-CC466E2B275D}"/>
    <dgm:cxn modelId="{F0903857-B22F-45CB-A364-C571DE1E4297}" type="presOf" srcId="{5FDA1390-E0F5-44FD-A96E-45CD1337E7D4}" destId="{5CB6E702-3919-4734-9C12-812B55AE30AF}" srcOrd="0" destOrd="0" presId="urn:microsoft.com/office/officeart/2005/8/layout/radial6"/>
    <dgm:cxn modelId="{835E666A-18C6-4EF4-A5D5-1E09AD11E03C}" srcId="{52116F10-EDC9-4DA0-99B6-66BDAA807C12}" destId="{43414A46-F4D1-433D-A998-7B799CCC69B2}" srcOrd="2" destOrd="0" parTransId="{09ADFBC2-3FA0-47E6-ACB9-4A9D57302AB3}" sibTransId="{5FDA1390-E0F5-44FD-A96E-45CD1337E7D4}"/>
    <dgm:cxn modelId="{FE3F416E-F2B4-47F8-9734-26493F3F42ED}" type="presOf" srcId="{3C4C1612-E91C-4512-AEAD-DB7BA5119FC4}" destId="{DF1F9F08-3C28-4979-89BF-250B900AAEF7}" srcOrd="0" destOrd="0" presId="urn:microsoft.com/office/officeart/2005/8/layout/radial6"/>
    <dgm:cxn modelId="{FC324D75-A921-47BB-A731-8731FBD5DB82}" type="presOf" srcId="{43414A46-F4D1-433D-A998-7B799CCC69B2}" destId="{9EF89646-7000-4A17-9184-AE8E5B95AD82}" srcOrd="0" destOrd="0" presId="urn:microsoft.com/office/officeart/2005/8/layout/radial6"/>
    <dgm:cxn modelId="{231FCA8B-4773-4DBB-81A3-ADEDC72EAE06}" type="presOf" srcId="{51DD9BC6-7CA1-4754-A3FF-3B3BCACF13E6}" destId="{3C27A683-DF2C-414F-8E39-7D8717583B1F}" srcOrd="0" destOrd="0" presId="urn:microsoft.com/office/officeart/2005/8/layout/radial6"/>
    <dgm:cxn modelId="{732ECA8D-00BF-40C6-9D06-663856F0247E}" type="presOf" srcId="{99008362-2F25-4E94-B58F-CC466E2B275D}" destId="{FEDD694E-3250-44F1-A754-0DA4060B1DFC}" srcOrd="0" destOrd="0" presId="urn:microsoft.com/office/officeart/2005/8/layout/radial6"/>
    <dgm:cxn modelId="{68E7DAA5-B3CD-41ED-A27C-BD8942EF1032}" srcId="{613F2CF8-1F8E-4942-9381-7CAC949D6738}" destId="{52116F10-EDC9-4DA0-99B6-66BDAA807C12}" srcOrd="0" destOrd="0" parTransId="{9B320320-A730-47B9-B1AF-312D39698208}" sibTransId="{EF412B3B-F9AF-4BCF-8A82-A8D081293033}"/>
    <dgm:cxn modelId="{CD46BBF9-044F-475F-813F-E9D87139DA30}" type="presOf" srcId="{52116F10-EDC9-4DA0-99B6-66BDAA807C12}" destId="{18B65945-547D-4841-860E-3EEB30646484}" srcOrd="0" destOrd="0" presId="urn:microsoft.com/office/officeart/2005/8/layout/radial6"/>
    <dgm:cxn modelId="{302EF7B4-5ACF-4B7A-AA2F-898D7FF05340}" type="presParOf" srcId="{24EB5A20-4186-4CC0-B7C8-D1BF81C8DB54}" destId="{18B65945-547D-4841-860E-3EEB30646484}" srcOrd="0" destOrd="0" presId="urn:microsoft.com/office/officeart/2005/8/layout/radial6"/>
    <dgm:cxn modelId="{DA89D894-3B8E-47B9-BC42-B2842B65D83D}" type="presParOf" srcId="{24EB5A20-4186-4CC0-B7C8-D1BF81C8DB54}" destId="{B763E7BD-A9CA-47A8-A3A8-BD4CEA9CEDB1}" srcOrd="1" destOrd="0" presId="urn:microsoft.com/office/officeart/2005/8/layout/radial6"/>
    <dgm:cxn modelId="{84F9A0A7-995C-4569-B789-A396E06148B6}" type="presParOf" srcId="{24EB5A20-4186-4CC0-B7C8-D1BF81C8DB54}" destId="{FB15D1FD-BF73-45E3-A21A-1426B441C8BF}" srcOrd="2" destOrd="0" presId="urn:microsoft.com/office/officeart/2005/8/layout/radial6"/>
    <dgm:cxn modelId="{AFE1FB3A-2C03-46FE-8C18-22CF7F77AADB}" type="presParOf" srcId="{24EB5A20-4186-4CC0-B7C8-D1BF81C8DB54}" destId="{DF1F9F08-3C28-4979-89BF-250B900AAEF7}" srcOrd="3" destOrd="0" presId="urn:microsoft.com/office/officeart/2005/8/layout/radial6"/>
    <dgm:cxn modelId="{CBEA0DC1-A653-4567-9047-18EFE1BDFA51}" type="presParOf" srcId="{24EB5A20-4186-4CC0-B7C8-D1BF81C8DB54}" destId="{3C27A683-DF2C-414F-8E39-7D8717583B1F}" srcOrd="4" destOrd="0" presId="urn:microsoft.com/office/officeart/2005/8/layout/radial6"/>
    <dgm:cxn modelId="{070D536B-C414-43B6-8FB2-D750BB028B24}" type="presParOf" srcId="{24EB5A20-4186-4CC0-B7C8-D1BF81C8DB54}" destId="{E7DD052F-D194-47CE-9BF8-0DF9169C26EC}" srcOrd="5" destOrd="0" presId="urn:microsoft.com/office/officeart/2005/8/layout/radial6"/>
    <dgm:cxn modelId="{A2285E72-6DA0-4868-AB7E-55C1B957F3F7}" type="presParOf" srcId="{24EB5A20-4186-4CC0-B7C8-D1BF81C8DB54}" destId="{FEDD694E-3250-44F1-A754-0DA4060B1DFC}" srcOrd="6" destOrd="0" presId="urn:microsoft.com/office/officeart/2005/8/layout/radial6"/>
    <dgm:cxn modelId="{263BEB59-6841-4A7E-9C23-FB303EB80A5A}" type="presParOf" srcId="{24EB5A20-4186-4CC0-B7C8-D1BF81C8DB54}" destId="{9EF89646-7000-4A17-9184-AE8E5B95AD82}" srcOrd="7" destOrd="0" presId="urn:microsoft.com/office/officeart/2005/8/layout/radial6"/>
    <dgm:cxn modelId="{2FE4FB86-D208-49C8-9196-0B433EC2F65F}" type="presParOf" srcId="{24EB5A20-4186-4CC0-B7C8-D1BF81C8DB54}" destId="{63FA117F-8848-4A04-9F0B-E78228318EEF}" srcOrd="8" destOrd="0" presId="urn:microsoft.com/office/officeart/2005/8/layout/radial6"/>
    <dgm:cxn modelId="{F06ABF7E-F4FF-47C1-BE67-2E9AAA325A5C}" type="presParOf" srcId="{24EB5A20-4186-4CC0-B7C8-D1BF81C8DB54}" destId="{5CB6E702-3919-4734-9C12-812B55AE30AF}" srcOrd="9"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B6E702-3919-4734-9C12-812B55AE30AF}">
      <dsp:nvSpPr>
        <dsp:cNvPr id="0" name=""/>
        <dsp:cNvSpPr/>
      </dsp:nvSpPr>
      <dsp:spPr>
        <a:xfrm>
          <a:off x="1811434" y="715371"/>
          <a:ext cx="4789353" cy="4789353"/>
        </a:xfrm>
        <a:prstGeom prst="blockArc">
          <a:avLst>
            <a:gd name="adj1" fmla="val 9000000"/>
            <a:gd name="adj2" fmla="val 162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EDD694E-3250-44F1-A754-0DA4060B1DFC}">
      <dsp:nvSpPr>
        <dsp:cNvPr id="0" name=""/>
        <dsp:cNvSpPr/>
      </dsp:nvSpPr>
      <dsp:spPr>
        <a:xfrm>
          <a:off x="1811434" y="715371"/>
          <a:ext cx="4789353" cy="4789353"/>
        </a:xfrm>
        <a:prstGeom prst="blockArc">
          <a:avLst>
            <a:gd name="adj1" fmla="val 1800000"/>
            <a:gd name="adj2" fmla="val 90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F1F9F08-3C28-4979-89BF-250B900AAEF7}">
      <dsp:nvSpPr>
        <dsp:cNvPr id="0" name=""/>
        <dsp:cNvSpPr/>
      </dsp:nvSpPr>
      <dsp:spPr>
        <a:xfrm>
          <a:off x="1811434" y="715371"/>
          <a:ext cx="4789353" cy="4789353"/>
        </a:xfrm>
        <a:prstGeom prst="blockArc">
          <a:avLst>
            <a:gd name="adj1" fmla="val 16200000"/>
            <a:gd name="adj2" fmla="val 18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B65945-547D-4841-860E-3EEB30646484}">
      <dsp:nvSpPr>
        <dsp:cNvPr id="0" name=""/>
        <dsp:cNvSpPr/>
      </dsp:nvSpPr>
      <dsp:spPr>
        <a:xfrm>
          <a:off x="3105292" y="2009229"/>
          <a:ext cx="2201636" cy="2201636"/>
        </a:xfrm>
        <a:prstGeom prst="ellips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GB" sz="2100" kern="1200"/>
            <a:t>Benchmarks needed</a:t>
          </a:r>
        </a:p>
      </dsp:txBody>
      <dsp:txXfrm>
        <a:off x="3427714" y="2331651"/>
        <a:ext cx="1556792" cy="1556792"/>
      </dsp:txXfrm>
    </dsp:sp>
    <dsp:sp modelId="{B763E7BD-A9CA-47A8-A3A8-BD4CEA9CEDB1}">
      <dsp:nvSpPr>
        <dsp:cNvPr id="0" name=""/>
        <dsp:cNvSpPr/>
      </dsp:nvSpPr>
      <dsp:spPr>
        <a:xfrm>
          <a:off x="3435538" y="279"/>
          <a:ext cx="1541145" cy="1541145"/>
        </a:xfrm>
        <a:prstGeom prst="ellipse">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a:t>Physical, turbulent systems</a:t>
          </a:r>
          <a:endParaRPr lang="en-GB" sz="1600" kern="1200"/>
        </a:p>
      </dsp:txBody>
      <dsp:txXfrm>
        <a:off x="3661233" y="225974"/>
        <a:ext cx="1089755" cy="1089755"/>
      </dsp:txXfrm>
    </dsp:sp>
    <dsp:sp modelId="{3C27A683-DF2C-414F-8E39-7D8717583B1F}">
      <dsp:nvSpPr>
        <dsp:cNvPr id="0" name=""/>
        <dsp:cNvSpPr/>
      </dsp:nvSpPr>
      <dsp:spPr>
        <a:xfrm>
          <a:off x="5461340" y="3509072"/>
          <a:ext cx="1541145" cy="1541145"/>
        </a:xfrm>
        <a:prstGeom prst="ellipse">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err="1"/>
            <a:t>Obser-vations</a:t>
          </a:r>
          <a:endParaRPr lang="en-GB" sz="1600" kern="1200"/>
        </a:p>
      </dsp:txBody>
      <dsp:txXfrm>
        <a:off x="5687035" y="3734767"/>
        <a:ext cx="1089755" cy="1089755"/>
      </dsp:txXfrm>
    </dsp:sp>
    <dsp:sp modelId="{9EF89646-7000-4A17-9184-AE8E5B95AD82}">
      <dsp:nvSpPr>
        <dsp:cNvPr id="0" name=""/>
        <dsp:cNvSpPr/>
      </dsp:nvSpPr>
      <dsp:spPr>
        <a:xfrm>
          <a:off x="1409735" y="3509072"/>
          <a:ext cx="1541145" cy="1541145"/>
        </a:xfrm>
        <a:prstGeom prst="ellipse">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a:t>Modelling</a:t>
          </a:r>
          <a:endParaRPr lang="en-GB" sz="1600" kern="1200"/>
        </a:p>
      </dsp:txBody>
      <dsp:txXfrm>
        <a:off x="1635430" y="3734767"/>
        <a:ext cx="1089755" cy="1089755"/>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49A4AA-E151-4A90-B7AF-F6D03ACDA44A}" type="datetimeFigureOut">
              <a:rPr lang="en-GB" smtClean="0"/>
              <a:t>07/05/2022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288FBE-EF93-4197-BF8D-192C57A00D93}" type="slidenum">
              <a:rPr lang="en-GB" smtClean="0"/>
              <a:t>‹#›</a:t>
            </a:fld>
            <a:endParaRPr lang="en-GB"/>
          </a:p>
        </p:txBody>
      </p:sp>
    </p:spTree>
    <p:extLst>
      <p:ext uri="{BB962C8B-B14F-4D97-AF65-F5344CB8AC3E}">
        <p14:creationId xmlns:p14="http://schemas.microsoft.com/office/powerpoint/2010/main" val="1672384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The headlines for the period have been:</a:t>
            </a:r>
          </a:p>
          <a:p>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The tender and selection process to procure our new supercomputer has come to an end and we have been in a position to present our recommendation to committees, and a bit later today to you</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Having made this choice, even if not endorsed by Council has allowed us to also plan the science that this choice could help us develop</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The implementation of the Council decision that the President and I should investigate the way to meet the EU funding policies requirements which has led us to contact all of you through a letter advocating the move of some of our EU-funded activities to an EU country</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The future accommodation project developed with the UK Government having reached a stage where it can be paused without too much risk is helping us go through this analysis of the action we need to take to mitigate the impact of Brexit on ECMWF</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We are making progress on understanding the role we believe artificial intelligence could be playing in numerical weather prediction, and we have appointed one of our staff as coordinator of all activities across the organisation falling into this category</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Of course, and I will start with that the period has also seen the excellent results that we are now getting from Aeolus</a:t>
            </a:r>
          </a:p>
          <a:p>
            <a:pPr marL="171450" indent="-171450">
              <a:buFont typeface="Arial" panose="020B0604020202020204" pitchFamily="34" charset="0"/>
              <a:buChar char="•"/>
            </a:pPr>
            <a:endParaRPr lang="en-GB" dirty="0"/>
          </a:p>
          <a:p>
            <a:pPr marL="171450" indent="-171450">
              <a:buFontTx/>
              <a:buChar char="-"/>
            </a:pPr>
            <a:endParaRPr lang="en-GB" dirty="0"/>
          </a:p>
          <a:p>
            <a:pPr marL="171450" indent="-171450">
              <a:buFontTx/>
              <a:buChar char="-"/>
            </a:pPr>
            <a:endParaRPr lang="en-GB" dirty="0"/>
          </a:p>
        </p:txBody>
      </p:sp>
      <p:sp>
        <p:nvSpPr>
          <p:cNvPr id="4" name="Slide Number Placeholder 3"/>
          <p:cNvSpPr>
            <a:spLocks noGrp="1"/>
          </p:cNvSpPr>
          <p:nvPr>
            <p:ph type="sldNum" sz="quarter" idx="10"/>
          </p:nvPr>
        </p:nvSpPr>
        <p:spPr/>
        <p:txBody>
          <a:bodyPr/>
          <a:lstStyle/>
          <a:p>
            <a:pPr defTabSz="915772">
              <a:defRPr/>
            </a:pPr>
            <a:fld id="{23EF48E9-343C-4853-A176-E6E52DBF7487}" type="slidenum">
              <a:rPr lang="en-GB">
                <a:solidFill>
                  <a:prstClr val="black"/>
                </a:solidFill>
                <a:latin typeface="Calibri" panose="020F0502020204030204"/>
              </a:rPr>
              <a:pPr defTabSz="915772">
                <a:defRPr/>
              </a:pPr>
              <a:t>1</a:t>
            </a:fld>
            <a:endParaRPr lang="en-GB">
              <a:solidFill>
                <a:prstClr val="black"/>
              </a:solidFill>
              <a:latin typeface="Calibri" panose="020F0502020204030204"/>
            </a:endParaRPr>
          </a:p>
        </p:txBody>
      </p:sp>
    </p:spTree>
    <p:extLst>
      <p:ext uri="{BB962C8B-B14F-4D97-AF65-F5344CB8AC3E}">
        <p14:creationId xmlns:p14="http://schemas.microsoft.com/office/powerpoint/2010/main" val="1253142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12</a:t>
            </a:fld>
            <a:endParaRPr lang="en-GB"/>
          </a:p>
        </p:txBody>
      </p:sp>
    </p:spTree>
    <p:extLst>
      <p:ext uri="{BB962C8B-B14F-4D97-AF65-F5344CB8AC3E}">
        <p14:creationId xmlns:p14="http://schemas.microsoft.com/office/powerpoint/2010/main" val="5868103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13</a:t>
            </a:fld>
            <a:endParaRPr lang="en-GB"/>
          </a:p>
        </p:txBody>
      </p:sp>
    </p:spTree>
    <p:extLst>
      <p:ext uri="{BB962C8B-B14F-4D97-AF65-F5344CB8AC3E}">
        <p14:creationId xmlns:p14="http://schemas.microsoft.com/office/powerpoint/2010/main" val="1130253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14</a:t>
            </a:fld>
            <a:endParaRPr lang="en-GB"/>
          </a:p>
        </p:txBody>
      </p:sp>
    </p:spTree>
    <p:extLst>
      <p:ext uri="{BB962C8B-B14F-4D97-AF65-F5344CB8AC3E}">
        <p14:creationId xmlns:p14="http://schemas.microsoft.com/office/powerpoint/2010/main" val="3015038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15</a:t>
            </a:fld>
            <a:endParaRPr lang="en-GB"/>
          </a:p>
        </p:txBody>
      </p:sp>
    </p:spTree>
    <p:extLst>
      <p:ext uri="{BB962C8B-B14F-4D97-AF65-F5344CB8AC3E}">
        <p14:creationId xmlns:p14="http://schemas.microsoft.com/office/powerpoint/2010/main" val="3342080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16</a:t>
            </a:fld>
            <a:endParaRPr lang="en-GB"/>
          </a:p>
        </p:txBody>
      </p:sp>
    </p:spTree>
    <p:extLst>
      <p:ext uri="{BB962C8B-B14F-4D97-AF65-F5344CB8AC3E}">
        <p14:creationId xmlns:p14="http://schemas.microsoft.com/office/powerpoint/2010/main" val="1811955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17</a:t>
            </a:fld>
            <a:endParaRPr lang="en-GB"/>
          </a:p>
        </p:txBody>
      </p:sp>
    </p:spTree>
    <p:extLst>
      <p:ext uri="{BB962C8B-B14F-4D97-AF65-F5344CB8AC3E}">
        <p14:creationId xmlns:p14="http://schemas.microsoft.com/office/powerpoint/2010/main" val="1291116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18</a:t>
            </a:fld>
            <a:endParaRPr lang="en-GB"/>
          </a:p>
        </p:txBody>
      </p:sp>
    </p:spTree>
    <p:extLst>
      <p:ext uri="{BB962C8B-B14F-4D97-AF65-F5344CB8AC3E}">
        <p14:creationId xmlns:p14="http://schemas.microsoft.com/office/powerpoint/2010/main" val="4071763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19</a:t>
            </a:fld>
            <a:endParaRPr lang="en-GB"/>
          </a:p>
        </p:txBody>
      </p:sp>
    </p:spTree>
    <p:extLst>
      <p:ext uri="{BB962C8B-B14F-4D97-AF65-F5344CB8AC3E}">
        <p14:creationId xmlns:p14="http://schemas.microsoft.com/office/powerpoint/2010/main" val="2207580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20</a:t>
            </a:fld>
            <a:endParaRPr lang="en-GB"/>
          </a:p>
        </p:txBody>
      </p:sp>
    </p:spTree>
    <p:extLst>
      <p:ext uri="{BB962C8B-B14F-4D97-AF65-F5344CB8AC3E}">
        <p14:creationId xmlns:p14="http://schemas.microsoft.com/office/powerpoint/2010/main" val="1510415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defTabSz="912937">
              <a:defRPr/>
            </a:pPr>
            <a:fld id="{23EF48E9-343C-4853-A176-E6E52DBF7487}" type="slidenum">
              <a:rPr lang="en-GB">
                <a:solidFill>
                  <a:prstClr val="black"/>
                </a:solidFill>
                <a:latin typeface="Calibri" panose="020F0502020204030204"/>
              </a:rPr>
              <a:pPr defTabSz="912937">
                <a:defRPr/>
              </a:pPr>
              <a:t>21</a:t>
            </a:fld>
            <a:endParaRPr lang="en-GB">
              <a:solidFill>
                <a:prstClr val="black"/>
              </a:solidFill>
              <a:latin typeface="Calibri" panose="020F0502020204030204"/>
            </a:endParaRPr>
          </a:p>
        </p:txBody>
      </p:sp>
    </p:spTree>
    <p:extLst>
      <p:ext uri="{BB962C8B-B14F-4D97-AF65-F5344CB8AC3E}">
        <p14:creationId xmlns:p14="http://schemas.microsoft.com/office/powerpoint/2010/main" val="353535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3</a:t>
            </a:fld>
            <a:endParaRPr lang="en-GB"/>
          </a:p>
        </p:txBody>
      </p:sp>
    </p:spTree>
    <p:extLst>
      <p:ext uri="{BB962C8B-B14F-4D97-AF65-F5344CB8AC3E}">
        <p14:creationId xmlns:p14="http://schemas.microsoft.com/office/powerpoint/2010/main" val="2257803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4</a:t>
            </a:fld>
            <a:endParaRPr lang="en-GB"/>
          </a:p>
        </p:txBody>
      </p:sp>
    </p:spTree>
    <p:extLst>
      <p:ext uri="{BB962C8B-B14F-4D97-AF65-F5344CB8AC3E}">
        <p14:creationId xmlns:p14="http://schemas.microsoft.com/office/powerpoint/2010/main" val="1778526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5</a:t>
            </a:fld>
            <a:endParaRPr lang="en-GB"/>
          </a:p>
        </p:txBody>
      </p:sp>
    </p:spTree>
    <p:extLst>
      <p:ext uri="{BB962C8B-B14F-4D97-AF65-F5344CB8AC3E}">
        <p14:creationId xmlns:p14="http://schemas.microsoft.com/office/powerpoint/2010/main" val="2894487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6</a:t>
            </a:fld>
            <a:endParaRPr lang="en-GB"/>
          </a:p>
        </p:txBody>
      </p:sp>
    </p:spTree>
    <p:extLst>
      <p:ext uri="{BB962C8B-B14F-4D97-AF65-F5344CB8AC3E}">
        <p14:creationId xmlns:p14="http://schemas.microsoft.com/office/powerpoint/2010/main" val="367458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8</a:t>
            </a:fld>
            <a:endParaRPr lang="en-GB"/>
          </a:p>
        </p:txBody>
      </p:sp>
    </p:spTree>
    <p:extLst>
      <p:ext uri="{BB962C8B-B14F-4D97-AF65-F5344CB8AC3E}">
        <p14:creationId xmlns:p14="http://schemas.microsoft.com/office/powerpoint/2010/main" val="1423667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9</a:t>
            </a:fld>
            <a:endParaRPr lang="en-GB"/>
          </a:p>
        </p:txBody>
      </p:sp>
    </p:spTree>
    <p:extLst>
      <p:ext uri="{BB962C8B-B14F-4D97-AF65-F5344CB8AC3E}">
        <p14:creationId xmlns:p14="http://schemas.microsoft.com/office/powerpoint/2010/main" val="3486988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10</a:t>
            </a:fld>
            <a:endParaRPr lang="en-GB"/>
          </a:p>
        </p:txBody>
      </p:sp>
    </p:spTree>
    <p:extLst>
      <p:ext uri="{BB962C8B-B14F-4D97-AF65-F5344CB8AC3E}">
        <p14:creationId xmlns:p14="http://schemas.microsoft.com/office/powerpoint/2010/main" val="2543224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11</a:t>
            </a:fld>
            <a:endParaRPr lang="en-GB"/>
          </a:p>
        </p:txBody>
      </p:sp>
    </p:spTree>
    <p:extLst>
      <p:ext uri="{BB962C8B-B14F-4D97-AF65-F5344CB8AC3E}">
        <p14:creationId xmlns:p14="http://schemas.microsoft.com/office/powerpoint/2010/main" val="750012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descr="ECMWF_Master_Logo_RGB_nostrap.png"/>
          <p:cNvPicPr>
            <a:picLocks noChangeAspect="1"/>
          </p:cNvPicPr>
          <p:nvPr userDrawn="1"/>
        </p:nvPicPr>
        <p:blipFill>
          <a:blip r:embed="rId2"/>
          <a:stretch>
            <a:fillRect/>
          </a:stretch>
        </p:blipFill>
        <p:spPr>
          <a:xfrm>
            <a:off x="2157975" y="5984877"/>
            <a:ext cx="2135356" cy="366819"/>
          </a:xfrm>
          <a:prstGeom prst="rect">
            <a:avLst/>
          </a:prstGeom>
        </p:spPr>
      </p:pic>
      <p:sp>
        <p:nvSpPr>
          <p:cNvPr id="11" name="Date Placeholder 10"/>
          <p:cNvSpPr txBox="1">
            <a:spLocks/>
          </p:cNvSpPr>
          <p:nvPr userDrawn="1"/>
        </p:nvSpPr>
        <p:spPr>
          <a:xfrm>
            <a:off x="8078638" y="5984876"/>
            <a:ext cx="1953575" cy="365125"/>
          </a:xfrm>
          <a:prstGeom prst="rect">
            <a:avLst/>
          </a:prstGeom>
        </p:spPr>
        <p:txBody>
          <a:bodyPr vert="horz" lIns="0" tIns="0" rIns="0" bIns="0" rtlCol="0" anchor="b" anchorCtr="0"/>
          <a:lstStyle>
            <a:lvl1pPr algn="r">
              <a:defRPr>
                <a:solidFill>
                  <a:schemeClr val="bg1"/>
                </a:solidFill>
              </a:defRPr>
            </a:lvl1pPr>
          </a:lstStyle>
          <a:p>
            <a:pPr defTabSz="457200">
              <a:defRPr/>
            </a:pPr>
            <a:r>
              <a:rPr lang="en-US" sz="900">
                <a:solidFill>
                  <a:srgbClr val="4F81BD">
                    <a:lumMod val="75000"/>
                  </a:srgbClr>
                </a:solidFill>
              </a:rPr>
              <a:t>© ECMWF </a:t>
            </a:r>
            <a:fld id="{D4C56AD5-C73F-B44A-96CB-E8BE2C5CB95A}" type="datetime4">
              <a:rPr lang="en-US" sz="900" smtClean="0">
                <a:solidFill>
                  <a:srgbClr val="4F81BD">
                    <a:lumMod val="75000"/>
                  </a:srgbClr>
                </a:solidFill>
              </a:rPr>
              <a:pPr defTabSz="457200">
                <a:defRPr/>
              </a:pPr>
              <a:t>May 7, 2022</a:t>
            </a:fld>
            <a:endParaRPr lang="en-US" sz="900">
              <a:solidFill>
                <a:srgbClr val="4F81BD">
                  <a:lumMod val="75000"/>
                </a:srgbClr>
              </a:solidFill>
            </a:endParaRPr>
          </a:p>
        </p:txBody>
      </p:sp>
      <p:sp>
        <p:nvSpPr>
          <p:cNvPr id="13" name="Text Placeholder 12"/>
          <p:cNvSpPr>
            <a:spLocks noGrp="1"/>
          </p:cNvSpPr>
          <p:nvPr>
            <p:ph type="body" sz="quarter" idx="10" hasCustomPrompt="1"/>
          </p:nvPr>
        </p:nvSpPr>
        <p:spPr>
          <a:xfrm>
            <a:off x="2160563" y="1294198"/>
            <a:ext cx="7871650" cy="519800"/>
          </a:xfrm>
          <a:prstGeom prst="rect">
            <a:avLst/>
          </a:prstGeom>
        </p:spPr>
        <p:txBody>
          <a:bodyPr vert="horz" lIns="0" tIns="0" rIns="0" bIns="0" anchor="b" anchorCtr="0">
            <a:spAutoFit/>
          </a:bodyPr>
          <a:lstStyle>
            <a:lvl1pPr marL="0" indent="0">
              <a:lnSpc>
                <a:spcPts val="4000"/>
              </a:lnSpc>
              <a:spcBef>
                <a:spcPts val="0"/>
              </a:spcBef>
              <a:buNone/>
              <a:defRPr sz="3600" b="1">
                <a:solidFill>
                  <a:schemeClr val="accent1">
                    <a:lumMod val="75000"/>
                  </a:schemeClr>
                </a:solidFill>
              </a:defRPr>
            </a:lvl1pPr>
          </a:lstStyle>
          <a:p>
            <a:pPr lvl="0"/>
            <a:r>
              <a:rPr lang="en-GB"/>
              <a:t>Title of Presentation</a:t>
            </a:r>
          </a:p>
        </p:txBody>
      </p:sp>
      <p:sp>
        <p:nvSpPr>
          <p:cNvPr id="14" name="Text Placeholder 12"/>
          <p:cNvSpPr>
            <a:spLocks noGrp="1"/>
          </p:cNvSpPr>
          <p:nvPr>
            <p:ph type="body" sz="quarter" idx="11" hasCustomPrompt="1"/>
          </p:nvPr>
        </p:nvSpPr>
        <p:spPr>
          <a:xfrm>
            <a:off x="2160563" y="1980000"/>
            <a:ext cx="7871650" cy="382156"/>
          </a:xfrm>
          <a:prstGeom prst="rect">
            <a:avLst/>
          </a:prstGeom>
        </p:spPr>
        <p:txBody>
          <a:bodyPr vert="horz" wrap="square" lIns="0" tIns="0" rIns="0" bIns="0">
            <a:spAutoFit/>
          </a:bodyPr>
          <a:lstStyle>
            <a:lvl1pPr marL="0" indent="0">
              <a:lnSpc>
                <a:spcPts val="3000"/>
              </a:lnSpc>
              <a:spcBef>
                <a:spcPts val="0"/>
              </a:spcBef>
              <a:buNone/>
              <a:defRPr sz="2400">
                <a:solidFill>
                  <a:schemeClr val="accent1">
                    <a:lumMod val="75000"/>
                  </a:schemeClr>
                </a:solidFill>
              </a:defRPr>
            </a:lvl1pPr>
          </a:lstStyle>
          <a:p>
            <a:pPr lvl="0"/>
            <a:r>
              <a:rPr lang="en-GB"/>
              <a:t>Subtitle of Presentation</a:t>
            </a:r>
          </a:p>
        </p:txBody>
      </p:sp>
      <p:sp>
        <p:nvSpPr>
          <p:cNvPr id="15" name="Text Placeholder 12"/>
          <p:cNvSpPr>
            <a:spLocks noGrp="1"/>
          </p:cNvSpPr>
          <p:nvPr>
            <p:ph type="body" sz="quarter" idx="12" hasCustomPrompt="1"/>
          </p:nvPr>
        </p:nvSpPr>
        <p:spPr>
          <a:xfrm>
            <a:off x="2160563" y="2700002"/>
            <a:ext cx="7871650" cy="307777"/>
          </a:xfrm>
          <a:prstGeom prst="rect">
            <a:avLst/>
          </a:prstGeom>
        </p:spPr>
        <p:txBody>
          <a:bodyPr vert="horz" wrap="square" lIns="0" tIns="0" rIns="0" bIns="0">
            <a:spAutoFit/>
          </a:bodyPr>
          <a:lstStyle>
            <a:lvl1pPr marL="0" indent="0">
              <a:lnSpc>
                <a:spcPts val="2400"/>
              </a:lnSpc>
              <a:spcBef>
                <a:spcPts val="0"/>
              </a:spcBef>
              <a:buNone/>
              <a:defRPr sz="2000">
                <a:solidFill>
                  <a:schemeClr val="accent1">
                    <a:lumMod val="75000"/>
                  </a:schemeClr>
                </a:solidFill>
              </a:defRPr>
            </a:lvl1pPr>
          </a:lstStyle>
          <a:p>
            <a:pPr lvl="0"/>
            <a:r>
              <a:rPr lang="en-GB"/>
              <a:t>Author’s Name</a:t>
            </a:r>
          </a:p>
        </p:txBody>
      </p:sp>
      <p:sp>
        <p:nvSpPr>
          <p:cNvPr id="16" name="Text Placeholder 12"/>
          <p:cNvSpPr>
            <a:spLocks noGrp="1"/>
          </p:cNvSpPr>
          <p:nvPr>
            <p:ph type="body" sz="quarter" idx="13" hasCustomPrompt="1"/>
          </p:nvPr>
        </p:nvSpPr>
        <p:spPr>
          <a:xfrm>
            <a:off x="2160563" y="3121225"/>
            <a:ext cx="7871650" cy="254771"/>
          </a:xfrm>
          <a:prstGeom prst="rect">
            <a:avLst/>
          </a:prstGeom>
        </p:spPr>
        <p:txBody>
          <a:bodyPr vert="horz" wrap="square" lIns="0" tIns="0" rIns="0" bIns="0">
            <a:spAutoFit/>
          </a:bodyPr>
          <a:lstStyle>
            <a:lvl1pPr marL="0" indent="0">
              <a:lnSpc>
                <a:spcPts val="2000"/>
              </a:lnSpc>
              <a:spcBef>
                <a:spcPts val="0"/>
              </a:spcBef>
              <a:buNone/>
              <a:defRPr sz="1600">
                <a:solidFill>
                  <a:schemeClr val="accent1">
                    <a:lumMod val="75000"/>
                  </a:schemeClr>
                </a:solidFill>
              </a:defRPr>
            </a:lvl1pPr>
          </a:lstStyle>
          <a:p>
            <a:pPr lvl="0"/>
            <a:r>
              <a:rPr lang="en-GB"/>
              <a:t>Author’s Address</a:t>
            </a:r>
          </a:p>
        </p:txBody>
      </p:sp>
      <p:sp>
        <p:nvSpPr>
          <p:cNvPr id="17" name="Text Placeholder 12"/>
          <p:cNvSpPr>
            <a:spLocks noGrp="1"/>
          </p:cNvSpPr>
          <p:nvPr>
            <p:ph type="body" sz="quarter" idx="14" hasCustomPrompt="1"/>
          </p:nvPr>
        </p:nvSpPr>
        <p:spPr>
          <a:xfrm>
            <a:off x="2160563" y="3429000"/>
            <a:ext cx="7871650" cy="230832"/>
          </a:xfrm>
          <a:prstGeom prst="rect">
            <a:avLst/>
          </a:prstGeom>
        </p:spPr>
        <p:txBody>
          <a:bodyPr vert="horz" wrap="square" lIns="0" tIns="0" rIns="0" bIns="0">
            <a:spAutoFit/>
          </a:bodyPr>
          <a:lstStyle>
            <a:lvl1pPr marL="0" indent="0">
              <a:lnSpc>
                <a:spcPts val="1800"/>
              </a:lnSpc>
              <a:spcBef>
                <a:spcPts val="0"/>
              </a:spcBef>
              <a:buNone/>
              <a:defRPr sz="1400">
                <a:solidFill>
                  <a:schemeClr val="accent1">
                    <a:lumMod val="75000"/>
                  </a:schemeClr>
                </a:solidFill>
              </a:defRPr>
            </a:lvl1pPr>
          </a:lstStyle>
          <a:p>
            <a:pPr lvl="0"/>
            <a:r>
              <a:rPr lang="en-GB" err="1"/>
              <a:t>email@ddress</a:t>
            </a:r>
            <a:endParaRPr lang="en-GB"/>
          </a:p>
        </p:txBody>
      </p:sp>
    </p:spTree>
    <p:extLst>
      <p:ext uri="{BB962C8B-B14F-4D97-AF65-F5344CB8AC3E}">
        <p14:creationId xmlns:p14="http://schemas.microsoft.com/office/powerpoint/2010/main" val="3449898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F7FBD-1530-43A9-A11B-B1D5358D0AB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FA30034-229C-4715-B2FF-6F89F301B4E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9561F11-E18E-4D6B-A012-DA50293502B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9039985-19A4-497D-9F05-48D55E2D0E73}"/>
              </a:ext>
            </a:extLst>
          </p:cNvPr>
          <p:cNvSpPr>
            <a:spLocks noGrp="1"/>
          </p:cNvSpPr>
          <p:nvPr>
            <p:ph type="dt" sz="half" idx="10"/>
          </p:nvPr>
        </p:nvSpPr>
        <p:spPr/>
        <p:txBody>
          <a:bodyPr/>
          <a:lstStyle/>
          <a:p>
            <a:fld id="{85C12B7E-7C84-46AD-BD98-9B88FBA2912E}" type="datetimeFigureOut">
              <a:rPr lang="en-GB" smtClean="0"/>
              <a:t>07/05/2022</a:t>
            </a:fld>
            <a:endParaRPr lang="en-GB"/>
          </a:p>
        </p:txBody>
      </p:sp>
      <p:sp>
        <p:nvSpPr>
          <p:cNvPr id="6" name="Footer Placeholder 5">
            <a:extLst>
              <a:ext uri="{FF2B5EF4-FFF2-40B4-BE49-F238E27FC236}">
                <a16:creationId xmlns:a16="http://schemas.microsoft.com/office/drawing/2014/main" id="{7A542215-05AA-4779-BE22-98E5B98DF2C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D9BED49-A251-4257-84B7-A56E16DDB381}"/>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2706474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4785D-DF8A-4E86-B717-30449EC8816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19D05A3-1481-4523-A6CD-75C071D4DF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FA29AD3-D826-4551-93F3-AA92F21395B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2B608BA-2EBE-4691-9500-4D1178B5F6D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389F92C-D3CC-4225-B95B-0CF2AC5709B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206D876-C492-4327-BE21-2B10C3F647D6}"/>
              </a:ext>
            </a:extLst>
          </p:cNvPr>
          <p:cNvSpPr>
            <a:spLocks noGrp="1"/>
          </p:cNvSpPr>
          <p:nvPr>
            <p:ph type="dt" sz="half" idx="10"/>
          </p:nvPr>
        </p:nvSpPr>
        <p:spPr/>
        <p:txBody>
          <a:bodyPr/>
          <a:lstStyle/>
          <a:p>
            <a:fld id="{85C12B7E-7C84-46AD-BD98-9B88FBA2912E}" type="datetimeFigureOut">
              <a:rPr lang="en-GB" smtClean="0"/>
              <a:t>07/05/2022</a:t>
            </a:fld>
            <a:endParaRPr lang="en-GB"/>
          </a:p>
        </p:txBody>
      </p:sp>
      <p:sp>
        <p:nvSpPr>
          <p:cNvPr id="8" name="Footer Placeholder 7">
            <a:extLst>
              <a:ext uri="{FF2B5EF4-FFF2-40B4-BE49-F238E27FC236}">
                <a16:creationId xmlns:a16="http://schemas.microsoft.com/office/drawing/2014/main" id="{5420EF93-AF34-4092-8C68-B1DD3B72710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DBF6D48-B83D-486D-A19D-5BBD8288B1C2}"/>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607701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049F8-435C-4BB1-8A46-EA89052C795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AD0B4CC-001C-4F7A-A3FB-43C7CD297983}"/>
              </a:ext>
            </a:extLst>
          </p:cNvPr>
          <p:cNvSpPr>
            <a:spLocks noGrp="1"/>
          </p:cNvSpPr>
          <p:nvPr>
            <p:ph type="dt" sz="half" idx="10"/>
          </p:nvPr>
        </p:nvSpPr>
        <p:spPr/>
        <p:txBody>
          <a:bodyPr/>
          <a:lstStyle/>
          <a:p>
            <a:fld id="{85C12B7E-7C84-46AD-BD98-9B88FBA2912E}" type="datetimeFigureOut">
              <a:rPr lang="en-GB" smtClean="0"/>
              <a:t>07/05/2022</a:t>
            </a:fld>
            <a:endParaRPr lang="en-GB"/>
          </a:p>
        </p:txBody>
      </p:sp>
      <p:sp>
        <p:nvSpPr>
          <p:cNvPr id="4" name="Footer Placeholder 3">
            <a:extLst>
              <a:ext uri="{FF2B5EF4-FFF2-40B4-BE49-F238E27FC236}">
                <a16:creationId xmlns:a16="http://schemas.microsoft.com/office/drawing/2014/main" id="{713A7F47-70EB-4650-AB51-FC87426035A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32145C4-C71B-4EB2-A69A-1E42DE834266}"/>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428925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C4FB6B-6B75-47DF-A1FB-0D53AA5CA9CE}"/>
              </a:ext>
            </a:extLst>
          </p:cNvPr>
          <p:cNvSpPr>
            <a:spLocks noGrp="1"/>
          </p:cNvSpPr>
          <p:nvPr>
            <p:ph type="dt" sz="half" idx="10"/>
          </p:nvPr>
        </p:nvSpPr>
        <p:spPr/>
        <p:txBody>
          <a:bodyPr/>
          <a:lstStyle/>
          <a:p>
            <a:fld id="{85C12B7E-7C84-46AD-BD98-9B88FBA2912E}" type="datetimeFigureOut">
              <a:rPr lang="en-GB" smtClean="0"/>
              <a:t>07/05/2022</a:t>
            </a:fld>
            <a:endParaRPr lang="en-GB"/>
          </a:p>
        </p:txBody>
      </p:sp>
      <p:sp>
        <p:nvSpPr>
          <p:cNvPr id="3" name="Footer Placeholder 2">
            <a:extLst>
              <a:ext uri="{FF2B5EF4-FFF2-40B4-BE49-F238E27FC236}">
                <a16:creationId xmlns:a16="http://schemas.microsoft.com/office/drawing/2014/main" id="{83FC5C22-577D-424C-94C0-BE29AE6C00D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FD4582A-07DA-4C0F-AAF2-2FFFC5F058CF}"/>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860454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A41A5-2578-4FE6-99CD-B439670A61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667E0BB-35B5-4FFC-8639-BFE5418930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192074E-4A21-475C-8FC5-201572F03C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391746A-9E84-4B87-8933-FCF779BC9DAC}"/>
              </a:ext>
            </a:extLst>
          </p:cNvPr>
          <p:cNvSpPr>
            <a:spLocks noGrp="1"/>
          </p:cNvSpPr>
          <p:nvPr>
            <p:ph type="dt" sz="half" idx="10"/>
          </p:nvPr>
        </p:nvSpPr>
        <p:spPr/>
        <p:txBody>
          <a:bodyPr/>
          <a:lstStyle/>
          <a:p>
            <a:fld id="{85C12B7E-7C84-46AD-BD98-9B88FBA2912E}" type="datetimeFigureOut">
              <a:rPr lang="en-GB" smtClean="0"/>
              <a:t>07/05/2022</a:t>
            </a:fld>
            <a:endParaRPr lang="en-GB"/>
          </a:p>
        </p:txBody>
      </p:sp>
      <p:sp>
        <p:nvSpPr>
          <p:cNvPr id="6" name="Footer Placeholder 5">
            <a:extLst>
              <a:ext uri="{FF2B5EF4-FFF2-40B4-BE49-F238E27FC236}">
                <a16:creationId xmlns:a16="http://schemas.microsoft.com/office/drawing/2014/main" id="{A3E243BE-A32E-4F00-AF3A-6A336DE2414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C4B664E-6543-44BC-A15F-76A9C41FD496}"/>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2663969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DF72C-BB02-4AC4-8272-BFB48432AE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FB3F072-473C-4628-B32E-A414889D06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20D5967-4B55-4DC9-A8E8-82878E0F05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49A628D-03CE-474F-A199-4D713502CCB7}"/>
              </a:ext>
            </a:extLst>
          </p:cNvPr>
          <p:cNvSpPr>
            <a:spLocks noGrp="1"/>
          </p:cNvSpPr>
          <p:nvPr>
            <p:ph type="dt" sz="half" idx="10"/>
          </p:nvPr>
        </p:nvSpPr>
        <p:spPr/>
        <p:txBody>
          <a:bodyPr/>
          <a:lstStyle/>
          <a:p>
            <a:fld id="{85C12B7E-7C84-46AD-BD98-9B88FBA2912E}" type="datetimeFigureOut">
              <a:rPr lang="en-GB" smtClean="0"/>
              <a:t>07/05/2022</a:t>
            </a:fld>
            <a:endParaRPr lang="en-GB"/>
          </a:p>
        </p:txBody>
      </p:sp>
      <p:sp>
        <p:nvSpPr>
          <p:cNvPr id="6" name="Footer Placeholder 5">
            <a:extLst>
              <a:ext uri="{FF2B5EF4-FFF2-40B4-BE49-F238E27FC236}">
                <a16:creationId xmlns:a16="http://schemas.microsoft.com/office/drawing/2014/main" id="{647D3657-675A-472B-9577-102D106281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9945B7-49A3-48B2-B608-FBA5DCA18745}"/>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42649793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3B355-DD29-4109-913B-93C58DA52D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7F24FB4-53A1-49CF-84EC-FDB2CFC40CF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C4879E6-B066-4FEB-B495-514DD48E3385}"/>
              </a:ext>
            </a:extLst>
          </p:cNvPr>
          <p:cNvSpPr>
            <a:spLocks noGrp="1"/>
          </p:cNvSpPr>
          <p:nvPr>
            <p:ph type="dt" sz="half" idx="10"/>
          </p:nvPr>
        </p:nvSpPr>
        <p:spPr/>
        <p:txBody>
          <a:bodyPr/>
          <a:lstStyle/>
          <a:p>
            <a:fld id="{85C12B7E-7C84-46AD-BD98-9B88FBA2912E}" type="datetimeFigureOut">
              <a:rPr lang="en-GB" smtClean="0"/>
              <a:t>07/05/2022</a:t>
            </a:fld>
            <a:endParaRPr lang="en-GB"/>
          </a:p>
        </p:txBody>
      </p:sp>
      <p:sp>
        <p:nvSpPr>
          <p:cNvPr id="5" name="Footer Placeholder 4">
            <a:extLst>
              <a:ext uri="{FF2B5EF4-FFF2-40B4-BE49-F238E27FC236}">
                <a16:creationId xmlns:a16="http://schemas.microsoft.com/office/drawing/2014/main" id="{C2DBEAD9-9F8D-4B5C-8882-5D9AE1BDF6B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19AC6C-15B1-4551-A25F-A146D5322220}"/>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28606950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11A71B-2958-494B-B4FF-5393F5483FC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3AC4973-082A-480B-BE24-50F6198E62A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5B86DF-8510-411B-B0EC-02AB2293073A}"/>
              </a:ext>
            </a:extLst>
          </p:cNvPr>
          <p:cNvSpPr>
            <a:spLocks noGrp="1"/>
          </p:cNvSpPr>
          <p:nvPr>
            <p:ph type="dt" sz="half" idx="10"/>
          </p:nvPr>
        </p:nvSpPr>
        <p:spPr/>
        <p:txBody>
          <a:bodyPr/>
          <a:lstStyle/>
          <a:p>
            <a:fld id="{85C12B7E-7C84-46AD-BD98-9B88FBA2912E}" type="datetimeFigureOut">
              <a:rPr lang="en-GB" smtClean="0"/>
              <a:t>07/05/2022</a:t>
            </a:fld>
            <a:endParaRPr lang="en-GB"/>
          </a:p>
        </p:txBody>
      </p:sp>
      <p:sp>
        <p:nvSpPr>
          <p:cNvPr id="5" name="Footer Placeholder 4">
            <a:extLst>
              <a:ext uri="{FF2B5EF4-FFF2-40B4-BE49-F238E27FC236}">
                <a16:creationId xmlns:a16="http://schemas.microsoft.com/office/drawing/2014/main" id="{C1F3FE92-9793-40A1-9882-8760D616CDD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4379E5E-ADF8-4E6E-B55B-9C72244460B9}"/>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526094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2157975" y="6307598"/>
            <a:ext cx="1346550" cy="231315"/>
          </a:xfrm>
          <a:prstGeom prst="rect">
            <a:avLst/>
          </a:prstGeom>
        </p:spPr>
      </p:pic>
      <p:sp>
        <p:nvSpPr>
          <p:cNvPr id="9" name="Title 8"/>
          <p:cNvSpPr>
            <a:spLocks noGrp="1"/>
          </p:cNvSpPr>
          <p:nvPr>
            <p:ph type="title"/>
          </p:nvPr>
        </p:nvSpPr>
        <p:spPr>
          <a:xfrm>
            <a:off x="2160563" y="360000"/>
            <a:ext cx="7871650" cy="369332"/>
          </a:xfrm>
          <a:prstGeom prst="rect">
            <a:avLst/>
          </a:prstGeom>
        </p:spPr>
        <p:txBody>
          <a:bodyPr lIns="0" tIns="0" rIns="0" bIns="0"/>
          <a:lstStyle>
            <a:lvl1pPr>
              <a:defRPr sz="2400">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2160562" y="936000"/>
            <a:ext cx="7871651"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6B3B0B0F-E794-1244-9699-107C60B9C23A}"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3503285"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2647567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wide margins">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3237016" y="6307598"/>
            <a:ext cx="1346550" cy="231315"/>
          </a:xfrm>
          <a:prstGeom prst="rect">
            <a:avLst/>
          </a:prstGeom>
        </p:spPr>
      </p:pic>
      <p:sp>
        <p:nvSpPr>
          <p:cNvPr id="9" name="Title 8"/>
          <p:cNvSpPr>
            <a:spLocks noGrp="1"/>
          </p:cNvSpPr>
          <p:nvPr>
            <p:ph type="title"/>
          </p:nvPr>
        </p:nvSpPr>
        <p:spPr>
          <a:xfrm>
            <a:off x="3240844" y="360000"/>
            <a:ext cx="5711087" cy="369332"/>
          </a:xfrm>
          <a:prstGeom prst="rect">
            <a:avLst/>
          </a:prstGeom>
        </p:spPr>
        <p:txBody>
          <a:bodyPr lIns="0" tIns="0" rIns="0" bIns="0"/>
          <a:lstStyle>
            <a:lvl1pPr>
              <a:defRPr>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3240844" y="936000"/>
            <a:ext cx="5711087"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05F19C50-BC3B-5841-9AFF-3A0443B66067}"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4583567"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2391429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narrow margins">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1080282" y="6307598"/>
            <a:ext cx="1346550" cy="231315"/>
          </a:xfrm>
          <a:prstGeom prst="rect">
            <a:avLst/>
          </a:prstGeom>
        </p:spPr>
      </p:pic>
      <p:sp>
        <p:nvSpPr>
          <p:cNvPr id="9" name="Title 8"/>
          <p:cNvSpPr>
            <a:spLocks noGrp="1"/>
          </p:cNvSpPr>
          <p:nvPr>
            <p:ph type="title"/>
          </p:nvPr>
        </p:nvSpPr>
        <p:spPr>
          <a:xfrm>
            <a:off x="1080281" y="360000"/>
            <a:ext cx="10032213" cy="369332"/>
          </a:xfrm>
          <a:prstGeom prst="rect">
            <a:avLst/>
          </a:prstGeom>
        </p:spPr>
        <p:txBody>
          <a:bodyPr lIns="0" tIns="0" rIns="0" bIns="0"/>
          <a:lstStyle>
            <a:lvl1pPr>
              <a:defRPr>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1080281" y="936000"/>
            <a:ext cx="10032213"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E4AB80EA-DB86-D849-B86F-15DAF31F0474}"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2423003"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1406605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099F8A37-CED3-4214-AF1B-4D13CDAA084A}" type="datetimeFigureOut">
              <a:rPr lang="en-GB" smtClean="0">
                <a:solidFill>
                  <a:prstClr val="black">
                    <a:tint val="75000"/>
                  </a:prstClr>
                </a:solidFill>
              </a:rPr>
              <a:pPr/>
              <a:t>07/05/2022</a:t>
            </a:fld>
            <a:endParaRPr lang="en-GB">
              <a:solidFill>
                <a:prstClr val="black">
                  <a:tint val="75000"/>
                </a:prstClr>
              </a:solidFill>
            </a:endParaRPr>
          </a:p>
        </p:txBody>
      </p:sp>
      <p:sp>
        <p:nvSpPr>
          <p:cNvPr id="3" name="Footer Placeholder 2"/>
          <p:cNvSpPr>
            <a:spLocks noGrp="1"/>
          </p:cNvSpPr>
          <p:nvPr>
            <p:ph type="ftr" sz="quarter" idx="11"/>
          </p:nvPr>
        </p:nvSpPr>
        <p:spPr>
          <a:xfrm>
            <a:off x="4038601" y="6356352"/>
            <a:ext cx="4114800" cy="365125"/>
          </a:xfrm>
          <a:prstGeom prst="rect">
            <a:avLst/>
          </a:prstGeom>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a:xfrm>
            <a:off x="8610600" y="6356352"/>
            <a:ext cx="2743200" cy="365125"/>
          </a:xfrm>
          <a:prstGeom prst="rect">
            <a:avLst/>
          </a:prstGeom>
        </p:spPr>
        <p:txBody>
          <a:bodyPr/>
          <a:lstStyle/>
          <a:p>
            <a:fld id="{BDF1CC7D-DD75-4D54-8B2B-088C8D3445D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92063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93835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6F520-12CC-4BF4-B1D5-3592B19356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C01DE4C-28C8-40FD-A829-34C1917201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4BB8B20-B53F-418B-923A-ECAEF2C2707C}"/>
              </a:ext>
            </a:extLst>
          </p:cNvPr>
          <p:cNvSpPr>
            <a:spLocks noGrp="1"/>
          </p:cNvSpPr>
          <p:nvPr>
            <p:ph type="dt" sz="half" idx="10"/>
          </p:nvPr>
        </p:nvSpPr>
        <p:spPr/>
        <p:txBody>
          <a:bodyPr/>
          <a:lstStyle/>
          <a:p>
            <a:fld id="{85C12B7E-7C84-46AD-BD98-9B88FBA2912E}" type="datetimeFigureOut">
              <a:rPr lang="en-GB" smtClean="0"/>
              <a:t>07/05/2022</a:t>
            </a:fld>
            <a:endParaRPr lang="en-GB"/>
          </a:p>
        </p:txBody>
      </p:sp>
      <p:sp>
        <p:nvSpPr>
          <p:cNvPr id="5" name="Footer Placeholder 4">
            <a:extLst>
              <a:ext uri="{FF2B5EF4-FFF2-40B4-BE49-F238E27FC236}">
                <a16:creationId xmlns:a16="http://schemas.microsoft.com/office/drawing/2014/main" id="{8B554FB0-788E-4564-8592-D7C55487CC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B5D3989-9580-4605-A797-C10B4C15890A}"/>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661703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18C41-C304-4298-8248-6497E69715E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DE04716-3DCF-4684-931A-05979AE0FA4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174A191-2CB7-4B21-85AC-BF6209D45AC4}"/>
              </a:ext>
            </a:extLst>
          </p:cNvPr>
          <p:cNvSpPr>
            <a:spLocks noGrp="1"/>
          </p:cNvSpPr>
          <p:nvPr>
            <p:ph type="dt" sz="half" idx="10"/>
          </p:nvPr>
        </p:nvSpPr>
        <p:spPr/>
        <p:txBody>
          <a:bodyPr/>
          <a:lstStyle/>
          <a:p>
            <a:fld id="{85C12B7E-7C84-46AD-BD98-9B88FBA2912E}" type="datetimeFigureOut">
              <a:rPr lang="en-GB" smtClean="0"/>
              <a:t>07/05/2022</a:t>
            </a:fld>
            <a:endParaRPr lang="en-GB"/>
          </a:p>
        </p:txBody>
      </p:sp>
      <p:sp>
        <p:nvSpPr>
          <p:cNvPr id="5" name="Footer Placeholder 4">
            <a:extLst>
              <a:ext uri="{FF2B5EF4-FFF2-40B4-BE49-F238E27FC236}">
                <a16:creationId xmlns:a16="http://schemas.microsoft.com/office/drawing/2014/main" id="{3E048E87-F203-424C-AEBB-AA107288B1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A6D9E0-4BE8-49F8-B24F-98DDB9721555}"/>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450661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E8CD0-97FE-414D-B948-1ADD8EF13C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A74A49E-3338-44B0-ABBA-28DC931B22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8515FF6-49E0-4771-BC8E-93253B1F1B79}"/>
              </a:ext>
            </a:extLst>
          </p:cNvPr>
          <p:cNvSpPr>
            <a:spLocks noGrp="1"/>
          </p:cNvSpPr>
          <p:nvPr>
            <p:ph type="dt" sz="half" idx="10"/>
          </p:nvPr>
        </p:nvSpPr>
        <p:spPr/>
        <p:txBody>
          <a:bodyPr/>
          <a:lstStyle/>
          <a:p>
            <a:fld id="{85C12B7E-7C84-46AD-BD98-9B88FBA2912E}" type="datetimeFigureOut">
              <a:rPr lang="en-GB" smtClean="0"/>
              <a:t>07/05/2022</a:t>
            </a:fld>
            <a:endParaRPr lang="en-GB"/>
          </a:p>
        </p:txBody>
      </p:sp>
      <p:sp>
        <p:nvSpPr>
          <p:cNvPr id="5" name="Footer Placeholder 4">
            <a:extLst>
              <a:ext uri="{FF2B5EF4-FFF2-40B4-BE49-F238E27FC236}">
                <a16:creationId xmlns:a16="http://schemas.microsoft.com/office/drawing/2014/main" id="{426B0D5C-61BD-4FBC-B351-E8881B82C7B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A8D8B86-EFC9-4227-A7FB-9053C80F5E94}"/>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366134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PowerPoint_strip.png"/>
          <p:cNvPicPr>
            <a:picLocks noChangeAspect="1"/>
          </p:cNvPicPr>
          <p:nvPr/>
        </p:nvPicPr>
        <p:blipFill>
          <a:blip r:embed="rId8"/>
          <a:stretch>
            <a:fillRect/>
          </a:stretch>
        </p:blipFill>
        <p:spPr>
          <a:xfrm>
            <a:off x="0" y="0"/>
            <a:ext cx="182928" cy="6858000"/>
          </a:xfrm>
          <a:prstGeom prst="rect">
            <a:avLst/>
          </a:prstGeom>
        </p:spPr>
      </p:pic>
    </p:spTree>
    <p:extLst>
      <p:ext uri="{BB962C8B-B14F-4D97-AF65-F5344CB8AC3E}">
        <p14:creationId xmlns:p14="http://schemas.microsoft.com/office/powerpoint/2010/main" val="358326241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25" r:id="rId6"/>
  </p:sldLayoutIdLst>
  <p:hf hdr="0" dt="0"/>
  <p:txStyles>
    <p:titleStyle>
      <a:lvl1pPr algn="l" defTabSz="457200" rtl="0" eaLnBrk="1" latinLnBrk="0" hangingPunct="1">
        <a:lnSpc>
          <a:spcPts val="2800"/>
        </a:lnSpc>
        <a:spcBef>
          <a:spcPct val="0"/>
        </a:spcBef>
        <a:buNone/>
        <a:defRPr sz="2400" kern="1200">
          <a:solidFill>
            <a:schemeClr val="bg1"/>
          </a:solidFill>
          <a:latin typeface="+mj-lt"/>
          <a:ea typeface="+mj-ea"/>
          <a:cs typeface="+mj-cs"/>
        </a:defRPr>
      </a:lvl1pPr>
    </p:titleStyle>
    <p:bodyStyle>
      <a:lvl1pPr marL="342900" indent="-342900" algn="l" defTabSz="457200" rtl="0" eaLnBrk="1" latinLnBrk="0" hangingPunct="1">
        <a:spcBef>
          <a:spcPct val="20000"/>
        </a:spcBef>
        <a:buClr>
          <a:schemeClr val="bg1"/>
        </a:buClr>
        <a:buFont typeface="Arial"/>
        <a:buChar char="•"/>
        <a:defRPr sz="3200" kern="120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a:solidFill>
            <a:schemeClr val="bg1"/>
          </a:solidFill>
          <a:latin typeface="+mn-lt"/>
          <a:ea typeface="+mn-ea"/>
          <a:cs typeface="+mn-cs"/>
        </a:defRPr>
      </a:lvl2pPr>
      <a:lvl3pPr marL="1143000" indent="-228600" algn="l" defTabSz="457200" rtl="0" eaLnBrk="1" latinLnBrk="0" hangingPunct="1">
        <a:spcBef>
          <a:spcPct val="20000"/>
        </a:spcBef>
        <a:buClr>
          <a:schemeClr val="bg1"/>
        </a:buClr>
        <a:buFont typeface="Arial"/>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4pPr>
      <a:lvl5pPr marL="20574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655BFC-D8DC-4DC3-85B3-45F2A60093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7D768EB-3721-4CB3-BAEF-C5C0E803B0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2068860-C39B-464A-9243-0EAD4FA606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C12B7E-7C84-46AD-BD98-9B88FBA2912E}" type="datetimeFigureOut">
              <a:rPr lang="en-GB" smtClean="0"/>
              <a:t>07/05/2022</a:t>
            </a:fld>
            <a:endParaRPr lang="en-GB"/>
          </a:p>
        </p:txBody>
      </p:sp>
      <p:sp>
        <p:nvSpPr>
          <p:cNvPr id="5" name="Footer Placeholder 4">
            <a:extLst>
              <a:ext uri="{FF2B5EF4-FFF2-40B4-BE49-F238E27FC236}">
                <a16:creationId xmlns:a16="http://schemas.microsoft.com/office/drawing/2014/main" id="{191E7B55-0BEC-47E9-AD0D-59B0D45B08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2D5F52C-155F-446D-A94D-55E2B3326D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774F6E-4FEA-4D9A-B947-88F2AF1259BC}" type="slidenum">
              <a:rPr lang="en-GB" smtClean="0"/>
              <a:t>‹#›</a:t>
            </a:fld>
            <a:endParaRPr lang="en-GB"/>
          </a:p>
        </p:txBody>
      </p:sp>
    </p:spTree>
    <p:extLst>
      <p:ext uri="{BB962C8B-B14F-4D97-AF65-F5344CB8AC3E}">
        <p14:creationId xmlns:p14="http://schemas.microsoft.com/office/powerpoint/2010/main" val="3773012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NULL"/><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6.xml"/><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7.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9.xml"/><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6.xml"/><Relationship Id="rId7" Type="http://schemas.openxmlformats.org/officeDocument/2006/relationships/diagramColors" Target="../diagrams/colors1.xml"/><Relationship Id="rId2" Type="http://schemas.openxmlformats.org/officeDocument/2006/relationships/slideLayout" Target="../slideLayouts/slideLayout6.xml"/><Relationship Id="rId1" Type="http://schemas.openxmlformats.org/officeDocument/2006/relationships/tags" Target="../tags/tag1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9.xml.rels><?xml version="1.0" encoding="UTF-8" standalone="yes"?>
<Relationships xmlns="http://schemas.openxmlformats.org/package/2006/relationships"><Relationship Id="rId3" Type="http://schemas.openxmlformats.org/officeDocument/2006/relationships/image" Target="../media/image37.jfif"/><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39.gif"/><Relationship Id="rId4" Type="http://schemas.openxmlformats.org/officeDocument/2006/relationships/image" Target="../media/image38.jfif"/></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40.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4.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4F3D322-0970-491A-A087-897DE99754E3}"/>
              </a:ext>
            </a:extLst>
          </p:cNvPr>
          <p:cNvSpPr/>
          <p:nvPr/>
        </p:nvSpPr>
        <p:spPr>
          <a:xfrm>
            <a:off x="8649730" y="5074194"/>
            <a:ext cx="1807493" cy="382615"/>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D35F85E-8C22-4818-951A-D364ADFDE742}"/>
              </a:ext>
            </a:extLst>
          </p:cNvPr>
          <p:cNvSpPr>
            <a:spLocks noGrp="1"/>
          </p:cNvSpPr>
          <p:nvPr>
            <p:ph type="title"/>
          </p:nvPr>
        </p:nvSpPr>
        <p:spPr/>
        <p:txBody>
          <a:bodyPr/>
          <a:lstStyle/>
          <a:p>
            <a:endParaRPr lang="en-GB"/>
          </a:p>
        </p:txBody>
      </p:sp>
      <p:pic>
        <p:nvPicPr>
          <p:cNvPr id="8" name="Content Placeholder 7">
            <a:extLst>
              <a:ext uri="{FF2B5EF4-FFF2-40B4-BE49-F238E27FC236}">
                <a16:creationId xmlns:a16="http://schemas.microsoft.com/office/drawing/2014/main" id="{BCB1DC16-A6FD-43BE-86EB-993A7AEC73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619750" y="3525044"/>
            <a:ext cx="952500" cy="952500"/>
          </a:xfrm>
        </p:spPr>
      </p:pic>
      <p:pic>
        <p:nvPicPr>
          <p:cNvPr id="4" name="Picture 3" descr="midblue.png">
            <a:extLst>
              <a:ext uri="{FF2B5EF4-FFF2-40B4-BE49-F238E27FC236}">
                <a16:creationId xmlns:a16="http://schemas.microsoft.com/office/drawing/2014/main" id="{90702D70-33EC-492C-9A5E-418BB1918B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5E18CD65-C12C-4585-AE09-7F5ADBAE8E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7735" y="1392460"/>
            <a:ext cx="8236527" cy="5824177"/>
          </a:xfrm>
          <a:prstGeom prst="rect">
            <a:avLst/>
          </a:prstGeom>
        </p:spPr>
      </p:pic>
      <p:sp>
        <p:nvSpPr>
          <p:cNvPr id="6" name="TextBox 5">
            <a:extLst>
              <a:ext uri="{FF2B5EF4-FFF2-40B4-BE49-F238E27FC236}">
                <a16:creationId xmlns:a16="http://schemas.microsoft.com/office/drawing/2014/main" id="{90FF154F-4E1B-40DE-9966-6635554D7368}"/>
              </a:ext>
            </a:extLst>
          </p:cNvPr>
          <p:cNvSpPr txBox="1"/>
          <p:nvPr/>
        </p:nvSpPr>
        <p:spPr>
          <a:xfrm>
            <a:off x="0" y="6271920"/>
            <a:ext cx="12191999" cy="369332"/>
          </a:xfrm>
          <a:prstGeom prst="rect">
            <a:avLst/>
          </a:prstGeom>
          <a:noFill/>
        </p:spPr>
        <p:txBody>
          <a:bodyPr wrap="square" rtlCol="0">
            <a:spAutoFit/>
          </a:bodyPr>
          <a:lstStyle/>
          <a:p>
            <a:pPr algn="ctr"/>
            <a:r>
              <a:rPr lang="en-GB" dirty="0">
                <a:solidFill>
                  <a:schemeClr val="bg1"/>
                </a:solidFill>
                <a:latin typeface="Arial" panose="020B0604020202020204" pitchFamily="34" charset="0"/>
                <a:cs typeface="Arial" panose="020B0604020202020204" pitchFamily="34" charset="0"/>
              </a:rPr>
              <a:t>The strength of a common goal</a:t>
            </a:r>
          </a:p>
        </p:txBody>
      </p:sp>
      <p:sp>
        <p:nvSpPr>
          <p:cNvPr id="3" name="TextBox 2">
            <a:extLst>
              <a:ext uri="{FF2B5EF4-FFF2-40B4-BE49-F238E27FC236}">
                <a16:creationId xmlns:a16="http://schemas.microsoft.com/office/drawing/2014/main" id="{3C43A84D-5B7B-4929-9274-100BAF9814BE}"/>
              </a:ext>
            </a:extLst>
          </p:cNvPr>
          <p:cNvSpPr txBox="1"/>
          <p:nvPr/>
        </p:nvSpPr>
        <p:spPr>
          <a:xfrm>
            <a:off x="1" y="-185963"/>
            <a:ext cx="12191998" cy="1938992"/>
          </a:xfrm>
          <a:prstGeom prst="rect">
            <a:avLst/>
          </a:prstGeom>
          <a:noFill/>
        </p:spPr>
        <p:txBody>
          <a:bodyPr wrap="square" rtlCol="0">
            <a:spAutoFit/>
          </a:bodyPr>
          <a:lstStyle/>
          <a:p>
            <a:pPr algn="ctr"/>
            <a:endParaRPr lang="en-GB" dirty="0">
              <a:solidFill>
                <a:schemeClr val="bg1"/>
              </a:solidFill>
              <a:latin typeface="HelveticaNeueLT Std Ext" panose="020B0605020202020204" pitchFamily="34" charset="0"/>
            </a:endParaRPr>
          </a:p>
          <a:p>
            <a:pPr algn="ctr"/>
            <a:r>
              <a:rPr lang="en-GB" sz="3000" dirty="0">
                <a:solidFill>
                  <a:schemeClr val="bg1"/>
                </a:solidFill>
                <a:latin typeface="HelveticaNeueLT Std Ext" panose="020B0605020202020204" pitchFamily="34" charset="0"/>
              </a:rPr>
              <a:t>Machine Learning for Weather and Climate Prediction</a:t>
            </a:r>
          </a:p>
          <a:p>
            <a:pPr algn="ctr"/>
            <a:endParaRPr lang="en-GB" sz="3000" dirty="0">
              <a:solidFill>
                <a:schemeClr val="bg1"/>
              </a:solidFill>
              <a:latin typeface="HelveticaNeueLT Std Ext" panose="020B0605020202020204" pitchFamily="34" charset="0"/>
            </a:endParaRPr>
          </a:p>
          <a:p>
            <a:pPr algn="ctr"/>
            <a:r>
              <a:rPr lang="en-GB" sz="2400" dirty="0">
                <a:solidFill>
                  <a:schemeClr val="bg1"/>
                </a:solidFill>
                <a:latin typeface="HelveticaNeueLT Std Ext" panose="020B0605020202020204" pitchFamily="34" charset="0"/>
              </a:rPr>
              <a:t>Peter Dueben</a:t>
            </a:r>
          </a:p>
          <a:p>
            <a:endParaRPr lang="en-GB" dirty="0">
              <a:latin typeface="HelveticaNeueLT Std Ext" panose="020B0605020202020204" pitchFamily="34" charset="0"/>
            </a:endParaRPr>
          </a:p>
        </p:txBody>
      </p:sp>
      <p:sp>
        <p:nvSpPr>
          <p:cNvPr id="7" name="Rectangle 6">
            <a:extLst>
              <a:ext uri="{FF2B5EF4-FFF2-40B4-BE49-F238E27FC236}">
                <a16:creationId xmlns:a16="http://schemas.microsoft.com/office/drawing/2014/main" id="{495D70BB-D37E-4F03-95EF-3D517C90F72E}"/>
              </a:ext>
            </a:extLst>
          </p:cNvPr>
          <p:cNvSpPr/>
          <p:nvPr/>
        </p:nvSpPr>
        <p:spPr>
          <a:xfrm>
            <a:off x="1132556" y="1683622"/>
            <a:ext cx="9992497" cy="523220"/>
          </a:xfrm>
          <a:prstGeom prst="rect">
            <a:avLst/>
          </a:prstGeom>
        </p:spPr>
        <p:txBody>
          <a:bodyPr wrap="square">
            <a:spAutoFit/>
          </a:bodyPr>
          <a:lstStyle/>
          <a:p>
            <a:pPr algn="ctr"/>
            <a:endParaRPr lang="en-GB" sz="1200" dirty="0">
              <a:solidFill>
                <a:schemeClr val="bg1"/>
              </a:solidFill>
            </a:endParaRPr>
          </a:p>
          <a:p>
            <a:pPr algn="ctr"/>
            <a:r>
              <a:rPr lang="en-GB" sz="1600" dirty="0">
                <a:solidFill>
                  <a:schemeClr val="bg1"/>
                </a:solidFill>
              </a:rPr>
              <a:t>Head of the Earth System Modelling Section and Coordinator for Machine Learning and AI Activities</a:t>
            </a:r>
          </a:p>
        </p:txBody>
      </p:sp>
      <p:pic>
        <p:nvPicPr>
          <p:cNvPr id="12" name="Picture 11">
            <a:extLst>
              <a:ext uri="{FF2B5EF4-FFF2-40B4-BE49-F238E27FC236}">
                <a16:creationId xmlns:a16="http://schemas.microsoft.com/office/drawing/2014/main" id="{E4417B70-4F75-4923-8CA9-AB5042316E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62315" y="5465540"/>
            <a:ext cx="2258985" cy="557215"/>
          </a:xfrm>
          <a:prstGeom prst="rect">
            <a:avLst/>
          </a:prstGeom>
        </p:spPr>
      </p:pic>
      <p:pic>
        <p:nvPicPr>
          <p:cNvPr id="14" name="Picture 13">
            <a:extLst>
              <a:ext uri="{FF2B5EF4-FFF2-40B4-BE49-F238E27FC236}">
                <a16:creationId xmlns:a16="http://schemas.microsoft.com/office/drawing/2014/main" id="{D88BD194-C591-48FB-BC55-CDA1AF0FCCD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91712" y="4917989"/>
            <a:ext cx="1346882" cy="1143882"/>
          </a:xfrm>
          <a:prstGeom prst="rect">
            <a:avLst/>
          </a:prstGeom>
        </p:spPr>
      </p:pic>
      <p:sp>
        <p:nvSpPr>
          <p:cNvPr id="15" name="TextBox 14">
            <a:extLst>
              <a:ext uri="{FF2B5EF4-FFF2-40B4-BE49-F238E27FC236}">
                <a16:creationId xmlns:a16="http://schemas.microsoft.com/office/drawing/2014/main" id="{C3DEC50C-6F2F-4A3E-8961-8FD50EABC28E}"/>
              </a:ext>
            </a:extLst>
          </p:cNvPr>
          <p:cNvSpPr txBox="1"/>
          <p:nvPr/>
        </p:nvSpPr>
        <p:spPr>
          <a:xfrm>
            <a:off x="8081319" y="6138233"/>
            <a:ext cx="4158932" cy="646331"/>
          </a:xfrm>
          <a:prstGeom prst="rect">
            <a:avLst/>
          </a:prstGeom>
          <a:noFill/>
        </p:spPr>
        <p:txBody>
          <a:bodyPr wrap="square" rtlCol="0">
            <a:spAutoFit/>
          </a:bodyPr>
          <a:lstStyle/>
          <a:p>
            <a:pPr algn="just"/>
            <a:r>
              <a:rPr lang="en-GB" sz="1200" dirty="0">
                <a:solidFill>
                  <a:schemeClr val="bg1"/>
                </a:solidFill>
              </a:rPr>
              <a:t>The ESIWACE, MAELSTROM and AI4Copernicus projects have received funding from the European Union under grant agreement No 823988, </a:t>
            </a:r>
            <a:r>
              <a:rPr lang="en-GB" sz="1200" b="0" i="0" dirty="0">
                <a:solidFill>
                  <a:srgbClr val="E8EAED"/>
                </a:solidFill>
                <a:effectLst/>
                <a:latin typeface="Roboto"/>
              </a:rPr>
              <a:t>955513 and 101016798</a:t>
            </a:r>
            <a:r>
              <a:rPr lang="en-GB" sz="1200" dirty="0">
                <a:solidFill>
                  <a:schemeClr val="bg1"/>
                </a:solidFill>
              </a:rPr>
              <a:t>.</a:t>
            </a:r>
          </a:p>
        </p:txBody>
      </p:sp>
      <p:pic>
        <p:nvPicPr>
          <p:cNvPr id="19" name="Picture 18" descr="A picture containing vector graphics&#10;&#10;Description automatically generated">
            <a:extLst>
              <a:ext uri="{FF2B5EF4-FFF2-40B4-BE49-F238E27FC236}">
                <a16:creationId xmlns:a16="http://schemas.microsoft.com/office/drawing/2014/main" id="{7D988173-07AA-4293-AF76-E2E975CD94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83774" y="3881475"/>
            <a:ext cx="1299504" cy="1452963"/>
          </a:xfrm>
          <a:prstGeom prst="rect">
            <a:avLst/>
          </a:prstGeom>
        </p:spPr>
      </p:pic>
    </p:spTree>
    <p:extLst>
      <p:ext uri="{BB962C8B-B14F-4D97-AF65-F5344CB8AC3E}">
        <p14:creationId xmlns:p14="http://schemas.microsoft.com/office/powerpoint/2010/main" val="2600725830"/>
      </p:ext>
    </p:extLst>
  </p:cSld>
  <p:clrMapOvr>
    <a:masterClrMapping/>
  </p:clrMapOvr>
  <mc:AlternateContent xmlns:mc="http://schemas.openxmlformats.org/markup-compatibility/2006" xmlns:p14="http://schemas.microsoft.com/office/powerpoint/2010/main">
    <mc:Choice Requires="p14">
      <p:transition spd="slow" p14:dur="2000" advTm="9010"/>
    </mc:Choice>
    <mc:Fallback xmlns="">
      <p:transition spd="slow" advTm="901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954107"/>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Example talk 1: Ryan </a:t>
            </a:r>
            <a:r>
              <a:rPr lang="en-GB" sz="2800" dirty="0" err="1">
                <a:solidFill>
                  <a:schemeClr val="accent1">
                    <a:lumMod val="50000"/>
                  </a:schemeClr>
                </a:solidFill>
                <a:latin typeface="Helevtica"/>
                <a:ea typeface="+mj-ea"/>
                <a:cs typeface="+mj-cs"/>
              </a:rPr>
              <a:t>Keisler</a:t>
            </a:r>
            <a:r>
              <a:rPr lang="en-GB" sz="2800" dirty="0">
                <a:solidFill>
                  <a:schemeClr val="accent1">
                    <a:lumMod val="50000"/>
                  </a:schemeClr>
                </a:solidFill>
                <a:latin typeface="Helevtica"/>
                <a:ea typeface="+mj-ea"/>
                <a:cs typeface="+mj-cs"/>
              </a:rPr>
              <a:t> – Forecasting Global Weather with Graph Neural Networks</a:t>
            </a:r>
          </a:p>
        </p:txBody>
      </p:sp>
      <p:sp>
        <p:nvSpPr>
          <p:cNvPr id="5" name="TextBox 4">
            <a:extLst>
              <a:ext uri="{FF2B5EF4-FFF2-40B4-BE49-F238E27FC236}">
                <a16:creationId xmlns:a16="http://schemas.microsoft.com/office/drawing/2014/main" id="{D0755204-AB86-DECB-A861-50B2A7744A8D}"/>
              </a:ext>
            </a:extLst>
          </p:cNvPr>
          <p:cNvSpPr txBox="1"/>
          <p:nvPr/>
        </p:nvSpPr>
        <p:spPr>
          <a:xfrm>
            <a:off x="435838" y="1006913"/>
            <a:ext cx="5660161" cy="646331"/>
          </a:xfrm>
          <a:prstGeom prst="rect">
            <a:avLst/>
          </a:prstGeom>
          <a:solidFill>
            <a:schemeClr val="accent2"/>
          </a:solidFill>
        </p:spPr>
        <p:txBody>
          <a:bodyPr wrap="square">
            <a:spAutoFit/>
          </a:bodyPr>
          <a:lstStyle/>
          <a:p>
            <a:r>
              <a:rPr lang="en-GB" b="0" i="0" u="none" strike="noStrike" dirty="0" err="1">
                <a:solidFill>
                  <a:srgbClr val="202124"/>
                </a:solidFill>
                <a:effectLst/>
                <a:latin typeface="Roboto" panose="02000000000000000000" pitchFamily="2" charset="0"/>
              </a:rPr>
              <a:t>WeatherBench</a:t>
            </a:r>
            <a:r>
              <a:rPr lang="en-GB" b="0" i="0" u="none" strike="noStrike" dirty="0">
                <a:solidFill>
                  <a:srgbClr val="202124"/>
                </a:solidFill>
                <a:effectLst/>
                <a:latin typeface="Roboto" panose="02000000000000000000" pitchFamily="2" charset="0"/>
              </a:rPr>
              <a:t>-type problem</a:t>
            </a:r>
          </a:p>
          <a:p>
            <a:r>
              <a:rPr lang="en-GB" b="1" i="0" u="none" strike="noStrike" dirty="0">
                <a:solidFill>
                  <a:srgbClr val="202124"/>
                </a:solidFill>
                <a:effectLst/>
                <a:latin typeface="Roboto" panose="02000000000000000000" pitchFamily="2" charset="0"/>
              </a:rPr>
              <a:t>Input:</a:t>
            </a:r>
            <a:r>
              <a:rPr lang="en-GB" b="0" i="0" u="none" strike="noStrike" dirty="0">
                <a:solidFill>
                  <a:srgbClr val="202124"/>
                </a:solidFill>
                <a:effectLst/>
                <a:latin typeface="Roboto" panose="02000000000000000000" pitchFamily="2" charset="0"/>
              </a:rPr>
              <a:t> ERA5 fields / </a:t>
            </a:r>
            <a:r>
              <a:rPr lang="en-GB" b="1" i="0" u="none" strike="noStrike" dirty="0">
                <a:solidFill>
                  <a:srgbClr val="202124"/>
                </a:solidFill>
                <a:effectLst/>
                <a:latin typeface="Roboto" panose="02000000000000000000" pitchFamily="2" charset="0"/>
              </a:rPr>
              <a:t>Output:</a:t>
            </a:r>
            <a:r>
              <a:rPr lang="en-GB" b="0" i="0" u="none" strike="noStrike" dirty="0">
                <a:solidFill>
                  <a:srgbClr val="202124"/>
                </a:solidFill>
                <a:effectLst/>
                <a:latin typeface="Roboto" panose="02000000000000000000" pitchFamily="2" charset="0"/>
              </a:rPr>
              <a:t> ERA5 fields at a later time</a:t>
            </a:r>
            <a:endParaRPr lang="en-US" dirty="0"/>
          </a:p>
        </p:txBody>
      </p:sp>
      <p:pic>
        <p:nvPicPr>
          <p:cNvPr id="6" name="Picture 5" descr="Text&#10;&#10;Description automatically generated">
            <a:extLst>
              <a:ext uri="{FF2B5EF4-FFF2-40B4-BE49-F238E27FC236}">
                <a16:creationId xmlns:a16="http://schemas.microsoft.com/office/drawing/2014/main" id="{57A571F6-25A2-62CC-A849-551EC550B7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1270" y="635208"/>
            <a:ext cx="5399930" cy="1850477"/>
          </a:xfrm>
          <a:prstGeom prst="rect">
            <a:avLst/>
          </a:prstGeom>
        </p:spPr>
      </p:pic>
      <p:pic>
        <p:nvPicPr>
          <p:cNvPr id="10" name="Picture 9" descr="A picture containing diagram&#10;&#10;Description automatically generated">
            <a:extLst>
              <a:ext uri="{FF2B5EF4-FFF2-40B4-BE49-F238E27FC236}">
                <a16:creationId xmlns:a16="http://schemas.microsoft.com/office/drawing/2014/main" id="{A61CD373-5EA0-9263-FDB1-2E7F3D1E8F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13398" y="2628955"/>
            <a:ext cx="5227802" cy="4137053"/>
          </a:xfrm>
          <a:prstGeom prst="rect">
            <a:avLst/>
          </a:prstGeom>
        </p:spPr>
      </p:pic>
      <p:pic>
        <p:nvPicPr>
          <p:cNvPr id="12" name="Picture 11" descr="Chart, line chart&#10;&#10;Description automatically generated">
            <a:extLst>
              <a:ext uri="{FF2B5EF4-FFF2-40B4-BE49-F238E27FC236}">
                <a16:creationId xmlns:a16="http://schemas.microsoft.com/office/drawing/2014/main" id="{F92B6758-889E-0C77-40BC-6BE7108B4B0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8278" y="1811730"/>
            <a:ext cx="6251121" cy="4984143"/>
          </a:xfrm>
          <a:prstGeom prst="rect">
            <a:avLst/>
          </a:prstGeom>
        </p:spPr>
      </p:pic>
    </p:spTree>
    <p:custDataLst>
      <p:tags r:id="rId1"/>
    </p:custDataLst>
    <p:extLst>
      <p:ext uri="{BB962C8B-B14F-4D97-AF65-F5344CB8AC3E}">
        <p14:creationId xmlns:p14="http://schemas.microsoft.com/office/powerpoint/2010/main" val="745862097"/>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954107"/>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Example talk 2: </a:t>
            </a:r>
            <a:r>
              <a:rPr lang="en-GB" sz="2800" dirty="0" err="1">
                <a:solidFill>
                  <a:schemeClr val="accent1">
                    <a:lumMod val="50000"/>
                  </a:schemeClr>
                </a:solidFill>
                <a:latin typeface="Helevtica"/>
                <a:ea typeface="+mj-ea"/>
                <a:cs typeface="+mj-cs"/>
              </a:rPr>
              <a:t>Jussi</a:t>
            </a:r>
            <a:r>
              <a:rPr lang="en-GB" sz="2800" dirty="0">
                <a:solidFill>
                  <a:schemeClr val="accent1">
                    <a:lumMod val="50000"/>
                  </a:schemeClr>
                </a:solidFill>
                <a:latin typeface="Helevtica"/>
                <a:ea typeface="+mj-ea"/>
                <a:cs typeface="+mj-cs"/>
              </a:rPr>
              <a:t> Leinonen – Time-Consistent Downscaling of Atmospheric Fields with Generative Adversarial Networks</a:t>
            </a:r>
          </a:p>
        </p:txBody>
      </p:sp>
      <p:pic>
        <p:nvPicPr>
          <p:cNvPr id="3" name="Picture 2" descr="Diagram&#10;&#10;Description automatically generated with medium confidence">
            <a:extLst>
              <a:ext uri="{FF2B5EF4-FFF2-40B4-BE49-F238E27FC236}">
                <a16:creationId xmlns:a16="http://schemas.microsoft.com/office/drawing/2014/main" id="{67C1209F-A47D-6562-43C7-ACDE7D1AA1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0900" y="914944"/>
            <a:ext cx="7480300" cy="3695700"/>
          </a:xfrm>
          <a:prstGeom prst="rect">
            <a:avLst/>
          </a:prstGeom>
        </p:spPr>
      </p:pic>
      <p:sp>
        <p:nvSpPr>
          <p:cNvPr id="6" name="TextBox 5">
            <a:extLst>
              <a:ext uri="{FF2B5EF4-FFF2-40B4-BE49-F238E27FC236}">
                <a16:creationId xmlns:a16="http://schemas.microsoft.com/office/drawing/2014/main" id="{D2D0688C-D0AA-EC52-C6DD-884D9EB3D808}"/>
              </a:ext>
            </a:extLst>
          </p:cNvPr>
          <p:cNvSpPr txBox="1"/>
          <p:nvPr/>
        </p:nvSpPr>
        <p:spPr>
          <a:xfrm>
            <a:off x="370524" y="1111416"/>
            <a:ext cx="3953281" cy="1200329"/>
          </a:xfrm>
          <a:prstGeom prst="rect">
            <a:avLst/>
          </a:prstGeom>
          <a:solidFill>
            <a:schemeClr val="accent2"/>
          </a:solidFill>
        </p:spPr>
        <p:txBody>
          <a:bodyPr wrap="square">
            <a:spAutoFit/>
          </a:bodyPr>
          <a:lstStyle/>
          <a:p>
            <a:r>
              <a:rPr lang="en-GB" b="1" i="0" u="none" strike="noStrike" dirty="0">
                <a:solidFill>
                  <a:srgbClr val="202124"/>
                </a:solidFill>
                <a:effectLst/>
                <a:latin typeface="Roboto" panose="02000000000000000000" pitchFamily="2" charset="0"/>
              </a:rPr>
              <a:t>Input:</a:t>
            </a:r>
            <a:r>
              <a:rPr lang="en-GB" b="0" i="0" u="none" strike="noStrike" dirty="0">
                <a:solidFill>
                  <a:srgbClr val="202124"/>
                </a:solidFill>
                <a:effectLst/>
                <a:latin typeface="Roboto" panose="02000000000000000000" pitchFamily="2" charset="0"/>
              </a:rPr>
              <a:t> Precipitation observations </a:t>
            </a:r>
            <a:r>
              <a:rPr lang="en-GB" dirty="0">
                <a:solidFill>
                  <a:srgbClr val="202124"/>
                </a:solidFill>
                <a:latin typeface="Roboto" panose="02000000000000000000" pitchFamily="2" charset="0"/>
              </a:rPr>
              <a:t>on coarse grid</a:t>
            </a:r>
            <a:br>
              <a:rPr lang="en-GB" dirty="0">
                <a:solidFill>
                  <a:srgbClr val="202124"/>
                </a:solidFill>
                <a:latin typeface="Roboto" panose="02000000000000000000" pitchFamily="2" charset="0"/>
              </a:rPr>
            </a:br>
            <a:r>
              <a:rPr lang="en-GB" b="1" i="0" u="none" strike="noStrike" dirty="0">
                <a:solidFill>
                  <a:srgbClr val="202124"/>
                </a:solidFill>
                <a:effectLst/>
                <a:latin typeface="Roboto" panose="02000000000000000000" pitchFamily="2" charset="0"/>
              </a:rPr>
              <a:t>Output:</a:t>
            </a:r>
            <a:r>
              <a:rPr lang="en-GB" b="0" i="0" u="none" strike="noStrike" dirty="0">
                <a:solidFill>
                  <a:srgbClr val="202124"/>
                </a:solidFill>
                <a:effectLst/>
                <a:latin typeface="Roboto" panose="02000000000000000000" pitchFamily="2" charset="0"/>
              </a:rPr>
              <a:t> Precipitation observation on fine grid</a:t>
            </a:r>
            <a:endParaRPr lang="en-US" dirty="0"/>
          </a:p>
        </p:txBody>
      </p:sp>
      <p:pic>
        <p:nvPicPr>
          <p:cNvPr id="7" name="Picture 6" descr="Map&#10;&#10;Description automatically generated">
            <a:extLst>
              <a:ext uri="{FF2B5EF4-FFF2-40B4-BE49-F238E27FC236}">
                <a16:creationId xmlns:a16="http://schemas.microsoft.com/office/drawing/2014/main" id="{7BFAE55B-A34A-4972-79B3-0A1031DAF5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003" y="3173501"/>
            <a:ext cx="11476668" cy="3631693"/>
          </a:xfrm>
          <a:prstGeom prst="rect">
            <a:avLst/>
          </a:prstGeom>
        </p:spPr>
      </p:pic>
    </p:spTree>
    <p:custDataLst>
      <p:tags r:id="rId1"/>
    </p:custDataLst>
    <p:extLst>
      <p:ext uri="{BB962C8B-B14F-4D97-AF65-F5344CB8AC3E}">
        <p14:creationId xmlns:p14="http://schemas.microsoft.com/office/powerpoint/2010/main" val="3411771044"/>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954107"/>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Example talk 3: Lucy Harris – A machine Learning Approach to Stochastic Downscaling of Precipitation Forecasts</a:t>
            </a:r>
          </a:p>
        </p:txBody>
      </p:sp>
      <p:sp>
        <p:nvSpPr>
          <p:cNvPr id="4" name="TextBox 3">
            <a:extLst>
              <a:ext uri="{FF2B5EF4-FFF2-40B4-BE49-F238E27FC236}">
                <a16:creationId xmlns:a16="http://schemas.microsoft.com/office/drawing/2014/main" id="{75BC258F-41C0-72AF-25D0-E0E3710D626E}"/>
              </a:ext>
            </a:extLst>
          </p:cNvPr>
          <p:cNvSpPr txBox="1"/>
          <p:nvPr/>
        </p:nvSpPr>
        <p:spPr>
          <a:xfrm>
            <a:off x="370524" y="1111416"/>
            <a:ext cx="3953281" cy="1200329"/>
          </a:xfrm>
          <a:prstGeom prst="rect">
            <a:avLst/>
          </a:prstGeom>
          <a:solidFill>
            <a:schemeClr val="accent2"/>
          </a:solidFill>
        </p:spPr>
        <p:txBody>
          <a:bodyPr wrap="square">
            <a:spAutoFit/>
          </a:bodyPr>
          <a:lstStyle/>
          <a:p>
            <a:r>
              <a:rPr lang="en-GB" b="1" i="0" u="none" strike="noStrike" dirty="0">
                <a:solidFill>
                  <a:srgbClr val="202124"/>
                </a:solidFill>
                <a:effectLst/>
                <a:latin typeface="Roboto" panose="02000000000000000000" pitchFamily="2" charset="0"/>
              </a:rPr>
              <a:t>Input:</a:t>
            </a:r>
            <a:r>
              <a:rPr lang="en-GB" b="0" i="0" u="none" strike="noStrike" dirty="0">
                <a:solidFill>
                  <a:srgbClr val="202124"/>
                </a:solidFill>
                <a:effectLst/>
                <a:latin typeface="Roboto" panose="02000000000000000000" pitchFamily="2" charset="0"/>
              </a:rPr>
              <a:t> IFS Model Simulation fields </a:t>
            </a:r>
            <a:r>
              <a:rPr lang="en-GB" dirty="0">
                <a:solidFill>
                  <a:srgbClr val="202124"/>
                </a:solidFill>
                <a:latin typeface="Roboto" panose="02000000000000000000" pitchFamily="2" charset="0"/>
              </a:rPr>
              <a:t>on coarse (9 km) grid</a:t>
            </a:r>
            <a:br>
              <a:rPr lang="en-GB" dirty="0">
                <a:solidFill>
                  <a:srgbClr val="202124"/>
                </a:solidFill>
                <a:latin typeface="Roboto" panose="02000000000000000000" pitchFamily="2" charset="0"/>
              </a:rPr>
            </a:br>
            <a:r>
              <a:rPr lang="en-GB" b="1" i="0" u="none" strike="noStrike" dirty="0">
                <a:solidFill>
                  <a:srgbClr val="202124"/>
                </a:solidFill>
                <a:effectLst/>
                <a:latin typeface="Roboto" panose="02000000000000000000" pitchFamily="2" charset="0"/>
              </a:rPr>
              <a:t>Output:</a:t>
            </a:r>
            <a:r>
              <a:rPr lang="en-GB" b="0" i="0" u="none" strike="noStrike" dirty="0">
                <a:solidFill>
                  <a:srgbClr val="202124"/>
                </a:solidFill>
                <a:effectLst/>
                <a:latin typeface="Roboto" panose="02000000000000000000" pitchFamily="2" charset="0"/>
              </a:rPr>
              <a:t> Precipitation observation on fine (1 km) grid </a:t>
            </a:r>
            <a:endParaRPr lang="en-US" dirty="0"/>
          </a:p>
        </p:txBody>
      </p:sp>
      <p:pic>
        <p:nvPicPr>
          <p:cNvPr id="3" name="Picture 2" descr="Diagram&#10;&#10;Description automatically generated with medium confidence">
            <a:extLst>
              <a:ext uri="{FF2B5EF4-FFF2-40B4-BE49-F238E27FC236}">
                <a16:creationId xmlns:a16="http://schemas.microsoft.com/office/drawing/2014/main" id="{8147829A-08B9-0549-3F89-4083CC184E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6776" y="867810"/>
            <a:ext cx="6828817" cy="5990190"/>
          </a:xfrm>
          <a:prstGeom prst="rect">
            <a:avLst/>
          </a:prstGeom>
        </p:spPr>
      </p:pic>
      <p:sp>
        <p:nvSpPr>
          <p:cNvPr id="7" name="TextBox 6">
            <a:extLst>
              <a:ext uri="{FF2B5EF4-FFF2-40B4-BE49-F238E27FC236}">
                <a16:creationId xmlns:a16="http://schemas.microsoft.com/office/drawing/2014/main" id="{65086878-D8EC-EFC8-2007-CB13FEC4296D}"/>
              </a:ext>
            </a:extLst>
          </p:cNvPr>
          <p:cNvSpPr txBox="1"/>
          <p:nvPr/>
        </p:nvSpPr>
        <p:spPr>
          <a:xfrm>
            <a:off x="370524" y="4361590"/>
            <a:ext cx="6096000" cy="369332"/>
          </a:xfrm>
          <a:prstGeom prst="rect">
            <a:avLst/>
          </a:prstGeom>
          <a:noFill/>
        </p:spPr>
        <p:txBody>
          <a:bodyPr wrap="square">
            <a:spAutoFit/>
          </a:bodyPr>
          <a:lstStyle/>
          <a:p>
            <a:r>
              <a:rPr lang="en-GB" dirty="0">
                <a:solidFill>
                  <a:srgbClr val="202124"/>
                </a:solidFill>
                <a:latin typeface="Roboto" panose="02000000000000000000" pitchFamily="2" charset="0"/>
              </a:rPr>
              <a:t>Also, see talk by Suman </a:t>
            </a:r>
            <a:r>
              <a:rPr lang="en-GB" dirty="0" err="1">
                <a:solidFill>
                  <a:srgbClr val="202124"/>
                </a:solidFill>
                <a:latin typeface="Roboto" panose="02000000000000000000" pitchFamily="2" charset="0"/>
              </a:rPr>
              <a:t>Ravuri</a:t>
            </a:r>
            <a:r>
              <a:rPr lang="en-GB" b="0" i="0" u="none" strike="noStrike" dirty="0">
                <a:solidFill>
                  <a:srgbClr val="202124"/>
                </a:solidFill>
                <a:effectLst/>
                <a:latin typeface="Roboto" panose="02000000000000000000" pitchFamily="2" charset="0"/>
              </a:rPr>
              <a:t> later ;-)</a:t>
            </a:r>
            <a:endParaRPr lang="en-US" dirty="0"/>
          </a:p>
        </p:txBody>
      </p:sp>
    </p:spTree>
    <p:custDataLst>
      <p:tags r:id="rId1"/>
    </p:custDataLst>
    <p:extLst>
      <p:ext uri="{BB962C8B-B14F-4D97-AF65-F5344CB8AC3E}">
        <p14:creationId xmlns:p14="http://schemas.microsoft.com/office/powerpoint/2010/main" val="2877310514"/>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954107"/>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Example talk 4: Tom </a:t>
            </a:r>
            <a:r>
              <a:rPr lang="en-GB" sz="2800" dirty="0" err="1">
                <a:solidFill>
                  <a:schemeClr val="accent1">
                    <a:lumMod val="50000"/>
                  </a:schemeClr>
                </a:solidFill>
                <a:latin typeface="Helevtica"/>
                <a:ea typeface="+mj-ea"/>
                <a:cs typeface="+mj-cs"/>
              </a:rPr>
              <a:t>Beucler</a:t>
            </a:r>
            <a:r>
              <a:rPr lang="en-GB" sz="2800" dirty="0">
                <a:solidFill>
                  <a:schemeClr val="accent1">
                    <a:lumMod val="50000"/>
                  </a:schemeClr>
                </a:solidFill>
                <a:latin typeface="Helevtica"/>
                <a:ea typeface="+mj-ea"/>
                <a:cs typeface="+mj-cs"/>
              </a:rPr>
              <a:t> – Climate-Invariant, Causally Consistent Neural Networks as Robust Emulators of </a:t>
            </a:r>
            <a:r>
              <a:rPr lang="en-GB" sz="2800" dirty="0" err="1">
                <a:solidFill>
                  <a:schemeClr val="accent1">
                    <a:lumMod val="50000"/>
                  </a:schemeClr>
                </a:solidFill>
                <a:latin typeface="Helevtica"/>
                <a:ea typeface="+mj-ea"/>
                <a:cs typeface="+mj-cs"/>
              </a:rPr>
              <a:t>Subgrid</a:t>
            </a:r>
            <a:r>
              <a:rPr lang="en-GB" sz="2800" dirty="0">
                <a:solidFill>
                  <a:schemeClr val="accent1">
                    <a:lumMod val="50000"/>
                  </a:schemeClr>
                </a:solidFill>
                <a:latin typeface="Helevtica"/>
                <a:ea typeface="+mj-ea"/>
                <a:cs typeface="+mj-cs"/>
              </a:rPr>
              <a:t> Processes across Climates</a:t>
            </a:r>
          </a:p>
        </p:txBody>
      </p:sp>
      <p:sp>
        <p:nvSpPr>
          <p:cNvPr id="4" name="TextBox 3">
            <a:extLst>
              <a:ext uri="{FF2B5EF4-FFF2-40B4-BE49-F238E27FC236}">
                <a16:creationId xmlns:a16="http://schemas.microsoft.com/office/drawing/2014/main" id="{601F7831-746E-190E-BADC-893D94E7DEC1}"/>
              </a:ext>
            </a:extLst>
          </p:cNvPr>
          <p:cNvSpPr txBox="1"/>
          <p:nvPr/>
        </p:nvSpPr>
        <p:spPr>
          <a:xfrm>
            <a:off x="370524" y="1111416"/>
            <a:ext cx="3953281" cy="1200329"/>
          </a:xfrm>
          <a:prstGeom prst="rect">
            <a:avLst/>
          </a:prstGeom>
          <a:solidFill>
            <a:schemeClr val="accent2"/>
          </a:solidFill>
        </p:spPr>
        <p:txBody>
          <a:bodyPr wrap="square">
            <a:spAutoFit/>
          </a:bodyPr>
          <a:lstStyle/>
          <a:p>
            <a:r>
              <a:rPr lang="en-GB" b="1" i="0" u="none" strike="noStrike" dirty="0">
                <a:solidFill>
                  <a:srgbClr val="202124"/>
                </a:solidFill>
                <a:effectLst/>
                <a:latin typeface="Roboto" panose="02000000000000000000" pitchFamily="2" charset="0"/>
              </a:rPr>
              <a:t>Input:</a:t>
            </a:r>
            <a:r>
              <a:rPr lang="en-GB" b="0" i="0" u="none" strike="noStrike" dirty="0">
                <a:solidFill>
                  <a:srgbClr val="202124"/>
                </a:solidFill>
                <a:effectLst/>
                <a:latin typeface="Roboto" panose="02000000000000000000" pitchFamily="2" charset="0"/>
              </a:rPr>
              <a:t> Physical state of climate model</a:t>
            </a:r>
            <a:br>
              <a:rPr lang="en-GB" dirty="0">
                <a:solidFill>
                  <a:srgbClr val="202124"/>
                </a:solidFill>
                <a:latin typeface="Roboto" panose="02000000000000000000" pitchFamily="2" charset="0"/>
              </a:rPr>
            </a:br>
            <a:r>
              <a:rPr lang="en-GB" b="1" i="0" u="none" strike="noStrike" dirty="0">
                <a:solidFill>
                  <a:srgbClr val="202124"/>
                </a:solidFill>
                <a:effectLst/>
                <a:latin typeface="Roboto" panose="02000000000000000000" pitchFamily="2" charset="0"/>
              </a:rPr>
              <a:t>Output:</a:t>
            </a:r>
            <a:r>
              <a:rPr lang="en-GB" dirty="0">
                <a:solidFill>
                  <a:srgbClr val="202124"/>
                </a:solidFill>
                <a:latin typeface="Roboto" panose="02000000000000000000" pitchFamily="2" charset="0"/>
              </a:rPr>
              <a:t> Physical tendency of super-parametrised model</a:t>
            </a:r>
            <a:endParaRPr lang="en-US" dirty="0"/>
          </a:p>
        </p:txBody>
      </p:sp>
      <p:pic>
        <p:nvPicPr>
          <p:cNvPr id="3" name="Picture 2" descr="Diagram, line chart&#10;&#10;Description automatically generated">
            <a:extLst>
              <a:ext uri="{FF2B5EF4-FFF2-40B4-BE49-F238E27FC236}">
                <a16:creationId xmlns:a16="http://schemas.microsoft.com/office/drawing/2014/main" id="{EB86725B-7871-38DF-9410-14075DCD92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7431" y="1000915"/>
            <a:ext cx="5444009" cy="2657121"/>
          </a:xfrm>
          <a:prstGeom prst="rect">
            <a:avLst/>
          </a:prstGeom>
        </p:spPr>
      </p:pic>
      <p:pic>
        <p:nvPicPr>
          <p:cNvPr id="7" name="Picture 6" descr="Diagram&#10;&#10;Description automatically generated with medium confidence">
            <a:extLst>
              <a:ext uri="{FF2B5EF4-FFF2-40B4-BE49-F238E27FC236}">
                <a16:creationId xmlns:a16="http://schemas.microsoft.com/office/drawing/2014/main" id="{2B91362F-D255-10DB-516A-7EA878005D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3465" y="3868069"/>
            <a:ext cx="5431650" cy="2644762"/>
          </a:xfrm>
          <a:prstGeom prst="rect">
            <a:avLst/>
          </a:prstGeom>
        </p:spPr>
      </p:pic>
      <p:pic>
        <p:nvPicPr>
          <p:cNvPr id="9" name="Picture 8" descr="A picture containing line chart&#10;&#10;Description automatically generated">
            <a:extLst>
              <a:ext uri="{FF2B5EF4-FFF2-40B4-BE49-F238E27FC236}">
                <a16:creationId xmlns:a16="http://schemas.microsoft.com/office/drawing/2014/main" id="{DA0F9674-08AD-3B34-1B82-BE028ABEB4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6407" y="2827246"/>
            <a:ext cx="6487726" cy="3977948"/>
          </a:xfrm>
          <a:prstGeom prst="rect">
            <a:avLst/>
          </a:prstGeom>
        </p:spPr>
      </p:pic>
    </p:spTree>
    <p:custDataLst>
      <p:tags r:id="rId1"/>
    </p:custDataLst>
    <p:extLst>
      <p:ext uri="{BB962C8B-B14F-4D97-AF65-F5344CB8AC3E}">
        <p14:creationId xmlns:p14="http://schemas.microsoft.com/office/powerpoint/2010/main" val="1655815243"/>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954107"/>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Example talk 5: David Landry – Opportunistic mixture model for post-processing S2S temperature and precipitation forecasts using convolutional neural networks</a:t>
            </a:r>
          </a:p>
        </p:txBody>
      </p:sp>
      <p:pic>
        <p:nvPicPr>
          <p:cNvPr id="3" name="Picture 2" descr="Text, website&#10;&#10;Description automatically generated">
            <a:extLst>
              <a:ext uri="{FF2B5EF4-FFF2-40B4-BE49-F238E27FC236}">
                <a16:creationId xmlns:a16="http://schemas.microsoft.com/office/drawing/2014/main" id="{BD3AD111-43B5-C941-6D62-EA374B11EE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407" y="1006913"/>
            <a:ext cx="4907067" cy="5829359"/>
          </a:xfrm>
          <a:prstGeom prst="rect">
            <a:avLst/>
          </a:prstGeom>
        </p:spPr>
      </p:pic>
      <p:pic>
        <p:nvPicPr>
          <p:cNvPr id="6" name="Picture 5" descr="Diagram&#10;&#10;Description automatically generated">
            <a:extLst>
              <a:ext uri="{FF2B5EF4-FFF2-40B4-BE49-F238E27FC236}">
                <a16:creationId xmlns:a16="http://schemas.microsoft.com/office/drawing/2014/main" id="{DD41F3AD-04C7-A90E-C8FA-599BD209047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2255" y="1089157"/>
            <a:ext cx="6910163" cy="5664869"/>
          </a:xfrm>
          <a:prstGeom prst="rect">
            <a:avLst/>
          </a:prstGeom>
        </p:spPr>
      </p:pic>
    </p:spTree>
    <p:custDataLst>
      <p:tags r:id="rId1"/>
    </p:custDataLst>
    <p:extLst>
      <p:ext uri="{BB962C8B-B14F-4D97-AF65-F5344CB8AC3E}">
        <p14:creationId xmlns:p14="http://schemas.microsoft.com/office/powerpoint/2010/main" val="3005915043"/>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954107"/>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Example talk 6: Jonathan </a:t>
            </a:r>
            <a:r>
              <a:rPr lang="en-GB" sz="2800" dirty="0" err="1">
                <a:solidFill>
                  <a:schemeClr val="accent1">
                    <a:lumMod val="50000"/>
                  </a:schemeClr>
                </a:solidFill>
                <a:latin typeface="Helevtica"/>
                <a:ea typeface="+mj-ea"/>
                <a:cs typeface="+mj-cs"/>
              </a:rPr>
              <a:t>Weyn</a:t>
            </a:r>
            <a:r>
              <a:rPr lang="en-GB" sz="2800" dirty="0">
                <a:solidFill>
                  <a:schemeClr val="accent1">
                    <a:lumMod val="50000"/>
                  </a:schemeClr>
                </a:solidFill>
                <a:latin typeface="Helevtica"/>
                <a:ea typeface="+mj-ea"/>
                <a:cs typeface="+mj-cs"/>
              </a:rPr>
              <a:t> – Improving medium-range ensemble forecasts with transformers </a:t>
            </a:r>
          </a:p>
        </p:txBody>
      </p:sp>
      <p:sp>
        <p:nvSpPr>
          <p:cNvPr id="4" name="TextBox 3">
            <a:extLst>
              <a:ext uri="{FF2B5EF4-FFF2-40B4-BE49-F238E27FC236}">
                <a16:creationId xmlns:a16="http://schemas.microsoft.com/office/drawing/2014/main" id="{F6C0BEB9-5E3C-A0E3-2DB7-963D8B706B64}"/>
              </a:ext>
            </a:extLst>
          </p:cNvPr>
          <p:cNvSpPr txBox="1"/>
          <p:nvPr/>
        </p:nvSpPr>
        <p:spPr>
          <a:xfrm>
            <a:off x="370524" y="1111416"/>
            <a:ext cx="3953281" cy="923330"/>
          </a:xfrm>
          <a:prstGeom prst="rect">
            <a:avLst/>
          </a:prstGeom>
          <a:solidFill>
            <a:schemeClr val="accent2"/>
          </a:solidFill>
        </p:spPr>
        <p:txBody>
          <a:bodyPr wrap="square">
            <a:spAutoFit/>
          </a:bodyPr>
          <a:lstStyle/>
          <a:p>
            <a:r>
              <a:rPr lang="en-GB" b="1" i="0" u="none" strike="noStrike" dirty="0">
                <a:solidFill>
                  <a:srgbClr val="202124"/>
                </a:solidFill>
                <a:effectLst/>
                <a:latin typeface="Roboto" panose="02000000000000000000" pitchFamily="2" charset="0"/>
              </a:rPr>
              <a:t>Input:</a:t>
            </a:r>
            <a:r>
              <a:rPr lang="en-GB" b="0" i="0" u="none" strike="noStrike" dirty="0">
                <a:solidFill>
                  <a:srgbClr val="202124"/>
                </a:solidFill>
                <a:effectLst/>
                <a:latin typeface="Roboto" panose="02000000000000000000" pitchFamily="2" charset="0"/>
              </a:rPr>
              <a:t> ECMWF ensemble forecast</a:t>
            </a:r>
            <a:br>
              <a:rPr lang="en-GB" dirty="0">
                <a:solidFill>
                  <a:srgbClr val="202124"/>
                </a:solidFill>
                <a:latin typeface="Roboto" panose="02000000000000000000" pitchFamily="2" charset="0"/>
              </a:rPr>
            </a:br>
            <a:r>
              <a:rPr lang="en-GB" b="1" i="0" u="none" strike="noStrike" dirty="0">
                <a:solidFill>
                  <a:srgbClr val="202124"/>
                </a:solidFill>
                <a:effectLst/>
                <a:latin typeface="Roboto" panose="02000000000000000000" pitchFamily="2" charset="0"/>
              </a:rPr>
              <a:t>Output:</a:t>
            </a:r>
            <a:r>
              <a:rPr lang="en-GB" dirty="0">
                <a:solidFill>
                  <a:srgbClr val="202124"/>
                </a:solidFill>
                <a:latin typeface="Roboto" panose="02000000000000000000" pitchFamily="2" charset="0"/>
              </a:rPr>
              <a:t> ECMWF ensemble forecasts improved</a:t>
            </a:r>
            <a:endParaRPr lang="en-US" dirty="0"/>
          </a:p>
        </p:txBody>
      </p:sp>
      <p:pic>
        <p:nvPicPr>
          <p:cNvPr id="3" name="Picture 2" descr="Chart&#10;&#10;Description automatically generated">
            <a:extLst>
              <a:ext uri="{FF2B5EF4-FFF2-40B4-BE49-F238E27FC236}">
                <a16:creationId xmlns:a16="http://schemas.microsoft.com/office/drawing/2014/main" id="{D10CB773-0DFE-50DC-AEF1-0AC1C29F3F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3698" y="1006913"/>
            <a:ext cx="5778500" cy="5181600"/>
          </a:xfrm>
          <a:prstGeom prst="rect">
            <a:avLst/>
          </a:prstGeom>
        </p:spPr>
      </p:pic>
      <p:pic>
        <p:nvPicPr>
          <p:cNvPr id="8" name="Picture 7" descr="Diagram&#10;&#10;Description automatically generated">
            <a:extLst>
              <a:ext uri="{FF2B5EF4-FFF2-40B4-BE49-F238E27FC236}">
                <a16:creationId xmlns:a16="http://schemas.microsoft.com/office/drawing/2014/main" id="{3F3CE257-999F-2B69-973C-B313B30CB2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6407" y="2890014"/>
            <a:ext cx="6074569" cy="3866482"/>
          </a:xfrm>
          <a:prstGeom prst="rect">
            <a:avLst/>
          </a:prstGeom>
        </p:spPr>
      </p:pic>
      <p:pic>
        <p:nvPicPr>
          <p:cNvPr id="10" name="Picture 9" descr="Chart, line chart&#10;&#10;Description automatically generated">
            <a:extLst>
              <a:ext uri="{FF2B5EF4-FFF2-40B4-BE49-F238E27FC236}">
                <a16:creationId xmlns:a16="http://schemas.microsoft.com/office/drawing/2014/main" id="{A62E4850-06D4-E3BA-A8D7-E5DC3CACB9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6407" y="2606077"/>
            <a:ext cx="6267182" cy="4199117"/>
          </a:xfrm>
          <a:prstGeom prst="rect">
            <a:avLst/>
          </a:prstGeom>
        </p:spPr>
      </p:pic>
      <p:sp>
        <p:nvSpPr>
          <p:cNvPr id="12" name="TextBox 11">
            <a:extLst>
              <a:ext uri="{FF2B5EF4-FFF2-40B4-BE49-F238E27FC236}">
                <a16:creationId xmlns:a16="http://schemas.microsoft.com/office/drawing/2014/main" id="{EB5D7752-23BA-D085-F72F-72E80C149577}"/>
              </a:ext>
            </a:extLst>
          </p:cNvPr>
          <p:cNvSpPr txBox="1"/>
          <p:nvPr/>
        </p:nvSpPr>
        <p:spPr>
          <a:xfrm>
            <a:off x="311998" y="2106396"/>
            <a:ext cx="6096000" cy="369332"/>
          </a:xfrm>
          <a:prstGeom prst="rect">
            <a:avLst/>
          </a:prstGeom>
          <a:noFill/>
        </p:spPr>
        <p:txBody>
          <a:bodyPr wrap="square">
            <a:spAutoFit/>
          </a:bodyPr>
          <a:lstStyle/>
          <a:p>
            <a:r>
              <a:rPr lang="en-GB" dirty="0">
                <a:solidFill>
                  <a:srgbClr val="202124"/>
                </a:solidFill>
                <a:latin typeface="Roboto" panose="02000000000000000000" pitchFamily="2" charset="0"/>
              </a:rPr>
              <a:t>See also work by Tobias Finn</a:t>
            </a:r>
            <a:r>
              <a:rPr lang="en-GB" b="0" i="0" u="none" strike="noStrike" dirty="0">
                <a:solidFill>
                  <a:srgbClr val="202124"/>
                </a:solidFill>
                <a:effectLst/>
                <a:latin typeface="Roboto" panose="02000000000000000000" pitchFamily="2" charset="0"/>
              </a:rPr>
              <a:t> ;-)</a:t>
            </a:r>
            <a:endParaRPr lang="en-US" dirty="0"/>
          </a:p>
        </p:txBody>
      </p:sp>
      <p:sp>
        <p:nvSpPr>
          <p:cNvPr id="14" name="TextBox 13">
            <a:extLst>
              <a:ext uri="{FF2B5EF4-FFF2-40B4-BE49-F238E27FC236}">
                <a16:creationId xmlns:a16="http://schemas.microsoft.com/office/drawing/2014/main" id="{D391AF14-C95C-1275-E656-A966AD5A7A8A}"/>
              </a:ext>
            </a:extLst>
          </p:cNvPr>
          <p:cNvSpPr txBox="1"/>
          <p:nvPr/>
        </p:nvSpPr>
        <p:spPr>
          <a:xfrm>
            <a:off x="6183803" y="6275545"/>
            <a:ext cx="6096000" cy="369332"/>
          </a:xfrm>
          <a:prstGeom prst="rect">
            <a:avLst/>
          </a:prstGeom>
          <a:noFill/>
        </p:spPr>
        <p:txBody>
          <a:bodyPr wrap="square">
            <a:spAutoFit/>
          </a:bodyPr>
          <a:lstStyle/>
          <a:p>
            <a:r>
              <a:rPr lang="en-US" dirty="0"/>
              <a:t>https://</a:t>
            </a:r>
            <a:r>
              <a:rPr lang="en-US" dirty="0" err="1"/>
              <a:t>jalammar.github.io</a:t>
            </a:r>
            <a:r>
              <a:rPr lang="en-US" dirty="0"/>
              <a:t>/illustrated-transformer/</a:t>
            </a:r>
          </a:p>
        </p:txBody>
      </p:sp>
    </p:spTree>
    <p:custDataLst>
      <p:tags r:id="rId1"/>
    </p:custDataLst>
    <p:extLst>
      <p:ext uri="{BB962C8B-B14F-4D97-AF65-F5344CB8AC3E}">
        <p14:creationId xmlns:p14="http://schemas.microsoft.com/office/powerpoint/2010/main" val="4279013240"/>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954107"/>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Example talk 7: Karthik Kashinath – Building Digital Twins of the Earth for NVIDIA’s Earth-2 Initiative </a:t>
            </a:r>
          </a:p>
        </p:txBody>
      </p:sp>
      <p:sp>
        <p:nvSpPr>
          <p:cNvPr id="5" name="TextBox 4">
            <a:extLst>
              <a:ext uri="{FF2B5EF4-FFF2-40B4-BE49-F238E27FC236}">
                <a16:creationId xmlns:a16="http://schemas.microsoft.com/office/drawing/2014/main" id="{D0755204-AB86-DECB-A861-50B2A7744A8D}"/>
              </a:ext>
            </a:extLst>
          </p:cNvPr>
          <p:cNvSpPr txBox="1"/>
          <p:nvPr/>
        </p:nvSpPr>
        <p:spPr>
          <a:xfrm>
            <a:off x="2175642" y="3190340"/>
            <a:ext cx="6096000" cy="369332"/>
          </a:xfrm>
          <a:prstGeom prst="rect">
            <a:avLst/>
          </a:prstGeom>
          <a:noFill/>
        </p:spPr>
        <p:txBody>
          <a:bodyPr wrap="square">
            <a:spAutoFit/>
          </a:bodyPr>
          <a:lstStyle/>
          <a:p>
            <a:r>
              <a:rPr lang="en-GB" b="0" i="0" u="none" strike="noStrike" dirty="0">
                <a:solidFill>
                  <a:srgbClr val="202124"/>
                </a:solidFill>
                <a:effectLst/>
                <a:latin typeface="Roboto" panose="02000000000000000000" pitchFamily="2" charset="0"/>
              </a:rPr>
              <a:t>See later ;-)</a:t>
            </a:r>
            <a:endParaRPr lang="en-US" dirty="0"/>
          </a:p>
        </p:txBody>
      </p:sp>
    </p:spTree>
    <p:custDataLst>
      <p:tags r:id="rId1"/>
    </p:custDataLst>
    <p:extLst>
      <p:ext uri="{BB962C8B-B14F-4D97-AF65-F5344CB8AC3E}">
        <p14:creationId xmlns:p14="http://schemas.microsoft.com/office/powerpoint/2010/main" val="2786789687"/>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86674" y="0"/>
            <a:ext cx="11793566"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Make developments comparable via benchmark datasets</a:t>
            </a:r>
          </a:p>
        </p:txBody>
      </p:sp>
      <p:sp>
        <p:nvSpPr>
          <p:cNvPr id="7" name="TextBox 6">
            <a:extLst>
              <a:ext uri="{FF2B5EF4-FFF2-40B4-BE49-F238E27FC236}">
                <a16:creationId xmlns:a16="http://schemas.microsoft.com/office/drawing/2014/main" id="{07C21EFD-A982-4C48-AC6B-7DF22962CBF5}"/>
              </a:ext>
            </a:extLst>
          </p:cNvPr>
          <p:cNvSpPr txBox="1"/>
          <p:nvPr/>
        </p:nvSpPr>
        <p:spPr>
          <a:xfrm>
            <a:off x="398434" y="1449245"/>
            <a:ext cx="5094873" cy="3262432"/>
          </a:xfrm>
          <a:prstGeom prst="rect">
            <a:avLst/>
          </a:prstGeom>
          <a:noFill/>
        </p:spPr>
        <p:txBody>
          <a:bodyPr wrap="square" rtlCol="0">
            <a:spAutoFit/>
          </a:bodyPr>
          <a:lstStyle/>
          <a:p>
            <a:pPr>
              <a:spcAft>
                <a:spcPts val="1200"/>
              </a:spcAft>
            </a:pPr>
            <a:r>
              <a:rPr lang="en-GB" sz="1700" b="1" dirty="0"/>
              <a:t>Benchmark datasets include:</a:t>
            </a:r>
          </a:p>
          <a:p>
            <a:pPr marL="285750" indent="-285750">
              <a:spcAft>
                <a:spcPts val="1200"/>
              </a:spcAft>
              <a:buFontTx/>
              <a:buChar char="-"/>
            </a:pPr>
            <a:r>
              <a:rPr lang="en-GB" sz="1700" dirty="0"/>
              <a:t>A problem statement</a:t>
            </a:r>
          </a:p>
          <a:p>
            <a:pPr marL="285750" indent="-285750">
              <a:spcAft>
                <a:spcPts val="1200"/>
              </a:spcAft>
              <a:buFontTx/>
              <a:buChar char="-"/>
            </a:pPr>
            <a:r>
              <a:rPr lang="en-GB" sz="1700" dirty="0"/>
              <a:t>Data that is available online</a:t>
            </a:r>
          </a:p>
          <a:p>
            <a:pPr marL="285750" indent="-285750">
              <a:spcAft>
                <a:spcPts val="1200"/>
              </a:spcAft>
              <a:buFontTx/>
              <a:buChar char="-"/>
            </a:pPr>
            <a:r>
              <a:rPr lang="en-GB" sz="1700" dirty="0"/>
              <a:t>Python code or </a:t>
            </a:r>
            <a:r>
              <a:rPr lang="en-GB" sz="1700" dirty="0" err="1"/>
              <a:t>Jupyter</a:t>
            </a:r>
            <a:r>
              <a:rPr lang="en-GB" sz="1700" dirty="0"/>
              <a:t> notebooks</a:t>
            </a:r>
          </a:p>
          <a:p>
            <a:pPr marL="285750" indent="-285750">
              <a:spcAft>
                <a:spcPts val="1200"/>
              </a:spcAft>
              <a:buFontTx/>
              <a:buChar char="-"/>
            </a:pPr>
            <a:r>
              <a:rPr lang="en-GB" sz="1700" dirty="0"/>
              <a:t>A reference machine learning solution</a:t>
            </a:r>
          </a:p>
          <a:p>
            <a:pPr marL="285750" indent="-285750">
              <a:spcAft>
                <a:spcPts val="1200"/>
              </a:spcAft>
              <a:buFontTx/>
              <a:buChar char="-"/>
            </a:pPr>
            <a:r>
              <a:rPr lang="en-GB" sz="1700" dirty="0"/>
              <a:t>Quantitative evaluation metrics</a:t>
            </a:r>
          </a:p>
          <a:p>
            <a:pPr marL="285750" indent="-285750">
              <a:spcAft>
                <a:spcPts val="1200"/>
              </a:spcAft>
              <a:buFontTx/>
              <a:buChar char="-"/>
            </a:pPr>
            <a:r>
              <a:rPr lang="en-GB" sz="1700" dirty="0"/>
              <a:t>Visualisation, diagnostics and robustness tests</a:t>
            </a:r>
          </a:p>
          <a:p>
            <a:pPr marL="285750" indent="-285750">
              <a:spcAft>
                <a:spcPts val="1200"/>
              </a:spcAft>
              <a:buFontTx/>
              <a:buChar char="-"/>
            </a:pPr>
            <a:r>
              <a:rPr lang="en-GB" sz="1700" dirty="0"/>
              <a:t>Computational benchmarks</a:t>
            </a:r>
          </a:p>
        </p:txBody>
      </p:sp>
      <p:sp>
        <p:nvSpPr>
          <p:cNvPr id="8" name="TextBox 7">
            <a:extLst>
              <a:ext uri="{FF2B5EF4-FFF2-40B4-BE49-F238E27FC236}">
                <a16:creationId xmlns:a16="http://schemas.microsoft.com/office/drawing/2014/main" id="{6F86971B-3BF8-4BD1-BBB8-D90710E8D2F0}"/>
              </a:ext>
            </a:extLst>
          </p:cNvPr>
          <p:cNvSpPr txBox="1"/>
          <p:nvPr/>
        </p:nvSpPr>
        <p:spPr>
          <a:xfrm>
            <a:off x="6096000" y="1430370"/>
            <a:ext cx="5542722" cy="3323987"/>
          </a:xfrm>
          <a:prstGeom prst="rect">
            <a:avLst/>
          </a:prstGeom>
          <a:noFill/>
        </p:spPr>
        <p:txBody>
          <a:bodyPr wrap="square" rtlCol="0">
            <a:spAutoFit/>
          </a:bodyPr>
          <a:lstStyle/>
          <a:p>
            <a:pPr>
              <a:spcAft>
                <a:spcPts val="1200"/>
              </a:spcAft>
            </a:pPr>
            <a:r>
              <a:rPr lang="en-GB" sz="1700" b="1" dirty="0"/>
              <a:t>Benchmark datasets are useful because:</a:t>
            </a:r>
          </a:p>
          <a:p>
            <a:pPr marL="285750" indent="-285750">
              <a:spcAft>
                <a:spcPts val="1200"/>
              </a:spcAft>
              <a:buFontTx/>
              <a:buChar char="-"/>
            </a:pPr>
            <a:r>
              <a:rPr lang="en-GB" sz="1700" dirty="0"/>
              <a:t>They allow a quantitative evaluation of machine learning approaches </a:t>
            </a:r>
          </a:p>
          <a:p>
            <a:pPr marL="285750" indent="-285750">
              <a:spcAft>
                <a:spcPts val="1200"/>
              </a:spcAft>
              <a:buFontTx/>
              <a:buChar char="-"/>
            </a:pPr>
            <a:r>
              <a:rPr lang="en-GB" sz="1700" dirty="0"/>
              <a:t>They reduce data access and help scientists to get access to relevant data</a:t>
            </a:r>
          </a:p>
          <a:p>
            <a:pPr marL="285750" indent="-285750">
              <a:spcAft>
                <a:spcPts val="1200"/>
              </a:spcAft>
              <a:buFontTx/>
              <a:buChar char="-"/>
            </a:pPr>
            <a:r>
              <a:rPr lang="en-GB" sz="1700" dirty="0"/>
              <a:t>They allow for a separation of concerns between domain sciences and machine learning experts</a:t>
            </a:r>
          </a:p>
          <a:p>
            <a:pPr marL="285750" indent="-285750">
              <a:spcAft>
                <a:spcPts val="1200"/>
              </a:spcAft>
              <a:buFontTx/>
              <a:buChar char="-"/>
            </a:pPr>
            <a:r>
              <a:rPr lang="en-GB" sz="1700" dirty="0"/>
              <a:t>They allow for a separation of concerns between domain sciences and HPC experts,</a:t>
            </a:r>
            <a:br>
              <a:rPr lang="en-GB" sz="1700" dirty="0"/>
            </a:br>
            <a:r>
              <a:rPr lang="en-GB" sz="1700" dirty="0"/>
              <a:t>e.g. towards green computing</a:t>
            </a:r>
          </a:p>
        </p:txBody>
      </p:sp>
    </p:spTree>
    <p:custDataLst>
      <p:tags r:id="rId1"/>
    </p:custDataLst>
    <p:extLst>
      <p:ext uri="{BB962C8B-B14F-4D97-AF65-F5344CB8AC3E}">
        <p14:creationId xmlns:p14="http://schemas.microsoft.com/office/powerpoint/2010/main" val="1565777498"/>
      </p:ext>
    </p:extLst>
  </p:cSld>
  <p:clrMapOvr>
    <a:masterClrMapping/>
  </p:clrMapOvr>
  <mc:AlternateContent xmlns:mc="http://schemas.openxmlformats.org/markup-compatibility/2006" xmlns:p14="http://schemas.microsoft.com/office/powerpoint/2010/main">
    <mc:Choice Requires="p14">
      <p:transition spd="slow" p14:dur="2000" advTm="62929"/>
    </mc:Choice>
    <mc:Fallback xmlns="">
      <p:transition spd="slow" advTm="629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5A48833D-ED00-44AF-9CA8-675542488BFC}"/>
              </a:ext>
            </a:extLst>
          </p:cNvPr>
          <p:cNvGraphicFramePr/>
          <p:nvPr/>
        </p:nvGraphicFramePr>
        <p:xfrm>
          <a:off x="1989496" y="513483"/>
          <a:ext cx="8412222" cy="58146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1" name="TextBox 20">
            <a:extLst>
              <a:ext uri="{FF2B5EF4-FFF2-40B4-BE49-F238E27FC236}">
                <a16:creationId xmlns:a16="http://schemas.microsoft.com/office/drawing/2014/main" id="{8665CF16-0629-491B-8C77-2C389ACC85F2}"/>
              </a:ext>
            </a:extLst>
          </p:cNvPr>
          <p:cNvSpPr txBox="1"/>
          <p:nvPr/>
        </p:nvSpPr>
        <p:spPr>
          <a:xfrm>
            <a:off x="199217" y="-14278"/>
            <a:ext cx="1199278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Missing machine learning benchmark datasets for atmospheric sciences</a:t>
            </a:r>
          </a:p>
        </p:txBody>
      </p:sp>
      <p:sp>
        <p:nvSpPr>
          <p:cNvPr id="2" name="TextBox 1">
            <a:extLst>
              <a:ext uri="{FF2B5EF4-FFF2-40B4-BE49-F238E27FC236}">
                <a16:creationId xmlns:a16="http://schemas.microsoft.com/office/drawing/2014/main" id="{9ECBCABE-0EA1-42BF-B21A-A71DEEA9C025}"/>
              </a:ext>
            </a:extLst>
          </p:cNvPr>
          <p:cNvSpPr txBox="1"/>
          <p:nvPr/>
        </p:nvSpPr>
        <p:spPr>
          <a:xfrm>
            <a:off x="2726019" y="578247"/>
            <a:ext cx="2306320" cy="830997"/>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Trustworthy AI, explainable AI, physical consistency</a:t>
            </a:r>
          </a:p>
        </p:txBody>
      </p:sp>
      <p:sp>
        <p:nvSpPr>
          <p:cNvPr id="10" name="TextBox 9">
            <a:extLst>
              <a:ext uri="{FF2B5EF4-FFF2-40B4-BE49-F238E27FC236}">
                <a16:creationId xmlns:a16="http://schemas.microsoft.com/office/drawing/2014/main" id="{0A3F1E03-DB8A-4DBC-B07C-9908DB76A1BF}"/>
              </a:ext>
            </a:extLst>
          </p:cNvPr>
          <p:cNvSpPr txBox="1"/>
          <p:nvPr/>
        </p:nvSpPr>
        <p:spPr>
          <a:xfrm>
            <a:off x="309458" y="578247"/>
            <a:ext cx="2306320" cy="338554"/>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Transfer learning</a:t>
            </a:r>
          </a:p>
        </p:txBody>
      </p:sp>
      <p:sp>
        <p:nvSpPr>
          <p:cNvPr id="11" name="TextBox 10">
            <a:extLst>
              <a:ext uri="{FF2B5EF4-FFF2-40B4-BE49-F238E27FC236}">
                <a16:creationId xmlns:a16="http://schemas.microsoft.com/office/drawing/2014/main" id="{F74E0DBB-53F4-4716-9561-6E9D858DF3DE}"/>
              </a:ext>
            </a:extLst>
          </p:cNvPr>
          <p:cNvSpPr txBox="1"/>
          <p:nvPr/>
        </p:nvSpPr>
        <p:spPr>
          <a:xfrm>
            <a:off x="309458" y="975377"/>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Online and reinforcement learning</a:t>
            </a:r>
          </a:p>
        </p:txBody>
      </p:sp>
      <p:sp>
        <p:nvSpPr>
          <p:cNvPr id="12" name="TextBox 11">
            <a:extLst>
              <a:ext uri="{FF2B5EF4-FFF2-40B4-BE49-F238E27FC236}">
                <a16:creationId xmlns:a16="http://schemas.microsoft.com/office/drawing/2014/main" id="{3CC6B5D1-9793-4C9B-8F1C-9A4867B78C42}"/>
              </a:ext>
            </a:extLst>
          </p:cNvPr>
          <p:cNvSpPr txBox="1"/>
          <p:nvPr/>
        </p:nvSpPr>
        <p:spPr>
          <a:xfrm>
            <a:off x="296947" y="3126222"/>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Multi-scale interactions in space and time</a:t>
            </a:r>
          </a:p>
        </p:txBody>
      </p:sp>
      <p:sp>
        <p:nvSpPr>
          <p:cNvPr id="13" name="TextBox 12">
            <a:extLst>
              <a:ext uri="{FF2B5EF4-FFF2-40B4-BE49-F238E27FC236}">
                <a16:creationId xmlns:a16="http://schemas.microsoft.com/office/drawing/2014/main" id="{5042C03F-FED3-4B78-9FE1-7B1FE004082E}"/>
              </a:ext>
            </a:extLst>
          </p:cNvPr>
          <p:cNvSpPr txBox="1"/>
          <p:nvPr/>
        </p:nvSpPr>
        <p:spPr>
          <a:xfrm>
            <a:off x="296947" y="2484306"/>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Unstructured grids on the sphere</a:t>
            </a:r>
          </a:p>
        </p:txBody>
      </p:sp>
      <p:sp>
        <p:nvSpPr>
          <p:cNvPr id="14" name="TextBox 13">
            <a:extLst>
              <a:ext uri="{FF2B5EF4-FFF2-40B4-BE49-F238E27FC236}">
                <a16:creationId xmlns:a16="http://schemas.microsoft.com/office/drawing/2014/main" id="{ABA59357-C5C7-424E-805A-1534559D8BE5}"/>
              </a:ext>
            </a:extLst>
          </p:cNvPr>
          <p:cNvSpPr txBox="1"/>
          <p:nvPr/>
        </p:nvSpPr>
        <p:spPr>
          <a:xfrm>
            <a:off x="309458" y="1596168"/>
            <a:ext cx="2306320" cy="830997"/>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Training of machine learning tools in a changing climate</a:t>
            </a:r>
          </a:p>
        </p:txBody>
      </p:sp>
      <p:sp>
        <p:nvSpPr>
          <p:cNvPr id="15" name="TextBox 14">
            <a:extLst>
              <a:ext uri="{FF2B5EF4-FFF2-40B4-BE49-F238E27FC236}">
                <a16:creationId xmlns:a16="http://schemas.microsoft.com/office/drawing/2014/main" id="{70EA033A-FF34-4D8D-A701-8DA14A6321B9}"/>
              </a:ext>
            </a:extLst>
          </p:cNvPr>
          <p:cNvSpPr txBox="1"/>
          <p:nvPr/>
        </p:nvSpPr>
        <p:spPr>
          <a:xfrm>
            <a:off x="309458" y="3768047"/>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Dataflow and handling of huge datasets</a:t>
            </a:r>
          </a:p>
        </p:txBody>
      </p:sp>
      <p:sp>
        <p:nvSpPr>
          <p:cNvPr id="18" name="TextBox 17">
            <a:extLst>
              <a:ext uri="{FF2B5EF4-FFF2-40B4-BE49-F238E27FC236}">
                <a16:creationId xmlns:a16="http://schemas.microsoft.com/office/drawing/2014/main" id="{22EFD53D-4409-4976-AF0D-C11342E7C50B}"/>
              </a:ext>
            </a:extLst>
          </p:cNvPr>
          <p:cNvSpPr txBox="1"/>
          <p:nvPr/>
        </p:nvSpPr>
        <p:spPr>
          <a:xfrm>
            <a:off x="7352769" y="567253"/>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Site-specific characteristics of observations</a:t>
            </a:r>
          </a:p>
        </p:txBody>
      </p:sp>
      <p:sp>
        <p:nvSpPr>
          <p:cNvPr id="19" name="TextBox 18">
            <a:extLst>
              <a:ext uri="{FF2B5EF4-FFF2-40B4-BE49-F238E27FC236}">
                <a16:creationId xmlns:a16="http://schemas.microsoft.com/office/drawing/2014/main" id="{1D326012-1CC1-4FC0-A7DC-CA55C58EED34}"/>
              </a:ext>
            </a:extLst>
          </p:cNvPr>
          <p:cNvSpPr txBox="1"/>
          <p:nvPr/>
        </p:nvSpPr>
        <p:spPr>
          <a:xfrm>
            <a:off x="9721513" y="559878"/>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Composite distributions of observations</a:t>
            </a:r>
          </a:p>
        </p:txBody>
      </p:sp>
      <p:sp>
        <p:nvSpPr>
          <p:cNvPr id="20" name="TextBox 19">
            <a:extLst>
              <a:ext uri="{FF2B5EF4-FFF2-40B4-BE49-F238E27FC236}">
                <a16:creationId xmlns:a16="http://schemas.microsoft.com/office/drawing/2014/main" id="{558B09C7-45B2-4DFB-8AF7-8B0E87439E82}"/>
              </a:ext>
            </a:extLst>
          </p:cNvPr>
          <p:cNvSpPr txBox="1"/>
          <p:nvPr/>
        </p:nvSpPr>
        <p:spPr>
          <a:xfrm>
            <a:off x="9720000" y="1496345"/>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Extreme value predictions</a:t>
            </a:r>
          </a:p>
        </p:txBody>
      </p:sp>
      <p:sp>
        <p:nvSpPr>
          <p:cNvPr id="22" name="TextBox 21">
            <a:extLst>
              <a:ext uri="{FF2B5EF4-FFF2-40B4-BE49-F238E27FC236}">
                <a16:creationId xmlns:a16="http://schemas.microsoft.com/office/drawing/2014/main" id="{9500D67A-BEE7-46EB-91C4-D8C5AD843369}"/>
              </a:ext>
            </a:extLst>
          </p:cNvPr>
          <p:cNvSpPr txBox="1"/>
          <p:nvPr/>
        </p:nvSpPr>
        <p:spPr>
          <a:xfrm>
            <a:off x="9721513" y="2189469"/>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Missing data and irregular spacing of monitoring sites</a:t>
            </a:r>
          </a:p>
        </p:txBody>
      </p:sp>
      <p:sp>
        <p:nvSpPr>
          <p:cNvPr id="23" name="TextBox 22">
            <a:extLst>
              <a:ext uri="{FF2B5EF4-FFF2-40B4-BE49-F238E27FC236}">
                <a16:creationId xmlns:a16="http://schemas.microsoft.com/office/drawing/2014/main" id="{1F66409B-A31B-4562-BDDF-6085059D07BC}"/>
              </a:ext>
            </a:extLst>
          </p:cNvPr>
          <p:cNvSpPr txBox="1"/>
          <p:nvPr/>
        </p:nvSpPr>
        <p:spPr>
          <a:xfrm>
            <a:off x="9721513" y="3127755"/>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Auto correlation and periodic patterns</a:t>
            </a:r>
          </a:p>
        </p:txBody>
      </p:sp>
      <p:sp>
        <p:nvSpPr>
          <p:cNvPr id="24" name="TextBox 23">
            <a:extLst>
              <a:ext uri="{FF2B5EF4-FFF2-40B4-BE49-F238E27FC236}">
                <a16:creationId xmlns:a16="http://schemas.microsoft.com/office/drawing/2014/main" id="{C1ED9C74-402D-4354-B27B-5ABB6CD991C3}"/>
              </a:ext>
            </a:extLst>
          </p:cNvPr>
          <p:cNvSpPr txBox="1"/>
          <p:nvPr/>
        </p:nvSpPr>
        <p:spPr>
          <a:xfrm>
            <a:off x="9720000" y="3845296"/>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Physical constraints</a:t>
            </a:r>
          </a:p>
        </p:txBody>
      </p:sp>
      <p:sp>
        <p:nvSpPr>
          <p:cNvPr id="25" name="TextBox 24">
            <a:extLst>
              <a:ext uri="{FF2B5EF4-FFF2-40B4-BE49-F238E27FC236}">
                <a16:creationId xmlns:a16="http://schemas.microsoft.com/office/drawing/2014/main" id="{7508D35E-7679-4E99-BFCD-A4A17A2C8707}"/>
              </a:ext>
            </a:extLst>
          </p:cNvPr>
          <p:cNvSpPr txBox="1"/>
          <p:nvPr/>
        </p:nvSpPr>
        <p:spPr>
          <a:xfrm>
            <a:off x="9721513" y="4768474"/>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Fusion of diverse datasets</a:t>
            </a:r>
          </a:p>
        </p:txBody>
      </p:sp>
      <p:sp>
        <p:nvSpPr>
          <p:cNvPr id="26" name="TextBox 25">
            <a:extLst>
              <a:ext uri="{FF2B5EF4-FFF2-40B4-BE49-F238E27FC236}">
                <a16:creationId xmlns:a16="http://schemas.microsoft.com/office/drawing/2014/main" id="{28D75666-B044-4232-B2E8-CE4FA992EE38}"/>
              </a:ext>
            </a:extLst>
          </p:cNvPr>
          <p:cNvSpPr txBox="1"/>
          <p:nvPr/>
        </p:nvSpPr>
        <p:spPr>
          <a:xfrm>
            <a:off x="9721513" y="4316613"/>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Data anonymity</a:t>
            </a:r>
          </a:p>
        </p:txBody>
      </p:sp>
      <p:sp>
        <p:nvSpPr>
          <p:cNvPr id="27" name="TextBox 26">
            <a:extLst>
              <a:ext uri="{FF2B5EF4-FFF2-40B4-BE49-F238E27FC236}">
                <a16:creationId xmlns:a16="http://schemas.microsoft.com/office/drawing/2014/main" id="{3ED6B8E2-1E67-4F43-8A8D-65E548B95F48}"/>
              </a:ext>
            </a:extLst>
          </p:cNvPr>
          <p:cNvSpPr txBox="1"/>
          <p:nvPr/>
        </p:nvSpPr>
        <p:spPr>
          <a:xfrm>
            <a:off x="7417153" y="5918492"/>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Nowcasting applications</a:t>
            </a:r>
          </a:p>
        </p:txBody>
      </p:sp>
      <p:sp>
        <p:nvSpPr>
          <p:cNvPr id="28" name="TextBox 27">
            <a:extLst>
              <a:ext uri="{FF2B5EF4-FFF2-40B4-BE49-F238E27FC236}">
                <a16:creationId xmlns:a16="http://schemas.microsoft.com/office/drawing/2014/main" id="{F75A715D-2D86-4F91-87DA-4A35B5B8931D}"/>
              </a:ext>
            </a:extLst>
          </p:cNvPr>
          <p:cNvSpPr txBox="1"/>
          <p:nvPr/>
        </p:nvSpPr>
        <p:spPr>
          <a:xfrm>
            <a:off x="9720000" y="5476284"/>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Air-quality applications</a:t>
            </a:r>
          </a:p>
        </p:txBody>
      </p:sp>
      <p:sp>
        <p:nvSpPr>
          <p:cNvPr id="29" name="TextBox 28">
            <a:extLst>
              <a:ext uri="{FF2B5EF4-FFF2-40B4-BE49-F238E27FC236}">
                <a16:creationId xmlns:a16="http://schemas.microsoft.com/office/drawing/2014/main" id="{B6205F37-8410-4377-A951-8BDC55CD2AF2}"/>
              </a:ext>
            </a:extLst>
          </p:cNvPr>
          <p:cNvSpPr txBox="1"/>
          <p:nvPr/>
        </p:nvSpPr>
        <p:spPr>
          <a:xfrm>
            <a:off x="9721513" y="5947601"/>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Uncertainty estimates</a:t>
            </a:r>
          </a:p>
        </p:txBody>
      </p:sp>
      <p:sp>
        <p:nvSpPr>
          <p:cNvPr id="30" name="TextBox 29">
            <a:extLst>
              <a:ext uri="{FF2B5EF4-FFF2-40B4-BE49-F238E27FC236}">
                <a16:creationId xmlns:a16="http://schemas.microsoft.com/office/drawing/2014/main" id="{7541526A-2B18-44FB-91DF-0BF6727212C6}"/>
              </a:ext>
            </a:extLst>
          </p:cNvPr>
          <p:cNvSpPr txBox="1"/>
          <p:nvPr/>
        </p:nvSpPr>
        <p:spPr>
          <a:xfrm>
            <a:off x="9720000" y="6399462"/>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Feature detection</a:t>
            </a:r>
          </a:p>
        </p:txBody>
      </p:sp>
      <p:sp>
        <p:nvSpPr>
          <p:cNvPr id="34" name="TextBox 33">
            <a:extLst>
              <a:ext uri="{FF2B5EF4-FFF2-40B4-BE49-F238E27FC236}">
                <a16:creationId xmlns:a16="http://schemas.microsoft.com/office/drawing/2014/main" id="{56DAA0AD-E008-43C6-9322-3EE0E5A2937B}"/>
              </a:ext>
            </a:extLst>
          </p:cNvPr>
          <p:cNvSpPr txBox="1"/>
          <p:nvPr/>
        </p:nvSpPr>
        <p:spPr>
          <a:xfrm>
            <a:off x="296947" y="4394115"/>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Hybrid modelling and coupling</a:t>
            </a:r>
          </a:p>
        </p:txBody>
      </p:sp>
      <p:sp>
        <p:nvSpPr>
          <p:cNvPr id="35" name="TextBox 34">
            <a:extLst>
              <a:ext uri="{FF2B5EF4-FFF2-40B4-BE49-F238E27FC236}">
                <a16:creationId xmlns:a16="http://schemas.microsoft.com/office/drawing/2014/main" id="{8B1B62CA-5ACE-48F9-A709-D0736B3FFDCF}"/>
              </a:ext>
            </a:extLst>
          </p:cNvPr>
          <p:cNvSpPr txBox="1"/>
          <p:nvPr/>
        </p:nvSpPr>
        <p:spPr>
          <a:xfrm>
            <a:off x="309458" y="5026504"/>
            <a:ext cx="230632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Uncertainty quantification and representation</a:t>
            </a:r>
          </a:p>
        </p:txBody>
      </p:sp>
      <p:sp>
        <p:nvSpPr>
          <p:cNvPr id="36" name="TextBox 35">
            <a:extLst>
              <a:ext uri="{FF2B5EF4-FFF2-40B4-BE49-F238E27FC236}">
                <a16:creationId xmlns:a16="http://schemas.microsoft.com/office/drawing/2014/main" id="{C76C1C1F-FDE4-4505-A2C4-295049E99C2D}"/>
              </a:ext>
            </a:extLst>
          </p:cNvPr>
          <p:cNvSpPr txBox="1"/>
          <p:nvPr/>
        </p:nvSpPr>
        <p:spPr>
          <a:xfrm>
            <a:off x="296947" y="5910301"/>
            <a:ext cx="230632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Weather and climate predictions based on machine learning</a:t>
            </a:r>
          </a:p>
        </p:txBody>
      </p:sp>
      <p:sp>
        <p:nvSpPr>
          <p:cNvPr id="37" name="TextBox 36">
            <a:extLst>
              <a:ext uri="{FF2B5EF4-FFF2-40B4-BE49-F238E27FC236}">
                <a16:creationId xmlns:a16="http://schemas.microsoft.com/office/drawing/2014/main" id="{A3691255-DF37-47F2-94D2-E52DE213E9FF}"/>
              </a:ext>
            </a:extLst>
          </p:cNvPr>
          <p:cNvSpPr txBox="1"/>
          <p:nvPr/>
        </p:nvSpPr>
        <p:spPr>
          <a:xfrm>
            <a:off x="2672213" y="5915240"/>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The emulation of model components</a:t>
            </a:r>
          </a:p>
        </p:txBody>
      </p:sp>
      <p:sp>
        <p:nvSpPr>
          <p:cNvPr id="38" name="TextBox 37">
            <a:extLst>
              <a:ext uri="{FF2B5EF4-FFF2-40B4-BE49-F238E27FC236}">
                <a16:creationId xmlns:a16="http://schemas.microsoft.com/office/drawing/2014/main" id="{7389ED0C-AB84-488D-889B-BA1DAD85C1FE}"/>
              </a:ext>
            </a:extLst>
          </p:cNvPr>
          <p:cNvSpPr txBox="1"/>
          <p:nvPr/>
        </p:nvSpPr>
        <p:spPr>
          <a:xfrm>
            <a:off x="5044683" y="5910301"/>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Post-processing and down-scaling</a:t>
            </a:r>
          </a:p>
        </p:txBody>
      </p:sp>
      <p:sp>
        <p:nvSpPr>
          <p:cNvPr id="31" name="TextBox 30">
            <a:extLst>
              <a:ext uri="{FF2B5EF4-FFF2-40B4-BE49-F238E27FC236}">
                <a16:creationId xmlns:a16="http://schemas.microsoft.com/office/drawing/2014/main" id="{5A0A66A7-21B9-468E-B39A-2986A1952BB2}"/>
              </a:ext>
            </a:extLst>
          </p:cNvPr>
          <p:cNvSpPr txBox="1"/>
          <p:nvPr/>
        </p:nvSpPr>
        <p:spPr>
          <a:xfrm>
            <a:off x="2405554" y="6546423"/>
            <a:ext cx="7512160" cy="338554"/>
          </a:xfrm>
          <a:prstGeom prst="rect">
            <a:avLst/>
          </a:prstGeom>
          <a:noFill/>
        </p:spPr>
        <p:txBody>
          <a:bodyPr wrap="square" rtlCol="0">
            <a:spAutoFit/>
          </a:bodyPr>
          <a:lstStyle/>
          <a:p>
            <a:pPr algn="ctr"/>
            <a:r>
              <a:rPr lang="en-GB" sz="1600" b="0" i="0" dirty="0">
                <a:solidFill>
                  <a:srgbClr val="201F1E"/>
                </a:solidFill>
                <a:effectLst/>
                <a:latin typeface="Segoe UI" panose="020B0502040204020203" pitchFamily="34" charset="0"/>
              </a:rPr>
              <a:t>Dueben, </a:t>
            </a:r>
            <a:r>
              <a:rPr lang="en-GB" sz="1600" dirty="0">
                <a:solidFill>
                  <a:srgbClr val="201F1E"/>
                </a:solidFill>
                <a:latin typeface="Segoe UI" panose="020B0502040204020203" pitchFamily="34" charset="0"/>
              </a:rPr>
              <a:t>Schultz, Chantry, Gagne, Hall, McGovern</a:t>
            </a:r>
            <a:endParaRPr lang="en-GB" sz="1600" dirty="0"/>
          </a:p>
        </p:txBody>
      </p:sp>
    </p:spTree>
    <p:custDataLst>
      <p:tags r:id="rId1"/>
    </p:custDataLst>
    <p:extLst>
      <p:ext uri="{BB962C8B-B14F-4D97-AF65-F5344CB8AC3E}">
        <p14:creationId xmlns:p14="http://schemas.microsoft.com/office/powerpoint/2010/main" val="3699384381"/>
      </p:ext>
    </p:extLst>
  </p:cSld>
  <p:clrMapOvr>
    <a:masterClrMapping/>
  </p:clrMapOvr>
  <mc:AlternateContent xmlns:mc="http://schemas.openxmlformats.org/markup-compatibility/2006" xmlns:p14="http://schemas.microsoft.com/office/powerpoint/2010/main">
    <mc:Choice Requires="p14">
      <p:transition spd="slow" p14:dur="2000" advTm="62929"/>
    </mc:Choice>
    <mc:Fallback xmlns="">
      <p:transition spd="slow" advTm="629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3" grpId="0" animBg="1"/>
      <p:bldP spid="14" grpId="0" animBg="1"/>
      <p:bldP spid="15" grpId="0" animBg="1"/>
      <p:bldP spid="18" grpId="0" animBg="1"/>
      <p:bldP spid="19" grpId="0" animBg="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4" grpId="0" animBg="1"/>
      <p:bldP spid="35" grpId="0" animBg="1"/>
      <p:bldP spid="36" grpId="0" animBg="1"/>
      <p:bldP spid="37" grpId="0" animBg="1"/>
      <p:bldP spid="3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77207" y="123926"/>
            <a:ext cx="11914793" cy="954107"/>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What is the single most important development to achieve progress?</a:t>
            </a:r>
          </a:p>
          <a:p>
            <a:endParaRPr lang="en-GB" sz="2800" dirty="0">
              <a:solidFill>
                <a:schemeClr val="accent1">
                  <a:lumMod val="50000"/>
                </a:schemeClr>
              </a:solidFill>
              <a:latin typeface="Helevtica"/>
              <a:ea typeface="+mj-ea"/>
              <a:cs typeface="+mj-cs"/>
            </a:endParaRPr>
          </a:p>
        </p:txBody>
      </p:sp>
      <p:pic>
        <p:nvPicPr>
          <p:cNvPr id="3" name="Picture 2" descr="A picture containing text, clipart&#10;&#10;Description automatically generated">
            <a:extLst>
              <a:ext uri="{FF2B5EF4-FFF2-40B4-BE49-F238E27FC236}">
                <a16:creationId xmlns:a16="http://schemas.microsoft.com/office/drawing/2014/main" id="{0FB1A9AC-FC5B-4928-90E5-A839403F78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1995" y="4033034"/>
            <a:ext cx="2152650" cy="2124075"/>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E252E285-578A-4E10-9361-C33BF1811E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0197" y="600979"/>
            <a:ext cx="2994203" cy="2994203"/>
          </a:xfrm>
          <a:prstGeom prst="rect">
            <a:avLst/>
          </a:prstGeom>
        </p:spPr>
      </p:pic>
      <p:pic>
        <p:nvPicPr>
          <p:cNvPr id="7" name="Picture 6">
            <a:extLst>
              <a:ext uri="{FF2B5EF4-FFF2-40B4-BE49-F238E27FC236}">
                <a16:creationId xmlns:a16="http://schemas.microsoft.com/office/drawing/2014/main" id="{2A8BA0DC-A1CA-4365-AECD-5DEFDDF3CE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1407" y="2486831"/>
            <a:ext cx="2445525" cy="2445525"/>
          </a:xfrm>
          <a:prstGeom prst="rect">
            <a:avLst/>
          </a:prstGeom>
        </p:spPr>
      </p:pic>
      <p:sp>
        <p:nvSpPr>
          <p:cNvPr id="10" name="TextBox 9">
            <a:extLst>
              <a:ext uri="{FF2B5EF4-FFF2-40B4-BE49-F238E27FC236}">
                <a16:creationId xmlns:a16="http://schemas.microsoft.com/office/drawing/2014/main" id="{C4D83BE8-1FAC-445A-9848-EAEE9005E4DC}"/>
              </a:ext>
            </a:extLst>
          </p:cNvPr>
          <p:cNvSpPr txBox="1"/>
          <p:nvPr/>
        </p:nvSpPr>
        <p:spPr>
          <a:xfrm>
            <a:off x="1885268" y="3178989"/>
            <a:ext cx="2366104" cy="400110"/>
          </a:xfrm>
          <a:prstGeom prst="rect">
            <a:avLst/>
          </a:prstGeom>
          <a:noFill/>
        </p:spPr>
        <p:txBody>
          <a:bodyPr wrap="square" lIns="91440" tIns="45720" rIns="91440" bIns="45720" rtlCol="0" anchor="t">
            <a:spAutoFit/>
          </a:bodyPr>
          <a:lstStyle/>
          <a:p>
            <a:r>
              <a:rPr lang="en-GB" sz="2000" b="1" dirty="0"/>
              <a:t>Domain scientists</a:t>
            </a:r>
            <a:endParaRPr lang="en-GB" b="1" dirty="0"/>
          </a:p>
        </p:txBody>
      </p:sp>
      <p:sp>
        <p:nvSpPr>
          <p:cNvPr id="11" name="TextBox 10">
            <a:extLst>
              <a:ext uri="{FF2B5EF4-FFF2-40B4-BE49-F238E27FC236}">
                <a16:creationId xmlns:a16="http://schemas.microsoft.com/office/drawing/2014/main" id="{C0462908-6AC6-44F9-9905-29D019EF0B59}"/>
              </a:ext>
            </a:extLst>
          </p:cNvPr>
          <p:cNvSpPr txBox="1"/>
          <p:nvPr/>
        </p:nvSpPr>
        <p:spPr>
          <a:xfrm>
            <a:off x="1885268" y="6303506"/>
            <a:ext cx="2366104" cy="400110"/>
          </a:xfrm>
          <a:prstGeom prst="rect">
            <a:avLst/>
          </a:prstGeom>
          <a:noFill/>
        </p:spPr>
        <p:txBody>
          <a:bodyPr wrap="square" lIns="91440" tIns="45720" rIns="91440" bIns="45720" rtlCol="0" anchor="t">
            <a:spAutoFit/>
          </a:bodyPr>
          <a:lstStyle/>
          <a:p>
            <a:r>
              <a:rPr lang="en-GB" sz="2000" b="1" dirty="0"/>
              <a:t>Machine learners</a:t>
            </a:r>
            <a:endParaRPr lang="en-GB" b="1" dirty="0"/>
          </a:p>
        </p:txBody>
      </p:sp>
      <p:cxnSp>
        <p:nvCxnSpPr>
          <p:cNvPr id="9" name="Straight Arrow Connector 8">
            <a:extLst>
              <a:ext uri="{FF2B5EF4-FFF2-40B4-BE49-F238E27FC236}">
                <a16:creationId xmlns:a16="http://schemas.microsoft.com/office/drawing/2014/main" id="{CEA7BE19-78A3-4D4D-89A7-0D6C71D51B3D}"/>
              </a:ext>
            </a:extLst>
          </p:cNvPr>
          <p:cNvCxnSpPr>
            <a:cxnSpLocks/>
          </p:cNvCxnSpPr>
          <p:nvPr/>
        </p:nvCxnSpPr>
        <p:spPr>
          <a:xfrm>
            <a:off x="4406443" y="2205564"/>
            <a:ext cx="3194964" cy="1270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1C93B77D-5ED5-4EAD-AD12-B8733FD9F119}"/>
              </a:ext>
            </a:extLst>
          </p:cNvPr>
          <p:cNvCxnSpPr>
            <a:cxnSpLocks/>
            <a:endCxn id="7" idx="1"/>
          </p:cNvCxnSpPr>
          <p:nvPr/>
        </p:nvCxnSpPr>
        <p:spPr>
          <a:xfrm flipV="1">
            <a:off x="4251372" y="3709594"/>
            <a:ext cx="3350035" cy="134434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9185C542-F59F-4236-9CCE-1CD47A7ECA19}"/>
              </a:ext>
            </a:extLst>
          </p:cNvPr>
          <p:cNvSpPr txBox="1"/>
          <p:nvPr/>
        </p:nvSpPr>
        <p:spPr>
          <a:xfrm>
            <a:off x="7798388" y="4732301"/>
            <a:ext cx="2366104" cy="707886"/>
          </a:xfrm>
          <a:prstGeom prst="rect">
            <a:avLst/>
          </a:prstGeom>
          <a:noFill/>
        </p:spPr>
        <p:txBody>
          <a:bodyPr wrap="square" lIns="91440" tIns="45720" rIns="91440" bIns="45720" rtlCol="0" anchor="t">
            <a:spAutoFit/>
          </a:bodyPr>
          <a:lstStyle/>
          <a:p>
            <a:pPr algn="ctr"/>
            <a:r>
              <a:rPr lang="en-GB" sz="2000" b="1" dirty="0"/>
              <a:t>Machine learning domain scientists</a:t>
            </a:r>
            <a:endParaRPr lang="en-GB" b="1" dirty="0"/>
          </a:p>
        </p:txBody>
      </p:sp>
    </p:spTree>
    <p:extLst>
      <p:ext uri="{BB962C8B-B14F-4D97-AF65-F5344CB8AC3E}">
        <p14:creationId xmlns:p14="http://schemas.microsoft.com/office/powerpoint/2010/main" val="2110727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97181" y="0"/>
            <a:ext cx="11764736"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Why now?</a:t>
            </a:r>
          </a:p>
        </p:txBody>
      </p:sp>
      <p:pic>
        <p:nvPicPr>
          <p:cNvPr id="26" name="Google Shape;212;p31" descr="A picture containing logo&#10;&#10;Description automatically generated">
            <a:extLst>
              <a:ext uri="{FF2B5EF4-FFF2-40B4-BE49-F238E27FC236}">
                <a16:creationId xmlns:a16="http://schemas.microsoft.com/office/drawing/2014/main" id="{3365DF22-A3BD-ACFC-BA2B-206D33CDABD8}"/>
              </a:ext>
            </a:extLst>
          </p:cNvPr>
          <p:cNvPicPr preferRelativeResize="0"/>
          <p:nvPr/>
        </p:nvPicPr>
        <p:blipFill rotWithShape="1">
          <a:blip r:embed="rId2">
            <a:alphaModFix/>
          </a:blip>
          <a:srcRect t="7764" b="7687"/>
          <a:stretch/>
        </p:blipFill>
        <p:spPr>
          <a:xfrm>
            <a:off x="7522901" y="3153675"/>
            <a:ext cx="4528256" cy="2331763"/>
          </a:xfrm>
          <a:prstGeom prst="rect">
            <a:avLst/>
          </a:prstGeom>
          <a:noFill/>
          <a:ln>
            <a:noFill/>
          </a:ln>
          <a:effectLst>
            <a:outerShdw blurRad="50800" dist="38100" dir="2700000" algn="tl" rotWithShape="0">
              <a:srgbClr val="000000">
                <a:alpha val="40000"/>
              </a:srgbClr>
            </a:outerShdw>
          </a:effectLst>
        </p:spPr>
      </p:pic>
      <p:pic>
        <p:nvPicPr>
          <p:cNvPr id="27" name="Google Shape;214;p31" descr="Chart, bar chart&#10;&#10;Description automatically generated">
            <a:extLst>
              <a:ext uri="{FF2B5EF4-FFF2-40B4-BE49-F238E27FC236}">
                <a16:creationId xmlns:a16="http://schemas.microsoft.com/office/drawing/2014/main" id="{CAC9A11B-86F4-475D-A379-2CC172A78A91}"/>
              </a:ext>
            </a:extLst>
          </p:cNvPr>
          <p:cNvPicPr preferRelativeResize="0"/>
          <p:nvPr/>
        </p:nvPicPr>
        <p:blipFill rotWithShape="1">
          <a:blip r:embed="rId3">
            <a:alphaModFix/>
          </a:blip>
          <a:srcRect/>
          <a:stretch/>
        </p:blipFill>
        <p:spPr>
          <a:xfrm>
            <a:off x="6612247" y="134520"/>
            <a:ext cx="5314894" cy="2779150"/>
          </a:xfrm>
          <a:prstGeom prst="rect">
            <a:avLst/>
          </a:prstGeom>
          <a:noFill/>
          <a:ln>
            <a:noFill/>
          </a:ln>
          <a:effectLst>
            <a:outerShdw blurRad="50800" dist="38100" dir="2700000" algn="tl" rotWithShape="0">
              <a:srgbClr val="000000">
                <a:alpha val="40000"/>
              </a:srgbClr>
            </a:outerShdw>
          </a:effectLst>
        </p:spPr>
      </p:pic>
      <p:sp>
        <p:nvSpPr>
          <p:cNvPr id="28" name="Google Shape;215;p31">
            <a:extLst>
              <a:ext uri="{FF2B5EF4-FFF2-40B4-BE49-F238E27FC236}">
                <a16:creationId xmlns:a16="http://schemas.microsoft.com/office/drawing/2014/main" id="{D5B40C78-2AFA-2299-8734-E631E905DAE5}"/>
              </a:ext>
            </a:extLst>
          </p:cNvPr>
          <p:cNvSpPr txBox="1"/>
          <p:nvPr/>
        </p:nvSpPr>
        <p:spPr>
          <a:xfrm>
            <a:off x="957471" y="1117624"/>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a:solidFill>
                  <a:schemeClr val="dk1"/>
                </a:solidFill>
                <a:latin typeface="Arial Black"/>
                <a:ea typeface="Arial Black"/>
                <a:cs typeface="Arial Black"/>
                <a:sym typeface="Arial Black"/>
              </a:rPr>
              <a:t>Increase in data volume</a:t>
            </a:r>
            <a:endParaRPr sz="1800" b="0" i="0" u="none" strike="noStrike" cap="none">
              <a:solidFill>
                <a:schemeClr val="dk1"/>
              </a:solidFill>
              <a:latin typeface="Arial Black"/>
              <a:ea typeface="Arial Black"/>
              <a:cs typeface="Arial Black"/>
              <a:sym typeface="Arial Black"/>
            </a:endParaRPr>
          </a:p>
        </p:txBody>
      </p:sp>
      <p:grpSp>
        <p:nvGrpSpPr>
          <p:cNvPr id="29" name="Google Shape;216;p31">
            <a:extLst>
              <a:ext uri="{FF2B5EF4-FFF2-40B4-BE49-F238E27FC236}">
                <a16:creationId xmlns:a16="http://schemas.microsoft.com/office/drawing/2014/main" id="{C155D067-8EFA-F449-E4A2-7C564471D928}"/>
              </a:ext>
            </a:extLst>
          </p:cNvPr>
          <p:cNvGrpSpPr/>
          <p:nvPr/>
        </p:nvGrpSpPr>
        <p:grpSpPr>
          <a:xfrm>
            <a:off x="5564561" y="4987218"/>
            <a:ext cx="2453640" cy="1707420"/>
            <a:chOff x="6979920" y="5005906"/>
            <a:chExt cx="2453640" cy="1707420"/>
          </a:xfrm>
        </p:grpSpPr>
        <p:sp>
          <p:nvSpPr>
            <p:cNvPr id="30" name="Google Shape;217;p31">
              <a:extLst>
                <a:ext uri="{FF2B5EF4-FFF2-40B4-BE49-F238E27FC236}">
                  <a16:creationId xmlns:a16="http://schemas.microsoft.com/office/drawing/2014/main" id="{C5CAFF45-8FE1-6E9D-7CA3-217217B43093}"/>
                </a:ext>
              </a:extLst>
            </p:cNvPr>
            <p:cNvSpPr/>
            <p:nvPr/>
          </p:nvSpPr>
          <p:spPr>
            <a:xfrm>
              <a:off x="6979920" y="5005906"/>
              <a:ext cx="2453640" cy="170742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31" name="Google Shape;218;p31">
              <a:extLst>
                <a:ext uri="{FF2B5EF4-FFF2-40B4-BE49-F238E27FC236}">
                  <a16:creationId xmlns:a16="http://schemas.microsoft.com/office/drawing/2014/main" id="{59D8DF1A-0376-10AA-65FF-2A49F2040357}"/>
                </a:ext>
              </a:extLst>
            </p:cNvPr>
            <p:cNvGrpSpPr/>
            <p:nvPr/>
          </p:nvGrpSpPr>
          <p:grpSpPr>
            <a:xfrm>
              <a:off x="7132376" y="5147278"/>
              <a:ext cx="2091191" cy="1439734"/>
              <a:chOff x="8461451" y="2306700"/>
              <a:chExt cx="3820926" cy="2630614"/>
            </a:xfrm>
          </p:grpSpPr>
          <p:pic>
            <p:nvPicPr>
              <p:cNvPr id="32" name="Google Shape;219;p31" descr="A red and white sign&#10;&#10;Description automatically generated with low confidence">
                <a:extLst>
                  <a:ext uri="{FF2B5EF4-FFF2-40B4-BE49-F238E27FC236}">
                    <a16:creationId xmlns:a16="http://schemas.microsoft.com/office/drawing/2014/main" id="{98682595-63B5-CCA9-1E13-124AB4044E1F}"/>
                  </a:ext>
                </a:extLst>
              </p:cNvPr>
              <p:cNvPicPr preferRelativeResize="0"/>
              <p:nvPr/>
            </p:nvPicPr>
            <p:blipFill rotWithShape="1">
              <a:blip r:embed="rId4">
                <a:alphaModFix/>
              </a:blip>
              <a:srcRect/>
              <a:stretch/>
            </p:blipFill>
            <p:spPr>
              <a:xfrm>
                <a:off x="8461451" y="3166408"/>
                <a:ext cx="2540711" cy="737232"/>
              </a:xfrm>
              <a:prstGeom prst="rect">
                <a:avLst/>
              </a:prstGeom>
              <a:noFill/>
              <a:ln>
                <a:noFill/>
              </a:ln>
            </p:spPr>
          </p:pic>
          <p:pic>
            <p:nvPicPr>
              <p:cNvPr id="33" name="Google Shape;220;p31" descr="Logo, company name&#10;&#10;Description automatically generated">
                <a:extLst>
                  <a:ext uri="{FF2B5EF4-FFF2-40B4-BE49-F238E27FC236}">
                    <a16:creationId xmlns:a16="http://schemas.microsoft.com/office/drawing/2014/main" id="{E31C466B-2798-22D2-D877-97B36ED1304D}"/>
                  </a:ext>
                </a:extLst>
              </p:cNvPr>
              <p:cNvPicPr preferRelativeResize="0"/>
              <p:nvPr/>
            </p:nvPicPr>
            <p:blipFill rotWithShape="1">
              <a:blip r:embed="rId5">
                <a:alphaModFix/>
              </a:blip>
              <a:srcRect t="21015" b="21015"/>
              <a:stretch/>
            </p:blipFill>
            <p:spPr>
              <a:xfrm>
                <a:off x="8566779" y="4114800"/>
                <a:ext cx="2837711" cy="822514"/>
              </a:xfrm>
              <a:prstGeom prst="rect">
                <a:avLst/>
              </a:prstGeom>
              <a:noFill/>
              <a:ln>
                <a:noFill/>
              </a:ln>
            </p:spPr>
          </p:pic>
          <p:pic>
            <p:nvPicPr>
              <p:cNvPr id="34" name="Google Shape;221;p31" descr="Logo&#10;&#10;Description automatically generated">
                <a:extLst>
                  <a:ext uri="{FF2B5EF4-FFF2-40B4-BE49-F238E27FC236}">
                    <a16:creationId xmlns:a16="http://schemas.microsoft.com/office/drawing/2014/main" id="{278614A8-1BC5-C30F-1518-3EA03441140E}"/>
                  </a:ext>
                </a:extLst>
              </p:cNvPr>
              <p:cNvPicPr preferRelativeResize="0"/>
              <p:nvPr/>
            </p:nvPicPr>
            <p:blipFill rotWithShape="1">
              <a:blip r:embed="rId6">
                <a:alphaModFix/>
              </a:blip>
              <a:srcRect l="7665" t="23481" r="7665" b="23480"/>
              <a:stretch/>
            </p:blipFill>
            <p:spPr>
              <a:xfrm>
                <a:off x="8461451" y="2306700"/>
                <a:ext cx="3820926" cy="803252"/>
              </a:xfrm>
              <a:prstGeom prst="rect">
                <a:avLst/>
              </a:prstGeom>
              <a:noFill/>
              <a:ln>
                <a:noFill/>
              </a:ln>
            </p:spPr>
          </p:pic>
        </p:grpSp>
      </p:grpSp>
      <p:sp>
        <p:nvSpPr>
          <p:cNvPr id="35" name="Google Shape;222;p31">
            <a:extLst>
              <a:ext uri="{FF2B5EF4-FFF2-40B4-BE49-F238E27FC236}">
                <a16:creationId xmlns:a16="http://schemas.microsoft.com/office/drawing/2014/main" id="{C61CC452-BF55-1B22-3282-D9AB637AAD64}"/>
              </a:ext>
            </a:extLst>
          </p:cNvPr>
          <p:cNvSpPr txBox="1"/>
          <p:nvPr/>
        </p:nvSpPr>
        <p:spPr>
          <a:xfrm>
            <a:off x="957471" y="2586193"/>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dirty="0">
                <a:solidFill>
                  <a:schemeClr val="dk1"/>
                </a:solidFill>
                <a:latin typeface="Arial Black"/>
                <a:ea typeface="Arial Black"/>
                <a:cs typeface="Arial Black"/>
                <a:sym typeface="Arial Black"/>
              </a:rPr>
              <a:t>New computing hardware</a:t>
            </a:r>
            <a:endParaRPr sz="1800" b="0" i="0" u="none" strike="noStrike" cap="none" dirty="0">
              <a:solidFill>
                <a:schemeClr val="dk1"/>
              </a:solidFill>
              <a:latin typeface="Arial Black"/>
              <a:ea typeface="Arial Black"/>
              <a:cs typeface="Arial Black"/>
              <a:sym typeface="Arial Black"/>
            </a:endParaRPr>
          </a:p>
        </p:txBody>
      </p:sp>
      <p:sp>
        <p:nvSpPr>
          <p:cNvPr id="36" name="Google Shape;223;p31">
            <a:extLst>
              <a:ext uri="{FF2B5EF4-FFF2-40B4-BE49-F238E27FC236}">
                <a16:creationId xmlns:a16="http://schemas.microsoft.com/office/drawing/2014/main" id="{AE030930-D053-0FB5-D1F5-9E0244518FDB}"/>
              </a:ext>
            </a:extLst>
          </p:cNvPr>
          <p:cNvSpPr txBox="1"/>
          <p:nvPr/>
        </p:nvSpPr>
        <p:spPr>
          <a:xfrm>
            <a:off x="957471" y="5523330"/>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a:solidFill>
                  <a:schemeClr val="dk1"/>
                </a:solidFill>
                <a:latin typeface="Arial Black"/>
                <a:ea typeface="Arial Black"/>
                <a:cs typeface="Arial Black"/>
                <a:sym typeface="Arial Black"/>
              </a:rPr>
              <a:t>Increase in knowledge</a:t>
            </a:r>
            <a:endParaRPr sz="1800" b="0" i="0" u="none" strike="noStrike" cap="none">
              <a:solidFill>
                <a:schemeClr val="dk1"/>
              </a:solidFill>
              <a:latin typeface="Arial Black"/>
              <a:ea typeface="Arial Black"/>
              <a:cs typeface="Arial Black"/>
              <a:sym typeface="Arial Black"/>
            </a:endParaRPr>
          </a:p>
        </p:txBody>
      </p:sp>
      <p:sp>
        <p:nvSpPr>
          <p:cNvPr id="37" name="Google Shape;224;p31">
            <a:extLst>
              <a:ext uri="{FF2B5EF4-FFF2-40B4-BE49-F238E27FC236}">
                <a16:creationId xmlns:a16="http://schemas.microsoft.com/office/drawing/2014/main" id="{533C223A-E5E8-3C4A-506B-4376BD91A1AA}"/>
              </a:ext>
            </a:extLst>
          </p:cNvPr>
          <p:cNvSpPr txBox="1"/>
          <p:nvPr/>
        </p:nvSpPr>
        <p:spPr>
          <a:xfrm>
            <a:off x="957471" y="4054762"/>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a:solidFill>
                  <a:schemeClr val="dk1"/>
                </a:solidFill>
                <a:latin typeface="Arial Black"/>
                <a:ea typeface="Arial Black"/>
                <a:cs typeface="Arial Black"/>
                <a:sym typeface="Arial Black"/>
              </a:rPr>
              <a:t>New machine learning software</a:t>
            </a:r>
            <a:endParaRPr sz="1800" b="0" i="0" u="none" strike="noStrike" cap="none">
              <a:solidFill>
                <a:schemeClr val="dk1"/>
              </a:solidFill>
              <a:latin typeface="Arial Black"/>
              <a:ea typeface="Arial Black"/>
              <a:cs typeface="Arial Black"/>
              <a:sym typeface="Arial Black"/>
            </a:endParaRPr>
          </a:p>
        </p:txBody>
      </p:sp>
      <p:cxnSp>
        <p:nvCxnSpPr>
          <p:cNvPr id="38" name="Google Shape;225;p31">
            <a:extLst>
              <a:ext uri="{FF2B5EF4-FFF2-40B4-BE49-F238E27FC236}">
                <a16:creationId xmlns:a16="http://schemas.microsoft.com/office/drawing/2014/main" id="{17E277B9-3415-DC10-1B33-51374A75C2EB}"/>
              </a:ext>
            </a:extLst>
          </p:cNvPr>
          <p:cNvCxnSpPr>
            <a:cxnSpLocks/>
            <a:stCxn id="28" idx="3"/>
            <a:endCxn id="27" idx="1"/>
          </p:cNvCxnSpPr>
          <p:nvPr/>
        </p:nvCxnSpPr>
        <p:spPr>
          <a:xfrm flipV="1">
            <a:off x="4008185" y="1524095"/>
            <a:ext cx="2604062" cy="9007"/>
          </a:xfrm>
          <a:prstGeom prst="straightConnector1">
            <a:avLst/>
          </a:prstGeom>
          <a:noFill/>
          <a:ln w="41275" cap="flat" cmpd="sng">
            <a:solidFill>
              <a:schemeClr val="dk1"/>
            </a:solidFill>
            <a:prstDash val="solid"/>
            <a:round/>
            <a:headEnd type="none" w="sm" len="sm"/>
            <a:tailEnd type="stealth" w="lg" len="lg"/>
          </a:ln>
        </p:spPr>
      </p:cxnSp>
      <p:cxnSp>
        <p:nvCxnSpPr>
          <p:cNvPr id="39" name="Google Shape;226;p31">
            <a:extLst>
              <a:ext uri="{FF2B5EF4-FFF2-40B4-BE49-F238E27FC236}">
                <a16:creationId xmlns:a16="http://schemas.microsoft.com/office/drawing/2014/main" id="{60C269AB-6713-FE28-AE8B-B6C096F3C941}"/>
              </a:ext>
            </a:extLst>
          </p:cNvPr>
          <p:cNvCxnSpPr>
            <a:stCxn id="37" idx="3"/>
            <a:endCxn id="30" idx="1"/>
          </p:cNvCxnSpPr>
          <p:nvPr/>
        </p:nvCxnSpPr>
        <p:spPr>
          <a:xfrm>
            <a:off x="4008185" y="4470240"/>
            <a:ext cx="1556376" cy="1370688"/>
          </a:xfrm>
          <a:prstGeom prst="straightConnector1">
            <a:avLst/>
          </a:prstGeom>
          <a:noFill/>
          <a:ln w="41275" cap="flat" cmpd="sng">
            <a:solidFill>
              <a:schemeClr val="dk1"/>
            </a:solidFill>
            <a:prstDash val="solid"/>
            <a:round/>
            <a:headEnd type="none" w="sm" len="sm"/>
            <a:tailEnd type="stealth" w="lg" len="lg"/>
          </a:ln>
        </p:spPr>
      </p:cxnSp>
      <p:cxnSp>
        <p:nvCxnSpPr>
          <p:cNvPr id="40" name="Google Shape;227;p31">
            <a:extLst>
              <a:ext uri="{FF2B5EF4-FFF2-40B4-BE49-F238E27FC236}">
                <a16:creationId xmlns:a16="http://schemas.microsoft.com/office/drawing/2014/main" id="{C37FB213-9DB8-E15F-A187-91597D9F5F17}"/>
              </a:ext>
            </a:extLst>
          </p:cNvPr>
          <p:cNvCxnSpPr>
            <a:stCxn id="35" idx="3"/>
            <a:endCxn id="26" idx="1"/>
          </p:cNvCxnSpPr>
          <p:nvPr/>
        </p:nvCxnSpPr>
        <p:spPr>
          <a:xfrm>
            <a:off x="4008185" y="3001671"/>
            <a:ext cx="3514716" cy="1317886"/>
          </a:xfrm>
          <a:prstGeom prst="straightConnector1">
            <a:avLst/>
          </a:prstGeom>
          <a:noFill/>
          <a:ln w="41275" cap="flat" cmpd="sng">
            <a:solidFill>
              <a:schemeClr val="dk1"/>
            </a:solidFill>
            <a:prstDash val="solid"/>
            <a:round/>
            <a:headEnd type="none" w="sm" len="sm"/>
            <a:tailEnd type="stealth" w="lg" len="lg"/>
          </a:ln>
        </p:spPr>
      </p:cxnSp>
    </p:spTree>
    <p:extLst>
      <p:ext uri="{BB962C8B-B14F-4D97-AF65-F5344CB8AC3E}">
        <p14:creationId xmlns:p14="http://schemas.microsoft.com/office/powerpoint/2010/main" val="236962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B984037-1500-4FF7-B196-AE39FA35EB7B}"/>
              </a:ext>
            </a:extLst>
          </p:cNvPr>
          <p:cNvSpPr txBox="1"/>
          <p:nvPr/>
        </p:nvSpPr>
        <p:spPr>
          <a:xfrm>
            <a:off x="277207" y="776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What is the direction? – Imagine if…</a:t>
            </a:r>
          </a:p>
        </p:txBody>
      </p:sp>
      <p:sp>
        <p:nvSpPr>
          <p:cNvPr id="25" name="TextBox 24">
            <a:extLst>
              <a:ext uri="{FF2B5EF4-FFF2-40B4-BE49-F238E27FC236}">
                <a16:creationId xmlns:a16="http://schemas.microsoft.com/office/drawing/2014/main" id="{A0587321-DBCF-43D7-8097-9584933E9871}"/>
              </a:ext>
            </a:extLst>
          </p:cNvPr>
          <p:cNvSpPr txBox="1"/>
          <p:nvPr/>
        </p:nvSpPr>
        <p:spPr>
          <a:xfrm>
            <a:off x="309613" y="1483464"/>
            <a:ext cx="11572773" cy="5478423"/>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n-GB" sz="2000" dirty="0"/>
              <a:t>…we could collect and centralise most datasets of observations from the past and presence, as 	well as model output and reanalysis data</a:t>
            </a:r>
          </a:p>
          <a:p>
            <a:pPr marL="342900" indent="-342900">
              <a:buFont typeface="Arial" panose="020B0604020202020204" pitchFamily="34" charset="0"/>
              <a:buChar char="•"/>
            </a:pPr>
            <a:r>
              <a:rPr lang="en-GB" sz="2000" dirty="0"/>
              <a:t>…we would have mapping tools from any point in time and space to any point in time and 	space for all datasets available</a:t>
            </a:r>
          </a:p>
          <a:p>
            <a:pPr marL="342900" indent="-342900">
              <a:buFont typeface="Arial" panose="020B0604020202020204" pitchFamily="34" charset="0"/>
              <a:buChar char="•"/>
            </a:pPr>
            <a:r>
              <a:rPr lang="en-GB" sz="2000" dirty="0"/>
              <a:t>…we would have interpretation tools for physical reasoning including the extraction of 	physical  	laws and the understanding of causality</a:t>
            </a:r>
          </a:p>
          <a:p>
            <a:pPr marL="342900" indent="-342900">
              <a:buFont typeface="Arial" panose="020B0604020202020204" pitchFamily="34" charset="0"/>
              <a:buChar char="•"/>
            </a:pPr>
            <a:r>
              <a:rPr lang="en-GB" sz="2000" dirty="0"/>
              <a:t>…we would have a tool to estimate uncertainties of all datasets based on mappings between 	different </a:t>
            </a:r>
            <a:r>
              <a:rPr lang="en-GB" sz="2000" dirty="0" err="1"/>
              <a:t>datasources</a:t>
            </a:r>
            <a:endParaRPr lang="en-GB" sz="2000" dirty="0"/>
          </a:p>
          <a:p>
            <a:pPr marL="342900" indent="-342900">
              <a:buFont typeface="Arial" panose="020B0604020202020204" pitchFamily="34" charset="0"/>
              <a:buChar char="•"/>
            </a:pPr>
            <a:r>
              <a:rPr lang="en-GB" sz="2000" dirty="0"/>
              <a:t>…we would have machine learning powered, fly-trough visualisation tools</a:t>
            </a:r>
          </a:p>
          <a:p>
            <a:pPr marL="342900" indent="-342900">
              <a:buFont typeface="Arial" panose="020B0604020202020204" pitchFamily="34" charset="0"/>
              <a:buChar char="•"/>
            </a:pPr>
            <a:r>
              <a:rPr lang="en-GB" sz="2000" dirty="0"/>
              <a:t>…all of these tools were scalable and easy to use from Python, </a:t>
            </a:r>
            <a:r>
              <a:rPr lang="en-GB" sz="2000" dirty="0" err="1"/>
              <a:t>Jupyter</a:t>
            </a:r>
            <a:r>
              <a:rPr lang="en-GB" sz="2000" dirty="0"/>
              <a:t>, Julia…      </a:t>
            </a:r>
            <a:br>
              <a:rPr lang="en-GB" sz="2400" dirty="0"/>
            </a:br>
            <a:endParaRPr lang="en-GB" sz="2400" dirty="0"/>
          </a:p>
          <a:p>
            <a:endParaRPr lang="en-GB" b="1" dirty="0"/>
          </a:p>
          <a:p>
            <a:endParaRPr lang="en-GB" b="1" dirty="0"/>
          </a:p>
          <a:p>
            <a:endParaRPr lang="en-GB" b="1" dirty="0"/>
          </a:p>
          <a:p>
            <a:endParaRPr lang="en-GB" b="1" dirty="0"/>
          </a:p>
          <a:p>
            <a:pPr marL="285750" indent="-285750">
              <a:buFont typeface="Arial" panose="020B0604020202020204" pitchFamily="34" charset="0"/>
              <a:buChar char="•"/>
            </a:pPr>
            <a:endParaRPr lang="en-GB" sz="1800" dirty="0"/>
          </a:p>
          <a:p>
            <a:r>
              <a:rPr lang="en-GB" sz="1800" b="1" dirty="0"/>
              <a:t>Many thanks!  	                      Peter.Dueben@ecmwf.int                              @PDueben</a:t>
            </a:r>
          </a:p>
          <a:p>
            <a:endParaRPr lang="en-GB" dirty="0"/>
          </a:p>
        </p:txBody>
      </p:sp>
    </p:spTree>
    <p:custDataLst>
      <p:tags r:id="rId1"/>
    </p:custDataLst>
    <p:extLst>
      <p:ext uri="{BB962C8B-B14F-4D97-AF65-F5344CB8AC3E}">
        <p14:creationId xmlns:p14="http://schemas.microsoft.com/office/powerpoint/2010/main" val="1283320523"/>
      </p:ext>
    </p:extLst>
  </p:cSld>
  <p:clrMapOvr>
    <a:masterClrMapping/>
  </p:clrMapOvr>
  <mc:AlternateContent xmlns:mc="http://schemas.openxmlformats.org/markup-compatibility/2006" xmlns:p14="http://schemas.microsoft.com/office/powerpoint/2010/main">
    <mc:Choice Requires="p14">
      <p:transition spd="slow" p14:dur="2000" advTm="123178"/>
    </mc:Choice>
    <mc:Fallback xmlns="">
      <p:transition spd="slow" advTm="1231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5F85E-8C22-4818-951A-D364ADFDE742}"/>
              </a:ext>
            </a:extLst>
          </p:cNvPr>
          <p:cNvSpPr>
            <a:spLocks noGrp="1"/>
          </p:cNvSpPr>
          <p:nvPr>
            <p:ph type="title"/>
          </p:nvPr>
        </p:nvSpPr>
        <p:spPr/>
        <p:txBody>
          <a:bodyPr/>
          <a:lstStyle/>
          <a:p>
            <a:endParaRPr lang="en-GB"/>
          </a:p>
        </p:txBody>
      </p:sp>
      <p:pic>
        <p:nvPicPr>
          <p:cNvPr id="8" name="Content Placeholder 7">
            <a:extLst>
              <a:ext uri="{FF2B5EF4-FFF2-40B4-BE49-F238E27FC236}">
                <a16:creationId xmlns:a16="http://schemas.microsoft.com/office/drawing/2014/main" id="{BCB1DC16-A6FD-43BE-86EB-993A7AEC73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619750" y="3525044"/>
            <a:ext cx="952500" cy="952500"/>
          </a:xfrm>
        </p:spPr>
      </p:pic>
      <p:pic>
        <p:nvPicPr>
          <p:cNvPr id="4" name="Picture 3" descr="midblue.png">
            <a:extLst>
              <a:ext uri="{FF2B5EF4-FFF2-40B4-BE49-F238E27FC236}">
                <a16:creationId xmlns:a16="http://schemas.microsoft.com/office/drawing/2014/main" id="{90702D70-33EC-492C-9A5E-418BB1918B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5E18CD65-C12C-4585-AE09-7F5ADBAE8E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279623"/>
            <a:ext cx="10489438" cy="7417245"/>
          </a:xfrm>
          <a:prstGeom prst="rect">
            <a:avLst/>
          </a:prstGeom>
        </p:spPr>
      </p:pic>
      <p:sp>
        <p:nvSpPr>
          <p:cNvPr id="6" name="TextBox 5">
            <a:extLst>
              <a:ext uri="{FF2B5EF4-FFF2-40B4-BE49-F238E27FC236}">
                <a16:creationId xmlns:a16="http://schemas.microsoft.com/office/drawing/2014/main" id="{90FF154F-4E1B-40DE-9966-6635554D7368}"/>
              </a:ext>
            </a:extLst>
          </p:cNvPr>
          <p:cNvSpPr txBox="1"/>
          <p:nvPr/>
        </p:nvSpPr>
        <p:spPr>
          <a:xfrm>
            <a:off x="0" y="6271920"/>
            <a:ext cx="1219199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strength of a common goal</a:t>
            </a:r>
          </a:p>
        </p:txBody>
      </p:sp>
    </p:spTree>
    <p:extLst>
      <p:ext uri="{BB962C8B-B14F-4D97-AF65-F5344CB8AC3E}">
        <p14:creationId xmlns:p14="http://schemas.microsoft.com/office/powerpoint/2010/main" val="2492573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57727" y="12221"/>
            <a:ext cx="111115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Why would machine learning help in Earth system sciences?</a:t>
            </a:r>
          </a:p>
        </p:txBody>
      </p:sp>
      <p:sp>
        <p:nvSpPr>
          <p:cNvPr id="7" name="TextBox 6">
            <a:extLst>
              <a:ext uri="{FF2B5EF4-FFF2-40B4-BE49-F238E27FC236}">
                <a16:creationId xmlns:a16="http://schemas.microsoft.com/office/drawing/2014/main" id="{8393F2F4-4166-4509-90B0-FD6947640854}"/>
              </a:ext>
            </a:extLst>
          </p:cNvPr>
          <p:cNvSpPr txBox="1"/>
          <p:nvPr/>
        </p:nvSpPr>
        <p:spPr>
          <a:xfrm>
            <a:off x="443026" y="2347692"/>
            <a:ext cx="5738699" cy="2585323"/>
          </a:xfrm>
          <a:prstGeom prst="rect">
            <a:avLst/>
          </a:prstGeom>
          <a:noFill/>
        </p:spPr>
        <p:txBody>
          <a:bodyPr wrap="square" rtlCol="0">
            <a:spAutoFit/>
          </a:bodyPr>
          <a:lstStyle/>
          <a:p>
            <a:r>
              <a:rPr lang="en-GB" b="1" dirty="0"/>
              <a:t>Earth system science is difficult as the Earth system is huge, complex and chaotic, and as the resolution of our models is limited</a:t>
            </a:r>
          </a:p>
          <a:p>
            <a:endParaRPr lang="en-GB" dirty="0"/>
          </a:p>
          <a:p>
            <a:r>
              <a:rPr lang="en-GB" b="1" dirty="0"/>
              <a:t>However, we have a huge amount of observations and Earth system data</a:t>
            </a:r>
          </a:p>
          <a:p>
            <a:endParaRPr lang="en-GB" b="1" dirty="0"/>
          </a:p>
          <a:p>
            <a:pPr marL="285750" indent="-285750">
              <a:buFont typeface="Wingdings" panose="05000000000000000000" pitchFamily="2" charset="2"/>
              <a:buChar char="Ø"/>
            </a:pPr>
            <a:r>
              <a:rPr lang="en-GB" b="1" dirty="0"/>
              <a:t>There are many application areas for machine learning in Earth system science</a:t>
            </a:r>
            <a:endParaRPr lang="en-GB" dirty="0"/>
          </a:p>
        </p:txBody>
      </p:sp>
      <p:pic>
        <p:nvPicPr>
          <p:cNvPr id="13" name="Picture 12" descr="Earth6.png">
            <a:extLst>
              <a:ext uri="{FF2B5EF4-FFF2-40B4-BE49-F238E27FC236}">
                <a16:creationId xmlns:a16="http://schemas.microsoft.com/office/drawing/2014/main" id="{47038C50-EBFE-4DA7-90A5-F8B05898A6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934" y="3955453"/>
            <a:ext cx="5110065" cy="2902547"/>
          </a:xfrm>
          <a:prstGeom prst="rect">
            <a:avLst/>
          </a:prstGeom>
        </p:spPr>
      </p:pic>
      <p:pic>
        <p:nvPicPr>
          <p:cNvPr id="6" name="Picture 5" descr="A satellite image of the earth&#10;&#10;Description automatically generated with medium confidence">
            <a:extLst>
              <a:ext uri="{FF2B5EF4-FFF2-40B4-BE49-F238E27FC236}">
                <a16:creationId xmlns:a16="http://schemas.microsoft.com/office/drawing/2014/main" id="{D019F0A0-032E-47DD-AEC7-2B7B694D89B3}"/>
              </a:ext>
            </a:extLst>
          </p:cNvPr>
          <p:cNvPicPr>
            <a:picLocks noChangeAspect="1"/>
          </p:cNvPicPr>
          <p:nvPr/>
        </p:nvPicPr>
        <p:blipFill rotWithShape="1">
          <a:blip r:embed="rId4">
            <a:extLst>
              <a:ext uri="{28A0092B-C50C-407E-A947-70E740481C1C}">
                <a14:useLocalDpi xmlns:a14="http://schemas.microsoft.com/office/drawing/2010/main" val="0"/>
              </a:ext>
            </a:extLst>
          </a:blip>
          <a:srcRect l="23425" t="2615" r="23292" b="2657"/>
          <a:stretch/>
        </p:blipFill>
        <p:spPr>
          <a:xfrm>
            <a:off x="8714921" y="580632"/>
            <a:ext cx="3477079" cy="3477079"/>
          </a:xfrm>
          <a:prstGeom prst="rect">
            <a:avLst/>
          </a:prstGeom>
        </p:spPr>
      </p:pic>
      <p:sp>
        <p:nvSpPr>
          <p:cNvPr id="8" name="TextBox 7">
            <a:extLst>
              <a:ext uri="{FF2B5EF4-FFF2-40B4-BE49-F238E27FC236}">
                <a16:creationId xmlns:a16="http://schemas.microsoft.com/office/drawing/2014/main" id="{A66881BE-41A2-47CC-AAB0-8C11B3B28B51}"/>
              </a:ext>
            </a:extLst>
          </p:cNvPr>
          <p:cNvSpPr txBox="1"/>
          <p:nvPr/>
        </p:nvSpPr>
        <p:spPr>
          <a:xfrm>
            <a:off x="633415" y="1165529"/>
            <a:ext cx="1162966"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GB" sz="2800" dirty="0"/>
              <a:t>Inputs</a:t>
            </a:r>
          </a:p>
        </p:txBody>
      </p:sp>
      <p:sp>
        <p:nvSpPr>
          <p:cNvPr id="9" name="TextBox 8">
            <a:extLst>
              <a:ext uri="{FF2B5EF4-FFF2-40B4-BE49-F238E27FC236}">
                <a16:creationId xmlns:a16="http://schemas.microsoft.com/office/drawing/2014/main" id="{001E1607-E5B7-423B-A039-A1721D9E1B40}"/>
              </a:ext>
            </a:extLst>
          </p:cNvPr>
          <p:cNvSpPr txBox="1"/>
          <p:nvPr/>
        </p:nvSpPr>
        <p:spPr>
          <a:xfrm>
            <a:off x="5460053" y="1157897"/>
            <a:ext cx="143256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GB" sz="2800" dirty="0"/>
              <a:t>Outputs</a:t>
            </a:r>
          </a:p>
        </p:txBody>
      </p:sp>
      <p:sp>
        <p:nvSpPr>
          <p:cNvPr id="10" name="TextBox 9">
            <a:extLst>
              <a:ext uri="{FF2B5EF4-FFF2-40B4-BE49-F238E27FC236}">
                <a16:creationId xmlns:a16="http://schemas.microsoft.com/office/drawing/2014/main" id="{7197595C-7495-4C1E-AB26-E1235AC5235A}"/>
              </a:ext>
            </a:extLst>
          </p:cNvPr>
          <p:cNvSpPr txBox="1"/>
          <p:nvPr/>
        </p:nvSpPr>
        <p:spPr>
          <a:xfrm>
            <a:off x="2588860" y="982631"/>
            <a:ext cx="210696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b="1" dirty="0"/>
              <a:t>machine learning</a:t>
            </a:r>
          </a:p>
        </p:txBody>
      </p:sp>
      <p:cxnSp>
        <p:nvCxnSpPr>
          <p:cNvPr id="11" name="Straight Arrow Connector 10">
            <a:extLst>
              <a:ext uri="{FF2B5EF4-FFF2-40B4-BE49-F238E27FC236}">
                <a16:creationId xmlns:a16="http://schemas.microsoft.com/office/drawing/2014/main" id="{D5B6EC93-A5AE-469E-B6B6-180BE0232FF8}"/>
              </a:ext>
            </a:extLst>
          </p:cNvPr>
          <p:cNvCxnSpPr>
            <a:cxnSpLocks/>
          </p:cNvCxnSpPr>
          <p:nvPr/>
        </p:nvCxnSpPr>
        <p:spPr>
          <a:xfrm>
            <a:off x="2064258" y="1427139"/>
            <a:ext cx="314396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642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1AE4D89-354A-43FF-BBA6-FE0B28FDB860}"/>
              </a:ext>
            </a:extLst>
          </p:cNvPr>
          <p:cNvSpPr txBox="1"/>
          <p:nvPr/>
        </p:nvSpPr>
        <p:spPr>
          <a:xfrm>
            <a:off x="263140" y="45742"/>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The perspective of a full ML model for weather and climate</a:t>
            </a:r>
          </a:p>
        </p:txBody>
      </p:sp>
      <p:pic>
        <p:nvPicPr>
          <p:cNvPr id="6" name="Picture 5" descr="Graphical user interface, text, application&#10;&#10;Description automatically generated">
            <a:extLst>
              <a:ext uri="{FF2B5EF4-FFF2-40B4-BE49-F238E27FC236}">
                <a16:creationId xmlns:a16="http://schemas.microsoft.com/office/drawing/2014/main" id="{14B295AE-D118-FDE5-F860-DE76DE1A0BA8}"/>
              </a:ext>
            </a:extLst>
          </p:cNvPr>
          <p:cNvPicPr>
            <a:picLocks noChangeAspect="1"/>
          </p:cNvPicPr>
          <p:nvPr/>
        </p:nvPicPr>
        <p:blipFill>
          <a:blip r:embed="rId4"/>
          <a:stretch>
            <a:fillRect/>
          </a:stretch>
        </p:blipFill>
        <p:spPr>
          <a:xfrm>
            <a:off x="2400201" y="1038225"/>
            <a:ext cx="7370116" cy="47133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Diagram&#10;&#10;Description automatically generated with low confidence">
            <a:extLst>
              <a:ext uri="{FF2B5EF4-FFF2-40B4-BE49-F238E27FC236}">
                <a16:creationId xmlns:a16="http://schemas.microsoft.com/office/drawing/2014/main" id="{AD97D2F4-C1FE-2243-0613-AA62487BE9D9}"/>
              </a:ext>
            </a:extLst>
          </p:cNvPr>
          <p:cNvPicPr>
            <a:picLocks noChangeAspect="1"/>
          </p:cNvPicPr>
          <p:nvPr/>
        </p:nvPicPr>
        <p:blipFill>
          <a:blip r:embed="rId5"/>
          <a:stretch>
            <a:fillRect/>
          </a:stretch>
        </p:blipFill>
        <p:spPr>
          <a:xfrm>
            <a:off x="1138139" y="2552487"/>
            <a:ext cx="2119412" cy="3199112"/>
          </a:xfrm>
          <a:prstGeom prst="rect">
            <a:avLst/>
          </a:prstGeom>
        </p:spPr>
      </p:pic>
      <p:pic>
        <p:nvPicPr>
          <p:cNvPr id="8" name="Picture 7" descr="A person standing next to a screen&#10;&#10;Description automatically generated with low confidence">
            <a:extLst>
              <a:ext uri="{FF2B5EF4-FFF2-40B4-BE49-F238E27FC236}">
                <a16:creationId xmlns:a16="http://schemas.microsoft.com/office/drawing/2014/main" id="{BEA93E58-9FB0-AF95-CCC6-323CC6308FB7}"/>
              </a:ext>
            </a:extLst>
          </p:cNvPr>
          <p:cNvPicPr>
            <a:picLocks noChangeAspect="1"/>
          </p:cNvPicPr>
          <p:nvPr/>
        </p:nvPicPr>
        <p:blipFill>
          <a:blip r:embed="rId6"/>
          <a:stretch>
            <a:fillRect/>
          </a:stretch>
        </p:blipFill>
        <p:spPr>
          <a:xfrm>
            <a:off x="1022045" y="996335"/>
            <a:ext cx="10427005" cy="4859620"/>
          </a:xfrm>
          <a:prstGeom prst="rect">
            <a:avLst/>
          </a:prstGeom>
        </p:spPr>
      </p:pic>
      <p:sp>
        <p:nvSpPr>
          <p:cNvPr id="9" name="Text Placeholder 2">
            <a:extLst>
              <a:ext uri="{FF2B5EF4-FFF2-40B4-BE49-F238E27FC236}">
                <a16:creationId xmlns:a16="http://schemas.microsoft.com/office/drawing/2014/main" id="{78A8706F-5274-43A6-32F0-5F11C98C20C7}"/>
              </a:ext>
            </a:extLst>
          </p:cNvPr>
          <p:cNvSpPr txBox="1">
            <a:spLocks/>
          </p:cNvSpPr>
          <p:nvPr/>
        </p:nvSpPr>
        <p:spPr>
          <a:xfrm>
            <a:off x="933450" y="5898739"/>
            <a:ext cx="10515600" cy="4351338"/>
          </a:xfrm>
          <a:prstGeom prst="rect">
            <a:avLst/>
          </a:prstGeom>
        </p:spPr>
        <p:txBody>
          <a:bodyPr>
            <a:normAutofit/>
          </a:bodyPr>
          <a:lstStyle>
            <a:lvl1pPr marL="342900" indent="-342900" algn="l" defTabSz="457200" rtl="0" eaLnBrk="1" latinLnBrk="0" hangingPunct="1">
              <a:spcBef>
                <a:spcPct val="20000"/>
              </a:spcBef>
              <a:buClr>
                <a:schemeClr val="bg1"/>
              </a:buClr>
              <a:buFont typeface="Arial"/>
              <a:buChar char="•"/>
              <a:defRPr sz="3200" kern="120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a:solidFill>
                  <a:schemeClr val="bg1"/>
                </a:solidFill>
                <a:latin typeface="+mn-lt"/>
                <a:ea typeface="+mn-ea"/>
                <a:cs typeface="+mn-cs"/>
              </a:defRPr>
            </a:lvl2pPr>
            <a:lvl3pPr marL="1143000" indent="-228600" algn="l" defTabSz="457200" rtl="0" eaLnBrk="1" latinLnBrk="0" hangingPunct="1">
              <a:spcBef>
                <a:spcPct val="20000"/>
              </a:spcBef>
              <a:buClr>
                <a:schemeClr val="bg1"/>
              </a:buClr>
              <a:buFont typeface="Arial"/>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4pPr>
            <a:lvl5pPr marL="20574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14300" indent="0">
              <a:buFont typeface="Arial"/>
              <a:buNone/>
            </a:pPr>
            <a:r>
              <a:rPr lang="en-GB" sz="2400" dirty="0">
                <a:solidFill>
                  <a:schemeClr val="tx1"/>
                </a:solidFill>
              </a:rPr>
              <a:t>NIVIDA’s Earth-2 is coming with </a:t>
            </a:r>
            <a:r>
              <a:rPr lang="en-GB" sz="2400" dirty="0" err="1">
                <a:solidFill>
                  <a:schemeClr val="tx1"/>
                </a:solidFill>
              </a:rPr>
              <a:t>FourCastNet</a:t>
            </a:r>
            <a:endParaRPr lang="en-GB" sz="2400" dirty="0">
              <a:solidFill>
                <a:schemeClr val="tx1"/>
              </a:solidFill>
            </a:endParaRPr>
          </a:p>
          <a:p>
            <a:pPr marL="114300" indent="0">
              <a:buFont typeface="Arial"/>
              <a:buNone/>
            </a:pPr>
            <a:r>
              <a:rPr lang="en-GB" sz="2400" dirty="0">
                <a:solidFill>
                  <a:schemeClr val="tx1"/>
                </a:solidFill>
              </a:rPr>
              <a:t>Climate?</a:t>
            </a:r>
          </a:p>
        </p:txBody>
      </p:sp>
    </p:spTree>
    <p:custDataLst>
      <p:tags r:id="rId1"/>
    </p:custDataLst>
    <p:extLst>
      <p:ext uri="{BB962C8B-B14F-4D97-AF65-F5344CB8AC3E}">
        <p14:creationId xmlns:p14="http://schemas.microsoft.com/office/powerpoint/2010/main" val="3094768223"/>
      </p:ext>
    </p:extLst>
  </p:cSld>
  <p:clrMapOvr>
    <a:masterClrMapping/>
  </p:clrMapOvr>
  <mc:AlternateContent xmlns:mc="http://schemas.openxmlformats.org/markup-compatibility/2006" xmlns:p14="http://schemas.microsoft.com/office/powerpoint/2010/main">
    <mc:Choice Requires="p14">
      <p:transition spd="slow" p14:dur="2000" advTm="84181"/>
    </mc:Choice>
    <mc:Fallback xmlns="">
      <p:transition spd="slow" advTm="8418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screenshot of a cell phone&#10;&#10;Description automatically generated">
            <a:extLst>
              <a:ext uri="{FF2B5EF4-FFF2-40B4-BE49-F238E27FC236}">
                <a16:creationId xmlns:a16="http://schemas.microsoft.com/office/drawing/2014/main" id="{837F4A13-8296-4087-BA17-6FC05F8A8C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3321" y="3360756"/>
            <a:ext cx="4973419" cy="2835871"/>
          </a:xfrm>
          <a:prstGeom prst="rect">
            <a:avLst/>
          </a:prstGeom>
        </p:spPr>
      </p:pic>
      <p:sp>
        <p:nvSpPr>
          <p:cNvPr id="21" name="TextBox 20">
            <a:extLst>
              <a:ext uri="{FF2B5EF4-FFF2-40B4-BE49-F238E27FC236}">
                <a16:creationId xmlns:a16="http://schemas.microsoft.com/office/drawing/2014/main" id="{8665CF16-0629-491B-8C77-2C389ACC85F2}"/>
              </a:ext>
            </a:extLst>
          </p:cNvPr>
          <p:cNvSpPr txBox="1"/>
          <p:nvPr/>
        </p:nvSpPr>
        <p:spPr>
          <a:xfrm>
            <a:off x="268980" y="68134"/>
            <a:ext cx="11497033" cy="523220"/>
          </a:xfrm>
          <a:prstGeom prst="rect">
            <a:avLst/>
          </a:prstGeom>
          <a:noFill/>
        </p:spPr>
        <p:txBody>
          <a:bodyPr wrap="square" rtlCol="0" anchor="t">
            <a:spAutoFit/>
          </a:bodyPr>
          <a:lstStyle/>
          <a:p>
            <a:r>
              <a:rPr lang="en-GB" sz="2800" dirty="0">
                <a:solidFill>
                  <a:schemeClr val="accent1">
                    <a:lumMod val="50000"/>
                  </a:schemeClr>
                </a:solidFill>
                <a:latin typeface="Helevtica"/>
                <a:ea typeface="+mj-ea"/>
                <a:cs typeface="+mj-cs"/>
              </a:rPr>
              <a:t>Use the magic of machine learning for our domain </a:t>
            </a:r>
            <a:r>
              <a:rPr lang="en-GB" sz="2800" dirty="0">
                <a:solidFill>
                  <a:schemeClr val="accent1">
                    <a:lumMod val="50000"/>
                  </a:schemeClr>
                </a:solidFill>
                <a:latin typeface="Arial" panose="020B0604020202020204" pitchFamily="34" charset="0"/>
                <a:ea typeface="+mj-ea"/>
                <a:cs typeface="Arial" panose="020B0604020202020204" pitchFamily="34" charset="0"/>
              </a:rPr>
              <a:t>→ </a:t>
            </a:r>
            <a:r>
              <a:rPr lang="en-GB" sz="2800" dirty="0">
                <a:solidFill>
                  <a:schemeClr val="accent1">
                    <a:lumMod val="50000"/>
                  </a:schemeClr>
                </a:solidFill>
                <a:latin typeface="Helevtica"/>
                <a:ea typeface="+mj-ea"/>
                <a:cs typeface="+mj-cs"/>
              </a:rPr>
              <a:t>Science</a:t>
            </a:r>
          </a:p>
        </p:txBody>
      </p:sp>
      <p:pic>
        <p:nvPicPr>
          <p:cNvPr id="8" name="Picture 2" descr="A close up of a device&#10;&#10;Description automatically generated">
            <a:extLst>
              <a:ext uri="{FF2B5EF4-FFF2-40B4-BE49-F238E27FC236}">
                <a16:creationId xmlns:a16="http://schemas.microsoft.com/office/drawing/2014/main" id="{9780C428-9FEE-4183-9073-1537ECB36BDD}"/>
              </a:ext>
            </a:extLst>
          </p:cNvPr>
          <p:cNvPicPr>
            <a:picLocks noChangeAspect="1"/>
          </p:cNvPicPr>
          <p:nvPr/>
        </p:nvPicPr>
        <p:blipFill>
          <a:blip r:embed="rId5"/>
          <a:stretch>
            <a:fillRect/>
          </a:stretch>
        </p:blipFill>
        <p:spPr>
          <a:xfrm>
            <a:off x="201601" y="1245993"/>
            <a:ext cx="3515068" cy="3232930"/>
          </a:xfrm>
          <a:prstGeom prst="rect">
            <a:avLst/>
          </a:prstGeom>
        </p:spPr>
      </p:pic>
      <p:sp>
        <p:nvSpPr>
          <p:cNvPr id="11" name="TextBox 10">
            <a:extLst>
              <a:ext uri="{FF2B5EF4-FFF2-40B4-BE49-F238E27FC236}">
                <a16:creationId xmlns:a16="http://schemas.microsoft.com/office/drawing/2014/main" id="{5C2C0CAA-3B2B-4514-8793-1A3135425E42}"/>
              </a:ext>
            </a:extLst>
          </p:cNvPr>
          <p:cNvSpPr txBox="1"/>
          <p:nvPr/>
        </p:nvSpPr>
        <p:spPr>
          <a:xfrm>
            <a:off x="1499250" y="4478923"/>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t>Source: UCAR</a:t>
            </a:r>
            <a:endParaRPr lang="en-GB" sz="1200" dirty="0">
              <a:cs typeface="Arial"/>
            </a:endParaRPr>
          </a:p>
        </p:txBody>
      </p:sp>
      <p:sp>
        <p:nvSpPr>
          <p:cNvPr id="5" name="TextBox 4">
            <a:extLst>
              <a:ext uri="{FF2B5EF4-FFF2-40B4-BE49-F238E27FC236}">
                <a16:creationId xmlns:a16="http://schemas.microsoft.com/office/drawing/2014/main" id="{A1781043-1DC0-4383-8D00-EDF9FAF859A2}"/>
              </a:ext>
            </a:extLst>
          </p:cNvPr>
          <p:cNvSpPr txBox="1"/>
          <p:nvPr/>
        </p:nvSpPr>
        <p:spPr>
          <a:xfrm>
            <a:off x="4090555" y="941201"/>
            <a:ext cx="6248396" cy="369332"/>
          </a:xfrm>
          <a:prstGeom prst="rect">
            <a:avLst/>
          </a:prstGeom>
          <a:noFill/>
        </p:spPr>
        <p:txBody>
          <a:bodyPr wrap="square" rtlCol="0">
            <a:spAutoFit/>
          </a:bodyPr>
          <a:lstStyle/>
          <a:p>
            <a:r>
              <a:rPr lang="en-GB" b="1" dirty="0"/>
              <a:t>Machine learning can also be multi-scale</a:t>
            </a:r>
            <a:endParaRPr lang="en-GB" dirty="0"/>
          </a:p>
        </p:txBody>
      </p:sp>
      <p:sp>
        <p:nvSpPr>
          <p:cNvPr id="2" name="TextBox 1">
            <a:extLst>
              <a:ext uri="{FF2B5EF4-FFF2-40B4-BE49-F238E27FC236}">
                <a16:creationId xmlns:a16="http://schemas.microsoft.com/office/drawing/2014/main" id="{DB2DB149-14A2-48FA-BA35-48582EB06235}"/>
              </a:ext>
            </a:extLst>
          </p:cNvPr>
          <p:cNvSpPr txBox="1"/>
          <p:nvPr/>
        </p:nvSpPr>
        <p:spPr>
          <a:xfrm>
            <a:off x="201601" y="941201"/>
            <a:ext cx="5188657" cy="369332"/>
          </a:xfrm>
          <a:prstGeom prst="rect">
            <a:avLst/>
          </a:prstGeom>
          <a:noFill/>
        </p:spPr>
        <p:txBody>
          <a:bodyPr wrap="square" rtlCol="0">
            <a:spAutoFit/>
          </a:bodyPr>
          <a:lstStyle/>
          <a:p>
            <a:r>
              <a:rPr lang="en-GB" b="1" dirty="0"/>
              <a:t>The Earth system is multi-scale</a:t>
            </a:r>
            <a:endParaRPr lang="en-GB" dirty="0"/>
          </a:p>
        </p:txBody>
      </p:sp>
      <p:pic>
        <p:nvPicPr>
          <p:cNvPr id="4" name="Picture 3" descr="A close up of a map&#10;&#10;Description automatically generated">
            <a:extLst>
              <a:ext uri="{FF2B5EF4-FFF2-40B4-BE49-F238E27FC236}">
                <a16:creationId xmlns:a16="http://schemas.microsoft.com/office/drawing/2014/main" id="{C616C2AC-6562-463C-B5C9-6B8E9B6F5A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60816" y="1291747"/>
            <a:ext cx="4079575" cy="2319530"/>
          </a:xfrm>
          <a:prstGeom prst="rect">
            <a:avLst/>
          </a:prstGeom>
        </p:spPr>
      </p:pic>
      <p:sp>
        <p:nvSpPr>
          <p:cNvPr id="13" name="TextBox 12">
            <a:extLst>
              <a:ext uri="{FF2B5EF4-FFF2-40B4-BE49-F238E27FC236}">
                <a16:creationId xmlns:a16="http://schemas.microsoft.com/office/drawing/2014/main" id="{780A8B93-1B02-4ACB-9169-7FFE147F8B32}"/>
              </a:ext>
            </a:extLst>
          </p:cNvPr>
          <p:cNvSpPr txBox="1"/>
          <p:nvPr/>
        </p:nvSpPr>
        <p:spPr>
          <a:xfrm>
            <a:off x="5059351" y="3630871"/>
            <a:ext cx="288250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t>Source: https://towardsdatascience.com</a:t>
            </a:r>
            <a:endParaRPr lang="en-GB" sz="1200" dirty="0">
              <a:cs typeface="Arial"/>
            </a:endParaRPr>
          </a:p>
        </p:txBody>
      </p:sp>
      <p:sp>
        <p:nvSpPr>
          <p:cNvPr id="14" name="TextBox 13">
            <a:extLst>
              <a:ext uri="{FF2B5EF4-FFF2-40B4-BE49-F238E27FC236}">
                <a16:creationId xmlns:a16="http://schemas.microsoft.com/office/drawing/2014/main" id="{36FB16E5-87CD-4D57-AB59-AFB0FCA4F35B}"/>
              </a:ext>
            </a:extLst>
          </p:cNvPr>
          <p:cNvSpPr txBox="1"/>
          <p:nvPr/>
        </p:nvSpPr>
        <p:spPr>
          <a:xfrm>
            <a:off x="7125964" y="6559547"/>
            <a:ext cx="5801719" cy="307777"/>
          </a:xfrm>
          <a:prstGeom prst="rect">
            <a:avLst/>
          </a:prstGeom>
          <a:noFill/>
        </p:spPr>
        <p:txBody>
          <a:bodyPr wrap="square" rtlCol="0">
            <a:spAutoFit/>
          </a:bodyPr>
          <a:lstStyle/>
          <a:p>
            <a:r>
              <a:rPr lang="en-GB" sz="1400" dirty="0" err="1"/>
              <a:t>Adewoyin</a:t>
            </a:r>
            <a:r>
              <a:rPr lang="en-GB" sz="1400" dirty="0"/>
              <a:t>, Dueben, Watson, He, Dutta Machine Learning 2021</a:t>
            </a:r>
          </a:p>
        </p:txBody>
      </p:sp>
      <p:sp>
        <p:nvSpPr>
          <p:cNvPr id="15" name="TextBox 14">
            <a:extLst>
              <a:ext uri="{FF2B5EF4-FFF2-40B4-BE49-F238E27FC236}">
                <a16:creationId xmlns:a16="http://schemas.microsoft.com/office/drawing/2014/main" id="{DF85369F-5A69-4FE8-B7AA-02076012D811}"/>
              </a:ext>
            </a:extLst>
          </p:cNvPr>
          <p:cNvSpPr txBox="1"/>
          <p:nvPr/>
        </p:nvSpPr>
        <p:spPr>
          <a:xfrm>
            <a:off x="7766951" y="6209586"/>
            <a:ext cx="6248396" cy="369332"/>
          </a:xfrm>
          <a:prstGeom prst="rect">
            <a:avLst/>
          </a:prstGeom>
          <a:noFill/>
        </p:spPr>
        <p:txBody>
          <a:bodyPr wrap="square" rtlCol="0">
            <a:spAutoFit/>
          </a:bodyPr>
          <a:lstStyle/>
          <a:p>
            <a:r>
              <a:rPr lang="en-GB" b="1" dirty="0"/>
              <a:t>Let’s learn how to use that capability!</a:t>
            </a:r>
            <a:endParaRPr lang="en-GB" dirty="0"/>
          </a:p>
        </p:txBody>
      </p:sp>
    </p:spTree>
    <p:custDataLst>
      <p:tags r:id="rId1"/>
    </p:custDataLst>
    <p:extLst>
      <p:ext uri="{BB962C8B-B14F-4D97-AF65-F5344CB8AC3E}">
        <p14:creationId xmlns:p14="http://schemas.microsoft.com/office/powerpoint/2010/main" val="606438152"/>
      </p:ext>
    </p:extLst>
  </p:cSld>
  <p:clrMapOvr>
    <a:masterClrMapping/>
  </p:clrMapOvr>
  <mc:AlternateContent xmlns:mc="http://schemas.openxmlformats.org/markup-compatibility/2006" xmlns:p14="http://schemas.microsoft.com/office/powerpoint/2010/main">
    <mc:Choice Requires="p14">
      <p:transition spd="slow" p14:dur="2000" advTm="144715"/>
    </mc:Choice>
    <mc:Fallback xmlns="">
      <p:transition spd="slow" advTm="1447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11304" y="-17669"/>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Machine Learning and AI for Earth system science</a:t>
            </a:r>
          </a:p>
        </p:txBody>
      </p:sp>
      <p:pic>
        <p:nvPicPr>
          <p:cNvPr id="4" name="Picture 3" descr="A satellite image of the earth&#10;&#10;Description automatically generated with medium confidence">
            <a:extLst>
              <a:ext uri="{FF2B5EF4-FFF2-40B4-BE49-F238E27FC236}">
                <a16:creationId xmlns:a16="http://schemas.microsoft.com/office/drawing/2014/main" id="{E2984375-A190-47EF-8BFB-87BEEF7E0F91}"/>
              </a:ext>
            </a:extLst>
          </p:cNvPr>
          <p:cNvPicPr>
            <a:picLocks noChangeAspect="1"/>
          </p:cNvPicPr>
          <p:nvPr/>
        </p:nvPicPr>
        <p:blipFill rotWithShape="1">
          <a:blip r:embed="rId3">
            <a:extLst>
              <a:ext uri="{28A0092B-C50C-407E-A947-70E740481C1C}">
                <a14:useLocalDpi xmlns:a14="http://schemas.microsoft.com/office/drawing/2010/main" val="0"/>
              </a:ext>
            </a:extLst>
          </a:blip>
          <a:srcRect l="23425" t="2615" r="23292" b="2657"/>
          <a:stretch/>
        </p:blipFill>
        <p:spPr>
          <a:xfrm>
            <a:off x="8189370" y="683484"/>
            <a:ext cx="3674332" cy="3674332"/>
          </a:xfrm>
          <a:prstGeom prst="rect">
            <a:avLst/>
          </a:prstGeom>
        </p:spPr>
      </p:pic>
      <p:sp>
        <p:nvSpPr>
          <p:cNvPr id="5" name="TextBox 4">
            <a:extLst>
              <a:ext uri="{FF2B5EF4-FFF2-40B4-BE49-F238E27FC236}">
                <a16:creationId xmlns:a16="http://schemas.microsoft.com/office/drawing/2014/main" id="{DD5B0F2B-8207-4628-A9E7-D59FD88E9EE6}"/>
              </a:ext>
            </a:extLst>
          </p:cNvPr>
          <p:cNvSpPr txBox="1"/>
          <p:nvPr/>
        </p:nvSpPr>
        <p:spPr>
          <a:xfrm>
            <a:off x="328298" y="782337"/>
            <a:ext cx="6778111" cy="7171194"/>
          </a:xfrm>
          <a:prstGeom prst="rect">
            <a:avLst/>
          </a:prstGeom>
          <a:noFill/>
        </p:spPr>
        <p:txBody>
          <a:bodyPr wrap="square" rtlCol="0">
            <a:spAutoFit/>
          </a:bodyPr>
          <a:lstStyle/>
          <a:p>
            <a:r>
              <a:rPr lang="en-GB" sz="1600" b="1" dirty="0">
                <a:latin typeface="Calibri" panose="020F0502020204030204" pitchFamily="34" charset="0"/>
                <a:cs typeface="Calibri" panose="020F0502020204030204" pitchFamily="34" charset="0"/>
              </a:rPr>
              <a:t>Improve understanding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Fuse information content from different </a:t>
            </a:r>
            <a:r>
              <a:rPr lang="en-GB" sz="1600" dirty="0" err="1">
                <a:latin typeface="Calibri" panose="020F0502020204030204" pitchFamily="34" charset="0"/>
                <a:cs typeface="Calibri" panose="020F0502020204030204" pitchFamily="34" charset="0"/>
              </a:rPr>
              <a:t>datasources</a:t>
            </a:r>
            <a:endParaRPr lang="en-GB" sz="1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Unsupervised learning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Causal discovery</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AI powered visualisation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Uncertainty quantification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endParaRPr lang="en-GB" sz="1600" dirty="0"/>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r>
              <a:rPr lang="en-GB" sz="1600" b="1" dirty="0">
                <a:latin typeface="Calibri" panose="020F0502020204030204" pitchFamily="34" charset="0"/>
                <a:cs typeface="Calibri" panose="020F0502020204030204" pitchFamily="34" charset="0"/>
              </a:rPr>
              <a:t>Speed up simulations and green computing</a:t>
            </a:r>
            <a:r>
              <a:rPr lang="en-GB" sz="1600" dirty="0"/>
              <a:t> </a:t>
            </a:r>
            <a:endParaRPr lang="en-GB" sz="1600"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Emulate model components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Port emulators to heterogeneous hardware</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Use reduced numerical precision and sparse machine learning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Optimise HPC and data workflow</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Data compression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endParaRPr lang="en-GB" sz="1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sz="1600" dirty="0">
              <a:latin typeface="Calibri" panose="020F0502020204030204" pitchFamily="34" charset="0"/>
              <a:cs typeface="Calibri" panose="020F0502020204030204" pitchFamily="34" charset="0"/>
            </a:endParaRPr>
          </a:p>
          <a:p>
            <a:r>
              <a:rPr lang="en-GB" sz="1600" b="1" dirty="0">
                <a:latin typeface="Calibri" panose="020F0502020204030204" pitchFamily="34" charset="0"/>
                <a:cs typeface="Calibri" panose="020F0502020204030204" pitchFamily="34" charset="0"/>
              </a:rPr>
              <a:t>Improve models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Learn components from observations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Correct biases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Quality control of observations and observation operators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Feature detection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sz="2400" dirty="0">
              <a:latin typeface="Calibri" panose="020F0502020204030204" pitchFamily="34" charset="0"/>
              <a:cs typeface="Calibri" panose="020F0502020204030204" pitchFamily="34" charset="0"/>
            </a:endParaRPr>
          </a:p>
          <a:p>
            <a:endParaRPr lang="en-GB" dirty="0"/>
          </a:p>
        </p:txBody>
      </p:sp>
      <p:sp>
        <p:nvSpPr>
          <p:cNvPr id="6" name="TextBox 5">
            <a:extLst>
              <a:ext uri="{FF2B5EF4-FFF2-40B4-BE49-F238E27FC236}">
                <a16:creationId xmlns:a16="http://schemas.microsoft.com/office/drawing/2014/main" id="{8DF6050C-24AC-4BA3-9A3D-3B87979AA79A}"/>
              </a:ext>
            </a:extLst>
          </p:cNvPr>
          <p:cNvSpPr txBox="1"/>
          <p:nvPr/>
        </p:nvSpPr>
        <p:spPr>
          <a:xfrm>
            <a:off x="6998721" y="4748703"/>
            <a:ext cx="6778111" cy="2462213"/>
          </a:xfrm>
          <a:prstGeom prst="rect">
            <a:avLst/>
          </a:prstGeom>
          <a:noFill/>
        </p:spPr>
        <p:txBody>
          <a:bodyPr wrap="square" rtlCol="0">
            <a:spAutoFit/>
          </a:bodyPr>
          <a:lstStyle/>
          <a:p>
            <a:r>
              <a:rPr lang="en-GB" sz="1600" b="1" dirty="0">
                <a:latin typeface="Calibri" panose="020F0502020204030204" pitchFamily="34" charset="0"/>
                <a:cs typeface="Calibri" panose="020F0502020204030204" pitchFamily="34" charset="0"/>
              </a:rPr>
              <a:t>Link communities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Health – e.g. for predictions of risks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Energy – e.g. for local downscaling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Transport – e.g. to combine weather and IoT data</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Pollution – e.g. to detect sources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Extremes – e.g. to predict wild fires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endParaRPr lang="en-GB" sz="1600" dirty="0"/>
          </a:p>
          <a:p>
            <a:pPr marL="285750" indent="-285750">
              <a:buFont typeface="Arial" panose="020B0604020202020204" pitchFamily="34" charset="0"/>
              <a:buChar char="•"/>
            </a:pPr>
            <a:endParaRPr lang="en-GB" sz="2400" dirty="0">
              <a:latin typeface="Calibri" panose="020F0502020204030204" pitchFamily="34" charset="0"/>
              <a:cs typeface="Calibri" panose="020F0502020204030204" pitchFamily="34" charset="0"/>
            </a:endParaRPr>
          </a:p>
          <a:p>
            <a:endParaRPr lang="en-GB" dirty="0"/>
          </a:p>
        </p:txBody>
      </p:sp>
    </p:spTree>
    <p:extLst>
      <p:ext uri="{BB962C8B-B14F-4D97-AF65-F5344CB8AC3E}">
        <p14:creationId xmlns:p14="http://schemas.microsoft.com/office/powerpoint/2010/main" val="320871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11"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2" end="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13" end="1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14" end="1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15" end="1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18" end="1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9" end="1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20" end="2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21" end="2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22" end="2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23" end="2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1" end="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
                                            <p:txEl>
                                              <p:pRg st="2" end="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
                                            <p:txEl>
                                              <p:pRg st="4" end="4"/>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xEl>
                                              <p:pRg st="5" end="5"/>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9" name="Straight Connector 108">
            <a:extLst>
              <a:ext uri="{FF2B5EF4-FFF2-40B4-BE49-F238E27FC236}">
                <a16:creationId xmlns:a16="http://schemas.microsoft.com/office/drawing/2014/main" id="{40C8C640-613A-45AE-966E-D500BCC6EAFA}"/>
              </a:ext>
            </a:extLst>
          </p:cNvPr>
          <p:cNvCxnSpPr>
            <a:cxnSpLocks/>
            <a:stCxn id="108" idx="2"/>
          </p:cNvCxnSpPr>
          <p:nvPr/>
        </p:nvCxnSpPr>
        <p:spPr>
          <a:xfrm flipH="1">
            <a:off x="7571963" y="1635116"/>
            <a:ext cx="842766" cy="1382162"/>
          </a:xfrm>
          <a:prstGeom prst="line">
            <a:avLst/>
          </a:prstGeom>
        </p:spPr>
        <p:style>
          <a:lnRef idx="2">
            <a:schemeClr val="accent3"/>
          </a:lnRef>
          <a:fillRef idx="0">
            <a:schemeClr val="accent3"/>
          </a:fillRef>
          <a:effectRef idx="1">
            <a:schemeClr val="accent3"/>
          </a:effectRef>
          <a:fontRef idx="minor">
            <a:schemeClr val="tx1"/>
          </a:fontRef>
        </p:style>
      </p:cxnSp>
      <p:pic>
        <p:nvPicPr>
          <p:cNvPr id="21" name="Picture 20" descr="Diagram&#10;&#10;Description automatically generated with medium confidence">
            <a:extLst>
              <a:ext uri="{FF2B5EF4-FFF2-40B4-BE49-F238E27FC236}">
                <a16:creationId xmlns:a16="http://schemas.microsoft.com/office/drawing/2014/main" id="{0011B66C-0A6F-44BC-A11A-8EC0090A79ED}"/>
              </a:ext>
            </a:extLst>
          </p:cNvPr>
          <p:cNvPicPr>
            <a:picLocks noChangeAspect="1"/>
          </p:cNvPicPr>
          <p:nvPr/>
        </p:nvPicPr>
        <p:blipFill rotWithShape="1">
          <a:blip r:embed="rId2">
            <a:extLst>
              <a:ext uri="{28A0092B-C50C-407E-A947-70E740481C1C}">
                <a14:useLocalDpi xmlns:a14="http://schemas.microsoft.com/office/drawing/2010/main" val="0"/>
              </a:ext>
            </a:extLst>
          </a:blip>
          <a:srcRect l="2901" t="35138" r="4656" b="34289"/>
          <a:stretch/>
        </p:blipFill>
        <p:spPr>
          <a:xfrm>
            <a:off x="814389" y="2775694"/>
            <a:ext cx="10707076" cy="1748866"/>
          </a:xfrm>
          <a:prstGeom prst="rect">
            <a:avLst/>
          </a:prstGeom>
        </p:spPr>
      </p:pic>
      <p:cxnSp>
        <p:nvCxnSpPr>
          <p:cNvPr id="115" name="Straight Connector 114">
            <a:extLst>
              <a:ext uri="{FF2B5EF4-FFF2-40B4-BE49-F238E27FC236}">
                <a16:creationId xmlns:a16="http://schemas.microsoft.com/office/drawing/2014/main" id="{4A057B83-4EEA-4EC9-A926-43DF2A933067}"/>
              </a:ext>
            </a:extLst>
          </p:cNvPr>
          <p:cNvCxnSpPr>
            <a:cxnSpLocks/>
            <a:stCxn id="114" idx="0"/>
          </p:cNvCxnSpPr>
          <p:nvPr/>
        </p:nvCxnSpPr>
        <p:spPr>
          <a:xfrm flipV="1">
            <a:off x="1357311" y="3816785"/>
            <a:ext cx="537230" cy="1881658"/>
          </a:xfrm>
          <a:prstGeom prst="line">
            <a:avLst/>
          </a:prstGeom>
        </p:spPr>
        <p:style>
          <a:lnRef idx="2">
            <a:schemeClr val="accent3"/>
          </a:lnRef>
          <a:fillRef idx="0">
            <a:schemeClr val="accent3"/>
          </a:fillRef>
          <a:effectRef idx="1">
            <a:schemeClr val="accent3"/>
          </a:effectRef>
          <a:fontRef idx="minor">
            <a:schemeClr val="tx1"/>
          </a:fontRef>
        </p:style>
      </p:cxnSp>
      <p:cxnSp>
        <p:nvCxnSpPr>
          <p:cNvPr id="88" name="Straight Connector 87">
            <a:extLst>
              <a:ext uri="{FF2B5EF4-FFF2-40B4-BE49-F238E27FC236}">
                <a16:creationId xmlns:a16="http://schemas.microsoft.com/office/drawing/2014/main" id="{82D19415-A850-439A-8281-60290E4CED64}"/>
              </a:ext>
            </a:extLst>
          </p:cNvPr>
          <p:cNvCxnSpPr>
            <a:cxnSpLocks/>
            <a:stCxn id="87" idx="2"/>
          </p:cNvCxnSpPr>
          <p:nvPr/>
        </p:nvCxnSpPr>
        <p:spPr>
          <a:xfrm>
            <a:off x="886115" y="1753360"/>
            <a:ext cx="1066937" cy="1278162"/>
          </a:xfrm>
          <a:prstGeom prst="line">
            <a:avLst/>
          </a:prstGeom>
        </p:spPr>
        <p:style>
          <a:lnRef idx="2">
            <a:schemeClr val="accent3"/>
          </a:lnRef>
          <a:fillRef idx="0">
            <a:schemeClr val="accent3"/>
          </a:fillRef>
          <a:effectRef idx="1">
            <a:schemeClr val="accent3"/>
          </a:effectRef>
          <a:fontRef idx="minor">
            <a:schemeClr val="tx1"/>
          </a:fontRef>
        </p:style>
      </p:cxnSp>
      <p:sp>
        <p:nvSpPr>
          <p:cNvPr id="71" name="TextBox 70">
            <a:extLst>
              <a:ext uri="{FF2B5EF4-FFF2-40B4-BE49-F238E27FC236}">
                <a16:creationId xmlns:a16="http://schemas.microsoft.com/office/drawing/2014/main" id="{3C487919-82B2-404E-8930-E5384AEF23A2}"/>
              </a:ext>
            </a:extLst>
          </p:cNvPr>
          <p:cNvSpPr txBox="1"/>
          <p:nvPr/>
        </p:nvSpPr>
        <p:spPr>
          <a:xfrm>
            <a:off x="2568609" y="5697790"/>
            <a:ext cx="1780898"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Machine learning – IFS coupling with </a:t>
            </a:r>
            <a:r>
              <a:rPr lang="en-GB" sz="1200" err="1"/>
              <a:t>Infero</a:t>
            </a:r>
            <a:endParaRPr lang="en-GB" sz="1200"/>
          </a:p>
        </p:txBody>
      </p:sp>
      <p:cxnSp>
        <p:nvCxnSpPr>
          <p:cNvPr id="72" name="Straight Connector 71">
            <a:extLst>
              <a:ext uri="{FF2B5EF4-FFF2-40B4-BE49-F238E27FC236}">
                <a16:creationId xmlns:a16="http://schemas.microsoft.com/office/drawing/2014/main" id="{421305EA-AF09-4D6E-8426-5820ADDD03F3}"/>
              </a:ext>
            </a:extLst>
          </p:cNvPr>
          <p:cNvCxnSpPr>
            <a:cxnSpLocks/>
            <a:stCxn id="71" idx="0"/>
          </p:cNvCxnSpPr>
          <p:nvPr/>
        </p:nvCxnSpPr>
        <p:spPr>
          <a:xfrm flipV="1">
            <a:off x="3459058" y="4286440"/>
            <a:ext cx="2643612" cy="1411350"/>
          </a:xfrm>
          <a:prstGeom prst="line">
            <a:avLst/>
          </a:prstGeom>
        </p:spPr>
        <p:style>
          <a:lnRef idx="2">
            <a:schemeClr val="accent3"/>
          </a:lnRef>
          <a:fillRef idx="0">
            <a:schemeClr val="accent3"/>
          </a:fillRef>
          <a:effectRef idx="1">
            <a:schemeClr val="accent3"/>
          </a:effectRef>
          <a:fontRef idx="minor">
            <a:schemeClr val="tx1"/>
          </a:fontRef>
        </p:style>
      </p:cxnSp>
      <p:cxnSp>
        <p:nvCxnSpPr>
          <p:cNvPr id="154" name="Straight Connector 153">
            <a:extLst>
              <a:ext uri="{FF2B5EF4-FFF2-40B4-BE49-F238E27FC236}">
                <a16:creationId xmlns:a16="http://schemas.microsoft.com/office/drawing/2014/main" id="{20B8609F-8E1C-46F7-A6EE-0920E0B26D2B}"/>
              </a:ext>
            </a:extLst>
          </p:cNvPr>
          <p:cNvCxnSpPr>
            <a:cxnSpLocks/>
            <a:stCxn id="153" idx="0"/>
          </p:cNvCxnSpPr>
          <p:nvPr/>
        </p:nvCxnSpPr>
        <p:spPr>
          <a:xfrm flipH="1" flipV="1">
            <a:off x="7610674" y="3830622"/>
            <a:ext cx="899939" cy="1892805"/>
          </a:xfrm>
          <a:prstGeom prst="line">
            <a:avLst/>
          </a:prstGeom>
        </p:spPr>
        <p:style>
          <a:lnRef idx="2">
            <a:schemeClr val="accent3"/>
          </a:lnRef>
          <a:fillRef idx="0">
            <a:schemeClr val="accent3"/>
          </a:fillRef>
          <a:effectRef idx="1">
            <a:schemeClr val="accent3"/>
          </a:effectRef>
          <a:fontRef idx="minor">
            <a:schemeClr val="tx1"/>
          </a:fontRef>
        </p:style>
      </p:cxnSp>
      <p:sp>
        <p:nvSpPr>
          <p:cNvPr id="147" name="TextBox 146">
            <a:extLst>
              <a:ext uri="{FF2B5EF4-FFF2-40B4-BE49-F238E27FC236}">
                <a16:creationId xmlns:a16="http://schemas.microsoft.com/office/drawing/2014/main" id="{A094565C-C0CF-4A09-8E1C-C9412D18E993}"/>
              </a:ext>
            </a:extLst>
          </p:cNvPr>
          <p:cNvSpPr txBox="1"/>
          <p:nvPr/>
        </p:nvSpPr>
        <p:spPr>
          <a:xfrm>
            <a:off x="5609203" y="5726698"/>
            <a:ext cx="1914975"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SPARTACUS emulation / Reading</a:t>
            </a:r>
          </a:p>
        </p:txBody>
      </p:sp>
      <p:cxnSp>
        <p:nvCxnSpPr>
          <p:cNvPr id="148" name="Straight Connector 147">
            <a:extLst>
              <a:ext uri="{FF2B5EF4-FFF2-40B4-BE49-F238E27FC236}">
                <a16:creationId xmlns:a16="http://schemas.microsoft.com/office/drawing/2014/main" id="{CE81CE68-5E40-4F0C-9EA7-97FBFEBF39BF}"/>
              </a:ext>
            </a:extLst>
          </p:cNvPr>
          <p:cNvCxnSpPr>
            <a:cxnSpLocks/>
            <a:stCxn id="147" idx="0"/>
          </p:cNvCxnSpPr>
          <p:nvPr/>
        </p:nvCxnSpPr>
        <p:spPr>
          <a:xfrm flipV="1">
            <a:off x="6566691" y="3794035"/>
            <a:ext cx="1017175" cy="1932662"/>
          </a:xfrm>
          <a:prstGeom prst="line">
            <a:avLst/>
          </a:prstGeom>
        </p:spPr>
        <p:style>
          <a:lnRef idx="2">
            <a:schemeClr val="accent3"/>
          </a:lnRef>
          <a:fillRef idx="0">
            <a:schemeClr val="accent3"/>
          </a:fillRef>
          <a:effectRef idx="1">
            <a:schemeClr val="accent3"/>
          </a:effectRef>
          <a:fontRef idx="minor">
            <a:schemeClr val="tx1"/>
          </a:fontRef>
        </p:style>
      </p:cxnSp>
      <p:cxnSp>
        <p:nvCxnSpPr>
          <p:cNvPr id="143" name="Straight Connector 142">
            <a:extLst>
              <a:ext uri="{FF2B5EF4-FFF2-40B4-BE49-F238E27FC236}">
                <a16:creationId xmlns:a16="http://schemas.microsoft.com/office/drawing/2014/main" id="{3DB74BF2-AC9B-460F-B6DB-E8E684D59AEB}"/>
              </a:ext>
            </a:extLst>
          </p:cNvPr>
          <p:cNvCxnSpPr>
            <a:cxnSpLocks/>
            <a:stCxn id="142" idx="2"/>
          </p:cNvCxnSpPr>
          <p:nvPr/>
        </p:nvCxnSpPr>
        <p:spPr>
          <a:xfrm>
            <a:off x="6978995" y="1649797"/>
            <a:ext cx="545183" cy="1354013"/>
          </a:xfrm>
          <a:prstGeom prst="line">
            <a:avLst/>
          </a:prstGeom>
        </p:spPr>
        <p:style>
          <a:lnRef idx="2">
            <a:schemeClr val="accent6"/>
          </a:lnRef>
          <a:fillRef idx="0">
            <a:schemeClr val="accent6"/>
          </a:fillRef>
          <a:effectRef idx="1">
            <a:schemeClr val="accent6"/>
          </a:effectRef>
          <a:fontRef idx="minor">
            <a:schemeClr val="tx1"/>
          </a:fontRef>
        </p:style>
      </p:cxnSp>
      <p:cxnSp>
        <p:nvCxnSpPr>
          <p:cNvPr id="125" name="Straight Connector 124">
            <a:extLst>
              <a:ext uri="{FF2B5EF4-FFF2-40B4-BE49-F238E27FC236}">
                <a16:creationId xmlns:a16="http://schemas.microsoft.com/office/drawing/2014/main" id="{8942908B-3719-41E8-A097-39F3FE0C95E1}"/>
              </a:ext>
            </a:extLst>
          </p:cNvPr>
          <p:cNvCxnSpPr>
            <a:cxnSpLocks/>
          </p:cNvCxnSpPr>
          <p:nvPr/>
        </p:nvCxnSpPr>
        <p:spPr>
          <a:xfrm flipV="1">
            <a:off x="5010798" y="4283412"/>
            <a:ext cx="1091872" cy="1073954"/>
          </a:xfrm>
          <a:prstGeom prst="line">
            <a:avLst/>
          </a:prstGeom>
        </p:spPr>
        <p:style>
          <a:lnRef idx="2">
            <a:schemeClr val="accent3"/>
          </a:lnRef>
          <a:fillRef idx="0">
            <a:schemeClr val="accent3"/>
          </a:fillRef>
          <a:effectRef idx="1">
            <a:schemeClr val="accent3"/>
          </a:effectRef>
          <a:fontRef idx="minor">
            <a:schemeClr val="tx1"/>
          </a:fontRef>
        </p:style>
      </p:cxnSp>
      <p:cxnSp>
        <p:nvCxnSpPr>
          <p:cNvPr id="117" name="Straight Connector 116">
            <a:extLst>
              <a:ext uri="{FF2B5EF4-FFF2-40B4-BE49-F238E27FC236}">
                <a16:creationId xmlns:a16="http://schemas.microsoft.com/office/drawing/2014/main" id="{44DD42CF-A9DA-477B-BC79-85E913FA9BEC}"/>
              </a:ext>
            </a:extLst>
          </p:cNvPr>
          <p:cNvCxnSpPr>
            <a:cxnSpLocks/>
            <a:stCxn id="116" idx="2"/>
          </p:cNvCxnSpPr>
          <p:nvPr/>
        </p:nvCxnSpPr>
        <p:spPr>
          <a:xfrm flipH="1">
            <a:off x="10306372" y="922850"/>
            <a:ext cx="881147" cy="2090407"/>
          </a:xfrm>
          <a:prstGeom prst="line">
            <a:avLst/>
          </a:prstGeom>
        </p:spPr>
        <p:style>
          <a:lnRef idx="2">
            <a:schemeClr val="accent3"/>
          </a:lnRef>
          <a:fillRef idx="0">
            <a:schemeClr val="accent3"/>
          </a:fillRef>
          <a:effectRef idx="1">
            <a:schemeClr val="accent3"/>
          </a:effectRef>
          <a:fontRef idx="minor">
            <a:schemeClr val="tx1"/>
          </a:fontRef>
        </p:style>
      </p:cxnSp>
      <p:cxnSp>
        <p:nvCxnSpPr>
          <p:cNvPr id="103" name="Straight Connector 102">
            <a:extLst>
              <a:ext uri="{FF2B5EF4-FFF2-40B4-BE49-F238E27FC236}">
                <a16:creationId xmlns:a16="http://schemas.microsoft.com/office/drawing/2014/main" id="{7B13E29F-C259-451C-BF7F-350E90DABE0D}"/>
              </a:ext>
            </a:extLst>
          </p:cNvPr>
          <p:cNvCxnSpPr>
            <a:cxnSpLocks/>
            <a:stCxn id="102" idx="2"/>
          </p:cNvCxnSpPr>
          <p:nvPr/>
        </p:nvCxnSpPr>
        <p:spPr>
          <a:xfrm flipH="1">
            <a:off x="7524177" y="1107516"/>
            <a:ext cx="1039552" cy="1924007"/>
          </a:xfrm>
          <a:prstGeom prst="line">
            <a:avLst/>
          </a:prstGeom>
        </p:spPr>
        <p:style>
          <a:lnRef idx="2">
            <a:schemeClr val="accent6"/>
          </a:lnRef>
          <a:fillRef idx="0">
            <a:schemeClr val="accent6"/>
          </a:fillRef>
          <a:effectRef idx="1">
            <a:schemeClr val="accent6"/>
          </a:effectRef>
          <a:fontRef idx="minor">
            <a:schemeClr val="tx1"/>
          </a:fontRef>
        </p:style>
      </p:cxnSp>
      <p:sp>
        <p:nvSpPr>
          <p:cNvPr id="55" name="CustomShape 3"/>
          <p:cNvSpPr/>
          <p:nvPr/>
        </p:nvSpPr>
        <p:spPr>
          <a:xfrm flipH="1">
            <a:off x="4751630" y="1944387"/>
            <a:ext cx="7341728" cy="973546"/>
          </a:xfrm>
          <a:prstGeom prst="rect">
            <a:avLst/>
          </a:prstGeom>
          <a:noFill/>
          <a:ln>
            <a:noFill/>
          </a:ln>
        </p:spPr>
        <p:style>
          <a:lnRef idx="0">
            <a:scrgbClr r="0" g="0" b="0"/>
          </a:lnRef>
          <a:fillRef idx="0">
            <a:scrgbClr r="0" g="0" b="0"/>
          </a:fillRef>
          <a:effectRef idx="0">
            <a:scrgbClr r="0" g="0" b="0"/>
          </a:effectRef>
          <a:fontRef idx="minor"/>
        </p:style>
      </p:sp>
      <p:sp>
        <p:nvSpPr>
          <p:cNvPr id="3" name="TextBox 2">
            <a:extLst>
              <a:ext uri="{FF2B5EF4-FFF2-40B4-BE49-F238E27FC236}">
                <a16:creationId xmlns:a16="http://schemas.microsoft.com/office/drawing/2014/main" id="{FB31DE51-A10A-4134-A166-536419F7908C}"/>
              </a:ext>
            </a:extLst>
          </p:cNvPr>
          <p:cNvSpPr txBox="1"/>
          <p:nvPr/>
        </p:nvSpPr>
        <p:spPr>
          <a:xfrm>
            <a:off x="411887" y="6430287"/>
            <a:ext cx="1039446"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a:t>Planned</a:t>
            </a:r>
          </a:p>
        </p:txBody>
      </p:sp>
      <p:sp>
        <p:nvSpPr>
          <p:cNvPr id="23" name="TextBox 22">
            <a:extLst>
              <a:ext uri="{FF2B5EF4-FFF2-40B4-BE49-F238E27FC236}">
                <a16:creationId xmlns:a16="http://schemas.microsoft.com/office/drawing/2014/main" id="{6707BC81-332B-4509-93BB-73ED60E99BF6}"/>
              </a:ext>
            </a:extLst>
          </p:cNvPr>
          <p:cNvSpPr txBox="1"/>
          <p:nvPr/>
        </p:nvSpPr>
        <p:spPr>
          <a:xfrm>
            <a:off x="1603733" y="6430287"/>
            <a:ext cx="111369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a:t>Ongoing</a:t>
            </a:r>
          </a:p>
        </p:txBody>
      </p:sp>
      <p:sp>
        <p:nvSpPr>
          <p:cNvPr id="24" name="TextBox 23">
            <a:extLst>
              <a:ext uri="{FF2B5EF4-FFF2-40B4-BE49-F238E27FC236}">
                <a16:creationId xmlns:a16="http://schemas.microsoft.com/office/drawing/2014/main" id="{E922BD25-37CB-4950-8A96-239C6D2C56D6}"/>
              </a:ext>
            </a:extLst>
          </p:cNvPr>
          <p:cNvSpPr txBox="1"/>
          <p:nvPr/>
        </p:nvSpPr>
        <p:spPr>
          <a:xfrm>
            <a:off x="2869824" y="6430287"/>
            <a:ext cx="1254370"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a:t>Published</a:t>
            </a:r>
          </a:p>
        </p:txBody>
      </p:sp>
      <p:sp>
        <p:nvSpPr>
          <p:cNvPr id="26" name="TextBox 25">
            <a:extLst>
              <a:ext uri="{FF2B5EF4-FFF2-40B4-BE49-F238E27FC236}">
                <a16:creationId xmlns:a16="http://schemas.microsoft.com/office/drawing/2014/main" id="{64D3DE98-E626-40A6-A19C-0C85705085E5}"/>
              </a:ext>
            </a:extLst>
          </p:cNvPr>
          <p:cNvSpPr txBox="1"/>
          <p:nvPr/>
        </p:nvSpPr>
        <p:spPr>
          <a:xfrm>
            <a:off x="255924" y="467060"/>
            <a:ext cx="1281722"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Unstructured grids / COE</a:t>
            </a:r>
          </a:p>
        </p:txBody>
      </p:sp>
      <p:sp>
        <p:nvSpPr>
          <p:cNvPr id="4" name="TextBox 3">
            <a:extLst>
              <a:ext uri="{FF2B5EF4-FFF2-40B4-BE49-F238E27FC236}">
                <a16:creationId xmlns:a16="http://schemas.microsoft.com/office/drawing/2014/main" id="{43F008AC-A492-4B17-BED9-741421D8AAA5}"/>
              </a:ext>
            </a:extLst>
          </p:cNvPr>
          <p:cNvSpPr txBox="1"/>
          <p:nvPr/>
        </p:nvSpPr>
        <p:spPr>
          <a:xfrm>
            <a:off x="4369891" y="6248113"/>
            <a:ext cx="7845912" cy="584775"/>
          </a:xfrm>
          <a:prstGeom prst="rect">
            <a:avLst/>
          </a:prstGeom>
          <a:noFill/>
        </p:spPr>
        <p:txBody>
          <a:bodyPr wrap="square" rtlCol="0">
            <a:spAutoFit/>
          </a:bodyPr>
          <a:lstStyle/>
          <a:p>
            <a:r>
              <a:rPr lang="en-GB" sz="1600"/>
              <a:t>COE == Centre of Excellence with ATOS and NVIDIA</a:t>
            </a:r>
          </a:p>
          <a:p>
            <a:r>
              <a:rPr lang="en-GB" sz="1600" err="1"/>
              <a:t>ESoWC</a:t>
            </a:r>
            <a:r>
              <a:rPr lang="en-GB" sz="1600"/>
              <a:t> == ECMWF Summer of Weather Code</a:t>
            </a:r>
          </a:p>
        </p:txBody>
      </p:sp>
      <p:cxnSp>
        <p:nvCxnSpPr>
          <p:cNvPr id="6" name="Straight Connector 5">
            <a:extLst>
              <a:ext uri="{FF2B5EF4-FFF2-40B4-BE49-F238E27FC236}">
                <a16:creationId xmlns:a16="http://schemas.microsoft.com/office/drawing/2014/main" id="{C73CA71C-B790-4DAE-9926-B3C5136077F0}"/>
              </a:ext>
            </a:extLst>
          </p:cNvPr>
          <p:cNvCxnSpPr>
            <a:cxnSpLocks/>
            <a:stCxn id="26" idx="2"/>
          </p:cNvCxnSpPr>
          <p:nvPr/>
        </p:nvCxnSpPr>
        <p:spPr>
          <a:xfrm>
            <a:off x="896786" y="928725"/>
            <a:ext cx="1108555" cy="2064539"/>
          </a:xfrm>
          <a:prstGeom prst="line">
            <a:avLst/>
          </a:prstGeom>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047C7842-46F2-446D-8913-0B37AD94F0B3}"/>
              </a:ext>
            </a:extLst>
          </p:cNvPr>
          <p:cNvSpPr txBox="1"/>
          <p:nvPr/>
        </p:nvSpPr>
        <p:spPr>
          <a:xfrm>
            <a:off x="276897" y="1944624"/>
            <a:ext cx="1039446"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Observation operators</a:t>
            </a:r>
          </a:p>
        </p:txBody>
      </p:sp>
      <p:cxnSp>
        <p:nvCxnSpPr>
          <p:cNvPr id="31" name="Straight Connector 30">
            <a:extLst>
              <a:ext uri="{FF2B5EF4-FFF2-40B4-BE49-F238E27FC236}">
                <a16:creationId xmlns:a16="http://schemas.microsoft.com/office/drawing/2014/main" id="{F6B57794-7D73-4456-ACA7-BD7BA84632E1}"/>
              </a:ext>
            </a:extLst>
          </p:cNvPr>
          <p:cNvCxnSpPr>
            <a:cxnSpLocks/>
            <a:stCxn id="30" idx="2"/>
          </p:cNvCxnSpPr>
          <p:nvPr/>
        </p:nvCxnSpPr>
        <p:spPr>
          <a:xfrm>
            <a:off x="796620" y="2406289"/>
            <a:ext cx="1180160" cy="635552"/>
          </a:xfrm>
          <a:prstGeom prst="line">
            <a:avLst/>
          </a:prstGeom>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827CBD05-7737-45F1-A484-E8C88D01551D}"/>
              </a:ext>
            </a:extLst>
          </p:cNvPr>
          <p:cNvSpPr txBox="1"/>
          <p:nvPr/>
        </p:nvSpPr>
        <p:spPr>
          <a:xfrm>
            <a:off x="3385651" y="915030"/>
            <a:ext cx="1281722" cy="27699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CAMS emulator </a:t>
            </a:r>
          </a:p>
        </p:txBody>
      </p:sp>
      <p:cxnSp>
        <p:nvCxnSpPr>
          <p:cNvPr id="35" name="Straight Connector 34">
            <a:extLst>
              <a:ext uri="{FF2B5EF4-FFF2-40B4-BE49-F238E27FC236}">
                <a16:creationId xmlns:a16="http://schemas.microsoft.com/office/drawing/2014/main" id="{EEC19090-37DA-4858-8EA2-F3DC6E74F9A0}"/>
              </a:ext>
            </a:extLst>
          </p:cNvPr>
          <p:cNvCxnSpPr>
            <a:cxnSpLocks/>
            <a:stCxn id="34" idx="2"/>
          </p:cNvCxnSpPr>
          <p:nvPr/>
        </p:nvCxnSpPr>
        <p:spPr>
          <a:xfrm>
            <a:off x="4026512" y="1192029"/>
            <a:ext cx="820614" cy="1793449"/>
          </a:xfrm>
          <a:prstGeom prst="line">
            <a:avLst/>
          </a:prstGeom>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FD0621C3-DD41-43EB-91FD-87A6EA8E33F5}"/>
              </a:ext>
            </a:extLst>
          </p:cNvPr>
          <p:cNvSpPr txBox="1"/>
          <p:nvPr/>
        </p:nvSpPr>
        <p:spPr>
          <a:xfrm>
            <a:off x="6158467" y="463400"/>
            <a:ext cx="1618117"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NOGWD emulation / Oxford</a:t>
            </a:r>
          </a:p>
        </p:txBody>
      </p:sp>
      <p:cxnSp>
        <p:nvCxnSpPr>
          <p:cNvPr id="13" name="Straight Connector 12">
            <a:extLst>
              <a:ext uri="{FF2B5EF4-FFF2-40B4-BE49-F238E27FC236}">
                <a16:creationId xmlns:a16="http://schemas.microsoft.com/office/drawing/2014/main" id="{DC71E79C-DFB3-468D-B607-2B22E9570805}"/>
              </a:ext>
            </a:extLst>
          </p:cNvPr>
          <p:cNvCxnSpPr>
            <a:cxnSpLocks/>
            <a:stCxn id="38" idx="2"/>
          </p:cNvCxnSpPr>
          <p:nvPr/>
        </p:nvCxnSpPr>
        <p:spPr>
          <a:xfrm>
            <a:off x="6967526" y="925064"/>
            <a:ext cx="561255" cy="2083998"/>
          </a:xfrm>
          <a:prstGeom prst="line">
            <a:avLst/>
          </a:prstGeom>
        </p:spPr>
        <p:style>
          <a:lnRef idx="2">
            <a:schemeClr val="accent6"/>
          </a:lnRef>
          <a:fillRef idx="0">
            <a:schemeClr val="accent6"/>
          </a:fillRef>
          <a:effectRef idx="1">
            <a:schemeClr val="accent6"/>
          </a:effectRef>
          <a:fontRef idx="minor">
            <a:schemeClr val="tx1"/>
          </a:fontRef>
        </p:style>
      </p:cxnSp>
      <p:sp>
        <p:nvSpPr>
          <p:cNvPr id="41" name="TextBox 40">
            <a:extLst>
              <a:ext uri="{FF2B5EF4-FFF2-40B4-BE49-F238E27FC236}">
                <a16:creationId xmlns:a16="http://schemas.microsoft.com/office/drawing/2014/main" id="{89A37EBD-8E48-4924-B2B9-59BEFA38B033}"/>
              </a:ext>
            </a:extLst>
          </p:cNvPr>
          <p:cNvSpPr txBox="1"/>
          <p:nvPr/>
        </p:nvSpPr>
        <p:spPr>
          <a:xfrm>
            <a:off x="7258268" y="1698230"/>
            <a:ext cx="1499237"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err="1"/>
              <a:t>ecRad</a:t>
            </a:r>
            <a:r>
              <a:rPr lang="en-GB" sz="1200"/>
              <a:t> emulation / MAELSTROM</a:t>
            </a:r>
          </a:p>
        </p:txBody>
      </p:sp>
      <p:cxnSp>
        <p:nvCxnSpPr>
          <p:cNvPr id="15" name="Straight Connector 14">
            <a:extLst>
              <a:ext uri="{FF2B5EF4-FFF2-40B4-BE49-F238E27FC236}">
                <a16:creationId xmlns:a16="http://schemas.microsoft.com/office/drawing/2014/main" id="{9A1FD20A-C183-45B9-9B18-927A7C2C07AA}"/>
              </a:ext>
            </a:extLst>
          </p:cNvPr>
          <p:cNvCxnSpPr>
            <a:cxnSpLocks/>
            <a:stCxn id="41" idx="2"/>
          </p:cNvCxnSpPr>
          <p:nvPr/>
        </p:nvCxnSpPr>
        <p:spPr>
          <a:xfrm flipH="1">
            <a:off x="7567360" y="2159895"/>
            <a:ext cx="440527" cy="838056"/>
          </a:xfrm>
          <a:prstGeom prst="line">
            <a:avLst/>
          </a:prstGeom>
        </p:spPr>
        <p:style>
          <a:lnRef idx="2">
            <a:schemeClr val="accent3"/>
          </a:lnRef>
          <a:fillRef idx="0">
            <a:schemeClr val="accent3"/>
          </a:fillRef>
          <a:effectRef idx="1">
            <a:schemeClr val="accent3"/>
          </a:effectRef>
          <a:fontRef idx="minor">
            <a:schemeClr val="tx1"/>
          </a:fontRef>
        </p:style>
      </p:cxnSp>
      <p:sp>
        <p:nvSpPr>
          <p:cNvPr id="44" name="TextBox 43">
            <a:extLst>
              <a:ext uri="{FF2B5EF4-FFF2-40B4-BE49-F238E27FC236}">
                <a16:creationId xmlns:a16="http://schemas.microsoft.com/office/drawing/2014/main" id="{7FE5011B-FE7F-4BB0-B9E5-63D77C1F54D4}"/>
              </a:ext>
            </a:extLst>
          </p:cNvPr>
          <p:cNvSpPr txBox="1"/>
          <p:nvPr/>
        </p:nvSpPr>
        <p:spPr>
          <a:xfrm>
            <a:off x="5648562" y="1866501"/>
            <a:ext cx="1039446"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S2S prediction correction</a:t>
            </a:r>
          </a:p>
        </p:txBody>
      </p:sp>
      <p:cxnSp>
        <p:nvCxnSpPr>
          <p:cNvPr id="45" name="Straight Connector 44">
            <a:extLst>
              <a:ext uri="{FF2B5EF4-FFF2-40B4-BE49-F238E27FC236}">
                <a16:creationId xmlns:a16="http://schemas.microsoft.com/office/drawing/2014/main" id="{0AE04D4E-79A4-492F-9CE7-B6A6BB4250A7}"/>
              </a:ext>
            </a:extLst>
          </p:cNvPr>
          <p:cNvCxnSpPr>
            <a:cxnSpLocks/>
            <a:stCxn id="44" idx="2"/>
          </p:cNvCxnSpPr>
          <p:nvPr/>
        </p:nvCxnSpPr>
        <p:spPr>
          <a:xfrm>
            <a:off x="6168285" y="2512832"/>
            <a:ext cx="1403678" cy="546233"/>
          </a:xfrm>
          <a:prstGeom prst="line">
            <a:avLst/>
          </a:prstGeom>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8DF599F6-CA42-41E6-A35F-42C65774226B}"/>
              </a:ext>
            </a:extLst>
          </p:cNvPr>
          <p:cNvSpPr txBox="1"/>
          <p:nvPr/>
        </p:nvSpPr>
        <p:spPr>
          <a:xfrm>
            <a:off x="2879915" y="1607665"/>
            <a:ext cx="1254369"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Bias correction in 4D-Var in 3D / COE</a:t>
            </a:r>
          </a:p>
        </p:txBody>
      </p:sp>
      <p:cxnSp>
        <p:nvCxnSpPr>
          <p:cNvPr id="48" name="Straight Connector 47">
            <a:extLst>
              <a:ext uri="{FF2B5EF4-FFF2-40B4-BE49-F238E27FC236}">
                <a16:creationId xmlns:a16="http://schemas.microsoft.com/office/drawing/2014/main" id="{185866F1-C18E-44B3-ACC9-2F036349D1D6}"/>
              </a:ext>
            </a:extLst>
          </p:cNvPr>
          <p:cNvCxnSpPr>
            <a:cxnSpLocks/>
            <a:stCxn id="47" idx="2"/>
          </p:cNvCxnSpPr>
          <p:nvPr/>
        </p:nvCxnSpPr>
        <p:spPr>
          <a:xfrm>
            <a:off x="3507099" y="2253995"/>
            <a:ext cx="1313228" cy="773384"/>
          </a:xfrm>
          <a:prstGeom prst="line">
            <a:avLst/>
          </a:prstGeom>
        </p:spPr>
        <p:style>
          <a:lnRef idx="2">
            <a:schemeClr val="accent3"/>
          </a:lnRef>
          <a:fillRef idx="0">
            <a:schemeClr val="accent3"/>
          </a:fillRef>
          <a:effectRef idx="1">
            <a:schemeClr val="accent3"/>
          </a:effectRef>
          <a:fontRef idx="minor">
            <a:schemeClr val="tx1"/>
          </a:fontRef>
        </p:style>
      </p:cxnSp>
      <p:sp>
        <p:nvSpPr>
          <p:cNvPr id="51" name="TextBox 50">
            <a:extLst>
              <a:ext uri="{FF2B5EF4-FFF2-40B4-BE49-F238E27FC236}">
                <a16:creationId xmlns:a16="http://schemas.microsoft.com/office/drawing/2014/main" id="{EA552D88-2853-4AE3-8736-16A31453E96E}"/>
              </a:ext>
            </a:extLst>
          </p:cNvPr>
          <p:cNvSpPr txBox="1"/>
          <p:nvPr/>
        </p:nvSpPr>
        <p:spPr>
          <a:xfrm>
            <a:off x="10641398" y="1284059"/>
            <a:ext cx="1254369"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Tropical Cyclone detection / COE</a:t>
            </a:r>
          </a:p>
        </p:txBody>
      </p:sp>
      <p:cxnSp>
        <p:nvCxnSpPr>
          <p:cNvPr id="52" name="Straight Connector 51">
            <a:extLst>
              <a:ext uri="{FF2B5EF4-FFF2-40B4-BE49-F238E27FC236}">
                <a16:creationId xmlns:a16="http://schemas.microsoft.com/office/drawing/2014/main" id="{2E075160-C886-4EDB-977B-6BAAB625400B}"/>
              </a:ext>
            </a:extLst>
          </p:cNvPr>
          <p:cNvCxnSpPr>
            <a:cxnSpLocks/>
            <a:stCxn id="51" idx="2"/>
          </p:cNvCxnSpPr>
          <p:nvPr/>
        </p:nvCxnSpPr>
        <p:spPr>
          <a:xfrm flipH="1">
            <a:off x="10306372" y="2115056"/>
            <a:ext cx="962210" cy="898201"/>
          </a:xfrm>
          <a:prstGeom prst="line">
            <a:avLst/>
          </a:prstGeom>
        </p:spPr>
        <p:style>
          <a:lnRef idx="2">
            <a:schemeClr val="accent3"/>
          </a:lnRef>
          <a:fillRef idx="0">
            <a:schemeClr val="accent3"/>
          </a:fillRef>
          <a:effectRef idx="1">
            <a:schemeClr val="accent3"/>
          </a:effectRef>
          <a:fontRef idx="minor">
            <a:schemeClr val="tx1"/>
          </a:fontRef>
        </p:style>
      </p:cxnSp>
      <p:sp>
        <p:nvSpPr>
          <p:cNvPr id="54" name="TextBox 53">
            <a:extLst>
              <a:ext uri="{FF2B5EF4-FFF2-40B4-BE49-F238E27FC236}">
                <a16:creationId xmlns:a16="http://schemas.microsoft.com/office/drawing/2014/main" id="{72D9B21B-12B7-4A8C-B728-53BFFA1561A9}"/>
              </a:ext>
            </a:extLst>
          </p:cNvPr>
          <p:cNvSpPr txBox="1"/>
          <p:nvPr/>
        </p:nvSpPr>
        <p:spPr>
          <a:xfrm>
            <a:off x="9360955" y="737595"/>
            <a:ext cx="1028944"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err="1"/>
              <a:t>ecPoint</a:t>
            </a:r>
            <a:r>
              <a:rPr lang="en-GB" sz="1200"/>
              <a:t> / Highlander</a:t>
            </a:r>
          </a:p>
        </p:txBody>
      </p:sp>
      <p:cxnSp>
        <p:nvCxnSpPr>
          <p:cNvPr id="56" name="Straight Connector 55">
            <a:extLst>
              <a:ext uri="{FF2B5EF4-FFF2-40B4-BE49-F238E27FC236}">
                <a16:creationId xmlns:a16="http://schemas.microsoft.com/office/drawing/2014/main" id="{2D4398E4-F463-4F23-8BAA-DF3386DAF089}"/>
              </a:ext>
            </a:extLst>
          </p:cNvPr>
          <p:cNvCxnSpPr>
            <a:cxnSpLocks/>
            <a:stCxn id="54" idx="2"/>
          </p:cNvCxnSpPr>
          <p:nvPr/>
        </p:nvCxnSpPr>
        <p:spPr>
          <a:xfrm>
            <a:off x="9875427" y="1199260"/>
            <a:ext cx="458050" cy="1872877"/>
          </a:xfrm>
          <a:prstGeom prst="line">
            <a:avLst/>
          </a:prstGeom>
        </p:spPr>
        <p:style>
          <a:lnRef idx="2">
            <a:schemeClr val="accent6"/>
          </a:lnRef>
          <a:fillRef idx="0">
            <a:schemeClr val="accent6"/>
          </a:fillRef>
          <a:effectRef idx="1">
            <a:schemeClr val="accent6"/>
          </a:effectRef>
          <a:fontRef idx="minor">
            <a:schemeClr val="tx1"/>
          </a:fontRef>
        </p:style>
      </p:cxnSp>
      <p:sp>
        <p:nvSpPr>
          <p:cNvPr id="57" name="TextBox 56">
            <a:extLst>
              <a:ext uri="{FF2B5EF4-FFF2-40B4-BE49-F238E27FC236}">
                <a16:creationId xmlns:a16="http://schemas.microsoft.com/office/drawing/2014/main" id="{48C6E42B-982E-47D6-9135-CC959A7C6554}"/>
              </a:ext>
            </a:extLst>
          </p:cNvPr>
          <p:cNvSpPr txBox="1"/>
          <p:nvPr/>
        </p:nvSpPr>
        <p:spPr>
          <a:xfrm>
            <a:off x="1711092" y="598638"/>
            <a:ext cx="125437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Soil moisture assimilation / CNRS</a:t>
            </a:r>
          </a:p>
        </p:txBody>
      </p:sp>
      <p:cxnSp>
        <p:nvCxnSpPr>
          <p:cNvPr id="58" name="Straight Connector 57">
            <a:extLst>
              <a:ext uri="{FF2B5EF4-FFF2-40B4-BE49-F238E27FC236}">
                <a16:creationId xmlns:a16="http://schemas.microsoft.com/office/drawing/2014/main" id="{CBC1A7A4-E456-47BF-86A8-11F77644F349}"/>
              </a:ext>
            </a:extLst>
          </p:cNvPr>
          <p:cNvCxnSpPr>
            <a:cxnSpLocks/>
            <a:stCxn id="57" idx="2"/>
          </p:cNvCxnSpPr>
          <p:nvPr/>
        </p:nvCxnSpPr>
        <p:spPr>
          <a:xfrm flipH="1">
            <a:off x="1981383" y="1244969"/>
            <a:ext cx="356894" cy="1799356"/>
          </a:xfrm>
          <a:prstGeom prst="line">
            <a:avLst/>
          </a:prstGeom>
        </p:spPr>
        <p:style>
          <a:lnRef idx="2">
            <a:schemeClr val="accent6"/>
          </a:lnRef>
          <a:fillRef idx="0">
            <a:schemeClr val="accent6"/>
          </a:fillRef>
          <a:effectRef idx="1">
            <a:schemeClr val="accent6"/>
          </a:effectRef>
          <a:fontRef idx="minor">
            <a:schemeClr val="tx1"/>
          </a:fontRef>
        </p:style>
      </p:cxnSp>
      <p:sp>
        <p:nvSpPr>
          <p:cNvPr id="61" name="TextBox 60">
            <a:extLst>
              <a:ext uri="{FF2B5EF4-FFF2-40B4-BE49-F238E27FC236}">
                <a16:creationId xmlns:a16="http://schemas.microsoft.com/office/drawing/2014/main" id="{7D7E3E68-95D3-49A6-9F45-0694646EB682}"/>
              </a:ext>
            </a:extLst>
          </p:cNvPr>
          <p:cNvSpPr txBox="1"/>
          <p:nvPr/>
        </p:nvSpPr>
        <p:spPr>
          <a:xfrm>
            <a:off x="3182451" y="4828709"/>
            <a:ext cx="12543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MAELSTROM co-design cycle</a:t>
            </a:r>
          </a:p>
        </p:txBody>
      </p:sp>
      <p:cxnSp>
        <p:nvCxnSpPr>
          <p:cNvPr id="62" name="Straight Connector 61">
            <a:extLst>
              <a:ext uri="{FF2B5EF4-FFF2-40B4-BE49-F238E27FC236}">
                <a16:creationId xmlns:a16="http://schemas.microsoft.com/office/drawing/2014/main" id="{1AD18BAB-A3F2-48F5-A3DC-30F4EA710E61}"/>
              </a:ext>
            </a:extLst>
          </p:cNvPr>
          <p:cNvCxnSpPr>
            <a:cxnSpLocks/>
            <a:stCxn id="61" idx="0"/>
          </p:cNvCxnSpPr>
          <p:nvPr/>
        </p:nvCxnSpPr>
        <p:spPr>
          <a:xfrm flipV="1">
            <a:off x="3809636" y="4283412"/>
            <a:ext cx="2286365" cy="545297"/>
          </a:xfrm>
          <a:prstGeom prst="line">
            <a:avLst/>
          </a:prstGeom>
        </p:spPr>
        <p:style>
          <a:lnRef idx="2">
            <a:schemeClr val="accent3"/>
          </a:lnRef>
          <a:fillRef idx="0">
            <a:schemeClr val="accent3"/>
          </a:fillRef>
          <a:effectRef idx="1">
            <a:schemeClr val="accent3"/>
          </a:effectRef>
          <a:fontRef idx="minor">
            <a:schemeClr val="tx1"/>
          </a:fontRef>
        </p:style>
      </p:cxnSp>
      <p:sp>
        <p:nvSpPr>
          <p:cNvPr id="65" name="TextBox 64">
            <a:extLst>
              <a:ext uri="{FF2B5EF4-FFF2-40B4-BE49-F238E27FC236}">
                <a16:creationId xmlns:a16="http://schemas.microsoft.com/office/drawing/2014/main" id="{C5B9A1A2-2454-48E7-99A5-61B2EE8DCE08}"/>
              </a:ext>
            </a:extLst>
          </p:cNvPr>
          <p:cNvSpPr txBox="1"/>
          <p:nvPr/>
        </p:nvSpPr>
        <p:spPr>
          <a:xfrm>
            <a:off x="246235" y="4783658"/>
            <a:ext cx="1039446"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Sea ice surface emissivity</a:t>
            </a:r>
          </a:p>
        </p:txBody>
      </p:sp>
      <p:cxnSp>
        <p:nvCxnSpPr>
          <p:cNvPr id="66" name="Straight Connector 65">
            <a:extLst>
              <a:ext uri="{FF2B5EF4-FFF2-40B4-BE49-F238E27FC236}">
                <a16:creationId xmlns:a16="http://schemas.microsoft.com/office/drawing/2014/main" id="{A9F43C6F-7B48-45A3-A718-0F784AD5FA2E}"/>
              </a:ext>
            </a:extLst>
          </p:cNvPr>
          <p:cNvCxnSpPr>
            <a:cxnSpLocks/>
            <a:stCxn id="65" idx="0"/>
          </p:cNvCxnSpPr>
          <p:nvPr/>
        </p:nvCxnSpPr>
        <p:spPr>
          <a:xfrm flipV="1">
            <a:off x="765958" y="3810113"/>
            <a:ext cx="1146908" cy="973545"/>
          </a:xfrm>
          <a:prstGeom prst="line">
            <a:avLst/>
          </a:prstGeom>
        </p:spPr>
        <p:style>
          <a:lnRef idx="2">
            <a:schemeClr val="accent1"/>
          </a:lnRef>
          <a:fillRef idx="0">
            <a:schemeClr val="accent1"/>
          </a:fillRef>
          <a:effectRef idx="1">
            <a:schemeClr val="accent1"/>
          </a:effectRef>
          <a:fontRef idx="minor">
            <a:schemeClr val="tx1"/>
          </a:fontRef>
        </p:style>
      </p:cxnSp>
      <p:sp>
        <p:nvSpPr>
          <p:cNvPr id="69" name="TextBox 68">
            <a:extLst>
              <a:ext uri="{FF2B5EF4-FFF2-40B4-BE49-F238E27FC236}">
                <a16:creationId xmlns:a16="http://schemas.microsoft.com/office/drawing/2014/main" id="{6590D5FD-B76E-4F71-9E7A-DC69DA6EFFAE}"/>
              </a:ext>
            </a:extLst>
          </p:cNvPr>
          <p:cNvSpPr txBox="1"/>
          <p:nvPr/>
        </p:nvSpPr>
        <p:spPr>
          <a:xfrm>
            <a:off x="10870058" y="5565892"/>
            <a:ext cx="127297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Ensemble post-processing / Microsoft</a:t>
            </a:r>
          </a:p>
        </p:txBody>
      </p:sp>
      <p:cxnSp>
        <p:nvCxnSpPr>
          <p:cNvPr id="70" name="Straight Connector 69">
            <a:extLst>
              <a:ext uri="{FF2B5EF4-FFF2-40B4-BE49-F238E27FC236}">
                <a16:creationId xmlns:a16="http://schemas.microsoft.com/office/drawing/2014/main" id="{3BC8D58A-BA84-4C4C-99EF-936942E22DD0}"/>
              </a:ext>
            </a:extLst>
          </p:cNvPr>
          <p:cNvCxnSpPr>
            <a:cxnSpLocks/>
            <a:stCxn id="69" idx="0"/>
          </p:cNvCxnSpPr>
          <p:nvPr/>
        </p:nvCxnSpPr>
        <p:spPr>
          <a:xfrm flipH="1" flipV="1">
            <a:off x="10390413" y="3846322"/>
            <a:ext cx="1116132" cy="1719570"/>
          </a:xfrm>
          <a:prstGeom prst="line">
            <a:avLst/>
          </a:prstGeom>
        </p:spPr>
        <p:style>
          <a:lnRef idx="2">
            <a:schemeClr val="accent3"/>
          </a:lnRef>
          <a:fillRef idx="0">
            <a:schemeClr val="accent3"/>
          </a:fillRef>
          <a:effectRef idx="1">
            <a:schemeClr val="accent3"/>
          </a:effectRef>
          <a:fontRef idx="minor">
            <a:schemeClr val="tx1"/>
          </a:fontRef>
        </p:style>
      </p:cxnSp>
      <p:sp>
        <p:nvSpPr>
          <p:cNvPr id="73" name="TextBox 72">
            <a:extLst>
              <a:ext uri="{FF2B5EF4-FFF2-40B4-BE49-F238E27FC236}">
                <a16:creationId xmlns:a16="http://schemas.microsoft.com/office/drawing/2014/main" id="{82AD2DFE-63AB-47CD-A5A8-B9F001CEA39B}"/>
              </a:ext>
            </a:extLst>
          </p:cNvPr>
          <p:cNvSpPr txBox="1"/>
          <p:nvPr/>
        </p:nvSpPr>
        <p:spPr>
          <a:xfrm>
            <a:off x="6825394" y="4828709"/>
            <a:ext cx="1792655"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Learn and understand model error from observations / IFAB</a:t>
            </a:r>
          </a:p>
        </p:txBody>
      </p:sp>
      <p:cxnSp>
        <p:nvCxnSpPr>
          <p:cNvPr id="74" name="Straight Connector 73">
            <a:extLst>
              <a:ext uri="{FF2B5EF4-FFF2-40B4-BE49-F238E27FC236}">
                <a16:creationId xmlns:a16="http://schemas.microsoft.com/office/drawing/2014/main" id="{F8075A6A-4926-40A2-B8F8-35AC197AC1D3}"/>
              </a:ext>
            </a:extLst>
          </p:cNvPr>
          <p:cNvCxnSpPr>
            <a:cxnSpLocks/>
            <a:stCxn id="73" idx="0"/>
          </p:cNvCxnSpPr>
          <p:nvPr/>
        </p:nvCxnSpPr>
        <p:spPr>
          <a:xfrm flipH="1" flipV="1">
            <a:off x="7583865" y="3802326"/>
            <a:ext cx="137857" cy="1026383"/>
          </a:xfrm>
          <a:prstGeom prst="line">
            <a:avLst/>
          </a:prstGeom>
        </p:spPr>
        <p:style>
          <a:lnRef idx="2">
            <a:schemeClr val="accent3"/>
          </a:lnRef>
          <a:fillRef idx="0">
            <a:schemeClr val="accent3"/>
          </a:fillRef>
          <a:effectRef idx="1">
            <a:schemeClr val="accent3"/>
          </a:effectRef>
          <a:fontRef idx="minor">
            <a:schemeClr val="tx1"/>
          </a:fontRef>
        </p:style>
      </p:cxnSp>
      <p:sp>
        <p:nvSpPr>
          <p:cNvPr id="78" name="TextBox 77">
            <a:extLst>
              <a:ext uri="{FF2B5EF4-FFF2-40B4-BE49-F238E27FC236}">
                <a16:creationId xmlns:a16="http://schemas.microsoft.com/office/drawing/2014/main" id="{94F50A60-E6DF-40F7-9C4A-F9087FB40704}"/>
              </a:ext>
            </a:extLst>
          </p:cNvPr>
          <p:cNvSpPr txBox="1"/>
          <p:nvPr/>
        </p:nvSpPr>
        <p:spPr>
          <a:xfrm>
            <a:off x="5609202" y="4833138"/>
            <a:ext cx="1039446"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Wave model emulation / Oxford</a:t>
            </a:r>
          </a:p>
        </p:txBody>
      </p:sp>
      <p:cxnSp>
        <p:nvCxnSpPr>
          <p:cNvPr id="79" name="Straight Connector 78">
            <a:extLst>
              <a:ext uri="{FF2B5EF4-FFF2-40B4-BE49-F238E27FC236}">
                <a16:creationId xmlns:a16="http://schemas.microsoft.com/office/drawing/2014/main" id="{1BDECB56-B861-46D3-92A0-FB5D79499526}"/>
              </a:ext>
            </a:extLst>
          </p:cNvPr>
          <p:cNvCxnSpPr>
            <a:cxnSpLocks/>
          </p:cNvCxnSpPr>
          <p:nvPr/>
        </p:nvCxnSpPr>
        <p:spPr>
          <a:xfrm flipV="1">
            <a:off x="6128926" y="3830622"/>
            <a:ext cx="1449055" cy="1002517"/>
          </a:xfrm>
          <a:prstGeom prst="line">
            <a:avLst/>
          </a:prstGeom>
        </p:spPr>
        <p:style>
          <a:lnRef idx="2">
            <a:schemeClr val="accent1"/>
          </a:lnRef>
          <a:fillRef idx="0">
            <a:schemeClr val="accent1"/>
          </a:fillRef>
          <a:effectRef idx="1">
            <a:schemeClr val="accent1"/>
          </a:effectRef>
          <a:fontRef idx="minor">
            <a:schemeClr val="tx1"/>
          </a:fontRef>
        </p:style>
      </p:cxnSp>
      <p:sp>
        <p:nvSpPr>
          <p:cNvPr id="82" name="TextBox 81">
            <a:extLst>
              <a:ext uri="{FF2B5EF4-FFF2-40B4-BE49-F238E27FC236}">
                <a16:creationId xmlns:a16="http://schemas.microsoft.com/office/drawing/2014/main" id="{7FABF16B-4008-44F6-9F05-2D0AC2CB1748}"/>
              </a:ext>
            </a:extLst>
          </p:cNvPr>
          <p:cNvSpPr txBox="1"/>
          <p:nvPr/>
        </p:nvSpPr>
        <p:spPr>
          <a:xfrm>
            <a:off x="8714240" y="4828709"/>
            <a:ext cx="1119103"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Precipitation downscaling / Oxford</a:t>
            </a:r>
          </a:p>
        </p:txBody>
      </p:sp>
      <p:cxnSp>
        <p:nvCxnSpPr>
          <p:cNvPr id="83" name="Straight Connector 82">
            <a:extLst>
              <a:ext uri="{FF2B5EF4-FFF2-40B4-BE49-F238E27FC236}">
                <a16:creationId xmlns:a16="http://schemas.microsoft.com/office/drawing/2014/main" id="{9D630154-92C6-4DCF-9A38-5B40F159D447}"/>
              </a:ext>
            </a:extLst>
          </p:cNvPr>
          <p:cNvCxnSpPr>
            <a:cxnSpLocks/>
            <a:stCxn id="82" idx="0"/>
          </p:cNvCxnSpPr>
          <p:nvPr/>
        </p:nvCxnSpPr>
        <p:spPr>
          <a:xfrm flipV="1">
            <a:off x="9273792" y="3794034"/>
            <a:ext cx="1116621" cy="1034674"/>
          </a:xfrm>
          <a:prstGeom prst="line">
            <a:avLst/>
          </a:prstGeom>
        </p:spPr>
        <p:style>
          <a:lnRef idx="2">
            <a:schemeClr val="accent3"/>
          </a:lnRef>
          <a:fillRef idx="0">
            <a:schemeClr val="accent3"/>
          </a:fillRef>
          <a:effectRef idx="1">
            <a:schemeClr val="accent3"/>
          </a:effectRef>
          <a:fontRef idx="minor">
            <a:schemeClr val="tx1"/>
          </a:fontRef>
        </p:style>
      </p:cxnSp>
      <p:sp>
        <p:nvSpPr>
          <p:cNvPr id="89" name="TextBox 88">
            <a:extLst>
              <a:ext uri="{FF2B5EF4-FFF2-40B4-BE49-F238E27FC236}">
                <a16:creationId xmlns:a16="http://schemas.microsoft.com/office/drawing/2014/main" id="{BE536DAB-6C8D-456E-8151-119F41FE2820}"/>
              </a:ext>
            </a:extLst>
          </p:cNvPr>
          <p:cNvSpPr txBox="1"/>
          <p:nvPr/>
        </p:nvSpPr>
        <p:spPr>
          <a:xfrm>
            <a:off x="9490586" y="5723274"/>
            <a:ext cx="1254370"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Precipitation downscaling / Warwick and Bristol</a:t>
            </a:r>
          </a:p>
        </p:txBody>
      </p:sp>
      <p:cxnSp>
        <p:nvCxnSpPr>
          <p:cNvPr id="90" name="Straight Connector 89">
            <a:extLst>
              <a:ext uri="{FF2B5EF4-FFF2-40B4-BE49-F238E27FC236}">
                <a16:creationId xmlns:a16="http://schemas.microsoft.com/office/drawing/2014/main" id="{27AB5F82-8975-4665-B193-96407C90E061}"/>
              </a:ext>
            </a:extLst>
          </p:cNvPr>
          <p:cNvCxnSpPr>
            <a:cxnSpLocks/>
            <a:endCxn id="89" idx="0"/>
          </p:cNvCxnSpPr>
          <p:nvPr/>
        </p:nvCxnSpPr>
        <p:spPr>
          <a:xfrm flipH="1">
            <a:off x="10117771" y="3796439"/>
            <a:ext cx="272642" cy="1926835"/>
          </a:xfrm>
          <a:prstGeom prst="line">
            <a:avLst/>
          </a:prstGeom>
        </p:spPr>
        <p:style>
          <a:lnRef idx="2">
            <a:schemeClr val="accent6"/>
          </a:lnRef>
          <a:fillRef idx="0">
            <a:schemeClr val="accent6"/>
          </a:fillRef>
          <a:effectRef idx="1">
            <a:schemeClr val="accent6"/>
          </a:effectRef>
          <a:fontRef idx="minor">
            <a:schemeClr val="tx1"/>
          </a:fontRef>
        </p:style>
      </p:cxnSp>
      <p:sp>
        <p:nvSpPr>
          <p:cNvPr id="95" name="TextBox 94">
            <a:extLst>
              <a:ext uri="{FF2B5EF4-FFF2-40B4-BE49-F238E27FC236}">
                <a16:creationId xmlns:a16="http://schemas.microsoft.com/office/drawing/2014/main" id="{B3D8BF56-7E56-41FC-AE4F-FC0896A32747}"/>
              </a:ext>
            </a:extLst>
          </p:cNvPr>
          <p:cNvSpPr txBox="1"/>
          <p:nvPr/>
        </p:nvSpPr>
        <p:spPr>
          <a:xfrm>
            <a:off x="4818921" y="805288"/>
            <a:ext cx="1254370"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Bias correction in 4D-Var</a:t>
            </a:r>
          </a:p>
        </p:txBody>
      </p:sp>
      <p:cxnSp>
        <p:nvCxnSpPr>
          <p:cNvPr id="96" name="Straight Connector 95">
            <a:extLst>
              <a:ext uri="{FF2B5EF4-FFF2-40B4-BE49-F238E27FC236}">
                <a16:creationId xmlns:a16="http://schemas.microsoft.com/office/drawing/2014/main" id="{7CCD0663-ED29-4C46-A3D4-54EEF83F317C}"/>
              </a:ext>
            </a:extLst>
          </p:cNvPr>
          <p:cNvCxnSpPr>
            <a:cxnSpLocks/>
            <a:stCxn id="95" idx="2"/>
          </p:cNvCxnSpPr>
          <p:nvPr/>
        </p:nvCxnSpPr>
        <p:spPr>
          <a:xfrm flipH="1">
            <a:off x="4836952" y="1266953"/>
            <a:ext cx="609154" cy="1781546"/>
          </a:xfrm>
          <a:prstGeom prst="line">
            <a:avLst/>
          </a:prstGeom>
        </p:spPr>
        <p:style>
          <a:lnRef idx="2">
            <a:schemeClr val="accent6"/>
          </a:lnRef>
          <a:fillRef idx="0">
            <a:schemeClr val="accent6"/>
          </a:fillRef>
          <a:effectRef idx="1">
            <a:schemeClr val="accent6"/>
          </a:effectRef>
          <a:fontRef idx="minor">
            <a:schemeClr val="tx1"/>
          </a:fontRef>
        </p:style>
      </p:cxnSp>
      <p:sp>
        <p:nvSpPr>
          <p:cNvPr id="98" name="TextBox 97">
            <a:extLst>
              <a:ext uri="{FF2B5EF4-FFF2-40B4-BE49-F238E27FC236}">
                <a16:creationId xmlns:a16="http://schemas.microsoft.com/office/drawing/2014/main" id="{98045497-45B9-4891-93D3-1039E20E2894}"/>
              </a:ext>
            </a:extLst>
          </p:cNvPr>
          <p:cNvSpPr txBox="1"/>
          <p:nvPr/>
        </p:nvSpPr>
        <p:spPr>
          <a:xfrm>
            <a:off x="1369214" y="4793976"/>
            <a:ext cx="1691123"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Learn machine learning model in 4D-Var / Fellow </a:t>
            </a:r>
            <a:r>
              <a:rPr lang="en-GB" sz="1200" err="1"/>
              <a:t>Bocquet</a:t>
            </a:r>
            <a:endParaRPr lang="en-GB" sz="1200"/>
          </a:p>
        </p:txBody>
      </p:sp>
      <p:cxnSp>
        <p:nvCxnSpPr>
          <p:cNvPr id="99" name="Straight Connector 98">
            <a:extLst>
              <a:ext uri="{FF2B5EF4-FFF2-40B4-BE49-F238E27FC236}">
                <a16:creationId xmlns:a16="http://schemas.microsoft.com/office/drawing/2014/main" id="{6F62FCFB-9A3C-45AE-960B-289849719B1C}"/>
              </a:ext>
            </a:extLst>
          </p:cNvPr>
          <p:cNvCxnSpPr>
            <a:cxnSpLocks/>
            <a:stCxn id="98" idx="0"/>
          </p:cNvCxnSpPr>
          <p:nvPr/>
        </p:nvCxnSpPr>
        <p:spPr>
          <a:xfrm flipV="1">
            <a:off x="2214776" y="3824261"/>
            <a:ext cx="2591673" cy="969715"/>
          </a:xfrm>
          <a:prstGeom prst="line">
            <a:avLst/>
          </a:prstGeom>
        </p:spPr>
        <p:style>
          <a:lnRef idx="2">
            <a:schemeClr val="accent6"/>
          </a:lnRef>
          <a:fillRef idx="0">
            <a:schemeClr val="accent6"/>
          </a:fillRef>
          <a:effectRef idx="1">
            <a:schemeClr val="accent6"/>
          </a:effectRef>
          <a:fontRef idx="minor">
            <a:schemeClr val="tx1"/>
          </a:fontRef>
        </p:style>
      </p:cxnSp>
      <p:sp>
        <p:nvSpPr>
          <p:cNvPr id="102" name="TextBox 101">
            <a:extLst>
              <a:ext uri="{FF2B5EF4-FFF2-40B4-BE49-F238E27FC236}">
                <a16:creationId xmlns:a16="http://schemas.microsoft.com/office/drawing/2014/main" id="{55DF1398-3BC4-4E79-A9A4-DC60C17F1E19}"/>
              </a:ext>
            </a:extLst>
          </p:cNvPr>
          <p:cNvSpPr txBox="1"/>
          <p:nvPr/>
        </p:nvSpPr>
        <p:spPr>
          <a:xfrm>
            <a:off x="7893328" y="461185"/>
            <a:ext cx="1340803"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Low dimensional ocean models / Imperial College</a:t>
            </a:r>
          </a:p>
        </p:txBody>
      </p:sp>
      <p:sp>
        <p:nvSpPr>
          <p:cNvPr id="108" name="TextBox 107">
            <a:extLst>
              <a:ext uri="{FF2B5EF4-FFF2-40B4-BE49-F238E27FC236}">
                <a16:creationId xmlns:a16="http://schemas.microsoft.com/office/drawing/2014/main" id="{627D352D-5220-4363-8FD8-79C7CCDB6941}"/>
              </a:ext>
            </a:extLst>
          </p:cNvPr>
          <p:cNvSpPr txBox="1"/>
          <p:nvPr/>
        </p:nvSpPr>
        <p:spPr>
          <a:xfrm>
            <a:off x="7862042" y="1173452"/>
            <a:ext cx="1105374"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ML4Land / </a:t>
            </a:r>
            <a:r>
              <a:rPr lang="en-GB" sz="1200" err="1"/>
              <a:t>ESoWC</a:t>
            </a:r>
            <a:endParaRPr lang="en-GB" sz="1200"/>
          </a:p>
        </p:txBody>
      </p:sp>
      <p:sp>
        <p:nvSpPr>
          <p:cNvPr id="112" name="TextBox 111">
            <a:extLst>
              <a:ext uri="{FF2B5EF4-FFF2-40B4-BE49-F238E27FC236}">
                <a16:creationId xmlns:a16="http://schemas.microsoft.com/office/drawing/2014/main" id="{47A3BC50-F8D8-4B45-8274-ABB5A6148383}"/>
              </a:ext>
            </a:extLst>
          </p:cNvPr>
          <p:cNvSpPr txBox="1"/>
          <p:nvPr/>
        </p:nvSpPr>
        <p:spPr>
          <a:xfrm>
            <a:off x="4556206" y="4841865"/>
            <a:ext cx="951924"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err="1"/>
              <a:t>CliMetLab</a:t>
            </a:r>
            <a:endParaRPr lang="en-GB" sz="1200" dirty="0"/>
          </a:p>
        </p:txBody>
      </p:sp>
      <p:cxnSp>
        <p:nvCxnSpPr>
          <p:cNvPr id="113" name="Straight Connector 112">
            <a:extLst>
              <a:ext uri="{FF2B5EF4-FFF2-40B4-BE49-F238E27FC236}">
                <a16:creationId xmlns:a16="http://schemas.microsoft.com/office/drawing/2014/main" id="{366E6022-1A54-46A3-8BE5-D000E9DD83E9}"/>
              </a:ext>
            </a:extLst>
          </p:cNvPr>
          <p:cNvCxnSpPr>
            <a:cxnSpLocks/>
            <a:stCxn id="112" idx="0"/>
          </p:cNvCxnSpPr>
          <p:nvPr/>
        </p:nvCxnSpPr>
        <p:spPr>
          <a:xfrm flipV="1">
            <a:off x="5032168" y="4283412"/>
            <a:ext cx="1079294" cy="558453"/>
          </a:xfrm>
          <a:prstGeom prst="line">
            <a:avLst/>
          </a:prstGeom>
        </p:spPr>
        <p:style>
          <a:lnRef idx="2">
            <a:schemeClr val="accent3"/>
          </a:lnRef>
          <a:fillRef idx="0">
            <a:schemeClr val="accent3"/>
          </a:fillRef>
          <a:effectRef idx="1">
            <a:schemeClr val="accent3"/>
          </a:effectRef>
          <a:fontRef idx="minor">
            <a:schemeClr val="tx1"/>
          </a:fontRef>
        </p:style>
      </p:cxnSp>
      <p:sp>
        <p:nvSpPr>
          <p:cNvPr id="116" name="TextBox 115">
            <a:extLst>
              <a:ext uri="{FF2B5EF4-FFF2-40B4-BE49-F238E27FC236}">
                <a16:creationId xmlns:a16="http://schemas.microsoft.com/office/drawing/2014/main" id="{BCBB0AF4-EF4D-400B-B53E-D0EF748BB3A6}"/>
              </a:ext>
            </a:extLst>
          </p:cNvPr>
          <p:cNvSpPr txBox="1"/>
          <p:nvPr/>
        </p:nvSpPr>
        <p:spPr>
          <a:xfrm>
            <a:off x="10517117" y="461185"/>
            <a:ext cx="1340803"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S2S Challenge / WMO</a:t>
            </a:r>
          </a:p>
        </p:txBody>
      </p:sp>
      <p:sp>
        <p:nvSpPr>
          <p:cNvPr id="120" name="TextBox 119">
            <a:extLst>
              <a:ext uri="{FF2B5EF4-FFF2-40B4-BE49-F238E27FC236}">
                <a16:creationId xmlns:a16="http://schemas.microsoft.com/office/drawing/2014/main" id="{4E919F0E-D21D-4245-874C-ECB49C61CD7D}"/>
              </a:ext>
            </a:extLst>
          </p:cNvPr>
          <p:cNvSpPr txBox="1"/>
          <p:nvPr/>
        </p:nvSpPr>
        <p:spPr>
          <a:xfrm>
            <a:off x="1515292" y="1930830"/>
            <a:ext cx="12543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Observation quality control</a:t>
            </a:r>
          </a:p>
        </p:txBody>
      </p:sp>
      <p:cxnSp>
        <p:nvCxnSpPr>
          <p:cNvPr id="121" name="Straight Connector 120">
            <a:extLst>
              <a:ext uri="{FF2B5EF4-FFF2-40B4-BE49-F238E27FC236}">
                <a16:creationId xmlns:a16="http://schemas.microsoft.com/office/drawing/2014/main" id="{96FE5983-AD61-4B2E-9B20-82F3B95C8D56}"/>
              </a:ext>
            </a:extLst>
          </p:cNvPr>
          <p:cNvCxnSpPr>
            <a:cxnSpLocks/>
            <a:stCxn id="120" idx="2"/>
          </p:cNvCxnSpPr>
          <p:nvPr/>
        </p:nvCxnSpPr>
        <p:spPr>
          <a:xfrm flipH="1">
            <a:off x="1971267" y="2392495"/>
            <a:ext cx="171210" cy="645822"/>
          </a:xfrm>
          <a:prstGeom prst="line">
            <a:avLst/>
          </a:prstGeom>
        </p:spPr>
        <p:style>
          <a:lnRef idx="2">
            <a:schemeClr val="accent3"/>
          </a:lnRef>
          <a:fillRef idx="0">
            <a:schemeClr val="accent3"/>
          </a:fillRef>
          <a:effectRef idx="1">
            <a:schemeClr val="accent3"/>
          </a:effectRef>
          <a:fontRef idx="minor">
            <a:schemeClr val="tx1"/>
          </a:fontRef>
        </p:style>
      </p:cxnSp>
      <p:sp>
        <p:nvSpPr>
          <p:cNvPr id="124" name="TextBox 123">
            <a:extLst>
              <a:ext uri="{FF2B5EF4-FFF2-40B4-BE49-F238E27FC236}">
                <a16:creationId xmlns:a16="http://schemas.microsoft.com/office/drawing/2014/main" id="{A4DB9488-6BC9-444A-A8EF-195EC3AF3874}"/>
              </a:ext>
            </a:extLst>
          </p:cNvPr>
          <p:cNvSpPr txBox="1"/>
          <p:nvPr/>
        </p:nvSpPr>
        <p:spPr>
          <a:xfrm>
            <a:off x="4483260" y="5357366"/>
            <a:ext cx="1039446"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Anomaly detection / </a:t>
            </a:r>
            <a:r>
              <a:rPr lang="en-GB" sz="1200" err="1"/>
              <a:t>ESoWC</a:t>
            </a:r>
            <a:endParaRPr lang="en-GB" sz="1200"/>
          </a:p>
        </p:txBody>
      </p:sp>
      <p:sp>
        <p:nvSpPr>
          <p:cNvPr id="127" name="TextBox 126">
            <a:extLst>
              <a:ext uri="{FF2B5EF4-FFF2-40B4-BE49-F238E27FC236}">
                <a16:creationId xmlns:a16="http://schemas.microsoft.com/office/drawing/2014/main" id="{3E7923A7-308F-437D-BDCF-B33F4A13D423}"/>
              </a:ext>
            </a:extLst>
          </p:cNvPr>
          <p:cNvSpPr txBox="1"/>
          <p:nvPr/>
        </p:nvSpPr>
        <p:spPr>
          <a:xfrm>
            <a:off x="4233309" y="1623343"/>
            <a:ext cx="1281722"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Estimates of the first guess of model error in OOPS</a:t>
            </a:r>
          </a:p>
        </p:txBody>
      </p:sp>
      <p:cxnSp>
        <p:nvCxnSpPr>
          <p:cNvPr id="128" name="Straight Connector 127">
            <a:extLst>
              <a:ext uri="{FF2B5EF4-FFF2-40B4-BE49-F238E27FC236}">
                <a16:creationId xmlns:a16="http://schemas.microsoft.com/office/drawing/2014/main" id="{67A81317-5048-4C6F-B77E-D384A7F4470E}"/>
              </a:ext>
            </a:extLst>
          </p:cNvPr>
          <p:cNvCxnSpPr>
            <a:cxnSpLocks/>
            <a:stCxn id="127" idx="2"/>
          </p:cNvCxnSpPr>
          <p:nvPr/>
        </p:nvCxnSpPr>
        <p:spPr>
          <a:xfrm flipH="1">
            <a:off x="4836296" y="2454339"/>
            <a:ext cx="37874" cy="583978"/>
          </a:xfrm>
          <a:prstGeom prst="line">
            <a:avLst/>
          </a:prstGeom>
        </p:spPr>
        <p:style>
          <a:lnRef idx="2">
            <a:schemeClr val="accent3"/>
          </a:lnRef>
          <a:fillRef idx="0">
            <a:schemeClr val="accent3"/>
          </a:fillRef>
          <a:effectRef idx="1">
            <a:schemeClr val="accent3"/>
          </a:effectRef>
          <a:fontRef idx="minor">
            <a:schemeClr val="tx1"/>
          </a:fontRef>
        </p:style>
      </p:cxnSp>
      <p:sp>
        <p:nvSpPr>
          <p:cNvPr id="132" name="TextBox 131">
            <a:extLst>
              <a:ext uri="{FF2B5EF4-FFF2-40B4-BE49-F238E27FC236}">
                <a16:creationId xmlns:a16="http://schemas.microsoft.com/office/drawing/2014/main" id="{0098B67B-CEC9-467D-B179-144B28FF88A1}"/>
              </a:ext>
            </a:extLst>
          </p:cNvPr>
          <p:cNvSpPr txBox="1"/>
          <p:nvPr/>
        </p:nvSpPr>
        <p:spPr>
          <a:xfrm>
            <a:off x="9122978" y="1474600"/>
            <a:ext cx="1460967"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Wildfire prediction </a:t>
            </a:r>
          </a:p>
        </p:txBody>
      </p:sp>
      <p:cxnSp>
        <p:nvCxnSpPr>
          <p:cNvPr id="133" name="Straight Connector 132">
            <a:extLst>
              <a:ext uri="{FF2B5EF4-FFF2-40B4-BE49-F238E27FC236}">
                <a16:creationId xmlns:a16="http://schemas.microsoft.com/office/drawing/2014/main" id="{13FE2363-627C-47B3-AC40-9B6499B5E46B}"/>
              </a:ext>
            </a:extLst>
          </p:cNvPr>
          <p:cNvCxnSpPr>
            <a:cxnSpLocks/>
            <a:stCxn id="132" idx="2"/>
          </p:cNvCxnSpPr>
          <p:nvPr/>
        </p:nvCxnSpPr>
        <p:spPr>
          <a:xfrm>
            <a:off x="9853462" y="1751599"/>
            <a:ext cx="444865" cy="1279923"/>
          </a:xfrm>
          <a:prstGeom prst="line">
            <a:avLst/>
          </a:prstGeom>
        </p:spPr>
        <p:style>
          <a:lnRef idx="2">
            <a:schemeClr val="accent3"/>
          </a:lnRef>
          <a:fillRef idx="0">
            <a:schemeClr val="accent3"/>
          </a:fillRef>
          <a:effectRef idx="1">
            <a:schemeClr val="accent3"/>
          </a:effectRef>
          <a:fontRef idx="minor">
            <a:schemeClr val="tx1"/>
          </a:fontRef>
        </p:style>
      </p:cxnSp>
      <p:sp>
        <p:nvSpPr>
          <p:cNvPr id="138" name="TextBox 137">
            <a:extLst>
              <a:ext uri="{FF2B5EF4-FFF2-40B4-BE49-F238E27FC236}">
                <a16:creationId xmlns:a16="http://schemas.microsoft.com/office/drawing/2014/main" id="{165EB912-F7CC-4C7E-8B17-75ACA642A60A}"/>
              </a:ext>
            </a:extLst>
          </p:cNvPr>
          <p:cNvSpPr txBox="1"/>
          <p:nvPr/>
        </p:nvSpPr>
        <p:spPr>
          <a:xfrm>
            <a:off x="6811214" y="2235255"/>
            <a:ext cx="12543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AI4Emissions / </a:t>
            </a:r>
            <a:r>
              <a:rPr lang="en-GB" sz="1200" err="1"/>
              <a:t>ESoWC</a:t>
            </a:r>
            <a:endParaRPr lang="en-GB" sz="1200"/>
          </a:p>
        </p:txBody>
      </p:sp>
      <p:cxnSp>
        <p:nvCxnSpPr>
          <p:cNvPr id="139" name="Straight Connector 138">
            <a:extLst>
              <a:ext uri="{FF2B5EF4-FFF2-40B4-BE49-F238E27FC236}">
                <a16:creationId xmlns:a16="http://schemas.microsoft.com/office/drawing/2014/main" id="{FCF812DF-EC52-442C-9834-96EF5700C493}"/>
              </a:ext>
            </a:extLst>
          </p:cNvPr>
          <p:cNvCxnSpPr>
            <a:cxnSpLocks/>
            <a:stCxn id="138" idx="2"/>
          </p:cNvCxnSpPr>
          <p:nvPr/>
        </p:nvCxnSpPr>
        <p:spPr>
          <a:xfrm>
            <a:off x="7438399" y="2696920"/>
            <a:ext cx="118711" cy="302395"/>
          </a:xfrm>
          <a:prstGeom prst="line">
            <a:avLst/>
          </a:prstGeom>
        </p:spPr>
        <p:style>
          <a:lnRef idx="2">
            <a:schemeClr val="accent3"/>
          </a:lnRef>
          <a:fillRef idx="0">
            <a:schemeClr val="accent3"/>
          </a:fillRef>
          <a:effectRef idx="1">
            <a:schemeClr val="accent3"/>
          </a:effectRef>
          <a:fontRef idx="minor">
            <a:schemeClr val="tx1"/>
          </a:fontRef>
        </p:style>
      </p:cxnSp>
      <p:sp>
        <p:nvSpPr>
          <p:cNvPr id="142" name="TextBox 141">
            <a:extLst>
              <a:ext uri="{FF2B5EF4-FFF2-40B4-BE49-F238E27FC236}">
                <a16:creationId xmlns:a16="http://schemas.microsoft.com/office/drawing/2014/main" id="{21659B27-13FE-4C48-853E-98743C6EE20F}"/>
              </a:ext>
            </a:extLst>
          </p:cNvPr>
          <p:cNvSpPr txBox="1"/>
          <p:nvPr/>
        </p:nvSpPr>
        <p:spPr>
          <a:xfrm>
            <a:off x="6351809" y="1003466"/>
            <a:ext cx="125437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TL/AD of emulator for 4D-Var</a:t>
            </a:r>
          </a:p>
        </p:txBody>
      </p:sp>
      <p:sp>
        <p:nvSpPr>
          <p:cNvPr id="153" name="TextBox 152">
            <a:extLst>
              <a:ext uri="{FF2B5EF4-FFF2-40B4-BE49-F238E27FC236}">
                <a16:creationId xmlns:a16="http://schemas.microsoft.com/office/drawing/2014/main" id="{6B1C558B-EFB4-4AAB-9377-AD0AECDABA6D}"/>
              </a:ext>
            </a:extLst>
          </p:cNvPr>
          <p:cNvSpPr txBox="1"/>
          <p:nvPr/>
        </p:nvSpPr>
        <p:spPr>
          <a:xfrm>
            <a:off x="7594059" y="5723427"/>
            <a:ext cx="1833107"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Neural Network preconditioner / Oxford</a:t>
            </a:r>
          </a:p>
        </p:txBody>
      </p:sp>
      <p:sp>
        <p:nvSpPr>
          <p:cNvPr id="80" name="TextBox 79">
            <a:extLst>
              <a:ext uri="{FF2B5EF4-FFF2-40B4-BE49-F238E27FC236}">
                <a16:creationId xmlns:a16="http://schemas.microsoft.com/office/drawing/2014/main" id="{24631F9B-F2D3-4098-B43D-57B7CC72379B}"/>
              </a:ext>
            </a:extLst>
          </p:cNvPr>
          <p:cNvSpPr txBox="1"/>
          <p:nvPr/>
        </p:nvSpPr>
        <p:spPr>
          <a:xfrm>
            <a:off x="10146346" y="2233668"/>
            <a:ext cx="1741474"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Study tropical cyclone genesis / CLINT</a:t>
            </a:r>
          </a:p>
        </p:txBody>
      </p:sp>
      <p:cxnSp>
        <p:nvCxnSpPr>
          <p:cNvPr id="81" name="Straight Connector 80">
            <a:extLst>
              <a:ext uri="{FF2B5EF4-FFF2-40B4-BE49-F238E27FC236}">
                <a16:creationId xmlns:a16="http://schemas.microsoft.com/office/drawing/2014/main" id="{C4D89D38-C637-4A0B-9901-A5A3923E7B19}"/>
              </a:ext>
            </a:extLst>
          </p:cNvPr>
          <p:cNvCxnSpPr>
            <a:cxnSpLocks/>
            <a:stCxn id="80" idx="2"/>
          </p:cNvCxnSpPr>
          <p:nvPr/>
        </p:nvCxnSpPr>
        <p:spPr>
          <a:xfrm flipH="1">
            <a:off x="10299261" y="2695333"/>
            <a:ext cx="717822" cy="365649"/>
          </a:xfrm>
          <a:prstGeom prst="line">
            <a:avLst/>
          </a:prstGeom>
        </p:spPr>
        <p:style>
          <a:lnRef idx="2">
            <a:schemeClr val="accent3"/>
          </a:lnRef>
          <a:fillRef idx="0">
            <a:schemeClr val="accent3"/>
          </a:fillRef>
          <a:effectRef idx="1">
            <a:schemeClr val="accent3"/>
          </a:effectRef>
          <a:fontRef idx="minor">
            <a:schemeClr val="tx1"/>
          </a:fontRef>
        </p:style>
      </p:cxnSp>
      <p:sp>
        <p:nvSpPr>
          <p:cNvPr id="87" name="TextBox 86">
            <a:extLst>
              <a:ext uri="{FF2B5EF4-FFF2-40B4-BE49-F238E27FC236}">
                <a16:creationId xmlns:a16="http://schemas.microsoft.com/office/drawing/2014/main" id="{E84A950B-2400-4FEE-831B-048FE4F2EECD}"/>
              </a:ext>
            </a:extLst>
          </p:cNvPr>
          <p:cNvSpPr txBox="1"/>
          <p:nvPr/>
        </p:nvSpPr>
        <p:spPr>
          <a:xfrm>
            <a:off x="245254" y="1107029"/>
            <a:ext cx="1281722"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Assimilate </a:t>
            </a:r>
            <a:r>
              <a:rPr lang="en-GB" sz="1200" err="1"/>
              <a:t>scatterometer</a:t>
            </a:r>
            <a:r>
              <a:rPr lang="en-GB" sz="1200"/>
              <a:t> backscatter</a:t>
            </a:r>
          </a:p>
        </p:txBody>
      </p:sp>
      <p:sp>
        <p:nvSpPr>
          <p:cNvPr id="104" name="TextBox 103">
            <a:extLst>
              <a:ext uri="{FF2B5EF4-FFF2-40B4-BE49-F238E27FC236}">
                <a16:creationId xmlns:a16="http://schemas.microsoft.com/office/drawing/2014/main" id="{3993A4EC-12F8-4636-8842-E260F02F1A1D}"/>
              </a:ext>
            </a:extLst>
          </p:cNvPr>
          <p:cNvSpPr txBox="1"/>
          <p:nvPr/>
        </p:nvSpPr>
        <p:spPr>
          <a:xfrm>
            <a:off x="9916874" y="4833138"/>
            <a:ext cx="197889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Tropical Cyclone Tracking with </a:t>
            </a:r>
            <a:r>
              <a:rPr lang="en-GB" sz="1200" dirty="0" err="1"/>
              <a:t>CliMetLab</a:t>
            </a:r>
            <a:endParaRPr lang="en-GB" sz="1200" dirty="0"/>
          </a:p>
        </p:txBody>
      </p:sp>
      <p:cxnSp>
        <p:nvCxnSpPr>
          <p:cNvPr id="105" name="Straight Connector 104">
            <a:extLst>
              <a:ext uri="{FF2B5EF4-FFF2-40B4-BE49-F238E27FC236}">
                <a16:creationId xmlns:a16="http://schemas.microsoft.com/office/drawing/2014/main" id="{20EA43D8-3900-439E-9606-344F21832562}"/>
              </a:ext>
            </a:extLst>
          </p:cNvPr>
          <p:cNvCxnSpPr>
            <a:cxnSpLocks/>
            <a:stCxn id="104" idx="0"/>
          </p:cNvCxnSpPr>
          <p:nvPr/>
        </p:nvCxnSpPr>
        <p:spPr>
          <a:xfrm flipH="1" flipV="1">
            <a:off x="10375495" y="3846322"/>
            <a:ext cx="530825" cy="986816"/>
          </a:xfrm>
          <a:prstGeom prst="line">
            <a:avLst/>
          </a:prstGeom>
        </p:spPr>
        <p:style>
          <a:lnRef idx="2">
            <a:schemeClr val="accent3"/>
          </a:lnRef>
          <a:fillRef idx="0">
            <a:schemeClr val="accent3"/>
          </a:fillRef>
          <a:effectRef idx="1">
            <a:schemeClr val="accent3"/>
          </a:effectRef>
          <a:fontRef idx="minor">
            <a:schemeClr val="tx1"/>
          </a:fontRef>
        </p:style>
      </p:cxnSp>
      <p:sp>
        <p:nvSpPr>
          <p:cNvPr id="114" name="TextBox 113">
            <a:extLst>
              <a:ext uri="{FF2B5EF4-FFF2-40B4-BE49-F238E27FC236}">
                <a16:creationId xmlns:a16="http://schemas.microsoft.com/office/drawing/2014/main" id="{D627AAC6-3771-4D90-8010-C51D2DE63078}"/>
              </a:ext>
            </a:extLst>
          </p:cNvPr>
          <p:cNvSpPr txBox="1"/>
          <p:nvPr/>
        </p:nvSpPr>
        <p:spPr>
          <a:xfrm>
            <a:off x="251157" y="5698444"/>
            <a:ext cx="221230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Fastem-7 for RTTOV ocean emissivity / CNRS</a:t>
            </a:r>
          </a:p>
        </p:txBody>
      </p:sp>
      <p:sp>
        <p:nvSpPr>
          <p:cNvPr id="119" name="TextBox 118">
            <a:extLst>
              <a:ext uri="{FF2B5EF4-FFF2-40B4-BE49-F238E27FC236}">
                <a16:creationId xmlns:a16="http://schemas.microsoft.com/office/drawing/2014/main" id="{259E7326-1CE0-4438-823A-F49B7992FA64}"/>
              </a:ext>
            </a:extLst>
          </p:cNvPr>
          <p:cNvSpPr txBox="1"/>
          <p:nvPr/>
        </p:nvSpPr>
        <p:spPr>
          <a:xfrm>
            <a:off x="8205478" y="2234011"/>
            <a:ext cx="180824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Lookdown induced NO2 changes</a:t>
            </a:r>
          </a:p>
        </p:txBody>
      </p:sp>
      <p:cxnSp>
        <p:nvCxnSpPr>
          <p:cNvPr id="122" name="Straight Connector 121">
            <a:extLst>
              <a:ext uri="{FF2B5EF4-FFF2-40B4-BE49-F238E27FC236}">
                <a16:creationId xmlns:a16="http://schemas.microsoft.com/office/drawing/2014/main" id="{00F59D35-C32A-463E-B693-025C11F8E2B8}"/>
              </a:ext>
            </a:extLst>
          </p:cNvPr>
          <p:cNvCxnSpPr>
            <a:cxnSpLocks/>
            <a:stCxn id="119" idx="2"/>
          </p:cNvCxnSpPr>
          <p:nvPr/>
        </p:nvCxnSpPr>
        <p:spPr>
          <a:xfrm>
            <a:off x="9109603" y="2695675"/>
            <a:ext cx="1178987" cy="342642"/>
          </a:xfrm>
          <a:prstGeom prst="line">
            <a:avLst/>
          </a:prstGeom>
        </p:spPr>
        <p:style>
          <a:lnRef idx="2">
            <a:schemeClr val="accent3"/>
          </a:lnRef>
          <a:fillRef idx="0">
            <a:schemeClr val="accent3"/>
          </a:fillRef>
          <a:effectRef idx="1">
            <a:schemeClr val="accent3"/>
          </a:effectRef>
          <a:fontRef idx="minor">
            <a:schemeClr val="tx1"/>
          </a:fontRef>
        </p:style>
      </p:cxnSp>
      <p:sp>
        <p:nvSpPr>
          <p:cNvPr id="85" name="TextBox 84">
            <a:extLst>
              <a:ext uri="{FF2B5EF4-FFF2-40B4-BE49-F238E27FC236}">
                <a16:creationId xmlns:a16="http://schemas.microsoft.com/office/drawing/2014/main" id="{61613CC4-EC35-4CFE-8A15-075CA2E4BB9D}"/>
              </a:ext>
            </a:extLst>
          </p:cNvPr>
          <p:cNvSpPr txBox="1"/>
          <p:nvPr/>
        </p:nvSpPr>
        <p:spPr>
          <a:xfrm>
            <a:off x="219012" y="-16627"/>
            <a:ext cx="1162904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AI – Where? – Machine learning at ECMWF</a:t>
            </a:r>
          </a:p>
        </p:txBody>
      </p:sp>
    </p:spTree>
    <p:extLst>
      <p:ext uri="{BB962C8B-B14F-4D97-AF65-F5344CB8AC3E}">
        <p14:creationId xmlns:p14="http://schemas.microsoft.com/office/powerpoint/2010/main" val="694087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6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6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70"/>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3"/>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74"/>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78"/>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79"/>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82"/>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83"/>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89"/>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90"/>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9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96"/>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98"/>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9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02"/>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08"/>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09"/>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12"/>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13"/>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16"/>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20"/>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121"/>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24"/>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27"/>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128"/>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32"/>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133"/>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38"/>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139"/>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42"/>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47"/>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148"/>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153"/>
                                        </p:tgtEl>
                                        <p:attrNameLst>
                                          <p:attrName>style.visibility</p:attrName>
                                        </p:attrNameLst>
                                      </p:cBhvr>
                                      <p:to>
                                        <p:strVal val="visible"/>
                                      </p:to>
                                    </p:set>
                                  </p:childTnLst>
                                </p:cTn>
                              </p:par>
                              <p:par>
                                <p:cTn id="141" presetID="1" presetClass="entr" presetSubtype="0" fill="hold" nodeType="withEffect">
                                  <p:stCondLst>
                                    <p:cond delay="0"/>
                                  </p:stCondLst>
                                  <p:childTnLst>
                                    <p:set>
                                      <p:cBhvr>
                                        <p:cTn id="142" dur="1" fill="hold">
                                          <p:stCondLst>
                                            <p:cond delay="0"/>
                                          </p:stCondLst>
                                        </p:cTn>
                                        <p:tgtEl>
                                          <p:spTgt spid="154"/>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1"/>
                                        </p:tgtEl>
                                        <p:attrNameLst>
                                          <p:attrName>style.visibility</p:attrName>
                                        </p:attrNameLst>
                                      </p:cBhvr>
                                      <p:to>
                                        <p:strVal val="visible"/>
                                      </p:to>
                                    </p:set>
                                  </p:childTnLst>
                                </p:cTn>
                              </p:par>
                              <p:par>
                                <p:cTn id="145" presetID="1" presetClass="entr" presetSubtype="0" fill="hold" nodeType="withEffect">
                                  <p:stCondLst>
                                    <p:cond delay="0"/>
                                  </p:stCondLst>
                                  <p:childTnLst>
                                    <p:set>
                                      <p:cBhvr>
                                        <p:cTn id="146" dur="1" fill="hold">
                                          <p:stCondLst>
                                            <p:cond delay="0"/>
                                          </p:stCondLst>
                                        </p:cTn>
                                        <p:tgtEl>
                                          <p:spTgt spid="72"/>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80"/>
                                        </p:tgtEl>
                                        <p:attrNameLst>
                                          <p:attrName>style.visibility</p:attrName>
                                        </p:attrNameLst>
                                      </p:cBhvr>
                                      <p:to>
                                        <p:strVal val="visible"/>
                                      </p:to>
                                    </p:set>
                                  </p:childTnLst>
                                </p:cTn>
                              </p:par>
                              <p:par>
                                <p:cTn id="149" presetID="1" presetClass="entr" presetSubtype="0" fill="hold" nodeType="withEffect">
                                  <p:stCondLst>
                                    <p:cond delay="0"/>
                                  </p:stCondLst>
                                  <p:childTnLst>
                                    <p:set>
                                      <p:cBhvr>
                                        <p:cTn id="150" dur="1" fill="hold">
                                          <p:stCondLst>
                                            <p:cond delay="0"/>
                                          </p:stCondLst>
                                        </p:cTn>
                                        <p:tgtEl>
                                          <p:spTgt spid="81"/>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87"/>
                                        </p:tgtEl>
                                        <p:attrNameLst>
                                          <p:attrName>style.visibility</p:attrName>
                                        </p:attrNameLst>
                                      </p:cBhvr>
                                      <p:to>
                                        <p:strVal val="visible"/>
                                      </p:to>
                                    </p:set>
                                  </p:childTnLst>
                                </p:cTn>
                              </p:par>
                              <p:par>
                                <p:cTn id="153" presetID="1" presetClass="entr" presetSubtype="0" fill="hold" nodeType="withEffect">
                                  <p:stCondLst>
                                    <p:cond delay="0"/>
                                  </p:stCondLst>
                                  <p:childTnLst>
                                    <p:set>
                                      <p:cBhvr>
                                        <p:cTn id="154" dur="1" fill="hold">
                                          <p:stCondLst>
                                            <p:cond delay="0"/>
                                          </p:stCondLst>
                                        </p:cTn>
                                        <p:tgtEl>
                                          <p:spTgt spid="88"/>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104"/>
                                        </p:tgtEl>
                                        <p:attrNameLst>
                                          <p:attrName>style.visibility</p:attrName>
                                        </p:attrNameLst>
                                      </p:cBhvr>
                                      <p:to>
                                        <p:strVal val="visible"/>
                                      </p:to>
                                    </p:set>
                                  </p:childTnLst>
                                </p:cTn>
                              </p:par>
                              <p:par>
                                <p:cTn id="157" presetID="1" presetClass="entr" presetSubtype="0" fill="hold" nodeType="withEffect">
                                  <p:stCondLst>
                                    <p:cond delay="0"/>
                                  </p:stCondLst>
                                  <p:childTnLst>
                                    <p:set>
                                      <p:cBhvr>
                                        <p:cTn id="158" dur="1" fill="hold">
                                          <p:stCondLst>
                                            <p:cond delay="0"/>
                                          </p:stCondLst>
                                        </p:cTn>
                                        <p:tgtEl>
                                          <p:spTgt spid="105"/>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114"/>
                                        </p:tgtEl>
                                        <p:attrNameLst>
                                          <p:attrName>style.visibility</p:attrName>
                                        </p:attrNameLst>
                                      </p:cBhvr>
                                      <p:to>
                                        <p:strVal val="visible"/>
                                      </p:to>
                                    </p:set>
                                  </p:childTnLst>
                                </p:cTn>
                              </p:par>
                              <p:par>
                                <p:cTn id="161" presetID="1" presetClass="entr" presetSubtype="0" fill="hold" nodeType="withEffect">
                                  <p:stCondLst>
                                    <p:cond delay="0"/>
                                  </p:stCondLst>
                                  <p:childTnLst>
                                    <p:set>
                                      <p:cBhvr>
                                        <p:cTn id="162" dur="1" fill="hold">
                                          <p:stCondLst>
                                            <p:cond delay="0"/>
                                          </p:stCondLst>
                                        </p:cTn>
                                        <p:tgtEl>
                                          <p:spTgt spid="115"/>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119"/>
                                        </p:tgtEl>
                                        <p:attrNameLst>
                                          <p:attrName>style.visibility</p:attrName>
                                        </p:attrNameLst>
                                      </p:cBhvr>
                                      <p:to>
                                        <p:strVal val="visible"/>
                                      </p:to>
                                    </p:set>
                                  </p:childTnLst>
                                </p:cTn>
                              </p:par>
                              <p:par>
                                <p:cTn id="165" presetID="1" presetClass="entr" presetSubtype="0" fill="hold" nodeType="withEffect">
                                  <p:stCondLst>
                                    <p:cond delay="0"/>
                                  </p:stCondLst>
                                  <p:childTnLst>
                                    <p:set>
                                      <p:cBhvr>
                                        <p:cTn id="166"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147" grpId="0" animBg="1"/>
      <p:bldP spid="3" grpId="0" animBg="1"/>
      <p:bldP spid="23" grpId="0" animBg="1"/>
      <p:bldP spid="24" grpId="0" animBg="1"/>
      <p:bldP spid="26" grpId="0" animBg="1"/>
      <p:bldP spid="4" grpId="0"/>
      <p:bldP spid="30" grpId="0" animBg="1"/>
      <p:bldP spid="34" grpId="0" animBg="1"/>
      <p:bldP spid="38" grpId="0" animBg="1"/>
      <p:bldP spid="41" grpId="0" animBg="1"/>
      <p:bldP spid="44" grpId="0" animBg="1"/>
      <p:bldP spid="47" grpId="0" animBg="1"/>
      <p:bldP spid="51" grpId="0" animBg="1"/>
      <p:bldP spid="54" grpId="0" animBg="1"/>
      <p:bldP spid="57" grpId="0" animBg="1"/>
      <p:bldP spid="61" grpId="0" animBg="1"/>
      <p:bldP spid="65" grpId="0" animBg="1"/>
      <p:bldP spid="69" grpId="0" animBg="1"/>
      <p:bldP spid="73" grpId="0" animBg="1"/>
      <p:bldP spid="78" grpId="0" animBg="1"/>
      <p:bldP spid="82" grpId="0" animBg="1"/>
      <p:bldP spid="89" grpId="0" animBg="1"/>
      <p:bldP spid="95" grpId="0" animBg="1"/>
      <p:bldP spid="98" grpId="0" animBg="1"/>
      <p:bldP spid="102" grpId="0" animBg="1"/>
      <p:bldP spid="108" grpId="0" animBg="1"/>
      <p:bldP spid="112" grpId="0" animBg="1"/>
      <p:bldP spid="116" grpId="0" animBg="1"/>
      <p:bldP spid="120" grpId="0" animBg="1"/>
      <p:bldP spid="124" grpId="0" animBg="1"/>
      <p:bldP spid="127" grpId="0" animBg="1"/>
      <p:bldP spid="132" grpId="0" animBg="1"/>
      <p:bldP spid="138" grpId="0" animBg="1"/>
      <p:bldP spid="142" grpId="0" animBg="1"/>
      <p:bldP spid="153" grpId="0" animBg="1"/>
      <p:bldP spid="80" grpId="0" animBg="1"/>
      <p:bldP spid="87" grpId="0" animBg="1"/>
      <p:bldP spid="104" grpId="0" animBg="1"/>
      <p:bldP spid="114" grpId="0" animBg="1"/>
      <p:bldP spid="1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Challenges</a:t>
            </a:r>
          </a:p>
        </p:txBody>
      </p:sp>
      <p:grpSp>
        <p:nvGrpSpPr>
          <p:cNvPr id="9" name="Google Shape;233;p32">
            <a:extLst>
              <a:ext uri="{FF2B5EF4-FFF2-40B4-BE49-F238E27FC236}">
                <a16:creationId xmlns:a16="http://schemas.microsoft.com/office/drawing/2014/main" id="{7A4B0C17-67F4-541A-96D8-DB90EECB780B}"/>
              </a:ext>
            </a:extLst>
          </p:cNvPr>
          <p:cNvGrpSpPr/>
          <p:nvPr/>
        </p:nvGrpSpPr>
        <p:grpSpPr>
          <a:xfrm>
            <a:off x="2457952" y="288924"/>
            <a:ext cx="9459728" cy="6317616"/>
            <a:chOff x="1965960" y="288924"/>
            <a:chExt cx="8968740" cy="5989713"/>
          </a:xfrm>
        </p:grpSpPr>
        <p:grpSp>
          <p:nvGrpSpPr>
            <p:cNvPr id="10" name="Google Shape;234;p32">
              <a:extLst>
                <a:ext uri="{FF2B5EF4-FFF2-40B4-BE49-F238E27FC236}">
                  <a16:creationId xmlns:a16="http://schemas.microsoft.com/office/drawing/2014/main" id="{43ADF95D-B9A4-CB31-FA8D-F7861E84C946}"/>
                </a:ext>
              </a:extLst>
            </p:cNvPr>
            <p:cNvGrpSpPr/>
            <p:nvPr/>
          </p:nvGrpSpPr>
          <p:grpSpPr>
            <a:xfrm>
              <a:off x="1965960" y="288924"/>
              <a:ext cx="8968740" cy="5989713"/>
              <a:chOff x="2651760" y="52705"/>
              <a:chExt cx="7825740" cy="5226368"/>
            </a:xfrm>
          </p:grpSpPr>
          <p:sp>
            <p:nvSpPr>
              <p:cNvPr id="14" name="Google Shape;235;p32">
                <a:extLst>
                  <a:ext uri="{FF2B5EF4-FFF2-40B4-BE49-F238E27FC236}">
                    <a16:creationId xmlns:a16="http://schemas.microsoft.com/office/drawing/2014/main" id="{3E0D1A78-65F6-E23F-4BBA-8CBB9FB1E84F}"/>
                  </a:ext>
                </a:extLst>
              </p:cNvPr>
              <p:cNvSpPr/>
              <p:nvPr/>
            </p:nvSpPr>
            <p:spPr>
              <a:xfrm>
                <a:off x="4347210" y="52705"/>
                <a:ext cx="4434840" cy="3275965"/>
              </a:xfrm>
              <a:prstGeom prst="ellipse">
                <a:avLst/>
              </a:prstGeom>
              <a:solidFill>
                <a:srgbClr val="00205D">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600" b="0" i="0" u="none" strike="noStrike" cap="none">
                  <a:solidFill>
                    <a:schemeClr val="lt1"/>
                  </a:solidFill>
                  <a:latin typeface="Arial"/>
                  <a:ea typeface="Arial"/>
                  <a:cs typeface="Arial"/>
                  <a:sym typeface="Arial"/>
                </a:endParaRPr>
              </a:p>
            </p:txBody>
          </p:sp>
          <p:sp>
            <p:nvSpPr>
              <p:cNvPr id="15" name="Google Shape;236;p32">
                <a:extLst>
                  <a:ext uri="{FF2B5EF4-FFF2-40B4-BE49-F238E27FC236}">
                    <a16:creationId xmlns:a16="http://schemas.microsoft.com/office/drawing/2014/main" id="{8B39BDDD-9CE9-49E4-BB33-A656537E51F3}"/>
                  </a:ext>
                </a:extLst>
              </p:cNvPr>
              <p:cNvSpPr/>
              <p:nvPr/>
            </p:nvSpPr>
            <p:spPr>
              <a:xfrm>
                <a:off x="6042660" y="2003108"/>
                <a:ext cx="4434840" cy="3275965"/>
              </a:xfrm>
              <a:prstGeom prst="ellipse">
                <a:avLst/>
              </a:prstGeom>
              <a:solidFill>
                <a:srgbClr val="FF8C14">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600" b="0" i="0" u="none" strike="noStrike" cap="none">
                  <a:solidFill>
                    <a:schemeClr val="lt1"/>
                  </a:solidFill>
                  <a:latin typeface="Arial"/>
                  <a:ea typeface="Arial"/>
                  <a:cs typeface="Arial"/>
                  <a:sym typeface="Arial"/>
                </a:endParaRPr>
              </a:p>
            </p:txBody>
          </p:sp>
          <p:sp>
            <p:nvSpPr>
              <p:cNvPr id="16" name="Google Shape;237;p32">
                <a:extLst>
                  <a:ext uri="{FF2B5EF4-FFF2-40B4-BE49-F238E27FC236}">
                    <a16:creationId xmlns:a16="http://schemas.microsoft.com/office/drawing/2014/main" id="{976E1095-0EE1-A403-0765-AC52FD891A66}"/>
                  </a:ext>
                </a:extLst>
              </p:cNvPr>
              <p:cNvSpPr/>
              <p:nvPr/>
            </p:nvSpPr>
            <p:spPr>
              <a:xfrm>
                <a:off x="2651760" y="2003108"/>
                <a:ext cx="4434840" cy="3275965"/>
              </a:xfrm>
              <a:prstGeom prst="ellipse">
                <a:avLst/>
              </a:prstGeom>
              <a:solidFill>
                <a:srgbClr val="78C832">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600" b="0" i="0" u="none" strike="noStrike" cap="none">
                  <a:solidFill>
                    <a:schemeClr val="lt1"/>
                  </a:solidFill>
                  <a:latin typeface="Arial"/>
                  <a:ea typeface="Arial"/>
                  <a:cs typeface="Arial"/>
                  <a:sym typeface="Arial"/>
                </a:endParaRPr>
              </a:p>
            </p:txBody>
          </p:sp>
        </p:grpSp>
        <p:sp>
          <p:nvSpPr>
            <p:cNvPr id="11" name="Google Shape;238;p32">
              <a:extLst>
                <a:ext uri="{FF2B5EF4-FFF2-40B4-BE49-F238E27FC236}">
                  <a16:creationId xmlns:a16="http://schemas.microsoft.com/office/drawing/2014/main" id="{97AB403A-BD16-7395-419F-8A0DD17D90AE}"/>
                </a:ext>
              </a:extLst>
            </p:cNvPr>
            <p:cNvSpPr txBox="1"/>
            <p:nvPr/>
          </p:nvSpPr>
          <p:spPr>
            <a:xfrm>
              <a:off x="5229482" y="579363"/>
              <a:ext cx="2441694"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6600" b="0" i="0" u="none" strike="noStrike" cap="none">
                  <a:solidFill>
                    <a:schemeClr val="lt1"/>
                  </a:solidFill>
                  <a:latin typeface="Arial Black"/>
                  <a:ea typeface="Arial Black"/>
                  <a:cs typeface="Arial Black"/>
                  <a:sym typeface="Arial Black"/>
                </a:rPr>
                <a:t>W&amp;C</a:t>
              </a:r>
              <a:endParaRPr sz="6600" b="0" i="0" u="none" strike="noStrike" cap="none">
                <a:solidFill>
                  <a:schemeClr val="lt1"/>
                </a:solidFill>
                <a:latin typeface="Arial Black"/>
                <a:ea typeface="Arial Black"/>
                <a:cs typeface="Arial Black"/>
                <a:sym typeface="Arial Black"/>
              </a:endParaRPr>
            </a:p>
          </p:txBody>
        </p:sp>
        <p:sp>
          <p:nvSpPr>
            <p:cNvPr id="12" name="Google Shape;239;p32">
              <a:extLst>
                <a:ext uri="{FF2B5EF4-FFF2-40B4-BE49-F238E27FC236}">
                  <a16:creationId xmlns:a16="http://schemas.microsoft.com/office/drawing/2014/main" id="{DC36654F-5E18-613E-B22F-6D5765C6E286}"/>
                </a:ext>
              </a:extLst>
            </p:cNvPr>
            <p:cNvSpPr txBox="1"/>
            <p:nvPr/>
          </p:nvSpPr>
          <p:spPr>
            <a:xfrm>
              <a:off x="2248978" y="4518903"/>
              <a:ext cx="1547219"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6600" b="0" i="0" u="none" strike="noStrike" cap="none">
                  <a:solidFill>
                    <a:schemeClr val="lt1"/>
                  </a:solidFill>
                  <a:latin typeface="Arial Black"/>
                  <a:ea typeface="Arial Black"/>
                  <a:cs typeface="Arial Black"/>
                  <a:sym typeface="Arial Black"/>
                </a:rPr>
                <a:t>ML</a:t>
              </a:r>
              <a:endParaRPr sz="6600" b="0" i="0" u="none" strike="noStrike" cap="none">
                <a:solidFill>
                  <a:schemeClr val="lt1"/>
                </a:solidFill>
                <a:latin typeface="Arial Black"/>
                <a:ea typeface="Arial Black"/>
                <a:cs typeface="Arial Black"/>
                <a:sym typeface="Arial Black"/>
              </a:endParaRPr>
            </a:p>
          </p:txBody>
        </p:sp>
        <p:sp>
          <p:nvSpPr>
            <p:cNvPr id="13" name="Google Shape;240;p32">
              <a:extLst>
                <a:ext uri="{FF2B5EF4-FFF2-40B4-BE49-F238E27FC236}">
                  <a16:creationId xmlns:a16="http://schemas.microsoft.com/office/drawing/2014/main" id="{B4E7D0A6-2648-9B3E-842E-492046BE4281}"/>
                </a:ext>
              </a:extLst>
            </p:cNvPr>
            <p:cNvSpPr txBox="1"/>
            <p:nvPr/>
          </p:nvSpPr>
          <p:spPr>
            <a:xfrm>
              <a:off x="8471929" y="4518903"/>
              <a:ext cx="2159567"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6600" b="0" i="0" u="none" strike="noStrike" cap="none">
                  <a:solidFill>
                    <a:schemeClr val="lt1"/>
                  </a:solidFill>
                  <a:latin typeface="Arial Black"/>
                  <a:ea typeface="Arial Black"/>
                  <a:cs typeface="Arial Black"/>
                  <a:sym typeface="Arial Black"/>
                </a:rPr>
                <a:t>HPC</a:t>
              </a:r>
              <a:endParaRPr sz="6600" b="0" i="0" u="none" strike="noStrike" cap="none">
                <a:solidFill>
                  <a:schemeClr val="lt1"/>
                </a:solidFill>
                <a:latin typeface="Arial Black"/>
                <a:ea typeface="Arial Black"/>
                <a:cs typeface="Arial Black"/>
                <a:sym typeface="Arial Black"/>
              </a:endParaRPr>
            </a:p>
          </p:txBody>
        </p:sp>
      </p:grpSp>
      <p:sp>
        <p:nvSpPr>
          <p:cNvPr id="17" name="Google Shape;241;p32">
            <a:extLst>
              <a:ext uri="{FF2B5EF4-FFF2-40B4-BE49-F238E27FC236}">
                <a16:creationId xmlns:a16="http://schemas.microsoft.com/office/drawing/2014/main" id="{03DB4109-080D-B592-2535-17A0474C56D1}"/>
              </a:ext>
            </a:extLst>
          </p:cNvPr>
          <p:cNvSpPr/>
          <p:nvPr/>
        </p:nvSpPr>
        <p:spPr>
          <a:xfrm rot="-5400000">
            <a:off x="3929723" y="1573379"/>
            <a:ext cx="4146486" cy="4146486"/>
          </a:xfrm>
          <a:prstGeom prst="arc">
            <a:avLst>
              <a:gd name="adj1" fmla="val 16200000"/>
              <a:gd name="adj2" fmla="val 20582491"/>
            </a:avLst>
          </a:prstGeom>
          <a:noFill/>
          <a:ln w="31750" cap="flat" cmpd="sng">
            <a:solidFill>
              <a:schemeClr val="dk1"/>
            </a:solidFill>
            <a:prstDash val="solid"/>
            <a:round/>
            <a:headEnd type="stealth" w="lg" len="lg"/>
            <a:tailEnd type="stealth" w="lg" len="lg"/>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8" name="Google Shape;242;p32">
            <a:extLst>
              <a:ext uri="{FF2B5EF4-FFF2-40B4-BE49-F238E27FC236}">
                <a16:creationId xmlns:a16="http://schemas.microsoft.com/office/drawing/2014/main" id="{BA862929-E612-E423-B0E9-3E84B503EE28}"/>
              </a:ext>
            </a:extLst>
          </p:cNvPr>
          <p:cNvSpPr txBox="1"/>
          <p:nvPr/>
        </p:nvSpPr>
        <p:spPr>
          <a:xfrm>
            <a:off x="2193659" y="1706961"/>
            <a:ext cx="2036610" cy="92333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1800" b="0" i="0" u="none" strike="noStrike" cap="none">
                <a:solidFill>
                  <a:schemeClr val="dk1"/>
                </a:solidFill>
                <a:latin typeface="Arial Black"/>
                <a:ea typeface="Arial Black"/>
                <a:cs typeface="Arial Black"/>
                <a:sym typeface="Arial Black"/>
              </a:rPr>
              <a:t>Different philosophies &amp; toolsets</a:t>
            </a:r>
            <a:endParaRPr sz="1800" b="0" i="0" u="none" strike="noStrike" cap="none">
              <a:solidFill>
                <a:srgbClr val="000000"/>
              </a:solidFill>
              <a:latin typeface="Arial"/>
              <a:ea typeface="Arial"/>
              <a:cs typeface="Arial"/>
              <a:sym typeface="Arial"/>
            </a:endParaRPr>
          </a:p>
        </p:txBody>
      </p:sp>
      <p:sp>
        <p:nvSpPr>
          <p:cNvPr id="19" name="Google Shape;243;p32">
            <a:extLst>
              <a:ext uri="{FF2B5EF4-FFF2-40B4-BE49-F238E27FC236}">
                <a16:creationId xmlns:a16="http://schemas.microsoft.com/office/drawing/2014/main" id="{A8FCEAED-38CB-77BD-CAED-79E739042944}"/>
              </a:ext>
            </a:extLst>
          </p:cNvPr>
          <p:cNvSpPr txBox="1"/>
          <p:nvPr/>
        </p:nvSpPr>
        <p:spPr>
          <a:xfrm>
            <a:off x="4444899" y="3317283"/>
            <a:ext cx="2036610"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a:solidFill>
                  <a:schemeClr val="dk1"/>
                </a:solidFill>
                <a:latin typeface="Arial Black"/>
                <a:ea typeface="Arial Black"/>
                <a:cs typeface="Arial Black"/>
                <a:sym typeface="Arial Black"/>
              </a:rPr>
              <a:t>Off-the-mill tools not sufficient </a:t>
            </a:r>
            <a:endParaRPr sz="1800" b="0" i="0" u="none" strike="noStrike" cap="none">
              <a:solidFill>
                <a:srgbClr val="000000"/>
              </a:solidFill>
              <a:latin typeface="Arial"/>
              <a:ea typeface="Arial"/>
              <a:cs typeface="Arial"/>
              <a:sym typeface="Arial"/>
            </a:endParaRPr>
          </a:p>
        </p:txBody>
      </p:sp>
      <p:sp>
        <p:nvSpPr>
          <p:cNvPr id="20" name="Google Shape;244;p32">
            <a:extLst>
              <a:ext uri="{FF2B5EF4-FFF2-40B4-BE49-F238E27FC236}">
                <a16:creationId xmlns:a16="http://schemas.microsoft.com/office/drawing/2014/main" id="{C16B922C-F67E-D0BD-2976-5EA27AC77A22}"/>
              </a:ext>
            </a:extLst>
          </p:cNvPr>
          <p:cNvSpPr txBox="1"/>
          <p:nvPr/>
        </p:nvSpPr>
        <p:spPr>
          <a:xfrm>
            <a:off x="6191653" y="4943104"/>
            <a:ext cx="2036610"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dirty="0">
                <a:solidFill>
                  <a:schemeClr val="dk1"/>
                </a:solidFill>
                <a:latin typeface="Arial Black"/>
                <a:ea typeface="Arial Black"/>
                <a:cs typeface="Arial Black"/>
                <a:sym typeface="Arial Black"/>
              </a:rPr>
              <a:t>Scaling up to petaflop yet to be learnt</a:t>
            </a:r>
            <a:endParaRPr sz="1800" b="0" i="0" u="none" strike="noStrike" cap="none" dirty="0">
              <a:solidFill>
                <a:srgbClr val="000000"/>
              </a:solidFill>
              <a:latin typeface="Arial"/>
              <a:ea typeface="Arial"/>
              <a:cs typeface="Arial"/>
              <a:sym typeface="Arial"/>
            </a:endParaRPr>
          </a:p>
        </p:txBody>
      </p:sp>
      <p:sp>
        <p:nvSpPr>
          <p:cNvPr id="22" name="Google Shape;246;p32">
            <a:extLst>
              <a:ext uri="{FF2B5EF4-FFF2-40B4-BE49-F238E27FC236}">
                <a16:creationId xmlns:a16="http://schemas.microsoft.com/office/drawing/2014/main" id="{89572A02-1EAB-F345-CE00-4EBD2460715E}"/>
              </a:ext>
            </a:extLst>
          </p:cNvPr>
          <p:cNvSpPr/>
          <p:nvPr/>
        </p:nvSpPr>
        <p:spPr>
          <a:xfrm rot="-5400000">
            <a:off x="4623788" y="2141862"/>
            <a:ext cx="3122640" cy="3122640"/>
          </a:xfrm>
          <a:prstGeom prst="arc">
            <a:avLst>
              <a:gd name="adj1" fmla="val 16200000"/>
              <a:gd name="adj2" fmla="val 20582491"/>
            </a:avLst>
          </a:prstGeom>
          <a:noFill/>
          <a:ln w="31750" cap="flat" cmpd="sng">
            <a:solidFill>
              <a:schemeClr val="dk1"/>
            </a:solidFill>
            <a:prstDash val="solid"/>
            <a:round/>
            <a:headEnd type="none" w="sm" len="sm"/>
            <a:tailEnd type="stealth" w="lg" len="lg"/>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23" name="Google Shape;247;p32">
            <a:extLst>
              <a:ext uri="{FF2B5EF4-FFF2-40B4-BE49-F238E27FC236}">
                <a16:creationId xmlns:a16="http://schemas.microsoft.com/office/drawing/2014/main" id="{4CF216A6-7900-F11E-1A9F-ECA19DDFF74B}"/>
              </a:ext>
            </a:extLst>
          </p:cNvPr>
          <p:cNvSpPr txBox="1"/>
          <p:nvPr/>
        </p:nvSpPr>
        <p:spPr>
          <a:xfrm>
            <a:off x="4984660" y="2519049"/>
            <a:ext cx="2036610"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dirty="0">
                <a:solidFill>
                  <a:schemeClr val="dk1"/>
                </a:solidFill>
                <a:latin typeface="Arial Black"/>
                <a:ea typeface="Arial Black"/>
                <a:cs typeface="Arial Black"/>
                <a:sym typeface="Arial Black"/>
              </a:rPr>
              <a:t>Integration difficult</a:t>
            </a:r>
            <a:endParaRPr sz="1800" b="0" i="0" u="none" strike="noStrike" cap="none" dirty="0">
              <a:solidFill>
                <a:srgbClr val="000000"/>
              </a:solidFill>
              <a:latin typeface="Arial"/>
              <a:ea typeface="Arial"/>
              <a:cs typeface="Arial"/>
              <a:sym typeface="Arial"/>
            </a:endParaRPr>
          </a:p>
        </p:txBody>
      </p:sp>
      <p:sp>
        <p:nvSpPr>
          <p:cNvPr id="24" name="Google Shape;248;p32">
            <a:extLst>
              <a:ext uri="{FF2B5EF4-FFF2-40B4-BE49-F238E27FC236}">
                <a16:creationId xmlns:a16="http://schemas.microsoft.com/office/drawing/2014/main" id="{5A13F607-D16A-815A-CF2F-5961D6C406CA}"/>
              </a:ext>
            </a:extLst>
          </p:cNvPr>
          <p:cNvSpPr txBox="1"/>
          <p:nvPr/>
        </p:nvSpPr>
        <p:spPr>
          <a:xfrm>
            <a:off x="6412209" y="3401770"/>
            <a:ext cx="1664000"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dirty="0">
                <a:solidFill>
                  <a:schemeClr val="dk1"/>
                </a:solidFill>
                <a:latin typeface="Arial Black"/>
                <a:ea typeface="Arial Black"/>
                <a:cs typeface="Arial Black"/>
                <a:sym typeface="Arial Black"/>
              </a:rPr>
              <a:t>Reliability not proven yet</a:t>
            </a:r>
            <a:endParaRPr sz="1800" b="0" i="0" u="none" strike="noStrike" cap="none" dirty="0">
              <a:solidFill>
                <a:srgbClr val="000000"/>
              </a:solidFill>
              <a:latin typeface="Arial"/>
              <a:ea typeface="Arial"/>
              <a:cs typeface="Arial"/>
              <a:sym typeface="Arial"/>
            </a:endParaRPr>
          </a:p>
        </p:txBody>
      </p:sp>
    </p:spTree>
    <p:custDataLst>
      <p:tags r:id="rId1"/>
    </p:custDataLst>
    <p:extLst>
      <p:ext uri="{BB962C8B-B14F-4D97-AF65-F5344CB8AC3E}">
        <p14:creationId xmlns:p14="http://schemas.microsoft.com/office/powerpoint/2010/main" val="928780482"/>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2" grpId="0" animBg="1"/>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The ECMWF Machine Learning Workshop – https://</a:t>
            </a:r>
            <a:r>
              <a:rPr lang="en-GB" sz="2800" dirty="0" err="1">
                <a:solidFill>
                  <a:schemeClr val="accent1">
                    <a:lumMod val="50000"/>
                  </a:schemeClr>
                </a:solidFill>
                <a:latin typeface="Helevtica"/>
                <a:ea typeface="+mj-ea"/>
                <a:cs typeface="+mj-cs"/>
              </a:rPr>
              <a:t>events.ecmwf.int</a:t>
            </a:r>
            <a:r>
              <a:rPr lang="en-GB" sz="2800" dirty="0">
                <a:solidFill>
                  <a:schemeClr val="accent1">
                    <a:lumMod val="50000"/>
                  </a:schemeClr>
                </a:solidFill>
                <a:latin typeface="Helevtica"/>
                <a:ea typeface="+mj-ea"/>
                <a:cs typeface="+mj-cs"/>
              </a:rPr>
              <a:t>/event/294/</a:t>
            </a:r>
          </a:p>
        </p:txBody>
      </p:sp>
      <p:pic>
        <p:nvPicPr>
          <p:cNvPr id="3" name="Picture 2" descr="Graphical user interface&#10;&#10;Description automatically generated">
            <a:extLst>
              <a:ext uri="{FF2B5EF4-FFF2-40B4-BE49-F238E27FC236}">
                <a16:creationId xmlns:a16="http://schemas.microsoft.com/office/drawing/2014/main" id="{30C27F15-B86C-C425-DFB2-60B4976EA2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0820" y="990586"/>
            <a:ext cx="9590360" cy="5710660"/>
          </a:xfrm>
          <a:prstGeom prst="rect">
            <a:avLst/>
          </a:prstGeom>
        </p:spPr>
      </p:pic>
      <p:pic>
        <p:nvPicPr>
          <p:cNvPr id="25" name="Picture 24" descr="A picture containing vector graphics&#10;&#10;Description automatically generated">
            <a:extLst>
              <a:ext uri="{FF2B5EF4-FFF2-40B4-BE49-F238E27FC236}">
                <a16:creationId xmlns:a16="http://schemas.microsoft.com/office/drawing/2014/main" id="{63414C46-8FC9-86C0-9638-2B2E23945C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58162" y="4391231"/>
            <a:ext cx="2066036" cy="2310015"/>
          </a:xfrm>
          <a:prstGeom prst="rect">
            <a:avLst/>
          </a:prstGeom>
        </p:spPr>
      </p:pic>
    </p:spTree>
    <p:custDataLst>
      <p:tags r:id="rId1"/>
    </p:custDataLst>
    <p:extLst>
      <p:ext uri="{BB962C8B-B14F-4D97-AF65-F5344CB8AC3E}">
        <p14:creationId xmlns:p14="http://schemas.microsoft.com/office/powerpoint/2010/main" val="892464548"/>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36.4|28.6"/>
</p:tagLst>
</file>

<file path=ppt/tags/tag10.xml><?xml version="1.0" encoding="utf-8"?>
<p:tagLst xmlns:a="http://schemas.openxmlformats.org/drawingml/2006/main" xmlns:r="http://schemas.openxmlformats.org/officeDocument/2006/relationships" xmlns:p="http://schemas.openxmlformats.org/presentationml/2006/main">
  <p:tag name="TIMING" val="|12.7|15.3|9.6|8.3|3.4"/>
</p:tagLst>
</file>

<file path=ppt/tags/tag11.xml><?xml version="1.0" encoding="utf-8"?>
<p:tagLst xmlns:a="http://schemas.openxmlformats.org/drawingml/2006/main" xmlns:r="http://schemas.openxmlformats.org/officeDocument/2006/relationships" xmlns:p="http://schemas.openxmlformats.org/presentationml/2006/main">
  <p:tag name="TIMING" val="|12.7|15.3|9.6|8.3|3.4"/>
</p:tagLst>
</file>

<file path=ppt/tags/tag12.xml><?xml version="1.0" encoding="utf-8"?>
<p:tagLst xmlns:a="http://schemas.openxmlformats.org/drawingml/2006/main" xmlns:r="http://schemas.openxmlformats.org/officeDocument/2006/relationships" xmlns:p="http://schemas.openxmlformats.org/presentationml/2006/main">
  <p:tag name="TIMING" val="|18.7|12.7|9.7|5.8"/>
</p:tagLst>
</file>

<file path=ppt/tags/tag13.xml><?xml version="1.0" encoding="utf-8"?>
<p:tagLst xmlns:a="http://schemas.openxmlformats.org/drawingml/2006/main" xmlns:r="http://schemas.openxmlformats.org/officeDocument/2006/relationships" xmlns:p="http://schemas.openxmlformats.org/presentationml/2006/main">
  <p:tag name="TIMING" val="|18.7|12.7|9.7|5.8"/>
</p:tagLst>
</file>

<file path=ppt/tags/tag14.xml><?xml version="1.0" encoding="utf-8"?>
<p:tagLst xmlns:a="http://schemas.openxmlformats.org/drawingml/2006/main" xmlns:r="http://schemas.openxmlformats.org/officeDocument/2006/relationships" xmlns:p="http://schemas.openxmlformats.org/presentationml/2006/main">
  <p:tag name="TIMING" val="|24.8|35.8|30.3"/>
</p:tagLst>
</file>

<file path=ppt/tags/tag2.xml><?xml version="1.0" encoding="utf-8"?>
<p:tagLst xmlns:a="http://schemas.openxmlformats.org/drawingml/2006/main" xmlns:r="http://schemas.openxmlformats.org/officeDocument/2006/relationships" xmlns:p="http://schemas.openxmlformats.org/presentationml/2006/main">
  <p:tag name="TIMING" val="|66.1|49.4"/>
</p:tagLst>
</file>

<file path=ppt/tags/tag3.xml><?xml version="1.0" encoding="utf-8"?>
<p:tagLst xmlns:a="http://schemas.openxmlformats.org/drawingml/2006/main" xmlns:r="http://schemas.openxmlformats.org/officeDocument/2006/relationships" xmlns:p="http://schemas.openxmlformats.org/presentationml/2006/main">
  <p:tag name="TIMING" val="|12.7|15.3|9.6|8.3|3.4"/>
</p:tagLst>
</file>

<file path=ppt/tags/tag4.xml><?xml version="1.0" encoding="utf-8"?>
<p:tagLst xmlns:a="http://schemas.openxmlformats.org/drawingml/2006/main" xmlns:r="http://schemas.openxmlformats.org/officeDocument/2006/relationships" xmlns:p="http://schemas.openxmlformats.org/presentationml/2006/main">
  <p:tag name="TIMING" val="|12.7|15.3|9.6|8.3|3.4"/>
</p:tagLst>
</file>

<file path=ppt/tags/tag5.xml><?xml version="1.0" encoding="utf-8"?>
<p:tagLst xmlns:a="http://schemas.openxmlformats.org/drawingml/2006/main" xmlns:r="http://schemas.openxmlformats.org/officeDocument/2006/relationships" xmlns:p="http://schemas.openxmlformats.org/presentationml/2006/main">
  <p:tag name="TIMING" val="|12.7|15.3|9.6|8.3|3.4"/>
</p:tagLst>
</file>

<file path=ppt/tags/tag6.xml><?xml version="1.0" encoding="utf-8"?>
<p:tagLst xmlns:a="http://schemas.openxmlformats.org/drawingml/2006/main" xmlns:r="http://schemas.openxmlformats.org/officeDocument/2006/relationships" xmlns:p="http://schemas.openxmlformats.org/presentationml/2006/main">
  <p:tag name="TIMING" val="|12.7|15.3|9.6|8.3|3.4"/>
</p:tagLst>
</file>

<file path=ppt/tags/tag7.xml><?xml version="1.0" encoding="utf-8"?>
<p:tagLst xmlns:a="http://schemas.openxmlformats.org/drawingml/2006/main" xmlns:r="http://schemas.openxmlformats.org/officeDocument/2006/relationships" xmlns:p="http://schemas.openxmlformats.org/presentationml/2006/main">
  <p:tag name="TIMING" val="|12.7|15.3|9.6|8.3|3.4"/>
</p:tagLst>
</file>

<file path=ppt/tags/tag8.xml><?xml version="1.0" encoding="utf-8"?>
<p:tagLst xmlns:a="http://schemas.openxmlformats.org/drawingml/2006/main" xmlns:r="http://schemas.openxmlformats.org/officeDocument/2006/relationships" xmlns:p="http://schemas.openxmlformats.org/presentationml/2006/main">
  <p:tag name="TIMING" val="|12.7|15.3|9.6|8.3|3.4"/>
</p:tagLst>
</file>

<file path=ppt/tags/tag9.xml><?xml version="1.0" encoding="utf-8"?>
<p:tagLst xmlns:a="http://schemas.openxmlformats.org/drawingml/2006/main" xmlns:r="http://schemas.openxmlformats.org/officeDocument/2006/relationships" xmlns:p="http://schemas.openxmlformats.org/presentationml/2006/main">
  <p:tag name="TIMING" val="|12.7|15.3|9.6|8.3|3.4"/>
</p:tagLst>
</file>

<file path=ppt/theme/theme1.xml><?xml version="1.0" encoding="utf-8"?>
<a:theme xmlns:a="http://schemas.openxmlformats.org/drawingml/2006/main" name="1_ECMWF_16.9_dark_colou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457E322441D748A5FD2E1D751191DD" ma:contentTypeVersion="14" ma:contentTypeDescription="Create a new document." ma:contentTypeScope="" ma:versionID="58f094d692300f37374ca0fcf1464d3c">
  <xsd:schema xmlns:xsd="http://www.w3.org/2001/XMLSchema" xmlns:xs="http://www.w3.org/2001/XMLSchema" xmlns:p="http://schemas.microsoft.com/office/2006/metadata/properties" xmlns:ns3="90b8b5d6-f7b4-4238-8fd7-6fcec2be4904" xmlns:ns4="5844db34-2279-4a6b-9470-57e5c345fab2" targetNamespace="http://schemas.microsoft.com/office/2006/metadata/properties" ma:root="true" ma:fieldsID="b0e66aad8ac24a5cbff344ea51d1dce7" ns3:_="" ns4:_="">
    <xsd:import namespace="90b8b5d6-f7b4-4238-8fd7-6fcec2be4904"/>
    <xsd:import namespace="5844db34-2279-4a6b-9470-57e5c345fab2"/>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b8b5d6-f7b4-4238-8fd7-6fcec2be49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844db34-2279-4a6b-9470-57e5c345fab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C66D7B-E43E-498D-8698-0722D77A04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b8b5d6-f7b4-4238-8fd7-6fcec2be4904"/>
    <ds:schemaRef ds:uri="5844db34-2279-4a6b-9470-57e5c345fa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43FC566-EDF6-4B2B-BF12-3D76F07F1157}">
  <ds:schemaRefs>
    <ds:schemaRef ds:uri="http://schemas.microsoft.com/sharepoint/v3/contenttype/forms"/>
  </ds:schemaRefs>
</ds:datastoreItem>
</file>

<file path=customXml/itemProps3.xml><?xml version="1.0" encoding="utf-8"?>
<ds:datastoreItem xmlns:ds="http://schemas.openxmlformats.org/officeDocument/2006/customXml" ds:itemID="{5BC6CFE2-7752-4F71-823A-FB70B1DAA0A9}">
  <ds:schemaRefs>
    <ds:schemaRef ds:uri="http://schemas.microsoft.com/office/infopath/2007/PartnerControls"/>
    <ds:schemaRef ds:uri="http://www.w3.org/XML/1998/namespace"/>
    <ds:schemaRef ds:uri="http://purl.org/dc/elements/1.1/"/>
    <ds:schemaRef ds:uri="http://schemas.microsoft.com/office/2006/documentManagement/types"/>
    <ds:schemaRef ds:uri="90b8b5d6-f7b4-4238-8fd7-6fcec2be4904"/>
    <ds:schemaRef ds:uri="http://purl.org/dc/terms/"/>
    <ds:schemaRef ds:uri="http://purl.org/dc/dcmitype/"/>
    <ds:schemaRef ds:uri="http://schemas.openxmlformats.org/package/2006/metadata/core-properties"/>
    <ds:schemaRef ds:uri="5844db34-2279-4a6b-9470-57e5c345fab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42325</TotalTime>
  <Words>1471</Words>
  <Application>Microsoft Macintosh PowerPoint</Application>
  <PresentationFormat>Widescreen</PresentationFormat>
  <Paragraphs>227</Paragraphs>
  <Slides>21</Slides>
  <Notes>19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21</vt:i4>
      </vt:variant>
    </vt:vector>
  </HeadingPairs>
  <TitlesOfParts>
    <vt:vector size="32" baseType="lpstr">
      <vt:lpstr>Arial</vt:lpstr>
      <vt:lpstr>Arial Black</vt:lpstr>
      <vt:lpstr>Calibri</vt:lpstr>
      <vt:lpstr>Calibri Light</vt:lpstr>
      <vt:lpstr>Helevtica</vt:lpstr>
      <vt:lpstr>HelveticaNeueLT Std Ext</vt:lpstr>
      <vt:lpstr>Roboto</vt:lpstr>
      <vt:lpstr>Segoe UI</vt:lpstr>
      <vt:lpstr>Wingdings</vt:lpstr>
      <vt:lpstr>1_ECMWF_16.9_dark_colour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Dueben</dc:creator>
  <cp:lastModifiedBy>Peter Dueben</cp:lastModifiedBy>
  <cp:revision>96</cp:revision>
  <dcterms:created xsi:type="dcterms:W3CDTF">2020-07-29T12:58:02Z</dcterms:created>
  <dcterms:modified xsi:type="dcterms:W3CDTF">2022-05-08T11:07:25Z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0x01010046457E322441D748A5FD2E1D751191DD</vt:lpwstr>
  </property>
</Properties>
</file>