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030" r:id="rId5"/>
    <p:sldId id="2029" r:id="rId6"/>
    <p:sldId id="260" r:id="rId7"/>
    <p:sldId id="2031" r:id="rId8"/>
    <p:sldId id="2015" r:id="rId9"/>
    <p:sldId id="269" r:id="rId10"/>
    <p:sldId id="2024" r:id="rId11"/>
    <p:sldId id="2032" r:id="rId12"/>
    <p:sldId id="2038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0CC22AB-8DBB-EAED-40FC-F2132C80829E}" name="Suga, Sueli Mitiko Yano (BIR)" initials="S(" userId="S::sugasuel@paho.org::62410cef-1c84-44dc-a395-c655d83b916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EBB36-1C0F-E705-CB87-A45935E31F9E}" v="2" dt="2022-06-24T14:44:06.4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7424F-2D84-4AD2-9885-5232690964DD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CB829-7268-4D94-82E1-5D94B5FF061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908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0" hangingPunct="0">
              <a:spcBef>
                <a:spcPct val="30000"/>
              </a:spcBef>
            </a:pPr>
            <a:r>
              <a:rPr lang="en-US">
                <a:solidFill>
                  <a:srgbClr val="000066"/>
                </a:solidFill>
              </a:rPr>
              <a:t>BVS is a dynamic and decentralized red of </a:t>
            </a:r>
            <a:r>
              <a:rPr lang="en-US" err="1">
                <a:solidFill>
                  <a:srgbClr val="000066"/>
                </a:solidFill>
              </a:rPr>
              <a:t>información</a:t>
            </a:r>
            <a:r>
              <a:rPr lang="en-US">
                <a:solidFill>
                  <a:srgbClr val="000066"/>
                </a:solidFill>
              </a:rPr>
              <a:t> sources </a:t>
            </a:r>
            <a:r>
              <a:rPr lang="en-US">
                <a:solidFill>
                  <a:srgbClr val="000066"/>
                </a:solidFill>
                <a:sym typeface="Wingdings" pitchFamily="2" charset="2"/>
              </a:rPr>
              <a:t> </a:t>
            </a:r>
            <a:r>
              <a:rPr lang="en-US" err="1">
                <a:solidFill>
                  <a:srgbClr val="000066"/>
                </a:solidFill>
                <a:sym typeface="Wingdings" pitchFamily="2" charset="2"/>
              </a:rPr>
              <a:t>información</a:t>
            </a:r>
            <a:r>
              <a:rPr lang="en-US">
                <a:solidFill>
                  <a:srgbClr val="000066"/>
                </a:solidFill>
              </a:rPr>
              <a:t> and knowledge to support decision-making processes in </a:t>
            </a:r>
            <a:r>
              <a:rPr lang="en-US" err="1">
                <a:solidFill>
                  <a:srgbClr val="000066"/>
                </a:solidFill>
              </a:rPr>
              <a:t>salud</a:t>
            </a:r>
            <a:r>
              <a:rPr lang="en-US">
                <a:solidFill>
                  <a:srgbClr val="000066"/>
                </a:solidFill>
              </a:rPr>
              <a:t> </a:t>
            </a:r>
            <a:endParaRPr lang="pt-BR">
              <a:solidFill>
                <a:srgbClr val="000066"/>
              </a:solidFill>
            </a:endParaRPr>
          </a:p>
          <a:p>
            <a:pPr eaLnBrk="0" hangingPunct="0">
              <a:lnSpc>
                <a:spcPct val="0"/>
              </a:lnSpc>
              <a:spcBef>
                <a:spcPct val="30000"/>
              </a:spcBef>
            </a:pPr>
            <a:endParaRPr lang="en-US">
              <a:solidFill>
                <a:srgbClr val="000066"/>
              </a:solidFill>
            </a:endParaRP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Bibliographic base de </a:t>
            </a:r>
            <a:r>
              <a:rPr lang="en-US" err="1">
                <a:solidFill>
                  <a:srgbClr val="000066"/>
                </a:solidFill>
              </a:rPr>
              <a:t>datoss</a:t>
            </a:r>
            <a:r>
              <a:rPr lang="en-US">
                <a:solidFill>
                  <a:srgbClr val="000066"/>
                </a:solidFill>
              </a:rPr>
              <a:t> 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Specialist directories, events and institutions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Catalogue of </a:t>
            </a:r>
            <a:r>
              <a:rPr lang="en-US" err="1">
                <a:solidFill>
                  <a:srgbClr val="000066"/>
                </a:solidFill>
              </a:rPr>
              <a:t>información</a:t>
            </a:r>
            <a:r>
              <a:rPr lang="en-US">
                <a:solidFill>
                  <a:srgbClr val="000066"/>
                </a:solidFill>
              </a:rPr>
              <a:t> resources available in the Web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Collections of full text documents 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Service for document photocopies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 err="1">
                <a:solidFill>
                  <a:srgbClr val="000066"/>
                </a:solidFill>
              </a:rPr>
              <a:t>información</a:t>
            </a:r>
            <a:r>
              <a:rPr lang="en-US">
                <a:solidFill>
                  <a:srgbClr val="000066"/>
                </a:solidFill>
              </a:rPr>
              <a:t> sources to support education and decision-making</a:t>
            </a:r>
          </a:p>
          <a:p>
            <a:pPr lvl="1" eaLnBrk="0" hangingPunct="0">
              <a:spcBef>
                <a:spcPct val="30000"/>
              </a:spcBef>
              <a:buFontTx/>
              <a:buChar char="•"/>
            </a:pPr>
            <a:r>
              <a:rPr lang="en-US">
                <a:solidFill>
                  <a:srgbClr val="000066"/>
                </a:solidFill>
              </a:rPr>
              <a:t>News, discussion lists, virtual communities</a:t>
            </a:r>
          </a:p>
          <a:p>
            <a:endParaRPr lang="es-ES_tradnl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F1D59-C133-493E-9C9A-3DBF29240E9D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775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8332F-4744-4B8A-B215-F045377BC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7A9CC6-042B-49DF-8E2C-E6CDB0535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A6F534-465E-43BF-97FB-1C7AEF94B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E5A0AF-B861-408B-B4EE-6199C862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26B8A0-E40D-477B-8321-8EB278198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284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DF0D0C-FC7B-48F8-9768-381D8124D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528A083-73AB-40D0-83A4-F5398C5E8F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6E2528-9113-449F-8A7B-A4389C7E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604EFD-309C-43AB-AB45-6111DDAEB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A278393-209B-4703-9CD6-CA8D6911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039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4F92ADE-6459-453E-81B8-72735D91C5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398C606-7538-4B54-ABFF-3E4937EA0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EBC636-73EC-42CC-A51D-20847AD9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4A4D73E-0641-431C-BA62-57B9D8EEE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C71C28-56DA-45A7-A69B-2C92BD1F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207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B7458E-1504-42BF-81AB-54DF8CC4E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3A2F78-C187-4A10-9F66-FEFB6B6CF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EC6A34-3B88-41C9-8EB2-A05704A3F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49C3AE-6CB4-4198-AA22-15AAA09E4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142BF34-9589-4893-9A66-9D13869D0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9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82D399-36B2-4014-9312-CA1F829F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D32C446-BC4B-43E5-AF68-76D33CAA8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805CF80-0407-4BED-B3D9-DC141389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D25AA0-DA83-4874-8243-643277DC9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9A0531-B82E-48DA-BFDB-B39BF6D2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5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0F15B2-E56F-428A-A2A1-9E624AFBA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BC0D99-391B-4AF5-B7AE-9F121E46A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2787801-1CA6-4A94-ACA7-C0D47D407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AD3980A-A90F-49A6-9399-57195C8A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E7C68C3-A028-42E7-A682-9812280A4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3D936B-C529-4C27-892A-D494C77E8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46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3EE0C4-6065-425E-8F85-092FD3CF1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BA79FE3-D37D-42CB-B85B-2F978009F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8F6C82F-8126-484B-9A59-95868A07F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7D32E33-D7C2-461A-9AB1-DD7717D50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0E81406-27E1-48E1-8950-B0EE1FD8D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A4FFF85-AC0C-41BB-8271-C902E173B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124501D-8D0D-4E4B-A85D-69226F1A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109B54E-0F03-4E91-87F1-B2490365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299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9C036-8F86-4F5E-B3CF-B595A8853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D787442-C338-41AF-951B-B33E1D3EE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441E966-2C11-4B62-BF36-B61AAE850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2283B19-2082-4525-BFBC-0A6176A7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478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2B40EC1-C5E9-421D-8D8C-E952F733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D2E3D3E-0785-429B-BBD6-32F4F3F0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F0777A8-EEFE-4E5E-988F-F75B85DEF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3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704048-EFA2-4AE4-A5FB-4280A04B5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C39323-881D-4EAC-B4F9-06CBE82D5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F0791ED-5BD1-4F00-B310-72397181D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432C0CD-A44F-475E-AA36-52B6D347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BC37A7E-9FDD-4DC8-8E37-47FC673A0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A955EE0-F58D-41E8-805E-A1C24CA92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908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71E48-16F5-415A-821A-D7B8CF23F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D94933C-F538-48D9-8760-4F84A2FB98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F77F137-3AC7-47AA-B4CF-A2098D4E5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F0E033-7D71-4033-AD92-A2DC90E29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F7A48B-22F6-455A-AC9B-95BED6DDB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37342E4-76AF-4F7A-A544-FE083C3DC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709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EB2EBC2-89B4-4F43-983E-6603B737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CAF806E-9FBA-40CC-B080-178BFF316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03F4E8C-A848-4D91-A5ED-942697C00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37EAB-4EC4-4FF2-B3B3-AA7D87E716F5}" type="datetimeFigureOut">
              <a:rPr lang="pt-BR" smtClean="0"/>
              <a:t>30/06/2022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1A38E7-A1FB-4BA4-8F11-4E0BB4997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9A00D62-FAF9-4B0F-B0C4-291A9AB33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F4F50-6FB9-4D09-98C4-03B86FCD7B41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02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D67232A3-1F01-E0D8-0C93-A3D5BDC6C1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-287527" y="44414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1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83014BD-C6C8-474A-91D6-5CB66508DF82}"/>
              </a:ext>
            </a:extLst>
          </p:cNvPr>
          <p:cNvSpPr txBox="1"/>
          <p:nvPr/>
        </p:nvSpPr>
        <p:spPr>
          <a:xfrm>
            <a:off x="986538" y="-607702"/>
            <a:ext cx="11139952" cy="1920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 b="0" i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s-ES" sz="3600" dirty="0">
                <a:solidFill>
                  <a:srgbClr val="0070C0"/>
                </a:solidFill>
                <a:latin typeface="Calibri"/>
                <a:cs typeface="Calibri"/>
              </a:rPr>
              <a:t>¡Juntos y organizados somos más fuertes y eficientes!</a:t>
            </a:r>
            <a:r>
              <a:rPr lang="es-ES" sz="3600" dirty="0">
                <a:latin typeface="Calibri"/>
                <a:cs typeface="Calibri"/>
              </a:rPr>
              <a:t> </a:t>
            </a:r>
            <a:endParaRPr lang="en-US" sz="36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38929A-29B0-4777-90FA-345C0724D948}"/>
              </a:ext>
            </a:extLst>
          </p:cNvPr>
          <p:cNvSpPr txBox="1"/>
          <p:nvPr/>
        </p:nvSpPr>
        <p:spPr>
          <a:xfrm>
            <a:off x="1996661" y="1519637"/>
            <a:ext cx="2191027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Redes Nacionales</a:t>
            </a:r>
          </a:p>
        </p:txBody>
      </p:sp>
      <p:pic>
        <p:nvPicPr>
          <p:cNvPr id="13" name="Picture 24" descr="Text&#10;&#10;Description automatically generated">
            <a:extLst>
              <a:ext uri="{FF2B5EF4-FFF2-40B4-BE49-F238E27FC236}">
                <a16:creationId xmlns:a16="http://schemas.microsoft.com/office/drawing/2014/main" id="{88A9A5AC-06A4-4A4E-B56F-143A12852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42" y="4667428"/>
            <a:ext cx="1421635" cy="65727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D869B24A-802C-4A50-B2EF-8B93BD29FD92}"/>
              </a:ext>
            </a:extLst>
          </p:cNvPr>
          <p:cNvGrpSpPr/>
          <p:nvPr/>
        </p:nvGrpSpPr>
        <p:grpSpPr>
          <a:xfrm>
            <a:off x="354439" y="3650600"/>
            <a:ext cx="3030659" cy="760455"/>
            <a:chOff x="3744213" y="4100945"/>
            <a:chExt cx="3030659" cy="760455"/>
          </a:xfrm>
        </p:grpSpPr>
        <p:pic>
          <p:nvPicPr>
            <p:cNvPr id="9" name="Picture 13" descr="Icon&#10;&#10;Description automatically generated">
              <a:extLst>
                <a:ext uri="{FF2B5EF4-FFF2-40B4-BE49-F238E27FC236}">
                  <a16:creationId xmlns:a16="http://schemas.microsoft.com/office/drawing/2014/main" id="{8F5A4785-7A1B-4C9A-9EDC-A0BDF8DDA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213" y="4396002"/>
              <a:ext cx="1837070" cy="46539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154569-2346-46D9-82F8-0DFDBF802162}"/>
                </a:ext>
              </a:extLst>
            </p:cNvPr>
            <p:cNvSpPr txBox="1"/>
            <p:nvPr/>
          </p:nvSpPr>
          <p:spPr>
            <a:xfrm>
              <a:off x="4031672" y="4100945"/>
              <a:ext cx="27432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dirty="0">
                  <a:solidFill>
                    <a:srgbClr val="002060"/>
                  </a:solidFill>
                </a:rPr>
                <a:t>Argentina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2C9D13-E595-4E0E-B2FB-EAEDD2A96778}"/>
              </a:ext>
            </a:extLst>
          </p:cNvPr>
          <p:cNvGrpSpPr/>
          <p:nvPr/>
        </p:nvGrpSpPr>
        <p:grpSpPr>
          <a:xfrm>
            <a:off x="1911010" y="3056287"/>
            <a:ext cx="3265022" cy="757658"/>
            <a:chOff x="2831349" y="3432339"/>
            <a:chExt cx="3265022" cy="757658"/>
          </a:xfrm>
        </p:grpSpPr>
        <p:pic>
          <p:nvPicPr>
            <p:cNvPr id="11" name="Picture 22">
              <a:extLst>
                <a:ext uri="{FF2B5EF4-FFF2-40B4-BE49-F238E27FC236}">
                  <a16:creationId xmlns:a16="http://schemas.microsoft.com/office/drawing/2014/main" id="{96C29A93-EB62-4388-86C5-562F87CEE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31349" y="3777843"/>
              <a:ext cx="1818137" cy="41215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50C4E49-1443-4589-9641-9F43F9BDFB6D}"/>
                </a:ext>
              </a:extLst>
            </p:cNvPr>
            <p:cNvSpPr txBox="1"/>
            <p:nvPr/>
          </p:nvSpPr>
          <p:spPr>
            <a:xfrm>
              <a:off x="3353171" y="3432339"/>
              <a:ext cx="274320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 err="1">
                  <a:solidFill>
                    <a:srgbClr val="002060"/>
                  </a:solidFill>
                </a:rPr>
                <a:t>Brasil</a:t>
              </a:r>
              <a:endParaRPr lang="en-US" sz="2000">
                <a:solidFill>
                  <a:srgbClr val="002060"/>
                </a:solidFill>
                <a:cs typeface="Calibri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244962F-1C0A-47B1-93A5-9B74BD24B9D6}"/>
              </a:ext>
            </a:extLst>
          </p:cNvPr>
          <p:cNvGrpSpPr/>
          <p:nvPr/>
        </p:nvGrpSpPr>
        <p:grpSpPr>
          <a:xfrm>
            <a:off x="710233" y="2072440"/>
            <a:ext cx="2804572" cy="718460"/>
            <a:chOff x="756989" y="2584743"/>
            <a:chExt cx="2804572" cy="718460"/>
          </a:xfrm>
        </p:grpSpPr>
        <p:pic>
          <p:nvPicPr>
            <p:cNvPr id="2" name="Picture 12">
              <a:extLst>
                <a:ext uri="{FF2B5EF4-FFF2-40B4-BE49-F238E27FC236}">
                  <a16:creationId xmlns:a16="http://schemas.microsoft.com/office/drawing/2014/main" id="{2B6FF9EA-DC4E-49F2-AF5B-E300F2C89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6989" y="2970612"/>
              <a:ext cx="1549196" cy="332591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1E8B47-E0FC-472C-A600-7ECB5A1F3FA7}"/>
                </a:ext>
              </a:extLst>
            </p:cNvPr>
            <p:cNvSpPr txBox="1"/>
            <p:nvPr/>
          </p:nvSpPr>
          <p:spPr>
            <a:xfrm>
              <a:off x="818361" y="2584743"/>
              <a:ext cx="2743200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rgbClr val="002060"/>
                  </a:solidFill>
                </a:rPr>
                <a:t>Colombia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D2EF1A-0387-45A0-B02B-70D1901EFAC1}"/>
              </a:ext>
            </a:extLst>
          </p:cNvPr>
          <p:cNvGrpSpPr/>
          <p:nvPr/>
        </p:nvGrpSpPr>
        <p:grpSpPr>
          <a:xfrm>
            <a:off x="2522743" y="2041316"/>
            <a:ext cx="2756581" cy="784565"/>
            <a:chOff x="5531159" y="3060615"/>
            <a:chExt cx="2756581" cy="78456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22EC98-7076-4341-AE50-611B62ED4CFE}"/>
                </a:ext>
              </a:extLst>
            </p:cNvPr>
            <p:cNvSpPr txBox="1"/>
            <p:nvPr/>
          </p:nvSpPr>
          <p:spPr>
            <a:xfrm>
              <a:off x="5531159" y="3373619"/>
              <a:ext cx="1024821" cy="47156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</a:rPr>
                <a:t>RENIS</a:t>
              </a:r>
              <a:endParaRPr lang="en-US" sz="2400" b="1" dirty="0">
                <a:solidFill>
                  <a:schemeClr val="accent1">
                    <a:lumMod val="75000"/>
                  </a:schemeClr>
                </a:solidFill>
                <a:cs typeface="Calibri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AC18F6D-A758-4C2D-86C3-BD8F8A2CD102}"/>
                </a:ext>
              </a:extLst>
            </p:cNvPr>
            <p:cNvSpPr txBox="1"/>
            <p:nvPr/>
          </p:nvSpPr>
          <p:spPr>
            <a:xfrm>
              <a:off x="5544540" y="3060615"/>
              <a:ext cx="27432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002060"/>
                  </a:solidFill>
                </a:rPr>
                <a:t>El Salvador</a:t>
              </a:r>
              <a:endParaRPr lang="en-US" b="1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EAFFE54-4E7E-4BDE-B0FD-EAFC398FF6D7}"/>
              </a:ext>
            </a:extLst>
          </p:cNvPr>
          <p:cNvGrpSpPr/>
          <p:nvPr/>
        </p:nvGrpSpPr>
        <p:grpSpPr>
          <a:xfrm>
            <a:off x="3816539" y="3754581"/>
            <a:ext cx="2743200" cy="656768"/>
            <a:chOff x="4417621" y="4061360"/>
            <a:chExt cx="2743200" cy="65676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644C5BE-EA6C-4A23-9E5B-BBCB7000EEFB}"/>
                </a:ext>
              </a:extLst>
            </p:cNvPr>
            <p:cNvSpPr txBox="1"/>
            <p:nvPr/>
          </p:nvSpPr>
          <p:spPr>
            <a:xfrm>
              <a:off x="4421355" y="4318018"/>
              <a:ext cx="114619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accent1">
                      <a:lumMod val="75000"/>
                    </a:schemeClr>
                  </a:solidFill>
                  <a:cs typeface="Calibri"/>
                </a:rPr>
                <a:t>SINADIB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AF2216-92F0-4D27-AFB5-089601EE6C71}"/>
                </a:ext>
              </a:extLst>
            </p:cNvPr>
            <p:cNvSpPr txBox="1"/>
            <p:nvPr/>
          </p:nvSpPr>
          <p:spPr>
            <a:xfrm>
              <a:off x="4417621" y="4061360"/>
              <a:ext cx="274320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dirty="0">
                  <a:solidFill>
                    <a:srgbClr val="002060"/>
                  </a:solidFill>
                </a:rPr>
                <a:t>Venezuela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ECA51D3-0223-401C-840E-3FA61C73AA39}"/>
              </a:ext>
            </a:extLst>
          </p:cNvPr>
          <p:cNvGrpSpPr/>
          <p:nvPr/>
        </p:nvGrpSpPr>
        <p:grpSpPr>
          <a:xfrm>
            <a:off x="665099" y="4415899"/>
            <a:ext cx="1244046" cy="764065"/>
            <a:chOff x="5461554" y="2922161"/>
            <a:chExt cx="1244046" cy="76406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36C063-AD01-4345-8109-609198C4FF9D}"/>
                </a:ext>
              </a:extLst>
            </p:cNvPr>
            <p:cNvSpPr txBox="1"/>
            <p:nvPr/>
          </p:nvSpPr>
          <p:spPr>
            <a:xfrm>
              <a:off x="5461554" y="3286116"/>
              <a:ext cx="943304" cy="4001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>
                  <a:solidFill>
                    <a:schemeClr val="accent1">
                      <a:lumMod val="75000"/>
                    </a:schemeClr>
                  </a:solidFill>
                </a:rPr>
                <a:t>REBICS</a:t>
              </a:r>
              <a:endParaRPr lang="en-US" sz="2000" b="1">
                <a:solidFill>
                  <a:schemeClr val="accent1">
                    <a:lumMod val="75000"/>
                  </a:schemeClr>
                </a:solidFill>
                <a:cs typeface="Calibri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553838B-F0DC-4E89-88BD-D8DE180BE311}"/>
                </a:ext>
              </a:extLst>
            </p:cNvPr>
            <p:cNvSpPr txBox="1"/>
            <p:nvPr/>
          </p:nvSpPr>
          <p:spPr>
            <a:xfrm>
              <a:off x="5506192" y="2922161"/>
              <a:ext cx="1199408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 dirty="0">
                  <a:solidFill>
                    <a:srgbClr val="002060"/>
                  </a:solidFill>
                </a:rPr>
                <a:t>Bolivia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A509F03-48C4-49EC-8D59-A9C060ADC8DF}"/>
              </a:ext>
            </a:extLst>
          </p:cNvPr>
          <p:cNvSpPr txBox="1"/>
          <p:nvPr/>
        </p:nvSpPr>
        <p:spPr>
          <a:xfrm>
            <a:off x="3541823" y="5148653"/>
            <a:ext cx="150725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Honduras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REDIDOSAH </a:t>
            </a:r>
            <a:endParaRPr lang="en-US" b="1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5E881CB-1948-40D4-B37D-88082081A420}"/>
              </a:ext>
            </a:extLst>
          </p:cNvPr>
          <p:cNvGrpSpPr/>
          <p:nvPr/>
        </p:nvGrpSpPr>
        <p:grpSpPr>
          <a:xfrm>
            <a:off x="2471565" y="3892984"/>
            <a:ext cx="1124164" cy="717297"/>
            <a:chOff x="2596055" y="4526478"/>
            <a:chExt cx="1124164" cy="71729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0C4BBB-A224-47ED-967B-62AF548D3B19}"/>
                </a:ext>
              </a:extLst>
            </p:cNvPr>
            <p:cNvSpPr txBox="1"/>
            <p:nvPr/>
          </p:nvSpPr>
          <p:spPr>
            <a:xfrm>
              <a:off x="2596055" y="4843665"/>
              <a:ext cx="112416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REPEBIS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590DCF-E00E-4CFE-9678-785BD362CB89}"/>
                </a:ext>
              </a:extLst>
            </p:cNvPr>
            <p:cNvSpPr txBox="1"/>
            <p:nvPr/>
          </p:nvSpPr>
          <p:spPr>
            <a:xfrm>
              <a:off x="2764971" y="4526478"/>
              <a:ext cx="95200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2F5597"/>
                  </a:solidFill>
                </a:rPr>
                <a:t>Peru</a:t>
              </a:r>
              <a:endParaRPr lang="en-US" dirty="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596FD556-DC8E-4BB5-AC7F-3C9E312054D8}"/>
              </a:ext>
            </a:extLst>
          </p:cNvPr>
          <p:cNvSpPr txBox="1"/>
          <p:nvPr/>
        </p:nvSpPr>
        <p:spPr>
          <a:xfrm>
            <a:off x="5360662" y="4115852"/>
            <a:ext cx="131116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chemeClr val="accent1">
                    <a:lumMod val="75000"/>
                  </a:schemeClr>
                </a:solidFill>
              </a:rPr>
              <a:t>RDSM Mozambique</a:t>
            </a:r>
            <a:endParaRPr lang="en-US" sz="1600" b="1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3E1E7B2-E989-4945-8678-7AB858714BF3}"/>
              </a:ext>
            </a:extLst>
          </p:cNvPr>
          <p:cNvSpPr txBox="1"/>
          <p:nvPr/>
        </p:nvSpPr>
        <p:spPr>
          <a:xfrm>
            <a:off x="3976742" y="4594603"/>
            <a:ext cx="1130135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Uruguay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65AB5F2-2552-41E5-830C-FC45630880B0}"/>
              </a:ext>
            </a:extLst>
          </p:cNvPr>
          <p:cNvSpPr txBox="1"/>
          <p:nvPr/>
        </p:nvSpPr>
        <p:spPr>
          <a:xfrm>
            <a:off x="3945618" y="3226214"/>
            <a:ext cx="1337953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Nicaragua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F16CCE2-8042-44E8-B118-55706905072C}"/>
              </a:ext>
            </a:extLst>
          </p:cNvPr>
          <p:cNvSpPr txBox="1"/>
          <p:nvPr/>
        </p:nvSpPr>
        <p:spPr>
          <a:xfrm>
            <a:off x="3878354" y="2320792"/>
            <a:ext cx="1130135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España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E25937-0889-4A2D-8E0A-85D88942A705}"/>
              </a:ext>
            </a:extLst>
          </p:cNvPr>
          <p:cNvSpPr txBox="1"/>
          <p:nvPr/>
        </p:nvSpPr>
        <p:spPr>
          <a:xfrm>
            <a:off x="800664" y="3013806"/>
            <a:ext cx="803564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Chile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1CFD105-2043-437C-8850-ABA1D147DA52}"/>
              </a:ext>
            </a:extLst>
          </p:cNvPr>
          <p:cNvSpPr txBox="1"/>
          <p:nvPr/>
        </p:nvSpPr>
        <p:spPr>
          <a:xfrm>
            <a:off x="5181484" y="5001777"/>
            <a:ext cx="1417122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Costa Rica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E843A93-FB23-449A-AE5B-E7E0F5A764B2}"/>
              </a:ext>
            </a:extLst>
          </p:cNvPr>
          <p:cNvSpPr txBox="1"/>
          <p:nvPr/>
        </p:nvSpPr>
        <p:spPr>
          <a:xfrm>
            <a:off x="4190725" y="6061089"/>
            <a:ext cx="2753096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República 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Dominicana</a:t>
            </a:r>
            <a:endParaRPr lang="en-US" dirty="0" err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679239E-D918-4C1F-BE32-F80C85E32A21}"/>
              </a:ext>
            </a:extLst>
          </p:cNvPr>
          <p:cNvSpPr txBox="1"/>
          <p:nvPr/>
        </p:nvSpPr>
        <p:spPr>
          <a:xfrm>
            <a:off x="5463450" y="3498858"/>
            <a:ext cx="763980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Cuba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7239CF1-BA96-4740-B9B4-54E31CE5BE96}"/>
              </a:ext>
            </a:extLst>
          </p:cNvPr>
          <p:cNvSpPr txBox="1"/>
          <p:nvPr/>
        </p:nvSpPr>
        <p:spPr>
          <a:xfrm>
            <a:off x="7910086" y="3408217"/>
            <a:ext cx="3569884" cy="400110"/>
          </a:xfrm>
          <a:prstGeom prst="rect">
            <a:avLst/>
          </a:prstGeom>
          <a:solidFill>
            <a:srgbClr val="92D05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Redes </a:t>
            </a:r>
            <a:r>
              <a:rPr lang="en-US" sz="2000" b="1" dirty="0" err="1">
                <a:solidFill>
                  <a:srgbClr val="002060"/>
                </a:solidFill>
              </a:rPr>
              <a:t>Temáticas</a:t>
            </a:r>
            <a:r>
              <a:rPr lang="en-US" sz="2000" b="1" dirty="0">
                <a:solidFill>
                  <a:srgbClr val="002060"/>
                </a:solidFill>
              </a:rPr>
              <a:t> - </a:t>
            </a:r>
            <a:r>
              <a:rPr lang="en-US" sz="2000" b="1" dirty="0" err="1">
                <a:solidFill>
                  <a:srgbClr val="002060"/>
                </a:solidFill>
              </a:rPr>
              <a:t>Regionales</a:t>
            </a:r>
            <a:endParaRPr lang="en-US" sz="2000" b="1" dirty="0">
              <a:solidFill>
                <a:srgbClr val="002060"/>
              </a:solidFill>
              <a:cs typeface="Calibri"/>
            </a:endParaRPr>
          </a:p>
        </p:txBody>
      </p:sp>
      <p:pic>
        <p:nvPicPr>
          <p:cNvPr id="57" name="Picture 57" descr="Logo, company name&#10;&#10;Description automatically generated">
            <a:extLst>
              <a:ext uri="{FF2B5EF4-FFF2-40B4-BE49-F238E27FC236}">
                <a16:creationId xmlns:a16="http://schemas.microsoft.com/office/drawing/2014/main" id="{4C19D765-EFCC-40E5-BC80-71DD5D4064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4526" y="3793309"/>
            <a:ext cx="1647331" cy="171945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F30471CD-3EA5-4121-B43B-04765A517B31}"/>
              </a:ext>
            </a:extLst>
          </p:cNvPr>
          <p:cNvSpPr txBox="1"/>
          <p:nvPr/>
        </p:nvSpPr>
        <p:spPr>
          <a:xfrm>
            <a:off x="8055515" y="5515657"/>
            <a:ext cx="14171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Enfermería</a:t>
            </a:r>
            <a:endParaRPr lang="en-US" dirty="0" err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CC7BFBC-06E5-4B87-995D-F192E524C67F}"/>
              </a:ext>
            </a:extLst>
          </p:cNvPr>
          <p:cNvSpPr txBox="1"/>
          <p:nvPr/>
        </p:nvSpPr>
        <p:spPr>
          <a:xfrm>
            <a:off x="9462339" y="4885463"/>
            <a:ext cx="14171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</a:rPr>
              <a:t>MedCarib</a:t>
            </a:r>
            <a:endParaRPr lang="en-US" dirty="0" err="1"/>
          </a:p>
        </p:txBody>
      </p:sp>
      <p:pic>
        <p:nvPicPr>
          <p:cNvPr id="62" name="Picture 62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EA186938-86AE-4BFB-A23C-8590DDA5AD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8308" y="1266807"/>
            <a:ext cx="1799054" cy="971186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449EDC66-A78C-4FAC-8778-F096C4790EEE}"/>
              </a:ext>
            </a:extLst>
          </p:cNvPr>
          <p:cNvSpPr txBox="1"/>
          <p:nvPr/>
        </p:nvSpPr>
        <p:spPr>
          <a:xfrm>
            <a:off x="9268002" y="2444998"/>
            <a:ext cx="1902031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Ref-Net</a:t>
            </a:r>
            <a:endParaRPr lang="en-US" dirty="0" err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cs typeface="Calibri" panose="020F0502020204030204"/>
              </a:rPr>
              <a:t>Referencistas</a:t>
            </a:r>
            <a:endParaRPr lang="en-US" dirty="0" err="1">
              <a:cs typeface="Calibri" panose="020F0502020204030204"/>
            </a:endParaRPr>
          </a:p>
        </p:txBody>
      </p:sp>
      <p:pic>
        <p:nvPicPr>
          <p:cNvPr id="64" name="Picture 64" descr="Logo, company name&#10;&#10;Description automatically generated">
            <a:extLst>
              <a:ext uri="{FF2B5EF4-FFF2-40B4-BE49-F238E27FC236}">
                <a16:creationId xmlns:a16="http://schemas.microsoft.com/office/drawing/2014/main" id="{05F16366-9916-4D0E-BF9E-08B733B422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19309" y="3947281"/>
            <a:ext cx="2297876" cy="794214"/>
          </a:xfrm>
          <a:prstGeom prst="rect">
            <a:avLst/>
          </a:prstGeom>
        </p:spPr>
      </p:pic>
      <p:sp>
        <p:nvSpPr>
          <p:cNvPr id="65" name="Oval 64">
            <a:extLst>
              <a:ext uri="{FF2B5EF4-FFF2-40B4-BE49-F238E27FC236}">
                <a16:creationId xmlns:a16="http://schemas.microsoft.com/office/drawing/2014/main" id="{A5155F21-3DF8-45F9-BD18-B693C8633DDA}"/>
              </a:ext>
            </a:extLst>
          </p:cNvPr>
          <p:cNvSpPr/>
          <p:nvPr/>
        </p:nvSpPr>
        <p:spPr>
          <a:xfrm>
            <a:off x="-73691" y="785906"/>
            <a:ext cx="12122010" cy="6005931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1B268DD-3D46-417F-B6CB-0A8BC66E305D}"/>
              </a:ext>
            </a:extLst>
          </p:cNvPr>
          <p:cNvSpPr txBox="1"/>
          <p:nvPr/>
        </p:nvSpPr>
        <p:spPr>
          <a:xfrm>
            <a:off x="7473537" y="1267099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Red</a:t>
            </a:r>
            <a:endParaRPr lang="en-US" sz="2000" b="1" dirty="0">
              <a:solidFill>
                <a:srgbClr val="FFFFFF"/>
              </a:solidFill>
              <a:cs typeface="Calibri"/>
            </a:endParaRPr>
          </a:p>
        </p:txBody>
      </p:sp>
      <p:pic>
        <p:nvPicPr>
          <p:cNvPr id="68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EEB2ED3E-3CD9-4A6C-BFBE-C24B0B45B8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6786" y="664110"/>
            <a:ext cx="1494221" cy="1492376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09407E4B-F3CC-4D54-B9DF-39A73A9F0BAB}"/>
              </a:ext>
            </a:extLst>
          </p:cNvPr>
          <p:cNvSpPr txBox="1"/>
          <p:nvPr/>
        </p:nvSpPr>
        <p:spPr>
          <a:xfrm>
            <a:off x="5572450" y="5513790"/>
            <a:ext cx="1095284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Panamá</a:t>
            </a:r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5A2A835-2DDF-4589-8BD1-B662D55EB9CD}"/>
              </a:ext>
            </a:extLst>
          </p:cNvPr>
          <p:cNvSpPr txBox="1"/>
          <p:nvPr/>
        </p:nvSpPr>
        <p:spPr>
          <a:xfrm>
            <a:off x="1486362" y="5403355"/>
            <a:ext cx="1095284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México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AD5F78D-331F-4118-AC13-EDFB6720CD35}"/>
              </a:ext>
            </a:extLst>
          </p:cNvPr>
          <p:cNvSpPr txBox="1"/>
          <p:nvPr/>
        </p:nvSpPr>
        <p:spPr>
          <a:xfrm>
            <a:off x="5285320" y="2752921"/>
            <a:ext cx="1117372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Ecuador</a:t>
            </a:r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530D023-118D-40A0-9030-4E9BD39E46BF}"/>
              </a:ext>
            </a:extLst>
          </p:cNvPr>
          <p:cNvSpPr txBox="1"/>
          <p:nvPr/>
        </p:nvSpPr>
        <p:spPr>
          <a:xfrm>
            <a:off x="2469232" y="5856138"/>
            <a:ext cx="1459718" cy="400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Guatemala</a:t>
            </a:r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0EBD8DB-E318-491A-9771-F820101FE9A9}"/>
              </a:ext>
            </a:extLst>
          </p:cNvPr>
          <p:cNvSpPr txBox="1"/>
          <p:nvPr/>
        </p:nvSpPr>
        <p:spPr>
          <a:xfrm>
            <a:off x="7120548" y="2474686"/>
            <a:ext cx="1902031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cs typeface="Calibri" panose="020F0502020204030204"/>
              </a:rPr>
              <a:t>Red 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cs typeface="Calibri" panose="020F0502020204030204"/>
              </a:rPr>
              <a:t>Indexadores</a:t>
            </a:r>
            <a:endParaRPr lang="en-US" dirty="0" err="1">
              <a:solidFill>
                <a:schemeClr val="accent1">
                  <a:lumMod val="75000"/>
                </a:schemeClr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2082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ABAA8B10-19E4-4447-A361-AC13536D31FF}"/>
              </a:ext>
            </a:extLst>
          </p:cNvPr>
          <p:cNvSpPr txBox="1"/>
          <p:nvPr/>
        </p:nvSpPr>
        <p:spPr>
          <a:xfrm>
            <a:off x="1057002" y="545118"/>
            <a:ext cx="11229803" cy="1311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pt-BR" err="1">
                <a:latin typeface="Calibri"/>
                <a:cs typeface="Calibri"/>
              </a:rPr>
              <a:t>Qué</a:t>
            </a:r>
            <a:r>
              <a:rPr lang="pt-BR">
                <a:latin typeface="Calibri"/>
                <a:cs typeface="Calibri"/>
              </a:rPr>
              <a:t> une a </a:t>
            </a:r>
            <a:r>
              <a:rPr lang="pt-BR" err="1">
                <a:latin typeface="Calibri"/>
                <a:cs typeface="Calibri"/>
              </a:rPr>
              <a:t>las</a:t>
            </a:r>
            <a:r>
              <a:rPr lang="pt-BR">
                <a:latin typeface="Calibri"/>
                <a:cs typeface="Calibri"/>
              </a:rPr>
              <a:t> Redes de </a:t>
            </a:r>
            <a:r>
              <a:rPr lang="pt-BR" err="1">
                <a:latin typeface="Calibri"/>
                <a:cs typeface="Calibri"/>
              </a:rPr>
              <a:t>Información</a:t>
            </a:r>
            <a:endParaRPr lang="pt-BR">
              <a:latin typeface="Calibri"/>
              <a:cs typeface="Calibri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ED49C6D-D8B8-4BAB-9885-60B94E169FF1}"/>
              </a:ext>
            </a:extLst>
          </p:cNvPr>
          <p:cNvSpPr txBox="1"/>
          <p:nvPr/>
        </p:nvSpPr>
        <p:spPr>
          <a:xfrm>
            <a:off x="1917816" y="2052560"/>
            <a:ext cx="8356368" cy="52557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pt-BR" sz="2400" dirty="0" err="1"/>
              <a:t>Coordinación</a:t>
            </a:r>
            <a:r>
              <a:rPr lang="pt-BR" sz="2400" dirty="0"/>
              <a:t>, </a:t>
            </a:r>
            <a:r>
              <a:rPr lang="pt-BR" sz="2400" dirty="0" err="1"/>
              <a:t>acompañamiento</a:t>
            </a:r>
            <a:r>
              <a:rPr lang="pt-BR" sz="2400" dirty="0"/>
              <a:t> </a:t>
            </a:r>
            <a:r>
              <a:rPr lang="pt-BR" sz="2400" dirty="0" err="1"/>
              <a:t>del</a:t>
            </a:r>
            <a:r>
              <a:rPr lang="pt-BR" sz="2400" dirty="0"/>
              <a:t> </a:t>
            </a:r>
            <a:r>
              <a:rPr lang="pt-BR" sz="2400" dirty="0" err="1"/>
              <a:t>trabajo</a:t>
            </a:r>
            <a:r>
              <a:rPr lang="pt-BR" sz="2400" dirty="0"/>
              <a:t> colaborativo</a:t>
            </a:r>
            <a:endParaRPr lang="pt-BR" dirty="0"/>
          </a:p>
          <a:p>
            <a:endParaRPr lang="pt-BR" sz="2400" dirty="0"/>
          </a:p>
          <a:p>
            <a:r>
              <a:rPr lang="pt-BR" sz="2400" dirty="0" err="1">
                <a:ea typeface="+mn-lt"/>
                <a:cs typeface="+mn-lt"/>
              </a:rPr>
              <a:t>Metodologías</a:t>
            </a:r>
            <a:r>
              <a:rPr lang="pt-BR" sz="2400" dirty="0">
                <a:ea typeface="+mn-lt"/>
                <a:cs typeface="+mn-lt"/>
              </a:rPr>
              <a:t> y </a:t>
            </a:r>
            <a:r>
              <a:rPr lang="pt-BR" sz="2400" dirty="0" err="1">
                <a:ea typeface="+mn-lt"/>
                <a:cs typeface="+mn-lt"/>
              </a:rPr>
              <a:t>tecnologías</a:t>
            </a:r>
            <a:r>
              <a:rPr lang="pt-BR" sz="2400" dirty="0">
                <a:ea typeface="+mn-lt"/>
                <a:cs typeface="+mn-lt"/>
              </a:rPr>
              <a:t> </a:t>
            </a:r>
            <a:r>
              <a:rPr lang="pt-BR" sz="2400" dirty="0" err="1">
                <a:ea typeface="+mn-lt"/>
                <a:cs typeface="+mn-lt"/>
              </a:rPr>
              <a:t>desarrolladas</a:t>
            </a:r>
            <a:r>
              <a:rPr lang="pt-BR" sz="2400" dirty="0">
                <a:ea typeface="+mn-lt"/>
                <a:cs typeface="+mn-lt"/>
              </a:rPr>
              <a:t> para </a:t>
            </a:r>
            <a:r>
              <a:rPr lang="pt-BR" sz="2400" dirty="0" err="1">
                <a:ea typeface="+mn-lt"/>
                <a:cs typeface="+mn-lt"/>
              </a:rPr>
              <a:t>gestión</a:t>
            </a:r>
            <a:r>
              <a:rPr lang="pt-BR" sz="2400" dirty="0">
                <a:ea typeface="+mn-lt"/>
                <a:cs typeface="+mn-lt"/>
              </a:rPr>
              <a:t> y </a:t>
            </a:r>
            <a:r>
              <a:rPr lang="pt-BR" sz="2400" dirty="0" err="1">
                <a:ea typeface="+mn-lt"/>
                <a:cs typeface="+mn-lt"/>
              </a:rPr>
              <a:t>análisis</a:t>
            </a:r>
            <a:r>
              <a:rPr lang="pt-BR" sz="2400" dirty="0">
                <a:ea typeface="+mn-lt"/>
                <a:cs typeface="+mn-lt"/>
              </a:rPr>
              <a:t> de </a:t>
            </a:r>
            <a:r>
              <a:rPr lang="pt-BR" sz="2400" dirty="0" err="1">
                <a:ea typeface="+mn-lt"/>
                <a:cs typeface="+mn-lt"/>
              </a:rPr>
              <a:t>la</a:t>
            </a:r>
            <a:r>
              <a:rPr lang="pt-BR" sz="2400" dirty="0">
                <a:ea typeface="+mn-lt"/>
                <a:cs typeface="+mn-lt"/>
              </a:rPr>
              <a:t> </a:t>
            </a:r>
            <a:r>
              <a:rPr lang="pt-BR" sz="2400" dirty="0" err="1">
                <a:ea typeface="+mn-lt"/>
                <a:cs typeface="+mn-lt"/>
              </a:rPr>
              <a:t>información</a:t>
            </a:r>
            <a:r>
              <a:rPr lang="pt-BR" sz="2400" dirty="0">
                <a:ea typeface="+mn-lt"/>
                <a:cs typeface="+mn-lt"/>
              </a:rPr>
              <a:t> em </a:t>
            </a:r>
            <a:r>
              <a:rPr lang="pt-BR" sz="2400" dirty="0" err="1">
                <a:ea typeface="+mn-lt"/>
                <a:cs typeface="+mn-lt"/>
              </a:rPr>
              <a:t>salud</a:t>
            </a:r>
            <a:endParaRPr lang="pt-BR" sz="2400" dirty="0">
              <a:cs typeface="Calibri" panose="020F0502020204030204"/>
            </a:endParaRPr>
          </a:p>
          <a:p>
            <a:endParaRPr lang="pt-BR" sz="2400" dirty="0"/>
          </a:p>
          <a:p>
            <a:r>
              <a:rPr lang="pt-BR" sz="2400" dirty="0" err="1"/>
              <a:t>Desarrollo</a:t>
            </a:r>
            <a:r>
              <a:rPr lang="pt-BR" sz="2400" dirty="0"/>
              <a:t> de capacidades </a:t>
            </a:r>
            <a:r>
              <a:rPr lang="pt-BR" sz="2400" dirty="0" err="1"/>
              <a:t>en</a:t>
            </a:r>
            <a:r>
              <a:rPr lang="pt-BR" sz="2400" dirty="0"/>
              <a:t> </a:t>
            </a:r>
            <a:r>
              <a:rPr lang="pt-BR" sz="2400" dirty="0" err="1"/>
              <a:t>gestión</a:t>
            </a:r>
            <a:r>
              <a:rPr lang="pt-BR" sz="2400" dirty="0"/>
              <a:t> de </a:t>
            </a:r>
            <a:r>
              <a:rPr lang="pt-BR" sz="2400" dirty="0" err="1"/>
              <a:t>la</a:t>
            </a:r>
            <a:r>
              <a:rPr lang="pt-BR" sz="2400" dirty="0"/>
              <a:t> </a:t>
            </a:r>
            <a:r>
              <a:rPr lang="pt-BR" sz="2400" dirty="0" err="1"/>
              <a:t>información</a:t>
            </a:r>
            <a:endParaRPr lang="pt-BR" sz="2400" dirty="0"/>
          </a:p>
          <a:p>
            <a:endParaRPr lang="pt-BR" sz="2400" dirty="0"/>
          </a:p>
          <a:p>
            <a:r>
              <a:rPr lang="pt-BR" sz="2400" dirty="0" err="1"/>
              <a:t>Soporte</a:t>
            </a:r>
            <a:r>
              <a:rPr lang="pt-BR" sz="2400" dirty="0"/>
              <a:t> metodológico y técnico</a:t>
            </a:r>
            <a:endParaRPr lang="pt-BR" sz="2400" dirty="0">
              <a:cs typeface="Calibri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644423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lipse 42"/>
          <p:cNvSpPr/>
          <p:nvPr/>
        </p:nvSpPr>
        <p:spPr>
          <a:xfrm>
            <a:off x="1812092" y="1678373"/>
            <a:ext cx="8536229" cy="42530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ixaDeTexto 28"/>
          <p:cNvSpPr txBox="1"/>
          <p:nvPr/>
        </p:nvSpPr>
        <p:spPr>
          <a:xfrm>
            <a:off x="2348550" y="137179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  <a:latin typeface="+mj-lt"/>
              </a:rPr>
              <a:t>Índice</a:t>
            </a:r>
            <a:r>
              <a:rPr lang="en-US" sz="3200" b="1" dirty="0">
                <a:solidFill>
                  <a:srgbClr val="002060"/>
                </a:solidFill>
                <a:latin typeface="+mj-lt"/>
              </a:rPr>
              <a:t> Regional de la BVS</a:t>
            </a:r>
          </a:p>
        </p:txBody>
      </p:sp>
      <p:grpSp>
        <p:nvGrpSpPr>
          <p:cNvPr id="39" name="Grupo 38"/>
          <p:cNvGrpSpPr/>
          <p:nvPr/>
        </p:nvGrpSpPr>
        <p:grpSpPr>
          <a:xfrm>
            <a:off x="2754322" y="1846557"/>
            <a:ext cx="6589542" cy="3810000"/>
            <a:chOff x="445689" y="1252066"/>
            <a:chExt cx="6934200" cy="4038600"/>
          </a:xfrm>
        </p:grpSpPr>
        <p:sp>
          <p:nvSpPr>
            <p:cNvPr id="26" name="Elipse 25"/>
            <p:cNvSpPr/>
            <p:nvPr/>
          </p:nvSpPr>
          <p:spPr>
            <a:xfrm>
              <a:off x="445689" y="1252066"/>
              <a:ext cx="6934200" cy="4038600"/>
            </a:xfrm>
            <a:prstGeom prst="ellipse">
              <a:avLst/>
            </a:prstGeom>
            <a:solidFill>
              <a:srgbClr val="FFCCFF"/>
            </a:solidFill>
            <a:ln>
              <a:solidFill>
                <a:srgbClr val="F862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Elipse 1"/>
            <p:cNvSpPr/>
            <p:nvPr/>
          </p:nvSpPr>
          <p:spPr>
            <a:xfrm>
              <a:off x="2217339" y="2817564"/>
              <a:ext cx="3390900" cy="1093232"/>
            </a:xfrm>
            <a:prstGeom prst="ellipse">
              <a:avLst/>
            </a:prstGeom>
            <a:solidFill>
              <a:srgbClr val="00CCFF"/>
            </a:solidFill>
            <a:ln>
              <a:solidFill>
                <a:srgbClr val="A3F3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Elipse 2"/>
            <p:cNvSpPr/>
            <p:nvPr/>
          </p:nvSpPr>
          <p:spPr>
            <a:xfrm>
              <a:off x="1155233" y="3353082"/>
              <a:ext cx="1936044" cy="594403"/>
            </a:xfrm>
            <a:prstGeom prst="ellipse">
              <a:avLst/>
            </a:prstGeom>
            <a:solidFill>
              <a:srgbClr val="FFFF00">
                <a:alpha val="71000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Elipse 3"/>
            <p:cNvSpPr/>
            <p:nvPr/>
          </p:nvSpPr>
          <p:spPr>
            <a:xfrm>
              <a:off x="3680348" y="3505200"/>
              <a:ext cx="2324100" cy="664546"/>
            </a:xfrm>
            <a:prstGeom prst="ellipse">
              <a:avLst/>
            </a:prstGeom>
            <a:solidFill>
              <a:srgbClr val="00FF00">
                <a:alpha val="67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2971800" y="3006777"/>
              <a:ext cx="1219200" cy="489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LILACS</a:t>
              </a:r>
            </a:p>
          </p:txBody>
        </p:sp>
        <p:sp>
          <p:nvSpPr>
            <p:cNvPr id="9" name="Elipse 8"/>
            <p:cNvSpPr/>
            <p:nvPr/>
          </p:nvSpPr>
          <p:spPr>
            <a:xfrm>
              <a:off x="3580465" y="2357392"/>
              <a:ext cx="1219200" cy="684390"/>
            </a:xfrm>
            <a:prstGeom prst="ellipse">
              <a:avLst/>
            </a:prstGeom>
            <a:solidFill>
              <a:srgbClr val="FF0000">
                <a:alpha val="4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ipse 9"/>
            <p:cNvSpPr/>
            <p:nvPr/>
          </p:nvSpPr>
          <p:spPr>
            <a:xfrm>
              <a:off x="1524000" y="2780594"/>
              <a:ext cx="1219200" cy="572205"/>
            </a:xfrm>
            <a:prstGeom prst="ellipse">
              <a:avLst/>
            </a:prstGeom>
            <a:solidFill>
              <a:srgbClr val="FF0000">
                <a:alpha val="4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4344455" y="3650861"/>
              <a:ext cx="1447800" cy="424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solidFill>
                    <a:srgbClr val="186820"/>
                  </a:solidFill>
                  <a:latin typeface="+mj-lt"/>
                </a:rPr>
                <a:t>BDENF</a:t>
              </a: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1342212" y="3416965"/>
              <a:ext cx="1447800" cy="424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>
                  <a:solidFill>
                    <a:srgbClr val="CC3300"/>
                  </a:solidFill>
                  <a:latin typeface="+mj-lt"/>
                </a:rPr>
                <a:t>MOSAICO</a:t>
              </a: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3636093" y="2518223"/>
              <a:ext cx="1219200" cy="35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latin typeface="+mj-lt"/>
                </a:rPr>
                <a:t>BIMENA</a:t>
              </a: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1371378" y="2816287"/>
              <a:ext cx="1219200" cy="35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rgbClr val="C00000"/>
                  </a:solidFill>
                  <a:latin typeface="+mj-lt"/>
                </a:rPr>
                <a:t>LIPECS</a:t>
              </a:r>
            </a:p>
          </p:txBody>
        </p:sp>
        <p:sp>
          <p:nvSpPr>
            <p:cNvPr id="16" name="Elipse 15"/>
            <p:cNvSpPr/>
            <p:nvPr/>
          </p:nvSpPr>
          <p:spPr>
            <a:xfrm>
              <a:off x="4809422" y="2777434"/>
              <a:ext cx="1219200" cy="493931"/>
            </a:xfrm>
            <a:prstGeom prst="ellipse">
              <a:avLst/>
            </a:prstGeom>
            <a:solidFill>
              <a:srgbClr val="FF0000">
                <a:alpha val="4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4710605" y="2837898"/>
              <a:ext cx="1219200" cy="35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latin typeface="+mj-lt"/>
                </a:rPr>
                <a:t>COLNAL</a:t>
              </a:r>
            </a:p>
          </p:txBody>
        </p:sp>
        <p:sp>
          <p:nvSpPr>
            <p:cNvPr id="18" name="Elipse 17"/>
            <p:cNvSpPr/>
            <p:nvPr/>
          </p:nvSpPr>
          <p:spPr>
            <a:xfrm rot="19869597">
              <a:off x="3366688" y="3731868"/>
              <a:ext cx="1152191" cy="693451"/>
            </a:xfrm>
            <a:prstGeom prst="ellipse">
              <a:avLst/>
            </a:prstGeom>
            <a:solidFill>
              <a:srgbClr val="FF0000">
                <a:alpha val="4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aixaDeTexto 18"/>
            <p:cNvSpPr txBox="1"/>
            <p:nvPr/>
          </p:nvSpPr>
          <p:spPr>
            <a:xfrm rot="19730448">
              <a:off x="3319104" y="3862241"/>
              <a:ext cx="1219200" cy="35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latin typeface="+mj-lt"/>
                </a:rPr>
                <a:t>LIBOCS</a:t>
              </a: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2341809" y="3822755"/>
              <a:ext cx="1219200" cy="478391"/>
              <a:chOff x="2341809" y="3822755"/>
              <a:chExt cx="1219200" cy="478391"/>
            </a:xfrm>
          </p:grpSpPr>
          <p:sp>
            <p:nvSpPr>
              <p:cNvPr id="20" name="Elipse 19"/>
              <p:cNvSpPr/>
              <p:nvPr/>
            </p:nvSpPr>
            <p:spPr>
              <a:xfrm rot="19879512">
                <a:off x="2399019" y="3822755"/>
                <a:ext cx="1094316" cy="478391"/>
              </a:xfrm>
              <a:prstGeom prst="ellipse">
                <a:avLst/>
              </a:prstGeom>
              <a:solidFill>
                <a:srgbClr val="FF0000">
                  <a:alpha val="44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CaixaDeTexto 20"/>
              <p:cNvSpPr txBox="1"/>
              <p:nvPr/>
            </p:nvSpPr>
            <p:spPr>
              <a:xfrm rot="19423006">
                <a:off x="2341809" y="3908919"/>
                <a:ext cx="1219200" cy="358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>
                    <a:latin typeface="+mj-lt"/>
                  </a:rPr>
                  <a:t>BDNPAR</a:t>
                </a:r>
              </a:p>
            </p:txBody>
          </p:sp>
        </p:grpSp>
        <p:grpSp>
          <p:nvGrpSpPr>
            <p:cNvPr id="14" name="Grupo 13"/>
            <p:cNvGrpSpPr/>
            <p:nvPr/>
          </p:nvGrpSpPr>
          <p:grpSpPr>
            <a:xfrm>
              <a:off x="5117394" y="2221468"/>
              <a:ext cx="1512006" cy="521732"/>
              <a:chOff x="5117394" y="2221468"/>
              <a:chExt cx="1512006" cy="521732"/>
            </a:xfrm>
          </p:grpSpPr>
          <p:sp>
            <p:nvSpPr>
              <p:cNvPr id="22" name="Elipse 21"/>
              <p:cNvSpPr/>
              <p:nvPr/>
            </p:nvSpPr>
            <p:spPr>
              <a:xfrm>
                <a:off x="5117394" y="2221468"/>
                <a:ext cx="1512006" cy="521732"/>
              </a:xfrm>
              <a:prstGeom prst="ellipse">
                <a:avLst/>
              </a:prstGeom>
              <a:solidFill>
                <a:srgbClr val="996633">
                  <a:alpha val="46000"/>
                </a:srgbClr>
              </a:solidFill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5257800" y="2297668"/>
                <a:ext cx="1219200" cy="358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err="1">
                    <a:solidFill>
                      <a:srgbClr val="996633"/>
                    </a:solidFill>
                    <a:latin typeface="+mj-lt"/>
                  </a:rPr>
                  <a:t>Repositorio</a:t>
                </a:r>
                <a:endParaRPr lang="en-US" sz="1600" b="1">
                  <a:solidFill>
                    <a:srgbClr val="996633"/>
                  </a:solidFill>
                  <a:latin typeface="+mj-lt"/>
                </a:endParaRPr>
              </a:p>
            </p:txBody>
          </p:sp>
        </p:grpSp>
        <p:sp>
          <p:nvSpPr>
            <p:cNvPr id="24" name="Elipse 23"/>
            <p:cNvSpPr/>
            <p:nvPr/>
          </p:nvSpPr>
          <p:spPr>
            <a:xfrm rot="1739530">
              <a:off x="1734255" y="2427745"/>
              <a:ext cx="1512006" cy="521732"/>
            </a:xfrm>
            <a:prstGeom prst="ellipse">
              <a:avLst/>
            </a:prstGeom>
            <a:solidFill>
              <a:srgbClr val="996633">
                <a:alpha val="46000"/>
              </a:srgbClr>
            </a:solidFill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aixaDeTexto 24"/>
            <p:cNvSpPr txBox="1"/>
            <p:nvPr/>
          </p:nvSpPr>
          <p:spPr>
            <a:xfrm rot="1882838">
              <a:off x="1880657" y="2481410"/>
              <a:ext cx="1219200" cy="35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err="1">
                  <a:solidFill>
                    <a:srgbClr val="996633"/>
                  </a:solidFill>
                  <a:latin typeface="+mj-lt"/>
                </a:rPr>
                <a:t>Repositorio</a:t>
              </a:r>
              <a:endParaRPr lang="en-US" sz="1600" b="1">
                <a:solidFill>
                  <a:srgbClr val="996633"/>
                </a:solidFill>
                <a:latin typeface="+mj-lt"/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2401711" y="1524000"/>
              <a:ext cx="3465689" cy="424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err="1">
                  <a:solidFill>
                    <a:srgbClr val="CC0099"/>
                  </a:solidFill>
                  <a:latin typeface="+mj-lt"/>
                </a:rPr>
                <a:t>Literatura</a:t>
              </a:r>
              <a:r>
                <a:rPr lang="en-US" sz="2000" b="1">
                  <a:solidFill>
                    <a:srgbClr val="CC0099"/>
                  </a:solidFill>
                  <a:latin typeface="+mj-lt"/>
                </a:rPr>
                <a:t> </a:t>
              </a:r>
              <a:r>
                <a:rPr lang="en-US" sz="2000" b="1" err="1">
                  <a:solidFill>
                    <a:srgbClr val="CC0099"/>
                  </a:solidFill>
                  <a:latin typeface="+mj-lt"/>
                </a:rPr>
                <a:t>en</a:t>
              </a:r>
              <a:r>
                <a:rPr lang="en-US" sz="2000" b="1">
                  <a:solidFill>
                    <a:srgbClr val="CC0099"/>
                  </a:solidFill>
                  <a:latin typeface="+mj-lt"/>
                </a:rPr>
                <a:t> </a:t>
              </a:r>
              <a:r>
                <a:rPr lang="en-US" sz="2000" b="1" err="1">
                  <a:solidFill>
                    <a:srgbClr val="CC0099"/>
                  </a:solidFill>
                  <a:latin typeface="+mj-lt"/>
                </a:rPr>
                <a:t>salud</a:t>
              </a:r>
              <a:r>
                <a:rPr lang="en-US" sz="2000" b="1">
                  <a:solidFill>
                    <a:srgbClr val="CC0099"/>
                  </a:solidFill>
                  <a:latin typeface="+mj-lt"/>
                </a:rPr>
                <a:t> de AL&amp;C</a:t>
              </a: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5217196" y="3405233"/>
              <a:ext cx="1219200" cy="478391"/>
              <a:chOff x="2584240" y="3214765"/>
              <a:chExt cx="1219200" cy="478391"/>
            </a:xfrm>
          </p:grpSpPr>
          <p:sp>
            <p:nvSpPr>
              <p:cNvPr id="34" name="Elipse 33"/>
              <p:cNvSpPr/>
              <p:nvPr/>
            </p:nvSpPr>
            <p:spPr>
              <a:xfrm rot="1267078">
                <a:off x="2621629" y="3214765"/>
                <a:ext cx="1094316" cy="478391"/>
              </a:xfrm>
              <a:prstGeom prst="ellipse">
                <a:avLst/>
              </a:prstGeom>
              <a:solidFill>
                <a:srgbClr val="FF0000">
                  <a:alpha val="44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aixaDeTexto 34"/>
              <p:cNvSpPr txBox="1"/>
              <p:nvPr/>
            </p:nvSpPr>
            <p:spPr>
              <a:xfrm rot="1149266">
                <a:off x="2584240" y="3283425"/>
                <a:ext cx="1219200" cy="358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err="1">
                    <a:latin typeface="+mj-lt"/>
                  </a:rPr>
                  <a:t>BiblioSUS</a:t>
                </a:r>
                <a:endParaRPr lang="en-US" sz="1600" b="1">
                  <a:latin typeface="+mj-lt"/>
                </a:endParaRPr>
              </a:p>
            </p:txBody>
          </p:sp>
        </p:grpSp>
        <p:grpSp>
          <p:nvGrpSpPr>
            <p:cNvPr id="40" name="Grupo 39"/>
            <p:cNvGrpSpPr/>
            <p:nvPr/>
          </p:nvGrpSpPr>
          <p:grpSpPr>
            <a:xfrm>
              <a:off x="3025940" y="4703145"/>
              <a:ext cx="1512006" cy="521732"/>
              <a:chOff x="5117394" y="2221468"/>
              <a:chExt cx="1512006" cy="521732"/>
            </a:xfrm>
          </p:grpSpPr>
          <p:sp>
            <p:nvSpPr>
              <p:cNvPr id="41" name="Elipse 40"/>
              <p:cNvSpPr/>
              <p:nvPr/>
            </p:nvSpPr>
            <p:spPr>
              <a:xfrm>
                <a:off x="5117394" y="2221468"/>
                <a:ext cx="1512006" cy="521732"/>
              </a:xfrm>
              <a:prstGeom prst="ellipse">
                <a:avLst/>
              </a:prstGeom>
              <a:solidFill>
                <a:srgbClr val="996633">
                  <a:alpha val="46000"/>
                </a:srgbClr>
              </a:solidFill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aixaDeTexto 41"/>
              <p:cNvSpPr txBox="1"/>
              <p:nvPr/>
            </p:nvSpPr>
            <p:spPr>
              <a:xfrm>
                <a:off x="5257800" y="2297668"/>
                <a:ext cx="1219200" cy="358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err="1">
                    <a:solidFill>
                      <a:srgbClr val="996633"/>
                    </a:solidFill>
                    <a:latin typeface="+mj-lt"/>
                  </a:rPr>
                  <a:t>Repositorio</a:t>
                </a:r>
                <a:endParaRPr lang="en-US" sz="1600" b="1">
                  <a:solidFill>
                    <a:srgbClr val="996633"/>
                  </a:solidFill>
                  <a:latin typeface="+mj-lt"/>
                </a:endParaRPr>
              </a:p>
            </p:txBody>
          </p:sp>
        </p:grpSp>
      </p:grpSp>
      <p:sp>
        <p:nvSpPr>
          <p:cNvPr id="28" name="CaixaDeTexto 27"/>
          <p:cNvSpPr txBox="1"/>
          <p:nvPr/>
        </p:nvSpPr>
        <p:spPr>
          <a:xfrm>
            <a:off x="1637339" y="5923790"/>
            <a:ext cx="8724565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7030A0"/>
                </a:solidFill>
                <a:latin typeface="Estrangelo Edessa" pitchFamily="66" charset="0"/>
                <a:ea typeface="Batang" pitchFamily="18" charset="-127"/>
                <a:cs typeface="Estrangelo Edessa" pitchFamily="66" charset="0"/>
              </a:rPr>
              <a:t>Interoperabilidad</a:t>
            </a:r>
            <a:r>
              <a:rPr lang="en-US" dirty="0">
                <a:latin typeface="+mj-lt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+mj-lt"/>
              </a:rPr>
              <a:t>Harvesting</a:t>
            </a:r>
            <a:r>
              <a:rPr lang="en-US" sz="2400" b="1" dirty="0" err="1">
                <a:solidFill>
                  <a:srgbClr val="00CCFF"/>
                </a:solidFill>
                <a:latin typeface="+mj-lt"/>
              </a:rPr>
              <a:t>Integración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Networking</a:t>
            </a:r>
            <a:r>
              <a:rPr lang="en-US" sz="2400" b="1" dirty="0" err="1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  <a:cs typeface="Arial" pitchFamily="34" charset="0"/>
              </a:rPr>
              <a:t>Migración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rgbClr val="CC3300"/>
                </a:solidFill>
                <a:latin typeface="Broadway" pitchFamily="82" charset="0"/>
                <a:cs typeface="Arial" pitchFamily="34" charset="0"/>
              </a:rPr>
              <a:t>C</a:t>
            </a:r>
            <a:r>
              <a:rPr lang="en-US" dirty="0">
                <a:solidFill>
                  <a:srgbClr val="CC3300"/>
                </a:solidFill>
                <a:latin typeface="Broadway" pitchFamily="82" charset="0"/>
              </a:rPr>
              <a:t>alidad </a:t>
            </a:r>
            <a:r>
              <a:rPr lang="en-US" sz="2000" b="1" dirty="0" err="1">
                <a:solidFill>
                  <a:srgbClr val="FFC000"/>
                </a:solidFill>
                <a:latin typeface="Comic Sans MS" pitchFamily="66" charset="0"/>
                <a:cs typeface="Aharoni" pitchFamily="2" charset="-79"/>
              </a:rPr>
              <a:t>Í</a:t>
            </a:r>
            <a:r>
              <a:rPr lang="en-US" sz="2000" dirty="0" err="1">
                <a:solidFill>
                  <a:srgbClr val="FFC000"/>
                </a:solidFill>
                <a:latin typeface="Comic Sans MS" pitchFamily="66" charset="0"/>
                <a:cs typeface="Aharoni" pitchFamily="2" charset="-79"/>
              </a:rPr>
              <a:t>ndice</a:t>
            </a:r>
            <a:r>
              <a:rPr lang="en-US" sz="2000" b="1" dirty="0" err="1">
                <a:solidFill>
                  <a:srgbClr val="FFC000"/>
                </a:solidFill>
                <a:latin typeface="Comic Sans MS" pitchFamily="66" charset="0"/>
                <a:cs typeface="Aharoni" pitchFamily="2" charset="-79"/>
              </a:rPr>
              <a:t>R</a:t>
            </a:r>
            <a:r>
              <a:rPr lang="en-US" sz="2000" dirty="0" err="1">
                <a:solidFill>
                  <a:srgbClr val="FFC000"/>
                </a:solidFill>
                <a:latin typeface="Comic Sans MS" pitchFamily="66" charset="0"/>
                <a:cs typeface="Aharoni" pitchFamily="2" charset="-79"/>
              </a:rPr>
              <a:t>egional</a:t>
            </a:r>
            <a:r>
              <a:rPr lang="en-US" sz="2400" b="1" dirty="0" err="1">
                <a:solidFill>
                  <a:srgbClr val="F862C6"/>
                </a:solidFill>
                <a:latin typeface="Calibri"/>
              </a:rPr>
              <a:t>C</a:t>
            </a:r>
            <a:r>
              <a:rPr lang="en-US" sz="2000" b="1" dirty="0" err="1">
                <a:solidFill>
                  <a:srgbClr val="F862C6"/>
                </a:solidFill>
                <a:latin typeface="Calibri"/>
              </a:rPr>
              <a:t>ritérios</a:t>
            </a:r>
            <a:r>
              <a:rPr lang="en-US" sz="2400" b="1" dirty="0" err="1">
                <a:solidFill>
                  <a:srgbClr val="F862C6"/>
                </a:solidFill>
                <a:latin typeface="+mj-lt"/>
              </a:rPr>
              <a:t>S</a:t>
            </a:r>
            <a:r>
              <a:rPr lang="en-US" sz="2000" b="1" dirty="0" err="1">
                <a:solidFill>
                  <a:srgbClr val="F862C6"/>
                </a:solidFill>
                <a:latin typeface="+mj-lt"/>
              </a:rPr>
              <a:t>elección</a:t>
            </a:r>
            <a:r>
              <a:rPr lang="en-US" sz="2000" b="1" dirty="0" err="1">
                <a:solidFill>
                  <a:srgbClr val="000099"/>
                </a:solidFill>
                <a:latin typeface="Arial Rounded MT Bold" pitchFamily="34" charset="0"/>
              </a:rPr>
              <a:t>BúsquedaI</a:t>
            </a:r>
            <a:r>
              <a:rPr lang="en-US" dirty="0" err="1">
                <a:solidFill>
                  <a:srgbClr val="000099"/>
                </a:solidFill>
                <a:latin typeface="Arial Rounded MT Bold" pitchFamily="34" charset="0"/>
              </a:rPr>
              <a:t>ntegrada</a:t>
            </a:r>
            <a:r>
              <a:rPr lang="en-US" dirty="0">
                <a:solidFill>
                  <a:srgbClr val="000099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9128833" y="3939795"/>
            <a:ext cx="859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+mj-lt"/>
              </a:rPr>
              <a:t>…</a:t>
            </a:r>
          </a:p>
        </p:txBody>
      </p:sp>
      <p:sp>
        <p:nvSpPr>
          <p:cNvPr id="48" name="Retângulo 47"/>
          <p:cNvSpPr/>
          <p:nvPr/>
        </p:nvSpPr>
        <p:spPr>
          <a:xfrm rot="2986806">
            <a:off x="7824251" y="2943227"/>
            <a:ext cx="29103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err="1">
                <a:solidFill>
                  <a:schemeClr val="bg1"/>
                </a:solidFill>
              </a:rPr>
              <a:t>Recursos</a:t>
            </a:r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err="1">
                <a:solidFill>
                  <a:schemeClr val="bg1"/>
                </a:solidFill>
              </a:rPr>
              <a:t>Educacionales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n-US" sz="1600" err="1">
                <a:solidFill>
                  <a:schemeClr val="bg1"/>
                </a:solidFill>
              </a:rPr>
              <a:t>Abiertos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 rot="19573058">
            <a:off x="1771295" y="3620240"/>
            <a:ext cx="103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>
                <a:solidFill>
                  <a:schemeClr val="bg1"/>
                </a:solidFill>
              </a:rPr>
              <a:t>Noticias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CaixaDeTexto 48"/>
          <p:cNvSpPr txBox="1"/>
          <p:nvPr/>
        </p:nvSpPr>
        <p:spPr>
          <a:xfrm>
            <a:off x="541531" y="822675"/>
            <a:ext cx="10755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Las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bases de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datos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bibliográficas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nacionales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y temáticas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complementan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a LILACS y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contribuyen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para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el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control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bibliográfico de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la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literatura científica y técnica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en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salud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publicada em </a:t>
            </a:r>
            <a:r>
              <a:rPr lang="pt-BR" sz="2000" err="1">
                <a:solidFill>
                  <a:schemeClr val="accent5">
                    <a:lumMod val="75000"/>
                  </a:schemeClr>
                </a:solidFill>
              </a:rPr>
              <a:t>los</a:t>
            </a:r>
            <a:r>
              <a:rPr lang="pt-BR" sz="2000">
                <a:solidFill>
                  <a:schemeClr val="accent5">
                    <a:lumMod val="75000"/>
                  </a:schemeClr>
                </a:solidFill>
              </a:rPr>
              <a:t> países de AL&amp;C</a:t>
            </a:r>
            <a:endParaRPr lang="en-US" sz="20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906530F7-E23B-449E-8AA4-D3C18CEEE426}"/>
              </a:ext>
            </a:extLst>
          </p:cNvPr>
          <p:cNvSpPr txBox="1"/>
          <p:nvPr/>
        </p:nvSpPr>
        <p:spPr>
          <a:xfrm rot="19573058">
            <a:off x="2100810" y="2761175"/>
            <a:ext cx="1038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>
                <a:solidFill>
                  <a:schemeClr val="bg1"/>
                </a:solidFill>
              </a:rPr>
              <a:t>Eventos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6D6D208D-1F39-4D2A-A96F-01710D3A7F91}"/>
              </a:ext>
            </a:extLst>
          </p:cNvPr>
          <p:cNvSpPr txBox="1"/>
          <p:nvPr/>
        </p:nvSpPr>
        <p:spPr>
          <a:xfrm>
            <a:off x="8007774" y="3804905"/>
            <a:ext cx="8598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>
                <a:solidFill>
                  <a:srgbClr val="002060"/>
                </a:solidFill>
                <a:latin typeface="+mj-lt"/>
              </a:rPr>
              <a:t>…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6BE20F0-4A56-4D1B-9FC5-CD4403B1368E}"/>
              </a:ext>
            </a:extLst>
          </p:cNvPr>
          <p:cNvSpPr txBox="1"/>
          <p:nvPr/>
        </p:nvSpPr>
        <p:spPr>
          <a:xfrm>
            <a:off x="701543" y="4962075"/>
            <a:ext cx="322199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/>
              <a:t>+50 Fuentes de </a:t>
            </a:r>
            <a:r>
              <a:rPr lang="pt-BR" err="1"/>
              <a:t>Información</a:t>
            </a:r>
            <a:r>
              <a:rPr lang="pt-BR"/>
              <a:t> </a:t>
            </a:r>
            <a:r>
              <a:rPr lang="pt-BR" err="1"/>
              <a:t>en</a:t>
            </a:r>
            <a:r>
              <a:rPr lang="pt-BR"/>
              <a:t> </a:t>
            </a:r>
            <a:r>
              <a:rPr lang="pt-BR" err="1"/>
              <a:t>el</a:t>
            </a:r>
            <a:r>
              <a:rPr lang="pt-BR"/>
              <a:t> Índice Regional de </a:t>
            </a:r>
            <a:r>
              <a:rPr lang="pt-BR" err="1"/>
              <a:t>la</a:t>
            </a:r>
            <a:r>
              <a:rPr lang="pt-BR"/>
              <a:t> BVS</a:t>
            </a:r>
          </a:p>
        </p:txBody>
      </p:sp>
    </p:spTree>
    <p:extLst>
      <p:ext uri="{BB962C8B-B14F-4D97-AF65-F5344CB8AC3E}">
        <p14:creationId xmlns:p14="http://schemas.microsoft.com/office/powerpoint/2010/main" val="183806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9F53C135-4690-4C15-B20E-C6A2BBC2FF7C}"/>
              </a:ext>
            </a:extLst>
          </p:cNvPr>
          <p:cNvSpPr txBox="1"/>
          <p:nvPr/>
        </p:nvSpPr>
        <p:spPr>
          <a:xfrm>
            <a:off x="1934071" y="-261920"/>
            <a:ext cx="9370522" cy="1920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pt-B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US" sz="2800" b="1" err="1">
                <a:latin typeface="Calibri"/>
                <a:cs typeface="Calibri"/>
              </a:rPr>
              <a:t>Visibilidad</a:t>
            </a:r>
            <a:r>
              <a:rPr lang="en-US" sz="2800" b="1">
                <a:latin typeface="Calibri"/>
                <a:cs typeface="Calibri"/>
              </a:rPr>
              <a:t> de la </a:t>
            </a:r>
            <a:r>
              <a:rPr lang="en-US" sz="2800" b="1" err="1">
                <a:latin typeface="Calibri"/>
                <a:cs typeface="Calibri"/>
              </a:rPr>
              <a:t>Producción</a:t>
            </a:r>
            <a:r>
              <a:rPr lang="en-US" sz="2800" b="1">
                <a:latin typeface="Calibri"/>
                <a:cs typeface="Calibri"/>
              </a:rPr>
              <a:t> </a:t>
            </a:r>
            <a:r>
              <a:rPr lang="en-US" sz="2800" b="1" err="1">
                <a:latin typeface="Calibri"/>
                <a:cs typeface="Calibri"/>
              </a:rPr>
              <a:t>Científica</a:t>
            </a:r>
            <a:r>
              <a:rPr lang="en-US" sz="2800" b="1">
                <a:latin typeface="Calibri"/>
                <a:cs typeface="Calibri"/>
              </a:rPr>
              <a:t> y Técnica de AL&amp;C</a:t>
            </a:r>
            <a:endParaRPr lang="en-US" sz="2800" b="1">
              <a:cs typeface="Calibri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F2FBEF3-0141-4DFC-BE20-D282DCB8317F}"/>
              </a:ext>
            </a:extLst>
          </p:cNvPr>
          <p:cNvSpPr txBox="1"/>
          <p:nvPr/>
        </p:nvSpPr>
        <p:spPr>
          <a:xfrm>
            <a:off x="1680558" y="1194259"/>
            <a:ext cx="93291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 rtl="0" fontAlgn="base">
              <a:buNone/>
            </a:pPr>
            <a:r>
              <a:rPr lang="es-ES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Control Bibliográfico de la producción científica y técnica de los países </a:t>
            </a:r>
            <a:endParaRPr lang="es-ES" sz="24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A3DC707-92DE-420C-90BC-4E2768E6DA96}"/>
              </a:ext>
            </a:extLst>
          </p:cNvPr>
          <p:cNvSpPr txBox="1"/>
          <p:nvPr/>
        </p:nvSpPr>
        <p:spPr>
          <a:xfrm>
            <a:off x="3839529" y="2092663"/>
            <a:ext cx="4523361" cy="11734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91 Bases de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datos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bibliográficas </a:t>
            </a:r>
            <a:endParaRPr lang="pt-BR" b="1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1.214.277 total de registros </a:t>
            </a:r>
            <a:endParaRPr lang="pt-BR" b="1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109.314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nuevos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registros (2021)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A2D3D42B-784E-4081-8913-755BA37A2ED5}"/>
              </a:ext>
            </a:extLst>
          </p:cNvPr>
          <p:cNvSpPr txBox="1"/>
          <p:nvPr/>
        </p:nvSpPr>
        <p:spPr>
          <a:xfrm>
            <a:off x="2010295" y="4737530"/>
            <a:ext cx="7697642" cy="19713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10 Bases de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Datos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Migradas</a:t>
            </a:r>
            <a:endParaRPr lang="pt-BR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BD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Nacionales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: BINACIS (Argentina), LIPECS (Peru), LIBOCS (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Bolivia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)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BD Temáticas: 	INS Peru; 	HANSEN (Brasil); LIBOPI, LIBOE e LIBOSP (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Bolivia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)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BD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Legislación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: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LegiSalud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Argentina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BD Revistas: African Index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Medicus</a:t>
            </a:r>
            <a:endParaRPr lang="pt-BR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8D66246-68BB-4A50-8D1F-2E691B211D14}"/>
              </a:ext>
            </a:extLst>
          </p:cNvPr>
          <p:cNvSpPr txBox="1"/>
          <p:nvPr/>
        </p:nvSpPr>
        <p:spPr>
          <a:xfrm>
            <a:off x="3192550" y="3474119"/>
            <a:ext cx="5927436" cy="10708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26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Nuevas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Bases de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datos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creadas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pt-BR" b="1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en</a:t>
            </a:r>
            <a:r>
              <a:rPr lang="pt-BR" b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2021</a:t>
            </a:r>
            <a:endParaRPr lang="pt-BR" sz="1600" b="1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</a:pP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Nicaragua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(1); Guatemala (9); Costa Rica (1); Uruguay (4);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Bolivia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(6); África (1); Brasil (1); </a:t>
            </a:r>
            <a:r>
              <a:rPr lang="pt-BR" err="1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Legislación</a:t>
            </a:r>
            <a:r>
              <a:rPr lang="pt-BR">
                <a:solidFill>
                  <a:schemeClr val="tx2">
                    <a:lumMod val="75000"/>
                  </a:schemeClr>
                </a:solidFill>
                <a:latin typeface="Calibri"/>
                <a:ea typeface="Calibri" panose="020F0502020204030204" pitchFamily="34" charset="0"/>
                <a:cs typeface="Times New Roman"/>
              </a:rPr>
              <a:t> (3)</a:t>
            </a:r>
            <a:endParaRPr lang="pt-BR" sz="1600">
              <a:solidFill>
                <a:schemeClr val="tx2">
                  <a:lumMod val="75000"/>
                </a:schemeClr>
              </a:solidFill>
              <a:latin typeface="Calibri"/>
              <a:ea typeface="Calibri" panose="020F0502020204030204" pitchFamily="34" charset="0"/>
              <a:cs typeface="Times New Roman"/>
            </a:endParaRPr>
          </a:p>
        </p:txBody>
      </p:sp>
      <p:sp>
        <p:nvSpPr>
          <p:cNvPr id="19" name="Cilindro 18">
            <a:extLst>
              <a:ext uri="{FF2B5EF4-FFF2-40B4-BE49-F238E27FC236}">
                <a16:creationId xmlns:a16="http://schemas.microsoft.com/office/drawing/2014/main" id="{CC951C27-5CA4-4FB9-9565-5839B362F281}"/>
              </a:ext>
            </a:extLst>
          </p:cNvPr>
          <p:cNvSpPr/>
          <p:nvPr/>
        </p:nvSpPr>
        <p:spPr>
          <a:xfrm>
            <a:off x="1980740" y="2047320"/>
            <a:ext cx="424873" cy="26785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ilindro 19">
            <a:extLst>
              <a:ext uri="{FF2B5EF4-FFF2-40B4-BE49-F238E27FC236}">
                <a16:creationId xmlns:a16="http://schemas.microsoft.com/office/drawing/2014/main" id="{32E083CD-9CDD-425C-A345-9D601E6CE382}"/>
              </a:ext>
            </a:extLst>
          </p:cNvPr>
          <p:cNvSpPr/>
          <p:nvPr/>
        </p:nvSpPr>
        <p:spPr>
          <a:xfrm>
            <a:off x="2133140" y="2199720"/>
            <a:ext cx="424873" cy="26785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ilindro 20">
            <a:extLst>
              <a:ext uri="{FF2B5EF4-FFF2-40B4-BE49-F238E27FC236}">
                <a16:creationId xmlns:a16="http://schemas.microsoft.com/office/drawing/2014/main" id="{497BDB19-947D-405C-B64E-994F1E115EE4}"/>
              </a:ext>
            </a:extLst>
          </p:cNvPr>
          <p:cNvSpPr/>
          <p:nvPr/>
        </p:nvSpPr>
        <p:spPr>
          <a:xfrm>
            <a:off x="2285540" y="2315174"/>
            <a:ext cx="424873" cy="34174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ilindro 21">
            <a:extLst>
              <a:ext uri="{FF2B5EF4-FFF2-40B4-BE49-F238E27FC236}">
                <a16:creationId xmlns:a16="http://schemas.microsoft.com/office/drawing/2014/main" id="{F373E1B7-3AC2-4405-BA95-AB9DB45BA63B}"/>
              </a:ext>
            </a:extLst>
          </p:cNvPr>
          <p:cNvSpPr/>
          <p:nvPr/>
        </p:nvSpPr>
        <p:spPr>
          <a:xfrm>
            <a:off x="2437940" y="2467574"/>
            <a:ext cx="424873" cy="34174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ilindro 22">
            <a:extLst>
              <a:ext uri="{FF2B5EF4-FFF2-40B4-BE49-F238E27FC236}">
                <a16:creationId xmlns:a16="http://schemas.microsoft.com/office/drawing/2014/main" id="{A4F679B1-4D33-4C92-BA47-2F66CDC91A38}"/>
              </a:ext>
            </a:extLst>
          </p:cNvPr>
          <p:cNvSpPr/>
          <p:nvPr/>
        </p:nvSpPr>
        <p:spPr>
          <a:xfrm>
            <a:off x="2590340" y="2619974"/>
            <a:ext cx="424873" cy="34174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ilindro 23">
            <a:extLst>
              <a:ext uri="{FF2B5EF4-FFF2-40B4-BE49-F238E27FC236}">
                <a16:creationId xmlns:a16="http://schemas.microsoft.com/office/drawing/2014/main" id="{0FDFDB0B-DB36-48AD-83EB-9DDF3AA15687}"/>
              </a:ext>
            </a:extLst>
          </p:cNvPr>
          <p:cNvSpPr/>
          <p:nvPr/>
        </p:nvSpPr>
        <p:spPr>
          <a:xfrm>
            <a:off x="2742740" y="2772374"/>
            <a:ext cx="424873" cy="34174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ilindro 24">
            <a:extLst>
              <a:ext uri="{FF2B5EF4-FFF2-40B4-BE49-F238E27FC236}">
                <a16:creationId xmlns:a16="http://schemas.microsoft.com/office/drawing/2014/main" id="{98FCF60F-7AC5-434C-8EE0-A4DEC97E4423}"/>
              </a:ext>
            </a:extLst>
          </p:cNvPr>
          <p:cNvSpPr/>
          <p:nvPr/>
        </p:nvSpPr>
        <p:spPr>
          <a:xfrm>
            <a:off x="2895140" y="2961720"/>
            <a:ext cx="424873" cy="26785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Cilindro 25">
            <a:extLst>
              <a:ext uri="{FF2B5EF4-FFF2-40B4-BE49-F238E27FC236}">
                <a16:creationId xmlns:a16="http://schemas.microsoft.com/office/drawing/2014/main" id="{5923A32E-77A6-4E3F-964B-C33ED8CF46B9}"/>
              </a:ext>
            </a:extLst>
          </p:cNvPr>
          <p:cNvSpPr/>
          <p:nvPr/>
        </p:nvSpPr>
        <p:spPr>
          <a:xfrm>
            <a:off x="1701340" y="2389066"/>
            <a:ext cx="424873" cy="267854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ilindro 26">
            <a:extLst>
              <a:ext uri="{FF2B5EF4-FFF2-40B4-BE49-F238E27FC236}">
                <a16:creationId xmlns:a16="http://schemas.microsoft.com/office/drawing/2014/main" id="{4A40A63E-D9BE-439A-B2EC-C68B2A276998}"/>
              </a:ext>
            </a:extLst>
          </p:cNvPr>
          <p:cNvSpPr/>
          <p:nvPr/>
        </p:nvSpPr>
        <p:spPr>
          <a:xfrm>
            <a:off x="1946103" y="2467574"/>
            <a:ext cx="424873" cy="34174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ilindro 27">
            <a:extLst>
              <a:ext uri="{FF2B5EF4-FFF2-40B4-BE49-F238E27FC236}">
                <a16:creationId xmlns:a16="http://schemas.microsoft.com/office/drawing/2014/main" id="{E8DA8EFD-02DA-432D-9623-C85751A01527}"/>
              </a:ext>
            </a:extLst>
          </p:cNvPr>
          <p:cNvSpPr/>
          <p:nvPr/>
        </p:nvSpPr>
        <p:spPr>
          <a:xfrm>
            <a:off x="2165467" y="2661539"/>
            <a:ext cx="424873" cy="34174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Cilindro 28">
            <a:extLst>
              <a:ext uri="{FF2B5EF4-FFF2-40B4-BE49-F238E27FC236}">
                <a16:creationId xmlns:a16="http://schemas.microsoft.com/office/drawing/2014/main" id="{EB9086E1-74B8-4C18-B010-30FC9E4E25EF}"/>
              </a:ext>
            </a:extLst>
          </p:cNvPr>
          <p:cNvSpPr/>
          <p:nvPr/>
        </p:nvSpPr>
        <p:spPr>
          <a:xfrm>
            <a:off x="2329412" y="2906641"/>
            <a:ext cx="424873" cy="267854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ilindro 29">
            <a:extLst>
              <a:ext uri="{FF2B5EF4-FFF2-40B4-BE49-F238E27FC236}">
                <a16:creationId xmlns:a16="http://schemas.microsoft.com/office/drawing/2014/main" id="{EFB50ECE-81BE-4B4F-9EEE-4413685862C6}"/>
              </a:ext>
            </a:extLst>
          </p:cNvPr>
          <p:cNvSpPr/>
          <p:nvPr/>
        </p:nvSpPr>
        <p:spPr>
          <a:xfrm>
            <a:off x="1528158" y="2691895"/>
            <a:ext cx="424873" cy="267854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ilindro 30">
            <a:extLst>
              <a:ext uri="{FF2B5EF4-FFF2-40B4-BE49-F238E27FC236}">
                <a16:creationId xmlns:a16="http://schemas.microsoft.com/office/drawing/2014/main" id="{7D593FB6-DCAE-4D11-8DE9-DCC4AD11B2A3}"/>
              </a:ext>
            </a:extLst>
          </p:cNvPr>
          <p:cNvSpPr/>
          <p:nvPr/>
        </p:nvSpPr>
        <p:spPr>
          <a:xfrm>
            <a:off x="1680558" y="2844295"/>
            <a:ext cx="424873" cy="267854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Cilindro 31">
            <a:extLst>
              <a:ext uri="{FF2B5EF4-FFF2-40B4-BE49-F238E27FC236}">
                <a16:creationId xmlns:a16="http://schemas.microsoft.com/office/drawing/2014/main" id="{12FAD507-043F-42CD-834C-8FF22AD923EC}"/>
              </a:ext>
            </a:extLst>
          </p:cNvPr>
          <p:cNvSpPr/>
          <p:nvPr/>
        </p:nvSpPr>
        <p:spPr>
          <a:xfrm>
            <a:off x="1832958" y="2959749"/>
            <a:ext cx="424873" cy="34174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Cilindro 32">
            <a:extLst>
              <a:ext uri="{FF2B5EF4-FFF2-40B4-BE49-F238E27FC236}">
                <a16:creationId xmlns:a16="http://schemas.microsoft.com/office/drawing/2014/main" id="{30E969EF-94F1-4316-AAFF-9185F3F098B4}"/>
              </a:ext>
            </a:extLst>
          </p:cNvPr>
          <p:cNvSpPr/>
          <p:nvPr/>
        </p:nvSpPr>
        <p:spPr>
          <a:xfrm>
            <a:off x="1985358" y="3112149"/>
            <a:ext cx="424873" cy="34174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Cilindro 33">
            <a:extLst>
              <a:ext uri="{FF2B5EF4-FFF2-40B4-BE49-F238E27FC236}">
                <a16:creationId xmlns:a16="http://schemas.microsoft.com/office/drawing/2014/main" id="{494B4333-7379-4BE5-9ADC-99386221BCC2}"/>
              </a:ext>
            </a:extLst>
          </p:cNvPr>
          <p:cNvSpPr/>
          <p:nvPr/>
        </p:nvSpPr>
        <p:spPr>
          <a:xfrm>
            <a:off x="2137758" y="3264549"/>
            <a:ext cx="424873" cy="341746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Cilindro 34">
            <a:extLst>
              <a:ext uri="{FF2B5EF4-FFF2-40B4-BE49-F238E27FC236}">
                <a16:creationId xmlns:a16="http://schemas.microsoft.com/office/drawing/2014/main" id="{FC949EB4-C68A-4893-A153-72373F165134}"/>
              </a:ext>
            </a:extLst>
          </p:cNvPr>
          <p:cNvSpPr/>
          <p:nvPr/>
        </p:nvSpPr>
        <p:spPr>
          <a:xfrm>
            <a:off x="1493521" y="3112149"/>
            <a:ext cx="424873" cy="341746"/>
          </a:xfrm>
          <a:prstGeom prst="can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Cilindro 35">
            <a:extLst>
              <a:ext uri="{FF2B5EF4-FFF2-40B4-BE49-F238E27FC236}">
                <a16:creationId xmlns:a16="http://schemas.microsoft.com/office/drawing/2014/main" id="{76C54EB0-DFB7-445C-A213-88A49D0EDE22}"/>
              </a:ext>
            </a:extLst>
          </p:cNvPr>
          <p:cNvSpPr/>
          <p:nvPr/>
        </p:nvSpPr>
        <p:spPr>
          <a:xfrm>
            <a:off x="1712885" y="3306114"/>
            <a:ext cx="424873" cy="341746"/>
          </a:xfrm>
          <a:prstGeom prst="can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Cilindro 36">
            <a:extLst>
              <a:ext uri="{FF2B5EF4-FFF2-40B4-BE49-F238E27FC236}">
                <a16:creationId xmlns:a16="http://schemas.microsoft.com/office/drawing/2014/main" id="{5190FA9C-F046-4D50-B9D2-0F357C1FAAD9}"/>
              </a:ext>
            </a:extLst>
          </p:cNvPr>
          <p:cNvSpPr/>
          <p:nvPr/>
        </p:nvSpPr>
        <p:spPr>
          <a:xfrm>
            <a:off x="1876830" y="3551216"/>
            <a:ext cx="424873" cy="267854"/>
          </a:xfrm>
          <a:prstGeom prst="can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E776C80-CE7E-4A24-A106-43BD679217BA}"/>
              </a:ext>
            </a:extLst>
          </p:cNvPr>
          <p:cNvSpPr txBox="1"/>
          <p:nvPr/>
        </p:nvSpPr>
        <p:spPr>
          <a:xfrm>
            <a:off x="396933" y="1825107"/>
            <a:ext cx="2021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>
                <a:solidFill>
                  <a:srgbClr val="C00000"/>
                </a:solidFill>
              </a:rPr>
              <a:t>Sistema</a:t>
            </a:r>
          </a:p>
          <a:p>
            <a:r>
              <a:rPr lang="pt-BR" sz="2400">
                <a:solidFill>
                  <a:srgbClr val="C00000"/>
                </a:solidFill>
              </a:rPr>
              <a:t>FI-Admin</a:t>
            </a:r>
          </a:p>
        </p:txBody>
      </p:sp>
    </p:spTree>
    <p:extLst>
      <p:ext uri="{BB962C8B-B14F-4D97-AF65-F5344CB8AC3E}">
        <p14:creationId xmlns:p14="http://schemas.microsoft.com/office/powerpoint/2010/main" val="637168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310031FA-0E35-4BBB-BCE7-7220BD5B8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79731"/>
              </p:ext>
            </p:extLst>
          </p:nvPr>
        </p:nvGraphicFramePr>
        <p:xfrm>
          <a:off x="844731" y="1748185"/>
          <a:ext cx="10445002" cy="3931920"/>
        </p:xfrm>
        <a:graphic>
          <a:graphicData uri="http://schemas.openxmlformats.org/drawingml/2006/table">
            <a:tbl>
              <a:tblPr/>
              <a:tblGrid>
                <a:gridCol w="10445002">
                  <a:extLst>
                    <a:ext uri="{9D8B030D-6E8A-4147-A177-3AD203B41FA5}">
                      <a16:colId xmlns:a16="http://schemas.microsoft.com/office/drawing/2014/main" val="4075432918"/>
                    </a:ext>
                  </a:extLst>
                </a:gridCol>
              </a:tblGrid>
              <a:tr h="1206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Arial"/>
                        </a:rPr>
                        <a:t>Fuentes de información referenciales actualizadas y disponibles en la BVS 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801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1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1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459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Arial"/>
                        </a:rPr>
                        <a:t>Mantener la </a:t>
                      </a:r>
                      <a:r>
                        <a:rPr lang="es-ES" sz="1800" b="1" i="0" dirty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plataforma tecnológica actualizada 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y mejorar la gestión de las fuentes de información referenciales (</a:t>
                      </a:r>
                      <a:r>
                        <a:rPr lang="es-ES" sz="1800" b="1" i="0" dirty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FI-</a:t>
                      </a:r>
                      <a:r>
                        <a:rPr lang="es-ES" sz="1800" b="1" i="0" dirty="0" err="1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Admin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1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0927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Arial"/>
                        </a:rPr>
                        <a:t>Gestionar, orientar y monitorear la </a:t>
                      </a:r>
                      <a:r>
                        <a:rPr lang="es-ES" sz="1800" b="1" i="0" kern="12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contribución de la red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 a las fuentes de información referenciales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97118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1" i="0" dirty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Integrar tesauros temáticos 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para complementar la indización utilizando el </a:t>
                      </a:r>
                      <a:r>
                        <a:rPr lang="es-ES" sz="1800" b="0" i="0" dirty="0" err="1">
                          <a:effectLst/>
                          <a:latin typeface="Arial"/>
                        </a:rPr>
                        <a:t>MeSH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/</a:t>
                      </a:r>
                      <a:r>
                        <a:rPr lang="es-ES" sz="1800" b="0" i="0" dirty="0" err="1">
                          <a:effectLst/>
                          <a:latin typeface="Arial"/>
                        </a:rPr>
                        <a:t>DeCS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 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A01A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01A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38748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1" i="0" dirty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Migrar bases de datos nacionales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, institucionales y temáticas para el servicio integrado de fuentes de información referenciales  (FI-</a:t>
                      </a:r>
                      <a:r>
                        <a:rPr lang="es-ES" sz="1800" b="0" i="0" dirty="0" err="1">
                          <a:effectLst/>
                          <a:latin typeface="Arial"/>
                        </a:rPr>
                        <a:t>Admin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A01A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09903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Arial"/>
                        </a:rPr>
                        <a:t>Apoyar el proceso de </a:t>
                      </a:r>
                      <a:r>
                        <a:rPr lang="es-ES" sz="1800" b="1" i="0" dirty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indización utilizando tecnologías innovadoras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, como por ejemplo aprendizaje de máquina 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801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16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1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966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Arial"/>
                        </a:rPr>
                        <a:t>Realizar acciones de gestión y </a:t>
                      </a:r>
                      <a:r>
                        <a:rPr lang="es-ES" sz="1800" b="1" i="0" kern="1200" dirty="0">
                          <a:solidFill>
                            <a:srgbClr val="0070C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actualización de los portales de las fuentes referenciales </a:t>
                      </a:r>
                      <a:r>
                        <a:rPr lang="es-ES" sz="1800" b="0" i="0" dirty="0">
                          <a:effectLst/>
                          <a:latin typeface="Arial"/>
                        </a:rPr>
                        <a:t>(revistas, LIS, multimedios, legislación, REA y otras)  </a:t>
                      </a:r>
                    </a:p>
                  </a:txBody>
                  <a:tcPr anchor="ctr">
                    <a:lnL w="6350" cap="flat" cmpd="sng" algn="ctr">
                      <a:solidFill>
                        <a:srgbClr val="2022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19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022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2341"/>
                  </a:ext>
                </a:extLst>
              </a:tr>
            </a:tbl>
          </a:graphicData>
        </a:graphic>
      </p:graphicFrame>
      <p:sp>
        <p:nvSpPr>
          <p:cNvPr id="3" name="Título 1">
            <a:extLst>
              <a:ext uri="{FF2B5EF4-FFF2-40B4-BE49-F238E27FC236}">
                <a16:creationId xmlns:a16="http://schemas.microsoft.com/office/drawing/2014/main" id="{35C48E6B-EED4-4DE9-AE62-F51F6B06C656}"/>
              </a:ext>
            </a:extLst>
          </p:cNvPr>
          <p:cNvSpPr txBox="1">
            <a:spLocks/>
          </p:cNvSpPr>
          <p:nvPr/>
        </p:nvSpPr>
        <p:spPr>
          <a:xfrm>
            <a:off x="467591" y="298290"/>
            <a:ext cx="112568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>
                <a:solidFill>
                  <a:srgbClr val="000000"/>
                </a:solidFill>
                <a:latin typeface="Calibri" panose="020F0502020204030204" pitchFamily="34" charset="0"/>
              </a:rPr>
              <a:t>Fuentes de </a:t>
            </a:r>
            <a:r>
              <a:rPr lang="pt-BR" sz="3600" err="1">
                <a:solidFill>
                  <a:srgbClr val="000000"/>
                </a:solidFill>
                <a:latin typeface="Calibri" panose="020F0502020204030204" pitchFamily="34" charset="0"/>
              </a:rPr>
              <a:t>Información</a:t>
            </a:r>
            <a:r>
              <a:rPr lang="pt-BR" sz="36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pt-BR" sz="3600" err="1">
                <a:solidFill>
                  <a:srgbClr val="000000"/>
                </a:solidFill>
                <a:latin typeface="Calibri" panose="020F0502020204030204" pitchFamily="34" charset="0"/>
              </a:rPr>
              <a:t>Referenciales</a:t>
            </a:r>
            <a:r>
              <a:rPr lang="pt-BR" sz="3600">
                <a:solidFill>
                  <a:srgbClr val="000000"/>
                </a:solidFill>
                <a:latin typeface="Calibri" panose="020F0502020204030204" pitchFamily="34" charset="0"/>
              </a:rPr>
              <a:t> - Sistema FI-Admin</a:t>
            </a:r>
          </a:p>
        </p:txBody>
      </p:sp>
    </p:spTree>
    <p:extLst>
      <p:ext uri="{BB962C8B-B14F-4D97-AF65-F5344CB8AC3E}">
        <p14:creationId xmlns:p14="http://schemas.microsoft.com/office/powerpoint/2010/main" val="4104809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0CFBAED-189F-A035-279C-0F9D805C2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335" y="0"/>
            <a:ext cx="78573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52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3709F92-0B6E-3C22-DB0F-9139AAA1D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199" y="4024"/>
            <a:ext cx="8061598" cy="659214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EE1D0CD-0EB1-ACB3-733C-A068D7F52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1" y="281305"/>
            <a:ext cx="1994425" cy="315468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A709512-125D-49A0-F3C2-7EF48D976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639" y="145415"/>
            <a:ext cx="2028560" cy="315468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B051221-9557-ABAB-2717-59A2684A6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3927" y="3543935"/>
            <a:ext cx="2115879" cy="303276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D2F9E4E2-139B-D9B4-5DD9-44744E184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8821" y="3843020"/>
            <a:ext cx="1971675" cy="2838450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4AEBF83-FB99-E191-1A87-5C5D657D77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3076" y="3322955"/>
            <a:ext cx="1990725" cy="552450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FA3D0BC3-2A4F-1676-85A8-06606C1AFB72}"/>
              </a:ext>
            </a:extLst>
          </p:cNvPr>
          <p:cNvSpPr/>
          <p:nvPr/>
        </p:nvSpPr>
        <p:spPr>
          <a:xfrm>
            <a:off x="6108558" y="1957977"/>
            <a:ext cx="1330960" cy="5675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8DB84017-0770-16E8-0C99-F4DF5D97D6BA}"/>
              </a:ext>
            </a:extLst>
          </p:cNvPr>
          <p:cNvSpPr/>
          <p:nvPr/>
        </p:nvSpPr>
        <p:spPr>
          <a:xfrm>
            <a:off x="7993963" y="6028657"/>
            <a:ext cx="2149215" cy="5675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DC921267-377C-4671-5A1B-A1BA28557A17}"/>
              </a:ext>
            </a:extLst>
          </p:cNvPr>
          <p:cNvSpPr txBox="1"/>
          <p:nvPr/>
        </p:nvSpPr>
        <p:spPr>
          <a:xfrm>
            <a:off x="4319451" y="2717074"/>
            <a:ext cx="215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52 Bases de </a:t>
            </a:r>
            <a:r>
              <a:rPr lang="pt-BR" b="1" dirty="0" err="1">
                <a:solidFill>
                  <a:srgbClr val="FF0000"/>
                </a:solidFill>
              </a:rPr>
              <a:t>Datos</a:t>
            </a:r>
            <a:endParaRPr lang="pt-B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9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DD383F28-00F9-4124-A427-6EFA7429CDD0}"/>
              </a:ext>
            </a:extLst>
          </p:cNvPr>
          <p:cNvSpPr txBox="1"/>
          <p:nvPr/>
        </p:nvSpPr>
        <p:spPr>
          <a:xfrm>
            <a:off x="779417" y="940110"/>
            <a:ext cx="10406743" cy="46474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l" rtl="0" fontAlgn="base"/>
            <a:r>
              <a:rPr lang="pt-BR" sz="3600" b="1" i="0" dirty="0">
                <a:solidFill>
                  <a:srgbClr val="002060"/>
                </a:solidFill>
                <a:effectLst/>
                <a:latin typeface="Calibri"/>
                <a:cs typeface="Calibri"/>
              </a:rPr>
              <a:t>Agenda </a:t>
            </a:r>
            <a:r>
              <a:rPr lang="pt-BR" sz="3600" b="1" i="0" dirty="0" err="1">
                <a:solidFill>
                  <a:srgbClr val="002060"/>
                </a:solidFill>
                <a:effectLst/>
                <a:latin typeface="Calibri"/>
                <a:cs typeface="Calibri"/>
              </a:rPr>
              <a:t>del</a:t>
            </a:r>
            <a:r>
              <a:rPr lang="pt-BR" sz="3600" b="1" i="0" dirty="0">
                <a:solidFill>
                  <a:srgbClr val="002060"/>
                </a:solidFill>
                <a:effectLst/>
                <a:latin typeface="Calibri"/>
                <a:cs typeface="Calibri"/>
              </a:rPr>
              <a:t> </a:t>
            </a:r>
            <a:r>
              <a:rPr lang="pt-BR" sz="3600" b="1" i="0" dirty="0" err="1">
                <a:solidFill>
                  <a:srgbClr val="002060"/>
                </a:solidFill>
                <a:effectLst/>
                <a:latin typeface="Calibri"/>
                <a:cs typeface="Calibri"/>
              </a:rPr>
              <a:t>día</a:t>
            </a:r>
            <a:endParaRPr lang="pt-BR" sz="3600" b="0" i="0" dirty="0">
              <a:solidFill>
                <a:srgbClr val="002060"/>
              </a:solidFill>
              <a:effectLst/>
              <a:latin typeface="Calibri"/>
              <a:cs typeface="Calibri"/>
            </a:endParaRPr>
          </a:p>
          <a:p>
            <a:pPr algn="l" rtl="0" fontAlgn="base"/>
            <a:endParaRPr lang="pt-BR" sz="20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r>
              <a:rPr lang="pt-BR" sz="2400" b="1" dirty="0">
                <a:ea typeface="+mn-lt"/>
                <a:cs typeface="+mn-lt"/>
              </a:rPr>
              <a:t>Gestión de bases de </a:t>
            </a:r>
            <a:r>
              <a:rPr lang="pt-BR" sz="2400" b="1" dirty="0" err="1">
                <a:ea typeface="+mn-lt"/>
                <a:cs typeface="+mn-lt"/>
              </a:rPr>
              <a:t>datos</a:t>
            </a:r>
            <a:r>
              <a:rPr lang="pt-BR" sz="2400" dirty="0">
                <a:ea typeface="+mn-lt"/>
                <a:cs typeface="+mn-lt"/>
              </a:rPr>
              <a:t>,</a:t>
            </a:r>
            <a:r>
              <a:rPr lang="pt-BR" sz="2400" b="1" dirty="0">
                <a:ea typeface="+mn-lt"/>
                <a:cs typeface="+mn-lt"/>
              </a:rPr>
              <a:t> </a:t>
            </a:r>
            <a:r>
              <a:rPr lang="pt-BR" sz="2400" dirty="0">
                <a:ea typeface="+mn-lt"/>
                <a:cs typeface="+mn-lt"/>
              </a:rPr>
              <a:t>por</a:t>
            </a:r>
            <a:r>
              <a:rPr lang="pt-BR" sz="2400" b="0" i="0" dirty="0">
                <a:solidFill>
                  <a:srgbClr val="000000"/>
                </a:solidFill>
                <a:effectLst/>
              </a:rPr>
              <a:t> Verônica Abdala</a:t>
            </a:r>
            <a:endParaRPr lang="pt-BR" sz="2400" b="0" i="0" dirty="0">
              <a:solidFill>
                <a:srgbClr val="000000"/>
              </a:solidFill>
              <a:effectLst/>
              <a:cs typeface="Calibri"/>
            </a:endParaRPr>
          </a:p>
          <a:p>
            <a:endParaRPr lang="pt-BR" sz="2400" b="1" dirty="0">
              <a:cs typeface="Calibri"/>
            </a:endParaRPr>
          </a:p>
          <a:p>
            <a:r>
              <a:rPr lang="pt-BR" sz="2400" b="1" dirty="0" err="1">
                <a:cs typeface="Calibri"/>
              </a:rPr>
              <a:t>Procesos</a:t>
            </a:r>
            <a:r>
              <a:rPr lang="pt-BR" sz="2400" b="1" dirty="0"/>
              <a:t> de </a:t>
            </a:r>
            <a:r>
              <a:rPr lang="pt-BR" sz="2400" b="1" dirty="0" err="1"/>
              <a:t>migración</a:t>
            </a:r>
            <a:r>
              <a:rPr lang="pt-BR" sz="2400" dirty="0"/>
              <a:t>, por Marcos Luís Mori</a:t>
            </a:r>
            <a:endParaRPr lang="pt-BR" sz="2400" dirty="0">
              <a:ea typeface="+mn-lt"/>
              <a:cs typeface="+mn-lt"/>
            </a:endParaRPr>
          </a:p>
          <a:p>
            <a:endParaRPr lang="pt-BR" sz="2400" b="1" dirty="0"/>
          </a:p>
          <a:p>
            <a:r>
              <a:rPr lang="pt-BR" sz="2400" b="1" dirty="0"/>
              <a:t>Casos de </a:t>
            </a:r>
            <a:r>
              <a:rPr lang="pt-BR" sz="2400" b="1" dirty="0" err="1"/>
              <a:t>éxito</a:t>
            </a:r>
            <a:r>
              <a:rPr lang="pt-BR" sz="2400" b="1" dirty="0"/>
              <a:t>, </a:t>
            </a:r>
            <a:r>
              <a:rPr lang="pt-BR" sz="2400" dirty="0">
                <a:solidFill>
                  <a:srgbClr val="000000"/>
                </a:solidFill>
              </a:rPr>
              <a:t>por </a:t>
            </a:r>
            <a:r>
              <a:rPr lang="pt-BR" sz="2400" b="0" i="0" dirty="0">
                <a:solidFill>
                  <a:srgbClr val="000000"/>
                </a:solidFill>
                <a:effectLst/>
              </a:rPr>
              <a:t>Sueli Suga</a:t>
            </a:r>
            <a:endParaRPr lang="pt-BR" sz="2400" b="0" i="0" dirty="0">
              <a:solidFill>
                <a:srgbClr val="000000"/>
              </a:solidFill>
              <a:effectLst/>
              <a:ea typeface="Calibri"/>
              <a:cs typeface="Calibri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sz="2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pt-BR" sz="2400" b="1" i="0" dirty="0" err="1">
                <a:solidFill>
                  <a:srgbClr val="000000"/>
                </a:solidFill>
                <a:effectLst/>
              </a:rPr>
              <a:t>Compartiendo</a:t>
            </a:r>
            <a:r>
              <a:rPr lang="pt-BR" sz="2400" b="1" i="0" dirty="0">
                <a:solidFill>
                  <a:srgbClr val="000000"/>
                </a:solidFill>
                <a:effectLst/>
              </a:rPr>
              <a:t> Experiencia: </a:t>
            </a:r>
            <a:endParaRPr lang="en-US" sz="2400" b="0" i="0" dirty="0">
              <a:solidFill>
                <a:srgbClr val="000000"/>
              </a:solidFill>
              <a:effectLst/>
            </a:endParaRPr>
          </a:p>
          <a:p>
            <a:endParaRPr lang="pt-BR" sz="2400" b="1" dirty="0">
              <a:cs typeface="Calibri"/>
            </a:endParaRPr>
          </a:p>
          <a:p>
            <a:pPr lvl="1"/>
            <a:r>
              <a:rPr lang="pt-BR" sz="2400" b="1" dirty="0" err="1">
                <a:cs typeface="Calibri"/>
              </a:rPr>
              <a:t>Migración</a:t>
            </a:r>
            <a:r>
              <a:rPr lang="pt-BR" sz="2400" b="1" dirty="0"/>
              <a:t> de </a:t>
            </a:r>
            <a:r>
              <a:rPr lang="pt-BR" sz="2400" b="1" dirty="0" err="1"/>
              <a:t>las</a:t>
            </a:r>
            <a:r>
              <a:rPr lang="pt-BR" sz="2400" b="1" dirty="0"/>
              <a:t> bases </a:t>
            </a:r>
            <a:r>
              <a:rPr lang="pt-BR" sz="2400" b="1" i="0" dirty="0">
                <a:effectLst/>
              </a:rPr>
              <a:t>de</a:t>
            </a:r>
            <a:r>
              <a:rPr lang="pt-BR" sz="2400" b="1" dirty="0"/>
              <a:t> </a:t>
            </a:r>
            <a:r>
              <a:rPr lang="pt-BR" sz="2400" b="1" dirty="0" err="1"/>
              <a:t>datos</a:t>
            </a:r>
            <a:r>
              <a:rPr lang="pt-BR" sz="2400" b="1" dirty="0"/>
              <a:t> de </a:t>
            </a:r>
            <a:r>
              <a:rPr lang="pt-BR" sz="2400" b="1" dirty="0" err="1"/>
              <a:t>la</a:t>
            </a:r>
            <a:r>
              <a:rPr lang="pt-BR" sz="2400" b="1" dirty="0"/>
              <a:t> BVS </a:t>
            </a:r>
            <a:r>
              <a:rPr lang="pt-BR" sz="2400" b="1" dirty="0" err="1"/>
              <a:t>Bolivia</a:t>
            </a:r>
            <a:r>
              <a:rPr lang="pt-BR" sz="2400" dirty="0"/>
              <a:t>, por </a:t>
            </a:r>
            <a:r>
              <a:rPr lang="pt-BR" sz="2400" dirty="0" err="1"/>
              <a:t>Marilin</a:t>
            </a:r>
            <a:r>
              <a:rPr lang="pt-BR" sz="2400" dirty="0"/>
              <a:t> Sánchez </a:t>
            </a:r>
            <a:r>
              <a:rPr lang="pt-BR" sz="2400" dirty="0" err="1"/>
              <a:t>Rada</a:t>
            </a:r>
            <a:endParaRPr lang="pt-BR" sz="2400" dirty="0">
              <a:ea typeface="+mn-lt"/>
              <a:cs typeface="+mn-lt"/>
            </a:endParaRPr>
          </a:p>
          <a:p>
            <a:endParaRPr lang="pt-BR" sz="2400" b="1" i="0" dirty="0">
              <a:effectLst/>
              <a:ea typeface="+mn-lt"/>
              <a:cs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BC245A-2145-A48B-BEE7-632BF364ECAB}"/>
              </a:ext>
            </a:extLst>
          </p:cNvPr>
          <p:cNvSpPr txBox="1"/>
          <p:nvPr/>
        </p:nvSpPr>
        <p:spPr>
          <a:xfrm>
            <a:off x="308975" y="626927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8849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 OPAS" ma:contentTypeID="0x010100D9D66CEC5F2C404782F911C86DB1F77300943D3F739B659647BD5CFC479406D26F" ma:contentTypeVersion="32" ma:contentTypeDescription="Tipo de conteúdo para documento OPAS" ma:contentTypeScope="" ma:versionID="60d8623862cd0b106c685c7c0f62e0c4">
  <xsd:schema xmlns:xsd="http://www.w3.org/2001/XMLSchema" xmlns:xs="http://www.w3.org/2001/XMLSchema" xmlns:p="http://schemas.microsoft.com/office/2006/metadata/properties" xmlns:ns2="82b74cde-721b-4900-965b-f4b64e850898" xmlns:ns3="d0b062d6-04b0-42b2-8da4-328e5eddc887" xmlns:ns4="ce88b3b2-2283-476c-a42e-f70cbf0d0ea2" xmlns:ns5="5e13aadc-de86-43ee-b386-40c01ba74c80" targetNamespace="http://schemas.microsoft.com/office/2006/metadata/properties" ma:root="true" ma:fieldsID="1938b88b9ce1f0ee7eeba2b6a4fb1799" ns2:_="" ns3:_="" ns4:_="" ns5:_="">
    <xsd:import namespace="82b74cde-721b-4900-965b-f4b64e850898"/>
    <xsd:import namespace="d0b062d6-04b0-42b2-8da4-328e5eddc887"/>
    <xsd:import namespace="ce88b3b2-2283-476c-a42e-f70cbf0d0ea2"/>
    <xsd:import namespace="5e13aadc-de86-43ee-b386-40c01ba74c80"/>
    <xsd:element name="properties">
      <xsd:complexType>
        <xsd:sequence>
          <xsd:element name="documentManagement">
            <xsd:complexType>
              <xsd:all>
                <xsd:element ref="ns2:DocumentID" minOccurs="0"/>
                <xsd:element ref="ns3:SecurityClearanc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Lilian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5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b74cde-721b-4900-965b-f4b64e850898" elementFormDefault="qualified">
    <xsd:import namespace="http://schemas.microsoft.com/office/2006/documentManagement/types"/>
    <xsd:import namespace="http://schemas.microsoft.com/office/infopath/2007/PartnerControls"/>
    <xsd:element name="DocumentID" ma:index="8" nillable="true" ma:displayName="Número de documento" ma:internalName="DocumentID" ma:readOnly="false">
      <xsd:simpleType>
        <xsd:restriction base="dms:Text">
          <xsd:maxLength value="16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b062d6-04b0-42b2-8da4-328e5eddc887" elementFormDefault="qualified">
    <xsd:import namespace="http://schemas.microsoft.com/office/2006/documentManagement/types"/>
    <xsd:import namespace="http://schemas.microsoft.com/office/infopath/2007/PartnerControls"/>
    <xsd:element name="SecurityClearance" ma:index="9" nillable="true" ma:displayName="Classificação de segurança" ma:list="{49e70423-32a3-45ac-85d6-aaeec80bf6dc}" ma:internalName="SecurityClearance" ma:readOnly="false" ma:showField="PT_x002d_BR" ma:web="82b74cde-721b-4900-965b-f4b64e850898">
      <xsd:simpleType>
        <xsd:restriction base="dms:Lookup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ilian" ma:index="22" nillable="true" ma:displayName="Lilian" ma:description="Date of creation&#10;" ma:format="DateOnly" ma:internalName="Lilian">
      <xsd:simpleType>
        <xsd:restriction base="dms:DateTime"/>
      </xsd:simpleType>
    </xsd:element>
    <xsd:element name="_Flow_SignoffStatus" ma:index="23" nillable="true" ma:displayName="Sign-off status" ma:internalName="Sign_x002d_off_x0020_status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c0f44cca-6aff-4d49-827c-e4b3bc2e3f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8b3b2-2283-476c-a42e-f70cbf0d0ea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13aadc-de86-43ee-b386-40c01ba74c80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38120fef-ded7-4458-906f-dad16e4e57b9}" ma:internalName="TaxCatchAll" ma:showField="CatchAllData" ma:web="82b74cde-721b-4900-965b-f4b64e85089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0b062d6-04b0-42b2-8da4-328e5eddc887" xsi:nil="true"/>
    <SecurityClearance xmlns="d0b062d6-04b0-42b2-8da4-328e5eddc887" xsi:nil="true"/>
    <Lilian xmlns="d0b062d6-04b0-42b2-8da4-328e5eddc887" xsi:nil="true"/>
    <DocumentID xmlns="82b74cde-721b-4900-965b-f4b64e850898" xsi:nil="true"/>
    <SharedWithUsers xmlns="ce88b3b2-2283-476c-a42e-f70cbf0d0ea2">
      <UserInfo>
        <DisplayName>Barretto, Marcia Y. (BIR)</DisplayName>
        <AccountId>21</AccountId>
        <AccountType/>
      </UserInfo>
      <UserInfo>
        <DisplayName>Valentin, Silvia (BIR)</DisplayName>
        <AccountId>23</AccountId>
        <AccountType/>
      </UserInfo>
    </SharedWithUsers>
    <lcf76f155ced4ddcb4097134ff3c332f xmlns="d0b062d6-04b0-42b2-8da4-328e5eddc887">
      <Terms xmlns="http://schemas.microsoft.com/office/infopath/2007/PartnerControls"/>
    </lcf76f155ced4ddcb4097134ff3c332f>
    <TaxCatchAll xmlns="5e13aadc-de86-43ee-b386-40c01ba74c80" xsi:nil="true"/>
  </documentManagement>
</p:properties>
</file>

<file path=customXml/itemProps1.xml><?xml version="1.0" encoding="utf-8"?>
<ds:datastoreItem xmlns:ds="http://schemas.openxmlformats.org/officeDocument/2006/customXml" ds:itemID="{F9D9B3EB-0823-4B53-82D6-F5481134C3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b74cde-721b-4900-965b-f4b64e850898"/>
    <ds:schemaRef ds:uri="d0b062d6-04b0-42b2-8da4-328e5eddc887"/>
    <ds:schemaRef ds:uri="ce88b3b2-2283-476c-a42e-f70cbf0d0ea2"/>
    <ds:schemaRef ds:uri="5e13aadc-de86-43ee-b386-40c01ba74c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FAC132-12B0-4045-AD41-68728797A3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C95713-D544-41E8-84E3-BE5DC9685FBC}">
  <ds:schemaRefs>
    <ds:schemaRef ds:uri="http://purl.org/dc/elements/1.1/"/>
    <ds:schemaRef ds:uri="d0b062d6-04b0-42b2-8da4-328e5eddc887"/>
    <ds:schemaRef ds:uri="82b74cde-721b-4900-965b-f4b64e850898"/>
    <ds:schemaRef ds:uri="http://purl.org/dc/terms/"/>
    <ds:schemaRef ds:uri="http://schemas.openxmlformats.org/package/2006/metadata/core-properties"/>
    <ds:schemaRef ds:uri="http://schemas.microsoft.com/office/2006/metadata/properties"/>
    <ds:schemaRef ds:uri="ce88b3b2-2283-476c-a42e-f70cbf0d0ea2"/>
    <ds:schemaRef ds:uri="http://schemas.microsoft.com/office/2006/documentManagement/types"/>
    <ds:schemaRef ds:uri="http://purl.org/dc/dcmitype/"/>
    <ds:schemaRef ds:uri="http://schemas.microsoft.com/office/infopath/2007/PartnerControls"/>
    <ds:schemaRef ds:uri="5e13aadc-de86-43ee-b386-40c01ba74c8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538</Words>
  <Application>Microsoft Office PowerPoint</Application>
  <PresentationFormat>Widescreen</PresentationFormat>
  <Paragraphs>107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Pierri, Marina de Sene (BIR)</dc:creator>
  <cp:lastModifiedBy>Abdala, Carmen Veronica Mendes (BIR)</cp:lastModifiedBy>
  <cp:revision>294</cp:revision>
  <dcterms:created xsi:type="dcterms:W3CDTF">2022-03-04T13:30:08Z</dcterms:created>
  <dcterms:modified xsi:type="dcterms:W3CDTF">2022-06-30T19:06:58Z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0x010100D9D66CEC5F2C404782F911C86DB1F77300943D3F739B659647BD5CFC479406D26F</vt:lpwstr>
  </property>
  <property fmtid="{D5CDD505-2E9C-101B-9397-08002B2CF9AE}" pid="3" name="MediaServiceImageTags">
    <vt:lpwstr/>
  </property>
</Properties>
</file>