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handoutMasterIdLst>
    <p:handoutMasterId r:id="rId27"/>
  </p:handoutMasterIdLst>
  <p:sldIdLst>
    <p:sldId id="283" r:id="rId5"/>
    <p:sldId id="350" r:id="rId6"/>
    <p:sldId id="353" r:id="rId7"/>
    <p:sldId id="344" r:id="rId8"/>
    <p:sldId id="356" r:id="rId9"/>
    <p:sldId id="354" r:id="rId10"/>
    <p:sldId id="369" r:id="rId11"/>
    <p:sldId id="355" r:id="rId12"/>
    <p:sldId id="368" r:id="rId13"/>
    <p:sldId id="383" r:id="rId14"/>
    <p:sldId id="381" r:id="rId15"/>
    <p:sldId id="382" r:id="rId16"/>
    <p:sldId id="370" r:id="rId17"/>
    <p:sldId id="371" r:id="rId18"/>
    <p:sldId id="378" r:id="rId19"/>
    <p:sldId id="380" r:id="rId20"/>
    <p:sldId id="352" r:id="rId21"/>
    <p:sldId id="358" r:id="rId22"/>
    <p:sldId id="367" r:id="rId23"/>
    <p:sldId id="384" r:id="rId24"/>
    <p:sldId id="307" r:id="rId25"/>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0000FF"/>
    <a:srgbClr val="FF9900"/>
    <a:srgbClr val="008000"/>
    <a:srgbClr val="006600"/>
    <a:srgbClr val="003366"/>
    <a:srgbClr val="FF00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594"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E84B5B-E101-48B7-9FDA-827F7049BF80}" type="datetimeFigureOut">
              <a:rPr lang="es-CO" smtClean="0"/>
              <a:pPr/>
              <a:t>29/06/2022</a:t>
            </a:fld>
            <a:endParaRPr lang="es-CO"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2F5E15-2C4D-444A-9739-091CAACE8EBF}" type="slidenum">
              <a:rPr lang="es-CO" smtClean="0"/>
              <a:pPr/>
              <a:t>‹#›</a:t>
            </a:fld>
            <a:endParaRPr lang="es-CO" dirty="0"/>
          </a:p>
        </p:txBody>
      </p:sp>
    </p:spTree>
    <p:extLst>
      <p:ext uri="{BB962C8B-B14F-4D97-AF65-F5344CB8AC3E}">
        <p14:creationId xmlns:p14="http://schemas.microsoft.com/office/powerpoint/2010/main" val="1359577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4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Haga clic para modificar el estilo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C4739AC-155C-4154-B3CE-430396128CBF}" type="slidenum">
              <a:rPr lang="en-US"/>
              <a:pPr>
                <a:defRPr/>
              </a:pPr>
              <a:t>‹#›</a:t>
            </a:fld>
            <a:endParaRPr lang="en-US" dirty="0"/>
          </a:p>
        </p:txBody>
      </p:sp>
    </p:spTree>
    <p:extLst>
      <p:ext uri="{BB962C8B-B14F-4D97-AF65-F5344CB8AC3E}">
        <p14:creationId xmlns:p14="http://schemas.microsoft.com/office/powerpoint/2010/main" val="38063866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50848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10</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9238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11</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75030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12</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72988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13</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58383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14</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78768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15</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496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16</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2012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17</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89591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18</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4916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19</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15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2</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3569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20</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73657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21</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02328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3</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35787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4</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037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5</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73659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6</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43286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7</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94322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8</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5722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DCED55A2-380E-4E85-99EC-2D50A70B9880}" type="slidenum">
              <a:rPr lang="en-US" smtClean="0"/>
              <a:pPr/>
              <a:t>9</a:t>
            </a:fld>
            <a:endParaRPr lang="en-US" dirty="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71588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n-US"/>
              <a:t>Haga clic para modificar el estilo de título del patrón</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6" name="Rectangle 6"/>
          <p:cNvSpPr>
            <a:spLocks noGrp="1" noChangeArrowheads="1"/>
          </p:cNvSpPr>
          <p:nvPr>
            <p:ph type="sldNum" sz="quarter" idx="12"/>
          </p:nvPr>
        </p:nvSpPr>
        <p:spPr>
          <a:ln/>
        </p:spPr>
        <p:txBody>
          <a:bodyPr/>
          <a:lstStyle>
            <a:lvl1pPr>
              <a:defRPr/>
            </a:lvl1pPr>
          </a:lstStyle>
          <a:p>
            <a:pPr>
              <a:defRPr/>
            </a:pPr>
            <a:fld id="{B932615E-6125-4BF3-8E0F-5371102B7808}" type="slidenum">
              <a:rPr lang="es-ES"/>
              <a:pPr>
                <a:defRPr/>
              </a:pPr>
              <a:t>‹#›</a:t>
            </a:fld>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6" name="Rectangle 6"/>
          <p:cNvSpPr>
            <a:spLocks noGrp="1" noChangeArrowheads="1"/>
          </p:cNvSpPr>
          <p:nvPr>
            <p:ph type="sldNum" sz="quarter" idx="12"/>
          </p:nvPr>
        </p:nvSpPr>
        <p:spPr>
          <a:ln/>
        </p:spPr>
        <p:txBody>
          <a:bodyPr/>
          <a:lstStyle>
            <a:lvl1pPr>
              <a:defRPr/>
            </a:lvl1pPr>
          </a:lstStyle>
          <a:p>
            <a:pPr>
              <a:defRPr/>
            </a:pPr>
            <a:fld id="{7DD17E14-560D-40E1-AD7F-CCA7DCBEF1FC}" type="slidenum">
              <a:rPr lang="es-ES"/>
              <a:pPr>
                <a:defRPr/>
              </a:pPr>
              <a:t>‹#›</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n-US"/>
              <a:t>Haga clic para modificar el estilo de título del patrón</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6" name="Rectangle 6"/>
          <p:cNvSpPr>
            <a:spLocks noGrp="1" noChangeArrowheads="1"/>
          </p:cNvSpPr>
          <p:nvPr>
            <p:ph type="sldNum" sz="quarter" idx="12"/>
          </p:nvPr>
        </p:nvSpPr>
        <p:spPr>
          <a:ln/>
        </p:spPr>
        <p:txBody>
          <a:bodyPr/>
          <a:lstStyle>
            <a:lvl1pPr>
              <a:defRPr/>
            </a:lvl1pPr>
          </a:lstStyle>
          <a:p>
            <a:pPr>
              <a:defRPr/>
            </a:pPr>
            <a:fld id="{EA791F87-E94C-48C0-AC27-E22395F655DD}" type="slidenum">
              <a:rPr lang="es-ES"/>
              <a:pPr>
                <a:defRPr/>
              </a:pPr>
              <a:t>‹#›</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endParaRPr lang="es-ES"/>
          </a:p>
        </p:txBody>
      </p:sp>
      <p:sp>
        <p:nvSpPr>
          <p:cNvPr id="3" name="Marcador de contenido 2"/>
          <p:cNvSpPr>
            <a:spLocks noGrp="1"/>
          </p:cNvSpPr>
          <p:nvPr>
            <p:ph idx="1"/>
          </p:nvPr>
        </p:nvSpPr>
        <p:spPr/>
        <p:txBody>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6" name="Rectangle 6"/>
          <p:cNvSpPr>
            <a:spLocks noGrp="1" noChangeArrowheads="1"/>
          </p:cNvSpPr>
          <p:nvPr>
            <p:ph type="sldNum" sz="quarter" idx="12"/>
          </p:nvPr>
        </p:nvSpPr>
        <p:spPr>
          <a:ln/>
        </p:spPr>
        <p:txBody>
          <a:bodyPr/>
          <a:lstStyle>
            <a:lvl1pPr>
              <a:defRPr/>
            </a:lvl1pPr>
          </a:lstStyle>
          <a:p>
            <a:pPr>
              <a:defRPr/>
            </a:pPr>
            <a:fld id="{CD46E218-F92F-46DA-BC16-D2B150909F6E}" type="slidenum">
              <a:rPr lang="es-ES"/>
              <a:pPr>
                <a:defRPr/>
              </a:pPr>
              <a:t>‹#›</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n-US"/>
              <a:t>Haga clic para modificar el estilo de título del patrón</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6" name="Rectangle 6"/>
          <p:cNvSpPr>
            <a:spLocks noGrp="1" noChangeArrowheads="1"/>
          </p:cNvSpPr>
          <p:nvPr>
            <p:ph type="sldNum" sz="quarter" idx="12"/>
          </p:nvPr>
        </p:nvSpPr>
        <p:spPr>
          <a:ln/>
        </p:spPr>
        <p:txBody>
          <a:bodyPr/>
          <a:lstStyle>
            <a:lvl1pPr>
              <a:defRPr/>
            </a:lvl1pPr>
          </a:lstStyle>
          <a:p>
            <a:pPr>
              <a:defRPr/>
            </a:pPr>
            <a:fld id="{B8524FF3-5CDA-42C2-A2A9-EDA3F9C274C7}" type="slidenum">
              <a:rPr lang="es-ES"/>
              <a:pPr>
                <a:defRPr/>
              </a:pPr>
              <a:t>‹#›</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7" name="Rectangle 6"/>
          <p:cNvSpPr>
            <a:spLocks noGrp="1" noChangeArrowheads="1"/>
          </p:cNvSpPr>
          <p:nvPr>
            <p:ph type="sldNum" sz="quarter" idx="12"/>
          </p:nvPr>
        </p:nvSpPr>
        <p:spPr>
          <a:ln/>
        </p:spPr>
        <p:txBody>
          <a:bodyPr/>
          <a:lstStyle>
            <a:lvl1pPr>
              <a:defRPr/>
            </a:lvl1pPr>
          </a:lstStyle>
          <a:p>
            <a:pPr>
              <a:defRPr/>
            </a:pPr>
            <a:fld id="{3FA756A3-7C39-4AAA-BA48-74DDDF88C390}" type="slidenum">
              <a:rPr lang="es-ES"/>
              <a:pPr>
                <a:defRPr/>
              </a:pPr>
              <a:t>‹#›</a:t>
            </a:fld>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n-US"/>
              <a:t>Haga clic para modificar el estilo de título del patrón</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9" name="Rectangle 6"/>
          <p:cNvSpPr>
            <a:spLocks noGrp="1" noChangeArrowheads="1"/>
          </p:cNvSpPr>
          <p:nvPr>
            <p:ph type="sldNum" sz="quarter" idx="12"/>
          </p:nvPr>
        </p:nvSpPr>
        <p:spPr>
          <a:ln/>
        </p:spPr>
        <p:txBody>
          <a:bodyPr/>
          <a:lstStyle>
            <a:lvl1pPr>
              <a:defRPr/>
            </a:lvl1pPr>
          </a:lstStyle>
          <a:p>
            <a:pPr>
              <a:defRPr/>
            </a:pPr>
            <a:fld id="{5317E502-2242-4C11-B1E2-1533765F8B91}" type="slidenum">
              <a:rPr lang="es-ES"/>
              <a:pPr>
                <a:defRPr/>
              </a:pPr>
              <a:t>‹#›</a:t>
            </a:fld>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5" name="Rectangle 6"/>
          <p:cNvSpPr>
            <a:spLocks noGrp="1" noChangeArrowheads="1"/>
          </p:cNvSpPr>
          <p:nvPr>
            <p:ph type="sldNum" sz="quarter" idx="12"/>
          </p:nvPr>
        </p:nvSpPr>
        <p:spPr>
          <a:ln/>
        </p:spPr>
        <p:txBody>
          <a:bodyPr/>
          <a:lstStyle>
            <a:lvl1pPr>
              <a:defRPr/>
            </a:lvl1pPr>
          </a:lstStyle>
          <a:p>
            <a:pPr>
              <a:defRPr/>
            </a:pPr>
            <a:fld id="{3B2C1B95-D091-49D7-8D4D-AF5460AEC37A}" type="slidenum">
              <a:rPr lang="es-ES"/>
              <a:pPr>
                <a:defRPr/>
              </a:pPr>
              <a:t>‹#›</a:t>
            </a:fld>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4" name="Rectangle 6"/>
          <p:cNvSpPr>
            <a:spLocks noGrp="1" noChangeArrowheads="1"/>
          </p:cNvSpPr>
          <p:nvPr>
            <p:ph type="sldNum" sz="quarter" idx="12"/>
          </p:nvPr>
        </p:nvSpPr>
        <p:spPr>
          <a:ln/>
        </p:spPr>
        <p:txBody>
          <a:bodyPr/>
          <a:lstStyle>
            <a:lvl1pPr>
              <a:defRPr/>
            </a:lvl1pPr>
          </a:lstStyle>
          <a:p>
            <a:pPr>
              <a:defRPr/>
            </a:pPr>
            <a:fld id="{2278583C-3E87-474E-8572-FE138A07A9B6}" type="slidenum">
              <a:rPr lang="es-ES"/>
              <a:pPr>
                <a:defRPr/>
              </a:pPr>
              <a:t>‹#›</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n-US"/>
              <a:t>Haga clic para modificar el estilo de título del patrón</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7" name="Rectangle 6"/>
          <p:cNvSpPr>
            <a:spLocks noGrp="1" noChangeArrowheads="1"/>
          </p:cNvSpPr>
          <p:nvPr>
            <p:ph type="sldNum" sz="quarter" idx="12"/>
          </p:nvPr>
        </p:nvSpPr>
        <p:spPr>
          <a:ln/>
        </p:spPr>
        <p:txBody>
          <a:bodyPr/>
          <a:lstStyle>
            <a:lvl1pPr>
              <a:defRPr/>
            </a:lvl1pPr>
          </a:lstStyle>
          <a:p>
            <a:pPr>
              <a:defRPr/>
            </a:pPr>
            <a:fld id="{0DA71471-EB51-4C7C-AF57-518BDA7B68E6}" type="slidenum">
              <a:rPr lang="es-ES"/>
              <a:pPr>
                <a:defRPr/>
              </a:pPr>
              <a:t>‹#›</a:t>
            </a:fld>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n-US"/>
              <a:t>Haga clic para modificar el estilo de título del patrón</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dirty="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s-ES" dirty="0"/>
          </a:p>
        </p:txBody>
      </p:sp>
      <p:sp>
        <p:nvSpPr>
          <p:cNvPr id="7" name="Rectangle 6"/>
          <p:cNvSpPr>
            <a:spLocks noGrp="1" noChangeArrowheads="1"/>
          </p:cNvSpPr>
          <p:nvPr>
            <p:ph type="sldNum" sz="quarter" idx="12"/>
          </p:nvPr>
        </p:nvSpPr>
        <p:spPr>
          <a:ln/>
        </p:spPr>
        <p:txBody>
          <a:bodyPr/>
          <a:lstStyle>
            <a:lvl1pPr>
              <a:defRPr/>
            </a:lvl1pPr>
          </a:lstStyle>
          <a:p>
            <a:pPr>
              <a:defRPr/>
            </a:pPr>
            <a:fld id="{E8F1E6A7-98ED-45E7-93D9-758186ECF34F}" type="slidenum">
              <a:rPr lang="es-ES"/>
              <a:pPr>
                <a:defRPr/>
              </a:pPr>
              <a:t>‹#›</a:t>
            </a:fld>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2060F65-1900-4F03-B41E-2CFA537DB3E6}" type="slidenum">
              <a:rPr lang="es-ES"/>
              <a:pPr>
                <a:defRPr/>
              </a:pPr>
              <a:t>‹#›</a:t>
            </a:fld>
            <a:endParaRPr lang="es-E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2.png"/><Relationship Id="rId4" Type="http://schemas.openxmlformats.org/officeDocument/2006/relationships/image" Target="../media/image2.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hyperlink" Target="http://colav.udea.edu.co/?page_id=95" TargetMode="External"/><Relationship Id="rId5" Type="http://schemas.openxmlformats.org/officeDocument/2006/relationships/image" Target="../media/image3.png"/><Relationship Id="rId10" Type="http://schemas.openxmlformats.org/officeDocument/2006/relationships/image" Target="../media/image38.png"/><Relationship Id="rId4" Type="http://schemas.openxmlformats.org/officeDocument/2006/relationships/image" Target="../media/image2.png"/><Relationship Id="rId9" Type="http://schemas.openxmlformats.org/officeDocument/2006/relationships/hyperlink" Target="http://eprints.rclis.org/39194/"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impactu.colav.co/app/institutions?apikey=colavudea&amp;data=info&amp;id=60120afa4749273de6161883"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udearroba.udea.edu.co/internos/course/view.php?id=9986&amp;section=2"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hyperlink" Target="https://unesdoc.unesco.org/ark:/48223/pf0000368788.locale=es"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8" Type="http://schemas.openxmlformats.org/officeDocument/2006/relationships/hyperlink" Target="https://es.unesco.org/sites/default/files/es-20-03117_anteproyecto_de_recomendacion_de_la_unesco_sobre_la_ciencia_abierta.pdf"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hyperlink" Target="https://minciencias.gov.co/sala_de_prensa/consulta-publica-ciencia-abierta"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45.png"/><Relationship Id="rId5" Type="http://schemas.openxmlformats.org/officeDocument/2006/relationships/image" Target="../media/image3.png"/><Relationship Id="rId10" Type="http://schemas.openxmlformats.org/officeDocument/2006/relationships/hyperlink" Target="https://minciencias.gov.co/sites/default/files/ckeditor_files/Documento%20consulta%20p%C3%BAblica%20-%20Pol%C3%ADtica%20Nacional%20de%20Ciencia%20Abierta%20%282%29.pdf" TargetMode="External"/><Relationship Id="rId4" Type="http://schemas.openxmlformats.org/officeDocument/2006/relationships/image" Target="../media/image2.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6.png"/><Relationship Id="rId3" Type="http://schemas.openxmlformats.org/officeDocument/2006/relationships/image" Target="../media/image46.jpeg"/><Relationship Id="rId7" Type="http://schemas.openxmlformats.org/officeDocument/2006/relationships/image" Target="../media/image4.png"/><Relationship Id="rId12" Type="http://schemas.openxmlformats.org/officeDocument/2006/relationships/hyperlink" Target="https://www.facebook.com/cienciaabierta.ciencia2.0yuniversidad"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hyperlink" Target="https://www.facebook.com/groups/cienciaabierta.ciencia2.0yuniversidad" TargetMode="External"/><Relationship Id="rId5" Type="http://schemas.openxmlformats.org/officeDocument/2006/relationships/image" Target="../media/image2.png"/><Relationship Id="rId10" Type="http://schemas.openxmlformats.org/officeDocument/2006/relationships/image" Target="../media/image47.png"/><Relationship Id="rId4" Type="http://schemas.openxmlformats.org/officeDocument/2006/relationships/image" Target="../media/image1.png"/><Relationship Id="rId9" Type="http://schemas.openxmlformats.org/officeDocument/2006/relationships/hyperlink" Target="https://www.facebook.com/accesoabiertoyaltmetrics" TargetMode="External"/><Relationship Id="rId1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s://www.fosteropenscience.eu/foster-taxonomy/open-science"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periodicos.ufsc.br/index.php/eb/article/view/79646" TargetMode="External"/><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hyperlink" Target="https://repisalud.isciii.es/bitstream/handle/20.500.12105/7816/Evaluaci%C3%B3n%20de%20la%20investigaci%C3%B3nDebate_2019.pdf?sequence=1&amp;isAllowed=y" TargetMode="External"/><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6.png"/><Relationship Id="rId5" Type="http://schemas.openxmlformats.org/officeDocument/2006/relationships/image" Target="../media/image3.png"/><Relationship Id="rId10" Type="http://schemas.openxmlformats.org/officeDocument/2006/relationships/hyperlink" Target="https://www.inaecu.com/altmetria-influmetria-informetria/" TargetMode="External"/><Relationship Id="rId4" Type="http://schemas.openxmlformats.org/officeDocument/2006/relationships/image" Target="../media/image2.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s://udearroba.udea.edu.co/externos/course/view.php?id=193"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0.png"/><Relationship Id="rId5" Type="http://schemas.openxmlformats.org/officeDocument/2006/relationships/image" Target="../media/image3.png"/><Relationship Id="rId10"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hyperlink" Target="https://blogs.lse.ac.uk/impactofsocialsciences/2014/01/20/research-book-launched-today/"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cutt.ly/GfxLcMW" TargetMode="External"/><Relationship Id="rId13" Type="http://schemas.openxmlformats.org/officeDocument/2006/relationships/image" Target="../media/image24.png"/><Relationship Id="rId1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23.jpeg"/><Relationship Id="rId17" Type="http://schemas.openxmlformats.org/officeDocument/2006/relationships/hyperlink" Target="https://influscience.eu/proyecto/" TargetMode="External"/><Relationship Id="rId2" Type="http://schemas.openxmlformats.org/officeDocument/2006/relationships/notesSlide" Target="../notesSlides/notesSlide9.xml"/><Relationship Id="rId16"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26.png"/><Relationship Id="rId10" Type="http://schemas.openxmlformats.org/officeDocument/2006/relationships/hyperlink" Target="https://op.europa.eu/en/publication-detail/-/publication/47a3a330-c9cb-11e7-8e69-01aa75ed71a1" TargetMode="External"/><Relationship Id="rId19"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21.png"/><Relationship Id="rId1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a:t>
            </a:fld>
            <a:endParaRPr lang="es-ES" dirty="0"/>
          </a:p>
        </p:txBody>
      </p:sp>
      <p:sp>
        <p:nvSpPr>
          <p:cNvPr id="14341" name="Rectangle 5"/>
          <p:cNvSpPr>
            <a:spLocks noChangeArrowheads="1"/>
          </p:cNvSpPr>
          <p:nvPr/>
        </p:nvSpPr>
        <p:spPr bwMode="auto">
          <a:xfrm>
            <a:off x="0" y="4319885"/>
            <a:ext cx="2133600" cy="268288"/>
          </a:xfrm>
          <a:prstGeom prst="rect">
            <a:avLst/>
          </a:prstGeom>
          <a:noFill/>
          <a:ln w="9525">
            <a:noFill/>
            <a:miter lim="800000"/>
            <a:headEnd/>
            <a:tailEnd/>
          </a:ln>
        </p:spPr>
        <p:txBody>
          <a:bodyPr anchor="ctr"/>
          <a:lstStyle/>
          <a:p>
            <a:pPr algn="ctr"/>
            <a:r>
              <a:rPr lang="es-ES" sz="1000" dirty="0">
                <a:solidFill>
                  <a:schemeClr val="bg1"/>
                </a:solidFill>
                <a:latin typeface="Trebuchet MS" pitchFamily="34" charset="0"/>
              </a:rPr>
              <a:t>23-03-07</a:t>
            </a:r>
          </a:p>
        </p:txBody>
      </p:sp>
      <p:sp>
        <p:nvSpPr>
          <p:cNvPr id="14342" name="Rectangle 6"/>
          <p:cNvSpPr>
            <a:spLocks noChangeArrowheads="1"/>
          </p:cNvSpPr>
          <p:nvPr/>
        </p:nvSpPr>
        <p:spPr bwMode="auto">
          <a:xfrm>
            <a:off x="3133725" y="4138816"/>
            <a:ext cx="2895600" cy="268287"/>
          </a:xfrm>
          <a:prstGeom prst="rect">
            <a:avLst/>
          </a:prstGeom>
          <a:noFill/>
          <a:ln w="9525">
            <a:noFill/>
            <a:miter lim="800000"/>
            <a:headEnd/>
            <a:tailEnd/>
          </a:ln>
        </p:spPr>
        <p:txBody>
          <a:bodyPr anchor="ctr"/>
          <a:lstStyle/>
          <a:p>
            <a:pPr algn="ctr"/>
            <a:endParaRPr lang="es-ES" sz="1000" dirty="0">
              <a:solidFill>
                <a:schemeClr val="bg1"/>
              </a:solidFill>
              <a:latin typeface="Trebuchet MS" pitchFamily="34" charset="0"/>
            </a:endParaRPr>
          </a:p>
        </p:txBody>
      </p:sp>
      <p:sp>
        <p:nvSpPr>
          <p:cNvPr id="14343" name="Rectangle 7"/>
          <p:cNvSpPr>
            <a:spLocks noChangeArrowheads="1"/>
          </p:cNvSpPr>
          <p:nvPr/>
        </p:nvSpPr>
        <p:spPr bwMode="auto">
          <a:xfrm>
            <a:off x="6562725" y="4138816"/>
            <a:ext cx="2133600" cy="268287"/>
          </a:xfrm>
          <a:prstGeom prst="rect">
            <a:avLst/>
          </a:prstGeom>
          <a:noFill/>
          <a:ln w="9525">
            <a:noFill/>
            <a:miter lim="800000"/>
            <a:headEnd/>
            <a:tailEnd/>
          </a:ln>
        </p:spPr>
        <p:txBody>
          <a:bodyPr anchor="ctr"/>
          <a:lstStyle/>
          <a:p>
            <a:pPr algn="r"/>
            <a:fld id="{8C8F9CD4-2303-4974-8BCE-B9B56FCAAB40}" type="slidenum">
              <a:rPr lang="es-ES" sz="1000">
                <a:solidFill>
                  <a:schemeClr val="bg1"/>
                </a:solidFill>
                <a:latin typeface="Trebuchet MS" pitchFamily="34" charset="0"/>
              </a:rPr>
              <a:pPr algn="r"/>
              <a:t>1</a:t>
            </a:fld>
            <a:endParaRPr lang="es-ES" sz="1000" dirty="0">
              <a:solidFill>
                <a:schemeClr val="bg1"/>
              </a:solidFill>
              <a:latin typeface="Trebuchet MS" pitchFamily="34" charset="0"/>
            </a:endParaRPr>
          </a:p>
        </p:txBody>
      </p:sp>
      <p:sp>
        <p:nvSpPr>
          <p:cNvPr id="14344" name="Rectangle 8"/>
          <p:cNvSpPr>
            <a:spLocks noChangeArrowheads="1"/>
          </p:cNvSpPr>
          <p:nvPr/>
        </p:nvSpPr>
        <p:spPr bwMode="auto">
          <a:xfrm>
            <a:off x="693738" y="4183266"/>
            <a:ext cx="2133600" cy="268287"/>
          </a:xfrm>
          <a:prstGeom prst="rect">
            <a:avLst/>
          </a:prstGeom>
          <a:noFill/>
          <a:ln w="9525">
            <a:noFill/>
            <a:miter lim="800000"/>
            <a:headEnd/>
            <a:tailEnd/>
          </a:ln>
        </p:spPr>
        <p:txBody>
          <a:bodyPr anchor="ctr"/>
          <a:lstStyle/>
          <a:p>
            <a:endParaRPr lang="es-ES" sz="1000" dirty="0">
              <a:solidFill>
                <a:schemeClr val="bg1"/>
              </a:solidFill>
              <a:latin typeface="Trebuchet MS" pitchFamily="34" charset="0"/>
            </a:endParaRPr>
          </a:p>
        </p:txBody>
      </p:sp>
      <p:pic>
        <p:nvPicPr>
          <p:cNvPr id="14353"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4354"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4351"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4352"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sp>
        <p:nvSpPr>
          <p:cNvPr id="22" name="Text Box 18"/>
          <p:cNvSpPr txBox="1">
            <a:spLocks noChangeArrowheads="1"/>
          </p:cNvSpPr>
          <p:nvPr/>
        </p:nvSpPr>
        <p:spPr bwMode="auto">
          <a:xfrm>
            <a:off x="919461" y="2912671"/>
            <a:ext cx="7776864" cy="2677656"/>
          </a:xfrm>
          <a:prstGeom prst="rect">
            <a:avLst/>
          </a:prstGeom>
          <a:noFill/>
          <a:ln w="9525">
            <a:noFill/>
            <a:miter lim="800000"/>
            <a:headEnd/>
            <a:tailEnd/>
          </a:ln>
        </p:spPr>
        <p:txBody>
          <a:bodyPr wrap="square">
            <a:spAutoFit/>
          </a:bodyPr>
          <a:lstStyle/>
          <a:p>
            <a:pPr algn="ctr">
              <a:spcBef>
                <a:spcPts val="0"/>
              </a:spcBef>
            </a:pPr>
            <a:r>
              <a:rPr lang="es-ES" sz="1400" b="1" dirty="0"/>
              <a:t>Alejandro Uribe Tirado </a:t>
            </a:r>
            <a:r>
              <a:rPr lang="es-ES" sz="1400" b="1" dirty="0">
                <a:solidFill>
                  <a:srgbClr val="C00000"/>
                </a:solidFill>
              </a:rPr>
              <a:t>                                                                               </a:t>
            </a:r>
          </a:p>
          <a:p>
            <a:pPr algn="ctr">
              <a:spcBef>
                <a:spcPts val="0"/>
              </a:spcBef>
            </a:pPr>
            <a:r>
              <a:rPr lang="es-ES" sz="1400" dirty="0">
                <a:solidFill>
                  <a:srgbClr val="00B0F0"/>
                </a:solidFill>
              </a:rPr>
              <a:t>Profesor-Investigador   </a:t>
            </a:r>
            <a:r>
              <a:rPr lang="es-ES" sz="1400" b="1" dirty="0">
                <a:solidFill>
                  <a:srgbClr val="00B0F0"/>
                </a:solidFill>
              </a:rPr>
              <a:t>                                                                                         </a:t>
            </a:r>
          </a:p>
          <a:p>
            <a:pPr algn="ctr">
              <a:spcBef>
                <a:spcPts val="0"/>
              </a:spcBef>
            </a:pPr>
            <a:r>
              <a:rPr lang="es-ES" sz="1400" dirty="0">
                <a:solidFill>
                  <a:srgbClr val="00B0F0"/>
                </a:solidFill>
              </a:rPr>
              <a:t>Escuela Interamericana de Bibliotecología                                                                    </a:t>
            </a:r>
          </a:p>
          <a:p>
            <a:pPr algn="ctr">
              <a:spcBef>
                <a:spcPts val="0"/>
              </a:spcBef>
            </a:pPr>
            <a:r>
              <a:rPr lang="es-ES" sz="1400" dirty="0">
                <a:solidFill>
                  <a:srgbClr val="00B0F0"/>
                </a:solidFill>
              </a:rPr>
              <a:t>Grupo de Investigación: Información, Conocimiento y Sociedad – Universidad de Antioquia</a:t>
            </a:r>
          </a:p>
          <a:p>
            <a:pPr algn="ctr">
              <a:spcBef>
                <a:spcPts val="0"/>
              </a:spcBef>
            </a:pPr>
            <a:r>
              <a:rPr lang="es-ES" sz="1400" dirty="0">
                <a:solidFill>
                  <a:srgbClr val="00B0F0"/>
                </a:solidFill>
              </a:rPr>
              <a:t>Miembro de: </a:t>
            </a:r>
            <a:r>
              <a:rPr lang="es-ES" sz="1400" dirty="0" err="1">
                <a:solidFill>
                  <a:srgbClr val="00B0F0"/>
                </a:solidFill>
              </a:rPr>
              <a:t>CoLaV</a:t>
            </a:r>
            <a:r>
              <a:rPr lang="es-ES" sz="1400" dirty="0">
                <a:solidFill>
                  <a:srgbClr val="00B0F0"/>
                </a:solidFill>
              </a:rPr>
              <a:t> UdeA, </a:t>
            </a:r>
            <a:r>
              <a:rPr lang="es-ES" sz="1400" dirty="0" err="1">
                <a:solidFill>
                  <a:srgbClr val="00B0F0"/>
                </a:solidFill>
              </a:rPr>
              <a:t>LatMétricas</a:t>
            </a:r>
            <a:r>
              <a:rPr lang="es-ES" sz="1400" dirty="0">
                <a:solidFill>
                  <a:srgbClr val="00B0F0"/>
                </a:solidFill>
              </a:rPr>
              <a:t>, </a:t>
            </a:r>
            <a:r>
              <a:rPr lang="es-ES" sz="1400" dirty="0" err="1">
                <a:solidFill>
                  <a:srgbClr val="00B0F0"/>
                </a:solidFill>
              </a:rPr>
              <a:t>RedIconos</a:t>
            </a:r>
            <a:r>
              <a:rPr lang="es-ES" sz="1400" dirty="0">
                <a:solidFill>
                  <a:srgbClr val="00B0F0"/>
                </a:solidFill>
              </a:rPr>
              <a:t> y </a:t>
            </a:r>
            <a:r>
              <a:rPr lang="es-ES" sz="1400" dirty="0" err="1">
                <a:solidFill>
                  <a:srgbClr val="00B0F0"/>
                </a:solidFill>
              </a:rPr>
              <a:t>AmeliCA-Clacso</a:t>
            </a:r>
            <a:r>
              <a:rPr lang="es-ES" sz="1400" dirty="0">
                <a:solidFill>
                  <a:srgbClr val="00B0F0"/>
                </a:solidFill>
              </a:rPr>
              <a:t>                                                    </a:t>
            </a:r>
          </a:p>
          <a:p>
            <a:pPr algn="ctr">
              <a:spcBef>
                <a:spcPts val="0"/>
              </a:spcBef>
            </a:pPr>
            <a:r>
              <a:rPr lang="es-ES" sz="1400" u="sng" dirty="0">
                <a:solidFill>
                  <a:srgbClr val="00B0F0"/>
                </a:solidFill>
              </a:rPr>
              <a:t>alejandro.uribe2@udea.edu.co</a:t>
            </a:r>
          </a:p>
          <a:p>
            <a:pPr algn="ctr">
              <a:spcBef>
                <a:spcPts val="0"/>
              </a:spcBef>
            </a:pPr>
            <a:r>
              <a:rPr lang="es-ES" sz="1400" u="sng" dirty="0">
                <a:solidFill>
                  <a:srgbClr val="00B0F0"/>
                </a:solidFill>
              </a:rPr>
              <a:t>auribe.bibliotecología.udea@gmail.com</a:t>
            </a:r>
            <a:endParaRPr lang="es-ES" sz="1400" dirty="0">
              <a:solidFill>
                <a:srgbClr val="00B0F0"/>
              </a:solidFill>
            </a:endParaRPr>
          </a:p>
          <a:p>
            <a:pPr algn="ctr">
              <a:spcBef>
                <a:spcPts val="0"/>
              </a:spcBef>
            </a:pPr>
            <a:endParaRPr lang="es-ES" sz="1400" dirty="0">
              <a:solidFill>
                <a:srgbClr val="0070C0"/>
              </a:solidFill>
            </a:endParaRPr>
          </a:p>
          <a:p>
            <a:pPr algn="ctr">
              <a:spcBef>
                <a:spcPts val="0"/>
              </a:spcBef>
            </a:pPr>
            <a:r>
              <a:rPr lang="es-ES" sz="1400" dirty="0">
                <a:solidFill>
                  <a:srgbClr val="0070C0"/>
                </a:solidFill>
              </a:rPr>
              <a:t>Editor para Colombia del Repositorio Internacional E-LIS</a:t>
            </a:r>
          </a:p>
          <a:p>
            <a:pPr algn="ctr">
              <a:spcBef>
                <a:spcPts val="0"/>
              </a:spcBef>
            </a:pPr>
            <a:endParaRPr lang="es-ES" sz="1400" dirty="0">
              <a:solidFill>
                <a:srgbClr val="0070C0"/>
              </a:solidFill>
            </a:endParaRPr>
          </a:p>
          <a:p>
            <a:pPr algn="ctr">
              <a:spcBef>
                <a:spcPts val="0"/>
              </a:spcBef>
            </a:pPr>
            <a:r>
              <a:rPr lang="es-ES" sz="1400" dirty="0">
                <a:solidFill>
                  <a:srgbClr val="0070C0"/>
                </a:solidFill>
              </a:rPr>
              <a:t>Doctor e Integrante del Grupo E-Infosfer@ / Universidad de Granada (España) </a:t>
            </a:r>
            <a:r>
              <a:rPr lang="es-ES" sz="1400" u="sng" dirty="0">
                <a:solidFill>
                  <a:srgbClr val="0070C0"/>
                </a:solidFill>
              </a:rPr>
              <a:t>auribe@correo.ugr.es</a:t>
            </a:r>
            <a:r>
              <a:rPr lang="es-ES" sz="1400" dirty="0">
                <a:solidFill>
                  <a:srgbClr val="0070C0"/>
                </a:solidFill>
              </a:rPr>
              <a:t> </a:t>
            </a:r>
            <a:endParaRPr lang="es-CO" sz="1400" dirty="0">
              <a:solidFill>
                <a:srgbClr val="0070C0"/>
              </a:solidFill>
            </a:endParaRPr>
          </a:p>
        </p:txBody>
      </p:sp>
      <p:pic>
        <p:nvPicPr>
          <p:cNvPr id="2"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3078"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6" name="23 Rectángulo"/>
          <p:cNvSpPr/>
          <p:nvPr/>
        </p:nvSpPr>
        <p:spPr>
          <a:xfrm>
            <a:off x="1" y="172740"/>
            <a:ext cx="9138244"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pic>
        <p:nvPicPr>
          <p:cNvPr id="17" name="Picture 4" descr="Resultado de imagen para creative common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37674" y="5453174"/>
            <a:ext cx="1006326" cy="35209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BF872D0C-0AD2-4DF9-8CBC-00CC7C3A5CD7}"/>
              </a:ext>
            </a:extLst>
          </p:cNvPr>
          <p:cNvPicPr>
            <a:picLocks noChangeAspect="1"/>
          </p:cNvPicPr>
          <p:nvPr/>
        </p:nvPicPr>
        <p:blipFill>
          <a:blip r:embed="rId9"/>
          <a:stretch>
            <a:fillRect/>
          </a:stretch>
        </p:blipFill>
        <p:spPr>
          <a:xfrm>
            <a:off x="2411760" y="1321647"/>
            <a:ext cx="1971675" cy="1343025"/>
          </a:xfrm>
          <a:prstGeom prst="rect">
            <a:avLst/>
          </a:prstGeom>
        </p:spPr>
      </p:pic>
      <p:pic>
        <p:nvPicPr>
          <p:cNvPr id="7" name="Imagen 6">
            <a:extLst>
              <a:ext uri="{FF2B5EF4-FFF2-40B4-BE49-F238E27FC236}">
                <a16:creationId xmlns:a16="http://schemas.microsoft.com/office/drawing/2014/main" id="{D3709E4F-CA9F-4803-8380-3B0E066F68B6}"/>
              </a:ext>
            </a:extLst>
          </p:cNvPr>
          <p:cNvPicPr>
            <a:picLocks noChangeAspect="1"/>
          </p:cNvPicPr>
          <p:nvPr/>
        </p:nvPicPr>
        <p:blipFill>
          <a:blip r:embed="rId10"/>
          <a:stretch>
            <a:fillRect/>
          </a:stretch>
        </p:blipFill>
        <p:spPr>
          <a:xfrm>
            <a:off x="4760567" y="1613799"/>
            <a:ext cx="2009775" cy="685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10</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628124" cy="369332"/>
          </a:xfrm>
          <a:prstGeom prst="rect">
            <a:avLst/>
          </a:prstGeom>
          <a:noFill/>
        </p:spPr>
        <p:txBody>
          <a:bodyPr wrap="square" rtlCol="0">
            <a:spAutoFit/>
          </a:bodyPr>
          <a:lstStyle/>
          <a:p>
            <a:r>
              <a:rPr lang="es-ES" b="1" i="1" dirty="0">
                <a:solidFill>
                  <a:srgbClr val="FF9900"/>
                </a:solidFill>
                <a:effectLst>
                  <a:outerShdw blurRad="38100" dist="38100" dir="2700000" algn="tl">
                    <a:srgbClr val="000000">
                      <a:alpha val="43137"/>
                    </a:srgbClr>
                  </a:outerShdw>
                </a:effectLst>
              </a:rPr>
              <a:t>Métricas desde distintas Miradas y Responsables en un contexto de C.A.</a:t>
            </a:r>
          </a:p>
        </p:txBody>
      </p:sp>
      <p:grpSp>
        <p:nvGrpSpPr>
          <p:cNvPr id="31" name="Grupo 30">
            <a:extLst>
              <a:ext uri="{FF2B5EF4-FFF2-40B4-BE49-F238E27FC236}">
                <a16:creationId xmlns:a16="http://schemas.microsoft.com/office/drawing/2014/main" id="{7E427F06-2427-4148-B643-88CEE5113442}"/>
              </a:ext>
            </a:extLst>
          </p:cNvPr>
          <p:cNvGrpSpPr/>
          <p:nvPr/>
        </p:nvGrpSpPr>
        <p:grpSpPr>
          <a:xfrm>
            <a:off x="0" y="4554"/>
            <a:ext cx="9143999" cy="720617"/>
            <a:chOff x="0" y="4554"/>
            <a:chExt cx="9143999" cy="720617"/>
          </a:xfrm>
        </p:grpSpPr>
        <p:sp>
          <p:nvSpPr>
            <p:cNvPr id="32" name="Line 3">
              <a:extLst>
                <a:ext uri="{FF2B5EF4-FFF2-40B4-BE49-F238E27FC236}">
                  <a16:creationId xmlns:a16="http://schemas.microsoft.com/office/drawing/2014/main" id="{302EA696-222E-41EC-8172-448AC9B7795F}"/>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3" name="23 Rectángulo">
              <a:extLst>
                <a:ext uri="{FF2B5EF4-FFF2-40B4-BE49-F238E27FC236}">
                  <a16:creationId xmlns:a16="http://schemas.microsoft.com/office/drawing/2014/main" id="{3CE7071E-444A-4498-97D5-4FF51F5DA4BA}"/>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4" name="Rectángulo 33">
              <a:extLst>
                <a:ext uri="{FF2B5EF4-FFF2-40B4-BE49-F238E27FC236}">
                  <a16:creationId xmlns:a16="http://schemas.microsoft.com/office/drawing/2014/main" id="{A9A9D99A-D948-4C77-AC8B-6AA1F512073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pic>
        <p:nvPicPr>
          <p:cNvPr id="26" name="Imagen 25">
            <a:extLst>
              <a:ext uri="{FF2B5EF4-FFF2-40B4-BE49-F238E27FC236}">
                <a16:creationId xmlns:a16="http://schemas.microsoft.com/office/drawing/2014/main" id="{5250B0AB-DCE9-4CDD-BC4A-9E6733751B0E}"/>
              </a:ext>
            </a:extLst>
          </p:cNvPr>
          <p:cNvPicPr>
            <a:picLocks noChangeAspect="1"/>
          </p:cNvPicPr>
          <p:nvPr/>
        </p:nvPicPr>
        <p:blipFill>
          <a:blip r:embed="rId8"/>
          <a:stretch>
            <a:fillRect/>
          </a:stretch>
        </p:blipFill>
        <p:spPr>
          <a:xfrm>
            <a:off x="768412" y="1615288"/>
            <a:ext cx="3386835" cy="1597688"/>
          </a:xfrm>
          <a:prstGeom prst="rect">
            <a:avLst/>
          </a:prstGeom>
        </p:spPr>
      </p:pic>
      <p:pic>
        <p:nvPicPr>
          <p:cNvPr id="27" name="Imagen 26">
            <a:extLst>
              <a:ext uri="{FF2B5EF4-FFF2-40B4-BE49-F238E27FC236}">
                <a16:creationId xmlns:a16="http://schemas.microsoft.com/office/drawing/2014/main" id="{A06E08EB-198A-441A-9871-ED5663E71D5D}"/>
              </a:ext>
            </a:extLst>
          </p:cNvPr>
          <p:cNvPicPr>
            <a:picLocks noChangeAspect="1"/>
          </p:cNvPicPr>
          <p:nvPr/>
        </p:nvPicPr>
        <p:blipFill>
          <a:blip r:embed="rId9"/>
          <a:stretch>
            <a:fillRect/>
          </a:stretch>
        </p:blipFill>
        <p:spPr>
          <a:xfrm>
            <a:off x="4701026" y="2275043"/>
            <a:ext cx="3891450" cy="2842452"/>
          </a:xfrm>
          <a:prstGeom prst="rect">
            <a:avLst/>
          </a:prstGeom>
        </p:spPr>
      </p:pic>
      <p:pic>
        <p:nvPicPr>
          <p:cNvPr id="28" name="Imagen 27">
            <a:extLst>
              <a:ext uri="{FF2B5EF4-FFF2-40B4-BE49-F238E27FC236}">
                <a16:creationId xmlns:a16="http://schemas.microsoft.com/office/drawing/2014/main" id="{27BFE6D0-324E-466D-8F44-E9E8EB1132F8}"/>
              </a:ext>
            </a:extLst>
          </p:cNvPr>
          <p:cNvPicPr>
            <a:picLocks noChangeAspect="1"/>
          </p:cNvPicPr>
          <p:nvPr/>
        </p:nvPicPr>
        <p:blipFill>
          <a:blip r:embed="rId10"/>
          <a:stretch>
            <a:fillRect/>
          </a:stretch>
        </p:blipFill>
        <p:spPr>
          <a:xfrm>
            <a:off x="1284572" y="3567658"/>
            <a:ext cx="2213019" cy="1540709"/>
          </a:xfrm>
          <a:prstGeom prst="rect">
            <a:avLst/>
          </a:prstGeom>
        </p:spPr>
      </p:pic>
    </p:spTree>
    <p:extLst>
      <p:ext uri="{BB962C8B-B14F-4D97-AF65-F5344CB8AC3E}">
        <p14:creationId xmlns:p14="http://schemas.microsoft.com/office/powerpoint/2010/main" val="112636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11</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628124" cy="369332"/>
          </a:xfrm>
          <a:prstGeom prst="rect">
            <a:avLst/>
          </a:prstGeom>
          <a:noFill/>
        </p:spPr>
        <p:txBody>
          <a:bodyPr wrap="square" rtlCol="0">
            <a:spAutoFit/>
          </a:bodyPr>
          <a:lstStyle/>
          <a:p>
            <a:r>
              <a:rPr lang="es-ES" b="1" i="1" dirty="0">
                <a:solidFill>
                  <a:srgbClr val="FF9900"/>
                </a:solidFill>
                <a:effectLst>
                  <a:outerShdw blurRad="38100" dist="38100" dir="2700000" algn="tl">
                    <a:srgbClr val="000000">
                      <a:alpha val="43137"/>
                    </a:srgbClr>
                  </a:outerShdw>
                </a:effectLst>
              </a:rPr>
              <a:t>Métricas desde distintas Miradas y Responsables en un contexto de C.A.</a:t>
            </a:r>
          </a:p>
        </p:txBody>
      </p:sp>
      <p:grpSp>
        <p:nvGrpSpPr>
          <p:cNvPr id="31" name="Grupo 30">
            <a:extLst>
              <a:ext uri="{FF2B5EF4-FFF2-40B4-BE49-F238E27FC236}">
                <a16:creationId xmlns:a16="http://schemas.microsoft.com/office/drawing/2014/main" id="{7E427F06-2427-4148-B643-88CEE5113442}"/>
              </a:ext>
            </a:extLst>
          </p:cNvPr>
          <p:cNvGrpSpPr/>
          <p:nvPr/>
        </p:nvGrpSpPr>
        <p:grpSpPr>
          <a:xfrm>
            <a:off x="0" y="4554"/>
            <a:ext cx="9143999" cy="720617"/>
            <a:chOff x="0" y="4554"/>
            <a:chExt cx="9143999" cy="720617"/>
          </a:xfrm>
        </p:grpSpPr>
        <p:sp>
          <p:nvSpPr>
            <p:cNvPr id="32" name="Line 3">
              <a:extLst>
                <a:ext uri="{FF2B5EF4-FFF2-40B4-BE49-F238E27FC236}">
                  <a16:creationId xmlns:a16="http://schemas.microsoft.com/office/drawing/2014/main" id="{302EA696-222E-41EC-8172-448AC9B7795F}"/>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3" name="23 Rectángulo">
              <a:extLst>
                <a:ext uri="{FF2B5EF4-FFF2-40B4-BE49-F238E27FC236}">
                  <a16:creationId xmlns:a16="http://schemas.microsoft.com/office/drawing/2014/main" id="{3CE7071E-444A-4498-97D5-4FF51F5DA4BA}"/>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4" name="Rectángulo 33">
              <a:extLst>
                <a:ext uri="{FF2B5EF4-FFF2-40B4-BE49-F238E27FC236}">
                  <a16:creationId xmlns:a16="http://schemas.microsoft.com/office/drawing/2014/main" id="{A9A9D99A-D948-4C77-AC8B-6AA1F512073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
        <p:nvSpPr>
          <p:cNvPr id="49" name="Google Shape;515;p57">
            <a:extLst>
              <a:ext uri="{FF2B5EF4-FFF2-40B4-BE49-F238E27FC236}">
                <a16:creationId xmlns:a16="http://schemas.microsoft.com/office/drawing/2014/main" id="{41E174C7-7B05-4431-A03D-06AD4D2528B1}"/>
              </a:ext>
            </a:extLst>
          </p:cNvPr>
          <p:cNvSpPr/>
          <p:nvPr/>
        </p:nvSpPr>
        <p:spPr>
          <a:xfrm>
            <a:off x="1331640" y="1862783"/>
            <a:ext cx="1891800" cy="1891350"/>
          </a:xfrm>
          <a:prstGeom prst="ellipse">
            <a:avLst/>
          </a:prstGeom>
          <a:solidFill>
            <a:srgbClr val="59ADEB"/>
          </a:solidFill>
          <a:ln>
            <a:noFill/>
          </a:ln>
        </p:spPr>
        <p:txBody>
          <a:bodyPr spcFirstLastPara="1" wrap="square" lIns="34275" tIns="17125" rIns="34275" bIns="1712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1" i="0" u="none" strike="noStrike" cap="none">
              <a:solidFill>
                <a:srgbClr val="59ADEB"/>
              </a:solidFill>
            </a:endParaRPr>
          </a:p>
        </p:txBody>
      </p:sp>
      <p:sp>
        <p:nvSpPr>
          <p:cNvPr id="50" name="Google Shape;516;p57">
            <a:extLst>
              <a:ext uri="{FF2B5EF4-FFF2-40B4-BE49-F238E27FC236}">
                <a16:creationId xmlns:a16="http://schemas.microsoft.com/office/drawing/2014/main" id="{EF1C74E5-63A1-44C1-9436-68F261816154}"/>
              </a:ext>
            </a:extLst>
          </p:cNvPr>
          <p:cNvSpPr/>
          <p:nvPr/>
        </p:nvSpPr>
        <p:spPr>
          <a:xfrm>
            <a:off x="3844444" y="1862783"/>
            <a:ext cx="1891800" cy="1891350"/>
          </a:xfrm>
          <a:prstGeom prst="ellipse">
            <a:avLst/>
          </a:prstGeom>
          <a:solidFill>
            <a:srgbClr val="BB0F23"/>
          </a:solidFill>
          <a:ln>
            <a:noFill/>
          </a:ln>
        </p:spPr>
        <p:txBody>
          <a:bodyPr spcFirstLastPara="1" wrap="square" lIns="34275" tIns="17125" rIns="34275" bIns="1712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1" i="0" u="none" strike="noStrike" cap="none">
              <a:solidFill>
                <a:schemeClr val="lt1"/>
              </a:solidFill>
            </a:endParaRPr>
          </a:p>
        </p:txBody>
      </p:sp>
      <p:sp>
        <p:nvSpPr>
          <p:cNvPr id="51" name="Google Shape;517;p57">
            <a:extLst>
              <a:ext uri="{FF2B5EF4-FFF2-40B4-BE49-F238E27FC236}">
                <a16:creationId xmlns:a16="http://schemas.microsoft.com/office/drawing/2014/main" id="{E6A1907C-1F88-4AA8-A4D1-AD1E5ED14A88}"/>
              </a:ext>
            </a:extLst>
          </p:cNvPr>
          <p:cNvSpPr/>
          <p:nvPr/>
        </p:nvSpPr>
        <p:spPr>
          <a:xfrm>
            <a:off x="6244267" y="1862783"/>
            <a:ext cx="1891800" cy="1891350"/>
          </a:xfrm>
          <a:prstGeom prst="ellipse">
            <a:avLst/>
          </a:prstGeom>
          <a:solidFill>
            <a:srgbClr val="3C5A96"/>
          </a:solidFill>
          <a:ln>
            <a:noFill/>
          </a:ln>
        </p:spPr>
        <p:txBody>
          <a:bodyPr spcFirstLastPara="1" wrap="square" lIns="34275" tIns="17125" rIns="34275" bIns="1712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1" i="0" u="none" strike="noStrike" cap="none">
              <a:solidFill>
                <a:schemeClr val="lt1"/>
              </a:solidFill>
            </a:endParaRPr>
          </a:p>
        </p:txBody>
      </p:sp>
      <p:sp>
        <p:nvSpPr>
          <p:cNvPr id="52" name="Google Shape;518;p57">
            <a:extLst>
              <a:ext uri="{FF2B5EF4-FFF2-40B4-BE49-F238E27FC236}">
                <a16:creationId xmlns:a16="http://schemas.microsoft.com/office/drawing/2014/main" id="{3E4ED651-B2F9-4BDC-B04F-D8438F7C709A}"/>
              </a:ext>
            </a:extLst>
          </p:cNvPr>
          <p:cNvSpPr txBox="1"/>
          <p:nvPr/>
        </p:nvSpPr>
        <p:spPr>
          <a:xfrm>
            <a:off x="6642667" y="2892455"/>
            <a:ext cx="1145700" cy="219300"/>
          </a:xfrm>
          <a:prstGeom prst="rect">
            <a:avLst/>
          </a:prstGeom>
          <a:noFill/>
          <a:ln>
            <a:noFill/>
          </a:ln>
        </p:spPr>
        <p:txBody>
          <a:bodyPr spcFirstLastPara="1" wrap="square" lIns="34275" tIns="17125" rIns="34275" bIns="17125" anchor="b"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rPr>
              <a:t>S.P.A.C.E</a:t>
            </a:r>
            <a:endParaRPr sz="525" i="0" u="none" strike="noStrike" cap="none">
              <a:solidFill>
                <a:schemeClr val="dk1"/>
              </a:solidFill>
            </a:endParaRPr>
          </a:p>
        </p:txBody>
      </p:sp>
      <p:sp>
        <p:nvSpPr>
          <p:cNvPr id="53" name="Google Shape;519;p57">
            <a:extLst>
              <a:ext uri="{FF2B5EF4-FFF2-40B4-BE49-F238E27FC236}">
                <a16:creationId xmlns:a16="http://schemas.microsoft.com/office/drawing/2014/main" id="{8E1B5BF2-DC0E-441A-B5E2-75F14A9B8FB9}"/>
              </a:ext>
            </a:extLst>
          </p:cNvPr>
          <p:cNvSpPr txBox="1"/>
          <p:nvPr/>
        </p:nvSpPr>
        <p:spPr>
          <a:xfrm>
            <a:off x="1624012" y="2914452"/>
            <a:ext cx="1314000" cy="219300"/>
          </a:xfrm>
          <a:prstGeom prst="rect">
            <a:avLst/>
          </a:prstGeom>
          <a:noFill/>
          <a:ln>
            <a:noFill/>
          </a:ln>
        </p:spPr>
        <p:txBody>
          <a:bodyPr spcFirstLastPara="1" wrap="square" lIns="34275" tIns="17125" rIns="34275" bIns="17125" anchor="b"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rPr>
              <a:t>The Metric Tide</a:t>
            </a:r>
            <a:endParaRPr sz="1200" b="1" i="0" u="none" strike="noStrike" cap="none">
              <a:solidFill>
                <a:schemeClr val="lt1"/>
              </a:solidFill>
            </a:endParaRPr>
          </a:p>
        </p:txBody>
      </p:sp>
      <p:sp>
        <p:nvSpPr>
          <p:cNvPr id="54" name="Google Shape;520;p57">
            <a:extLst>
              <a:ext uri="{FF2B5EF4-FFF2-40B4-BE49-F238E27FC236}">
                <a16:creationId xmlns:a16="http://schemas.microsoft.com/office/drawing/2014/main" id="{745357B4-42DB-42FD-A589-E154998C5AC4}"/>
              </a:ext>
            </a:extLst>
          </p:cNvPr>
          <p:cNvSpPr txBox="1"/>
          <p:nvPr/>
        </p:nvSpPr>
        <p:spPr>
          <a:xfrm>
            <a:off x="4320085" y="2892465"/>
            <a:ext cx="827700" cy="219300"/>
          </a:xfrm>
          <a:prstGeom prst="rect">
            <a:avLst/>
          </a:prstGeom>
          <a:noFill/>
          <a:ln>
            <a:noFill/>
          </a:ln>
        </p:spPr>
        <p:txBody>
          <a:bodyPr spcFirstLastPara="1" wrap="square" lIns="34275" tIns="17125" rIns="34275" bIns="17125" anchor="b"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rPr>
              <a:t>S.C.O.P.E.</a:t>
            </a:r>
            <a:endParaRPr sz="525" i="0" u="none" strike="noStrike" cap="none">
              <a:solidFill>
                <a:schemeClr val="dk1"/>
              </a:solidFill>
            </a:endParaRPr>
          </a:p>
        </p:txBody>
      </p:sp>
      <p:sp>
        <p:nvSpPr>
          <p:cNvPr id="55" name="Google Shape;521;p57">
            <a:extLst>
              <a:ext uri="{FF2B5EF4-FFF2-40B4-BE49-F238E27FC236}">
                <a16:creationId xmlns:a16="http://schemas.microsoft.com/office/drawing/2014/main" id="{CAD43B9F-D50B-4A57-93E5-1BEE0A6C0AE1}"/>
              </a:ext>
            </a:extLst>
          </p:cNvPr>
          <p:cNvSpPr txBox="1"/>
          <p:nvPr/>
        </p:nvSpPr>
        <p:spPr>
          <a:xfrm>
            <a:off x="6751266" y="2603850"/>
            <a:ext cx="906000" cy="288600"/>
          </a:xfrm>
          <a:prstGeom prst="rect">
            <a:avLst/>
          </a:prstGeom>
          <a:noFill/>
          <a:ln>
            <a:noFill/>
          </a:ln>
        </p:spPr>
        <p:txBody>
          <a:bodyPr spcFirstLastPara="1" wrap="square" lIns="34275" tIns="17125" rIns="34275" bIns="17125" anchor="ctr" anchorCtr="0">
            <a:spAutoFit/>
          </a:bodyPr>
          <a:lstStyle/>
          <a:p>
            <a:pPr marL="0" marR="0" lvl="0" indent="0" algn="ctr" rtl="0">
              <a:lnSpc>
                <a:spcPct val="100000"/>
              </a:lnSpc>
              <a:spcBef>
                <a:spcPts val="0"/>
              </a:spcBef>
              <a:spcAft>
                <a:spcPts val="0"/>
              </a:spcAft>
              <a:buClr>
                <a:srgbClr val="000000"/>
              </a:buClr>
              <a:buSzPts val="1650"/>
              <a:buFont typeface="Arial"/>
              <a:buNone/>
            </a:pPr>
            <a:r>
              <a:rPr lang="en-US" sz="1650" b="1" i="0" u="none" strike="noStrike" cap="none">
                <a:solidFill>
                  <a:schemeClr val="lt1"/>
                </a:solidFill>
              </a:rPr>
              <a:t>DORA</a:t>
            </a:r>
            <a:endParaRPr sz="525" i="0" u="none" strike="noStrike" cap="none">
              <a:solidFill>
                <a:schemeClr val="dk1"/>
              </a:solidFill>
            </a:endParaRPr>
          </a:p>
        </p:txBody>
      </p:sp>
      <p:sp>
        <p:nvSpPr>
          <p:cNvPr id="56" name="Google Shape;522;p57">
            <a:extLst>
              <a:ext uri="{FF2B5EF4-FFF2-40B4-BE49-F238E27FC236}">
                <a16:creationId xmlns:a16="http://schemas.microsoft.com/office/drawing/2014/main" id="{0B6BC6D6-4A45-4F8A-BE69-E8228FD07F3F}"/>
              </a:ext>
            </a:extLst>
          </p:cNvPr>
          <p:cNvSpPr txBox="1"/>
          <p:nvPr/>
        </p:nvSpPr>
        <p:spPr>
          <a:xfrm>
            <a:off x="6032592" y="3710128"/>
            <a:ext cx="2178300" cy="1875600"/>
          </a:xfrm>
          <a:prstGeom prst="rect">
            <a:avLst/>
          </a:prstGeom>
          <a:noFill/>
          <a:ln>
            <a:noFill/>
          </a:ln>
        </p:spPr>
        <p:txBody>
          <a:bodyPr spcFirstLastPara="1" wrap="square" lIns="81550" tIns="40775" rIns="81550" bIns="40775" anchor="t" anchorCtr="0">
            <a:spAutoFit/>
          </a:bodyPr>
          <a:lstStyle/>
          <a:p>
            <a:pPr marL="0" marR="0" lvl="0" indent="0" algn="ctr" rtl="0">
              <a:lnSpc>
                <a:spcPct val="100000"/>
              </a:lnSpc>
              <a:spcBef>
                <a:spcPts val="0"/>
              </a:spcBef>
              <a:spcAft>
                <a:spcPts val="0"/>
              </a:spcAft>
              <a:buClr>
                <a:srgbClr val="000000"/>
              </a:buClr>
              <a:buSzPts val="1275"/>
              <a:buFont typeface="Arial"/>
              <a:buNone/>
            </a:pPr>
            <a:r>
              <a:rPr lang="en-US" sz="1275" i="0" u="none" strike="noStrike" cap="none">
                <a:solidFill>
                  <a:schemeClr val="dk1"/>
                </a:solidFill>
              </a:rPr>
              <a:t>Rúbrica de 5 pasos:</a:t>
            </a:r>
            <a:endParaRPr sz="82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Standards</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Process</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Accountability</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Culture</a:t>
            </a:r>
            <a:endParaRPr sz="82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Evaluate</a:t>
            </a:r>
            <a:endParaRPr sz="1275" i="0" u="none" strike="noStrike" cap="none">
              <a:solidFill>
                <a:schemeClr val="dk1"/>
              </a:solidFill>
            </a:endParaRPr>
          </a:p>
        </p:txBody>
      </p:sp>
      <p:sp>
        <p:nvSpPr>
          <p:cNvPr id="57" name="Google Shape;523;p57">
            <a:extLst>
              <a:ext uri="{FF2B5EF4-FFF2-40B4-BE49-F238E27FC236}">
                <a16:creationId xmlns:a16="http://schemas.microsoft.com/office/drawing/2014/main" id="{59111C6B-231B-4C42-A5F2-2571164AB272}"/>
              </a:ext>
            </a:extLst>
          </p:cNvPr>
          <p:cNvSpPr txBox="1"/>
          <p:nvPr/>
        </p:nvSpPr>
        <p:spPr>
          <a:xfrm>
            <a:off x="908467" y="3830778"/>
            <a:ext cx="2502600" cy="1335300"/>
          </a:xfrm>
          <a:prstGeom prst="rect">
            <a:avLst/>
          </a:prstGeom>
          <a:noFill/>
          <a:ln>
            <a:noFill/>
          </a:ln>
        </p:spPr>
        <p:txBody>
          <a:bodyPr spcFirstLastPara="1" wrap="square" lIns="81550" tIns="40775" rIns="81550" bIns="40775" anchor="t" anchorCtr="0">
            <a:spAutoFit/>
          </a:bodyPr>
          <a:lstStyle/>
          <a:p>
            <a:pPr marL="0" marR="0" lvl="0" indent="0" algn="ctr" rtl="0">
              <a:lnSpc>
                <a:spcPct val="134615"/>
              </a:lnSpc>
              <a:spcBef>
                <a:spcPts val="0"/>
              </a:spcBef>
              <a:spcAft>
                <a:spcPts val="0"/>
              </a:spcAft>
              <a:buClr>
                <a:schemeClr val="dk1"/>
              </a:buClr>
              <a:buSzPts val="1100"/>
              <a:buFont typeface="Arial"/>
              <a:buNone/>
            </a:pPr>
            <a:r>
              <a:rPr lang="en-US" sz="1275">
                <a:solidFill>
                  <a:schemeClr val="dk1"/>
                </a:solidFill>
              </a:rPr>
              <a:t>Análisis crítico de los sistemas de evaluación, propuesta conceptual de principios y estructura de métricas responsables.</a:t>
            </a:r>
            <a:endParaRPr sz="1275">
              <a:solidFill>
                <a:schemeClr val="dk1"/>
              </a:solidFill>
            </a:endParaRPr>
          </a:p>
        </p:txBody>
      </p:sp>
      <p:sp>
        <p:nvSpPr>
          <p:cNvPr id="58" name="Google Shape;524;p57">
            <a:extLst>
              <a:ext uri="{FF2B5EF4-FFF2-40B4-BE49-F238E27FC236}">
                <a16:creationId xmlns:a16="http://schemas.microsoft.com/office/drawing/2014/main" id="{C7C6A79E-AAAB-4EDD-8433-3D9330F81782}"/>
              </a:ext>
            </a:extLst>
          </p:cNvPr>
          <p:cNvSpPr txBox="1"/>
          <p:nvPr/>
        </p:nvSpPr>
        <p:spPr>
          <a:xfrm>
            <a:off x="4243458" y="2625863"/>
            <a:ext cx="980700" cy="288600"/>
          </a:xfrm>
          <a:prstGeom prst="rect">
            <a:avLst/>
          </a:prstGeom>
          <a:noFill/>
          <a:ln>
            <a:noFill/>
          </a:ln>
        </p:spPr>
        <p:txBody>
          <a:bodyPr spcFirstLastPara="1" wrap="square" lIns="34275" tIns="17125" rIns="34275" bIns="17125" anchor="ctr" anchorCtr="0">
            <a:spAutoFit/>
          </a:bodyPr>
          <a:lstStyle/>
          <a:p>
            <a:pPr marL="0" marR="0" lvl="0" indent="0" algn="ctr" rtl="0">
              <a:lnSpc>
                <a:spcPct val="100000"/>
              </a:lnSpc>
              <a:spcBef>
                <a:spcPts val="0"/>
              </a:spcBef>
              <a:spcAft>
                <a:spcPts val="0"/>
              </a:spcAft>
              <a:buClr>
                <a:srgbClr val="000000"/>
              </a:buClr>
              <a:buSzPts val="1650"/>
              <a:buFont typeface="Arial"/>
              <a:buNone/>
            </a:pPr>
            <a:r>
              <a:rPr lang="en-US" sz="1650" b="1" i="0" u="none" strike="noStrike" cap="none">
                <a:solidFill>
                  <a:schemeClr val="lt1"/>
                </a:solidFill>
              </a:rPr>
              <a:t>INORMS</a:t>
            </a:r>
            <a:endParaRPr sz="525" i="0" u="none" strike="noStrike" cap="none">
              <a:solidFill>
                <a:schemeClr val="dk1"/>
              </a:solidFill>
            </a:endParaRPr>
          </a:p>
        </p:txBody>
      </p:sp>
      <p:sp>
        <p:nvSpPr>
          <p:cNvPr id="59" name="Google Shape;525;p57">
            <a:extLst>
              <a:ext uri="{FF2B5EF4-FFF2-40B4-BE49-F238E27FC236}">
                <a16:creationId xmlns:a16="http://schemas.microsoft.com/office/drawing/2014/main" id="{C034E54B-2488-45EE-ABD6-40BF71147E9E}"/>
              </a:ext>
            </a:extLst>
          </p:cNvPr>
          <p:cNvSpPr txBox="1"/>
          <p:nvPr/>
        </p:nvSpPr>
        <p:spPr>
          <a:xfrm>
            <a:off x="3223442" y="3754128"/>
            <a:ext cx="2910600" cy="1875600"/>
          </a:xfrm>
          <a:prstGeom prst="rect">
            <a:avLst/>
          </a:prstGeom>
          <a:noFill/>
          <a:ln>
            <a:noFill/>
          </a:ln>
        </p:spPr>
        <p:txBody>
          <a:bodyPr spcFirstLastPara="1" wrap="square" lIns="81550" tIns="40775" rIns="81550" bIns="40775" anchor="t" anchorCtr="0">
            <a:spAutoFit/>
          </a:bodyPr>
          <a:lstStyle/>
          <a:p>
            <a:pPr marL="0" marR="0" lvl="0" indent="0" algn="ctr" rtl="0">
              <a:lnSpc>
                <a:spcPct val="100000"/>
              </a:lnSpc>
              <a:spcBef>
                <a:spcPts val="0"/>
              </a:spcBef>
              <a:spcAft>
                <a:spcPts val="0"/>
              </a:spcAft>
              <a:buClr>
                <a:srgbClr val="000000"/>
              </a:buClr>
              <a:buSzPts val="1275"/>
              <a:buFont typeface="Arial"/>
              <a:buNone/>
            </a:pPr>
            <a:r>
              <a:rPr lang="en-US" sz="1275" i="0" u="none" strike="noStrike" cap="none">
                <a:solidFill>
                  <a:schemeClr val="dk1"/>
                </a:solidFill>
              </a:rPr>
              <a:t>Rúbrica de 5 pasos:</a:t>
            </a:r>
            <a:endParaRPr sz="82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Start</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Context</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Options</a:t>
            </a:r>
            <a:endParaRPr sz="127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Probe</a:t>
            </a:r>
            <a:endParaRPr sz="825" i="0" u="none" strike="noStrike" cap="none">
              <a:solidFill>
                <a:schemeClr val="dk1"/>
              </a:solidFill>
            </a:endParaRPr>
          </a:p>
          <a:p>
            <a:pPr marL="171450" marR="0" lvl="0" indent="-171450" algn="ctr" rtl="0">
              <a:lnSpc>
                <a:spcPct val="100000"/>
              </a:lnSpc>
              <a:spcBef>
                <a:spcPts val="450"/>
              </a:spcBef>
              <a:spcAft>
                <a:spcPts val="0"/>
              </a:spcAft>
              <a:buClr>
                <a:schemeClr val="dk1"/>
              </a:buClr>
              <a:buSzPts val="1700"/>
              <a:buChar char="•"/>
            </a:pPr>
            <a:r>
              <a:rPr lang="en-US" sz="1275" i="0" u="none" strike="noStrike" cap="none">
                <a:solidFill>
                  <a:schemeClr val="dk1"/>
                </a:solidFill>
              </a:rPr>
              <a:t>Evaluate</a:t>
            </a:r>
            <a:endParaRPr sz="1275" i="0" u="none" strike="noStrike" cap="none">
              <a:solidFill>
                <a:schemeClr val="dk1"/>
              </a:solidFill>
            </a:endParaRPr>
          </a:p>
        </p:txBody>
      </p:sp>
      <p:sp>
        <p:nvSpPr>
          <p:cNvPr id="60" name="Google Shape;526;p57">
            <a:extLst>
              <a:ext uri="{FF2B5EF4-FFF2-40B4-BE49-F238E27FC236}">
                <a16:creationId xmlns:a16="http://schemas.microsoft.com/office/drawing/2014/main" id="{D9483713-667F-4878-9A67-C1D68AB34805}"/>
              </a:ext>
            </a:extLst>
          </p:cNvPr>
          <p:cNvSpPr txBox="1"/>
          <p:nvPr/>
        </p:nvSpPr>
        <p:spPr>
          <a:xfrm>
            <a:off x="1514448" y="2625863"/>
            <a:ext cx="1526100" cy="288600"/>
          </a:xfrm>
          <a:prstGeom prst="rect">
            <a:avLst/>
          </a:prstGeom>
          <a:noFill/>
          <a:ln>
            <a:noFill/>
          </a:ln>
        </p:spPr>
        <p:txBody>
          <a:bodyPr spcFirstLastPara="1" wrap="square" lIns="34275" tIns="17125" rIns="34275" bIns="17125" anchor="ctr" anchorCtr="0">
            <a:spAutoFit/>
          </a:bodyPr>
          <a:lstStyle/>
          <a:p>
            <a:pPr marL="0" marR="0" lvl="0" indent="0" algn="ctr" rtl="0">
              <a:lnSpc>
                <a:spcPct val="100000"/>
              </a:lnSpc>
              <a:spcBef>
                <a:spcPts val="0"/>
              </a:spcBef>
              <a:spcAft>
                <a:spcPts val="0"/>
              </a:spcAft>
              <a:buClr>
                <a:srgbClr val="000000"/>
              </a:buClr>
              <a:buSzPts val="1650"/>
              <a:buFont typeface="Arial"/>
              <a:buNone/>
            </a:pPr>
            <a:r>
              <a:rPr lang="en-US" sz="1650" b="1" i="0" u="none" strike="noStrike" cap="none">
                <a:solidFill>
                  <a:schemeClr val="lt1"/>
                </a:solidFill>
              </a:rPr>
              <a:t>RoR Institute</a:t>
            </a:r>
            <a:endParaRPr sz="1650" b="1" i="0" u="none" strike="noStrike" cap="none">
              <a:solidFill>
                <a:schemeClr val="lt1"/>
              </a:solidFill>
            </a:endParaRPr>
          </a:p>
        </p:txBody>
      </p:sp>
    </p:spTree>
    <p:extLst>
      <p:ext uri="{BB962C8B-B14F-4D97-AF65-F5344CB8AC3E}">
        <p14:creationId xmlns:p14="http://schemas.microsoft.com/office/powerpoint/2010/main" val="2041631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12</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628124" cy="369332"/>
          </a:xfrm>
          <a:prstGeom prst="rect">
            <a:avLst/>
          </a:prstGeom>
          <a:noFill/>
        </p:spPr>
        <p:txBody>
          <a:bodyPr wrap="square" rtlCol="0">
            <a:spAutoFit/>
          </a:bodyPr>
          <a:lstStyle/>
          <a:p>
            <a:r>
              <a:rPr lang="es-ES" b="1" i="1" dirty="0">
                <a:solidFill>
                  <a:srgbClr val="FF9900"/>
                </a:solidFill>
                <a:effectLst>
                  <a:outerShdw blurRad="38100" dist="38100" dir="2700000" algn="tl">
                    <a:srgbClr val="000000">
                      <a:alpha val="43137"/>
                    </a:srgbClr>
                  </a:outerShdw>
                </a:effectLst>
              </a:rPr>
              <a:t>Métricas desde distintas Miradas y Responsables en un contexto de C.A.</a:t>
            </a:r>
          </a:p>
        </p:txBody>
      </p:sp>
      <p:grpSp>
        <p:nvGrpSpPr>
          <p:cNvPr id="31" name="Grupo 30">
            <a:extLst>
              <a:ext uri="{FF2B5EF4-FFF2-40B4-BE49-F238E27FC236}">
                <a16:creationId xmlns:a16="http://schemas.microsoft.com/office/drawing/2014/main" id="{7E427F06-2427-4148-B643-88CEE5113442}"/>
              </a:ext>
            </a:extLst>
          </p:cNvPr>
          <p:cNvGrpSpPr/>
          <p:nvPr/>
        </p:nvGrpSpPr>
        <p:grpSpPr>
          <a:xfrm>
            <a:off x="0" y="4554"/>
            <a:ext cx="9143999" cy="720617"/>
            <a:chOff x="0" y="4554"/>
            <a:chExt cx="9143999" cy="720617"/>
          </a:xfrm>
        </p:grpSpPr>
        <p:sp>
          <p:nvSpPr>
            <p:cNvPr id="32" name="Line 3">
              <a:extLst>
                <a:ext uri="{FF2B5EF4-FFF2-40B4-BE49-F238E27FC236}">
                  <a16:creationId xmlns:a16="http://schemas.microsoft.com/office/drawing/2014/main" id="{302EA696-222E-41EC-8172-448AC9B7795F}"/>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3" name="23 Rectángulo">
              <a:extLst>
                <a:ext uri="{FF2B5EF4-FFF2-40B4-BE49-F238E27FC236}">
                  <a16:creationId xmlns:a16="http://schemas.microsoft.com/office/drawing/2014/main" id="{3CE7071E-444A-4498-97D5-4FF51F5DA4BA}"/>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4" name="Rectángulo 33">
              <a:extLst>
                <a:ext uri="{FF2B5EF4-FFF2-40B4-BE49-F238E27FC236}">
                  <a16:creationId xmlns:a16="http://schemas.microsoft.com/office/drawing/2014/main" id="{A9A9D99A-D948-4C77-AC8B-6AA1F512073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
        <p:nvSpPr>
          <p:cNvPr id="22" name="Marcador de contenido 2">
            <a:extLst>
              <a:ext uri="{FF2B5EF4-FFF2-40B4-BE49-F238E27FC236}">
                <a16:creationId xmlns:a16="http://schemas.microsoft.com/office/drawing/2014/main" id="{0CD83521-C665-4AC9-A7DB-704848172493}"/>
              </a:ext>
            </a:extLst>
          </p:cNvPr>
          <p:cNvSpPr txBox="1">
            <a:spLocks/>
          </p:cNvSpPr>
          <p:nvPr/>
        </p:nvSpPr>
        <p:spPr bwMode="auto">
          <a:xfrm>
            <a:off x="1331640" y="1741095"/>
            <a:ext cx="7488832" cy="37761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fontAlgn="base">
              <a:spcBef>
                <a:spcPct val="20000"/>
              </a:spcBef>
              <a:spcAft>
                <a:spcPct val="0"/>
              </a:spcAft>
              <a:buNone/>
              <a:defRPr sz="2000">
                <a:solidFill>
                  <a:schemeClr val="tx1"/>
                </a:solidFill>
                <a:latin typeface="+mn-lt"/>
              </a:defRPr>
            </a:lvl6pPr>
            <a:lvl7pPr marL="2743200" indent="0" algn="ctr" rtl="0" fontAlgn="base">
              <a:spcBef>
                <a:spcPct val="20000"/>
              </a:spcBef>
              <a:spcAft>
                <a:spcPct val="0"/>
              </a:spcAft>
              <a:buNone/>
              <a:defRPr sz="2000">
                <a:solidFill>
                  <a:schemeClr val="tx1"/>
                </a:solidFill>
                <a:latin typeface="+mn-lt"/>
              </a:defRPr>
            </a:lvl7pPr>
            <a:lvl8pPr marL="3200400" indent="0" algn="ctr" rtl="0" fontAlgn="base">
              <a:spcBef>
                <a:spcPct val="20000"/>
              </a:spcBef>
              <a:spcAft>
                <a:spcPct val="0"/>
              </a:spcAft>
              <a:buNone/>
              <a:defRPr sz="2000">
                <a:solidFill>
                  <a:schemeClr val="tx1"/>
                </a:solidFill>
                <a:latin typeface="+mn-lt"/>
              </a:defRPr>
            </a:lvl8pPr>
            <a:lvl9pPr marL="3657600" indent="0" algn="ctr" rtl="0" fontAlgn="base">
              <a:spcBef>
                <a:spcPct val="20000"/>
              </a:spcBef>
              <a:spcAft>
                <a:spcPct val="0"/>
              </a:spcAft>
              <a:buNone/>
              <a:defRPr sz="2000">
                <a:solidFill>
                  <a:schemeClr val="tx1"/>
                </a:solidFill>
                <a:latin typeface="+mn-lt"/>
              </a:defRPr>
            </a:lvl9pPr>
          </a:lstStyle>
          <a:p>
            <a:pPr marL="285750" indent="-285750" algn="just">
              <a:buFont typeface="Arial" panose="020B0604020202020204" pitchFamily="34" charset="0"/>
              <a:buChar char="•"/>
            </a:pPr>
            <a:r>
              <a:rPr lang="es-ES" sz="1300" b="1" kern="0" dirty="0">
                <a:latin typeface="GaramondPremrPro"/>
              </a:rPr>
              <a:t>Un ejercicio cooperativo de evaluación </a:t>
            </a:r>
            <a:r>
              <a:rPr lang="es-ES" sz="1300" kern="0" dirty="0">
                <a:latin typeface="GaramondPremrPro"/>
              </a:rPr>
              <a:t>de lo que permite mejorar la observación del desempeño de los mismos científicos. En este sentido la ciencia abierta tiene un papel muy importante: los algoritmos de medición (abiertos en GitHub), los datos (la circulación abierta no comercial de los metadatos) y el diálogo entre los miembros de la comunidad que se observa en los modelos de medición deben ser abiertos.</a:t>
            </a:r>
          </a:p>
          <a:p>
            <a:pPr marL="285750" indent="-285750" algn="just">
              <a:buFont typeface="Arial" panose="020B0604020202020204" pitchFamily="34" charset="0"/>
              <a:buChar char="•"/>
            </a:pPr>
            <a:r>
              <a:rPr lang="es-ES" sz="1300" b="1" kern="0" dirty="0">
                <a:latin typeface="GaramondPremrPro"/>
              </a:rPr>
              <a:t>El rescate de data histórica que permita observar la evolución del conocimiento</a:t>
            </a:r>
            <a:r>
              <a:rPr lang="es-ES" sz="1300" kern="0" dirty="0">
                <a:latin typeface="GaramondPremrPro"/>
              </a:rPr>
              <a:t>, no sólo desde el punto de vista de las citas más antiguas, sino desde la observación de los procesos de institucionalización de la ciencia en el Sur Global. La historia siempre ha sido contada desde Europa. Habría que ver qué polaridades cambian con otros datos y otros relatos.</a:t>
            </a:r>
          </a:p>
          <a:p>
            <a:pPr marL="285750" indent="-285750" algn="just">
              <a:buFont typeface="Arial" panose="020B0604020202020204" pitchFamily="34" charset="0"/>
              <a:buChar char="•"/>
            </a:pPr>
            <a:r>
              <a:rPr lang="es-ES" sz="1300" b="1" kern="0" dirty="0">
                <a:latin typeface="GaramondPremrPro"/>
              </a:rPr>
              <a:t>Métricas orientadas a la búsqueda de criterios para medir diferentes formas de desempeño y no para encontrar sólo a los más visibles</a:t>
            </a:r>
            <a:r>
              <a:rPr lang="es-ES" sz="1300" kern="0" dirty="0">
                <a:latin typeface="GaramondPremrPro"/>
              </a:rPr>
              <a:t>. La utilización de la visibilidad a través del impacto o las descargas o las menciones es insuficiente para observar el cuadro completo de dinámicas.</a:t>
            </a:r>
          </a:p>
          <a:p>
            <a:pPr marL="285750" indent="-285750" algn="just">
              <a:buFont typeface="Arial" panose="020B0604020202020204" pitchFamily="34" charset="0"/>
              <a:buChar char="•"/>
            </a:pPr>
            <a:r>
              <a:rPr lang="es-ES" sz="1300" b="1" kern="0" dirty="0">
                <a:latin typeface="GaramondPremrPro"/>
              </a:rPr>
              <a:t>Contrastar el desempeño de las prácticas de las revistas universitarias y las revistas comerciales en términos de alcances en la construcción de comunidades. </a:t>
            </a:r>
            <a:r>
              <a:rPr lang="es-ES" sz="1300" kern="0" dirty="0">
                <a:latin typeface="GaramondPremrPro"/>
              </a:rPr>
              <a:t>Es importante hacer seguimiento a estas prácticas como posibilidad de generar estrategias para un balance pertinente al desarrollo de la academia sin tener que incurrir en altos costos para poder generar circulación del conocimiento. Esto constituye una dinámica especialmente importante para los países del sur global.</a:t>
            </a:r>
            <a:endParaRPr lang="es-ES" sz="1300" kern="0" dirty="0"/>
          </a:p>
        </p:txBody>
      </p:sp>
      <p:sp>
        <p:nvSpPr>
          <p:cNvPr id="23" name="Título 1">
            <a:extLst>
              <a:ext uri="{FF2B5EF4-FFF2-40B4-BE49-F238E27FC236}">
                <a16:creationId xmlns:a16="http://schemas.microsoft.com/office/drawing/2014/main" id="{BE375F32-3E3B-44A8-9D89-608BF381C088}"/>
              </a:ext>
            </a:extLst>
          </p:cNvPr>
          <p:cNvSpPr txBox="1">
            <a:spLocks/>
          </p:cNvSpPr>
          <p:nvPr/>
        </p:nvSpPr>
        <p:spPr bwMode="auto">
          <a:xfrm rot="16200000">
            <a:off x="-590984" y="3042499"/>
            <a:ext cx="2819273" cy="971235"/>
          </a:xfrm>
          <a:prstGeom prst="rect">
            <a:avLst/>
          </a:prstGeom>
          <a:solidFill>
            <a:srgbClr val="00B0F0"/>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s-ES" sz="1800" b="1" kern="0">
                <a:effectLst>
                  <a:outerShdw blurRad="38100" dist="38100" dir="2700000" algn="tl">
                    <a:srgbClr val="000000">
                      <a:alpha val="43137"/>
                    </a:srgbClr>
                  </a:outerShdw>
                </a:effectLst>
                <a:latin typeface="GaramondPremrPro"/>
              </a:rPr>
              <a:t>Proponer modelos de métricas responsables implica</a:t>
            </a:r>
            <a:endParaRPr lang="es-ES" b="1" kern="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482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13</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2804999"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Métricas de Vinculación</a:t>
            </a:r>
          </a:p>
        </p:txBody>
      </p:sp>
      <p:pic>
        <p:nvPicPr>
          <p:cNvPr id="12" name="Imagen 11">
            <a:extLst>
              <a:ext uri="{FF2B5EF4-FFF2-40B4-BE49-F238E27FC236}">
                <a16:creationId xmlns:a16="http://schemas.microsoft.com/office/drawing/2014/main" id="{F9359453-D5EC-4BAD-BF42-B4A5E92B6908}"/>
              </a:ext>
            </a:extLst>
          </p:cNvPr>
          <p:cNvPicPr>
            <a:picLocks noChangeAspect="1"/>
          </p:cNvPicPr>
          <p:nvPr/>
        </p:nvPicPr>
        <p:blipFill>
          <a:blip r:embed="rId8"/>
          <a:stretch>
            <a:fillRect/>
          </a:stretch>
        </p:blipFill>
        <p:spPr>
          <a:xfrm>
            <a:off x="1730404" y="1358886"/>
            <a:ext cx="5734050" cy="1740253"/>
          </a:xfrm>
          <a:prstGeom prst="rect">
            <a:avLst/>
          </a:prstGeom>
        </p:spPr>
      </p:pic>
      <p:pic>
        <p:nvPicPr>
          <p:cNvPr id="30" name="Imagen 29">
            <a:extLst>
              <a:ext uri="{FF2B5EF4-FFF2-40B4-BE49-F238E27FC236}">
                <a16:creationId xmlns:a16="http://schemas.microsoft.com/office/drawing/2014/main" id="{B8FA69F2-C8A9-4A5D-8A0C-DEF3CE8BDE5B}"/>
              </a:ext>
            </a:extLst>
          </p:cNvPr>
          <p:cNvPicPr>
            <a:picLocks noChangeAspect="1"/>
          </p:cNvPicPr>
          <p:nvPr/>
        </p:nvPicPr>
        <p:blipFill>
          <a:blip r:embed="rId9"/>
          <a:stretch>
            <a:fillRect/>
          </a:stretch>
        </p:blipFill>
        <p:spPr>
          <a:xfrm>
            <a:off x="1730404" y="3038781"/>
            <a:ext cx="5734050" cy="2653209"/>
          </a:xfrm>
          <a:prstGeom prst="rect">
            <a:avLst/>
          </a:prstGeom>
        </p:spPr>
      </p:pic>
      <p:grpSp>
        <p:nvGrpSpPr>
          <p:cNvPr id="31" name="Grupo 30">
            <a:extLst>
              <a:ext uri="{FF2B5EF4-FFF2-40B4-BE49-F238E27FC236}">
                <a16:creationId xmlns:a16="http://schemas.microsoft.com/office/drawing/2014/main" id="{55A818FC-10A1-4A21-8289-F15CC5F2E279}"/>
              </a:ext>
            </a:extLst>
          </p:cNvPr>
          <p:cNvGrpSpPr/>
          <p:nvPr/>
        </p:nvGrpSpPr>
        <p:grpSpPr>
          <a:xfrm>
            <a:off x="0" y="4554"/>
            <a:ext cx="9143999" cy="720617"/>
            <a:chOff x="0" y="4554"/>
            <a:chExt cx="9143999" cy="720617"/>
          </a:xfrm>
        </p:grpSpPr>
        <p:sp>
          <p:nvSpPr>
            <p:cNvPr id="32" name="Line 3">
              <a:extLst>
                <a:ext uri="{FF2B5EF4-FFF2-40B4-BE49-F238E27FC236}">
                  <a16:creationId xmlns:a16="http://schemas.microsoft.com/office/drawing/2014/main" id="{0ECB1603-23D6-4AE0-9BE2-FA61EA9B408A}"/>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3" name="23 Rectángulo">
              <a:extLst>
                <a:ext uri="{FF2B5EF4-FFF2-40B4-BE49-F238E27FC236}">
                  <a16:creationId xmlns:a16="http://schemas.microsoft.com/office/drawing/2014/main" id="{C1C49C73-492A-4D4C-A9A5-6A295A9A71EB}"/>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4" name="Rectángulo 33">
              <a:extLst>
                <a:ext uri="{FF2B5EF4-FFF2-40B4-BE49-F238E27FC236}">
                  <a16:creationId xmlns:a16="http://schemas.microsoft.com/office/drawing/2014/main" id="{D6607A04-302A-43EB-8A69-18775E54FBE5}"/>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51741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14</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2804999"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Métricas de Vinculación</a:t>
            </a:r>
          </a:p>
        </p:txBody>
      </p:sp>
      <p:pic>
        <p:nvPicPr>
          <p:cNvPr id="3" name="Imagen 2">
            <a:extLst>
              <a:ext uri="{FF2B5EF4-FFF2-40B4-BE49-F238E27FC236}">
                <a16:creationId xmlns:a16="http://schemas.microsoft.com/office/drawing/2014/main" id="{21FB5ADF-6411-483D-BE16-6332C8884687}"/>
              </a:ext>
            </a:extLst>
          </p:cNvPr>
          <p:cNvPicPr>
            <a:picLocks noChangeAspect="1"/>
          </p:cNvPicPr>
          <p:nvPr/>
        </p:nvPicPr>
        <p:blipFill>
          <a:blip r:embed="rId8"/>
          <a:stretch>
            <a:fillRect/>
          </a:stretch>
        </p:blipFill>
        <p:spPr>
          <a:xfrm>
            <a:off x="1763688" y="1441507"/>
            <a:ext cx="5734050" cy="3148284"/>
          </a:xfrm>
          <a:prstGeom prst="rect">
            <a:avLst/>
          </a:prstGeom>
        </p:spPr>
      </p:pic>
      <p:pic>
        <p:nvPicPr>
          <p:cNvPr id="5" name="Imagen 4">
            <a:extLst>
              <a:ext uri="{FF2B5EF4-FFF2-40B4-BE49-F238E27FC236}">
                <a16:creationId xmlns:a16="http://schemas.microsoft.com/office/drawing/2014/main" id="{312AE016-5C59-4A99-8096-A6AE532C9B52}"/>
              </a:ext>
            </a:extLst>
          </p:cNvPr>
          <p:cNvPicPr>
            <a:picLocks noChangeAspect="1"/>
          </p:cNvPicPr>
          <p:nvPr/>
        </p:nvPicPr>
        <p:blipFill>
          <a:blip r:embed="rId9"/>
          <a:stretch>
            <a:fillRect/>
          </a:stretch>
        </p:blipFill>
        <p:spPr>
          <a:xfrm>
            <a:off x="1730350" y="4573116"/>
            <a:ext cx="5800725" cy="1190882"/>
          </a:xfrm>
          <a:prstGeom prst="rect">
            <a:avLst/>
          </a:prstGeom>
        </p:spPr>
      </p:pic>
      <p:grpSp>
        <p:nvGrpSpPr>
          <p:cNvPr id="22" name="Grupo 21">
            <a:extLst>
              <a:ext uri="{FF2B5EF4-FFF2-40B4-BE49-F238E27FC236}">
                <a16:creationId xmlns:a16="http://schemas.microsoft.com/office/drawing/2014/main" id="{7E1AF930-89C6-4D16-AF89-6401E9E23614}"/>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5EAD172F-F03F-4F8A-906B-D3474EA760C5}"/>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500F8711-8246-4C6B-9738-6024EA8ADB10}"/>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8" name="Rectángulo 27">
              <a:extLst>
                <a:ext uri="{FF2B5EF4-FFF2-40B4-BE49-F238E27FC236}">
                  <a16:creationId xmlns:a16="http://schemas.microsoft.com/office/drawing/2014/main" id="{86ED8D80-416B-4B50-BC96-EABE100BFD17}"/>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778602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15</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6596678"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Distintas miradas y esfuerzos en relación con las métricas</a:t>
            </a:r>
          </a:p>
        </p:txBody>
      </p:sp>
      <p:pic>
        <p:nvPicPr>
          <p:cNvPr id="3" name="Imagen 2">
            <a:extLst>
              <a:ext uri="{FF2B5EF4-FFF2-40B4-BE49-F238E27FC236}">
                <a16:creationId xmlns:a16="http://schemas.microsoft.com/office/drawing/2014/main" id="{80BBEE52-BE53-49E7-AB52-7A43C0672792}"/>
              </a:ext>
            </a:extLst>
          </p:cNvPr>
          <p:cNvPicPr>
            <a:picLocks noChangeAspect="1"/>
          </p:cNvPicPr>
          <p:nvPr/>
        </p:nvPicPr>
        <p:blipFill>
          <a:blip r:embed="rId8"/>
          <a:stretch>
            <a:fillRect/>
          </a:stretch>
        </p:blipFill>
        <p:spPr>
          <a:xfrm>
            <a:off x="395536" y="1603013"/>
            <a:ext cx="5196215" cy="3848783"/>
          </a:xfrm>
          <a:prstGeom prst="rect">
            <a:avLst/>
          </a:prstGeom>
          <a:ln>
            <a:solidFill>
              <a:schemeClr val="accent1"/>
            </a:solidFill>
          </a:ln>
        </p:spPr>
      </p:pic>
      <p:pic>
        <p:nvPicPr>
          <p:cNvPr id="6" name="Imagen 5">
            <a:hlinkClick r:id="rId9"/>
            <a:extLst>
              <a:ext uri="{FF2B5EF4-FFF2-40B4-BE49-F238E27FC236}">
                <a16:creationId xmlns:a16="http://schemas.microsoft.com/office/drawing/2014/main" id="{78EB6EB7-9BBC-402D-8686-E94DC96A92CA}"/>
              </a:ext>
            </a:extLst>
          </p:cNvPr>
          <p:cNvPicPr>
            <a:picLocks noChangeAspect="1"/>
          </p:cNvPicPr>
          <p:nvPr/>
        </p:nvPicPr>
        <p:blipFill>
          <a:blip r:embed="rId10"/>
          <a:stretch>
            <a:fillRect/>
          </a:stretch>
        </p:blipFill>
        <p:spPr>
          <a:xfrm>
            <a:off x="6084168" y="2046548"/>
            <a:ext cx="2304256" cy="2961712"/>
          </a:xfrm>
          <a:prstGeom prst="rect">
            <a:avLst/>
          </a:prstGeom>
          <a:ln>
            <a:solidFill>
              <a:schemeClr val="accent1"/>
            </a:solidFill>
          </a:ln>
        </p:spPr>
      </p:pic>
      <p:sp>
        <p:nvSpPr>
          <p:cNvPr id="23" name="CuadroTexto 22">
            <a:extLst>
              <a:ext uri="{FF2B5EF4-FFF2-40B4-BE49-F238E27FC236}">
                <a16:creationId xmlns:a16="http://schemas.microsoft.com/office/drawing/2014/main" id="{D58C9FD9-3D0C-45D4-A5CE-FADB5A17F9A8}"/>
              </a:ext>
            </a:extLst>
          </p:cNvPr>
          <p:cNvSpPr txBox="1"/>
          <p:nvPr/>
        </p:nvSpPr>
        <p:spPr>
          <a:xfrm>
            <a:off x="3779912" y="5496841"/>
            <a:ext cx="2428137" cy="246221"/>
          </a:xfrm>
          <a:prstGeom prst="rect">
            <a:avLst/>
          </a:prstGeom>
          <a:noFill/>
        </p:spPr>
        <p:txBody>
          <a:bodyPr wrap="square">
            <a:spAutoFit/>
          </a:bodyPr>
          <a:lstStyle/>
          <a:p>
            <a:r>
              <a:rPr lang="es-CO" sz="1000" dirty="0">
                <a:hlinkClick r:id="rId11"/>
              </a:rPr>
              <a:t>http://colav.udea.edu.co/?page_id=95</a:t>
            </a:r>
            <a:r>
              <a:rPr lang="es-CO" sz="1000" dirty="0"/>
              <a:t> </a:t>
            </a:r>
          </a:p>
        </p:txBody>
      </p:sp>
      <p:grpSp>
        <p:nvGrpSpPr>
          <p:cNvPr id="24" name="Grupo 23">
            <a:extLst>
              <a:ext uri="{FF2B5EF4-FFF2-40B4-BE49-F238E27FC236}">
                <a16:creationId xmlns:a16="http://schemas.microsoft.com/office/drawing/2014/main" id="{75FE9DA6-BA64-44AF-B8DC-B69755D723C9}"/>
              </a:ext>
            </a:extLst>
          </p:cNvPr>
          <p:cNvGrpSpPr/>
          <p:nvPr/>
        </p:nvGrpSpPr>
        <p:grpSpPr>
          <a:xfrm>
            <a:off x="0" y="4554"/>
            <a:ext cx="9143999" cy="720617"/>
            <a:chOff x="0" y="4554"/>
            <a:chExt cx="9143999" cy="720617"/>
          </a:xfrm>
        </p:grpSpPr>
        <p:sp>
          <p:nvSpPr>
            <p:cNvPr id="28" name="Line 3">
              <a:extLst>
                <a:ext uri="{FF2B5EF4-FFF2-40B4-BE49-F238E27FC236}">
                  <a16:creationId xmlns:a16="http://schemas.microsoft.com/office/drawing/2014/main" id="{E2160343-5859-4910-9FB1-EA3EB5209132}"/>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0" name="23 Rectángulo">
              <a:extLst>
                <a:ext uri="{FF2B5EF4-FFF2-40B4-BE49-F238E27FC236}">
                  <a16:creationId xmlns:a16="http://schemas.microsoft.com/office/drawing/2014/main" id="{9545BE4E-2A4D-4F50-99A4-13EFD27CA466}"/>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1" name="Rectángulo 30">
              <a:extLst>
                <a:ext uri="{FF2B5EF4-FFF2-40B4-BE49-F238E27FC236}">
                  <a16:creationId xmlns:a16="http://schemas.microsoft.com/office/drawing/2014/main" id="{10E0391C-C264-4C7E-8A69-F588AF0865B7}"/>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2367267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16</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6596678"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Distintas miradas y esfuerzos en relación con las métricas</a:t>
            </a:r>
          </a:p>
        </p:txBody>
      </p:sp>
      <p:pic>
        <p:nvPicPr>
          <p:cNvPr id="7" name="Imagen 6">
            <a:extLst>
              <a:ext uri="{FF2B5EF4-FFF2-40B4-BE49-F238E27FC236}">
                <a16:creationId xmlns:a16="http://schemas.microsoft.com/office/drawing/2014/main" id="{B5C7B3DE-0E6C-4C52-B411-044823C61365}"/>
              </a:ext>
            </a:extLst>
          </p:cNvPr>
          <p:cNvPicPr>
            <a:picLocks noChangeAspect="1"/>
          </p:cNvPicPr>
          <p:nvPr/>
        </p:nvPicPr>
        <p:blipFill>
          <a:blip r:embed="rId8"/>
          <a:stretch>
            <a:fillRect/>
          </a:stretch>
        </p:blipFill>
        <p:spPr>
          <a:xfrm>
            <a:off x="683485" y="1576928"/>
            <a:ext cx="7916710" cy="3679656"/>
          </a:xfrm>
          <a:prstGeom prst="rect">
            <a:avLst/>
          </a:prstGeom>
        </p:spPr>
      </p:pic>
      <p:sp>
        <p:nvSpPr>
          <p:cNvPr id="22" name="CuadroTexto 21">
            <a:extLst>
              <a:ext uri="{FF2B5EF4-FFF2-40B4-BE49-F238E27FC236}">
                <a16:creationId xmlns:a16="http://schemas.microsoft.com/office/drawing/2014/main" id="{35AB095D-F50A-4A34-A7B2-E8BFA48A43FD}"/>
              </a:ext>
            </a:extLst>
          </p:cNvPr>
          <p:cNvSpPr txBox="1"/>
          <p:nvPr/>
        </p:nvSpPr>
        <p:spPr>
          <a:xfrm>
            <a:off x="1763688" y="5350334"/>
            <a:ext cx="6702055" cy="246221"/>
          </a:xfrm>
          <a:prstGeom prst="rect">
            <a:avLst/>
          </a:prstGeom>
          <a:noFill/>
        </p:spPr>
        <p:txBody>
          <a:bodyPr wrap="square">
            <a:spAutoFit/>
          </a:bodyPr>
          <a:lstStyle/>
          <a:p>
            <a:r>
              <a:rPr lang="es-CO" sz="1000" dirty="0">
                <a:hlinkClick r:id="rId9"/>
              </a:rPr>
              <a:t>http://impactu.colav.co/app/institutions?apikey=colavudea&amp;data=info&amp;id=60120afa4749273de6161883</a:t>
            </a:r>
            <a:r>
              <a:rPr lang="es-CO" sz="1000" dirty="0"/>
              <a:t> </a:t>
            </a:r>
          </a:p>
        </p:txBody>
      </p:sp>
      <p:sp>
        <p:nvSpPr>
          <p:cNvPr id="9" name="Rectángulo 8">
            <a:extLst>
              <a:ext uri="{FF2B5EF4-FFF2-40B4-BE49-F238E27FC236}">
                <a16:creationId xmlns:a16="http://schemas.microsoft.com/office/drawing/2014/main" id="{53F76865-FA7D-4087-974A-7D4B39AF6213}"/>
              </a:ext>
            </a:extLst>
          </p:cNvPr>
          <p:cNvSpPr/>
          <p:nvPr/>
        </p:nvSpPr>
        <p:spPr>
          <a:xfrm>
            <a:off x="899592" y="2852936"/>
            <a:ext cx="3672408" cy="288032"/>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3" name="Grupo 22">
            <a:extLst>
              <a:ext uri="{FF2B5EF4-FFF2-40B4-BE49-F238E27FC236}">
                <a16:creationId xmlns:a16="http://schemas.microsoft.com/office/drawing/2014/main" id="{498BCD48-5CA8-4BB9-98E2-C51D177D3609}"/>
              </a:ext>
            </a:extLst>
          </p:cNvPr>
          <p:cNvGrpSpPr/>
          <p:nvPr/>
        </p:nvGrpSpPr>
        <p:grpSpPr>
          <a:xfrm>
            <a:off x="0" y="4554"/>
            <a:ext cx="9143999" cy="720617"/>
            <a:chOff x="0" y="4554"/>
            <a:chExt cx="9143999" cy="720617"/>
          </a:xfrm>
        </p:grpSpPr>
        <p:sp>
          <p:nvSpPr>
            <p:cNvPr id="24" name="Line 3">
              <a:extLst>
                <a:ext uri="{FF2B5EF4-FFF2-40B4-BE49-F238E27FC236}">
                  <a16:creationId xmlns:a16="http://schemas.microsoft.com/office/drawing/2014/main" id="{E44A5BEE-941A-4429-8C06-3BA83FB21E28}"/>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8" name="23 Rectángulo">
              <a:extLst>
                <a:ext uri="{FF2B5EF4-FFF2-40B4-BE49-F238E27FC236}">
                  <a16:creationId xmlns:a16="http://schemas.microsoft.com/office/drawing/2014/main" id="{03C28E44-7F40-4142-A846-3EA66C62B9D6}"/>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0" name="Rectángulo 29">
              <a:extLst>
                <a:ext uri="{FF2B5EF4-FFF2-40B4-BE49-F238E27FC236}">
                  <a16:creationId xmlns:a16="http://schemas.microsoft.com/office/drawing/2014/main" id="{ADF0690F-4A54-45A2-9FF4-5EA9DCD6EA9A}"/>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1178402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17</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268033" cy="646331"/>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Qué se necesita para…</a:t>
            </a:r>
          </a:p>
          <a:p>
            <a:r>
              <a:rPr lang="es-CO" b="1" i="1" dirty="0">
                <a:solidFill>
                  <a:srgbClr val="FF9900"/>
                </a:solidFill>
                <a:effectLst>
                  <a:outerShdw blurRad="38100" dist="38100" dir="2700000" algn="tl">
                    <a:srgbClr val="000000">
                      <a:alpha val="43137"/>
                    </a:srgbClr>
                  </a:outerShdw>
                </a:effectLst>
              </a:rPr>
              <a:t>Maximizar las Oportunidades y minimizar las Amenazas? </a:t>
            </a:r>
            <a:r>
              <a:rPr lang="es-CO" b="1" u="sng" dirty="0">
                <a:solidFill>
                  <a:srgbClr val="FF9900"/>
                </a:solidFill>
                <a:effectLst>
                  <a:outerShdw blurRad="38100" dist="38100" dir="2700000" algn="tl">
                    <a:srgbClr val="000000">
                      <a:alpha val="43137"/>
                    </a:srgbClr>
                  </a:outerShdw>
                </a:effectLst>
              </a:rPr>
              <a:t>ECUACIÓN C.A.</a:t>
            </a:r>
          </a:p>
        </p:txBody>
      </p:sp>
      <p:sp>
        <p:nvSpPr>
          <p:cNvPr id="8" name="CuadroTexto 7"/>
          <p:cNvSpPr txBox="1"/>
          <p:nvPr/>
        </p:nvSpPr>
        <p:spPr>
          <a:xfrm>
            <a:off x="2550188" y="5438589"/>
            <a:ext cx="4488729" cy="246221"/>
          </a:xfrm>
          <a:prstGeom prst="rect">
            <a:avLst/>
          </a:prstGeom>
          <a:noFill/>
        </p:spPr>
        <p:txBody>
          <a:bodyPr wrap="none" rtlCol="0">
            <a:spAutoFit/>
          </a:bodyPr>
          <a:lstStyle/>
          <a:p>
            <a:r>
              <a:rPr lang="es-CO" sz="1000" dirty="0">
                <a:solidFill>
                  <a:srgbClr val="FF9900"/>
                </a:solidFill>
                <a:hlinkClick r:id="rId8"/>
              </a:rPr>
              <a:t>https://udearroba.udea.edu.co/internos/course/view.php?id=9986&amp;section=2</a:t>
            </a:r>
            <a:r>
              <a:rPr lang="es-CO" sz="1000" dirty="0">
                <a:solidFill>
                  <a:srgbClr val="FF9900"/>
                </a:solidFill>
              </a:rPr>
              <a:t> </a:t>
            </a:r>
          </a:p>
        </p:txBody>
      </p:sp>
      <p:pic>
        <p:nvPicPr>
          <p:cNvPr id="3" name="Imagen 2">
            <a:extLst>
              <a:ext uri="{FF2B5EF4-FFF2-40B4-BE49-F238E27FC236}">
                <a16:creationId xmlns:a16="http://schemas.microsoft.com/office/drawing/2014/main" id="{2EC85A3A-4F33-407B-BDDD-D249F65BC2A8}"/>
              </a:ext>
            </a:extLst>
          </p:cNvPr>
          <p:cNvPicPr>
            <a:picLocks noChangeAspect="1"/>
          </p:cNvPicPr>
          <p:nvPr/>
        </p:nvPicPr>
        <p:blipFill>
          <a:blip r:embed="rId9"/>
          <a:stretch>
            <a:fillRect/>
          </a:stretch>
        </p:blipFill>
        <p:spPr>
          <a:xfrm>
            <a:off x="1518492" y="1781791"/>
            <a:ext cx="6126063" cy="3591425"/>
          </a:xfrm>
          <a:prstGeom prst="rect">
            <a:avLst/>
          </a:prstGeom>
        </p:spPr>
      </p:pic>
      <p:grpSp>
        <p:nvGrpSpPr>
          <p:cNvPr id="22" name="Grupo 21">
            <a:extLst>
              <a:ext uri="{FF2B5EF4-FFF2-40B4-BE49-F238E27FC236}">
                <a16:creationId xmlns:a16="http://schemas.microsoft.com/office/drawing/2014/main" id="{BDD583B6-CC87-48C4-83AE-CCFD57C07FEA}"/>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3A5EBFB4-5B99-4924-9CE8-5A14BDA6BA6A}"/>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9C2B6CB5-D34B-40B9-BD64-400CD9729601}"/>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8" name="Rectángulo 27">
              <a:extLst>
                <a:ext uri="{FF2B5EF4-FFF2-40B4-BE49-F238E27FC236}">
                  <a16:creationId xmlns:a16="http://schemas.microsoft.com/office/drawing/2014/main" id="{C879B17C-9190-4F1D-9E7D-EDBDEA7F6A56}"/>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20446242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18</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340745"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Roles en el Ecosistema y su apoyo o no a las métricas desde otra mirada</a:t>
            </a:r>
          </a:p>
        </p:txBody>
      </p:sp>
      <p:pic>
        <p:nvPicPr>
          <p:cNvPr id="4" name="Imagen 3">
            <a:extLst>
              <a:ext uri="{FF2B5EF4-FFF2-40B4-BE49-F238E27FC236}">
                <a16:creationId xmlns:a16="http://schemas.microsoft.com/office/drawing/2014/main" id="{DB4D6418-7E17-4981-91D7-EDB53EBC3D8B}"/>
              </a:ext>
            </a:extLst>
          </p:cNvPr>
          <p:cNvPicPr>
            <a:picLocks noChangeAspect="1"/>
          </p:cNvPicPr>
          <p:nvPr/>
        </p:nvPicPr>
        <p:blipFill>
          <a:blip r:embed="rId8"/>
          <a:stretch>
            <a:fillRect/>
          </a:stretch>
        </p:blipFill>
        <p:spPr>
          <a:xfrm>
            <a:off x="176580" y="2001317"/>
            <a:ext cx="3750279" cy="2951981"/>
          </a:xfrm>
          <a:prstGeom prst="rect">
            <a:avLst/>
          </a:prstGeom>
        </p:spPr>
      </p:pic>
      <p:pic>
        <p:nvPicPr>
          <p:cNvPr id="7" name="Imagen 6">
            <a:extLst>
              <a:ext uri="{FF2B5EF4-FFF2-40B4-BE49-F238E27FC236}">
                <a16:creationId xmlns:a16="http://schemas.microsoft.com/office/drawing/2014/main" id="{03ECF424-3DD3-439B-BBBF-20DFE019484D}"/>
              </a:ext>
            </a:extLst>
          </p:cNvPr>
          <p:cNvPicPr>
            <a:picLocks noChangeAspect="1"/>
          </p:cNvPicPr>
          <p:nvPr/>
        </p:nvPicPr>
        <p:blipFill>
          <a:blip r:embed="rId9"/>
          <a:stretch>
            <a:fillRect/>
          </a:stretch>
        </p:blipFill>
        <p:spPr>
          <a:xfrm>
            <a:off x="4168375" y="1846251"/>
            <a:ext cx="4796113" cy="3107047"/>
          </a:xfrm>
          <a:prstGeom prst="rect">
            <a:avLst/>
          </a:prstGeom>
        </p:spPr>
      </p:pic>
      <p:cxnSp>
        <p:nvCxnSpPr>
          <p:cNvPr id="9" name="Conector recto 8">
            <a:extLst>
              <a:ext uri="{FF2B5EF4-FFF2-40B4-BE49-F238E27FC236}">
                <a16:creationId xmlns:a16="http://schemas.microsoft.com/office/drawing/2014/main" id="{C6CB9647-E846-41C4-A379-F5C2A5E4F739}"/>
              </a:ext>
            </a:extLst>
          </p:cNvPr>
          <p:cNvCxnSpPr/>
          <p:nvPr/>
        </p:nvCxnSpPr>
        <p:spPr>
          <a:xfrm flipV="1">
            <a:off x="3926859" y="1846251"/>
            <a:ext cx="0" cy="3454957"/>
          </a:xfrm>
          <a:prstGeom prst="line">
            <a:avLst/>
          </a:prstGeom>
        </p:spPr>
        <p:style>
          <a:lnRef idx="1">
            <a:schemeClr val="accent2"/>
          </a:lnRef>
          <a:fillRef idx="0">
            <a:schemeClr val="accent2"/>
          </a:fillRef>
          <a:effectRef idx="0">
            <a:schemeClr val="accent2"/>
          </a:effectRef>
          <a:fontRef idx="minor">
            <a:schemeClr val="tx1"/>
          </a:fontRef>
        </p:style>
      </p:cxnSp>
      <p:grpSp>
        <p:nvGrpSpPr>
          <p:cNvPr id="22" name="Grupo 21">
            <a:extLst>
              <a:ext uri="{FF2B5EF4-FFF2-40B4-BE49-F238E27FC236}">
                <a16:creationId xmlns:a16="http://schemas.microsoft.com/office/drawing/2014/main" id="{1F810C5E-F1AB-4AF1-99CF-FD790A31CF54}"/>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DBCFA803-73A9-4751-B4D1-FFBDF6703347}"/>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BD846600-B7F5-4631-B154-A7CCADB0D645}"/>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5" name="Rectángulo 24">
              <a:extLst>
                <a:ext uri="{FF2B5EF4-FFF2-40B4-BE49-F238E27FC236}">
                  <a16:creationId xmlns:a16="http://schemas.microsoft.com/office/drawing/2014/main" id="{E1E2151D-6770-409A-A9DA-960EE3BFB7D3}"/>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19784071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19</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5519460"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Roles y responsabilidades. </a:t>
            </a:r>
            <a:r>
              <a:rPr lang="es-CO" b="1" i="1" dirty="0">
                <a:solidFill>
                  <a:srgbClr val="0000FF"/>
                </a:solidFill>
                <a:effectLst>
                  <a:outerShdw blurRad="38100" dist="38100" dir="2700000" algn="tl">
                    <a:srgbClr val="000000">
                      <a:alpha val="43137"/>
                    </a:srgbClr>
                  </a:outerShdw>
                </a:effectLst>
              </a:rPr>
              <a:t>Responsabilidades…</a:t>
            </a:r>
          </a:p>
        </p:txBody>
      </p:sp>
      <p:sp>
        <p:nvSpPr>
          <p:cNvPr id="22" name="CuadroTexto 21">
            <a:extLst>
              <a:ext uri="{FF2B5EF4-FFF2-40B4-BE49-F238E27FC236}">
                <a16:creationId xmlns:a16="http://schemas.microsoft.com/office/drawing/2014/main" id="{0CEB07D9-7543-4BD1-8629-DF6F2F380073}"/>
              </a:ext>
            </a:extLst>
          </p:cNvPr>
          <p:cNvSpPr txBox="1"/>
          <p:nvPr/>
        </p:nvSpPr>
        <p:spPr>
          <a:xfrm>
            <a:off x="5575444" y="3171171"/>
            <a:ext cx="3215379" cy="830997"/>
          </a:xfrm>
          <a:prstGeom prst="rect">
            <a:avLst/>
          </a:prstGeom>
          <a:noFill/>
        </p:spPr>
        <p:txBody>
          <a:bodyPr wrap="square">
            <a:spAutoFit/>
          </a:bodyPr>
          <a:lstStyle/>
          <a:p>
            <a:pPr algn="ctr"/>
            <a:r>
              <a:rPr lang="es-CO" sz="800" dirty="0"/>
              <a:t>Ramírez, P. y </a:t>
            </a:r>
            <a:r>
              <a:rPr lang="es-CO" sz="800" dirty="0" err="1"/>
              <a:t>Samoilovich</a:t>
            </a:r>
            <a:r>
              <a:rPr lang="es-CO" sz="800" dirty="0"/>
              <a:t>, D. (2019). </a:t>
            </a:r>
          </a:p>
          <a:p>
            <a:pPr algn="ctr"/>
            <a:r>
              <a:rPr lang="es-CO" sz="800" dirty="0"/>
              <a:t>Ciencia abierta: reporte para tomadores de decisiones. </a:t>
            </a:r>
          </a:p>
          <a:p>
            <a:pPr algn="ctr"/>
            <a:r>
              <a:rPr lang="es-CO" sz="800" dirty="0"/>
              <a:t>UNESCO Office Montevideo and Regional Bureau </a:t>
            </a:r>
            <a:r>
              <a:rPr lang="es-CO" sz="800" dirty="0" err="1"/>
              <a:t>for</a:t>
            </a:r>
            <a:r>
              <a:rPr lang="es-CO" sz="800" dirty="0"/>
              <a:t> </a:t>
            </a:r>
            <a:r>
              <a:rPr lang="es-CO" sz="800" dirty="0" err="1"/>
              <a:t>Science</a:t>
            </a:r>
            <a:r>
              <a:rPr lang="es-CO" sz="800" dirty="0"/>
              <a:t> in </a:t>
            </a:r>
            <a:r>
              <a:rPr lang="es-CO" sz="800" dirty="0" err="1"/>
              <a:t>Latin</a:t>
            </a:r>
            <a:r>
              <a:rPr lang="es-CO" sz="800" dirty="0"/>
              <a:t> </a:t>
            </a:r>
            <a:r>
              <a:rPr lang="es-CO" sz="800" dirty="0" err="1"/>
              <a:t>America</a:t>
            </a:r>
            <a:r>
              <a:rPr lang="es-CO" sz="800" dirty="0"/>
              <a:t> and </a:t>
            </a:r>
            <a:r>
              <a:rPr lang="es-CO" sz="800" dirty="0" err="1"/>
              <a:t>the</a:t>
            </a:r>
            <a:r>
              <a:rPr lang="es-CO" sz="800" dirty="0"/>
              <a:t> </a:t>
            </a:r>
            <a:r>
              <a:rPr lang="es-CO" sz="800" dirty="0" err="1"/>
              <a:t>Caribbean</a:t>
            </a:r>
            <a:r>
              <a:rPr lang="es-CO" sz="800" dirty="0"/>
              <a:t> </a:t>
            </a:r>
          </a:p>
          <a:p>
            <a:pPr algn="ctr"/>
            <a:r>
              <a:rPr lang="es-CO" sz="800" dirty="0"/>
              <a:t>Columbus </a:t>
            </a:r>
            <a:r>
              <a:rPr lang="es-CO" sz="800" dirty="0" err="1"/>
              <a:t>Association</a:t>
            </a:r>
            <a:r>
              <a:rPr lang="es-CO" sz="800" dirty="0"/>
              <a:t>.</a:t>
            </a:r>
          </a:p>
          <a:p>
            <a:pPr algn="ctr"/>
            <a:r>
              <a:rPr lang="es-CO" sz="800" dirty="0">
                <a:hlinkClick r:id="rId8"/>
              </a:rPr>
              <a:t>https://unesdoc.unesco.org/ark:/48223/pf0000368788.locale=es</a:t>
            </a:r>
            <a:r>
              <a:rPr lang="es-CO" sz="800" dirty="0"/>
              <a:t> </a:t>
            </a:r>
          </a:p>
        </p:txBody>
      </p:sp>
      <p:pic>
        <p:nvPicPr>
          <p:cNvPr id="4" name="Imagen 3">
            <a:extLst>
              <a:ext uri="{FF2B5EF4-FFF2-40B4-BE49-F238E27FC236}">
                <a16:creationId xmlns:a16="http://schemas.microsoft.com/office/drawing/2014/main" id="{968073B7-8ADD-498D-A1A8-F9058C199F0C}"/>
              </a:ext>
            </a:extLst>
          </p:cNvPr>
          <p:cNvPicPr>
            <a:picLocks noChangeAspect="1"/>
          </p:cNvPicPr>
          <p:nvPr/>
        </p:nvPicPr>
        <p:blipFill>
          <a:blip r:embed="rId9"/>
          <a:stretch>
            <a:fillRect/>
          </a:stretch>
        </p:blipFill>
        <p:spPr>
          <a:xfrm>
            <a:off x="1257247" y="1420723"/>
            <a:ext cx="4177774" cy="4293095"/>
          </a:xfrm>
          <a:prstGeom prst="rect">
            <a:avLst/>
          </a:prstGeom>
        </p:spPr>
      </p:pic>
      <p:grpSp>
        <p:nvGrpSpPr>
          <p:cNvPr id="23" name="Grupo 22">
            <a:extLst>
              <a:ext uri="{FF2B5EF4-FFF2-40B4-BE49-F238E27FC236}">
                <a16:creationId xmlns:a16="http://schemas.microsoft.com/office/drawing/2014/main" id="{DB6425C1-6346-4F91-BC8C-EC4D6872ABC7}"/>
              </a:ext>
            </a:extLst>
          </p:cNvPr>
          <p:cNvGrpSpPr/>
          <p:nvPr/>
        </p:nvGrpSpPr>
        <p:grpSpPr>
          <a:xfrm>
            <a:off x="0" y="4554"/>
            <a:ext cx="9143999" cy="720617"/>
            <a:chOff x="0" y="4554"/>
            <a:chExt cx="9143999" cy="720617"/>
          </a:xfrm>
        </p:grpSpPr>
        <p:sp>
          <p:nvSpPr>
            <p:cNvPr id="24" name="Line 3">
              <a:extLst>
                <a:ext uri="{FF2B5EF4-FFF2-40B4-BE49-F238E27FC236}">
                  <a16:creationId xmlns:a16="http://schemas.microsoft.com/office/drawing/2014/main" id="{756907EE-9D32-46FB-9DDA-ACD2DAC16F9A}"/>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5" name="23 Rectángulo">
              <a:extLst>
                <a:ext uri="{FF2B5EF4-FFF2-40B4-BE49-F238E27FC236}">
                  <a16:creationId xmlns:a16="http://schemas.microsoft.com/office/drawing/2014/main" id="{66CC76AB-B52F-4CEA-BB42-2A512F2B5BAE}"/>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8" name="Rectángulo 27">
              <a:extLst>
                <a:ext uri="{FF2B5EF4-FFF2-40B4-BE49-F238E27FC236}">
                  <a16:creationId xmlns:a16="http://schemas.microsoft.com/office/drawing/2014/main" id="{9A05627A-75C8-451D-9FE2-A8E53AB8A26E}"/>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3743827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2</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1511659" y="1684231"/>
            <a:ext cx="6120680" cy="3139321"/>
          </a:xfrm>
          <a:prstGeom prst="rect">
            <a:avLst/>
          </a:prstGeom>
        </p:spPr>
        <p:txBody>
          <a:bodyPr wrap="square">
            <a:spAutoFit/>
          </a:bodyPr>
          <a:lstStyle/>
          <a:p>
            <a:pPr algn="just"/>
            <a:r>
              <a:rPr lang="es-CO" i="1" dirty="0"/>
              <a:t>“</a:t>
            </a:r>
            <a:r>
              <a:rPr lang="es-ES" i="1" dirty="0"/>
              <a:t>El término “ciencia abierta” se refiere a un concepto general que combina diversos movimientos y prácticas con el fin de que los conocimientos, los métodos, los datos y las pruebas de carácter científico estén disponibles libremente y sean accesibles para todos, se incrementen las colaboraciones científicas y el intercambio de información en beneficio de la ciencia y la sociedad, y se abra el proceso de creación y difusión de conocimientos científicos a los agentes sociales que no pertenecen a la comunidad científica institucionalizada.</a:t>
            </a:r>
          </a:p>
          <a:p>
            <a:pPr algn="r"/>
            <a:r>
              <a:rPr lang="es-CO" b="1" dirty="0"/>
              <a:t>(</a:t>
            </a:r>
            <a:r>
              <a:rPr lang="es-CO" b="1" dirty="0">
                <a:hlinkClick r:id="rId8"/>
              </a:rPr>
              <a:t>UNESCO, 2021</a:t>
            </a:r>
            <a:r>
              <a:rPr lang="es-CO" b="1" dirty="0"/>
              <a:t>). </a:t>
            </a:r>
          </a:p>
        </p:txBody>
      </p:sp>
      <p:sp>
        <p:nvSpPr>
          <p:cNvPr id="15" name="CuadroTexto 14"/>
          <p:cNvSpPr txBox="1"/>
          <p:nvPr/>
        </p:nvSpPr>
        <p:spPr>
          <a:xfrm>
            <a:off x="768412" y="1052736"/>
            <a:ext cx="1018227"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El qué?</a:t>
            </a:r>
          </a:p>
        </p:txBody>
      </p:sp>
      <p:grpSp>
        <p:nvGrpSpPr>
          <p:cNvPr id="22" name="Grupo 21">
            <a:extLst>
              <a:ext uri="{FF2B5EF4-FFF2-40B4-BE49-F238E27FC236}">
                <a16:creationId xmlns:a16="http://schemas.microsoft.com/office/drawing/2014/main" id="{3268584E-69DC-4A44-9EF8-923E7F733BC6}"/>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53B16F01-22D1-437F-B150-7094EABE193E}"/>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56A87E2B-357A-4A1F-80D1-FA9F6F335E28}"/>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5" name="Rectángulo 24">
              <a:extLst>
                <a:ext uri="{FF2B5EF4-FFF2-40B4-BE49-F238E27FC236}">
                  <a16:creationId xmlns:a16="http://schemas.microsoft.com/office/drawing/2014/main" id="{456A17C9-D054-411E-8662-BEB2B1B294B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2863288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20</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6378669"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Influir y </a:t>
            </a:r>
            <a:r>
              <a:rPr lang="es-CO" b="1" i="1" dirty="0" err="1">
                <a:solidFill>
                  <a:srgbClr val="FF9900"/>
                </a:solidFill>
                <a:effectLst>
                  <a:outerShdw blurRad="38100" dist="38100" dir="2700000" algn="tl">
                    <a:srgbClr val="000000">
                      <a:alpha val="43137"/>
                    </a:srgbClr>
                  </a:outerShdw>
                </a:effectLst>
              </a:rPr>
              <a:t>cambir</a:t>
            </a:r>
            <a:r>
              <a:rPr lang="es-CO" b="1" i="1" dirty="0">
                <a:solidFill>
                  <a:srgbClr val="FF9900"/>
                </a:solidFill>
                <a:effectLst>
                  <a:outerShdw blurRad="38100" dist="38100" dir="2700000" algn="tl">
                    <a:srgbClr val="000000">
                      <a:alpha val="43137"/>
                    </a:srgbClr>
                  </a:outerShdw>
                </a:effectLst>
              </a:rPr>
              <a:t> la política pública es posible… </a:t>
            </a:r>
            <a:r>
              <a:rPr lang="es-CO" b="1" i="1" dirty="0">
                <a:solidFill>
                  <a:srgbClr val="0000FF"/>
                </a:solidFill>
                <a:effectLst>
                  <a:outerShdw blurRad="38100" dist="38100" dir="2700000" algn="tl">
                    <a:srgbClr val="000000">
                      <a:alpha val="43137"/>
                    </a:srgbClr>
                  </a:outerShdw>
                </a:effectLst>
              </a:rPr>
              <a:t>Colombia</a:t>
            </a:r>
          </a:p>
        </p:txBody>
      </p:sp>
      <p:grpSp>
        <p:nvGrpSpPr>
          <p:cNvPr id="23" name="Grupo 22">
            <a:extLst>
              <a:ext uri="{FF2B5EF4-FFF2-40B4-BE49-F238E27FC236}">
                <a16:creationId xmlns:a16="http://schemas.microsoft.com/office/drawing/2014/main" id="{DB6425C1-6346-4F91-BC8C-EC4D6872ABC7}"/>
              </a:ext>
            </a:extLst>
          </p:cNvPr>
          <p:cNvGrpSpPr/>
          <p:nvPr/>
        </p:nvGrpSpPr>
        <p:grpSpPr>
          <a:xfrm>
            <a:off x="0" y="4554"/>
            <a:ext cx="9143999" cy="720617"/>
            <a:chOff x="0" y="4554"/>
            <a:chExt cx="9143999" cy="720617"/>
          </a:xfrm>
        </p:grpSpPr>
        <p:sp>
          <p:nvSpPr>
            <p:cNvPr id="24" name="Line 3">
              <a:extLst>
                <a:ext uri="{FF2B5EF4-FFF2-40B4-BE49-F238E27FC236}">
                  <a16:creationId xmlns:a16="http://schemas.microsoft.com/office/drawing/2014/main" id="{756907EE-9D32-46FB-9DDA-ACD2DAC16F9A}"/>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5" name="23 Rectángulo">
              <a:extLst>
                <a:ext uri="{FF2B5EF4-FFF2-40B4-BE49-F238E27FC236}">
                  <a16:creationId xmlns:a16="http://schemas.microsoft.com/office/drawing/2014/main" id="{66CC76AB-B52F-4CEA-BB42-2A512F2B5BAE}"/>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8" name="Rectángulo 27">
              <a:extLst>
                <a:ext uri="{FF2B5EF4-FFF2-40B4-BE49-F238E27FC236}">
                  <a16:creationId xmlns:a16="http://schemas.microsoft.com/office/drawing/2014/main" id="{9A05627A-75C8-451D-9FE2-A8E53AB8A26E}"/>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pic>
        <p:nvPicPr>
          <p:cNvPr id="6" name="Imagen 5">
            <a:hlinkClick r:id="rId8"/>
            <a:extLst>
              <a:ext uri="{FF2B5EF4-FFF2-40B4-BE49-F238E27FC236}">
                <a16:creationId xmlns:a16="http://schemas.microsoft.com/office/drawing/2014/main" id="{939B7B4A-D5C8-4BE0-BDE5-BEA96287638C}"/>
              </a:ext>
            </a:extLst>
          </p:cNvPr>
          <p:cNvPicPr>
            <a:picLocks noChangeAspect="1"/>
          </p:cNvPicPr>
          <p:nvPr/>
        </p:nvPicPr>
        <p:blipFill>
          <a:blip r:embed="rId9"/>
          <a:stretch>
            <a:fillRect/>
          </a:stretch>
        </p:blipFill>
        <p:spPr>
          <a:xfrm>
            <a:off x="215776" y="2094746"/>
            <a:ext cx="3869241" cy="2621099"/>
          </a:xfrm>
          <a:prstGeom prst="rect">
            <a:avLst/>
          </a:prstGeom>
          <a:ln>
            <a:solidFill>
              <a:schemeClr val="accent2"/>
            </a:solidFill>
          </a:ln>
        </p:spPr>
      </p:pic>
      <p:pic>
        <p:nvPicPr>
          <p:cNvPr id="8" name="Imagen 7">
            <a:hlinkClick r:id="rId10"/>
            <a:extLst>
              <a:ext uri="{FF2B5EF4-FFF2-40B4-BE49-F238E27FC236}">
                <a16:creationId xmlns:a16="http://schemas.microsoft.com/office/drawing/2014/main" id="{2EC28F6D-CE53-4D85-8E91-9E30D99F04FA}"/>
              </a:ext>
            </a:extLst>
          </p:cNvPr>
          <p:cNvPicPr>
            <a:picLocks noChangeAspect="1"/>
          </p:cNvPicPr>
          <p:nvPr/>
        </p:nvPicPr>
        <p:blipFill>
          <a:blip r:embed="rId11"/>
          <a:stretch>
            <a:fillRect/>
          </a:stretch>
        </p:blipFill>
        <p:spPr>
          <a:xfrm>
            <a:off x="4277771" y="1463334"/>
            <a:ext cx="4686717" cy="4125905"/>
          </a:xfrm>
          <a:prstGeom prst="rect">
            <a:avLst/>
          </a:prstGeom>
        </p:spPr>
      </p:pic>
    </p:spTree>
    <p:extLst>
      <p:ext uri="{BB962C8B-B14F-4D97-AF65-F5344CB8AC3E}">
        <p14:creationId xmlns:p14="http://schemas.microsoft.com/office/powerpoint/2010/main" val="2334722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pixabay.com/static/uploads/photo/2012/12/18/17/35/question-70605_6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5858" y="4501205"/>
            <a:ext cx="1580316" cy="1076053"/>
          </a:xfrm>
          <a:prstGeom prst="rect">
            <a:avLst/>
          </a:prstGeom>
          <a:noFill/>
          <a:extLst>
            <a:ext uri="{909E8E84-426E-40DD-AFC4-6F175D3DCCD1}">
              <a14:hiddenFill xmlns:a14="http://schemas.microsoft.com/office/drawing/2010/main">
                <a:solidFill>
                  <a:srgbClr val="FFFFFF"/>
                </a:solidFill>
              </a14:hiddenFill>
            </a:ext>
          </a:extLst>
        </p:spPr>
      </p:pic>
      <p:sp>
        <p:nvSpPr>
          <p:cNvPr id="14341" name="Rectangle 5"/>
          <p:cNvSpPr>
            <a:spLocks noChangeArrowheads="1"/>
          </p:cNvSpPr>
          <p:nvPr/>
        </p:nvSpPr>
        <p:spPr bwMode="auto">
          <a:xfrm>
            <a:off x="0" y="3996432"/>
            <a:ext cx="2133600" cy="268288"/>
          </a:xfrm>
          <a:prstGeom prst="rect">
            <a:avLst/>
          </a:prstGeom>
          <a:noFill/>
          <a:ln w="9525">
            <a:noFill/>
            <a:miter lim="800000"/>
            <a:headEnd/>
            <a:tailEnd/>
          </a:ln>
        </p:spPr>
        <p:txBody>
          <a:bodyPr anchor="ctr"/>
          <a:lstStyle/>
          <a:p>
            <a:pPr algn="ctr"/>
            <a:r>
              <a:rPr lang="es-ES" sz="1000" dirty="0">
                <a:solidFill>
                  <a:schemeClr val="bg1"/>
                </a:solidFill>
                <a:latin typeface="Trebuchet MS" pitchFamily="34" charset="0"/>
              </a:rPr>
              <a:t>23-03-07</a:t>
            </a:r>
          </a:p>
        </p:txBody>
      </p:sp>
      <p:sp>
        <p:nvSpPr>
          <p:cNvPr id="14342" name="Rectangle 6"/>
          <p:cNvSpPr>
            <a:spLocks noChangeArrowheads="1"/>
          </p:cNvSpPr>
          <p:nvPr/>
        </p:nvSpPr>
        <p:spPr bwMode="auto">
          <a:xfrm>
            <a:off x="3089750" y="4433287"/>
            <a:ext cx="2895600" cy="268287"/>
          </a:xfrm>
          <a:prstGeom prst="rect">
            <a:avLst/>
          </a:prstGeom>
          <a:noFill/>
          <a:ln w="9525">
            <a:noFill/>
            <a:miter lim="800000"/>
            <a:headEnd/>
            <a:tailEnd/>
          </a:ln>
        </p:spPr>
        <p:txBody>
          <a:bodyPr anchor="ctr"/>
          <a:lstStyle/>
          <a:p>
            <a:pPr algn="ctr"/>
            <a:endParaRPr lang="es-ES" sz="1000" dirty="0">
              <a:solidFill>
                <a:schemeClr val="bg1"/>
              </a:solidFill>
              <a:latin typeface="Trebuchet MS" pitchFamily="34" charset="0"/>
            </a:endParaRPr>
          </a:p>
        </p:txBody>
      </p:sp>
      <p:sp>
        <p:nvSpPr>
          <p:cNvPr id="14343" name="Rectangle 7"/>
          <p:cNvSpPr>
            <a:spLocks noChangeArrowheads="1"/>
          </p:cNvSpPr>
          <p:nvPr/>
        </p:nvSpPr>
        <p:spPr bwMode="auto">
          <a:xfrm>
            <a:off x="2410301" y="3857783"/>
            <a:ext cx="2133600" cy="268287"/>
          </a:xfrm>
          <a:prstGeom prst="rect">
            <a:avLst/>
          </a:prstGeom>
          <a:noFill/>
          <a:ln w="9525">
            <a:noFill/>
            <a:miter lim="800000"/>
            <a:headEnd/>
            <a:tailEnd/>
          </a:ln>
        </p:spPr>
        <p:txBody>
          <a:bodyPr anchor="ctr"/>
          <a:lstStyle/>
          <a:p>
            <a:pPr algn="r"/>
            <a:fld id="{8C8F9CD4-2303-4974-8BCE-B9B56FCAAB40}" type="slidenum">
              <a:rPr lang="es-ES" sz="1000">
                <a:solidFill>
                  <a:schemeClr val="bg1"/>
                </a:solidFill>
                <a:latin typeface="Trebuchet MS" pitchFamily="34" charset="0"/>
              </a:rPr>
              <a:pPr algn="r"/>
              <a:t>21</a:t>
            </a:fld>
            <a:endParaRPr lang="es-ES" sz="1000" dirty="0">
              <a:solidFill>
                <a:schemeClr val="bg1"/>
              </a:solidFill>
              <a:latin typeface="Trebuchet MS" pitchFamily="34" charset="0"/>
            </a:endParaRPr>
          </a:p>
        </p:txBody>
      </p:sp>
      <p:sp>
        <p:nvSpPr>
          <p:cNvPr id="14344" name="Rectangle 8"/>
          <p:cNvSpPr>
            <a:spLocks noChangeArrowheads="1"/>
          </p:cNvSpPr>
          <p:nvPr/>
        </p:nvSpPr>
        <p:spPr bwMode="auto">
          <a:xfrm>
            <a:off x="649763" y="4477737"/>
            <a:ext cx="2133600" cy="268287"/>
          </a:xfrm>
          <a:prstGeom prst="rect">
            <a:avLst/>
          </a:prstGeom>
          <a:noFill/>
          <a:ln w="9525">
            <a:noFill/>
            <a:miter lim="800000"/>
            <a:headEnd/>
            <a:tailEnd/>
          </a:ln>
        </p:spPr>
        <p:txBody>
          <a:bodyPr anchor="ctr"/>
          <a:lstStyle/>
          <a:p>
            <a:endParaRPr lang="es-ES" sz="1000" dirty="0">
              <a:solidFill>
                <a:schemeClr val="bg1"/>
              </a:solidFill>
              <a:latin typeface="Trebuchet MS" pitchFamily="34" charset="0"/>
            </a:endParaRPr>
          </a:p>
        </p:txBody>
      </p:sp>
      <p:sp>
        <p:nvSpPr>
          <p:cNvPr id="21" name="20 CuadroTexto"/>
          <p:cNvSpPr txBox="1"/>
          <p:nvPr/>
        </p:nvSpPr>
        <p:spPr>
          <a:xfrm>
            <a:off x="3369468" y="743694"/>
            <a:ext cx="2480166" cy="369332"/>
          </a:xfrm>
          <a:prstGeom prst="rect">
            <a:avLst/>
          </a:prstGeom>
          <a:noFill/>
        </p:spPr>
        <p:txBody>
          <a:bodyPr wrap="none" rtlCol="0">
            <a:spAutoFit/>
          </a:bodyPr>
          <a:lstStyle/>
          <a:p>
            <a:r>
              <a:rPr lang="es-CO" b="1" dirty="0">
                <a:solidFill>
                  <a:srgbClr val="FF9900"/>
                </a:solidFill>
                <a:effectLst>
                  <a:outerShdw blurRad="38100" dist="38100" dir="2700000" algn="tl">
                    <a:srgbClr val="000000">
                      <a:alpha val="43137"/>
                    </a:srgbClr>
                  </a:outerShdw>
                </a:effectLst>
              </a:rPr>
              <a:t>!MUCHAS GRACIAS!</a:t>
            </a:r>
          </a:p>
        </p:txBody>
      </p:sp>
      <p:sp>
        <p:nvSpPr>
          <p:cNvPr id="29"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21</a:t>
            </a:fld>
            <a:endParaRPr lang="es-ES" dirty="0"/>
          </a:p>
        </p:txBody>
      </p:sp>
      <p:pic>
        <p:nvPicPr>
          <p:cNvPr id="30" name="Picture 12"/>
          <p:cNvPicPr>
            <a:picLocks noChangeAspect="1" noChangeArrowheads="1"/>
          </p:cNvPicPr>
          <p:nvPr/>
        </p:nvPicPr>
        <p:blipFill>
          <a:blip r:embed="rId4"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31"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37" name="Picture 14" descr="eib"/>
          <p:cNvPicPr>
            <a:picLocks noChangeAspect="1" noChangeArrowheads="1"/>
          </p:cNvPicPr>
          <p:nvPr/>
        </p:nvPicPr>
        <p:blipFill>
          <a:blip r:embed="rId5" cstate="print"/>
          <a:srcRect/>
          <a:stretch>
            <a:fillRect/>
          </a:stretch>
        </p:blipFill>
        <p:spPr bwMode="auto">
          <a:xfrm>
            <a:off x="768412" y="5733256"/>
            <a:ext cx="995276" cy="534798"/>
          </a:xfrm>
          <a:prstGeom prst="rect">
            <a:avLst/>
          </a:prstGeom>
          <a:noFill/>
          <a:ln w="9525">
            <a:noFill/>
            <a:miter lim="800000"/>
            <a:headEnd/>
            <a:tailEnd/>
          </a:ln>
        </p:spPr>
      </p:pic>
      <p:pic>
        <p:nvPicPr>
          <p:cNvPr id="38" name="Picture 15" descr="log-udea"/>
          <p:cNvPicPr>
            <a:picLocks noChangeAspect="1" noChangeArrowheads="1"/>
          </p:cNvPicPr>
          <p:nvPr/>
        </p:nvPicPr>
        <p:blipFill>
          <a:blip r:embed="rId6" cstate="print"/>
          <a:srcRect/>
          <a:stretch>
            <a:fillRect/>
          </a:stretch>
        </p:blipFill>
        <p:spPr bwMode="auto">
          <a:xfrm>
            <a:off x="239957" y="5703824"/>
            <a:ext cx="443611" cy="624934"/>
          </a:xfrm>
          <a:prstGeom prst="rect">
            <a:avLst/>
          </a:prstGeom>
          <a:noFill/>
          <a:ln w="9525">
            <a:noFill/>
            <a:miter lim="800000"/>
            <a:headEnd/>
            <a:tailEnd/>
          </a:ln>
        </p:spPr>
      </p:pic>
      <p:pic>
        <p:nvPicPr>
          <p:cNvPr id="39" name="Picture 2"/>
          <p:cNvPicPr>
            <a:picLocks noChangeAspect="1" noChangeArrowheads="1"/>
          </p:cNvPicPr>
          <p:nvPr/>
        </p:nvPicPr>
        <p:blipFill>
          <a:blip r:embed="rId7" cstate="print"/>
          <a:srcRect/>
          <a:stretch>
            <a:fillRect/>
          </a:stretch>
        </p:blipFill>
        <p:spPr bwMode="auto">
          <a:xfrm>
            <a:off x="0" y="6309320"/>
            <a:ext cx="9144000" cy="548680"/>
          </a:xfrm>
          <a:prstGeom prst="rect">
            <a:avLst/>
          </a:prstGeom>
          <a:noFill/>
          <a:ln w="9525">
            <a:noFill/>
            <a:miter lim="800000"/>
            <a:headEnd/>
            <a:tailEnd/>
          </a:ln>
        </p:spPr>
      </p:pic>
      <p:pic>
        <p:nvPicPr>
          <p:cNvPr id="40" name="Picture 6" descr="E-LIS repositor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25" name="18 CuadroTexto"/>
          <p:cNvSpPr txBox="1"/>
          <p:nvPr/>
        </p:nvSpPr>
        <p:spPr>
          <a:xfrm>
            <a:off x="3095444" y="5332565"/>
            <a:ext cx="3241144" cy="369332"/>
          </a:xfrm>
          <a:prstGeom prst="rect">
            <a:avLst/>
          </a:prstGeom>
          <a:noFill/>
        </p:spPr>
        <p:txBody>
          <a:bodyPr wrap="none" rtlCol="0">
            <a:spAutoFit/>
          </a:bodyPr>
          <a:lstStyle/>
          <a:p>
            <a:r>
              <a:rPr lang="es-CO" b="1" dirty="0">
                <a:solidFill>
                  <a:srgbClr val="FF9900"/>
                </a:solidFill>
                <a:effectLst>
                  <a:outerShdw blurRad="38100" dist="38100" dir="2700000" algn="tl">
                    <a:srgbClr val="000000">
                      <a:alpha val="43137"/>
                    </a:srgbClr>
                  </a:outerShdw>
                </a:effectLst>
              </a:rPr>
              <a:t>PREGUNTAS DEL PÚBLICO</a:t>
            </a:r>
          </a:p>
        </p:txBody>
      </p:sp>
      <p:sp>
        <p:nvSpPr>
          <p:cNvPr id="33" name="18 CuadroTexto"/>
          <p:cNvSpPr txBox="1"/>
          <p:nvPr/>
        </p:nvSpPr>
        <p:spPr>
          <a:xfrm>
            <a:off x="414186" y="1049763"/>
            <a:ext cx="8496944" cy="323165"/>
          </a:xfrm>
          <a:prstGeom prst="rect">
            <a:avLst/>
          </a:prstGeom>
          <a:noFill/>
        </p:spPr>
        <p:txBody>
          <a:bodyPr wrap="square" rtlCol="0">
            <a:spAutoFit/>
          </a:bodyPr>
          <a:lstStyle/>
          <a:p>
            <a:r>
              <a:rPr lang="es-CO" sz="1500" b="1" dirty="0">
                <a:solidFill>
                  <a:srgbClr val="0070C0"/>
                </a:solidFill>
              </a:rPr>
              <a:t>Para seguir en contacto…</a:t>
            </a:r>
          </a:p>
        </p:txBody>
      </p:sp>
      <p:pic>
        <p:nvPicPr>
          <p:cNvPr id="34" name="Imagen 33">
            <a:hlinkClick r:id="rId9"/>
          </p:cNvPr>
          <p:cNvPicPr>
            <a:picLocks noChangeAspect="1"/>
          </p:cNvPicPr>
          <p:nvPr/>
        </p:nvPicPr>
        <p:blipFill>
          <a:blip r:embed="rId10"/>
          <a:stretch>
            <a:fillRect/>
          </a:stretch>
        </p:blipFill>
        <p:spPr>
          <a:xfrm>
            <a:off x="4932040" y="1601754"/>
            <a:ext cx="3600400" cy="2282853"/>
          </a:xfrm>
          <a:prstGeom prst="rect">
            <a:avLst/>
          </a:prstGeom>
          <a:ln>
            <a:solidFill>
              <a:srgbClr val="00B0F0"/>
            </a:solidFill>
          </a:ln>
        </p:spPr>
      </p:pic>
      <p:sp>
        <p:nvSpPr>
          <p:cNvPr id="36" name="Rectangle 1"/>
          <p:cNvSpPr>
            <a:spLocks noChangeArrowheads="1"/>
          </p:cNvSpPr>
          <p:nvPr/>
        </p:nvSpPr>
        <p:spPr bwMode="auto">
          <a:xfrm>
            <a:off x="150664" y="4004805"/>
            <a:ext cx="4589719"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ctr" eaLnBrk="0" hangingPunct="0"/>
            <a:r>
              <a:rPr lang="es-CO" altLang="es-CO" sz="1000" b="1" dirty="0">
                <a:solidFill>
                  <a:srgbClr val="1155CC"/>
                </a:solidFill>
                <a:latin typeface="+mn-lt"/>
                <a:hlinkClick r:id="rId11"/>
              </a:rPr>
              <a:t>https://www.facebook.com/groups/cienciaabierta.ciencia2.0yuniversidad</a:t>
            </a:r>
            <a:endParaRPr lang="es-CO" altLang="es-CO" sz="1000" b="1" dirty="0">
              <a:solidFill>
                <a:srgbClr val="1155CC"/>
              </a:solidFill>
              <a:latin typeface="+mn-lt"/>
            </a:endParaRPr>
          </a:p>
          <a:p>
            <a:pPr lvl="0" algn="ctr" eaLnBrk="0" hangingPunct="0"/>
            <a:r>
              <a:rPr kumimoji="0" lang="es-CO" altLang="es-CO" sz="1000" b="1" i="0" u="none" strike="noStrike" cap="none" normalizeH="0" baseline="0" dirty="0">
                <a:ln>
                  <a:noFill/>
                </a:ln>
                <a:solidFill>
                  <a:srgbClr val="1155CC"/>
                </a:solidFill>
                <a:effectLst/>
                <a:latin typeface="+mn-lt"/>
                <a:hlinkClick r:id="rId12"/>
              </a:rPr>
              <a:t>https://www.facebook.com/cienciaabierta.ciencia2.0yuniversidad</a:t>
            </a:r>
            <a:r>
              <a:rPr kumimoji="0" lang="es-CO" altLang="es-CO" sz="1000" b="1" i="0" u="none" strike="noStrike" cap="none" normalizeH="0" baseline="0" dirty="0">
                <a:ln>
                  <a:noFill/>
                </a:ln>
                <a:solidFill>
                  <a:srgbClr val="1155CC"/>
                </a:solidFill>
                <a:effectLst/>
                <a:latin typeface="+mn-lt"/>
              </a:rPr>
              <a:t> </a:t>
            </a:r>
            <a:endParaRPr kumimoji="0" lang="es-CO" altLang="es-CO" sz="1000" b="1" i="0" u="none" strike="noStrike" cap="none" normalizeH="0" baseline="0" dirty="0">
              <a:ln>
                <a:noFill/>
              </a:ln>
              <a:solidFill>
                <a:schemeClr val="tx1"/>
              </a:solidFill>
              <a:effectLst/>
              <a:latin typeface="+mn-lt"/>
            </a:endParaRPr>
          </a:p>
        </p:txBody>
      </p:sp>
      <p:sp>
        <p:nvSpPr>
          <p:cNvPr id="41" name="Rectangle 1"/>
          <p:cNvSpPr>
            <a:spLocks noChangeArrowheads="1"/>
          </p:cNvSpPr>
          <p:nvPr/>
        </p:nvSpPr>
        <p:spPr bwMode="auto">
          <a:xfrm>
            <a:off x="4804335" y="4008009"/>
            <a:ext cx="3943708"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ctr" eaLnBrk="0" hangingPunct="0"/>
            <a:r>
              <a:rPr lang="es-CO" altLang="es-CO" sz="1000" b="1" dirty="0">
                <a:solidFill>
                  <a:srgbClr val="1155CC"/>
                </a:solidFill>
                <a:latin typeface="+mn-lt"/>
                <a:hlinkClick r:id="rId9"/>
              </a:rPr>
              <a:t>https://www.facebook.com/groups/AccesoAbiertoyAltmetrics/</a:t>
            </a:r>
            <a:endParaRPr kumimoji="0" lang="es-CO" altLang="es-CO" sz="1000" b="1" i="0" u="none" strike="noStrike" cap="none" normalizeH="0" baseline="0" dirty="0">
              <a:ln>
                <a:noFill/>
              </a:ln>
              <a:solidFill>
                <a:srgbClr val="1155CC"/>
              </a:solidFill>
              <a:effectLst/>
              <a:latin typeface="+mn-lt"/>
              <a:hlinkClick r:id="" action="ppaction://noaction"/>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CO" altLang="es-CO" sz="1000" b="1" i="0" u="none" strike="noStrike" cap="none" normalizeH="0" baseline="0" dirty="0">
                <a:ln>
                  <a:noFill/>
                </a:ln>
                <a:solidFill>
                  <a:srgbClr val="1155CC"/>
                </a:solidFill>
                <a:effectLst/>
                <a:latin typeface="+mn-lt"/>
                <a:hlinkClick r:id="" action="ppaction://noaction"/>
              </a:rPr>
              <a:t>https://www.facebook.com/accesoabiertoyaltmetrics</a:t>
            </a:r>
            <a:r>
              <a:rPr kumimoji="0" lang="es-CO" altLang="es-CO" sz="1000" b="1" i="0" u="none" strike="noStrike" cap="none" normalizeH="0" baseline="0" dirty="0">
                <a:ln>
                  <a:noFill/>
                </a:ln>
                <a:solidFill>
                  <a:srgbClr val="222222"/>
                </a:solidFill>
                <a:effectLst/>
                <a:latin typeface="+mn-lt"/>
              </a:rPr>
              <a:t> </a:t>
            </a:r>
            <a:endParaRPr kumimoji="0" lang="es-CO" altLang="es-CO" sz="1000" b="1" i="0" u="none" strike="noStrike" cap="none" normalizeH="0" baseline="0" dirty="0">
              <a:ln>
                <a:noFill/>
              </a:ln>
              <a:solidFill>
                <a:schemeClr val="tx1"/>
              </a:solidFill>
              <a:effectLst/>
              <a:latin typeface="+mn-lt"/>
            </a:endParaRPr>
          </a:p>
        </p:txBody>
      </p:sp>
      <p:pic>
        <p:nvPicPr>
          <p:cNvPr id="42" name="Picture 4" descr="Resultado de imagen para creative commons"/>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37674" y="5453174"/>
            <a:ext cx="1006326" cy="35209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upo 25">
            <a:extLst>
              <a:ext uri="{FF2B5EF4-FFF2-40B4-BE49-F238E27FC236}">
                <a16:creationId xmlns:a16="http://schemas.microsoft.com/office/drawing/2014/main" id="{BA3E3390-5923-429E-8217-288816BA1847}"/>
              </a:ext>
            </a:extLst>
          </p:cNvPr>
          <p:cNvGrpSpPr/>
          <p:nvPr/>
        </p:nvGrpSpPr>
        <p:grpSpPr>
          <a:xfrm>
            <a:off x="0" y="4554"/>
            <a:ext cx="9143999" cy="720617"/>
            <a:chOff x="0" y="4554"/>
            <a:chExt cx="9143999" cy="720617"/>
          </a:xfrm>
        </p:grpSpPr>
        <p:sp>
          <p:nvSpPr>
            <p:cNvPr id="27" name="Line 3">
              <a:extLst>
                <a:ext uri="{FF2B5EF4-FFF2-40B4-BE49-F238E27FC236}">
                  <a16:creationId xmlns:a16="http://schemas.microsoft.com/office/drawing/2014/main" id="{6A561161-BA45-42A3-A539-2124A7CD6D15}"/>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8" name="23 Rectángulo">
              <a:extLst>
                <a:ext uri="{FF2B5EF4-FFF2-40B4-BE49-F238E27FC236}">
                  <a16:creationId xmlns:a16="http://schemas.microsoft.com/office/drawing/2014/main" id="{F8F3791F-14B4-4355-818F-2B9157ED31AD}"/>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y Métricas</a:t>
              </a:r>
            </a:p>
          </p:txBody>
        </p:sp>
        <p:sp>
          <p:nvSpPr>
            <p:cNvPr id="32" name="Rectángulo 31">
              <a:extLst>
                <a:ext uri="{FF2B5EF4-FFF2-40B4-BE49-F238E27FC236}">
                  <a16:creationId xmlns:a16="http://schemas.microsoft.com/office/drawing/2014/main" id="{4143BB3D-3292-40D3-B5A8-C4CCED0659BD}"/>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pic>
        <p:nvPicPr>
          <p:cNvPr id="3" name="Imagen 2">
            <a:extLst>
              <a:ext uri="{FF2B5EF4-FFF2-40B4-BE49-F238E27FC236}">
                <a16:creationId xmlns:a16="http://schemas.microsoft.com/office/drawing/2014/main" id="{B8B3BCA1-D9F7-42BB-959C-81DCF95DA6D0}"/>
              </a:ext>
            </a:extLst>
          </p:cNvPr>
          <p:cNvPicPr>
            <a:picLocks noChangeAspect="1"/>
          </p:cNvPicPr>
          <p:nvPr/>
        </p:nvPicPr>
        <p:blipFill>
          <a:blip r:embed="rId14"/>
          <a:stretch>
            <a:fillRect/>
          </a:stretch>
        </p:blipFill>
        <p:spPr>
          <a:xfrm>
            <a:off x="683568" y="1612226"/>
            <a:ext cx="3365430" cy="2265613"/>
          </a:xfrm>
          <a:prstGeom prst="rect">
            <a:avLst/>
          </a:prstGeom>
          <a:ln>
            <a:solidFill>
              <a:srgbClr val="00B0F0"/>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3</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2223686"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Evaluación abierta</a:t>
            </a:r>
          </a:p>
        </p:txBody>
      </p:sp>
      <p:sp>
        <p:nvSpPr>
          <p:cNvPr id="22" name="CuadroTexto 21">
            <a:extLst>
              <a:ext uri="{FF2B5EF4-FFF2-40B4-BE49-F238E27FC236}">
                <a16:creationId xmlns:a16="http://schemas.microsoft.com/office/drawing/2014/main" id="{B26F2EF0-A158-4DBE-A475-B8E979683A1A}"/>
              </a:ext>
            </a:extLst>
          </p:cNvPr>
          <p:cNvSpPr txBox="1"/>
          <p:nvPr/>
        </p:nvSpPr>
        <p:spPr>
          <a:xfrm>
            <a:off x="1499578" y="1632573"/>
            <a:ext cx="6432875" cy="2800767"/>
          </a:xfrm>
          <a:prstGeom prst="rect">
            <a:avLst/>
          </a:prstGeom>
          <a:noFill/>
        </p:spPr>
        <p:txBody>
          <a:bodyPr wrap="square">
            <a:spAutoFit/>
          </a:bodyPr>
          <a:lstStyle/>
          <a:p>
            <a:pPr algn="just"/>
            <a:r>
              <a:rPr lang="es-ES" sz="1600" b="1" dirty="0"/>
              <a:t>Evaluación abierta: </a:t>
            </a:r>
            <a:r>
              <a:rPr lang="es-ES" sz="1600" dirty="0"/>
              <a:t>evaluación organizada de la investigación mediante un proceso de examen por homólogos muy transparente y participativo, que incluye la eventual revelación de la identidad de los examinadores, el acceso público a los exámenes y la posibilidad de que una comunidad más amplia formule observaciones y participe en el proceso de evaluación. Además, para una mayor transparencia de la labor científica, los “cuadernos abiertos” incluyen la apertura de todo el proceso de investigación científica y de los conocimientos en cada etapa. Los proyectos de investigación completos se ponen a disposición del público desde el principio, lo que permite a terceros acceder a espacios de trabajo de investigación virtuales</a:t>
            </a:r>
            <a:endParaRPr lang="es-CO" sz="1600" dirty="0"/>
          </a:p>
        </p:txBody>
      </p:sp>
      <p:grpSp>
        <p:nvGrpSpPr>
          <p:cNvPr id="23" name="Grupo 22">
            <a:extLst>
              <a:ext uri="{FF2B5EF4-FFF2-40B4-BE49-F238E27FC236}">
                <a16:creationId xmlns:a16="http://schemas.microsoft.com/office/drawing/2014/main" id="{C480C93C-741D-44A8-B6E8-961F060BFEA6}"/>
              </a:ext>
            </a:extLst>
          </p:cNvPr>
          <p:cNvGrpSpPr/>
          <p:nvPr/>
        </p:nvGrpSpPr>
        <p:grpSpPr>
          <a:xfrm>
            <a:off x="0" y="4554"/>
            <a:ext cx="9143999" cy="720617"/>
            <a:chOff x="0" y="4554"/>
            <a:chExt cx="9143999" cy="720617"/>
          </a:xfrm>
        </p:grpSpPr>
        <p:sp>
          <p:nvSpPr>
            <p:cNvPr id="24" name="Line 3">
              <a:extLst>
                <a:ext uri="{FF2B5EF4-FFF2-40B4-BE49-F238E27FC236}">
                  <a16:creationId xmlns:a16="http://schemas.microsoft.com/office/drawing/2014/main" id="{9C523C16-9099-4FF4-BA96-A53A4152DA1E}"/>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8" name="23 Rectángulo">
              <a:extLst>
                <a:ext uri="{FF2B5EF4-FFF2-40B4-BE49-F238E27FC236}">
                  <a16:creationId xmlns:a16="http://schemas.microsoft.com/office/drawing/2014/main" id="{86562808-544C-4407-8F07-BD227C2D5F65}"/>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0" name="Rectángulo 29">
              <a:extLst>
                <a:ext uri="{FF2B5EF4-FFF2-40B4-BE49-F238E27FC236}">
                  <a16:creationId xmlns:a16="http://schemas.microsoft.com/office/drawing/2014/main" id="{D4349ABE-6802-4B8A-920E-9E8A2E0612AC}"/>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3928216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4</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5981" y="913146"/>
            <a:ext cx="8220475" cy="4532078"/>
          </a:xfrm>
          <a:prstGeom prst="rect">
            <a:avLst/>
          </a:prstGeom>
        </p:spPr>
      </p:pic>
      <p:sp>
        <p:nvSpPr>
          <p:cNvPr id="7" name="Rectángulo 6"/>
          <p:cNvSpPr/>
          <p:nvPr/>
        </p:nvSpPr>
        <p:spPr>
          <a:xfrm>
            <a:off x="3203848" y="5472379"/>
            <a:ext cx="4572000" cy="215444"/>
          </a:xfrm>
          <a:prstGeom prst="rect">
            <a:avLst/>
          </a:prstGeom>
        </p:spPr>
        <p:txBody>
          <a:bodyPr>
            <a:spAutoFit/>
          </a:bodyPr>
          <a:lstStyle/>
          <a:p>
            <a:r>
              <a:rPr lang="es-CO" sz="800" dirty="0">
                <a:hlinkClick r:id="rId9"/>
              </a:rPr>
              <a:t>https://www.fosteropenscience.eu/foster-taxonomy/open-science</a:t>
            </a:r>
            <a:endParaRPr lang="es-CO" sz="800" dirty="0"/>
          </a:p>
        </p:txBody>
      </p:sp>
      <p:sp>
        <p:nvSpPr>
          <p:cNvPr id="15" name="CuadroTexto 14"/>
          <p:cNvSpPr txBox="1"/>
          <p:nvPr/>
        </p:nvSpPr>
        <p:spPr>
          <a:xfrm>
            <a:off x="768412" y="1052736"/>
            <a:ext cx="1633781"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Qué incluye?</a:t>
            </a:r>
          </a:p>
        </p:txBody>
      </p:sp>
      <p:sp>
        <p:nvSpPr>
          <p:cNvPr id="3" name="Rectángulo 2">
            <a:extLst>
              <a:ext uri="{FF2B5EF4-FFF2-40B4-BE49-F238E27FC236}">
                <a16:creationId xmlns:a16="http://schemas.microsoft.com/office/drawing/2014/main" id="{9E7DCFDD-442D-446B-890E-7E7902CE0AA2}"/>
              </a:ext>
            </a:extLst>
          </p:cNvPr>
          <p:cNvSpPr/>
          <p:nvPr/>
        </p:nvSpPr>
        <p:spPr>
          <a:xfrm>
            <a:off x="2267745" y="3861048"/>
            <a:ext cx="4968552" cy="2880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5F11405D-0C71-434D-B5E8-78CFAE684522}"/>
              </a:ext>
            </a:extLst>
          </p:cNvPr>
          <p:cNvSpPr/>
          <p:nvPr/>
        </p:nvSpPr>
        <p:spPr>
          <a:xfrm>
            <a:off x="7236297" y="3573018"/>
            <a:ext cx="1451722" cy="15121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9" name="Grupo 18">
            <a:extLst>
              <a:ext uri="{FF2B5EF4-FFF2-40B4-BE49-F238E27FC236}">
                <a16:creationId xmlns:a16="http://schemas.microsoft.com/office/drawing/2014/main" id="{20D58FCB-1432-44DA-9F64-9E8D90229854}"/>
              </a:ext>
            </a:extLst>
          </p:cNvPr>
          <p:cNvGrpSpPr/>
          <p:nvPr/>
        </p:nvGrpSpPr>
        <p:grpSpPr>
          <a:xfrm>
            <a:off x="0" y="4554"/>
            <a:ext cx="9143999" cy="720617"/>
            <a:chOff x="0" y="4554"/>
            <a:chExt cx="9143999" cy="720617"/>
          </a:xfrm>
        </p:grpSpPr>
        <p:sp>
          <p:nvSpPr>
            <p:cNvPr id="22" name="Line 3">
              <a:extLst>
                <a:ext uri="{FF2B5EF4-FFF2-40B4-BE49-F238E27FC236}">
                  <a16:creationId xmlns:a16="http://schemas.microsoft.com/office/drawing/2014/main" id="{591BCD50-8DBF-4E7C-9B27-70E15C24D684}"/>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3" name="23 Rectángulo">
              <a:extLst>
                <a:ext uri="{FF2B5EF4-FFF2-40B4-BE49-F238E27FC236}">
                  <a16:creationId xmlns:a16="http://schemas.microsoft.com/office/drawing/2014/main" id="{613F8F30-8116-40BE-AE8D-D8C12D0AFE5D}"/>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4" name="Rectángulo 23">
              <a:extLst>
                <a:ext uri="{FF2B5EF4-FFF2-40B4-BE49-F238E27FC236}">
                  <a16:creationId xmlns:a16="http://schemas.microsoft.com/office/drawing/2014/main" id="{4DA7CC69-031D-4B8A-B245-257C87FA780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2163045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5</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p:cNvSpPr/>
          <p:nvPr/>
        </p:nvSpPr>
        <p:spPr>
          <a:xfrm>
            <a:off x="3528392" y="5535685"/>
            <a:ext cx="4572000" cy="215444"/>
          </a:xfrm>
          <a:prstGeom prst="rect">
            <a:avLst/>
          </a:prstGeom>
        </p:spPr>
        <p:txBody>
          <a:bodyPr>
            <a:spAutoFit/>
          </a:bodyPr>
          <a:lstStyle/>
          <a:p>
            <a:r>
              <a:rPr lang="es-CO" sz="800" dirty="0">
                <a:hlinkClick r:id="rId8"/>
              </a:rPr>
              <a:t>https://periodicos.ufsc.br/index.php/eb/article/view/79646</a:t>
            </a:r>
            <a:r>
              <a:rPr lang="es-CO" sz="800" dirty="0"/>
              <a:t> </a:t>
            </a:r>
          </a:p>
        </p:txBody>
      </p:sp>
      <p:sp>
        <p:nvSpPr>
          <p:cNvPr id="15" name="CuadroTexto 14"/>
          <p:cNvSpPr txBox="1"/>
          <p:nvPr/>
        </p:nvSpPr>
        <p:spPr>
          <a:xfrm>
            <a:off x="768412" y="1052736"/>
            <a:ext cx="5929828"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Qué incluye? Nueva propuesta desde Latinoamérica</a:t>
            </a:r>
          </a:p>
        </p:txBody>
      </p:sp>
      <p:pic>
        <p:nvPicPr>
          <p:cNvPr id="4" name="Imagen 3">
            <a:extLst>
              <a:ext uri="{FF2B5EF4-FFF2-40B4-BE49-F238E27FC236}">
                <a16:creationId xmlns:a16="http://schemas.microsoft.com/office/drawing/2014/main" id="{864361A0-275C-44A7-BB07-4A5ED11CF740}"/>
              </a:ext>
            </a:extLst>
          </p:cNvPr>
          <p:cNvPicPr>
            <a:picLocks noChangeAspect="1"/>
          </p:cNvPicPr>
          <p:nvPr/>
        </p:nvPicPr>
        <p:blipFill>
          <a:blip r:embed="rId9"/>
          <a:stretch>
            <a:fillRect/>
          </a:stretch>
        </p:blipFill>
        <p:spPr>
          <a:xfrm>
            <a:off x="768412" y="1418126"/>
            <a:ext cx="7836036" cy="4063423"/>
          </a:xfrm>
          <a:prstGeom prst="rect">
            <a:avLst/>
          </a:prstGeom>
        </p:spPr>
      </p:pic>
      <p:sp>
        <p:nvSpPr>
          <p:cNvPr id="6" name="Rectángulo 5">
            <a:extLst>
              <a:ext uri="{FF2B5EF4-FFF2-40B4-BE49-F238E27FC236}">
                <a16:creationId xmlns:a16="http://schemas.microsoft.com/office/drawing/2014/main" id="{2D28B97D-FBFA-4AE6-9992-8540FB87D3F8}"/>
              </a:ext>
            </a:extLst>
          </p:cNvPr>
          <p:cNvSpPr/>
          <p:nvPr/>
        </p:nvSpPr>
        <p:spPr>
          <a:xfrm>
            <a:off x="7668344" y="2852936"/>
            <a:ext cx="707244" cy="288015"/>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620BB48A-773C-4FFF-93D6-C29A239840D4}"/>
              </a:ext>
            </a:extLst>
          </p:cNvPr>
          <p:cNvSpPr/>
          <p:nvPr/>
        </p:nvSpPr>
        <p:spPr>
          <a:xfrm>
            <a:off x="3851920" y="3128854"/>
            <a:ext cx="936104" cy="22812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2" name="Grupo 21">
            <a:extLst>
              <a:ext uri="{FF2B5EF4-FFF2-40B4-BE49-F238E27FC236}">
                <a16:creationId xmlns:a16="http://schemas.microsoft.com/office/drawing/2014/main" id="{B98C3FC0-3849-4FDD-A2D2-1C3C8D8D4FB1}"/>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750206B7-5B25-4992-B43C-4ED1192D0CFE}"/>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4136CBBE-E1DB-488C-A0DC-02438E6C4DC2}"/>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9" name="Rectángulo 28">
              <a:extLst>
                <a:ext uri="{FF2B5EF4-FFF2-40B4-BE49-F238E27FC236}">
                  <a16:creationId xmlns:a16="http://schemas.microsoft.com/office/drawing/2014/main" id="{3585754A-5565-4D6F-8CD2-FEEBE44AB304}"/>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pic>
        <p:nvPicPr>
          <p:cNvPr id="9" name="Imagen 8">
            <a:extLst>
              <a:ext uri="{FF2B5EF4-FFF2-40B4-BE49-F238E27FC236}">
                <a16:creationId xmlns:a16="http://schemas.microsoft.com/office/drawing/2014/main" id="{9013AE29-4AFC-4A97-8B8A-A8B06AE3A260}"/>
              </a:ext>
            </a:extLst>
          </p:cNvPr>
          <p:cNvPicPr>
            <a:picLocks noChangeAspect="1"/>
          </p:cNvPicPr>
          <p:nvPr/>
        </p:nvPicPr>
        <p:blipFill>
          <a:blip r:embed="rId10"/>
          <a:stretch>
            <a:fillRect/>
          </a:stretch>
        </p:blipFill>
        <p:spPr>
          <a:xfrm>
            <a:off x="6441330" y="4437112"/>
            <a:ext cx="2307134" cy="1145877"/>
          </a:xfrm>
          <a:prstGeom prst="rect">
            <a:avLst/>
          </a:prstGeom>
          <a:ln>
            <a:solidFill>
              <a:srgbClr val="0000FF"/>
            </a:solidFill>
          </a:ln>
        </p:spPr>
      </p:pic>
      <p:cxnSp>
        <p:nvCxnSpPr>
          <p:cNvPr id="11" name="Conector: angular 10">
            <a:extLst>
              <a:ext uri="{FF2B5EF4-FFF2-40B4-BE49-F238E27FC236}">
                <a16:creationId xmlns:a16="http://schemas.microsoft.com/office/drawing/2014/main" id="{962FEAB3-C84A-4B87-8805-645A6C9AE6DE}"/>
              </a:ext>
            </a:extLst>
          </p:cNvPr>
          <p:cNvCxnSpPr/>
          <p:nvPr/>
        </p:nvCxnSpPr>
        <p:spPr>
          <a:xfrm rot="5400000">
            <a:off x="7265882" y="3255398"/>
            <a:ext cx="1440160" cy="779252"/>
          </a:xfrm>
          <a:prstGeom prst="bentConnector3">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pic>
        <p:nvPicPr>
          <p:cNvPr id="2050" name="Picture 2" descr="Open Citations se consolida como una alternativa no comercial a los índices  de citaciones tradicionales – Institut de Recerca en Educació">
            <a:extLst>
              <a:ext uri="{FF2B5EF4-FFF2-40B4-BE49-F238E27FC236}">
                <a16:creationId xmlns:a16="http://schemas.microsoft.com/office/drawing/2014/main" id="{DD72671A-7EA1-4FF0-9A46-AB8A0C72F4D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38616" y="3755085"/>
            <a:ext cx="723551" cy="5737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96A9244-23E1-4875-8B31-C601B9F59E6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9957" y="1524930"/>
            <a:ext cx="1296144" cy="725841"/>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Conector: angular 35">
            <a:extLst>
              <a:ext uri="{FF2B5EF4-FFF2-40B4-BE49-F238E27FC236}">
                <a16:creationId xmlns:a16="http://schemas.microsoft.com/office/drawing/2014/main" id="{CAA418FF-C4DA-40E2-8624-D0176CD75D42}"/>
              </a:ext>
            </a:extLst>
          </p:cNvPr>
          <p:cNvCxnSpPr>
            <a:cxnSpLocks/>
          </p:cNvCxnSpPr>
          <p:nvPr/>
        </p:nvCxnSpPr>
        <p:spPr>
          <a:xfrm rot="10800000">
            <a:off x="1608114" y="1887851"/>
            <a:ext cx="2675855" cy="1253101"/>
          </a:xfrm>
          <a:prstGeom prst="bentConnector3">
            <a:avLst>
              <a:gd name="adj1" fmla="val 1618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40" name="Imagen 39">
            <a:extLst>
              <a:ext uri="{FF2B5EF4-FFF2-40B4-BE49-F238E27FC236}">
                <a16:creationId xmlns:a16="http://schemas.microsoft.com/office/drawing/2014/main" id="{4F5F4F2F-255C-48AA-B15B-AFA27B5218E8}"/>
              </a:ext>
            </a:extLst>
          </p:cNvPr>
          <p:cNvPicPr>
            <a:picLocks noChangeAspect="1"/>
          </p:cNvPicPr>
          <p:nvPr/>
        </p:nvPicPr>
        <p:blipFill>
          <a:blip r:embed="rId13"/>
          <a:stretch>
            <a:fillRect/>
          </a:stretch>
        </p:blipFill>
        <p:spPr>
          <a:xfrm>
            <a:off x="215775" y="2322779"/>
            <a:ext cx="1320325" cy="758295"/>
          </a:xfrm>
          <a:prstGeom prst="rect">
            <a:avLst/>
          </a:prstGeom>
        </p:spPr>
      </p:pic>
      <p:sp>
        <p:nvSpPr>
          <p:cNvPr id="44" name="Rectángulo 43">
            <a:extLst>
              <a:ext uri="{FF2B5EF4-FFF2-40B4-BE49-F238E27FC236}">
                <a16:creationId xmlns:a16="http://schemas.microsoft.com/office/drawing/2014/main" id="{A2047C80-C0B7-47D5-9C7D-C5C2A5AFDCD4}"/>
              </a:ext>
            </a:extLst>
          </p:cNvPr>
          <p:cNvSpPr/>
          <p:nvPr/>
        </p:nvSpPr>
        <p:spPr>
          <a:xfrm>
            <a:off x="6441330" y="2780927"/>
            <a:ext cx="1155006" cy="465783"/>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46" name="Conector: angular 45">
            <a:extLst>
              <a:ext uri="{FF2B5EF4-FFF2-40B4-BE49-F238E27FC236}">
                <a16:creationId xmlns:a16="http://schemas.microsoft.com/office/drawing/2014/main" id="{6597D123-F59B-420C-89F6-A04D381DD7AD}"/>
              </a:ext>
            </a:extLst>
          </p:cNvPr>
          <p:cNvCxnSpPr>
            <a:cxnSpLocks/>
          </p:cNvCxnSpPr>
          <p:nvPr/>
        </p:nvCxnSpPr>
        <p:spPr>
          <a:xfrm rot="10800000">
            <a:off x="3851920" y="1887851"/>
            <a:ext cx="3744416" cy="893077"/>
          </a:xfrm>
          <a:prstGeom prst="bentConnector3">
            <a:avLst>
              <a:gd name="adj1" fmla="val -1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7349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6</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238153" cy="369332"/>
          </a:xfrm>
          <a:prstGeom prst="rect">
            <a:avLst/>
          </a:prstGeom>
          <a:noFill/>
        </p:spPr>
        <p:txBody>
          <a:bodyPr wrap="none" rtlCol="0">
            <a:spAutoFit/>
          </a:bodyPr>
          <a:lstStyle/>
          <a:p>
            <a:r>
              <a:rPr lang="es-CO" b="1" i="1" dirty="0">
                <a:solidFill>
                  <a:srgbClr val="FF9900"/>
                </a:solidFill>
                <a:effectLst>
                  <a:outerShdw blurRad="38100" dist="38100" dir="2700000" algn="tl">
                    <a:srgbClr val="000000">
                      <a:alpha val="43137"/>
                    </a:srgbClr>
                  </a:outerShdw>
                </a:effectLst>
              </a:rPr>
              <a:t>Distintas miradas y esfuerzos en relación con la evaluación y las métricas</a:t>
            </a:r>
          </a:p>
        </p:txBody>
      </p:sp>
      <p:pic>
        <p:nvPicPr>
          <p:cNvPr id="8" name="Imagen 7">
            <a:hlinkClick r:id="rId8"/>
            <a:extLst>
              <a:ext uri="{FF2B5EF4-FFF2-40B4-BE49-F238E27FC236}">
                <a16:creationId xmlns:a16="http://schemas.microsoft.com/office/drawing/2014/main" id="{227FE3E7-E12B-457E-ABA7-0AA515C0863B}"/>
              </a:ext>
            </a:extLst>
          </p:cNvPr>
          <p:cNvPicPr>
            <a:picLocks noChangeAspect="1"/>
          </p:cNvPicPr>
          <p:nvPr/>
        </p:nvPicPr>
        <p:blipFill>
          <a:blip r:embed="rId9"/>
          <a:stretch>
            <a:fillRect/>
          </a:stretch>
        </p:blipFill>
        <p:spPr>
          <a:xfrm>
            <a:off x="284140" y="1959383"/>
            <a:ext cx="4719908" cy="2966218"/>
          </a:xfrm>
          <a:prstGeom prst="rect">
            <a:avLst/>
          </a:prstGeom>
          <a:ln>
            <a:solidFill>
              <a:schemeClr val="accent1"/>
            </a:solidFill>
          </a:ln>
        </p:spPr>
      </p:pic>
      <p:pic>
        <p:nvPicPr>
          <p:cNvPr id="11" name="Imagen 10">
            <a:hlinkClick r:id="rId10"/>
            <a:extLst>
              <a:ext uri="{FF2B5EF4-FFF2-40B4-BE49-F238E27FC236}">
                <a16:creationId xmlns:a16="http://schemas.microsoft.com/office/drawing/2014/main" id="{35BFEEC3-C762-4B74-AB35-0F1BDB9168B9}"/>
              </a:ext>
            </a:extLst>
          </p:cNvPr>
          <p:cNvPicPr>
            <a:picLocks noChangeAspect="1"/>
          </p:cNvPicPr>
          <p:nvPr/>
        </p:nvPicPr>
        <p:blipFill>
          <a:blip r:embed="rId11"/>
          <a:stretch>
            <a:fillRect/>
          </a:stretch>
        </p:blipFill>
        <p:spPr>
          <a:xfrm>
            <a:off x="5229825" y="1656368"/>
            <a:ext cx="3694425" cy="3572247"/>
          </a:xfrm>
          <a:prstGeom prst="rect">
            <a:avLst/>
          </a:prstGeom>
        </p:spPr>
      </p:pic>
      <p:grpSp>
        <p:nvGrpSpPr>
          <p:cNvPr id="24" name="Grupo 23">
            <a:extLst>
              <a:ext uri="{FF2B5EF4-FFF2-40B4-BE49-F238E27FC236}">
                <a16:creationId xmlns:a16="http://schemas.microsoft.com/office/drawing/2014/main" id="{C03BEF57-681E-446E-A787-C04EF4F19A80}"/>
              </a:ext>
            </a:extLst>
          </p:cNvPr>
          <p:cNvGrpSpPr/>
          <p:nvPr/>
        </p:nvGrpSpPr>
        <p:grpSpPr>
          <a:xfrm>
            <a:off x="0" y="4554"/>
            <a:ext cx="9143999" cy="720617"/>
            <a:chOff x="0" y="4554"/>
            <a:chExt cx="9143999" cy="720617"/>
          </a:xfrm>
        </p:grpSpPr>
        <p:sp>
          <p:nvSpPr>
            <p:cNvPr id="28" name="Line 3">
              <a:extLst>
                <a:ext uri="{FF2B5EF4-FFF2-40B4-BE49-F238E27FC236}">
                  <a16:creationId xmlns:a16="http://schemas.microsoft.com/office/drawing/2014/main" id="{8AA08C06-52B3-4E9B-A4DD-B6B95AAB5646}"/>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9" name="23 Rectángulo">
              <a:extLst>
                <a:ext uri="{FF2B5EF4-FFF2-40B4-BE49-F238E27FC236}">
                  <a16:creationId xmlns:a16="http://schemas.microsoft.com/office/drawing/2014/main" id="{11B1BE82-E2C5-4DB0-A959-DBB4BE650A13}"/>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0" name="Rectángulo 29">
              <a:extLst>
                <a:ext uri="{FF2B5EF4-FFF2-40B4-BE49-F238E27FC236}">
                  <a16:creationId xmlns:a16="http://schemas.microsoft.com/office/drawing/2014/main" id="{9E29765D-B673-432A-B603-A14E1C8EE66B}"/>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3215734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7</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4044697"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Métricas Responsables (y abiertas)</a:t>
            </a:r>
          </a:p>
        </p:txBody>
      </p:sp>
      <p:pic>
        <p:nvPicPr>
          <p:cNvPr id="4" name="Imagen 3">
            <a:extLst>
              <a:ext uri="{FF2B5EF4-FFF2-40B4-BE49-F238E27FC236}">
                <a16:creationId xmlns:a16="http://schemas.microsoft.com/office/drawing/2014/main" id="{5A6D2800-3956-40F8-B234-86E48FDDE3A9}"/>
              </a:ext>
            </a:extLst>
          </p:cNvPr>
          <p:cNvPicPr>
            <a:picLocks noChangeAspect="1"/>
          </p:cNvPicPr>
          <p:nvPr/>
        </p:nvPicPr>
        <p:blipFill>
          <a:blip r:embed="rId8"/>
          <a:stretch>
            <a:fillRect/>
          </a:stretch>
        </p:blipFill>
        <p:spPr>
          <a:xfrm>
            <a:off x="321638" y="1813686"/>
            <a:ext cx="8570842" cy="2974172"/>
          </a:xfrm>
          <a:prstGeom prst="rect">
            <a:avLst/>
          </a:prstGeom>
          <a:ln>
            <a:solidFill>
              <a:schemeClr val="accent1"/>
            </a:solidFill>
          </a:ln>
        </p:spPr>
      </p:pic>
      <p:sp>
        <p:nvSpPr>
          <p:cNvPr id="5" name="CuadroTexto 4">
            <a:extLst>
              <a:ext uri="{FF2B5EF4-FFF2-40B4-BE49-F238E27FC236}">
                <a16:creationId xmlns:a16="http://schemas.microsoft.com/office/drawing/2014/main" id="{5E52FE2C-97F6-47EF-85DB-8C18B3183B9E}"/>
              </a:ext>
            </a:extLst>
          </p:cNvPr>
          <p:cNvSpPr txBox="1"/>
          <p:nvPr/>
        </p:nvSpPr>
        <p:spPr>
          <a:xfrm>
            <a:off x="2843808" y="4953071"/>
            <a:ext cx="4100803" cy="400110"/>
          </a:xfrm>
          <a:prstGeom prst="rect">
            <a:avLst/>
          </a:prstGeom>
          <a:noFill/>
        </p:spPr>
        <p:txBody>
          <a:bodyPr wrap="none" rtlCol="0">
            <a:spAutoFit/>
          </a:bodyPr>
          <a:lstStyle/>
          <a:p>
            <a:pPr algn="ctr"/>
            <a:r>
              <a:rPr lang="es-ES" sz="1000" b="1" dirty="0">
                <a:effectLst>
                  <a:outerShdw blurRad="38100" dist="38100" dir="2700000" algn="tl">
                    <a:srgbClr val="000000">
                      <a:alpha val="43137"/>
                    </a:srgbClr>
                  </a:outerShdw>
                </a:effectLst>
              </a:rPr>
              <a:t>Curso Ciencia Abierta. Universidad de Antioquia</a:t>
            </a:r>
          </a:p>
          <a:p>
            <a:pPr algn="ctr"/>
            <a:r>
              <a:rPr lang="es-CO" sz="1000" b="1" dirty="0">
                <a:effectLst>
                  <a:outerShdw blurRad="38100" dist="38100" dir="2700000" algn="tl">
                    <a:srgbClr val="000000">
                      <a:alpha val="43137"/>
                    </a:srgbClr>
                  </a:outerShdw>
                </a:effectLst>
                <a:hlinkClick r:id="rId9"/>
              </a:rPr>
              <a:t>https://udearroba.udea.edu.co/externos/course/view.php?id=193</a:t>
            </a:r>
            <a:r>
              <a:rPr lang="es-ES" sz="1000" b="1" dirty="0">
                <a:effectLst>
                  <a:outerShdw blurRad="38100" dist="38100" dir="2700000" algn="tl">
                    <a:srgbClr val="000000">
                      <a:alpha val="43137"/>
                    </a:srgbClr>
                  </a:outerShdw>
                </a:effectLst>
              </a:rPr>
              <a:t> </a:t>
            </a:r>
            <a:endParaRPr lang="es-CO" sz="1000" b="1" dirty="0">
              <a:effectLst>
                <a:outerShdw blurRad="38100" dist="38100" dir="2700000" algn="tl">
                  <a:srgbClr val="000000">
                    <a:alpha val="43137"/>
                  </a:srgbClr>
                </a:outerShdw>
              </a:effectLst>
            </a:endParaRPr>
          </a:p>
        </p:txBody>
      </p:sp>
      <p:sp>
        <p:nvSpPr>
          <p:cNvPr id="6" name="Rectángulo 5">
            <a:extLst>
              <a:ext uri="{FF2B5EF4-FFF2-40B4-BE49-F238E27FC236}">
                <a16:creationId xmlns:a16="http://schemas.microsoft.com/office/drawing/2014/main" id="{37D5188B-E564-4315-B891-99CB60D037F3}"/>
              </a:ext>
            </a:extLst>
          </p:cNvPr>
          <p:cNvSpPr/>
          <p:nvPr/>
        </p:nvSpPr>
        <p:spPr>
          <a:xfrm>
            <a:off x="6732240" y="3861048"/>
            <a:ext cx="2160240" cy="21602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BA0F81A9-C594-47FA-A3C0-C084C1178055}"/>
              </a:ext>
            </a:extLst>
          </p:cNvPr>
          <p:cNvSpPr/>
          <p:nvPr/>
        </p:nvSpPr>
        <p:spPr>
          <a:xfrm>
            <a:off x="321638" y="4062119"/>
            <a:ext cx="793978" cy="198796"/>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EBF04EA7-2597-454A-9325-E85B18E44C7F}"/>
              </a:ext>
            </a:extLst>
          </p:cNvPr>
          <p:cNvSpPr/>
          <p:nvPr/>
        </p:nvSpPr>
        <p:spPr>
          <a:xfrm>
            <a:off x="3517883" y="4260915"/>
            <a:ext cx="1702189" cy="19879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2AABACF3-0DE6-4939-AF0A-43158DFB4BBA}"/>
              </a:ext>
            </a:extLst>
          </p:cNvPr>
          <p:cNvSpPr/>
          <p:nvPr/>
        </p:nvSpPr>
        <p:spPr>
          <a:xfrm>
            <a:off x="1547664" y="4459711"/>
            <a:ext cx="1368152" cy="19879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2" name="Grupo 21">
            <a:extLst>
              <a:ext uri="{FF2B5EF4-FFF2-40B4-BE49-F238E27FC236}">
                <a16:creationId xmlns:a16="http://schemas.microsoft.com/office/drawing/2014/main" id="{6E7D73BB-745E-4571-95D3-D84AA0DCCF11}"/>
              </a:ext>
            </a:extLst>
          </p:cNvPr>
          <p:cNvGrpSpPr/>
          <p:nvPr/>
        </p:nvGrpSpPr>
        <p:grpSpPr>
          <a:xfrm>
            <a:off x="0" y="4554"/>
            <a:ext cx="9143999" cy="720617"/>
            <a:chOff x="0" y="4554"/>
            <a:chExt cx="9143999" cy="720617"/>
          </a:xfrm>
        </p:grpSpPr>
        <p:sp>
          <p:nvSpPr>
            <p:cNvPr id="23" name="Line 3">
              <a:extLst>
                <a:ext uri="{FF2B5EF4-FFF2-40B4-BE49-F238E27FC236}">
                  <a16:creationId xmlns:a16="http://schemas.microsoft.com/office/drawing/2014/main" id="{69A59067-855A-418B-91C8-46A9296AF39F}"/>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24" name="23 Rectángulo">
              <a:extLst>
                <a:ext uri="{FF2B5EF4-FFF2-40B4-BE49-F238E27FC236}">
                  <a16:creationId xmlns:a16="http://schemas.microsoft.com/office/drawing/2014/main" id="{CB035E8B-218E-4B7A-9876-61BB3702E812}"/>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28" name="Rectángulo 27">
              <a:extLst>
                <a:ext uri="{FF2B5EF4-FFF2-40B4-BE49-F238E27FC236}">
                  <a16:creationId xmlns:a16="http://schemas.microsoft.com/office/drawing/2014/main" id="{12DF3836-37AA-43D9-8260-F7D6C26FADC3}"/>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3772295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8</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6596678" cy="369332"/>
          </a:xfrm>
          <a:prstGeom prst="rect">
            <a:avLst/>
          </a:prstGeom>
          <a:noFill/>
        </p:spPr>
        <p:txBody>
          <a:bodyPr wrap="none" rtlCol="0">
            <a:spAutoFit/>
          </a:bodyPr>
          <a:lstStyle/>
          <a:p>
            <a:r>
              <a:rPr lang="es-ES" b="1" i="1" dirty="0">
                <a:solidFill>
                  <a:srgbClr val="FF9900"/>
                </a:solidFill>
                <a:effectLst>
                  <a:outerShdw blurRad="38100" dist="38100" dir="2700000" algn="tl">
                    <a:srgbClr val="000000">
                      <a:alpha val="43137"/>
                    </a:srgbClr>
                  </a:outerShdw>
                </a:effectLst>
              </a:rPr>
              <a:t>Distintas miradas y esfuerzos en relación con las métricas</a:t>
            </a:r>
          </a:p>
        </p:txBody>
      </p:sp>
      <p:pic>
        <p:nvPicPr>
          <p:cNvPr id="5" name="Imagen 4">
            <a:extLst>
              <a:ext uri="{FF2B5EF4-FFF2-40B4-BE49-F238E27FC236}">
                <a16:creationId xmlns:a16="http://schemas.microsoft.com/office/drawing/2014/main" id="{36865BA0-AB7E-4056-856C-3FE294464ECE}"/>
              </a:ext>
            </a:extLst>
          </p:cNvPr>
          <p:cNvPicPr>
            <a:picLocks noChangeAspect="1"/>
          </p:cNvPicPr>
          <p:nvPr/>
        </p:nvPicPr>
        <p:blipFill>
          <a:blip r:embed="rId8"/>
          <a:stretch>
            <a:fillRect/>
          </a:stretch>
        </p:blipFill>
        <p:spPr>
          <a:xfrm>
            <a:off x="1178471" y="1559660"/>
            <a:ext cx="3512936" cy="2425202"/>
          </a:xfrm>
          <a:prstGeom prst="rect">
            <a:avLst/>
          </a:prstGeom>
        </p:spPr>
      </p:pic>
      <p:pic>
        <p:nvPicPr>
          <p:cNvPr id="7" name="Imagen 6">
            <a:hlinkClick r:id="rId9"/>
            <a:extLst>
              <a:ext uri="{FF2B5EF4-FFF2-40B4-BE49-F238E27FC236}">
                <a16:creationId xmlns:a16="http://schemas.microsoft.com/office/drawing/2014/main" id="{6A396B94-9DB9-4AC5-9E5B-A2D8167B078C}"/>
              </a:ext>
            </a:extLst>
          </p:cNvPr>
          <p:cNvPicPr>
            <a:picLocks noChangeAspect="1"/>
          </p:cNvPicPr>
          <p:nvPr/>
        </p:nvPicPr>
        <p:blipFill>
          <a:blip r:embed="rId10"/>
          <a:stretch>
            <a:fillRect/>
          </a:stretch>
        </p:blipFill>
        <p:spPr>
          <a:xfrm>
            <a:off x="5292080" y="1559331"/>
            <a:ext cx="2923807" cy="4005064"/>
          </a:xfrm>
          <a:prstGeom prst="rect">
            <a:avLst/>
          </a:prstGeom>
          <a:ln>
            <a:solidFill>
              <a:schemeClr val="accent1"/>
            </a:solidFill>
          </a:ln>
        </p:spPr>
      </p:pic>
      <p:sp>
        <p:nvSpPr>
          <p:cNvPr id="22" name="CuadroTexto 21">
            <a:extLst>
              <a:ext uri="{FF2B5EF4-FFF2-40B4-BE49-F238E27FC236}">
                <a16:creationId xmlns:a16="http://schemas.microsoft.com/office/drawing/2014/main" id="{0C296A0C-B76B-4F50-B120-9A9560181493}"/>
              </a:ext>
            </a:extLst>
          </p:cNvPr>
          <p:cNvSpPr txBox="1"/>
          <p:nvPr/>
        </p:nvSpPr>
        <p:spPr>
          <a:xfrm>
            <a:off x="4691407" y="5589820"/>
            <a:ext cx="4637986" cy="215444"/>
          </a:xfrm>
          <a:prstGeom prst="rect">
            <a:avLst/>
          </a:prstGeom>
          <a:noFill/>
        </p:spPr>
        <p:txBody>
          <a:bodyPr wrap="square">
            <a:spAutoFit/>
          </a:bodyPr>
          <a:lstStyle/>
          <a:p>
            <a:r>
              <a:rPr lang="es-CO" sz="800" dirty="0">
                <a:hlinkClick r:id="rId9"/>
              </a:rPr>
              <a:t>https://blogs.lse.ac.uk/impactofsocialsciences/2014/01/20/research-book-launched-today/</a:t>
            </a:r>
            <a:r>
              <a:rPr lang="es-CO" sz="800" dirty="0"/>
              <a:t> </a:t>
            </a:r>
          </a:p>
        </p:txBody>
      </p:sp>
      <p:pic>
        <p:nvPicPr>
          <p:cNvPr id="10" name="Imagen 9">
            <a:extLst>
              <a:ext uri="{FF2B5EF4-FFF2-40B4-BE49-F238E27FC236}">
                <a16:creationId xmlns:a16="http://schemas.microsoft.com/office/drawing/2014/main" id="{6324BA17-D6A5-4413-8FB2-C05BF2752E9F}"/>
              </a:ext>
            </a:extLst>
          </p:cNvPr>
          <p:cNvPicPr>
            <a:picLocks noChangeAspect="1"/>
          </p:cNvPicPr>
          <p:nvPr/>
        </p:nvPicPr>
        <p:blipFill>
          <a:blip r:embed="rId11"/>
          <a:stretch>
            <a:fillRect/>
          </a:stretch>
        </p:blipFill>
        <p:spPr>
          <a:xfrm>
            <a:off x="2391487" y="4086302"/>
            <a:ext cx="1460433" cy="1617522"/>
          </a:xfrm>
          <a:prstGeom prst="rect">
            <a:avLst/>
          </a:prstGeom>
        </p:spPr>
      </p:pic>
      <p:grpSp>
        <p:nvGrpSpPr>
          <p:cNvPr id="24" name="Grupo 23">
            <a:extLst>
              <a:ext uri="{FF2B5EF4-FFF2-40B4-BE49-F238E27FC236}">
                <a16:creationId xmlns:a16="http://schemas.microsoft.com/office/drawing/2014/main" id="{F3AE78EB-72EC-4A02-A305-344E0E6DFD43}"/>
              </a:ext>
            </a:extLst>
          </p:cNvPr>
          <p:cNvGrpSpPr/>
          <p:nvPr/>
        </p:nvGrpSpPr>
        <p:grpSpPr>
          <a:xfrm>
            <a:off x="0" y="4554"/>
            <a:ext cx="9143999" cy="720617"/>
            <a:chOff x="0" y="4554"/>
            <a:chExt cx="9143999" cy="720617"/>
          </a:xfrm>
        </p:grpSpPr>
        <p:sp>
          <p:nvSpPr>
            <p:cNvPr id="28" name="Line 3">
              <a:extLst>
                <a:ext uri="{FF2B5EF4-FFF2-40B4-BE49-F238E27FC236}">
                  <a16:creationId xmlns:a16="http://schemas.microsoft.com/office/drawing/2014/main" id="{BBB90700-1168-453A-A8F6-63D957F24C1C}"/>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0" name="23 Rectángulo">
              <a:extLst>
                <a:ext uri="{FF2B5EF4-FFF2-40B4-BE49-F238E27FC236}">
                  <a16:creationId xmlns:a16="http://schemas.microsoft.com/office/drawing/2014/main" id="{CB49A3F6-DA40-48B4-BCE5-855D23A3B098}"/>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1" name="Rectángulo 30">
              <a:extLst>
                <a:ext uri="{FF2B5EF4-FFF2-40B4-BE49-F238E27FC236}">
                  <a16:creationId xmlns:a16="http://schemas.microsoft.com/office/drawing/2014/main" id="{582348EC-A41A-4E02-AADB-3E18FC28E351}"/>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spTree>
    <p:extLst>
      <p:ext uri="{BB962C8B-B14F-4D97-AF65-F5344CB8AC3E}">
        <p14:creationId xmlns:p14="http://schemas.microsoft.com/office/powerpoint/2010/main" val="2212649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número de diapositiva 5"/>
          <p:cNvSpPr>
            <a:spLocks noGrp="1"/>
          </p:cNvSpPr>
          <p:nvPr>
            <p:ph type="sldNum" sz="quarter" idx="12"/>
          </p:nvPr>
        </p:nvSpPr>
        <p:spPr>
          <a:xfrm>
            <a:off x="7010400" y="6381750"/>
            <a:ext cx="2133600" cy="476250"/>
          </a:xfrm>
          <a:noFill/>
        </p:spPr>
        <p:txBody>
          <a:bodyPr/>
          <a:lstStyle/>
          <a:p>
            <a:fld id="{725FF336-2E4B-4C68-8B82-75389C833E9B}" type="slidenum">
              <a:rPr lang="es-ES" smtClean="0"/>
              <a:pPr/>
              <a:t>9</a:t>
            </a:fld>
            <a:endParaRPr lang="es-ES" dirty="0"/>
          </a:p>
        </p:txBody>
      </p:sp>
      <p:pic>
        <p:nvPicPr>
          <p:cNvPr id="14" name="Picture 12"/>
          <p:cNvPicPr>
            <a:picLocks noChangeAspect="1" noChangeArrowheads="1"/>
          </p:cNvPicPr>
          <p:nvPr/>
        </p:nvPicPr>
        <p:blipFill>
          <a:blip r:embed="rId3" cstate="print"/>
          <a:srcRect/>
          <a:stretch>
            <a:fillRect/>
          </a:stretch>
        </p:blipFill>
        <p:spPr bwMode="auto">
          <a:xfrm>
            <a:off x="0" y="5805264"/>
            <a:ext cx="9144000" cy="504056"/>
          </a:xfrm>
          <a:prstGeom prst="rect">
            <a:avLst/>
          </a:prstGeom>
          <a:noFill/>
          <a:ln w="12700" cap="sq">
            <a:noFill/>
            <a:miter lim="800000"/>
            <a:headEnd type="none" w="sm" len="sm"/>
            <a:tailEnd type="none" w="sm" len="sm"/>
          </a:ln>
        </p:spPr>
      </p:pic>
      <p:sp>
        <p:nvSpPr>
          <p:cNvPr id="16" name="Rectangle 13"/>
          <p:cNvSpPr>
            <a:spLocks noChangeArrowheads="1"/>
          </p:cNvSpPr>
          <p:nvPr/>
        </p:nvSpPr>
        <p:spPr bwMode="auto">
          <a:xfrm>
            <a:off x="0" y="5805264"/>
            <a:ext cx="2173984" cy="504056"/>
          </a:xfrm>
          <a:prstGeom prst="rect">
            <a:avLst/>
          </a:prstGeom>
          <a:solidFill>
            <a:schemeClr val="bg1"/>
          </a:solidFill>
          <a:ln w="12700" cap="sq">
            <a:solidFill>
              <a:schemeClr val="bg1"/>
            </a:solidFill>
            <a:miter lim="800000"/>
            <a:headEnd type="none" w="sm" len="sm"/>
            <a:tailEnd type="none" w="sm" len="sm"/>
          </a:ln>
        </p:spPr>
        <p:txBody>
          <a:bodyPr wrap="none" anchor="ctr"/>
          <a:lstStyle/>
          <a:p>
            <a:endParaRPr lang="es-ES" dirty="0"/>
          </a:p>
        </p:txBody>
      </p:sp>
      <p:pic>
        <p:nvPicPr>
          <p:cNvPr id="17" name="Picture 14" descr="eib"/>
          <p:cNvPicPr>
            <a:picLocks noChangeAspect="1" noChangeArrowheads="1"/>
          </p:cNvPicPr>
          <p:nvPr/>
        </p:nvPicPr>
        <p:blipFill>
          <a:blip r:embed="rId4" cstate="print"/>
          <a:srcRect/>
          <a:stretch>
            <a:fillRect/>
          </a:stretch>
        </p:blipFill>
        <p:spPr bwMode="auto">
          <a:xfrm>
            <a:off x="768412" y="5733256"/>
            <a:ext cx="995276" cy="534798"/>
          </a:xfrm>
          <a:prstGeom prst="rect">
            <a:avLst/>
          </a:prstGeom>
          <a:noFill/>
          <a:ln w="9525">
            <a:noFill/>
            <a:miter lim="800000"/>
            <a:headEnd/>
            <a:tailEnd/>
          </a:ln>
        </p:spPr>
      </p:pic>
      <p:pic>
        <p:nvPicPr>
          <p:cNvPr id="18" name="Picture 15" descr="log-udea"/>
          <p:cNvPicPr>
            <a:picLocks noChangeAspect="1" noChangeArrowheads="1"/>
          </p:cNvPicPr>
          <p:nvPr/>
        </p:nvPicPr>
        <p:blipFill>
          <a:blip r:embed="rId5" cstate="print"/>
          <a:srcRect/>
          <a:stretch>
            <a:fillRect/>
          </a:stretch>
        </p:blipFill>
        <p:spPr bwMode="auto">
          <a:xfrm>
            <a:off x="239957" y="5703824"/>
            <a:ext cx="443611" cy="624934"/>
          </a:xfrm>
          <a:prstGeom prst="rect">
            <a:avLst/>
          </a:prstGeom>
          <a:noFill/>
          <a:ln w="9525">
            <a:noFill/>
            <a:miter lim="800000"/>
            <a:headEnd/>
            <a:tailEnd/>
          </a:ln>
        </p:spPr>
      </p:pic>
      <p:pic>
        <p:nvPicPr>
          <p:cNvPr id="20" name="Picture 2"/>
          <p:cNvPicPr>
            <a:picLocks noChangeAspect="1" noChangeArrowheads="1"/>
          </p:cNvPicPr>
          <p:nvPr/>
        </p:nvPicPr>
        <p:blipFill>
          <a:blip r:embed="rId6" cstate="print"/>
          <a:srcRect/>
          <a:stretch>
            <a:fillRect/>
          </a:stretch>
        </p:blipFill>
        <p:spPr bwMode="auto">
          <a:xfrm>
            <a:off x="0" y="6309320"/>
            <a:ext cx="9144000" cy="548680"/>
          </a:xfrm>
          <a:prstGeom prst="rect">
            <a:avLst/>
          </a:prstGeom>
          <a:noFill/>
          <a:ln w="9525">
            <a:noFill/>
            <a:miter lim="800000"/>
            <a:headEnd/>
            <a:tailEnd/>
          </a:ln>
        </p:spPr>
      </p:pic>
      <p:pic>
        <p:nvPicPr>
          <p:cNvPr id="21" name="Picture 6" descr="E-LIS reposito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8" y="6328758"/>
            <a:ext cx="3414117" cy="508644"/>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p:cNvSpPr txBox="1"/>
          <p:nvPr/>
        </p:nvSpPr>
        <p:spPr>
          <a:xfrm>
            <a:off x="768412" y="1052736"/>
            <a:ext cx="8628124" cy="369332"/>
          </a:xfrm>
          <a:prstGeom prst="rect">
            <a:avLst/>
          </a:prstGeom>
          <a:noFill/>
        </p:spPr>
        <p:txBody>
          <a:bodyPr wrap="square" rtlCol="0">
            <a:spAutoFit/>
          </a:bodyPr>
          <a:lstStyle/>
          <a:p>
            <a:r>
              <a:rPr lang="es-ES" b="1" i="1" dirty="0">
                <a:solidFill>
                  <a:srgbClr val="FF9900"/>
                </a:solidFill>
                <a:effectLst>
                  <a:outerShdw blurRad="38100" dist="38100" dir="2700000" algn="tl">
                    <a:srgbClr val="000000">
                      <a:alpha val="43137"/>
                    </a:srgbClr>
                  </a:outerShdw>
                </a:effectLst>
              </a:rPr>
              <a:t>Métricas desde distintas Miradas y Responsables en un contexto de C.A.</a:t>
            </a:r>
          </a:p>
        </p:txBody>
      </p:sp>
      <p:sp>
        <p:nvSpPr>
          <p:cNvPr id="30" name="CuadroTexto 29">
            <a:extLst>
              <a:ext uri="{FF2B5EF4-FFF2-40B4-BE49-F238E27FC236}">
                <a16:creationId xmlns:a16="http://schemas.microsoft.com/office/drawing/2014/main" id="{9F775264-725F-4648-BAAD-EB64E4F5DFFC}"/>
              </a:ext>
            </a:extLst>
          </p:cNvPr>
          <p:cNvSpPr txBox="1"/>
          <p:nvPr/>
        </p:nvSpPr>
        <p:spPr>
          <a:xfrm>
            <a:off x="1456228" y="5466710"/>
            <a:ext cx="3420380" cy="338554"/>
          </a:xfrm>
          <a:prstGeom prst="rect">
            <a:avLst/>
          </a:prstGeom>
          <a:noFill/>
        </p:spPr>
        <p:txBody>
          <a:bodyPr wrap="square">
            <a:spAutoFit/>
          </a:bodyPr>
          <a:lstStyle/>
          <a:p>
            <a:pPr algn="ctr"/>
            <a:r>
              <a:rPr lang="en-US" sz="800" dirty="0"/>
              <a:t>European Union (2017). Open science career assessment matrix. </a:t>
            </a:r>
            <a:r>
              <a:rPr lang="en-US" sz="800" dirty="0">
                <a:hlinkClick r:id="rId8"/>
              </a:rPr>
              <a:t>https://cutt.ly/GfxLcMW</a:t>
            </a:r>
            <a:r>
              <a:rPr lang="en-US" sz="800" dirty="0"/>
              <a:t> </a:t>
            </a:r>
            <a:endParaRPr lang="es-CO" sz="800" dirty="0"/>
          </a:p>
        </p:txBody>
      </p:sp>
      <p:pic>
        <p:nvPicPr>
          <p:cNvPr id="11" name="Imagen 10">
            <a:extLst>
              <a:ext uri="{FF2B5EF4-FFF2-40B4-BE49-F238E27FC236}">
                <a16:creationId xmlns:a16="http://schemas.microsoft.com/office/drawing/2014/main" id="{CD73710A-1B92-4509-AEEA-E3C142BE3742}"/>
              </a:ext>
            </a:extLst>
          </p:cNvPr>
          <p:cNvPicPr>
            <a:picLocks noChangeAspect="1"/>
          </p:cNvPicPr>
          <p:nvPr/>
        </p:nvPicPr>
        <p:blipFill>
          <a:blip r:embed="rId9"/>
          <a:stretch>
            <a:fillRect/>
          </a:stretch>
        </p:blipFill>
        <p:spPr>
          <a:xfrm>
            <a:off x="1737549" y="1494076"/>
            <a:ext cx="2919705" cy="4005064"/>
          </a:xfrm>
          <a:prstGeom prst="rect">
            <a:avLst/>
          </a:prstGeom>
        </p:spPr>
      </p:pic>
      <p:pic>
        <p:nvPicPr>
          <p:cNvPr id="15" name="Imagen 14">
            <a:hlinkClick r:id="rId10"/>
            <a:extLst>
              <a:ext uri="{FF2B5EF4-FFF2-40B4-BE49-F238E27FC236}">
                <a16:creationId xmlns:a16="http://schemas.microsoft.com/office/drawing/2014/main" id="{8D855D34-8B6F-48C6-A18E-839AAEF1E6C8}"/>
              </a:ext>
            </a:extLst>
          </p:cNvPr>
          <p:cNvPicPr>
            <a:picLocks noChangeAspect="1"/>
          </p:cNvPicPr>
          <p:nvPr/>
        </p:nvPicPr>
        <p:blipFill>
          <a:blip r:embed="rId11"/>
          <a:stretch>
            <a:fillRect/>
          </a:stretch>
        </p:blipFill>
        <p:spPr>
          <a:xfrm>
            <a:off x="262856" y="2484337"/>
            <a:ext cx="1226036" cy="1777752"/>
          </a:xfrm>
          <a:prstGeom prst="rect">
            <a:avLst/>
          </a:prstGeom>
          <a:ln>
            <a:solidFill>
              <a:schemeClr val="accent1"/>
            </a:solidFill>
          </a:ln>
        </p:spPr>
      </p:pic>
      <p:grpSp>
        <p:nvGrpSpPr>
          <p:cNvPr id="31" name="Grupo 30">
            <a:extLst>
              <a:ext uri="{FF2B5EF4-FFF2-40B4-BE49-F238E27FC236}">
                <a16:creationId xmlns:a16="http://schemas.microsoft.com/office/drawing/2014/main" id="{7E427F06-2427-4148-B643-88CEE5113442}"/>
              </a:ext>
            </a:extLst>
          </p:cNvPr>
          <p:cNvGrpSpPr/>
          <p:nvPr/>
        </p:nvGrpSpPr>
        <p:grpSpPr>
          <a:xfrm>
            <a:off x="0" y="4554"/>
            <a:ext cx="9143999" cy="720617"/>
            <a:chOff x="0" y="4554"/>
            <a:chExt cx="9143999" cy="720617"/>
          </a:xfrm>
        </p:grpSpPr>
        <p:sp>
          <p:nvSpPr>
            <p:cNvPr id="32" name="Line 3">
              <a:extLst>
                <a:ext uri="{FF2B5EF4-FFF2-40B4-BE49-F238E27FC236}">
                  <a16:creationId xmlns:a16="http://schemas.microsoft.com/office/drawing/2014/main" id="{302EA696-222E-41EC-8172-448AC9B7795F}"/>
                </a:ext>
              </a:extLst>
            </p:cNvPr>
            <p:cNvSpPr>
              <a:spLocks noChangeShapeType="1"/>
            </p:cNvSpPr>
            <p:nvPr/>
          </p:nvSpPr>
          <p:spPr bwMode="auto">
            <a:xfrm flipH="1">
              <a:off x="215776" y="692696"/>
              <a:ext cx="8748712" cy="0"/>
            </a:xfrm>
            <a:prstGeom prst="line">
              <a:avLst/>
            </a:prstGeom>
            <a:noFill/>
            <a:ln w="38100">
              <a:solidFill>
                <a:schemeClr val="accent2"/>
              </a:solidFill>
              <a:round/>
              <a:headEnd/>
              <a:tailEnd/>
            </a:ln>
          </p:spPr>
          <p:txBody>
            <a:bodyPr/>
            <a:lstStyle/>
            <a:p>
              <a:endParaRPr lang="es-ES" dirty="0"/>
            </a:p>
          </p:txBody>
        </p:sp>
        <p:sp>
          <p:nvSpPr>
            <p:cNvPr id="33" name="23 Rectángulo">
              <a:extLst>
                <a:ext uri="{FF2B5EF4-FFF2-40B4-BE49-F238E27FC236}">
                  <a16:creationId xmlns:a16="http://schemas.microsoft.com/office/drawing/2014/main" id="{3CE7071E-444A-4498-97D5-4FF51F5DA4BA}"/>
                </a:ext>
              </a:extLst>
            </p:cNvPr>
            <p:cNvSpPr/>
            <p:nvPr/>
          </p:nvSpPr>
          <p:spPr>
            <a:xfrm>
              <a:off x="0" y="4554"/>
              <a:ext cx="9143999" cy="400110"/>
            </a:xfrm>
            <a:prstGeom prst="rect">
              <a:avLst/>
            </a:prstGeom>
          </p:spPr>
          <p:txBody>
            <a:bodyPr wrap="square">
              <a:spAutoFit/>
            </a:bodyPr>
            <a:lstStyle/>
            <a:p>
              <a:pPr algn="ctr"/>
              <a:r>
                <a:rPr lang="es-ES" sz="2000" b="1" i="1" dirty="0">
                  <a:solidFill>
                    <a:srgbClr val="C00000"/>
                  </a:solidFill>
                  <a:effectLst>
                    <a:outerShdw blurRad="38100" dist="38100" dir="2700000" algn="tl">
                      <a:srgbClr val="000000">
                        <a:alpha val="43137"/>
                      </a:srgbClr>
                    </a:outerShdw>
                  </a:effectLst>
                </a:rPr>
                <a:t>Ciencia Abierta: Métricas responsables y de nueva generación</a:t>
              </a:r>
            </a:p>
          </p:txBody>
        </p:sp>
        <p:sp>
          <p:nvSpPr>
            <p:cNvPr id="34" name="Rectángulo 33">
              <a:extLst>
                <a:ext uri="{FF2B5EF4-FFF2-40B4-BE49-F238E27FC236}">
                  <a16:creationId xmlns:a16="http://schemas.microsoft.com/office/drawing/2014/main" id="{A9A9D99A-D948-4C77-AC8B-6AA1F5120739}"/>
                </a:ext>
              </a:extLst>
            </p:cNvPr>
            <p:cNvSpPr/>
            <p:nvPr/>
          </p:nvSpPr>
          <p:spPr>
            <a:xfrm>
              <a:off x="2051720" y="355839"/>
              <a:ext cx="5328592" cy="369332"/>
            </a:xfrm>
            <a:prstGeom prst="rect">
              <a:avLst/>
            </a:prstGeom>
          </p:spPr>
          <p:txBody>
            <a:bodyPr wrap="square">
              <a:spAutoFit/>
            </a:bodyPr>
            <a:lstStyle/>
            <a:p>
              <a:pPr algn="ctr"/>
              <a:r>
                <a:rPr lang="es-CO" b="1" dirty="0"/>
                <a:t>Profesor-Investigador Alejandro Uribe Tirado</a:t>
              </a:r>
            </a:p>
          </p:txBody>
        </p:sp>
      </p:grpSp>
      <p:cxnSp>
        <p:nvCxnSpPr>
          <p:cNvPr id="38" name="Conector recto de flecha 37">
            <a:extLst>
              <a:ext uri="{FF2B5EF4-FFF2-40B4-BE49-F238E27FC236}">
                <a16:creationId xmlns:a16="http://schemas.microsoft.com/office/drawing/2014/main" id="{FA5A8928-ED20-4AEE-8FDA-4B542E316ACC}"/>
              </a:ext>
            </a:extLst>
          </p:cNvPr>
          <p:cNvCxnSpPr>
            <a:cxnSpLocks/>
          </p:cNvCxnSpPr>
          <p:nvPr/>
        </p:nvCxnSpPr>
        <p:spPr>
          <a:xfrm>
            <a:off x="5200804" y="3868455"/>
            <a:ext cx="0" cy="697444"/>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3074" name="Picture 2">
            <a:extLst>
              <a:ext uri="{FF2B5EF4-FFF2-40B4-BE49-F238E27FC236}">
                <a16:creationId xmlns:a16="http://schemas.microsoft.com/office/drawing/2014/main" id="{1EA4EEF8-8EC8-488A-9681-9DA4F63FFF2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814162" y="3212480"/>
            <a:ext cx="773285" cy="433039"/>
          </a:xfrm>
          <a:prstGeom prst="rect">
            <a:avLst/>
          </a:prstGeom>
          <a:noFill/>
          <a:extLst>
            <a:ext uri="{909E8E84-426E-40DD-AFC4-6F175D3DCCD1}">
              <a14:hiddenFill xmlns:a14="http://schemas.microsoft.com/office/drawing/2010/main">
                <a:solidFill>
                  <a:srgbClr val="FFFFFF"/>
                </a:solidFill>
              </a14:hiddenFill>
            </a:ext>
          </a:extLst>
        </p:spPr>
      </p:pic>
      <p:pic>
        <p:nvPicPr>
          <p:cNvPr id="40" name="Imagen 39">
            <a:extLst>
              <a:ext uri="{FF2B5EF4-FFF2-40B4-BE49-F238E27FC236}">
                <a16:creationId xmlns:a16="http://schemas.microsoft.com/office/drawing/2014/main" id="{0B93DA14-107C-41E4-858D-5E985110DC6B}"/>
              </a:ext>
            </a:extLst>
          </p:cNvPr>
          <p:cNvPicPr>
            <a:picLocks noChangeAspect="1"/>
          </p:cNvPicPr>
          <p:nvPr/>
        </p:nvPicPr>
        <p:blipFill>
          <a:blip r:embed="rId13"/>
          <a:stretch>
            <a:fillRect/>
          </a:stretch>
        </p:blipFill>
        <p:spPr>
          <a:xfrm rot="5400000">
            <a:off x="4638064" y="2287662"/>
            <a:ext cx="967742" cy="432048"/>
          </a:xfrm>
          <a:prstGeom prst="rect">
            <a:avLst/>
          </a:prstGeom>
        </p:spPr>
      </p:pic>
      <p:pic>
        <p:nvPicPr>
          <p:cNvPr id="2" name="Picture 2" descr="GPL CREATIVE COMMONS">
            <a:extLst>
              <a:ext uri="{FF2B5EF4-FFF2-40B4-BE49-F238E27FC236}">
                <a16:creationId xmlns:a16="http://schemas.microsoft.com/office/drawing/2014/main" id="{91D2C807-1F8E-4877-A6CC-693B7605EB0E}"/>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082474" y="4855849"/>
            <a:ext cx="1225758" cy="822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rossref Open Citation Index (COCI): 300 millones de citas abiertas creadas  a partir de las referencias 'Open' incluidas en Crossref | Universo Abierto">
            <a:extLst>
              <a:ext uri="{FF2B5EF4-FFF2-40B4-BE49-F238E27FC236}">
                <a16:creationId xmlns:a16="http://schemas.microsoft.com/office/drawing/2014/main" id="{983EF739-685E-45DA-874A-54DA694636F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579518" y="4952048"/>
            <a:ext cx="861763" cy="6839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pertura de datos públicos: &amp;#39;Open Government&amp;#39; Data vs. Open &amp;#39;Government Data&amp;#39;  | Administraciones en red">
            <a:extLst>
              <a:ext uri="{FF2B5EF4-FFF2-40B4-BE49-F238E27FC236}">
                <a16:creationId xmlns:a16="http://schemas.microsoft.com/office/drawing/2014/main" id="{F1862266-7AA7-4DE5-A786-94029E09B607}"/>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819199" y="4900294"/>
            <a:ext cx="755321" cy="764703"/>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hlinkClick r:id="rId17"/>
            <a:extLst>
              <a:ext uri="{FF2B5EF4-FFF2-40B4-BE49-F238E27FC236}">
                <a16:creationId xmlns:a16="http://schemas.microsoft.com/office/drawing/2014/main" id="{DCD73C10-8375-4591-8235-1C0A9C9AADC0}"/>
              </a:ext>
            </a:extLst>
          </p:cNvPr>
          <p:cNvPicPr>
            <a:picLocks noChangeAspect="1"/>
          </p:cNvPicPr>
          <p:nvPr/>
        </p:nvPicPr>
        <p:blipFill>
          <a:blip r:embed="rId18"/>
          <a:stretch>
            <a:fillRect/>
          </a:stretch>
        </p:blipFill>
        <p:spPr>
          <a:xfrm>
            <a:off x="5868144" y="1480137"/>
            <a:ext cx="2555776" cy="3212976"/>
          </a:xfrm>
          <a:prstGeom prst="rect">
            <a:avLst/>
          </a:prstGeom>
          <a:ln>
            <a:solidFill>
              <a:schemeClr val="accent1"/>
            </a:solidFill>
          </a:ln>
        </p:spPr>
      </p:pic>
      <p:pic>
        <p:nvPicPr>
          <p:cNvPr id="8" name="Picture 2" descr="logoInfluScience@2x">
            <a:extLst>
              <a:ext uri="{FF2B5EF4-FFF2-40B4-BE49-F238E27FC236}">
                <a16:creationId xmlns:a16="http://schemas.microsoft.com/office/drawing/2014/main" id="{A6E72677-F844-4D05-9B5E-CC403F9B6CE3}"/>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rot="5400000">
            <a:off x="7914366" y="2846630"/>
            <a:ext cx="1710603" cy="346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716042"/>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OPAS" ma:contentTypeID="0x010100D9D66CEC5F2C404782F911C86DB1F77300943D3F739B659647BD5CFC479406D26F" ma:contentTypeVersion="32" ma:contentTypeDescription="Tipo de conteúdo para documento OPAS" ma:contentTypeScope="" ma:versionID="60d8623862cd0b106c685c7c0f62e0c4">
  <xsd:schema xmlns:xsd="http://www.w3.org/2001/XMLSchema" xmlns:xs="http://www.w3.org/2001/XMLSchema" xmlns:p="http://schemas.microsoft.com/office/2006/metadata/properties" xmlns:ns2="82b74cde-721b-4900-965b-f4b64e850898" xmlns:ns3="d0b062d6-04b0-42b2-8da4-328e5eddc887" xmlns:ns4="ce88b3b2-2283-476c-a42e-f70cbf0d0ea2" xmlns:ns5="5e13aadc-de86-43ee-b386-40c01ba74c80" targetNamespace="http://schemas.microsoft.com/office/2006/metadata/properties" ma:root="true" ma:fieldsID="1938b88b9ce1f0ee7eeba2b6a4fb1799" ns2:_="" ns3:_="" ns4:_="" ns5:_="">
    <xsd:import namespace="82b74cde-721b-4900-965b-f4b64e850898"/>
    <xsd:import namespace="d0b062d6-04b0-42b2-8da4-328e5eddc887"/>
    <xsd:import namespace="ce88b3b2-2283-476c-a42e-f70cbf0d0ea2"/>
    <xsd:import namespace="5e13aadc-de86-43ee-b386-40c01ba74c80"/>
    <xsd:element name="properties">
      <xsd:complexType>
        <xsd:sequence>
          <xsd:element name="documentManagement">
            <xsd:complexType>
              <xsd:all>
                <xsd:element ref="ns2:DocumentID" minOccurs="0"/>
                <xsd:element ref="ns3:SecurityClearanc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OCR" minOccurs="0"/>
                <xsd:element ref="ns4:SharedWithUsers" minOccurs="0"/>
                <xsd:element ref="ns4:SharedWithDetails" minOccurs="0"/>
                <xsd:element ref="ns3:MediaServiceAutoKeyPoints" minOccurs="0"/>
                <xsd:element ref="ns3:MediaServiceKeyPoints" minOccurs="0"/>
                <xsd:element ref="ns3:Lilian" minOccurs="0"/>
                <xsd:element ref="ns3:_Flow_SignoffStatus" minOccurs="0"/>
                <xsd:element ref="ns3:MediaLengthInSeconds" minOccurs="0"/>
                <xsd:element ref="ns3: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b74cde-721b-4900-965b-f4b64e850898" elementFormDefault="qualified">
    <xsd:import namespace="http://schemas.microsoft.com/office/2006/documentManagement/types"/>
    <xsd:import namespace="http://schemas.microsoft.com/office/infopath/2007/PartnerControls"/>
    <xsd:element name="DocumentID" ma:index="8" nillable="true" ma:displayName="Número de documento" ma:internalName="DocumentID" ma:readOnly="false">
      <xsd:simpleType>
        <xsd:restriction base="dms:Text">
          <xsd:maxLength value="16"/>
        </xsd:restriction>
      </xsd:simpleType>
    </xsd:element>
  </xsd:schema>
  <xsd:schema xmlns:xsd="http://www.w3.org/2001/XMLSchema" xmlns:xs="http://www.w3.org/2001/XMLSchema" xmlns:dms="http://schemas.microsoft.com/office/2006/documentManagement/types" xmlns:pc="http://schemas.microsoft.com/office/infopath/2007/PartnerControls" targetNamespace="d0b062d6-04b0-42b2-8da4-328e5eddc887" elementFormDefault="qualified">
    <xsd:import namespace="http://schemas.microsoft.com/office/2006/documentManagement/types"/>
    <xsd:import namespace="http://schemas.microsoft.com/office/infopath/2007/PartnerControls"/>
    <xsd:element name="SecurityClearance" ma:index="9" nillable="true" ma:displayName="Classificação de segurança" ma:list="{49e70423-32a3-45ac-85d6-aaeec80bf6dc}" ma:internalName="SecurityClearance" ma:readOnly="false" ma:showField="PT_x002d_BR" ma:web="82b74cde-721b-4900-965b-f4b64e850898">
      <xsd:simpleType>
        <xsd:restriction base="dms:Lookup"/>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ilian" ma:index="22" nillable="true" ma:displayName="Lilian" ma:description="Date of creation&#10;" ma:format="DateOnly" ma:internalName="Lilian">
      <xsd:simpleType>
        <xsd:restriction base="dms:DateTime"/>
      </xsd:simpleType>
    </xsd:element>
    <xsd:element name="_Flow_SignoffStatus" ma:index="23" nillable="true" ma:displayName="Sign-off status" ma:internalName="Sign_x002d_off_x0020_status">
      <xsd:simpleType>
        <xsd:restriction base="dms:Text"/>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c0f44cca-6aff-4d49-827c-e4b3bc2e3f1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e88b3b2-2283-476c-a42e-f70cbf0d0ea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13aadc-de86-43ee-b386-40c01ba74c80"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38120fef-ded7-4458-906f-dad16e4e57b9}" ma:internalName="TaxCatchAll" ma:showField="CatchAllData" ma:web="82b74cde-721b-4900-965b-f4b64e8508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d0b062d6-04b0-42b2-8da4-328e5eddc887" xsi:nil="true"/>
    <lcf76f155ced4ddcb4097134ff3c332f xmlns="d0b062d6-04b0-42b2-8da4-328e5eddc887">
      <Terms xmlns="http://schemas.microsoft.com/office/infopath/2007/PartnerControls"/>
    </lcf76f155ced4ddcb4097134ff3c332f>
    <SecurityClearance xmlns="d0b062d6-04b0-42b2-8da4-328e5eddc887" xsi:nil="true"/>
    <Lilian xmlns="d0b062d6-04b0-42b2-8da4-328e5eddc887" xsi:nil="true"/>
    <TaxCatchAll xmlns="5e13aadc-de86-43ee-b386-40c01ba74c80" xsi:nil="true"/>
    <DocumentID xmlns="82b74cde-721b-4900-965b-f4b64e850898" xsi:nil="true"/>
    <SharedWithUsers xmlns="ce88b3b2-2283-476c-a42e-f70cbf0d0ea2">
      <UserInfo>
        <DisplayName>Santos, Amilson Pereira (BIR)</DisplayName>
        <AccountId>72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3757587-6C65-4BCE-B8CA-491FC1EC24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b74cde-721b-4900-965b-f4b64e850898"/>
    <ds:schemaRef ds:uri="d0b062d6-04b0-42b2-8da4-328e5eddc887"/>
    <ds:schemaRef ds:uri="ce88b3b2-2283-476c-a42e-f70cbf0d0ea2"/>
    <ds:schemaRef ds:uri="5e13aadc-de86-43ee-b386-40c01ba74c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87217E-023B-4F18-9388-034F693A22D5}">
  <ds:schemaRefs>
    <ds:schemaRef ds:uri="http://schemas.microsoft.com/office/2006/metadata/properties"/>
    <ds:schemaRef ds:uri="http://schemas.microsoft.com/office/infopath/2007/PartnerControls"/>
    <ds:schemaRef ds:uri="d0b062d6-04b0-42b2-8da4-328e5eddc887"/>
    <ds:schemaRef ds:uri="5e13aadc-de86-43ee-b386-40c01ba74c80"/>
    <ds:schemaRef ds:uri="82b74cde-721b-4900-965b-f4b64e850898"/>
    <ds:schemaRef ds:uri="ce88b3b2-2283-476c-a42e-f70cbf0d0ea2"/>
  </ds:schemaRefs>
</ds:datastoreItem>
</file>

<file path=customXml/itemProps3.xml><?xml version="1.0" encoding="utf-8"?>
<ds:datastoreItem xmlns:ds="http://schemas.openxmlformats.org/officeDocument/2006/customXml" ds:itemID="{9C5AE54A-A399-4EBE-A21B-C188853223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4518</TotalTime>
  <Words>1369</Words>
  <Application>Microsoft Office PowerPoint</Application>
  <PresentationFormat>On-screen Show (4:3)</PresentationFormat>
  <Paragraphs>166</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Diseño predeterminado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EIB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bibliotecólogos,  agentes líderes en la alfabetización digita e informacional</dc:title>
  <dc:creator>Universidad de Antioquia</dc:creator>
  <cp:lastModifiedBy>ALEJANDRO URIBE TIRADO</cp:lastModifiedBy>
  <cp:revision>356</cp:revision>
  <dcterms:created xsi:type="dcterms:W3CDTF">2007-03-20T18:21:10Z</dcterms:created>
  <dcterms:modified xsi:type="dcterms:W3CDTF">2022-06-29T11:22:36Z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0x010100D9D66CEC5F2C404782F911C86DB1F77300943D3F739B659647BD5CFC479406D26F</vt:lpwstr>
  </property>
</Properties>
</file>