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  <p:sldMasterId id="2147483660" r:id="rId6"/>
  </p:sldMasterIdLst>
  <p:notesMasterIdLst>
    <p:notesMasterId r:id="rId32"/>
  </p:notesMasterIdLst>
  <p:sldIdLst>
    <p:sldId id="256" r:id="rId7"/>
    <p:sldId id="257" r:id="rId8"/>
    <p:sldId id="361" r:id="rId9"/>
    <p:sldId id="336" r:id="rId10"/>
    <p:sldId id="339" r:id="rId11"/>
    <p:sldId id="340" r:id="rId12"/>
    <p:sldId id="337" r:id="rId13"/>
    <p:sldId id="349" r:id="rId14"/>
    <p:sldId id="350" r:id="rId15"/>
    <p:sldId id="356" r:id="rId16"/>
    <p:sldId id="357" r:id="rId17"/>
    <p:sldId id="353" r:id="rId18"/>
    <p:sldId id="351" r:id="rId19"/>
    <p:sldId id="354" r:id="rId20"/>
    <p:sldId id="355" r:id="rId21"/>
    <p:sldId id="344" r:id="rId22"/>
    <p:sldId id="348" r:id="rId23"/>
    <p:sldId id="360" r:id="rId24"/>
    <p:sldId id="359" r:id="rId25"/>
    <p:sldId id="338" r:id="rId26"/>
    <p:sldId id="346" r:id="rId27"/>
    <p:sldId id="347" r:id="rId28"/>
    <p:sldId id="345" r:id="rId29"/>
    <p:sldId id="358" r:id="rId30"/>
    <p:sldId id="335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Source Code Pro" panose="020B0509030403020204" pitchFamily="49" charset="0"/>
      <p:regular r:id="rId37"/>
      <p:bold r:id="rId38"/>
      <p:italic r:id="rId39"/>
      <p:boldItalic r:id="rId40"/>
    </p:embeddedFont>
    <p:embeddedFont>
      <p:font typeface="Source Code Pro Black" panose="020B0809030403020204" pitchFamily="49" charset="0"/>
      <p:bold r:id="rId41"/>
      <p:boldItalic r:id="rId42"/>
    </p:embeddedFont>
    <p:embeddedFont>
      <p:font typeface="Source Code Pro Light" panose="020B0409030403020204" pitchFamily="49" charset="0"/>
      <p:regular r:id="rId43"/>
      <p:italic r:id="rId44"/>
    </p:embeddedFont>
    <p:embeddedFont>
      <p:font typeface="Source Code Pro Semibold" panose="020B0609030403020204" pitchFamily="49" charset="0"/>
      <p:bold r:id="rId45"/>
      <p:boldItalic r:id="rId46"/>
    </p:embeddedFont>
    <p:embeddedFont>
      <p:font typeface="Source Sans Pro" panose="020B0503030403020204" pitchFamily="34" charset="0"/>
      <p:regular r:id="rId47"/>
      <p:bold r:id="rId48"/>
      <p:italic r:id="rId49"/>
      <p:boldItalic r:id="rId50"/>
    </p:embeddedFont>
    <p:embeddedFont>
      <p:font typeface="Source Sans Pro Black" panose="020B0803030403020204" pitchFamily="34" charset="0"/>
      <p:bold r:id="rId51"/>
      <p:boldItalic r:id="rId52"/>
    </p:embeddedFont>
    <p:embeddedFont>
      <p:font typeface="Source Sans Pro Light" panose="020B0403030403020204" pitchFamily="34" charset="0"/>
      <p:regular r:id="rId53"/>
      <p:italic r:id="rId54"/>
    </p:embeddedFont>
    <p:embeddedFont>
      <p:font typeface="Source Sans Pro Semibold" panose="020B0603030403020204" pitchFamily="34" charset="0"/>
      <p:bold r:id="rId55"/>
      <p:boldItalic r:id="rId56"/>
    </p:embeddedFont>
    <p:embeddedFont>
      <p:font typeface="Source Serif Pro" panose="02040603050405020204" pitchFamily="18" charset="0"/>
      <p:regular r:id="rId57"/>
      <p:bold r:id="rId58"/>
      <p:italic r:id="rId59"/>
      <p:boldItalic r:id="rId60"/>
    </p:embeddedFont>
    <p:embeddedFont>
      <p:font typeface="Source Serif Pro Black" panose="02040903050405020204" pitchFamily="18" charset="0"/>
      <p:bold r:id="rId61"/>
      <p:boldItalic r:id="rId62"/>
    </p:embeddedFont>
    <p:embeddedFont>
      <p:font typeface="Source Serif Pro Light" panose="02040303050405020204" pitchFamily="18" charset="0"/>
      <p:regular r:id="rId63"/>
      <p:italic r:id="rId64"/>
    </p:embeddedFont>
    <p:embeddedFont>
      <p:font typeface="Source Serif Pro Semibold" panose="02040703050405020204" pitchFamily="18" charset="0"/>
      <p:bold r:id="rId65"/>
      <p:boldItalic r:id="rId66"/>
    </p:embeddedFont>
    <p:embeddedFont>
      <p:font typeface="Wingdings 3" panose="05040102010807070707" pitchFamily="18" charset="2"/>
      <p:regular r:id="rId67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74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2888" autoAdjust="0"/>
  </p:normalViewPr>
  <p:slideViewPr>
    <p:cSldViewPr>
      <p:cViewPr varScale="1">
        <p:scale>
          <a:sx n="55" d="100"/>
          <a:sy n="55" d="100"/>
        </p:scale>
        <p:origin x="1600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787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7.fntdata"/><Relationship Id="rId21" Type="http://schemas.openxmlformats.org/officeDocument/2006/relationships/slide" Target="slides/slide15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font" Target="fonts/font23.fntdata"/><Relationship Id="rId63" Type="http://schemas.openxmlformats.org/officeDocument/2006/relationships/font" Target="fonts/font31.fntdata"/><Relationship Id="rId68" Type="http://schemas.openxmlformats.org/officeDocument/2006/relationships/presProps" Target="presProps.xml"/><Relationship Id="rId7" Type="http://schemas.openxmlformats.org/officeDocument/2006/relationships/slide" Target="slides/slide1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font" Target="fonts/font26.fntdata"/><Relationship Id="rId66" Type="http://schemas.openxmlformats.org/officeDocument/2006/relationships/font" Target="fonts/font34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font" Target="fonts/font25.fntdata"/><Relationship Id="rId61" Type="http://schemas.openxmlformats.org/officeDocument/2006/relationships/font" Target="fonts/font29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font" Target="fonts/font28.fntdata"/><Relationship Id="rId65" Type="http://schemas.openxmlformats.org/officeDocument/2006/relationships/font" Target="fonts/font33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font" Target="fonts/font24.fntdata"/><Relationship Id="rId64" Type="http://schemas.openxmlformats.org/officeDocument/2006/relationships/font" Target="fonts/font32.fntdata"/><Relationship Id="rId69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font" Target="fonts/font19.fntdata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font" Target="fonts/font27.fntdata"/><Relationship Id="rId67" Type="http://schemas.openxmlformats.org/officeDocument/2006/relationships/font" Target="fonts/font35.fntdata"/><Relationship Id="rId20" Type="http://schemas.openxmlformats.org/officeDocument/2006/relationships/slide" Target="slides/slide14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62" Type="http://schemas.openxmlformats.org/officeDocument/2006/relationships/font" Target="fonts/font30.fntdata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D12FC-A4A3-4671-B01E-66E0339B25E1}" type="datetimeFigureOut">
              <a:rPr lang="de-DE" smtClean="0"/>
              <a:t>09.06.2022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F539F-A302-4111-8C69-2C44405DB3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48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886/DDILongitudinal05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ddialliance.org/system/files/GenericLongitudinalBusinessProcessModel.pdf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classical Data Archive focus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structured metadata, especially the DDI-Codebook standard, and tools supporting this approach. 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 the recent years, a DDI-Lifecycle approach was added to that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But limited re-use scenarios were implemented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idea was to implement the “Tornado” approach </a:t>
            </a:r>
          </a:p>
          <a:p>
            <a:pPr marL="800100" lvl="1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(from the Generic Longitudinal Business Process Model: many cycles of design, use and re-use)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same time, a greater variety of data sources and data types are visible within the Archive, including internet data (twitter,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facebook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web scraping) and digital behavioral data (smartphones, tracking data) 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Source: 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Barkow, Ingo, William Block, Jay Greenfield, </a:t>
            </a:r>
            <a:r>
              <a:rPr lang="de-DE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Arofan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Gregory, Marcel Hebing, Larry </a:t>
            </a:r>
            <a:r>
              <a:rPr lang="de-DE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Hoyle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, and Wolfgang Zenk-Möltgen. 2013. 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Generic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longitudinal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business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process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model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: DDI –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documenting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de-DE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helix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DDI Working Paper Series – Longitudinal Best Practices </a:t>
            </a:r>
            <a:r>
              <a:rPr lang="de-DE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No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5. </a:t>
            </a:r>
            <a:r>
              <a:rPr lang="de-DE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doi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: </a:t>
            </a:r>
            <a:r>
              <a:rPr lang="de-DE" b="0" i="0" dirty="0">
                <a:effectLst/>
                <a:latin typeface="Source Sans Pro" panose="020B0503030403020204" pitchFamily="34" charset="0"/>
                <a:hlinkClick r:id="rId3"/>
              </a:rPr>
              <a:t>https://doi.org/10.3886/DDILongitudinal05 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 </a:t>
            </a:r>
            <a:r>
              <a:rPr lang="de-DE" b="0" i="0" dirty="0">
                <a:effectLst/>
                <a:latin typeface="Source Sans Pro" panose="020B0503030403020204" pitchFamily="34" charset="0"/>
                <a:hlinkClick r:id="rId4"/>
              </a:rPr>
              <a:t>http://www.ddialliance.org/system/files/GenericLongitudinalBusinessProcessModel.pdf</a:t>
            </a: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5121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Use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study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filter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variables </a:t>
            </a:r>
            <a:r>
              <a:rPr lang="de-DE" dirty="0" err="1"/>
              <a:t>are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groups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6236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Result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variables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8775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Variable </a:t>
            </a:r>
            <a:r>
              <a:rPr lang="de-DE" dirty="0" err="1"/>
              <a:t>metadata</a:t>
            </a:r>
            <a:r>
              <a:rPr lang="de-DE" dirty="0"/>
              <a:t> in </a:t>
            </a:r>
            <a:r>
              <a:rPr lang="de-DE" dirty="0" err="1"/>
              <a:t>detail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/>
              <a:t>Question Text, Interviewer </a:t>
            </a:r>
            <a:r>
              <a:rPr lang="de-DE" dirty="0" err="1"/>
              <a:t>Instruction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/>
              <a:t>Items </a:t>
            </a:r>
            <a:r>
              <a:rPr lang="de-DE" dirty="0" err="1"/>
              <a:t>of</a:t>
            </a:r>
            <a:r>
              <a:rPr lang="de-DE" dirty="0"/>
              <a:t> Question </a:t>
            </a:r>
            <a:r>
              <a:rPr lang="de-DE" dirty="0" err="1"/>
              <a:t>Grid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 err="1"/>
              <a:t>Answers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/>
              <a:t>Codes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72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series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frequency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crosstab</a:t>
            </a:r>
            <a:r>
              <a:rPr lang="de-DE" dirty="0"/>
              <a:t> </a:t>
            </a:r>
            <a:r>
              <a:rPr lang="de-DE" dirty="0" err="1"/>
              <a:t>tables</a:t>
            </a:r>
            <a:r>
              <a:rPr lang="de-DE" dirty="0"/>
              <a:t> </a:t>
            </a:r>
            <a:r>
              <a:rPr lang="de-DE" dirty="0" err="1"/>
              <a:t>available</a:t>
            </a:r>
            <a:r>
              <a:rPr lang="de-DE" dirty="0"/>
              <a:t> </a:t>
            </a:r>
          </a:p>
          <a:p>
            <a:r>
              <a:rPr lang="de-DE" dirty="0"/>
              <a:t>(same </a:t>
            </a:r>
            <a:r>
              <a:rPr lang="de-DE" dirty="0" err="1"/>
              <a:t>as</a:t>
            </a:r>
            <a:r>
              <a:rPr lang="de-DE" dirty="0"/>
              <a:t> in variable </a:t>
            </a:r>
            <a:r>
              <a:rPr lang="de-DE" dirty="0" err="1"/>
              <a:t>reports</a:t>
            </a:r>
            <a:r>
              <a:rPr lang="de-DE" dirty="0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7438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manual</a:t>
            </a:r>
            <a:r>
              <a:rPr lang="de-DE" dirty="0"/>
              <a:t> </a:t>
            </a:r>
            <a:r>
              <a:rPr lang="de-DE" dirty="0" err="1"/>
              <a:t>checks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4754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Automation 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check completeness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be run at any time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Saves human resources for advanced testing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2752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Need a 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Definition of expectations 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compare with the actual output of the pipeline  </a:t>
            </a:r>
            <a:endParaRPr lang="de-DE" sz="1100" u="none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Defined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xml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schema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so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parsed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de-DE" sz="11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-time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8505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lnSpc>
                <a:spcPct val="107000"/>
              </a:lnSpc>
              <a:buFont typeface="Courier New" panose="02070309020205020404" pitchFamily="49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Stepwise implementation of automatic tests</a:t>
            </a:r>
          </a:p>
          <a:p>
            <a:pPr marL="457200" lvl="1" indent="0">
              <a:lnSpc>
                <a:spcPct val="107000"/>
              </a:lnSpc>
              <a:buFont typeface="Courier New" panose="02070309020205020404" pitchFamily="49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Using Allure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Dashboard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9004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Collections </a:t>
            </a:r>
            <a:r>
              <a:rPr lang="de-DE" dirty="0" err="1"/>
              <a:t>included</a:t>
            </a:r>
            <a:r>
              <a:rPr lang="de-DE" dirty="0"/>
              <a:t> </a:t>
            </a:r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variable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</a:t>
            </a:r>
            <a:r>
              <a:rPr lang="de-DE" dirty="0" err="1"/>
              <a:t>search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/>
              <a:t>The </a:t>
            </a:r>
            <a:r>
              <a:rPr lang="de-DE" dirty="0" err="1"/>
              <a:t>main</a:t>
            </a:r>
            <a:r>
              <a:rPr lang="de-DE" dirty="0"/>
              <a:t> </a:t>
            </a:r>
            <a:r>
              <a:rPr lang="de-DE" dirty="0" err="1"/>
              <a:t>collections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Archive</a:t>
            </a:r>
          </a:p>
          <a:p>
            <a:pPr marL="171450" indent="-171450">
              <a:buFontTx/>
              <a:buChar char="-"/>
            </a:pPr>
            <a:r>
              <a:rPr lang="de-DE" dirty="0"/>
              <a:t>New </a:t>
            </a:r>
            <a:r>
              <a:rPr lang="de-DE" dirty="0" err="1"/>
              <a:t>studies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collections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constantly</a:t>
            </a:r>
            <a:r>
              <a:rPr lang="de-DE" dirty="0"/>
              <a:t> </a:t>
            </a:r>
            <a:r>
              <a:rPr lang="de-DE" dirty="0" err="1"/>
              <a:t>added</a:t>
            </a:r>
            <a:endParaRPr lang="de-DE" dirty="0"/>
          </a:p>
          <a:p>
            <a:pPr marL="171450" indent="-171450">
              <a:buFontTx/>
              <a:buChar char="-"/>
            </a:pPr>
            <a:r>
              <a:rPr lang="de-DE" dirty="0" err="1"/>
              <a:t>We</a:t>
            </a:r>
            <a:r>
              <a:rPr lang="de-DE" dirty="0"/>
              <a:t> will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collections</a:t>
            </a:r>
            <a:r>
              <a:rPr lang="de-DE" dirty="0"/>
              <a:t> </a:t>
            </a:r>
            <a:r>
              <a:rPr lang="de-DE" dirty="0" err="1"/>
              <a:t>step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step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4600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 metadata from the Archive are published 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All „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Codebook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studies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Many SPSS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studies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still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added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3762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dirty="0" err="1"/>
              <a:t>Currently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publish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dirty="0"/>
              <a:t>Study </a:t>
            </a:r>
            <a:r>
              <a:rPr lang="de-DE" dirty="0" err="1"/>
              <a:t>documentation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dirty="0"/>
              <a:t>Dataset </a:t>
            </a:r>
            <a:r>
              <a:rPr lang="de-DE" dirty="0" err="1"/>
              <a:t>documentation</a:t>
            </a:r>
            <a:r>
              <a:rPr lang="de-DE" dirty="0"/>
              <a:t> in variable </a:t>
            </a:r>
            <a:r>
              <a:rPr lang="de-DE" dirty="0" err="1"/>
              <a:t>reports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PDF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dirty="0" err="1"/>
              <a:t>No</a:t>
            </a:r>
            <a:r>
              <a:rPr lang="de-DE" dirty="0"/>
              <a:t> ZACAT </a:t>
            </a:r>
            <a:r>
              <a:rPr lang="de-DE" dirty="0" err="1"/>
              <a:t>Nesstar</a:t>
            </a:r>
            <a:r>
              <a:rPr lang="de-DE" dirty="0"/>
              <a:t>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available</a:t>
            </a:r>
            <a:r>
              <a:rPr lang="de-DE" dirty="0"/>
              <a:t> </a:t>
            </a:r>
            <a:r>
              <a:rPr lang="de-DE" dirty="0" err="1"/>
              <a:t>anymore</a:t>
            </a:r>
            <a:endParaRPr lang="de-DE" dirty="0"/>
          </a:p>
          <a:p>
            <a:pPr marL="0" indent="0">
              <a:lnSpc>
                <a:spcPct val="107000"/>
              </a:lnSpc>
              <a:spcAft>
                <a:spcPts val="800"/>
              </a:spcAft>
              <a:buFontTx/>
              <a:buNone/>
            </a:pP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a </a:t>
            </a:r>
            <a:r>
              <a:rPr lang="de-DE" dirty="0" err="1"/>
              <a:t>search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covers</a:t>
            </a:r>
            <a:r>
              <a:rPr lang="de-DE" dirty="0"/>
              <a:t> all </a:t>
            </a:r>
            <a:r>
              <a:rPr lang="de-DE" dirty="0" err="1"/>
              <a:t>available</a:t>
            </a:r>
            <a:r>
              <a:rPr lang="de-DE" dirty="0"/>
              <a:t> </a:t>
            </a:r>
            <a:r>
              <a:rPr lang="de-DE" dirty="0" err="1"/>
              <a:t>metadata</a:t>
            </a:r>
            <a:endParaRPr lang="de-DE" dirty="0"/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dirty="0"/>
              <a:t>Study and Variable </a:t>
            </a:r>
            <a:r>
              <a:rPr lang="de-DE" dirty="0" err="1"/>
              <a:t>integrated</a:t>
            </a:r>
            <a:endParaRPr lang="de-DE" dirty="0"/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dirty="0"/>
              <a:t>At </a:t>
            </a:r>
            <a:r>
              <a:rPr lang="de-DE" dirty="0" err="1"/>
              <a:t>the</a:t>
            </a:r>
            <a:r>
              <a:rPr lang="de-DE" dirty="0"/>
              <a:t> GESIS </a:t>
            </a:r>
            <a:r>
              <a:rPr lang="de-DE" dirty="0" err="1"/>
              <a:t>homepage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1184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Calibri" panose="020F0502020204030204" pitchFamily="34" charset="0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Experiences developing the technical implementation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non-moving target with an established metadata model is necessary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processes that result in a reliable metadata store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Export routines need to create ID which are meaningful or at least re-creatable to ensure stability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Variety of problems gets larger with cross-section to repeated longitudinal and comparative data</a:t>
            </a:r>
          </a:p>
          <a:p>
            <a:pPr marL="285750" lvl="0" indent="-285750">
              <a:lnSpc>
                <a:spcPct val="107000"/>
              </a:lnSpc>
              <a:buFontTx/>
              <a:buChar char="-"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854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Calibri" panose="020F050202020403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Relationship between automatic and human based testing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Use automated tests for counting numbers </a:t>
            </a:r>
            <a:r>
              <a:rPr lang="en-US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endParaRPr lang="en-US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Restrict manual testing to complex issues with User Interface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Create use cases to check what actually will be done in the end by researchers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47074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Organizational aspects of implementing and testing new workflows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Plan/schedule for automated and human tests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 feedback cycles are helpful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provider are experts for “their” metadata</a:t>
            </a:r>
            <a:endParaRPr lang="de-DE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Define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feedback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managed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git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issues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lists</a:t>
            </a:r>
            <a:r>
              <a:rPr lang="de-DE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email)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4647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Next steps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SPSS metadata and more languages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DDI-Lifecycle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add DDI format to be accessible by GESIS Search on our website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will use </a:t>
            </a:r>
            <a:r>
              <a:rPr lang="en-US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Colectica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a tool in the future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DBD: New data types will be integrated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data types will only be available on study level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Documentation of method, data collection, data provenance will need to be extended </a:t>
            </a:r>
            <a:endParaRPr lang="de-DE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Tornado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Archive is “in the eye of the tornado” and accepts data/metadata from each of the process steps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7928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8610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(2.1)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Currently, we have implemented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metadata capture and processing pipeline at GESIS with the </a:t>
            </a:r>
            <a:r>
              <a:rPr lang="en-US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ExploreData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project,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DDI-Lifecycle standard.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Input to the processing pipeline is structured documentation of data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of the pipeline is a metadata model using DDI-Lifecycle standard, but restricted to commonly appearing metadata fields (compatible with CESSDA CMM)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centralized metadata repository is used to provide a “single source of truth”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 of the pipeline is a specialized search index (Elasticsearch) used by GESIS Search on the website (for type “research data”)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534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de-DE" sz="1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(Workflow </a:t>
            </a:r>
            <a:r>
              <a:rPr lang="de-DE" sz="11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Steps</a:t>
            </a:r>
            <a:r>
              <a:rPr lang="de-DE" sz="1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de-DE" sz="1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shown</a:t>
            </a:r>
            <a:r>
              <a:rPr lang="de-DE" sz="1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Input </a:t>
            </a: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DBKForm</a:t>
            </a:r>
            <a:r>
              <a:rPr lang="de-DE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DBKEdit</a:t>
            </a:r>
            <a:r>
              <a:rPr lang="de-DE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Study </a:t>
            </a: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descriptions</a:t>
            </a: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DSDM: Variable </a:t>
            </a: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descriptions</a:t>
            </a: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de-DE" sz="11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CBE: Variable </a:t>
            </a:r>
            <a:r>
              <a:rPr lang="de-DE" sz="11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frequencies</a:t>
            </a: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FontTx/>
              <a:buNone/>
            </a:pP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FontTx/>
              <a:buNone/>
            </a:pPr>
            <a:endParaRPr lang="de-DE" sz="11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866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de-DE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ExploreData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pipeline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focuses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Variable/Question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metadata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375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(2.2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The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ExploreData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pipeline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addresses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technical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challenges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like XML transformation,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integrate study and dataset metadata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integrate different languages of metadata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database import/export, and 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support current software tools for documentation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allow introduction of different/updated tools in the future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search index creation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support quick access to logically compound metadata objects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overcome the highly nested hierarchical structure of the DDI xml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underlaying different technology stacks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Using APIs to connect the components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Trigger update events between different components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652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Showing an example of GESIS Search, with functions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537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- Research Data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GESIS Data Archive</a:t>
            </a:r>
          </a:p>
          <a:p>
            <a:r>
              <a:rPr lang="de-DE" dirty="0"/>
              <a:t>- Filter </a:t>
            </a:r>
            <a:r>
              <a:rPr lang="de-DE" dirty="0" err="1"/>
              <a:t>by</a:t>
            </a:r>
            <a:r>
              <a:rPr lang="de-DE" dirty="0"/>
              <a:t> Study Group - ALLBUS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119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Change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facet</a:t>
            </a:r>
            <a:r>
              <a:rPr lang="de-DE" dirty="0"/>
              <a:t> Variables – variables </a:t>
            </a:r>
            <a:r>
              <a:rPr lang="de-DE" dirty="0" err="1"/>
              <a:t>for</a:t>
            </a:r>
            <a:r>
              <a:rPr lang="de-DE" dirty="0"/>
              <a:t> ALLBUS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Enter </a:t>
            </a:r>
            <a:r>
              <a:rPr lang="de-DE" dirty="0" err="1"/>
              <a:t>keywords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find </a:t>
            </a:r>
            <a:r>
              <a:rPr lang="de-DE" dirty="0" err="1"/>
              <a:t>interesting</a:t>
            </a:r>
            <a:r>
              <a:rPr lang="de-DE" dirty="0"/>
              <a:t> variables - </a:t>
            </a:r>
            <a:r>
              <a:rPr lang="de-DE" dirty="0" err="1"/>
              <a:t>meditation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317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939" y="4227934"/>
            <a:ext cx="979068" cy="979068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-5830" y="1696444"/>
            <a:ext cx="9149830" cy="1021657"/>
          </a:xfrm>
          <a:prstGeom prst="rect">
            <a:avLst/>
          </a:prstGeom>
          <a:solidFill>
            <a:srgbClr val="C6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-5830" y="2718100"/>
            <a:ext cx="9149830" cy="1021657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5865" b="25865"/>
          <a:stretch/>
        </p:blipFill>
        <p:spPr>
          <a:xfrm>
            <a:off x="536072" y="483518"/>
            <a:ext cx="2713488" cy="478530"/>
          </a:xfrm>
          <a:prstGeom prst="rect">
            <a:avLst/>
          </a:prstGeom>
        </p:spPr>
      </p:pic>
      <p:sp>
        <p:nvSpPr>
          <p:cNvPr id="24" name="Textplatzhalt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793159"/>
            <a:ext cx="5400600" cy="871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 dirty="0">
                <a:latin typeface="Source Sans Pro" pitchFamily="34" charset="0"/>
              </a:rPr>
              <a:t>Formatvorlage des Untertitelmasters durch Klicken bearbeiten</a:t>
            </a:r>
          </a:p>
        </p:txBody>
      </p:sp>
      <p:sp>
        <p:nvSpPr>
          <p:cNvPr id="26" name="Titel 25"/>
          <p:cNvSpPr>
            <a:spLocks noGrp="1"/>
          </p:cNvSpPr>
          <p:nvPr>
            <p:ph type="title"/>
          </p:nvPr>
        </p:nvSpPr>
        <p:spPr>
          <a:xfrm>
            <a:off x="3131840" y="1778647"/>
            <a:ext cx="5400600" cy="85725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800"/>
              </a:lnSpc>
              <a:defRPr sz="3600">
                <a:solidFill>
                  <a:srgbClr val="58748F"/>
                </a:solidFill>
              </a:defRPr>
            </a:lvl1pPr>
          </a:lstStyle>
          <a:p>
            <a:r>
              <a:rPr lang="de-DE" dirty="0">
                <a:latin typeface="Source Sans Pro" pitchFamily="34" charset="0"/>
              </a:rPr>
              <a:t>Titelmasterformat durch Klicken bearbeiten</a:t>
            </a:r>
          </a:p>
        </p:txBody>
      </p:sp>
      <p:pic>
        <p:nvPicPr>
          <p:cNvPr id="19" name="Grafik 18" descr="Ein Bild, das Gebäude, draußen, Apartmentgebäude, Stadt enthält.&#10;&#10;Automatisch generierte Beschreibung">
            <a:extLst>
              <a:ext uri="{FF2B5EF4-FFF2-40B4-BE49-F238E27FC236}">
                <a16:creationId xmlns:a16="http://schemas.microsoft.com/office/drawing/2014/main" id="{4E952A2F-BD97-4D23-857F-8DAD288629B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39" y="1696444"/>
            <a:ext cx="2614400" cy="204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68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681037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7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52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6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7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8172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olie mit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0" y="897730"/>
            <a:ext cx="9144000" cy="42457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1134803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8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4769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681037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Font </a:t>
            </a:r>
            <a:r>
              <a:rPr lang="de-DE" dirty="0" err="1"/>
              <a:t>samples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7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8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>
            <a:off x="700834" y="1275606"/>
            <a:ext cx="3240000" cy="2377574"/>
          </a:xfrm>
          <a:prstGeom prst="rect">
            <a:avLst/>
          </a:prstGeom>
          <a:noFill/>
        </p:spPr>
        <p:txBody>
          <a:bodyPr wrap="square" numCol="1" spcCol="0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Light" panose="020B0403030403020204" pitchFamily="34" charset="0"/>
              </a:rPr>
              <a:t>Source</a:t>
            </a:r>
            <a:r>
              <a:rPr lang="de-DE" sz="1350" baseline="0" dirty="0">
                <a:latin typeface="Source Sans Pro Light" panose="020B0403030403020204" pitchFamily="34" charset="0"/>
              </a:rPr>
              <a:t> Sans light</a:t>
            </a:r>
            <a:endParaRPr lang="de-DE" sz="1350" dirty="0">
              <a:latin typeface="Source Sans Pro Light" panose="020B04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" panose="020B0503030403020204" pitchFamily="34" charset="0"/>
              </a:rPr>
              <a:t>Source</a:t>
            </a:r>
            <a:r>
              <a:rPr lang="de-DE" sz="1350" baseline="0" dirty="0">
                <a:latin typeface="Source Sans Pro" panose="020B0503030403020204" pitchFamily="34" charset="0"/>
              </a:rPr>
              <a:t> Sans </a:t>
            </a:r>
            <a:r>
              <a:rPr lang="de-DE" sz="1350" baseline="0" dirty="0" err="1">
                <a:latin typeface="Source Sans Pro" panose="020B0503030403020204" pitchFamily="34" charset="0"/>
              </a:rPr>
              <a:t>regular</a:t>
            </a:r>
            <a:endParaRPr lang="de-DE" sz="1350" dirty="0">
              <a:latin typeface="Source Sans Pro" panose="020B05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Semibold" panose="020B0603030403020204" pitchFamily="34" charset="0"/>
              </a:rPr>
              <a:t>Source</a:t>
            </a:r>
            <a:r>
              <a:rPr lang="de-DE" sz="1350" baseline="0" dirty="0">
                <a:latin typeface="Source Sans Pro Semibold" panose="020B0603030403020204" pitchFamily="34" charset="0"/>
              </a:rPr>
              <a:t> Sans </a:t>
            </a:r>
            <a:r>
              <a:rPr lang="de-DE" sz="1350" baseline="0" dirty="0" err="1">
                <a:latin typeface="Source Sans Pro Semibold" panose="020B0603030403020204" pitchFamily="34" charset="0"/>
              </a:rPr>
              <a:t>semibold</a:t>
            </a:r>
            <a:endParaRPr lang="de-DE" sz="1350" dirty="0">
              <a:latin typeface="Source Sans Pro Semibold" panose="020B06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Sans Pro" panose="020B0503030403020204" pitchFamily="34" charset="0"/>
              </a:rPr>
              <a:t>Source</a:t>
            </a:r>
            <a:r>
              <a:rPr lang="de-DE" sz="1350" b="1" baseline="0" dirty="0">
                <a:latin typeface="Source Sans Pro" panose="020B0503030403020204" pitchFamily="34" charset="0"/>
              </a:rPr>
              <a:t> Sans </a:t>
            </a:r>
            <a:r>
              <a:rPr lang="de-DE" sz="1350" b="1" baseline="0" dirty="0" err="1">
                <a:latin typeface="Source Sans Pro" panose="020B0503030403020204" pitchFamily="34" charset="0"/>
              </a:rPr>
              <a:t>bold</a:t>
            </a:r>
            <a:endParaRPr lang="de-DE" sz="1350" b="1" dirty="0">
              <a:latin typeface="Source Sans Pro" panose="020B05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Black" panose="020B0803030403020204" pitchFamily="34" charset="0"/>
              </a:rPr>
              <a:t>Source</a:t>
            </a:r>
            <a:r>
              <a:rPr lang="de-DE" sz="1350" baseline="0" dirty="0">
                <a:latin typeface="Source Sans Pro Black" panose="020B0803030403020204" pitchFamily="34" charset="0"/>
              </a:rPr>
              <a:t> Sans </a:t>
            </a:r>
            <a:r>
              <a:rPr lang="de-DE" sz="1350" baseline="0" dirty="0" err="1">
                <a:latin typeface="Source Sans Pro Black" panose="020B0803030403020204" pitchFamily="34" charset="0"/>
              </a:rPr>
              <a:t>black</a:t>
            </a:r>
            <a:endParaRPr lang="de-DE" sz="1350" baseline="0" dirty="0">
              <a:latin typeface="Source Sans Pro Black" panose="020B08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350" dirty="0">
              <a:latin typeface="Source Sans Pro Black" panose="020B08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Source</a:t>
            </a:r>
            <a:r>
              <a:rPr lang="de-DE" sz="1350" baseline="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 Serif light</a:t>
            </a:r>
            <a:endParaRPr lang="de-DE" sz="1350" dirty="0">
              <a:latin typeface="Source Serif Pro Light" panose="02040303050405020204" pitchFamily="18" charset="0"/>
              <a:ea typeface="Source Serif Pro Light" panose="020403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" panose="02040603050405020204" pitchFamily="18" charset="0"/>
              </a:rPr>
              <a:t>Source</a:t>
            </a:r>
            <a:r>
              <a:rPr lang="de-DE" sz="1350" baseline="0" dirty="0">
                <a:latin typeface="Source Serif Pro" panose="02040603050405020204" pitchFamily="18" charset="0"/>
              </a:rPr>
              <a:t> Serif </a:t>
            </a:r>
            <a:r>
              <a:rPr lang="de-DE" sz="1350" baseline="0" dirty="0" err="1">
                <a:latin typeface="Source Serif Pro" panose="02040603050405020204" pitchFamily="18" charset="0"/>
              </a:rPr>
              <a:t>regular</a:t>
            </a:r>
            <a:endParaRPr lang="de-DE" sz="1350" dirty="0">
              <a:latin typeface="Source Serif Pro" panose="020406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Semibold" panose="02040703050405020204" pitchFamily="18" charset="0"/>
              </a:rPr>
              <a:t>Source</a:t>
            </a:r>
            <a:r>
              <a:rPr lang="de-DE" sz="1350" baseline="0" dirty="0">
                <a:latin typeface="Source Serif Pro Semibold" panose="02040703050405020204" pitchFamily="18" charset="0"/>
              </a:rPr>
              <a:t> Serif </a:t>
            </a:r>
            <a:r>
              <a:rPr lang="de-DE" sz="1350" baseline="0" dirty="0" err="1">
                <a:latin typeface="Source Serif Pro Semibold" panose="02040703050405020204" pitchFamily="18" charset="0"/>
              </a:rPr>
              <a:t>semibold</a:t>
            </a:r>
            <a:endParaRPr lang="de-DE" sz="1350" dirty="0">
              <a:latin typeface="Source Serif Pro Semibold" panose="020407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Serif Pro" panose="02040603050405020204" pitchFamily="18" charset="0"/>
              </a:rPr>
              <a:t>Source</a:t>
            </a:r>
            <a:r>
              <a:rPr lang="de-DE" sz="1350" b="1" baseline="0" dirty="0">
                <a:latin typeface="Source Serif Pro" panose="02040603050405020204" pitchFamily="18" charset="0"/>
              </a:rPr>
              <a:t> Serif </a:t>
            </a:r>
            <a:r>
              <a:rPr lang="de-DE" sz="1350" b="1" baseline="0" dirty="0" err="1">
                <a:latin typeface="Source Serif Pro" panose="02040603050405020204" pitchFamily="18" charset="0"/>
              </a:rPr>
              <a:t>bold</a:t>
            </a:r>
            <a:endParaRPr lang="de-DE" sz="1350" b="1" dirty="0">
              <a:latin typeface="Source Serif Pro" panose="020406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Black" panose="02040903050405020204" pitchFamily="18" charset="0"/>
              </a:rPr>
              <a:t>Source</a:t>
            </a:r>
            <a:r>
              <a:rPr lang="de-DE" sz="1350" baseline="0" dirty="0">
                <a:latin typeface="Source Serif Pro Black" panose="02040903050405020204" pitchFamily="18" charset="0"/>
              </a:rPr>
              <a:t> Serif </a:t>
            </a:r>
            <a:r>
              <a:rPr lang="de-DE" sz="1350" baseline="0" dirty="0" err="1">
                <a:latin typeface="Source Serif Pro Black" panose="02040903050405020204" pitchFamily="18" charset="0"/>
              </a:rPr>
              <a:t>black</a:t>
            </a:r>
            <a:endParaRPr lang="de-DE" sz="1350" baseline="0" dirty="0">
              <a:latin typeface="Source Serif Pro Black" panose="02040903050405020204" pitchFamily="18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5220072" y="1275607"/>
            <a:ext cx="3240000" cy="11310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Source</a:t>
            </a:r>
            <a:r>
              <a:rPr lang="de-DE" sz="1350" baseline="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 Code light</a:t>
            </a:r>
            <a:endParaRPr lang="de-DE" sz="1350" dirty="0">
              <a:latin typeface="Source Code Pro Light" panose="020B0409030403020204" pitchFamily="49" charset="0"/>
              <a:ea typeface="Source Serif Pro Light" panose="020403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" panose="020B0509030403020204" pitchFamily="49" charset="0"/>
              </a:rPr>
              <a:t>Source</a:t>
            </a:r>
            <a:r>
              <a:rPr lang="de-DE" sz="1350" baseline="0" dirty="0">
                <a:latin typeface="Source Code Pro" panose="020B0509030403020204" pitchFamily="49" charset="0"/>
              </a:rPr>
              <a:t> Code </a:t>
            </a:r>
            <a:r>
              <a:rPr lang="de-DE" sz="1350" baseline="0" dirty="0" err="1">
                <a:latin typeface="Source Code Pro" panose="020B0509030403020204" pitchFamily="49" charset="0"/>
              </a:rPr>
              <a:t>regular</a:t>
            </a:r>
            <a:endParaRPr lang="de-DE" sz="1350" dirty="0">
              <a:latin typeface="Source Code Pro" panose="020B05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Semibold" panose="020B0609030403020204" pitchFamily="49" charset="0"/>
              </a:rPr>
              <a:t>Source</a:t>
            </a:r>
            <a:r>
              <a:rPr lang="de-DE" sz="1350" baseline="0" dirty="0">
                <a:latin typeface="Source Code Pro Semibold" panose="020B0609030403020204" pitchFamily="49" charset="0"/>
              </a:rPr>
              <a:t> Code </a:t>
            </a:r>
            <a:r>
              <a:rPr lang="de-DE" sz="1350" baseline="0" dirty="0" err="1">
                <a:latin typeface="Source Code Pro Semibold" panose="020B0609030403020204" pitchFamily="49" charset="0"/>
              </a:rPr>
              <a:t>semibold</a:t>
            </a:r>
            <a:endParaRPr lang="de-DE" sz="1350" dirty="0">
              <a:latin typeface="Source Code Pro Semibold" panose="020B06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Code Pro" panose="020B0509030403020204" pitchFamily="49" charset="0"/>
              </a:rPr>
              <a:t>Source</a:t>
            </a:r>
            <a:r>
              <a:rPr lang="de-DE" sz="1350" b="1" baseline="0" dirty="0">
                <a:latin typeface="Source Code Pro" panose="020B0509030403020204" pitchFamily="49" charset="0"/>
              </a:rPr>
              <a:t> Code </a:t>
            </a:r>
            <a:r>
              <a:rPr lang="de-DE" sz="1350" b="1" baseline="0" dirty="0" err="1">
                <a:latin typeface="Source Code Pro" panose="020B0509030403020204" pitchFamily="49" charset="0"/>
              </a:rPr>
              <a:t>bold</a:t>
            </a:r>
            <a:endParaRPr lang="de-DE" sz="1350" b="1" dirty="0">
              <a:latin typeface="Source Code Pro" panose="020B05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Black" panose="020B0809030403020204" pitchFamily="49" charset="0"/>
              </a:rPr>
              <a:t>Source</a:t>
            </a:r>
            <a:r>
              <a:rPr lang="de-DE" sz="1350" baseline="0" dirty="0">
                <a:latin typeface="Source Code Pro Black" panose="020B0809030403020204" pitchFamily="49" charset="0"/>
              </a:rPr>
              <a:t> Code </a:t>
            </a:r>
            <a:r>
              <a:rPr lang="de-DE" sz="1350" baseline="0" dirty="0" err="1">
                <a:latin typeface="Source Code Pro Black" panose="020B0809030403020204" pitchFamily="49" charset="0"/>
              </a:rPr>
              <a:t>black</a:t>
            </a:r>
            <a:endParaRPr lang="de-DE" sz="1350" dirty="0">
              <a:latin typeface="Source Code Pro Black" panose="020B08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101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7" y="3208738"/>
            <a:ext cx="601409" cy="494538"/>
          </a:xfrm>
          <a:prstGeom prst="rect">
            <a:avLst/>
          </a:prstGeom>
        </p:spPr>
      </p:pic>
      <p:sp>
        <p:nvSpPr>
          <p:cNvPr id="5" name="Rechteck 4"/>
          <p:cNvSpPr/>
          <p:nvPr userDrawn="1"/>
        </p:nvSpPr>
        <p:spPr>
          <a:xfrm>
            <a:off x="0" y="1992359"/>
            <a:ext cx="9144000" cy="864096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4" y="2208382"/>
            <a:ext cx="7632202" cy="432049"/>
          </a:xfrm>
        </p:spPr>
        <p:txBody>
          <a:bodyPr>
            <a:normAutofit/>
          </a:bodyPr>
          <a:lstStyle>
            <a:lvl1pPr marL="0" indent="0" algn="ctr">
              <a:buNone/>
              <a:defRPr sz="2700">
                <a:solidFill>
                  <a:schemeClr val="bg1"/>
                </a:solidFill>
                <a:latin typeface="Source Sans Pro Light" panose="020B0403030403020204" pitchFamily="34" charset="0"/>
              </a:defRPr>
            </a:lvl1pPr>
          </a:lstStyle>
          <a:p>
            <a:pPr lvl="0"/>
            <a:r>
              <a:rPr lang="en-US" dirty="0"/>
              <a:t>Thank you for your attention</a:t>
            </a:r>
            <a:r>
              <a:rPr lang="de-DE" dirty="0"/>
              <a:t>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1728617"/>
            <a:ext cx="9144000" cy="263742"/>
          </a:xfrm>
          <a:prstGeom prst="rect">
            <a:avLst/>
          </a:prstGeom>
          <a:solidFill>
            <a:srgbClr val="58748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29147"/>
            <a:ext cx="2182091" cy="45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2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09634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8748F"/>
              </a:buClr>
              <a:buFont typeface="Wingdings" panose="05000000000000000000" pitchFamily="2" charset="2"/>
              <a:buChar char="§"/>
              <a:defRPr sz="3200">
                <a:latin typeface="Source Sans Pro" pitchFamily="34" charset="0"/>
              </a:defRPr>
            </a:lvl1pPr>
            <a:lvl2pPr marL="742950" indent="-28575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2pPr>
            <a:lvl3pPr marL="11430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3pPr>
            <a:lvl4pPr marL="16002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4pPr>
            <a:lvl5pPr marL="20574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71072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940663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843558"/>
            <a:ext cx="9144000" cy="42999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982042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733486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0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rift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 userDrawn="1"/>
        </p:nvSpPr>
        <p:spPr>
          <a:xfrm>
            <a:off x="700834" y="1700808"/>
            <a:ext cx="3240000" cy="3139321"/>
          </a:xfrm>
          <a:prstGeom prst="rect">
            <a:avLst/>
          </a:prstGeom>
          <a:noFill/>
        </p:spPr>
        <p:txBody>
          <a:bodyPr wrap="square" numCol="1" spcCol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" panose="020B0503030403020204" pitchFamily="34" charset="0"/>
              </a:rPr>
              <a:t>Source</a:t>
            </a:r>
            <a:r>
              <a:rPr lang="de-DE" baseline="0" dirty="0">
                <a:latin typeface="Source Sans Pro" panose="020B0503030403020204" pitchFamily="34" charset="0"/>
              </a:rPr>
              <a:t> Sans light</a:t>
            </a:r>
            <a:endParaRPr lang="de-DE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" panose="020B0503030403020204" pitchFamily="34" charset="0"/>
              </a:rPr>
              <a:t>Source</a:t>
            </a:r>
            <a:r>
              <a:rPr lang="de-DE" baseline="0" dirty="0">
                <a:latin typeface="Source Sans Pro" panose="020B0503030403020204" pitchFamily="34" charset="0"/>
              </a:rPr>
              <a:t> Sans </a:t>
            </a:r>
            <a:r>
              <a:rPr lang="de-DE" baseline="0" dirty="0" err="1">
                <a:latin typeface="Source Sans Pro" panose="020B0503030403020204" pitchFamily="34" charset="0"/>
              </a:rPr>
              <a:t>regular</a:t>
            </a:r>
            <a:endParaRPr lang="de-DE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 Semibold" panose="020B0603030403020204" pitchFamily="34" charset="0"/>
              </a:rPr>
              <a:t>Source</a:t>
            </a:r>
            <a:r>
              <a:rPr lang="de-DE" baseline="0" dirty="0">
                <a:latin typeface="Source Sans Pro Semibold" panose="020B0603030403020204" pitchFamily="34" charset="0"/>
              </a:rPr>
              <a:t> Sans </a:t>
            </a:r>
            <a:r>
              <a:rPr lang="de-DE" baseline="0" dirty="0" err="1">
                <a:latin typeface="Source Sans Pro Semibold" panose="020B0603030403020204" pitchFamily="34" charset="0"/>
              </a:rPr>
              <a:t>semibold</a:t>
            </a:r>
            <a:endParaRPr lang="de-DE" dirty="0">
              <a:latin typeface="Source Sans Pro Semibold" panose="020B06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Sans Pro" panose="020B0503030403020204" pitchFamily="34" charset="0"/>
              </a:rPr>
              <a:t>Source</a:t>
            </a:r>
            <a:r>
              <a:rPr lang="de-DE" b="1" baseline="0" dirty="0">
                <a:latin typeface="Source Sans Pro" panose="020B0503030403020204" pitchFamily="34" charset="0"/>
              </a:rPr>
              <a:t> Sans </a:t>
            </a:r>
            <a:r>
              <a:rPr lang="de-DE" b="1" baseline="0" dirty="0" err="1">
                <a:latin typeface="Source Sans Pro" panose="020B0503030403020204" pitchFamily="34" charset="0"/>
              </a:rPr>
              <a:t>bold</a:t>
            </a:r>
            <a:endParaRPr lang="de-DE" b="1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 Black" panose="020B0803030403020204" pitchFamily="34" charset="0"/>
              </a:rPr>
              <a:t>Source</a:t>
            </a:r>
            <a:r>
              <a:rPr lang="de-DE" baseline="0" dirty="0">
                <a:latin typeface="Source Sans Pro Black" panose="020B0803030403020204" pitchFamily="34" charset="0"/>
              </a:rPr>
              <a:t> Sans </a:t>
            </a:r>
            <a:r>
              <a:rPr lang="de-DE" baseline="0" dirty="0" err="1">
                <a:latin typeface="Source Sans Pro Black" panose="020B0803030403020204" pitchFamily="34" charset="0"/>
              </a:rPr>
              <a:t>black</a:t>
            </a:r>
            <a:endParaRPr lang="de-DE" baseline="0" dirty="0">
              <a:latin typeface="Source Sans Pro Black" panose="020B08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>
              <a:latin typeface="Source Sans Pro Black" panose="020B08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Source</a:t>
            </a:r>
            <a:r>
              <a:rPr lang="de-DE" baseline="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 Serif light</a:t>
            </a:r>
            <a:endParaRPr lang="de-DE" dirty="0">
              <a:latin typeface="Source Serif Pro Light" panose="02040303050405020204" pitchFamily="18" charset="0"/>
              <a:ea typeface="Source Serif Pro Light" panose="020403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" panose="02040603050405020204" pitchFamily="18" charset="0"/>
              </a:rPr>
              <a:t>Source</a:t>
            </a:r>
            <a:r>
              <a:rPr lang="de-DE" baseline="0" dirty="0">
                <a:latin typeface="Source Serif Pro" panose="02040603050405020204" pitchFamily="18" charset="0"/>
              </a:rPr>
              <a:t> Serif </a:t>
            </a:r>
            <a:r>
              <a:rPr lang="de-DE" baseline="0" dirty="0" err="1">
                <a:latin typeface="Source Serif Pro" panose="02040603050405020204" pitchFamily="18" charset="0"/>
              </a:rPr>
              <a:t>regular</a:t>
            </a:r>
            <a:endParaRPr lang="de-DE" dirty="0">
              <a:latin typeface="Source Serif Pro" panose="020406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Semibold" panose="02040703050405020204" pitchFamily="18" charset="0"/>
              </a:rPr>
              <a:t>Source</a:t>
            </a:r>
            <a:r>
              <a:rPr lang="de-DE" baseline="0" dirty="0">
                <a:latin typeface="Source Serif Pro Semibold" panose="02040703050405020204" pitchFamily="18" charset="0"/>
              </a:rPr>
              <a:t> Serif </a:t>
            </a:r>
            <a:r>
              <a:rPr lang="de-DE" baseline="0" dirty="0" err="1">
                <a:latin typeface="Source Serif Pro Semibold" panose="02040703050405020204" pitchFamily="18" charset="0"/>
              </a:rPr>
              <a:t>semibold</a:t>
            </a:r>
            <a:endParaRPr lang="de-DE" dirty="0">
              <a:latin typeface="Source Serif Pro Semibold" panose="020407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Serif Pro" panose="02040603050405020204" pitchFamily="18" charset="0"/>
              </a:rPr>
              <a:t>Source</a:t>
            </a:r>
            <a:r>
              <a:rPr lang="de-DE" b="1" baseline="0" dirty="0">
                <a:latin typeface="Source Serif Pro" panose="02040603050405020204" pitchFamily="18" charset="0"/>
              </a:rPr>
              <a:t> Serif </a:t>
            </a:r>
            <a:r>
              <a:rPr lang="de-DE" b="1" baseline="0" dirty="0" err="1">
                <a:latin typeface="Source Serif Pro" panose="02040603050405020204" pitchFamily="18" charset="0"/>
              </a:rPr>
              <a:t>bold</a:t>
            </a:r>
            <a:endParaRPr lang="de-DE" b="1" dirty="0">
              <a:latin typeface="Source Serif Pro" panose="020406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Black" panose="02040903050405020204" pitchFamily="18" charset="0"/>
              </a:rPr>
              <a:t>Source</a:t>
            </a:r>
            <a:r>
              <a:rPr lang="de-DE" baseline="0" dirty="0">
                <a:latin typeface="Source Serif Pro Black" panose="02040903050405020204" pitchFamily="18" charset="0"/>
              </a:rPr>
              <a:t> Serif </a:t>
            </a:r>
            <a:r>
              <a:rPr lang="de-DE" baseline="0" dirty="0" err="1">
                <a:latin typeface="Source Serif Pro Black" panose="02040903050405020204" pitchFamily="18" charset="0"/>
              </a:rPr>
              <a:t>black</a:t>
            </a:r>
            <a:endParaRPr lang="de-DE" baseline="0" dirty="0">
              <a:latin typeface="Source Serif Pro Black" panose="02040903050405020204" pitchFamily="18" charset="0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5220072" y="1700808"/>
            <a:ext cx="3240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Source</a:t>
            </a:r>
            <a:r>
              <a:rPr lang="de-DE" baseline="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 Code light</a:t>
            </a:r>
            <a:endParaRPr lang="de-DE" dirty="0">
              <a:latin typeface="Source Code Pro Light" panose="020B0409030403020204" pitchFamily="49" charset="0"/>
              <a:ea typeface="Source Serif Pro Light" panose="020403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" panose="020B0509030403020204" pitchFamily="49" charset="0"/>
              </a:rPr>
              <a:t>Source</a:t>
            </a:r>
            <a:r>
              <a:rPr lang="de-DE" baseline="0" dirty="0">
                <a:latin typeface="Source Code Pro" panose="020B0509030403020204" pitchFamily="49" charset="0"/>
              </a:rPr>
              <a:t> Code </a:t>
            </a:r>
            <a:r>
              <a:rPr lang="de-DE" baseline="0" dirty="0" err="1">
                <a:latin typeface="Source Code Pro" panose="020B0509030403020204" pitchFamily="49" charset="0"/>
              </a:rPr>
              <a:t>regular</a:t>
            </a:r>
            <a:endParaRPr lang="de-DE" dirty="0">
              <a:latin typeface="Source Code Pro" panose="020B05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Semibold" panose="020B0609030403020204" pitchFamily="49" charset="0"/>
              </a:rPr>
              <a:t>Source</a:t>
            </a:r>
            <a:r>
              <a:rPr lang="de-DE" baseline="0" dirty="0">
                <a:latin typeface="Source Code Pro Semibold" panose="020B0609030403020204" pitchFamily="49" charset="0"/>
              </a:rPr>
              <a:t> Code </a:t>
            </a:r>
            <a:r>
              <a:rPr lang="de-DE" baseline="0" dirty="0" err="1">
                <a:latin typeface="Source Code Pro Semibold" panose="020B0609030403020204" pitchFamily="49" charset="0"/>
              </a:rPr>
              <a:t>semibold</a:t>
            </a:r>
            <a:endParaRPr lang="de-DE" dirty="0">
              <a:latin typeface="Source Code Pro Semibold" panose="020B06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Code Pro" panose="020B0509030403020204" pitchFamily="49" charset="0"/>
              </a:rPr>
              <a:t>Source</a:t>
            </a:r>
            <a:r>
              <a:rPr lang="de-DE" b="1" baseline="0" dirty="0">
                <a:latin typeface="Source Code Pro" panose="020B0509030403020204" pitchFamily="49" charset="0"/>
              </a:rPr>
              <a:t> Code </a:t>
            </a:r>
            <a:r>
              <a:rPr lang="de-DE" b="1" baseline="0" dirty="0" err="1">
                <a:latin typeface="Source Code Pro" panose="020B0509030403020204" pitchFamily="49" charset="0"/>
              </a:rPr>
              <a:t>bold</a:t>
            </a:r>
            <a:endParaRPr lang="de-DE" b="1" dirty="0">
              <a:latin typeface="Source Code Pro" panose="020B05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Black" panose="020B0809030403020204" pitchFamily="49" charset="0"/>
              </a:rPr>
              <a:t>Source</a:t>
            </a:r>
            <a:r>
              <a:rPr lang="de-DE" baseline="0" dirty="0">
                <a:latin typeface="Source Code Pro Black" panose="020B0809030403020204" pitchFamily="49" charset="0"/>
              </a:rPr>
              <a:t> Code </a:t>
            </a:r>
            <a:r>
              <a:rPr lang="de-DE" baseline="0" dirty="0" err="1">
                <a:latin typeface="Source Code Pro Black" panose="020B0809030403020204" pitchFamily="49" charset="0"/>
              </a:rPr>
              <a:t>black</a:t>
            </a:r>
            <a:endParaRPr lang="de-DE" dirty="0">
              <a:latin typeface="Source Code Pro Black" panose="020B0809030403020204" pitchFamily="49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Writing </a:t>
            </a:r>
            <a:r>
              <a:rPr lang="de-DE" dirty="0" err="1"/>
              <a:t>samples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894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992150"/>
            <a:ext cx="9144000" cy="967468"/>
          </a:xfrm>
          <a:prstGeom prst="rect">
            <a:avLst/>
          </a:prstGeom>
          <a:solidFill>
            <a:srgbClr val="C6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750925"/>
            <a:ext cx="3007070" cy="412097"/>
          </a:xfrm>
          <a:prstGeom prst="rect">
            <a:avLst/>
          </a:prstGeom>
        </p:spPr>
      </p:pic>
      <p:sp>
        <p:nvSpPr>
          <p:cNvPr id="8" name="Rechteck 7"/>
          <p:cNvSpPr/>
          <p:nvPr userDrawn="1"/>
        </p:nvSpPr>
        <p:spPr>
          <a:xfrm>
            <a:off x="0" y="2959617"/>
            <a:ext cx="9144000" cy="967468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95936" y="2031690"/>
            <a:ext cx="4896544" cy="864097"/>
          </a:xfrm>
        </p:spPr>
        <p:txBody>
          <a:bodyPr>
            <a:noAutofit/>
          </a:bodyPr>
          <a:lstStyle>
            <a:lvl1pPr algn="l">
              <a:defRPr sz="2400" b="0">
                <a:solidFill>
                  <a:srgbClr val="58748F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995936" y="3057804"/>
            <a:ext cx="4896544" cy="810090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 Light" panose="020B0403030403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59513"/>
            <a:ext cx="792088" cy="488501"/>
          </a:xfrm>
          <a:prstGeom prst="rect">
            <a:avLst/>
          </a:prstGeom>
        </p:spPr>
      </p:pic>
      <p:pic>
        <p:nvPicPr>
          <p:cNvPr id="5" name="Grafik 4" descr="Ein Bild, das Gebäude, draußen, Apartmentgebäude, Stadt enthält.&#10;&#10;Automatisch generierte Beschreibung">
            <a:extLst>
              <a:ext uri="{FF2B5EF4-FFF2-40B4-BE49-F238E27FC236}">
                <a16:creationId xmlns:a16="http://schemas.microsoft.com/office/drawing/2014/main" id="{19AF6949-17A6-492E-83ED-D411A64E5CF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44" y="1991997"/>
            <a:ext cx="3300977" cy="193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92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214" y="681037"/>
            <a:ext cx="7775575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3570" y="1200150"/>
            <a:ext cx="7776219" cy="358584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 algn="r"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2060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2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684214" y="681037"/>
            <a:ext cx="7775575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683570" y="1221600"/>
            <a:ext cx="3744415" cy="356439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4716017" y="1221600"/>
            <a:ext cx="3744415" cy="356439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9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11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077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162000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28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9" r:id="rId4"/>
    <p:sldLayoutId id="2147483655" r:id="rId5"/>
    <p:sldLayoutId id="214748365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4214" y="673217"/>
            <a:ext cx="7775575" cy="390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4214" y="1200150"/>
            <a:ext cx="7775575" cy="3585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0" y="0"/>
            <a:ext cx="9144000" cy="141480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8" name="Fußzeilenplatzhalter 13"/>
          <p:cNvSpPr>
            <a:spLocks noGrp="1"/>
          </p:cNvSpPr>
          <p:nvPr>
            <p:ph type="ftr" sz="quarter" idx="3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>
                <a:latin typeface="Source Sans Pro" panose="020B0503030403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4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 algn="r">
              <a:defRPr sz="750">
                <a:latin typeface="Source Sans Pro" panose="020B0503030403020204" pitchFamily="34" charset="0"/>
              </a:defRPr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964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2700" b="1" kern="1200">
          <a:solidFill>
            <a:srgbClr val="58748F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dialliance.org/system/files/GenericLongitudinalBusinessProcessModel.pdf" TargetMode="External"/><Relationship Id="rId4" Type="http://schemas.openxmlformats.org/officeDocument/2006/relationships/hyperlink" Target="https://doi.org/10.3886/DDILongitudinal05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Wolfgang.Zenk-Moeltgen@gesis.org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hyperlink" Target="mailto:Uwe.Jensen@gesis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earch.gesis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1100" dirty="0"/>
              <a:t>Wolfgang Zenk-Möltgen, Uwe Jensen</a:t>
            </a:r>
          </a:p>
          <a:p>
            <a:endParaRPr lang="de-DE" sz="1100" dirty="0"/>
          </a:p>
          <a:p>
            <a:r>
              <a:rPr lang="en-US" sz="1100" dirty="0"/>
              <a:t>Data by Design, 47th Annual Conference of IASSIST</a:t>
            </a:r>
          </a:p>
          <a:p>
            <a:r>
              <a:rPr lang="en-US" sz="1100" dirty="0"/>
              <a:t>Gothenburg, Sweden, 7-10 June 2022</a:t>
            </a:r>
            <a:endParaRPr lang="de-DE" sz="11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Structuring Metadata Workflows to Support Data Sharing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506195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4FD201C-61E3-41E4-9081-A03763896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614" y="0"/>
            <a:ext cx="57367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9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2604FB6-507B-44BD-87D9-50C94299A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531" y="0"/>
            <a:ext cx="574893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CEF6AFF-DFC9-42D6-867C-861DA8D38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732" y="0"/>
            <a:ext cx="562853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0F7F045-05E9-4980-909A-D3E898E2F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229" y="0"/>
            <a:ext cx="562954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1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E16D5DA-F957-49E6-9049-DFC620BBD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213" y="0"/>
            <a:ext cx="56115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4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A273147E-86C4-4891-A5DF-F764D491F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456385"/>
          </a:xfrm>
        </p:spPr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 the result numbers right?</a:t>
            </a:r>
          </a:p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 the texts right?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the user interface intuitive?</a:t>
            </a:r>
          </a:p>
          <a:p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Do filter work how they should?</a:t>
            </a:r>
          </a:p>
          <a:p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Are the frequencies right (if applicable)?</a:t>
            </a:r>
          </a:p>
          <a:p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Compare with printed pdf variable report</a:t>
            </a:r>
          </a:p>
          <a:p>
            <a:endParaRPr lang="de-DE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28E831-FCB0-488F-BC8E-3A56E8A24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6256" y="1784511"/>
            <a:ext cx="1574477" cy="157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1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456385"/>
          </a:xfrm>
        </p:spPr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Completeness of DDI main objects: 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Starting with Studie</a:t>
            </a: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and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Variables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 Automation of the steps in pipeline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Comparison of actual numbers with expected ones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studies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total variables</a:t>
            </a:r>
            <a:endParaRPr lang="de-DE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variables per study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total languages</a:t>
            </a: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languages per study</a:t>
            </a:r>
          </a:p>
          <a:p>
            <a:endParaRPr lang="de-DE" sz="28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Automated</a:t>
            </a:r>
            <a:r>
              <a:rPr lang="de-DE" dirty="0"/>
              <a:t>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4120A6A-7AF1-49DF-B075-B86E8E198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363838"/>
            <a:ext cx="4040503" cy="120844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7DFBD62-8D5D-419A-976B-BA501B99B8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3567" y="843558"/>
            <a:ext cx="1616968" cy="161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6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3059896" cy="3456385"/>
          </a:xfrm>
        </p:spPr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Definition of parameters to be checked </a:t>
            </a:r>
          </a:p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Metadata expectations in xml</a:t>
            </a:r>
          </a:p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Routinely check actual items against expected items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Automated</a:t>
            </a:r>
            <a:r>
              <a:rPr lang="de-DE" dirty="0"/>
              <a:t>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899F4C5-6228-44AC-A11C-45721B400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1343937"/>
            <a:ext cx="5364088" cy="379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8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8244472" cy="730297"/>
          </a:xfrm>
        </p:spPr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Implementation of a Dashboard with Allure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 in progress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Automated</a:t>
            </a:r>
            <a:r>
              <a:rPr lang="de-DE" dirty="0"/>
              <a:t>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09AD5E4-6684-43BC-99A9-B3ED047BA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255926"/>
            <a:ext cx="4324020" cy="279682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94325B1-122A-4ADA-B599-C5714A770A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96" r="-13896"/>
          <a:stretch/>
        </p:blipFill>
        <p:spPr>
          <a:xfrm>
            <a:off x="4680000" y="2293934"/>
            <a:ext cx="5148064" cy="275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2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6BD93B19-AD68-45FB-82C9-2A63B1134A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341488"/>
              </p:ext>
            </p:extLst>
          </p:nvPr>
        </p:nvGraphicFramePr>
        <p:xfrm>
          <a:off x="576263" y="1563688"/>
          <a:ext cx="7956177" cy="348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689">
                  <a:extLst>
                    <a:ext uri="{9D8B030D-6E8A-4147-A177-3AD203B41FA5}">
                      <a16:colId xmlns:a16="http://schemas.microsoft.com/office/drawing/2014/main" val="3620940037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3489932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/>
                        <a:t>From</a:t>
                      </a:r>
                      <a:r>
                        <a:rPr lang="de-DE" sz="1400" dirty="0"/>
                        <a:t> DSDM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/>
                        <a:t>From</a:t>
                      </a:r>
                      <a:r>
                        <a:rPr lang="de-DE" sz="1400" dirty="0"/>
                        <a:t> SPSS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819018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International </a:t>
                      </a:r>
                      <a:r>
                        <a:rPr lang="de-DE" sz="1400" dirty="0" err="1"/>
                        <a:t>Social</a:t>
                      </a:r>
                      <a:r>
                        <a:rPr lang="de-DE" sz="1400" dirty="0"/>
                        <a:t> Survey Programme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Eurobarometer Pre-Releases and Flash EB</a:t>
                      </a:r>
                      <a:endParaRPr lang="de-DE" sz="1400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110964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Standard and Special Eurobarometer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German Longitudinal Election Study (GLES)</a:t>
                      </a:r>
                      <a:endParaRPr lang="de-DE" sz="1400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4331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German General </a:t>
                      </a:r>
                      <a:r>
                        <a:rPr lang="de-DE" sz="1400" dirty="0" err="1"/>
                        <a:t>Social</a:t>
                      </a:r>
                      <a:r>
                        <a:rPr lang="de-DE" sz="1400" dirty="0"/>
                        <a:t> Survey (ALLBUS)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European </a:t>
                      </a:r>
                      <a:r>
                        <a:rPr lang="de-DE" sz="1400" dirty="0" err="1"/>
                        <a:t>Parliament</a:t>
                      </a:r>
                      <a:r>
                        <a:rPr lang="de-DE" sz="1400" dirty="0"/>
                        <a:t> COVID-19 Surveys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780128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European Values Study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German Federal State Election studies</a:t>
                      </a:r>
                      <a:endParaRPr lang="de-DE" sz="1400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803757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Politbarometer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German Federal </a:t>
                      </a:r>
                      <a:r>
                        <a:rPr lang="de-DE" sz="1400" dirty="0" err="1"/>
                        <a:t>Election</a:t>
                      </a:r>
                      <a:r>
                        <a:rPr lang="de-DE" sz="1400" dirty="0"/>
                        <a:t> Studies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242631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Comparative Study of Electoral Systems (CSES)</a:t>
                      </a:r>
                      <a:endParaRPr lang="de-DE" sz="14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Kieler Wahlstudien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639697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4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/>
                        <a:t>Studies Konrad-Adenauer-Stiftung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255435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de-DE" sz="14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Surveys commissioned by the Press and Information Office of the Federal Government</a:t>
                      </a:r>
                      <a:endParaRPr lang="de-DE" sz="1400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674981325"/>
                  </a:ext>
                </a:extLst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Collections </a:t>
            </a:r>
            <a:r>
              <a:rPr lang="de-DE" dirty="0" err="1"/>
              <a:t>covered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2729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5220136" cy="3096345"/>
          </a:xfrm>
        </p:spPr>
        <p:txBody>
          <a:bodyPr/>
          <a:lstStyle/>
          <a:p>
            <a:r>
              <a:rPr lang="de-DE" sz="2400" dirty="0" err="1"/>
              <a:t>Documentation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finished</a:t>
            </a:r>
            <a:r>
              <a:rPr lang="de-DE" sz="2400" dirty="0"/>
              <a:t> </a:t>
            </a:r>
            <a:r>
              <a:rPr lang="de-DE" sz="2400" dirty="0" err="1"/>
              <a:t>surveys</a:t>
            </a:r>
            <a:endParaRPr lang="de-DE" sz="2000" dirty="0"/>
          </a:p>
          <a:p>
            <a:r>
              <a:rPr lang="de-DE" sz="2400" dirty="0" err="1"/>
              <a:t>Added</a:t>
            </a:r>
            <a:r>
              <a:rPr lang="de-DE" sz="2400" dirty="0"/>
              <a:t> support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ongoing</a:t>
            </a:r>
            <a:r>
              <a:rPr lang="de-DE" sz="2400" dirty="0"/>
              <a:t> </a:t>
            </a:r>
            <a:r>
              <a:rPr lang="de-DE" sz="2400" dirty="0" err="1"/>
              <a:t>surveys</a:t>
            </a:r>
            <a:endParaRPr lang="de-DE" sz="2000" dirty="0"/>
          </a:p>
          <a:p>
            <a:r>
              <a:rPr lang="de-DE" sz="2400" dirty="0"/>
              <a:t>Limited </a:t>
            </a:r>
            <a:r>
              <a:rPr lang="de-DE" sz="2400" dirty="0" err="1"/>
              <a:t>re-use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metadata</a:t>
            </a:r>
            <a:r>
              <a:rPr lang="de-DE" sz="2400" dirty="0"/>
              <a:t> </a:t>
            </a:r>
            <a:endParaRPr lang="de-DE" sz="2000" dirty="0"/>
          </a:p>
          <a:p>
            <a:r>
              <a:rPr lang="de-DE" sz="2400" dirty="0"/>
              <a:t>Challenges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greater</a:t>
            </a:r>
            <a:r>
              <a:rPr lang="de-DE" sz="2400" dirty="0"/>
              <a:t> </a:t>
            </a:r>
            <a:r>
              <a:rPr lang="de-DE" sz="2400" dirty="0" err="1"/>
              <a:t>variety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data</a:t>
            </a:r>
            <a:r>
              <a:rPr lang="de-DE" sz="2400" dirty="0"/>
              <a:t> </a:t>
            </a:r>
            <a:r>
              <a:rPr lang="de-DE" sz="2400" dirty="0" err="1"/>
              <a:t>types</a:t>
            </a:r>
            <a:r>
              <a:rPr lang="de-DE" sz="2400" dirty="0"/>
              <a:t> </a:t>
            </a:r>
          </a:p>
          <a:p>
            <a:endParaRPr lang="de-DE" sz="2400" dirty="0"/>
          </a:p>
          <a:p>
            <a:pPr lvl="1"/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</a:t>
            </a:r>
            <a:r>
              <a:rPr lang="de-DE" dirty="0" err="1"/>
              <a:t>approach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438610D-5B7F-4CA4-B31E-7E88C1EBF8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563636"/>
            <a:ext cx="2341942" cy="295232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5334633-7998-4EB5-BB30-77EA8152BAD3}"/>
              </a:ext>
            </a:extLst>
          </p:cNvPr>
          <p:cNvSpPr txBox="1"/>
          <p:nvPr/>
        </p:nvSpPr>
        <p:spPr>
          <a:xfrm>
            <a:off x="3923928" y="4639640"/>
            <a:ext cx="4644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" dirty="0"/>
              <a:t>Source: 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Barkow, Ingo, William Block, Jay Greenfield, </a:t>
            </a:r>
            <a:r>
              <a:rPr lang="de-DE" sz="600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Arofan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Gregory, Marcel Hebing, Larry </a:t>
            </a:r>
            <a:r>
              <a:rPr lang="de-DE" sz="600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Hoyle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, and Wolfgang Zenk-Möltgen. 2013. 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Generic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longitudinal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business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process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model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: DDI –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documenting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the</a:t>
            </a:r>
            <a:r>
              <a:rPr lang="de-DE" sz="600" b="0" i="1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de-DE" sz="600" b="0" i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helix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DDI Working Paper Series – Longitudinal Best Practices </a:t>
            </a:r>
            <a:r>
              <a:rPr lang="de-DE" sz="600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No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5. </a:t>
            </a:r>
            <a:r>
              <a:rPr lang="de-DE" sz="600" b="0" i="0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doi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: </a:t>
            </a:r>
            <a:r>
              <a:rPr lang="de-DE" sz="600" b="0" i="0" dirty="0">
                <a:effectLst/>
                <a:latin typeface="Source Sans Pro" panose="020B0503030403020204" pitchFamily="34" charset="0"/>
                <a:hlinkClick r:id="rId4"/>
              </a:rPr>
              <a:t>https://doi.org/10.3886/DDILongitudinal05 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 </a:t>
            </a:r>
            <a:r>
              <a:rPr lang="de-DE" sz="600" b="0" i="0" dirty="0">
                <a:effectLst/>
                <a:latin typeface="Source Sans Pro" panose="020B0503030403020204" pitchFamily="34" charset="0"/>
                <a:hlinkClick r:id="rId5"/>
              </a:rPr>
              <a:t>http://www.ddialliance.org/system/files/GenericLongitudinalBusinessProcessModel.pdf</a:t>
            </a:r>
            <a:r>
              <a:rPr lang="de-DE" sz="600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</a:t>
            </a:r>
            <a:endParaRPr lang="de-DE" sz="600" dirty="0"/>
          </a:p>
        </p:txBody>
      </p:sp>
    </p:spTree>
    <p:extLst>
      <p:ext uri="{BB962C8B-B14F-4D97-AF65-F5344CB8AC3E}">
        <p14:creationId xmlns:p14="http://schemas.microsoft.com/office/powerpoint/2010/main" val="1613663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6BD93B19-AD68-45FB-82C9-2A63B1134A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1972109"/>
              </p:ext>
            </p:extLst>
          </p:nvPr>
        </p:nvGraphicFramePr>
        <p:xfrm>
          <a:off x="576263" y="1563688"/>
          <a:ext cx="795654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409">
                  <a:extLst>
                    <a:ext uri="{9D8B030D-6E8A-4147-A177-3AD203B41FA5}">
                      <a16:colId xmlns:a16="http://schemas.microsoft.com/office/drawing/2014/main" val="3620940037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48993281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158712638"/>
                    </a:ext>
                  </a:extLst>
                </a:gridCol>
                <a:gridCol w="4392859">
                  <a:extLst>
                    <a:ext uri="{9D8B030D-6E8A-4147-A177-3AD203B41FA5}">
                      <a16:colId xmlns:a16="http://schemas.microsoft.com/office/drawing/2014/main" val="4098016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Studies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Languages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018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625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252.384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From</a:t>
                      </a:r>
                      <a:r>
                        <a:rPr lang="de-DE" dirty="0"/>
                        <a:t> DSDM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964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959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281.988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From</a:t>
                      </a:r>
                      <a:r>
                        <a:rPr lang="de-DE" dirty="0"/>
                        <a:t> SPSS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1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1584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70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534.372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Total variable </a:t>
                      </a:r>
                      <a:r>
                        <a:rPr lang="de-DE" dirty="0" err="1"/>
                        <a:t>metadata</a:t>
                      </a:r>
                      <a:endParaRPr lang="de-DE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80128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757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6415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505.823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currently used in the GESIS Search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981325"/>
                  </a:ext>
                </a:extLst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researchers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2264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Implementation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Established metadata model is necessary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 of adding, removing, changing metadata is important for processes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 re-usable object and define their IDs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Amount and variety of test data matters (cross-section, repeated, longitudinal, and comparative data)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Lessons</a:t>
            </a:r>
            <a:r>
              <a:rPr lang="de-DE" dirty="0"/>
              <a:t> </a:t>
            </a:r>
            <a:r>
              <a:rPr lang="de-DE" dirty="0" err="1"/>
              <a:t>learned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08835F1-B16A-49AB-91EB-E3D0485ADD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2360" y="699542"/>
            <a:ext cx="987574" cy="98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282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Human testing 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Broad range of content &amp; plausibility controls</a:t>
            </a: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Logical control applying filters</a:t>
            </a: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Anomalies &amp; errors in the design, usability &amp; presentation of results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Definition of use cases for t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esting functions &amp; filters</a:t>
            </a:r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Lessons</a:t>
            </a:r>
            <a:r>
              <a:rPr lang="de-DE" dirty="0"/>
              <a:t> </a:t>
            </a:r>
            <a:r>
              <a:rPr lang="de-DE" dirty="0" err="1"/>
              <a:t>learned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9BA3AA5-6E45-4867-957E-87339AA1E1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2360" y="699542"/>
            <a:ext cx="987574" cy="98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22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Organizational aspects </a:t>
            </a:r>
            <a:endParaRPr lang="de-DE" sz="2000" dirty="0">
              <a:latin typeface="+mn-lt"/>
            </a:endParaRPr>
          </a:p>
          <a:p>
            <a:r>
              <a:rPr lang="de-DE" sz="2000" dirty="0" err="1">
                <a:latin typeface="+mn-lt"/>
              </a:rPr>
              <a:t>Testing</a:t>
            </a:r>
            <a:r>
              <a:rPr lang="de-DE" sz="2000" dirty="0">
                <a:latin typeface="+mn-lt"/>
              </a:rPr>
              <a:t> </a:t>
            </a:r>
            <a:r>
              <a:rPr lang="de-DE" sz="2000" dirty="0" err="1">
                <a:latin typeface="+mn-lt"/>
              </a:rPr>
              <a:t>is</a:t>
            </a:r>
            <a:r>
              <a:rPr lang="de-DE" sz="2000" dirty="0">
                <a:latin typeface="+mn-lt"/>
              </a:rPr>
              <a:t> </a:t>
            </a:r>
            <a:r>
              <a:rPr lang="de-DE" sz="2000" dirty="0" err="1">
                <a:latin typeface="+mn-lt"/>
              </a:rPr>
              <a:t>needed</a:t>
            </a:r>
            <a:r>
              <a:rPr lang="de-DE" sz="2000" dirty="0">
                <a:latin typeface="+mn-lt"/>
              </a:rPr>
              <a:t>, in </a:t>
            </a:r>
            <a:r>
              <a:rPr lang="de-DE" sz="2000" dirty="0" err="1">
                <a:latin typeface="+mn-lt"/>
              </a:rPr>
              <a:t>short</a:t>
            </a:r>
            <a:r>
              <a:rPr lang="de-DE" sz="2000" dirty="0">
                <a:latin typeface="+mn-lt"/>
              </a:rPr>
              <a:t> </a:t>
            </a:r>
            <a:r>
              <a:rPr lang="de-DE" sz="2000" dirty="0" err="1">
                <a:latin typeface="+mn-lt"/>
              </a:rPr>
              <a:t>cycles</a:t>
            </a:r>
            <a:endParaRPr lang="de-DE" sz="2000" dirty="0">
              <a:latin typeface="+mn-lt"/>
            </a:endParaRPr>
          </a:p>
          <a:p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Internal communication with (meta-)data providers</a:t>
            </a:r>
          </a:p>
          <a:p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Integration of content and technical feedback</a:t>
            </a:r>
          </a:p>
          <a:p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Internal organization of error correction procedure</a:t>
            </a:r>
            <a:endParaRPr lang="en-US" sz="20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2000" dirty="0">
              <a:latin typeface="+mn-lt"/>
            </a:endParaRPr>
          </a:p>
          <a:p>
            <a:endParaRPr lang="de-DE" sz="2000" dirty="0">
              <a:latin typeface="+mn-lt"/>
            </a:endParaRPr>
          </a:p>
          <a:p>
            <a:endParaRPr lang="de-DE" sz="2000" dirty="0">
              <a:latin typeface="+mn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Lessons</a:t>
            </a:r>
            <a:r>
              <a:rPr lang="de-DE" dirty="0"/>
              <a:t> </a:t>
            </a:r>
            <a:r>
              <a:rPr lang="de-DE" dirty="0" err="1"/>
              <a:t>learned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1638FBF-FA8B-4C4A-94B3-3D69B9C5D7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2360" y="699542"/>
            <a:ext cx="987574" cy="98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40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Add </a:t>
            </a:r>
            <a:r>
              <a:rPr lang="de-DE" sz="2400" dirty="0" err="1"/>
              <a:t>more</a:t>
            </a:r>
            <a:r>
              <a:rPr lang="de-DE" sz="2400" dirty="0"/>
              <a:t> </a:t>
            </a:r>
            <a:r>
              <a:rPr lang="de-DE" sz="2400" dirty="0" err="1"/>
              <a:t>dataset</a:t>
            </a:r>
            <a:r>
              <a:rPr lang="de-DE" sz="2400" dirty="0"/>
              <a:t> </a:t>
            </a:r>
            <a:r>
              <a:rPr lang="de-DE" sz="2400" dirty="0" err="1"/>
              <a:t>metadata</a:t>
            </a:r>
            <a:r>
              <a:rPr lang="de-DE" sz="2400" dirty="0"/>
              <a:t> </a:t>
            </a:r>
            <a:endParaRPr lang="de-DE" sz="2000" dirty="0"/>
          </a:p>
          <a:p>
            <a:r>
              <a:rPr lang="de-DE" sz="2400" dirty="0" err="1"/>
              <a:t>Expand</a:t>
            </a:r>
            <a:r>
              <a:rPr lang="de-DE" sz="2400" dirty="0"/>
              <a:t> </a:t>
            </a:r>
            <a:r>
              <a:rPr lang="de-DE" sz="2400" dirty="0" err="1"/>
              <a:t>languages</a:t>
            </a:r>
            <a:r>
              <a:rPr lang="de-DE" sz="2400" dirty="0"/>
              <a:t> </a:t>
            </a:r>
            <a:r>
              <a:rPr lang="de-DE" sz="2400" dirty="0" err="1"/>
              <a:t>beyond</a:t>
            </a:r>
            <a:r>
              <a:rPr lang="de-DE" sz="2400" dirty="0"/>
              <a:t> English/German</a:t>
            </a:r>
            <a:endParaRPr lang="de-DE" sz="2000" dirty="0"/>
          </a:p>
          <a:p>
            <a:r>
              <a:rPr lang="de-DE" sz="2400" dirty="0" err="1"/>
              <a:t>Provide</a:t>
            </a:r>
            <a:r>
              <a:rPr lang="de-DE" sz="2400" dirty="0"/>
              <a:t> </a:t>
            </a:r>
            <a:r>
              <a:rPr lang="de-DE" sz="2400" dirty="0" err="1"/>
              <a:t>machine-actionable</a:t>
            </a:r>
            <a:r>
              <a:rPr lang="de-DE" sz="2400" dirty="0"/>
              <a:t> </a:t>
            </a:r>
            <a:r>
              <a:rPr lang="de-DE" sz="2400" dirty="0" err="1"/>
              <a:t>access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DDI </a:t>
            </a:r>
          </a:p>
          <a:p>
            <a:r>
              <a:rPr lang="de-DE" sz="2400" dirty="0" err="1"/>
              <a:t>Prepare</a:t>
            </a:r>
            <a:r>
              <a:rPr lang="de-DE" sz="2400" dirty="0"/>
              <a:t> </a:t>
            </a:r>
          </a:p>
          <a:p>
            <a:pPr lvl="1"/>
            <a:r>
              <a:rPr lang="de-DE" sz="2000" dirty="0" err="1"/>
              <a:t>for</a:t>
            </a:r>
            <a:r>
              <a:rPr lang="de-DE" sz="2000" dirty="0"/>
              <a:t> digital behavioral </a:t>
            </a:r>
            <a:r>
              <a:rPr lang="de-DE" sz="2000" dirty="0" err="1"/>
              <a:t>data</a:t>
            </a:r>
            <a:r>
              <a:rPr lang="de-DE" sz="2000" dirty="0"/>
              <a:t> at GESIS</a:t>
            </a:r>
          </a:p>
          <a:p>
            <a:pPr lvl="1"/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be</a:t>
            </a:r>
            <a:r>
              <a:rPr lang="de-DE" sz="2000" dirty="0"/>
              <a:t> in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eye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tornado</a:t>
            </a:r>
            <a:endParaRPr lang="de-DE" sz="16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Developments for the future 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2C71462-0AC9-4EFE-9BE2-C37D36DC5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19020" y="593998"/>
            <a:ext cx="1219200" cy="12192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8F54082-729E-4D01-81A8-BF3F3AB8F19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058" y="2062758"/>
            <a:ext cx="2341942" cy="29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04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684214" y="2067694"/>
            <a:ext cx="7632202" cy="720080"/>
          </a:xfrm>
        </p:spPr>
        <p:txBody>
          <a:bodyPr>
            <a:normAutofit fontScale="47500" lnSpcReduction="20000"/>
          </a:bodyPr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Contact: </a:t>
            </a:r>
            <a:r>
              <a:rPr lang="de-DE" dirty="0">
                <a:hlinkClick r:id="rId3"/>
              </a:rPr>
              <a:t>Wolfgang.Zenk-Moeltgen@gesis.org</a:t>
            </a:r>
            <a:r>
              <a:rPr lang="de-DE" dirty="0"/>
              <a:t> </a:t>
            </a:r>
            <a:r>
              <a:rPr lang="de-DE" dirty="0">
                <a:hlinkClick r:id="rId4"/>
              </a:rPr>
              <a:t>Uwe.Jensen@gesis.org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3" name="Textplatzhalter 5">
            <a:extLst>
              <a:ext uri="{FF2B5EF4-FFF2-40B4-BE49-F238E27FC236}">
                <a16:creationId xmlns:a16="http://schemas.microsoft.com/office/drawing/2014/main" id="{CE1A2F73-D93D-4592-AB56-29EF6B9AB96A}"/>
              </a:ext>
            </a:extLst>
          </p:cNvPr>
          <p:cNvSpPr txBox="1">
            <a:spLocks/>
          </p:cNvSpPr>
          <p:nvPr/>
        </p:nvSpPr>
        <p:spPr>
          <a:xfrm>
            <a:off x="683568" y="4155926"/>
            <a:ext cx="7632202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None/>
              <a:defRPr sz="2700" kern="1200">
                <a:solidFill>
                  <a:schemeClr val="bg1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1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>
                <a:solidFill>
                  <a:srgbClr val="58748F"/>
                </a:solidFill>
              </a:rPr>
              <a:t>Acknowledgement</a:t>
            </a:r>
            <a:r>
              <a:rPr lang="de-DE" dirty="0">
                <a:solidFill>
                  <a:srgbClr val="58748F"/>
                </a:solidFill>
              </a:rPr>
              <a:t>: </a:t>
            </a:r>
            <a:r>
              <a:rPr lang="de-DE" dirty="0" err="1">
                <a:solidFill>
                  <a:srgbClr val="58748F"/>
                </a:solidFill>
              </a:rPr>
              <a:t>Thanks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to</a:t>
            </a:r>
            <a:r>
              <a:rPr lang="de-DE" dirty="0">
                <a:solidFill>
                  <a:srgbClr val="58748F"/>
                </a:solidFill>
              </a:rPr>
              <a:t> all </a:t>
            </a:r>
            <a:r>
              <a:rPr lang="de-DE" dirty="0" err="1">
                <a:solidFill>
                  <a:srgbClr val="58748F"/>
                </a:solidFill>
              </a:rPr>
              <a:t>who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contributed</a:t>
            </a:r>
            <a:r>
              <a:rPr lang="de-DE" dirty="0">
                <a:solidFill>
                  <a:srgbClr val="58748F"/>
                </a:solidFill>
              </a:rPr>
              <a:t> at GESIS </a:t>
            </a:r>
            <a:r>
              <a:rPr lang="de-DE" dirty="0" err="1">
                <a:solidFill>
                  <a:srgbClr val="58748F"/>
                </a:solidFill>
              </a:rPr>
              <a:t>to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this</a:t>
            </a:r>
            <a:r>
              <a:rPr lang="de-DE" dirty="0">
                <a:solidFill>
                  <a:srgbClr val="58748F"/>
                </a:solidFill>
              </a:rPr>
              <a:t>, </a:t>
            </a:r>
            <a:r>
              <a:rPr lang="de-DE" dirty="0" err="1">
                <a:solidFill>
                  <a:srgbClr val="58748F"/>
                </a:solidFill>
              </a:rPr>
              <a:t>especially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the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ExploreData</a:t>
            </a:r>
            <a:r>
              <a:rPr lang="de-DE" dirty="0">
                <a:solidFill>
                  <a:srgbClr val="58748F"/>
                </a:solidFill>
              </a:rPr>
              <a:t> and GESIS Search </a:t>
            </a:r>
            <a:r>
              <a:rPr lang="de-DE" dirty="0" err="1">
                <a:solidFill>
                  <a:srgbClr val="58748F"/>
                </a:solidFill>
              </a:rPr>
              <a:t>teams</a:t>
            </a:r>
            <a:r>
              <a:rPr lang="de-DE" dirty="0">
                <a:solidFill>
                  <a:srgbClr val="58748F"/>
                </a:solidFill>
              </a:rPr>
              <a:t> </a:t>
            </a:r>
            <a:r>
              <a:rPr lang="de-DE" dirty="0" err="1">
                <a:solidFill>
                  <a:srgbClr val="58748F"/>
                </a:solidFill>
              </a:rPr>
              <a:t>with</a:t>
            </a:r>
            <a:r>
              <a:rPr lang="de-DE" dirty="0">
                <a:solidFill>
                  <a:srgbClr val="58748F"/>
                </a:solidFill>
              </a:rPr>
              <a:t> Thomas Krämer, Alexander Mühlbauer, Martin Friedrichs, Claus-Peter Klas, Oliver Hopt, Daniel Hienert, Dagmar Kern.</a:t>
            </a:r>
          </a:p>
        </p:txBody>
      </p:sp>
      <p:sp>
        <p:nvSpPr>
          <p:cNvPr id="4" name="Textplatzhalter 5">
            <a:extLst>
              <a:ext uri="{FF2B5EF4-FFF2-40B4-BE49-F238E27FC236}">
                <a16:creationId xmlns:a16="http://schemas.microsoft.com/office/drawing/2014/main" id="{A12E5C15-88FE-4375-9E03-6656EF3D0F09}"/>
              </a:ext>
            </a:extLst>
          </p:cNvPr>
          <p:cNvSpPr txBox="1">
            <a:spLocks/>
          </p:cNvSpPr>
          <p:nvPr/>
        </p:nvSpPr>
        <p:spPr>
          <a:xfrm>
            <a:off x="828230" y="4876006"/>
            <a:ext cx="7632202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None/>
              <a:defRPr sz="2700" kern="1200">
                <a:solidFill>
                  <a:schemeClr val="bg1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1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58748F"/>
                </a:solidFill>
                <a:ea typeface="Source Sans Pro Light" panose="020B0403030403020204" pitchFamily="34" charset="0"/>
              </a:rPr>
              <a:t>Pictures </a:t>
            </a:r>
            <a:r>
              <a:rPr lang="de-DE" dirty="0" err="1">
                <a:solidFill>
                  <a:srgbClr val="58748F"/>
                </a:solidFill>
                <a:ea typeface="Source Sans Pro Light" panose="020B0403030403020204" pitchFamily="34" charset="0"/>
              </a:rPr>
              <a:t>from</a:t>
            </a:r>
            <a:r>
              <a:rPr lang="de-DE" dirty="0">
                <a:solidFill>
                  <a:srgbClr val="58748F"/>
                </a:solidFill>
                <a:ea typeface="Source Sans Pro Light" panose="020B0403030403020204" pitchFamily="34" charset="0"/>
              </a:rPr>
              <a:t> </a:t>
            </a:r>
            <a:r>
              <a:rPr lang="de-DE" b="0" i="0" dirty="0">
                <a:solidFill>
                  <a:srgbClr val="58748F"/>
                </a:solidFill>
                <a:effectLst/>
                <a:ea typeface="Source Sans Pro Light" panose="020B0403030403020204" pitchFamily="34" charset="0"/>
              </a:rPr>
              <a:t>Publicdomainvectors.org </a:t>
            </a:r>
            <a:endParaRPr lang="de-DE" dirty="0">
              <a:solidFill>
                <a:srgbClr val="58748F"/>
              </a:solidFill>
              <a:ea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626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5220136" cy="3096345"/>
          </a:xfrm>
        </p:spPr>
        <p:txBody>
          <a:bodyPr/>
          <a:lstStyle/>
          <a:p>
            <a:r>
              <a:rPr lang="de-DE" sz="2400" dirty="0"/>
              <a:t>Study </a:t>
            </a:r>
            <a:r>
              <a:rPr lang="de-DE" sz="2400" dirty="0" err="1"/>
              <a:t>level</a:t>
            </a:r>
            <a:r>
              <a:rPr lang="de-DE" sz="2400" dirty="0"/>
              <a:t> </a:t>
            </a:r>
            <a:r>
              <a:rPr lang="de-DE" sz="2400" dirty="0" err="1"/>
              <a:t>documentation</a:t>
            </a:r>
            <a:endParaRPr lang="de-DE" sz="2400" dirty="0"/>
          </a:p>
          <a:p>
            <a:pPr lvl="1"/>
            <a:r>
              <a:rPr lang="de-DE" sz="2000" dirty="0" err="1"/>
              <a:t>Searchable</a:t>
            </a:r>
            <a:r>
              <a:rPr lang="de-DE" sz="2000" dirty="0"/>
              <a:t> at GESIS </a:t>
            </a:r>
            <a:r>
              <a:rPr lang="de-DE" sz="2000" dirty="0" err="1"/>
              <a:t>homepage</a:t>
            </a:r>
            <a:endParaRPr lang="de-DE" sz="2000" dirty="0"/>
          </a:p>
          <a:p>
            <a:pPr lvl="1"/>
            <a:r>
              <a:rPr lang="de-DE" sz="2000" dirty="0"/>
              <a:t>Via OAI-PMH</a:t>
            </a:r>
          </a:p>
          <a:p>
            <a:pPr lvl="1"/>
            <a:r>
              <a:rPr lang="de-DE" sz="2000" dirty="0" err="1"/>
              <a:t>For</a:t>
            </a:r>
            <a:r>
              <a:rPr lang="de-DE" sz="2000" dirty="0"/>
              <a:t> CESSDA Data Catalogue</a:t>
            </a:r>
          </a:p>
          <a:p>
            <a:r>
              <a:rPr lang="de-DE" sz="2400" dirty="0"/>
              <a:t>Variable </a:t>
            </a:r>
            <a:r>
              <a:rPr lang="de-DE" sz="2400" dirty="0" err="1"/>
              <a:t>level</a:t>
            </a:r>
            <a:r>
              <a:rPr lang="de-DE" sz="2400" dirty="0"/>
              <a:t> </a:t>
            </a:r>
            <a:r>
              <a:rPr lang="de-DE" sz="2400" dirty="0" err="1"/>
              <a:t>documentation</a:t>
            </a:r>
            <a:endParaRPr lang="de-DE" sz="2400" dirty="0"/>
          </a:p>
          <a:p>
            <a:pPr lvl="1"/>
            <a:r>
              <a:rPr lang="de-DE" sz="2000" dirty="0"/>
              <a:t>Not </a:t>
            </a:r>
            <a:r>
              <a:rPr lang="de-DE" sz="2000" dirty="0" err="1"/>
              <a:t>searchable</a:t>
            </a:r>
            <a:endParaRPr lang="de-DE" sz="2000" dirty="0"/>
          </a:p>
          <a:p>
            <a:pPr lvl="1"/>
            <a:r>
              <a:rPr lang="de-DE" sz="2000" dirty="0"/>
              <a:t>View in </a:t>
            </a:r>
            <a:r>
              <a:rPr lang="de-DE" sz="2000" dirty="0" err="1"/>
              <a:t>pdf</a:t>
            </a:r>
            <a:r>
              <a:rPr lang="de-DE" sz="2000" dirty="0"/>
              <a:t> variable </a:t>
            </a:r>
            <a:r>
              <a:rPr lang="de-DE" sz="2000" dirty="0" err="1"/>
              <a:t>reports</a:t>
            </a:r>
            <a:r>
              <a:rPr lang="de-DE" sz="2400" dirty="0"/>
              <a:t> </a:t>
            </a:r>
          </a:p>
          <a:p>
            <a:r>
              <a:rPr lang="de-DE" sz="2400" dirty="0"/>
              <a:t>Need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integrated</a:t>
            </a:r>
            <a:r>
              <a:rPr lang="de-DE" sz="2400" dirty="0"/>
              <a:t> </a:t>
            </a:r>
            <a:r>
              <a:rPr lang="de-DE" sz="2400" dirty="0" err="1"/>
              <a:t>search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  <a:p>
            <a:pPr lvl="1"/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</a:t>
            </a:r>
            <a:r>
              <a:rPr lang="de-DE" dirty="0" err="1"/>
              <a:t>approach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ED68636-1EF9-41C9-A5C7-41285C274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2222274"/>
            <a:ext cx="3291234" cy="264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51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28D3400-8F48-44B9-92B7-8B37578D19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67" y="2931790"/>
            <a:ext cx="3931929" cy="2211710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200" dirty="0" err="1"/>
              <a:t>Metadata</a:t>
            </a:r>
            <a:r>
              <a:rPr lang="de-DE" sz="2200" dirty="0"/>
              <a:t> </a:t>
            </a:r>
            <a:r>
              <a:rPr lang="de-DE" sz="2200" dirty="0" err="1"/>
              <a:t>processing</a:t>
            </a:r>
            <a:r>
              <a:rPr lang="de-DE" sz="2200" dirty="0"/>
              <a:t> </a:t>
            </a:r>
            <a:r>
              <a:rPr lang="de-DE" sz="2200" dirty="0" err="1"/>
              <a:t>pipeline</a:t>
            </a:r>
            <a:endParaRPr lang="de-DE" sz="2200" dirty="0"/>
          </a:p>
          <a:p>
            <a:pPr lvl="1"/>
            <a:r>
              <a:rPr lang="de-DE" sz="1800" dirty="0"/>
              <a:t>Input </a:t>
            </a:r>
            <a:r>
              <a:rPr lang="de-DE" sz="1800" dirty="0" err="1"/>
              <a:t>from</a:t>
            </a:r>
            <a:r>
              <a:rPr lang="de-DE" sz="1800" dirty="0"/>
              <a:t> </a:t>
            </a:r>
            <a:r>
              <a:rPr lang="de-DE" sz="1800" dirty="0" err="1"/>
              <a:t>legacy</a:t>
            </a:r>
            <a:r>
              <a:rPr lang="de-DE" sz="1800" dirty="0"/>
              <a:t> </a:t>
            </a:r>
            <a:r>
              <a:rPr lang="de-DE" sz="1800" dirty="0" err="1"/>
              <a:t>systems</a:t>
            </a:r>
            <a:endParaRPr lang="de-DE" sz="1800" dirty="0"/>
          </a:p>
          <a:p>
            <a:pPr lvl="1"/>
            <a:r>
              <a:rPr lang="de-DE" sz="1800" dirty="0"/>
              <a:t>Structured, but different </a:t>
            </a:r>
            <a:r>
              <a:rPr lang="de-DE" sz="1800" dirty="0" err="1"/>
              <a:t>levels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DDI </a:t>
            </a:r>
            <a:r>
              <a:rPr lang="de-DE" sz="1800" dirty="0" err="1"/>
              <a:t>compatibility</a:t>
            </a:r>
            <a:endParaRPr lang="de-DE" sz="1800" dirty="0"/>
          </a:p>
          <a:p>
            <a:pPr lvl="1"/>
            <a:r>
              <a:rPr lang="de-DE" sz="1800" dirty="0" err="1"/>
              <a:t>Exported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DDI-Lifecycle</a:t>
            </a:r>
          </a:p>
          <a:p>
            <a:r>
              <a:rPr lang="de-DE" sz="2200" dirty="0" err="1"/>
              <a:t>Using</a:t>
            </a:r>
            <a:r>
              <a:rPr lang="de-DE" sz="2200" dirty="0"/>
              <a:t> a </a:t>
            </a:r>
            <a:r>
              <a:rPr lang="de-DE" sz="2200" dirty="0" err="1"/>
              <a:t>centralized</a:t>
            </a:r>
            <a:r>
              <a:rPr lang="de-DE" sz="2200" dirty="0"/>
              <a:t> </a:t>
            </a:r>
            <a:r>
              <a:rPr lang="de-DE" sz="2200" dirty="0" err="1"/>
              <a:t>metadata</a:t>
            </a:r>
            <a:r>
              <a:rPr lang="de-DE" sz="2200" dirty="0"/>
              <a:t> </a:t>
            </a:r>
            <a:r>
              <a:rPr lang="de-DE" sz="2200" dirty="0" err="1"/>
              <a:t>repository</a:t>
            </a:r>
            <a:r>
              <a:rPr lang="de-DE" sz="2200" dirty="0"/>
              <a:t> </a:t>
            </a:r>
          </a:p>
          <a:p>
            <a:pPr lvl="1"/>
            <a:r>
              <a:rPr lang="de-DE" sz="1800" dirty="0" err="1"/>
              <a:t>Provides</a:t>
            </a:r>
            <a:r>
              <a:rPr lang="de-DE" sz="1800" dirty="0"/>
              <a:t> a „</a:t>
            </a:r>
            <a:r>
              <a:rPr lang="de-DE" sz="1800" dirty="0" err="1"/>
              <a:t>single</a:t>
            </a:r>
            <a:r>
              <a:rPr lang="de-DE" sz="1800" dirty="0"/>
              <a:t> source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truth</a:t>
            </a:r>
            <a:r>
              <a:rPr lang="de-DE" sz="1800" dirty="0"/>
              <a:t>“</a:t>
            </a:r>
          </a:p>
          <a:p>
            <a:r>
              <a:rPr lang="en-US" sz="2200" dirty="0"/>
              <a:t>Search index</a:t>
            </a:r>
          </a:p>
          <a:p>
            <a:pPr lvl="1"/>
            <a:r>
              <a:rPr lang="en-US" sz="1800" dirty="0"/>
              <a:t>used by GESIS Search on the website </a:t>
            </a:r>
            <a:endParaRPr lang="de-DE" sz="18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workflow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714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08A02763-F089-4056-81CE-FEC6A2F3B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48249"/>
            <a:ext cx="7596336" cy="4272939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workflow</a:t>
            </a:r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EC17FF1-8D2E-4301-BFC6-E2A074FA13AB}"/>
              </a:ext>
            </a:extLst>
          </p:cNvPr>
          <p:cNvSpPr/>
          <p:nvPr/>
        </p:nvSpPr>
        <p:spPr>
          <a:xfrm>
            <a:off x="1259632" y="1431387"/>
            <a:ext cx="2304256" cy="354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3AB7BC3-9912-400E-9431-0E941562FF2B}"/>
              </a:ext>
            </a:extLst>
          </p:cNvPr>
          <p:cNvSpPr/>
          <p:nvPr/>
        </p:nvSpPr>
        <p:spPr>
          <a:xfrm>
            <a:off x="7305624" y="1707654"/>
            <a:ext cx="938783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66D1193-C217-46C3-87E0-FCCA44EE6282}"/>
              </a:ext>
            </a:extLst>
          </p:cNvPr>
          <p:cNvSpPr/>
          <p:nvPr/>
        </p:nvSpPr>
        <p:spPr>
          <a:xfrm>
            <a:off x="3777109" y="1353146"/>
            <a:ext cx="2019027" cy="1150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6C9E0-775F-4BA5-AB02-4AFF1C825A96}"/>
              </a:ext>
            </a:extLst>
          </p:cNvPr>
          <p:cNvSpPr/>
          <p:nvPr/>
        </p:nvSpPr>
        <p:spPr>
          <a:xfrm>
            <a:off x="2225928" y="2163145"/>
            <a:ext cx="1554221" cy="1085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97A7560-42E7-4AD3-A5F4-1CE66D885F1B}"/>
              </a:ext>
            </a:extLst>
          </p:cNvPr>
          <p:cNvSpPr/>
          <p:nvPr/>
        </p:nvSpPr>
        <p:spPr>
          <a:xfrm>
            <a:off x="3809632" y="3867894"/>
            <a:ext cx="1986504" cy="1257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FA46287-DD02-42A1-AE9F-6204657F4044}"/>
              </a:ext>
            </a:extLst>
          </p:cNvPr>
          <p:cNvSpPr/>
          <p:nvPr/>
        </p:nvSpPr>
        <p:spPr>
          <a:xfrm>
            <a:off x="5828659" y="4299942"/>
            <a:ext cx="1335629" cy="825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D63E33BD-453E-4735-B82F-3F41EBBF1FC5}"/>
              </a:ext>
            </a:extLst>
          </p:cNvPr>
          <p:cNvSpPr/>
          <p:nvPr/>
        </p:nvSpPr>
        <p:spPr>
          <a:xfrm>
            <a:off x="1259633" y="3779265"/>
            <a:ext cx="2543920" cy="898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Variable </a:t>
            </a:r>
            <a:r>
              <a:rPr lang="de-DE" dirty="0" err="1">
                <a:solidFill>
                  <a:schemeClr val="tx1"/>
                </a:solidFill>
              </a:rPr>
              <a:t>Descriptions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0A7C459-F6A3-460D-96F6-354BF66B6CE0}"/>
              </a:ext>
            </a:extLst>
          </p:cNvPr>
          <p:cNvSpPr/>
          <p:nvPr/>
        </p:nvSpPr>
        <p:spPr>
          <a:xfrm>
            <a:off x="5790419" y="3779264"/>
            <a:ext cx="1335629" cy="518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698DD721-2E3F-449E-AE2F-7AA259CF7A3D}"/>
              </a:ext>
            </a:extLst>
          </p:cNvPr>
          <p:cNvSpPr/>
          <p:nvPr/>
        </p:nvSpPr>
        <p:spPr>
          <a:xfrm>
            <a:off x="3781654" y="2493346"/>
            <a:ext cx="2019027" cy="1356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E756F71-5840-4C35-9733-7D45D0447C17}"/>
              </a:ext>
            </a:extLst>
          </p:cNvPr>
          <p:cNvSpPr/>
          <p:nvPr/>
        </p:nvSpPr>
        <p:spPr>
          <a:xfrm>
            <a:off x="1277162" y="1353145"/>
            <a:ext cx="2493867" cy="809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Study </a:t>
            </a:r>
            <a:r>
              <a:rPr lang="de-DE" dirty="0" err="1">
                <a:solidFill>
                  <a:schemeClr val="tx1"/>
                </a:solidFill>
              </a:rPr>
              <a:t>Descriptions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1E6287F-1A6C-4293-9B46-BF0897027A89}"/>
              </a:ext>
            </a:extLst>
          </p:cNvPr>
          <p:cNvSpPr/>
          <p:nvPr/>
        </p:nvSpPr>
        <p:spPr>
          <a:xfrm>
            <a:off x="5797641" y="1742259"/>
            <a:ext cx="1512528" cy="133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E68B2C2B-4679-4AE5-8365-C1F6A20221FA}"/>
              </a:ext>
            </a:extLst>
          </p:cNvPr>
          <p:cNvSpPr/>
          <p:nvPr/>
        </p:nvSpPr>
        <p:spPr>
          <a:xfrm>
            <a:off x="5939825" y="3084717"/>
            <a:ext cx="1335629" cy="692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588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847C79D6-83DC-4B35-901D-17DC3BBF8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48249"/>
            <a:ext cx="7596336" cy="4272939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workflow</a:t>
            </a:r>
            <a:endParaRPr lang="de-DE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D7006B0-7C95-46BB-A6D3-56C21A449DAD}"/>
              </a:ext>
            </a:extLst>
          </p:cNvPr>
          <p:cNvSpPr/>
          <p:nvPr/>
        </p:nvSpPr>
        <p:spPr>
          <a:xfrm>
            <a:off x="395536" y="3719204"/>
            <a:ext cx="7200800" cy="9591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ExploreData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D28E5BF-D119-43E7-A334-B6C447BFDE5E}"/>
              </a:ext>
            </a:extLst>
          </p:cNvPr>
          <p:cNvSpPr/>
          <p:nvPr/>
        </p:nvSpPr>
        <p:spPr>
          <a:xfrm>
            <a:off x="5931768" y="3209532"/>
            <a:ext cx="1664568" cy="50958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6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XML transformation</a:t>
            </a:r>
          </a:p>
          <a:p>
            <a:r>
              <a:rPr lang="en-US" sz="28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atabase import/export</a:t>
            </a:r>
          </a:p>
          <a:p>
            <a:r>
              <a:rPr lang="en-US" sz="28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earch index creation</a:t>
            </a:r>
            <a:endParaRPr lang="de-DE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Different technology stacks</a:t>
            </a:r>
            <a:endParaRPr lang="en-US" sz="2800" dirty="0">
              <a:latin typeface="+mj-lt"/>
              <a:cs typeface="Calibri" panose="020F0502020204030204" pitchFamily="34" charset="0"/>
            </a:endParaRPr>
          </a:p>
          <a:p>
            <a:r>
              <a:rPr lang="de-DE" sz="2800" dirty="0">
                <a:latin typeface="+mj-lt"/>
              </a:rPr>
              <a:t>Trigger update, </a:t>
            </a:r>
            <a:r>
              <a:rPr lang="de-DE" sz="2800" dirty="0" err="1">
                <a:latin typeface="+mj-lt"/>
              </a:rPr>
              <a:t>add</a:t>
            </a:r>
            <a:r>
              <a:rPr lang="de-DE" sz="2800" dirty="0">
                <a:latin typeface="+mj-lt"/>
              </a:rPr>
              <a:t>, </a:t>
            </a:r>
            <a:r>
              <a:rPr lang="de-DE" sz="2800" dirty="0" err="1">
                <a:latin typeface="+mj-lt"/>
              </a:rPr>
              <a:t>delete</a:t>
            </a:r>
            <a:endParaRPr lang="de-DE" sz="2800" dirty="0">
              <a:latin typeface="+mj-lt"/>
            </a:endParaRPr>
          </a:p>
          <a:p>
            <a:r>
              <a:rPr lang="de-DE" sz="2800" dirty="0">
                <a:latin typeface="+mj-lt"/>
              </a:rPr>
              <a:t>Check </a:t>
            </a:r>
            <a:r>
              <a:rPr lang="de-DE" sz="2800" dirty="0" err="1">
                <a:latin typeface="+mj-lt"/>
              </a:rPr>
              <a:t>for</a:t>
            </a:r>
            <a:r>
              <a:rPr lang="de-DE" sz="2800" dirty="0">
                <a:latin typeface="+mj-lt"/>
              </a:rPr>
              <a:t> </a:t>
            </a:r>
            <a:r>
              <a:rPr lang="de-DE" sz="2800" dirty="0" err="1">
                <a:latin typeface="+mj-lt"/>
              </a:rPr>
              <a:t>correctness</a:t>
            </a:r>
            <a:endParaRPr lang="de-DE" sz="2800" dirty="0">
              <a:latin typeface="+mj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Technical </a:t>
            </a:r>
            <a:r>
              <a:rPr lang="de-DE" dirty="0" err="1"/>
              <a:t>challenges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7343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456385"/>
          </a:xfrm>
        </p:spPr>
        <p:txBody>
          <a:bodyPr/>
          <a:lstStyle/>
          <a:p>
            <a:r>
              <a:rPr lang="de-DE" sz="2000" dirty="0">
                <a:hlinkClick r:id="rId3"/>
              </a:rPr>
              <a:t>https://search.gesis.org/</a:t>
            </a:r>
            <a:r>
              <a:rPr lang="de-DE" sz="2000" dirty="0"/>
              <a:t> </a:t>
            </a:r>
          </a:p>
          <a:p>
            <a:r>
              <a:rPr lang="de-DE" sz="2000" dirty="0"/>
              <a:t>Source: „GESIS Data Archive“</a:t>
            </a:r>
          </a:p>
          <a:p>
            <a:r>
              <a:rPr lang="de-DE" sz="2000" dirty="0" err="1"/>
              <a:t>To</a:t>
            </a:r>
            <a:r>
              <a:rPr lang="de-DE" sz="2000" dirty="0"/>
              <a:t> find </a:t>
            </a:r>
            <a:r>
              <a:rPr lang="de-DE" sz="2000" dirty="0" err="1"/>
              <a:t>studies</a:t>
            </a:r>
            <a:endParaRPr lang="de-DE" sz="2000" dirty="0"/>
          </a:p>
          <a:p>
            <a:pPr lvl="1"/>
            <a:r>
              <a:rPr lang="de-DE" sz="1600" dirty="0" err="1"/>
              <a:t>Facet</a:t>
            </a:r>
            <a:r>
              <a:rPr lang="de-DE" sz="1600" dirty="0"/>
              <a:t> „Research Data“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</a:t>
            </a:r>
            <a:r>
              <a:rPr lang="de-DE" sz="1600" dirty="0" err="1"/>
              <a:t>group</a:t>
            </a:r>
            <a:r>
              <a:rPr lang="de-DE" sz="1600" dirty="0"/>
              <a:t> „ALLBUS/GGSS“</a:t>
            </a:r>
          </a:p>
          <a:p>
            <a:r>
              <a:rPr lang="de-DE" sz="2000" dirty="0" err="1"/>
              <a:t>To</a:t>
            </a:r>
            <a:r>
              <a:rPr lang="de-DE" sz="2000" dirty="0"/>
              <a:t> find variables</a:t>
            </a:r>
          </a:p>
          <a:p>
            <a:pPr lvl="1"/>
            <a:r>
              <a:rPr lang="de-DE" sz="1600" dirty="0" err="1"/>
              <a:t>Facet</a:t>
            </a:r>
            <a:r>
              <a:rPr lang="de-DE" sz="1600" dirty="0"/>
              <a:t> „Variables“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ZA5276 - German General </a:t>
            </a:r>
            <a:r>
              <a:rPr lang="de-DE" sz="1600" dirty="0" err="1"/>
              <a:t>Social</a:t>
            </a:r>
            <a:r>
              <a:rPr lang="de-DE" sz="1600" dirty="0"/>
              <a:t> Survey (ALLBUS) - </a:t>
            </a:r>
            <a:r>
              <a:rPr lang="de-DE" sz="1600" dirty="0" err="1"/>
              <a:t>Cumulation</a:t>
            </a:r>
            <a:r>
              <a:rPr lang="de-DE" sz="1600" dirty="0"/>
              <a:t> 1980-2018</a:t>
            </a:r>
          </a:p>
          <a:p>
            <a:r>
              <a:rPr lang="de-DE" sz="2000" dirty="0"/>
              <a:t>Search </a:t>
            </a:r>
            <a:r>
              <a:rPr lang="de-DE" sz="2000" dirty="0" err="1"/>
              <a:t>for</a:t>
            </a:r>
            <a:r>
              <a:rPr lang="de-DE" sz="2000" dirty="0"/>
              <a:t> „</a:t>
            </a:r>
            <a:r>
              <a:rPr lang="de-DE" sz="2000" dirty="0" err="1"/>
              <a:t>meditation</a:t>
            </a:r>
            <a:r>
              <a:rPr lang="de-DE" sz="2000" dirty="0"/>
              <a:t>“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la10 - LEISURE:YOGA,MEDITATION,AUTOGEN.TRAINING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1386A7E-A3A1-47F8-80B4-F997AAB2E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1372960"/>
            <a:ext cx="3800832" cy="206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13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 </a:t>
            </a:r>
            <a:r>
              <a:rPr lang="de-DE" dirty="0" err="1"/>
              <a:t>testing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228535E-D41C-4887-8292-A8F779620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149" y="0"/>
            <a:ext cx="562370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5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arissa">
  <a:themeElements>
    <a:clrScheme name="GESIS Farben">
      <a:dk1>
        <a:sysClr val="windowText" lastClr="000000"/>
      </a:dk1>
      <a:lt1>
        <a:srgbClr val="FFFFFF"/>
      </a:lt1>
      <a:dk2>
        <a:srgbClr val="597490"/>
      </a:dk2>
      <a:lt2>
        <a:srgbClr val="F2F2F2"/>
      </a:lt2>
      <a:accent1>
        <a:srgbClr val="FF6400"/>
      </a:accent1>
      <a:accent2>
        <a:srgbClr val="FFC000"/>
      </a:accent2>
      <a:accent3>
        <a:srgbClr val="9BBB59"/>
      </a:accent3>
      <a:accent4>
        <a:srgbClr val="8064A2"/>
      </a:accent4>
      <a:accent5>
        <a:srgbClr val="597490"/>
      </a:accent5>
      <a:accent6>
        <a:srgbClr val="953734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outingTargetPath xmlns="http://schemas.microsoft.com/sharepoint/v3" xsi:nil="true"/>
    <Sprache_x002f_Language xmlns="97d28e5f-86ae-4aa5-b3a4-04adc43ff35d">Englisch</Sprache_x002f_Language>
    <Publishing_x0020_Year xmlns="97d28e5f-86ae-4aa5-b3a4-04adc43ff35d" xsi:nil="true"/>
    <Bereich xmlns="97d28e5f-86ae-4aa5-b3a4-04adc43ff35d">Powerpoint</Bereich>
    <DataSource xmlns="http://schemas.microsoft.com/sharepoint/v3">
      <Url xsi:nil="true"/>
      <Description xsi:nil="true"/>
    </DataSource>
    <Dokumenttyp xmlns="97d28e5f-86ae-4aa5-b3a4-04adc43ff35d">pptx</Dokumenttyp>
    <_dlc_DocId xmlns="8ec5f598-09a5-4f4d-8ba3-f8504e05b148">GESISDOC-544667437-156</_dlc_DocId>
    <_dlc_DocIdUrl xmlns="8ec5f598-09a5-4f4d-8ba3-f8504e05b148">
      <Url>http://intranet.gesis.intra/Communication/_layouts/15/DocIdRedir.aspx?ID=GESISDOC-544667437-156</Url>
      <Description>GESISDOC-544667437-156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7986CD3EAB9FD4E8583834B02114A36" ma:contentTypeVersion="8" ma:contentTypeDescription="Ein neues Dokument erstellen." ma:contentTypeScope="" ma:versionID="b057d421de2fbef9e03ead46c70d49f1">
  <xsd:schema xmlns:xsd="http://www.w3.org/2001/XMLSchema" xmlns:xs="http://www.w3.org/2001/XMLSchema" xmlns:p="http://schemas.microsoft.com/office/2006/metadata/properties" xmlns:ns1="http://schemas.microsoft.com/sharepoint/v3" xmlns:ns2="8ec5f598-09a5-4f4d-8ba3-f8504e05b148" xmlns:ns3="97d28e5f-86ae-4aa5-b3a4-04adc43ff35d" targetNamespace="http://schemas.microsoft.com/office/2006/metadata/properties" ma:root="true" ma:fieldsID="f58d75fffd2f272f8ee2be4726270f90" ns1:_="" ns2:_="" ns3:_="">
    <xsd:import namespace="http://schemas.microsoft.com/sharepoint/v3"/>
    <xsd:import namespace="8ec5f598-09a5-4f4d-8ba3-f8504e05b148"/>
    <xsd:import namespace="97d28e5f-86ae-4aa5-b3a4-04adc43ff35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Bereich" minOccurs="0"/>
                <xsd:element ref="ns3:Dokumenttyp" minOccurs="0"/>
                <xsd:element ref="ns3:Sprache_x002f_Language" minOccurs="0"/>
                <xsd:element ref="ns3:Publishing_x0020_Year" minOccurs="0"/>
                <xsd:element ref="ns1:DataSource" minOccurs="0"/>
                <xsd:element ref="ns1:RoutingTargetPat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ataSource" ma:index="15" nillable="true" ma:displayName="Datenquelle" ma:description="Die URL zur Datenquelle." ma:internalName="DataSourc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RoutingTargetPath" ma:index="16" nillable="true" ma:displayName="Zielpfad" ma:hidden="true" ma:internalName="RoutingTargetPath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5f598-09a5-4f4d-8ba3-f8504e05b14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d28e5f-86ae-4aa5-b3a4-04adc43ff35d" elementFormDefault="qualified">
    <xsd:import namespace="http://schemas.microsoft.com/office/2006/documentManagement/types"/>
    <xsd:import namespace="http://schemas.microsoft.com/office/infopath/2007/PartnerControls"/>
    <xsd:element name="Bereich" ma:index="11" nillable="true" ma:displayName="Bereich" ma:internalName="Bereich">
      <xsd:simpleType>
        <xsd:restriction base="dms:Text">
          <xsd:maxLength value="255"/>
        </xsd:restriction>
      </xsd:simpleType>
    </xsd:element>
    <xsd:element name="Dokumenttyp" ma:index="12" nillable="true" ma:displayName="Type" ma:internalName="Dokumenttyp">
      <xsd:simpleType>
        <xsd:restriction base="dms:Text">
          <xsd:maxLength value="255"/>
        </xsd:restriction>
      </xsd:simpleType>
    </xsd:element>
    <xsd:element name="Sprache_x002f_Language" ma:index="13" nillable="true" ma:displayName="Language" ma:internalName="Sprache_x002f_Language">
      <xsd:simpleType>
        <xsd:restriction base="dms:Text">
          <xsd:maxLength value="255"/>
        </xsd:restriction>
      </xsd:simpleType>
    </xsd:element>
    <xsd:element name="Publishing_x0020_Year" ma:index="14" nillable="true" ma:displayName="Publishing Year" ma:internalName="Publishing_x0020_Year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91DD0A-5D8F-4E5D-9699-843F466A33D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9300E81-AE17-482B-9DCF-86D6D0FCF4C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97d28e5f-86ae-4aa5-b3a4-04adc43ff35d"/>
    <ds:schemaRef ds:uri="8ec5f598-09a5-4f4d-8ba3-f8504e05b148"/>
  </ds:schemaRefs>
</ds:datastoreItem>
</file>

<file path=customXml/itemProps3.xml><?xml version="1.0" encoding="utf-8"?>
<ds:datastoreItem xmlns:ds="http://schemas.openxmlformats.org/officeDocument/2006/customXml" ds:itemID="{B6E74CA5-7550-4279-93D5-FD5465EFAD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ec5f598-09a5-4f4d-8ba3-f8504e05b148"/>
    <ds:schemaRef ds:uri="97d28e5f-86ae-4aa5-b3a4-04adc43ff3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EAF1715-0293-4E5D-A5F4-B17CC8CDE0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Microsoft Office PowerPoint</Application>
  <PresentationFormat>Bildschirmpräsentation (16:9)</PresentationFormat>
  <Paragraphs>280</Paragraphs>
  <Slides>25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25</vt:i4>
      </vt:variant>
    </vt:vector>
  </HeadingPairs>
  <TitlesOfParts>
    <vt:vector size="45" baseType="lpstr">
      <vt:lpstr>Arial</vt:lpstr>
      <vt:lpstr>Source Serif Pro Black</vt:lpstr>
      <vt:lpstr>Source Serif Pro</vt:lpstr>
      <vt:lpstr>Source Code Pro Black</vt:lpstr>
      <vt:lpstr>Wingdings 3</vt:lpstr>
      <vt:lpstr>Source Code Pro Light</vt:lpstr>
      <vt:lpstr>Courier New</vt:lpstr>
      <vt:lpstr>Source Code Pro</vt:lpstr>
      <vt:lpstr>Source Code Pro Semibold</vt:lpstr>
      <vt:lpstr>Calibri</vt:lpstr>
      <vt:lpstr>Wingdings</vt:lpstr>
      <vt:lpstr>Source Serif Pro Light</vt:lpstr>
      <vt:lpstr>Source Sans Pro Black</vt:lpstr>
      <vt:lpstr>Source Sans Pro Light</vt:lpstr>
      <vt:lpstr>Source Sans Pro</vt:lpstr>
      <vt:lpstr>Source Serif Pro Semibold</vt:lpstr>
      <vt:lpstr>Source Sans Pro Semibold</vt:lpstr>
      <vt:lpstr>Symbol</vt:lpstr>
      <vt:lpstr>Larissa</vt:lpstr>
      <vt:lpstr>1_Larissa</vt:lpstr>
      <vt:lpstr>Structuring Metadata Workflows to Support Data Sharing</vt:lpstr>
      <vt:lpstr>Current metadata approach</vt:lpstr>
      <vt:lpstr>Current metadata approach</vt:lpstr>
      <vt:lpstr>Context of the new workflow</vt:lpstr>
      <vt:lpstr>Context of the new workflow</vt:lpstr>
      <vt:lpstr>Context of the new workflow</vt:lpstr>
      <vt:lpstr>Technical challenges</vt:lpstr>
      <vt:lpstr>Human testing</vt:lpstr>
      <vt:lpstr>Human testing</vt:lpstr>
      <vt:lpstr>Human testing</vt:lpstr>
      <vt:lpstr>Human testing</vt:lpstr>
      <vt:lpstr>Human testing</vt:lpstr>
      <vt:lpstr>Human testing</vt:lpstr>
      <vt:lpstr>Human testing</vt:lpstr>
      <vt:lpstr>Human testing</vt:lpstr>
      <vt:lpstr>Automated testing</vt:lpstr>
      <vt:lpstr>Automated testing</vt:lpstr>
      <vt:lpstr>Automated testing</vt:lpstr>
      <vt:lpstr>Collections covered</vt:lpstr>
      <vt:lpstr>Results for researchers</vt:lpstr>
      <vt:lpstr>Lessons learned</vt:lpstr>
      <vt:lpstr>Lessons learned</vt:lpstr>
      <vt:lpstr>Lessons learned</vt:lpstr>
      <vt:lpstr>Developments for the future </vt:lpstr>
      <vt:lpstr>PowerPoint-Präsentation</vt:lpstr>
    </vt:vector>
  </TitlesOfParts>
  <Company>Gesis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Heuser, Holger</dc:creator>
  <cp:lastModifiedBy>Zenk-Möltgen, Wolfgang</cp:lastModifiedBy>
  <cp:revision>87</cp:revision>
  <dcterms:created xsi:type="dcterms:W3CDTF">2020-02-19T13:48:42Z</dcterms:created>
  <dcterms:modified xsi:type="dcterms:W3CDTF">2022-06-09T12:52:29Z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0x010100A7986CD3EAB9FD4E8583834B02114A36</vt:lpwstr>
  </property>
  <property fmtid="{D5CDD505-2E9C-101B-9397-08002B2CF9AE}" pid="3" name="_dlc_DocIdItemGuid">
    <vt:lpwstr>412266d5-3a01-4788-8b29-44d526466494</vt:lpwstr>
  </property>
</Properties>
</file>