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2" r:id="rId4"/>
    <p:sldId id="258" r:id="rId5"/>
    <p:sldId id="261" r:id="rId6"/>
    <p:sldId id="262" r:id="rId7"/>
    <p:sldId id="263" r:id="rId8"/>
    <p:sldId id="264" r:id="rId9"/>
    <p:sldId id="265" r:id="rId10"/>
    <p:sldId id="281" r:id="rId11"/>
    <p:sldId id="268" r:id="rId12"/>
    <p:sldId id="269" r:id="rId13"/>
    <p:sldId id="270" r:id="rId14"/>
    <p:sldId id="282" r:id="rId15"/>
    <p:sldId id="283" r:id="rId16"/>
    <p:sldId id="284" r:id="rId17"/>
    <p:sldId id="285" r:id="rId18"/>
    <p:sldId id="275" r:id="rId19"/>
    <p:sldId id="276" r:id="rId20"/>
    <p:sldId id="277" r:id="rId21"/>
    <p:sldId id="288" r:id="rId22"/>
    <p:sldId id="289" r:id="rId23"/>
    <p:sldId id="290" r:id="rId24"/>
    <p:sldId id="291" r:id="rId25"/>
    <p:sldId id="287" r:id="rId26"/>
    <p:sldId id="279" r:id="rId27"/>
    <p:sldId id="280" r:id="rId28"/>
    <p:sldId id="28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 no</c:v>
                </c:pt>
              </c:strCache>
            </c:strRef>
          </c:tx>
          <c:cat>
            <c:strRef>
              <c:f>Sheet1!$A$2:$A$5</c:f>
              <c:strCache>
                <c:ptCount val="3"/>
                <c:pt idx="0">
                  <c:v>9 gy x 2</c:v>
                </c:pt>
                <c:pt idx="2">
                  <c:v>7gy x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2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recurrences</c:v>
                </c:pt>
              </c:strCache>
            </c:strRef>
          </c:tx>
          <c:cat>
            <c:strRef>
              <c:f>Sheet1!$A$2:$A$5</c:f>
              <c:strCache>
                <c:ptCount val="3"/>
                <c:pt idx="0">
                  <c:v>9 gy x 2</c:v>
                </c:pt>
                <c:pt idx="2">
                  <c:v>7gy x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2">
                  <c:v>4</c:v>
                </c:pt>
              </c:numCache>
            </c:numRef>
          </c:val>
        </c:ser>
        <c:shape val="cylinder"/>
        <c:axId val="76725632"/>
        <c:axId val="76731520"/>
        <c:axId val="0"/>
      </c:bar3DChart>
      <c:catAx>
        <c:axId val="76725632"/>
        <c:scaling>
          <c:orientation val="minMax"/>
        </c:scaling>
        <c:axPos val="b"/>
        <c:tickLblPos val="nextTo"/>
        <c:crossAx val="76731520"/>
        <c:crosses val="autoZero"/>
        <c:auto val="1"/>
        <c:lblAlgn val="ctr"/>
        <c:lblOffset val="100"/>
      </c:catAx>
      <c:valAx>
        <c:axId val="76731520"/>
        <c:scaling>
          <c:orientation val="minMax"/>
        </c:scaling>
        <c:axPos val="l"/>
        <c:majorGridlines/>
        <c:numFmt formatCode="General" sourceLinked="1"/>
        <c:tickLblPos val="nextTo"/>
        <c:crossAx val="7672563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 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IIB</c:v>
                </c:pt>
                <c:pt idx="1">
                  <c:v>IIIB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RECCURENCE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IIB</c:v>
                </c:pt>
                <c:pt idx="1">
                  <c:v>IIIB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</c:v>
                </c:pt>
                <c:pt idx="1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IIB</c:v>
                </c:pt>
                <c:pt idx="1">
                  <c:v>IIIB</c:v>
                </c:pt>
              </c:strCache>
            </c:strRef>
          </c:cat>
          <c:val>
            <c:numRef>
              <c:f>Sheet1!$D$2:$D$3</c:f>
            </c:numRef>
          </c:val>
        </c:ser>
        <c:shape val="cylinder"/>
        <c:axId val="76626560"/>
        <c:axId val="76632448"/>
        <c:axId val="0"/>
      </c:bar3DChart>
      <c:catAx>
        <c:axId val="76626560"/>
        <c:scaling>
          <c:orientation val="minMax"/>
        </c:scaling>
        <c:axPos val="b"/>
        <c:tickLblPos val="nextTo"/>
        <c:crossAx val="76632448"/>
        <c:crosses val="autoZero"/>
        <c:auto val="1"/>
        <c:lblAlgn val="ctr"/>
        <c:lblOffset val="100"/>
      </c:catAx>
      <c:valAx>
        <c:axId val="76632448"/>
        <c:scaling>
          <c:orientation val="minMax"/>
        </c:scaling>
        <c:axPos val="l"/>
        <c:majorGridlines/>
        <c:numFmt formatCode="General" sourceLinked="1"/>
        <c:tickLblPos val="nextTo"/>
        <c:crossAx val="7662656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 NO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RESIDUAL </c:v>
                </c:pt>
                <c:pt idx="1">
                  <c:v>NO RESIDUAL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44</c:v>
                </c:pt>
                <c:pt idx="1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RECCURENCE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RESIDUAL </c:v>
                </c:pt>
                <c:pt idx="1">
                  <c:v>NO RESIDUAL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</c:v>
                </c:pt>
                <c:pt idx="1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RESIDUAL </c:v>
                </c:pt>
                <c:pt idx="1">
                  <c:v>NO RESIDUAL</c:v>
                </c:pt>
              </c:strCache>
            </c:strRef>
          </c:cat>
          <c:val>
            <c:numRef>
              <c:f>Sheet1!$D$2:$D$3</c:f>
            </c:numRef>
          </c:val>
        </c:ser>
        <c:shape val="cylinder"/>
        <c:axId val="76670848"/>
        <c:axId val="76672384"/>
        <c:axId val="0"/>
      </c:bar3DChart>
      <c:catAx>
        <c:axId val="76670848"/>
        <c:scaling>
          <c:orientation val="minMax"/>
        </c:scaling>
        <c:axPos val="b"/>
        <c:tickLblPos val="nextTo"/>
        <c:crossAx val="76672384"/>
        <c:crosses val="autoZero"/>
        <c:auto val="1"/>
        <c:lblAlgn val="ctr"/>
        <c:lblOffset val="100"/>
      </c:catAx>
      <c:valAx>
        <c:axId val="76672384"/>
        <c:scaling>
          <c:orientation val="minMax"/>
        </c:scaling>
        <c:axPos val="l"/>
        <c:majorGridlines/>
        <c:numFmt formatCode="General" sourceLinked="1"/>
        <c:tickLblPos val="nextTo"/>
        <c:crossAx val="7667084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F97AC24-684C-47A2-A229-DC4E23D02DAA}" type="datetimeFigureOut">
              <a:rPr lang="en-US" smtClean="0"/>
              <a:pPr/>
              <a:t>02-02-2013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C65FA2BE-0FB8-4F02-831F-54524D5AB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iencedirect.com/science/journal/15384721/10/2" TargetMode="External"/><Relationship Id="rId2" Type="http://schemas.openxmlformats.org/officeDocument/2006/relationships/hyperlink" Target="http://www.sciencedirect.com/science/journal/1538472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295400"/>
            <a:ext cx="7772400" cy="1975104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 comparison of two different fractionation schedules in high dose rate </a:t>
            </a:r>
            <a:r>
              <a:rPr lang="en-US" b="1" dirty="0" err="1"/>
              <a:t>brachytherapy</a:t>
            </a:r>
            <a:r>
              <a:rPr lang="en-US" b="1" dirty="0"/>
              <a:t> for carcinoma cervix in terms of </a:t>
            </a:r>
            <a:r>
              <a:rPr lang="en-US" b="1" dirty="0" err="1"/>
              <a:t>locoregional</a:t>
            </a:r>
            <a:r>
              <a:rPr lang="en-US" b="1" dirty="0"/>
              <a:t> control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4876800"/>
            <a:ext cx="7620000" cy="1752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                                                                                                                  </a:t>
            </a:r>
            <a:r>
              <a:rPr lang="en-US" dirty="0" err="1" smtClean="0"/>
              <a:t>Dr.Sandeep.M</a:t>
            </a:r>
            <a:endParaRPr lang="en-US" dirty="0" smtClean="0"/>
          </a:p>
          <a:p>
            <a:r>
              <a:rPr lang="en-US" dirty="0" smtClean="0"/>
              <a:t>                                                                                                                  Junior resident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                                                                                                    </a:t>
            </a:r>
            <a:r>
              <a:rPr lang="en-US" dirty="0" err="1" smtClean="0"/>
              <a:t>Dr.Ajaykumar</a:t>
            </a:r>
            <a:endParaRPr lang="en-US" dirty="0" smtClean="0"/>
          </a:p>
          <a:p>
            <a:r>
              <a:rPr lang="en-US" dirty="0" smtClean="0"/>
              <a:t>                                                                                                                    Prof &amp; HOD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762000"/>
            <a:ext cx="7772400" cy="5181600"/>
          </a:xfrm>
        </p:spPr>
        <p:txBody>
          <a:bodyPr>
            <a:normAutofit/>
          </a:bodyPr>
          <a:lstStyle/>
          <a:p>
            <a:r>
              <a:rPr lang="en-US" dirty="0" smtClean="0"/>
              <a:t>All patients are assessed clinically for  residual disease after CCRT</a:t>
            </a:r>
          </a:p>
          <a:p>
            <a:endParaRPr lang="en-US" dirty="0" smtClean="0"/>
          </a:p>
          <a:p>
            <a:r>
              <a:rPr lang="en-US" dirty="0" smtClean="0"/>
              <a:t>All patients are followed up as per guidelines for one year for</a:t>
            </a:r>
          </a:p>
          <a:p>
            <a:pPr>
              <a:buNone/>
            </a:pPr>
            <a:r>
              <a:rPr lang="en-US" dirty="0" smtClean="0"/>
              <a:t>                               loco regional recurrence</a:t>
            </a:r>
          </a:p>
          <a:p>
            <a:pPr>
              <a:buNone/>
            </a:pPr>
            <a:r>
              <a:rPr lang="en-US" dirty="0" smtClean="0"/>
              <a:t>                               acute complications                         </a:t>
            </a:r>
          </a:p>
          <a:p>
            <a:r>
              <a:rPr lang="en-US" dirty="0" smtClean="0"/>
              <a:t>Recurrences are confirmed with biopsy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20" i="1" dirty="0" smtClean="0"/>
              <a:t>stage</a:t>
            </a:r>
            <a:endParaRPr lang="en-US" sz="4020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33600" y="1752600"/>
          <a:ext cx="4663440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480"/>
                <a:gridCol w="1554480"/>
                <a:gridCol w="1554480"/>
              </a:tblGrid>
              <a:tr h="819150">
                <a:tc>
                  <a:txBody>
                    <a:bodyPr/>
                    <a:lstStyle/>
                    <a:p>
                      <a:r>
                        <a:rPr lang="en-US" dirty="0" smtClean="0"/>
                        <a:t>Stage 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Frequency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Percent</a:t>
                      </a:r>
                      <a:endParaRPr lang="en-US" dirty="0"/>
                    </a:p>
                  </a:txBody>
                  <a:tcPr marL="86360" marR="86360"/>
                </a:tc>
              </a:tr>
              <a:tr h="819150">
                <a:tc>
                  <a:txBody>
                    <a:bodyPr/>
                    <a:lstStyle/>
                    <a:p>
                      <a:r>
                        <a:rPr lang="en-US" dirty="0" smtClean="0"/>
                        <a:t>II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76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61.3%</a:t>
                      </a:r>
                      <a:endParaRPr lang="en-US" dirty="0"/>
                    </a:p>
                  </a:txBody>
                  <a:tcPr marL="86360" marR="86360"/>
                </a:tc>
              </a:tr>
              <a:tr h="819150">
                <a:tc>
                  <a:txBody>
                    <a:bodyPr/>
                    <a:lstStyle/>
                    <a:p>
                      <a:r>
                        <a:rPr lang="en-US" dirty="0" smtClean="0"/>
                        <a:t>III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48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32.7%</a:t>
                      </a:r>
                      <a:endParaRPr lang="en-US" dirty="0"/>
                    </a:p>
                  </a:txBody>
                  <a:tcPr marL="86360" marR="86360"/>
                </a:tc>
              </a:tr>
              <a:tr h="8191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124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100%</a:t>
                      </a:r>
                      <a:endParaRPr lang="en-US" dirty="0"/>
                    </a:p>
                  </a:txBody>
                  <a:tcPr marL="86360" marR="8636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143000"/>
            <a:ext cx="7772400" cy="914400"/>
          </a:xfrm>
        </p:spPr>
        <p:txBody>
          <a:bodyPr/>
          <a:lstStyle/>
          <a:p>
            <a:r>
              <a:rPr lang="en-US" sz="4030" i="1" dirty="0" err="1" smtClean="0"/>
              <a:t>ebrt</a:t>
            </a:r>
            <a:endParaRPr lang="en-US" sz="4030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057400" y="2743200"/>
          <a:ext cx="4663440" cy="1230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480"/>
                <a:gridCol w="1554480"/>
                <a:gridCol w="1554480"/>
              </a:tblGrid>
              <a:tr h="6153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Frequency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Percent</a:t>
                      </a:r>
                      <a:endParaRPr lang="en-US" dirty="0"/>
                    </a:p>
                  </a:txBody>
                  <a:tcPr marL="86360" marR="86360"/>
                </a:tc>
              </a:tr>
              <a:tr h="615315">
                <a:tc>
                  <a:txBody>
                    <a:bodyPr/>
                    <a:lstStyle/>
                    <a:p>
                      <a:r>
                        <a:rPr lang="en-US" dirty="0" smtClean="0"/>
                        <a:t>45Gy/23#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124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 marL="86360" marR="8636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30" i="1" dirty="0" smtClean="0"/>
              <a:t>Residual growth</a:t>
            </a:r>
            <a:endParaRPr lang="en-US" sz="4030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0" y="2362200"/>
          <a:ext cx="51816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200"/>
                <a:gridCol w="1727200"/>
                <a:gridCol w="1727200"/>
              </a:tblGrid>
              <a:tr h="141715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Frequency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Percent</a:t>
                      </a:r>
                      <a:endParaRPr lang="en-US" dirty="0"/>
                    </a:p>
                  </a:txBody>
                  <a:tcPr marL="86360" marR="86360"/>
                </a:tc>
              </a:tr>
              <a:tr h="821048">
                <a:tc>
                  <a:txBody>
                    <a:bodyPr/>
                    <a:lstStyle/>
                    <a:p>
                      <a:r>
                        <a:rPr lang="en-US" dirty="0" smtClean="0"/>
                        <a:t>present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63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50.8</a:t>
                      </a:r>
                      <a:endParaRPr lang="en-US" dirty="0"/>
                    </a:p>
                  </a:txBody>
                  <a:tcPr marL="86360" marR="86360"/>
                </a:tc>
              </a:tr>
              <a:tr h="809800">
                <a:tc>
                  <a:txBody>
                    <a:bodyPr/>
                    <a:lstStyle/>
                    <a:p>
                      <a:r>
                        <a:rPr lang="en-US" dirty="0" smtClean="0"/>
                        <a:t>absent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61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49.2</a:t>
                      </a:r>
                      <a:endParaRPr lang="en-US" dirty="0"/>
                    </a:p>
                  </a:txBody>
                  <a:tcPr marL="86360" marR="8636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30" i="1" dirty="0" err="1" smtClean="0"/>
              <a:t>brachytherapy</a:t>
            </a:r>
            <a:endParaRPr lang="en-US" sz="4030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90600" y="2286000"/>
          <a:ext cx="6400800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</a:tblGrid>
              <a:tr h="5143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Frequency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Percent</a:t>
                      </a:r>
                      <a:endParaRPr lang="en-US" dirty="0"/>
                    </a:p>
                  </a:txBody>
                  <a:tcPr/>
                </a:tc>
              </a:tr>
              <a:tr h="514350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      </a:t>
                      </a:r>
                      <a:r>
                        <a:rPr lang="en-US" dirty="0" smtClean="0"/>
                        <a:t>9GY x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79</a:t>
                      </a:r>
                      <a:endParaRPr lang="en-US" dirty="0"/>
                    </a:p>
                  </a:txBody>
                  <a:tcPr/>
                </a:tc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7GY x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</a:tr>
              <a:tr h="5143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30" i="1" dirty="0" smtClean="0"/>
              <a:t>statistics</a:t>
            </a:r>
            <a:endParaRPr lang="en-US" sz="403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5908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Data assessed using </a:t>
            </a:r>
            <a:r>
              <a:rPr lang="en-US" dirty="0" err="1" smtClean="0"/>
              <a:t>spss</a:t>
            </a:r>
            <a:r>
              <a:rPr lang="en-US" dirty="0" smtClean="0"/>
              <a:t> version 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048000"/>
            <a:ext cx="7772400" cy="969264"/>
          </a:xfrm>
        </p:spPr>
        <p:txBody>
          <a:bodyPr/>
          <a:lstStyle/>
          <a:p>
            <a:r>
              <a:rPr lang="en-US" sz="4030" i="1" dirty="0" smtClean="0"/>
              <a:t>results</a:t>
            </a:r>
            <a:endParaRPr lang="en-US" sz="403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12064"/>
            <a:ext cx="8305800" cy="914400"/>
          </a:xfrm>
        </p:spPr>
        <p:txBody>
          <a:bodyPr/>
          <a:lstStyle/>
          <a:p>
            <a:r>
              <a:rPr lang="en-US" sz="4030" i="1" dirty="0" smtClean="0"/>
              <a:t>No of recurrences in two arms</a:t>
            </a:r>
            <a:endParaRPr lang="en-US" sz="4030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66800" y="1295400"/>
          <a:ext cx="77724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772400" cy="914400"/>
          </a:xfrm>
        </p:spPr>
        <p:txBody>
          <a:bodyPr/>
          <a:lstStyle/>
          <a:p>
            <a:r>
              <a:rPr lang="en-US" sz="4030" i="1" dirty="0" smtClean="0"/>
              <a:t>No of recurrences according to stage</a:t>
            </a:r>
            <a:endParaRPr lang="en-US" sz="4030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94273423"/>
              </p:ext>
            </p:extLst>
          </p:nvPr>
        </p:nvGraphicFramePr>
        <p:xfrm>
          <a:off x="914400" y="178435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1944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772400" cy="914400"/>
          </a:xfrm>
        </p:spPr>
        <p:txBody>
          <a:bodyPr/>
          <a:lstStyle/>
          <a:p>
            <a:r>
              <a:rPr lang="en-US" sz="4030" i="1" dirty="0" smtClean="0"/>
              <a:t>No of recurrence in comparison with presence of residual disease</a:t>
            </a:r>
            <a:endParaRPr lang="en-US" sz="4030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40590644"/>
              </p:ext>
            </p:extLst>
          </p:nvPr>
        </p:nvGraphicFramePr>
        <p:xfrm>
          <a:off x="914400" y="213360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35470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30" i="1" dirty="0" smtClean="0"/>
              <a:t>Background</a:t>
            </a:r>
            <a:endParaRPr lang="en-US" sz="403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77724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Carcinoma </a:t>
            </a:r>
            <a:r>
              <a:rPr lang="en-US" dirty="0"/>
              <a:t>cervix is one of the commonest malignancies in females. </a:t>
            </a:r>
          </a:p>
          <a:p>
            <a:r>
              <a:rPr lang="en-US" dirty="0" smtClean="0"/>
              <a:t>Locally </a:t>
            </a:r>
            <a:r>
              <a:rPr lang="en-US" dirty="0"/>
              <a:t>advanced carcinoma cervix is managed with concurrent </a:t>
            </a:r>
            <a:r>
              <a:rPr lang="en-US" dirty="0" err="1"/>
              <a:t>chemoradiation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/>
              <a:t>Brachytherapy</a:t>
            </a:r>
            <a:r>
              <a:rPr lang="en-US" dirty="0"/>
              <a:t> is usually delivered by either HDR or LDR machines. </a:t>
            </a:r>
            <a:endParaRPr lang="en-US" dirty="0" smtClean="0"/>
          </a:p>
          <a:p>
            <a:r>
              <a:rPr lang="en-US" dirty="0" smtClean="0"/>
              <a:t>ABS(American </a:t>
            </a:r>
            <a:r>
              <a:rPr lang="en-US" dirty="0" err="1" smtClean="0"/>
              <a:t>Brachytherapy</a:t>
            </a:r>
            <a:r>
              <a:rPr lang="en-US" dirty="0" smtClean="0"/>
              <a:t> Society </a:t>
            </a:r>
            <a:r>
              <a:rPr lang="en-US" dirty="0" err="1" smtClean="0"/>
              <a:t>recommeneds</a:t>
            </a:r>
            <a:r>
              <a:rPr lang="en-US" dirty="0" smtClean="0"/>
              <a:t> maximum 7.5Gy/</a:t>
            </a:r>
            <a:r>
              <a:rPr lang="en-US" dirty="0" err="1" smtClean="0"/>
              <a:t>fr</a:t>
            </a:r>
            <a:r>
              <a:rPr lang="en-US" dirty="0" smtClean="0"/>
              <a:t> and min 4 </a:t>
            </a:r>
            <a:r>
              <a:rPr lang="en-US" dirty="0" err="1" smtClean="0"/>
              <a:t>fr</a:t>
            </a:r>
            <a:r>
              <a:rPr lang="en-US" dirty="0" smtClean="0"/>
              <a:t>)1</a:t>
            </a:r>
          </a:p>
          <a:p>
            <a:r>
              <a:rPr lang="en-US" sz="1600" dirty="0" smtClean="0"/>
              <a:t>1 </a:t>
            </a:r>
            <a:r>
              <a:rPr lang="en-US" sz="1600" dirty="0" err="1" smtClean="0"/>
              <a:t>ref:Nag</a:t>
            </a:r>
            <a:r>
              <a:rPr lang="en-US" sz="1600" dirty="0" smtClean="0"/>
              <a:t> s </a:t>
            </a:r>
            <a:r>
              <a:rPr lang="en-US" sz="1600" dirty="0" err="1" smtClean="0"/>
              <a:t>etal</a:t>
            </a:r>
            <a:r>
              <a:rPr lang="en-US" sz="1600" dirty="0" smtClean="0"/>
              <a:t> </a:t>
            </a:r>
            <a:r>
              <a:rPr lang="en-US" sz="1600" dirty="0" err="1" smtClean="0"/>
              <a:t>Int</a:t>
            </a:r>
            <a:r>
              <a:rPr lang="en-US" sz="1600" dirty="0" smtClean="0"/>
              <a:t> J </a:t>
            </a:r>
            <a:r>
              <a:rPr lang="en-US" sz="1600" dirty="0" err="1" smtClean="0"/>
              <a:t>Radiat</a:t>
            </a:r>
            <a:r>
              <a:rPr lang="en-US" sz="1600" dirty="0" smtClean="0"/>
              <a:t> </a:t>
            </a:r>
            <a:r>
              <a:rPr lang="en-US" sz="1600" dirty="0" err="1" smtClean="0"/>
              <a:t>oncol</a:t>
            </a:r>
            <a:r>
              <a:rPr lang="en-US" sz="1600" dirty="0" smtClean="0"/>
              <a:t> </a:t>
            </a:r>
            <a:r>
              <a:rPr lang="en-US" sz="1600" dirty="0" err="1" smtClean="0"/>
              <a:t>Biol</a:t>
            </a:r>
            <a:r>
              <a:rPr lang="en-US" sz="1600" dirty="0" smtClean="0"/>
              <a:t> </a:t>
            </a:r>
            <a:r>
              <a:rPr lang="en-US" sz="1600" dirty="0" err="1" smtClean="0"/>
              <a:t>Phy</a:t>
            </a:r>
            <a:r>
              <a:rPr lang="en-US" sz="1600" dirty="0" smtClean="0"/>
              <a:t> 2000,48 ,201 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results.pdf - Adobe Reader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15" t="11478" r="46148" b="35300"/>
          <a:stretch/>
        </p:blipFill>
        <p:spPr>
          <a:xfrm>
            <a:off x="457200" y="1295400"/>
            <a:ext cx="8534400" cy="4876799"/>
          </a:xfrm>
        </p:spPr>
      </p:pic>
    </p:spTree>
    <p:extLst>
      <p:ext uri="{BB962C8B-B14F-4D97-AF65-F5344CB8AC3E}">
        <p14:creationId xmlns:p14="http://schemas.microsoft.com/office/powerpoint/2010/main" xmlns="" val="164237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Untitled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686800" cy="513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295400"/>
          <a:ext cx="7772400" cy="135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609600">
                <a:tc>
                  <a:txBody>
                    <a:bodyPr/>
                    <a:lstStyle/>
                    <a:p>
                      <a:r>
                        <a:rPr lang="en-US" dirty="0" smtClean="0"/>
                        <a:t>stage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recurrence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64 (84.2%)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 (15.8%)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III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 (85.4%)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(14.6%)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47800" y="4267200"/>
          <a:ext cx="60960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Asymp</a:t>
                      </a:r>
                      <a:r>
                        <a:rPr kumimoji="0"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 Sig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(2-sided)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Pearson chi square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.873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user\Desktop\Untitled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343400"/>
            <a:ext cx="7772400" cy="1479565"/>
          </a:xfrm>
          <a:prstGeom prst="rect">
            <a:avLst/>
          </a:prstGeom>
          <a:noFill/>
        </p:spPr>
      </p:pic>
      <p:pic>
        <p:nvPicPr>
          <p:cNvPr id="2051" name="Picture 3" descr="C:\Users\user\Desktop\Untitl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219200"/>
            <a:ext cx="8002587" cy="152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784350"/>
          <a:ext cx="77724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Residual growth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recurrence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present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52 (82.5%)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 (17.5%)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absent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55 (90%)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r>
                        <a:rPr lang="en-US" baseline="0" dirty="0" smtClean="0"/>
                        <a:t> (10%)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90600" y="4038600"/>
          <a:ext cx="76200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1905000"/>
                <a:gridCol w="1905000"/>
                <a:gridCol w="19050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Asymp</a:t>
                      </a:r>
                      <a:r>
                        <a:rPr kumimoji="0"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 Sig.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(2-sided)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Pearson chi square test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0.832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0.362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30" i="1" dirty="0" smtClean="0"/>
              <a:t>toxicities</a:t>
            </a:r>
            <a:endParaRPr lang="en-US" sz="403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Bladder – grade I- 9Gy – 15%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                 7 </a:t>
            </a:r>
            <a:r>
              <a:rPr lang="en-US" dirty="0" err="1" smtClean="0"/>
              <a:t>Gy</a:t>
            </a:r>
            <a:r>
              <a:rPr lang="en-US" dirty="0" smtClean="0"/>
              <a:t>- 20%</a:t>
            </a:r>
          </a:p>
          <a:p>
            <a:r>
              <a:rPr lang="en-US" dirty="0" smtClean="0"/>
              <a:t>None of the pts needed intervention for </a:t>
            </a:r>
            <a:r>
              <a:rPr lang="en-US" dirty="0" err="1" smtClean="0"/>
              <a:t>heamatologic</a:t>
            </a:r>
            <a:r>
              <a:rPr lang="en-US" dirty="0" smtClean="0"/>
              <a:t> toxicities</a:t>
            </a:r>
          </a:p>
          <a:p>
            <a:r>
              <a:rPr lang="en-US" dirty="0" smtClean="0"/>
              <a:t>Bleeding </a:t>
            </a:r>
            <a:r>
              <a:rPr lang="en-US" dirty="0" smtClean="0"/>
              <a:t>PR </a:t>
            </a:r>
          </a:p>
          <a:p>
            <a:pPr>
              <a:buNone/>
            </a:pPr>
            <a:r>
              <a:rPr lang="en-US" dirty="0" smtClean="0"/>
              <a:t>          one patient from both arms reported bleeding PR </a:t>
            </a:r>
            <a:r>
              <a:rPr lang="en-US" dirty="0" smtClean="0"/>
              <a:t>was </a:t>
            </a:r>
            <a:r>
              <a:rPr lang="en-US" dirty="0" smtClean="0"/>
              <a:t>managed </a:t>
            </a:r>
            <a:r>
              <a:rPr lang="en-US" dirty="0" smtClean="0"/>
              <a:t>conservatively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30" i="1" dirty="0" smtClean="0"/>
              <a:t>conclusion</a:t>
            </a:r>
            <a:endParaRPr lang="en-US" sz="403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carcinoma cervix CCRT followed by HDR ICRT with 9Gy wkly in two fraction is </a:t>
            </a:r>
            <a:r>
              <a:rPr lang="en-US" dirty="0" err="1" smtClean="0"/>
              <a:t>equaly</a:t>
            </a:r>
            <a:r>
              <a:rPr lang="en-US" dirty="0" smtClean="0"/>
              <a:t> effective  in   </a:t>
            </a:r>
            <a:r>
              <a:rPr lang="en-US" b="1" i="1" dirty="0" smtClean="0"/>
              <a:t>local control   </a:t>
            </a:r>
            <a:r>
              <a:rPr lang="en-US" dirty="0" smtClean="0"/>
              <a:t>as 7GYin three fractions in a follow up period of one year</a:t>
            </a:r>
          </a:p>
          <a:p>
            <a:endParaRPr lang="en-US" dirty="0" smtClean="0"/>
          </a:p>
          <a:p>
            <a:r>
              <a:rPr lang="en-US" dirty="0" smtClean="0"/>
              <a:t> These patients should be followed up for late toxicities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4579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30" i="1" dirty="0" smtClean="0"/>
              <a:t>limitations</a:t>
            </a:r>
            <a:endParaRPr lang="en-US" sz="403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Not a prospective study</a:t>
            </a:r>
          </a:p>
          <a:p>
            <a:r>
              <a:rPr lang="en-US" dirty="0" smtClean="0"/>
              <a:t>Only short term follow up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33746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3200400"/>
            <a:ext cx="7772400" cy="914400"/>
          </a:xfrm>
        </p:spPr>
        <p:txBody>
          <a:bodyPr/>
          <a:lstStyle/>
          <a:p>
            <a:r>
              <a:rPr lang="en-US" sz="3990" b="1" i="1" dirty="0" smtClean="0"/>
              <a:t>Thank u</a:t>
            </a:r>
            <a:endParaRPr lang="en-US" sz="3990" b="1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high volume centers for adequate use of resources, their were studies assessing HDR ICRT with reduce fractionation schedules</a:t>
            </a:r>
          </a:p>
          <a:p>
            <a:r>
              <a:rPr lang="en-US" sz="1800" dirty="0" smtClean="0"/>
              <a:t>Hama Y et al Radiology 2001 219;207-212</a:t>
            </a:r>
          </a:p>
          <a:p>
            <a:r>
              <a:rPr lang="en-US" sz="1800" dirty="0" smtClean="0"/>
              <a:t>6.8x 3f </a:t>
            </a:r>
            <a:r>
              <a:rPr lang="en-US" sz="1800" dirty="0" err="1" smtClean="0"/>
              <a:t>vs</a:t>
            </a:r>
            <a:r>
              <a:rPr lang="en-US" sz="1800" dirty="0" smtClean="0"/>
              <a:t> 9gy x2</a:t>
            </a:r>
          </a:p>
          <a:p>
            <a:r>
              <a:rPr lang="en-US" sz="1800" dirty="0" err="1" smtClean="0"/>
              <a:t>Firuza</a:t>
            </a:r>
            <a:r>
              <a:rPr lang="en-US" sz="1800" dirty="0" smtClean="0"/>
              <a:t> </a:t>
            </a:r>
            <a:r>
              <a:rPr lang="en-US" sz="1800" dirty="0" err="1" smtClean="0"/>
              <a:t>patel,pankaj</a:t>
            </a:r>
            <a:r>
              <a:rPr lang="en-US" sz="1800" dirty="0" smtClean="0"/>
              <a:t> </a:t>
            </a:r>
            <a:r>
              <a:rPr lang="en-US" sz="1800" dirty="0" err="1" smtClean="0"/>
              <a:t>kumar</a:t>
            </a:r>
            <a:r>
              <a:rPr lang="en-US" sz="1800" dirty="0" smtClean="0"/>
              <a:t> et </a:t>
            </a:r>
            <a:r>
              <a:rPr lang="en-US" sz="1800" dirty="0" err="1" smtClean="0"/>
              <a:t>al</a:t>
            </a:r>
            <a:r>
              <a:rPr lang="en-US" sz="1800" b="1" dirty="0" err="1" smtClean="0">
                <a:hlinkClick r:id="rId2" tooltip="Go to Brachytherapy on SciVerse ScienceDirect"/>
              </a:rPr>
              <a:t>Brachytherapy</a:t>
            </a:r>
            <a:endParaRPr lang="en-US" sz="1800" b="1" dirty="0" smtClean="0"/>
          </a:p>
          <a:p>
            <a:r>
              <a:rPr lang="en-US" sz="1800" b="1" dirty="0" smtClean="0">
                <a:hlinkClick r:id="rId3" tooltip="Go to table of contents for this volume/issue"/>
              </a:rPr>
              <a:t>Volume 10, Issue 2</a:t>
            </a:r>
            <a:r>
              <a:rPr lang="en-US" sz="1800" b="1" dirty="0" smtClean="0"/>
              <a:t>, </a:t>
            </a:r>
            <a:r>
              <a:rPr lang="en-US" sz="1800" dirty="0" smtClean="0"/>
              <a:t>March–April 2011, Pages 147–153</a:t>
            </a:r>
          </a:p>
          <a:p>
            <a:pPr>
              <a:buNone/>
            </a:pPr>
            <a:r>
              <a:rPr lang="en-US" sz="1800" dirty="0" smtClean="0"/>
              <a:t> </a:t>
            </a:r>
          </a:p>
          <a:p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20" i="1" dirty="0"/>
              <a:t>Aims and </a:t>
            </a:r>
            <a:r>
              <a:rPr lang="en-US" sz="4020" i="1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 To compare two different fractionation schedules in high dose </a:t>
            </a:r>
            <a:r>
              <a:rPr lang="en-US" dirty="0" err="1"/>
              <a:t>brachytherapy</a:t>
            </a:r>
            <a:r>
              <a:rPr lang="en-US" dirty="0"/>
              <a:t> for carcinoma cervix with respect to </a:t>
            </a:r>
            <a:r>
              <a:rPr lang="en-US" dirty="0" err="1"/>
              <a:t>locoregional</a:t>
            </a:r>
            <a:r>
              <a:rPr lang="en-US" dirty="0"/>
              <a:t> </a:t>
            </a:r>
            <a:r>
              <a:rPr lang="en-US" dirty="0" smtClean="0"/>
              <a:t>control of the disease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30" i="1" dirty="0" smtClean="0"/>
              <a:t>methodology</a:t>
            </a:r>
            <a:endParaRPr lang="en-US" sz="403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Study setting :- Dept. of  Radiotherapy</a:t>
            </a:r>
          </a:p>
          <a:p>
            <a:pPr>
              <a:buNone/>
            </a:pPr>
            <a:r>
              <a:rPr lang="en-US" dirty="0" smtClean="0"/>
              <a:t>                                      Calicut medical college</a:t>
            </a:r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Study design :- retrospective cohort </a:t>
            </a:r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Study period :- 2010 </a:t>
            </a:r>
            <a:r>
              <a:rPr lang="en-US" dirty="0" err="1" smtClean="0"/>
              <a:t>jan</a:t>
            </a:r>
            <a:r>
              <a:rPr lang="en-US" dirty="0" smtClean="0"/>
              <a:t> – 2011 </a:t>
            </a:r>
            <a:r>
              <a:rPr lang="en-US" dirty="0" err="1" smtClean="0"/>
              <a:t>jan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sz="4020" i="1" dirty="0" smtClean="0"/>
              <a:t>inclusion criteria</a:t>
            </a:r>
            <a:endParaRPr lang="en-US" sz="402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patients with ca cervix , stage II &amp; III who took treatment from our college</a:t>
            </a:r>
          </a:p>
          <a:p>
            <a:endParaRPr lang="en-US" dirty="0" smtClean="0"/>
          </a:p>
          <a:p>
            <a:r>
              <a:rPr lang="en-US" dirty="0" smtClean="0"/>
              <a:t>Performance status – 1 &amp; 2</a:t>
            </a:r>
          </a:p>
          <a:p>
            <a:endParaRPr lang="en-US" dirty="0" smtClean="0"/>
          </a:p>
          <a:p>
            <a:r>
              <a:rPr lang="en-US" dirty="0" smtClean="0"/>
              <a:t>Age between – 35 – 65 years</a:t>
            </a:r>
          </a:p>
          <a:p>
            <a:endParaRPr lang="en-US" dirty="0" smtClean="0"/>
          </a:p>
          <a:p>
            <a:r>
              <a:rPr lang="en-US" dirty="0" err="1" smtClean="0"/>
              <a:t>Squamous</a:t>
            </a:r>
            <a:r>
              <a:rPr lang="en-US" dirty="0" smtClean="0"/>
              <a:t> cell carcinoma histology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20" i="1" dirty="0" smtClean="0"/>
              <a:t>Exclusion criteria</a:t>
            </a:r>
            <a:endParaRPr lang="en-US" sz="402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status – 3 &amp; 4</a:t>
            </a:r>
          </a:p>
          <a:p>
            <a:r>
              <a:rPr lang="en-US" dirty="0" smtClean="0"/>
              <a:t>No proper follow up</a:t>
            </a:r>
          </a:p>
          <a:p>
            <a:r>
              <a:rPr lang="en-US" dirty="0" smtClean="0"/>
              <a:t>Age &gt; 65 years</a:t>
            </a:r>
          </a:p>
          <a:p>
            <a:r>
              <a:rPr lang="en-US" dirty="0" smtClean="0"/>
              <a:t>Stage IV disease</a:t>
            </a:r>
          </a:p>
          <a:p>
            <a:r>
              <a:rPr lang="en-US" dirty="0" smtClean="0"/>
              <a:t>Non concurrent EBRT given cases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30" i="1" dirty="0" smtClean="0"/>
              <a:t>Materials &amp; methods</a:t>
            </a:r>
            <a:endParaRPr lang="en-US" sz="403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35960"/>
            <a:ext cx="7772400" cy="3245640"/>
          </a:xfrm>
        </p:spPr>
        <p:txBody>
          <a:bodyPr/>
          <a:lstStyle/>
          <a:p>
            <a:r>
              <a:rPr lang="en-US" dirty="0" smtClean="0"/>
              <a:t>124 patients with carcinoma cervix with stage II &amp; III were given concurrent chemo radiotherapy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cisplain</a:t>
            </a:r>
            <a:r>
              <a:rPr lang="en-US" dirty="0" smtClean="0"/>
              <a:t> 40 mg/m2 weekly</a:t>
            </a:r>
          </a:p>
          <a:p>
            <a:r>
              <a:rPr lang="en-US" dirty="0" smtClean="0"/>
              <a:t>RT dose of 45Gy/23 #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Patients are divided in 2 arms</a:t>
            </a:r>
          </a:p>
          <a:p>
            <a:endParaRPr lang="en-US" dirty="0" smtClean="0"/>
          </a:p>
          <a:p>
            <a:r>
              <a:rPr lang="en-US" dirty="0" smtClean="0"/>
              <a:t>7Gy given weekly in  3 sittings</a:t>
            </a:r>
          </a:p>
          <a:p>
            <a:r>
              <a:rPr lang="en-US" dirty="0" smtClean="0"/>
              <a:t>9Gy given weekly in  2 sittings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320</TotalTime>
  <Words>556</Words>
  <Application>Microsoft Office PowerPoint</Application>
  <PresentationFormat>On-screen Show (4:3)</PresentationFormat>
  <Paragraphs>155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Metro</vt:lpstr>
      <vt:lpstr>A comparison of two different fractionation schedules in high dose rate brachytherapy for carcinoma cervix in terms of locoregional control</vt:lpstr>
      <vt:lpstr>Background</vt:lpstr>
      <vt:lpstr>Slide 3</vt:lpstr>
      <vt:lpstr>Aims and Objectives</vt:lpstr>
      <vt:lpstr>methodology</vt:lpstr>
      <vt:lpstr> inclusion criteria</vt:lpstr>
      <vt:lpstr>Exclusion criteria</vt:lpstr>
      <vt:lpstr>Materials &amp; methods</vt:lpstr>
      <vt:lpstr>Slide 9</vt:lpstr>
      <vt:lpstr>Slide 10</vt:lpstr>
      <vt:lpstr>stage</vt:lpstr>
      <vt:lpstr>ebrt</vt:lpstr>
      <vt:lpstr>Residual growth</vt:lpstr>
      <vt:lpstr>brachytherapy</vt:lpstr>
      <vt:lpstr>statistics</vt:lpstr>
      <vt:lpstr>results</vt:lpstr>
      <vt:lpstr>No of recurrences in two arms</vt:lpstr>
      <vt:lpstr>No of recurrences according to stage</vt:lpstr>
      <vt:lpstr>No of recurrence in comparison with presence of residual disease</vt:lpstr>
      <vt:lpstr>Slide 20</vt:lpstr>
      <vt:lpstr>Slide 21</vt:lpstr>
      <vt:lpstr>Slide 22</vt:lpstr>
      <vt:lpstr>Slide 23</vt:lpstr>
      <vt:lpstr>Slide 24</vt:lpstr>
      <vt:lpstr>toxicities</vt:lpstr>
      <vt:lpstr>conclusion</vt:lpstr>
      <vt:lpstr>limitations</vt:lpstr>
      <vt:lpstr>Thank 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comparison of two different fractionation schedules in high dose rate brachytherapy for carcinoma cervix in terms of locoregional control</dc:title>
  <dc:creator>USER</dc:creator>
  <cp:lastModifiedBy>ADMIN</cp:lastModifiedBy>
  <cp:revision>48</cp:revision>
  <dcterms:created xsi:type="dcterms:W3CDTF">2013-01-31T17:49:27Z</dcterms:created>
  <dcterms:modified xsi:type="dcterms:W3CDTF">2013-02-02T02:45:32Z</dcterms:modified>
</cp:coreProperties>
</file>