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8" r:id="rId3"/>
    <p:sldId id="259" r:id="rId4"/>
    <p:sldId id="260" r:id="rId5"/>
    <p:sldId id="266" r:id="rId6"/>
    <p:sldId id="261" r:id="rId7"/>
    <p:sldId id="263" r:id="rId8"/>
    <p:sldId id="262" r:id="rId9"/>
    <p:sldId id="268" r:id="rId10"/>
    <p:sldId id="269" r:id="rId11"/>
    <p:sldId id="25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75104C-9A29-43F3-8C87-100FBFDD2C99}" v="79" dt="2022-06-08T08:02:39.0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70096"/>
  </p:normalViewPr>
  <p:slideViewPr>
    <p:cSldViewPr snapToGrid="0">
      <p:cViewPr varScale="1">
        <p:scale>
          <a:sx n="87" d="100"/>
          <a:sy n="87" d="100"/>
        </p:scale>
        <p:origin x="12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51C45F-2E84-994D-99EF-0C89246D6758}" type="datetimeFigureOut">
              <a:rPr lang="en-LT" smtClean="0"/>
              <a:t>2022-06-08</a:t>
            </a:fld>
            <a:endParaRPr lang="en-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68BACA-DCA0-F94B-9473-39D2B2F64834}" type="slidenum">
              <a:rPr lang="en-LT" smtClean="0"/>
              <a:t>‹#›</a:t>
            </a:fld>
            <a:endParaRPr lang="en-LT"/>
          </a:p>
        </p:txBody>
      </p:sp>
    </p:spTree>
    <p:extLst>
      <p:ext uri="{BB962C8B-B14F-4D97-AF65-F5344CB8AC3E}">
        <p14:creationId xmlns:p14="http://schemas.microsoft.com/office/powerpoint/2010/main" val="40579453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n-lt"/>
                <a:cs typeface="+mn-lt"/>
              </a:rPr>
              <a:t>Hello everyone, thanks for coming to listen to us.</a:t>
            </a:r>
          </a:p>
          <a:p>
            <a:r>
              <a:rPr lang="en-US" dirty="0">
                <a:ea typeface="+mn-lt"/>
                <a:cs typeface="+mn-lt"/>
              </a:rPr>
              <a:t>So I am Greta from the University of Leeds and I was asked to talk about accessibility in transport planning, active travel, and the potential of open tools and data in encouraging active travel. </a:t>
            </a:r>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1</a:t>
            </a:fld>
            <a:endParaRPr lang="en-LT"/>
          </a:p>
        </p:txBody>
      </p:sp>
    </p:spTree>
    <p:extLst>
      <p:ext uri="{BB962C8B-B14F-4D97-AF65-F5344CB8AC3E}">
        <p14:creationId xmlns:p14="http://schemas.microsoft.com/office/powerpoint/2010/main" val="1076312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mn-lt"/>
                <a:cs typeface="+mn-lt"/>
              </a:rPr>
              <a:t>Thus creating an inclusive and localized active travel infrastructure. </a:t>
            </a:r>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10</a:t>
            </a:fld>
            <a:endParaRPr lang="en-LT"/>
          </a:p>
        </p:txBody>
      </p:sp>
    </p:spTree>
    <p:extLst>
      <p:ext uri="{BB962C8B-B14F-4D97-AF65-F5344CB8AC3E}">
        <p14:creationId xmlns:p14="http://schemas.microsoft.com/office/powerpoint/2010/main" val="3626575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n-lt"/>
                <a:cs typeface="+mn-lt"/>
              </a:rPr>
              <a:t>I want to start off my talk by introducing to you an </a:t>
            </a:r>
            <a:r>
              <a:rPr lang="en-US" dirty="0" err="1">
                <a:ea typeface="+mn-lt"/>
                <a:cs typeface="+mn-lt"/>
              </a:rPr>
              <a:t>ActDev</a:t>
            </a:r>
            <a:r>
              <a:rPr lang="en-US" dirty="0">
                <a:ea typeface="+mn-lt"/>
                <a:cs typeface="+mn-lt"/>
              </a:rPr>
              <a:t> tool, which was developed at the University of Leeds and partners, including </a:t>
            </a:r>
            <a:r>
              <a:rPr lang="en-US" dirty="0" err="1">
                <a:ea typeface="+mn-lt"/>
                <a:cs typeface="+mn-lt"/>
              </a:rPr>
              <a:t>cyclestreets.net</a:t>
            </a:r>
            <a:r>
              <a:rPr lang="en-US" dirty="0">
                <a:ea typeface="+mn-lt"/>
                <a:cs typeface="+mn-lt"/>
              </a:rPr>
              <a:t> and A/B Street. It is an open source beta project aiming to provide evidence for active travel provision and potential in the new development sites. I was not involved in the project, so my aim is not to show the uses of a tool but rather bring your attention to one of its functionalities -- the accessibility measure. </a:t>
            </a:r>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2</a:t>
            </a:fld>
            <a:endParaRPr lang="en-LT"/>
          </a:p>
        </p:txBody>
      </p:sp>
    </p:spTree>
    <p:extLst>
      <p:ext uri="{BB962C8B-B14F-4D97-AF65-F5344CB8AC3E}">
        <p14:creationId xmlns:p14="http://schemas.microsoft.com/office/powerpoint/2010/main" val="2361167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n-lt"/>
                <a:cs typeface="+mn-lt"/>
              </a:rPr>
              <a:t>If you look at the screen, you can see it here and it shows how accessible the area is, which is defined by road busyness. It is focused on cycling and if I’m not mistaken the data for busyness estimates came from </a:t>
            </a:r>
            <a:r>
              <a:rPr lang="en-US" dirty="0" err="1">
                <a:ea typeface="+mn-lt"/>
                <a:cs typeface="+mn-lt"/>
              </a:rPr>
              <a:t>cyclestreets.net</a:t>
            </a:r>
            <a:r>
              <a:rPr lang="en-US" dirty="0">
                <a:ea typeface="+mn-lt"/>
                <a:cs typeface="+mn-lt"/>
              </a:rPr>
              <a:t> and I think it’s a nice example of data being reused in different open tools. While I think it’s great that the functionality is here, however I also believe that it can be useful to critically engage with the existing transport planning tools even if they are prototypes; </a:t>
            </a:r>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3</a:t>
            </a:fld>
            <a:endParaRPr lang="en-LT"/>
          </a:p>
        </p:txBody>
      </p:sp>
    </p:spTree>
    <p:extLst>
      <p:ext uri="{BB962C8B-B14F-4D97-AF65-F5344CB8AC3E}">
        <p14:creationId xmlns:p14="http://schemas.microsoft.com/office/powerpoint/2010/main" val="1498740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n-lt"/>
                <a:cs typeface="+mn-lt"/>
              </a:rPr>
              <a:t>maybe especially because they are open source prototypes because it opens up space for citizens or policy makers to participate in the decision-making by looking, for example, at how it works and propose changes, suggestions, or express concerns. </a:t>
            </a:r>
          </a:p>
          <a:p>
            <a:endParaRPr lang="en-US" dirty="0">
              <a:ea typeface="+mn-lt"/>
              <a:cs typeface="+mn-lt"/>
            </a:endParaRPr>
          </a:p>
        </p:txBody>
      </p:sp>
      <p:sp>
        <p:nvSpPr>
          <p:cNvPr id="4" name="Slide Number Placeholder 3"/>
          <p:cNvSpPr>
            <a:spLocks noGrp="1"/>
          </p:cNvSpPr>
          <p:nvPr>
            <p:ph type="sldNum" sz="quarter" idx="5"/>
          </p:nvPr>
        </p:nvSpPr>
        <p:spPr/>
        <p:txBody>
          <a:bodyPr/>
          <a:lstStyle/>
          <a:p>
            <a:fld id="{F468BACA-DCA0-F94B-9473-39D2B2F64834}" type="slidenum">
              <a:rPr lang="en-LT" smtClean="0"/>
              <a:t>4</a:t>
            </a:fld>
            <a:endParaRPr lang="en-LT"/>
          </a:p>
        </p:txBody>
      </p:sp>
    </p:spTree>
    <p:extLst>
      <p:ext uri="{BB962C8B-B14F-4D97-AF65-F5344CB8AC3E}">
        <p14:creationId xmlns:p14="http://schemas.microsoft.com/office/powerpoint/2010/main" val="3141493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n-lt"/>
                <a:cs typeface="+mn-lt"/>
              </a:rPr>
              <a:t>Of course, participatory design does not mean that it is free of limitations, such as bias. And I’d like you to think of bias embedded in our tools.</a:t>
            </a:r>
          </a:p>
          <a:p>
            <a:endParaRPr lang="en-US" dirty="0">
              <a:ea typeface="+mn-lt"/>
              <a:cs typeface="+mn-lt"/>
            </a:endParaRPr>
          </a:p>
          <a:p>
            <a:r>
              <a:rPr lang="en-US" dirty="0">
                <a:ea typeface="+mn-lt"/>
                <a:cs typeface="+mn-lt"/>
              </a:rPr>
              <a:t>By this I do not simply want you to focus on what a tool does not do, for example, provide walkability measure, but, rather, given that it does provide such a measure, for whom it caters? And, perhaps more importantly, how the data we have shapes the results produced by the tools?</a:t>
            </a:r>
          </a:p>
          <a:p>
            <a:endParaRPr lang="en-US" dirty="0">
              <a:ea typeface="+mn-lt"/>
              <a:cs typeface="+mn-lt"/>
            </a:endParaRPr>
          </a:p>
          <a:p>
            <a:endParaRPr lang="en-US" dirty="0">
              <a:ea typeface="+mn-lt"/>
              <a:cs typeface="+mn-lt"/>
            </a:endParaRPr>
          </a:p>
          <a:p>
            <a:r>
              <a:rPr lang="en-US" dirty="0">
                <a:ea typeface="+mn-lt"/>
                <a:cs typeface="+mn-lt"/>
              </a:rPr>
              <a:t>I think investigation of potential biases leads to </a:t>
            </a:r>
            <a:r>
              <a:rPr lang="en-US" b="1" dirty="0">
                <a:ea typeface="+mn-lt"/>
                <a:cs typeface="+mn-lt"/>
              </a:rPr>
              <a:t>inclusive thinking and, thus, design.</a:t>
            </a:r>
            <a:endParaRPr lang="en-US" dirty="0">
              <a:ea typeface="+mn-lt"/>
              <a:cs typeface="+mn-lt"/>
            </a:endParaRPr>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5</a:t>
            </a:fld>
            <a:endParaRPr lang="en-LT"/>
          </a:p>
        </p:txBody>
      </p:sp>
    </p:spTree>
    <p:extLst>
      <p:ext uri="{BB962C8B-B14F-4D97-AF65-F5344CB8AC3E}">
        <p14:creationId xmlns:p14="http://schemas.microsoft.com/office/powerpoint/2010/main" val="2930170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mn-lt"/>
                <a:cs typeface="+mn-lt"/>
              </a:rPr>
              <a:t>Inclusive design</a:t>
            </a:r>
            <a:r>
              <a:rPr lang="en-US" dirty="0">
                <a:ea typeface="+mn-lt"/>
                <a:cs typeface="+mn-lt"/>
              </a:rPr>
              <a:t> is most likely not a new concept to you because it’s highlighted in both LTN1/20 and Inclusive Mobility. </a:t>
            </a:r>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6</a:t>
            </a:fld>
            <a:endParaRPr lang="en-LT"/>
          </a:p>
        </p:txBody>
      </p:sp>
    </p:spTree>
    <p:extLst>
      <p:ext uri="{BB962C8B-B14F-4D97-AF65-F5344CB8AC3E}">
        <p14:creationId xmlns:p14="http://schemas.microsoft.com/office/powerpoint/2010/main" val="2622759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mn-lt"/>
                <a:cs typeface="+mn-lt"/>
              </a:rPr>
              <a:t>However, what the guides also emphasize is the </a:t>
            </a:r>
            <a:r>
              <a:rPr lang="en-US" b="1" dirty="0">
                <a:ea typeface="+mn-lt"/>
                <a:cs typeface="+mn-lt"/>
              </a:rPr>
              <a:t>participation of local communities</a:t>
            </a:r>
            <a:r>
              <a:rPr lang="en-US" dirty="0">
                <a:ea typeface="+mn-lt"/>
                <a:cs typeface="+mn-lt"/>
              </a:rPr>
              <a:t> in the decision-making concerning inclusive design. </a:t>
            </a:r>
          </a:p>
          <a:p>
            <a:r>
              <a:rPr lang="en-US" dirty="0">
                <a:ea typeface="+mn-lt"/>
                <a:cs typeface="+mn-lt"/>
              </a:rPr>
              <a:t>The question is how to engage citizens. </a:t>
            </a:r>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7</a:t>
            </a:fld>
            <a:endParaRPr lang="en-LT"/>
          </a:p>
        </p:txBody>
      </p:sp>
    </p:spTree>
    <p:extLst>
      <p:ext uri="{BB962C8B-B14F-4D97-AF65-F5344CB8AC3E}">
        <p14:creationId xmlns:p14="http://schemas.microsoft.com/office/powerpoint/2010/main" val="2578393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n-lt"/>
                <a:cs typeface="+mn-lt"/>
              </a:rPr>
              <a:t>I think it’s a complex question but perhaps one of the ways is to move towards the use of open crowdsourced data, such as </a:t>
            </a:r>
            <a:r>
              <a:rPr lang="en-US" b="1" dirty="0">
                <a:ea typeface="+mn-lt"/>
                <a:cs typeface="+mn-lt"/>
              </a:rPr>
              <a:t>OpenStreetMap</a:t>
            </a:r>
            <a:r>
              <a:rPr lang="en-US" dirty="0">
                <a:ea typeface="+mn-lt"/>
                <a:cs typeface="+mn-lt"/>
              </a:rPr>
              <a:t>. OSM data is really flexible in terms of what can be added. I realize that to some it might seem a drawback because there is a lack of official monitoring, which thus appears unreliable. However, I am not sure if it’s a fair argument if we have </a:t>
            </a:r>
            <a:r>
              <a:rPr lang="en-US" b="1" dirty="0">
                <a:ea typeface="+mn-lt"/>
                <a:cs typeface="+mn-lt"/>
              </a:rPr>
              <a:t>local communities</a:t>
            </a:r>
            <a:r>
              <a:rPr lang="en-US" dirty="0">
                <a:ea typeface="+mn-lt"/>
                <a:cs typeface="+mn-lt"/>
              </a:rPr>
              <a:t> contributing local knowledge to OSM. </a:t>
            </a:r>
          </a:p>
          <a:p>
            <a:endParaRPr lang="en-LT" dirty="0"/>
          </a:p>
          <a:p>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8</a:t>
            </a:fld>
            <a:endParaRPr lang="en-LT"/>
          </a:p>
        </p:txBody>
      </p:sp>
    </p:spTree>
    <p:extLst>
      <p:ext uri="{BB962C8B-B14F-4D97-AF65-F5344CB8AC3E}">
        <p14:creationId xmlns:p14="http://schemas.microsoft.com/office/powerpoint/2010/main" val="2515290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mn-lt"/>
                <a:cs typeface="+mn-lt"/>
              </a:rPr>
              <a:t>Indeed, if we demonstrate that citizens can produce data that is relevant to them, then not only could a good quality database be created but also it could support the engagement of marginalized groups by giving them a tool to represent their realities, which, hopefully, would be reflected in the tools and decisions we make. Thus creating an inclusive and localized active travel infrastructure. </a:t>
            </a:r>
            <a:endParaRPr lang="en-LT"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LT" dirty="0"/>
          </a:p>
        </p:txBody>
      </p:sp>
      <p:sp>
        <p:nvSpPr>
          <p:cNvPr id="4" name="Slide Number Placeholder 3"/>
          <p:cNvSpPr>
            <a:spLocks noGrp="1"/>
          </p:cNvSpPr>
          <p:nvPr>
            <p:ph type="sldNum" sz="quarter" idx="5"/>
          </p:nvPr>
        </p:nvSpPr>
        <p:spPr/>
        <p:txBody>
          <a:bodyPr/>
          <a:lstStyle/>
          <a:p>
            <a:fld id="{F468BACA-DCA0-F94B-9473-39D2B2F64834}" type="slidenum">
              <a:rPr lang="en-LT" smtClean="0"/>
              <a:t>9</a:t>
            </a:fld>
            <a:endParaRPr lang="en-LT"/>
          </a:p>
        </p:txBody>
      </p:sp>
    </p:spTree>
    <p:extLst>
      <p:ext uri="{BB962C8B-B14F-4D97-AF65-F5344CB8AC3E}">
        <p14:creationId xmlns:p14="http://schemas.microsoft.com/office/powerpoint/2010/main" val="1442040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6/8/22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6/8/22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6/8/22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6/8/22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6/8/22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6/8/22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6/8/22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6/8/22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6/8/22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6/8/22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a typeface="+mj-lt"/>
                <a:cs typeface="+mj-lt"/>
              </a:rPr>
              <a:t>Open data and tools for accessibility analysis</a:t>
            </a:r>
            <a:endParaRPr lang="en-US" dirty="0"/>
          </a:p>
        </p:txBody>
      </p:sp>
      <p:sp>
        <p:nvSpPr>
          <p:cNvPr id="3" name="Subtitle 2"/>
          <p:cNvSpPr>
            <a:spLocks noGrp="1"/>
          </p:cNvSpPr>
          <p:nvPr>
            <p:ph type="subTitle" idx="1"/>
          </p:nvPr>
        </p:nvSpPr>
        <p:spPr>
          <a:xfrm>
            <a:off x="1524000" y="4020209"/>
            <a:ext cx="9144000" cy="1655762"/>
          </a:xfrm>
        </p:spPr>
        <p:txBody>
          <a:bodyPr vert="horz" lIns="91440" tIns="45720" rIns="91440" bIns="45720" rtlCol="0" anchor="t">
            <a:normAutofit/>
          </a:bodyPr>
          <a:lstStyle/>
          <a:p>
            <a:r>
              <a:rPr lang="en-US" dirty="0">
                <a:cs typeface="Calibri"/>
              </a:rPr>
              <a:t>Greta Timaite, University of Leeds</a:t>
            </a:r>
          </a:p>
        </p:txBody>
      </p:sp>
      <p:pic>
        <p:nvPicPr>
          <p:cNvPr id="4" name="Picture 4" descr="Chart, funnel chart&#10;&#10;Description automatically generated">
            <a:extLst>
              <a:ext uri="{FF2B5EF4-FFF2-40B4-BE49-F238E27FC236}">
                <a16:creationId xmlns:a16="http://schemas.microsoft.com/office/drawing/2014/main" id="{8F3DFAA8-62D0-60EF-0474-FF9033F78F92}"/>
              </a:ext>
            </a:extLst>
          </p:cNvPr>
          <p:cNvPicPr>
            <a:picLocks noChangeAspect="1"/>
          </p:cNvPicPr>
          <p:nvPr/>
        </p:nvPicPr>
        <p:blipFill>
          <a:blip r:embed="rId3"/>
          <a:stretch>
            <a:fillRect/>
          </a:stretch>
        </p:blipFill>
        <p:spPr>
          <a:xfrm>
            <a:off x="82473" y="3369"/>
            <a:ext cx="857250" cy="866775"/>
          </a:xfrm>
          <a:prstGeom prst="rect">
            <a:avLst/>
          </a:prstGeom>
        </p:spPr>
      </p:pic>
      <p:pic>
        <p:nvPicPr>
          <p:cNvPr id="5" name="Picture 5" descr="Logo, company name&#10;&#10;Description automatically generated">
            <a:extLst>
              <a:ext uri="{FF2B5EF4-FFF2-40B4-BE49-F238E27FC236}">
                <a16:creationId xmlns:a16="http://schemas.microsoft.com/office/drawing/2014/main" id="{EE708BC3-DFEE-9636-2D1E-3B6ABF2089EA}"/>
              </a:ext>
            </a:extLst>
          </p:cNvPr>
          <p:cNvPicPr>
            <a:picLocks noChangeAspect="1"/>
          </p:cNvPicPr>
          <p:nvPr/>
        </p:nvPicPr>
        <p:blipFill>
          <a:blip r:embed="rId4"/>
          <a:stretch>
            <a:fillRect/>
          </a:stretch>
        </p:blipFill>
        <p:spPr>
          <a:xfrm>
            <a:off x="1044149" y="3369"/>
            <a:ext cx="866775" cy="866775"/>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09C10-A302-55D7-6D10-A7D484B323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DD5702-8138-5C9D-3658-DB0F99D35D13}"/>
              </a:ext>
            </a:extLst>
          </p:cNvPr>
          <p:cNvSpPr>
            <a:spLocks noGrp="1"/>
          </p:cNvSpPr>
          <p:nvPr>
            <p:ph idx="1"/>
          </p:nvPr>
        </p:nvSpPr>
        <p:spPr/>
        <p:txBody>
          <a:bodyPr vert="horz" lIns="91440" tIns="45720" rIns="91440" bIns="45720" rtlCol="0" anchor="t">
            <a:normAutofit/>
          </a:bodyPr>
          <a:lstStyle/>
          <a:p>
            <a:pPr marL="0" indent="0" algn="ctr">
              <a:buNone/>
            </a:pPr>
            <a:endParaRPr lang="en-US" dirty="0">
              <a:cs typeface="Calibri" panose="020F0502020204030204"/>
            </a:endParaRPr>
          </a:p>
          <a:p>
            <a:pPr marL="0" indent="0" algn="ctr">
              <a:buNone/>
            </a:pPr>
            <a:endParaRPr lang="en-US" dirty="0">
              <a:cs typeface="Calibri" panose="020F0502020204030204"/>
            </a:endParaRPr>
          </a:p>
          <a:p>
            <a:pPr marL="0" indent="0" algn="ctr">
              <a:buNone/>
            </a:pPr>
            <a:r>
              <a:rPr lang="en-US" sz="4800" dirty="0">
                <a:cs typeface="Calibri" panose="020F0502020204030204"/>
              </a:rPr>
              <a:t>Local infrastructure</a:t>
            </a:r>
            <a:endParaRPr lang="en-US" dirty="0"/>
          </a:p>
        </p:txBody>
      </p:sp>
    </p:spTree>
    <p:extLst>
      <p:ext uri="{BB962C8B-B14F-4D97-AF65-F5344CB8AC3E}">
        <p14:creationId xmlns:p14="http://schemas.microsoft.com/office/powerpoint/2010/main" val="1126285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F6C9C-885A-A91A-D2CA-02B07695DFD6}"/>
              </a:ext>
            </a:extLst>
          </p:cNvPr>
          <p:cNvSpPr>
            <a:spLocks noGrp="1"/>
          </p:cNvSpPr>
          <p:nvPr>
            <p:ph idx="1"/>
          </p:nvPr>
        </p:nvSpPr>
        <p:spPr>
          <a:xfrm>
            <a:off x="364274" y="41430"/>
            <a:ext cx="10701453" cy="6628045"/>
          </a:xfrm>
        </p:spPr>
        <p:txBody>
          <a:bodyPr vert="horz" lIns="91440" tIns="45720" rIns="91440" bIns="45720" rtlCol="0" anchor="t">
            <a:normAutofit fontScale="55000" lnSpcReduction="20000"/>
          </a:bodyPr>
          <a:lstStyle/>
          <a:p>
            <a:pPr marL="0" indent="0">
              <a:buNone/>
            </a:pPr>
            <a:endParaRPr lang="en-US" b="1" dirty="0">
              <a:ea typeface="+mn-lt"/>
              <a:cs typeface="+mn-lt"/>
            </a:endParaRPr>
          </a:p>
          <a:p>
            <a:r>
              <a:rPr lang="en-US" dirty="0">
                <a:ea typeface="+mn-lt"/>
                <a:cs typeface="+mn-lt"/>
              </a:rPr>
              <a:t>Hello everyone, thanks for coming to listen to us.</a:t>
            </a:r>
          </a:p>
          <a:p>
            <a:r>
              <a:rPr lang="en-US" dirty="0">
                <a:ea typeface="+mn-lt"/>
                <a:cs typeface="+mn-lt"/>
              </a:rPr>
              <a:t>So I am Greta from the University of Leeds and I was asked to talk about accessibility in transport planning, active travel, and the potential of open tools and data in encouraging active travel. </a:t>
            </a:r>
          </a:p>
          <a:p>
            <a:r>
              <a:rPr lang="en-US" dirty="0">
                <a:ea typeface="+mn-lt"/>
                <a:cs typeface="+mn-lt"/>
              </a:rPr>
              <a:t>I want to start off my talk by introducing to you an </a:t>
            </a:r>
            <a:r>
              <a:rPr lang="en-US" dirty="0" err="1">
                <a:ea typeface="+mn-lt"/>
                <a:cs typeface="+mn-lt"/>
              </a:rPr>
              <a:t>ActDev</a:t>
            </a:r>
            <a:r>
              <a:rPr lang="en-US" dirty="0">
                <a:ea typeface="+mn-lt"/>
                <a:cs typeface="+mn-lt"/>
              </a:rPr>
              <a:t> tool, which was developed at the University of Leeds and partners, including cyclestreets.net and A/B Street. It is an open source beta project aiming to provide evidence for active travel provision and potential in new development sites. I was not involved in the project, so my aim is not to show the uses of a tool but rather bring your attention to one of its functionalities -- the accessibility measure. </a:t>
            </a:r>
          </a:p>
          <a:p>
            <a:r>
              <a:rPr lang="en-US" dirty="0">
                <a:ea typeface="+mn-lt"/>
                <a:cs typeface="+mn-lt"/>
              </a:rPr>
              <a:t>If you look at the screen, you can see it here and it shows how accessible the area is, which is defined by road busyness. It is focused on cycling and if I’m not mistaken the data for busyness estimates come from cyclestreets.net and I think it’s a nice example of data being reused in different open tools. While I think it’s great that the functionality is here, however I also believe that it can be useful to critically engage with the existing transport planning tools even if they are prototypes; maybe especially because they are open source prototypes because citizens or policy makers can actually look into how it works and propose changes or suggestions.</a:t>
            </a:r>
          </a:p>
          <a:p>
            <a:r>
              <a:rPr lang="en-US" dirty="0">
                <a:ea typeface="+mn-lt"/>
                <a:cs typeface="+mn-lt"/>
              </a:rPr>
              <a:t>Thus, I’d like to invite you to think about the potential biases embedded in the tool. By this I do not simply want to point out that </a:t>
            </a:r>
            <a:r>
              <a:rPr lang="en-US" dirty="0" err="1">
                <a:ea typeface="+mn-lt"/>
                <a:cs typeface="+mn-lt"/>
              </a:rPr>
              <a:t>ActDev</a:t>
            </a:r>
            <a:r>
              <a:rPr lang="en-US" dirty="0">
                <a:ea typeface="+mn-lt"/>
                <a:cs typeface="+mn-lt"/>
              </a:rPr>
              <a:t>, for example, is too cycling-focused because its accessibility estimates focus on cycling. Instead, I’d like you to ask, </a:t>
            </a:r>
            <a:r>
              <a:rPr lang="en-US" b="1" dirty="0">
                <a:ea typeface="+mn-lt"/>
                <a:cs typeface="+mn-lt"/>
              </a:rPr>
              <a:t>“Busy to whom?”</a:t>
            </a:r>
          </a:p>
          <a:p>
            <a:r>
              <a:rPr lang="en-US" dirty="0">
                <a:ea typeface="+mn-lt"/>
                <a:cs typeface="+mn-lt"/>
              </a:rPr>
              <a:t>Investigating potential biases is not a simple task, but the one that I believe leads to </a:t>
            </a:r>
            <a:r>
              <a:rPr lang="en-US" b="1" dirty="0">
                <a:ea typeface="+mn-lt"/>
                <a:cs typeface="+mn-lt"/>
              </a:rPr>
              <a:t>inclusive thinking and, thus, design.</a:t>
            </a:r>
            <a:endParaRPr lang="en-US" dirty="0">
              <a:ea typeface="+mn-lt"/>
              <a:cs typeface="+mn-lt"/>
            </a:endParaRPr>
          </a:p>
          <a:p>
            <a:r>
              <a:rPr lang="en-US" b="1" dirty="0">
                <a:ea typeface="+mn-lt"/>
                <a:cs typeface="+mn-lt"/>
              </a:rPr>
              <a:t>Inclusive design</a:t>
            </a:r>
            <a:r>
              <a:rPr lang="en-US" dirty="0">
                <a:ea typeface="+mn-lt"/>
                <a:cs typeface="+mn-lt"/>
              </a:rPr>
              <a:t> is most likely not a new concept to you because it’s highlighted in both LTN1/20 and Inclusive Mobility. However, what the guides also emphasize is the </a:t>
            </a:r>
            <a:r>
              <a:rPr lang="en-US" b="1" dirty="0">
                <a:ea typeface="+mn-lt"/>
                <a:cs typeface="+mn-lt"/>
              </a:rPr>
              <a:t>participation of local communities</a:t>
            </a:r>
            <a:r>
              <a:rPr lang="en-US" dirty="0">
                <a:ea typeface="+mn-lt"/>
                <a:cs typeface="+mn-lt"/>
              </a:rPr>
              <a:t> in the decision-making concerning inclusive design. </a:t>
            </a:r>
          </a:p>
          <a:p>
            <a:r>
              <a:rPr lang="en-US" dirty="0">
                <a:ea typeface="+mn-lt"/>
                <a:cs typeface="+mn-lt"/>
              </a:rPr>
              <a:t>The question is how to engage citizens. I think it’s a complex question but perhaps one of the ways is to move towards the use of open crowdsourced data, such as </a:t>
            </a:r>
            <a:r>
              <a:rPr lang="en-US" b="1" dirty="0">
                <a:ea typeface="+mn-lt"/>
                <a:cs typeface="+mn-lt"/>
              </a:rPr>
              <a:t>OpenStreetMap</a:t>
            </a:r>
            <a:r>
              <a:rPr lang="en-US" dirty="0">
                <a:ea typeface="+mn-lt"/>
                <a:cs typeface="+mn-lt"/>
              </a:rPr>
              <a:t>. OSM data is really flexible in terms of what can be added. I </a:t>
            </a:r>
            <a:r>
              <a:rPr lang="en-US" dirty="0" err="1">
                <a:ea typeface="+mn-lt"/>
                <a:cs typeface="+mn-lt"/>
              </a:rPr>
              <a:t>realise</a:t>
            </a:r>
            <a:r>
              <a:rPr lang="en-US" dirty="0">
                <a:ea typeface="+mn-lt"/>
                <a:cs typeface="+mn-lt"/>
              </a:rPr>
              <a:t> that to some it might seem a drawback because there is a lack of official monitoring, which thus appears unreliable. However, I am not sure if it’s a fair argument if we have </a:t>
            </a:r>
            <a:r>
              <a:rPr lang="en-US" b="1" dirty="0">
                <a:ea typeface="+mn-lt"/>
                <a:cs typeface="+mn-lt"/>
              </a:rPr>
              <a:t>local communities</a:t>
            </a:r>
            <a:r>
              <a:rPr lang="en-US" dirty="0">
                <a:ea typeface="+mn-lt"/>
                <a:cs typeface="+mn-lt"/>
              </a:rPr>
              <a:t> contributing local data to OSM. </a:t>
            </a:r>
          </a:p>
          <a:p>
            <a:r>
              <a:rPr lang="en-US" dirty="0">
                <a:ea typeface="+mn-lt"/>
                <a:cs typeface="+mn-lt"/>
              </a:rPr>
              <a:t>Indeed, if we demonstrate that citizens can produce data that is relevant to them, then not only could a good quality database be created but also it could support the engagement of marginalized groups by giving them a tool to represent their realities, which, hopefully, would get considered in the tools and decisions we make. And which, then, hopefully, minimizes biases. </a:t>
            </a:r>
          </a:p>
          <a:p>
            <a:endParaRPr lang="en-US" dirty="0">
              <a:cs typeface="Calibri"/>
            </a:endParaRPr>
          </a:p>
        </p:txBody>
      </p:sp>
    </p:spTree>
    <p:extLst>
      <p:ext uri="{BB962C8B-B14F-4D97-AF65-F5344CB8AC3E}">
        <p14:creationId xmlns:p14="http://schemas.microsoft.com/office/powerpoint/2010/main" val="3137376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4" descr="Text&#10;&#10;Description automatically generated">
            <a:extLst>
              <a:ext uri="{FF2B5EF4-FFF2-40B4-BE49-F238E27FC236}">
                <a16:creationId xmlns:a16="http://schemas.microsoft.com/office/drawing/2014/main" id="{16FFAE92-A80C-86CB-BCD2-8D0F0AF21716}"/>
              </a:ext>
            </a:extLst>
          </p:cNvPr>
          <p:cNvPicPr>
            <a:picLocks noChangeAspect="1"/>
          </p:cNvPicPr>
          <p:nvPr/>
        </p:nvPicPr>
        <p:blipFill rotWithShape="1">
          <a:blip r:embed="rId3"/>
          <a:srcRect b="19"/>
          <a:stretch/>
        </p:blipFill>
        <p:spPr>
          <a:xfrm>
            <a:off x="20" y="1282"/>
            <a:ext cx="12191980" cy="6856718"/>
          </a:xfrm>
          <a:prstGeom prst="rect">
            <a:avLst/>
          </a:prstGeom>
        </p:spPr>
      </p:pic>
    </p:spTree>
    <p:extLst>
      <p:ext uri="{BB962C8B-B14F-4D97-AF65-F5344CB8AC3E}">
        <p14:creationId xmlns:p14="http://schemas.microsoft.com/office/powerpoint/2010/main" val="1219312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4" descr="Chart, radar chart&#10;&#10;Description automatically generated">
            <a:extLst>
              <a:ext uri="{FF2B5EF4-FFF2-40B4-BE49-F238E27FC236}">
                <a16:creationId xmlns:a16="http://schemas.microsoft.com/office/drawing/2014/main" id="{E7AD0DB4-067B-409A-A4F9-84D4758FD297}"/>
              </a:ext>
            </a:extLst>
          </p:cNvPr>
          <p:cNvPicPr>
            <a:picLocks noGrp="1" noChangeAspect="1"/>
          </p:cNvPicPr>
          <p:nvPr>
            <p:ph idx="1"/>
          </p:nvPr>
        </p:nvPicPr>
        <p:blipFill rotWithShape="1">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1337633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09C10-A302-55D7-6D10-A7D484B323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DD5702-8138-5C9D-3658-DB0F99D35D13}"/>
              </a:ext>
            </a:extLst>
          </p:cNvPr>
          <p:cNvSpPr>
            <a:spLocks noGrp="1"/>
          </p:cNvSpPr>
          <p:nvPr>
            <p:ph idx="1"/>
          </p:nvPr>
        </p:nvSpPr>
        <p:spPr/>
        <p:txBody>
          <a:bodyPr vert="horz" lIns="91440" tIns="45720" rIns="91440" bIns="45720" rtlCol="0" anchor="t">
            <a:normAutofit/>
          </a:bodyPr>
          <a:lstStyle/>
          <a:p>
            <a:pPr marL="0" indent="0" algn="ctr">
              <a:buNone/>
            </a:pPr>
            <a:endParaRPr lang="en-US" dirty="0">
              <a:cs typeface="Calibri" panose="020F0502020204030204"/>
            </a:endParaRPr>
          </a:p>
          <a:p>
            <a:pPr marL="0" indent="0" algn="ctr">
              <a:buNone/>
            </a:pPr>
            <a:endParaRPr lang="en-US" dirty="0">
              <a:cs typeface="Calibri" panose="020F0502020204030204"/>
            </a:endParaRPr>
          </a:p>
          <a:p>
            <a:pPr marL="0" indent="0" algn="ctr">
              <a:buNone/>
            </a:pPr>
            <a:r>
              <a:rPr lang="en-US" sz="4800" dirty="0">
                <a:cs typeface="Calibri" panose="020F0502020204030204"/>
              </a:rPr>
              <a:t>Participatory</a:t>
            </a:r>
          </a:p>
        </p:txBody>
      </p:sp>
    </p:spTree>
    <p:extLst>
      <p:ext uri="{BB962C8B-B14F-4D97-AF65-F5344CB8AC3E}">
        <p14:creationId xmlns:p14="http://schemas.microsoft.com/office/powerpoint/2010/main" val="1753831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09C10-A302-55D7-6D10-A7D484B323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DD5702-8138-5C9D-3658-DB0F99D35D13}"/>
              </a:ext>
            </a:extLst>
          </p:cNvPr>
          <p:cNvSpPr>
            <a:spLocks noGrp="1"/>
          </p:cNvSpPr>
          <p:nvPr>
            <p:ph idx="1"/>
          </p:nvPr>
        </p:nvSpPr>
        <p:spPr/>
        <p:txBody>
          <a:bodyPr vert="horz" lIns="91440" tIns="45720" rIns="91440" bIns="45720" rtlCol="0" anchor="t">
            <a:normAutofit/>
          </a:bodyPr>
          <a:lstStyle/>
          <a:p>
            <a:pPr marL="0" indent="0" algn="ctr">
              <a:buNone/>
            </a:pPr>
            <a:endParaRPr lang="en-US" dirty="0">
              <a:cs typeface="Calibri" panose="020F0502020204030204"/>
            </a:endParaRPr>
          </a:p>
          <a:p>
            <a:pPr marL="0" indent="0" algn="ctr">
              <a:buNone/>
            </a:pPr>
            <a:endParaRPr lang="en-US" dirty="0">
              <a:cs typeface="Calibri" panose="020F0502020204030204"/>
            </a:endParaRPr>
          </a:p>
          <a:p>
            <a:pPr marL="0" indent="0" algn="ctr">
              <a:buNone/>
            </a:pPr>
            <a:r>
              <a:rPr lang="en-US" sz="4800" dirty="0">
                <a:cs typeface="Calibri" panose="020F0502020204030204"/>
              </a:rPr>
              <a:t>Bias</a:t>
            </a:r>
          </a:p>
        </p:txBody>
      </p:sp>
    </p:spTree>
    <p:extLst>
      <p:ext uri="{BB962C8B-B14F-4D97-AF65-F5344CB8AC3E}">
        <p14:creationId xmlns:p14="http://schemas.microsoft.com/office/powerpoint/2010/main" val="3370211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303D0F95-8811-12AB-6EBE-0561E87916BB}"/>
              </a:ext>
            </a:extLst>
          </p:cNvPr>
          <p:cNvPicPr>
            <a:picLocks noChangeAspect="1"/>
          </p:cNvPicPr>
          <p:nvPr/>
        </p:nvPicPr>
        <p:blipFill>
          <a:blip r:embed="rId3"/>
          <a:stretch>
            <a:fillRect/>
          </a:stretch>
        </p:blipFill>
        <p:spPr>
          <a:xfrm>
            <a:off x="1318536" y="643467"/>
            <a:ext cx="3941528" cy="5571066"/>
          </a:xfrm>
          <a:prstGeom prst="rect">
            <a:avLst/>
          </a:prstGeom>
        </p:spPr>
      </p:pic>
      <p:pic>
        <p:nvPicPr>
          <p:cNvPr id="5" name="Picture 5" descr="A picture containing text, businesscard&#10;&#10;Description automatically generated">
            <a:extLst>
              <a:ext uri="{FF2B5EF4-FFF2-40B4-BE49-F238E27FC236}">
                <a16:creationId xmlns:a16="http://schemas.microsoft.com/office/drawing/2014/main" id="{FE51922F-7B10-0055-B667-E1470A864650}"/>
              </a:ext>
            </a:extLst>
          </p:cNvPr>
          <p:cNvPicPr>
            <a:picLocks noChangeAspect="1"/>
          </p:cNvPicPr>
          <p:nvPr/>
        </p:nvPicPr>
        <p:blipFill>
          <a:blip r:embed="rId4"/>
          <a:stretch>
            <a:fillRect/>
          </a:stretch>
        </p:blipFill>
        <p:spPr>
          <a:xfrm>
            <a:off x="6931934" y="643467"/>
            <a:ext cx="3941528" cy="5571066"/>
          </a:xfrm>
          <a:prstGeom prst="rect">
            <a:avLst/>
          </a:prstGeom>
        </p:spPr>
      </p:pic>
    </p:spTree>
    <p:extLst>
      <p:ext uri="{BB962C8B-B14F-4D97-AF65-F5344CB8AC3E}">
        <p14:creationId xmlns:p14="http://schemas.microsoft.com/office/powerpoint/2010/main" val="2819692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09C10-A302-55D7-6D10-A7D484B323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DD5702-8138-5C9D-3658-DB0F99D35D13}"/>
              </a:ext>
            </a:extLst>
          </p:cNvPr>
          <p:cNvSpPr>
            <a:spLocks noGrp="1"/>
          </p:cNvSpPr>
          <p:nvPr>
            <p:ph idx="1"/>
          </p:nvPr>
        </p:nvSpPr>
        <p:spPr/>
        <p:txBody>
          <a:bodyPr vert="horz" lIns="91440" tIns="45720" rIns="91440" bIns="45720" rtlCol="0" anchor="t">
            <a:normAutofit/>
          </a:bodyPr>
          <a:lstStyle/>
          <a:p>
            <a:pPr marL="0" indent="0" algn="ctr">
              <a:buNone/>
            </a:pPr>
            <a:endParaRPr lang="en-US" dirty="0">
              <a:cs typeface="Calibri" panose="020F0502020204030204"/>
            </a:endParaRPr>
          </a:p>
          <a:p>
            <a:pPr marL="0" indent="0" algn="ctr">
              <a:buNone/>
            </a:pPr>
            <a:endParaRPr lang="en-US" dirty="0">
              <a:cs typeface="Calibri" panose="020F0502020204030204"/>
            </a:endParaRPr>
          </a:p>
          <a:p>
            <a:pPr marL="0" indent="0" algn="ctr">
              <a:buNone/>
            </a:pPr>
            <a:r>
              <a:rPr lang="en-US" sz="4800" dirty="0">
                <a:cs typeface="Calibri" panose="020F0502020204030204"/>
              </a:rPr>
              <a:t>Local communities</a:t>
            </a:r>
            <a:endParaRPr lang="en-US" dirty="0"/>
          </a:p>
        </p:txBody>
      </p:sp>
    </p:spTree>
    <p:extLst>
      <p:ext uri="{BB962C8B-B14F-4D97-AF65-F5344CB8AC3E}">
        <p14:creationId xmlns:p14="http://schemas.microsoft.com/office/powerpoint/2010/main" val="4092075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aizdo rezultatas pagal užklausą „openstreetmap logo“">
            <a:extLst>
              <a:ext uri="{FF2B5EF4-FFF2-40B4-BE49-F238E27FC236}">
                <a16:creationId xmlns:a16="http://schemas.microsoft.com/office/drawing/2014/main" id="{1CADEE04-8309-1080-7660-236EC2B71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5290" y="2212258"/>
            <a:ext cx="5961420" cy="19871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546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09C10-A302-55D7-6D10-A7D484B3233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CDD5702-8138-5C9D-3658-DB0F99D35D13}"/>
              </a:ext>
            </a:extLst>
          </p:cNvPr>
          <p:cNvSpPr>
            <a:spLocks noGrp="1"/>
          </p:cNvSpPr>
          <p:nvPr>
            <p:ph idx="1"/>
          </p:nvPr>
        </p:nvSpPr>
        <p:spPr/>
        <p:txBody>
          <a:bodyPr vert="horz" lIns="91440" tIns="45720" rIns="91440" bIns="45720" rtlCol="0" anchor="t">
            <a:normAutofit/>
          </a:bodyPr>
          <a:lstStyle/>
          <a:p>
            <a:pPr marL="0" indent="0" algn="ctr">
              <a:buNone/>
            </a:pPr>
            <a:endParaRPr lang="en-US" dirty="0">
              <a:cs typeface="Calibri" panose="020F0502020204030204"/>
            </a:endParaRPr>
          </a:p>
          <a:p>
            <a:pPr marL="0" indent="0" algn="ctr">
              <a:buNone/>
            </a:pPr>
            <a:endParaRPr lang="en-US" dirty="0">
              <a:cs typeface="Calibri" panose="020F0502020204030204"/>
            </a:endParaRPr>
          </a:p>
          <a:p>
            <a:pPr marL="0" indent="0" algn="ctr">
              <a:buNone/>
            </a:pPr>
            <a:r>
              <a:rPr lang="en-US" sz="4800" dirty="0">
                <a:cs typeface="Calibri" panose="020F0502020204030204"/>
              </a:rPr>
              <a:t>Local knowledge</a:t>
            </a:r>
            <a:endParaRPr lang="en-US" dirty="0"/>
          </a:p>
        </p:txBody>
      </p:sp>
    </p:spTree>
    <p:extLst>
      <p:ext uri="{BB962C8B-B14F-4D97-AF65-F5344CB8AC3E}">
        <p14:creationId xmlns:p14="http://schemas.microsoft.com/office/powerpoint/2010/main" val="87990273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187</TotalTime>
  <Words>1196</Words>
  <Application>Microsoft Macintosh PowerPoint</Application>
  <PresentationFormat>Widescreen</PresentationFormat>
  <Paragraphs>54</Paragraphs>
  <Slides>11</Slides>
  <Notes>10</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Open data and tools for accessibility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Greta Timaite</cp:lastModifiedBy>
  <cp:revision>55</cp:revision>
  <dcterms:created xsi:type="dcterms:W3CDTF">2022-06-08T07:45:49Z</dcterms:created>
  <dcterms:modified xsi:type="dcterms:W3CDTF">2022-06-08T12:24:29Z</dcterms:modified>
</cp:coreProperties>
</file>