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478" r:id="rId3"/>
    <p:sldId id="428" r:id="rId4"/>
    <p:sldId id="474" r:id="rId5"/>
    <p:sldId id="486" r:id="rId6"/>
    <p:sldId id="476" r:id="rId7"/>
    <p:sldId id="479" r:id="rId8"/>
    <p:sldId id="481" r:id="rId9"/>
    <p:sldId id="485" r:id="rId10"/>
    <p:sldId id="480" r:id="rId11"/>
    <p:sldId id="470" r:id="rId12"/>
    <p:sldId id="484" r:id="rId13"/>
  </p:sldIdLst>
  <p:sldSz cx="12192000" cy="6858000"/>
  <p:notesSz cx="6858000" cy="9144000"/>
  <p:defaultTextStyle>
    <a:defPPr>
      <a:defRPr lang="en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18"/>
    <p:restoredTop sz="96327"/>
  </p:normalViewPr>
  <p:slideViewPr>
    <p:cSldViewPr snapToGrid="0" snapToObjects="1">
      <p:cViewPr varScale="1">
        <p:scale>
          <a:sx n="101" d="100"/>
          <a:sy n="101" d="100"/>
        </p:scale>
        <p:origin x="200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24F0B-EF3C-E148-997D-6825E3700096}" type="datetimeFigureOut">
              <a:rPr lang="en-US" smtClean="0"/>
              <a:t>3/25/22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6A4B7-E270-BE4D-8DC1-0656F1FC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83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524CC1-B0E8-4FC6-A783-7F663398F98E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52841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06A4B7-E270-BE4D-8DC1-0656F1FC4E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47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524CC1-B0E8-4FC6-A783-7F663398F98E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0287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1AEC4-F1A1-544A-A120-BDC4BA1D59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B4D554-5B92-9748-880D-C17BB1318D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C7572-6C00-CF4F-863C-FAC5D8AA9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D9C25-2FA0-804C-9196-05B8FB7D3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23D5E5-AD65-F241-8571-AF4F9D7F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71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4EEF-1F8C-0340-978D-7A66F31B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819B61-D38F-6E4E-A1D6-06EBC02883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97F67F-D766-7741-81A8-6E666C977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23895-707A-0A47-AA8F-D714E29EE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8CB74-5E07-B646-8F25-2A5F47E12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384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C23D68-9B4C-A349-A57B-B1B8E677C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EB1FE3-D21B-BD41-A887-CC1D992F1E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0F4F1-9BEF-AE47-B2AB-083CAB18E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280258-D365-3C43-8892-D6B60791D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0C063-0309-CA40-B7C5-DCD06FF31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752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1032F2-B7CB-4A64-936A-3ABF657CA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70" y="108671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AB54A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748964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 b="0"/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7265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56430-226B-D94F-8691-36C039440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F88FE2-07BC-824A-8216-36E20C550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992F6E-6A30-E74A-A212-12FDA5B25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9BDD4-6955-7F46-BCE8-1F23801E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4EEBD-D570-A74E-ABBA-F7EDC093D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0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A3DD4-15B8-664D-9DFA-1FAF424AB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5FB297-2B09-9546-8D78-A5C28490B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4EE70-EDA2-5644-9DA7-F37614302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45381-25A0-8146-99A7-8FC86D710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11F33-6F96-A048-AF6C-BBED61DE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466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46859-1D43-714B-912C-92BAC0AC5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B1B23-5754-FF40-9B4C-64A81CA8E6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6311D7-ED8C-274D-A83A-F812CA70FA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F4C54-DEB3-B84B-8C41-E1A806467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1F268-37C7-B340-A1B6-DD415FD44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1139BD-6187-E445-979E-AFB66D5D4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50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A313A-CC9F-4D47-83A2-B2ABA0AC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EC4A37-9D06-7A41-AD02-EF391C3F5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B1128C-F072-6442-B028-67599FA051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31E782-78D4-9A4A-941D-9A34029BA8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F72A12-152D-5A4D-8ED8-966445E302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EBB7C2-1F58-464D-92C0-369BC2DD3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A458BE-3453-0247-B30C-C99520D37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3C0616-391F-8D4C-85C1-C23FF641A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95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11312-9E62-A842-993E-92A743492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71D71-D628-A448-BA19-1270F89E8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93A079-1479-0B41-8042-664B319E4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0615EB-0C63-DD49-9854-442AA08D5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50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BC30B9-92E6-8D47-9EDB-8B5740F6A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885E1-3C3E-7C46-97B8-1C3B482D3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D14A53-D87B-644B-A195-B18E5DF2D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61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57C07-517E-A545-842C-81DC10DC7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FD772-07A5-F84A-A816-A8E1D2D33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DB263-6A42-714A-8790-18BDCCC75B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48C5C5-E8DA-7145-9E54-8728DBD3B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ADA807-D7B0-7947-B80E-B056B6568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E7FD52-446F-A44E-839F-4C41BFCDE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54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CA855-8283-A247-ACF8-DA938BF68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C2844C-8440-2446-957D-2CFCB1AD7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3E527C-7D31-3F49-A8DA-4E7089894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348E0D-1064-9446-917E-958F24AF8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E2AE7F-19D6-D14B-B43E-37CAF93AA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3D48CF-5B57-6242-A4CA-14114CC7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39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B3DC81-A43C-7347-8C8C-A551B283F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31C40-7110-C440-A6D9-3B629BEEA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782D8-6268-D348-A8F9-B22D1485C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E493E-6813-2944-B98E-B61773B279DF}" type="datetimeFigureOut">
              <a:rPr lang="en-US" smtClean="0"/>
              <a:t>3/25/22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01321-9E79-F841-96C3-3942BCD943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9017A-3FC6-0947-8734-A02BC45EB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992EC-A9C8-924B-BE8A-8DA15AB0AD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33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1.tiff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E98B6-711B-B949-AFA0-B431D52C0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1">
                    <a:lumMod val="75000"/>
                  </a:schemeClr>
                </a:solidFill>
              </a:rPr>
              <a:t>Knowledge graphs in construction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EB0383-2D77-1F49-ABB1-6DD5DB263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4789860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b="1" dirty="0"/>
              <a:t>Seppo Törmä</a:t>
            </a:r>
          </a:p>
          <a:p>
            <a:r>
              <a:rPr lang="en-US" sz="2800" dirty="0" err="1"/>
              <a:t>VisuaLynk</a:t>
            </a:r>
            <a:r>
              <a:rPr lang="en-US" sz="2800" dirty="0"/>
              <a:t> &amp; </a:t>
            </a:r>
            <a:r>
              <a:rPr lang="en-US" sz="2800" dirty="0" err="1"/>
              <a:t>Metropolia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CE5981-17CC-094E-A8A9-4BB92ACCC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81" y="167075"/>
            <a:ext cx="2844637" cy="2626229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760B18B-ED55-4F4F-95BB-4B35FD6AE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110" y="5607062"/>
            <a:ext cx="3432657" cy="11594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94B752-0C33-0B4F-894E-1DAEE3DC1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10" y="5607062"/>
            <a:ext cx="1965964" cy="104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60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25F10-F3C0-5C4F-B461-43E725E89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580" y="156575"/>
            <a:ext cx="11224365" cy="945715"/>
          </a:xfrm>
        </p:spPr>
        <p:txBody>
          <a:bodyPr>
            <a:normAutofit/>
          </a:bodyPr>
          <a:lstStyle/>
          <a:p>
            <a:r>
              <a:rPr lang="en-US" sz="3600" dirty="0"/>
              <a:t>Digital Construction Ontologies (</a:t>
            </a:r>
            <a:r>
              <a:rPr lang="en-US" sz="3600" dirty="0" err="1"/>
              <a:t>DiCon</a:t>
            </a:r>
            <a:r>
              <a:rPr lang="en-US" sz="3600" dirty="0"/>
              <a:t>) – a unified view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AE970BA-4F62-7F4A-B250-5C5CA4C46A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009" y="1162123"/>
            <a:ext cx="11412190" cy="55643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B496CD-B6C5-904A-8674-93BEFE9C7C0C}"/>
              </a:ext>
            </a:extLst>
          </p:cNvPr>
          <p:cNvSpPr txBox="1"/>
          <p:nvPr/>
        </p:nvSpPr>
        <p:spPr>
          <a:xfrm>
            <a:off x="405009" y="6289864"/>
            <a:ext cx="67974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https://w3id.org/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digitalconstruction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/0.5</a:t>
            </a:r>
          </a:p>
        </p:txBody>
      </p:sp>
    </p:spTree>
    <p:extLst>
      <p:ext uri="{BB962C8B-B14F-4D97-AF65-F5344CB8AC3E}">
        <p14:creationId xmlns:p14="http://schemas.microsoft.com/office/powerpoint/2010/main" val="2483101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999CA6-8670-904A-8C42-3703DC8314C8}"/>
              </a:ext>
            </a:extLst>
          </p:cNvPr>
          <p:cNvSpPr/>
          <p:nvPr/>
        </p:nvSpPr>
        <p:spPr>
          <a:xfrm>
            <a:off x="1076324" y="5363680"/>
            <a:ext cx="11023570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BIMMS (BIM Management System) – SPARQL/REST</a:t>
            </a:r>
          </a:p>
          <a:p>
            <a:pPr algn="ctr"/>
            <a:endParaRPr lang="en-US" b="1" dirty="0"/>
          </a:p>
          <a:p>
            <a:pPr algn="ctr"/>
            <a:r>
              <a:rPr lang="en-US" dirty="0"/>
              <a:t>(synchronized)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913A1B-D37C-3C43-8A61-84D71B33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769" y="3363579"/>
            <a:ext cx="1668088" cy="10772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9614C4-3F2E-1B48-A811-AB3591797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1959" y="4024902"/>
            <a:ext cx="1102947" cy="5847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7EBAE9-B3EB-7240-B1BD-1E2BEC7A9AF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767" y="3318177"/>
            <a:ext cx="1798261" cy="10247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1DC9ED3-C8B3-894A-A857-909CD9E6893B}"/>
              </a:ext>
            </a:extLst>
          </p:cNvPr>
          <p:cNvSpPr txBox="1"/>
          <p:nvPr/>
        </p:nvSpPr>
        <p:spPr>
          <a:xfrm>
            <a:off x="4282189" y="2993537"/>
            <a:ext cx="1088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BIMEaser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9491E5-EFBD-AE4C-9C60-0D19A8468F93}"/>
              </a:ext>
            </a:extLst>
          </p:cNvPr>
          <p:cNvSpPr txBox="1"/>
          <p:nvPr/>
        </p:nvSpPr>
        <p:spPr>
          <a:xfrm>
            <a:off x="8154595" y="2992135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BIMPlanner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FACBE38-71A0-C44D-B440-C30F69C1B8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4328" y="3332641"/>
            <a:ext cx="1798261" cy="88735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8CAA6F9-0D58-494C-B6B9-59FF7F327395}"/>
              </a:ext>
            </a:extLst>
          </p:cNvPr>
          <p:cNvSpPr txBox="1"/>
          <p:nvPr/>
        </p:nvSpPr>
        <p:spPr>
          <a:xfrm>
            <a:off x="10221761" y="2951269"/>
            <a:ext cx="16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BIM4Occupants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E67EA-A189-9046-B04E-0D364A0409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213" y="3380663"/>
            <a:ext cx="1668088" cy="1066152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1F0BF3-8236-9E44-8C93-3BB2DF70C261}"/>
              </a:ext>
            </a:extLst>
          </p:cNvPr>
          <p:cNvSpPr txBox="1"/>
          <p:nvPr/>
        </p:nvSpPr>
        <p:spPr>
          <a:xfrm>
            <a:off x="349244" y="2977407"/>
            <a:ext cx="1456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Fast mapping</a:t>
            </a:r>
          </a:p>
        </p:txBody>
      </p:sp>
      <p:pic>
        <p:nvPicPr>
          <p:cNvPr id="22" name="Picture 4">
            <a:extLst>
              <a:ext uri="{FF2B5EF4-FFF2-40B4-BE49-F238E27FC236}">
                <a16:creationId xmlns:a16="http://schemas.microsoft.com/office/drawing/2014/main" id="{C1470D16-CF42-2D41-A955-A47139B89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/>
        </p:blipFill>
        <p:spPr bwMode="auto">
          <a:xfrm>
            <a:off x="8648564" y="3980438"/>
            <a:ext cx="1224330" cy="58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D351261-E455-2240-B510-F810C79D8E53}"/>
              </a:ext>
            </a:extLst>
          </p:cNvPr>
          <p:cNvSpPr/>
          <p:nvPr/>
        </p:nvSpPr>
        <p:spPr>
          <a:xfrm>
            <a:off x="190213" y="1133660"/>
            <a:ext cx="202308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Receive/create BIM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From BIM tool 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From fast mapping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E6A88047-82FB-1349-B94F-616A3539410D}"/>
              </a:ext>
            </a:extLst>
          </p:cNvPr>
          <p:cNvSpPr/>
          <p:nvPr/>
        </p:nvSpPr>
        <p:spPr>
          <a:xfrm>
            <a:off x="1144302" y="4488308"/>
            <a:ext cx="180641" cy="86873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ACE5C6-2332-0C40-931D-502D22F5DC0C}"/>
              </a:ext>
            </a:extLst>
          </p:cNvPr>
          <p:cNvSpPr txBox="1"/>
          <p:nvPr/>
        </p:nvSpPr>
        <p:spPr>
          <a:xfrm>
            <a:off x="973171" y="4709272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BIM</a:t>
            </a:r>
          </a:p>
        </p:txBody>
      </p:sp>
      <p:sp>
        <p:nvSpPr>
          <p:cNvPr id="24" name="Down Arrow 23">
            <a:extLst>
              <a:ext uri="{FF2B5EF4-FFF2-40B4-BE49-F238E27FC236}">
                <a16:creationId xmlns:a16="http://schemas.microsoft.com/office/drawing/2014/main" id="{508A547B-B239-7646-B748-C316CCC19CDB}"/>
              </a:ext>
            </a:extLst>
          </p:cNvPr>
          <p:cNvSpPr/>
          <p:nvPr/>
        </p:nvSpPr>
        <p:spPr>
          <a:xfrm rot="10800000">
            <a:off x="4172055" y="4472588"/>
            <a:ext cx="180641" cy="86873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726A99-63FF-764A-8A3F-09DF93187A26}"/>
              </a:ext>
            </a:extLst>
          </p:cNvPr>
          <p:cNvSpPr txBox="1"/>
          <p:nvPr/>
        </p:nvSpPr>
        <p:spPr>
          <a:xfrm>
            <a:off x="4005490" y="4723520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BIM</a:t>
            </a:r>
          </a:p>
        </p:txBody>
      </p:sp>
      <p:sp>
        <p:nvSpPr>
          <p:cNvPr id="26" name="Down Arrow 25">
            <a:extLst>
              <a:ext uri="{FF2B5EF4-FFF2-40B4-BE49-F238E27FC236}">
                <a16:creationId xmlns:a16="http://schemas.microsoft.com/office/drawing/2014/main" id="{0926EA26-F482-1D42-8E05-F6AE94A68BB0}"/>
              </a:ext>
            </a:extLst>
          </p:cNvPr>
          <p:cNvSpPr/>
          <p:nvPr/>
        </p:nvSpPr>
        <p:spPr>
          <a:xfrm>
            <a:off x="5110457" y="4648534"/>
            <a:ext cx="180642" cy="72956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E54B0B-A3B5-274F-91FB-86F28DEF522A}"/>
              </a:ext>
            </a:extLst>
          </p:cNvPr>
          <p:cNvSpPr txBox="1"/>
          <p:nvPr/>
        </p:nvSpPr>
        <p:spPr>
          <a:xfrm>
            <a:off x="4639900" y="4630845"/>
            <a:ext cx="1045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Scenarios </a:t>
            </a:r>
          </a:p>
          <a:p>
            <a:pPr algn="ctr"/>
            <a:r>
              <a:rPr lang="en-US" sz="1600" b="1" dirty="0"/>
              <a:t>OPRs</a:t>
            </a:r>
          </a:p>
        </p:txBody>
      </p:sp>
      <p:sp>
        <p:nvSpPr>
          <p:cNvPr id="27" name="Down Arrow 26">
            <a:extLst>
              <a:ext uri="{FF2B5EF4-FFF2-40B4-BE49-F238E27FC236}">
                <a16:creationId xmlns:a16="http://schemas.microsoft.com/office/drawing/2014/main" id="{55886185-1876-F14D-B588-92E910B8A9B4}"/>
              </a:ext>
            </a:extLst>
          </p:cNvPr>
          <p:cNvSpPr/>
          <p:nvPr/>
        </p:nvSpPr>
        <p:spPr>
          <a:xfrm rot="10800000">
            <a:off x="8311839" y="4443091"/>
            <a:ext cx="180641" cy="86873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092B3B-634A-FB42-A0BF-093F305EDC2B}"/>
              </a:ext>
            </a:extLst>
          </p:cNvPr>
          <p:cNvSpPr txBox="1"/>
          <p:nvPr/>
        </p:nvSpPr>
        <p:spPr>
          <a:xfrm>
            <a:off x="7898326" y="4538870"/>
            <a:ext cx="10159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BIM</a:t>
            </a:r>
          </a:p>
          <a:p>
            <a:pPr algn="ctr"/>
            <a:r>
              <a:rPr lang="en-US" sz="1600" b="1" dirty="0"/>
              <a:t>Measures</a:t>
            </a:r>
          </a:p>
          <a:p>
            <a:pPr algn="ctr"/>
            <a:r>
              <a:rPr lang="en-US" sz="1600" b="1" dirty="0"/>
              <a:t>OPRs</a:t>
            </a:r>
          </a:p>
        </p:txBody>
      </p:sp>
      <p:sp>
        <p:nvSpPr>
          <p:cNvPr id="29" name="Can 28">
            <a:extLst>
              <a:ext uri="{FF2B5EF4-FFF2-40B4-BE49-F238E27FC236}">
                <a16:creationId xmlns:a16="http://schemas.microsoft.com/office/drawing/2014/main" id="{B8B648E8-EFC6-864B-8956-C17BEF3862EA}"/>
              </a:ext>
            </a:extLst>
          </p:cNvPr>
          <p:cNvSpPr/>
          <p:nvPr/>
        </p:nvSpPr>
        <p:spPr>
          <a:xfrm>
            <a:off x="2038992" y="5504411"/>
            <a:ext cx="1797709" cy="756799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RDF</a:t>
            </a:r>
          </a:p>
        </p:txBody>
      </p:sp>
      <p:sp>
        <p:nvSpPr>
          <p:cNvPr id="30" name="Can 29">
            <a:extLst>
              <a:ext uri="{FF2B5EF4-FFF2-40B4-BE49-F238E27FC236}">
                <a16:creationId xmlns:a16="http://schemas.microsoft.com/office/drawing/2014/main" id="{4B73256C-68B9-E640-94E5-C41AE87E8137}"/>
              </a:ext>
            </a:extLst>
          </p:cNvPr>
          <p:cNvSpPr/>
          <p:nvPr/>
        </p:nvSpPr>
        <p:spPr>
          <a:xfrm>
            <a:off x="9359961" y="5504411"/>
            <a:ext cx="1797709" cy="756798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RDB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F1F516-2FB8-2144-9630-CB86914451BE}"/>
              </a:ext>
            </a:extLst>
          </p:cNvPr>
          <p:cNvCxnSpPr>
            <a:cxnSpLocks/>
            <a:stCxn id="29" idx="4"/>
            <a:endCxn id="30" idx="2"/>
          </p:cNvCxnSpPr>
          <p:nvPr/>
        </p:nvCxnSpPr>
        <p:spPr>
          <a:xfrm flipV="1">
            <a:off x="3836701" y="5882810"/>
            <a:ext cx="5523260" cy="1"/>
          </a:xfrm>
          <a:prstGeom prst="straightConnector1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Down Arrow 33">
            <a:extLst>
              <a:ext uri="{FF2B5EF4-FFF2-40B4-BE49-F238E27FC236}">
                <a16:creationId xmlns:a16="http://schemas.microsoft.com/office/drawing/2014/main" id="{F56784A6-5204-F144-8890-645B63BDE445}"/>
              </a:ext>
            </a:extLst>
          </p:cNvPr>
          <p:cNvSpPr/>
          <p:nvPr/>
        </p:nvSpPr>
        <p:spPr>
          <a:xfrm>
            <a:off x="9333097" y="4620776"/>
            <a:ext cx="171489" cy="70819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DFF5F8-28A1-7B4F-9B78-75B0684F71B6}"/>
              </a:ext>
            </a:extLst>
          </p:cNvPr>
          <p:cNvSpPr txBox="1"/>
          <p:nvPr/>
        </p:nvSpPr>
        <p:spPr>
          <a:xfrm>
            <a:off x="8820234" y="4523353"/>
            <a:ext cx="12073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LBS</a:t>
            </a:r>
          </a:p>
          <a:p>
            <a:pPr algn="ctr"/>
            <a:r>
              <a:rPr lang="en-US" sz="1600" b="1" dirty="0"/>
              <a:t>Master plan</a:t>
            </a:r>
          </a:p>
          <a:p>
            <a:pPr algn="ctr"/>
            <a:r>
              <a:rPr lang="en-US" sz="1600" b="1" dirty="0"/>
              <a:t>Week plan</a:t>
            </a:r>
          </a:p>
        </p:txBody>
      </p:sp>
      <p:sp>
        <p:nvSpPr>
          <p:cNvPr id="38" name="Down Arrow 37">
            <a:extLst>
              <a:ext uri="{FF2B5EF4-FFF2-40B4-BE49-F238E27FC236}">
                <a16:creationId xmlns:a16="http://schemas.microsoft.com/office/drawing/2014/main" id="{9A159089-8D34-6B4C-AD63-B86C5721CDC4}"/>
              </a:ext>
            </a:extLst>
          </p:cNvPr>
          <p:cNvSpPr/>
          <p:nvPr/>
        </p:nvSpPr>
        <p:spPr>
          <a:xfrm rot="10800000">
            <a:off x="10480305" y="4245446"/>
            <a:ext cx="184052" cy="1091565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own Arrow 38">
            <a:extLst>
              <a:ext uri="{FF2B5EF4-FFF2-40B4-BE49-F238E27FC236}">
                <a16:creationId xmlns:a16="http://schemas.microsoft.com/office/drawing/2014/main" id="{CFE57611-8DC0-AE4E-B68F-661B86D7A5CE}"/>
              </a:ext>
            </a:extLst>
          </p:cNvPr>
          <p:cNvSpPr/>
          <p:nvPr/>
        </p:nvSpPr>
        <p:spPr>
          <a:xfrm>
            <a:off x="11567258" y="4249538"/>
            <a:ext cx="184053" cy="106922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5122FBF-4496-BD44-A42C-B4430FB47EB6}"/>
              </a:ext>
            </a:extLst>
          </p:cNvPr>
          <p:cNvSpPr txBox="1"/>
          <p:nvPr/>
        </p:nvSpPr>
        <p:spPr>
          <a:xfrm>
            <a:off x="9995034" y="4552714"/>
            <a:ext cx="1195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Occupants</a:t>
            </a:r>
          </a:p>
          <a:p>
            <a:pPr algn="ctr"/>
            <a:r>
              <a:rPr lang="en-US" sz="1600" b="1" dirty="0"/>
              <a:t>Apartments</a:t>
            </a:r>
          </a:p>
          <a:p>
            <a:pPr algn="ctr"/>
            <a:r>
              <a:rPr lang="en-US" sz="1600" b="1" dirty="0"/>
              <a:t>Activities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6B1F73-EAEC-7442-A4B2-240819F89FBE}"/>
              </a:ext>
            </a:extLst>
          </p:cNvPr>
          <p:cNvSpPr txBox="1"/>
          <p:nvPr/>
        </p:nvSpPr>
        <p:spPr>
          <a:xfrm>
            <a:off x="11066874" y="4590136"/>
            <a:ext cx="1191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Notification</a:t>
            </a:r>
          </a:p>
          <a:p>
            <a:pPr algn="ctr"/>
            <a:r>
              <a:rPr lang="en-US" sz="1600" b="1" dirty="0"/>
              <a:t>feedback</a:t>
            </a:r>
          </a:p>
        </p:txBody>
      </p:sp>
      <p:sp>
        <p:nvSpPr>
          <p:cNvPr id="47" name="Down Arrow 46">
            <a:extLst>
              <a:ext uri="{FF2B5EF4-FFF2-40B4-BE49-F238E27FC236}">
                <a16:creationId xmlns:a16="http://schemas.microsoft.com/office/drawing/2014/main" id="{06F83E7A-37B5-A24F-BAEA-601CDCE56D93}"/>
              </a:ext>
            </a:extLst>
          </p:cNvPr>
          <p:cNvSpPr/>
          <p:nvPr/>
        </p:nvSpPr>
        <p:spPr>
          <a:xfrm rot="16200000">
            <a:off x="732290" y="5295197"/>
            <a:ext cx="192897" cy="34919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1AA8EBA-A89F-2D44-8A97-74C2EC72C5BE}"/>
              </a:ext>
            </a:extLst>
          </p:cNvPr>
          <p:cNvSpPr txBox="1"/>
          <p:nvPr/>
        </p:nvSpPr>
        <p:spPr>
          <a:xfrm>
            <a:off x="17109" y="5289656"/>
            <a:ext cx="743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(BIM)</a:t>
            </a:r>
          </a:p>
        </p:txBody>
      </p:sp>
      <p:pic>
        <p:nvPicPr>
          <p:cNvPr id="33" name="Picture 3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7D1851B-B709-644C-BA2E-CE8CF604A2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77" y="3378007"/>
            <a:ext cx="1731692" cy="108428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3980D38-0470-574C-BD30-229F0E59DC49}"/>
              </a:ext>
            </a:extLst>
          </p:cNvPr>
          <p:cNvSpPr txBox="1"/>
          <p:nvPr/>
        </p:nvSpPr>
        <p:spPr>
          <a:xfrm>
            <a:off x="2045964" y="3008676"/>
            <a:ext cx="16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BIM4Occupants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C96CE8DD-4356-F745-A08C-B58923CDF5D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1922" y="3361467"/>
            <a:ext cx="1647108" cy="1066177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299B160-702D-3A43-94AB-6C8C0304A55F}"/>
              </a:ext>
            </a:extLst>
          </p:cNvPr>
          <p:cNvSpPr txBox="1"/>
          <p:nvPr/>
        </p:nvSpPr>
        <p:spPr>
          <a:xfrm>
            <a:off x="5802553" y="2974199"/>
            <a:ext cx="1910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AUTERAS/</a:t>
            </a:r>
            <a:r>
              <a:rPr lang="en-US" b="1" dirty="0" err="1"/>
              <a:t>BIMcpd</a:t>
            </a:r>
            <a:endParaRPr lang="en-US" b="1" dirty="0"/>
          </a:p>
        </p:txBody>
      </p:sp>
      <p:sp>
        <p:nvSpPr>
          <p:cNvPr id="51" name="Down Arrow 50">
            <a:extLst>
              <a:ext uri="{FF2B5EF4-FFF2-40B4-BE49-F238E27FC236}">
                <a16:creationId xmlns:a16="http://schemas.microsoft.com/office/drawing/2014/main" id="{8FD7A063-015A-C14A-A0A9-B45561E265D5}"/>
              </a:ext>
            </a:extLst>
          </p:cNvPr>
          <p:cNvSpPr/>
          <p:nvPr/>
        </p:nvSpPr>
        <p:spPr>
          <a:xfrm rot="10800000">
            <a:off x="6217405" y="4453969"/>
            <a:ext cx="180641" cy="86873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32503D3-7A80-1A49-8771-86B23CB198E6}"/>
              </a:ext>
            </a:extLst>
          </p:cNvPr>
          <p:cNvSpPr txBox="1"/>
          <p:nvPr/>
        </p:nvSpPr>
        <p:spPr>
          <a:xfrm>
            <a:off x="6050840" y="4685851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BIM</a:t>
            </a:r>
          </a:p>
        </p:txBody>
      </p:sp>
      <p:sp>
        <p:nvSpPr>
          <p:cNvPr id="53" name="Down Arrow 52">
            <a:extLst>
              <a:ext uri="{FF2B5EF4-FFF2-40B4-BE49-F238E27FC236}">
                <a16:creationId xmlns:a16="http://schemas.microsoft.com/office/drawing/2014/main" id="{E927BA40-CE3E-DA42-B605-84B76B629087}"/>
              </a:ext>
            </a:extLst>
          </p:cNvPr>
          <p:cNvSpPr/>
          <p:nvPr/>
        </p:nvSpPr>
        <p:spPr>
          <a:xfrm>
            <a:off x="7155807" y="4610865"/>
            <a:ext cx="180642" cy="729564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44ECF0A-5322-114F-A979-6FFFAD3CC911}"/>
              </a:ext>
            </a:extLst>
          </p:cNvPr>
          <p:cNvSpPr txBox="1"/>
          <p:nvPr/>
        </p:nvSpPr>
        <p:spPr>
          <a:xfrm>
            <a:off x="6706446" y="4593176"/>
            <a:ext cx="1003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Detailed</a:t>
            </a:r>
          </a:p>
          <a:p>
            <a:pPr algn="ctr"/>
            <a:r>
              <a:rPr lang="en-US" sz="1600" b="1" dirty="0"/>
              <a:t>measures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86F875-118A-C349-BCD4-1EC7ABD94318}"/>
              </a:ext>
            </a:extLst>
          </p:cNvPr>
          <p:cNvSpPr/>
          <p:nvPr/>
        </p:nvSpPr>
        <p:spPr>
          <a:xfrm>
            <a:off x="1295928" y="1909340"/>
            <a:ext cx="2521705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Identify occupancy profiles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Condition/consumption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Preferences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19EE05-77D1-4041-8B4C-F8CE79E0D2AF}"/>
              </a:ext>
            </a:extLst>
          </p:cNvPr>
          <p:cNvSpPr/>
          <p:nvPr/>
        </p:nvSpPr>
        <p:spPr>
          <a:xfrm>
            <a:off x="2726436" y="946470"/>
            <a:ext cx="265393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Explore renovation scenarios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Renovation measures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OPR (owner’s project </a:t>
            </a:r>
            <a:br>
              <a:rPr lang="en-US" sz="1600" dirty="0"/>
            </a:br>
            <a:r>
              <a:rPr lang="en-US" sz="1600" dirty="0"/>
              <a:t>requirements)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BFC3C60-0DA3-8F40-9F80-BA844248CF0D}"/>
              </a:ext>
            </a:extLst>
          </p:cNvPr>
          <p:cNvSpPr/>
          <p:nvPr/>
        </p:nvSpPr>
        <p:spPr>
          <a:xfrm>
            <a:off x="4052035" y="1957483"/>
            <a:ext cx="2521705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Detail renovation measures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Room automation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Constraint checking, performance analysis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AE1BAE-A734-2D4C-9769-35295A1EC871}"/>
              </a:ext>
            </a:extLst>
          </p:cNvPr>
          <p:cNvSpPr/>
          <p:nvPr/>
        </p:nvSpPr>
        <p:spPr>
          <a:xfrm>
            <a:off x="5683912" y="917748"/>
            <a:ext cx="2213708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Specify the location breakdown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BIM spaces, external areas, workspaces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41649E-8B20-0C4F-B896-B80245FE7687}"/>
              </a:ext>
            </a:extLst>
          </p:cNvPr>
          <p:cNvSpPr/>
          <p:nvPr/>
        </p:nvSpPr>
        <p:spPr>
          <a:xfrm>
            <a:off x="6573740" y="2072495"/>
            <a:ext cx="2213708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Make a master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Baseline of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Multiple versions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E04FC5-306E-6042-9FEC-FC13C8955435}"/>
              </a:ext>
            </a:extLst>
          </p:cNvPr>
          <p:cNvSpPr/>
          <p:nvPr/>
        </p:nvSpPr>
        <p:spPr>
          <a:xfrm>
            <a:off x="7813671" y="977578"/>
            <a:ext cx="211888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Schedule week 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Tasks scheduled</a:t>
            </a:r>
            <a:br>
              <a:rPr lang="en-US" sz="1600" dirty="0"/>
            </a:br>
            <a:r>
              <a:rPr lang="en-US" sz="1600" dirty="0"/>
              <a:t>to a specific week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10E055F-27B8-7F48-8331-1FDB603C9828}"/>
              </a:ext>
            </a:extLst>
          </p:cNvPr>
          <p:cNvSpPr/>
          <p:nvPr/>
        </p:nvSpPr>
        <p:spPr>
          <a:xfrm>
            <a:off x="8649930" y="1809365"/>
            <a:ext cx="1798261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Monitor execution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Actual times and resources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0DFB7-1EC5-6640-ADEC-06508CC19424}"/>
              </a:ext>
            </a:extLst>
          </p:cNvPr>
          <p:cNvSpPr/>
          <p:nvPr/>
        </p:nvSpPr>
        <p:spPr>
          <a:xfrm>
            <a:off x="10310672" y="1574143"/>
            <a:ext cx="1700070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Coordinate with occupants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Alert, notify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Visits, safety, noise, outages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8CE693D4-8C2A-1941-91DD-E83F343E8157}"/>
              </a:ext>
            </a:extLst>
          </p:cNvPr>
          <p:cNvSpPr/>
          <p:nvPr/>
        </p:nvSpPr>
        <p:spPr>
          <a:xfrm>
            <a:off x="762646" y="1576373"/>
            <a:ext cx="9967021" cy="853024"/>
          </a:xfrm>
          <a:custGeom>
            <a:avLst/>
            <a:gdLst>
              <a:gd name="connsiteX0" fmla="*/ 0 w 8358553"/>
              <a:gd name="connsiteY0" fmla="*/ 131644 h 1142937"/>
              <a:gd name="connsiteX1" fmla="*/ 1524000 w 8358553"/>
              <a:gd name="connsiteY1" fmla="*/ 73029 h 1142937"/>
              <a:gd name="connsiteX2" fmla="*/ 2426676 w 8358553"/>
              <a:gd name="connsiteY2" fmla="*/ 1010875 h 1142937"/>
              <a:gd name="connsiteX3" fmla="*/ 3118338 w 8358553"/>
              <a:gd name="connsiteY3" fmla="*/ 1057767 h 1142937"/>
              <a:gd name="connsiteX4" fmla="*/ 3751384 w 8358553"/>
              <a:gd name="connsiteY4" fmla="*/ 272321 h 1142937"/>
              <a:gd name="connsiteX5" fmla="*/ 4654061 w 8358553"/>
              <a:gd name="connsiteY5" fmla="*/ 190259 h 1142937"/>
              <a:gd name="connsiteX6" fmla="*/ 5146430 w 8358553"/>
              <a:gd name="connsiteY6" fmla="*/ 952259 h 1142937"/>
              <a:gd name="connsiteX7" fmla="*/ 5861538 w 8358553"/>
              <a:gd name="connsiteY7" fmla="*/ 999152 h 1142937"/>
              <a:gd name="connsiteX8" fmla="*/ 6389076 w 8358553"/>
              <a:gd name="connsiteY8" fmla="*/ 448167 h 1142937"/>
              <a:gd name="connsiteX9" fmla="*/ 7479323 w 8358553"/>
              <a:gd name="connsiteY9" fmla="*/ 377829 h 1142937"/>
              <a:gd name="connsiteX10" fmla="*/ 8358553 w 8358553"/>
              <a:gd name="connsiteY10" fmla="*/ 799859 h 1142937"/>
              <a:gd name="connsiteX11" fmla="*/ 8358553 w 8358553"/>
              <a:gd name="connsiteY11" fmla="*/ 799859 h 1142937"/>
              <a:gd name="connsiteX0" fmla="*/ 0 w 8358553"/>
              <a:gd name="connsiteY0" fmla="*/ 131644 h 1142937"/>
              <a:gd name="connsiteX1" fmla="*/ 1524000 w 8358553"/>
              <a:gd name="connsiteY1" fmla="*/ 73029 h 1142937"/>
              <a:gd name="connsiteX2" fmla="*/ 2426676 w 8358553"/>
              <a:gd name="connsiteY2" fmla="*/ 1010875 h 1142937"/>
              <a:gd name="connsiteX3" fmla="*/ 3118338 w 8358553"/>
              <a:gd name="connsiteY3" fmla="*/ 1057767 h 1142937"/>
              <a:gd name="connsiteX4" fmla="*/ 3751384 w 8358553"/>
              <a:gd name="connsiteY4" fmla="*/ 272321 h 1142937"/>
              <a:gd name="connsiteX5" fmla="*/ 4583723 w 8358553"/>
              <a:gd name="connsiteY5" fmla="*/ 272321 h 1142937"/>
              <a:gd name="connsiteX6" fmla="*/ 5146430 w 8358553"/>
              <a:gd name="connsiteY6" fmla="*/ 952259 h 1142937"/>
              <a:gd name="connsiteX7" fmla="*/ 5861538 w 8358553"/>
              <a:gd name="connsiteY7" fmla="*/ 999152 h 1142937"/>
              <a:gd name="connsiteX8" fmla="*/ 6389076 w 8358553"/>
              <a:gd name="connsiteY8" fmla="*/ 448167 h 1142937"/>
              <a:gd name="connsiteX9" fmla="*/ 7479323 w 8358553"/>
              <a:gd name="connsiteY9" fmla="*/ 377829 h 1142937"/>
              <a:gd name="connsiteX10" fmla="*/ 8358553 w 8358553"/>
              <a:gd name="connsiteY10" fmla="*/ 799859 h 1142937"/>
              <a:gd name="connsiteX11" fmla="*/ 8358553 w 8358553"/>
              <a:gd name="connsiteY11" fmla="*/ 799859 h 1142937"/>
              <a:gd name="connsiteX0" fmla="*/ 0 w 8358553"/>
              <a:gd name="connsiteY0" fmla="*/ 131644 h 1142937"/>
              <a:gd name="connsiteX1" fmla="*/ 1524000 w 8358553"/>
              <a:gd name="connsiteY1" fmla="*/ 73029 h 1142937"/>
              <a:gd name="connsiteX2" fmla="*/ 2426676 w 8358553"/>
              <a:gd name="connsiteY2" fmla="*/ 1010875 h 1142937"/>
              <a:gd name="connsiteX3" fmla="*/ 3118338 w 8358553"/>
              <a:gd name="connsiteY3" fmla="*/ 1057767 h 1142937"/>
              <a:gd name="connsiteX4" fmla="*/ 3751384 w 8358553"/>
              <a:gd name="connsiteY4" fmla="*/ 272321 h 1142937"/>
              <a:gd name="connsiteX5" fmla="*/ 4583723 w 8358553"/>
              <a:gd name="connsiteY5" fmla="*/ 272321 h 1142937"/>
              <a:gd name="connsiteX6" fmla="*/ 5146430 w 8358553"/>
              <a:gd name="connsiteY6" fmla="*/ 952259 h 1142937"/>
              <a:gd name="connsiteX7" fmla="*/ 5967046 w 8358553"/>
              <a:gd name="connsiteY7" fmla="*/ 905367 h 1142937"/>
              <a:gd name="connsiteX8" fmla="*/ 6389076 w 8358553"/>
              <a:gd name="connsiteY8" fmla="*/ 448167 h 1142937"/>
              <a:gd name="connsiteX9" fmla="*/ 7479323 w 8358553"/>
              <a:gd name="connsiteY9" fmla="*/ 377829 h 1142937"/>
              <a:gd name="connsiteX10" fmla="*/ 8358553 w 8358553"/>
              <a:gd name="connsiteY10" fmla="*/ 799859 h 1142937"/>
              <a:gd name="connsiteX11" fmla="*/ 8358553 w 8358553"/>
              <a:gd name="connsiteY11" fmla="*/ 799859 h 1142937"/>
              <a:gd name="connsiteX0" fmla="*/ 0 w 8358553"/>
              <a:gd name="connsiteY0" fmla="*/ 131644 h 1142937"/>
              <a:gd name="connsiteX1" fmla="*/ 1524000 w 8358553"/>
              <a:gd name="connsiteY1" fmla="*/ 73029 h 1142937"/>
              <a:gd name="connsiteX2" fmla="*/ 2426676 w 8358553"/>
              <a:gd name="connsiteY2" fmla="*/ 1010875 h 1142937"/>
              <a:gd name="connsiteX3" fmla="*/ 3118338 w 8358553"/>
              <a:gd name="connsiteY3" fmla="*/ 1057767 h 1142937"/>
              <a:gd name="connsiteX4" fmla="*/ 3751384 w 8358553"/>
              <a:gd name="connsiteY4" fmla="*/ 272321 h 1142937"/>
              <a:gd name="connsiteX5" fmla="*/ 4583723 w 8358553"/>
              <a:gd name="connsiteY5" fmla="*/ 272321 h 1142937"/>
              <a:gd name="connsiteX6" fmla="*/ 5146430 w 8358553"/>
              <a:gd name="connsiteY6" fmla="*/ 952259 h 1142937"/>
              <a:gd name="connsiteX7" fmla="*/ 5967046 w 8358553"/>
              <a:gd name="connsiteY7" fmla="*/ 905367 h 1142937"/>
              <a:gd name="connsiteX8" fmla="*/ 6635260 w 8358553"/>
              <a:gd name="connsiteY8" fmla="*/ 377828 h 1142937"/>
              <a:gd name="connsiteX9" fmla="*/ 7479323 w 8358553"/>
              <a:gd name="connsiteY9" fmla="*/ 377829 h 1142937"/>
              <a:gd name="connsiteX10" fmla="*/ 8358553 w 8358553"/>
              <a:gd name="connsiteY10" fmla="*/ 799859 h 1142937"/>
              <a:gd name="connsiteX11" fmla="*/ 8358553 w 8358553"/>
              <a:gd name="connsiteY11" fmla="*/ 799859 h 1142937"/>
              <a:gd name="connsiteX0" fmla="*/ 0 w 8358553"/>
              <a:gd name="connsiteY0" fmla="*/ 131644 h 1142937"/>
              <a:gd name="connsiteX1" fmla="*/ 1524000 w 8358553"/>
              <a:gd name="connsiteY1" fmla="*/ 73029 h 1142937"/>
              <a:gd name="connsiteX2" fmla="*/ 2426676 w 8358553"/>
              <a:gd name="connsiteY2" fmla="*/ 1010875 h 1142937"/>
              <a:gd name="connsiteX3" fmla="*/ 3118338 w 8358553"/>
              <a:gd name="connsiteY3" fmla="*/ 1057767 h 1142937"/>
              <a:gd name="connsiteX4" fmla="*/ 3751384 w 8358553"/>
              <a:gd name="connsiteY4" fmla="*/ 272321 h 1142937"/>
              <a:gd name="connsiteX5" fmla="*/ 4583723 w 8358553"/>
              <a:gd name="connsiteY5" fmla="*/ 272321 h 1142937"/>
              <a:gd name="connsiteX6" fmla="*/ 5146430 w 8358553"/>
              <a:gd name="connsiteY6" fmla="*/ 952259 h 1142937"/>
              <a:gd name="connsiteX7" fmla="*/ 5967046 w 8358553"/>
              <a:gd name="connsiteY7" fmla="*/ 905367 h 1142937"/>
              <a:gd name="connsiteX8" fmla="*/ 6635260 w 8358553"/>
              <a:gd name="connsiteY8" fmla="*/ 377828 h 1142937"/>
              <a:gd name="connsiteX9" fmla="*/ 7420707 w 8358553"/>
              <a:gd name="connsiteY9" fmla="*/ 354382 h 1142937"/>
              <a:gd name="connsiteX10" fmla="*/ 8358553 w 8358553"/>
              <a:gd name="connsiteY10" fmla="*/ 799859 h 1142937"/>
              <a:gd name="connsiteX11" fmla="*/ 8358553 w 8358553"/>
              <a:gd name="connsiteY11" fmla="*/ 799859 h 1142937"/>
              <a:gd name="connsiteX0" fmla="*/ 0 w 8405446"/>
              <a:gd name="connsiteY0" fmla="*/ 131644 h 1142937"/>
              <a:gd name="connsiteX1" fmla="*/ 1524000 w 8405446"/>
              <a:gd name="connsiteY1" fmla="*/ 73029 h 1142937"/>
              <a:gd name="connsiteX2" fmla="*/ 2426676 w 8405446"/>
              <a:gd name="connsiteY2" fmla="*/ 1010875 h 1142937"/>
              <a:gd name="connsiteX3" fmla="*/ 3118338 w 8405446"/>
              <a:gd name="connsiteY3" fmla="*/ 1057767 h 1142937"/>
              <a:gd name="connsiteX4" fmla="*/ 3751384 w 8405446"/>
              <a:gd name="connsiteY4" fmla="*/ 272321 h 1142937"/>
              <a:gd name="connsiteX5" fmla="*/ 4583723 w 8405446"/>
              <a:gd name="connsiteY5" fmla="*/ 272321 h 1142937"/>
              <a:gd name="connsiteX6" fmla="*/ 5146430 w 8405446"/>
              <a:gd name="connsiteY6" fmla="*/ 952259 h 1142937"/>
              <a:gd name="connsiteX7" fmla="*/ 5967046 w 8405446"/>
              <a:gd name="connsiteY7" fmla="*/ 905367 h 1142937"/>
              <a:gd name="connsiteX8" fmla="*/ 6635260 w 8405446"/>
              <a:gd name="connsiteY8" fmla="*/ 377828 h 1142937"/>
              <a:gd name="connsiteX9" fmla="*/ 7420707 w 8405446"/>
              <a:gd name="connsiteY9" fmla="*/ 354382 h 1142937"/>
              <a:gd name="connsiteX10" fmla="*/ 8358553 w 8405446"/>
              <a:gd name="connsiteY10" fmla="*/ 799859 h 1142937"/>
              <a:gd name="connsiteX11" fmla="*/ 8405446 w 8405446"/>
              <a:gd name="connsiteY11" fmla="*/ 835029 h 1142937"/>
              <a:gd name="connsiteX0" fmla="*/ 0 w 8405446"/>
              <a:gd name="connsiteY0" fmla="*/ 204851 h 1221524"/>
              <a:gd name="connsiteX1" fmla="*/ 1500553 w 8405446"/>
              <a:gd name="connsiteY1" fmla="*/ 52451 h 1221524"/>
              <a:gd name="connsiteX2" fmla="*/ 2426676 w 8405446"/>
              <a:gd name="connsiteY2" fmla="*/ 1084082 h 1221524"/>
              <a:gd name="connsiteX3" fmla="*/ 3118338 w 8405446"/>
              <a:gd name="connsiteY3" fmla="*/ 1130974 h 1221524"/>
              <a:gd name="connsiteX4" fmla="*/ 3751384 w 8405446"/>
              <a:gd name="connsiteY4" fmla="*/ 345528 h 1221524"/>
              <a:gd name="connsiteX5" fmla="*/ 4583723 w 8405446"/>
              <a:gd name="connsiteY5" fmla="*/ 345528 h 1221524"/>
              <a:gd name="connsiteX6" fmla="*/ 5146430 w 8405446"/>
              <a:gd name="connsiteY6" fmla="*/ 1025466 h 1221524"/>
              <a:gd name="connsiteX7" fmla="*/ 5967046 w 8405446"/>
              <a:gd name="connsiteY7" fmla="*/ 978574 h 1221524"/>
              <a:gd name="connsiteX8" fmla="*/ 6635260 w 8405446"/>
              <a:gd name="connsiteY8" fmla="*/ 451035 h 1221524"/>
              <a:gd name="connsiteX9" fmla="*/ 7420707 w 8405446"/>
              <a:gd name="connsiteY9" fmla="*/ 427589 h 1221524"/>
              <a:gd name="connsiteX10" fmla="*/ 8358553 w 8405446"/>
              <a:gd name="connsiteY10" fmla="*/ 873066 h 1221524"/>
              <a:gd name="connsiteX11" fmla="*/ 8405446 w 8405446"/>
              <a:gd name="connsiteY11" fmla="*/ 908236 h 1221524"/>
              <a:gd name="connsiteX0" fmla="*/ 0 w 8405446"/>
              <a:gd name="connsiteY0" fmla="*/ 202366 h 1202100"/>
              <a:gd name="connsiteX1" fmla="*/ 1500553 w 8405446"/>
              <a:gd name="connsiteY1" fmla="*/ 49966 h 1202100"/>
              <a:gd name="connsiteX2" fmla="*/ 2508738 w 8405446"/>
              <a:gd name="connsiteY2" fmla="*/ 1046427 h 1202100"/>
              <a:gd name="connsiteX3" fmla="*/ 3118338 w 8405446"/>
              <a:gd name="connsiteY3" fmla="*/ 1128489 h 1202100"/>
              <a:gd name="connsiteX4" fmla="*/ 3751384 w 8405446"/>
              <a:gd name="connsiteY4" fmla="*/ 343043 h 1202100"/>
              <a:gd name="connsiteX5" fmla="*/ 4583723 w 8405446"/>
              <a:gd name="connsiteY5" fmla="*/ 343043 h 1202100"/>
              <a:gd name="connsiteX6" fmla="*/ 5146430 w 8405446"/>
              <a:gd name="connsiteY6" fmla="*/ 1022981 h 1202100"/>
              <a:gd name="connsiteX7" fmla="*/ 5967046 w 8405446"/>
              <a:gd name="connsiteY7" fmla="*/ 976089 h 1202100"/>
              <a:gd name="connsiteX8" fmla="*/ 6635260 w 8405446"/>
              <a:gd name="connsiteY8" fmla="*/ 448550 h 1202100"/>
              <a:gd name="connsiteX9" fmla="*/ 7420707 w 8405446"/>
              <a:gd name="connsiteY9" fmla="*/ 425104 h 1202100"/>
              <a:gd name="connsiteX10" fmla="*/ 8358553 w 8405446"/>
              <a:gd name="connsiteY10" fmla="*/ 870581 h 1202100"/>
              <a:gd name="connsiteX11" fmla="*/ 8405446 w 8405446"/>
              <a:gd name="connsiteY11" fmla="*/ 905751 h 1202100"/>
              <a:gd name="connsiteX0" fmla="*/ 0 w 8405446"/>
              <a:gd name="connsiteY0" fmla="*/ 202366 h 1202100"/>
              <a:gd name="connsiteX1" fmla="*/ 1500553 w 8405446"/>
              <a:gd name="connsiteY1" fmla="*/ 49966 h 1202100"/>
              <a:gd name="connsiteX2" fmla="*/ 2508738 w 8405446"/>
              <a:gd name="connsiteY2" fmla="*/ 1046427 h 1202100"/>
              <a:gd name="connsiteX3" fmla="*/ 3118338 w 8405446"/>
              <a:gd name="connsiteY3" fmla="*/ 1128489 h 1202100"/>
              <a:gd name="connsiteX4" fmla="*/ 3751384 w 8405446"/>
              <a:gd name="connsiteY4" fmla="*/ 343043 h 1202100"/>
              <a:gd name="connsiteX5" fmla="*/ 4583723 w 8405446"/>
              <a:gd name="connsiteY5" fmla="*/ 343043 h 1202100"/>
              <a:gd name="connsiteX6" fmla="*/ 5334000 w 8405446"/>
              <a:gd name="connsiteY6" fmla="*/ 1022981 h 1202100"/>
              <a:gd name="connsiteX7" fmla="*/ 5967046 w 8405446"/>
              <a:gd name="connsiteY7" fmla="*/ 976089 h 1202100"/>
              <a:gd name="connsiteX8" fmla="*/ 6635260 w 8405446"/>
              <a:gd name="connsiteY8" fmla="*/ 448550 h 1202100"/>
              <a:gd name="connsiteX9" fmla="*/ 7420707 w 8405446"/>
              <a:gd name="connsiteY9" fmla="*/ 425104 h 1202100"/>
              <a:gd name="connsiteX10" fmla="*/ 8358553 w 8405446"/>
              <a:gd name="connsiteY10" fmla="*/ 870581 h 1202100"/>
              <a:gd name="connsiteX11" fmla="*/ 8405446 w 8405446"/>
              <a:gd name="connsiteY11" fmla="*/ 905751 h 1202100"/>
              <a:gd name="connsiteX0" fmla="*/ 0 w 8452339"/>
              <a:gd name="connsiteY0" fmla="*/ 425375 h 1167201"/>
              <a:gd name="connsiteX1" fmla="*/ 1547446 w 8452339"/>
              <a:gd name="connsiteY1" fmla="*/ 15067 h 1167201"/>
              <a:gd name="connsiteX2" fmla="*/ 2555631 w 8452339"/>
              <a:gd name="connsiteY2" fmla="*/ 1011528 h 1167201"/>
              <a:gd name="connsiteX3" fmla="*/ 3165231 w 8452339"/>
              <a:gd name="connsiteY3" fmla="*/ 1093590 h 1167201"/>
              <a:gd name="connsiteX4" fmla="*/ 3798277 w 8452339"/>
              <a:gd name="connsiteY4" fmla="*/ 308144 h 1167201"/>
              <a:gd name="connsiteX5" fmla="*/ 4630616 w 8452339"/>
              <a:gd name="connsiteY5" fmla="*/ 308144 h 1167201"/>
              <a:gd name="connsiteX6" fmla="*/ 5380893 w 8452339"/>
              <a:gd name="connsiteY6" fmla="*/ 988082 h 1167201"/>
              <a:gd name="connsiteX7" fmla="*/ 6013939 w 8452339"/>
              <a:gd name="connsiteY7" fmla="*/ 941190 h 1167201"/>
              <a:gd name="connsiteX8" fmla="*/ 6682153 w 8452339"/>
              <a:gd name="connsiteY8" fmla="*/ 413651 h 1167201"/>
              <a:gd name="connsiteX9" fmla="*/ 7467600 w 8452339"/>
              <a:gd name="connsiteY9" fmla="*/ 390205 h 1167201"/>
              <a:gd name="connsiteX10" fmla="*/ 8405446 w 8452339"/>
              <a:gd name="connsiteY10" fmla="*/ 835682 h 1167201"/>
              <a:gd name="connsiteX11" fmla="*/ 8452339 w 8452339"/>
              <a:gd name="connsiteY11" fmla="*/ 870852 h 1167201"/>
              <a:gd name="connsiteX0" fmla="*/ 0 w 8452339"/>
              <a:gd name="connsiteY0" fmla="*/ 430491 h 1172317"/>
              <a:gd name="connsiteX1" fmla="*/ 1547446 w 8452339"/>
              <a:gd name="connsiteY1" fmla="*/ 20183 h 1172317"/>
              <a:gd name="connsiteX2" fmla="*/ 2555631 w 8452339"/>
              <a:gd name="connsiteY2" fmla="*/ 1016644 h 1172317"/>
              <a:gd name="connsiteX3" fmla="*/ 3165231 w 8452339"/>
              <a:gd name="connsiteY3" fmla="*/ 1098706 h 1172317"/>
              <a:gd name="connsiteX4" fmla="*/ 3798277 w 8452339"/>
              <a:gd name="connsiteY4" fmla="*/ 313260 h 1172317"/>
              <a:gd name="connsiteX5" fmla="*/ 4630616 w 8452339"/>
              <a:gd name="connsiteY5" fmla="*/ 313260 h 1172317"/>
              <a:gd name="connsiteX6" fmla="*/ 5380893 w 8452339"/>
              <a:gd name="connsiteY6" fmla="*/ 993198 h 1172317"/>
              <a:gd name="connsiteX7" fmla="*/ 6013939 w 8452339"/>
              <a:gd name="connsiteY7" fmla="*/ 946306 h 1172317"/>
              <a:gd name="connsiteX8" fmla="*/ 6682153 w 8452339"/>
              <a:gd name="connsiteY8" fmla="*/ 418767 h 1172317"/>
              <a:gd name="connsiteX9" fmla="*/ 7467600 w 8452339"/>
              <a:gd name="connsiteY9" fmla="*/ 395321 h 1172317"/>
              <a:gd name="connsiteX10" fmla="*/ 8405446 w 8452339"/>
              <a:gd name="connsiteY10" fmla="*/ 840798 h 1172317"/>
              <a:gd name="connsiteX11" fmla="*/ 8452339 w 8452339"/>
              <a:gd name="connsiteY11" fmla="*/ 875968 h 1172317"/>
              <a:gd name="connsiteX0" fmla="*/ 0 w 8522677"/>
              <a:gd name="connsiteY0" fmla="*/ 752418 h 1154275"/>
              <a:gd name="connsiteX1" fmla="*/ 1617784 w 8522677"/>
              <a:gd name="connsiteY1" fmla="*/ 2141 h 1154275"/>
              <a:gd name="connsiteX2" fmla="*/ 2625969 w 8522677"/>
              <a:gd name="connsiteY2" fmla="*/ 998602 h 1154275"/>
              <a:gd name="connsiteX3" fmla="*/ 3235569 w 8522677"/>
              <a:gd name="connsiteY3" fmla="*/ 1080664 h 1154275"/>
              <a:gd name="connsiteX4" fmla="*/ 3868615 w 8522677"/>
              <a:gd name="connsiteY4" fmla="*/ 295218 h 1154275"/>
              <a:gd name="connsiteX5" fmla="*/ 4700954 w 8522677"/>
              <a:gd name="connsiteY5" fmla="*/ 295218 h 1154275"/>
              <a:gd name="connsiteX6" fmla="*/ 5451231 w 8522677"/>
              <a:gd name="connsiteY6" fmla="*/ 975156 h 1154275"/>
              <a:gd name="connsiteX7" fmla="*/ 6084277 w 8522677"/>
              <a:gd name="connsiteY7" fmla="*/ 928264 h 1154275"/>
              <a:gd name="connsiteX8" fmla="*/ 6752491 w 8522677"/>
              <a:gd name="connsiteY8" fmla="*/ 400725 h 1154275"/>
              <a:gd name="connsiteX9" fmla="*/ 7537938 w 8522677"/>
              <a:gd name="connsiteY9" fmla="*/ 377279 h 1154275"/>
              <a:gd name="connsiteX10" fmla="*/ 8475784 w 8522677"/>
              <a:gd name="connsiteY10" fmla="*/ 822756 h 1154275"/>
              <a:gd name="connsiteX11" fmla="*/ 8522677 w 8522677"/>
              <a:gd name="connsiteY11" fmla="*/ 857926 h 1154275"/>
              <a:gd name="connsiteX0" fmla="*/ 0 w 8522677"/>
              <a:gd name="connsiteY0" fmla="*/ 753215 h 1155072"/>
              <a:gd name="connsiteX1" fmla="*/ 1617784 w 8522677"/>
              <a:gd name="connsiteY1" fmla="*/ 2938 h 1155072"/>
              <a:gd name="connsiteX2" fmla="*/ 2625969 w 8522677"/>
              <a:gd name="connsiteY2" fmla="*/ 999399 h 1155072"/>
              <a:gd name="connsiteX3" fmla="*/ 3235569 w 8522677"/>
              <a:gd name="connsiteY3" fmla="*/ 1081461 h 1155072"/>
              <a:gd name="connsiteX4" fmla="*/ 3868615 w 8522677"/>
              <a:gd name="connsiteY4" fmla="*/ 296015 h 1155072"/>
              <a:gd name="connsiteX5" fmla="*/ 4700954 w 8522677"/>
              <a:gd name="connsiteY5" fmla="*/ 296015 h 1155072"/>
              <a:gd name="connsiteX6" fmla="*/ 5451231 w 8522677"/>
              <a:gd name="connsiteY6" fmla="*/ 975953 h 1155072"/>
              <a:gd name="connsiteX7" fmla="*/ 6084277 w 8522677"/>
              <a:gd name="connsiteY7" fmla="*/ 929061 h 1155072"/>
              <a:gd name="connsiteX8" fmla="*/ 6752491 w 8522677"/>
              <a:gd name="connsiteY8" fmla="*/ 401522 h 1155072"/>
              <a:gd name="connsiteX9" fmla="*/ 7537938 w 8522677"/>
              <a:gd name="connsiteY9" fmla="*/ 378076 h 1155072"/>
              <a:gd name="connsiteX10" fmla="*/ 8475784 w 8522677"/>
              <a:gd name="connsiteY10" fmla="*/ 823553 h 1155072"/>
              <a:gd name="connsiteX11" fmla="*/ 8522677 w 8522677"/>
              <a:gd name="connsiteY11" fmla="*/ 858723 h 1155072"/>
              <a:gd name="connsiteX0" fmla="*/ 0 w 8522677"/>
              <a:gd name="connsiteY0" fmla="*/ 767023 h 1168880"/>
              <a:gd name="connsiteX1" fmla="*/ 1617784 w 8522677"/>
              <a:gd name="connsiteY1" fmla="*/ 16746 h 1168880"/>
              <a:gd name="connsiteX2" fmla="*/ 2625969 w 8522677"/>
              <a:gd name="connsiteY2" fmla="*/ 1013207 h 1168880"/>
              <a:gd name="connsiteX3" fmla="*/ 3235569 w 8522677"/>
              <a:gd name="connsiteY3" fmla="*/ 1095269 h 1168880"/>
              <a:gd name="connsiteX4" fmla="*/ 3868615 w 8522677"/>
              <a:gd name="connsiteY4" fmla="*/ 309823 h 1168880"/>
              <a:gd name="connsiteX5" fmla="*/ 4700954 w 8522677"/>
              <a:gd name="connsiteY5" fmla="*/ 309823 h 1168880"/>
              <a:gd name="connsiteX6" fmla="*/ 5451231 w 8522677"/>
              <a:gd name="connsiteY6" fmla="*/ 989761 h 1168880"/>
              <a:gd name="connsiteX7" fmla="*/ 6084277 w 8522677"/>
              <a:gd name="connsiteY7" fmla="*/ 942869 h 1168880"/>
              <a:gd name="connsiteX8" fmla="*/ 6752491 w 8522677"/>
              <a:gd name="connsiteY8" fmla="*/ 415330 h 1168880"/>
              <a:gd name="connsiteX9" fmla="*/ 7537938 w 8522677"/>
              <a:gd name="connsiteY9" fmla="*/ 391884 h 1168880"/>
              <a:gd name="connsiteX10" fmla="*/ 8475784 w 8522677"/>
              <a:gd name="connsiteY10" fmla="*/ 837361 h 1168880"/>
              <a:gd name="connsiteX11" fmla="*/ 8522677 w 8522677"/>
              <a:gd name="connsiteY11" fmla="*/ 872531 h 1168880"/>
              <a:gd name="connsiteX0" fmla="*/ 0 w 8522677"/>
              <a:gd name="connsiteY0" fmla="*/ 767023 h 1163067"/>
              <a:gd name="connsiteX1" fmla="*/ 1617784 w 8522677"/>
              <a:gd name="connsiteY1" fmla="*/ 16746 h 1163067"/>
              <a:gd name="connsiteX2" fmla="*/ 2625969 w 8522677"/>
              <a:gd name="connsiteY2" fmla="*/ 1013207 h 1163067"/>
              <a:gd name="connsiteX3" fmla="*/ 3235569 w 8522677"/>
              <a:gd name="connsiteY3" fmla="*/ 1095269 h 1163067"/>
              <a:gd name="connsiteX4" fmla="*/ 3786554 w 8522677"/>
              <a:gd name="connsiteY4" fmla="*/ 391884 h 1163067"/>
              <a:gd name="connsiteX5" fmla="*/ 4700954 w 8522677"/>
              <a:gd name="connsiteY5" fmla="*/ 309823 h 1163067"/>
              <a:gd name="connsiteX6" fmla="*/ 5451231 w 8522677"/>
              <a:gd name="connsiteY6" fmla="*/ 989761 h 1163067"/>
              <a:gd name="connsiteX7" fmla="*/ 6084277 w 8522677"/>
              <a:gd name="connsiteY7" fmla="*/ 942869 h 1163067"/>
              <a:gd name="connsiteX8" fmla="*/ 6752491 w 8522677"/>
              <a:gd name="connsiteY8" fmla="*/ 415330 h 1163067"/>
              <a:gd name="connsiteX9" fmla="*/ 7537938 w 8522677"/>
              <a:gd name="connsiteY9" fmla="*/ 391884 h 1163067"/>
              <a:gd name="connsiteX10" fmla="*/ 8475784 w 8522677"/>
              <a:gd name="connsiteY10" fmla="*/ 837361 h 1163067"/>
              <a:gd name="connsiteX11" fmla="*/ 8522677 w 8522677"/>
              <a:gd name="connsiteY11" fmla="*/ 872531 h 1163067"/>
              <a:gd name="connsiteX0" fmla="*/ 0 w 8522677"/>
              <a:gd name="connsiteY0" fmla="*/ 767023 h 1163067"/>
              <a:gd name="connsiteX1" fmla="*/ 1617784 w 8522677"/>
              <a:gd name="connsiteY1" fmla="*/ 16746 h 1163067"/>
              <a:gd name="connsiteX2" fmla="*/ 2625969 w 8522677"/>
              <a:gd name="connsiteY2" fmla="*/ 1013207 h 1163067"/>
              <a:gd name="connsiteX3" fmla="*/ 3235569 w 8522677"/>
              <a:gd name="connsiteY3" fmla="*/ 1095269 h 1163067"/>
              <a:gd name="connsiteX4" fmla="*/ 3786554 w 8522677"/>
              <a:gd name="connsiteY4" fmla="*/ 391884 h 1163067"/>
              <a:gd name="connsiteX5" fmla="*/ 4700954 w 8522677"/>
              <a:gd name="connsiteY5" fmla="*/ 309823 h 1163067"/>
              <a:gd name="connsiteX6" fmla="*/ 5451231 w 8522677"/>
              <a:gd name="connsiteY6" fmla="*/ 989761 h 1163067"/>
              <a:gd name="connsiteX7" fmla="*/ 6084277 w 8522677"/>
              <a:gd name="connsiteY7" fmla="*/ 942869 h 1163067"/>
              <a:gd name="connsiteX8" fmla="*/ 6752491 w 8522677"/>
              <a:gd name="connsiteY8" fmla="*/ 415330 h 1163067"/>
              <a:gd name="connsiteX9" fmla="*/ 7537938 w 8522677"/>
              <a:gd name="connsiteY9" fmla="*/ 391884 h 1163067"/>
              <a:gd name="connsiteX10" fmla="*/ 8475784 w 8522677"/>
              <a:gd name="connsiteY10" fmla="*/ 837361 h 1163067"/>
              <a:gd name="connsiteX11" fmla="*/ 8522677 w 8522677"/>
              <a:gd name="connsiteY11" fmla="*/ 872531 h 1163067"/>
              <a:gd name="connsiteX0" fmla="*/ 0 w 8405447"/>
              <a:gd name="connsiteY0" fmla="*/ 961337 h 1146366"/>
              <a:gd name="connsiteX1" fmla="*/ 1500554 w 8405447"/>
              <a:gd name="connsiteY1" fmla="*/ 45 h 1146366"/>
              <a:gd name="connsiteX2" fmla="*/ 2508739 w 8405447"/>
              <a:gd name="connsiteY2" fmla="*/ 996506 h 1146366"/>
              <a:gd name="connsiteX3" fmla="*/ 3118339 w 8405447"/>
              <a:gd name="connsiteY3" fmla="*/ 1078568 h 1146366"/>
              <a:gd name="connsiteX4" fmla="*/ 3669324 w 8405447"/>
              <a:gd name="connsiteY4" fmla="*/ 375183 h 1146366"/>
              <a:gd name="connsiteX5" fmla="*/ 4583724 w 8405447"/>
              <a:gd name="connsiteY5" fmla="*/ 293122 h 1146366"/>
              <a:gd name="connsiteX6" fmla="*/ 5334001 w 8405447"/>
              <a:gd name="connsiteY6" fmla="*/ 973060 h 1146366"/>
              <a:gd name="connsiteX7" fmla="*/ 5967047 w 8405447"/>
              <a:gd name="connsiteY7" fmla="*/ 926168 h 1146366"/>
              <a:gd name="connsiteX8" fmla="*/ 6635261 w 8405447"/>
              <a:gd name="connsiteY8" fmla="*/ 398629 h 1146366"/>
              <a:gd name="connsiteX9" fmla="*/ 7420708 w 8405447"/>
              <a:gd name="connsiteY9" fmla="*/ 375183 h 1146366"/>
              <a:gd name="connsiteX10" fmla="*/ 8358554 w 8405447"/>
              <a:gd name="connsiteY10" fmla="*/ 820660 h 1146366"/>
              <a:gd name="connsiteX11" fmla="*/ 8405447 w 8405447"/>
              <a:gd name="connsiteY11" fmla="*/ 855830 h 1146366"/>
              <a:gd name="connsiteX0" fmla="*/ 0 w 8405447"/>
              <a:gd name="connsiteY0" fmla="*/ 961337 h 1146366"/>
              <a:gd name="connsiteX1" fmla="*/ 1500554 w 8405447"/>
              <a:gd name="connsiteY1" fmla="*/ 45 h 1146366"/>
              <a:gd name="connsiteX2" fmla="*/ 2508739 w 8405447"/>
              <a:gd name="connsiteY2" fmla="*/ 996506 h 1146366"/>
              <a:gd name="connsiteX3" fmla="*/ 3118339 w 8405447"/>
              <a:gd name="connsiteY3" fmla="*/ 1078568 h 1146366"/>
              <a:gd name="connsiteX4" fmla="*/ 3669324 w 8405447"/>
              <a:gd name="connsiteY4" fmla="*/ 375183 h 1146366"/>
              <a:gd name="connsiteX5" fmla="*/ 4583724 w 8405447"/>
              <a:gd name="connsiteY5" fmla="*/ 293122 h 1146366"/>
              <a:gd name="connsiteX6" fmla="*/ 5334001 w 8405447"/>
              <a:gd name="connsiteY6" fmla="*/ 973060 h 1146366"/>
              <a:gd name="connsiteX7" fmla="*/ 5967047 w 8405447"/>
              <a:gd name="connsiteY7" fmla="*/ 926168 h 1146366"/>
              <a:gd name="connsiteX8" fmla="*/ 6635261 w 8405447"/>
              <a:gd name="connsiteY8" fmla="*/ 398629 h 1146366"/>
              <a:gd name="connsiteX9" fmla="*/ 7411472 w 8405447"/>
              <a:gd name="connsiteY9" fmla="*/ 476783 h 1146366"/>
              <a:gd name="connsiteX10" fmla="*/ 8358554 w 8405447"/>
              <a:gd name="connsiteY10" fmla="*/ 820660 h 1146366"/>
              <a:gd name="connsiteX11" fmla="*/ 8405447 w 8405447"/>
              <a:gd name="connsiteY11" fmla="*/ 855830 h 1146366"/>
              <a:gd name="connsiteX0" fmla="*/ 0 w 8358554"/>
              <a:gd name="connsiteY0" fmla="*/ 961337 h 1206812"/>
              <a:gd name="connsiteX1" fmla="*/ 1500554 w 8358554"/>
              <a:gd name="connsiteY1" fmla="*/ 45 h 1206812"/>
              <a:gd name="connsiteX2" fmla="*/ 2508739 w 8358554"/>
              <a:gd name="connsiteY2" fmla="*/ 996506 h 1206812"/>
              <a:gd name="connsiteX3" fmla="*/ 3118339 w 8358554"/>
              <a:gd name="connsiteY3" fmla="*/ 1078568 h 1206812"/>
              <a:gd name="connsiteX4" fmla="*/ 3669324 w 8358554"/>
              <a:gd name="connsiteY4" fmla="*/ 375183 h 1206812"/>
              <a:gd name="connsiteX5" fmla="*/ 4583724 w 8358554"/>
              <a:gd name="connsiteY5" fmla="*/ 293122 h 1206812"/>
              <a:gd name="connsiteX6" fmla="*/ 5334001 w 8358554"/>
              <a:gd name="connsiteY6" fmla="*/ 973060 h 1206812"/>
              <a:gd name="connsiteX7" fmla="*/ 5967047 w 8358554"/>
              <a:gd name="connsiteY7" fmla="*/ 926168 h 1206812"/>
              <a:gd name="connsiteX8" fmla="*/ 6635261 w 8358554"/>
              <a:gd name="connsiteY8" fmla="*/ 398629 h 1206812"/>
              <a:gd name="connsiteX9" fmla="*/ 7411472 w 8358554"/>
              <a:gd name="connsiteY9" fmla="*/ 476783 h 1206812"/>
              <a:gd name="connsiteX10" fmla="*/ 8358554 w 8358554"/>
              <a:gd name="connsiteY10" fmla="*/ 820660 h 1206812"/>
              <a:gd name="connsiteX11" fmla="*/ 8109883 w 8358554"/>
              <a:gd name="connsiteY11" fmla="*/ 1206812 h 1206812"/>
              <a:gd name="connsiteX0" fmla="*/ 0 w 8109883"/>
              <a:gd name="connsiteY0" fmla="*/ 961337 h 1206812"/>
              <a:gd name="connsiteX1" fmla="*/ 1500554 w 8109883"/>
              <a:gd name="connsiteY1" fmla="*/ 45 h 1206812"/>
              <a:gd name="connsiteX2" fmla="*/ 2508739 w 8109883"/>
              <a:gd name="connsiteY2" fmla="*/ 996506 h 1206812"/>
              <a:gd name="connsiteX3" fmla="*/ 3118339 w 8109883"/>
              <a:gd name="connsiteY3" fmla="*/ 1078568 h 1206812"/>
              <a:gd name="connsiteX4" fmla="*/ 3669324 w 8109883"/>
              <a:gd name="connsiteY4" fmla="*/ 375183 h 1206812"/>
              <a:gd name="connsiteX5" fmla="*/ 4583724 w 8109883"/>
              <a:gd name="connsiteY5" fmla="*/ 293122 h 1206812"/>
              <a:gd name="connsiteX6" fmla="*/ 5334001 w 8109883"/>
              <a:gd name="connsiteY6" fmla="*/ 973060 h 1206812"/>
              <a:gd name="connsiteX7" fmla="*/ 5967047 w 8109883"/>
              <a:gd name="connsiteY7" fmla="*/ 926168 h 1206812"/>
              <a:gd name="connsiteX8" fmla="*/ 6635261 w 8109883"/>
              <a:gd name="connsiteY8" fmla="*/ 398629 h 1206812"/>
              <a:gd name="connsiteX9" fmla="*/ 7411472 w 8109883"/>
              <a:gd name="connsiteY9" fmla="*/ 476783 h 1206812"/>
              <a:gd name="connsiteX10" fmla="*/ 7961390 w 8109883"/>
              <a:gd name="connsiteY10" fmla="*/ 866842 h 1206812"/>
              <a:gd name="connsiteX11" fmla="*/ 8109883 w 8109883"/>
              <a:gd name="connsiteY11" fmla="*/ 1206812 h 1206812"/>
              <a:gd name="connsiteX0" fmla="*/ 0 w 8229956"/>
              <a:gd name="connsiteY0" fmla="*/ 961337 h 1151394"/>
              <a:gd name="connsiteX1" fmla="*/ 1500554 w 8229956"/>
              <a:gd name="connsiteY1" fmla="*/ 45 h 1151394"/>
              <a:gd name="connsiteX2" fmla="*/ 2508739 w 8229956"/>
              <a:gd name="connsiteY2" fmla="*/ 996506 h 1151394"/>
              <a:gd name="connsiteX3" fmla="*/ 3118339 w 8229956"/>
              <a:gd name="connsiteY3" fmla="*/ 1078568 h 1151394"/>
              <a:gd name="connsiteX4" fmla="*/ 3669324 w 8229956"/>
              <a:gd name="connsiteY4" fmla="*/ 375183 h 1151394"/>
              <a:gd name="connsiteX5" fmla="*/ 4583724 w 8229956"/>
              <a:gd name="connsiteY5" fmla="*/ 293122 h 1151394"/>
              <a:gd name="connsiteX6" fmla="*/ 5334001 w 8229956"/>
              <a:gd name="connsiteY6" fmla="*/ 973060 h 1151394"/>
              <a:gd name="connsiteX7" fmla="*/ 5967047 w 8229956"/>
              <a:gd name="connsiteY7" fmla="*/ 926168 h 1151394"/>
              <a:gd name="connsiteX8" fmla="*/ 6635261 w 8229956"/>
              <a:gd name="connsiteY8" fmla="*/ 398629 h 1151394"/>
              <a:gd name="connsiteX9" fmla="*/ 7411472 w 8229956"/>
              <a:gd name="connsiteY9" fmla="*/ 476783 h 1151394"/>
              <a:gd name="connsiteX10" fmla="*/ 7961390 w 8229956"/>
              <a:gd name="connsiteY10" fmla="*/ 866842 h 1151394"/>
              <a:gd name="connsiteX11" fmla="*/ 8229956 w 8229956"/>
              <a:gd name="connsiteY11" fmla="*/ 1151394 h 1151394"/>
              <a:gd name="connsiteX0" fmla="*/ 0 w 8303847"/>
              <a:gd name="connsiteY0" fmla="*/ 961337 h 1146366"/>
              <a:gd name="connsiteX1" fmla="*/ 1500554 w 8303847"/>
              <a:gd name="connsiteY1" fmla="*/ 45 h 1146366"/>
              <a:gd name="connsiteX2" fmla="*/ 2508739 w 8303847"/>
              <a:gd name="connsiteY2" fmla="*/ 996506 h 1146366"/>
              <a:gd name="connsiteX3" fmla="*/ 3118339 w 8303847"/>
              <a:gd name="connsiteY3" fmla="*/ 1078568 h 1146366"/>
              <a:gd name="connsiteX4" fmla="*/ 3669324 w 8303847"/>
              <a:gd name="connsiteY4" fmla="*/ 375183 h 1146366"/>
              <a:gd name="connsiteX5" fmla="*/ 4583724 w 8303847"/>
              <a:gd name="connsiteY5" fmla="*/ 293122 h 1146366"/>
              <a:gd name="connsiteX6" fmla="*/ 5334001 w 8303847"/>
              <a:gd name="connsiteY6" fmla="*/ 973060 h 1146366"/>
              <a:gd name="connsiteX7" fmla="*/ 5967047 w 8303847"/>
              <a:gd name="connsiteY7" fmla="*/ 926168 h 1146366"/>
              <a:gd name="connsiteX8" fmla="*/ 6635261 w 8303847"/>
              <a:gd name="connsiteY8" fmla="*/ 398629 h 1146366"/>
              <a:gd name="connsiteX9" fmla="*/ 7411472 w 8303847"/>
              <a:gd name="connsiteY9" fmla="*/ 476783 h 1146366"/>
              <a:gd name="connsiteX10" fmla="*/ 7961390 w 8303847"/>
              <a:gd name="connsiteY10" fmla="*/ 866842 h 1146366"/>
              <a:gd name="connsiteX11" fmla="*/ 8303847 w 8303847"/>
              <a:gd name="connsiteY11" fmla="*/ 1123684 h 1146366"/>
              <a:gd name="connsiteX0" fmla="*/ 0 w 8303847"/>
              <a:gd name="connsiteY0" fmla="*/ 961337 h 1146366"/>
              <a:gd name="connsiteX1" fmla="*/ 1500554 w 8303847"/>
              <a:gd name="connsiteY1" fmla="*/ 45 h 1146366"/>
              <a:gd name="connsiteX2" fmla="*/ 2508739 w 8303847"/>
              <a:gd name="connsiteY2" fmla="*/ 996506 h 1146366"/>
              <a:gd name="connsiteX3" fmla="*/ 3118339 w 8303847"/>
              <a:gd name="connsiteY3" fmla="*/ 1078568 h 1146366"/>
              <a:gd name="connsiteX4" fmla="*/ 3669324 w 8303847"/>
              <a:gd name="connsiteY4" fmla="*/ 375183 h 1146366"/>
              <a:gd name="connsiteX5" fmla="*/ 4583724 w 8303847"/>
              <a:gd name="connsiteY5" fmla="*/ 293122 h 1146366"/>
              <a:gd name="connsiteX6" fmla="*/ 5334001 w 8303847"/>
              <a:gd name="connsiteY6" fmla="*/ 973060 h 1146366"/>
              <a:gd name="connsiteX7" fmla="*/ 5967047 w 8303847"/>
              <a:gd name="connsiteY7" fmla="*/ 926168 h 1146366"/>
              <a:gd name="connsiteX8" fmla="*/ 6635261 w 8303847"/>
              <a:gd name="connsiteY8" fmla="*/ 398629 h 1146366"/>
              <a:gd name="connsiteX9" fmla="*/ 7411472 w 8303847"/>
              <a:gd name="connsiteY9" fmla="*/ 476783 h 1146366"/>
              <a:gd name="connsiteX10" fmla="*/ 8007572 w 8303847"/>
              <a:gd name="connsiteY10" fmla="*/ 839133 h 1146366"/>
              <a:gd name="connsiteX11" fmla="*/ 8303847 w 8303847"/>
              <a:gd name="connsiteY11" fmla="*/ 1123684 h 1146366"/>
              <a:gd name="connsiteX0" fmla="*/ 0 w 8978784"/>
              <a:gd name="connsiteY0" fmla="*/ 531284 h 1163988"/>
              <a:gd name="connsiteX1" fmla="*/ 2175491 w 8978784"/>
              <a:gd name="connsiteY1" fmla="*/ 17667 h 1163988"/>
              <a:gd name="connsiteX2" fmla="*/ 3183676 w 8978784"/>
              <a:gd name="connsiteY2" fmla="*/ 1014128 h 1163988"/>
              <a:gd name="connsiteX3" fmla="*/ 3793276 w 8978784"/>
              <a:gd name="connsiteY3" fmla="*/ 1096190 h 1163988"/>
              <a:gd name="connsiteX4" fmla="*/ 4344261 w 8978784"/>
              <a:gd name="connsiteY4" fmla="*/ 392805 h 1163988"/>
              <a:gd name="connsiteX5" fmla="*/ 5258661 w 8978784"/>
              <a:gd name="connsiteY5" fmla="*/ 310744 h 1163988"/>
              <a:gd name="connsiteX6" fmla="*/ 6008938 w 8978784"/>
              <a:gd name="connsiteY6" fmla="*/ 990682 h 1163988"/>
              <a:gd name="connsiteX7" fmla="*/ 6641984 w 8978784"/>
              <a:gd name="connsiteY7" fmla="*/ 943790 h 1163988"/>
              <a:gd name="connsiteX8" fmla="*/ 7310198 w 8978784"/>
              <a:gd name="connsiteY8" fmla="*/ 416251 h 1163988"/>
              <a:gd name="connsiteX9" fmla="*/ 8086409 w 8978784"/>
              <a:gd name="connsiteY9" fmla="*/ 494405 h 1163988"/>
              <a:gd name="connsiteX10" fmla="*/ 8682509 w 8978784"/>
              <a:gd name="connsiteY10" fmla="*/ 856755 h 1163988"/>
              <a:gd name="connsiteX11" fmla="*/ 8978784 w 8978784"/>
              <a:gd name="connsiteY11" fmla="*/ 1141306 h 1163988"/>
              <a:gd name="connsiteX0" fmla="*/ 0 w 8978784"/>
              <a:gd name="connsiteY0" fmla="*/ 293583 h 958925"/>
              <a:gd name="connsiteX1" fmla="*/ 1702159 w 8978784"/>
              <a:gd name="connsiteY1" fmla="*/ 942016 h 958925"/>
              <a:gd name="connsiteX2" fmla="*/ 3183676 w 8978784"/>
              <a:gd name="connsiteY2" fmla="*/ 776427 h 958925"/>
              <a:gd name="connsiteX3" fmla="*/ 3793276 w 8978784"/>
              <a:gd name="connsiteY3" fmla="*/ 858489 h 958925"/>
              <a:gd name="connsiteX4" fmla="*/ 4344261 w 8978784"/>
              <a:gd name="connsiteY4" fmla="*/ 155104 h 958925"/>
              <a:gd name="connsiteX5" fmla="*/ 5258661 w 8978784"/>
              <a:gd name="connsiteY5" fmla="*/ 73043 h 958925"/>
              <a:gd name="connsiteX6" fmla="*/ 6008938 w 8978784"/>
              <a:gd name="connsiteY6" fmla="*/ 752981 h 958925"/>
              <a:gd name="connsiteX7" fmla="*/ 6641984 w 8978784"/>
              <a:gd name="connsiteY7" fmla="*/ 706089 h 958925"/>
              <a:gd name="connsiteX8" fmla="*/ 7310198 w 8978784"/>
              <a:gd name="connsiteY8" fmla="*/ 178550 h 958925"/>
              <a:gd name="connsiteX9" fmla="*/ 8086409 w 8978784"/>
              <a:gd name="connsiteY9" fmla="*/ 256704 h 958925"/>
              <a:gd name="connsiteX10" fmla="*/ 8682509 w 8978784"/>
              <a:gd name="connsiteY10" fmla="*/ 619054 h 958925"/>
              <a:gd name="connsiteX11" fmla="*/ 8978784 w 8978784"/>
              <a:gd name="connsiteY11" fmla="*/ 903605 h 958925"/>
              <a:gd name="connsiteX0" fmla="*/ 0 w 8978784"/>
              <a:gd name="connsiteY0" fmla="*/ 293583 h 942536"/>
              <a:gd name="connsiteX1" fmla="*/ 1702159 w 8978784"/>
              <a:gd name="connsiteY1" fmla="*/ 942016 h 942536"/>
              <a:gd name="connsiteX2" fmla="*/ 2990837 w 8978784"/>
              <a:gd name="connsiteY2" fmla="*/ 128727 h 942536"/>
              <a:gd name="connsiteX3" fmla="*/ 3793276 w 8978784"/>
              <a:gd name="connsiteY3" fmla="*/ 858489 h 942536"/>
              <a:gd name="connsiteX4" fmla="*/ 4344261 w 8978784"/>
              <a:gd name="connsiteY4" fmla="*/ 155104 h 942536"/>
              <a:gd name="connsiteX5" fmla="*/ 5258661 w 8978784"/>
              <a:gd name="connsiteY5" fmla="*/ 73043 h 942536"/>
              <a:gd name="connsiteX6" fmla="*/ 6008938 w 8978784"/>
              <a:gd name="connsiteY6" fmla="*/ 752981 h 942536"/>
              <a:gd name="connsiteX7" fmla="*/ 6641984 w 8978784"/>
              <a:gd name="connsiteY7" fmla="*/ 706089 h 942536"/>
              <a:gd name="connsiteX8" fmla="*/ 7310198 w 8978784"/>
              <a:gd name="connsiteY8" fmla="*/ 178550 h 942536"/>
              <a:gd name="connsiteX9" fmla="*/ 8086409 w 8978784"/>
              <a:gd name="connsiteY9" fmla="*/ 256704 h 942536"/>
              <a:gd name="connsiteX10" fmla="*/ 8682509 w 8978784"/>
              <a:gd name="connsiteY10" fmla="*/ 619054 h 942536"/>
              <a:gd name="connsiteX11" fmla="*/ 8978784 w 8978784"/>
              <a:gd name="connsiteY11" fmla="*/ 903605 h 942536"/>
              <a:gd name="connsiteX0" fmla="*/ 0 w 8978784"/>
              <a:gd name="connsiteY0" fmla="*/ 273750 h 922703"/>
              <a:gd name="connsiteX1" fmla="*/ 1702159 w 8978784"/>
              <a:gd name="connsiteY1" fmla="*/ 922183 h 922703"/>
              <a:gd name="connsiteX2" fmla="*/ 2990837 w 8978784"/>
              <a:gd name="connsiteY2" fmla="*/ 108894 h 922703"/>
              <a:gd name="connsiteX3" fmla="*/ 4056239 w 8978784"/>
              <a:gd name="connsiteY3" fmla="*/ 857706 h 922703"/>
              <a:gd name="connsiteX4" fmla="*/ 4344261 w 8978784"/>
              <a:gd name="connsiteY4" fmla="*/ 135271 h 922703"/>
              <a:gd name="connsiteX5" fmla="*/ 5258661 w 8978784"/>
              <a:gd name="connsiteY5" fmla="*/ 53210 h 922703"/>
              <a:gd name="connsiteX6" fmla="*/ 6008938 w 8978784"/>
              <a:gd name="connsiteY6" fmla="*/ 733148 h 922703"/>
              <a:gd name="connsiteX7" fmla="*/ 6641984 w 8978784"/>
              <a:gd name="connsiteY7" fmla="*/ 686256 h 922703"/>
              <a:gd name="connsiteX8" fmla="*/ 7310198 w 8978784"/>
              <a:gd name="connsiteY8" fmla="*/ 158717 h 922703"/>
              <a:gd name="connsiteX9" fmla="*/ 8086409 w 8978784"/>
              <a:gd name="connsiteY9" fmla="*/ 236871 h 922703"/>
              <a:gd name="connsiteX10" fmla="*/ 8682509 w 8978784"/>
              <a:gd name="connsiteY10" fmla="*/ 599221 h 922703"/>
              <a:gd name="connsiteX11" fmla="*/ 8978784 w 8978784"/>
              <a:gd name="connsiteY11" fmla="*/ 883772 h 922703"/>
              <a:gd name="connsiteX0" fmla="*/ 0 w 8978784"/>
              <a:gd name="connsiteY0" fmla="*/ 360546 h 1009499"/>
              <a:gd name="connsiteX1" fmla="*/ 1702159 w 8978784"/>
              <a:gd name="connsiteY1" fmla="*/ 1008979 h 1009499"/>
              <a:gd name="connsiteX2" fmla="*/ 2990837 w 8978784"/>
              <a:gd name="connsiteY2" fmla="*/ 195690 h 1009499"/>
              <a:gd name="connsiteX3" fmla="*/ 4056239 w 8978784"/>
              <a:gd name="connsiteY3" fmla="*/ 944502 h 1009499"/>
              <a:gd name="connsiteX4" fmla="*/ 5150679 w 8978784"/>
              <a:gd name="connsiteY4" fmla="*/ 69667 h 1009499"/>
              <a:gd name="connsiteX5" fmla="*/ 5258661 w 8978784"/>
              <a:gd name="connsiteY5" fmla="*/ 140006 h 1009499"/>
              <a:gd name="connsiteX6" fmla="*/ 6008938 w 8978784"/>
              <a:gd name="connsiteY6" fmla="*/ 819944 h 1009499"/>
              <a:gd name="connsiteX7" fmla="*/ 6641984 w 8978784"/>
              <a:gd name="connsiteY7" fmla="*/ 773052 h 1009499"/>
              <a:gd name="connsiteX8" fmla="*/ 7310198 w 8978784"/>
              <a:gd name="connsiteY8" fmla="*/ 245513 h 1009499"/>
              <a:gd name="connsiteX9" fmla="*/ 8086409 w 8978784"/>
              <a:gd name="connsiteY9" fmla="*/ 323667 h 1009499"/>
              <a:gd name="connsiteX10" fmla="*/ 8682509 w 8978784"/>
              <a:gd name="connsiteY10" fmla="*/ 686017 h 1009499"/>
              <a:gd name="connsiteX11" fmla="*/ 8978784 w 8978784"/>
              <a:gd name="connsiteY11" fmla="*/ 970568 h 1009499"/>
              <a:gd name="connsiteX0" fmla="*/ 0 w 8978784"/>
              <a:gd name="connsiteY0" fmla="*/ 292322 h 941275"/>
              <a:gd name="connsiteX1" fmla="*/ 1702159 w 8978784"/>
              <a:gd name="connsiteY1" fmla="*/ 940755 h 941275"/>
              <a:gd name="connsiteX2" fmla="*/ 2990837 w 8978784"/>
              <a:gd name="connsiteY2" fmla="*/ 127466 h 941275"/>
              <a:gd name="connsiteX3" fmla="*/ 4056239 w 8978784"/>
              <a:gd name="connsiteY3" fmla="*/ 876278 h 941275"/>
              <a:gd name="connsiteX4" fmla="*/ 5150679 w 8978784"/>
              <a:gd name="connsiteY4" fmla="*/ 1443 h 941275"/>
              <a:gd name="connsiteX5" fmla="*/ 5942364 w 8978784"/>
              <a:gd name="connsiteY5" fmla="*/ 671857 h 941275"/>
              <a:gd name="connsiteX6" fmla="*/ 6008938 w 8978784"/>
              <a:gd name="connsiteY6" fmla="*/ 751720 h 941275"/>
              <a:gd name="connsiteX7" fmla="*/ 6641984 w 8978784"/>
              <a:gd name="connsiteY7" fmla="*/ 704828 h 941275"/>
              <a:gd name="connsiteX8" fmla="*/ 7310198 w 8978784"/>
              <a:gd name="connsiteY8" fmla="*/ 177289 h 941275"/>
              <a:gd name="connsiteX9" fmla="*/ 8086409 w 8978784"/>
              <a:gd name="connsiteY9" fmla="*/ 255443 h 941275"/>
              <a:gd name="connsiteX10" fmla="*/ 8682509 w 8978784"/>
              <a:gd name="connsiteY10" fmla="*/ 617793 h 941275"/>
              <a:gd name="connsiteX11" fmla="*/ 8978784 w 8978784"/>
              <a:gd name="connsiteY11" fmla="*/ 902344 h 941275"/>
              <a:gd name="connsiteX0" fmla="*/ 0 w 8978784"/>
              <a:gd name="connsiteY0" fmla="*/ 292322 h 941275"/>
              <a:gd name="connsiteX1" fmla="*/ 1702159 w 8978784"/>
              <a:gd name="connsiteY1" fmla="*/ 940755 h 941275"/>
              <a:gd name="connsiteX2" fmla="*/ 2990837 w 8978784"/>
              <a:gd name="connsiteY2" fmla="*/ 127466 h 941275"/>
              <a:gd name="connsiteX3" fmla="*/ 4056239 w 8978784"/>
              <a:gd name="connsiteY3" fmla="*/ 876278 h 941275"/>
              <a:gd name="connsiteX4" fmla="*/ 5150679 w 8978784"/>
              <a:gd name="connsiteY4" fmla="*/ 1443 h 941275"/>
              <a:gd name="connsiteX5" fmla="*/ 5942364 w 8978784"/>
              <a:gd name="connsiteY5" fmla="*/ 671857 h 941275"/>
              <a:gd name="connsiteX6" fmla="*/ 6008938 w 8978784"/>
              <a:gd name="connsiteY6" fmla="*/ 751720 h 941275"/>
              <a:gd name="connsiteX7" fmla="*/ 6799762 w 8978784"/>
              <a:gd name="connsiteY7" fmla="*/ 800078 h 941275"/>
              <a:gd name="connsiteX8" fmla="*/ 7310198 w 8978784"/>
              <a:gd name="connsiteY8" fmla="*/ 177289 h 941275"/>
              <a:gd name="connsiteX9" fmla="*/ 8086409 w 8978784"/>
              <a:gd name="connsiteY9" fmla="*/ 255443 h 941275"/>
              <a:gd name="connsiteX10" fmla="*/ 8682509 w 8978784"/>
              <a:gd name="connsiteY10" fmla="*/ 617793 h 941275"/>
              <a:gd name="connsiteX11" fmla="*/ 8978784 w 8978784"/>
              <a:gd name="connsiteY11" fmla="*/ 902344 h 941275"/>
              <a:gd name="connsiteX0" fmla="*/ 0 w 8978784"/>
              <a:gd name="connsiteY0" fmla="*/ 292322 h 941275"/>
              <a:gd name="connsiteX1" fmla="*/ 1702159 w 8978784"/>
              <a:gd name="connsiteY1" fmla="*/ 940755 h 941275"/>
              <a:gd name="connsiteX2" fmla="*/ 2990837 w 8978784"/>
              <a:gd name="connsiteY2" fmla="*/ 127466 h 941275"/>
              <a:gd name="connsiteX3" fmla="*/ 4056239 w 8978784"/>
              <a:gd name="connsiteY3" fmla="*/ 876278 h 941275"/>
              <a:gd name="connsiteX4" fmla="*/ 5150679 w 8978784"/>
              <a:gd name="connsiteY4" fmla="*/ 1443 h 941275"/>
              <a:gd name="connsiteX5" fmla="*/ 5942364 w 8978784"/>
              <a:gd name="connsiteY5" fmla="*/ 671857 h 941275"/>
              <a:gd name="connsiteX6" fmla="*/ 6008938 w 8978784"/>
              <a:gd name="connsiteY6" fmla="*/ 751720 h 941275"/>
              <a:gd name="connsiteX7" fmla="*/ 6799762 w 8978784"/>
              <a:gd name="connsiteY7" fmla="*/ 800078 h 941275"/>
              <a:gd name="connsiteX8" fmla="*/ 7467976 w 8978784"/>
              <a:gd name="connsiteY8" fmla="*/ 101089 h 941275"/>
              <a:gd name="connsiteX9" fmla="*/ 8086409 w 8978784"/>
              <a:gd name="connsiteY9" fmla="*/ 255443 h 941275"/>
              <a:gd name="connsiteX10" fmla="*/ 8682509 w 8978784"/>
              <a:gd name="connsiteY10" fmla="*/ 617793 h 941275"/>
              <a:gd name="connsiteX11" fmla="*/ 8978784 w 8978784"/>
              <a:gd name="connsiteY11" fmla="*/ 902344 h 941275"/>
              <a:gd name="connsiteX0" fmla="*/ 0 w 8978784"/>
              <a:gd name="connsiteY0" fmla="*/ 292322 h 941275"/>
              <a:gd name="connsiteX1" fmla="*/ 1702159 w 8978784"/>
              <a:gd name="connsiteY1" fmla="*/ 940755 h 941275"/>
              <a:gd name="connsiteX2" fmla="*/ 2990837 w 8978784"/>
              <a:gd name="connsiteY2" fmla="*/ 127466 h 941275"/>
              <a:gd name="connsiteX3" fmla="*/ 4056239 w 8978784"/>
              <a:gd name="connsiteY3" fmla="*/ 876278 h 941275"/>
              <a:gd name="connsiteX4" fmla="*/ 5150679 w 8978784"/>
              <a:gd name="connsiteY4" fmla="*/ 1443 h 941275"/>
              <a:gd name="connsiteX5" fmla="*/ 5942364 w 8978784"/>
              <a:gd name="connsiteY5" fmla="*/ 671857 h 941275"/>
              <a:gd name="connsiteX6" fmla="*/ 6008938 w 8978784"/>
              <a:gd name="connsiteY6" fmla="*/ 751720 h 941275"/>
              <a:gd name="connsiteX7" fmla="*/ 6799762 w 8978784"/>
              <a:gd name="connsiteY7" fmla="*/ 800078 h 941275"/>
              <a:gd name="connsiteX8" fmla="*/ 7467976 w 8978784"/>
              <a:gd name="connsiteY8" fmla="*/ 101089 h 941275"/>
              <a:gd name="connsiteX9" fmla="*/ 8086409 w 8978784"/>
              <a:gd name="connsiteY9" fmla="*/ 255443 h 941275"/>
              <a:gd name="connsiteX10" fmla="*/ 8682509 w 8978784"/>
              <a:gd name="connsiteY10" fmla="*/ 617793 h 941275"/>
              <a:gd name="connsiteX11" fmla="*/ 8978784 w 8978784"/>
              <a:gd name="connsiteY11" fmla="*/ 902344 h 941275"/>
              <a:gd name="connsiteX0" fmla="*/ 0 w 8978784"/>
              <a:gd name="connsiteY0" fmla="*/ 292279 h 941232"/>
              <a:gd name="connsiteX1" fmla="*/ 1702159 w 8978784"/>
              <a:gd name="connsiteY1" fmla="*/ 940712 h 941232"/>
              <a:gd name="connsiteX2" fmla="*/ 2990837 w 8978784"/>
              <a:gd name="connsiteY2" fmla="*/ 127423 h 941232"/>
              <a:gd name="connsiteX3" fmla="*/ 4056239 w 8978784"/>
              <a:gd name="connsiteY3" fmla="*/ 876235 h 941232"/>
              <a:gd name="connsiteX4" fmla="*/ 5150679 w 8978784"/>
              <a:gd name="connsiteY4" fmla="*/ 1400 h 941232"/>
              <a:gd name="connsiteX5" fmla="*/ 5942364 w 8978784"/>
              <a:gd name="connsiteY5" fmla="*/ 671814 h 941232"/>
              <a:gd name="connsiteX6" fmla="*/ 6008938 w 8978784"/>
              <a:gd name="connsiteY6" fmla="*/ 751677 h 941232"/>
              <a:gd name="connsiteX7" fmla="*/ 6799762 w 8978784"/>
              <a:gd name="connsiteY7" fmla="*/ 800035 h 941232"/>
              <a:gd name="connsiteX8" fmla="*/ 7467976 w 8978784"/>
              <a:gd name="connsiteY8" fmla="*/ 101046 h 941232"/>
              <a:gd name="connsiteX9" fmla="*/ 8086409 w 8978784"/>
              <a:gd name="connsiteY9" fmla="*/ 255400 h 941232"/>
              <a:gd name="connsiteX10" fmla="*/ 8682509 w 8978784"/>
              <a:gd name="connsiteY10" fmla="*/ 617750 h 941232"/>
              <a:gd name="connsiteX11" fmla="*/ 8978784 w 8978784"/>
              <a:gd name="connsiteY11" fmla="*/ 902301 h 941232"/>
              <a:gd name="connsiteX0" fmla="*/ 0 w 8978784"/>
              <a:gd name="connsiteY0" fmla="*/ 290894 h 939847"/>
              <a:gd name="connsiteX1" fmla="*/ 1702159 w 8978784"/>
              <a:gd name="connsiteY1" fmla="*/ 939327 h 939847"/>
              <a:gd name="connsiteX2" fmla="*/ 2990837 w 8978784"/>
              <a:gd name="connsiteY2" fmla="*/ 126038 h 939847"/>
              <a:gd name="connsiteX3" fmla="*/ 4056239 w 8978784"/>
              <a:gd name="connsiteY3" fmla="*/ 874850 h 939847"/>
              <a:gd name="connsiteX4" fmla="*/ 5150679 w 8978784"/>
              <a:gd name="connsiteY4" fmla="*/ 15 h 939847"/>
              <a:gd name="connsiteX5" fmla="*/ 5942364 w 8978784"/>
              <a:gd name="connsiteY5" fmla="*/ 670429 h 939847"/>
              <a:gd name="connsiteX6" fmla="*/ 6008938 w 8978784"/>
              <a:gd name="connsiteY6" fmla="*/ 750292 h 939847"/>
              <a:gd name="connsiteX7" fmla="*/ 6799762 w 8978784"/>
              <a:gd name="connsiteY7" fmla="*/ 798650 h 939847"/>
              <a:gd name="connsiteX8" fmla="*/ 7467976 w 8978784"/>
              <a:gd name="connsiteY8" fmla="*/ 99661 h 939847"/>
              <a:gd name="connsiteX9" fmla="*/ 8086409 w 8978784"/>
              <a:gd name="connsiteY9" fmla="*/ 254015 h 939847"/>
              <a:gd name="connsiteX10" fmla="*/ 8682509 w 8978784"/>
              <a:gd name="connsiteY10" fmla="*/ 616365 h 939847"/>
              <a:gd name="connsiteX11" fmla="*/ 8978784 w 8978784"/>
              <a:gd name="connsiteY11" fmla="*/ 900916 h 939847"/>
              <a:gd name="connsiteX0" fmla="*/ 0 w 8978784"/>
              <a:gd name="connsiteY0" fmla="*/ 204071 h 853024"/>
              <a:gd name="connsiteX1" fmla="*/ 1702159 w 8978784"/>
              <a:gd name="connsiteY1" fmla="*/ 852504 h 853024"/>
              <a:gd name="connsiteX2" fmla="*/ 2990837 w 8978784"/>
              <a:gd name="connsiteY2" fmla="*/ 39215 h 853024"/>
              <a:gd name="connsiteX3" fmla="*/ 4056239 w 8978784"/>
              <a:gd name="connsiteY3" fmla="*/ 788027 h 853024"/>
              <a:gd name="connsiteX4" fmla="*/ 5133148 w 8978784"/>
              <a:gd name="connsiteY4" fmla="*/ 65592 h 853024"/>
              <a:gd name="connsiteX5" fmla="*/ 5942364 w 8978784"/>
              <a:gd name="connsiteY5" fmla="*/ 583606 h 853024"/>
              <a:gd name="connsiteX6" fmla="*/ 6008938 w 8978784"/>
              <a:gd name="connsiteY6" fmla="*/ 663469 h 853024"/>
              <a:gd name="connsiteX7" fmla="*/ 6799762 w 8978784"/>
              <a:gd name="connsiteY7" fmla="*/ 711827 h 853024"/>
              <a:gd name="connsiteX8" fmla="*/ 7467976 w 8978784"/>
              <a:gd name="connsiteY8" fmla="*/ 12838 h 853024"/>
              <a:gd name="connsiteX9" fmla="*/ 8086409 w 8978784"/>
              <a:gd name="connsiteY9" fmla="*/ 167192 h 853024"/>
              <a:gd name="connsiteX10" fmla="*/ 8682509 w 8978784"/>
              <a:gd name="connsiteY10" fmla="*/ 529542 h 853024"/>
              <a:gd name="connsiteX11" fmla="*/ 8978784 w 8978784"/>
              <a:gd name="connsiteY11" fmla="*/ 814093 h 85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78784" h="853024">
                <a:moveTo>
                  <a:pt x="0" y="204071"/>
                </a:moveTo>
                <a:cubicBezTo>
                  <a:pt x="290146" y="-191583"/>
                  <a:pt x="1203686" y="879980"/>
                  <a:pt x="1702159" y="852504"/>
                </a:cubicBezTo>
                <a:cubicBezTo>
                  <a:pt x="2200632" y="825028"/>
                  <a:pt x="2598491" y="49961"/>
                  <a:pt x="2990837" y="39215"/>
                </a:cubicBezTo>
                <a:cubicBezTo>
                  <a:pt x="3383183" y="28469"/>
                  <a:pt x="3699187" y="783631"/>
                  <a:pt x="4056239" y="788027"/>
                </a:cubicBezTo>
                <a:cubicBezTo>
                  <a:pt x="4413291" y="792423"/>
                  <a:pt x="4818794" y="61562"/>
                  <a:pt x="5133148" y="65592"/>
                </a:cubicBezTo>
                <a:cubicBezTo>
                  <a:pt x="5447502" y="69622"/>
                  <a:pt x="5796399" y="483960"/>
                  <a:pt x="5942364" y="583606"/>
                </a:cubicBezTo>
                <a:cubicBezTo>
                  <a:pt x="6088329" y="683252"/>
                  <a:pt x="5866038" y="642099"/>
                  <a:pt x="6008938" y="663469"/>
                </a:cubicBezTo>
                <a:cubicBezTo>
                  <a:pt x="6151838" y="684839"/>
                  <a:pt x="6556589" y="820265"/>
                  <a:pt x="6799762" y="711827"/>
                </a:cubicBezTo>
                <a:cubicBezTo>
                  <a:pt x="7042935" y="603389"/>
                  <a:pt x="7218473" y="65510"/>
                  <a:pt x="7467976" y="12838"/>
                </a:cubicBezTo>
                <a:cubicBezTo>
                  <a:pt x="7717479" y="-39834"/>
                  <a:pt x="7883987" y="81075"/>
                  <a:pt x="8086409" y="167192"/>
                </a:cubicBezTo>
                <a:cubicBezTo>
                  <a:pt x="8288831" y="253309"/>
                  <a:pt x="8682509" y="529542"/>
                  <a:pt x="8682509" y="529542"/>
                </a:cubicBezTo>
                <a:lnTo>
                  <a:pt x="8978784" y="814093"/>
                </a:lnTo>
              </a:path>
            </a:pathLst>
          </a:custGeom>
          <a:noFill/>
          <a:ln w="76200">
            <a:solidFill>
              <a:schemeClr val="accent1">
                <a:shade val="95000"/>
                <a:satMod val="105000"/>
                <a:alpha val="3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Down Arrow 56">
            <a:extLst>
              <a:ext uri="{FF2B5EF4-FFF2-40B4-BE49-F238E27FC236}">
                <a16:creationId xmlns:a16="http://schemas.microsoft.com/office/drawing/2014/main" id="{0E25E9D4-CF26-3647-9936-AE095C25CF7E}"/>
              </a:ext>
            </a:extLst>
          </p:cNvPr>
          <p:cNvSpPr/>
          <p:nvPr/>
        </p:nvSpPr>
        <p:spPr>
          <a:xfrm rot="10800000">
            <a:off x="2304427" y="4473019"/>
            <a:ext cx="180641" cy="86873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D9C22ED-CBC9-674F-976D-CC73DB70508B}"/>
              </a:ext>
            </a:extLst>
          </p:cNvPr>
          <p:cNvSpPr txBox="1"/>
          <p:nvPr/>
        </p:nvSpPr>
        <p:spPr>
          <a:xfrm>
            <a:off x="1815045" y="4539703"/>
            <a:ext cx="1195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BIM</a:t>
            </a:r>
          </a:p>
          <a:p>
            <a:pPr algn="ctr"/>
            <a:r>
              <a:rPr lang="en-US" sz="1600" b="1" dirty="0"/>
              <a:t>Occupants</a:t>
            </a:r>
          </a:p>
          <a:p>
            <a:pPr algn="ctr"/>
            <a:r>
              <a:rPr lang="en-US" sz="1600" b="1" dirty="0"/>
              <a:t>Apartments</a:t>
            </a:r>
          </a:p>
        </p:txBody>
      </p:sp>
      <p:sp>
        <p:nvSpPr>
          <p:cNvPr id="59" name="Down Arrow 58">
            <a:extLst>
              <a:ext uri="{FF2B5EF4-FFF2-40B4-BE49-F238E27FC236}">
                <a16:creationId xmlns:a16="http://schemas.microsoft.com/office/drawing/2014/main" id="{7F5E8007-0637-9B4C-B1C4-3E73598728E3}"/>
              </a:ext>
            </a:extLst>
          </p:cNvPr>
          <p:cNvSpPr/>
          <p:nvPr/>
        </p:nvSpPr>
        <p:spPr>
          <a:xfrm>
            <a:off x="3242829" y="4490742"/>
            <a:ext cx="183051" cy="868737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6A87F84-14D7-0548-8E6C-7768C7AAF39F}"/>
              </a:ext>
            </a:extLst>
          </p:cNvPr>
          <p:cNvSpPr txBox="1"/>
          <p:nvPr/>
        </p:nvSpPr>
        <p:spPr>
          <a:xfrm>
            <a:off x="2737808" y="4612226"/>
            <a:ext cx="11144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Occupancy</a:t>
            </a:r>
          </a:p>
          <a:p>
            <a:pPr algn="ctr"/>
            <a:r>
              <a:rPr lang="en-US" sz="1600" b="1" dirty="0"/>
              <a:t>profiles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1A3297D-5CBD-9D42-B9BB-FDD90A2A3801}"/>
              </a:ext>
            </a:extLst>
          </p:cNvPr>
          <p:cNvSpPr txBox="1"/>
          <p:nvPr/>
        </p:nvSpPr>
        <p:spPr>
          <a:xfrm>
            <a:off x="4090925" y="6341954"/>
            <a:ext cx="455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3AB54A"/>
                </a:solidFill>
              </a:rPr>
              <a:t>Tools interact through shared data</a:t>
            </a:r>
          </a:p>
        </p:txBody>
      </p:sp>
      <p:sp>
        <p:nvSpPr>
          <p:cNvPr id="41" name="Explosion 1 40">
            <a:extLst>
              <a:ext uri="{FF2B5EF4-FFF2-40B4-BE49-F238E27FC236}">
                <a16:creationId xmlns:a16="http://schemas.microsoft.com/office/drawing/2014/main" id="{E30380BC-FFCA-8641-8E20-A7F8038B6BFE}"/>
              </a:ext>
            </a:extLst>
          </p:cNvPr>
          <p:cNvSpPr/>
          <p:nvPr/>
        </p:nvSpPr>
        <p:spPr>
          <a:xfrm>
            <a:off x="3584323" y="6341954"/>
            <a:ext cx="434117" cy="400110"/>
          </a:xfrm>
          <a:prstGeom prst="irregularSeal1">
            <a:avLst/>
          </a:prstGeom>
          <a:solidFill>
            <a:srgbClr val="3AB54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1" name="Down Arrow 60">
            <a:extLst>
              <a:ext uri="{FF2B5EF4-FFF2-40B4-BE49-F238E27FC236}">
                <a16:creationId xmlns:a16="http://schemas.microsoft.com/office/drawing/2014/main" id="{A5688244-8646-C74C-8EE1-0AE8A03899C3}"/>
              </a:ext>
            </a:extLst>
          </p:cNvPr>
          <p:cNvSpPr/>
          <p:nvPr/>
        </p:nvSpPr>
        <p:spPr>
          <a:xfrm rot="16200000">
            <a:off x="733912" y="5973011"/>
            <a:ext cx="192897" cy="34919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5014CB5-04AB-594D-A350-6D8645E2F5DE}"/>
              </a:ext>
            </a:extLst>
          </p:cNvPr>
          <p:cNvSpPr txBox="1"/>
          <p:nvPr/>
        </p:nvSpPr>
        <p:spPr>
          <a:xfrm>
            <a:off x="17528" y="5710538"/>
            <a:ext cx="87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External data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BB6D923E-AB62-2B45-9008-A123F60349A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50810" y="134351"/>
            <a:ext cx="1411502" cy="1303128"/>
          </a:xfrm>
          <a:prstGeom prst="rect">
            <a:avLst/>
          </a:prstGeom>
        </p:spPr>
      </p:pic>
      <p:sp>
        <p:nvSpPr>
          <p:cNvPr id="31" name="Title 30">
            <a:extLst>
              <a:ext uri="{FF2B5EF4-FFF2-40B4-BE49-F238E27FC236}">
                <a16:creationId xmlns:a16="http://schemas.microsoft.com/office/drawing/2014/main" id="{3C01C4D9-7AFC-AB49-89F1-C9BC7FAAA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57" y="-148787"/>
            <a:ext cx="10515600" cy="1325563"/>
          </a:xfrm>
        </p:spPr>
        <p:txBody>
          <a:bodyPr/>
          <a:lstStyle/>
          <a:p>
            <a:r>
              <a:rPr lang="en-US" dirty="0"/>
              <a:t>BIM4EEB Renovation toolkit</a:t>
            </a:r>
          </a:p>
        </p:txBody>
      </p:sp>
    </p:spTree>
    <p:extLst>
      <p:ext uri="{BB962C8B-B14F-4D97-AF65-F5344CB8AC3E}">
        <p14:creationId xmlns:p14="http://schemas.microsoft.com/office/powerpoint/2010/main" val="332290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  <p:bldP spid="15" grpId="0"/>
      <p:bldP spid="24" grpId="0" animBg="1"/>
      <p:bldP spid="25" grpId="0"/>
      <p:bldP spid="26" grpId="0" animBg="1"/>
      <p:bldP spid="18" grpId="0"/>
      <p:bldP spid="27" grpId="0" animBg="1"/>
      <p:bldP spid="28" grpId="0"/>
      <p:bldP spid="34" grpId="0" animBg="1"/>
      <p:bldP spid="35" grpId="0"/>
      <p:bldP spid="38" grpId="0" animBg="1"/>
      <p:bldP spid="39" grpId="0" animBg="1"/>
      <p:bldP spid="40" grpId="0"/>
      <p:bldP spid="45" grpId="0"/>
      <p:bldP spid="47" grpId="0" animBg="1"/>
      <p:bldP spid="48" grpId="0"/>
      <p:bldP spid="51" grpId="0" animBg="1"/>
      <p:bldP spid="52" grpId="0"/>
      <p:bldP spid="53" grpId="0" animBg="1"/>
      <p:bldP spid="54" grpId="0"/>
      <p:bldP spid="55" grpId="0" animBg="1"/>
      <p:bldP spid="4" grpId="0" animBg="1"/>
      <p:bldP spid="56" grpId="0" animBg="1"/>
      <p:bldP spid="7" grpId="0" animBg="1"/>
      <p:bldP spid="6" grpId="0" animBg="1"/>
      <p:bldP spid="8" grpId="0" animBg="1"/>
      <p:bldP spid="46" grpId="0" animBg="1"/>
      <p:bldP spid="9" grpId="0" animBg="1"/>
      <p:bldP spid="16" grpId="0" animBg="1"/>
      <p:bldP spid="57" grpId="0" animBg="1"/>
      <p:bldP spid="58" grpId="0"/>
      <p:bldP spid="59" grpId="0" animBg="1"/>
      <p:bldP spid="60" grpId="0"/>
      <p:bldP spid="37" grpId="0"/>
      <p:bldP spid="41" grpId="0" animBg="1"/>
      <p:bldP spid="61" grpId="0" animBg="1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A0A996-1989-534C-B2E7-AD15B5277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94" y="147389"/>
            <a:ext cx="10515600" cy="1325563"/>
          </a:xfrm>
        </p:spPr>
        <p:txBody>
          <a:bodyPr/>
          <a:lstStyle/>
          <a:p>
            <a:r>
              <a:rPr lang="en-US" dirty="0"/>
              <a:t>Summary and 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4A29D-1E29-DA41-B344-CD4BC5323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94" y="1287024"/>
            <a:ext cx="10515600" cy="892523"/>
          </a:xfrm>
        </p:spPr>
        <p:txBody>
          <a:bodyPr/>
          <a:lstStyle/>
          <a:p>
            <a:r>
              <a:rPr lang="en-US" dirty="0"/>
              <a:t>Knowledge graphs are a practical and available information management technology with standards for </a:t>
            </a:r>
          </a:p>
          <a:p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923F7E7-C824-4F41-844C-48680CC1AB25}"/>
              </a:ext>
            </a:extLst>
          </p:cNvPr>
          <p:cNvSpPr txBox="1">
            <a:spLocks/>
          </p:cNvSpPr>
          <p:nvPr/>
        </p:nvSpPr>
        <p:spPr>
          <a:xfrm>
            <a:off x="449893" y="2091139"/>
            <a:ext cx="9884079" cy="1569429"/>
          </a:xfrm>
          <a:prstGeom prst="rect">
            <a:avLst/>
          </a:prstGeom>
        </p:spPr>
        <p:txBody>
          <a:bodyPr vert="horz" lIns="91440" tIns="45720" rIns="91440" bIns="45720" numCol="2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data representation (RDF)</a:t>
            </a:r>
          </a:p>
          <a:p>
            <a:pPr lvl="1"/>
            <a:r>
              <a:rPr lang="en-US" dirty="0"/>
              <a:t>data serialization (Turtle)</a:t>
            </a:r>
          </a:p>
          <a:p>
            <a:pPr lvl="1"/>
            <a:r>
              <a:rPr lang="en-US" dirty="0"/>
              <a:t>ontology definition (OWL)</a:t>
            </a:r>
          </a:p>
          <a:p>
            <a:pPr lvl="1"/>
            <a:r>
              <a:rPr lang="en-US" dirty="0"/>
              <a:t>query languages (SPARQL)</a:t>
            </a:r>
          </a:p>
          <a:p>
            <a:pPr lvl="1"/>
            <a:r>
              <a:rPr lang="en-US" dirty="0"/>
              <a:t>rules and constraints (SHACL)</a:t>
            </a:r>
          </a:p>
          <a:p>
            <a:pPr lvl="1"/>
            <a:r>
              <a:rPr lang="en-US" dirty="0"/>
              <a:t>object identification (URI)</a:t>
            </a:r>
          </a:p>
          <a:p>
            <a:pPr lvl="1"/>
            <a:r>
              <a:rPr lang="en-US" dirty="0"/>
              <a:t>decentralized access (Linked Data principles)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9EA9497-6E4E-7E40-BB91-94ACA4F5F376}"/>
              </a:ext>
            </a:extLst>
          </p:cNvPr>
          <p:cNvSpPr txBox="1">
            <a:spLocks/>
          </p:cNvSpPr>
          <p:nvPr/>
        </p:nvSpPr>
        <p:spPr>
          <a:xfrm>
            <a:off x="449894" y="3610464"/>
            <a:ext cx="10410173" cy="26024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construction domain there are many established ontologies available</a:t>
            </a:r>
          </a:p>
          <a:p>
            <a:pPr lvl="1"/>
            <a:r>
              <a:rPr lang="en-US" dirty="0"/>
              <a:t>SSN/SOSA, QUDT, OWL-Time, PROV-O, FOAF, FIBO, Bricks, ifcOWL, ...</a:t>
            </a:r>
          </a:p>
          <a:p>
            <a:r>
              <a:rPr lang="en-US" dirty="0"/>
              <a:t>Due to the nature of asset and project management, it is advisable to use established ontologies</a:t>
            </a:r>
          </a:p>
          <a:p>
            <a:r>
              <a:rPr lang="en-US" dirty="0"/>
              <a:t>Digital Construction Ontologies is a comprehensive </a:t>
            </a:r>
            <a:br>
              <a:rPr lang="en-US" dirty="0"/>
            </a:br>
            <a:r>
              <a:rPr lang="en-US" dirty="0"/>
              <a:t>and unified ontology suite aligned with relevant </a:t>
            </a:r>
            <a:br>
              <a:rPr lang="en-US" dirty="0"/>
            </a:br>
            <a:r>
              <a:rPr lang="en-US" dirty="0"/>
              <a:t>existing ontologies</a:t>
            </a:r>
          </a:p>
          <a:p>
            <a:endParaRPr lang="en-US" dirty="0"/>
          </a:p>
        </p:txBody>
      </p:sp>
      <p:pic>
        <p:nvPicPr>
          <p:cNvPr id="7" name="Immagine 3" descr="Logo cover.jpg">
            <a:extLst>
              <a:ext uri="{FF2B5EF4-FFF2-40B4-BE49-F238E27FC236}">
                <a16:creationId xmlns:a16="http://schemas.microsoft.com/office/drawing/2014/main" id="{CF892982-DFC5-5045-83D9-00CE8B955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149" y="4709409"/>
            <a:ext cx="3874850" cy="21587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109375-B0E0-A040-8E1D-9DE57FA8D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619" y="1"/>
            <a:ext cx="2509381" cy="23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4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DAF7A-45DA-4D4E-BC93-8C9B31418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Varieties of building data</a:t>
            </a:r>
          </a:p>
        </p:txBody>
      </p:sp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1CD4E415-E94B-9C4E-A074-D4CA13A95D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79517"/>
            <a:ext cx="10515600" cy="3843554"/>
          </a:xfrm>
        </p:spPr>
      </p:pic>
    </p:spTree>
    <p:extLst>
      <p:ext uri="{BB962C8B-B14F-4D97-AF65-F5344CB8AC3E}">
        <p14:creationId xmlns:p14="http://schemas.microsoft.com/office/powerpoint/2010/main" val="2760704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4AC30CD6-947F-2842-8F48-3A34693AE1F5}"/>
              </a:ext>
            </a:extLst>
          </p:cNvPr>
          <p:cNvSpPr/>
          <p:nvPr/>
        </p:nvSpPr>
        <p:spPr>
          <a:xfrm>
            <a:off x="363737" y="1418657"/>
            <a:ext cx="11343525" cy="4905633"/>
          </a:xfrm>
          <a:prstGeom prst="ellipse">
            <a:avLst/>
          </a:prstGeom>
          <a:solidFill>
            <a:schemeClr val="accent1">
              <a:lumMod val="60000"/>
              <a:lumOff val="40000"/>
              <a:alpha val="15856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7D67AD0-C989-644F-91FD-675394A1994A}"/>
              </a:ext>
            </a:extLst>
          </p:cNvPr>
          <p:cNvSpPr/>
          <p:nvPr/>
        </p:nvSpPr>
        <p:spPr>
          <a:xfrm>
            <a:off x="4336242" y="2131179"/>
            <a:ext cx="1735530" cy="120978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Building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design (BIM)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1BE50F0-28E0-F146-86B1-2AC0F6709786}"/>
              </a:ext>
            </a:extLst>
          </p:cNvPr>
          <p:cNvSpPr/>
          <p:nvPr/>
        </p:nvSpPr>
        <p:spPr>
          <a:xfrm>
            <a:off x="8733324" y="1746780"/>
            <a:ext cx="1775551" cy="120978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Agents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6D0D34D-3BCC-1C46-832B-F14FCC1EFB06}"/>
              </a:ext>
            </a:extLst>
          </p:cNvPr>
          <p:cNvSpPr/>
          <p:nvPr/>
        </p:nvSpPr>
        <p:spPr>
          <a:xfrm>
            <a:off x="9255768" y="2236826"/>
            <a:ext cx="1058148" cy="62630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People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0862820-4B66-7041-9118-816405A6E106}"/>
              </a:ext>
            </a:extLst>
          </p:cNvPr>
          <p:cNvSpPr/>
          <p:nvPr/>
        </p:nvSpPr>
        <p:spPr>
          <a:xfrm>
            <a:off x="4057965" y="4185300"/>
            <a:ext cx="1431192" cy="120978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Energy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efficiency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CF3801E-39F6-1C48-A2F9-0FFE3389AEA5}"/>
              </a:ext>
            </a:extLst>
          </p:cNvPr>
          <p:cNvSpPr/>
          <p:nvPr/>
        </p:nvSpPr>
        <p:spPr>
          <a:xfrm>
            <a:off x="363737" y="1798177"/>
            <a:ext cx="1431192" cy="112275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Materials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44DC103-14D3-5C40-BF48-94D4C11A5EA3}"/>
              </a:ext>
            </a:extLst>
          </p:cNvPr>
          <p:cNvSpPr/>
          <p:nvPr/>
        </p:nvSpPr>
        <p:spPr>
          <a:xfrm>
            <a:off x="7578575" y="4872795"/>
            <a:ext cx="1616628" cy="108662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Processes,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activities,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plans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62AE2BC-6068-9549-8FB0-17DCF4AFD50D}"/>
              </a:ext>
            </a:extLst>
          </p:cNvPr>
          <p:cNvSpPr/>
          <p:nvPr/>
        </p:nvSpPr>
        <p:spPr>
          <a:xfrm>
            <a:off x="9915521" y="3587245"/>
            <a:ext cx="1431192" cy="120978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Sensor data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E31EB1A-DB08-2442-8FBB-52710D3267CD}"/>
              </a:ext>
            </a:extLst>
          </p:cNvPr>
          <p:cNvSpPr/>
          <p:nvPr/>
        </p:nvSpPr>
        <p:spPr>
          <a:xfrm>
            <a:off x="2128471" y="4387966"/>
            <a:ext cx="1431192" cy="120978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Classifi</a:t>
            </a:r>
            <a:r>
              <a:rPr lang="en-US" b="1" dirty="0">
                <a:solidFill>
                  <a:schemeClr val="tx1"/>
                </a:solidFill>
              </a:rPr>
              <a:t>-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cation systems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4784A2ED-B6E1-B14F-92DB-2AD14611CE1A}"/>
              </a:ext>
            </a:extLst>
          </p:cNvPr>
          <p:cNvCxnSpPr>
            <a:cxnSpLocks/>
            <a:stCxn id="9" idx="1"/>
            <a:endCxn id="103" idx="6"/>
          </p:cNvCxnSpPr>
          <p:nvPr/>
        </p:nvCxnSpPr>
        <p:spPr>
          <a:xfrm rot="16200000" flipV="1">
            <a:off x="7949337" y="879938"/>
            <a:ext cx="244970" cy="1843050"/>
          </a:xfrm>
          <a:prstGeom prst="curvedConnector2">
            <a:avLst/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5F691EA-4E46-754D-81ED-D5CC754D5B81}"/>
              </a:ext>
            </a:extLst>
          </p:cNvPr>
          <p:cNvSpPr txBox="1"/>
          <p:nvPr/>
        </p:nvSpPr>
        <p:spPr>
          <a:xfrm>
            <a:off x="7420794" y="1404730"/>
            <a:ext cx="1822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Ownership, tenancy</a:t>
            </a:r>
          </a:p>
        </p:txBody>
      </p:sp>
      <p:cxnSp>
        <p:nvCxnSpPr>
          <p:cNvPr id="18" name="Curved Connector 17">
            <a:extLst>
              <a:ext uri="{FF2B5EF4-FFF2-40B4-BE49-F238E27FC236}">
                <a16:creationId xmlns:a16="http://schemas.microsoft.com/office/drawing/2014/main" id="{40FB8D5C-C856-DA42-BE68-C661DF8EC501}"/>
              </a:ext>
            </a:extLst>
          </p:cNvPr>
          <p:cNvCxnSpPr>
            <a:cxnSpLocks/>
            <a:stCxn id="10" idx="1"/>
            <a:endCxn id="8" idx="7"/>
          </p:cNvCxnSpPr>
          <p:nvPr/>
        </p:nvCxnSpPr>
        <p:spPr>
          <a:xfrm rot="16200000" flipV="1">
            <a:off x="7604071" y="521887"/>
            <a:ext cx="20199" cy="3593120"/>
          </a:xfrm>
          <a:prstGeom prst="curvedConnector3">
            <a:avLst>
              <a:gd name="adj1" fmla="val 1374741"/>
            </a:avLst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7262717-7820-AC4D-8A5B-4C3C25766B2D}"/>
              </a:ext>
            </a:extLst>
          </p:cNvPr>
          <p:cNvSpPr txBox="1"/>
          <p:nvPr/>
        </p:nvSpPr>
        <p:spPr>
          <a:xfrm>
            <a:off x="6247926" y="2065074"/>
            <a:ext cx="2615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Occupancy, preferences,</a:t>
            </a:r>
          </a:p>
          <a:p>
            <a:pPr algn="ctr"/>
            <a:r>
              <a:rPr lang="en-US" sz="1400" dirty="0"/>
              <a:t>acoustics, Indoor air</a:t>
            </a:r>
          </a:p>
        </p:txBody>
      </p:sp>
      <p:cxnSp>
        <p:nvCxnSpPr>
          <p:cNvPr id="20" name="Curved Connector 19">
            <a:extLst>
              <a:ext uri="{FF2B5EF4-FFF2-40B4-BE49-F238E27FC236}">
                <a16:creationId xmlns:a16="http://schemas.microsoft.com/office/drawing/2014/main" id="{2B5BD8D3-5007-DA47-A914-FAC1051CBEBD}"/>
              </a:ext>
            </a:extLst>
          </p:cNvPr>
          <p:cNvCxnSpPr>
            <a:cxnSpLocks/>
            <a:stCxn id="8" idx="2"/>
            <a:endCxn id="11" idx="2"/>
          </p:cNvCxnSpPr>
          <p:nvPr/>
        </p:nvCxnSpPr>
        <p:spPr>
          <a:xfrm rot="10800000" flipV="1">
            <a:off x="4057966" y="2736069"/>
            <a:ext cx="278277" cy="2054121"/>
          </a:xfrm>
          <a:prstGeom prst="curvedConnector3">
            <a:avLst>
              <a:gd name="adj1" fmla="val 182148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9AD6F5-1CE1-8A4A-BCF8-001D3E96CC9D}"/>
              </a:ext>
            </a:extLst>
          </p:cNvPr>
          <p:cNvSpPr txBox="1"/>
          <p:nvPr/>
        </p:nvSpPr>
        <p:spPr>
          <a:xfrm>
            <a:off x="4201181" y="3462700"/>
            <a:ext cx="19808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Past energy profile</a:t>
            </a:r>
          </a:p>
          <a:p>
            <a:r>
              <a:rPr lang="en-US" sz="1400" dirty="0"/>
              <a:t>Energy simulations</a:t>
            </a:r>
          </a:p>
          <a:p>
            <a:r>
              <a:rPr lang="en-US" sz="1400" dirty="0"/>
              <a:t>Energy systems</a:t>
            </a:r>
          </a:p>
        </p:txBody>
      </p:sp>
      <p:cxnSp>
        <p:nvCxnSpPr>
          <p:cNvPr id="22" name="Curved Connector 21">
            <a:extLst>
              <a:ext uri="{FF2B5EF4-FFF2-40B4-BE49-F238E27FC236}">
                <a16:creationId xmlns:a16="http://schemas.microsoft.com/office/drawing/2014/main" id="{4DCFEED8-B9C2-9343-8EFD-A364E98E5880}"/>
              </a:ext>
            </a:extLst>
          </p:cNvPr>
          <p:cNvCxnSpPr>
            <a:cxnSpLocks/>
            <a:stCxn id="11" idx="5"/>
            <a:endCxn id="13" idx="3"/>
          </p:cNvCxnSpPr>
          <p:nvPr/>
        </p:nvCxnSpPr>
        <p:spPr>
          <a:xfrm rot="16200000" flipH="1">
            <a:off x="6256257" y="4241220"/>
            <a:ext cx="582375" cy="2535761"/>
          </a:xfrm>
          <a:prstGeom prst="curvedConnector3">
            <a:avLst>
              <a:gd name="adj1" fmla="val 124142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8E8DE73-0244-C94F-BA7A-ADFB7E7C6161}"/>
              </a:ext>
            </a:extLst>
          </p:cNvPr>
          <p:cNvSpPr txBox="1"/>
          <p:nvPr/>
        </p:nvSpPr>
        <p:spPr>
          <a:xfrm>
            <a:off x="5935203" y="5227793"/>
            <a:ext cx="1799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Energy-related renovation measures</a:t>
            </a:r>
          </a:p>
        </p:txBody>
      </p:sp>
      <p:cxnSp>
        <p:nvCxnSpPr>
          <p:cNvPr id="24" name="Curved Connector 23">
            <a:extLst>
              <a:ext uri="{FF2B5EF4-FFF2-40B4-BE49-F238E27FC236}">
                <a16:creationId xmlns:a16="http://schemas.microsoft.com/office/drawing/2014/main" id="{B5651E04-67B0-E44E-8E90-010997BDCE05}"/>
              </a:ext>
            </a:extLst>
          </p:cNvPr>
          <p:cNvCxnSpPr>
            <a:cxnSpLocks/>
            <a:stCxn id="9" idx="7"/>
            <a:endCxn id="13" idx="5"/>
          </p:cNvCxnSpPr>
          <p:nvPr/>
        </p:nvCxnSpPr>
        <p:spPr>
          <a:xfrm rot="16200000" flipH="1" flipV="1">
            <a:off x="7665482" y="3216918"/>
            <a:ext cx="3876341" cy="1290399"/>
          </a:xfrm>
          <a:prstGeom prst="curvedConnector5">
            <a:avLst>
              <a:gd name="adj1" fmla="val -5897"/>
              <a:gd name="adj2" fmla="val -144023"/>
              <a:gd name="adj3" fmla="val 105897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urved Connector 24">
            <a:extLst>
              <a:ext uri="{FF2B5EF4-FFF2-40B4-BE49-F238E27FC236}">
                <a16:creationId xmlns:a16="http://schemas.microsoft.com/office/drawing/2014/main" id="{ECB64EB8-D2B7-0547-88B1-0E835F506648}"/>
              </a:ext>
            </a:extLst>
          </p:cNvPr>
          <p:cNvCxnSpPr>
            <a:cxnSpLocks/>
            <a:stCxn id="8" idx="6"/>
            <a:endCxn id="13" idx="1"/>
          </p:cNvCxnSpPr>
          <p:nvPr/>
        </p:nvCxnSpPr>
        <p:spPr>
          <a:xfrm>
            <a:off x="6071772" y="2736070"/>
            <a:ext cx="1743553" cy="2295858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4207E44-A32E-7F46-97F0-FC3AA1407CCA}"/>
              </a:ext>
            </a:extLst>
          </p:cNvPr>
          <p:cNvSpPr txBox="1"/>
          <p:nvPr/>
        </p:nvSpPr>
        <p:spPr>
          <a:xfrm>
            <a:off x="9557016" y="5388780"/>
            <a:ext cx="1802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User </a:t>
            </a:r>
          </a:p>
          <a:p>
            <a:r>
              <a:rPr lang="en-US" sz="1400" dirty="0"/>
              <a:t>requirements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9684E5-08BD-4F46-A226-7FDBB5CC25D5}"/>
              </a:ext>
            </a:extLst>
          </p:cNvPr>
          <p:cNvSpPr txBox="1"/>
          <p:nvPr/>
        </p:nvSpPr>
        <p:spPr>
          <a:xfrm>
            <a:off x="7478176" y="3730333"/>
            <a:ext cx="1901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Workspaces</a:t>
            </a:r>
          </a:p>
          <a:p>
            <a:r>
              <a:rPr lang="en-US" sz="1400" dirty="0"/>
              <a:t>   Required activities</a:t>
            </a:r>
          </a:p>
          <a:p>
            <a:r>
              <a:rPr lang="en-US" sz="1400" dirty="0"/>
              <a:t>    Activity precedence</a:t>
            </a:r>
          </a:p>
        </p:txBody>
      </p:sp>
      <p:cxnSp>
        <p:nvCxnSpPr>
          <p:cNvPr id="28" name="Curved Connector 27">
            <a:extLst>
              <a:ext uri="{FF2B5EF4-FFF2-40B4-BE49-F238E27FC236}">
                <a16:creationId xmlns:a16="http://schemas.microsoft.com/office/drawing/2014/main" id="{428EA31A-7412-3941-9504-473BA4B88954}"/>
              </a:ext>
            </a:extLst>
          </p:cNvPr>
          <p:cNvCxnSpPr>
            <a:cxnSpLocks/>
            <a:stCxn id="8" idx="1"/>
            <a:endCxn id="12" idx="7"/>
          </p:cNvCxnSpPr>
          <p:nvPr/>
        </p:nvCxnSpPr>
        <p:spPr>
          <a:xfrm rot="16200000" flipV="1">
            <a:off x="2914997" y="632940"/>
            <a:ext cx="345747" cy="3005068"/>
          </a:xfrm>
          <a:prstGeom prst="curvedConnector3">
            <a:avLst>
              <a:gd name="adj1" fmla="val 213674"/>
            </a:avLst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A31C9D5-ACC7-634B-BBF3-41D1B081C9CE}"/>
              </a:ext>
            </a:extLst>
          </p:cNvPr>
          <p:cNvSpPr txBox="1"/>
          <p:nvPr/>
        </p:nvSpPr>
        <p:spPr>
          <a:xfrm>
            <a:off x="2285610" y="1640888"/>
            <a:ext cx="1720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Lifecycle impacts</a:t>
            </a:r>
          </a:p>
        </p:txBody>
      </p:sp>
      <p:cxnSp>
        <p:nvCxnSpPr>
          <p:cNvPr id="30" name="Curved Connector 29">
            <a:extLst>
              <a:ext uri="{FF2B5EF4-FFF2-40B4-BE49-F238E27FC236}">
                <a16:creationId xmlns:a16="http://schemas.microsoft.com/office/drawing/2014/main" id="{EB5DF53E-64B7-8448-866E-F2DEEC9EE45F}"/>
              </a:ext>
            </a:extLst>
          </p:cNvPr>
          <p:cNvCxnSpPr>
            <a:cxnSpLocks/>
            <a:stCxn id="8" idx="2"/>
            <a:endCxn id="12" idx="6"/>
          </p:cNvCxnSpPr>
          <p:nvPr/>
        </p:nvCxnSpPr>
        <p:spPr>
          <a:xfrm rot="10800000">
            <a:off x="1794930" y="2359554"/>
            <a:ext cx="2541313" cy="37651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C18D0B6-C00E-F042-8462-0804C96920AE}"/>
              </a:ext>
            </a:extLst>
          </p:cNvPr>
          <p:cNvSpPr txBox="1"/>
          <p:nvPr/>
        </p:nvSpPr>
        <p:spPr>
          <a:xfrm>
            <a:off x="2160511" y="2114853"/>
            <a:ext cx="1926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Safety and recycling. demolition</a:t>
            </a:r>
          </a:p>
        </p:txBody>
      </p:sp>
      <p:cxnSp>
        <p:nvCxnSpPr>
          <p:cNvPr id="32" name="Curved Connector 31">
            <a:extLst>
              <a:ext uri="{FF2B5EF4-FFF2-40B4-BE49-F238E27FC236}">
                <a16:creationId xmlns:a16="http://schemas.microsoft.com/office/drawing/2014/main" id="{85E69B77-3763-AA40-A0FE-8DF719514733}"/>
              </a:ext>
            </a:extLst>
          </p:cNvPr>
          <p:cNvCxnSpPr>
            <a:cxnSpLocks/>
            <a:stCxn id="10" idx="6"/>
            <a:endCxn id="14" idx="6"/>
          </p:cNvCxnSpPr>
          <p:nvPr/>
        </p:nvCxnSpPr>
        <p:spPr>
          <a:xfrm>
            <a:off x="10313916" y="2549977"/>
            <a:ext cx="1032797" cy="1642159"/>
          </a:xfrm>
          <a:prstGeom prst="curvedConnector3">
            <a:avLst>
              <a:gd name="adj1" fmla="val 122134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E3B12DD-B64C-3B41-82EC-FB5346F37E89}"/>
              </a:ext>
            </a:extLst>
          </p:cNvPr>
          <p:cNvSpPr txBox="1"/>
          <p:nvPr/>
        </p:nvSpPr>
        <p:spPr>
          <a:xfrm>
            <a:off x="9904638" y="2882478"/>
            <a:ext cx="1269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Occupancy</a:t>
            </a:r>
          </a:p>
          <a:p>
            <a:pPr algn="r"/>
            <a:r>
              <a:rPr lang="en-US" sz="1400" dirty="0"/>
              <a:t>profiles</a:t>
            </a:r>
          </a:p>
        </p:txBody>
      </p:sp>
      <p:cxnSp>
        <p:nvCxnSpPr>
          <p:cNvPr id="34" name="Curved Connector 33">
            <a:extLst>
              <a:ext uri="{FF2B5EF4-FFF2-40B4-BE49-F238E27FC236}">
                <a16:creationId xmlns:a16="http://schemas.microsoft.com/office/drawing/2014/main" id="{47E5D471-4A2C-D548-97C4-E6423016F5F6}"/>
              </a:ext>
            </a:extLst>
          </p:cNvPr>
          <p:cNvCxnSpPr>
            <a:cxnSpLocks/>
            <a:stCxn id="8" idx="6"/>
            <a:endCxn id="14" idx="0"/>
          </p:cNvCxnSpPr>
          <p:nvPr/>
        </p:nvCxnSpPr>
        <p:spPr>
          <a:xfrm>
            <a:off x="6071772" y="2736070"/>
            <a:ext cx="4559345" cy="851175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B146D29-7E60-E940-BBB5-092E278AA60C}"/>
              </a:ext>
            </a:extLst>
          </p:cNvPr>
          <p:cNvSpPr txBox="1"/>
          <p:nvPr/>
        </p:nvSpPr>
        <p:spPr>
          <a:xfrm>
            <a:off x="7117288" y="2553213"/>
            <a:ext cx="1784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Building performance</a:t>
            </a:r>
          </a:p>
        </p:txBody>
      </p:sp>
      <p:cxnSp>
        <p:nvCxnSpPr>
          <p:cNvPr id="36" name="Curved Connector 35">
            <a:extLst>
              <a:ext uri="{FF2B5EF4-FFF2-40B4-BE49-F238E27FC236}">
                <a16:creationId xmlns:a16="http://schemas.microsoft.com/office/drawing/2014/main" id="{85D46B45-F294-7E47-A33D-3C303804B8B5}"/>
              </a:ext>
            </a:extLst>
          </p:cNvPr>
          <p:cNvCxnSpPr>
            <a:cxnSpLocks/>
            <a:stCxn id="13" idx="6"/>
            <a:endCxn id="14" idx="4"/>
          </p:cNvCxnSpPr>
          <p:nvPr/>
        </p:nvCxnSpPr>
        <p:spPr>
          <a:xfrm flipV="1">
            <a:off x="9195203" y="4797027"/>
            <a:ext cx="1435914" cy="619082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8D9F8A6-8802-6449-9767-C16B8F569023}"/>
              </a:ext>
            </a:extLst>
          </p:cNvPr>
          <p:cNvSpPr txBox="1"/>
          <p:nvPr/>
        </p:nvSpPr>
        <p:spPr>
          <a:xfrm>
            <a:off x="9008461" y="4553528"/>
            <a:ext cx="1268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Construction</a:t>
            </a:r>
          </a:p>
          <a:p>
            <a:pPr algn="r"/>
            <a:r>
              <a:rPr lang="en-US" sz="1400" dirty="0"/>
              <a:t>conditions</a:t>
            </a:r>
          </a:p>
          <a:p>
            <a:pPr algn="r"/>
            <a:r>
              <a:rPr lang="en-US" sz="1400" dirty="0"/>
              <a:t>Positioning</a:t>
            </a:r>
          </a:p>
        </p:txBody>
      </p:sp>
      <p:cxnSp>
        <p:nvCxnSpPr>
          <p:cNvPr id="38" name="Curved Connector 37">
            <a:extLst>
              <a:ext uri="{FF2B5EF4-FFF2-40B4-BE49-F238E27FC236}">
                <a16:creationId xmlns:a16="http://schemas.microsoft.com/office/drawing/2014/main" id="{ED15BD4C-2B99-7B43-93B1-5945DBB76FF1}"/>
              </a:ext>
            </a:extLst>
          </p:cNvPr>
          <p:cNvCxnSpPr>
            <a:cxnSpLocks/>
            <a:stCxn id="15" idx="5"/>
            <a:endCxn id="13" idx="3"/>
          </p:cNvCxnSpPr>
          <p:nvPr/>
        </p:nvCxnSpPr>
        <p:spPr>
          <a:xfrm rot="16200000" flipH="1">
            <a:off x="5392843" y="3377806"/>
            <a:ext cx="379709" cy="4465255"/>
          </a:xfrm>
          <a:prstGeom prst="curvedConnector3">
            <a:avLst>
              <a:gd name="adj1" fmla="val 202113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B5BC1D40-1E1C-5247-83F5-3CB1472EB88B}"/>
              </a:ext>
            </a:extLst>
          </p:cNvPr>
          <p:cNvSpPr txBox="1"/>
          <p:nvPr/>
        </p:nvSpPr>
        <p:spPr>
          <a:xfrm>
            <a:off x="3575376" y="5508445"/>
            <a:ext cx="2358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Types of processes </a:t>
            </a:r>
            <a:br>
              <a:rPr lang="en-US" sz="1400" dirty="0"/>
            </a:br>
            <a:r>
              <a:rPr lang="en-US" sz="1400" dirty="0"/>
              <a:t>and methods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3A98CB6E-7319-8145-B2EB-E3357F5A783F}"/>
              </a:ext>
            </a:extLst>
          </p:cNvPr>
          <p:cNvCxnSpPr>
            <a:cxnSpLocks/>
            <a:stCxn id="8" idx="2"/>
            <a:endCxn id="15" idx="0"/>
          </p:cNvCxnSpPr>
          <p:nvPr/>
        </p:nvCxnSpPr>
        <p:spPr>
          <a:xfrm rot="10800000" flipV="1">
            <a:off x="2844068" y="2736070"/>
            <a:ext cx="1492175" cy="1651896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D7DF6DCE-4622-4149-B8D9-EDC8B6B94EC9}"/>
              </a:ext>
            </a:extLst>
          </p:cNvPr>
          <p:cNvSpPr txBox="1"/>
          <p:nvPr/>
        </p:nvSpPr>
        <p:spPr>
          <a:xfrm>
            <a:off x="465341" y="4731778"/>
            <a:ext cx="19581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Types of elements,</a:t>
            </a:r>
          </a:p>
          <a:p>
            <a:pPr algn="ctr"/>
            <a:r>
              <a:rPr lang="en-US" sz="1400" dirty="0"/>
              <a:t>spaces,</a:t>
            </a:r>
          </a:p>
          <a:p>
            <a:pPr algn="ctr"/>
            <a:r>
              <a:rPr lang="en-US" sz="1400" dirty="0"/>
              <a:t>products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FE38936-C966-4A40-A88D-C0A1BA467C7F}"/>
              </a:ext>
            </a:extLst>
          </p:cNvPr>
          <p:cNvSpPr txBox="1"/>
          <p:nvPr/>
        </p:nvSpPr>
        <p:spPr>
          <a:xfrm>
            <a:off x="10606077" y="1920927"/>
            <a:ext cx="1481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Notifications</a:t>
            </a:r>
          </a:p>
          <a:p>
            <a:r>
              <a:rPr lang="en-US" sz="1400" dirty="0"/>
              <a:t>Feedback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2AA0893-63A9-A74D-A7BE-AE51E37755DE}"/>
              </a:ext>
            </a:extLst>
          </p:cNvPr>
          <p:cNvSpPr/>
          <p:nvPr/>
        </p:nvSpPr>
        <p:spPr>
          <a:xfrm>
            <a:off x="93240" y="3587245"/>
            <a:ext cx="1286271" cy="96131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Products</a:t>
            </a:r>
          </a:p>
        </p:txBody>
      </p:sp>
      <p:cxnSp>
        <p:nvCxnSpPr>
          <p:cNvPr id="44" name="Curved Connector 43">
            <a:extLst>
              <a:ext uri="{FF2B5EF4-FFF2-40B4-BE49-F238E27FC236}">
                <a16:creationId xmlns:a16="http://schemas.microsoft.com/office/drawing/2014/main" id="{03521620-37FD-3948-B96B-E8E2F1AD4958}"/>
              </a:ext>
            </a:extLst>
          </p:cNvPr>
          <p:cNvCxnSpPr>
            <a:cxnSpLocks/>
            <a:stCxn id="8" idx="2"/>
            <a:endCxn id="43" idx="0"/>
          </p:cNvCxnSpPr>
          <p:nvPr/>
        </p:nvCxnSpPr>
        <p:spPr>
          <a:xfrm rot="10800000" flipV="1">
            <a:off x="736376" y="2736069"/>
            <a:ext cx="3599866" cy="851175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urved Connector 44">
            <a:extLst>
              <a:ext uri="{FF2B5EF4-FFF2-40B4-BE49-F238E27FC236}">
                <a16:creationId xmlns:a16="http://schemas.microsoft.com/office/drawing/2014/main" id="{E0BD196D-3D7B-8645-9A25-960A7DBE1FF7}"/>
              </a:ext>
            </a:extLst>
          </p:cNvPr>
          <p:cNvCxnSpPr>
            <a:cxnSpLocks/>
            <a:stCxn id="15" idx="3"/>
            <a:endCxn id="43" idx="3"/>
          </p:cNvCxnSpPr>
          <p:nvPr/>
        </p:nvCxnSpPr>
        <p:spPr>
          <a:xfrm rot="5400000" flipH="1">
            <a:off x="803437" y="3885953"/>
            <a:ext cx="1012800" cy="2056454"/>
          </a:xfrm>
          <a:prstGeom prst="curvedConnector3">
            <a:avLst>
              <a:gd name="adj1" fmla="val -9563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6C3A6176-9438-1D45-B933-D3B346CBAA85}"/>
              </a:ext>
            </a:extLst>
          </p:cNvPr>
          <p:cNvSpPr txBox="1"/>
          <p:nvPr/>
        </p:nvSpPr>
        <p:spPr>
          <a:xfrm>
            <a:off x="1339537" y="3166845"/>
            <a:ext cx="1926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Product requirements, product selections</a:t>
            </a:r>
          </a:p>
        </p:txBody>
      </p:sp>
      <p:sp>
        <p:nvSpPr>
          <p:cNvPr id="47" name="Title 46">
            <a:extLst>
              <a:ext uri="{FF2B5EF4-FFF2-40B4-BE49-F238E27FC236}">
                <a16:creationId xmlns:a16="http://schemas.microsoft.com/office/drawing/2014/main" id="{274213AA-7297-8441-9595-C91447090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47" y="255538"/>
            <a:ext cx="11902558" cy="895339"/>
          </a:xfrm>
        </p:spPr>
        <p:txBody>
          <a:bodyPr>
            <a:normAutofit/>
          </a:bodyPr>
          <a:lstStyle/>
          <a:p>
            <a:r>
              <a:rPr lang="en-US" sz="4000" b="0" dirty="0">
                <a:solidFill>
                  <a:schemeClr val="tx1"/>
                </a:solidFill>
                <a:latin typeface="+mj-lt"/>
              </a:rPr>
              <a:t>Interrelated but disconnected subdomains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11ADF3F-B942-A24C-A7D4-62046A60AF04}"/>
              </a:ext>
            </a:extLst>
          </p:cNvPr>
          <p:cNvSpPr/>
          <p:nvPr/>
        </p:nvSpPr>
        <p:spPr>
          <a:xfrm>
            <a:off x="5727537" y="3573061"/>
            <a:ext cx="1685576" cy="10344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Information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entities</a:t>
            </a:r>
          </a:p>
        </p:txBody>
      </p:sp>
      <p:cxnSp>
        <p:nvCxnSpPr>
          <p:cNvPr id="65" name="Curved Connector 64">
            <a:extLst>
              <a:ext uri="{FF2B5EF4-FFF2-40B4-BE49-F238E27FC236}">
                <a16:creationId xmlns:a16="http://schemas.microsoft.com/office/drawing/2014/main" id="{1FE9EDCD-E042-B843-94B9-1475806D01FC}"/>
              </a:ext>
            </a:extLst>
          </p:cNvPr>
          <p:cNvCxnSpPr>
            <a:cxnSpLocks/>
            <a:stCxn id="8" idx="5"/>
            <a:endCxn id="64" idx="0"/>
          </p:cNvCxnSpPr>
          <p:nvPr/>
        </p:nvCxnSpPr>
        <p:spPr>
          <a:xfrm rot="16200000" flipH="1">
            <a:off x="5989333" y="2992069"/>
            <a:ext cx="409268" cy="752715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urved Connector 67">
            <a:extLst>
              <a:ext uri="{FF2B5EF4-FFF2-40B4-BE49-F238E27FC236}">
                <a16:creationId xmlns:a16="http://schemas.microsoft.com/office/drawing/2014/main" id="{DB016431-490D-D14C-A8A7-C097BAFC0FD6}"/>
              </a:ext>
            </a:extLst>
          </p:cNvPr>
          <p:cNvCxnSpPr>
            <a:cxnSpLocks/>
            <a:stCxn id="11" idx="6"/>
            <a:endCxn id="64" idx="3"/>
          </p:cNvCxnSpPr>
          <p:nvPr/>
        </p:nvCxnSpPr>
        <p:spPr>
          <a:xfrm flipV="1">
            <a:off x="5489157" y="4456004"/>
            <a:ext cx="485227" cy="334187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>
            <a:extLst>
              <a:ext uri="{FF2B5EF4-FFF2-40B4-BE49-F238E27FC236}">
                <a16:creationId xmlns:a16="http://schemas.microsoft.com/office/drawing/2014/main" id="{40DE974A-372B-DA43-8F11-B411BA498F01}"/>
              </a:ext>
            </a:extLst>
          </p:cNvPr>
          <p:cNvCxnSpPr>
            <a:cxnSpLocks/>
            <a:stCxn id="64" idx="5"/>
            <a:endCxn id="13" idx="1"/>
          </p:cNvCxnSpPr>
          <p:nvPr/>
        </p:nvCxnSpPr>
        <p:spPr>
          <a:xfrm rot="16200000" flipH="1">
            <a:off x="7202833" y="4419436"/>
            <a:ext cx="575924" cy="649059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80604843-9644-D74C-A6A6-D88FB5B93A08}"/>
              </a:ext>
            </a:extLst>
          </p:cNvPr>
          <p:cNvSpPr txBox="1"/>
          <p:nvPr/>
        </p:nvSpPr>
        <p:spPr>
          <a:xfrm>
            <a:off x="5974384" y="2883729"/>
            <a:ext cx="969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Container</a:t>
            </a:r>
          </a:p>
          <a:p>
            <a:pPr algn="ctr"/>
            <a:r>
              <a:rPr lang="en-US" sz="1400" dirty="0"/>
              <a:t>of models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4006F98-7BDE-254F-B699-D57225FD79D3}"/>
              </a:ext>
            </a:extLst>
          </p:cNvPr>
          <p:cNvSpPr txBox="1"/>
          <p:nvPr/>
        </p:nvSpPr>
        <p:spPr>
          <a:xfrm>
            <a:off x="5732897" y="4596290"/>
            <a:ext cx="969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Statistics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10B64F7-6F3A-AB4C-89AB-36DACB0347AA}"/>
              </a:ext>
            </a:extLst>
          </p:cNvPr>
          <p:cNvSpPr txBox="1"/>
          <p:nvPr/>
        </p:nvSpPr>
        <p:spPr>
          <a:xfrm>
            <a:off x="6777179" y="4678036"/>
            <a:ext cx="969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Container </a:t>
            </a:r>
            <a:br>
              <a:rPr lang="en-US" sz="1400" dirty="0"/>
            </a:br>
            <a:r>
              <a:rPr lang="en-US" sz="1400" dirty="0"/>
              <a:t>of plans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2B636EF5-0FB8-2C40-8523-2090C908FE90}"/>
              </a:ext>
            </a:extLst>
          </p:cNvPr>
          <p:cNvSpPr/>
          <p:nvPr/>
        </p:nvSpPr>
        <p:spPr>
          <a:xfrm>
            <a:off x="5787894" y="1354816"/>
            <a:ext cx="1362403" cy="64832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Built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assets</a:t>
            </a:r>
          </a:p>
        </p:txBody>
      </p:sp>
      <p:cxnSp>
        <p:nvCxnSpPr>
          <p:cNvPr id="106" name="Curved Connector 105">
            <a:extLst>
              <a:ext uri="{FF2B5EF4-FFF2-40B4-BE49-F238E27FC236}">
                <a16:creationId xmlns:a16="http://schemas.microsoft.com/office/drawing/2014/main" id="{3B59CB56-547D-9841-9175-1CB659A8424F}"/>
              </a:ext>
            </a:extLst>
          </p:cNvPr>
          <p:cNvCxnSpPr>
            <a:cxnSpLocks/>
            <a:stCxn id="103" idx="2"/>
            <a:endCxn id="8" idx="0"/>
          </p:cNvCxnSpPr>
          <p:nvPr/>
        </p:nvCxnSpPr>
        <p:spPr>
          <a:xfrm rot="10800000" flipV="1">
            <a:off x="5204008" y="1678977"/>
            <a:ext cx="583887" cy="452201"/>
          </a:xfrm>
          <a:prstGeom prst="curvedConnector2">
            <a:avLst/>
          </a:prstGeom>
          <a:ln w="190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05A3809B-3D13-E340-8308-FE85F711AC2F}"/>
              </a:ext>
            </a:extLst>
          </p:cNvPr>
          <p:cNvSpPr txBox="1"/>
          <p:nvPr/>
        </p:nvSpPr>
        <p:spPr>
          <a:xfrm>
            <a:off x="4589507" y="1420491"/>
            <a:ext cx="118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Apartments,</a:t>
            </a:r>
          </a:p>
          <a:p>
            <a:r>
              <a:rPr lang="en-US" sz="1400" dirty="0"/>
              <a:t>owners</a:t>
            </a: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716C0796-A148-8E46-AFDD-D1F4884D50BA}"/>
              </a:ext>
            </a:extLst>
          </p:cNvPr>
          <p:cNvSpPr/>
          <p:nvPr/>
        </p:nvSpPr>
        <p:spPr>
          <a:xfrm>
            <a:off x="8306411" y="3159677"/>
            <a:ext cx="1565815" cy="8446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Renovation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scenarios</a:t>
            </a:r>
          </a:p>
        </p:txBody>
      </p:sp>
      <p:cxnSp>
        <p:nvCxnSpPr>
          <p:cNvPr id="119" name="Curved Connector 118">
            <a:extLst>
              <a:ext uri="{FF2B5EF4-FFF2-40B4-BE49-F238E27FC236}">
                <a16:creationId xmlns:a16="http://schemas.microsoft.com/office/drawing/2014/main" id="{78E67785-8138-0448-BAF8-BFC9E2BFBE85}"/>
              </a:ext>
            </a:extLst>
          </p:cNvPr>
          <p:cNvCxnSpPr>
            <a:cxnSpLocks/>
            <a:stCxn id="8" idx="6"/>
            <a:endCxn id="118" idx="1"/>
          </p:cNvCxnSpPr>
          <p:nvPr/>
        </p:nvCxnSpPr>
        <p:spPr>
          <a:xfrm>
            <a:off x="6071772" y="2736070"/>
            <a:ext cx="2463947" cy="547306"/>
          </a:xfrm>
          <a:prstGeom prst="curvedConnector2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urved Connector 123">
            <a:extLst>
              <a:ext uri="{FF2B5EF4-FFF2-40B4-BE49-F238E27FC236}">
                <a16:creationId xmlns:a16="http://schemas.microsoft.com/office/drawing/2014/main" id="{5F707BE8-7510-AB47-89C1-D63592711791}"/>
              </a:ext>
            </a:extLst>
          </p:cNvPr>
          <p:cNvCxnSpPr>
            <a:cxnSpLocks/>
            <a:stCxn id="118" idx="5"/>
            <a:endCxn id="13" idx="7"/>
          </p:cNvCxnSpPr>
          <p:nvPr/>
        </p:nvCxnSpPr>
        <p:spPr>
          <a:xfrm rot="5400000">
            <a:off x="8725045" y="4114055"/>
            <a:ext cx="1151282" cy="684465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F9EDCE32-562A-8548-A9E1-217D5D686C56}"/>
              </a:ext>
            </a:extLst>
          </p:cNvPr>
          <p:cNvSpPr txBox="1"/>
          <p:nvPr/>
        </p:nvSpPr>
        <p:spPr>
          <a:xfrm>
            <a:off x="7216157" y="2966785"/>
            <a:ext cx="106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Renovated</a:t>
            </a:r>
          </a:p>
          <a:p>
            <a:pPr algn="r"/>
            <a:r>
              <a:rPr lang="en-US" sz="1400" dirty="0"/>
              <a:t>entities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10933B8F-E768-3D45-A864-A511C33972BE}"/>
              </a:ext>
            </a:extLst>
          </p:cNvPr>
          <p:cNvSpPr txBox="1"/>
          <p:nvPr/>
        </p:nvSpPr>
        <p:spPr>
          <a:xfrm>
            <a:off x="8214987" y="4407780"/>
            <a:ext cx="936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Required</a:t>
            </a:r>
          </a:p>
          <a:p>
            <a:r>
              <a:rPr lang="en-US" sz="1400" dirty="0"/>
              <a:t>processes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805FEB1B-6009-904D-A745-C3A88545649F}"/>
              </a:ext>
            </a:extLst>
          </p:cNvPr>
          <p:cNvSpPr/>
          <p:nvPr/>
        </p:nvSpPr>
        <p:spPr>
          <a:xfrm>
            <a:off x="8408282" y="6353309"/>
            <a:ext cx="3721714" cy="42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85FE41-8982-834B-99C2-54375C82A042}"/>
              </a:ext>
            </a:extLst>
          </p:cNvPr>
          <p:cNvSpPr txBox="1"/>
          <p:nvPr/>
        </p:nvSpPr>
        <p:spPr>
          <a:xfrm>
            <a:off x="416112" y="6334816"/>
            <a:ext cx="114905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How to connect multiple conceptual domains? How to connect the data in those domains?</a:t>
            </a:r>
          </a:p>
        </p:txBody>
      </p:sp>
    </p:spTree>
    <p:extLst>
      <p:ext uri="{BB962C8B-B14F-4D97-AF65-F5344CB8AC3E}">
        <p14:creationId xmlns:p14="http://schemas.microsoft.com/office/powerpoint/2010/main" val="397601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ounded Rectangle 120">
            <a:extLst>
              <a:ext uri="{FF2B5EF4-FFF2-40B4-BE49-F238E27FC236}">
                <a16:creationId xmlns:a16="http://schemas.microsoft.com/office/drawing/2014/main" id="{E1657235-EDD1-4242-87DF-76421FA9D9C9}"/>
              </a:ext>
            </a:extLst>
          </p:cNvPr>
          <p:cNvSpPr/>
          <p:nvPr/>
        </p:nvSpPr>
        <p:spPr>
          <a:xfrm>
            <a:off x="3748467" y="6094344"/>
            <a:ext cx="1333730" cy="63838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Construction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project</a:t>
            </a:r>
          </a:p>
        </p:txBody>
      </p:sp>
      <p:pic>
        <p:nvPicPr>
          <p:cNvPr id="304" name="Picture 303">
            <a:extLst>
              <a:ext uri="{FF2B5EF4-FFF2-40B4-BE49-F238E27FC236}">
                <a16:creationId xmlns:a16="http://schemas.microsoft.com/office/drawing/2014/main" id="{363A6BE1-A4AC-714B-BE55-EC23C55C1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5023" y="2573462"/>
            <a:ext cx="1332268" cy="1069851"/>
          </a:xfrm>
          <a:prstGeom prst="rect">
            <a:avLst/>
          </a:prstGeom>
        </p:spPr>
      </p:pic>
      <p:pic>
        <p:nvPicPr>
          <p:cNvPr id="1052" name="Picture 6" descr="TopQuadrant, Inc">
            <a:extLst>
              <a:ext uri="{FF2B5EF4-FFF2-40B4-BE49-F238E27FC236}">
                <a16:creationId xmlns:a16="http://schemas.microsoft.com/office/drawing/2014/main" id="{1663A54E-C5F5-A54D-816B-9CC719585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3908" y="6289376"/>
            <a:ext cx="2072366" cy="5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8E9170E4-B705-664A-A4FC-BC0C5FAA142E}"/>
              </a:ext>
            </a:extLst>
          </p:cNvPr>
          <p:cNvSpPr/>
          <p:nvPr/>
        </p:nvSpPr>
        <p:spPr>
          <a:xfrm>
            <a:off x="4259194" y="983035"/>
            <a:ext cx="1245213" cy="5550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Telecom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networks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D0EC375-6EB7-744F-BC4D-58A0ADADFBFC}"/>
              </a:ext>
            </a:extLst>
          </p:cNvPr>
          <p:cNvSpPr/>
          <p:nvPr/>
        </p:nvSpPr>
        <p:spPr>
          <a:xfrm>
            <a:off x="201506" y="2768509"/>
            <a:ext cx="1524856" cy="9233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Knowledge graph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E986A9F-4926-5244-B1DD-68BF7571E428}"/>
              </a:ext>
            </a:extLst>
          </p:cNvPr>
          <p:cNvSpPr/>
          <p:nvPr/>
        </p:nvSpPr>
        <p:spPr>
          <a:xfrm>
            <a:off x="5090099" y="5477749"/>
            <a:ext cx="1217492" cy="66786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Linked Data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(RDF, URI)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99E6109-E3EC-8147-97C1-3FA064329621}"/>
              </a:ext>
            </a:extLst>
          </p:cNvPr>
          <p:cNvSpPr/>
          <p:nvPr/>
        </p:nvSpPr>
        <p:spPr>
          <a:xfrm>
            <a:off x="6170694" y="5717309"/>
            <a:ext cx="1227172" cy="66786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Ontologies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(OWL)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DA9C651-05A8-E445-86AC-5D2D8CAA6115}"/>
              </a:ext>
            </a:extLst>
          </p:cNvPr>
          <p:cNvSpPr/>
          <p:nvPr/>
        </p:nvSpPr>
        <p:spPr>
          <a:xfrm>
            <a:off x="8335507" y="6145618"/>
            <a:ext cx="1796429" cy="6678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Rules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(SWRL, SHACL, ...)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1B047F-31C7-AD44-A816-86C0832F6980}"/>
              </a:ext>
            </a:extLst>
          </p:cNvPr>
          <p:cNvSpPr txBox="1"/>
          <p:nvPr/>
        </p:nvSpPr>
        <p:spPr>
          <a:xfrm>
            <a:off x="-126680" y="3762852"/>
            <a:ext cx="214986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i="1" dirty="0"/>
              <a:t>Database for </a:t>
            </a:r>
          </a:p>
          <a:p>
            <a:pPr algn="ctr"/>
            <a:r>
              <a:rPr lang="en-US" sz="1600" i="1" dirty="0"/>
              <a:t>network-structured </a:t>
            </a:r>
          </a:p>
          <a:p>
            <a:pPr algn="ctr"/>
            <a:r>
              <a:rPr lang="en-US" sz="1600" i="1" dirty="0"/>
              <a:t>data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E7BD5F4-B072-3D45-8562-52B51276A163}"/>
              </a:ext>
            </a:extLst>
          </p:cNvPr>
          <p:cNvSpPr/>
          <p:nvPr/>
        </p:nvSpPr>
        <p:spPr>
          <a:xfrm>
            <a:off x="2721808" y="1783116"/>
            <a:ext cx="1948663" cy="9233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Real-world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networks</a:t>
            </a:r>
          </a:p>
        </p:txBody>
      </p:sp>
      <p:cxnSp>
        <p:nvCxnSpPr>
          <p:cNvPr id="12" name="Curved Connector 11">
            <a:extLst>
              <a:ext uri="{FF2B5EF4-FFF2-40B4-BE49-F238E27FC236}">
                <a16:creationId xmlns:a16="http://schemas.microsoft.com/office/drawing/2014/main" id="{4F50D0A9-6227-FB43-B76F-6422CB99341A}"/>
              </a:ext>
            </a:extLst>
          </p:cNvPr>
          <p:cNvCxnSpPr>
            <a:cxnSpLocks/>
            <a:stCxn id="3" idx="3"/>
            <a:endCxn id="10" idx="1"/>
          </p:cNvCxnSpPr>
          <p:nvPr/>
        </p:nvCxnSpPr>
        <p:spPr>
          <a:xfrm flipV="1">
            <a:off x="1726362" y="2244782"/>
            <a:ext cx="995446" cy="985393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801B36E-85A4-3448-9345-D6A145B430CF}"/>
              </a:ext>
            </a:extLst>
          </p:cNvPr>
          <p:cNvSpPr/>
          <p:nvPr/>
        </p:nvSpPr>
        <p:spPr>
          <a:xfrm>
            <a:off x="2614269" y="3753841"/>
            <a:ext cx="2311858" cy="11726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Networks of 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heterogeneous relations between entities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4573BB5-D48A-6044-B9C5-7A736328EE00}"/>
              </a:ext>
            </a:extLst>
          </p:cNvPr>
          <p:cNvCxnSpPr>
            <a:cxnSpLocks/>
            <a:stCxn id="3" idx="3"/>
            <a:endCxn id="13" idx="1"/>
          </p:cNvCxnSpPr>
          <p:nvPr/>
        </p:nvCxnSpPr>
        <p:spPr>
          <a:xfrm>
            <a:off x="1726362" y="3230175"/>
            <a:ext cx="887907" cy="110997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EC47567-7FA3-724E-AB77-F2FB1434CCA2}"/>
              </a:ext>
            </a:extLst>
          </p:cNvPr>
          <p:cNvSpPr txBox="1"/>
          <p:nvPr/>
        </p:nvSpPr>
        <p:spPr>
          <a:xfrm>
            <a:off x="1900670" y="3039359"/>
            <a:ext cx="1251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applicable to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4B16614-9058-7440-A9E1-49D0B7189EC0}"/>
              </a:ext>
            </a:extLst>
          </p:cNvPr>
          <p:cNvSpPr/>
          <p:nvPr/>
        </p:nvSpPr>
        <p:spPr>
          <a:xfrm>
            <a:off x="2871638" y="810393"/>
            <a:ext cx="1505685" cy="5550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Transportation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networks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0CE32B4-1822-CD41-864C-927A668D6873}"/>
              </a:ext>
            </a:extLst>
          </p:cNvPr>
          <p:cNvSpPr/>
          <p:nvPr/>
        </p:nvSpPr>
        <p:spPr>
          <a:xfrm>
            <a:off x="1801176" y="684879"/>
            <a:ext cx="1159028" cy="51592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Social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networks</a:t>
            </a:r>
          </a:p>
        </p:txBody>
      </p:sp>
      <p:cxnSp>
        <p:nvCxnSpPr>
          <p:cNvPr id="26" name="Curved Connector 25">
            <a:extLst>
              <a:ext uri="{FF2B5EF4-FFF2-40B4-BE49-F238E27FC236}">
                <a16:creationId xmlns:a16="http://schemas.microsoft.com/office/drawing/2014/main" id="{E1C5018E-3441-A542-AD0B-B17E8E3AADD6}"/>
              </a:ext>
            </a:extLst>
          </p:cNvPr>
          <p:cNvCxnSpPr>
            <a:cxnSpLocks/>
            <a:stCxn id="10" idx="0"/>
            <a:endCxn id="22" idx="2"/>
          </p:cNvCxnSpPr>
          <p:nvPr/>
        </p:nvCxnSpPr>
        <p:spPr>
          <a:xfrm rot="16200000" flipV="1">
            <a:off x="2747259" y="834235"/>
            <a:ext cx="582312" cy="131545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>
            <a:extLst>
              <a:ext uri="{FF2B5EF4-FFF2-40B4-BE49-F238E27FC236}">
                <a16:creationId xmlns:a16="http://schemas.microsoft.com/office/drawing/2014/main" id="{9A77D939-F1BF-DE45-99C9-8CF0F677CF4A}"/>
              </a:ext>
            </a:extLst>
          </p:cNvPr>
          <p:cNvCxnSpPr>
            <a:cxnSpLocks/>
            <a:stCxn id="10" idx="0"/>
            <a:endCxn id="21" idx="2"/>
          </p:cNvCxnSpPr>
          <p:nvPr/>
        </p:nvCxnSpPr>
        <p:spPr>
          <a:xfrm rot="16200000" flipV="1">
            <a:off x="3451486" y="1538461"/>
            <a:ext cx="417650" cy="71659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>
            <a:extLst>
              <a:ext uri="{FF2B5EF4-FFF2-40B4-BE49-F238E27FC236}">
                <a16:creationId xmlns:a16="http://schemas.microsoft.com/office/drawing/2014/main" id="{8C1D27D5-F308-2648-BFCB-1A572A1EDC4E}"/>
              </a:ext>
            </a:extLst>
          </p:cNvPr>
          <p:cNvCxnSpPr>
            <a:cxnSpLocks/>
            <a:stCxn id="10" idx="0"/>
            <a:endCxn id="25" idx="2"/>
          </p:cNvCxnSpPr>
          <p:nvPr/>
        </p:nvCxnSpPr>
        <p:spPr>
          <a:xfrm rot="5400000" flipH="1" flipV="1">
            <a:off x="4166466" y="1067782"/>
            <a:ext cx="245008" cy="1185661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5D30471-505F-994D-8E09-31C3DDDE54E4}"/>
              </a:ext>
            </a:extLst>
          </p:cNvPr>
          <p:cNvSpPr txBox="1"/>
          <p:nvPr/>
        </p:nvSpPr>
        <p:spPr>
          <a:xfrm>
            <a:off x="2338287" y="1390772"/>
            <a:ext cx="966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examples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B96DF66B-22C1-0744-8CE9-8F79635220F3}"/>
              </a:ext>
            </a:extLst>
          </p:cNvPr>
          <p:cNvSpPr/>
          <p:nvPr/>
        </p:nvSpPr>
        <p:spPr>
          <a:xfrm>
            <a:off x="6090133" y="1789589"/>
            <a:ext cx="1759324" cy="9233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Labeled 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property 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graph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E400E6A1-954B-C648-97CA-1636519AD453}"/>
              </a:ext>
            </a:extLst>
          </p:cNvPr>
          <p:cNvSpPr/>
          <p:nvPr/>
        </p:nvSpPr>
        <p:spPr>
          <a:xfrm>
            <a:off x="6090132" y="3873579"/>
            <a:ext cx="1759324" cy="9233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Semantic knowledge graph</a:t>
            </a:r>
          </a:p>
        </p:txBody>
      </p:sp>
      <p:cxnSp>
        <p:nvCxnSpPr>
          <p:cNvPr id="43" name="Curved Connector 42">
            <a:extLst>
              <a:ext uri="{FF2B5EF4-FFF2-40B4-BE49-F238E27FC236}">
                <a16:creationId xmlns:a16="http://schemas.microsoft.com/office/drawing/2014/main" id="{0A6EE3E2-9FBC-B04E-82A2-9465F61FED66}"/>
              </a:ext>
            </a:extLst>
          </p:cNvPr>
          <p:cNvCxnSpPr>
            <a:cxnSpLocks/>
            <a:stCxn id="10" idx="3"/>
            <a:endCxn id="41" idx="1"/>
          </p:cNvCxnSpPr>
          <p:nvPr/>
        </p:nvCxnSpPr>
        <p:spPr>
          <a:xfrm>
            <a:off x="4670471" y="2244782"/>
            <a:ext cx="1419662" cy="6473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>
            <a:extLst>
              <a:ext uri="{FF2B5EF4-FFF2-40B4-BE49-F238E27FC236}">
                <a16:creationId xmlns:a16="http://schemas.microsoft.com/office/drawing/2014/main" id="{EA83854E-666C-1740-8E7A-BF7BF75450EE}"/>
              </a:ext>
            </a:extLst>
          </p:cNvPr>
          <p:cNvCxnSpPr>
            <a:cxnSpLocks/>
            <a:stCxn id="13" idx="3"/>
            <a:endCxn id="42" idx="1"/>
          </p:cNvCxnSpPr>
          <p:nvPr/>
        </p:nvCxnSpPr>
        <p:spPr>
          <a:xfrm flipV="1">
            <a:off x="4926127" y="4335245"/>
            <a:ext cx="1164005" cy="4907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8C2C35C0-FE07-1646-B5A1-64105ECE2E5B}"/>
              </a:ext>
            </a:extLst>
          </p:cNvPr>
          <p:cNvSpPr txBox="1"/>
          <p:nvPr/>
        </p:nvSpPr>
        <p:spPr>
          <a:xfrm>
            <a:off x="4906066" y="2295286"/>
            <a:ext cx="8595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solution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D34146A-85E2-F24F-9981-6C1D8373E9F6}"/>
              </a:ext>
            </a:extLst>
          </p:cNvPr>
          <p:cNvSpPr txBox="1"/>
          <p:nvPr/>
        </p:nvSpPr>
        <p:spPr>
          <a:xfrm>
            <a:off x="4962291" y="4360351"/>
            <a:ext cx="8595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solution</a:t>
            </a:r>
          </a:p>
        </p:txBody>
      </p:sp>
      <p:cxnSp>
        <p:nvCxnSpPr>
          <p:cNvPr id="73" name="Curved Connector 72">
            <a:extLst>
              <a:ext uri="{FF2B5EF4-FFF2-40B4-BE49-F238E27FC236}">
                <a16:creationId xmlns:a16="http://schemas.microsoft.com/office/drawing/2014/main" id="{CA988CFD-66C6-7146-956B-D486CFF6E28C}"/>
              </a:ext>
            </a:extLst>
          </p:cNvPr>
          <p:cNvCxnSpPr>
            <a:cxnSpLocks/>
            <a:stCxn id="42" idx="2"/>
            <a:endCxn id="4" idx="0"/>
          </p:cNvCxnSpPr>
          <p:nvPr/>
        </p:nvCxnSpPr>
        <p:spPr>
          <a:xfrm rot="5400000">
            <a:off x="5993901" y="4501855"/>
            <a:ext cx="680839" cy="1270949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urved Connector 76">
            <a:extLst>
              <a:ext uri="{FF2B5EF4-FFF2-40B4-BE49-F238E27FC236}">
                <a16:creationId xmlns:a16="http://schemas.microsoft.com/office/drawing/2014/main" id="{74B7C245-5B63-4B45-92B8-7F5992A6F74E}"/>
              </a:ext>
            </a:extLst>
          </p:cNvPr>
          <p:cNvCxnSpPr>
            <a:cxnSpLocks/>
            <a:stCxn id="42" idx="2"/>
            <a:endCxn id="7" idx="0"/>
          </p:cNvCxnSpPr>
          <p:nvPr/>
        </p:nvCxnSpPr>
        <p:spPr>
          <a:xfrm rot="16200000" flipH="1">
            <a:off x="7427404" y="4339300"/>
            <a:ext cx="1348708" cy="226392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urved Connector 79">
            <a:extLst>
              <a:ext uri="{FF2B5EF4-FFF2-40B4-BE49-F238E27FC236}">
                <a16:creationId xmlns:a16="http://schemas.microsoft.com/office/drawing/2014/main" id="{9F289B24-C560-7641-AD3F-D17129351AE2}"/>
              </a:ext>
            </a:extLst>
          </p:cNvPr>
          <p:cNvCxnSpPr>
            <a:cxnSpLocks/>
            <a:stCxn id="42" idx="2"/>
            <a:endCxn id="5" idx="0"/>
          </p:cNvCxnSpPr>
          <p:nvPr/>
        </p:nvCxnSpPr>
        <p:spPr>
          <a:xfrm rot="5400000">
            <a:off x="6416838" y="5164352"/>
            <a:ext cx="920399" cy="18551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FA46B38A-5691-C84B-86BB-CA453372DDDF}"/>
              </a:ext>
            </a:extLst>
          </p:cNvPr>
          <p:cNvSpPr txBox="1"/>
          <p:nvPr/>
        </p:nvSpPr>
        <p:spPr>
          <a:xfrm>
            <a:off x="7008149" y="4822242"/>
            <a:ext cx="996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standards</a:t>
            </a:r>
          </a:p>
        </p:txBody>
      </p:sp>
      <p:cxnSp>
        <p:nvCxnSpPr>
          <p:cNvPr id="89" name="Curved Connector 88">
            <a:extLst>
              <a:ext uri="{FF2B5EF4-FFF2-40B4-BE49-F238E27FC236}">
                <a16:creationId xmlns:a16="http://schemas.microsoft.com/office/drawing/2014/main" id="{B86A4D18-A4A8-BD44-8B97-61FE3373F639}"/>
              </a:ext>
            </a:extLst>
          </p:cNvPr>
          <p:cNvCxnSpPr>
            <a:cxnSpLocks/>
            <a:stCxn id="42" idx="0"/>
            <a:endCxn id="95" idx="1"/>
          </p:cNvCxnSpPr>
          <p:nvPr/>
        </p:nvCxnSpPr>
        <p:spPr>
          <a:xfrm rot="5400000" flipH="1" flipV="1">
            <a:off x="6920255" y="3276490"/>
            <a:ext cx="646629" cy="547551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22DADB0D-5431-7343-A45E-052AD6C6297F}"/>
              </a:ext>
            </a:extLst>
          </p:cNvPr>
          <p:cNvSpPr/>
          <p:nvPr/>
        </p:nvSpPr>
        <p:spPr>
          <a:xfrm>
            <a:off x="7517345" y="2923658"/>
            <a:ext cx="1479636" cy="6065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RDF-Star</a:t>
            </a:r>
          </a:p>
        </p:txBody>
      </p:sp>
      <p:cxnSp>
        <p:nvCxnSpPr>
          <p:cNvPr id="97" name="Curved Connector 96">
            <a:extLst>
              <a:ext uri="{FF2B5EF4-FFF2-40B4-BE49-F238E27FC236}">
                <a16:creationId xmlns:a16="http://schemas.microsoft.com/office/drawing/2014/main" id="{7E134898-285A-ED49-9012-E7057AD715B4}"/>
              </a:ext>
            </a:extLst>
          </p:cNvPr>
          <p:cNvCxnSpPr>
            <a:cxnSpLocks/>
            <a:stCxn id="41" idx="2"/>
            <a:endCxn id="95" idx="1"/>
          </p:cNvCxnSpPr>
          <p:nvPr/>
        </p:nvCxnSpPr>
        <p:spPr>
          <a:xfrm rot="16200000" flipH="1">
            <a:off x="6986555" y="2696160"/>
            <a:ext cx="514030" cy="547550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ed Rectangle 106">
            <a:extLst>
              <a:ext uri="{FF2B5EF4-FFF2-40B4-BE49-F238E27FC236}">
                <a16:creationId xmlns:a16="http://schemas.microsoft.com/office/drawing/2014/main" id="{54E46D91-7E77-044C-9EF2-73C6528B1C9C}"/>
              </a:ext>
            </a:extLst>
          </p:cNvPr>
          <p:cNvSpPr/>
          <p:nvPr/>
        </p:nvSpPr>
        <p:spPr>
          <a:xfrm>
            <a:off x="2405548" y="5743414"/>
            <a:ext cx="1528244" cy="5318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Asset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management</a:t>
            </a:r>
          </a:p>
        </p:txBody>
      </p:sp>
      <p:cxnSp>
        <p:nvCxnSpPr>
          <p:cNvPr id="108" name="Curved Connector 107">
            <a:extLst>
              <a:ext uri="{FF2B5EF4-FFF2-40B4-BE49-F238E27FC236}">
                <a16:creationId xmlns:a16="http://schemas.microsoft.com/office/drawing/2014/main" id="{FF8D34B7-8F6C-2A4C-BF13-F77CD0BD7A18}"/>
              </a:ext>
            </a:extLst>
          </p:cNvPr>
          <p:cNvCxnSpPr>
            <a:cxnSpLocks/>
            <a:stCxn id="13" idx="2"/>
            <a:endCxn id="107" idx="0"/>
          </p:cNvCxnSpPr>
          <p:nvPr/>
        </p:nvCxnSpPr>
        <p:spPr>
          <a:xfrm rot="5400000">
            <a:off x="3061458" y="5034674"/>
            <a:ext cx="816952" cy="60052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745069E9-C5E5-5D40-9080-34A57BAFB3A7}"/>
              </a:ext>
            </a:extLst>
          </p:cNvPr>
          <p:cNvSpPr/>
          <p:nvPr/>
        </p:nvSpPr>
        <p:spPr>
          <a:xfrm>
            <a:off x="1523388" y="5403134"/>
            <a:ext cx="1386624" cy="63838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Enterprise management</a:t>
            </a:r>
          </a:p>
        </p:txBody>
      </p:sp>
      <p:cxnSp>
        <p:nvCxnSpPr>
          <p:cNvPr id="116" name="Curved Connector 115">
            <a:extLst>
              <a:ext uri="{FF2B5EF4-FFF2-40B4-BE49-F238E27FC236}">
                <a16:creationId xmlns:a16="http://schemas.microsoft.com/office/drawing/2014/main" id="{221AC9EF-7B34-D049-BEF1-F28DFAE9E91A}"/>
              </a:ext>
            </a:extLst>
          </p:cNvPr>
          <p:cNvCxnSpPr>
            <a:cxnSpLocks/>
            <a:stCxn id="13" idx="2"/>
            <a:endCxn id="115" idx="0"/>
          </p:cNvCxnSpPr>
          <p:nvPr/>
        </p:nvCxnSpPr>
        <p:spPr>
          <a:xfrm rot="5400000">
            <a:off x="2755113" y="4388049"/>
            <a:ext cx="476672" cy="155349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urved Connector 121">
            <a:extLst>
              <a:ext uri="{FF2B5EF4-FFF2-40B4-BE49-F238E27FC236}">
                <a16:creationId xmlns:a16="http://schemas.microsoft.com/office/drawing/2014/main" id="{244EEA1C-2D02-7D4A-84C8-4B91785EBBDB}"/>
              </a:ext>
            </a:extLst>
          </p:cNvPr>
          <p:cNvCxnSpPr>
            <a:cxnSpLocks/>
            <a:stCxn id="13" idx="2"/>
            <a:endCxn id="121" idx="0"/>
          </p:cNvCxnSpPr>
          <p:nvPr/>
        </p:nvCxnSpPr>
        <p:spPr>
          <a:xfrm rot="16200000" flipH="1">
            <a:off x="3508824" y="5187836"/>
            <a:ext cx="1167882" cy="64513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13B1022D-31B2-9148-B673-8C5EFE9A49DE}"/>
              </a:ext>
            </a:extLst>
          </p:cNvPr>
          <p:cNvSpPr txBox="1"/>
          <p:nvPr/>
        </p:nvSpPr>
        <p:spPr>
          <a:xfrm>
            <a:off x="3793379" y="4894263"/>
            <a:ext cx="966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examples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888580BB-2505-244E-8314-6B2F197246A3}"/>
              </a:ext>
            </a:extLst>
          </p:cNvPr>
          <p:cNvSpPr txBox="1"/>
          <p:nvPr/>
        </p:nvSpPr>
        <p:spPr>
          <a:xfrm>
            <a:off x="5974349" y="3027555"/>
            <a:ext cx="12389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convergence</a:t>
            </a:r>
          </a:p>
        </p:txBody>
      </p:sp>
      <p:sp>
        <p:nvSpPr>
          <p:cNvPr id="156" name="Rounded Rectangle 155">
            <a:extLst>
              <a:ext uri="{FF2B5EF4-FFF2-40B4-BE49-F238E27FC236}">
                <a16:creationId xmlns:a16="http://schemas.microsoft.com/office/drawing/2014/main" id="{1E5B9CBC-1CD7-EC4F-9942-D81237C7C83E}"/>
              </a:ext>
            </a:extLst>
          </p:cNvPr>
          <p:cNvSpPr/>
          <p:nvPr/>
        </p:nvSpPr>
        <p:spPr>
          <a:xfrm>
            <a:off x="7245233" y="6009361"/>
            <a:ext cx="1160299" cy="66786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Queries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(SPARQL</a:t>
            </a:r>
          </a:p>
        </p:txBody>
      </p:sp>
      <p:cxnSp>
        <p:nvCxnSpPr>
          <p:cNvPr id="157" name="Curved Connector 156">
            <a:extLst>
              <a:ext uri="{FF2B5EF4-FFF2-40B4-BE49-F238E27FC236}">
                <a16:creationId xmlns:a16="http://schemas.microsoft.com/office/drawing/2014/main" id="{59A82B55-AC8F-254C-ABC3-5E410568DF73}"/>
              </a:ext>
            </a:extLst>
          </p:cNvPr>
          <p:cNvCxnSpPr>
            <a:cxnSpLocks/>
            <a:stCxn id="42" idx="2"/>
            <a:endCxn id="156" idx="0"/>
          </p:cNvCxnSpPr>
          <p:nvPr/>
        </p:nvCxnSpPr>
        <p:spPr>
          <a:xfrm rot="16200000" flipH="1">
            <a:off x="6791363" y="4975340"/>
            <a:ext cx="1212451" cy="855589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ounded Rectangle 168">
            <a:extLst>
              <a:ext uri="{FF2B5EF4-FFF2-40B4-BE49-F238E27FC236}">
                <a16:creationId xmlns:a16="http://schemas.microsoft.com/office/drawing/2014/main" id="{9EA17D9F-13DE-7347-8B78-229AC6CB2185}"/>
              </a:ext>
            </a:extLst>
          </p:cNvPr>
          <p:cNvSpPr/>
          <p:nvPr/>
        </p:nvSpPr>
        <p:spPr>
          <a:xfrm>
            <a:off x="9056458" y="1692900"/>
            <a:ext cx="1549494" cy="55835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Programming support</a:t>
            </a:r>
          </a:p>
        </p:txBody>
      </p:sp>
      <p:cxnSp>
        <p:nvCxnSpPr>
          <p:cNvPr id="170" name="Curved Connector 169">
            <a:extLst>
              <a:ext uri="{FF2B5EF4-FFF2-40B4-BE49-F238E27FC236}">
                <a16:creationId xmlns:a16="http://schemas.microsoft.com/office/drawing/2014/main" id="{D2303533-E864-AD41-8D53-DD21FC7D9FD2}"/>
              </a:ext>
            </a:extLst>
          </p:cNvPr>
          <p:cNvCxnSpPr>
            <a:cxnSpLocks/>
            <a:stCxn id="41" idx="3"/>
            <a:endCxn id="169" idx="1"/>
          </p:cNvCxnSpPr>
          <p:nvPr/>
        </p:nvCxnSpPr>
        <p:spPr>
          <a:xfrm flipV="1">
            <a:off x="7849457" y="1972077"/>
            <a:ext cx="1207001" cy="27917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Rounded Rectangle 175">
            <a:extLst>
              <a:ext uri="{FF2B5EF4-FFF2-40B4-BE49-F238E27FC236}">
                <a16:creationId xmlns:a16="http://schemas.microsoft.com/office/drawing/2014/main" id="{7A33613B-AF30-9347-93B8-19E556EAF80F}"/>
              </a:ext>
            </a:extLst>
          </p:cNvPr>
          <p:cNvSpPr/>
          <p:nvPr/>
        </p:nvSpPr>
        <p:spPr>
          <a:xfrm>
            <a:off x="9313119" y="2191871"/>
            <a:ext cx="1549494" cy="55835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Fast graph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algorithms</a:t>
            </a:r>
          </a:p>
        </p:txBody>
      </p:sp>
      <p:cxnSp>
        <p:nvCxnSpPr>
          <p:cNvPr id="177" name="Curved Connector 176">
            <a:extLst>
              <a:ext uri="{FF2B5EF4-FFF2-40B4-BE49-F238E27FC236}">
                <a16:creationId xmlns:a16="http://schemas.microsoft.com/office/drawing/2014/main" id="{62CF1BC6-09CC-4246-AA78-2F5551D90B5D}"/>
              </a:ext>
            </a:extLst>
          </p:cNvPr>
          <p:cNvCxnSpPr>
            <a:cxnSpLocks/>
            <a:stCxn id="41" idx="3"/>
            <a:endCxn id="176" idx="1"/>
          </p:cNvCxnSpPr>
          <p:nvPr/>
        </p:nvCxnSpPr>
        <p:spPr>
          <a:xfrm>
            <a:off x="7849457" y="2251255"/>
            <a:ext cx="1463662" cy="219793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>
            <a:extLst>
              <a:ext uri="{FF2B5EF4-FFF2-40B4-BE49-F238E27FC236}">
                <a16:creationId xmlns:a16="http://schemas.microsoft.com/office/drawing/2014/main" id="{CA87E8DF-612E-F547-9C18-A497B69CF6CA}"/>
              </a:ext>
            </a:extLst>
          </p:cNvPr>
          <p:cNvSpPr txBox="1"/>
          <p:nvPr/>
        </p:nvSpPr>
        <p:spPr>
          <a:xfrm>
            <a:off x="7792645" y="2370448"/>
            <a:ext cx="104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advantage</a:t>
            </a:r>
          </a:p>
        </p:txBody>
      </p:sp>
      <p:sp>
        <p:nvSpPr>
          <p:cNvPr id="183" name="Rounded Rectangle 182">
            <a:extLst>
              <a:ext uri="{FF2B5EF4-FFF2-40B4-BE49-F238E27FC236}">
                <a16:creationId xmlns:a16="http://schemas.microsoft.com/office/drawing/2014/main" id="{AE451F50-51A0-1446-8E4A-38A49008A6B0}"/>
              </a:ext>
            </a:extLst>
          </p:cNvPr>
          <p:cNvSpPr/>
          <p:nvPr/>
        </p:nvSpPr>
        <p:spPr>
          <a:xfrm>
            <a:off x="9115451" y="3423066"/>
            <a:ext cx="1537787" cy="44605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Rich models</a:t>
            </a:r>
          </a:p>
        </p:txBody>
      </p:sp>
      <p:sp>
        <p:nvSpPr>
          <p:cNvPr id="184" name="Rounded Rectangle 183">
            <a:extLst>
              <a:ext uri="{FF2B5EF4-FFF2-40B4-BE49-F238E27FC236}">
                <a16:creationId xmlns:a16="http://schemas.microsoft.com/office/drawing/2014/main" id="{B717754B-41CC-D042-A126-6442BEE1880E}"/>
              </a:ext>
            </a:extLst>
          </p:cNvPr>
          <p:cNvSpPr/>
          <p:nvPr/>
        </p:nvSpPr>
        <p:spPr>
          <a:xfrm>
            <a:off x="9259912" y="3822835"/>
            <a:ext cx="1573867" cy="44084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Flexibility</a:t>
            </a:r>
          </a:p>
        </p:txBody>
      </p:sp>
      <p:sp>
        <p:nvSpPr>
          <p:cNvPr id="185" name="Rounded Rectangle 184">
            <a:extLst>
              <a:ext uri="{FF2B5EF4-FFF2-40B4-BE49-F238E27FC236}">
                <a16:creationId xmlns:a16="http://schemas.microsoft.com/office/drawing/2014/main" id="{B66E91B6-62A8-7E4C-821C-C4E867B57D18}"/>
              </a:ext>
            </a:extLst>
          </p:cNvPr>
          <p:cNvSpPr/>
          <p:nvPr/>
        </p:nvSpPr>
        <p:spPr>
          <a:xfrm>
            <a:off x="9473322" y="4217194"/>
            <a:ext cx="1549494" cy="4520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Reasoning</a:t>
            </a:r>
          </a:p>
        </p:txBody>
      </p:sp>
      <p:cxnSp>
        <p:nvCxnSpPr>
          <p:cNvPr id="187" name="Curved Connector 186">
            <a:extLst>
              <a:ext uri="{FF2B5EF4-FFF2-40B4-BE49-F238E27FC236}">
                <a16:creationId xmlns:a16="http://schemas.microsoft.com/office/drawing/2014/main" id="{B60F0C33-2431-5A44-97C7-3DE7BB2437AC}"/>
              </a:ext>
            </a:extLst>
          </p:cNvPr>
          <p:cNvCxnSpPr>
            <a:cxnSpLocks/>
            <a:stCxn id="42" idx="3"/>
            <a:endCxn id="183" idx="1"/>
          </p:cNvCxnSpPr>
          <p:nvPr/>
        </p:nvCxnSpPr>
        <p:spPr>
          <a:xfrm flipV="1">
            <a:off x="7849456" y="3646091"/>
            <a:ext cx="1265995" cy="68915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urved Connector 189">
            <a:extLst>
              <a:ext uri="{FF2B5EF4-FFF2-40B4-BE49-F238E27FC236}">
                <a16:creationId xmlns:a16="http://schemas.microsoft.com/office/drawing/2014/main" id="{50DDA6B0-0B91-0F4E-92E4-0F6A856812FD}"/>
              </a:ext>
            </a:extLst>
          </p:cNvPr>
          <p:cNvCxnSpPr>
            <a:cxnSpLocks/>
            <a:stCxn id="42" idx="3"/>
            <a:endCxn id="184" idx="1"/>
          </p:cNvCxnSpPr>
          <p:nvPr/>
        </p:nvCxnSpPr>
        <p:spPr>
          <a:xfrm flipV="1">
            <a:off x="7849456" y="4043258"/>
            <a:ext cx="1410456" cy="29198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urved Connector 192">
            <a:extLst>
              <a:ext uri="{FF2B5EF4-FFF2-40B4-BE49-F238E27FC236}">
                <a16:creationId xmlns:a16="http://schemas.microsoft.com/office/drawing/2014/main" id="{6F55167E-02F2-DD47-8DD7-C2E7A29CED10}"/>
              </a:ext>
            </a:extLst>
          </p:cNvPr>
          <p:cNvCxnSpPr>
            <a:cxnSpLocks/>
            <a:stCxn id="42" idx="3"/>
            <a:endCxn id="185" idx="1"/>
          </p:cNvCxnSpPr>
          <p:nvPr/>
        </p:nvCxnSpPr>
        <p:spPr>
          <a:xfrm>
            <a:off x="7849456" y="4335245"/>
            <a:ext cx="1623866" cy="10798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urved Connector 195">
            <a:extLst>
              <a:ext uri="{FF2B5EF4-FFF2-40B4-BE49-F238E27FC236}">
                <a16:creationId xmlns:a16="http://schemas.microsoft.com/office/drawing/2014/main" id="{D3AF8BBB-9AD4-B44B-AB71-23CF4D134C8B}"/>
              </a:ext>
            </a:extLst>
          </p:cNvPr>
          <p:cNvCxnSpPr>
            <a:cxnSpLocks/>
            <a:stCxn id="42" idx="3"/>
            <a:endCxn id="186" idx="1"/>
          </p:cNvCxnSpPr>
          <p:nvPr/>
        </p:nvCxnSpPr>
        <p:spPr>
          <a:xfrm>
            <a:off x="7849456" y="4335245"/>
            <a:ext cx="1944534" cy="956445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EF51E0B7-0CEA-9447-9AF9-33FDDC633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488" y="329564"/>
            <a:ext cx="1184844" cy="444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9" name="TextBox 288">
            <a:extLst>
              <a:ext uri="{FF2B5EF4-FFF2-40B4-BE49-F238E27FC236}">
                <a16:creationId xmlns:a16="http://schemas.microsoft.com/office/drawing/2014/main" id="{4B5DF6E8-41D8-6F4B-A960-E729F93B827E}"/>
              </a:ext>
            </a:extLst>
          </p:cNvPr>
          <p:cNvSpPr txBox="1"/>
          <p:nvPr/>
        </p:nvSpPr>
        <p:spPr>
          <a:xfrm>
            <a:off x="7772837" y="4474655"/>
            <a:ext cx="1044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advantage</a:t>
            </a:r>
          </a:p>
        </p:txBody>
      </p:sp>
      <p:pic>
        <p:nvPicPr>
          <p:cNvPr id="1028" name="Picture 4" descr="upload.wikimedia.org/wikipedia/commons/b/b2/Ont...">
            <a:extLst>
              <a:ext uri="{FF2B5EF4-FFF2-40B4-BE49-F238E27FC236}">
                <a16:creationId xmlns:a16="http://schemas.microsoft.com/office/drawing/2014/main" id="{8F721F79-3177-3941-83F9-6EB225CD0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0598" y="5350643"/>
            <a:ext cx="863276" cy="86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0" name="Rounded Rectangle 339">
            <a:extLst>
              <a:ext uri="{FF2B5EF4-FFF2-40B4-BE49-F238E27FC236}">
                <a16:creationId xmlns:a16="http://schemas.microsoft.com/office/drawing/2014/main" id="{757CE659-4A30-BA40-B81C-BEBA20A121AB}"/>
              </a:ext>
            </a:extLst>
          </p:cNvPr>
          <p:cNvSpPr/>
          <p:nvPr/>
        </p:nvSpPr>
        <p:spPr>
          <a:xfrm>
            <a:off x="6000020" y="686696"/>
            <a:ext cx="1245213" cy="55507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Query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(GraphQL)</a:t>
            </a:r>
          </a:p>
        </p:txBody>
      </p:sp>
      <p:cxnSp>
        <p:nvCxnSpPr>
          <p:cNvPr id="341" name="Curved Connector 340">
            <a:extLst>
              <a:ext uri="{FF2B5EF4-FFF2-40B4-BE49-F238E27FC236}">
                <a16:creationId xmlns:a16="http://schemas.microsoft.com/office/drawing/2014/main" id="{EE09FC2D-CCCB-F048-B01B-5ED074106F98}"/>
              </a:ext>
            </a:extLst>
          </p:cNvPr>
          <p:cNvCxnSpPr>
            <a:cxnSpLocks/>
            <a:stCxn id="41" idx="0"/>
            <a:endCxn id="340" idx="2"/>
          </p:cNvCxnSpPr>
          <p:nvPr/>
        </p:nvCxnSpPr>
        <p:spPr>
          <a:xfrm rot="16200000" flipV="1">
            <a:off x="6522301" y="1342095"/>
            <a:ext cx="547820" cy="34716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Rounded Rectangle 345">
            <a:extLst>
              <a:ext uri="{FF2B5EF4-FFF2-40B4-BE49-F238E27FC236}">
                <a16:creationId xmlns:a16="http://schemas.microsoft.com/office/drawing/2014/main" id="{1943B8CD-1235-8242-BAE9-B4BFDC720B25}"/>
              </a:ext>
            </a:extLst>
          </p:cNvPr>
          <p:cNvSpPr/>
          <p:nvPr/>
        </p:nvSpPr>
        <p:spPr>
          <a:xfrm>
            <a:off x="9571545" y="4586076"/>
            <a:ext cx="1549494" cy="45206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Decentralization,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federation</a:t>
            </a:r>
          </a:p>
        </p:txBody>
      </p:sp>
      <p:cxnSp>
        <p:nvCxnSpPr>
          <p:cNvPr id="347" name="Curved Connector 346">
            <a:extLst>
              <a:ext uri="{FF2B5EF4-FFF2-40B4-BE49-F238E27FC236}">
                <a16:creationId xmlns:a16="http://schemas.microsoft.com/office/drawing/2014/main" id="{83FEED3E-8AE2-2246-9CCC-C0EFC9E57A6F}"/>
              </a:ext>
            </a:extLst>
          </p:cNvPr>
          <p:cNvCxnSpPr>
            <a:cxnSpLocks/>
            <a:stCxn id="42" idx="3"/>
            <a:endCxn id="346" idx="1"/>
          </p:cNvCxnSpPr>
          <p:nvPr/>
        </p:nvCxnSpPr>
        <p:spPr>
          <a:xfrm>
            <a:off x="7849456" y="4335245"/>
            <a:ext cx="1722089" cy="476862"/>
          </a:xfrm>
          <a:prstGeom prst="curvedConnector3">
            <a:avLst>
              <a:gd name="adj1" fmla="val 53637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ounded Rectangle 185">
            <a:extLst>
              <a:ext uri="{FF2B5EF4-FFF2-40B4-BE49-F238E27FC236}">
                <a16:creationId xmlns:a16="http://schemas.microsoft.com/office/drawing/2014/main" id="{9DBCE719-06B7-284A-8582-88031CF34440}"/>
              </a:ext>
            </a:extLst>
          </p:cNvPr>
          <p:cNvSpPr/>
          <p:nvPr/>
        </p:nvSpPr>
        <p:spPr>
          <a:xfrm>
            <a:off x="9793990" y="5038138"/>
            <a:ext cx="1549494" cy="50710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Standards-based tools</a:t>
            </a:r>
          </a:p>
        </p:txBody>
      </p:sp>
      <p:sp>
        <p:nvSpPr>
          <p:cNvPr id="1053" name="AutoShape 8" descr="Stardog">
            <a:extLst>
              <a:ext uri="{FF2B5EF4-FFF2-40B4-BE49-F238E27FC236}">
                <a16:creationId xmlns:a16="http://schemas.microsoft.com/office/drawing/2014/main" id="{978EDA0A-0192-6047-9D84-EC38310665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35175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54" name="Picture 10" descr="New Release of Stardog NoSQL Database - DATAVERSITY">
            <a:extLst>
              <a:ext uri="{FF2B5EF4-FFF2-40B4-BE49-F238E27FC236}">
                <a16:creationId xmlns:a16="http://schemas.microsoft.com/office/drawing/2014/main" id="{E0D47548-D78A-704D-A6FD-4F87A2229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773" y="4012195"/>
            <a:ext cx="1009482" cy="80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12" descr="Gremlin Language Variants">
            <a:extLst>
              <a:ext uri="{FF2B5EF4-FFF2-40B4-BE49-F238E27FC236}">
                <a16:creationId xmlns:a16="http://schemas.microsoft.com/office/drawing/2014/main" id="{7F9B22B5-9775-6043-9F39-C50CDEF93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663" y="1057555"/>
            <a:ext cx="1702628" cy="589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" name="TextBox 1056">
            <a:extLst>
              <a:ext uri="{FF2B5EF4-FFF2-40B4-BE49-F238E27FC236}">
                <a16:creationId xmlns:a16="http://schemas.microsoft.com/office/drawing/2014/main" id="{E7BA2E1C-96AF-5846-857A-DB406036F651}"/>
              </a:ext>
            </a:extLst>
          </p:cNvPr>
          <p:cNvSpPr txBox="1"/>
          <p:nvPr/>
        </p:nvSpPr>
        <p:spPr>
          <a:xfrm>
            <a:off x="5797455" y="1404568"/>
            <a:ext cx="996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standards</a:t>
            </a:r>
          </a:p>
        </p:txBody>
      </p:sp>
    </p:spTree>
    <p:extLst>
      <p:ext uri="{BB962C8B-B14F-4D97-AF65-F5344CB8AC3E}">
        <p14:creationId xmlns:p14="http://schemas.microsoft.com/office/powerpoint/2010/main" val="364018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25" grpId="0" animBg="1"/>
      <p:bldP spid="4" grpId="0" animBg="1"/>
      <p:bldP spid="5" grpId="0" animBg="1"/>
      <p:bldP spid="7" grpId="0" animBg="1"/>
      <p:bldP spid="10" grpId="0" animBg="1"/>
      <p:bldP spid="13" grpId="0" animBg="1"/>
      <p:bldP spid="20" grpId="0"/>
      <p:bldP spid="21" grpId="0" animBg="1"/>
      <p:bldP spid="22" grpId="0" animBg="1"/>
      <p:bldP spid="40" grpId="0"/>
      <p:bldP spid="41" grpId="0" animBg="1"/>
      <p:bldP spid="42" grpId="0" animBg="1"/>
      <p:bldP spid="66" grpId="0"/>
      <p:bldP spid="70" grpId="0"/>
      <p:bldP spid="88" grpId="0"/>
      <p:bldP spid="95" grpId="0" animBg="1"/>
      <p:bldP spid="107" grpId="0" animBg="1"/>
      <p:bldP spid="115" grpId="0" animBg="1"/>
      <p:bldP spid="127" grpId="0"/>
      <p:bldP spid="143" grpId="0"/>
      <p:bldP spid="156" grpId="0" animBg="1"/>
      <p:bldP spid="169" grpId="0" animBg="1"/>
      <p:bldP spid="176" grpId="0" animBg="1"/>
      <p:bldP spid="180" grpId="0"/>
      <p:bldP spid="183" grpId="0" animBg="1"/>
      <p:bldP spid="184" grpId="0" animBg="1"/>
      <p:bldP spid="185" grpId="0" animBg="1"/>
      <p:bldP spid="289" grpId="0"/>
      <p:bldP spid="340" grpId="0" animBg="1"/>
      <p:bldP spid="346" grpId="0" animBg="1"/>
      <p:bldP spid="186" grpId="0" animBg="1"/>
      <p:bldP spid="10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D8B8-8705-BE47-AFCC-27A91D371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890" y="23914"/>
            <a:ext cx="10515600" cy="1325563"/>
          </a:xfrm>
        </p:spPr>
        <p:txBody>
          <a:bodyPr/>
          <a:lstStyle/>
          <a:p>
            <a:r>
              <a:rPr lang="en-US" dirty="0"/>
              <a:t>Semantic knowledge graph – a small example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B77AB7-133B-B347-846B-C6C03779D2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18330" y="3552437"/>
            <a:ext cx="11589747" cy="2422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3136606-9174-D246-A11C-0318489223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7924" y="1277559"/>
            <a:ext cx="11598793" cy="2215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A2D31A-A3D1-0D49-8A94-EA20FD258A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57891" y="3125249"/>
            <a:ext cx="10245731" cy="229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2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Curved Connector 62">
            <a:extLst>
              <a:ext uri="{FF2B5EF4-FFF2-40B4-BE49-F238E27FC236}">
                <a16:creationId xmlns:a16="http://schemas.microsoft.com/office/drawing/2014/main" id="{FAFDE87F-9BCA-F84F-8F82-6B28B5B03E8A}"/>
              </a:ext>
            </a:extLst>
          </p:cNvPr>
          <p:cNvCxnSpPr>
            <a:cxnSpLocks/>
            <a:stCxn id="5" idx="2"/>
            <a:endCxn id="35" idx="0"/>
          </p:cNvCxnSpPr>
          <p:nvPr/>
        </p:nvCxnSpPr>
        <p:spPr>
          <a:xfrm rot="5400000">
            <a:off x="904824" y="3688692"/>
            <a:ext cx="1492291" cy="98364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D00B88-F791-574E-8868-AF7D599510CB}"/>
              </a:ext>
            </a:extLst>
          </p:cNvPr>
          <p:cNvSpPr/>
          <p:nvPr/>
        </p:nvSpPr>
        <p:spPr>
          <a:xfrm>
            <a:off x="4818065" y="931224"/>
            <a:ext cx="1524856" cy="9233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Knowledge graph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064B347-41D9-D146-8488-31BA9DF61B61}"/>
              </a:ext>
            </a:extLst>
          </p:cNvPr>
          <p:cNvSpPr/>
          <p:nvPr/>
        </p:nvSpPr>
        <p:spPr>
          <a:xfrm>
            <a:off x="1380361" y="2511036"/>
            <a:ext cx="1524856" cy="92333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Service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knowledge graph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D226EF8-F438-664A-93E7-357A9A4B5D2C}"/>
              </a:ext>
            </a:extLst>
          </p:cNvPr>
          <p:cNvSpPr/>
          <p:nvPr/>
        </p:nvSpPr>
        <p:spPr>
          <a:xfrm>
            <a:off x="4824134" y="2570445"/>
            <a:ext cx="1524856" cy="9233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Enterprise</a:t>
            </a: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knowledge graph</a:t>
            </a:r>
          </a:p>
        </p:txBody>
      </p:sp>
      <p:sp>
        <p:nvSpPr>
          <p:cNvPr id="7" name="Title 46">
            <a:extLst>
              <a:ext uri="{FF2B5EF4-FFF2-40B4-BE49-F238E27FC236}">
                <a16:creationId xmlns:a16="http://schemas.microsoft.com/office/drawing/2014/main" id="{6DAF4AEB-5293-F64B-87F6-F71C78604E1C}"/>
              </a:ext>
            </a:extLst>
          </p:cNvPr>
          <p:cNvSpPr txBox="1">
            <a:spLocks/>
          </p:cNvSpPr>
          <p:nvPr/>
        </p:nvSpPr>
        <p:spPr>
          <a:xfrm>
            <a:off x="244929" y="307427"/>
            <a:ext cx="11902558" cy="89533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Applications of knowledge graphs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A749BC6-533E-3246-B0FA-EF58D3666556}"/>
              </a:ext>
            </a:extLst>
          </p:cNvPr>
          <p:cNvSpPr/>
          <p:nvPr/>
        </p:nvSpPr>
        <p:spPr>
          <a:xfrm>
            <a:off x="8697971" y="2534643"/>
            <a:ext cx="1854852" cy="93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Knowledge graph in construction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A562CE4-98F4-A947-879D-EAA073E5F07C}"/>
              </a:ext>
            </a:extLst>
          </p:cNvPr>
          <p:cNvSpPr/>
          <p:nvPr/>
        </p:nvSpPr>
        <p:spPr>
          <a:xfrm>
            <a:off x="7963491" y="4227174"/>
            <a:ext cx="1854852" cy="93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Asset knowledge graph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BB168B-AACF-9A42-9A5F-8EADD4F08481}"/>
              </a:ext>
            </a:extLst>
          </p:cNvPr>
          <p:cNvSpPr/>
          <p:nvPr/>
        </p:nvSpPr>
        <p:spPr>
          <a:xfrm>
            <a:off x="10280619" y="4218912"/>
            <a:ext cx="1854852" cy="93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Project knowledge graph</a:t>
            </a:r>
          </a:p>
        </p:txBody>
      </p:sp>
      <p:cxnSp>
        <p:nvCxnSpPr>
          <p:cNvPr id="12" name="Curved Connector 11">
            <a:extLst>
              <a:ext uri="{FF2B5EF4-FFF2-40B4-BE49-F238E27FC236}">
                <a16:creationId xmlns:a16="http://schemas.microsoft.com/office/drawing/2014/main" id="{D2CAD8B6-C9D9-DC40-B748-77E3BE9E458B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5400000">
            <a:off x="3533401" y="463943"/>
            <a:ext cx="656481" cy="3437704"/>
          </a:xfrm>
          <a:prstGeom prst="curved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>
            <a:extLst>
              <a:ext uri="{FF2B5EF4-FFF2-40B4-BE49-F238E27FC236}">
                <a16:creationId xmlns:a16="http://schemas.microsoft.com/office/drawing/2014/main" id="{7EE43205-193D-D34C-B05C-F64351442A8D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rot="16200000" flipH="1">
            <a:off x="5225582" y="2209465"/>
            <a:ext cx="715890" cy="6069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A2301CB4-CD17-8944-88F3-6AA5C701C185}"/>
              </a:ext>
            </a:extLst>
          </p:cNvPr>
          <p:cNvCxnSpPr>
            <a:cxnSpLocks/>
            <a:stCxn id="4" idx="2"/>
            <a:endCxn id="8" idx="0"/>
          </p:cNvCxnSpPr>
          <p:nvPr/>
        </p:nvCxnSpPr>
        <p:spPr>
          <a:xfrm rot="16200000" flipH="1">
            <a:off x="7262901" y="172147"/>
            <a:ext cx="680088" cy="404490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>
            <a:extLst>
              <a:ext uri="{FF2B5EF4-FFF2-40B4-BE49-F238E27FC236}">
                <a16:creationId xmlns:a16="http://schemas.microsoft.com/office/drawing/2014/main" id="{06B29A9C-8FF9-894C-BF7F-D7BB80586FC4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8880446" y="3482223"/>
            <a:ext cx="755422" cy="73448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>
            <a:extLst>
              <a:ext uri="{FF2B5EF4-FFF2-40B4-BE49-F238E27FC236}">
                <a16:creationId xmlns:a16="http://schemas.microsoft.com/office/drawing/2014/main" id="{23609FEF-2F4E-8C40-8F9D-528458FCEB4C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 rot="16200000" flipH="1">
            <a:off x="10043141" y="3054008"/>
            <a:ext cx="747160" cy="158264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D0A1B02-50EE-FC43-BE6A-4F0A8729C8D0}"/>
              </a:ext>
            </a:extLst>
          </p:cNvPr>
          <p:cNvSpPr/>
          <p:nvPr/>
        </p:nvSpPr>
        <p:spPr>
          <a:xfrm>
            <a:off x="256944" y="4027983"/>
            <a:ext cx="1501541" cy="88002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Google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graph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E0BB394-3749-1D47-A41D-DB4F591A4BF7}"/>
              </a:ext>
            </a:extLst>
          </p:cNvPr>
          <p:cNvSpPr/>
          <p:nvPr/>
        </p:nvSpPr>
        <p:spPr>
          <a:xfrm>
            <a:off x="1509932" y="4279234"/>
            <a:ext cx="1399073" cy="88002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Amazon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product graph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9C09EE0-B376-6F4D-A5C3-B0681E96DB28}"/>
              </a:ext>
            </a:extLst>
          </p:cNvPr>
          <p:cNvSpPr/>
          <p:nvPr/>
        </p:nvSpPr>
        <p:spPr>
          <a:xfrm>
            <a:off x="2698290" y="4429305"/>
            <a:ext cx="1348852" cy="88002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Uber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knowledge graph</a:t>
            </a: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9239F7EB-C279-0040-A055-2FAC5E286C83}"/>
              </a:ext>
            </a:extLst>
          </p:cNvPr>
          <p:cNvSpPr/>
          <p:nvPr/>
        </p:nvSpPr>
        <p:spPr>
          <a:xfrm>
            <a:off x="527853" y="4926658"/>
            <a:ext cx="1262591" cy="77562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Apple’s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Siri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56ED62EA-ECCA-7344-ACA5-69739612CCFA}"/>
              </a:ext>
            </a:extLst>
          </p:cNvPr>
          <p:cNvSpPr/>
          <p:nvPr/>
        </p:nvSpPr>
        <p:spPr>
          <a:xfrm>
            <a:off x="1719969" y="5186214"/>
            <a:ext cx="1262591" cy="77562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LinkedIn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B04FC5E5-D162-804C-ADF7-CE8197E3FFC4}"/>
              </a:ext>
            </a:extLst>
          </p:cNvPr>
          <p:cNvSpPr/>
          <p:nvPr/>
        </p:nvSpPr>
        <p:spPr>
          <a:xfrm>
            <a:off x="3914610" y="3994652"/>
            <a:ext cx="1195515" cy="40147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BBC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8E7F7935-7178-3347-B0AC-1DCF0B12A938}"/>
              </a:ext>
            </a:extLst>
          </p:cNvPr>
          <p:cNvSpPr/>
          <p:nvPr/>
        </p:nvSpPr>
        <p:spPr>
          <a:xfrm>
            <a:off x="4123790" y="4355112"/>
            <a:ext cx="1195515" cy="40147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Elsevier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2015BC9D-C898-444D-9BA2-09FEF797E85C}"/>
              </a:ext>
            </a:extLst>
          </p:cNvPr>
          <p:cNvSpPr/>
          <p:nvPr/>
        </p:nvSpPr>
        <p:spPr>
          <a:xfrm>
            <a:off x="4474046" y="4735487"/>
            <a:ext cx="1195515" cy="40147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Roche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D86B79C4-8274-5B40-AD6F-748E48770E4E}"/>
              </a:ext>
            </a:extLst>
          </p:cNvPr>
          <p:cNvSpPr/>
          <p:nvPr/>
        </p:nvSpPr>
        <p:spPr>
          <a:xfrm>
            <a:off x="4788388" y="5115733"/>
            <a:ext cx="1195515" cy="40147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Bechtel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1B0B5E7F-3E4D-D74D-88EA-D4E53F12895F}"/>
              </a:ext>
            </a:extLst>
          </p:cNvPr>
          <p:cNvSpPr/>
          <p:nvPr/>
        </p:nvSpPr>
        <p:spPr>
          <a:xfrm>
            <a:off x="5177080" y="5466065"/>
            <a:ext cx="1195515" cy="40147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Bosch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66A01ED7-2334-C540-8750-7750DA6AF780}"/>
              </a:ext>
            </a:extLst>
          </p:cNvPr>
          <p:cNvSpPr/>
          <p:nvPr/>
        </p:nvSpPr>
        <p:spPr>
          <a:xfrm>
            <a:off x="5580493" y="5831382"/>
            <a:ext cx="1142200" cy="40147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...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BD7F6BCF-43D8-E24C-9B3A-79EDB329999A}"/>
              </a:ext>
            </a:extLst>
          </p:cNvPr>
          <p:cNvSpPr/>
          <p:nvPr/>
        </p:nvSpPr>
        <p:spPr>
          <a:xfrm>
            <a:off x="6309860" y="4186815"/>
            <a:ext cx="1217640" cy="7997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Enterprise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ontology</a:t>
            </a:r>
          </a:p>
        </p:txBody>
      </p:sp>
      <p:cxnSp>
        <p:nvCxnSpPr>
          <p:cNvPr id="53" name="Curved Connector 52">
            <a:extLst>
              <a:ext uri="{FF2B5EF4-FFF2-40B4-BE49-F238E27FC236}">
                <a16:creationId xmlns:a16="http://schemas.microsoft.com/office/drawing/2014/main" id="{77F31C29-28C8-F64F-BAA5-713EF4C7A247}"/>
              </a:ext>
            </a:extLst>
          </p:cNvPr>
          <p:cNvCxnSpPr>
            <a:cxnSpLocks/>
            <a:stCxn id="5" idx="2"/>
            <a:endCxn id="27" idx="0"/>
          </p:cNvCxnSpPr>
          <p:nvPr/>
        </p:nvCxnSpPr>
        <p:spPr>
          <a:xfrm rot="5400000">
            <a:off x="1278444" y="3163638"/>
            <a:ext cx="593616" cy="113507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>
            <a:extLst>
              <a:ext uri="{FF2B5EF4-FFF2-40B4-BE49-F238E27FC236}">
                <a16:creationId xmlns:a16="http://schemas.microsoft.com/office/drawing/2014/main" id="{112D6D5A-6C7B-CE41-BA6D-1CD38B7EECBD}"/>
              </a:ext>
            </a:extLst>
          </p:cNvPr>
          <p:cNvCxnSpPr>
            <a:cxnSpLocks/>
            <a:stCxn id="5" idx="2"/>
            <a:endCxn id="28" idx="0"/>
          </p:cNvCxnSpPr>
          <p:nvPr/>
        </p:nvCxnSpPr>
        <p:spPr>
          <a:xfrm rot="16200000" flipH="1">
            <a:off x="1753696" y="3823460"/>
            <a:ext cx="844867" cy="6668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urved Connector 59">
            <a:extLst>
              <a:ext uri="{FF2B5EF4-FFF2-40B4-BE49-F238E27FC236}">
                <a16:creationId xmlns:a16="http://schemas.microsoft.com/office/drawing/2014/main" id="{0CD5A318-5010-9A45-B3EA-DEAA918188E8}"/>
              </a:ext>
            </a:extLst>
          </p:cNvPr>
          <p:cNvCxnSpPr>
            <a:cxnSpLocks/>
            <a:stCxn id="5" idx="2"/>
            <a:endCxn id="29" idx="0"/>
          </p:cNvCxnSpPr>
          <p:nvPr/>
        </p:nvCxnSpPr>
        <p:spPr>
          <a:xfrm rot="16200000" flipH="1">
            <a:off x="2260283" y="3316872"/>
            <a:ext cx="994938" cy="1229927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>
            <a:extLst>
              <a:ext uri="{FF2B5EF4-FFF2-40B4-BE49-F238E27FC236}">
                <a16:creationId xmlns:a16="http://schemas.microsoft.com/office/drawing/2014/main" id="{7E2E90F6-7523-D34A-BE6E-6ACEDADFE7EE}"/>
              </a:ext>
            </a:extLst>
          </p:cNvPr>
          <p:cNvCxnSpPr>
            <a:cxnSpLocks/>
            <a:stCxn id="6" idx="2"/>
            <a:endCxn id="37" idx="0"/>
          </p:cNvCxnSpPr>
          <p:nvPr/>
        </p:nvCxnSpPr>
        <p:spPr>
          <a:xfrm rot="5400000">
            <a:off x="4799027" y="3207117"/>
            <a:ext cx="500876" cy="107419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urved Connector 68">
            <a:extLst>
              <a:ext uri="{FF2B5EF4-FFF2-40B4-BE49-F238E27FC236}">
                <a16:creationId xmlns:a16="http://schemas.microsoft.com/office/drawing/2014/main" id="{DAB041A8-5620-6441-8FFC-C6B58569F589}"/>
              </a:ext>
            </a:extLst>
          </p:cNvPr>
          <p:cNvCxnSpPr>
            <a:cxnSpLocks/>
            <a:stCxn id="6" idx="2"/>
            <a:endCxn id="38" idx="0"/>
          </p:cNvCxnSpPr>
          <p:nvPr/>
        </p:nvCxnSpPr>
        <p:spPr>
          <a:xfrm rot="5400000">
            <a:off x="4723387" y="3491937"/>
            <a:ext cx="861336" cy="86501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>
            <a:extLst>
              <a:ext uri="{FF2B5EF4-FFF2-40B4-BE49-F238E27FC236}">
                <a16:creationId xmlns:a16="http://schemas.microsoft.com/office/drawing/2014/main" id="{40C59DD0-B01B-D24E-A4C3-3CDD57890691}"/>
              </a:ext>
            </a:extLst>
          </p:cNvPr>
          <p:cNvCxnSpPr>
            <a:cxnSpLocks/>
            <a:stCxn id="6" idx="2"/>
            <a:endCxn id="52" idx="0"/>
          </p:cNvCxnSpPr>
          <p:nvPr/>
        </p:nvCxnSpPr>
        <p:spPr>
          <a:xfrm rot="16200000" flipH="1">
            <a:off x="5906102" y="3174236"/>
            <a:ext cx="693039" cy="133211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urved Connector 74">
            <a:extLst>
              <a:ext uri="{FF2B5EF4-FFF2-40B4-BE49-F238E27FC236}">
                <a16:creationId xmlns:a16="http://schemas.microsoft.com/office/drawing/2014/main" id="{C1980CC1-117E-6042-A89B-43269198E3AD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 rot="5400000">
            <a:off x="4708328" y="3857252"/>
            <a:ext cx="1241711" cy="514758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F42EA4B1-7F0E-704F-ABAD-8FBEC82F7619}"/>
              </a:ext>
            </a:extLst>
          </p:cNvPr>
          <p:cNvSpPr txBox="1"/>
          <p:nvPr/>
        </p:nvSpPr>
        <p:spPr>
          <a:xfrm>
            <a:off x="699865" y="3331124"/>
            <a:ext cx="106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examples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D49481C-16D9-7944-BA16-C615B58109D7}"/>
              </a:ext>
            </a:extLst>
          </p:cNvPr>
          <p:cNvSpPr txBox="1"/>
          <p:nvPr/>
        </p:nvSpPr>
        <p:spPr>
          <a:xfrm>
            <a:off x="4233539" y="3415111"/>
            <a:ext cx="106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examples</a:t>
            </a:r>
          </a:p>
        </p:txBody>
      </p:sp>
      <p:cxnSp>
        <p:nvCxnSpPr>
          <p:cNvPr id="82" name="Curved Connector 81">
            <a:extLst>
              <a:ext uri="{FF2B5EF4-FFF2-40B4-BE49-F238E27FC236}">
                <a16:creationId xmlns:a16="http://schemas.microsoft.com/office/drawing/2014/main" id="{64D41F2A-9182-F64C-AC60-2FAB9997B499}"/>
              </a:ext>
            </a:extLst>
          </p:cNvPr>
          <p:cNvCxnSpPr>
            <a:cxnSpLocks/>
            <a:stCxn id="6" idx="2"/>
            <a:endCxn id="40" idx="0"/>
          </p:cNvCxnSpPr>
          <p:nvPr/>
        </p:nvCxnSpPr>
        <p:spPr>
          <a:xfrm rot="5400000">
            <a:off x="4675376" y="4204546"/>
            <a:ext cx="1621957" cy="200416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urved Connector 87">
            <a:extLst>
              <a:ext uri="{FF2B5EF4-FFF2-40B4-BE49-F238E27FC236}">
                <a16:creationId xmlns:a16="http://schemas.microsoft.com/office/drawing/2014/main" id="{B0EAB195-EAA9-A04A-B9DC-4E7ADB2508D0}"/>
              </a:ext>
            </a:extLst>
          </p:cNvPr>
          <p:cNvCxnSpPr>
            <a:cxnSpLocks/>
            <a:stCxn id="6" idx="2"/>
            <a:endCxn id="41" idx="0"/>
          </p:cNvCxnSpPr>
          <p:nvPr/>
        </p:nvCxnSpPr>
        <p:spPr>
          <a:xfrm rot="16200000" flipH="1">
            <a:off x="4694556" y="4385782"/>
            <a:ext cx="1972289" cy="188276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urved Connector 91">
            <a:extLst>
              <a:ext uri="{FF2B5EF4-FFF2-40B4-BE49-F238E27FC236}">
                <a16:creationId xmlns:a16="http://schemas.microsoft.com/office/drawing/2014/main" id="{9116AEE7-A31D-BD43-AEA7-CA6F46F4B7F8}"/>
              </a:ext>
            </a:extLst>
          </p:cNvPr>
          <p:cNvCxnSpPr>
            <a:cxnSpLocks/>
            <a:stCxn id="6" idx="2"/>
            <a:endCxn id="42" idx="0"/>
          </p:cNvCxnSpPr>
          <p:nvPr/>
        </p:nvCxnSpPr>
        <p:spPr>
          <a:xfrm rot="16200000" flipH="1">
            <a:off x="4700274" y="4380063"/>
            <a:ext cx="2337606" cy="565031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8AC2E9EE-7773-154F-B67B-8A2397AFFE2F}"/>
              </a:ext>
            </a:extLst>
          </p:cNvPr>
          <p:cNvSpPr txBox="1"/>
          <p:nvPr/>
        </p:nvSpPr>
        <p:spPr>
          <a:xfrm>
            <a:off x="6051788" y="3467151"/>
            <a:ext cx="939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involves</a:t>
            </a: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4F695E96-4F8B-464F-AC1D-3F7D397AC849}"/>
              </a:ext>
            </a:extLst>
          </p:cNvPr>
          <p:cNvSpPr/>
          <p:nvPr/>
        </p:nvSpPr>
        <p:spPr>
          <a:xfrm>
            <a:off x="6722692" y="5838987"/>
            <a:ext cx="1217640" cy="79975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300-500 concepts</a:t>
            </a:r>
          </a:p>
        </p:txBody>
      </p:sp>
      <p:cxnSp>
        <p:nvCxnSpPr>
          <p:cNvPr id="99" name="Curved Connector 98">
            <a:extLst>
              <a:ext uri="{FF2B5EF4-FFF2-40B4-BE49-F238E27FC236}">
                <a16:creationId xmlns:a16="http://schemas.microsoft.com/office/drawing/2014/main" id="{206E8FFB-31E2-F342-A686-2ADC9089AA8B}"/>
              </a:ext>
            </a:extLst>
          </p:cNvPr>
          <p:cNvCxnSpPr>
            <a:cxnSpLocks/>
            <a:stCxn id="52" idx="2"/>
            <a:endCxn id="98" idx="0"/>
          </p:cNvCxnSpPr>
          <p:nvPr/>
        </p:nvCxnSpPr>
        <p:spPr>
          <a:xfrm rot="16200000" flipH="1">
            <a:off x="6698887" y="5206361"/>
            <a:ext cx="852419" cy="412832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714899A2-79D6-7541-B4BB-DBECA55B7E30}"/>
              </a:ext>
            </a:extLst>
          </p:cNvPr>
          <p:cNvSpPr txBox="1"/>
          <p:nvPr/>
        </p:nvSpPr>
        <p:spPr>
          <a:xfrm>
            <a:off x="6957901" y="4986440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scope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AD845B6-8D47-A148-AE45-7BF22B1696CC}"/>
              </a:ext>
            </a:extLst>
          </p:cNvPr>
          <p:cNvSpPr txBox="1"/>
          <p:nvPr/>
        </p:nvSpPr>
        <p:spPr>
          <a:xfrm>
            <a:off x="3961437" y="1737509"/>
            <a:ext cx="1025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subtypes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17604D9D-36A5-8144-A95D-F13E84FDB06A}"/>
              </a:ext>
            </a:extLst>
          </p:cNvPr>
          <p:cNvSpPr txBox="1"/>
          <p:nvPr/>
        </p:nvSpPr>
        <p:spPr>
          <a:xfrm>
            <a:off x="8450903" y="3467151"/>
            <a:ext cx="1025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subtypes</a:t>
            </a:r>
          </a:p>
        </p:txBody>
      </p:sp>
    </p:spTree>
    <p:extLst>
      <p:ext uri="{BB962C8B-B14F-4D97-AF65-F5344CB8AC3E}">
        <p14:creationId xmlns:p14="http://schemas.microsoft.com/office/powerpoint/2010/main" val="428652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27" grpId="0" animBg="1"/>
      <p:bldP spid="28" grpId="0" animBg="1"/>
      <p:bldP spid="29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2" grpId="0" animBg="1"/>
      <p:bldP spid="80" grpId="0"/>
      <p:bldP spid="81" grpId="0"/>
      <p:bldP spid="96" grpId="0"/>
      <p:bldP spid="98" grpId="0" animBg="1"/>
      <p:bldP spid="102" grpId="0"/>
      <p:bldP spid="107" grpId="0"/>
      <p:bldP spid="10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A749BC6-533E-3246-B0FA-EF58D3666556}"/>
              </a:ext>
            </a:extLst>
          </p:cNvPr>
          <p:cNvSpPr/>
          <p:nvPr/>
        </p:nvSpPr>
        <p:spPr>
          <a:xfrm>
            <a:off x="4582499" y="223163"/>
            <a:ext cx="1854852" cy="93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Knowledge graph in construction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A562CE4-98F4-A947-879D-EAA073E5F07C}"/>
              </a:ext>
            </a:extLst>
          </p:cNvPr>
          <p:cNvSpPr/>
          <p:nvPr/>
        </p:nvSpPr>
        <p:spPr>
          <a:xfrm>
            <a:off x="1706069" y="1697966"/>
            <a:ext cx="1854852" cy="93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Asset knowledge graph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BB168B-AACF-9A42-9A5F-8EADD4F08481}"/>
              </a:ext>
            </a:extLst>
          </p:cNvPr>
          <p:cNvSpPr/>
          <p:nvPr/>
        </p:nvSpPr>
        <p:spPr>
          <a:xfrm>
            <a:off x="7789993" y="1697178"/>
            <a:ext cx="1854852" cy="93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Project knowledge graph</a:t>
            </a:r>
          </a:p>
        </p:txBody>
      </p:sp>
      <p:cxnSp>
        <p:nvCxnSpPr>
          <p:cNvPr id="21" name="Curved Connector 20">
            <a:extLst>
              <a:ext uri="{FF2B5EF4-FFF2-40B4-BE49-F238E27FC236}">
                <a16:creationId xmlns:a16="http://schemas.microsoft.com/office/drawing/2014/main" id="{06B29A9C-8FF9-894C-BF7F-D7BB80586FC4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3802863" y="-9096"/>
            <a:ext cx="537694" cy="2876430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>
            <a:extLst>
              <a:ext uri="{FF2B5EF4-FFF2-40B4-BE49-F238E27FC236}">
                <a16:creationId xmlns:a16="http://schemas.microsoft.com/office/drawing/2014/main" id="{23609FEF-2F4E-8C40-8F9D-528458FCEB4C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 rot="16200000" flipH="1">
            <a:off x="6845219" y="-175022"/>
            <a:ext cx="536906" cy="3207494"/>
          </a:xfrm>
          <a:prstGeom prst="curved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17604D9D-36A5-8144-A95D-F13E84FDB06A}"/>
              </a:ext>
            </a:extLst>
          </p:cNvPr>
          <p:cNvSpPr txBox="1"/>
          <p:nvPr/>
        </p:nvSpPr>
        <p:spPr>
          <a:xfrm>
            <a:off x="4997316" y="1377521"/>
            <a:ext cx="1025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subtypes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5E4F5846-6CAA-8F4F-9DA2-06F5F05AB645}"/>
              </a:ext>
            </a:extLst>
          </p:cNvPr>
          <p:cNvSpPr/>
          <p:nvPr/>
        </p:nvSpPr>
        <p:spPr>
          <a:xfrm>
            <a:off x="112734" y="3120272"/>
            <a:ext cx="1441435" cy="66068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Digital logbook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CCF912E7-82F4-E942-8C13-1A5B798AA678}"/>
              </a:ext>
            </a:extLst>
          </p:cNvPr>
          <p:cNvSpPr/>
          <p:nvPr/>
        </p:nvSpPr>
        <p:spPr>
          <a:xfrm>
            <a:off x="112735" y="3935810"/>
            <a:ext cx="1452286" cy="66068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Digital twin of a building</a:t>
            </a:r>
          </a:p>
        </p:txBody>
      </p:sp>
      <p:cxnSp>
        <p:nvCxnSpPr>
          <p:cNvPr id="49" name="Curved Connector 48">
            <a:extLst>
              <a:ext uri="{FF2B5EF4-FFF2-40B4-BE49-F238E27FC236}">
                <a16:creationId xmlns:a16="http://schemas.microsoft.com/office/drawing/2014/main" id="{1800C78B-33A7-EE41-AFA6-21114B0F34C9}"/>
              </a:ext>
            </a:extLst>
          </p:cNvPr>
          <p:cNvCxnSpPr>
            <a:cxnSpLocks/>
            <a:stCxn id="9" idx="2"/>
            <a:endCxn id="47" idx="3"/>
          </p:cNvCxnSpPr>
          <p:nvPr/>
        </p:nvCxnSpPr>
        <p:spPr>
          <a:xfrm rot="5400000">
            <a:off x="1686063" y="2503181"/>
            <a:ext cx="815538" cy="1079326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urved Connector 53">
            <a:extLst>
              <a:ext uri="{FF2B5EF4-FFF2-40B4-BE49-F238E27FC236}">
                <a16:creationId xmlns:a16="http://schemas.microsoft.com/office/drawing/2014/main" id="{1EED0C3D-5FD8-B34C-9E20-ACFE8C924107}"/>
              </a:ext>
            </a:extLst>
          </p:cNvPr>
          <p:cNvCxnSpPr>
            <a:cxnSpLocks/>
            <a:stCxn id="9" idx="2"/>
            <a:endCxn id="48" idx="3"/>
          </p:cNvCxnSpPr>
          <p:nvPr/>
        </p:nvCxnSpPr>
        <p:spPr>
          <a:xfrm rot="5400000">
            <a:off x="1283720" y="2916376"/>
            <a:ext cx="1631076" cy="106847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1A24C1EF-F833-D949-A842-599C83A93CCC}"/>
              </a:ext>
            </a:extLst>
          </p:cNvPr>
          <p:cNvSpPr/>
          <p:nvPr/>
        </p:nvSpPr>
        <p:spPr>
          <a:xfrm>
            <a:off x="3045813" y="2982148"/>
            <a:ext cx="1718805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BIM data</a:t>
            </a:r>
          </a:p>
        </p:txBody>
      </p:sp>
      <p:cxnSp>
        <p:nvCxnSpPr>
          <p:cNvPr id="59" name="Curved Connector 58">
            <a:extLst>
              <a:ext uri="{FF2B5EF4-FFF2-40B4-BE49-F238E27FC236}">
                <a16:creationId xmlns:a16="http://schemas.microsoft.com/office/drawing/2014/main" id="{75259C3D-C0B4-B647-B53A-CDDA93D3D64D}"/>
              </a:ext>
            </a:extLst>
          </p:cNvPr>
          <p:cNvCxnSpPr>
            <a:cxnSpLocks/>
            <a:stCxn id="9" idx="2"/>
            <a:endCxn id="58" idx="1"/>
          </p:cNvCxnSpPr>
          <p:nvPr/>
        </p:nvCxnSpPr>
        <p:spPr>
          <a:xfrm rot="16200000" flipH="1">
            <a:off x="2573785" y="2694785"/>
            <a:ext cx="531739" cy="412318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69BB8538-D679-6246-8671-F218215BB545}"/>
              </a:ext>
            </a:extLst>
          </p:cNvPr>
          <p:cNvSpPr/>
          <p:nvPr/>
        </p:nvSpPr>
        <p:spPr>
          <a:xfrm>
            <a:off x="3031380" y="3387389"/>
            <a:ext cx="1733238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BAS data</a:t>
            </a:r>
          </a:p>
        </p:txBody>
      </p:sp>
      <p:cxnSp>
        <p:nvCxnSpPr>
          <p:cNvPr id="64" name="Curved Connector 63">
            <a:extLst>
              <a:ext uri="{FF2B5EF4-FFF2-40B4-BE49-F238E27FC236}">
                <a16:creationId xmlns:a16="http://schemas.microsoft.com/office/drawing/2014/main" id="{EF4F0CB0-AED9-7A46-953B-B4FF4509B1A1}"/>
              </a:ext>
            </a:extLst>
          </p:cNvPr>
          <p:cNvCxnSpPr>
            <a:cxnSpLocks/>
            <a:stCxn id="9" idx="2"/>
            <a:endCxn id="62" idx="1"/>
          </p:cNvCxnSpPr>
          <p:nvPr/>
        </p:nvCxnSpPr>
        <p:spPr>
          <a:xfrm rot="16200000" flipH="1">
            <a:off x="2363947" y="2904622"/>
            <a:ext cx="936980" cy="397885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59357E1D-8097-4E41-9F1A-68639CA5D0AE}"/>
              </a:ext>
            </a:extLst>
          </p:cNvPr>
          <p:cNvSpPr/>
          <p:nvPr/>
        </p:nvSpPr>
        <p:spPr>
          <a:xfrm>
            <a:off x="3031379" y="3790880"/>
            <a:ext cx="1733237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IoT data</a:t>
            </a:r>
          </a:p>
        </p:txBody>
      </p:sp>
      <p:cxnSp>
        <p:nvCxnSpPr>
          <p:cNvPr id="67" name="Curved Connector 66">
            <a:extLst>
              <a:ext uri="{FF2B5EF4-FFF2-40B4-BE49-F238E27FC236}">
                <a16:creationId xmlns:a16="http://schemas.microsoft.com/office/drawing/2014/main" id="{96794107-E1C0-9B4A-9898-BC67BB85E4F1}"/>
              </a:ext>
            </a:extLst>
          </p:cNvPr>
          <p:cNvCxnSpPr>
            <a:cxnSpLocks/>
            <a:stCxn id="9" idx="2"/>
            <a:endCxn id="65" idx="1"/>
          </p:cNvCxnSpPr>
          <p:nvPr/>
        </p:nvCxnSpPr>
        <p:spPr>
          <a:xfrm rot="16200000" flipH="1">
            <a:off x="2162202" y="3106368"/>
            <a:ext cx="1340471" cy="39788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91894041-237B-F548-BA1E-5D73864F04CA}"/>
              </a:ext>
            </a:extLst>
          </p:cNvPr>
          <p:cNvSpPr/>
          <p:nvPr/>
        </p:nvSpPr>
        <p:spPr>
          <a:xfrm>
            <a:off x="3021607" y="5837315"/>
            <a:ext cx="1743007" cy="33175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Agents</a:t>
            </a:r>
          </a:p>
        </p:txBody>
      </p:sp>
      <p:cxnSp>
        <p:nvCxnSpPr>
          <p:cNvPr id="74" name="Curved Connector 73">
            <a:extLst>
              <a:ext uri="{FF2B5EF4-FFF2-40B4-BE49-F238E27FC236}">
                <a16:creationId xmlns:a16="http://schemas.microsoft.com/office/drawing/2014/main" id="{D573FE47-6ACE-3046-8AD6-454AC9244BEA}"/>
              </a:ext>
            </a:extLst>
          </p:cNvPr>
          <p:cNvCxnSpPr>
            <a:cxnSpLocks/>
            <a:stCxn id="9" idx="2"/>
            <a:endCxn id="73" idx="1"/>
          </p:cNvCxnSpPr>
          <p:nvPr/>
        </p:nvCxnSpPr>
        <p:spPr>
          <a:xfrm rot="16200000" flipH="1">
            <a:off x="1143493" y="4125077"/>
            <a:ext cx="3368117" cy="388112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8B70FE3F-5BA7-8E44-8D42-7DFA37300D1D}"/>
              </a:ext>
            </a:extLst>
          </p:cNvPr>
          <p:cNvSpPr/>
          <p:nvPr/>
        </p:nvSpPr>
        <p:spPr>
          <a:xfrm>
            <a:off x="3034134" y="5025491"/>
            <a:ext cx="1709990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Legal aspects</a:t>
            </a:r>
          </a:p>
        </p:txBody>
      </p:sp>
      <p:cxnSp>
        <p:nvCxnSpPr>
          <p:cNvPr id="78" name="Curved Connector 77">
            <a:extLst>
              <a:ext uri="{FF2B5EF4-FFF2-40B4-BE49-F238E27FC236}">
                <a16:creationId xmlns:a16="http://schemas.microsoft.com/office/drawing/2014/main" id="{A76ACCA4-EB53-E344-A4FB-51308FCAFA18}"/>
              </a:ext>
            </a:extLst>
          </p:cNvPr>
          <p:cNvCxnSpPr>
            <a:cxnSpLocks/>
            <a:stCxn id="9" idx="2"/>
            <a:endCxn id="77" idx="1"/>
          </p:cNvCxnSpPr>
          <p:nvPr/>
        </p:nvCxnSpPr>
        <p:spPr>
          <a:xfrm rot="16200000" flipH="1">
            <a:off x="1546273" y="3722296"/>
            <a:ext cx="2575082" cy="400639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ounded Rectangle 104">
            <a:extLst>
              <a:ext uri="{FF2B5EF4-FFF2-40B4-BE49-F238E27FC236}">
                <a16:creationId xmlns:a16="http://schemas.microsoft.com/office/drawing/2014/main" id="{FC8968F8-8614-6E4D-B8C8-3C64A2B13CA2}"/>
              </a:ext>
            </a:extLst>
          </p:cNvPr>
          <p:cNvSpPr/>
          <p:nvPr/>
        </p:nvSpPr>
        <p:spPr>
          <a:xfrm>
            <a:off x="3054624" y="4605531"/>
            <a:ext cx="1709991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FM data</a:t>
            </a:r>
          </a:p>
        </p:txBody>
      </p:sp>
      <p:cxnSp>
        <p:nvCxnSpPr>
          <p:cNvPr id="106" name="Curved Connector 105">
            <a:extLst>
              <a:ext uri="{FF2B5EF4-FFF2-40B4-BE49-F238E27FC236}">
                <a16:creationId xmlns:a16="http://schemas.microsoft.com/office/drawing/2014/main" id="{D2045E99-585A-5440-9F5E-35CD77B6D714}"/>
              </a:ext>
            </a:extLst>
          </p:cNvPr>
          <p:cNvCxnSpPr>
            <a:cxnSpLocks/>
            <a:endCxn id="105" idx="1"/>
          </p:cNvCxnSpPr>
          <p:nvPr/>
        </p:nvCxnSpPr>
        <p:spPr>
          <a:xfrm rot="16200000" flipH="1">
            <a:off x="1977640" y="3713213"/>
            <a:ext cx="1756082" cy="397886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AF0BAA6E-26DF-3442-9F93-B104AB4D0B5B}"/>
              </a:ext>
            </a:extLst>
          </p:cNvPr>
          <p:cNvSpPr txBox="1"/>
          <p:nvPr/>
        </p:nvSpPr>
        <p:spPr>
          <a:xfrm>
            <a:off x="2644346" y="2604276"/>
            <a:ext cx="2094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 combined from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C0F5624-A1F7-B045-A63D-666F23348E10}"/>
              </a:ext>
            </a:extLst>
          </p:cNvPr>
          <p:cNvSpPr txBox="1"/>
          <p:nvPr/>
        </p:nvSpPr>
        <p:spPr>
          <a:xfrm>
            <a:off x="722621" y="2588463"/>
            <a:ext cx="1868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applications areas</a:t>
            </a:r>
          </a:p>
        </p:txBody>
      </p:sp>
      <p:sp>
        <p:nvSpPr>
          <p:cNvPr id="113" name="Rounded Rectangle 112">
            <a:extLst>
              <a:ext uri="{FF2B5EF4-FFF2-40B4-BE49-F238E27FC236}">
                <a16:creationId xmlns:a16="http://schemas.microsoft.com/office/drawing/2014/main" id="{4D7C2DAA-E813-704A-983A-B43B813CB353}"/>
              </a:ext>
            </a:extLst>
          </p:cNvPr>
          <p:cNvSpPr/>
          <p:nvPr/>
        </p:nvSpPr>
        <p:spPr>
          <a:xfrm>
            <a:off x="112735" y="4751349"/>
            <a:ext cx="1441434" cy="66068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Facility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</a:rPr>
              <a:t>management</a:t>
            </a:r>
          </a:p>
        </p:txBody>
      </p:sp>
      <p:cxnSp>
        <p:nvCxnSpPr>
          <p:cNvPr id="114" name="Curved Connector 113">
            <a:extLst>
              <a:ext uri="{FF2B5EF4-FFF2-40B4-BE49-F238E27FC236}">
                <a16:creationId xmlns:a16="http://schemas.microsoft.com/office/drawing/2014/main" id="{29EE549D-4B3C-2448-89B0-2149F13D100E}"/>
              </a:ext>
            </a:extLst>
          </p:cNvPr>
          <p:cNvCxnSpPr>
            <a:cxnSpLocks/>
            <a:stCxn id="9" idx="2"/>
            <a:endCxn id="113" idx="3"/>
          </p:cNvCxnSpPr>
          <p:nvPr/>
        </p:nvCxnSpPr>
        <p:spPr>
          <a:xfrm rot="5400000">
            <a:off x="870525" y="3318719"/>
            <a:ext cx="2446615" cy="1079326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ounded Rectangle 127">
            <a:extLst>
              <a:ext uri="{FF2B5EF4-FFF2-40B4-BE49-F238E27FC236}">
                <a16:creationId xmlns:a16="http://schemas.microsoft.com/office/drawing/2014/main" id="{C04411E0-33FB-3F41-B023-56A0005E0245}"/>
              </a:ext>
            </a:extLst>
          </p:cNvPr>
          <p:cNvSpPr/>
          <p:nvPr/>
        </p:nvSpPr>
        <p:spPr>
          <a:xfrm>
            <a:off x="3045157" y="4192190"/>
            <a:ext cx="1719462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Product data</a:t>
            </a:r>
          </a:p>
        </p:txBody>
      </p:sp>
      <p:cxnSp>
        <p:nvCxnSpPr>
          <p:cNvPr id="129" name="Curved Connector 128">
            <a:extLst>
              <a:ext uri="{FF2B5EF4-FFF2-40B4-BE49-F238E27FC236}">
                <a16:creationId xmlns:a16="http://schemas.microsoft.com/office/drawing/2014/main" id="{E45A11BE-C88A-0D46-8175-CC34D35AF49F}"/>
              </a:ext>
            </a:extLst>
          </p:cNvPr>
          <p:cNvCxnSpPr>
            <a:cxnSpLocks/>
            <a:stCxn id="9" idx="2"/>
            <a:endCxn id="128" idx="1"/>
          </p:cNvCxnSpPr>
          <p:nvPr/>
        </p:nvCxnSpPr>
        <p:spPr>
          <a:xfrm rot="16200000" flipH="1">
            <a:off x="1968436" y="3300134"/>
            <a:ext cx="1741781" cy="411662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025B3CD2-9492-9D41-BAD6-3FB1C01C3FF7}"/>
              </a:ext>
            </a:extLst>
          </p:cNvPr>
          <p:cNvSpPr/>
          <p:nvPr/>
        </p:nvSpPr>
        <p:spPr>
          <a:xfrm>
            <a:off x="3031379" y="5432401"/>
            <a:ext cx="1743007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Financial data</a:t>
            </a:r>
          </a:p>
        </p:txBody>
      </p:sp>
      <p:cxnSp>
        <p:nvCxnSpPr>
          <p:cNvPr id="140" name="Curved Connector 139">
            <a:extLst>
              <a:ext uri="{FF2B5EF4-FFF2-40B4-BE49-F238E27FC236}">
                <a16:creationId xmlns:a16="http://schemas.microsoft.com/office/drawing/2014/main" id="{A93FDA55-9011-F64C-B4CD-9178BBA94282}"/>
              </a:ext>
            </a:extLst>
          </p:cNvPr>
          <p:cNvCxnSpPr>
            <a:cxnSpLocks/>
            <a:stCxn id="9" idx="2"/>
            <a:endCxn id="139" idx="1"/>
          </p:cNvCxnSpPr>
          <p:nvPr/>
        </p:nvCxnSpPr>
        <p:spPr>
          <a:xfrm rot="16200000" flipH="1">
            <a:off x="1341441" y="3927129"/>
            <a:ext cx="2981992" cy="39788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ounded Rectangle 142">
            <a:extLst>
              <a:ext uri="{FF2B5EF4-FFF2-40B4-BE49-F238E27FC236}">
                <a16:creationId xmlns:a16="http://schemas.microsoft.com/office/drawing/2014/main" id="{30E006A5-9038-0B4D-8F24-0E5D295810D4}"/>
              </a:ext>
            </a:extLst>
          </p:cNvPr>
          <p:cNvSpPr/>
          <p:nvPr/>
        </p:nvSpPr>
        <p:spPr>
          <a:xfrm>
            <a:off x="6577057" y="3148606"/>
            <a:ext cx="1520349" cy="63234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Situation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</a:rPr>
              <a:t>picture</a:t>
            </a:r>
          </a:p>
        </p:txBody>
      </p:sp>
      <p:sp>
        <p:nvSpPr>
          <p:cNvPr id="144" name="Rounded Rectangle 143">
            <a:extLst>
              <a:ext uri="{FF2B5EF4-FFF2-40B4-BE49-F238E27FC236}">
                <a16:creationId xmlns:a16="http://schemas.microsoft.com/office/drawing/2014/main" id="{187B7897-CE70-5B44-A17B-954B0483D9B7}"/>
              </a:ext>
            </a:extLst>
          </p:cNvPr>
          <p:cNvSpPr/>
          <p:nvPr/>
        </p:nvSpPr>
        <p:spPr>
          <a:xfrm>
            <a:off x="6577056" y="3876016"/>
            <a:ext cx="1520349" cy="63234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Digital twin of the process</a:t>
            </a:r>
          </a:p>
        </p:txBody>
      </p:sp>
      <p:sp>
        <p:nvSpPr>
          <p:cNvPr id="147" name="Rounded Rectangle 146">
            <a:extLst>
              <a:ext uri="{FF2B5EF4-FFF2-40B4-BE49-F238E27FC236}">
                <a16:creationId xmlns:a16="http://schemas.microsoft.com/office/drawing/2014/main" id="{5A9ADC6D-A494-BA41-8198-FDB9D63D4987}"/>
              </a:ext>
            </a:extLst>
          </p:cNvPr>
          <p:cNvSpPr/>
          <p:nvPr/>
        </p:nvSpPr>
        <p:spPr>
          <a:xfrm>
            <a:off x="6577056" y="4596492"/>
            <a:ext cx="1520349" cy="632348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Lean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</a:rPr>
              <a:t>construction</a:t>
            </a:r>
          </a:p>
        </p:txBody>
      </p:sp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020475C4-8483-B84F-B225-EB043AFEB7C2}"/>
              </a:ext>
            </a:extLst>
          </p:cNvPr>
          <p:cNvSpPr/>
          <p:nvPr/>
        </p:nvSpPr>
        <p:spPr>
          <a:xfrm>
            <a:off x="4940846" y="5324599"/>
            <a:ext cx="2201435" cy="36933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Entity-activity flows</a:t>
            </a:r>
          </a:p>
        </p:txBody>
      </p:sp>
      <p:cxnSp>
        <p:nvCxnSpPr>
          <p:cNvPr id="149" name="Curved Connector 148">
            <a:extLst>
              <a:ext uri="{FF2B5EF4-FFF2-40B4-BE49-F238E27FC236}">
                <a16:creationId xmlns:a16="http://schemas.microsoft.com/office/drawing/2014/main" id="{7792E008-B00F-344E-8ED4-65755DA3FEE8}"/>
              </a:ext>
            </a:extLst>
          </p:cNvPr>
          <p:cNvCxnSpPr>
            <a:cxnSpLocks/>
            <a:stCxn id="10" idx="2"/>
            <a:endCxn id="143" idx="3"/>
          </p:cNvCxnSpPr>
          <p:nvPr/>
        </p:nvCxnSpPr>
        <p:spPr>
          <a:xfrm rot="5400000">
            <a:off x="7992167" y="2739527"/>
            <a:ext cx="830493" cy="620013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urved Connector 151">
            <a:extLst>
              <a:ext uri="{FF2B5EF4-FFF2-40B4-BE49-F238E27FC236}">
                <a16:creationId xmlns:a16="http://schemas.microsoft.com/office/drawing/2014/main" id="{E1C64CBB-700F-7346-A880-3C28CDAE74B6}"/>
              </a:ext>
            </a:extLst>
          </p:cNvPr>
          <p:cNvCxnSpPr>
            <a:cxnSpLocks/>
            <a:stCxn id="10" idx="2"/>
            <a:endCxn id="144" idx="3"/>
          </p:cNvCxnSpPr>
          <p:nvPr/>
        </p:nvCxnSpPr>
        <p:spPr>
          <a:xfrm rot="5400000">
            <a:off x="7628461" y="3103231"/>
            <a:ext cx="1557903" cy="62001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urved Connector 154">
            <a:extLst>
              <a:ext uri="{FF2B5EF4-FFF2-40B4-BE49-F238E27FC236}">
                <a16:creationId xmlns:a16="http://schemas.microsoft.com/office/drawing/2014/main" id="{6C0A73B4-8FFD-2A4D-A155-8913CBA49E49}"/>
              </a:ext>
            </a:extLst>
          </p:cNvPr>
          <p:cNvCxnSpPr>
            <a:cxnSpLocks/>
            <a:stCxn id="10" idx="2"/>
            <a:endCxn id="147" idx="3"/>
          </p:cNvCxnSpPr>
          <p:nvPr/>
        </p:nvCxnSpPr>
        <p:spPr>
          <a:xfrm rot="5400000">
            <a:off x="7268223" y="3463469"/>
            <a:ext cx="2278379" cy="62001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Rounded Rectangle 157">
            <a:extLst>
              <a:ext uri="{FF2B5EF4-FFF2-40B4-BE49-F238E27FC236}">
                <a16:creationId xmlns:a16="http://schemas.microsoft.com/office/drawing/2014/main" id="{19D228D9-9783-EA4D-B66D-BB4CDD10898D}"/>
              </a:ext>
            </a:extLst>
          </p:cNvPr>
          <p:cNvSpPr/>
          <p:nvPr/>
        </p:nvSpPr>
        <p:spPr>
          <a:xfrm>
            <a:off x="4940846" y="5775125"/>
            <a:ext cx="2201435" cy="36933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Preconditions</a:t>
            </a:r>
          </a:p>
        </p:txBody>
      </p:sp>
      <p:cxnSp>
        <p:nvCxnSpPr>
          <p:cNvPr id="159" name="Curved Connector 158">
            <a:extLst>
              <a:ext uri="{FF2B5EF4-FFF2-40B4-BE49-F238E27FC236}">
                <a16:creationId xmlns:a16="http://schemas.microsoft.com/office/drawing/2014/main" id="{07B66618-6660-EF46-ABEE-CEA8001A26A4}"/>
              </a:ext>
            </a:extLst>
          </p:cNvPr>
          <p:cNvCxnSpPr>
            <a:cxnSpLocks/>
            <a:stCxn id="147" idx="2"/>
            <a:endCxn id="148" idx="3"/>
          </p:cNvCxnSpPr>
          <p:nvPr/>
        </p:nvCxnSpPr>
        <p:spPr>
          <a:xfrm rot="5400000">
            <a:off x="7099543" y="5271578"/>
            <a:ext cx="280426" cy="194950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urved Connector 161">
            <a:extLst>
              <a:ext uri="{FF2B5EF4-FFF2-40B4-BE49-F238E27FC236}">
                <a16:creationId xmlns:a16="http://schemas.microsoft.com/office/drawing/2014/main" id="{8F39D90D-3D98-DE4F-8259-C9E511D96351}"/>
              </a:ext>
            </a:extLst>
          </p:cNvPr>
          <p:cNvCxnSpPr>
            <a:cxnSpLocks/>
            <a:stCxn id="147" idx="2"/>
            <a:endCxn id="158" idx="3"/>
          </p:cNvCxnSpPr>
          <p:nvPr/>
        </p:nvCxnSpPr>
        <p:spPr>
          <a:xfrm rot="5400000">
            <a:off x="6874280" y="5496841"/>
            <a:ext cx="730952" cy="194950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ounded Rectangle 166">
            <a:extLst>
              <a:ext uri="{FF2B5EF4-FFF2-40B4-BE49-F238E27FC236}">
                <a16:creationId xmlns:a16="http://schemas.microsoft.com/office/drawing/2014/main" id="{C3979265-B446-754F-8AB7-0BB30575BE73}"/>
              </a:ext>
            </a:extLst>
          </p:cNvPr>
          <p:cNvSpPr/>
          <p:nvPr/>
        </p:nvSpPr>
        <p:spPr>
          <a:xfrm>
            <a:off x="9128927" y="3038779"/>
            <a:ext cx="2413135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BIM data</a:t>
            </a:r>
          </a:p>
        </p:txBody>
      </p:sp>
      <p:cxnSp>
        <p:nvCxnSpPr>
          <p:cNvPr id="168" name="Curved Connector 167">
            <a:extLst>
              <a:ext uri="{FF2B5EF4-FFF2-40B4-BE49-F238E27FC236}">
                <a16:creationId xmlns:a16="http://schemas.microsoft.com/office/drawing/2014/main" id="{E296E3B8-37CE-2446-A553-1997D6B80CCE}"/>
              </a:ext>
            </a:extLst>
          </p:cNvPr>
          <p:cNvCxnSpPr>
            <a:cxnSpLocks/>
            <a:endCxn id="167" idx="1"/>
          </p:cNvCxnSpPr>
          <p:nvPr/>
        </p:nvCxnSpPr>
        <p:spPr>
          <a:xfrm rot="16200000" flipH="1">
            <a:off x="8656898" y="2751416"/>
            <a:ext cx="531740" cy="412318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ounded Rectangle 168">
            <a:extLst>
              <a:ext uri="{FF2B5EF4-FFF2-40B4-BE49-F238E27FC236}">
                <a16:creationId xmlns:a16="http://schemas.microsoft.com/office/drawing/2014/main" id="{F935D89A-52C9-214B-AC19-0AC4D81414F8}"/>
              </a:ext>
            </a:extLst>
          </p:cNvPr>
          <p:cNvSpPr/>
          <p:nvPr/>
        </p:nvSpPr>
        <p:spPr>
          <a:xfrm>
            <a:off x="9114493" y="3444020"/>
            <a:ext cx="2427569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Quantity surveys</a:t>
            </a:r>
          </a:p>
        </p:txBody>
      </p:sp>
      <p:cxnSp>
        <p:nvCxnSpPr>
          <p:cNvPr id="170" name="Curved Connector 169">
            <a:extLst>
              <a:ext uri="{FF2B5EF4-FFF2-40B4-BE49-F238E27FC236}">
                <a16:creationId xmlns:a16="http://schemas.microsoft.com/office/drawing/2014/main" id="{D6CE9A59-AFC2-0C42-8A55-50E909E9C761}"/>
              </a:ext>
            </a:extLst>
          </p:cNvPr>
          <p:cNvCxnSpPr>
            <a:cxnSpLocks/>
            <a:endCxn id="169" idx="1"/>
          </p:cNvCxnSpPr>
          <p:nvPr/>
        </p:nvCxnSpPr>
        <p:spPr>
          <a:xfrm rot="16200000" flipH="1">
            <a:off x="8447060" y="2961253"/>
            <a:ext cx="936980" cy="397886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Rounded Rectangle 170">
            <a:extLst>
              <a:ext uri="{FF2B5EF4-FFF2-40B4-BE49-F238E27FC236}">
                <a16:creationId xmlns:a16="http://schemas.microsoft.com/office/drawing/2014/main" id="{E61053FC-6639-B749-B53E-BE01731DD482}"/>
              </a:ext>
            </a:extLst>
          </p:cNvPr>
          <p:cNvSpPr/>
          <p:nvPr/>
        </p:nvSpPr>
        <p:spPr>
          <a:xfrm>
            <a:off x="9114493" y="3847511"/>
            <a:ext cx="2427569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Project plans</a:t>
            </a:r>
          </a:p>
        </p:txBody>
      </p:sp>
      <p:cxnSp>
        <p:nvCxnSpPr>
          <p:cNvPr id="172" name="Curved Connector 171">
            <a:extLst>
              <a:ext uri="{FF2B5EF4-FFF2-40B4-BE49-F238E27FC236}">
                <a16:creationId xmlns:a16="http://schemas.microsoft.com/office/drawing/2014/main" id="{CBD64881-3428-FB41-AF94-5147EC70DBB0}"/>
              </a:ext>
            </a:extLst>
          </p:cNvPr>
          <p:cNvCxnSpPr>
            <a:cxnSpLocks/>
            <a:endCxn id="171" idx="1"/>
          </p:cNvCxnSpPr>
          <p:nvPr/>
        </p:nvCxnSpPr>
        <p:spPr>
          <a:xfrm rot="16200000" flipH="1">
            <a:off x="8245315" y="3162999"/>
            <a:ext cx="1340472" cy="39788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62E71D12-9FB5-1B46-A8DA-B5963F67577A}"/>
              </a:ext>
            </a:extLst>
          </p:cNvPr>
          <p:cNvSpPr txBox="1"/>
          <p:nvPr/>
        </p:nvSpPr>
        <p:spPr>
          <a:xfrm>
            <a:off x="8930479" y="2635288"/>
            <a:ext cx="2094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 combined from</a:t>
            </a:r>
          </a:p>
        </p:txBody>
      </p:sp>
      <p:sp>
        <p:nvSpPr>
          <p:cNvPr id="179" name="Rounded Rectangle 178">
            <a:extLst>
              <a:ext uri="{FF2B5EF4-FFF2-40B4-BE49-F238E27FC236}">
                <a16:creationId xmlns:a16="http://schemas.microsoft.com/office/drawing/2014/main" id="{55104B67-80AF-2B45-8E14-D6AEE1D7BEC8}"/>
              </a:ext>
            </a:extLst>
          </p:cNvPr>
          <p:cNvSpPr/>
          <p:nvPr/>
        </p:nvSpPr>
        <p:spPr>
          <a:xfrm>
            <a:off x="9128927" y="4293876"/>
            <a:ext cx="2427569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Supply chains</a:t>
            </a:r>
          </a:p>
        </p:txBody>
      </p:sp>
      <p:cxnSp>
        <p:nvCxnSpPr>
          <p:cNvPr id="180" name="Curved Connector 179">
            <a:extLst>
              <a:ext uri="{FF2B5EF4-FFF2-40B4-BE49-F238E27FC236}">
                <a16:creationId xmlns:a16="http://schemas.microsoft.com/office/drawing/2014/main" id="{74CD1170-6764-2849-85BA-477C2E8B9C8F}"/>
              </a:ext>
            </a:extLst>
          </p:cNvPr>
          <p:cNvCxnSpPr>
            <a:cxnSpLocks/>
            <a:stCxn id="10" idx="2"/>
            <a:endCxn id="179" idx="1"/>
          </p:cNvCxnSpPr>
          <p:nvPr/>
        </p:nvCxnSpPr>
        <p:spPr>
          <a:xfrm rot="16200000" flipH="1">
            <a:off x="8001046" y="3350660"/>
            <a:ext cx="1844255" cy="411508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ounded Rectangle 181">
            <a:extLst>
              <a:ext uri="{FF2B5EF4-FFF2-40B4-BE49-F238E27FC236}">
                <a16:creationId xmlns:a16="http://schemas.microsoft.com/office/drawing/2014/main" id="{1FE015CE-166B-554D-98DD-B57968AA917C}"/>
              </a:ext>
            </a:extLst>
          </p:cNvPr>
          <p:cNvSpPr/>
          <p:nvPr/>
        </p:nvSpPr>
        <p:spPr>
          <a:xfrm>
            <a:off x="9119233" y="5159784"/>
            <a:ext cx="2427569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Monitoring data</a:t>
            </a:r>
          </a:p>
        </p:txBody>
      </p:sp>
      <p:cxnSp>
        <p:nvCxnSpPr>
          <p:cNvPr id="183" name="Curved Connector 182">
            <a:extLst>
              <a:ext uri="{FF2B5EF4-FFF2-40B4-BE49-F238E27FC236}">
                <a16:creationId xmlns:a16="http://schemas.microsoft.com/office/drawing/2014/main" id="{E7E14019-67EA-614A-8581-B309195EC98B}"/>
              </a:ext>
            </a:extLst>
          </p:cNvPr>
          <p:cNvCxnSpPr>
            <a:cxnSpLocks/>
            <a:stCxn id="10" idx="2"/>
            <a:endCxn id="182" idx="1"/>
          </p:cNvCxnSpPr>
          <p:nvPr/>
        </p:nvCxnSpPr>
        <p:spPr>
          <a:xfrm rot="16200000" flipH="1">
            <a:off x="7563245" y="3788461"/>
            <a:ext cx="2710163" cy="40181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FF5074E5-91F3-424D-BD91-72A9EFB69BA9}"/>
              </a:ext>
            </a:extLst>
          </p:cNvPr>
          <p:cNvSpPr txBox="1"/>
          <p:nvPr/>
        </p:nvSpPr>
        <p:spPr>
          <a:xfrm>
            <a:off x="6510179" y="2640481"/>
            <a:ext cx="1868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applications areas</a:t>
            </a:r>
          </a:p>
        </p:txBody>
      </p:sp>
      <p:sp>
        <p:nvSpPr>
          <p:cNvPr id="186" name="Rounded Rectangle 185">
            <a:extLst>
              <a:ext uri="{FF2B5EF4-FFF2-40B4-BE49-F238E27FC236}">
                <a16:creationId xmlns:a16="http://schemas.microsoft.com/office/drawing/2014/main" id="{5E8846D9-8F97-0545-AD01-7998B1BCCC1C}"/>
              </a:ext>
            </a:extLst>
          </p:cNvPr>
          <p:cNvSpPr/>
          <p:nvPr/>
        </p:nvSpPr>
        <p:spPr>
          <a:xfrm>
            <a:off x="9119234" y="4728000"/>
            <a:ext cx="2427569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Climate impacts</a:t>
            </a:r>
          </a:p>
        </p:txBody>
      </p:sp>
      <p:cxnSp>
        <p:nvCxnSpPr>
          <p:cNvPr id="187" name="Curved Connector 186">
            <a:extLst>
              <a:ext uri="{FF2B5EF4-FFF2-40B4-BE49-F238E27FC236}">
                <a16:creationId xmlns:a16="http://schemas.microsoft.com/office/drawing/2014/main" id="{918083CF-3D57-294E-B912-3E85C4E85CAD}"/>
              </a:ext>
            </a:extLst>
          </p:cNvPr>
          <p:cNvCxnSpPr>
            <a:cxnSpLocks/>
            <a:stCxn id="10" idx="2"/>
            <a:endCxn id="186" idx="1"/>
          </p:cNvCxnSpPr>
          <p:nvPr/>
        </p:nvCxnSpPr>
        <p:spPr>
          <a:xfrm rot="16200000" flipH="1">
            <a:off x="7779137" y="3572568"/>
            <a:ext cx="2278379" cy="401815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ounded Rectangle 192">
            <a:extLst>
              <a:ext uri="{FF2B5EF4-FFF2-40B4-BE49-F238E27FC236}">
                <a16:creationId xmlns:a16="http://schemas.microsoft.com/office/drawing/2014/main" id="{1207EEF7-BCD1-CE4D-9809-8B1A561B2AC6}"/>
              </a:ext>
            </a:extLst>
          </p:cNvPr>
          <p:cNvSpPr/>
          <p:nvPr/>
        </p:nvSpPr>
        <p:spPr>
          <a:xfrm>
            <a:off x="10510858" y="5597655"/>
            <a:ext cx="1583578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Positioning</a:t>
            </a:r>
          </a:p>
        </p:txBody>
      </p:sp>
      <p:sp>
        <p:nvSpPr>
          <p:cNvPr id="194" name="Rounded Rectangle 193">
            <a:extLst>
              <a:ext uri="{FF2B5EF4-FFF2-40B4-BE49-F238E27FC236}">
                <a16:creationId xmlns:a16="http://schemas.microsoft.com/office/drawing/2014/main" id="{E481CCAA-DB28-6B42-A971-C471A7079855}"/>
              </a:ext>
            </a:extLst>
          </p:cNvPr>
          <p:cNvSpPr/>
          <p:nvPr/>
        </p:nvSpPr>
        <p:spPr>
          <a:xfrm>
            <a:off x="10523665" y="5998566"/>
            <a:ext cx="1583578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Imaging</a:t>
            </a:r>
          </a:p>
        </p:txBody>
      </p:sp>
      <p:sp>
        <p:nvSpPr>
          <p:cNvPr id="195" name="Rounded Rectangle 194">
            <a:extLst>
              <a:ext uri="{FF2B5EF4-FFF2-40B4-BE49-F238E27FC236}">
                <a16:creationId xmlns:a16="http://schemas.microsoft.com/office/drawing/2014/main" id="{57947E22-BC01-E14B-A61C-97F1E4A83C25}"/>
              </a:ext>
            </a:extLst>
          </p:cNvPr>
          <p:cNvSpPr/>
          <p:nvPr/>
        </p:nvSpPr>
        <p:spPr>
          <a:xfrm>
            <a:off x="10536472" y="6412003"/>
            <a:ext cx="1583578" cy="3693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Status event</a:t>
            </a:r>
          </a:p>
        </p:txBody>
      </p:sp>
      <p:cxnSp>
        <p:nvCxnSpPr>
          <p:cNvPr id="196" name="Curved Connector 195">
            <a:extLst>
              <a:ext uri="{FF2B5EF4-FFF2-40B4-BE49-F238E27FC236}">
                <a16:creationId xmlns:a16="http://schemas.microsoft.com/office/drawing/2014/main" id="{C0807759-2EAD-924D-AA32-21B8BBF7CE73}"/>
              </a:ext>
            </a:extLst>
          </p:cNvPr>
          <p:cNvCxnSpPr>
            <a:cxnSpLocks/>
            <a:stCxn id="182" idx="2"/>
            <a:endCxn id="193" idx="1"/>
          </p:cNvCxnSpPr>
          <p:nvPr/>
        </p:nvCxnSpPr>
        <p:spPr>
          <a:xfrm rot="16200000" flipH="1">
            <a:off x="10295336" y="5566798"/>
            <a:ext cx="253205" cy="177840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Curved Connector 198">
            <a:extLst>
              <a:ext uri="{FF2B5EF4-FFF2-40B4-BE49-F238E27FC236}">
                <a16:creationId xmlns:a16="http://schemas.microsoft.com/office/drawing/2014/main" id="{326B2ECE-31ED-4540-97CE-2A25C35270A2}"/>
              </a:ext>
            </a:extLst>
          </p:cNvPr>
          <p:cNvCxnSpPr>
            <a:cxnSpLocks/>
            <a:stCxn id="182" idx="2"/>
            <a:endCxn id="194" idx="1"/>
          </p:cNvCxnSpPr>
          <p:nvPr/>
        </p:nvCxnSpPr>
        <p:spPr>
          <a:xfrm rot="16200000" flipH="1">
            <a:off x="10101283" y="5760850"/>
            <a:ext cx="654116" cy="190647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urved Connector 201">
            <a:extLst>
              <a:ext uri="{FF2B5EF4-FFF2-40B4-BE49-F238E27FC236}">
                <a16:creationId xmlns:a16="http://schemas.microsoft.com/office/drawing/2014/main" id="{24A979A7-9AA4-3343-BBC0-D5A8EDE44E83}"/>
              </a:ext>
            </a:extLst>
          </p:cNvPr>
          <p:cNvCxnSpPr>
            <a:cxnSpLocks/>
            <a:stCxn id="182" idx="2"/>
            <a:endCxn id="195" idx="1"/>
          </p:cNvCxnSpPr>
          <p:nvPr/>
        </p:nvCxnSpPr>
        <p:spPr>
          <a:xfrm rot="16200000" flipH="1">
            <a:off x="9900969" y="5961165"/>
            <a:ext cx="1067553" cy="203454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Cloud 204">
            <a:extLst>
              <a:ext uri="{FF2B5EF4-FFF2-40B4-BE49-F238E27FC236}">
                <a16:creationId xmlns:a16="http://schemas.microsoft.com/office/drawing/2014/main" id="{D580C578-D61B-E045-A716-354D942CBAC5}"/>
              </a:ext>
            </a:extLst>
          </p:cNvPr>
          <p:cNvSpPr/>
          <p:nvPr/>
        </p:nvSpPr>
        <p:spPr>
          <a:xfrm>
            <a:off x="488515" y="223163"/>
            <a:ext cx="2876430" cy="1154358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ISO19650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Asset information model</a:t>
            </a:r>
          </a:p>
        </p:txBody>
      </p:sp>
      <p:sp>
        <p:nvSpPr>
          <p:cNvPr id="206" name="Cloud 205">
            <a:extLst>
              <a:ext uri="{FF2B5EF4-FFF2-40B4-BE49-F238E27FC236}">
                <a16:creationId xmlns:a16="http://schemas.microsoft.com/office/drawing/2014/main" id="{E4DA6089-4D0B-3B40-890D-0BD9E6D547CA}"/>
              </a:ext>
            </a:extLst>
          </p:cNvPr>
          <p:cNvSpPr/>
          <p:nvPr/>
        </p:nvSpPr>
        <p:spPr>
          <a:xfrm>
            <a:off x="7634427" y="225824"/>
            <a:ext cx="3100377" cy="1154358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ISO19650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Project information model</a:t>
            </a:r>
          </a:p>
        </p:txBody>
      </p:sp>
    </p:spTree>
    <p:extLst>
      <p:ext uri="{BB962C8B-B14F-4D97-AF65-F5344CB8AC3E}">
        <p14:creationId xmlns:p14="http://schemas.microsoft.com/office/powerpoint/2010/main" val="271284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8" grpId="0" animBg="1"/>
      <p:bldP spid="62" grpId="0" animBg="1"/>
      <p:bldP spid="65" grpId="0" animBg="1"/>
      <p:bldP spid="73" grpId="0" animBg="1"/>
      <p:bldP spid="77" grpId="0" animBg="1"/>
      <p:bldP spid="105" grpId="0" animBg="1"/>
      <p:bldP spid="111" grpId="0"/>
      <p:bldP spid="112" grpId="0"/>
      <p:bldP spid="113" grpId="0" animBg="1"/>
      <p:bldP spid="128" grpId="0" animBg="1"/>
      <p:bldP spid="139" grpId="0" animBg="1"/>
      <p:bldP spid="143" grpId="0" animBg="1"/>
      <p:bldP spid="144" grpId="0" animBg="1"/>
      <p:bldP spid="147" grpId="0" animBg="1"/>
      <p:bldP spid="148" grpId="0" animBg="1"/>
      <p:bldP spid="158" grpId="0" animBg="1"/>
      <p:bldP spid="167" grpId="0" animBg="1"/>
      <p:bldP spid="169" grpId="0" animBg="1"/>
      <p:bldP spid="171" grpId="0" animBg="1"/>
      <p:bldP spid="173" grpId="0"/>
      <p:bldP spid="179" grpId="0" animBg="1"/>
      <p:bldP spid="182" grpId="0" animBg="1"/>
      <p:bldP spid="185" grpId="0"/>
      <p:bldP spid="186" grpId="0" animBg="1"/>
      <p:bldP spid="193" grpId="0" animBg="1"/>
      <p:bldP spid="194" grpId="0" animBg="1"/>
      <p:bldP spid="195" grpId="0" animBg="1"/>
      <p:bldP spid="205" grpId="0" animBg="1"/>
      <p:bldP spid="2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AEA48D-707E-1249-A780-77AF6BBA7AB2}"/>
              </a:ext>
            </a:extLst>
          </p:cNvPr>
          <p:cNvSpPr/>
          <p:nvPr/>
        </p:nvSpPr>
        <p:spPr>
          <a:xfrm>
            <a:off x="340290" y="3557392"/>
            <a:ext cx="9668006" cy="315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9BB721-211A-3741-BA08-CF768F1C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46" y="264917"/>
            <a:ext cx="10515600" cy="1325563"/>
          </a:xfrm>
        </p:spPr>
        <p:txBody>
          <a:bodyPr/>
          <a:lstStyle/>
          <a:p>
            <a:r>
              <a:rPr lang="en-US" dirty="0"/>
              <a:t>Challenge of ontologies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976AF2-6414-8948-93B7-DA48ABD4E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46" y="1460499"/>
            <a:ext cx="9533350" cy="524092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For </a:t>
            </a:r>
            <a:r>
              <a:rPr lang="en-US" b="1" dirty="0"/>
              <a:t>service knowledge graphs</a:t>
            </a:r>
            <a:r>
              <a:rPr lang="en-US" dirty="0"/>
              <a:t>, the underlying ontologies have been carefully defined </a:t>
            </a:r>
          </a:p>
          <a:p>
            <a:r>
              <a:rPr lang="en-US" dirty="0"/>
              <a:t>For </a:t>
            </a:r>
            <a:r>
              <a:rPr lang="en-US" b="1" dirty="0"/>
              <a:t>enterprise knowledge graph</a:t>
            </a:r>
            <a:r>
              <a:rPr lang="en-US" dirty="0"/>
              <a:t>, it is a common practice to develop a company-specific enterprise ontology</a:t>
            </a:r>
          </a:p>
          <a:p>
            <a:pPr lvl="1"/>
            <a:r>
              <a:rPr lang="en-US" dirty="0"/>
              <a:t>Specific industry sector, company culture, practices, information systems</a:t>
            </a:r>
          </a:p>
          <a:p>
            <a:pPr lvl="1"/>
            <a:r>
              <a:rPr lang="en-US" dirty="0"/>
              <a:t>Ontology development can usually be done in a half a year</a:t>
            </a:r>
          </a:p>
          <a:p>
            <a:r>
              <a:rPr lang="en-US" dirty="0"/>
              <a:t>In </a:t>
            </a:r>
            <a:r>
              <a:rPr lang="en-US" b="1" dirty="0"/>
              <a:t>asset management</a:t>
            </a:r>
            <a:r>
              <a:rPr lang="en-US" dirty="0"/>
              <a:t> area, available data and systems are more regular</a:t>
            </a:r>
          </a:p>
          <a:p>
            <a:pPr lvl="1"/>
            <a:r>
              <a:rPr lang="en-US" dirty="0"/>
              <a:t>Good ontologies exist, and it makes less sense to develop own ontologies</a:t>
            </a:r>
          </a:p>
          <a:p>
            <a:r>
              <a:rPr lang="en-US" dirty="0"/>
              <a:t>In </a:t>
            </a:r>
            <a:r>
              <a:rPr lang="en-US" b="1" dirty="0"/>
              <a:t>project management</a:t>
            </a:r>
            <a:r>
              <a:rPr lang="en-US" dirty="0"/>
              <a:t>, there is no realistic possibilities to develop new ontologies in the time frame of a construction project</a:t>
            </a:r>
          </a:p>
          <a:p>
            <a:pPr lvl="1"/>
            <a:r>
              <a:rPr lang="en-US" dirty="0"/>
              <a:t>There is a consortium of companies with different background that come together for the duration of a project</a:t>
            </a:r>
          </a:p>
          <a:p>
            <a:pPr lvl="1"/>
            <a:r>
              <a:rPr lang="en-US" dirty="0"/>
              <a:t>If information management is based on knowledge graphs, they must rely on standard ontologies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B64F8F-FF3C-7545-8ED5-78D72A315398}"/>
              </a:ext>
            </a:extLst>
          </p:cNvPr>
          <p:cNvSpPr/>
          <p:nvPr/>
        </p:nvSpPr>
        <p:spPr>
          <a:xfrm>
            <a:off x="10008296" y="3557392"/>
            <a:ext cx="2066794" cy="315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Where do the ontologies come from?</a:t>
            </a: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Are there existing ontologies that can be used?</a:t>
            </a:r>
          </a:p>
        </p:txBody>
      </p:sp>
    </p:spTree>
    <p:extLst>
      <p:ext uri="{BB962C8B-B14F-4D97-AF65-F5344CB8AC3E}">
        <p14:creationId xmlns:p14="http://schemas.microsoft.com/office/powerpoint/2010/main" val="25896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3" grpId="0" uiExpand="1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3E1AF-2C41-E747-B255-DA908C30A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87" y="102077"/>
            <a:ext cx="10911213" cy="1325563"/>
          </a:xfrm>
        </p:spPr>
        <p:txBody>
          <a:bodyPr>
            <a:normAutofit/>
          </a:bodyPr>
          <a:lstStyle/>
          <a:p>
            <a:r>
              <a:rPr lang="en-US" sz="4000" dirty="0"/>
              <a:t>Ontologies relevant in the construction domain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DC323-2919-3C4F-95C6-7A2D2825C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888" y="1220636"/>
            <a:ext cx="11353800" cy="53975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b="1" dirty="0"/>
              <a:t>ifcOWL</a:t>
            </a:r>
            <a:r>
              <a:rPr lang="en-GB" dirty="0"/>
              <a:t> – BIM models (building objects, their relations and properties)</a:t>
            </a:r>
            <a:endParaRPr lang="en-FI" dirty="0"/>
          </a:p>
          <a:p>
            <a:pPr lvl="0"/>
            <a:r>
              <a:rPr lang="en-GB" b="1" dirty="0"/>
              <a:t>ICDD</a:t>
            </a:r>
            <a:r>
              <a:rPr lang="en-GB" dirty="0"/>
              <a:t> – Containers for the exchange of multiple interlinked datasets</a:t>
            </a:r>
            <a:endParaRPr lang="en-FI" dirty="0"/>
          </a:p>
          <a:p>
            <a:pPr lvl="0"/>
            <a:r>
              <a:rPr lang="en-GB" b="1" dirty="0"/>
              <a:t>DCAT2</a:t>
            </a:r>
            <a:r>
              <a:rPr lang="en-GB" dirty="0"/>
              <a:t> – Data </a:t>
            </a:r>
            <a:r>
              <a:rPr lang="en-GB" dirty="0" err="1"/>
              <a:t>catalogs</a:t>
            </a:r>
            <a:endParaRPr lang="en-FI" dirty="0"/>
          </a:p>
          <a:p>
            <a:pPr lvl="0"/>
            <a:r>
              <a:rPr lang="en-GB" b="1" dirty="0"/>
              <a:t>BOT</a:t>
            </a:r>
            <a:r>
              <a:rPr lang="en-GB" dirty="0"/>
              <a:t> – Building topology (space and their relations, elements and interfaces)</a:t>
            </a:r>
            <a:endParaRPr lang="en-FI" dirty="0"/>
          </a:p>
          <a:p>
            <a:pPr lvl="0"/>
            <a:r>
              <a:rPr lang="en-GB" b="1" dirty="0"/>
              <a:t>OWL-Time </a:t>
            </a:r>
            <a:r>
              <a:rPr lang="en-GB" dirty="0"/>
              <a:t>– Temporal concepts (time intervals, instants, temporal relations)</a:t>
            </a:r>
            <a:endParaRPr lang="en-FI" dirty="0"/>
          </a:p>
          <a:p>
            <a:pPr lvl="0"/>
            <a:r>
              <a:rPr lang="en-GB" b="1" dirty="0"/>
              <a:t>PROV-O </a:t>
            </a:r>
            <a:r>
              <a:rPr lang="en-GB" dirty="0"/>
              <a:t>– Provenance metadata</a:t>
            </a:r>
            <a:endParaRPr lang="en-FI" dirty="0"/>
          </a:p>
          <a:p>
            <a:pPr lvl="0"/>
            <a:r>
              <a:rPr lang="en-GB" b="1" dirty="0"/>
              <a:t>QUDT</a:t>
            </a:r>
            <a:r>
              <a:rPr lang="en-GB" dirty="0"/>
              <a:t> – Units of measure and quantity kinds </a:t>
            </a:r>
            <a:endParaRPr lang="en-FI" dirty="0"/>
          </a:p>
          <a:p>
            <a:pPr lvl="0"/>
            <a:r>
              <a:rPr lang="en-GB" b="1" dirty="0"/>
              <a:t>OPM</a:t>
            </a:r>
            <a:r>
              <a:rPr lang="en-GB" dirty="0"/>
              <a:t> – Property objectification</a:t>
            </a:r>
            <a:endParaRPr lang="en-FI" dirty="0"/>
          </a:p>
          <a:p>
            <a:pPr lvl="0"/>
            <a:r>
              <a:rPr lang="en-GB" b="1" dirty="0"/>
              <a:t>BFO</a:t>
            </a:r>
            <a:r>
              <a:rPr lang="en-GB" dirty="0"/>
              <a:t> – Fundamental categories, top-level concepts</a:t>
            </a:r>
            <a:endParaRPr lang="en-FI" dirty="0"/>
          </a:p>
          <a:p>
            <a:pPr lvl="0"/>
            <a:r>
              <a:rPr lang="en-GB" b="1" dirty="0"/>
              <a:t>FOAF, Org </a:t>
            </a:r>
            <a:r>
              <a:rPr lang="en-GB" dirty="0"/>
              <a:t>– Agents and organizations</a:t>
            </a:r>
          </a:p>
          <a:p>
            <a:pPr lvl="0"/>
            <a:r>
              <a:rPr lang="en-GB" b="1" dirty="0"/>
              <a:t>FIBO</a:t>
            </a:r>
            <a:r>
              <a:rPr lang="en-GB" dirty="0"/>
              <a:t> – Legal roles of agents, to define assets and ownership</a:t>
            </a:r>
            <a:endParaRPr lang="en-FI" dirty="0"/>
          </a:p>
          <a:p>
            <a:pPr lvl="0"/>
            <a:r>
              <a:rPr lang="en-GB" b="1" dirty="0"/>
              <a:t>SSN/SOSA </a:t>
            </a:r>
            <a:r>
              <a:rPr lang="en-GB" dirty="0"/>
              <a:t>– Sensor data and sensor networks</a:t>
            </a:r>
          </a:p>
          <a:p>
            <a:pPr lvl="0"/>
            <a:r>
              <a:rPr lang="en-FI" b="1" dirty="0"/>
              <a:t>Bricks</a:t>
            </a:r>
            <a:r>
              <a:rPr lang="en-FI" dirty="0"/>
              <a:t> – Building automation systems data</a:t>
            </a:r>
          </a:p>
          <a:p>
            <a:pPr lvl="0"/>
            <a:r>
              <a:rPr lang="en-GB" b="1" dirty="0"/>
              <a:t>Saref, Saref4Bldg </a:t>
            </a:r>
            <a:r>
              <a:rPr lang="en-GB" dirty="0"/>
              <a:t>– Devices, sensors, and sensor data</a:t>
            </a:r>
            <a:endParaRPr lang="en-FI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9D0761-F5DE-6742-A2C3-0F8978956987}"/>
              </a:ext>
            </a:extLst>
          </p:cNvPr>
          <p:cNvSpPr/>
          <p:nvPr/>
        </p:nvSpPr>
        <p:spPr>
          <a:xfrm>
            <a:off x="8824753" y="3823133"/>
            <a:ext cx="2963922" cy="2698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C00000"/>
                </a:solidFill>
              </a:rPr>
              <a:t>How to manage the multiplicity of ontologies?</a:t>
            </a:r>
          </a:p>
          <a:p>
            <a:pPr algn="ctr"/>
            <a:endParaRPr lang="en-US" sz="2400" dirty="0">
              <a:solidFill>
                <a:srgbClr val="C00000"/>
              </a:solidFill>
            </a:endParaRPr>
          </a:p>
          <a:p>
            <a:pPr algn="ctr"/>
            <a:r>
              <a:rPr lang="en-US" sz="2400" dirty="0">
                <a:solidFill>
                  <a:srgbClr val="C00000"/>
                </a:solidFill>
              </a:rPr>
              <a:t>How to combine information across ontologies?</a:t>
            </a:r>
          </a:p>
        </p:txBody>
      </p:sp>
    </p:spTree>
    <p:extLst>
      <p:ext uri="{BB962C8B-B14F-4D97-AF65-F5344CB8AC3E}">
        <p14:creationId xmlns:p14="http://schemas.microsoft.com/office/powerpoint/2010/main" val="14399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10137</TotalTime>
  <Words>943</Words>
  <Application>Microsoft Macintosh PowerPoint</Application>
  <PresentationFormat>Widescreen</PresentationFormat>
  <Paragraphs>300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Roboto</vt:lpstr>
      <vt:lpstr>Office Theme</vt:lpstr>
      <vt:lpstr>Knowledge graphs in construction</vt:lpstr>
      <vt:lpstr>Varieties of building data</vt:lpstr>
      <vt:lpstr>Interrelated but disconnected subdomains</vt:lpstr>
      <vt:lpstr>PowerPoint Presentation</vt:lpstr>
      <vt:lpstr>Semantic knowledge graph – a small example</vt:lpstr>
      <vt:lpstr>PowerPoint Presentation</vt:lpstr>
      <vt:lpstr>PowerPoint Presentation</vt:lpstr>
      <vt:lpstr>Challenge of ontologies</vt:lpstr>
      <vt:lpstr>Ontologies relevant in the construction domain</vt:lpstr>
      <vt:lpstr>Digital Construction Ontologies (DiCon) – a unified view</vt:lpstr>
      <vt:lpstr>BIM4EEB Renovation toolkit</vt:lpstr>
      <vt:lpstr>Summary and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graphs in construction</dc:title>
  <dc:creator>Seppo Törmä</dc:creator>
  <cp:lastModifiedBy>Seppo Törmä</cp:lastModifiedBy>
  <cp:revision>163</cp:revision>
  <dcterms:created xsi:type="dcterms:W3CDTF">2022-03-15T15:05:25Z</dcterms:created>
  <dcterms:modified xsi:type="dcterms:W3CDTF">2022-03-25T09:58:11Z</dcterms:modified>
</cp:coreProperties>
</file>