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5143500" type="screen16x9"/>
  <p:notesSz cx="6858000" cy="9144000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  <p:embeddedFont>
      <p:font typeface="Gill Sans" panose="020B0502020104020203" pitchFamily="34" charset="-79"/>
      <p:regular r:id="rId22"/>
      <p:bold r:id="rId23"/>
    </p:embeddedFont>
    <p:embeddedFont>
      <p:font typeface="Helvetica Neue" panose="02000503000000020004" pitchFamily="2" charset="0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1" roundtripDataSignature="AMtx7mg0J2t5WH/+1FVVfBKv/oSQMDJ1X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90"/>
    <p:restoredTop sz="94710"/>
  </p:normalViewPr>
  <p:slideViewPr>
    <p:cSldViewPr snapToGrid="0">
      <p:cViewPr varScale="1">
        <p:scale>
          <a:sx n="127" d="100"/>
          <a:sy n="127" d="100"/>
        </p:scale>
        <p:origin x="712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4" name="Google Shape;17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1" name="Google Shape;31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4" name="Google Shape;3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Best way to reach that level and avoid most discrepancies, + making sure the bidirectional works would be to adopt that workflow XML-first based with an enrichment by plazi BEFORE publication and not after, nonetheless we can obtain a lot of result even with a pDF born retroconversion workflow provided that the text is will structured during production workflow, either by the author or by the editorial office following a strict guidelines</a:t>
            </a:r>
            <a:endParaRPr/>
          </a:p>
        </p:txBody>
      </p:sp>
      <p:sp>
        <p:nvSpPr>
          <p:cNvPr id="325" name="Google Shape;3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3:notes"/>
          <p:cNvSpPr txBox="1">
            <a:spLocks noGrp="1"/>
          </p:cNvSpPr>
          <p:nvPr>
            <p:ph type="sldNum" idx="12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10"/>
              <a:buFont typeface="Arial"/>
              <a:buNone/>
            </a:pPr>
            <a:r>
              <a:rPr lang="fr-FR" sz="1110">
                <a:latin typeface="Arial"/>
                <a:ea typeface="Arial"/>
                <a:cs typeface="Arial"/>
                <a:sym typeface="Arial"/>
              </a:rPr>
              <a:t>The ownership of the title is shared by the consortium members and endorsed by the CETAF</a:t>
            </a:r>
            <a:endParaRPr/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10"/>
              <a:buFont typeface="Calibri"/>
              <a:buNone/>
            </a:pPr>
            <a:endParaRPr sz="111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10"/>
              <a:buFont typeface="Arial"/>
              <a:buNone/>
            </a:pPr>
            <a:endParaRPr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10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10"/>
              <a:t>KEY ASPECTS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5" b="1"/>
              <a:t>Alternative economic model</a:t>
            </a:r>
            <a:endParaRPr/>
          </a:p>
          <a:p>
            <a:pPr marL="457200" lvl="1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35" b="1"/>
              <a:t>Free OA where neither the author, nor the reader pays</a:t>
            </a:r>
            <a:endParaRPr/>
          </a:p>
          <a:p>
            <a:pPr marL="457200" lvl="1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35" b="1"/>
              <a:t>Set conditions of access to the publicly-funded research performed by the NHIs</a:t>
            </a:r>
            <a:endParaRPr sz="2035" b="1"/>
          </a:p>
          <a:p>
            <a:pPr marL="457200" lvl="1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35"/>
              <a:buFont typeface="Noto Sans Symbols"/>
              <a:buNone/>
            </a:pPr>
            <a:endParaRPr sz="2035" b="1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5" b="1"/>
              <a:t>Empower publishing staff</a:t>
            </a:r>
            <a:endParaRPr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5"/>
              <a:buFont typeface="Noto Sans Symbols"/>
              <a:buNone/>
            </a:pPr>
            <a:endParaRPr sz="2405" b="1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405" b="1"/>
              <a:t>Set up of cross-institutional strategy at European level</a:t>
            </a:r>
            <a:endParaRPr sz="2405" b="1"/>
          </a:p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10"/>
          </a:p>
        </p:txBody>
      </p:sp>
      <p:sp>
        <p:nvSpPr>
          <p:cNvPr id="214" name="Google Shape;21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9" name="Google Shape;229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5" name="Google Shape;245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2" name="Google Shape;27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4" name="Google Shape;29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9" name="Google Shape;29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/>
              <a:t>Focus on this data</a:t>
            </a:r>
            <a:endParaRPr/>
          </a:p>
        </p:txBody>
      </p:sp>
      <p:sp>
        <p:nvSpPr>
          <p:cNvPr id="300" name="Google Shape;30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 type="title">
  <p:cSld name="TITL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ctrTitle"/>
          </p:nvPr>
        </p:nvSpPr>
        <p:spPr>
          <a:xfrm>
            <a:off x="1941911" y="1885950"/>
            <a:ext cx="6686549" cy="16970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645"/>
              <a:buFont typeface="Century Gothic"/>
              <a:buNone/>
              <a:defRPr sz="3645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subTitle" idx="1"/>
          </p:nvPr>
        </p:nvSpPr>
        <p:spPr>
          <a:xfrm>
            <a:off x="1941911" y="3583036"/>
            <a:ext cx="6686549" cy="84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675"/>
              </a:spcBef>
              <a:spcAft>
                <a:spcPts val="0"/>
              </a:spcAft>
              <a:buSzPts val="1400"/>
              <a:buNone/>
              <a:defRPr>
                <a:solidFill>
                  <a:srgbClr val="595959"/>
                </a:solidFill>
              </a:defRPr>
            </a:lvl1pPr>
            <a:lvl2pPr lvl="1" algn="ctr">
              <a:spcBef>
                <a:spcPts val="675"/>
              </a:spcBef>
              <a:spcAft>
                <a:spcPts val="0"/>
              </a:spcAft>
              <a:buSzPts val="10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675"/>
              </a:spcBef>
              <a:spcAft>
                <a:spcPts val="0"/>
              </a:spcAft>
              <a:buSzPts val="945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675"/>
              </a:spcBef>
              <a:spcAft>
                <a:spcPts val="0"/>
              </a:spcAft>
              <a:buSzPts val="81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18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8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9" name="Google Shape;39;p18" descr="Logo EJT def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448315" y="23747"/>
            <a:ext cx="3554275" cy="3816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avec légende" type="picTx">
  <p:cSld name="PICTURE_WITH_CAPTION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6"/>
          <p:cNvSpPr txBox="1">
            <a:spLocks noGrp="1"/>
          </p:cNvSpPr>
          <p:nvPr>
            <p:ph type="title"/>
          </p:nvPr>
        </p:nvSpPr>
        <p:spPr>
          <a:xfrm>
            <a:off x="1941910" y="3600450"/>
            <a:ext cx="6686550" cy="425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620"/>
              <a:buFont typeface="Century Gothic"/>
              <a:buNone/>
              <a:defRPr sz="162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46"/>
          <p:cNvSpPr>
            <a:spLocks noGrp="1"/>
          </p:cNvSpPr>
          <p:nvPr>
            <p:ph type="pic" idx="2"/>
          </p:nvPr>
        </p:nvSpPr>
        <p:spPr>
          <a:xfrm>
            <a:off x="1941909" y="476224"/>
            <a:ext cx="6686550" cy="2891228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46"/>
          <p:cNvSpPr txBox="1">
            <a:spLocks noGrp="1"/>
          </p:cNvSpPr>
          <p:nvPr>
            <p:ph type="body" idx="1"/>
          </p:nvPr>
        </p:nvSpPr>
        <p:spPr>
          <a:xfrm>
            <a:off x="1941910" y="4025504"/>
            <a:ext cx="6686550" cy="370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810"/>
              <a:buNone/>
              <a:defRPr sz="810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810"/>
              <a:buNone/>
              <a:defRPr sz="810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675"/>
              <a:buNone/>
              <a:defRPr sz="675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9pPr>
          </a:lstStyle>
          <a:p>
            <a:endParaRPr/>
          </a:p>
        </p:txBody>
      </p:sp>
      <p:sp>
        <p:nvSpPr>
          <p:cNvPr id="98" name="Google Shape;98;p46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46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46"/>
          <p:cNvSpPr/>
          <p:nvPr/>
        </p:nvSpPr>
        <p:spPr>
          <a:xfrm rot="10800000" flipH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46"/>
          <p:cNvSpPr txBox="1">
            <a:spLocks noGrp="1"/>
          </p:cNvSpPr>
          <p:nvPr>
            <p:ph type="sldNum" idx="12"/>
          </p:nvPr>
        </p:nvSpPr>
        <p:spPr>
          <a:xfrm>
            <a:off x="398861" y="3737316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légende">
  <p:cSld name="Titre et légende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7"/>
          <p:cNvSpPr txBox="1">
            <a:spLocks noGrp="1"/>
          </p:cNvSpPr>
          <p:nvPr>
            <p:ph type="title"/>
          </p:nvPr>
        </p:nvSpPr>
        <p:spPr>
          <a:xfrm>
            <a:off x="1941911" y="457200"/>
            <a:ext cx="6686549" cy="233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240"/>
              <a:buFont typeface="Century Gothic"/>
              <a:buNone/>
              <a:defRPr sz="324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47"/>
          <p:cNvSpPr txBox="1">
            <a:spLocks noGrp="1"/>
          </p:cNvSpPr>
          <p:nvPr>
            <p:ph type="body" idx="1"/>
          </p:nvPr>
        </p:nvSpPr>
        <p:spPr>
          <a:xfrm>
            <a:off x="1941911" y="3265535"/>
            <a:ext cx="6686549" cy="1166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5" name="Google Shape;105;p47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47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47"/>
          <p:cNvSpPr/>
          <p:nvPr/>
        </p:nvSpPr>
        <p:spPr>
          <a:xfrm rot="10800000" flipH="1">
            <a:off x="-3141" y="2383631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7"/>
          <p:cNvSpPr txBox="1">
            <a:spLocks noGrp="1"/>
          </p:cNvSpPr>
          <p:nvPr>
            <p:ph type="sldNum" idx="12"/>
          </p:nvPr>
        </p:nvSpPr>
        <p:spPr>
          <a:xfrm>
            <a:off x="398861" y="2433105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itation avec légende">
  <p:cSld name="Citation avec légende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8"/>
          <p:cNvSpPr txBox="1">
            <a:spLocks noGrp="1"/>
          </p:cNvSpPr>
          <p:nvPr>
            <p:ph type="title"/>
          </p:nvPr>
        </p:nvSpPr>
        <p:spPr>
          <a:xfrm>
            <a:off x="2137463" y="457200"/>
            <a:ext cx="6295445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240"/>
              <a:buFont typeface="Century Gothic"/>
              <a:buNone/>
              <a:defRPr sz="324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48"/>
          <p:cNvSpPr txBox="1">
            <a:spLocks noGrp="1"/>
          </p:cNvSpPr>
          <p:nvPr>
            <p:ph type="body" idx="1"/>
          </p:nvPr>
        </p:nvSpPr>
        <p:spPr>
          <a:xfrm>
            <a:off x="2456259" y="2628900"/>
            <a:ext cx="5652416" cy="285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080"/>
              <a:buFont typeface="Gill Sans"/>
              <a:buNone/>
              <a:defRPr sz="1080">
                <a:solidFill>
                  <a:srgbClr val="7F7F7F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080"/>
              <a:buFont typeface="Century Gothic"/>
              <a:buNone/>
              <a:defRPr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945"/>
              <a:buFont typeface="Century Gothic"/>
              <a:buNone/>
              <a:defRPr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12" name="Google Shape;112;p48"/>
          <p:cNvSpPr txBox="1">
            <a:spLocks noGrp="1"/>
          </p:cNvSpPr>
          <p:nvPr>
            <p:ph type="body" idx="2"/>
          </p:nvPr>
        </p:nvSpPr>
        <p:spPr>
          <a:xfrm>
            <a:off x="1941911" y="3265535"/>
            <a:ext cx="6686549" cy="11668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13" name="Google Shape;113;p48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48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48"/>
          <p:cNvSpPr/>
          <p:nvPr/>
        </p:nvSpPr>
        <p:spPr>
          <a:xfrm rot="10800000" flipH="1">
            <a:off x="-3141" y="2383631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8"/>
          <p:cNvSpPr txBox="1">
            <a:spLocks noGrp="1"/>
          </p:cNvSpPr>
          <p:nvPr>
            <p:ph type="sldNum" idx="12"/>
          </p:nvPr>
        </p:nvSpPr>
        <p:spPr>
          <a:xfrm>
            <a:off x="398861" y="2433105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17" name="Google Shape;117;p48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700" tIns="30850" rIns="61700" bIns="30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18" name="Google Shape;118;p48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700" tIns="30850" rIns="61700" bIns="30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rte nom">
  <p:cSld name="Carte nom"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9"/>
          <p:cNvSpPr txBox="1">
            <a:spLocks noGrp="1"/>
          </p:cNvSpPr>
          <p:nvPr>
            <p:ph type="title"/>
          </p:nvPr>
        </p:nvSpPr>
        <p:spPr>
          <a:xfrm>
            <a:off x="1941910" y="1828801"/>
            <a:ext cx="6686550" cy="2043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240"/>
              <a:buFont typeface="Century Gothic"/>
              <a:buNone/>
              <a:defRPr sz="324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49"/>
          <p:cNvSpPr txBox="1">
            <a:spLocks noGrp="1"/>
          </p:cNvSpPr>
          <p:nvPr>
            <p:ph type="body" idx="1"/>
          </p:nvPr>
        </p:nvSpPr>
        <p:spPr>
          <a:xfrm>
            <a:off x="1941910" y="3886200"/>
            <a:ext cx="6686550" cy="54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4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22" name="Google Shape;122;p49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49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49"/>
          <p:cNvSpPr/>
          <p:nvPr/>
        </p:nvSpPr>
        <p:spPr>
          <a:xfrm rot="10800000" flipH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49"/>
          <p:cNvSpPr txBox="1">
            <a:spLocks noGrp="1"/>
          </p:cNvSpPr>
          <p:nvPr>
            <p:ph type="sldNum" idx="12"/>
          </p:nvPr>
        </p:nvSpPr>
        <p:spPr>
          <a:xfrm>
            <a:off x="398861" y="3737316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rte nom citation">
  <p:cSld name="Carte nom citation"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0"/>
          <p:cNvSpPr txBox="1">
            <a:spLocks noGrp="1"/>
          </p:cNvSpPr>
          <p:nvPr>
            <p:ph type="title"/>
          </p:nvPr>
        </p:nvSpPr>
        <p:spPr>
          <a:xfrm>
            <a:off x="2137463" y="457200"/>
            <a:ext cx="6295445" cy="21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240"/>
              <a:buFont typeface="Century Gothic"/>
              <a:buNone/>
              <a:defRPr sz="324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50"/>
          <p:cNvSpPr txBox="1">
            <a:spLocks noGrp="1"/>
          </p:cNvSpPr>
          <p:nvPr>
            <p:ph type="body" idx="1"/>
          </p:nvPr>
        </p:nvSpPr>
        <p:spPr>
          <a:xfrm>
            <a:off x="1941909" y="3257550"/>
            <a:ext cx="66865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620"/>
              <a:buFont typeface="Gill Sans"/>
              <a:buNone/>
              <a:defRPr sz="162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080"/>
              <a:buFont typeface="Century Gothic"/>
              <a:buNone/>
              <a:defRPr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945"/>
              <a:buFont typeface="Century Gothic"/>
              <a:buNone/>
              <a:defRPr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29" name="Google Shape;129;p50"/>
          <p:cNvSpPr txBox="1">
            <a:spLocks noGrp="1"/>
          </p:cNvSpPr>
          <p:nvPr>
            <p:ph type="body" idx="2"/>
          </p:nvPr>
        </p:nvSpPr>
        <p:spPr>
          <a:xfrm>
            <a:off x="1941910" y="3886200"/>
            <a:ext cx="6686550" cy="54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4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30" name="Google Shape;130;p50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1" name="Google Shape;131;p50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50"/>
          <p:cNvSpPr/>
          <p:nvPr/>
        </p:nvSpPr>
        <p:spPr>
          <a:xfrm rot="10800000" flipH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50"/>
          <p:cNvSpPr txBox="1">
            <a:spLocks noGrp="1"/>
          </p:cNvSpPr>
          <p:nvPr>
            <p:ph type="sldNum" idx="12"/>
          </p:nvPr>
        </p:nvSpPr>
        <p:spPr>
          <a:xfrm>
            <a:off x="398861" y="3737316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34" name="Google Shape;134;p50"/>
          <p:cNvSpPr txBox="1"/>
          <p:nvPr/>
        </p:nvSpPr>
        <p:spPr>
          <a:xfrm>
            <a:off x="1850739" y="486004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700" tIns="30850" rIns="61700" bIns="30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35" name="Google Shape;135;p50"/>
          <p:cNvSpPr txBox="1"/>
          <p:nvPr/>
        </p:nvSpPr>
        <p:spPr>
          <a:xfrm>
            <a:off x="8336139" y="2178980"/>
            <a:ext cx="457200" cy="4385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1700" tIns="30850" rIns="61700" bIns="3085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rai ou faux">
  <p:cSld name="Vrai ou faux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1"/>
          <p:cNvSpPr txBox="1">
            <a:spLocks noGrp="1"/>
          </p:cNvSpPr>
          <p:nvPr>
            <p:ph type="title"/>
          </p:nvPr>
        </p:nvSpPr>
        <p:spPr>
          <a:xfrm>
            <a:off x="1941911" y="470556"/>
            <a:ext cx="6686549" cy="21600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3240"/>
              <a:buFont typeface="Century Gothic"/>
              <a:buNone/>
              <a:defRPr sz="324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51"/>
          <p:cNvSpPr txBox="1">
            <a:spLocks noGrp="1"/>
          </p:cNvSpPr>
          <p:nvPr>
            <p:ph type="body" idx="1"/>
          </p:nvPr>
        </p:nvSpPr>
        <p:spPr>
          <a:xfrm>
            <a:off x="1941909" y="3257550"/>
            <a:ext cx="6686550" cy="628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620"/>
              <a:buFont typeface="Gill Sans"/>
              <a:buNone/>
              <a:defRPr sz="1620">
                <a:solidFill>
                  <a:schemeClr val="accent1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080"/>
              <a:buFont typeface="Century Gothic"/>
              <a:buNone/>
              <a:defRPr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945"/>
              <a:buFont typeface="Century Gothic"/>
              <a:buNone/>
              <a:defRPr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810"/>
              <a:buFont typeface="Century Gothic"/>
              <a:buNone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39" name="Google Shape;139;p51"/>
          <p:cNvSpPr txBox="1">
            <a:spLocks noGrp="1"/>
          </p:cNvSpPr>
          <p:nvPr>
            <p:ph type="body" idx="2"/>
          </p:nvPr>
        </p:nvSpPr>
        <p:spPr>
          <a:xfrm>
            <a:off x="1941910" y="3886200"/>
            <a:ext cx="6686550" cy="547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400"/>
              <a:buNone/>
              <a:defRPr>
                <a:solidFill>
                  <a:srgbClr val="595959"/>
                </a:solidFill>
              </a:defRPr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0" name="Google Shape;140;p51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51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51"/>
          <p:cNvSpPr/>
          <p:nvPr/>
        </p:nvSpPr>
        <p:spPr>
          <a:xfrm rot="10800000" flipH="1">
            <a:off x="-3141" y="3683794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1"/>
          <p:cNvSpPr txBox="1">
            <a:spLocks noGrp="1"/>
          </p:cNvSpPr>
          <p:nvPr>
            <p:ph type="sldNum" idx="12"/>
          </p:nvPr>
        </p:nvSpPr>
        <p:spPr>
          <a:xfrm>
            <a:off x="398861" y="3737316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texte vertical" type="vertTx">
  <p:cSld name="VERTICAL_TEXT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2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6" name="Google Shape;146;p52"/>
          <p:cNvSpPr txBox="1">
            <a:spLocks noGrp="1"/>
          </p:cNvSpPr>
          <p:nvPr>
            <p:ph type="body" idx="1"/>
          </p:nvPr>
        </p:nvSpPr>
        <p:spPr>
          <a:xfrm rot="5400000">
            <a:off x="3827859" y="-285750"/>
            <a:ext cx="2914650" cy="668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47" name="Google Shape;147;p52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52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52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52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vertical et texte" type="vertTitleAndTx">
  <p:cSld name="VERTICAL_TITLE_AND_VERTICAL_TEXT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3"/>
          <p:cNvSpPr txBox="1">
            <a:spLocks noGrp="1"/>
          </p:cNvSpPr>
          <p:nvPr>
            <p:ph type="title"/>
          </p:nvPr>
        </p:nvSpPr>
        <p:spPr>
          <a:xfrm rot="5400000">
            <a:off x="5817529" y="1624136"/>
            <a:ext cx="3962863" cy="1655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53"/>
          <p:cNvSpPr txBox="1">
            <a:spLocks noGrp="1"/>
          </p:cNvSpPr>
          <p:nvPr>
            <p:ph type="body" idx="1"/>
          </p:nvPr>
        </p:nvSpPr>
        <p:spPr>
          <a:xfrm rot="5400000">
            <a:off x="2389352" y="23111"/>
            <a:ext cx="3962863" cy="485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154" name="Google Shape;154;p53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53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53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53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sposition personnalisée">
  <p:cSld name="Disposition personnalisée"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4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54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1" name="Google Shape;161;p54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2" name="Google Shape;162;p54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mparaison">
  <p:cSld name="1_Comparaison"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5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8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55"/>
          <p:cNvSpPr txBox="1">
            <a:spLocks noGrp="1"/>
          </p:cNvSpPr>
          <p:nvPr>
            <p:ph type="body" idx="1"/>
          </p:nvPr>
        </p:nvSpPr>
        <p:spPr>
          <a:xfrm>
            <a:off x="908049" y="1151335"/>
            <a:ext cx="3835400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800"/>
              <a:buNone/>
              <a:defRPr sz="1800" b="1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66" name="Google Shape;166;p55"/>
          <p:cNvSpPr txBox="1">
            <a:spLocks noGrp="1"/>
          </p:cNvSpPr>
          <p:nvPr>
            <p:ph type="body" idx="2"/>
          </p:nvPr>
        </p:nvSpPr>
        <p:spPr>
          <a:xfrm>
            <a:off x="908053" y="1631156"/>
            <a:ext cx="3835401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 sz="1800"/>
            </a:lvl1pPr>
            <a:lvl2pPr marL="914400" lvl="1" indent="-323850" algn="l">
              <a:spcBef>
                <a:spcPts val="675"/>
              </a:spcBef>
              <a:spcAft>
                <a:spcPts val="0"/>
              </a:spcAft>
              <a:buSzPts val="1500"/>
              <a:buChar char="🠶"/>
              <a:defRPr sz="1500"/>
            </a:lvl2pPr>
            <a:lvl3pPr marL="1371600" lvl="2" indent="-314325" algn="l">
              <a:spcBef>
                <a:spcPts val="675"/>
              </a:spcBef>
              <a:spcAft>
                <a:spcPts val="0"/>
              </a:spcAft>
              <a:buSzPts val="1350"/>
              <a:buChar char="🠶"/>
              <a:defRPr sz="1350"/>
            </a:lvl3pPr>
            <a:lvl4pPr marL="1828800" lvl="3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4pPr>
            <a:lvl5pPr marL="2286000" lvl="4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5pPr>
            <a:lvl6pPr marL="2743200" lvl="5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6pPr>
            <a:lvl7pPr marL="3200400" lvl="6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7pPr>
            <a:lvl8pPr marL="3657600" lvl="7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8pPr>
            <a:lvl9pPr marL="4114800" lvl="8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9pPr>
          </a:lstStyle>
          <a:p>
            <a:endParaRPr/>
          </a:p>
        </p:txBody>
      </p:sp>
      <p:sp>
        <p:nvSpPr>
          <p:cNvPr id="167" name="Google Shape;167;p55"/>
          <p:cNvSpPr txBox="1">
            <a:spLocks noGrp="1"/>
          </p:cNvSpPr>
          <p:nvPr>
            <p:ph type="body" idx="3"/>
          </p:nvPr>
        </p:nvSpPr>
        <p:spPr>
          <a:xfrm>
            <a:off x="4851399" y="1151335"/>
            <a:ext cx="3835402" cy="4798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800"/>
              <a:buNone/>
              <a:defRPr sz="1800" b="1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500"/>
              <a:buNone/>
              <a:defRPr sz="1500" b="1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350"/>
              <a:buNone/>
              <a:defRPr sz="1350" b="1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168" name="Google Shape;168;p55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9" name="Google Shape;169;p55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0" name="Google Shape;170;p55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sp>
        <p:nvSpPr>
          <p:cNvPr id="171" name="Google Shape;171;p55"/>
          <p:cNvSpPr txBox="1">
            <a:spLocks noGrp="1"/>
          </p:cNvSpPr>
          <p:nvPr>
            <p:ph type="body" idx="4"/>
          </p:nvPr>
        </p:nvSpPr>
        <p:spPr>
          <a:xfrm>
            <a:off x="4851403" y="1631156"/>
            <a:ext cx="3835401" cy="29634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 sz="1800"/>
            </a:lvl1pPr>
            <a:lvl2pPr marL="914400" lvl="1" indent="-323850" algn="l">
              <a:spcBef>
                <a:spcPts val="675"/>
              </a:spcBef>
              <a:spcAft>
                <a:spcPts val="0"/>
              </a:spcAft>
              <a:buSzPts val="1500"/>
              <a:buChar char="🠶"/>
              <a:defRPr sz="1500"/>
            </a:lvl2pPr>
            <a:lvl3pPr marL="1371600" lvl="2" indent="-314325" algn="l">
              <a:spcBef>
                <a:spcPts val="675"/>
              </a:spcBef>
              <a:spcAft>
                <a:spcPts val="0"/>
              </a:spcAft>
              <a:buSzPts val="1350"/>
              <a:buChar char="🠶"/>
              <a:defRPr sz="1350"/>
            </a:lvl3pPr>
            <a:lvl4pPr marL="1828800" lvl="3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4pPr>
            <a:lvl5pPr marL="2286000" lvl="4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5pPr>
            <a:lvl6pPr marL="2743200" lvl="5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6pPr>
            <a:lvl7pPr marL="3200400" lvl="6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7pPr>
            <a:lvl8pPr marL="3657600" lvl="7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8pPr>
            <a:lvl9pPr marL="4114800" lvl="8" indent="-304800" algn="l">
              <a:spcBef>
                <a:spcPts val="675"/>
              </a:spcBef>
              <a:spcAft>
                <a:spcPts val="0"/>
              </a:spcAft>
              <a:buSzPts val="1200"/>
              <a:buChar char="🠶"/>
              <a:defRPr sz="1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1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body" idx="1"/>
          </p:nvPr>
        </p:nvSpPr>
        <p:spPr>
          <a:xfrm>
            <a:off x="1941909" y="1600200"/>
            <a:ext cx="6686550" cy="283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21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1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  <p:pic>
        <p:nvPicPr>
          <p:cNvPr id="47" name="Google Shape;47;p21" descr="Logo EJT def2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0448315" y="23747"/>
            <a:ext cx="3554275" cy="3816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Leeg kopie 7">
  <p:cSld name="Leeg kopie 7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2"/>
          <p:cNvSpPr txBox="1">
            <a:spLocks noGrp="1"/>
          </p:cNvSpPr>
          <p:nvPr>
            <p:ph type="sldNum" idx="12"/>
          </p:nvPr>
        </p:nvSpPr>
        <p:spPr>
          <a:xfrm>
            <a:off x="4463822" y="4905376"/>
            <a:ext cx="211596" cy="22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de section" type="secHead">
  <p:cSld name="SECTION_HEADER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0"/>
          <p:cNvSpPr txBox="1">
            <a:spLocks noGrp="1"/>
          </p:cNvSpPr>
          <p:nvPr>
            <p:ph type="title"/>
          </p:nvPr>
        </p:nvSpPr>
        <p:spPr>
          <a:xfrm>
            <a:off x="1941911" y="1544063"/>
            <a:ext cx="6686549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700"/>
              <a:buFont typeface="Century Gothic"/>
              <a:buNone/>
              <a:defRPr sz="2700" b="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40"/>
          <p:cNvSpPr txBox="1">
            <a:spLocks noGrp="1"/>
          </p:cNvSpPr>
          <p:nvPr>
            <p:ph type="body" idx="1"/>
          </p:nvPr>
        </p:nvSpPr>
        <p:spPr>
          <a:xfrm>
            <a:off x="1941911" y="2647597"/>
            <a:ext cx="6686549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350"/>
              <a:buNone/>
              <a:defRPr sz="1350">
                <a:solidFill>
                  <a:srgbClr val="595959"/>
                </a:solidFill>
              </a:defRPr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40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40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40"/>
          <p:cNvSpPr/>
          <p:nvPr/>
        </p:nvSpPr>
        <p:spPr>
          <a:xfrm rot="10800000" flipH="1">
            <a:off x="-3141" y="2383631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40"/>
          <p:cNvSpPr txBox="1">
            <a:spLocks noGrp="1"/>
          </p:cNvSpPr>
          <p:nvPr>
            <p:ph type="sldNum" idx="12"/>
          </p:nvPr>
        </p:nvSpPr>
        <p:spPr>
          <a:xfrm>
            <a:off x="398861" y="2433105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41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Century Gothic"/>
              <a:buNone/>
              <a:defRPr sz="2800" b="1">
                <a:solidFill>
                  <a:srgbClr val="0070C0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41"/>
          <p:cNvSpPr txBox="1">
            <a:spLocks noGrp="1"/>
          </p:cNvSpPr>
          <p:nvPr>
            <p:ph type="body" idx="1"/>
          </p:nvPr>
        </p:nvSpPr>
        <p:spPr>
          <a:xfrm>
            <a:off x="1941909" y="1600200"/>
            <a:ext cx="3235398" cy="283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>
              <a:spcBef>
                <a:spcPts val="675"/>
              </a:spcBef>
              <a:spcAft>
                <a:spcPts val="0"/>
              </a:spcAft>
              <a:buSzPts val="1400"/>
              <a:buChar char="🠶"/>
              <a:defRPr sz="1400"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60" name="Google Shape;60;p41"/>
          <p:cNvSpPr txBox="1">
            <a:spLocks noGrp="1"/>
          </p:cNvSpPr>
          <p:nvPr>
            <p:ph type="body" idx="2"/>
          </p:nvPr>
        </p:nvSpPr>
        <p:spPr>
          <a:xfrm>
            <a:off x="5393060" y="1594667"/>
            <a:ext cx="3235398" cy="283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17500" algn="l">
              <a:spcBef>
                <a:spcPts val="675"/>
              </a:spcBef>
              <a:spcAft>
                <a:spcPts val="0"/>
              </a:spcAft>
              <a:buSzPts val="1400"/>
              <a:buChar char="🠶"/>
              <a:defRPr sz="1400">
                <a:latin typeface="Gill Sans"/>
                <a:ea typeface="Gill Sans"/>
                <a:cs typeface="Gill Sans"/>
                <a:sym typeface="Gill Sans"/>
              </a:defRPr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61" name="Google Shape;61;p41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41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41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41"/>
          <p:cNvSpPr txBox="1">
            <a:spLocks noGrp="1"/>
          </p:cNvSpPr>
          <p:nvPr>
            <p:ph type="sldNum" idx="12"/>
          </p:nvPr>
        </p:nvSpPr>
        <p:spPr>
          <a:xfrm>
            <a:off x="398861" y="590837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ison" type="twoTxTwoObj">
  <p:cSld name="TWO_OBJECTS_WITH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42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42"/>
          <p:cNvSpPr txBox="1">
            <a:spLocks noGrp="1"/>
          </p:cNvSpPr>
          <p:nvPr>
            <p:ph type="body" idx="1"/>
          </p:nvPr>
        </p:nvSpPr>
        <p:spPr>
          <a:xfrm>
            <a:off x="2204531" y="1479527"/>
            <a:ext cx="2994549" cy="432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620"/>
              <a:buNone/>
              <a:defRPr sz="1620" b="0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350"/>
              <a:buNone/>
              <a:defRPr sz="1350" b="1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 b="1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9pPr>
          </a:lstStyle>
          <a:p>
            <a:endParaRPr/>
          </a:p>
        </p:txBody>
      </p:sp>
      <p:sp>
        <p:nvSpPr>
          <p:cNvPr id="68" name="Google Shape;68;p42"/>
          <p:cNvSpPr txBox="1">
            <a:spLocks noGrp="1"/>
          </p:cNvSpPr>
          <p:nvPr>
            <p:ph type="body" idx="2"/>
          </p:nvPr>
        </p:nvSpPr>
        <p:spPr>
          <a:xfrm>
            <a:off x="1941909" y="1911724"/>
            <a:ext cx="3257170" cy="2515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69" name="Google Shape;69;p42"/>
          <p:cNvSpPr txBox="1">
            <a:spLocks noGrp="1"/>
          </p:cNvSpPr>
          <p:nvPr>
            <p:ph type="body" idx="3"/>
          </p:nvPr>
        </p:nvSpPr>
        <p:spPr>
          <a:xfrm>
            <a:off x="5629973" y="1477106"/>
            <a:ext cx="2999251" cy="432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1620"/>
              <a:buNone/>
              <a:defRPr sz="1620" b="0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1350"/>
              <a:buNone/>
              <a:defRPr sz="1350" b="1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1215"/>
              <a:buNone/>
              <a:defRPr sz="1215" b="1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1080"/>
              <a:buNone/>
              <a:defRPr sz="1080" b="1"/>
            </a:lvl9pPr>
          </a:lstStyle>
          <a:p>
            <a:endParaRPr/>
          </a:p>
        </p:txBody>
      </p:sp>
      <p:sp>
        <p:nvSpPr>
          <p:cNvPr id="70" name="Google Shape;70;p42"/>
          <p:cNvSpPr txBox="1">
            <a:spLocks noGrp="1"/>
          </p:cNvSpPr>
          <p:nvPr>
            <p:ph type="body" idx="4"/>
          </p:nvPr>
        </p:nvSpPr>
        <p:spPr>
          <a:xfrm>
            <a:off x="5375218" y="1909303"/>
            <a:ext cx="3254006" cy="2515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71" name="Google Shape;71;p42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42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42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42"/>
          <p:cNvSpPr txBox="1">
            <a:spLocks noGrp="1"/>
          </p:cNvSpPr>
          <p:nvPr>
            <p:ph type="sldNum" idx="12"/>
          </p:nvPr>
        </p:nvSpPr>
        <p:spPr>
          <a:xfrm>
            <a:off x="398861" y="590837"/>
            <a:ext cx="584825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seul" type="titleOnly">
  <p:cSld name="TITLE_ONLY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43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43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43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43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43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 type="blank">
  <p:cSld name="BLANK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4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44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44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44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 avec légende" type="objTx">
  <p:cSld name="OBJECT_WITH_CAPTION_TEX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5"/>
          <p:cNvSpPr txBox="1">
            <a:spLocks noGrp="1"/>
          </p:cNvSpPr>
          <p:nvPr>
            <p:ph type="title"/>
          </p:nvPr>
        </p:nvSpPr>
        <p:spPr>
          <a:xfrm>
            <a:off x="1941911" y="334566"/>
            <a:ext cx="2628899" cy="732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1350"/>
              <a:buFont typeface="Century Gothic"/>
              <a:buNone/>
              <a:defRPr sz="1350" b="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45"/>
          <p:cNvSpPr txBox="1">
            <a:spLocks noGrp="1"/>
          </p:cNvSpPr>
          <p:nvPr>
            <p:ph type="body" idx="1"/>
          </p:nvPr>
        </p:nvSpPr>
        <p:spPr>
          <a:xfrm>
            <a:off x="4742259" y="334567"/>
            <a:ext cx="3886200" cy="40612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1pPr>
            <a:lvl2pPr marL="914400" lvl="1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2pPr>
            <a:lvl3pPr marL="1371600" lvl="2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3pPr>
            <a:lvl4pPr marL="1828800" lvl="3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4pPr>
            <a:lvl5pPr marL="2286000" lvl="4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5pPr>
            <a:lvl6pPr marL="2743200" lvl="5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6pPr>
            <a:lvl7pPr marL="3200400" lvl="6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7pPr>
            <a:lvl8pPr marL="3657600" lvl="7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8pPr>
            <a:lvl9pPr marL="4114800" lvl="8" indent="-342900" algn="l">
              <a:spcBef>
                <a:spcPts val="675"/>
              </a:spcBef>
              <a:spcAft>
                <a:spcPts val="0"/>
              </a:spcAft>
              <a:buSzPts val="1800"/>
              <a:buChar char="🠶"/>
              <a:defRPr/>
            </a:lvl9pPr>
          </a:lstStyle>
          <a:p>
            <a:endParaRPr/>
          </a:p>
        </p:txBody>
      </p:sp>
      <p:sp>
        <p:nvSpPr>
          <p:cNvPr id="89" name="Google Shape;89;p45"/>
          <p:cNvSpPr txBox="1">
            <a:spLocks noGrp="1"/>
          </p:cNvSpPr>
          <p:nvPr>
            <p:ph type="body" idx="2"/>
          </p:nvPr>
        </p:nvSpPr>
        <p:spPr>
          <a:xfrm>
            <a:off x="1941911" y="1198960"/>
            <a:ext cx="2628899" cy="31968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675"/>
              </a:spcBef>
              <a:spcAft>
                <a:spcPts val="0"/>
              </a:spcAft>
              <a:buSzPts val="945"/>
              <a:buNone/>
              <a:defRPr sz="945"/>
            </a:lvl1pPr>
            <a:lvl2pPr marL="914400" lvl="1" indent="-228600" algn="l">
              <a:spcBef>
                <a:spcPts val="675"/>
              </a:spcBef>
              <a:spcAft>
                <a:spcPts val="0"/>
              </a:spcAft>
              <a:buSzPts val="810"/>
              <a:buNone/>
              <a:defRPr sz="810"/>
            </a:lvl2pPr>
            <a:lvl3pPr marL="1371600" lvl="2" indent="-228600" algn="l">
              <a:spcBef>
                <a:spcPts val="675"/>
              </a:spcBef>
              <a:spcAft>
                <a:spcPts val="0"/>
              </a:spcAft>
              <a:buSzPts val="675"/>
              <a:buNone/>
              <a:defRPr sz="675"/>
            </a:lvl3pPr>
            <a:lvl4pPr marL="1828800" lvl="3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4pPr>
            <a:lvl5pPr marL="2286000" lvl="4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5pPr>
            <a:lvl6pPr marL="2743200" lvl="5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6pPr>
            <a:lvl7pPr marL="3200400" lvl="6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7pPr>
            <a:lvl8pPr marL="3657600" lvl="7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8pPr>
            <a:lvl9pPr marL="4114800" lvl="8" indent="-228600" algn="l">
              <a:spcBef>
                <a:spcPts val="675"/>
              </a:spcBef>
              <a:spcAft>
                <a:spcPts val="0"/>
              </a:spcAft>
              <a:buSzPts val="608"/>
              <a:buNone/>
              <a:defRPr sz="608"/>
            </a:lvl9pPr>
          </a:lstStyle>
          <a:p>
            <a:endParaRPr/>
          </a:p>
        </p:txBody>
      </p:sp>
      <p:sp>
        <p:nvSpPr>
          <p:cNvPr id="90" name="Google Shape;90;p45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45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2" name="Google Shape;92;p45"/>
          <p:cNvSpPr/>
          <p:nvPr/>
        </p:nvSpPr>
        <p:spPr>
          <a:xfrm rot="10800000" flipH="1">
            <a:off x="-3141" y="535782"/>
            <a:ext cx="1191395" cy="380473"/>
          </a:xfrm>
          <a:custGeom>
            <a:avLst/>
            <a:gdLst/>
            <a:ahLst/>
            <a:cxnLst/>
            <a:rect l="l" t="t" r="r" b="b"/>
            <a:pathLst>
              <a:path w="9248" h="10000" extrusionOk="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45"/>
          <p:cNvSpPr txBox="1">
            <a:spLocks noGrp="1"/>
          </p:cNvSpPr>
          <p:nvPr>
            <p:ph type="sldNum" idx="12"/>
          </p:nvPr>
        </p:nvSpPr>
        <p:spPr>
          <a:xfrm>
            <a:off x="398860" y="619715"/>
            <a:ext cx="910582" cy="244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99C2FC"/>
            </a:gs>
          </a:gsLst>
          <a:lin ang="5400000" scaled="0"/>
        </a:gra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7"/>
          <p:cNvGrpSpPr/>
          <p:nvPr/>
        </p:nvGrpSpPr>
        <p:grpSpPr>
          <a:xfrm>
            <a:off x="2" y="171450"/>
            <a:ext cx="2138637" cy="4978971"/>
            <a:chOff x="2487613" y="285750"/>
            <a:chExt cx="2428875" cy="5654676"/>
          </a:xfrm>
        </p:grpSpPr>
        <p:sp>
          <p:nvSpPr>
            <p:cNvPr id="11" name="Google Shape;11;p17"/>
            <p:cNvSpPr/>
            <p:nvPr/>
          </p:nvSpPr>
          <p:spPr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l" t="t" r="r" b="b"/>
              <a:pathLst>
                <a:path w="22" h="136" extrusionOk="0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17"/>
            <p:cNvSpPr/>
            <p:nvPr/>
          </p:nvSpPr>
          <p:spPr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l" t="t" r="r" b="b"/>
              <a:pathLst>
                <a:path w="140" h="504" extrusionOk="0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17"/>
            <p:cNvSpPr/>
            <p:nvPr/>
          </p:nvSpPr>
          <p:spPr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l" t="t" r="r" b="b"/>
              <a:pathLst>
                <a:path w="132" h="308" extrusionOk="0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17"/>
            <p:cNvSpPr/>
            <p:nvPr/>
          </p:nvSpPr>
          <p:spPr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l" t="t" r="r" b="b"/>
              <a:pathLst>
                <a:path w="37" h="79" extrusionOk="0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17"/>
            <p:cNvSpPr/>
            <p:nvPr/>
          </p:nvSpPr>
          <p:spPr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l" t="t" r="r" b="b"/>
              <a:pathLst>
                <a:path w="178" h="722" extrusionOk="0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17"/>
            <p:cNvSpPr/>
            <p:nvPr/>
          </p:nvSpPr>
          <p:spPr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l" t="t" r="r" b="b"/>
              <a:pathLst>
                <a:path w="23" h="635" extrusionOk="0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17"/>
            <p:cNvSpPr/>
            <p:nvPr/>
          </p:nvSpPr>
          <p:spPr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l" t="t" r="r" b="b"/>
              <a:pathLst>
                <a:path w="17" h="107" extrusionOk="0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17"/>
            <p:cNvSpPr/>
            <p:nvPr/>
          </p:nvSpPr>
          <p:spPr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l" t="t" r="r" b="b"/>
              <a:pathLst>
                <a:path w="41" h="222" extrusionOk="0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17"/>
            <p:cNvSpPr/>
            <p:nvPr/>
          </p:nvSpPr>
          <p:spPr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l" t="t" r="r" b="b"/>
              <a:pathLst>
                <a:path w="450" h="878" extrusionOk="0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17"/>
            <p:cNvSpPr/>
            <p:nvPr/>
          </p:nvSpPr>
          <p:spPr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l" t="t" r="r" b="b"/>
              <a:pathLst>
                <a:path w="35" h="73" extrusionOk="0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17"/>
            <p:cNvSpPr/>
            <p:nvPr/>
          </p:nvSpPr>
          <p:spPr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l" t="t" r="r" b="b"/>
              <a:pathLst>
                <a:path w="8" h="48" extrusionOk="0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17"/>
            <p:cNvSpPr/>
            <p:nvPr/>
          </p:nvSpPr>
          <p:spPr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l" t="t" r="r" b="b"/>
              <a:pathLst>
                <a:path w="52" h="135" extrusionOk="0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noFill/>
            <a:ln w="9525" cap="flat" cmpd="sng">
              <a:solidFill>
                <a:schemeClr val="accent1">
                  <a:alpha val="16862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>
              <a:outerShdw blurRad="50800" dist="50800" dir="5400000" algn="ctr" rotWithShape="0">
                <a:srgbClr val="000000">
                  <a:alpha val="15686"/>
                </a:srgb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" name="Google Shape;23;p17"/>
          <p:cNvSpPr/>
          <p:nvPr/>
        </p:nvSpPr>
        <p:spPr>
          <a:xfrm>
            <a:off x="0" y="0"/>
            <a:ext cx="137160" cy="5143500"/>
          </a:xfrm>
          <a:prstGeom prst="rect">
            <a:avLst/>
          </a:prstGeom>
          <a:solidFill>
            <a:schemeClr val="dk2">
              <a:alpha val="55686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17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800"/>
              <a:buFont typeface="Century Gothic"/>
              <a:buNone/>
              <a:defRPr sz="2800" b="1" i="0" u="none" strike="noStrike" cap="none">
                <a:solidFill>
                  <a:srgbClr val="3477B2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7"/>
          <p:cNvSpPr txBox="1">
            <a:spLocks noGrp="1"/>
          </p:cNvSpPr>
          <p:nvPr>
            <p:ph type="body" idx="1"/>
          </p:nvPr>
        </p:nvSpPr>
        <p:spPr>
          <a:xfrm>
            <a:off x="1941909" y="1600200"/>
            <a:ext cx="6686550" cy="2914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🠶"/>
              <a:defRPr sz="1400" b="0" i="0" u="none" strike="noStrike" cap="none">
                <a:solidFill>
                  <a:srgbClr val="3F3F3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297180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1080"/>
              <a:buFont typeface="Noto Sans Symbols"/>
              <a:buChar char="🠶"/>
              <a:defRPr sz="108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L="1371600" marR="0" lvl="2" indent="-288607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945"/>
              <a:buFont typeface="Noto Sans Symbols"/>
              <a:buChar char="🠶"/>
              <a:defRPr sz="945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L="1828800" marR="0" lvl="3" indent="-280035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L="2286000" marR="0" lvl="4" indent="-280035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L="2743200" marR="0" lvl="5" indent="-280035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L="3200400" marR="0" lvl="6" indent="-280035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L="3657600" marR="0" lvl="7" indent="-280034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L="4114800" marR="0" lvl="8" indent="-280034" algn="l" rtl="0">
              <a:spcBef>
                <a:spcPts val="675"/>
              </a:spcBef>
              <a:spcAft>
                <a:spcPts val="0"/>
              </a:spcAft>
              <a:buClr>
                <a:schemeClr val="accent1"/>
              </a:buClr>
              <a:buSzPts val="810"/>
              <a:buFont typeface="Noto Sans Symbols"/>
              <a:buChar char="🠶"/>
              <a:defRPr sz="810" b="0" i="0" u="none" strike="noStrike" cap="none">
                <a:solidFill>
                  <a:srgbClr val="3F3F3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6" name="Google Shape;26;p17"/>
          <p:cNvSpPr txBox="1">
            <a:spLocks noGrp="1"/>
          </p:cNvSpPr>
          <p:nvPr>
            <p:ph type="dt" idx="10"/>
          </p:nvPr>
        </p:nvSpPr>
        <p:spPr>
          <a:xfrm>
            <a:off x="7771210" y="4597829"/>
            <a:ext cx="859712" cy="277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608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sp>
        <p:nvSpPr>
          <p:cNvPr id="27" name="Google Shape;27;p17"/>
          <p:cNvSpPr txBox="1">
            <a:spLocks noGrp="1"/>
          </p:cNvSpPr>
          <p:nvPr>
            <p:ph type="ftr" idx="11"/>
          </p:nvPr>
        </p:nvSpPr>
        <p:spPr>
          <a:xfrm>
            <a:off x="1941911" y="4601857"/>
            <a:ext cx="5714999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608" b="0" i="0" u="none" strike="noStrike" cap="none">
                <a:solidFill>
                  <a:srgbClr val="888888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endParaRPr/>
          </a:p>
        </p:txBody>
      </p:sp>
      <p:pic>
        <p:nvPicPr>
          <p:cNvPr id="28" name="Google Shape;28;p17" descr="Logo EJT def2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0448315" y="23747"/>
            <a:ext cx="3554275" cy="3816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17" descr="Logo EJT def2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0600715" y="160907"/>
            <a:ext cx="3554275" cy="3816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Google Shape;30;p17" descr="Logo EJT def2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0753115" y="298067"/>
            <a:ext cx="3554275" cy="3816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Google Shape;31;p17" descr="Logo EJT def2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0905515" y="435227"/>
            <a:ext cx="3554275" cy="3816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17" descr="Logo EJT def2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21057915" y="572387"/>
            <a:ext cx="3554275" cy="3816733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17"/>
          <p:cNvSpPr txBox="1"/>
          <p:nvPr/>
        </p:nvSpPr>
        <p:spPr>
          <a:xfrm>
            <a:off x="1941910" y="4925645"/>
            <a:ext cx="7202091" cy="2308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900" b="1" i="0" u="none" strike="noStrike" cap="none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13" Type="http://schemas.openxmlformats.org/officeDocument/2006/relationships/image" Target="../media/image59.jpg"/><Relationship Id="rId3" Type="http://schemas.openxmlformats.org/officeDocument/2006/relationships/image" Target="../media/image49.jpg"/><Relationship Id="rId7" Type="http://schemas.openxmlformats.org/officeDocument/2006/relationships/image" Target="../media/image53.jpg"/><Relationship Id="rId12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2.jpg"/><Relationship Id="rId11" Type="http://schemas.openxmlformats.org/officeDocument/2006/relationships/image" Target="../media/image57.jpg"/><Relationship Id="rId5" Type="http://schemas.openxmlformats.org/officeDocument/2006/relationships/image" Target="../media/image51.png"/><Relationship Id="rId15" Type="http://schemas.openxmlformats.org/officeDocument/2006/relationships/image" Target="../media/image6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jpg"/><Relationship Id="rId21" Type="http://schemas.openxmlformats.org/officeDocument/2006/relationships/image" Target="../media/image21.png"/><Relationship Id="rId7" Type="http://schemas.openxmlformats.org/officeDocument/2006/relationships/image" Target="../media/image7.jpg"/><Relationship Id="rId12" Type="http://schemas.openxmlformats.org/officeDocument/2006/relationships/image" Target="../media/image12.jpg"/><Relationship Id="rId17" Type="http://schemas.openxmlformats.org/officeDocument/2006/relationships/image" Target="../media/image17.jpg"/><Relationship Id="rId25" Type="http://schemas.openxmlformats.org/officeDocument/2006/relationships/image" Target="../media/image25.jp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jp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jp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10" Type="http://schemas.openxmlformats.org/officeDocument/2006/relationships/image" Target="../media/image10.jp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jpg"/><Relationship Id="rId22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21.png"/><Relationship Id="rId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21.png"/><Relationship Id="rId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27.png"/><Relationship Id="rId9" Type="http://schemas.openxmlformats.org/officeDocument/2006/relationships/image" Target="../media/image3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5852/ejt.2019.586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"/>
          <p:cNvSpPr txBox="1">
            <a:spLocks noGrp="1"/>
          </p:cNvSpPr>
          <p:nvPr>
            <p:ph type="ctrTitle"/>
          </p:nvPr>
        </p:nvSpPr>
        <p:spPr>
          <a:xfrm>
            <a:off x="3304641" y="1247265"/>
            <a:ext cx="5388421" cy="21097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400"/>
              <a:buFont typeface="Century Gothic"/>
              <a:buNone/>
            </a:pPr>
            <a:r>
              <a:rPr lang="fr-FR" sz="2400"/>
              <a:t>All the cool stuff a taxonomic journal can (should?)</a:t>
            </a:r>
            <a:br>
              <a:rPr lang="fr-FR" sz="2400"/>
            </a:br>
            <a:r>
              <a:rPr lang="fr-FR" sz="2400"/>
              <a:t>showcase through semantic enhancement</a:t>
            </a:r>
            <a:endParaRPr sz="2400" b="1">
              <a:solidFill>
                <a:schemeClr val="dk2"/>
              </a:solidFill>
            </a:endParaRPr>
          </a:p>
        </p:txBody>
      </p:sp>
      <p:sp>
        <p:nvSpPr>
          <p:cNvPr id="178" name="Google Shape;178;p1"/>
          <p:cNvSpPr txBox="1">
            <a:spLocks noGrp="1"/>
          </p:cNvSpPr>
          <p:nvPr>
            <p:ph type="subTitle" idx="1"/>
          </p:nvPr>
        </p:nvSpPr>
        <p:spPr>
          <a:xfrm>
            <a:off x="2125873" y="121821"/>
            <a:ext cx="5237140" cy="844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b="1">
              <a:solidFill>
                <a:schemeClr val="dk2"/>
              </a:solidFill>
            </a:endParaRPr>
          </a:p>
        </p:txBody>
      </p:sp>
      <p:pic>
        <p:nvPicPr>
          <p:cNvPr id="179" name="Google Shape;179;p1"/>
          <p:cNvPicPr preferRelativeResize="0"/>
          <p:nvPr/>
        </p:nvPicPr>
        <p:blipFill rotWithShape="1">
          <a:blip r:embed="rId3">
            <a:alphaModFix amt="24000"/>
          </a:blip>
          <a:srcRect/>
          <a:stretch/>
        </p:blipFill>
        <p:spPr>
          <a:xfrm>
            <a:off x="716332" y="1229880"/>
            <a:ext cx="2269342" cy="2743319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1"/>
          <p:cNvSpPr txBox="1"/>
          <p:nvPr/>
        </p:nvSpPr>
        <p:spPr>
          <a:xfrm>
            <a:off x="3304641" y="3469485"/>
            <a:ext cx="4901700" cy="6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275" tIns="41125" rIns="82275" bIns="41125" anchor="t" anchorCtr="0">
            <a:normAutofit fontScale="85000" lnSpcReduction="20000"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fr-FR" sz="1215" b="1" i="0" u="none" strike="noStrike" cap="none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Presenter</a:t>
            </a:r>
            <a:r>
              <a:rPr lang="fr-FR" sz="1215" b="1" i="0" u="none" strike="noStrike" cap="none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 Laurence Bénichou, Liaison </a:t>
            </a:r>
            <a:r>
              <a:rPr lang="fr-FR" sz="1215" b="1" i="0" u="none" strike="noStrike" cap="none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officer</a:t>
            </a:r>
            <a:r>
              <a:rPr lang="fr-FR" sz="1215" b="1" i="0" u="none" strike="noStrike" cap="none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endParaRPr dirty="0"/>
          </a:p>
          <a:p>
            <a:pPr marL="0" marR="0" lvl="0" indent="0" algn="ctr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fr-FR" sz="1215" b="1" i="1" u="none" strike="noStrike" cap="none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European</a:t>
            </a:r>
            <a:r>
              <a:rPr lang="fr-FR" sz="1215" b="1" i="1" u="none" strike="noStrike" cap="none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Journal of </a:t>
            </a:r>
            <a:r>
              <a:rPr lang="fr-FR" sz="1215" b="1" i="1" u="none" strike="noStrike" cap="none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Taxonomy</a:t>
            </a:r>
            <a:endParaRPr lang="fr-FR" sz="1215" b="1" i="1" u="none" strike="noStrike" cap="none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lvl="0" algn="ctr">
              <a:spcBef>
                <a:spcPts val="750"/>
              </a:spcBef>
              <a:buClr>
                <a:schemeClr val="accent1"/>
              </a:buClr>
              <a:buSzPct val="100000"/>
            </a:pPr>
            <a:r>
              <a:rPr lang="fr-FR" sz="1215" b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https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://</a:t>
            </a: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doi.org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/</a:t>
            </a:r>
            <a:r>
              <a:rPr lang="fr-FR" sz="1200" dirty="0"/>
              <a:t>10.5281/zenodo.6619042</a:t>
            </a:r>
            <a:endParaRPr sz="1215" b="1" i="0" u="none" strike="noStrike" cap="none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1215" b="1" i="0" u="none" strike="noStrike" cap="none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1" name="Google Shape;181;p1"/>
          <p:cNvSpPr txBox="1"/>
          <p:nvPr/>
        </p:nvSpPr>
        <p:spPr>
          <a:xfrm>
            <a:off x="3304650" y="4310799"/>
            <a:ext cx="4901700" cy="62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2275" tIns="41125" rIns="82275" bIns="41125" anchor="t" anchorCtr="0">
            <a:normAutofit fontScale="77500" lnSpcReduction="20000"/>
          </a:bodyPr>
          <a:lstStyle/>
          <a:p>
            <a:pPr marL="0" marR="0" lvl="0" indent="0" algn="ctr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Coauthors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:</a:t>
            </a:r>
            <a:endParaRPr sz="1215" b="1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Fabio </a:t>
            </a: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Cianferoni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Isabelle Gérard, Niels </a:t>
            </a: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Raes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, Tony Robillard &amp; </a:t>
            </a: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Radka</a:t>
            </a:r>
            <a:r>
              <a:rPr lang="fr-FR" sz="1215" b="1" dirty="0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fr-FR" sz="1215" b="1" dirty="0" err="1">
                <a:solidFill>
                  <a:schemeClr val="dk2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Rosenbaumová</a:t>
            </a:r>
            <a:endParaRPr sz="1215" b="1" i="0" u="none" strike="noStrike" cap="none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ctr" rtl="0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Noto Sans Symbols"/>
              <a:buNone/>
            </a:pPr>
            <a:endParaRPr sz="1215" b="1" i="0" u="none" strike="noStrike" cap="none" dirty="0">
              <a:solidFill>
                <a:schemeClr val="dk2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Google Shape;30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78072" y="26232"/>
            <a:ext cx="6797834" cy="51172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oogle Shape;313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4694315" cy="483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4" name="Google Shape;31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74319" y="714124"/>
            <a:ext cx="4369681" cy="4429376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12"/>
          <p:cNvSpPr txBox="1"/>
          <p:nvPr/>
        </p:nvSpPr>
        <p:spPr>
          <a:xfrm>
            <a:off x="5273458" y="250521"/>
            <a:ext cx="245035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Not only European…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3694"/>
            <a:ext cx="4660900" cy="354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85509" y="1453018"/>
            <a:ext cx="4670808" cy="3563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5075" y="0"/>
            <a:ext cx="3599701" cy="50918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8" name="Google Shape;328;p14"/>
          <p:cNvCxnSpPr/>
          <p:nvPr/>
        </p:nvCxnSpPr>
        <p:spPr>
          <a:xfrm>
            <a:off x="2409387" y="2907067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29" name="Google Shape;329;p14"/>
          <p:cNvSpPr txBox="1"/>
          <p:nvPr/>
        </p:nvSpPr>
        <p:spPr>
          <a:xfrm>
            <a:off x="1544956" y="3418227"/>
            <a:ext cx="1127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Publication</a:t>
            </a:r>
            <a:endParaRPr/>
          </a:p>
        </p:txBody>
      </p:sp>
      <p:sp>
        <p:nvSpPr>
          <p:cNvPr id="330" name="Google Shape;330;p14"/>
          <p:cNvSpPr txBox="1"/>
          <p:nvPr/>
        </p:nvSpPr>
        <p:spPr>
          <a:xfrm>
            <a:off x="6852806" y="2037881"/>
            <a:ext cx="1172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Preparation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1" name="Google Shape;331;p14"/>
          <p:cNvSpPr txBox="1"/>
          <p:nvPr/>
        </p:nvSpPr>
        <p:spPr>
          <a:xfrm>
            <a:off x="6694474" y="653740"/>
            <a:ext cx="122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Peer-Review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32" name="Google Shape;332;p14"/>
          <p:cNvSpPr txBox="1"/>
          <p:nvPr/>
        </p:nvSpPr>
        <p:spPr>
          <a:xfrm>
            <a:off x="1518331" y="4466711"/>
            <a:ext cx="12105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Preservation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333" name="Google Shape;333;p14"/>
          <p:cNvCxnSpPr/>
          <p:nvPr/>
        </p:nvCxnSpPr>
        <p:spPr>
          <a:xfrm>
            <a:off x="2409387" y="1116663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334" name="Google Shape;334;p14"/>
          <p:cNvCxnSpPr/>
          <p:nvPr/>
        </p:nvCxnSpPr>
        <p:spPr>
          <a:xfrm>
            <a:off x="2477511" y="-821342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335" name="Google Shape;335;p14"/>
          <p:cNvCxnSpPr/>
          <p:nvPr/>
        </p:nvCxnSpPr>
        <p:spPr>
          <a:xfrm rot="10800000" flipH="1">
            <a:off x="4011475" y="2894150"/>
            <a:ext cx="1010400" cy="218010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36" name="Google Shape;336;p14"/>
          <p:cNvSpPr txBox="1"/>
          <p:nvPr/>
        </p:nvSpPr>
        <p:spPr>
          <a:xfrm>
            <a:off x="2811308" y="4384481"/>
            <a:ext cx="832200" cy="3000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LOCKSS</a:t>
            </a:r>
            <a:endParaRPr/>
          </a:p>
        </p:txBody>
      </p:sp>
      <p:cxnSp>
        <p:nvCxnSpPr>
          <p:cNvPr id="337" name="Google Shape;337;p14"/>
          <p:cNvCxnSpPr/>
          <p:nvPr/>
        </p:nvCxnSpPr>
        <p:spPr>
          <a:xfrm flipH="1">
            <a:off x="2939305" y="3920583"/>
            <a:ext cx="267600" cy="393600"/>
          </a:xfrm>
          <a:prstGeom prst="straightConnector1">
            <a:avLst/>
          </a:prstGeom>
          <a:noFill/>
          <a:ln w="15875" cap="rnd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38" name="Google Shape;338;p14"/>
          <p:cNvSpPr txBox="1"/>
          <p:nvPr/>
        </p:nvSpPr>
        <p:spPr>
          <a:xfrm rot="-5400000">
            <a:off x="-1693283" y="1551313"/>
            <a:ext cx="5944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lang="fr-FR" sz="2800" b="1" i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</a:t>
            </a:r>
            <a:r>
              <a:rPr lang="fr-FR" sz="2800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XML-first worklow</a:t>
            </a:r>
            <a:endParaRPr sz="2800" b="1"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39" name="Google Shape;339;p14"/>
          <p:cNvSpPr txBox="1"/>
          <p:nvPr/>
        </p:nvSpPr>
        <p:spPr>
          <a:xfrm>
            <a:off x="1483817" y="224678"/>
            <a:ext cx="12795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Metotaxa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BiCIKL</a:t>
            </a:r>
            <a:endParaRPr/>
          </a:p>
        </p:txBody>
      </p:sp>
      <p:sp>
        <p:nvSpPr>
          <p:cNvPr id="340" name="Google Shape;340;p14"/>
          <p:cNvSpPr txBox="1"/>
          <p:nvPr/>
        </p:nvSpPr>
        <p:spPr>
          <a:xfrm>
            <a:off x="6897806" y="3418227"/>
            <a:ext cx="1127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Reuse</a:t>
            </a:r>
            <a:endParaRPr/>
          </a:p>
        </p:txBody>
      </p:sp>
      <p:cxnSp>
        <p:nvCxnSpPr>
          <p:cNvPr id="341" name="Google Shape;341;p14"/>
          <p:cNvCxnSpPr/>
          <p:nvPr/>
        </p:nvCxnSpPr>
        <p:spPr>
          <a:xfrm rot="10800000" flipH="1">
            <a:off x="2490000" y="4233975"/>
            <a:ext cx="1953000" cy="1140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342" name="Google Shape;342;p14"/>
          <p:cNvSpPr txBox="1"/>
          <p:nvPr/>
        </p:nvSpPr>
        <p:spPr>
          <a:xfrm>
            <a:off x="2811298" y="4754775"/>
            <a:ext cx="1064400" cy="3000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Invenio</a:t>
            </a:r>
            <a:endParaRPr/>
          </a:p>
        </p:txBody>
      </p:sp>
      <p:cxnSp>
        <p:nvCxnSpPr>
          <p:cNvPr id="343" name="Google Shape;343;p14"/>
          <p:cNvCxnSpPr>
            <a:endCxn id="342" idx="3"/>
          </p:cNvCxnSpPr>
          <p:nvPr/>
        </p:nvCxnSpPr>
        <p:spPr>
          <a:xfrm flipH="1">
            <a:off x="3875698" y="4073175"/>
            <a:ext cx="1534200" cy="831600"/>
          </a:xfrm>
          <a:prstGeom prst="straightConnector1">
            <a:avLst/>
          </a:prstGeom>
          <a:noFill/>
          <a:ln w="15875" cap="rnd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5"/>
          <p:cNvSpPr txBox="1">
            <a:spLocks noGrp="1"/>
          </p:cNvSpPr>
          <p:nvPr>
            <p:ph type="title"/>
          </p:nvPr>
        </p:nvSpPr>
        <p:spPr>
          <a:xfrm>
            <a:off x="1944695" y="468083"/>
            <a:ext cx="6683765" cy="960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800"/>
              <a:buFont typeface="Century Gothic"/>
              <a:buNone/>
            </a:pPr>
            <a:r>
              <a:rPr lang="fr-FR"/>
              <a:t>Key points to conclude</a:t>
            </a:r>
            <a:endParaRPr/>
          </a:p>
        </p:txBody>
      </p:sp>
      <p:sp>
        <p:nvSpPr>
          <p:cNvPr id="349" name="Google Shape;349;p15"/>
          <p:cNvSpPr txBox="1">
            <a:spLocks noGrp="1"/>
          </p:cNvSpPr>
          <p:nvPr>
            <p:ph type="body" idx="1"/>
          </p:nvPr>
        </p:nvSpPr>
        <p:spPr>
          <a:xfrm>
            <a:off x="1941909" y="1600200"/>
            <a:ext cx="6686550" cy="2833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dirty="0" err="1"/>
              <a:t>Thanks</a:t>
            </a:r>
            <a:r>
              <a:rPr lang="fr-FR" dirty="0"/>
              <a:t> to a </a:t>
            </a:r>
            <a:r>
              <a:rPr lang="fr-FR" dirty="0" err="1"/>
              <a:t>partnership</a:t>
            </a:r>
            <a:r>
              <a:rPr lang="fr-FR" dirty="0"/>
              <a:t> </a:t>
            </a:r>
            <a:r>
              <a:rPr lang="fr-FR" dirty="0" err="1"/>
              <a:t>with</a:t>
            </a:r>
            <a:r>
              <a:rPr lang="fr-FR" dirty="0"/>
              <a:t> </a:t>
            </a:r>
            <a:r>
              <a:rPr lang="fr-FR" dirty="0" err="1"/>
              <a:t>Plazi</a:t>
            </a:r>
            <a:r>
              <a:rPr lang="fr-FR" dirty="0"/>
              <a:t>, data are </a:t>
            </a:r>
            <a:r>
              <a:rPr lang="fr-FR" dirty="0" err="1"/>
              <a:t>liberated</a:t>
            </a:r>
            <a:r>
              <a:rPr lang="fr-FR" dirty="0"/>
              <a:t> as </a:t>
            </a:r>
            <a:r>
              <a:rPr lang="fr-FR" dirty="0" err="1"/>
              <a:t>soon</a:t>
            </a:r>
            <a:r>
              <a:rPr lang="fr-FR" dirty="0"/>
              <a:t> as </a:t>
            </a:r>
            <a:r>
              <a:rPr lang="fr-FR" dirty="0" err="1"/>
              <a:t>published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dirty="0"/>
              <a:t>Multiplication </a:t>
            </a:r>
            <a:r>
              <a:rPr lang="fr-FR" dirty="0" err="1"/>
              <a:t>effect</a:t>
            </a:r>
            <a:r>
              <a:rPr lang="fr-FR" dirty="0"/>
              <a:t> of citation and </a:t>
            </a:r>
            <a:r>
              <a:rPr lang="fr-FR" dirty="0" err="1"/>
              <a:t>preservation</a:t>
            </a:r>
            <a:r>
              <a:rPr lang="fr-FR" dirty="0"/>
              <a:t> of the content (incl. Annotation, </a:t>
            </a:r>
            <a:r>
              <a:rPr lang="fr-FR" dirty="0" err="1"/>
              <a:t>ongoing</a:t>
            </a:r>
            <a:r>
              <a:rPr lang="fr-FR" dirty="0"/>
              <a:t>)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dirty="0"/>
              <a:t>The best </a:t>
            </a:r>
            <a:r>
              <a:rPr lang="fr-FR" dirty="0" err="1"/>
              <a:t>way</a:t>
            </a:r>
            <a:r>
              <a:rPr lang="fr-FR" dirty="0"/>
              <a:t> to </a:t>
            </a:r>
            <a:r>
              <a:rPr lang="fr-FR" dirty="0" err="1"/>
              <a:t>avoid</a:t>
            </a:r>
            <a:r>
              <a:rPr lang="fr-FR" dirty="0"/>
              <a:t> </a:t>
            </a:r>
            <a:r>
              <a:rPr lang="fr-FR" dirty="0" err="1"/>
              <a:t>discrepancies</a:t>
            </a:r>
            <a:r>
              <a:rPr lang="fr-FR" dirty="0"/>
              <a:t> and </a:t>
            </a:r>
            <a:r>
              <a:rPr lang="fr-FR" dirty="0" err="1"/>
              <a:t>errors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to switch the workflow to XML first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i="1" dirty="0"/>
              <a:t>EJT</a:t>
            </a:r>
            <a:r>
              <a:rPr lang="fr-FR" dirty="0"/>
              <a:t> as a </a:t>
            </a:r>
            <a:r>
              <a:rPr lang="fr-FR" dirty="0" err="1"/>
              <a:t>publishing</a:t>
            </a:r>
            <a:r>
              <a:rPr lang="fr-FR" dirty="0"/>
              <a:t> </a:t>
            </a:r>
            <a:r>
              <a:rPr lang="fr-FR" dirty="0" err="1"/>
              <a:t>laboratory</a:t>
            </a:r>
            <a:r>
              <a:rPr lang="fr-FR" dirty="0"/>
              <a:t>,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involved</a:t>
            </a:r>
            <a:r>
              <a:rPr lang="fr-FR" dirty="0"/>
              <a:t> in </a:t>
            </a:r>
            <a:r>
              <a:rPr lang="fr-FR" dirty="0" err="1"/>
              <a:t>european</a:t>
            </a:r>
            <a:r>
              <a:rPr lang="fr-FR" dirty="0"/>
              <a:t> </a:t>
            </a:r>
            <a:r>
              <a:rPr lang="fr-FR" dirty="0" err="1"/>
              <a:t>projects</a:t>
            </a:r>
            <a:r>
              <a:rPr lang="fr-FR" dirty="0"/>
              <a:t> </a:t>
            </a:r>
            <a:r>
              <a:rPr lang="fr-FR" dirty="0" err="1"/>
              <a:t>regarding</a:t>
            </a:r>
            <a:r>
              <a:rPr lang="fr-FR" dirty="0"/>
              <a:t> bi-</a:t>
            </a:r>
            <a:r>
              <a:rPr lang="fr-FR" dirty="0" err="1"/>
              <a:t>directional</a:t>
            </a:r>
            <a:r>
              <a:rPr lang="fr-FR" dirty="0"/>
              <a:t> links </a:t>
            </a:r>
            <a:r>
              <a:rPr lang="fr-FR" dirty="0" err="1"/>
              <a:t>between</a:t>
            </a:r>
            <a:r>
              <a:rPr lang="fr-FR" dirty="0"/>
              <a:t> </a:t>
            </a:r>
            <a:r>
              <a:rPr lang="fr-FR" dirty="0" err="1"/>
              <a:t>RIs</a:t>
            </a:r>
            <a:r>
              <a:rPr lang="fr-FR" dirty="0"/>
              <a:t> and </a:t>
            </a:r>
            <a:r>
              <a:rPr lang="fr-FR" dirty="0" err="1"/>
              <a:t>literature</a:t>
            </a:r>
            <a:r>
              <a:rPr lang="fr-FR" dirty="0"/>
              <a:t> (</a:t>
            </a:r>
            <a:r>
              <a:rPr lang="fr-FR" dirty="0" err="1"/>
              <a:t>Bicikl</a:t>
            </a:r>
            <a:r>
              <a:rPr lang="fr-FR" dirty="0"/>
              <a:t>, </a:t>
            </a:r>
            <a:r>
              <a:rPr lang="fr-FR" dirty="0" err="1"/>
              <a:t>Metotaxa</a:t>
            </a:r>
            <a:r>
              <a:rPr lang="fr-FR" dirty="0"/>
              <a:t>)</a:t>
            </a:r>
            <a:endParaRPr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dirty="0" err="1"/>
              <a:t>Such</a:t>
            </a:r>
            <a:r>
              <a:rPr lang="fr-FR" dirty="0"/>
              <a:t> workflow </a:t>
            </a:r>
            <a:r>
              <a:rPr lang="fr-FR" dirty="0" err="1"/>
              <a:t>enables</a:t>
            </a:r>
            <a:r>
              <a:rPr lang="fr-FR" dirty="0"/>
              <a:t> </a:t>
            </a:r>
            <a:r>
              <a:rPr lang="fr-FR" dirty="0" err="1"/>
              <a:t>journals</a:t>
            </a:r>
            <a:r>
              <a:rPr lang="fr-FR" dirty="0"/>
              <a:t> to </a:t>
            </a:r>
            <a:r>
              <a:rPr lang="fr-FR" dirty="0" err="1"/>
              <a:t>create</a:t>
            </a:r>
            <a:r>
              <a:rPr lang="fr-FR" dirty="0"/>
              <a:t> new </a:t>
            </a:r>
            <a:r>
              <a:rPr lang="fr-FR" dirty="0" err="1"/>
              <a:t>indicators</a:t>
            </a:r>
            <a:r>
              <a:rPr lang="fr-FR" dirty="0"/>
              <a:t> to monitor </a:t>
            </a:r>
            <a:r>
              <a:rPr lang="fr-FR" dirty="0" err="1"/>
              <a:t>their</a:t>
            </a:r>
            <a:r>
              <a:rPr lang="fr-FR" dirty="0"/>
              <a:t> impact to the </a:t>
            </a:r>
            <a:r>
              <a:rPr lang="fr-FR" dirty="0" err="1"/>
              <a:t>community</a:t>
            </a:r>
            <a:r>
              <a:rPr lang="fr-FR" dirty="0"/>
              <a:t> </a:t>
            </a:r>
            <a:r>
              <a:rPr lang="fr-FR" dirty="0" err="1"/>
              <a:t>they</a:t>
            </a:r>
            <a:r>
              <a:rPr lang="fr-FR" dirty="0"/>
              <a:t> serve</a:t>
            </a: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endParaRPr lang="fr-FR" dirty="0"/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fr-FR" dirty="0"/>
              <a:t>Retro conversion </a:t>
            </a:r>
            <a:r>
              <a:rPr lang="fr-FR" dirty="0" err="1"/>
              <a:t>is</a:t>
            </a:r>
            <a:r>
              <a:rPr lang="fr-FR" dirty="0"/>
              <a:t> </a:t>
            </a:r>
            <a:r>
              <a:rPr lang="fr-FR" dirty="0" err="1"/>
              <a:t>better</a:t>
            </a:r>
            <a:r>
              <a:rPr lang="fr-FR" dirty="0"/>
              <a:t> </a:t>
            </a:r>
            <a:r>
              <a:rPr lang="fr-FR" dirty="0" err="1"/>
              <a:t>than</a:t>
            </a:r>
            <a:r>
              <a:rPr lang="fr-FR" dirty="0"/>
              <a:t> </a:t>
            </a:r>
            <a:r>
              <a:rPr lang="fr-FR" dirty="0" err="1"/>
              <a:t>letting</a:t>
            </a:r>
            <a:r>
              <a:rPr lang="fr-FR" dirty="0"/>
              <a:t> all </a:t>
            </a:r>
            <a:r>
              <a:rPr lang="fr-FR" dirty="0" err="1"/>
              <a:t>those</a:t>
            </a:r>
            <a:r>
              <a:rPr lang="fr-FR" dirty="0"/>
              <a:t> data </a:t>
            </a:r>
            <a:r>
              <a:rPr lang="fr-FR" dirty="0" err="1"/>
              <a:t>behind</a:t>
            </a:r>
            <a:r>
              <a:rPr lang="fr-FR" dirty="0"/>
              <a:t> PDF </a:t>
            </a:r>
            <a:r>
              <a:rPr lang="fr-FR" dirty="0" err="1"/>
              <a:t>walls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6"/>
          <p:cNvSpPr/>
          <p:nvPr/>
        </p:nvSpPr>
        <p:spPr>
          <a:xfrm>
            <a:off x="205525" y="87325"/>
            <a:ext cx="5226900" cy="23400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5" name="Google Shape;355;p16"/>
          <p:cNvSpPr txBox="1"/>
          <p:nvPr/>
        </p:nvSpPr>
        <p:spPr>
          <a:xfrm>
            <a:off x="1443119" y="2954008"/>
            <a:ext cx="66432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40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 you for your attention</a:t>
            </a:r>
            <a:endParaRPr/>
          </a:p>
        </p:txBody>
      </p:sp>
      <p:sp>
        <p:nvSpPr>
          <p:cNvPr id="356" name="Google Shape;356;p16"/>
          <p:cNvSpPr txBox="1"/>
          <p:nvPr/>
        </p:nvSpPr>
        <p:spPr>
          <a:xfrm>
            <a:off x="4806206" y="3581049"/>
            <a:ext cx="31284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laurence.benichou@mnhn.fr</a:t>
            </a:r>
            <a:endParaRPr sz="180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357" name="Google Shape;35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09325" y="177913"/>
            <a:ext cx="941025" cy="1141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20250" y="4347025"/>
            <a:ext cx="692525" cy="65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86339" y="4449278"/>
            <a:ext cx="1799985" cy="44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921399" y="1413588"/>
            <a:ext cx="1080175" cy="259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69825" y="381474"/>
            <a:ext cx="941024" cy="734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51673" y="328687"/>
            <a:ext cx="1277951" cy="400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38650" y="537513"/>
            <a:ext cx="1639789" cy="42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055117" y="1744748"/>
            <a:ext cx="1277957" cy="58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38651" y="1026050"/>
            <a:ext cx="1103954" cy="58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3151950" y="1099650"/>
            <a:ext cx="788625" cy="886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10450" y="1774050"/>
            <a:ext cx="826952" cy="44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438650" y="1774062"/>
            <a:ext cx="1542699" cy="421924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16"/>
          <p:cNvSpPr txBox="1"/>
          <p:nvPr/>
        </p:nvSpPr>
        <p:spPr>
          <a:xfrm>
            <a:off x="358950" y="177925"/>
            <a:ext cx="82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Gill Sans"/>
                <a:ea typeface="Gill Sans"/>
                <a:cs typeface="Gill Sans"/>
                <a:sym typeface="Gill Sans"/>
              </a:rPr>
              <a:t>Funders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70" name="Google Shape;370;p1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367338" y="880050"/>
            <a:ext cx="653525" cy="653525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16"/>
          <p:cNvSpPr/>
          <p:nvPr/>
        </p:nvSpPr>
        <p:spPr>
          <a:xfrm>
            <a:off x="5333075" y="4306725"/>
            <a:ext cx="3682500" cy="7341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72" name="Google Shape;372;p16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7627889" y="1797917"/>
            <a:ext cx="1103926" cy="880695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16"/>
          <p:cNvSpPr txBox="1"/>
          <p:nvPr/>
        </p:nvSpPr>
        <p:spPr>
          <a:xfrm>
            <a:off x="7627838" y="1358387"/>
            <a:ext cx="1104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Gill Sans"/>
                <a:ea typeface="Gill Sans"/>
                <a:cs typeface="Gill Sans"/>
                <a:sym typeface="Gill Sans"/>
              </a:rPr>
              <a:t>Endorsed by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374" name="Google Shape;374;p16"/>
          <p:cNvSpPr txBox="1"/>
          <p:nvPr/>
        </p:nvSpPr>
        <p:spPr>
          <a:xfrm>
            <a:off x="5381675" y="4347025"/>
            <a:ext cx="8271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>
                <a:latin typeface="Gill Sans"/>
                <a:ea typeface="Gill Sans"/>
                <a:cs typeface="Gill Sans"/>
                <a:sym typeface="Gill Sans"/>
              </a:rPr>
              <a:t>Partners</a:t>
            </a:r>
            <a:endParaRPr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3"/>
          <p:cNvSpPr txBox="1">
            <a:spLocks noGrp="1"/>
          </p:cNvSpPr>
          <p:nvPr>
            <p:ph type="title"/>
          </p:nvPr>
        </p:nvSpPr>
        <p:spPr>
          <a:xfrm>
            <a:off x="1171453" y="251427"/>
            <a:ext cx="7564200" cy="60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Helvetica Neue"/>
              <a:buNone/>
            </a:pPr>
            <a:r>
              <a:rPr lang="fr-FR" i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EJT:</a:t>
            </a:r>
            <a:r>
              <a:rPr lang="fr-FR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a publishing laboratory journal that belongs to 10 institutions</a:t>
            </a:r>
            <a:endParaRPr/>
          </a:p>
        </p:txBody>
      </p:sp>
      <p:pic>
        <p:nvPicPr>
          <p:cNvPr id="188" name="Google Shape;188;p3" descr="mage result for serres balat meis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09213" y="1180879"/>
            <a:ext cx="840059" cy="5600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3" descr="APM_LOGO_ENG_VECTOR.eps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547882" y="1538423"/>
            <a:ext cx="685624" cy="3570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3" descr="mage result for Copenhagen museum zoology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46293" y="1525402"/>
            <a:ext cx="988558" cy="3906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3" descr="https://i1.wp.com/hisour.com/wp-content/uploads/2017/03/Naturalis-Biodiversity-Center.jpg?fit=1092%2C598&amp;ssl=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233494" y="2413614"/>
            <a:ext cx="825590" cy="45210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" descr="mage result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351406" y="3875765"/>
            <a:ext cx="816483" cy="6123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3" descr="mage result for museo ciencias naturales madri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252568" y="4294102"/>
            <a:ext cx="961612" cy="6051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3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992025" y="4795113"/>
            <a:ext cx="732334" cy="268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3" descr="mage result for Royal museum central africa tervuren batiment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3158971" y="1066218"/>
            <a:ext cx="856193" cy="5713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3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853497" y="1745245"/>
            <a:ext cx="775052" cy="242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3" descr="mage result for museum histoire naturelle bruxelles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252583" y="1421559"/>
            <a:ext cx="877608" cy="481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3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6876802" y="2261286"/>
            <a:ext cx="227458" cy="338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3" descr="ogo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6676823" y="4437103"/>
            <a:ext cx="851599" cy="2329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0" name="Google Shape;200;p3" descr="Danemark.psd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035365" y="1817569"/>
            <a:ext cx="369025" cy="49410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1" name="Google Shape;201;p3" descr="mage result for MNHN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35096" y="2280851"/>
            <a:ext cx="918617" cy="56530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3" descr="ttp://spanishsabores.com/wp-content/uploads/2012/05/IMG_8432.jp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226405" y="3433921"/>
            <a:ext cx="826292" cy="551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3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98251" y="2770857"/>
            <a:ext cx="1114394" cy="354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3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936112" y="3655200"/>
            <a:ext cx="500574" cy="4437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3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222249" y="263225"/>
            <a:ext cx="769780" cy="837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131780" y="2873531"/>
            <a:ext cx="1055409" cy="6540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910497" y="2581318"/>
            <a:ext cx="493900" cy="49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7583565" y="3719281"/>
            <a:ext cx="1496230" cy="11072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"/>
          <p:cNvPicPr preferRelativeResize="0"/>
          <p:nvPr/>
        </p:nvPicPr>
        <p:blipFill>
          <a:blip r:embed="rId24">
            <a:alphaModFix/>
          </a:blip>
          <a:stretch>
            <a:fillRect/>
          </a:stretch>
        </p:blipFill>
        <p:spPr>
          <a:xfrm>
            <a:off x="1839512" y="679785"/>
            <a:ext cx="6080724" cy="4296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3"/>
          <p:cNvPicPr preferRelativeResize="0"/>
          <p:nvPr/>
        </p:nvPicPr>
        <p:blipFill>
          <a:blip r:embed="rId25">
            <a:alphaModFix/>
          </a:blip>
          <a:stretch>
            <a:fillRect/>
          </a:stretch>
        </p:blipFill>
        <p:spPr>
          <a:xfrm>
            <a:off x="2602292" y="1344450"/>
            <a:ext cx="556685" cy="23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"/>
          <p:cNvSpPr txBox="1">
            <a:spLocks noGrp="1"/>
          </p:cNvSpPr>
          <p:nvPr>
            <p:ph type="body" idx="1"/>
          </p:nvPr>
        </p:nvSpPr>
        <p:spPr>
          <a:xfrm>
            <a:off x="1954060" y="2127773"/>
            <a:ext cx="5824603" cy="24567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31457" lvl="0" indent="-231457" algn="l" rtl="0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Ownership shared by the founding institutions</a:t>
            </a:r>
            <a:endParaRPr/>
          </a:p>
          <a:p>
            <a:pPr marL="231457" lvl="0" indent="-231457" algn="l" rtl="0">
              <a:spcBef>
                <a:spcPts val="675"/>
              </a:spcBef>
              <a:spcAft>
                <a:spcPts val="0"/>
              </a:spcAft>
              <a:buSzPts val="1400"/>
              <a:buChar char="●"/>
            </a:pP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International, fully electronic, fast-track, open-access, peer-reviewed journal</a:t>
            </a:r>
            <a:endParaRPr/>
          </a:p>
          <a:p>
            <a:pPr marL="231457" lvl="0" indent="-231457" algn="l" rtl="0">
              <a:spcBef>
                <a:spcPts val="675"/>
              </a:spcBef>
              <a:spcAft>
                <a:spcPts val="0"/>
              </a:spcAft>
              <a:buSzPts val="1400"/>
              <a:buChar char="●"/>
            </a:pP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descriptive  taxonomy, covering subjects in zoology (incl. entomology), botany and palaeontology.</a:t>
            </a:r>
            <a:endParaRPr/>
          </a:p>
          <a:p>
            <a:pPr marL="231457" lvl="0" indent="-231457" algn="l" rtl="0">
              <a:spcBef>
                <a:spcPts val="675"/>
              </a:spcBef>
              <a:spcAft>
                <a:spcPts val="0"/>
              </a:spcAft>
              <a:buSzPts val="1400"/>
              <a:buChar char="●"/>
            </a:pP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Truly global but firmly anchored in Europe</a:t>
            </a:r>
            <a:endParaRPr/>
          </a:p>
          <a:p>
            <a:pPr marL="231457" lvl="0" indent="-231457" algn="l" rtl="0">
              <a:spcBef>
                <a:spcPts val="675"/>
              </a:spcBef>
              <a:spcAft>
                <a:spcPts val="0"/>
              </a:spcAft>
              <a:buSzPts val="1400"/>
              <a:buChar char="●"/>
            </a:pP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Some of the journals published by the institutions members of </a:t>
            </a:r>
            <a:r>
              <a:rPr lang="fr-FR" i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 </a:t>
            </a: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have merged while others have chosen not to merge, for now.</a:t>
            </a:r>
            <a:endParaRPr/>
          </a:p>
          <a:p>
            <a:pPr marL="231457" lvl="0" indent="-231457" algn="l" rtl="0">
              <a:spcBef>
                <a:spcPts val="675"/>
              </a:spcBef>
              <a:spcAft>
                <a:spcPts val="0"/>
              </a:spcAft>
              <a:buSzPts val="1400"/>
              <a:buChar char="●"/>
            </a:pPr>
            <a:r>
              <a:rPr lang="fr-FR" b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Key aspects: </a:t>
            </a:r>
            <a:r>
              <a:rPr lang="fr-FR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its economic model; pool of resources and expertise; set-up of cross-institutional strategy at European level for taxonomy </a:t>
            </a:r>
            <a:endParaRPr/>
          </a:p>
          <a:p>
            <a:pPr marL="231457" lvl="0" indent="-142557" algn="l" rtl="0">
              <a:spcBef>
                <a:spcPts val="675"/>
              </a:spcBef>
              <a:spcAft>
                <a:spcPts val="0"/>
              </a:spcAft>
              <a:buSzPts val="1400"/>
              <a:buNone/>
            </a:pPr>
            <a:endParaRPr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17" name="Google Shape;217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5575" y="1017557"/>
            <a:ext cx="1331177" cy="88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1258" y="1030230"/>
            <a:ext cx="1395003" cy="8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536" y="1949690"/>
            <a:ext cx="1288449" cy="8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93514" y="1017557"/>
            <a:ext cx="1355090" cy="88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537" y="4214954"/>
            <a:ext cx="1259449" cy="659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4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74536" y="2881822"/>
            <a:ext cx="1288449" cy="128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" descr="naturalis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448604" y="1017557"/>
            <a:ext cx="1539782" cy="88745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4"/>
          <p:cNvSpPr txBox="1">
            <a:spLocks noGrp="1"/>
          </p:cNvSpPr>
          <p:nvPr>
            <p:ph type="title"/>
          </p:nvPr>
        </p:nvSpPr>
        <p:spPr>
          <a:xfrm>
            <a:off x="1183328" y="430070"/>
            <a:ext cx="7184057" cy="60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lang="fr-FR" i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EJT, </a:t>
            </a:r>
            <a:r>
              <a:rPr lang="fr-FR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diamond OA journal</a:t>
            </a:r>
            <a:endParaRPr/>
          </a:p>
        </p:txBody>
      </p:sp>
      <p:pic>
        <p:nvPicPr>
          <p:cNvPr id="225" name="Google Shape;225;p4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127577" y="2061871"/>
            <a:ext cx="1922282" cy="1422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979492" y="998872"/>
            <a:ext cx="1462173" cy="9061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35575" y="1017557"/>
            <a:ext cx="1331177" cy="88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1258" y="1030230"/>
            <a:ext cx="1395003" cy="8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4536" y="1949690"/>
            <a:ext cx="1288449" cy="887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93514" y="1017557"/>
            <a:ext cx="1355090" cy="887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3537" y="4214954"/>
            <a:ext cx="1259449" cy="659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474536" y="2881822"/>
            <a:ext cx="1288449" cy="1288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5" descr="naturalis.jp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448604" y="1017557"/>
            <a:ext cx="1539782" cy="88745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5"/>
          <p:cNvSpPr txBox="1">
            <a:spLocks noGrp="1"/>
          </p:cNvSpPr>
          <p:nvPr>
            <p:ph type="title"/>
          </p:nvPr>
        </p:nvSpPr>
        <p:spPr>
          <a:xfrm>
            <a:off x="1183329" y="430070"/>
            <a:ext cx="5944248" cy="60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lang="fr-FR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Rationale behind </a:t>
            </a:r>
            <a:r>
              <a:rPr lang="fr-FR" i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</a:t>
            </a:r>
            <a:endParaRPr>
              <a:solidFill>
                <a:srgbClr val="0070C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40" name="Google Shape;240;p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6893076" y="140922"/>
            <a:ext cx="1922282" cy="14224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979492" y="998872"/>
            <a:ext cx="1462173" cy="906135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5"/>
          <p:cNvSpPr txBox="1">
            <a:spLocks noGrp="1"/>
          </p:cNvSpPr>
          <p:nvPr>
            <p:ph type="body" idx="1"/>
          </p:nvPr>
        </p:nvSpPr>
        <p:spPr>
          <a:xfrm>
            <a:off x="1941909" y="2164080"/>
            <a:ext cx="6686550" cy="22693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7500" lnSpcReduction="10000"/>
          </a:bodyPr>
          <a:lstStyle/>
          <a:p>
            <a:pPr marL="257175" lvl="0" indent="-251817" algn="just" rtl="0">
              <a:spcBef>
                <a:spcPts val="0"/>
              </a:spcBef>
              <a:spcAft>
                <a:spcPts val="0"/>
              </a:spcAft>
              <a:buSzPct val="100000"/>
              <a:buFont typeface="Century Gothic"/>
              <a:buAutoNum type="arabicPeriod"/>
            </a:pPr>
            <a:r>
              <a:rPr lang="fr-FR" sz="3026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Prevent the fragmentation of taxonomic information in small and obscure journals </a:t>
            </a:r>
            <a:endParaRPr sz="3026"/>
          </a:p>
          <a:p>
            <a:pPr marL="257175" lvl="0" indent="-251817" algn="just" rtl="0">
              <a:spcBef>
                <a:spcPts val="675"/>
              </a:spcBef>
              <a:spcAft>
                <a:spcPts val="0"/>
              </a:spcAft>
              <a:buSzPct val="100000"/>
              <a:buFont typeface="Century Gothic"/>
              <a:buAutoNum type="arabicPeriod"/>
            </a:pPr>
            <a:r>
              <a:rPr lang="fr-FR" sz="3026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Enable its members to collectively tackle the strategic and technical challenges related to visibility, access, format and financial structure of academic journals, especially publicly-funded titles</a:t>
            </a:r>
            <a:endParaRPr sz="3026"/>
          </a:p>
          <a:p>
            <a:pPr marL="257175" lvl="0" indent="-251817" algn="just" rtl="0">
              <a:spcBef>
                <a:spcPts val="675"/>
              </a:spcBef>
              <a:spcAft>
                <a:spcPts val="0"/>
              </a:spcAft>
              <a:buSzPct val="100000"/>
              <a:buFont typeface="Century Gothic"/>
              <a:buAutoNum type="arabicPeriod"/>
            </a:pPr>
            <a:r>
              <a:rPr lang="fr-FR" sz="3026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Enable institutions to control their editorial production and their own editorial policy</a:t>
            </a:r>
            <a:endParaRPr sz="3026"/>
          </a:p>
          <a:p>
            <a:pPr marL="257175" lvl="0" indent="-251817" algn="just" rtl="0">
              <a:spcBef>
                <a:spcPts val="675"/>
              </a:spcBef>
              <a:spcAft>
                <a:spcPts val="0"/>
              </a:spcAft>
              <a:buSzPct val="100000"/>
              <a:buFont typeface="Century Gothic"/>
              <a:buAutoNum type="arabicPeriod"/>
            </a:pPr>
            <a:r>
              <a:rPr lang="fr-FR" sz="3026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Publishing laboratory for institutional and independent journals</a:t>
            </a:r>
            <a:endParaRPr sz="3026"/>
          </a:p>
          <a:p>
            <a:pPr marL="257175" lvl="0" indent="-251817" algn="just" rtl="0">
              <a:spcBef>
                <a:spcPts val="675"/>
              </a:spcBef>
              <a:spcAft>
                <a:spcPts val="0"/>
              </a:spcAft>
              <a:buSzPct val="100000"/>
              <a:buFont typeface="Century Gothic"/>
              <a:buAutoNum type="arabicPeriod"/>
            </a:pPr>
            <a:r>
              <a:rPr lang="fr-FR" sz="3026" i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</a:t>
            </a:r>
            <a:r>
              <a:rPr lang="fr-FR" sz="3026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was designed from its beginning to liberate the data contained within its articles to the ecosystem of </a:t>
            </a:r>
            <a:r>
              <a:rPr lang="fr-FR" sz="3026" b="1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dynamic, stable, free-to-use and interconnected platforms according to FAIR access principles</a:t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Google Shape;248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7501" y="398375"/>
            <a:ext cx="3192975" cy="45165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9" name="Google Shape;249;p6"/>
          <p:cNvCxnSpPr/>
          <p:nvPr/>
        </p:nvCxnSpPr>
        <p:spPr>
          <a:xfrm>
            <a:off x="2081287" y="2838192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50" name="Google Shape;250;p6"/>
          <p:cNvSpPr txBox="1"/>
          <p:nvPr/>
        </p:nvSpPr>
        <p:spPr>
          <a:xfrm>
            <a:off x="1674116" y="3016714"/>
            <a:ext cx="1127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Publication</a:t>
            </a:r>
            <a:endParaRPr/>
          </a:p>
        </p:txBody>
      </p:sp>
      <p:sp>
        <p:nvSpPr>
          <p:cNvPr id="251" name="Google Shape;251;p6"/>
          <p:cNvSpPr txBox="1"/>
          <p:nvPr/>
        </p:nvSpPr>
        <p:spPr>
          <a:xfrm>
            <a:off x="6702929" y="1675206"/>
            <a:ext cx="11721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Preparation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2" name="Google Shape;252;p6"/>
          <p:cNvSpPr txBox="1"/>
          <p:nvPr/>
        </p:nvSpPr>
        <p:spPr>
          <a:xfrm>
            <a:off x="6675684" y="653740"/>
            <a:ext cx="12267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Peer-Review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3" name="Google Shape;253;p6"/>
          <p:cNvSpPr txBox="1"/>
          <p:nvPr/>
        </p:nvSpPr>
        <p:spPr>
          <a:xfrm>
            <a:off x="6683766" y="3797761"/>
            <a:ext cx="12105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Reuse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54" name="Google Shape;254;p6"/>
          <p:cNvCxnSpPr/>
          <p:nvPr/>
        </p:nvCxnSpPr>
        <p:spPr>
          <a:xfrm>
            <a:off x="2020311" y="1459932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255" name="Google Shape;255;p6"/>
          <p:cNvCxnSpPr/>
          <p:nvPr/>
        </p:nvCxnSpPr>
        <p:spPr>
          <a:xfrm>
            <a:off x="2020311" y="-821342"/>
            <a:ext cx="60447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cxnSp>
        <p:nvCxnSpPr>
          <p:cNvPr id="256" name="Google Shape;256;p6"/>
          <p:cNvCxnSpPr/>
          <p:nvPr/>
        </p:nvCxnSpPr>
        <p:spPr>
          <a:xfrm rot="10800000" flipH="1">
            <a:off x="4181800" y="2868950"/>
            <a:ext cx="1010400" cy="215760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  <p:sp>
        <p:nvSpPr>
          <p:cNvPr id="257" name="Google Shape;257;p6"/>
          <p:cNvSpPr txBox="1"/>
          <p:nvPr/>
        </p:nvSpPr>
        <p:spPr>
          <a:xfrm>
            <a:off x="3273756" y="4624256"/>
            <a:ext cx="832200" cy="300000"/>
          </a:xfrm>
          <a:prstGeom prst="rect">
            <a:avLst/>
          </a:prstGeom>
          <a:noFill/>
          <a:ln w="952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LOCKSS</a:t>
            </a:r>
            <a:endParaRPr/>
          </a:p>
        </p:txBody>
      </p:sp>
      <p:cxnSp>
        <p:nvCxnSpPr>
          <p:cNvPr id="258" name="Google Shape;258;p6"/>
          <p:cNvCxnSpPr>
            <a:endCxn id="257" idx="0"/>
          </p:cNvCxnSpPr>
          <p:nvPr/>
        </p:nvCxnSpPr>
        <p:spPr>
          <a:xfrm flipH="1">
            <a:off x="3689856" y="3632456"/>
            <a:ext cx="340500" cy="991800"/>
          </a:xfrm>
          <a:prstGeom prst="straightConnector1">
            <a:avLst/>
          </a:prstGeom>
          <a:noFill/>
          <a:ln w="15875" cap="rnd" cmpd="sng">
            <a:solidFill>
              <a:srgbClr val="C00000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59" name="Google Shape;259;p6"/>
          <p:cNvSpPr txBox="1"/>
          <p:nvPr/>
        </p:nvSpPr>
        <p:spPr>
          <a:xfrm rot="-5400000">
            <a:off x="-1964408" y="1351988"/>
            <a:ext cx="5944200" cy="6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800"/>
              <a:buFont typeface="Helvetica Neue"/>
              <a:buNone/>
            </a:pPr>
            <a:r>
              <a:rPr lang="fr-FR" sz="2800" b="1" i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EJT</a:t>
            </a:r>
            <a:r>
              <a:rPr lang="fr-FR" sz="2800" b="1">
                <a:solidFill>
                  <a:srgbClr val="0070C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production workflow</a:t>
            </a:r>
            <a:endParaRPr/>
          </a:p>
        </p:txBody>
      </p:sp>
      <p:sp>
        <p:nvSpPr>
          <p:cNvPr id="260" name="Google Shape;260;p6"/>
          <p:cNvSpPr txBox="1"/>
          <p:nvPr/>
        </p:nvSpPr>
        <p:spPr>
          <a:xfrm>
            <a:off x="1685541" y="4511686"/>
            <a:ext cx="1210500" cy="3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35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Preservation</a:t>
            </a:r>
            <a:endParaRPr sz="135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261" name="Google Shape;261;p6"/>
          <p:cNvCxnSpPr/>
          <p:nvPr/>
        </p:nvCxnSpPr>
        <p:spPr>
          <a:xfrm>
            <a:off x="2058525" y="3868400"/>
            <a:ext cx="2725200" cy="0"/>
          </a:xfrm>
          <a:prstGeom prst="straightConnector1">
            <a:avLst/>
          </a:prstGeom>
          <a:noFill/>
          <a:ln w="15875" cap="rnd" cmpd="sng">
            <a:solidFill>
              <a:schemeClr val="accent1"/>
            </a:solidFill>
            <a:prstDash val="dot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7"/>
          <p:cNvSpPr txBox="1">
            <a:spLocks noGrp="1"/>
          </p:cNvSpPr>
          <p:nvPr>
            <p:ph type="title"/>
          </p:nvPr>
        </p:nvSpPr>
        <p:spPr>
          <a:xfrm>
            <a:off x="1290181" y="468083"/>
            <a:ext cx="7753611" cy="1071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3477B2"/>
              </a:buClr>
              <a:buSzPts val="2800"/>
              <a:buFont typeface="Century Gothic"/>
              <a:buNone/>
            </a:pPr>
            <a:r>
              <a:rPr lang="fr-FR" i="1"/>
              <a:t>EJT</a:t>
            </a:r>
            <a:r>
              <a:rPr lang="fr-FR"/>
              <a:t> Guidelines to authors for more efficient data extraction</a:t>
            </a:r>
            <a:endParaRPr/>
          </a:p>
        </p:txBody>
      </p:sp>
      <p:sp>
        <p:nvSpPr>
          <p:cNvPr id="267" name="Google Shape;267;p7"/>
          <p:cNvSpPr txBox="1"/>
          <p:nvPr/>
        </p:nvSpPr>
        <p:spPr>
          <a:xfrm>
            <a:off x="6097555" y="1410030"/>
            <a:ext cx="2566813" cy="58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25" tIns="17125" rIns="17125" bIns="17125" anchor="ctr" anchorCtr="0">
            <a:spAutoFit/>
          </a:bodyPr>
          <a:lstStyle/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⇒"/>
            </a:pPr>
            <a:r>
              <a:rPr lang="fr-FR" sz="1200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rPr>
              <a:t>Available on</a:t>
            </a:r>
            <a:endParaRPr sz="1200" i="1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171450" marR="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⇒"/>
            </a:pPr>
            <a:r>
              <a:rPr lang="fr-FR" sz="12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https://doi.org/10.5852/ejt.2019.586</a:t>
            </a:r>
            <a:endParaRPr sz="12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68" name="Google Shape;268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59216" y="1351007"/>
            <a:ext cx="5058915" cy="3792493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7"/>
          <p:cNvSpPr/>
          <p:nvPr/>
        </p:nvSpPr>
        <p:spPr>
          <a:xfrm>
            <a:off x="5779817" y="2457797"/>
            <a:ext cx="342586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Chester C., Agosti D., Sautter G., Catapano T., Martens K., Gérard I. &amp; Bénichou L. 2019. EJT editorial standard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for the semantic enhancement of specimen data in taxonomy literature. European Journal of Taxonomy 586: 1–22.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200">
                <a:solidFill>
                  <a:srgbClr val="0000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https://doi.org/10.5852/ejt.2019.586</a:t>
            </a:r>
            <a:endParaRPr sz="1200">
              <a:solidFill>
                <a:srgbClr val="0000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82246" y="25334"/>
            <a:ext cx="3247146" cy="451215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6" name="Google Shape;276;p8"/>
          <p:cNvCxnSpPr/>
          <p:nvPr/>
        </p:nvCxnSpPr>
        <p:spPr>
          <a:xfrm>
            <a:off x="3551942" y="1113642"/>
            <a:ext cx="1271017" cy="40709"/>
          </a:xfrm>
          <a:prstGeom prst="straightConnector1">
            <a:avLst/>
          </a:prstGeom>
          <a:noFill/>
          <a:ln w="50800" cap="flat" cmpd="sng">
            <a:solidFill>
              <a:srgbClr val="4661A3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77" name="Google Shape;277;p8"/>
          <p:cNvSpPr txBox="1"/>
          <p:nvPr/>
        </p:nvSpPr>
        <p:spPr>
          <a:xfrm>
            <a:off x="3628626" y="188249"/>
            <a:ext cx="12780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Automatically</a:t>
            </a:r>
            <a:r>
              <a:rPr lang="fr-FR" sz="14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r>
              <a:rPr lang="fr-FR" sz="14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annotated</a:t>
            </a:r>
            <a:r>
              <a:rPr lang="fr-FR" sz="1400" dirty="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by </a:t>
            </a:r>
            <a:r>
              <a:rPr lang="fr-FR" sz="1400" dirty="0" err="1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Plazi</a:t>
            </a:r>
            <a:endParaRPr sz="1400" dirty="0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78" name="Google Shape;278;p8"/>
          <p:cNvSpPr/>
          <p:nvPr/>
        </p:nvSpPr>
        <p:spPr>
          <a:xfrm>
            <a:off x="4726876" y="2664413"/>
            <a:ext cx="1014880" cy="294361"/>
          </a:xfrm>
          <a:prstGeom prst="donut">
            <a:avLst>
              <a:gd name="adj" fmla="val 0"/>
            </a:avLst>
          </a:prstGeom>
          <a:solidFill>
            <a:schemeClr val="accent1"/>
          </a:solidFill>
          <a:ln w="15875" cap="rnd" cmpd="sng">
            <a:solidFill>
              <a:srgbClr val="364A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79" name="Google Shape;279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263" y="2251408"/>
            <a:ext cx="3247289" cy="24847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942762" y="1684921"/>
            <a:ext cx="873029" cy="3254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281" name="Google Shape;281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689983" y="2891851"/>
            <a:ext cx="3597212" cy="23372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553365" y="1877956"/>
            <a:ext cx="2573812" cy="21616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3" name="Google Shape;283;p8"/>
          <p:cNvCxnSpPr/>
          <p:nvPr/>
        </p:nvCxnSpPr>
        <p:spPr>
          <a:xfrm>
            <a:off x="5741756" y="2791240"/>
            <a:ext cx="1072403" cy="167534"/>
          </a:xfrm>
          <a:prstGeom prst="straightConnector1">
            <a:avLst/>
          </a:prstGeom>
          <a:noFill/>
          <a:ln w="50800" cap="flat" cmpd="sng">
            <a:solidFill>
              <a:srgbClr val="4661A3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4" name="Google Shape;284;p8"/>
          <p:cNvCxnSpPr/>
          <p:nvPr/>
        </p:nvCxnSpPr>
        <p:spPr>
          <a:xfrm flipH="1">
            <a:off x="4358538" y="1415441"/>
            <a:ext cx="523708" cy="2066882"/>
          </a:xfrm>
          <a:prstGeom prst="straightConnector1">
            <a:avLst/>
          </a:prstGeom>
          <a:noFill/>
          <a:ln w="50800" cap="flat" cmpd="sng">
            <a:solidFill>
              <a:srgbClr val="4661A3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85" name="Google Shape;285;p8"/>
          <p:cNvCxnSpPr/>
          <p:nvPr/>
        </p:nvCxnSpPr>
        <p:spPr>
          <a:xfrm flipH="1">
            <a:off x="2627364" y="1338781"/>
            <a:ext cx="2195595" cy="1803525"/>
          </a:xfrm>
          <a:prstGeom prst="straightConnector1">
            <a:avLst/>
          </a:prstGeom>
          <a:noFill/>
          <a:ln w="50800" cap="flat" cmpd="sng">
            <a:solidFill>
              <a:srgbClr val="4661A3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86" name="Google Shape;286;p8"/>
          <p:cNvSpPr/>
          <p:nvPr/>
        </p:nvSpPr>
        <p:spPr>
          <a:xfrm>
            <a:off x="1807670" y="3898503"/>
            <a:ext cx="1014880" cy="1089473"/>
          </a:xfrm>
          <a:prstGeom prst="donut">
            <a:avLst>
              <a:gd name="adj" fmla="val 0"/>
            </a:avLst>
          </a:prstGeom>
          <a:solidFill>
            <a:schemeClr val="accent1"/>
          </a:solidFill>
          <a:ln w="15875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7" name="Google Shape;287;p8"/>
          <p:cNvSpPr txBox="1"/>
          <p:nvPr/>
        </p:nvSpPr>
        <p:spPr>
          <a:xfrm>
            <a:off x="7072558" y="1195389"/>
            <a:ext cx="1871025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TreatmentBank</a:t>
            </a:r>
            <a:endParaRPr sz="1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8"/>
          <p:cNvSpPr txBox="1"/>
          <p:nvPr/>
        </p:nvSpPr>
        <p:spPr>
          <a:xfrm>
            <a:off x="4730049" y="4714423"/>
            <a:ext cx="684803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GBIF</a:t>
            </a:r>
            <a:endParaRPr/>
          </a:p>
        </p:txBody>
      </p:sp>
      <p:sp>
        <p:nvSpPr>
          <p:cNvPr id="289" name="Google Shape;289;p8"/>
          <p:cNvSpPr txBox="1"/>
          <p:nvPr/>
        </p:nvSpPr>
        <p:spPr>
          <a:xfrm>
            <a:off x="1387596" y="3036222"/>
            <a:ext cx="56457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BLR</a:t>
            </a:r>
            <a:endParaRPr dirty="0"/>
          </a:p>
        </p:txBody>
      </p:sp>
      <p:pic>
        <p:nvPicPr>
          <p:cNvPr id="290" name="Google Shape;290;p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0" y="66544"/>
            <a:ext cx="3627617" cy="217561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8"/>
          <p:cNvSpPr txBox="1"/>
          <p:nvPr/>
        </p:nvSpPr>
        <p:spPr>
          <a:xfrm>
            <a:off x="2297947" y="145902"/>
            <a:ext cx="516488" cy="36933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EJT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" grpId="0"/>
      <p:bldP spid="278" grpId="0" animBg="1"/>
      <p:bldP spid="286" grpId="0" animBg="1"/>
      <p:bldP spid="287" grpId="0" animBg="1"/>
      <p:bldP spid="288" grpId="0" animBg="1"/>
      <p:bldP spid="28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" name="Google Shape;296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735859" y="0"/>
            <a:ext cx="5776656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oogle Shape;303;p10" descr="https://lh5.googleusercontent.com/C6rB2tVkqphxsPMXIW6MFDgBjKaKQ-ouqFddMZa_ky_Abhx3Z-naXYU390mj-nqbElnQIu6jaACS-AEZJOC3Q8h78JmCm0gImEI87F4WCq-P0ArIL4RdkhxZqTMxGAdlYEI47Q5MygwXwBkri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952" y="0"/>
            <a:ext cx="908257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Brin">
  <a:themeElements>
    <a:clrScheme name="Blue Warm">
      <a:dk1>
        <a:srgbClr val="000000"/>
      </a:dk1>
      <a:lt1>
        <a:srgbClr val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</TotalTime>
  <Words>622</Words>
  <Application>Microsoft Macintosh PowerPoint</Application>
  <PresentationFormat>Affichage à l'écran (16:9)</PresentationFormat>
  <Paragraphs>84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Century Gothic</vt:lpstr>
      <vt:lpstr>Gill Sans</vt:lpstr>
      <vt:lpstr>Noto Sans Symbols</vt:lpstr>
      <vt:lpstr>Calibri</vt:lpstr>
      <vt:lpstr>Arial</vt:lpstr>
      <vt:lpstr>Helvetica Neue</vt:lpstr>
      <vt:lpstr>1_Brin</vt:lpstr>
      <vt:lpstr>All the cool stuff a taxonomic journal can (should?) showcase through semantic enhancement</vt:lpstr>
      <vt:lpstr>EJT: a publishing laboratory journal that belongs to 10 institutions</vt:lpstr>
      <vt:lpstr>EJT, a diamond OA journal</vt:lpstr>
      <vt:lpstr>Rationale behind EJT</vt:lpstr>
      <vt:lpstr>Présentation PowerPoint</vt:lpstr>
      <vt:lpstr>EJT Guidelines to authors for more efficient data extraction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Key points to conclude</vt:lpstr>
      <vt:lpstr>Présentation PowerPoint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 the cool stuff a taxonomic journal can (should?) showcase through semantic enhancement</dc:title>
  <dc:creator>Laurence Bénichou</dc:creator>
  <cp:lastModifiedBy>Laurence Bénichou</cp:lastModifiedBy>
  <cp:revision>5</cp:revision>
  <dcterms:created xsi:type="dcterms:W3CDTF">2019-12-10T15:56:36Z</dcterms:created>
  <dcterms:modified xsi:type="dcterms:W3CDTF">2022-06-07T08:23:13Z</dcterms:modified>
</cp:coreProperties>
</file>