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1" r:id="rId2"/>
    <p:sldId id="274" r:id="rId3"/>
    <p:sldId id="275" r:id="rId4"/>
    <p:sldId id="276" r:id="rId5"/>
    <p:sldId id="277" r:id="rId6"/>
    <p:sldId id="278" r:id="rId7"/>
    <p:sldId id="280" r:id="rId8"/>
    <p:sldId id="281" r:id="rId9"/>
    <p:sldId id="282" r:id="rId10"/>
    <p:sldId id="284" r:id="rId11"/>
    <p:sldId id="285" r:id="rId12"/>
    <p:sldId id="286" r:id="rId13"/>
    <p:sldId id="26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2567"/>
    <a:srgbClr val="EE34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3" autoAdjust="0"/>
    <p:restoredTop sz="94721"/>
  </p:normalViewPr>
  <p:slideViewPr>
    <p:cSldViewPr snapToGrid="0">
      <p:cViewPr varScale="1">
        <p:scale>
          <a:sx n="109" d="100"/>
          <a:sy n="109" d="100"/>
        </p:scale>
        <p:origin x="8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2EFC1-E25A-42CF-BF0E-EAF87722EBDC}" type="datetimeFigureOut">
              <a:rPr lang="en-GB" smtClean="0"/>
              <a:t>06/06/2022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9377A-FF89-4F67-9BB3-958A23FAB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091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9377A-FF89-4F67-9BB3-958A23FAB5A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936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9377A-FF89-4F67-9BB3-958A23FAB5A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154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9377A-FF89-4F67-9BB3-958A23FAB5A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672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9377A-FF89-4F67-9BB3-958A23FAB5A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911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9377A-FF89-4F67-9BB3-958A23FAB5A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130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9377A-FF89-4F67-9BB3-958A23FAB5A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0010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9377A-FF89-4F67-9BB3-958A23FAB5A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93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9377A-FF89-4F67-9BB3-958A23FAB5A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538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207" y="1583998"/>
            <a:ext cx="6470767" cy="2294828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rgbClr val="622567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206" y="4763694"/>
            <a:ext cx="5261399" cy="1237056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77781" y="6433456"/>
            <a:ext cx="5614219" cy="424544"/>
          </a:xfrm>
          <a:prstGeom prst="rect">
            <a:avLst/>
          </a:prstGeom>
          <a:ln>
            <a:noFill/>
          </a:ln>
        </p:spPr>
        <p:txBody>
          <a:bodyPr/>
          <a:lstStyle>
            <a:lvl1pPr algn="r">
              <a:defRPr sz="105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mtClean="0"/>
              <a:t>Copyright © 2022 University of Essex. </a:t>
            </a:r>
            <a:r>
              <a:rPr lang="en-GB" dirty="0" smtClean="0"/>
              <a:t>Created by UK Data Archive, UK Data Service. </a:t>
            </a:r>
            <a:endParaRPr lang="en-GB" dirty="0"/>
          </a:p>
        </p:txBody>
      </p:sp>
      <p:sp>
        <p:nvSpPr>
          <p:cNvPr id="7" name="Oval 6"/>
          <p:cNvSpPr/>
          <p:nvPr userDrawn="1"/>
        </p:nvSpPr>
        <p:spPr>
          <a:xfrm>
            <a:off x="7293686" y="587941"/>
            <a:ext cx="4510276" cy="4516089"/>
          </a:xfrm>
          <a:prstGeom prst="ellipse">
            <a:avLst/>
          </a:prstGeom>
          <a:gradFill flip="none" rotWithShape="1">
            <a:gsLst>
              <a:gs pos="0">
                <a:srgbClr val="EE3424"/>
              </a:gs>
              <a:gs pos="100000">
                <a:srgbClr val="62256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564" y="3517474"/>
            <a:ext cx="2471100" cy="248831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926502" y="1510940"/>
            <a:ext cx="32446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800" b="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IASSIST 2022</a:t>
            </a:r>
            <a:endParaRPr lang="en-GB" sz="3800" b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3206" y="455508"/>
            <a:ext cx="2442451" cy="89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68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30DF9-B64B-4658-83E0-D3C1586098C9}" type="datetime1">
              <a:rPr lang="en-GB" smtClean="0"/>
              <a:t>06/06/2022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216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DFDBD-5B1C-477F-8D6A-FEC5EEC629A5}" type="datetime1">
              <a:rPr lang="en-GB" smtClean="0"/>
              <a:t>06/06/2022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0587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1FB7-476F-48F9-8360-3E50F2E6AF51}" type="datetime1">
              <a:rPr lang="en-GB" smtClean="0"/>
              <a:t>06/06/2022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881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50412-75B9-4843-9303-AC5315D6C46A}" type="datetime1">
              <a:rPr lang="en-GB" smtClean="0"/>
              <a:t>06/06/2022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417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689E5-0415-418B-9A21-CC2B51FA77E8}" type="datetime1">
              <a:rPr lang="en-GB" smtClean="0"/>
              <a:t>06/06/2022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089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59A-C173-4C8B-A38E-08F7F797C312}" type="datetime1">
              <a:rPr lang="en-GB" smtClean="0"/>
              <a:t>06/06/2022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23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43A66-79B7-426E-921A-5037A5844DE0}" type="datetime1">
              <a:rPr lang="en-GB" smtClean="0"/>
              <a:t>06/06/2022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9340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D1B18-193F-4546-8611-B7AA5C1F77D7}" type="datetime1">
              <a:rPr lang="en-GB" smtClean="0"/>
              <a:t>06/06/2022</a:t>
            </a:fld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718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077685"/>
            <a:ext cx="6172200" cy="47833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3A459-0984-497C-B8CB-7F55E91E217E}" type="datetime1">
              <a:rPr lang="en-GB" smtClean="0"/>
              <a:t>06/06/2022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612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45CFA-264C-482B-91DB-C493C4805AD8}" type="datetime1">
              <a:rPr lang="en-GB" smtClean="0"/>
              <a:t>06/06/2022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438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473EC-FC3C-4837-B1A0-302D72D8A78C}" type="datetime1">
              <a:rPr lang="en-GB" smtClean="0"/>
              <a:t>06/06/2022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16136-CD6D-4754-A81E-D2E3FA32C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697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rgbClr val="622567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ta-archive.ac.uk/about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ortical.io/extract-keywords.htm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iassistquarterly.com/index.php/iassist/article/view/99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ross-linguistic_onomatopoeias" TargetMode="External"/><Relationship Id="rId2" Type="http://schemas.openxmlformats.org/officeDocument/2006/relationships/hyperlink" Target="http://www.youtube.com/watch?v=4QrR_1NW_w4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www.youtube.com/watch?v=TIf3IfHCoiE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83577" y="2666247"/>
            <a:ext cx="6959413" cy="3400175"/>
            <a:chOff x="5182235" y="669471"/>
            <a:chExt cx="6450607" cy="2554970"/>
          </a:xfrm>
        </p:grpSpPr>
        <p:sp>
          <p:nvSpPr>
            <p:cNvPr id="12" name="TextBox 11"/>
            <p:cNvSpPr txBox="1"/>
            <p:nvPr/>
          </p:nvSpPr>
          <p:spPr>
            <a:xfrm>
              <a:off x="5639796" y="669471"/>
              <a:ext cx="5993046" cy="555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GB" sz="4200"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182235" y="2785028"/>
              <a:ext cx="4122916" cy="43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Jeannine Beeken</a:t>
              </a:r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3577" y="2666247"/>
            <a:ext cx="66841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 smtClean="0">
                <a:latin typeface="Arial" charset="0"/>
                <a:ea typeface="Arial" charset="0"/>
                <a:cs typeface="Arial" charset="0"/>
              </a:rPr>
              <a:t>A recommendation to the SSH community: take a linguist on board</a:t>
            </a:r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70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029" y="1560327"/>
            <a:ext cx="7315202" cy="501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Challenge 3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linguistic/AI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 and Reduce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Based at the University of Essex, we are the lead partner of the UK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b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Service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providing researchers with support, training and access to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UK’s largest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collection of social, economic and population data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Funded by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UK Research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and Innovation, through the Economic and Social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b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Council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we provide a Trusted Digital Repository for national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b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including many surveys conducted by the Office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National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Statistics, national centres for social research and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data. (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https://www.data-archive.ac.uk/about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2) Keywords: data/repository/innovation/</a:t>
            </a:r>
            <a:b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researchers/surveys/centres/resources/access/</a:t>
            </a:r>
            <a:b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national statistics/</a:t>
            </a:r>
            <a:r>
              <a:rPr lang="en-GB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600" u="sng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http://www.cortical.io/extract-keywords.html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1400" dirty="0" smtClean="0"/>
              <a:t/>
            </a:r>
            <a:br>
              <a:rPr lang="en-GB" sz="1400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142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067" y="1565131"/>
            <a:ext cx="8642840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Challenge 3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linguistic/AI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 and Reduce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lvl="1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Summary</a:t>
            </a:r>
          </a:p>
          <a:p>
            <a:pPr marL="1447800" lvl="3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Funded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UK Research and 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through the</a:t>
            </a:r>
            <a:b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Economic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Social Research Council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we provide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b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Trusted Digital Repository for national data resources</a:t>
            </a:r>
            <a:b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including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many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surveys conducted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Office for</a:t>
            </a:r>
            <a:b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National Statistics, national centres for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social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research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and Census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600" u="sng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http://esummarizer.com/main/summarize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1400" dirty="0" smtClean="0"/>
              <a:t/>
            </a:r>
            <a:br>
              <a:rPr lang="en-GB" sz="1400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908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067" y="1565131"/>
            <a:ext cx="8642840" cy="1816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Conclusion: WE NEED YOU, AI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64" y="2242038"/>
            <a:ext cx="6165500" cy="384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0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236" y="1548580"/>
            <a:ext cx="6443230" cy="2094271"/>
          </a:xfrm>
        </p:spPr>
        <p:txBody>
          <a:bodyPr>
            <a:normAutofit/>
          </a:bodyPr>
          <a:lstStyle/>
          <a:p>
            <a:pPr algn="l"/>
            <a:r>
              <a:rPr lang="en-GB" sz="6600" dirty="0" smtClean="0"/>
              <a:t>Thank you</a:t>
            </a:r>
            <a:endParaRPr lang="en-GB" sz="6600" dirty="0"/>
          </a:p>
        </p:txBody>
      </p:sp>
      <p:sp>
        <p:nvSpPr>
          <p:cNvPr id="8" name="TextBox 7"/>
          <p:cNvSpPr txBox="1"/>
          <p:nvPr/>
        </p:nvSpPr>
        <p:spPr>
          <a:xfrm>
            <a:off x="452424" y="3827182"/>
            <a:ext cx="64580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latin typeface="Arial" charset="0"/>
                <a:ea typeface="Arial" charset="0"/>
                <a:cs typeface="Arial" charset="0"/>
              </a:rPr>
              <a:t>Jeannine Beeken</a:t>
            </a:r>
            <a:br>
              <a:rPr lang="en-GB" sz="36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GB" sz="3600" dirty="0" smtClean="0">
                <a:latin typeface="Arial" charset="0"/>
                <a:ea typeface="Arial" charset="0"/>
                <a:cs typeface="Arial" charset="0"/>
              </a:rPr>
              <a:t>jeannine.beeken@essex.ac.uk</a:t>
            </a:r>
            <a:endParaRPr lang="en-GB" sz="3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Subtitle 13"/>
          <p:cNvSpPr>
            <a:spLocks noGrp="1"/>
          </p:cNvSpPr>
          <p:nvPr>
            <p:ph type="subTitle" idx="1"/>
          </p:nvPr>
        </p:nvSpPr>
        <p:spPr>
          <a:xfrm>
            <a:off x="467236" y="4763694"/>
            <a:ext cx="5417369" cy="1237056"/>
          </a:xfrm>
        </p:spPr>
        <p:txBody>
          <a:bodyPr/>
          <a:lstStyle/>
          <a:p>
            <a:endParaRPr lang="en-GB" dirty="0" smtClean="0"/>
          </a:p>
          <a:p>
            <a:r>
              <a:rPr lang="en-GB" sz="4000" b="1" dirty="0" smtClean="0"/>
              <a:t>data-</a:t>
            </a:r>
            <a:r>
              <a:rPr lang="en-GB" sz="4000" b="1" dirty="0" err="1" smtClean="0"/>
              <a:t>archive.ac.uk</a:t>
            </a:r>
            <a:endParaRPr lang="en-GB" sz="4000" b="1" dirty="0"/>
          </a:p>
        </p:txBody>
      </p:sp>
      <p:sp>
        <p:nvSpPr>
          <p:cNvPr id="15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8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031" y="1560327"/>
            <a:ext cx="6910754" cy="4455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>
              <a:lnSpc>
                <a:spcPct val="115000"/>
              </a:lnSpc>
              <a:spcBef>
                <a:spcPts val="100"/>
              </a:spcBef>
              <a:buSzPts val="240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Human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communication: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non-verbal/verbal</a:t>
            </a:r>
          </a:p>
          <a:p>
            <a:pPr marL="457200" lvl="0" indent="-381000">
              <a:lnSpc>
                <a:spcPct val="115000"/>
              </a:lnSpc>
              <a:spcBef>
                <a:spcPts val="100"/>
              </a:spcBef>
              <a:buSzPts val="240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Verbal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communication: oral vs.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written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9100" lvl="0" indent="-342900">
              <a:lnSpc>
                <a:spcPct val="115000"/>
              </a:lnSpc>
              <a:spcBef>
                <a:spcPts val="100"/>
              </a:spcBef>
              <a:buSzPts val="2400"/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challenges for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linguistic/AI tools</a:t>
            </a:r>
          </a:p>
          <a:p>
            <a:pPr marL="876300" lvl="1" indent="-342900">
              <a:lnSpc>
                <a:spcPct val="115000"/>
              </a:lnSpc>
              <a:spcBef>
                <a:spcPts val="100"/>
              </a:spcBef>
              <a:buSzPts val="2400"/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Separate and Disambiguate</a:t>
            </a:r>
          </a:p>
          <a:p>
            <a:pPr marL="876300" lvl="1" indent="-342900">
              <a:lnSpc>
                <a:spcPct val="115000"/>
              </a:lnSpc>
              <a:spcBef>
                <a:spcPts val="100"/>
              </a:spcBef>
              <a:buSzPts val="2400"/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Cluster/Group and Extend</a:t>
            </a:r>
          </a:p>
          <a:p>
            <a:pPr marL="876300" lvl="1" indent="-342900">
              <a:lnSpc>
                <a:spcPct val="115000"/>
              </a:lnSpc>
              <a:spcBef>
                <a:spcPts val="100"/>
              </a:spcBef>
              <a:buSzPts val="2400"/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 and Reduce</a:t>
            </a:r>
          </a:p>
          <a:p>
            <a:pPr marL="7620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2000" u="sng" dirty="0">
                <a:hlinkClick r:id="rId3"/>
              </a:rPr>
              <a:t>https://iassistquarterly.com/index.php/iassist/article/view/992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4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029" y="1560327"/>
            <a:ext cx="7719647" cy="5079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Verbal vs.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non-verbal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>
              <a:lnSpc>
                <a:spcPct val="115000"/>
              </a:lnSpc>
              <a:spcBef>
                <a:spcPts val="100"/>
              </a:spcBef>
              <a:buSzPts val="240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Verbal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spoken (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sounds)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vs. written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(silent)</a:t>
            </a:r>
          </a:p>
          <a:p>
            <a:pPr marL="457200" lvl="0" indent="-381000">
              <a:lnSpc>
                <a:spcPct val="115000"/>
              </a:lnSpc>
              <a:spcBef>
                <a:spcPts val="100"/>
              </a:spcBef>
              <a:buSzPts val="240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Non-verbal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body language, symbols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(silent)</a:t>
            </a:r>
          </a:p>
          <a:p>
            <a:pPr marL="419100" lvl="0" indent="-342900">
              <a:lnSpc>
                <a:spcPct val="115000"/>
              </a:lnSpc>
              <a:spcBef>
                <a:spcPts val="100"/>
              </a:spcBef>
              <a:buSzPts val="240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Examples:</a:t>
            </a:r>
          </a:p>
          <a:p>
            <a:pPr marL="901700" lvl="1" indent="-342900">
              <a:lnSpc>
                <a:spcPct val="115000"/>
              </a:lnSpc>
              <a:spcBef>
                <a:spcPts val="100"/>
              </a:spcBef>
              <a:buSzPts val="2000"/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Silent films </a:t>
            </a:r>
            <a:r>
              <a:rPr lang="en-GB" sz="2000" u="sng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000" u="sng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u="sng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www.youtube.com/watch?v=4QrR_1NW_w4</a:t>
            </a:r>
            <a:r>
              <a:rPr lang="en-GB" sz="2000" u="sng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901700" lvl="1" indent="-342900">
              <a:lnSpc>
                <a:spcPct val="115000"/>
              </a:lnSpc>
              <a:spcBef>
                <a:spcPts val="100"/>
              </a:spcBef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Triple/quadruple negation ‘no’ or ‘stop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endParaRPr lang="en-GB" sz="2400" u="sng" dirty="0" smtClean="0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1700" lvl="1" indent="-342900">
              <a:lnSpc>
                <a:spcPct val="115000"/>
              </a:lnSpc>
              <a:spcBef>
                <a:spcPts val="100"/>
              </a:spcBef>
              <a:buSzPts val="2000"/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Onomatopoeia: baby crying, rooster</a:t>
            </a:r>
            <a:r>
              <a:rPr lang="en-GB" sz="2400" dirty="0"/>
              <a:t/>
            </a:r>
            <a:br>
              <a:rPr lang="en-GB" sz="2400" dirty="0"/>
            </a:b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https://en.wikipedia.org/wiki/Cross-linguistic_onomatopoeias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901700" lvl="1" indent="-342900">
              <a:lnSpc>
                <a:spcPct val="115000"/>
              </a:lnSpc>
              <a:spcBef>
                <a:spcPts val="100"/>
              </a:spcBef>
              <a:buSzPts val="2000"/>
              <a:buFont typeface="Wingdings" panose="05000000000000000000" pitchFamily="2" charset="2"/>
              <a:buChar char="§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44233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029" y="1560327"/>
            <a:ext cx="7719647" cy="4854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Verbal communication: oral vs.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written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>
              <a:lnSpc>
                <a:spcPct val="115000"/>
              </a:lnSpc>
              <a:spcBef>
                <a:spcPts val="100"/>
              </a:spcBef>
              <a:buSzPts val="240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pelling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punctuation, uppercase, diacritics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1700" lvl="1" indent="-342900">
              <a:lnSpc>
                <a:spcPct val="115000"/>
              </a:lnSpc>
              <a:spcBef>
                <a:spcPts val="100"/>
              </a:spcBef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name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with/without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uppercase</a:t>
            </a:r>
          </a:p>
          <a:p>
            <a:pPr marL="901700" lvl="1" indent="-342900">
              <a:lnSpc>
                <a:spcPct val="115000"/>
              </a:lnSpc>
              <a:spcBef>
                <a:spcPts val="100"/>
              </a:spcBef>
              <a:buSzPts val="2000"/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Borge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phonetic punctuation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www.youtube.com/watch?v=TIf3IfHCoiE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4500" indent="-342900">
              <a:lnSpc>
                <a:spcPct val="115000"/>
              </a:lnSpc>
              <a:spcBef>
                <a:spcPts val="100"/>
              </a:spcBef>
              <a:buSzPts val="2000"/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Homophones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seas/sees/seize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nun/none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grease/Greece; knows/noes/nose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4500" indent="-342900">
              <a:lnSpc>
                <a:spcPct val="115000"/>
              </a:lnSpc>
              <a:spcBef>
                <a:spcPts val="100"/>
              </a:spcBef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Homographs:  minute, lead, object, tear</a:t>
            </a:r>
          </a:p>
          <a:p>
            <a:pPr marL="444500" indent="-342900">
              <a:lnSpc>
                <a:spcPct val="115000"/>
              </a:lnSpc>
              <a:spcBef>
                <a:spcPts val="100"/>
              </a:spcBef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Homophone + homograph: arms, ball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spring,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duck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watch, ring</a:t>
            </a:r>
          </a:p>
        </p:txBody>
      </p:sp>
      <p:pic>
        <p:nvPicPr>
          <p:cNvPr id="7" name="Google Shape;86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26077" y="2158289"/>
            <a:ext cx="1375997" cy="1754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923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029" y="1560327"/>
            <a:ext cx="7851533" cy="4275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Challenge 1 for linguistic/AI tools</a:t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Separate and Disambiguate</a:t>
            </a: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Tokenizer (1),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sentence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splitter (2), POS tagger (3) parser (4), NER (5), WSD (6)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16000" lvl="1" indent="-457200">
              <a:lnSpc>
                <a:spcPct val="115000"/>
              </a:lnSpc>
              <a:spcBef>
                <a:spcPts val="100"/>
              </a:spcBef>
              <a:buSzPts val="2000"/>
              <a:buFont typeface="+mj-lt"/>
              <a:buAutoNum type="arabicParenR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we/are, its, it/’s, were not,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were/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n’t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16000" lvl="1" indent="-457200">
              <a:lnSpc>
                <a:spcPct val="115000"/>
              </a:lnSpc>
              <a:spcBef>
                <a:spcPts val="100"/>
              </a:spcBef>
              <a:buSzPts val="2000"/>
              <a:buFont typeface="+mj-lt"/>
              <a:buAutoNum type="arabicParenR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no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!/I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said: “I repeat: S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tay,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please.“</a:t>
            </a:r>
          </a:p>
          <a:p>
            <a:pPr marL="1016000" lvl="1" indent="-457200">
              <a:lnSpc>
                <a:spcPct val="115000"/>
              </a:lnSpc>
              <a:spcBef>
                <a:spcPts val="100"/>
              </a:spcBef>
              <a:buSzPts val="2000"/>
              <a:buFont typeface="+mj-lt"/>
              <a:buAutoNum type="arabicParenR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murder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answers, fish, whisper,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clean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16000" lvl="1" indent="-457200">
              <a:lnSpc>
                <a:spcPct val="115000"/>
              </a:lnSpc>
              <a:spcBef>
                <a:spcPts val="100"/>
              </a:spcBef>
              <a:buSzPts val="2000"/>
              <a:buFont typeface="+mj-lt"/>
              <a:buAutoNum type="arabicParenR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(the old car) (has been sold) (in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Rome)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90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029" y="1560327"/>
            <a:ext cx="8642840" cy="462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Challenge 1 for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linguistic/AI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Separate and Disambiguate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8800" lvl="1">
              <a:lnSpc>
                <a:spcPct val="115000"/>
              </a:lnSpc>
              <a:spcBef>
                <a:spcPts val="100"/>
              </a:spcBef>
              <a:buSzPts val="2000"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Paris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Jackson, WHO, 9 July 2019,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£1,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99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8800" lvl="1">
              <a:lnSpc>
                <a:spcPct val="115000"/>
              </a:lnSpc>
              <a:spcBef>
                <a:spcPts val="100"/>
              </a:spcBef>
              <a:buSzPts val="2000"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homonyms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polysemes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(40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342900">
              <a:lnSpc>
                <a:spcPct val="115000"/>
              </a:lnSpc>
              <a:spcBef>
                <a:spcPts val="100"/>
              </a:spcBef>
              <a:buSzPts val="180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social: socialism/social media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342900">
              <a:lnSpc>
                <a:spcPct val="115000"/>
              </a:lnSpc>
              <a:spcBef>
                <a:spcPts val="100"/>
              </a:spcBef>
              <a:buSzPts val="180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GUS, WAS, CLOSER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342900">
              <a:lnSpc>
                <a:spcPct val="115000"/>
              </a:lnSpc>
              <a:spcBef>
                <a:spcPts val="100"/>
              </a:spcBef>
              <a:buSzPts val="180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Dr Black received black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money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re-create the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black death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using black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widows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Everything went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black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865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029" y="1560327"/>
            <a:ext cx="8968156" cy="4616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Challenge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linguistic/AI tools</a:t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Cluster-Group and Extend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Spellchecker (1), 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lemmatizer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(2), synonym ring (3) 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MWE (4), co-referencing (5)</a:t>
            </a:r>
            <a:endParaRPr lang="en-GB" sz="2400" dirty="0"/>
          </a:p>
          <a:p>
            <a:pPr marL="990600" lvl="1" indent="-457200">
              <a:lnSpc>
                <a:spcPct val="115000"/>
              </a:lnSpc>
              <a:spcBef>
                <a:spcPts val="100"/>
              </a:spcBef>
              <a:buSzPts val="2400"/>
              <a:buFont typeface="+mj-lt"/>
              <a:buAutoNum type="arabicParenR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labour/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labor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licence/license, travel(l)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16000" lvl="1" indent="-457200">
              <a:lnSpc>
                <a:spcPct val="115000"/>
              </a:lnSpc>
              <a:spcBef>
                <a:spcPts val="100"/>
              </a:spcBef>
              <a:buSzPts val="2000"/>
              <a:buFont typeface="+mj-lt"/>
              <a:buAutoNum type="arabicParenR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tax/taxation/*taxis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children/childish;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am/are/was/were/been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; catch/caught</a:t>
            </a:r>
          </a:p>
          <a:p>
            <a:pPr marL="1016000" lvl="1" indent="-457200">
              <a:lnSpc>
                <a:spcPct val="115000"/>
              </a:lnSpc>
              <a:spcBef>
                <a:spcPts val="100"/>
              </a:spcBef>
              <a:buSzPts val="2000"/>
              <a:buFont typeface="+mj-lt"/>
              <a:buAutoNum type="arabicParenR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pretty/beautiful/attractive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pound/quid/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sterling/roll/dough/moolah/loot/dosh</a:t>
            </a:r>
          </a:p>
        </p:txBody>
      </p:sp>
    </p:spTree>
    <p:extLst>
      <p:ext uri="{BB962C8B-B14F-4D97-AF65-F5344CB8AC3E}">
        <p14:creationId xmlns:p14="http://schemas.microsoft.com/office/powerpoint/2010/main" val="247897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1690" y="1551534"/>
            <a:ext cx="8642840" cy="462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Challenge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linguistic/AI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Cluster-Group and Extend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Spell checker (1), 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lemmatizer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(2), synonym ring (3)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MWE (4), co-referencing (5)</a:t>
            </a:r>
            <a:endParaRPr lang="en-GB" sz="2400" dirty="0" smtClean="0"/>
          </a:p>
          <a:p>
            <a:pPr marL="558800" lvl="1">
              <a:lnSpc>
                <a:spcPct val="115000"/>
              </a:lnSpc>
              <a:spcBef>
                <a:spcPts val="100"/>
              </a:spcBef>
              <a:buSzPts val="2000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with regard to, lily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valley, buy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barking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up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wrong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tree,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having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ball</a:t>
            </a:r>
          </a:p>
          <a:p>
            <a:pPr marL="558800" lvl="1">
              <a:lnSpc>
                <a:spcPct val="115000"/>
              </a:lnSpc>
              <a:spcBef>
                <a:spcPts val="100"/>
              </a:spcBef>
              <a:buSzPts val="2000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5) Warren already arrived.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presidential</a:t>
            </a:r>
          </a:p>
          <a:p>
            <a:pPr marL="558800" lvl="1">
              <a:lnSpc>
                <a:spcPct val="115000"/>
              </a:lnSpc>
              <a:spcBef>
                <a:spcPts val="100"/>
              </a:spcBef>
              <a:buSzPts val="2000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candidate was accompanied by her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son./</a:t>
            </a:r>
          </a:p>
          <a:p>
            <a:pPr marL="558800" lvl="1">
              <a:lnSpc>
                <a:spcPct val="115000"/>
              </a:lnSpc>
              <a:spcBef>
                <a:spcPts val="100"/>
              </a:spcBef>
              <a:buSzPts val="2000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Jamaica is my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home,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Jamrock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 I am a </a:t>
            </a: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Yardie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537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0162" y="854439"/>
            <a:ext cx="3470402" cy="95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5105" y="2771754"/>
            <a:ext cx="6465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3577" y="2666247"/>
            <a:ext cx="6684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639536" y="6461343"/>
            <a:ext cx="5552464" cy="365125"/>
          </a:xfrm>
        </p:spPr>
        <p:txBody>
          <a:bodyPr/>
          <a:lstStyle/>
          <a:p>
            <a:pPr algn="r"/>
            <a:r>
              <a:rPr lang="en-GB" sz="1050" smtClean="0">
                <a:latin typeface="Arial" panose="020B0604020202020204" pitchFamily="34" charset="0"/>
                <a:cs typeface="Arial" panose="020B0604020202020204" pitchFamily="34" charset="0"/>
              </a:rPr>
              <a:t>Copyright © 2022 University of Essex. Created by UK Data Archive, UK Data Service. </a:t>
            </a: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029" y="1560327"/>
            <a:ext cx="8642840" cy="3576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Challenge 3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linguistic/AI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 and Reduce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r>
              <a:rPr lang="en-GB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Stopwords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(1), summarizers (2), keyword</a:t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extraction (3)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lvl="0">
              <a:lnSpc>
                <a:spcPct val="115000"/>
              </a:lnSpc>
              <a:spcBef>
                <a:spcPts val="100"/>
              </a:spcBef>
              <a:buSzPts val="2400"/>
            </a:pPr>
            <a:endParaRPr lang="en-GB" sz="1400" dirty="0"/>
          </a:p>
          <a:p>
            <a:pPr marL="1016000" lvl="1" indent="-457200">
              <a:lnSpc>
                <a:spcPct val="115000"/>
              </a:lnSpc>
              <a:spcBef>
                <a:spcPts val="100"/>
              </a:spcBef>
              <a:buSzPts val="2000"/>
              <a:buFont typeface="+mj-lt"/>
              <a:buAutoNum type="arabicParenR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a, an, the, in, of, I, you, going, become,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would, can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and, or, which (160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+)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54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934</Words>
  <Application>Microsoft Office PowerPoint</Application>
  <PresentationFormat>Widescreen</PresentationFormat>
  <Paragraphs>99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Clubb, Natalie</dc:creator>
  <cp:lastModifiedBy>Beeken, Jeannine C T</cp:lastModifiedBy>
  <cp:revision>66</cp:revision>
  <dcterms:created xsi:type="dcterms:W3CDTF">2022-05-18T12:45:46Z</dcterms:created>
  <dcterms:modified xsi:type="dcterms:W3CDTF">2022-06-06T11:39:09Z</dcterms:modified>
</cp:coreProperties>
</file>