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9" r:id="rId2"/>
    <p:sldId id="257" r:id="rId3"/>
    <p:sldId id="261" r:id="rId4"/>
    <p:sldId id="262" r:id="rId5"/>
    <p:sldId id="269" r:id="rId6"/>
    <p:sldId id="273" r:id="rId7"/>
    <p:sldId id="275" r:id="rId8"/>
    <p:sldId id="279" r:id="rId9"/>
    <p:sldId id="280" r:id="rId10"/>
    <p:sldId id="263" r:id="rId11"/>
    <p:sldId id="264" r:id="rId12"/>
    <p:sldId id="270" r:id="rId13"/>
    <p:sldId id="265" r:id="rId14"/>
    <p:sldId id="267" r:id="rId15"/>
    <p:sldId id="282" r:id="rId16"/>
    <p:sldId id="283" r:id="rId17"/>
    <p:sldId id="268" r:id="rId18"/>
    <p:sldId id="276" r:id="rId19"/>
    <p:sldId id="278" r:id="rId20"/>
    <p:sldId id="274" r:id="rId21"/>
  </p:sldIdLst>
  <p:sldSz cx="6243638" cy="4679950"/>
  <p:notesSz cx="6858000" cy="9144000"/>
  <p:defaultTextStyle>
    <a:defPPr>
      <a:defRPr lang="de-DE"/>
    </a:defPPr>
    <a:lvl1pPr marL="0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226519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453040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679560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906079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132600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359119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1585639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1812159" algn="l" defTabSz="45304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668" autoAdjust="0"/>
  </p:normalViewPr>
  <p:slideViewPr>
    <p:cSldViewPr>
      <p:cViewPr>
        <p:scale>
          <a:sx n="154" d="100"/>
          <a:sy n="154" d="100"/>
        </p:scale>
        <p:origin x="-1062" y="-558"/>
      </p:cViewPr>
      <p:guideLst>
        <p:guide orient="horz" pos="1474"/>
        <p:guide pos="19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597278-9916-4BC9-9653-6DEB43F1F98A}" type="datetimeFigureOut">
              <a:rPr lang="de-DE" smtClean="0"/>
              <a:pPr/>
              <a:t>23.03.2012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3C578D-F708-4C58-839D-BA399D14961D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59162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AF4596-6CCC-254B-AADA-7E1CB1B3CEB6}" type="datetimeFigureOut">
              <a:rPr lang="en-US" smtClean="0"/>
              <a:t>Fri, 23.03.2012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5DBB9E-6689-B541-984D-AA12D2D28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3986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DBB9E-6689-B541-984D-AA12D2D289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793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Hierarchichal</a:t>
            </a:r>
            <a:r>
              <a:rPr lang="en-US" dirty="0" smtClean="0"/>
              <a:t> communication of the registries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DBB9E-6689-B541-984D-AA12D2D2893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077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 smtClean="0"/>
              <a:t>Events being generated</a:t>
            </a:r>
            <a:r>
              <a:rPr lang="en-US" baseline="0" dirty="0" smtClean="0"/>
              <a:t> </a:t>
            </a:r>
            <a:r>
              <a:rPr lang="en-US" dirty="0" smtClean="0"/>
              <a:t>are of two types:</a:t>
            </a:r>
            <a:r>
              <a:rPr lang="en-US" baseline="0" dirty="0" smtClean="0"/>
              <a:t> </a:t>
            </a:r>
            <a:r>
              <a:rPr lang="en-US" dirty="0" smtClean="0"/>
              <a:t>active, passive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Temporary</a:t>
            </a:r>
            <a:r>
              <a:rPr lang="en-US" baseline="0" dirty="0" smtClean="0"/>
              <a:t> caching to hold the entries occurred while parent was away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DBB9E-6689-B541-984D-AA12D2D289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8071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Figure</a:t>
            </a:r>
            <a:r>
              <a:rPr lang="en-US" baseline="0" dirty="0" smtClean="0"/>
              <a:t> for </a:t>
            </a:r>
            <a:r>
              <a:rPr lang="en-US" baseline="0" dirty="0" err="1" smtClean="0"/>
              <a:t>Unicore</a:t>
            </a:r>
            <a:r>
              <a:rPr lang="en-US" baseline="0" dirty="0" smtClean="0"/>
              <a:t> and arc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5DBB9E-6689-B541-984D-AA12D2D2893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600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4" name="Picture 16" descr="D:\Aufträge-JSC\Projekt-EMI\EMI-PPT-Template\2. Runde\gitter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971823"/>
            <a:ext cx="6243638" cy="3719665"/>
          </a:xfrm>
          <a:prstGeom prst="rect">
            <a:avLst/>
          </a:prstGeom>
          <a:noFill/>
        </p:spPr>
      </p:pic>
      <p:sp>
        <p:nvSpPr>
          <p:cNvPr id="2" name="Rechteck 1"/>
          <p:cNvSpPr/>
          <p:nvPr userDrawn="1"/>
        </p:nvSpPr>
        <p:spPr>
          <a:xfrm>
            <a:off x="2185715" y="4140175"/>
            <a:ext cx="3831498" cy="21544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</a:rPr>
              <a:t>EMI is partially funded by the European</a:t>
            </a:r>
            <a:r>
              <a:rPr lang="en-US" sz="800" baseline="0" dirty="0" smtClean="0">
                <a:solidFill>
                  <a:schemeClr val="bg1">
                    <a:lumMod val="50000"/>
                  </a:schemeClr>
                </a:solidFill>
              </a:rPr>
              <a:t> Commission under Grant Agreement RI-261611</a:t>
            </a:r>
            <a:endParaRPr lang="de-DE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97200" y="107727"/>
            <a:ext cx="4320479" cy="399600"/>
          </a:xfrm>
          <a:prstGeom prst="rect">
            <a:avLst/>
          </a:prstGeom>
        </p:spPr>
        <p:txBody>
          <a:bodyPr vert="horz" wrap="none" tIns="0" rIns="0" bIns="46800" anchor="ctr" anchorCtr="0">
            <a:noAutofit/>
          </a:bodyPr>
          <a:lstStyle>
            <a:lvl1pPr algn="l">
              <a:defRPr sz="3200" b="1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r>
              <a:rPr lang="en-US" dirty="0" smtClean="0"/>
              <a:t>Click to edit title 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97483" y="611783"/>
            <a:ext cx="3528268" cy="4320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i="0" baseline="0">
                <a:solidFill>
                  <a:schemeClr val="tx2">
                    <a:lumMod val="75000"/>
                  </a:schemeClr>
                </a:solidFill>
              </a:defRPr>
            </a:lvl1pPr>
            <a:lvl2pPr marL="226520" indent="0">
              <a:buNone/>
              <a:defRPr/>
            </a:lvl2pPr>
            <a:lvl3pPr marL="453039" indent="0">
              <a:buNone/>
              <a:defRPr/>
            </a:lvl3pPr>
            <a:lvl4pPr marL="679560" indent="0">
              <a:buNone/>
              <a:defRPr/>
            </a:lvl4pPr>
            <a:lvl5pPr marL="906079" indent="0">
              <a:buNone/>
              <a:defRPr/>
            </a:lvl5pPr>
          </a:lstStyle>
          <a:p>
            <a:pPr lvl="0"/>
            <a:r>
              <a:rPr lang="en-US" dirty="0" smtClean="0"/>
              <a:t>Author, Institute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1" hasCustomPrompt="1"/>
          </p:nvPr>
        </p:nvSpPr>
        <p:spPr>
          <a:xfrm>
            <a:off x="97483" y="1187847"/>
            <a:ext cx="2736304" cy="432048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600" i="1" baseline="0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Location, Date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>
          <a:xfrm>
            <a:off x="241499" y="4356199"/>
            <a:ext cx="5688632" cy="288032"/>
          </a:xfrm>
          <a:prstGeom prst="round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C:\Users\n.lamla\Desktop\balken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51" y="35719"/>
            <a:ext cx="5162400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241500" y="620120"/>
            <a:ext cx="5688632" cy="3636270"/>
          </a:xfrm>
          <a:prstGeom prst="rect">
            <a:avLst/>
          </a:prstGeom>
        </p:spPr>
        <p:txBody>
          <a:bodyPr lIns="45303" tIns="22652" rIns="45303" bIns="22652"/>
          <a:lstStyle>
            <a:lvl1pPr>
              <a:defRPr sz="240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1pPr>
            <a:lvl2pPr>
              <a:defRPr sz="200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2pPr>
            <a:lvl3pPr>
              <a:defRPr sz="1800" i="1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3pPr>
            <a:lvl4pPr>
              <a:defRPr sz="1600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4pPr>
            <a:lvl5pPr>
              <a:defRPr sz="1500" i="1">
                <a:solidFill>
                  <a:schemeClr val="tx2">
                    <a:lumMod val="75000"/>
                  </a:schemeClr>
                </a:solidFill>
                <a:latin typeface="+mn-lt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Textmasterformate durch Klicken </a:t>
            </a:r>
          </a:p>
          <a:p>
            <a:pPr lvl="1"/>
            <a:r>
              <a:rPr lang="de-DE" dirty="0" smtClean="0"/>
              <a:t> Zweite Ebene</a:t>
            </a:r>
          </a:p>
          <a:p>
            <a:pPr lvl="2"/>
            <a:r>
              <a:rPr lang="de-DE" dirty="0" smtClean="0"/>
              <a:t> 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0" name="Rechteck 9"/>
          <p:cNvSpPr/>
          <p:nvPr userDrawn="1"/>
        </p:nvSpPr>
        <p:spPr>
          <a:xfrm rot="16200000">
            <a:off x="5642220" y="4068047"/>
            <a:ext cx="936104" cy="216266"/>
          </a:xfrm>
          <a:prstGeom prst="rect">
            <a:avLst/>
          </a:prstGeom>
        </p:spPr>
        <p:txBody>
          <a:bodyPr wrap="square" lIns="0" tIns="0" rIns="0" bIns="0" anchor="ctr" anchorCtr="0">
            <a:noAutofit/>
          </a:bodyPr>
          <a:lstStyle/>
          <a:p>
            <a:pPr marL="0" lvl="4" algn="ctr"/>
            <a:r>
              <a:rPr lang="en-US" sz="700" b="1" dirty="0" smtClean="0">
                <a:solidFill>
                  <a:schemeClr val="bg1">
                    <a:lumMod val="50000"/>
                  </a:schemeClr>
                </a:solidFill>
              </a:rPr>
              <a:t>EMI INFSO-RI-261611</a:t>
            </a:r>
            <a:endParaRPr lang="en-GB" sz="700" b="1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72008" y="35719"/>
            <a:ext cx="5138043" cy="432049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41499" y="4356198"/>
            <a:ext cx="1456849" cy="230589"/>
          </a:xfrm>
        </p:spPr>
        <p:txBody>
          <a:bodyPr/>
          <a:lstStyle>
            <a:lvl1pPr>
              <a:defRPr sz="1000">
                <a:solidFill>
                  <a:srgbClr val="FFFFFF"/>
                </a:solidFill>
                <a:latin typeface="+mn-lt"/>
              </a:defRPr>
            </a:lvl1pPr>
          </a:lstStyle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080770" y="4356198"/>
            <a:ext cx="1977153" cy="230589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de-DE" dirty="0" smtClean="0"/>
              <a:t>EMI 2nd TC 2012</a:t>
            </a:r>
            <a:endParaRPr lang="de-DE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4474609" y="4356198"/>
            <a:ext cx="1456849" cy="230589"/>
          </a:xfrm>
        </p:spPr>
        <p:txBody>
          <a:bodyPr/>
          <a:lstStyle>
            <a:lvl1pPr>
              <a:defRPr sz="1000">
                <a:solidFill>
                  <a:srgbClr val="FFFFFF"/>
                </a:solidFill>
                <a:latin typeface="+mn-lt"/>
              </a:defRPr>
            </a:lvl1pPr>
          </a:lstStyle>
          <a:p>
            <a:fld id="{F5B577DC-976E-2D49-A96F-338E7AE475A2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Aufträge-JSC\Projekt-EMI\EMI-PPT-Template\2. Runde\EMI_Logo_newest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2059" y="107727"/>
            <a:ext cx="916457" cy="398292"/>
          </a:xfrm>
          <a:prstGeom prst="rect">
            <a:avLst/>
          </a:prstGeom>
          <a:noFill/>
        </p:spPr>
      </p:pic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440834" y="4337624"/>
            <a:ext cx="1456849" cy="249164"/>
          </a:xfrm>
          <a:prstGeom prst="rect">
            <a:avLst/>
          </a:prstGeo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33244" y="4337624"/>
            <a:ext cx="1977153" cy="249164"/>
          </a:xfrm>
          <a:prstGeom prst="rect">
            <a:avLst/>
          </a:prstGeom>
        </p:spPr>
        <p:txBody>
          <a:bodyPr/>
          <a:lstStyle>
            <a:lvl1pPr algn="ctr">
              <a:defRPr sz="60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474609" y="4337624"/>
            <a:ext cx="1456849" cy="249164"/>
          </a:xfrm>
          <a:prstGeom prst="rect">
            <a:avLst/>
          </a:prstGeom>
        </p:spPr>
        <p:txBody>
          <a:bodyPr/>
          <a:lstStyle>
            <a:lvl1pPr algn="r">
              <a:defRPr sz="60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CA60838D-EE03-4405-A687-6A3162599014}" type="slidenum">
              <a:rPr lang="de-DE" smtClean="0"/>
              <a:pPr/>
              <a:t>‹#›</a:t>
            </a:fld>
            <a:endParaRPr 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hf hdr="0"/>
  <p:txStyles>
    <p:titleStyle>
      <a:lvl1pPr algn="ctr" defTabSz="453040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9890" indent="-169890" algn="l" defTabSz="45304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68095" indent="-141575" algn="l" defTabSz="45304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66299" indent="-113260" algn="l" defTabSz="453040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792820" indent="-113260" algn="l" defTabSz="453040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19339" indent="-113260" algn="l" defTabSz="453040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45859" indent="-113260" algn="l" defTabSz="45304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72379" indent="-113260" algn="l" defTabSz="45304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698899" indent="-113260" algn="l" defTabSz="45304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25418" indent="-113260" algn="l" defTabSz="453040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6519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3040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79560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06079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32600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59119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85639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12159" algn="l" defTabSz="45304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twiki.cern.ch/twiki/bin/view/EMI/EMIRegistry" TargetMode="External"/><Relationship Id="rId2" Type="http://schemas.openxmlformats.org/officeDocument/2006/relationships/hyperlink" Target="http://eu-emi.github.com/emiregistry/documentatio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u-emi.eu/forums-mls" TargetMode="External"/><Relationship Id="rId5" Type="http://schemas.openxmlformats.org/officeDocument/2006/relationships/hyperlink" Target="https://oss.sonatype.org/index.html" TargetMode="External"/><Relationship Id="rId4" Type="http://schemas.openxmlformats.org/officeDocument/2006/relationships/hyperlink" Target="https://github.com/eu-emi/emiregistry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200" y="428207"/>
            <a:ext cx="4320479" cy="399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EMIR: An EMI Service Registry </a:t>
            </a:r>
            <a:br>
              <a:rPr lang="en-US" dirty="0" smtClean="0"/>
            </a:br>
            <a:r>
              <a:rPr lang="en-US" dirty="0" smtClean="0"/>
              <a:t>for Federated Grid Infrastructures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97483" y="827807"/>
            <a:ext cx="3528268" cy="432048"/>
          </a:xfrm>
        </p:spPr>
        <p:txBody>
          <a:bodyPr/>
          <a:lstStyle/>
          <a:p>
            <a:r>
              <a:rPr lang="en-US" dirty="0" smtClean="0"/>
              <a:t>Shiraz </a:t>
            </a:r>
            <a:r>
              <a:rPr lang="en-US" dirty="0" err="1" smtClean="0"/>
              <a:t>Memon</a:t>
            </a:r>
            <a:endParaRPr lang="en-US" dirty="0" smtClean="0"/>
          </a:p>
          <a:p>
            <a:r>
              <a:rPr lang="en-US" dirty="0" err="1" smtClean="0"/>
              <a:t>Jülich</a:t>
            </a:r>
            <a:r>
              <a:rPr lang="en-US" dirty="0" smtClean="0"/>
              <a:t> Supercomputing Center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97483" y="1403871"/>
            <a:ext cx="2736304" cy="432048"/>
          </a:xfrm>
        </p:spPr>
        <p:txBody>
          <a:bodyPr/>
          <a:lstStyle/>
          <a:p>
            <a:r>
              <a:rPr lang="en-US" dirty="0" smtClean="0"/>
              <a:t>EMI 2</a:t>
            </a:r>
            <a:r>
              <a:rPr lang="en-US" baseline="30000" dirty="0" smtClean="0"/>
              <a:t>nd</a:t>
            </a:r>
            <a:r>
              <a:rPr lang="en-US" dirty="0" smtClean="0"/>
              <a:t> Technical Conference </a:t>
            </a:r>
            <a:r>
              <a:rPr lang="en-US" dirty="0" err="1" smtClean="0"/>
              <a:t>München</a:t>
            </a:r>
            <a:r>
              <a:rPr lang="en-US" dirty="0" smtClean="0"/>
              <a:t>, 27.03.2012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79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 Level Architecture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10</a:t>
            </a:fld>
            <a:endParaRPr lang="de-DE" dirty="0"/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85515" y="539775"/>
            <a:ext cx="5256584" cy="3744416"/>
            <a:chOff x="-435" y="34"/>
            <a:chExt cx="6723" cy="4066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52310" r="-52310"/>
            <a:stretch>
              <a:fillRect/>
            </a:stretch>
          </p:blipFill>
          <p:spPr bwMode="auto">
            <a:xfrm>
              <a:off x="-435" y="34"/>
              <a:ext cx="6723" cy="4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-52310" r="-52310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-435" y="34"/>
              <a:ext cx="6723" cy="40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" name="Chevron 9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Architecture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2073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1"/>
          <p:cNvSpPr>
            <a:spLocks noChangeArrowheads="1"/>
          </p:cNvSpPr>
          <p:nvPr/>
        </p:nvSpPr>
        <p:spPr bwMode="auto">
          <a:xfrm rot="2618915">
            <a:off x="1059462" y="753939"/>
            <a:ext cx="2006580" cy="2899737"/>
          </a:xfrm>
          <a:prstGeom prst="ellipse">
            <a:avLst/>
          </a:prstGeom>
          <a:solidFill>
            <a:srgbClr val="FFFFCC"/>
          </a:solidFill>
          <a:ln w="6480">
            <a:solidFill>
              <a:srgbClr val="385D8A"/>
            </a:solidFill>
            <a:prstDash val="sysDot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Communication of DSRs (1/2)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3379" y="2426819"/>
            <a:ext cx="803557" cy="573222"/>
          </a:xfrm>
          <a:prstGeom prst="rect">
            <a:avLst/>
          </a:prstGeom>
          <a:solidFill>
            <a:srgbClr val="953735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i="1">
                <a:solidFill>
                  <a:srgbClr val="FFFFFF"/>
                </a:solidFill>
                <a:latin typeface="Calibri" pitchFamily="32" charset="0"/>
              </a:rPr>
              <a:t>&lt;&lt;Child&gt;&gt;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>
                <a:solidFill>
                  <a:srgbClr val="FFFFFF"/>
                </a:solidFill>
                <a:latin typeface="Calibri" pitchFamily="32" charset="0"/>
              </a:rPr>
              <a:t>DSR</a:t>
            </a: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2051319" y="1432636"/>
            <a:ext cx="912373" cy="573222"/>
          </a:xfrm>
          <a:prstGeom prst="rect">
            <a:avLst/>
          </a:prstGeom>
          <a:solidFill>
            <a:srgbClr val="376092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 i="1">
                <a:solidFill>
                  <a:srgbClr val="FFFFFF"/>
                </a:solidFill>
                <a:latin typeface="Calibri" pitchFamily="32" charset="0"/>
              </a:rPr>
              <a:t>&lt;&lt;Parent&gt;&gt;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600">
                <a:solidFill>
                  <a:srgbClr val="FFFFFF"/>
                </a:solidFill>
                <a:latin typeface="Calibri" pitchFamily="32" charset="0"/>
              </a:rPr>
              <a:t>DSR</a:t>
            </a: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104361" y="3492103"/>
            <a:ext cx="569186" cy="406033"/>
          </a:xfrm>
          <a:prstGeom prst="ellipse">
            <a:avLst/>
          </a:prstGeom>
          <a:solidFill>
            <a:srgbClr val="92D050"/>
          </a:solidFill>
          <a:ln w="9525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600" dirty="0" smtClean="0">
                <a:solidFill>
                  <a:srgbClr val="FFFFFF"/>
                </a:solidFill>
                <a:latin typeface="Calibri" pitchFamily="32" charset="0"/>
              </a:rPr>
              <a:t>Service</a:t>
            </a:r>
            <a:endParaRPr lang="en-US" sz="600" dirty="0">
              <a:solidFill>
                <a:srgbClr val="FFFFFF"/>
              </a:solidFill>
              <a:latin typeface="Calibri" pitchFamily="32" charset="0"/>
            </a:endParaRPr>
          </a:p>
        </p:txBody>
      </p:sp>
      <p:cxnSp>
        <p:nvCxnSpPr>
          <p:cNvPr id="10" name="AutoShape 8"/>
          <p:cNvCxnSpPr>
            <a:cxnSpLocks noChangeShapeType="1"/>
            <a:stCxn id="9" idx="6"/>
            <a:endCxn id="7" idx="1"/>
          </p:cNvCxnSpPr>
          <p:nvPr/>
        </p:nvCxnSpPr>
        <p:spPr bwMode="auto">
          <a:xfrm flipV="1">
            <a:off x="673547" y="2713430"/>
            <a:ext cx="399832" cy="981690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33550" y="3148323"/>
            <a:ext cx="792397" cy="2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dirty="0">
                <a:solidFill>
                  <a:srgbClr val="000000"/>
                </a:solidFill>
              </a:rPr>
              <a:t>publish</a:t>
            </a:r>
          </a:p>
        </p:txBody>
      </p:sp>
      <p:cxnSp>
        <p:nvCxnSpPr>
          <p:cNvPr id="12" name="AutoShape 10"/>
          <p:cNvCxnSpPr>
            <a:cxnSpLocks noChangeShapeType="1"/>
            <a:stCxn id="7" idx="3"/>
            <a:endCxn id="8" idx="1"/>
          </p:cNvCxnSpPr>
          <p:nvPr/>
        </p:nvCxnSpPr>
        <p:spPr bwMode="auto">
          <a:xfrm flipV="1">
            <a:off x="1876936" y="1719247"/>
            <a:ext cx="174383" cy="994183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3287346" y="620571"/>
            <a:ext cx="1011422" cy="573222"/>
          </a:xfrm>
          <a:prstGeom prst="rect">
            <a:avLst/>
          </a:prstGeom>
          <a:solidFill>
            <a:srgbClr val="17375E"/>
          </a:solidFill>
          <a:ln w="25560">
            <a:solidFill>
              <a:srgbClr val="385D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100" i="1">
                <a:solidFill>
                  <a:srgbClr val="FFFFFF"/>
                </a:solidFill>
                <a:latin typeface="Calibri" pitchFamily="32" charset="0"/>
              </a:rPr>
              <a:t>&lt;&lt;Global&gt;&gt;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400">
                <a:solidFill>
                  <a:srgbClr val="FFFFFF"/>
                </a:solidFill>
                <a:latin typeface="Calibri" pitchFamily="32" charset="0"/>
              </a:rPr>
              <a:t>GSR</a:t>
            </a:r>
          </a:p>
        </p:txBody>
      </p:sp>
      <p:cxnSp>
        <p:nvCxnSpPr>
          <p:cNvPr id="14" name="AutoShape 12"/>
          <p:cNvCxnSpPr>
            <a:cxnSpLocks noChangeShapeType="1"/>
            <a:stCxn id="8" idx="3"/>
            <a:endCxn id="13" idx="1"/>
          </p:cNvCxnSpPr>
          <p:nvPr/>
        </p:nvCxnSpPr>
        <p:spPr bwMode="auto">
          <a:xfrm flipV="1">
            <a:off x="2963692" y="907182"/>
            <a:ext cx="323654" cy="812065"/>
          </a:xfrm>
          <a:prstGeom prst="bentConnector3">
            <a:avLst>
              <a:gd name="adj1" fmla="val 50000"/>
            </a:avLst>
          </a:prstGeom>
          <a:noFill/>
          <a:ln w="9360">
            <a:solidFill>
              <a:srgbClr val="4A7EBB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348395" y="2301810"/>
            <a:ext cx="699528" cy="263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sz="1100" b="1" dirty="0">
                <a:solidFill>
                  <a:srgbClr val="000000"/>
                </a:solidFill>
              </a:rPr>
              <a:t>Domain</a:t>
            </a:r>
          </a:p>
        </p:txBody>
      </p:sp>
      <p:cxnSp>
        <p:nvCxnSpPr>
          <p:cNvPr id="16" name="AutoShape 14"/>
          <p:cNvCxnSpPr>
            <a:cxnSpLocks noChangeShapeType="1"/>
          </p:cNvCxnSpPr>
          <p:nvPr/>
        </p:nvCxnSpPr>
        <p:spPr bwMode="auto">
          <a:xfrm>
            <a:off x="2054173" y="2772023"/>
            <a:ext cx="1499694" cy="995"/>
          </a:xfrm>
          <a:prstGeom prst="straightConnector1">
            <a:avLst/>
          </a:prstGeom>
          <a:noFill/>
          <a:ln w="9360">
            <a:solidFill>
              <a:srgbClr val="4A7EBB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633322" y="2628007"/>
            <a:ext cx="1238817" cy="2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>
                <a:solidFill>
                  <a:srgbClr val="000000"/>
                </a:solidFill>
              </a:rPr>
              <a:t>HPC Center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4403398" y="1703325"/>
            <a:ext cx="627779" cy="2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>
                <a:solidFill>
                  <a:srgbClr val="000000"/>
                </a:solidFill>
              </a:rPr>
              <a:t>State</a:t>
            </a:r>
          </a:p>
        </p:txBody>
      </p:sp>
      <p:cxnSp>
        <p:nvCxnSpPr>
          <p:cNvPr id="19" name="AutoShape 17"/>
          <p:cNvCxnSpPr>
            <a:cxnSpLocks noChangeShapeType="1"/>
          </p:cNvCxnSpPr>
          <p:nvPr/>
        </p:nvCxnSpPr>
        <p:spPr bwMode="auto">
          <a:xfrm>
            <a:off x="3125519" y="1840659"/>
            <a:ext cx="1237423" cy="0"/>
          </a:xfrm>
          <a:prstGeom prst="straightConnector1">
            <a:avLst/>
          </a:prstGeom>
          <a:noFill/>
          <a:ln w="9360">
            <a:solidFill>
              <a:srgbClr val="4A7EBB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" name="AutoShape 18"/>
          <p:cNvCxnSpPr>
            <a:cxnSpLocks noChangeShapeType="1"/>
          </p:cNvCxnSpPr>
          <p:nvPr/>
        </p:nvCxnSpPr>
        <p:spPr bwMode="auto">
          <a:xfrm>
            <a:off x="4425719" y="1052478"/>
            <a:ext cx="1004446" cy="995"/>
          </a:xfrm>
          <a:prstGeom prst="straightConnector1">
            <a:avLst/>
          </a:prstGeom>
          <a:noFill/>
          <a:ln w="9360">
            <a:solidFill>
              <a:srgbClr val="4A7EBB"/>
            </a:solidFill>
            <a:prstDash val="dash"/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431561" y="917134"/>
            <a:ext cx="857964" cy="23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>
                <a:solidFill>
                  <a:srgbClr val="000000"/>
                </a:solidFill>
              </a:rPr>
              <a:t>Country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331420" y="1974715"/>
            <a:ext cx="824483" cy="23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dirty="0">
                <a:solidFill>
                  <a:srgbClr val="000000"/>
                </a:solidFill>
              </a:rPr>
              <a:t>Publish</a:t>
            </a: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2462863" y="1080343"/>
            <a:ext cx="824483" cy="232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>
                <a:solidFill>
                  <a:srgbClr val="000000"/>
                </a:solidFill>
              </a:rPr>
              <a:t>Publish</a:t>
            </a:r>
          </a:p>
        </p:txBody>
      </p:sp>
      <p:sp>
        <p:nvSpPr>
          <p:cNvPr id="24" name="AutoShape 23"/>
          <p:cNvSpPr>
            <a:spLocks noChangeArrowheads="1"/>
          </p:cNvSpPr>
          <p:nvPr/>
        </p:nvSpPr>
        <p:spPr bwMode="auto">
          <a:xfrm>
            <a:off x="3903416" y="1284552"/>
            <a:ext cx="2255521" cy="464748"/>
          </a:xfrm>
          <a:prstGeom prst="foldedCorner">
            <a:avLst>
              <a:gd name="adj" fmla="val 16667"/>
            </a:avLst>
          </a:prstGeom>
          <a:solidFill>
            <a:srgbClr val="D9D9D9"/>
          </a:solidFill>
          <a:ln w="126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>
                <a:solidFill>
                  <a:srgbClr val="010920"/>
                </a:solidFill>
                <a:latin typeface="Calibri" pitchFamily="32" charset="0"/>
              </a:rPr>
              <a:t>Liveness at the GSR ∞ Level of Hierarchy</a:t>
            </a:r>
          </a:p>
        </p:txBody>
      </p:sp>
      <p:sp>
        <p:nvSpPr>
          <p:cNvPr id="25" name="Chevron 24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Architecture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7621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Predefined Parent ref. at the Child DSR</a:t>
            </a:r>
          </a:p>
          <a:p>
            <a:r>
              <a:rPr lang="en-US" sz="1800" dirty="0" smtClean="0"/>
              <a:t>Synchronization is done through events</a:t>
            </a:r>
          </a:p>
          <a:p>
            <a:r>
              <a:rPr lang="en-US" sz="1800" dirty="0" smtClean="0"/>
              <a:t>Active Sync.</a:t>
            </a:r>
          </a:p>
          <a:p>
            <a:pPr lvl="1"/>
            <a:r>
              <a:rPr lang="en-US" sz="1600" dirty="0" smtClean="0"/>
              <a:t> Parent notified as soon as the changes occurred in the child DSR </a:t>
            </a:r>
          </a:p>
          <a:p>
            <a:r>
              <a:rPr lang="en-US" sz="1800" dirty="0" smtClean="0"/>
              <a:t>Passive Sync.</a:t>
            </a:r>
          </a:p>
          <a:p>
            <a:pPr lvl="1"/>
            <a:r>
              <a:rPr lang="en-US" sz="1600" dirty="0" smtClean="0"/>
              <a:t> Parent notified as soon as it joins the hierarchy (fresh startup or recovered from a failure)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Temporary caching</a:t>
            </a:r>
          </a:p>
          <a:p>
            <a:r>
              <a:rPr lang="en-US" sz="1800" dirty="0" smtClean="0"/>
              <a:t>Filters</a:t>
            </a:r>
          </a:p>
          <a:p>
            <a:pPr lvl="1"/>
            <a:r>
              <a:rPr lang="en-US" sz="1400" dirty="0" smtClean="0"/>
              <a:t>Incoming Filters (block incoming service records matching the KV pairs)</a:t>
            </a:r>
          </a:p>
          <a:p>
            <a:pPr lvl="1"/>
            <a:r>
              <a:rPr lang="en-US" sz="1400" dirty="0" smtClean="0"/>
              <a:t>Outgoing Filters (block outgoing matching the KV pairs)</a:t>
            </a:r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Communication among DSRs (2/2)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Architecture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567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Level Replication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0" y="611783"/>
            <a:ext cx="2905795" cy="229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4163" indent="-284163" eaLnBrk="0" hangingPunct="0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1363" indent="-284163" eaLnBrk="0" hangingPunct="0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84163" algn="l"/>
                <a:tab pos="1198563" algn="l"/>
                <a:tab pos="2112963" algn="l"/>
                <a:tab pos="3027363" algn="l"/>
                <a:tab pos="3941763" algn="l"/>
                <a:tab pos="4856163" algn="l"/>
                <a:tab pos="5770563" algn="l"/>
                <a:tab pos="6684963" algn="l"/>
                <a:tab pos="7599363" algn="l"/>
                <a:tab pos="8513763" algn="l"/>
                <a:tab pos="9428163" algn="l"/>
                <a:tab pos="1034256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en-US" sz="1100" dirty="0" smtClean="0">
                <a:solidFill>
                  <a:srgbClr val="000000"/>
                </a:solidFill>
              </a:rPr>
              <a:t>Replication of Registries based on (structured) P2P</a:t>
            </a:r>
          </a:p>
          <a:p>
            <a:pPr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Where to find the GSRs?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Publicly known </a:t>
            </a:r>
            <a:r>
              <a:rPr lang="en-US" sz="1100" dirty="0" smtClean="0">
                <a:solidFill>
                  <a:srgbClr val="000000"/>
                </a:solidFill>
              </a:rPr>
              <a:t>list</a:t>
            </a:r>
          </a:p>
          <a:p>
            <a:pPr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Same query and registration </a:t>
            </a:r>
            <a:r>
              <a:rPr lang="en-US" sz="1100" dirty="0" smtClean="0">
                <a:solidFill>
                  <a:srgbClr val="000000"/>
                </a:solidFill>
              </a:rPr>
              <a:t>interface</a:t>
            </a:r>
            <a:endParaRPr lang="en-US" sz="1100" dirty="0">
              <a:solidFill>
                <a:srgbClr val="000000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Why? 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1100" dirty="0" smtClean="0">
                <a:solidFill>
                  <a:srgbClr val="000000"/>
                </a:solidFill>
              </a:rPr>
              <a:t>Federation level </a:t>
            </a:r>
            <a:r>
              <a:rPr lang="en-US" sz="1100" dirty="0">
                <a:solidFill>
                  <a:srgbClr val="000000"/>
                </a:solidFill>
              </a:rPr>
              <a:t>Service Discovery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Failover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Robustness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Scalability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sz="1100" dirty="0">
                <a:solidFill>
                  <a:srgbClr val="000000"/>
                </a:solidFill>
              </a:rPr>
              <a:t>Load Balancing</a:t>
            </a:r>
          </a:p>
          <a:p>
            <a:pPr eaLnBrk="1" hangingPunct="1">
              <a:buFont typeface="Arial" charset="0"/>
              <a:buNone/>
            </a:pP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055926" y="940633"/>
            <a:ext cx="661021" cy="699702"/>
          </a:xfrm>
          <a:prstGeom prst="rect">
            <a:avLst/>
          </a:prstGeom>
          <a:solidFill>
            <a:srgbClr val="953735"/>
          </a:solidFill>
          <a:ln w="25560">
            <a:solidFill>
              <a:srgbClr val="385D8A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rgbClr val="808080"/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800" i="1">
                <a:solidFill>
                  <a:srgbClr val="FFFFFF"/>
                </a:solidFill>
                <a:latin typeface="Calibri" pitchFamily="32" charset="0"/>
              </a:rPr>
              <a:t>&lt;&lt;Global&gt;&gt;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>
                <a:solidFill>
                  <a:srgbClr val="FFFFFF"/>
                </a:solidFill>
                <a:latin typeface="Calibri" pitchFamily="32" charset="0"/>
              </a:rPr>
              <a:t>GSR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4091502" y="3117482"/>
            <a:ext cx="661021" cy="699702"/>
          </a:xfrm>
          <a:prstGeom prst="rect">
            <a:avLst/>
          </a:prstGeom>
          <a:solidFill>
            <a:srgbClr val="953735"/>
          </a:solidFill>
          <a:ln w="25560">
            <a:solidFill>
              <a:srgbClr val="385D8A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rgbClr val="808080"/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800" i="1">
                <a:solidFill>
                  <a:srgbClr val="FFFFFF"/>
                </a:solidFill>
                <a:latin typeface="Calibri" pitchFamily="32" charset="0"/>
              </a:rPr>
              <a:t>&lt;&lt;Global&gt;&gt;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>
                <a:solidFill>
                  <a:srgbClr val="FFFFFF"/>
                </a:solidFill>
                <a:latin typeface="Calibri" pitchFamily="32" charset="0"/>
              </a:rPr>
              <a:t>GSR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5096804" y="2042420"/>
            <a:ext cx="661021" cy="699702"/>
          </a:xfrm>
          <a:prstGeom prst="rect">
            <a:avLst/>
          </a:prstGeom>
          <a:solidFill>
            <a:srgbClr val="953735"/>
          </a:solidFill>
          <a:ln w="25560">
            <a:solidFill>
              <a:srgbClr val="385D8A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rgbClr val="808080"/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800" i="1">
                <a:solidFill>
                  <a:srgbClr val="FFFFFF"/>
                </a:solidFill>
                <a:latin typeface="Calibri" pitchFamily="32" charset="0"/>
              </a:rPr>
              <a:t>&lt;&lt;Global&gt;&gt;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>
                <a:solidFill>
                  <a:srgbClr val="FFFFFF"/>
                </a:solidFill>
                <a:latin typeface="Calibri" pitchFamily="32" charset="0"/>
              </a:rPr>
              <a:t>GSR</a:t>
            </a:r>
          </a:p>
        </p:txBody>
      </p:sp>
      <p:sp>
        <p:nvSpPr>
          <p:cNvPr id="15" name="Freeform 10"/>
          <p:cNvSpPr>
            <a:spLocks noChangeArrowheads="1"/>
          </p:cNvSpPr>
          <p:nvPr/>
        </p:nvSpPr>
        <p:spPr bwMode="auto">
          <a:xfrm>
            <a:off x="4863841" y="2816222"/>
            <a:ext cx="615117" cy="651111"/>
          </a:xfrm>
          <a:custGeom>
            <a:avLst/>
            <a:gdLst>
              <a:gd name="T0" fmla="*/ 0 w 850900"/>
              <a:gd name="T1" fmla="*/ 638175 h 850900"/>
              <a:gd name="T2" fmla="*/ 212725 w 850900"/>
              <a:gd name="T3" fmla="*/ 425450 h 850900"/>
              <a:gd name="T4" fmla="*/ 212725 w 850900"/>
              <a:gd name="T5" fmla="*/ 531813 h 850900"/>
              <a:gd name="T6" fmla="*/ 531813 w 850900"/>
              <a:gd name="T7" fmla="*/ 531813 h 850900"/>
              <a:gd name="T8" fmla="*/ 531813 w 850900"/>
              <a:gd name="T9" fmla="*/ 212725 h 850900"/>
              <a:gd name="T10" fmla="*/ 425450 w 850900"/>
              <a:gd name="T11" fmla="*/ 212725 h 850900"/>
              <a:gd name="T12" fmla="*/ 638175 w 850900"/>
              <a:gd name="T13" fmla="*/ 0 h 850900"/>
              <a:gd name="T14" fmla="*/ 850900 w 850900"/>
              <a:gd name="T15" fmla="*/ 212725 h 850900"/>
              <a:gd name="T16" fmla="*/ 744538 w 850900"/>
              <a:gd name="T17" fmla="*/ 212725 h 850900"/>
              <a:gd name="T18" fmla="*/ 744538 w 850900"/>
              <a:gd name="T19" fmla="*/ 744538 h 850900"/>
              <a:gd name="T20" fmla="*/ 212725 w 850900"/>
              <a:gd name="T21" fmla="*/ 744538 h 850900"/>
              <a:gd name="T22" fmla="*/ 212725 w 850900"/>
              <a:gd name="T23" fmla="*/ 850900 h 850900"/>
              <a:gd name="T24" fmla="*/ 0 w 850900"/>
              <a:gd name="T25" fmla="*/ 638175 h 8509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50900" h="850900">
                <a:moveTo>
                  <a:pt x="0" y="638175"/>
                </a:moveTo>
                <a:lnTo>
                  <a:pt x="212725" y="425450"/>
                </a:lnTo>
                <a:lnTo>
                  <a:pt x="212725" y="531813"/>
                </a:lnTo>
                <a:lnTo>
                  <a:pt x="531813" y="531813"/>
                </a:lnTo>
                <a:lnTo>
                  <a:pt x="531813" y="212725"/>
                </a:lnTo>
                <a:lnTo>
                  <a:pt x="425450" y="212725"/>
                </a:lnTo>
                <a:lnTo>
                  <a:pt x="638175" y="0"/>
                </a:lnTo>
                <a:lnTo>
                  <a:pt x="850900" y="212725"/>
                </a:lnTo>
                <a:lnTo>
                  <a:pt x="744538" y="212725"/>
                </a:lnTo>
                <a:lnTo>
                  <a:pt x="744538" y="744538"/>
                </a:lnTo>
                <a:lnTo>
                  <a:pt x="212725" y="744538"/>
                </a:lnTo>
                <a:lnTo>
                  <a:pt x="212725" y="850900"/>
                </a:lnTo>
                <a:lnTo>
                  <a:pt x="0" y="638175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/>
          </a:p>
        </p:txBody>
      </p:sp>
      <p:sp>
        <p:nvSpPr>
          <p:cNvPr id="16" name="Freeform 11"/>
          <p:cNvSpPr>
            <a:spLocks noChangeArrowheads="1"/>
          </p:cNvSpPr>
          <p:nvPr/>
        </p:nvSpPr>
        <p:spPr bwMode="auto">
          <a:xfrm rot="5400000">
            <a:off x="3312642" y="2809924"/>
            <a:ext cx="651111" cy="615117"/>
          </a:xfrm>
          <a:custGeom>
            <a:avLst/>
            <a:gdLst>
              <a:gd name="T0" fmla="*/ 0 w 850900"/>
              <a:gd name="T1" fmla="*/ 638175 h 850900"/>
              <a:gd name="T2" fmla="*/ 212725 w 850900"/>
              <a:gd name="T3" fmla="*/ 425450 h 850900"/>
              <a:gd name="T4" fmla="*/ 212725 w 850900"/>
              <a:gd name="T5" fmla="*/ 531813 h 850900"/>
              <a:gd name="T6" fmla="*/ 531813 w 850900"/>
              <a:gd name="T7" fmla="*/ 531813 h 850900"/>
              <a:gd name="T8" fmla="*/ 531813 w 850900"/>
              <a:gd name="T9" fmla="*/ 212725 h 850900"/>
              <a:gd name="T10" fmla="*/ 425450 w 850900"/>
              <a:gd name="T11" fmla="*/ 212725 h 850900"/>
              <a:gd name="T12" fmla="*/ 638175 w 850900"/>
              <a:gd name="T13" fmla="*/ 0 h 850900"/>
              <a:gd name="T14" fmla="*/ 850900 w 850900"/>
              <a:gd name="T15" fmla="*/ 212725 h 850900"/>
              <a:gd name="T16" fmla="*/ 744538 w 850900"/>
              <a:gd name="T17" fmla="*/ 212725 h 850900"/>
              <a:gd name="T18" fmla="*/ 744538 w 850900"/>
              <a:gd name="T19" fmla="*/ 744538 h 850900"/>
              <a:gd name="T20" fmla="*/ 212725 w 850900"/>
              <a:gd name="T21" fmla="*/ 744538 h 850900"/>
              <a:gd name="T22" fmla="*/ 212725 w 850900"/>
              <a:gd name="T23" fmla="*/ 850900 h 850900"/>
              <a:gd name="T24" fmla="*/ 0 w 850900"/>
              <a:gd name="T25" fmla="*/ 638175 h 8509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50900" h="850900">
                <a:moveTo>
                  <a:pt x="0" y="638175"/>
                </a:moveTo>
                <a:lnTo>
                  <a:pt x="212725" y="425450"/>
                </a:lnTo>
                <a:lnTo>
                  <a:pt x="212725" y="531813"/>
                </a:lnTo>
                <a:lnTo>
                  <a:pt x="531813" y="531813"/>
                </a:lnTo>
                <a:lnTo>
                  <a:pt x="531813" y="212725"/>
                </a:lnTo>
                <a:lnTo>
                  <a:pt x="425450" y="212725"/>
                </a:lnTo>
                <a:lnTo>
                  <a:pt x="638175" y="0"/>
                </a:lnTo>
                <a:lnTo>
                  <a:pt x="850900" y="212725"/>
                </a:lnTo>
                <a:lnTo>
                  <a:pt x="744538" y="212725"/>
                </a:lnTo>
                <a:lnTo>
                  <a:pt x="744538" y="744538"/>
                </a:lnTo>
                <a:lnTo>
                  <a:pt x="212725" y="744538"/>
                </a:lnTo>
                <a:lnTo>
                  <a:pt x="212725" y="850900"/>
                </a:lnTo>
                <a:lnTo>
                  <a:pt x="0" y="638175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/>
          </a:p>
        </p:txBody>
      </p:sp>
      <p:sp>
        <p:nvSpPr>
          <p:cNvPr id="17" name="Freeform 12"/>
          <p:cNvSpPr>
            <a:spLocks noChangeArrowheads="1"/>
          </p:cNvSpPr>
          <p:nvPr/>
        </p:nvSpPr>
        <p:spPr bwMode="auto">
          <a:xfrm rot="16200000">
            <a:off x="4845843" y="1308481"/>
            <a:ext cx="651111" cy="615117"/>
          </a:xfrm>
          <a:custGeom>
            <a:avLst/>
            <a:gdLst>
              <a:gd name="T0" fmla="*/ 0 w 850900"/>
              <a:gd name="T1" fmla="*/ 638175 h 850900"/>
              <a:gd name="T2" fmla="*/ 212725 w 850900"/>
              <a:gd name="T3" fmla="*/ 425450 h 850900"/>
              <a:gd name="T4" fmla="*/ 212725 w 850900"/>
              <a:gd name="T5" fmla="*/ 531813 h 850900"/>
              <a:gd name="T6" fmla="*/ 531813 w 850900"/>
              <a:gd name="T7" fmla="*/ 531813 h 850900"/>
              <a:gd name="T8" fmla="*/ 531813 w 850900"/>
              <a:gd name="T9" fmla="*/ 212725 h 850900"/>
              <a:gd name="T10" fmla="*/ 425450 w 850900"/>
              <a:gd name="T11" fmla="*/ 212725 h 850900"/>
              <a:gd name="T12" fmla="*/ 638175 w 850900"/>
              <a:gd name="T13" fmla="*/ 0 h 850900"/>
              <a:gd name="T14" fmla="*/ 850900 w 850900"/>
              <a:gd name="T15" fmla="*/ 212725 h 850900"/>
              <a:gd name="T16" fmla="*/ 744538 w 850900"/>
              <a:gd name="T17" fmla="*/ 212725 h 850900"/>
              <a:gd name="T18" fmla="*/ 744538 w 850900"/>
              <a:gd name="T19" fmla="*/ 744538 h 850900"/>
              <a:gd name="T20" fmla="*/ 212725 w 850900"/>
              <a:gd name="T21" fmla="*/ 744538 h 850900"/>
              <a:gd name="T22" fmla="*/ 212725 w 850900"/>
              <a:gd name="T23" fmla="*/ 850900 h 850900"/>
              <a:gd name="T24" fmla="*/ 0 w 850900"/>
              <a:gd name="T25" fmla="*/ 638175 h 8509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50900" h="850900">
                <a:moveTo>
                  <a:pt x="0" y="638175"/>
                </a:moveTo>
                <a:lnTo>
                  <a:pt x="212725" y="425450"/>
                </a:lnTo>
                <a:lnTo>
                  <a:pt x="212725" y="531813"/>
                </a:lnTo>
                <a:lnTo>
                  <a:pt x="531813" y="531813"/>
                </a:lnTo>
                <a:lnTo>
                  <a:pt x="531813" y="212725"/>
                </a:lnTo>
                <a:lnTo>
                  <a:pt x="425450" y="212725"/>
                </a:lnTo>
                <a:lnTo>
                  <a:pt x="638175" y="0"/>
                </a:lnTo>
                <a:lnTo>
                  <a:pt x="850900" y="212725"/>
                </a:lnTo>
                <a:lnTo>
                  <a:pt x="744538" y="212725"/>
                </a:lnTo>
                <a:lnTo>
                  <a:pt x="744538" y="744538"/>
                </a:lnTo>
                <a:lnTo>
                  <a:pt x="212725" y="744538"/>
                </a:lnTo>
                <a:lnTo>
                  <a:pt x="212725" y="850900"/>
                </a:lnTo>
                <a:lnTo>
                  <a:pt x="0" y="638175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/>
          </a:p>
        </p:txBody>
      </p:sp>
      <p:sp>
        <p:nvSpPr>
          <p:cNvPr id="18" name="Freeform 13"/>
          <p:cNvSpPr>
            <a:spLocks noChangeArrowheads="1"/>
          </p:cNvSpPr>
          <p:nvPr/>
        </p:nvSpPr>
        <p:spPr bwMode="auto">
          <a:xfrm rot="10800000">
            <a:off x="3329491" y="1291699"/>
            <a:ext cx="615117" cy="651111"/>
          </a:xfrm>
          <a:custGeom>
            <a:avLst/>
            <a:gdLst>
              <a:gd name="T0" fmla="*/ 0 w 850900"/>
              <a:gd name="T1" fmla="*/ 638175 h 850900"/>
              <a:gd name="T2" fmla="*/ 212725 w 850900"/>
              <a:gd name="T3" fmla="*/ 425450 h 850900"/>
              <a:gd name="T4" fmla="*/ 212725 w 850900"/>
              <a:gd name="T5" fmla="*/ 531813 h 850900"/>
              <a:gd name="T6" fmla="*/ 531813 w 850900"/>
              <a:gd name="T7" fmla="*/ 531813 h 850900"/>
              <a:gd name="T8" fmla="*/ 531813 w 850900"/>
              <a:gd name="T9" fmla="*/ 212725 h 850900"/>
              <a:gd name="T10" fmla="*/ 425450 w 850900"/>
              <a:gd name="T11" fmla="*/ 212725 h 850900"/>
              <a:gd name="T12" fmla="*/ 638175 w 850900"/>
              <a:gd name="T13" fmla="*/ 0 h 850900"/>
              <a:gd name="T14" fmla="*/ 850900 w 850900"/>
              <a:gd name="T15" fmla="*/ 212725 h 850900"/>
              <a:gd name="T16" fmla="*/ 744538 w 850900"/>
              <a:gd name="T17" fmla="*/ 212725 h 850900"/>
              <a:gd name="T18" fmla="*/ 744538 w 850900"/>
              <a:gd name="T19" fmla="*/ 744538 h 850900"/>
              <a:gd name="T20" fmla="*/ 212725 w 850900"/>
              <a:gd name="T21" fmla="*/ 744538 h 850900"/>
              <a:gd name="T22" fmla="*/ 212725 w 850900"/>
              <a:gd name="T23" fmla="*/ 850900 h 850900"/>
              <a:gd name="T24" fmla="*/ 0 w 850900"/>
              <a:gd name="T25" fmla="*/ 638175 h 8509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50900" h="850900">
                <a:moveTo>
                  <a:pt x="0" y="638175"/>
                </a:moveTo>
                <a:lnTo>
                  <a:pt x="212725" y="425450"/>
                </a:lnTo>
                <a:lnTo>
                  <a:pt x="212725" y="531813"/>
                </a:lnTo>
                <a:lnTo>
                  <a:pt x="531813" y="531813"/>
                </a:lnTo>
                <a:lnTo>
                  <a:pt x="531813" y="212725"/>
                </a:lnTo>
                <a:lnTo>
                  <a:pt x="425450" y="212725"/>
                </a:lnTo>
                <a:lnTo>
                  <a:pt x="638175" y="0"/>
                </a:lnTo>
                <a:lnTo>
                  <a:pt x="850900" y="212725"/>
                </a:lnTo>
                <a:lnTo>
                  <a:pt x="744538" y="212725"/>
                </a:lnTo>
                <a:lnTo>
                  <a:pt x="744538" y="744538"/>
                </a:lnTo>
                <a:lnTo>
                  <a:pt x="212725" y="744538"/>
                </a:lnTo>
                <a:lnTo>
                  <a:pt x="212725" y="850900"/>
                </a:lnTo>
                <a:lnTo>
                  <a:pt x="0" y="638175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800"/>
          </a:p>
        </p:txBody>
      </p:sp>
      <p:sp>
        <p:nvSpPr>
          <p:cNvPr id="19" name="Vertical Scroll 18"/>
          <p:cNvSpPr/>
          <p:nvPr/>
        </p:nvSpPr>
        <p:spPr>
          <a:xfrm>
            <a:off x="2039640" y="3204071"/>
            <a:ext cx="1033272" cy="1075556"/>
          </a:xfrm>
          <a:prstGeom prst="verticalScroll">
            <a:avLst/>
          </a:prstGeom>
          <a:gradFill>
            <a:gsLst>
              <a:gs pos="0">
                <a:srgbClr val="D6B19C"/>
              </a:gs>
              <a:gs pos="37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5400000" scaled="0"/>
          </a:gradFill>
          <a:ln w="9525"/>
          <a:effectLst>
            <a:glow rad="101600">
              <a:schemeClr val="accent6">
                <a:satMod val="175000"/>
                <a:alpha val="40000"/>
              </a:schemeClr>
            </a:glow>
            <a:outerShdw blurRad="50800" dist="50800" dir="5400000" algn="ctr" rotWithShape="0">
              <a:schemeClr val="bg2">
                <a:lumMod val="9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https://gsr1,https://gsr2,https://gsr3</a:t>
            </a:r>
            <a:endParaRPr lang="en-US" dirty="0"/>
          </a:p>
        </p:txBody>
      </p:sp>
      <p:sp>
        <p:nvSpPr>
          <p:cNvPr id="20" name="Left-Right Arrow 19"/>
          <p:cNvSpPr/>
          <p:nvPr/>
        </p:nvSpPr>
        <p:spPr>
          <a:xfrm>
            <a:off x="3066690" y="3509641"/>
            <a:ext cx="875816" cy="317651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181432" y="3827292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Bootstrap</a:t>
            </a:r>
            <a:endParaRPr lang="en-US" dirty="0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3181432" y="2034392"/>
            <a:ext cx="661021" cy="699702"/>
          </a:xfrm>
          <a:prstGeom prst="rect">
            <a:avLst/>
          </a:prstGeom>
          <a:solidFill>
            <a:srgbClr val="953735"/>
          </a:solidFill>
          <a:ln w="25560">
            <a:solidFill>
              <a:srgbClr val="385D8A"/>
            </a:solidFill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  <a:outerShdw dist="35921" dir="2700000" algn="ctr" rotWithShape="0">
              <a:srgbClr val="808080"/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800" i="1">
                <a:solidFill>
                  <a:srgbClr val="FFFFFF"/>
                </a:solidFill>
                <a:latin typeface="Calibri" pitchFamily="32" charset="0"/>
              </a:rPr>
              <a:t>&lt;&lt;Global&gt;&gt;</a:t>
            </a:r>
          </a:p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1200">
                <a:solidFill>
                  <a:srgbClr val="FFFFFF"/>
                </a:solidFill>
                <a:latin typeface="Calibri" pitchFamily="32" charset="0"/>
              </a:rPr>
              <a:t>GSR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39548" y="3596460"/>
            <a:ext cx="55656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GSR List</a:t>
            </a:r>
            <a:endParaRPr lang="en-US" dirty="0"/>
          </a:p>
        </p:txBody>
      </p:sp>
      <p:sp>
        <p:nvSpPr>
          <p:cNvPr id="24" name="Chevron 23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Architecture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1628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Integration with EMI Services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53968" y="4336316"/>
            <a:ext cx="1977153" cy="230589"/>
          </a:xfrm>
        </p:spPr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7" name="Rectangle 6"/>
          <p:cNvSpPr/>
          <p:nvPr/>
        </p:nvSpPr>
        <p:spPr>
          <a:xfrm>
            <a:off x="164670" y="1115838"/>
            <a:ext cx="1444979" cy="72008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Services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TargetSystemFactory</a:t>
            </a:r>
            <a:r>
              <a:rPr lang="en-US" dirty="0" smtClean="0"/>
              <a:t> 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BESFactory</a:t>
            </a:r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EMI-ES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StorageFactory</a:t>
            </a:r>
            <a:endParaRPr lang="en-US" dirty="0"/>
          </a:p>
        </p:txBody>
      </p:sp>
      <p:sp>
        <p:nvSpPr>
          <p:cNvPr id="11" name="Round Same Side Corner Rectangle 10"/>
          <p:cNvSpPr/>
          <p:nvPr/>
        </p:nvSpPr>
        <p:spPr>
          <a:xfrm>
            <a:off x="169491" y="874663"/>
            <a:ext cx="792088" cy="241176"/>
          </a:xfrm>
          <a:prstGeom prst="round2Same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UNICORE</a:t>
            </a:r>
            <a:endParaRPr lang="en-US" b="1" dirty="0"/>
          </a:p>
        </p:txBody>
      </p:sp>
      <p:sp>
        <p:nvSpPr>
          <p:cNvPr id="12" name="Rectangle 11"/>
          <p:cNvSpPr/>
          <p:nvPr/>
        </p:nvSpPr>
        <p:spPr>
          <a:xfrm>
            <a:off x="164672" y="3362265"/>
            <a:ext cx="1444979" cy="7074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/>
              <a:t>Services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AREX Compute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gridftpd</a:t>
            </a:r>
            <a:endParaRPr lang="en-US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US" dirty="0" err="1" smtClean="0"/>
              <a:t>Chelonia</a:t>
            </a:r>
            <a:r>
              <a:rPr lang="en-US" dirty="0" smtClean="0"/>
              <a:t> Storage</a:t>
            </a:r>
            <a:endParaRPr lang="en-US" dirty="0"/>
          </a:p>
        </p:txBody>
      </p:sp>
      <p:sp>
        <p:nvSpPr>
          <p:cNvPr id="13" name="Round Same Side Corner Rectangle 12"/>
          <p:cNvSpPr/>
          <p:nvPr/>
        </p:nvSpPr>
        <p:spPr>
          <a:xfrm>
            <a:off x="164672" y="3121089"/>
            <a:ext cx="792088" cy="241176"/>
          </a:xfrm>
          <a:prstGeom prst="round2SameRect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ARC</a:t>
            </a:r>
            <a:endParaRPr lang="en-US" b="1" dirty="0"/>
          </a:p>
        </p:txBody>
      </p:sp>
      <p:pic>
        <p:nvPicPr>
          <p:cNvPr id="1031" name="Picture 7" descr="C:\Users\a.memon\AppData\Local\Microsoft\Windows\Temporary Internet Files\Content.IE5\ZE5Q87VG\MC90035180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49507">
            <a:off x="1185223" y="1435153"/>
            <a:ext cx="848852" cy="616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.memon\AppData\Local\Microsoft\Windows\Temporary Internet Files\Content.IE5\GT2HIWCQ\MC90001471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411259">
            <a:off x="1165023" y="3580516"/>
            <a:ext cx="889254" cy="62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a.memon\AppData\Local\Microsoft\Windows\Temporary Internet Files\Content.IE5\TOXS6OJ7\MC900295862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4027" y="1691903"/>
            <a:ext cx="876185" cy="99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2905795" y="1512771"/>
            <a:ext cx="720080" cy="1175112"/>
            <a:chOff x="2761779" y="1512771"/>
            <a:chExt cx="720080" cy="1175112"/>
          </a:xfrm>
          <a:effectLst>
            <a:glow rad="101600">
              <a:srgbClr val="002060">
                <a:alpha val="40000"/>
              </a:srgbClr>
            </a:glow>
          </a:effectLst>
        </p:grpSpPr>
        <p:pic>
          <p:nvPicPr>
            <p:cNvPr id="1034" name="Picture 10" descr="C:\Users\a.memon\AppData\Local\Microsoft\Windows\Temporary Internet Files\Content.IE5\GT2HIWCQ\MP900401283[1]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1779" y="1743603"/>
              <a:ext cx="720080" cy="944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2761779" y="1512771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EMIR</a:t>
              </a:r>
              <a:endParaRPr lang="en-US" sz="1400" b="1" dirty="0"/>
            </a:p>
          </p:txBody>
        </p:sp>
      </p:grpSp>
      <p:sp>
        <p:nvSpPr>
          <p:cNvPr id="17" name="Arc 16"/>
          <p:cNvSpPr/>
          <p:nvPr/>
        </p:nvSpPr>
        <p:spPr>
          <a:xfrm>
            <a:off x="1124443" y="1253789"/>
            <a:ext cx="1781352" cy="936104"/>
          </a:xfrm>
          <a:prstGeom prst="arc">
            <a:avLst>
              <a:gd name="adj1" fmla="val 15064609"/>
              <a:gd name="adj2" fmla="val 20934703"/>
            </a:avLst>
          </a:prstGeom>
          <a:ln w="28575">
            <a:tailEnd type="arrow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5400000">
            <a:off x="1425628" y="1875927"/>
            <a:ext cx="1059520" cy="1843601"/>
          </a:xfrm>
          <a:prstGeom prst="arc">
            <a:avLst>
              <a:gd name="adj1" fmla="val 16652705"/>
              <a:gd name="adj2" fmla="val 678295"/>
            </a:avLst>
          </a:prstGeom>
          <a:ln w="28575">
            <a:headEnd type="arrow"/>
            <a:tailEnd type="none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3913907" y="2215743"/>
            <a:ext cx="1008112" cy="0"/>
          </a:xfrm>
          <a:prstGeom prst="straightConnector1">
            <a:avLst/>
          </a:prstGeom>
          <a:ln w="28575"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825675" y="3348087"/>
            <a:ext cx="13131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Register/Update/Delete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4968517" y="2811841"/>
            <a:ext cx="13260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Discovery Clients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ARC Client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UNICORE Command </a:t>
            </a:r>
          </a:p>
          <a:p>
            <a:r>
              <a:rPr lang="en-US" dirty="0" smtClean="0"/>
              <a:t>       Line Client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073193" y="1628187"/>
            <a:ext cx="83858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Lookup &amp; Discover EMI Services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1753667" y="1029023"/>
            <a:ext cx="13131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Register/Update/Delete</a:t>
            </a:r>
            <a:endParaRPr lang="en-US" dirty="0"/>
          </a:p>
        </p:txBody>
      </p:sp>
      <p:sp>
        <p:nvSpPr>
          <p:cNvPr id="24" name="Chevron 23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chemeClr val="bg2">
              <a:lumMod val="25000"/>
            </a:schemeClr>
          </a:solidFill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EMI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2571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300" y="620713"/>
            <a:ext cx="5689600" cy="3635375"/>
          </a:xfrm>
        </p:spPr>
        <p:txBody>
          <a:bodyPr/>
          <a:lstStyle/>
          <a:p>
            <a:pPr marL="169890" indent="-169890" defTabSz="453040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Goal: Register services into EMIR that are unable to do this by their own</a:t>
            </a:r>
          </a:p>
          <a:p>
            <a:pPr marL="169890" indent="-169890" defTabSz="453040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Features:</a:t>
            </a:r>
          </a:p>
          <a:p>
            <a:pPr marL="368095" lvl="1" indent="-141575" defTabSz="453040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 Register (when started)</a:t>
            </a:r>
          </a:p>
          <a:p>
            <a:pPr marL="368095" lvl="1" indent="-141575" defTabSz="453040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 Update (periodically and automatically)</a:t>
            </a:r>
          </a:p>
          <a:p>
            <a:pPr marL="368095" lvl="1" indent="-141575" defTabSz="453040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 Delete (when stopped)</a:t>
            </a:r>
          </a:p>
          <a:p>
            <a:pPr marL="169890" indent="-169890" defTabSz="453040"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Using the standard EMIR </a:t>
            </a:r>
            <a:r>
              <a:rPr lang="en-US" dirty="0" err="1" smtClean="0">
                <a:ea typeface="+mn-ea"/>
              </a:rPr>
              <a:t>RESTful</a:t>
            </a:r>
            <a:r>
              <a:rPr lang="en-US" dirty="0" smtClean="0">
                <a:ea typeface="+mn-ea"/>
              </a:rPr>
              <a:t> client API.</a:t>
            </a:r>
          </a:p>
        </p:txBody>
      </p:sp>
      <p:sp>
        <p:nvSpPr>
          <p:cNvPr id="6147" name="Title 2"/>
          <p:cNvSpPr>
            <a:spLocks noGrp="1"/>
          </p:cNvSpPr>
          <p:nvPr>
            <p:ph type="title"/>
          </p:nvPr>
        </p:nvSpPr>
        <p:spPr bwMode="auto">
          <a:xfrm>
            <a:off x="71438" y="36513"/>
            <a:ext cx="5138737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mtClean="0"/>
              <a:t>EMIRD (EMIR Client Daemon)</a:t>
            </a:r>
          </a:p>
        </p:txBody>
      </p:sp>
      <p:sp>
        <p:nvSpPr>
          <p:cNvPr id="6150" name="Slide Number Placeholder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1pPr>
            <a:lvl2pPr marL="37931725" indent="-37474525"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2pPr>
            <a:lvl3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fld id="{C46F48DB-522F-4C58-911A-5BEF6951734F}" type="slidenum">
              <a:rPr lang="de-DE" sz="1000">
                <a:solidFill>
                  <a:srgbClr val="FFFFFF"/>
                </a:solidFill>
              </a:rPr>
              <a:pPr/>
              <a:t>15</a:t>
            </a:fld>
            <a:endParaRPr lang="de-DE" sz="1000" dirty="0">
              <a:solidFill>
                <a:srgbClr val="FFFFFF"/>
              </a:solidFill>
            </a:endParaRPr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006600"/>
          </a:solidFill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Client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41499" y="4356198"/>
            <a:ext cx="1456849" cy="230589"/>
          </a:xfrm>
        </p:spPr>
        <p:txBody>
          <a:bodyPr/>
          <a:lstStyle/>
          <a:p>
            <a:r>
              <a:rPr lang="en-US" dirty="0" smtClean="0"/>
              <a:t>27/03/2012</a:t>
            </a:r>
            <a:endParaRPr lang="de-DE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0770" y="4356198"/>
            <a:ext cx="1977153" cy="230589"/>
          </a:xfrm>
        </p:spPr>
        <p:txBody>
          <a:bodyPr/>
          <a:lstStyle/>
          <a:p>
            <a:r>
              <a:rPr lang="de-DE" dirty="0" smtClean="0"/>
              <a:t>EMI 2nd TC 2012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63817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300" y="620713"/>
            <a:ext cx="5689600" cy="3635375"/>
          </a:xfrm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>
                <a:solidFill>
                  <a:srgbClr val="17375E"/>
                </a:solidFill>
              </a:rPr>
              <a:t>Simple but flexible configuration, portable implementation (written in python).</a:t>
            </a:r>
          </a:p>
          <a:p>
            <a:r>
              <a:rPr lang="en-US" smtClean="0">
                <a:solidFill>
                  <a:srgbClr val="17375E"/>
                </a:solidFill>
              </a:rPr>
              <a:t>Handles multiple services together (in an aggregated manner).</a:t>
            </a:r>
          </a:p>
          <a:p>
            <a:r>
              <a:rPr lang="en-US" smtClean="0">
                <a:solidFill>
                  <a:srgbClr val="17375E"/>
                </a:solidFill>
              </a:rPr>
              <a:t>Simple service entry definitions or fully customizable advanced definitions.</a:t>
            </a:r>
          </a:p>
          <a:p>
            <a:endParaRPr lang="en-US" smtClean="0">
              <a:solidFill>
                <a:srgbClr val="17375E"/>
              </a:solidFill>
            </a:endParaRPr>
          </a:p>
        </p:txBody>
      </p:sp>
      <p:sp>
        <p:nvSpPr>
          <p:cNvPr id="7171" name="Title 2"/>
          <p:cNvSpPr>
            <a:spLocks noGrp="1"/>
          </p:cNvSpPr>
          <p:nvPr>
            <p:ph type="title"/>
          </p:nvPr>
        </p:nvSpPr>
        <p:spPr bwMode="auto">
          <a:xfrm>
            <a:off x="71438" y="36513"/>
            <a:ext cx="5138737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en-US" smtClean="0"/>
              <a:t>EMIRD (EMIR Client Daemon)</a:t>
            </a:r>
          </a:p>
        </p:txBody>
      </p:sp>
      <p:sp>
        <p:nvSpPr>
          <p:cNvPr id="717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1pPr>
            <a:lvl2pPr marL="37931725" indent="-37474525"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2pPr>
            <a:lvl3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3pPr>
            <a:lvl4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4pPr>
            <a:lvl5pPr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ヒラギノ角ゴ Pro W3" charset="-128"/>
              </a:defRPr>
            </a:lvl9pPr>
          </a:lstStyle>
          <a:p>
            <a:fld id="{15E9FA99-A049-4C8A-B554-3A766FB9D8B6}" type="slidenum">
              <a:rPr lang="de-DE" sz="1000">
                <a:solidFill>
                  <a:srgbClr val="FFFFFF"/>
                </a:solidFill>
              </a:rPr>
              <a:pPr/>
              <a:t>16</a:t>
            </a:fld>
            <a:endParaRPr lang="de-DE" sz="1000">
              <a:solidFill>
                <a:srgbClr val="FFFFFF"/>
              </a:solidFill>
            </a:endParaRPr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006600"/>
          </a:solidFill>
          <a:ln w="9525">
            <a:solidFill>
              <a:srgbClr val="0066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Client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241499" y="4356198"/>
            <a:ext cx="1456849" cy="230589"/>
          </a:xfrm>
        </p:spPr>
        <p:txBody>
          <a:bodyPr/>
          <a:lstStyle/>
          <a:p>
            <a:r>
              <a:rPr lang="en-US" dirty="0" smtClean="0"/>
              <a:t>27/03/2012</a:t>
            </a:r>
            <a:endParaRPr lang="de-DE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0770" y="4356198"/>
            <a:ext cx="1977153" cy="230589"/>
          </a:xfrm>
        </p:spPr>
        <p:txBody>
          <a:bodyPr/>
          <a:lstStyle/>
          <a:p>
            <a:r>
              <a:rPr lang="de-DE" dirty="0" smtClean="0"/>
              <a:t>EMI 2nd TC 2012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724130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Common Service Index for EMI</a:t>
            </a:r>
          </a:p>
          <a:p>
            <a:r>
              <a:rPr lang="en-US" dirty="0" smtClean="0"/>
              <a:t>Unified Information Model</a:t>
            </a:r>
          </a:p>
          <a:p>
            <a:r>
              <a:rPr lang="en-US" dirty="0" smtClean="0"/>
              <a:t>Hierarchical and P2P Architecture to enable Federations</a:t>
            </a:r>
            <a:endParaRPr lang="en-US" dirty="0" smtClean="0"/>
          </a:p>
          <a:p>
            <a:r>
              <a:rPr lang="en-US" dirty="0" smtClean="0"/>
              <a:t>Integration of EMI Services</a:t>
            </a:r>
          </a:p>
          <a:p>
            <a:r>
              <a:rPr lang="en-US" dirty="0" smtClean="0"/>
              <a:t>EMIRD: Platform Agnostic Client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Conclusions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995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Integration with all the EMI Services</a:t>
            </a:r>
          </a:p>
          <a:p>
            <a:pPr lvl="1"/>
            <a:r>
              <a:rPr lang="en-US" dirty="0" smtClean="0"/>
              <a:t>Requires co-operation from </a:t>
            </a:r>
            <a:r>
              <a:rPr lang="en-US" smtClean="0"/>
              <a:t>other PTs</a:t>
            </a:r>
            <a:endParaRPr lang="en-US" dirty="0" smtClean="0"/>
          </a:p>
          <a:p>
            <a:r>
              <a:rPr lang="en-US" dirty="0" smtClean="0"/>
              <a:t>Dynamic </a:t>
            </a:r>
            <a:r>
              <a:rPr lang="en-US" dirty="0"/>
              <a:t>(de)commissioning of a Registry node in </a:t>
            </a:r>
            <a:r>
              <a:rPr lang="en-US" dirty="0" smtClean="0"/>
              <a:t>a hierarchical </a:t>
            </a:r>
            <a:r>
              <a:rPr lang="en-US" dirty="0"/>
              <a:t>network</a:t>
            </a:r>
            <a:endParaRPr lang="en-US" dirty="0" smtClean="0"/>
          </a:p>
          <a:p>
            <a:r>
              <a:rPr lang="en-US" dirty="0" smtClean="0"/>
              <a:t>Investigating failures while synchronizing and/or replicating the large number of service entries</a:t>
            </a:r>
          </a:p>
          <a:p>
            <a:r>
              <a:rPr lang="en-US" dirty="0" smtClean="0"/>
              <a:t>Intuitive GUI to interact with the registries and federations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chemeClr val="bg1">
              <a:lumMod val="50000"/>
            </a:schemeClr>
          </a:solidFill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</a:rPr>
              <a:t>Conclusions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4841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300" y="620713"/>
            <a:ext cx="5689600" cy="3635375"/>
          </a:xfrm>
        </p:spPr>
        <p:txBody>
          <a:bodyPr/>
          <a:lstStyle/>
          <a:p>
            <a:pPr marL="169890" indent="-169890" defTabSz="453040"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n-ea"/>
                <a:hlinkClick r:id="rId2"/>
              </a:rPr>
              <a:t>Documentation</a:t>
            </a:r>
            <a:r>
              <a:rPr lang="en-US" dirty="0" smtClean="0">
                <a:ea typeface="+mn-ea"/>
              </a:rPr>
              <a:t> </a:t>
            </a:r>
            <a:endParaRPr lang="en-US" dirty="0" smtClean="0">
              <a:ea typeface="+mn-ea"/>
              <a:hlinkClick r:id=""/>
            </a:endParaRPr>
          </a:p>
          <a:p>
            <a:pPr marL="169890" indent="-169890" defTabSz="453040"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n-ea"/>
                <a:hlinkClick r:id="rId3"/>
              </a:rPr>
              <a:t>Wiki</a:t>
            </a:r>
            <a:endParaRPr lang="en-US" dirty="0" smtClean="0">
              <a:ea typeface="+mn-ea"/>
            </a:endParaRPr>
          </a:p>
          <a:p>
            <a:pPr marL="169890" indent="-169890" defTabSz="453040"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n-ea"/>
                <a:hlinkClick r:id="rId4"/>
              </a:rPr>
              <a:t>Code</a:t>
            </a:r>
            <a:endParaRPr lang="en-US" dirty="0" smtClean="0">
              <a:ea typeface="+mn-ea"/>
            </a:endParaRPr>
          </a:p>
          <a:p>
            <a:pPr marL="169890" indent="-169890" defTabSz="453040"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n-ea"/>
                <a:hlinkClick r:id="rId5"/>
              </a:rPr>
              <a:t>Packages</a:t>
            </a:r>
            <a:endParaRPr lang="en-US" dirty="0" smtClean="0">
              <a:ea typeface="+mn-ea"/>
            </a:endParaRPr>
          </a:p>
          <a:p>
            <a:pPr marL="169890" indent="-169890" defTabSz="453040" eaLnBrk="1" fontAlgn="auto" hangingPunct="1">
              <a:spcAft>
                <a:spcPts val="0"/>
              </a:spcAft>
              <a:defRPr/>
            </a:pPr>
            <a:r>
              <a:rPr lang="en-US" dirty="0">
                <a:ea typeface="+mn-ea"/>
              </a:rPr>
              <a:t>Contacts </a:t>
            </a:r>
            <a:r>
              <a:rPr lang="en-US" dirty="0" smtClean="0">
                <a:ea typeface="+mn-ea"/>
              </a:rPr>
              <a:t>=&gt; </a:t>
            </a:r>
            <a:r>
              <a:rPr lang="en-US" dirty="0" smtClean="0">
                <a:ea typeface="+mn-ea"/>
                <a:hlinkClick r:id="rId6"/>
              </a:rPr>
              <a:t>EMI Forum</a:t>
            </a:r>
            <a:r>
              <a:rPr lang="en-US" dirty="0" smtClean="0">
                <a:ea typeface="+mn-ea"/>
              </a:rPr>
              <a:t> </a:t>
            </a:r>
            <a:endParaRPr lang="en-US" dirty="0">
              <a:ea typeface="+mn-ea"/>
            </a:endParaRPr>
          </a:p>
        </p:txBody>
      </p:sp>
      <p:sp>
        <p:nvSpPr>
          <p:cNvPr id="24578" name="Title 2"/>
          <p:cNvSpPr>
            <a:spLocks noGrp="1"/>
          </p:cNvSpPr>
          <p:nvPr>
            <p:ph type="title"/>
          </p:nvPr>
        </p:nvSpPr>
        <p:spPr bwMode="auto">
          <a:xfrm>
            <a:off x="71438" y="36513"/>
            <a:ext cx="5138737" cy="43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Links</a:t>
            </a:r>
          </a:p>
        </p:txBody>
      </p:sp>
      <p:sp>
        <p:nvSpPr>
          <p:cNvPr id="24579" name="Date Placeholder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95B8988D-CE51-4AE8-87C1-F8B403F57A56}" type="datetime1">
              <a:rPr lang="it-IT" sz="1000">
                <a:solidFill>
                  <a:srgbClr val="FFFFFF"/>
                </a:solidFill>
              </a:rPr>
              <a:pPr eaLnBrk="1" hangingPunct="1"/>
              <a:t>23/03/2012</a:t>
            </a:fld>
            <a:endParaRPr lang="de-DE" sz="1000">
              <a:solidFill>
                <a:srgbClr val="FFFFFF"/>
              </a:solidFill>
            </a:endParaRPr>
          </a:p>
        </p:txBody>
      </p:sp>
      <p:sp>
        <p:nvSpPr>
          <p:cNvPr id="24580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defTabSz="452438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de-DE" sz="1000" smtClean="0">
                <a:solidFill>
                  <a:schemeClr val="bg1"/>
                </a:solidFill>
              </a:rPr>
              <a:t>ISGC 2012</a:t>
            </a:r>
          </a:p>
        </p:txBody>
      </p:sp>
      <p:sp>
        <p:nvSpPr>
          <p:cNvPr id="24581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2438" eaLnBrk="0" fontAlgn="base" hangingPunct="0">
              <a:spcBef>
                <a:spcPct val="0"/>
              </a:spcBef>
              <a:spcAft>
                <a:spcPct val="0"/>
              </a:spcAft>
              <a:defRPr sz="9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fld id="{C7945948-6CCD-4F50-A9CD-926B8D86FA7C}" type="slidenum">
              <a:rPr lang="de-DE" sz="1000">
                <a:solidFill>
                  <a:srgbClr val="FFFFFF"/>
                </a:solidFill>
              </a:rPr>
              <a:pPr eaLnBrk="1" hangingPunct="1"/>
              <a:t>19</a:t>
            </a:fld>
            <a:endParaRPr lang="de-DE" sz="1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04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Motivation</a:t>
            </a:r>
            <a:endParaRPr lang="en-US" sz="1800" dirty="0" smtClean="0"/>
          </a:p>
          <a:p>
            <a:r>
              <a:rPr lang="en-US" sz="2000" dirty="0" smtClean="0"/>
              <a:t>Overview</a:t>
            </a:r>
            <a:endParaRPr lang="en-US" sz="1800" dirty="0" smtClean="0"/>
          </a:p>
          <a:p>
            <a:r>
              <a:rPr lang="en-US" sz="2000" dirty="0" smtClean="0"/>
              <a:t>Information</a:t>
            </a:r>
            <a:r>
              <a:rPr lang="en-US" sz="1800" dirty="0" smtClean="0"/>
              <a:t> Model</a:t>
            </a:r>
          </a:p>
          <a:p>
            <a:r>
              <a:rPr lang="en-US" sz="1800" dirty="0" smtClean="0"/>
              <a:t>REST API</a:t>
            </a:r>
          </a:p>
          <a:p>
            <a:r>
              <a:rPr lang="en-US" sz="2000" dirty="0" smtClean="0"/>
              <a:t>Architecture</a:t>
            </a:r>
            <a:endParaRPr lang="en-US" sz="1800" dirty="0" smtClean="0"/>
          </a:p>
          <a:p>
            <a:pPr lvl="1"/>
            <a:r>
              <a:rPr lang="en-US" sz="1800" dirty="0" smtClean="0"/>
              <a:t>Hierarchical</a:t>
            </a:r>
            <a:r>
              <a:rPr lang="en-US" sz="1400" dirty="0" smtClean="0"/>
              <a:t> </a:t>
            </a:r>
          </a:p>
          <a:p>
            <a:pPr lvl="1"/>
            <a:r>
              <a:rPr lang="en-US" sz="1800" dirty="0" smtClean="0"/>
              <a:t>P2P</a:t>
            </a:r>
            <a:endParaRPr lang="en-US" sz="1400" dirty="0" smtClean="0"/>
          </a:p>
          <a:p>
            <a:r>
              <a:rPr lang="en-US" sz="2000" dirty="0" smtClean="0"/>
              <a:t>Integration with EMI Services</a:t>
            </a:r>
          </a:p>
          <a:p>
            <a:r>
              <a:rPr lang="en-US" sz="2000" dirty="0" smtClean="0"/>
              <a:t>EMIRD Client</a:t>
            </a:r>
          </a:p>
          <a:p>
            <a:r>
              <a:rPr lang="en-US" sz="2000" dirty="0" smtClean="0"/>
              <a:t>Conclusion</a:t>
            </a:r>
            <a:endParaRPr lang="en-US" sz="20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4762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7" name="TextBox 6"/>
          <p:cNvSpPr txBox="1"/>
          <p:nvPr/>
        </p:nvSpPr>
        <p:spPr>
          <a:xfrm>
            <a:off x="2397693" y="2089013"/>
            <a:ext cx="13535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Questions?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3576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Lack of a common service index</a:t>
            </a:r>
            <a:r>
              <a:rPr lang="en-US" dirty="0"/>
              <a:t>;</a:t>
            </a:r>
            <a:r>
              <a:rPr lang="en-US" dirty="0" smtClean="0"/>
              <a:t> within EMI</a:t>
            </a:r>
          </a:p>
          <a:p>
            <a:pPr lvl="1"/>
            <a:r>
              <a:rPr lang="en-US" dirty="0" smtClean="0"/>
              <a:t> UNICORE Global Registry</a:t>
            </a:r>
          </a:p>
          <a:p>
            <a:pPr lvl="1"/>
            <a:r>
              <a:rPr lang="en-US" dirty="0" smtClean="0"/>
              <a:t> ARC ISIS</a:t>
            </a:r>
          </a:p>
          <a:p>
            <a:pPr lvl="1"/>
            <a:r>
              <a:rPr lang="en-US" dirty="0" smtClean="0"/>
              <a:t> </a:t>
            </a:r>
            <a:r>
              <a:rPr lang="en-US" dirty="0" err="1" smtClean="0"/>
              <a:t>gLite</a:t>
            </a:r>
            <a:r>
              <a:rPr lang="en-US" dirty="0" smtClean="0"/>
              <a:t> Site / Top Level BDII</a:t>
            </a:r>
          </a:p>
          <a:p>
            <a:r>
              <a:rPr lang="en-US" dirty="0" smtClean="0"/>
              <a:t>Middleware specific Discovery </a:t>
            </a:r>
          </a:p>
          <a:p>
            <a:r>
              <a:rPr lang="en-US" dirty="0" smtClean="0"/>
              <a:t>Various Information Models</a:t>
            </a:r>
          </a:p>
          <a:p>
            <a:r>
              <a:rPr lang="en-US" dirty="0" smtClean="0"/>
              <a:t>Not Federation Aware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gradFill rotWithShape="1">
            <a:gsLst>
              <a:gs pos="0">
                <a:srgbClr val="CE3B37"/>
              </a:gs>
              <a:gs pos="2000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solidFill>
              <a:srgbClr val="BE4B48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chemeClr val="bg1"/>
                </a:solidFill>
                <a:latin typeface="+mn-lt"/>
                <a:ea typeface="+mn-ea"/>
              </a:rPr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73043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Cross Middleware Service Discovery</a:t>
            </a:r>
          </a:p>
          <a:p>
            <a:r>
              <a:rPr lang="en-US" dirty="0" smtClean="0"/>
              <a:t>Supports Hierarchies (</a:t>
            </a:r>
            <a:r>
              <a:rPr lang="en-US" dirty="0"/>
              <a:t>Theoretically infinite</a:t>
            </a:r>
            <a:r>
              <a:rPr lang="en-US" dirty="0" smtClean="0"/>
              <a:t>)</a:t>
            </a:r>
          </a:p>
          <a:p>
            <a:r>
              <a:rPr lang="en-US" dirty="0" smtClean="0"/>
              <a:t>Common Access Point and Unified Method to service registrations and discovery</a:t>
            </a:r>
          </a:p>
          <a:p>
            <a:r>
              <a:rPr lang="en-US" dirty="0" smtClean="0"/>
              <a:t>Lightweight REST-</a:t>
            </a:r>
            <a:r>
              <a:rPr lang="en-US" dirty="0" err="1" smtClean="0"/>
              <a:t>ful</a:t>
            </a:r>
            <a:r>
              <a:rPr lang="en-US" dirty="0" smtClean="0"/>
              <a:t> PI</a:t>
            </a:r>
          </a:p>
          <a:p>
            <a:r>
              <a:rPr lang="en-US" dirty="0" smtClean="0"/>
              <a:t>Standards based GLUE 2.0 Information Model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EMIR: A Unified Service Registry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gradFill rotWithShape="1">
            <a:gsLst>
              <a:gs pos="0">
                <a:srgbClr val="CE3B37"/>
              </a:gs>
              <a:gs pos="20000">
                <a:srgbClr val="CB3D3A"/>
              </a:gs>
              <a:gs pos="100000">
                <a:srgbClr val="9B2D2A"/>
              </a:gs>
            </a:gsLst>
            <a:lin ang="5400000"/>
          </a:gradFill>
          <a:ln w="9525">
            <a:solidFill>
              <a:srgbClr val="BE4B48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chemeClr val="bg1"/>
                </a:solidFill>
                <a:latin typeface="+mn-lt"/>
                <a:ea typeface="+mn-ea"/>
              </a:rPr>
              <a:t>motivation</a:t>
            </a:r>
          </a:p>
        </p:txBody>
      </p:sp>
    </p:spTree>
    <p:extLst>
      <p:ext uri="{BB962C8B-B14F-4D97-AF65-F5344CB8AC3E}">
        <p14:creationId xmlns:p14="http://schemas.microsoft.com/office/powerpoint/2010/main" val="2647672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Domain Service Registry (DSR)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A registry node at any level of the hierarchy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Rest-</a:t>
            </a:r>
            <a:r>
              <a:rPr lang="en-US" sz="1600" dirty="0" err="1" smtClean="0"/>
              <a:t>ful</a:t>
            </a:r>
            <a:r>
              <a:rPr lang="en-US" sz="1600" dirty="0" smtClean="0"/>
              <a:t> PI registration and query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PKI based Authentication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XACML or simplified ACL for Authorization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Synchronization with a parent registry node</a:t>
            </a:r>
          </a:p>
          <a:p>
            <a:pPr lvl="1"/>
            <a:r>
              <a:rPr lang="en-US" sz="1600" dirty="0" smtClean="0"/>
              <a:t> Filtered Registrations</a:t>
            </a:r>
          </a:p>
          <a:p>
            <a:r>
              <a:rPr lang="en-US" sz="1800" dirty="0" smtClean="0"/>
              <a:t>Global Service Registry (GSR)</a:t>
            </a:r>
          </a:p>
          <a:p>
            <a:pPr lvl="1"/>
            <a:r>
              <a:rPr lang="en-US" sz="1600" dirty="0" smtClean="0"/>
              <a:t> Similar to DSR</a:t>
            </a:r>
          </a:p>
          <a:p>
            <a:pPr lvl="1"/>
            <a:r>
              <a:rPr lang="en-US" sz="1600" dirty="0" smtClean="0"/>
              <a:t>There are no parent but peers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Replication with other GSR using P2P techniques</a:t>
            </a:r>
          </a:p>
          <a:p>
            <a:pPr lvl="1"/>
            <a:r>
              <a:rPr lang="en-US" sz="1600" dirty="0"/>
              <a:t> </a:t>
            </a:r>
            <a:r>
              <a:rPr lang="en-US" sz="1600" dirty="0" smtClean="0"/>
              <a:t>Bootstrap from publicly available Global List</a:t>
            </a:r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Components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gradFill rotWithShape="1">
            <a:gsLst>
              <a:gs pos="0">
                <a:srgbClr val="9CC746"/>
              </a:gs>
              <a:gs pos="20000">
                <a:srgbClr val="9BC348"/>
              </a:gs>
              <a:gs pos="100000">
                <a:srgbClr val="769535"/>
              </a:gs>
            </a:gsLst>
            <a:lin ang="5400000"/>
          </a:gradFill>
          <a:ln w="9525">
            <a:solidFill>
              <a:srgbClr val="98B954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>
                <a:solidFill>
                  <a:schemeClr val="bg1"/>
                </a:solidFill>
                <a:latin typeface="+mn-lt"/>
                <a:ea typeface="+mn-ea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98196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Adopts </a:t>
            </a:r>
            <a:r>
              <a:rPr lang="en-US" sz="2000" dirty="0" smtClean="0"/>
              <a:t>subset of GLUE 2.0 Model</a:t>
            </a:r>
          </a:p>
          <a:p>
            <a:pPr lvl="1"/>
            <a:r>
              <a:rPr lang="en-US" sz="1800" dirty="0" smtClean="0"/>
              <a:t>generic </a:t>
            </a:r>
            <a:r>
              <a:rPr lang="en-US" sz="1800" dirty="0"/>
              <a:t>service </a:t>
            </a:r>
            <a:r>
              <a:rPr lang="en-US" sz="1800" dirty="0" smtClean="0"/>
              <a:t>entities</a:t>
            </a:r>
          </a:p>
          <a:p>
            <a:pPr lvl="2"/>
            <a:r>
              <a:rPr lang="en-US" sz="1600" dirty="0" smtClean="0"/>
              <a:t>Service, Endpoint, Location</a:t>
            </a:r>
            <a:endParaRPr lang="en-US" sz="1600" dirty="0"/>
          </a:p>
          <a:p>
            <a:r>
              <a:rPr lang="en-US" sz="2000" dirty="0" smtClean="0"/>
              <a:t>Schema free rendering</a:t>
            </a:r>
          </a:p>
          <a:p>
            <a:pPr lvl="1"/>
            <a:r>
              <a:rPr lang="en-US" sz="1800" dirty="0"/>
              <a:t>JSON for message exchange (query, </a:t>
            </a:r>
            <a:r>
              <a:rPr lang="en-US" sz="1800" dirty="0" smtClean="0"/>
              <a:t>(de-)registration</a:t>
            </a:r>
            <a:r>
              <a:rPr lang="en-US" sz="1800" dirty="0"/>
              <a:t>) and service record</a:t>
            </a:r>
            <a:endParaRPr lang="en-US" sz="1800" dirty="0" smtClean="0"/>
          </a:p>
          <a:p>
            <a:r>
              <a:rPr lang="en-US" sz="2000" dirty="0" smtClean="0"/>
              <a:t>Supports standard XML as a response on query functions</a:t>
            </a:r>
          </a:p>
          <a:p>
            <a:r>
              <a:rPr lang="en-US" sz="2000" dirty="0" smtClean="0"/>
              <a:t>Expiration time for every service record</a:t>
            </a:r>
          </a:p>
          <a:p>
            <a:r>
              <a:rPr lang="en-US" sz="2000" dirty="0" smtClean="0"/>
              <a:t>Constraining service URL as “unique” identifier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 Model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Information Model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5049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41500" y="620120"/>
            <a:ext cx="2376263" cy="3636270"/>
          </a:xfrm>
        </p:spPr>
        <p:txBody>
          <a:bodyPr/>
          <a:lstStyle/>
          <a:p>
            <a:r>
              <a:rPr lang="en-US" sz="2000" dirty="0" smtClean="0"/>
              <a:t>Service Name</a:t>
            </a:r>
          </a:p>
          <a:p>
            <a:r>
              <a:rPr lang="en-US" sz="2000" dirty="0" smtClean="0"/>
              <a:t>Service Type</a:t>
            </a:r>
          </a:p>
          <a:p>
            <a:r>
              <a:rPr lang="en-US" sz="2000" dirty="0" smtClean="0"/>
              <a:t>Endpoint URL</a:t>
            </a:r>
          </a:p>
          <a:p>
            <a:r>
              <a:rPr lang="en-US" sz="2000" dirty="0" smtClean="0"/>
              <a:t>Service Capabilities</a:t>
            </a:r>
          </a:p>
          <a:p>
            <a:r>
              <a:rPr lang="en-US" sz="2000" dirty="0" smtClean="0"/>
              <a:t>Downtime Info.</a:t>
            </a:r>
          </a:p>
          <a:p>
            <a:r>
              <a:rPr lang="en-US" sz="2000" dirty="0" smtClean="0"/>
              <a:t>Geo Location</a:t>
            </a:r>
          </a:p>
          <a:p>
            <a:endParaRPr lang="en-US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JSON Rendering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724289" y="539775"/>
            <a:ext cx="3529557" cy="4099768"/>
          </a:xfrm>
          <a:prstGeom prst="rect">
            <a:avLst/>
          </a:prstGeom>
          <a:solidFill>
            <a:srgbClr val="EEECE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569913" algn="l"/>
                <a:tab pos="1484313" algn="l"/>
                <a:tab pos="2398713" algn="l"/>
                <a:tab pos="3313113" algn="l"/>
                <a:tab pos="4227513" algn="l"/>
                <a:tab pos="5141913" algn="l"/>
                <a:tab pos="6056313" algn="l"/>
                <a:tab pos="6970713" algn="l"/>
                <a:tab pos="7885113" algn="l"/>
                <a:tab pos="8799513" algn="l"/>
                <a:tab pos="9713913" algn="l"/>
              </a:tabLst>
              <a:defRPr>
                <a:solidFill>
                  <a:schemeClr val="bg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eaLnBrk="1" hangingPunct="1">
              <a:spcBef>
                <a:spcPts val="225"/>
              </a:spcBef>
              <a:buClrTx/>
              <a:buFontTx/>
              <a:buNone/>
            </a:pPr>
            <a:r>
              <a:rPr lang="en-US" sz="700" dirty="0">
                <a:solidFill>
                  <a:srgbClr val="010920"/>
                </a:solidFill>
                <a:latin typeface="Calibri" pitchFamily="32" charset="0"/>
              </a:rPr>
              <a:t>[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{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Service_Name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“EMI Execution Service",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Service_CreationTime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{"$date": "2011-10-16T11:47:24Z"},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Service_Type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“eu.emi.es",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Service_Capability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[“activity submission", “activity creation"],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Service_QualityLevel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"production",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b="1" dirty="0">
                <a:solidFill>
                  <a:srgbClr val="FF0000"/>
                </a:solidFill>
                <a:latin typeface="Calibri" pitchFamily="32" charset="0"/>
              </a:rPr>
              <a:t>    </a:t>
            </a:r>
            <a:r>
              <a:rPr lang="en-US" sz="800" b="1" dirty="0">
                <a:solidFill>
                  <a:schemeClr val="tx1"/>
                </a:solidFill>
                <a:latin typeface="Calibri" pitchFamily="32" charset="0"/>
              </a:rPr>
              <a:t>"</a:t>
            </a:r>
            <a:r>
              <a:rPr lang="en-US" sz="800" b="1" dirty="0" err="1">
                <a:solidFill>
                  <a:schemeClr val="tx1"/>
                </a:solidFill>
                <a:latin typeface="Calibri" pitchFamily="32" charset="0"/>
              </a:rPr>
              <a:t>Service_Endpoint_URL</a:t>
            </a:r>
            <a:r>
              <a:rPr lang="en-US" sz="800" b="1" dirty="0">
                <a:solidFill>
                  <a:schemeClr val="tx1"/>
                </a:solidFill>
                <a:latin typeface="Calibri" pitchFamily="32" charset="0"/>
              </a:rPr>
              <a:t>": "http://eu-emi.eu/</a:t>
            </a:r>
            <a:r>
              <a:rPr lang="en-US" sz="800" b="1" dirty="0" err="1">
                <a:solidFill>
                  <a:schemeClr val="tx1"/>
                </a:solidFill>
                <a:latin typeface="Calibri" pitchFamily="32" charset="0"/>
              </a:rPr>
              <a:t>emi-es</a:t>
            </a:r>
            <a:r>
              <a:rPr lang="en-US" sz="800" b="1" dirty="0">
                <a:solidFill>
                  <a:schemeClr val="tx1"/>
                </a:solidFill>
                <a:latin typeface="Calibri" pitchFamily="32" charset="0"/>
              </a:rPr>
              <a:t>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Service_Endpoint_Technology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“SOAP over HTTP",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Service_Endpoint_InterfaceName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“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ActivityManagement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Service_Endpoint_InterfaceVersion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["1.0“ ],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Service_Endpoint_WSDL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"http://eu-emi.eu/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emi-es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?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wsdl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Service_Endpoint_HealthState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"ok",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Service_Endpoint_HealthStateInfo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“it is OK, I can see it",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Service_Endpoint_ServingState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"production",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Service_Endpoint_StartTime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{"$date": "2011-07-21T11:47:24Z"},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Service_Endpoint_DowntimeAnnounce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{"$date": "2011-07-21T11:47:24Z"},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Service_Endpoint_DowntimeStart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{"$date": "2011-07-21T11:47:24Z"},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Service_Endpoint_DowntimeEnd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{"$date": "2011-07-21T11:47:24Z"},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Service_Endpoint_QualityLevel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"production",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</a:t>
            </a:r>
            <a:r>
              <a:rPr lang="en-US" sz="800" dirty="0">
                <a:solidFill>
                  <a:schemeClr val="tx1"/>
                </a:solidFill>
                <a:latin typeface="Calibri" pitchFamily="32" charset="0"/>
              </a:rPr>
              <a:t>"</a:t>
            </a:r>
            <a:r>
              <a:rPr lang="en-US" sz="800" dirty="0" err="1">
                <a:solidFill>
                  <a:schemeClr val="tx1"/>
                </a:solidFill>
                <a:latin typeface="Calibri" pitchFamily="32" charset="0"/>
              </a:rPr>
              <a:t>Service_ExpireOn</a:t>
            </a:r>
            <a:r>
              <a:rPr lang="en-US" sz="800" dirty="0">
                <a:solidFill>
                  <a:schemeClr val="tx1"/>
                </a:solidFill>
                <a:latin typeface="Calibri" pitchFamily="32" charset="0"/>
              </a:rPr>
              <a:t>": {"$date": "2011-07-21T11:47:24Z"},</a:t>
            </a:r>
            <a:r>
              <a:rPr lang="en-US" sz="800" dirty="0">
                <a:solidFill>
                  <a:srgbClr val="FF0000"/>
                </a:solidFill>
                <a:latin typeface="Calibri" pitchFamily="32" charset="0"/>
              </a:rPr>
              <a:t> 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Service_UpdateOn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{"$date": "2011-07-21T11:47:24Z"},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  "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Service_OwnerDN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": “CN=Shiraz </a:t>
            </a:r>
            <a:r>
              <a:rPr lang="en-US" sz="800" dirty="0" err="1">
                <a:solidFill>
                  <a:srgbClr val="010920"/>
                </a:solidFill>
                <a:latin typeface="Calibri" pitchFamily="32" charset="0"/>
              </a:rPr>
              <a:t>Memon,O</a:t>
            </a: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=FZJ,OU=JSC”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  }</a:t>
            </a:r>
          </a:p>
          <a:p>
            <a:pPr eaLnBrk="1" hangingPunct="1">
              <a:spcBef>
                <a:spcPts val="250"/>
              </a:spcBef>
              <a:buClrTx/>
              <a:buFontTx/>
              <a:buNone/>
            </a:pPr>
            <a:r>
              <a:rPr lang="en-US" sz="800" dirty="0">
                <a:solidFill>
                  <a:srgbClr val="010920"/>
                </a:solidFill>
                <a:latin typeface="Calibri" pitchFamily="32" charset="0"/>
              </a:rPr>
              <a:t>]</a:t>
            </a:r>
          </a:p>
        </p:txBody>
      </p:sp>
      <p:sp>
        <p:nvSpPr>
          <p:cNvPr id="8" name="Chevron 7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00B0F0"/>
          </a:solidFill>
          <a:ln w="9525">
            <a:solidFill>
              <a:srgbClr val="00B0F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Information Model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3089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REST-</a:t>
            </a:r>
            <a:r>
              <a:rPr lang="en-US" dirty="0" err="1" smtClean="0"/>
              <a:t>ful</a:t>
            </a:r>
            <a:r>
              <a:rPr lang="en-US" dirty="0" smtClean="0"/>
              <a:t> URI - /</a:t>
            </a:r>
            <a:r>
              <a:rPr lang="en-US" dirty="0" err="1" smtClean="0"/>
              <a:t>serviceadmin</a:t>
            </a:r>
            <a:endParaRPr lang="en-US" dirty="0" smtClean="0"/>
          </a:p>
          <a:p>
            <a:r>
              <a:rPr lang="en-US" dirty="0" smtClean="0"/>
              <a:t>Creating New Registration =&gt; POST</a:t>
            </a:r>
          </a:p>
          <a:p>
            <a:pPr lvl="1"/>
            <a:r>
              <a:rPr lang="en-US" dirty="0" smtClean="0"/>
              <a:t>Request: JSON Document containing array of Service Description</a:t>
            </a:r>
          </a:p>
          <a:p>
            <a:pPr lvl="1"/>
            <a:r>
              <a:rPr lang="en-US" dirty="0" smtClean="0"/>
              <a:t>Response: Status Code, JSON Array</a:t>
            </a:r>
          </a:p>
          <a:p>
            <a:r>
              <a:rPr lang="en-US" dirty="0" smtClean="0"/>
              <a:t>Modifying the Existing Registration =&gt; PUT</a:t>
            </a:r>
          </a:p>
          <a:p>
            <a:pPr lvl="1"/>
            <a:r>
              <a:rPr lang="en-US" dirty="0" smtClean="0"/>
              <a:t>Same as POST</a:t>
            </a:r>
          </a:p>
          <a:p>
            <a:r>
              <a:rPr lang="en-US" dirty="0" smtClean="0"/>
              <a:t>Deletion =&gt; DELETE</a:t>
            </a:r>
          </a:p>
          <a:p>
            <a:pPr lvl="1"/>
            <a:r>
              <a:rPr lang="en-US" dirty="0" smtClean="0"/>
              <a:t>/</a:t>
            </a:r>
            <a:r>
              <a:rPr lang="en-US" dirty="0" err="1" smtClean="0"/>
              <a:t>serviceadmin?Service_Endpoint_URL</a:t>
            </a:r>
            <a:r>
              <a:rPr lang="en-US" dirty="0" smtClean="0"/>
              <a:t>=&lt;</a:t>
            </a:r>
            <a:r>
              <a:rPr lang="en-US" dirty="0" err="1" smtClean="0"/>
              <a:t>url</a:t>
            </a:r>
            <a:r>
              <a:rPr lang="en-US" dirty="0" smtClean="0"/>
              <a:t>&gt;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Registration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7" name="Chevron 6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REST API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5226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 smtClean="0"/>
              <a:t>RESTful</a:t>
            </a:r>
            <a:r>
              <a:rPr lang="en-US" sz="2000" dirty="0"/>
              <a:t> </a:t>
            </a:r>
            <a:r>
              <a:rPr lang="en-US" sz="2000" dirty="0" smtClean="0"/>
              <a:t>URI =&gt; /services</a:t>
            </a:r>
          </a:p>
          <a:p>
            <a:r>
              <a:rPr lang="en-US" sz="2000" dirty="0" smtClean="0"/>
              <a:t>Query Parameters</a:t>
            </a:r>
          </a:p>
          <a:p>
            <a:pPr lvl="1"/>
            <a:r>
              <a:rPr lang="en-US" sz="1600" dirty="0" smtClean="0"/>
              <a:t>GET - /</a:t>
            </a:r>
            <a:r>
              <a:rPr lang="en-US" sz="1600" dirty="0" err="1" smtClean="0"/>
              <a:t>services?Service_Name</a:t>
            </a:r>
            <a:r>
              <a:rPr lang="en-US" sz="1600" dirty="0" smtClean="0"/>
              <a:t>=</a:t>
            </a:r>
            <a:r>
              <a:rPr lang="en-US" sz="1600" dirty="0" err="1" smtClean="0"/>
              <a:t>Bob&amp;Service_Type</a:t>
            </a:r>
            <a:r>
              <a:rPr lang="en-US" sz="1600" dirty="0" smtClean="0"/>
              <a:t>=Human</a:t>
            </a:r>
          </a:p>
          <a:p>
            <a:pPr lvl="1"/>
            <a:r>
              <a:rPr lang="en-US" sz="1600" dirty="0" smtClean="0"/>
              <a:t>Media-Type: </a:t>
            </a:r>
            <a:r>
              <a:rPr lang="en-US" sz="1400" dirty="0" smtClean="0"/>
              <a:t>Application/JSON or Application/XML</a:t>
            </a:r>
          </a:p>
          <a:p>
            <a:pPr lvl="1"/>
            <a:r>
              <a:rPr lang="en-US" sz="1600" dirty="0" smtClean="0"/>
              <a:t>Response: </a:t>
            </a:r>
            <a:r>
              <a:rPr lang="en-US" sz="1400" dirty="0" smtClean="0"/>
              <a:t>JSON or GLUE 2.0 XML Document</a:t>
            </a:r>
          </a:p>
          <a:p>
            <a:r>
              <a:rPr lang="en-US" sz="2000" dirty="0" smtClean="0"/>
              <a:t>Rich Query Execution</a:t>
            </a:r>
          </a:p>
          <a:p>
            <a:pPr lvl="1"/>
            <a:r>
              <a:rPr lang="en-US" sz="1800" dirty="0" smtClean="0"/>
              <a:t>POST JSON Document to /services</a:t>
            </a:r>
            <a:endParaRPr lang="en-US" sz="1800" dirty="0"/>
          </a:p>
          <a:p>
            <a:pPr lvl="1"/>
            <a:r>
              <a:rPr lang="en-US" sz="1800" dirty="0" smtClean="0"/>
              <a:t>Media-Type</a:t>
            </a:r>
          </a:p>
          <a:p>
            <a:pPr lvl="2"/>
            <a:r>
              <a:rPr lang="en-US" sz="1600" dirty="0" smtClean="0"/>
              <a:t>Application/JSON </a:t>
            </a:r>
          </a:p>
          <a:p>
            <a:pPr lvl="2"/>
            <a:r>
              <a:rPr lang="en-US" sz="1600" dirty="0" smtClean="0"/>
              <a:t>Application/XML</a:t>
            </a:r>
            <a:endParaRPr lang="en-US" sz="1600" dirty="0"/>
          </a:p>
          <a:p>
            <a:pPr lvl="1"/>
            <a:r>
              <a:rPr lang="en-US" sz="1800" dirty="0" smtClean="0"/>
              <a:t>Response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Service Querying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27/03/2012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EMI 2nd TC 2012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B577DC-976E-2D49-A96F-338E7AE475A2}" type="slidenum">
              <a:rPr lang="de-DE" smtClean="0"/>
              <a:pPr/>
              <a:t>9</a:t>
            </a:fld>
            <a:endParaRPr lang="de-DE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582" y="2456532"/>
            <a:ext cx="1630525" cy="13236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hevron 7"/>
          <p:cNvSpPr>
            <a:spLocks noChangeArrowheads="1"/>
          </p:cNvSpPr>
          <p:nvPr/>
        </p:nvSpPr>
        <p:spPr bwMode="auto">
          <a:xfrm>
            <a:off x="4130675" y="4392613"/>
            <a:ext cx="1366838" cy="179387"/>
          </a:xfrm>
          <a:prstGeom prst="chevron">
            <a:avLst>
              <a:gd name="adj" fmla="val 50056"/>
            </a:avLst>
          </a:prstGeom>
          <a:solidFill>
            <a:srgbClr val="FFC000"/>
          </a:solidFill>
          <a:ln w="9525">
            <a:solidFill>
              <a:srgbClr val="FFC000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r>
              <a:rPr lang="en-US" sz="1000" dirty="0" smtClean="0">
                <a:solidFill>
                  <a:schemeClr val="bg1"/>
                </a:solidFill>
                <a:latin typeface="+mn-lt"/>
                <a:ea typeface="+mn-ea"/>
              </a:rPr>
              <a:t>REST API</a:t>
            </a:r>
            <a:endParaRPr lang="en-US" sz="1000" dirty="0">
              <a:solidFill>
                <a:schemeClr val="bg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88470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1089</Words>
  <Application>Microsoft Office PowerPoint</Application>
  <PresentationFormat>Custom</PresentationFormat>
  <Paragraphs>285</Paragraphs>
  <Slides>20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Larissa-Design</vt:lpstr>
      <vt:lpstr>EMIR: An EMI Service Registry  for Federated Grid Infrastructures </vt:lpstr>
      <vt:lpstr>Outline</vt:lpstr>
      <vt:lpstr>Motivation</vt:lpstr>
      <vt:lpstr>EMIR: A Unified Service Registry</vt:lpstr>
      <vt:lpstr>Main Components</vt:lpstr>
      <vt:lpstr>Information Model</vt:lpstr>
      <vt:lpstr>JSON Rendering</vt:lpstr>
      <vt:lpstr>Service Registration</vt:lpstr>
      <vt:lpstr>Service Querying</vt:lpstr>
      <vt:lpstr>High Level Architecture</vt:lpstr>
      <vt:lpstr>Communication of DSRs (1/2)</vt:lpstr>
      <vt:lpstr>Communication among DSRs (2/2)</vt:lpstr>
      <vt:lpstr>Global Level Replication</vt:lpstr>
      <vt:lpstr>Integration with EMI Services</vt:lpstr>
      <vt:lpstr>EMIRD (EMIR Client Daemon)</vt:lpstr>
      <vt:lpstr>EMIRD (EMIR Client Daemon)</vt:lpstr>
      <vt:lpstr>Summary</vt:lpstr>
      <vt:lpstr>Future Work</vt:lpstr>
      <vt:lpstr>Links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n.lamla</dc:creator>
  <cp:lastModifiedBy>a.memon</cp:lastModifiedBy>
  <cp:revision>492</cp:revision>
  <dcterms:created xsi:type="dcterms:W3CDTF">2011-10-04T06:09:25Z</dcterms:created>
  <dcterms:modified xsi:type="dcterms:W3CDTF">2012-03-23T17:26:53Z</dcterms:modified>
</cp:coreProperties>
</file>