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0"/>
  </p:notesMasterIdLst>
  <p:sldIdLst>
    <p:sldId id="256" r:id="rId2"/>
    <p:sldId id="350" r:id="rId3"/>
    <p:sldId id="354" r:id="rId4"/>
    <p:sldId id="358" r:id="rId5"/>
    <p:sldId id="357" r:id="rId6"/>
    <p:sldId id="352" r:id="rId7"/>
    <p:sldId id="360" r:id="rId8"/>
    <p:sldId id="366" r:id="rId9"/>
    <p:sldId id="359" r:id="rId10"/>
    <p:sldId id="363" r:id="rId11"/>
    <p:sldId id="368" r:id="rId12"/>
    <p:sldId id="365" r:id="rId13"/>
    <p:sldId id="370" r:id="rId14"/>
    <p:sldId id="371" r:id="rId15"/>
    <p:sldId id="378" r:id="rId16"/>
    <p:sldId id="362" r:id="rId17"/>
    <p:sldId id="374" r:id="rId18"/>
    <p:sldId id="348"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77" autoAdjust="0"/>
    <p:restoredTop sz="55462" autoAdjust="0"/>
  </p:normalViewPr>
  <p:slideViewPr>
    <p:cSldViewPr snapToGrid="0">
      <p:cViewPr varScale="1">
        <p:scale>
          <a:sx n="64" d="100"/>
          <a:sy n="64" d="100"/>
        </p:scale>
        <p:origin x="740" y="48"/>
      </p:cViewPr>
      <p:guideLst/>
    </p:cSldViewPr>
  </p:slideViewPr>
  <p:outlineViewPr>
    <p:cViewPr>
      <p:scale>
        <a:sx n="33" d="100"/>
        <a:sy n="33" d="100"/>
      </p:scale>
      <p:origin x="0" y="-3560"/>
    </p:cViewPr>
  </p:outlineViewPr>
  <p:notesTextViewPr>
    <p:cViewPr>
      <p:scale>
        <a:sx n="1" d="1"/>
        <a:sy n="1" d="1"/>
      </p:scale>
      <p:origin x="0" y="0"/>
    </p:cViewPr>
  </p:notesTextViewPr>
  <p:notesViewPr>
    <p:cSldViewPr snapToGrid="0">
      <p:cViewPr varScale="1">
        <p:scale>
          <a:sx n="49" d="100"/>
          <a:sy n="49" d="100"/>
        </p:scale>
        <p:origin x="2740" y="4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DA46E3-5920-4D42-AA03-EB3623AF0251}" type="doc">
      <dgm:prSet loTypeId="urn:microsoft.com/office/officeart/2005/8/layout/hProcess11" loCatId="process" qsTypeId="urn:microsoft.com/office/officeart/2005/8/quickstyle/simple1" qsCatId="simple" csTypeId="urn:microsoft.com/office/officeart/2005/8/colors/colorful5" csCatId="colorful" phldr="1"/>
      <dgm:spPr/>
    </dgm:pt>
    <dgm:pt modelId="{0CAB4286-67C8-453A-A2C4-18E829724B4B}">
      <dgm:prSet phldrT="[Texte]"/>
      <dgm:spPr/>
      <dgm:t>
        <a:bodyPr/>
        <a:lstStyle/>
        <a:p>
          <a:r>
            <a:rPr lang="fr-FR" dirty="0"/>
            <a:t>1893  : Mariage</a:t>
          </a:r>
        </a:p>
      </dgm:t>
    </dgm:pt>
    <dgm:pt modelId="{686C1FF6-EECC-4ADA-8501-9F36A7C506C5}" type="parTrans" cxnId="{1288B897-6445-4AAA-9A67-6E4E98640F54}">
      <dgm:prSet/>
      <dgm:spPr/>
      <dgm:t>
        <a:bodyPr/>
        <a:lstStyle/>
        <a:p>
          <a:endParaRPr lang="fr-FR"/>
        </a:p>
      </dgm:t>
    </dgm:pt>
    <dgm:pt modelId="{CCC921D9-4DD8-4CD3-BBFC-B842C099B650}" type="sibTrans" cxnId="{1288B897-6445-4AAA-9A67-6E4E98640F54}">
      <dgm:prSet/>
      <dgm:spPr/>
      <dgm:t>
        <a:bodyPr/>
        <a:lstStyle/>
        <a:p>
          <a:endParaRPr lang="fr-FR"/>
        </a:p>
      </dgm:t>
    </dgm:pt>
    <dgm:pt modelId="{5E64896F-C9F3-43F1-BA69-D4EF4513FA02}">
      <dgm:prSet phldrT="[Texte]"/>
      <dgm:spPr/>
      <dgm:t>
        <a:bodyPr/>
        <a:lstStyle/>
        <a:p>
          <a:r>
            <a:rPr lang="fr-FR" dirty="0"/>
            <a:t>1900-1903 : Publication of the </a:t>
          </a:r>
          <a:r>
            <a:rPr lang="fr-FR" i="1" dirty="0"/>
            <a:t>Claudine</a:t>
          </a:r>
          <a:r>
            <a:rPr lang="fr-FR" i="0" dirty="0"/>
            <a:t> </a:t>
          </a:r>
          <a:r>
            <a:rPr lang="fr-FR" i="0" dirty="0" err="1"/>
            <a:t>series</a:t>
          </a:r>
          <a:endParaRPr lang="fr-FR" i="0" dirty="0"/>
        </a:p>
      </dgm:t>
    </dgm:pt>
    <dgm:pt modelId="{DA655185-3632-4BF1-ADF9-BABF7D465680}" type="parTrans" cxnId="{144FDB3E-CE18-41C4-889C-7A7F6D29D2A8}">
      <dgm:prSet/>
      <dgm:spPr/>
      <dgm:t>
        <a:bodyPr/>
        <a:lstStyle/>
        <a:p>
          <a:endParaRPr lang="fr-FR"/>
        </a:p>
      </dgm:t>
    </dgm:pt>
    <dgm:pt modelId="{117A813A-1B03-402C-98E4-F4C87708052D}" type="sibTrans" cxnId="{144FDB3E-CE18-41C4-889C-7A7F6D29D2A8}">
      <dgm:prSet/>
      <dgm:spPr/>
      <dgm:t>
        <a:bodyPr/>
        <a:lstStyle/>
        <a:p>
          <a:endParaRPr lang="fr-FR"/>
        </a:p>
      </dgm:t>
    </dgm:pt>
    <dgm:pt modelId="{1933D01D-0BDC-446D-ABBC-044833B3F4A0}">
      <dgm:prSet phldrT="[Texte]"/>
      <dgm:spPr/>
      <dgm:t>
        <a:bodyPr/>
        <a:lstStyle/>
        <a:p>
          <a:r>
            <a:rPr lang="fr-FR" dirty="0"/>
            <a:t>1907 : Official </a:t>
          </a:r>
          <a:r>
            <a:rPr lang="fr-FR" dirty="0" err="1"/>
            <a:t>separation</a:t>
          </a:r>
          <a:endParaRPr lang="fr-FR" dirty="0"/>
        </a:p>
      </dgm:t>
    </dgm:pt>
    <dgm:pt modelId="{F3208A39-5EFF-4835-808F-D2059A0C3582}" type="parTrans" cxnId="{1DE113F8-1EE0-4413-9F4A-9D0251C7A002}">
      <dgm:prSet/>
      <dgm:spPr/>
      <dgm:t>
        <a:bodyPr/>
        <a:lstStyle/>
        <a:p>
          <a:endParaRPr lang="fr-FR"/>
        </a:p>
      </dgm:t>
    </dgm:pt>
    <dgm:pt modelId="{FB7D6CA5-595D-4C84-BEC1-734A8D03B5F8}" type="sibTrans" cxnId="{1DE113F8-1EE0-4413-9F4A-9D0251C7A002}">
      <dgm:prSet/>
      <dgm:spPr/>
      <dgm:t>
        <a:bodyPr/>
        <a:lstStyle/>
        <a:p>
          <a:endParaRPr lang="fr-FR"/>
        </a:p>
      </dgm:t>
    </dgm:pt>
    <dgm:pt modelId="{EFB4B127-6D48-416B-8A20-0C0EE18B585C}">
      <dgm:prSet phldrT="[Texte]"/>
      <dgm:spPr/>
      <dgm:t>
        <a:bodyPr/>
        <a:lstStyle/>
        <a:p>
          <a:r>
            <a:rPr lang="fr-FR" dirty="0"/>
            <a:t>1910 : Divorce</a:t>
          </a:r>
        </a:p>
      </dgm:t>
    </dgm:pt>
    <dgm:pt modelId="{2B2EEE60-56CF-4079-BDD9-C40DD0F053BA}" type="parTrans" cxnId="{383BD760-39A7-4938-BF5D-4B4EAC17371A}">
      <dgm:prSet/>
      <dgm:spPr/>
      <dgm:t>
        <a:bodyPr/>
        <a:lstStyle/>
        <a:p>
          <a:endParaRPr lang="fr-FR"/>
        </a:p>
      </dgm:t>
    </dgm:pt>
    <dgm:pt modelId="{8DB19E98-094C-403B-8000-E17B7CF4E7D8}" type="sibTrans" cxnId="{383BD760-39A7-4938-BF5D-4B4EAC17371A}">
      <dgm:prSet/>
      <dgm:spPr/>
      <dgm:t>
        <a:bodyPr/>
        <a:lstStyle/>
        <a:p>
          <a:endParaRPr lang="fr-FR"/>
        </a:p>
      </dgm:t>
    </dgm:pt>
    <dgm:pt modelId="{D1D2618A-8EFD-4875-A17A-44493D6A59AB}">
      <dgm:prSet phldrT="[Texte]"/>
      <dgm:spPr/>
      <dgm:t>
        <a:bodyPr/>
        <a:lstStyle/>
        <a:p>
          <a:r>
            <a:rPr lang="fr-FR" dirty="0"/>
            <a:t>1906 : Break-up</a:t>
          </a:r>
        </a:p>
      </dgm:t>
    </dgm:pt>
    <dgm:pt modelId="{B46A5C91-85D5-4E0E-A972-E152799A332A}" type="parTrans" cxnId="{5E89B570-EABE-4302-A5CB-01AFCEF8FEC4}">
      <dgm:prSet/>
      <dgm:spPr/>
      <dgm:t>
        <a:bodyPr/>
        <a:lstStyle/>
        <a:p>
          <a:endParaRPr lang="fr-FR"/>
        </a:p>
      </dgm:t>
    </dgm:pt>
    <dgm:pt modelId="{72D49B0C-55F4-4B52-ABEB-9E493FC2C307}" type="sibTrans" cxnId="{5E89B570-EABE-4302-A5CB-01AFCEF8FEC4}">
      <dgm:prSet/>
      <dgm:spPr/>
      <dgm:t>
        <a:bodyPr/>
        <a:lstStyle/>
        <a:p>
          <a:endParaRPr lang="fr-FR"/>
        </a:p>
      </dgm:t>
    </dgm:pt>
    <dgm:pt modelId="{4FD89F8C-B7E1-42DF-8008-58EF41258901}" type="pres">
      <dgm:prSet presAssocID="{FADA46E3-5920-4D42-AA03-EB3623AF0251}" presName="Name0" presStyleCnt="0">
        <dgm:presLayoutVars>
          <dgm:dir/>
          <dgm:resizeHandles val="exact"/>
        </dgm:presLayoutVars>
      </dgm:prSet>
      <dgm:spPr/>
    </dgm:pt>
    <dgm:pt modelId="{E69781F8-151A-4B1F-A80F-410B0C99C84C}" type="pres">
      <dgm:prSet presAssocID="{FADA46E3-5920-4D42-AA03-EB3623AF0251}" presName="arrow" presStyleLbl="bgShp" presStyleIdx="0" presStyleCnt="1" custLinFactNeighborY="4602"/>
      <dgm:spPr/>
    </dgm:pt>
    <dgm:pt modelId="{20B03644-CB42-4BDA-8EAC-CF98299D18B2}" type="pres">
      <dgm:prSet presAssocID="{FADA46E3-5920-4D42-AA03-EB3623AF0251}" presName="points" presStyleCnt="0"/>
      <dgm:spPr/>
    </dgm:pt>
    <dgm:pt modelId="{9AFF84A1-D982-494F-A057-F3E29FC09FFD}" type="pres">
      <dgm:prSet presAssocID="{0CAB4286-67C8-453A-A2C4-18E829724B4B}" presName="compositeA" presStyleCnt="0"/>
      <dgm:spPr/>
    </dgm:pt>
    <dgm:pt modelId="{A0965C60-6D2F-44E0-A151-4C18DC7B78DF}" type="pres">
      <dgm:prSet presAssocID="{0CAB4286-67C8-453A-A2C4-18E829724B4B}" presName="textA" presStyleLbl="revTx" presStyleIdx="0" presStyleCnt="5">
        <dgm:presLayoutVars>
          <dgm:bulletEnabled val="1"/>
        </dgm:presLayoutVars>
      </dgm:prSet>
      <dgm:spPr/>
    </dgm:pt>
    <dgm:pt modelId="{E4853AA5-1DDB-43D4-B353-5A07AA45D897}" type="pres">
      <dgm:prSet presAssocID="{0CAB4286-67C8-453A-A2C4-18E829724B4B}" presName="circleA" presStyleLbl="node1" presStyleIdx="0" presStyleCnt="5"/>
      <dgm:spPr/>
    </dgm:pt>
    <dgm:pt modelId="{C70D7164-BCA3-4FE0-B244-005E5DAEF0DB}" type="pres">
      <dgm:prSet presAssocID="{0CAB4286-67C8-453A-A2C4-18E829724B4B}" presName="spaceA" presStyleCnt="0"/>
      <dgm:spPr/>
    </dgm:pt>
    <dgm:pt modelId="{0E1D8007-ECFE-43D2-AF85-9BC909C830DC}" type="pres">
      <dgm:prSet presAssocID="{CCC921D9-4DD8-4CD3-BBFC-B842C099B650}" presName="space" presStyleCnt="0"/>
      <dgm:spPr/>
    </dgm:pt>
    <dgm:pt modelId="{7B3F3978-526B-4999-A374-15D06BFCA940}" type="pres">
      <dgm:prSet presAssocID="{5E64896F-C9F3-43F1-BA69-D4EF4513FA02}" presName="compositeB" presStyleCnt="0"/>
      <dgm:spPr/>
    </dgm:pt>
    <dgm:pt modelId="{69DEA89F-9806-4063-AB26-19A5F37A3322}" type="pres">
      <dgm:prSet presAssocID="{5E64896F-C9F3-43F1-BA69-D4EF4513FA02}" presName="textB" presStyleLbl="revTx" presStyleIdx="1" presStyleCnt="5" custLinFactNeighborX="851">
        <dgm:presLayoutVars>
          <dgm:bulletEnabled val="1"/>
        </dgm:presLayoutVars>
      </dgm:prSet>
      <dgm:spPr/>
    </dgm:pt>
    <dgm:pt modelId="{5E86557C-D2E0-485B-89A0-DA1938807397}" type="pres">
      <dgm:prSet presAssocID="{5E64896F-C9F3-43F1-BA69-D4EF4513FA02}" presName="circleB" presStyleLbl="node1" presStyleIdx="1" presStyleCnt="5"/>
      <dgm:spPr/>
    </dgm:pt>
    <dgm:pt modelId="{08BB28E4-071F-414C-9078-9A91426F8701}" type="pres">
      <dgm:prSet presAssocID="{5E64896F-C9F3-43F1-BA69-D4EF4513FA02}" presName="spaceB" presStyleCnt="0"/>
      <dgm:spPr/>
    </dgm:pt>
    <dgm:pt modelId="{8DE72728-A58F-4C11-A64D-D15CD08BC251}" type="pres">
      <dgm:prSet presAssocID="{117A813A-1B03-402C-98E4-F4C87708052D}" presName="space" presStyleCnt="0"/>
      <dgm:spPr/>
    </dgm:pt>
    <dgm:pt modelId="{EEC35463-A7F2-4362-981D-687CBA82925E}" type="pres">
      <dgm:prSet presAssocID="{D1D2618A-8EFD-4875-A17A-44493D6A59AB}" presName="compositeA" presStyleCnt="0"/>
      <dgm:spPr/>
    </dgm:pt>
    <dgm:pt modelId="{5A5C3CDB-2500-4932-87F0-F71E1493E95B}" type="pres">
      <dgm:prSet presAssocID="{D1D2618A-8EFD-4875-A17A-44493D6A59AB}" presName="textA" presStyleLbl="revTx" presStyleIdx="2" presStyleCnt="5">
        <dgm:presLayoutVars>
          <dgm:bulletEnabled val="1"/>
        </dgm:presLayoutVars>
      </dgm:prSet>
      <dgm:spPr/>
    </dgm:pt>
    <dgm:pt modelId="{31103E23-C2CA-44D1-995D-C22748597032}" type="pres">
      <dgm:prSet presAssocID="{D1D2618A-8EFD-4875-A17A-44493D6A59AB}" presName="circleA" presStyleLbl="node1" presStyleIdx="2" presStyleCnt="5"/>
      <dgm:spPr/>
    </dgm:pt>
    <dgm:pt modelId="{C7C29263-6741-4E52-A893-9EBC457588C1}" type="pres">
      <dgm:prSet presAssocID="{D1D2618A-8EFD-4875-A17A-44493D6A59AB}" presName="spaceA" presStyleCnt="0"/>
      <dgm:spPr/>
    </dgm:pt>
    <dgm:pt modelId="{1B96E197-7DF0-431F-94ED-AF0D7B579C74}" type="pres">
      <dgm:prSet presAssocID="{72D49B0C-55F4-4B52-ABEB-9E493FC2C307}" presName="space" presStyleCnt="0"/>
      <dgm:spPr/>
    </dgm:pt>
    <dgm:pt modelId="{B3D188B7-C156-4C4C-B24F-17FB1C0EA21E}" type="pres">
      <dgm:prSet presAssocID="{1933D01D-0BDC-446D-ABBC-044833B3F4A0}" presName="compositeB" presStyleCnt="0"/>
      <dgm:spPr/>
    </dgm:pt>
    <dgm:pt modelId="{DD186C18-01C9-40E5-B272-192D8B67E967}" type="pres">
      <dgm:prSet presAssocID="{1933D01D-0BDC-446D-ABBC-044833B3F4A0}" presName="textB" presStyleLbl="revTx" presStyleIdx="3" presStyleCnt="5">
        <dgm:presLayoutVars>
          <dgm:bulletEnabled val="1"/>
        </dgm:presLayoutVars>
      </dgm:prSet>
      <dgm:spPr/>
    </dgm:pt>
    <dgm:pt modelId="{6F55D887-E846-452C-9607-38D05FAACD2A}" type="pres">
      <dgm:prSet presAssocID="{1933D01D-0BDC-446D-ABBC-044833B3F4A0}" presName="circleB" presStyleLbl="node1" presStyleIdx="3" presStyleCnt="5"/>
      <dgm:spPr/>
    </dgm:pt>
    <dgm:pt modelId="{122CF97C-9532-479E-AEBC-BFC9CBF31142}" type="pres">
      <dgm:prSet presAssocID="{1933D01D-0BDC-446D-ABBC-044833B3F4A0}" presName="spaceB" presStyleCnt="0"/>
      <dgm:spPr/>
    </dgm:pt>
    <dgm:pt modelId="{27A7B00E-A57A-4699-9610-2C644844CAEE}" type="pres">
      <dgm:prSet presAssocID="{FB7D6CA5-595D-4C84-BEC1-734A8D03B5F8}" presName="space" presStyleCnt="0"/>
      <dgm:spPr/>
    </dgm:pt>
    <dgm:pt modelId="{17B698A7-1C0B-4405-A7C5-31D371653B2C}" type="pres">
      <dgm:prSet presAssocID="{EFB4B127-6D48-416B-8A20-0C0EE18B585C}" presName="compositeA" presStyleCnt="0"/>
      <dgm:spPr/>
    </dgm:pt>
    <dgm:pt modelId="{AC202ABB-345F-4C63-A257-5301711DF1C0}" type="pres">
      <dgm:prSet presAssocID="{EFB4B127-6D48-416B-8A20-0C0EE18B585C}" presName="textA" presStyleLbl="revTx" presStyleIdx="4" presStyleCnt="5">
        <dgm:presLayoutVars>
          <dgm:bulletEnabled val="1"/>
        </dgm:presLayoutVars>
      </dgm:prSet>
      <dgm:spPr/>
    </dgm:pt>
    <dgm:pt modelId="{089EA785-54B7-41A2-93AB-407546737F3B}" type="pres">
      <dgm:prSet presAssocID="{EFB4B127-6D48-416B-8A20-0C0EE18B585C}" presName="circleA" presStyleLbl="node1" presStyleIdx="4" presStyleCnt="5"/>
      <dgm:spPr/>
    </dgm:pt>
    <dgm:pt modelId="{3ADBA7FA-8DE5-4793-A5E6-AA93C1809E94}" type="pres">
      <dgm:prSet presAssocID="{EFB4B127-6D48-416B-8A20-0C0EE18B585C}" presName="spaceA" presStyleCnt="0"/>
      <dgm:spPr/>
    </dgm:pt>
  </dgm:ptLst>
  <dgm:cxnLst>
    <dgm:cxn modelId="{B7EE391A-8BBD-4A03-B43B-F63B5059BB57}" type="presOf" srcId="{D1D2618A-8EFD-4875-A17A-44493D6A59AB}" destId="{5A5C3CDB-2500-4932-87F0-F71E1493E95B}" srcOrd="0" destOrd="0" presId="urn:microsoft.com/office/officeart/2005/8/layout/hProcess11"/>
    <dgm:cxn modelId="{144FDB3E-CE18-41C4-889C-7A7F6D29D2A8}" srcId="{FADA46E3-5920-4D42-AA03-EB3623AF0251}" destId="{5E64896F-C9F3-43F1-BA69-D4EF4513FA02}" srcOrd="1" destOrd="0" parTransId="{DA655185-3632-4BF1-ADF9-BABF7D465680}" sibTransId="{117A813A-1B03-402C-98E4-F4C87708052D}"/>
    <dgm:cxn modelId="{383BD760-39A7-4938-BF5D-4B4EAC17371A}" srcId="{FADA46E3-5920-4D42-AA03-EB3623AF0251}" destId="{EFB4B127-6D48-416B-8A20-0C0EE18B585C}" srcOrd="4" destOrd="0" parTransId="{2B2EEE60-56CF-4079-BDD9-C40DD0F053BA}" sibTransId="{8DB19E98-094C-403B-8000-E17B7CF4E7D8}"/>
    <dgm:cxn modelId="{D3C17C6F-BAF0-4BBD-8154-1E7C7804B7E8}" type="presOf" srcId="{5E64896F-C9F3-43F1-BA69-D4EF4513FA02}" destId="{69DEA89F-9806-4063-AB26-19A5F37A3322}" srcOrd="0" destOrd="0" presId="urn:microsoft.com/office/officeart/2005/8/layout/hProcess11"/>
    <dgm:cxn modelId="{5E89B570-EABE-4302-A5CB-01AFCEF8FEC4}" srcId="{FADA46E3-5920-4D42-AA03-EB3623AF0251}" destId="{D1D2618A-8EFD-4875-A17A-44493D6A59AB}" srcOrd="2" destOrd="0" parTransId="{B46A5C91-85D5-4E0E-A972-E152799A332A}" sibTransId="{72D49B0C-55F4-4B52-ABEB-9E493FC2C307}"/>
    <dgm:cxn modelId="{D2DFB795-13A9-4705-A505-8B92FB30CC0D}" type="presOf" srcId="{FADA46E3-5920-4D42-AA03-EB3623AF0251}" destId="{4FD89F8C-B7E1-42DF-8008-58EF41258901}" srcOrd="0" destOrd="0" presId="urn:microsoft.com/office/officeart/2005/8/layout/hProcess11"/>
    <dgm:cxn modelId="{1288B897-6445-4AAA-9A67-6E4E98640F54}" srcId="{FADA46E3-5920-4D42-AA03-EB3623AF0251}" destId="{0CAB4286-67C8-453A-A2C4-18E829724B4B}" srcOrd="0" destOrd="0" parTransId="{686C1FF6-EECC-4ADA-8501-9F36A7C506C5}" sibTransId="{CCC921D9-4DD8-4CD3-BBFC-B842C099B650}"/>
    <dgm:cxn modelId="{0CE068A2-A97A-4284-9D56-C107013B8758}" type="presOf" srcId="{1933D01D-0BDC-446D-ABBC-044833B3F4A0}" destId="{DD186C18-01C9-40E5-B272-192D8B67E967}" srcOrd="0" destOrd="0" presId="urn:microsoft.com/office/officeart/2005/8/layout/hProcess11"/>
    <dgm:cxn modelId="{E8C046A8-3076-4526-AD9F-19C9837B7A93}" type="presOf" srcId="{EFB4B127-6D48-416B-8A20-0C0EE18B585C}" destId="{AC202ABB-345F-4C63-A257-5301711DF1C0}" srcOrd="0" destOrd="0" presId="urn:microsoft.com/office/officeart/2005/8/layout/hProcess11"/>
    <dgm:cxn modelId="{C74ABDB4-E368-439B-AD9D-584143F3F8D7}" type="presOf" srcId="{0CAB4286-67C8-453A-A2C4-18E829724B4B}" destId="{A0965C60-6D2F-44E0-A151-4C18DC7B78DF}" srcOrd="0" destOrd="0" presId="urn:microsoft.com/office/officeart/2005/8/layout/hProcess11"/>
    <dgm:cxn modelId="{1DE113F8-1EE0-4413-9F4A-9D0251C7A002}" srcId="{FADA46E3-5920-4D42-AA03-EB3623AF0251}" destId="{1933D01D-0BDC-446D-ABBC-044833B3F4A0}" srcOrd="3" destOrd="0" parTransId="{F3208A39-5EFF-4835-808F-D2059A0C3582}" sibTransId="{FB7D6CA5-595D-4C84-BEC1-734A8D03B5F8}"/>
    <dgm:cxn modelId="{48EF739A-45E6-4F3D-B27B-7B335BC16BE1}" type="presParOf" srcId="{4FD89F8C-B7E1-42DF-8008-58EF41258901}" destId="{E69781F8-151A-4B1F-A80F-410B0C99C84C}" srcOrd="0" destOrd="0" presId="urn:microsoft.com/office/officeart/2005/8/layout/hProcess11"/>
    <dgm:cxn modelId="{4B2CDCAF-AD63-4C33-87E9-E706DDF9D92C}" type="presParOf" srcId="{4FD89F8C-B7E1-42DF-8008-58EF41258901}" destId="{20B03644-CB42-4BDA-8EAC-CF98299D18B2}" srcOrd="1" destOrd="0" presId="urn:microsoft.com/office/officeart/2005/8/layout/hProcess11"/>
    <dgm:cxn modelId="{ECC193BD-33E9-4324-816A-7C9D24E6D602}" type="presParOf" srcId="{20B03644-CB42-4BDA-8EAC-CF98299D18B2}" destId="{9AFF84A1-D982-494F-A057-F3E29FC09FFD}" srcOrd="0" destOrd="0" presId="urn:microsoft.com/office/officeart/2005/8/layout/hProcess11"/>
    <dgm:cxn modelId="{C6D4BB8C-0079-4B95-8AA8-8EB9E32FAFC4}" type="presParOf" srcId="{9AFF84A1-D982-494F-A057-F3E29FC09FFD}" destId="{A0965C60-6D2F-44E0-A151-4C18DC7B78DF}" srcOrd="0" destOrd="0" presId="urn:microsoft.com/office/officeart/2005/8/layout/hProcess11"/>
    <dgm:cxn modelId="{FB62AD4B-EB5A-4F2B-ACB5-800C06EF7D7B}" type="presParOf" srcId="{9AFF84A1-D982-494F-A057-F3E29FC09FFD}" destId="{E4853AA5-1DDB-43D4-B353-5A07AA45D897}" srcOrd="1" destOrd="0" presId="urn:microsoft.com/office/officeart/2005/8/layout/hProcess11"/>
    <dgm:cxn modelId="{C81D6E5E-1EF0-4D30-B145-4537B93421F3}" type="presParOf" srcId="{9AFF84A1-D982-494F-A057-F3E29FC09FFD}" destId="{C70D7164-BCA3-4FE0-B244-005E5DAEF0DB}" srcOrd="2" destOrd="0" presId="urn:microsoft.com/office/officeart/2005/8/layout/hProcess11"/>
    <dgm:cxn modelId="{4348864B-6F3E-44DA-BD2D-EC0DB64F9E6D}" type="presParOf" srcId="{20B03644-CB42-4BDA-8EAC-CF98299D18B2}" destId="{0E1D8007-ECFE-43D2-AF85-9BC909C830DC}" srcOrd="1" destOrd="0" presId="urn:microsoft.com/office/officeart/2005/8/layout/hProcess11"/>
    <dgm:cxn modelId="{B142E0CB-2495-4E20-8776-B37AA59CCDE4}" type="presParOf" srcId="{20B03644-CB42-4BDA-8EAC-CF98299D18B2}" destId="{7B3F3978-526B-4999-A374-15D06BFCA940}" srcOrd="2" destOrd="0" presId="urn:microsoft.com/office/officeart/2005/8/layout/hProcess11"/>
    <dgm:cxn modelId="{DE165C23-93C6-4C0C-B391-60299F65F6EB}" type="presParOf" srcId="{7B3F3978-526B-4999-A374-15D06BFCA940}" destId="{69DEA89F-9806-4063-AB26-19A5F37A3322}" srcOrd="0" destOrd="0" presId="urn:microsoft.com/office/officeart/2005/8/layout/hProcess11"/>
    <dgm:cxn modelId="{29079486-3146-416C-8BCF-1DB44239441A}" type="presParOf" srcId="{7B3F3978-526B-4999-A374-15D06BFCA940}" destId="{5E86557C-D2E0-485B-89A0-DA1938807397}" srcOrd="1" destOrd="0" presId="urn:microsoft.com/office/officeart/2005/8/layout/hProcess11"/>
    <dgm:cxn modelId="{FA72A341-6742-4BDD-A73A-1C64E551E908}" type="presParOf" srcId="{7B3F3978-526B-4999-A374-15D06BFCA940}" destId="{08BB28E4-071F-414C-9078-9A91426F8701}" srcOrd="2" destOrd="0" presId="urn:microsoft.com/office/officeart/2005/8/layout/hProcess11"/>
    <dgm:cxn modelId="{3BA6AEFA-4595-4395-834A-4F30A39DFDAD}" type="presParOf" srcId="{20B03644-CB42-4BDA-8EAC-CF98299D18B2}" destId="{8DE72728-A58F-4C11-A64D-D15CD08BC251}" srcOrd="3" destOrd="0" presId="urn:microsoft.com/office/officeart/2005/8/layout/hProcess11"/>
    <dgm:cxn modelId="{B8BE7CC2-4440-4C52-8AC4-FA6E3D296568}" type="presParOf" srcId="{20B03644-CB42-4BDA-8EAC-CF98299D18B2}" destId="{EEC35463-A7F2-4362-981D-687CBA82925E}" srcOrd="4" destOrd="0" presId="urn:microsoft.com/office/officeart/2005/8/layout/hProcess11"/>
    <dgm:cxn modelId="{9AAF54F7-45EF-4E46-AD09-DF3483F52B57}" type="presParOf" srcId="{EEC35463-A7F2-4362-981D-687CBA82925E}" destId="{5A5C3CDB-2500-4932-87F0-F71E1493E95B}" srcOrd="0" destOrd="0" presId="urn:microsoft.com/office/officeart/2005/8/layout/hProcess11"/>
    <dgm:cxn modelId="{F780F0D8-78DB-4565-B02D-712C2370C3C8}" type="presParOf" srcId="{EEC35463-A7F2-4362-981D-687CBA82925E}" destId="{31103E23-C2CA-44D1-995D-C22748597032}" srcOrd="1" destOrd="0" presId="urn:microsoft.com/office/officeart/2005/8/layout/hProcess11"/>
    <dgm:cxn modelId="{9DE3C829-4FDB-4127-9FF8-BB4977D3E40B}" type="presParOf" srcId="{EEC35463-A7F2-4362-981D-687CBA82925E}" destId="{C7C29263-6741-4E52-A893-9EBC457588C1}" srcOrd="2" destOrd="0" presId="urn:microsoft.com/office/officeart/2005/8/layout/hProcess11"/>
    <dgm:cxn modelId="{91F3CEEC-BD27-4AD3-A4FE-E5D3B361FD39}" type="presParOf" srcId="{20B03644-CB42-4BDA-8EAC-CF98299D18B2}" destId="{1B96E197-7DF0-431F-94ED-AF0D7B579C74}" srcOrd="5" destOrd="0" presId="urn:microsoft.com/office/officeart/2005/8/layout/hProcess11"/>
    <dgm:cxn modelId="{C804E36F-B2D4-40D2-95D3-9ABF65318C3F}" type="presParOf" srcId="{20B03644-CB42-4BDA-8EAC-CF98299D18B2}" destId="{B3D188B7-C156-4C4C-B24F-17FB1C0EA21E}" srcOrd="6" destOrd="0" presId="urn:microsoft.com/office/officeart/2005/8/layout/hProcess11"/>
    <dgm:cxn modelId="{701B7DE9-A306-4F3E-B375-76E7A0C7F14D}" type="presParOf" srcId="{B3D188B7-C156-4C4C-B24F-17FB1C0EA21E}" destId="{DD186C18-01C9-40E5-B272-192D8B67E967}" srcOrd="0" destOrd="0" presId="urn:microsoft.com/office/officeart/2005/8/layout/hProcess11"/>
    <dgm:cxn modelId="{B4B38309-AC92-41BF-A163-C2C5B59B451A}" type="presParOf" srcId="{B3D188B7-C156-4C4C-B24F-17FB1C0EA21E}" destId="{6F55D887-E846-452C-9607-38D05FAACD2A}" srcOrd="1" destOrd="0" presId="urn:microsoft.com/office/officeart/2005/8/layout/hProcess11"/>
    <dgm:cxn modelId="{502977E0-3F94-40E6-8EA9-8440ECCCF743}" type="presParOf" srcId="{B3D188B7-C156-4C4C-B24F-17FB1C0EA21E}" destId="{122CF97C-9532-479E-AEBC-BFC9CBF31142}" srcOrd="2" destOrd="0" presId="urn:microsoft.com/office/officeart/2005/8/layout/hProcess11"/>
    <dgm:cxn modelId="{57B2F5BD-3AE9-489D-B199-07D116BCCF0C}" type="presParOf" srcId="{20B03644-CB42-4BDA-8EAC-CF98299D18B2}" destId="{27A7B00E-A57A-4699-9610-2C644844CAEE}" srcOrd="7" destOrd="0" presId="urn:microsoft.com/office/officeart/2005/8/layout/hProcess11"/>
    <dgm:cxn modelId="{A5D3F076-27E7-4BFC-A6F1-E74138E51405}" type="presParOf" srcId="{20B03644-CB42-4BDA-8EAC-CF98299D18B2}" destId="{17B698A7-1C0B-4405-A7C5-31D371653B2C}" srcOrd="8" destOrd="0" presId="urn:microsoft.com/office/officeart/2005/8/layout/hProcess11"/>
    <dgm:cxn modelId="{117B88AB-8232-4007-B15A-DF74E9FE3EC8}" type="presParOf" srcId="{17B698A7-1C0B-4405-A7C5-31D371653B2C}" destId="{AC202ABB-345F-4C63-A257-5301711DF1C0}" srcOrd="0" destOrd="0" presId="urn:microsoft.com/office/officeart/2005/8/layout/hProcess11"/>
    <dgm:cxn modelId="{0CEC12C3-03F5-493C-9C88-CA9DD49DC711}" type="presParOf" srcId="{17B698A7-1C0B-4405-A7C5-31D371653B2C}" destId="{089EA785-54B7-41A2-93AB-407546737F3B}" srcOrd="1" destOrd="0" presId="urn:microsoft.com/office/officeart/2005/8/layout/hProcess11"/>
    <dgm:cxn modelId="{448164D1-CCF0-4DDE-A494-9D0EA3AC9C2A}" type="presParOf" srcId="{17B698A7-1C0B-4405-A7C5-31D371653B2C}" destId="{3ADBA7FA-8DE5-4793-A5E6-AA93C1809E94}"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EA72530-8A6A-431B-8F8C-7C0813E54D5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fr-FR"/>
        </a:p>
      </dgm:t>
    </dgm:pt>
    <dgm:pt modelId="{4156DBFA-55F0-458A-98D5-291E9CEC5E1D}">
      <dgm:prSet phldrT="[Texte]"/>
      <dgm:spPr>
        <a:solidFill>
          <a:schemeClr val="accent2"/>
        </a:solidFill>
      </dgm:spPr>
      <dgm:t>
        <a:bodyPr/>
        <a:lstStyle/>
        <a:p>
          <a:r>
            <a:rPr lang="en-US" dirty="0"/>
            <a:t>Idea for a novel proposed by Willy</a:t>
          </a:r>
          <a:endParaRPr lang="fr-FR" dirty="0"/>
        </a:p>
      </dgm:t>
    </dgm:pt>
    <dgm:pt modelId="{8BB2ADB7-B606-42C9-A3B7-D46F7892CCCB}" type="parTrans" cxnId="{AD70712D-4B10-43A0-9DE6-AE10B4493ADE}">
      <dgm:prSet/>
      <dgm:spPr/>
      <dgm:t>
        <a:bodyPr/>
        <a:lstStyle/>
        <a:p>
          <a:endParaRPr lang="fr-FR"/>
        </a:p>
      </dgm:t>
    </dgm:pt>
    <dgm:pt modelId="{36FEB93C-0FA3-45D1-9C67-22A65ADB94B8}" type="sibTrans" cxnId="{AD70712D-4B10-43A0-9DE6-AE10B4493ADE}">
      <dgm:prSet/>
      <dgm:spPr/>
      <dgm:t>
        <a:bodyPr/>
        <a:lstStyle/>
        <a:p>
          <a:endParaRPr lang="fr-FR"/>
        </a:p>
      </dgm:t>
    </dgm:pt>
    <dgm:pt modelId="{0D6D3254-65AB-479A-97EB-DF8CEE461EFC}">
      <dgm:prSet phldrT="[Texte]"/>
      <dgm:spPr>
        <a:solidFill>
          <a:schemeClr val="accent3"/>
        </a:solidFill>
      </dgm:spPr>
      <dgm:t>
        <a:bodyPr/>
        <a:lstStyle/>
        <a:p>
          <a:r>
            <a:rPr lang="en-US" dirty="0"/>
            <a:t>Developed by a collaborator (50 pages)</a:t>
          </a:r>
          <a:endParaRPr lang="fr-FR" dirty="0"/>
        </a:p>
      </dgm:t>
    </dgm:pt>
    <dgm:pt modelId="{A5D5034D-B377-4C1A-AC0B-D445EF627CB8}" type="parTrans" cxnId="{2170D69A-0737-482D-A9FD-6EE4A6BF6BFC}">
      <dgm:prSet/>
      <dgm:spPr/>
      <dgm:t>
        <a:bodyPr/>
        <a:lstStyle/>
        <a:p>
          <a:endParaRPr lang="fr-FR"/>
        </a:p>
      </dgm:t>
    </dgm:pt>
    <dgm:pt modelId="{0781635B-4D99-4BDA-9DCC-C4D28E97168E}" type="sibTrans" cxnId="{2170D69A-0737-482D-A9FD-6EE4A6BF6BFC}">
      <dgm:prSet/>
      <dgm:spPr/>
      <dgm:t>
        <a:bodyPr/>
        <a:lstStyle/>
        <a:p>
          <a:endParaRPr lang="fr-FR"/>
        </a:p>
      </dgm:t>
    </dgm:pt>
    <dgm:pt modelId="{C74D15E1-5508-4EFF-846F-53D09EAB4FAE}">
      <dgm:prSet phldrT="[Texte]"/>
      <dgm:spPr>
        <a:solidFill>
          <a:schemeClr val="accent2"/>
        </a:solidFill>
      </dgm:spPr>
      <dgm:t>
        <a:bodyPr/>
        <a:lstStyle/>
        <a:p>
          <a:r>
            <a:rPr lang="en-US" dirty="0"/>
            <a:t>Willy draws up a list of changes to be made (events, characters, etc.)</a:t>
          </a:r>
          <a:endParaRPr lang="fr-FR" dirty="0"/>
        </a:p>
      </dgm:t>
    </dgm:pt>
    <dgm:pt modelId="{883D5224-4BDC-441E-9AA8-AEC27D6C0BCD}" type="parTrans" cxnId="{2E9F14CD-B5ED-4645-98AB-46479792FED0}">
      <dgm:prSet/>
      <dgm:spPr/>
      <dgm:t>
        <a:bodyPr/>
        <a:lstStyle/>
        <a:p>
          <a:endParaRPr lang="fr-FR"/>
        </a:p>
      </dgm:t>
    </dgm:pt>
    <dgm:pt modelId="{2EE2BDCC-6B40-41A8-A062-E6362A391B50}" type="sibTrans" cxnId="{2E9F14CD-B5ED-4645-98AB-46479792FED0}">
      <dgm:prSet/>
      <dgm:spPr/>
      <dgm:t>
        <a:bodyPr/>
        <a:lstStyle/>
        <a:p>
          <a:endParaRPr lang="fr-FR"/>
        </a:p>
      </dgm:t>
    </dgm:pt>
    <dgm:pt modelId="{4291E1C3-CB54-4CC9-84C4-2F8331651B5F}">
      <dgm:prSet phldrT="[Texte]"/>
      <dgm:spPr>
        <a:solidFill>
          <a:schemeClr val="accent2"/>
        </a:solidFill>
      </dgm:spPr>
      <dgm:t>
        <a:bodyPr/>
        <a:lstStyle/>
        <a:p>
          <a:r>
            <a:rPr lang="fr-FR" dirty="0"/>
            <a:t>Annotations by Willy</a:t>
          </a:r>
        </a:p>
      </dgm:t>
    </dgm:pt>
    <dgm:pt modelId="{DAA26B57-19ED-4620-8B11-7D977FDB9BCA}" type="parTrans" cxnId="{7AFB7534-D425-4294-A34D-B9B2766FAD3D}">
      <dgm:prSet/>
      <dgm:spPr/>
      <dgm:t>
        <a:bodyPr/>
        <a:lstStyle/>
        <a:p>
          <a:endParaRPr lang="fr-FR"/>
        </a:p>
      </dgm:t>
    </dgm:pt>
    <dgm:pt modelId="{EF827D2A-4536-4154-8406-E6A768454064}" type="sibTrans" cxnId="{7AFB7534-D425-4294-A34D-B9B2766FAD3D}">
      <dgm:prSet/>
      <dgm:spPr/>
      <dgm:t>
        <a:bodyPr/>
        <a:lstStyle/>
        <a:p>
          <a:endParaRPr lang="fr-FR"/>
        </a:p>
      </dgm:t>
    </dgm:pt>
    <dgm:pt modelId="{8F7F1418-68CE-4A8A-ABDC-93A26AEF7C8A}">
      <dgm:prSet phldrT="[Texte]"/>
      <dgm:spPr>
        <a:solidFill>
          <a:schemeClr val="accent3"/>
        </a:solidFill>
      </dgm:spPr>
      <dgm:t>
        <a:bodyPr/>
        <a:lstStyle/>
        <a:p>
          <a:r>
            <a:rPr lang="en-US" dirty="0"/>
            <a:t>Distribution of the different parts to be written according to </a:t>
          </a:r>
          <a:r>
            <a:rPr lang="en-US" dirty="0" err="1"/>
            <a:t>specialities</a:t>
          </a:r>
          <a:r>
            <a:rPr lang="en-US" dirty="0"/>
            <a:t> (dialogues, landscapes, </a:t>
          </a:r>
          <a:r>
            <a:rPr lang="en-US" dirty="0" err="1"/>
            <a:t>uni</a:t>
          </a:r>
          <a:r>
            <a:rPr lang="en-US" dirty="0"/>
            <a:t>/bisexual scenes, etc.)</a:t>
          </a:r>
          <a:endParaRPr lang="fr-FR" dirty="0"/>
        </a:p>
      </dgm:t>
    </dgm:pt>
    <dgm:pt modelId="{E39F129B-0BE0-475E-B309-90462A565517}" type="parTrans" cxnId="{2387668E-92BC-41DB-8C3B-6EF67FCAAC07}">
      <dgm:prSet/>
      <dgm:spPr/>
      <dgm:t>
        <a:bodyPr/>
        <a:lstStyle/>
        <a:p>
          <a:endParaRPr lang="fr-FR"/>
        </a:p>
      </dgm:t>
    </dgm:pt>
    <dgm:pt modelId="{27F8F67C-47BF-4521-B1A1-2CCEEE6C9832}" type="sibTrans" cxnId="{2387668E-92BC-41DB-8C3B-6EF67FCAAC07}">
      <dgm:prSet/>
      <dgm:spPr/>
      <dgm:t>
        <a:bodyPr/>
        <a:lstStyle/>
        <a:p>
          <a:endParaRPr lang="fr-FR"/>
        </a:p>
      </dgm:t>
    </dgm:pt>
    <dgm:pt modelId="{3C00EAF1-089C-4144-8C22-5A870F5CECF2}">
      <dgm:prSet phldrT="[Texte]"/>
      <dgm:spPr>
        <a:solidFill>
          <a:schemeClr val="accent3"/>
        </a:solidFill>
      </dgm:spPr>
      <dgm:t>
        <a:bodyPr/>
        <a:lstStyle/>
        <a:p>
          <a:r>
            <a:rPr lang="en-US" dirty="0"/>
            <a:t>Corrections by the collaborators according to Willy's annotations (the novel can then go round the workshop again)</a:t>
          </a:r>
          <a:endParaRPr lang="fr-FR" dirty="0"/>
        </a:p>
      </dgm:t>
    </dgm:pt>
    <dgm:pt modelId="{9FDDA508-0CF0-4371-BF31-FD4B93FB0E00}" type="parTrans" cxnId="{ED5FE640-970D-405D-A4C5-0D053F11F125}">
      <dgm:prSet/>
      <dgm:spPr/>
      <dgm:t>
        <a:bodyPr/>
        <a:lstStyle/>
        <a:p>
          <a:endParaRPr lang="fr-FR"/>
        </a:p>
      </dgm:t>
    </dgm:pt>
    <dgm:pt modelId="{78C34F7A-798A-4A85-ACB1-4E09AEC985DB}" type="sibTrans" cxnId="{ED5FE640-970D-405D-A4C5-0D053F11F125}">
      <dgm:prSet/>
      <dgm:spPr/>
      <dgm:t>
        <a:bodyPr/>
        <a:lstStyle/>
        <a:p>
          <a:endParaRPr lang="fr-FR"/>
        </a:p>
      </dgm:t>
    </dgm:pt>
    <dgm:pt modelId="{E8FAA4E2-115C-482E-8F03-1C1E00300285}">
      <dgm:prSet phldrT="[Texte]"/>
      <dgm:spPr>
        <a:solidFill>
          <a:schemeClr val="accent2"/>
        </a:solidFill>
      </dgm:spPr>
      <dgm:t>
        <a:bodyPr/>
        <a:lstStyle/>
        <a:p>
          <a:r>
            <a:rPr lang="fr-FR" dirty="0"/>
            <a:t>Final version by Willy</a:t>
          </a:r>
        </a:p>
      </dgm:t>
    </dgm:pt>
    <dgm:pt modelId="{360A4B94-AAB2-4D15-8B99-0FBB3A84342D}" type="parTrans" cxnId="{8A29683D-C5ED-4091-8261-FEFABD9991CD}">
      <dgm:prSet/>
      <dgm:spPr/>
      <dgm:t>
        <a:bodyPr/>
        <a:lstStyle/>
        <a:p>
          <a:endParaRPr lang="fr-FR"/>
        </a:p>
      </dgm:t>
    </dgm:pt>
    <dgm:pt modelId="{88D411C6-C408-490F-A540-E81DF83C0731}" type="sibTrans" cxnId="{8A29683D-C5ED-4091-8261-FEFABD9991CD}">
      <dgm:prSet/>
      <dgm:spPr/>
      <dgm:t>
        <a:bodyPr/>
        <a:lstStyle/>
        <a:p>
          <a:endParaRPr lang="fr-FR"/>
        </a:p>
      </dgm:t>
    </dgm:pt>
    <dgm:pt modelId="{2B3FF5B4-F58F-40E4-A00D-35EAA84A94D0}" type="pres">
      <dgm:prSet presAssocID="{DEA72530-8A6A-431B-8F8C-7C0813E54D59}" presName="Name0" presStyleCnt="0">
        <dgm:presLayoutVars>
          <dgm:dir/>
          <dgm:resizeHandles val="exact"/>
        </dgm:presLayoutVars>
      </dgm:prSet>
      <dgm:spPr/>
    </dgm:pt>
    <dgm:pt modelId="{915C9D94-E8FA-4EBE-817F-5A9AD93CE4D0}" type="pres">
      <dgm:prSet presAssocID="{DEA72530-8A6A-431B-8F8C-7C0813E54D59}" presName="cycle" presStyleCnt="0"/>
      <dgm:spPr/>
    </dgm:pt>
    <dgm:pt modelId="{2CC6FA66-D24E-490F-A32F-38E8669227E5}" type="pres">
      <dgm:prSet presAssocID="{4156DBFA-55F0-458A-98D5-291E9CEC5E1D}" presName="nodeFirstNode" presStyleLbl="node1" presStyleIdx="0" presStyleCnt="7">
        <dgm:presLayoutVars>
          <dgm:bulletEnabled val="1"/>
        </dgm:presLayoutVars>
      </dgm:prSet>
      <dgm:spPr/>
    </dgm:pt>
    <dgm:pt modelId="{74ABE8F2-0D91-4D76-A388-A7EC276E916F}" type="pres">
      <dgm:prSet presAssocID="{36FEB93C-0FA3-45D1-9C67-22A65ADB94B8}" presName="sibTransFirstNode" presStyleLbl="bgShp" presStyleIdx="0" presStyleCnt="1" custLinFactNeighborX="-6272" custLinFactNeighborY="251"/>
      <dgm:spPr/>
    </dgm:pt>
    <dgm:pt modelId="{B5C2AE66-443B-4082-B979-5B5591B1D8EA}" type="pres">
      <dgm:prSet presAssocID="{0D6D3254-65AB-479A-97EB-DF8CEE461EFC}" presName="nodeFollowingNodes" presStyleLbl="node1" presStyleIdx="1" presStyleCnt="7" custRadScaleRad="99260" custRadScaleInc="19318">
        <dgm:presLayoutVars>
          <dgm:bulletEnabled val="1"/>
        </dgm:presLayoutVars>
      </dgm:prSet>
      <dgm:spPr/>
    </dgm:pt>
    <dgm:pt modelId="{4C31095C-121F-40E6-9FF3-4956039EA3E0}" type="pres">
      <dgm:prSet presAssocID="{C74D15E1-5508-4EFF-846F-53D09EAB4FAE}" presName="nodeFollowingNodes" presStyleLbl="node1" presStyleIdx="2" presStyleCnt="7">
        <dgm:presLayoutVars>
          <dgm:bulletEnabled val="1"/>
        </dgm:presLayoutVars>
      </dgm:prSet>
      <dgm:spPr/>
    </dgm:pt>
    <dgm:pt modelId="{C1F97BA2-73A1-4E9F-922E-000AC57F7E8B}" type="pres">
      <dgm:prSet presAssocID="{8F7F1418-68CE-4A8A-ABDC-93A26AEF7C8A}" presName="nodeFollowingNodes" presStyleLbl="node1" presStyleIdx="3" presStyleCnt="7" custRadScaleRad="99901" custRadScaleInc="-6740">
        <dgm:presLayoutVars>
          <dgm:bulletEnabled val="1"/>
        </dgm:presLayoutVars>
      </dgm:prSet>
      <dgm:spPr/>
    </dgm:pt>
    <dgm:pt modelId="{E2A7377B-9EEB-4916-9CCA-58AED57229F1}" type="pres">
      <dgm:prSet presAssocID="{4291E1C3-CB54-4CC9-84C4-2F8331651B5F}" presName="nodeFollowingNodes" presStyleLbl="node1" presStyleIdx="4" presStyleCnt="7" custRadScaleRad="114410" custRadScaleInc="12416">
        <dgm:presLayoutVars>
          <dgm:bulletEnabled val="1"/>
        </dgm:presLayoutVars>
      </dgm:prSet>
      <dgm:spPr/>
    </dgm:pt>
    <dgm:pt modelId="{357D2B97-2C36-4F91-BFBA-E36FE12C6373}" type="pres">
      <dgm:prSet presAssocID="{3C00EAF1-089C-4144-8C22-5A870F5CECF2}" presName="nodeFollowingNodes" presStyleLbl="node1" presStyleIdx="5" presStyleCnt="7" custRadScaleRad="109755" custRadScaleInc="877">
        <dgm:presLayoutVars>
          <dgm:bulletEnabled val="1"/>
        </dgm:presLayoutVars>
      </dgm:prSet>
      <dgm:spPr/>
    </dgm:pt>
    <dgm:pt modelId="{F7F003D8-3F1E-42D6-92FD-7936EFC94B7D}" type="pres">
      <dgm:prSet presAssocID="{E8FAA4E2-115C-482E-8F03-1C1E00300285}" presName="nodeFollowingNodes" presStyleLbl="node1" presStyleIdx="6" presStyleCnt="7" custRadScaleRad="117056" custRadScaleInc="-28459">
        <dgm:presLayoutVars>
          <dgm:bulletEnabled val="1"/>
        </dgm:presLayoutVars>
      </dgm:prSet>
      <dgm:spPr/>
    </dgm:pt>
  </dgm:ptLst>
  <dgm:cxnLst>
    <dgm:cxn modelId="{523C5026-74ED-4D9C-85A0-7CFD54B6A71D}" type="presOf" srcId="{4156DBFA-55F0-458A-98D5-291E9CEC5E1D}" destId="{2CC6FA66-D24E-490F-A32F-38E8669227E5}" srcOrd="0" destOrd="0" presId="urn:microsoft.com/office/officeart/2005/8/layout/cycle3"/>
    <dgm:cxn modelId="{E0DAE62C-EE83-4885-BA6F-A068825C3FC5}" type="presOf" srcId="{0D6D3254-65AB-479A-97EB-DF8CEE461EFC}" destId="{B5C2AE66-443B-4082-B979-5B5591B1D8EA}" srcOrd="0" destOrd="0" presId="urn:microsoft.com/office/officeart/2005/8/layout/cycle3"/>
    <dgm:cxn modelId="{AD70712D-4B10-43A0-9DE6-AE10B4493ADE}" srcId="{DEA72530-8A6A-431B-8F8C-7C0813E54D59}" destId="{4156DBFA-55F0-458A-98D5-291E9CEC5E1D}" srcOrd="0" destOrd="0" parTransId="{8BB2ADB7-B606-42C9-A3B7-D46F7892CCCB}" sibTransId="{36FEB93C-0FA3-45D1-9C67-22A65ADB94B8}"/>
    <dgm:cxn modelId="{7AFB7534-D425-4294-A34D-B9B2766FAD3D}" srcId="{DEA72530-8A6A-431B-8F8C-7C0813E54D59}" destId="{4291E1C3-CB54-4CC9-84C4-2F8331651B5F}" srcOrd="4" destOrd="0" parTransId="{DAA26B57-19ED-4620-8B11-7D977FDB9BCA}" sibTransId="{EF827D2A-4536-4154-8406-E6A768454064}"/>
    <dgm:cxn modelId="{8A29683D-C5ED-4091-8261-FEFABD9991CD}" srcId="{DEA72530-8A6A-431B-8F8C-7C0813E54D59}" destId="{E8FAA4E2-115C-482E-8F03-1C1E00300285}" srcOrd="6" destOrd="0" parTransId="{360A4B94-AAB2-4D15-8B99-0FBB3A84342D}" sibTransId="{88D411C6-C408-490F-A540-E81DF83C0731}"/>
    <dgm:cxn modelId="{25E5253F-0A98-46A9-A1F2-D958B2136D9C}" type="presOf" srcId="{E8FAA4E2-115C-482E-8F03-1C1E00300285}" destId="{F7F003D8-3F1E-42D6-92FD-7936EFC94B7D}" srcOrd="0" destOrd="0" presId="urn:microsoft.com/office/officeart/2005/8/layout/cycle3"/>
    <dgm:cxn modelId="{ED5FE640-970D-405D-A4C5-0D053F11F125}" srcId="{DEA72530-8A6A-431B-8F8C-7C0813E54D59}" destId="{3C00EAF1-089C-4144-8C22-5A870F5CECF2}" srcOrd="5" destOrd="0" parTransId="{9FDDA508-0CF0-4371-BF31-FD4B93FB0E00}" sibTransId="{78C34F7A-798A-4A85-ACB1-4E09AEC985DB}"/>
    <dgm:cxn modelId="{AB90DE43-59F9-41C4-B890-5A9F5D143E4F}" type="presOf" srcId="{4291E1C3-CB54-4CC9-84C4-2F8331651B5F}" destId="{E2A7377B-9EEB-4916-9CCA-58AED57229F1}" srcOrd="0" destOrd="0" presId="urn:microsoft.com/office/officeart/2005/8/layout/cycle3"/>
    <dgm:cxn modelId="{36E6CB64-1B85-4A4F-94C4-C9C1D1182C05}" type="presOf" srcId="{36FEB93C-0FA3-45D1-9C67-22A65ADB94B8}" destId="{74ABE8F2-0D91-4D76-A388-A7EC276E916F}" srcOrd="0" destOrd="0" presId="urn:microsoft.com/office/officeart/2005/8/layout/cycle3"/>
    <dgm:cxn modelId="{4FED7649-40AF-4DEA-B888-E6132A419852}" type="presOf" srcId="{DEA72530-8A6A-431B-8F8C-7C0813E54D59}" destId="{2B3FF5B4-F58F-40E4-A00D-35EAA84A94D0}" srcOrd="0" destOrd="0" presId="urn:microsoft.com/office/officeart/2005/8/layout/cycle3"/>
    <dgm:cxn modelId="{2387668E-92BC-41DB-8C3B-6EF67FCAAC07}" srcId="{DEA72530-8A6A-431B-8F8C-7C0813E54D59}" destId="{8F7F1418-68CE-4A8A-ABDC-93A26AEF7C8A}" srcOrd="3" destOrd="0" parTransId="{E39F129B-0BE0-475E-B309-90462A565517}" sibTransId="{27F8F67C-47BF-4521-B1A1-2CCEEE6C9832}"/>
    <dgm:cxn modelId="{2170D69A-0737-482D-A9FD-6EE4A6BF6BFC}" srcId="{DEA72530-8A6A-431B-8F8C-7C0813E54D59}" destId="{0D6D3254-65AB-479A-97EB-DF8CEE461EFC}" srcOrd="1" destOrd="0" parTransId="{A5D5034D-B377-4C1A-AC0B-D445EF627CB8}" sibTransId="{0781635B-4D99-4BDA-9DCC-C4D28E97168E}"/>
    <dgm:cxn modelId="{A22E24A2-B842-46AC-9F85-ADC61533D3F5}" type="presOf" srcId="{3C00EAF1-089C-4144-8C22-5A870F5CECF2}" destId="{357D2B97-2C36-4F91-BFBA-E36FE12C6373}" srcOrd="0" destOrd="0" presId="urn:microsoft.com/office/officeart/2005/8/layout/cycle3"/>
    <dgm:cxn modelId="{3029D2AB-E2CC-4EEB-BC3E-3AC66B9644B1}" type="presOf" srcId="{C74D15E1-5508-4EFF-846F-53D09EAB4FAE}" destId="{4C31095C-121F-40E6-9FF3-4956039EA3E0}" srcOrd="0" destOrd="0" presId="urn:microsoft.com/office/officeart/2005/8/layout/cycle3"/>
    <dgm:cxn modelId="{2E9F14CD-B5ED-4645-98AB-46479792FED0}" srcId="{DEA72530-8A6A-431B-8F8C-7C0813E54D59}" destId="{C74D15E1-5508-4EFF-846F-53D09EAB4FAE}" srcOrd="2" destOrd="0" parTransId="{883D5224-4BDC-441E-9AA8-AEC27D6C0BCD}" sibTransId="{2EE2BDCC-6B40-41A8-A062-E6362A391B50}"/>
    <dgm:cxn modelId="{AE74C7F8-AC3E-4027-ACE1-DD535E8B9D3E}" type="presOf" srcId="{8F7F1418-68CE-4A8A-ABDC-93A26AEF7C8A}" destId="{C1F97BA2-73A1-4E9F-922E-000AC57F7E8B}" srcOrd="0" destOrd="0" presId="urn:microsoft.com/office/officeart/2005/8/layout/cycle3"/>
    <dgm:cxn modelId="{C2FC6CAC-99AB-4076-96B2-BC85B4EF8B32}" type="presParOf" srcId="{2B3FF5B4-F58F-40E4-A00D-35EAA84A94D0}" destId="{915C9D94-E8FA-4EBE-817F-5A9AD93CE4D0}" srcOrd="0" destOrd="0" presId="urn:microsoft.com/office/officeart/2005/8/layout/cycle3"/>
    <dgm:cxn modelId="{3F16116B-B258-47EE-A09E-51108B5A4222}" type="presParOf" srcId="{915C9D94-E8FA-4EBE-817F-5A9AD93CE4D0}" destId="{2CC6FA66-D24E-490F-A32F-38E8669227E5}" srcOrd="0" destOrd="0" presId="urn:microsoft.com/office/officeart/2005/8/layout/cycle3"/>
    <dgm:cxn modelId="{DF98F413-4C0C-4FB7-A3F5-7A000034593A}" type="presParOf" srcId="{915C9D94-E8FA-4EBE-817F-5A9AD93CE4D0}" destId="{74ABE8F2-0D91-4D76-A388-A7EC276E916F}" srcOrd="1" destOrd="0" presId="urn:microsoft.com/office/officeart/2005/8/layout/cycle3"/>
    <dgm:cxn modelId="{4C6D02F5-E9FF-4AEE-83DE-64119B0CFBF7}" type="presParOf" srcId="{915C9D94-E8FA-4EBE-817F-5A9AD93CE4D0}" destId="{B5C2AE66-443B-4082-B979-5B5591B1D8EA}" srcOrd="2" destOrd="0" presId="urn:microsoft.com/office/officeart/2005/8/layout/cycle3"/>
    <dgm:cxn modelId="{91885D40-05D8-4CF0-8746-8466BF78643E}" type="presParOf" srcId="{915C9D94-E8FA-4EBE-817F-5A9AD93CE4D0}" destId="{4C31095C-121F-40E6-9FF3-4956039EA3E0}" srcOrd="3" destOrd="0" presId="urn:microsoft.com/office/officeart/2005/8/layout/cycle3"/>
    <dgm:cxn modelId="{7E8B362C-8A76-4BBB-A93A-43A8DAB565CD}" type="presParOf" srcId="{915C9D94-E8FA-4EBE-817F-5A9AD93CE4D0}" destId="{C1F97BA2-73A1-4E9F-922E-000AC57F7E8B}" srcOrd="4" destOrd="0" presId="urn:microsoft.com/office/officeart/2005/8/layout/cycle3"/>
    <dgm:cxn modelId="{3B7229B4-6170-4137-805E-3A7A1C61FD0C}" type="presParOf" srcId="{915C9D94-E8FA-4EBE-817F-5A9AD93CE4D0}" destId="{E2A7377B-9EEB-4916-9CCA-58AED57229F1}" srcOrd="5" destOrd="0" presId="urn:microsoft.com/office/officeart/2005/8/layout/cycle3"/>
    <dgm:cxn modelId="{70C9B387-AED8-4036-B260-C58F5A6925B2}" type="presParOf" srcId="{915C9D94-E8FA-4EBE-817F-5A9AD93CE4D0}" destId="{357D2B97-2C36-4F91-BFBA-E36FE12C6373}" srcOrd="6" destOrd="0" presId="urn:microsoft.com/office/officeart/2005/8/layout/cycle3"/>
    <dgm:cxn modelId="{6E9742E9-9331-4638-8FAD-34C8FF941167}" type="presParOf" srcId="{915C9D94-E8FA-4EBE-817F-5A9AD93CE4D0}" destId="{F7F003D8-3F1E-42D6-92FD-7936EFC94B7D}" srcOrd="7"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9781F8-151A-4B1F-A80F-410B0C99C84C}">
      <dsp:nvSpPr>
        <dsp:cNvPr id="0" name=""/>
        <dsp:cNvSpPr/>
      </dsp:nvSpPr>
      <dsp:spPr>
        <a:xfrm>
          <a:off x="0" y="737311"/>
          <a:ext cx="7530501" cy="926247"/>
        </a:xfrm>
        <a:prstGeom prst="notched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965C60-6D2F-44E0-A151-4C18DC7B78DF}">
      <dsp:nvSpPr>
        <dsp:cNvPr id="0" name=""/>
        <dsp:cNvSpPr/>
      </dsp:nvSpPr>
      <dsp:spPr>
        <a:xfrm>
          <a:off x="2978" y="0"/>
          <a:ext cx="1302210" cy="9262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fr-FR" sz="1400" kern="1200" dirty="0"/>
            <a:t>1893  : Mariage</a:t>
          </a:r>
        </a:p>
      </dsp:txBody>
      <dsp:txXfrm>
        <a:off x="2978" y="0"/>
        <a:ext cx="1302210" cy="926247"/>
      </dsp:txXfrm>
    </dsp:sp>
    <dsp:sp modelId="{E4853AA5-1DDB-43D4-B353-5A07AA45D897}">
      <dsp:nvSpPr>
        <dsp:cNvPr id="0" name=""/>
        <dsp:cNvSpPr/>
      </dsp:nvSpPr>
      <dsp:spPr>
        <a:xfrm>
          <a:off x="538302" y="1042028"/>
          <a:ext cx="231561" cy="231561"/>
        </a:xfrm>
        <a:prstGeom prst="ellipse">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DEA89F-9806-4063-AB26-19A5F37A3322}">
      <dsp:nvSpPr>
        <dsp:cNvPr id="0" name=""/>
        <dsp:cNvSpPr/>
      </dsp:nvSpPr>
      <dsp:spPr>
        <a:xfrm>
          <a:off x="1381381" y="1389370"/>
          <a:ext cx="1302210" cy="9262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fr-FR" sz="1400" kern="1200" dirty="0"/>
            <a:t>1900-1903 : Publication of the </a:t>
          </a:r>
          <a:r>
            <a:rPr lang="fr-FR" sz="1400" i="1" kern="1200" dirty="0"/>
            <a:t>Claudine</a:t>
          </a:r>
          <a:r>
            <a:rPr lang="fr-FR" sz="1400" i="0" kern="1200" dirty="0"/>
            <a:t> </a:t>
          </a:r>
          <a:r>
            <a:rPr lang="fr-FR" sz="1400" i="0" kern="1200" dirty="0" err="1"/>
            <a:t>series</a:t>
          </a:r>
          <a:endParaRPr lang="fr-FR" sz="1400" i="0" kern="1200" dirty="0"/>
        </a:p>
      </dsp:txBody>
      <dsp:txXfrm>
        <a:off x="1381381" y="1389370"/>
        <a:ext cx="1302210" cy="926247"/>
      </dsp:txXfrm>
    </dsp:sp>
    <dsp:sp modelId="{5E86557C-D2E0-485B-89A0-DA1938807397}">
      <dsp:nvSpPr>
        <dsp:cNvPr id="0" name=""/>
        <dsp:cNvSpPr/>
      </dsp:nvSpPr>
      <dsp:spPr>
        <a:xfrm>
          <a:off x="1905623" y="1042028"/>
          <a:ext cx="231561" cy="231561"/>
        </a:xfrm>
        <a:prstGeom prst="ellipse">
          <a:avLst/>
        </a:prstGeom>
        <a:solidFill>
          <a:schemeClr val="accent5">
            <a:hueOff val="-37659"/>
            <a:satOff val="-7225"/>
            <a:lumOff val="10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5C3CDB-2500-4932-87F0-F71E1493E95B}">
      <dsp:nvSpPr>
        <dsp:cNvPr id="0" name=""/>
        <dsp:cNvSpPr/>
      </dsp:nvSpPr>
      <dsp:spPr>
        <a:xfrm>
          <a:off x="2737620" y="0"/>
          <a:ext cx="1302210" cy="9262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fr-FR" sz="1400" kern="1200" dirty="0"/>
            <a:t>1906 : Break-up</a:t>
          </a:r>
        </a:p>
      </dsp:txBody>
      <dsp:txXfrm>
        <a:off x="2737620" y="0"/>
        <a:ext cx="1302210" cy="926247"/>
      </dsp:txXfrm>
    </dsp:sp>
    <dsp:sp modelId="{31103E23-C2CA-44D1-995D-C22748597032}">
      <dsp:nvSpPr>
        <dsp:cNvPr id="0" name=""/>
        <dsp:cNvSpPr/>
      </dsp:nvSpPr>
      <dsp:spPr>
        <a:xfrm>
          <a:off x="3272944" y="1042028"/>
          <a:ext cx="231561" cy="231561"/>
        </a:xfrm>
        <a:prstGeom prst="ellipse">
          <a:avLst/>
        </a:prstGeom>
        <a:solidFill>
          <a:schemeClr val="accent5">
            <a:hueOff val="-75317"/>
            <a:satOff val="-14450"/>
            <a:lumOff val="205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186C18-01C9-40E5-B272-192D8B67E967}">
      <dsp:nvSpPr>
        <dsp:cNvPr id="0" name=""/>
        <dsp:cNvSpPr/>
      </dsp:nvSpPr>
      <dsp:spPr>
        <a:xfrm>
          <a:off x="4104941" y="1389370"/>
          <a:ext cx="1302210" cy="9262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fr-FR" sz="1400" kern="1200" dirty="0"/>
            <a:t>1907 : Official </a:t>
          </a:r>
          <a:r>
            <a:rPr lang="fr-FR" sz="1400" kern="1200" dirty="0" err="1"/>
            <a:t>separation</a:t>
          </a:r>
          <a:endParaRPr lang="fr-FR" sz="1400" kern="1200" dirty="0"/>
        </a:p>
      </dsp:txBody>
      <dsp:txXfrm>
        <a:off x="4104941" y="1389370"/>
        <a:ext cx="1302210" cy="926247"/>
      </dsp:txXfrm>
    </dsp:sp>
    <dsp:sp modelId="{6F55D887-E846-452C-9607-38D05FAACD2A}">
      <dsp:nvSpPr>
        <dsp:cNvPr id="0" name=""/>
        <dsp:cNvSpPr/>
      </dsp:nvSpPr>
      <dsp:spPr>
        <a:xfrm>
          <a:off x="4640265" y="1042028"/>
          <a:ext cx="231561" cy="231561"/>
        </a:xfrm>
        <a:prstGeom prst="ellipse">
          <a:avLst/>
        </a:prstGeom>
        <a:solidFill>
          <a:schemeClr val="accent5">
            <a:hueOff val="-112976"/>
            <a:satOff val="-21676"/>
            <a:lumOff val="308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202ABB-345F-4C63-A257-5301711DF1C0}">
      <dsp:nvSpPr>
        <dsp:cNvPr id="0" name=""/>
        <dsp:cNvSpPr/>
      </dsp:nvSpPr>
      <dsp:spPr>
        <a:xfrm>
          <a:off x="5472262" y="0"/>
          <a:ext cx="1302210" cy="9262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fr-FR" sz="1400" kern="1200" dirty="0"/>
            <a:t>1910 : Divorce</a:t>
          </a:r>
        </a:p>
      </dsp:txBody>
      <dsp:txXfrm>
        <a:off x="5472262" y="0"/>
        <a:ext cx="1302210" cy="926247"/>
      </dsp:txXfrm>
    </dsp:sp>
    <dsp:sp modelId="{089EA785-54B7-41A2-93AB-407546737F3B}">
      <dsp:nvSpPr>
        <dsp:cNvPr id="0" name=""/>
        <dsp:cNvSpPr/>
      </dsp:nvSpPr>
      <dsp:spPr>
        <a:xfrm>
          <a:off x="6007586" y="1042028"/>
          <a:ext cx="231561" cy="231561"/>
        </a:xfrm>
        <a:prstGeom prst="ellipse">
          <a:avLst/>
        </a:prstGeom>
        <a:solidFill>
          <a:schemeClr val="accent5">
            <a:hueOff val="-150635"/>
            <a:satOff val="-28901"/>
            <a:lumOff val="411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ABE8F2-0D91-4D76-A388-A7EC276E916F}">
      <dsp:nvSpPr>
        <dsp:cNvPr id="0" name=""/>
        <dsp:cNvSpPr/>
      </dsp:nvSpPr>
      <dsp:spPr>
        <a:xfrm>
          <a:off x="800134" y="-24815"/>
          <a:ext cx="6764737" cy="6764737"/>
        </a:xfrm>
        <a:prstGeom prst="circularArrow">
          <a:avLst>
            <a:gd name="adj1" fmla="val 5544"/>
            <a:gd name="adj2" fmla="val 330680"/>
            <a:gd name="adj3" fmla="val 14492073"/>
            <a:gd name="adj4" fmla="val 1696379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C6FA66-D24E-490F-A32F-38E8669227E5}">
      <dsp:nvSpPr>
        <dsp:cNvPr id="0" name=""/>
        <dsp:cNvSpPr/>
      </dsp:nvSpPr>
      <dsp:spPr>
        <a:xfrm>
          <a:off x="3536068" y="2644"/>
          <a:ext cx="2141436" cy="1070718"/>
        </a:xfrm>
        <a:prstGeom prst="roundRect">
          <a:avLst/>
        </a:prstGeom>
        <a:solidFill>
          <a:schemeClr val="accent2"/>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Idea for a novel proposed by Willy</a:t>
          </a:r>
          <a:endParaRPr lang="fr-FR" sz="1300" kern="1200" dirty="0"/>
        </a:p>
      </dsp:txBody>
      <dsp:txXfrm>
        <a:off x="3588336" y="54912"/>
        <a:ext cx="2036900" cy="966182"/>
      </dsp:txXfrm>
    </dsp:sp>
    <dsp:sp modelId="{B5C2AE66-443B-4082-B979-5B5591B1D8EA}">
      <dsp:nvSpPr>
        <dsp:cNvPr id="0" name=""/>
        <dsp:cNvSpPr/>
      </dsp:nvSpPr>
      <dsp:spPr>
        <a:xfrm>
          <a:off x="6018882" y="1460962"/>
          <a:ext cx="2141436" cy="1070718"/>
        </a:xfrm>
        <a:prstGeom prst="roundRect">
          <a:avLst/>
        </a:prstGeom>
        <a:solidFill>
          <a:schemeClr val="accent3"/>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Developed by a collaborator (50 pages)</a:t>
          </a:r>
          <a:endParaRPr lang="fr-FR" sz="1300" kern="1200" dirty="0"/>
        </a:p>
      </dsp:txBody>
      <dsp:txXfrm>
        <a:off x="6071150" y="1513230"/>
        <a:ext cx="2036900" cy="966182"/>
      </dsp:txXfrm>
    </dsp:sp>
    <dsp:sp modelId="{4C31095C-121F-40E6-9FF3-4956039EA3E0}">
      <dsp:nvSpPr>
        <dsp:cNvPr id="0" name=""/>
        <dsp:cNvSpPr/>
      </dsp:nvSpPr>
      <dsp:spPr>
        <a:xfrm>
          <a:off x="6348491" y="3529311"/>
          <a:ext cx="2141436" cy="1070718"/>
        </a:xfrm>
        <a:prstGeom prst="roundRect">
          <a:avLst/>
        </a:prstGeom>
        <a:solidFill>
          <a:schemeClr val="accent2"/>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Willy draws up a list of changes to be made (events, characters, etc.)</a:t>
          </a:r>
          <a:endParaRPr lang="fr-FR" sz="1300" kern="1200" dirty="0"/>
        </a:p>
      </dsp:txBody>
      <dsp:txXfrm>
        <a:off x="6400759" y="3581579"/>
        <a:ext cx="2036900" cy="966182"/>
      </dsp:txXfrm>
    </dsp:sp>
    <dsp:sp modelId="{C1F97BA2-73A1-4E9F-922E-000AC57F7E8B}">
      <dsp:nvSpPr>
        <dsp:cNvPr id="0" name=""/>
        <dsp:cNvSpPr/>
      </dsp:nvSpPr>
      <dsp:spPr>
        <a:xfrm>
          <a:off x="4922107" y="5414092"/>
          <a:ext cx="2141436" cy="1070718"/>
        </a:xfrm>
        <a:prstGeom prst="roundRect">
          <a:avLst/>
        </a:prstGeom>
        <a:solidFill>
          <a:schemeClr val="accent3"/>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Distribution of the different parts to be written according to </a:t>
          </a:r>
          <a:r>
            <a:rPr lang="en-US" sz="1300" kern="1200" dirty="0" err="1"/>
            <a:t>specialities</a:t>
          </a:r>
          <a:r>
            <a:rPr lang="en-US" sz="1300" kern="1200" dirty="0"/>
            <a:t> (dialogues, landscapes, </a:t>
          </a:r>
          <a:r>
            <a:rPr lang="en-US" sz="1300" kern="1200" dirty="0" err="1"/>
            <a:t>uni</a:t>
          </a:r>
          <a:r>
            <a:rPr lang="en-US" sz="1300" kern="1200" dirty="0"/>
            <a:t>/bisexual scenes, etc.)</a:t>
          </a:r>
          <a:endParaRPr lang="fr-FR" sz="1300" kern="1200" dirty="0"/>
        </a:p>
      </dsp:txBody>
      <dsp:txXfrm>
        <a:off x="4974375" y="5466360"/>
        <a:ext cx="2036900" cy="966182"/>
      </dsp:txXfrm>
    </dsp:sp>
    <dsp:sp modelId="{E2A7377B-9EEB-4916-9CCA-58AED57229F1}">
      <dsp:nvSpPr>
        <dsp:cNvPr id="0" name=""/>
        <dsp:cNvSpPr/>
      </dsp:nvSpPr>
      <dsp:spPr>
        <a:xfrm>
          <a:off x="1821353" y="5489107"/>
          <a:ext cx="2141436" cy="1070718"/>
        </a:xfrm>
        <a:prstGeom prst="roundRect">
          <a:avLst/>
        </a:prstGeom>
        <a:solidFill>
          <a:schemeClr val="accent2"/>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Annotations by Willy</a:t>
          </a:r>
        </a:p>
      </dsp:txBody>
      <dsp:txXfrm>
        <a:off x="1873621" y="5541375"/>
        <a:ext cx="2036900" cy="966182"/>
      </dsp:txXfrm>
    </dsp:sp>
    <dsp:sp modelId="{357D2B97-2C36-4F91-BFBA-E36FE12C6373}">
      <dsp:nvSpPr>
        <dsp:cNvPr id="0" name=""/>
        <dsp:cNvSpPr/>
      </dsp:nvSpPr>
      <dsp:spPr>
        <a:xfrm>
          <a:off x="444514" y="3570652"/>
          <a:ext cx="2141436" cy="1070718"/>
        </a:xfrm>
        <a:prstGeom prst="roundRect">
          <a:avLst/>
        </a:prstGeom>
        <a:solidFill>
          <a:schemeClr val="accent3"/>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Corrections by the collaborators according to Willy's annotations (the novel can then go round the workshop again)</a:t>
          </a:r>
          <a:endParaRPr lang="fr-FR" sz="1300" kern="1200" dirty="0"/>
        </a:p>
      </dsp:txBody>
      <dsp:txXfrm>
        <a:off x="496782" y="3622920"/>
        <a:ext cx="2036900" cy="966182"/>
      </dsp:txXfrm>
    </dsp:sp>
    <dsp:sp modelId="{F7F003D8-3F1E-42D6-92FD-7936EFC94B7D}">
      <dsp:nvSpPr>
        <dsp:cNvPr id="0" name=""/>
        <dsp:cNvSpPr/>
      </dsp:nvSpPr>
      <dsp:spPr>
        <a:xfrm>
          <a:off x="494997" y="1419581"/>
          <a:ext cx="2141436" cy="1070718"/>
        </a:xfrm>
        <a:prstGeom prst="roundRect">
          <a:avLst/>
        </a:prstGeom>
        <a:solidFill>
          <a:schemeClr val="accent2"/>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fr-FR" sz="1300" kern="1200" dirty="0"/>
            <a:t>Final version by Willy</a:t>
          </a:r>
        </a:p>
      </dsp:txBody>
      <dsp:txXfrm>
        <a:off x="547265" y="1471849"/>
        <a:ext cx="2036900" cy="96618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DA46C0-0686-46FB-A0DA-4E2512252394}" type="datetimeFigureOut">
              <a:rPr lang="fr-FR" smtClean="0"/>
              <a:t>01/06/2022</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471BD0-81A6-47E2-9889-47D7CD7CA176}" type="slidenum">
              <a:rPr lang="fr-FR" smtClean="0"/>
              <a:t>‹N°›</a:t>
            </a:fld>
            <a:endParaRPr lang="fr-FR"/>
          </a:p>
        </p:txBody>
      </p:sp>
    </p:spTree>
    <p:extLst>
      <p:ext uri="{BB962C8B-B14F-4D97-AF65-F5344CB8AC3E}">
        <p14:creationId xmlns:p14="http://schemas.microsoft.com/office/powerpoint/2010/main" val="2920064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B471BD0-81A6-47E2-9889-47D7CD7CA176}" type="slidenum">
              <a:rPr lang="fr-FR" smtClean="0"/>
              <a:t>1</a:t>
            </a:fld>
            <a:endParaRPr lang="fr-FR"/>
          </a:p>
        </p:txBody>
      </p:sp>
    </p:spTree>
    <p:extLst>
      <p:ext uri="{BB962C8B-B14F-4D97-AF65-F5344CB8AC3E}">
        <p14:creationId xmlns:p14="http://schemas.microsoft.com/office/powerpoint/2010/main" val="1978907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fr-FR"/>
              <a:t>Modifiez le style du titre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0000"/>
                    <a:lumOff val="10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lvl1pPr algn="l">
              <a:defRPr/>
            </a:lvl1pPr>
          </a:lstStyle>
          <a:p>
            <a:fld id="{96DFF08F-DC6B-4601-B491-B0F83F6DD2DA}" type="datetimeFigureOut">
              <a:rPr lang="en-US" dirty="0"/>
              <a:pPr/>
              <a:t>6/1/2022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a:t>
            </a:fld>
            <a:endParaRPr lang="en-US" dirty="0"/>
          </a:p>
        </p:txBody>
      </p:sp>
      <p:cxnSp>
        <p:nvCxnSpPr>
          <p:cNvPr id="8" name="Straight Connector 7"/>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6/1/2022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fr-FR"/>
              <a:t>Modifiez le style du titre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6/1/2022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6/1/2022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7" name="Rectangle 6"/>
          <p:cNvSpPr/>
          <p:nvPr/>
        </p:nvSpPr>
        <p:spPr>
          <a:xfrm>
            <a:off x="0" y="-1"/>
            <a:ext cx="12192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fr-FR"/>
              <a:t>Modifiez le style du titre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96DFF08F-DC6B-4601-B491-B0F83F6DD2DA}" type="datetimeFigureOut">
              <a:rPr lang="en-US" dirty="0"/>
              <a:t>6/1/2022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fr-FR"/>
              <a:t>Modifiez le style du titre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6/1/2022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fr-FR"/>
              <a:t>Modifiez le style du titre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024128" y="2967788"/>
            <a:ext cx="4754880" cy="3341572"/>
          </a:xfrm>
        </p:spPr>
        <p:txBody>
          <a:bodyPr lIns="45720" rIns="4572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fr-FR"/>
              <a:t>Cliquez pour modifier les styles du texte du masque</a:t>
            </a:r>
          </a:p>
        </p:txBody>
      </p:sp>
      <p:sp>
        <p:nvSpPr>
          <p:cNvPr id="6" name="Content Placeholder 5"/>
          <p:cNvSpPr>
            <a:spLocks noGrp="1"/>
          </p:cNvSpPr>
          <p:nvPr>
            <p:ph sz="quarter" idx="4"/>
          </p:nvPr>
        </p:nvSpPr>
        <p:spPr>
          <a:xfrm>
            <a:off x="5989320" y="2967788"/>
            <a:ext cx="4754880" cy="3341572"/>
          </a:xfrm>
        </p:spPr>
        <p:txBody>
          <a:bodyPr lIns="45720" rIns="4572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6/1/2022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6/1/2022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6/1/2022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fr-FR"/>
              <a:t>Modifiez le style du titre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96DFF08F-DC6B-4601-B491-B0F83F6DD2DA}" type="datetimeFigureOut">
              <a:rPr lang="en-US" dirty="0"/>
              <a:t>6/1/2022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fr-FR"/>
              <a:t>Modifiez le style du titre</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7616CA0-919D-4A49-9C8A-62FDFB3A5183}" type="datetimeFigureOut">
              <a:rPr lang="en-US" dirty="0"/>
              <a:t>6/1/2022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‹N°›</a:t>
            </a:fld>
            <a:endParaRPr lang="en-US" dirty="0"/>
          </a:p>
        </p:txBody>
      </p:sp>
      <p:cxnSp>
        <p:nvCxnSpPr>
          <p:cNvPr id="9" name="Straight Connector 8"/>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96DFF08F-DC6B-4601-B491-B0F83F6DD2DA}" type="datetimeFigureOut">
              <a:rPr lang="en-US" dirty="0"/>
              <a:pPr/>
              <a:t>6/1/2022</a:t>
            </a:fld>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0000"/>
                    <a:lumOff val="10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4FAB73BC-B049-4115-A692-8D63A059BFB8}" type="slidenum">
              <a:rPr lang="en-US" dirty="0"/>
              <a:pPr/>
              <a:t>‹N°›</a:t>
            </a:fld>
            <a:endParaRPr lang="en-US" dirty="0"/>
          </a:p>
        </p:txBody>
      </p:sp>
      <p:cxnSp>
        <p:nvCxnSpPr>
          <p:cNvPr id="7" name="Straight Connector 6"/>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mailto:marie.puren@epitech.e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3" name="Straight Connector 112">
            <a:extLst>
              <a:ext uri="{FF2B5EF4-FFF2-40B4-BE49-F238E27FC236}">
                <a16:creationId xmlns:a16="http://schemas.microsoft.com/office/drawing/2014/main" id="{B0AD926A-6A49-4FAF-A392-4534F4E9391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5" name="Rectangle 114">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8438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39C397F6-288C-433C-B39A-19BBCB4A4EE8}"/>
              </a:ext>
            </a:extLst>
          </p:cNvPr>
          <p:cNvSpPr>
            <a:spLocks noGrp="1"/>
          </p:cNvSpPr>
          <p:nvPr>
            <p:ph type="ctrTitle"/>
          </p:nvPr>
        </p:nvSpPr>
        <p:spPr>
          <a:xfrm>
            <a:off x="524256" y="4767072"/>
            <a:ext cx="6594189" cy="1625210"/>
          </a:xfrm>
        </p:spPr>
        <p:txBody>
          <a:bodyPr vert="horz" lIns="91440" tIns="45720" rIns="91440" bIns="45720" rtlCol="0" anchor="ctr">
            <a:normAutofit/>
          </a:bodyPr>
          <a:lstStyle/>
          <a:p>
            <a:r>
              <a:rPr lang="en-US" sz="3900" spc="100" dirty="0">
                <a:solidFill>
                  <a:srgbClr val="FFFFFF"/>
                </a:solidFill>
              </a:rPr>
              <a:t>Claudine at the workshop: the impact of Willy and his secretaries on Colette’s writing</a:t>
            </a:r>
          </a:p>
        </p:txBody>
      </p:sp>
      <p:pic>
        <p:nvPicPr>
          <p:cNvPr id="9" name="Image 8" descr="Une image contenant texte&#10;&#10;Description générée automatiquement">
            <a:extLst>
              <a:ext uri="{FF2B5EF4-FFF2-40B4-BE49-F238E27FC236}">
                <a16:creationId xmlns:a16="http://schemas.microsoft.com/office/drawing/2014/main" id="{05A73F44-1923-7BF7-56C7-400A0E503C0D}"/>
              </a:ext>
            </a:extLst>
          </p:cNvPr>
          <p:cNvPicPr>
            <a:picLocks noChangeAspect="1"/>
          </p:cNvPicPr>
          <p:nvPr/>
        </p:nvPicPr>
        <p:blipFill rotWithShape="1">
          <a:blip r:embed="rId3"/>
          <a:srcRect r="1" b="10475"/>
          <a:stretch/>
        </p:blipFill>
        <p:spPr>
          <a:xfrm>
            <a:off x="327547" y="321733"/>
            <a:ext cx="7058306" cy="4107392"/>
          </a:xfrm>
          <a:prstGeom prst="rect">
            <a:avLst/>
          </a:prstGeom>
        </p:spPr>
      </p:pic>
      <p:sp>
        <p:nvSpPr>
          <p:cNvPr id="117" name="Rectangle 116">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ous-titre 2">
            <a:extLst>
              <a:ext uri="{FF2B5EF4-FFF2-40B4-BE49-F238E27FC236}">
                <a16:creationId xmlns:a16="http://schemas.microsoft.com/office/drawing/2014/main" id="{74047BEF-5AE5-4CCF-9505-B777FA5C5086}"/>
              </a:ext>
            </a:extLst>
          </p:cNvPr>
          <p:cNvSpPr>
            <a:spLocks noGrp="1"/>
          </p:cNvSpPr>
          <p:nvPr>
            <p:ph type="subTitle" idx="1"/>
          </p:nvPr>
        </p:nvSpPr>
        <p:spPr>
          <a:xfrm>
            <a:off x="8005261" y="917725"/>
            <a:ext cx="3424739" cy="4852362"/>
          </a:xfrm>
        </p:spPr>
        <p:txBody>
          <a:bodyPr vert="horz" lIns="45720" tIns="45720" rIns="45720" bIns="45720" rtlCol="0" anchor="ctr">
            <a:normAutofit/>
          </a:bodyPr>
          <a:lstStyle/>
          <a:p>
            <a:pPr algn="ctr">
              <a:lnSpc>
                <a:spcPct val="90000"/>
              </a:lnSpc>
            </a:pPr>
            <a:r>
              <a:rPr lang="en-US" b="1" dirty="0">
                <a:solidFill>
                  <a:srgbClr val="FFFFFF"/>
                </a:solidFill>
              </a:rPr>
              <a:t>Florian Cafiero </a:t>
            </a:r>
            <a:r>
              <a:rPr lang="en-US" dirty="0">
                <a:solidFill>
                  <a:srgbClr val="FFFFFF"/>
                </a:solidFill>
              </a:rPr>
              <a:t>(GEMASS, CNRS / INCITE, Columbia University)</a:t>
            </a:r>
          </a:p>
          <a:p>
            <a:pPr algn="ctr">
              <a:lnSpc>
                <a:spcPct val="90000"/>
              </a:lnSpc>
            </a:pPr>
            <a:r>
              <a:rPr lang="en-US" dirty="0">
                <a:solidFill>
                  <a:srgbClr val="FFFFFF"/>
                </a:solidFill>
              </a:rPr>
              <a:t>&amp;</a:t>
            </a:r>
          </a:p>
          <a:p>
            <a:pPr algn="ctr">
              <a:lnSpc>
                <a:spcPct val="90000"/>
              </a:lnSpc>
            </a:pPr>
            <a:r>
              <a:rPr lang="en-US" b="1" dirty="0">
                <a:solidFill>
                  <a:srgbClr val="FFFFFF"/>
                </a:solidFill>
              </a:rPr>
              <a:t>Marie Puren </a:t>
            </a:r>
            <a:r>
              <a:rPr lang="en-US" dirty="0">
                <a:solidFill>
                  <a:srgbClr val="FFFFFF"/>
                </a:solidFill>
              </a:rPr>
              <a:t>(MNSHS, Epitech Paris / Centre Jean </a:t>
            </a:r>
            <a:r>
              <a:rPr lang="en-US" dirty="0" err="1">
                <a:solidFill>
                  <a:srgbClr val="FFFFFF"/>
                </a:solidFill>
              </a:rPr>
              <a:t>Mabillon</a:t>
            </a:r>
            <a:r>
              <a:rPr lang="en-US" dirty="0">
                <a:solidFill>
                  <a:srgbClr val="FFFFFF"/>
                </a:solidFill>
              </a:rPr>
              <a:t>, Ecole </a:t>
            </a:r>
            <a:r>
              <a:rPr lang="en-US" dirty="0" err="1">
                <a:solidFill>
                  <a:srgbClr val="FFFFFF"/>
                </a:solidFill>
              </a:rPr>
              <a:t>nationale</a:t>
            </a:r>
            <a:r>
              <a:rPr lang="en-US" dirty="0">
                <a:solidFill>
                  <a:srgbClr val="FFFFFF"/>
                </a:solidFill>
              </a:rPr>
              <a:t> des </a:t>
            </a:r>
            <a:r>
              <a:rPr lang="en-US" dirty="0" err="1">
                <a:solidFill>
                  <a:srgbClr val="FFFFFF"/>
                </a:solidFill>
              </a:rPr>
              <a:t>chartes</a:t>
            </a:r>
            <a:r>
              <a:rPr lang="en-US" dirty="0">
                <a:solidFill>
                  <a:srgbClr val="FFFFFF"/>
                </a:solidFill>
              </a:rPr>
              <a:t>)</a:t>
            </a:r>
          </a:p>
          <a:p>
            <a:pPr>
              <a:lnSpc>
                <a:spcPct val="90000"/>
              </a:lnSpc>
            </a:pPr>
            <a:endParaRPr lang="en-US" dirty="0">
              <a:solidFill>
                <a:srgbClr val="FFFFFF"/>
              </a:solidFill>
            </a:endParaRPr>
          </a:p>
          <a:p>
            <a:pPr algn="ctr">
              <a:lnSpc>
                <a:spcPct val="90000"/>
              </a:lnSpc>
            </a:pPr>
            <a:r>
              <a:rPr lang="en-US" i="1">
                <a:solidFill>
                  <a:srgbClr val="FFFFFF"/>
                </a:solidFill>
              </a:rPr>
              <a:t>DH Benelux 2022 (</a:t>
            </a:r>
            <a:r>
              <a:rPr lang="en-US" i="1" dirty="0">
                <a:solidFill>
                  <a:srgbClr val="FFFFFF"/>
                </a:solidFill>
              </a:rPr>
              <a:t>University of Luxemburg)</a:t>
            </a:r>
          </a:p>
          <a:p>
            <a:pPr algn="ctr">
              <a:lnSpc>
                <a:spcPct val="90000"/>
              </a:lnSpc>
            </a:pPr>
            <a:r>
              <a:rPr lang="en-US" i="1" dirty="0">
                <a:solidFill>
                  <a:srgbClr val="FFFFFF"/>
                </a:solidFill>
              </a:rPr>
              <a:t>2 June 2022</a:t>
            </a:r>
          </a:p>
        </p:txBody>
      </p:sp>
    </p:spTree>
    <p:extLst>
      <p:ext uri="{BB962C8B-B14F-4D97-AF65-F5344CB8AC3E}">
        <p14:creationId xmlns:p14="http://schemas.microsoft.com/office/powerpoint/2010/main" val="360253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29D215-DD29-1B00-4E72-1364B2EC77FD}"/>
              </a:ext>
            </a:extLst>
          </p:cNvPr>
          <p:cNvSpPr>
            <a:spLocks noGrp="1"/>
          </p:cNvSpPr>
          <p:nvPr>
            <p:ph type="title"/>
          </p:nvPr>
        </p:nvSpPr>
        <p:spPr/>
        <p:txBody>
          <a:bodyPr/>
          <a:lstStyle/>
          <a:p>
            <a:r>
              <a:rPr lang="fr-FR" dirty="0"/>
              <a:t>The Willy </a:t>
            </a:r>
            <a:r>
              <a:rPr lang="fr-FR" dirty="0" err="1"/>
              <a:t>Effect</a:t>
            </a:r>
            <a:endParaRPr lang="fr-FR" dirty="0"/>
          </a:p>
        </p:txBody>
      </p:sp>
      <p:sp>
        <p:nvSpPr>
          <p:cNvPr id="3" name="Espace réservé du contenu 2">
            <a:extLst>
              <a:ext uri="{FF2B5EF4-FFF2-40B4-BE49-F238E27FC236}">
                <a16:creationId xmlns:a16="http://schemas.microsoft.com/office/drawing/2014/main" id="{E4A27254-44E9-0B27-B343-7F19F24A23C9}"/>
              </a:ext>
            </a:extLst>
          </p:cNvPr>
          <p:cNvSpPr>
            <a:spLocks noGrp="1"/>
          </p:cNvSpPr>
          <p:nvPr>
            <p:ph idx="1"/>
          </p:nvPr>
        </p:nvSpPr>
        <p:spPr>
          <a:xfrm>
            <a:off x="4898570" y="2176669"/>
            <a:ext cx="6938933" cy="4294897"/>
          </a:xfrm>
        </p:spPr>
        <p:txBody>
          <a:bodyPr>
            <a:normAutofit/>
          </a:bodyPr>
          <a:lstStyle/>
          <a:p>
            <a:pPr>
              <a:buFont typeface="Wingdings" panose="05000000000000000000" pitchFamily="2" charset="2"/>
              <a:buChar char="v"/>
            </a:pPr>
            <a:r>
              <a:rPr lang="en-US" dirty="0"/>
              <a:t>Adding the “Willy” touch to the workshop texts</a:t>
            </a:r>
          </a:p>
          <a:p>
            <a:pPr lvl="1">
              <a:buFont typeface="Wingdings" panose="05000000000000000000" pitchFamily="2" charset="2"/>
              <a:buChar char="v"/>
            </a:pPr>
            <a:r>
              <a:rPr lang="en-US" dirty="0"/>
              <a:t>Rewriting</a:t>
            </a:r>
          </a:p>
          <a:p>
            <a:pPr lvl="1">
              <a:buFont typeface="Wingdings" panose="05000000000000000000" pitchFamily="2" charset="2"/>
              <a:buChar char="v"/>
            </a:pPr>
            <a:r>
              <a:rPr lang="en-US" dirty="0"/>
              <a:t>Changes/ corrections/ cuts</a:t>
            </a:r>
          </a:p>
          <a:p>
            <a:pPr lvl="1">
              <a:buFont typeface="Wingdings" panose="05000000000000000000" pitchFamily="2" charset="2"/>
              <a:buChar char="v"/>
            </a:pPr>
            <a:r>
              <a:rPr lang="en-US" dirty="0"/>
              <a:t>Adding bon mots, puns and witticisms</a:t>
            </a:r>
          </a:p>
          <a:p>
            <a:pPr>
              <a:buFont typeface="Wingdings" panose="05000000000000000000" pitchFamily="2" charset="2"/>
              <a:buChar char="v"/>
            </a:pPr>
            <a:r>
              <a:rPr lang="en-US" dirty="0"/>
              <a:t>Creating a consistent style from texts by different authors</a:t>
            </a:r>
          </a:p>
          <a:p>
            <a:pPr lvl="1">
              <a:buFont typeface="Wingdings" panose="05000000000000000000" pitchFamily="2" charset="2"/>
              <a:buChar char="v"/>
            </a:pPr>
            <a:r>
              <a:rPr lang="en-US" dirty="0"/>
              <a:t>Coherent literary work: circulation of characters from novel to novel</a:t>
            </a:r>
          </a:p>
          <a:p>
            <a:pPr>
              <a:buFont typeface="Wingdings" panose="05000000000000000000" pitchFamily="2" charset="2"/>
              <a:buChar char="v"/>
            </a:pPr>
            <a:r>
              <a:rPr lang="en-US" dirty="0"/>
              <a:t>Between the studio of a renaissance master and Andy Warhol's Factory</a:t>
            </a:r>
          </a:p>
          <a:p>
            <a:pPr marL="0" indent="0">
              <a:buNone/>
            </a:pPr>
            <a:endParaRPr lang="fr-FR" dirty="0"/>
          </a:p>
        </p:txBody>
      </p:sp>
      <p:sp>
        <p:nvSpPr>
          <p:cNvPr id="4" name="Espace réservé du contenu 2">
            <a:extLst>
              <a:ext uri="{FF2B5EF4-FFF2-40B4-BE49-F238E27FC236}">
                <a16:creationId xmlns:a16="http://schemas.microsoft.com/office/drawing/2014/main" id="{7CA59EFD-96B1-697C-A3F5-D573D61FCD4C}"/>
              </a:ext>
            </a:extLst>
          </p:cNvPr>
          <p:cNvSpPr txBox="1">
            <a:spLocks/>
          </p:cNvSpPr>
          <p:nvPr/>
        </p:nvSpPr>
        <p:spPr>
          <a:xfrm>
            <a:off x="354497" y="2181638"/>
            <a:ext cx="4167266" cy="2836202"/>
          </a:xfrm>
          <a:prstGeom prst="rect">
            <a:avLst/>
          </a:prstGeom>
          <a:solidFill>
            <a:schemeClr val="accent2"/>
          </a:solidFill>
        </p:spPr>
        <p:txBody>
          <a:bodyPr vert="horz" lIns="45720" tIns="45720" rIns="4572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buNone/>
            </a:pPr>
            <a:r>
              <a:rPr lang="fr-FR" dirty="0">
                <a:solidFill>
                  <a:srgbClr val="FFFFFF"/>
                </a:solidFill>
              </a:rPr>
              <a:t>« Ç’avait été du Quiconque, ce devenait du Willy. » </a:t>
            </a:r>
          </a:p>
          <a:p>
            <a:pPr marL="0" indent="0">
              <a:buNone/>
            </a:pPr>
            <a:r>
              <a:rPr lang="en-US" i="1" dirty="0">
                <a:solidFill>
                  <a:srgbClr val="FFFFFF"/>
                </a:solidFill>
              </a:rPr>
              <a:t>“</a:t>
            </a:r>
            <a:r>
              <a:rPr lang="fr-FR" i="1" dirty="0">
                <a:solidFill>
                  <a:srgbClr val="FFFFFF"/>
                </a:solidFill>
              </a:rPr>
              <a:t>I</a:t>
            </a:r>
            <a:r>
              <a:rPr lang="en-US" i="1" dirty="0">
                <a:solidFill>
                  <a:srgbClr val="FFFFFF"/>
                </a:solidFill>
              </a:rPr>
              <a:t>t had been Anyone's, it was becoming Willy’s.”</a:t>
            </a:r>
            <a:endParaRPr lang="fr-FR" i="1" dirty="0">
              <a:solidFill>
                <a:srgbClr val="FFFFFF"/>
              </a:solidFill>
            </a:endParaRPr>
          </a:p>
          <a:p>
            <a:pPr algn="r"/>
            <a:r>
              <a:rPr lang="fr-FR" dirty="0">
                <a:solidFill>
                  <a:srgbClr val="FFFFFF"/>
                </a:solidFill>
              </a:rPr>
              <a:t>Fagus, « Willy est un être délicieux... », </a:t>
            </a:r>
            <a:r>
              <a:rPr lang="fr-FR" i="1" dirty="0">
                <a:solidFill>
                  <a:srgbClr val="FFFFFF"/>
                </a:solidFill>
              </a:rPr>
              <a:t>Les Guêpes</a:t>
            </a:r>
            <a:r>
              <a:rPr lang="fr-FR" dirty="0">
                <a:solidFill>
                  <a:srgbClr val="FFFFFF"/>
                </a:solidFill>
              </a:rPr>
              <a:t>, 3e Année, n°28 (Novembre 1911)</a:t>
            </a:r>
          </a:p>
          <a:p>
            <a:pPr marL="0" indent="0" algn="r">
              <a:buNone/>
            </a:pPr>
            <a:r>
              <a:rPr lang="fr-FR" dirty="0">
                <a:solidFill>
                  <a:srgbClr val="FFFFFF"/>
                </a:solidFill>
              </a:rPr>
              <a:t> </a:t>
            </a:r>
          </a:p>
        </p:txBody>
      </p:sp>
    </p:spTree>
    <p:extLst>
      <p:ext uri="{BB962C8B-B14F-4D97-AF65-F5344CB8AC3E}">
        <p14:creationId xmlns:p14="http://schemas.microsoft.com/office/powerpoint/2010/main" val="3868809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26C90C-AF57-26F3-7BF9-73975E8D2CE0}"/>
              </a:ext>
            </a:extLst>
          </p:cNvPr>
          <p:cNvSpPr>
            <a:spLocks noGrp="1"/>
          </p:cNvSpPr>
          <p:nvPr>
            <p:ph type="title"/>
          </p:nvPr>
        </p:nvSpPr>
        <p:spPr/>
        <p:txBody>
          <a:bodyPr/>
          <a:lstStyle/>
          <a:p>
            <a:r>
              <a:rPr lang="fr-FR" dirty="0"/>
              <a:t>OUR IDEA</a:t>
            </a:r>
          </a:p>
        </p:txBody>
      </p:sp>
      <p:sp>
        <p:nvSpPr>
          <p:cNvPr id="3" name="Espace réservé du contenu 2">
            <a:extLst>
              <a:ext uri="{FF2B5EF4-FFF2-40B4-BE49-F238E27FC236}">
                <a16:creationId xmlns:a16="http://schemas.microsoft.com/office/drawing/2014/main" id="{64AECE5C-B85C-E3AD-CD04-26342EFBF5DB}"/>
              </a:ext>
            </a:extLst>
          </p:cNvPr>
          <p:cNvSpPr>
            <a:spLocks noGrp="1"/>
          </p:cNvSpPr>
          <p:nvPr>
            <p:ph idx="1"/>
          </p:nvPr>
        </p:nvSpPr>
        <p:spPr>
          <a:xfrm>
            <a:off x="864703" y="1866172"/>
            <a:ext cx="11241157" cy="4834559"/>
          </a:xfrm>
        </p:spPr>
        <p:txBody>
          <a:bodyPr>
            <a:normAutofit/>
          </a:bodyPr>
          <a:lstStyle/>
          <a:p>
            <a:pPr>
              <a:buFont typeface="Wingdings" panose="05000000000000000000" pitchFamily="2" charset="2"/>
              <a:buChar char="v"/>
            </a:pPr>
            <a:r>
              <a:rPr lang="en-US" dirty="0"/>
              <a:t>Many of the workshop's authors have continued their literary careers outside the Willy circle.</a:t>
            </a:r>
          </a:p>
          <a:p>
            <a:pPr>
              <a:buFont typeface="Wingdings" panose="05000000000000000000" pitchFamily="2" charset="2"/>
              <a:buChar char="v"/>
            </a:pPr>
            <a:r>
              <a:rPr lang="en-US" dirty="0"/>
              <a:t>What is the difference between:</a:t>
            </a:r>
          </a:p>
          <a:p>
            <a:pPr lvl="1">
              <a:buFont typeface="Wingdings" panose="05000000000000000000" pitchFamily="2" charset="2"/>
              <a:buChar char="v"/>
            </a:pPr>
            <a:r>
              <a:rPr lang="en-US" dirty="0"/>
              <a:t>the texts they wrote in collaboration with Willy ;</a:t>
            </a:r>
          </a:p>
          <a:p>
            <a:pPr lvl="1">
              <a:buFont typeface="Wingdings" panose="05000000000000000000" pitchFamily="2" charset="2"/>
              <a:buChar char="v"/>
            </a:pPr>
            <a:r>
              <a:rPr lang="en-US" dirty="0"/>
              <a:t>the texts they wrote afterwards, without his direct intervention or influence?</a:t>
            </a:r>
          </a:p>
          <a:p>
            <a:pPr>
              <a:buFont typeface="Wingdings" panose="05000000000000000000" pitchFamily="2" charset="2"/>
              <a:buChar char="v"/>
            </a:pPr>
            <a:r>
              <a:rPr lang="en-US" dirty="0"/>
              <a:t> This difference can be taken as an approximation of what we call the </a:t>
            </a:r>
            <a:r>
              <a:rPr lang="en-US" b="1" dirty="0"/>
              <a:t>Willy Effect</a:t>
            </a:r>
            <a:r>
              <a:rPr lang="en-US" dirty="0"/>
              <a:t>: </a:t>
            </a:r>
          </a:p>
          <a:p>
            <a:pPr lvl="1">
              <a:buFont typeface="Wingdings" panose="05000000000000000000" pitchFamily="2" charset="2"/>
              <a:buChar char="v"/>
            </a:pPr>
            <a:r>
              <a:rPr lang="en-US" dirty="0"/>
              <a:t>One can imagine that other factors come into play in what separates the texts written during the workshop and the later texts by the same authors - maturation of style, biographical events, other encounters and influences.</a:t>
            </a:r>
          </a:p>
          <a:p>
            <a:pPr lvl="1">
              <a:buFont typeface="Wingdings" panose="05000000000000000000" pitchFamily="2" charset="2"/>
              <a:buChar char="v"/>
            </a:pPr>
            <a:r>
              <a:rPr lang="en-US" dirty="0"/>
              <a:t>However, what is common to the texts of different authors under Willy's influence, and what is not found afterwards, can reasonably be considered as the direct or indirect effect of his personal work and </a:t>
            </a:r>
            <a:r>
              <a:rPr lang="en-US" dirty="0" err="1"/>
              <a:t>organisation</a:t>
            </a:r>
            <a:r>
              <a:rPr lang="en-US" dirty="0"/>
              <a:t>.</a:t>
            </a:r>
            <a:endParaRPr lang="fr-FR" dirty="0"/>
          </a:p>
          <a:p>
            <a:pPr marL="128016" lvl="1" indent="0">
              <a:buNone/>
            </a:pPr>
            <a:endParaRPr lang="fr-FR" dirty="0"/>
          </a:p>
          <a:p>
            <a:pPr marL="0" indent="0">
              <a:buNone/>
            </a:pPr>
            <a:endParaRPr lang="fr-FR" dirty="0"/>
          </a:p>
          <a:p>
            <a:endParaRPr lang="fr-FR" dirty="0"/>
          </a:p>
        </p:txBody>
      </p:sp>
    </p:spTree>
    <p:extLst>
      <p:ext uri="{BB962C8B-B14F-4D97-AF65-F5344CB8AC3E}">
        <p14:creationId xmlns:p14="http://schemas.microsoft.com/office/powerpoint/2010/main" val="4173894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26C90C-AF57-26F3-7BF9-73975E8D2CE0}"/>
              </a:ext>
            </a:extLst>
          </p:cNvPr>
          <p:cNvSpPr>
            <a:spLocks noGrp="1"/>
          </p:cNvSpPr>
          <p:nvPr>
            <p:ph type="title"/>
          </p:nvPr>
        </p:nvSpPr>
        <p:spPr/>
        <p:txBody>
          <a:bodyPr/>
          <a:lstStyle/>
          <a:p>
            <a:r>
              <a:rPr lang="fr-FR" dirty="0"/>
              <a:t>The CORPUS</a:t>
            </a:r>
          </a:p>
        </p:txBody>
      </p:sp>
      <p:sp>
        <p:nvSpPr>
          <p:cNvPr id="3" name="Espace réservé du contenu 2">
            <a:extLst>
              <a:ext uri="{FF2B5EF4-FFF2-40B4-BE49-F238E27FC236}">
                <a16:creationId xmlns:a16="http://schemas.microsoft.com/office/drawing/2014/main" id="{64AECE5C-B85C-E3AD-CD04-26342EFBF5DB}"/>
              </a:ext>
            </a:extLst>
          </p:cNvPr>
          <p:cNvSpPr>
            <a:spLocks noGrp="1"/>
          </p:cNvSpPr>
          <p:nvPr>
            <p:ph idx="1"/>
          </p:nvPr>
        </p:nvSpPr>
        <p:spPr>
          <a:xfrm>
            <a:off x="904461" y="2045077"/>
            <a:ext cx="11111948" cy="3212724"/>
          </a:xfrm>
        </p:spPr>
        <p:txBody>
          <a:bodyPr>
            <a:normAutofit/>
          </a:bodyPr>
          <a:lstStyle/>
          <a:p>
            <a:pPr>
              <a:buFont typeface="Wingdings" panose="05000000000000000000" pitchFamily="2" charset="2"/>
              <a:buChar char="v"/>
            </a:pPr>
            <a:r>
              <a:rPr lang="en-US" dirty="0"/>
              <a:t>Novels by Paul Acker, Maurice Edmond </a:t>
            </a:r>
            <a:r>
              <a:rPr lang="en-US" dirty="0" err="1"/>
              <a:t>Sailland</a:t>
            </a:r>
            <a:r>
              <a:rPr lang="en-US" dirty="0"/>
              <a:t> (known as </a:t>
            </a:r>
            <a:r>
              <a:rPr lang="en-US" dirty="0" err="1"/>
              <a:t>Curnonsky</a:t>
            </a:r>
            <a:r>
              <a:rPr lang="en-US" dirty="0"/>
              <a:t>), Jeanne Marais, Jean de </a:t>
            </a:r>
            <a:r>
              <a:rPr lang="en-US" dirty="0" err="1"/>
              <a:t>Tinan</a:t>
            </a:r>
            <a:r>
              <a:rPr lang="en-US" dirty="0"/>
              <a:t>, Léo </a:t>
            </a:r>
            <a:r>
              <a:rPr lang="en-US" dirty="0" err="1"/>
              <a:t>Trézenik</a:t>
            </a:r>
            <a:r>
              <a:rPr lang="en-US" dirty="0"/>
              <a:t> and Pierre </a:t>
            </a:r>
            <a:r>
              <a:rPr lang="en-US" dirty="0" err="1"/>
              <a:t>Veber</a:t>
            </a:r>
            <a:r>
              <a:rPr lang="en-US" dirty="0"/>
              <a:t>.</a:t>
            </a:r>
          </a:p>
          <a:p>
            <a:pPr>
              <a:buFont typeface="Wingdings" panose="05000000000000000000" pitchFamily="2" charset="2"/>
              <a:buChar char="v"/>
            </a:pPr>
            <a:r>
              <a:rPr lang="en-US" dirty="0" err="1"/>
              <a:t>Ocerised</a:t>
            </a:r>
            <a:r>
              <a:rPr lang="en-US" dirty="0"/>
              <a:t> then corrected.</a:t>
            </a:r>
          </a:p>
          <a:p>
            <a:pPr lvl="1">
              <a:buFont typeface="Wingdings" panose="05000000000000000000" pitchFamily="2" charset="2"/>
              <a:buChar char="v"/>
            </a:pPr>
            <a:r>
              <a:rPr lang="en-US" dirty="0"/>
              <a:t>Long but relatively easy to </a:t>
            </a:r>
            <a:r>
              <a:rPr lang="en-US" dirty="0" err="1"/>
              <a:t>ocerise</a:t>
            </a:r>
            <a:r>
              <a:rPr lang="en-US" dirty="0"/>
              <a:t> (Tesseract).</a:t>
            </a:r>
          </a:p>
          <a:p>
            <a:pPr lvl="1">
              <a:buFont typeface="Wingdings" panose="05000000000000000000" pitchFamily="2" charset="2"/>
              <a:buChar char="v"/>
            </a:pPr>
            <a:r>
              <a:rPr lang="en-US" dirty="0"/>
              <a:t>Difficult to </a:t>
            </a:r>
            <a:r>
              <a:rPr lang="en-US" dirty="0" err="1"/>
              <a:t>systematise</a:t>
            </a:r>
            <a:r>
              <a:rPr lang="en-US" dirty="0"/>
              <a:t> post-correction - too many puns, especially in the texts from Willy's time, which makes a classic solution such as </a:t>
            </a:r>
            <a:r>
              <a:rPr lang="en-US" dirty="0" err="1"/>
              <a:t>pyspellchecker</a:t>
            </a:r>
            <a:r>
              <a:rPr lang="en-US" dirty="0"/>
              <a:t> confusing.</a:t>
            </a:r>
          </a:p>
          <a:p>
            <a:pPr>
              <a:buFont typeface="Wingdings" panose="05000000000000000000" pitchFamily="2" charset="2"/>
              <a:buChar char="v"/>
            </a:pPr>
            <a:r>
              <a:rPr lang="en-US" dirty="0"/>
              <a:t>Divided into two groups: </a:t>
            </a:r>
          </a:p>
          <a:p>
            <a:pPr lvl="1">
              <a:buFont typeface="Wingdings" panose="05000000000000000000" pitchFamily="2" charset="2"/>
              <a:buChar char="v"/>
            </a:pPr>
            <a:r>
              <a:rPr lang="en-US" dirty="0"/>
              <a:t>novels written with Willy </a:t>
            </a:r>
          </a:p>
          <a:p>
            <a:pPr lvl="1">
              <a:buFont typeface="Wingdings" panose="05000000000000000000" pitchFamily="2" charset="2"/>
              <a:buChar char="v"/>
            </a:pPr>
            <a:r>
              <a:rPr lang="en-US" dirty="0"/>
              <a:t>novels written alone.</a:t>
            </a:r>
            <a:endParaRPr lang="fr-FR" dirty="0"/>
          </a:p>
        </p:txBody>
      </p:sp>
    </p:spTree>
    <p:extLst>
      <p:ext uri="{BB962C8B-B14F-4D97-AF65-F5344CB8AC3E}">
        <p14:creationId xmlns:p14="http://schemas.microsoft.com/office/powerpoint/2010/main" val="1106734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ACB111-9297-3D43-8C66-DB8756C80D62}"/>
              </a:ext>
            </a:extLst>
          </p:cNvPr>
          <p:cNvSpPr>
            <a:spLocks noGrp="1"/>
          </p:cNvSpPr>
          <p:nvPr>
            <p:ph type="title"/>
          </p:nvPr>
        </p:nvSpPr>
        <p:spPr/>
        <p:txBody>
          <a:bodyPr/>
          <a:lstStyle/>
          <a:p>
            <a:r>
              <a:rPr lang="fr-FR" dirty="0"/>
              <a:t>METHOD</a:t>
            </a:r>
          </a:p>
        </p:txBody>
      </p:sp>
      <p:sp>
        <p:nvSpPr>
          <p:cNvPr id="3" name="Espace réservé du contenu 2">
            <a:extLst>
              <a:ext uri="{FF2B5EF4-FFF2-40B4-BE49-F238E27FC236}">
                <a16:creationId xmlns:a16="http://schemas.microsoft.com/office/drawing/2014/main" id="{52AD4CCC-D99B-E24E-A809-3CC9B10A608C}"/>
              </a:ext>
            </a:extLst>
          </p:cNvPr>
          <p:cNvSpPr>
            <a:spLocks noGrp="1"/>
          </p:cNvSpPr>
          <p:nvPr>
            <p:ph idx="1"/>
          </p:nvPr>
        </p:nvSpPr>
        <p:spPr>
          <a:xfrm>
            <a:off x="795528" y="1986740"/>
            <a:ext cx="11201002" cy="4592963"/>
          </a:xfrm>
        </p:spPr>
        <p:txBody>
          <a:bodyPr>
            <a:normAutofit lnSpcReduction="10000"/>
          </a:bodyPr>
          <a:lstStyle/>
          <a:p>
            <a:pPr marL="0" indent="0" algn="ctr">
              <a:buNone/>
            </a:pPr>
            <a:r>
              <a:rPr lang="fr-FR" dirty="0"/>
              <a:t> Multi-</a:t>
            </a:r>
            <a:r>
              <a:rPr lang="fr-FR" dirty="0" err="1"/>
              <a:t>level</a:t>
            </a:r>
            <a:r>
              <a:rPr lang="fr-FR" dirty="0"/>
              <a:t> profiling</a:t>
            </a:r>
          </a:p>
          <a:p>
            <a:pPr>
              <a:buFont typeface="Wingdings" panose="05000000000000000000" pitchFamily="2" charset="2"/>
              <a:buChar char="v"/>
            </a:pPr>
            <a:r>
              <a:rPr lang="en-US" dirty="0"/>
              <a:t>To extract as much information as possible from our reference texts, we sequence each of them into bi-grams and trigrams of characters, words and bi-grams of words.</a:t>
            </a:r>
          </a:p>
          <a:p>
            <a:pPr>
              <a:buFont typeface="Wingdings" panose="05000000000000000000" pitchFamily="2" charset="2"/>
              <a:buChar char="v"/>
            </a:pPr>
            <a:r>
              <a:rPr lang="en-US" dirty="0"/>
              <a:t>We train a Support-vector Machine (SVM) to distinguish between texts written with Willy and those written without Willy. It is given as input all the n-grams of characters, all the words, and the most frequent bi-grams of words (not all of them, for computability reasons).</a:t>
            </a:r>
          </a:p>
          <a:p>
            <a:pPr>
              <a:buFont typeface="Wingdings" panose="05000000000000000000" pitchFamily="2" charset="2"/>
              <a:buChar char="v"/>
            </a:pPr>
            <a:r>
              <a:rPr lang="en-US" dirty="0"/>
              <a:t>The aim is to obtain the greatest finesse in the analysis. To do this, we would like the AI to perform well on the shortest possible portions of text.</a:t>
            </a:r>
          </a:p>
          <a:p>
            <a:pPr>
              <a:buFont typeface="Wingdings" panose="05000000000000000000" pitchFamily="2" charset="2"/>
              <a:buChar char="v"/>
            </a:pPr>
            <a:r>
              <a:rPr lang="en-US" dirty="0"/>
              <a:t>Best performance obtained for slices of 3000 words (Accuracy and recall: 100%)</a:t>
            </a:r>
          </a:p>
          <a:p>
            <a:pPr>
              <a:buFont typeface="Wingdings" panose="05000000000000000000" pitchFamily="2" charset="2"/>
              <a:buChar char="v"/>
            </a:pPr>
            <a:r>
              <a:rPr lang="en-US" dirty="0"/>
              <a:t>Principle of </a:t>
            </a:r>
            <a:r>
              <a:rPr lang="en-US" b="1" dirty="0"/>
              <a:t>rolling stylometry </a:t>
            </a:r>
            <a:r>
              <a:rPr lang="en-US" dirty="0"/>
              <a:t>(Eder, 2019; Cafiero &amp; Camps 2021): the AI gives its result on the impact of Willy on a portion of text from the 1st to the 3000th word; then the result is shifted to obtain the result from the 1001st to the 4000th word, from the 2001st to the 5000th etc.</a:t>
            </a:r>
          </a:p>
          <a:p>
            <a:pPr marL="0" indent="0">
              <a:buNone/>
            </a:pPr>
            <a:endParaRPr lang="fr-FR" dirty="0"/>
          </a:p>
          <a:p>
            <a:pPr lvl="1">
              <a:buFont typeface="Wingdings" panose="05000000000000000000" pitchFamily="2" charset="2"/>
              <a:buChar char="v"/>
            </a:pPr>
            <a:endParaRPr lang="fr-FR" dirty="0"/>
          </a:p>
          <a:p>
            <a:pPr lvl="8">
              <a:buFont typeface="Wingdings" panose="05000000000000000000" pitchFamily="2" charset="2"/>
              <a:buChar char="v"/>
            </a:pPr>
            <a:endParaRPr lang="fr-FR" dirty="0"/>
          </a:p>
        </p:txBody>
      </p:sp>
    </p:spTree>
    <p:extLst>
      <p:ext uri="{BB962C8B-B14F-4D97-AF65-F5344CB8AC3E}">
        <p14:creationId xmlns:p14="http://schemas.microsoft.com/office/powerpoint/2010/main" val="3071716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0C2649-6D87-5A44-9D0C-6763A9AC916C}"/>
              </a:ext>
            </a:extLst>
          </p:cNvPr>
          <p:cNvSpPr>
            <a:spLocks noGrp="1"/>
          </p:cNvSpPr>
          <p:nvPr>
            <p:ph type="title"/>
          </p:nvPr>
        </p:nvSpPr>
        <p:spPr/>
        <p:txBody>
          <a:bodyPr/>
          <a:lstStyle/>
          <a:p>
            <a:r>
              <a:rPr lang="fr-FR" dirty="0" err="1"/>
              <a:t>Results</a:t>
            </a:r>
            <a:endParaRPr lang="fr-FR" dirty="0"/>
          </a:p>
        </p:txBody>
      </p:sp>
      <p:pic>
        <p:nvPicPr>
          <p:cNvPr id="5" name="Espace réservé du contenu 4">
            <a:extLst>
              <a:ext uri="{FF2B5EF4-FFF2-40B4-BE49-F238E27FC236}">
                <a16:creationId xmlns:a16="http://schemas.microsoft.com/office/drawing/2014/main" id="{5354856B-A652-934D-909D-67EA43C5B5BB}"/>
              </a:ext>
            </a:extLst>
          </p:cNvPr>
          <p:cNvPicPr>
            <a:picLocks noGrp="1" noChangeAspect="1"/>
          </p:cNvPicPr>
          <p:nvPr>
            <p:ph idx="1"/>
          </p:nvPr>
        </p:nvPicPr>
        <p:blipFill>
          <a:blip r:embed="rId2"/>
          <a:stretch>
            <a:fillRect/>
          </a:stretch>
        </p:blipFill>
        <p:spPr>
          <a:xfrm>
            <a:off x="2227100" y="1846053"/>
            <a:ext cx="7134651" cy="4462673"/>
          </a:xfrm>
        </p:spPr>
      </p:pic>
      <p:sp>
        <p:nvSpPr>
          <p:cNvPr id="3" name="ZoneTexte 2">
            <a:extLst>
              <a:ext uri="{FF2B5EF4-FFF2-40B4-BE49-F238E27FC236}">
                <a16:creationId xmlns:a16="http://schemas.microsoft.com/office/drawing/2014/main" id="{C4A441EB-D0EC-87FD-5DDA-5D328D9C3F02}"/>
              </a:ext>
            </a:extLst>
          </p:cNvPr>
          <p:cNvSpPr txBox="1"/>
          <p:nvPr/>
        </p:nvSpPr>
        <p:spPr>
          <a:xfrm>
            <a:off x="3061451" y="6308726"/>
            <a:ext cx="5645426" cy="369332"/>
          </a:xfrm>
          <a:prstGeom prst="rect">
            <a:avLst/>
          </a:prstGeom>
          <a:noFill/>
        </p:spPr>
        <p:txBody>
          <a:bodyPr wrap="square" rtlCol="0">
            <a:spAutoFit/>
          </a:bodyPr>
          <a:lstStyle/>
          <a:p>
            <a:pPr algn="ctr"/>
            <a:r>
              <a:rPr lang="en-US" dirty="0"/>
              <a:t>Percentage of text affected by a "Willy Effect"</a:t>
            </a:r>
            <a:endParaRPr lang="fr-FR" dirty="0"/>
          </a:p>
        </p:txBody>
      </p:sp>
    </p:spTree>
    <p:extLst>
      <p:ext uri="{BB962C8B-B14F-4D97-AF65-F5344CB8AC3E}">
        <p14:creationId xmlns:p14="http://schemas.microsoft.com/office/powerpoint/2010/main" val="895471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F99625-607C-9942-8C62-12DF5997FDC6}"/>
              </a:ext>
            </a:extLst>
          </p:cNvPr>
          <p:cNvSpPr>
            <a:spLocks noGrp="1"/>
          </p:cNvSpPr>
          <p:nvPr>
            <p:ph type="title"/>
          </p:nvPr>
        </p:nvSpPr>
        <p:spPr>
          <a:xfrm>
            <a:off x="1024128" y="545459"/>
            <a:ext cx="9720072" cy="1499616"/>
          </a:xfrm>
        </p:spPr>
        <p:txBody>
          <a:bodyPr/>
          <a:lstStyle/>
          <a:p>
            <a:r>
              <a:rPr lang="en-US" dirty="0"/>
              <a:t>A Willy effect on Colette's work?</a:t>
            </a:r>
            <a:endParaRPr lang="fr-FR" dirty="0"/>
          </a:p>
        </p:txBody>
      </p:sp>
      <p:sp>
        <p:nvSpPr>
          <p:cNvPr id="3" name="Espace réservé du contenu 2">
            <a:extLst>
              <a:ext uri="{FF2B5EF4-FFF2-40B4-BE49-F238E27FC236}">
                <a16:creationId xmlns:a16="http://schemas.microsoft.com/office/drawing/2014/main" id="{C14DFF3E-C5BA-7F41-83F8-B16FB70DAE45}"/>
              </a:ext>
            </a:extLst>
          </p:cNvPr>
          <p:cNvSpPr>
            <a:spLocks noGrp="1"/>
          </p:cNvSpPr>
          <p:nvPr>
            <p:ph idx="1"/>
          </p:nvPr>
        </p:nvSpPr>
        <p:spPr>
          <a:xfrm>
            <a:off x="1024128" y="2286000"/>
            <a:ext cx="10992281" cy="4023360"/>
          </a:xfrm>
        </p:spPr>
        <p:txBody>
          <a:bodyPr>
            <a:normAutofit/>
          </a:bodyPr>
          <a:lstStyle/>
          <a:p>
            <a:pPr>
              <a:buFont typeface="Wingdings" panose="05000000000000000000" pitchFamily="2" charset="2"/>
              <a:buChar char="v"/>
            </a:pPr>
            <a:r>
              <a:rPr lang="en-US" dirty="0"/>
              <a:t>Willy's imprint can be read in Colette's early works</a:t>
            </a:r>
          </a:p>
          <a:p>
            <a:pPr>
              <a:buFont typeface="Wingdings" panose="05000000000000000000" pitchFamily="2" charset="2"/>
              <a:buChar char="v"/>
            </a:pPr>
            <a:r>
              <a:rPr lang="en-US" dirty="0"/>
              <a:t>It also seems to persist over time, which raises several questions.</a:t>
            </a:r>
          </a:p>
          <a:p>
            <a:pPr lvl="1">
              <a:buFont typeface="Wingdings" panose="05000000000000000000" pitchFamily="2" charset="2"/>
              <a:buChar char="v"/>
            </a:pPr>
            <a:r>
              <a:rPr lang="en-US" dirty="0"/>
              <a:t>Is this an artefact? Is our AI overestimating the impact of Willy? Possibly, but it's hard to confirm, or to understand why.</a:t>
            </a:r>
          </a:p>
          <a:p>
            <a:pPr lvl="1">
              <a:buFont typeface="Wingdings" panose="05000000000000000000" pitchFamily="2" charset="2"/>
              <a:buChar char="v"/>
            </a:pPr>
            <a:r>
              <a:rPr lang="en-US" dirty="0"/>
              <a:t>Willy's influence would have lasted, impacting Colette's style even after their separation. As her early years as an author took place in this workshop, this would not be so surprising</a:t>
            </a:r>
            <a:endParaRPr lang="fr-FR" dirty="0"/>
          </a:p>
          <a:p>
            <a:endParaRPr lang="fr-FR" dirty="0"/>
          </a:p>
        </p:txBody>
      </p:sp>
    </p:spTree>
    <p:extLst>
      <p:ext uri="{BB962C8B-B14F-4D97-AF65-F5344CB8AC3E}">
        <p14:creationId xmlns:p14="http://schemas.microsoft.com/office/powerpoint/2010/main" val="121329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26C90C-AF57-26F3-7BF9-73975E8D2CE0}"/>
              </a:ext>
            </a:extLst>
          </p:cNvPr>
          <p:cNvSpPr>
            <a:spLocks noGrp="1"/>
          </p:cNvSpPr>
          <p:nvPr>
            <p:ph type="title"/>
          </p:nvPr>
        </p:nvSpPr>
        <p:spPr/>
        <p:txBody>
          <a:bodyPr/>
          <a:lstStyle/>
          <a:p>
            <a:r>
              <a:rPr lang="fr-FR" dirty="0" err="1"/>
              <a:t>Colette's</a:t>
            </a:r>
            <a:r>
              <a:rPr lang="fr-FR" dirty="0"/>
              <a:t> </a:t>
            </a:r>
            <a:r>
              <a:rPr lang="fr-FR" dirty="0" err="1"/>
              <a:t>apprenticeships</a:t>
            </a:r>
            <a:endParaRPr lang="fr-FR" dirty="0"/>
          </a:p>
        </p:txBody>
      </p:sp>
      <p:sp>
        <p:nvSpPr>
          <p:cNvPr id="3" name="Espace réservé du contenu 2">
            <a:extLst>
              <a:ext uri="{FF2B5EF4-FFF2-40B4-BE49-F238E27FC236}">
                <a16:creationId xmlns:a16="http://schemas.microsoft.com/office/drawing/2014/main" id="{64AECE5C-B85C-E3AD-CD04-26342EFBF5DB}"/>
              </a:ext>
            </a:extLst>
          </p:cNvPr>
          <p:cNvSpPr>
            <a:spLocks noGrp="1"/>
          </p:cNvSpPr>
          <p:nvPr>
            <p:ph idx="1"/>
          </p:nvPr>
        </p:nvSpPr>
        <p:spPr>
          <a:xfrm>
            <a:off x="898070" y="2045077"/>
            <a:ext cx="10929493" cy="3620938"/>
          </a:xfrm>
        </p:spPr>
        <p:txBody>
          <a:bodyPr>
            <a:normAutofit/>
          </a:bodyPr>
          <a:lstStyle/>
          <a:p>
            <a:pPr>
              <a:buFont typeface="Wingdings" panose="05000000000000000000" pitchFamily="2" charset="2"/>
              <a:buChar char="v"/>
            </a:pPr>
            <a:r>
              <a:rPr lang="en-US" dirty="0"/>
              <a:t>Training in writing in the workshop: a real “learning contract” for Colette</a:t>
            </a:r>
          </a:p>
          <a:p>
            <a:pPr lvl="1">
              <a:buFont typeface="Wingdings" panose="05000000000000000000" pitchFamily="2" charset="2"/>
              <a:buChar char="v"/>
            </a:pPr>
            <a:r>
              <a:rPr lang="en-US" dirty="0"/>
              <a:t>Lessons in writing and story structuring given by Willy to the workshop's collaborators</a:t>
            </a:r>
          </a:p>
          <a:p>
            <a:pPr lvl="1">
              <a:buFont typeface="Wingdings" panose="05000000000000000000" pitchFamily="2" charset="2"/>
              <a:buChar char="v"/>
            </a:pPr>
            <a:r>
              <a:rPr lang="en-US" dirty="0"/>
              <a:t>Colette's continuous practice of writing from the beginning of her marriage: novels, but also correspondence and journalism (collaboration with La Cocarde and La Fronde)</a:t>
            </a:r>
          </a:p>
          <a:p>
            <a:pPr lvl="1">
              <a:buFont typeface="Wingdings" panose="05000000000000000000" pitchFamily="2" charset="2"/>
              <a:buChar char="v"/>
            </a:pPr>
            <a:r>
              <a:rPr lang="en-US" dirty="0"/>
              <a:t>Advice and criticism from Willy</a:t>
            </a:r>
          </a:p>
          <a:p>
            <a:pPr>
              <a:buFont typeface="Wingdings" panose="05000000000000000000" pitchFamily="2" charset="2"/>
              <a:buChar char="v"/>
            </a:pPr>
            <a:r>
              <a:rPr lang="en-US" dirty="0"/>
              <a:t>Influence of the early years perceptible throughout Colette's career</a:t>
            </a:r>
          </a:p>
          <a:p>
            <a:pPr lvl="1">
              <a:buFont typeface="Wingdings" panose="05000000000000000000" pitchFamily="2" charset="2"/>
              <a:buChar char="v"/>
            </a:pPr>
            <a:r>
              <a:rPr lang="en-US" dirty="0"/>
              <a:t>Repetition of the motifs present in the </a:t>
            </a:r>
            <a:r>
              <a:rPr lang="en-US" i="1" dirty="0" err="1"/>
              <a:t>Claudines</a:t>
            </a:r>
            <a:r>
              <a:rPr lang="en-US" dirty="0"/>
              <a:t> throughout her texts</a:t>
            </a:r>
          </a:p>
          <a:p>
            <a:pPr lvl="1">
              <a:buFont typeface="Wingdings" panose="05000000000000000000" pitchFamily="2" charset="2"/>
              <a:buChar char="v"/>
            </a:pPr>
            <a:r>
              <a:rPr lang="en-US" dirty="0"/>
              <a:t>Permanently shapes her perception of writing and the literary world</a:t>
            </a:r>
          </a:p>
          <a:p>
            <a:pPr>
              <a:buFont typeface="Wingdings" panose="05000000000000000000" pitchFamily="2" charset="2"/>
              <a:buChar char="v"/>
            </a:pPr>
            <a:endParaRPr lang="fr-FR" dirty="0"/>
          </a:p>
          <a:p>
            <a:endParaRPr lang="fr-FR" dirty="0"/>
          </a:p>
        </p:txBody>
      </p:sp>
    </p:spTree>
    <p:extLst>
      <p:ext uri="{BB962C8B-B14F-4D97-AF65-F5344CB8AC3E}">
        <p14:creationId xmlns:p14="http://schemas.microsoft.com/office/powerpoint/2010/main" val="2067619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552201F-1730-579A-9A08-37E1F46D71CD}"/>
              </a:ext>
            </a:extLst>
          </p:cNvPr>
          <p:cNvSpPr>
            <a:spLocks noGrp="1"/>
          </p:cNvSpPr>
          <p:nvPr>
            <p:ph type="title"/>
          </p:nvPr>
        </p:nvSpPr>
        <p:spPr>
          <a:xfrm>
            <a:off x="1024128" y="585216"/>
            <a:ext cx="9720072" cy="1499616"/>
          </a:xfrm>
        </p:spPr>
        <p:txBody>
          <a:bodyPr>
            <a:normAutofit/>
          </a:bodyPr>
          <a:lstStyle/>
          <a:p>
            <a:r>
              <a:rPr lang="fr-FR" dirty="0"/>
              <a:t>DONE AND TO DO</a:t>
            </a:r>
          </a:p>
        </p:txBody>
      </p:sp>
      <p:sp>
        <p:nvSpPr>
          <p:cNvPr id="3" name="Espace réservé du contenu 2">
            <a:extLst>
              <a:ext uri="{FF2B5EF4-FFF2-40B4-BE49-F238E27FC236}">
                <a16:creationId xmlns:a16="http://schemas.microsoft.com/office/drawing/2014/main" id="{920597E7-FC92-65B6-F065-046DD1777388}"/>
              </a:ext>
            </a:extLst>
          </p:cNvPr>
          <p:cNvSpPr>
            <a:spLocks noGrp="1"/>
          </p:cNvSpPr>
          <p:nvPr>
            <p:ph idx="1"/>
          </p:nvPr>
        </p:nvSpPr>
        <p:spPr>
          <a:xfrm>
            <a:off x="3477252" y="2246243"/>
            <a:ext cx="8578913" cy="4850296"/>
          </a:xfrm>
        </p:spPr>
        <p:txBody>
          <a:bodyPr>
            <a:normAutofit/>
          </a:bodyPr>
          <a:lstStyle/>
          <a:p>
            <a:pPr>
              <a:buFont typeface="Wingdings" panose="05000000000000000000" pitchFamily="2" charset="2"/>
              <a:buChar char="v"/>
            </a:pPr>
            <a:r>
              <a:rPr lang="en-US" dirty="0"/>
              <a:t>The first results are reported in our chapter on women authors in a recently published book.</a:t>
            </a:r>
          </a:p>
          <a:p>
            <a:pPr>
              <a:buFont typeface="Wingdings" panose="05000000000000000000" pitchFamily="2" charset="2"/>
              <a:buChar char="v"/>
            </a:pPr>
            <a:r>
              <a:rPr lang="en-US" dirty="0"/>
              <a:t>But there are still many tasks ahead</a:t>
            </a:r>
          </a:p>
          <a:p>
            <a:pPr lvl="1">
              <a:buFont typeface="Wingdings" panose="05000000000000000000" pitchFamily="2" charset="2"/>
              <a:buChar char="v"/>
            </a:pPr>
            <a:r>
              <a:rPr lang="en-US" dirty="0"/>
              <a:t>Extending the corpus of Colette and other authors.</a:t>
            </a:r>
          </a:p>
          <a:p>
            <a:pPr lvl="1">
              <a:buFont typeface="Wingdings" panose="05000000000000000000" pitchFamily="2" charset="2"/>
              <a:buChar char="v"/>
            </a:pPr>
            <a:r>
              <a:rPr lang="en-US" dirty="0"/>
              <a:t>Can we better understand the interventions made by Willy and his workshop? Are they large-scale interventions, general indications, cuts, micro-corrections?</a:t>
            </a:r>
          </a:p>
          <a:p>
            <a:pPr lvl="1">
              <a:buFont typeface="Wingdings" panose="05000000000000000000" pitchFamily="2" charset="2"/>
              <a:buChar char="v"/>
            </a:pPr>
            <a:r>
              <a:rPr lang="en-US" dirty="0"/>
              <a:t>Idea: adjust the focus of our tools, to understand whether Willy's influence seems greater when we look at details of the work, or when we consider it in its entirety.</a:t>
            </a:r>
          </a:p>
          <a:p>
            <a:pPr lvl="2">
              <a:buFont typeface="Wingdings" panose="05000000000000000000" pitchFamily="2" charset="2"/>
              <a:buChar char="v"/>
            </a:pPr>
            <a:r>
              <a:rPr lang="en-US" dirty="0"/>
              <a:t>Spoiler: according to our preliminary results, it seems that Willy influences the global plan rather than the details.</a:t>
            </a:r>
            <a:endParaRPr lang="fr-FR" dirty="0"/>
          </a:p>
        </p:txBody>
      </p:sp>
      <p:sp>
        <p:nvSpPr>
          <p:cNvPr id="5" name="ZoneTexte 4">
            <a:extLst>
              <a:ext uri="{FF2B5EF4-FFF2-40B4-BE49-F238E27FC236}">
                <a16:creationId xmlns:a16="http://schemas.microsoft.com/office/drawing/2014/main" id="{1AC5EA03-40E2-C096-9537-454150A1883B}"/>
              </a:ext>
            </a:extLst>
          </p:cNvPr>
          <p:cNvSpPr txBox="1"/>
          <p:nvPr/>
        </p:nvSpPr>
        <p:spPr>
          <a:xfrm>
            <a:off x="301096" y="5777359"/>
            <a:ext cx="3188620" cy="646331"/>
          </a:xfrm>
          <a:prstGeom prst="rect">
            <a:avLst/>
          </a:prstGeom>
          <a:noFill/>
        </p:spPr>
        <p:txBody>
          <a:bodyPr wrap="square" rtlCol="0">
            <a:spAutoFit/>
          </a:bodyPr>
          <a:lstStyle/>
          <a:p>
            <a:pPr algn="ctr"/>
            <a:r>
              <a:rPr lang="fr-FR" dirty="0" err="1"/>
              <a:t>Shameful</a:t>
            </a:r>
            <a:r>
              <a:rPr lang="fr-FR" dirty="0"/>
              <a:t> self-</a:t>
            </a:r>
            <a:r>
              <a:rPr lang="fr-FR" dirty="0" err="1"/>
              <a:t>promotional</a:t>
            </a:r>
            <a:r>
              <a:rPr lang="fr-FR" dirty="0"/>
              <a:t> page by Florian Cafiero</a:t>
            </a:r>
          </a:p>
        </p:txBody>
      </p:sp>
      <p:pic>
        <p:nvPicPr>
          <p:cNvPr id="7" name="Image 6">
            <a:extLst>
              <a:ext uri="{FF2B5EF4-FFF2-40B4-BE49-F238E27FC236}">
                <a16:creationId xmlns:a16="http://schemas.microsoft.com/office/drawing/2014/main" id="{2409C207-E522-7B4B-B305-0B92BD29210E}"/>
              </a:ext>
            </a:extLst>
          </p:cNvPr>
          <p:cNvPicPr>
            <a:picLocks noChangeAspect="1"/>
          </p:cNvPicPr>
          <p:nvPr/>
        </p:nvPicPr>
        <p:blipFill>
          <a:blip r:embed="rId2"/>
          <a:stretch>
            <a:fillRect/>
          </a:stretch>
        </p:blipFill>
        <p:spPr>
          <a:xfrm>
            <a:off x="845389" y="2084832"/>
            <a:ext cx="2100034" cy="3409146"/>
          </a:xfrm>
          <a:prstGeom prst="rect">
            <a:avLst/>
          </a:prstGeom>
        </p:spPr>
      </p:pic>
    </p:spTree>
    <p:extLst>
      <p:ext uri="{BB962C8B-B14F-4D97-AF65-F5344CB8AC3E}">
        <p14:creationId xmlns:p14="http://schemas.microsoft.com/office/powerpoint/2010/main" val="2303946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996B03-7D9A-4B71-992F-BB237E579D35}"/>
              </a:ext>
            </a:extLst>
          </p:cNvPr>
          <p:cNvSpPr>
            <a:spLocks noGrp="1"/>
          </p:cNvSpPr>
          <p:nvPr>
            <p:ph type="title"/>
          </p:nvPr>
        </p:nvSpPr>
        <p:spPr/>
        <p:txBody>
          <a:bodyPr/>
          <a:lstStyle/>
          <a:p>
            <a:pPr algn="ctr"/>
            <a:r>
              <a:rPr lang="fr-FR" dirty="0" err="1"/>
              <a:t>Thank</a:t>
            </a:r>
            <a:r>
              <a:rPr lang="fr-FR" dirty="0"/>
              <a:t> </a:t>
            </a:r>
            <a:r>
              <a:rPr lang="fr-FR" dirty="0" err="1"/>
              <a:t>you</a:t>
            </a:r>
            <a:r>
              <a:rPr lang="fr-FR" dirty="0"/>
              <a:t> for </a:t>
            </a:r>
            <a:r>
              <a:rPr lang="fr-FR" dirty="0" err="1"/>
              <a:t>your</a:t>
            </a:r>
            <a:r>
              <a:rPr lang="fr-FR" dirty="0"/>
              <a:t> attention !</a:t>
            </a:r>
          </a:p>
        </p:txBody>
      </p:sp>
      <p:sp>
        <p:nvSpPr>
          <p:cNvPr id="3" name="Espace réservé du contenu 2">
            <a:extLst>
              <a:ext uri="{FF2B5EF4-FFF2-40B4-BE49-F238E27FC236}">
                <a16:creationId xmlns:a16="http://schemas.microsoft.com/office/drawing/2014/main" id="{1E407DCF-40E1-4BDA-98DE-DB931BC89ABD}"/>
              </a:ext>
            </a:extLst>
          </p:cNvPr>
          <p:cNvSpPr>
            <a:spLocks noGrp="1"/>
          </p:cNvSpPr>
          <p:nvPr>
            <p:ph idx="1"/>
          </p:nvPr>
        </p:nvSpPr>
        <p:spPr/>
        <p:txBody>
          <a:bodyPr/>
          <a:lstStyle/>
          <a:p>
            <a:pPr marL="0" indent="0" algn="ctr">
              <a:buNone/>
            </a:pPr>
            <a:endParaRPr lang="fr-FR" dirty="0"/>
          </a:p>
          <a:p>
            <a:pPr algn="ctr"/>
            <a:endParaRPr lang="fr-FR" sz="3200" dirty="0"/>
          </a:p>
          <a:p>
            <a:pPr algn="ctr"/>
            <a:r>
              <a:rPr lang="fr-FR" sz="3200" dirty="0">
                <a:hlinkClick r:id="rId2"/>
              </a:rPr>
              <a:t>florian.cafiero@cnrs.fr</a:t>
            </a:r>
          </a:p>
          <a:p>
            <a:pPr algn="ctr"/>
            <a:r>
              <a:rPr lang="fr-FR" sz="3200" dirty="0">
                <a:hlinkClick r:id="rId2"/>
              </a:rPr>
              <a:t>marie.puren@epitech.eu</a:t>
            </a:r>
            <a:r>
              <a:rPr lang="fr-FR" sz="3200" dirty="0"/>
              <a:t> </a:t>
            </a:r>
          </a:p>
          <a:p>
            <a:endParaRPr lang="fr-FR" dirty="0"/>
          </a:p>
        </p:txBody>
      </p:sp>
    </p:spTree>
    <p:extLst>
      <p:ext uri="{BB962C8B-B14F-4D97-AF65-F5344CB8AC3E}">
        <p14:creationId xmlns:p14="http://schemas.microsoft.com/office/powerpoint/2010/main" val="267250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8C97F8-618C-2E66-0FB4-636CBED74D38}"/>
              </a:ext>
            </a:extLst>
          </p:cNvPr>
          <p:cNvSpPr>
            <a:spLocks noGrp="1"/>
          </p:cNvSpPr>
          <p:nvPr>
            <p:ph type="title"/>
          </p:nvPr>
        </p:nvSpPr>
        <p:spPr>
          <a:xfrm>
            <a:off x="1024128" y="585216"/>
            <a:ext cx="3339150" cy="1499616"/>
          </a:xfrm>
        </p:spPr>
        <p:txBody>
          <a:bodyPr>
            <a:normAutofit/>
          </a:bodyPr>
          <a:lstStyle/>
          <a:p>
            <a:r>
              <a:rPr lang="fr-FR" sz="4000" dirty="0"/>
              <a:t>Colette and Willy</a:t>
            </a:r>
          </a:p>
        </p:txBody>
      </p:sp>
      <p:sp>
        <p:nvSpPr>
          <p:cNvPr id="3" name="Espace réservé du contenu 2">
            <a:extLst>
              <a:ext uri="{FF2B5EF4-FFF2-40B4-BE49-F238E27FC236}">
                <a16:creationId xmlns:a16="http://schemas.microsoft.com/office/drawing/2014/main" id="{82F8F952-E140-041D-FFD3-3CE54C014921}"/>
              </a:ext>
            </a:extLst>
          </p:cNvPr>
          <p:cNvSpPr>
            <a:spLocks noGrp="1"/>
          </p:cNvSpPr>
          <p:nvPr>
            <p:ph idx="1"/>
          </p:nvPr>
        </p:nvSpPr>
        <p:spPr>
          <a:xfrm>
            <a:off x="261257" y="1913517"/>
            <a:ext cx="4953000" cy="4443549"/>
          </a:xfrm>
        </p:spPr>
        <p:txBody>
          <a:bodyPr>
            <a:normAutofit/>
          </a:bodyPr>
          <a:lstStyle/>
          <a:p>
            <a:pPr algn="ctr"/>
            <a:r>
              <a:rPr lang="fr-FR" sz="2000" dirty="0"/>
              <a:t>Sidonie Gabrielle Colette </a:t>
            </a:r>
            <a:r>
              <a:rPr lang="fr-FR" sz="2000" dirty="0" err="1"/>
              <a:t>known</a:t>
            </a:r>
            <a:r>
              <a:rPr lang="fr-FR" sz="2000" dirty="0"/>
              <a:t> as </a:t>
            </a:r>
            <a:r>
              <a:rPr lang="fr-FR" sz="2000" b="1" dirty="0"/>
              <a:t>Colette</a:t>
            </a:r>
            <a:r>
              <a:rPr lang="fr-FR" sz="2000" dirty="0"/>
              <a:t> (1873-1954)</a:t>
            </a:r>
          </a:p>
          <a:p>
            <a:pPr>
              <a:buFont typeface="Wingdings" panose="05000000000000000000" pitchFamily="2" charset="2"/>
              <a:buChar char="v"/>
            </a:pPr>
            <a:r>
              <a:rPr lang="en-US" sz="1600" dirty="0"/>
              <a:t>One of the greatest French authors</a:t>
            </a:r>
          </a:p>
          <a:p>
            <a:pPr>
              <a:buFont typeface="Wingdings" panose="05000000000000000000" pitchFamily="2" charset="2"/>
              <a:buChar char="v"/>
            </a:pPr>
            <a:r>
              <a:rPr lang="en-US" sz="1600" i="1" dirty="0"/>
              <a:t>Claudine</a:t>
            </a:r>
            <a:r>
              <a:rPr lang="en-US" sz="1600" dirty="0"/>
              <a:t> (1900-1903) published under the sole signature of Willy</a:t>
            </a:r>
            <a:endParaRPr lang="fr-FR" sz="1600" b="1" dirty="0"/>
          </a:p>
          <a:p>
            <a:pPr algn="ctr"/>
            <a:r>
              <a:rPr lang="fr-FR" sz="2000" dirty="0"/>
              <a:t>Henry Gauthier-Villars </a:t>
            </a:r>
            <a:r>
              <a:rPr lang="fr-FR" sz="2000" dirty="0" err="1"/>
              <a:t>known</a:t>
            </a:r>
            <a:r>
              <a:rPr lang="fr-FR" sz="2000" dirty="0"/>
              <a:t> as </a:t>
            </a:r>
            <a:r>
              <a:rPr lang="fr-FR" sz="2000" b="1" dirty="0"/>
              <a:t>Willy</a:t>
            </a:r>
            <a:r>
              <a:rPr lang="fr-FR" sz="2000" dirty="0"/>
              <a:t> (1859-1931)</a:t>
            </a:r>
          </a:p>
          <a:p>
            <a:pPr>
              <a:buFont typeface="Wingdings" panose="05000000000000000000" pitchFamily="2" charset="2"/>
              <a:buChar char="v"/>
            </a:pPr>
            <a:r>
              <a:rPr lang="fr-FR" sz="1600" dirty="0" err="1"/>
              <a:t>Colette’s</a:t>
            </a:r>
            <a:r>
              <a:rPr lang="fr-FR" sz="1600" dirty="0"/>
              <a:t> first </a:t>
            </a:r>
            <a:r>
              <a:rPr lang="fr-FR" sz="1600" dirty="0" err="1"/>
              <a:t>husband</a:t>
            </a:r>
            <a:endParaRPr lang="fr-FR" sz="1600" dirty="0"/>
          </a:p>
          <a:p>
            <a:pPr>
              <a:buFont typeface="Wingdings" panose="05000000000000000000" pitchFamily="2" charset="2"/>
              <a:buChar char="v"/>
            </a:pPr>
            <a:r>
              <a:rPr lang="fr-FR" sz="1600" dirty="0"/>
              <a:t>Music </a:t>
            </a:r>
            <a:r>
              <a:rPr lang="fr-FR" sz="1600" dirty="0" err="1"/>
              <a:t>critic</a:t>
            </a:r>
            <a:endParaRPr lang="fr-FR" sz="1600" dirty="0"/>
          </a:p>
          <a:p>
            <a:pPr>
              <a:buFont typeface="Wingdings" panose="05000000000000000000" pitchFamily="2" charset="2"/>
              <a:buChar char="v"/>
            </a:pPr>
            <a:r>
              <a:rPr lang="fr-FR" sz="1600" dirty="0"/>
              <a:t>« </a:t>
            </a:r>
            <a:r>
              <a:rPr lang="fr-FR" sz="1600" i="1" dirty="0"/>
              <a:t>Auteur gai </a:t>
            </a:r>
            <a:r>
              <a:rPr lang="fr-FR" sz="1600" dirty="0"/>
              <a:t>» : </a:t>
            </a:r>
            <a:r>
              <a:rPr lang="en-US" sz="1600" dirty="0"/>
              <a:t>producer of good words and puns</a:t>
            </a:r>
            <a:endParaRPr lang="fr-FR" sz="1600" dirty="0"/>
          </a:p>
        </p:txBody>
      </p:sp>
      <p:graphicFrame>
        <p:nvGraphicFramePr>
          <p:cNvPr id="9" name="Diagramme 8">
            <a:extLst>
              <a:ext uri="{FF2B5EF4-FFF2-40B4-BE49-F238E27FC236}">
                <a16:creationId xmlns:a16="http://schemas.microsoft.com/office/drawing/2014/main" id="{927F8432-A8C2-F3D9-7151-0802E40D5084}"/>
              </a:ext>
            </a:extLst>
          </p:cNvPr>
          <p:cNvGraphicFramePr/>
          <p:nvPr>
            <p:extLst>
              <p:ext uri="{D42A27DB-BD31-4B8C-83A1-F6EECF244321}">
                <p14:modId xmlns:p14="http://schemas.microsoft.com/office/powerpoint/2010/main" val="4285639605"/>
              </p:ext>
            </p:extLst>
          </p:nvPr>
        </p:nvGraphicFramePr>
        <p:xfrm>
          <a:off x="4708352" y="266078"/>
          <a:ext cx="7530501" cy="23156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tangle 10">
            <a:extLst>
              <a:ext uri="{FF2B5EF4-FFF2-40B4-BE49-F238E27FC236}">
                <a16:creationId xmlns:a16="http://schemas.microsoft.com/office/drawing/2014/main" id="{99FE550B-1D36-7608-03FA-275018D85E4B}"/>
              </a:ext>
            </a:extLst>
          </p:cNvPr>
          <p:cNvSpPr/>
          <p:nvPr/>
        </p:nvSpPr>
        <p:spPr>
          <a:xfrm>
            <a:off x="249424" y="5589423"/>
            <a:ext cx="4976665" cy="11707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dirty="0"/>
              <a:t>Claudine </a:t>
            </a:r>
            <a:r>
              <a:rPr lang="fr-FR" sz="1800" dirty="0" err="1"/>
              <a:t>series</a:t>
            </a:r>
            <a:r>
              <a:rPr lang="fr-FR" sz="1800" dirty="0"/>
              <a:t>: </a:t>
            </a:r>
            <a:r>
              <a:rPr lang="fr-FR" sz="1800" i="1" dirty="0"/>
              <a:t>Claudine à l’école</a:t>
            </a:r>
            <a:r>
              <a:rPr lang="fr-FR" sz="1800" dirty="0"/>
              <a:t> (1900); </a:t>
            </a:r>
            <a:r>
              <a:rPr lang="fr-FR" sz="1800" i="1" dirty="0"/>
              <a:t>Claudine à Paris</a:t>
            </a:r>
            <a:r>
              <a:rPr lang="fr-FR" sz="1800" dirty="0"/>
              <a:t> (1901), </a:t>
            </a:r>
            <a:r>
              <a:rPr lang="fr-FR" sz="1800" i="1" dirty="0"/>
              <a:t>Claudine en ménage</a:t>
            </a:r>
            <a:r>
              <a:rPr lang="fr-FR" sz="1800" dirty="0"/>
              <a:t> (1902) </a:t>
            </a:r>
            <a:r>
              <a:rPr lang="fr-FR" dirty="0"/>
              <a:t>and</a:t>
            </a:r>
            <a:r>
              <a:rPr lang="fr-FR" sz="1800" dirty="0"/>
              <a:t> </a:t>
            </a:r>
            <a:r>
              <a:rPr lang="fr-FR" sz="1800" i="1" dirty="0"/>
              <a:t>Claudine s’en va</a:t>
            </a:r>
            <a:r>
              <a:rPr lang="fr-FR" sz="1800" dirty="0"/>
              <a:t> (1903)</a:t>
            </a:r>
            <a:endParaRPr lang="fr-FR" dirty="0"/>
          </a:p>
        </p:txBody>
      </p:sp>
      <p:pic>
        <p:nvPicPr>
          <p:cNvPr id="17" name="Image 16" descr="Une image contenant texte, personne&#10;&#10;Description générée automatiquement">
            <a:extLst>
              <a:ext uri="{FF2B5EF4-FFF2-40B4-BE49-F238E27FC236}">
                <a16:creationId xmlns:a16="http://schemas.microsoft.com/office/drawing/2014/main" id="{F48807AD-6685-FCC3-B994-5D5A9ECBDE51}"/>
              </a:ext>
            </a:extLst>
          </p:cNvPr>
          <p:cNvPicPr>
            <a:picLocks noChangeAspect="1"/>
          </p:cNvPicPr>
          <p:nvPr/>
        </p:nvPicPr>
        <p:blipFill>
          <a:blip r:embed="rId7"/>
          <a:stretch>
            <a:fillRect/>
          </a:stretch>
        </p:blipFill>
        <p:spPr>
          <a:xfrm>
            <a:off x="5874085" y="2871574"/>
            <a:ext cx="6056658" cy="3429000"/>
          </a:xfrm>
          <a:prstGeom prst="rect">
            <a:avLst/>
          </a:prstGeom>
        </p:spPr>
      </p:pic>
      <p:sp>
        <p:nvSpPr>
          <p:cNvPr id="18" name="ZoneTexte 17">
            <a:extLst>
              <a:ext uri="{FF2B5EF4-FFF2-40B4-BE49-F238E27FC236}">
                <a16:creationId xmlns:a16="http://schemas.microsoft.com/office/drawing/2014/main" id="{943115C8-DEF1-82DF-170C-EBF450DBD0DC}"/>
              </a:ext>
            </a:extLst>
          </p:cNvPr>
          <p:cNvSpPr txBox="1"/>
          <p:nvPr/>
        </p:nvSpPr>
        <p:spPr>
          <a:xfrm>
            <a:off x="6211957" y="6390861"/>
            <a:ext cx="5565913" cy="369332"/>
          </a:xfrm>
          <a:prstGeom prst="rect">
            <a:avLst/>
          </a:prstGeom>
          <a:noFill/>
        </p:spPr>
        <p:txBody>
          <a:bodyPr wrap="square" rtlCol="0">
            <a:spAutoFit/>
          </a:bodyPr>
          <a:lstStyle/>
          <a:p>
            <a:pPr algn="ctr"/>
            <a:r>
              <a:rPr lang="fr-FR" dirty="0"/>
              <a:t>Colette and Willy </a:t>
            </a:r>
            <a:r>
              <a:rPr lang="fr-FR" dirty="0" err="1"/>
              <a:t>around</a:t>
            </a:r>
            <a:r>
              <a:rPr lang="fr-FR" dirty="0"/>
              <a:t> 1900</a:t>
            </a:r>
          </a:p>
        </p:txBody>
      </p:sp>
    </p:spTree>
    <p:extLst>
      <p:ext uri="{BB962C8B-B14F-4D97-AF65-F5344CB8AC3E}">
        <p14:creationId xmlns:p14="http://schemas.microsoft.com/office/powerpoint/2010/main" val="2159981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04FD32-2003-755F-F532-348FC938801C}"/>
              </a:ext>
            </a:extLst>
          </p:cNvPr>
          <p:cNvSpPr>
            <a:spLocks noGrp="1"/>
          </p:cNvSpPr>
          <p:nvPr>
            <p:ph type="title"/>
          </p:nvPr>
        </p:nvSpPr>
        <p:spPr/>
        <p:txBody>
          <a:bodyPr/>
          <a:lstStyle/>
          <a:p>
            <a:r>
              <a:rPr lang="fr-FR" dirty="0" err="1"/>
              <a:t>Who</a:t>
            </a:r>
            <a:r>
              <a:rPr lang="fr-FR" dirty="0"/>
              <a:t> </a:t>
            </a:r>
            <a:r>
              <a:rPr lang="fr-FR" dirty="0" err="1"/>
              <a:t>wrote</a:t>
            </a:r>
            <a:r>
              <a:rPr lang="fr-FR" dirty="0"/>
              <a:t> the </a:t>
            </a:r>
            <a:r>
              <a:rPr lang="fr-FR" i="1" dirty="0"/>
              <a:t>Claudine</a:t>
            </a:r>
            <a:r>
              <a:rPr lang="fr-FR" dirty="0"/>
              <a:t>?</a:t>
            </a:r>
          </a:p>
        </p:txBody>
      </p:sp>
      <p:sp>
        <p:nvSpPr>
          <p:cNvPr id="3" name="Espace réservé du contenu 2">
            <a:extLst>
              <a:ext uri="{FF2B5EF4-FFF2-40B4-BE49-F238E27FC236}">
                <a16:creationId xmlns:a16="http://schemas.microsoft.com/office/drawing/2014/main" id="{65B5EEF6-C0CF-C201-A793-1556F12D0886}"/>
              </a:ext>
            </a:extLst>
          </p:cNvPr>
          <p:cNvSpPr>
            <a:spLocks noGrp="1"/>
          </p:cNvSpPr>
          <p:nvPr>
            <p:ph idx="1"/>
          </p:nvPr>
        </p:nvSpPr>
        <p:spPr>
          <a:xfrm>
            <a:off x="918825" y="1837751"/>
            <a:ext cx="6203655" cy="3991966"/>
          </a:xfrm>
        </p:spPr>
        <p:txBody>
          <a:bodyPr>
            <a:normAutofit/>
          </a:bodyPr>
          <a:lstStyle/>
          <a:p>
            <a:pPr marL="0" indent="0">
              <a:buNone/>
            </a:pPr>
            <a:endParaRPr lang="fr-FR" dirty="0"/>
          </a:p>
          <a:p>
            <a:pPr>
              <a:buFont typeface="Wingdings" panose="05000000000000000000" pitchFamily="2" charset="2"/>
              <a:buChar char="v"/>
            </a:pPr>
            <a:r>
              <a:rPr lang="en-US" dirty="0"/>
              <a:t>According to Colette: minimal (or even non-existent) involvement of Willy in the writing</a:t>
            </a:r>
          </a:p>
          <a:p>
            <a:pPr lvl="1">
              <a:buFont typeface="Wingdings" panose="05000000000000000000" pitchFamily="2" charset="2"/>
              <a:buChar char="v"/>
            </a:pPr>
            <a:r>
              <a:rPr lang="en-US" dirty="0"/>
              <a:t>1907: transfer of the rights for the </a:t>
            </a:r>
            <a:r>
              <a:rPr lang="en-US" i="1" dirty="0"/>
              <a:t>Claudine</a:t>
            </a:r>
            <a:r>
              <a:rPr lang="en-US" dirty="0"/>
              <a:t> series to </a:t>
            </a:r>
            <a:r>
              <a:rPr lang="en-US" dirty="0" err="1"/>
              <a:t>Ollendorff</a:t>
            </a:r>
            <a:r>
              <a:rPr lang="en-US" dirty="0"/>
              <a:t> and the Mercure de France by Willy, without Colette knowing it</a:t>
            </a:r>
          </a:p>
          <a:p>
            <a:pPr lvl="1">
              <a:buFont typeface="Wingdings" panose="05000000000000000000" pitchFamily="2" charset="2"/>
              <a:buChar char="v"/>
            </a:pPr>
            <a:r>
              <a:rPr lang="en-US" dirty="0"/>
              <a:t>1909: Colette discovers the sale</a:t>
            </a:r>
          </a:p>
          <a:p>
            <a:pPr lvl="1">
              <a:buFont typeface="Wingdings" panose="05000000000000000000" pitchFamily="2" charset="2"/>
              <a:buChar char="v"/>
            </a:pPr>
            <a:r>
              <a:rPr lang="en-US" dirty="0"/>
              <a:t>From 1909: Colette claims to be the sole author of </a:t>
            </a:r>
            <a:r>
              <a:rPr lang="en-US" i="1" dirty="0"/>
              <a:t>Claudine</a:t>
            </a:r>
            <a:endParaRPr lang="fr-FR" i="1" dirty="0"/>
          </a:p>
          <a:p>
            <a:pPr>
              <a:buFont typeface="Wingdings" panose="05000000000000000000" pitchFamily="2" charset="2"/>
              <a:buChar char="v"/>
            </a:pPr>
            <a:r>
              <a:rPr lang="en-US" dirty="0"/>
              <a:t>Problem: the manuscript of </a:t>
            </a:r>
            <a:r>
              <a:rPr lang="en-US" i="1" dirty="0"/>
              <a:t>Claudine à </a:t>
            </a:r>
            <a:r>
              <a:rPr lang="en-US" i="1" dirty="0" err="1"/>
              <a:t>l'école</a:t>
            </a:r>
            <a:r>
              <a:rPr lang="en-US" i="1" dirty="0"/>
              <a:t> </a:t>
            </a:r>
            <a:r>
              <a:rPr lang="en-US" dirty="0"/>
              <a:t>has disappeared (the other 3 are preserved by the </a:t>
            </a:r>
            <a:r>
              <a:rPr lang="en-US" dirty="0" err="1"/>
              <a:t>Bibliothèque</a:t>
            </a:r>
            <a:r>
              <a:rPr lang="en-US" dirty="0"/>
              <a:t> </a:t>
            </a:r>
            <a:r>
              <a:rPr lang="en-US" dirty="0" err="1"/>
              <a:t>nationale</a:t>
            </a:r>
            <a:r>
              <a:rPr lang="en-US" dirty="0"/>
              <a:t> de France)</a:t>
            </a:r>
            <a:endParaRPr lang="fr-FR" dirty="0"/>
          </a:p>
        </p:txBody>
      </p:sp>
      <p:sp>
        <p:nvSpPr>
          <p:cNvPr id="4" name="ZoneTexte 3">
            <a:extLst>
              <a:ext uri="{FF2B5EF4-FFF2-40B4-BE49-F238E27FC236}">
                <a16:creationId xmlns:a16="http://schemas.microsoft.com/office/drawing/2014/main" id="{F6BF8EF1-99A4-3492-1626-D17F2D24F4BC}"/>
              </a:ext>
            </a:extLst>
          </p:cNvPr>
          <p:cNvSpPr txBox="1"/>
          <p:nvPr/>
        </p:nvSpPr>
        <p:spPr>
          <a:xfrm>
            <a:off x="7295322" y="1305341"/>
            <a:ext cx="4621696" cy="4524315"/>
          </a:xfrm>
          <a:prstGeom prst="rect">
            <a:avLst/>
          </a:prstGeom>
          <a:solidFill>
            <a:schemeClr val="accent2"/>
          </a:solidFill>
        </p:spPr>
        <p:txBody>
          <a:bodyPr wrap="square" rtlCol="0">
            <a:spAutoFit/>
          </a:bodyPr>
          <a:lstStyle/>
          <a:p>
            <a:r>
              <a:rPr lang="fr-FR" i="1" dirty="0">
                <a:solidFill>
                  <a:srgbClr val="FFFFFF"/>
                </a:solidFill>
              </a:rPr>
              <a:t>« - </a:t>
            </a:r>
            <a:r>
              <a:rPr lang="fr-FR" dirty="0">
                <a:solidFill>
                  <a:srgbClr val="FFFFFF"/>
                </a:solidFill>
              </a:rPr>
              <a:t>Est-ce que M. Willy, dès le départ, vous a aidée à écrire Claudine, par des conversations, par exemple, en vous indiquant des personnages ou des situations ?</a:t>
            </a:r>
          </a:p>
          <a:p>
            <a:r>
              <a:rPr lang="fr-FR" dirty="0">
                <a:solidFill>
                  <a:srgbClr val="FFFFFF"/>
                </a:solidFill>
              </a:rPr>
              <a:t>-Plutôt par des indications, mais ça ne peut pas s’appeler une aide… »</a:t>
            </a:r>
          </a:p>
          <a:p>
            <a:endParaRPr lang="fr-FR" dirty="0">
              <a:solidFill>
                <a:srgbClr val="FFFFFF"/>
              </a:solidFill>
            </a:endParaRPr>
          </a:p>
          <a:p>
            <a:r>
              <a:rPr lang="en-US" i="1" dirty="0">
                <a:solidFill>
                  <a:srgbClr val="FFFFFF"/>
                </a:solidFill>
              </a:rPr>
              <a:t>“- Did Mr. Willy help you write Claudine from the start, through conversations, for example, by pointing out characters or situations?</a:t>
            </a:r>
          </a:p>
          <a:p>
            <a:r>
              <a:rPr lang="en-US" i="1" dirty="0">
                <a:solidFill>
                  <a:srgbClr val="FFFFFF"/>
                </a:solidFill>
              </a:rPr>
              <a:t>- More like indications, but that can't be called help...”</a:t>
            </a:r>
            <a:endParaRPr lang="fr-FR" dirty="0">
              <a:solidFill>
                <a:srgbClr val="FFFFFF"/>
              </a:solidFill>
            </a:endParaRPr>
          </a:p>
          <a:p>
            <a:endParaRPr lang="fr-FR" dirty="0">
              <a:solidFill>
                <a:srgbClr val="FFFFFF"/>
              </a:solidFill>
            </a:endParaRPr>
          </a:p>
          <a:p>
            <a:pPr algn="r"/>
            <a:r>
              <a:rPr lang="fr-FR" b="0" i="0" dirty="0">
                <a:solidFill>
                  <a:srgbClr val="FFFFFF"/>
                </a:solidFill>
                <a:effectLst/>
              </a:rPr>
              <a:t>Colette et André Parinaud, </a:t>
            </a:r>
            <a:r>
              <a:rPr lang="fr-FR" b="0" i="1" dirty="0">
                <a:solidFill>
                  <a:srgbClr val="FFFFFF"/>
                </a:solidFill>
                <a:effectLst/>
              </a:rPr>
              <a:t>Mes vérités : entretiens avec André Parinaud </a:t>
            </a:r>
            <a:r>
              <a:rPr lang="fr-FR" b="0" i="0" dirty="0">
                <a:solidFill>
                  <a:srgbClr val="FFFFFF"/>
                </a:solidFill>
                <a:effectLst/>
              </a:rPr>
              <a:t>(1949)</a:t>
            </a:r>
            <a:endParaRPr lang="fr-FR" dirty="0">
              <a:solidFill>
                <a:srgbClr val="FFFFFF"/>
              </a:solidFill>
            </a:endParaRPr>
          </a:p>
          <a:p>
            <a:r>
              <a:rPr lang="fr-FR" dirty="0">
                <a:solidFill>
                  <a:srgbClr val="FFFFFF"/>
                </a:solidFill>
              </a:rPr>
              <a:t> </a:t>
            </a:r>
          </a:p>
        </p:txBody>
      </p:sp>
    </p:spTree>
    <p:extLst>
      <p:ext uri="{BB962C8B-B14F-4D97-AF65-F5344CB8AC3E}">
        <p14:creationId xmlns:p14="http://schemas.microsoft.com/office/powerpoint/2010/main" val="2944554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E71BF2-13DC-315F-76A6-C522C4BC6116}"/>
              </a:ext>
            </a:extLst>
          </p:cNvPr>
          <p:cNvSpPr>
            <a:spLocks noGrp="1"/>
          </p:cNvSpPr>
          <p:nvPr>
            <p:ph type="title"/>
          </p:nvPr>
        </p:nvSpPr>
        <p:spPr>
          <a:xfrm>
            <a:off x="1024128" y="585216"/>
            <a:ext cx="9720072" cy="1499616"/>
          </a:xfrm>
        </p:spPr>
        <p:txBody>
          <a:bodyPr>
            <a:normAutofit/>
          </a:bodyPr>
          <a:lstStyle/>
          <a:p>
            <a:r>
              <a:rPr lang="fr-FR" dirty="0" err="1"/>
              <a:t>Willy's</a:t>
            </a:r>
            <a:r>
              <a:rPr lang="fr-FR" dirty="0"/>
              <a:t> workshop: </a:t>
            </a:r>
            <a:r>
              <a:rPr lang="fr-FR" dirty="0" err="1"/>
              <a:t>industrialising</a:t>
            </a:r>
            <a:r>
              <a:rPr lang="fr-FR" dirty="0"/>
              <a:t> </a:t>
            </a:r>
            <a:r>
              <a:rPr lang="fr-FR" dirty="0" err="1"/>
              <a:t>literature</a:t>
            </a:r>
            <a:endParaRPr lang="fr-FR" dirty="0"/>
          </a:p>
        </p:txBody>
      </p:sp>
      <p:pic>
        <p:nvPicPr>
          <p:cNvPr id="11" name="Image 10" descr="Une image contenant texte, dessin au trait&#10;&#10;Description générée automatiquement">
            <a:extLst>
              <a:ext uri="{FF2B5EF4-FFF2-40B4-BE49-F238E27FC236}">
                <a16:creationId xmlns:a16="http://schemas.microsoft.com/office/drawing/2014/main" id="{BD549F14-8056-958F-FEEF-01E776F3CBE3}"/>
              </a:ext>
            </a:extLst>
          </p:cNvPr>
          <p:cNvPicPr>
            <a:picLocks noChangeAspect="1"/>
          </p:cNvPicPr>
          <p:nvPr/>
        </p:nvPicPr>
        <p:blipFill>
          <a:blip r:embed="rId2"/>
          <a:stretch>
            <a:fillRect/>
          </a:stretch>
        </p:blipFill>
        <p:spPr>
          <a:xfrm>
            <a:off x="0" y="2323253"/>
            <a:ext cx="2315305" cy="4153014"/>
          </a:xfrm>
          <a:prstGeom prst="rect">
            <a:avLst/>
          </a:prstGeom>
        </p:spPr>
      </p:pic>
      <p:pic>
        <p:nvPicPr>
          <p:cNvPr id="9" name="Image 8" descr="Une image contenant texte, homme, personne, vieux&#10;&#10;Description générée automatiquement">
            <a:extLst>
              <a:ext uri="{FF2B5EF4-FFF2-40B4-BE49-F238E27FC236}">
                <a16:creationId xmlns:a16="http://schemas.microsoft.com/office/drawing/2014/main" id="{182BBF0D-FF24-404D-BE13-7BF6BDBD3EC4}"/>
              </a:ext>
            </a:extLst>
          </p:cNvPr>
          <p:cNvPicPr>
            <a:picLocks noChangeAspect="1"/>
          </p:cNvPicPr>
          <p:nvPr/>
        </p:nvPicPr>
        <p:blipFill>
          <a:blip r:embed="rId3"/>
          <a:stretch>
            <a:fillRect/>
          </a:stretch>
        </p:blipFill>
        <p:spPr>
          <a:xfrm>
            <a:off x="2433609" y="1984024"/>
            <a:ext cx="2024969" cy="2048933"/>
          </a:xfrm>
          <a:prstGeom prst="rect">
            <a:avLst/>
          </a:prstGeom>
        </p:spPr>
      </p:pic>
      <p:sp>
        <p:nvSpPr>
          <p:cNvPr id="14" name="ZoneTexte 13">
            <a:extLst>
              <a:ext uri="{FF2B5EF4-FFF2-40B4-BE49-F238E27FC236}">
                <a16:creationId xmlns:a16="http://schemas.microsoft.com/office/drawing/2014/main" id="{A1723267-ADA1-C61C-E3B5-87DFF81D97D2}"/>
              </a:ext>
            </a:extLst>
          </p:cNvPr>
          <p:cNvSpPr txBox="1"/>
          <p:nvPr/>
        </p:nvSpPr>
        <p:spPr>
          <a:xfrm>
            <a:off x="2889402" y="5977281"/>
            <a:ext cx="1165724" cy="369332"/>
          </a:xfrm>
          <a:prstGeom prst="rect">
            <a:avLst/>
          </a:prstGeom>
          <a:noFill/>
        </p:spPr>
        <p:txBody>
          <a:bodyPr wrap="square" rtlCol="0">
            <a:spAutoFit/>
          </a:bodyPr>
          <a:lstStyle/>
          <a:p>
            <a:r>
              <a:rPr lang="fr-FR" dirty="0">
                <a:solidFill>
                  <a:schemeClr val="bg1"/>
                </a:solidFill>
              </a:rPr>
              <a:t>Curnonsky</a:t>
            </a:r>
          </a:p>
        </p:txBody>
      </p:sp>
      <p:sp>
        <p:nvSpPr>
          <p:cNvPr id="17" name="Espace réservé du contenu 2">
            <a:extLst>
              <a:ext uri="{FF2B5EF4-FFF2-40B4-BE49-F238E27FC236}">
                <a16:creationId xmlns:a16="http://schemas.microsoft.com/office/drawing/2014/main" id="{AAFB2A86-1EEE-C323-6F0E-FC61EB4BEC3E}"/>
              </a:ext>
            </a:extLst>
          </p:cNvPr>
          <p:cNvSpPr>
            <a:spLocks noGrp="1"/>
          </p:cNvSpPr>
          <p:nvPr>
            <p:ph idx="1"/>
          </p:nvPr>
        </p:nvSpPr>
        <p:spPr>
          <a:xfrm>
            <a:off x="5357192" y="2978417"/>
            <a:ext cx="6450496" cy="3497850"/>
          </a:xfrm>
        </p:spPr>
        <p:txBody>
          <a:bodyPr>
            <a:normAutofit/>
          </a:bodyPr>
          <a:lstStyle/>
          <a:p>
            <a:pPr>
              <a:buFont typeface="Wingdings" panose="05000000000000000000" pitchFamily="2" charset="2"/>
              <a:buChar char="v"/>
            </a:pPr>
            <a:r>
              <a:rPr lang="en-US" dirty="0"/>
              <a:t>Operated from 1894 to 1925</a:t>
            </a:r>
          </a:p>
          <a:p>
            <a:pPr>
              <a:buFont typeface="Wingdings" panose="05000000000000000000" pitchFamily="2" charset="2"/>
              <a:buChar char="v"/>
            </a:pPr>
            <a:r>
              <a:rPr lang="en-US" dirty="0"/>
              <a:t>Gathered a troop of “collaborators” or “secretaries” (about 50 over 30 years) employed to write novels published under the sole name of Willy</a:t>
            </a:r>
          </a:p>
        </p:txBody>
      </p:sp>
      <p:pic>
        <p:nvPicPr>
          <p:cNvPr id="1026" name="Picture 2">
            <a:extLst>
              <a:ext uri="{FF2B5EF4-FFF2-40B4-BE49-F238E27FC236}">
                <a16:creationId xmlns:a16="http://schemas.microsoft.com/office/drawing/2014/main" id="{3F0BDC90-8F9E-DA7E-F8EA-E7975FB5A3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100" y="4091459"/>
            <a:ext cx="1627798" cy="2648871"/>
          </a:xfrm>
          <a:prstGeom prst="rect">
            <a:avLst/>
          </a:prstGeom>
          <a:noFill/>
          <a:extLst>
            <a:ext uri="{909E8E84-426E-40DD-AFC4-6F175D3DCCD1}">
              <a14:hiddenFill xmlns:a14="http://schemas.microsoft.com/office/drawing/2010/main">
                <a:solidFill>
                  <a:srgbClr val="FFFFFF"/>
                </a:solidFill>
              </a14:hiddenFill>
            </a:ext>
          </a:extLst>
        </p:spPr>
      </p:pic>
      <p:sp>
        <p:nvSpPr>
          <p:cNvPr id="12" name="ZoneTexte 11">
            <a:extLst>
              <a:ext uri="{FF2B5EF4-FFF2-40B4-BE49-F238E27FC236}">
                <a16:creationId xmlns:a16="http://schemas.microsoft.com/office/drawing/2014/main" id="{47B2A2B3-4E70-1DA8-EDDD-25063430F506}"/>
              </a:ext>
            </a:extLst>
          </p:cNvPr>
          <p:cNvSpPr txBox="1"/>
          <p:nvPr/>
        </p:nvSpPr>
        <p:spPr>
          <a:xfrm>
            <a:off x="2785405" y="3540306"/>
            <a:ext cx="1627798" cy="369332"/>
          </a:xfrm>
          <a:prstGeom prst="rect">
            <a:avLst/>
          </a:prstGeom>
          <a:noFill/>
        </p:spPr>
        <p:txBody>
          <a:bodyPr wrap="square" rtlCol="0">
            <a:spAutoFit/>
          </a:bodyPr>
          <a:lstStyle/>
          <a:p>
            <a:r>
              <a:rPr lang="fr-FR" dirty="0">
                <a:solidFill>
                  <a:schemeClr val="bg1"/>
                </a:solidFill>
              </a:rPr>
              <a:t>Jean de </a:t>
            </a:r>
            <a:r>
              <a:rPr lang="fr-FR" dirty="0" err="1">
                <a:solidFill>
                  <a:schemeClr val="bg1"/>
                </a:solidFill>
              </a:rPr>
              <a:t>Tinan</a:t>
            </a:r>
            <a:endParaRPr lang="fr-FR" dirty="0">
              <a:solidFill>
                <a:schemeClr val="bg1"/>
              </a:solidFill>
            </a:endParaRPr>
          </a:p>
        </p:txBody>
      </p:sp>
      <p:sp>
        <p:nvSpPr>
          <p:cNvPr id="15" name="ZoneTexte 14">
            <a:extLst>
              <a:ext uri="{FF2B5EF4-FFF2-40B4-BE49-F238E27FC236}">
                <a16:creationId xmlns:a16="http://schemas.microsoft.com/office/drawing/2014/main" id="{382B5D7F-5067-AACE-50C0-8098F1C668FD}"/>
              </a:ext>
            </a:extLst>
          </p:cNvPr>
          <p:cNvSpPr txBox="1"/>
          <p:nvPr/>
        </p:nvSpPr>
        <p:spPr>
          <a:xfrm>
            <a:off x="2714945" y="6268888"/>
            <a:ext cx="1698257" cy="369332"/>
          </a:xfrm>
          <a:prstGeom prst="rect">
            <a:avLst/>
          </a:prstGeom>
          <a:noFill/>
        </p:spPr>
        <p:txBody>
          <a:bodyPr wrap="square" rtlCol="0">
            <a:spAutoFit/>
          </a:bodyPr>
          <a:lstStyle/>
          <a:p>
            <a:r>
              <a:rPr lang="fr-FR" dirty="0">
                <a:solidFill>
                  <a:schemeClr val="bg1"/>
                </a:solidFill>
              </a:rPr>
              <a:t>Marcel </a:t>
            </a:r>
            <a:r>
              <a:rPr lang="fr-FR" dirty="0" err="1">
                <a:solidFill>
                  <a:schemeClr val="bg1"/>
                </a:solidFill>
              </a:rPr>
              <a:t>Boulestin</a:t>
            </a:r>
            <a:endParaRPr lang="fr-FR" dirty="0">
              <a:solidFill>
                <a:schemeClr val="bg1"/>
              </a:solidFill>
            </a:endParaRPr>
          </a:p>
        </p:txBody>
      </p:sp>
    </p:spTree>
    <p:extLst>
      <p:ext uri="{BB962C8B-B14F-4D97-AF65-F5344CB8AC3E}">
        <p14:creationId xmlns:p14="http://schemas.microsoft.com/office/powerpoint/2010/main" val="558141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lèche : en arc 15">
            <a:extLst>
              <a:ext uri="{FF2B5EF4-FFF2-40B4-BE49-F238E27FC236}">
                <a16:creationId xmlns:a16="http://schemas.microsoft.com/office/drawing/2014/main" id="{ACB8628C-C7EC-5B4C-1A52-77B22A36D3C6}"/>
              </a:ext>
            </a:extLst>
          </p:cNvPr>
          <p:cNvSpPr/>
          <p:nvPr/>
        </p:nvSpPr>
        <p:spPr>
          <a:xfrm rot="13251907">
            <a:off x="2088490" y="991441"/>
            <a:ext cx="828942" cy="1204957"/>
          </a:xfrm>
          <a:prstGeom prst="circularArrow">
            <a:avLst>
              <a:gd name="adj1" fmla="val 12500"/>
              <a:gd name="adj2" fmla="val 1142319"/>
              <a:gd name="adj3" fmla="val 20457681"/>
              <a:gd name="adj4" fmla="val 13783197"/>
              <a:gd name="adj5" fmla="val 12500"/>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graphicFrame>
        <p:nvGraphicFramePr>
          <p:cNvPr id="2" name="Diagramme 1">
            <a:extLst>
              <a:ext uri="{FF2B5EF4-FFF2-40B4-BE49-F238E27FC236}">
                <a16:creationId xmlns:a16="http://schemas.microsoft.com/office/drawing/2014/main" id="{63823DA8-0E29-D63F-5CBD-DB552383AD8D}"/>
              </a:ext>
            </a:extLst>
          </p:cNvPr>
          <p:cNvGraphicFramePr/>
          <p:nvPr>
            <p:extLst>
              <p:ext uri="{D42A27DB-BD31-4B8C-83A1-F6EECF244321}">
                <p14:modId xmlns:p14="http://schemas.microsoft.com/office/powerpoint/2010/main" val="2084929154"/>
              </p:ext>
            </p:extLst>
          </p:nvPr>
        </p:nvGraphicFramePr>
        <p:xfrm>
          <a:off x="1882900" y="149087"/>
          <a:ext cx="9213574" cy="65598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ZoneTexte 8">
            <a:extLst>
              <a:ext uri="{FF2B5EF4-FFF2-40B4-BE49-F238E27FC236}">
                <a16:creationId xmlns:a16="http://schemas.microsoft.com/office/drawing/2014/main" id="{FCB658FC-DA65-EB9E-71FE-6A551DDE768A}"/>
              </a:ext>
            </a:extLst>
          </p:cNvPr>
          <p:cNvSpPr txBox="1"/>
          <p:nvPr/>
        </p:nvSpPr>
        <p:spPr>
          <a:xfrm>
            <a:off x="1095526" y="928281"/>
            <a:ext cx="2384276" cy="461665"/>
          </a:xfrm>
          <a:prstGeom prst="rect">
            <a:avLst/>
          </a:prstGeom>
          <a:solidFill>
            <a:schemeClr val="accent5">
              <a:lumMod val="60000"/>
              <a:lumOff val="40000"/>
            </a:schemeClr>
          </a:solidFill>
        </p:spPr>
        <p:txBody>
          <a:bodyPr wrap="square" rtlCol="0">
            <a:spAutoFit/>
          </a:bodyPr>
          <a:lstStyle/>
          <a:p>
            <a:pPr algn="ctr"/>
            <a:r>
              <a:rPr lang="en-US" sz="1200" dirty="0">
                <a:solidFill>
                  <a:schemeClr val="bg1"/>
                </a:solidFill>
              </a:rPr>
              <a:t>Sending to the printer under Willy's signature only</a:t>
            </a:r>
            <a:endParaRPr lang="fr-FR" sz="1200" dirty="0">
              <a:solidFill>
                <a:schemeClr val="bg1"/>
              </a:solidFill>
            </a:endParaRPr>
          </a:p>
        </p:txBody>
      </p:sp>
      <p:sp>
        <p:nvSpPr>
          <p:cNvPr id="10" name="ZoneTexte 9">
            <a:extLst>
              <a:ext uri="{FF2B5EF4-FFF2-40B4-BE49-F238E27FC236}">
                <a16:creationId xmlns:a16="http://schemas.microsoft.com/office/drawing/2014/main" id="{209C970D-3DB2-7DCE-D917-D5538B735AB4}"/>
              </a:ext>
            </a:extLst>
          </p:cNvPr>
          <p:cNvSpPr txBox="1"/>
          <p:nvPr/>
        </p:nvSpPr>
        <p:spPr>
          <a:xfrm>
            <a:off x="7301009" y="4945273"/>
            <a:ext cx="2384276" cy="246221"/>
          </a:xfrm>
          <a:prstGeom prst="rect">
            <a:avLst/>
          </a:prstGeom>
          <a:noFill/>
        </p:spPr>
        <p:txBody>
          <a:bodyPr wrap="square" rtlCol="0">
            <a:spAutoFit/>
          </a:bodyPr>
          <a:lstStyle/>
          <a:p>
            <a:pPr algn="ctr"/>
            <a:r>
              <a:rPr lang="fr-FR" sz="1000" dirty="0" err="1"/>
              <a:t>Typed</a:t>
            </a:r>
            <a:r>
              <a:rPr lang="fr-FR" sz="1000" dirty="0"/>
              <a:t> </a:t>
            </a:r>
            <a:r>
              <a:rPr lang="fr-FR" sz="1000" dirty="0" err="1"/>
              <a:t>manuscripts</a:t>
            </a:r>
            <a:endParaRPr lang="fr-FR" sz="1000" dirty="0"/>
          </a:p>
        </p:txBody>
      </p:sp>
      <p:sp>
        <p:nvSpPr>
          <p:cNvPr id="11" name="ZoneTexte 10">
            <a:extLst>
              <a:ext uri="{FF2B5EF4-FFF2-40B4-BE49-F238E27FC236}">
                <a16:creationId xmlns:a16="http://schemas.microsoft.com/office/drawing/2014/main" id="{C5019402-6BD1-8261-254D-9F323451D076}"/>
              </a:ext>
            </a:extLst>
          </p:cNvPr>
          <p:cNvSpPr txBox="1"/>
          <p:nvPr/>
        </p:nvSpPr>
        <p:spPr>
          <a:xfrm>
            <a:off x="2287664" y="5068384"/>
            <a:ext cx="2384276" cy="246221"/>
          </a:xfrm>
          <a:prstGeom prst="rect">
            <a:avLst/>
          </a:prstGeom>
          <a:noFill/>
        </p:spPr>
        <p:txBody>
          <a:bodyPr wrap="square" rtlCol="0">
            <a:spAutoFit/>
          </a:bodyPr>
          <a:lstStyle/>
          <a:p>
            <a:pPr algn="ctr"/>
            <a:r>
              <a:rPr lang="fr-FR" sz="1000" dirty="0" err="1"/>
              <a:t>Typed</a:t>
            </a:r>
            <a:r>
              <a:rPr lang="fr-FR" sz="1000" dirty="0"/>
              <a:t> </a:t>
            </a:r>
            <a:r>
              <a:rPr lang="fr-FR" sz="1000" dirty="0" err="1"/>
              <a:t>manuscripts</a:t>
            </a:r>
            <a:endParaRPr lang="fr-FR" sz="1000" dirty="0"/>
          </a:p>
        </p:txBody>
      </p:sp>
      <p:sp>
        <p:nvSpPr>
          <p:cNvPr id="12" name="ZoneTexte 11">
            <a:extLst>
              <a:ext uri="{FF2B5EF4-FFF2-40B4-BE49-F238E27FC236}">
                <a16:creationId xmlns:a16="http://schemas.microsoft.com/office/drawing/2014/main" id="{4D388AF1-4125-3498-58D7-9CE4CEE515FE}"/>
              </a:ext>
            </a:extLst>
          </p:cNvPr>
          <p:cNvSpPr txBox="1"/>
          <p:nvPr/>
        </p:nvSpPr>
        <p:spPr>
          <a:xfrm>
            <a:off x="10309100" y="2852531"/>
            <a:ext cx="1664231" cy="646331"/>
          </a:xfrm>
          <a:prstGeom prst="rect">
            <a:avLst/>
          </a:prstGeom>
          <a:solidFill>
            <a:schemeClr val="accent6">
              <a:lumMod val="60000"/>
              <a:lumOff val="40000"/>
            </a:schemeClr>
          </a:solidFill>
        </p:spPr>
        <p:txBody>
          <a:bodyPr wrap="square" rtlCol="0">
            <a:spAutoFit/>
          </a:bodyPr>
          <a:lstStyle/>
          <a:p>
            <a:pPr algn="ctr"/>
            <a:r>
              <a:rPr lang="en-US" sz="1200" dirty="0">
                <a:solidFill>
                  <a:schemeClr val="bg1"/>
                </a:solidFill>
              </a:rPr>
              <a:t>Communication by letters, pneumatic, orally</a:t>
            </a:r>
            <a:endParaRPr lang="fr-FR" sz="1200" dirty="0">
              <a:solidFill>
                <a:schemeClr val="bg1"/>
              </a:solidFill>
            </a:endParaRPr>
          </a:p>
        </p:txBody>
      </p:sp>
    </p:spTree>
    <p:extLst>
      <p:ext uri="{BB962C8B-B14F-4D97-AF65-F5344CB8AC3E}">
        <p14:creationId xmlns:p14="http://schemas.microsoft.com/office/powerpoint/2010/main" val="3439559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A91B3F-8C9A-7E67-8BE1-2534401DC35D}"/>
              </a:ext>
            </a:extLst>
          </p:cNvPr>
          <p:cNvSpPr>
            <a:spLocks noGrp="1"/>
          </p:cNvSpPr>
          <p:nvPr>
            <p:ph type="title"/>
          </p:nvPr>
        </p:nvSpPr>
        <p:spPr>
          <a:xfrm>
            <a:off x="1024128" y="585216"/>
            <a:ext cx="10368397" cy="1499616"/>
          </a:xfrm>
        </p:spPr>
        <p:txBody>
          <a:bodyPr>
            <a:normAutofit/>
          </a:bodyPr>
          <a:lstStyle/>
          <a:p>
            <a:r>
              <a:rPr lang="fr-FR" sz="4000" dirty="0"/>
              <a:t>« Dans le temps que nous travaillions aux ateliers... »</a:t>
            </a:r>
          </a:p>
        </p:txBody>
      </p:sp>
      <p:sp>
        <p:nvSpPr>
          <p:cNvPr id="9" name="Content Placeholder 8">
            <a:extLst>
              <a:ext uri="{FF2B5EF4-FFF2-40B4-BE49-F238E27FC236}">
                <a16:creationId xmlns:a16="http://schemas.microsoft.com/office/drawing/2014/main" id="{CCAFF6BD-6D64-724C-C579-838E95FDF295}"/>
              </a:ext>
            </a:extLst>
          </p:cNvPr>
          <p:cNvSpPr>
            <a:spLocks noGrp="1"/>
          </p:cNvSpPr>
          <p:nvPr>
            <p:ph idx="1"/>
          </p:nvPr>
        </p:nvSpPr>
        <p:spPr>
          <a:xfrm>
            <a:off x="121957" y="4457581"/>
            <a:ext cx="5775715" cy="2084831"/>
          </a:xfrm>
        </p:spPr>
        <p:txBody>
          <a:bodyPr>
            <a:normAutofit lnSpcReduction="10000"/>
          </a:bodyPr>
          <a:lstStyle/>
          <a:p>
            <a:pPr>
              <a:buFont typeface="Wingdings" panose="05000000000000000000" pitchFamily="2" charset="2"/>
              <a:buChar char="v"/>
            </a:pPr>
            <a:r>
              <a:rPr lang="en-US" dirty="0"/>
              <a:t>Colette: member of the workshop</a:t>
            </a:r>
          </a:p>
          <a:p>
            <a:pPr lvl="1">
              <a:buFont typeface="Wingdings" panose="05000000000000000000" pitchFamily="2" charset="2"/>
              <a:buChar char="v"/>
            </a:pPr>
            <a:r>
              <a:rPr lang="en-US" dirty="0"/>
              <a:t>Willy commissioned her to write the sequels to </a:t>
            </a:r>
            <a:r>
              <a:rPr lang="en-US" i="1" dirty="0"/>
              <a:t>Claudine à </a:t>
            </a:r>
            <a:r>
              <a:rPr lang="en-US" i="1" dirty="0" err="1"/>
              <a:t>l’école</a:t>
            </a:r>
            <a:r>
              <a:rPr lang="en-US" i="1" dirty="0"/>
              <a:t> </a:t>
            </a:r>
            <a:r>
              <a:rPr lang="en-US" dirty="0"/>
              <a:t>(1901-1903), </a:t>
            </a:r>
            <a:r>
              <a:rPr lang="en-US" i="1" dirty="0" err="1"/>
              <a:t>Minne</a:t>
            </a:r>
            <a:r>
              <a:rPr lang="en-US" dirty="0"/>
              <a:t> (1904) and </a:t>
            </a:r>
            <a:r>
              <a:rPr lang="en-US" i="1" dirty="0"/>
              <a:t>Les </a:t>
            </a:r>
            <a:r>
              <a:rPr lang="en-US" i="1" dirty="0" err="1"/>
              <a:t>Égarements</a:t>
            </a:r>
            <a:r>
              <a:rPr lang="en-US" i="1" dirty="0"/>
              <a:t> de </a:t>
            </a:r>
            <a:r>
              <a:rPr lang="en-US" i="1" dirty="0" err="1"/>
              <a:t>Minne</a:t>
            </a:r>
            <a:r>
              <a:rPr lang="en-US" dirty="0"/>
              <a:t> (1905)</a:t>
            </a:r>
          </a:p>
          <a:p>
            <a:pPr lvl="1">
              <a:buFont typeface="Wingdings" panose="05000000000000000000" pitchFamily="2" charset="2"/>
              <a:buChar char="v"/>
            </a:pPr>
            <a:r>
              <a:rPr lang="en-US" dirty="0"/>
              <a:t>Participates in the writing of </a:t>
            </a:r>
            <a:r>
              <a:rPr lang="en-US" i="1" dirty="0"/>
              <a:t>Un</a:t>
            </a:r>
            <a:r>
              <a:rPr lang="en-US" dirty="0"/>
              <a:t> </a:t>
            </a:r>
            <a:r>
              <a:rPr lang="en-US" i="1" dirty="0"/>
              <a:t>petit </a:t>
            </a:r>
            <a:r>
              <a:rPr lang="en-US" i="1" dirty="0" err="1"/>
              <a:t>vieux</a:t>
            </a:r>
            <a:r>
              <a:rPr lang="en-US" i="1" dirty="0"/>
              <a:t> bien propre</a:t>
            </a:r>
            <a:r>
              <a:rPr lang="en-US" dirty="0"/>
              <a:t> (1907)</a:t>
            </a:r>
          </a:p>
          <a:p>
            <a:pPr>
              <a:buFont typeface="Wingdings" panose="05000000000000000000" pitchFamily="2" charset="2"/>
              <a:buChar char="v"/>
            </a:pPr>
            <a:r>
              <a:rPr lang="en-US" dirty="0"/>
              <a:t>Monthly allowance (300 francs per month)</a:t>
            </a:r>
          </a:p>
        </p:txBody>
      </p:sp>
      <p:pic>
        <p:nvPicPr>
          <p:cNvPr id="5" name="Espace réservé du contenu 4" descr="Une image contenant intérieur, personne, table&#10;&#10;Description générée automatiquement">
            <a:extLst>
              <a:ext uri="{FF2B5EF4-FFF2-40B4-BE49-F238E27FC236}">
                <a16:creationId xmlns:a16="http://schemas.microsoft.com/office/drawing/2014/main" id="{E503D3FD-1143-3199-437D-154388421D81}"/>
              </a:ext>
            </a:extLst>
          </p:cNvPr>
          <p:cNvPicPr>
            <a:picLocks noChangeAspect="1"/>
          </p:cNvPicPr>
          <p:nvPr/>
        </p:nvPicPr>
        <p:blipFill>
          <a:blip r:embed="rId2"/>
          <a:stretch>
            <a:fillRect/>
          </a:stretch>
        </p:blipFill>
        <p:spPr>
          <a:xfrm>
            <a:off x="1158940" y="1661819"/>
            <a:ext cx="3701752" cy="2480174"/>
          </a:xfrm>
          <a:prstGeom prst="rect">
            <a:avLst/>
          </a:prstGeom>
        </p:spPr>
      </p:pic>
      <p:sp>
        <p:nvSpPr>
          <p:cNvPr id="6" name="ZoneTexte 5">
            <a:extLst>
              <a:ext uri="{FF2B5EF4-FFF2-40B4-BE49-F238E27FC236}">
                <a16:creationId xmlns:a16="http://schemas.microsoft.com/office/drawing/2014/main" id="{D0A9EBB2-8D82-874C-C184-D95F7B47C224}"/>
              </a:ext>
            </a:extLst>
          </p:cNvPr>
          <p:cNvSpPr txBox="1"/>
          <p:nvPr/>
        </p:nvSpPr>
        <p:spPr>
          <a:xfrm>
            <a:off x="894733" y="4088249"/>
            <a:ext cx="4230165" cy="369332"/>
          </a:xfrm>
          <a:prstGeom prst="rect">
            <a:avLst/>
          </a:prstGeom>
          <a:noFill/>
        </p:spPr>
        <p:txBody>
          <a:bodyPr wrap="square" rtlCol="0">
            <a:spAutoFit/>
          </a:bodyPr>
          <a:lstStyle/>
          <a:p>
            <a:pPr algn="ctr"/>
            <a:r>
              <a:rPr lang="fr-FR" dirty="0"/>
              <a:t>Colette and Willy </a:t>
            </a:r>
            <a:r>
              <a:rPr lang="fr-FR" dirty="0" err="1"/>
              <a:t>around</a:t>
            </a:r>
            <a:r>
              <a:rPr lang="fr-FR" dirty="0"/>
              <a:t> 1905</a:t>
            </a:r>
          </a:p>
        </p:txBody>
      </p:sp>
      <p:sp>
        <p:nvSpPr>
          <p:cNvPr id="7" name="Espace réservé du contenu 2">
            <a:extLst>
              <a:ext uri="{FF2B5EF4-FFF2-40B4-BE49-F238E27FC236}">
                <a16:creationId xmlns:a16="http://schemas.microsoft.com/office/drawing/2014/main" id="{96CF0D8E-F92E-E84F-BFBA-8411D23D68B0}"/>
              </a:ext>
            </a:extLst>
          </p:cNvPr>
          <p:cNvSpPr txBox="1">
            <a:spLocks/>
          </p:cNvSpPr>
          <p:nvPr/>
        </p:nvSpPr>
        <p:spPr>
          <a:xfrm>
            <a:off x="6096000" y="1605600"/>
            <a:ext cx="5786210" cy="5072786"/>
          </a:xfrm>
          <a:prstGeom prst="rect">
            <a:avLst/>
          </a:prstGeom>
          <a:solidFill>
            <a:schemeClr val="accent2"/>
          </a:solidFill>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r>
              <a:rPr lang="fr-FR" dirty="0">
                <a:solidFill>
                  <a:srgbClr val="FFFFFF"/>
                </a:solidFill>
              </a:rPr>
              <a:t>« Nous autres les anciens, Pierre </a:t>
            </a:r>
            <a:r>
              <a:rPr lang="fr-FR" dirty="0" err="1">
                <a:solidFill>
                  <a:srgbClr val="FFFFFF"/>
                </a:solidFill>
              </a:rPr>
              <a:t>Veber</a:t>
            </a:r>
            <a:r>
              <a:rPr lang="fr-FR" dirty="0">
                <a:solidFill>
                  <a:srgbClr val="FFFFFF"/>
                </a:solidFill>
              </a:rPr>
              <a:t>, </a:t>
            </a:r>
            <a:r>
              <a:rPr lang="fr-FR" dirty="0" err="1">
                <a:solidFill>
                  <a:srgbClr val="FFFFFF"/>
                </a:solidFill>
              </a:rPr>
              <a:t>Vuillermoz</a:t>
            </a:r>
            <a:r>
              <a:rPr lang="fr-FR" dirty="0">
                <a:solidFill>
                  <a:srgbClr val="FFFFFF"/>
                </a:solidFill>
              </a:rPr>
              <a:t>, l’excellent « </a:t>
            </a:r>
            <a:r>
              <a:rPr lang="fr-FR" dirty="0" err="1">
                <a:solidFill>
                  <a:srgbClr val="FFFFFF"/>
                </a:solidFill>
              </a:rPr>
              <a:t>Cur</a:t>
            </a:r>
            <a:r>
              <a:rPr lang="fr-FR" dirty="0">
                <a:solidFill>
                  <a:srgbClr val="FFFFFF"/>
                </a:solidFill>
              </a:rPr>
              <a:t> » prince des gastronomes, Marcel </a:t>
            </a:r>
            <a:r>
              <a:rPr lang="fr-FR" dirty="0" err="1">
                <a:solidFill>
                  <a:srgbClr val="FFFFFF"/>
                </a:solidFill>
              </a:rPr>
              <a:t>Boulestin</a:t>
            </a:r>
            <a:r>
              <a:rPr lang="fr-FR" dirty="0">
                <a:solidFill>
                  <a:srgbClr val="FFFFFF"/>
                </a:solidFill>
              </a:rPr>
              <a:t>, et moi, nous avons gardé l’habitude, quand nous évoquons notre passé de dupes, de dire : « Dans le temps que nous travaillions aux ateliers... » »</a:t>
            </a:r>
          </a:p>
          <a:p>
            <a:r>
              <a:rPr lang="en-US" i="1" dirty="0">
                <a:solidFill>
                  <a:srgbClr val="FFFFFF"/>
                </a:solidFill>
              </a:rPr>
              <a:t>“We old-timers, Pierre </a:t>
            </a:r>
            <a:r>
              <a:rPr lang="en-US" i="1" dirty="0" err="1">
                <a:solidFill>
                  <a:srgbClr val="FFFFFF"/>
                </a:solidFill>
              </a:rPr>
              <a:t>Veber</a:t>
            </a:r>
            <a:r>
              <a:rPr lang="en-US" i="1" dirty="0">
                <a:solidFill>
                  <a:srgbClr val="FFFFFF"/>
                </a:solidFill>
              </a:rPr>
              <a:t>, </a:t>
            </a:r>
            <a:r>
              <a:rPr lang="en-US" i="1" dirty="0" err="1">
                <a:solidFill>
                  <a:srgbClr val="FFFFFF"/>
                </a:solidFill>
              </a:rPr>
              <a:t>Vuillermoz</a:t>
            </a:r>
            <a:r>
              <a:rPr lang="en-US" i="1" dirty="0">
                <a:solidFill>
                  <a:srgbClr val="FFFFFF"/>
                </a:solidFill>
              </a:rPr>
              <a:t>, the excellent "Cur" prince of gastronomes, Marcel </a:t>
            </a:r>
            <a:r>
              <a:rPr lang="en-US" i="1" dirty="0" err="1">
                <a:solidFill>
                  <a:srgbClr val="FFFFFF"/>
                </a:solidFill>
              </a:rPr>
              <a:t>Boulestin</a:t>
            </a:r>
            <a:r>
              <a:rPr lang="en-US" i="1" dirty="0">
                <a:solidFill>
                  <a:srgbClr val="FFFFFF"/>
                </a:solidFill>
              </a:rPr>
              <a:t>, and I, have kept the habit, when we evoke our past as dupes, of saying: ‘In the days when we worked in the workshops...’. ”</a:t>
            </a:r>
            <a:endParaRPr lang="fr-FR" i="1" dirty="0">
              <a:solidFill>
                <a:srgbClr val="FFFFFF"/>
              </a:solidFill>
            </a:endParaRPr>
          </a:p>
          <a:p>
            <a:endParaRPr lang="fr-FR" dirty="0">
              <a:solidFill>
                <a:srgbClr val="FFFFFF"/>
              </a:solidFill>
            </a:endParaRPr>
          </a:p>
          <a:p>
            <a:pPr algn="r"/>
            <a:r>
              <a:rPr lang="fr-FR" dirty="0">
                <a:solidFill>
                  <a:srgbClr val="FFFFFF"/>
                </a:solidFill>
              </a:rPr>
              <a:t>Colette, </a:t>
            </a:r>
            <a:r>
              <a:rPr lang="fr-FR" i="1" dirty="0">
                <a:solidFill>
                  <a:srgbClr val="FFFFFF"/>
                </a:solidFill>
              </a:rPr>
              <a:t>Mes Apprentissages</a:t>
            </a:r>
            <a:r>
              <a:rPr lang="fr-FR" dirty="0">
                <a:solidFill>
                  <a:srgbClr val="FFFFFF"/>
                </a:solidFill>
              </a:rPr>
              <a:t> (1935)</a:t>
            </a:r>
          </a:p>
        </p:txBody>
      </p:sp>
    </p:spTree>
    <p:extLst>
      <p:ext uri="{BB962C8B-B14F-4D97-AF65-F5344CB8AC3E}">
        <p14:creationId xmlns:p14="http://schemas.microsoft.com/office/powerpoint/2010/main" val="3621583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E02C1F-95B4-1C24-098F-C02B5955837A}"/>
              </a:ext>
            </a:extLst>
          </p:cNvPr>
          <p:cNvSpPr>
            <a:spLocks noGrp="1"/>
          </p:cNvSpPr>
          <p:nvPr>
            <p:ph type="title"/>
          </p:nvPr>
        </p:nvSpPr>
        <p:spPr>
          <a:xfrm>
            <a:off x="1024127" y="585216"/>
            <a:ext cx="10873011" cy="1499616"/>
          </a:xfrm>
        </p:spPr>
        <p:txBody>
          <a:bodyPr/>
          <a:lstStyle/>
          <a:p>
            <a:r>
              <a:rPr lang="en-US" dirty="0"/>
              <a:t>What interventions from Willy in the</a:t>
            </a:r>
            <a:r>
              <a:rPr lang="fr-FR" i="1" dirty="0"/>
              <a:t>Claudine</a:t>
            </a:r>
            <a:r>
              <a:rPr lang="fr-FR" dirty="0"/>
              <a:t> </a:t>
            </a:r>
            <a:r>
              <a:rPr lang="fr-FR" dirty="0" err="1"/>
              <a:t>Series</a:t>
            </a:r>
            <a:r>
              <a:rPr lang="fr-FR" i="1" dirty="0"/>
              <a:t> </a:t>
            </a:r>
            <a:r>
              <a:rPr lang="fr-FR" dirty="0"/>
              <a:t>?</a:t>
            </a:r>
          </a:p>
        </p:txBody>
      </p:sp>
      <p:sp>
        <p:nvSpPr>
          <p:cNvPr id="3" name="Espace réservé du contenu 2">
            <a:extLst>
              <a:ext uri="{FF2B5EF4-FFF2-40B4-BE49-F238E27FC236}">
                <a16:creationId xmlns:a16="http://schemas.microsoft.com/office/drawing/2014/main" id="{4725E32E-C52C-DD67-1E80-CCCC59729AB2}"/>
              </a:ext>
            </a:extLst>
          </p:cNvPr>
          <p:cNvSpPr>
            <a:spLocks noGrp="1"/>
          </p:cNvSpPr>
          <p:nvPr>
            <p:ph idx="1"/>
          </p:nvPr>
        </p:nvSpPr>
        <p:spPr>
          <a:xfrm>
            <a:off x="783771" y="2285999"/>
            <a:ext cx="11322090" cy="4442791"/>
          </a:xfrm>
        </p:spPr>
        <p:txBody>
          <a:bodyPr>
            <a:normAutofit/>
          </a:bodyPr>
          <a:lstStyle/>
          <a:p>
            <a:pPr>
              <a:buFont typeface="Wingdings" panose="05000000000000000000" pitchFamily="2" charset="2"/>
              <a:buChar char="v"/>
            </a:pPr>
            <a:r>
              <a:rPr lang="en-US" dirty="0"/>
              <a:t>Colette wrote the first drafts entirely: a method “different” from the usual procedure used by Willy</a:t>
            </a:r>
          </a:p>
          <a:p>
            <a:pPr lvl="1">
              <a:buFont typeface="Wingdings" panose="05000000000000000000" pitchFamily="2" charset="2"/>
              <a:buChar char="v"/>
            </a:pPr>
            <a:r>
              <a:rPr lang="en-US" dirty="0"/>
              <a:t>From preserved manuscripts: text submitted as it was being written</a:t>
            </a:r>
          </a:p>
          <a:p>
            <a:pPr lvl="1">
              <a:buFont typeface="Wingdings" panose="05000000000000000000" pitchFamily="2" charset="2"/>
              <a:buChar char="v"/>
            </a:pPr>
            <a:r>
              <a:rPr lang="en-US" i="1" dirty="0"/>
              <a:t>Claudine </a:t>
            </a:r>
            <a:r>
              <a:rPr lang="en-US" dirty="0"/>
              <a:t>à </a:t>
            </a:r>
            <a:r>
              <a:rPr lang="en-US" dirty="0" err="1"/>
              <a:t>l’école</a:t>
            </a:r>
            <a:r>
              <a:rPr lang="en-US" dirty="0"/>
              <a:t> :Willy most probably revised the manuscript (cf. manuscripts kept at the </a:t>
            </a:r>
            <a:r>
              <a:rPr lang="en-US" dirty="0" err="1"/>
              <a:t>Bibliothèque</a:t>
            </a:r>
            <a:r>
              <a:rPr lang="en-US" dirty="0"/>
              <a:t> </a:t>
            </a:r>
            <a:r>
              <a:rPr lang="en-US" dirty="0" err="1"/>
              <a:t>nationale</a:t>
            </a:r>
            <a:r>
              <a:rPr lang="en-US" dirty="0"/>
              <a:t> de France)</a:t>
            </a:r>
          </a:p>
          <a:p>
            <a:pPr>
              <a:buFont typeface="Wingdings" panose="05000000000000000000" pitchFamily="2" charset="2"/>
              <a:buChar char="v"/>
            </a:pPr>
            <a:r>
              <a:rPr lang="fr-FR" dirty="0"/>
              <a:t>Nature of </a:t>
            </a:r>
            <a:r>
              <a:rPr lang="fr-FR" dirty="0" err="1"/>
              <a:t>Willy's</a:t>
            </a:r>
            <a:r>
              <a:rPr lang="fr-FR" dirty="0"/>
              <a:t> interventions:</a:t>
            </a:r>
          </a:p>
          <a:p>
            <a:pPr lvl="1">
              <a:buFont typeface="Wingdings" panose="05000000000000000000" pitchFamily="2" charset="2"/>
              <a:buChar char="v"/>
            </a:pPr>
            <a:r>
              <a:rPr lang="en-US" dirty="0"/>
              <a:t>Cuts</a:t>
            </a:r>
          </a:p>
          <a:p>
            <a:pPr lvl="1">
              <a:buFont typeface="Wingdings" panose="05000000000000000000" pitchFamily="2" charset="2"/>
              <a:buChar char="v"/>
            </a:pPr>
            <a:r>
              <a:rPr lang="en-US" dirty="0"/>
              <a:t>Corrections/ modifications/ rewriting</a:t>
            </a:r>
          </a:p>
          <a:p>
            <a:pPr lvl="1">
              <a:buFont typeface="Wingdings" panose="05000000000000000000" pitchFamily="2" charset="2"/>
              <a:buChar char="v"/>
            </a:pPr>
            <a:r>
              <a:rPr lang="en-US" dirty="0"/>
              <a:t>Additions</a:t>
            </a:r>
            <a:endParaRPr lang="fr-FR" dirty="0"/>
          </a:p>
        </p:txBody>
      </p:sp>
    </p:spTree>
    <p:extLst>
      <p:ext uri="{BB962C8B-B14F-4D97-AF65-F5344CB8AC3E}">
        <p14:creationId xmlns:p14="http://schemas.microsoft.com/office/powerpoint/2010/main" val="1408816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226C90C-AF57-26F3-7BF9-73975E8D2CE0}"/>
              </a:ext>
            </a:extLst>
          </p:cNvPr>
          <p:cNvSpPr>
            <a:spLocks noGrp="1"/>
          </p:cNvSpPr>
          <p:nvPr>
            <p:ph type="title"/>
          </p:nvPr>
        </p:nvSpPr>
        <p:spPr/>
        <p:txBody>
          <a:bodyPr/>
          <a:lstStyle/>
          <a:p>
            <a:r>
              <a:rPr lang="fr-FR" dirty="0"/>
              <a:t>A METHODOLOGICAL CHALLENGE</a:t>
            </a:r>
          </a:p>
        </p:txBody>
      </p:sp>
      <p:sp>
        <p:nvSpPr>
          <p:cNvPr id="3" name="Espace réservé du contenu 2">
            <a:extLst>
              <a:ext uri="{FF2B5EF4-FFF2-40B4-BE49-F238E27FC236}">
                <a16:creationId xmlns:a16="http://schemas.microsoft.com/office/drawing/2014/main" id="{64AECE5C-B85C-E3AD-CD04-26342EFBF5DB}"/>
              </a:ext>
            </a:extLst>
          </p:cNvPr>
          <p:cNvSpPr>
            <a:spLocks noGrp="1"/>
          </p:cNvSpPr>
          <p:nvPr>
            <p:ph idx="1"/>
          </p:nvPr>
        </p:nvSpPr>
        <p:spPr>
          <a:xfrm>
            <a:off x="874643" y="2045076"/>
            <a:ext cx="11211340" cy="3679863"/>
          </a:xfrm>
        </p:spPr>
        <p:txBody>
          <a:bodyPr>
            <a:normAutofit/>
          </a:bodyPr>
          <a:lstStyle/>
          <a:p>
            <a:pPr>
              <a:buFont typeface="Wingdings" panose="05000000000000000000" pitchFamily="2" charset="2"/>
              <a:buChar char="v"/>
            </a:pPr>
            <a:r>
              <a:rPr lang="en-US" dirty="0"/>
              <a:t>Willy's style... what does it look like?</a:t>
            </a:r>
          </a:p>
          <a:p>
            <a:pPr>
              <a:buFont typeface="Wingdings" panose="05000000000000000000" pitchFamily="2" charset="2"/>
              <a:buChar char="v"/>
            </a:pPr>
            <a:r>
              <a:rPr lang="en-US" dirty="0"/>
              <a:t>Some of his works are co-authored, and the works signed with his name alone were most likely </a:t>
            </a:r>
            <a:r>
              <a:rPr lang="en-US"/>
              <a:t>co-authored.</a:t>
            </a:r>
          </a:p>
          <a:p>
            <a:pPr>
              <a:buFont typeface="Wingdings" panose="05000000000000000000" pitchFamily="2" charset="2"/>
              <a:buChar char="v"/>
            </a:pPr>
            <a:r>
              <a:rPr lang="en-US"/>
              <a:t>As </a:t>
            </a:r>
            <a:r>
              <a:rPr lang="en-US" dirty="0"/>
              <a:t>a result, a classic approach to the attribution of authority cannot be easily applied: how, for example, can we teach an AI to </a:t>
            </a:r>
            <a:r>
              <a:rPr lang="en-US" dirty="0" err="1"/>
              <a:t>recognise</a:t>
            </a:r>
            <a:r>
              <a:rPr lang="en-US" dirty="0"/>
              <a:t> Willy's pen if we have no example to provide of his style?</a:t>
            </a:r>
          </a:p>
        </p:txBody>
      </p:sp>
    </p:spTree>
    <p:extLst>
      <p:ext uri="{BB962C8B-B14F-4D97-AF65-F5344CB8AC3E}">
        <p14:creationId xmlns:p14="http://schemas.microsoft.com/office/powerpoint/2010/main" val="3347067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95EA7A-B8FC-2690-5DF1-65DA5CAC510A}"/>
              </a:ext>
            </a:extLst>
          </p:cNvPr>
          <p:cNvSpPr>
            <a:spLocks noGrp="1"/>
          </p:cNvSpPr>
          <p:nvPr>
            <p:ph type="title"/>
          </p:nvPr>
        </p:nvSpPr>
        <p:spPr>
          <a:xfrm>
            <a:off x="1024128" y="545460"/>
            <a:ext cx="9720072" cy="1499616"/>
          </a:xfrm>
        </p:spPr>
        <p:txBody>
          <a:bodyPr/>
          <a:lstStyle/>
          <a:p>
            <a:r>
              <a:rPr lang="en-US" dirty="0"/>
              <a:t>The man who did not write</a:t>
            </a:r>
            <a:endParaRPr lang="fr-FR" dirty="0"/>
          </a:p>
        </p:txBody>
      </p:sp>
      <p:sp>
        <p:nvSpPr>
          <p:cNvPr id="3" name="Espace réservé du contenu 2">
            <a:extLst>
              <a:ext uri="{FF2B5EF4-FFF2-40B4-BE49-F238E27FC236}">
                <a16:creationId xmlns:a16="http://schemas.microsoft.com/office/drawing/2014/main" id="{3E4A458C-DF8A-D705-63F2-E91427CF043F}"/>
              </a:ext>
            </a:extLst>
          </p:cNvPr>
          <p:cNvSpPr>
            <a:spLocks noGrp="1"/>
          </p:cNvSpPr>
          <p:nvPr>
            <p:ph idx="1"/>
          </p:nvPr>
        </p:nvSpPr>
        <p:spPr>
          <a:xfrm>
            <a:off x="500610" y="2165538"/>
            <a:ext cx="7100341" cy="4023360"/>
          </a:xfrm>
        </p:spPr>
        <p:txBody>
          <a:bodyPr>
            <a:normAutofit/>
          </a:bodyPr>
          <a:lstStyle/>
          <a:p>
            <a:pPr>
              <a:buFont typeface="Wingdings" panose="05000000000000000000" pitchFamily="2" charset="2"/>
              <a:buChar char="v"/>
            </a:pPr>
            <a:r>
              <a:rPr lang="en-US" dirty="0"/>
              <a:t>Willy would not consider himself a writer </a:t>
            </a:r>
          </a:p>
          <a:p>
            <a:pPr>
              <a:buFont typeface="Wingdings" panose="05000000000000000000" pitchFamily="2" charset="2"/>
              <a:buChar char="v"/>
            </a:pPr>
            <a:r>
              <a:rPr lang="en-US" dirty="0"/>
              <a:t>Horror of the blank page: he needed a written text that he could change as he pleased</a:t>
            </a:r>
          </a:p>
          <a:p>
            <a:pPr>
              <a:buFont typeface="Wingdings" panose="05000000000000000000" pitchFamily="2" charset="2"/>
              <a:buChar char="v"/>
            </a:pPr>
            <a:r>
              <a:rPr lang="en-US" dirty="0"/>
              <a:t>“Refusal to write” evident in all his correspondence</a:t>
            </a:r>
          </a:p>
          <a:p>
            <a:pPr lvl="1">
              <a:buFont typeface="Wingdings" panose="05000000000000000000" pitchFamily="2" charset="2"/>
              <a:buChar char="v"/>
            </a:pPr>
            <a:r>
              <a:rPr lang="en-US" dirty="0"/>
              <a:t>Gives detailed instructions to his collaborators - sometimes as long as the text requested</a:t>
            </a:r>
          </a:p>
          <a:p>
            <a:pPr lvl="1">
              <a:buFont typeface="Wingdings" panose="05000000000000000000" pitchFamily="2" charset="2"/>
              <a:buChar char="v"/>
            </a:pPr>
            <a:r>
              <a:rPr lang="en-US" dirty="0"/>
              <a:t>Genuine satisfaction in proofreading/editing/rewriting</a:t>
            </a:r>
            <a:endParaRPr lang="fr-FR" dirty="0"/>
          </a:p>
        </p:txBody>
      </p:sp>
      <p:sp>
        <p:nvSpPr>
          <p:cNvPr id="4" name="Espace réservé du contenu 2">
            <a:extLst>
              <a:ext uri="{FF2B5EF4-FFF2-40B4-BE49-F238E27FC236}">
                <a16:creationId xmlns:a16="http://schemas.microsoft.com/office/drawing/2014/main" id="{1F41B9A8-585B-0121-16F5-EB721AF05D81}"/>
              </a:ext>
            </a:extLst>
          </p:cNvPr>
          <p:cNvSpPr txBox="1">
            <a:spLocks/>
          </p:cNvSpPr>
          <p:nvPr/>
        </p:nvSpPr>
        <p:spPr>
          <a:xfrm>
            <a:off x="7600951" y="2045076"/>
            <a:ext cx="4326494" cy="4023360"/>
          </a:xfrm>
          <a:prstGeom prst="rect">
            <a:avLst/>
          </a:prstGeom>
          <a:solidFill>
            <a:schemeClr val="accent2"/>
          </a:solidFill>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buNone/>
            </a:pPr>
            <a:r>
              <a:rPr lang="fr-FR" dirty="0">
                <a:solidFill>
                  <a:srgbClr val="FFFFFF"/>
                </a:solidFill>
              </a:rPr>
              <a:t>« Le « cas Willy » présente une singularité unique : l’homme qui n’écrivait pas avait plus de talent que ceux qui écrivaient en son lieu et place. »</a:t>
            </a:r>
          </a:p>
          <a:p>
            <a:pPr marL="0" indent="0">
              <a:buNone/>
            </a:pPr>
            <a:r>
              <a:rPr lang="en-US" i="1" dirty="0">
                <a:solidFill>
                  <a:srgbClr val="FFFFFF"/>
                </a:solidFill>
              </a:rPr>
              <a:t>“The 'Willy case' is unique in that the man who did not write was more talented than those who wrote in his place.”</a:t>
            </a:r>
            <a:endParaRPr lang="fr-FR" i="1" dirty="0">
              <a:solidFill>
                <a:srgbClr val="FFFFFF"/>
              </a:solidFill>
            </a:endParaRPr>
          </a:p>
          <a:p>
            <a:pPr marL="0" indent="0">
              <a:buNone/>
            </a:pPr>
            <a:endParaRPr lang="fr-FR" dirty="0">
              <a:solidFill>
                <a:srgbClr val="FFFFFF"/>
              </a:solidFill>
            </a:endParaRPr>
          </a:p>
          <a:p>
            <a:pPr algn="r"/>
            <a:r>
              <a:rPr lang="fr-FR" dirty="0">
                <a:solidFill>
                  <a:srgbClr val="FFFFFF"/>
                </a:solidFill>
              </a:rPr>
              <a:t>Colette, </a:t>
            </a:r>
            <a:r>
              <a:rPr lang="fr-FR" i="1" dirty="0">
                <a:solidFill>
                  <a:srgbClr val="FFFFFF"/>
                </a:solidFill>
              </a:rPr>
              <a:t>Mes Apprentissages</a:t>
            </a:r>
            <a:r>
              <a:rPr lang="fr-FR" dirty="0">
                <a:solidFill>
                  <a:srgbClr val="FFFFFF"/>
                </a:solidFill>
              </a:rPr>
              <a:t> (1935)</a:t>
            </a:r>
          </a:p>
        </p:txBody>
      </p:sp>
    </p:spTree>
    <p:extLst>
      <p:ext uri="{BB962C8B-B14F-4D97-AF65-F5344CB8AC3E}">
        <p14:creationId xmlns:p14="http://schemas.microsoft.com/office/powerpoint/2010/main" val="414843238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égral">
  <a:themeElements>
    <a:clrScheme name="Integral">
      <a:dk1>
        <a:srgbClr val="2E2B21"/>
      </a:dk1>
      <a:lt1>
        <a:srgbClr val="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090DCB5F-146D-478A-852A-34B16FE9F3A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7731</TotalTime>
  <Words>1811</Words>
  <Application>Microsoft Office PowerPoint</Application>
  <PresentationFormat>Grand écran</PresentationFormat>
  <Paragraphs>152</Paragraphs>
  <Slides>18</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vt:i4>
      </vt:variant>
    </vt:vector>
  </HeadingPairs>
  <TitlesOfParts>
    <vt:vector size="24" baseType="lpstr">
      <vt:lpstr>Calibri</vt:lpstr>
      <vt:lpstr>Tw Cen MT</vt:lpstr>
      <vt:lpstr>Tw Cen MT Condensed</vt:lpstr>
      <vt:lpstr>Wingdings</vt:lpstr>
      <vt:lpstr>Wingdings 3</vt:lpstr>
      <vt:lpstr>Intégral</vt:lpstr>
      <vt:lpstr>Claudine at the workshop: the impact of Willy and his secretaries on Colette’s writing</vt:lpstr>
      <vt:lpstr>Colette and Willy</vt:lpstr>
      <vt:lpstr>Who wrote the Claudine?</vt:lpstr>
      <vt:lpstr>Willy's workshop: industrialising literature</vt:lpstr>
      <vt:lpstr>Présentation PowerPoint</vt:lpstr>
      <vt:lpstr>« Dans le temps que nous travaillions aux ateliers... »</vt:lpstr>
      <vt:lpstr>What interventions from Willy in theClaudine Series ?</vt:lpstr>
      <vt:lpstr>A METHODOLOGICAL CHALLENGE</vt:lpstr>
      <vt:lpstr>The man who did not write</vt:lpstr>
      <vt:lpstr>The Willy Effect</vt:lpstr>
      <vt:lpstr>OUR IDEA</vt:lpstr>
      <vt:lpstr>The CORPUS</vt:lpstr>
      <vt:lpstr>METHOD</vt:lpstr>
      <vt:lpstr>Results</vt:lpstr>
      <vt:lpstr>A Willy effect on Colette's work?</vt:lpstr>
      <vt:lpstr>Colette's apprenticeships</vt:lpstr>
      <vt:lpstr>DONE AND TO DO</vt:lpstr>
      <vt:lpstr>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Marie A. Puren</dc:creator>
  <cp:lastModifiedBy>Marie A. Puren</cp:lastModifiedBy>
  <cp:revision>668</cp:revision>
  <cp:lastPrinted>2022-02-04T07:44:57Z</cp:lastPrinted>
  <dcterms:created xsi:type="dcterms:W3CDTF">2022-01-27T09:38:32Z</dcterms:created>
  <dcterms:modified xsi:type="dcterms:W3CDTF">2022-06-01T15:26:23Z</dcterms:modified>
</cp:coreProperties>
</file>