
<file path=[Content_Types].xml><?xml version="1.0" encoding="utf-8"?>
<Types xmlns="http://schemas.openxmlformats.org/package/2006/content-types">
  <Default ContentType="image/jpeg" Extension="jpg"/>
  <Default ContentType="application/vnd.openxmlformats-officedocument.spreadsheetml.sheet" Extension="xlsx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ms-office.chartcolorstyle+xml" PartName="/ppt/charts/colors2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2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ms-office.chartstyle+xml" PartName="/ppt/charts/style2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6858000" cy="9144000"/>
  <p:embeddedFontLst>
    <p:embeddedFont>
      <p:font typeface="Century Gothic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7" roundtripDataSignature="AMtx7mhY1erMX5mI6GDrZFZpSNJcSX++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10E097E-2ADF-4976-B069-3B14DF1D374C}">
  <a:tblStyle styleId="{110E097E-2ADF-4976-B069-3B14DF1D374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enturyGothic-bold.fntdata"/><Relationship Id="rId23" Type="http://schemas.openxmlformats.org/officeDocument/2006/relationships/font" Target="fonts/CenturyGothic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enturyGothic-boldItalic.fntdata"/><Relationship Id="rId25" Type="http://schemas.openxmlformats.org/officeDocument/2006/relationships/font" Target="fonts/CenturyGothic-italic.fntdata"/><Relationship Id="rId27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_rels/chart2.xml.rels><?xml version="1.0" encoding="UTF-8" standalone="yes"?>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Coluna1</c:v>
                </c:pt>
              </c:strCache>
            </c:strRef>
          </c:tx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Planilha1!$A$2:$A$8</c:f>
              <c:strCache>
                <c:ptCount val="7"/>
                <c:pt idx="0">
                  <c:v>Publicaciones ahead of print </c:v>
                </c:pt>
                <c:pt idx="1">
                  <c:v>Otras</c:v>
                </c:pt>
                <c:pt idx="2">
                  <c:v>Publicación del editor responsable en el artículo</c:v>
                </c:pt>
                <c:pt idx="3">
                  <c:v>La revisión por pares es abierta</c:v>
                </c:pt>
                <c:pt idx="4">
                  <c:v>Los datos de investigación se abren com enlace al repositório de datos</c:v>
                </c:pt>
                <c:pt idx="5">
                  <c:v>Aceptan preprint</c:v>
                </c:pt>
                <c:pt idx="6">
                  <c:v>Se aceptan y publican material suplementario</c:v>
                </c:pt>
              </c:strCache>
            </c:strRef>
          </c:cat>
          <c:val>
            <c:numRef>
              <c:f>Planilha1!$B$2:$B$8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43</c:v>
                </c:pt>
                <c:pt idx="4">
                  <c:v>74</c:v>
                </c:pt>
                <c:pt idx="5">
                  <c:v>96</c:v>
                </c:pt>
                <c:pt idx="6">
                  <c:v>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E8-4E85-9C8E-469A3FFE91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23447887"/>
        <c:axId val="823447055"/>
      </c:barChart>
      <c:catAx>
        <c:axId val="823447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823447055"/>
        <c:crosses val="autoZero"/>
        <c:auto val="1"/>
        <c:lblAlgn val="ctr"/>
        <c:lblOffset val="100"/>
        <c:noMultiLvlLbl val="0"/>
      </c:catAx>
      <c:valAx>
        <c:axId val="8234470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23447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30782480314959"/>
          <c:y val="3.1409880959474057E-2"/>
          <c:w val="0.8526296751968504"/>
          <c:h val="0.9371802380810518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Planilha1!$B$1</c:f>
              <c:strCache>
                <c:ptCount val="1"/>
                <c:pt idx="0">
                  <c:v>Série 1</c:v>
                </c:pt>
              </c:strCache>
            </c:strRef>
          </c:tx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Planilha1!$A$2:$A$5</c:f>
              <c:strCache>
                <c:ptCount val="4"/>
                <c:pt idx="0">
                  <c:v>Triple-cego</c:v>
                </c:pt>
                <c:pt idx="1">
                  <c:v>Doble-cego</c:v>
                </c:pt>
                <c:pt idx="2">
                  <c:v>Simple-cego</c:v>
                </c:pt>
                <c:pt idx="3">
                  <c:v>Abierta</c:v>
                </c:pt>
              </c:strCache>
            </c:strRef>
          </c:cat>
          <c:val>
            <c:numRef>
              <c:f>Planilha1!$B$2:$B$5</c:f>
              <c:numCache>
                <c:formatCode>General</c:formatCode>
                <c:ptCount val="4"/>
                <c:pt idx="0">
                  <c:v>6</c:v>
                </c:pt>
                <c:pt idx="1">
                  <c:v>288</c:v>
                </c:pt>
                <c:pt idx="2">
                  <c:v>29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41-4287-819E-BC8CF9418A8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23448719"/>
        <c:axId val="823446639"/>
      </c:barChart>
      <c:catAx>
        <c:axId val="8234487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823446639"/>
        <c:crosses val="autoZero"/>
        <c:auto val="1"/>
        <c:lblAlgn val="ctr"/>
        <c:lblOffset val="100"/>
        <c:noMultiLvlLbl val="0"/>
      </c:catAx>
      <c:valAx>
        <c:axId val="82344663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23448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127db88bd3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5" name="Google Shape;335;g127db88bd34_0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4" name="Google Shape;74;p2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1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2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3" name="Google Shape;53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5" name="Google Shape;65;p1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1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i.org/10.5281/zenodo.6585424" TargetMode="External"/><Relationship Id="rId10" Type="http://schemas.openxmlformats.org/officeDocument/2006/relationships/image" Target="../media/image7.png"/><Relationship Id="rId13" Type="http://schemas.openxmlformats.org/officeDocument/2006/relationships/image" Target="../media/image2.png"/><Relationship Id="rId12" Type="http://schemas.openxmlformats.org/officeDocument/2006/relationships/hyperlink" Target="http://creativecommons.org/licenses/by-nc/4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image6.jpg"/><Relationship Id="rId9" Type="http://schemas.openxmlformats.org/officeDocument/2006/relationships/hyperlink" Target="https://orcid.org/0000-0002-0847-4222" TargetMode="External"/><Relationship Id="rId14" Type="http://schemas.openxmlformats.org/officeDocument/2006/relationships/hyperlink" Target="http://creativecommons.org/licenses/by-nc/4.0/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19.png"/><Relationship Id="rId7" Type="http://schemas.openxmlformats.org/officeDocument/2006/relationships/hyperlink" Target="https://orcid.org/0000-0001-6083-0661" TargetMode="External"/><Relationship Id="rId8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Relationship Id="rId4" Type="http://schemas.openxmlformats.org/officeDocument/2006/relationships/hyperlink" Target="https://v2.sherpa.ac.uk/romeo/" TargetMode="External"/><Relationship Id="rId5" Type="http://schemas.openxmlformats.org/officeDocument/2006/relationships/image" Target="../media/image18.png"/><Relationship Id="rId6" Type="http://schemas.openxmlformats.org/officeDocument/2006/relationships/image" Target="../media/image17.png"/><Relationship Id="rId7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unesdoc.unesco.org/ark:/48223/pf0000379949_spa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hyperlink" Target="https://doi.org/10.5281/zenodo.6585424" TargetMode="External"/></Relationships>
</file>

<file path=ppt/slides/_rels/slide16.xml.rels><?xml version="1.0" encoding="UTF-8" standalone="yes"?><Relationships xmlns="http://schemas.openxmlformats.org/package/2006/relationships"><Relationship Id="rId10" Type="http://schemas.openxmlformats.org/officeDocument/2006/relationships/hyperlink" Target="https://www.campusvirtualsp.org/es/curso/comunicacion-cientifica-en-ciencias-de-la-salud-edicion-2019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hyperlink" Target="https://ccs.bvsalud.org/es/" TargetMode="External"/><Relationship Id="rId9" Type="http://schemas.openxmlformats.org/officeDocument/2006/relationships/hyperlink" Target="https://www.campusvirtualsp.org/es/cursos/evidencia-e-inteligencia-para-la-accion-de-salud" TargetMode="External"/><Relationship Id="rId5" Type="http://schemas.openxmlformats.org/officeDocument/2006/relationships/image" Target="../media/image29.png"/><Relationship Id="rId6" Type="http://schemas.openxmlformats.org/officeDocument/2006/relationships/hyperlink" Target="https://lilacs.bvsalud.org/es/sesiones-virtuales-lilacs/#editoriales" TargetMode="External"/><Relationship Id="rId7" Type="http://schemas.openxmlformats.org/officeDocument/2006/relationships/image" Target="../media/image28.png"/><Relationship Id="rId8" Type="http://schemas.openxmlformats.org/officeDocument/2006/relationships/image" Target="../media/image3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5" Type="http://schemas.openxmlformats.org/officeDocument/2006/relationships/image" Target="../media/image31.png"/><Relationship Id="rId6" Type="http://schemas.openxmlformats.org/officeDocument/2006/relationships/image" Target="../media/image22.png"/><Relationship Id="rId7" Type="http://schemas.openxmlformats.org/officeDocument/2006/relationships/image" Target="../media/image27.png"/><Relationship Id="rId8" Type="http://schemas.openxmlformats.org/officeDocument/2006/relationships/hyperlink" Target="https://bit.ly/revistasLILACS202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hyperlink" Target="https://lilacs.bvsalud.org/es/sesiones-virtuales-lilacs/buenas-practicas-en-los-procesos-editoriales-de-revistas-cientificas-para-lilacs-2022/" TargetMode="External"/><Relationship Id="rId5" Type="http://schemas.openxmlformats.org/officeDocument/2006/relationships/hyperlink" Target="https://doi.org/10.5281/zenodo.6585424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hyperlink" Target="https://doi.org/10.5281/zenodo.6585424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i.org/10.5281/zenodo.6585424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i.org/10.5281/zenodo.6585424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sparcopen.org/our-work/howopenisit/" TargetMode="External"/><Relationship Id="rId4" Type="http://schemas.openxmlformats.org/officeDocument/2006/relationships/hyperlink" Target="https://doi.org/10.5281/zenodo.6585424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i.org/10.5281/zenodo.6585424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20.png"/><Relationship Id="rId6" Type="http://schemas.openxmlformats.org/officeDocument/2006/relationships/image" Target="../media/image14.png"/><Relationship Id="rId7" Type="http://schemas.openxmlformats.org/officeDocument/2006/relationships/hyperlink" Target="https://doi.org/10.5281/zenodo.6585424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hyperlink" Target="https://doi.org/10.5281/zenodo.6585424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985200" y="2148075"/>
            <a:ext cx="10221600" cy="151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pt-BR"/>
              <a:t>Política editorial alineada al digital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524000" y="3829925"/>
            <a:ext cx="9144000" cy="289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pt-BR" sz="2391"/>
              <a:t>Sueli Mitiko Yano Suga</a:t>
            </a:r>
            <a:endParaRPr sz="1991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pt-BR" sz="1591">
                <a:latin typeface="Calibri"/>
                <a:ea typeface="Calibri"/>
                <a:cs typeface="Calibri"/>
                <a:sym typeface="Calibri"/>
              </a:rPr>
              <a:t>Supervisora de Fuentes de Información Referenciales </a:t>
            </a:r>
            <a:endParaRPr sz="159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pt-BR" sz="1591">
                <a:latin typeface="Calibri"/>
                <a:ea typeface="Calibri"/>
                <a:cs typeface="Calibri"/>
                <a:sym typeface="Calibri"/>
              </a:rPr>
              <a:t>BIREME/OPS/OMS</a:t>
            </a:r>
            <a:endParaRPr sz="1991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291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pt-BR" sz="2037"/>
              <a:t>Juliana Gonçalves dos Reis</a:t>
            </a:r>
            <a:endParaRPr sz="1637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pt-BR" sz="1338"/>
              <a:t>Consultora Fuentes de Información Referenciales </a:t>
            </a:r>
            <a:endParaRPr sz="1338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pt-BR" sz="1338"/>
              <a:t>BIREME/OPS/OMS</a:t>
            </a:r>
            <a:endParaRPr sz="1338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1338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pt-BR" sz="1500">
                <a:latin typeface="Calibri"/>
                <a:ea typeface="Calibri"/>
                <a:cs typeface="Calibri"/>
                <a:sym typeface="Calibri"/>
              </a:rPr>
              <a:t>São Paulo, </a:t>
            </a:r>
            <a:r>
              <a:rPr lang="pt-BR" sz="1500"/>
              <a:t>15</a:t>
            </a:r>
            <a:r>
              <a:rPr lang="pt-BR" sz="1500">
                <a:latin typeface="Calibri"/>
                <a:ea typeface="Calibri"/>
                <a:cs typeface="Calibri"/>
                <a:sym typeface="Calibri"/>
              </a:rPr>
              <a:t> de</a:t>
            </a:r>
            <a:r>
              <a:rPr lang="pt-BR" sz="1500"/>
              <a:t> junio </a:t>
            </a:r>
            <a:r>
              <a:rPr lang="pt-BR" sz="1500">
                <a:latin typeface="Calibri"/>
                <a:ea typeface="Calibri"/>
                <a:cs typeface="Calibri"/>
                <a:sym typeface="Calibri"/>
              </a:rPr>
              <a:t>de 2022</a:t>
            </a:r>
            <a:endParaRPr sz="2300"/>
          </a:p>
        </p:txBody>
      </p:sp>
      <p:pic>
        <p:nvPicPr>
          <p:cNvPr descr="Uma imagem contendo Polígono&#10;&#10;Descrição gerada automaticamente" id="90" name="Google Shape;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10800" y="5855240"/>
            <a:ext cx="855518" cy="9005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Descrição gerada automaticamente" id="91" name="Google Shape;91;p1"/>
          <p:cNvPicPr preferRelativeResize="0"/>
          <p:nvPr/>
        </p:nvPicPr>
        <p:blipFill rotWithShape="1">
          <a:blip r:embed="rId5">
            <a:alphaModFix/>
          </a:blip>
          <a:srcRect b="264" l="0" r="313" t="5333"/>
          <a:stretch/>
        </p:blipFill>
        <p:spPr>
          <a:xfrm>
            <a:off x="11214411" y="5835578"/>
            <a:ext cx="846868" cy="946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8600" y="228600"/>
            <a:ext cx="4619625" cy="1238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</p:pic>
      <p:pic>
        <p:nvPicPr>
          <p:cNvPr id="93" name="Google Shape;93;p1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b="13074" l="28275" r="29970" t="15275"/>
          <a:stretch/>
        </p:blipFill>
        <p:spPr>
          <a:xfrm>
            <a:off x="7518900" y="4519338"/>
            <a:ext cx="254125" cy="2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 b="13074" l="28275" r="29970" t="15275"/>
          <a:stretch/>
        </p:blipFill>
        <p:spPr>
          <a:xfrm>
            <a:off x="7518900" y="5540275"/>
            <a:ext cx="254125" cy="2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123825" y="64755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">
            <a:hlinkClick r:id="rId12"/>
          </p:cNvPr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228600" y="5540300"/>
            <a:ext cx="838200" cy="2952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/>
          <p:nvPr/>
        </p:nvSpPr>
        <p:spPr>
          <a:xfrm>
            <a:off x="123825" y="58355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464646"/>
                </a:solidFill>
                <a:latin typeface="Arial"/>
                <a:ea typeface="Arial"/>
                <a:cs typeface="Arial"/>
                <a:sym typeface="Arial"/>
              </a:rPr>
              <a:t>Esta obra está bajo una </a:t>
            </a:r>
            <a:r>
              <a:rPr b="0" i="0" lang="pt-BR" sz="1000" u="none" cap="none" strike="noStrike">
                <a:solidFill>
                  <a:srgbClr val="049CCF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Licencia Creative Commons Atribución-NoComercial 4.0 Internacional</a:t>
            </a:r>
            <a:r>
              <a:rPr b="0" i="0" lang="pt-BR" sz="1000" u="none" cap="none" strike="noStrike">
                <a:solidFill>
                  <a:srgbClr val="46464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0"/>
          <p:cNvSpPr/>
          <p:nvPr/>
        </p:nvSpPr>
        <p:spPr>
          <a:xfrm>
            <a:off x="8533450" y="1819657"/>
            <a:ext cx="3472388" cy="2659464"/>
          </a:xfrm>
          <a:prstGeom prst="rect">
            <a:avLst/>
          </a:prstGeom>
          <a:solidFill>
            <a:srgbClr val="009FE3"/>
          </a:solidFill>
          <a:ln cap="flat" cmpd="sng" w="25400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0"/>
          <p:cNvSpPr txBox="1"/>
          <p:nvPr/>
        </p:nvSpPr>
        <p:spPr>
          <a:xfrm>
            <a:off x="7847651" y="6539529"/>
            <a:ext cx="3218455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https://v2.sherpa.ac.uk/view/romeo_visualisations/1.html</a:t>
            </a:r>
            <a:endParaRPr/>
          </a:p>
        </p:txBody>
      </p:sp>
      <p:pic>
        <p:nvPicPr>
          <p:cNvPr descr="Interface gráfica do usuário, Tabela&#10;&#10;Descrição gerada automaticamente" id="266" name="Google Shape;26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72097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0"/>
          <p:cNvSpPr txBox="1"/>
          <p:nvPr/>
        </p:nvSpPr>
        <p:spPr>
          <a:xfrm>
            <a:off x="7916230" y="2316624"/>
            <a:ext cx="3628069" cy="25340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Sherpa Romeo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un recurso en línea que agrega y presenta las políticas de acceso abierto de editoriales y revistas de todo el mundo. (</a:t>
            </a:r>
            <a:r>
              <a:rPr b="0" i="0" lang="pt-B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https://v2.sherpa.ac.uk/romeo/</a:t>
            </a: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/>
          </a:p>
        </p:txBody>
      </p:sp>
      <p:pic>
        <p:nvPicPr>
          <p:cNvPr descr="Aquisição com preenchimento sólido" id="268" name="Google Shape;268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0501" y="356472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quisição com preenchimento sólido" id="269" name="Google Shape;269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9665" y="467271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quisição com preenchimento sólido" id="270" name="Google Shape;270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2255" y="4915722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1"/>
          <p:cNvSpPr/>
          <p:nvPr/>
        </p:nvSpPr>
        <p:spPr>
          <a:xfrm>
            <a:off x="11146536" y="3387953"/>
            <a:ext cx="315468" cy="824271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1"/>
          <p:cNvSpPr txBox="1"/>
          <p:nvPr>
            <p:ph type="title"/>
          </p:nvPr>
        </p:nvSpPr>
        <p:spPr>
          <a:xfrm>
            <a:off x="838200" y="365125"/>
            <a:ext cx="10515600" cy="777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 sz="3600"/>
              <a:t>Políticas y prácticas editoriales en Ciencia Abierta de revistas indexadas en LILACS según la Encuesta 2021</a:t>
            </a:r>
            <a:endParaRPr/>
          </a:p>
        </p:txBody>
      </p:sp>
      <p:graphicFrame>
        <p:nvGraphicFramePr>
          <p:cNvPr id="277" name="Google Shape;277;p11"/>
          <p:cNvGraphicFramePr/>
          <p:nvPr/>
        </p:nvGraphicFramePr>
        <p:xfrm>
          <a:off x="229273" y="1199637"/>
          <a:ext cx="8128000" cy="5418667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78" name="Google Shape;278;p11"/>
          <p:cNvSpPr txBox="1"/>
          <p:nvPr/>
        </p:nvSpPr>
        <p:spPr>
          <a:xfrm>
            <a:off x="4077538" y="6592279"/>
            <a:ext cx="442300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Fuente: perfil de revistas indexadas en LILACS, 2021</a:t>
            </a:r>
            <a:endParaRPr b="0" i="0" sz="1400" u="none" cap="none" strike="noStrike">
              <a:solidFill>
                <a:srgbClr val="009F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1"/>
          <p:cNvSpPr txBox="1"/>
          <p:nvPr/>
        </p:nvSpPr>
        <p:spPr>
          <a:xfrm>
            <a:off x="7855356" y="3538478"/>
            <a:ext cx="345186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las </a:t>
            </a: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337 revistas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 participaron en la encuesta de 2021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1"/>
          <p:cNvSpPr txBox="1"/>
          <p:nvPr/>
        </p:nvSpPr>
        <p:spPr>
          <a:xfrm>
            <a:off x="6616522" y="1199637"/>
            <a:ext cx="171907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menos de 40%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1"/>
          <p:cNvSpPr txBox="1"/>
          <p:nvPr/>
        </p:nvSpPr>
        <p:spPr>
          <a:xfrm>
            <a:off x="3848938" y="4114128"/>
            <a:ext cx="171907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menos de 2%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1"/>
          <p:cNvSpPr txBox="1"/>
          <p:nvPr/>
        </p:nvSpPr>
        <p:spPr>
          <a:xfrm>
            <a:off x="5878220" y="1937571"/>
            <a:ext cx="171907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menos de 30%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1"/>
          <p:cNvSpPr txBox="1"/>
          <p:nvPr/>
        </p:nvSpPr>
        <p:spPr>
          <a:xfrm>
            <a:off x="5202250" y="2628564"/>
            <a:ext cx="171907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menos de 25%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1"/>
          <p:cNvSpPr txBox="1"/>
          <p:nvPr/>
        </p:nvSpPr>
        <p:spPr>
          <a:xfrm>
            <a:off x="4077538" y="3384591"/>
            <a:ext cx="171907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menos de 15%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2"/>
          <p:cNvSpPr/>
          <p:nvPr/>
        </p:nvSpPr>
        <p:spPr>
          <a:xfrm>
            <a:off x="11428730" y="3429000"/>
            <a:ext cx="315468" cy="867329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2"/>
          <p:cNvSpPr txBox="1"/>
          <p:nvPr>
            <p:ph type="title"/>
          </p:nvPr>
        </p:nvSpPr>
        <p:spPr>
          <a:xfrm>
            <a:off x="838200" y="365125"/>
            <a:ext cx="10515600" cy="567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454"/>
              <a:buNone/>
            </a:pPr>
            <a:r>
              <a:rPr lang="pt-BR"/>
              <a:t>Tipo de revisión por pares d</a:t>
            </a:r>
            <a:r>
              <a:rPr lang="pt-BR" sz="4400"/>
              <a:t>e las revistas indexadas en LILACS según la Encuesta 2021</a:t>
            </a:r>
            <a:endParaRPr/>
          </a:p>
        </p:txBody>
      </p:sp>
      <p:graphicFrame>
        <p:nvGraphicFramePr>
          <p:cNvPr id="291" name="Google Shape;291;p12"/>
          <p:cNvGraphicFramePr/>
          <p:nvPr/>
        </p:nvGraphicFramePr>
        <p:xfrm>
          <a:off x="605536" y="1745552"/>
          <a:ext cx="8128000" cy="4447645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92" name="Google Shape;292;p12"/>
          <p:cNvSpPr txBox="1"/>
          <p:nvPr/>
        </p:nvSpPr>
        <p:spPr>
          <a:xfrm>
            <a:off x="605536" y="6185098"/>
            <a:ext cx="439597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Fuente: perfil de revistas indexadas en LILACS, 2021</a:t>
            </a:r>
            <a:endParaRPr b="0" i="0" sz="1400" u="none" cap="none" strike="noStrike">
              <a:solidFill>
                <a:srgbClr val="009F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12"/>
          <p:cNvSpPr txBox="1"/>
          <p:nvPr/>
        </p:nvSpPr>
        <p:spPr>
          <a:xfrm>
            <a:off x="8485632" y="3622584"/>
            <a:ext cx="3100832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las </a:t>
            </a: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337 revistas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 participaron en la investigación de 2021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12"/>
          <p:cNvSpPr txBox="1"/>
          <p:nvPr/>
        </p:nvSpPr>
        <p:spPr>
          <a:xfrm>
            <a:off x="6866166" y="3969374"/>
            <a:ext cx="54373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85%</a:t>
            </a:r>
            <a:endParaRPr/>
          </a:p>
        </p:txBody>
      </p:sp>
      <p:sp>
        <p:nvSpPr>
          <p:cNvPr id="295" name="Google Shape;295;p12"/>
          <p:cNvSpPr txBox="1"/>
          <p:nvPr/>
        </p:nvSpPr>
        <p:spPr>
          <a:xfrm>
            <a:off x="1618488" y="1901952"/>
            <a:ext cx="131799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Menos de 5%</a:t>
            </a:r>
            <a:endParaRPr/>
          </a:p>
        </p:txBody>
      </p:sp>
      <p:sp>
        <p:nvSpPr>
          <p:cNvPr id="296" name="Google Shape;296;p12"/>
          <p:cNvSpPr txBox="1"/>
          <p:nvPr/>
        </p:nvSpPr>
        <p:spPr>
          <a:xfrm>
            <a:off x="1920240" y="2949441"/>
            <a:ext cx="44435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8%</a:t>
            </a:r>
            <a:endParaRPr/>
          </a:p>
        </p:txBody>
      </p:sp>
      <p:sp>
        <p:nvSpPr>
          <p:cNvPr id="297" name="Google Shape;297;p12"/>
          <p:cNvSpPr txBox="1"/>
          <p:nvPr/>
        </p:nvSpPr>
        <p:spPr>
          <a:xfrm>
            <a:off x="1618488" y="4983720"/>
            <a:ext cx="131799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Menos de 2%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5"/>
          <p:cNvSpPr/>
          <p:nvPr/>
        </p:nvSpPr>
        <p:spPr>
          <a:xfrm>
            <a:off x="6022848" y="1700784"/>
            <a:ext cx="4876800" cy="3660186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5"/>
          <p:cNvSpPr txBox="1"/>
          <p:nvPr>
            <p:ph type="title"/>
          </p:nvPr>
        </p:nvSpPr>
        <p:spPr>
          <a:xfrm>
            <a:off x="5504688" y="6172200"/>
            <a:ext cx="4206240" cy="5669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pt-BR" sz="2000"/>
              <a:t>Fuente: </a:t>
            </a:r>
            <a:r>
              <a:rPr lang="pt-BR" sz="2000" u="sng">
                <a:solidFill>
                  <a:schemeClr val="hlink"/>
                </a:solidFill>
                <a:hlinkClick r:id="rId3"/>
              </a:rPr>
              <a:t>https://unesdoc.unesco.org/ark:/48223/pf0000379949_spa</a:t>
            </a:r>
            <a:r>
              <a:rPr lang="pt-BR" sz="2000"/>
              <a:t> </a:t>
            </a:r>
            <a:endParaRPr/>
          </a:p>
        </p:txBody>
      </p:sp>
      <p:pic>
        <p:nvPicPr>
          <p:cNvPr descr="Gráfico&#10;&#10;Descrição gerada automaticamente" id="304" name="Google Shape;304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90068" y="0"/>
            <a:ext cx="544882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5"/>
          <p:cNvSpPr txBox="1"/>
          <p:nvPr/>
        </p:nvSpPr>
        <p:spPr>
          <a:xfrm>
            <a:off x="6022848" y="1874183"/>
            <a:ext cx="4739640" cy="34867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3" marL="0" marR="0" rtl="0" algn="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6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Marco global para establecer estándares para la política y práctica internacional de Ciencia Abierta</a:t>
            </a:r>
            <a:endParaRPr b="0" i="0" sz="3600" u="none" cap="none" strike="noStrike">
              <a:solidFill>
                <a:srgbClr val="005B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a&#10;&#10;Descrição gerada automaticamente" id="310" name="Google Shape;31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8217" y="1010366"/>
            <a:ext cx="8010144" cy="5847634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6"/>
          <p:cNvSpPr txBox="1"/>
          <p:nvPr>
            <p:ph type="title"/>
          </p:nvPr>
        </p:nvSpPr>
        <p:spPr>
          <a:xfrm>
            <a:off x="938784" y="113619"/>
            <a:ext cx="10515600" cy="7001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Visión de Ciencia Abierta</a:t>
            </a:r>
            <a:endParaRPr b="1"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7"/>
          <p:cNvSpPr txBox="1"/>
          <p:nvPr>
            <p:ph type="title"/>
          </p:nvPr>
        </p:nvSpPr>
        <p:spPr>
          <a:xfrm>
            <a:off x="7059168" y="301117"/>
            <a:ext cx="4343400" cy="10796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Consideraciones para la comunidad editorial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iagrama&#10;&#10;Descrição gerada automaticamente" id="317" name="Google Shape;31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682318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27"/>
          <p:cNvSpPr txBox="1"/>
          <p:nvPr/>
        </p:nvSpPr>
        <p:spPr>
          <a:xfrm>
            <a:off x="6823188" y="1451279"/>
            <a:ext cx="4725684" cy="30013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Promover una comprensión común de la Ciencia Abierta</a:t>
            </a:r>
            <a:endParaRPr/>
          </a:p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Promoción de una cultura de Ciencia Abierta</a:t>
            </a:r>
            <a:endParaRPr/>
          </a:p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Desarrollar un entorno político de apoyo</a:t>
            </a:r>
            <a:endParaRPr/>
          </a:p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Invertir en personas</a:t>
            </a:r>
            <a:endParaRPr/>
          </a:p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Promover enfoques innovadores</a:t>
            </a:r>
            <a:endParaRPr/>
          </a:p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Promover la cooperación y la colaboración.</a:t>
            </a:r>
            <a:endParaRPr/>
          </a:p>
          <a:p>
            <a:pPr indent="-10160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pt-BR" sz="16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Invertir en infraestructura</a:t>
            </a:r>
            <a:endParaRPr b="0" i="0" sz="16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7"/>
          <p:cNvSpPr txBox="1"/>
          <p:nvPr/>
        </p:nvSpPr>
        <p:spPr>
          <a:xfrm>
            <a:off x="10106025" y="66279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61189" y="1038359"/>
            <a:ext cx="4603409" cy="356517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325" name="Google Shape;325;p28"/>
          <p:cNvSpPr txBox="1"/>
          <p:nvPr>
            <p:ph type="title"/>
          </p:nvPr>
        </p:nvSpPr>
        <p:spPr>
          <a:xfrm>
            <a:off x="838200" y="365126"/>
            <a:ext cx="10515600" cy="7222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Recursos disponibles</a:t>
            </a:r>
            <a:endParaRPr/>
          </a:p>
        </p:txBody>
      </p:sp>
      <p:sp>
        <p:nvSpPr>
          <p:cNvPr id="326" name="Google Shape;326;p28"/>
          <p:cNvSpPr txBox="1"/>
          <p:nvPr>
            <p:ph idx="1" type="body"/>
          </p:nvPr>
        </p:nvSpPr>
        <p:spPr>
          <a:xfrm>
            <a:off x="9776880" y="4264289"/>
            <a:ext cx="2282577" cy="3597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51260"/>
              <a:buNone/>
            </a:pPr>
            <a:r>
              <a:rPr lang="pt-BR" sz="1400" u="sng">
                <a:solidFill>
                  <a:schemeClr val="hlink"/>
                </a:solidFill>
                <a:hlinkClick r:id="rId4"/>
              </a:rPr>
              <a:t>https://ccs.bvsalud.org/es/</a:t>
            </a:r>
            <a:r>
              <a:rPr lang="pt-BR" sz="1400"/>
              <a:t> </a:t>
            </a:r>
            <a:endParaRPr/>
          </a:p>
        </p:txBody>
      </p:sp>
      <p:pic>
        <p:nvPicPr>
          <p:cNvPr id="327" name="Google Shape;327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4312" y="1087396"/>
            <a:ext cx="6368484" cy="349567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328" name="Google Shape;328;p28"/>
          <p:cNvSpPr txBox="1"/>
          <p:nvPr/>
        </p:nvSpPr>
        <p:spPr>
          <a:xfrm>
            <a:off x="2339129" y="4326535"/>
            <a:ext cx="451366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https://lilacs.bvsalud.org/es/sesiones-virtuales-lilacs/#editoriales</a:t>
            </a:r>
            <a:r>
              <a:rPr b="0" i="0" lang="pt-B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329" name="Google Shape;329;p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539798" y="4878227"/>
            <a:ext cx="4677767" cy="166420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330" name="Google Shape;330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734272" y="4743661"/>
            <a:ext cx="2616084" cy="1839698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331" name="Google Shape;331;p28"/>
          <p:cNvSpPr txBox="1"/>
          <p:nvPr/>
        </p:nvSpPr>
        <p:spPr>
          <a:xfrm>
            <a:off x="417201" y="6615545"/>
            <a:ext cx="6048294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5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https://www.campusvirtualsp.org/es/cursos/evidencia-e-inteligencia-para-la-accion-de-salud</a:t>
            </a:r>
            <a:r>
              <a:rPr b="0" i="0" lang="pt-BR" sz="10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332" name="Google Shape;332;p28"/>
          <p:cNvSpPr txBox="1"/>
          <p:nvPr/>
        </p:nvSpPr>
        <p:spPr>
          <a:xfrm>
            <a:off x="6143706" y="6583359"/>
            <a:ext cx="604829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https://www.campusvirtualsp.org/es/curso/comunicacion-cientifica-en-ciencias-de-la-salud-edicion-2019</a:t>
            </a: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o&#10;&#10;Descrição gerada automaticamente" id="337" name="Google Shape;337;g127db88bd34_0_2"/>
          <p:cNvPicPr preferRelativeResize="0"/>
          <p:nvPr/>
        </p:nvPicPr>
        <p:blipFill rotWithShape="1">
          <a:blip r:embed="rId4">
            <a:alphaModFix/>
          </a:blip>
          <a:srcRect b="0" l="8821" r="8273" t="0"/>
          <a:stretch/>
        </p:blipFill>
        <p:spPr>
          <a:xfrm>
            <a:off x="7352333" y="5890623"/>
            <a:ext cx="4602325" cy="88824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127db88bd34_0_2"/>
          <p:cNvSpPr txBox="1"/>
          <p:nvPr>
            <p:ph type="ctrTitle"/>
          </p:nvPr>
        </p:nvSpPr>
        <p:spPr>
          <a:xfrm>
            <a:off x="276200" y="207525"/>
            <a:ext cx="8213700" cy="151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5695"/>
              </a:buClr>
              <a:buSzPts val="3200"/>
              <a:buFont typeface="Century Gothic"/>
              <a:buNone/>
            </a:pPr>
            <a:r>
              <a:rPr b="1" lang="pt-BR" sz="3200">
                <a:solidFill>
                  <a:srgbClr val="08569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Buenas Prácticas en los Procesos Editoriales de Revistas Científicas para LILACS (2022)</a:t>
            </a:r>
            <a:endParaRPr b="1" sz="3200">
              <a:solidFill>
                <a:srgbClr val="08569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39" name="Google Shape;339;g127db88bd34_0_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75200" y="447541"/>
            <a:ext cx="879440" cy="103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127db88bd34_0_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002463" y="472450"/>
            <a:ext cx="932501" cy="989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41" name="Google Shape;341;g127db88bd34_0_2"/>
          <p:cNvGraphicFramePr/>
          <p:nvPr/>
        </p:nvGraphicFramePr>
        <p:xfrm>
          <a:off x="454275" y="2231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{110E097E-2ADF-4976-B069-3B14DF1D374C}</a:tableStyleId>
              </a:tblPr>
              <a:tblGrid>
                <a:gridCol w="871675"/>
                <a:gridCol w="354750"/>
                <a:gridCol w="4723225"/>
              </a:tblGrid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16/3/2022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Trayectoria de LILACS: del impreso a la Ciencia Abierta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20/4/2022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Identidad digital de la revista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18/5/2022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Identidad digital del artículo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15/6/2022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sngStrike">
                          <a:solidFill>
                            <a:srgbClr val="666666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Política Editorial alineada al digital</a:t>
                      </a:r>
                      <a:endParaRPr sz="1300" u="none" cap="none" strike="sngStrike">
                        <a:solidFill>
                          <a:srgbClr val="666666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pt-BR" sz="13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20/7/2022</a:t>
                      </a:r>
                      <a:endParaRPr b="1" sz="13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pt-BR" sz="13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b="1" sz="13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pt-BR" sz="13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FLUJO EDITORIAL</a:t>
                      </a:r>
                      <a:endParaRPr b="1" sz="13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5A6BD"/>
                    </a:solidFill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17/8/2022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Instrucciones a los autores alineadas con la Ciencia Abierta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21/9/2022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Tipos de licencias que propician la Ciencia Abierta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19/10/2022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 importancia de la indexación temática para las revistas LILACS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</a:tr>
              <a:tr h="369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16/11/2022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pt-BR" sz="1300" u="none" cap="none" strike="noStrike">
                          <a:solidFill>
                            <a:srgbClr val="434343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Perfil de las revistas LILACS realizado de modo anual</a:t>
                      </a:r>
                      <a:endParaRPr sz="1300" u="none" cap="none" strike="noStrike">
                        <a:solidFill>
                          <a:srgbClr val="434343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42" name="Google Shape;342;g127db88bd34_0_2"/>
          <p:cNvSpPr txBox="1"/>
          <p:nvPr/>
        </p:nvSpPr>
        <p:spPr>
          <a:xfrm>
            <a:off x="1265788" y="5703250"/>
            <a:ext cx="4326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99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Horário: 12 PM (Brasília, GMT-3)</a:t>
            </a:r>
            <a:endParaRPr b="1" i="0" sz="1200" u="none" cap="none" strike="noStrik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3" name="Google Shape;343;g127db88bd34_0_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929750" y="479599"/>
            <a:ext cx="932500" cy="974724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g127db88bd34_0_2"/>
          <p:cNvSpPr txBox="1"/>
          <p:nvPr/>
        </p:nvSpPr>
        <p:spPr>
          <a:xfrm>
            <a:off x="1929100" y="62146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https://bit.ly/revistasLILACS2022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838200" y="365125"/>
            <a:ext cx="10515600" cy="10435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Recordando...</a:t>
            </a:r>
            <a:endParaRPr/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9127" y="1232201"/>
            <a:ext cx="6040661" cy="5167312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"/>
          <p:cNvSpPr txBox="1"/>
          <p:nvPr/>
        </p:nvSpPr>
        <p:spPr>
          <a:xfrm>
            <a:off x="2265404" y="6399513"/>
            <a:ext cx="7208109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9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https://lilacs.bvsalud.org/es/sesiones-virtuales-lilacs/buenas-practicas-en-los-procesos-editoriales-de-revistas-cientificas-para-lilacs-2022/</a:t>
            </a: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123825" y="64755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/>
          <p:nvPr>
            <p:ph idx="2" type="body"/>
          </p:nvPr>
        </p:nvSpPr>
        <p:spPr>
          <a:xfrm>
            <a:off x="1695230" y="1655417"/>
            <a:ext cx="6261416" cy="3905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11430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pt-BR" sz="2400">
                <a:latin typeface="Arial"/>
                <a:ea typeface="Arial"/>
                <a:cs typeface="Arial"/>
                <a:sym typeface="Arial"/>
              </a:rPr>
              <a:t>Consideramos las políticas editoriales alineadas al digital la </a:t>
            </a:r>
            <a:r>
              <a:rPr lang="pt-BR" sz="2400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traducción de la gobernanza </a:t>
            </a:r>
            <a:r>
              <a:rPr lang="pt-BR" sz="2400">
                <a:latin typeface="Arial"/>
                <a:ea typeface="Arial"/>
                <a:cs typeface="Arial"/>
                <a:sym typeface="Arial"/>
              </a:rPr>
              <a:t>de la revista, que sustenta la estructura y da direcciones para la </a:t>
            </a:r>
            <a:r>
              <a:rPr lang="pt-BR" sz="2400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transformación digital </a:t>
            </a:r>
            <a:r>
              <a:rPr lang="pt-BR" sz="2400">
                <a:latin typeface="Arial"/>
                <a:ea typeface="Arial"/>
                <a:cs typeface="Arial"/>
                <a:sym typeface="Arial"/>
              </a:rPr>
              <a:t>expresada en los </a:t>
            </a:r>
            <a:r>
              <a:rPr lang="pt-BR" sz="2400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valores, misión, alcance, prácticas y procedimientos</a:t>
            </a:r>
            <a:r>
              <a:rPr lang="pt-BR" sz="2400">
                <a:latin typeface="Arial"/>
                <a:ea typeface="Arial"/>
                <a:cs typeface="Arial"/>
                <a:sym typeface="Arial"/>
              </a:rPr>
              <a:t>.</a:t>
            </a:r>
            <a:endParaRPr sz="2400"/>
          </a:p>
        </p:txBody>
      </p:sp>
      <p:pic>
        <p:nvPicPr>
          <p:cNvPr id="111" name="Google Shape;11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1558" y="1754317"/>
            <a:ext cx="2981325" cy="298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921578" y="2504063"/>
            <a:ext cx="1721708" cy="1721708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"/>
          <p:cNvSpPr txBox="1"/>
          <p:nvPr/>
        </p:nvSpPr>
        <p:spPr>
          <a:xfrm>
            <a:off x="123825" y="64755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>
            <p:ph type="title"/>
          </p:nvPr>
        </p:nvSpPr>
        <p:spPr>
          <a:xfrm>
            <a:off x="436604" y="353036"/>
            <a:ext cx="11176275" cy="6345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555"/>
              <a:buNone/>
            </a:pPr>
            <a:r>
              <a:rPr lang="pt-BR" sz="3600">
                <a:latin typeface="Calibri"/>
                <a:ea typeface="Calibri"/>
                <a:cs typeface="Calibri"/>
                <a:sym typeface="Calibri"/>
              </a:rPr>
              <a:t>Modelo de 5 dominios para políticas y estrategias editoriales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9" name="Google Shape;119;p4"/>
          <p:cNvGrpSpPr/>
          <p:nvPr/>
        </p:nvGrpSpPr>
        <p:grpSpPr>
          <a:xfrm>
            <a:off x="476361" y="1133981"/>
            <a:ext cx="9222416" cy="5283190"/>
            <a:chOff x="-208549" y="560668"/>
            <a:chExt cx="9222416" cy="5283190"/>
          </a:xfrm>
        </p:grpSpPr>
        <p:sp>
          <p:nvSpPr>
            <p:cNvPr id="120" name="Google Shape;120;p4"/>
            <p:cNvSpPr/>
            <p:nvPr/>
          </p:nvSpPr>
          <p:spPr>
            <a:xfrm>
              <a:off x="-208549" y="560668"/>
              <a:ext cx="5283190" cy="528319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3A66B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2433045" y="560668"/>
              <a:ext cx="6163722" cy="528319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 txBox="1"/>
            <p:nvPr/>
          </p:nvSpPr>
          <p:spPr>
            <a:xfrm>
              <a:off x="2433045" y="560668"/>
              <a:ext cx="3081861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Educación</a:t>
              </a: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346185" y="1405979"/>
              <a:ext cx="4173720" cy="417372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4C74C0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2433045" y="1405979"/>
              <a:ext cx="6163722" cy="417372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4C74C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 txBox="1"/>
            <p:nvPr/>
          </p:nvSpPr>
          <p:spPr>
            <a:xfrm>
              <a:off x="2433045" y="1405979"/>
              <a:ext cx="3081861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Información</a:t>
              </a:r>
              <a:endParaRPr b="1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900920" y="2251289"/>
              <a:ext cx="3064250" cy="306425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6786C7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2433045" y="2251289"/>
              <a:ext cx="6163722" cy="306425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6786C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 txBox="1"/>
            <p:nvPr/>
          </p:nvSpPr>
          <p:spPr>
            <a:xfrm>
              <a:off x="2433045" y="2251289"/>
              <a:ext cx="3081861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Comunicación</a:t>
              </a:r>
              <a:endParaRPr b="1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1455655" y="3096600"/>
              <a:ext cx="1954780" cy="195478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8298CF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2433045" y="3096600"/>
              <a:ext cx="6163722" cy="195478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8298C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2433045" y="3096600"/>
              <a:ext cx="3081861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Corresponsabilidad</a:t>
              </a:r>
              <a:endParaRPr b="1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2010390" y="3941910"/>
              <a:ext cx="845310" cy="845310"/>
            </a:xfrm>
            <a:prstGeom prst="pie">
              <a:avLst>
                <a:gd fmla="val 5400000" name="adj1"/>
                <a:gd fmla="val 16200000" name="adj2"/>
              </a:avLst>
            </a:prstGeom>
            <a:solidFill>
              <a:srgbClr val="9BABD7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2433045" y="3941910"/>
              <a:ext cx="6163722" cy="84531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rgbClr val="9BAB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 txBox="1"/>
            <p:nvPr/>
          </p:nvSpPr>
          <p:spPr>
            <a:xfrm>
              <a:off x="2433045" y="3941910"/>
              <a:ext cx="3081861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Anticipación</a:t>
              </a:r>
              <a:endParaRPr b="1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5202545" y="560668"/>
              <a:ext cx="3706585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 txBox="1"/>
            <p:nvPr/>
          </p:nvSpPr>
          <p:spPr>
            <a:xfrm>
              <a:off x="5202545" y="560668"/>
              <a:ext cx="3706585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7650" lIns="247650" spcFirstLastPara="1" rIns="247650" wrap="square" tIns="247650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Fortalecer las buenas prácticas a través de prácticas educativas para involucrados</a:t>
              </a:r>
              <a:endParaRPr/>
            </a:p>
            <a:p>
              <a:pPr indent="-66675" lvl="2" marL="114300" marR="0" rtl="0" algn="l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Char char="•"/>
              </a:pPr>
              <a:r>
                <a:rPr b="0" i="0" lang="pt-BR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Competencia digital e informacional, formación de revisores y otras.</a:t>
              </a: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5169245" y="1405979"/>
              <a:ext cx="3773184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4"/>
            <p:cNvSpPr txBox="1"/>
            <p:nvPr/>
          </p:nvSpPr>
          <p:spPr>
            <a:xfrm>
              <a:off x="5169245" y="1405979"/>
              <a:ext cx="3773184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7650" lIns="247650" spcFirstLastPara="1" rIns="247650" wrap="square" tIns="247650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Incorporar estrategias y prácticas editoriales vinculadas a la mejora de la información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66675" lvl="2" marL="114300" marR="0" rtl="0" algn="l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Char char="•"/>
              </a:pPr>
              <a:r>
                <a:rPr b="0" i="0" lang="pt-BR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Completud de datos, actualidad de la información, adecuación de los metadatos y otras.</a:t>
              </a: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5177659" y="2251289"/>
              <a:ext cx="3756357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4"/>
            <p:cNvSpPr txBox="1"/>
            <p:nvPr/>
          </p:nvSpPr>
          <p:spPr>
            <a:xfrm>
              <a:off x="5177659" y="2251289"/>
              <a:ext cx="3756357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7650" lIns="247650" spcFirstLastPara="1" rIns="247650" wrap="square" tIns="247650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Incorporar estrategias y prácticas editoriales vinculadas a mejorar la divulgación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66675" lvl="2" marL="114300" marR="0" rtl="0" algn="l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Char char="•"/>
              </a:pPr>
              <a:r>
                <a:rPr b="0" i="0" lang="pt-BR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Generación de contenido para redes sociales, involucrar actores interessados en la difusión y otras</a:t>
              </a:r>
              <a:endParaRPr b="0" i="0" sz="10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5139243" y="3096600"/>
              <a:ext cx="3833188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"/>
            <p:cNvSpPr txBox="1"/>
            <p:nvPr/>
          </p:nvSpPr>
          <p:spPr>
            <a:xfrm>
              <a:off x="5139243" y="3096600"/>
              <a:ext cx="3833188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7650" lIns="247650" spcFirstLastPara="1" rIns="247650" wrap="square" tIns="247650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Incorporar estrategias y prácticas editoriales vinculadas a la mejora de la transparencia y reproductibilidad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63500" lvl="2" marL="114300" marR="0" rtl="0" algn="l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Char char="•"/>
              </a:pPr>
              <a:r>
                <a:rPr b="0" i="0" lang="pt-BR" sz="1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Comités de ética, financiación, publicación de datos de la investigación, revisión aberta y otras</a:t>
              </a:r>
              <a:endParaRPr b="0" i="0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5097808" y="3941910"/>
              <a:ext cx="3916059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"/>
            <p:cNvSpPr txBox="1"/>
            <p:nvPr/>
          </p:nvSpPr>
          <p:spPr>
            <a:xfrm>
              <a:off x="5097808" y="3941910"/>
              <a:ext cx="3916059" cy="84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7650" lIns="247650" spcFirstLastPara="1" rIns="247650" wrap="square" tIns="247650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Fortalecer la etapa de planeamento para monitorear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57150" lvl="1" marL="57150" marR="0" rtl="0" algn="l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y antecipar demandas</a:t>
              </a:r>
              <a:endParaRPr/>
            </a:p>
            <a:p>
              <a:pPr indent="-66675" lvl="1" marL="57150" marR="0" rtl="0" algn="l">
                <a:lnSpc>
                  <a:spcPct val="90000"/>
                </a:lnSpc>
                <a:spcBef>
                  <a:spcPts val="165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Char char="•"/>
              </a:pPr>
              <a:r>
                <a:rPr b="0" i="0" lang="pt-BR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Fortalecimiento de la red de colaboración, uso de métricas responsables y otras</a:t>
              </a:r>
              <a:endParaRPr b="0" i="0" sz="10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" name="Google Shape;145;p4"/>
          <p:cNvSpPr/>
          <p:nvPr/>
        </p:nvSpPr>
        <p:spPr>
          <a:xfrm rot="5400000">
            <a:off x="8001659" y="2412536"/>
            <a:ext cx="4252412" cy="1642369"/>
          </a:xfrm>
          <a:prstGeom prst="triangle">
            <a:avLst>
              <a:gd fmla="val 50000" name="adj"/>
            </a:avLst>
          </a:prstGeom>
          <a:gradFill>
            <a:gsLst>
              <a:gs pos="0">
                <a:srgbClr val="306CD7"/>
              </a:gs>
              <a:gs pos="100000">
                <a:srgbClr val="90B0FF"/>
              </a:gs>
            </a:gsLst>
            <a:lin ang="16200000" scaled="0"/>
          </a:gradFill>
          <a:ln cap="flat" cmpd="sng" w="9525">
            <a:solidFill>
              <a:srgbClr val="3E6EC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4"/>
          <p:cNvSpPr txBox="1"/>
          <p:nvPr/>
        </p:nvSpPr>
        <p:spPr>
          <a:xfrm rot="-3124380">
            <a:off x="9608438" y="4232837"/>
            <a:ext cx="135485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prácticas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4"/>
          <p:cNvSpPr txBox="1"/>
          <p:nvPr/>
        </p:nvSpPr>
        <p:spPr>
          <a:xfrm rot="3151959">
            <a:off x="9238943" y="1789189"/>
            <a:ext cx="209384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procedimientos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4"/>
          <p:cNvSpPr txBox="1"/>
          <p:nvPr/>
        </p:nvSpPr>
        <p:spPr>
          <a:xfrm>
            <a:off x="123825" y="64755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"/>
          <p:cNvSpPr txBox="1"/>
          <p:nvPr>
            <p:ph type="title"/>
          </p:nvPr>
        </p:nvSpPr>
        <p:spPr>
          <a:xfrm>
            <a:off x="1267968" y="96171"/>
            <a:ext cx="10515600" cy="7176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 sz="4000">
                <a:latin typeface="Calibri"/>
                <a:ea typeface="Calibri"/>
                <a:cs typeface="Calibri"/>
                <a:sym typeface="Calibri"/>
              </a:rPr>
              <a:t>Consideraciones para las políticas editoriales </a:t>
            </a:r>
            <a:endParaRPr/>
          </a:p>
        </p:txBody>
      </p:sp>
      <p:grpSp>
        <p:nvGrpSpPr>
          <p:cNvPr id="154" name="Google Shape;154;p5"/>
          <p:cNvGrpSpPr/>
          <p:nvPr/>
        </p:nvGrpSpPr>
        <p:grpSpPr>
          <a:xfrm>
            <a:off x="519684" y="1049552"/>
            <a:ext cx="9319260" cy="5402431"/>
            <a:chOff x="0" y="124280"/>
            <a:chExt cx="9319260" cy="5402431"/>
          </a:xfrm>
        </p:grpSpPr>
        <p:sp>
          <p:nvSpPr>
            <p:cNvPr id="155" name="Google Shape;155;p5"/>
            <p:cNvSpPr/>
            <p:nvPr/>
          </p:nvSpPr>
          <p:spPr>
            <a:xfrm>
              <a:off x="0" y="375200"/>
              <a:ext cx="9319260" cy="123165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 txBox="1"/>
            <p:nvPr/>
          </p:nvSpPr>
          <p:spPr>
            <a:xfrm>
              <a:off x="0" y="375200"/>
              <a:ext cx="9319260" cy="1231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0900" lIns="723275" spcFirstLastPara="1" rIns="723275" wrap="square" tIns="3540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Misión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Visión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Temas de interés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465963" y="124280"/>
              <a:ext cx="6523482" cy="50184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 txBox="1"/>
            <p:nvPr/>
          </p:nvSpPr>
          <p:spPr>
            <a:xfrm>
              <a:off x="490461" y="148778"/>
              <a:ext cx="6474486" cy="4528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6550" spcFirstLastPara="1" rIns="2465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Enfoque y alcance</a:t>
              </a: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0" y="1949570"/>
              <a:ext cx="9319260" cy="9639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 txBox="1"/>
            <p:nvPr/>
          </p:nvSpPr>
          <p:spPr>
            <a:xfrm>
              <a:off x="0" y="1949570"/>
              <a:ext cx="9319260" cy="96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0900" lIns="723275" spcFirstLastPara="1" rIns="723275" wrap="square" tIns="3540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Variedad para componer y fortalecer el ecosistema del conocimiento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Equilibrar contenidos (por lo menos 50% de artículos originales)</a:t>
              </a: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465963" y="1698650"/>
              <a:ext cx="6523482" cy="50184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 txBox="1"/>
            <p:nvPr/>
          </p:nvSpPr>
          <p:spPr>
            <a:xfrm>
              <a:off x="490461" y="1723148"/>
              <a:ext cx="6474486" cy="4528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6550" spcFirstLastPara="1" rIns="2465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Tipos o modalidades de artículos</a:t>
              </a:r>
              <a:endParaRPr/>
            </a:p>
          </p:txBody>
        </p:sp>
        <p:sp>
          <p:nvSpPr>
            <p:cNvPr id="163" name="Google Shape;163;p5"/>
            <p:cNvSpPr/>
            <p:nvPr/>
          </p:nvSpPr>
          <p:spPr>
            <a:xfrm>
              <a:off x="0" y="3256190"/>
              <a:ext cx="9319260" cy="9639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5"/>
            <p:cNvSpPr txBox="1"/>
            <p:nvPr/>
          </p:nvSpPr>
          <p:spPr>
            <a:xfrm>
              <a:off x="0" y="3256190"/>
              <a:ext cx="9319260" cy="96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0900" lIns="723275" spcFirstLastPara="1" rIns="723275" wrap="square" tIns="3540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Proceso de revisión por pares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Documentar y detallar los pasos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5"/>
            <p:cNvSpPr/>
            <p:nvPr/>
          </p:nvSpPr>
          <p:spPr>
            <a:xfrm>
              <a:off x="465963" y="3005271"/>
              <a:ext cx="6523482" cy="50184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5"/>
            <p:cNvSpPr txBox="1"/>
            <p:nvPr/>
          </p:nvSpPr>
          <p:spPr>
            <a:xfrm>
              <a:off x="490461" y="3029769"/>
              <a:ext cx="6474486" cy="4528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6550" spcFirstLastPara="1" rIns="2465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Proceso de evaluación adoptado por la revista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5"/>
            <p:cNvSpPr/>
            <p:nvPr/>
          </p:nvSpPr>
          <p:spPr>
            <a:xfrm>
              <a:off x="0" y="4562811"/>
              <a:ext cx="9319260" cy="9639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5"/>
            <p:cNvSpPr txBox="1"/>
            <p:nvPr/>
          </p:nvSpPr>
          <p:spPr>
            <a:xfrm>
              <a:off x="0" y="4562811"/>
              <a:ext cx="9319260" cy="96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0900" lIns="723275" spcFirstLastPara="1" rIns="723275" wrap="square" tIns="3540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Lo que se acepta o no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55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Char char="•"/>
              </a:pPr>
              <a:r>
                <a:rPr b="0" i="0" lang="pt-BR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Directrices de como presentarla en las informaciones del artículo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5"/>
            <p:cNvSpPr/>
            <p:nvPr/>
          </p:nvSpPr>
          <p:spPr>
            <a:xfrm>
              <a:off x="465963" y="4311891"/>
              <a:ext cx="6523482" cy="50184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5"/>
            <p:cNvSpPr txBox="1"/>
            <p:nvPr/>
          </p:nvSpPr>
          <p:spPr>
            <a:xfrm>
              <a:off x="490461" y="4336389"/>
              <a:ext cx="6474486" cy="4528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6550" spcFirstLastPara="1" rIns="2465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Política de prepublicación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1" name="Google Shape;171;p5"/>
          <p:cNvSpPr/>
          <p:nvPr/>
        </p:nvSpPr>
        <p:spPr>
          <a:xfrm>
            <a:off x="8250733" y="1346008"/>
            <a:ext cx="3836567" cy="107721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870" y="25261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¿Posibilita la transformación digital?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¿La internet influencia en los temas abordados en la revista?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¿Refleja los cambios en la comunicación científica?</a:t>
            </a:r>
            <a:endParaRPr/>
          </a:p>
        </p:txBody>
      </p:sp>
      <p:sp>
        <p:nvSpPr>
          <p:cNvPr id="172" name="Google Shape;172;p5"/>
          <p:cNvSpPr/>
          <p:nvPr/>
        </p:nvSpPr>
        <p:spPr>
          <a:xfrm>
            <a:off x="8260100" y="2919562"/>
            <a:ext cx="3836567" cy="107721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870" y="25261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Decidir si se aceptan artículos en vídeo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¿Está abierta a los nuevos tipos de documentos como artículos en vídeos, protocolos de investigación, artículos de datos y otros?</a:t>
            </a:r>
            <a:endParaRPr/>
          </a:p>
        </p:txBody>
      </p:sp>
      <p:sp>
        <p:nvSpPr>
          <p:cNvPr id="173" name="Google Shape;173;p5"/>
          <p:cNvSpPr/>
          <p:nvPr/>
        </p:nvSpPr>
        <p:spPr>
          <a:xfrm>
            <a:off x="8260100" y="4344156"/>
            <a:ext cx="3836567" cy="61502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4643" y="23654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¿Se prevé cambios en la modalidad de revisión por pares?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5"/>
          <p:cNvSpPr/>
          <p:nvPr/>
        </p:nvSpPr>
        <p:spPr>
          <a:xfrm>
            <a:off x="8260100" y="5543082"/>
            <a:ext cx="3836567" cy="107721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870" y="25261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¿Se prevê aceptación artículos previamente publicadas como </a:t>
            </a:r>
            <a:r>
              <a:rPr b="0" i="1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preprints</a:t>
            </a: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t</a:t>
            </a: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esis y disertaciones, eventos, traducción*</a:t>
            </a: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¿Cómo se debe presentar esta producción?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5"/>
          <p:cNvSpPr txBox="1"/>
          <p:nvPr/>
        </p:nvSpPr>
        <p:spPr>
          <a:xfrm>
            <a:off x="8260100" y="6604084"/>
            <a:ext cx="223971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 De acuerdo con critérios LILACS</a:t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5"/>
          <p:cNvSpPr txBox="1"/>
          <p:nvPr/>
        </p:nvSpPr>
        <p:spPr>
          <a:xfrm>
            <a:off x="47625" y="66279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oogle Shape;181;p6"/>
          <p:cNvGrpSpPr/>
          <p:nvPr/>
        </p:nvGrpSpPr>
        <p:grpSpPr>
          <a:xfrm>
            <a:off x="445008" y="1221889"/>
            <a:ext cx="9403080" cy="5357340"/>
            <a:chOff x="0" y="113642"/>
            <a:chExt cx="9403080" cy="5357340"/>
          </a:xfrm>
        </p:grpSpPr>
        <p:sp>
          <p:nvSpPr>
            <p:cNvPr id="182" name="Google Shape;182;p6"/>
            <p:cNvSpPr/>
            <p:nvPr/>
          </p:nvSpPr>
          <p:spPr>
            <a:xfrm>
              <a:off x="0" y="379322"/>
              <a:ext cx="9403080" cy="15309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6"/>
            <p:cNvSpPr txBox="1"/>
            <p:nvPr/>
          </p:nvSpPr>
          <p:spPr>
            <a:xfrm>
              <a:off x="0" y="379322"/>
              <a:ext cx="9403080" cy="15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729775" spcFirstLastPara="1" rIns="729775" wrap="square" tIns="3749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detallar los criterios de autoría adoptados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cómo los autores describen la contribución de los autores en el artículo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si los autores pueden ser incluidos o excluidos durante el proceso de revisión editorial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6"/>
            <p:cNvSpPr/>
            <p:nvPr/>
          </p:nvSpPr>
          <p:spPr>
            <a:xfrm>
              <a:off x="470154" y="113642"/>
              <a:ext cx="6582156" cy="53136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6"/>
            <p:cNvSpPr txBox="1"/>
            <p:nvPr/>
          </p:nvSpPr>
          <p:spPr>
            <a:xfrm>
              <a:off x="496093" y="139581"/>
              <a:ext cx="6530278" cy="479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8775" spcFirstLastPara="1" rIns="2487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Política de autoría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6"/>
            <p:cNvSpPr/>
            <p:nvPr/>
          </p:nvSpPr>
          <p:spPr>
            <a:xfrm>
              <a:off x="0" y="2273102"/>
              <a:ext cx="9403080" cy="15309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0" y="2273102"/>
              <a:ext cx="9403080" cy="15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729775" spcFirstLastPara="1" rIns="729775" wrap="square" tIns="3749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detallar las recomendaciones éticas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describir lo que pide la revista en el proceso de evalución y como se publican los aspectos de conflicto de intereses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aprobación del comité de ética de seres humanos y animales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470154" y="2007422"/>
              <a:ext cx="6582156" cy="53136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6"/>
            <p:cNvSpPr txBox="1"/>
            <p:nvPr/>
          </p:nvSpPr>
          <p:spPr>
            <a:xfrm>
              <a:off x="496093" y="2033361"/>
              <a:ext cx="6530278" cy="479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8775" spcFirstLastPara="1" rIns="2487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Políticas éticas</a:t>
              </a:r>
              <a:endParaRPr/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0" y="4166882"/>
              <a:ext cx="9403080" cy="13041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6"/>
            <p:cNvSpPr txBox="1"/>
            <p:nvPr/>
          </p:nvSpPr>
          <p:spPr>
            <a:xfrm>
              <a:off x="0" y="4166882"/>
              <a:ext cx="9403080" cy="130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729775" spcFirstLastPara="1" rIns="729775" wrap="square" tIns="3749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Utilice la guía para describir el espectro de políticas de acceso abierto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sng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https://sparcopen.org/our-work/howopenisit/</a:t>
              </a: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  <a:p>
              <a:pPr indent="-571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470154" y="3901202"/>
              <a:ext cx="6582156" cy="53136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496093" y="3927141"/>
              <a:ext cx="6530278" cy="4794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8775" spcFirstLastPara="1" rIns="24877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Políticas de acceso abierto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4" name="Google Shape;194;p6"/>
          <p:cNvSpPr txBox="1"/>
          <p:nvPr/>
        </p:nvSpPr>
        <p:spPr>
          <a:xfrm>
            <a:off x="733806" y="165128"/>
            <a:ext cx="1052245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Consideraciones para las políticas editoriales</a:t>
            </a:r>
            <a:endParaRPr b="1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6"/>
          <p:cNvSpPr/>
          <p:nvPr/>
        </p:nvSpPr>
        <p:spPr>
          <a:xfrm>
            <a:off x="8896866" y="1655498"/>
            <a:ext cx="3056238" cy="70788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612" y="22508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¿Se prevé adecuación a guías y taxonomías como ICMJE y CrediT?</a:t>
            </a:r>
            <a:endParaRPr/>
          </a:p>
        </p:txBody>
      </p:sp>
      <p:sp>
        <p:nvSpPr>
          <p:cNvPr id="196" name="Google Shape;196;p6"/>
          <p:cNvSpPr/>
          <p:nvPr/>
        </p:nvSpPr>
        <p:spPr>
          <a:xfrm>
            <a:off x="8983364" y="3546615"/>
            <a:ext cx="3056238" cy="109952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612" y="22508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¿Los procedimientos siguen lineamientos como de COPE y Declaración de Singapura sobre la integridad en la investigación?</a:t>
            </a:r>
            <a:endParaRPr/>
          </a:p>
        </p:txBody>
      </p:sp>
      <p:sp>
        <p:nvSpPr>
          <p:cNvPr id="197" name="Google Shape;197;p6"/>
          <p:cNvSpPr/>
          <p:nvPr/>
        </p:nvSpPr>
        <p:spPr>
          <a:xfrm>
            <a:off x="8999842" y="5387772"/>
            <a:ext cx="3056238" cy="109952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612" y="22508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¿Han revisado su política editorial para el acceso abierto y la ciencia abierta?</a:t>
            </a:r>
            <a:endParaRPr/>
          </a:p>
        </p:txBody>
      </p:sp>
      <p:sp>
        <p:nvSpPr>
          <p:cNvPr id="198" name="Google Shape;198;p6"/>
          <p:cNvSpPr txBox="1"/>
          <p:nvPr/>
        </p:nvSpPr>
        <p:spPr>
          <a:xfrm>
            <a:off x="47625" y="66279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7"/>
          <p:cNvGrpSpPr/>
          <p:nvPr/>
        </p:nvGrpSpPr>
        <p:grpSpPr>
          <a:xfrm>
            <a:off x="947928" y="1355580"/>
            <a:ext cx="9128760" cy="3461040"/>
            <a:chOff x="0" y="38843"/>
            <a:chExt cx="9128760" cy="3461040"/>
          </a:xfrm>
        </p:grpSpPr>
        <p:sp>
          <p:nvSpPr>
            <p:cNvPr id="204" name="Google Shape;204;p7"/>
            <p:cNvSpPr/>
            <p:nvPr/>
          </p:nvSpPr>
          <p:spPr>
            <a:xfrm>
              <a:off x="0" y="511163"/>
              <a:ext cx="9128760" cy="10332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7"/>
            <p:cNvSpPr txBox="1"/>
            <p:nvPr/>
          </p:nvSpPr>
          <p:spPr>
            <a:xfrm>
              <a:off x="0" y="511163"/>
              <a:ext cx="9128760" cy="103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708475" spcFirstLastPara="1" rIns="708475" wrap="square" tIns="6664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Describir lo que adopta la revista y cómo se tratan y publican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7"/>
            <p:cNvSpPr/>
            <p:nvPr/>
          </p:nvSpPr>
          <p:spPr>
            <a:xfrm>
              <a:off x="456438" y="38843"/>
              <a:ext cx="6390132" cy="94464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7"/>
            <p:cNvSpPr txBox="1"/>
            <p:nvPr/>
          </p:nvSpPr>
          <p:spPr>
            <a:xfrm>
              <a:off x="502552" y="84957"/>
              <a:ext cx="6297904" cy="8524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1525" spcFirstLastPara="1" rIns="2415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Política de datos y material complementario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7"/>
            <p:cNvSpPr/>
            <p:nvPr/>
          </p:nvSpPr>
          <p:spPr>
            <a:xfrm>
              <a:off x="0" y="2189483"/>
              <a:ext cx="9128760" cy="1310400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25400">
              <a:solidFill>
                <a:srgbClr val="4372C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7"/>
            <p:cNvSpPr txBox="1"/>
            <p:nvPr/>
          </p:nvSpPr>
          <p:spPr>
            <a:xfrm>
              <a:off x="0" y="2189483"/>
              <a:ext cx="9128760" cy="131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708475" spcFirstLastPara="1" rIns="708475" wrap="square" tIns="666475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Diseño gráfico alineado con la organización de la información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"/>
              </a:pPr>
              <a:r>
                <a:rPr b="0" i="0" lang="pt-BR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Campos llenados</a:t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7"/>
            <p:cNvSpPr/>
            <p:nvPr/>
          </p:nvSpPr>
          <p:spPr>
            <a:xfrm>
              <a:off x="456438" y="1717163"/>
              <a:ext cx="6390132" cy="94464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54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7"/>
            <p:cNvSpPr txBox="1"/>
            <p:nvPr/>
          </p:nvSpPr>
          <p:spPr>
            <a:xfrm>
              <a:off x="502552" y="1763277"/>
              <a:ext cx="6297904" cy="8524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41525" spcFirstLastPara="1" rIns="241525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Organización de metadatos</a:t>
              </a:r>
              <a:endPara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" name="Google Shape;212;p7"/>
          <p:cNvSpPr txBox="1"/>
          <p:nvPr/>
        </p:nvSpPr>
        <p:spPr>
          <a:xfrm>
            <a:off x="733806" y="165128"/>
            <a:ext cx="1052245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Consideraciones para las políticas editoriales</a:t>
            </a:r>
            <a:endParaRPr b="0" i="0" sz="4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8983366" y="2100874"/>
            <a:ext cx="3056238" cy="109952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612" y="22508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¿Datos de investigación, tablas, imágenes, estrategias de búsqueda y otros materiales complementarios reciben procedimiento adecuado?</a:t>
            </a:r>
            <a:endParaRPr/>
          </a:p>
        </p:txBody>
      </p:sp>
      <p:sp>
        <p:nvSpPr>
          <p:cNvPr id="214" name="Google Shape;214;p7"/>
          <p:cNvSpPr/>
          <p:nvPr/>
        </p:nvSpPr>
        <p:spPr>
          <a:xfrm>
            <a:off x="8983366" y="3788890"/>
            <a:ext cx="3056238" cy="1099526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0"/>
                </a:moveTo>
                <a:close/>
                <a:lnTo>
                  <a:pt x="-10000" y="120000"/>
                </a:lnTo>
              </a:path>
              <a:path extrusionOk="0" fill="none" h="120000" w="120000">
                <a:moveTo>
                  <a:pt x="-10000" y="22500"/>
                </a:moveTo>
                <a:lnTo>
                  <a:pt x="-213612" y="22508"/>
                </a:lnTo>
              </a:path>
            </a:pathLst>
          </a:custGeom>
          <a:solidFill>
            <a:schemeClr val="lt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¿Los metadatos están preparados para lectura por máquina y por humanos?</a:t>
            </a:r>
            <a:endParaRPr/>
          </a:p>
        </p:txBody>
      </p:sp>
      <p:sp>
        <p:nvSpPr>
          <p:cNvPr id="215" name="Google Shape;215;p7"/>
          <p:cNvSpPr txBox="1"/>
          <p:nvPr/>
        </p:nvSpPr>
        <p:spPr>
          <a:xfrm>
            <a:off x="47625" y="66279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"/>
          <p:cNvSpPr txBox="1"/>
          <p:nvPr>
            <p:ph type="title"/>
          </p:nvPr>
        </p:nvSpPr>
        <p:spPr>
          <a:xfrm>
            <a:off x="626076" y="147849"/>
            <a:ext cx="11468514" cy="9790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Documentación de políticas editoriales alineadas al digital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1" name="Google Shape;221;p8"/>
          <p:cNvGrpSpPr/>
          <p:nvPr/>
        </p:nvGrpSpPr>
        <p:grpSpPr>
          <a:xfrm>
            <a:off x="3359560" y="1235118"/>
            <a:ext cx="5472877" cy="5472877"/>
            <a:chOff x="1810234" y="2154"/>
            <a:chExt cx="5472877" cy="5472877"/>
          </a:xfrm>
        </p:grpSpPr>
        <p:sp>
          <p:nvSpPr>
            <p:cNvPr id="222" name="Google Shape;222;p8"/>
            <p:cNvSpPr/>
            <p:nvPr/>
          </p:nvSpPr>
          <p:spPr>
            <a:xfrm>
              <a:off x="3827375" y="2019295"/>
              <a:ext cx="1438595" cy="1438595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8"/>
            <p:cNvSpPr txBox="1"/>
            <p:nvPr/>
          </p:nvSpPr>
          <p:spPr>
            <a:xfrm>
              <a:off x="4038052" y="2229972"/>
              <a:ext cx="1017241" cy="1017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1575" lIns="21575" spcFirstLastPara="1" rIns="21575" wrap="square" tIns="21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1" i="0" lang="pt-BR" sz="1700" u="none" cap="none" strike="noStrike">
                  <a:solidFill>
                    <a:srgbClr val="009FE3"/>
                  </a:solidFill>
                  <a:latin typeface="Arial"/>
                  <a:ea typeface="Arial"/>
                  <a:cs typeface="Arial"/>
                  <a:sym typeface="Arial"/>
                </a:rPr>
                <a:t>Políticas editoriais </a:t>
              </a:r>
              <a:endParaRPr/>
            </a:p>
          </p:txBody>
        </p:sp>
        <p:sp>
          <p:nvSpPr>
            <p:cNvPr id="224" name="Google Shape;224;p8"/>
            <p:cNvSpPr/>
            <p:nvPr/>
          </p:nvSpPr>
          <p:spPr>
            <a:xfrm rot="-5400000">
              <a:off x="4393358" y="1494139"/>
              <a:ext cx="306629" cy="48912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BADE"/>
            </a:soli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8"/>
            <p:cNvSpPr txBox="1"/>
            <p:nvPr/>
          </p:nvSpPr>
          <p:spPr>
            <a:xfrm rot="-5400000">
              <a:off x="4439353" y="1637958"/>
              <a:ext cx="214640" cy="2934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3827375" y="2154"/>
              <a:ext cx="1438595" cy="1438595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8"/>
            <p:cNvSpPr txBox="1"/>
            <p:nvPr/>
          </p:nvSpPr>
          <p:spPr>
            <a:xfrm>
              <a:off x="4038052" y="212831"/>
              <a:ext cx="1017241" cy="1017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1575" lIns="21575" spcFirstLastPara="1" rIns="21575" wrap="square" tIns="21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5393251" y="2494032"/>
              <a:ext cx="306629" cy="48912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BADE"/>
            </a:soli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8"/>
            <p:cNvSpPr txBox="1"/>
            <p:nvPr/>
          </p:nvSpPr>
          <p:spPr>
            <a:xfrm>
              <a:off x="5393251" y="2591856"/>
              <a:ext cx="214640" cy="2934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5844516" y="2019295"/>
              <a:ext cx="1438595" cy="1438595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8"/>
            <p:cNvSpPr txBox="1"/>
            <p:nvPr/>
          </p:nvSpPr>
          <p:spPr>
            <a:xfrm>
              <a:off x="6055193" y="2229972"/>
              <a:ext cx="1017241" cy="1017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1575" lIns="21575" spcFirstLastPara="1" rIns="21575" wrap="square" tIns="21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8"/>
            <p:cNvSpPr/>
            <p:nvPr/>
          </p:nvSpPr>
          <p:spPr>
            <a:xfrm rot="5400000">
              <a:off x="4393358" y="3493924"/>
              <a:ext cx="306629" cy="48912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BADE"/>
            </a:soli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8"/>
            <p:cNvSpPr txBox="1"/>
            <p:nvPr/>
          </p:nvSpPr>
          <p:spPr>
            <a:xfrm rot="5400000">
              <a:off x="4439353" y="3545754"/>
              <a:ext cx="214640" cy="2934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3827375" y="4036436"/>
              <a:ext cx="1438595" cy="1438595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8"/>
            <p:cNvSpPr txBox="1"/>
            <p:nvPr/>
          </p:nvSpPr>
          <p:spPr>
            <a:xfrm>
              <a:off x="4038052" y="4247113"/>
              <a:ext cx="1017241" cy="1017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1575" lIns="21575" spcFirstLastPara="1" rIns="21575" wrap="square" tIns="21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b="0" i="0" lang="pt-BR" sz="17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</p:txBody>
        </p:sp>
        <p:sp>
          <p:nvSpPr>
            <p:cNvPr id="236" name="Google Shape;236;p8"/>
            <p:cNvSpPr/>
            <p:nvPr/>
          </p:nvSpPr>
          <p:spPr>
            <a:xfrm rot="10800000">
              <a:off x="3393466" y="2494032"/>
              <a:ext cx="306629" cy="489122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ABBADE"/>
            </a:soli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8"/>
            <p:cNvSpPr txBox="1"/>
            <p:nvPr/>
          </p:nvSpPr>
          <p:spPr>
            <a:xfrm>
              <a:off x="3485455" y="2591856"/>
              <a:ext cx="214640" cy="2934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1810234" y="2019295"/>
              <a:ext cx="1438595" cy="1438595"/>
            </a:xfrm>
            <a:prstGeom prst="ellipse">
              <a:avLst/>
            </a:prstGeom>
            <a:solidFill>
              <a:schemeClr val="lt1"/>
            </a:solidFill>
            <a:ln cap="flat" cmpd="sng" w="38100">
              <a:solidFill>
                <a:srgbClr val="3A66B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 txBox="1"/>
            <p:nvPr/>
          </p:nvSpPr>
          <p:spPr>
            <a:xfrm>
              <a:off x="2020911" y="2229972"/>
              <a:ext cx="1017241" cy="10172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1575" lIns="21575" spcFirstLastPara="1" rIns="21575" wrap="square" tIns="21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40" name="Google Shape;24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3148" y="3381470"/>
            <a:ext cx="1094719" cy="1094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33318" y="5428094"/>
            <a:ext cx="1038808" cy="1038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11255" y="3319173"/>
            <a:ext cx="1120563" cy="1120563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8"/>
          <p:cNvSpPr txBox="1"/>
          <p:nvPr/>
        </p:nvSpPr>
        <p:spPr>
          <a:xfrm>
            <a:off x="7087905" y="1597541"/>
            <a:ext cx="3650551" cy="646331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Actualizar el regimiento interno de la revista con frecuencia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8"/>
          <p:cNvSpPr txBox="1"/>
          <p:nvPr/>
        </p:nvSpPr>
        <p:spPr>
          <a:xfrm>
            <a:off x="508865" y="3094393"/>
            <a:ext cx="2767076" cy="1477328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Mantener datos actualizados los portales y bases de datos en donde la revista está indexada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8"/>
          <p:cNvSpPr txBox="1"/>
          <p:nvPr/>
        </p:nvSpPr>
        <p:spPr>
          <a:xfrm>
            <a:off x="1663014" y="5490628"/>
            <a:ext cx="3650552" cy="1200329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Difundir cambios y contextualizar actualizaciones a través de notas o noticias publicadas en las redes sociales y sitios institucionales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8"/>
          <p:cNvSpPr txBox="1"/>
          <p:nvPr/>
        </p:nvSpPr>
        <p:spPr>
          <a:xfrm>
            <a:off x="8913181" y="3371392"/>
            <a:ext cx="2867877" cy="1200329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Mantener la sección de políticas editoriales en el sitio con fecha de actualización visible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7" name="Google Shape;247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01869" y="1450312"/>
            <a:ext cx="1038808" cy="103880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8"/>
          <p:cNvSpPr txBox="1"/>
          <p:nvPr/>
        </p:nvSpPr>
        <p:spPr>
          <a:xfrm>
            <a:off x="47625" y="66279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"/>
          <p:cNvSpPr/>
          <p:nvPr/>
        </p:nvSpPr>
        <p:spPr>
          <a:xfrm>
            <a:off x="118872" y="2579080"/>
            <a:ext cx="1472184" cy="1325329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ráfico, Gráfico de mapa de árvore&#10;&#10;Descrição gerada automaticamente" id="254" name="Google Shape;2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2946" y="1142682"/>
            <a:ext cx="9118203" cy="4457272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9"/>
          <p:cNvSpPr txBox="1"/>
          <p:nvPr>
            <p:ph type="title"/>
          </p:nvPr>
        </p:nvSpPr>
        <p:spPr>
          <a:xfrm>
            <a:off x="2597494" y="329100"/>
            <a:ext cx="6549961" cy="549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454"/>
              <a:buNone/>
            </a:pPr>
            <a:r>
              <a:rPr lang="pt-B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Ecosistema de indexación </a:t>
            </a:r>
            <a:endParaRPr/>
          </a:p>
        </p:txBody>
      </p:sp>
      <p:sp>
        <p:nvSpPr>
          <p:cNvPr id="256" name="Google Shape;256;p9"/>
          <p:cNvSpPr txBox="1"/>
          <p:nvPr/>
        </p:nvSpPr>
        <p:spPr>
          <a:xfrm>
            <a:off x="2795206" y="5562918"/>
            <a:ext cx="451277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9FE3"/>
                </a:solidFill>
                <a:latin typeface="Arial"/>
                <a:ea typeface="Arial"/>
                <a:cs typeface="Arial"/>
                <a:sym typeface="Arial"/>
              </a:rPr>
              <a:t>Fuente: perfil de revistas indexadas en LILACS, 2021</a:t>
            </a:r>
            <a:endParaRPr b="0" i="0" sz="1400" u="none" cap="none" strike="noStrike">
              <a:solidFill>
                <a:srgbClr val="009F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9"/>
          <p:cNvSpPr/>
          <p:nvPr/>
        </p:nvSpPr>
        <p:spPr>
          <a:xfrm>
            <a:off x="9296457" y="3547356"/>
            <a:ext cx="405193" cy="338328"/>
          </a:xfrm>
          <a:prstGeom prst="ellipse">
            <a:avLst/>
          </a:prstGeom>
          <a:noFill/>
          <a:ln cap="flat" cmpd="sng" w="25400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9"/>
          <p:cNvSpPr txBox="1"/>
          <p:nvPr/>
        </p:nvSpPr>
        <p:spPr>
          <a:xfrm>
            <a:off x="306324" y="2747137"/>
            <a:ext cx="2061972" cy="231454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las </a:t>
            </a: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337 revistas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 participaron en la investigación de 2021, </a:t>
            </a:r>
            <a:r>
              <a:rPr b="1" i="0" lang="pt-BR" sz="1400" u="none" cap="none" strike="noStrike">
                <a:solidFill>
                  <a:srgbClr val="005BB8"/>
                </a:solidFill>
                <a:latin typeface="Arial"/>
                <a:ea typeface="Arial"/>
                <a:cs typeface="Arial"/>
                <a:sym typeface="Arial"/>
              </a:rPr>
              <a:t>menos del 10%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tienen sus políticas editoriales indexadas en Sherpa Romeo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9"/>
          <p:cNvSpPr txBox="1"/>
          <p:nvPr/>
        </p:nvSpPr>
        <p:spPr>
          <a:xfrm>
            <a:off x="47625" y="6627900"/>
            <a:ext cx="194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doi: </a:t>
            </a:r>
            <a:r>
              <a:rPr b="0" i="0" lang="pt-BR" sz="10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10.5281/zenodo.6585424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2022-03-04T13:30:08Z</dcterms:created>
  <dc:creator>Pierri, Marina de Sene (BIR)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0x010100D9D66CEC5F2C404782F911C86DB1F77300943D3F739B659647BD5CFC479406D26F</vt:lpwstr>
  </property>
</Properties>
</file>