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9" r:id="rId1"/>
  </p:sldMasterIdLst>
  <p:notesMasterIdLst>
    <p:notesMasterId r:id="rId3"/>
  </p:notesMasterIdLst>
  <p:handoutMasterIdLst>
    <p:handoutMasterId r:id="rId4"/>
  </p:handoutMasterIdLst>
  <p:sldIdLst>
    <p:sldId id="256" r:id="rId2"/>
  </p:sldIdLst>
  <p:sldSz cx="30267275" cy="42794238"/>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9" userDrawn="1">
          <p15:clr>
            <a:srgbClr val="A4A3A4"/>
          </p15:clr>
        </p15:guide>
        <p15:guide id="2" pos="953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FF"/>
    <a:srgbClr val="E7CD79"/>
    <a:srgbClr val="8300FF"/>
    <a:srgbClr val="1B6917"/>
    <a:srgbClr val="4040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8599" autoAdjust="0"/>
    <p:restoredTop sz="96362" autoAdjust="0"/>
  </p:normalViewPr>
  <p:slideViewPr>
    <p:cSldViewPr snapToGrid="0" snapToObjects="1">
      <p:cViewPr>
        <p:scale>
          <a:sx n="57" d="100"/>
          <a:sy n="57" d="100"/>
        </p:scale>
        <p:origin x="216" y="306"/>
      </p:cViewPr>
      <p:guideLst>
        <p:guide orient="horz" pos="13479"/>
        <p:guide pos="953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C61B78-06FC-43E7-AA69-E8C1557A56DF}" type="doc">
      <dgm:prSet loTypeId="urn:microsoft.com/office/officeart/2008/layout/HorizontalMultiLevelHierarchy" loCatId="hierarchy" qsTypeId="urn:microsoft.com/office/officeart/2005/8/quickstyle/simple1" qsCatId="simple" csTypeId="urn:microsoft.com/office/officeart/2005/8/colors/accent0_1" csCatId="mainScheme" phldr="1"/>
      <dgm:spPr/>
    </dgm:pt>
    <dgm:pt modelId="{552C5EDC-B632-43DE-9D99-F4C55F524701}" type="asst">
      <dgm:prSet custT="1"/>
      <dgm:spPr>
        <a:ln w="19050"/>
      </dgm:spPr>
      <dgm:t>
        <a:bodyPr/>
        <a:lstStyle/>
        <a:p>
          <a:pPr>
            <a:lnSpc>
              <a:spcPct val="100000"/>
            </a:lnSpc>
          </a:pPr>
          <a:r>
            <a:rPr lang="en-US" sz="1800" dirty="0">
              <a:latin typeface="+mn-lt"/>
            </a:rPr>
            <a:t>Grain Analysis</a:t>
          </a:r>
        </a:p>
      </dgm:t>
    </dgm:pt>
    <dgm:pt modelId="{A8F0B34A-04F6-4210-A3D6-3CC26C21C4DE}" type="parTrans" cxnId="{F2428EEE-4D9C-49A7-BBA6-61BB949EB2D0}">
      <dgm:prSet/>
      <dgm:spPr>
        <a:ln w="19050"/>
      </dgm:spPr>
      <dgm:t>
        <a:bodyPr/>
        <a:lstStyle/>
        <a:p>
          <a:pPr>
            <a:lnSpc>
              <a:spcPct val="100000"/>
            </a:lnSpc>
          </a:pPr>
          <a:endParaRPr lang="en-US" sz="1800">
            <a:latin typeface="+mn-lt"/>
          </a:endParaRPr>
        </a:p>
      </dgm:t>
    </dgm:pt>
    <dgm:pt modelId="{29D2996F-0F64-452B-8A80-2126D4DCBFE3}" type="sibTrans" cxnId="{F2428EEE-4D9C-49A7-BBA6-61BB949EB2D0}">
      <dgm:prSet/>
      <dgm:spPr/>
      <dgm:t>
        <a:bodyPr/>
        <a:lstStyle/>
        <a:p>
          <a:pPr>
            <a:lnSpc>
              <a:spcPct val="100000"/>
            </a:lnSpc>
          </a:pPr>
          <a:endParaRPr lang="en-US" sz="1800">
            <a:latin typeface="+mn-lt"/>
          </a:endParaRPr>
        </a:p>
      </dgm:t>
    </dgm:pt>
    <dgm:pt modelId="{AC54F705-808F-40EF-80E7-7793D6B3FA4A}" type="asst">
      <dgm:prSet custT="1"/>
      <dgm:spPr>
        <a:ln w="19050"/>
      </dgm:spPr>
      <dgm:t>
        <a:bodyPr/>
        <a:lstStyle/>
        <a:p>
          <a:pPr>
            <a:lnSpc>
              <a:spcPct val="100000"/>
            </a:lnSpc>
          </a:pPr>
          <a:r>
            <a:rPr lang="en-US" sz="1800" dirty="0">
              <a:latin typeface="+mn-lt"/>
            </a:rPr>
            <a:t>Pore Analysis</a:t>
          </a:r>
        </a:p>
      </dgm:t>
    </dgm:pt>
    <dgm:pt modelId="{D6029B54-51B0-4BA4-ABAC-F07CCB0116EE}" type="parTrans" cxnId="{57A26659-5D53-4B22-9F18-1CA25E461F1F}">
      <dgm:prSet/>
      <dgm:spPr>
        <a:ln w="19050"/>
      </dgm:spPr>
      <dgm:t>
        <a:bodyPr/>
        <a:lstStyle/>
        <a:p>
          <a:pPr>
            <a:lnSpc>
              <a:spcPct val="100000"/>
            </a:lnSpc>
          </a:pPr>
          <a:endParaRPr lang="en-US" sz="1800">
            <a:latin typeface="+mn-lt"/>
          </a:endParaRPr>
        </a:p>
      </dgm:t>
    </dgm:pt>
    <dgm:pt modelId="{C17E153C-F303-41DE-9DE8-E00801A5A1C6}" type="sibTrans" cxnId="{57A26659-5D53-4B22-9F18-1CA25E461F1F}">
      <dgm:prSet/>
      <dgm:spPr/>
      <dgm:t>
        <a:bodyPr/>
        <a:lstStyle/>
        <a:p>
          <a:pPr>
            <a:lnSpc>
              <a:spcPct val="100000"/>
            </a:lnSpc>
          </a:pPr>
          <a:endParaRPr lang="en-US" sz="1800">
            <a:latin typeface="+mn-lt"/>
          </a:endParaRPr>
        </a:p>
      </dgm:t>
    </dgm:pt>
    <dgm:pt modelId="{0AD862BE-54F7-41B0-9F16-86742EE15DBC}" type="asst">
      <dgm:prSet custT="1"/>
      <dgm:spPr>
        <a:ln w="19050"/>
      </dgm:spPr>
      <dgm:t>
        <a:bodyPr/>
        <a:lstStyle/>
        <a:p>
          <a:pPr>
            <a:lnSpc>
              <a:spcPct val="100000"/>
            </a:lnSpc>
            <a:spcAft>
              <a:spcPts val="0"/>
            </a:spcAft>
          </a:pPr>
          <a:r>
            <a:rPr lang="el-GR" sz="1800" i="0" dirty="0">
              <a:latin typeface="+mn-lt"/>
              <a:cs typeface="Times New Roman" panose="02020603050405020304" pitchFamily="18" charset="0"/>
            </a:rPr>
            <a:t>Φ</a:t>
          </a:r>
          <a:r>
            <a:rPr lang="en-US" sz="1800" i="0" dirty="0">
              <a:latin typeface="+mn-lt"/>
              <a:cs typeface="Times New Roman" panose="02020603050405020304" pitchFamily="18" charset="0"/>
            </a:rPr>
            <a:t>, </a:t>
          </a:r>
          <a:r>
            <a:rPr lang="en-US" sz="1800" dirty="0">
              <a:latin typeface="+mn-lt"/>
            </a:rPr>
            <a:t>Porosity</a:t>
          </a:r>
        </a:p>
      </dgm:t>
    </dgm:pt>
    <dgm:pt modelId="{EBCA3E4C-1166-49D6-B180-C48E870D3AFF}" type="parTrans" cxnId="{08EC644B-5C1A-413F-9C08-6E0FA33A925C}">
      <dgm:prSet/>
      <dgm:spPr>
        <a:ln w="19050"/>
      </dgm:spPr>
      <dgm:t>
        <a:bodyPr/>
        <a:lstStyle/>
        <a:p>
          <a:pPr>
            <a:lnSpc>
              <a:spcPct val="100000"/>
            </a:lnSpc>
          </a:pPr>
          <a:endParaRPr lang="en-US" sz="1800">
            <a:latin typeface="+mn-lt"/>
          </a:endParaRPr>
        </a:p>
      </dgm:t>
    </dgm:pt>
    <dgm:pt modelId="{D0E7F6C8-D701-4EB8-B743-CBC9B5ADBFBD}" type="sibTrans" cxnId="{08EC644B-5C1A-413F-9C08-6E0FA33A925C}">
      <dgm:prSet/>
      <dgm:spPr/>
      <dgm:t>
        <a:bodyPr/>
        <a:lstStyle/>
        <a:p>
          <a:pPr>
            <a:lnSpc>
              <a:spcPct val="100000"/>
            </a:lnSpc>
          </a:pPr>
          <a:endParaRPr lang="en-US" sz="1800">
            <a:latin typeface="+mn-lt"/>
          </a:endParaRPr>
        </a:p>
      </dgm:t>
    </dgm:pt>
    <dgm:pt modelId="{379126A1-C080-4766-A4C4-4656945492F2}" type="asst">
      <dgm:prSet custT="1"/>
      <dgm:spPr>
        <a:ln w="19050"/>
      </dgm:spPr>
      <dgm:t>
        <a:bodyPr/>
        <a:lstStyle/>
        <a:p>
          <a:pPr>
            <a:lnSpc>
              <a:spcPct val="100000"/>
            </a:lnSpc>
            <a:spcAft>
              <a:spcPts val="0"/>
            </a:spcAft>
          </a:pPr>
          <a:r>
            <a:rPr lang="en-US" sz="1800" dirty="0">
              <a:latin typeface="+mn-lt"/>
            </a:rPr>
            <a:t>PSD, Pore Size Distribution</a:t>
          </a:r>
        </a:p>
      </dgm:t>
    </dgm:pt>
    <dgm:pt modelId="{7BBDB9EC-F11D-4FBF-A3FA-574FE7E1410A}" type="parTrans" cxnId="{F3CEB44D-0949-4EAF-96E6-7EBCD414838C}">
      <dgm:prSet/>
      <dgm:spPr>
        <a:ln w="19050"/>
      </dgm:spPr>
      <dgm:t>
        <a:bodyPr/>
        <a:lstStyle/>
        <a:p>
          <a:pPr>
            <a:lnSpc>
              <a:spcPct val="100000"/>
            </a:lnSpc>
          </a:pPr>
          <a:endParaRPr lang="en-US" sz="1800">
            <a:latin typeface="+mn-lt"/>
          </a:endParaRPr>
        </a:p>
      </dgm:t>
    </dgm:pt>
    <dgm:pt modelId="{23F80AE8-9B14-47B2-A314-AB9781C1F81B}" type="sibTrans" cxnId="{F3CEB44D-0949-4EAF-96E6-7EBCD414838C}">
      <dgm:prSet/>
      <dgm:spPr/>
      <dgm:t>
        <a:bodyPr/>
        <a:lstStyle/>
        <a:p>
          <a:pPr>
            <a:lnSpc>
              <a:spcPct val="100000"/>
            </a:lnSpc>
          </a:pPr>
          <a:endParaRPr lang="en-US" sz="1800">
            <a:latin typeface="+mn-lt"/>
          </a:endParaRPr>
        </a:p>
      </dgm:t>
    </dgm:pt>
    <dgm:pt modelId="{674AC9E6-531B-403B-A591-AD167A4BEE34}" type="asst">
      <dgm:prSet custT="1"/>
      <dgm:spPr>
        <a:ln w="19050"/>
      </dgm:spPr>
      <dgm:t>
        <a:bodyPr/>
        <a:lstStyle/>
        <a:p>
          <a:pPr>
            <a:lnSpc>
              <a:spcPct val="100000"/>
            </a:lnSpc>
            <a:spcAft>
              <a:spcPts val="0"/>
            </a:spcAft>
          </a:pPr>
          <a:r>
            <a:rPr lang="en-US" sz="1800" dirty="0">
              <a:latin typeface="+mn-lt"/>
            </a:rPr>
            <a:t>Pc, Capillary Pressure</a:t>
          </a:r>
        </a:p>
      </dgm:t>
    </dgm:pt>
    <dgm:pt modelId="{0D30A063-D54A-41A8-9729-212B45C50CC8}" type="parTrans" cxnId="{EEA91C72-53D9-4A3C-B3D2-A2C31D715FAB}">
      <dgm:prSet/>
      <dgm:spPr>
        <a:ln w="19050"/>
      </dgm:spPr>
      <dgm:t>
        <a:bodyPr/>
        <a:lstStyle/>
        <a:p>
          <a:pPr>
            <a:lnSpc>
              <a:spcPct val="100000"/>
            </a:lnSpc>
          </a:pPr>
          <a:endParaRPr lang="en-US" sz="1800">
            <a:latin typeface="+mn-lt"/>
          </a:endParaRPr>
        </a:p>
      </dgm:t>
    </dgm:pt>
    <dgm:pt modelId="{B80DC21B-9402-49E7-B394-3EDF847F040C}" type="sibTrans" cxnId="{EEA91C72-53D9-4A3C-B3D2-A2C31D715FAB}">
      <dgm:prSet/>
      <dgm:spPr/>
      <dgm:t>
        <a:bodyPr/>
        <a:lstStyle/>
        <a:p>
          <a:pPr>
            <a:lnSpc>
              <a:spcPct val="100000"/>
            </a:lnSpc>
          </a:pPr>
          <a:endParaRPr lang="en-US" sz="1800">
            <a:latin typeface="+mn-lt"/>
          </a:endParaRPr>
        </a:p>
      </dgm:t>
    </dgm:pt>
    <dgm:pt modelId="{6247571F-4361-49B7-988D-F7649127B31F}" type="asst">
      <dgm:prSet custT="1"/>
      <dgm:spPr>
        <a:ln w="19050"/>
      </dgm:spPr>
      <dgm:t>
        <a:bodyPr/>
        <a:lstStyle/>
        <a:p>
          <a:pPr>
            <a:lnSpc>
              <a:spcPct val="100000"/>
            </a:lnSpc>
          </a:pPr>
          <a:r>
            <a:rPr lang="en-US" sz="1800" dirty="0">
              <a:latin typeface="+mn-lt"/>
            </a:rPr>
            <a:t>Roundness</a:t>
          </a:r>
        </a:p>
      </dgm:t>
    </dgm:pt>
    <dgm:pt modelId="{2FCA6C34-5A68-442E-BABC-564509E6A073}" type="parTrans" cxnId="{88391467-727E-4913-811F-A48FB16F1B93}">
      <dgm:prSet/>
      <dgm:spPr>
        <a:ln w="19050"/>
      </dgm:spPr>
      <dgm:t>
        <a:bodyPr/>
        <a:lstStyle/>
        <a:p>
          <a:pPr>
            <a:lnSpc>
              <a:spcPct val="100000"/>
            </a:lnSpc>
          </a:pPr>
          <a:endParaRPr lang="en-US" sz="1800">
            <a:latin typeface="+mn-lt"/>
          </a:endParaRPr>
        </a:p>
      </dgm:t>
    </dgm:pt>
    <dgm:pt modelId="{95CE9B20-A099-4C09-AAB9-978FAA9B1064}" type="sibTrans" cxnId="{88391467-727E-4913-811F-A48FB16F1B93}">
      <dgm:prSet/>
      <dgm:spPr/>
      <dgm:t>
        <a:bodyPr/>
        <a:lstStyle/>
        <a:p>
          <a:pPr>
            <a:lnSpc>
              <a:spcPct val="100000"/>
            </a:lnSpc>
          </a:pPr>
          <a:endParaRPr lang="en-US" sz="1800">
            <a:latin typeface="+mn-lt"/>
          </a:endParaRPr>
        </a:p>
      </dgm:t>
    </dgm:pt>
    <dgm:pt modelId="{ED084664-7938-41B7-AC6D-916CE76C0466}" type="asst">
      <dgm:prSet custT="1"/>
      <dgm:spPr>
        <a:ln w="19050"/>
      </dgm:spPr>
      <dgm:t>
        <a:bodyPr/>
        <a:lstStyle/>
        <a:p>
          <a:pPr>
            <a:lnSpc>
              <a:spcPct val="100000"/>
            </a:lnSpc>
          </a:pPr>
          <a:r>
            <a:rPr lang="en-US" sz="1800" dirty="0">
              <a:latin typeface="+mn-lt"/>
            </a:rPr>
            <a:t>Elongation</a:t>
          </a:r>
        </a:p>
      </dgm:t>
    </dgm:pt>
    <dgm:pt modelId="{0E098FAB-8F94-44EB-928F-1542B7F99869}" type="parTrans" cxnId="{4C19F1A8-9552-4394-86AE-7BDCA3AC1A05}">
      <dgm:prSet/>
      <dgm:spPr>
        <a:ln w="19050"/>
      </dgm:spPr>
      <dgm:t>
        <a:bodyPr/>
        <a:lstStyle/>
        <a:p>
          <a:pPr>
            <a:lnSpc>
              <a:spcPct val="100000"/>
            </a:lnSpc>
          </a:pPr>
          <a:endParaRPr lang="en-US" sz="1800">
            <a:latin typeface="+mn-lt"/>
          </a:endParaRPr>
        </a:p>
      </dgm:t>
    </dgm:pt>
    <dgm:pt modelId="{D791CF23-0058-4975-A275-8832C38F9771}" type="sibTrans" cxnId="{4C19F1A8-9552-4394-86AE-7BDCA3AC1A05}">
      <dgm:prSet/>
      <dgm:spPr/>
      <dgm:t>
        <a:bodyPr/>
        <a:lstStyle/>
        <a:p>
          <a:pPr>
            <a:lnSpc>
              <a:spcPct val="100000"/>
            </a:lnSpc>
          </a:pPr>
          <a:endParaRPr lang="en-US" sz="1800">
            <a:latin typeface="+mn-lt"/>
          </a:endParaRPr>
        </a:p>
      </dgm:t>
    </dgm:pt>
    <dgm:pt modelId="{5384040B-BB8F-4B0B-83CD-33B755A85949}" type="asst">
      <dgm:prSet custT="1"/>
      <dgm:spPr>
        <a:ln w="19050"/>
      </dgm:spPr>
      <dgm:t>
        <a:bodyPr/>
        <a:lstStyle/>
        <a:p>
          <a:pPr>
            <a:lnSpc>
              <a:spcPct val="100000"/>
            </a:lnSpc>
            <a:spcAft>
              <a:spcPts val="0"/>
            </a:spcAft>
          </a:pPr>
          <a:r>
            <a:rPr lang="en-US" sz="1800" dirty="0">
              <a:latin typeface="+mn-lt"/>
            </a:rPr>
            <a:t>MHR</a:t>
          </a:r>
        </a:p>
        <a:p>
          <a:pPr>
            <a:lnSpc>
              <a:spcPct val="100000"/>
            </a:lnSpc>
            <a:spcAft>
              <a:spcPts val="0"/>
            </a:spcAft>
          </a:pPr>
          <a:r>
            <a:rPr lang="en-US" sz="1800" dirty="0">
              <a:latin typeface="+mn-lt"/>
            </a:rPr>
            <a:t>Pore Throats</a:t>
          </a:r>
        </a:p>
      </dgm:t>
    </dgm:pt>
    <dgm:pt modelId="{D5E6C66B-76AA-456C-B7DE-F9CFAD3E1A50}" type="parTrans" cxnId="{2ACC869C-72FD-4FA5-A11A-BC8ACB09727C}">
      <dgm:prSet/>
      <dgm:spPr>
        <a:ln w="19050"/>
      </dgm:spPr>
      <dgm:t>
        <a:bodyPr/>
        <a:lstStyle/>
        <a:p>
          <a:pPr>
            <a:lnSpc>
              <a:spcPct val="100000"/>
            </a:lnSpc>
          </a:pPr>
          <a:endParaRPr lang="en-US" sz="1800">
            <a:latin typeface="+mn-lt"/>
          </a:endParaRPr>
        </a:p>
      </dgm:t>
    </dgm:pt>
    <dgm:pt modelId="{5984F466-9BC2-497C-9171-C002330975FC}" type="sibTrans" cxnId="{2ACC869C-72FD-4FA5-A11A-BC8ACB09727C}">
      <dgm:prSet/>
      <dgm:spPr/>
      <dgm:t>
        <a:bodyPr/>
        <a:lstStyle/>
        <a:p>
          <a:pPr>
            <a:lnSpc>
              <a:spcPct val="100000"/>
            </a:lnSpc>
          </a:pPr>
          <a:endParaRPr lang="en-US" sz="1800">
            <a:latin typeface="+mn-lt"/>
          </a:endParaRPr>
        </a:p>
      </dgm:t>
    </dgm:pt>
    <dgm:pt modelId="{9D18D650-D2AD-4793-8EFE-6262CDFD7574}" type="asst">
      <dgm:prSet custT="1"/>
      <dgm:spPr>
        <a:ln w="19050"/>
      </dgm:spPr>
      <dgm:t>
        <a:bodyPr/>
        <a:lstStyle/>
        <a:p>
          <a:pPr>
            <a:lnSpc>
              <a:spcPct val="100000"/>
            </a:lnSpc>
            <a:spcAft>
              <a:spcPts val="0"/>
            </a:spcAft>
          </a:pPr>
          <a:r>
            <a:rPr lang="el-GR" sz="1800" dirty="0">
              <a:latin typeface="+mn-lt"/>
            </a:rPr>
            <a:t>Θ</a:t>
          </a:r>
          <a:r>
            <a:rPr lang="en-US" sz="1800" dirty="0">
              <a:latin typeface="+mn-lt"/>
            </a:rPr>
            <a:t>, Wettability</a:t>
          </a:r>
        </a:p>
      </dgm:t>
    </dgm:pt>
    <dgm:pt modelId="{DCB2AB38-9FDC-4D02-B5EB-3CEF97CFAA8A}" type="parTrans" cxnId="{6028D140-67F6-4365-8DA7-01DA77857E64}">
      <dgm:prSet/>
      <dgm:spPr>
        <a:ln w="19050"/>
      </dgm:spPr>
      <dgm:t>
        <a:bodyPr/>
        <a:lstStyle/>
        <a:p>
          <a:pPr>
            <a:lnSpc>
              <a:spcPct val="100000"/>
            </a:lnSpc>
          </a:pPr>
          <a:endParaRPr lang="en-US" sz="1800">
            <a:latin typeface="+mn-lt"/>
          </a:endParaRPr>
        </a:p>
      </dgm:t>
    </dgm:pt>
    <dgm:pt modelId="{2B7F2131-CE02-475D-A353-8F7D0C3F4B52}" type="sibTrans" cxnId="{6028D140-67F6-4365-8DA7-01DA77857E64}">
      <dgm:prSet/>
      <dgm:spPr/>
      <dgm:t>
        <a:bodyPr/>
        <a:lstStyle/>
        <a:p>
          <a:pPr>
            <a:lnSpc>
              <a:spcPct val="100000"/>
            </a:lnSpc>
          </a:pPr>
          <a:endParaRPr lang="en-US" sz="1800">
            <a:latin typeface="+mn-lt"/>
          </a:endParaRPr>
        </a:p>
      </dgm:t>
    </dgm:pt>
    <dgm:pt modelId="{82F62602-2081-437A-B36B-E1D3CDA4D289}" type="asst">
      <dgm:prSet custT="1"/>
      <dgm:spPr>
        <a:ln w="19050"/>
      </dgm:spPr>
      <dgm:t>
        <a:bodyPr/>
        <a:lstStyle/>
        <a:p>
          <a:pPr>
            <a:lnSpc>
              <a:spcPct val="100000"/>
            </a:lnSpc>
            <a:spcAft>
              <a:spcPts val="0"/>
            </a:spcAft>
          </a:pPr>
          <a:r>
            <a:rPr lang="en-US" sz="1800" dirty="0">
              <a:latin typeface="+mn-lt"/>
            </a:rPr>
            <a:t>K, </a:t>
          </a:r>
          <a:r>
            <a:rPr lang="en-US" sz="1600" dirty="0">
              <a:latin typeface="+mn-lt"/>
            </a:rPr>
            <a:t>Permeability</a:t>
          </a:r>
        </a:p>
      </dgm:t>
    </dgm:pt>
    <dgm:pt modelId="{CE82DF03-E7DB-4E65-8016-82324836FCB6}" type="parTrans" cxnId="{246DF705-FE83-4222-B739-ACA350C43211}">
      <dgm:prSet/>
      <dgm:spPr>
        <a:ln w="19050"/>
      </dgm:spPr>
      <dgm:t>
        <a:bodyPr/>
        <a:lstStyle/>
        <a:p>
          <a:pPr>
            <a:lnSpc>
              <a:spcPct val="100000"/>
            </a:lnSpc>
          </a:pPr>
          <a:endParaRPr lang="en-US" sz="1800">
            <a:latin typeface="+mn-lt"/>
          </a:endParaRPr>
        </a:p>
      </dgm:t>
    </dgm:pt>
    <dgm:pt modelId="{0628ECA4-6969-4DB9-9FFA-2342B9B141C2}" type="sibTrans" cxnId="{246DF705-FE83-4222-B739-ACA350C43211}">
      <dgm:prSet/>
      <dgm:spPr/>
      <dgm:t>
        <a:bodyPr/>
        <a:lstStyle/>
        <a:p>
          <a:pPr>
            <a:lnSpc>
              <a:spcPct val="100000"/>
            </a:lnSpc>
          </a:pPr>
          <a:endParaRPr lang="en-US" sz="1800">
            <a:latin typeface="+mn-lt"/>
          </a:endParaRPr>
        </a:p>
      </dgm:t>
    </dgm:pt>
    <dgm:pt modelId="{8930ED84-F52A-431C-B58C-AF006910A717}" type="asst">
      <dgm:prSet custT="1"/>
      <dgm:spPr>
        <a:ln w="19050"/>
      </dgm:spPr>
      <dgm:t>
        <a:bodyPr/>
        <a:lstStyle/>
        <a:p>
          <a:pPr>
            <a:lnSpc>
              <a:spcPct val="100000"/>
            </a:lnSpc>
            <a:spcAft>
              <a:spcPts val="0"/>
            </a:spcAft>
          </a:pPr>
          <a:r>
            <a:rPr lang="en-US" sz="1600" dirty="0">
              <a:latin typeface="Arial" panose="020B0604020202020204" pitchFamily="34" charset="0"/>
              <a:cs typeface="Arial" panose="020B0604020202020204" pitchFamily="34" charset="0"/>
            </a:rPr>
            <a:t>GD, Grain Diameter</a:t>
          </a:r>
        </a:p>
      </dgm:t>
    </dgm:pt>
    <dgm:pt modelId="{54EA6821-9F90-4012-8E3E-79005AF986B7}" type="parTrans" cxnId="{E9E4BEA2-4034-4FB8-AC4E-DBFD860ECD13}">
      <dgm:prSet/>
      <dgm:spPr>
        <a:ln w="19050"/>
      </dgm:spPr>
      <dgm:t>
        <a:bodyPr/>
        <a:lstStyle/>
        <a:p>
          <a:pPr>
            <a:lnSpc>
              <a:spcPct val="100000"/>
            </a:lnSpc>
          </a:pPr>
          <a:endParaRPr lang="en-US" sz="1800">
            <a:latin typeface="+mn-lt"/>
          </a:endParaRPr>
        </a:p>
      </dgm:t>
    </dgm:pt>
    <dgm:pt modelId="{DD8B82BA-0CC5-4685-84DA-C98D5799AFA1}" type="sibTrans" cxnId="{E9E4BEA2-4034-4FB8-AC4E-DBFD860ECD13}">
      <dgm:prSet/>
      <dgm:spPr/>
      <dgm:t>
        <a:bodyPr/>
        <a:lstStyle/>
        <a:p>
          <a:pPr>
            <a:lnSpc>
              <a:spcPct val="100000"/>
            </a:lnSpc>
          </a:pPr>
          <a:endParaRPr lang="en-US" sz="1800">
            <a:latin typeface="+mn-lt"/>
          </a:endParaRPr>
        </a:p>
      </dgm:t>
    </dgm:pt>
    <dgm:pt modelId="{C95BA9A7-2616-4411-84D5-2844151E1ACE}" type="asst">
      <dgm:prSet custT="1"/>
      <dgm:spPr>
        <a:ln w="19050"/>
      </dgm:spPr>
      <dgm:t>
        <a:bodyPr/>
        <a:lstStyle/>
        <a:p>
          <a:pPr>
            <a:lnSpc>
              <a:spcPct val="100000"/>
            </a:lnSpc>
            <a:spcAft>
              <a:spcPts val="0"/>
            </a:spcAft>
          </a:pPr>
          <a:r>
            <a:rPr lang="en-US" sz="1800" dirty="0">
              <a:latin typeface="+mn-lt"/>
            </a:rPr>
            <a:t>Pore Diameter</a:t>
          </a:r>
        </a:p>
      </dgm:t>
    </dgm:pt>
    <dgm:pt modelId="{FE486AE0-DE08-48D5-8AFF-935DB2A9B37C}" type="parTrans" cxnId="{B382989F-5526-4A17-B5A6-B0D914787CE5}">
      <dgm:prSet/>
      <dgm:spPr>
        <a:ln w="19050"/>
      </dgm:spPr>
      <dgm:t>
        <a:bodyPr/>
        <a:lstStyle/>
        <a:p>
          <a:pPr>
            <a:lnSpc>
              <a:spcPct val="100000"/>
            </a:lnSpc>
          </a:pPr>
          <a:endParaRPr lang="en-US" sz="1800">
            <a:latin typeface="+mn-lt"/>
          </a:endParaRPr>
        </a:p>
      </dgm:t>
    </dgm:pt>
    <dgm:pt modelId="{FBF00C63-8B8B-487D-97E1-84E86DDB7338}" type="sibTrans" cxnId="{B382989F-5526-4A17-B5A6-B0D914787CE5}">
      <dgm:prSet/>
      <dgm:spPr/>
      <dgm:t>
        <a:bodyPr/>
        <a:lstStyle/>
        <a:p>
          <a:pPr>
            <a:lnSpc>
              <a:spcPct val="100000"/>
            </a:lnSpc>
          </a:pPr>
          <a:endParaRPr lang="en-US" sz="1800">
            <a:latin typeface="+mn-lt"/>
          </a:endParaRPr>
        </a:p>
      </dgm:t>
    </dgm:pt>
    <dgm:pt modelId="{420F06B7-5F0D-4989-82BE-09884443C371}">
      <dgm:prSet custT="1"/>
      <dgm:spPr>
        <a:ln w="19050"/>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a:ln/>
              <a:effectLst/>
              <a:latin typeface="+mn-lt"/>
              <a:cs typeface="Arial" charset="0"/>
            </a:rPr>
            <a:t>.</a:t>
          </a:r>
        </a:p>
      </dgm:t>
    </dgm:pt>
    <dgm:pt modelId="{AEA9FD69-B30F-4506-A0E5-306A698DAD94}" type="sibTrans" cxnId="{B6148FA6-8C92-4297-A9E0-E0FB6532E999}">
      <dgm:prSet/>
      <dgm:spPr/>
      <dgm:t>
        <a:bodyPr/>
        <a:lstStyle/>
        <a:p>
          <a:pPr>
            <a:lnSpc>
              <a:spcPct val="100000"/>
            </a:lnSpc>
          </a:pPr>
          <a:endParaRPr lang="en-US" sz="1800">
            <a:latin typeface="+mn-lt"/>
          </a:endParaRPr>
        </a:p>
      </dgm:t>
    </dgm:pt>
    <dgm:pt modelId="{654DF0A6-596A-43CC-B3AC-7AC2B1A3068D}" type="parTrans" cxnId="{B6148FA6-8C92-4297-A9E0-E0FB6532E999}">
      <dgm:prSet/>
      <dgm:spPr/>
      <dgm:t>
        <a:bodyPr/>
        <a:lstStyle/>
        <a:p>
          <a:pPr>
            <a:lnSpc>
              <a:spcPct val="100000"/>
            </a:lnSpc>
          </a:pPr>
          <a:endParaRPr lang="en-US" sz="1800">
            <a:latin typeface="+mn-lt"/>
          </a:endParaRPr>
        </a:p>
      </dgm:t>
    </dgm:pt>
    <dgm:pt modelId="{1D3F940B-5208-4F2B-85A6-8C7233ED4F12}" type="pres">
      <dgm:prSet presAssocID="{3AC61B78-06FC-43E7-AA69-E8C1557A56DF}" presName="Name0" presStyleCnt="0">
        <dgm:presLayoutVars>
          <dgm:chPref val="1"/>
          <dgm:dir/>
          <dgm:animOne val="branch"/>
          <dgm:animLvl val="lvl"/>
          <dgm:resizeHandles val="exact"/>
        </dgm:presLayoutVars>
      </dgm:prSet>
      <dgm:spPr/>
    </dgm:pt>
    <dgm:pt modelId="{0C23BA33-B4D7-411E-BC21-A0852E320E06}" type="pres">
      <dgm:prSet presAssocID="{420F06B7-5F0D-4989-82BE-09884443C371}" presName="root1" presStyleCnt="0"/>
      <dgm:spPr/>
    </dgm:pt>
    <dgm:pt modelId="{D9CBDEBF-15C2-489A-A5CE-1E32BE6FB291}" type="pres">
      <dgm:prSet presAssocID="{420F06B7-5F0D-4989-82BE-09884443C371}" presName="LevelOneTextNode" presStyleLbl="node0" presStyleIdx="0" presStyleCnt="1" custFlipVert="1" custScaleX="30304" custScaleY="5986" custLinFactNeighborX="-37258" custLinFactNeighborY="802">
        <dgm:presLayoutVars>
          <dgm:chPref val="3"/>
        </dgm:presLayoutVars>
      </dgm:prSet>
      <dgm:spPr/>
    </dgm:pt>
    <dgm:pt modelId="{C3DB1261-3159-4FAF-8C10-C84E8D819350}" type="pres">
      <dgm:prSet presAssocID="{420F06B7-5F0D-4989-82BE-09884443C371}" presName="level2hierChild" presStyleCnt="0"/>
      <dgm:spPr/>
    </dgm:pt>
    <dgm:pt modelId="{C2466341-660C-4117-9713-5EEAC5C2153E}" type="pres">
      <dgm:prSet presAssocID="{A8F0B34A-04F6-4210-A3D6-3CC26C21C4DE}" presName="conn2-1" presStyleLbl="parChTrans1D2" presStyleIdx="0" presStyleCnt="3"/>
      <dgm:spPr/>
    </dgm:pt>
    <dgm:pt modelId="{284C23B3-2F0B-4127-985F-D862DE22B9D7}" type="pres">
      <dgm:prSet presAssocID="{A8F0B34A-04F6-4210-A3D6-3CC26C21C4DE}" presName="connTx" presStyleLbl="parChTrans1D2" presStyleIdx="0" presStyleCnt="3"/>
      <dgm:spPr/>
    </dgm:pt>
    <dgm:pt modelId="{8A654373-B21A-420D-9096-7F3960231ACB}" type="pres">
      <dgm:prSet presAssocID="{552C5EDC-B632-43DE-9D99-F4C55F524701}" presName="root2" presStyleCnt="0"/>
      <dgm:spPr/>
    </dgm:pt>
    <dgm:pt modelId="{E9C70138-0208-4A53-9219-679B1D6FC912}" type="pres">
      <dgm:prSet presAssocID="{552C5EDC-B632-43DE-9D99-F4C55F524701}" presName="LevelTwoTextNode" presStyleLbl="asst1" presStyleIdx="0" presStyleCnt="12" custScaleX="65003" custScaleY="136356" custLinFactNeighborX="289" custLinFactNeighborY="4403">
        <dgm:presLayoutVars>
          <dgm:chPref val="3"/>
        </dgm:presLayoutVars>
      </dgm:prSet>
      <dgm:spPr/>
    </dgm:pt>
    <dgm:pt modelId="{E08B8CBD-63E9-40ED-80F2-A5B67B3CA651}" type="pres">
      <dgm:prSet presAssocID="{552C5EDC-B632-43DE-9D99-F4C55F524701}" presName="level3hierChild" presStyleCnt="0"/>
      <dgm:spPr/>
    </dgm:pt>
    <dgm:pt modelId="{1E643AC6-9B0C-40B8-9FB4-4469BA0C38A4}" type="pres">
      <dgm:prSet presAssocID="{2FCA6C34-5A68-442E-BABC-564509E6A073}" presName="conn2-1" presStyleLbl="parChTrans1D3" presStyleIdx="0" presStyleCnt="9"/>
      <dgm:spPr/>
    </dgm:pt>
    <dgm:pt modelId="{5A1BF683-AE50-44EE-AD23-1739AF59C66D}" type="pres">
      <dgm:prSet presAssocID="{2FCA6C34-5A68-442E-BABC-564509E6A073}" presName="connTx" presStyleLbl="parChTrans1D3" presStyleIdx="0" presStyleCnt="9"/>
      <dgm:spPr/>
    </dgm:pt>
    <dgm:pt modelId="{0B40B9FE-B28B-42C9-9C86-EF23926432CC}" type="pres">
      <dgm:prSet presAssocID="{6247571F-4361-49B7-988D-F7649127B31F}" presName="root2" presStyleCnt="0"/>
      <dgm:spPr/>
    </dgm:pt>
    <dgm:pt modelId="{0D4745F3-7381-4128-B7AE-CE7B011D494D}" type="pres">
      <dgm:prSet presAssocID="{6247571F-4361-49B7-988D-F7649127B31F}" presName="LevelTwoTextNode" presStyleLbl="asst1" presStyleIdx="1" presStyleCnt="12" custScaleY="68690">
        <dgm:presLayoutVars>
          <dgm:chPref val="3"/>
        </dgm:presLayoutVars>
      </dgm:prSet>
      <dgm:spPr/>
    </dgm:pt>
    <dgm:pt modelId="{3D8E9567-2B6B-4C10-A61B-1B46072822DB}" type="pres">
      <dgm:prSet presAssocID="{6247571F-4361-49B7-988D-F7649127B31F}" presName="level3hierChild" presStyleCnt="0"/>
      <dgm:spPr/>
    </dgm:pt>
    <dgm:pt modelId="{71EB3135-798C-4E0A-B979-67B915106FF9}" type="pres">
      <dgm:prSet presAssocID="{0E098FAB-8F94-44EB-928F-1542B7F99869}" presName="conn2-1" presStyleLbl="parChTrans1D3" presStyleIdx="1" presStyleCnt="9"/>
      <dgm:spPr/>
    </dgm:pt>
    <dgm:pt modelId="{979C515A-55F1-4108-B0E7-86392D94EC40}" type="pres">
      <dgm:prSet presAssocID="{0E098FAB-8F94-44EB-928F-1542B7F99869}" presName="connTx" presStyleLbl="parChTrans1D3" presStyleIdx="1" presStyleCnt="9"/>
      <dgm:spPr/>
    </dgm:pt>
    <dgm:pt modelId="{9F7D88FA-9F74-4EAA-B728-EA0730188432}" type="pres">
      <dgm:prSet presAssocID="{ED084664-7938-41B7-AC6D-916CE76C0466}" presName="root2" presStyleCnt="0"/>
      <dgm:spPr/>
    </dgm:pt>
    <dgm:pt modelId="{8555C02B-32C7-4F6E-BBC9-5B699410A919}" type="pres">
      <dgm:prSet presAssocID="{ED084664-7938-41B7-AC6D-916CE76C0466}" presName="LevelTwoTextNode" presStyleLbl="asst1" presStyleIdx="2" presStyleCnt="12" custScaleY="60667">
        <dgm:presLayoutVars>
          <dgm:chPref val="3"/>
        </dgm:presLayoutVars>
      </dgm:prSet>
      <dgm:spPr/>
    </dgm:pt>
    <dgm:pt modelId="{FEE54F7D-0B32-4EC2-969C-B92469E170A6}" type="pres">
      <dgm:prSet presAssocID="{ED084664-7938-41B7-AC6D-916CE76C0466}" presName="level3hierChild" presStyleCnt="0"/>
      <dgm:spPr/>
    </dgm:pt>
    <dgm:pt modelId="{2178FC68-EF37-4806-8258-29C448789F49}" type="pres">
      <dgm:prSet presAssocID="{54EA6821-9F90-4012-8E3E-79005AF986B7}" presName="conn2-1" presStyleLbl="parChTrans1D3" presStyleIdx="2" presStyleCnt="9"/>
      <dgm:spPr/>
    </dgm:pt>
    <dgm:pt modelId="{583EC182-FEA5-40F3-8741-6A479E1FEAC2}" type="pres">
      <dgm:prSet presAssocID="{54EA6821-9F90-4012-8E3E-79005AF986B7}" presName="connTx" presStyleLbl="parChTrans1D3" presStyleIdx="2" presStyleCnt="9"/>
      <dgm:spPr/>
    </dgm:pt>
    <dgm:pt modelId="{B18725F3-1D2B-48D8-95D0-5F7855CE7B67}" type="pres">
      <dgm:prSet presAssocID="{8930ED84-F52A-431C-B58C-AF006910A717}" presName="root2" presStyleCnt="0"/>
      <dgm:spPr/>
    </dgm:pt>
    <dgm:pt modelId="{72FE842E-AB8D-469E-93E8-332DB68C7220}" type="pres">
      <dgm:prSet presAssocID="{8930ED84-F52A-431C-B58C-AF006910A717}" presName="LevelTwoTextNode" presStyleLbl="asst1" presStyleIdx="3" presStyleCnt="12" custScaleX="98918" custScaleY="111482" custLinFactNeighborX="2208" custLinFactNeighborY="4521">
        <dgm:presLayoutVars>
          <dgm:chPref val="3"/>
        </dgm:presLayoutVars>
      </dgm:prSet>
      <dgm:spPr/>
    </dgm:pt>
    <dgm:pt modelId="{0EBDFABD-7913-4DE2-B779-EE8E7FF3D96B}" type="pres">
      <dgm:prSet presAssocID="{8930ED84-F52A-431C-B58C-AF006910A717}" presName="level3hierChild" presStyleCnt="0"/>
      <dgm:spPr/>
    </dgm:pt>
    <dgm:pt modelId="{89CA10B8-2522-4C8B-AD4C-FEFC2C095C7C}" type="pres">
      <dgm:prSet presAssocID="{D6029B54-51B0-4BA4-ABAC-F07CCB0116EE}" presName="conn2-1" presStyleLbl="parChTrans1D2" presStyleIdx="1" presStyleCnt="3"/>
      <dgm:spPr/>
    </dgm:pt>
    <dgm:pt modelId="{FC5AAE83-94C4-4A55-8068-571CC341FAED}" type="pres">
      <dgm:prSet presAssocID="{D6029B54-51B0-4BA4-ABAC-F07CCB0116EE}" presName="connTx" presStyleLbl="parChTrans1D2" presStyleIdx="1" presStyleCnt="3"/>
      <dgm:spPr/>
    </dgm:pt>
    <dgm:pt modelId="{26B2CB32-5549-4B13-B8BC-4E9F620B28CF}" type="pres">
      <dgm:prSet presAssocID="{AC54F705-808F-40EF-80E7-7793D6B3FA4A}" presName="root2" presStyleCnt="0"/>
      <dgm:spPr/>
    </dgm:pt>
    <dgm:pt modelId="{38139FC1-B89C-4893-B2A4-C8AB793A7929}" type="pres">
      <dgm:prSet presAssocID="{AC54F705-808F-40EF-80E7-7793D6B3FA4A}" presName="LevelTwoTextNode" presStyleLbl="asst1" presStyleIdx="4" presStyleCnt="12" custScaleX="66578" custScaleY="127185" custLinFactNeighborX="-164" custLinFactNeighborY="-34852">
        <dgm:presLayoutVars>
          <dgm:chPref val="3"/>
        </dgm:presLayoutVars>
      </dgm:prSet>
      <dgm:spPr/>
    </dgm:pt>
    <dgm:pt modelId="{B4D2C556-4239-4BAE-9888-725178B24356}" type="pres">
      <dgm:prSet presAssocID="{AC54F705-808F-40EF-80E7-7793D6B3FA4A}" presName="level3hierChild" presStyleCnt="0"/>
      <dgm:spPr/>
    </dgm:pt>
    <dgm:pt modelId="{25EFAE73-57C6-46EB-B797-F6F48324D51F}" type="pres">
      <dgm:prSet presAssocID="{EBCA3E4C-1166-49D6-B180-C48E870D3AFF}" presName="conn2-1" presStyleLbl="parChTrans1D3" presStyleIdx="3" presStyleCnt="9"/>
      <dgm:spPr/>
    </dgm:pt>
    <dgm:pt modelId="{AFE54E6E-0372-4AF7-BE6D-536B854981A6}" type="pres">
      <dgm:prSet presAssocID="{EBCA3E4C-1166-49D6-B180-C48E870D3AFF}" presName="connTx" presStyleLbl="parChTrans1D3" presStyleIdx="3" presStyleCnt="9"/>
      <dgm:spPr/>
    </dgm:pt>
    <dgm:pt modelId="{8DFEA042-3702-4A85-AF63-D1CD86E25D19}" type="pres">
      <dgm:prSet presAssocID="{0AD862BE-54F7-41B0-9F16-86742EE15DBC}" presName="root2" presStyleCnt="0"/>
      <dgm:spPr/>
    </dgm:pt>
    <dgm:pt modelId="{BA102087-1193-4216-A8E2-A9A353F138B8}" type="pres">
      <dgm:prSet presAssocID="{0AD862BE-54F7-41B0-9F16-86742EE15DBC}" presName="LevelTwoTextNode" presStyleLbl="asst1" presStyleIdx="5" presStyleCnt="12" custScaleY="63704">
        <dgm:presLayoutVars>
          <dgm:chPref val="3"/>
        </dgm:presLayoutVars>
      </dgm:prSet>
      <dgm:spPr/>
    </dgm:pt>
    <dgm:pt modelId="{E5BC88BD-FAF4-4129-888B-AB060CA018B9}" type="pres">
      <dgm:prSet presAssocID="{0AD862BE-54F7-41B0-9F16-86742EE15DBC}" presName="level3hierChild" presStyleCnt="0"/>
      <dgm:spPr/>
    </dgm:pt>
    <dgm:pt modelId="{680FAF54-24F9-4F40-9D3C-2D403DB47963}" type="pres">
      <dgm:prSet presAssocID="{7BBDB9EC-F11D-4FBF-A3FA-574FE7E1410A}" presName="conn2-1" presStyleLbl="parChTrans1D3" presStyleIdx="4" presStyleCnt="9"/>
      <dgm:spPr/>
    </dgm:pt>
    <dgm:pt modelId="{D9233C43-608A-4E84-841E-642B42704844}" type="pres">
      <dgm:prSet presAssocID="{7BBDB9EC-F11D-4FBF-A3FA-574FE7E1410A}" presName="connTx" presStyleLbl="parChTrans1D3" presStyleIdx="4" presStyleCnt="9"/>
      <dgm:spPr/>
    </dgm:pt>
    <dgm:pt modelId="{3BE2D10B-1A10-4C80-BCB6-44CBD57E5A2A}" type="pres">
      <dgm:prSet presAssocID="{379126A1-C080-4766-A4C4-4656945492F2}" presName="root2" presStyleCnt="0"/>
      <dgm:spPr/>
    </dgm:pt>
    <dgm:pt modelId="{F01D566E-35E1-4A4D-95C3-874F71BC25A6}" type="pres">
      <dgm:prSet presAssocID="{379126A1-C080-4766-A4C4-4656945492F2}" presName="LevelTwoTextNode" presStyleLbl="asst1" presStyleIdx="6" presStyleCnt="12">
        <dgm:presLayoutVars>
          <dgm:chPref val="3"/>
        </dgm:presLayoutVars>
      </dgm:prSet>
      <dgm:spPr/>
    </dgm:pt>
    <dgm:pt modelId="{95509D2B-B225-4FB3-977C-39FDAE8D1854}" type="pres">
      <dgm:prSet presAssocID="{379126A1-C080-4766-A4C4-4656945492F2}" presName="level3hierChild" presStyleCnt="0"/>
      <dgm:spPr/>
    </dgm:pt>
    <dgm:pt modelId="{25593B59-7E96-4F9F-AA0F-42523ADAB1C3}" type="pres">
      <dgm:prSet presAssocID="{0D30A063-D54A-41A8-9729-212B45C50CC8}" presName="conn2-1" presStyleLbl="parChTrans1D3" presStyleIdx="5" presStyleCnt="9"/>
      <dgm:spPr/>
    </dgm:pt>
    <dgm:pt modelId="{655EB13B-E154-453E-8885-2E20894B6A25}" type="pres">
      <dgm:prSet presAssocID="{0D30A063-D54A-41A8-9729-212B45C50CC8}" presName="connTx" presStyleLbl="parChTrans1D3" presStyleIdx="5" presStyleCnt="9"/>
      <dgm:spPr/>
    </dgm:pt>
    <dgm:pt modelId="{401075B7-9401-4DF3-895E-08EE81FF1BC8}" type="pres">
      <dgm:prSet presAssocID="{674AC9E6-531B-403B-A591-AD167A4BEE34}" presName="root2" presStyleCnt="0"/>
      <dgm:spPr/>
    </dgm:pt>
    <dgm:pt modelId="{2E021858-CB43-4C40-A5CF-1C26F4122BBF}" type="pres">
      <dgm:prSet presAssocID="{674AC9E6-531B-403B-A591-AD167A4BEE34}" presName="LevelTwoTextNode" presStyleLbl="asst1" presStyleIdx="7" presStyleCnt="12" custScaleX="98818">
        <dgm:presLayoutVars>
          <dgm:chPref val="3"/>
        </dgm:presLayoutVars>
      </dgm:prSet>
      <dgm:spPr/>
    </dgm:pt>
    <dgm:pt modelId="{A474079B-78A9-4AB0-95F1-2D22632C61AE}" type="pres">
      <dgm:prSet presAssocID="{674AC9E6-531B-403B-A591-AD167A4BEE34}" presName="level3hierChild" presStyleCnt="0"/>
      <dgm:spPr/>
    </dgm:pt>
    <dgm:pt modelId="{56E0A01D-061E-4505-8E75-B716412E3C4B}" type="pres">
      <dgm:prSet presAssocID="{D5E6C66B-76AA-456C-B7DE-F9CFAD3E1A50}" presName="conn2-1" presStyleLbl="parChTrans1D3" presStyleIdx="6" presStyleCnt="9"/>
      <dgm:spPr/>
    </dgm:pt>
    <dgm:pt modelId="{F1EDF5CA-0C30-43F6-A883-E854FFAF5E8B}" type="pres">
      <dgm:prSet presAssocID="{D5E6C66B-76AA-456C-B7DE-F9CFAD3E1A50}" presName="connTx" presStyleLbl="parChTrans1D3" presStyleIdx="6" presStyleCnt="9"/>
      <dgm:spPr/>
    </dgm:pt>
    <dgm:pt modelId="{FAB69CC7-306C-4F1E-AB1C-6FD8CD35BAD8}" type="pres">
      <dgm:prSet presAssocID="{5384040B-BB8F-4B0B-83CD-33B755A85949}" presName="root2" presStyleCnt="0"/>
      <dgm:spPr/>
    </dgm:pt>
    <dgm:pt modelId="{35286E60-4D0E-4328-A939-6E11A07FA649}" type="pres">
      <dgm:prSet presAssocID="{5384040B-BB8F-4B0B-83CD-33B755A85949}" presName="LevelTwoTextNode" presStyleLbl="asst1" presStyleIdx="8" presStyleCnt="12" custScaleY="123812">
        <dgm:presLayoutVars>
          <dgm:chPref val="3"/>
        </dgm:presLayoutVars>
      </dgm:prSet>
      <dgm:spPr/>
    </dgm:pt>
    <dgm:pt modelId="{449448F6-992C-4FBB-B7F6-748FC6D4D419}" type="pres">
      <dgm:prSet presAssocID="{5384040B-BB8F-4B0B-83CD-33B755A85949}" presName="level3hierChild" presStyleCnt="0"/>
      <dgm:spPr/>
    </dgm:pt>
    <dgm:pt modelId="{51F602AB-8FE9-4525-B555-F99C27178D30}" type="pres">
      <dgm:prSet presAssocID="{DCB2AB38-9FDC-4D02-B5EB-3CEF97CFAA8A}" presName="conn2-1" presStyleLbl="parChTrans1D3" presStyleIdx="7" presStyleCnt="9"/>
      <dgm:spPr/>
    </dgm:pt>
    <dgm:pt modelId="{8AA596F2-7537-4CD0-A24F-18D49A4538F1}" type="pres">
      <dgm:prSet presAssocID="{DCB2AB38-9FDC-4D02-B5EB-3CEF97CFAA8A}" presName="connTx" presStyleLbl="parChTrans1D3" presStyleIdx="7" presStyleCnt="9"/>
      <dgm:spPr/>
    </dgm:pt>
    <dgm:pt modelId="{DFDF8DC0-BC20-4C3B-89F3-E2597F932D60}" type="pres">
      <dgm:prSet presAssocID="{9D18D650-D2AD-4793-8EFE-6262CDFD7574}" presName="root2" presStyleCnt="0"/>
      <dgm:spPr/>
    </dgm:pt>
    <dgm:pt modelId="{805447C8-BEB5-4A63-92F9-52B99B7ED848}" type="pres">
      <dgm:prSet presAssocID="{9D18D650-D2AD-4793-8EFE-6262CDFD7574}" presName="LevelTwoTextNode" presStyleLbl="asst1" presStyleIdx="9" presStyleCnt="12" custScaleY="56993">
        <dgm:presLayoutVars>
          <dgm:chPref val="3"/>
        </dgm:presLayoutVars>
      </dgm:prSet>
      <dgm:spPr/>
    </dgm:pt>
    <dgm:pt modelId="{60B42178-FC88-4537-9183-714543606CBE}" type="pres">
      <dgm:prSet presAssocID="{9D18D650-D2AD-4793-8EFE-6262CDFD7574}" presName="level3hierChild" presStyleCnt="0"/>
      <dgm:spPr/>
    </dgm:pt>
    <dgm:pt modelId="{FA3EB6BF-F186-49E5-8B37-1AB919CDD277}" type="pres">
      <dgm:prSet presAssocID="{FE486AE0-DE08-48D5-8AFF-935DB2A9B37C}" presName="conn2-1" presStyleLbl="parChTrans1D3" presStyleIdx="8" presStyleCnt="9"/>
      <dgm:spPr/>
    </dgm:pt>
    <dgm:pt modelId="{C00B45BD-38E0-48E0-8B64-CE89F03E8B6D}" type="pres">
      <dgm:prSet presAssocID="{FE486AE0-DE08-48D5-8AFF-935DB2A9B37C}" presName="connTx" presStyleLbl="parChTrans1D3" presStyleIdx="8" presStyleCnt="9"/>
      <dgm:spPr/>
    </dgm:pt>
    <dgm:pt modelId="{EF427A01-FBA8-46F4-8C54-17C3FB6B576A}" type="pres">
      <dgm:prSet presAssocID="{C95BA9A7-2616-4411-84D5-2844151E1ACE}" presName="root2" presStyleCnt="0"/>
      <dgm:spPr/>
    </dgm:pt>
    <dgm:pt modelId="{064640C4-4659-452F-B79E-D7AC19CB5BED}" type="pres">
      <dgm:prSet presAssocID="{C95BA9A7-2616-4411-84D5-2844151E1ACE}" presName="LevelTwoTextNode" presStyleLbl="asst1" presStyleIdx="10" presStyleCnt="12" custScaleY="56639">
        <dgm:presLayoutVars>
          <dgm:chPref val="3"/>
        </dgm:presLayoutVars>
      </dgm:prSet>
      <dgm:spPr/>
    </dgm:pt>
    <dgm:pt modelId="{65D3E9D9-B1AF-4807-83D1-87F13872417B}" type="pres">
      <dgm:prSet presAssocID="{C95BA9A7-2616-4411-84D5-2844151E1ACE}" presName="level3hierChild" presStyleCnt="0"/>
      <dgm:spPr/>
    </dgm:pt>
    <dgm:pt modelId="{E343BF5D-9451-4F0A-972A-F9EB0C60CBE8}" type="pres">
      <dgm:prSet presAssocID="{CE82DF03-E7DB-4E65-8016-82324836FCB6}" presName="conn2-1" presStyleLbl="parChTrans1D2" presStyleIdx="2" presStyleCnt="3"/>
      <dgm:spPr/>
    </dgm:pt>
    <dgm:pt modelId="{8F8703C4-5719-4666-AE6D-936966C815A9}" type="pres">
      <dgm:prSet presAssocID="{CE82DF03-E7DB-4E65-8016-82324836FCB6}" presName="connTx" presStyleLbl="parChTrans1D2" presStyleIdx="2" presStyleCnt="3"/>
      <dgm:spPr/>
    </dgm:pt>
    <dgm:pt modelId="{C2548046-3F67-44CA-A728-9E0DE5BBA5BA}" type="pres">
      <dgm:prSet presAssocID="{82F62602-2081-437A-B36B-E1D3CDA4D289}" presName="root2" presStyleCnt="0"/>
      <dgm:spPr/>
    </dgm:pt>
    <dgm:pt modelId="{5B0F2F2F-284B-4BCA-93C5-BEB06456FF98}" type="pres">
      <dgm:prSet presAssocID="{82F62602-2081-437A-B36B-E1D3CDA4D289}" presName="LevelTwoTextNode" presStyleLbl="asst1" presStyleIdx="11" presStyleCnt="12" custScaleX="72375" custScaleY="158308" custLinFactNeighborX="-411" custLinFactNeighborY="-278">
        <dgm:presLayoutVars>
          <dgm:chPref val="3"/>
        </dgm:presLayoutVars>
      </dgm:prSet>
      <dgm:spPr/>
    </dgm:pt>
    <dgm:pt modelId="{2F157B37-7F93-4A8B-87BC-517843D60D63}" type="pres">
      <dgm:prSet presAssocID="{82F62602-2081-437A-B36B-E1D3CDA4D289}" presName="level3hierChild" presStyleCnt="0"/>
      <dgm:spPr/>
    </dgm:pt>
  </dgm:ptLst>
  <dgm:cxnLst>
    <dgm:cxn modelId="{A99B1EA2-2CC2-4C23-A13A-CC4AED24215D}" type="presOf" srcId="{2FCA6C34-5A68-442E-BABC-564509E6A073}" destId="{1E643AC6-9B0C-40B8-9FB4-4469BA0C38A4}" srcOrd="0" destOrd="0" presId="urn:microsoft.com/office/officeart/2008/layout/HorizontalMultiLevelHierarchy"/>
    <dgm:cxn modelId="{9987A606-749F-4EC7-B4F6-24A33704063F}" type="presOf" srcId="{54EA6821-9F90-4012-8E3E-79005AF986B7}" destId="{583EC182-FEA5-40F3-8741-6A479E1FEAC2}" srcOrd="1" destOrd="0" presId="urn:microsoft.com/office/officeart/2008/layout/HorizontalMultiLevelHierarchy"/>
    <dgm:cxn modelId="{F81F8365-2795-47A5-8C38-8FF867A1106A}" type="presOf" srcId="{0D30A063-D54A-41A8-9729-212B45C50CC8}" destId="{25593B59-7E96-4F9F-AA0F-42523ADAB1C3}" srcOrd="0" destOrd="0" presId="urn:microsoft.com/office/officeart/2008/layout/HorizontalMultiLevelHierarchy"/>
    <dgm:cxn modelId="{8B1BDCE7-224F-4177-B391-43AEA41C29DB}" type="presOf" srcId="{82F62602-2081-437A-B36B-E1D3CDA4D289}" destId="{5B0F2F2F-284B-4BCA-93C5-BEB06456FF98}" srcOrd="0" destOrd="0" presId="urn:microsoft.com/office/officeart/2008/layout/HorizontalMultiLevelHierarchy"/>
    <dgm:cxn modelId="{AC89872C-02BD-45EA-8DBD-7223DA0D1E88}" type="presOf" srcId="{674AC9E6-531B-403B-A591-AD167A4BEE34}" destId="{2E021858-CB43-4C40-A5CF-1C26F4122BBF}" srcOrd="0" destOrd="0" presId="urn:microsoft.com/office/officeart/2008/layout/HorizontalMultiLevelHierarchy"/>
    <dgm:cxn modelId="{B817BE84-5AC5-44C8-8D4B-7F1E39044BE5}" type="presOf" srcId="{0D30A063-D54A-41A8-9729-212B45C50CC8}" destId="{655EB13B-E154-453E-8885-2E20894B6A25}" srcOrd="1" destOrd="0" presId="urn:microsoft.com/office/officeart/2008/layout/HorizontalMultiLevelHierarchy"/>
    <dgm:cxn modelId="{6FF85A93-3819-41B7-83CE-8D8496924902}" type="presOf" srcId="{0AD862BE-54F7-41B0-9F16-86742EE15DBC}" destId="{BA102087-1193-4216-A8E2-A9A353F138B8}" srcOrd="0" destOrd="0" presId="urn:microsoft.com/office/officeart/2008/layout/HorizontalMultiLevelHierarchy"/>
    <dgm:cxn modelId="{E9E4BEA2-4034-4FB8-AC4E-DBFD860ECD13}" srcId="{552C5EDC-B632-43DE-9D99-F4C55F524701}" destId="{8930ED84-F52A-431C-B58C-AF006910A717}" srcOrd="2" destOrd="0" parTransId="{54EA6821-9F90-4012-8E3E-79005AF986B7}" sibTransId="{DD8B82BA-0CC5-4685-84DA-C98D5799AFA1}"/>
    <dgm:cxn modelId="{6B909918-E062-44F0-9236-8D80425006C4}" type="presOf" srcId="{8930ED84-F52A-431C-B58C-AF006910A717}" destId="{72FE842E-AB8D-469E-93E8-332DB68C7220}" srcOrd="0" destOrd="0" presId="urn:microsoft.com/office/officeart/2008/layout/HorizontalMultiLevelHierarchy"/>
    <dgm:cxn modelId="{7C87DEFD-A74E-4748-A7FB-F4F3E68C93C5}" type="presOf" srcId="{7BBDB9EC-F11D-4FBF-A3FA-574FE7E1410A}" destId="{D9233C43-608A-4E84-841E-642B42704844}" srcOrd="1" destOrd="0" presId="urn:microsoft.com/office/officeart/2008/layout/HorizontalMultiLevelHierarchy"/>
    <dgm:cxn modelId="{08EC644B-5C1A-413F-9C08-6E0FA33A925C}" srcId="{AC54F705-808F-40EF-80E7-7793D6B3FA4A}" destId="{0AD862BE-54F7-41B0-9F16-86742EE15DBC}" srcOrd="0" destOrd="0" parTransId="{EBCA3E4C-1166-49D6-B180-C48E870D3AFF}" sibTransId="{D0E7F6C8-D701-4EB8-B743-CBC9B5ADBFBD}"/>
    <dgm:cxn modelId="{85C7D263-F5F6-4CBA-A139-08415D806655}" type="presOf" srcId="{CE82DF03-E7DB-4E65-8016-82324836FCB6}" destId="{E343BF5D-9451-4F0A-972A-F9EB0C60CBE8}" srcOrd="0" destOrd="0" presId="urn:microsoft.com/office/officeart/2008/layout/HorizontalMultiLevelHierarchy"/>
    <dgm:cxn modelId="{332EA46B-7A54-4D36-8F97-36E0716128BB}" type="presOf" srcId="{379126A1-C080-4766-A4C4-4656945492F2}" destId="{F01D566E-35E1-4A4D-95C3-874F71BC25A6}" srcOrd="0" destOrd="0" presId="urn:microsoft.com/office/officeart/2008/layout/HorizontalMultiLevelHierarchy"/>
    <dgm:cxn modelId="{246DF705-FE83-4222-B739-ACA350C43211}" srcId="{420F06B7-5F0D-4989-82BE-09884443C371}" destId="{82F62602-2081-437A-B36B-E1D3CDA4D289}" srcOrd="2" destOrd="0" parTransId="{CE82DF03-E7DB-4E65-8016-82324836FCB6}" sibTransId="{0628ECA4-6969-4DB9-9FFA-2342B9B141C2}"/>
    <dgm:cxn modelId="{15FB5BE2-3C72-447D-B7A3-14A53CF5F610}" type="presOf" srcId="{5384040B-BB8F-4B0B-83CD-33B755A85949}" destId="{35286E60-4D0E-4328-A939-6E11A07FA649}" srcOrd="0" destOrd="0" presId="urn:microsoft.com/office/officeart/2008/layout/HorizontalMultiLevelHierarchy"/>
    <dgm:cxn modelId="{2ACC869C-72FD-4FA5-A11A-BC8ACB09727C}" srcId="{AC54F705-808F-40EF-80E7-7793D6B3FA4A}" destId="{5384040B-BB8F-4B0B-83CD-33B755A85949}" srcOrd="3" destOrd="0" parTransId="{D5E6C66B-76AA-456C-B7DE-F9CFAD3E1A50}" sibTransId="{5984F466-9BC2-497C-9171-C002330975FC}"/>
    <dgm:cxn modelId="{E110ECA5-149A-465B-AB54-F7045575BF29}" type="presOf" srcId="{0E098FAB-8F94-44EB-928F-1542B7F99869}" destId="{71EB3135-798C-4E0A-B979-67B915106FF9}" srcOrd="0" destOrd="0" presId="urn:microsoft.com/office/officeart/2008/layout/HorizontalMultiLevelHierarchy"/>
    <dgm:cxn modelId="{F3CEB44D-0949-4EAF-96E6-7EBCD414838C}" srcId="{AC54F705-808F-40EF-80E7-7793D6B3FA4A}" destId="{379126A1-C080-4766-A4C4-4656945492F2}" srcOrd="1" destOrd="0" parTransId="{7BBDB9EC-F11D-4FBF-A3FA-574FE7E1410A}" sibTransId="{23F80AE8-9B14-47B2-A314-AB9781C1F81B}"/>
    <dgm:cxn modelId="{5F066F95-29CA-48BB-8DB0-3F3C1FAD1F07}" type="presOf" srcId="{552C5EDC-B632-43DE-9D99-F4C55F524701}" destId="{E9C70138-0208-4A53-9219-679B1D6FC912}" srcOrd="0" destOrd="0" presId="urn:microsoft.com/office/officeart/2008/layout/HorizontalMultiLevelHierarchy"/>
    <dgm:cxn modelId="{B382989F-5526-4A17-B5A6-B0D914787CE5}" srcId="{AC54F705-808F-40EF-80E7-7793D6B3FA4A}" destId="{C95BA9A7-2616-4411-84D5-2844151E1ACE}" srcOrd="5" destOrd="0" parTransId="{FE486AE0-DE08-48D5-8AFF-935DB2A9B37C}" sibTransId="{FBF00C63-8B8B-487D-97E1-84E86DDB7338}"/>
    <dgm:cxn modelId="{FDAA6897-4807-4FF5-B89F-A46479F6C27D}" type="presOf" srcId="{3AC61B78-06FC-43E7-AA69-E8C1557A56DF}" destId="{1D3F940B-5208-4F2B-85A6-8C7233ED4F12}" srcOrd="0" destOrd="0" presId="urn:microsoft.com/office/officeart/2008/layout/HorizontalMultiLevelHierarchy"/>
    <dgm:cxn modelId="{3C54416A-B4A1-48D1-9A8F-683E85FF6DA2}" type="presOf" srcId="{EBCA3E4C-1166-49D6-B180-C48E870D3AFF}" destId="{25EFAE73-57C6-46EB-B797-F6F48324D51F}" srcOrd="0" destOrd="0" presId="urn:microsoft.com/office/officeart/2008/layout/HorizontalMultiLevelHierarchy"/>
    <dgm:cxn modelId="{EEA91C72-53D9-4A3C-B3D2-A2C31D715FAB}" srcId="{AC54F705-808F-40EF-80E7-7793D6B3FA4A}" destId="{674AC9E6-531B-403B-A591-AD167A4BEE34}" srcOrd="2" destOrd="0" parTransId="{0D30A063-D54A-41A8-9729-212B45C50CC8}" sibTransId="{B80DC21B-9402-49E7-B394-3EDF847F040C}"/>
    <dgm:cxn modelId="{3806DC4F-26E0-432F-BBF7-81B5C314D447}" type="presOf" srcId="{ED084664-7938-41B7-AC6D-916CE76C0466}" destId="{8555C02B-32C7-4F6E-BBC9-5B699410A919}" srcOrd="0" destOrd="0" presId="urn:microsoft.com/office/officeart/2008/layout/HorizontalMultiLevelHierarchy"/>
    <dgm:cxn modelId="{88391467-727E-4913-811F-A48FB16F1B93}" srcId="{552C5EDC-B632-43DE-9D99-F4C55F524701}" destId="{6247571F-4361-49B7-988D-F7649127B31F}" srcOrd="0" destOrd="0" parTransId="{2FCA6C34-5A68-442E-BABC-564509E6A073}" sibTransId="{95CE9B20-A099-4C09-AAB9-978FAA9B1064}"/>
    <dgm:cxn modelId="{3756B33F-19D8-4254-9AF4-DDD8BFBE6910}" type="presOf" srcId="{CE82DF03-E7DB-4E65-8016-82324836FCB6}" destId="{8F8703C4-5719-4666-AE6D-936966C815A9}" srcOrd="1" destOrd="0" presId="urn:microsoft.com/office/officeart/2008/layout/HorizontalMultiLevelHierarchy"/>
    <dgm:cxn modelId="{20EBD746-0A4A-466F-92FA-0EE953DFE835}" type="presOf" srcId="{D5E6C66B-76AA-456C-B7DE-F9CFAD3E1A50}" destId="{56E0A01D-061E-4505-8E75-B716412E3C4B}" srcOrd="0" destOrd="0" presId="urn:microsoft.com/office/officeart/2008/layout/HorizontalMultiLevelHierarchy"/>
    <dgm:cxn modelId="{EA8A13AB-E407-4F06-A52D-50065BB47C1F}" type="presOf" srcId="{0E098FAB-8F94-44EB-928F-1542B7F99869}" destId="{979C515A-55F1-4108-B0E7-86392D94EC40}" srcOrd="1" destOrd="0" presId="urn:microsoft.com/office/officeart/2008/layout/HorizontalMultiLevelHierarchy"/>
    <dgm:cxn modelId="{C3CF4F6F-1D80-4A20-B724-3397E76F6270}" type="presOf" srcId="{FE486AE0-DE08-48D5-8AFF-935DB2A9B37C}" destId="{C00B45BD-38E0-48E0-8B64-CE89F03E8B6D}" srcOrd="1" destOrd="0" presId="urn:microsoft.com/office/officeart/2008/layout/HorizontalMultiLevelHierarchy"/>
    <dgm:cxn modelId="{57A26659-5D53-4B22-9F18-1CA25E461F1F}" srcId="{420F06B7-5F0D-4989-82BE-09884443C371}" destId="{AC54F705-808F-40EF-80E7-7793D6B3FA4A}" srcOrd="1" destOrd="0" parTransId="{D6029B54-51B0-4BA4-ABAC-F07CCB0116EE}" sibTransId="{C17E153C-F303-41DE-9DE8-E00801A5A1C6}"/>
    <dgm:cxn modelId="{C70295C1-3ED3-4A7D-8662-6AAE65AF8FFB}" type="presOf" srcId="{A8F0B34A-04F6-4210-A3D6-3CC26C21C4DE}" destId="{C2466341-660C-4117-9713-5EEAC5C2153E}" srcOrd="0" destOrd="0" presId="urn:microsoft.com/office/officeart/2008/layout/HorizontalMultiLevelHierarchy"/>
    <dgm:cxn modelId="{AF3F5F40-81CA-47BF-B901-8F188699BFB3}" type="presOf" srcId="{9D18D650-D2AD-4793-8EFE-6262CDFD7574}" destId="{805447C8-BEB5-4A63-92F9-52B99B7ED848}" srcOrd="0" destOrd="0" presId="urn:microsoft.com/office/officeart/2008/layout/HorizontalMultiLevelHierarchy"/>
    <dgm:cxn modelId="{F18362FB-2357-4E31-A6AF-79D1F496B6EA}" type="presOf" srcId="{FE486AE0-DE08-48D5-8AFF-935DB2A9B37C}" destId="{FA3EB6BF-F186-49E5-8B37-1AB919CDD277}" srcOrd="0" destOrd="0" presId="urn:microsoft.com/office/officeart/2008/layout/HorizontalMultiLevelHierarchy"/>
    <dgm:cxn modelId="{4C19F1A8-9552-4394-86AE-7BDCA3AC1A05}" srcId="{552C5EDC-B632-43DE-9D99-F4C55F524701}" destId="{ED084664-7938-41B7-AC6D-916CE76C0466}" srcOrd="1" destOrd="0" parTransId="{0E098FAB-8F94-44EB-928F-1542B7F99869}" sibTransId="{D791CF23-0058-4975-A275-8832C38F9771}"/>
    <dgm:cxn modelId="{F2428EEE-4D9C-49A7-BBA6-61BB949EB2D0}" srcId="{420F06B7-5F0D-4989-82BE-09884443C371}" destId="{552C5EDC-B632-43DE-9D99-F4C55F524701}" srcOrd="0" destOrd="0" parTransId="{A8F0B34A-04F6-4210-A3D6-3CC26C21C4DE}" sibTransId="{29D2996F-0F64-452B-8A80-2126D4DCBFE3}"/>
    <dgm:cxn modelId="{A585DD83-D6AF-480B-92F5-CC610949D7C4}" type="presOf" srcId="{54EA6821-9F90-4012-8E3E-79005AF986B7}" destId="{2178FC68-EF37-4806-8258-29C448789F49}" srcOrd="0" destOrd="0" presId="urn:microsoft.com/office/officeart/2008/layout/HorizontalMultiLevelHierarchy"/>
    <dgm:cxn modelId="{6028D140-67F6-4365-8DA7-01DA77857E64}" srcId="{AC54F705-808F-40EF-80E7-7793D6B3FA4A}" destId="{9D18D650-D2AD-4793-8EFE-6262CDFD7574}" srcOrd="4" destOrd="0" parTransId="{DCB2AB38-9FDC-4D02-B5EB-3CEF97CFAA8A}" sibTransId="{2B7F2131-CE02-475D-A353-8F7D0C3F4B52}"/>
    <dgm:cxn modelId="{62A576C3-1E1D-4255-9832-076591C1AD03}" type="presOf" srcId="{2FCA6C34-5A68-442E-BABC-564509E6A073}" destId="{5A1BF683-AE50-44EE-AD23-1739AF59C66D}" srcOrd="1" destOrd="0" presId="urn:microsoft.com/office/officeart/2008/layout/HorizontalMultiLevelHierarchy"/>
    <dgm:cxn modelId="{BD0F0E07-1787-40D7-B1EE-FEDD0EBC0531}" type="presOf" srcId="{D6029B54-51B0-4BA4-ABAC-F07CCB0116EE}" destId="{89CA10B8-2522-4C8B-AD4C-FEFC2C095C7C}" srcOrd="0" destOrd="0" presId="urn:microsoft.com/office/officeart/2008/layout/HorizontalMultiLevelHierarchy"/>
    <dgm:cxn modelId="{C9296D90-C23F-4CDD-8CB6-226E652C1E0B}" type="presOf" srcId="{C95BA9A7-2616-4411-84D5-2844151E1ACE}" destId="{064640C4-4659-452F-B79E-D7AC19CB5BED}" srcOrd="0" destOrd="0" presId="urn:microsoft.com/office/officeart/2008/layout/HorizontalMultiLevelHierarchy"/>
    <dgm:cxn modelId="{6450EEB6-62F7-4907-BAAF-35E8F98D8E9A}" type="presOf" srcId="{D5E6C66B-76AA-456C-B7DE-F9CFAD3E1A50}" destId="{F1EDF5CA-0C30-43F6-A883-E854FFAF5E8B}" srcOrd="1" destOrd="0" presId="urn:microsoft.com/office/officeart/2008/layout/HorizontalMultiLevelHierarchy"/>
    <dgm:cxn modelId="{6972729C-3F7F-4D52-BC24-6E8BF26314DD}" type="presOf" srcId="{DCB2AB38-9FDC-4D02-B5EB-3CEF97CFAA8A}" destId="{51F602AB-8FE9-4525-B555-F99C27178D30}" srcOrd="0" destOrd="0" presId="urn:microsoft.com/office/officeart/2008/layout/HorizontalMultiLevelHierarchy"/>
    <dgm:cxn modelId="{83C0319E-1800-4261-9ECA-2609ABA1531C}" type="presOf" srcId="{AC54F705-808F-40EF-80E7-7793D6B3FA4A}" destId="{38139FC1-B89C-4893-B2A4-C8AB793A7929}" srcOrd="0" destOrd="0" presId="urn:microsoft.com/office/officeart/2008/layout/HorizontalMultiLevelHierarchy"/>
    <dgm:cxn modelId="{884F8F27-CF42-4EAF-B50A-93F4C6645133}" type="presOf" srcId="{7BBDB9EC-F11D-4FBF-A3FA-574FE7E1410A}" destId="{680FAF54-24F9-4F40-9D3C-2D403DB47963}" srcOrd="0" destOrd="0" presId="urn:microsoft.com/office/officeart/2008/layout/HorizontalMultiLevelHierarchy"/>
    <dgm:cxn modelId="{DFC0589A-52EC-4075-8D4C-9C672798D246}" type="presOf" srcId="{D6029B54-51B0-4BA4-ABAC-F07CCB0116EE}" destId="{FC5AAE83-94C4-4A55-8068-571CC341FAED}" srcOrd="1" destOrd="0" presId="urn:microsoft.com/office/officeart/2008/layout/HorizontalMultiLevelHierarchy"/>
    <dgm:cxn modelId="{B6148FA6-8C92-4297-A9E0-E0FB6532E999}" srcId="{3AC61B78-06FC-43E7-AA69-E8C1557A56DF}" destId="{420F06B7-5F0D-4989-82BE-09884443C371}" srcOrd="0" destOrd="0" parTransId="{654DF0A6-596A-43CC-B3AC-7AC2B1A3068D}" sibTransId="{AEA9FD69-B30F-4506-A0E5-306A698DAD94}"/>
    <dgm:cxn modelId="{8414F0B4-6A82-41A8-A5B3-E9379226E93A}" type="presOf" srcId="{A8F0B34A-04F6-4210-A3D6-3CC26C21C4DE}" destId="{284C23B3-2F0B-4127-985F-D862DE22B9D7}" srcOrd="1" destOrd="0" presId="urn:microsoft.com/office/officeart/2008/layout/HorizontalMultiLevelHierarchy"/>
    <dgm:cxn modelId="{378FE94F-AB1B-4A6E-B1FC-C7C25C8DD3EA}" type="presOf" srcId="{EBCA3E4C-1166-49D6-B180-C48E870D3AFF}" destId="{AFE54E6E-0372-4AF7-BE6D-536B854981A6}" srcOrd="1" destOrd="0" presId="urn:microsoft.com/office/officeart/2008/layout/HorizontalMultiLevelHierarchy"/>
    <dgm:cxn modelId="{9D49F2CD-2BE4-4FB7-B3A0-9A4CCAB2C44D}" type="presOf" srcId="{DCB2AB38-9FDC-4D02-B5EB-3CEF97CFAA8A}" destId="{8AA596F2-7537-4CD0-A24F-18D49A4538F1}" srcOrd="1" destOrd="0" presId="urn:microsoft.com/office/officeart/2008/layout/HorizontalMultiLevelHierarchy"/>
    <dgm:cxn modelId="{EE60B1F6-A2B7-4E1B-8B72-164CD857780D}" type="presOf" srcId="{6247571F-4361-49B7-988D-F7649127B31F}" destId="{0D4745F3-7381-4128-B7AE-CE7B011D494D}" srcOrd="0" destOrd="0" presId="urn:microsoft.com/office/officeart/2008/layout/HorizontalMultiLevelHierarchy"/>
    <dgm:cxn modelId="{5B5A4E01-BA35-4A18-AF71-5A6A9DAC6149}" type="presOf" srcId="{420F06B7-5F0D-4989-82BE-09884443C371}" destId="{D9CBDEBF-15C2-489A-A5CE-1E32BE6FB291}" srcOrd="0" destOrd="0" presId="urn:microsoft.com/office/officeart/2008/layout/HorizontalMultiLevelHierarchy"/>
    <dgm:cxn modelId="{F977FE3D-170A-4CCB-BB9F-70032EF419A9}" type="presParOf" srcId="{1D3F940B-5208-4F2B-85A6-8C7233ED4F12}" destId="{0C23BA33-B4D7-411E-BC21-A0852E320E06}" srcOrd="0" destOrd="0" presId="urn:microsoft.com/office/officeart/2008/layout/HorizontalMultiLevelHierarchy"/>
    <dgm:cxn modelId="{DFB6CCD7-115D-4A85-99BB-21AEB73F2048}" type="presParOf" srcId="{0C23BA33-B4D7-411E-BC21-A0852E320E06}" destId="{D9CBDEBF-15C2-489A-A5CE-1E32BE6FB291}" srcOrd="0" destOrd="0" presId="urn:microsoft.com/office/officeart/2008/layout/HorizontalMultiLevelHierarchy"/>
    <dgm:cxn modelId="{6DE88317-CDD2-4E60-AA15-2B2314E438F8}" type="presParOf" srcId="{0C23BA33-B4D7-411E-BC21-A0852E320E06}" destId="{C3DB1261-3159-4FAF-8C10-C84E8D819350}" srcOrd="1" destOrd="0" presId="urn:microsoft.com/office/officeart/2008/layout/HorizontalMultiLevelHierarchy"/>
    <dgm:cxn modelId="{F635D8F7-8ED2-49C3-AD47-816DE6DD2C3D}" type="presParOf" srcId="{C3DB1261-3159-4FAF-8C10-C84E8D819350}" destId="{C2466341-660C-4117-9713-5EEAC5C2153E}" srcOrd="0" destOrd="0" presId="urn:microsoft.com/office/officeart/2008/layout/HorizontalMultiLevelHierarchy"/>
    <dgm:cxn modelId="{91628306-FCE2-47CD-914C-61AEB7995F32}" type="presParOf" srcId="{C2466341-660C-4117-9713-5EEAC5C2153E}" destId="{284C23B3-2F0B-4127-985F-D862DE22B9D7}" srcOrd="0" destOrd="0" presId="urn:microsoft.com/office/officeart/2008/layout/HorizontalMultiLevelHierarchy"/>
    <dgm:cxn modelId="{8F64EE54-903E-4877-88AD-E9448FD333C8}" type="presParOf" srcId="{C3DB1261-3159-4FAF-8C10-C84E8D819350}" destId="{8A654373-B21A-420D-9096-7F3960231ACB}" srcOrd="1" destOrd="0" presId="urn:microsoft.com/office/officeart/2008/layout/HorizontalMultiLevelHierarchy"/>
    <dgm:cxn modelId="{988ADB52-EEBC-4850-8AA5-E36D4B1DAE72}" type="presParOf" srcId="{8A654373-B21A-420D-9096-7F3960231ACB}" destId="{E9C70138-0208-4A53-9219-679B1D6FC912}" srcOrd="0" destOrd="0" presId="urn:microsoft.com/office/officeart/2008/layout/HorizontalMultiLevelHierarchy"/>
    <dgm:cxn modelId="{71A9894C-14DE-4AE4-8927-0B4C8AA329C2}" type="presParOf" srcId="{8A654373-B21A-420D-9096-7F3960231ACB}" destId="{E08B8CBD-63E9-40ED-80F2-A5B67B3CA651}" srcOrd="1" destOrd="0" presId="urn:microsoft.com/office/officeart/2008/layout/HorizontalMultiLevelHierarchy"/>
    <dgm:cxn modelId="{84EE1E5A-1AFA-45C9-8EA0-2359801AA7E0}" type="presParOf" srcId="{E08B8CBD-63E9-40ED-80F2-A5B67B3CA651}" destId="{1E643AC6-9B0C-40B8-9FB4-4469BA0C38A4}" srcOrd="0" destOrd="0" presId="urn:microsoft.com/office/officeart/2008/layout/HorizontalMultiLevelHierarchy"/>
    <dgm:cxn modelId="{AACF181C-4C24-4512-8533-64EC8C0EA7D7}" type="presParOf" srcId="{1E643AC6-9B0C-40B8-9FB4-4469BA0C38A4}" destId="{5A1BF683-AE50-44EE-AD23-1739AF59C66D}" srcOrd="0" destOrd="0" presId="urn:microsoft.com/office/officeart/2008/layout/HorizontalMultiLevelHierarchy"/>
    <dgm:cxn modelId="{85123305-102D-40AF-B73F-B1850305D993}" type="presParOf" srcId="{E08B8CBD-63E9-40ED-80F2-A5B67B3CA651}" destId="{0B40B9FE-B28B-42C9-9C86-EF23926432CC}" srcOrd="1" destOrd="0" presId="urn:microsoft.com/office/officeart/2008/layout/HorizontalMultiLevelHierarchy"/>
    <dgm:cxn modelId="{20A479E3-F9D7-400F-A10D-EE7E815FD66F}" type="presParOf" srcId="{0B40B9FE-B28B-42C9-9C86-EF23926432CC}" destId="{0D4745F3-7381-4128-B7AE-CE7B011D494D}" srcOrd="0" destOrd="0" presId="urn:microsoft.com/office/officeart/2008/layout/HorizontalMultiLevelHierarchy"/>
    <dgm:cxn modelId="{2D56F875-6053-4878-B818-F0875CFDEBCF}" type="presParOf" srcId="{0B40B9FE-B28B-42C9-9C86-EF23926432CC}" destId="{3D8E9567-2B6B-4C10-A61B-1B46072822DB}" srcOrd="1" destOrd="0" presId="urn:microsoft.com/office/officeart/2008/layout/HorizontalMultiLevelHierarchy"/>
    <dgm:cxn modelId="{0B68C9B9-73F8-4776-B917-E379B0179361}" type="presParOf" srcId="{E08B8CBD-63E9-40ED-80F2-A5B67B3CA651}" destId="{71EB3135-798C-4E0A-B979-67B915106FF9}" srcOrd="2" destOrd="0" presId="urn:microsoft.com/office/officeart/2008/layout/HorizontalMultiLevelHierarchy"/>
    <dgm:cxn modelId="{C385C488-3EA5-47CE-AE9D-0B6EB7D9ED20}" type="presParOf" srcId="{71EB3135-798C-4E0A-B979-67B915106FF9}" destId="{979C515A-55F1-4108-B0E7-86392D94EC40}" srcOrd="0" destOrd="0" presId="urn:microsoft.com/office/officeart/2008/layout/HorizontalMultiLevelHierarchy"/>
    <dgm:cxn modelId="{6D1CDB95-008A-4FF2-B14A-4513AE48141A}" type="presParOf" srcId="{E08B8CBD-63E9-40ED-80F2-A5B67B3CA651}" destId="{9F7D88FA-9F74-4EAA-B728-EA0730188432}" srcOrd="3" destOrd="0" presId="urn:microsoft.com/office/officeart/2008/layout/HorizontalMultiLevelHierarchy"/>
    <dgm:cxn modelId="{682C4458-ACA0-4739-AB2D-037B0139863D}" type="presParOf" srcId="{9F7D88FA-9F74-4EAA-B728-EA0730188432}" destId="{8555C02B-32C7-4F6E-BBC9-5B699410A919}" srcOrd="0" destOrd="0" presId="urn:microsoft.com/office/officeart/2008/layout/HorizontalMultiLevelHierarchy"/>
    <dgm:cxn modelId="{1439A210-B2C3-434D-A323-CCED5571B317}" type="presParOf" srcId="{9F7D88FA-9F74-4EAA-B728-EA0730188432}" destId="{FEE54F7D-0B32-4EC2-969C-B92469E170A6}" srcOrd="1" destOrd="0" presId="urn:microsoft.com/office/officeart/2008/layout/HorizontalMultiLevelHierarchy"/>
    <dgm:cxn modelId="{83BAEC95-2B42-4312-B739-76C840B544FE}" type="presParOf" srcId="{E08B8CBD-63E9-40ED-80F2-A5B67B3CA651}" destId="{2178FC68-EF37-4806-8258-29C448789F49}" srcOrd="4" destOrd="0" presId="urn:microsoft.com/office/officeart/2008/layout/HorizontalMultiLevelHierarchy"/>
    <dgm:cxn modelId="{A9E18983-C355-49A8-899E-C0EA89F2E948}" type="presParOf" srcId="{2178FC68-EF37-4806-8258-29C448789F49}" destId="{583EC182-FEA5-40F3-8741-6A479E1FEAC2}" srcOrd="0" destOrd="0" presId="urn:microsoft.com/office/officeart/2008/layout/HorizontalMultiLevelHierarchy"/>
    <dgm:cxn modelId="{F2124F5E-7580-465F-BA98-7E7DA5D7559C}" type="presParOf" srcId="{E08B8CBD-63E9-40ED-80F2-A5B67B3CA651}" destId="{B18725F3-1D2B-48D8-95D0-5F7855CE7B67}" srcOrd="5" destOrd="0" presId="urn:microsoft.com/office/officeart/2008/layout/HorizontalMultiLevelHierarchy"/>
    <dgm:cxn modelId="{87BA1CE8-8B5E-48A8-9DFC-AF0140C9119A}" type="presParOf" srcId="{B18725F3-1D2B-48D8-95D0-5F7855CE7B67}" destId="{72FE842E-AB8D-469E-93E8-332DB68C7220}" srcOrd="0" destOrd="0" presId="urn:microsoft.com/office/officeart/2008/layout/HorizontalMultiLevelHierarchy"/>
    <dgm:cxn modelId="{A6A424B4-BE88-4008-87EB-B2D607E7ECCF}" type="presParOf" srcId="{B18725F3-1D2B-48D8-95D0-5F7855CE7B67}" destId="{0EBDFABD-7913-4DE2-B779-EE8E7FF3D96B}" srcOrd="1" destOrd="0" presId="urn:microsoft.com/office/officeart/2008/layout/HorizontalMultiLevelHierarchy"/>
    <dgm:cxn modelId="{D1020FA0-BAE3-4B35-9BCF-E051528AF35E}" type="presParOf" srcId="{C3DB1261-3159-4FAF-8C10-C84E8D819350}" destId="{89CA10B8-2522-4C8B-AD4C-FEFC2C095C7C}" srcOrd="2" destOrd="0" presId="urn:microsoft.com/office/officeart/2008/layout/HorizontalMultiLevelHierarchy"/>
    <dgm:cxn modelId="{A1F98872-1214-4BB7-8CB7-8E05B8684DC4}" type="presParOf" srcId="{89CA10B8-2522-4C8B-AD4C-FEFC2C095C7C}" destId="{FC5AAE83-94C4-4A55-8068-571CC341FAED}" srcOrd="0" destOrd="0" presId="urn:microsoft.com/office/officeart/2008/layout/HorizontalMultiLevelHierarchy"/>
    <dgm:cxn modelId="{35A57F64-26EC-46B8-9E37-1FF3F89771F1}" type="presParOf" srcId="{C3DB1261-3159-4FAF-8C10-C84E8D819350}" destId="{26B2CB32-5549-4B13-B8BC-4E9F620B28CF}" srcOrd="3" destOrd="0" presId="urn:microsoft.com/office/officeart/2008/layout/HorizontalMultiLevelHierarchy"/>
    <dgm:cxn modelId="{813929E7-AC25-436C-BCC0-9A610E0B5AA3}" type="presParOf" srcId="{26B2CB32-5549-4B13-B8BC-4E9F620B28CF}" destId="{38139FC1-B89C-4893-B2A4-C8AB793A7929}" srcOrd="0" destOrd="0" presId="urn:microsoft.com/office/officeart/2008/layout/HorizontalMultiLevelHierarchy"/>
    <dgm:cxn modelId="{42D970EB-1614-4BAD-8962-469F02DBF356}" type="presParOf" srcId="{26B2CB32-5549-4B13-B8BC-4E9F620B28CF}" destId="{B4D2C556-4239-4BAE-9888-725178B24356}" srcOrd="1" destOrd="0" presId="urn:microsoft.com/office/officeart/2008/layout/HorizontalMultiLevelHierarchy"/>
    <dgm:cxn modelId="{7DAA1080-0DDE-4E57-8B72-EF736BAD1E54}" type="presParOf" srcId="{B4D2C556-4239-4BAE-9888-725178B24356}" destId="{25EFAE73-57C6-46EB-B797-F6F48324D51F}" srcOrd="0" destOrd="0" presId="urn:microsoft.com/office/officeart/2008/layout/HorizontalMultiLevelHierarchy"/>
    <dgm:cxn modelId="{E806D098-D590-4DF7-BBC3-45A8AB8294C2}" type="presParOf" srcId="{25EFAE73-57C6-46EB-B797-F6F48324D51F}" destId="{AFE54E6E-0372-4AF7-BE6D-536B854981A6}" srcOrd="0" destOrd="0" presId="urn:microsoft.com/office/officeart/2008/layout/HorizontalMultiLevelHierarchy"/>
    <dgm:cxn modelId="{3B6AE54A-0CBF-42A1-AD72-9A6E82358A2F}" type="presParOf" srcId="{B4D2C556-4239-4BAE-9888-725178B24356}" destId="{8DFEA042-3702-4A85-AF63-D1CD86E25D19}" srcOrd="1" destOrd="0" presId="urn:microsoft.com/office/officeart/2008/layout/HorizontalMultiLevelHierarchy"/>
    <dgm:cxn modelId="{F4CB2465-819B-457D-84B5-6F783EA20C35}" type="presParOf" srcId="{8DFEA042-3702-4A85-AF63-D1CD86E25D19}" destId="{BA102087-1193-4216-A8E2-A9A353F138B8}" srcOrd="0" destOrd="0" presId="urn:microsoft.com/office/officeart/2008/layout/HorizontalMultiLevelHierarchy"/>
    <dgm:cxn modelId="{815044C7-DC4E-4560-8122-7C875FA13A8F}" type="presParOf" srcId="{8DFEA042-3702-4A85-AF63-D1CD86E25D19}" destId="{E5BC88BD-FAF4-4129-888B-AB060CA018B9}" srcOrd="1" destOrd="0" presId="urn:microsoft.com/office/officeart/2008/layout/HorizontalMultiLevelHierarchy"/>
    <dgm:cxn modelId="{1FE0A14E-7DA4-4D8E-9DB5-DFAEB47C37E8}" type="presParOf" srcId="{B4D2C556-4239-4BAE-9888-725178B24356}" destId="{680FAF54-24F9-4F40-9D3C-2D403DB47963}" srcOrd="2" destOrd="0" presId="urn:microsoft.com/office/officeart/2008/layout/HorizontalMultiLevelHierarchy"/>
    <dgm:cxn modelId="{F51BD99F-B826-40EE-B24C-5B5308C181CA}" type="presParOf" srcId="{680FAF54-24F9-4F40-9D3C-2D403DB47963}" destId="{D9233C43-608A-4E84-841E-642B42704844}" srcOrd="0" destOrd="0" presId="urn:microsoft.com/office/officeart/2008/layout/HorizontalMultiLevelHierarchy"/>
    <dgm:cxn modelId="{EE0CB1BE-2573-40A2-9399-2B6EA68E53D6}" type="presParOf" srcId="{B4D2C556-4239-4BAE-9888-725178B24356}" destId="{3BE2D10B-1A10-4C80-BCB6-44CBD57E5A2A}" srcOrd="3" destOrd="0" presId="urn:microsoft.com/office/officeart/2008/layout/HorizontalMultiLevelHierarchy"/>
    <dgm:cxn modelId="{E574FF84-4868-43DD-93AE-6376243BD8E7}" type="presParOf" srcId="{3BE2D10B-1A10-4C80-BCB6-44CBD57E5A2A}" destId="{F01D566E-35E1-4A4D-95C3-874F71BC25A6}" srcOrd="0" destOrd="0" presId="urn:microsoft.com/office/officeart/2008/layout/HorizontalMultiLevelHierarchy"/>
    <dgm:cxn modelId="{9E7CEBE2-1B66-43A4-B863-0559AC3A1D77}" type="presParOf" srcId="{3BE2D10B-1A10-4C80-BCB6-44CBD57E5A2A}" destId="{95509D2B-B225-4FB3-977C-39FDAE8D1854}" srcOrd="1" destOrd="0" presId="urn:microsoft.com/office/officeart/2008/layout/HorizontalMultiLevelHierarchy"/>
    <dgm:cxn modelId="{45C5B163-9FFD-4E6E-9431-04501F055147}" type="presParOf" srcId="{B4D2C556-4239-4BAE-9888-725178B24356}" destId="{25593B59-7E96-4F9F-AA0F-42523ADAB1C3}" srcOrd="4" destOrd="0" presId="urn:microsoft.com/office/officeart/2008/layout/HorizontalMultiLevelHierarchy"/>
    <dgm:cxn modelId="{66B50B3C-A45F-49E0-8143-B6F250446035}" type="presParOf" srcId="{25593B59-7E96-4F9F-AA0F-42523ADAB1C3}" destId="{655EB13B-E154-453E-8885-2E20894B6A25}" srcOrd="0" destOrd="0" presId="urn:microsoft.com/office/officeart/2008/layout/HorizontalMultiLevelHierarchy"/>
    <dgm:cxn modelId="{E9F89919-7BA8-433D-9755-A558A45699CC}" type="presParOf" srcId="{B4D2C556-4239-4BAE-9888-725178B24356}" destId="{401075B7-9401-4DF3-895E-08EE81FF1BC8}" srcOrd="5" destOrd="0" presId="urn:microsoft.com/office/officeart/2008/layout/HorizontalMultiLevelHierarchy"/>
    <dgm:cxn modelId="{7EA6E96E-1099-4CB9-8D70-3BCEEE79E421}" type="presParOf" srcId="{401075B7-9401-4DF3-895E-08EE81FF1BC8}" destId="{2E021858-CB43-4C40-A5CF-1C26F4122BBF}" srcOrd="0" destOrd="0" presId="urn:microsoft.com/office/officeart/2008/layout/HorizontalMultiLevelHierarchy"/>
    <dgm:cxn modelId="{9D05B049-D7F8-4FC7-8992-44434257EB0A}" type="presParOf" srcId="{401075B7-9401-4DF3-895E-08EE81FF1BC8}" destId="{A474079B-78A9-4AB0-95F1-2D22632C61AE}" srcOrd="1" destOrd="0" presId="urn:microsoft.com/office/officeart/2008/layout/HorizontalMultiLevelHierarchy"/>
    <dgm:cxn modelId="{348D08F2-386D-48A2-A174-0512EFAF203C}" type="presParOf" srcId="{B4D2C556-4239-4BAE-9888-725178B24356}" destId="{56E0A01D-061E-4505-8E75-B716412E3C4B}" srcOrd="6" destOrd="0" presId="urn:microsoft.com/office/officeart/2008/layout/HorizontalMultiLevelHierarchy"/>
    <dgm:cxn modelId="{0C328C5B-C755-4EDD-99D6-CFD56BE2ADDA}" type="presParOf" srcId="{56E0A01D-061E-4505-8E75-B716412E3C4B}" destId="{F1EDF5CA-0C30-43F6-A883-E854FFAF5E8B}" srcOrd="0" destOrd="0" presId="urn:microsoft.com/office/officeart/2008/layout/HorizontalMultiLevelHierarchy"/>
    <dgm:cxn modelId="{52E75429-8A46-4A84-B8E3-6D77AB257DB6}" type="presParOf" srcId="{B4D2C556-4239-4BAE-9888-725178B24356}" destId="{FAB69CC7-306C-4F1E-AB1C-6FD8CD35BAD8}" srcOrd="7" destOrd="0" presId="urn:microsoft.com/office/officeart/2008/layout/HorizontalMultiLevelHierarchy"/>
    <dgm:cxn modelId="{71E2F9DF-3C6B-4C07-88EA-5853E8D908A3}" type="presParOf" srcId="{FAB69CC7-306C-4F1E-AB1C-6FD8CD35BAD8}" destId="{35286E60-4D0E-4328-A939-6E11A07FA649}" srcOrd="0" destOrd="0" presId="urn:microsoft.com/office/officeart/2008/layout/HorizontalMultiLevelHierarchy"/>
    <dgm:cxn modelId="{961CDFEE-1EC2-4833-8365-88B3D29DFAE8}" type="presParOf" srcId="{FAB69CC7-306C-4F1E-AB1C-6FD8CD35BAD8}" destId="{449448F6-992C-4FBB-B7F6-748FC6D4D419}" srcOrd="1" destOrd="0" presId="urn:microsoft.com/office/officeart/2008/layout/HorizontalMultiLevelHierarchy"/>
    <dgm:cxn modelId="{F7763B68-381D-4661-9B86-56BA5066E400}" type="presParOf" srcId="{B4D2C556-4239-4BAE-9888-725178B24356}" destId="{51F602AB-8FE9-4525-B555-F99C27178D30}" srcOrd="8" destOrd="0" presId="urn:microsoft.com/office/officeart/2008/layout/HorizontalMultiLevelHierarchy"/>
    <dgm:cxn modelId="{78BDE636-E33A-41A0-A531-3AC97B958881}" type="presParOf" srcId="{51F602AB-8FE9-4525-B555-F99C27178D30}" destId="{8AA596F2-7537-4CD0-A24F-18D49A4538F1}" srcOrd="0" destOrd="0" presId="urn:microsoft.com/office/officeart/2008/layout/HorizontalMultiLevelHierarchy"/>
    <dgm:cxn modelId="{44AFFD57-B6DA-4D04-8E11-192D504CD5B5}" type="presParOf" srcId="{B4D2C556-4239-4BAE-9888-725178B24356}" destId="{DFDF8DC0-BC20-4C3B-89F3-E2597F932D60}" srcOrd="9" destOrd="0" presId="urn:microsoft.com/office/officeart/2008/layout/HorizontalMultiLevelHierarchy"/>
    <dgm:cxn modelId="{9C82BDA6-EF7B-485D-B2CE-930A813E6A63}" type="presParOf" srcId="{DFDF8DC0-BC20-4C3B-89F3-E2597F932D60}" destId="{805447C8-BEB5-4A63-92F9-52B99B7ED848}" srcOrd="0" destOrd="0" presId="urn:microsoft.com/office/officeart/2008/layout/HorizontalMultiLevelHierarchy"/>
    <dgm:cxn modelId="{7CD01160-3E4F-458F-988C-539BC879AB92}" type="presParOf" srcId="{DFDF8DC0-BC20-4C3B-89F3-E2597F932D60}" destId="{60B42178-FC88-4537-9183-714543606CBE}" srcOrd="1" destOrd="0" presId="urn:microsoft.com/office/officeart/2008/layout/HorizontalMultiLevelHierarchy"/>
    <dgm:cxn modelId="{C03015DC-18EE-4EDB-BAEF-D159AD45CD52}" type="presParOf" srcId="{B4D2C556-4239-4BAE-9888-725178B24356}" destId="{FA3EB6BF-F186-49E5-8B37-1AB919CDD277}" srcOrd="10" destOrd="0" presId="urn:microsoft.com/office/officeart/2008/layout/HorizontalMultiLevelHierarchy"/>
    <dgm:cxn modelId="{BAB2CC38-A65D-4750-A45A-4148D53220FF}" type="presParOf" srcId="{FA3EB6BF-F186-49E5-8B37-1AB919CDD277}" destId="{C00B45BD-38E0-48E0-8B64-CE89F03E8B6D}" srcOrd="0" destOrd="0" presId="urn:microsoft.com/office/officeart/2008/layout/HorizontalMultiLevelHierarchy"/>
    <dgm:cxn modelId="{E41A10F3-C734-464E-B808-CAC55045AE3A}" type="presParOf" srcId="{B4D2C556-4239-4BAE-9888-725178B24356}" destId="{EF427A01-FBA8-46F4-8C54-17C3FB6B576A}" srcOrd="11" destOrd="0" presId="urn:microsoft.com/office/officeart/2008/layout/HorizontalMultiLevelHierarchy"/>
    <dgm:cxn modelId="{73A51DE9-280B-433C-A9F0-13377B793B0B}" type="presParOf" srcId="{EF427A01-FBA8-46F4-8C54-17C3FB6B576A}" destId="{064640C4-4659-452F-B79E-D7AC19CB5BED}" srcOrd="0" destOrd="0" presId="urn:microsoft.com/office/officeart/2008/layout/HorizontalMultiLevelHierarchy"/>
    <dgm:cxn modelId="{FA1B236D-68F6-4E21-8A3B-DE85AEA89727}" type="presParOf" srcId="{EF427A01-FBA8-46F4-8C54-17C3FB6B576A}" destId="{65D3E9D9-B1AF-4807-83D1-87F13872417B}" srcOrd="1" destOrd="0" presId="urn:microsoft.com/office/officeart/2008/layout/HorizontalMultiLevelHierarchy"/>
    <dgm:cxn modelId="{F233F860-8B0B-438E-8A53-281A7EA4FE3F}" type="presParOf" srcId="{C3DB1261-3159-4FAF-8C10-C84E8D819350}" destId="{E343BF5D-9451-4F0A-972A-F9EB0C60CBE8}" srcOrd="4" destOrd="0" presId="urn:microsoft.com/office/officeart/2008/layout/HorizontalMultiLevelHierarchy"/>
    <dgm:cxn modelId="{EEA0DB67-977C-4E79-975A-D08458052F86}" type="presParOf" srcId="{E343BF5D-9451-4F0A-972A-F9EB0C60CBE8}" destId="{8F8703C4-5719-4666-AE6D-936966C815A9}" srcOrd="0" destOrd="0" presId="urn:microsoft.com/office/officeart/2008/layout/HorizontalMultiLevelHierarchy"/>
    <dgm:cxn modelId="{F7689B8C-EE29-4CC4-B78B-AB04B97E0587}" type="presParOf" srcId="{C3DB1261-3159-4FAF-8C10-C84E8D819350}" destId="{C2548046-3F67-44CA-A728-9E0DE5BBA5BA}" srcOrd="5" destOrd="0" presId="urn:microsoft.com/office/officeart/2008/layout/HorizontalMultiLevelHierarchy"/>
    <dgm:cxn modelId="{C4BAB9A3-5275-4B6C-8A7A-961D0B26B51E}" type="presParOf" srcId="{C2548046-3F67-44CA-A728-9E0DE5BBA5BA}" destId="{5B0F2F2F-284B-4BCA-93C5-BEB06456FF98}" srcOrd="0" destOrd="0" presId="urn:microsoft.com/office/officeart/2008/layout/HorizontalMultiLevelHierarchy"/>
    <dgm:cxn modelId="{57C3BC1E-29F1-42ED-9C0E-382D39650D66}" type="presParOf" srcId="{C2548046-3F67-44CA-A728-9E0DE5BBA5BA}" destId="{2F157B37-7F93-4A8B-87BC-517843D60D63}" srcOrd="1" destOrd="0" presId="urn:microsoft.com/office/officeart/2008/layout/HorizontalMultiLevelHierarchy"/>
  </dgm:cxnLst>
  <dgm:bg>
    <a:effectLst>
      <a:outerShdw dist="50800" dir="5400000" algn="ctr" rotWithShape="0">
        <a:schemeClr val="bg1">
          <a:lumMod val="85000"/>
        </a:schemeClr>
      </a:outerShdw>
    </a:effectLst>
  </dgm:bg>
  <dgm:whole>
    <a:ln w="19050">
      <a:noFill/>
      <a:prstDash val="lgDash"/>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3BF5D-9451-4F0A-972A-F9EB0C60CBE8}">
      <dsp:nvSpPr>
        <dsp:cNvPr id="0" name=""/>
        <dsp:cNvSpPr/>
      </dsp:nvSpPr>
      <dsp:spPr>
        <a:xfrm>
          <a:off x="146413" y="2658818"/>
          <a:ext cx="313110" cy="1524977"/>
        </a:xfrm>
        <a:custGeom>
          <a:avLst/>
          <a:gdLst/>
          <a:ahLst/>
          <a:cxnLst/>
          <a:rect l="0" t="0" r="0" b="0"/>
          <a:pathLst>
            <a:path>
              <a:moveTo>
                <a:pt x="0" y="0"/>
              </a:moveTo>
              <a:lnTo>
                <a:pt x="156555" y="0"/>
              </a:lnTo>
              <a:lnTo>
                <a:pt x="156555" y="1524977"/>
              </a:lnTo>
              <a:lnTo>
                <a:pt x="313110" y="1524977"/>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264048" y="3382387"/>
        <a:ext cx="77839" cy="77839"/>
      </dsp:txXfrm>
    </dsp:sp>
    <dsp:sp modelId="{FA3EB6BF-F186-49E5-8B37-1AB919CDD277}">
      <dsp:nvSpPr>
        <dsp:cNvPr id="0" name=""/>
        <dsp:cNvSpPr/>
      </dsp:nvSpPr>
      <dsp:spPr>
        <a:xfrm>
          <a:off x="1518518" y="3206286"/>
          <a:ext cx="319544" cy="1544175"/>
        </a:xfrm>
        <a:custGeom>
          <a:avLst/>
          <a:gdLst/>
          <a:ahLst/>
          <a:cxnLst/>
          <a:rect l="0" t="0" r="0" b="0"/>
          <a:pathLst>
            <a:path>
              <a:moveTo>
                <a:pt x="0" y="0"/>
              </a:moveTo>
              <a:lnTo>
                <a:pt x="159772" y="0"/>
              </a:lnTo>
              <a:lnTo>
                <a:pt x="159772" y="1544175"/>
              </a:lnTo>
              <a:lnTo>
                <a:pt x="319544" y="1544175"/>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38868" y="3938952"/>
        <a:ext cx="78844" cy="78844"/>
      </dsp:txXfrm>
    </dsp:sp>
    <dsp:sp modelId="{51F602AB-8FE9-4525-B555-F99C27178D30}">
      <dsp:nvSpPr>
        <dsp:cNvPr id="0" name=""/>
        <dsp:cNvSpPr/>
      </dsp:nvSpPr>
      <dsp:spPr>
        <a:xfrm>
          <a:off x="1518518" y="3206286"/>
          <a:ext cx="319544" cy="1148882"/>
        </a:xfrm>
        <a:custGeom>
          <a:avLst/>
          <a:gdLst/>
          <a:ahLst/>
          <a:cxnLst/>
          <a:rect l="0" t="0" r="0" b="0"/>
          <a:pathLst>
            <a:path>
              <a:moveTo>
                <a:pt x="0" y="0"/>
              </a:moveTo>
              <a:lnTo>
                <a:pt x="159772" y="0"/>
              </a:lnTo>
              <a:lnTo>
                <a:pt x="159772" y="1148882"/>
              </a:lnTo>
              <a:lnTo>
                <a:pt x="319544" y="1148882"/>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48478" y="3750915"/>
        <a:ext cx="59624" cy="59624"/>
      </dsp:txXfrm>
    </dsp:sp>
    <dsp:sp modelId="{56E0A01D-061E-4505-8E75-B716412E3C4B}">
      <dsp:nvSpPr>
        <dsp:cNvPr id="0" name=""/>
        <dsp:cNvSpPr/>
      </dsp:nvSpPr>
      <dsp:spPr>
        <a:xfrm>
          <a:off x="1518518" y="3206286"/>
          <a:ext cx="319544" cy="591316"/>
        </a:xfrm>
        <a:custGeom>
          <a:avLst/>
          <a:gdLst/>
          <a:ahLst/>
          <a:cxnLst/>
          <a:rect l="0" t="0" r="0" b="0"/>
          <a:pathLst>
            <a:path>
              <a:moveTo>
                <a:pt x="0" y="0"/>
              </a:moveTo>
              <a:lnTo>
                <a:pt x="159772" y="0"/>
              </a:lnTo>
              <a:lnTo>
                <a:pt x="159772" y="591316"/>
              </a:lnTo>
              <a:lnTo>
                <a:pt x="319544" y="591316"/>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61487" y="3485141"/>
        <a:ext cx="33606" cy="33606"/>
      </dsp:txXfrm>
    </dsp:sp>
    <dsp:sp modelId="{25593B59-7E96-4F9F-AA0F-42523ADAB1C3}">
      <dsp:nvSpPr>
        <dsp:cNvPr id="0" name=""/>
        <dsp:cNvSpPr/>
      </dsp:nvSpPr>
      <dsp:spPr>
        <a:xfrm>
          <a:off x="1518518" y="3090423"/>
          <a:ext cx="319544" cy="91440"/>
        </a:xfrm>
        <a:custGeom>
          <a:avLst/>
          <a:gdLst/>
          <a:ahLst/>
          <a:cxnLst/>
          <a:rect l="0" t="0" r="0" b="0"/>
          <a:pathLst>
            <a:path>
              <a:moveTo>
                <a:pt x="0" y="115863"/>
              </a:moveTo>
              <a:lnTo>
                <a:pt x="159772" y="115863"/>
              </a:lnTo>
              <a:lnTo>
                <a:pt x="159772" y="45720"/>
              </a:lnTo>
              <a:lnTo>
                <a:pt x="319544" y="4572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70112" y="3127964"/>
        <a:ext cx="16357" cy="16357"/>
      </dsp:txXfrm>
    </dsp:sp>
    <dsp:sp modelId="{680FAF54-24F9-4F40-9D3C-2D403DB47963}">
      <dsp:nvSpPr>
        <dsp:cNvPr id="0" name=""/>
        <dsp:cNvSpPr/>
      </dsp:nvSpPr>
      <dsp:spPr>
        <a:xfrm>
          <a:off x="1518518" y="2532207"/>
          <a:ext cx="319544" cy="674079"/>
        </a:xfrm>
        <a:custGeom>
          <a:avLst/>
          <a:gdLst/>
          <a:ahLst/>
          <a:cxnLst/>
          <a:rect l="0" t="0" r="0" b="0"/>
          <a:pathLst>
            <a:path>
              <a:moveTo>
                <a:pt x="0" y="674079"/>
              </a:moveTo>
              <a:lnTo>
                <a:pt x="159772" y="674079"/>
              </a:lnTo>
              <a:lnTo>
                <a:pt x="159772" y="0"/>
              </a:lnTo>
              <a:lnTo>
                <a:pt x="319544" y="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59641" y="2850597"/>
        <a:ext cx="37299" cy="37299"/>
      </dsp:txXfrm>
    </dsp:sp>
    <dsp:sp modelId="{25EFAE73-57C6-46EB-B797-F6F48324D51F}">
      <dsp:nvSpPr>
        <dsp:cNvPr id="0" name=""/>
        <dsp:cNvSpPr/>
      </dsp:nvSpPr>
      <dsp:spPr>
        <a:xfrm>
          <a:off x="1518518" y="2015952"/>
          <a:ext cx="319544" cy="1190334"/>
        </a:xfrm>
        <a:custGeom>
          <a:avLst/>
          <a:gdLst/>
          <a:ahLst/>
          <a:cxnLst/>
          <a:rect l="0" t="0" r="0" b="0"/>
          <a:pathLst>
            <a:path>
              <a:moveTo>
                <a:pt x="0" y="1190334"/>
              </a:moveTo>
              <a:lnTo>
                <a:pt x="159772" y="1190334"/>
              </a:lnTo>
              <a:lnTo>
                <a:pt x="159772" y="0"/>
              </a:lnTo>
              <a:lnTo>
                <a:pt x="319544" y="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47479" y="2580307"/>
        <a:ext cx="61623" cy="61623"/>
      </dsp:txXfrm>
    </dsp:sp>
    <dsp:sp modelId="{89CA10B8-2522-4C8B-AD4C-FEFC2C095C7C}">
      <dsp:nvSpPr>
        <dsp:cNvPr id="0" name=""/>
        <dsp:cNvSpPr/>
      </dsp:nvSpPr>
      <dsp:spPr>
        <a:xfrm>
          <a:off x="146413" y="2658818"/>
          <a:ext cx="317024" cy="547467"/>
        </a:xfrm>
        <a:custGeom>
          <a:avLst/>
          <a:gdLst/>
          <a:ahLst/>
          <a:cxnLst/>
          <a:rect l="0" t="0" r="0" b="0"/>
          <a:pathLst>
            <a:path>
              <a:moveTo>
                <a:pt x="0" y="0"/>
              </a:moveTo>
              <a:lnTo>
                <a:pt x="158512" y="0"/>
              </a:lnTo>
              <a:lnTo>
                <a:pt x="158512" y="547467"/>
              </a:lnTo>
              <a:lnTo>
                <a:pt x="317024" y="547467"/>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289109" y="2916737"/>
        <a:ext cx="31631" cy="31631"/>
      </dsp:txXfrm>
    </dsp:sp>
    <dsp:sp modelId="{2178FC68-EF37-4806-8258-29C448789F49}">
      <dsp:nvSpPr>
        <dsp:cNvPr id="0" name=""/>
        <dsp:cNvSpPr/>
      </dsp:nvSpPr>
      <dsp:spPr>
        <a:xfrm>
          <a:off x="1500738" y="1059953"/>
          <a:ext cx="347356" cy="433850"/>
        </a:xfrm>
        <a:custGeom>
          <a:avLst/>
          <a:gdLst/>
          <a:ahLst/>
          <a:cxnLst/>
          <a:rect l="0" t="0" r="0" b="0"/>
          <a:pathLst>
            <a:path>
              <a:moveTo>
                <a:pt x="0" y="0"/>
              </a:moveTo>
              <a:lnTo>
                <a:pt x="173678" y="0"/>
              </a:lnTo>
              <a:lnTo>
                <a:pt x="173678" y="433850"/>
              </a:lnTo>
              <a:lnTo>
                <a:pt x="347356" y="43385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60522" y="1262984"/>
        <a:ext cx="27788" cy="27788"/>
      </dsp:txXfrm>
    </dsp:sp>
    <dsp:sp modelId="{71EB3135-798C-4E0A-B979-67B915106FF9}">
      <dsp:nvSpPr>
        <dsp:cNvPr id="0" name=""/>
        <dsp:cNvSpPr/>
      </dsp:nvSpPr>
      <dsp:spPr>
        <a:xfrm>
          <a:off x="1500738" y="935305"/>
          <a:ext cx="312365" cy="124647"/>
        </a:xfrm>
        <a:custGeom>
          <a:avLst/>
          <a:gdLst/>
          <a:ahLst/>
          <a:cxnLst/>
          <a:rect l="0" t="0" r="0" b="0"/>
          <a:pathLst>
            <a:path>
              <a:moveTo>
                <a:pt x="0" y="124647"/>
              </a:moveTo>
              <a:lnTo>
                <a:pt x="156182" y="124647"/>
              </a:lnTo>
              <a:lnTo>
                <a:pt x="156182" y="0"/>
              </a:lnTo>
              <a:lnTo>
                <a:pt x="312365" y="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48513" y="989221"/>
        <a:ext cx="16815" cy="16815"/>
      </dsp:txXfrm>
    </dsp:sp>
    <dsp:sp modelId="{1E643AC6-9B0C-40B8-9FB4-4469BA0C38A4}">
      <dsp:nvSpPr>
        <dsp:cNvPr id="0" name=""/>
        <dsp:cNvSpPr/>
      </dsp:nvSpPr>
      <dsp:spPr>
        <a:xfrm>
          <a:off x="1500738" y="502024"/>
          <a:ext cx="312365" cy="557928"/>
        </a:xfrm>
        <a:custGeom>
          <a:avLst/>
          <a:gdLst/>
          <a:ahLst/>
          <a:cxnLst/>
          <a:rect l="0" t="0" r="0" b="0"/>
          <a:pathLst>
            <a:path>
              <a:moveTo>
                <a:pt x="0" y="557928"/>
              </a:moveTo>
              <a:lnTo>
                <a:pt x="156182" y="557928"/>
              </a:lnTo>
              <a:lnTo>
                <a:pt x="156182" y="0"/>
              </a:lnTo>
              <a:lnTo>
                <a:pt x="312365" y="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1640935" y="765003"/>
        <a:ext cx="31970" cy="31970"/>
      </dsp:txXfrm>
    </dsp:sp>
    <dsp:sp modelId="{C2466341-660C-4117-9713-5EEAC5C2153E}">
      <dsp:nvSpPr>
        <dsp:cNvPr id="0" name=""/>
        <dsp:cNvSpPr/>
      </dsp:nvSpPr>
      <dsp:spPr>
        <a:xfrm>
          <a:off x="146413" y="1059953"/>
          <a:ext cx="324203" cy="1598865"/>
        </a:xfrm>
        <a:custGeom>
          <a:avLst/>
          <a:gdLst/>
          <a:ahLst/>
          <a:cxnLst/>
          <a:rect l="0" t="0" r="0" b="0"/>
          <a:pathLst>
            <a:path>
              <a:moveTo>
                <a:pt x="0" y="1598865"/>
              </a:moveTo>
              <a:lnTo>
                <a:pt x="162101" y="1598865"/>
              </a:lnTo>
              <a:lnTo>
                <a:pt x="162101" y="0"/>
              </a:lnTo>
              <a:lnTo>
                <a:pt x="324203" y="0"/>
              </a:lnTo>
            </a:path>
          </a:pathLst>
        </a:custGeom>
        <a:noFill/>
        <a:ln w="190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100000"/>
            </a:lnSpc>
            <a:spcBef>
              <a:spcPct val="0"/>
            </a:spcBef>
            <a:spcAft>
              <a:spcPct val="35000"/>
            </a:spcAft>
            <a:buNone/>
          </a:pPr>
          <a:endParaRPr lang="en-US" sz="500" kern="1200">
            <a:latin typeface="+mn-lt"/>
          </a:endParaRPr>
        </a:p>
      </dsp:txBody>
      <dsp:txXfrm>
        <a:off x="267730" y="1818600"/>
        <a:ext cx="81570" cy="81570"/>
      </dsp:txXfrm>
    </dsp:sp>
    <dsp:sp modelId="{D9CBDEBF-15C2-489A-A5CE-1E32BE6FB291}">
      <dsp:nvSpPr>
        <dsp:cNvPr id="0" name=""/>
        <dsp:cNvSpPr/>
      </dsp:nvSpPr>
      <dsp:spPr>
        <a:xfrm rot="5400000" flipV="1">
          <a:off x="-2901" y="2585612"/>
          <a:ext cx="152217" cy="146413"/>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kern="1200" cap="none" normalizeH="0" baseline="0" dirty="0">
              <a:ln/>
              <a:effectLst/>
              <a:latin typeface="+mn-lt"/>
              <a:cs typeface="Arial" charset="0"/>
            </a:rPr>
            <a:t>.</a:t>
          </a:r>
        </a:p>
      </dsp:txBody>
      <dsp:txXfrm rot="10800000">
        <a:off x="-2901" y="2585612"/>
        <a:ext cx="152217" cy="146413"/>
      </dsp:txXfrm>
    </dsp:sp>
    <dsp:sp modelId="{E9C70138-0208-4A53-9219-679B1D6FC912}">
      <dsp:nvSpPr>
        <dsp:cNvPr id="0" name=""/>
        <dsp:cNvSpPr/>
      </dsp:nvSpPr>
      <dsp:spPr>
        <a:xfrm>
          <a:off x="470616" y="730551"/>
          <a:ext cx="1030121" cy="658802"/>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en-US" sz="1800" kern="1200" dirty="0">
              <a:latin typeface="+mn-lt"/>
            </a:rPr>
            <a:t>Grain Analysis</a:t>
          </a:r>
        </a:p>
      </dsp:txBody>
      <dsp:txXfrm>
        <a:off x="470616" y="730551"/>
        <a:ext cx="1030121" cy="658802"/>
      </dsp:txXfrm>
    </dsp:sp>
    <dsp:sp modelId="{0D4745F3-7381-4128-B7AE-CE7B011D494D}">
      <dsp:nvSpPr>
        <dsp:cNvPr id="0" name=""/>
        <dsp:cNvSpPr/>
      </dsp:nvSpPr>
      <dsp:spPr>
        <a:xfrm>
          <a:off x="1813103" y="336087"/>
          <a:ext cx="1584728" cy="331875"/>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en-US" sz="1800" kern="1200" dirty="0">
              <a:latin typeface="+mn-lt"/>
            </a:rPr>
            <a:t>Roundness</a:t>
          </a:r>
        </a:p>
      </dsp:txBody>
      <dsp:txXfrm>
        <a:off x="1813103" y="336087"/>
        <a:ext cx="1584728" cy="331875"/>
      </dsp:txXfrm>
    </dsp:sp>
    <dsp:sp modelId="{8555C02B-32C7-4F6E-BBC9-5B699410A919}">
      <dsp:nvSpPr>
        <dsp:cNvPr id="0" name=""/>
        <dsp:cNvSpPr/>
      </dsp:nvSpPr>
      <dsp:spPr>
        <a:xfrm>
          <a:off x="1813103" y="788749"/>
          <a:ext cx="1584728" cy="293111"/>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en-US" sz="1800" kern="1200" dirty="0">
              <a:latin typeface="+mn-lt"/>
            </a:rPr>
            <a:t>Elongation</a:t>
          </a:r>
        </a:p>
      </dsp:txBody>
      <dsp:txXfrm>
        <a:off x="1813103" y="788749"/>
        <a:ext cx="1584728" cy="293111"/>
      </dsp:txXfrm>
    </dsp:sp>
    <dsp:sp modelId="{72FE842E-AB8D-469E-93E8-332DB68C7220}">
      <dsp:nvSpPr>
        <dsp:cNvPr id="0" name=""/>
        <dsp:cNvSpPr/>
      </dsp:nvSpPr>
      <dsp:spPr>
        <a:xfrm>
          <a:off x="1848094" y="1224491"/>
          <a:ext cx="1567581" cy="538624"/>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100000"/>
            </a:lnSpc>
            <a:spcBef>
              <a:spcPct val="0"/>
            </a:spcBef>
            <a:spcAft>
              <a:spcPts val="0"/>
            </a:spcAft>
            <a:buNone/>
          </a:pPr>
          <a:r>
            <a:rPr lang="en-US" sz="1600" kern="1200" dirty="0">
              <a:latin typeface="Arial" panose="020B0604020202020204" pitchFamily="34" charset="0"/>
              <a:cs typeface="Arial" panose="020B0604020202020204" pitchFamily="34" charset="0"/>
            </a:rPr>
            <a:t>GD, Grain Diameter</a:t>
          </a:r>
        </a:p>
      </dsp:txBody>
      <dsp:txXfrm>
        <a:off x="1848094" y="1224491"/>
        <a:ext cx="1567581" cy="538624"/>
      </dsp:txXfrm>
    </dsp:sp>
    <dsp:sp modelId="{38139FC1-B89C-4893-B2A4-C8AB793A7929}">
      <dsp:nvSpPr>
        <dsp:cNvPr id="0" name=""/>
        <dsp:cNvSpPr/>
      </dsp:nvSpPr>
      <dsp:spPr>
        <a:xfrm>
          <a:off x="463438" y="2899040"/>
          <a:ext cx="1055080" cy="614493"/>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ct val="35000"/>
            </a:spcAft>
            <a:buNone/>
          </a:pPr>
          <a:r>
            <a:rPr lang="en-US" sz="1800" kern="1200" dirty="0">
              <a:latin typeface="+mn-lt"/>
            </a:rPr>
            <a:t>Pore Analysis</a:t>
          </a:r>
        </a:p>
      </dsp:txBody>
      <dsp:txXfrm>
        <a:off x="463438" y="2899040"/>
        <a:ext cx="1055080" cy="614493"/>
      </dsp:txXfrm>
    </dsp:sp>
    <dsp:sp modelId="{BA102087-1193-4216-A8E2-A9A353F138B8}">
      <dsp:nvSpPr>
        <dsp:cNvPr id="0" name=""/>
        <dsp:cNvSpPr/>
      </dsp:nvSpPr>
      <dsp:spPr>
        <a:xfrm>
          <a:off x="1838063" y="1862060"/>
          <a:ext cx="1584728" cy="307785"/>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l-GR" sz="1800" i="0" kern="1200" dirty="0">
              <a:latin typeface="+mn-lt"/>
              <a:cs typeface="Times New Roman" panose="02020603050405020304" pitchFamily="18" charset="0"/>
            </a:rPr>
            <a:t>Φ</a:t>
          </a:r>
          <a:r>
            <a:rPr lang="en-US" sz="1800" i="0" kern="1200" dirty="0">
              <a:latin typeface="+mn-lt"/>
              <a:cs typeface="Times New Roman" panose="02020603050405020304" pitchFamily="18" charset="0"/>
            </a:rPr>
            <a:t>, </a:t>
          </a:r>
          <a:r>
            <a:rPr lang="en-US" sz="1800" kern="1200" dirty="0">
              <a:latin typeface="+mn-lt"/>
            </a:rPr>
            <a:t>Porosity</a:t>
          </a:r>
        </a:p>
      </dsp:txBody>
      <dsp:txXfrm>
        <a:off x="1838063" y="1862060"/>
        <a:ext cx="1584728" cy="307785"/>
      </dsp:txXfrm>
    </dsp:sp>
    <dsp:sp modelId="{F01D566E-35E1-4A4D-95C3-874F71BC25A6}">
      <dsp:nvSpPr>
        <dsp:cNvPr id="0" name=""/>
        <dsp:cNvSpPr/>
      </dsp:nvSpPr>
      <dsp:spPr>
        <a:xfrm>
          <a:off x="1838063" y="2290632"/>
          <a:ext cx="1584728" cy="483148"/>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kern="1200" dirty="0">
              <a:latin typeface="+mn-lt"/>
            </a:rPr>
            <a:t>PSD, Pore Size Distribution</a:t>
          </a:r>
        </a:p>
      </dsp:txBody>
      <dsp:txXfrm>
        <a:off x="1838063" y="2290632"/>
        <a:ext cx="1584728" cy="483148"/>
      </dsp:txXfrm>
    </dsp:sp>
    <dsp:sp modelId="{2E021858-CB43-4C40-A5CF-1C26F4122BBF}">
      <dsp:nvSpPr>
        <dsp:cNvPr id="0" name=""/>
        <dsp:cNvSpPr/>
      </dsp:nvSpPr>
      <dsp:spPr>
        <a:xfrm>
          <a:off x="1838063" y="2894568"/>
          <a:ext cx="1565997" cy="483148"/>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kern="1200" dirty="0">
              <a:latin typeface="+mn-lt"/>
            </a:rPr>
            <a:t>Pc, Capillary Pressure</a:t>
          </a:r>
        </a:p>
      </dsp:txBody>
      <dsp:txXfrm>
        <a:off x="1838063" y="2894568"/>
        <a:ext cx="1565997" cy="483148"/>
      </dsp:txXfrm>
    </dsp:sp>
    <dsp:sp modelId="{35286E60-4D0E-4328-A939-6E11A07FA649}">
      <dsp:nvSpPr>
        <dsp:cNvPr id="0" name=""/>
        <dsp:cNvSpPr/>
      </dsp:nvSpPr>
      <dsp:spPr>
        <a:xfrm>
          <a:off x="1838063" y="3498505"/>
          <a:ext cx="1584728" cy="598196"/>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kern="1200" dirty="0">
              <a:latin typeface="+mn-lt"/>
            </a:rPr>
            <a:t>MHR</a:t>
          </a:r>
        </a:p>
        <a:p>
          <a:pPr marL="0" lvl="0" indent="0" algn="ctr" defTabSz="800100">
            <a:lnSpc>
              <a:spcPct val="100000"/>
            </a:lnSpc>
            <a:spcBef>
              <a:spcPct val="0"/>
            </a:spcBef>
            <a:spcAft>
              <a:spcPts val="0"/>
            </a:spcAft>
            <a:buNone/>
          </a:pPr>
          <a:r>
            <a:rPr lang="en-US" sz="1800" kern="1200" dirty="0">
              <a:latin typeface="+mn-lt"/>
            </a:rPr>
            <a:t>Pore Throats</a:t>
          </a:r>
        </a:p>
      </dsp:txBody>
      <dsp:txXfrm>
        <a:off x="1838063" y="3498505"/>
        <a:ext cx="1584728" cy="598196"/>
      </dsp:txXfrm>
    </dsp:sp>
    <dsp:sp modelId="{805447C8-BEB5-4A63-92F9-52B99B7ED848}">
      <dsp:nvSpPr>
        <dsp:cNvPr id="0" name=""/>
        <dsp:cNvSpPr/>
      </dsp:nvSpPr>
      <dsp:spPr>
        <a:xfrm>
          <a:off x="1838063" y="4217488"/>
          <a:ext cx="1584728" cy="275361"/>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l-GR" sz="1800" kern="1200" dirty="0">
              <a:latin typeface="+mn-lt"/>
            </a:rPr>
            <a:t>Θ</a:t>
          </a:r>
          <a:r>
            <a:rPr lang="en-US" sz="1800" kern="1200" dirty="0">
              <a:latin typeface="+mn-lt"/>
            </a:rPr>
            <a:t>, Wettability</a:t>
          </a:r>
        </a:p>
      </dsp:txBody>
      <dsp:txXfrm>
        <a:off x="1838063" y="4217488"/>
        <a:ext cx="1584728" cy="275361"/>
      </dsp:txXfrm>
    </dsp:sp>
    <dsp:sp modelId="{064640C4-4659-452F-B79E-D7AC19CB5BED}">
      <dsp:nvSpPr>
        <dsp:cNvPr id="0" name=""/>
        <dsp:cNvSpPr/>
      </dsp:nvSpPr>
      <dsp:spPr>
        <a:xfrm>
          <a:off x="1838063" y="4613637"/>
          <a:ext cx="1584728" cy="273650"/>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kern="1200" dirty="0">
              <a:latin typeface="+mn-lt"/>
            </a:rPr>
            <a:t>Pore Diameter</a:t>
          </a:r>
        </a:p>
      </dsp:txBody>
      <dsp:txXfrm>
        <a:off x="1838063" y="4613637"/>
        <a:ext cx="1584728" cy="273650"/>
      </dsp:txXfrm>
    </dsp:sp>
    <dsp:sp modelId="{5B0F2F2F-284B-4BCA-93C5-BEB06456FF98}">
      <dsp:nvSpPr>
        <dsp:cNvPr id="0" name=""/>
        <dsp:cNvSpPr/>
      </dsp:nvSpPr>
      <dsp:spPr>
        <a:xfrm>
          <a:off x="459523" y="3801364"/>
          <a:ext cx="1146947" cy="764863"/>
        </a:xfrm>
        <a:prstGeom prst="rect">
          <a:avLst/>
        </a:prstGeom>
        <a:solidFill>
          <a:schemeClr val="lt1">
            <a:hueOff val="0"/>
            <a:satOff val="0"/>
            <a:lumOff val="0"/>
            <a:alphaOff val="0"/>
          </a:schemeClr>
        </a:solidFill>
        <a:ln w="1905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100000"/>
            </a:lnSpc>
            <a:spcBef>
              <a:spcPct val="0"/>
            </a:spcBef>
            <a:spcAft>
              <a:spcPts val="0"/>
            </a:spcAft>
            <a:buNone/>
          </a:pPr>
          <a:r>
            <a:rPr lang="en-US" sz="1800" kern="1200" dirty="0">
              <a:latin typeface="+mn-lt"/>
            </a:rPr>
            <a:t>K, </a:t>
          </a:r>
          <a:r>
            <a:rPr lang="en-US" sz="1600" kern="1200" dirty="0">
              <a:latin typeface="+mn-lt"/>
            </a:rPr>
            <a:t>Permeability</a:t>
          </a:r>
        </a:p>
      </dsp:txBody>
      <dsp:txXfrm>
        <a:off x="459523" y="3801364"/>
        <a:ext cx="1146947" cy="764863"/>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34FC5A-A1E4-6F42-A5C3-E23EB72FCD49}" type="datetime1">
              <a:rPr lang="en-US" smtClean="0"/>
              <a:t>3/4/2017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DE77BD-6C19-6B4A-95A8-79665B2F0FFE}" type="slidenum">
              <a:rPr lang="en-US" smtClean="0"/>
              <a:t>‹#›</a:t>
            </a:fld>
            <a:endParaRPr lang="en-US"/>
          </a:p>
        </p:txBody>
      </p:sp>
    </p:spTree>
    <p:extLst>
      <p:ext uri="{BB962C8B-B14F-4D97-AF65-F5344CB8AC3E}">
        <p14:creationId xmlns:p14="http://schemas.microsoft.com/office/powerpoint/2010/main" val="63017422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BB5824-8488-5745-84A5-AEF13E90B208}" type="datetime1">
              <a:rPr lang="en-US" smtClean="0"/>
              <a:t>3/4/2017</a:t>
            </a:fld>
            <a:endParaRPr 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C9C232-6E7C-9042-9D56-B83550FDF457}" type="slidenum">
              <a:rPr lang="en-US" smtClean="0"/>
              <a:t>‹#›</a:t>
            </a:fld>
            <a:endParaRPr lang="en-US"/>
          </a:p>
        </p:txBody>
      </p:sp>
    </p:spTree>
    <p:extLst>
      <p:ext uri="{BB962C8B-B14F-4D97-AF65-F5344CB8AC3E}">
        <p14:creationId xmlns:p14="http://schemas.microsoft.com/office/powerpoint/2010/main" val="1980316460"/>
      </p:ext>
    </p:extLst>
  </p:cSld>
  <p:clrMap bg1="lt1" tx1="dk1" bg2="lt2" tx2="dk2" accent1="accent1" accent2="accent2" accent3="accent3" accent4="accent4" accent5="accent5" accent6="accent6" hlink="hlink" folHlink="folHlink"/>
  <p:hf sldNum="0" hdr="0" ftr="0" dt="0"/>
  <p:notesStyle>
    <a:lvl1pPr marL="0" algn="l" defTabSz="544156" rtl="0" eaLnBrk="1" latinLnBrk="0" hangingPunct="1">
      <a:defRPr sz="1399" kern="1200">
        <a:solidFill>
          <a:schemeClr val="tx1"/>
        </a:solidFill>
        <a:latin typeface="+mn-lt"/>
        <a:ea typeface="+mn-ea"/>
        <a:cs typeface="+mn-cs"/>
      </a:defRPr>
    </a:lvl1pPr>
    <a:lvl2pPr marL="544156" algn="l" defTabSz="544156" rtl="0" eaLnBrk="1" latinLnBrk="0" hangingPunct="1">
      <a:defRPr sz="1399" kern="1200">
        <a:solidFill>
          <a:schemeClr val="tx1"/>
        </a:solidFill>
        <a:latin typeface="+mn-lt"/>
        <a:ea typeface="+mn-ea"/>
        <a:cs typeface="+mn-cs"/>
      </a:defRPr>
    </a:lvl2pPr>
    <a:lvl3pPr marL="1088309" algn="l" defTabSz="544156" rtl="0" eaLnBrk="1" latinLnBrk="0" hangingPunct="1">
      <a:defRPr sz="1399" kern="1200">
        <a:solidFill>
          <a:schemeClr val="tx1"/>
        </a:solidFill>
        <a:latin typeface="+mn-lt"/>
        <a:ea typeface="+mn-ea"/>
        <a:cs typeface="+mn-cs"/>
      </a:defRPr>
    </a:lvl3pPr>
    <a:lvl4pPr marL="1632467" algn="l" defTabSz="544156" rtl="0" eaLnBrk="1" latinLnBrk="0" hangingPunct="1">
      <a:defRPr sz="1399" kern="1200">
        <a:solidFill>
          <a:schemeClr val="tx1"/>
        </a:solidFill>
        <a:latin typeface="+mn-lt"/>
        <a:ea typeface="+mn-ea"/>
        <a:cs typeface="+mn-cs"/>
      </a:defRPr>
    </a:lvl4pPr>
    <a:lvl5pPr marL="2176619" algn="l" defTabSz="544156" rtl="0" eaLnBrk="1" latinLnBrk="0" hangingPunct="1">
      <a:defRPr sz="1399" kern="1200">
        <a:solidFill>
          <a:schemeClr val="tx1"/>
        </a:solidFill>
        <a:latin typeface="+mn-lt"/>
        <a:ea typeface="+mn-ea"/>
        <a:cs typeface="+mn-cs"/>
      </a:defRPr>
    </a:lvl5pPr>
    <a:lvl6pPr marL="2720774" algn="l" defTabSz="544156" rtl="0" eaLnBrk="1" latinLnBrk="0" hangingPunct="1">
      <a:defRPr sz="1399" kern="1200">
        <a:solidFill>
          <a:schemeClr val="tx1"/>
        </a:solidFill>
        <a:latin typeface="+mn-lt"/>
        <a:ea typeface="+mn-ea"/>
        <a:cs typeface="+mn-cs"/>
      </a:defRPr>
    </a:lvl6pPr>
    <a:lvl7pPr marL="3264930" algn="l" defTabSz="544156" rtl="0" eaLnBrk="1" latinLnBrk="0" hangingPunct="1">
      <a:defRPr sz="1399" kern="1200">
        <a:solidFill>
          <a:schemeClr val="tx1"/>
        </a:solidFill>
        <a:latin typeface="+mn-lt"/>
        <a:ea typeface="+mn-ea"/>
        <a:cs typeface="+mn-cs"/>
      </a:defRPr>
    </a:lvl7pPr>
    <a:lvl8pPr marL="3809085" algn="l" defTabSz="544156" rtl="0" eaLnBrk="1" latinLnBrk="0" hangingPunct="1">
      <a:defRPr sz="1399" kern="1200">
        <a:solidFill>
          <a:schemeClr val="tx1"/>
        </a:solidFill>
        <a:latin typeface="+mn-lt"/>
        <a:ea typeface="+mn-ea"/>
        <a:cs typeface="+mn-cs"/>
      </a:defRPr>
    </a:lvl8pPr>
    <a:lvl9pPr marL="4353239" algn="l" defTabSz="544156" rtl="0" eaLnBrk="1" latinLnBrk="0" hangingPunct="1">
      <a:defRPr sz="13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6150" y="685800"/>
            <a:ext cx="24257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46365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3410" y="7003597"/>
            <a:ext cx="22700456" cy="14898735"/>
          </a:xfrm>
        </p:spPr>
        <p:txBody>
          <a:bodyPr anchor="b"/>
          <a:lstStyle>
            <a:lvl1pPr algn="ctr">
              <a:defRPr sz="14896"/>
            </a:lvl1pPr>
          </a:lstStyle>
          <a:p>
            <a:r>
              <a:rPr lang="en-US"/>
              <a:t>Click to edit Master title style</a:t>
            </a:r>
          </a:p>
        </p:txBody>
      </p:sp>
      <p:sp>
        <p:nvSpPr>
          <p:cNvPr id="3" name="Subtitle 2"/>
          <p:cNvSpPr>
            <a:spLocks noGrp="1"/>
          </p:cNvSpPr>
          <p:nvPr>
            <p:ph type="subTitle" idx="1"/>
          </p:nvPr>
        </p:nvSpPr>
        <p:spPr>
          <a:xfrm>
            <a:off x="3783410" y="22476884"/>
            <a:ext cx="22700456" cy="10332032"/>
          </a:xfrm>
        </p:spPr>
        <p:txBody>
          <a:bodyPr/>
          <a:lstStyle>
            <a:lvl1pPr marL="0" indent="0" algn="ctr">
              <a:buNone/>
              <a:defRPr sz="5958"/>
            </a:lvl1pPr>
            <a:lvl2pPr marL="1135045" indent="0" algn="ctr">
              <a:buNone/>
              <a:defRPr sz="4965"/>
            </a:lvl2pPr>
            <a:lvl3pPr marL="2270089" indent="0" algn="ctr">
              <a:buNone/>
              <a:defRPr sz="4469"/>
            </a:lvl3pPr>
            <a:lvl4pPr marL="3405134" indent="0" algn="ctr">
              <a:buNone/>
              <a:defRPr sz="3972"/>
            </a:lvl4pPr>
            <a:lvl5pPr marL="4540179" indent="0" algn="ctr">
              <a:buNone/>
              <a:defRPr sz="3972"/>
            </a:lvl5pPr>
            <a:lvl6pPr marL="5675224" indent="0" algn="ctr">
              <a:buNone/>
              <a:defRPr sz="3972"/>
            </a:lvl6pPr>
            <a:lvl7pPr marL="6810268" indent="0" algn="ctr">
              <a:buNone/>
              <a:defRPr sz="3972"/>
            </a:lvl7pPr>
            <a:lvl8pPr marL="7945313" indent="0" algn="ctr">
              <a:buNone/>
              <a:defRPr sz="3972"/>
            </a:lvl8pPr>
            <a:lvl9pPr marL="9080358" indent="0" algn="ctr">
              <a:buNone/>
              <a:defRPr sz="3972"/>
            </a:lvl9pPr>
          </a:lstStyle>
          <a:p>
            <a:r>
              <a:rPr lang="en-US"/>
              <a:t>Click to edit Master subtitle style</a:t>
            </a:r>
          </a:p>
        </p:txBody>
      </p:sp>
      <p:sp>
        <p:nvSpPr>
          <p:cNvPr id="4" name="Date Placeholder 3"/>
          <p:cNvSpPr>
            <a:spLocks noGrp="1"/>
          </p:cNvSpPr>
          <p:nvPr>
            <p:ph type="dt" sz="half" idx="10"/>
          </p:nvPr>
        </p:nvSpPr>
        <p:spPr/>
        <p:txBody>
          <a:bodyPr/>
          <a:lstStyle/>
          <a:p>
            <a:fld id="{583A977F-2504-E741-85B4-8F01994E1F25}" type="datetimeFigureOut">
              <a:rPr lang="en-US" smtClean="0"/>
              <a:t>3/4/2017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2361422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3710767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0019" y="2278397"/>
            <a:ext cx="6526381" cy="362661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80875" y="2278397"/>
            <a:ext cx="19200803" cy="362661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2667738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4" name="Rectangle 13"/>
          <p:cNvSpPr/>
          <p:nvPr userDrawn="1"/>
        </p:nvSpPr>
        <p:spPr>
          <a:xfrm>
            <a:off x="2" y="14"/>
            <a:ext cx="30267275" cy="42794237"/>
          </a:xfrm>
          <a:prstGeom prst="rect">
            <a:avLst/>
          </a:prstGeom>
          <a:gradFill flip="none" rotWithShape="1">
            <a:gsLst>
              <a:gs pos="0">
                <a:srgbClr val="E7CD79">
                  <a:alpha val="77000"/>
                </a:srgbClr>
              </a:gs>
              <a:gs pos="100000">
                <a:srgbClr val="FFFFFF"/>
              </a:gs>
            </a:gsLst>
            <a:lin ang="16200000" scaled="0"/>
            <a:tileRect/>
          </a:gradFill>
        </p:spPr>
        <p:style>
          <a:lnRef idx="1">
            <a:schemeClr val="accent1"/>
          </a:lnRef>
          <a:fillRef idx="3">
            <a:schemeClr val="accent1"/>
          </a:fillRef>
          <a:effectRef idx="2">
            <a:schemeClr val="accent1"/>
          </a:effectRef>
          <a:fontRef idx="minor">
            <a:schemeClr val="lt1"/>
          </a:fontRef>
        </p:style>
        <p:txBody>
          <a:bodyPr lIns="64332" tIns="32167" rIns="64332" bIns="32167" rtlCol="0" anchor="ctr"/>
          <a:lstStyle/>
          <a:p>
            <a:pPr algn="ctr"/>
            <a:endParaRPr lang="en-US" sz="5969"/>
          </a:p>
        </p:txBody>
      </p:sp>
      <p:sp>
        <p:nvSpPr>
          <p:cNvPr id="7" name="Rectangle 33"/>
          <p:cNvSpPr>
            <a:spLocks noChangeArrowheads="1"/>
          </p:cNvSpPr>
          <p:nvPr userDrawn="1"/>
        </p:nvSpPr>
        <p:spPr bwMode="auto">
          <a:xfrm>
            <a:off x="516717" y="7297488"/>
            <a:ext cx="6878230" cy="34343119"/>
          </a:xfrm>
          <a:prstGeom prst="rect">
            <a:avLst/>
          </a:prstGeom>
          <a:solidFill>
            <a:schemeClr val="bg1"/>
          </a:solidFill>
          <a:ln w="9525">
            <a:solidFill>
              <a:schemeClr val="bg2">
                <a:lumMod val="40000"/>
                <a:lumOff val="60000"/>
              </a:schemeClr>
            </a:solidFill>
            <a:miter lim="800000"/>
            <a:headEnd/>
            <a:tailEnd/>
          </a:ln>
          <a:effectLst/>
        </p:spPr>
        <p:txBody>
          <a:bodyPr wrap="none" lIns="64332" tIns="32167" rIns="64332" bIns="32167" anchor="ctr">
            <a:prstTxWarp prst="textNoShape">
              <a:avLst/>
            </a:prstTxWarp>
          </a:bodyPr>
          <a:lstStyle/>
          <a:p>
            <a:endParaRPr lang="en-US" sz="5969"/>
          </a:p>
        </p:txBody>
      </p:sp>
      <p:sp>
        <p:nvSpPr>
          <p:cNvPr id="8" name="Rectangle 32"/>
          <p:cNvSpPr>
            <a:spLocks noChangeArrowheads="1"/>
          </p:cNvSpPr>
          <p:nvPr userDrawn="1"/>
        </p:nvSpPr>
        <p:spPr bwMode="auto">
          <a:xfrm>
            <a:off x="7962020" y="7297488"/>
            <a:ext cx="6883703" cy="34343119"/>
          </a:xfrm>
          <a:prstGeom prst="rect">
            <a:avLst/>
          </a:prstGeom>
          <a:solidFill>
            <a:schemeClr val="bg1"/>
          </a:solidFill>
          <a:ln w="9525">
            <a:solidFill>
              <a:schemeClr val="bg2">
                <a:lumMod val="40000"/>
                <a:lumOff val="60000"/>
              </a:schemeClr>
            </a:solidFill>
            <a:miter lim="800000"/>
            <a:headEnd/>
            <a:tailEnd/>
          </a:ln>
          <a:effectLst/>
        </p:spPr>
        <p:txBody>
          <a:bodyPr wrap="none" lIns="64332" tIns="32167" rIns="64332" bIns="32167" anchor="ctr">
            <a:prstTxWarp prst="textNoShape">
              <a:avLst/>
            </a:prstTxWarp>
          </a:bodyPr>
          <a:lstStyle/>
          <a:p>
            <a:endParaRPr lang="en-US" sz="5969"/>
          </a:p>
        </p:txBody>
      </p:sp>
      <p:sp>
        <p:nvSpPr>
          <p:cNvPr id="9" name="Rectangle 34"/>
          <p:cNvSpPr>
            <a:spLocks noChangeArrowheads="1"/>
          </p:cNvSpPr>
          <p:nvPr userDrawn="1"/>
        </p:nvSpPr>
        <p:spPr bwMode="auto">
          <a:xfrm>
            <a:off x="15397470" y="7297488"/>
            <a:ext cx="6883703" cy="34343119"/>
          </a:xfrm>
          <a:prstGeom prst="rect">
            <a:avLst/>
          </a:prstGeom>
          <a:solidFill>
            <a:schemeClr val="bg1"/>
          </a:solidFill>
          <a:ln w="9525">
            <a:noFill/>
            <a:miter lim="800000"/>
            <a:headEnd/>
            <a:tailEnd/>
          </a:ln>
          <a:effectLst/>
        </p:spPr>
        <p:txBody>
          <a:bodyPr wrap="none" lIns="64332" tIns="32167" rIns="64332" bIns="32167" anchor="ctr">
            <a:prstTxWarp prst="textNoShape">
              <a:avLst/>
            </a:prstTxWarp>
          </a:bodyPr>
          <a:lstStyle/>
          <a:p>
            <a:endParaRPr lang="en-US" sz="5969"/>
          </a:p>
        </p:txBody>
      </p:sp>
      <p:sp>
        <p:nvSpPr>
          <p:cNvPr id="10" name="Rectangle 35"/>
          <p:cNvSpPr>
            <a:spLocks noChangeArrowheads="1"/>
          </p:cNvSpPr>
          <p:nvPr userDrawn="1"/>
        </p:nvSpPr>
        <p:spPr bwMode="auto">
          <a:xfrm>
            <a:off x="22849340" y="7297488"/>
            <a:ext cx="6883703" cy="34343119"/>
          </a:xfrm>
          <a:prstGeom prst="rect">
            <a:avLst/>
          </a:prstGeom>
          <a:solidFill>
            <a:schemeClr val="bg1"/>
          </a:solidFill>
          <a:ln w="9525">
            <a:noFill/>
            <a:miter lim="800000"/>
            <a:headEnd/>
            <a:tailEnd/>
          </a:ln>
          <a:effectLst/>
        </p:spPr>
        <p:txBody>
          <a:bodyPr wrap="none" lIns="64332" tIns="32167" rIns="64332" bIns="32167" anchor="ctr">
            <a:prstTxWarp prst="textNoShape">
              <a:avLst/>
            </a:prstTxWarp>
          </a:bodyPr>
          <a:lstStyle/>
          <a:p>
            <a:endParaRPr lang="en-US" sz="5969"/>
          </a:p>
        </p:txBody>
      </p:sp>
      <p:sp>
        <p:nvSpPr>
          <p:cNvPr id="11" name="Rectangle 36"/>
          <p:cNvSpPr>
            <a:spLocks noChangeArrowheads="1"/>
          </p:cNvSpPr>
          <p:nvPr userDrawn="1"/>
        </p:nvSpPr>
        <p:spPr bwMode="auto">
          <a:xfrm>
            <a:off x="2" y="6"/>
            <a:ext cx="30267275" cy="6372908"/>
          </a:xfrm>
          <a:prstGeom prst="rect">
            <a:avLst/>
          </a:prstGeom>
          <a:gradFill flip="none" rotWithShape="1">
            <a:gsLst>
              <a:gs pos="68000">
                <a:srgbClr val="1B6917"/>
              </a:gs>
              <a:gs pos="100000">
                <a:srgbClr val="255136"/>
              </a:gs>
            </a:gsLst>
            <a:lin ang="5400000" scaled="0"/>
            <a:tileRect/>
          </a:gradFill>
          <a:ln w="9525">
            <a:noFill/>
            <a:miter lim="800000"/>
            <a:headEnd/>
            <a:tailEnd/>
          </a:ln>
          <a:effectLst/>
        </p:spPr>
        <p:txBody>
          <a:bodyPr wrap="none" lIns="64332" tIns="32167" rIns="64332" bIns="32167" anchor="ctr">
            <a:prstTxWarp prst="textNoShape">
              <a:avLst/>
            </a:prstTxWarp>
          </a:bodyPr>
          <a:lstStyle/>
          <a:p>
            <a:endParaRPr lang="en-US" sz="5969" dirty="0"/>
          </a:p>
        </p:txBody>
      </p:sp>
      <p:pic>
        <p:nvPicPr>
          <p:cNvPr id="12" name="Picture 11" descr="Logo_webwhite.png"/>
          <p:cNvPicPr>
            <a:picLocks noChangeAspect="1"/>
          </p:cNvPicPr>
          <p:nvPr userDrawn="1"/>
        </p:nvPicPr>
        <p:blipFill>
          <a:blip r:embed="rId2"/>
          <a:stretch>
            <a:fillRect/>
          </a:stretch>
        </p:blipFill>
        <p:spPr>
          <a:xfrm>
            <a:off x="948042" y="1310279"/>
            <a:ext cx="2509139" cy="3840887"/>
          </a:xfrm>
          <a:prstGeom prst="rect">
            <a:avLst/>
          </a:prstGeom>
        </p:spPr>
      </p:pic>
    </p:spTree>
    <p:extLst>
      <p:ext uri="{BB962C8B-B14F-4D97-AF65-F5344CB8AC3E}">
        <p14:creationId xmlns:p14="http://schemas.microsoft.com/office/powerpoint/2010/main" val="1088521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2900752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111" y="10668848"/>
            <a:ext cx="26105525" cy="17801211"/>
          </a:xfrm>
        </p:spPr>
        <p:txBody>
          <a:bodyPr anchor="b"/>
          <a:lstStyle>
            <a:lvl1pPr>
              <a:defRPr sz="14896"/>
            </a:lvl1pPr>
          </a:lstStyle>
          <a:p>
            <a:r>
              <a:rPr lang="en-US"/>
              <a:t>Click to edit Master title style</a:t>
            </a:r>
          </a:p>
        </p:txBody>
      </p:sp>
      <p:sp>
        <p:nvSpPr>
          <p:cNvPr id="3" name="Text Placeholder 2"/>
          <p:cNvSpPr>
            <a:spLocks noGrp="1"/>
          </p:cNvSpPr>
          <p:nvPr>
            <p:ph type="body" idx="1"/>
          </p:nvPr>
        </p:nvSpPr>
        <p:spPr>
          <a:xfrm>
            <a:off x="2065111" y="28638465"/>
            <a:ext cx="26105525" cy="9361236"/>
          </a:xfrm>
        </p:spPr>
        <p:txBody>
          <a:bodyPr/>
          <a:lstStyle>
            <a:lvl1pPr marL="0" indent="0">
              <a:buNone/>
              <a:defRPr sz="5958">
                <a:solidFill>
                  <a:schemeClr val="tx1">
                    <a:tint val="75000"/>
                  </a:schemeClr>
                </a:solidFill>
              </a:defRPr>
            </a:lvl1pPr>
            <a:lvl2pPr marL="1135045" indent="0">
              <a:buNone/>
              <a:defRPr sz="4965">
                <a:solidFill>
                  <a:schemeClr val="tx1">
                    <a:tint val="75000"/>
                  </a:schemeClr>
                </a:solidFill>
              </a:defRPr>
            </a:lvl2pPr>
            <a:lvl3pPr marL="2270089" indent="0">
              <a:buNone/>
              <a:defRPr sz="4469">
                <a:solidFill>
                  <a:schemeClr val="tx1">
                    <a:tint val="75000"/>
                  </a:schemeClr>
                </a:solidFill>
              </a:defRPr>
            </a:lvl3pPr>
            <a:lvl4pPr marL="3405134" indent="0">
              <a:buNone/>
              <a:defRPr sz="3972">
                <a:solidFill>
                  <a:schemeClr val="tx1">
                    <a:tint val="75000"/>
                  </a:schemeClr>
                </a:solidFill>
              </a:defRPr>
            </a:lvl4pPr>
            <a:lvl5pPr marL="4540179" indent="0">
              <a:buNone/>
              <a:defRPr sz="3972">
                <a:solidFill>
                  <a:schemeClr val="tx1">
                    <a:tint val="75000"/>
                  </a:schemeClr>
                </a:solidFill>
              </a:defRPr>
            </a:lvl5pPr>
            <a:lvl6pPr marL="5675224" indent="0">
              <a:buNone/>
              <a:defRPr sz="3972">
                <a:solidFill>
                  <a:schemeClr val="tx1">
                    <a:tint val="75000"/>
                  </a:schemeClr>
                </a:solidFill>
              </a:defRPr>
            </a:lvl6pPr>
            <a:lvl7pPr marL="6810268" indent="0">
              <a:buNone/>
              <a:defRPr sz="3972">
                <a:solidFill>
                  <a:schemeClr val="tx1">
                    <a:tint val="75000"/>
                  </a:schemeClr>
                </a:solidFill>
              </a:defRPr>
            </a:lvl7pPr>
            <a:lvl8pPr marL="7945313" indent="0">
              <a:buNone/>
              <a:defRPr sz="3972">
                <a:solidFill>
                  <a:schemeClr val="tx1">
                    <a:tint val="75000"/>
                  </a:schemeClr>
                </a:solidFill>
              </a:defRPr>
            </a:lvl8pPr>
            <a:lvl9pPr marL="9080358" indent="0">
              <a:buNone/>
              <a:defRPr sz="3972">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657608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080875" y="11391985"/>
            <a:ext cx="12863592" cy="271525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22808" y="11391985"/>
            <a:ext cx="12863592" cy="271525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167192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4817" y="2278400"/>
            <a:ext cx="26105525" cy="8271575"/>
          </a:xfrm>
        </p:spPr>
        <p:txBody>
          <a:bodyPr/>
          <a:lstStyle/>
          <a:p>
            <a:r>
              <a:rPr lang="en-US"/>
              <a:t>Click to edit Master title style</a:t>
            </a:r>
          </a:p>
        </p:txBody>
      </p:sp>
      <p:sp>
        <p:nvSpPr>
          <p:cNvPr id="3" name="Text Placeholder 2"/>
          <p:cNvSpPr>
            <a:spLocks noGrp="1"/>
          </p:cNvSpPr>
          <p:nvPr>
            <p:ph type="body" idx="1"/>
          </p:nvPr>
        </p:nvSpPr>
        <p:spPr>
          <a:xfrm>
            <a:off x="2084819" y="10490535"/>
            <a:ext cx="12804475" cy="5141249"/>
          </a:xfrm>
        </p:spPr>
        <p:txBody>
          <a:bodyPr anchor="b"/>
          <a:lstStyle>
            <a:lvl1pPr marL="0" indent="0">
              <a:buNone/>
              <a:defRPr sz="5958" b="1"/>
            </a:lvl1pPr>
            <a:lvl2pPr marL="1135045" indent="0">
              <a:buNone/>
              <a:defRPr sz="4965" b="1"/>
            </a:lvl2pPr>
            <a:lvl3pPr marL="2270089" indent="0">
              <a:buNone/>
              <a:defRPr sz="4469" b="1"/>
            </a:lvl3pPr>
            <a:lvl4pPr marL="3405134" indent="0">
              <a:buNone/>
              <a:defRPr sz="3972" b="1"/>
            </a:lvl4pPr>
            <a:lvl5pPr marL="4540179" indent="0">
              <a:buNone/>
              <a:defRPr sz="3972" b="1"/>
            </a:lvl5pPr>
            <a:lvl6pPr marL="5675224" indent="0">
              <a:buNone/>
              <a:defRPr sz="3972" b="1"/>
            </a:lvl6pPr>
            <a:lvl7pPr marL="6810268" indent="0">
              <a:buNone/>
              <a:defRPr sz="3972" b="1"/>
            </a:lvl7pPr>
            <a:lvl8pPr marL="7945313" indent="0">
              <a:buNone/>
              <a:defRPr sz="3972" b="1"/>
            </a:lvl8pPr>
            <a:lvl9pPr marL="9080358" indent="0">
              <a:buNone/>
              <a:defRPr sz="3972" b="1"/>
            </a:lvl9pPr>
          </a:lstStyle>
          <a:p>
            <a:pPr lvl="0"/>
            <a:r>
              <a:rPr lang="en-US"/>
              <a:t>Edit Master text styles</a:t>
            </a:r>
          </a:p>
        </p:txBody>
      </p:sp>
      <p:sp>
        <p:nvSpPr>
          <p:cNvPr id="4" name="Content Placeholder 3"/>
          <p:cNvSpPr>
            <a:spLocks noGrp="1"/>
          </p:cNvSpPr>
          <p:nvPr>
            <p:ph sz="half" idx="2"/>
          </p:nvPr>
        </p:nvSpPr>
        <p:spPr>
          <a:xfrm>
            <a:off x="2084819" y="15631784"/>
            <a:ext cx="12804475" cy="2299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2808" y="10490535"/>
            <a:ext cx="12867534" cy="5141249"/>
          </a:xfrm>
        </p:spPr>
        <p:txBody>
          <a:bodyPr anchor="b"/>
          <a:lstStyle>
            <a:lvl1pPr marL="0" indent="0">
              <a:buNone/>
              <a:defRPr sz="5958" b="1"/>
            </a:lvl1pPr>
            <a:lvl2pPr marL="1135045" indent="0">
              <a:buNone/>
              <a:defRPr sz="4965" b="1"/>
            </a:lvl2pPr>
            <a:lvl3pPr marL="2270089" indent="0">
              <a:buNone/>
              <a:defRPr sz="4469" b="1"/>
            </a:lvl3pPr>
            <a:lvl4pPr marL="3405134" indent="0">
              <a:buNone/>
              <a:defRPr sz="3972" b="1"/>
            </a:lvl4pPr>
            <a:lvl5pPr marL="4540179" indent="0">
              <a:buNone/>
              <a:defRPr sz="3972" b="1"/>
            </a:lvl5pPr>
            <a:lvl6pPr marL="5675224" indent="0">
              <a:buNone/>
              <a:defRPr sz="3972" b="1"/>
            </a:lvl6pPr>
            <a:lvl7pPr marL="6810268" indent="0">
              <a:buNone/>
              <a:defRPr sz="3972" b="1"/>
            </a:lvl7pPr>
            <a:lvl8pPr marL="7945313" indent="0">
              <a:buNone/>
              <a:defRPr sz="3972" b="1"/>
            </a:lvl8pPr>
            <a:lvl9pPr marL="9080358" indent="0">
              <a:buNone/>
              <a:defRPr sz="3972" b="1"/>
            </a:lvl9pPr>
          </a:lstStyle>
          <a:p>
            <a:pPr lvl="0"/>
            <a:r>
              <a:rPr lang="en-US"/>
              <a:t>Edit Master text styles</a:t>
            </a:r>
          </a:p>
        </p:txBody>
      </p:sp>
      <p:sp>
        <p:nvSpPr>
          <p:cNvPr id="6" name="Content Placeholder 5"/>
          <p:cNvSpPr>
            <a:spLocks noGrp="1"/>
          </p:cNvSpPr>
          <p:nvPr>
            <p:ph sz="quarter" idx="4"/>
          </p:nvPr>
        </p:nvSpPr>
        <p:spPr>
          <a:xfrm>
            <a:off x="15322808" y="15631784"/>
            <a:ext cx="12867534" cy="22992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254288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76454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032594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9" y="2852949"/>
            <a:ext cx="9761983" cy="9985322"/>
          </a:xfrm>
        </p:spPr>
        <p:txBody>
          <a:bodyPr anchor="b"/>
          <a:lstStyle>
            <a:lvl1pPr>
              <a:defRPr sz="7944"/>
            </a:lvl1pPr>
          </a:lstStyle>
          <a:p>
            <a:r>
              <a:rPr lang="en-US"/>
              <a:t>Click to edit Master title style</a:t>
            </a:r>
          </a:p>
        </p:txBody>
      </p:sp>
      <p:sp>
        <p:nvSpPr>
          <p:cNvPr id="3" name="Content Placeholder 2"/>
          <p:cNvSpPr>
            <a:spLocks noGrp="1"/>
          </p:cNvSpPr>
          <p:nvPr>
            <p:ph idx="1"/>
          </p:nvPr>
        </p:nvSpPr>
        <p:spPr>
          <a:xfrm>
            <a:off x="12867534" y="6161581"/>
            <a:ext cx="15322808" cy="30411646"/>
          </a:xfrm>
        </p:spPr>
        <p:txBody>
          <a:bodyPr/>
          <a:lstStyle>
            <a:lvl1pPr>
              <a:defRPr sz="7944"/>
            </a:lvl1pPr>
            <a:lvl2pPr>
              <a:defRPr sz="6951"/>
            </a:lvl2pPr>
            <a:lvl3pPr>
              <a:defRPr sz="5958"/>
            </a:lvl3pPr>
            <a:lvl4pPr>
              <a:defRPr sz="4965"/>
            </a:lvl4pPr>
            <a:lvl5pPr>
              <a:defRPr sz="4965"/>
            </a:lvl5pPr>
            <a:lvl6pPr>
              <a:defRPr sz="4965"/>
            </a:lvl6pPr>
            <a:lvl7pPr>
              <a:defRPr sz="4965"/>
            </a:lvl7pPr>
            <a:lvl8pPr>
              <a:defRPr sz="4965"/>
            </a:lvl8pPr>
            <a:lvl9pPr>
              <a:defRPr sz="496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84819" y="12838271"/>
            <a:ext cx="9761983" cy="23784486"/>
          </a:xfrm>
        </p:spPr>
        <p:txBody>
          <a:bodyPr/>
          <a:lstStyle>
            <a:lvl1pPr marL="0" indent="0">
              <a:buNone/>
              <a:defRPr sz="3972"/>
            </a:lvl1pPr>
            <a:lvl2pPr marL="1135045" indent="0">
              <a:buNone/>
              <a:defRPr sz="3476"/>
            </a:lvl2pPr>
            <a:lvl3pPr marL="2270089" indent="0">
              <a:buNone/>
              <a:defRPr sz="2979"/>
            </a:lvl3pPr>
            <a:lvl4pPr marL="3405134" indent="0">
              <a:buNone/>
              <a:defRPr sz="2483"/>
            </a:lvl4pPr>
            <a:lvl5pPr marL="4540179" indent="0">
              <a:buNone/>
              <a:defRPr sz="2483"/>
            </a:lvl5pPr>
            <a:lvl6pPr marL="5675224" indent="0">
              <a:buNone/>
              <a:defRPr sz="2483"/>
            </a:lvl6pPr>
            <a:lvl7pPr marL="6810268" indent="0">
              <a:buNone/>
              <a:defRPr sz="2483"/>
            </a:lvl7pPr>
            <a:lvl8pPr marL="7945313" indent="0">
              <a:buNone/>
              <a:defRPr sz="2483"/>
            </a:lvl8pPr>
            <a:lvl9pPr marL="9080358" indent="0">
              <a:buNone/>
              <a:defRPr sz="2483"/>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692848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4819" y="2852949"/>
            <a:ext cx="9761983" cy="9985322"/>
          </a:xfrm>
        </p:spPr>
        <p:txBody>
          <a:bodyPr anchor="b"/>
          <a:lstStyle>
            <a:lvl1pPr>
              <a:defRPr sz="7944"/>
            </a:lvl1pPr>
          </a:lstStyle>
          <a:p>
            <a:r>
              <a:rPr lang="en-US"/>
              <a:t>Click to edit Master title style</a:t>
            </a:r>
          </a:p>
        </p:txBody>
      </p:sp>
      <p:sp>
        <p:nvSpPr>
          <p:cNvPr id="3" name="Picture Placeholder 2"/>
          <p:cNvSpPr>
            <a:spLocks noGrp="1"/>
          </p:cNvSpPr>
          <p:nvPr>
            <p:ph type="pic" idx="1"/>
          </p:nvPr>
        </p:nvSpPr>
        <p:spPr>
          <a:xfrm>
            <a:off x="12867534" y="6161581"/>
            <a:ext cx="15322808" cy="30411646"/>
          </a:xfrm>
        </p:spPr>
        <p:txBody>
          <a:bodyPr/>
          <a:lstStyle>
            <a:lvl1pPr marL="0" indent="0">
              <a:buNone/>
              <a:defRPr sz="7944"/>
            </a:lvl1pPr>
            <a:lvl2pPr marL="1135045" indent="0">
              <a:buNone/>
              <a:defRPr sz="6951"/>
            </a:lvl2pPr>
            <a:lvl3pPr marL="2270089" indent="0">
              <a:buNone/>
              <a:defRPr sz="5958"/>
            </a:lvl3pPr>
            <a:lvl4pPr marL="3405134" indent="0">
              <a:buNone/>
              <a:defRPr sz="4965"/>
            </a:lvl4pPr>
            <a:lvl5pPr marL="4540179" indent="0">
              <a:buNone/>
              <a:defRPr sz="4965"/>
            </a:lvl5pPr>
            <a:lvl6pPr marL="5675224" indent="0">
              <a:buNone/>
              <a:defRPr sz="4965"/>
            </a:lvl6pPr>
            <a:lvl7pPr marL="6810268" indent="0">
              <a:buNone/>
              <a:defRPr sz="4965"/>
            </a:lvl7pPr>
            <a:lvl8pPr marL="7945313" indent="0">
              <a:buNone/>
              <a:defRPr sz="4965"/>
            </a:lvl8pPr>
            <a:lvl9pPr marL="9080358" indent="0">
              <a:buNone/>
              <a:defRPr sz="4965"/>
            </a:lvl9pPr>
          </a:lstStyle>
          <a:p>
            <a:endParaRPr lang="en-US"/>
          </a:p>
        </p:txBody>
      </p:sp>
      <p:sp>
        <p:nvSpPr>
          <p:cNvPr id="4" name="Text Placeholder 3"/>
          <p:cNvSpPr>
            <a:spLocks noGrp="1"/>
          </p:cNvSpPr>
          <p:nvPr>
            <p:ph type="body" sz="half" idx="2"/>
          </p:nvPr>
        </p:nvSpPr>
        <p:spPr>
          <a:xfrm>
            <a:off x="2084819" y="12838271"/>
            <a:ext cx="9761983" cy="23784486"/>
          </a:xfrm>
        </p:spPr>
        <p:txBody>
          <a:bodyPr/>
          <a:lstStyle>
            <a:lvl1pPr marL="0" indent="0">
              <a:buNone/>
              <a:defRPr sz="3972"/>
            </a:lvl1pPr>
            <a:lvl2pPr marL="1135045" indent="0">
              <a:buNone/>
              <a:defRPr sz="3476"/>
            </a:lvl2pPr>
            <a:lvl3pPr marL="2270089" indent="0">
              <a:buNone/>
              <a:defRPr sz="2979"/>
            </a:lvl3pPr>
            <a:lvl4pPr marL="3405134" indent="0">
              <a:buNone/>
              <a:defRPr sz="2483"/>
            </a:lvl4pPr>
            <a:lvl5pPr marL="4540179" indent="0">
              <a:buNone/>
              <a:defRPr sz="2483"/>
            </a:lvl5pPr>
            <a:lvl6pPr marL="5675224" indent="0">
              <a:buNone/>
              <a:defRPr sz="2483"/>
            </a:lvl6pPr>
            <a:lvl7pPr marL="6810268" indent="0">
              <a:buNone/>
              <a:defRPr sz="2483"/>
            </a:lvl7pPr>
            <a:lvl8pPr marL="7945313" indent="0">
              <a:buNone/>
              <a:defRPr sz="2483"/>
            </a:lvl8pPr>
            <a:lvl9pPr marL="9080358" indent="0">
              <a:buNone/>
              <a:defRPr sz="2483"/>
            </a:lvl9pPr>
          </a:lstStyle>
          <a:p>
            <a:pPr lvl="0"/>
            <a:r>
              <a:rPr lang="en-US"/>
              <a:t>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2A6A5-FE45-4A42-B4B3-A1BAE595BBB1}" type="slidenum">
              <a:rPr lang="en-US" smtClean="0"/>
              <a:pPr/>
              <a:t>‹#›</a:t>
            </a:fld>
            <a:endParaRPr lang="en-US"/>
          </a:p>
        </p:txBody>
      </p:sp>
    </p:spTree>
    <p:extLst>
      <p:ext uri="{BB962C8B-B14F-4D97-AF65-F5344CB8AC3E}">
        <p14:creationId xmlns:p14="http://schemas.microsoft.com/office/powerpoint/2010/main" val="1001623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0875" y="2278400"/>
            <a:ext cx="26105525" cy="82715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080875" y="11391985"/>
            <a:ext cx="26105525" cy="2715255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80875" y="39663922"/>
            <a:ext cx="6810137" cy="2278397"/>
          </a:xfrm>
          <a:prstGeom prst="rect">
            <a:avLst/>
          </a:prstGeom>
        </p:spPr>
        <p:txBody>
          <a:bodyPr vert="horz" lIns="91440" tIns="45720" rIns="91440" bIns="45720" rtlCol="0" anchor="ctr"/>
          <a:lstStyle>
            <a:lvl1pPr algn="l">
              <a:defRPr sz="2979">
                <a:solidFill>
                  <a:schemeClr val="tx1">
                    <a:tint val="75000"/>
                  </a:schemeClr>
                </a:solidFill>
              </a:defRPr>
            </a:lvl1pPr>
          </a:lstStyle>
          <a:p>
            <a:fld id="{4D9FFFB4-400D-1240-AB24-6F86C96D4DFB}" type="datetimeFigureOut">
              <a:rPr lang="en-US" smtClean="0"/>
              <a:t>3/4/2017</a:t>
            </a:fld>
            <a:endParaRPr lang="en-US" dirty="0"/>
          </a:p>
        </p:txBody>
      </p:sp>
      <p:sp>
        <p:nvSpPr>
          <p:cNvPr id="5" name="Footer Placeholder 4"/>
          <p:cNvSpPr>
            <a:spLocks noGrp="1"/>
          </p:cNvSpPr>
          <p:nvPr>
            <p:ph type="ftr" sz="quarter" idx="3"/>
          </p:nvPr>
        </p:nvSpPr>
        <p:spPr>
          <a:xfrm>
            <a:off x="10026035" y="39663922"/>
            <a:ext cx="10215205" cy="2278397"/>
          </a:xfrm>
          <a:prstGeom prst="rect">
            <a:avLst/>
          </a:prstGeom>
        </p:spPr>
        <p:txBody>
          <a:bodyPr vert="horz" lIns="91440" tIns="45720" rIns="91440" bIns="45720" rtlCol="0" anchor="ctr"/>
          <a:lstStyle>
            <a:lvl1pPr algn="ctr">
              <a:defRPr sz="2979">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1376263" y="39663922"/>
            <a:ext cx="6810137" cy="2278397"/>
          </a:xfrm>
          <a:prstGeom prst="rect">
            <a:avLst/>
          </a:prstGeom>
        </p:spPr>
        <p:txBody>
          <a:bodyPr vert="horz" lIns="91440" tIns="45720" rIns="91440" bIns="45720" rtlCol="0" anchor="ctr"/>
          <a:lstStyle>
            <a:lvl1pPr algn="r">
              <a:defRPr sz="2979">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18491301"/>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hf sldNum="0" hdr="0" ftr="0" dt="0"/>
  <p:txStyles>
    <p:titleStyle>
      <a:lvl1pPr algn="l" defTabSz="2270089" rtl="0" eaLnBrk="1" latinLnBrk="0" hangingPunct="1">
        <a:lnSpc>
          <a:spcPct val="90000"/>
        </a:lnSpc>
        <a:spcBef>
          <a:spcPct val="0"/>
        </a:spcBef>
        <a:buNone/>
        <a:defRPr sz="10923" kern="1200">
          <a:solidFill>
            <a:schemeClr val="tx1"/>
          </a:solidFill>
          <a:latin typeface="+mj-lt"/>
          <a:ea typeface="+mj-ea"/>
          <a:cs typeface="+mj-cs"/>
        </a:defRPr>
      </a:lvl1pPr>
    </p:titleStyle>
    <p:bodyStyle>
      <a:lvl1pPr marL="567522" indent="-567522" algn="l" defTabSz="2270089" rtl="0" eaLnBrk="1" latinLnBrk="0" hangingPunct="1">
        <a:lnSpc>
          <a:spcPct val="90000"/>
        </a:lnSpc>
        <a:spcBef>
          <a:spcPts val="2483"/>
        </a:spcBef>
        <a:buFont typeface="Arial" panose="020B0604020202020204" pitchFamily="34" charset="0"/>
        <a:buChar char="•"/>
        <a:defRPr sz="6951" kern="1200">
          <a:solidFill>
            <a:schemeClr val="tx1"/>
          </a:solidFill>
          <a:latin typeface="+mn-lt"/>
          <a:ea typeface="+mn-ea"/>
          <a:cs typeface="+mn-cs"/>
        </a:defRPr>
      </a:lvl1pPr>
      <a:lvl2pPr marL="1702567" indent="-567522" algn="l" defTabSz="2270089" rtl="0" eaLnBrk="1" latinLnBrk="0" hangingPunct="1">
        <a:lnSpc>
          <a:spcPct val="90000"/>
        </a:lnSpc>
        <a:spcBef>
          <a:spcPts val="1241"/>
        </a:spcBef>
        <a:buFont typeface="Arial" panose="020B0604020202020204" pitchFamily="34" charset="0"/>
        <a:buChar char="•"/>
        <a:defRPr sz="5958" kern="1200">
          <a:solidFill>
            <a:schemeClr val="tx1"/>
          </a:solidFill>
          <a:latin typeface="+mn-lt"/>
          <a:ea typeface="+mn-ea"/>
          <a:cs typeface="+mn-cs"/>
        </a:defRPr>
      </a:lvl2pPr>
      <a:lvl3pPr marL="2837612" indent="-567522" algn="l" defTabSz="2270089" rtl="0" eaLnBrk="1" latinLnBrk="0" hangingPunct="1">
        <a:lnSpc>
          <a:spcPct val="90000"/>
        </a:lnSpc>
        <a:spcBef>
          <a:spcPts val="1241"/>
        </a:spcBef>
        <a:buFont typeface="Arial" panose="020B0604020202020204" pitchFamily="34" charset="0"/>
        <a:buChar char="•"/>
        <a:defRPr sz="4965" kern="1200">
          <a:solidFill>
            <a:schemeClr val="tx1"/>
          </a:solidFill>
          <a:latin typeface="+mn-lt"/>
          <a:ea typeface="+mn-ea"/>
          <a:cs typeface="+mn-cs"/>
        </a:defRPr>
      </a:lvl3pPr>
      <a:lvl4pPr marL="3972657"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4pPr>
      <a:lvl5pPr marL="5107701"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5pPr>
      <a:lvl6pPr marL="6242746"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7791"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2835"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7880" indent="-567522" algn="l" defTabSz="2270089"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p:bodyStyle>
    <p:otherStyle>
      <a:defPPr>
        <a:defRPr lang="en-US"/>
      </a:defPPr>
      <a:lvl1pPr marL="0" algn="l" defTabSz="2270089" rtl="0" eaLnBrk="1" latinLnBrk="0" hangingPunct="1">
        <a:defRPr sz="4469" kern="1200">
          <a:solidFill>
            <a:schemeClr val="tx1"/>
          </a:solidFill>
          <a:latin typeface="+mn-lt"/>
          <a:ea typeface="+mn-ea"/>
          <a:cs typeface="+mn-cs"/>
        </a:defRPr>
      </a:lvl1pPr>
      <a:lvl2pPr marL="1135045" algn="l" defTabSz="2270089" rtl="0" eaLnBrk="1" latinLnBrk="0" hangingPunct="1">
        <a:defRPr sz="4469" kern="1200">
          <a:solidFill>
            <a:schemeClr val="tx1"/>
          </a:solidFill>
          <a:latin typeface="+mn-lt"/>
          <a:ea typeface="+mn-ea"/>
          <a:cs typeface="+mn-cs"/>
        </a:defRPr>
      </a:lvl2pPr>
      <a:lvl3pPr marL="2270089" algn="l" defTabSz="2270089" rtl="0" eaLnBrk="1" latinLnBrk="0" hangingPunct="1">
        <a:defRPr sz="4469" kern="1200">
          <a:solidFill>
            <a:schemeClr val="tx1"/>
          </a:solidFill>
          <a:latin typeface="+mn-lt"/>
          <a:ea typeface="+mn-ea"/>
          <a:cs typeface="+mn-cs"/>
        </a:defRPr>
      </a:lvl3pPr>
      <a:lvl4pPr marL="3405134" algn="l" defTabSz="2270089" rtl="0" eaLnBrk="1" latinLnBrk="0" hangingPunct="1">
        <a:defRPr sz="4469" kern="1200">
          <a:solidFill>
            <a:schemeClr val="tx1"/>
          </a:solidFill>
          <a:latin typeface="+mn-lt"/>
          <a:ea typeface="+mn-ea"/>
          <a:cs typeface="+mn-cs"/>
        </a:defRPr>
      </a:lvl4pPr>
      <a:lvl5pPr marL="4540179" algn="l" defTabSz="2270089" rtl="0" eaLnBrk="1" latinLnBrk="0" hangingPunct="1">
        <a:defRPr sz="4469" kern="1200">
          <a:solidFill>
            <a:schemeClr val="tx1"/>
          </a:solidFill>
          <a:latin typeface="+mn-lt"/>
          <a:ea typeface="+mn-ea"/>
          <a:cs typeface="+mn-cs"/>
        </a:defRPr>
      </a:lvl5pPr>
      <a:lvl6pPr marL="5675224" algn="l" defTabSz="2270089" rtl="0" eaLnBrk="1" latinLnBrk="0" hangingPunct="1">
        <a:defRPr sz="4469" kern="1200">
          <a:solidFill>
            <a:schemeClr val="tx1"/>
          </a:solidFill>
          <a:latin typeface="+mn-lt"/>
          <a:ea typeface="+mn-ea"/>
          <a:cs typeface="+mn-cs"/>
        </a:defRPr>
      </a:lvl6pPr>
      <a:lvl7pPr marL="6810268" algn="l" defTabSz="2270089" rtl="0" eaLnBrk="1" latinLnBrk="0" hangingPunct="1">
        <a:defRPr sz="4469" kern="1200">
          <a:solidFill>
            <a:schemeClr val="tx1"/>
          </a:solidFill>
          <a:latin typeface="+mn-lt"/>
          <a:ea typeface="+mn-ea"/>
          <a:cs typeface="+mn-cs"/>
        </a:defRPr>
      </a:lvl7pPr>
      <a:lvl8pPr marL="7945313" algn="l" defTabSz="2270089" rtl="0" eaLnBrk="1" latinLnBrk="0" hangingPunct="1">
        <a:defRPr sz="4469" kern="1200">
          <a:solidFill>
            <a:schemeClr val="tx1"/>
          </a:solidFill>
          <a:latin typeface="+mn-lt"/>
          <a:ea typeface="+mn-ea"/>
          <a:cs typeface="+mn-cs"/>
        </a:defRPr>
      </a:lvl8pPr>
      <a:lvl9pPr marL="9080358" algn="l" defTabSz="2270089" rtl="0" eaLnBrk="1" latinLnBrk="0" hangingPunct="1">
        <a:defRPr sz="44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6.PNG"/><Relationship Id="rId18" Type="http://schemas.openxmlformats.org/officeDocument/2006/relationships/image" Target="../media/image11.PNG"/><Relationship Id="rId26" Type="http://schemas.openxmlformats.org/officeDocument/2006/relationships/image" Target="../media/image19.PNG"/><Relationship Id="rId3" Type="http://schemas.openxmlformats.org/officeDocument/2006/relationships/hyperlink" Target="mailto:aaaxb2@mst.edu" TargetMode="External"/><Relationship Id="rId21" Type="http://schemas.openxmlformats.org/officeDocument/2006/relationships/image" Target="../media/image14.PNG"/><Relationship Id="rId34" Type="http://schemas.openxmlformats.org/officeDocument/2006/relationships/image" Target="../media/image27.emf"/><Relationship Id="rId7" Type="http://schemas.openxmlformats.org/officeDocument/2006/relationships/diagramColors" Target="../diagrams/colors1.xml"/><Relationship Id="rId12" Type="http://schemas.openxmlformats.org/officeDocument/2006/relationships/image" Target="../media/image5.jpeg"/><Relationship Id="rId17" Type="http://schemas.openxmlformats.org/officeDocument/2006/relationships/image" Target="../media/image10.PNG"/><Relationship Id="rId25" Type="http://schemas.openxmlformats.org/officeDocument/2006/relationships/image" Target="../media/image18.PNG"/><Relationship Id="rId33" Type="http://schemas.openxmlformats.org/officeDocument/2006/relationships/image" Target="../media/image26.jpeg"/><Relationship Id="rId2" Type="http://schemas.openxmlformats.org/officeDocument/2006/relationships/notesSlide" Target="../notesSlides/notesSlide1.xml"/><Relationship Id="rId16" Type="http://schemas.openxmlformats.org/officeDocument/2006/relationships/image" Target="../media/image9.PNG"/><Relationship Id="rId20" Type="http://schemas.openxmlformats.org/officeDocument/2006/relationships/image" Target="../media/image13.PNG"/><Relationship Id="rId29" Type="http://schemas.openxmlformats.org/officeDocument/2006/relationships/image" Target="../media/image22.PNG"/><Relationship Id="rId1" Type="http://schemas.openxmlformats.org/officeDocument/2006/relationships/slideLayout" Target="../slideLayouts/slideLayout12.xml"/><Relationship Id="rId6" Type="http://schemas.openxmlformats.org/officeDocument/2006/relationships/diagramQuickStyle" Target="../diagrams/quickStyle1.xml"/><Relationship Id="rId11" Type="http://schemas.openxmlformats.org/officeDocument/2006/relationships/image" Target="../media/image4.jpeg"/><Relationship Id="rId24" Type="http://schemas.openxmlformats.org/officeDocument/2006/relationships/image" Target="../media/image17.PNG"/><Relationship Id="rId32" Type="http://schemas.openxmlformats.org/officeDocument/2006/relationships/image" Target="../media/image25.PNG"/><Relationship Id="rId5" Type="http://schemas.openxmlformats.org/officeDocument/2006/relationships/diagramLayout" Target="../diagrams/layout1.xml"/><Relationship Id="rId15" Type="http://schemas.openxmlformats.org/officeDocument/2006/relationships/image" Target="../media/image8.PNG"/><Relationship Id="rId23" Type="http://schemas.openxmlformats.org/officeDocument/2006/relationships/image" Target="../media/image16.PNG"/><Relationship Id="rId28" Type="http://schemas.openxmlformats.org/officeDocument/2006/relationships/image" Target="../media/image21.PNG"/><Relationship Id="rId36" Type="http://schemas.openxmlformats.org/officeDocument/2006/relationships/image" Target="../media/image29.PNG"/><Relationship Id="rId10" Type="http://schemas.openxmlformats.org/officeDocument/2006/relationships/image" Target="../media/image3.png"/><Relationship Id="rId19" Type="http://schemas.openxmlformats.org/officeDocument/2006/relationships/image" Target="../media/image12.PNG"/><Relationship Id="rId31" Type="http://schemas.openxmlformats.org/officeDocument/2006/relationships/image" Target="../media/image24.png"/><Relationship Id="rId4" Type="http://schemas.openxmlformats.org/officeDocument/2006/relationships/diagramData" Target="../diagrams/data1.xml"/><Relationship Id="rId9" Type="http://schemas.openxmlformats.org/officeDocument/2006/relationships/image" Target="../media/image2.png"/><Relationship Id="rId14" Type="http://schemas.openxmlformats.org/officeDocument/2006/relationships/image" Target="../media/image7.PNG"/><Relationship Id="rId22" Type="http://schemas.openxmlformats.org/officeDocument/2006/relationships/image" Target="../media/image15.png"/><Relationship Id="rId27" Type="http://schemas.openxmlformats.org/officeDocument/2006/relationships/image" Target="../media/image20.PNG"/><Relationship Id="rId30" Type="http://schemas.openxmlformats.org/officeDocument/2006/relationships/image" Target="../media/image23.png"/><Relationship Id="rId35"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4">
                <a:lumMod val="20000"/>
                <a:lumOff val="80000"/>
              </a:schemeClr>
            </a:gs>
            <a:gs pos="100000">
              <a:srgbClr val="E7CD79"/>
            </a:gs>
          </a:gsLst>
          <a:lin ang="5400000" scaled="1"/>
        </a:gradFill>
        <a:effectLst/>
      </p:bgPr>
    </p:bg>
    <p:spTree>
      <p:nvGrpSpPr>
        <p:cNvPr id="1" name=""/>
        <p:cNvGrpSpPr/>
        <p:nvPr/>
      </p:nvGrpSpPr>
      <p:grpSpPr>
        <a:xfrm>
          <a:off x="0" y="0"/>
          <a:ext cx="0" cy="0"/>
          <a:chOff x="0" y="0"/>
          <a:chExt cx="0" cy="0"/>
        </a:xfrm>
      </p:grpSpPr>
      <p:sp>
        <p:nvSpPr>
          <p:cNvPr id="54" name="Rectangle 53"/>
          <p:cNvSpPr/>
          <p:nvPr/>
        </p:nvSpPr>
        <p:spPr>
          <a:xfrm>
            <a:off x="-15667" y="-1335"/>
            <a:ext cx="30267275" cy="3588597"/>
          </a:xfrm>
          <a:prstGeom prst="rect">
            <a:avLst/>
          </a:prstGeom>
          <a:gradFill>
            <a:gsLst>
              <a:gs pos="0">
                <a:srgbClr val="1B6917"/>
              </a:gs>
              <a:gs pos="100000">
                <a:srgbClr val="1B6917"/>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868">
              <a:latin typeface="Arial" panose="020B0604020202020204" pitchFamily="34" charset="0"/>
              <a:cs typeface="Arial" panose="020B0604020202020204" pitchFamily="34" charset="0"/>
            </a:endParaRPr>
          </a:p>
        </p:txBody>
      </p:sp>
      <p:sp>
        <p:nvSpPr>
          <p:cNvPr id="4" name="TextBox 3"/>
          <p:cNvSpPr txBox="1"/>
          <p:nvPr/>
        </p:nvSpPr>
        <p:spPr>
          <a:xfrm>
            <a:off x="3235569" y="22051"/>
            <a:ext cx="23454798" cy="3050395"/>
          </a:xfrm>
          <a:prstGeom prst="rect">
            <a:avLst/>
          </a:prstGeom>
          <a:noFill/>
        </p:spPr>
        <p:txBody>
          <a:bodyPr wrap="square" lIns="64332" tIns="32167" rIns="64332" bIns="32167" rtlCol="0">
            <a:spAutoFit/>
          </a:bodyPr>
          <a:lstStyle/>
          <a:p>
            <a:pPr algn="ctr"/>
            <a:r>
              <a:rPr lang="en-US" sz="4800" b="1" dirty="0">
                <a:solidFill>
                  <a:srgbClr val="E7CD79"/>
                </a:solidFill>
                <a:latin typeface="Arial" panose="020B0604020202020204" pitchFamily="34" charset="0"/>
                <a:cs typeface="Arial" panose="020B0604020202020204" pitchFamily="34" charset="0"/>
              </a:rPr>
              <a:t>3D Seismic Attribute Analysis for Structure and Stratigraphy Identification in Maui field, Taranaki Basin, New Zealand.</a:t>
            </a:r>
          </a:p>
          <a:p>
            <a:pPr algn="ctr"/>
            <a:endParaRPr lang="en-US" sz="1400" b="1" dirty="0">
              <a:solidFill>
                <a:srgbClr val="E7CD79"/>
              </a:solidFill>
              <a:latin typeface="Arial" panose="020B0604020202020204" pitchFamily="34" charset="0"/>
              <a:cs typeface="Arial" panose="020B0604020202020204" pitchFamily="34" charset="0"/>
            </a:endParaRPr>
          </a:p>
          <a:p>
            <a:pPr algn="ctr"/>
            <a:r>
              <a:rPr lang="en-US" sz="2800" b="1" dirty="0">
                <a:solidFill>
                  <a:schemeClr val="bg1"/>
                </a:solidFill>
                <a:latin typeface="Arial" panose="020B0604020202020204" pitchFamily="34" charset="0"/>
                <a:cs typeface="Arial" panose="020B0604020202020204" pitchFamily="34" charset="0"/>
              </a:rPr>
              <a:t>Alhakeem A </a:t>
            </a:r>
            <a:r>
              <a:rPr lang="en-US" sz="2800" b="1" baseline="30000" dirty="0">
                <a:solidFill>
                  <a:schemeClr val="bg1"/>
                </a:solidFill>
                <a:latin typeface="Arial" panose="020B0604020202020204" pitchFamily="34" charset="0"/>
                <a:cs typeface="Arial" panose="020B0604020202020204" pitchFamily="34" charset="0"/>
              </a:rPr>
              <a:t>1</a:t>
            </a:r>
            <a:r>
              <a:rPr lang="en-US" sz="2800" b="1" dirty="0">
                <a:solidFill>
                  <a:schemeClr val="bg1"/>
                </a:solidFill>
                <a:latin typeface="Arial" panose="020B0604020202020204" pitchFamily="34" charset="0"/>
                <a:cs typeface="Arial" panose="020B0604020202020204" pitchFamily="34" charset="0"/>
              </a:rPr>
              <a:t> , </a:t>
            </a:r>
            <a:r>
              <a:rPr lang="en-US" sz="2800" b="1" dirty="0" err="1">
                <a:solidFill>
                  <a:schemeClr val="bg1"/>
                </a:solidFill>
                <a:latin typeface="Arial" panose="020B0604020202020204" pitchFamily="34" charset="0"/>
                <a:cs typeface="Arial" panose="020B0604020202020204" pitchFamily="34" charset="0"/>
              </a:rPr>
              <a:t>Almubarak</a:t>
            </a:r>
            <a:r>
              <a:rPr lang="en-US" sz="2800" b="1" dirty="0">
                <a:solidFill>
                  <a:schemeClr val="bg1"/>
                </a:solidFill>
                <a:latin typeface="Arial" panose="020B0604020202020204" pitchFamily="34" charset="0"/>
                <a:cs typeface="Arial" panose="020B0604020202020204" pitchFamily="34" charset="0"/>
              </a:rPr>
              <a:t> H </a:t>
            </a:r>
            <a:r>
              <a:rPr lang="en-US" sz="2800" b="1" baseline="30000" dirty="0">
                <a:solidFill>
                  <a:schemeClr val="bg1"/>
                </a:solidFill>
                <a:latin typeface="Arial" panose="020B0604020202020204" pitchFamily="34" charset="0"/>
                <a:cs typeface="Arial" panose="020B0604020202020204" pitchFamily="34" charset="0"/>
              </a:rPr>
              <a:t>1</a:t>
            </a:r>
            <a:r>
              <a:rPr lang="en-US" sz="2800" b="1" dirty="0">
                <a:solidFill>
                  <a:schemeClr val="bg1"/>
                </a:solidFill>
                <a:latin typeface="Arial" panose="020B0604020202020204" pitchFamily="34" charset="0"/>
                <a:cs typeface="Arial" panose="020B0604020202020204" pitchFamily="34" charset="0"/>
              </a:rPr>
              <a:t> , Liu K </a:t>
            </a:r>
            <a:r>
              <a:rPr lang="en-US" sz="2800" b="1" baseline="30000" dirty="0">
                <a:solidFill>
                  <a:schemeClr val="bg1"/>
                </a:solidFill>
                <a:latin typeface="Arial" panose="020B0604020202020204" pitchFamily="34" charset="0"/>
                <a:cs typeface="Arial" panose="020B0604020202020204" pitchFamily="34" charset="0"/>
              </a:rPr>
              <a:t>1</a:t>
            </a:r>
            <a:r>
              <a:rPr lang="en-US" sz="2800" b="1" dirty="0">
                <a:solidFill>
                  <a:schemeClr val="bg1"/>
                </a:solidFill>
                <a:latin typeface="Arial" panose="020B0604020202020204" pitchFamily="34" charset="0"/>
                <a:cs typeface="Arial" panose="020B0604020202020204" pitchFamily="34" charset="0"/>
              </a:rPr>
              <a:t> , Al-</a:t>
            </a:r>
            <a:r>
              <a:rPr lang="en-US" sz="2800" b="1" dirty="0" err="1">
                <a:solidFill>
                  <a:schemeClr val="bg1"/>
                </a:solidFill>
                <a:latin typeface="Arial" panose="020B0604020202020204" pitchFamily="34" charset="0"/>
                <a:cs typeface="Arial" panose="020B0604020202020204" pitchFamily="34" charset="0"/>
              </a:rPr>
              <a:t>Bazzaz</a:t>
            </a:r>
            <a:r>
              <a:rPr lang="en-US" sz="2800" b="1" dirty="0">
                <a:solidFill>
                  <a:schemeClr val="bg1"/>
                </a:solidFill>
                <a:latin typeface="Arial" panose="020B0604020202020204" pitchFamily="34" charset="0"/>
                <a:cs typeface="Arial" panose="020B0604020202020204" pitchFamily="34" charset="0"/>
              </a:rPr>
              <a:t> W </a:t>
            </a:r>
            <a:r>
              <a:rPr lang="en-US" sz="2800" b="1" baseline="30000" dirty="0">
                <a:solidFill>
                  <a:schemeClr val="bg1"/>
                </a:solidFill>
                <a:latin typeface="Arial" panose="020B0604020202020204" pitchFamily="34" charset="0"/>
                <a:cs typeface="Arial" panose="020B0604020202020204" pitchFamily="34" charset="0"/>
              </a:rPr>
              <a:t>2 </a:t>
            </a:r>
            <a:endParaRPr lang="en-US" sz="2800" b="1" baseline="30000" dirty="0">
              <a:solidFill>
                <a:schemeClr val="bg1"/>
              </a:solidFill>
              <a:latin typeface="Arial" panose="020B0604020202020204" pitchFamily="34" charset="0"/>
              <a:cs typeface="Arial" panose="020B0604020202020204" pitchFamily="34" charset="0"/>
            </a:endParaRPr>
          </a:p>
          <a:p>
            <a:pPr algn="ctr"/>
            <a:r>
              <a:rPr lang="en-US" sz="2800" b="1" baseline="30000" dirty="0">
                <a:solidFill>
                  <a:schemeClr val="bg1"/>
                </a:solidFill>
                <a:latin typeface="Arial" panose="020B0604020202020204" pitchFamily="34" charset="0"/>
                <a:cs typeface="Arial" panose="020B0604020202020204" pitchFamily="34" charset="0"/>
              </a:rPr>
              <a:t>1</a:t>
            </a:r>
            <a:r>
              <a:rPr lang="en-US" sz="2800" b="1" dirty="0">
                <a:solidFill>
                  <a:schemeClr val="bg1"/>
                </a:solidFill>
                <a:latin typeface="Arial" panose="020B0604020202020204" pitchFamily="34" charset="0"/>
                <a:cs typeface="Arial" panose="020B0604020202020204" pitchFamily="34" charset="0"/>
              </a:rPr>
              <a:t> Missouri University of Science and Technology, Rolla, Missouri, United States,  </a:t>
            </a:r>
            <a:br>
              <a:rPr lang="en-US" sz="2800" b="1" dirty="0">
                <a:solidFill>
                  <a:schemeClr val="bg1"/>
                </a:solidFill>
                <a:latin typeface="Arial" panose="020B0604020202020204" pitchFamily="34" charset="0"/>
                <a:cs typeface="Arial" panose="020B0604020202020204" pitchFamily="34" charset="0"/>
              </a:rPr>
            </a:br>
            <a:r>
              <a:rPr lang="en-US" sz="2800" b="1" dirty="0">
                <a:solidFill>
                  <a:schemeClr val="bg1"/>
                </a:solidFill>
                <a:latin typeface="Arial" panose="020B0604020202020204" pitchFamily="34" charset="0"/>
                <a:cs typeface="Arial" panose="020B0604020202020204" pitchFamily="34" charset="0"/>
              </a:rPr>
              <a:t> </a:t>
            </a:r>
            <a:r>
              <a:rPr lang="en-US" sz="2800" b="1" baseline="30000" dirty="0">
                <a:solidFill>
                  <a:schemeClr val="bg1"/>
                </a:solidFill>
                <a:latin typeface="Arial" panose="020B0604020202020204" pitchFamily="34" charset="0"/>
                <a:cs typeface="Arial" panose="020B0604020202020204" pitchFamily="34" charset="0"/>
              </a:rPr>
              <a:t>2</a:t>
            </a:r>
            <a:r>
              <a:rPr lang="en-US" sz="2800" b="1" dirty="0">
                <a:solidFill>
                  <a:schemeClr val="bg1"/>
                </a:solidFill>
                <a:latin typeface="Arial" panose="020B0604020202020204" pitchFamily="34" charset="0"/>
                <a:cs typeface="Arial" panose="020B0604020202020204" pitchFamily="34" charset="0"/>
              </a:rPr>
              <a:t> Kuwait Institute for Scientific Research, Ahmadi, Kuwait</a:t>
            </a:r>
          </a:p>
        </p:txBody>
      </p:sp>
      <p:sp>
        <p:nvSpPr>
          <p:cNvPr id="5" name="TextBox 4"/>
          <p:cNvSpPr txBox="1"/>
          <p:nvPr/>
        </p:nvSpPr>
        <p:spPr>
          <a:xfrm>
            <a:off x="86561" y="3010891"/>
            <a:ext cx="2359980" cy="434294"/>
          </a:xfrm>
          <a:prstGeom prst="rect">
            <a:avLst/>
          </a:prstGeom>
          <a:noFill/>
        </p:spPr>
        <p:txBody>
          <a:bodyPr wrap="square" lIns="64332" tIns="32167" rIns="64332" bIns="32167" rtlCol="0">
            <a:spAutoFit/>
          </a:bodyPr>
          <a:lstStyle/>
          <a:p>
            <a:pPr algn="r"/>
            <a:r>
              <a:rPr lang="en-US" sz="2400" b="1" dirty="0" err="1">
                <a:solidFill>
                  <a:srgbClr val="FFFFFF"/>
                </a:solidFill>
                <a:latin typeface="Arial" panose="020B0604020202020204" pitchFamily="34" charset="0"/>
                <a:cs typeface="Arial" panose="020B0604020202020204" pitchFamily="34" charset="0"/>
              </a:rPr>
              <a:t>www.mst.edu</a:t>
            </a:r>
            <a:endParaRPr lang="en-US" sz="2400" b="1" dirty="0">
              <a:solidFill>
                <a:srgbClr val="FFFFFF"/>
              </a:solidFill>
              <a:latin typeface="Arial" panose="020B0604020202020204" pitchFamily="34" charset="0"/>
              <a:cs typeface="Arial" panose="020B0604020202020204" pitchFamily="34" charset="0"/>
            </a:endParaRPr>
          </a:p>
        </p:txBody>
      </p:sp>
      <p:grpSp>
        <p:nvGrpSpPr>
          <p:cNvPr id="37" name="Group 36"/>
          <p:cNvGrpSpPr/>
          <p:nvPr/>
        </p:nvGrpSpPr>
        <p:grpSpPr>
          <a:xfrm>
            <a:off x="27251026" y="38798995"/>
            <a:ext cx="2306784" cy="3166042"/>
            <a:chOff x="20541536" y="39875549"/>
            <a:chExt cx="5168865" cy="3166042"/>
          </a:xfrm>
        </p:grpSpPr>
        <p:sp>
          <p:nvSpPr>
            <p:cNvPr id="160" name="TextBox 159"/>
            <p:cNvSpPr txBox="1"/>
            <p:nvPr/>
          </p:nvSpPr>
          <p:spPr>
            <a:xfrm>
              <a:off x="20541536" y="39875549"/>
              <a:ext cx="5168865" cy="372739"/>
            </a:xfrm>
            <a:prstGeom prst="rect">
              <a:avLst/>
            </a:prstGeom>
            <a:solidFill>
              <a:srgbClr val="40403E"/>
            </a:solidFill>
          </p:spPr>
          <p:txBody>
            <a:bodyPr wrap="square" lIns="64332" tIns="32167" rIns="64332" bIns="32167" rtlCol="0">
              <a:spAutoFit/>
            </a:bodyPr>
            <a:lstStyle/>
            <a:p>
              <a:pPr algn="ctr"/>
              <a:r>
                <a:rPr lang="en-US" sz="2000" dirty="0">
                  <a:solidFill>
                    <a:srgbClr val="E7CD79"/>
                  </a:solidFill>
                  <a:latin typeface="Arial" panose="020B0604020202020204" pitchFamily="34" charset="0"/>
                  <a:cs typeface="Arial" panose="020B0604020202020204" pitchFamily="34" charset="0"/>
                </a:rPr>
                <a:t>Acknowledgments</a:t>
              </a:r>
            </a:p>
          </p:txBody>
        </p:sp>
        <p:sp>
          <p:nvSpPr>
            <p:cNvPr id="39" name="Rectangle 38"/>
            <p:cNvSpPr/>
            <p:nvPr/>
          </p:nvSpPr>
          <p:spPr>
            <a:xfrm>
              <a:off x="20541536" y="40217030"/>
              <a:ext cx="5143634" cy="2824561"/>
            </a:xfrm>
            <a:prstGeom prst="rect">
              <a:avLst/>
            </a:prstGeom>
            <a:solidFill>
              <a:schemeClr val="bg1"/>
            </a:solidFill>
            <a:ln>
              <a:solidFill>
                <a:schemeClr val="tx1"/>
              </a:solidFill>
            </a:ln>
          </p:spPr>
          <p:txBody>
            <a:bodyPr wrap="square" lIns="54043" tIns="27022" rIns="54043" bIns="27022">
              <a:spAutoFit/>
            </a:bodyPr>
            <a:lstStyle/>
            <a:p>
              <a:r>
                <a:rPr lang="en-US" dirty="0">
                  <a:latin typeface="Arial" panose="020B0604020202020204" pitchFamily="34" charset="0"/>
                  <a:cs typeface="Arial" panose="020B0604020202020204" pitchFamily="34" charset="0"/>
                </a:rPr>
                <a:t>We would like to express our sincere gratitude to the New Zealand Government </a:t>
              </a:r>
              <a:r>
                <a:rPr lang="en-US" dirty="0">
                  <a:latin typeface="Arial" panose="020B0604020202020204" pitchFamily="34" charset="0"/>
                  <a:cs typeface="Arial" panose="020B0604020202020204" pitchFamily="34" charset="0"/>
                </a:rPr>
                <a:t>(NZPAM)</a:t>
              </a:r>
              <a:r>
                <a:rPr lang="en-US" dirty="0">
                  <a:latin typeface="Arial" panose="020B0604020202020204" pitchFamily="34" charset="0"/>
                  <a:cs typeface="Arial" panose="020B0604020202020204" pitchFamily="34" charset="0"/>
                </a:rPr>
                <a:t> for providing the data and the Saudi Ministry of Education for sponsoring Mr. Aamer Alhakeem.</a:t>
              </a:r>
            </a:p>
          </p:txBody>
        </p:sp>
      </p:grpSp>
      <p:sp>
        <p:nvSpPr>
          <p:cNvPr id="40" name="Rectangle 39"/>
          <p:cNvSpPr/>
          <p:nvPr/>
        </p:nvSpPr>
        <p:spPr>
          <a:xfrm>
            <a:off x="27252648" y="42120149"/>
            <a:ext cx="2282381" cy="331571"/>
          </a:xfrm>
          <a:prstGeom prst="rect">
            <a:avLst/>
          </a:prstGeom>
          <a:solidFill>
            <a:schemeClr val="bg1"/>
          </a:solidFill>
          <a:ln w="19050" cmpd="sng">
            <a:solidFill>
              <a:schemeClr val="tx1"/>
            </a:solidFill>
            <a:prstDash val="sysDash"/>
          </a:ln>
        </p:spPr>
        <p:txBody>
          <a:bodyPr wrap="square" lIns="54043" tIns="27022" rIns="54043" bIns="27022">
            <a:spAutoFit/>
          </a:bodyPr>
          <a:lstStyle/>
          <a:p>
            <a:pPr lvl="0" algn="ctr"/>
            <a:r>
              <a:rPr lang="en-US" dirty="0">
                <a:solidFill>
                  <a:prstClr val="black"/>
                </a:solidFill>
                <a:latin typeface="Arial" panose="020B0604020202020204" pitchFamily="34" charset="0"/>
                <a:cs typeface="Arial" panose="020B0604020202020204" pitchFamily="34" charset="0"/>
                <a:hlinkClick r:id="rId3"/>
              </a:rPr>
              <a:t>aaaxb2@mst.edu</a:t>
            </a:r>
            <a:endParaRPr lang="en-US" dirty="0">
              <a:solidFill>
                <a:prstClr val="black"/>
              </a:solidFill>
              <a:latin typeface="Arial" panose="020B0604020202020204" pitchFamily="34" charset="0"/>
              <a:cs typeface="Arial" panose="020B0604020202020204" pitchFamily="34" charset="0"/>
            </a:endParaRPr>
          </a:p>
        </p:txBody>
      </p:sp>
      <p:grpSp>
        <p:nvGrpSpPr>
          <p:cNvPr id="232" name="Group 231"/>
          <p:cNvGrpSpPr/>
          <p:nvPr/>
        </p:nvGrpSpPr>
        <p:grpSpPr>
          <a:xfrm>
            <a:off x="661732" y="38607826"/>
            <a:ext cx="14786269" cy="3850614"/>
            <a:chOff x="644582" y="38607822"/>
            <a:chExt cx="15576276" cy="3428218"/>
          </a:xfrm>
        </p:grpSpPr>
        <p:sp>
          <p:nvSpPr>
            <p:cNvPr id="235" name="Rectangle 234"/>
            <p:cNvSpPr/>
            <p:nvPr/>
          </p:nvSpPr>
          <p:spPr>
            <a:xfrm>
              <a:off x="645240" y="39104082"/>
              <a:ext cx="15565872" cy="2931958"/>
            </a:xfrm>
            <a:prstGeom prst="rect">
              <a:avLst/>
            </a:prstGeom>
            <a:solidFill>
              <a:schemeClr val="bg1"/>
            </a:solidFill>
            <a:ln>
              <a:solidFill>
                <a:schemeClr val="tx1"/>
              </a:solidFill>
            </a:ln>
          </p:spPr>
          <p:txBody>
            <a:bodyPr wrap="square">
              <a:spAutoFit/>
            </a:bodyPr>
            <a:lstStyle/>
            <a:p>
              <a:pPr marL="270237" indent="-270237">
                <a:buFont typeface="Arial" panose="020B0604020202020204" pitchFamily="34" charset="0"/>
                <a:buChar char="•"/>
              </a:pPr>
              <a:r>
                <a:rPr lang="en-US" sz="2600" dirty="0">
                  <a:latin typeface="Arial" panose="020B0604020202020204" pitchFamily="34" charset="0"/>
                  <a:cs typeface="Arial" panose="020B0604020202020204" pitchFamily="34" charset="0"/>
                </a:rPr>
                <a:t>Analyzing of prospect and reservoir characterization of the </a:t>
              </a:r>
              <a:r>
                <a:rPr lang="en-US" sz="2600" dirty="0" err="1">
                  <a:latin typeface="Arial" panose="020B0604020202020204" pitchFamily="34" charset="0"/>
                  <a:cs typeface="Arial" panose="020B0604020202020204" pitchFamily="34" charset="0"/>
                </a:rPr>
                <a:t>MauiB</a:t>
              </a:r>
              <a:r>
                <a:rPr lang="en-US" sz="2600" dirty="0">
                  <a:latin typeface="Arial" panose="020B0604020202020204" pitchFamily="34" charset="0"/>
                  <a:cs typeface="Arial" panose="020B0604020202020204" pitchFamily="34" charset="0"/>
                </a:rPr>
                <a:t> field results petrophysical measurements of different parameters. The porosity is estimated to be 32.5% for </a:t>
              </a:r>
              <a:r>
                <a:rPr lang="en-US" sz="2600" dirty="0" err="1">
                  <a:latin typeface="Arial" panose="020B0604020202020204" pitchFamily="34" charset="0"/>
                  <a:cs typeface="Arial" panose="020B0604020202020204" pitchFamily="34" charset="0"/>
                </a:rPr>
                <a:t>Kaimiro</a:t>
              </a:r>
              <a:r>
                <a:rPr lang="en-US" sz="2600" dirty="0">
                  <a:latin typeface="Arial" panose="020B0604020202020204" pitchFamily="34" charset="0"/>
                  <a:cs typeface="Arial" panose="020B0604020202020204" pitchFamily="34" charset="0"/>
                </a:rPr>
                <a:t> in Maui-7 at depth of 3011 ft. This matches well with the porosity measurements from the log analysis</a:t>
              </a:r>
            </a:p>
            <a:p>
              <a:pPr marL="270237" indent="-270237">
                <a:buFont typeface="Arial" panose="020B0604020202020204" pitchFamily="34" charset="0"/>
                <a:buChar char="•"/>
              </a:pPr>
              <a:r>
                <a:rPr lang="en-US" sz="2600" dirty="0">
                  <a:latin typeface="Arial" panose="020B0604020202020204" pitchFamily="34" charset="0"/>
                  <a:cs typeface="Arial" panose="020B0604020202020204" pitchFamily="34" charset="0"/>
                </a:rPr>
                <a:t>The study provides constraint for future exploration and drilling by developing attributes that identify the potential prospects and characterize the targeted reservoir by using the available seismic and well data.</a:t>
              </a:r>
            </a:p>
            <a:p>
              <a:pPr marL="270237" indent="-270237">
                <a:buFont typeface="Arial" panose="020B0604020202020204" pitchFamily="34" charset="0"/>
                <a:buChar char="•"/>
              </a:pPr>
              <a:r>
                <a:rPr lang="en-US" sz="2600" dirty="0">
                  <a:latin typeface="Arial" panose="020B0604020202020204" pitchFamily="34" charset="0"/>
                  <a:cs typeface="Arial" panose="020B0604020202020204" pitchFamily="34" charset="0"/>
                </a:rPr>
                <a:t>The neural network modeling based on petrophysical analysis to generate 3D pseudo porosity volume is valuable for optimal reservoir characterization.</a:t>
              </a:r>
            </a:p>
          </p:txBody>
        </p:sp>
        <p:sp>
          <p:nvSpPr>
            <p:cNvPr id="129" name="TextBox 128"/>
            <p:cNvSpPr txBox="1"/>
            <p:nvPr/>
          </p:nvSpPr>
          <p:spPr>
            <a:xfrm>
              <a:off x="644582" y="38607822"/>
              <a:ext cx="15576276" cy="496260"/>
            </a:xfrm>
            <a:prstGeom prst="rect">
              <a:avLst/>
            </a:prstGeom>
            <a:solidFill>
              <a:srgbClr val="40403E"/>
            </a:solidFill>
          </p:spPr>
          <p:txBody>
            <a:bodyPr wrap="square" lIns="64332" tIns="32167" rIns="64332" bIns="32167" rtlCol="0">
              <a:spAutoFit/>
            </a:bodyPr>
            <a:lstStyle/>
            <a:p>
              <a:pPr algn="ctr"/>
              <a:r>
                <a:rPr lang="en-US" sz="3200" dirty="0">
                  <a:solidFill>
                    <a:srgbClr val="E7CD79"/>
                  </a:solidFill>
                  <a:latin typeface="Arial" panose="020B0604020202020204" pitchFamily="34" charset="0"/>
                  <a:cs typeface="Arial" panose="020B0604020202020204" pitchFamily="34" charset="0"/>
                </a:rPr>
                <a:t>Conclusions</a:t>
              </a:r>
            </a:p>
          </p:txBody>
        </p:sp>
      </p:grpSp>
      <p:grpSp>
        <p:nvGrpSpPr>
          <p:cNvPr id="274" name="Group 273"/>
          <p:cNvGrpSpPr/>
          <p:nvPr/>
        </p:nvGrpSpPr>
        <p:grpSpPr>
          <a:xfrm>
            <a:off x="21294680" y="3758252"/>
            <a:ext cx="8201665" cy="10654263"/>
            <a:chOff x="19271273" y="3820324"/>
            <a:chExt cx="10281879" cy="12447549"/>
          </a:xfrm>
        </p:grpSpPr>
        <p:grpSp>
          <p:nvGrpSpPr>
            <p:cNvPr id="273" name="Group 272"/>
            <p:cNvGrpSpPr/>
            <p:nvPr/>
          </p:nvGrpSpPr>
          <p:grpSpPr>
            <a:xfrm>
              <a:off x="19271273" y="3820324"/>
              <a:ext cx="10281879" cy="12429422"/>
              <a:chOff x="19271273" y="3820324"/>
              <a:chExt cx="10281879" cy="12429422"/>
            </a:xfrm>
          </p:grpSpPr>
          <p:sp>
            <p:nvSpPr>
              <p:cNvPr id="272" name="Rectangle 271"/>
              <p:cNvSpPr/>
              <p:nvPr/>
            </p:nvSpPr>
            <p:spPr>
              <a:xfrm>
                <a:off x="19271273" y="3827212"/>
                <a:ext cx="10277088" cy="124225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149" name="TextBox 148"/>
              <p:cNvSpPr txBox="1"/>
              <p:nvPr/>
            </p:nvSpPr>
            <p:spPr>
              <a:xfrm>
                <a:off x="19279459" y="3820324"/>
                <a:ext cx="10273693" cy="643855"/>
              </a:xfrm>
              <a:prstGeom prst="rect">
                <a:avLst/>
              </a:prstGeom>
              <a:solidFill>
                <a:srgbClr val="40403E"/>
              </a:solidFill>
            </p:spPr>
            <p:txBody>
              <a:bodyPr wrap="square" lIns="64332" tIns="32167" rIns="64332" bIns="32167" rtlCol="0">
                <a:spAutoFit/>
              </a:bodyPr>
              <a:lstStyle/>
              <a:p>
                <a:pPr algn="ctr"/>
                <a:r>
                  <a:rPr lang="en-US" sz="3200" dirty="0">
                    <a:solidFill>
                      <a:srgbClr val="E7CD79"/>
                    </a:solidFill>
                    <a:latin typeface="Arial" panose="020B0604020202020204" pitchFamily="34" charset="0"/>
                    <a:cs typeface="Arial" panose="020B0604020202020204" pitchFamily="34" charset="0"/>
                  </a:rPr>
                  <a:t>Work Flow</a:t>
                </a:r>
              </a:p>
            </p:txBody>
          </p:sp>
        </p:grpSp>
        <p:grpSp>
          <p:nvGrpSpPr>
            <p:cNvPr id="28" name="Group 27"/>
            <p:cNvGrpSpPr/>
            <p:nvPr/>
          </p:nvGrpSpPr>
          <p:grpSpPr>
            <a:xfrm>
              <a:off x="19400624" y="4459375"/>
              <a:ext cx="10025495" cy="11808498"/>
              <a:chOff x="6100428" y="14331115"/>
              <a:chExt cx="4910128" cy="6367958"/>
            </a:xfrm>
          </p:grpSpPr>
          <p:graphicFrame>
            <p:nvGraphicFramePr>
              <p:cNvPr id="143" name="Diagram 142"/>
              <p:cNvGraphicFramePr/>
              <p:nvPr>
                <p:extLst>
                  <p:ext uri="{D42A27DB-BD31-4B8C-83A1-F6EECF244321}">
                    <p14:modId xmlns:p14="http://schemas.microsoft.com/office/powerpoint/2010/main" val="327842229"/>
                  </p:ext>
                </p:extLst>
              </p:nvPr>
            </p:nvGraphicFramePr>
            <p:xfrm>
              <a:off x="8907370" y="14331115"/>
              <a:ext cx="2103186" cy="329091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54" name="Rectangle 253"/>
              <p:cNvSpPr/>
              <p:nvPr/>
            </p:nvSpPr>
            <p:spPr>
              <a:xfrm>
                <a:off x="6100428" y="18555271"/>
                <a:ext cx="2013826" cy="396123"/>
              </a:xfrm>
              <a:prstGeom prst="rect">
                <a:avLst/>
              </a:prstGeom>
              <a:noFill/>
              <a:ln w="38100">
                <a:solidFill>
                  <a:srgbClr val="FFC000"/>
                </a:solidFill>
                <a:prstDash val="dash"/>
              </a:ln>
              <a:effectLst>
                <a:glow rad="63500">
                  <a:schemeClr val="accent6">
                    <a:satMod val="175000"/>
                    <a:alpha val="40000"/>
                  </a:schemeClr>
                </a:glo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2400">
                  <a:latin typeface="Arial" panose="020B0604020202020204" pitchFamily="34" charset="0"/>
                  <a:cs typeface="Arial" panose="020B0604020202020204" pitchFamily="34" charset="0"/>
                </a:endParaRPr>
              </a:p>
            </p:txBody>
          </p:sp>
          <p:pic>
            <p:nvPicPr>
              <p:cNvPr id="147" name="Picture 14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10252" y="14355921"/>
                <a:ext cx="3013786" cy="6343152"/>
              </a:xfrm>
              <a:prstGeom prst="rect">
                <a:avLst/>
              </a:prstGeom>
            </p:spPr>
          </p:pic>
          <p:sp>
            <p:nvSpPr>
              <p:cNvPr id="7" name="TextBox 6"/>
              <p:cNvSpPr txBox="1"/>
              <p:nvPr/>
            </p:nvSpPr>
            <p:spPr>
              <a:xfrm>
                <a:off x="9576095" y="18844966"/>
                <a:ext cx="1244271" cy="215448"/>
              </a:xfrm>
              <a:prstGeom prst="rect">
                <a:avLst/>
              </a:prstGeom>
            </p:spPr>
            <p:style>
              <a:lnRef idx="2">
                <a:schemeClr val="accent6"/>
              </a:lnRef>
              <a:fillRef idx="1">
                <a:schemeClr val="lt1"/>
              </a:fillRef>
              <a:effectRef idx="0">
                <a:schemeClr val="accent6"/>
              </a:effectRef>
              <a:fontRef idx="minor">
                <a:schemeClr val="dk1"/>
              </a:fontRef>
            </p:style>
            <p:txBody>
              <a:bodyPr wrap="square" lIns="64332" tIns="32167" rIns="64332" bIns="32167" rtlCol="0">
                <a:spAutoFit/>
              </a:bodyPr>
              <a:lstStyle/>
              <a:p>
                <a:pPr algn="ctr"/>
                <a:r>
                  <a:rPr lang="en-US" b="1" dirty="0">
                    <a:solidFill>
                      <a:schemeClr val="accent6">
                        <a:lumMod val="75000"/>
                      </a:schemeClr>
                    </a:solidFill>
                    <a:latin typeface="Arial" panose="020B0604020202020204" pitchFamily="34" charset="0"/>
                    <a:cs typeface="Arial" panose="020B0604020202020204" pitchFamily="34" charset="0"/>
                  </a:rPr>
                  <a:t>In-Progress</a:t>
                </a:r>
                <a:endParaRPr lang="en-US" dirty="0">
                  <a:solidFill>
                    <a:schemeClr val="accent6">
                      <a:lumMod val="75000"/>
                    </a:schemeClr>
                  </a:solidFill>
                  <a:latin typeface="Arial" panose="020B0604020202020204" pitchFamily="34" charset="0"/>
                  <a:cs typeface="Arial" panose="020B0604020202020204" pitchFamily="34" charset="0"/>
                </a:endParaRPr>
              </a:p>
            </p:txBody>
          </p:sp>
          <p:cxnSp>
            <p:nvCxnSpPr>
              <p:cNvPr id="32" name="Straight Arrow Connector 31"/>
              <p:cNvCxnSpPr/>
              <p:nvPr/>
            </p:nvCxnSpPr>
            <p:spPr>
              <a:xfrm flipV="1">
                <a:off x="8133807" y="18988449"/>
                <a:ext cx="1417869" cy="676"/>
              </a:xfrm>
              <a:prstGeom prst="straightConnector1">
                <a:avLst/>
              </a:prstGeom>
              <a:ln>
                <a:solidFill>
                  <a:srgbClr val="FFC000"/>
                </a:solidFill>
                <a:tailEnd type="triangle"/>
              </a:ln>
              <a:effectLst>
                <a:glow rad="63500">
                  <a:schemeClr val="accent6">
                    <a:satMod val="175000"/>
                    <a:alpha val="40000"/>
                  </a:schemeClr>
                </a:glow>
              </a:effectLst>
            </p:spPr>
            <p:style>
              <a:lnRef idx="2">
                <a:schemeClr val="accent1"/>
              </a:lnRef>
              <a:fillRef idx="0">
                <a:schemeClr val="accent1"/>
              </a:fillRef>
              <a:effectRef idx="1">
                <a:schemeClr val="accent1"/>
              </a:effectRef>
              <a:fontRef idx="minor">
                <a:schemeClr val="tx1"/>
              </a:fontRef>
            </p:style>
          </p:cxnSp>
        </p:grpSp>
      </p:grpSp>
      <p:pic>
        <p:nvPicPr>
          <p:cNvPr id="263" name="Picture 262"/>
          <p:cNvPicPr>
            <a:picLocks noChangeAspect="1"/>
          </p:cNvPicPr>
          <p:nvPr/>
        </p:nvPicPr>
        <p:blipFill>
          <a:blip r:embed="rId10"/>
          <a:stretch>
            <a:fillRect/>
          </a:stretch>
        </p:blipFill>
        <p:spPr>
          <a:xfrm>
            <a:off x="26764953" y="388171"/>
            <a:ext cx="3190054" cy="2591747"/>
          </a:xfrm>
          <a:prstGeom prst="rect">
            <a:avLst/>
          </a:prstGeom>
        </p:spPr>
      </p:pic>
      <p:sp>
        <p:nvSpPr>
          <p:cNvPr id="276" name="Rectangle 275"/>
          <p:cNvSpPr/>
          <p:nvPr/>
        </p:nvSpPr>
        <p:spPr>
          <a:xfrm>
            <a:off x="690336" y="12695068"/>
            <a:ext cx="11508297" cy="111506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00" dirty="0">
              <a:latin typeface="Arial" panose="020B0604020202020204" pitchFamily="34" charset="0"/>
              <a:cs typeface="Arial" panose="020B0604020202020204" pitchFamily="34" charset="0"/>
            </a:endParaRPr>
          </a:p>
        </p:txBody>
      </p:sp>
      <p:sp>
        <p:nvSpPr>
          <p:cNvPr id="35" name="Rectangle 34"/>
          <p:cNvSpPr/>
          <p:nvPr/>
        </p:nvSpPr>
        <p:spPr>
          <a:xfrm>
            <a:off x="915037" y="13827840"/>
            <a:ext cx="10983196" cy="1655010"/>
          </a:xfrm>
          <a:prstGeom prst="rect">
            <a:avLst/>
          </a:prstGeom>
        </p:spPr>
        <p:txBody>
          <a:bodyPr wrap="square" lIns="54043" tIns="27022" rIns="54043" bIns="27022">
            <a:spAutoFit/>
          </a:bodyPr>
          <a:lstStyle/>
          <a:p>
            <a:r>
              <a:rPr lang="en-US" sz="2600" dirty="0">
                <a:latin typeface="Arial" panose="020B0604020202020204" pitchFamily="34" charset="0"/>
                <a:cs typeface="Arial" panose="020B0604020202020204" pitchFamily="34" charset="0"/>
              </a:rPr>
              <a:t>T-D chart, velocity log, and density log (RHOB) are used to generate acoustic impedance (AI), and reflection coefficient (RC) logs. synthetic seismograms generated for all the 9 wells and matched With the seismic data used for horizon picking for both C-Sand and D-Sand.  </a:t>
            </a:r>
          </a:p>
        </p:txBody>
      </p:sp>
      <p:sp>
        <p:nvSpPr>
          <p:cNvPr id="62" name="Rectangle 61"/>
          <p:cNvSpPr/>
          <p:nvPr/>
        </p:nvSpPr>
        <p:spPr>
          <a:xfrm>
            <a:off x="785969" y="13277163"/>
            <a:ext cx="3723803" cy="492443"/>
          </a:xfrm>
          <a:prstGeom prst="rect">
            <a:avLst/>
          </a:prstGeom>
        </p:spPr>
        <p:txBody>
          <a:bodyPr wrap="square">
            <a:spAutoFit/>
          </a:bodyPr>
          <a:lstStyle/>
          <a:p>
            <a:pPr marL="270237" indent="-270237">
              <a:buFont typeface="Arial" panose="020B0604020202020204" pitchFamily="34" charset="0"/>
              <a:buChar char="•"/>
            </a:pPr>
            <a:r>
              <a:rPr lang="en-US" sz="2600" b="1" dirty="0">
                <a:solidFill>
                  <a:prstClr val="black"/>
                </a:solidFill>
                <a:latin typeface="Arial" panose="020B0604020202020204" pitchFamily="34" charset="0"/>
                <a:cs typeface="Arial" panose="020B0604020202020204" pitchFamily="34" charset="0"/>
              </a:rPr>
              <a:t>Seismic and well tie</a:t>
            </a:r>
          </a:p>
        </p:txBody>
      </p:sp>
      <p:sp>
        <p:nvSpPr>
          <p:cNvPr id="158" name="TextBox 157"/>
          <p:cNvSpPr txBox="1"/>
          <p:nvPr/>
        </p:nvSpPr>
        <p:spPr>
          <a:xfrm>
            <a:off x="715670" y="12709913"/>
            <a:ext cx="11507597" cy="465072"/>
          </a:xfrm>
          <a:prstGeom prst="rect">
            <a:avLst/>
          </a:prstGeom>
          <a:solidFill>
            <a:srgbClr val="40403E"/>
          </a:solidFill>
        </p:spPr>
        <p:txBody>
          <a:bodyPr wrap="square" lIns="64332" tIns="32167" rIns="64332" bIns="32167" rtlCol="0" anchor="t">
            <a:spAutoFit/>
          </a:bodyPr>
          <a:lstStyle/>
          <a:p>
            <a:pPr algn="ctr"/>
            <a:r>
              <a:rPr lang="en-US" sz="2600" dirty="0">
                <a:solidFill>
                  <a:srgbClr val="E7CD79"/>
                </a:solidFill>
                <a:latin typeface="Arial" panose="020B0604020202020204" pitchFamily="34" charset="0"/>
                <a:cs typeface="Arial" panose="020B0604020202020204" pitchFamily="34" charset="0"/>
              </a:rPr>
              <a:t>Seismic Interpretation and Well Log Analysis</a:t>
            </a:r>
          </a:p>
        </p:txBody>
      </p:sp>
      <p:grpSp>
        <p:nvGrpSpPr>
          <p:cNvPr id="262" name="Group 261"/>
          <p:cNvGrpSpPr/>
          <p:nvPr/>
        </p:nvGrpSpPr>
        <p:grpSpPr>
          <a:xfrm>
            <a:off x="12634501" y="14601124"/>
            <a:ext cx="16900527" cy="9234564"/>
            <a:chOff x="3550408" y="17136143"/>
            <a:chExt cx="16900527" cy="9234564"/>
          </a:xfrm>
        </p:grpSpPr>
        <p:sp>
          <p:nvSpPr>
            <p:cNvPr id="253" name="Rectangle 252"/>
            <p:cNvSpPr/>
            <p:nvPr/>
          </p:nvSpPr>
          <p:spPr>
            <a:xfrm>
              <a:off x="3550408" y="17156970"/>
              <a:ext cx="16861844" cy="92137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grpSp>
          <p:nvGrpSpPr>
            <p:cNvPr id="255" name="Group 254"/>
            <p:cNvGrpSpPr/>
            <p:nvPr/>
          </p:nvGrpSpPr>
          <p:grpSpPr>
            <a:xfrm>
              <a:off x="3572033" y="17136143"/>
              <a:ext cx="16878902" cy="9098969"/>
              <a:chOff x="3572033" y="17136143"/>
              <a:chExt cx="16878902" cy="9098969"/>
            </a:xfrm>
          </p:grpSpPr>
          <p:grpSp>
            <p:nvGrpSpPr>
              <p:cNvPr id="242" name="Group 241"/>
              <p:cNvGrpSpPr/>
              <p:nvPr/>
            </p:nvGrpSpPr>
            <p:grpSpPr>
              <a:xfrm>
                <a:off x="3579616" y="17730711"/>
                <a:ext cx="16871319" cy="8504401"/>
                <a:chOff x="3579616" y="17730711"/>
                <a:chExt cx="16871319" cy="8504401"/>
              </a:xfrm>
            </p:grpSpPr>
            <p:sp>
              <p:nvSpPr>
                <p:cNvPr id="119" name="Rectangle 118"/>
                <p:cNvSpPr/>
                <p:nvPr/>
              </p:nvSpPr>
              <p:spPr>
                <a:xfrm>
                  <a:off x="13268645" y="21153624"/>
                  <a:ext cx="7182290" cy="1292662"/>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5. Thin-section of the </a:t>
                  </a:r>
                  <a:r>
                    <a:rPr lang="en-US" sz="2600" dirty="0" err="1">
                      <a:latin typeface="Arial" panose="020B0604020202020204" pitchFamily="34" charset="0"/>
                      <a:cs typeface="Arial" panose="020B0604020202020204" pitchFamily="34" charset="0"/>
                    </a:rPr>
                    <a:t>Kaimiro</a:t>
                  </a:r>
                  <a:r>
                    <a:rPr lang="en-US" sz="2600" dirty="0">
                      <a:latin typeface="Arial" panose="020B0604020202020204" pitchFamily="34" charset="0"/>
                      <a:cs typeface="Arial" panose="020B0604020202020204" pitchFamily="34" charset="0"/>
                    </a:rPr>
                    <a:t> D-Sand with magnification 4 mm from Maui-7 at depth of 3011 ft. </a:t>
                  </a:r>
                  <a:r>
                    <a:rPr lang="en-US" sz="2600" b="1" dirty="0">
                      <a:latin typeface="Arial" panose="020B0604020202020204" pitchFamily="34" charset="0"/>
                      <a:cs typeface="Arial" panose="020B0604020202020204" pitchFamily="34" charset="0"/>
                    </a:rPr>
                    <a:t>Porosity</a:t>
                  </a:r>
                  <a:r>
                    <a:rPr lang="en-US" sz="2600" dirty="0">
                      <a:latin typeface="Arial" panose="020B0604020202020204" pitchFamily="34" charset="0"/>
                      <a:cs typeface="Arial" panose="020B0604020202020204" pitchFamily="34" charset="0"/>
                    </a:rPr>
                    <a:t> is estimated to be </a:t>
                  </a:r>
                  <a:r>
                    <a:rPr lang="en-US" sz="2600" b="1" dirty="0">
                      <a:latin typeface="Arial" panose="020B0604020202020204" pitchFamily="34" charset="0"/>
                      <a:cs typeface="Arial" panose="020B0604020202020204" pitchFamily="34" charset="0"/>
                    </a:rPr>
                    <a:t>32.5%</a:t>
                  </a:r>
                </a:p>
              </p:txBody>
            </p:sp>
            <p:grpSp>
              <p:nvGrpSpPr>
                <p:cNvPr id="58" name="Group 57"/>
                <p:cNvGrpSpPr/>
                <p:nvPr/>
              </p:nvGrpSpPr>
              <p:grpSpPr>
                <a:xfrm>
                  <a:off x="16743229" y="18485076"/>
                  <a:ext cx="3496125" cy="2548922"/>
                  <a:chOff x="30824872" y="14755775"/>
                  <a:chExt cx="5914770" cy="4312285"/>
                </a:xfrm>
              </p:grpSpPr>
              <p:pic>
                <p:nvPicPr>
                  <p:cNvPr id="125" name="Content Placeholder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0824872" y="14755775"/>
                    <a:ext cx="5749710" cy="4312285"/>
                  </a:xfrm>
                  <a:prstGeom prst="rect">
                    <a:avLst/>
                  </a:prstGeom>
                </p:spPr>
              </p:pic>
              <p:sp>
                <p:nvSpPr>
                  <p:cNvPr id="236" name="TextBox 235"/>
                  <p:cNvSpPr txBox="1"/>
                  <p:nvPr/>
                </p:nvSpPr>
                <p:spPr>
                  <a:xfrm>
                    <a:off x="31579508" y="14965694"/>
                    <a:ext cx="5160134" cy="67690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Grain – orange, red</a:t>
                    </a:r>
                  </a:p>
                </p:txBody>
              </p:sp>
            </p:grpSp>
            <p:grpSp>
              <p:nvGrpSpPr>
                <p:cNvPr id="57" name="Group 56"/>
                <p:cNvGrpSpPr/>
                <p:nvPr/>
              </p:nvGrpSpPr>
              <p:grpSpPr>
                <a:xfrm>
                  <a:off x="13109757" y="18485074"/>
                  <a:ext cx="3670429" cy="2539534"/>
                  <a:chOff x="24360310" y="14762742"/>
                  <a:chExt cx="6209657" cy="4296399"/>
                </a:xfrm>
              </p:grpSpPr>
              <p:pic>
                <p:nvPicPr>
                  <p:cNvPr id="128" name="Picture 1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4360310" y="14762742"/>
                    <a:ext cx="5728524" cy="4296399"/>
                  </a:xfrm>
                  <a:prstGeom prst="rect">
                    <a:avLst/>
                  </a:prstGeom>
                </p:spPr>
              </p:pic>
              <p:sp>
                <p:nvSpPr>
                  <p:cNvPr id="237" name="TextBox 236"/>
                  <p:cNvSpPr txBox="1"/>
                  <p:nvPr/>
                </p:nvSpPr>
                <p:spPr>
                  <a:xfrm>
                    <a:off x="24547123" y="15015618"/>
                    <a:ext cx="6022844" cy="676909"/>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Pores – orange, green, red</a:t>
                    </a:r>
                  </a:p>
                </p:txBody>
              </p:sp>
            </p:grpSp>
            <p:sp>
              <p:nvSpPr>
                <p:cNvPr id="220" name="TextBox 219"/>
                <p:cNvSpPr txBox="1"/>
                <p:nvPr/>
              </p:nvSpPr>
              <p:spPr>
                <a:xfrm>
                  <a:off x="12651071" y="17753712"/>
                  <a:ext cx="4484643" cy="492443"/>
                </a:xfrm>
                <a:prstGeom prst="rect">
                  <a:avLst/>
                </a:prstGeom>
                <a:noFill/>
              </p:spPr>
              <p:txBody>
                <a:bodyPr wrap="square" rtlCol="0">
                  <a:spAutoFit/>
                </a:bodyPr>
                <a:lstStyle/>
                <a:p>
                  <a:pPr marL="270237" indent="-270237">
                    <a:buFont typeface="Arial" panose="020B0604020202020204" pitchFamily="34" charset="0"/>
                    <a:buChar char="•"/>
                  </a:pPr>
                  <a:r>
                    <a:rPr lang="en-US" sz="2600" b="1" dirty="0">
                      <a:latin typeface="Arial" panose="020B0604020202020204" pitchFamily="34" charset="0"/>
                      <a:cs typeface="Arial" panose="020B0604020202020204" pitchFamily="34" charset="0"/>
                    </a:rPr>
                    <a:t>Morphological analysis</a:t>
                  </a:r>
                  <a:endParaRPr lang="en-US" sz="2600" dirty="0">
                    <a:latin typeface="Arial" panose="020B0604020202020204" pitchFamily="34" charset="0"/>
                    <a:cs typeface="Arial" panose="020B0604020202020204" pitchFamily="34" charset="0"/>
                  </a:endParaRPr>
                </a:p>
              </p:txBody>
            </p:sp>
            <p:pic>
              <p:nvPicPr>
                <p:cNvPr id="227" name="Picture 226"/>
                <p:cNvPicPr>
                  <a:picLocks noChangeAspect="1"/>
                </p:cNvPicPr>
                <p:nvPr/>
              </p:nvPicPr>
              <p:blipFill rotWithShape="1">
                <a:blip r:embed="rId13">
                  <a:extLst>
                    <a:ext uri="{28A0092B-C50C-407E-A947-70E740481C1C}">
                      <a14:useLocalDpi xmlns:a14="http://schemas.microsoft.com/office/drawing/2010/main" val="0"/>
                    </a:ext>
                  </a:extLst>
                </a:blip>
                <a:srcRect r="6532"/>
                <a:stretch/>
              </p:blipFill>
              <p:spPr>
                <a:xfrm>
                  <a:off x="7978610" y="18408061"/>
                  <a:ext cx="3993709" cy="6390613"/>
                </a:xfrm>
                <a:prstGeom prst="rect">
                  <a:avLst/>
                </a:prstGeom>
              </p:spPr>
            </p:pic>
            <p:pic>
              <p:nvPicPr>
                <p:cNvPr id="226" name="Picture 225"/>
                <p:cNvPicPr>
                  <a:picLocks noChangeAspect="1"/>
                </p:cNvPicPr>
                <p:nvPr/>
              </p:nvPicPr>
              <p:blipFill rotWithShape="1">
                <a:blip r:embed="rId14">
                  <a:extLst>
                    <a:ext uri="{28A0092B-C50C-407E-A947-70E740481C1C}">
                      <a14:useLocalDpi xmlns:a14="http://schemas.microsoft.com/office/drawing/2010/main" val="0"/>
                    </a:ext>
                  </a:extLst>
                </a:blip>
                <a:srcRect l="137" r="6965"/>
                <a:stretch/>
              </p:blipFill>
              <p:spPr>
                <a:xfrm>
                  <a:off x="3696935" y="18423496"/>
                  <a:ext cx="4008879" cy="6398593"/>
                </a:xfrm>
                <a:prstGeom prst="rect">
                  <a:avLst/>
                </a:prstGeom>
              </p:spPr>
            </p:pic>
            <p:pic>
              <p:nvPicPr>
                <p:cNvPr id="231" name="Picture 23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825210" y="21854488"/>
                  <a:ext cx="1570828" cy="1524233"/>
                </a:xfrm>
                <a:prstGeom prst="rect">
                  <a:avLst/>
                </a:prstGeom>
              </p:spPr>
            </p:pic>
            <p:sp>
              <p:nvSpPr>
                <p:cNvPr id="221" name="Rectangle 220"/>
                <p:cNvSpPr/>
                <p:nvPr/>
              </p:nvSpPr>
              <p:spPr>
                <a:xfrm>
                  <a:off x="9081510" y="18357442"/>
                  <a:ext cx="1466363" cy="523220"/>
                </a:xfrm>
                <a:prstGeom prst="rect">
                  <a:avLst/>
                </a:prstGeom>
              </p:spPr>
              <p:txBody>
                <a:bodyPr wrap="none">
                  <a:spAutoFit/>
                </a:bodyPr>
                <a:lstStyle/>
                <a:p>
                  <a:r>
                    <a:rPr lang="en-US" sz="2600" dirty="0">
                      <a:latin typeface="Arial" panose="020B0604020202020204" pitchFamily="34" charset="0"/>
                      <a:cs typeface="Arial" panose="020B0604020202020204" pitchFamily="34" charset="0"/>
                    </a:rPr>
                    <a:t>MBZ(11</a:t>
                  </a:r>
                  <a:r>
                    <a:rPr lang="en-US" sz="2800" dirty="0">
                      <a:latin typeface="Arial" panose="020B0604020202020204" pitchFamily="34" charset="0"/>
                      <a:cs typeface="Arial" panose="020B0604020202020204" pitchFamily="34" charset="0"/>
                    </a:rPr>
                    <a:t>)</a:t>
                  </a:r>
                </a:p>
              </p:txBody>
            </p:sp>
            <p:sp>
              <p:nvSpPr>
                <p:cNvPr id="256" name="Rectangle 255"/>
                <p:cNvSpPr/>
                <p:nvPr/>
              </p:nvSpPr>
              <p:spPr>
                <a:xfrm>
                  <a:off x="5022187" y="18421791"/>
                  <a:ext cx="1204176" cy="492443"/>
                </a:xfrm>
                <a:prstGeom prst="rect">
                  <a:avLst/>
                </a:prstGeom>
              </p:spPr>
              <p:txBody>
                <a:bodyPr wrap="none">
                  <a:spAutoFit/>
                </a:bodyPr>
                <a:lstStyle/>
                <a:p>
                  <a:r>
                    <a:rPr lang="en-US" sz="2600" dirty="0">
                      <a:latin typeface="Arial" panose="020B0604020202020204" pitchFamily="34" charset="0"/>
                      <a:cs typeface="Arial" panose="020B0604020202020204" pitchFamily="34" charset="0"/>
                    </a:rPr>
                    <a:t>Maui-7</a:t>
                  </a:r>
                </a:p>
              </p:txBody>
            </p:sp>
            <p:sp>
              <p:nvSpPr>
                <p:cNvPr id="257" name="Rectangle 256"/>
                <p:cNvSpPr/>
                <p:nvPr/>
              </p:nvSpPr>
              <p:spPr>
                <a:xfrm>
                  <a:off x="3579616" y="24942450"/>
                  <a:ext cx="10398743" cy="1292662"/>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4. Wells Maui-7 and MBZ(11) are within the same area of MauiB. Petrophysical parameters are generated from the log analysis showing the shale volume (</a:t>
                  </a:r>
                  <a:r>
                    <a:rPr lang="en-US" sz="2600" dirty="0" err="1">
                      <a:latin typeface="Arial" panose="020B0604020202020204" pitchFamily="34" charset="0"/>
                      <a:cs typeface="Arial" panose="020B0604020202020204" pitchFamily="34" charset="0"/>
                    </a:rPr>
                    <a:t>Vsh</a:t>
                  </a:r>
                  <a:r>
                    <a:rPr lang="en-US" sz="2600" dirty="0">
                      <a:latin typeface="Arial" panose="020B0604020202020204" pitchFamily="34" charset="0"/>
                      <a:cs typeface="Arial" panose="020B0604020202020204" pitchFamily="34" charset="0"/>
                    </a:rPr>
                    <a:t>) and effective porosity (PHIE).</a:t>
                  </a:r>
                </a:p>
              </p:txBody>
            </p:sp>
            <p:sp>
              <p:nvSpPr>
                <p:cNvPr id="185" name="TextBox 184"/>
                <p:cNvSpPr txBox="1"/>
                <p:nvPr/>
              </p:nvSpPr>
              <p:spPr>
                <a:xfrm rot="10800000" flipV="1">
                  <a:off x="3815680" y="17730711"/>
                  <a:ext cx="4068730" cy="523220"/>
                </a:xfrm>
                <a:prstGeom prst="rect">
                  <a:avLst/>
                </a:prstGeom>
                <a:noFill/>
              </p:spPr>
              <p:txBody>
                <a:bodyPr wrap="square" rtlCol="0">
                  <a:spAutoFit/>
                </a:bodyPr>
                <a:lstStyle/>
                <a:p>
                  <a:pPr marL="270237" indent="-270237">
                    <a:buFont typeface="Arial" panose="020B0604020202020204" pitchFamily="34" charset="0"/>
                    <a:buChar char="•"/>
                  </a:pPr>
                  <a:r>
                    <a:rPr lang="en-US" sz="2800" b="1" dirty="0">
                      <a:latin typeface="Arial" panose="020B0604020202020204" pitchFamily="34" charset="0"/>
                      <a:cs typeface="Arial" panose="020B0604020202020204" pitchFamily="34" charset="0"/>
                    </a:rPr>
                    <a:t>Log analysis</a:t>
                  </a:r>
                  <a:endParaRPr lang="en-US" sz="2800" dirty="0">
                    <a:latin typeface="Arial" panose="020B0604020202020204" pitchFamily="34" charset="0"/>
                    <a:cs typeface="Arial" panose="020B0604020202020204" pitchFamily="34" charset="0"/>
                  </a:endParaRPr>
                </a:p>
              </p:txBody>
            </p:sp>
          </p:grpSp>
          <p:sp>
            <p:nvSpPr>
              <p:cNvPr id="164" name="TextBox 163"/>
              <p:cNvSpPr txBox="1"/>
              <p:nvPr/>
            </p:nvSpPr>
            <p:spPr>
              <a:xfrm>
                <a:off x="3572033" y="17136143"/>
                <a:ext cx="16836398" cy="557405"/>
              </a:xfrm>
              <a:prstGeom prst="rect">
                <a:avLst/>
              </a:prstGeom>
              <a:solidFill>
                <a:srgbClr val="40403E"/>
              </a:solidFill>
            </p:spPr>
            <p:txBody>
              <a:bodyPr wrap="square" lIns="64332" tIns="32167" rIns="64332" bIns="32167" rtlCol="0">
                <a:spAutoFit/>
              </a:bodyPr>
              <a:lstStyle/>
              <a:p>
                <a:pPr algn="ctr"/>
                <a:r>
                  <a:rPr lang="en-US" sz="3200" dirty="0">
                    <a:solidFill>
                      <a:srgbClr val="E7CD79"/>
                    </a:solidFill>
                    <a:latin typeface="Arial" panose="020B0604020202020204" pitchFamily="34" charset="0"/>
                    <a:cs typeface="Arial" panose="020B0604020202020204" pitchFamily="34" charset="0"/>
                  </a:rPr>
                  <a:t>Petrophysical Analysis</a:t>
                </a:r>
              </a:p>
            </p:txBody>
          </p:sp>
        </p:grpSp>
      </p:grpSp>
      <p:sp>
        <p:nvSpPr>
          <p:cNvPr id="59" name="TextBox 58"/>
          <p:cNvSpPr txBox="1"/>
          <p:nvPr/>
        </p:nvSpPr>
        <p:spPr>
          <a:xfrm>
            <a:off x="828856" y="15713236"/>
            <a:ext cx="3091330" cy="523220"/>
          </a:xfrm>
          <a:prstGeom prst="rect">
            <a:avLst/>
          </a:prstGeom>
          <a:noFill/>
        </p:spPr>
        <p:txBody>
          <a:bodyPr wrap="square" rtlCol="0">
            <a:spAutoFit/>
          </a:bodyPr>
          <a:lstStyle/>
          <a:p>
            <a:pPr marL="270237" indent="-270237">
              <a:buFont typeface="Arial" panose="020B0604020202020204" pitchFamily="34" charset="0"/>
              <a:buChar char="•"/>
            </a:pPr>
            <a:r>
              <a:rPr lang="en-US" sz="2800" b="1" dirty="0" err="1">
                <a:latin typeface="Arial" panose="020B0604020202020204" pitchFamily="34" charset="0"/>
                <a:cs typeface="Arial" panose="020B0604020202020204" pitchFamily="34" charset="0"/>
              </a:rPr>
              <a:t>Crossplots</a:t>
            </a:r>
            <a:endParaRPr lang="en-US" sz="2800" dirty="0">
              <a:latin typeface="Arial" panose="020B0604020202020204" pitchFamily="34" charset="0"/>
              <a:cs typeface="Arial" panose="020B0604020202020204" pitchFamily="34" charset="0"/>
            </a:endParaRPr>
          </a:p>
        </p:txBody>
      </p:sp>
      <p:sp>
        <p:nvSpPr>
          <p:cNvPr id="60" name="Rectangle 59"/>
          <p:cNvSpPr/>
          <p:nvPr/>
        </p:nvSpPr>
        <p:spPr>
          <a:xfrm>
            <a:off x="1734739" y="22413770"/>
            <a:ext cx="9854663" cy="954107"/>
          </a:xfrm>
          <a:prstGeom prst="rect">
            <a:avLst/>
          </a:prstGeom>
        </p:spPr>
        <p:txBody>
          <a:bodyPr wrap="square">
            <a:spAutoFit/>
          </a:bodyPr>
          <a:lstStyle/>
          <a:p>
            <a:pPr lvl="0"/>
            <a:r>
              <a:rPr lang="en-US" sz="2800" dirty="0">
                <a:solidFill>
                  <a:prstClr val="black"/>
                </a:solidFill>
                <a:latin typeface="Arial" panose="020B0604020202020204" pitchFamily="34" charset="0"/>
                <a:cs typeface="Arial" panose="020B0604020202020204" pitchFamily="34" charset="0"/>
              </a:rPr>
              <a:t>Figure 3. </a:t>
            </a:r>
            <a:r>
              <a:rPr lang="en-US" sz="2800" dirty="0" err="1">
                <a:solidFill>
                  <a:prstClr val="black"/>
                </a:solidFill>
                <a:latin typeface="Arial" panose="020B0604020202020204" pitchFamily="34" charset="0"/>
                <a:cs typeface="Arial" panose="020B0604020202020204" pitchFamily="34" charset="0"/>
              </a:rPr>
              <a:t>Nuetron</a:t>
            </a:r>
            <a:r>
              <a:rPr lang="en-US" sz="2800" dirty="0">
                <a:solidFill>
                  <a:prstClr val="black"/>
                </a:solidFill>
                <a:latin typeface="Arial" panose="020B0604020202020204" pitchFamily="34" charset="0"/>
                <a:cs typeface="Arial" panose="020B0604020202020204" pitchFamily="34" charset="0"/>
              </a:rPr>
              <a:t> – density logs </a:t>
            </a:r>
            <a:r>
              <a:rPr lang="en-US" sz="2800" dirty="0" err="1">
                <a:solidFill>
                  <a:prstClr val="black"/>
                </a:solidFill>
                <a:latin typeface="Arial" panose="020B0604020202020204" pitchFamily="34" charset="0"/>
                <a:cs typeface="Arial" panose="020B0604020202020204" pitchFamily="34" charset="0"/>
              </a:rPr>
              <a:t>crossploted</a:t>
            </a:r>
            <a:r>
              <a:rPr lang="en-US" sz="2800" dirty="0">
                <a:solidFill>
                  <a:prstClr val="black"/>
                </a:solidFill>
                <a:latin typeface="Arial" panose="020B0604020202020204" pitchFamily="34" charset="0"/>
                <a:cs typeface="Arial" panose="020B0604020202020204" pitchFamily="34" charset="0"/>
              </a:rPr>
              <a:t> with gamma ray log data to identify facies and sequence stratigraphy</a:t>
            </a:r>
          </a:p>
        </p:txBody>
      </p:sp>
      <p:grpSp>
        <p:nvGrpSpPr>
          <p:cNvPr id="240" name="Group 239"/>
          <p:cNvGrpSpPr/>
          <p:nvPr/>
        </p:nvGrpSpPr>
        <p:grpSpPr>
          <a:xfrm>
            <a:off x="1071801" y="16578042"/>
            <a:ext cx="11175614" cy="5570356"/>
            <a:chOff x="13824068" y="14146233"/>
            <a:chExt cx="6405552" cy="2951822"/>
          </a:xfrm>
        </p:grpSpPr>
        <p:grpSp>
          <p:nvGrpSpPr>
            <p:cNvPr id="61" name="Group 60"/>
            <p:cNvGrpSpPr/>
            <p:nvPr/>
          </p:nvGrpSpPr>
          <p:grpSpPr>
            <a:xfrm>
              <a:off x="13824068" y="14155838"/>
              <a:ext cx="5776628" cy="2932615"/>
              <a:chOff x="26923332" y="7625316"/>
              <a:chExt cx="9772937" cy="4961420"/>
            </a:xfrm>
          </p:grpSpPr>
          <p:pic>
            <p:nvPicPr>
              <p:cNvPr id="31" name="Picture 30"/>
              <p:cNvPicPr>
                <a:picLocks noChangeAspect="1"/>
              </p:cNvPicPr>
              <p:nvPr/>
            </p:nvPicPr>
            <p:blipFill rotWithShape="1">
              <a:blip r:embed="rId16">
                <a:extLst>
                  <a:ext uri="{28A0092B-C50C-407E-A947-70E740481C1C}">
                    <a14:useLocalDpi xmlns:a14="http://schemas.microsoft.com/office/drawing/2010/main" val="0"/>
                  </a:ext>
                </a:extLst>
              </a:blip>
              <a:srcRect l="2925" t="5911" r="21192"/>
              <a:stretch/>
            </p:blipFill>
            <p:spPr>
              <a:xfrm>
                <a:off x="26923332" y="7625316"/>
                <a:ext cx="8557562" cy="4961420"/>
              </a:xfrm>
              <a:prstGeom prst="rect">
                <a:avLst/>
              </a:prstGeom>
            </p:spPr>
          </p:pic>
          <p:pic>
            <p:nvPicPr>
              <p:cNvPr id="122" name="Picture 121"/>
              <p:cNvPicPr>
                <a:picLocks noChangeAspect="1"/>
              </p:cNvPicPr>
              <p:nvPr/>
            </p:nvPicPr>
            <p:blipFill rotWithShape="1">
              <a:blip r:embed="rId16">
                <a:extLst>
                  <a:ext uri="{28A0092B-C50C-407E-A947-70E740481C1C}">
                    <a14:useLocalDpi xmlns:a14="http://schemas.microsoft.com/office/drawing/2010/main" val="0"/>
                  </a:ext>
                </a:extLst>
              </a:blip>
              <a:srcRect l="88407" r="1393" b="15161"/>
              <a:stretch/>
            </p:blipFill>
            <p:spPr>
              <a:xfrm>
                <a:off x="36104754" y="9892308"/>
                <a:ext cx="591515" cy="2300395"/>
              </a:xfrm>
              <a:prstGeom prst="rect">
                <a:avLst/>
              </a:prstGeom>
            </p:spPr>
          </p:pic>
        </p:grpSp>
        <p:pic>
          <p:nvPicPr>
            <p:cNvPr id="195" name="Picture 194"/>
            <p:cNvPicPr>
              <a:picLocks noChangeAspect="1"/>
            </p:cNvPicPr>
            <p:nvPr/>
          </p:nvPicPr>
          <p:blipFill rotWithShape="1">
            <a:blip r:embed="rId16">
              <a:extLst>
                <a:ext uri="{28A0092B-C50C-407E-A947-70E740481C1C}">
                  <a14:useLocalDpi xmlns:a14="http://schemas.microsoft.com/office/drawing/2010/main" val="0"/>
                </a:ext>
              </a:extLst>
            </a:blip>
            <a:srcRect l="22035" t="2712" r="46769" b="93803"/>
            <a:stretch/>
          </p:blipFill>
          <p:spPr>
            <a:xfrm>
              <a:off x="16780618" y="16989430"/>
              <a:ext cx="2079502" cy="108625"/>
            </a:xfrm>
            <a:prstGeom prst="rect">
              <a:avLst/>
            </a:prstGeom>
          </p:spPr>
        </p:pic>
        <p:sp>
          <p:nvSpPr>
            <p:cNvPr id="63" name="Rectangle 62"/>
            <p:cNvSpPr/>
            <p:nvPr/>
          </p:nvSpPr>
          <p:spPr>
            <a:xfrm>
              <a:off x="14678760" y="14146233"/>
              <a:ext cx="3181293" cy="6340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atin typeface="Arial" panose="020B0604020202020204" pitchFamily="34" charset="0"/>
                <a:cs typeface="Arial" panose="020B0604020202020204" pitchFamily="34" charset="0"/>
              </a:endParaRPr>
            </a:p>
          </p:txBody>
        </p:sp>
        <p:sp>
          <p:nvSpPr>
            <p:cNvPr id="97" name="TextBox 96"/>
            <p:cNvSpPr txBox="1"/>
            <p:nvPr/>
          </p:nvSpPr>
          <p:spPr>
            <a:xfrm>
              <a:off x="15591715" y="16104766"/>
              <a:ext cx="743959" cy="19571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Dolomite</a:t>
              </a:r>
            </a:p>
          </p:txBody>
        </p:sp>
        <p:sp>
          <p:nvSpPr>
            <p:cNvPr id="206" name="TextBox 205"/>
            <p:cNvSpPr txBox="1"/>
            <p:nvPr/>
          </p:nvSpPr>
          <p:spPr>
            <a:xfrm>
              <a:off x="14211513" y="15967971"/>
              <a:ext cx="773419" cy="195715"/>
            </a:xfrm>
            <a:prstGeom prst="rect">
              <a:avLst/>
            </a:prstGeom>
            <a:noFill/>
          </p:spPr>
          <p:txBody>
            <a:bodyPr wrap="square" rtlCol="0">
              <a:spAutoFit/>
            </a:bodyPr>
            <a:lstStyle/>
            <a:p>
              <a:r>
                <a:rPr lang="en-US" b="1" dirty="0" err="1">
                  <a:latin typeface="Arial" panose="020B0604020202020204" pitchFamily="34" charset="0"/>
                  <a:cs typeface="Arial" panose="020B0604020202020204" pitchFamily="34" charset="0"/>
                </a:rPr>
                <a:t>Limstone</a:t>
              </a:r>
              <a:endParaRPr lang="en-US" b="1" dirty="0">
                <a:latin typeface="Arial" panose="020B0604020202020204" pitchFamily="34" charset="0"/>
                <a:cs typeface="Arial" panose="020B0604020202020204" pitchFamily="34" charset="0"/>
              </a:endParaRPr>
            </a:p>
          </p:txBody>
        </p:sp>
        <p:sp>
          <p:nvSpPr>
            <p:cNvPr id="207" name="TextBox 206"/>
            <p:cNvSpPr txBox="1"/>
            <p:nvPr/>
          </p:nvSpPr>
          <p:spPr>
            <a:xfrm>
              <a:off x="14000165" y="14652053"/>
              <a:ext cx="816242" cy="19571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Sandstone</a:t>
              </a:r>
            </a:p>
          </p:txBody>
        </p:sp>
        <p:sp>
          <p:nvSpPr>
            <p:cNvPr id="208" name="TextBox 207"/>
            <p:cNvSpPr txBox="1"/>
            <p:nvPr/>
          </p:nvSpPr>
          <p:spPr>
            <a:xfrm>
              <a:off x="15543418" y="14361195"/>
              <a:ext cx="855980" cy="195715"/>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Coal/Shale</a:t>
              </a:r>
            </a:p>
          </p:txBody>
        </p:sp>
        <p:sp>
          <p:nvSpPr>
            <p:cNvPr id="209" name="TextBox 208"/>
            <p:cNvSpPr txBox="1"/>
            <p:nvPr/>
          </p:nvSpPr>
          <p:spPr>
            <a:xfrm>
              <a:off x="14743183" y="14513048"/>
              <a:ext cx="498528" cy="34250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Sandy Shale</a:t>
              </a:r>
            </a:p>
          </p:txBody>
        </p:sp>
        <p:sp>
          <p:nvSpPr>
            <p:cNvPr id="210" name="TextBox 209"/>
            <p:cNvSpPr txBox="1"/>
            <p:nvPr/>
          </p:nvSpPr>
          <p:spPr>
            <a:xfrm>
              <a:off x="14186402" y="15422356"/>
              <a:ext cx="573087" cy="342501"/>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Sandy lime</a:t>
              </a:r>
            </a:p>
          </p:txBody>
        </p:sp>
        <p:sp>
          <p:nvSpPr>
            <p:cNvPr id="211" name="TextBox 210"/>
            <p:cNvSpPr txBox="1"/>
            <p:nvPr/>
          </p:nvSpPr>
          <p:spPr>
            <a:xfrm>
              <a:off x="19028462" y="14769568"/>
              <a:ext cx="1201158" cy="575204"/>
            </a:xfrm>
            <a:prstGeom prst="rect">
              <a:avLst/>
            </a:prstGeom>
            <a:noFill/>
          </p:spPr>
          <p:txBody>
            <a:bodyPr wrap="square" rtlCol="0">
              <a:spAutoFit/>
            </a:bodyPr>
            <a:lstStyle/>
            <a:p>
              <a:r>
                <a:rPr lang="en-US" sz="1600" b="1" dirty="0">
                  <a:solidFill>
                    <a:srgbClr val="0070C0"/>
                  </a:solidFill>
                  <a:latin typeface="Arial" panose="020B0604020202020204" pitchFamily="34" charset="0"/>
                  <a:cs typeface="Arial" panose="020B0604020202020204" pitchFamily="34" charset="0"/>
                </a:rPr>
                <a:t>Mangahewa</a:t>
              </a:r>
              <a:br>
                <a:rPr lang="en-US" sz="1600" b="1" dirty="0">
                  <a:solidFill>
                    <a:srgbClr val="0070C0"/>
                  </a:solidFill>
                  <a:latin typeface="Arial" panose="020B0604020202020204" pitchFamily="34" charset="0"/>
                  <a:cs typeface="Arial" panose="020B0604020202020204" pitchFamily="34" charset="0"/>
                </a:rPr>
              </a:br>
              <a:r>
                <a:rPr lang="en-US" sz="1600" b="1" dirty="0">
                  <a:solidFill>
                    <a:srgbClr val="0070C0"/>
                  </a:solidFill>
                  <a:latin typeface="Arial" panose="020B0604020202020204" pitchFamily="34" charset="0"/>
                  <a:cs typeface="Arial" panose="020B0604020202020204" pitchFamily="34" charset="0"/>
                </a:rPr>
                <a:t>C-Sand formation</a:t>
              </a:r>
            </a:p>
          </p:txBody>
        </p:sp>
        <p:sp>
          <p:nvSpPr>
            <p:cNvPr id="212" name="TextBox 211"/>
            <p:cNvSpPr txBox="1"/>
            <p:nvPr/>
          </p:nvSpPr>
          <p:spPr>
            <a:xfrm>
              <a:off x="17941500" y="15816137"/>
              <a:ext cx="743959" cy="195715"/>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shale</a:t>
              </a:r>
            </a:p>
          </p:txBody>
        </p:sp>
        <p:sp>
          <p:nvSpPr>
            <p:cNvPr id="213" name="TextBox 212"/>
            <p:cNvSpPr txBox="1"/>
            <p:nvPr/>
          </p:nvSpPr>
          <p:spPr>
            <a:xfrm>
              <a:off x="17812544" y="14224003"/>
              <a:ext cx="855979" cy="195715"/>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Coal/Shale</a:t>
              </a:r>
            </a:p>
          </p:txBody>
        </p:sp>
        <p:cxnSp>
          <p:nvCxnSpPr>
            <p:cNvPr id="311" name="Straight Arrow Connector 310"/>
            <p:cNvCxnSpPr/>
            <p:nvPr/>
          </p:nvCxnSpPr>
          <p:spPr>
            <a:xfrm flipH="1" flipV="1">
              <a:off x="18651243" y="14674410"/>
              <a:ext cx="417747" cy="3957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4" name="Elbow Connector 313"/>
            <p:cNvCxnSpPr/>
            <p:nvPr/>
          </p:nvCxnSpPr>
          <p:spPr>
            <a:xfrm rot="10800000" flipV="1">
              <a:off x="18651239" y="15075710"/>
              <a:ext cx="868631" cy="754724"/>
            </a:xfrm>
            <a:prstGeom prst="bent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265" name="Rectangle 264"/>
          <p:cNvSpPr/>
          <p:nvPr/>
        </p:nvSpPr>
        <p:spPr>
          <a:xfrm>
            <a:off x="644582" y="24106036"/>
            <a:ext cx="28888904" cy="142995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8" name="TextBox 7"/>
          <p:cNvSpPr txBox="1"/>
          <p:nvPr/>
        </p:nvSpPr>
        <p:spPr>
          <a:xfrm>
            <a:off x="644582" y="24110118"/>
            <a:ext cx="28913228" cy="557405"/>
          </a:xfrm>
          <a:prstGeom prst="rect">
            <a:avLst/>
          </a:prstGeom>
          <a:solidFill>
            <a:srgbClr val="40403E"/>
          </a:solidFill>
        </p:spPr>
        <p:txBody>
          <a:bodyPr wrap="square" lIns="64332" tIns="32167" rIns="64332" bIns="32167" rtlCol="0">
            <a:spAutoFit/>
          </a:bodyPr>
          <a:lstStyle/>
          <a:p>
            <a:pPr algn="ctr"/>
            <a:r>
              <a:rPr lang="en-US" sz="3200" dirty="0">
                <a:solidFill>
                  <a:srgbClr val="E7CD79"/>
                </a:solidFill>
                <a:latin typeface="Arial" panose="020B0604020202020204" pitchFamily="34" charset="0"/>
                <a:cs typeface="Arial" panose="020B0604020202020204" pitchFamily="34" charset="0"/>
              </a:rPr>
              <a:t>Mapping and Attribute Analysis</a:t>
            </a:r>
          </a:p>
        </p:txBody>
      </p:sp>
      <p:sp>
        <p:nvSpPr>
          <p:cNvPr id="11" name="Rectangle 10"/>
          <p:cNvSpPr/>
          <p:nvPr/>
        </p:nvSpPr>
        <p:spPr>
          <a:xfrm>
            <a:off x="1061891" y="28635596"/>
            <a:ext cx="5233832" cy="892552"/>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6. Spectral Decomposition for identifying horizon continuity</a:t>
            </a:r>
          </a:p>
        </p:txBody>
      </p:sp>
      <p:grpSp>
        <p:nvGrpSpPr>
          <p:cNvPr id="15" name="Group 14"/>
          <p:cNvGrpSpPr/>
          <p:nvPr/>
        </p:nvGrpSpPr>
        <p:grpSpPr>
          <a:xfrm>
            <a:off x="1616075" y="25431161"/>
            <a:ext cx="4503510" cy="3017031"/>
            <a:chOff x="31990283" y="7565502"/>
            <a:chExt cx="5856168" cy="4385419"/>
          </a:xfrm>
        </p:grpSpPr>
        <p:pic>
          <p:nvPicPr>
            <p:cNvPr id="159" name="Content Placeholder 3"/>
            <p:cNvPicPr>
              <a:picLocks noChangeAspect="1"/>
            </p:cNvPicPr>
            <p:nvPr/>
          </p:nvPicPr>
          <p:blipFill rotWithShape="1">
            <a:blip r:embed="rId17">
              <a:extLst>
                <a:ext uri="{28A0092B-C50C-407E-A947-70E740481C1C}">
                  <a14:useLocalDpi xmlns:a14="http://schemas.microsoft.com/office/drawing/2010/main" val="0"/>
                </a:ext>
              </a:extLst>
            </a:blip>
            <a:srcRect l="11583" t="16921" r="18994"/>
            <a:stretch/>
          </p:blipFill>
          <p:spPr>
            <a:xfrm>
              <a:off x="31990283" y="7565502"/>
              <a:ext cx="5364574" cy="4385419"/>
            </a:xfrm>
            <a:prstGeom prst="rect">
              <a:avLst/>
            </a:prstGeom>
          </p:spPr>
        </p:pic>
        <p:pic>
          <p:nvPicPr>
            <p:cNvPr id="168" name="Picture 16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5854179" y="9866533"/>
              <a:ext cx="1377295" cy="1941177"/>
            </a:xfrm>
            <a:prstGeom prst="rect">
              <a:avLst/>
            </a:prstGeom>
          </p:spPr>
        </p:pic>
        <p:pic>
          <p:nvPicPr>
            <p:cNvPr id="169" name="Content Placeholder 3"/>
            <p:cNvPicPr>
              <a:picLocks noChangeAspect="1"/>
            </p:cNvPicPr>
            <p:nvPr/>
          </p:nvPicPr>
          <p:blipFill rotWithShape="1">
            <a:blip r:embed="rId17">
              <a:extLst>
                <a:ext uri="{28A0092B-C50C-407E-A947-70E740481C1C}">
                  <a14:useLocalDpi xmlns:a14="http://schemas.microsoft.com/office/drawing/2010/main" val="0"/>
                </a:ext>
              </a:extLst>
            </a:blip>
            <a:srcRect l="89057" t="13534" b="3919"/>
            <a:stretch/>
          </p:blipFill>
          <p:spPr>
            <a:xfrm>
              <a:off x="37408304" y="8595187"/>
              <a:ext cx="438147" cy="2532080"/>
            </a:xfrm>
            <a:prstGeom prst="rect">
              <a:avLst/>
            </a:prstGeom>
          </p:spPr>
        </p:pic>
      </p:grpSp>
      <p:sp>
        <p:nvSpPr>
          <p:cNvPr id="18" name="Rectangle 17"/>
          <p:cNvSpPr/>
          <p:nvPr/>
        </p:nvSpPr>
        <p:spPr>
          <a:xfrm>
            <a:off x="6662071" y="28616714"/>
            <a:ext cx="4968437" cy="1292663"/>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7. Coherence vertical seismic section of crossline 2354 showing faults</a:t>
            </a:r>
          </a:p>
        </p:txBody>
      </p:sp>
      <p:sp>
        <p:nvSpPr>
          <p:cNvPr id="216" name="Rectangle 215"/>
          <p:cNvSpPr/>
          <p:nvPr/>
        </p:nvSpPr>
        <p:spPr>
          <a:xfrm>
            <a:off x="11533487" y="36522609"/>
            <a:ext cx="4718412" cy="1692771"/>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12. Horizon Amplitude Slice Map shown Lagoon and </a:t>
            </a:r>
            <a:r>
              <a:rPr lang="en-US" sz="2600" dirty="0" err="1">
                <a:latin typeface="Arial" panose="020B0604020202020204" pitchFamily="34" charset="0"/>
                <a:cs typeface="Arial" panose="020B0604020202020204" pitchFamily="34" charset="0"/>
              </a:rPr>
              <a:t>tidalflat</a:t>
            </a:r>
            <a:r>
              <a:rPr lang="en-US" sz="2600" dirty="0">
                <a:latin typeface="Arial" panose="020B0604020202020204" pitchFamily="34" charset="0"/>
                <a:cs typeface="Arial" panose="020B0604020202020204" pitchFamily="34" charset="0"/>
              </a:rPr>
              <a:t> marginal marine: Red;</a:t>
            </a:r>
            <a:br>
              <a:rPr lang="en-US" sz="2600" dirty="0">
                <a:latin typeface="Arial" panose="020B0604020202020204" pitchFamily="34" charset="0"/>
                <a:cs typeface="Arial" panose="020B0604020202020204" pitchFamily="34" charset="0"/>
              </a:rPr>
            </a:br>
            <a:r>
              <a:rPr lang="en-US" sz="2600" dirty="0">
                <a:latin typeface="Arial" panose="020B0604020202020204" pitchFamily="34" charset="0"/>
                <a:cs typeface="Arial" panose="020B0604020202020204" pitchFamily="34" charset="0"/>
              </a:rPr>
              <a:t>Costal Coals: Blue.</a:t>
            </a:r>
          </a:p>
        </p:txBody>
      </p:sp>
      <p:sp>
        <p:nvSpPr>
          <p:cNvPr id="114" name="Rectangle 113"/>
          <p:cNvSpPr/>
          <p:nvPr/>
        </p:nvSpPr>
        <p:spPr>
          <a:xfrm>
            <a:off x="915037" y="24794094"/>
            <a:ext cx="10590751" cy="492443"/>
          </a:xfrm>
          <a:prstGeom prst="rect">
            <a:avLst/>
          </a:prstGeom>
        </p:spPr>
        <p:txBody>
          <a:bodyPr wrap="square">
            <a:spAutoFit/>
          </a:bodyPr>
          <a:lstStyle/>
          <a:p>
            <a:pPr marL="270237" indent="-270237">
              <a:buFont typeface="Arial" panose="020B0604020202020204" pitchFamily="34" charset="0"/>
              <a:buChar char="•"/>
            </a:pPr>
            <a:r>
              <a:rPr lang="en-US" sz="2600" b="1" dirty="0">
                <a:latin typeface="Arial" panose="020B0604020202020204" pitchFamily="34" charset="0"/>
                <a:cs typeface="Arial" panose="020B0604020202020204" pitchFamily="34" charset="0"/>
              </a:rPr>
              <a:t>Attributes for horizon identification and structure mapping </a:t>
            </a:r>
            <a:endParaRPr lang="en-US" sz="2600" dirty="0">
              <a:latin typeface="Arial" panose="020B0604020202020204" pitchFamily="34" charset="0"/>
              <a:cs typeface="Arial" panose="020B0604020202020204" pitchFamily="34" charset="0"/>
            </a:endParaRPr>
          </a:p>
        </p:txBody>
      </p:sp>
      <p:sp>
        <p:nvSpPr>
          <p:cNvPr id="279" name="Rectangle 278"/>
          <p:cNvSpPr/>
          <p:nvPr/>
        </p:nvSpPr>
        <p:spPr>
          <a:xfrm>
            <a:off x="724142" y="26369083"/>
            <a:ext cx="1568902" cy="369332"/>
          </a:xfrm>
          <a:prstGeom prst="rect">
            <a:avLst/>
          </a:prstGeom>
        </p:spPr>
        <p:txBody>
          <a:bodyPr wrap="square">
            <a:spAutoFit/>
          </a:bodyPr>
          <a:lstStyle/>
          <a:p>
            <a:pPr lvl="0"/>
            <a:r>
              <a:rPr lang="en-US" dirty="0">
                <a:solidFill>
                  <a:srgbClr val="8300FF"/>
                </a:solidFill>
                <a:latin typeface="Arial" panose="020B0604020202020204" pitchFamily="34" charset="0"/>
                <a:cs typeface="Arial" panose="020B0604020202020204" pitchFamily="34" charset="0"/>
              </a:rPr>
              <a:t>C-Sand</a:t>
            </a:r>
          </a:p>
        </p:txBody>
      </p:sp>
      <p:grpSp>
        <p:nvGrpSpPr>
          <p:cNvPr id="45" name="Group 44"/>
          <p:cNvGrpSpPr/>
          <p:nvPr/>
        </p:nvGrpSpPr>
        <p:grpSpPr>
          <a:xfrm>
            <a:off x="6462397" y="25392330"/>
            <a:ext cx="4789429" cy="2992155"/>
            <a:chOff x="6043380" y="26867757"/>
            <a:chExt cx="4789429" cy="2992155"/>
          </a:xfrm>
        </p:grpSpPr>
        <p:pic>
          <p:nvPicPr>
            <p:cNvPr id="19" name="Picture 18"/>
            <p:cNvPicPr>
              <a:picLocks noChangeAspect="1"/>
            </p:cNvPicPr>
            <p:nvPr/>
          </p:nvPicPr>
          <p:blipFill rotWithShape="1">
            <a:blip r:embed="rId19">
              <a:extLst>
                <a:ext uri="{28A0092B-C50C-407E-A947-70E740481C1C}">
                  <a14:useLocalDpi xmlns:a14="http://schemas.microsoft.com/office/drawing/2010/main" val="0"/>
                </a:ext>
              </a:extLst>
            </a:blip>
            <a:srcRect l="1509" t="10100" r="15826" b="1129"/>
            <a:stretch/>
          </p:blipFill>
          <p:spPr>
            <a:xfrm>
              <a:off x="6043380" y="26867757"/>
              <a:ext cx="4331151" cy="2992155"/>
            </a:xfrm>
            <a:prstGeom prst="rect">
              <a:avLst/>
            </a:prstGeom>
          </p:spPr>
        </p:pic>
        <p:pic>
          <p:nvPicPr>
            <p:cNvPr id="22" name="Picture 21"/>
            <p:cNvPicPr>
              <a:picLocks noChangeAspect="1"/>
            </p:cNvPicPr>
            <p:nvPr/>
          </p:nvPicPr>
          <p:blipFill rotWithShape="1">
            <a:blip r:embed="rId19">
              <a:extLst>
                <a:ext uri="{28A0092B-C50C-407E-A947-70E740481C1C}">
                  <a14:useLocalDpi xmlns:a14="http://schemas.microsoft.com/office/drawing/2010/main" val="0"/>
                </a:ext>
              </a:extLst>
            </a:blip>
            <a:srcRect l="92463" t="12752" b="3830"/>
            <a:stretch/>
          </p:blipFill>
          <p:spPr>
            <a:xfrm>
              <a:off x="10443724" y="27029992"/>
              <a:ext cx="389085" cy="2770225"/>
            </a:xfrm>
            <a:prstGeom prst="rect">
              <a:avLst/>
            </a:prstGeom>
          </p:spPr>
        </p:pic>
        <p:sp>
          <p:nvSpPr>
            <p:cNvPr id="280" name="Rectangle 279"/>
            <p:cNvSpPr/>
            <p:nvPr/>
          </p:nvSpPr>
          <p:spPr>
            <a:xfrm>
              <a:off x="6334821" y="28873880"/>
              <a:ext cx="1784995" cy="369332"/>
            </a:xfrm>
            <a:prstGeom prst="rect">
              <a:avLst/>
            </a:prstGeom>
          </p:spPr>
          <p:txBody>
            <a:bodyPr wrap="square">
              <a:spAutoFit/>
            </a:bodyPr>
            <a:lstStyle/>
            <a:p>
              <a:pPr lvl="0"/>
              <a:r>
                <a:rPr lang="en-US" dirty="0">
                  <a:solidFill>
                    <a:srgbClr val="8300FF"/>
                  </a:solidFill>
                  <a:latin typeface="Arial" panose="020B0604020202020204" pitchFamily="34" charset="0"/>
                  <a:cs typeface="Arial" panose="020B0604020202020204" pitchFamily="34" charset="0"/>
                </a:rPr>
                <a:t>C-Sand</a:t>
              </a:r>
            </a:p>
          </p:txBody>
        </p:sp>
      </p:grpSp>
      <p:sp>
        <p:nvSpPr>
          <p:cNvPr id="288" name="Rectangle 287"/>
          <p:cNvSpPr/>
          <p:nvPr/>
        </p:nvSpPr>
        <p:spPr>
          <a:xfrm>
            <a:off x="11638048" y="29819721"/>
            <a:ext cx="4722122" cy="1692771"/>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8. Time Structure map shown anticline in the MauiB field near Maui-7. There is a dipping toward the north. </a:t>
            </a:r>
          </a:p>
        </p:txBody>
      </p:sp>
      <p:grpSp>
        <p:nvGrpSpPr>
          <p:cNvPr id="55" name="Group 54"/>
          <p:cNvGrpSpPr/>
          <p:nvPr/>
        </p:nvGrpSpPr>
        <p:grpSpPr>
          <a:xfrm>
            <a:off x="11628780" y="31724997"/>
            <a:ext cx="4476520" cy="4663965"/>
            <a:chOff x="11718520" y="32182436"/>
            <a:chExt cx="4013672" cy="3925611"/>
          </a:xfrm>
        </p:grpSpPr>
        <p:grpSp>
          <p:nvGrpSpPr>
            <p:cNvPr id="222" name="Group 221"/>
            <p:cNvGrpSpPr/>
            <p:nvPr/>
          </p:nvGrpSpPr>
          <p:grpSpPr>
            <a:xfrm>
              <a:off x="11718520" y="32206964"/>
              <a:ext cx="4013672" cy="3901083"/>
              <a:chOff x="30560795" y="26718736"/>
              <a:chExt cx="4100561" cy="4695987"/>
            </a:xfrm>
          </p:grpSpPr>
          <p:pic>
            <p:nvPicPr>
              <p:cNvPr id="192" name="Picture 191"/>
              <p:cNvPicPr>
                <a:picLocks noChangeAspect="1"/>
              </p:cNvPicPr>
              <p:nvPr/>
            </p:nvPicPr>
            <p:blipFill rotWithShape="1">
              <a:blip r:embed="rId20">
                <a:extLst>
                  <a:ext uri="{28A0092B-C50C-407E-A947-70E740481C1C}">
                    <a14:useLocalDpi xmlns:a14="http://schemas.microsoft.com/office/drawing/2010/main" val="0"/>
                  </a:ext>
                </a:extLst>
              </a:blip>
              <a:srcRect l="11261" t="12502" r="35810" b="9002"/>
              <a:stretch/>
            </p:blipFill>
            <p:spPr>
              <a:xfrm>
                <a:off x="30560795" y="26718736"/>
                <a:ext cx="3465808" cy="4695987"/>
              </a:xfrm>
              <a:prstGeom prst="rect">
                <a:avLst/>
              </a:prstGeom>
            </p:spPr>
          </p:pic>
          <p:pic>
            <p:nvPicPr>
              <p:cNvPr id="201" name="Picture 200"/>
              <p:cNvPicPr>
                <a:picLocks noChangeAspect="1"/>
              </p:cNvPicPr>
              <p:nvPr/>
            </p:nvPicPr>
            <p:blipFill rotWithShape="1">
              <a:blip r:embed="rId20">
                <a:extLst>
                  <a:ext uri="{28A0092B-C50C-407E-A947-70E740481C1C}">
                    <a14:useLocalDpi xmlns:a14="http://schemas.microsoft.com/office/drawing/2010/main" val="0"/>
                  </a:ext>
                </a:extLst>
              </a:blip>
              <a:srcRect l="85587" t="7292" b="6699"/>
              <a:stretch/>
            </p:blipFill>
            <p:spPr>
              <a:xfrm>
                <a:off x="33849851" y="26752437"/>
                <a:ext cx="811505" cy="4424254"/>
              </a:xfrm>
              <a:prstGeom prst="rect">
                <a:avLst/>
              </a:prstGeom>
            </p:spPr>
          </p:pic>
        </p:grpSp>
        <p:sp>
          <p:nvSpPr>
            <p:cNvPr id="52" name="Rectangle 51"/>
            <p:cNvSpPr/>
            <p:nvPr/>
          </p:nvSpPr>
          <p:spPr>
            <a:xfrm>
              <a:off x="11967702" y="32182436"/>
              <a:ext cx="1638365" cy="923330"/>
            </a:xfrm>
            <a:prstGeom prst="rect">
              <a:avLst/>
            </a:prstGeom>
          </p:spPr>
          <p:txBody>
            <a:bodyPr wrap="square">
              <a:spAutoFit/>
            </a:bodyPr>
            <a:lstStyle/>
            <a:p>
              <a:r>
                <a:rPr lang="en-US" dirty="0">
                  <a:solidFill>
                    <a:prstClr val="black"/>
                  </a:solidFill>
                  <a:latin typeface="Arial" panose="020B0604020202020204" pitchFamily="34" charset="0"/>
                  <a:cs typeface="Arial" panose="020B0604020202020204" pitchFamily="34" charset="0"/>
                </a:rPr>
                <a:t>Horizon Amplitude Slice Map</a:t>
              </a:r>
              <a:endParaRPr lang="en-US" dirty="0">
                <a:latin typeface="Arial" panose="020B0604020202020204" pitchFamily="34" charset="0"/>
                <a:cs typeface="Arial" panose="020B0604020202020204" pitchFamily="34" charset="0"/>
              </a:endParaRPr>
            </a:p>
          </p:txBody>
        </p:sp>
        <p:sp>
          <p:nvSpPr>
            <p:cNvPr id="284" name="Rectangle 283"/>
            <p:cNvSpPr/>
            <p:nvPr/>
          </p:nvSpPr>
          <p:spPr>
            <a:xfrm rot="18651242">
              <a:off x="12882101" y="35132754"/>
              <a:ext cx="1492716" cy="369332"/>
            </a:xfrm>
            <a:prstGeom prst="rect">
              <a:avLst/>
            </a:prstGeom>
          </p:spPr>
          <p:txBody>
            <a:bodyPr wrap="none">
              <a:spAutoFit/>
            </a:bodyPr>
            <a:lstStyle/>
            <a:p>
              <a:r>
                <a:rPr lang="en-US" dirty="0">
                  <a:solidFill>
                    <a:prstClr val="black"/>
                  </a:solidFill>
                  <a:latin typeface="Arial" panose="020B0604020202020204" pitchFamily="34" charset="0"/>
                  <a:cs typeface="Arial" panose="020B0604020202020204" pitchFamily="34" charset="0"/>
                </a:rPr>
                <a:t>Costal Coals</a:t>
              </a:r>
              <a:endParaRPr lang="en-US" dirty="0">
                <a:latin typeface="Arial" panose="020B0604020202020204" pitchFamily="34" charset="0"/>
                <a:cs typeface="Arial" panose="020B0604020202020204" pitchFamily="34" charset="0"/>
              </a:endParaRPr>
            </a:p>
          </p:txBody>
        </p:sp>
        <p:sp>
          <p:nvSpPr>
            <p:cNvPr id="285" name="Rectangle 284"/>
            <p:cNvSpPr/>
            <p:nvPr/>
          </p:nvSpPr>
          <p:spPr>
            <a:xfrm rot="18674057">
              <a:off x="12347189" y="34128926"/>
              <a:ext cx="1183564"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marginal marine</a:t>
              </a:r>
            </a:p>
          </p:txBody>
        </p:sp>
        <p:sp>
          <p:nvSpPr>
            <p:cNvPr id="286" name="Rectangle 285"/>
            <p:cNvSpPr/>
            <p:nvPr/>
          </p:nvSpPr>
          <p:spPr>
            <a:xfrm rot="18674620">
              <a:off x="12593635" y="34605789"/>
              <a:ext cx="970017" cy="331145"/>
            </a:xfrm>
            <a:prstGeom prst="rect">
              <a:avLst/>
            </a:prstGeom>
          </p:spPr>
          <p:txBody>
            <a:bodyPr wrap="square">
              <a:spAutoFit/>
            </a:bodyPr>
            <a:lstStyle/>
            <a:p>
              <a:r>
                <a:rPr lang="en-US" dirty="0" err="1">
                  <a:latin typeface="Arial" panose="020B0604020202020204" pitchFamily="34" charset="0"/>
                  <a:cs typeface="Arial" panose="020B0604020202020204" pitchFamily="34" charset="0"/>
                </a:rPr>
                <a:t>tidalflat</a:t>
              </a:r>
              <a:endParaRPr lang="en-US" dirty="0">
                <a:latin typeface="Arial" panose="020B0604020202020204" pitchFamily="34" charset="0"/>
                <a:cs typeface="Arial" panose="020B0604020202020204" pitchFamily="34" charset="0"/>
              </a:endParaRPr>
            </a:p>
          </p:txBody>
        </p:sp>
        <p:sp>
          <p:nvSpPr>
            <p:cNvPr id="287" name="Rectangle 286"/>
            <p:cNvSpPr/>
            <p:nvPr/>
          </p:nvSpPr>
          <p:spPr>
            <a:xfrm rot="18820091">
              <a:off x="13628450" y="32671445"/>
              <a:ext cx="1183564" cy="369332"/>
            </a:xfrm>
            <a:prstGeom prst="rect">
              <a:avLst/>
            </a:prstGeom>
          </p:spPr>
          <p:txBody>
            <a:bodyPr wrap="square">
              <a:spAutoFit/>
            </a:bodyPr>
            <a:lstStyle/>
            <a:p>
              <a:r>
                <a:rPr lang="en-US" dirty="0">
                  <a:latin typeface="Arial" panose="020B0604020202020204" pitchFamily="34" charset="0"/>
                  <a:cs typeface="Arial" panose="020B0604020202020204" pitchFamily="34" charset="0"/>
                </a:rPr>
                <a:t>Lagoon</a:t>
              </a:r>
            </a:p>
          </p:txBody>
        </p:sp>
        <p:sp>
          <p:nvSpPr>
            <p:cNvPr id="320" name="Rectangle 319"/>
            <p:cNvSpPr/>
            <p:nvPr/>
          </p:nvSpPr>
          <p:spPr>
            <a:xfrm rot="17635484">
              <a:off x="11837391" y="33858902"/>
              <a:ext cx="1197764" cy="369332"/>
            </a:xfrm>
            <a:prstGeom prst="rect">
              <a:avLst/>
            </a:prstGeom>
          </p:spPr>
          <p:txBody>
            <a:bodyPr wrap="none">
              <a:spAutoFit/>
            </a:bodyPr>
            <a:lstStyle/>
            <a:p>
              <a:r>
                <a:rPr lang="en-US" dirty="0" err="1">
                  <a:solidFill>
                    <a:prstClr val="black"/>
                  </a:solidFill>
                  <a:latin typeface="Arial" panose="020B0604020202020204" pitchFamily="34" charset="0"/>
                  <a:cs typeface="Arial" panose="020B0604020202020204" pitchFamily="34" charset="0"/>
                </a:rPr>
                <a:t>shoreface</a:t>
              </a:r>
              <a:endParaRPr lang="en-US" dirty="0">
                <a:latin typeface="Arial" panose="020B0604020202020204" pitchFamily="34" charset="0"/>
                <a:cs typeface="Arial" panose="020B0604020202020204" pitchFamily="34" charset="0"/>
              </a:endParaRPr>
            </a:p>
          </p:txBody>
        </p:sp>
      </p:grpSp>
      <p:grpSp>
        <p:nvGrpSpPr>
          <p:cNvPr id="43" name="Group 42"/>
          <p:cNvGrpSpPr/>
          <p:nvPr/>
        </p:nvGrpSpPr>
        <p:grpSpPr>
          <a:xfrm>
            <a:off x="11990547" y="25042092"/>
            <a:ext cx="3875681" cy="4717472"/>
            <a:chOff x="11928358" y="26498146"/>
            <a:chExt cx="3875681" cy="4291441"/>
          </a:xfrm>
        </p:grpSpPr>
        <p:grpSp>
          <p:nvGrpSpPr>
            <p:cNvPr id="278" name="Group 277"/>
            <p:cNvGrpSpPr/>
            <p:nvPr/>
          </p:nvGrpSpPr>
          <p:grpSpPr>
            <a:xfrm>
              <a:off x="11928358" y="26498146"/>
              <a:ext cx="3875681" cy="4291441"/>
              <a:chOff x="40425238" y="19988627"/>
              <a:chExt cx="4395364" cy="5880308"/>
            </a:xfrm>
          </p:grpSpPr>
          <p:pic>
            <p:nvPicPr>
              <p:cNvPr id="20" name="Picture 19"/>
              <p:cNvPicPr>
                <a:picLocks noChangeAspect="1"/>
              </p:cNvPicPr>
              <p:nvPr/>
            </p:nvPicPr>
            <p:blipFill rotWithShape="1">
              <a:blip r:embed="rId21">
                <a:extLst>
                  <a:ext uri="{28A0092B-C50C-407E-A947-70E740481C1C}">
                    <a14:useLocalDpi xmlns:a14="http://schemas.microsoft.com/office/drawing/2010/main" val="0"/>
                  </a:ext>
                </a:extLst>
              </a:blip>
              <a:srcRect l="92281" t="7757" r="1620" b="6503"/>
              <a:stretch/>
            </p:blipFill>
            <p:spPr>
              <a:xfrm>
                <a:off x="44359554" y="20811013"/>
                <a:ext cx="357206" cy="4881812"/>
              </a:xfrm>
              <a:prstGeom prst="rect">
                <a:avLst/>
              </a:prstGeom>
            </p:spPr>
          </p:pic>
          <p:grpSp>
            <p:nvGrpSpPr>
              <p:cNvPr id="277" name="Group 276"/>
              <p:cNvGrpSpPr/>
              <p:nvPr/>
            </p:nvGrpSpPr>
            <p:grpSpPr>
              <a:xfrm>
                <a:off x="40425238" y="19988627"/>
                <a:ext cx="4395364" cy="5880308"/>
                <a:chOff x="31728329" y="19938087"/>
                <a:chExt cx="4395364" cy="5880308"/>
              </a:xfrm>
            </p:grpSpPr>
            <p:pic>
              <p:nvPicPr>
                <p:cNvPr id="14" name="Picture 13"/>
                <p:cNvPicPr>
                  <a:picLocks noChangeAspect="1"/>
                </p:cNvPicPr>
                <p:nvPr/>
              </p:nvPicPr>
              <p:blipFill rotWithShape="1">
                <a:blip r:embed="rId21">
                  <a:extLst>
                    <a:ext uri="{28A0092B-C50C-407E-A947-70E740481C1C}">
                      <a14:useLocalDpi xmlns:a14="http://schemas.microsoft.com/office/drawing/2010/main" val="0"/>
                    </a:ext>
                  </a:extLst>
                </a:blip>
                <a:srcRect l="11319" t="12964" r="32003" b="9032"/>
                <a:stretch/>
              </p:blipFill>
              <p:spPr>
                <a:xfrm>
                  <a:off x="31728329" y="19938087"/>
                  <a:ext cx="4395364" cy="5880308"/>
                </a:xfrm>
                <a:prstGeom prst="rect">
                  <a:avLst/>
                </a:prstGeom>
              </p:spPr>
            </p:pic>
            <p:sp>
              <p:nvSpPr>
                <p:cNvPr id="219" name="Rectangle 218"/>
                <p:cNvSpPr/>
                <p:nvPr/>
              </p:nvSpPr>
              <p:spPr>
                <a:xfrm>
                  <a:off x="32106806" y="20001590"/>
                  <a:ext cx="2138826" cy="805649"/>
                </a:xfrm>
                <a:prstGeom prst="rect">
                  <a:avLst/>
                </a:prstGeom>
              </p:spPr>
              <p:txBody>
                <a:bodyPr wrap="square">
                  <a:spAutoFit/>
                </a:bodyPr>
                <a:lstStyle/>
                <a:p>
                  <a:r>
                    <a:rPr lang="en-US" dirty="0">
                      <a:latin typeface="Arial" panose="020B0604020202020204" pitchFamily="34" charset="0"/>
                      <a:cs typeface="Arial" panose="020B0604020202020204" pitchFamily="34" charset="0"/>
                    </a:rPr>
                    <a:t>Time Structure map </a:t>
                  </a:r>
                </a:p>
              </p:txBody>
            </p:sp>
            <p:sp>
              <p:nvSpPr>
                <p:cNvPr id="51" name="Rectangle 50"/>
                <p:cNvSpPr/>
                <p:nvPr/>
              </p:nvSpPr>
              <p:spPr>
                <a:xfrm>
                  <a:off x="32095227" y="20721243"/>
                  <a:ext cx="1096585" cy="460371"/>
                </a:xfrm>
                <a:prstGeom prst="rect">
                  <a:avLst/>
                </a:prstGeom>
              </p:spPr>
              <p:txBody>
                <a:bodyPr wrap="none">
                  <a:spAutoFit/>
                </a:bodyPr>
                <a:lstStyle/>
                <a:p>
                  <a:pPr lvl="0"/>
                  <a:r>
                    <a:rPr lang="en-US" dirty="0">
                      <a:solidFill>
                        <a:prstClr val="black"/>
                      </a:solidFill>
                      <a:latin typeface="Arial" panose="020B0604020202020204" pitchFamily="34" charset="0"/>
                      <a:cs typeface="Arial" panose="020B0604020202020204" pitchFamily="34" charset="0"/>
                    </a:rPr>
                    <a:t>C-Sand</a:t>
                  </a:r>
                </a:p>
              </p:txBody>
            </p:sp>
          </p:grpSp>
        </p:grpSp>
        <p:pic>
          <p:nvPicPr>
            <p:cNvPr id="289" name="Picture 288"/>
            <p:cNvPicPr/>
            <p:nvPr/>
          </p:nvPicPr>
          <p:blipFill>
            <a:blip r:embed="rId22">
              <a:extLst>
                <a:ext uri="{28A0092B-C50C-407E-A947-70E740481C1C}">
                  <a14:useLocalDpi xmlns:a14="http://schemas.microsoft.com/office/drawing/2010/main" val="0"/>
                </a:ext>
              </a:extLst>
            </a:blip>
            <a:srcRect/>
            <a:stretch>
              <a:fillRect/>
            </a:stretch>
          </p:blipFill>
          <p:spPr bwMode="auto">
            <a:xfrm>
              <a:off x="15015198" y="30186320"/>
              <a:ext cx="314086" cy="368479"/>
            </a:xfrm>
            <a:prstGeom prst="rect">
              <a:avLst/>
            </a:prstGeom>
            <a:noFill/>
            <a:ln>
              <a:noFill/>
            </a:ln>
            <a:effectLst/>
          </p:spPr>
        </p:pic>
        <p:sp>
          <p:nvSpPr>
            <p:cNvPr id="186" name="Rectangle 185"/>
            <p:cNvSpPr/>
            <p:nvPr/>
          </p:nvSpPr>
          <p:spPr>
            <a:xfrm>
              <a:off x="12701582" y="29248781"/>
              <a:ext cx="1491088" cy="707886"/>
            </a:xfrm>
            <a:prstGeom prst="rect">
              <a:avLst/>
            </a:prstGeom>
          </p:spPr>
          <p:txBody>
            <a:bodyPr wrap="square">
              <a:spAutoFit/>
            </a:bodyPr>
            <a:lstStyle/>
            <a:p>
              <a:pPr lvl="0"/>
              <a:r>
                <a:rPr lang="en-US" sz="2000" b="1" dirty="0">
                  <a:solidFill>
                    <a:srgbClr val="0000FF"/>
                  </a:solidFill>
                  <a:latin typeface="Arial" panose="020B0604020202020204" pitchFamily="34" charset="0"/>
                  <a:cs typeface="Arial" panose="020B0604020202020204" pitchFamily="34" charset="0"/>
                </a:rPr>
                <a:t>MauiB field</a:t>
              </a:r>
            </a:p>
          </p:txBody>
        </p:sp>
        <p:sp>
          <p:nvSpPr>
            <p:cNvPr id="188" name="Rectangle 187"/>
            <p:cNvSpPr/>
            <p:nvPr/>
          </p:nvSpPr>
          <p:spPr>
            <a:xfrm>
              <a:off x="13755433" y="27873744"/>
              <a:ext cx="1612603" cy="400110"/>
            </a:xfrm>
            <a:prstGeom prst="rect">
              <a:avLst/>
            </a:prstGeom>
          </p:spPr>
          <p:txBody>
            <a:bodyPr wrap="square">
              <a:spAutoFit/>
            </a:bodyPr>
            <a:lstStyle/>
            <a:p>
              <a:pPr lvl="0"/>
              <a:r>
                <a:rPr lang="en-US" sz="2000" b="1" dirty="0" err="1">
                  <a:solidFill>
                    <a:srgbClr val="0000FF"/>
                  </a:solidFill>
                  <a:latin typeface="Arial" panose="020B0604020202020204" pitchFamily="34" charset="0"/>
                  <a:cs typeface="Arial" panose="020B0604020202020204" pitchFamily="34" charset="0"/>
                </a:rPr>
                <a:t>MauiA</a:t>
              </a:r>
              <a:r>
                <a:rPr lang="en-US" sz="2000" b="1" dirty="0">
                  <a:solidFill>
                    <a:srgbClr val="0000FF"/>
                  </a:solidFill>
                  <a:latin typeface="Arial" panose="020B0604020202020204" pitchFamily="34" charset="0"/>
                  <a:cs typeface="Arial" panose="020B0604020202020204" pitchFamily="34" charset="0"/>
                </a:rPr>
                <a:t> field</a:t>
              </a:r>
            </a:p>
          </p:txBody>
        </p:sp>
      </p:grpSp>
      <p:sp>
        <p:nvSpPr>
          <p:cNvPr id="308" name="Rectangle 307"/>
          <p:cNvSpPr/>
          <p:nvPr/>
        </p:nvSpPr>
        <p:spPr>
          <a:xfrm>
            <a:off x="6268917" y="35211981"/>
            <a:ext cx="4958053" cy="2893100"/>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11. Depth Structure Map</a:t>
            </a:r>
          </a:p>
          <a:p>
            <a:r>
              <a:rPr lang="en-US" sz="2600" dirty="0">
                <a:latin typeface="Arial" panose="020B0604020202020204" pitchFamily="34" charset="0"/>
                <a:cs typeface="Arial" panose="020B0604020202020204" pitchFamily="34" charset="0"/>
              </a:rPr>
              <a:t>shown an anticline near the </a:t>
            </a:r>
            <a:r>
              <a:rPr lang="en-US" sz="2600" dirty="0" err="1">
                <a:latin typeface="Arial" panose="020B0604020202020204" pitchFamily="34" charset="0"/>
                <a:cs typeface="Arial" panose="020B0604020202020204" pitchFamily="34" charset="0"/>
              </a:rPr>
              <a:t>MauiB</a:t>
            </a:r>
            <a:r>
              <a:rPr lang="en-US" sz="2600" dirty="0">
                <a:latin typeface="Arial" panose="020B0604020202020204" pitchFamily="34" charset="0"/>
                <a:cs typeface="Arial" panose="020B0604020202020204" pitchFamily="34" charset="0"/>
              </a:rPr>
              <a:t> field. The Maui field can be identified by the fault system that surrounds the study area. The map shows a dipping toward the north and north-east.</a:t>
            </a:r>
            <a:endParaRPr lang="en-US" sz="2600" b="1" dirty="0">
              <a:latin typeface="Arial" panose="020B0604020202020204" pitchFamily="34" charset="0"/>
              <a:cs typeface="Arial" panose="020B0604020202020204" pitchFamily="34" charset="0"/>
            </a:endParaRPr>
          </a:p>
        </p:txBody>
      </p:sp>
      <p:sp>
        <p:nvSpPr>
          <p:cNvPr id="223" name="Rectangle 222"/>
          <p:cNvSpPr/>
          <p:nvPr/>
        </p:nvSpPr>
        <p:spPr>
          <a:xfrm>
            <a:off x="16652169" y="30181313"/>
            <a:ext cx="12605173" cy="892552"/>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9. Coherence Map is corrected using the horizon dip map for better structure and stratigraphy identification to form the Eigenstructure Coherence</a:t>
            </a:r>
          </a:p>
        </p:txBody>
      </p:sp>
      <p:sp>
        <p:nvSpPr>
          <p:cNvPr id="234" name="Rectangle 233"/>
          <p:cNvSpPr/>
          <p:nvPr/>
        </p:nvSpPr>
        <p:spPr>
          <a:xfrm>
            <a:off x="16365020" y="36488045"/>
            <a:ext cx="7998556" cy="1692771"/>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13. RMS and </a:t>
            </a:r>
            <a:r>
              <a:rPr lang="en-US" sz="2600" dirty="0" err="1">
                <a:latin typeface="Arial" panose="020B0604020202020204" pitchFamily="34" charset="0"/>
                <a:cs typeface="Arial" panose="020B0604020202020204" pitchFamily="34" charset="0"/>
              </a:rPr>
              <a:t>Isochron</a:t>
            </a:r>
            <a:r>
              <a:rPr lang="en-US" sz="2600" dirty="0">
                <a:latin typeface="Arial" panose="020B0604020202020204" pitchFamily="34" charset="0"/>
                <a:cs typeface="Arial" panose="020B0604020202020204" pitchFamily="34" charset="0"/>
              </a:rPr>
              <a:t> maps shown the reservoir consistency for characterization evaluation for better attribute and petrophysical analysis. The high value combination ensures good prospective. </a:t>
            </a:r>
          </a:p>
        </p:txBody>
      </p:sp>
      <p:sp>
        <p:nvSpPr>
          <p:cNvPr id="2" name="Rectangle 1"/>
          <p:cNvSpPr/>
          <p:nvPr/>
        </p:nvSpPr>
        <p:spPr>
          <a:xfrm>
            <a:off x="16626613" y="31223917"/>
            <a:ext cx="4358777" cy="492443"/>
          </a:xfrm>
          <a:prstGeom prst="rect">
            <a:avLst/>
          </a:prstGeom>
        </p:spPr>
        <p:txBody>
          <a:bodyPr wrap="square">
            <a:spAutoFit/>
          </a:bodyPr>
          <a:lstStyle/>
          <a:p>
            <a:pPr marL="270237" indent="-270237">
              <a:buFont typeface="Arial" panose="020B0604020202020204" pitchFamily="34" charset="0"/>
              <a:buChar char="•"/>
            </a:pPr>
            <a:r>
              <a:rPr lang="en-US" sz="2600" b="1" dirty="0">
                <a:latin typeface="Arial" panose="020B0604020202020204" pitchFamily="34" charset="0"/>
                <a:cs typeface="Arial" panose="020B0604020202020204" pitchFamily="34" charset="0"/>
              </a:rPr>
              <a:t>Attribute integration</a:t>
            </a:r>
          </a:p>
        </p:txBody>
      </p:sp>
      <p:sp>
        <p:nvSpPr>
          <p:cNvPr id="118" name="Rectangle 117"/>
          <p:cNvSpPr/>
          <p:nvPr/>
        </p:nvSpPr>
        <p:spPr>
          <a:xfrm>
            <a:off x="16370743" y="24825703"/>
            <a:ext cx="11798352" cy="492443"/>
          </a:xfrm>
          <a:prstGeom prst="rect">
            <a:avLst/>
          </a:prstGeom>
        </p:spPr>
        <p:txBody>
          <a:bodyPr wrap="square">
            <a:spAutoFit/>
          </a:bodyPr>
          <a:lstStyle/>
          <a:p>
            <a:pPr marL="270237" indent="-270237">
              <a:buFont typeface="Arial" panose="020B0604020202020204" pitchFamily="34" charset="0"/>
              <a:buChar char="•"/>
            </a:pPr>
            <a:r>
              <a:rPr lang="en-US" sz="2600" b="1" dirty="0">
                <a:latin typeface="Arial" panose="020B0604020202020204" pitchFamily="34" charset="0"/>
                <a:cs typeface="Arial" panose="020B0604020202020204" pitchFamily="34" charset="0"/>
              </a:rPr>
              <a:t>Attributes for discontinuities and stratigraphy identification</a:t>
            </a:r>
          </a:p>
        </p:txBody>
      </p:sp>
      <p:pic>
        <p:nvPicPr>
          <p:cNvPr id="3" name="Picture 2"/>
          <p:cNvPicPr>
            <a:picLocks noChangeAspect="1"/>
          </p:cNvPicPr>
          <p:nvPr/>
        </p:nvPicPr>
        <p:blipFill rotWithShape="1">
          <a:blip r:embed="rId23">
            <a:extLst>
              <a:ext uri="{28A0092B-C50C-407E-A947-70E740481C1C}">
                <a14:useLocalDpi xmlns:a14="http://schemas.microsoft.com/office/drawing/2010/main" val="0"/>
              </a:ext>
            </a:extLst>
          </a:blip>
          <a:srcRect l="86347" t="12615" r="4988" b="6942"/>
          <a:stretch/>
        </p:blipFill>
        <p:spPr>
          <a:xfrm>
            <a:off x="23923426" y="32847558"/>
            <a:ext cx="379082" cy="3055407"/>
          </a:xfrm>
          <a:prstGeom prst="rect">
            <a:avLst/>
          </a:prstGeom>
        </p:spPr>
      </p:pic>
      <p:grpSp>
        <p:nvGrpSpPr>
          <p:cNvPr id="30" name="Group 29"/>
          <p:cNvGrpSpPr/>
          <p:nvPr/>
        </p:nvGrpSpPr>
        <p:grpSpPr>
          <a:xfrm>
            <a:off x="16576575" y="31860756"/>
            <a:ext cx="3841029" cy="4495550"/>
            <a:chOff x="30214497" y="26296285"/>
            <a:chExt cx="2955349" cy="4164037"/>
          </a:xfrm>
        </p:grpSpPr>
        <p:pic>
          <p:nvPicPr>
            <p:cNvPr id="175" name="Picture 174"/>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0214497" y="26296285"/>
              <a:ext cx="2955349" cy="4164037"/>
            </a:xfrm>
            <a:prstGeom prst="rect">
              <a:avLst/>
            </a:prstGeom>
          </p:spPr>
        </p:pic>
        <p:pic>
          <p:nvPicPr>
            <p:cNvPr id="26" name="Picture 25"/>
            <p:cNvPicPr>
              <a:picLocks noChangeAspect="1"/>
            </p:cNvPicPr>
            <p:nvPr/>
          </p:nvPicPr>
          <p:blipFill rotWithShape="1">
            <a:blip r:embed="rId25">
              <a:extLst>
                <a:ext uri="{28A0092B-C50C-407E-A947-70E740481C1C}">
                  <a14:useLocalDpi xmlns:a14="http://schemas.microsoft.com/office/drawing/2010/main" val="0"/>
                </a:ext>
              </a:extLst>
            </a:blip>
            <a:srcRect l="85508" t="7196" b="5251"/>
            <a:stretch/>
          </p:blipFill>
          <p:spPr>
            <a:xfrm>
              <a:off x="32674069" y="28432499"/>
              <a:ext cx="353055" cy="1946334"/>
            </a:xfrm>
            <a:prstGeom prst="rect">
              <a:avLst/>
            </a:prstGeom>
          </p:spPr>
        </p:pic>
      </p:grpSp>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l="12889" t="17712" r="34899" b="9166"/>
          <a:stretch/>
        </p:blipFill>
        <p:spPr>
          <a:xfrm>
            <a:off x="20536359" y="31842452"/>
            <a:ext cx="3827216" cy="4653263"/>
          </a:xfrm>
          <a:prstGeom prst="rect">
            <a:avLst/>
          </a:prstGeom>
        </p:spPr>
      </p:pic>
      <p:grpSp>
        <p:nvGrpSpPr>
          <p:cNvPr id="27" name="Group 26"/>
          <p:cNvGrpSpPr/>
          <p:nvPr/>
        </p:nvGrpSpPr>
        <p:grpSpPr>
          <a:xfrm>
            <a:off x="24661633" y="31408768"/>
            <a:ext cx="4417975" cy="4578314"/>
            <a:chOff x="32029620" y="21398410"/>
            <a:chExt cx="4379399" cy="4834329"/>
          </a:xfrm>
        </p:grpSpPr>
        <p:pic>
          <p:nvPicPr>
            <p:cNvPr id="25" name="Picture 24"/>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32029620" y="21398410"/>
              <a:ext cx="4379399" cy="4834329"/>
            </a:xfrm>
            <a:prstGeom prst="rect">
              <a:avLst/>
            </a:prstGeom>
          </p:spPr>
        </p:pic>
        <p:pic>
          <p:nvPicPr>
            <p:cNvPr id="177" name="Picture 176"/>
            <p:cNvPicPr/>
            <p:nvPr/>
          </p:nvPicPr>
          <p:blipFill>
            <a:blip r:embed="rId22">
              <a:extLst>
                <a:ext uri="{28A0092B-C50C-407E-A947-70E740481C1C}">
                  <a14:useLocalDpi xmlns:a14="http://schemas.microsoft.com/office/drawing/2010/main" val="0"/>
                </a:ext>
              </a:extLst>
            </a:blip>
            <a:srcRect/>
            <a:stretch>
              <a:fillRect/>
            </a:stretch>
          </p:blipFill>
          <p:spPr bwMode="auto">
            <a:xfrm rot="19168318">
              <a:off x="32246671" y="21550994"/>
              <a:ext cx="369326" cy="509555"/>
            </a:xfrm>
            <a:prstGeom prst="rect">
              <a:avLst/>
            </a:prstGeom>
            <a:noFill/>
            <a:ln>
              <a:noFill/>
            </a:ln>
            <a:effectLst/>
          </p:spPr>
        </p:pic>
      </p:grpSp>
      <p:sp>
        <p:nvSpPr>
          <p:cNvPr id="203" name="Rectangle 202"/>
          <p:cNvSpPr/>
          <p:nvPr/>
        </p:nvSpPr>
        <p:spPr>
          <a:xfrm>
            <a:off x="21273778" y="34424485"/>
            <a:ext cx="609818" cy="900328"/>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cxnSp>
        <p:nvCxnSpPr>
          <p:cNvPr id="204" name="Straight Arrow Connector 203"/>
          <p:cNvCxnSpPr/>
          <p:nvPr/>
        </p:nvCxnSpPr>
        <p:spPr>
          <a:xfrm flipV="1">
            <a:off x="21883600" y="32533494"/>
            <a:ext cx="3063617" cy="1872226"/>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cxnSp>
        <p:nvCxnSpPr>
          <p:cNvPr id="205" name="Straight Arrow Connector 204"/>
          <p:cNvCxnSpPr/>
          <p:nvPr/>
        </p:nvCxnSpPr>
        <p:spPr>
          <a:xfrm>
            <a:off x="21883599" y="35321247"/>
            <a:ext cx="4802093" cy="57051"/>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sp>
        <p:nvSpPr>
          <p:cNvPr id="200" name="Rectangle 199"/>
          <p:cNvSpPr/>
          <p:nvPr/>
        </p:nvSpPr>
        <p:spPr>
          <a:xfrm>
            <a:off x="18396993" y="35673231"/>
            <a:ext cx="1004225" cy="707886"/>
          </a:xfrm>
          <a:prstGeom prst="rect">
            <a:avLst/>
          </a:prstGeom>
        </p:spPr>
        <p:txBody>
          <a:bodyPr wrap="square">
            <a:spAutoFit/>
          </a:bodyPr>
          <a:lstStyle/>
          <a:p>
            <a:r>
              <a:rPr lang="en-US" sz="2000" dirty="0" err="1">
                <a:solidFill>
                  <a:srgbClr val="0000FF"/>
                </a:solidFill>
                <a:latin typeface="Arial" panose="020B0604020202020204" pitchFamily="34" charset="0"/>
                <a:cs typeface="Arial" panose="020B0604020202020204" pitchFamily="34" charset="0"/>
              </a:rPr>
              <a:t>MauiB</a:t>
            </a:r>
            <a:br>
              <a:rPr lang="en-US" sz="2000" dirty="0">
                <a:solidFill>
                  <a:srgbClr val="0000FF"/>
                </a:solidFill>
                <a:latin typeface="Arial" panose="020B0604020202020204" pitchFamily="34" charset="0"/>
                <a:cs typeface="Arial" panose="020B0604020202020204" pitchFamily="34" charset="0"/>
              </a:rPr>
            </a:br>
            <a:r>
              <a:rPr lang="en-US" sz="2000" dirty="0">
                <a:solidFill>
                  <a:srgbClr val="0000FF"/>
                </a:solidFill>
                <a:latin typeface="Arial" panose="020B0604020202020204" pitchFamily="34" charset="0"/>
                <a:cs typeface="Arial" panose="020B0604020202020204" pitchFamily="34" charset="0"/>
              </a:rPr>
              <a:t>Field</a:t>
            </a:r>
          </a:p>
        </p:txBody>
      </p:sp>
      <p:pic>
        <p:nvPicPr>
          <p:cNvPr id="197" name="Picture 196"/>
          <p:cNvPicPr/>
          <p:nvPr/>
        </p:nvPicPr>
        <p:blipFill>
          <a:blip r:embed="rId22">
            <a:extLst>
              <a:ext uri="{28A0092B-C50C-407E-A947-70E740481C1C}">
                <a14:useLocalDpi xmlns:a14="http://schemas.microsoft.com/office/drawing/2010/main" val="0"/>
              </a:ext>
            </a:extLst>
          </a:blip>
          <a:srcRect/>
          <a:stretch>
            <a:fillRect/>
          </a:stretch>
        </p:blipFill>
        <p:spPr bwMode="auto">
          <a:xfrm>
            <a:off x="20407565" y="31950411"/>
            <a:ext cx="370089" cy="445046"/>
          </a:xfrm>
          <a:prstGeom prst="rect">
            <a:avLst/>
          </a:prstGeom>
          <a:noFill/>
          <a:ln>
            <a:noFill/>
          </a:ln>
          <a:effectLst/>
        </p:spPr>
      </p:pic>
      <p:sp>
        <p:nvSpPr>
          <p:cNvPr id="230" name="Rectangle 229"/>
          <p:cNvSpPr/>
          <p:nvPr/>
        </p:nvSpPr>
        <p:spPr>
          <a:xfrm>
            <a:off x="26522044" y="31393194"/>
            <a:ext cx="2549009" cy="923330"/>
          </a:xfrm>
          <a:prstGeom prst="rect">
            <a:avLst/>
          </a:prstGeom>
        </p:spPr>
        <p:txBody>
          <a:bodyPr wrap="square">
            <a:spAutoFit/>
          </a:bodyPr>
          <a:lstStyle/>
          <a:p>
            <a:pPr algn="r"/>
            <a:r>
              <a:rPr lang="en-US" b="1" dirty="0">
                <a:latin typeface="Arial" panose="020B0604020202020204" pitchFamily="34" charset="0"/>
                <a:cs typeface="Arial" panose="020B0604020202020204" pitchFamily="34" charset="0"/>
              </a:rPr>
              <a:t>Structure, Amplitude, </a:t>
            </a:r>
            <a:r>
              <a:rPr lang="en-US" b="1" dirty="0" err="1">
                <a:latin typeface="Arial" panose="020B0604020202020204" pitchFamily="34" charset="0"/>
                <a:cs typeface="Arial" panose="020B0604020202020204" pitchFamily="34" charset="0"/>
              </a:rPr>
              <a:t>Eigenstructure</a:t>
            </a:r>
            <a:r>
              <a:rPr lang="en-US" b="1" dirty="0">
                <a:latin typeface="Arial" panose="020B0604020202020204" pitchFamily="34" charset="0"/>
                <a:cs typeface="Arial" panose="020B0604020202020204" pitchFamily="34" charset="0"/>
              </a:rPr>
              <a:t> Coherence</a:t>
            </a:r>
          </a:p>
        </p:txBody>
      </p:sp>
      <p:sp>
        <p:nvSpPr>
          <p:cNvPr id="117" name="Rectangle 116"/>
          <p:cNvSpPr/>
          <p:nvPr/>
        </p:nvSpPr>
        <p:spPr>
          <a:xfrm>
            <a:off x="20873723" y="31855002"/>
            <a:ext cx="1921583" cy="707886"/>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Isochron Map</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C-Sand</a:t>
            </a:r>
          </a:p>
        </p:txBody>
      </p:sp>
      <p:sp>
        <p:nvSpPr>
          <p:cNvPr id="228" name="Rectangle 227"/>
          <p:cNvSpPr/>
          <p:nvPr/>
        </p:nvSpPr>
        <p:spPr>
          <a:xfrm>
            <a:off x="16641311" y="31895181"/>
            <a:ext cx="1324401" cy="1015662"/>
          </a:xfrm>
          <a:prstGeom prst="rect">
            <a:avLst/>
          </a:prstGeom>
        </p:spPr>
        <p:txBody>
          <a:bodyPr wrap="none">
            <a:spAutoFit/>
          </a:bodyPr>
          <a:lstStyle/>
          <a:p>
            <a:r>
              <a:rPr lang="en-US" sz="2000" dirty="0">
                <a:latin typeface="Arial" panose="020B0604020202020204" pitchFamily="34" charset="0"/>
                <a:cs typeface="Arial" panose="020B0604020202020204" pitchFamily="34" charset="0"/>
              </a:rPr>
              <a:t>RMS Map</a:t>
            </a:r>
            <a:br>
              <a:rPr lang="en-US" sz="2000" dirty="0">
                <a:latin typeface="Arial" panose="020B0604020202020204" pitchFamily="34" charset="0"/>
                <a:cs typeface="Arial" panose="020B0604020202020204" pitchFamily="34" charset="0"/>
              </a:rPr>
            </a:br>
            <a:r>
              <a:rPr lang="en-US" sz="2000" dirty="0">
                <a:latin typeface="Arial" panose="020B0604020202020204" pitchFamily="34" charset="0"/>
                <a:cs typeface="Arial" panose="020B0604020202020204" pitchFamily="34" charset="0"/>
              </a:rPr>
              <a:t>C-Sand</a:t>
            </a:r>
          </a:p>
          <a:p>
            <a:endParaRPr lang="en-US" sz="2000" dirty="0">
              <a:latin typeface="Arial" panose="020B0604020202020204" pitchFamily="34" charset="0"/>
              <a:cs typeface="Arial" panose="020B0604020202020204" pitchFamily="34" charset="0"/>
            </a:endParaRPr>
          </a:p>
        </p:txBody>
      </p:sp>
      <p:grpSp>
        <p:nvGrpSpPr>
          <p:cNvPr id="42" name="Group 41"/>
          <p:cNvGrpSpPr/>
          <p:nvPr/>
        </p:nvGrpSpPr>
        <p:grpSpPr>
          <a:xfrm>
            <a:off x="16626613" y="25396829"/>
            <a:ext cx="12499322" cy="4694287"/>
            <a:chOff x="16753222" y="26310989"/>
            <a:chExt cx="12499322" cy="4694287"/>
          </a:xfrm>
        </p:grpSpPr>
        <p:pic>
          <p:nvPicPr>
            <p:cNvPr id="23" name="Picture 22"/>
            <p:cNvPicPr>
              <a:picLocks noChangeAspect="1"/>
            </p:cNvPicPr>
            <p:nvPr/>
          </p:nvPicPr>
          <p:blipFill rotWithShape="1">
            <a:blip r:embed="rId27">
              <a:extLst>
                <a:ext uri="{28A0092B-C50C-407E-A947-70E740481C1C}">
                  <a14:useLocalDpi xmlns:a14="http://schemas.microsoft.com/office/drawing/2010/main" val="0"/>
                </a:ext>
              </a:extLst>
            </a:blip>
            <a:srcRect l="19165" t="7348" r="20266" b="9642"/>
            <a:stretch/>
          </p:blipFill>
          <p:spPr>
            <a:xfrm>
              <a:off x="16778778" y="26310989"/>
              <a:ext cx="3460822" cy="4622057"/>
            </a:xfrm>
            <a:prstGeom prst="rect">
              <a:avLst/>
            </a:prstGeom>
          </p:spPr>
        </p:pic>
        <p:pic>
          <p:nvPicPr>
            <p:cNvPr id="178" name="Content Placeholder 3"/>
            <p:cNvPicPr>
              <a:picLocks noChangeAspect="1"/>
            </p:cNvPicPr>
            <p:nvPr/>
          </p:nvPicPr>
          <p:blipFill rotWithShape="1">
            <a:blip r:embed="rId28">
              <a:extLst>
                <a:ext uri="{28A0092B-C50C-407E-A947-70E740481C1C}">
                  <a14:useLocalDpi xmlns:a14="http://schemas.microsoft.com/office/drawing/2010/main" val="0"/>
                </a:ext>
              </a:extLst>
            </a:blip>
            <a:srcRect l="13048" t="9713" r="25824" b="31858"/>
            <a:stretch/>
          </p:blipFill>
          <p:spPr>
            <a:xfrm>
              <a:off x="20562550" y="26318124"/>
              <a:ext cx="3739120" cy="4607785"/>
            </a:xfrm>
            <a:prstGeom prst="rect">
              <a:avLst/>
            </a:prstGeom>
          </p:spPr>
        </p:pic>
        <p:grpSp>
          <p:nvGrpSpPr>
            <p:cNvPr id="29" name="Group 28"/>
            <p:cNvGrpSpPr/>
            <p:nvPr/>
          </p:nvGrpSpPr>
          <p:grpSpPr>
            <a:xfrm>
              <a:off x="24846838" y="26392872"/>
              <a:ext cx="4405706" cy="4612404"/>
              <a:chOff x="28082853" y="21453513"/>
              <a:chExt cx="3979978" cy="4779225"/>
            </a:xfrm>
          </p:grpSpPr>
          <p:pic>
            <p:nvPicPr>
              <p:cNvPr id="21" name="Picture 20"/>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rot="16200000" flipH="1">
                <a:off x="27683229" y="21853137"/>
                <a:ext cx="4779225" cy="3979978"/>
              </a:xfrm>
              <a:prstGeom prst="rect">
                <a:avLst/>
              </a:prstGeom>
            </p:spPr>
          </p:pic>
          <p:pic>
            <p:nvPicPr>
              <p:cNvPr id="176" name="Picture 175"/>
              <p:cNvPicPr/>
              <p:nvPr/>
            </p:nvPicPr>
            <p:blipFill>
              <a:blip r:embed="rId22">
                <a:extLst>
                  <a:ext uri="{28A0092B-C50C-407E-A947-70E740481C1C}">
                    <a14:useLocalDpi xmlns:a14="http://schemas.microsoft.com/office/drawing/2010/main" val="0"/>
                  </a:ext>
                </a:extLst>
              </a:blip>
              <a:srcRect/>
              <a:stretch>
                <a:fillRect/>
              </a:stretch>
            </p:blipFill>
            <p:spPr bwMode="auto">
              <a:xfrm rot="1815710">
                <a:off x="31556792" y="21528461"/>
                <a:ext cx="365526" cy="585689"/>
              </a:xfrm>
              <a:prstGeom prst="rect">
                <a:avLst/>
              </a:prstGeom>
              <a:noFill/>
              <a:ln>
                <a:noFill/>
              </a:ln>
              <a:effectLst/>
            </p:spPr>
          </p:pic>
        </p:grpSp>
        <p:grpSp>
          <p:nvGrpSpPr>
            <p:cNvPr id="202" name="Group 201"/>
            <p:cNvGrpSpPr/>
            <p:nvPr/>
          </p:nvGrpSpPr>
          <p:grpSpPr>
            <a:xfrm>
              <a:off x="21367853" y="26467556"/>
              <a:ext cx="5377184" cy="4506409"/>
              <a:chOff x="30359881" y="21418620"/>
              <a:chExt cx="5064869" cy="5142610"/>
            </a:xfrm>
          </p:grpSpPr>
          <p:grpSp>
            <p:nvGrpSpPr>
              <p:cNvPr id="179" name="Group 178"/>
              <p:cNvGrpSpPr/>
              <p:nvPr/>
            </p:nvGrpSpPr>
            <p:grpSpPr>
              <a:xfrm>
                <a:off x="30359881" y="24114978"/>
                <a:ext cx="587542" cy="1069620"/>
                <a:chOff x="5995099" y="4251662"/>
                <a:chExt cx="587542" cy="1069620"/>
              </a:xfrm>
            </p:grpSpPr>
            <p:sp>
              <p:nvSpPr>
                <p:cNvPr id="180" name="Rectangle 179"/>
                <p:cNvSpPr/>
                <p:nvPr/>
              </p:nvSpPr>
              <p:spPr>
                <a:xfrm>
                  <a:off x="5995099" y="4251662"/>
                  <a:ext cx="552404" cy="1069620"/>
                </a:xfrm>
                <a:prstGeom prst="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181" name="Right Arrow 180"/>
                <p:cNvSpPr/>
                <p:nvPr/>
              </p:nvSpPr>
              <p:spPr>
                <a:xfrm rot="16496754">
                  <a:off x="6320489" y="4958536"/>
                  <a:ext cx="297793" cy="2265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grpSp>
          <p:cxnSp>
            <p:nvCxnSpPr>
              <p:cNvPr id="41" name="Straight Arrow Connector 40"/>
              <p:cNvCxnSpPr/>
              <p:nvPr/>
            </p:nvCxnSpPr>
            <p:spPr>
              <a:xfrm flipV="1">
                <a:off x="30958633" y="21418620"/>
                <a:ext cx="4466117" cy="2696358"/>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cxnSp>
            <p:nvCxnSpPr>
              <p:cNvPr id="187" name="Straight Arrow Connector 186"/>
              <p:cNvCxnSpPr/>
              <p:nvPr/>
            </p:nvCxnSpPr>
            <p:spPr>
              <a:xfrm>
                <a:off x="30912285" y="25184598"/>
                <a:ext cx="3632666" cy="1376632"/>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grpSp>
        <p:pic>
          <p:nvPicPr>
            <p:cNvPr id="182" name="Picture 181"/>
            <p:cNvPicPr/>
            <p:nvPr/>
          </p:nvPicPr>
          <p:blipFill>
            <a:blip r:embed="rId22">
              <a:extLst>
                <a:ext uri="{28A0092B-C50C-407E-A947-70E740481C1C}">
                  <a14:useLocalDpi xmlns:a14="http://schemas.microsoft.com/office/drawing/2010/main" val="0"/>
                </a:ext>
              </a:extLst>
            </a:blip>
            <a:srcRect/>
            <a:stretch>
              <a:fillRect/>
            </a:stretch>
          </p:blipFill>
          <p:spPr bwMode="auto">
            <a:xfrm>
              <a:off x="20384895" y="26438751"/>
              <a:ext cx="370089" cy="445046"/>
            </a:xfrm>
            <a:prstGeom prst="rect">
              <a:avLst/>
            </a:prstGeom>
            <a:noFill/>
            <a:ln>
              <a:noFill/>
            </a:ln>
            <a:effectLst/>
          </p:spPr>
        </p:pic>
        <p:sp>
          <p:nvSpPr>
            <p:cNvPr id="183" name="Right Arrow 182"/>
            <p:cNvSpPr/>
            <p:nvPr/>
          </p:nvSpPr>
          <p:spPr>
            <a:xfrm rot="16496754">
              <a:off x="27143896" y="29586268"/>
              <a:ext cx="417411" cy="44414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latin typeface="Arial" panose="020B0604020202020204" pitchFamily="34" charset="0"/>
                <a:cs typeface="Arial" panose="020B0604020202020204" pitchFamily="34" charset="0"/>
              </a:endParaRPr>
            </a:p>
          </p:txBody>
        </p:sp>
        <p:sp>
          <p:nvSpPr>
            <p:cNvPr id="198" name="Rectangle 197"/>
            <p:cNvSpPr/>
            <p:nvPr/>
          </p:nvSpPr>
          <p:spPr>
            <a:xfrm>
              <a:off x="27459767" y="29774239"/>
              <a:ext cx="1154482" cy="400110"/>
            </a:xfrm>
            <a:prstGeom prst="rect">
              <a:avLst/>
            </a:prstGeom>
          </p:spPr>
          <p:txBody>
            <a:bodyPr wrap="none">
              <a:spAutoFit/>
            </a:bodyPr>
            <a:lstStyle/>
            <a:p>
              <a:r>
                <a:rPr lang="en-US" sz="2000" dirty="0">
                  <a:solidFill>
                    <a:srgbClr val="0000FF"/>
                  </a:solidFill>
                  <a:latin typeface="Arial" panose="020B0604020202020204" pitchFamily="34" charset="0"/>
                  <a:cs typeface="Arial" panose="020B0604020202020204" pitchFamily="34" charset="0"/>
                </a:rPr>
                <a:t>channel</a:t>
              </a:r>
              <a:r>
                <a:rPr lang="en-US" sz="2000" dirty="0">
                  <a:latin typeface="Arial" panose="020B0604020202020204" pitchFamily="34" charset="0"/>
                  <a:cs typeface="Arial" panose="020B0604020202020204" pitchFamily="34" charset="0"/>
                </a:rPr>
                <a:t> </a:t>
              </a:r>
            </a:p>
          </p:txBody>
        </p:sp>
        <p:sp>
          <p:nvSpPr>
            <p:cNvPr id="199" name="Rectangle 198"/>
            <p:cNvSpPr/>
            <p:nvPr/>
          </p:nvSpPr>
          <p:spPr>
            <a:xfrm>
              <a:off x="21372345" y="29731864"/>
              <a:ext cx="1225015" cy="400110"/>
            </a:xfrm>
            <a:prstGeom prst="rect">
              <a:avLst/>
            </a:prstGeom>
          </p:spPr>
          <p:txBody>
            <a:bodyPr wrap="none">
              <a:spAutoFit/>
            </a:bodyPr>
            <a:lstStyle/>
            <a:p>
              <a:r>
                <a:rPr lang="en-US" sz="2000" b="1" dirty="0">
                  <a:solidFill>
                    <a:srgbClr val="0070C0"/>
                  </a:solidFill>
                  <a:latin typeface="Arial" panose="020B0604020202020204" pitchFamily="34" charset="0"/>
                  <a:cs typeface="Arial" panose="020B0604020202020204" pitchFamily="34" charset="0"/>
                </a:rPr>
                <a:t>channel</a:t>
              </a:r>
              <a:r>
                <a:rPr lang="en-US" sz="2000" b="1" dirty="0">
                  <a:latin typeface="Arial" panose="020B0604020202020204" pitchFamily="34" charset="0"/>
                  <a:cs typeface="Arial" panose="020B0604020202020204" pitchFamily="34" charset="0"/>
                </a:rPr>
                <a:t> </a:t>
              </a:r>
            </a:p>
          </p:txBody>
        </p:sp>
        <p:sp>
          <p:nvSpPr>
            <p:cNvPr id="214" name="Rectangle 213"/>
            <p:cNvSpPr/>
            <p:nvPr/>
          </p:nvSpPr>
          <p:spPr>
            <a:xfrm>
              <a:off x="20845705" y="26498146"/>
              <a:ext cx="1493627" cy="707886"/>
            </a:xfrm>
            <a:prstGeom prst="rect">
              <a:avLst/>
            </a:prstGeom>
          </p:spPr>
          <p:txBody>
            <a:bodyPr wrap="square">
              <a:spAutoFit/>
            </a:bodyPr>
            <a:lstStyle/>
            <a:p>
              <a:r>
                <a:rPr lang="en-US" sz="2000" dirty="0">
                  <a:latin typeface="Arial" panose="020B0604020202020204" pitchFamily="34" charset="0"/>
                  <a:cs typeface="Arial" panose="020B0604020202020204" pitchFamily="34" charset="0"/>
                </a:rPr>
                <a:t>Coherence Map</a:t>
              </a:r>
            </a:p>
          </p:txBody>
        </p:sp>
        <p:sp>
          <p:nvSpPr>
            <p:cNvPr id="215" name="Rectangle 214"/>
            <p:cNvSpPr/>
            <p:nvPr/>
          </p:nvSpPr>
          <p:spPr>
            <a:xfrm>
              <a:off x="16761006" y="27084447"/>
              <a:ext cx="1013418" cy="384721"/>
            </a:xfrm>
            <a:prstGeom prst="rect">
              <a:avLst/>
            </a:prstGeom>
          </p:spPr>
          <p:txBody>
            <a:bodyPr wrap="none">
              <a:spAutoFit/>
            </a:bodyPr>
            <a:lstStyle/>
            <a:p>
              <a:r>
                <a:rPr lang="en-US" sz="1900" dirty="0">
                  <a:latin typeface="Arial" panose="020B0604020202020204" pitchFamily="34" charset="0"/>
                  <a:cs typeface="Arial" panose="020B0604020202020204" pitchFamily="34" charset="0"/>
                </a:rPr>
                <a:t>C-Sand</a:t>
              </a:r>
            </a:p>
          </p:txBody>
        </p:sp>
        <p:sp>
          <p:nvSpPr>
            <p:cNvPr id="217" name="Rectangle 216"/>
            <p:cNvSpPr/>
            <p:nvPr/>
          </p:nvSpPr>
          <p:spPr>
            <a:xfrm>
              <a:off x="16753222" y="26498146"/>
              <a:ext cx="1947850" cy="707886"/>
            </a:xfrm>
            <a:prstGeom prst="rect">
              <a:avLst/>
            </a:prstGeom>
          </p:spPr>
          <p:txBody>
            <a:bodyPr wrap="square">
              <a:spAutoFit/>
            </a:bodyPr>
            <a:lstStyle/>
            <a:p>
              <a:r>
                <a:rPr lang="en-US" sz="1900" dirty="0">
                  <a:latin typeface="Arial" panose="020B0604020202020204" pitchFamily="34" charset="0"/>
                  <a:cs typeface="Arial" panose="020B0604020202020204" pitchFamily="34" charset="0"/>
                </a:rPr>
                <a:t>Dip and Azimuth </a:t>
              </a:r>
              <a:r>
                <a:rPr lang="en-US" sz="2000" dirty="0">
                  <a:latin typeface="Arial" panose="020B0604020202020204" pitchFamily="34" charset="0"/>
                  <a:cs typeface="Arial" panose="020B0604020202020204" pitchFamily="34" charset="0"/>
                </a:rPr>
                <a:t>Map</a:t>
              </a:r>
            </a:p>
          </p:txBody>
        </p:sp>
        <p:sp>
          <p:nvSpPr>
            <p:cNvPr id="120" name="Rectangle 119"/>
            <p:cNvSpPr/>
            <p:nvPr/>
          </p:nvSpPr>
          <p:spPr>
            <a:xfrm>
              <a:off x="20848860" y="27120546"/>
              <a:ext cx="1013418" cy="384721"/>
            </a:xfrm>
            <a:prstGeom prst="rect">
              <a:avLst/>
            </a:prstGeom>
          </p:spPr>
          <p:txBody>
            <a:bodyPr wrap="none">
              <a:spAutoFit/>
            </a:bodyPr>
            <a:lstStyle/>
            <a:p>
              <a:r>
                <a:rPr lang="en-US" sz="1900" dirty="0">
                  <a:latin typeface="Arial" panose="020B0604020202020204" pitchFamily="34" charset="0"/>
                  <a:cs typeface="Arial" panose="020B0604020202020204" pitchFamily="34" charset="0"/>
                </a:rPr>
                <a:t>C-Sand</a:t>
              </a:r>
            </a:p>
          </p:txBody>
        </p:sp>
        <p:sp>
          <p:nvSpPr>
            <p:cNvPr id="103" name="Rectangle 102"/>
            <p:cNvSpPr/>
            <p:nvPr/>
          </p:nvSpPr>
          <p:spPr>
            <a:xfrm>
              <a:off x="24797627" y="26355679"/>
              <a:ext cx="1973359" cy="1323439"/>
            </a:xfrm>
            <a:prstGeom prst="rect">
              <a:avLst/>
            </a:prstGeom>
          </p:spPr>
          <p:txBody>
            <a:bodyPr wrap="square">
              <a:spAutoFit/>
            </a:bodyPr>
            <a:lstStyle/>
            <a:p>
              <a:pPr lvl="0"/>
              <a:r>
                <a:rPr lang="en-US" sz="2000" dirty="0" err="1">
                  <a:solidFill>
                    <a:prstClr val="black"/>
                  </a:solidFill>
                  <a:latin typeface="Arial" panose="020B0604020202020204" pitchFamily="34" charset="0"/>
                  <a:cs typeface="Arial" panose="020B0604020202020204" pitchFamily="34" charset="0"/>
                </a:rPr>
                <a:t>Eigenstructure</a:t>
              </a:r>
              <a:r>
                <a:rPr lang="en-US" sz="2000" dirty="0">
                  <a:solidFill>
                    <a:prstClr val="black"/>
                  </a:solidFill>
                  <a:latin typeface="Arial" panose="020B0604020202020204" pitchFamily="34" charset="0"/>
                  <a:cs typeface="Arial" panose="020B0604020202020204" pitchFamily="34" charset="0"/>
                </a:rPr>
                <a:t> Coherence</a:t>
              </a:r>
              <a:br>
                <a:rPr lang="en-US" sz="2000" dirty="0">
                  <a:solidFill>
                    <a:prstClr val="black"/>
                  </a:solidFill>
                  <a:latin typeface="Arial" panose="020B0604020202020204" pitchFamily="34" charset="0"/>
                  <a:cs typeface="Arial" panose="020B0604020202020204" pitchFamily="34" charset="0"/>
                </a:rPr>
              </a:br>
              <a:endParaRPr lang="en-US" sz="2000" dirty="0">
                <a:solidFill>
                  <a:prstClr val="black"/>
                </a:solidFill>
                <a:latin typeface="Arial" panose="020B0604020202020204" pitchFamily="34" charset="0"/>
                <a:cs typeface="Arial" panose="020B0604020202020204" pitchFamily="34" charset="0"/>
              </a:endParaRPr>
            </a:p>
            <a:p>
              <a:pPr lvl="0"/>
              <a:endParaRPr lang="en-US" sz="2000" dirty="0">
                <a:solidFill>
                  <a:prstClr val="black"/>
                </a:solidFill>
                <a:latin typeface="Arial" panose="020B0604020202020204" pitchFamily="34" charset="0"/>
                <a:cs typeface="Arial" panose="020B0604020202020204" pitchFamily="34" charset="0"/>
              </a:endParaRPr>
            </a:p>
          </p:txBody>
        </p:sp>
        <p:sp>
          <p:nvSpPr>
            <p:cNvPr id="16" name="Rectangle 15"/>
            <p:cNvSpPr/>
            <p:nvPr/>
          </p:nvSpPr>
          <p:spPr>
            <a:xfrm rot="16708078">
              <a:off x="23309864" y="27103688"/>
              <a:ext cx="668772" cy="400110"/>
            </a:xfrm>
            <a:prstGeom prst="rect">
              <a:avLst/>
            </a:prstGeom>
            <a:ln>
              <a:solidFill>
                <a:srgbClr val="0000FF"/>
              </a:solidFill>
            </a:ln>
          </p:spPr>
          <p:txBody>
            <a:bodyPr wrap="none">
              <a:spAutoFit/>
            </a:bodyPr>
            <a:lstStyle/>
            <a:p>
              <a:r>
                <a:rPr lang="en-US" sz="2000" dirty="0">
                  <a:solidFill>
                    <a:srgbClr val="FF0000"/>
                  </a:solidFill>
                  <a:latin typeface="Arial" panose="020B0604020202020204" pitchFamily="34" charset="0"/>
                  <a:cs typeface="Arial" panose="020B0604020202020204" pitchFamily="34" charset="0"/>
                </a:rPr>
                <a:t>fault</a:t>
              </a:r>
            </a:p>
          </p:txBody>
        </p:sp>
        <p:sp>
          <p:nvSpPr>
            <p:cNvPr id="184" name="Rectangle 183"/>
            <p:cNvSpPr/>
            <p:nvPr/>
          </p:nvSpPr>
          <p:spPr>
            <a:xfrm rot="16708078">
              <a:off x="20732910" y="29941098"/>
              <a:ext cx="668772" cy="400110"/>
            </a:xfrm>
            <a:prstGeom prst="rect">
              <a:avLst/>
            </a:prstGeom>
            <a:ln>
              <a:solidFill>
                <a:srgbClr val="0000FF"/>
              </a:solidFill>
            </a:ln>
          </p:spPr>
          <p:txBody>
            <a:bodyPr wrap="none">
              <a:spAutoFit/>
            </a:bodyPr>
            <a:lstStyle/>
            <a:p>
              <a:r>
                <a:rPr lang="en-US" sz="2000" dirty="0">
                  <a:solidFill>
                    <a:srgbClr val="FF0000"/>
                  </a:solidFill>
                  <a:latin typeface="Arial" panose="020B0604020202020204" pitchFamily="34" charset="0"/>
                  <a:cs typeface="Arial" panose="020B0604020202020204" pitchFamily="34" charset="0"/>
                </a:rPr>
                <a:t>fault</a:t>
              </a:r>
            </a:p>
          </p:txBody>
        </p:sp>
      </p:grpSp>
      <p:sp>
        <p:nvSpPr>
          <p:cNvPr id="238" name="Rectangle 237"/>
          <p:cNvSpPr/>
          <p:nvPr/>
        </p:nvSpPr>
        <p:spPr>
          <a:xfrm>
            <a:off x="16761006" y="33243395"/>
            <a:ext cx="1452642" cy="400110"/>
          </a:xfrm>
          <a:prstGeom prst="rect">
            <a:avLst/>
          </a:prstGeom>
          <a:ln>
            <a:solidFill>
              <a:srgbClr val="0000FF"/>
            </a:solidFill>
          </a:ln>
        </p:spPr>
        <p:txBody>
          <a:bodyPr wrap="none">
            <a:spAutoFit/>
          </a:bodyPr>
          <a:lstStyle/>
          <a:p>
            <a:r>
              <a:rPr lang="en-US" sz="2000" dirty="0">
                <a:solidFill>
                  <a:srgbClr val="FF0000"/>
                </a:solidFill>
                <a:latin typeface="Arial" panose="020B0604020202020204" pitchFamily="34" charset="0"/>
                <a:cs typeface="Arial" panose="020B0604020202020204" pitchFamily="34" charset="0"/>
              </a:rPr>
              <a:t>Bright Spot</a:t>
            </a:r>
          </a:p>
        </p:txBody>
      </p:sp>
      <p:sp>
        <p:nvSpPr>
          <p:cNvPr id="268" name="Rectangle 267"/>
          <p:cNvSpPr/>
          <p:nvPr/>
        </p:nvSpPr>
        <p:spPr>
          <a:xfrm>
            <a:off x="12662656" y="3780528"/>
            <a:ext cx="8203802" cy="1060837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Arial" panose="020B0604020202020204" pitchFamily="34" charset="0"/>
              <a:cs typeface="Arial" panose="020B0604020202020204" pitchFamily="34" charset="0"/>
            </a:endParaRPr>
          </a:p>
        </p:txBody>
      </p:sp>
      <p:sp>
        <p:nvSpPr>
          <p:cNvPr id="155" name="TextBox 154"/>
          <p:cNvSpPr txBox="1"/>
          <p:nvPr/>
        </p:nvSpPr>
        <p:spPr>
          <a:xfrm>
            <a:off x="12656126" y="3784472"/>
            <a:ext cx="8201675" cy="557405"/>
          </a:xfrm>
          <a:prstGeom prst="rect">
            <a:avLst/>
          </a:prstGeom>
          <a:solidFill>
            <a:srgbClr val="40403E"/>
          </a:solidFill>
        </p:spPr>
        <p:txBody>
          <a:bodyPr wrap="square" lIns="64332" tIns="32167" rIns="64332" bIns="32167" rtlCol="0" anchor="t">
            <a:spAutoFit/>
          </a:bodyPr>
          <a:lstStyle/>
          <a:p>
            <a:pPr algn="ctr"/>
            <a:r>
              <a:rPr lang="en-US" sz="3200" dirty="0">
                <a:solidFill>
                  <a:srgbClr val="E7CD79"/>
                </a:solidFill>
                <a:latin typeface="Arial" panose="020B0604020202020204" pitchFamily="34" charset="0"/>
                <a:cs typeface="Arial" panose="020B0604020202020204" pitchFamily="34" charset="0"/>
              </a:rPr>
              <a:t>Seismic and Well Data</a:t>
            </a:r>
          </a:p>
        </p:txBody>
      </p:sp>
      <p:grpSp>
        <p:nvGrpSpPr>
          <p:cNvPr id="17" name="Group 16"/>
          <p:cNvGrpSpPr/>
          <p:nvPr/>
        </p:nvGrpSpPr>
        <p:grpSpPr>
          <a:xfrm>
            <a:off x="13337381" y="4394454"/>
            <a:ext cx="7163191" cy="4612413"/>
            <a:chOff x="854875" y="24721286"/>
            <a:chExt cx="4666641" cy="2792401"/>
          </a:xfrm>
        </p:grpSpPr>
        <p:grpSp>
          <p:nvGrpSpPr>
            <p:cNvPr id="13" name="Group 12"/>
            <p:cNvGrpSpPr/>
            <p:nvPr/>
          </p:nvGrpSpPr>
          <p:grpSpPr>
            <a:xfrm>
              <a:off x="854875" y="24721286"/>
              <a:ext cx="4666641" cy="2792401"/>
              <a:chOff x="1782821" y="22490293"/>
              <a:chExt cx="10688871" cy="6120493"/>
            </a:xfrm>
          </p:grpSpPr>
          <p:grpSp>
            <p:nvGrpSpPr>
              <p:cNvPr id="116" name="Group 115"/>
              <p:cNvGrpSpPr/>
              <p:nvPr/>
            </p:nvGrpSpPr>
            <p:grpSpPr>
              <a:xfrm>
                <a:off x="6441788" y="22606146"/>
                <a:ext cx="6029904" cy="6004640"/>
                <a:chOff x="1639696" y="530303"/>
                <a:chExt cx="5924550" cy="5640704"/>
              </a:xfrm>
            </p:grpSpPr>
            <p:pic>
              <p:nvPicPr>
                <p:cNvPr id="133" name="Picture 132" descr="E:\seismic lines basemap.png"/>
                <p:cNvPicPr/>
                <p:nvPr/>
              </p:nvPicPr>
              <p:blipFill>
                <a:blip r:embed="rId30">
                  <a:extLst>
                    <a:ext uri="{28A0092B-C50C-407E-A947-70E740481C1C}">
                      <a14:useLocalDpi xmlns:a14="http://schemas.microsoft.com/office/drawing/2010/main" val="0"/>
                    </a:ext>
                  </a:extLst>
                </a:blip>
                <a:srcRect/>
                <a:stretch>
                  <a:fillRect/>
                </a:stretch>
              </p:blipFill>
              <p:spPr bwMode="auto">
                <a:xfrm>
                  <a:off x="1639696" y="530303"/>
                  <a:ext cx="5924550" cy="5640704"/>
                </a:xfrm>
                <a:prstGeom prst="rect">
                  <a:avLst/>
                </a:prstGeom>
                <a:noFill/>
                <a:ln>
                  <a:noFill/>
                </a:ln>
              </p:spPr>
            </p:pic>
            <p:pic>
              <p:nvPicPr>
                <p:cNvPr id="134" name="Picture 133"/>
                <p:cNvPicPr/>
                <p:nvPr/>
              </p:nvPicPr>
              <p:blipFill rotWithShape="1">
                <a:blip r:embed="rId31" cstate="print">
                  <a:extLst>
                    <a:ext uri="{28A0092B-C50C-407E-A947-70E740481C1C}">
                      <a14:useLocalDpi xmlns:a14="http://schemas.microsoft.com/office/drawing/2010/main" val="0"/>
                    </a:ext>
                  </a:extLst>
                </a:blip>
                <a:srcRect l="11383" t="7645" r="2043" b="4958"/>
                <a:stretch/>
              </p:blipFill>
              <p:spPr bwMode="auto">
                <a:xfrm>
                  <a:off x="5792471" y="543723"/>
                  <a:ext cx="1741805" cy="1364615"/>
                </a:xfrm>
                <a:prstGeom prst="rect">
                  <a:avLst/>
                </a:prstGeom>
                <a:ln w="15875" cmpd="dbl">
                  <a:solidFill>
                    <a:sysClr val="windowText" lastClr="000000"/>
                  </a:solidFill>
                  <a:prstDash val="solid"/>
                </a:ln>
                <a:extLst>
                  <a:ext uri="{53640926-AAD7-44D8-BBD7-CCE9431645EC}">
                    <a14:shadowObscured xmlns:a14="http://schemas.microsoft.com/office/drawing/2010/main"/>
                  </a:ext>
                </a:extLst>
              </p:spPr>
            </p:pic>
            <p:sp>
              <p:nvSpPr>
                <p:cNvPr id="135" name="Text Box 2"/>
                <p:cNvSpPr txBox="1">
                  <a:spLocks noChangeArrowheads="1"/>
                </p:cNvSpPr>
                <p:nvPr/>
              </p:nvSpPr>
              <p:spPr bwMode="auto">
                <a:xfrm>
                  <a:off x="6099490" y="2395516"/>
                  <a:ext cx="805815" cy="272087"/>
                </a:xfrm>
                <a:prstGeom prst="rect">
                  <a:avLst/>
                </a:prstGeom>
                <a:noFill/>
                <a:ln w="9525">
                  <a:noFill/>
                  <a:miter lim="800000"/>
                  <a:headEnd/>
                  <a:tailEnd/>
                </a:ln>
              </p:spPr>
              <p:txBody>
                <a:bodyPr rot="0" vert="horz" wrap="square" lIns="54049" tIns="27024" rIns="54049" bIns="27024" anchor="t" anchorCtr="0">
                  <a:spAutoFit/>
                </a:bodyPr>
                <a:lstStyle/>
                <a:p>
                  <a:pPr>
                    <a:lnSpc>
                      <a:spcPct val="150000"/>
                    </a:lnSpc>
                  </a:pPr>
                  <a:r>
                    <a:rPr lang="en-US" sz="709">
                      <a:latin typeface="Arial" panose="020B0604020202020204" pitchFamily="34" charset="0"/>
                      <a:ea typeface="Times New Roman" panose="02020603050405020304" pitchFamily="18" charset="0"/>
                      <a:cs typeface="Arial" panose="020B0604020202020204" pitchFamily="34" charset="0"/>
                    </a:rPr>
                    <a:t>3D Kerry</a:t>
                  </a:r>
                </a:p>
              </p:txBody>
            </p:sp>
            <p:sp>
              <p:nvSpPr>
                <p:cNvPr id="136" name="Text Box 2"/>
                <p:cNvSpPr txBox="1">
                  <a:spLocks noChangeArrowheads="1"/>
                </p:cNvSpPr>
                <p:nvPr/>
              </p:nvSpPr>
              <p:spPr bwMode="auto">
                <a:xfrm>
                  <a:off x="1938219" y="691854"/>
                  <a:ext cx="1642883" cy="451685"/>
                </a:xfrm>
                <a:prstGeom prst="rect">
                  <a:avLst/>
                </a:prstGeom>
                <a:noFill/>
                <a:ln w="9525">
                  <a:noFill/>
                  <a:miter lim="800000"/>
                  <a:headEnd/>
                  <a:tailEnd/>
                </a:ln>
              </p:spPr>
              <p:txBody>
                <a:bodyPr rot="0" vert="horz" wrap="square" lIns="54049" tIns="27024" rIns="54049" bIns="27024" anchor="t" anchorCtr="0">
                  <a:spAutoFit/>
                </a:bodyPr>
                <a:lstStyle/>
                <a:p>
                  <a:r>
                    <a:rPr lang="en-US" sz="2000" dirty="0">
                      <a:latin typeface="Arial" panose="020B0604020202020204" pitchFamily="34" charset="0"/>
                      <a:ea typeface="Times New Roman" panose="02020603050405020304" pitchFamily="18" charset="0"/>
                      <a:cs typeface="Arial" panose="020B0604020202020204" pitchFamily="34" charset="0"/>
                    </a:rPr>
                    <a:t>3D Maui</a:t>
                  </a:r>
                </a:p>
              </p:txBody>
            </p:sp>
            <p:sp>
              <p:nvSpPr>
                <p:cNvPr id="137" name="Text Box 2"/>
                <p:cNvSpPr txBox="1">
                  <a:spLocks noChangeArrowheads="1"/>
                </p:cNvSpPr>
                <p:nvPr/>
              </p:nvSpPr>
              <p:spPr bwMode="auto">
                <a:xfrm>
                  <a:off x="2046165" y="5214464"/>
                  <a:ext cx="1903631" cy="643513"/>
                </a:xfrm>
                <a:prstGeom prst="rect">
                  <a:avLst/>
                </a:prstGeom>
                <a:noFill/>
                <a:ln w="9525">
                  <a:noFill/>
                  <a:miter lim="800000"/>
                  <a:headEnd/>
                  <a:tailEnd/>
                </a:ln>
              </p:spPr>
              <p:txBody>
                <a:bodyPr rot="0" vert="horz" wrap="square" lIns="54049" tIns="27024" rIns="54049" bIns="27024" anchor="t" anchorCtr="0">
                  <a:spAutoFit/>
                </a:bodyPr>
                <a:lstStyle/>
                <a:p>
                  <a:pPr>
                    <a:lnSpc>
                      <a:spcPct val="150000"/>
                    </a:lnSpc>
                  </a:pPr>
                  <a:r>
                    <a:rPr lang="en-US" sz="2000" dirty="0">
                      <a:latin typeface="Arial" panose="020B0604020202020204" pitchFamily="34" charset="0"/>
                      <a:ea typeface="Times New Roman" panose="02020603050405020304" pitchFamily="18" charset="0"/>
                      <a:cs typeface="Arial" panose="020B0604020202020204" pitchFamily="34" charset="0"/>
                    </a:rPr>
                    <a:t>3D </a:t>
                  </a:r>
                  <a:r>
                    <a:rPr lang="en-US" sz="2000" dirty="0" err="1">
                      <a:latin typeface="Arial" panose="020B0604020202020204" pitchFamily="34" charset="0"/>
                      <a:ea typeface="Times New Roman" panose="02020603050405020304" pitchFamily="18" charset="0"/>
                      <a:cs typeface="Arial" panose="020B0604020202020204" pitchFamily="34" charset="0"/>
                    </a:rPr>
                    <a:t>Maari</a:t>
                  </a:r>
                  <a:endParaRPr lang="en-US" sz="2000" dirty="0">
                    <a:latin typeface="Arial" panose="020B0604020202020204" pitchFamily="34" charset="0"/>
                    <a:ea typeface="Times New Roman" panose="02020603050405020304" pitchFamily="18" charset="0"/>
                    <a:cs typeface="Arial" panose="020B0604020202020204" pitchFamily="34" charset="0"/>
                  </a:endParaRPr>
                </a:p>
              </p:txBody>
            </p:sp>
          </p:grpSp>
          <p:pic>
            <p:nvPicPr>
              <p:cNvPr id="132" name="Picture 131"/>
              <p:cNvPicPr/>
              <p:nvPr/>
            </p:nvPicPr>
            <p:blipFill>
              <a:blip r:embed="rId22">
                <a:extLst>
                  <a:ext uri="{28A0092B-C50C-407E-A947-70E740481C1C}">
                    <a14:useLocalDpi xmlns:a14="http://schemas.microsoft.com/office/drawing/2010/main" val="0"/>
                  </a:ext>
                </a:extLst>
              </a:blip>
              <a:srcRect/>
              <a:stretch>
                <a:fillRect/>
              </a:stretch>
            </p:blipFill>
            <p:spPr bwMode="auto">
              <a:xfrm>
                <a:off x="8987465" y="22743901"/>
                <a:ext cx="510784" cy="692696"/>
              </a:xfrm>
              <a:prstGeom prst="rect">
                <a:avLst/>
              </a:prstGeom>
              <a:noFill/>
              <a:ln>
                <a:noFill/>
              </a:ln>
              <a:effectLst/>
            </p:spPr>
          </p:pic>
          <p:pic>
            <p:nvPicPr>
              <p:cNvPr id="189" name="Picture 188"/>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782821" y="22490293"/>
                <a:ext cx="4636956" cy="5330459"/>
              </a:xfrm>
              <a:prstGeom prst="rect">
                <a:avLst/>
              </a:prstGeom>
            </p:spPr>
          </p:pic>
          <p:sp>
            <p:nvSpPr>
              <p:cNvPr id="191" name="Text Box 2"/>
              <p:cNvSpPr txBox="1">
                <a:spLocks noChangeArrowheads="1"/>
              </p:cNvSpPr>
              <p:nvPr/>
            </p:nvSpPr>
            <p:spPr bwMode="auto">
              <a:xfrm>
                <a:off x="3886080" y="26113197"/>
                <a:ext cx="1681903" cy="889235"/>
              </a:xfrm>
              <a:prstGeom prst="rect">
                <a:avLst/>
              </a:prstGeom>
              <a:noFill/>
              <a:ln w="9525">
                <a:noFill/>
                <a:miter lim="800000"/>
                <a:headEnd/>
                <a:tailEnd/>
              </a:ln>
            </p:spPr>
            <p:txBody>
              <a:bodyPr rot="0" vert="horz" wrap="square" lIns="54049" tIns="27024" rIns="54049" bIns="27024" anchor="t" anchorCtr="0">
                <a:spAutoFit/>
              </a:bodyPr>
              <a:lstStyle/>
              <a:p>
                <a:pPr algn="ctr"/>
                <a:r>
                  <a:rPr lang="en-US" sz="2000" dirty="0">
                    <a:latin typeface="Arial" panose="020B0604020202020204" pitchFamily="34" charset="0"/>
                    <a:ea typeface="Times New Roman" panose="02020603050405020304" pitchFamily="18" charset="0"/>
                    <a:cs typeface="Arial" panose="020B0604020202020204" pitchFamily="34" charset="0"/>
                  </a:rPr>
                  <a:t>Maui-B Field</a:t>
                </a:r>
              </a:p>
            </p:txBody>
          </p:sp>
          <p:cxnSp>
            <p:nvCxnSpPr>
              <p:cNvPr id="153" name="Straight Arrow Connector 152"/>
              <p:cNvCxnSpPr/>
              <p:nvPr/>
            </p:nvCxnSpPr>
            <p:spPr>
              <a:xfrm flipH="1" flipV="1">
                <a:off x="5511092" y="23068567"/>
                <a:ext cx="1736462" cy="438858"/>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cxnSp>
            <p:nvCxnSpPr>
              <p:cNvPr id="154" name="Straight Arrow Connector 153"/>
              <p:cNvCxnSpPr/>
              <p:nvPr/>
            </p:nvCxnSpPr>
            <p:spPr>
              <a:xfrm flipH="1">
                <a:off x="5683452" y="25331724"/>
                <a:ext cx="1594323" cy="1938273"/>
              </a:xfrm>
              <a:prstGeom prst="straightConnector1">
                <a:avLst/>
              </a:prstGeom>
              <a:ln>
                <a:headEnd type="none" w="med" len="med"/>
                <a:tailEnd type="arrow" w="lg" len="lg"/>
              </a:ln>
            </p:spPr>
            <p:style>
              <a:lnRef idx="3">
                <a:schemeClr val="accent2"/>
              </a:lnRef>
              <a:fillRef idx="0">
                <a:schemeClr val="accent2"/>
              </a:fillRef>
              <a:effectRef idx="2">
                <a:schemeClr val="accent2"/>
              </a:effectRef>
              <a:fontRef idx="minor">
                <a:schemeClr val="tx1"/>
              </a:fontRef>
            </p:style>
          </p:cxnSp>
        </p:grpSp>
        <p:sp>
          <p:nvSpPr>
            <p:cNvPr id="157" name="Rectangle 156"/>
            <p:cNvSpPr/>
            <p:nvPr/>
          </p:nvSpPr>
          <p:spPr>
            <a:xfrm>
              <a:off x="3240718" y="25216866"/>
              <a:ext cx="537473" cy="832316"/>
            </a:xfrm>
            <a:prstGeom prst="rect">
              <a:avLst/>
            </a:prstGeom>
            <a:noFill/>
            <a:ln w="1905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5969">
                <a:latin typeface="Arial" panose="020B0604020202020204" pitchFamily="34" charset="0"/>
                <a:cs typeface="Arial" panose="020B0604020202020204" pitchFamily="34" charset="0"/>
              </a:endParaRPr>
            </a:p>
          </p:txBody>
        </p:sp>
        <p:sp>
          <p:nvSpPr>
            <p:cNvPr id="190" name="Text Box 2"/>
            <p:cNvSpPr txBox="1">
              <a:spLocks noChangeArrowheads="1"/>
            </p:cNvSpPr>
            <p:nvPr/>
          </p:nvSpPr>
          <p:spPr bwMode="auto">
            <a:xfrm>
              <a:off x="1074183" y="24985112"/>
              <a:ext cx="1379613" cy="219372"/>
            </a:xfrm>
            <a:prstGeom prst="rect">
              <a:avLst/>
            </a:prstGeom>
            <a:noFill/>
            <a:ln w="9525">
              <a:noFill/>
              <a:miter lim="800000"/>
              <a:headEnd/>
              <a:tailEnd/>
            </a:ln>
          </p:spPr>
          <p:txBody>
            <a:bodyPr rot="0" vert="horz" wrap="square" lIns="54049" tIns="27024" rIns="54049" bIns="27024" anchor="t" anchorCtr="0">
              <a:spAutoFit/>
            </a:bodyPr>
            <a:lstStyle/>
            <a:p>
              <a:pPr algn="ctr"/>
              <a:r>
                <a:rPr lang="en-US" sz="2000" dirty="0">
                  <a:latin typeface="Arial" panose="020B0604020202020204" pitchFamily="34" charset="0"/>
                  <a:ea typeface="Times New Roman" panose="02020603050405020304" pitchFamily="18" charset="0"/>
                  <a:cs typeface="Arial" panose="020B0604020202020204" pitchFamily="34" charset="0"/>
                </a:rPr>
                <a:t>3D Maui</a:t>
              </a:r>
            </a:p>
          </p:txBody>
        </p:sp>
      </p:grpSp>
      <p:sp>
        <p:nvSpPr>
          <p:cNvPr id="224" name="Rectangle 223"/>
          <p:cNvSpPr/>
          <p:nvPr/>
        </p:nvSpPr>
        <p:spPr>
          <a:xfrm>
            <a:off x="12809759" y="11179197"/>
            <a:ext cx="1603105" cy="1655010"/>
          </a:xfrm>
          <a:prstGeom prst="rect">
            <a:avLst/>
          </a:prstGeom>
        </p:spPr>
        <p:txBody>
          <a:bodyPr wrap="square" lIns="54043" tIns="27022" rIns="54043" bIns="27022">
            <a:spAutoFit/>
          </a:bodyPr>
          <a:lstStyle/>
          <a:p>
            <a:r>
              <a:rPr lang="en-US" sz="2600" dirty="0">
                <a:latin typeface="Arial" panose="020B0604020202020204" pitchFamily="34" charset="0"/>
                <a:cs typeface="Arial" panose="020B0604020202020204" pitchFamily="34" charset="0"/>
              </a:rPr>
              <a:t>Table 1. Wells used in the study</a:t>
            </a:r>
          </a:p>
        </p:txBody>
      </p:sp>
      <p:sp>
        <p:nvSpPr>
          <p:cNvPr id="225" name="Rectangle 224"/>
          <p:cNvSpPr/>
          <p:nvPr/>
        </p:nvSpPr>
        <p:spPr>
          <a:xfrm>
            <a:off x="12770671" y="9055554"/>
            <a:ext cx="8087130" cy="1655010"/>
          </a:xfrm>
          <a:prstGeom prst="rect">
            <a:avLst/>
          </a:prstGeom>
        </p:spPr>
        <p:txBody>
          <a:bodyPr wrap="square" lIns="54043" tIns="27022" rIns="54043" bIns="27022">
            <a:spAutoFit/>
          </a:bodyPr>
          <a:lstStyle/>
          <a:p>
            <a:r>
              <a:rPr lang="en-US" sz="2600" dirty="0">
                <a:latin typeface="Arial" panose="020B0604020202020204" pitchFamily="34" charset="0"/>
                <a:cs typeface="Arial" panose="020B0604020202020204" pitchFamily="34" charset="0"/>
              </a:rPr>
              <a:t>the seismic data. The 2D/3D seismic surveys and wells used in this study in the Taranaki Basin bounded by the yellow line. 3D Maui Base is bounded by blue line illustrating the Maui-B field</a:t>
            </a:r>
          </a:p>
        </p:txBody>
      </p:sp>
      <p:graphicFrame>
        <p:nvGraphicFramePr>
          <p:cNvPr id="239" name="Content Placeholder 3"/>
          <p:cNvGraphicFramePr>
            <a:graphicFrameLocks/>
          </p:cNvGraphicFramePr>
          <p:nvPr>
            <p:extLst>
              <p:ext uri="{D42A27DB-BD31-4B8C-83A1-F6EECF244321}">
                <p14:modId xmlns:p14="http://schemas.microsoft.com/office/powerpoint/2010/main" val="884663457"/>
              </p:ext>
            </p:extLst>
          </p:nvPr>
        </p:nvGraphicFramePr>
        <p:xfrm>
          <a:off x="14309967" y="10875101"/>
          <a:ext cx="6419966" cy="3215580"/>
        </p:xfrm>
        <a:graphic>
          <a:graphicData uri="http://schemas.openxmlformats.org/drawingml/2006/table">
            <a:tbl>
              <a:tblPr firstRow="1" firstCol="1" bandRow="1">
                <a:tableStyleId>{F5AB1C69-6EDB-4FF4-983F-18BD219EF322}</a:tableStyleId>
              </a:tblPr>
              <a:tblGrid>
                <a:gridCol w="405262">
                  <a:extLst>
                    <a:ext uri="{9D8B030D-6E8A-4147-A177-3AD203B41FA5}">
                      <a16:colId xmlns:a16="http://schemas.microsoft.com/office/drawing/2014/main" val="20000"/>
                    </a:ext>
                  </a:extLst>
                </a:gridCol>
                <a:gridCol w="1158941">
                  <a:extLst>
                    <a:ext uri="{9D8B030D-6E8A-4147-A177-3AD203B41FA5}">
                      <a16:colId xmlns:a16="http://schemas.microsoft.com/office/drawing/2014/main" val="20001"/>
                    </a:ext>
                  </a:extLst>
                </a:gridCol>
                <a:gridCol w="1251649">
                  <a:extLst>
                    <a:ext uri="{9D8B030D-6E8A-4147-A177-3AD203B41FA5}">
                      <a16:colId xmlns:a16="http://schemas.microsoft.com/office/drawing/2014/main" val="20002"/>
                    </a:ext>
                  </a:extLst>
                </a:gridCol>
                <a:gridCol w="1726340">
                  <a:extLst>
                    <a:ext uri="{9D8B030D-6E8A-4147-A177-3AD203B41FA5}">
                      <a16:colId xmlns:a16="http://schemas.microsoft.com/office/drawing/2014/main" val="20003"/>
                    </a:ext>
                  </a:extLst>
                </a:gridCol>
                <a:gridCol w="1877774">
                  <a:extLst>
                    <a:ext uri="{9D8B030D-6E8A-4147-A177-3AD203B41FA5}">
                      <a16:colId xmlns:a16="http://schemas.microsoft.com/office/drawing/2014/main" val="20006"/>
                    </a:ext>
                  </a:extLst>
                </a:gridCol>
              </a:tblGrid>
              <a:tr h="227817">
                <a:tc>
                  <a:txBody>
                    <a:bodyPr/>
                    <a:lstStyle/>
                    <a:p>
                      <a:pPr marL="0" marR="0" algn="ctr">
                        <a:lnSpc>
                          <a:spcPct val="100000"/>
                        </a:lnSpc>
                        <a:spcBef>
                          <a:spcPts val="0"/>
                        </a:spcBef>
                        <a:spcAft>
                          <a:spcPts val="0"/>
                        </a:spcAft>
                      </a:pPr>
                      <a:r>
                        <a:rPr lang="en-US" sz="1800" dirty="0">
                          <a:effectLst/>
                        </a:rPr>
                        <a:t> </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00000"/>
                        </a:lnSpc>
                        <a:spcBef>
                          <a:spcPts val="0"/>
                        </a:spcBef>
                        <a:spcAft>
                          <a:spcPts val="0"/>
                        </a:spcAft>
                      </a:pPr>
                      <a:r>
                        <a:rPr lang="en-US" sz="1800" dirty="0">
                          <a:effectLst/>
                        </a:rPr>
                        <a:t>Well Name</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00000"/>
                        </a:lnSpc>
                        <a:spcBef>
                          <a:spcPts val="0"/>
                        </a:spcBef>
                        <a:spcAft>
                          <a:spcPts val="0"/>
                        </a:spcAft>
                      </a:pPr>
                      <a:r>
                        <a:rPr lang="en-US" sz="1800" dirty="0">
                          <a:effectLst/>
                        </a:rPr>
                        <a:t>KB </a:t>
                      </a:r>
                      <a:r>
                        <a:rPr lang="en-US" sz="1800" dirty="0" err="1">
                          <a:effectLst/>
                        </a:rPr>
                        <a:t>Elev</a:t>
                      </a:r>
                      <a:r>
                        <a:rPr lang="en-US" sz="1800" dirty="0">
                          <a:effectLst/>
                        </a:rPr>
                        <a:t> (m)</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00000"/>
                        </a:lnSpc>
                        <a:spcBef>
                          <a:spcPts val="0"/>
                        </a:spcBef>
                        <a:spcAft>
                          <a:spcPts val="0"/>
                        </a:spcAft>
                      </a:pPr>
                      <a:r>
                        <a:rPr lang="en-US" sz="1800" dirty="0">
                          <a:effectLst/>
                        </a:rPr>
                        <a:t>Total Depth (m)</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00000"/>
                        </a:lnSpc>
                        <a:spcBef>
                          <a:spcPts val="0"/>
                        </a:spcBef>
                        <a:spcAft>
                          <a:spcPts val="0"/>
                        </a:spcAft>
                      </a:pPr>
                      <a:r>
                        <a:rPr lang="en-US" sz="1800" dirty="0">
                          <a:effectLst/>
                        </a:rPr>
                        <a:t>TD Formation</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0"/>
                  </a:ext>
                </a:extLst>
              </a:tr>
              <a:tr h="306393">
                <a:tc>
                  <a:txBody>
                    <a:bodyPr/>
                    <a:lstStyle/>
                    <a:p>
                      <a:pPr marL="0" marR="0" algn="ctr">
                        <a:lnSpc>
                          <a:spcPct val="150000"/>
                        </a:lnSpc>
                        <a:spcBef>
                          <a:spcPts val="0"/>
                        </a:spcBef>
                        <a:spcAft>
                          <a:spcPts val="0"/>
                        </a:spcAft>
                      </a:pPr>
                      <a:r>
                        <a:rPr lang="en-US" sz="1800" dirty="0">
                          <a:effectLst/>
                        </a:rPr>
                        <a:t>1</a:t>
                      </a:r>
                      <a:endParaRPr lang="en-US" sz="1800" dirty="0">
                        <a:solidFill>
                          <a:schemeClr val="tx1"/>
                        </a:solidFill>
                        <a:effectLst/>
                      </a:endParaRPr>
                    </a:p>
                  </a:txBody>
                  <a:tcPr marL="0" marR="0" marT="0" marB="0" anchor="ctr"/>
                </a:tc>
                <a:tc>
                  <a:txBody>
                    <a:bodyPr/>
                    <a:lstStyle/>
                    <a:p>
                      <a:pPr marL="0" marR="0" algn="ctr">
                        <a:lnSpc>
                          <a:spcPct val="150000"/>
                        </a:lnSpc>
                        <a:spcBef>
                          <a:spcPts val="0"/>
                        </a:spcBef>
                        <a:spcAft>
                          <a:spcPts val="0"/>
                        </a:spcAft>
                      </a:pPr>
                      <a:r>
                        <a:rPr lang="en-US" sz="1800" dirty="0">
                          <a:effectLst/>
                        </a:rPr>
                        <a:t>Maui-1</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9.45</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3509.77</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err="1">
                          <a:effectLst/>
                        </a:rPr>
                        <a:t>Pakawau</a:t>
                      </a:r>
                      <a:r>
                        <a:rPr lang="en-US" sz="1800" dirty="0">
                          <a:effectLst/>
                        </a:rPr>
                        <a:t>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4"/>
                  </a:ext>
                </a:extLst>
              </a:tr>
              <a:tr h="305180">
                <a:tc>
                  <a:txBody>
                    <a:bodyPr/>
                    <a:lstStyle/>
                    <a:p>
                      <a:pPr marL="0" marR="0" algn="ctr">
                        <a:lnSpc>
                          <a:spcPct val="150000"/>
                        </a:lnSpc>
                        <a:spcBef>
                          <a:spcPts val="0"/>
                        </a:spcBef>
                        <a:spcAft>
                          <a:spcPts val="0"/>
                        </a:spcAft>
                      </a:pPr>
                      <a:r>
                        <a:rPr lang="en-US" sz="1800" dirty="0">
                          <a:effectLst/>
                        </a:rPr>
                        <a:t>2</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Maui-2</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34</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3566.16</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Basement</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5"/>
                  </a:ext>
                </a:extLst>
              </a:tr>
              <a:tr h="305180">
                <a:tc>
                  <a:txBody>
                    <a:bodyPr/>
                    <a:lstStyle/>
                    <a:p>
                      <a:pPr marL="0" marR="0" algn="ctr">
                        <a:lnSpc>
                          <a:spcPct val="150000"/>
                        </a:lnSpc>
                        <a:spcBef>
                          <a:spcPts val="0"/>
                        </a:spcBef>
                        <a:spcAft>
                          <a:spcPts val="0"/>
                        </a:spcAft>
                      </a:pPr>
                      <a:r>
                        <a:rPr lang="en-US" sz="1800" dirty="0">
                          <a:effectLst/>
                        </a:rPr>
                        <a:t>3</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Maui-3</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34</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3401</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err="1">
                          <a:effectLst/>
                        </a:rPr>
                        <a:t>Pakawau</a:t>
                      </a:r>
                      <a:r>
                        <a:rPr lang="en-US" sz="1800" dirty="0">
                          <a:effectLst/>
                        </a:rPr>
                        <a:t>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6"/>
                  </a:ext>
                </a:extLst>
              </a:tr>
              <a:tr h="305180">
                <a:tc>
                  <a:txBody>
                    <a:bodyPr/>
                    <a:lstStyle/>
                    <a:p>
                      <a:pPr marL="0" marR="0" algn="ctr">
                        <a:lnSpc>
                          <a:spcPct val="150000"/>
                        </a:lnSpc>
                        <a:spcBef>
                          <a:spcPts val="0"/>
                        </a:spcBef>
                        <a:spcAft>
                          <a:spcPts val="0"/>
                        </a:spcAft>
                      </a:pPr>
                      <a:r>
                        <a:rPr lang="en-US" sz="1800" dirty="0">
                          <a:effectLst/>
                        </a:rPr>
                        <a:t>4</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Maui-5</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26.8</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3227</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Kapuni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7"/>
                  </a:ext>
                </a:extLst>
              </a:tr>
              <a:tr h="305180">
                <a:tc>
                  <a:txBody>
                    <a:bodyPr/>
                    <a:lstStyle/>
                    <a:p>
                      <a:pPr marL="0" marR="0" algn="ctr">
                        <a:lnSpc>
                          <a:spcPct val="150000"/>
                        </a:lnSpc>
                        <a:spcBef>
                          <a:spcPts val="0"/>
                        </a:spcBef>
                        <a:spcAft>
                          <a:spcPts val="0"/>
                        </a:spcAft>
                      </a:pPr>
                      <a:r>
                        <a:rPr lang="en-US" sz="1800" dirty="0">
                          <a:effectLst/>
                        </a:rPr>
                        <a:t>5</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Maui-6</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a:effectLst/>
                        </a:rPr>
                        <a:t>27</a:t>
                      </a:r>
                      <a:endParaRPr lang="en-US" sz="180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3228</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Kapuni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8"/>
                  </a:ext>
                </a:extLst>
              </a:tr>
              <a:tr h="305180">
                <a:tc>
                  <a:txBody>
                    <a:bodyPr/>
                    <a:lstStyle/>
                    <a:p>
                      <a:pPr marL="0" marR="0" algn="ctr">
                        <a:lnSpc>
                          <a:spcPct val="150000"/>
                        </a:lnSpc>
                        <a:spcBef>
                          <a:spcPts val="0"/>
                        </a:spcBef>
                        <a:spcAft>
                          <a:spcPts val="0"/>
                        </a:spcAft>
                      </a:pPr>
                      <a:r>
                        <a:rPr lang="en-US" sz="1800" dirty="0">
                          <a:effectLst/>
                        </a:rPr>
                        <a:t>6</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Maui-7</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27</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a:effectLst/>
                        </a:rPr>
                        <a:t>3139</a:t>
                      </a:r>
                      <a:endParaRPr lang="en-US" sz="180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Kapuni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09"/>
                  </a:ext>
                </a:extLst>
              </a:tr>
              <a:tr h="305180">
                <a:tc>
                  <a:txBody>
                    <a:bodyPr/>
                    <a:lstStyle/>
                    <a:p>
                      <a:pPr marL="0" marR="0" algn="ctr">
                        <a:lnSpc>
                          <a:spcPct val="150000"/>
                        </a:lnSpc>
                        <a:spcBef>
                          <a:spcPts val="0"/>
                        </a:spcBef>
                        <a:spcAft>
                          <a:spcPts val="0"/>
                        </a:spcAft>
                      </a:pPr>
                      <a:r>
                        <a:rPr lang="en-US" sz="1800" dirty="0">
                          <a:effectLst/>
                        </a:rPr>
                        <a:t>7</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MB-Z(11)</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a:effectLst/>
                        </a:rPr>
                        <a:t>39.42</a:t>
                      </a:r>
                      <a:endParaRPr lang="en-US" sz="180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3100</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Kapuni Group</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19"/>
                  </a:ext>
                </a:extLst>
              </a:tr>
              <a:tr h="305180">
                <a:tc>
                  <a:txBody>
                    <a:bodyPr/>
                    <a:lstStyle/>
                    <a:p>
                      <a:pPr marL="0" marR="0" algn="ctr">
                        <a:lnSpc>
                          <a:spcPct val="150000"/>
                        </a:lnSpc>
                        <a:spcBef>
                          <a:spcPts val="0"/>
                        </a:spcBef>
                        <a:spcAft>
                          <a:spcPts val="0"/>
                        </a:spcAft>
                      </a:pPr>
                      <a:r>
                        <a:rPr lang="en-US" sz="1800" dirty="0">
                          <a:effectLst/>
                        </a:rPr>
                        <a:t>8</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Rahi-1</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29</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3501</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tc>
                  <a:txBody>
                    <a:bodyPr/>
                    <a:lstStyle/>
                    <a:p>
                      <a:pPr marL="0" marR="0" algn="ctr">
                        <a:lnSpc>
                          <a:spcPct val="150000"/>
                        </a:lnSpc>
                        <a:spcBef>
                          <a:spcPts val="0"/>
                        </a:spcBef>
                        <a:spcAft>
                          <a:spcPts val="0"/>
                        </a:spcAft>
                      </a:pPr>
                      <a:r>
                        <a:rPr lang="en-US" sz="1800" dirty="0">
                          <a:effectLst/>
                        </a:rPr>
                        <a:t>Basement</a:t>
                      </a:r>
                      <a:endParaRPr lang="en-US" sz="1800" dirty="0">
                        <a:solidFill>
                          <a:schemeClr val="tx1"/>
                        </a:solidFill>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0020"/>
                  </a:ext>
                </a:extLst>
              </a:tr>
            </a:tbl>
          </a:graphicData>
        </a:graphic>
      </p:graphicFrame>
      <p:pic>
        <p:nvPicPr>
          <p:cNvPr id="1034" name="Picture 10" descr="PEPANZ-HEADER"/>
          <p:cNvPicPr>
            <a:picLocks noChangeAspect="1" noChangeArrowheads="1"/>
          </p:cNvPicPr>
          <p:nvPr/>
        </p:nvPicPr>
        <p:blipFill rotWithShape="1">
          <a:blip r:embed="rId33">
            <a:extLst>
              <a:ext uri="{28A0092B-C50C-407E-A947-70E740481C1C}">
                <a14:useLocalDpi xmlns:a14="http://schemas.microsoft.com/office/drawing/2010/main" val="0"/>
              </a:ext>
            </a:extLst>
          </a:blip>
          <a:srcRect l="716" t="38941" r="62310" b="21448"/>
          <a:stretch/>
        </p:blipFill>
        <p:spPr bwMode="auto">
          <a:xfrm>
            <a:off x="2703807" y="1581764"/>
            <a:ext cx="3794162" cy="144886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FullJoe.eps"/>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86561" y="406363"/>
            <a:ext cx="2261239" cy="2462451"/>
          </a:xfrm>
          <a:prstGeom prst="rect">
            <a:avLst/>
          </a:prstGeom>
        </p:spPr>
      </p:pic>
      <p:sp>
        <p:nvSpPr>
          <p:cNvPr id="269" name="TextBox 268"/>
          <p:cNvSpPr txBox="1"/>
          <p:nvPr/>
        </p:nvSpPr>
        <p:spPr>
          <a:xfrm>
            <a:off x="656876" y="3790178"/>
            <a:ext cx="11582392" cy="557405"/>
          </a:xfrm>
          <a:prstGeom prst="rect">
            <a:avLst/>
          </a:prstGeom>
          <a:solidFill>
            <a:srgbClr val="40403E"/>
          </a:solidFill>
        </p:spPr>
        <p:txBody>
          <a:bodyPr wrap="square" lIns="64332" tIns="32167" rIns="64332" bIns="32167" rtlCol="0" anchor="t">
            <a:spAutoFit/>
          </a:bodyPr>
          <a:lstStyle/>
          <a:p>
            <a:pPr algn="ctr"/>
            <a:r>
              <a:rPr lang="en-US" sz="3200" dirty="0">
                <a:solidFill>
                  <a:srgbClr val="E7CD79"/>
                </a:solidFill>
                <a:latin typeface="Arial" panose="020B0604020202020204" pitchFamily="34" charset="0"/>
                <a:cs typeface="Arial" panose="020B0604020202020204" pitchFamily="34" charset="0"/>
              </a:rPr>
              <a:t>Summary</a:t>
            </a:r>
          </a:p>
        </p:txBody>
      </p:sp>
      <p:sp>
        <p:nvSpPr>
          <p:cNvPr id="306" name="Rectangle 305"/>
          <p:cNvSpPr/>
          <p:nvPr/>
        </p:nvSpPr>
        <p:spPr>
          <a:xfrm>
            <a:off x="987714" y="35278147"/>
            <a:ext cx="5131871" cy="2893100"/>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10. Average </a:t>
            </a:r>
            <a:r>
              <a:rPr lang="en-US" sz="2600" dirty="0" err="1">
                <a:latin typeface="Arial" panose="020B0604020202020204" pitchFamily="34" charset="0"/>
                <a:cs typeface="Arial" panose="020B0604020202020204" pitchFamily="34" charset="0"/>
              </a:rPr>
              <a:t>Velocty</a:t>
            </a:r>
            <a:r>
              <a:rPr lang="en-US" sz="2600" dirty="0">
                <a:latin typeface="Arial" panose="020B0604020202020204" pitchFamily="34" charset="0"/>
                <a:cs typeface="Arial" panose="020B0604020202020204" pitchFamily="34" charset="0"/>
              </a:rPr>
              <a:t> Map</a:t>
            </a:r>
          </a:p>
          <a:p>
            <a:r>
              <a:rPr lang="en-US" sz="2600" dirty="0">
                <a:latin typeface="Arial" panose="020B0604020202020204" pitchFamily="34" charset="0"/>
                <a:cs typeface="Arial" panose="020B0604020202020204" pitchFamily="34" charset="0"/>
              </a:rPr>
              <a:t>shown a low value near the </a:t>
            </a:r>
            <a:r>
              <a:rPr lang="en-US" sz="2600" dirty="0" err="1">
                <a:latin typeface="Arial" panose="020B0604020202020204" pitchFamily="34" charset="0"/>
                <a:cs typeface="Arial" panose="020B0604020202020204" pitchFamily="34" charset="0"/>
              </a:rPr>
              <a:t>MauiB</a:t>
            </a:r>
            <a:r>
              <a:rPr lang="en-US" sz="2600" dirty="0">
                <a:latin typeface="Arial" panose="020B0604020202020204" pitchFamily="34" charset="0"/>
                <a:cs typeface="Arial" panose="020B0604020202020204" pitchFamily="34" charset="0"/>
              </a:rPr>
              <a:t> field. Area near Rahi-1 well characterized by high average velocity value. While, in the </a:t>
            </a:r>
            <a:r>
              <a:rPr lang="en-US" sz="2600" dirty="0" err="1">
                <a:latin typeface="Arial" panose="020B0604020202020204" pitchFamily="34" charset="0"/>
                <a:cs typeface="Arial" panose="020B0604020202020204" pitchFamily="34" charset="0"/>
              </a:rPr>
              <a:t>MauiA</a:t>
            </a:r>
            <a:r>
              <a:rPr lang="en-US" sz="2600" dirty="0">
                <a:latin typeface="Arial" panose="020B0604020202020204" pitchFamily="34" charset="0"/>
                <a:cs typeface="Arial" panose="020B0604020202020204" pitchFamily="34" charset="0"/>
              </a:rPr>
              <a:t> field the highest velocity value is around Maui-6.</a:t>
            </a:r>
          </a:p>
        </p:txBody>
      </p:sp>
      <p:grpSp>
        <p:nvGrpSpPr>
          <p:cNvPr id="56" name="Group 55"/>
          <p:cNvGrpSpPr/>
          <p:nvPr/>
        </p:nvGrpSpPr>
        <p:grpSpPr>
          <a:xfrm>
            <a:off x="6528898" y="30201302"/>
            <a:ext cx="3905827" cy="4818250"/>
            <a:chOff x="7124860" y="32080051"/>
            <a:chExt cx="3577272" cy="4384282"/>
          </a:xfrm>
        </p:grpSpPr>
        <p:pic>
          <p:nvPicPr>
            <p:cNvPr id="46" name="Picture 45"/>
            <p:cNvPicPr>
              <a:picLocks noChangeAspect="1"/>
            </p:cNvPicPr>
            <p:nvPr/>
          </p:nvPicPr>
          <p:blipFill rotWithShape="1">
            <a:blip r:embed="rId35">
              <a:extLst>
                <a:ext uri="{28A0092B-C50C-407E-A947-70E740481C1C}">
                  <a14:useLocalDpi xmlns:a14="http://schemas.microsoft.com/office/drawing/2010/main" val="0"/>
                </a:ext>
              </a:extLst>
            </a:blip>
            <a:srcRect l="16510" t="16805" r="34177" b="9044"/>
            <a:stretch/>
          </p:blipFill>
          <p:spPr>
            <a:xfrm>
              <a:off x="7124860" y="32080051"/>
              <a:ext cx="3114424" cy="4384282"/>
            </a:xfrm>
            <a:prstGeom prst="rect">
              <a:avLst/>
            </a:prstGeom>
          </p:spPr>
        </p:pic>
        <p:pic>
          <p:nvPicPr>
            <p:cNvPr id="47" name="Picture 46"/>
            <p:cNvPicPr>
              <a:picLocks noChangeAspect="1"/>
            </p:cNvPicPr>
            <p:nvPr/>
          </p:nvPicPr>
          <p:blipFill rotWithShape="1">
            <a:blip r:embed="rId35">
              <a:extLst>
                <a:ext uri="{28A0092B-C50C-407E-A947-70E740481C1C}">
                  <a14:useLocalDpi xmlns:a14="http://schemas.microsoft.com/office/drawing/2010/main" val="0"/>
                </a:ext>
              </a:extLst>
            </a:blip>
            <a:srcRect l="87997" t="12004" b="6837"/>
            <a:stretch/>
          </p:blipFill>
          <p:spPr>
            <a:xfrm>
              <a:off x="10055411" y="32138942"/>
              <a:ext cx="646721" cy="4093883"/>
            </a:xfrm>
            <a:prstGeom prst="rect">
              <a:avLst/>
            </a:prstGeom>
          </p:spPr>
        </p:pic>
        <p:sp>
          <p:nvSpPr>
            <p:cNvPr id="305" name="Rectangle 304"/>
            <p:cNvSpPr/>
            <p:nvPr/>
          </p:nvSpPr>
          <p:spPr>
            <a:xfrm>
              <a:off x="7174026" y="32169963"/>
              <a:ext cx="1697444" cy="588118"/>
            </a:xfrm>
            <a:prstGeom prst="rect">
              <a:avLst/>
            </a:prstGeom>
          </p:spPr>
          <p:txBody>
            <a:bodyPr wrap="square">
              <a:spAutoFit/>
            </a:bodyPr>
            <a:lstStyle/>
            <a:p>
              <a:r>
                <a:rPr lang="en-US" dirty="0">
                  <a:latin typeface="Arial" panose="020B0604020202020204" pitchFamily="34" charset="0"/>
                  <a:cs typeface="Arial" panose="020B0604020202020204" pitchFamily="34" charset="0"/>
                </a:rPr>
                <a:t>Depth Structure Map</a:t>
              </a:r>
            </a:p>
          </p:txBody>
        </p:sp>
        <p:pic>
          <p:nvPicPr>
            <p:cNvPr id="309" name="Picture 308"/>
            <p:cNvPicPr/>
            <p:nvPr/>
          </p:nvPicPr>
          <p:blipFill>
            <a:blip r:embed="rId22">
              <a:extLst>
                <a:ext uri="{28A0092B-C50C-407E-A947-70E740481C1C}">
                  <a14:useLocalDpi xmlns:a14="http://schemas.microsoft.com/office/drawing/2010/main" val="0"/>
                </a:ext>
              </a:extLst>
            </a:blip>
            <a:srcRect/>
            <a:stretch>
              <a:fillRect/>
            </a:stretch>
          </p:blipFill>
          <p:spPr bwMode="auto">
            <a:xfrm>
              <a:off x="9698367" y="35688608"/>
              <a:ext cx="323187" cy="412994"/>
            </a:xfrm>
            <a:prstGeom prst="rect">
              <a:avLst/>
            </a:prstGeom>
            <a:noFill/>
            <a:ln>
              <a:noFill/>
            </a:ln>
            <a:effectLst/>
          </p:spPr>
        </p:pic>
        <p:sp>
          <p:nvSpPr>
            <p:cNvPr id="229" name="Rectangle 228"/>
            <p:cNvSpPr/>
            <p:nvPr/>
          </p:nvSpPr>
          <p:spPr>
            <a:xfrm>
              <a:off x="7604788" y="34629935"/>
              <a:ext cx="860404" cy="342748"/>
            </a:xfrm>
            <a:prstGeom prst="rect">
              <a:avLst/>
            </a:prstGeom>
          </p:spPr>
          <p:txBody>
            <a:bodyPr wrap="square">
              <a:spAutoFit/>
            </a:bodyPr>
            <a:lstStyle/>
            <a:p>
              <a:pPr lvl="0"/>
              <a:r>
                <a:rPr lang="en-US" sz="1182" dirty="0">
                  <a:solidFill>
                    <a:schemeClr val="bg1"/>
                  </a:solidFill>
                  <a:latin typeface="Arial" panose="020B0604020202020204" pitchFamily="34" charset="0"/>
                  <a:cs typeface="Arial" panose="020B0604020202020204" pitchFamily="34" charset="0"/>
                </a:rPr>
                <a:t>MauiB</a:t>
              </a:r>
            </a:p>
          </p:txBody>
        </p:sp>
        <p:sp>
          <p:nvSpPr>
            <p:cNvPr id="233" name="Rectangle 232"/>
            <p:cNvSpPr/>
            <p:nvPr/>
          </p:nvSpPr>
          <p:spPr>
            <a:xfrm>
              <a:off x="8886127" y="33746504"/>
              <a:ext cx="828483" cy="342748"/>
            </a:xfrm>
            <a:prstGeom prst="rect">
              <a:avLst/>
            </a:prstGeom>
          </p:spPr>
          <p:txBody>
            <a:bodyPr wrap="square">
              <a:spAutoFit/>
            </a:bodyPr>
            <a:lstStyle/>
            <a:p>
              <a:pPr lvl="0"/>
              <a:r>
                <a:rPr lang="en-US" sz="1182" b="1" dirty="0" err="1">
                  <a:solidFill>
                    <a:schemeClr val="tx2"/>
                  </a:solidFill>
                  <a:latin typeface="Arial" panose="020B0604020202020204" pitchFamily="34" charset="0"/>
                  <a:cs typeface="Arial" panose="020B0604020202020204" pitchFamily="34" charset="0"/>
                </a:rPr>
                <a:t>MauiA</a:t>
              </a:r>
              <a:endParaRPr lang="en-US" sz="1182" b="1" dirty="0">
                <a:solidFill>
                  <a:schemeClr val="tx2"/>
                </a:solidFill>
                <a:latin typeface="Arial" panose="020B0604020202020204" pitchFamily="34" charset="0"/>
                <a:cs typeface="Arial" panose="020B0604020202020204" pitchFamily="34" charset="0"/>
              </a:endParaRPr>
            </a:p>
          </p:txBody>
        </p:sp>
      </p:grpSp>
      <p:grpSp>
        <p:nvGrpSpPr>
          <p:cNvPr id="50" name="Group 49"/>
          <p:cNvGrpSpPr/>
          <p:nvPr/>
        </p:nvGrpSpPr>
        <p:grpSpPr>
          <a:xfrm>
            <a:off x="1537007" y="30189405"/>
            <a:ext cx="4348393" cy="4842044"/>
            <a:chOff x="1370222" y="32090845"/>
            <a:chExt cx="3875798" cy="4354620"/>
          </a:xfrm>
        </p:grpSpPr>
        <p:pic>
          <p:nvPicPr>
            <p:cNvPr id="49" name="Picture 48"/>
            <p:cNvPicPr>
              <a:picLocks noChangeAspect="1"/>
            </p:cNvPicPr>
            <p:nvPr/>
          </p:nvPicPr>
          <p:blipFill rotWithShape="1">
            <a:blip r:embed="rId36">
              <a:extLst>
                <a:ext uri="{28A0092B-C50C-407E-A947-70E740481C1C}">
                  <a14:useLocalDpi xmlns:a14="http://schemas.microsoft.com/office/drawing/2010/main" val="0"/>
                </a:ext>
              </a:extLst>
            </a:blip>
            <a:srcRect l="14471" t="17484" r="33796" b="8434"/>
            <a:stretch/>
          </p:blipFill>
          <p:spPr>
            <a:xfrm>
              <a:off x="1370222" y="32090845"/>
              <a:ext cx="3297171" cy="4354620"/>
            </a:xfrm>
            <a:prstGeom prst="rect">
              <a:avLst/>
            </a:prstGeom>
          </p:spPr>
        </p:pic>
        <p:pic>
          <p:nvPicPr>
            <p:cNvPr id="48" name="Picture 47"/>
            <p:cNvPicPr>
              <a:picLocks noChangeAspect="1"/>
            </p:cNvPicPr>
            <p:nvPr/>
          </p:nvPicPr>
          <p:blipFill rotWithShape="1">
            <a:blip r:embed="rId36">
              <a:extLst>
                <a:ext uri="{28A0092B-C50C-407E-A947-70E740481C1C}">
                  <a14:useLocalDpi xmlns:a14="http://schemas.microsoft.com/office/drawing/2010/main" val="0"/>
                </a:ext>
              </a:extLst>
            </a:blip>
            <a:srcRect l="87972" t="12499" b="5881"/>
            <a:stretch/>
          </p:blipFill>
          <p:spPr>
            <a:xfrm>
              <a:off x="4730226" y="32879915"/>
              <a:ext cx="515794" cy="3228130"/>
            </a:xfrm>
            <a:prstGeom prst="rect">
              <a:avLst/>
            </a:prstGeom>
          </p:spPr>
        </p:pic>
        <p:sp>
          <p:nvSpPr>
            <p:cNvPr id="258" name="Rectangle 257"/>
            <p:cNvSpPr/>
            <p:nvPr/>
          </p:nvSpPr>
          <p:spPr>
            <a:xfrm>
              <a:off x="1681158" y="32101544"/>
              <a:ext cx="2723832" cy="332153"/>
            </a:xfrm>
            <a:prstGeom prst="rect">
              <a:avLst/>
            </a:prstGeom>
          </p:spPr>
          <p:txBody>
            <a:bodyPr wrap="square">
              <a:spAutoFit/>
            </a:bodyPr>
            <a:lstStyle/>
            <a:p>
              <a:r>
                <a:rPr lang="en-US" dirty="0">
                  <a:solidFill>
                    <a:schemeClr val="bg1"/>
                  </a:solidFill>
                  <a:latin typeface="Arial" panose="020B0604020202020204" pitchFamily="34" charset="0"/>
                  <a:cs typeface="Arial" panose="020B0604020202020204" pitchFamily="34" charset="0"/>
                </a:rPr>
                <a:t>Average Velocity Map</a:t>
              </a:r>
            </a:p>
          </p:txBody>
        </p:sp>
        <p:sp>
          <p:nvSpPr>
            <p:cNvPr id="53" name="Rectangle 52"/>
            <p:cNvSpPr/>
            <p:nvPr/>
          </p:nvSpPr>
          <p:spPr>
            <a:xfrm>
              <a:off x="1678250" y="33068561"/>
              <a:ext cx="1593380" cy="332153"/>
            </a:xfrm>
            <a:prstGeom prst="rect">
              <a:avLst/>
            </a:prstGeom>
          </p:spPr>
          <p:txBody>
            <a:bodyPr wrap="none">
              <a:spAutoFit/>
            </a:bodyPr>
            <a:lstStyle/>
            <a:p>
              <a:r>
                <a:rPr lang="en-US" dirty="0">
                  <a:solidFill>
                    <a:schemeClr val="bg1"/>
                  </a:solidFill>
                  <a:latin typeface="Arial" panose="020B0604020202020204" pitchFamily="34" charset="0"/>
                  <a:cs typeface="Arial" panose="020B0604020202020204" pitchFamily="34" charset="0"/>
                </a:rPr>
                <a:t>Crossline 2354 </a:t>
              </a:r>
            </a:p>
          </p:txBody>
        </p:sp>
      </p:grpSp>
      <p:sp>
        <p:nvSpPr>
          <p:cNvPr id="34" name="Rectangle 33"/>
          <p:cNvSpPr/>
          <p:nvPr/>
        </p:nvSpPr>
        <p:spPr>
          <a:xfrm>
            <a:off x="22979270" y="20195627"/>
            <a:ext cx="6408260" cy="3693319"/>
          </a:xfrm>
          <a:prstGeom prst="rect">
            <a:avLst/>
          </a:prstGeom>
        </p:spPr>
        <p:txBody>
          <a:bodyPr wrap="square">
            <a:spAutoFit/>
          </a:bodyPr>
          <a:lstStyle/>
          <a:p>
            <a:pPr marL="457200" indent="-457200">
              <a:buFont typeface="Arial" panose="020B0604020202020204" pitchFamily="34" charset="0"/>
              <a:buChar char="•"/>
            </a:pPr>
            <a:r>
              <a:rPr lang="en-US" sz="2600" b="1" dirty="0">
                <a:latin typeface="Arial" panose="020B0604020202020204" pitchFamily="34" charset="0"/>
                <a:cs typeface="Arial" panose="020B0604020202020204" pitchFamily="34" charset="0"/>
              </a:rPr>
              <a:t>Discussion</a:t>
            </a:r>
            <a:br>
              <a:rPr lang="en-US" sz="2600" b="1" dirty="0">
                <a:latin typeface="Arial" panose="020B0604020202020204" pitchFamily="34" charset="0"/>
                <a:cs typeface="Arial" panose="020B0604020202020204" pitchFamily="34" charset="0"/>
              </a:rPr>
            </a:br>
            <a:r>
              <a:rPr lang="en-US" sz="2600" dirty="0">
                <a:latin typeface="Arial" panose="020B0604020202020204" pitchFamily="34" charset="0"/>
                <a:cs typeface="Arial" panose="020B0604020202020204" pitchFamily="34" charset="0"/>
              </a:rPr>
              <a:t>Results show good PHIE and unmoved hydrocarbons indicating a potential reserve for the C-Sand near the well. PHIE value range near </a:t>
            </a:r>
            <a:r>
              <a:rPr lang="en-US" sz="2600" dirty="0" err="1">
                <a:latin typeface="Arial" panose="020B0604020202020204" pitchFamily="34" charset="0"/>
                <a:cs typeface="Arial" panose="020B0604020202020204" pitchFamily="34" charset="0"/>
              </a:rPr>
              <a:t>Kaimiro</a:t>
            </a:r>
            <a:r>
              <a:rPr lang="en-US" sz="2600" dirty="0">
                <a:latin typeface="Arial" panose="020B0604020202020204" pitchFamily="34" charset="0"/>
                <a:cs typeface="Arial" panose="020B0604020202020204" pitchFamily="34" charset="0"/>
              </a:rPr>
              <a:t> D-Sand is 15%-22.5%. Studying grains and pores along with </a:t>
            </a:r>
            <a:r>
              <a:rPr lang="en-US" sz="2600" dirty="0" err="1">
                <a:latin typeface="Arial" panose="020B0604020202020204" pitchFamily="34" charset="0"/>
                <a:cs typeface="Arial" panose="020B0604020202020204" pitchFamily="34" charset="0"/>
              </a:rPr>
              <a:t>stratigraphical</a:t>
            </a:r>
            <a:r>
              <a:rPr lang="en-US" sz="2600" dirty="0">
                <a:latin typeface="Arial" panose="020B0604020202020204" pitchFamily="34" charset="0"/>
                <a:cs typeface="Arial" panose="020B0604020202020204" pitchFamily="34" charset="0"/>
              </a:rPr>
              <a:t> maps leads to limit consistence area for the neural network.</a:t>
            </a:r>
          </a:p>
        </p:txBody>
      </p:sp>
      <p:sp>
        <p:nvSpPr>
          <p:cNvPr id="241" name="Rectangle 240"/>
          <p:cNvSpPr/>
          <p:nvPr/>
        </p:nvSpPr>
        <p:spPr>
          <a:xfrm>
            <a:off x="12704499" y="8531994"/>
            <a:ext cx="3695518" cy="492443"/>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 Basemap of</a:t>
            </a:r>
          </a:p>
        </p:txBody>
      </p:sp>
      <p:sp>
        <p:nvSpPr>
          <p:cNvPr id="6" name="TextBox 5"/>
          <p:cNvSpPr txBox="1"/>
          <p:nvPr/>
        </p:nvSpPr>
        <p:spPr>
          <a:xfrm>
            <a:off x="655882" y="4341639"/>
            <a:ext cx="11567386" cy="8103612"/>
          </a:xfrm>
          <a:prstGeom prst="rect">
            <a:avLst/>
          </a:prstGeom>
          <a:solidFill>
            <a:schemeClr val="bg1"/>
          </a:solidFill>
          <a:ln>
            <a:solidFill>
              <a:schemeClr val="tx1"/>
            </a:solidFill>
          </a:ln>
        </p:spPr>
        <p:txBody>
          <a:bodyPr wrap="square" lIns="64332" tIns="32167" rIns="64332" bIns="32167" rtlCol="0">
            <a:spAutoFit/>
          </a:bodyPr>
          <a:lstStyle/>
          <a:p>
            <a:r>
              <a:rPr lang="en-US" sz="2600" dirty="0">
                <a:latin typeface="Arial" panose="020B0604020202020204" pitchFamily="34" charset="0"/>
                <a:cs typeface="Arial" panose="020B0604020202020204" pitchFamily="34" charset="0"/>
              </a:rPr>
              <a:t>The </a:t>
            </a:r>
            <a:r>
              <a:rPr lang="en-US" sz="2600" dirty="0" err="1">
                <a:latin typeface="Arial" panose="020B0604020202020204" pitchFamily="34" charset="0"/>
                <a:cs typeface="Arial" panose="020B0604020202020204" pitchFamily="34" charset="0"/>
              </a:rPr>
              <a:t>Kapuni</a:t>
            </a:r>
            <a:r>
              <a:rPr lang="en-US" sz="2600" dirty="0">
                <a:latin typeface="Arial" panose="020B0604020202020204" pitchFamily="34" charset="0"/>
                <a:cs typeface="Arial" panose="020B0604020202020204" pitchFamily="34" charset="0"/>
              </a:rPr>
              <a:t> group within the Taranaki Basin in New Zealand is a potential petroleum reservoir. The objective of the study includes building a sequential approach to identify different geological features and facies sequences within the stratigraphy. Moreover, the study aimed to visualize the targeted formations by interpreting and correlating the regional geological data, 3D seismic, and well data. The study follows a sequential workflow. First, seismic interpretation is performed targeting </a:t>
            </a:r>
            <a:r>
              <a:rPr lang="en-US" sz="2600" dirty="0" err="1">
                <a:latin typeface="Arial" panose="020B0604020202020204" pitchFamily="34" charset="0"/>
                <a:cs typeface="Arial" panose="020B0604020202020204" pitchFamily="34" charset="0"/>
              </a:rPr>
              <a:t>Kapuni</a:t>
            </a:r>
            <a:r>
              <a:rPr lang="en-US" sz="2600" dirty="0">
                <a:latin typeface="Arial" panose="020B0604020202020204" pitchFamily="34" charset="0"/>
                <a:cs typeface="Arial" panose="020B0604020202020204" pitchFamily="34" charset="0"/>
              </a:rPr>
              <a:t> group formations, mainly, the </a:t>
            </a:r>
            <a:r>
              <a:rPr lang="en-US" sz="2600" dirty="0" err="1">
                <a:latin typeface="Arial" panose="020B0604020202020204" pitchFamily="34" charset="0"/>
                <a:cs typeface="Arial" panose="020B0604020202020204" pitchFamily="34" charset="0"/>
              </a:rPr>
              <a:t>Mangahewa</a:t>
            </a:r>
            <a:r>
              <a:rPr lang="en-US" sz="2600" dirty="0">
                <a:latin typeface="Arial" panose="020B0604020202020204" pitchFamily="34" charset="0"/>
                <a:cs typeface="Arial" panose="020B0604020202020204" pitchFamily="34" charset="0"/>
              </a:rPr>
              <a:t> C-Sand and </a:t>
            </a:r>
            <a:r>
              <a:rPr lang="en-US" sz="2600" dirty="0" err="1">
                <a:latin typeface="Arial" panose="020B0604020202020204" pitchFamily="34" charset="0"/>
                <a:cs typeface="Arial" panose="020B0604020202020204" pitchFamily="34" charset="0"/>
              </a:rPr>
              <a:t>Kaimiro</a:t>
            </a:r>
            <a:r>
              <a:rPr lang="en-US" sz="2600" dirty="0">
                <a:latin typeface="Arial" panose="020B0604020202020204" pitchFamily="34" charset="0"/>
                <a:cs typeface="Arial" panose="020B0604020202020204" pitchFamily="34" charset="0"/>
              </a:rPr>
              <a:t> D-Sand. Synthetic seismogram and well tie are conducted for structural maps, horizon slices, isopach and velocity maps. Then, attribute analyses including RMS, dip and azimuth, and </a:t>
            </a:r>
            <a:r>
              <a:rPr lang="en-US" sz="2600" dirty="0" err="1">
                <a:latin typeface="Arial" panose="020B0604020202020204" pitchFamily="34" charset="0"/>
                <a:cs typeface="Arial" panose="020B0604020202020204" pitchFamily="34" charset="0"/>
              </a:rPr>
              <a:t>eigenstructure</a:t>
            </a:r>
            <a:r>
              <a:rPr lang="en-US" sz="2600" dirty="0">
                <a:latin typeface="Arial" panose="020B0604020202020204" pitchFamily="34" charset="0"/>
                <a:cs typeface="Arial" panose="020B0604020202020204" pitchFamily="34" charset="0"/>
              </a:rPr>
              <a:t> coherence are implemented to identify discontinuity, unconformity, lithology, and bright spots.  Algorithmic analysis is written in Python programming to generate and overlay the attributes to be displayed in 3D view. Overlaying of all attributes in a single 3D view significantly strengthens the summation of the outputs and supports the seismic interpretation. The attribute measurements are utilized to characterize the subsurface structure and depositional system such as fluvial dominated channels, point bars, and nearshore sandstones. The study follows a consecutive workflow that leads to several attribute maps for identifying the potential prospects and characterizing the targeted reservoir by using the available seismic and well data.</a:t>
            </a:r>
          </a:p>
        </p:txBody>
      </p:sp>
      <p:sp>
        <p:nvSpPr>
          <p:cNvPr id="261" name="Rectangle 260"/>
          <p:cNvSpPr/>
          <p:nvPr/>
        </p:nvSpPr>
        <p:spPr>
          <a:xfrm>
            <a:off x="26219807" y="12912431"/>
            <a:ext cx="2717875" cy="923330"/>
          </a:xfrm>
          <a:prstGeom prst="rect">
            <a:avLst/>
          </a:prstGeom>
        </p:spPr>
        <p:txBody>
          <a:bodyPr wrap="square">
            <a:spAutoFit/>
          </a:bodyPr>
          <a:lstStyle/>
          <a:p>
            <a:r>
              <a:rPr lang="en-US" dirty="0">
                <a:latin typeface="Arial" panose="020B0604020202020204" pitchFamily="34" charset="0"/>
                <a:cs typeface="Arial" panose="020B0604020202020204" pitchFamily="34" charset="0"/>
              </a:rPr>
              <a:t>Figure 2. Workflow of the study including the target objectives </a:t>
            </a:r>
            <a:endParaRPr lang="en-US" dirty="0"/>
          </a:p>
        </p:txBody>
      </p:sp>
      <p:sp>
        <p:nvSpPr>
          <p:cNvPr id="264" name="Rectangle 263"/>
          <p:cNvSpPr/>
          <p:nvPr/>
        </p:nvSpPr>
        <p:spPr>
          <a:xfrm>
            <a:off x="11906697" y="32581447"/>
            <a:ext cx="966931" cy="369332"/>
          </a:xfrm>
          <a:prstGeom prst="rect">
            <a:avLst/>
          </a:prstGeom>
        </p:spPr>
        <p:txBody>
          <a:bodyPr wrap="none">
            <a:spAutoFit/>
          </a:bodyPr>
          <a:lstStyle/>
          <a:p>
            <a:pPr lvl="0"/>
            <a:r>
              <a:rPr lang="en-US" dirty="0">
                <a:solidFill>
                  <a:prstClr val="black"/>
                </a:solidFill>
                <a:latin typeface="Arial" panose="020B0604020202020204" pitchFamily="34" charset="0"/>
                <a:cs typeface="Arial" panose="020B0604020202020204" pitchFamily="34" charset="0"/>
              </a:rPr>
              <a:t>C-Sand</a:t>
            </a:r>
          </a:p>
        </p:txBody>
      </p:sp>
      <p:sp>
        <p:nvSpPr>
          <p:cNvPr id="267" name="Rectangle 266"/>
          <p:cNvSpPr/>
          <p:nvPr/>
        </p:nvSpPr>
        <p:spPr>
          <a:xfrm>
            <a:off x="6550704" y="30882132"/>
            <a:ext cx="966931" cy="369332"/>
          </a:xfrm>
          <a:prstGeom prst="rect">
            <a:avLst/>
          </a:prstGeom>
        </p:spPr>
        <p:txBody>
          <a:bodyPr wrap="none">
            <a:spAutoFit/>
          </a:bodyPr>
          <a:lstStyle/>
          <a:p>
            <a:pPr lvl="0"/>
            <a:r>
              <a:rPr lang="en-US" dirty="0">
                <a:solidFill>
                  <a:prstClr val="black"/>
                </a:solidFill>
                <a:latin typeface="Arial" panose="020B0604020202020204" pitchFamily="34" charset="0"/>
                <a:cs typeface="Arial" panose="020B0604020202020204" pitchFamily="34" charset="0"/>
              </a:rPr>
              <a:t>C-Sand</a:t>
            </a:r>
          </a:p>
        </p:txBody>
      </p:sp>
      <p:sp>
        <p:nvSpPr>
          <p:cNvPr id="270" name="Rectangle 269"/>
          <p:cNvSpPr/>
          <p:nvPr/>
        </p:nvSpPr>
        <p:spPr>
          <a:xfrm>
            <a:off x="1920627" y="30518359"/>
            <a:ext cx="966931" cy="369332"/>
          </a:xfrm>
          <a:prstGeom prst="rect">
            <a:avLst/>
          </a:prstGeom>
        </p:spPr>
        <p:txBody>
          <a:bodyPr wrap="none">
            <a:spAutoFit/>
          </a:bodyPr>
          <a:lstStyle/>
          <a:p>
            <a:pPr lvl="0"/>
            <a:r>
              <a:rPr lang="en-US" dirty="0">
                <a:solidFill>
                  <a:schemeClr val="bg1"/>
                </a:solidFill>
                <a:latin typeface="Arial" panose="020B0604020202020204" pitchFamily="34" charset="0"/>
                <a:cs typeface="Arial" panose="020B0604020202020204" pitchFamily="34" charset="0"/>
              </a:rPr>
              <a:t>C-Sand</a:t>
            </a:r>
          </a:p>
        </p:txBody>
      </p:sp>
      <p:sp>
        <p:nvSpPr>
          <p:cNvPr id="275" name="Rectangle 274"/>
          <p:cNvSpPr/>
          <p:nvPr/>
        </p:nvSpPr>
        <p:spPr>
          <a:xfrm>
            <a:off x="24837567" y="36122499"/>
            <a:ext cx="4244438" cy="2092881"/>
          </a:xfrm>
          <a:prstGeom prst="rect">
            <a:avLst/>
          </a:prstGeom>
        </p:spPr>
        <p:txBody>
          <a:bodyPr wrap="square">
            <a:spAutoFit/>
          </a:bodyPr>
          <a:lstStyle/>
          <a:p>
            <a:r>
              <a:rPr lang="en-US" sz="2600" dirty="0">
                <a:latin typeface="Arial" panose="020B0604020202020204" pitchFamily="34" charset="0"/>
                <a:cs typeface="Arial" panose="020B0604020202020204" pitchFamily="34" charset="0"/>
              </a:rPr>
              <a:t>Figure 14. Integration of amplitude horizon and </a:t>
            </a:r>
            <a:r>
              <a:rPr lang="en-US" sz="2600" dirty="0" err="1">
                <a:latin typeface="Arial" panose="020B0604020202020204" pitchFamily="34" charset="0"/>
                <a:cs typeface="Arial" panose="020B0604020202020204" pitchFamily="34" charset="0"/>
              </a:rPr>
              <a:t>Eigenstructure</a:t>
            </a:r>
            <a:r>
              <a:rPr lang="en-US" sz="2600" dirty="0">
                <a:latin typeface="Arial" panose="020B0604020202020204" pitchFamily="34" charset="0"/>
                <a:cs typeface="Arial" panose="020B0604020202020204" pitchFamily="34" charset="0"/>
              </a:rPr>
              <a:t> Coherence overlaid in 3D seismic structure view.</a:t>
            </a:r>
            <a:endParaRPr lang="en-US" sz="2600" dirty="0"/>
          </a:p>
        </p:txBody>
      </p:sp>
      <p:grpSp>
        <p:nvGrpSpPr>
          <p:cNvPr id="9" name="Group 8"/>
          <p:cNvGrpSpPr/>
          <p:nvPr/>
        </p:nvGrpSpPr>
        <p:grpSpPr>
          <a:xfrm>
            <a:off x="15544799" y="38781969"/>
            <a:ext cx="11595954" cy="3654056"/>
            <a:chOff x="16381626" y="38851362"/>
            <a:chExt cx="7126163" cy="3273611"/>
          </a:xfrm>
        </p:grpSpPr>
        <p:sp>
          <p:nvSpPr>
            <p:cNvPr id="292" name="Rectangle 291"/>
            <p:cNvSpPr/>
            <p:nvPr/>
          </p:nvSpPr>
          <p:spPr>
            <a:xfrm>
              <a:off x="16381626" y="39174639"/>
              <a:ext cx="7120479" cy="2950334"/>
            </a:xfrm>
            <a:prstGeom prst="rect">
              <a:avLst/>
            </a:prstGeom>
            <a:solidFill>
              <a:schemeClr val="bg1"/>
            </a:solidFill>
            <a:ln>
              <a:solidFill>
                <a:schemeClr val="tx1"/>
              </a:solidFill>
            </a:ln>
          </p:spPr>
          <p:txBody>
            <a:bodyPr wrap="square">
              <a:spAutoFit/>
            </a:bodyPr>
            <a:lstStyle/>
            <a:p>
              <a:pPr marL="182880" marR="0" indent="-640080">
                <a:spcBef>
                  <a:spcPts val="0"/>
                </a:spcBef>
              </a:pPr>
              <a:r>
                <a:rPr lang="en-US" sz="1310" dirty="0">
                  <a:latin typeface="Arial" panose="020B0604020202020204" pitchFamily="34" charset="0"/>
                  <a:ea typeface="Calibri" panose="020F0502020204030204" pitchFamily="34" charset="0"/>
                  <a:cs typeface="Arial" panose="020B0604020202020204" pitchFamily="34" charset="0"/>
                </a:rPr>
                <a:t>Al-</a:t>
              </a:r>
              <a:r>
                <a:rPr lang="en-US" sz="1310" dirty="0" err="1">
                  <a:latin typeface="Arial" panose="020B0604020202020204" pitchFamily="34" charset="0"/>
                  <a:ea typeface="Calibri" panose="020F0502020204030204" pitchFamily="34" charset="0"/>
                  <a:cs typeface="Arial" panose="020B0604020202020204" pitchFamily="34" charset="0"/>
                </a:rPr>
                <a:t>Bazzaz</a:t>
              </a:r>
              <a:r>
                <a:rPr lang="en-US" sz="1310" dirty="0">
                  <a:latin typeface="Arial" panose="020B0604020202020204" pitchFamily="34" charset="0"/>
                  <a:ea typeface="Calibri" panose="020F0502020204030204" pitchFamily="34" charset="0"/>
                  <a:cs typeface="Arial" panose="020B0604020202020204" pitchFamily="34" charset="0"/>
                </a:rPr>
                <a:t>, W. H., and Y. W. Al-</a:t>
              </a:r>
              <a:r>
                <a:rPr lang="en-US" sz="1310" dirty="0" err="1">
                  <a:latin typeface="Arial" panose="020B0604020202020204" pitchFamily="34" charset="0"/>
                  <a:ea typeface="Calibri" panose="020F0502020204030204" pitchFamily="34" charset="0"/>
                  <a:cs typeface="Arial" panose="020B0604020202020204" pitchFamily="34" charset="0"/>
                </a:rPr>
                <a:t>Mehanna</a:t>
              </a:r>
              <a:r>
                <a:rPr lang="en-US" sz="1310" dirty="0">
                  <a:latin typeface="Arial" panose="020B0604020202020204" pitchFamily="34" charset="0"/>
                  <a:ea typeface="Calibri" panose="020F0502020204030204" pitchFamily="34" charset="0"/>
                  <a:cs typeface="Arial" panose="020B0604020202020204" pitchFamily="34" charset="0"/>
                </a:rPr>
                <a:t> (2007), Porosity, Permeability, and MHR calculations using SEM and thin-section images for complex </a:t>
              </a:r>
              <a:r>
                <a:rPr lang="en-US" sz="1310" dirty="0" err="1">
                  <a:latin typeface="Arial" panose="020B0604020202020204" pitchFamily="34" charset="0"/>
                  <a:ea typeface="Calibri" panose="020F0502020204030204" pitchFamily="34" charset="0"/>
                  <a:cs typeface="Arial" panose="020B0604020202020204" pitchFamily="34" charset="0"/>
                </a:rPr>
                <a:t>Mauddud</a:t>
              </a:r>
              <a:r>
                <a:rPr lang="en-US" sz="1310" dirty="0">
                  <a:latin typeface="Arial" panose="020B0604020202020204" pitchFamily="34" charset="0"/>
                  <a:ea typeface="Calibri" panose="020F0502020204030204" pitchFamily="34" charset="0"/>
                  <a:cs typeface="Arial" panose="020B0604020202020204" pitchFamily="34" charset="0"/>
                </a:rPr>
                <a:t>-Burgan carbonate reservoir characterization, </a:t>
              </a:r>
              <a:r>
                <a:rPr lang="en-US" sz="1310" i="1" dirty="0" err="1">
                  <a:latin typeface="Arial" panose="020B0604020202020204" pitchFamily="34" charset="0"/>
                  <a:ea typeface="Calibri" panose="020F0502020204030204" pitchFamily="34" charset="0"/>
                  <a:cs typeface="Arial" panose="020B0604020202020204" pitchFamily="34" charset="0"/>
                </a:rPr>
                <a:t>Soci</a:t>
              </a:r>
              <a:r>
                <a:rPr lang="en-US" sz="1310" i="1" dirty="0">
                  <a:latin typeface="Arial" panose="020B0604020202020204" pitchFamily="34" charset="0"/>
                  <a:ea typeface="Calibri" panose="020F0502020204030204" pitchFamily="34" charset="0"/>
                  <a:cs typeface="Arial" panose="020B0604020202020204" pitchFamily="34" charset="0"/>
                </a:rPr>
                <a:t>, of Petr. Eng</a:t>
              </a:r>
              <a:r>
                <a:rPr lang="en-US" sz="1310" dirty="0">
                  <a:latin typeface="Arial" panose="020B0604020202020204" pitchFamily="34" charset="0"/>
                  <a:ea typeface="Calibri" panose="020F0502020204030204" pitchFamily="34" charset="0"/>
                  <a:cs typeface="Arial" panose="020B0604020202020204" pitchFamily="34" charset="0"/>
                </a:rPr>
                <a:t>.</a:t>
              </a:r>
            </a:p>
            <a:p>
              <a:pPr marL="182880" marR="0" indent="-640080">
                <a:spcBef>
                  <a:spcPts val="0"/>
                </a:spcBef>
              </a:pPr>
              <a:r>
                <a:rPr lang="en-US" sz="1310" dirty="0">
                  <a:latin typeface="Arial" panose="020B0604020202020204" pitchFamily="34" charset="0"/>
                  <a:ea typeface="Calibri" panose="020F0502020204030204" pitchFamily="34" charset="0"/>
                  <a:cs typeface="Arial" panose="020B0604020202020204" pitchFamily="34" charset="0"/>
                </a:rPr>
                <a:t>Asquith, G., and D. Krygowski (2004), Basic well log analysis, second edition, </a:t>
              </a:r>
              <a:r>
                <a:rPr lang="en-US" sz="1310" i="1" dirty="0">
                  <a:latin typeface="Arial" panose="020B0604020202020204" pitchFamily="34" charset="0"/>
                  <a:ea typeface="Calibri" panose="020F0502020204030204" pitchFamily="34" charset="0"/>
                  <a:cs typeface="Arial" panose="020B0604020202020204" pitchFamily="34" charset="0"/>
                </a:rPr>
                <a:t>American </a:t>
              </a:r>
              <a:r>
                <a:rPr lang="en-US" sz="1310" i="1" dirty="0" err="1">
                  <a:latin typeface="Arial" panose="020B0604020202020204" pitchFamily="34" charset="0"/>
                  <a:ea typeface="Calibri" panose="020F0502020204030204" pitchFamily="34" charset="0"/>
                  <a:cs typeface="Arial" panose="020B0604020202020204" pitchFamily="34" charset="0"/>
                </a:rPr>
                <a:t>Associ</a:t>
              </a:r>
              <a:r>
                <a:rPr lang="en-US" sz="1310" i="1" dirty="0">
                  <a:latin typeface="Arial" panose="020B0604020202020204" pitchFamily="34" charset="0"/>
                  <a:ea typeface="Calibri" panose="020F0502020204030204" pitchFamily="34" charset="0"/>
                  <a:cs typeface="Arial" panose="020B0604020202020204" pitchFamily="34" charset="0"/>
                </a:rPr>
                <a:t>. of Petr. </a:t>
              </a:r>
              <a:r>
                <a:rPr lang="en-US" sz="1310" i="1" dirty="0" err="1">
                  <a:latin typeface="Arial" panose="020B0604020202020204" pitchFamily="34" charset="0"/>
                  <a:ea typeface="Calibri" panose="020F0502020204030204" pitchFamily="34" charset="0"/>
                  <a:cs typeface="Arial" panose="020B0604020202020204" pitchFamily="34" charset="0"/>
                </a:rPr>
                <a:t>Geolo</a:t>
              </a:r>
              <a:r>
                <a:rPr lang="en-US" sz="1310" i="1" dirty="0">
                  <a:latin typeface="Arial" panose="020B0604020202020204" pitchFamily="34" charset="0"/>
                  <a:ea typeface="Calibri" panose="020F0502020204030204" pitchFamily="34" charset="0"/>
                  <a:cs typeface="Arial" panose="020B0604020202020204" pitchFamily="34" charset="0"/>
                </a:rPr>
                <a:t>. and </a:t>
              </a:r>
              <a:r>
                <a:rPr lang="en-US" sz="1310" i="1" dirty="0" err="1">
                  <a:latin typeface="Arial" panose="020B0604020202020204" pitchFamily="34" charset="0"/>
                  <a:ea typeface="Calibri" panose="020F0502020204030204" pitchFamily="34" charset="0"/>
                  <a:cs typeface="Arial" panose="020B0604020202020204" pitchFamily="34" charset="0"/>
                </a:rPr>
                <a:t>Soci</a:t>
              </a:r>
              <a:r>
                <a:rPr lang="en-US" sz="1310" i="1" dirty="0">
                  <a:latin typeface="Arial" panose="020B0604020202020204" pitchFamily="34" charset="0"/>
                  <a:ea typeface="Calibri" panose="020F0502020204030204" pitchFamily="34" charset="0"/>
                  <a:cs typeface="Arial" panose="020B0604020202020204" pitchFamily="34" charset="0"/>
                </a:rPr>
                <a:t>. of </a:t>
              </a:r>
              <a:r>
                <a:rPr lang="en-US" sz="1310" i="1" dirty="0" err="1">
                  <a:latin typeface="Arial" panose="020B0604020202020204" pitchFamily="34" charset="0"/>
                  <a:ea typeface="Calibri" panose="020F0502020204030204" pitchFamily="34" charset="0"/>
                  <a:cs typeface="Arial" panose="020B0604020202020204" pitchFamily="34" charset="0"/>
                </a:rPr>
                <a:t>Explo</a:t>
              </a:r>
              <a:r>
                <a:rPr lang="en-US" sz="1310" i="1" dirty="0">
                  <a:latin typeface="Arial" panose="020B0604020202020204" pitchFamily="34" charset="0"/>
                  <a:ea typeface="Calibri" panose="020F0502020204030204" pitchFamily="34" charset="0"/>
                  <a:cs typeface="Arial" panose="020B0604020202020204" pitchFamily="34" charset="0"/>
                </a:rPr>
                <a:t>. </a:t>
              </a:r>
              <a:r>
                <a:rPr lang="en-US" sz="1310" i="1" dirty="0" err="1">
                  <a:latin typeface="Arial" panose="020B0604020202020204" pitchFamily="34" charset="0"/>
                  <a:ea typeface="Calibri" panose="020F0502020204030204" pitchFamily="34" charset="0"/>
                  <a:cs typeface="Arial" panose="020B0604020202020204" pitchFamily="34" charset="0"/>
                </a:rPr>
                <a:t>Geoph</a:t>
              </a:r>
              <a:r>
                <a:rPr lang="en-US" sz="1310" i="1" dirty="0">
                  <a:latin typeface="Arial" panose="020B0604020202020204" pitchFamily="34" charset="0"/>
                  <a:ea typeface="Calibri" panose="020F0502020204030204" pitchFamily="34" charset="0"/>
                  <a:cs typeface="Arial" panose="020B0604020202020204" pitchFamily="34" charset="0"/>
                </a:rPr>
                <a:t>.,</a:t>
              </a:r>
              <a:r>
                <a:rPr lang="en-US" sz="1310" i="1" dirty="0">
                  <a:latin typeface="Arial" panose="020B0604020202020204" pitchFamily="34" charset="0"/>
                  <a:ea typeface="Times New Roman" panose="02020603050405020304" pitchFamily="18" charset="0"/>
                  <a:cs typeface="Arial" panose="020B0604020202020204" pitchFamily="34" charset="0"/>
                </a:rPr>
                <a:t> </a:t>
              </a:r>
              <a:r>
                <a:rPr lang="en-US" sz="1310" i="1" dirty="0">
                  <a:latin typeface="Arial" panose="020B0604020202020204" pitchFamily="34" charset="0"/>
                  <a:ea typeface="Calibri" panose="020F0502020204030204" pitchFamily="34" charset="0"/>
                  <a:cs typeface="Arial" panose="020B0604020202020204" pitchFamily="34" charset="0"/>
                </a:rPr>
                <a:t>Meth. in </a:t>
              </a:r>
              <a:r>
                <a:rPr lang="en-US" sz="1310" i="1" dirty="0" err="1">
                  <a:latin typeface="Arial" panose="020B0604020202020204" pitchFamily="34" charset="0"/>
                  <a:ea typeface="Calibri" panose="020F0502020204030204" pitchFamily="34" charset="0"/>
                  <a:cs typeface="Arial" panose="020B0604020202020204" pitchFamily="34" charset="0"/>
                </a:rPr>
                <a:t>Explo</a:t>
              </a:r>
              <a:r>
                <a:rPr lang="en-US" sz="1310" i="1" dirty="0">
                  <a:latin typeface="Arial" panose="020B0604020202020204" pitchFamily="34" charset="0"/>
                  <a:ea typeface="Calibri" panose="020F0502020204030204" pitchFamily="34" charset="0"/>
                  <a:cs typeface="Arial" panose="020B0604020202020204" pitchFamily="34" charset="0"/>
                </a:rPr>
                <a:t>.</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err="1">
                  <a:latin typeface="Arial" panose="020B0604020202020204" pitchFamily="34" charset="0"/>
                  <a:ea typeface="Calibri" panose="020F0502020204030204" pitchFamily="34" charset="0"/>
                  <a:cs typeface="Arial" panose="020B0604020202020204" pitchFamily="34" charset="0"/>
                </a:rPr>
                <a:t>Bahorich</a:t>
              </a:r>
              <a:r>
                <a:rPr lang="en-US" sz="1310" dirty="0">
                  <a:latin typeface="Arial" panose="020B0604020202020204" pitchFamily="34" charset="0"/>
                  <a:ea typeface="Calibri" panose="020F0502020204030204" pitchFamily="34" charset="0"/>
                  <a:cs typeface="Arial" panose="020B0604020202020204" pitchFamily="34" charset="0"/>
                </a:rPr>
                <a:t>, M., and S. Farmer (1995), The coherence cube, </a:t>
              </a:r>
              <a:r>
                <a:rPr lang="en-US" sz="1310" i="1" dirty="0">
                  <a:latin typeface="Arial" panose="020B0604020202020204" pitchFamily="34" charset="0"/>
                  <a:ea typeface="Calibri" panose="020F0502020204030204" pitchFamily="34" charset="0"/>
                  <a:cs typeface="Arial" panose="020B0604020202020204" pitchFamily="34" charset="0"/>
                </a:rPr>
                <a:t>The Leading Edge, 14</a:t>
              </a:r>
              <a:r>
                <a:rPr lang="en-US" sz="1310" dirty="0">
                  <a:latin typeface="Arial" panose="020B0604020202020204" pitchFamily="34" charset="0"/>
                  <a:ea typeface="Calibri" panose="020F0502020204030204" pitchFamily="34" charset="0"/>
                  <a:cs typeface="Arial" panose="020B0604020202020204" pitchFamily="34" charset="0"/>
                </a:rPr>
                <a:t>(10), 1053-1058.</a:t>
              </a:r>
            </a:p>
            <a:p>
              <a:pPr marL="182880" marR="0" indent="-640080">
                <a:spcBef>
                  <a:spcPts val="0"/>
                </a:spcBef>
              </a:pPr>
              <a:r>
                <a:rPr lang="en-US" sz="1310" dirty="0" err="1">
                  <a:latin typeface="Arial" panose="020B0604020202020204" pitchFamily="34" charset="0"/>
                  <a:ea typeface="Calibri" panose="020F0502020204030204" pitchFamily="34" charset="0"/>
                  <a:cs typeface="Arial" panose="020B0604020202020204" pitchFamily="34" charset="0"/>
                </a:rPr>
                <a:t>Banchs</a:t>
              </a:r>
              <a:r>
                <a:rPr lang="en-US" sz="1310" dirty="0">
                  <a:latin typeface="Arial" panose="020B0604020202020204" pitchFamily="34" charset="0"/>
                  <a:ea typeface="Calibri" panose="020F0502020204030204" pitchFamily="34" charset="0"/>
                  <a:cs typeface="Arial" panose="020B0604020202020204" pitchFamily="34" charset="0"/>
                </a:rPr>
                <a:t>, R., and R. </a:t>
              </a:r>
              <a:r>
                <a:rPr lang="en-US" sz="1310" dirty="0" err="1">
                  <a:latin typeface="Arial" panose="020B0604020202020204" pitchFamily="34" charset="0"/>
                  <a:ea typeface="Calibri" panose="020F0502020204030204" pitchFamily="34" charset="0"/>
                  <a:cs typeface="Arial" panose="020B0604020202020204" pitchFamily="34" charset="0"/>
                </a:rPr>
                <a:t>Michelena</a:t>
              </a:r>
              <a:r>
                <a:rPr lang="en-US" sz="1310" dirty="0">
                  <a:latin typeface="Arial" panose="020B0604020202020204" pitchFamily="34" charset="0"/>
                  <a:ea typeface="Calibri" panose="020F0502020204030204" pitchFamily="34" charset="0"/>
                  <a:cs typeface="Arial" panose="020B0604020202020204" pitchFamily="34" charset="0"/>
                </a:rPr>
                <a:t> (2002), From 3d seismic attributes to Pseudo-well-log volumes using neural networks: Practical considerations, </a:t>
              </a:r>
              <a:r>
                <a:rPr lang="en-US" sz="1310" i="1" dirty="0">
                  <a:latin typeface="Arial" panose="020B0604020202020204" pitchFamily="34" charset="0"/>
                  <a:ea typeface="Calibri" panose="020F0502020204030204" pitchFamily="34" charset="0"/>
                  <a:cs typeface="Arial" panose="020B0604020202020204" pitchFamily="34" charset="0"/>
                </a:rPr>
                <a:t>Lead. Edge</a:t>
              </a:r>
              <a:r>
                <a:rPr lang="en-US" sz="1310" dirty="0">
                  <a:latin typeface="Arial" panose="020B0604020202020204" pitchFamily="34" charset="0"/>
                  <a:ea typeface="Calibri" panose="020F0502020204030204" pitchFamily="34" charset="0"/>
                  <a:cs typeface="Arial" panose="020B0604020202020204" pitchFamily="34" charset="0"/>
                </a:rPr>
                <a:t>.</a:t>
              </a:r>
            </a:p>
            <a:p>
              <a:pPr marL="182880" marR="0" indent="-640080">
                <a:spcBef>
                  <a:spcPts val="0"/>
                </a:spcBef>
              </a:pPr>
              <a:r>
                <a:rPr lang="en-US" sz="1310" dirty="0">
                  <a:latin typeface="Arial" panose="020B0604020202020204" pitchFamily="34" charset="0"/>
                  <a:ea typeface="Calibri" panose="020F0502020204030204" pitchFamily="34" charset="0"/>
                  <a:cs typeface="Arial" panose="020B0604020202020204" pitchFamily="34" charset="0"/>
                </a:rPr>
                <a:t>Brown, A. R. (2011), Interpretation of three-dimensional seismic data, seventh edition, </a:t>
              </a:r>
              <a:r>
                <a:rPr lang="en-US" sz="1310" i="1" dirty="0">
                  <a:latin typeface="Arial" panose="020B0604020202020204" pitchFamily="34" charset="0"/>
                  <a:ea typeface="Calibri" panose="020F0502020204030204" pitchFamily="34" charset="0"/>
                  <a:cs typeface="Arial" panose="020B0604020202020204" pitchFamily="34" charset="0"/>
                </a:rPr>
                <a:t>AAPG Memoir 42 and SEG, 9.</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a:latin typeface="Arial" panose="020B0604020202020204" pitchFamily="34" charset="0"/>
                  <a:ea typeface="Calibri" panose="020F0502020204030204" pitchFamily="34" charset="0"/>
                  <a:cs typeface="Arial" panose="020B0604020202020204" pitchFamily="34" charset="0"/>
                </a:rPr>
                <a:t>Chopra, S., and</a:t>
              </a:r>
              <a:r>
                <a:rPr lang="en-US" sz="1310" dirty="0">
                  <a:latin typeface="Arial" panose="020B0604020202020204" pitchFamily="34" charset="0"/>
                  <a:ea typeface="Times New Roman" panose="02020603050405020304" pitchFamily="18" charset="0"/>
                  <a:cs typeface="Arial" panose="020B0604020202020204" pitchFamily="34" charset="0"/>
                </a:rPr>
                <a:t> </a:t>
              </a:r>
              <a:r>
                <a:rPr lang="en-US" sz="1310" dirty="0">
                  <a:latin typeface="Arial" panose="020B0604020202020204" pitchFamily="34" charset="0"/>
                  <a:ea typeface="Calibri" panose="020F0502020204030204" pitchFamily="34" charset="0"/>
                  <a:cs typeface="Arial" panose="020B0604020202020204" pitchFamily="34" charset="0"/>
                </a:rPr>
                <a:t>K. J. </a:t>
              </a:r>
              <a:r>
                <a:rPr lang="en-US" sz="1310" dirty="0" err="1">
                  <a:latin typeface="Arial" panose="020B0604020202020204" pitchFamily="34" charset="0"/>
                  <a:ea typeface="Calibri" panose="020F0502020204030204" pitchFamily="34" charset="0"/>
                  <a:cs typeface="Arial" panose="020B0604020202020204" pitchFamily="34" charset="0"/>
                </a:rPr>
                <a:t>Marfurt</a:t>
              </a:r>
              <a:r>
                <a:rPr lang="en-US" sz="1310" dirty="0">
                  <a:latin typeface="Arial" panose="020B0604020202020204" pitchFamily="34" charset="0"/>
                  <a:ea typeface="Calibri" panose="020F0502020204030204" pitchFamily="34" charset="0"/>
                  <a:cs typeface="Arial" panose="020B0604020202020204" pitchFamily="34" charset="0"/>
                </a:rPr>
                <a:t> (2007), Seismic attributes for prospect identification and reservoir characterization, </a:t>
              </a:r>
              <a:r>
                <a:rPr lang="en-US" sz="1310" i="1" dirty="0">
                  <a:latin typeface="Arial" panose="020B0604020202020204" pitchFamily="34" charset="0"/>
                  <a:ea typeface="Calibri" panose="020F0502020204030204" pitchFamily="34" charset="0"/>
                  <a:cs typeface="Arial" panose="020B0604020202020204" pitchFamily="34" charset="0"/>
                </a:rPr>
                <a:t>SEG. </a:t>
              </a:r>
              <a:r>
                <a:rPr lang="en-US" sz="1310" dirty="0" err="1">
                  <a:latin typeface="Arial" panose="020B0604020202020204" pitchFamily="34" charset="0"/>
                  <a:ea typeface="Calibri" panose="020F0502020204030204" pitchFamily="34" charset="0"/>
                  <a:cs typeface="Arial" panose="020B0604020202020204" pitchFamily="34" charset="0"/>
                </a:rPr>
                <a:t>Gersztenkorn</a:t>
              </a:r>
              <a:r>
                <a:rPr lang="en-US" sz="1310" dirty="0">
                  <a:latin typeface="Arial" panose="020B0604020202020204" pitchFamily="34" charset="0"/>
                  <a:ea typeface="Calibri" panose="020F0502020204030204" pitchFamily="34" charset="0"/>
                  <a:cs typeface="Arial" panose="020B0604020202020204" pitchFamily="34" charset="0"/>
                </a:rPr>
                <a:t>, A., and K. J. </a:t>
              </a:r>
              <a:r>
                <a:rPr lang="en-US" sz="1310" dirty="0" err="1">
                  <a:latin typeface="Arial" panose="020B0604020202020204" pitchFamily="34" charset="0"/>
                  <a:ea typeface="Calibri" panose="020F0502020204030204" pitchFamily="34" charset="0"/>
                  <a:cs typeface="Arial" panose="020B0604020202020204" pitchFamily="34" charset="0"/>
                </a:rPr>
                <a:t>Marfurt</a:t>
              </a:r>
              <a:r>
                <a:rPr lang="en-US" sz="1310" dirty="0">
                  <a:latin typeface="Arial" panose="020B0604020202020204" pitchFamily="34" charset="0"/>
                  <a:ea typeface="Calibri" panose="020F0502020204030204" pitchFamily="34" charset="0"/>
                  <a:cs typeface="Arial" panose="020B0604020202020204" pitchFamily="34" charset="0"/>
                </a:rPr>
                <a:t> (1999), </a:t>
              </a:r>
              <a:r>
                <a:rPr lang="en-US" sz="1310" dirty="0" err="1">
                  <a:latin typeface="Arial" panose="020B0604020202020204" pitchFamily="34" charset="0"/>
                  <a:ea typeface="Calibri" panose="020F0502020204030204" pitchFamily="34" charset="0"/>
                  <a:cs typeface="Arial" panose="020B0604020202020204" pitchFamily="34" charset="0"/>
                </a:rPr>
                <a:t>Eigenstructure</a:t>
              </a:r>
              <a:r>
                <a:rPr lang="en-US" sz="1310" dirty="0">
                  <a:latin typeface="Arial" panose="020B0604020202020204" pitchFamily="34" charset="0"/>
                  <a:ea typeface="Calibri" panose="020F0502020204030204" pitchFamily="34" charset="0"/>
                  <a:cs typeface="Arial" panose="020B0604020202020204" pitchFamily="34" charset="0"/>
                </a:rPr>
                <a:t> based coherence computations as an aid to 3-D structural and stratigraphic mapping, </a:t>
              </a:r>
              <a:r>
                <a:rPr lang="en-US" sz="1310" i="1" dirty="0">
                  <a:latin typeface="Arial" panose="020B0604020202020204" pitchFamily="34" charset="0"/>
                  <a:ea typeface="Calibri" panose="020F0502020204030204" pitchFamily="34" charset="0"/>
                  <a:cs typeface="Arial" panose="020B0604020202020204" pitchFamily="34" charset="0"/>
                </a:rPr>
                <a:t>Geophysics, 64,</a:t>
              </a:r>
              <a:r>
                <a:rPr lang="en-US" sz="1310" dirty="0">
                  <a:latin typeface="Arial" panose="020B0604020202020204" pitchFamily="34" charset="0"/>
                  <a:ea typeface="Times New Roman" panose="02020603050405020304" pitchFamily="18" charset="0"/>
                  <a:cs typeface="Arial" panose="020B0604020202020204" pitchFamily="34" charset="0"/>
                </a:rPr>
                <a:t> </a:t>
              </a:r>
              <a:r>
                <a:rPr lang="en-US" sz="1310" dirty="0">
                  <a:latin typeface="Arial" panose="020B0604020202020204" pitchFamily="34" charset="0"/>
                  <a:ea typeface="Calibri" panose="020F0502020204030204" pitchFamily="34" charset="0"/>
                  <a:cs typeface="Arial" panose="020B0604020202020204" pitchFamily="34" charset="0"/>
                </a:rPr>
                <a:t>1468–1479.</a:t>
              </a:r>
            </a:p>
            <a:p>
              <a:pPr marL="182880" marR="0" indent="-640080">
                <a:spcBef>
                  <a:spcPts val="0"/>
                </a:spcBef>
              </a:pPr>
              <a:r>
                <a:rPr lang="en-US" sz="1310" dirty="0">
                  <a:latin typeface="Arial" panose="020B0604020202020204" pitchFamily="34" charset="0"/>
                  <a:ea typeface="Times New Roman" panose="02020603050405020304" pitchFamily="18" charset="0"/>
                  <a:cs typeface="Arial" panose="020B0604020202020204" pitchFamily="34" charset="0"/>
                </a:rPr>
                <a:t>Higgs, K. E., M. J. </a:t>
              </a:r>
              <a:r>
                <a:rPr lang="en-US" sz="1310" dirty="0" err="1">
                  <a:latin typeface="Arial" panose="020B0604020202020204" pitchFamily="34" charset="0"/>
                  <a:ea typeface="Times New Roman" panose="02020603050405020304" pitchFamily="18" charset="0"/>
                  <a:cs typeface="Arial" panose="020B0604020202020204" pitchFamily="34" charset="0"/>
                </a:rPr>
                <a:t>Arnot</a:t>
              </a:r>
              <a:r>
                <a:rPr lang="en-US" sz="1310" dirty="0">
                  <a:latin typeface="Arial" panose="020B0604020202020204" pitchFamily="34" charset="0"/>
                  <a:ea typeface="Times New Roman" panose="02020603050405020304" pitchFamily="18" charset="0"/>
                  <a:cs typeface="Arial" panose="020B0604020202020204" pitchFamily="34" charset="0"/>
                </a:rPr>
                <a:t>, G. H. Browne, and E. M. Kennedy (2010), Reservoir potential of Late Cretaceous terrestrial to shallow marine sandstones, Taranaki Basin, New Zealand, </a:t>
              </a:r>
              <a:r>
                <a:rPr lang="en-US" sz="1310" i="1" dirty="0">
                  <a:latin typeface="Arial" panose="020B0604020202020204" pitchFamily="34" charset="0"/>
                  <a:ea typeface="Times New Roman" panose="02020603050405020304" pitchFamily="18" charset="0"/>
                  <a:cs typeface="Arial" panose="020B0604020202020204" pitchFamily="34" charset="0"/>
                </a:rPr>
                <a:t>Marine and petroleum geology, 27</a:t>
              </a:r>
              <a:r>
                <a:rPr lang="en-US" sz="1310" dirty="0">
                  <a:latin typeface="Arial" panose="020B0604020202020204" pitchFamily="34" charset="0"/>
                  <a:ea typeface="Times New Roman" panose="02020603050405020304" pitchFamily="18" charset="0"/>
                  <a:cs typeface="Arial" panose="020B0604020202020204" pitchFamily="34" charset="0"/>
                </a:rPr>
                <a:t>(9).</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a:latin typeface="Arial" panose="020B0604020202020204" pitchFamily="34" charset="0"/>
                  <a:ea typeface="Times New Roman" panose="02020603050405020304" pitchFamily="18" charset="0"/>
                  <a:cs typeface="Arial" panose="020B0604020202020204" pitchFamily="34" charset="0"/>
                </a:rPr>
                <a:t>Higgs, K.E., </a:t>
              </a:r>
              <a:r>
                <a:rPr lang="en-US" sz="1310" dirty="0" err="1">
                  <a:latin typeface="Arial" panose="020B0604020202020204" pitchFamily="34" charset="0"/>
                  <a:ea typeface="Times New Roman" panose="02020603050405020304" pitchFamily="18" charset="0"/>
                  <a:cs typeface="Arial" panose="020B0604020202020204" pitchFamily="34" charset="0"/>
                </a:rPr>
                <a:t>Raine</a:t>
              </a:r>
              <a:r>
                <a:rPr lang="en-US" sz="1310" dirty="0">
                  <a:latin typeface="Arial" panose="020B0604020202020204" pitchFamily="34" charset="0"/>
                  <a:ea typeface="Times New Roman" panose="02020603050405020304" pitchFamily="18" charset="0"/>
                  <a:cs typeface="Arial" panose="020B0604020202020204" pitchFamily="34" charset="0"/>
                </a:rPr>
                <a:t>, J.I., </a:t>
              </a:r>
              <a:r>
                <a:rPr lang="en-US" sz="1310" dirty="0" err="1">
                  <a:latin typeface="Arial" panose="020B0604020202020204" pitchFamily="34" charset="0"/>
                  <a:ea typeface="Times New Roman" panose="02020603050405020304" pitchFamily="18" charset="0"/>
                  <a:cs typeface="Arial" panose="020B0604020202020204" pitchFamily="34" charset="0"/>
                </a:rPr>
                <a:t>Baur</a:t>
              </a:r>
              <a:r>
                <a:rPr lang="en-US" sz="1310" dirty="0">
                  <a:latin typeface="Arial" panose="020B0604020202020204" pitchFamily="34" charset="0"/>
                  <a:ea typeface="Times New Roman" panose="02020603050405020304" pitchFamily="18" charset="0"/>
                  <a:cs typeface="Arial" panose="020B0604020202020204" pitchFamily="34" charset="0"/>
                </a:rPr>
                <a:t>, J.R., Sykes, R., King, P.R., Browne, G.H., Crouch, E. (2011), Depositional age, facies, and cyclicity within the Mangahewa reservoir fairway, Middle to Late Eocene, Taranaki Basin, </a:t>
              </a:r>
              <a:r>
                <a:rPr lang="en-US" sz="1310" i="1" dirty="0">
                  <a:latin typeface="Arial" panose="020B0604020202020204" pitchFamily="34" charset="0"/>
                  <a:ea typeface="Times New Roman" panose="02020603050405020304" pitchFamily="18" charset="0"/>
                  <a:cs typeface="Arial" panose="020B0604020202020204" pitchFamily="34" charset="0"/>
                </a:rPr>
                <a:t>GNS</a:t>
              </a:r>
              <a:r>
                <a:rPr lang="en-US" sz="1310" dirty="0">
                  <a:latin typeface="Arial" panose="020B0604020202020204" pitchFamily="34" charset="0"/>
                  <a:ea typeface="Times New Roman" panose="02020603050405020304" pitchFamily="18" charset="0"/>
                  <a:cs typeface="Arial" panose="020B0604020202020204" pitchFamily="34" charset="0"/>
                </a:rPr>
                <a:t>, 47.</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a:latin typeface="Arial" panose="020B0604020202020204" pitchFamily="34" charset="0"/>
                  <a:ea typeface="Times New Roman" panose="02020603050405020304" pitchFamily="18" charset="0"/>
                  <a:cs typeface="Arial" panose="020B0604020202020204" pitchFamily="34" charset="0"/>
                </a:rPr>
                <a:t>King, P.R., G.P. Thrasher, K.J. Bland, P. </a:t>
              </a:r>
              <a:r>
                <a:rPr lang="en-US" sz="1310" dirty="0" err="1">
                  <a:latin typeface="Arial" panose="020B0604020202020204" pitchFamily="34" charset="0"/>
                  <a:ea typeface="Times New Roman" panose="02020603050405020304" pitchFamily="18" charset="0"/>
                  <a:cs typeface="Arial" panose="020B0604020202020204" pitchFamily="34" charset="0"/>
                </a:rPr>
                <a:t>Carthew</a:t>
              </a:r>
              <a:r>
                <a:rPr lang="en-US" sz="1310" dirty="0">
                  <a:latin typeface="Arial" panose="020B0604020202020204" pitchFamily="34" charset="0"/>
                  <a:ea typeface="Times New Roman" panose="02020603050405020304" pitchFamily="18" charset="0"/>
                  <a:cs typeface="Arial" panose="020B0604020202020204" pitchFamily="34" charset="0"/>
                </a:rPr>
                <a:t>, D. </a:t>
              </a:r>
              <a:r>
                <a:rPr lang="en-US" sz="1310" dirty="0" err="1">
                  <a:latin typeface="Arial" panose="020B0604020202020204" pitchFamily="34" charset="0"/>
                  <a:ea typeface="Times New Roman" panose="02020603050405020304" pitchFamily="18" charset="0"/>
                  <a:cs typeface="Arial" panose="020B0604020202020204" pitchFamily="34" charset="0"/>
                </a:rPr>
                <a:t>D’Cruz</a:t>
              </a:r>
              <a:r>
                <a:rPr lang="en-US" sz="1310" dirty="0">
                  <a:latin typeface="Arial" panose="020B0604020202020204" pitchFamily="34" charset="0"/>
                  <a:ea typeface="Times New Roman" panose="02020603050405020304" pitchFamily="18" charset="0"/>
                  <a:cs typeface="Arial" panose="020B0604020202020204" pitchFamily="34" charset="0"/>
                </a:rPr>
                <a:t>, A.G. Griffin, C.M. Jones, and D.P. Strogen (2010), Cretaceous-Cenozoic geology &amp; petroleum systems of the Taranaki Basin, NZ. Digitally remastered version. GNS Science, Lower Hutt, </a:t>
              </a:r>
              <a:r>
                <a:rPr lang="en-US" sz="1310" i="1" dirty="0">
                  <a:latin typeface="Arial" panose="020B0604020202020204" pitchFamily="34" charset="0"/>
                  <a:ea typeface="Times New Roman" panose="02020603050405020304" pitchFamily="18" charset="0"/>
                  <a:cs typeface="Arial" panose="020B0604020202020204" pitchFamily="34" charset="0"/>
                </a:rPr>
                <a:t>Institute of Geological &amp; Nuclear</a:t>
              </a:r>
              <a:r>
                <a:rPr lang="en-US" sz="1310" dirty="0">
                  <a:latin typeface="Arial" panose="020B0604020202020204" pitchFamily="34" charset="0"/>
                  <a:ea typeface="Times New Roman" panose="02020603050405020304" pitchFamily="18" charset="0"/>
                  <a:cs typeface="Arial" panose="020B0604020202020204" pitchFamily="34" charset="0"/>
                </a:rPr>
                <a:t> </a:t>
              </a:r>
              <a:r>
                <a:rPr lang="en-US" sz="1310" i="1" dirty="0">
                  <a:latin typeface="Arial" panose="020B0604020202020204" pitchFamily="34" charset="0"/>
                  <a:ea typeface="Times New Roman" panose="02020603050405020304" pitchFamily="18" charset="0"/>
                  <a:cs typeface="Arial" panose="020B0604020202020204" pitchFamily="34" charset="0"/>
                </a:rPr>
                <a:t>Sciences monograph.</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a:latin typeface="Arial" panose="020B0604020202020204" pitchFamily="34" charset="0"/>
                  <a:ea typeface="Times New Roman" panose="02020603050405020304" pitchFamily="18" charset="0"/>
                  <a:cs typeface="Arial" panose="020B0604020202020204" pitchFamily="34" charset="0"/>
                </a:rPr>
                <a:t>New Zealand Petroleum and Minerals (NZPAM) (2014), </a:t>
              </a:r>
              <a:r>
                <a:rPr lang="en-US" sz="1310" i="1" dirty="0">
                  <a:latin typeface="Arial" panose="020B0604020202020204" pitchFamily="34" charset="0"/>
                  <a:ea typeface="Times New Roman" panose="02020603050405020304" pitchFamily="18" charset="0"/>
                  <a:cs typeface="Arial" panose="020B0604020202020204" pitchFamily="34" charset="0"/>
                </a:rPr>
                <a:t>NZ Petroleum Basins,</a:t>
              </a:r>
              <a:r>
                <a:rPr lang="en-US" sz="1310" dirty="0">
                  <a:latin typeface="Arial" panose="020B0604020202020204" pitchFamily="34" charset="0"/>
                  <a:ea typeface="Times New Roman" panose="02020603050405020304" pitchFamily="18" charset="0"/>
                  <a:cs typeface="Arial" panose="020B0604020202020204" pitchFamily="34" charset="0"/>
                </a:rPr>
                <a:t> 104, Ministry of Business, Innovation and Employment (MBIE), NZ.</a:t>
              </a:r>
              <a:endParaRPr lang="en-US" sz="1310" dirty="0">
                <a:latin typeface="Arial" panose="020B0604020202020204" pitchFamily="34" charset="0"/>
                <a:ea typeface="Calibri" panose="020F0502020204030204" pitchFamily="34" charset="0"/>
                <a:cs typeface="Arial" panose="020B0604020202020204" pitchFamily="34" charset="0"/>
              </a:endParaRPr>
            </a:p>
            <a:p>
              <a:pPr marL="182880" marR="0" indent="-640080">
                <a:spcBef>
                  <a:spcPts val="0"/>
                </a:spcBef>
              </a:pPr>
              <a:r>
                <a:rPr lang="en-US" sz="1310" dirty="0">
                  <a:latin typeface="Arial" panose="020B0604020202020204" pitchFamily="34" charset="0"/>
                  <a:ea typeface="Times New Roman" panose="02020603050405020304" pitchFamily="18" charset="0"/>
                  <a:cs typeface="Arial" panose="020B0604020202020204" pitchFamily="34" charset="0"/>
                </a:rPr>
                <a:t>New Zealand Petroleum and Minerals (2015), 2015 Petroleum Exploration Data Pack, External HDD, MBIE, </a:t>
              </a:r>
              <a:r>
                <a:rPr lang="en-US" sz="1310" dirty="0">
                  <a:latin typeface="Arial" panose="020B0604020202020204" pitchFamily="34" charset="0"/>
                  <a:ea typeface="Times New Roman" panose="02020603050405020304" pitchFamily="18" charset="0"/>
                  <a:cs typeface="Arial" panose="020B0604020202020204" pitchFamily="34" charset="0"/>
                </a:rPr>
                <a:t>Wellington, </a:t>
              </a:r>
              <a:r>
                <a:rPr lang="en-US" sz="1310" dirty="0">
                  <a:latin typeface="Arial" panose="020B0604020202020204" pitchFamily="34" charset="0"/>
                  <a:ea typeface="Times New Roman" panose="02020603050405020304" pitchFamily="18" charset="0"/>
                  <a:cs typeface="Arial" panose="020B0604020202020204" pitchFamily="34" charset="0"/>
                </a:rPr>
                <a:t>NZ.</a:t>
              </a:r>
              <a:endParaRPr lang="en-US" sz="1310" dirty="0">
                <a:latin typeface="Arial" panose="020B0604020202020204" pitchFamily="34" charset="0"/>
                <a:ea typeface="Calibri" panose="020F0502020204030204" pitchFamily="34" charset="0"/>
                <a:cs typeface="Arial" panose="020B0604020202020204" pitchFamily="34" charset="0"/>
              </a:endParaRPr>
            </a:p>
          </p:txBody>
        </p:sp>
        <p:sp>
          <p:nvSpPr>
            <p:cNvPr id="293" name="TextBox 292"/>
            <p:cNvSpPr txBox="1"/>
            <p:nvPr/>
          </p:nvSpPr>
          <p:spPr>
            <a:xfrm>
              <a:off x="16387312" y="38851362"/>
              <a:ext cx="7120477" cy="333931"/>
            </a:xfrm>
            <a:prstGeom prst="rect">
              <a:avLst/>
            </a:prstGeom>
            <a:solidFill>
              <a:srgbClr val="40403E"/>
            </a:solidFill>
          </p:spPr>
          <p:txBody>
            <a:bodyPr wrap="square" lIns="64332" tIns="32167" rIns="64332" bIns="32167" rtlCol="0">
              <a:spAutoFit/>
            </a:bodyPr>
            <a:lstStyle/>
            <a:p>
              <a:pPr algn="ctr"/>
              <a:r>
                <a:rPr lang="en-US" sz="2000" dirty="0">
                  <a:solidFill>
                    <a:srgbClr val="E7CD79"/>
                  </a:solidFill>
                  <a:latin typeface="Arial" panose="020B0604020202020204" pitchFamily="34" charset="0"/>
                  <a:cs typeface="Arial" panose="020B0604020202020204" pitchFamily="34" charset="0"/>
                </a:rPr>
                <a:t>References</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30158</TotalTime>
  <Words>1505</Words>
  <Application>Microsoft Office PowerPoint</Application>
  <PresentationFormat>Custom</PresentationFormat>
  <Paragraphs>170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Manager>Dr. Kelly Liu</Manager>
  <Company>Missouri University of Science and Technology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3D Seismic Data Interpretation of Boonsville Field, Texas</dc:title>
  <dc:subject/>
  <dc:creator>Aamer Alhakeem</dc:creator>
  <cp:keywords/>
  <dc:description/>
  <cp:lastModifiedBy>Alhakeem, Aamer A. (S&amp;T-Student)</cp:lastModifiedBy>
  <cp:revision>349</cp:revision>
  <cp:lastPrinted>2014-03-12T01:11:31Z</cp:lastPrinted>
  <dcterms:created xsi:type="dcterms:W3CDTF">2011-02-22T19:46:55Z</dcterms:created>
  <dcterms:modified xsi:type="dcterms:W3CDTF">2017-03-04T21:25:43Z</dcterms:modified>
  <cp:category/>
</cp:coreProperties>
</file>