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Lst>
  <p:sldSz cy="6858000" cx="9144000"/>
  <p:notesSz cx="6858000" cy="9144000"/>
  <p:embeddedFontLst>
    <p:embeddedFont>
      <p:font typeface="Overlock"/>
      <p:regular r:id="rId50"/>
      <p:bold r:id="rId51"/>
      <p:italic r:id="rId52"/>
      <p:boldItalic r:id="rId53"/>
    </p:embeddedFont>
    <p:embeddedFont>
      <p:font typeface="Lato"/>
      <p:regular r:id="rId54"/>
      <p:bold r:id="rId55"/>
      <p:italic r:id="rId56"/>
      <p:boldItalic r:id="rId57"/>
    </p:embeddedFont>
    <p:embeddedFont>
      <p:font typeface="Corbel"/>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62" roundtripDataSignature="AMtx7mhSKEi9hTvI2+CdXHeGDW+U4ba4I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F7A7A18-4C7F-4780-A615-4F11535FFB3A}">
  <a:tblStyle styleId="{7F7A7A18-4C7F-4780-A615-4F11535FFB3A}"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customschemas.google.com/relationships/presentationmetadata" Target="metadata"/><Relationship Id="rId61" Type="http://schemas.openxmlformats.org/officeDocument/2006/relationships/font" Target="fonts/Corbel-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font" Target="fonts/Corbel-italic.fntdata"/><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Overlock-bold.fntdata"/><Relationship Id="rId50" Type="http://schemas.openxmlformats.org/officeDocument/2006/relationships/font" Target="fonts/Overlock-regular.fntdata"/><Relationship Id="rId53" Type="http://schemas.openxmlformats.org/officeDocument/2006/relationships/font" Target="fonts/Overlock-boldItalic.fntdata"/><Relationship Id="rId52" Type="http://schemas.openxmlformats.org/officeDocument/2006/relationships/font" Target="fonts/Overlock-italic.fntdata"/><Relationship Id="rId11" Type="http://schemas.openxmlformats.org/officeDocument/2006/relationships/slide" Target="slides/slide4.xml"/><Relationship Id="rId55" Type="http://schemas.openxmlformats.org/officeDocument/2006/relationships/font" Target="fonts/Lato-bold.fntdata"/><Relationship Id="rId10" Type="http://schemas.openxmlformats.org/officeDocument/2006/relationships/slide" Target="slides/slide3.xml"/><Relationship Id="rId54" Type="http://schemas.openxmlformats.org/officeDocument/2006/relationships/font" Target="fonts/Lato-regular.fntdata"/><Relationship Id="rId13" Type="http://schemas.openxmlformats.org/officeDocument/2006/relationships/slide" Target="slides/slide6.xml"/><Relationship Id="rId57" Type="http://schemas.openxmlformats.org/officeDocument/2006/relationships/font" Target="fonts/Lato-boldItalic.fntdata"/><Relationship Id="rId12" Type="http://schemas.openxmlformats.org/officeDocument/2006/relationships/slide" Target="slides/slide5.xml"/><Relationship Id="rId56" Type="http://schemas.openxmlformats.org/officeDocument/2006/relationships/font" Target="fonts/Lato-italic.fntdata"/><Relationship Id="rId15" Type="http://schemas.openxmlformats.org/officeDocument/2006/relationships/slide" Target="slides/slide8.xml"/><Relationship Id="rId59" Type="http://schemas.openxmlformats.org/officeDocument/2006/relationships/font" Target="fonts/Corbel-bold.fntdata"/><Relationship Id="rId14" Type="http://schemas.openxmlformats.org/officeDocument/2006/relationships/slide" Target="slides/slide7.xml"/><Relationship Id="rId58" Type="http://schemas.openxmlformats.org/officeDocument/2006/relationships/font" Target="fonts/Corbel-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it-I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2bfc0d0606_0_1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3" name="Google Shape;113;g12bfc0d0606_0_1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orbel"/>
              <a:ea typeface="Corbel"/>
              <a:cs typeface="Corbel"/>
              <a:sym typeface="Corbel"/>
            </a:endParaRPr>
          </a:p>
          <a:p>
            <a:pPr indent="0" lvl="0" marL="0" marR="0" rtl="0" algn="l">
              <a:lnSpc>
                <a:spcPct val="100000"/>
              </a:lnSpc>
              <a:spcBef>
                <a:spcPts val="1200"/>
              </a:spcBef>
              <a:spcAft>
                <a:spcPts val="0"/>
              </a:spcAft>
              <a:buClr>
                <a:schemeClr val="dk1"/>
              </a:buClr>
              <a:buSzPts val="300"/>
              <a:buFont typeface="Calibri"/>
              <a:buNone/>
            </a:pPr>
            <a:r>
              <a:t/>
            </a:r>
            <a:endParaRPr b="0" i="0" sz="1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orbel"/>
              <a:ea typeface="Corbel"/>
              <a:cs typeface="Corbel"/>
              <a:sym typeface="Corbel"/>
            </a:endParaRPr>
          </a:p>
        </p:txBody>
      </p:sp>
      <p:sp>
        <p:nvSpPr>
          <p:cNvPr id="114" name="Google Shape;114;g12bfc0d0606_0_1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300"/>
              <a:buFont typeface="Corbel"/>
              <a:buNone/>
            </a:pPr>
            <a:fld id="{00000000-1234-1234-1234-123412341234}" type="slidenum">
              <a:rPr b="0" i="0" lang="it-IT" sz="1200" u="none" cap="none" strike="noStrike">
                <a:solidFill>
                  <a:srgbClr val="000000"/>
                </a:solidFill>
                <a:latin typeface="Corbel"/>
                <a:ea typeface="Corbel"/>
                <a:cs typeface="Corbel"/>
                <a:sym typeface="Corbel"/>
              </a:rPr>
              <a:t>‹#›</a:t>
            </a:fld>
            <a:endParaRPr b="0" i="0" sz="1200" u="none" cap="none" strike="noStrike">
              <a:solidFill>
                <a:srgbClr val="000000"/>
              </a:solidFill>
              <a:latin typeface="Corbel"/>
              <a:ea typeface="Corbel"/>
              <a:cs typeface="Corbel"/>
              <a:sym typeface="Corbe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2bfc0d0606_0_55:notes"/>
          <p:cNvSpPr txBox="1"/>
          <p:nvPr>
            <p:ph idx="1" type="body"/>
          </p:nvPr>
        </p:nvSpPr>
        <p:spPr>
          <a:xfrm>
            <a:off x="685800" y="4343400"/>
            <a:ext cx="5486100" cy="4114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Applicazioni della bioinformatica</a:t>
            </a:r>
            <a:endParaRPr/>
          </a:p>
          <a:p>
            <a:pPr indent="0" lvl="0" marL="0" rtl="0" algn="l">
              <a:lnSpc>
                <a:spcPct val="100000"/>
              </a:lnSpc>
              <a:spcBef>
                <a:spcPts val="0"/>
              </a:spcBef>
              <a:spcAft>
                <a:spcPts val="0"/>
              </a:spcAft>
              <a:buSzPts val="1200"/>
              <a:buNone/>
            </a:pPr>
            <a:r>
              <a:rPr b="0" lang="it-IT" sz="2000" strike="noStrike">
                <a:solidFill>
                  <a:srgbClr val="000000"/>
                </a:solidFill>
                <a:latin typeface="Arial"/>
                <a:ea typeface="Arial"/>
                <a:cs typeface="Arial"/>
                <a:sym typeface="Arial"/>
              </a:rPr>
              <a:t>Organizzare i dati biologici in banche dati </a:t>
            </a:r>
            <a:r>
              <a:rPr b="0" i="1" lang="it-IT" sz="2000" strike="noStrike">
                <a:solidFill>
                  <a:srgbClr val="000000"/>
                </a:solidFill>
                <a:latin typeface="Arial"/>
                <a:ea typeface="Arial"/>
                <a:cs typeface="Arial"/>
                <a:sym typeface="Arial"/>
              </a:rPr>
              <a:t>on line</a:t>
            </a:r>
            <a:r>
              <a:rPr b="0" lang="it-IT" sz="2000" strike="noStrike">
                <a:solidFill>
                  <a:srgbClr val="000000"/>
                </a:solidFill>
                <a:latin typeface="Arial"/>
                <a:ea typeface="Arial"/>
                <a:cs typeface="Arial"/>
                <a:sym typeface="Arial"/>
              </a:rPr>
              <a:t> e fornire gli strumenti per l’interrogazione</a:t>
            </a:r>
            <a:r>
              <a:rPr b="0" i="1" lang="it-IT" sz="2000" strike="noStrike">
                <a:solidFill>
                  <a:srgbClr val="000000"/>
                </a:solidFill>
                <a:latin typeface="Arial"/>
                <a:ea typeface="Arial"/>
                <a:cs typeface="Arial"/>
                <a:sym typeface="Arial"/>
              </a:rPr>
              <a:t> </a:t>
            </a:r>
            <a:r>
              <a:rPr b="0" lang="it-IT" sz="2000" strike="noStrike">
                <a:solidFill>
                  <a:srgbClr val="000000"/>
                </a:solidFill>
                <a:latin typeface="Arial"/>
                <a:ea typeface="Arial"/>
                <a:cs typeface="Arial"/>
                <a:sym typeface="Arial"/>
              </a:rPr>
              <a:t>di queste banche dati;</a:t>
            </a:r>
            <a:endParaRPr b="0" sz="36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2000" strike="noStrike">
                <a:solidFill>
                  <a:srgbClr val="000000"/>
                </a:solidFill>
                <a:latin typeface="Arial"/>
                <a:ea typeface="Arial"/>
                <a:cs typeface="Arial"/>
                <a:sym typeface="Arial"/>
              </a:rPr>
              <a:t>Analizzare la massa enorme di dati derivanti dalle nuove tecnologie di analisi di genomica quali lo studio di espressione di tutti i geni umani in condizioni patologiche o fisiologiche (trascrittomiche) o lo studio del proteoma (vale a dire l’insieme di tutte le proteine sintetizzate da una cellula o da un tessuto);</a:t>
            </a:r>
            <a:endParaRPr b="0" sz="36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2000" strike="noStrike">
                <a:solidFill>
                  <a:srgbClr val="000000"/>
                </a:solidFill>
                <a:latin typeface="Arial"/>
                <a:ea typeface="Arial"/>
                <a:cs typeface="Arial"/>
                <a:sym typeface="Arial"/>
              </a:rPr>
              <a:t>Si possono formulare ipotesi sulla funzione dei geni, prevedere le strutture 3D delle proteine, identificare nuovi geni associati a malattie.</a:t>
            </a:r>
            <a:endParaRPr b="0" sz="36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2000" strike="noStrike">
                <a:solidFill>
                  <a:srgbClr val="000000"/>
                </a:solidFill>
                <a:latin typeface="Arial"/>
                <a:ea typeface="Arial"/>
                <a:cs typeface="Arial"/>
                <a:sym typeface="Arial"/>
              </a:rPr>
              <a:t>Confrontare sequenze nucleotidiche e amminoacidiche all’interno di una specie e fra specie diverse, anche molto lontane evolutivamente; </a:t>
            </a:r>
            <a:endParaRPr b="0" sz="36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t/>
            </a:r>
            <a:endParaRPr b="0" sz="2000" strike="noStrike">
              <a:solidFill>
                <a:srgbClr val="000000"/>
              </a:solidFill>
              <a:latin typeface="Arial"/>
              <a:ea typeface="Arial"/>
              <a:cs typeface="Arial"/>
              <a:sym typeface="Arial"/>
            </a:endParaRPr>
          </a:p>
        </p:txBody>
      </p:sp>
      <p:sp>
        <p:nvSpPr>
          <p:cNvPr id="191" name="Google Shape;191;g12bfc0d0606_0_55:notes"/>
          <p:cNvSpPr txBox="1"/>
          <p:nvPr/>
        </p:nvSpPr>
        <p:spPr>
          <a:xfrm>
            <a:off x="3884760" y="8685360"/>
            <a:ext cx="29715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it-IT" sz="1200" u="none" cap="none" strike="noStrike">
                <a:solidFill>
                  <a:srgbClr val="000000"/>
                </a:solidFill>
                <a:latin typeface="Overlock"/>
                <a:ea typeface="Overlock"/>
                <a:cs typeface="Overlock"/>
                <a:sym typeface="Overlock"/>
              </a:rPr>
              <a:t>‹#›</a:t>
            </a:fld>
            <a:endParaRPr b="0" i="0" sz="1400" u="none" cap="none" strike="noStrike">
              <a:solidFill>
                <a:srgbClr val="000000"/>
              </a:solidFill>
              <a:latin typeface="Times New Roman"/>
              <a:ea typeface="Times New Roman"/>
              <a:cs typeface="Times New Roman"/>
              <a:sym typeface="Times New Roman"/>
            </a:endParaRPr>
          </a:p>
        </p:txBody>
      </p:sp>
      <p:sp>
        <p:nvSpPr>
          <p:cNvPr id="192" name="Google Shape;192;g12bfc0d0606_0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210" name="Google Shape;210;p4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2bfc0d0606_0_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g12bfc0d0606_0_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26" name="Google Shape;22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3: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37" name="Google Shape;237;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4: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53" name="Google Shape;25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5: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63" name="Google Shape;26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6: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73" name="Google Shape;273;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126" name="Google Shape;126;p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7: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83" name="Google Shape;283;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8: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296" name="Google Shape;29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9: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06" name="Google Shape;306;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0: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18" name="Google Shape;31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1: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28" name="Google Shape;32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2: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37" name="Google Shape;337;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3: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49" name="Google Shape;349;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4: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62" name="Google Shape;362;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15: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72" name="Google Shape;372;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16: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80" name="Google Shape;38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2bfc0d0606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g12bfc0d0606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17: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88" name="Google Shape;388;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8: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396" name="Google Shape;396;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9: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08" name="Google Shape;408;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20: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20" name="Google Shape;420;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21: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29" name="Google Shape;429;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22: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38" name="Google Shape;438;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12d4d978e7d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48" name="Google Shape;448;g12d4d978e7d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23: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57" name="Google Shape;457;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24: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66" name="Google Shape;466;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25:notes"/>
          <p:cNvSpPr txBox="1"/>
          <p:nvPr>
            <p:ph idx="1" type="body"/>
          </p:nvPr>
        </p:nvSpPr>
        <p:spPr>
          <a:xfrm>
            <a:off x="685800" y="4343400"/>
            <a:ext cx="5486399" cy="4114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76" name="Google Shape;476;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2bfc0d0606_1_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g12bfc0d0606_1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141" name="Google Shape;141;g12bfc0d0606_1_2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12bfc0d0606_1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g12bfc0d0606_1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491" name="Google Shape;491;g12bfc0d0606_1_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12bfc0d0606_0_1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g12bfc0d0606_0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498" name="Google Shape;498;g12bfc0d0606_0_14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12bfc0d0606_1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 name="Google Shape;504;g12bfc0d0606_1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505" name="Google Shape;505;g12bfc0d0606_1_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300"/>
              <a:buFont typeface="Calibri"/>
              <a:buNone/>
            </a:pPr>
            <a:fld id="{00000000-1234-1234-1234-123412341234}" type="slidenum">
              <a:rPr lang="it-IT"/>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12bfc0d0606_0_12: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12bfc0d0606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it-IT" sz="1600">
                <a:solidFill>
                  <a:srgbClr val="595959"/>
                </a:solidFill>
                <a:latin typeface="Lato"/>
                <a:ea typeface="Lato"/>
                <a:cs typeface="Lato"/>
                <a:sym typeface="Lato"/>
              </a:rPr>
              <a:t>ELIXIR coordinates activities through at least one of the five areas of activities called </a:t>
            </a:r>
            <a:r>
              <a:rPr lang="it-IT" sz="1600">
                <a:solidFill>
                  <a:srgbClr val="F47D20"/>
                </a:solidFill>
                <a:latin typeface="Lato"/>
                <a:ea typeface="Lato"/>
                <a:cs typeface="Lato"/>
                <a:sym typeface="Lato"/>
              </a:rPr>
              <a:t>Platforms</a:t>
            </a:r>
            <a:r>
              <a:rPr lang="it-IT" sz="1600">
                <a:solidFill>
                  <a:srgbClr val="595959"/>
                </a:solidFill>
                <a:latin typeface="Lato"/>
                <a:ea typeface="Lato"/>
                <a:cs typeface="Lato"/>
                <a:sym typeface="Lato"/>
              </a:rPr>
              <a:t>:</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Compute</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Data</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Interoperability</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Tools</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Training</a:t>
            </a:r>
            <a:endParaRPr sz="1600">
              <a:solidFill>
                <a:srgbClr val="595959"/>
              </a:solidFill>
              <a:latin typeface="Lato"/>
              <a:ea typeface="Lato"/>
              <a:cs typeface="Lato"/>
              <a:sym typeface="Lato"/>
            </a:endParaRPr>
          </a:p>
          <a:p>
            <a:pPr indent="0" lvl="0" marL="0" rtl="0" algn="l">
              <a:lnSpc>
                <a:spcPct val="115000"/>
              </a:lnSpc>
              <a:spcBef>
                <a:spcPts val="1600"/>
              </a:spcBef>
              <a:spcAft>
                <a:spcPts val="0"/>
              </a:spcAft>
              <a:buClr>
                <a:schemeClr val="dk1"/>
              </a:buClr>
              <a:buSzPts val="1100"/>
              <a:buFont typeface="Arial"/>
              <a:buNone/>
            </a:pPr>
            <a:r>
              <a:rPr lang="it-IT" sz="1600">
                <a:solidFill>
                  <a:srgbClr val="595959"/>
                </a:solidFill>
                <a:latin typeface="Lato"/>
                <a:ea typeface="Lato"/>
                <a:cs typeface="Lato"/>
                <a:sym typeface="Lato"/>
              </a:rPr>
              <a:t>These Platforms are driven by eleven ELIXIR </a:t>
            </a:r>
            <a:r>
              <a:rPr lang="it-IT" sz="1600">
                <a:solidFill>
                  <a:srgbClr val="F47D20"/>
                </a:solidFill>
                <a:latin typeface="Lato"/>
                <a:ea typeface="Lato"/>
                <a:cs typeface="Lato"/>
                <a:sym typeface="Lato"/>
              </a:rPr>
              <a:t>Communities</a:t>
            </a:r>
            <a:r>
              <a:rPr lang="it-IT" sz="1600">
                <a:solidFill>
                  <a:srgbClr val="595959"/>
                </a:solidFill>
                <a:latin typeface="Lato"/>
                <a:ea typeface="Lato"/>
                <a:cs typeface="Lato"/>
                <a:sym typeface="Lato"/>
              </a:rPr>
              <a:t> which develop standards, services, and training within their life science domains. </a:t>
            </a:r>
            <a:endParaRPr sz="1600">
              <a:solidFill>
                <a:srgbClr val="595959"/>
              </a:solidFill>
              <a:latin typeface="Lato"/>
              <a:ea typeface="Lato"/>
              <a:cs typeface="Lato"/>
              <a:sym typeface="Lato"/>
            </a:endParaRPr>
          </a:p>
          <a:p>
            <a:pPr indent="0" lvl="0" marL="0" rtl="0" algn="l">
              <a:lnSpc>
                <a:spcPct val="100000"/>
              </a:lnSpc>
              <a:spcBef>
                <a:spcPts val="1600"/>
              </a:spcBef>
              <a:spcAft>
                <a:spcPts val="0"/>
              </a:spcAft>
              <a:buSzPts val="12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12cac63b93a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12cac63b93a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200"/>
              <a:buNone/>
            </a:pPr>
            <a:r>
              <a:rPr lang="it-IT" sz="1600">
                <a:solidFill>
                  <a:srgbClr val="595959"/>
                </a:solidFill>
                <a:latin typeface="Lato"/>
                <a:ea typeface="Lato"/>
                <a:cs typeface="Lato"/>
                <a:sym typeface="Lato"/>
              </a:rPr>
              <a:t>ELIXIR coordinates activities through at least one of the five areas of activities called </a:t>
            </a:r>
            <a:r>
              <a:rPr lang="it-IT" sz="1600">
                <a:solidFill>
                  <a:srgbClr val="F47D20"/>
                </a:solidFill>
                <a:latin typeface="Lato"/>
                <a:ea typeface="Lato"/>
                <a:cs typeface="Lato"/>
                <a:sym typeface="Lato"/>
              </a:rPr>
              <a:t>Platforms</a:t>
            </a:r>
            <a:r>
              <a:rPr lang="it-IT" sz="1600">
                <a:solidFill>
                  <a:srgbClr val="595959"/>
                </a:solidFill>
                <a:latin typeface="Lato"/>
                <a:ea typeface="Lato"/>
                <a:cs typeface="Lato"/>
                <a:sym typeface="Lato"/>
              </a:rPr>
              <a:t>:</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SzPts val="1200"/>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Compute</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SzPts val="1200"/>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Data</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SzPts val="1200"/>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Interoperability</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SzPts val="1200"/>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Tools</a:t>
            </a:r>
            <a:endParaRPr sz="1600">
              <a:solidFill>
                <a:srgbClr val="595959"/>
              </a:solidFill>
              <a:latin typeface="Lato"/>
              <a:ea typeface="Lato"/>
              <a:cs typeface="Lato"/>
              <a:sym typeface="Lato"/>
            </a:endParaRPr>
          </a:p>
          <a:p>
            <a:pPr indent="0" lvl="0" marL="0" rtl="0" algn="l">
              <a:lnSpc>
                <a:spcPct val="115000"/>
              </a:lnSpc>
              <a:spcBef>
                <a:spcPts val="0"/>
              </a:spcBef>
              <a:spcAft>
                <a:spcPts val="0"/>
              </a:spcAft>
              <a:buSzPts val="1200"/>
              <a:buNone/>
            </a:pPr>
            <a:r>
              <a:rPr lang="it-IT" sz="1600">
                <a:solidFill>
                  <a:srgbClr val="005472"/>
                </a:solidFill>
                <a:latin typeface="Lato"/>
                <a:ea typeface="Lato"/>
                <a:cs typeface="Lato"/>
                <a:sym typeface="Lato"/>
              </a:rPr>
              <a:t>●</a:t>
            </a:r>
            <a:r>
              <a:rPr lang="it-IT" sz="1600">
                <a:solidFill>
                  <a:srgbClr val="595959"/>
                </a:solidFill>
                <a:latin typeface="Lato"/>
                <a:ea typeface="Lato"/>
                <a:cs typeface="Lato"/>
                <a:sym typeface="Lato"/>
              </a:rPr>
              <a:t>Training</a:t>
            </a:r>
            <a:endParaRPr sz="1600">
              <a:solidFill>
                <a:srgbClr val="595959"/>
              </a:solidFill>
              <a:latin typeface="Lato"/>
              <a:ea typeface="Lato"/>
              <a:cs typeface="Lato"/>
              <a:sym typeface="Lato"/>
            </a:endParaRPr>
          </a:p>
          <a:p>
            <a:pPr indent="0" lvl="0" marL="0" rtl="0" algn="l">
              <a:lnSpc>
                <a:spcPct val="115000"/>
              </a:lnSpc>
              <a:spcBef>
                <a:spcPts val="1600"/>
              </a:spcBef>
              <a:spcAft>
                <a:spcPts val="0"/>
              </a:spcAft>
              <a:buSzPts val="1200"/>
              <a:buNone/>
            </a:pPr>
            <a:r>
              <a:rPr lang="it-IT" sz="1600">
                <a:solidFill>
                  <a:srgbClr val="595959"/>
                </a:solidFill>
                <a:latin typeface="Lato"/>
                <a:ea typeface="Lato"/>
                <a:cs typeface="Lato"/>
                <a:sym typeface="Lato"/>
              </a:rPr>
              <a:t>These Platforms are driven by eleven ELIXIR </a:t>
            </a:r>
            <a:r>
              <a:rPr lang="it-IT" sz="1600">
                <a:solidFill>
                  <a:srgbClr val="F47D20"/>
                </a:solidFill>
                <a:latin typeface="Lato"/>
                <a:ea typeface="Lato"/>
                <a:cs typeface="Lato"/>
                <a:sym typeface="Lato"/>
              </a:rPr>
              <a:t>Communities</a:t>
            </a:r>
            <a:r>
              <a:rPr lang="it-IT" sz="1600">
                <a:solidFill>
                  <a:srgbClr val="595959"/>
                </a:solidFill>
                <a:latin typeface="Lato"/>
                <a:ea typeface="Lato"/>
                <a:cs typeface="Lato"/>
                <a:sym typeface="Lato"/>
              </a:rPr>
              <a:t> which develop standards, services, and training within their life science domains. </a:t>
            </a:r>
            <a:endParaRPr sz="1600">
              <a:solidFill>
                <a:srgbClr val="595959"/>
              </a:solidFill>
              <a:latin typeface="Lato"/>
              <a:ea typeface="Lato"/>
              <a:cs typeface="Lato"/>
              <a:sym typeface="Lato"/>
            </a:endParaRPr>
          </a:p>
          <a:p>
            <a:pPr indent="0" lvl="0" marL="0" rtl="0" algn="l">
              <a:lnSpc>
                <a:spcPct val="100000"/>
              </a:lnSpc>
              <a:spcBef>
                <a:spcPts val="1600"/>
              </a:spcBef>
              <a:spcAft>
                <a:spcPts val="0"/>
              </a:spcAft>
              <a:buSzPts val="12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2bfc0d0606_0_21:notes"/>
          <p:cNvSpPr txBox="1"/>
          <p:nvPr>
            <p:ph idx="1" type="body"/>
          </p:nvPr>
        </p:nvSpPr>
        <p:spPr>
          <a:xfrm>
            <a:off x="685800" y="4343400"/>
            <a:ext cx="5486100" cy="4114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La bioinformatica è una disciplina che si trova all'incrocio tra la </a:t>
            </a:r>
            <a:r>
              <a:rPr b="1" lang="it-IT" sz="1200" strike="noStrike">
                <a:solidFill>
                  <a:srgbClr val="000000"/>
                </a:solidFill>
                <a:latin typeface="Arial"/>
                <a:ea typeface="Arial"/>
                <a:cs typeface="Arial"/>
                <a:sym typeface="Arial"/>
              </a:rPr>
              <a:t>biologia</a:t>
            </a: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l'informatica</a:t>
            </a:r>
            <a:r>
              <a:rPr b="0" lang="it-IT" sz="1200" strike="noStrike">
                <a:solidFill>
                  <a:srgbClr val="000000"/>
                </a:solidFill>
                <a:latin typeface="Arial"/>
                <a:ea typeface="Arial"/>
                <a:cs typeface="Arial"/>
                <a:sym typeface="Arial"/>
              </a:rPr>
              <a:t> e le </a:t>
            </a:r>
            <a:r>
              <a:rPr b="1" lang="it-IT" sz="1200" strike="noStrike">
                <a:solidFill>
                  <a:srgbClr val="000000"/>
                </a:solidFill>
                <a:latin typeface="Arial"/>
                <a:ea typeface="Arial"/>
                <a:cs typeface="Arial"/>
                <a:sym typeface="Arial"/>
              </a:rPr>
              <a:t>nuove tecnologie</a:t>
            </a:r>
            <a:r>
              <a:rPr b="0" lang="it-IT" sz="1200" strike="noStrike">
                <a:solidFill>
                  <a:srgbClr val="000000"/>
                </a:solidFill>
                <a:latin typeface="Arial"/>
                <a:ea typeface="Arial"/>
                <a:cs typeface="Arial"/>
                <a:sym typeface="Arial"/>
              </a:rPr>
              <a:t>.</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E' caratterizzata dall'applicazione di metodi matematici, statistici, computazionali all'analisi di dati biologici, biochimici e biofisici.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I principali soggetti di studio sono le macromolecole biologiche, ossia DNA, RNA e proteine.</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L'oggetto di lavoro del bioinformatico è il computer, che usa per raccogliere, consultare, analizzare i dati biologici al fine di comprendere i meccanismi biologici.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Si possono individuare tre principali sottosettori: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sviluppo e implementazione di </a:t>
            </a:r>
            <a:r>
              <a:rPr b="1" lang="it-IT" sz="1200" strike="noStrike">
                <a:solidFill>
                  <a:srgbClr val="000000"/>
                </a:solidFill>
                <a:latin typeface="Arial"/>
                <a:ea typeface="Arial"/>
                <a:cs typeface="Arial"/>
                <a:sym typeface="Arial"/>
              </a:rPr>
              <a:t>strumenti per conservare, analizzare e gestire le informazioni</a:t>
            </a:r>
            <a:r>
              <a:rPr b="0" lang="it-IT" sz="1200" strike="noStrike">
                <a:solidFill>
                  <a:srgbClr val="000000"/>
                </a:solidFill>
                <a:latin typeface="Arial"/>
                <a:ea typeface="Arial"/>
                <a:cs typeface="Arial"/>
                <a:sym typeface="Arial"/>
              </a:rPr>
              <a:t>;</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sviluppo di nuovi algoritmi e strumenti di statistica </a:t>
            </a:r>
            <a:r>
              <a:rPr b="0" lang="it-IT" sz="1200" strike="noStrike">
                <a:solidFill>
                  <a:srgbClr val="000000"/>
                </a:solidFill>
                <a:latin typeface="Arial"/>
                <a:ea typeface="Arial"/>
                <a:cs typeface="Arial"/>
                <a:sym typeface="Arial"/>
              </a:rPr>
              <a:t>per verificare le relazioni tra un gran numero di oggetti considerati (per esempio, dati i risultati di analisi di milioni di sequenze di DNA o RNA)</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analisi e interpretazione dei dati per individuare informazioni rilevanti </a:t>
            </a:r>
            <a:r>
              <a:rPr b="0" lang="it-IT" sz="1200" strike="noStrike">
                <a:solidFill>
                  <a:srgbClr val="000000"/>
                </a:solidFill>
                <a:latin typeface="Arial"/>
                <a:ea typeface="Arial"/>
                <a:cs typeface="Arial"/>
                <a:sym typeface="Arial"/>
              </a:rPr>
              <a:t>(per esempio, cercare la ricorrenza di determinate sequenze in geni diversi oppure costruire modelli tridimensionali di proteine a partire dalla sequenza proteica)</a:t>
            </a:r>
            <a:endParaRPr b="0" sz="2000" strike="noStrike">
              <a:solidFill>
                <a:srgbClr val="000000"/>
              </a:solidFill>
              <a:latin typeface="Arial"/>
              <a:ea typeface="Arial"/>
              <a:cs typeface="Arial"/>
              <a:sym typeface="Arial"/>
            </a:endParaRPr>
          </a:p>
        </p:txBody>
      </p:sp>
      <p:sp>
        <p:nvSpPr>
          <p:cNvPr id="162" name="Google Shape;162;g12bfc0d0606_0_21:notes"/>
          <p:cNvSpPr txBox="1"/>
          <p:nvPr/>
        </p:nvSpPr>
        <p:spPr>
          <a:xfrm>
            <a:off x="3884760" y="8685360"/>
            <a:ext cx="29715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it-IT" sz="1200" u="none" cap="none" strike="noStrike">
                <a:solidFill>
                  <a:srgbClr val="000000"/>
                </a:solidFill>
                <a:latin typeface="Overlock"/>
                <a:ea typeface="Overlock"/>
                <a:cs typeface="Overlock"/>
                <a:sym typeface="Overlock"/>
              </a:rPr>
              <a:t>‹#›</a:t>
            </a:fld>
            <a:endParaRPr b="0" i="0" sz="1400" u="none" cap="none" strike="noStrike">
              <a:solidFill>
                <a:srgbClr val="000000"/>
              </a:solidFill>
              <a:latin typeface="Times New Roman"/>
              <a:ea typeface="Times New Roman"/>
              <a:cs typeface="Times New Roman"/>
              <a:sym typeface="Times New Roman"/>
            </a:endParaRPr>
          </a:p>
        </p:txBody>
      </p:sp>
      <p:sp>
        <p:nvSpPr>
          <p:cNvPr id="163" name="Google Shape;163;g12bfc0d0606_0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2bfc0d0606_0_33:notes"/>
          <p:cNvSpPr txBox="1"/>
          <p:nvPr>
            <p:ph idx="1" type="body"/>
          </p:nvPr>
        </p:nvSpPr>
        <p:spPr>
          <a:xfrm>
            <a:off x="685800" y="4343400"/>
            <a:ext cx="5486100" cy="4114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200"/>
              <a:buNone/>
            </a:pPr>
            <a:r>
              <a:rPr b="0" lang="it-IT" sz="2000" strike="noStrike">
                <a:solidFill>
                  <a:srgbClr val="000000"/>
                </a:solidFill>
                <a:latin typeface="Arial"/>
                <a:ea typeface="Arial"/>
                <a:cs typeface="Arial"/>
                <a:sym typeface="Arial"/>
              </a:rPr>
              <a:t>COSA SPINGE AD UNIRE QUESTE DUE SCIENZE?</a:t>
            </a:r>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I primi progetti di sequenziamento e, in particolare, gli anni del Progetto Genoma Umano, segnano il primo significativo punto di contatto tra Biologia e Informatica. </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La bioinformatica nasce alla fine degli anni 70 con il concomitante sviluppo delle tecnologie del DNA ricombinante e quindi la pubblicazione delle prime sequenze di acidi nucleici.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In questo contesto il progresso delle tecnologie informatiche,  ha facilitato l’archiviazione di grandi quantità di dati e la diffusione delle informazioni attraverso le reti telematiche.</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L’esplosione di questa nuova disciplina ha avuto luogo con il sequenziamento di interi genomi di molti organismi di procarioti ed eucarioti. Primo fra tutti il genoma umano, la cui sequenza pressochè completa è stata messa a disposizione della comunità scientifica da un Consorzio Pubblico Internazionale e dalla Celera Genomics nel febbraio 2001.</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Tra le principali funzioni della bioinformatica rilevante è dunque quella di mettere a punto dei sistemi idonei per collezionare e interrogare l’enorme mole di dati biologici quotidianamente prodotti. Inoltre la bioinformatica tratta tutte le problematiche inerenti la progettazione, l’implementazione e l’applicazione di metodi matematico-statistici rivolti alla caratterizzazione funzionale delle sequenze biologiche, a studi sull’evoluzione molecolare ed a studi strutturali degli acidi nucleici e delle proteine.</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t/>
            </a:r>
            <a:endParaRPr b="0" sz="2000" strike="noStrike">
              <a:solidFill>
                <a:srgbClr val="000000"/>
              </a:solidFill>
              <a:latin typeface="Arial"/>
              <a:ea typeface="Arial"/>
              <a:cs typeface="Arial"/>
              <a:sym typeface="Arial"/>
            </a:endParaRPr>
          </a:p>
        </p:txBody>
      </p:sp>
      <p:sp>
        <p:nvSpPr>
          <p:cNvPr id="171" name="Google Shape;171;g12bfc0d0606_0_33:notes"/>
          <p:cNvSpPr txBox="1"/>
          <p:nvPr/>
        </p:nvSpPr>
        <p:spPr>
          <a:xfrm>
            <a:off x="3884760" y="8685360"/>
            <a:ext cx="29715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it-IT" sz="1200" u="none" cap="none" strike="noStrike">
                <a:solidFill>
                  <a:srgbClr val="000000"/>
                </a:solidFill>
                <a:latin typeface="Overlock"/>
                <a:ea typeface="Overlock"/>
                <a:cs typeface="Overlock"/>
                <a:sym typeface="Overlock"/>
              </a:rPr>
              <a:t>‹#›</a:t>
            </a:fld>
            <a:endParaRPr b="0" i="0" sz="1400" u="none" cap="none" strike="noStrike">
              <a:solidFill>
                <a:srgbClr val="000000"/>
              </a:solidFill>
              <a:latin typeface="Times New Roman"/>
              <a:ea typeface="Times New Roman"/>
              <a:cs typeface="Times New Roman"/>
              <a:sym typeface="Times New Roman"/>
            </a:endParaRPr>
          </a:p>
        </p:txBody>
      </p:sp>
      <p:sp>
        <p:nvSpPr>
          <p:cNvPr id="172" name="Google Shape;172;g12bfc0d0606_0_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42:notes"/>
          <p:cNvSpPr txBox="1"/>
          <p:nvPr>
            <p:ph idx="1" type="body"/>
          </p:nvPr>
        </p:nvSpPr>
        <p:spPr>
          <a:xfrm>
            <a:off x="685800" y="4343400"/>
            <a:ext cx="5486100" cy="4114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La bioinformatica è una disciplina che si trova all'incrocio tra la </a:t>
            </a:r>
            <a:r>
              <a:rPr b="1" lang="it-IT" sz="1200" strike="noStrike">
                <a:solidFill>
                  <a:srgbClr val="000000"/>
                </a:solidFill>
                <a:latin typeface="Arial"/>
                <a:ea typeface="Arial"/>
                <a:cs typeface="Arial"/>
                <a:sym typeface="Arial"/>
              </a:rPr>
              <a:t>biologia</a:t>
            </a: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l'informatica</a:t>
            </a:r>
            <a:r>
              <a:rPr b="0" lang="it-IT" sz="1200" strike="noStrike">
                <a:solidFill>
                  <a:srgbClr val="000000"/>
                </a:solidFill>
                <a:latin typeface="Arial"/>
                <a:ea typeface="Arial"/>
                <a:cs typeface="Arial"/>
                <a:sym typeface="Arial"/>
              </a:rPr>
              <a:t> e le </a:t>
            </a:r>
            <a:r>
              <a:rPr b="1" lang="it-IT" sz="1200" strike="noStrike">
                <a:solidFill>
                  <a:srgbClr val="000000"/>
                </a:solidFill>
                <a:latin typeface="Arial"/>
                <a:ea typeface="Arial"/>
                <a:cs typeface="Arial"/>
                <a:sym typeface="Arial"/>
              </a:rPr>
              <a:t>nuove tecnologie</a:t>
            </a:r>
            <a:r>
              <a:rPr b="0" lang="it-IT" sz="1200" strike="noStrike">
                <a:solidFill>
                  <a:srgbClr val="000000"/>
                </a:solidFill>
                <a:latin typeface="Arial"/>
                <a:ea typeface="Arial"/>
                <a:cs typeface="Arial"/>
                <a:sym typeface="Arial"/>
              </a:rPr>
              <a:t>.</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E' caratterizzata dall'applicazione di metodi matematici, statistici, computazionali all'analisi di dati biologici, biochimici e biofisici.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I principali soggetti di studio sono le macromolecole biologiche, ossia DNA, RNA e proteine.</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L'oggetto di lavoro del bioinformatico è il computer, che usa per raccogliere, consultare, analizzare i dati biologici al fine di comprendere i meccanismi biologici.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Si possono individuare tre principali sottosettori:</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sviluppo e implementazione di </a:t>
            </a:r>
            <a:r>
              <a:rPr b="1" lang="it-IT" sz="1200" strike="noStrike">
                <a:solidFill>
                  <a:srgbClr val="000000"/>
                </a:solidFill>
                <a:latin typeface="Arial"/>
                <a:ea typeface="Arial"/>
                <a:cs typeface="Arial"/>
                <a:sym typeface="Arial"/>
              </a:rPr>
              <a:t>strumenti per conservare, analizzare e gestire le informazioni</a:t>
            </a:r>
            <a:r>
              <a:rPr b="0" lang="it-IT" sz="1200" strike="noStrike">
                <a:solidFill>
                  <a:srgbClr val="000000"/>
                </a:solidFill>
                <a:latin typeface="Arial"/>
                <a:ea typeface="Arial"/>
                <a:cs typeface="Arial"/>
                <a:sym typeface="Arial"/>
              </a:rPr>
              <a:t>;</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sviluppo di nuovi algoritmi e strumenti di statistica </a:t>
            </a:r>
            <a:r>
              <a:rPr b="0" lang="it-IT" sz="1200" strike="noStrike">
                <a:solidFill>
                  <a:srgbClr val="000000"/>
                </a:solidFill>
                <a:latin typeface="Arial"/>
                <a:ea typeface="Arial"/>
                <a:cs typeface="Arial"/>
                <a:sym typeface="Arial"/>
              </a:rPr>
              <a:t>per verificare le relazioni tra un gran numero di oggetti considerati (per esempio, dati i risultati di analisi di milioni di sequenze di DNA o RNA)</a:t>
            </a:r>
            <a:endParaRPr b="0" sz="2000"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200"/>
              <a:buNone/>
            </a:pPr>
            <a:r>
              <a:rPr b="0" lang="it-IT" sz="1200" strike="noStrike">
                <a:solidFill>
                  <a:srgbClr val="000000"/>
                </a:solidFill>
                <a:latin typeface="Arial"/>
                <a:ea typeface="Arial"/>
                <a:cs typeface="Arial"/>
                <a:sym typeface="Arial"/>
              </a:rPr>
              <a:t>- </a:t>
            </a:r>
            <a:r>
              <a:rPr b="1" lang="it-IT" sz="1200" strike="noStrike">
                <a:solidFill>
                  <a:srgbClr val="000000"/>
                </a:solidFill>
                <a:latin typeface="Arial"/>
                <a:ea typeface="Arial"/>
                <a:cs typeface="Arial"/>
                <a:sym typeface="Arial"/>
              </a:rPr>
              <a:t>analisi e interpretazione dei dati per individuare informazioni rilevanti </a:t>
            </a:r>
            <a:r>
              <a:rPr b="0" lang="it-IT" sz="1200" strike="noStrike">
                <a:solidFill>
                  <a:srgbClr val="000000"/>
                </a:solidFill>
                <a:latin typeface="Arial"/>
                <a:ea typeface="Arial"/>
                <a:cs typeface="Arial"/>
                <a:sym typeface="Arial"/>
              </a:rPr>
              <a:t>(per esempio, cercare la ricorrenza di determinate sequenze in geni diversi oppure costruire modelli tridimensionali di proteine a partire dalla sequenza proteica)</a:t>
            </a:r>
            <a:endParaRPr b="0" sz="2000" strike="noStrike">
              <a:solidFill>
                <a:srgbClr val="000000"/>
              </a:solidFill>
              <a:latin typeface="Arial"/>
              <a:ea typeface="Arial"/>
              <a:cs typeface="Arial"/>
              <a:sym typeface="Arial"/>
            </a:endParaRPr>
          </a:p>
        </p:txBody>
      </p:sp>
      <p:sp>
        <p:nvSpPr>
          <p:cNvPr id="183" name="Google Shape;183;p42:notes"/>
          <p:cNvSpPr txBox="1"/>
          <p:nvPr/>
        </p:nvSpPr>
        <p:spPr>
          <a:xfrm>
            <a:off x="3884760" y="8685360"/>
            <a:ext cx="29715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it-IT" sz="1200" u="none" cap="none" strike="noStrike">
                <a:solidFill>
                  <a:srgbClr val="000000"/>
                </a:solidFill>
                <a:latin typeface="Overlock"/>
                <a:ea typeface="Overlock"/>
                <a:cs typeface="Overlock"/>
                <a:sym typeface="Overlock"/>
              </a:rPr>
              <a:t>‹#›</a:t>
            </a:fld>
            <a:endParaRPr b="0" i="0" sz="1400" u="none" cap="none" strike="noStrike">
              <a:solidFill>
                <a:srgbClr val="000000"/>
              </a:solidFill>
              <a:latin typeface="Times New Roman"/>
              <a:ea typeface="Times New Roman"/>
              <a:cs typeface="Times New Roman"/>
              <a:sym typeface="Times New Roman"/>
            </a:endParaRPr>
          </a:p>
        </p:txBody>
      </p:sp>
      <p:sp>
        <p:nvSpPr>
          <p:cNvPr id="184" name="Google Shape;184;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6" name="Shape 16"/>
        <p:cNvGrpSpPr/>
        <p:nvPr/>
      </p:nvGrpSpPr>
      <p:grpSpPr>
        <a:xfrm>
          <a:off x="0" y="0"/>
          <a:ext cx="0" cy="0"/>
          <a:chOff x="0" y="0"/>
          <a:chExt cx="0" cy="0"/>
        </a:xfrm>
      </p:grpSpPr>
      <p:pic>
        <p:nvPicPr>
          <p:cNvPr descr="elixir_helix_200_2.eps" id="17" name="Google Shape;17;p27"/>
          <p:cNvPicPr preferRelativeResize="0"/>
          <p:nvPr/>
        </p:nvPicPr>
        <p:blipFill rotWithShape="1">
          <a:blip r:embed="rId2">
            <a:alphaModFix/>
          </a:blip>
          <a:srcRect b="0" l="0" r="0" t="0"/>
          <a:stretch/>
        </p:blipFill>
        <p:spPr>
          <a:xfrm>
            <a:off x="-36513" y="-26988"/>
            <a:ext cx="9269413" cy="6186487"/>
          </a:xfrm>
          <a:prstGeom prst="rect">
            <a:avLst/>
          </a:prstGeom>
          <a:noFill/>
          <a:ln>
            <a:noFill/>
          </a:ln>
        </p:spPr>
      </p:pic>
      <p:pic>
        <p:nvPicPr>
          <p:cNvPr descr="elixir_1_RZ_mac.eps" id="18" name="Google Shape;18;p27"/>
          <p:cNvPicPr preferRelativeResize="0"/>
          <p:nvPr/>
        </p:nvPicPr>
        <p:blipFill rotWithShape="1">
          <a:blip r:embed="rId3">
            <a:alphaModFix/>
          </a:blip>
          <a:srcRect b="0" l="0" r="0" t="0"/>
          <a:stretch/>
        </p:blipFill>
        <p:spPr>
          <a:xfrm>
            <a:off x="250825" y="5373687"/>
            <a:ext cx="1820864" cy="1238251"/>
          </a:xfrm>
          <a:prstGeom prst="rect">
            <a:avLst/>
          </a:prstGeom>
          <a:noFill/>
          <a:ln>
            <a:noFill/>
          </a:ln>
        </p:spPr>
      </p:pic>
      <p:sp>
        <p:nvSpPr>
          <p:cNvPr id="19" name="Google Shape;19;p27"/>
          <p:cNvSpPr/>
          <p:nvPr/>
        </p:nvSpPr>
        <p:spPr>
          <a:xfrm>
            <a:off x="1930400" y="4797425"/>
            <a:ext cx="6527800" cy="738407"/>
          </a:xfrm>
          <a:prstGeom prst="rect">
            <a:avLst/>
          </a:prstGeom>
          <a:noFill/>
          <a:ln>
            <a:noFill/>
          </a:ln>
        </p:spPr>
        <p:txBody>
          <a:bodyPr anchorCtr="0" anchor="t" bIns="32650" lIns="32650" spcFirstLastPara="1" rIns="32650" wrap="square" tIns="32650">
            <a:noAutofit/>
          </a:bodyPr>
          <a:lstStyle/>
          <a:p>
            <a:pPr indent="0" lvl="0" marL="0" marR="0" rtl="0" algn="r">
              <a:lnSpc>
                <a:spcPct val="100000"/>
              </a:lnSpc>
              <a:spcBef>
                <a:spcPts val="0"/>
              </a:spcBef>
              <a:spcAft>
                <a:spcPts val="0"/>
              </a:spcAft>
              <a:buClr>
                <a:srgbClr val="FF6600"/>
              </a:buClr>
              <a:buSzPts val="500"/>
              <a:buFont typeface="Corbel"/>
              <a:buNone/>
            </a:pPr>
            <a:r>
              <a:rPr b="0" i="1" lang="it-IT" sz="2000" u="none" cap="none" strike="noStrike">
                <a:solidFill>
                  <a:srgbClr val="FF6600"/>
                </a:solidFill>
                <a:latin typeface="Corbel"/>
                <a:ea typeface="Corbel"/>
                <a:cs typeface="Corbel"/>
                <a:sym typeface="Corbel"/>
              </a:rPr>
              <a:t>European Life Sciences Infrastructure for Biological Information</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3F41"/>
              </a:buClr>
              <a:buSzPts val="600"/>
              <a:buFont typeface="Corbel"/>
              <a:buNone/>
            </a:pPr>
            <a:r>
              <a:rPr b="0" i="1" lang="it-IT" sz="2400" u="none" cap="none" strike="noStrike">
                <a:solidFill>
                  <a:srgbClr val="003F41"/>
                </a:solidFill>
                <a:latin typeface="Corbel"/>
                <a:ea typeface="Corbel"/>
                <a:cs typeface="Corbel"/>
                <a:sym typeface="Corbel"/>
              </a:rPr>
              <a:t>www.elixir-europe.org</a:t>
            </a:r>
            <a:endParaRPr b="0" i="0" sz="1400" u="none" cap="none" strike="noStrike">
              <a:solidFill>
                <a:srgbClr val="000000"/>
              </a:solidFill>
              <a:latin typeface="Arial"/>
              <a:ea typeface="Arial"/>
              <a:cs typeface="Arial"/>
              <a:sym typeface="Arial"/>
            </a:endParaRPr>
          </a:p>
        </p:txBody>
      </p:sp>
      <p:sp>
        <p:nvSpPr>
          <p:cNvPr id="20" name="Google Shape;20;p27"/>
          <p:cNvSpPr txBox="1"/>
          <p:nvPr>
            <p:ph type="title"/>
          </p:nvPr>
        </p:nvSpPr>
        <p:spPr>
          <a:xfrm>
            <a:off x="685800" y="2780926"/>
            <a:ext cx="7772400" cy="1293814"/>
          </a:xfrm>
          <a:prstGeom prst="rect">
            <a:avLst/>
          </a:prstGeom>
          <a:noFill/>
          <a:ln>
            <a:noFill/>
          </a:ln>
        </p:spPr>
        <p:txBody>
          <a:bodyPr anchorCtr="0" anchor="t" bIns="91425" lIns="91425" spcFirstLastPara="1" rIns="91425" wrap="square" tIns="91425">
            <a:noAutofit/>
          </a:bodyPr>
          <a:lstStyle>
            <a:lvl1pPr lvl="0" marR="0" algn="r">
              <a:lnSpc>
                <a:spcPct val="100000"/>
              </a:lnSpc>
              <a:spcBef>
                <a:spcPts val="0"/>
              </a:spcBef>
              <a:spcAft>
                <a:spcPts val="0"/>
              </a:spcAft>
              <a:buClr>
                <a:srgbClr val="EE7601"/>
              </a:buClr>
              <a:buSzPts val="5000"/>
              <a:buFont typeface="Corbel"/>
              <a:buNone/>
              <a:defRPr b="1" i="0" sz="5000" u="none" cap="none" strike="noStrike">
                <a:solidFill>
                  <a:srgbClr val="EE7601"/>
                </a:solidFill>
                <a:latin typeface="Corbel"/>
                <a:ea typeface="Corbel"/>
                <a:cs typeface="Corbel"/>
                <a:sym typeface="Corbel"/>
              </a:defRPr>
            </a:lvl1pPr>
            <a:lvl2pPr lvl="1"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2pPr>
            <a:lvl3pPr lvl="2"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3pPr>
            <a:lvl4pPr lvl="3"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4pPr>
            <a:lvl5pPr lvl="4"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5pPr>
            <a:lvl6pPr lvl="5"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6pPr>
            <a:lvl7pPr lvl="6"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7pPr>
            <a:lvl8pPr lvl="7"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8pPr>
            <a:lvl9pPr lvl="8"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9pPr>
          </a:lstStyle>
          <a:p/>
        </p:txBody>
      </p:sp>
      <p:sp>
        <p:nvSpPr>
          <p:cNvPr id="21" name="Google Shape;21;p27"/>
          <p:cNvSpPr txBox="1"/>
          <p:nvPr>
            <p:ph idx="1" type="body"/>
          </p:nvPr>
        </p:nvSpPr>
        <p:spPr>
          <a:xfrm>
            <a:off x="2641600" y="4074739"/>
            <a:ext cx="5816599" cy="2614083"/>
          </a:xfrm>
          <a:prstGeom prst="rect">
            <a:avLst/>
          </a:prstGeom>
          <a:noFill/>
          <a:ln>
            <a:noFill/>
          </a:ln>
        </p:spPr>
        <p:txBody>
          <a:bodyPr anchorCtr="0" anchor="t" bIns="91425" lIns="91425" spcFirstLastPara="1" rIns="91425" wrap="square" tIns="91425">
            <a:noAutofit/>
          </a:bodyPr>
          <a:lstStyle>
            <a:lvl1pPr indent="-228600" lvl="0" marL="457200" marR="0" algn="r">
              <a:lnSpc>
                <a:spcPct val="100000"/>
              </a:lnSpc>
              <a:spcBef>
                <a:spcPts val="600"/>
              </a:spcBef>
              <a:spcAft>
                <a:spcPts val="0"/>
              </a:spcAft>
              <a:buClr>
                <a:srgbClr val="003F41"/>
              </a:buClr>
              <a:buSzPts val="2900"/>
              <a:buFont typeface="Arial"/>
              <a:buNone/>
              <a:defRPr b="0" i="0" sz="2900" u="none" cap="none" strike="noStrike">
                <a:solidFill>
                  <a:srgbClr val="003F41"/>
                </a:solidFill>
                <a:latin typeface="Corbel"/>
                <a:ea typeface="Corbel"/>
                <a:cs typeface="Corbel"/>
                <a:sym typeface="Corbel"/>
              </a:defRPr>
            </a:lvl1pPr>
            <a:lvl2pPr indent="-228600" lvl="1" marL="914400" marR="0" algn="r">
              <a:lnSpc>
                <a:spcPct val="100000"/>
              </a:lnSpc>
              <a:spcBef>
                <a:spcPts val="600"/>
              </a:spcBef>
              <a:spcAft>
                <a:spcPts val="0"/>
              </a:spcAft>
              <a:buClr>
                <a:srgbClr val="003F41"/>
              </a:buClr>
              <a:buSzPts val="2900"/>
              <a:buFont typeface="Arial"/>
              <a:buNone/>
              <a:defRPr b="0" i="0" sz="2900" u="none" cap="none" strike="noStrike">
                <a:solidFill>
                  <a:srgbClr val="003F41"/>
                </a:solidFill>
                <a:latin typeface="Corbel"/>
                <a:ea typeface="Corbel"/>
                <a:cs typeface="Corbel"/>
                <a:sym typeface="Corbel"/>
              </a:defRPr>
            </a:lvl2pPr>
            <a:lvl3pPr indent="-228600" lvl="2" marL="1371600" marR="0" algn="r">
              <a:lnSpc>
                <a:spcPct val="100000"/>
              </a:lnSpc>
              <a:spcBef>
                <a:spcPts val="600"/>
              </a:spcBef>
              <a:spcAft>
                <a:spcPts val="0"/>
              </a:spcAft>
              <a:buClr>
                <a:srgbClr val="003F41"/>
              </a:buClr>
              <a:buSzPts val="2900"/>
              <a:buFont typeface="Arial"/>
              <a:buNone/>
              <a:defRPr b="0" i="0" sz="2900" u="none" cap="none" strike="noStrike">
                <a:solidFill>
                  <a:srgbClr val="003F41"/>
                </a:solidFill>
                <a:latin typeface="Corbel"/>
                <a:ea typeface="Corbel"/>
                <a:cs typeface="Corbel"/>
                <a:sym typeface="Corbel"/>
              </a:defRPr>
            </a:lvl3pPr>
            <a:lvl4pPr indent="-228600" lvl="3" marL="1828800" marR="0" algn="r">
              <a:lnSpc>
                <a:spcPct val="100000"/>
              </a:lnSpc>
              <a:spcBef>
                <a:spcPts val="600"/>
              </a:spcBef>
              <a:spcAft>
                <a:spcPts val="0"/>
              </a:spcAft>
              <a:buClr>
                <a:srgbClr val="003F41"/>
              </a:buClr>
              <a:buSzPts val="2900"/>
              <a:buFont typeface="Arial"/>
              <a:buNone/>
              <a:defRPr b="0" i="0" sz="2900" u="none" cap="none" strike="noStrike">
                <a:solidFill>
                  <a:srgbClr val="003F41"/>
                </a:solidFill>
                <a:latin typeface="Corbel"/>
                <a:ea typeface="Corbel"/>
                <a:cs typeface="Corbel"/>
                <a:sym typeface="Corbel"/>
              </a:defRPr>
            </a:lvl4pPr>
            <a:lvl5pPr indent="-228600" lvl="4" marL="2286000" marR="0" algn="r">
              <a:lnSpc>
                <a:spcPct val="100000"/>
              </a:lnSpc>
              <a:spcBef>
                <a:spcPts val="600"/>
              </a:spcBef>
              <a:spcAft>
                <a:spcPts val="0"/>
              </a:spcAft>
              <a:buClr>
                <a:srgbClr val="003F41"/>
              </a:buClr>
              <a:buSzPts val="2900"/>
              <a:buFont typeface="Arial"/>
              <a:buNone/>
              <a:defRPr b="0" i="0" sz="2900" u="none" cap="none" strike="noStrike">
                <a:solidFill>
                  <a:srgbClr val="003F41"/>
                </a:solidFill>
                <a:latin typeface="Corbel"/>
                <a:ea typeface="Corbel"/>
                <a:cs typeface="Corbel"/>
                <a:sym typeface="Corbe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36"/>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78" name="Google Shape;78;p36"/>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9" name="Google Shape;79;p36"/>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0" name="Google Shape;80;p36"/>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1" name="Shape 81"/>
        <p:cNvGrpSpPr/>
        <p:nvPr/>
      </p:nvGrpSpPr>
      <p:grpSpPr>
        <a:xfrm>
          <a:off x="0" y="0"/>
          <a:ext cx="0" cy="0"/>
          <a:chOff x="0" y="0"/>
          <a:chExt cx="0" cy="0"/>
        </a:xfrm>
      </p:grpSpPr>
      <p:sp>
        <p:nvSpPr>
          <p:cNvPr id="82" name="Google Shape;82;p37"/>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3" name="Google Shape;83;p37"/>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4" name="Google Shape;84;p37"/>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5" name="Shape 85"/>
        <p:cNvGrpSpPr/>
        <p:nvPr/>
      </p:nvGrpSpPr>
      <p:grpSpPr>
        <a:xfrm>
          <a:off x="0" y="0"/>
          <a:ext cx="0" cy="0"/>
          <a:chOff x="0" y="0"/>
          <a:chExt cx="0" cy="0"/>
        </a:xfrm>
      </p:grpSpPr>
      <p:sp>
        <p:nvSpPr>
          <p:cNvPr id="86" name="Google Shape;86;p38"/>
          <p:cNvSpPr txBox="1"/>
          <p:nvPr>
            <p:ph type="title"/>
          </p:nvPr>
        </p:nvSpPr>
        <p:spPr>
          <a:xfrm>
            <a:off x="457200" y="273050"/>
            <a:ext cx="3008313" cy="1162049"/>
          </a:xfrm>
          <a:prstGeom prst="rect">
            <a:avLst/>
          </a:prstGeom>
          <a:noFill/>
          <a:ln>
            <a:noFill/>
          </a:ln>
        </p:spPr>
        <p:txBody>
          <a:bodyPr anchorCtr="0" anchor="b" bIns="91425" lIns="91425" spcFirstLastPara="1" rIns="91425" wrap="square" tIns="91425">
            <a:noAutofit/>
          </a:bodyPr>
          <a:lstStyle>
            <a:lvl1pPr lvl="0" marR="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87" name="Google Shape;87;p38"/>
          <p:cNvSpPr txBox="1"/>
          <p:nvPr>
            <p:ph idx="1" type="body"/>
          </p:nvPr>
        </p:nvSpPr>
        <p:spPr>
          <a:xfrm>
            <a:off x="3575050" y="273050"/>
            <a:ext cx="5111750" cy="5853112"/>
          </a:xfrm>
          <a:prstGeom prst="rect">
            <a:avLst/>
          </a:prstGeom>
          <a:noFill/>
          <a:ln>
            <a:noFill/>
          </a:ln>
        </p:spPr>
        <p:txBody>
          <a:bodyPr anchorCtr="0" anchor="t" bIns="91425" lIns="91425" spcFirstLastPara="1" rIns="91425" wrap="square" tIns="91425">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8" name="Google Shape;88;p38"/>
          <p:cNvSpPr txBox="1"/>
          <p:nvPr>
            <p:ph idx="2" type="body"/>
          </p:nvPr>
        </p:nvSpPr>
        <p:spPr>
          <a:xfrm>
            <a:off x="457200" y="1435100"/>
            <a:ext cx="3008313" cy="4691063"/>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9" name="Google Shape;89;p38"/>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0" name="Google Shape;90;p38"/>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1" name="Google Shape;91;p38"/>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2" name="Shape 92"/>
        <p:cNvGrpSpPr/>
        <p:nvPr/>
      </p:nvGrpSpPr>
      <p:grpSpPr>
        <a:xfrm>
          <a:off x="0" y="0"/>
          <a:ext cx="0" cy="0"/>
          <a:chOff x="0" y="0"/>
          <a:chExt cx="0" cy="0"/>
        </a:xfrm>
      </p:grpSpPr>
      <p:sp>
        <p:nvSpPr>
          <p:cNvPr id="93" name="Google Shape;93;p39"/>
          <p:cNvSpPr txBox="1"/>
          <p:nvPr>
            <p:ph type="title"/>
          </p:nvPr>
        </p:nvSpPr>
        <p:spPr>
          <a:xfrm>
            <a:off x="1792288" y="4800600"/>
            <a:ext cx="5486399" cy="566737"/>
          </a:xfrm>
          <a:prstGeom prst="rect">
            <a:avLst/>
          </a:prstGeom>
          <a:noFill/>
          <a:ln>
            <a:noFill/>
          </a:ln>
        </p:spPr>
        <p:txBody>
          <a:bodyPr anchorCtr="0" anchor="b" bIns="91425" lIns="91425" spcFirstLastPara="1" rIns="91425" wrap="square" tIns="91425">
            <a:noAutofit/>
          </a:bodyPr>
          <a:lstStyle>
            <a:lvl1pPr lvl="0" marR="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94" name="Google Shape;94;p39"/>
          <p:cNvSpPr/>
          <p:nvPr>
            <p:ph idx="2" type="pic"/>
          </p:nvPr>
        </p:nvSpPr>
        <p:spPr>
          <a:xfrm>
            <a:off x="1792288" y="612775"/>
            <a:ext cx="5486399" cy="4114800"/>
          </a:xfrm>
          <a:prstGeom prst="rect">
            <a:avLst/>
          </a:prstGeom>
          <a:noFill/>
          <a:ln>
            <a:noFill/>
          </a:ln>
        </p:spPr>
      </p:sp>
      <p:sp>
        <p:nvSpPr>
          <p:cNvPr id="95" name="Google Shape;95;p39"/>
          <p:cNvSpPr txBox="1"/>
          <p:nvPr>
            <p:ph idx="1" type="body"/>
          </p:nvPr>
        </p:nvSpPr>
        <p:spPr>
          <a:xfrm>
            <a:off x="1792288" y="5367337"/>
            <a:ext cx="5486399" cy="804861"/>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96" name="Google Shape;96;p39"/>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7" name="Google Shape;97;p39"/>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8" name="Google Shape;98;p39"/>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9" name="Shape 99"/>
        <p:cNvGrpSpPr/>
        <p:nvPr/>
      </p:nvGrpSpPr>
      <p:grpSpPr>
        <a:xfrm>
          <a:off x="0" y="0"/>
          <a:ext cx="0" cy="0"/>
          <a:chOff x="0" y="0"/>
          <a:chExt cx="0" cy="0"/>
        </a:xfrm>
      </p:grpSpPr>
      <p:sp>
        <p:nvSpPr>
          <p:cNvPr id="100" name="Google Shape;100;p40"/>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01" name="Google Shape;101;p40"/>
          <p:cNvSpPr txBox="1"/>
          <p:nvPr>
            <p:ph idx="1" type="body"/>
          </p:nvPr>
        </p:nvSpPr>
        <p:spPr>
          <a:xfrm rot="5400000">
            <a:off x="2309018" y="-251618"/>
            <a:ext cx="4525963" cy="8229600"/>
          </a:xfrm>
          <a:prstGeom prst="rect">
            <a:avLst/>
          </a:prstGeom>
          <a:noFill/>
          <a:ln>
            <a:noFill/>
          </a:ln>
        </p:spPr>
        <p:txBody>
          <a:bodyPr anchorCtr="0" anchor="t" bIns="91425" lIns="91425" spcFirstLastPara="1" rIns="91425" wrap="square" tIns="91425">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2" name="Google Shape;102;p40"/>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3" name="Google Shape;103;p40"/>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4" name="Google Shape;104;p40"/>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05" name="Shape 105"/>
        <p:cNvGrpSpPr/>
        <p:nvPr/>
      </p:nvGrpSpPr>
      <p:grpSpPr>
        <a:xfrm>
          <a:off x="0" y="0"/>
          <a:ext cx="0" cy="0"/>
          <a:chOff x="0" y="0"/>
          <a:chExt cx="0" cy="0"/>
        </a:xfrm>
      </p:grpSpPr>
      <p:sp>
        <p:nvSpPr>
          <p:cNvPr id="106" name="Google Shape;106;p41"/>
          <p:cNvSpPr txBox="1"/>
          <p:nvPr>
            <p:ph type="title"/>
          </p:nvPr>
        </p:nvSpPr>
        <p:spPr>
          <a:xfrm rot="5400000">
            <a:off x="4732337" y="2171700"/>
            <a:ext cx="5851525" cy="20574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07" name="Google Shape;107;p41"/>
          <p:cNvSpPr txBox="1"/>
          <p:nvPr>
            <p:ph idx="1" type="body"/>
          </p:nvPr>
        </p:nvSpPr>
        <p:spPr>
          <a:xfrm rot="5400000">
            <a:off x="541337" y="190500"/>
            <a:ext cx="5851525" cy="6019799"/>
          </a:xfrm>
          <a:prstGeom prst="rect">
            <a:avLst/>
          </a:prstGeom>
          <a:noFill/>
          <a:ln>
            <a:noFill/>
          </a:ln>
        </p:spPr>
        <p:txBody>
          <a:bodyPr anchorCtr="0" anchor="t" bIns="91425" lIns="91425" spcFirstLastPara="1" rIns="91425" wrap="square" tIns="91425">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8" name="Google Shape;108;p41"/>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9" name="Google Shape;109;p41"/>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0" name="Google Shape;110;p41"/>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 name="Shape 22"/>
        <p:cNvGrpSpPr/>
        <p:nvPr/>
      </p:nvGrpSpPr>
      <p:grpSpPr>
        <a:xfrm>
          <a:off x="0" y="0"/>
          <a:ext cx="0" cy="0"/>
          <a:chOff x="0" y="0"/>
          <a:chExt cx="0" cy="0"/>
        </a:xfrm>
      </p:grpSpPr>
      <p:sp>
        <p:nvSpPr>
          <p:cNvPr id="23" name="Google Shape;23;g12bfc0d0606_0_112"/>
          <p:cNvSpPr txBox="1"/>
          <p:nvPr>
            <p:ph type="ctrTitle"/>
          </p:nvPr>
        </p:nvSpPr>
        <p:spPr>
          <a:xfrm>
            <a:off x="311708" y="992767"/>
            <a:ext cx="8520600" cy="2736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4" name="Google Shape;24;g12bfc0d0606_0_112"/>
          <p:cNvSpPr txBox="1"/>
          <p:nvPr>
            <p:ph idx="1" type="subTitle"/>
          </p:nvPr>
        </p:nvSpPr>
        <p:spPr>
          <a:xfrm>
            <a:off x="311700" y="3778833"/>
            <a:ext cx="8520600" cy="1056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240"/>
              </a:spcBef>
              <a:spcAft>
                <a:spcPts val="0"/>
              </a:spcAft>
              <a:buSzPts val="2800"/>
              <a:buNone/>
              <a:defRPr sz="2800"/>
            </a:lvl1pPr>
            <a:lvl2pPr lvl="1" algn="ctr">
              <a:lnSpc>
                <a:spcPct val="100000"/>
              </a:lnSpc>
              <a:spcBef>
                <a:spcPts val="240"/>
              </a:spcBef>
              <a:spcAft>
                <a:spcPts val="0"/>
              </a:spcAft>
              <a:buSzPts val="2800"/>
              <a:buNone/>
              <a:defRPr sz="2800"/>
            </a:lvl2pPr>
            <a:lvl3pPr lvl="2" algn="ctr">
              <a:lnSpc>
                <a:spcPct val="100000"/>
              </a:lnSpc>
              <a:spcBef>
                <a:spcPts val="240"/>
              </a:spcBef>
              <a:spcAft>
                <a:spcPts val="0"/>
              </a:spcAft>
              <a:buSzPts val="2800"/>
              <a:buNone/>
              <a:defRPr sz="2800"/>
            </a:lvl3pPr>
            <a:lvl4pPr lvl="3" algn="ctr">
              <a:lnSpc>
                <a:spcPct val="100000"/>
              </a:lnSpc>
              <a:spcBef>
                <a:spcPts val="240"/>
              </a:spcBef>
              <a:spcAft>
                <a:spcPts val="0"/>
              </a:spcAft>
              <a:buSzPts val="2800"/>
              <a:buNone/>
              <a:defRPr sz="2800"/>
            </a:lvl4pPr>
            <a:lvl5pPr lvl="4" algn="ctr">
              <a:lnSpc>
                <a:spcPct val="100000"/>
              </a:lnSpc>
              <a:spcBef>
                <a:spcPts val="240"/>
              </a:spcBef>
              <a:spcAft>
                <a:spcPts val="0"/>
              </a:spcAft>
              <a:buSzPts val="2800"/>
              <a:buNone/>
              <a:defRPr sz="2800"/>
            </a:lvl5pPr>
            <a:lvl6pPr lvl="5" algn="ctr">
              <a:lnSpc>
                <a:spcPct val="100000"/>
              </a:lnSpc>
              <a:spcBef>
                <a:spcPts val="400"/>
              </a:spcBef>
              <a:spcAft>
                <a:spcPts val="0"/>
              </a:spcAft>
              <a:buSzPts val="2800"/>
              <a:buNone/>
              <a:defRPr sz="2800"/>
            </a:lvl6pPr>
            <a:lvl7pPr lvl="6" algn="ctr">
              <a:lnSpc>
                <a:spcPct val="100000"/>
              </a:lnSpc>
              <a:spcBef>
                <a:spcPts val="400"/>
              </a:spcBef>
              <a:spcAft>
                <a:spcPts val="0"/>
              </a:spcAft>
              <a:buSzPts val="2800"/>
              <a:buNone/>
              <a:defRPr sz="2800"/>
            </a:lvl7pPr>
            <a:lvl8pPr lvl="7" algn="ctr">
              <a:lnSpc>
                <a:spcPct val="100000"/>
              </a:lnSpc>
              <a:spcBef>
                <a:spcPts val="400"/>
              </a:spcBef>
              <a:spcAft>
                <a:spcPts val="0"/>
              </a:spcAft>
              <a:buSzPts val="2800"/>
              <a:buNone/>
              <a:defRPr sz="2800"/>
            </a:lvl8pPr>
            <a:lvl9pPr lvl="8" algn="ctr">
              <a:lnSpc>
                <a:spcPct val="100000"/>
              </a:lnSpc>
              <a:spcBef>
                <a:spcPts val="400"/>
              </a:spcBef>
              <a:spcAft>
                <a:spcPts val="0"/>
              </a:spcAft>
              <a:buSzPts val="2800"/>
              <a:buNone/>
              <a:defRPr sz="2800"/>
            </a:lvl9pPr>
          </a:lstStyle>
          <a:p/>
        </p:txBody>
      </p:sp>
      <p:sp>
        <p:nvSpPr>
          <p:cNvPr id="25" name="Google Shape;25;g12bfc0d0606_0_112"/>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o" type="blank">
  <p:cSld name="BLANK">
    <p:spTree>
      <p:nvGrpSpPr>
        <p:cNvPr id="26" name="Shape 26"/>
        <p:cNvGrpSpPr/>
        <p:nvPr/>
      </p:nvGrpSpPr>
      <p:grpSpPr>
        <a:xfrm>
          <a:off x="0" y="0"/>
          <a:ext cx="0" cy="0"/>
          <a:chOff x="0" y="0"/>
          <a:chExt cx="0" cy="0"/>
        </a:xfrm>
      </p:grpSpPr>
      <p:sp>
        <p:nvSpPr>
          <p:cNvPr id="27" name="Google Shape;27;p31"/>
          <p:cNvSpPr txBox="1"/>
          <p:nvPr>
            <p:ph idx="10" type="dt"/>
          </p:nvPr>
        </p:nvSpPr>
        <p:spPr>
          <a:xfrm>
            <a:off x="457200" y="6356350"/>
            <a:ext cx="2133599" cy="365125"/>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8" name="Google Shape;28;p31"/>
          <p:cNvSpPr txBox="1"/>
          <p:nvPr>
            <p:ph idx="11" type="ftr"/>
          </p:nvPr>
        </p:nvSpPr>
        <p:spPr>
          <a:xfrm>
            <a:off x="3124200" y="6356350"/>
            <a:ext cx="2895600" cy="365125"/>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9" name="Google Shape;29;p31"/>
          <p:cNvSpPr txBox="1"/>
          <p:nvPr>
            <p:ph idx="12" type="sldNum"/>
          </p:nvPr>
        </p:nvSpPr>
        <p:spPr>
          <a:xfrm>
            <a:off x="6553200" y="6356350"/>
            <a:ext cx="2133599"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450"/>
              <a:buFont typeface="Calibri"/>
              <a:buNone/>
              <a:defRPr b="0" i="0" sz="1800" u="none" cap="none" strike="noStrike">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0" name="Shape 30"/>
        <p:cNvGrpSpPr/>
        <p:nvPr/>
      </p:nvGrpSpPr>
      <p:grpSpPr>
        <a:xfrm>
          <a:off x="0" y="0"/>
          <a:ext cx="0" cy="0"/>
          <a:chOff x="0" y="0"/>
          <a:chExt cx="0" cy="0"/>
        </a:xfrm>
      </p:grpSpPr>
      <p:sp>
        <p:nvSpPr>
          <p:cNvPr id="31" name="Google Shape;31;p30"/>
          <p:cNvSpPr/>
          <p:nvPr/>
        </p:nvSpPr>
        <p:spPr>
          <a:xfrm>
            <a:off x="0" y="6083300"/>
            <a:ext cx="9156699" cy="65087"/>
          </a:xfrm>
          <a:prstGeom prst="rect">
            <a:avLst/>
          </a:prstGeom>
          <a:solidFill>
            <a:srgbClr val="FF6600"/>
          </a:solidFill>
          <a:ln>
            <a:noFill/>
          </a:ln>
        </p:spPr>
        <p:txBody>
          <a:bodyPr anchorCtr="0" anchor="ctr" bIns="14025" lIns="28075" spcFirstLastPara="1" rIns="28075" wrap="square" tIns="140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2" name="Google Shape;32;p30"/>
          <p:cNvSpPr txBox="1"/>
          <p:nvPr/>
        </p:nvSpPr>
        <p:spPr>
          <a:xfrm>
            <a:off x="122238" y="6146800"/>
            <a:ext cx="1671637" cy="242887"/>
          </a:xfrm>
          <a:prstGeom prst="rect">
            <a:avLst/>
          </a:prstGeom>
          <a:noFill/>
          <a:ln>
            <a:noFill/>
          </a:ln>
        </p:spPr>
        <p:txBody>
          <a:bodyPr anchorCtr="0" anchor="t" bIns="14025" lIns="28075" spcFirstLastPara="1" rIns="28075" wrap="square" tIns="14025">
            <a:noAutofit/>
          </a:bodyPr>
          <a:lstStyle/>
          <a:p>
            <a:pPr indent="0" lvl="0" marL="0" marR="0" rtl="0" algn="l">
              <a:lnSpc>
                <a:spcPct val="100000"/>
              </a:lnSpc>
              <a:spcBef>
                <a:spcPts val="0"/>
              </a:spcBef>
              <a:spcAft>
                <a:spcPts val="0"/>
              </a:spcAft>
              <a:buClr>
                <a:srgbClr val="005171"/>
              </a:buClr>
              <a:buSzPts val="350"/>
              <a:buFont typeface="Corbel"/>
              <a:buNone/>
            </a:pPr>
            <a:r>
              <a:rPr b="0" i="0" lang="it-IT" sz="1400" u="none" cap="none" strike="noStrike">
                <a:solidFill>
                  <a:srgbClr val="005171"/>
                </a:solidFill>
                <a:latin typeface="Corbel"/>
                <a:ea typeface="Corbel"/>
                <a:cs typeface="Corbel"/>
                <a:sym typeface="Corbel"/>
              </a:rPr>
              <a:t>Contact</a:t>
            </a:r>
            <a:endParaRPr b="0" i="0" sz="1400" u="none" cap="none" strike="noStrike">
              <a:solidFill>
                <a:srgbClr val="000000"/>
              </a:solidFill>
              <a:latin typeface="Arial"/>
              <a:ea typeface="Arial"/>
              <a:cs typeface="Arial"/>
              <a:sym typeface="Arial"/>
            </a:endParaRPr>
          </a:p>
        </p:txBody>
      </p:sp>
      <p:sp>
        <p:nvSpPr>
          <p:cNvPr id="33" name="Google Shape;33;p30"/>
          <p:cNvSpPr txBox="1"/>
          <p:nvPr>
            <p:ph type="title"/>
          </p:nvPr>
        </p:nvSpPr>
        <p:spPr>
          <a:xfrm>
            <a:off x="80090" y="216329"/>
            <a:ext cx="6387124" cy="614739"/>
          </a:xfrm>
          <a:prstGeom prst="rect">
            <a:avLst/>
          </a:prstGeom>
          <a:noFill/>
          <a:ln>
            <a:noFill/>
          </a:ln>
        </p:spPr>
        <p:txBody>
          <a:bodyPr anchorCtr="0" anchor="ctr" bIns="91425" lIns="91425" spcFirstLastPara="1" rIns="91425" wrap="square" tIns="91425">
            <a:noAutofit/>
          </a:bodyPr>
          <a:lstStyle>
            <a:lvl1pPr lvl="0" marR="0" algn="l">
              <a:lnSpc>
                <a:spcPct val="80000"/>
              </a:lnSpc>
              <a:spcBef>
                <a:spcPts val="0"/>
              </a:spcBef>
              <a:spcAft>
                <a:spcPts val="0"/>
              </a:spcAft>
              <a:buClr>
                <a:srgbClr val="EE7601"/>
              </a:buClr>
              <a:buSzPts val="3700"/>
              <a:buFont typeface="Corbel"/>
              <a:buNone/>
              <a:defRPr b="1" i="1" sz="3700" u="none" cap="none" strike="noStrike">
                <a:solidFill>
                  <a:srgbClr val="EE7601"/>
                </a:solidFill>
                <a:latin typeface="Corbel"/>
                <a:ea typeface="Corbel"/>
                <a:cs typeface="Corbel"/>
                <a:sym typeface="Corbel"/>
              </a:defRPr>
            </a:lvl1pPr>
            <a:lvl2pPr lvl="1"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2pPr>
            <a:lvl3pPr lvl="2"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3pPr>
            <a:lvl4pPr lvl="3"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4pPr>
            <a:lvl5pPr lvl="4"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5pPr>
            <a:lvl6pPr lvl="5"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6pPr>
            <a:lvl7pPr lvl="6"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7pPr>
            <a:lvl8pPr lvl="7"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8pPr>
            <a:lvl9pPr lvl="8" marR="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9pPr>
          </a:lstStyle>
          <a:p/>
        </p:txBody>
      </p:sp>
      <p:sp>
        <p:nvSpPr>
          <p:cNvPr id="34" name="Google Shape;34;p30"/>
          <p:cNvSpPr txBox="1"/>
          <p:nvPr>
            <p:ph idx="1" type="body"/>
          </p:nvPr>
        </p:nvSpPr>
        <p:spPr>
          <a:xfrm>
            <a:off x="123082" y="1144894"/>
            <a:ext cx="8916122" cy="460184"/>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200"/>
              </a:spcBef>
              <a:spcAft>
                <a:spcPts val="0"/>
              </a:spcAft>
              <a:buClr>
                <a:srgbClr val="005171"/>
              </a:buClr>
              <a:buSzPts val="1000"/>
              <a:buFont typeface="Arial"/>
              <a:buNone/>
              <a:defRPr b="0" i="0" sz="1000" u="none" cap="none" strike="noStrike">
                <a:solidFill>
                  <a:srgbClr val="005171"/>
                </a:solidFill>
                <a:latin typeface="Corbel"/>
                <a:ea typeface="Corbel"/>
                <a:cs typeface="Corbel"/>
                <a:sym typeface="Corbel"/>
              </a:defRPr>
            </a:lvl1pPr>
            <a:lvl2pPr indent="-228600" lvl="1" marL="914400" marR="0" algn="l">
              <a:lnSpc>
                <a:spcPct val="100000"/>
              </a:lnSpc>
              <a:spcBef>
                <a:spcPts val="200"/>
              </a:spcBef>
              <a:spcAft>
                <a:spcPts val="0"/>
              </a:spcAft>
              <a:buClr>
                <a:srgbClr val="005171"/>
              </a:buClr>
              <a:buSzPts val="1000"/>
              <a:buFont typeface="Arial"/>
              <a:buNone/>
              <a:defRPr b="0" i="0" sz="1000" u="none" cap="none" strike="noStrike">
                <a:solidFill>
                  <a:srgbClr val="005171"/>
                </a:solidFill>
                <a:latin typeface="Corbel"/>
                <a:ea typeface="Corbel"/>
                <a:cs typeface="Corbel"/>
                <a:sym typeface="Corbel"/>
              </a:defRPr>
            </a:lvl2pPr>
            <a:lvl3pPr indent="-228600" lvl="2" marL="1371600" marR="0" algn="l">
              <a:lnSpc>
                <a:spcPct val="100000"/>
              </a:lnSpc>
              <a:spcBef>
                <a:spcPts val="200"/>
              </a:spcBef>
              <a:spcAft>
                <a:spcPts val="0"/>
              </a:spcAft>
              <a:buClr>
                <a:srgbClr val="005171"/>
              </a:buClr>
              <a:buSzPts val="1000"/>
              <a:buFont typeface="Arial"/>
              <a:buNone/>
              <a:defRPr b="0" i="0" sz="1000" u="none" cap="none" strike="noStrike">
                <a:solidFill>
                  <a:srgbClr val="005171"/>
                </a:solidFill>
                <a:latin typeface="Corbel"/>
                <a:ea typeface="Corbel"/>
                <a:cs typeface="Corbel"/>
                <a:sym typeface="Corbel"/>
              </a:defRPr>
            </a:lvl3pPr>
            <a:lvl4pPr indent="-228600" lvl="3" marL="1828800" marR="0" algn="l">
              <a:lnSpc>
                <a:spcPct val="100000"/>
              </a:lnSpc>
              <a:spcBef>
                <a:spcPts val="200"/>
              </a:spcBef>
              <a:spcAft>
                <a:spcPts val="0"/>
              </a:spcAft>
              <a:buClr>
                <a:srgbClr val="005171"/>
              </a:buClr>
              <a:buSzPts val="1000"/>
              <a:buFont typeface="Arial"/>
              <a:buNone/>
              <a:defRPr b="0" i="0" sz="1000" u="none" cap="none" strike="noStrike">
                <a:solidFill>
                  <a:srgbClr val="005171"/>
                </a:solidFill>
                <a:latin typeface="Corbel"/>
                <a:ea typeface="Corbel"/>
                <a:cs typeface="Corbel"/>
                <a:sym typeface="Corbel"/>
              </a:defRPr>
            </a:lvl4pPr>
            <a:lvl5pPr indent="-228600" lvl="4" marL="2286000" marR="0" algn="l">
              <a:lnSpc>
                <a:spcPct val="100000"/>
              </a:lnSpc>
              <a:spcBef>
                <a:spcPts val="200"/>
              </a:spcBef>
              <a:spcAft>
                <a:spcPts val="0"/>
              </a:spcAft>
              <a:buClr>
                <a:srgbClr val="005171"/>
              </a:buClr>
              <a:buSzPts val="1000"/>
              <a:buFont typeface="Arial"/>
              <a:buNone/>
              <a:defRPr b="0" i="0" sz="1000" u="none" cap="none" strike="noStrike">
                <a:solidFill>
                  <a:srgbClr val="005171"/>
                </a:solidFill>
                <a:latin typeface="Corbel"/>
                <a:ea typeface="Corbel"/>
                <a:cs typeface="Corbel"/>
                <a:sym typeface="Corbe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5" name="Google Shape;35;p30"/>
          <p:cNvSpPr txBox="1"/>
          <p:nvPr>
            <p:ph idx="2" type="body"/>
          </p:nvPr>
        </p:nvSpPr>
        <p:spPr>
          <a:xfrm>
            <a:off x="58595" y="6326067"/>
            <a:ext cx="2541454" cy="479809"/>
          </a:xfrm>
          <a:prstGeom prst="rect">
            <a:avLst/>
          </a:prstGeom>
          <a:noFill/>
          <a:ln>
            <a:noFill/>
          </a:ln>
        </p:spPr>
        <p:txBody>
          <a:bodyPr anchorCtr="0" anchor="t" bIns="91425" lIns="91425" spcFirstLastPara="1" rIns="91425" wrap="square" tIns="91425">
            <a:noAutofit/>
          </a:bodyPr>
          <a:lstStyle>
            <a:lvl1pPr indent="-228600" lvl="0" marL="457200" marR="0" algn="l">
              <a:lnSpc>
                <a:spcPct val="100000"/>
              </a:lnSpc>
              <a:spcBef>
                <a:spcPts val="100"/>
              </a:spcBef>
              <a:spcAft>
                <a:spcPts val="0"/>
              </a:spcAft>
              <a:buClr>
                <a:srgbClr val="7F7F7F"/>
              </a:buClr>
              <a:buSzPts val="500"/>
              <a:buFont typeface="Arial"/>
              <a:buNone/>
              <a:defRPr b="0" i="0" sz="500" u="none" cap="none" strike="noStrike">
                <a:solidFill>
                  <a:srgbClr val="7F7F7F"/>
                </a:solidFill>
                <a:latin typeface="Corbel"/>
                <a:ea typeface="Corbel"/>
                <a:cs typeface="Corbel"/>
                <a:sym typeface="Corbel"/>
              </a:defRPr>
            </a:lvl1pPr>
            <a:lvl2pPr indent="-228600" lvl="1" marL="914400" marR="0" algn="l">
              <a:lnSpc>
                <a:spcPct val="100000"/>
              </a:lnSpc>
              <a:spcBef>
                <a:spcPts val="100"/>
              </a:spcBef>
              <a:spcAft>
                <a:spcPts val="0"/>
              </a:spcAft>
              <a:buClr>
                <a:schemeClr val="dk1"/>
              </a:buClr>
              <a:buSzPts val="500"/>
              <a:buFont typeface="Arial"/>
              <a:buNone/>
              <a:defRPr b="0" i="0" sz="500" u="none" cap="none" strike="noStrike">
                <a:solidFill>
                  <a:schemeClr val="dk1"/>
                </a:solidFill>
                <a:latin typeface="Corbel"/>
                <a:ea typeface="Corbel"/>
                <a:cs typeface="Corbel"/>
                <a:sym typeface="Corbel"/>
              </a:defRPr>
            </a:lvl2pPr>
            <a:lvl3pPr indent="-228600" lvl="2" marL="1371600" marR="0" algn="l">
              <a:lnSpc>
                <a:spcPct val="100000"/>
              </a:lnSpc>
              <a:spcBef>
                <a:spcPts val="100"/>
              </a:spcBef>
              <a:spcAft>
                <a:spcPts val="0"/>
              </a:spcAft>
              <a:buClr>
                <a:schemeClr val="dk1"/>
              </a:buClr>
              <a:buSzPts val="500"/>
              <a:buFont typeface="Arial"/>
              <a:buNone/>
              <a:defRPr b="0" i="0" sz="500" u="none" cap="none" strike="noStrike">
                <a:solidFill>
                  <a:schemeClr val="dk1"/>
                </a:solidFill>
                <a:latin typeface="Corbel"/>
                <a:ea typeface="Corbel"/>
                <a:cs typeface="Corbel"/>
                <a:sym typeface="Corbel"/>
              </a:defRPr>
            </a:lvl3pPr>
            <a:lvl4pPr indent="-228600" lvl="3" marL="1828800" marR="0" algn="l">
              <a:lnSpc>
                <a:spcPct val="100000"/>
              </a:lnSpc>
              <a:spcBef>
                <a:spcPts val="100"/>
              </a:spcBef>
              <a:spcAft>
                <a:spcPts val="0"/>
              </a:spcAft>
              <a:buClr>
                <a:schemeClr val="dk1"/>
              </a:buClr>
              <a:buSzPts val="500"/>
              <a:buFont typeface="Arial"/>
              <a:buNone/>
              <a:defRPr b="0" i="0" sz="500" u="none" cap="none" strike="noStrike">
                <a:solidFill>
                  <a:schemeClr val="dk1"/>
                </a:solidFill>
                <a:latin typeface="Corbel"/>
                <a:ea typeface="Corbel"/>
                <a:cs typeface="Corbel"/>
                <a:sym typeface="Corbel"/>
              </a:defRPr>
            </a:lvl4pPr>
            <a:lvl5pPr indent="-228600" lvl="4" marL="2286000" marR="0" algn="l">
              <a:lnSpc>
                <a:spcPct val="100000"/>
              </a:lnSpc>
              <a:spcBef>
                <a:spcPts val="100"/>
              </a:spcBef>
              <a:spcAft>
                <a:spcPts val="0"/>
              </a:spcAft>
              <a:buClr>
                <a:schemeClr val="dk1"/>
              </a:buClr>
              <a:buSzPts val="500"/>
              <a:buFont typeface="Arial"/>
              <a:buNone/>
              <a:defRPr b="0" i="0" sz="500" u="none" cap="none" strike="noStrike">
                <a:solidFill>
                  <a:schemeClr val="dk1"/>
                </a:solidFill>
                <a:latin typeface="Corbel"/>
                <a:ea typeface="Corbel"/>
                <a:cs typeface="Corbel"/>
                <a:sym typeface="Corbe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2" name="Shape 42"/>
        <p:cNvGrpSpPr/>
        <p:nvPr/>
      </p:nvGrpSpPr>
      <p:grpSpPr>
        <a:xfrm>
          <a:off x="0" y="0"/>
          <a:ext cx="0" cy="0"/>
          <a:chOff x="0" y="0"/>
          <a:chExt cx="0" cy="0"/>
        </a:xfrm>
      </p:grpSpPr>
      <p:sp>
        <p:nvSpPr>
          <p:cNvPr id="43" name="Google Shape;43;p29"/>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44" name="Google Shape;44;p29"/>
          <p:cNvSpPr txBox="1"/>
          <p:nvPr>
            <p:ph idx="1" type="body"/>
          </p:nvPr>
        </p:nvSpPr>
        <p:spPr>
          <a:xfrm>
            <a:off x="457200" y="1600200"/>
            <a:ext cx="8229600" cy="4525963"/>
          </a:xfrm>
          <a:prstGeom prst="rect">
            <a:avLst/>
          </a:prstGeom>
          <a:noFill/>
          <a:ln>
            <a:noFill/>
          </a:ln>
        </p:spPr>
        <p:txBody>
          <a:bodyPr anchorCtr="0" anchor="t" bIns="91425" lIns="91425" spcFirstLastPara="1" rIns="91425" wrap="square" tIns="91425">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45" name="Google Shape;45;p29"/>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6" name="Google Shape;46;p29"/>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7" name="Google Shape;47;p29"/>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8" name="Shape 48"/>
        <p:cNvGrpSpPr/>
        <p:nvPr/>
      </p:nvGrpSpPr>
      <p:grpSpPr>
        <a:xfrm>
          <a:off x="0" y="0"/>
          <a:ext cx="0" cy="0"/>
          <a:chOff x="0" y="0"/>
          <a:chExt cx="0" cy="0"/>
        </a:xfrm>
      </p:grpSpPr>
      <p:sp>
        <p:nvSpPr>
          <p:cNvPr id="49" name="Google Shape;49;p32"/>
          <p:cNvSpPr txBox="1"/>
          <p:nvPr>
            <p:ph type="ctrTitle"/>
          </p:nvPr>
        </p:nvSpPr>
        <p:spPr>
          <a:xfrm>
            <a:off x="685800" y="2130425"/>
            <a:ext cx="7772400" cy="1470024"/>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50" name="Google Shape;50;p32"/>
          <p:cNvSpPr txBox="1"/>
          <p:nvPr>
            <p:ph idx="1" type="subTitle"/>
          </p:nvPr>
        </p:nvSpPr>
        <p:spPr>
          <a:xfrm>
            <a:off x="1371600" y="3886200"/>
            <a:ext cx="6400799" cy="1752600"/>
          </a:xfrm>
          <a:prstGeom prst="rect">
            <a:avLst/>
          </a:prstGeom>
          <a:noFill/>
          <a:ln>
            <a:noFill/>
          </a:ln>
        </p:spPr>
        <p:txBody>
          <a:bodyPr anchorCtr="0" anchor="t" bIns="91425" lIns="91425" spcFirstLastPara="1" rIns="91425" wrap="square" tIns="91425">
            <a:noAutofit/>
          </a:bodyPr>
          <a:lstStyle>
            <a:lvl1pPr lvl="0" marR="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51" name="Google Shape;51;p32"/>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2" name="Google Shape;52;p32"/>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3" name="Google Shape;53;p32"/>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4" name="Shape 54"/>
        <p:cNvGrpSpPr/>
        <p:nvPr/>
      </p:nvGrpSpPr>
      <p:grpSpPr>
        <a:xfrm>
          <a:off x="0" y="0"/>
          <a:ext cx="0" cy="0"/>
          <a:chOff x="0" y="0"/>
          <a:chExt cx="0" cy="0"/>
        </a:xfrm>
      </p:grpSpPr>
      <p:sp>
        <p:nvSpPr>
          <p:cNvPr id="55" name="Google Shape;55;p33"/>
          <p:cNvSpPr txBox="1"/>
          <p:nvPr>
            <p:ph type="title"/>
          </p:nvPr>
        </p:nvSpPr>
        <p:spPr>
          <a:xfrm>
            <a:off x="722312" y="4406900"/>
            <a:ext cx="7772400" cy="1362075"/>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56" name="Google Shape;56;p33"/>
          <p:cNvSpPr txBox="1"/>
          <p:nvPr>
            <p:ph idx="1" type="body"/>
          </p:nvPr>
        </p:nvSpPr>
        <p:spPr>
          <a:xfrm>
            <a:off x="722312" y="2906713"/>
            <a:ext cx="7772400" cy="1500187"/>
          </a:xfrm>
          <a:prstGeom prst="rect">
            <a:avLst/>
          </a:prstGeom>
          <a:noFill/>
          <a:ln>
            <a:noFill/>
          </a:ln>
        </p:spPr>
        <p:txBody>
          <a:bodyPr anchorCtr="0" anchor="b" bIns="91425" lIns="91425" spcFirstLastPara="1" rIns="91425" wrap="square" tIns="91425">
            <a:noAutofit/>
          </a:bodyPr>
          <a:lstStyle>
            <a:lvl1pPr indent="-228600" lvl="0" marL="457200" marR="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57" name="Google Shape;57;p33"/>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8" name="Google Shape;58;p33"/>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9" name="Google Shape;59;p33"/>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0" name="Shape 60"/>
        <p:cNvGrpSpPr/>
        <p:nvPr/>
      </p:nvGrpSpPr>
      <p:grpSpPr>
        <a:xfrm>
          <a:off x="0" y="0"/>
          <a:ext cx="0" cy="0"/>
          <a:chOff x="0" y="0"/>
          <a:chExt cx="0" cy="0"/>
        </a:xfrm>
      </p:grpSpPr>
      <p:sp>
        <p:nvSpPr>
          <p:cNvPr id="61" name="Google Shape;61;p34"/>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62" name="Google Shape;62;p34"/>
          <p:cNvSpPr txBox="1"/>
          <p:nvPr>
            <p:ph idx="1" type="body"/>
          </p:nvPr>
        </p:nvSpPr>
        <p:spPr>
          <a:xfrm>
            <a:off x="457200" y="1600200"/>
            <a:ext cx="4038599" cy="4525963"/>
          </a:xfrm>
          <a:prstGeom prst="rect">
            <a:avLst/>
          </a:prstGeom>
          <a:noFill/>
          <a:ln>
            <a:noFill/>
          </a:ln>
        </p:spPr>
        <p:txBody>
          <a:bodyPr anchorCtr="0" anchor="t" bIns="91425" lIns="91425" spcFirstLastPara="1" rIns="91425" wrap="square" tIns="91425">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3" name="Google Shape;63;p34"/>
          <p:cNvSpPr txBox="1"/>
          <p:nvPr>
            <p:ph idx="2" type="body"/>
          </p:nvPr>
        </p:nvSpPr>
        <p:spPr>
          <a:xfrm>
            <a:off x="4648200" y="1600200"/>
            <a:ext cx="4038599" cy="4525963"/>
          </a:xfrm>
          <a:prstGeom prst="rect">
            <a:avLst/>
          </a:prstGeom>
          <a:noFill/>
          <a:ln>
            <a:noFill/>
          </a:ln>
        </p:spPr>
        <p:txBody>
          <a:bodyPr anchorCtr="0" anchor="t" bIns="91425" lIns="91425" spcFirstLastPara="1" rIns="91425" wrap="square" tIns="91425">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4" name="Google Shape;64;p34"/>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5" name="Google Shape;65;p34"/>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6" name="Google Shape;66;p34"/>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7" name="Shape 67"/>
        <p:cNvGrpSpPr/>
        <p:nvPr/>
      </p:nvGrpSpPr>
      <p:grpSpPr>
        <a:xfrm>
          <a:off x="0" y="0"/>
          <a:ext cx="0" cy="0"/>
          <a:chOff x="0" y="0"/>
          <a:chExt cx="0" cy="0"/>
        </a:xfrm>
      </p:grpSpPr>
      <p:sp>
        <p:nvSpPr>
          <p:cNvPr id="68" name="Google Shape;68;p35"/>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69" name="Google Shape;69;p35"/>
          <p:cNvSpPr txBox="1"/>
          <p:nvPr>
            <p:ph idx="1" type="body"/>
          </p:nvPr>
        </p:nvSpPr>
        <p:spPr>
          <a:xfrm>
            <a:off x="457200" y="1535112"/>
            <a:ext cx="4040187" cy="639762"/>
          </a:xfrm>
          <a:prstGeom prst="rect">
            <a:avLst/>
          </a:prstGeom>
          <a:noFill/>
          <a:ln>
            <a:noFill/>
          </a:ln>
        </p:spPr>
        <p:txBody>
          <a:bodyPr anchorCtr="0" anchor="b" bIns="91425" lIns="91425" spcFirstLastPara="1" rIns="91425" wrap="square" tIns="91425">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70" name="Google Shape;70;p35"/>
          <p:cNvSpPr txBox="1"/>
          <p:nvPr>
            <p:ph idx="2" type="body"/>
          </p:nvPr>
        </p:nvSpPr>
        <p:spPr>
          <a:xfrm>
            <a:off x="457200" y="2174875"/>
            <a:ext cx="4040187" cy="3951287"/>
          </a:xfrm>
          <a:prstGeom prst="rect">
            <a:avLst/>
          </a:prstGeom>
          <a:noFill/>
          <a:ln>
            <a:noFill/>
          </a:ln>
        </p:spPr>
        <p:txBody>
          <a:bodyPr anchorCtr="0" anchor="t" bIns="91425" lIns="91425" spcFirstLastPara="1" rIns="91425" wrap="square" tIns="91425">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35"/>
          <p:cNvSpPr txBox="1"/>
          <p:nvPr>
            <p:ph idx="3" type="body"/>
          </p:nvPr>
        </p:nvSpPr>
        <p:spPr>
          <a:xfrm>
            <a:off x="4645025" y="1535112"/>
            <a:ext cx="4041774" cy="639762"/>
          </a:xfrm>
          <a:prstGeom prst="rect">
            <a:avLst/>
          </a:prstGeom>
          <a:noFill/>
          <a:ln>
            <a:noFill/>
          </a:ln>
        </p:spPr>
        <p:txBody>
          <a:bodyPr anchorCtr="0" anchor="b" bIns="91425" lIns="91425" spcFirstLastPara="1" rIns="91425" wrap="square" tIns="91425">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72" name="Google Shape;72;p35"/>
          <p:cNvSpPr txBox="1"/>
          <p:nvPr>
            <p:ph idx="4" type="body"/>
          </p:nvPr>
        </p:nvSpPr>
        <p:spPr>
          <a:xfrm>
            <a:off x="4645025" y="2174875"/>
            <a:ext cx="4041774" cy="3951287"/>
          </a:xfrm>
          <a:prstGeom prst="rect">
            <a:avLst/>
          </a:prstGeom>
          <a:noFill/>
          <a:ln>
            <a:noFill/>
          </a:ln>
        </p:spPr>
        <p:txBody>
          <a:bodyPr anchorCtr="0" anchor="t" bIns="91425" lIns="91425" spcFirstLastPara="1" rIns="91425" wrap="square" tIns="91425">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3" name="Google Shape;73;p35"/>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4" name="Google Shape;74;p35"/>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lvl="1"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5" name="Google Shape;75;p35"/>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2" Type="http://schemas.openxmlformats.org/officeDocument/2006/relationships/theme" Target="../theme/theme3.xml"/><Relationship Id="rId9" Type="http://schemas.openxmlformats.org/officeDocument/2006/relationships/slideLayout" Target="../slideLayouts/slideLayout13.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descr="Schermata 2015-05-31 alle 09.50.30.png" id="10" name="Google Shape;10;p26"/>
          <p:cNvPicPr preferRelativeResize="0"/>
          <p:nvPr/>
        </p:nvPicPr>
        <p:blipFill rotWithShape="1">
          <a:blip r:embed="rId1">
            <a:alphaModFix amt="35000"/>
          </a:blip>
          <a:srcRect b="0" l="0" r="0" t="0"/>
          <a:stretch/>
        </p:blipFill>
        <p:spPr>
          <a:xfrm>
            <a:off x="0" y="0"/>
            <a:ext cx="9179999" cy="972000"/>
          </a:xfrm>
          <a:prstGeom prst="rect">
            <a:avLst/>
          </a:prstGeom>
          <a:noFill/>
          <a:ln>
            <a:noFill/>
          </a:ln>
        </p:spPr>
      </p:pic>
      <p:sp>
        <p:nvSpPr>
          <p:cNvPr id="11" name="Google Shape;11;p26"/>
          <p:cNvSpPr txBox="1"/>
          <p:nvPr>
            <p:ph type="title"/>
          </p:nvPr>
        </p:nvSpPr>
        <p:spPr>
          <a:xfrm>
            <a:off x="457200" y="160338"/>
            <a:ext cx="5562600" cy="614361"/>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EE7601"/>
              </a:buClr>
              <a:buSzPts val="4400"/>
              <a:buFont typeface="Corbel"/>
              <a:buNone/>
              <a:defRPr b="0" i="0" sz="4400" u="none" cap="none" strike="noStrike">
                <a:solidFill>
                  <a:srgbClr val="EE7601"/>
                </a:solidFill>
                <a:latin typeface="Corbel"/>
                <a:ea typeface="Corbel"/>
                <a:cs typeface="Corbel"/>
                <a:sym typeface="Corbel"/>
              </a:defRPr>
            </a:lvl1pPr>
            <a:lvl2pPr lvl="1"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9pPr>
          </a:lstStyle>
          <a:p/>
        </p:txBody>
      </p:sp>
      <p:sp>
        <p:nvSpPr>
          <p:cNvPr id="12" name="Google Shape;12;p26"/>
          <p:cNvSpPr txBox="1"/>
          <p:nvPr>
            <p:ph idx="1" type="body"/>
          </p:nvPr>
        </p:nvSpPr>
        <p:spPr>
          <a:xfrm>
            <a:off x="457200" y="1282700"/>
            <a:ext cx="8229600" cy="4525963"/>
          </a:xfrm>
          <a:prstGeom prst="rect">
            <a:avLst/>
          </a:prstGeom>
          <a:noFill/>
          <a:ln>
            <a:noFill/>
          </a:ln>
        </p:spPr>
        <p:txBody>
          <a:bodyPr anchorCtr="0" anchor="t" bIns="91425" lIns="91425" spcFirstLastPara="1" rIns="91425" wrap="square" tIns="91425">
            <a:noAutofit/>
          </a:bodyPr>
          <a:lstStyle>
            <a:lvl1pPr indent="-304800" lvl="0" marL="457200" marR="0" rtl="0" algn="l">
              <a:lnSpc>
                <a:spcPct val="100000"/>
              </a:lnSpc>
              <a:spcBef>
                <a:spcPts val="240"/>
              </a:spcBef>
              <a:spcAft>
                <a:spcPts val="0"/>
              </a:spcAft>
              <a:buClr>
                <a:schemeClr val="dk1"/>
              </a:buClr>
              <a:buSzPts val="1200"/>
              <a:buFont typeface="Arial"/>
              <a:buChar char="•"/>
              <a:defRPr b="0" i="0" sz="1200" u="none" cap="none" strike="noStrike">
                <a:solidFill>
                  <a:schemeClr val="dk1"/>
                </a:solidFill>
                <a:latin typeface="Corbel"/>
                <a:ea typeface="Corbel"/>
                <a:cs typeface="Corbel"/>
                <a:sym typeface="Corbel"/>
              </a:defRPr>
            </a:lvl1pPr>
            <a:lvl2pPr indent="-304800" lvl="1" marL="914400" marR="0" rtl="0" algn="l">
              <a:lnSpc>
                <a:spcPct val="100000"/>
              </a:lnSpc>
              <a:spcBef>
                <a:spcPts val="240"/>
              </a:spcBef>
              <a:spcAft>
                <a:spcPts val="0"/>
              </a:spcAft>
              <a:buClr>
                <a:schemeClr val="dk1"/>
              </a:buClr>
              <a:buSzPts val="1200"/>
              <a:buFont typeface="Arial"/>
              <a:buChar char="–"/>
              <a:defRPr b="0" i="0" sz="1200" u="none" cap="none" strike="noStrike">
                <a:solidFill>
                  <a:schemeClr val="dk1"/>
                </a:solidFill>
                <a:latin typeface="Corbel"/>
                <a:ea typeface="Corbel"/>
                <a:cs typeface="Corbel"/>
                <a:sym typeface="Corbel"/>
              </a:defRPr>
            </a:lvl2pPr>
            <a:lvl3pPr indent="-304800" lvl="2" marL="1371600" marR="0" rtl="0" algn="l">
              <a:lnSpc>
                <a:spcPct val="100000"/>
              </a:lnSpc>
              <a:spcBef>
                <a:spcPts val="240"/>
              </a:spcBef>
              <a:spcAft>
                <a:spcPts val="0"/>
              </a:spcAft>
              <a:buClr>
                <a:schemeClr val="dk1"/>
              </a:buClr>
              <a:buSzPts val="1200"/>
              <a:buFont typeface="Arial"/>
              <a:buChar char="•"/>
              <a:defRPr b="0" i="0" sz="1200" u="none" cap="none" strike="noStrike">
                <a:solidFill>
                  <a:schemeClr val="dk1"/>
                </a:solidFill>
                <a:latin typeface="Corbel"/>
                <a:ea typeface="Corbel"/>
                <a:cs typeface="Corbel"/>
                <a:sym typeface="Corbel"/>
              </a:defRPr>
            </a:lvl3pPr>
            <a:lvl4pPr indent="-304800" lvl="3" marL="1828800" marR="0" rtl="0" algn="l">
              <a:lnSpc>
                <a:spcPct val="100000"/>
              </a:lnSpc>
              <a:spcBef>
                <a:spcPts val="240"/>
              </a:spcBef>
              <a:spcAft>
                <a:spcPts val="0"/>
              </a:spcAft>
              <a:buClr>
                <a:schemeClr val="dk1"/>
              </a:buClr>
              <a:buSzPts val="1200"/>
              <a:buFont typeface="Arial"/>
              <a:buChar char="–"/>
              <a:defRPr b="0" i="0" sz="1200" u="none" cap="none" strike="noStrike">
                <a:solidFill>
                  <a:schemeClr val="dk1"/>
                </a:solidFill>
                <a:latin typeface="Corbel"/>
                <a:ea typeface="Corbel"/>
                <a:cs typeface="Corbel"/>
                <a:sym typeface="Corbel"/>
              </a:defRPr>
            </a:lvl4pPr>
            <a:lvl5pPr indent="-304800" lvl="4" marL="2286000" marR="0" rtl="0" algn="l">
              <a:lnSpc>
                <a:spcPct val="100000"/>
              </a:lnSpc>
              <a:spcBef>
                <a:spcPts val="240"/>
              </a:spcBef>
              <a:spcAft>
                <a:spcPts val="0"/>
              </a:spcAft>
              <a:buClr>
                <a:schemeClr val="dk1"/>
              </a:buClr>
              <a:buSzPts val="1200"/>
              <a:buFont typeface="Arial"/>
              <a:buChar char="»"/>
              <a:defRPr b="0" i="0" sz="1200" u="none" cap="none" strike="noStrike">
                <a:solidFill>
                  <a:schemeClr val="dk1"/>
                </a:solidFill>
                <a:latin typeface="Corbel"/>
                <a:ea typeface="Corbel"/>
                <a:cs typeface="Corbel"/>
                <a:sym typeface="Corbe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grpSp>
        <p:nvGrpSpPr>
          <p:cNvPr id="13" name="Google Shape;13;p26"/>
          <p:cNvGrpSpPr/>
          <p:nvPr/>
        </p:nvGrpSpPr>
        <p:grpSpPr>
          <a:xfrm>
            <a:off x="7581900" y="8501"/>
            <a:ext cx="1458965" cy="963498"/>
            <a:chOff x="7327900" y="8501"/>
            <a:chExt cx="1458965" cy="963498"/>
          </a:xfrm>
        </p:grpSpPr>
        <p:pic>
          <p:nvPicPr>
            <p:cNvPr descr="ELIXIR_logo_white_background.png" id="14" name="Google Shape;14;p26"/>
            <p:cNvPicPr preferRelativeResize="0"/>
            <p:nvPr/>
          </p:nvPicPr>
          <p:blipFill rotWithShape="1">
            <a:blip r:embed="rId2">
              <a:alphaModFix/>
            </a:blip>
            <a:srcRect b="0" l="0" r="0" t="0"/>
            <a:stretch/>
          </p:blipFill>
          <p:spPr>
            <a:xfrm>
              <a:off x="7327900" y="8501"/>
              <a:ext cx="1194988" cy="900000"/>
            </a:xfrm>
            <a:prstGeom prst="rect">
              <a:avLst/>
            </a:prstGeom>
            <a:noFill/>
            <a:ln>
              <a:noFill/>
            </a:ln>
          </p:spPr>
        </p:pic>
        <p:pic>
          <p:nvPicPr>
            <p:cNvPr descr="italy.png" id="15" name="Google Shape;15;p26"/>
            <p:cNvPicPr preferRelativeResize="0"/>
            <p:nvPr/>
          </p:nvPicPr>
          <p:blipFill rotWithShape="1">
            <a:blip r:embed="rId3">
              <a:alphaModFix/>
            </a:blip>
            <a:srcRect b="0" l="0" r="0" t="0"/>
            <a:stretch/>
          </p:blipFill>
          <p:spPr>
            <a:xfrm>
              <a:off x="7954110" y="768110"/>
              <a:ext cx="832755" cy="203889"/>
            </a:xfrm>
            <a:prstGeom prst="rect">
              <a:avLst/>
            </a:prstGeom>
            <a:noFill/>
            <a:ln>
              <a:noFill/>
            </a:ln>
          </p:spPr>
        </p:pic>
      </p:grpSp>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 name="Shape 36"/>
        <p:cNvGrpSpPr/>
        <p:nvPr/>
      </p:nvGrpSpPr>
      <p:grpSpPr>
        <a:xfrm>
          <a:off x="0" y="0"/>
          <a:ext cx="0" cy="0"/>
          <a:chOff x="0" y="0"/>
          <a:chExt cx="0" cy="0"/>
        </a:xfrm>
      </p:grpSpPr>
      <p:sp>
        <p:nvSpPr>
          <p:cNvPr id="37" name="Google Shape;37;p28"/>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
        <p:nvSpPr>
          <p:cNvPr id="38" name="Google Shape;38;p28"/>
          <p:cNvSpPr txBox="1"/>
          <p:nvPr>
            <p:ph idx="1" type="body"/>
          </p:nvPr>
        </p:nvSpPr>
        <p:spPr>
          <a:xfrm>
            <a:off x="457200" y="1600200"/>
            <a:ext cx="8229600" cy="4525963"/>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9" name="Google Shape;39;p28"/>
          <p:cNvSpPr txBox="1"/>
          <p:nvPr>
            <p:ph idx="10" type="dt"/>
          </p:nvPr>
        </p:nvSpPr>
        <p:spPr>
          <a:xfrm>
            <a:off x="457200" y="6356350"/>
            <a:ext cx="2133599" cy="365125"/>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0" name="Google Shape;40;p28"/>
          <p:cNvSpPr txBox="1"/>
          <p:nvPr>
            <p:ph idx="11" type="ftr"/>
          </p:nvPr>
        </p:nvSpPr>
        <p:spPr>
          <a:xfrm>
            <a:off x="3124200" y="6356350"/>
            <a:ext cx="2895600" cy="365125"/>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1" name="Google Shape;41;p28"/>
          <p:cNvSpPr txBox="1"/>
          <p:nvPr>
            <p:ph idx="12" type="sldNum"/>
          </p:nvPr>
        </p:nvSpPr>
        <p:spPr>
          <a:xfrm>
            <a:off x="6553200" y="6356350"/>
            <a:ext cx="2133599"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18.png"/><Relationship Id="rId7" Type="http://schemas.openxmlformats.org/officeDocument/2006/relationships/image" Target="../media/image15.png"/><Relationship Id="rId8"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30.jp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image" Target="../media/image32.png"/><Relationship Id="rId5" Type="http://schemas.openxmlformats.org/officeDocument/2006/relationships/image" Target="../media/image27.png"/><Relationship Id="rId6" Type="http://schemas.openxmlformats.org/officeDocument/2006/relationships/image" Target="../media/image23.png"/><Relationship Id="rId7" Type="http://schemas.openxmlformats.org/officeDocument/2006/relationships/image" Target="../media/image26.png"/><Relationship Id="rId8"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31.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4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5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5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49.png"/><Relationship Id="rId4" Type="http://schemas.openxmlformats.org/officeDocument/2006/relationships/image" Target="../media/image48.png"/><Relationship Id="rId5" Type="http://schemas.openxmlformats.org/officeDocument/2006/relationships/hyperlink" Target="https://web.expasy.org/cgi-bin/translate/dna2aa.cgi"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5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5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5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57.png"/><Relationship Id="rId4" Type="http://schemas.openxmlformats.org/officeDocument/2006/relationships/hyperlink" Target="http://www.scivis.it/videos/" TargetMode="External"/><Relationship Id="rId5" Type="http://schemas.openxmlformats.org/officeDocument/2006/relationships/hyperlink" Target="https://vimeo.com/10979476"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59.jpg"/><Relationship Id="rId4" Type="http://schemas.openxmlformats.org/officeDocument/2006/relationships/image" Target="../media/image60.png"/><Relationship Id="rId9" Type="http://schemas.openxmlformats.org/officeDocument/2006/relationships/image" Target="../media/image62.jpg"/><Relationship Id="rId5" Type="http://schemas.openxmlformats.org/officeDocument/2006/relationships/image" Target="../media/image63.jpg"/><Relationship Id="rId6" Type="http://schemas.openxmlformats.org/officeDocument/2006/relationships/image" Target="../media/image64.jpg"/><Relationship Id="rId7" Type="http://schemas.openxmlformats.org/officeDocument/2006/relationships/image" Target="../media/image61.jpg"/><Relationship Id="rId8" Type="http://schemas.openxmlformats.org/officeDocument/2006/relationships/image" Target="../media/image6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6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image" Target="../media/image6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 Id="rId3" Type="http://schemas.openxmlformats.org/officeDocument/2006/relationships/hyperlink" Target="https://docs.google.com/spreadsheets/d/1Phb9Vh521ejOyXHLpthb7rvESql0enO-/edit?usp=sharing&amp;ouid=104325971005860823743&amp;rtpof=true&amp;sd=tru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2.jpg"/><Relationship Id="rId5"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9.jp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g12bfc0d0606_0_116"/>
          <p:cNvSpPr txBox="1"/>
          <p:nvPr/>
        </p:nvSpPr>
        <p:spPr>
          <a:xfrm>
            <a:off x="589975" y="4630075"/>
            <a:ext cx="8317200" cy="9207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76092"/>
              </a:buClr>
              <a:buSzPts val="600"/>
              <a:buFont typeface="Corbel"/>
              <a:buNone/>
            </a:pPr>
            <a:r>
              <a:rPr b="1" i="0" lang="it-IT" sz="2400" u="none" cap="none" strike="noStrike">
                <a:solidFill>
                  <a:srgbClr val="376092"/>
                </a:solidFill>
                <a:latin typeface="Corbel"/>
                <a:ea typeface="Corbel"/>
                <a:cs typeface="Corbel"/>
                <a:sym typeface="Corbel"/>
              </a:rPr>
              <a:t>Francesca De Leo, Luana Licata, Anna Marabotti,</a:t>
            </a:r>
            <a:r>
              <a:rPr b="0" i="0" lang="it-IT" sz="2400" u="none" cap="none" strike="noStrike">
                <a:solidFill>
                  <a:srgbClr val="376092"/>
                </a:solidFill>
                <a:latin typeface="Corbel"/>
                <a:ea typeface="Corbel"/>
                <a:cs typeface="Corbel"/>
                <a:sym typeface="Corbel"/>
              </a:rPr>
              <a:t> </a:t>
            </a:r>
            <a:r>
              <a:rPr b="1" i="0" lang="it-IT" sz="2400" u="none" cap="none" strike="noStrike">
                <a:solidFill>
                  <a:srgbClr val="376092"/>
                </a:solidFill>
                <a:latin typeface="Corbel"/>
                <a:ea typeface="Corbel"/>
                <a:cs typeface="Corbel"/>
                <a:sym typeface="Corbel"/>
              </a:rPr>
              <a:t>Allegra Via</a:t>
            </a:r>
            <a:endParaRPr b="0" i="0" sz="2400" u="none" cap="none" strike="noStrike">
              <a:solidFill>
                <a:srgbClr val="376092"/>
              </a:solidFill>
              <a:latin typeface="Corbel"/>
              <a:ea typeface="Corbel"/>
              <a:cs typeface="Corbel"/>
              <a:sym typeface="Corbel"/>
            </a:endParaRPr>
          </a:p>
        </p:txBody>
      </p:sp>
      <p:pic>
        <p:nvPicPr>
          <p:cNvPr descr="Elixir-Ita_LOGO.png" id="117" name="Google Shape;117;g12bfc0d0606_0_116"/>
          <p:cNvPicPr preferRelativeResize="0"/>
          <p:nvPr/>
        </p:nvPicPr>
        <p:blipFill rotWithShape="1">
          <a:blip r:embed="rId3">
            <a:alphaModFix/>
          </a:blip>
          <a:srcRect b="0" l="0" r="0" t="0"/>
          <a:stretch/>
        </p:blipFill>
        <p:spPr>
          <a:xfrm>
            <a:off x="125700" y="5084150"/>
            <a:ext cx="2124099" cy="1747175"/>
          </a:xfrm>
          <a:prstGeom prst="rect">
            <a:avLst/>
          </a:prstGeom>
          <a:noFill/>
          <a:ln>
            <a:noFill/>
          </a:ln>
        </p:spPr>
      </p:pic>
      <p:pic>
        <p:nvPicPr>
          <p:cNvPr id="118" name="Google Shape;118;g12bfc0d0606_0_116"/>
          <p:cNvPicPr preferRelativeResize="0"/>
          <p:nvPr/>
        </p:nvPicPr>
        <p:blipFill rotWithShape="1">
          <a:blip r:embed="rId4">
            <a:alphaModFix/>
          </a:blip>
          <a:srcRect b="0" l="0" r="0" t="0"/>
          <a:stretch/>
        </p:blipFill>
        <p:spPr>
          <a:xfrm>
            <a:off x="1046350" y="319925"/>
            <a:ext cx="7220249" cy="4310151"/>
          </a:xfrm>
          <a:prstGeom prst="rect">
            <a:avLst/>
          </a:prstGeom>
          <a:noFill/>
          <a:ln>
            <a:noFill/>
          </a:ln>
        </p:spPr>
      </p:pic>
      <p:pic>
        <p:nvPicPr>
          <p:cNvPr id="119" name="Google Shape;119;g12bfc0d0606_0_116"/>
          <p:cNvPicPr preferRelativeResize="0"/>
          <p:nvPr/>
        </p:nvPicPr>
        <p:blipFill rotWithShape="1">
          <a:blip r:embed="rId5">
            <a:alphaModFix/>
          </a:blip>
          <a:srcRect b="0" l="0" r="0" t="0"/>
          <a:stretch/>
        </p:blipFill>
        <p:spPr>
          <a:xfrm>
            <a:off x="2701526" y="5889650"/>
            <a:ext cx="1950500" cy="769954"/>
          </a:xfrm>
          <a:prstGeom prst="rect">
            <a:avLst/>
          </a:prstGeom>
          <a:noFill/>
          <a:ln>
            <a:noFill/>
          </a:ln>
        </p:spPr>
      </p:pic>
      <p:pic>
        <p:nvPicPr>
          <p:cNvPr id="120" name="Google Shape;120;g12bfc0d0606_0_116"/>
          <p:cNvPicPr preferRelativeResize="0"/>
          <p:nvPr/>
        </p:nvPicPr>
        <p:blipFill rotWithShape="1">
          <a:blip r:embed="rId6">
            <a:alphaModFix/>
          </a:blip>
          <a:srcRect b="0" l="0" r="0" t="0"/>
          <a:stretch/>
        </p:blipFill>
        <p:spPr>
          <a:xfrm>
            <a:off x="6687100" y="5375625"/>
            <a:ext cx="2069726" cy="1164221"/>
          </a:xfrm>
          <a:prstGeom prst="rect">
            <a:avLst/>
          </a:prstGeom>
          <a:noFill/>
          <a:ln>
            <a:noFill/>
          </a:ln>
        </p:spPr>
      </p:pic>
      <p:pic>
        <p:nvPicPr>
          <p:cNvPr id="121" name="Google Shape;121;g12bfc0d0606_0_116"/>
          <p:cNvPicPr preferRelativeResize="0"/>
          <p:nvPr/>
        </p:nvPicPr>
        <p:blipFill rotWithShape="1">
          <a:blip r:embed="rId7">
            <a:alphaModFix/>
          </a:blip>
          <a:srcRect b="0" l="0" r="0" t="0"/>
          <a:stretch/>
        </p:blipFill>
        <p:spPr>
          <a:xfrm>
            <a:off x="5142225" y="5155550"/>
            <a:ext cx="1416410" cy="1604375"/>
          </a:xfrm>
          <a:prstGeom prst="rect">
            <a:avLst/>
          </a:prstGeom>
          <a:noFill/>
          <a:ln>
            <a:noFill/>
          </a:ln>
        </p:spPr>
      </p:pic>
      <p:pic>
        <p:nvPicPr>
          <p:cNvPr id="122" name="Google Shape;122;g12bfc0d0606_0_116"/>
          <p:cNvPicPr preferRelativeResize="0"/>
          <p:nvPr/>
        </p:nvPicPr>
        <p:blipFill rotWithShape="1">
          <a:blip r:embed="rId8">
            <a:alphaModFix/>
          </a:blip>
          <a:srcRect b="0" l="0" r="0" t="0"/>
          <a:stretch/>
        </p:blipFill>
        <p:spPr>
          <a:xfrm>
            <a:off x="2605637" y="5240200"/>
            <a:ext cx="2180751" cy="649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g12bfc0d0606_0_55"/>
          <p:cNvSpPr/>
          <p:nvPr/>
        </p:nvSpPr>
        <p:spPr>
          <a:xfrm>
            <a:off x="9448920" y="2971800"/>
            <a:ext cx="183900" cy="461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5" name="Google Shape;195;g12bfc0d0606_0_55"/>
          <p:cNvPicPr preferRelativeResize="0"/>
          <p:nvPr/>
        </p:nvPicPr>
        <p:blipFill rotWithShape="1">
          <a:blip r:embed="rId3">
            <a:alphaModFix/>
          </a:blip>
          <a:srcRect b="0" l="0" r="0" t="0"/>
          <a:stretch/>
        </p:blipFill>
        <p:spPr>
          <a:xfrm>
            <a:off x="1232640" y="1645199"/>
            <a:ext cx="6759454" cy="5016857"/>
          </a:xfrm>
          <a:prstGeom prst="rect">
            <a:avLst/>
          </a:prstGeom>
          <a:noFill/>
          <a:ln>
            <a:noFill/>
          </a:ln>
        </p:spPr>
      </p:pic>
      <p:sp>
        <p:nvSpPr>
          <p:cNvPr id="196" name="Google Shape;196;g12bfc0d0606_0_55"/>
          <p:cNvSpPr/>
          <p:nvPr/>
        </p:nvSpPr>
        <p:spPr>
          <a:xfrm>
            <a:off x="3454560" y="993240"/>
            <a:ext cx="2261400" cy="4560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400"/>
              <a:buFont typeface="Arial"/>
              <a:buNone/>
            </a:pPr>
            <a:r>
              <a:rPr b="1" i="0" lang="it-IT" sz="2400" u="none" cap="none" strike="noStrike">
                <a:solidFill>
                  <a:srgbClr val="000000"/>
                </a:solidFill>
                <a:latin typeface="Corbel"/>
                <a:ea typeface="Corbel"/>
                <a:cs typeface="Corbel"/>
                <a:sym typeface="Corbel"/>
              </a:rPr>
              <a:t>Applicazioni</a:t>
            </a:r>
            <a:endParaRPr b="0" i="0" sz="1800" u="none" cap="none" strike="noStrike">
              <a:solidFill>
                <a:srgbClr val="000000"/>
              </a:solidFill>
              <a:latin typeface="Corbel"/>
              <a:ea typeface="Corbel"/>
              <a:cs typeface="Corbel"/>
              <a:sym typeface="Corbel"/>
            </a:endParaRPr>
          </a:p>
        </p:txBody>
      </p:sp>
      <p:sp>
        <p:nvSpPr>
          <p:cNvPr id="197" name="Google Shape;197;g12bfc0d0606_0_55"/>
          <p:cNvSpPr/>
          <p:nvPr/>
        </p:nvSpPr>
        <p:spPr>
          <a:xfrm>
            <a:off x="0" y="260911"/>
            <a:ext cx="7466426" cy="5169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Arial"/>
              <a:buNone/>
            </a:pPr>
            <a:r>
              <a:rPr b="1" i="0" lang="it-IT" sz="2800" u="none" cap="none" strike="noStrike">
                <a:solidFill>
                  <a:srgbClr val="000000"/>
                </a:solidFill>
                <a:latin typeface="Corbel"/>
                <a:ea typeface="Corbel"/>
                <a:cs typeface="Corbel"/>
                <a:sym typeface="Corbel"/>
              </a:rPr>
              <a:t>La Bioinformatica permette di fare molte cose</a:t>
            </a:r>
            <a:endParaRPr b="0" i="0" sz="1800" u="none" cap="none" strike="noStrike">
              <a:solidFill>
                <a:srgbClr val="000000"/>
              </a:solidFill>
              <a:latin typeface="Corbel"/>
              <a:ea typeface="Corbel"/>
              <a:cs typeface="Corbel"/>
              <a:sym typeface="Corbe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43"/>
          <p:cNvSpPr txBox="1"/>
          <p:nvPr/>
        </p:nvSpPr>
        <p:spPr>
          <a:xfrm>
            <a:off x="540327" y="3434040"/>
            <a:ext cx="7354200" cy="61552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0" i="0" lang="it-IT" sz="2800" u="none" cap="none" strike="noStrike">
                <a:solidFill>
                  <a:srgbClr val="000000"/>
                </a:solidFill>
                <a:latin typeface="Corbel"/>
                <a:ea typeface="Corbel"/>
                <a:cs typeface="Corbel"/>
                <a:sym typeface="Corbel"/>
              </a:rPr>
              <a:t>Risultati di apprendimento</a:t>
            </a:r>
            <a:endParaRPr b="0" i="0" sz="2800" u="none" cap="none" strike="noStrike">
              <a:solidFill>
                <a:srgbClr val="000000"/>
              </a:solidFill>
              <a:latin typeface="Corbel"/>
              <a:ea typeface="Corbel"/>
              <a:cs typeface="Corbel"/>
              <a:sym typeface="Corbel"/>
            </a:endParaRPr>
          </a:p>
        </p:txBody>
      </p:sp>
      <p:sp>
        <p:nvSpPr>
          <p:cNvPr id="203" name="Google Shape;203;p43"/>
          <p:cNvSpPr txBox="1"/>
          <p:nvPr/>
        </p:nvSpPr>
        <p:spPr>
          <a:xfrm>
            <a:off x="581890" y="1218183"/>
            <a:ext cx="7354200" cy="61552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0" i="0" lang="it-IT" sz="2800" u="none" cap="none" strike="noStrike">
                <a:solidFill>
                  <a:srgbClr val="000000"/>
                </a:solidFill>
                <a:latin typeface="Corbel"/>
                <a:ea typeface="Corbel"/>
                <a:cs typeface="Corbel"/>
                <a:sym typeface="Corbel"/>
              </a:rPr>
              <a:t>Obiettivo del seminario</a:t>
            </a:r>
            <a:endParaRPr b="0" i="0" sz="2800" u="none" cap="none" strike="noStrike">
              <a:solidFill>
                <a:srgbClr val="000000"/>
              </a:solidFill>
              <a:latin typeface="Corbel"/>
              <a:ea typeface="Corbel"/>
              <a:cs typeface="Corbel"/>
              <a:sym typeface="Corbel"/>
            </a:endParaRPr>
          </a:p>
        </p:txBody>
      </p:sp>
      <p:sp>
        <p:nvSpPr>
          <p:cNvPr id="204" name="Google Shape;204;p43"/>
          <p:cNvSpPr txBox="1"/>
          <p:nvPr/>
        </p:nvSpPr>
        <p:spPr>
          <a:xfrm>
            <a:off x="540327" y="4049563"/>
            <a:ext cx="8330541" cy="246221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200" u="none" cap="none" strike="noStrike">
                <a:solidFill>
                  <a:srgbClr val="000000"/>
                </a:solidFill>
                <a:latin typeface="Corbel"/>
                <a:ea typeface="Corbel"/>
                <a:cs typeface="Corbel"/>
                <a:sym typeface="Corbel"/>
              </a:rPr>
              <a:t>Per la fine del seminario sarete in grado di:</a:t>
            </a:r>
            <a:endParaRPr/>
          </a:p>
          <a:p>
            <a:pPr indent="-285750" lvl="0" marL="285750" marR="0" rtl="0" algn="l">
              <a:lnSpc>
                <a:spcPct val="100000"/>
              </a:lnSpc>
              <a:spcBef>
                <a:spcPts val="0"/>
              </a:spcBef>
              <a:spcAft>
                <a:spcPts val="0"/>
              </a:spcAft>
              <a:buClr>
                <a:srgbClr val="000000"/>
              </a:buClr>
              <a:buSzPts val="2200"/>
              <a:buFont typeface="Arial"/>
              <a:buChar char="•"/>
            </a:pPr>
            <a:r>
              <a:rPr b="0" i="0" lang="it-IT" sz="2200" u="none" cap="none" strike="noStrike">
                <a:solidFill>
                  <a:srgbClr val="000000"/>
                </a:solidFill>
                <a:latin typeface="Corbel"/>
                <a:ea typeface="Corbel"/>
                <a:cs typeface="Corbel"/>
                <a:sym typeface="Corbel"/>
              </a:rPr>
              <a:t>Elencare alcune risorse bioinformatiche fondamentali per lo studio della biologia</a:t>
            </a:r>
            <a:endParaRPr b="0" i="0" sz="2200" u="none" cap="none" strike="noStrike">
              <a:solidFill>
                <a:srgbClr val="000000"/>
              </a:solidFill>
              <a:latin typeface="Corbel"/>
              <a:ea typeface="Corbel"/>
              <a:cs typeface="Corbel"/>
              <a:sym typeface="Corbel"/>
            </a:endParaRPr>
          </a:p>
          <a:p>
            <a:pPr indent="-285750" lvl="0" marL="285750" marR="0" rtl="0" algn="l">
              <a:lnSpc>
                <a:spcPct val="100000"/>
              </a:lnSpc>
              <a:spcBef>
                <a:spcPts val="0"/>
              </a:spcBef>
              <a:spcAft>
                <a:spcPts val="0"/>
              </a:spcAft>
              <a:buClr>
                <a:srgbClr val="000000"/>
              </a:buClr>
              <a:buSzPts val="2200"/>
              <a:buFont typeface="Arial"/>
              <a:buChar char="•"/>
            </a:pPr>
            <a:r>
              <a:rPr b="0" i="0" lang="it-IT" sz="2200" u="none" cap="none" strike="noStrike">
                <a:solidFill>
                  <a:srgbClr val="000000"/>
                </a:solidFill>
                <a:latin typeface="Corbel"/>
                <a:ea typeface="Corbel"/>
                <a:cs typeface="Corbel"/>
                <a:sym typeface="Corbel"/>
              </a:rPr>
              <a:t>Consultare le principali banche dati di sequenze geniche, proteiche, strutture proteiche e di letteratura scientifica </a:t>
            </a:r>
            <a:endParaRPr/>
          </a:p>
          <a:p>
            <a:pPr indent="-285750" lvl="0" marL="285750" marR="0" rtl="0" algn="l">
              <a:lnSpc>
                <a:spcPct val="100000"/>
              </a:lnSpc>
              <a:spcBef>
                <a:spcPts val="0"/>
              </a:spcBef>
              <a:spcAft>
                <a:spcPts val="0"/>
              </a:spcAft>
              <a:buClr>
                <a:srgbClr val="000000"/>
              </a:buClr>
              <a:buSzPts val="2200"/>
              <a:buFont typeface="Arial"/>
              <a:buChar char="•"/>
            </a:pPr>
            <a:r>
              <a:rPr b="0" i="0" lang="it-IT" sz="2200" u="none" cap="none" strike="noStrike">
                <a:solidFill>
                  <a:srgbClr val="000000"/>
                </a:solidFill>
                <a:latin typeface="Corbel"/>
                <a:ea typeface="Corbel"/>
                <a:cs typeface="Corbel"/>
                <a:sym typeface="Corbel"/>
              </a:rPr>
              <a:t>Descrivere come progettare una lezione di biologia su un argomento specifico utilizzando risorse bioinformatiche</a:t>
            </a:r>
            <a:endParaRPr b="0" i="0" sz="2200" u="none" cap="none" strike="noStrike">
              <a:solidFill>
                <a:srgbClr val="000000"/>
              </a:solidFill>
              <a:latin typeface="Corbel"/>
              <a:ea typeface="Corbel"/>
              <a:cs typeface="Corbel"/>
              <a:sym typeface="Corbel"/>
            </a:endParaRPr>
          </a:p>
        </p:txBody>
      </p:sp>
      <p:sp>
        <p:nvSpPr>
          <p:cNvPr id="205" name="Google Shape;205;p43"/>
          <p:cNvSpPr txBox="1"/>
          <p:nvPr/>
        </p:nvSpPr>
        <p:spPr>
          <a:xfrm>
            <a:off x="581890" y="1705261"/>
            <a:ext cx="7980219"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200" u="none" cap="none" strike="noStrike">
                <a:solidFill>
                  <a:srgbClr val="000000"/>
                </a:solidFill>
                <a:latin typeface="Corbel"/>
                <a:ea typeface="Corbel"/>
                <a:cs typeface="Corbel"/>
                <a:sym typeface="Corbel"/>
              </a:rPr>
              <a:t>Mostrare agli insegnanti che esistono risorse e strumenti bioinformatici accessibili gratuitamente anche attraverso smartphone, che permettono di studiare alcuni aspetti (se  non tutti) della biologia. </a:t>
            </a:r>
            <a:endParaRPr b="0" i="0" sz="2200" u="none" cap="none" strike="noStrike">
              <a:solidFill>
                <a:srgbClr val="000000"/>
              </a:solidFill>
              <a:latin typeface="Corbel"/>
              <a:ea typeface="Corbel"/>
              <a:cs typeface="Corbel"/>
              <a:sym typeface="Corbel"/>
            </a:endParaRPr>
          </a:p>
        </p:txBody>
      </p:sp>
      <p:sp>
        <p:nvSpPr>
          <p:cNvPr id="206" name="Google Shape;206;p43"/>
          <p:cNvSpPr/>
          <p:nvPr/>
        </p:nvSpPr>
        <p:spPr>
          <a:xfrm>
            <a:off x="259080" y="20537"/>
            <a:ext cx="7635447"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it-IT" sz="2800" u="none" cap="none" strike="noStrike">
                <a:solidFill>
                  <a:srgbClr val="000000"/>
                </a:solidFill>
                <a:latin typeface="Corbel"/>
                <a:ea typeface="Corbel"/>
                <a:cs typeface="Corbel"/>
                <a:sym typeface="Corbel"/>
              </a:rPr>
              <a:t>La Bioinformatica per apprendere la Biologia: uno strumento didattico innovativo</a:t>
            </a:r>
            <a:endParaRPr b="1" i="0" sz="2800" u="none" cap="none" strike="noStrike">
              <a:solidFill>
                <a:srgbClr val="000000"/>
              </a:solidFill>
              <a:latin typeface="Corbel"/>
              <a:ea typeface="Corbel"/>
              <a:cs typeface="Corbel"/>
              <a:sym typeface="Corbe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11" name="Shape 211"/>
        <p:cNvGrpSpPr/>
        <p:nvPr/>
      </p:nvGrpSpPr>
      <p:grpSpPr>
        <a:xfrm>
          <a:off x="0" y="0"/>
          <a:ext cx="0" cy="0"/>
          <a:chOff x="0" y="0"/>
          <a:chExt cx="0" cy="0"/>
        </a:xfrm>
      </p:grpSpPr>
      <p:sp>
        <p:nvSpPr>
          <p:cNvPr id="212" name="Google Shape;212;p44"/>
          <p:cNvSpPr txBox="1"/>
          <p:nvPr/>
        </p:nvSpPr>
        <p:spPr>
          <a:xfrm>
            <a:off x="175375" y="5838455"/>
            <a:ext cx="8419605" cy="1015632"/>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baseline="30000" i="0" lang="it-IT" sz="1800" u="none" cap="none" strike="noStrike">
                <a:solidFill>
                  <a:srgbClr val="376092"/>
                </a:solidFill>
                <a:latin typeface="Corbel"/>
                <a:ea typeface="Corbel"/>
                <a:cs typeface="Corbel"/>
                <a:sym typeface="Corbel"/>
              </a:rPr>
              <a:t>1</a:t>
            </a:r>
            <a:r>
              <a:rPr b="0" i="0" lang="it-IT" sz="1800" u="none" cap="none" strike="noStrike">
                <a:solidFill>
                  <a:srgbClr val="376092"/>
                </a:solidFill>
                <a:latin typeface="Corbel"/>
                <a:ea typeface="Corbel"/>
                <a:cs typeface="Corbel"/>
                <a:sym typeface="Corbel"/>
              </a:rPr>
              <a:t> Consiglio Nazionale delle Ricerche</a:t>
            </a:r>
            <a:endParaRPr b="0" i="0" sz="18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it-IT" sz="1800" u="none" cap="none" strike="noStrike">
                <a:solidFill>
                  <a:srgbClr val="376092"/>
                </a:solidFill>
                <a:latin typeface="Corbel"/>
                <a:ea typeface="Corbel"/>
                <a:cs typeface="Corbel"/>
                <a:sym typeface="Corbel"/>
              </a:rPr>
              <a:t>2 Università di Roma "Tor Vergata" e Fondazione Human Technopole (Milano)</a:t>
            </a:r>
            <a:endParaRPr b="0" i="0" sz="1800" u="none" cap="none" strike="noStrike">
              <a:solidFill>
                <a:srgbClr val="376092"/>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baseline="30000" i="0" lang="it-IT" sz="1800" u="none" cap="none" strike="noStrike">
                <a:solidFill>
                  <a:srgbClr val="376092"/>
                </a:solidFill>
                <a:latin typeface="Corbel"/>
                <a:ea typeface="Corbel"/>
                <a:cs typeface="Corbel"/>
                <a:sym typeface="Corbel"/>
              </a:rPr>
              <a:t>3</a:t>
            </a:r>
            <a:r>
              <a:rPr b="0" i="0" lang="it-IT" sz="1800" u="none" cap="none" strike="noStrike">
                <a:solidFill>
                  <a:srgbClr val="376092"/>
                </a:solidFill>
                <a:latin typeface="Corbel"/>
                <a:ea typeface="Corbel"/>
                <a:cs typeface="Corbel"/>
                <a:sym typeface="Corbel"/>
              </a:rPr>
              <a:t> Università di Salerno</a:t>
            </a:r>
            <a:endParaRPr b="0" i="0" sz="1800" u="none" cap="none" strike="noStrike">
              <a:solidFill>
                <a:schemeClr val="dk1"/>
              </a:solidFill>
              <a:latin typeface="Corbel"/>
              <a:ea typeface="Corbel"/>
              <a:cs typeface="Corbel"/>
              <a:sym typeface="Corbel"/>
            </a:endParaRPr>
          </a:p>
        </p:txBody>
      </p:sp>
      <p:graphicFrame>
        <p:nvGraphicFramePr>
          <p:cNvPr id="213" name="Google Shape;213;p44"/>
          <p:cNvGraphicFramePr/>
          <p:nvPr/>
        </p:nvGraphicFramePr>
        <p:xfrm>
          <a:off x="0" y="131966"/>
          <a:ext cx="3000000" cy="3000000"/>
        </p:xfrm>
        <a:graphic>
          <a:graphicData uri="http://schemas.openxmlformats.org/drawingml/2006/table">
            <a:tbl>
              <a:tblPr bandRow="1" firstRow="1">
                <a:noFill/>
                <a:tableStyleId>{7F7A7A18-4C7F-4780-A615-4F11535FFB3A}</a:tableStyleId>
              </a:tblPr>
              <a:tblGrid>
                <a:gridCol w="1032725"/>
                <a:gridCol w="902950"/>
                <a:gridCol w="2755075"/>
                <a:gridCol w="2080525"/>
                <a:gridCol w="2289575"/>
              </a:tblGrid>
              <a:tr h="370850">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Tempo</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Attività</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Descrizione attività</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Obiettivo</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Risultato di apprendimento</a:t>
                      </a:r>
                      <a:endParaRPr/>
                    </a:p>
                  </a:txBody>
                  <a:tcPr marT="45725" marB="45725" marR="91450" marL="91450" anchor="ct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15 min</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Breve presentazione</a:t>
                      </a:r>
                      <a:endParaRPr/>
                    </a:p>
                  </a:txBody>
                  <a:tcPr marT="45725" marB="45725" marR="91450" marL="91450" anchor="ct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Allegra Via</a:t>
                      </a:r>
                      <a:r>
                        <a:rPr b="1" baseline="30000" lang="it-IT" sz="1600" u="none" cap="none" strike="noStrike">
                          <a:latin typeface="Corbel"/>
                          <a:ea typeface="Corbel"/>
                          <a:cs typeface="Corbel"/>
                          <a:sym typeface="Corbel"/>
                        </a:rPr>
                        <a:t>1 </a:t>
                      </a:r>
                      <a:r>
                        <a:rPr lang="it-IT" sz="1600" u="none" cap="none" strike="noStrike">
                          <a:latin typeface="Corbel"/>
                          <a:ea typeface="Corbel"/>
                          <a:cs typeface="Corbel"/>
                          <a:sym typeface="Corbel"/>
                        </a:rPr>
                        <a:t>introduce il seminario, le docenti, ELIXIRe ELIXIR Italy, la Bioinformatica</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Fornire ai docenti il contesto, l’obiettivo e  risultati di apprendimento del seminario</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Elencare tre “take home message” sulla bioinformatica</a:t>
                      </a:r>
                      <a:endParaRPr sz="1600" u="none" cap="none" strike="noStrike">
                        <a:latin typeface="Corbel"/>
                        <a:ea typeface="Corbel"/>
                        <a:cs typeface="Corbel"/>
                        <a:sym typeface="Corbel"/>
                      </a:endParaRPr>
                    </a:p>
                  </a:txBody>
                  <a:tcPr marT="45725" marB="45725" marR="91450" marL="91450" anchor="ct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45 min</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Lezione interattiva</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Anna Marabotti</a:t>
                      </a:r>
                      <a:r>
                        <a:rPr b="1" baseline="30000" lang="it-IT" sz="1600" u="none" cap="none" strike="noStrike">
                          <a:latin typeface="Corbel"/>
                          <a:ea typeface="Corbel"/>
                          <a:cs typeface="Corbel"/>
                          <a:sym typeface="Corbel"/>
                        </a:rPr>
                        <a:t>3</a:t>
                      </a:r>
                      <a:r>
                        <a:rPr b="1" lang="it-IT" sz="1600" u="none" cap="none" strike="noStrike">
                          <a:latin typeface="Corbel"/>
                          <a:ea typeface="Corbel"/>
                          <a:cs typeface="Corbel"/>
                          <a:sym typeface="Corbel"/>
                        </a:rPr>
                        <a:t> </a:t>
                      </a:r>
                      <a:r>
                        <a:rPr lang="it-IT" sz="1600" u="none" cap="none" strike="noStrike">
                          <a:latin typeface="Corbel"/>
                          <a:ea typeface="Corbel"/>
                          <a:cs typeface="Corbel"/>
                          <a:sym typeface="Corbel"/>
                        </a:rPr>
                        <a:t>svolge una ”lezione partecipativa” in cui i docenti assumono il ruolo dei propri studenti, esplorando un argomento della biologia attraverso risorse bioinformatiche.</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Mostrare ai docenti un esempio di lezione che potrebbero a loro volta proporre ai propri studenti</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Elencare</a:t>
                      </a:r>
                      <a:r>
                        <a:rPr lang="it-IT" sz="1600" u="none" cap="none" strike="noStrike">
                          <a:latin typeface="Corbel"/>
                          <a:ea typeface="Corbel"/>
                          <a:cs typeface="Corbel"/>
                          <a:sym typeface="Corbel"/>
                        </a:rPr>
                        <a:t> alcune risorse bioinformatiche fondamentali per lo studio della biologia</a:t>
                      </a:r>
                      <a:endParaRPr sz="1600" u="none" cap="none" strike="noStrike">
                        <a:latin typeface="Corbel"/>
                        <a:ea typeface="Corbel"/>
                        <a:cs typeface="Corbel"/>
                        <a:sym typeface="Corbel"/>
                      </a:endParaRPr>
                    </a:p>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Consultare</a:t>
                      </a:r>
                      <a:r>
                        <a:rPr lang="it-IT" sz="1600" u="none" cap="none" strike="noStrike">
                          <a:latin typeface="Corbel"/>
                          <a:ea typeface="Corbel"/>
                          <a:cs typeface="Corbel"/>
                          <a:sym typeface="Corbel"/>
                        </a:rPr>
                        <a:t> le principali banche dati di sequenze geniche, proteiche e strutture proteiche e letteratura scientifica </a:t>
                      </a:r>
                      <a:endParaRPr/>
                    </a:p>
                  </a:txBody>
                  <a:tcPr marT="45725" marB="45725" marR="91450" marL="91450" anchor="ctr">
                    <a:solidFill>
                      <a:srgbClr val="FDE9D8"/>
                    </a:solidFill>
                  </a:tcP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30 min</a:t>
                      </a:r>
                      <a:endParaRPr/>
                    </a:p>
                  </a:txBody>
                  <a:tcPr marT="45725" marB="45725" marR="91450" marL="91450" anchor="ctr">
                    <a:solidFill>
                      <a:srgbClr val="FBD4B4"/>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Discussione</a:t>
                      </a:r>
                      <a:endParaRPr/>
                    </a:p>
                  </a:txBody>
                  <a:tcPr marT="45725" marB="45725" marR="91450" marL="91450" anchor="ctr">
                    <a:solidFill>
                      <a:srgbClr val="FBD4B4"/>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Moderata da </a:t>
                      </a:r>
                      <a:r>
                        <a:rPr b="1" lang="it-IT" sz="1600" u="none" cap="none" strike="noStrike">
                          <a:latin typeface="Corbel"/>
                          <a:ea typeface="Corbel"/>
                          <a:cs typeface="Corbel"/>
                          <a:sym typeface="Corbel"/>
                        </a:rPr>
                        <a:t>Francesca De Leo</a:t>
                      </a:r>
                      <a:r>
                        <a:rPr b="1" baseline="30000" lang="it-IT" sz="1600" u="none" cap="none" strike="noStrike">
                          <a:latin typeface="Corbel"/>
                          <a:ea typeface="Corbel"/>
                          <a:cs typeface="Corbel"/>
                          <a:sym typeface="Corbel"/>
                        </a:rPr>
                        <a:t>1</a:t>
                      </a:r>
                      <a:r>
                        <a:rPr b="1" lang="it-IT" sz="1600" u="none" cap="none" strike="noStrike">
                          <a:latin typeface="Corbel"/>
                          <a:ea typeface="Corbel"/>
                          <a:cs typeface="Corbel"/>
                          <a:sym typeface="Corbel"/>
                        </a:rPr>
                        <a:t> </a:t>
                      </a:r>
                      <a:r>
                        <a:rPr lang="it-IT" sz="1600" u="none" cap="none" strike="noStrike">
                          <a:latin typeface="Corbel"/>
                          <a:ea typeface="Corbel"/>
                          <a:cs typeface="Corbel"/>
                          <a:sym typeface="Corbel"/>
                        </a:rPr>
                        <a:t>e </a:t>
                      </a:r>
                      <a:r>
                        <a:rPr b="1" lang="it-IT" sz="1600" u="none" cap="none" strike="noStrike">
                          <a:latin typeface="Corbel"/>
                          <a:ea typeface="Corbel"/>
                          <a:cs typeface="Corbel"/>
                          <a:sym typeface="Corbel"/>
                        </a:rPr>
                        <a:t>Luana Licata</a:t>
                      </a:r>
                      <a:r>
                        <a:rPr b="1" baseline="30000" lang="it-IT" sz="1600" u="none" cap="none" strike="noStrike">
                          <a:latin typeface="Corbel"/>
                          <a:ea typeface="Corbel"/>
                          <a:cs typeface="Corbel"/>
                          <a:sym typeface="Corbel"/>
                        </a:rPr>
                        <a:t>2</a:t>
                      </a:r>
                      <a:r>
                        <a:rPr lang="it-IT" sz="1600" u="none" cap="none" strike="noStrike">
                          <a:latin typeface="Corbel"/>
                          <a:ea typeface="Corbel"/>
                          <a:cs typeface="Corbel"/>
                          <a:sym typeface="Corbel"/>
                        </a:rPr>
                        <a:t>. </a:t>
                      </a:r>
                      <a:r>
                        <a:rPr b="0" lang="it-IT" sz="1600" u="none" cap="none" strike="noStrike">
                          <a:latin typeface="Corbel"/>
                          <a:ea typeface="Corbel"/>
                          <a:cs typeface="Corbel"/>
                          <a:sym typeface="Corbel"/>
                        </a:rPr>
                        <a:t>Discussione </a:t>
                      </a:r>
                      <a:r>
                        <a:rPr b="0" lang="it-IT" sz="1600" u="none" cap="none" strike="noStrike">
                          <a:latin typeface="Corbel"/>
                          <a:ea typeface="Corbel"/>
                          <a:cs typeface="Corbel"/>
                          <a:sym typeface="Corbel"/>
                        </a:rPr>
                        <a:t>sulle difficoltà nell’utilizzo dell’approccio nel contesto scolastico</a:t>
                      </a:r>
                      <a:endParaRPr b="0" sz="1600" u="none" cap="none" strike="noStrike">
                        <a:latin typeface="Corbel"/>
                        <a:ea typeface="Corbel"/>
                        <a:cs typeface="Corbel"/>
                        <a:sym typeface="Corbel"/>
                      </a:endParaRPr>
                    </a:p>
                  </a:txBody>
                  <a:tcPr marT="45725" marB="45725" marR="91450" marL="91450" anchor="ctr">
                    <a:solidFill>
                      <a:srgbClr val="FBD4B4"/>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Riflettere sulle difficoltà nell’utilizzo dell’approccio proposto e su come affrontarle</a:t>
                      </a:r>
                      <a:endParaRPr/>
                    </a:p>
                  </a:txBody>
                  <a:tcPr marT="45725" marB="45725" marR="91450" marL="91450" anchor="ctr">
                    <a:solidFill>
                      <a:srgbClr val="FBD4B4"/>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it-IT" sz="1600" u="none" cap="none" strike="noStrike">
                          <a:latin typeface="Corbel"/>
                          <a:ea typeface="Corbel"/>
                          <a:cs typeface="Corbel"/>
                          <a:sym typeface="Corbel"/>
                        </a:rPr>
                        <a:t>Descrivere come progettare una lezione di biologia su un argomento specifico utilizzando risorse bioinformatiche</a:t>
                      </a:r>
                      <a:endParaRPr sz="1600" u="none" cap="none" strike="noStrike">
                        <a:latin typeface="Corbel"/>
                        <a:ea typeface="Corbel"/>
                        <a:cs typeface="Corbel"/>
                        <a:sym typeface="Corbel"/>
                      </a:endParaRPr>
                    </a:p>
                  </a:txBody>
                  <a:tcPr marT="45725" marB="45725" marR="91450" marL="91450" anchor="ctr">
                    <a:solidFill>
                      <a:srgbClr val="FBD4B4"/>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g12bfc0d0606_0_63"/>
          <p:cNvSpPr txBox="1"/>
          <p:nvPr/>
        </p:nvSpPr>
        <p:spPr>
          <a:xfrm>
            <a:off x="593766" y="2656268"/>
            <a:ext cx="7956468" cy="2862292"/>
          </a:xfrm>
          <a:prstGeom prst="rect">
            <a:avLst/>
          </a:prstGeom>
          <a:noFill/>
          <a:ln>
            <a:noFill/>
          </a:ln>
        </p:spPr>
        <p:txBody>
          <a:bodyPr anchorCtr="0" anchor="t" bIns="91425" lIns="91425" spcFirstLastPara="1" rIns="91425" wrap="square" tIns="91425">
            <a:spAutoFit/>
          </a:bodyPr>
          <a:lstStyle/>
          <a:p>
            <a:pPr indent="-571500" lvl="0" marL="571500" marR="0" rtl="0" algn="l">
              <a:lnSpc>
                <a:spcPct val="100000"/>
              </a:lnSpc>
              <a:spcBef>
                <a:spcPts val="0"/>
              </a:spcBef>
              <a:spcAft>
                <a:spcPts val="0"/>
              </a:spcAft>
              <a:buClr>
                <a:srgbClr val="000000"/>
              </a:buClr>
              <a:buSzPts val="3200"/>
              <a:buFont typeface="Arial"/>
              <a:buChar char="•"/>
            </a:pPr>
            <a:r>
              <a:rPr b="0" i="0" lang="it-IT" sz="3200" u="none" cap="none" strike="noStrike">
                <a:solidFill>
                  <a:srgbClr val="000000"/>
                </a:solidFill>
                <a:latin typeface="Corbel"/>
                <a:ea typeface="Corbel"/>
                <a:cs typeface="Corbel"/>
                <a:sym typeface="Corbel"/>
              </a:rPr>
              <a:t>Follow up: percorso di supporto all’erogazione di una o più lezioni di biologia usando risorse e strumenti bioinformatici </a:t>
            </a:r>
            <a:endParaRPr b="0" i="0" sz="3200" u="none" cap="none" strike="noStrike">
              <a:solidFill>
                <a:srgbClr val="000000"/>
              </a:solidFill>
              <a:latin typeface="Corbel"/>
              <a:ea typeface="Corbel"/>
              <a:cs typeface="Corbel"/>
              <a:sym typeface="Corbel"/>
            </a:endParaRPr>
          </a:p>
          <a:p>
            <a:pPr indent="-571500" lvl="0" marL="571500" marR="0" rtl="0" algn="l">
              <a:lnSpc>
                <a:spcPct val="100000"/>
              </a:lnSpc>
              <a:spcBef>
                <a:spcPts val="0"/>
              </a:spcBef>
              <a:spcAft>
                <a:spcPts val="0"/>
              </a:spcAft>
              <a:buClr>
                <a:srgbClr val="000000"/>
              </a:buClr>
              <a:buSzPts val="3200"/>
              <a:buFont typeface="Arial"/>
              <a:buChar char="•"/>
            </a:pPr>
            <a:r>
              <a:rPr b="0" i="0" lang="it-IT" sz="3200" u="none" cap="none" strike="noStrike">
                <a:solidFill>
                  <a:srgbClr val="000000"/>
                </a:solidFill>
                <a:latin typeface="Corbel"/>
                <a:ea typeface="Corbel"/>
                <a:cs typeface="Corbel"/>
                <a:sym typeface="Corbel"/>
              </a:rPr>
              <a:t>Il nostro approccio didattico parla di sé</a:t>
            </a:r>
            <a:endParaRPr b="0" i="0" sz="3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12bfc0d0606_0_63"/>
          <p:cNvSpPr txBox="1"/>
          <p:nvPr/>
        </p:nvSpPr>
        <p:spPr>
          <a:xfrm>
            <a:off x="593766" y="1555668"/>
            <a:ext cx="3060453"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800" u="none" cap="none" strike="noStrike">
                <a:solidFill>
                  <a:srgbClr val="000000"/>
                </a:solidFill>
                <a:latin typeface="Corbel"/>
                <a:ea typeface="Corbel"/>
                <a:cs typeface="Corbel"/>
                <a:sym typeface="Corbel"/>
              </a:rPr>
              <a:t>Ancora di due cose: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29" name="Google Shape;229;p2"/>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descr="Image result for logo UniTO" id="230" name="Google Shape;230;p2"/>
          <p:cNvSpPr/>
          <p:nvPr/>
        </p:nvSpPr>
        <p:spPr>
          <a:xfrm>
            <a:off x="155575" y="-2636838"/>
            <a:ext cx="5495925" cy="550545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Image result for logo UniTO" id="231" name="Google Shape;231;p2"/>
          <p:cNvSpPr/>
          <p:nvPr/>
        </p:nvSpPr>
        <p:spPr>
          <a:xfrm>
            <a:off x="307975" y="-2484438"/>
            <a:ext cx="5495925" cy="550545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2" name="Google Shape;232;p2"/>
          <p:cNvPicPr preferRelativeResize="0"/>
          <p:nvPr/>
        </p:nvPicPr>
        <p:blipFill rotWithShape="1">
          <a:blip r:embed="rId3">
            <a:alphaModFix/>
          </a:blip>
          <a:srcRect b="7734" l="9219" r="8194" t="20371"/>
          <a:stretch/>
        </p:blipFill>
        <p:spPr>
          <a:xfrm>
            <a:off x="1202760" y="972360"/>
            <a:ext cx="6738480" cy="2385000"/>
          </a:xfrm>
          <a:prstGeom prst="rect">
            <a:avLst/>
          </a:prstGeom>
          <a:noFill/>
          <a:ln>
            <a:noFill/>
          </a:ln>
        </p:spPr>
      </p:pic>
      <p:pic>
        <p:nvPicPr>
          <p:cNvPr id="233" name="Google Shape;233;p2"/>
          <p:cNvPicPr preferRelativeResize="0"/>
          <p:nvPr/>
        </p:nvPicPr>
        <p:blipFill rotWithShape="1">
          <a:blip r:embed="rId4">
            <a:alphaModFix/>
          </a:blip>
          <a:srcRect b="0" l="0" r="0" t="0"/>
          <a:stretch/>
        </p:blipFill>
        <p:spPr>
          <a:xfrm>
            <a:off x="539640" y="3377520"/>
            <a:ext cx="8159400" cy="3410280"/>
          </a:xfrm>
          <a:prstGeom prst="rect">
            <a:avLst/>
          </a:prstGeom>
          <a:noFill/>
          <a:ln>
            <a:noFill/>
          </a:ln>
        </p:spPr>
      </p:pic>
      <p:sp>
        <p:nvSpPr>
          <p:cNvPr id="234" name="Google Shape;234;p2"/>
          <p:cNvSpPr/>
          <p:nvPr/>
        </p:nvSpPr>
        <p:spPr>
          <a:xfrm>
            <a:off x="734616" y="535776"/>
            <a:ext cx="7653808" cy="43033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Corbel"/>
              <a:buNone/>
            </a:pPr>
            <a:r>
              <a:rPr b="1" i="0" lang="it-IT" sz="2400" u="none" cap="none" strike="noStrike">
                <a:solidFill>
                  <a:srgbClr val="000000"/>
                </a:solidFill>
                <a:latin typeface="Corbel"/>
                <a:ea typeface="Corbel"/>
                <a:cs typeface="Corbel"/>
                <a:sym typeface="Corbel"/>
              </a:rPr>
              <a:t>Esperienza: navigare nel "dogma" centrale della Biologia</a:t>
            </a:r>
            <a:endParaRPr b="0" i="0" sz="2400" u="none" cap="none" strike="noStrike">
              <a:solidFill>
                <a:srgbClr val="000000"/>
              </a:solidFill>
              <a:latin typeface="Corbel"/>
              <a:ea typeface="Corbel"/>
              <a:cs typeface="Corbel"/>
              <a:sym typeface="Corbe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40" name="Google Shape;240;p3"/>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pic>
        <p:nvPicPr>
          <p:cNvPr id="241" name="Google Shape;241;p3"/>
          <p:cNvPicPr preferRelativeResize="0"/>
          <p:nvPr/>
        </p:nvPicPr>
        <p:blipFill rotWithShape="1">
          <a:blip r:embed="rId3">
            <a:alphaModFix/>
          </a:blip>
          <a:srcRect b="4664" l="0" r="0" t="4663"/>
          <a:stretch/>
        </p:blipFill>
        <p:spPr>
          <a:xfrm>
            <a:off x="2744280" y="1422000"/>
            <a:ext cx="3655440" cy="2241720"/>
          </a:xfrm>
          <a:prstGeom prst="rect">
            <a:avLst/>
          </a:prstGeom>
          <a:noFill/>
          <a:ln cap="flat" cmpd="sng" w="38150">
            <a:solidFill>
              <a:srgbClr val="FF8000"/>
            </a:solidFill>
            <a:prstDash val="solid"/>
            <a:round/>
            <a:headEnd len="sm" w="sm" type="none"/>
            <a:tailEnd len="sm" w="sm" type="none"/>
          </a:ln>
        </p:spPr>
      </p:pic>
      <p:pic>
        <p:nvPicPr>
          <p:cNvPr id="242" name="Google Shape;242;p3"/>
          <p:cNvPicPr preferRelativeResize="0"/>
          <p:nvPr/>
        </p:nvPicPr>
        <p:blipFill rotWithShape="1">
          <a:blip r:embed="rId4">
            <a:alphaModFix/>
          </a:blip>
          <a:srcRect b="0" l="0" r="0" t="0"/>
          <a:stretch/>
        </p:blipFill>
        <p:spPr>
          <a:xfrm>
            <a:off x="655920" y="4106160"/>
            <a:ext cx="3565440" cy="2324520"/>
          </a:xfrm>
          <a:prstGeom prst="rect">
            <a:avLst/>
          </a:prstGeom>
          <a:noFill/>
          <a:ln cap="flat" cmpd="sng" w="38150">
            <a:solidFill>
              <a:srgbClr val="FF8000"/>
            </a:solidFill>
            <a:prstDash val="solid"/>
            <a:round/>
            <a:headEnd len="sm" w="sm" type="none"/>
            <a:tailEnd len="sm" w="sm" type="none"/>
          </a:ln>
        </p:spPr>
      </p:pic>
      <p:pic>
        <p:nvPicPr>
          <p:cNvPr id="243" name="Google Shape;243;p3"/>
          <p:cNvPicPr preferRelativeResize="0"/>
          <p:nvPr/>
        </p:nvPicPr>
        <p:blipFill rotWithShape="1">
          <a:blip r:embed="rId5">
            <a:alphaModFix/>
          </a:blip>
          <a:srcRect b="0" l="0" r="0" t="0"/>
          <a:stretch/>
        </p:blipFill>
        <p:spPr>
          <a:xfrm>
            <a:off x="5148720" y="4106160"/>
            <a:ext cx="3750480" cy="2355120"/>
          </a:xfrm>
          <a:prstGeom prst="rect">
            <a:avLst/>
          </a:prstGeom>
          <a:noFill/>
          <a:ln cap="flat" cmpd="sng" w="38150">
            <a:solidFill>
              <a:srgbClr val="FF8000"/>
            </a:solidFill>
            <a:prstDash val="solid"/>
            <a:round/>
            <a:headEnd len="sm" w="sm" type="none"/>
            <a:tailEnd len="sm" w="sm" type="none"/>
          </a:ln>
        </p:spPr>
      </p:pic>
      <p:sp>
        <p:nvSpPr>
          <p:cNvPr id="244" name="Google Shape;244;p3"/>
          <p:cNvSpPr/>
          <p:nvPr/>
        </p:nvSpPr>
        <p:spPr>
          <a:xfrm>
            <a:off x="3041640" y="3664440"/>
            <a:ext cx="3216960" cy="3945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Corbel"/>
              <a:buNone/>
            </a:pPr>
            <a:r>
              <a:rPr b="0" i="0" lang="it-IT" sz="2400" u="none" cap="none" strike="noStrike">
                <a:solidFill>
                  <a:srgbClr val="000000"/>
                </a:solidFill>
                <a:latin typeface="Corbel"/>
                <a:ea typeface="Corbel"/>
                <a:cs typeface="Corbel"/>
                <a:sym typeface="Corbel"/>
              </a:rPr>
              <a:t>Sequenze nucleotidiche</a:t>
            </a:r>
            <a:endParaRPr b="0" i="0" sz="2400" u="none" cap="none" strike="noStrike">
              <a:solidFill>
                <a:srgbClr val="000000"/>
              </a:solidFill>
              <a:latin typeface="Corbel"/>
              <a:ea typeface="Corbel"/>
              <a:cs typeface="Corbel"/>
              <a:sym typeface="Corbel"/>
            </a:endParaRPr>
          </a:p>
        </p:txBody>
      </p:sp>
      <p:sp>
        <p:nvSpPr>
          <p:cNvPr id="245" name="Google Shape;245;p3"/>
          <p:cNvSpPr/>
          <p:nvPr/>
        </p:nvSpPr>
        <p:spPr>
          <a:xfrm>
            <a:off x="642600" y="6444360"/>
            <a:ext cx="2712600" cy="3945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Corbel"/>
              <a:buNone/>
            </a:pPr>
            <a:r>
              <a:rPr b="0" i="0" lang="it-IT" sz="2400" u="none" cap="none" strike="noStrike">
                <a:solidFill>
                  <a:srgbClr val="000000"/>
                </a:solidFill>
                <a:latin typeface="Corbel"/>
                <a:ea typeface="Corbel"/>
                <a:cs typeface="Corbel"/>
                <a:sym typeface="Corbel"/>
              </a:rPr>
              <a:t>Sequenze proteiche</a:t>
            </a:r>
            <a:endParaRPr b="0" i="0" sz="2400" u="none" cap="none" strike="noStrike">
              <a:solidFill>
                <a:srgbClr val="000000"/>
              </a:solidFill>
              <a:latin typeface="Corbel"/>
              <a:ea typeface="Corbel"/>
              <a:cs typeface="Corbel"/>
              <a:sym typeface="Corbel"/>
            </a:endParaRPr>
          </a:p>
        </p:txBody>
      </p:sp>
      <p:sp>
        <p:nvSpPr>
          <p:cNvPr id="246" name="Google Shape;246;p3"/>
          <p:cNvSpPr/>
          <p:nvPr/>
        </p:nvSpPr>
        <p:spPr>
          <a:xfrm>
            <a:off x="5568120" y="6461640"/>
            <a:ext cx="3043080" cy="3945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Corbel"/>
              <a:buNone/>
            </a:pPr>
            <a:r>
              <a:rPr b="0" i="0" lang="it-IT" sz="2400" u="none" cap="none" strike="noStrike">
                <a:solidFill>
                  <a:srgbClr val="000000"/>
                </a:solidFill>
                <a:latin typeface="Corbel"/>
                <a:ea typeface="Corbel"/>
                <a:cs typeface="Corbel"/>
                <a:sym typeface="Corbel"/>
              </a:rPr>
              <a:t>Strutture proteiche 3D</a:t>
            </a:r>
            <a:endParaRPr b="0" i="0" sz="2400" u="none" cap="none" strike="noStrike">
              <a:solidFill>
                <a:srgbClr val="000000"/>
              </a:solidFill>
              <a:latin typeface="Corbel"/>
              <a:ea typeface="Corbel"/>
              <a:cs typeface="Corbel"/>
              <a:sym typeface="Corbel"/>
            </a:endParaRPr>
          </a:p>
        </p:txBody>
      </p:sp>
      <p:sp>
        <p:nvSpPr>
          <p:cNvPr id="247" name="Google Shape;247;p3"/>
          <p:cNvSpPr/>
          <p:nvPr/>
        </p:nvSpPr>
        <p:spPr>
          <a:xfrm>
            <a:off x="1353719" y="541224"/>
            <a:ext cx="6473160" cy="9435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Corbel"/>
              <a:buNone/>
            </a:pPr>
            <a:r>
              <a:rPr b="1" i="0" lang="it-IT" sz="2400" u="none" cap="none" strike="noStrike">
                <a:solidFill>
                  <a:srgbClr val="000000"/>
                </a:solidFill>
                <a:latin typeface="Corbel"/>
                <a:ea typeface="Corbel"/>
                <a:cs typeface="Corbel"/>
                <a:sym typeface="Corbel"/>
              </a:rPr>
              <a:t>Esploreremo alcuni database</a:t>
            </a:r>
            <a:endParaRPr b="0" i="0" sz="24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2400"/>
              <a:buFont typeface="Corbel"/>
              <a:buNone/>
            </a:pPr>
            <a:r>
              <a:rPr b="1" i="0" lang="it-IT" sz="2400" u="none" cap="none" strike="noStrike">
                <a:solidFill>
                  <a:srgbClr val="000000"/>
                </a:solidFill>
                <a:latin typeface="Corbel"/>
                <a:ea typeface="Corbel"/>
                <a:cs typeface="Corbel"/>
                <a:sym typeface="Corbel"/>
              </a:rPr>
              <a:t>NB: SONO TUTTI IN INGLESE!!!!</a:t>
            </a:r>
            <a:endParaRPr b="0" i="0" sz="2400" u="none" cap="none" strike="noStrike">
              <a:solidFill>
                <a:srgbClr val="000000"/>
              </a:solidFill>
              <a:latin typeface="Corbel"/>
              <a:ea typeface="Corbel"/>
              <a:cs typeface="Corbel"/>
              <a:sym typeface="Corbel"/>
            </a:endParaRPr>
          </a:p>
        </p:txBody>
      </p:sp>
      <p:pic>
        <p:nvPicPr>
          <p:cNvPr id="248" name="Google Shape;248;p3"/>
          <p:cNvPicPr preferRelativeResize="0"/>
          <p:nvPr/>
        </p:nvPicPr>
        <p:blipFill rotWithShape="1">
          <a:blip r:embed="rId6">
            <a:alphaModFix/>
          </a:blip>
          <a:srcRect b="0" l="0" r="0" t="0"/>
          <a:stretch/>
        </p:blipFill>
        <p:spPr>
          <a:xfrm>
            <a:off x="7042061" y="706455"/>
            <a:ext cx="1778647" cy="1220769"/>
          </a:xfrm>
          <a:prstGeom prst="rect">
            <a:avLst/>
          </a:prstGeom>
          <a:noFill/>
          <a:ln>
            <a:noFill/>
          </a:ln>
        </p:spPr>
      </p:pic>
      <p:pic>
        <p:nvPicPr>
          <p:cNvPr id="249" name="Google Shape;249;p3"/>
          <p:cNvPicPr preferRelativeResize="0"/>
          <p:nvPr/>
        </p:nvPicPr>
        <p:blipFill rotWithShape="1">
          <a:blip r:embed="rId7">
            <a:alphaModFix/>
          </a:blip>
          <a:srcRect b="0" l="0" r="0" t="0"/>
          <a:stretch/>
        </p:blipFill>
        <p:spPr>
          <a:xfrm>
            <a:off x="1" y="711055"/>
            <a:ext cx="2339752" cy="1234238"/>
          </a:xfrm>
          <a:prstGeom prst="rect">
            <a:avLst/>
          </a:prstGeom>
          <a:noFill/>
          <a:ln>
            <a:noFill/>
          </a:ln>
        </p:spPr>
      </p:pic>
      <p:pic>
        <p:nvPicPr>
          <p:cNvPr id="250" name="Google Shape;250;p3"/>
          <p:cNvPicPr preferRelativeResize="0"/>
          <p:nvPr/>
        </p:nvPicPr>
        <p:blipFill rotWithShape="1">
          <a:blip r:embed="rId8">
            <a:alphaModFix/>
          </a:blip>
          <a:srcRect b="0" l="0" r="0" t="0"/>
          <a:stretch/>
        </p:blipFill>
        <p:spPr>
          <a:xfrm>
            <a:off x="75041" y="2082342"/>
            <a:ext cx="2466975" cy="1847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0" st="0"/>
                                            </p:txEl>
                                          </p:spTgt>
                                        </p:tgtEl>
                                        <p:attrNameLst>
                                          <p:attrName>style.visibility</p:attrName>
                                        </p:attrNameLst>
                                      </p:cBhvr>
                                      <p:to>
                                        <p:strVal val="visible"/>
                                      </p:to>
                                    </p:set>
                                    <p:animEffect filter="fade" transition="in">
                                      <p:cBhvr>
                                        <p:cTn dur="500"/>
                                        <p:tgtEl>
                                          <p:spTgt spid="24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xEl>
                                              <p:pRg end="1" st="1"/>
                                            </p:txEl>
                                          </p:spTgt>
                                        </p:tgtEl>
                                        <p:attrNameLst>
                                          <p:attrName>style.visibility</p:attrName>
                                        </p:attrNameLst>
                                      </p:cBhvr>
                                      <p:to>
                                        <p:strVal val="visible"/>
                                      </p:to>
                                    </p:set>
                                    <p:animEffect filter="fade" transition="in">
                                      <p:cBhvr>
                                        <p:cTn dur="500"/>
                                        <p:tgtEl>
                                          <p:spTgt spid="24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gtEl>
                                        <p:attrNameLst>
                                          <p:attrName>style.visibility</p:attrName>
                                        </p:attrNameLst>
                                      </p:cBhvr>
                                      <p:to>
                                        <p:strVal val="visible"/>
                                      </p:to>
                                    </p:set>
                                    <p:animEffect filter="fade" transition="in">
                                      <p:cBhvr>
                                        <p:cTn dur="500"/>
                                        <p:tgtEl>
                                          <p:spTgt spid="249"/>
                                        </p:tgtEl>
                                      </p:cBhvr>
                                    </p:animEffect>
                                  </p:childTnLst>
                                </p:cTn>
                              </p:par>
                              <p:par>
                                <p:cTn fill="hold" nodeType="with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500"/>
                                        <p:tgtEl>
                                          <p:spTgt spid="2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8"/>
                                        </p:tgtEl>
                                        <p:attrNameLst>
                                          <p:attrName>style.visibility</p:attrName>
                                        </p:attrNameLst>
                                      </p:cBhvr>
                                      <p:to>
                                        <p:strVal val="visible"/>
                                      </p:to>
                                    </p:set>
                                    <p:animEffect filter="fade" transition="in">
                                      <p:cBhvr>
                                        <p:cTn dur="500"/>
                                        <p:tgtEl>
                                          <p:spTgt spid="2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gtEl>
                                        <p:attrNameLst>
                                          <p:attrName>style.visibility</p:attrName>
                                        </p:attrNameLst>
                                      </p:cBhvr>
                                      <p:to>
                                        <p:strVal val="visible"/>
                                      </p:to>
                                    </p:set>
                                    <p:animEffect filter="fade" transition="in">
                                      <p:cBhvr>
                                        <p:cTn dur="500"/>
                                        <p:tgtEl>
                                          <p:spTgt spid="241"/>
                                        </p:tgtEl>
                                      </p:cBhvr>
                                    </p:animEffect>
                                  </p:childTnLst>
                                </p:cTn>
                              </p:par>
                              <p:par>
                                <p:cTn fill="hold" nodeType="withEffect" presetClass="entr" presetID="10" presetSubtype="0">
                                  <p:stCondLst>
                                    <p:cond delay="0"/>
                                  </p:stCondLst>
                                  <p:childTnLst>
                                    <p:set>
                                      <p:cBhvr>
                                        <p:cTn dur="1" fill="hold">
                                          <p:stCondLst>
                                            <p:cond delay="0"/>
                                          </p:stCondLst>
                                        </p:cTn>
                                        <p:tgtEl>
                                          <p:spTgt spid="244"/>
                                        </p:tgtEl>
                                        <p:attrNameLst>
                                          <p:attrName>style.visibility</p:attrName>
                                        </p:attrNameLst>
                                      </p:cBhvr>
                                      <p:to>
                                        <p:strVal val="visible"/>
                                      </p:to>
                                    </p:set>
                                    <p:animEffect filter="fade" transition="in">
                                      <p:cBhvr>
                                        <p:cTn dur="500"/>
                                        <p:tgtEl>
                                          <p:spTgt spid="244"/>
                                        </p:tgtEl>
                                      </p:cBhvr>
                                    </p:animEffect>
                                  </p:childTnLst>
                                </p:cTn>
                              </p:par>
                              <p:par>
                                <p:cTn fill="hold" nodeType="with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par>
                                <p:cTn fill="hold" nodeType="withEffect" presetClass="entr" presetID="10" presetSubtype="0">
                                  <p:stCondLst>
                                    <p:cond delay="0"/>
                                  </p:stCondLst>
                                  <p:childTnLst>
                                    <p:set>
                                      <p:cBhvr>
                                        <p:cTn dur="1" fill="hold">
                                          <p:stCondLst>
                                            <p:cond delay="0"/>
                                          </p:stCondLst>
                                        </p:cTn>
                                        <p:tgtEl>
                                          <p:spTgt spid="245"/>
                                        </p:tgtEl>
                                        <p:attrNameLst>
                                          <p:attrName>style.visibility</p:attrName>
                                        </p:attrNameLst>
                                      </p:cBhvr>
                                      <p:to>
                                        <p:strVal val="visible"/>
                                      </p:to>
                                    </p:set>
                                    <p:animEffect filter="fade" transition="in">
                                      <p:cBhvr>
                                        <p:cTn dur="500"/>
                                        <p:tgtEl>
                                          <p:spTgt spid="245"/>
                                        </p:tgtEl>
                                      </p:cBhvr>
                                    </p:animEffect>
                                  </p:childTnLst>
                                </p:cTn>
                              </p:par>
                              <p:par>
                                <p:cTn fill="hold" nodeType="with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500"/>
                                        <p:tgtEl>
                                          <p:spTgt spid="243"/>
                                        </p:tgtEl>
                                      </p:cBhvr>
                                    </p:animEffect>
                                  </p:childTnLst>
                                </p:cTn>
                              </p:par>
                              <p:par>
                                <p:cTn fill="hold" nodeType="withEffect" presetClass="entr" presetID="10" presetSubtype="0">
                                  <p:stCondLst>
                                    <p:cond delay="0"/>
                                  </p:stCondLst>
                                  <p:childTnLst>
                                    <p:set>
                                      <p:cBhvr>
                                        <p:cTn dur="1" fill="hold">
                                          <p:stCondLst>
                                            <p:cond delay="0"/>
                                          </p:stCondLst>
                                        </p:cTn>
                                        <p:tgtEl>
                                          <p:spTgt spid="246"/>
                                        </p:tgtEl>
                                        <p:attrNameLst>
                                          <p:attrName>style.visibility</p:attrName>
                                        </p:attrNameLst>
                                      </p:cBhvr>
                                      <p:to>
                                        <p:strVal val="visible"/>
                                      </p:to>
                                    </p:set>
                                    <p:animEffect filter="fade" transition="in">
                                      <p:cBhvr>
                                        <p:cTn dur="500"/>
                                        <p:tgtEl>
                                          <p:spTgt spid="2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4"/>
          <p:cNvPicPr preferRelativeResize="0"/>
          <p:nvPr/>
        </p:nvPicPr>
        <p:blipFill rotWithShape="1">
          <a:blip r:embed="rId3">
            <a:alphaModFix/>
          </a:blip>
          <a:srcRect b="0" l="0" r="0" t="0"/>
          <a:stretch/>
        </p:blipFill>
        <p:spPr>
          <a:xfrm>
            <a:off x="67035" y="1586016"/>
            <a:ext cx="9041469" cy="5083344"/>
          </a:xfrm>
          <a:prstGeom prst="rect">
            <a:avLst/>
          </a:prstGeom>
          <a:noFill/>
          <a:ln>
            <a:noFill/>
          </a:ln>
        </p:spPr>
      </p:pic>
      <p:sp>
        <p:nvSpPr>
          <p:cNvPr id="256" name="Google Shape;256;p4"/>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57" name="Google Shape;257;p4"/>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258" name="Google Shape;258;p4"/>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259" name="Google Shape;259;p4"/>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sp>
        <p:nvSpPr>
          <p:cNvPr id="260" name="Google Shape;260;p4"/>
          <p:cNvSpPr/>
          <p:nvPr/>
        </p:nvSpPr>
        <p:spPr>
          <a:xfrm>
            <a:off x="2771800" y="5031871"/>
            <a:ext cx="1425960" cy="947160"/>
          </a:xfrm>
          <a:prstGeom prst="ellipse">
            <a:avLst/>
          </a:prstGeom>
          <a:no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5"/>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66" name="Google Shape;266;p5"/>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267" name="Google Shape;267;p5"/>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268" name="Google Shape;268;p5"/>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269" name="Google Shape;269;p5"/>
          <p:cNvPicPr preferRelativeResize="0"/>
          <p:nvPr/>
        </p:nvPicPr>
        <p:blipFill rotWithShape="1">
          <a:blip r:embed="rId3">
            <a:alphaModFix/>
          </a:blip>
          <a:srcRect b="0" l="0" r="0" t="0"/>
          <a:stretch/>
        </p:blipFill>
        <p:spPr>
          <a:xfrm>
            <a:off x="1" y="1550940"/>
            <a:ext cx="9144000" cy="5140989"/>
          </a:xfrm>
          <a:prstGeom prst="rect">
            <a:avLst/>
          </a:prstGeom>
          <a:noFill/>
          <a:ln>
            <a:noFill/>
          </a:ln>
        </p:spPr>
      </p:pic>
      <p:sp>
        <p:nvSpPr>
          <p:cNvPr id="270" name="Google Shape;270;p5"/>
          <p:cNvSpPr/>
          <p:nvPr/>
        </p:nvSpPr>
        <p:spPr>
          <a:xfrm rot="8256000">
            <a:off x="4173120" y="3547120"/>
            <a:ext cx="945360" cy="24300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6"/>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76" name="Google Shape;276;p6"/>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277" name="Google Shape;277;p6"/>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278" name="Google Shape;278;p6"/>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279" name="Google Shape;279;p6"/>
          <p:cNvPicPr preferRelativeResize="0"/>
          <p:nvPr/>
        </p:nvPicPr>
        <p:blipFill rotWithShape="1">
          <a:blip r:embed="rId3">
            <a:alphaModFix/>
          </a:blip>
          <a:srcRect b="0" l="0" r="0" t="0"/>
          <a:stretch/>
        </p:blipFill>
        <p:spPr>
          <a:xfrm>
            <a:off x="1" y="1541006"/>
            <a:ext cx="9144000" cy="5140990"/>
          </a:xfrm>
          <a:prstGeom prst="rect">
            <a:avLst/>
          </a:prstGeom>
          <a:noFill/>
          <a:ln>
            <a:noFill/>
          </a:ln>
        </p:spPr>
      </p:pic>
      <p:sp>
        <p:nvSpPr>
          <p:cNvPr id="280" name="Google Shape;280;p6"/>
          <p:cNvSpPr/>
          <p:nvPr/>
        </p:nvSpPr>
        <p:spPr>
          <a:xfrm>
            <a:off x="1200824" y="3315896"/>
            <a:ext cx="5315392" cy="2188440"/>
          </a:xfrm>
          <a:prstGeom prst="rect">
            <a:avLst/>
          </a:prstGeom>
          <a:noFill/>
          <a:ln cap="flat" cmpd="sng" w="28425">
            <a:solidFill>
              <a:srgbClr val="FF008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27" name="Shape 127"/>
        <p:cNvGrpSpPr/>
        <p:nvPr/>
      </p:nvGrpSpPr>
      <p:grpSpPr>
        <a:xfrm>
          <a:off x="0" y="0"/>
          <a:ext cx="0" cy="0"/>
          <a:chOff x="0" y="0"/>
          <a:chExt cx="0" cy="0"/>
        </a:xfrm>
      </p:grpSpPr>
      <p:sp>
        <p:nvSpPr>
          <p:cNvPr id="128" name="Google Shape;128;p1"/>
          <p:cNvSpPr txBox="1"/>
          <p:nvPr/>
        </p:nvSpPr>
        <p:spPr>
          <a:xfrm>
            <a:off x="175375" y="5838455"/>
            <a:ext cx="8419605" cy="1015632"/>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baseline="30000" i="0" lang="it-IT" sz="1800" u="none" cap="none" strike="noStrike">
                <a:solidFill>
                  <a:srgbClr val="376092"/>
                </a:solidFill>
                <a:latin typeface="Corbel"/>
                <a:ea typeface="Corbel"/>
                <a:cs typeface="Corbel"/>
                <a:sym typeface="Corbel"/>
              </a:rPr>
              <a:t>1</a:t>
            </a:r>
            <a:r>
              <a:rPr b="0" i="0" lang="it-IT" sz="1800" u="none" cap="none" strike="noStrike">
                <a:solidFill>
                  <a:srgbClr val="376092"/>
                </a:solidFill>
                <a:latin typeface="Corbel"/>
                <a:ea typeface="Corbel"/>
                <a:cs typeface="Corbel"/>
                <a:sym typeface="Corbel"/>
              </a:rPr>
              <a:t> Consiglio Nazionale delle Ricerche</a:t>
            </a:r>
            <a:endParaRPr b="0" i="0" sz="18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it-IT" sz="1800" u="none" cap="none" strike="noStrike">
                <a:solidFill>
                  <a:srgbClr val="376092"/>
                </a:solidFill>
                <a:latin typeface="Corbel"/>
                <a:ea typeface="Corbel"/>
                <a:cs typeface="Corbel"/>
                <a:sym typeface="Corbel"/>
              </a:rPr>
              <a:t>2 Università di Roma "Tor Vergata" e Fondazione Human Technopole (Milano)</a:t>
            </a:r>
            <a:endParaRPr b="0" i="0" sz="1800" u="none" cap="none" strike="noStrike">
              <a:solidFill>
                <a:srgbClr val="376092"/>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baseline="30000" i="0" lang="it-IT" sz="1800" u="none" cap="none" strike="noStrike">
                <a:solidFill>
                  <a:srgbClr val="376092"/>
                </a:solidFill>
                <a:latin typeface="Corbel"/>
                <a:ea typeface="Corbel"/>
                <a:cs typeface="Corbel"/>
                <a:sym typeface="Corbel"/>
              </a:rPr>
              <a:t>3</a:t>
            </a:r>
            <a:r>
              <a:rPr b="0" i="0" lang="it-IT" sz="1800" u="none" cap="none" strike="noStrike">
                <a:solidFill>
                  <a:srgbClr val="376092"/>
                </a:solidFill>
                <a:latin typeface="Corbel"/>
                <a:ea typeface="Corbel"/>
                <a:cs typeface="Corbel"/>
                <a:sym typeface="Corbel"/>
              </a:rPr>
              <a:t> Università di Salerno</a:t>
            </a:r>
            <a:endParaRPr b="0" i="0" sz="1800" u="none" cap="none" strike="noStrike">
              <a:solidFill>
                <a:schemeClr val="dk1"/>
              </a:solidFill>
              <a:latin typeface="Corbel"/>
              <a:ea typeface="Corbel"/>
              <a:cs typeface="Corbel"/>
              <a:sym typeface="Corbel"/>
            </a:endParaRPr>
          </a:p>
        </p:txBody>
      </p:sp>
      <p:graphicFrame>
        <p:nvGraphicFramePr>
          <p:cNvPr id="129" name="Google Shape;129;p1"/>
          <p:cNvGraphicFramePr/>
          <p:nvPr/>
        </p:nvGraphicFramePr>
        <p:xfrm>
          <a:off x="0" y="131966"/>
          <a:ext cx="3000000" cy="3000000"/>
        </p:xfrm>
        <a:graphic>
          <a:graphicData uri="http://schemas.openxmlformats.org/drawingml/2006/table">
            <a:tbl>
              <a:tblPr bandRow="1" firstRow="1">
                <a:noFill/>
                <a:tableStyleId>{7F7A7A18-4C7F-4780-A615-4F11535FFB3A}</a:tableStyleId>
              </a:tblPr>
              <a:tblGrid>
                <a:gridCol w="1032725"/>
                <a:gridCol w="902950"/>
                <a:gridCol w="2755075"/>
                <a:gridCol w="2080525"/>
                <a:gridCol w="2289575"/>
              </a:tblGrid>
              <a:tr h="370850">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Tempo</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Attività</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Descrizione attività</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Obiettivo</a:t>
                      </a:r>
                      <a:endParaRPr/>
                    </a:p>
                  </a:txBody>
                  <a:tcPr marT="45725" marB="45725" marR="91450" marL="91450" anchor="ctr"/>
                </a:tc>
                <a:tc>
                  <a:txBody>
                    <a:bodyPr/>
                    <a:lstStyle/>
                    <a:p>
                      <a:pPr indent="0" lvl="0" marL="0" marR="0" rtl="0" algn="ctr">
                        <a:lnSpc>
                          <a:spcPct val="100000"/>
                        </a:lnSpc>
                        <a:spcBef>
                          <a:spcPts val="0"/>
                        </a:spcBef>
                        <a:spcAft>
                          <a:spcPts val="0"/>
                        </a:spcAft>
                        <a:buNone/>
                      </a:pPr>
                      <a:r>
                        <a:rPr b="1" lang="it-IT" sz="1600" u="none" cap="none" strike="noStrike">
                          <a:latin typeface="Corbel"/>
                          <a:ea typeface="Corbel"/>
                          <a:cs typeface="Corbel"/>
                          <a:sym typeface="Corbel"/>
                        </a:rPr>
                        <a:t>Risultato di apprendimento</a:t>
                      </a:r>
                      <a:endParaRPr/>
                    </a:p>
                  </a:txBody>
                  <a:tcPr marT="45725" marB="45725" marR="91450" marL="91450" anchor="ct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15 min</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Breve presentazione</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Allegra Via</a:t>
                      </a:r>
                      <a:r>
                        <a:rPr b="1" baseline="30000" lang="it-IT" sz="1600" u="none" cap="none" strike="noStrike">
                          <a:latin typeface="Corbel"/>
                          <a:ea typeface="Corbel"/>
                          <a:cs typeface="Corbel"/>
                          <a:sym typeface="Corbel"/>
                        </a:rPr>
                        <a:t>1 </a:t>
                      </a:r>
                      <a:r>
                        <a:rPr lang="it-IT" sz="1600" u="none" cap="none" strike="noStrike">
                          <a:latin typeface="Corbel"/>
                          <a:ea typeface="Corbel"/>
                          <a:cs typeface="Corbel"/>
                          <a:sym typeface="Corbel"/>
                        </a:rPr>
                        <a:t>introduce il seminario, le docenti, ELIXIRe ELIXIR Italy, la Bioinformatica</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Fornire ai docenti il contesto, l’obiettivo e  risultati di apprendimento del seminario</a:t>
                      </a:r>
                      <a:endParaRPr/>
                    </a:p>
                  </a:txBody>
                  <a:tcPr marT="45725" marB="45725" marR="91450" marL="91450" anchor="ctr">
                    <a:solidFill>
                      <a:srgbClr val="FDE9D8"/>
                    </a:solidFill>
                  </a:tcP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Elencare tre “take home message” sulla bioinformatica</a:t>
                      </a:r>
                      <a:endParaRPr sz="1600" u="none" cap="none" strike="noStrike">
                        <a:latin typeface="Corbel"/>
                        <a:ea typeface="Corbel"/>
                        <a:cs typeface="Corbel"/>
                        <a:sym typeface="Corbel"/>
                      </a:endParaRPr>
                    </a:p>
                  </a:txBody>
                  <a:tcPr marT="45725" marB="45725" marR="91450" marL="91450" anchor="ctr">
                    <a:solidFill>
                      <a:srgbClr val="FDE9D8"/>
                    </a:solidFill>
                  </a:tcP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45 min</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Lezione interattiva</a:t>
                      </a:r>
                      <a:endParaRPr/>
                    </a:p>
                  </a:txBody>
                  <a:tcPr marT="45725" marB="45725" marR="91450" marL="91450" anchor="ct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Anna Marabotti</a:t>
                      </a:r>
                      <a:r>
                        <a:rPr b="1" baseline="30000" lang="it-IT" sz="1600" u="none" cap="none" strike="noStrike">
                          <a:latin typeface="Corbel"/>
                          <a:ea typeface="Corbel"/>
                          <a:cs typeface="Corbel"/>
                          <a:sym typeface="Corbel"/>
                        </a:rPr>
                        <a:t>3</a:t>
                      </a:r>
                      <a:r>
                        <a:rPr b="1" lang="it-IT" sz="1600" u="none" cap="none" strike="noStrike">
                          <a:latin typeface="Corbel"/>
                          <a:ea typeface="Corbel"/>
                          <a:cs typeface="Corbel"/>
                          <a:sym typeface="Corbel"/>
                        </a:rPr>
                        <a:t> </a:t>
                      </a:r>
                      <a:r>
                        <a:rPr lang="it-IT" sz="1600" u="none" cap="none" strike="noStrike">
                          <a:latin typeface="Corbel"/>
                          <a:ea typeface="Corbel"/>
                          <a:cs typeface="Corbel"/>
                          <a:sym typeface="Corbel"/>
                        </a:rPr>
                        <a:t>svolge una ”lezione partecipativa” in cui i docenti assumono il ruolo dei propri studenti, esplorando un argomento della biologia attraverso risorse bioinformatiche.</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Mostrare ai docenti un esempio di lezione che potrebbero a loro volta proporre ai propri studenti</a:t>
                      </a:r>
                      <a:endParaRPr/>
                    </a:p>
                  </a:txBody>
                  <a:tcPr marT="45725" marB="45725" marR="91450" marL="91450" anchor="ctr"/>
                </a:tc>
                <a:tc>
                  <a:txBody>
                    <a:bodyPr/>
                    <a:lstStyle/>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Elencare</a:t>
                      </a:r>
                      <a:r>
                        <a:rPr lang="it-IT" sz="1600" u="none" cap="none" strike="noStrike">
                          <a:latin typeface="Corbel"/>
                          <a:ea typeface="Corbel"/>
                          <a:cs typeface="Corbel"/>
                          <a:sym typeface="Corbel"/>
                        </a:rPr>
                        <a:t> alcune risorse bioinformatiche fondamentali per lo studio della biologia</a:t>
                      </a:r>
                      <a:endParaRPr sz="1600" u="none" cap="none" strike="noStrike">
                        <a:latin typeface="Corbel"/>
                        <a:ea typeface="Corbel"/>
                        <a:cs typeface="Corbel"/>
                        <a:sym typeface="Corbel"/>
                      </a:endParaRPr>
                    </a:p>
                    <a:p>
                      <a:pPr indent="0" lvl="0" marL="0" marR="0" rtl="0" algn="l">
                        <a:lnSpc>
                          <a:spcPct val="100000"/>
                        </a:lnSpc>
                        <a:spcBef>
                          <a:spcPts val="0"/>
                        </a:spcBef>
                        <a:spcAft>
                          <a:spcPts val="0"/>
                        </a:spcAft>
                        <a:buNone/>
                      </a:pPr>
                      <a:r>
                        <a:rPr b="1" lang="it-IT" sz="1600" u="none" cap="none" strike="noStrike">
                          <a:latin typeface="Corbel"/>
                          <a:ea typeface="Corbel"/>
                          <a:cs typeface="Corbel"/>
                          <a:sym typeface="Corbel"/>
                        </a:rPr>
                        <a:t>Consultare</a:t>
                      </a:r>
                      <a:r>
                        <a:rPr lang="it-IT" sz="1600" u="none" cap="none" strike="noStrike">
                          <a:latin typeface="Corbel"/>
                          <a:ea typeface="Corbel"/>
                          <a:cs typeface="Corbel"/>
                          <a:sym typeface="Corbel"/>
                        </a:rPr>
                        <a:t> le principali banche dati di sequenze geniche, proteiche e strutture proteiche e letteratura scientifica </a:t>
                      </a:r>
                      <a:endParaRPr/>
                    </a:p>
                  </a:txBody>
                  <a:tcPr marT="45725" marB="45725" marR="91450" marL="91450" anchor="ctr"/>
                </a:tc>
              </a:tr>
              <a:tr h="370850">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30 min</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Discussione</a:t>
                      </a:r>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Moderata da </a:t>
                      </a:r>
                      <a:r>
                        <a:rPr b="1" lang="it-IT" sz="1600" u="none" cap="none" strike="noStrike">
                          <a:latin typeface="Corbel"/>
                          <a:ea typeface="Corbel"/>
                          <a:cs typeface="Corbel"/>
                          <a:sym typeface="Corbel"/>
                        </a:rPr>
                        <a:t>Francesca De Leo</a:t>
                      </a:r>
                      <a:r>
                        <a:rPr b="1" baseline="30000" lang="it-IT" sz="1600" u="none" cap="none" strike="noStrike">
                          <a:latin typeface="Corbel"/>
                          <a:ea typeface="Corbel"/>
                          <a:cs typeface="Corbel"/>
                          <a:sym typeface="Corbel"/>
                        </a:rPr>
                        <a:t>1</a:t>
                      </a:r>
                      <a:r>
                        <a:rPr b="1" lang="it-IT" sz="1600" u="none" cap="none" strike="noStrike">
                          <a:latin typeface="Corbel"/>
                          <a:ea typeface="Corbel"/>
                          <a:cs typeface="Corbel"/>
                          <a:sym typeface="Corbel"/>
                        </a:rPr>
                        <a:t> </a:t>
                      </a:r>
                      <a:r>
                        <a:rPr lang="it-IT" sz="1600" u="none" cap="none" strike="noStrike">
                          <a:latin typeface="Corbel"/>
                          <a:ea typeface="Corbel"/>
                          <a:cs typeface="Corbel"/>
                          <a:sym typeface="Corbel"/>
                        </a:rPr>
                        <a:t>e </a:t>
                      </a:r>
                      <a:r>
                        <a:rPr b="1" lang="it-IT" sz="1600" u="none" cap="none" strike="noStrike">
                          <a:latin typeface="Corbel"/>
                          <a:ea typeface="Corbel"/>
                          <a:cs typeface="Corbel"/>
                          <a:sym typeface="Corbel"/>
                        </a:rPr>
                        <a:t>Luana Licata</a:t>
                      </a:r>
                      <a:r>
                        <a:rPr b="1" baseline="30000" lang="it-IT" sz="1600" u="none" cap="none" strike="noStrike">
                          <a:latin typeface="Corbel"/>
                          <a:ea typeface="Corbel"/>
                          <a:cs typeface="Corbel"/>
                          <a:sym typeface="Corbel"/>
                        </a:rPr>
                        <a:t>2</a:t>
                      </a:r>
                      <a:r>
                        <a:rPr lang="it-IT" sz="1600" u="none" cap="none" strike="noStrike">
                          <a:latin typeface="Corbel"/>
                          <a:ea typeface="Corbel"/>
                          <a:cs typeface="Corbel"/>
                          <a:sym typeface="Corbel"/>
                        </a:rPr>
                        <a:t>. </a:t>
                      </a:r>
                      <a:r>
                        <a:rPr b="0" lang="it-IT" sz="1600" u="none" cap="none" strike="noStrike">
                          <a:latin typeface="Corbel"/>
                          <a:ea typeface="Corbel"/>
                          <a:cs typeface="Corbel"/>
                          <a:sym typeface="Corbel"/>
                        </a:rPr>
                        <a:t>Discussione </a:t>
                      </a:r>
                      <a:r>
                        <a:rPr b="0" lang="it-IT" sz="1600" u="none" cap="none" strike="noStrike">
                          <a:latin typeface="Corbel"/>
                          <a:ea typeface="Corbel"/>
                          <a:cs typeface="Corbel"/>
                          <a:sym typeface="Corbel"/>
                        </a:rPr>
                        <a:t>sulle difficoltà nell’utilizzo dell’approccio nel contesto scolastico</a:t>
                      </a:r>
                      <a:endParaRPr b="0" sz="1600" u="none" cap="none" strike="noStrike">
                        <a:latin typeface="Corbel"/>
                        <a:ea typeface="Corbel"/>
                        <a:cs typeface="Corbel"/>
                        <a:sym typeface="Corbel"/>
                      </a:endParaRPr>
                    </a:p>
                  </a:txBody>
                  <a:tcPr marT="45725" marB="45725" marR="91450" marL="91450" anchor="ctr"/>
                </a:tc>
                <a:tc>
                  <a:txBody>
                    <a:bodyPr/>
                    <a:lstStyle/>
                    <a:p>
                      <a:pPr indent="0" lvl="0" marL="0" marR="0" rtl="0" algn="l">
                        <a:lnSpc>
                          <a:spcPct val="100000"/>
                        </a:lnSpc>
                        <a:spcBef>
                          <a:spcPts val="0"/>
                        </a:spcBef>
                        <a:spcAft>
                          <a:spcPts val="0"/>
                        </a:spcAft>
                        <a:buNone/>
                      </a:pPr>
                      <a:r>
                        <a:rPr lang="it-IT" sz="1600" u="none" cap="none" strike="noStrike">
                          <a:latin typeface="Corbel"/>
                          <a:ea typeface="Corbel"/>
                          <a:cs typeface="Corbel"/>
                          <a:sym typeface="Corbel"/>
                        </a:rPr>
                        <a:t>Riflettere sulle difficoltà nell’utilizzo dell’approccio proposto e su come affrontarle</a:t>
                      </a:r>
                      <a:endParaRPr/>
                    </a:p>
                  </a:txBody>
                  <a:tcPr marT="45725" marB="45725" marR="91450" marL="91450" anchor="ctr"/>
                </a:tc>
                <a:tc>
                  <a:txBody>
                    <a:bodyPr/>
                    <a:lstStyle/>
                    <a:p>
                      <a:pPr indent="0" lvl="0" marL="0" marR="0" rtl="0" algn="l">
                        <a:lnSpc>
                          <a:spcPct val="100000"/>
                        </a:lnSpc>
                        <a:spcBef>
                          <a:spcPts val="0"/>
                        </a:spcBef>
                        <a:spcAft>
                          <a:spcPts val="0"/>
                        </a:spcAft>
                        <a:buClr>
                          <a:srgbClr val="000000"/>
                        </a:buClr>
                        <a:buSzPts val="1600"/>
                        <a:buFont typeface="Arial"/>
                        <a:buNone/>
                      </a:pPr>
                      <a:r>
                        <a:rPr lang="it-IT" sz="1600" u="none" cap="none" strike="noStrike">
                          <a:latin typeface="Corbel"/>
                          <a:ea typeface="Corbel"/>
                          <a:cs typeface="Corbel"/>
                          <a:sym typeface="Corbel"/>
                        </a:rPr>
                        <a:t>Descrivere come progettare una lezione di biologia su un argomento specifico utilizzando risorse bioinformatiche</a:t>
                      </a:r>
                      <a:endParaRPr sz="1600" u="none" cap="none" strike="noStrike">
                        <a:latin typeface="Corbel"/>
                        <a:ea typeface="Corbel"/>
                        <a:cs typeface="Corbel"/>
                        <a:sym typeface="Corbel"/>
                      </a:endParaRPr>
                    </a:p>
                  </a:txBody>
                  <a:tcPr marT="45725" marB="45725" marR="91450" marL="91450" anchor="ct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7"/>
          <p:cNvSpPr/>
          <p:nvPr/>
        </p:nvSpPr>
        <p:spPr>
          <a:xfrm>
            <a:off x="0" y="44624"/>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286" name="Google Shape;286;p7"/>
          <p:cNvSpPr txBox="1"/>
          <p:nvPr/>
        </p:nvSpPr>
        <p:spPr>
          <a:xfrm>
            <a:off x="61941" y="141480"/>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287" name="Google Shape;287;p7"/>
          <p:cNvSpPr/>
          <p:nvPr/>
        </p:nvSpPr>
        <p:spPr>
          <a:xfrm>
            <a:off x="2411280" y="1703496"/>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288" name="Google Shape;288;p7"/>
          <p:cNvPicPr preferRelativeResize="0"/>
          <p:nvPr/>
        </p:nvPicPr>
        <p:blipFill rotWithShape="1">
          <a:blip r:embed="rId3">
            <a:alphaModFix/>
          </a:blip>
          <a:srcRect b="0" l="0" r="0" t="0"/>
          <a:stretch/>
        </p:blipFill>
        <p:spPr>
          <a:xfrm>
            <a:off x="623144" y="3867802"/>
            <a:ext cx="7897712" cy="2967120"/>
          </a:xfrm>
          <a:prstGeom prst="rect">
            <a:avLst/>
          </a:prstGeom>
          <a:noFill/>
          <a:ln>
            <a:noFill/>
          </a:ln>
        </p:spPr>
      </p:pic>
      <p:pic>
        <p:nvPicPr>
          <p:cNvPr id="289" name="Google Shape;289;p7"/>
          <p:cNvPicPr preferRelativeResize="0"/>
          <p:nvPr/>
        </p:nvPicPr>
        <p:blipFill rotWithShape="1">
          <a:blip r:embed="rId4">
            <a:alphaModFix/>
          </a:blip>
          <a:srcRect b="0" l="0" r="0" t="18906"/>
          <a:stretch/>
        </p:blipFill>
        <p:spPr>
          <a:xfrm>
            <a:off x="0" y="574192"/>
            <a:ext cx="9143640" cy="2782800"/>
          </a:xfrm>
          <a:prstGeom prst="rect">
            <a:avLst/>
          </a:prstGeom>
          <a:noFill/>
          <a:ln>
            <a:noFill/>
          </a:ln>
        </p:spPr>
      </p:pic>
      <p:sp>
        <p:nvSpPr>
          <p:cNvPr id="290" name="Google Shape;290;p7"/>
          <p:cNvSpPr/>
          <p:nvPr/>
        </p:nvSpPr>
        <p:spPr>
          <a:xfrm>
            <a:off x="121680" y="943536"/>
            <a:ext cx="2337120" cy="864360"/>
          </a:xfrm>
          <a:prstGeom prst="ellipse">
            <a:avLst/>
          </a:prstGeom>
          <a:noFill/>
          <a:ln cap="flat" cmpd="sng" w="284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7"/>
          <p:cNvSpPr/>
          <p:nvPr/>
        </p:nvSpPr>
        <p:spPr>
          <a:xfrm>
            <a:off x="4329720" y="3415728"/>
            <a:ext cx="484200" cy="445320"/>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7"/>
          <p:cNvSpPr/>
          <p:nvPr/>
        </p:nvSpPr>
        <p:spPr>
          <a:xfrm>
            <a:off x="2261160" y="823808"/>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293" name="Google Shape;293;p7"/>
          <p:cNvSpPr/>
          <p:nvPr/>
        </p:nvSpPr>
        <p:spPr>
          <a:xfrm rot="-9796200">
            <a:off x="1580760" y="1565256"/>
            <a:ext cx="1337400" cy="10764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8"/>
          <p:cNvPicPr preferRelativeResize="0"/>
          <p:nvPr/>
        </p:nvPicPr>
        <p:blipFill rotWithShape="1">
          <a:blip r:embed="rId3">
            <a:alphaModFix/>
          </a:blip>
          <a:srcRect b="0" l="0" r="0" t="0"/>
          <a:stretch/>
        </p:blipFill>
        <p:spPr>
          <a:xfrm>
            <a:off x="67035" y="1586016"/>
            <a:ext cx="9041469" cy="5083344"/>
          </a:xfrm>
          <a:prstGeom prst="rect">
            <a:avLst/>
          </a:prstGeom>
          <a:noFill/>
          <a:ln>
            <a:noFill/>
          </a:ln>
        </p:spPr>
      </p:pic>
      <p:sp>
        <p:nvSpPr>
          <p:cNvPr id="299" name="Google Shape;299;p8"/>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00" name="Google Shape;300;p8"/>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01" name="Google Shape;301;p8"/>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302" name="Google Shape;302;p8"/>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sp>
        <p:nvSpPr>
          <p:cNvPr id="303" name="Google Shape;303;p8"/>
          <p:cNvSpPr/>
          <p:nvPr/>
        </p:nvSpPr>
        <p:spPr>
          <a:xfrm>
            <a:off x="1043320" y="4509120"/>
            <a:ext cx="648360" cy="4536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9"/>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09" name="Google Shape;309;p9"/>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10" name="Google Shape;310;p9"/>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311" name="Google Shape;311;p9"/>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graphicFrame>
        <p:nvGraphicFramePr>
          <p:cNvPr id="312" name="Google Shape;312;p9"/>
          <p:cNvGraphicFramePr/>
          <p:nvPr/>
        </p:nvGraphicFramePr>
        <p:xfrm>
          <a:off x="784440" y="2314080"/>
          <a:ext cx="3000000" cy="3000000"/>
        </p:xfrm>
        <a:graphic>
          <a:graphicData uri="http://schemas.openxmlformats.org/drawingml/2006/table">
            <a:tbl>
              <a:tblPr>
                <a:noFill/>
                <a:tableStyleId>{7F7A7A18-4C7F-4780-A615-4F11535FFB3A}</a:tableStyleId>
              </a:tblPr>
              <a:tblGrid>
                <a:gridCol w="979550"/>
                <a:gridCol w="1188000"/>
                <a:gridCol w="1242000"/>
                <a:gridCol w="1172875"/>
                <a:gridCol w="1306450"/>
                <a:gridCol w="1505875"/>
              </a:tblGrid>
              <a:tr h="9478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Scimpanzè</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Topo</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Pollo</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Drosophila</a:t>
                      </a:r>
                      <a:endParaRPr b="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melanogaster</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0" lang="it-IT" sz="1400" u="none" cap="none" strike="noStrike">
                          <a:solidFill>
                            <a:srgbClr val="000000"/>
                          </a:solidFill>
                          <a:latin typeface="Arial"/>
                          <a:ea typeface="Arial"/>
                          <a:cs typeface="Arial"/>
                          <a:sym typeface="Arial"/>
                        </a:rPr>
                        <a:t>Arabidopsis</a:t>
                      </a:r>
                      <a:r>
                        <a:rPr b="0" lang="it-IT" sz="1800" u="none" cap="none" strike="noStrike">
                          <a:solidFill>
                            <a:srgbClr val="000000"/>
                          </a:solidFill>
                          <a:latin typeface="Arial"/>
                          <a:ea typeface="Arial"/>
                          <a:cs typeface="Arial"/>
                          <a:sym typeface="Arial"/>
                        </a:rPr>
                        <a:t> </a:t>
                      </a:r>
                      <a:r>
                        <a:rPr b="0" lang="it-IT" sz="1400" u="none" cap="none" strike="noStrike">
                          <a:solidFill>
                            <a:srgbClr val="000000"/>
                          </a:solidFill>
                          <a:latin typeface="Arial"/>
                          <a:ea typeface="Arial"/>
                          <a:cs typeface="Arial"/>
                          <a:sym typeface="Arial"/>
                        </a:rPr>
                        <a:t>thaliana</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652325">
                <a:tc>
                  <a:txBody>
                    <a:bodyPr/>
                    <a:lstStyle/>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Numero </a:t>
                      </a:r>
                      <a:endParaRPr b="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Cromosomi </a:t>
                      </a:r>
                      <a:endParaRPr b="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Totali</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634675">
                <a:tc>
                  <a:txBody>
                    <a:bodyPr/>
                    <a:lstStyle/>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Grandezza genoma</a:t>
                      </a:r>
                      <a:endParaRPr b="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totale</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567725">
                <a:tc>
                  <a:txBody>
                    <a:bodyPr/>
                    <a:lstStyle/>
                    <a:p>
                      <a:pPr indent="0" lvl="0" marL="0" marR="0" rtl="0" algn="l">
                        <a:lnSpc>
                          <a:spcPct val="100000"/>
                        </a:lnSpc>
                        <a:spcBef>
                          <a:spcPts val="0"/>
                        </a:spcBef>
                        <a:spcAft>
                          <a:spcPts val="0"/>
                        </a:spcAft>
                        <a:buClr>
                          <a:srgbClr val="000000"/>
                        </a:buClr>
                        <a:buSzPts val="1200"/>
                        <a:buFont typeface="Arial"/>
                        <a:buNone/>
                      </a:pPr>
                      <a:r>
                        <a:rPr b="0" lang="it-IT" sz="1200" u="none" cap="none" strike="noStrike">
                          <a:solidFill>
                            <a:srgbClr val="000000"/>
                          </a:solidFill>
                          <a:latin typeface="Arial"/>
                          <a:ea typeface="Arial"/>
                          <a:cs typeface="Arial"/>
                          <a:sym typeface="Arial"/>
                        </a:rPr>
                        <a:t>Numero di geni</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lnL cap="flat" cmpd="sng" w="12225">
                      <a:solidFill>
                        <a:srgbClr val="000000"/>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bl>
          </a:graphicData>
        </a:graphic>
      </p:graphicFrame>
      <p:sp>
        <p:nvSpPr>
          <p:cNvPr id="313" name="Google Shape;313;p9"/>
          <p:cNvSpPr/>
          <p:nvPr/>
        </p:nvSpPr>
        <p:spPr>
          <a:xfrm>
            <a:off x="185400" y="1634040"/>
            <a:ext cx="8776440" cy="39528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000"/>
              <a:buFont typeface="Corbel"/>
              <a:buNone/>
            </a:pPr>
            <a:r>
              <a:rPr b="1" i="0" lang="it-IT" sz="2000" u="none" cap="none" strike="noStrike">
                <a:solidFill>
                  <a:srgbClr val="000000"/>
                </a:solidFill>
                <a:latin typeface="Corbel"/>
                <a:ea typeface="Corbel"/>
                <a:cs typeface="Corbel"/>
                <a:sym typeface="Corbel"/>
              </a:rPr>
              <a:t>Trovare i dati necessari per completare la tabella seguente:</a:t>
            </a:r>
            <a:endParaRPr b="0" i="0" sz="1800" u="none" cap="none" strike="noStrike">
              <a:solidFill>
                <a:srgbClr val="000000"/>
              </a:solidFill>
              <a:latin typeface="Corbel"/>
              <a:ea typeface="Corbel"/>
              <a:cs typeface="Corbel"/>
              <a:sym typeface="Corbel"/>
            </a:endParaRPr>
          </a:p>
        </p:txBody>
      </p:sp>
      <p:sp>
        <p:nvSpPr>
          <p:cNvPr id="314" name="Google Shape;314;p9"/>
          <p:cNvSpPr/>
          <p:nvPr/>
        </p:nvSpPr>
        <p:spPr>
          <a:xfrm>
            <a:off x="509760" y="6127560"/>
            <a:ext cx="6927840" cy="39528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000"/>
              <a:buFont typeface="Corbel"/>
              <a:buNone/>
            </a:pPr>
            <a:r>
              <a:rPr b="0" i="0" lang="it-IT" sz="2000" u="none" cap="none" strike="noStrike">
                <a:solidFill>
                  <a:srgbClr val="000000"/>
                </a:solidFill>
                <a:latin typeface="Corbel"/>
                <a:ea typeface="Corbel"/>
                <a:cs typeface="Corbel"/>
                <a:sym typeface="Corbel"/>
              </a:rPr>
              <a:t>Chi prima completa la tabella correttamente, vince...</a:t>
            </a:r>
            <a:endParaRPr b="0" i="0" sz="1800" u="none" cap="none" strike="noStrike">
              <a:solidFill>
                <a:srgbClr val="000000"/>
              </a:solidFill>
              <a:latin typeface="Corbel"/>
              <a:ea typeface="Corbel"/>
              <a:cs typeface="Corbel"/>
              <a:sym typeface="Corbel"/>
            </a:endParaRPr>
          </a:p>
        </p:txBody>
      </p:sp>
      <p:pic>
        <p:nvPicPr>
          <p:cNvPr id="315" name="Google Shape;315;p9"/>
          <p:cNvPicPr preferRelativeResize="0"/>
          <p:nvPr/>
        </p:nvPicPr>
        <p:blipFill rotWithShape="1">
          <a:blip r:embed="rId3">
            <a:alphaModFix/>
          </a:blip>
          <a:srcRect b="0" l="0" r="0" t="0"/>
          <a:stretch/>
        </p:blipFill>
        <p:spPr>
          <a:xfrm>
            <a:off x="6884640" y="5622120"/>
            <a:ext cx="717840" cy="96192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0"/>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21" name="Google Shape;321;p10"/>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22" name="Google Shape;322;p10"/>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323" name="Google Shape;323;p10"/>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324" name="Google Shape;324;p10"/>
          <p:cNvPicPr preferRelativeResize="0"/>
          <p:nvPr/>
        </p:nvPicPr>
        <p:blipFill rotWithShape="1">
          <a:blip r:embed="rId3">
            <a:alphaModFix/>
          </a:blip>
          <a:srcRect b="0" l="0" r="0" t="0"/>
          <a:stretch/>
        </p:blipFill>
        <p:spPr>
          <a:xfrm>
            <a:off x="144016" y="1578912"/>
            <a:ext cx="8892480" cy="4999579"/>
          </a:xfrm>
          <a:prstGeom prst="rect">
            <a:avLst/>
          </a:prstGeom>
          <a:noFill/>
          <a:ln>
            <a:noFill/>
          </a:ln>
        </p:spPr>
      </p:pic>
      <p:sp>
        <p:nvSpPr>
          <p:cNvPr id="325" name="Google Shape;325;p10"/>
          <p:cNvSpPr/>
          <p:nvPr/>
        </p:nvSpPr>
        <p:spPr>
          <a:xfrm>
            <a:off x="4499992" y="4351832"/>
            <a:ext cx="484200" cy="949376"/>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11"/>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31" name="Google Shape;331;p11"/>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32" name="Google Shape;332;p11"/>
          <p:cNvSpPr/>
          <p:nvPr/>
        </p:nvSpPr>
        <p:spPr>
          <a:xfrm>
            <a:off x="2261160" y="541440"/>
            <a:ext cx="463896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il genoma:</a:t>
            </a:r>
            <a:endParaRPr b="0" i="0" sz="1800" u="none" cap="none" strike="noStrike">
              <a:solidFill>
                <a:srgbClr val="000000"/>
              </a:solidFill>
              <a:latin typeface="Corbel"/>
              <a:ea typeface="Corbel"/>
              <a:cs typeface="Corbel"/>
              <a:sym typeface="Corbel"/>
            </a:endParaRPr>
          </a:p>
        </p:txBody>
      </p:sp>
      <p:sp>
        <p:nvSpPr>
          <p:cNvPr id="333" name="Google Shape;333;p11"/>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334" name="Google Shape;334;p11"/>
          <p:cNvPicPr preferRelativeResize="0"/>
          <p:nvPr/>
        </p:nvPicPr>
        <p:blipFill rotWithShape="1">
          <a:blip r:embed="rId3">
            <a:alphaModFix/>
          </a:blip>
          <a:srcRect b="0" l="0" r="0" t="0"/>
          <a:stretch/>
        </p:blipFill>
        <p:spPr>
          <a:xfrm>
            <a:off x="107504" y="1655733"/>
            <a:ext cx="8917467" cy="501362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12"/>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40" name="Google Shape;340;p12"/>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41" name="Google Shape;341;p12"/>
          <p:cNvSpPr/>
          <p:nvPr/>
        </p:nvSpPr>
        <p:spPr>
          <a:xfrm>
            <a:off x="2837880" y="541440"/>
            <a:ext cx="353088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 DNA all'RNA:</a:t>
            </a:r>
            <a:endParaRPr b="0" i="0" sz="1800" u="none" cap="none" strike="noStrike">
              <a:solidFill>
                <a:srgbClr val="000000"/>
              </a:solidFill>
              <a:latin typeface="Corbel"/>
              <a:ea typeface="Corbel"/>
              <a:cs typeface="Corbel"/>
              <a:sym typeface="Corbel"/>
            </a:endParaRPr>
          </a:p>
        </p:txBody>
      </p:sp>
      <p:sp>
        <p:nvSpPr>
          <p:cNvPr id="342" name="Google Shape;342;p12"/>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343" name="Google Shape;343;p12"/>
          <p:cNvPicPr preferRelativeResize="0"/>
          <p:nvPr/>
        </p:nvPicPr>
        <p:blipFill rotWithShape="1">
          <a:blip r:embed="rId3">
            <a:alphaModFix/>
          </a:blip>
          <a:srcRect b="0" l="0" r="0" t="0"/>
          <a:stretch/>
        </p:blipFill>
        <p:spPr>
          <a:xfrm>
            <a:off x="193320" y="1749960"/>
            <a:ext cx="8950320" cy="4933080"/>
          </a:xfrm>
          <a:prstGeom prst="rect">
            <a:avLst/>
          </a:prstGeom>
          <a:noFill/>
          <a:ln>
            <a:noFill/>
          </a:ln>
        </p:spPr>
      </p:pic>
      <p:sp>
        <p:nvSpPr>
          <p:cNvPr id="344" name="Google Shape;344;p12"/>
          <p:cNvSpPr/>
          <p:nvPr/>
        </p:nvSpPr>
        <p:spPr>
          <a:xfrm>
            <a:off x="734760" y="3106800"/>
            <a:ext cx="648360" cy="4536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12"/>
          <p:cNvSpPr/>
          <p:nvPr/>
        </p:nvSpPr>
        <p:spPr>
          <a:xfrm>
            <a:off x="1383480" y="2880360"/>
            <a:ext cx="1974600" cy="548280"/>
          </a:xfrm>
          <a:prstGeom prst="ellipse">
            <a:avLst/>
          </a:prstGeom>
          <a:no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12"/>
          <p:cNvSpPr/>
          <p:nvPr/>
        </p:nvSpPr>
        <p:spPr>
          <a:xfrm>
            <a:off x="5935320" y="2880360"/>
            <a:ext cx="3008880" cy="2472840"/>
          </a:xfrm>
          <a:prstGeom prst="rect">
            <a:avLst/>
          </a:prstGeom>
          <a:noFill/>
          <a:ln cap="flat" cmpd="sng" w="25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3"/>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52" name="Google Shape;352;p13"/>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pic>
        <p:nvPicPr>
          <p:cNvPr id="353" name="Google Shape;353;p13"/>
          <p:cNvPicPr preferRelativeResize="0"/>
          <p:nvPr/>
        </p:nvPicPr>
        <p:blipFill rotWithShape="1">
          <a:blip r:embed="rId3">
            <a:alphaModFix/>
          </a:blip>
          <a:srcRect b="0" l="0" r="0" t="0"/>
          <a:stretch/>
        </p:blipFill>
        <p:spPr>
          <a:xfrm>
            <a:off x="104760" y="1725120"/>
            <a:ext cx="8934120" cy="5022720"/>
          </a:xfrm>
          <a:prstGeom prst="rect">
            <a:avLst/>
          </a:prstGeom>
          <a:noFill/>
          <a:ln>
            <a:noFill/>
          </a:ln>
        </p:spPr>
      </p:pic>
      <p:sp>
        <p:nvSpPr>
          <p:cNvPr id="354" name="Google Shape;354;p13"/>
          <p:cNvSpPr/>
          <p:nvPr/>
        </p:nvSpPr>
        <p:spPr>
          <a:xfrm>
            <a:off x="2837880" y="541440"/>
            <a:ext cx="353088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 DNA all'RNA:</a:t>
            </a:r>
            <a:endParaRPr b="0" i="0" sz="1800" u="none" cap="none" strike="noStrike">
              <a:solidFill>
                <a:srgbClr val="000000"/>
              </a:solidFill>
              <a:latin typeface="Corbel"/>
              <a:ea typeface="Corbel"/>
              <a:cs typeface="Corbel"/>
              <a:sym typeface="Corbel"/>
            </a:endParaRPr>
          </a:p>
        </p:txBody>
      </p:sp>
      <p:sp>
        <p:nvSpPr>
          <p:cNvPr id="355" name="Google Shape;355;p13"/>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sp>
        <p:nvSpPr>
          <p:cNvPr id="356" name="Google Shape;356;p13"/>
          <p:cNvSpPr/>
          <p:nvPr/>
        </p:nvSpPr>
        <p:spPr>
          <a:xfrm>
            <a:off x="2176560" y="3432600"/>
            <a:ext cx="648360" cy="4536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357" name="Google Shape;357;p13"/>
          <p:cNvSpPr/>
          <p:nvPr/>
        </p:nvSpPr>
        <p:spPr>
          <a:xfrm>
            <a:off x="2824920" y="3206520"/>
            <a:ext cx="1974600" cy="548280"/>
          </a:xfrm>
          <a:prstGeom prst="ellipse">
            <a:avLst/>
          </a:prstGeom>
          <a:no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358" name="Google Shape;358;p13"/>
          <p:cNvSpPr/>
          <p:nvPr/>
        </p:nvSpPr>
        <p:spPr>
          <a:xfrm>
            <a:off x="1948320" y="3817440"/>
            <a:ext cx="648360" cy="45360"/>
          </a:xfrm>
          <a:prstGeom prst="right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359" name="Google Shape;359;p13"/>
          <p:cNvSpPr/>
          <p:nvPr/>
        </p:nvSpPr>
        <p:spPr>
          <a:xfrm>
            <a:off x="2597040" y="3591000"/>
            <a:ext cx="1974600" cy="548280"/>
          </a:xfrm>
          <a:prstGeom prst="ellipse">
            <a:avLst/>
          </a:prstGeom>
          <a:no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4"/>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65" name="Google Shape;365;p14"/>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66" name="Google Shape;366;p14"/>
          <p:cNvSpPr/>
          <p:nvPr/>
        </p:nvSpPr>
        <p:spPr>
          <a:xfrm>
            <a:off x="2837880" y="541440"/>
            <a:ext cx="353088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 DNA all'RNA:</a:t>
            </a:r>
            <a:endParaRPr b="0" i="0" sz="1800" u="none" cap="none" strike="noStrike">
              <a:solidFill>
                <a:srgbClr val="000000"/>
              </a:solidFill>
              <a:latin typeface="Corbel"/>
              <a:ea typeface="Corbel"/>
              <a:cs typeface="Corbel"/>
              <a:sym typeface="Corbel"/>
            </a:endParaRPr>
          </a:p>
        </p:txBody>
      </p:sp>
      <p:sp>
        <p:nvSpPr>
          <p:cNvPr id="367" name="Google Shape;367;p14"/>
          <p:cNvSpPr/>
          <p:nvPr/>
        </p:nvSpPr>
        <p:spPr>
          <a:xfrm>
            <a:off x="2411280" y="1097640"/>
            <a:ext cx="4338720" cy="45612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400"/>
              <a:buFont typeface="Corbel"/>
              <a:buNone/>
            </a:pPr>
            <a:r>
              <a:rPr b="1" i="0" lang="it-IT" sz="2400" u="none" cap="none" strike="noStrike">
                <a:solidFill>
                  <a:srgbClr val="FF0000"/>
                </a:solidFill>
                <a:latin typeface="Corbel"/>
                <a:ea typeface="Corbel"/>
                <a:cs typeface="Corbel"/>
                <a:sym typeface="Corbel"/>
              </a:rPr>
              <a:t>http://www.ensembl.org</a:t>
            </a:r>
            <a:endParaRPr b="0" i="0" sz="1800" u="none" cap="none" strike="noStrike">
              <a:solidFill>
                <a:srgbClr val="000000"/>
              </a:solidFill>
              <a:latin typeface="Corbel"/>
              <a:ea typeface="Corbel"/>
              <a:cs typeface="Corbel"/>
              <a:sym typeface="Corbel"/>
            </a:endParaRPr>
          </a:p>
        </p:txBody>
      </p:sp>
      <p:pic>
        <p:nvPicPr>
          <p:cNvPr id="368" name="Google Shape;368;p14"/>
          <p:cNvPicPr preferRelativeResize="0"/>
          <p:nvPr/>
        </p:nvPicPr>
        <p:blipFill rotWithShape="1">
          <a:blip r:embed="rId3">
            <a:alphaModFix/>
          </a:blip>
          <a:srcRect b="0" l="0" r="0" t="0"/>
          <a:stretch/>
        </p:blipFill>
        <p:spPr>
          <a:xfrm>
            <a:off x="14040" y="1634760"/>
            <a:ext cx="9129600" cy="5132880"/>
          </a:xfrm>
          <a:prstGeom prst="rect">
            <a:avLst/>
          </a:prstGeom>
          <a:noFill/>
          <a:ln>
            <a:noFill/>
          </a:ln>
        </p:spPr>
      </p:pic>
      <p:sp>
        <p:nvSpPr>
          <p:cNvPr id="369" name="Google Shape;369;p14"/>
          <p:cNvSpPr/>
          <p:nvPr/>
        </p:nvSpPr>
        <p:spPr>
          <a:xfrm flipH="1">
            <a:off x="4458630" y="3661334"/>
            <a:ext cx="216000" cy="769680"/>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15"/>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75" name="Google Shape;375;p15"/>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76" name="Google Shape;376;p15"/>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377" name="Google Shape;377;p15"/>
          <p:cNvPicPr preferRelativeResize="0"/>
          <p:nvPr/>
        </p:nvPicPr>
        <p:blipFill rotWithShape="1">
          <a:blip r:embed="rId3">
            <a:alphaModFix/>
          </a:blip>
          <a:srcRect b="0" l="0" r="0" t="0"/>
          <a:stretch/>
        </p:blipFill>
        <p:spPr>
          <a:xfrm>
            <a:off x="155575" y="1412776"/>
            <a:ext cx="8899112" cy="500330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16"/>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83" name="Google Shape;383;p16"/>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84" name="Google Shape;384;p16"/>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385" name="Google Shape;385;p16"/>
          <p:cNvPicPr preferRelativeResize="0"/>
          <p:nvPr/>
        </p:nvPicPr>
        <p:blipFill rotWithShape="1">
          <a:blip r:embed="rId3">
            <a:alphaModFix/>
          </a:blip>
          <a:srcRect b="0" l="0" r="0" t="0"/>
          <a:stretch/>
        </p:blipFill>
        <p:spPr>
          <a:xfrm>
            <a:off x="1" y="1384354"/>
            <a:ext cx="9144000" cy="514099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g12bfc0d0606_0_6"/>
          <p:cNvSpPr txBox="1"/>
          <p:nvPr>
            <p:ph idx="1" type="subTitle"/>
          </p:nvPr>
        </p:nvSpPr>
        <p:spPr>
          <a:xfrm>
            <a:off x="311700" y="3778833"/>
            <a:ext cx="8520600" cy="1056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240"/>
              </a:spcBef>
              <a:spcAft>
                <a:spcPts val="0"/>
              </a:spcAft>
              <a:buSzPts val="2800"/>
              <a:buNone/>
            </a:pPr>
            <a:r>
              <a:t/>
            </a:r>
            <a:endParaRPr/>
          </a:p>
        </p:txBody>
      </p:sp>
      <p:pic>
        <p:nvPicPr>
          <p:cNvPr id="135" name="Google Shape;135;g12bfc0d0606_0_6"/>
          <p:cNvPicPr preferRelativeResize="0"/>
          <p:nvPr/>
        </p:nvPicPr>
        <p:blipFill rotWithShape="1">
          <a:blip r:embed="rId3">
            <a:alphaModFix/>
          </a:blip>
          <a:srcRect b="0" l="0" r="0" t="0"/>
          <a:stretch/>
        </p:blipFill>
        <p:spPr>
          <a:xfrm>
            <a:off x="0" y="1735525"/>
            <a:ext cx="9144000" cy="5143500"/>
          </a:xfrm>
          <a:prstGeom prst="rect">
            <a:avLst/>
          </a:prstGeom>
          <a:noFill/>
          <a:ln>
            <a:noFill/>
          </a:ln>
        </p:spPr>
      </p:pic>
      <p:pic>
        <p:nvPicPr>
          <p:cNvPr id="136" name="Google Shape;136;g12bfc0d0606_0_6"/>
          <p:cNvPicPr preferRelativeResize="0"/>
          <p:nvPr/>
        </p:nvPicPr>
        <p:blipFill rotWithShape="1">
          <a:blip r:embed="rId4">
            <a:alphaModFix/>
          </a:blip>
          <a:srcRect b="0" l="0" r="0" t="0"/>
          <a:stretch/>
        </p:blipFill>
        <p:spPr>
          <a:xfrm>
            <a:off x="172977" y="0"/>
            <a:ext cx="1404523" cy="1056900"/>
          </a:xfrm>
          <a:prstGeom prst="rect">
            <a:avLst/>
          </a:prstGeom>
          <a:noFill/>
          <a:ln>
            <a:noFill/>
          </a:ln>
        </p:spPr>
      </p:pic>
      <p:sp>
        <p:nvSpPr>
          <p:cNvPr id="137" name="Google Shape;137;g12bfc0d0606_0_6"/>
          <p:cNvSpPr txBox="1"/>
          <p:nvPr/>
        </p:nvSpPr>
        <p:spPr>
          <a:xfrm>
            <a:off x="2337253" y="1056900"/>
            <a:ext cx="4469493"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800" u="none" cap="none" strike="noStrike">
                <a:solidFill>
                  <a:srgbClr val="000000"/>
                </a:solidFill>
                <a:latin typeface="Corbel"/>
                <a:ea typeface="Corbel"/>
                <a:cs typeface="Corbel"/>
                <a:sym typeface="Corbel"/>
              </a:rPr>
              <a:t>Chi siamo e perché siamo qui</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17"/>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91" name="Google Shape;391;p17"/>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392" name="Google Shape;392;p17"/>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393" name="Google Shape;393;p17"/>
          <p:cNvPicPr preferRelativeResize="0"/>
          <p:nvPr/>
        </p:nvPicPr>
        <p:blipFill rotWithShape="1">
          <a:blip r:embed="rId3">
            <a:alphaModFix/>
          </a:blip>
          <a:srcRect b="0" l="0" r="0" t="0"/>
          <a:stretch/>
        </p:blipFill>
        <p:spPr>
          <a:xfrm>
            <a:off x="30313" y="1340768"/>
            <a:ext cx="9083374" cy="510690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18"/>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399" name="Google Shape;399;p18"/>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00" name="Google Shape;400;p18"/>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401" name="Google Shape;401;p18"/>
          <p:cNvPicPr preferRelativeResize="0"/>
          <p:nvPr/>
        </p:nvPicPr>
        <p:blipFill rotWithShape="1">
          <a:blip r:embed="rId3">
            <a:alphaModFix/>
          </a:blip>
          <a:srcRect b="74498" l="10644" r="47194" t="14718"/>
          <a:stretch/>
        </p:blipFill>
        <p:spPr>
          <a:xfrm>
            <a:off x="108000" y="976320"/>
            <a:ext cx="9035640" cy="1300680"/>
          </a:xfrm>
          <a:prstGeom prst="rect">
            <a:avLst/>
          </a:prstGeom>
          <a:noFill/>
          <a:ln>
            <a:noFill/>
          </a:ln>
        </p:spPr>
      </p:pic>
      <p:pic>
        <p:nvPicPr>
          <p:cNvPr id="402" name="Google Shape;402;p18"/>
          <p:cNvPicPr preferRelativeResize="0"/>
          <p:nvPr/>
        </p:nvPicPr>
        <p:blipFill rotWithShape="1">
          <a:blip r:embed="rId4">
            <a:alphaModFix/>
          </a:blip>
          <a:srcRect b="0" l="0" r="0" t="0"/>
          <a:stretch/>
        </p:blipFill>
        <p:spPr>
          <a:xfrm>
            <a:off x="7073640" y="2496960"/>
            <a:ext cx="1574280" cy="3606840"/>
          </a:xfrm>
          <a:prstGeom prst="rect">
            <a:avLst/>
          </a:prstGeom>
          <a:noFill/>
          <a:ln>
            <a:noFill/>
          </a:ln>
        </p:spPr>
      </p:pic>
      <p:pic>
        <p:nvPicPr>
          <p:cNvPr id="403" name="Google Shape;403;p18"/>
          <p:cNvPicPr preferRelativeResize="0"/>
          <p:nvPr/>
        </p:nvPicPr>
        <p:blipFill rotWithShape="1">
          <a:blip r:embed="rId5">
            <a:alphaModFix/>
          </a:blip>
          <a:srcRect b="0" l="0" r="0" t="0"/>
          <a:stretch/>
        </p:blipFill>
        <p:spPr>
          <a:xfrm>
            <a:off x="683640" y="2277360"/>
            <a:ext cx="5295600" cy="3912480"/>
          </a:xfrm>
          <a:prstGeom prst="rect">
            <a:avLst/>
          </a:prstGeom>
          <a:noFill/>
          <a:ln>
            <a:noFill/>
          </a:ln>
        </p:spPr>
      </p:pic>
      <p:sp>
        <p:nvSpPr>
          <p:cNvPr id="404" name="Google Shape;404;p18"/>
          <p:cNvSpPr/>
          <p:nvPr/>
        </p:nvSpPr>
        <p:spPr>
          <a:xfrm>
            <a:off x="70496" y="6324120"/>
            <a:ext cx="7165800" cy="39528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000"/>
              <a:buFont typeface="Corbel"/>
              <a:buNone/>
            </a:pPr>
            <a:r>
              <a:rPr b="0" i="0" lang="it-IT" sz="2000" u="none" cap="none" strike="noStrike">
                <a:solidFill>
                  <a:srgbClr val="000000"/>
                </a:solidFill>
                <a:latin typeface="Corbel"/>
                <a:ea typeface="Corbel"/>
                <a:cs typeface="Corbel"/>
                <a:sym typeface="Corbel"/>
              </a:rPr>
              <a:t>Chi prima traduce correttamente la prima riga, vince...</a:t>
            </a:r>
            <a:endParaRPr b="0" i="0" sz="1800" u="none" cap="none" strike="noStrike">
              <a:solidFill>
                <a:srgbClr val="000000"/>
              </a:solidFill>
              <a:latin typeface="Corbel"/>
              <a:ea typeface="Corbel"/>
              <a:cs typeface="Corbel"/>
              <a:sym typeface="Corbel"/>
            </a:endParaRPr>
          </a:p>
        </p:txBody>
      </p:sp>
      <p:pic>
        <p:nvPicPr>
          <p:cNvPr id="405" name="Google Shape;405;p18"/>
          <p:cNvPicPr preferRelativeResize="0"/>
          <p:nvPr/>
        </p:nvPicPr>
        <p:blipFill rotWithShape="1">
          <a:blip r:embed="rId6">
            <a:alphaModFix/>
          </a:blip>
          <a:srcRect b="0" l="0" r="0" t="0"/>
          <a:stretch/>
        </p:blipFill>
        <p:spPr>
          <a:xfrm>
            <a:off x="6355800" y="5895720"/>
            <a:ext cx="717840" cy="9619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19"/>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11" name="Google Shape;411;p19"/>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12" name="Google Shape;412;p19"/>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413" name="Google Shape;413;p19"/>
          <p:cNvPicPr preferRelativeResize="0"/>
          <p:nvPr/>
        </p:nvPicPr>
        <p:blipFill rotWithShape="1">
          <a:blip r:embed="rId3">
            <a:alphaModFix/>
          </a:blip>
          <a:srcRect b="74498" l="10644" r="47194" t="14718"/>
          <a:stretch/>
        </p:blipFill>
        <p:spPr>
          <a:xfrm>
            <a:off x="108000" y="976320"/>
            <a:ext cx="9035640" cy="1300680"/>
          </a:xfrm>
          <a:prstGeom prst="rect">
            <a:avLst/>
          </a:prstGeom>
          <a:noFill/>
          <a:ln>
            <a:noFill/>
          </a:ln>
        </p:spPr>
      </p:pic>
      <p:pic>
        <p:nvPicPr>
          <p:cNvPr id="414" name="Google Shape;414;p19"/>
          <p:cNvPicPr preferRelativeResize="0"/>
          <p:nvPr/>
        </p:nvPicPr>
        <p:blipFill rotWithShape="1">
          <a:blip r:embed="rId4">
            <a:alphaModFix/>
          </a:blip>
          <a:srcRect b="72151" l="10560" r="46754" t="20851"/>
          <a:stretch/>
        </p:blipFill>
        <p:spPr>
          <a:xfrm>
            <a:off x="218520" y="3236760"/>
            <a:ext cx="8638560" cy="797400"/>
          </a:xfrm>
          <a:prstGeom prst="rect">
            <a:avLst/>
          </a:prstGeom>
          <a:noFill/>
          <a:ln>
            <a:noFill/>
          </a:ln>
        </p:spPr>
      </p:pic>
      <p:sp>
        <p:nvSpPr>
          <p:cNvPr id="415" name="Google Shape;415;p19"/>
          <p:cNvSpPr/>
          <p:nvPr/>
        </p:nvSpPr>
        <p:spPr>
          <a:xfrm flipH="1">
            <a:off x="4322160" y="2277360"/>
            <a:ext cx="499680" cy="1202040"/>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19"/>
          <p:cNvSpPr/>
          <p:nvPr/>
        </p:nvSpPr>
        <p:spPr>
          <a:xfrm>
            <a:off x="3158640" y="4439160"/>
            <a:ext cx="2826720" cy="3952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000"/>
              <a:buFont typeface="Corbel"/>
              <a:buNone/>
            </a:pPr>
            <a:r>
              <a:rPr b="1" i="0" lang="it-IT" sz="2000" u="none" cap="none" strike="noStrike">
                <a:solidFill>
                  <a:srgbClr val="000000"/>
                </a:solidFill>
                <a:latin typeface="Corbel"/>
                <a:ea typeface="Corbel"/>
                <a:cs typeface="Corbel"/>
                <a:sym typeface="Corbel"/>
              </a:rPr>
              <a:t>Volete fare prima?</a:t>
            </a:r>
            <a:endParaRPr b="0" i="0" sz="1800" u="none" cap="none" strike="noStrike">
              <a:solidFill>
                <a:srgbClr val="000000"/>
              </a:solidFill>
              <a:latin typeface="Corbel"/>
              <a:ea typeface="Corbel"/>
              <a:cs typeface="Corbel"/>
              <a:sym typeface="Corbel"/>
            </a:endParaRPr>
          </a:p>
        </p:txBody>
      </p:sp>
      <p:sp>
        <p:nvSpPr>
          <p:cNvPr id="417" name="Google Shape;417;p19"/>
          <p:cNvSpPr/>
          <p:nvPr/>
        </p:nvSpPr>
        <p:spPr>
          <a:xfrm>
            <a:off x="714700" y="5222872"/>
            <a:ext cx="7780680" cy="11865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CC3300"/>
              </a:buClr>
              <a:buSzPts val="2400"/>
              <a:buFont typeface="Corbel"/>
              <a:buNone/>
            </a:pPr>
            <a:r>
              <a:rPr b="1" i="0" lang="it-IT" sz="2400" u="sng" cap="none" strike="noStrike">
                <a:solidFill>
                  <a:srgbClr val="CC3300"/>
                </a:solidFill>
                <a:latin typeface="Corbel"/>
                <a:ea typeface="Corbel"/>
                <a:cs typeface="Corbel"/>
                <a:sym typeface="Corbel"/>
                <a:hlinkClick r:id="rId5">
                  <a:extLst>
                    <a:ext uri="{A12FA001-AC4F-418D-AE19-62706E023703}">
                      <ahyp:hlinkClr val="tx"/>
                    </a:ext>
                  </a:extLst>
                </a:hlinkClick>
              </a:rPr>
              <a:t>https://web.expasy.org/cgi-bin/translate/dna2aa.cgi</a:t>
            </a:r>
            <a:r>
              <a:rPr b="1" i="0" lang="it-IT" sz="24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20"/>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23" name="Google Shape;423;p20"/>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24" name="Google Shape;424;p20"/>
          <p:cNvSpPr/>
          <p:nvPr/>
        </p:nvSpPr>
        <p:spPr>
          <a:xfrm>
            <a:off x="2477840" y="541440"/>
            <a:ext cx="425440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Dall'RNA alla proteina:</a:t>
            </a:r>
            <a:endParaRPr b="0" i="0" sz="1800" u="none" cap="none" strike="noStrike">
              <a:solidFill>
                <a:srgbClr val="000000"/>
              </a:solidFill>
              <a:latin typeface="Corbel"/>
              <a:ea typeface="Corbel"/>
              <a:cs typeface="Corbel"/>
              <a:sym typeface="Corbel"/>
            </a:endParaRPr>
          </a:p>
        </p:txBody>
      </p:sp>
      <p:pic>
        <p:nvPicPr>
          <p:cNvPr id="425" name="Google Shape;425;p20"/>
          <p:cNvPicPr preferRelativeResize="0"/>
          <p:nvPr/>
        </p:nvPicPr>
        <p:blipFill rotWithShape="1">
          <a:blip r:embed="rId3">
            <a:alphaModFix/>
          </a:blip>
          <a:srcRect b="0" l="0" r="0" t="0"/>
          <a:stretch/>
        </p:blipFill>
        <p:spPr>
          <a:xfrm>
            <a:off x="14040" y="1634760"/>
            <a:ext cx="9129600" cy="5132880"/>
          </a:xfrm>
          <a:prstGeom prst="rect">
            <a:avLst/>
          </a:prstGeom>
          <a:noFill/>
          <a:ln>
            <a:noFill/>
          </a:ln>
        </p:spPr>
      </p:pic>
      <p:sp>
        <p:nvSpPr>
          <p:cNvPr id="426" name="Google Shape;426;p20"/>
          <p:cNvSpPr/>
          <p:nvPr/>
        </p:nvSpPr>
        <p:spPr>
          <a:xfrm flipH="1">
            <a:off x="4932064" y="3595424"/>
            <a:ext cx="216000" cy="769680"/>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21"/>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32" name="Google Shape;432;p21"/>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33" name="Google Shape;433;p21"/>
          <p:cNvSpPr/>
          <p:nvPr/>
        </p:nvSpPr>
        <p:spPr>
          <a:xfrm>
            <a:off x="880200" y="585016"/>
            <a:ext cx="798084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la sequenza delle proteine:</a:t>
            </a:r>
            <a:endParaRPr b="0" i="0" sz="1800" u="none" cap="none" strike="noStrike">
              <a:solidFill>
                <a:srgbClr val="000000"/>
              </a:solidFill>
              <a:latin typeface="Corbel"/>
              <a:ea typeface="Corbel"/>
              <a:cs typeface="Corbel"/>
              <a:sym typeface="Corbel"/>
            </a:endParaRPr>
          </a:p>
        </p:txBody>
      </p:sp>
      <p:sp>
        <p:nvSpPr>
          <p:cNvPr id="434" name="Google Shape;434;p21"/>
          <p:cNvSpPr/>
          <p:nvPr/>
        </p:nvSpPr>
        <p:spPr>
          <a:xfrm>
            <a:off x="3050640" y="1139056"/>
            <a:ext cx="3492720" cy="3952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000"/>
              <a:buFont typeface="Corbel"/>
              <a:buNone/>
            </a:pPr>
            <a:r>
              <a:rPr b="1" i="0" lang="it-IT" sz="2000" u="none" cap="none" strike="noStrike">
                <a:solidFill>
                  <a:srgbClr val="FF0000"/>
                </a:solidFill>
                <a:latin typeface="Corbel"/>
                <a:ea typeface="Corbel"/>
                <a:cs typeface="Corbel"/>
                <a:sym typeface="Corbel"/>
              </a:rPr>
              <a:t>http://www.uniprot.org</a:t>
            </a:r>
            <a:endParaRPr b="0" i="0" sz="1800" u="none" cap="none" strike="noStrike">
              <a:solidFill>
                <a:srgbClr val="000000"/>
              </a:solidFill>
              <a:latin typeface="Corbel"/>
              <a:ea typeface="Corbel"/>
              <a:cs typeface="Corbel"/>
              <a:sym typeface="Corbel"/>
            </a:endParaRPr>
          </a:p>
        </p:txBody>
      </p:sp>
      <p:pic>
        <p:nvPicPr>
          <p:cNvPr id="435" name="Google Shape;435;p21"/>
          <p:cNvPicPr preferRelativeResize="0"/>
          <p:nvPr/>
        </p:nvPicPr>
        <p:blipFill rotWithShape="1">
          <a:blip r:embed="rId3">
            <a:alphaModFix/>
          </a:blip>
          <a:srcRect b="0" l="0" r="0" t="0"/>
          <a:stretch/>
        </p:blipFill>
        <p:spPr>
          <a:xfrm>
            <a:off x="66600" y="1747456"/>
            <a:ext cx="9010800" cy="506592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22"/>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41" name="Google Shape;441;p22"/>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42" name="Google Shape;442;p22"/>
          <p:cNvSpPr/>
          <p:nvPr/>
        </p:nvSpPr>
        <p:spPr>
          <a:xfrm>
            <a:off x="880200" y="585016"/>
            <a:ext cx="798084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Dalla sequenza alla struttura delle proteine:</a:t>
            </a:r>
            <a:endParaRPr b="0" i="0" sz="1800" u="none" cap="none" strike="noStrike">
              <a:solidFill>
                <a:srgbClr val="000000"/>
              </a:solidFill>
              <a:latin typeface="Corbel"/>
              <a:ea typeface="Corbel"/>
              <a:cs typeface="Corbel"/>
              <a:sym typeface="Corbel"/>
            </a:endParaRPr>
          </a:p>
        </p:txBody>
      </p:sp>
      <p:sp>
        <p:nvSpPr>
          <p:cNvPr id="443" name="Google Shape;443;p22"/>
          <p:cNvSpPr/>
          <p:nvPr/>
        </p:nvSpPr>
        <p:spPr>
          <a:xfrm>
            <a:off x="3050640" y="1139056"/>
            <a:ext cx="3492720" cy="3952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000"/>
              <a:buFont typeface="Corbel"/>
              <a:buNone/>
            </a:pPr>
            <a:r>
              <a:rPr b="1" i="0" lang="it-IT" sz="2000" u="none" cap="none" strike="noStrike">
                <a:solidFill>
                  <a:srgbClr val="FF0000"/>
                </a:solidFill>
                <a:latin typeface="Corbel"/>
                <a:ea typeface="Corbel"/>
                <a:cs typeface="Corbel"/>
                <a:sym typeface="Corbel"/>
              </a:rPr>
              <a:t>http://www.uniprot.org</a:t>
            </a:r>
            <a:endParaRPr b="0" i="0" sz="1800" u="none" cap="none" strike="noStrike">
              <a:solidFill>
                <a:srgbClr val="000000"/>
              </a:solidFill>
              <a:latin typeface="Corbel"/>
              <a:ea typeface="Corbel"/>
              <a:cs typeface="Corbel"/>
              <a:sym typeface="Corbel"/>
            </a:endParaRPr>
          </a:p>
        </p:txBody>
      </p:sp>
      <p:pic>
        <p:nvPicPr>
          <p:cNvPr id="444" name="Google Shape;444;p22"/>
          <p:cNvPicPr preferRelativeResize="0"/>
          <p:nvPr/>
        </p:nvPicPr>
        <p:blipFill rotWithShape="1">
          <a:blip r:embed="rId3">
            <a:alphaModFix/>
          </a:blip>
          <a:srcRect b="0" l="0" r="0" t="0"/>
          <a:stretch/>
        </p:blipFill>
        <p:spPr>
          <a:xfrm>
            <a:off x="95760" y="1616760"/>
            <a:ext cx="8952120" cy="5033160"/>
          </a:xfrm>
          <a:prstGeom prst="rect">
            <a:avLst/>
          </a:prstGeom>
          <a:noFill/>
          <a:ln>
            <a:noFill/>
          </a:ln>
        </p:spPr>
      </p:pic>
      <p:sp>
        <p:nvSpPr>
          <p:cNvPr id="445" name="Google Shape;445;p22"/>
          <p:cNvSpPr/>
          <p:nvPr/>
        </p:nvSpPr>
        <p:spPr>
          <a:xfrm flipH="1">
            <a:off x="8244408" y="2119354"/>
            <a:ext cx="216000" cy="769680"/>
          </a:xfrm>
          <a:prstGeom prst="downArrow">
            <a:avLst>
              <a:gd fmla="val 50000" name="adj1"/>
              <a:gd fmla="val 50000" name="adj2"/>
            </a:avLst>
          </a:prstGeom>
          <a:solidFill>
            <a:srgbClr val="FF0000"/>
          </a:solidFill>
          <a:ln cap="flat" cmpd="sng" w="9525">
            <a:solidFill>
              <a:srgbClr val="FF0000"/>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12d4d978e7d_0_0"/>
          <p:cNvSpPr/>
          <p:nvPr/>
        </p:nvSpPr>
        <p:spPr>
          <a:xfrm>
            <a:off x="0" y="0"/>
            <a:ext cx="9180600" cy="609600"/>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51" name="Google Shape;451;g12d4d978e7d_0_0"/>
          <p:cNvSpPr txBox="1"/>
          <p:nvPr/>
        </p:nvSpPr>
        <p:spPr>
          <a:xfrm>
            <a:off x="61941" y="96856"/>
            <a:ext cx="9144900" cy="40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52" name="Google Shape;452;g12d4d978e7d_0_0"/>
          <p:cNvSpPr/>
          <p:nvPr/>
        </p:nvSpPr>
        <p:spPr>
          <a:xfrm>
            <a:off x="880200" y="585016"/>
            <a:ext cx="7980900" cy="5169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la struttura delle proteine:</a:t>
            </a:r>
            <a:endParaRPr b="0" i="0" sz="1800" u="none" cap="none" strike="noStrike">
              <a:solidFill>
                <a:srgbClr val="000000"/>
              </a:solidFill>
              <a:latin typeface="Corbel"/>
              <a:ea typeface="Corbel"/>
              <a:cs typeface="Corbel"/>
              <a:sym typeface="Corbel"/>
            </a:endParaRPr>
          </a:p>
        </p:txBody>
      </p:sp>
      <p:sp>
        <p:nvSpPr>
          <p:cNvPr id="453" name="Google Shape;453;g12d4d978e7d_0_0"/>
          <p:cNvSpPr/>
          <p:nvPr/>
        </p:nvSpPr>
        <p:spPr>
          <a:xfrm>
            <a:off x="2737527" y="1124750"/>
            <a:ext cx="3741600" cy="3954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000"/>
              <a:buFont typeface="Corbel"/>
              <a:buNone/>
            </a:pPr>
            <a:r>
              <a:rPr b="1" lang="it-IT" sz="2000">
                <a:solidFill>
                  <a:srgbClr val="FF0000"/>
                </a:solidFill>
                <a:latin typeface="Corbel"/>
                <a:ea typeface="Corbel"/>
                <a:cs typeface="Corbel"/>
                <a:sym typeface="Corbel"/>
              </a:rPr>
              <a:t>https://www.ebi.ac.uk/pdbe/</a:t>
            </a:r>
            <a:endParaRPr b="0" i="0" sz="1800" u="none" cap="none" strike="noStrike">
              <a:solidFill>
                <a:srgbClr val="000000"/>
              </a:solidFill>
              <a:latin typeface="Corbel"/>
              <a:ea typeface="Corbel"/>
              <a:cs typeface="Corbel"/>
              <a:sym typeface="Corbel"/>
            </a:endParaRPr>
          </a:p>
        </p:txBody>
      </p:sp>
      <p:pic>
        <p:nvPicPr>
          <p:cNvPr id="454" name="Google Shape;454;g12d4d978e7d_0_0"/>
          <p:cNvPicPr preferRelativeResize="0"/>
          <p:nvPr/>
        </p:nvPicPr>
        <p:blipFill>
          <a:blip r:embed="rId3">
            <a:alphaModFix/>
          </a:blip>
          <a:stretch>
            <a:fillRect/>
          </a:stretch>
        </p:blipFill>
        <p:spPr>
          <a:xfrm>
            <a:off x="152400" y="1672424"/>
            <a:ext cx="8839202" cy="496962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58" name="Shape 458"/>
        <p:cNvGrpSpPr/>
        <p:nvPr/>
      </p:nvGrpSpPr>
      <p:grpSpPr>
        <a:xfrm>
          <a:off x="0" y="0"/>
          <a:ext cx="0" cy="0"/>
          <a:chOff x="0" y="0"/>
          <a:chExt cx="0" cy="0"/>
        </a:xfrm>
      </p:grpSpPr>
      <p:sp>
        <p:nvSpPr>
          <p:cNvPr id="459" name="Google Shape;459;p23"/>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60" name="Google Shape;460;p23"/>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61" name="Google Shape;461;p23"/>
          <p:cNvSpPr/>
          <p:nvPr/>
        </p:nvSpPr>
        <p:spPr>
          <a:xfrm>
            <a:off x="880200" y="585016"/>
            <a:ext cx="7980840" cy="51696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Esploriamo la struttura delle proteine:</a:t>
            </a:r>
            <a:endParaRPr b="0" i="0" sz="1800" u="none" cap="none" strike="noStrike">
              <a:solidFill>
                <a:srgbClr val="000000"/>
              </a:solidFill>
              <a:latin typeface="Corbel"/>
              <a:ea typeface="Corbel"/>
              <a:cs typeface="Corbel"/>
              <a:sym typeface="Corbel"/>
            </a:endParaRPr>
          </a:p>
        </p:txBody>
      </p:sp>
      <p:sp>
        <p:nvSpPr>
          <p:cNvPr id="462" name="Google Shape;462;p23"/>
          <p:cNvSpPr/>
          <p:nvPr/>
        </p:nvSpPr>
        <p:spPr>
          <a:xfrm>
            <a:off x="3042316" y="1124744"/>
            <a:ext cx="3047760" cy="3952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0000"/>
              </a:buClr>
              <a:buSzPts val="2000"/>
              <a:buFont typeface="Corbel"/>
              <a:buNone/>
            </a:pPr>
            <a:r>
              <a:rPr b="1" i="0" lang="it-IT" sz="2000" u="none" cap="none" strike="noStrike">
                <a:solidFill>
                  <a:srgbClr val="FF0000"/>
                </a:solidFill>
                <a:latin typeface="Corbel"/>
                <a:ea typeface="Corbel"/>
                <a:cs typeface="Corbel"/>
                <a:sym typeface="Corbel"/>
              </a:rPr>
              <a:t>http://www.rcsb.org</a:t>
            </a:r>
            <a:endParaRPr b="0" i="0" sz="1800" u="none" cap="none" strike="noStrike">
              <a:solidFill>
                <a:srgbClr val="000000"/>
              </a:solidFill>
              <a:latin typeface="Corbel"/>
              <a:ea typeface="Corbel"/>
              <a:cs typeface="Corbel"/>
              <a:sym typeface="Corbel"/>
            </a:endParaRPr>
          </a:p>
        </p:txBody>
      </p:sp>
      <p:pic>
        <p:nvPicPr>
          <p:cNvPr id="463" name="Google Shape;463;p23"/>
          <p:cNvPicPr preferRelativeResize="0"/>
          <p:nvPr/>
        </p:nvPicPr>
        <p:blipFill rotWithShape="1">
          <a:blip r:embed="rId3">
            <a:alphaModFix/>
          </a:blip>
          <a:srcRect b="0" l="0" r="0" t="0"/>
          <a:stretch/>
        </p:blipFill>
        <p:spPr>
          <a:xfrm>
            <a:off x="-5444" y="1616864"/>
            <a:ext cx="9143640" cy="51408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24"/>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69" name="Google Shape;469;p24"/>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70" name="Google Shape;470;p24"/>
          <p:cNvSpPr/>
          <p:nvPr/>
        </p:nvSpPr>
        <p:spPr>
          <a:xfrm>
            <a:off x="1903490" y="640726"/>
            <a:ext cx="5461920" cy="51696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800"/>
              <a:buFont typeface="Corbel"/>
              <a:buNone/>
            </a:pPr>
            <a:r>
              <a:rPr b="1" i="0" lang="it-IT" sz="2800" u="none" cap="none" strike="noStrike">
                <a:solidFill>
                  <a:srgbClr val="000000"/>
                </a:solidFill>
                <a:latin typeface="Corbel"/>
                <a:ea typeface="Corbel"/>
                <a:cs typeface="Corbel"/>
                <a:sym typeface="Corbel"/>
              </a:rPr>
              <a:t>...e per finire in bellezza...</a:t>
            </a:r>
            <a:endParaRPr b="0" i="0" sz="1800" u="none" cap="none" strike="noStrike">
              <a:solidFill>
                <a:srgbClr val="000000"/>
              </a:solidFill>
              <a:latin typeface="Corbel"/>
              <a:ea typeface="Corbel"/>
              <a:cs typeface="Corbel"/>
              <a:sym typeface="Corbel"/>
            </a:endParaRPr>
          </a:p>
        </p:txBody>
      </p:sp>
      <p:pic>
        <p:nvPicPr>
          <p:cNvPr id="471" name="Google Shape;471;p24"/>
          <p:cNvPicPr preferRelativeResize="0"/>
          <p:nvPr/>
        </p:nvPicPr>
        <p:blipFill rotWithShape="1">
          <a:blip r:embed="rId3">
            <a:alphaModFix/>
          </a:blip>
          <a:srcRect b="0" l="0" r="0" t="0"/>
          <a:stretch/>
        </p:blipFill>
        <p:spPr>
          <a:xfrm>
            <a:off x="168840" y="1232280"/>
            <a:ext cx="8865000" cy="4983840"/>
          </a:xfrm>
          <a:prstGeom prst="rect">
            <a:avLst/>
          </a:prstGeom>
          <a:noFill/>
          <a:ln>
            <a:noFill/>
          </a:ln>
        </p:spPr>
      </p:pic>
      <p:sp>
        <p:nvSpPr>
          <p:cNvPr id="472" name="Google Shape;472;p24"/>
          <p:cNvSpPr/>
          <p:nvPr/>
        </p:nvSpPr>
        <p:spPr>
          <a:xfrm>
            <a:off x="1438920" y="1584360"/>
            <a:ext cx="4164840" cy="395280"/>
          </a:xfrm>
          <a:prstGeom prst="rect">
            <a:avLst/>
          </a:prstGeom>
          <a:solidFill>
            <a:schemeClr val="lt1"/>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CC3300"/>
              </a:buClr>
              <a:buSzPts val="2000"/>
              <a:buFont typeface="Overlock"/>
              <a:buNone/>
            </a:pPr>
            <a:r>
              <a:rPr b="1" i="0" lang="it-IT" sz="2000" u="sng" cap="none" strike="noStrike">
                <a:solidFill>
                  <a:srgbClr val="CC3300"/>
                </a:solidFill>
                <a:latin typeface="Overlock"/>
                <a:ea typeface="Overlock"/>
                <a:cs typeface="Overlock"/>
                <a:sym typeface="Overlock"/>
                <a:hlinkClick r:id="rId4">
                  <a:extLst>
                    <a:ext uri="{A12FA001-AC4F-418D-AE19-62706E023703}">
                      <ahyp:hlinkClr val="tx"/>
                    </a:ext>
                  </a:extLst>
                </a:hlinkClick>
              </a:rPr>
              <a:t>http://www.scivis.it/videos/</a:t>
            </a:r>
            <a:r>
              <a:rPr b="1" i="0" lang="it-IT" sz="2000" u="none" cap="none" strike="noStrike">
                <a:solidFill>
                  <a:srgbClr val="000000"/>
                </a:solidFill>
                <a:latin typeface="Overlock"/>
                <a:ea typeface="Overlock"/>
                <a:cs typeface="Overlock"/>
                <a:sym typeface="Overlock"/>
              </a:rPr>
              <a:t> </a:t>
            </a:r>
            <a:endParaRPr b="0" i="0" sz="1800" u="none" cap="none" strike="noStrike">
              <a:solidFill>
                <a:srgbClr val="000000"/>
              </a:solidFill>
              <a:latin typeface="Arial"/>
              <a:ea typeface="Arial"/>
              <a:cs typeface="Arial"/>
              <a:sym typeface="Arial"/>
            </a:endParaRPr>
          </a:p>
        </p:txBody>
      </p:sp>
      <p:sp>
        <p:nvSpPr>
          <p:cNvPr id="473" name="Google Shape;473;p24"/>
          <p:cNvSpPr/>
          <p:nvPr/>
        </p:nvSpPr>
        <p:spPr>
          <a:xfrm>
            <a:off x="4872960" y="1584360"/>
            <a:ext cx="4375440" cy="395280"/>
          </a:xfrm>
          <a:prstGeom prst="rect">
            <a:avLst/>
          </a:prstGeom>
          <a:solidFill>
            <a:schemeClr val="lt1"/>
          </a:solid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CC3300"/>
              </a:buClr>
              <a:buSzPts val="2000"/>
              <a:buFont typeface="Overlock"/>
              <a:buNone/>
            </a:pPr>
            <a:r>
              <a:rPr b="1" i="0" lang="it-IT" sz="2000" u="sng" cap="none" strike="noStrike">
                <a:solidFill>
                  <a:srgbClr val="CC3300"/>
                </a:solidFill>
                <a:latin typeface="Overlock"/>
                <a:ea typeface="Overlock"/>
                <a:cs typeface="Overlock"/>
                <a:sym typeface="Overlock"/>
                <a:hlinkClick r:id="rId5">
                  <a:extLst>
                    <a:ext uri="{A12FA001-AC4F-418D-AE19-62706E023703}">
                      <ahyp:hlinkClr val="tx"/>
                    </a:ext>
                  </a:extLst>
                </a:hlinkClick>
              </a:rPr>
              <a:t>https://vimeo.com/10979476</a:t>
            </a:r>
            <a:r>
              <a:rPr b="1" i="0" lang="it-IT" sz="2000" u="none" cap="none" strike="noStrike">
                <a:solidFill>
                  <a:srgbClr val="000000"/>
                </a:solidFill>
                <a:latin typeface="Overlock"/>
                <a:ea typeface="Overlock"/>
                <a:cs typeface="Overlock"/>
                <a:sym typeface="Overlock"/>
              </a:rPr>
              <a:t>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25"/>
          <p:cNvSpPr/>
          <p:nvPr/>
        </p:nvSpPr>
        <p:spPr>
          <a:xfrm>
            <a:off x="0" y="0"/>
            <a:ext cx="9180599" cy="609599"/>
          </a:xfrm>
          <a:prstGeom prst="rect">
            <a:avLst/>
          </a:prstGeom>
          <a:solidFill>
            <a:srgbClr val="E36C0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orbel"/>
              <a:ea typeface="Corbel"/>
              <a:cs typeface="Corbel"/>
              <a:sym typeface="Corbel"/>
            </a:endParaRPr>
          </a:p>
        </p:txBody>
      </p:sp>
      <p:sp>
        <p:nvSpPr>
          <p:cNvPr id="479" name="Google Shape;479;p25"/>
          <p:cNvSpPr txBox="1"/>
          <p:nvPr/>
        </p:nvSpPr>
        <p:spPr>
          <a:xfrm>
            <a:off x="61941" y="96856"/>
            <a:ext cx="9145018" cy="4065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500"/>
              <a:buFont typeface="Corbel"/>
              <a:buNone/>
            </a:pPr>
            <a:r>
              <a:rPr b="1" i="0" lang="it-IT" sz="2000" u="none" cap="none" strike="noStrike">
                <a:solidFill>
                  <a:schemeClr val="dk1"/>
                </a:solidFill>
                <a:latin typeface="Corbel"/>
                <a:ea typeface="Corbel"/>
                <a:cs typeface="Corbel"/>
                <a:sym typeface="Corbel"/>
              </a:rPr>
              <a:t>La bioinformatica per apprendere la biologia: uno strumento didattico innovativo</a:t>
            </a:r>
            <a:endParaRPr b="1" i="0" sz="2000" u="none" cap="none" strike="noStrike">
              <a:solidFill>
                <a:schemeClr val="dk1"/>
              </a:solidFill>
              <a:latin typeface="Corbel"/>
              <a:ea typeface="Corbel"/>
              <a:cs typeface="Corbel"/>
              <a:sym typeface="Corbel"/>
            </a:endParaRPr>
          </a:p>
        </p:txBody>
      </p:sp>
      <p:sp>
        <p:nvSpPr>
          <p:cNvPr id="480" name="Google Shape;480;p25"/>
          <p:cNvSpPr/>
          <p:nvPr/>
        </p:nvSpPr>
        <p:spPr>
          <a:xfrm>
            <a:off x="107504" y="3044160"/>
            <a:ext cx="8955000" cy="7606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4400"/>
              <a:buFont typeface="Corbel"/>
              <a:buNone/>
            </a:pPr>
            <a:r>
              <a:rPr b="1" i="0" lang="it-IT" sz="4400" u="none" cap="none" strike="noStrike">
                <a:solidFill>
                  <a:srgbClr val="000000"/>
                </a:solidFill>
                <a:latin typeface="Corbel"/>
                <a:ea typeface="Corbel"/>
                <a:cs typeface="Corbel"/>
                <a:sym typeface="Corbel"/>
              </a:rPr>
              <a:t>GRAZIE  PER L’ATTENZIONE!</a:t>
            </a:r>
            <a:endParaRPr b="0" i="0" sz="1800" u="none" cap="none" strike="noStrike">
              <a:solidFill>
                <a:srgbClr val="000000"/>
              </a:solidFill>
              <a:latin typeface="Corbel"/>
              <a:ea typeface="Corbel"/>
              <a:cs typeface="Corbel"/>
              <a:sym typeface="Corbel"/>
            </a:endParaRPr>
          </a:p>
        </p:txBody>
      </p:sp>
      <p:pic>
        <p:nvPicPr>
          <p:cNvPr id="481" name="Google Shape;481;p25"/>
          <p:cNvPicPr preferRelativeResize="0"/>
          <p:nvPr/>
        </p:nvPicPr>
        <p:blipFill rotWithShape="1">
          <a:blip r:embed="rId3">
            <a:alphaModFix/>
          </a:blip>
          <a:srcRect b="0" l="0" r="0" t="0"/>
          <a:stretch/>
        </p:blipFill>
        <p:spPr>
          <a:xfrm>
            <a:off x="4957920" y="3919320"/>
            <a:ext cx="2038320" cy="1256040"/>
          </a:xfrm>
          <a:prstGeom prst="rect">
            <a:avLst/>
          </a:prstGeom>
          <a:noFill/>
          <a:ln>
            <a:noFill/>
          </a:ln>
        </p:spPr>
      </p:pic>
      <p:pic>
        <p:nvPicPr>
          <p:cNvPr id="482" name="Google Shape;482;p25"/>
          <p:cNvPicPr preferRelativeResize="0"/>
          <p:nvPr/>
        </p:nvPicPr>
        <p:blipFill rotWithShape="1">
          <a:blip r:embed="rId4">
            <a:alphaModFix/>
          </a:blip>
          <a:srcRect b="0" l="0" r="0" t="0"/>
          <a:stretch/>
        </p:blipFill>
        <p:spPr>
          <a:xfrm>
            <a:off x="7339680" y="5000040"/>
            <a:ext cx="1483560" cy="1578960"/>
          </a:xfrm>
          <a:prstGeom prst="rect">
            <a:avLst/>
          </a:prstGeom>
          <a:noFill/>
          <a:ln>
            <a:noFill/>
          </a:ln>
        </p:spPr>
      </p:pic>
      <p:pic>
        <p:nvPicPr>
          <p:cNvPr id="483" name="Google Shape;483;p25"/>
          <p:cNvPicPr preferRelativeResize="0"/>
          <p:nvPr/>
        </p:nvPicPr>
        <p:blipFill rotWithShape="1">
          <a:blip r:embed="rId5">
            <a:alphaModFix/>
          </a:blip>
          <a:srcRect b="0" l="0" r="0" t="0"/>
          <a:stretch/>
        </p:blipFill>
        <p:spPr>
          <a:xfrm>
            <a:off x="566280" y="4030020"/>
            <a:ext cx="1867320" cy="1364040"/>
          </a:xfrm>
          <a:prstGeom prst="rect">
            <a:avLst/>
          </a:prstGeom>
          <a:noFill/>
          <a:ln>
            <a:noFill/>
          </a:ln>
        </p:spPr>
      </p:pic>
      <p:pic>
        <p:nvPicPr>
          <p:cNvPr id="484" name="Google Shape;484;p25"/>
          <p:cNvPicPr preferRelativeResize="0"/>
          <p:nvPr/>
        </p:nvPicPr>
        <p:blipFill rotWithShape="1">
          <a:blip r:embed="rId6">
            <a:alphaModFix/>
          </a:blip>
          <a:srcRect b="0" l="0" r="0" t="0"/>
          <a:stretch/>
        </p:blipFill>
        <p:spPr>
          <a:xfrm>
            <a:off x="2890440" y="5052960"/>
            <a:ext cx="1668240" cy="1526040"/>
          </a:xfrm>
          <a:prstGeom prst="rect">
            <a:avLst/>
          </a:prstGeom>
          <a:noFill/>
          <a:ln>
            <a:noFill/>
          </a:ln>
        </p:spPr>
      </p:pic>
      <p:pic>
        <p:nvPicPr>
          <p:cNvPr id="485" name="Google Shape;485;p25"/>
          <p:cNvPicPr preferRelativeResize="0"/>
          <p:nvPr/>
        </p:nvPicPr>
        <p:blipFill rotWithShape="1">
          <a:blip r:embed="rId7">
            <a:alphaModFix/>
          </a:blip>
          <a:srcRect b="0" l="0" r="0" t="0"/>
          <a:stretch/>
        </p:blipFill>
        <p:spPr>
          <a:xfrm>
            <a:off x="366840" y="1044540"/>
            <a:ext cx="2532600" cy="1774440"/>
          </a:xfrm>
          <a:prstGeom prst="rect">
            <a:avLst/>
          </a:prstGeom>
          <a:noFill/>
          <a:ln>
            <a:noFill/>
          </a:ln>
        </p:spPr>
      </p:pic>
      <p:pic>
        <p:nvPicPr>
          <p:cNvPr id="486" name="Google Shape;486;p25"/>
          <p:cNvPicPr preferRelativeResize="0"/>
          <p:nvPr/>
        </p:nvPicPr>
        <p:blipFill rotWithShape="1">
          <a:blip r:embed="rId8">
            <a:alphaModFix/>
          </a:blip>
          <a:srcRect b="0" l="0" r="0" t="0"/>
          <a:stretch/>
        </p:blipFill>
        <p:spPr>
          <a:xfrm>
            <a:off x="7267206" y="834779"/>
            <a:ext cx="1478520" cy="2220840"/>
          </a:xfrm>
          <a:prstGeom prst="rect">
            <a:avLst/>
          </a:prstGeom>
          <a:noFill/>
          <a:ln>
            <a:noFill/>
          </a:ln>
        </p:spPr>
      </p:pic>
      <p:pic>
        <p:nvPicPr>
          <p:cNvPr id="487" name="Google Shape;487;p25"/>
          <p:cNvPicPr preferRelativeResize="0"/>
          <p:nvPr/>
        </p:nvPicPr>
        <p:blipFill rotWithShape="1">
          <a:blip r:embed="rId9">
            <a:alphaModFix/>
          </a:blip>
          <a:srcRect b="0" l="0" r="0" t="0"/>
          <a:stretch/>
        </p:blipFill>
        <p:spPr>
          <a:xfrm>
            <a:off x="3602880" y="1032120"/>
            <a:ext cx="2709360" cy="17992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g12bfc0d0606_1_20"/>
          <p:cNvPicPr preferRelativeResize="0"/>
          <p:nvPr/>
        </p:nvPicPr>
        <p:blipFill rotWithShape="1">
          <a:blip r:embed="rId3">
            <a:alphaModFix/>
          </a:blip>
          <a:srcRect b="0" l="0" r="0" t="0"/>
          <a:stretch/>
        </p:blipFill>
        <p:spPr>
          <a:xfrm>
            <a:off x="0" y="1135685"/>
            <a:ext cx="9069527" cy="5101609"/>
          </a:xfrm>
          <a:prstGeom prst="rect">
            <a:avLst/>
          </a:prstGeom>
          <a:noFill/>
          <a:ln>
            <a:noFill/>
          </a:ln>
        </p:spPr>
      </p:pic>
      <p:sp>
        <p:nvSpPr>
          <p:cNvPr id="144" name="Google Shape;144;g12bfc0d0606_1_20"/>
          <p:cNvSpPr txBox="1"/>
          <p:nvPr/>
        </p:nvSpPr>
        <p:spPr>
          <a:xfrm>
            <a:off x="308762" y="2161308"/>
            <a:ext cx="5082636" cy="3477875"/>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000" u="none" cap="none" strike="noStrike">
                <a:solidFill>
                  <a:srgbClr val="000000"/>
                </a:solidFill>
                <a:latin typeface="Corbel"/>
                <a:ea typeface="Corbel"/>
                <a:cs typeface="Corbel"/>
                <a:sym typeface="Corbel"/>
              </a:rPr>
              <a:t>ELIXIR è un’organizzazione intergovernativa Europea che mette insieme e coordina risorse quali </a:t>
            </a:r>
            <a:r>
              <a:rPr b="0" i="0" lang="it-IT" sz="2000" u="none" cap="none" strike="noStrike">
                <a:solidFill>
                  <a:srgbClr val="E36C09"/>
                </a:solidFill>
                <a:latin typeface="Corbel"/>
                <a:ea typeface="Corbel"/>
                <a:cs typeface="Corbel"/>
                <a:sym typeface="Corbel"/>
              </a:rPr>
              <a:t>banche dati</a:t>
            </a:r>
            <a:r>
              <a:rPr b="0" i="0" lang="it-IT" sz="2000" u="none" cap="none" strike="noStrike">
                <a:solidFill>
                  <a:srgbClr val="000000"/>
                </a:solidFill>
                <a:latin typeface="Corbel"/>
                <a:ea typeface="Corbel"/>
                <a:cs typeface="Corbel"/>
                <a:sym typeface="Corbel"/>
              </a:rPr>
              <a:t>, </a:t>
            </a:r>
            <a:r>
              <a:rPr b="0" i="0" lang="it-IT" sz="2000" u="none" cap="none" strike="noStrike">
                <a:solidFill>
                  <a:srgbClr val="E36C09"/>
                </a:solidFill>
                <a:latin typeface="Corbel"/>
                <a:ea typeface="Corbel"/>
                <a:cs typeface="Corbel"/>
                <a:sym typeface="Corbel"/>
              </a:rPr>
              <a:t>software</a:t>
            </a:r>
            <a:r>
              <a:rPr b="0" i="0" lang="it-IT" sz="2000" u="none" cap="none" strike="noStrike">
                <a:solidFill>
                  <a:srgbClr val="000000"/>
                </a:solidFill>
                <a:latin typeface="Corbel"/>
                <a:ea typeface="Corbel"/>
                <a:cs typeface="Corbel"/>
                <a:sym typeface="Corbel"/>
              </a:rPr>
              <a:t>, </a:t>
            </a:r>
            <a:r>
              <a:rPr b="0" i="0" lang="it-IT" sz="2000" u="none" cap="none" strike="noStrike">
                <a:solidFill>
                  <a:srgbClr val="E36C09"/>
                </a:solidFill>
                <a:latin typeface="Corbel"/>
                <a:ea typeface="Corbel"/>
                <a:cs typeface="Corbel"/>
                <a:sym typeface="Corbel"/>
              </a:rPr>
              <a:t>materiali di training</a:t>
            </a:r>
            <a:r>
              <a:rPr b="0" i="0" lang="it-IT" sz="2000" u="none" cap="none" strike="noStrike">
                <a:solidFill>
                  <a:srgbClr val="000000"/>
                </a:solidFill>
                <a:latin typeface="Corbel"/>
                <a:ea typeface="Corbel"/>
                <a:cs typeface="Corbel"/>
                <a:sym typeface="Corbel"/>
              </a:rPr>
              <a:t>, </a:t>
            </a:r>
            <a:r>
              <a:rPr b="0" i="0" lang="it-IT" sz="2000" u="none" cap="none" strike="noStrike">
                <a:solidFill>
                  <a:srgbClr val="E36C09"/>
                </a:solidFill>
                <a:latin typeface="Corbel"/>
                <a:ea typeface="Corbel"/>
                <a:cs typeface="Corbel"/>
                <a:sym typeface="Corbel"/>
              </a:rPr>
              <a:t>standard</a:t>
            </a:r>
            <a:r>
              <a:rPr b="0" i="0" lang="it-IT" sz="2000" u="none" cap="none" strike="noStrike">
                <a:solidFill>
                  <a:srgbClr val="000000"/>
                </a:solidFill>
                <a:latin typeface="Corbel"/>
                <a:ea typeface="Corbel"/>
                <a:cs typeface="Corbel"/>
                <a:sym typeface="Corbel"/>
              </a:rPr>
              <a:t> e </a:t>
            </a:r>
            <a:r>
              <a:rPr b="0" i="0" lang="it-IT" sz="2000" u="none" cap="none" strike="noStrike">
                <a:solidFill>
                  <a:srgbClr val="E36C09"/>
                </a:solidFill>
                <a:latin typeface="Corbel"/>
                <a:ea typeface="Corbel"/>
                <a:cs typeface="Corbel"/>
                <a:sym typeface="Corbel"/>
              </a:rPr>
              <a:t>risorse computazionali</a:t>
            </a:r>
            <a:r>
              <a:rPr b="0" i="0" lang="it-IT" sz="2000" u="none" cap="none" strike="noStrike">
                <a:solidFill>
                  <a:srgbClr val="000000"/>
                </a:solidFill>
                <a:latin typeface="Corbel"/>
                <a:ea typeface="Corbel"/>
                <a:cs typeface="Corbel"/>
                <a:sym typeface="Corbel"/>
              </a:rPr>
              <a:t>, con lo scopo di creare un’unica infrastruttura che renda più semplice </a:t>
            </a:r>
            <a:endParaRPr/>
          </a:p>
          <a:p>
            <a:pPr indent="-342900" lvl="0" marL="342900" marR="0" rtl="0" algn="l">
              <a:lnSpc>
                <a:spcPct val="100000"/>
              </a:lnSpc>
              <a:spcBef>
                <a:spcPts val="0"/>
              </a:spcBef>
              <a:spcAft>
                <a:spcPts val="0"/>
              </a:spcAft>
              <a:buClr>
                <a:srgbClr val="000000"/>
              </a:buClr>
              <a:buSzPts val="2000"/>
              <a:buFont typeface="Arial"/>
              <a:buChar char="•"/>
            </a:pPr>
            <a:r>
              <a:rPr b="0" i="0" lang="it-IT" sz="2000" u="none" cap="none" strike="noStrike">
                <a:solidFill>
                  <a:srgbClr val="000000"/>
                </a:solidFill>
                <a:latin typeface="Corbel"/>
                <a:ea typeface="Corbel"/>
                <a:cs typeface="Corbel"/>
                <a:sym typeface="Corbel"/>
              </a:rPr>
              <a:t>Reperire, gestire, condividere e analizzare dati</a:t>
            </a:r>
            <a:endParaRPr/>
          </a:p>
          <a:p>
            <a:pPr indent="-342900" lvl="0" marL="342900" marR="0" rtl="0" algn="l">
              <a:lnSpc>
                <a:spcPct val="100000"/>
              </a:lnSpc>
              <a:spcBef>
                <a:spcPts val="0"/>
              </a:spcBef>
              <a:spcAft>
                <a:spcPts val="0"/>
              </a:spcAft>
              <a:buClr>
                <a:srgbClr val="000000"/>
              </a:buClr>
              <a:buSzPts val="2000"/>
              <a:buFont typeface="Arial"/>
              <a:buChar char="•"/>
            </a:pPr>
            <a:r>
              <a:rPr b="0" i="0" lang="it-IT" sz="2000" u="none" cap="none" strike="noStrike">
                <a:solidFill>
                  <a:srgbClr val="000000"/>
                </a:solidFill>
                <a:latin typeface="Corbel"/>
                <a:ea typeface="Corbel"/>
                <a:cs typeface="Corbel"/>
                <a:sym typeface="Corbel"/>
              </a:rPr>
              <a:t>Scambiare esperienza e competenze</a:t>
            </a:r>
            <a:endParaRPr/>
          </a:p>
          <a:p>
            <a:pPr indent="-342900" lvl="0" marL="342900" marR="0" rtl="0" algn="l">
              <a:lnSpc>
                <a:spcPct val="100000"/>
              </a:lnSpc>
              <a:spcBef>
                <a:spcPts val="0"/>
              </a:spcBef>
              <a:spcAft>
                <a:spcPts val="0"/>
              </a:spcAft>
              <a:buClr>
                <a:srgbClr val="000000"/>
              </a:buClr>
              <a:buSzPts val="2000"/>
              <a:buFont typeface="Arial"/>
              <a:buChar char="•"/>
            </a:pPr>
            <a:r>
              <a:rPr b="0" i="0" lang="it-IT" sz="2000" u="none" cap="none" strike="noStrike">
                <a:solidFill>
                  <a:srgbClr val="000000"/>
                </a:solidFill>
                <a:latin typeface="Corbel"/>
                <a:ea typeface="Corbel"/>
                <a:cs typeface="Corbel"/>
                <a:sym typeface="Corbel"/>
              </a:rPr>
              <a:t>Adottare buone pratiche nella ricerca scientifica e nella formazione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g12bfc0d0606_1_2"/>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p>
            <a:pPr indent="0" lvl="0" marL="0" rtl="0" algn="l">
              <a:lnSpc>
                <a:spcPct val="125000"/>
              </a:lnSpc>
              <a:spcBef>
                <a:spcPts val="0"/>
              </a:spcBef>
              <a:spcAft>
                <a:spcPts val="0"/>
              </a:spcAft>
              <a:buSzPts val="4400"/>
              <a:buNone/>
            </a:pPr>
            <a:r>
              <a:rPr b="1" lang="it-IT" sz="1800">
                <a:latin typeface="Corbel"/>
                <a:ea typeface="Corbel"/>
                <a:cs typeface="Corbel"/>
                <a:sym typeface="Corbel"/>
              </a:rPr>
              <a:t>Parte I: Quale pensate sia la maggiore difficoltà nell’utilizzo di questo approccio nel vostro contesto scolastico?</a:t>
            </a:r>
            <a:endParaRPr b="1" sz="1800">
              <a:latin typeface="Corbel"/>
              <a:ea typeface="Corbel"/>
              <a:cs typeface="Corbel"/>
              <a:sym typeface="Corbel"/>
            </a:endParaRPr>
          </a:p>
          <a:p>
            <a:pPr indent="0" lvl="0" marL="0" rtl="0" algn="ctr">
              <a:lnSpc>
                <a:spcPct val="115000"/>
              </a:lnSpc>
              <a:spcBef>
                <a:spcPts val="0"/>
              </a:spcBef>
              <a:spcAft>
                <a:spcPts val="0"/>
              </a:spcAft>
              <a:buSzPts val="4400"/>
              <a:buNone/>
            </a:pPr>
            <a:r>
              <a:rPr b="1" lang="it-IT" sz="2800">
                <a:latin typeface="Courier"/>
                <a:ea typeface="Courier"/>
                <a:cs typeface="Courier"/>
                <a:sym typeface="Courier"/>
              </a:rPr>
              <a:t>bit.ly/didactaqr1</a:t>
            </a:r>
            <a:endParaRPr sz="5900"/>
          </a:p>
        </p:txBody>
      </p:sp>
      <p:pic>
        <p:nvPicPr>
          <p:cNvPr id="494" name="Google Shape;494;g12bfc0d0606_1_2"/>
          <p:cNvPicPr preferRelativeResize="0"/>
          <p:nvPr/>
        </p:nvPicPr>
        <p:blipFill rotWithShape="1">
          <a:blip r:embed="rId3">
            <a:alphaModFix/>
          </a:blip>
          <a:srcRect b="0" l="0" r="0" t="0"/>
          <a:stretch/>
        </p:blipFill>
        <p:spPr>
          <a:xfrm>
            <a:off x="1916800" y="1538112"/>
            <a:ext cx="5135564" cy="513556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g12bfc0d0606_0_141"/>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p>
            <a:pPr indent="0" lvl="0" marL="0" rtl="0" algn="l">
              <a:lnSpc>
                <a:spcPct val="125000"/>
              </a:lnSpc>
              <a:spcBef>
                <a:spcPts val="0"/>
              </a:spcBef>
              <a:spcAft>
                <a:spcPts val="0"/>
              </a:spcAft>
              <a:buSzPts val="4400"/>
              <a:buNone/>
            </a:pPr>
            <a:r>
              <a:rPr b="1" lang="it-IT" sz="1800">
                <a:latin typeface="Corbel"/>
                <a:ea typeface="Corbel"/>
                <a:cs typeface="Corbel"/>
                <a:sym typeface="Corbel"/>
              </a:rPr>
              <a:t>Parte II: Quali temi della biologia potrebbero secondo voi essere insegnati con l’approccio descritto?</a:t>
            </a:r>
            <a:endParaRPr b="1" sz="1300">
              <a:latin typeface="Corbel"/>
              <a:ea typeface="Corbel"/>
              <a:cs typeface="Corbel"/>
              <a:sym typeface="Corbel"/>
            </a:endParaRPr>
          </a:p>
          <a:p>
            <a:pPr indent="0" lvl="0" marL="0" rtl="0" algn="ctr">
              <a:lnSpc>
                <a:spcPct val="115000"/>
              </a:lnSpc>
              <a:spcBef>
                <a:spcPts val="0"/>
              </a:spcBef>
              <a:spcAft>
                <a:spcPts val="0"/>
              </a:spcAft>
              <a:buClr>
                <a:schemeClr val="dk1"/>
              </a:buClr>
              <a:buSzPts val="1100"/>
              <a:buFont typeface="Arial"/>
              <a:buNone/>
            </a:pPr>
            <a:r>
              <a:rPr b="1" lang="it-IT" sz="2800">
                <a:latin typeface="Courier"/>
                <a:ea typeface="Courier"/>
                <a:cs typeface="Courier"/>
                <a:sym typeface="Courier"/>
              </a:rPr>
              <a:t>bit.ly/didactaqr2</a:t>
            </a:r>
            <a:endParaRPr sz="5900"/>
          </a:p>
        </p:txBody>
      </p:sp>
      <p:pic>
        <p:nvPicPr>
          <p:cNvPr id="501" name="Google Shape;501;g12bfc0d0606_0_141"/>
          <p:cNvPicPr preferRelativeResize="0"/>
          <p:nvPr/>
        </p:nvPicPr>
        <p:blipFill rotWithShape="1">
          <a:blip r:embed="rId3">
            <a:alphaModFix/>
          </a:blip>
          <a:srcRect b="0" l="0" r="0" t="0"/>
          <a:stretch/>
        </p:blipFill>
        <p:spPr>
          <a:xfrm>
            <a:off x="1805025" y="1378412"/>
            <a:ext cx="5135564" cy="5135564"/>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g12bfc0d0606_1_12"/>
          <p:cNvSpPr txBox="1"/>
          <p:nvPr>
            <p:ph type="title"/>
          </p:nvPr>
        </p:nvSpPr>
        <p:spPr>
          <a:xfrm>
            <a:off x="457200" y="274637"/>
            <a:ext cx="8229600" cy="1143000"/>
          </a:xfrm>
          <a:prstGeom prst="rect">
            <a:avLst/>
          </a:prstGeom>
          <a:noFill/>
          <a:ln>
            <a:noFill/>
          </a:ln>
        </p:spPr>
        <p:txBody>
          <a:bodyPr anchorCtr="0" anchor="ctr" bIns="91425" lIns="91425" spcFirstLastPara="1" rIns="91425" wrap="square" tIns="91425">
            <a:noAutofit/>
          </a:bodyPr>
          <a:lstStyle/>
          <a:p>
            <a:pPr indent="0" lvl="0" marL="0" rtl="0" algn="l">
              <a:lnSpc>
                <a:spcPct val="125000"/>
              </a:lnSpc>
              <a:spcBef>
                <a:spcPts val="0"/>
              </a:spcBef>
              <a:spcAft>
                <a:spcPts val="0"/>
              </a:spcAft>
              <a:buSzPts val="4400"/>
              <a:buNone/>
            </a:pPr>
            <a:r>
              <a:rPr b="1" lang="it-IT" sz="2500">
                <a:latin typeface="Corbel"/>
                <a:ea typeface="Corbel"/>
                <a:cs typeface="Corbel"/>
                <a:sym typeface="Corbel"/>
              </a:rPr>
              <a:t>Quali temi della biologia potrebbero essere insegnati con l’approccio descritto?</a:t>
            </a:r>
            <a:endParaRPr sz="5100">
              <a:latin typeface="Corbel"/>
              <a:ea typeface="Corbel"/>
              <a:cs typeface="Corbel"/>
              <a:sym typeface="Corbel"/>
            </a:endParaRPr>
          </a:p>
        </p:txBody>
      </p:sp>
      <p:sp>
        <p:nvSpPr>
          <p:cNvPr id="508" name="Google Shape;508;g12bfc0d0606_1_12"/>
          <p:cNvSpPr txBox="1"/>
          <p:nvPr/>
        </p:nvSpPr>
        <p:spPr>
          <a:xfrm>
            <a:off x="577525" y="2725150"/>
            <a:ext cx="79590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sz="2700" u="sng">
                <a:solidFill>
                  <a:schemeClr val="hlink"/>
                </a:solidFill>
                <a:latin typeface="Corbel"/>
                <a:ea typeface="Corbel"/>
                <a:cs typeface="Corbel"/>
                <a:sym typeface="Corbel"/>
                <a:hlinkClick r:id="rId3"/>
              </a:rPr>
              <a:t>https://docs.google.com/spreadsheets/d/1Phb9Vh521ejOyXHLpthb7rvESql0enO-/edit?usp=sharing&amp;ouid=104325971005860823743&amp;rtpof=true&amp;sd=true</a:t>
            </a:r>
            <a:endParaRPr sz="2700">
              <a:latin typeface="Corbel"/>
              <a:ea typeface="Corbel"/>
              <a:cs typeface="Corbel"/>
              <a:sym typeface="Corbel"/>
            </a:endParaRPr>
          </a:p>
          <a:p>
            <a:pPr indent="0" lvl="0" marL="0" rtl="0" algn="l">
              <a:spcBef>
                <a:spcPts val="0"/>
              </a:spcBef>
              <a:spcAft>
                <a:spcPts val="0"/>
              </a:spcAft>
              <a:buNone/>
            </a:pPr>
            <a:r>
              <a:t/>
            </a:r>
            <a:endParaRPr sz="2700">
              <a:latin typeface="Corbel"/>
              <a:ea typeface="Corbel"/>
              <a:cs typeface="Corbel"/>
              <a:sym typeface="Corbe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pic>
        <p:nvPicPr>
          <p:cNvPr id="149" name="Google Shape;149;g12bfc0d0606_0_12"/>
          <p:cNvPicPr preferRelativeResize="0"/>
          <p:nvPr/>
        </p:nvPicPr>
        <p:blipFill rotWithShape="1">
          <a:blip r:embed="rId3">
            <a:alphaModFix/>
          </a:blip>
          <a:srcRect b="0" l="0" r="0" t="0"/>
          <a:stretch/>
        </p:blipFill>
        <p:spPr>
          <a:xfrm>
            <a:off x="1383325" y="763850"/>
            <a:ext cx="6550525" cy="58577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53" name="Shape 153"/>
        <p:cNvGrpSpPr/>
        <p:nvPr/>
      </p:nvGrpSpPr>
      <p:grpSpPr>
        <a:xfrm>
          <a:off x="0" y="0"/>
          <a:ext cx="0" cy="0"/>
          <a:chOff x="0" y="0"/>
          <a:chExt cx="0" cy="0"/>
        </a:xfrm>
      </p:grpSpPr>
      <p:pic>
        <p:nvPicPr>
          <p:cNvPr id="154" name="Google Shape;154;g12cac63b93a_0_5"/>
          <p:cNvPicPr preferRelativeResize="0"/>
          <p:nvPr/>
        </p:nvPicPr>
        <p:blipFill rotWithShape="1">
          <a:blip r:embed="rId3">
            <a:alphaModFix/>
          </a:blip>
          <a:srcRect b="0" l="0" r="0" t="0"/>
          <a:stretch/>
        </p:blipFill>
        <p:spPr>
          <a:xfrm>
            <a:off x="133700" y="84225"/>
            <a:ext cx="6055875" cy="6655825"/>
          </a:xfrm>
          <a:prstGeom prst="rect">
            <a:avLst/>
          </a:prstGeom>
          <a:noFill/>
          <a:ln>
            <a:noFill/>
          </a:ln>
        </p:spPr>
      </p:pic>
      <p:sp>
        <p:nvSpPr>
          <p:cNvPr id="155" name="Google Shape;155;g12cac63b93a_0_5"/>
          <p:cNvSpPr/>
          <p:nvPr/>
        </p:nvSpPr>
        <p:spPr>
          <a:xfrm>
            <a:off x="3128200" y="2433075"/>
            <a:ext cx="1096200" cy="882300"/>
          </a:xfrm>
          <a:prstGeom prst="ellipse">
            <a:avLst/>
          </a:prstGeom>
          <a:noFill/>
          <a:ln cap="flat" cmpd="sng" w="19050">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6" name="Google Shape;156;g12cac63b93a_0_5"/>
          <p:cNvCxnSpPr/>
          <p:nvPr/>
        </p:nvCxnSpPr>
        <p:spPr>
          <a:xfrm flipH="1" rot="10800000">
            <a:off x="4224400" y="2161309"/>
            <a:ext cx="1475756" cy="593766"/>
          </a:xfrm>
          <a:prstGeom prst="straightConnector1">
            <a:avLst/>
          </a:prstGeom>
          <a:noFill/>
          <a:ln cap="flat" cmpd="sng" w="19050">
            <a:solidFill>
              <a:srgbClr val="CC0000"/>
            </a:solidFill>
            <a:prstDash val="solid"/>
            <a:round/>
            <a:headEnd len="sm" w="sm" type="none"/>
            <a:tailEnd len="med" w="med" type="triangle"/>
          </a:ln>
        </p:spPr>
      </p:cxnSp>
      <p:pic>
        <p:nvPicPr>
          <p:cNvPr id="157" name="Google Shape;157;g12cac63b93a_0_5"/>
          <p:cNvPicPr preferRelativeResize="0"/>
          <p:nvPr/>
        </p:nvPicPr>
        <p:blipFill rotWithShape="1">
          <a:blip r:embed="rId4">
            <a:alphaModFix/>
          </a:blip>
          <a:srcRect b="0" l="0" r="0" t="0"/>
          <a:stretch/>
        </p:blipFill>
        <p:spPr>
          <a:xfrm>
            <a:off x="5532457" y="2874225"/>
            <a:ext cx="2895116" cy="2873431"/>
          </a:xfrm>
          <a:prstGeom prst="rect">
            <a:avLst/>
          </a:prstGeom>
          <a:noFill/>
          <a:ln>
            <a:noFill/>
          </a:ln>
        </p:spPr>
      </p:pic>
      <p:pic>
        <p:nvPicPr>
          <p:cNvPr descr="Elixir-Ita_LOGO.png" id="158" name="Google Shape;158;g12cac63b93a_0_5"/>
          <p:cNvPicPr preferRelativeResize="0"/>
          <p:nvPr/>
        </p:nvPicPr>
        <p:blipFill rotWithShape="1">
          <a:blip r:embed="rId5">
            <a:alphaModFix/>
          </a:blip>
          <a:srcRect b="0" l="0" r="0" t="0"/>
          <a:stretch/>
        </p:blipFill>
        <p:spPr>
          <a:xfrm>
            <a:off x="5917965" y="1110344"/>
            <a:ext cx="2124099" cy="1747175"/>
          </a:xfrm>
          <a:prstGeom prst="rect">
            <a:avLst/>
          </a:prstGeom>
          <a:noFill/>
          <a:ln>
            <a:noFill/>
          </a:ln>
        </p:spPr>
      </p:pic>
      <p:sp>
        <p:nvSpPr>
          <p:cNvPr id="159" name="Google Shape;159;g12cac63b93a_0_5"/>
          <p:cNvSpPr/>
          <p:nvPr/>
        </p:nvSpPr>
        <p:spPr>
          <a:xfrm>
            <a:off x="5532457" y="5501375"/>
            <a:ext cx="2895117" cy="229904"/>
          </a:xfrm>
          <a:prstGeom prst="rect">
            <a:avLst/>
          </a:prstGeom>
          <a:solidFill>
            <a:srgbClr val="48392B"/>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967757"/>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g12bfc0d0606_0_21"/>
          <p:cNvSpPr/>
          <p:nvPr/>
        </p:nvSpPr>
        <p:spPr>
          <a:xfrm>
            <a:off x="640080" y="1169250"/>
            <a:ext cx="7996740" cy="456000"/>
          </a:xfrm>
          <a:prstGeom prst="rect">
            <a:avLst/>
          </a:prstGeom>
          <a:noFill/>
          <a:ln>
            <a:noFill/>
          </a:ln>
        </p:spPr>
        <p:txBody>
          <a:bodyPr anchorCtr="0" anchor="t" bIns="45000" lIns="90000" spcFirstLastPara="1" rIns="90000" wrap="square" tIns="45000">
            <a:noAutofit/>
          </a:bodyPr>
          <a:lstStyle/>
          <a:p>
            <a:pPr indent="0" lvl="0" marL="0" marR="0" rtl="0" algn="just">
              <a:lnSpc>
                <a:spcPct val="100000"/>
              </a:lnSpc>
              <a:spcBef>
                <a:spcPts val="0"/>
              </a:spcBef>
              <a:spcAft>
                <a:spcPts val="0"/>
              </a:spcAft>
              <a:buClr>
                <a:srgbClr val="000000"/>
              </a:buClr>
              <a:buSzPts val="2800"/>
              <a:buFont typeface="Arial"/>
              <a:buNone/>
            </a:pPr>
            <a:r>
              <a:rPr b="0" i="0" lang="it-IT" sz="2800" u="none" cap="none" strike="noStrike">
                <a:solidFill>
                  <a:srgbClr val="000000"/>
                </a:solidFill>
                <a:latin typeface="Corbel"/>
                <a:ea typeface="Corbel"/>
                <a:cs typeface="Corbel"/>
                <a:sym typeface="Corbel"/>
              </a:rPr>
              <a:t>Bioinformatica: </a:t>
            </a:r>
            <a:r>
              <a:rPr b="0" i="0" lang="it-IT" sz="2800" u="sng" cap="none" strike="noStrike">
                <a:solidFill>
                  <a:srgbClr val="000000"/>
                </a:solidFill>
                <a:latin typeface="Corbel"/>
                <a:ea typeface="Corbel"/>
                <a:cs typeface="Corbel"/>
                <a:sym typeface="Corbel"/>
              </a:rPr>
              <a:t>unione tra la biologia e l’informatica</a:t>
            </a:r>
            <a:endParaRPr b="0" i="0" sz="2800" u="none" cap="none" strike="noStrike">
              <a:solidFill>
                <a:srgbClr val="000000"/>
              </a:solidFill>
              <a:latin typeface="Corbel"/>
              <a:ea typeface="Corbel"/>
              <a:cs typeface="Corbel"/>
              <a:sym typeface="Corbel"/>
            </a:endParaRPr>
          </a:p>
        </p:txBody>
      </p:sp>
      <p:sp>
        <p:nvSpPr>
          <p:cNvPr id="166" name="Google Shape;166;g12bfc0d0606_0_21"/>
          <p:cNvSpPr/>
          <p:nvPr/>
        </p:nvSpPr>
        <p:spPr>
          <a:xfrm>
            <a:off x="573629" y="2051310"/>
            <a:ext cx="7996740" cy="1187700"/>
          </a:xfrm>
          <a:prstGeom prst="rect">
            <a:avLst/>
          </a:prstGeom>
          <a:noFill/>
          <a:ln>
            <a:noFill/>
          </a:ln>
        </p:spPr>
        <p:txBody>
          <a:bodyPr anchorCtr="0" anchor="t" bIns="45000" lIns="90000" spcFirstLastPara="1" rIns="90000" wrap="square" tIns="45000">
            <a:noAutofit/>
          </a:bodyPr>
          <a:lstStyle/>
          <a:p>
            <a:pPr indent="0" lvl="0" marL="0" marR="0" rtl="0" algn="just">
              <a:lnSpc>
                <a:spcPct val="100000"/>
              </a:lnSpc>
              <a:spcBef>
                <a:spcPts val="0"/>
              </a:spcBef>
              <a:spcAft>
                <a:spcPts val="0"/>
              </a:spcAft>
              <a:buClr>
                <a:srgbClr val="000000"/>
              </a:buClr>
              <a:buSzPts val="2800"/>
              <a:buFont typeface="Arial"/>
              <a:buNone/>
            </a:pPr>
            <a:r>
              <a:rPr b="0" i="0" lang="it-IT" sz="2800" u="none" cap="none" strike="noStrike">
                <a:solidFill>
                  <a:srgbClr val="000000"/>
                </a:solidFill>
                <a:latin typeface="Corbel"/>
                <a:ea typeface="Corbel"/>
                <a:cs typeface="Corbel"/>
                <a:sym typeface="Corbel"/>
              </a:rPr>
              <a:t>Comprende tutti quei metodi e strumenti computazionali usati per analizzare, manipolare e trattare set di dati biologici di varia natura.</a:t>
            </a:r>
            <a:endParaRPr b="0" i="0" sz="2800" u="none" cap="none" strike="noStrike">
              <a:solidFill>
                <a:srgbClr val="000000"/>
              </a:solidFill>
              <a:latin typeface="Corbel"/>
              <a:ea typeface="Corbel"/>
              <a:cs typeface="Corbel"/>
              <a:sym typeface="Corbel"/>
            </a:endParaRPr>
          </a:p>
        </p:txBody>
      </p:sp>
      <p:sp>
        <p:nvSpPr>
          <p:cNvPr id="167" name="Google Shape;167;g12bfc0d0606_0_21"/>
          <p:cNvSpPr/>
          <p:nvPr/>
        </p:nvSpPr>
        <p:spPr>
          <a:xfrm>
            <a:off x="900360" y="469800"/>
            <a:ext cx="7369500" cy="5169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Arial"/>
              <a:buNone/>
            </a:pPr>
            <a:r>
              <a:rPr b="1" i="0" lang="it-IT" sz="2800" u="none" cap="none" strike="noStrike">
                <a:solidFill>
                  <a:srgbClr val="000000"/>
                </a:solidFill>
                <a:latin typeface="Corbel"/>
                <a:ea typeface="Corbel"/>
                <a:cs typeface="Corbel"/>
                <a:sym typeface="Corbel"/>
              </a:rPr>
              <a:t>Cos'è la Bioinformatica?</a:t>
            </a:r>
            <a:endParaRPr b="0" i="0" sz="1800" u="none" cap="none" strike="noStrike">
              <a:solidFill>
                <a:srgbClr val="000000"/>
              </a:solidFill>
              <a:latin typeface="Corbel"/>
              <a:ea typeface="Corbel"/>
              <a:cs typeface="Corbel"/>
              <a:sym typeface="Corbel"/>
            </a:endParaRPr>
          </a:p>
        </p:txBody>
      </p:sp>
      <p:pic>
        <p:nvPicPr>
          <p:cNvPr id="168" name="Google Shape;168;g12bfc0d0606_0_21"/>
          <p:cNvPicPr preferRelativeResize="0"/>
          <p:nvPr/>
        </p:nvPicPr>
        <p:blipFill rotWithShape="1">
          <a:blip r:embed="rId3">
            <a:alphaModFix/>
          </a:blip>
          <a:srcRect b="0" l="0" r="0" t="0"/>
          <a:stretch/>
        </p:blipFill>
        <p:spPr>
          <a:xfrm>
            <a:off x="2252934" y="3877560"/>
            <a:ext cx="4638131" cy="26060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12bfc0d0606_0_33"/>
          <p:cNvSpPr/>
          <p:nvPr/>
        </p:nvSpPr>
        <p:spPr>
          <a:xfrm>
            <a:off x="182880" y="16380"/>
            <a:ext cx="7299960" cy="48288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Arial"/>
              <a:buNone/>
            </a:pPr>
            <a:r>
              <a:rPr b="1" i="0" lang="it-IT" sz="2800" u="none" cap="none" strike="noStrike">
                <a:solidFill>
                  <a:srgbClr val="000000"/>
                </a:solidFill>
                <a:latin typeface="Corbel"/>
                <a:ea typeface="Corbel"/>
                <a:cs typeface="Corbel"/>
                <a:sym typeface="Corbel"/>
              </a:rPr>
              <a:t>Quando e perché la Biologia si incontra con l’Informatica?</a:t>
            </a:r>
            <a:endParaRPr b="0" i="0" sz="2800" u="none" cap="none" strike="noStrike">
              <a:solidFill>
                <a:srgbClr val="000000"/>
              </a:solidFill>
              <a:latin typeface="Corbel"/>
              <a:ea typeface="Corbel"/>
              <a:cs typeface="Corbel"/>
              <a:sym typeface="Corbel"/>
            </a:endParaRPr>
          </a:p>
        </p:txBody>
      </p:sp>
      <p:pic>
        <p:nvPicPr>
          <p:cNvPr id="175" name="Google Shape;175;g12bfc0d0606_0_33"/>
          <p:cNvPicPr preferRelativeResize="0"/>
          <p:nvPr/>
        </p:nvPicPr>
        <p:blipFill rotWithShape="1">
          <a:blip r:embed="rId3">
            <a:alphaModFix/>
          </a:blip>
          <a:srcRect b="0" l="0" r="0" t="0"/>
          <a:stretch/>
        </p:blipFill>
        <p:spPr>
          <a:xfrm>
            <a:off x="293040" y="1364760"/>
            <a:ext cx="2026620" cy="2639250"/>
          </a:xfrm>
          <a:prstGeom prst="rect">
            <a:avLst/>
          </a:prstGeom>
          <a:noFill/>
          <a:ln>
            <a:noFill/>
          </a:ln>
        </p:spPr>
      </p:pic>
      <p:pic>
        <p:nvPicPr>
          <p:cNvPr id="176" name="Google Shape;176;g12bfc0d0606_0_33"/>
          <p:cNvPicPr preferRelativeResize="0"/>
          <p:nvPr/>
        </p:nvPicPr>
        <p:blipFill rotWithShape="1">
          <a:blip r:embed="rId4">
            <a:alphaModFix/>
          </a:blip>
          <a:srcRect b="0" l="0" r="0" t="0"/>
          <a:stretch/>
        </p:blipFill>
        <p:spPr>
          <a:xfrm>
            <a:off x="5893920" y="1424160"/>
            <a:ext cx="1977750" cy="2611980"/>
          </a:xfrm>
          <a:prstGeom prst="rect">
            <a:avLst/>
          </a:prstGeom>
          <a:noFill/>
          <a:ln>
            <a:noFill/>
          </a:ln>
        </p:spPr>
      </p:pic>
      <p:sp>
        <p:nvSpPr>
          <p:cNvPr id="177" name="Google Shape;177;g12bfc0d0606_0_33"/>
          <p:cNvSpPr/>
          <p:nvPr/>
        </p:nvSpPr>
        <p:spPr>
          <a:xfrm>
            <a:off x="3549240" y="1418760"/>
            <a:ext cx="2018400" cy="25269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3200"/>
              <a:buFont typeface="Arial"/>
              <a:buNone/>
            </a:pPr>
            <a:r>
              <a:rPr b="1" i="0" lang="it-IT" sz="3200" u="none" cap="none" strike="noStrike">
                <a:solidFill>
                  <a:srgbClr val="FF0000"/>
                </a:solidFill>
                <a:latin typeface="Corbel"/>
                <a:ea typeface="Corbel"/>
                <a:cs typeface="Corbel"/>
                <a:sym typeface="Corbel"/>
              </a:rPr>
              <a:t>Progetto Genoma Umano</a:t>
            </a:r>
            <a:endParaRPr b="0" i="0" sz="1800" u="none" cap="none" strike="noStrike">
              <a:solidFill>
                <a:srgbClr val="000000"/>
              </a:solidFill>
              <a:latin typeface="Corbel"/>
              <a:ea typeface="Corbel"/>
              <a:cs typeface="Corbel"/>
              <a:sym typeface="Corbel"/>
            </a:endParaRPr>
          </a:p>
        </p:txBody>
      </p:sp>
      <p:sp>
        <p:nvSpPr>
          <p:cNvPr id="178" name="Google Shape;178;g12bfc0d0606_0_33"/>
          <p:cNvSpPr/>
          <p:nvPr/>
        </p:nvSpPr>
        <p:spPr>
          <a:xfrm>
            <a:off x="293040" y="4655490"/>
            <a:ext cx="8376600" cy="1918500"/>
          </a:xfrm>
          <a:prstGeom prst="rect">
            <a:avLst/>
          </a:prstGeom>
          <a:noFill/>
          <a:ln>
            <a:noFill/>
          </a:ln>
        </p:spPr>
        <p:txBody>
          <a:bodyPr anchorCtr="0" anchor="t" bIns="45000" lIns="90000" spcFirstLastPara="1" rIns="90000" wrap="square" tIns="45000">
            <a:noAutofit/>
          </a:bodyPr>
          <a:lstStyle/>
          <a:p>
            <a:pPr indent="0" lvl="0" marL="0" marR="0" rtl="0" algn="just">
              <a:lnSpc>
                <a:spcPct val="100000"/>
              </a:lnSpc>
              <a:spcBef>
                <a:spcPts val="0"/>
              </a:spcBef>
              <a:spcAft>
                <a:spcPts val="0"/>
              </a:spcAft>
              <a:buClr>
                <a:srgbClr val="000000"/>
              </a:buClr>
              <a:buSzPts val="2400"/>
              <a:buFont typeface="Arial"/>
              <a:buNone/>
            </a:pPr>
            <a:r>
              <a:rPr b="0" i="0" lang="it-IT" sz="2400" u="none" cap="none" strike="noStrike">
                <a:solidFill>
                  <a:srgbClr val="000000"/>
                </a:solidFill>
                <a:latin typeface="Corbel"/>
                <a:ea typeface="Corbel"/>
                <a:cs typeface="Corbel"/>
                <a:sym typeface="Corbel"/>
              </a:rPr>
              <a:t>Tra le principali funzioni della bioinformatica rilevante è dunque quella di </a:t>
            </a:r>
            <a:r>
              <a:rPr b="1" i="0" lang="it-IT" sz="2400" u="none" cap="none" strike="noStrike">
                <a:solidFill>
                  <a:srgbClr val="000000"/>
                </a:solidFill>
                <a:latin typeface="Corbel"/>
                <a:ea typeface="Corbel"/>
                <a:cs typeface="Corbel"/>
                <a:sym typeface="Corbel"/>
              </a:rPr>
              <a:t>mettere a punto dei sistemi idonei per collezionare e interrogare l’enorme mole di dati biologici </a:t>
            </a:r>
            <a:r>
              <a:rPr b="0" i="0" lang="it-IT" sz="2400" u="none" cap="none" strike="noStrike">
                <a:solidFill>
                  <a:srgbClr val="000000"/>
                </a:solidFill>
                <a:latin typeface="Corbel"/>
                <a:ea typeface="Corbel"/>
                <a:cs typeface="Corbel"/>
                <a:sym typeface="Corbel"/>
              </a:rPr>
              <a:t>quotidianamente prodotti</a:t>
            </a:r>
            <a:endParaRPr b="0" i="0" sz="1800" u="none" cap="none" strike="noStrike">
              <a:solidFill>
                <a:srgbClr val="000000"/>
              </a:solidFill>
              <a:latin typeface="Corbel"/>
              <a:ea typeface="Corbel"/>
              <a:cs typeface="Corbel"/>
              <a:sym typeface="Corbel"/>
            </a:endParaRPr>
          </a:p>
        </p:txBody>
      </p:sp>
      <p:sp>
        <p:nvSpPr>
          <p:cNvPr id="179" name="Google Shape;179;g12bfc0d0606_0_33"/>
          <p:cNvSpPr/>
          <p:nvPr/>
        </p:nvSpPr>
        <p:spPr>
          <a:xfrm>
            <a:off x="4267080" y="2997360"/>
            <a:ext cx="281100" cy="693600"/>
          </a:xfrm>
          <a:prstGeom prst="downArrow">
            <a:avLst>
              <a:gd fmla="val 50000" name="adj1"/>
              <a:gd fmla="val 50000" name="adj2"/>
            </a:avLst>
          </a:prstGeom>
          <a:gradFill>
            <a:gsLst>
              <a:gs pos="0">
                <a:srgbClr val="C57B0B"/>
              </a:gs>
              <a:gs pos="80000">
                <a:srgbClr val="FFA10F"/>
              </a:gs>
              <a:gs pos="100000">
                <a:srgbClr val="FFA30A"/>
              </a:gs>
            </a:gsLst>
            <a:lin ang="16200038" scaled="0"/>
          </a:gradFill>
          <a:ln cap="flat" cmpd="sng" w="9525">
            <a:solidFill>
              <a:srgbClr val="FBC792"/>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12bfc0d0606_0_33"/>
          <p:cNvSpPr/>
          <p:nvPr/>
        </p:nvSpPr>
        <p:spPr>
          <a:xfrm>
            <a:off x="3475440" y="3894840"/>
            <a:ext cx="1872600" cy="5169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2800"/>
              <a:buFont typeface="Arial"/>
              <a:buNone/>
            </a:pPr>
            <a:r>
              <a:rPr b="1" i="0" lang="it-IT" sz="2800" u="none" cap="none" strike="noStrike">
                <a:solidFill>
                  <a:srgbClr val="FF0000"/>
                </a:solidFill>
                <a:latin typeface="Corbel"/>
                <a:ea typeface="Corbel"/>
                <a:cs typeface="Corbel"/>
                <a:sym typeface="Corbel"/>
              </a:rPr>
              <a:t>3x10</a:t>
            </a:r>
            <a:r>
              <a:rPr b="1" baseline="30000" i="0" lang="it-IT" sz="2800" u="none" cap="none" strike="noStrike">
                <a:solidFill>
                  <a:srgbClr val="FF0000"/>
                </a:solidFill>
                <a:latin typeface="Corbel"/>
                <a:ea typeface="Corbel"/>
                <a:cs typeface="Corbel"/>
                <a:sym typeface="Corbel"/>
              </a:rPr>
              <a:t>9 </a:t>
            </a:r>
            <a:r>
              <a:rPr b="1" i="0" lang="it-IT" sz="2800" u="none" cap="none" strike="noStrike">
                <a:solidFill>
                  <a:srgbClr val="FF0000"/>
                </a:solidFill>
                <a:latin typeface="Corbel"/>
                <a:ea typeface="Corbel"/>
                <a:cs typeface="Corbel"/>
                <a:sym typeface="Corbel"/>
              </a:rPr>
              <a:t>bp</a:t>
            </a:r>
            <a:endParaRPr b="0" i="0" sz="1800" u="none" cap="none" strike="noStrike">
              <a:solidFill>
                <a:srgbClr val="000000"/>
              </a:solidFill>
              <a:latin typeface="Corbel"/>
              <a:ea typeface="Corbel"/>
              <a:cs typeface="Corbel"/>
              <a:sym typeface="Corbe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42"/>
          <p:cNvSpPr/>
          <p:nvPr/>
        </p:nvSpPr>
        <p:spPr>
          <a:xfrm>
            <a:off x="900360" y="469800"/>
            <a:ext cx="7369500" cy="5169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800"/>
              <a:buFont typeface="Arial"/>
              <a:buNone/>
            </a:pPr>
            <a:r>
              <a:rPr b="1" i="0" lang="it-IT" sz="2800" u="none" cap="none" strike="noStrike">
                <a:solidFill>
                  <a:srgbClr val="000000"/>
                </a:solidFill>
                <a:latin typeface="Corbel"/>
                <a:ea typeface="Corbel"/>
                <a:cs typeface="Corbel"/>
                <a:sym typeface="Corbel"/>
              </a:rPr>
              <a:t>Cos'è la Bioinformatica?</a:t>
            </a:r>
            <a:endParaRPr b="0" i="0" sz="1800" u="none" cap="none" strike="noStrike">
              <a:solidFill>
                <a:srgbClr val="000000"/>
              </a:solidFill>
              <a:latin typeface="Corbel"/>
              <a:ea typeface="Corbel"/>
              <a:cs typeface="Corbel"/>
              <a:sym typeface="Corbel"/>
            </a:endParaRPr>
          </a:p>
        </p:txBody>
      </p:sp>
      <p:sp>
        <p:nvSpPr>
          <p:cNvPr id="187" name="Google Shape;187;p42"/>
          <p:cNvSpPr txBox="1"/>
          <p:nvPr/>
        </p:nvSpPr>
        <p:spPr>
          <a:xfrm>
            <a:off x="640080" y="1280368"/>
            <a:ext cx="8194860" cy="310854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it-IT" sz="2800" u="none" cap="none" strike="noStrike">
                <a:solidFill>
                  <a:srgbClr val="000000"/>
                </a:solidFill>
                <a:latin typeface="Corbel"/>
                <a:ea typeface="Corbel"/>
                <a:cs typeface="Corbel"/>
                <a:sym typeface="Corbel"/>
              </a:rPr>
              <a:t>Tre settori:</a:t>
            </a:r>
            <a:endParaRPr/>
          </a:p>
          <a:p>
            <a:pPr indent="-514350" lvl="0" marL="514350" marR="0" rtl="0" algn="l">
              <a:lnSpc>
                <a:spcPct val="100000"/>
              </a:lnSpc>
              <a:spcBef>
                <a:spcPts val="0"/>
              </a:spcBef>
              <a:spcAft>
                <a:spcPts val="0"/>
              </a:spcAft>
              <a:buClr>
                <a:srgbClr val="000000"/>
              </a:buClr>
              <a:buSzPts val="2800"/>
              <a:buFont typeface="Arial"/>
              <a:buAutoNum type="arabicPeriod"/>
            </a:pPr>
            <a:r>
              <a:rPr b="0" i="0" lang="it-IT" sz="2800" u="none" cap="none" strike="noStrike">
                <a:solidFill>
                  <a:srgbClr val="000000"/>
                </a:solidFill>
                <a:latin typeface="Corbel"/>
                <a:ea typeface="Corbel"/>
                <a:cs typeface="Corbel"/>
                <a:sym typeface="Corbel"/>
              </a:rPr>
              <a:t>sviluppo e implementazione di </a:t>
            </a:r>
            <a:r>
              <a:rPr b="1" i="0" lang="it-IT" sz="2800" u="none" cap="none" strike="noStrike">
                <a:solidFill>
                  <a:srgbClr val="000000"/>
                </a:solidFill>
                <a:latin typeface="Corbel"/>
                <a:ea typeface="Corbel"/>
                <a:cs typeface="Corbel"/>
                <a:sym typeface="Corbel"/>
              </a:rPr>
              <a:t>strumenti per conservare, analizzare e gestire i dati</a:t>
            </a:r>
            <a:r>
              <a:rPr b="0" i="0" lang="it-IT" sz="2800" u="none" cap="none" strike="noStrike">
                <a:solidFill>
                  <a:srgbClr val="000000"/>
                </a:solidFill>
                <a:latin typeface="Corbel"/>
                <a:ea typeface="Corbel"/>
                <a:cs typeface="Corbel"/>
                <a:sym typeface="Corbel"/>
              </a:rPr>
              <a:t>;</a:t>
            </a:r>
            <a:endParaRPr/>
          </a:p>
          <a:p>
            <a:pPr indent="-514350" lvl="0" marL="514350" marR="0" rtl="0" algn="l">
              <a:lnSpc>
                <a:spcPct val="100000"/>
              </a:lnSpc>
              <a:spcBef>
                <a:spcPts val="0"/>
              </a:spcBef>
              <a:spcAft>
                <a:spcPts val="0"/>
              </a:spcAft>
              <a:buClr>
                <a:srgbClr val="000000"/>
              </a:buClr>
              <a:buSzPts val="2800"/>
              <a:buFont typeface="Arial"/>
              <a:buAutoNum type="arabicPeriod"/>
            </a:pPr>
            <a:r>
              <a:rPr b="1" i="0" lang="it-IT" sz="2800" u="none" cap="none" strike="noStrike">
                <a:solidFill>
                  <a:srgbClr val="000000"/>
                </a:solidFill>
                <a:latin typeface="Corbel"/>
                <a:ea typeface="Corbel"/>
                <a:cs typeface="Corbel"/>
                <a:sym typeface="Corbel"/>
              </a:rPr>
              <a:t>sviluppo di nuovi algoritmi e strumenti di statistica;</a:t>
            </a:r>
            <a:endParaRPr/>
          </a:p>
          <a:p>
            <a:pPr indent="-514350" lvl="0" marL="514350" marR="0" rtl="0" algn="l">
              <a:lnSpc>
                <a:spcPct val="100000"/>
              </a:lnSpc>
              <a:spcBef>
                <a:spcPts val="0"/>
              </a:spcBef>
              <a:spcAft>
                <a:spcPts val="0"/>
              </a:spcAft>
              <a:buClr>
                <a:srgbClr val="000000"/>
              </a:buClr>
              <a:buSzPts val="2800"/>
              <a:buFont typeface="Arial"/>
              <a:buAutoNum type="arabicPeriod"/>
            </a:pPr>
            <a:r>
              <a:rPr b="1" i="0" lang="it-IT" sz="2800" u="none" cap="none" strike="noStrike">
                <a:solidFill>
                  <a:srgbClr val="000000"/>
                </a:solidFill>
                <a:latin typeface="Corbel"/>
                <a:ea typeface="Corbel"/>
                <a:cs typeface="Corbel"/>
                <a:sym typeface="Corbel"/>
              </a:rPr>
              <a:t>analisi e interpretazione dei dati per individuare informazioni rilevanti.</a:t>
            </a:r>
            <a:endParaRPr b="0" i="0" sz="2800" u="none" cap="none" strike="noStrike">
              <a:solidFill>
                <a:srgbClr val="000000"/>
              </a:solidFill>
              <a:latin typeface="Corbel"/>
              <a:ea typeface="Corbel"/>
              <a:cs typeface="Corbel"/>
              <a:sym typeface="Corbel"/>
            </a:endParaRPr>
          </a:p>
        </p:txBody>
      </p:sp>
      <p:pic>
        <p:nvPicPr>
          <p:cNvPr id="188" name="Google Shape;188;p42"/>
          <p:cNvPicPr preferRelativeResize="0"/>
          <p:nvPr/>
        </p:nvPicPr>
        <p:blipFill rotWithShape="1">
          <a:blip r:embed="rId3">
            <a:alphaModFix/>
          </a:blip>
          <a:srcRect b="0" l="0" r="0" t="0"/>
          <a:stretch/>
        </p:blipFill>
        <p:spPr>
          <a:xfrm>
            <a:off x="3302000" y="4272280"/>
            <a:ext cx="2540000" cy="2540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1F497D"/>
      </a:dk2>
      <a:lt2>
        <a:srgbClr val="EEECE1"/>
      </a:lt2>
      <a:accent1>
        <a:srgbClr val="4F81BD"/>
      </a:accent1>
      <a:accent2>
        <a:srgbClr val="CC000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Anna</dc:creator>
</cp:coreProperties>
</file>