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Dosis"/>
      <p:regular r:id="rId26"/>
      <p:bold r:id="rId27"/>
    </p:embeddedFont>
    <p:embeddedFont>
      <p:font typeface="Roboto"/>
      <p:regular r:id="rId28"/>
      <p:bold r:id="rId29"/>
      <p:italic r:id="rId30"/>
      <p:boldItalic r:id="rId31"/>
    </p:embeddedFont>
    <p:embeddedFont>
      <p:font typeface="Roboto Condensed"/>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6" roundtripDataSignature="AMtx7mjTzSLW29yS2jgxf5FJrwlXrK8Z5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Dosis-regular.fntdata"/><Relationship Id="rId25" Type="http://schemas.openxmlformats.org/officeDocument/2006/relationships/slide" Target="slides/slide20.xml"/><Relationship Id="rId28" Type="http://schemas.openxmlformats.org/officeDocument/2006/relationships/font" Target="fonts/Roboto-regular.fntdata"/><Relationship Id="rId27" Type="http://schemas.openxmlformats.org/officeDocument/2006/relationships/font" Target="fonts/Dosis-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6.xml"/><Relationship Id="rId33" Type="http://schemas.openxmlformats.org/officeDocument/2006/relationships/font" Target="fonts/RobotoCondensed-bold.fntdata"/><Relationship Id="rId10" Type="http://schemas.openxmlformats.org/officeDocument/2006/relationships/slide" Target="slides/slide5.xml"/><Relationship Id="rId32" Type="http://schemas.openxmlformats.org/officeDocument/2006/relationships/font" Target="fonts/RobotoCondensed-regular.fntdata"/><Relationship Id="rId13" Type="http://schemas.openxmlformats.org/officeDocument/2006/relationships/slide" Target="slides/slide8.xml"/><Relationship Id="rId35" Type="http://schemas.openxmlformats.org/officeDocument/2006/relationships/font" Target="fonts/RobotoCondensed-boldItalic.fntdata"/><Relationship Id="rId12" Type="http://schemas.openxmlformats.org/officeDocument/2006/relationships/slide" Target="slides/slide7.xml"/><Relationship Id="rId34" Type="http://schemas.openxmlformats.org/officeDocument/2006/relationships/font" Target="fonts/RobotoCondensed-italic.fntdata"/><Relationship Id="rId15" Type="http://schemas.openxmlformats.org/officeDocument/2006/relationships/slide" Target="slides/slide10.xml"/><Relationship Id="rId14" Type="http://schemas.openxmlformats.org/officeDocument/2006/relationships/slide" Target="slides/slide9.xml"/><Relationship Id="rId36" Type="http://customschemas.google.com/relationships/presentationmetadata" Target="meta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2" name="Google Shape;20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7" name="Google Shape;24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1" name="Google Shape;15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9" name="Shape 9"/>
        <p:cNvGrpSpPr/>
        <p:nvPr/>
      </p:nvGrpSpPr>
      <p:grpSpPr>
        <a:xfrm>
          <a:off x="0" y="0"/>
          <a:ext cx="0" cy="0"/>
          <a:chOff x="0" y="0"/>
          <a:chExt cx="0" cy="0"/>
        </a:xfrm>
      </p:grpSpPr>
      <p:sp>
        <p:nvSpPr>
          <p:cNvPr id="10" name="Google Shape;10;p23"/>
          <p:cNvSpPr/>
          <p:nvPr/>
        </p:nvSpPr>
        <p:spPr>
          <a:xfrm>
            <a:off x="-11025" y="-11025"/>
            <a:ext cx="9144000" cy="5219700"/>
          </a:xfrm>
          <a:prstGeom prst="rect">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3"/>
          <p:cNvSpPr/>
          <p:nvPr/>
        </p:nvSpPr>
        <p:spPr>
          <a:xfrm>
            <a:off x="5772150" y="-119200"/>
            <a:ext cx="3600450" cy="5376813"/>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12" name="Google Shape;12;p23"/>
          <p:cNvSpPr/>
          <p:nvPr/>
        </p:nvSpPr>
        <p:spPr>
          <a:xfrm flipH="1">
            <a:off x="-408750" y="4470600"/>
            <a:ext cx="8619300" cy="749100"/>
          </a:xfrm>
          <a:prstGeom prst="parallelogram">
            <a:avLst>
              <a:gd fmla="val 51542" name="adj"/>
            </a:avLst>
          </a:prstGeom>
          <a:solidFill>
            <a:srgbClr val="FFFFFF">
              <a:alpha val="1725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4343"/>
              </a:solidFill>
              <a:latin typeface="Arial"/>
              <a:ea typeface="Arial"/>
              <a:cs typeface="Arial"/>
              <a:sym typeface="Arial"/>
            </a:endParaRPr>
          </a:p>
        </p:txBody>
      </p:sp>
      <p:sp>
        <p:nvSpPr>
          <p:cNvPr id="13" name="Google Shape;13;p23"/>
          <p:cNvSpPr/>
          <p:nvPr/>
        </p:nvSpPr>
        <p:spPr>
          <a:xfrm flipH="1">
            <a:off x="1028425" y="4242600"/>
            <a:ext cx="8194800" cy="228000"/>
          </a:xfrm>
          <a:prstGeom prst="parallelogram">
            <a:avLst>
              <a:gd fmla="val 51542"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3"/>
          <p:cNvSpPr txBox="1"/>
          <p:nvPr>
            <p:ph type="ctrTitle"/>
          </p:nvPr>
        </p:nvSpPr>
        <p:spPr>
          <a:xfrm>
            <a:off x="102847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5200"/>
              <a:buNone/>
              <a:defRPr sz="5200"/>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4" name="Shape 84"/>
        <p:cNvGrpSpPr/>
        <p:nvPr/>
      </p:nvGrpSpPr>
      <p:grpSpPr>
        <a:xfrm>
          <a:off x="0" y="0"/>
          <a:ext cx="0" cy="0"/>
          <a:chOff x="0" y="0"/>
          <a:chExt cx="0" cy="0"/>
        </a:xfrm>
      </p:grpSpPr>
      <p:sp>
        <p:nvSpPr>
          <p:cNvPr id="85" name="Google Shape;85;p34"/>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86" name="Google Shape;86;p34"/>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4"/>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4"/>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4"/>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34"/>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91" name="Google Shape;91;p3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92" name="Shape 92"/>
        <p:cNvGrpSpPr/>
        <p:nvPr/>
      </p:nvGrpSpPr>
      <p:grpSpPr>
        <a:xfrm>
          <a:off x="0" y="0"/>
          <a:ext cx="0" cy="0"/>
          <a:chOff x="0" y="0"/>
          <a:chExt cx="0" cy="0"/>
        </a:xfrm>
      </p:grpSpPr>
      <p:sp>
        <p:nvSpPr>
          <p:cNvPr id="93" name="Google Shape;93;p35"/>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94" name="Google Shape;94;p35"/>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35"/>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35"/>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3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98" name="Shape 98"/>
        <p:cNvGrpSpPr/>
        <p:nvPr/>
      </p:nvGrpSpPr>
      <p:grpSpPr>
        <a:xfrm>
          <a:off x="0" y="0"/>
          <a:ext cx="0" cy="0"/>
          <a:chOff x="0" y="0"/>
          <a:chExt cx="0" cy="0"/>
        </a:xfrm>
      </p:grpSpPr>
      <p:sp>
        <p:nvSpPr>
          <p:cNvPr id="99" name="Google Shape;99;p36"/>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00" name="Google Shape;100;p36"/>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1" name="Google Shape;101;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15" name="Shape 15"/>
        <p:cNvGrpSpPr/>
        <p:nvPr/>
      </p:nvGrpSpPr>
      <p:grpSpPr>
        <a:xfrm>
          <a:off x="0" y="0"/>
          <a:ext cx="0" cy="0"/>
          <a:chOff x="0" y="0"/>
          <a:chExt cx="0" cy="0"/>
        </a:xfrm>
      </p:grpSpPr>
      <p:sp>
        <p:nvSpPr>
          <p:cNvPr id="16" name="Google Shape;16;p24"/>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61950" lvl="0" marL="457200" algn="l">
              <a:lnSpc>
                <a:spcPct val="100000"/>
              </a:lnSpc>
              <a:spcBef>
                <a:spcPts val="600"/>
              </a:spcBef>
              <a:spcAft>
                <a:spcPts val="0"/>
              </a:spcAft>
              <a:buClr>
                <a:srgbClr val="3F5378"/>
              </a:buClr>
              <a:buSzPts val="2100"/>
              <a:buChar char="▰"/>
              <a:defRPr sz="2100"/>
            </a:lvl1pPr>
            <a:lvl2pPr indent="-361950" lvl="1" marL="914400" algn="l">
              <a:lnSpc>
                <a:spcPct val="100000"/>
              </a:lnSpc>
              <a:spcBef>
                <a:spcPts val="0"/>
              </a:spcBef>
              <a:spcAft>
                <a:spcPts val="0"/>
              </a:spcAft>
              <a:buClr>
                <a:srgbClr val="3F5378"/>
              </a:buClr>
              <a:buSzPts val="2100"/>
              <a:buChar char="●"/>
              <a:defRPr sz="2100"/>
            </a:lvl2pPr>
            <a:lvl3pPr indent="-361950" lvl="2" marL="1371600" algn="l">
              <a:lnSpc>
                <a:spcPct val="100000"/>
              </a:lnSpc>
              <a:spcBef>
                <a:spcPts val="0"/>
              </a:spcBef>
              <a:spcAft>
                <a:spcPts val="0"/>
              </a:spcAft>
              <a:buClr>
                <a:srgbClr val="3F5378"/>
              </a:buClr>
              <a:buSzPts val="2100"/>
              <a:buChar char="○"/>
              <a:defRPr sz="2100"/>
            </a:lvl3pPr>
            <a:lvl4pPr indent="-361950" lvl="3" marL="1828800" algn="l">
              <a:lnSpc>
                <a:spcPct val="100000"/>
              </a:lnSpc>
              <a:spcBef>
                <a:spcPts val="0"/>
              </a:spcBef>
              <a:spcAft>
                <a:spcPts val="0"/>
              </a:spcAft>
              <a:buSzPts val="2100"/>
              <a:buChar char="▹"/>
              <a:defRPr sz="2100"/>
            </a:lvl4pPr>
            <a:lvl5pPr indent="-361950" lvl="4" marL="2286000" algn="l">
              <a:lnSpc>
                <a:spcPct val="100000"/>
              </a:lnSpc>
              <a:spcBef>
                <a:spcPts val="0"/>
              </a:spcBef>
              <a:spcAft>
                <a:spcPts val="0"/>
              </a:spcAft>
              <a:buSzPts val="2100"/>
              <a:buChar char="▹"/>
              <a:defRPr sz="2100"/>
            </a:lvl5pPr>
            <a:lvl6pPr indent="-361950" lvl="5" marL="2743200" algn="l">
              <a:lnSpc>
                <a:spcPct val="100000"/>
              </a:lnSpc>
              <a:spcBef>
                <a:spcPts val="0"/>
              </a:spcBef>
              <a:spcAft>
                <a:spcPts val="0"/>
              </a:spcAft>
              <a:buSzPts val="2100"/>
              <a:buChar char="▹"/>
              <a:defRPr sz="2100"/>
            </a:lvl6pPr>
            <a:lvl7pPr indent="-361950" lvl="6" marL="3200400" algn="l">
              <a:lnSpc>
                <a:spcPct val="100000"/>
              </a:lnSpc>
              <a:spcBef>
                <a:spcPts val="0"/>
              </a:spcBef>
              <a:spcAft>
                <a:spcPts val="0"/>
              </a:spcAft>
              <a:buSzPts val="2100"/>
              <a:buChar char="▹"/>
              <a:defRPr sz="2100"/>
            </a:lvl7pPr>
            <a:lvl8pPr indent="-361950" lvl="7" marL="3657600" algn="l">
              <a:lnSpc>
                <a:spcPct val="100000"/>
              </a:lnSpc>
              <a:spcBef>
                <a:spcPts val="0"/>
              </a:spcBef>
              <a:spcAft>
                <a:spcPts val="0"/>
              </a:spcAft>
              <a:buSzPts val="2100"/>
              <a:buChar char="▹"/>
              <a:defRPr sz="2100"/>
            </a:lvl8pPr>
            <a:lvl9pPr indent="-361950" lvl="8" marL="4114800" algn="l">
              <a:lnSpc>
                <a:spcPct val="100000"/>
              </a:lnSpc>
              <a:spcBef>
                <a:spcPts val="0"/>
              </a:spcBef>
              <a:spcAft>
                <a:spcPts val="0"/>
              </a:spcAft>
              <a:buSzPts val="2100"/>
              <a:buChar char="▹"/>
              <a:defRPr sz="2100"/>
            </a:lvl9pPr>
          </a:lstStyle>
          <a:p/>
        </p:txBody>
      </p:sp>
      <p:sp>
        <p:nvSpPr>
          <p:cNvPr id="17" name="Google Shape;17;p24"/>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18" name="Google Shape;18;p24"/>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4"/>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4"/>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24"/>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2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3" name="Google Shape;23;p2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4" name="Google Shape;24;p24"/>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25" name="Shape 25"/>
        <p:cNvGrpSpPr/>
        <p:nvPr/>
      </p:nvGrpSpPr>
      <p:grpSpPr>
        <a:xfrm>
          <a:off x="0" y="0"/>
          <a:ext cx="0" cy="0"/>
          <a:chOff x="0" y="0"/>
          <a:chExt cx="0" cy="0"/>
        </a:xfrm>
      </p:grpSpPr>
      <p:sp>
        <p:nvSpPr>
          <p:cNvPr id="26" name="Google Shape;26;p25"/>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5"/>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25"/>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5"/>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2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1" name="Google Shape;31;p2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2" name="Google Shape;32;p25"/>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lvl1pPr indent="-419100" lvl="0" marL="457200" algn="l">
              <a:lnSpc>
                <a:spcPct val="100000"/>
              </a:lnSpc>
              <a:spcBef>
                <a:spcPts val="600"/>
              </a:spcBef>
              <a:spcAft>
                <a:spcPts val="0"/>
              </a:spcAft>
              <a:buClr>
                <a:srgbClr val="3F5378"/>
              </a:buClr>
              <a:buSzPts val="3000"/>
              <a:buChar char="▰"/>
              <a:defRPr sz="2100"/>
            </a:lvl1pPr>
            <a:lvl2pPr indent="-381000" lvl="1" marL="914400" algn="l">
              <a:lnSpc>
                <a:spcPct val="100000"/>
              </a:lnSpc>
              <a:spcBef>
                <a:spcPts val="0"/>
              </a:spcBef>
              <a:spcAft>
                <a:spcPts val="0"/>
              </a:spcAft>
              <a:buClr>
                <a:srgbClr val="3F5378"/>
              </a:buClr>
              <a:buSzPts val="2400"/>
              <a:buChar char="●"/>
              <a:defRPr sz="2100"/>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33" name="Google Shape;33;p25"/>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4" name="Shape 34"/>
        <p:cNvGrpSpPr/>
        <p:nvPr/>
      </p:nvGrpSpPr>
      <p:grpSpPr>
        <a:xfrm>
          <a:off x="0" y="0"/>
          <a:ext cx="0" cy="0"/>
          <a:chOff x="0" y="0"/>
          <a:chExt cx="0" cy="0"/>
        </a:xfrm>
      </p:grpSpPr>
      <p:sp>
        <p:nvSpPr>
          <p:cNvPr id="35" name="Google Shape;35;p26"/>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26"/>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8" name="Google Shape;38;p2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9" name="Google Shape;39;p26"/>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40" name="Shape 40"/>
        <p:cNvGrpSpPr/>
        <p:nvPr/>
      </p:nvGrpSpPr>
      <p:grpSpPr>
        <a:xfrm>
          <a:off x="0" y="0"/>
          <a:ext cx="0" cy="0"/>
          <a:chOff x="0" y="0"/>
          <a:chExt cx="0" cy="0"/>
        </a:xfrm>
      </p:grpSpPr>
      <p:sp>
        <p:nvSpPr>
          <p:cNvPr id="41" name="Google Shape;41;p29"/>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42" name="Google Shape;42;p29"/>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29"/>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4" name="Google Shape;44;p29"/>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5" name="Shape 45"/>
        <p:cNvGrpSpPr/>
        <p:nvPr/>
      </p:nvGrpSpPr>
      <p:grpSpPr>
        <a:xfrm>
          <a:off x="0" y="0"/>
          <a:ext cx="0" cy="0"/>
          <a:chOff x="0" y="0"/>
          <a:chExt cx="0" cy="0"/>
        </a:xfrm>
      </p:grpSpPr>
      <p:sp>
        <p:nvSpPr>
          <p:cNvPr id="46" name="Google Shape;46;p30"/>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47" name="Google Shape;47;p30"/>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30"/>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49" name="Google Shape;49;p30"/>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0" name="Google Shape;50;p30"/>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30"/>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30"/>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3" name="Google Shape;53;p30"/>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4" name="Shape 54"/>
        <p:cNvGrpSpPr/>
        <p:nvPr/>
      </p:nvGrpSpPr>
      <p:grpSpPr>
        <a:xfrm>
          <a:off x="0" y="0"/>
          <a:ext cx="0" cy="0"/>
          <a:chOff x="0" y="0"/>
          <a:chExt cx="0" cy="0"/>
        </a:xfrm>
      </p:grpSpPr>
      <p:sp>
        <p:nvSpPr>
          <p:cNvPr id="55" name="Google Shape;55;p31"/>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56" name="Google Shape;56;p31"/>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31"/>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31"/>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31"/>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31"/>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3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2" name="Google Shape;62;p31"/>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3" name="Google Shape;63;p31"/>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4" name="Google Shape;64;p31"/>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5" name="Google Shape;65;p3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6" name="Shape 66"/>
        <p:cNvGrpSpPr/>
        <p:nvPr/>
      </p:nvGrpSpPr>
      <p:grpSpPr>
        <a:xfrm>
          <a:off x="0" y="0"/>
          <a:ext cx="0" cy="0"/>
          <a:chOff x="0" y="0"/>
          <a:chExt cx="0" cy="0"/>
        </a:xfrm>
      </p:grpSpPr>
      <p:sp>
        <p:nvSpPr>
          <p:cNvPr id="67" name="Google Shape;67;p32"/>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68" name="Google Shape;68;p32"/>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32"/>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32"/>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32"/>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2"/>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3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74" name="Google Shape;74;p3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75" name="Shape 75"/>
        <p:cNvGrpSpPr/>
        <p:nvPr/>
      </p:nvGrpSpPr>
      <p:grpSpPr>
        <a:xfrm>
          <a:off x="0" y="0"/>
          <a:ext cx="0" cy="0"/>
          <a:chOff x="0" y="0"/>
          <a:chExt cx="0" cy="0"/>
        </a:xfrm>
      </p:grpSpPr>
      <p:sp>
        <p:nvSpPr>
          <p:cNvPr id="76" name="Google Shape;76;p33"/>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254"/>
            </a:srgbClr>
          </a:solidFill>
          <a:ln>
            <a:noFill/>
          </a:ln>
        </p:spPr>
      </p:sp>
      <p:sp>
        <p:nvSpPr>
          <p:cNvPr id="77" name="Google Shape;77;p33"/>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33"/>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33"/>
          <p:cNvSpPr/>
          <p:nvPr/>
        </p:nvSpPr>
        <p:spPr>
          <a:xfrm flipH="1">
            <a:off x="742953" y="272850"/>
            <a:ext cx="7505700" cy="749100"/>
          </a:xfrm>
          <a:prstGeom prst="parallelogram">
            <a:avLst>
              <a:gd fmla="val 51542" name="adj"/>
            </a:avLst>
          </a:prstGeom>
          <a:solidFill>
            <a:srgbClr val="222222">
              <a:alpha val="6392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33"/>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3"/>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83" name="Google Shape;83;p3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2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7" name="Google Shape;7;p22"/>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8" name="Google Shape;8;p2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
          <p:cNvSpPr txBox="1"/>
          <p:nvPr>
            <p:ph type="ctrTitle"/>
          </p:nvPr>
        </p:nvSpPr>
        <p:spPr>
          <a:xfrm>
            <a:off x="322000" y="377325"/>
            <a:ext cx="6271500" cy="293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1000"/>
              </a:spcAft>
              <a:buClr>
                <a:schemeClr val="dk1"/>
              </a:buClr>
              <a:buSzPts val="1100"/>
              <a:buFont typeface="Arial"/>
              <a:buNone/>
            </a:pPr>
            <a:r>
              <a:rPr b="1" lang="pt-BR" sz="4000">
                <a:latin typeface="Roboto"/>
                <a:ea typeface="Roboto"/>
                <a:cs typeface="Roboto"/>
                <a:sym typeface="Roboto"/>
              </a:rPr>
              <a:t>SMartyPerspective</a:t>
            </a:r>
            <a:endParaRPr sz="6200">
              <a:solidFill>
                <a:srgbClr val="3F5378"/>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78" name="Google Shape;178;p10"/>
          <p:cNvSpPr txBox="1"/>
          <p:nvPr>
            <p:ph idx="1" type="body"/>
          </p:nvPr>
        </p:nvSpPr>
        <p:spPr>
          <a:xfrm>
            <a:off x="186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Incorrect Fact: </a:t>
            </a:r>
            <a:r>
              <a:rPr lang="pt-BR">
                <a:solidFill>
                  <a:schemeClr val="dk1"/>
                </a:solidFill>
                <a:latin typeface="Roboto Condensed"/>
                <a:ea typeface="Roboto Condensed"/>
                <a:cs typeface="Roboto Condensed"/>
                <a:sym typeface="Roboto Condensed"/>
              </a:rPr>
              <a:t>when an information described in the diagram is in disagreement with the requirements specification and/or knowledge of the SPL domain.</a:t>
            </a:r>
            <a:endParaRPr sz="2100">
              <a:latin typeface="Roboto Condensed"/>
              <a:ea typeface="Roboto Condensed"/>
              <a:cs typeface="Roboto Condensed"/>
              <a:sym typeface="Roboto Condensed"/>
            </a:endParaRPr>
          </a:p>
        </p:txBody>
      </p:sp>
      <p:sp>
        <p:nvSpPr>
          <p:cNvPr id="179" name="Google Shape;179;p10"/>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180" name="Google Shape;180;p1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81" name="Google Shape;181;p10"/>
          <p:cNvPicPr preferRelativeResize="0"/>
          <p:nvPr/>
        </p:nvPicPr>
        <p:blipFill rotWithShape="1">
          <a:blip r:embed="rId3">
            <a:alphaModFix/>
          </a:blip>
          <a:srcRect b="0" l="2941" r="18181" t="0"/>
          <a:stretch/>
        </p:blipFill>
        <p:spPr>
          <a:xfrm>
            <a:off x="3868875" y="1307409"/>
            <a:ext cx="5215875" cy="295734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87" name="Google Shape;187;p11"/>
          <p:cNvSpPr txBox="1"/>
          <p:nvPr>
            <p:ph idx="1" type="body"/>
          </p:nvPr>
        </p:nvSpPr>
        <p:spPr>
          <a:xfrm>
            <a:off x="186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Inconsistency: </a:t>
            </a:r>
            <a:r>
              <a:rPr lang="pt-BR">
                <a:solidFill>
                  <a:schemeClr val="dk1"/>
                </a:solidFill>
                <a:latin typeface="Roboto Condensed"/>
                <a:ea typeface="Roboto Condensed"/>
                <a:cs typeface="Roboto Condensed"/>
                <a:sym typeface="Roboto Condensed"/>
              </a:rPr>
              <a:t>happens when the information of a diagram inspection element is not consistent with another element of the same diagram or another artifact.</a:t>
            </a:r>
            <a:endParaRPr sz="2100">
              <a:latin typeface="Roboto Condensed"/>
              <a:ea typeface="Roboto Condensed"/>
              <a:cs typeface="Roboto Condensed"/>
              <a:sym typeface="Roboto Condensed"/>
            </a:endParaRPr>
          </a:p>
        </p:txBody>
      </p:sp>
      <p:sp>
        <p:nvSpPr>
          <p:cNvPr id="188" name="Google Shape;188;p11"/>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189" name="Google Shape;189;p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90" name="Google Shape;190;p11"/>
          <p:cNvPicPr preferRelativeResize="0"/>
          <p:nvPr/>
        </p:nvPicPr>
        <p:blipFill rotWithShape="1">
          <a:blip r:embed="rId3">
            <a:alphaModFix/>
          </a:blip>
          <a:srcRect b="0" l="3932" r="17259" t="0"/>
          <a:stretch/>
        </p:blipFill>
        <p:spPr>
          <a:xfrm>
            <a:off x="3945075" y="1292030"/>
            <a:ext cx="5153925" cy="292462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96" name="Google Shape;196;p12"/>
          <p:cNvSpPr txBox="1"/>
          <p:nvPr>
            <p:ph idx="1" type="body"/>
          </p:nvPr>
        </p:nvSpPr>
        <p:spPr>
          <a:xfrm>
            <a:off x="1107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Extraneous Information:</a:t>
            </a:r>
            <a:r>
              <a:rPr lang="pt-BR">
                <a:solidFill>
                  <a:schemeClr val="dk1"/>
                </a:solidFill>
                <a:latin typeface="Roboto Condensed"/>
                <a:ea typeface="Roboto Condensed"/>
                <a:cs typeface="Roboto Condensed"/>
                <a:sym typeface="Roboto Condensed"/>
              </a:rPr>
              <a:t> refers to information that was included in the diagram, but that is not necessary for the modeled context or does not belong to the SPL domain, that is, the information is surplus in the artifact.</a:t>
            </a:r>
            <a:endParaRPr sz="2100">
              <a:latin typeface="Roboto Condensed"/>
              <a:ea typeface="Roboto Condensed"/>
              <a:cs typeface="Roboto Condensed"/>
              <a:sym typeface="Roboto Condensed"/>
            </a:endParaRPr>
          </a:p>
        </p:txBody>
      </p:sp>
      <p:sp>
        <p:nvSpPr>
          <p:cNvPr id="197" name="Google Shape;197;p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98" name="Google Shape;198;p12"/>
          <p:cNvPicPr preferRelativeResize="0"/>
          <p:nvPr/>
        </p:nvPicPr>
        <p:blipFill rotWithShape="1">
          <a:blip r:embed="rId3">
            <a:alphaModFix/>
          </a:blip>
          <a:srcRect b="0" l="0" r="0" t="0"/>
          <a:stretch/>
        </p:blipFill>
        <p:spPr>
          <a:xfrm>
            <a:off x="3792675" y="1398300"/>
            <a:ext cx="5279749" cy="2681650"/>
          </a:xfrm>
          <a:prstGeom prst="rect">
            <a:avLst/>
          </a:prstGeom>
          <a:noFill/>
          <a:ln>
            <a:noFill/>
          </a:ln>
        </p:spPr>
      </p:pic>
      <p:sp>
        <p:nvSpPr>
          <p:cNvPr id="199" name="Google Shape;199;p12"/>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205" name="Google Shape;205;p13"/>
          <p:cNvSpPr txBox="1"/>
          <p:nvPr>
            <p:ph idx="1" type="body"/>
          </p:nvPr>
        </p:nvSpPr>
        <p:spPr>
          <a:xfrm>
            <a:off x="1107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Omission: </a:t>
            </a:r>
            <a:r>
              <a:rPr lang="pt-BR">
                <a:solidFill>
                  <a:schemeClr val="dk1"/>
                </a:solidFill>
                <a:latin typeface="Roboto Condensed"/>
                <a:ea typeface="Roboto Condensed"/>
                <a:cs typeface="Roboto Condensed"/>
                <a:sym typeface="Roboto Condensed"/>
              </a:rPr>
              <a:t>refers to required information that has been omitted from the inspected diagram, whether it is an element or a stereotype that has not been defined in the diagram.</a:t>
            </a:r>
            <a:endParaRPr sz="2100">
              <a:latin typeface="Roboto Condensed"/>
              <a:ea typeface="Roboto Condensed"/>
              <a:cs typeface="Roboto Condensed"/>
              <a:sym typeface="Roboto Condensed"/>
            </a:endParaRPr>
          </a:p>
        </p:txBody>
      </p:sp>
      <p:sp>
        <p:nvSpPr>
          <p:cNvPr id="206" name="Google Shape;206;p13"/>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207" name="Google Shape;207;p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08" name="Google Shape;208;p13"/>
          <p:cNvPicPr preferRelativeResize="0"/>
          <p:nvPr/>
        </p:nvPicPr>
        <p:blipFill rotWithShape="1">
          <a:blip r:embed="rId3">
            <a:alphaModFix/>
          </a:blip>
          <a:srcRect b="0" l="3926" r="16258" t="0"/>
          <a:stretch/>
        </p:blipFill>
        <p:spPr>
          <a:xfrm>
            <a:off x="3792675" y="1284431"/>
            <a:ext cx="5242524" cy="293736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14" name="Google Shape;214;p14"/>
          <p:cNvSpPr txBox="1"/>
          <p:nvPr>
            <p:ph idx="1" type="body"/>
          </p:nvPr>
        </p:nvSpPr>
        <p:spPr>
          <a:xfrm>
            <a:off x="421350" y="1076275"/>
            <a:ext cx="34083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3000"/>
              <a:buNone/>
            </a:pPr>
            <a:r>
              <a:rPr lang="pt-BR"/>
              <a:t>SMartyPerspective's operating scenario has three main sections:</a:t>
            </a:r>
            <a:endParaRPr/>
          </a:p>
          <a:p>
            <a:pPr indent="0" lvl="0" marL="0" rtl="0" algn="just">
              <a:lnSpc>
                <a:spcPct val="100000"/>
              </a:lnSpc>
              <a:spcBef>
                <a:spcPts val="600"/>
              </a:spcBef>
              <a:spcAft>
                <a:spcPts val="0"/>
              </a:spcAft>
              <a:buSzPts val="3000"/>
              <a:buNone/>
            </a:pPr>
            <a:r>
              <a:t/>
            </a:r>
            <a:endParaRPr/>
          </a:p>
          <a:p>
            <a:pPr indent="-361950" lvl="0" marL="457200" rtl="0" algn="just">
              <a:lnSpc>
                <a:spcPct val="100000"/>
              </a:lnSpc>
              <a:spcBef>
                <a:spcPts val="0"/>
              </a:spcBef>
              <a:spcAft>
                <a:spcPts val="0"/>
              </a:spcAft>
              <a:buSzPts val="2100"/>
              <a:buChar char="▰"/>
            </a:pPr>
            <a:r>
              <a:rPr lang="pt-BR"/>
              <a:t>Introduction;</a:t>
            </a:r>
            <a:endParaRPr/>
          </a:p>
          <a:p>
            <a:pPr indent="-361950" lvl="0" marL="457200" rtl="0" algn="just">
              <a:lnSpc>
                <a:spcPct val="100000"/>
              </a:lnSpc>
              <a:spcBef>
                <a:spcPts val="0"/>
              </a:spcBef>
              <a:spcAft>
                <a:spcPts val="0"/>
              </a:spcAft>
              <a:buSzPts val="2100"/>
              <a:buChar char="▰"/>
            </a:pPr>
            <a:r>
              <a:rPr lang="pt-BR"/>
              <a:t>Instructions; and</a:t>
            </a:r>
            <a:endParaRPr/>
          </a:p>
          <a:p>
            <a:pPr indent="-361950" lvl="0" marL="457200" rtl="0" algn="just">
              <a:lnSpc>
                <a:spcPct val="100000"/>
              </a:lnSpc>
              <a:spcBef>
                <a:spcPts val="0"/>
              </a:spcBef>
              <a:spcAft>
                <a:spcPts val="0"/>
              </a:spcAft>
              <a:buSzPts val="2100"/>
              <a:buChar char="▰"/>
            </a:pPr>
            <a:r>
              <a:rPr lang="pt-BR"/>
              <a:t>Questions</a:t>
            </a:r>
            <a:endParaRPr/>
          </a:p>
          <a:p>
            <a:pPr indent="0" lvl="0" marL="0" rtl="0" algn="just">
              <a:lnSpc>
                <a:spcPct val="100000"/>
              </a:lnSpc>
              <a:spcBef>
                <a:spcPts val="0"/>
              </a:spcBef>
              <a:spcAft>
                <a:spcPts val="0"/>
              </a:spcAft>
              <a:buSzPts val="3000"/>
              <a:buNone/>
            </a:pPr>
            <a:r>
              <a:t/>
            </a:r>
            <a:endParaRPr/>
          </a:p>
          <a:p>
            <a:pPr indent="0" lvl="0" marL="0" rtl="0" algn="l">
              <a:lnSpc>
                <a:spcPct val="100000"/>
              </a:lnSpc>
              <a:spcBef>
                <a:spcPts val="600"/>
              </a:spcBef>
              <a:spcAft>
                <a:spcPts val="0"/>
              </a:spcAft>
              <a:buSzPts val="3000"/>
              <a:buNone/>
            </a:pPr>
            <a:r>
              <a:t/>
            </a:r>
            <a:endParaRPr/>
          </a:p>
        </p:txBody>
      </p:sp>
      <p:sp>
        <p:nvSpPr>
          <p:cNvPr id="215" name="Google Shape;215;p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a:t>
            </a:r>
            <a:endParaRPr>
              <a:solidFill>
                <a:srgbClr val="FFFFFF"/>
              </a:solidFill>
            </a:endParaRPr>
          </a:p>
        </p:txBody>
      </p:sp>
      <p:pic>
        <p:nvPicPr>
          <p:cNvPr id="216" name="Google Shape;216;p14"/>
          <p:cNvPicPr preferRelativeResize="0"/>
          <p:nvPr/>
        </p:nvPicPr>
        <p:blipFill rotWithShape="1">
          <a:blip r:embed="rId3">
            <a:alphaModFix/>
          </a:blip>
          <a:srcRect b="0" l="0" r="0" t="0"/>
          <a:stretch/>
        </p:blipFill>
        <p:spPr>
          <a:xfrm>
            <a:off x="3982050" y="1177575"/>
            <a:ext cx="5009549" cy="368476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 - Example</a:t>
            </a:r>
            <a:r>
              <a:rPr lang="pt-BR" sz="1400">
                <a:latin typeface="Arial"/>
                <a:ea typeface="Arial"/>
                <a:cs typeface="Arial"/>
                <a:sym typeface="Arial"/>
              </a:rPr>
              <a:t> </a:t>
            </a:r>
            <a:endParaRPr/>
          </a:p>
        </p:txBody>
      </p:sp>
      <p:sp>
        <p:nvSpPr>
          <p:cNvPr id="222" name="Google Shape;222;p15"/>
          <p:cNvSpPr txBox="1"/>
          <p:nvPr/>
        </p:nvSpPr>
        <p:spPr>
          <a:xfrm>
            <a:off x="5344575" y="2505175"/>
            <a:ext cx="4695300" cy="547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23" name="Google Shape;223;p15"/>
          <p:cNvSpPr txBox="1"/>
          <p:nvPr/>
        </p:nvSpPr>
        <p:spPr>
          <a:xfrm>
            <a:off x="347800" y="1274325"/>
            <a:ext cx="4695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24" name="Google Shape;224;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25" name="Google Shape;225;p15"/>
          <p:cNvSpPr txBox="1"/>
          <p:nvPr>
            <p:ph idx="1" type="body"/>
          </p:nvPr>
        </p:nvSpPr>
        <p:spPr>
          <a:xfrm>
            <a:off x="453950" y="14756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Introduction</a:t>
            </a:r>
            <a:endParaRPr/>
          </a:p>
        </p:txBody>
      </p:sp>
      <p:cxnSp>
        <p:nvCxnSpPr>
          <p:cNvPr id="226" name="Google Shape;226;p15"/>
          <p:cNvCxnSpPr/>
          <p:nvPr/>
        </p:nvCxnSpPr>
        <p:spPr>
          <a:xfrm>
            <a:off x="608625" y="1983500"/>
            <a:ext cx="3260700" cy="8100"/>
          </a:xfrm>
          <a:prstGeom prst="straightConnector1">
            <a:avLst/>
          </a:prstGeom>
          <a:noFill/>
          <a:ln cap="flat" cmpd="sng" w="38100">
            <a:solidFill>
              <a:srgbClr val="92A8C8"/>
            </a:solidFill>
            <a:prstDash val="solid"/>
            <a:round/>
            <a:headEnd len="sm" w="sm" type="none"/>
            <a:tailEnd len="med" w="med" type="triangle"/>
          </a:ln>
        </p:spPr>
      </p:cxnSp>
      <p:sp>
        <p:nvSpPr>
          <p:cNvPr id="227" name="Google Shape;227;p15"/>
          <p:cNvSpPr txBox="1"/>
          <p:nvPr/>
        </p:nvSpPr>
        <p:spPr>
          <a:xfrm>
            <a:off x="515000" y="2217150"/>
            <a:ext cx="3301200" cy="244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pt-BR" sz="2100" u="none" cap="none" strike="noStrike">
                <a:solidFill>
                  <a:srgbClr val="000000"/>
                </a:solidFill>
                <a:latin typeface="Roboto"/>
                <a:ea typeface="Roboto"/>
                <a:cs typeface="Roboto"/>
                <a:sym typeface="Roboto"/>
              </a:rPr>
              <a:t>it contains a brief description of the perspective, the role the instructor will play in the inspection, and the most relevant quality attributes.</a:t>
            </a:r>
            <a:endParaRPr b="0" i="0" sz="2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t/>
            </a:r>
            <a:endParaRPr b="0" i="0" sz="2100" u="none" cap="none" strike="noStrike">
              <a:solidFill>
                <a:srgbClr val="000000"/>
              </a:solidFill>
              <a:latin typeface="Roboto"/>
              <a:ea typeface="Roboto"/>
              <a:cs typeface="Roboto"/>
              <a:sym typeface="Roboto"/>
            </a:endParaRPr>
          </a:p>
        </p:txBody>
      </p:sp>
      <p:pic>
        <p:nvPicPr>
          <p:cNvPr id="228" name="Google Shape;228;p15"/>
          <p:cNvPicPr preferRelativeResize="0"/>
          <p:nvPr/>
        </p:nvPicPr>
        <p:blipFill rotWithShape="1">
          <a:blip r:embed="rId3">
            <a:alphaModFix/>
          </a:blip>
          <a:srcRect b="0" l="0" r="0" t="0"/>
          <a:stretch/>
        </p:blipFill>
        <p:spPr>
          <a:xfrm>
            <a:off x="3982050" y="1177575"/>
            <a:ext cx="5009549" cy="368476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34" name="Google Shape;234;p16"/>
          <p:cNvSpPr/>
          <p:nvPr/>
        </p:nvSpPr>
        <p:spPr>
          <a:xfrm>
            <a:off x="2753000" y="2728050"/>
            <a:ext cx="30597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1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Defect Identification Form (DIF)</a:t>
            </a:r>
            <a:endParaRPr/>
          </a:p>
        </p:txBody>
      </p:sp>
      <p:sp>
        <p:nvSpPr>
          <p:cNvPr id="236" name="Google Shape;236;p16"/>
          <p:cNvSpPr txBox="1"/>
          <p:nvPr>
            <p:ph idx="1" type="body"/>
          </p:nvPr>
        </p:nvSpPr>
        <p:spPr>
          <a:xfrm>
            <a:off x="441600" y="1345450"/>
            <a:ext cx="80511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 To diagrams correctly express the user requirements without inconsistencies, you must review such diagrams and elements. To achieve your goal, perform the steps outlined below to inspect each of the informed diagrams. When you find a defect in one of the steps, fill in the Defect Identification Form indicating the diagram, the step item (number question), and the element and the defect found.”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Defect Identification Form (DIF)</a:t>
            </a:r>
            <a:endParaRPr/>
          </a:p>
        </p:txBody>
      </p:sp>
      <p:sp>
        <p:nvSpPr>
          <p:cNvPr id="242" name="Google Shape;242;p17"/>
          <p:cNvSpPr txBox="1"/>
          <p:nvPr>
            <p:ph idx="1" type="body"/>
          </p:nvPr>
        </p:nvSpPr>
        <p:spPr>
          <a:xfrm>
            <a:off x="192750" y="1000075"/>
            <a:ext cx="4206300" cy="3416400"/>
          </a:xfrm>
          <a:prstGeom prst="rect">
            <a:avLst/>
          </a:prstGeom>
          <a:noFill/>
          <a:ln>
            <a:noFill/>
          </a:ln>
        </p:spPr>
        <p:txBody>
          <a:bodyPr anchorCtr="0" anchor="t" bIns="91425" lIns="91425" spcFirstLastPara="1" rIns="91425" wrap="square" tIns="91425">
            <a:noAutofit/>
          </a:bodyPr>
          <a:lstStyle/>
          <a:p>
            <a:pPr indent="-349250" lvl="0" marL="457200" rtl="0" algn="just">
              <a:lnSpc>
                <a:spcPct val="100000"/>
              </a:lnSpc>
              <a:spcBef>
                <a:spcPts val="600"/>
              </a:spcBef>
              <a:spcAft>
                <a:spcPts val="0"/>
              </a:spcAft>
              <a:buSzPts val="1900"/>
              <a:buFont typeface="Open Sans"/>
              <a:buChar char="▰"/>
            </a:pPr>
            <a:r>
              <a:rPr b="1" lang="pt-BR" sz="2000"/>
              <a:t>Diagram: </a:t>
            </a:r>
            <a:r>
              <a:rPr lang="pt-BR" sz="2000"/>
              <a:t>use case (UC), class (CL), component (CP), sequence (SQ) and features (FT);</a:t>
            </a:r>
            <a:endParaRPr sz="2000"/>
          </a:p>
          <a:p>
            <a:pPr indent="-349250" lvl="0" marL="457200" rtl="0" algn="just">
              <a:lnSpc>
                <a:spcPct val="100000"/>
              </a:lnSpc>
              <a:spcBef>
                <a:spcPts val="600"/>
              </a:spcBef>
              <a:spcAft>
                <a:spcPts val="0"/>
              </a:spcAft>
              <a:buSzPts val="1900"/>
              <a:buFont typeface="Open Sans"/>
              <a:buChar char="▰"/>
            </a:pPr>
            <a:r>
              <a:rPr b="1" lang="pt-BR" sz="2000"/>
              <a:t>Number Question: </a:t>
            </a:r>
            <a:r>
              <a:rPr lang="pt-BR" sz="2000"/>
              <a:t>number question that guided the detection of the defect;</a:t>
            </a:r>
            <a:endParaRPr sz="2000"/>
          </a:p>
          <a:p>
            <a:pPr indent="-349250" lvl="0" marL="457200" rtl="0" algn="just">
              <a:lnSpc>
                <a:spcPct val="100000"/>
              </a:lnSpc>
              <a:spcBef>
                <a:spcPts val="600"/>
              </a:spcBef>
              <a:spcAft>
                <a:spcPts val="0"/>
              </a:spcAft>
              <a:buSzPts val="1900"/>
              <a:buFont typeface="Open Sans"/>
              <a:buChar char="▰"/>
            </a:pPr>
            <a:r>
              <a:rPr b="1" lang="pt-BR" sz="2000"/>
              <a:t>Element: </a:t>
            </a:r>
            <a:r>
              <a:rPr lang="pt-BR" sz="2000"/>
              <a:t>name of the element where the defect was found;</a:t>
            </a:r>
            <a:endParaRPr sz="2000"/>
          </a:p>
          <a:p>
            <a:pPr indent="-349250" lvl="0" marL="457200" rtl="0" algn="just">
              <a:lnSpc>
                <a:spcPct val="100000"/>
              </a:lnSpc>
              <a:spcBef>
                <a:spcPts val="600"/>
              </a:spcBef>
              <a:spcAft>
                <a:spcPts val="0"/>
              </a:spcAft>
              <a:buSzPts val="1900"/>
              <a:buFont typeface="Open Sans"/>
              <a:buChar char="▰"/>
            </a:pPr>
            <a:r>
              <a:rPr b="1" lang="pt-BR" sz="2000"/>
              <a:t>Identified Defect: </a:t>
            </a:r>
            <a:r>
              <a:rPr lang="pt-BR" sz="2000"/>
              <a:t>description of the defect found.</a:t>
            </a:r>
            <a:endParaRPr b="1" sz="2000"/>
          </a:p>
          <a:p>
            <a:pPr indent="0" lvl="0" marL="0" rtl="0" algn="just">
              <a:lnSpc>
                <a:spcPct val="100000"/>
              </a:lnSpc>
              <a:spcBef>
                <a:spcPts val="600"/>
              </a:spcBef>
              <a:spcAft>
                <a:spcPts val="0"/>
              </a:spcAft>
              <a:buSzPts val="3000"/>
              <a:buNone/>
            </a:pPr>
            <a:r>
              <a:t/>
            </a:r>
            <a:endParaRPr sz="2100"/>
          </a:p>
        </p:txBody>
      </p:sp>
      <p:sp>
        <p:nvSpPr>
          <p:cNvPr id="243" name="Google Shape;243;p1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44" name="Google Shape;244;p17"/>
          <p:cNvPicPr preferRelativeResize="0"/>
          <p:nvPr/>
        </p:nvPicPr>
        <p:blipFill rotWithShape="1">
          <a:blip r:embed="rId3">
            <a:alphaModFix/>
          </a:blip>
          <a:srcRect b="0" l="0" r="0" t="0"/>
          <a:stretch/>
        </p:blipFill>
        <p:spPr>
          <a:xfrm>
            <a:off x="4572000" y="1983175"/>
            <a:ext cx="4440150" cy="167638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pic>
        <p:nvPicPr>
          <p:cNvPr id="249" name="Google Shape;249;p18"/>
          <p:cNvPicPr preferRelativeResize="0"/>
          <p:nvPr/>
        </p:nvPicPr>
        <p:blipFill rotWithShape="1">
          <a:blip r:embed="rId3">
            <a:alphaModFix/>
          </a:blip>
          <a:srcRect b="16950" l="0" r="0" t="0"/>
          <a:stretch/>
        </p:blipFill>
        <p:spPr>
          <a:xfrm>
            <a:off x="3626225" y="1082826"/>
            <a:ext cx="4835051" cy="3887150"/>
          </a:xfrm>
          <a:prstGeom prst="rect">
            <a:avLst/>
          </a:prstGeom>
          <a:noFill/>
          <a:ln>
            <a:noFill/>
          </a:ln>
        </p:spPr>
      </p:pic>
      <p:sp>
        <p:nvSpPr>
          <p:cNvPr id="250" name="Google Shape;250;p1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51" name="Google Shape;251;p1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52" name="Google Shape;252;p18"/>
          <p:cNvSpPr txBox="1"/>
          <p:nvPr>
            <p:ph idx="4294967295" type="body"/>
          </p:nvPr>
        </p:nvSpPr>
        <p:spPr>
          <a:xfrm>
            <a:off x="240800" y="9021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Instruction</a:t>
            </a:r>
            <a:endParaRPr/>
          </a:p>
          <a:p>
            <a:pPr indent="0" lvl="0" marL="0" rtl="0" algn="l">
              <a:lnSpc>
                <a:spcPct val="100000"/>
              </a:lnSpc>
              <a:spcBef>
                <a:spcPts val="600"/>
              </a:spcBef>
              <a:spcAft>
                <a:spcPts val="0"/>
              </a:spcAft>
              <a:buSzPts val="3000"/>
              <a:buNone/>
            </a:pPr>
            <a:r>
              <a:t/>
            </a:r>
            <a:endParaRPr/>
          </a:p>
        </p:txBody>
      </p:sp>
      <p:cxnSp>
        <p:nvCxnSpPr>
          <p:cNvPr id="253" name="Google Shape;253;p18"/>
          <p:cNvCxnSpPr/>
          <p:nvPr/>
        </p:nvCxnSpPr>
        <p:spPr>
          <a:xfrm>
            <a:off x="229700" y="1641700"/>
            <a:ext cx="3020100" cy="20400"/>
          </a:xfrm>
          <a:prstGeom prst="straightConnector1">
            <a:avLst/>
          </a:prstGeom>
          <a:noFill/>
          <a:ln cap="flat" cmpd="sng" w="38100">
            <a:solidFill>
              <a:srgbClr val="92A8C8"/>
            </a:solidFill>
            <a:prstDash val="solid"/>
            <a:round/>
            <a:headEnd len="sm" w="sm" type="none"/>
            <a:tailEnd len="med" w="med" type="triangle"/>
          </a:ln>
        </p:spPr>
      </p:cxnSp>
      <p:sp>
        <p:nvSpPr>
          <p:cNvPr id="254" name="Google Shape;254;p18"/>
          <p:cNvSpPr txBox="1"/>
          <p:nvPr/>
        </p:nvSpPr>
        <p:spPr>
          <a:xfrm>
            <a:off x="301850" y="2096400"/>
            <a:ext cx="28461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Describe the activities that will be performed by the inspector during the inspection and how they should be done.</a:t>
            </a:r>
            <a:endParaRPr b="0" i="0" sz="2100" u="none" cap="none" strike="noStrike">
              <a:solidFill>
                <a:srgbClr val="000000"/>
              </a:solidFill>
              <a:latin typeface="Roboto"/>
              <a:ea typeface="Roboto"/>
              <a:cs typeface="Roboto"/>
              <a:sym typeface="Roboto"/>
            </a:endParaRPr>
          </a:p>
        </p:txBody>
      </p:sp>
      <p:cxnSp>
        <p:nvCxnSpPr>
          <p:cNvPr id="255" name="Google Shape;255;p18"/>
          <p:cNvCxnSpPr/>
          <p:nvPr/>
        </p:nvCxnSpPr>
        <p:spPr>
          <a:xfrm>
            <a:off x="2346500" y="2022050"/>
            <a:ext cx="1366500" cy="10500"/>
          </a:xfrm>
          <a:prstGeom prst="straightConnector1">
            <a:avLst/>
          </a:prstGeom>
          <a:noFill/>
          <a:ln cap="flat" cmpd="sng" w="38100">
            <a:solidFill>
              <a:srgbClr val="92A8C8"/>
            </a:solidFill>
            <a:prstDash val="solid"/>
            <a:round/>
            <a:headEnd len="sm" w="sm" type="none"/>
            <a:tailEnd len="med" w="med" type="triangle"/>
          </a:ln>
        </p:spPr>
      </p:cxnSp>
      <p:cxnSp>
        <p:nvCxnSpPr>
          <p:cNvPr id="256" name="Google Shape;256;p18"/>
          <p:cNvCxnSpPr/>
          <p:nvPr/>
        </p:nvCxnSpPr>
        <p:spPr>
          <a:xfrm>
            <a:off x="2553175" y="3904100"/>
            <a:ext cx="1425000" cy="18900"/>
          </a:xfrm>
          <a:prstGeom prst="straightConnector1">
            <a:avLst/>
          </a:prstGeom>
          <a:noFill/>
          <a:ln cap="flat" cmpd="sng" w="38100">
            <a:solidFill>
              <a:srgbClr val="92A8C8"/>
            </a:solidFill>
            <a:prstDash val="solid"/>
            <a:round/>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gtEl>
                                        <p:attrNameLst>
                                          <p:attrName>style.visibility</p:attrName>
                                        </p:attrNameLst>
                                      </p:cBhvr>
                                      <p:to>
                                        <p:strVal val="visible"/>
                                      </p:to>
                                    </p:set>
                                    <p:animEffect filter="fade" transition="in">
                                      <p:cBhvr>
                                        <p:cTn dur="1000"/>
                                        <p:tgtEl>
                                          <p:spTgt spid="2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62" name="Google Shape;262;p2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63" name="Google Shape;263;p20"/>
          <p:cNvPicPr preferRelativeResize="0"/>
          <p:nvPr/>
        </p:nvPicPr>
        <p:blipFill rotWithShape="1">
          <a:blip r:embed="rId3">
            <a:alphaModFix/>
          </a:blip>
          <a:srcRect b="0" l="0" r="0" t="0"/>
          <a:stretch/>
        </p:blipFill>
        <p:spPr>
          <a:xfrm>
            <a:off x="413263" y="842925"/>
            <a:ext cx="8317466" cy="38135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2"/>
          <p:cNvPicPr preferRelativeResize="0"/>
          <p:nvPr/>
        </p:nvPicPr>
        <p:blipFill rotWithShape="1">
          <a:blip r:embed="rId3">
            <a:alphaModFix/>
          </a:blip>
          <a:srcRect b="0" l="0" r="0" t="0"/>
          <a:stretch/>
        </p:blipFill>
        <p:spPr>
          <a:xfrm>
            <a:off x="5178025" y="1429079"/>
            <a:ext cx="3761424" cy="2845400"/>
          </a:xfrm>
          <a:prstGeom prst="rect">
            <a:avLst/>
          </a:prstGeom>
          <a:noFill/>
          <a:ln>
            <a:noFill/>
          </a:ln>
        </p:spPr>
      </p:pic>
      <p:sp>
        <p:nvSpPr>
          <p:cNvPr id="112" name="Google Shape;112;p2"/>
          <p:cNvSpPr txBox="1"/>
          <p:nvPr>
            <p:ph type="title"/>
          </p:nvPr>
        </p:nvSpPr>
        <p:spPr>
          <a:xfrm>
            <a:off x="1101225" y="20172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i="1" lang="pt-BR">
                <a:solidFill>
                  <a:srgbClr val="FFFFFF"/>
                </a:solidFill>
              </a:rPr>
              <a:t>SMartyPerspective</a:t>
            </a:r>
            <a:endParaRPr i="1">
              <a:solidFill>
                <a:srgbClr val="FFFFFF"/>
              </a:solidFill>
            </a:endParaRPr>
          </a:p>
        </p:txBody>
      </p:sp>
      <p:sp>
        <p:nvSpPr>
          <p:cNvPr id="113" name="Google Shape;113;p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14" name="Google Shape;114;p2"/>
          <p:cNvSpPr/>
          <p:nvPr/>
        </p:nvSpPr>
        <p:spPr>
          <a:xfrm>
            <a:off x="4887474" y="1429066"/>
            <a:ext cx="4110600" cy="1457100"/>
          </a:xfrm>
          <a:prstGeom prst="rect">
            <a:avLst/>
          </a:prstGeom>
          <a:noFill/>
          <a:ln cap="flat" cmpd="sng" w="38100">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2"/>
          <p:cNvSpPr txBox="1"/>
          <p:nvPr>
            <p:ph idx="1" type="body"/>
          </p:nvPr>
        </p:nvSpPr>
        <p:spPr>
          <a:xfrm>
            <a:off x="204875" y="1046300"/>
            <a:ext cx="4606500" cy="315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SzPts val="2100"/>
              <a:buNone/>
            </a:pPr>
            <a:r>
              <a:rPr lang="pt-BR"/>
              <a:t>In Domain Engineering, the greatest effort of a Software Product Line (SPL) is concentrated</a:t>
            </a:r>
            <a:endParaRPr/>
          </a:p>
          <a:p>
            <a:pPr indent="-361950" lvl="0" marL="457200" rtl="0" algn="l">
              <a:lnSpc>
                <a:spcPct val="100000"/>
              </a:lnSpc>
              <a:spcBef>
                <a:spcPts val="1000"/>
              </a:spcBef>
              <a:spcAft>
                <a:spcPts val="0"/>
              </a:spcAft>
              <a:buSzPts val="2100"/>
              <a:buChar char="▰"/>
            </a:pPr>
            <a:r>
              <a:rPr lang="pt-BR"/>
              <a:t>core assets.</a:t>
            </a:r>
            <a:endParaRPr/>
          </a:p>
          <a:p>
            <a:pPr indent="-361950" lvl="1" marL="914400" rtl="0" algn="l">
              <a:lnSpc>
                <a:spcPct val="100000"/>
              </a:lnSpc>
              <a:spcBef>
                <a:spcPts val="1000"/>
              </a:spcBef>
              <a:spcAft>
                <a:spcPts val="0"/>
              </a:spcAft>
              <a:buSzPts val="2100"/>
              <a:buChar char="●"/>
            </a:pPr>
            <a:r>
              <a:rPr lang="pt-BR"/>
              <a:t>a defect incorporated in this phase could propagate to all SPL products.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id="268" name="Google Shape;268;p19"/>
          <p:cNvPicPr preferRelativeResize="0"/>
          <p:nvPr/>
        </p:nvPicPr>
        <p:blipFill rotWithShape="1">
          <a:blip r:embed="rId3">
            <a:alphaModFix/>
          </a:blip>
          <a:srcRect b="0" l="0" r="0" t="15268"/>
          <a:stretch/>
        </p:blipFill>
        <p:spPr>
          <a:xfrm>
            <a:off x="3472825" y="533400"/>
            <a:ext cx="5378637" cy="4411799"/>
          </a:xfrm>
          <a:prstGeom prst="rect">
            <a:avLst/>
          </a:prstGeom>
          <a:noFill/>
          <a:ln>
            <a:noFill/>
          </a:ln>
        </p:spPr>
      </p:pic>
      <p:sp>
        <p:nvSpPr>
          <p:cNvPr id="269" name="Google Shape;269;p1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70" name="Google Shape;270;p19"/>
          <p:cNvSpPr txBox="1"/>
          <p:nvPr>
            <p:ph idx="4294967295" type="body"/>
          </p:nvPr>
        </p:nvSpPr>
        <p:spPr>
          <a:xfrm>
            <a:off x="240800" y="9021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Questions</a:t>
            </a:r>
            <a:endParaRPr/>
          </a:p>
          <a:p>
            <a:pPr indent="0" lvl="0" marL="0" rtl="0" algn="l">
              <a:lnSpc>
                <a:spcPct val="100000"/>
              </a:lnSpc>
              <a:spcBef>
                <a:spcPts val="600"/>
              </a:spcBef>
              <a:spcAft>
                <a:spcPts val="0"/>
              </a:spcAft>
              <a:buSzPts val="3000"/>
              <a:buNone/>
            </a:pPr>
            <a:r>
              <a:t/>
            </a:r>
            <a:endParaRPr/>
          </a:p>
        </p:txBody>
      </p:sp>
      <p:cxnSp>
        <p:nvCxnSpPr>
          <p:cNvPr id="271" name="Google Shape;271;p19"/>
          <p:cNvCxnSpPr/>
          <p:nvPr/>
        </p:nvCxnSpPr>
        <p:spPr>
          <a:xfrm>
            <a:off x="229700" y="1641700"/>
            <a:ext cx="3372300" cy="20400"/>
          </a:xfrm>
          <a:prstGeom prst="straightConnector1">
            <a:avLst/>
          </a:prstGeom>
          <a:noFill/>
          <a:ln cap="flat" cmpd="sng" w="38100">
            <a:solidFill>
              <a:srgbClr val="92A8C8"/>
            </a:solidFill>
            <a:prstDash val="solid"/>
            <a:round/>
            <a:headEnd len="sm" w="sm" type="none"/>
            <a:tailEnd len="med" w="med" type="triangle"/>
          </a:ln>
        </p:spPr>
      </p:cxnSp>
      <p:sp>
        <p:nvSpPr>
          <p:cNvPr id="272" name="Google Shape;272;p19"/>
          <p:cNvSpPr txBox="1"/>
          <p:nvPr/>
        </p:nvSpPr>
        <p:spPr>
          <a:xfrm>
            <a:off x="210350" y="1929975"/>
            <a:ext cx="30615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allows reviewers to judge the information read in the document, </a:t>
            </a:r>
            <a:endParaRPr b="0" i="0" sz="2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verifying that it is in accordance with the set of previously determined quality factors.</a:t>
            </a:r>
            <a:endParaRPr b="0" i="0" sz="2100" u="none" cap="none" strike="noStrike">
              <a:solidFill>
                <a:srgbClr val="000000"/>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i="1" lang="pt-BR">
                <a:solidFill>
                  <a:srgbClr val="FFFFFF"/>
                </a:solidFill>
              </a:rPr>
              <a:t>SMartyPerspective</a:t>
            </a:r>
            <a:endParaRPr i="1">
              <a:solidFill>
                <a:srgbClr val="FFFFFF"/>
              </a:solidFill>
            </a:endParaRPr>
          </a:p>
        </p:txBody>
      </p:sp>
      <p:sp>
        <p:nvSpPr>
          <p:cNvPr id="121" name="Google Shape;121;p3"/>
          <p:cNvSpPr txBox="1"/>
          <p:nvPr>
            <p:ph idx="1" type="body"/>
          </p:nvPr>
        </p:nvSpPr>
        <p:spPr>
          <a:xfrm>
            <a:off x="295625" y="1082950"/>
            <a:ext cx="5950800" cy="2240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rPr i="1" lang="pt-BR"/>
              <a:t>SMartyPerspective</a:t>
            </a:r>
            <a:r>
              <a:rPr lang="pt-BR"/>
              <a:t> is a family of techniques for inspection of variability management diagrams in Domain Engineering activity.</a:t>
            </a:r>
            <a:endParaRPr sz="2100">
              <a:latin typeface="Roboto"/>
              <a:ea typeface="Roboto"/>
              <a:cs typeface="Roboto"/>
              <a:sym typeface="Roboto"/>
            </a:endParaRPr>
          </a:p>
          <a:p>
            <a:pPr indent="-355600" lvl="0" marL="457200" rtl="0" algn="l">
              <a:lnSpc>
                <a:spcPct val="100000"/>
              </a:lnSpc>
              <a:spcBef>
                <a:spcPts val="0"/>
              </a:spcBef>
              <a:spcAft>
                <a:spcPts val="0"/>
              </a:spcAft>
              <a:buSzPts val="2000"/>
              <a:buChar char="▰"/>
            </a:pPr>
            <a:r>
              <a:rPr lang="pt-BR" sz="2000"/>
              <a:t>projected based on Perspective Based Reading (PBR).</a:t>
            </a:r>
            <a:endParaRPr sz="2000"/>
          </a:p>
        </p:txBody>
      </p:sp>
      <p:sp>
        <p:nvSpPr>
          <p:cNvPr id="122" name="Google Shape;122;p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23" name="Google Shape;123;p3"/>
          <p:cNvPicPr preferRelativeResize="0"/>
          <p:nvPr/>
        </p:nvPicPr>
        <p:blipFill rotWithShape="1">
          <a:blip r:embed="rId3">
            <a:alphaModFix/>
          </a:blip>
          <a:srcRect b="0" l="0" r="68614" t="0"/>
          <a:stretch/>
        </p:blipFill>
        <p:spPr>
          <a:xfrm>
            <a:off x="6689600" y="1962338"/>
            <a:ext cx="2360643" cy="2069950"/>
          </a:xfrm>
          <a:prstGeom prst="rect">
            <a:avLst/>
          </a:prstGeom>
          <a:noFill/>
          <a:ln>
            <a:noFill/>
          </a:ln>
        </p:spPr>
      </p:pic>
      <p:sp>
        <p:nvSpPr>
          <p:cNvPr id="124" name="Google Shape;124;p3"/>
          <p:cNvSpPr txBox="1"/>
          <p:nvPr>
            <p:ph idx="2" type="body"/>
          </p:nvPr>
        </p:nvSpPr>
        <p:spPr>
          <a:xfrm>
            <a:off x="371825" y="3522200"/>
            <a:ext cx="2478900" cy="1315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rPr lang="pt-BR" sz="2100"/>
              <a:t>Inspected diagrams:</a:t>
            </a:r>
            <a:endParaRPr sz="2100"/>
          </a:p>
          <a:p>
            <a:pPr indent="0" lvl="0" marL="0" rtl="0" algn="l">
              <a:lnSpc>
                <a:spcPct val="100000"/>
              </a:lnSpc>
              <a:spcBef>
                <a:spcPts val="600"/>
              </a:spcBef>
              <a:spcAft>
                <a:spcPts val="0"/>
              </a:spcAft>
              <a:buSzPts val="2600"/>
              <a:buNone/>
            </a:pPr>
            <a:r>
              <a:t/>
            </a:r>
            <a:endParaRPr sz="2100"/>
          </a:p>
        </p:txBody>
      </p:sp>
      <p:sp>
        <p:nvSpPr>
          <p:cNvPr id="125" name="Google Shape;125;p3"/>
          <p:cNvSpPr txBox="1"/>
          <p:nvPr>
            <p:ph idx="2" type="body"/>
          </p:nvPr>
        </p:nvSpPr>
        <p:spPr>
          <a:xfrm>
            <a:off x="2848550" y="3123200"/>
            <a:ext cx="2562000" cy="13152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Clr>
                <a:srgbClr val="3F5378"/>
              </a:buClr>
              <a:buSzPts val="2100"/>
              <a:buChar char="▰"/>
            </a:pPr>
            <a:r>
              <a:rPr lang="pt-BR" sz="2100"/>
              <a:t>features;</a:t>
            </a:r>
            <a:endParaRPr sz="2100"/>
          </a:p>
          <a:p>
            <a:pPr indent="-361950" lvl="0" marL="457200" rtl="0" algn="l">
              <a:lnSpc>
                <a:spcPct val="100000"/>
              </a:lnSpc>
              <a:spcBef>
                <a:spcPts val="0"/>
              </a:spcBef>
              <a:spcAft>
                <a:spcPts val="0"/>
              </a:spcAft>
              <a:buClr>
                <a:srgbClr val="3F5378"/>
              </a:buClr>
              <a:buSzPts val="2100"/>
              <a:buChar char="▰"/>
            </a:pPr>
            <a:r>
              <a:rPr lang="pt-BR" sz="2100"/>
              <a:t>use case;</a:t>
            </a:r>
            <a:endParaRPr sz="2100"/>
          </a:p>
          <a:p>
            <a:pPr indent="-361950" lvl="0" marL="457200" rtl="0" algn="l">
              <a:lnSpc>
                <a:spcPct val="100000"/>
              </a:lnSpc>
              <a:spcBef>
                <a:spcPts val="0"/>
              </a:spcBef>
              <a:spcAft>
                <a:spcPts val="0"/>
              </a:spcAft>
              <a:buClr>
                <a:srgbClr val="3F5378"/>
              </a:buClr>
              <a:buSzPts val="2100"/>
              <a:buChar char="▰"/>
            </a:pPr>
            <a:r>
              <a:rPr lang="pt-BR" sz="2100"/>
              <a:t>class;</a:t>
            </a:r>
            <a:endParaRPr sz="2100"/>
          </a:p>
          <a:p>
            <a:pPr indent="-361950" lvl="0" marL="457200" rtl="0" algn="l">
              <a:lnSpc>
                <a:spcPct val="100000"/>
              </a:lnSpc>
              <a:spcBef>
                <a:spcPts val="0"/>
              </a:spcBef>
              <a:spcAft>
                <a:spcPts val="0"/>
              </a:spcAft>
              <a:buClr>
                <a:srgbClr val="3F5378"/>
              </a:buClr>
              <a:buSzPts val="2100"/>
              <a:buChar char="▰"/>
            </a:pPr>
            <a:r>
              <a:rPr lang="pt-BR" sz="2100"/>
              <a:t>component; and</a:t>
            </a:r>
            <a:endParaRPr sz="2100"/>
          </a:p>
          <a:p>
            <a:pPr indent="-361950" lvl="0" marL="457200" rtl="0" algn="l">
              <a:lnSpc>
                <a:spcPct val="100000"/>
              </a:lnSpc>
              <a:spcBef>
                <a:spcPts val="0"/>
              </a:spcBef>
              <a:spcAft>
                <a:spcPts val="0"/>
              </a:spcAft>
              <a:buClr>
                <a:srgbClr val="3F5378"/>
              </a:buClr>
              <a:buSzPts val="2100"/>
              <a:buChar char="▰"/>
            </a:pPr>
            <a:r>
              <a:rPr lang="pt-BR" sz="2100"/>
              <a:t>sequence.</a:t>
            </a:r>
            <a:endParaRPr sz="2100"/>
          </a:p>
          <a:p>
            <a:pPr indent="0" lvl="0" marL="0" rtl="0" algn="l">
              <a:lnSpc>
                <a:spcPct val="100000"/>
              </a:lnSpc>
              <a:spcBef>
                <a:spcPts val="0"/>
              </a:spcBef>
              <a:spcAft>
                <a:spcPts val="0"/>
              </a:spcAft>
              <a:buSzPts val="2600"/>
              <a:buNone/>
            </a:pPr>
            <a:r>
              <a:t/>
            </a: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31" name="Google Shape;131;p4"/>
          <p:cNvSpPr txBox="1"/>
          <p:nvPr>
            <p:ph idx="1" type="body"/>
          </p:nvPr>
        </p:nvSpPr>
        <p:spPr>
          <a:xfrm>
            <a:off x="421350" y="1076275"/>
            <a:ext cx="44247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a:t>The PBR scenario  is “developed based on knowledge about the environment in which the reading process is applied: </a:t>
            </a:r>
            <a:endParaRPr/>
          </a:p>
          <a:p>
            <a:pPr indent="-361950" lvl="0" marL="457200" rtl="0" algn="l">
              <a:lnSpc>
                <a:spcPct val="100000"/>
              </a:lnSpc>
              <a:spcBef>
                <a:spcPts val="600"/>
              </a:spcBef>
              <a:spcAft>
                <a:spcPts val="0"/>
              </a:spcAft>
              <a:buSzPts val="2100"/>
              <a:buChar char="▰"/>
            </a:pPr>
            <a:r>
              <a:rPr lang="pt-BR"/>
              <a:t>roles in the software development process; and </a:t>
            </a:r>
            <a:endParaRPr/>
          </a:p>
          <a:p>
            <a:pPr indent="-361950" lvl="0" marL="457200" rtl="0" algn="l">
              <a:lnSpc>
                <a:spcPct val="100000"/>
              </a:lnSpc>
              <a:spcBef>
                <a:spcPts val="0"/>
              </a:spcBef>
              <a:spcAft>
                <a:spcPts val="0"/>
              </a:spcAft>
              <a:buSzPts val="2100"/>
              <a:buChar char="▰"/>
            </a:pPr>
            <a:r>
              <a:rPr lang="pt-BR"/>
              <a:t>defect classes. ”</a:t>
            </a:r>
            <a:endParaRPr/>
          </a:p>
          <a:p>
            <a:pPr indent="0" lvl="0" marL="0" rtl="0" algn="l">
              <a:lnSpc>
                <a:spcPct val="100000"/>
              </a:lnSpc>
              <a:spcBef>
                <a:spcPts val="600"/>
              </a:spcBef>
              <a:spcAft>
                <a:spcPts val="0"/>
              </a:spcAft>
              <a:buSzPts val="3000"/>
              <a:buNone/>
            </a:pPr>
            <a:r>
              <a:t/>
            </a:r>
            <a:endParaRPr/>
          </a:p>
        </p:txBody>
      </p:sp>
      <p:sp>
        <p:nvSpPr>
          <p:cNvPr id="132" name="Google Shape;132;p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a:t>
            </a:r>
            <a:endParaRPr>
              <a:solidFill>
                <a:srgbClr val="FFFFFF"/>
              </a:solidFill>
            </a:endParaRPr>
          </a:p>
        </p:txBody>
      </p:sp>
      <p:sp>
        <p:nvSpPr>
          <p:cNvPr id="133" name="Google Shape;133;p4"/>
          <p:cNvSpPr txBox="1"/>
          <p:nvPr/>
        </p:nvSpPr>
        <p:spPr>
          <a:xfrm>
            <a:off x="421350" y="4543775"/>
            <a:ext cx="5168400" cy="4824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0"/>
              </a:spcBef>
              <a:spcAft>
                <a:spcPts val="1000"/>
              </a:spcAft>
              <a:buClr>
                <a:srgbClr val="000000"/>
              </a:buClr>
              <a:buSzPts val="900"/>
              <a:buFont typeface="Arial"/>
              <a:buNone/>
            </a:pPr>
            <a:r>
              <a:rPr b="0" i="0" lang="pt-BR" sz="900" u="none" cap="none" strike="noStrike">
                <a:solidFill>
                  <a:schemeClr val="dk1"/>
                </a:solidFill>
                <a:latin typeface="Roboto Condensed"/>
                <a:ea typeface="Roboto Condensed"/>
                <a:cs typeface="Roboto Condensed"/>
                <a:sym typeface="Roboto Condensed"/>
              </a:rPr>
              <a:t>Ciolkowski, M.; Differding, C.; Laitenberger, O.; Münch, J. Empirical investigation of perspective-based reading: A replicated experiment. Fraunhofer Institute for Experimental Software Engineering, Germany, 1997.</a:t>
            </a:r>
            <a:endParaRPr b="0" i="0" sz="900" u="none" cap="none" strike="noStrike">
              <a:solidFill>
                <a:srgbClr val="000000"/>
              </a:solidFill>
              <a:latin typeface="Roboto Condensed"/>
              <a:ea typeface="Roboto Condensed"/>
              <a:cs typeface="Roboto Condensed"/>
              <a:sym typeface="Roboto Condensed"/>
            </a:endParaRPr>
          </a:p>
        </p:txBody>
      </p:sp>
      <p:pic>
        <p:nvPicPr>
          <p:cNvPr id="134" name="Google Shape;134;p4"/>
          <p:cNvPicPr preferRelativeResize="0"/>
          <p:nvPr/>
        </p:nvPicPr>
        <p:blipFill rotWithShape="1">
          <a:blip r:embed="rId3">
            <a:alphaModFix/>
          </a:blip>
          <a:srcRect b="0" l="0" r="0" t="0"/>
          <a:stretch/>
        </p:blipFill>
        <p:spPr>
          <a:xfrm>
            <a:off x="4899275" y="1015438"/>
            <a:ext cx="4036751" cy="35380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2400"/>
              <a:buFont typeface="Arial"/>
              <a:buNone/>
            </a:pPr>
            <a:r>
              <a:rPr lang="pt-BR">
                <a:solidFill>
                  <a:schemeClr val="lt1"/>
                </a:solidFill>
              </a:rPr>
              <a:t>SMartyPerspective perspectives</a:t>
            </a:r>
            <a:endParaRPr/>
          </a:p>
        </p:txBody>
      </p:sp>
      <p:sp>
        <p:nvSpPr>
          <p:cNvPr id="140" name="Google Shape;140;p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41" name="Google Shape;141;p5"/>
          <p:cNvSpPr txBox="1"/>
          <p:nvPr>
            <p:ph idx="1" type="body"/>
          </p:nvPr>
        </p:nvSpPr>
        <p:spPr>
          <a:xfrm>
            <a:off x="421350" y="1228675"/>
            <a:ext cx="80511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SzPts val="2100"/>
              <a:buChar char="▰"/>
            </a:pPr>
            <a:r>
              <a:rPr b="1" lang="pt-BR"/>
              <a:t>Product Manager</a:t>
            </a:r>
            <a:r>
              <a:rPr lang="pt-BR"/>
              <a:t>: is responsible for planning and evolving the portfolio in accordance with the organization's objectives;</a:t>
            </a:r>
            <a:endParaRPr/>
          </a:p>
          <a:p>
            <a:pPr indent="-361950" lvl="0" marL="457200" rtl="0" algn="l">
              <a:lnSpc>
                <a:spcPct val="100000"/>
              </a:lnSpc>
              <a:spcBef>
                <a:spcPts val="1000"/>
              </a:spcBef>
              <a:spcAft>
                <a:spcPts val="0"/>
              </a:spcAft>
              <a:buSzPts val="2100"/>
              <a:buChar char="▰"/>
            </a:pPr>
            <a:r>
              <a:rPr b="1" lang="pt-BR"/>
              <a:t>Domain Requirements Engineer: </a:t>
            </a:r>
            <a:r>
              <a:rPr lang="pt-BR"/>
              <a:t>analyzes and identifies common and variable requirements for the asset base;</a:t>
            </a:r>
            <a:endParaRPr/>
          </a:p>
          <a:p>
            <a:pPr indent="-361950" lvl="0" marL="457200" rtl="0" algn="l">
              <a:lnSpc>
                <a:spcPct val="100000"/>
              </a:lnSpc>
              <a:spcBef>
                <a:spcPts val="1000"/>
              </a:spcBef>
              <a:spcAft>
                <a:spcPts val="1000"/>
              </a:spcAft>
              <a:buSzPts val="2100"/>
              <a:buChar char="▰"/>
            </a:pPr>
            <a:r>
              <a:rPr b="1" lang="pt-BR"/>
              <a:t>Domain Architect:</a:t>
            </a:r>
            <a:r>
              <a:rPr lang="pt-BR"/>
              <a:t> validates that the reusable asset designs accord the SPL architecture and determines the configuration mechanisms that will be used in the applications;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2400"/>
              <a:buFont typeface="Arial"/>
              <a:buNone/>
            </a:pPr>
            <a:r>
              <a:rPr lang="pt-BR">
                <a:solidFill>
                  <a:schemeClr val="lt1"/>
                </a:solidFill>
              </a:rPr>
              <a:t>SMartyPerspective perspectives</a:t>
            </a:r>
            <a:endParaRPr/>
          </a:p>
        </p:txBody>
      </p:sp>
      <p:sp>
        <p:nvSpPr>
          <p:cNvPr id="147" name="Google Shape;147;p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48" name="Google Shape;148;p6"/>
          <p:cNvSpPr txBox="1"/>
          <p:nvPr>
            <p:ph idx="1" type="body"/>
          </p:nvPr>
        </p:nvSpPr>
        <p:spPr>
          <a:xfrm>
            <a:off x="421350" y="1304875"/>
            <a:ext cx="80511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0"/>
              </a:spcBef>
              <a:spcAft>
                <a:spcPts val="0"/>
              </a:spcAft>
              <a:buSzPts val="2100"/>
              <a:buChar char="▰"/>
            </a:pPr>
            <a:r>
              <a:rPr b="1" lang="pt-BR"/>
              <a:t>Domain Developer: </a:t>
            </a:r>
            <a:r>
              <a:rPr lang="pt-BR"/>
              <a:t>implements the components that make up the asset base, that is, there is no implementation of a run application, only loosely coupled components; and</a:t>
            </a:r>
            <a:endParaRPr/>
          </a:p>
          <a:p>
            <a:pPr indent="-361950" lvl="0" marL="457200" rtl="0" algn="l">
              <a:lnSpc>
                <a:spcPct val="100000"/>
              </a:lnSpc>
              <a:spcBef>
                <a:spcPts val="1000"/>
              </a:spcBef>
              <a:spcAft>
                <a:spcPts val="0"/>
              </a:spcAft>
              <a:buSzPts val="2100"/>
              <a:buChar char="▰"/>
            </a:pPr>
            <a:r>
              <a:rPr b="1" lang="pt-BR"/>
              <a:t>Domain Asset Manager:</a:t>
            </a:r>
            <a:r>
              <a:rPr lang="pt-BR"/>
              <a:t> maintains the configuration and valid version of domain assets and their traceability for use at all stages of development.</a:t>
            </a:r>
            <a:endParaRPr/>
          </a:p>
          <a:p>
            <a:pPr indent="0" lvl="0" marL="0" rtl="0" algn="l">
              <a:lnSpc>
                <a:spcPct val="100000"/>
              </a:lnSpc>
              <a:spcBef>
                <a:spcPts val="1000"/>
              </a:spcBef>
              <a:spcAft>
                <a:spcPts val="0"/>
              </a:spcAft>
              <a:buSzPts val="3000"/>
              <a:buNone/>
            </a:pPr>
            <a:r>
              <a:t/>
            </a:r>
            <a:endParaRPr/>
          </a:p>
          <a:p>
            <a:pPr indent="0" lvl="0" marL="0" rtl="0" algn="l">
              <a:lnSpc>
                <a:spcPct val="100000"/>
              </a:lnSpc>
              <a:spcBef>
                <a:spcPts val="600"/>
              </a:spcBef>
              <a:spcAft>
                <a:spcPts val="0"/>
              </a:spcAft>
              <a:buSzPts val="30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7"/>
          <p:cNvSpPr txBox="1"/>
          <p:nvPr>
            <p:ph idx="4294967295"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4" name="Google Shape;154;p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5" name="Google Shape;155;p7"/>
          <p:cNvSpPr txBox="1"/>
          <p:nvPr/>
        </p:nvSpPr>
        <p:spPr>
          <a:xfrm>
            <a:off x="243900" y="4203700"/>
            <a:ext cx="3684900" cy="892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pt-BR" sz="2000" u="none" cap="none" strike="noStrike">
                <a:solidFill>
                  <a:srgbClr val="3F5378"/>
                </a:solidFill>
                <a:latin typeface="Roboto Condensed"/>
                <a:ea typeface="Roboto Condensed"/>
                <a:cs typeface="Roboto Condensed"/>
                <a:sym typeface="Roboto Condensed"/>
              </a:rPr>
              <a:t>Relationship between diagrams and SMartyPerspective’s roles</a:t>
            </a:r>
            <a:endParaRPr b="1" i="0" sz="1400" u="none" cap="none" strike="noStrike">
              <a:solidFill>
                <a:srgbClr val="3F5378"/>
              </a:solidFill>
              <a:latin typeface="Roboto Condensed"/>
              <a:ea typeface="Roboto Condensed"/>
              <a:cs typeface="Roboto Condensed"/>
              <a:sym typeface="Roboto Condensed"/>
            </a:endParaRPr>
          </a:p>
        </p:txBody>
      </p:sp>
      <p:pic>
        <p:nvPicPr>
          <p:cNvPr id="156" name="Google Shape;156;p7"/>
          <p:cNvPicPr preferRelativeResize="0"/>
          <p:nvPr/>
        </p:nvPicPr>
        <p:blipFill rotWithShape="1">
          <a:blip r:embed="rId3">
            <a:alphaModFix/>
          </a:blip>
          <a:srcRect b="0" l="0" r="0" t="0"/>
          <a:stretch/>
        </p:blipFill>
        <p:spPr>
          <a:xfrm>
            <a:off x="968749" y="656875"/>
            <a:ext cx="7606180" cy="35468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SMartyPerspective Taxonomy</a:t>
            </a:r>
            <a:endParaRPr/>
          </a:p>
        </p:txBody>
      </p:sp>
      <p:sp>
        <p:nvSpPr>
          <p:cNvPr id="162" name="Google Shape;162;p8"/>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3000"/>
              <a:buNone/>
            </a:pPr>
            <a:r>
              <a:rPr lang="pt-BR">
                <a:solidFill>
                  <a:schemeClr val="dk1"/>
                </a:solidFill>
              </a:rPr>
              <a:t>SMartyPerspective's defects taxonomy, which uses similar classifications from the works by Shull et al.(2000) and Basili et al.(1996), considering especially the definitions for the types of defects from  Travassos et al. (1999) for OO models based on the classification of Basili et al. (1996), as the original studies were specific for requirements defects.</a:t>
            </a:r>
            <a:endParaRPr sz="2100"/>
          </a:p>
        </p:txBody>
      </p:sp>
      <p:sp>
        <p:nvSpPr>
          <p:cNvPr id="163" name="Google Shape;163;p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64" name="Google Shape;164;p8"/>
          <p:cNvSpPr txBox="1"/>
          <p:nvPr/>
        </p:nvSpPr>
        <p:spPr>
          <a:xfrm>
            <a:off x="573750" y="4335300"/>
            <a:ext cx="8584800" cy="7668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0"/>
              </a:spcBef>
              <a:spcAft>
                <a:spcPts val="0"/>
              </a:spcAft>
              <a:buClr>
                <a:srgbClr val="000000"/>
              </a:buClr>
              <a:buSzPts val="850"/>
              <a:buFont typeface="Arial"/>
              <a:buNone/>
            </a:pPr>
            <a:r>
              <a:rPr b="0" i="0" lang="pt-BR" sz="850" u="none" cap="none" strike="noStrike">
                <a:solidFill>
                  <a:schemeClr val="dk1"/>
                </a:solidFill>
                <a:latin typeface="Roboto Condensed"/>
                <a:ea typeface="Roboto Condensed"/>
                <a:cs typeface="Roboto Condensed"/>
                <a:sym typeface="Roboto Condensed"/>
              </a:rPr>
              <a:t>Basili, V. R.; Green, S.; Laitenberger, O.; Lanubile, F.; Shull, F.; Sørumgård, S.; Zelkowitz, M. The empirical investigation of perspective-based reading. Empirical Software Engineering, v. 1, n. 2, p. 133–164, 1996</a:t>
            </a:r>
            <a:br>
              <a:rPr b="0" i="0" lang="pt-BR" sz="850" u="none" cap="none" strike="noStrike">
                <a:solidFill>
                  <a:schemeClr val="dk1"/>
                </a:solidFill>
                <a:latin typeface="Roboto Condensed"/>
                <a:ea typeface="Roboto Condensed"/>
                <a:cs typeface="Roboto Condensed"/>
                <a:sym typeface="Roboto Condensed"/>
              </a:rPr>
            </a:br>
            <a:r>
              <a:rPr b="0" i="0" lang="pt-BR" sz="850" u="none" cap="none" strike="noStrike">
                <a:solidFill>
                  <a:schemeClr val="dk1"/>
                </a:solidFill>
                <a:latin typeface="Roboto Condensed"/>
                <a:ea typeface="Roboto Condensed"/>
                <a:cs typeface="Roboto Condensed"/>
                <a:sym typeface="Roboto Condensed"/>
              </a:rPr>
              <a:t>Shull, F. J. Developing techniques for using software documents: A series of empirical studies. Tese de Doutoramento, University of Maryland at College Park, USA, 1998. </a:t>
            </a:r>
            <a:endParaRPr b="0" i="0" sz="850" u="none" cap="none" strike="noStrike">
              <a:solidFill>
                <a:schemeClr val="dk1"/>
              </a:solidFill>
              <a:latin typeface="Roboto Condensed"/>
              <a:ea typeface="Roboto Condensed"/>
              <a:cs typeface="Roboto Condensed"/>
              <a:sym typeface="Roboto Condensed"/>
            </a:endParaRPr>
          </a:p>
          <a:p>
            <a:pPr indent="0" lvl="0" marL="0" marR="0" rtl="0" algn="just">
              <a:lnSpc>
                <a:spcPct val="115000"/>
              </a:lnSpc>
              <a:spcBef>
                <a:spcPts val="0"/>
              </a:spcBef>
              <a:spcAft>
                <a:spcPts val="0"/>
              </a:spcAft>
              <a:buClr>
                <a:srgbClr val="000000"/>
              </a:buClr>
              <a:buSzPts val="850"/>
              <a:buFont typeface="Arial"/>
              <a:buNone/>
            </a:pPr>
            <a:r>
              <a:rPr b="0" i="0" lang="pt-BR" sz="850" u="none" cap="none" strike="noStrike">
                <a:solidFill>
                  <a:schemeClr val="dk1"/>
                </a:solidFill>
                <a:latin typeface="Roboto Condensed"/>
                <a:ea typeface="Roboto Condensed"/>
                <a:cs typeface="Roboto Condensed"/>
                <a:sym typeface="Roboto Condensed"/>
              </a:rPr>
              <a:t>Travassos, G.; Shull, F.; Fredericks, M.; Basili, V. Detecting defects in object-oriented designs: using reading techniques to increase software quality. ACM Sigplan Notices, v. 34, n. 10, p. 47–56, 1999.</a:t>
            </a:r>
            <a:endParaRPr b="0" i="0" sz="850" u="none" cap="none" strike="noStrike">
              <a:solidFill>
                <a:schemeClr val="dk1"/>
              </a:solidFill>
              <a:latin typeface="Roboto Condensed"/>
              <a:ea typeface="Roboto Condensed"/>
              <a:cs typeface="Roboto Condensed"/>
              <a:sym typeface="Roboto Condense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id="169" name="Google Shape;169;p9"/>
          <p:cNvPicPr preferRelativeResize="0"/>
          <p:nvPr/>
        </p:nvPicPr>
        <p:blipFill rotWithShape="1">
          <a:blip r:embed="rId3">
            <a:alphaModFix/>
          </a:blip>
          <a:srcRect b="0" l="3906" r="15706" t="0"/>
          <a:stretch/>
        </p:blipFill>
        <p:spPr>
          <a:xfrm>
            <a:off x="4331875" y="1437700"/>
            <a:ext cx="4812124" cy="2677100"/>
          </a:xfrm>
          <a:prstGeom prst="rect">
            <a:avLst/>
          </a:prstGeom>
          <a:noFill/>
          <a:ln>
            <a:noFill/>
          </a:ln>
        </p:spPr>
      </p:pic>
      <p:sp>
        <p:nvSpPr>
          <p:cNvPr id="170" name="Google Shape;170;p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SMartyPerspective Taxonomy</a:t>
            </a:r>
            <a:endParaRPr/>
          </a:p>
        </p:txBody>
      </p:sp>
      <p:sp>
        <p:nvSpPr>
          <p:cNvPr id="171" name="Google Shape;171;p9"/>
          <p:cNvSpPr txBox="1"/>
          <p:nvPr>
            <p:ph idx="1" type="body"/>
          </p:nvPr>
        </p:nvSpPr>
        <p:spPr>
          <a:xfrm>
            <a:off x="567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Ambiguity: </a:t>
            </a:r>
            <a:r>
              <a:rPr lang="pt-BR">
                <a:solidFill>
                  <a:schemeClr val="dk1"/>
                </a:solidFill>
                <a:latin typeface="Roboto Condensed"/>
                <a:ea typeface="Roboto Condensed"/>
                <a:cs typeface="Roboto Condensed"/>
                <a:sym typeface="Roboto Condensed"/>
              </a:rPr>
              <a:t>refers to information that has not been specified clearly enough to be understood and can generate multiple interpretations of the same element for each different reader of the diagram.</a:t>
            </a:r>
            <a:endParaRPr sz="2100">
              <a:latin typeface="Roboto Condensed"/>
              <a:ea typeface="Roboto Condensed"/>
              <a:cs typeface="Roboto Condensed"/>
              <a:sym typeface="Roboto Condensed"/>
            </a:endParaRPr>
          </a:p>
        </p:txBody>
      </p:sp>
      <p:sp>
        <p:nvSpPr>
          <p:cNvPr id="172" name="Google Shape;172;p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