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modernComment_10E_986E7F7.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4" r:id="rId4"/>
  </p:sldMasterIdLst>
  <p:notesMasterIdLst>
    <p:notesMasterId r:id="rId16"/>
  </p:notesMasterIdLst>
  <p:handoutMasterIdLst>
    <p:handoutMasterId r:id="rId17"/>
  </p:handoutMasterIdLst>
  <p:sldIdLst>
    <p:sldId id="262" r:id="rId5"/>
    <p:sldId id="263" r:id="rId6"/>
    <p:sldId id="277" r:id="rId7"/>
    <p:sldId id="269" r:id="rId8"/>
    <p:sldId id="274" r:id="rId9"/>
    <p:sldId id="270" r:id="rId10"/>
    <p:sldId id="276" r:id="rId11"/>
    <p:sldId id="266" r:id="rId12"/>
    <p:sldId id="268" r:id="rId13"/>
    <p:sldId id="265"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33">
          <p15:clr>
            <a:srgbClr val="A4A3A4"/>
          </p15:clr>
        </p15:guide>
        <p15:guide id="2" orient="horz" pos="416">
          <p15:clr>
            <a:srgbClr val="A4A3A4"/>
          </p15:clr>
        </p15:guide>
        <p15:guide id="3" orient="horz" pos="1362">
          <p15:clr>
            <a:srgbClr val="A4A3A4"/>
          </p15:clr>
        </p15:guide>
        <p15:guide id="4" orient="horz" pos="1770">
          <p15:clr>
            <a:srgbClr val="A4A3A4"/>
          </p15:clr>
        </p15:guide>
        <p15:guide id="5" orient="horz" pos="3776">
          <p15:clr>
            <a:srgbClr val="A4A3A4"/>
          </p15:clr>
        </p15:guide>
        <p15:guide id="6" pos="456">
          <p15:clr>
            <a:srgbClr val="A4A3A4"/>
          </p15:clr>
        </p15:guide>
        <p15:guide id="7" pos="7224">
          <p15:clr>
            <a:srgbClr val="A4A3A4"/>
          </p15:clr>
        </p15:guide>
        <p15:guide id="8" pos="3739">
          <p15:clr>
            <a:srgbClr val="A4A3A4"/>
          </p15:clr>
        </p15:guide>
        <p15:guide id="9" pos="3946">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7F4D717-DAAD-3743-E114-85EBC56733A8}" name="Anne Vils Møller" initials="AM" userId="S::anvm@kb.dk::d213d653-5e90-4d38-8417-2de67b20c301" providerId="AD"/>
  <p188:author id="{A8D6B8CB-8CEF-7376-D74F-D94B53F8270A}" name="Lorna Wildgaard" initials="LW" userId="S::lowi@kb.dk::e6d750b8-7cd9-41e6-9bba-d639f06bf5a2" providerId="AD"/>
  <p188:author id="{980B0FDC-6AED-3BF6-0109-39641B667B72}" name="Solveig Sandal Johnsen" initials="SJ" userId="S::ssjo@kb.dk::84a80805-8598-4d42-ac0f-a650328bbbdd" providerId="AD"/>
</p188: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1F6A"/>
    <a:srgbClr val="A387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F41770-6717-4D0A-AB83-CDB9FFB3719B}" v="5" dt="2022-05-11T08:38:30.002"/>
    <p1510:client id="{113538A7-D37F-4EC3-B052-4FBD73C43088}" v="7" dt="2022-05-06T07:43:39.738"/>
    <p1510:client id="{117A7CC8-8134-4808-B7C0-BA5EEA5FD872}" v="159" dt="2022-05-03T08:01:29.127"/>
    <p1510:client id="{2AA31216-4DF3-4618-B23F-B62DE6C5BF13}" v="58" dt="2022-05-02T09:59:44.339"/>
    <p1510:client id="{3924B821-D320-4D9B-889A-82AD7586A832}" v="633" dt="2022-05-04T09:19:02.164"/>
    <p1510:client id="{405289E0-50A8-2480-6630-2B54FA93C680}" v="356" dt="2022-04-29T12:23:41.224"/>
    <p1510:client id="{563135CE-46C8-439A-A5E2-87FE896B5B9B}" v="316" dt="2022-05-03T09:26:33.518"/>
    <p1510:client id="{82B8F6AC-E30D-CBB4-1CAD-4C804A8A816B}" v="634" dt="2022-04-26T12:48:05.416"/>
    <p1510:client id="{902E6CF5-78E4-91E7-7542-E1D923CF828C}" v="512" dt="2022-05-03T07:11:57.230"/>
    <p1510:client id="{A362F012-470E-4371-BA0F-93489BD56F01}" v="398" dt="2022-04-25T12:52:07.947"/>
    <p1510:client id="{AFB80ADE-0512-494D-88F8-264130936342}" v="8" dt="2022-05-12T11:02:43.407"/>
    <p1510:client id="{C1F03B7C-1CD7-888C-F566-27886F6AEA7D}" v="5" dt="2022-04-26T08:17:23.109"/>
    <p1510:client id="{CC38B340-BB1B-411A-9F8B-228F090AD34E}" v="3" dt="2022-05-11T07:40:13.256"/>
    <p1510:client id="{CE1ED95E-2F40-BD8A-3EB0-DB120AEA42C1}" v="689" dt="2022-05-02T12:19:16.267"/>
    <p1510:client id="{CE53C042-B493-477B-BAF9-3F649859C43F}" v="60" dt="2022-05-11T08:08:29.935"/>
    <p1510:client id="{D5E87471-1AA2-14AB-4BE4-96908896C58C}" v="12" dt="2022-05-04T09:17:54.489"/>
    <p1510:client id="{DB10A3F0-841B-A74C-E890-9131DEF419C2}" v="442" dt="2022-04-28T09:26:14.093"/>
    <p1510:client id="{E0ED525F-CA9F-4195-A867-7F52EA73E6F4}" v="15" dt="2022-05-10T05:04:14.899"/>
    <p1510:client id="{E26BD251-871B-4A53-C526-DCE0DADBA223}" v="126" dt="2022-05-03T10:47:18.832"/>
    <p1510:client id="{E34F280A-60DC-F443-6602-1478BDE23017}" v="181" dt="2022-04-26T08:47:01.846"/>
    <p1510:client id="{E4776C74-3BF3-6722-F634-CA1B079A9C17}" v="11" dt="2022-05-03T10:20:29.624"/>
    <p1510:client id="{EC5BB730-9F78-4181-A0A6-029046E85BFF}" v="131" dt="2022-05-12T11:29:09.4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94660"/>
  </p:normalViewPr>
  <p:slideViewPr>
    <p:cSldViewPr snapToGrid="0" showGuides="1">
      <p:cViewPr varScale="1">
        <p:scale>
          <a:sx n="88" d="100"/>
          <a:sy n="88" d="100"/>
        </p:scale>
        <p:origin x="403" y="62"/>
      </p:cViewPr>
      <p:guideLst>
        <p:guide orient="horz" pos="3333"/>
        <p:guide orient="horz" pos="416"/>
        <p:guide orient="horz" pos="1362"/>
        <p:guide orient="horz" pos="1770"/>
        <p:guide orient="horz" pos="3776"/>
        <p:guide pos="456"/>
        <p:guide pos="7224"/>
        <p:guide pos="3739"/>
        <p:guide pos="3946"/>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varScale="1">
        <p:scale>
          <a:sx n="96" d="100"/>
          <a:sy n="96" d="100"/>
        </p:scale>
        <p:origin x="278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omments/modernComment_10E_986E7F7.xml><?xml version="1.0" encoding="utf-8"?>
<p188:cmLst xmlns:a="http://schemas.openxmlformats.org/drawingml/2006/main" xmlns:r="http://schemas.openxmlformats.org/officeDocument/2006/relationships" xmlns:p188="http://schemas.microsoft.com/office/powerpoint/2018/8/main">
  <p188:cm id="{03738044-01E3-41F7-B794-6BDE832251EA}" authorId="{57F4D717-DAAD-3743-E114-85EBC56733A8}" created="2022-05-03T10:12:50.535">
    <ac:deMkLst xmlns:ac="http://schemas.microsoft.com/office/drawing/2013/main/command">
      <pc:docMk xmlns:pc="http://schemas.microsoft.com/office/powerpoint/2013/main/command"/>
      <pc:sldMk xmlns:pc="http://schemas.microsoft.com/office/powerpoint/2013/main/command" cId="159836151" sldId="270"/>
      <ac:spMk id="12" creationId="{432477E3-1FB6-E718-5D3D-849F5250774A}"/>
    </ac:deMkLst>
    <p188:txBody>
      <a:bodyPr/>
      <a:lstStyle/>
      <a:p>
        <a:r>
          <a:rPr lang="da-DK"/>
          <a:t>testpersons' own approaches to and knowlegde of searching to solve a common case?</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Footer Placeholder 5"/>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8382C0-1D05-4229-918E-CDD7B7E48B4A}" type="slidenum">
              <a:rPr lang="en-GB" smtClean="0"/>
              <a:t>‹nr.›</a:t>
            </a:fld>
            <a:endParaRPr lang="en-GB"/>
          </a:p>
        </p:txBody>
      </p:sp>
      <p:sp>
        <p:nvSpPr>
          <p:cNvPr id="8" name="Date Placeholder 7"/>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F6AEEE-E778-402E-8B8F-9A98AED26EB8}" type="datetimeFigureOut">
              <a:rPr lang="en-GB" smtClean="0"/>
              <a:t>12/05/2022</a:t>
            </a:fld>
            <a:endParaRPr lang="en-GB"/>
          </a:p>
        </p:txBody>
      </p:sp>
      <p:sp>
        <p:nvSpPr>
          <p:cNvPr id="9" name="Header Placeholder 8"/>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Tree>
    <p:extLst>
      <p:ext uri="{BB962C8B-B14F-4D97-AF65-F5344CB8AC3E}">
        <p14:creationId xmlns:p14="http://schemas.microsoft.com/office/powerpoint/2010/main" val="1394799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Notes Placeholder 7"/>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86E511-D742-4EFE-90B5-C9FC42762E0F}" type="datetimeFigureOut">
              <a:rPr lang="en-GB" smtClean="0"/>
              <a:t>12/05/2022</a:t>
            </a:fld>
            <a:endParaRPr lang="en-GB"/>
          </a:p>
        </p:txBody>
      </p:sp>
      <p:sp>
        <p:nvSpPr>
          <p:cNvPr id="10" name="Slide Number Placeholder 9"/>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6CFAD1-D197-4A88-B173-A6412E995EE5}" type="slidenum">
              <a:rPr lang="en-GB" smtClean="0"/>
              <a:t>‹nr.›</a:t>
            </a:fld>
            <a:endParaRPr lang="en-GB"/>
          </a:p>
        </p:txBody>
      </p:sp>
      <p:sp>
        <p:nvSpPr>
          <p:cNvPr id="11" name="Footer Placeholder 10"/>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12" name="Slide Image Placeholder 1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13" name="Header Placeholder 12"/>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Tree>
    <p:extLst>
      <p:ext uri="{BB962C8B-B14F-4D97-AF65-F5344CB8AC3E}">
        <p14:creationId xmlns:p14="http://schemas.microsoft.com/office/powerpoint/2010/main" val="1200601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cs typeface="Arial"/>
              </a:rPr>
              <a:t>Solveig:</a:t>
            </a:r>
          </a:p>
          <a:p>
            <a:r>
              <a:rPr lang="da-DK" dirty="0">
                <a:cs typeface="Arial"/>
              </a:rPr>
              <a:t>Hi </a:t>
            </a:r>
            <a:r>
              <a:rPr lang="da-DK" dirty="0" err="1">
                <a:cs typeface="Arial"/>
              </a:rPr>
              <a:t>everyone</a:t>
            </a:r>
            <a:r>
              <a:rPr lang="da-DK" dirty="0">
                <a:cs typeface="Arial"/>
              </a:rPr>
              <a:t> and </a:t>
            </a:r>
            <a:r>
              <a:rPr lang="da-DK" dirty="0" err="1">
                <a:cs typeface="Arial"/>
              </a:rPr>
              <a:t>thank</a:t>
            </a:r>
            <a:r>
              <a:rPr lang="da-DK" dirty="0">
                <a:cs typeface="Arial"/>
              </a:rPr>
              <a:t> </a:t>
            </a:r>
            <a:r>
              <a:rPr lang="da-DK" dirty="0" err="1">
                <a:cs typeface="Arial"/>
              </a:rPr>
              <a:t>you</a:t>
            </a:r>
            <a:r>
              <a:rPr lang="da-DK" dirty="0">
                <a:cs typeface="Arial"/>
              </a:rPr>
              <a:t> for coming to </a:t>
            </a:r>
            <a:r>
              <a:rPr lang="da-DK" dirty="0" err="1">
                <a:cs typeface="Arial"/>
              </a:rPr>
              <a:t>this</a:t>
            </a:r>
            <a:r>
              <a:rPr lang="da-DK" dirty="0">
                <a:cs typeface="Arial"/>
              </a:rPr>
              <a:t> </a:t>
            </a:r>
            <a:r>
              <a:rPr lang="da-DK" dirty="0" err="1">
                <a:cs typeface="Arial"/>
              </a:rPr>
              <a:t>presentation</a:t>
            </a:r>
            <a:r>
              <a:rPr lang="da-DK" dirty="0">
                <a:cs typeface="Arial"/>
              </a:rPr>
              <a:t>. </a:t>
            </a:r>
          </a:p>
          <a:p>
            <a:r>
              <a:rPr lang="da-DK" dirty="0" err="1">
                <a:cs typeface="Arial"/>
              </a:rPr>
              <a:t>We</a:t>
            </a:r>
            <a:r>
              <a:rPr lang="da-DK" dirty="0">
                <a:cs typeface="Arial"/>
              </a:rPr>
              <a:t> have </a:t>
            </a:r>
            <a:r>
              <a:rPr lang="da-DK" dirty="0" err="1">
                <a:cs typeface="Arial"/>
              </a:rPr>
              <a:t>been</a:t>
            </a:r>
            <a:r>
              <a:rPr lang="da-DK" dirty="0">
                <a:cs typeface="Arial"/>
              </a:rPr>
              <a:t> </a:t>
            </a:r>
            <a:r>
              <a:rPr lang="da-DK" dirty="0" err="1">
                <a:cs typeface="Arial"/>
              </a:rPr>
              <a:t>looking</a:t>
            </a:r>
            <a:r>
              <a:rPr lang="da-DK" dirty="0">
                <a:cs typeface="Arial"/>
              </a:rPr>
              <a:t> forward to </a:t>
            </a:r>
            <a:r>
              <a:rPr lang="da-DK" dirty="0" err="1">
                <a:cs typeface="Arial"/>
              </a:rPr>
              <a:t>share</a:t>
            </a:r>
            <a:r>
              <a:rPr lang="da-DK" dirty="0">
                <a:cs typeface="Arial"/>
              </a:rPr>
              <a:t> </a:t>
            </a:r>
            <a:r>
              <a:rPr lang="da-DK" dirty="0" err="1">
                <a:cs typeface="Arial"/>
              </a:rPr>
              <a:t>perspectives</a:t>
            </a:r>
            <a:r>
              <a:rPr lang="da-DK" dirty="0">
                <a:cs typeface="Arial"/>
              </a:rPr>
              <a:t> and </a:t>
            </a:r>
            <a:r>
              <a:rPr lang="da-DK" dirty="0" err="1">
                <a:cs typeface="Arial"/>
              </a:rPr>
              <a:t>results</a:t>
            </a:r>
            <a:r>
              <a:rPr lang="da-DK" dirty="0">
                <a:cs typeface="Arial"/>
              </a:rPr>
              <a:t> from </a:t>
            </a:r>
            <a:r>
              <a:rPr lang="da-DK" dirty="0" err="1">
                <a:cs typeface="Arial"/>
              </a:rPr>
              <a:t>our</a:t>
            </a:r>
            <a:r>
              <a:rPr lang="da-DK" dirty="0">
                <a:cs typeface="Arial"/>
              </a:rPr>
              <a:t> </a:t>
            </a:r>
            <a:r>
              <a:rPr lang="da-DK" dirty="0" err="1">
                <a:cs typeface="Arial"/>
              </a:rPr>
              <a:t>project</a:t>
            </a:r>
            <a:r>
              <a:rPr lang="da-DK" dirty="0">
                <a:cs typeface="Arial"/>
              </a:rPr>
              <a:t> </a:t>
            </a:r>
            <a:r>
              <a:rPr lang="da-DK" dirty="0" err="1">
                <a:cs typeface="Arial"/>
              </a:rPr>
              <a:t>about</a:t>
            </a:r>
            <a:r>
              <a:rPr lang="da-DK" dirty="0">
                <a:cs typeface="Arial"/>
              </a:rPr>
              <a:t> AI at </a:t>
            </a:r>
            <a:r>
              <a:rPr lang="da-DK" dirty="0" err="1">
                <a:cs typeface="Arial"/>
              </a:rPr>
              <a:t>this</a:t>
            </a:r>
            <a:r>
              <a:rPr lang="da-DK" dirty="0">
                <a:cs typeface="Arial"/>
              </a:rPr>
              <a:t> </a:t>
            </a:r>
            <a:r>
              <a:rPr lang="da-DK" dirty="0" err="1">
                <a:cs typeface="Arial"/>
              </a:rPr>
              <a:t>interesting</a:t>
            </a:r>
            <a:r>
              <a:rPr lang="da-DK" dirty="0">
                <a:cs typeface="Arial"/>
              </a:rPr>
              <a:t> </a:t>
            </a:r>
            <a:r>
              <a:rPr lang="da-DK" dirty="0" err="1">
                <a:cs typeface="Arial"/>
              </a:rPr>
              <a:t>conference</a:t>
            </a:r>
            <a:r>
              <a:rPr lang="da-DK" dirty="0">
                <a:cs typeface="Arial"/>
              </a:rPr>
              <a:t>.</a:t>
            </a:r>
            <a:endParaRPr lang="da-DK" dirty="0"/>
          </a:p>
          <a:p>
            <a:r>
              <a:rPr lang="da-DK" dirty="0" err="1">
                <a:cs typeface="Arial"/>
              </a:rPr>
              <a:t>Our</a:t>
            </a:r>
            <a:r>
              <a:rPr lang="da-DK" dirty="0">
                <a:cs typeface="Arial"/>
              </a:rPr>
              <a:t> </a:t>
            </a:r>
            <a:r>
              <a:rPr lang="da-DK" dirty="0" err="1">
                <a:cs typeface="Arial"/>
              </a:rPr>
              <a:t>presentation</a:t>
            </a:r>
            <a:r>
              <a:rPr lang="da-DK" dirty="0">
                <a:cs typeface="Arial"/>
              </a:rPr>
              <a:t> </a:t>
            </a:r>
            <a:r>
              <a:rPr lang="da-DK" dirty="0" err="1">
                <a:cs typeface="Arial"/>
              </a:rPr>
              <a:t>will</a:t>
            </a:r>
            <a:r>
              <a:rPr lang="da-DK" dirty="0">
                <a:cs typeface="Arial"/>
              </a:rPr>
              <a:t> </a:t>
            </a:r>
            <a:r>
              <a:rPr lang="da-DK" dirty="0" err="1">
                <a:cs typeface="Arial"/>
              </a:rPr>
              <a:t>outline</a:t>
            </a:r>
            <a:r>
              <a:rPr lang="da-DK" dirty="0">
                <a:cs typeface="Arial"/>
              </a:rPr>
              <a:t> </a:t>
            </a:r>
            <a:r>
              <a:rPr lang="da-DK" dirty="0" err="1">
                <a:cs typeface="Arial"/>
              </a:rPr>
              <a:t>our</a:t>
            </a:r>
            <a:r>
              <a:rPr lang="da-DK" dirty="0">
                <a:cs typeface="Arial"/>
              </a:rPr>
              <a:t> </a:t>
            </a:r>
            <a:r>
              <a:rPr lang="da-DK" dirty="0" err="1">
                <a:cs typeface="Arial"/>
              </a:rPr>
              <a:t>study</a:t>
            </a:r>
            <a:r>
              <a:rPr lang="da-DK" dirty="0">
                <a:cs typeface="Arial"/>
              </a:rPr>
              <a:t> </a:t>
            </a:r>
            <a:r>
              <a:rPr lang="da-DK" dirty="0" err="1">
                <a:cs typeface="Arial"/>
              </a:rPr>
              <a:t>called</a:t>
            </a:r>
            <a:r>
              <a:rPr lang="da-DK" dirty="0">
                <a:cs typeface="Arial"/>
              </a:rPr>
              <a:t> "</a:t>
            </a:r>
            <a:r>
              <a:rPr lang="da-DK" dirty="0" err="1">
                <a:cs typeface="Arial"/>
              </a:rPr>
              <a:t>Artificial</a:t>
            </a:r>
            <a:r>
              <a:rPr lang="da-DK" dirty="0">
                <a:cs typeface="Arial"/>
              </a:rPr>
              <a:t> </a:t>
            </a:r>
            <a:r>
              <a:rPr lang="da-DK" dirty="0" err="1">
                <a:cs typeface="Arial"/>
              </a:rPr>
              <a:t>intelligence</a:t>
            </a:r>
            <a:r>
              <a:rPr lang="da-DK" dirty="0">
                <a:cs typeface="Arial"/>
              </a:rPr>
              <a:t> and </a:t>
            </a:r>
            <a:r>
              <a:rPr lang="da-DK" dirty="0" err="1">
                <a:cs typeface="Arial"/>
              </a:rPr>
              <a:t>literature</a:t>
            </a:r>
            <a:r>
              <a:rPr lang="da-DK" dirty="0">
                <a:cs typeface="Arial"/>
              </a:rPr>
              <a:t> </a:t>
            </a:r>
            <a:r>
              <a:rPr lang="da-DK" dirty="0" err="1">
                <a:cs typeface="Arial"/>
              </a:rPr>
              <a:t>searching</a:t>
            </a:r>
            <a:r>
              <a:rPr lang="da-DK" dirty="0">
                <a:cs typeface="Arial"/>
              </a:rPr>
              <a:t>"</a:t>
            </a:r>
          </a:p>
          <a:p>
            <a:r>
              <a:rPr lang="da-DK" dirty="0" err="1">
                <a:cs typeface="Arial"/>
              </a:rPr>
              <a:t>We</a:t>
            </a:r>
            <a:r>
              <a:rPr lang="da-DK" dirty="0">
                <a:cs typeface="Arial"/>
              </a:rPr>
              <a:t> have </a:t>
            </a:r>
            <a:r>
              <a:rPr lang="da-DK" dirty="0" err="1">
                <a:cs typeface="Arial"/>
              </a:rPr>
              <a:t>been</a:t>
            </a:r>
            <a:r>
              <a:rPr lang="da-DK" dirty="0">
                <a:cs typeface="Arial"/>
              </a:rPr>
              <a:t> 4 in the </a:t>
            </a:r>
            <a:r>
              <a:rPr lang="da-DK" dirty="0" err="1">
                <a:cs typeface="Arial"/>
              </a:rPr>
              <a:t>project-group</a:t>
            </a:r>
            <a:r>
              <a:rPr lang="da-DK" dirty="0">
                <a:cs typeface="Arial"/>
              </a:rPr>
              <a:t>. </a:t>
            </a:r>
            <a:r>
              <a:rPr lang="da-DK" dirty="0" err="1">
                <a:cs typeface="Arial"/>
              </a:rPr>
              <a:t>Today</a:t>
            </a:r>
            <a:r>
              <a:rPr lang="da-DK" dirty="0">
                <a:cs typeface="Arial"/>
              </a:rPr>
              <a:t> Julie and I, Solveig, </a:t>
            </a:r>
            <a:r>
              <a:rPr lang="da-DK" dirty="0" err="1">
                <a:cs typeface="Arial"/>
              </a:rPr>
              <a:t>will</a:t>
            </a:r>
            <a:r>
              <a:rPr lang="da-DK" dirty="0">
                <a:cs typeface="Arial"/>
              </a:rPr>
              <a:t> give </a:t>
            </a:r>
            <a:r>
              <a:rPr lang="da-DK" dirty="0" err="1">
                <a:cs typeface="Arial"/>
              </a:rPr>
              <a:t>you</a:t>
            </a:r>
            <a:r>
              <a:rPr lang="da-DK" dirty="0">
                <a:cs typeface="Arial"/>
              </a:rPr>
              <a:t> the </a:t>
            </a:r>
            <a:r>
              <a:rPr lang="da-DK" dirty="0" err="1">
                <a:cs typeface="Arial"/>
              </a:rPr>
              <a:t>presentation</a:t>
            </a:r>
            <a:r>
              <a:rPr lang="da-DK" dirty="0">
                <a:cs typeface="Arial"/>
              </a:rPr>
              <a:t>. On </a:t>
            </a:r>
            <a:r>
              <a:rPr lang="da-DK" dirty="0" err="1">
                <a:cs typeface="Arial"/>
              </a:rPr>
              <a:t>Thursday</a:t>
            </a:r>
            <a:r>
              <a:rPr lang="da-DK" dirty="0">
                <a:cs typeface="Arial"/>
              </a:rPr>
              <a:t> Lorna </a:t>
            </a:r>
            <a:r>
              <a:rPr lang="da-DK" dirty="0" err="1">
                <a:cs typeface="Arial"/>
              </a:rPr>
              <a:t>will</a:t>
            </a:r>
            <a:r>
              <a:rPr lang="da-DK" dirty="0">
                <a:cs typeface="Arial"/>
              </a:rPr>
              <a:t> </a:t>
            </a:r>
            <a:r>
              <a:rPr lang="da-DK" dirty="0" err="1">
                <a:cs typeface="Arial"/>
              </a:rPr>
              <a:t>be</a:t>
            </a:r>
            <a:r>
              <a:rPr lang="da-DK" dirty="0">
                <a:cs typeface="Arial"/>
              </a:rPr>
              <a:t> </a:t>
            </a:r>
            <a:r>
              <a:rPr lang="da-DK" dirty="0" err="1">
                <a:cs typeface="Arial"/>
              </a:rPr>
              <a:t>availabe</a:t>
            </a:r>
            <a:r>
              <a:rPr lang="da-DK" dirty="0">
                <a:cs typeface="Arial"/>
              </a:rPr>
              <a:t> at "</a:t>
            </a:r>
            <a:r>
              <a:rPr lang="da-DK" dirty="0" err="1">
                <a:cs typeface="Arial"/>
              </a:rPr>
              <a:t>Meet</a:t>
            </a:r>
            <a:r>
              <a:rPr lang="da-DK" dirty="0">
                <a:cs typeface="Arial"/>
              </a:rPr>
              <a:t> the speakers"</a:t>
            </a:r>
          </a:p>
        </p:txBody>
      </p:sp>
      <p:sp>
        <p:nvSpPr>
          <p:cNvPr id="4" name="Pladsholder til slidenummer 3"/>
          <p:cNvSpPr>
            <a:spLocks noGrp="1"/>
          </p:cNvSpPr>
          <p:nvPr>
            <p:ph type="sldNum" sz="quarter" idx="5"/>
          </p:nvPr>
        </p:nvSpPr>
        <p:spPr/>
        <p:txBody>
          <a:bodyPr/>
          <a:lstStyle/>
          <a:p>
            <a:fld id="{A16CFAD1-D197-4A88-B173-A6412E995EE5}" type="slidenum">
              <a:rPr lang="en-GB" smtClean="0"/>
              <a:t>1</a:t>
            </a:fld>
            <a:endParaRPr lang="en-GB"/>
          </a:p>
        </p:txBody>
      </p:sp>
    </p:spTree>
    <p:extLst>
      <p:ext uri="{BB962C8B-B14F-4D97-AF65-F5344CB8AC3E}">
        <p14:creationId xmlns:p14="http://schemas.microsoft.com/office/powerpoint/2010/main" val="8062524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Solveig</a:t>
            </a:r>
            <a:endParaRPr lang="en-US">
              <a:latin typeface="Calibri"/>
              <a:cs typeface="Calibri"/>
            </a:endParaRPr>
          </a:p>
          <a:p>
            <a:pPr>
              <a:lnSpc>
                <a:spcPct val="99000"/>
              </a:lnSpc>
            </a:pPr>
            <a:r>
              <a:rPr lang="da-DK" dirty="0" err="1"/>
              <a:t>We</a:t>
            </a:r>
            <a:r>
              <a:rPr lang="da-DK" dirty="0"/>
              <a:t> </a:t>
            </a:r>
            <a:r>
              <a:rPr lang="da-DK" dirty="0" err="1"/>
              <a:t>hope</a:t>
            </a:r>
            <a:r>
              <a:rPr lang="da-DK" dirty="0"/>
              <a:t> to </a:t>
            </a:r>
            <a:r>
              <a:rPr lang="da-DK" dirty="0" err="1"/>
              <a:t>continue</a:t>
            </a:r>
            <a:r>
              <a:rPr lang="da-DK" dirty="0"/>
              <a:t> </a:t>
            </a:r>
            <a:r>
              <a:rPr lang="da-DK" dirty="0" err="1"/>
              <a:t>work</a:t>
            </a:r>
            <a:r>
              <a:rPr lang="da-DK" dirty="0"/>
              <a:t> with AI and to </a:t>
            </a:r>
            <a:r>
              <a:rPr lang="da-DK" dirty="0" err="1"/>
              <a:t>discover</a:t>
            </a:r>
            <a:r>
              <a:rPr lang="da-DK" dirty="0"/>
              <a:t> more systems on the </a:t>
            </a:r>
            <a:r>
              <a:rPr lang="da-DK" dirty="0" err="1"/>
              <a:t>market</a:t>
            </a:r>
            <a:r>
              <a:rPr lang="da-DK" dirty="0"/>
              <a:t>. </a:t>
            </a:r>
            <a:r>
              <a:rPr lang="da-DK" dirty="0" err="1"/>
              <a:t>We</a:t>
            </a:r>
            <a:r>
              <a:rPr lang="da-DK" dirty="0"/>
              <a:t> </a:t>
            </a:r>
            <a:r>
              <a:rPr lang="da-DK" dirty="0" err="1"/>
              <a:t>need</a:t>
            </a:r>
            <a:r>
              <a:rPr lang="da-DK" dirty="0"/>
              <a:t> to </a:t>
            </a:r>
            <a:r>
              <a:rPr lang="da-DK" dirty="0" err="1"/>
              <a:t>know</a:t>
            </a:r>
            <a:r>
              <a:rPr lang="da-DK" dirty="0"/>
              <a:t> </a:t>
            </a:r>
            <a:r>
              <a:rPr lang="da-DK" dirty="0" err="1"/>
              <a:t>algoritms</a:t>
            </a:r>
            <a:r>
              <a:rPr lang="da-DK" dirty="0"/>
              <a:t> and </a:t>
            </a:r>
            <a:r>
              <a:rPr lang="da-DK" dirty="0" err="1"/>
              <a:t>what</a:t>
            </a:r>
            <a:r>
              <a:rPr lang="da-DK" dirty="0"/>
              <a:t> </a:t>
            </a:r>
            <a:r>
              <a:rPr lang="da-DK" dirty="0" err="1"/>
              <a:t>they</a:t>
            </a:r>
            <a:r>
              <a:rPr lang="da-DK" dirty="0"/>
              <a:t> do – </a:t>
            </a:r>
            <a:r>
              <a:rPr lang="da-DK" dirty="0" err="1"/>
              <a:t>get</a:t>
            </a:r>
            <a:r>
              <a:rPr lang="da-DK" dirty="0"/>
              <a:t> more </a:t>
            </a:r>
            <a:r>
              <a:rPr lang="da-DK" dirty="0" err="1"/>
              <a:t>knowledge</a:t>
            </a:r>
            <a:r>
              <a:rPr lang="da-DK" dirty="0"/>
              <a:t> </a:t>
            </a:r>
            <a:r>
              <a:rPr lang="da-DK" dirty="0" err="1"/>
              <a:t>about</a:t>
            </a:r>
            <a:r>
              <a:rPr lang="da-DK" dirty="0"/>
              <a:t> </a:t>
            </a:r>
            <a:r>
              <a:rPr lang="da-DK" dirty="0" err="1"/>
              <a:t>what</a:t>
            </a:r>
            <a:r>
              <a:rPr lang="da-DK" dirty="0"/>
              <a:t> is </a:t>
            </a:r>
            <a:r>
              <a:rPr lang="da-DK" dirty="0" err="1"/>
              <a:t>going</a:t>
            </a:r>
            <a:r>
              <a:rPr lang="da-DK" dirty="0"/>
              <a:t> on "</a:t>
            </a:r>
            <a:r>
              <a:rPr lang="da-DK" dirty="0" err="1"/>
              <a:t>behind</a:t>
            </a:r>
            <a:r>
              <a:rPr lang="da-DK" dirty="0"/>
              <a:t> the scene". This is </a:t>
            </a:r>
            <a:r>
              <a:rPr lang="da-DK" dirty="0" err="1"/>
              <a:t>necessary</a:t>
            </a:r>
            <a:r>
              <a:rPr lang="da-DK" dirty="0"/>
              <a:t> to </a:t>
            </a:r>
            <a:r>
              <a:rPr lang="da-DK" dirty="0" err="1"/>
              <a:t>be</a:t>
            </a:r>
            <a:r>
              <a:rPr lang="da-DK" dirty="0"/>
              <a:t> </a:t>
            </a:r>
            <a:r>
              <a:rPr lang="da-DK" dirty="0" err="1"/>
              <a:t>prepared</a:t>
            </a:r>
            <a:r>
              <a:rPr lang="da-DK" dirty="0"/>
              <a:t> to </a:t>
            </a:r>
            <a:r>
              <a:rPr lang="da-DK" dirty="0" err="1"/>
              <a:t>help</a:t>
            </a:r>
            <a:r>
              <a:rPr lang="da-DK" dirty="0"/>
              <a:t> students and </a:t>
            </a:r>
            <a:r>
              <a:rPr lang="da-DK" dirty="0" err="1"/>
              <a:t>staff</a:t>
            </a:r>
            <a:r>
              <a:rPr lang="da-DK" dirty="0"/>
              <a:t>...</a:t>
            </a:r>
            <a:endParaRPr lang="en-US" dirty="0">
              <a:cs typeface="Arial"/>
            </a:endParaRPr>
          </a:p>
          <a:p>
            <a:pPr>
              <a:lnSpc>
                <a:spcPct val="99000"/>
              </a:lnSpc>
            </a:pPr>
            <a:endParaRPr lang="da-DK" dirty="0">
              <a:cs typeface="Arial"/>
            </a:endParaRPr>
          </a:p>
          <a:p>
            <a:pPr>
              <a:lnSpc>
                <a:spcPct val="99000"/>
              </a:lnSpc>
            </a:pPr>
            <a:r>
              <a:rPr lang="da-DK" dirty="0" err="1">
                <a:latin typeface="Arial"/>
                <a:cs typeface="Arial"/>
              </a:rPr>
              <a:t>Maybe</a:t>
            </a:r>
            <a:r>
              <a:rPr lang="da-DK" dirty="0">
                <a:latin typeface="Arial"/>
                <a:cs typeface="Arial"/>
              </a:rPr>
              <a:t> a </a:t>
            </a:r>
            <a:r>
              <a:rPr lang="da-DK" dirty="0" err="1">
                <a:latin typeface="Arial"/>
                <a:cs typeface="Arial"/>
              </a:rPr>
              <a:t>network</a:t>
            </a:r>
            <a:r>
              <a:rPr lang="da-DK" dirty="0">
                <a:latin typeface="Arial"/>
                <a:cs typeface="Arial"/>
              </a:rPr>
              <a:t> – </a:t>
            </a:r>
            <a:r>
              <a:rPr lang="da-DK" dirty="0" err="1">
                <a:latin typeface="Arial"/>
                <a:cs typeface="Arial"/>
              </a:rPr>
              <a:t>internal</a:t>
            </a:r>
            <a:r>
              <a:rPr lang="da-DK" dirty="0">
                <a:latin typeface="Arial"/>
                <a:cs typeface="Arial"/>
              </a:rPr>
              <a:t> in </a:t>
            </a:r>
            <a:r>
              <a:rPr lang="da-DK" dirty="0" err="1">
                <a:latin typeface="Arial"/>
                <a:cs typeface="Arial"/>
              </a:rPr>
              <a:t>our</a:t>
            </a:r>
            <a:r>
              <a:rPr lang="da-DK" dirty="0">
                <a:latin typeface="Arial"/>
                <a:cs typeface="Arial"/>
              </a:rPr>
              <a:t> </a:t>
            </a:r>
            <a:r>
              <a:rPr lang="da-DK" dirty="0" err="1">
                <a:latin typeface="Arial"/>
                <a:cs typeface="Arial"/>
              </a:rPr>
              <a:t>organization</a:t>
            </a:r>
            <a:r>
              <a:rPr lang="da-DK" dirty="0">
                <a:latin typeface="Arial"/>
                <a:cs typeface="Arial"/>
              </a:rPr>
              <a:t> but </a:t>
            </a:r>
            <a:r>
              <a:rPr lang="da-DK" dirty="0" err="1">
                <a:latin typeface="Arial"/>
                <a:cs typeface="Arial"/>
              </a:rPr>
              <a:t>also</a:t>
            </a:r>
            <a:r>
              <a:rPr lang="da-DK" dirty="0">
                <a:latin typeface="Arial"/>
                <a:cs typeface="Arial"/>
              </a:rPr>
              <a:t> national or </a:t>
            </a:r>
            <a:r>
              <a:rPr lang="da-DK" dirty="0" err="1">
                <a:latin typeface="Arial"/>
                <a:cs typeface="Arial"/>
              </a:rPr>
              <a:t>european</a:t>
            </a:r>
            <a:r>
              <a:rPr lang="da-DK" dirty="0">
                <a:latin typeface="Arial"/>
                <a:cs typeface="Arial"/>
              </a:rPr>
              <a:t> </a:t>
            </a:r>
            <a:r>
              <a:rPr lang="da-DK" dirty="0" err="1">
                <a:latin typeface="Arial"/>
                <a:cs typeface="Arial"/>
              </a:rPr>
              <a:t>networks</a:t>
            </a:r>
            <a:r>
              <a:rPr lang="da-DK" dirty="0">
                <a:latin typeface="Arial"/>
                <a:cs typeface="Arial"/>
              </a:rPr>
              <a:t> </a:t>
            </a:r>
            <a:r>
              <a:rPr lang="da-DK" dirty="0" err="1">
                <a:latin typeface="Arial"/>
                <a:cs typeface="Arial"/>
              </a:rPr>
              <a:t>could</a:t>
            </a:r>
            <a:r>
              <a:rPr lang="da-DK" dirty="0">
                <a:latin typeface="Arial"/>
                <a:cs typeface="Arial"/>
              </a:rPr>
              <a:t> </a:t>
            </a:r>
            <a:r>
              <a:rPr lang="da-DK" dirty="0" err="1">
                <a:latin typeface="Arial"/>
                <a:cs typeface="Arial"/>
              </a:rPr>
              <a:t>be</a:t>
            </a:r>
            <a:r>
              <a:rPr lang="da-DK" dirty="0">
                <a:latin typeface="Arial"/>
                <a:cs typeface="Arial"/>
              </a:rPr>
              <a:t> </a:t>
            </a:r>
            <a:r>
              <a:rPr lang="da-DK" dirty="0" err="1">
                <a:latin typeface="Arial"/>
                <a:cs typeface="Arial"/>
              </a:rPr>
              <a:t>usefull</a:t>
            </a:r>
            <a:r>
              <a:rPr lang="da-DK" dirty="0">
                <a:latin typeface="Arial"/>
                <a:cs typeface="Arial"/>
              </a:rPr>
              <a:t>? Like </a:t>
            </a:r>
            <a:r>
              <a:rPr lang="da-DK" dirty="0" err="1">
                <a:latin typeface="Arial"/>
                <a:cs typeface="Arial"/>
              </a:rPr>
              <a:t>we</a:t>
            </a:r>
            <a:r>
              <a:rPr lang="da-DK" dirty="0">
                <a:latin typeface="Arial"/>
                <a:cs typeface="Arial"/>
              </a:rPr>
              <a:t> have national </a:t>
            </a:r>
            <a:r>
              <a:rPr lang="da-DK" dirty="0" err="1">
                <a:latin typeface="Arial"/>
                <a:cs typeface="Arial"/>
              </a:rPr>
              <a:t>networking</a:t>
            </a:r>
            <a:r>
              <a:rPr lang="da-DK" dirty="0">
                <a:latin typeface="Arial"/>
                <a:cs typeface="Arial"/>
              </a:rPr>
              <a:t> </a:t>
            </a:r>
            <a:r>
              <a:rPr lang="da-DK" dirty="0" err="1">
                <a:latin typeface="Arial"/>
                <a:cs typeface="Arial"/>
              </a:rPr>
              <a:t>groups</a:t>
            </a:r>
            <a:r>
              <a:rPr lang="da-DK" dirty="0">
                <a:latin typeface="Arial"/>
                <a:cs typeface="Arial"/>
              </a:rPr>
              <a:t> </a:t>
            </a:r>
            <a:r>
              <a:rPr lang="da-DK" dirty="0" err="1">
                <a:latin typeface="Arial"/>
                <a:cs typeface="Arial"/>
              </a:rPr>
              <a:t>about</a:t>
            </a:r>
            <a:r>
              <a:rPr lang="da-DK" dirty="0">
                <a:latin typeface="Arial"/>
                <a:cs typeface="Arial"/>
              </a:rPr>
              <a:t> business databases.</a:t>
            </a:r>
          </a:p>
          <a:p>
            <a:endParaRPr lang="en-US" dirty="0">
              <a:latin typeface="Arial"/>
              <a:cs typeface="Arial"/>
            </a:endParaRPr>
          </a:p>
          <a:p>
            <a:r>
              <a:rPr lang="en-US" dirty="0"/>
              <a:t>Unfortunately, The AI systems we tested are currently too immature to perform reliable academic searches. However, AI systems help us to understand the relationship between concepts and explore concepts in a holistic way rather than the linear way we as information specialists are used to. It will give a full understanding of the concept required. Therefore, we need to continue to look into the development of AI and information retrieval, and learn more about whether they support research integrity and how information competencies should also be developed. </a:t>
            </a:r>
            <a:endParaRPr lang="en-US" dirty="0">
              <a:cs typeface="Arial"/>
            </a:endParaRPr>
          </a:p>
          <a:p>
            <a:endParaRPr lang="en-US" dirty="0">
              <a:latin typeface="Calibri"/>
              <a:ea typeface="Calibri"/>
              <a:cs typeface="Calibri"/>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10</a:t>
            </a:fld>
            <a:endParaRPr lang="en-GB"/>
          </a:p>
        </p:txBody>
      </p:sp>
    </p:spTree>
    <p:extLst>
      <p:ext uri="{BB962C8B-B14F-4D97-AF65-F5344CB8AC3E}">
        <p14:creationId xmlns:p14="http://schemas.microsoft.com/office/powerpoint/2010/main" val="2069113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a:cs typeface="Arial"/>
              </a:rPr>
              <a:t>Julie laver afrunding</a:t>
            </a:r>
            <a:endParaRPr lang="da-DK" dirty="0"/>
          </a:p>
        </p:txBody>
      </p:sp>
      <p:sp>
        <p:nvSpPr>
          <p:cNvPr id="4" name="Pladsholder til slidenummer 3"/>
          <p:cNvSpPr>
            <a:spLocks noGrp="1"/>
          </p:cNvSpPr>
          <p:nvPr>
            <p:ph type="sldNum" sz="quarter" idx="5"/>
          </p:nvPr>
        </p:nvSpPr>
        <p:spPr/>
        <p:txBody>
          <a:bodyPr/>
          <a:lstStyle/>
          <a:p>
            <a:fld id="{A16CFAD1-D197-4A88-B173-A6412E995EE5}" type="slidenum">
              <a:rPr lang="en-GB" smtClean="0"/>
              <a:t>12</a:t>
            </a:fld>
            <a:endParaRPr lang="en-GB"/>
          </a:p>
        </p:txBody>
      </p:sp>
    </p:spTree>
    <p:extLst>
      <p:ext uri="{BB962C8B-B14F-4D97-AF65-F5344CB8AC3E}">
        <p14:creationId xmlns:p14="http://schemas.microsoft.com/office/powerpoint/2010/main" val="666027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ea typeface="Calibri"/>
                <a:cs typeface="Calibri"/>
              </a:rPr>
              <a:t>Solveig:</a:t>
            </a:r>
          </a:p>
          <a:p>
            <a:r>
              <a:rPr lang="en-US" dirty="0">
                <a:latin typeface="Calibri"/>
                <a:ea typeface="Calibri"/>
                <a:cs typeface="Calibri"/>
              </a:rPr>
              <a:t>A little presentation of us: We are both information-specialists at The Royal Danish Library.</a:t>
            </a:r>
          </a:p>
          <a:p>
            <a:r>
              <a:rPr lang="en-US" dirty="0">
                <a:latin typeface="Calibri"/>
                <a:ea typeface="Calibri"/>
                <a:cs typeface="Calibri"/>
              </a:rPr>
              <a:t>Solveig is employed at AU Library, in Aarhus and work in the field of Business and Social sciences.</a:t>
            </a:r>
          </a:p>
          <a:p>
            <a:r>
              <a:rPr lang="en-US" dirty="0">
                <a:latin typeface="Calibri"/>
                <a:ea typeface="Calibri"/>
                <a:cs typeface="Calibri"/>
              </a:rPr>
              <a:t>Julie is at Copenhagen Uni. Library at the health library.</a:t>
            </a:r>
          </a:p>
          <a:p>
            <a:endParaRPr lang="en-US" dirty="0">
              <a:latin typeface="Calibri"/>
              <a:ea typeface="Calibri"/>
              <a:cs typeface="Calibri"/>
            </a:endParaRPr>
          </a:p>
          <a:p>
            <a:r>
              <a:rPr lang="en-US" dirty="0">
                <a:latin typeface="Calibri"/>
                <a:ea typeface="Calibri"/>
                <a:cs typeface="Calibri"/>
              </a:rPr>
              <a:t>Please visit our </a:t>
            </a:r>
            <a:r>
              <a:rPr lang="en-US" dirty="0" err="1">
                <a:latin typeface="Calibri"/>
                <a:ea typeface="Calibri"/>
                <a:cs typeface="Calibri"/>
              </a:rPr>
              <a:t>Zenodo</a:t>
            </a:r>
            <a:r>
              <a:rPr lang="en-US" dirty="0">
                <a:latin typeface="Calibri"/>
                <a:ea typeface="Calibri"/>
                <a:cs typeface="Calibri"/>
              </a:rPr>
              <a:t> site for more about our project.</a:t>
            </a:r>
          </a:p>
          <a:p>
            <a:endParaRPr lang="en-US" dirty="0">
              <a:latin typeface="Calibri"/>
              <a:ea typeface="Calibri"/>
              <a:cs typeface="Calibri"/>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2</a:t>
            </a:fld>
            <a:endParaRPr lang="en-GB"/>
          </a:p>
        </p:txBody>
      </p:sp>
    </p:spTree>
    <p:extLst>
      <p:ext uri="{BB962C8B-B14F-4D97-AF65-F5344CB8AC3E}">
        <p14:creationId xmlns:p14="http://schemas.microsoft.com/office/powerpoint/2010/main" val="1283262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Solveig:</a:t>
            </a:r>
            <a:endParaRPr lang="da-DK" dirty="0"/>
          </a:p>
          <a:p>
            <a:r>
              <a:rPr lang="en-US" dirty="0">
                <a:latin typeface="Calibri"/>
                <a:cs typeface="Calibri"/>
              </a:rPr>
              <a:t>AI is a lot of things and is a "hot topic" in a lot of research areas. We know there are various definitions and views, but in the context of our project we have been working with this definition:</a:t>
            </a:r>
            <a:br>
              <a:rPr lang="en-US" dirty="0">
                <a:latin typeface="Calibri"/>
                <a:cs typeface="Calibri"/>
              </a:rPr>
            </a:br>
            <a:r>
              <a:rPr lang="en-US" b="1" i="1" dirty="0"/>
              <a:t>Search software that learns from the user to deliver the next best action, and the capability of the system to autotune results based on what it learns from users</a:t>
            </a:r>
            <a:r>
              <a:rPr lang="en-US" i="1" dirty="0"/>
              <a:t> </a:t>
            </a:r>
            <a:endParaRPr lang="en-US">
              <a:cs typeface="Arial"/>
            </a:endParaRPr>
          </a:p>
          <a:p>
            <a:endParaRPr lang="en-US" i="1" dirty="0">
              <a:latin typeface="Arial"/>
              <a:cs typeface="Arial"/>
            </a:endParaRPr>
          </a:p>
          <a:p>
            <a:r>
              <a:rPr lang="en-US" dirty="0">
                <a:latin typeface="Calibri"/>
                <a:cs typeface="Calibri"/>
              </a:rPr>
              <a:t>Also, we have worked with systems to support academic search – systems that are able to find articles in an academic area – this has been the main focus in the selection of systems.</a:t>
            </a:r>
            <a:endParaRPr lang="en-US" dirty="0">
              <a:cs typeface="Arial"/>
            </a:endParaRPr>
          </a:p>
          <a:p>
            <a:endParaRPr lang="en-US" dirty="0">
              <a:latin typeface="Calibri"/>
              <a:cs typeface="Calibri"/>
            </a:endParaRPr>
          </a:p>
          <a:p>
            <a:r>
              <a:rPr lang="en-US" dirty="0">
                <a:latin typeface="Calibri"/>
                <a:cs typeface="Calibri"/>
              </a:rPr>
              <a:t>Why have we been working with AI in literature search?</a:t>
            </a:r>
          </a:p>
          <a:p>
            <a:r>
              <a:rPr lang="en-US" dirty="0">
                <a:latin typeface="Calibri"/>
                <a:cs typeface="Calibri"/>
              </a:rPr>
              <a:t>In the strategy of the University library it has been a focus to look more into this field in relation to the Uni. Library. </a:t>
            </a:r>
            <a:endParaRPr lang="en-US" dirty="0">
              <a:latin typeface="Arial"/>
              <a:cs typeface="Arial"/>
            </a:endParaRPr>
          </a:p>
          <a:p>
            <a:r>
              <a:rPr lang="en-US" dirty="0">
                <a:latin typeface="Calibri"/>
                <a:cs typeface="Calibri"/>
              </a:rPr>
              <a:t>As information-specialists we need to become more knowledgeable of the field of AI to be able to answer question from faculty and students about this subject. We need to look into what is on the marked and how can we use it?</a:t>
            </a:r>
            <a:endParaRPr lang="en-US" dirty="0">
              <a:cs typeface="Arial"/>
            </a:endParaRPr>
          </a:p>
          <a:p>
            <a:endParaRPr lang="da-DK" dirty="0">
              <a:cs typeface="Arial"/>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3</a:t>
            </a:fld>
            <a:endParaRPr lang="en-GB"/>
          </a:p>
        </p:txBody>
      </p:sp>
    </p:spTree>
    <p:extLst>
      <p:ext uri="{BB962C8B-B14F-4D97-AF65-F5344CB8AC3E}">
        <p14:creationId xmlns:p14="http://schemas.microsoft.com/office/powerpoint/2010/main" val="752021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Julie:</a:t>
            </a:r>
          </a:p>
          <a:p>
            <a:r>
              <a:rPr lang="en-US" b="1" dirty="0">
                <a:latin typeface="Calibri"/>
                <a:cs typeface="Calibri"/>
              </a:rPr>
              <a:t>Summer/Fall 2020</a:t>
            </a:r>
          </a:p>
          <a:p>
            <a:pPr>
              <a:lnSpc>
                <a:spcPct val="99000"/>
              </a:lnSpc>
            </a:pPr>
            <a:r>
              <a:rPr lang="da-DK" dirty="0"/>
              <a:t>The </a:t>
            </a:r>
            <a:r>
              <a:rPr lang="da-DK" dirty="0" err="1"/>
              <a:t>project</a:t>
            </a:r>
            <a:r>
              <a:rPr lang="da-DK" dirty="0"/>
              <a:t> </a:t>
            </a:r>
            <a:r>
              <a:rPr lang="da-DK" dirty="0" err="1"/>
              <a:t>originates</a:t>
            </a:r>
            <a:r>
              <a:rPr lang="da-DK" dirty="0"/>
              <a:t> in </a:t>
            </a:r>
            <a:r>
              <a:rPr lang="da-DK" dirty="0" err="1"/>
              <a:t>KUB's</a:t>
            </a:r>
            <a:r>
              <a:rPr lang="da-DK" dirty="0"/>
              <a:t> innovation </a:t>
            </a:r>
            <a:r>
              <a:rPr lang="da-DK" dirty="0" err="1"/>
              <a:t>study</a:t>
            </a:r>
            <a:r>
              <a:rPr lang="da-DK" dirty="0"/>
              <a:t> trip to Helsinki back in December 2019, </a:t>
            </a:r>
            <a:r>
              <a:rPr lang="da-DK" dirty="0" err="1"/>
              <a:t>where</a:t>
            </a:r>
            <a:r>
              <a:rPr lang="da-DK" dirty="0"/>
              <a:t> AI </a:t>
            </a:r>
            <a:r>
              <a:rPr lang="da-DK" dirty="0" err="1"/>
              <a:t>experiences</a:t>
            </a:r>
            <a:r>
              <a:rPr lang="da-DK" dirty="0"/>
              <a:t> from the University of Helsinki </a:t>
            </a:r>
            <a:r>
              <a:rPr lang="da-DK" dirty="0" err="1"/>
              <a:t>were</a:t>
            </a:r>
            <a:r>
              <a:rPr lang="da-DK" dirty="0"/>
              <a:t> </a:t>
            </a:r>
            <a:r>
              <a:rPr lang="da-DK" dirty="0" err="1"/>
              <a:t>highlighted</a:t>
            </a:r>
            <a:r>
              <a:rPr lang="da-DK" dirty="0"/>
              <a:t> and </a:t>
            </a:r>
            <a:r>
              <a:rPr lang="da-DK" dirty="0" err="1"/>
              <a:t>aroused</a:t>
            </a:r>
            <a:r>
              <a:rPr lang="da-DK" dirty="0"/>
              <a:t> </a:t>
            </a:r>
            <a:r>
              <a:rPr lang="da-DK" dirty="0" err="1"/>
              <a:t>interest</a:t>
            </a:r>
            <a:r>
              <a:rPr lang="da-DK" dirty="0"/>
              <a:t>. </a:t>
            </a:r>
            <a:r>
              <a:rPr lang="da-DK" dirty="0" err="1"/>
              <a:t>Based</a:t>
            </a:r>
            <a:r>
              <a:rPr lang="da-DK" dirty="0"/>
              <a:t> on AI and the rapid </a:t>
            </a:r>
            <a:r>
              <a:rPr lang="da-DK" dirty="0" err="1"/>
              <a:t>development</a:t>
            </a:r>
            <a:r>
              <a:rPr lang="da-DK" dirty="0"/>
              <a:t> of </a:t>
            </a:r>
            <a:r>
              <a:rPr lang="da-DK" dirty="0" err="1"/>
              <a:t>technology</a:t>
            </a:r>
            <a:r>
              <a:rPr lang="da-DK" dirty="0"/>
              <a:t>, a </a:t>
            </a:r>
            <a:r>
              <a:rPr lang="da-DK" dirty="0" err="1"/>
              <a:t>project</a:t>
            </a:r>
            <a:r>
              <a:rPr lang="da-DK" dirty="0"/>
              <a:t> </a:t>
            </a:r>
            <a:r>
              <a:rPr lang="da-DK" dirty="0" err="1"/>
              <a:t>group</a:t>
            </a:r>
            <a:r>
              <a:rPr lang="da-DK" dirty="0"/>
              <a:t> </a:t>
            </a:r>
            <a:r>
              <a:rPr lang="da-DK" dirty="0" err="1"/>
              <a:t>was</a:t>
            </a:r>
            <a:r>
              <a:rPr lang="da-DK" dirty="0"/>
              <a:t> </a:t>
            </a:r>
            <a:r>
              <a:rPr lang="da-DK" dirty="0" err="1"/>
              <a:t>launched</a:t>
            </a:r>
            <a:r>
              <a:rPr lang="da-DK" dirty="0"/>
              <a:t> </a:t>
            </a:r>
            <a:r>
              <a:rPr lang="da-DK" dirty="0" err="1"/>
              <a:t>during</a:t>
            </a:r>
            <a:r>
              <a:rPr lang="da-DK" dirty="0"/>
              <a:t> 2020, </a:t>
            </a:r>
            <a:r>
              <a:rPr lang="da-DK" dirty="0" err="1"/>
              <a:t>where</a:t>
            </a:r>
            <a:r>
              <a:rPr lang="da-DK" dirty="0"/>
              <a:t> it </a:t>
            </a:r>
            <a:r>
              <a:rPr lang="da-DK" dirty="0" err="1"/>
              <a:t>was</a:t>
            </a:r>
            <a:r>
              <a:rPr lang="da-DK" dirty="0"/>
              <a:t> </a:t>
            </a:r>
            <a:r>
              <a:rPr lang="da-DK" dirty="0" err="1"/>
              <a:t>also</a:t>
            </a:r>
            <a:r>
              <a:rPr lang="da-DK" dirty="0"/>
              <a:t> </a:t>
            </a:r>
            <a:r>
              <a:rPr lang="da-DK" dirty="0" err="1"/>
              <a:t>decided</a:t>
            </a:r>
            <a:r>
              <a:rPr lang="da-DK" dirty="0"/>
              <a:t> </a:t>
            </a:r>
            <a:r>
              <a:rPr lang="da-DK" dirty="0" err="1"/>
              <a:t>which</a:t>
            </a:r>
            <a:r>
              <a:rPr lang="da-DK" dirty="0"/>
              <a:t> AI-driven systems </a:t>
            </a:r>
            <a:r>
              <a:rPr lang="da-DK" dirty="0" err="1"/>
              <a:t>were</a:t>
            </a:r>
            <a:r>
              <a:rPr lang="da-DK" dirty="0"/>
              <a:t> to </a:t>
            </a:r>
            <a:r>
              <a:rPr lang="da-DK" dirty="0" err="1"/>
              <a:t>be</a:t>
            </a:r>
            <a:r>
              <a:rPr lang="da-DK" dirty="0"/>
              <a:t> </a:t>
            </a:r>
            <a:r>
              <a:rPr lang="da-DK" dirty="0" err="1"/>
              <a:t>selected</a:t>
            </a:r>
            <a:r>
              <a:rPr lang="da-DK" dirty="0"/>
              <a:t> for </a:t>
            </a:r>
            <a:r>
              <a:rPr lang="da-DK" dirty="0" err="1"/>
              <a:t>testing</a:t>
            </a:r>
            <a:r>
              <a:rPr lang="da-DK" dirty="0"/>
              <a:t>. </a:t>
            </a:r>
            <a:r>
              <a:rPr lang="da-DK" dirty="0" err="1"/>
              <a:t>Our</a:t>
            </a:r>
            <a:r>
              <a:rPr lang="da-DK" dirty="0"/>
              <a:t> research on AI software </a:t>
            </a:r>
            <a:r>
              <a:rPr lang="da-DK" dirty="0" err="1"/>
              <a:t>was</a:t>
            </a:r>
            <a:r>
              <a:rPr lang="da-DK" dirty="0"/>
              <a:t> </a:t>
            </a:r>
            <a:r>
              <a:rPr lang="da-DK" dirty="0" err="1"/>
              <a:t>found</a:t>
            </a:r>
            <a:r>
              <a:rPr lang="da-DK" dirty="0"/>
              <a:t> by </a:t>
            </a:r>
            <a:r>
              <a:rPr lang="da-DK" dirty="0" err="1"/>
              <a:t>searching</a:t>
            </a:r>
            <a:r>
              <a:rPr lang="da-DK" dirty="0"/>
              <a:t> the Internet and </a:t>
            </a:r>
            <a:r>
              <a:rPr lang="da-DK" dirty="0" err="1"/>
              <a:t>through</a:t>
            </a:r>
            <a:r>
              <a:rPr lang="da-DK" dirty="0"/>
              <a:t> </a:t>
            </a:r>
            <a:r>
              <a:rPr lang="da-DK" dirty="0" err="1"/>
              <a:t>contact</a:t>
            </a:r>
            <a:r>
              <a:rPr lang="da-DK" dirty="0"/>
              <a:t> with partners at </a:t>
            </a:r>
            <a:r>
              <a:rPr lang="da-DK" dirty="0" err="1"/>
              <a:t>libraries</a:t>
            </a:r>
            <a:r>
              <a:rPr lang="da-DK" dirty="0"/>
              <a:t> </a:t>
            </a:r>
            <a:r>
              <a:rPr lang="da-DK" dirty="0" err="1"/>
              <a:t>who</a:t>
            </a:r>
            <a:r>
              <a:rPr lang="da-DK" dirty="0"/>
              <a:t> </a:t>
            </a:r>
            <a:r>
              <a:rPr lang="da-DK" dirty="0" err="1"/>
              <a:t>also</a:t>
            </a:r>
            <a:r>
              <a:rPr lang="da-DK" dirty="0"/>
              <a:t> </a:t>
            </a:r>
            <a:r>
              <a:rPr lang="da-DK" dirty="0" err="1"/>
              <a:t>researched</a:t>
            </a:r>
            <a:r>
              <a:rPr lang="da-DK" dirty="0"/>
              <a:t> the </a:t>
            </a:r>
            <a:r>
              <a:rPr lang="da-DK" dirty="0" err="1"/>
              <a:t>use</a:t>
            </a:r>
            <a:r>
              <a:rPr lang="da-DK" dirty="0"/>
              <a:t> of AI-driven </a:t>
            </a:r>
            <a:r>
              <a:rPr lang="da-DK" dirty="0" err="1"/>
              <a:t>search</a:t>
            </a:r>
            <a:r>
              <a:rPr lang="da-DK" dirty="0"/>
              <a:t>, resulting in 16 AI-</a:t>
            </a:r>
            <a:r>
              <a:rPr lang="da-DK" dirty="0" err="1"/>
              <a:t>powered</a:t>
            </a:r>
            <a:r>
              <a:rPr lang="da-DK" dirty="0"/>
              <a:t> software </a:t>
            </a:r>
            <a:r>
              <a:rPr lang="da-DK" dirty="0" err="1"/>
              <a:t>tools</a:t>
            </a:r>
            <a:r>
              <a:rPr lang="da-DK" dirty="0"/>
              <a:t>. In </a:t>
            </a:r>
            <a:r>
              <a:rPr lang="da-DK" dirty="0" err="1"/>
              <a:t>order</a:t>
            </a:r>
            <a:r>
              <a:rPr lang="da-DK" dirty="0"/>
              <a:t> for </a:t>
            </a:r>
            <a:r>
              <a:rPr lang="da-DK" dirty="0" err="1"/>
              <a:t>us</a:t>
            </a:r>
            <a:r>
              <a:rPr lang="da-DK" dirty="0"/>
              <a:t> to </a:t>
            </a:r>
            <a:r>
              <a:rPr lang="da-DK" dirty="0" err="1"/>
              <a:t>proceed</a:t>
            </a:r>
            <a:r>
              <a:rPr lang="da-DK" dirty="0"/>
              <a:t> at all with the AI software </a:t>
            </a:r>
            <a:r>
              <a:rPr lang="da-DK" dirty="0" err="1"/>
              <a:t>tools</a:t>
            </a:r>
            <a:r>
              <a:rPr lang="da-DK" dirty="0"/>
              <a:t> </a:t>
            </a:r>
            <a:r>
              <a:rPr lang="da-DK" dirty="0" err="1"/>
              <a:t>we</a:t>
            </a:r>
            <a:r>
              <a:rPr lang="da-DK" dirty="0"/>
              <a:t> </a:t>
            </a:r>
            <a:r>
              <a:rPr lang="da-DK" dirty="0" err="1"/>
              <a:t>came</a:t>
            </a:r>
            <a:r>
              <a:rPr lang="da-DK" dirty="0"/>
              <a:t> up with, </a:t>
            </a:r>
            <a:r>
              <a:rPr lang="da-DK" dirty="0" err="1"/>
              <a:t>they</a:t>
            </a:r>
            <a:r>
              <a:rPr lang="da-DK" dirty="0"/>
              <a:t> had to live up to </a:t>
            </a:r>
            <a:r>
              <a:rPr lang="da-DK" dirty="0" err="1"/>
              <a:t>seven</a:t>
            </a:r>
            <a:r>
              <a:rPr lang="da-DK" dirty="0"/>
              <a:t> </a:t>
            </a:r>
            <a:r>
              <a:rPr lang="da-DK" dirty="0" err="1"/>
              <a:t>very</a:t>
            </a:r>
            <a:r>
              <a:rPr lang="da-DK" dirty="0"/>
              <a:t> </a:t>
            </a:r>
            <a:r>
              <a:rPr lang="da-DK" dirty="0" err="1"/>
              <a:t>specific</a:t>
            </a:r>
            <a:r>
              <a:rPr lang="da-DK" dirty="0"/>
              <a:t> </a:t>
            </a:r>
            <a:r>
              <a:rPr lang="da-DK" dirty="0" err="1"/>
              <a:t>requirements</a:t>
            </a:r>
            <a:r>
              <a:rPr lang="da-DK" dirty="0"/>
              <a:t>: 1) </a:t>
            </a:r>
            <a:r>
              <a:rPr lang="da-DK" dirty="0" err="1"/>
              <a:t>use</a:t>
            </a:r>
            <a:r>
              <a:rPr lang="da-DK" dirty="0"/>
              <a:t> </a:t>
            </a:r>
            <a:r>
              <a:rPr lang="da-DK" dirty="0" err="1"/>
              <a:t>one</a:t>
            </a:r>
            <a:r>
              <a:rPr lang="da-DK" dirty="0"/>
              <a:t> or more of the </a:t>
            </a:r>
            <a:r>
              <a:rPr lang="da-DK" dirty="0" err="1"/>
              <a:t>building</a:t>
            </a:r>
            <a:r>
              <a:rPr lang="da-DK" dirty="0"/>
              <a:t> </a:t>
            </a:r>
            <a:r>
              <a:rPr lang="da-DK" dirty="0" err="1"/>
              <a:t>blocks</a:t>
            </a:r>
            <a:r>
              <a:rPr lang="da-DK" dirty="0"/>
              <a:t> of AI-driven </a:t>
            </a:r>
            <a:r>
              <a:rPr lang="da-DK" dirty="0" err="1"/>
              <a:t>search</a:t>
            </a:r>
            <a:r>
              <a:rPr lang="da-DK" dirty="0"/>
              <a:t>, 2) </a:t>
            </a:r>
            <a:r>
              <a:rPr lang="da-DK" dirty="0" err="1"/>
              <a:t>be</a:t>
            </a:r>
            <a:r>
              <a:rPr lang="da-DK" dirty="0"/>
              <a:t> </a:t>
            </a:r>
            <a:r>
              <a:rPr lang="da-DK" dirty="0" err="1"/>
              <a:t>designed</a:t>
            </a:r>
            <a:r>
              <a:rPr lang="da-DK" dirty="0"/>
              <a:t> to support </a:t>
            </a:r>
            <a:r>
              <a:rPr lang="da-DK" dirty="0" err="1"/>
              <a:t>academic</a:t>
            </a:r>
            <a:r>
              <a:rPr lang="da-DK" dirty="0"/>
              <a:t> </a:t>
            </a:r>
            <a:r>
              <a:rPr lang="da-DK" dirty="0" err="1"/>
              <a:t>literature</a:t>
            </a:r>
            <a:r>
              <a:rPr lang="da-DK" dirty="0"/>
              <a:t> </a:t>
            </a:r>
            <a:r>
              <a:rPr lang="da-DK" dirty="0" err="1"/>
              <a:t>search</a:t>
            </a:r>
            <a:r>
              <a:rPr lang="da-DK" dirty="0"/>
              <a:t>, 3) </a:t>
            </a:r>
            <a:r>
              <a:rPr lang="da-DK" dirty="0" err="1"/>
              <a:t>be</a:t>
            </a:r>
            <a:r>
              <a:rPr lang="da-DK" dirty="0"/>
              <a:t> </a:t>
            </a:r>
            <a:r>
              <a:rPr lang="da-DK" dirty="0" err="1"/>
              <a:t>designed</a:t>
            </a:r>
            <a:r>
              <a:rPr lang="da-DK" dirty="0"/>
              <a:t> to support the </a:t>
            </a:r>
            <a:r>
              <a:rPr lang="da-DK" dirty="0" err="1"/>
              <a:t>discovery</a:t>
            </a:r>
            <a:r>
              <a:rPr lang="da-DK" dirty="0"/>
              <a:t> of </a:t>
            </a:r>
            <a:r>
              <a:rPr lang="da-DK" dirty="0" err="1"/>
              <a:t>related</a:t>
            </a:r>
            <a:r>
              <a:rPr lang="da-DK" dirty="0"/>
              <a:t> </a:t>
            </a:r>
            <a:r>
              <a:rPr lang="da-DK" dirty="0" err="1"/>
              <a:t>literature</a:t>
            </a:r>
            <a:r>
              <a:rPr lang="da-DK" dirty="0"/>
              <a:t> / </a:t>
            </a:r>
            <a:r>
              <a:rPr lang="da-DK" dirty="0" err="1"/>
              <a:t>concepts</a:t>
            </a:r>
            <a:r>
              <a:rPr lang="da-DK" dirty="0"/>
              <a:t>, 4) </a:t>
            </a:r>
            <a:r>
              <a:rPr lang="da-DK" dirty="0" err="1"/>
              <a:t>be</a:t>
            </a:r>
            <a:r>
              <a:rPr lang="da-DK" dirty="0"/>
              <a:t> </a:t>
            </a:r>
            <a:r>
              <a:rPr lang="da-DK" dirty="0" err="1"/>
              <a:t>available</a:t>
            </a:r>
            <a:r>
              <a:rPr lang="da-DK" dirty="0"/>
              <a:t> for </a:t>
            </a:r>
            <a:r>
              <a:rPr lang="da-DK" dirty="0" err="1"/>
              <a:t>testing</a:t>
            </a:r>
            <a:r>
              <a:rPr lang="da-DK" dirty="0"/>
              <a:t> over a 2-3 </a:t>
            </a:r>
            <a:r>
              <a:rPr lang="da-DK" dirty="0" err="1"/>
              <a:t>year</a:t>
            </a:r>
            <a:r>
              <a:rPr lang="da-DK" dirty="0"/>
              <a:t> </a:t>
            </a:r>
            <a:r>
              <a:rPr lang="da-DK" dirty="0" err="1"/>
              <a:t>period</a:t>
            </a:r>
            <a:r>
              <a:rPr lang="da-DK" dirty="0"/>
              <a:t>, 5) </a:t>
            </a:r>
            <a:r>
              <a:rPr lang="da-DK" dirty="0" err="1"/>
              <a:t>be</a:t>
            </a:r>
            <a:r>
              <a:rPr lang="da-DK" dirty="0"/>
              <a:t> </a:t>
            </a:r>
            <a:r>
              <a:rPr lang="da-DK" dirty="0" err="1"/>
              <a:t>suitable</a:t>
            </a:r>
            <a:r>
              <a:rPr lang="da-DK" dirty="0"/>
              <a:t> for </a:t>
            </a:r>
            <a:r>
              <a:rPr lang="da-DK" dirty="0" err="1"/>
              <a:t>use</a:t>
            </a:r>
            <a:r>
              <a:rPr lang="da-DK" dirty="0"/>
              <a:t> in </a:t>
            </a:r>
            <a:r>
              <a:rPr lang="da-DK" dirty="0" err="1"/>
              <a:t>full-text</a:t>
            </a:r>
            <a:r>
              <a:rPr lang="da-DK" dirty="0"/>
              <a:t> </a:t>
            </a:r>
            <a:r>
              <a:rPr lang="da-DK" dirty="0" err="1"/>
              <a:t>resources</a:t>
            </a:r>
            <a:r>
              <a:rPr lang="da-DK" dirty="0"/>
              <a:t>, databases with references and abstracts in the </a:t>
            </a:r>
            <a:r>
              <a:rPr lang="da-DK" dirty="0" err="1"/>
              <a:t>health</a:t>
            </a:r>
            <a:r>
              <a:rPr lang="da-DK" dirty="0"/>
              <a:t> science </a:t>
            </a:r>
            <a:r>
              <a:rPr lang="da-DK" dirty="0" err="1"/>
              <a:t>disciplines</a:t>
            </a:r>
            <a:r>
              <a:rPr lang="da-DK" dirty="0"/>
              <a:t>, 6) have clear </a:t>
            </a:r>
            <a:r>
              <a:rPr lang="da-DK" dirty="0" err="1"/>
              <a:t>policies</a:t>
            </a:r>
            <a:r>
              <a:rPr lang="da-DK" dirty="0"/>
              <a:t> and permissions </a:t>
            </a:r>
            <a:r>
              <a:rPr lang="da-DK" dirty="0" err="1"/>
              <a:t>regarding</a:t>
            </a:r>
            <a:r>
              <a:rPr lang="da-DK" dirty="0"/>
              <a:t> data </a:t>
            </a:r>
            <a:r>
              <a:rPr lang="da-DK" dirty="0" err="1"/>
              <a:t>collection</a:t>
            </a:r>
            <a:r>
              <a:rPr lang="da-DK" dirty="0"/>
              <a:t> </a:t>
            </a:r>
            <a:r>
              <a:rPr lang="da-DK" dirty="0" err="1"/>
              <a:t>behavior</a:t>
            </a:r>
            <a:r>
              <a:rPr lang="da-DK" dirty="0"/>
              <a:t> and </a:t>
            </a:r>
            <a:r>
              <a:rPr lang="da-DK" dirty="0" err="1"/>
              <a:t>privacy</a:t>
            </a:r>
            <a:r>
              <a:rPr lang="da-DK" dirty="0"/>
              <a:t> practices; 7) support </a:t>
            </a:r>
            <a:r>
              <a:rPr lang="da-DK" dirty="0" err="1"/>
              <a:t>responsible</a:t>
            </a:r>
            <a:r>
              <a:rPr lang="da-DK" dirty="0"/>
              <a:t> </a:t>
            </a:r>
            <a:r>
              <a:rPr lang="da-DK" dirty="0" err="1"/>
              <a:t>conduct</a:t>
            </a:r>
            <a:r>
              <a:rPr lang="da-DK" dirty="0"/>
              <a:t> of research, </a:t>
            </a:r>
            <a:r>
              <a:rPr lang="da-DK" dirty="0" err="1"/>
              <a:t>such</a:t>
            </a:r>
            <a:r>
              <a:rPr lang="da-DK" dirty="0"/>
              <a:t> as </a:t>
            </a:r>
            <a:r>
              <a:rPr lang="da-DK" dirty="0" err="1"/>
              <a:t>providing</a:t>
            </a:r>
            <a:r>
              <a:rPr lang="da-DK" dirty="0"/>
              <a:t> </a:t>
            </a:r>
            <a:r>
              <a:rPr lang="da-DK" dirty="0" err="1"/>
              <a:t>functionalities</a:t>
            </a:r>
            <a:r>
              <a:rPr lang="da-DK" dirty="0"/>
              <a:t> </a:t>
            </a:r>
            <a:r>
              <a:rPr lang="da-DK" dirty="0" err="1"/>
              <a:t>that</a:t>
            </a:r>
            <a:r>
              <a:rPr lang="da-DK" dirty="0"/>
              <a:t> support </a:t>
            </a:r>
            <a:r>
              <a:rPr lang="da-DK" dirty="0" err="1"/>
              <a:t>methodological</a:t>
            </a:r>
            <a:r>
              <a:rPr lang="da-DK" dirty="0"/>
              <a:t> </a:t>
            </a:r>
            <a:r>
              <a:rPr lang="da-DK" dirty="0" err="1"/>
              <a:t>transparency</a:t>
            </a:r>
            <a:r>
              <a:rPr lang="da-DK" dirty="0"/>
              <a:t>, </a:t>
            </a:r>
            <a:r>
              <a:rPr lang="da-DK" dirty="0" err="1"/>
              <a:t>reproducibility</a:t>
            </a:r>
            <a:r>
              <a:rPr lang="da-DK" dirty="0"/>
              <a:t>, and </a:t>
            </a:r>
            <a:r>
              <a:rPr lang="da-DK" dirty="0" err="1"/>
              <a:t>good</a:t>
            </a:r>
            <a:r>
              <a:rPr lang="da-DK" dirty="0"/>
              <a:t> citation practices, </a:t>
            </a:r>
            <a:r>
              <a:rPr lang="da-DK" dirty="0" err="1"/>
              <a:t>including</a:t>
            </a:r>
            <a:r>
              <a:rPr lang="da-DK" dirty="0"/>
              <a:t> </a:t>
            </a:r>
            <a:r>
              <a:rPr lang="da-DK" dirty="0" err="1"/>
              <a:t>documentation</a:t>
            </a:r>
            <a:r>
              <a:rPr lang="da-DK" dirty="0"/>
              <a:t> of the </a:t>
            </a:r>
            <a:r>
              <a:rPr lang="da-DK" dirty="0" err="1"/>
              <a:t>search</a:t>
            </a:r>
            <a:r>
              <a:rPr lang="da-DK" dirty="0"/>
              <a:t> and ranking / cluster </a:t>
            </a:r>
            <a:r>
              <a:rPr lang="da-DK" dirty="0" err="1"/>
              <a:t>algorithms</a:t>
            </a:r>
            <a:r>
              <a:rPr lang="da-DK" dirty="0"/>
              <a:t> </a:t>
            </a:r>
            <a:r>
              <a:rPr lang="da-DK" dirty="0" err="1"/>
              <a:t>used</a:t>
            </a:r>
            <a:r>
              <a:rPr lang="da-DK" dirty="0"/>
              <a:t>. For </a:t>
            </a:r>
            <a:r>
              <a:rPr lang="da-DK" dirty="0" err="1"/>
              <a:t>these</a:t>
            </a:r>
            <a:r>
              <a:rPr lang="da-DK" dirty="0"/>
              <a:t> </a:t>
            </a:r>
            <a:r>
              <a:rPr lang="da-DK" dirty="0" err="1"/>
              <a:t>requirements</a:t>
            </a:r>
            <a:r>
              <a:rPr lang="da-DK" dirty="0"/>
              <a:t> and </a:t>
            </a:r>
            <a:r>
              <a:rPr lang="da-DK" dirty="0" err="1"/>
              <a:t>needs</a:t>
            </a:r>
            <a:r>
              <a:rPr lang="da-DK" dirty="0"/>
              <a:t>, </a:t>
            </a:r>
            <a:r>
              <a:rPr lang="da-DK" dirty="0" err="1"/>
              <a:t>we</a:t>
            </a:r>
            <a:r>
              <a:rPr lang="da-DK" dirty="0"/>
              <a:t> </a:t>
            </a:r>
            <a:r>
              <a:rPr lang="da-DK" dirty="0" err="1"/>
              <a:t>ended</a:t>
            </a:r>
            <a:r>
              <a:rPr lang="da-DK" dirty="0"/>
              <a:t> up with </a:t>
            </a:r>
            <a:r>
              <a:rPr lang="da-DK" dirty="0" err="1"/>
              <a:t>five</a:t>
            </a:r>
            <a:r>
              <a:rPr lang="da-DK" dirty="0"/>
              <a:t> AI-</a:t>
            </a:r>
            <a:r>
              <a:rPr lang="da-DK" dirty="0" err="1"/>
              <a:t>powered</a:t>
            </a:r>
            <a:r>
              <a:rPr lang="da-DK" dirty="0"/>
              <a:t> </a:t>
            </a:r>
            <a:r>
              <a:rPr lang="da-DK" dirty="0" err="1"/>
              <a:t>search</a:t>
            </a:r>
            <a:r>
              <a:rPr lang="da-DK" dirty="0"/>
              <a:t> software for </a:t>
            </a:r>
            <a:r>
              <a:rPr lang="da-DK" dirty="0" err="1"/>
              <a:t>further</a:t>
            </a:r>
            <a:r>
              <a:rPr lang="da-DK" dirty="0"/>
              <a:t> </a:t>
            </a:r>
            <a:r>
              <a:rPr lang="da-DK" dirty="0" err="1"/>
              <a:t>consideration</a:t>
            </a:r>
            <a:r>
              <a:rPr lang="da-DK" dirty="0"/>
              <a:t>: Iris.ai, Microsoft Academic, Carrot2, </a:t>
            </a:r>
            <a:r>
              <a:rPr lang="da-DK" dirty="0" err="1"/>
              <a:t>Semantic</a:t>
            </a:r>
            <a:r>
              <a:rPr lang="da-DK" dirty="0"/>
              <a:t> </a:t>
            </a:r>
            <a:r>
              <a:rPr lang="da-DK" dirty="0" err="1"/>
              <a:t>Scholar</a:t>
            </a:r>
            <a:r>
              <a:rPr lang="da-DK" dirty="0"/>
              <a:t> and </a:t>
            </a:r>
            <a:r>
              <a:rPr lang="da-DK" dirty="0" err="1"/>
              <a:t>Yewno</a:t>
            </a:r>
            <a:r>
              <a:rPr lang="da-DK" dirty="0"/>
              <a:t>. </a:t>
            </a:r>
            <a:r>
              <a:rPr lang="da-DK" dirty="0" err="1"/>
              <a:t>These</a:t>
            </a:r>
            <a:r>
              <a:rPr lang="da-DK" dirty="0"/>
              <a:t> </a:t>
            </a:r>
            <a:r>
              <a:rPr lang="da-DK" dirty="0" err="1"/>
              <a:t>five</a:t>
            </a:r>
            <a:r>
              <a:rPr lang="da-DK" dirty="0"/>
              <a:t> software </a:t>
            </a:r>
            <a:r>
              <a:rPr lang="da-DK" dirty="0" err="1"/>
              <a:t>were</a:t>
            </a:r>
            <a:r>
              <a:rPr lang="da-DK" dirty="0"/>
              <a:t> </a:t>
            </a:r>
            <a:r>
              <a:rPr lang="da-DK" dirty="0" err="1"/>
              <a:t>further</a:t>
            </a:r>
            <a:r>
              <a:rPr lang="da-DK" dirty="0"/>
              <a:t> </a:t>
            </a:r>
            <a:r>
              <a:rPr lang="da-DK" dirty="0" err="1"/>
              <a:t>analyzed</a:t>
            </a:r>
            <a:r>
              <a:rPr lang="da-DK" dirty="0"/>
              <a:t> in detail and </a:t>
            </a:r>
            <a:r>
              <a:rPr lang="da-DK" dirty="0" err="1"/>
              <a:t>evaluated</a:t>
            </a:r>
            <a:r>
              <a:rPr lang="da-DK" dirty="0"/>
              <a:t> on </a:t>
            </a:r>
            <a:r>
              <a:rPr lang="da-DK" dirty="0" err="1"/>
              <a:t>different</a:t>
            </a:r>
            <a:r>
              <a:rPr lang="da-DK" dirty="0"/>
              <a:t> </a:t>
            </a:r>
            <a:r>
              <a:rPr lang="da-DK" dirty="0" err="1"/>
              <a:t>goals</a:t>
            </a:r>
            <a:r>
              <a:rPr lang="da-DK" dirty="0"/>
              <a:t>, </a:t>
            </a:r>
            <a:r>
              <a:rPr lang="da-DK" dirty="0" err="1"/>
              <a:t>quality</a:t>
            </a:r>
            <a:r>
              <a:rPr lang="da-DK" dirty="0"/>
              <a:t> </a:t>
            </a:r>
            <a:r>
              <a:rPr lang="da-DK" dirty="0" err="1"/>
              <a:t>requirements</a:t>
            </a:r>
            <a:r>
              <a:rPr lang="da-DK" dirty="0"/>
              <a:t> and the </a:t>
            </a:r>
            <a:r>
              <a:rPr lang="da-DK" dirty="0" err="1"/>
              <a:t>reliability</a:t>
            </a:r>
            <a:r>
              <a:rPr lang="da-DK" dirty="0"/>
              <a:t> of the </a:t>
            </a:r>
            <a:r>
              <a:rPr lang="da-DK" dirty="0" err="1"/>
              <a:t>search</a:t>
            </a:r>
            <a:r>
              <a:rPr lang="da-DK" dirty="0"/>
              <a:t> options in </a:t>
            </a:r>
            <a:r>
              <a:rPr lang="da-DK" dirty="0" err="1"/>
              <a:t>library</a:t>
            </a:r>
            <a:r>
              <a:rPr lang="da-DK" dirty="0"/>
              <a:t> management, </a:t>
            </a:r>
            <a:r>
              <a:rPr lang="da-DK" dirty="0" err="1"/>
              <a:t>which</a:t>
            </a:r>
            <a:r>
              <a:rPr lang="da-DK" dirty="0"/>
              <a:t> </a:t>
            </a:r>
            <a:r>
              <a:rPr lang="da-DK" dirty="0" err="1"/>
              <a:t>resulted</a:t>
            </a:r>
            <a:r>
              <a:rPr lang="da-DK" dirty="0"/>
              <a:t> in </a:t>
            </a:r>
            <a:r>
              <a:rPr lang="da-DK" dirty="0" err="1"/>
              <a:t>us</a:t>
            </a:r>
            <a:r>
              <a:rPr lang="da-DK" dirty="0"/>
              <a:t> </a:t>
            </a:r>
            <a:r>
              <a:rPr lang="da-DK" dirty="0" err="1"/>
              <a:t>ending</a:t>
            </a:r>
            <a:r>
              <a:rPr lang="da-DK" dirty="0"/>
              <a:t> up with </a:t>
            </a:r>
            <a:r>
              <a:rPr lang="da-DK" dirty="0" err="1"/>
              <a:t>two</a:t>
            </a:r>
            <a:r>
              <a:rPr lang="da-DK" dirty="0"/>
              <a:t> AI software, </a:t>
            </a:r>
            <a:r>
              <a:rPr lang="da-DK" dirty="0" err="1"/>
              <a:t>which</a:t>
            </a:r>
            <a:r>
              <a:rPr lang="da-DK" dirty="0"/>
              <a:t> </a:t>
            </a:r>
            <a:r>
              <a:rPr lang="da-DK" dirty="0" err="1"/>
              <a:t>were</a:t>
            </a:r>
            <a:r>
              <a:rPr lang="da-DK" dirty="0"/>
              <a:t> the </a:t>
            </a:r>
            <a:r>
              <a:rPr lang="da-DK" dirty="0" err="1"/>
              <a:t>only</a:t>
            </a:r>
            <a:r>
              <a:rPr lang="da-DK" dirty="0"/>
              <a:t> </a:t>
            </a:r>
            <a:r>
              <a:rPr lang="da-DK" dirty="0" err="1"/>
              <a:t>ones</a:t>
            </a:r>
            <a:r>
              <a:rPr lang="da-DK" dirty="0"/>
              <a:t> </a:t>
            </a:r>
            <a:r>
              <a:rPr lang="da-DK" dirty="0" err="1"/>
              <a:t>that</a:t>
            </a:r>
            <a:r>
              <a:rPr lang="da-DK" dirty="0"/>
              <a:t> </a:t>
            </a:r>
            <a:r>
              <a:rPr lang="da-DK" dirty="0" err="1"/>
              <a:t>met</a:t>
            </a:r>
            <a:r>
              <a:rPr lang="da-DK" dirty="0"/>
              <a:t> all </a:t>
            </a:r>
            <a:r>
              <a:rPr lang="da-DK" dirty="0" err="1"/>
              <a:t>our</a:t>
            </a:r>
            <a:r>
              <a:rPr lang="da-DK" dirty="0"/>
              <a:t> </a:t>
            </a:r>
            <a:r>
              <a:rPr lang="da-DK" dirty="0" err="1"/>
              <a:t>requirements</a:t>
            </a:r>
            <a:r>
              <a:rPr lang="da-DK" dirty="0"/>
              <a:t>. </a:t>
            </a:r>
            <a:r>
              <a:rPr lang="da-DK" dirty="0" err="1"/>
              <a:t>These</a:t>
            </a:r>
            <a:r>
              <a:rPr lang="da-DK" dirty="0"/>
              <a:t> </a:t>
            </a:r>
            <a:r>
              <a:rPr lang="da-DK" dirty="0" err="1"/>
              <a:t>are</a:t>
            </a:r>
            <a:r>
              <a:rPr lang="da-DK" dirty="0"/>
              <a:t> iris.ai and </a:t>
            </a:r>
            <a:r>
              <a:rPr lang="da-DK" dirty="0" err="1"/>
              <a:t>Yewno</a:t>
            </a:r>
            <a:r>
              <a:rPr lang="da-DK" dirty="0"/>
              <a:t>.</a:t>
            </a:r>
            <a:endParaRPr lang="da-DK" dirty="0">
              <a:cs typeface="Arial"/>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4</a:t>
            </a:fld>
            <a:endParaRPr lang="en-GB"/>
          </a:p>
        </p:txBody>
      </p:sp>
    </p:spTree>
    <p:extLst>
      <p:ext uri="{BB962C8B-B14F-4D97-AF65-F5344CB8AC3E}">
        <p14:creationId xmlns:p14="http://schemas.microsoft.com/office/powerpoint/2010/main" val="2559678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Julie:</a:t>
            </a:r>
          </a:p>
          <a:p>
            <a:pPr>
              <a:lnSpc>
                <a:spcPct val="99000"/>
              </a:lnSpc>
            </a:pPr>
            <a:r>
              <a:rPr lang="da-DK" b="1" dirty="0">
                <a:latin typeface="Arial"/>
                <a:cs typeface="Arial"/>
              </a:rPr>
              <a:t>Spring and </a:t>
            </a:r>
            <a:r>
              <a:rPr lang="da-DK" b="1" dirty="0" err="1">
                <a:latin typeface="Arial"/>
                <a:cs typeface="Arial"/>
              </a:rPr>
              <a:t>fall</a:t>
            </a:r>
            <a:r>
              <a:rPr lang="da-DK" b="1" dirty="0">
                <a:latin typeface="Arial"/>
                <a:cs typeface="Arial"/>
              </a:rPr>
              <a:t> 2021:</a:t>
            </a:r>
          </a:p>
          <a:p>
            <a:pPr>
              <a:lnSpc>
                <a:spcPct val="99000"/>
              </a:lnSpc>
            </a:pPr>
            <a:r>
              <a:rPr lang="da-DK" dirty="0"/>
              <a:t>The purpose of </a:t>
            </a:r>
            <a:r>
              <a:rPr lang="da-DK" dirty="0" err="1"/>
              <a:t>testing</a:t>
            </a:r>
            <a:r>
              <a:rPr lang="da-DK" dirty="0"/>
              <a:t> has </a:t>
            </a:r>
            <a:r>
              <a:rPr lang="da-DK" dirty="0" err="1"/>
              <a:t>been</a:t>
            </a:r>
            <a:r>
              <a:rPr lang="da-DK" dirty="0"/>
              <a:t> to </a:t>
            </a:r>
            <a:r>
              <a:rPr lang="da-DK" dirty="0" err="1"/>
              <a:t>examine</a:t>
            </a:r>
            <a:r>
              <a:rPr lang="da-DK" dirty="0"/>
              <a:t> the </a:t>
            </a:r>
            <a:r>
              <a:rPr lang="da-DK" dirty="0" err="1"/>
              <a:t>two</a:t>
            </a:r>
            <a:r>
              <a:rPr lang="da-DK" dirty="0"/>
              <a:t> </a:t>
            </a:r>
            <a:r>
              <a:rPr lang="da-DK" dirty="0" err="1"/>
              <a:t>selected</a:t>
            </a:r>
            <a:r>
              <a:rPr lang="da-DK" dirty="0"/>
              <a:t> and </a:t>
            </a:r>
            <a:r>
              <a:rPr lang="da-DK" dirty="0" err="1"/>
              <a:t>purchased</a:t>
            </a:r>
            <a:r>
              <a:rPr lang="da-DK" dirty="0"/>
              <a:t> systems in terms of </a:t>
            </a:r>
            <a:r>
              <a:rPr lang="da-DK" dirty="0" err="1"/>
              <a:t>function</a:t>
            </a:r>
            <a:r>
              <a:rPr lang="da-DK" dirty="0"/>
              <a:t>, </a:t>
            </a:r>
            <a:r>
              <a:rPr lang="da-DK" dirty="0" err="1"/>
              <a:t>efficiency</a:t>
            </a:r>
            <a:r>
              <a:rPr lang="da-DK" dirty="0"/>
              <a:t>, </a:t>
            </a:r>
            <a:r>
              <a:rPr lang="da-DK" dirty="0" err="1"/>
              <a:t>transparency</a:t>
            </a:r>
            <a:r>
              <a:rPr lang="da-DK" dirty="0"/>
              <a:t>, </a:t>
            </a:r>
            <a:r>
              <a:rPr lang="da-DK" dirty="0" err="1"/>
              <a:t>documentation</a:t>
            </a:r>
            <a:r>
              <a:rPr lang="da-DK" dirty="0"/>
              <a:t> and </a:t>
            </a:r>
            <a:r>
              <a:rPr lang="da-DK" dirty="0" err="1"/>
              <a:t>value</a:t>
            </a:r>
            <a:r>
              <a:rPr lang="da-DK" dirty="0"/>
              <a:t> for the end users. This is done by </a:t>
            </a:r>
            <a:r>
              <a:rPr lang="da-DK" dirty="0" err="1"/>
              <a:t>testing</a:t>
            </a:r>
            <a:r>
              <a:rPr lang="da-DK" dirty="0"/>
              <a:t> the systems with </a:t>
            </a:r>
            <a:r>
              <a:rPr lang="da-DK" dirty="0" err="1"/>
              <a:t>both</a:t>
            </a:r>
            <a:r>
              <a:rPr lang="da-DK" dirty="0"/>
              <a:t> </a:t>
            </a:r>
            <a:r>
              <a:rPr lang="da-DK" dirty="0" err="1"/>
              <a:t>think-aloud</a:t>
            </a:r>
            <a:r>
              <a:rPr lang="da-DK" dirty="0"/>
              <a:t> tests and a </a:t>
            </a:r>
            <a:r>
              <a:rPr lang="da-DK" dirty="0" err="1"/>
              <a:t>Hackathon</a:t>
            </a:r>
            <a:r>
              <a:rPr lang="da-DK" dirty="0"/>
              <a:t>. </a:t>
            </a:r>
            <a:r>
              <a:rPr lang="da-DK" dirty="0" err="1"/>
              <a:t>Think-aloud</a:t>
            </a:r>
            <a:r>
              <a:rPr lang="da-DK" dirty="0"/>
              <a:t> tests provide </a:t>
            </a:r>
            <a:r>
              <a:rPr lang="da-DK" dirty="0" err="1"/>
              <a:t>knowledge</a:t>
            </a:r>
            <a:r>
              <a:rPr lang="da-DK" dirty="0"/>
              <a:t> and </a:t>
            </a:r>
            <a:r>
              <a:rPr lang="da-DK" dirty="0" err="1"/>
              <a:t>understanding</a:t>
            </a:r>
            <a:r>
              <a:rPr lang="da-DK" dirty="0"/>
              <a:t> of </a:t>
            </a:r>
            <a:r>
              <a:rPr lang="da-DK" dirty="0" err="1"/>
              <a:t>how</a:t>
            </a:r>
            <a:r>
              <a:rPr lang="da-DK" dirty="0"/>
              <a:t> users </a:t>
            </a:r>
            <a:r>
              <a:rPr lang="da-DK" dirty="0" err="1"/>
              <a:t>perceive</a:t>
            </a:r>
            <a:r>
              <a:rPr lang="da-DK" dirty="0"/>
              <a:t> the system, </a:t>
            </a:r>
            <a:r>
              <a:rPr lang="da-DK" dirty="0" err="1"/>
              <a:t>its</a:t>
            </a:r>
            <a:r>
              <a:rPr lang="da-DK" dirty="0"/>
              <a:t> </a:t>
            </a:r>
            <a:r>
              <a:rPr lang="da-DK" dirty="0" err="1"/>
              <a:t>functionality</a:t>
            </a:r>
            <a:r>
              <a:rPr lang="da-DK" dirty="0"/>
              <a:t> as </a:t>
            </a:r>
            <a:r>
              <a:rPr lang="da-DK" dirty="0" err="1"/>
              <a:t>well</a:t>
            </a:r>
            <a:r>
              <a:rPr lang="da-DK" dirty="0"/>
              <a:t> as the </a:t>
            </a:r>
            <a:r>
              <a:rPr lang="da-DK" dirty="0" err="1"/>
              <a:t>system's</a:t>
            </a:r>
            <a:r>
              <a:rPr lang="da-DK" dirty="0"/>
              <a:t> </a:t>
            </a:r>
            <a:r>
              <a:rPr lang="da-DK" dirty="0" err="1"/>
              <a:t>faults</a:t>
            </a:r>
            <a:r>
              <a:rPr lang="da-DK" dirty="0"/>
              <a:t>, shortcomings and potentials. The test </a:t>
            </a:r>
            <a:r>
              <a:rPr lang="da-DK" dirty="0" err="1"/>
              <a:t>subjects</a:t>
            </a:r>
            <a:r>
              <a:rPr lang="da-DK" dirty="0"/>
              <a:t> (</a:t>
            </a:r>
            <a:r>
              <a:rPr lang="da-DK" dirty="0" err="1"/>
              <a:t>who</a:t>
            </a:r>
            <a:r>
              <a:rPr lang="da-DK" dirty="0"/>
              <a:t> in </a:t>
            </a:r>
            <a:r>
              <a:rPr lang="da-DK" dirty="0" err="1"/>
              <a:t>this</a:t>
            </a:r>
            <a:r>
              <a:rPr lang="da-DK" dirty="0"/>
              <a:t> test </a:t>
            </a:r>
            <a:r>
              <a:rPr lang="da-DK" dirty="0" err="1"/>
              <a:t>are</a:t>
            </a:r>
            <a:r>
              <a:rPr lang="da-DK" dirty="0"/>
              <a:t> </a:t>
            </a:r>
            <a:r>
              <a:rPr lang="da-DK" dirty="0" err="1"/>
              <a:t>exclusively</a:t>
            </a:r>
            <a:r>
              <a:rPr lang="da-DK" dirty="0"/>
              <a:t> information specialists at KUB and AUL) </a:t>
            </a:r>
            <a:r>
              <a:rPr lang="da-DK" dirty="0" err="1"/>
              <a:t>comment</a:t>
            </a:r>
            <a:r>
              <a:rPr lang="da-DK" dirty="0"/>
              <a:t>, </a:t>
            </a:r>
            <a:r>
              <a:rPr lang="da-DK" dirty="0" err="1"/>
              <a:t>elaborate</a:t>
            </a:r>
            <a:r>
              <a:rPr lang="da-DK" dirty="0"/>
              <a:t> and </a:t>
            </a:r>
            <a:r>
              <a:rPr lang="da-DK" dirty="0" err="1"/>
              <a:t>come</a:t>
            </a:r>
            <a:r>
              <a:rPr lang="da-DK" dirty="0"/>
              <a:t> up with </a:t>
            </a:r>
            <a:r>
              <a:rPr lang="da-DK" dirty="0" err="1"/>
              <a:t>ideas</a:t>
            </a:r>
            <a:r>
              <a:rPr lang="da-DK" dirty="0"/>
              <a:t> for </a:t>
            </a:r>
            <a:r>
              <a:rPr lang="da-DK" dirty="0" err="1"/>
              <a:t>how</a:t>
            </a:r>
            <a:r>
              <a:rPr lang="da-DK" dirty="0"/>
              <a:t> the system </a:t>
            </a:r>
            <a:r>
              <a:rPr lang="da-DK" dirty="0" err="1"/>
              <a:t>can</a:t>
            </a:r>
            <a:r>
              <a:rPr lang="da-DK" dirty="0"/>
              <a:t> </a:t>
            </a:r>
            <a:r>
              <a:rPr lang="da-DK" dirty="0" err="1"/>
              <a:t>be</a:t>
            </a:r>
            <a:r>
              <a:rPr lang="da-DK" dirty="0"/>
              <a:t> </a:t>
            </a:r>
            <a:r>
              <a:rPr lang="da-DK" dirty="0" err="1"/>
              <a:t>used</a:t>
            </a:r>
            <a:r>
              <a:rPr lang="da-DK" dirty="0"/>
              <a:t> at the </a:t>
            </a:r>
            <a:r>
              <a:rPr lang="da-DK" dirty="0" err="1"/>
              <a:t>university</a:t>
            </a:r>
            <a:r>
              <a:rPr lang="da-DK" dirty="0"/>
              <a:t> </a:t>
            </a:r>
            <a:r>
              <a:rPr lang="da-DK" dirty="0" err="1"/>
              <a:t>library</a:t>
            </a:r>
            <a:r>
              <a:rPr lang="da-DK" dirty="0"/>
              <a:t>. By </a:t>
            </a:r>
            <a:r>
              <a:rPr lang="da-DK" dirty="0" err="1"/>
              <a:t>holding</a:t>
            </a:r>
            <a:r>
              <a:rPr lang="da-DK" dirty="0"/>
              <a:t> a </a:t>
            </a:r>
            <a:r>
              <a:rPr lang="da-DK" dirty="0" err="1"/>
              <a:t>Hackathon</a:t>
            </a:r>
            <a:r>
              <a:rPr lang="da-DK" dirty="0"/>
              <a:t> with test persons (researchers and information specialists at KUB and AUL), </a:t>
            </a:r>
            <a:r>
              <a:rPr lang="da-DK" dirty="0" err="1"/>
              <a:t>this</a:t>
            </a:r>
            <a:r>
              <a:rPr lang="da-DK" dirty="0"/>
              <a:t> </a:t>
            </a:r>
            <a:r>
              <a:rPr lang="da-DK" dirty="0" err="1"/>
              <a:t>means</a:t>
            </a:r>
            <a:r>
              <a:rPr lang="da-DK" dirty="0"/>
              <a:t> </a:t>
            </a:r>
            <a:r>
              <a:rPr lang="da-DK" dirty="0" err="1"/>
              <a:t>that</a:t>
            </a:r>
            <a:r>
              <a:rPr lang="da-DK" dirty="0"/>
              <a:t> the test persons themselves </a:t>
            </a:r>
            <a:r>
              <a:rPr lang="da-DK" dirty="0" err="1"/>
              <a:t>choose</a:t>
            </a:r>
            <a:r>
              <a:rPr lang="da-DK" dirty="0"/>
              <a:t> </a:t>
            </a:r>
            <a:r>
              <a:rPr lang="da-DK" dirty="0" err="1"/>
              <a:t>their</a:t>
            </a:r>
            <a:r>
              <a:rPr lang="da-DK" dirty="0"/>
              <a:t> </a:t>
            </a:r>
            <a:r>
              <a:rPr lang="da-DK" dirty="0" err="1"/>
              <a:t>own</a:t>
            </a:r>
            <a:r>
              <a:rPr lang="da-DK" dirty="0"/>
              <a:t> </a:t>
            </a:r>
            <a:r>
              <a:rPr lang="da-DK" dirty="0" err="1"/>
              <a:t>approaches</a:t>
            </a:r>
            <a:r>
              <a:rPr lang="da-DK" dirty="0"/>
              <a:t> to the AI systems to </a:t>
            </a:r>
            <a:r>
              <a:rPr lang="da-DK" dirty="0" err="1"/>
              <a:t>solve</a:t>
            </a:r>
            <a:r>
              <a:rPr lang="da-DK" dirty="0"/>
              <a:t> a common case and </a:t>
            </a:r>
            <a:r>
              <a:rPr lang="da-DK" dirty="0" err="1"/>
              <a:t>thus</a:t>
            </a:r>
            <a:r>
              <a:rPr lang="da-DK" dirty="0"/>
              <a:t> test the systems '</a:t>
            </a:r>
            <a:r>
              <a:rPr lang="da-DK" dirty="0" err="1"/>
              <a:t>algorithmic</a:t>
            </a:r>
            <a:r>
              <a:rPr lang="da-DK" dirty="0"/>
              <a:t> </a:t>
            </a:r>
            <a:r>
              <a:rPr lang="da-DK" dirty="0" err="1"/>
              <a:t>search</a:t>
            </a:r>
            <a:r>
              <a:rPr lang="da-DK" dirty="0"/>
              <a:t> and the test persons' </a:t>
            </a:r>
            <a:r>
              <a:rPr lang="da-DK" dirty="0" err="1"/>
              <a:t>personal</a:t>
            </a:r>
            <a:r>
              <a:rPr lang="da-DK" dirty="0"/>
              <a:t> approach to the AI systems. . In </a:t>
            </a:r>
            <a:r>
              <a:rPr lang="da-DK" dirty="0" err="1"/>
              <a:t>order</a:t>
            </a:r>
            <a:r>
              <a:rPr lang="da-DK" dirty="0"/>
              <a:t> to have </a:t>
            </a:r>
            <a:r>
              <a:rPr lang="da-DK" dirty="0" err="1"/>
              <a:t>something</a:t>
            </a:r>
            <a:r>
              <a:rPr lang="da-DK" dirty="0"/>
              <a:t> to </a:t>
            </a:r>
            <a:r>
              <a:rPr lang="da-DK" dirty="0" err="1"/>
              <a:t>compare</a:t>
            </a:r>
            <a:r>
              <a:rPr lang="da-DK" dirty="0"/>
              <a:t> with, </a:t>
            </a:r>
            <a:r>
              <a:rPr lang="da-DK" dirty="0" err="1"/>
              <a:t>there</a:t>
            </a:r>
            <a:r>
              <a:rPr lang="da-DK" dirty="0"/>
              <a:t> </a:t>
            </a:r>
            <a:r>
              <a:rPr lang="da-DK" dirty="0" err="1"/>
              <a:t>was</a:t>
            </a:r>
            <a:r>
              <a:rPr lang="da-DK" dirty="0"/>
              <a:t> </a:t>
            </a:r>
            <a:r>
              <a:rPr lang="da-DK" dirty="0" err="1"/>
              <a:t>also</a:t>
            </a:r>
            <a:r>
              <a:rPr lang="da-DK" dirty="0"/>
              <a:t> a </a:t>
            </a:r>
            <a:r>
              <a:rPr lang="da-DK" dirty="0" err="1"/>
              <a:t>control</a:t>
            </a:r>
            <a:r>
              <a:rPr lang="da-DK" dirty="0"/>
              <a:t> </a:t>
            </a:r>
            <a:r>
              <a:rPr lang="da-DK" dirty="0" err="1"/>
              <a:t>group</a:t>
            </a:r>
            <a:r>
              <a:rPr lang="da-DK" dirty="0"/>
              <a:t> </a:t>
            </a:r>
            <a:r>
              <a:rPr lang="da-DK" dirty="0" err="1"/>
              <a:t>that</a:t>
            </a:r>
            <a:r>
              <a:rPr lang="da-DK" dirty="0"/>
              <a:t> </a:t>
            </a:r>
            <a:r>
              <a:rPr lang="da-DK" dirty="0" err="1"/>
              <a:t>searched</a:t>
            </a:r>
            <a:r>
              <a:rPr lang="da-DK" dirty="0"/>
              <a:t> in </a:t>
            </a:r>
            <a:r>
              <a:rPr lang="da-DK" dirty="0" err="1"/>
              <a:t>well-known</a:t>
            </a:r>
            <a:r>
              <a:rPr lang="da-DK" dirty="0"/>
              <a:t> databases </a:t>
            </a:r>
            <a:r>
              <a:rPr lang="da-DK" dirty="0" err="1"/>
              <a:t>such</a:t>
            </a:r>
            <a:r>
              <a:rPr lang="da-DK" dirty="0"/>
              <a:t> as PubMed, Web of Science and Google </a:t>
            </a:r>
            <a:r>
              <a:rPr lang="da-DK" dirty="0" err="1"/>
              <a:t>Scholar</a:t>
            </a:r>
            <a:r>
              <a:rPr lang="da-DK" dirty="0"/>
              <a:t>. </a:t>
            </a:r>
            <a:r>
              <a:rPr lang="da-DK" dirty="0" err="1"/>
              <a:t>After</a:t>
            </a:r>
            <a:r>
              <a:rPr lang="da-DK" dirty="0"/>
              <a:t> </a:t>
            </a:r>
            <a:r>
              <a:rPr lang="da-DK" dirty="0" err="1"/>
              <a:t>Hackathon</a:t>
            </a:r>
            <a:r>
              <a:rPr lang="da-DK" dirty="0"/>
              <a:t>, the </a:t>
            </a:r>
            <a:r>
              <a:rPr lang="da-DK" dirty="0" err="1"/>
              <a:t>control</a:t>
            </a:r>
            <a:r>
              <a:rPr lang="da-DK" dirty="0"/>
              <a:t> </a:t>
            </a:r>
            <a:r>
              <a:rPr lang="da-DK" dirty="0" err="1"/>
              <a:t>group's</a:t>
            </a:r>
            <a:r>
              <a:rPr lang="da-DK" dirty="0"/>
              <a:t> </a:t>
            </a:r>
            <a:r>
              <a:rPr lang="da-DK" dirty="0" err="1"/>
              <a:t>results</a:t>
            </a:r>
            <a:r>
              <a:rPr lang="da-DK" dirty="0"/>
              <a:t> </a:t>
            </a:r>
            <a:r>
              <a:rPr lang="da-DK" dirty="0" err="1"/>
              <a:t>were</a:t>
            </a:r>
            <a:r>
              <a:rPr lang="da-DK" dirty="0"/>
              <a:t> </a:t>
            </a:r>
            <a:r>
              <a:rPr lang="da-DK" dirty="0" err="1"/>
              <a:t>similar</a:t>
            </a:r>
            <a:r>
              <a:rPr lang="da-DK" dirty="0"/>
              <a:t> to the </a:t>
            </a:r>
            <a:r>
              <a:rPr lang="da-DK" dirty="0" err="1"/>
              <a:t>results</a:t>
            </a:r>
            <a:r>
              <a:rPr lang="da-DK" dirty="0"/>
              <a:t> of the AI systems. </a:t>
            </a:r>
            <a:r>
              <a:rPr lang="da-DK" dirty="0" err="1"/>
              <a:t>Hackathon</a:t>
            </a:r>
            <a:r>
              <a:rPr lang="da-DK" dirty="0"/>
              <a:t> is </a:t>
            </a:r>
            <a:r>
              <a:rPr lang="da-DK" dirty="0" err="1"/>
              <a:t>based</a:t>
            </a:r>
            <a:r>
              <a:rPr lang="da-DK" dirty="0"/>
              <a:t> on observations of user </a:t>
            </a:r>
            <a:r>
              <a:rPr lang="da-DK" dirty="0" err="1"/>
              <a:t>behavior</a:t>
            </a:r>
            <a:r>
              <a:rPr lang="da-DK" dirty="0"/>
              <a:t> and </a:t>
            </a:r>
            <a:r>
              <a:rPr lang="da-DK" dirty="0" err="1"/>
              <a:t>usage</a:t>
            </a:r>
            <a:r>
              <a:rPr lang="da-DK" dirty="0"/>
              <a:t> scenarios as </a:t>
            </a:r>
            <a:r>
              <a:rPr lang="da-DK" dirty="0" err="1"/>
              <a:t>well</a:t>
            </a:r>
            <a:r>
              <a:rPr lang="da-DK" dirty="0"/>
              <a:t> as </a:t>
            </a:r>
            <a:r>
              <a:rPr lang="da-DK" dirty="0" err="1"/>
              <a:t>qualitative</a:t>
            </a:r>
            <a:r>
              <a:rPr lang="da-DK" dirty="0"/>
              <a:t> feedback from the tests, a </a:t>
            </a:r>
            <a:r>
              <a:rPr lang="da-DK" dirty="0" err="1"/>
              <a:t>bibliometric</a:t>
            </a:r>
            <a:r>
              <a:rPr lang="da-DK" dirty="0"/>
              <a:t> </a:t>
            </a:r>
            <a:r>
              <a:rPr lang="da-DK" dirty="0" err="1"/>
              <a:t>analysis</a:t>
            </a:r>
            <a:r>
              <a:rPr lang="da-DK" dirty="0"/>
              <a:t> of the </a:t>
            </a:r>
            <a:r>
              <a:rPr lang="da-DK" dirty="0" err="1"/>
              <a:t>publications</a:t>
            </a:r>
            <a:r>
              <a:rPr lang="da-DK" dirty="0"/>
              <a:t>, </a:t>
            </a:r>
            <a:r>
              <a:rPr lang="da-DK" dirty="0" err="1"/>
              <a:t>assessed</a:t>
            </a:r>
            <a:r>
              <a:rPr lang="da-DK" dirty="0"/>
              <a:t> as relevant by the </a:t>
            </a:r>
            <a:r>
              <a:rPr lang="da-DK" dirty="0" err="1"/>
              <a:t>Hackathon</a:t>
            </a:r>
            <a:r>
              <a:rPr lang="da-DK" dirty="0"/>
              <a:t> participants, and a </a:t>
            </a:r>
            <a:r>
              <a:rPr lang="da-DK" dirty="0" err="1"/>
              <a:t>quality</a:t>
            </a:r>
            <a:r>
              <a:rPr lang="da-DK" dirty="0"/>
              <a:t> </a:t>
            </a:r>
            <a:r>
              <a:rPr lang="da-DK" dirty="0" err="1"/>
              <a:t>assessment</a:t>
            </a:r>
            <a:r>
              <a:rPr lang="da-DK" dirty="0"/>
              <a:t> of the </a:t>
            </a:r>
            <a:r>
              <a:rPr lang="da-DK" dirty="0" err="1"/>
              <a:t>scientific</a:t>
            </a:r>
            <a:r>
              <a:rPr lang="da-DK" dirty="0"/>
              <a:t> </a:t>
            </a:r>
            <a:r>
              <a:rPr lang="da-DK" dirty="0" err="1"/>
              <a:t>quality</a:t>
            </a:r>
            <a:r>
              <a:rPr lang="da-DK" dirty="0"/>
              <a:t> of the </a:t>
            </a:r>
            <a:r>
              <a:rPr lang="da-DK" dirty="0" err="1"/>
              <a:t>publications</a:t>
            </a:r>
            <a:r>
              <a:rPr lang="da-DK" dirty="0"/>
              <a:t> made by </a:t>
            </a:r>
            <a:r>
              <a:rPr lang="da-DK" dirty="0" err="1"/>
              <a:t>experts</a:t>
            </a:r>
            <a:r>
              <a:rPr lang="da-DK" dirty="0"/>
              <a:t>. In addition to the </a:t>
            </a:r>
            <a:r>
              <a:rPr lang="da-DK" dirty="0" err="1"/>
              <a:t>two</a:t>
            </a:r>
            <a:r>
              <a:rPr lang="da-DK" dirty="0"/>
              <a:t> major </a:t>
            </a:r>
            <a:r>
              <a:rPr lang="da-DK" dirty="0" err="1"/>
              <a:t>survey</a:t>
            </a:r>
            <a:r>
              <a:rPr lang="da-DK" dirty="0"/>
              <a:t> </a:t>
            </a:r>
            <a:r>
              <a:rPr lang="da-DK" dirty="0" err="1"/>
              <a:t>methods</a:t>
            </a:r>
            <a:r>
              <a:rPr lang="da-DK" dirty="0"/>
              <a:t>, </a:t>
            </a:r>
            <a:r>
              <a:rPr lang="da-DK" dirty="0" err="1"/>
              <a:t>we</a:t>
            </a:r>
            <a:r>
              <a:rPr lang="da-DK" dirty="0"/>
              <a:t> have </a:t>
            </a:r>
            <a:r>
              <a:rPr lang="da-DK" dirty="0" err="1"/>
              <a:t>invited</a:t>
            </a:r>
            <a:r>
              <a:rPr lang="da-DK" dirty="0"/>
              <a:t> </a:t>
            </a:r>
            <a:r>
              <a:rPr lang="da-DK" dirty="0" err="1"/>
              <a:t>colleagues</a:t>
            </a:r>
            <a:r>
              <a:rPr lang="da-DK" dirty="0"/>
              <a:t> </a:t>
            </a:r>
            <a:r>
              <a:rPr lang="da-DK" dirty="0" err="1"/>
              <a:t>throughout</a:t>
            </a:r>
            <a:r>
              <a:rPr lang="da-DK" dirty="0"/>
              <a:t> KB to test the systems and give </a:t>
            </a:r>
            <a:r>
              <a:rPr lang="da-DK" dirty="0" err="1"/>
              <a:t>us</a:t>
            </a:r>
            <a:r>
              <a:rPr lang="da-DK" dirty="0"/>
              <a:t> feedback via a </a:t>
            </a:r>
            <a:r>
              <a:rPr lang="da-DK" dirty="0" err="1"/>
              <a:t>questionnaire</a:t>
            </a:r>
            <a:r>
              <a:rPr lang="da-DK" dirty="0"/>
              <a:t>.</a:t>
            </a:r>
            <a:endParaRPr lang="da-DK" dirty="0">
              <a:cs typeface="Arial"/>
            </a:endParaRPr>
          </a:p>
          <a:p>
            <a:pPr>
              <a:lnSpc>
                <a:spcPct val="99000"/>
              </a:lnSpc>
            </a:pPr>
            <a:endParaRPr lang="da-DK" dirty="0">
              <a:latin typeface="Arial"/>
              <a:cs typeface="Arial"/>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5</a:t>
            </a:fld>
            <a:endParaRPr lang="en-GB"/>
          </a:p>
        </p:txBody>
      </p:sp>
    </p:spTree>
    <p:extLst>
      <p:ext uri="{BB962C8B-B14F-4D97-AF65-F5344CB8AC3E}">
        <p14:creationId xmlns:p14="http://schemas.microsoft.com/office/powerpoint/2010/main" val="1440966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Julie</a:t>
            </a:r>
          </a:p>
          <a:p>
            <a:pPr>
              <a:lnSpc>
                <a:spcPct val="99000"/>
              </a:lnSpc>
            </a:pPr>
            <a:r>
              <a:rPr lang="da-DK" b="1" dirty="0"/>
              <a:t>Spring and </a:t>
            </a:r>
            <a:r>
              <a:rPr lang="da-DK" b="1" dirty="0" err="1"/>
              <a:t>fall</a:t>
            </a:r>
            <a:r>
              <a:rPr lang="da-DK" b="1" dirty="0"/>
              <a:t> 2021:</a:t>
            </a:r>
            <a:endParaRPr lang="en-US" dirty="0"/>
          </a:p>
          <a:p>
            <a:pPr>
              <a:lnSpc>
                <a:spcPct val="99000"/>
              </a:lnSpc>
            </a:pPr>
            <a:r>
              <a:rPr lang="da-DK" dirty="0"/>
              <a:t>The purpose of </a:t>
            </a:r>
            <a:r>
              <a:rPr lang="da-DK" dirty="0" err="1"/>
              <a:t>testing</a:t>
            </a:r>
            <a:r>
              <a:rPr lang="da-DK" dirty="0"/>
              <a:t> has </a:t>
            </a:r>
            <a:r>
              <a:rPr lang="da-DK" dirty="0" err="1"/>
              <a:t>been</a:t>
            </a:r>
            <a:r>
              <a:rPr lang="da-DK" dirty="0"/>
              <a:t> to </a:t>
            </a:r>
            <a:r>
              <a:rPr lang="da-DK" dirty="0" err="1"/>
              <a:t>examine</a:t>
            </a:r>
            <a:r>
              <a:rPr lang="da-DK" dirty="0"/>
              <a:t> the </a:t>
            </a:r>
            <a:r>
              <a:rPr lang="da-DK" dirty="0" err="1"/>
              <a:t>two</a:t>
            </a:r>
            <a:r>
              <a:rPr lang="da-DK" dirty="0"/>
              <a:t> </a:t>
            </a:r>
            <a:r>
              <a:rPr lang="da-DK" dirty="0" err="1"/>
              <a:t>selected</a:t>
            </a:r>
            <a:r>
              <a:rPr lang="da-DK" dirty="0"/>
              <a:t> and </a:t>
            </a:r>
            <a:r>
              <a:rPr lang="da-DK" dirty="0" err="1"/>
              <a:t>purchased</a:t>
            </a:r>
            <a:r>
              <a:rPr lang="da-DK" dirty="0"/>
              <a:t> systems in terms of </a:t>
            </a:r>
            <a:r>
              <a:rPr lang="da-DK" dirty="0" err="1"/>
              <a:t>function</a:t>
            </a:r>
            <a:r>
              <a:rPr lang="da-DK" dirty="0"/>
              <a:t>, </a:t>
            </a:r>
            <a:r>
              <a:rPr lang="da-DK" dirty="0" err="1"/>
              <a:t>efficiency</a:t>
            </a:r>
            <a:r>
              <a:rPr lang="da-DK" dirty="0"/>
              <a:t>, </a:t>
            </a:r>
            <a:r>
              <a:rPr lang="da-DK" dirty="0" err="1"/>
              <a:t>transparency</a:t>
            </a:r>
            <a:r>
              <a:rPr lang="da-DK" dirty="0"/>
              <a:t>, </a:t>
            </a:r>
            <a:r>
              <a:rPr lang="da-DK" dirty="0" err="1"/>
              <a:t>documentation</a:t>
            </a:r>
            <a:r>
              <a:rPr lang="da-DK" dirty="0"/>
              <a:t> and </a:t>
            </a:r>
            <a:r>
              <a:rPr lang="da-DK" dirty="0" err="1"/>
              <a:t>value</a:t>
            </a:r>
            <a:r>
              <a:rPr lang="da-DK" dirty="0"/>
              <a:t> for the end users --&gt; This is done by </a:t>
            </a:r>
            <a:r>
              <a:rPr lang="da-DK" dirty="0" err="1"/>
              <a:t>testing</a:t>
            </a:r>
            <a:r>
              <a:rPr lang="da-DK" dirty="0"/>
              <a:t> the systems with </a:t>
            </a:r>
            <a:r>
              <a:rPr lang="da-DK" dirty="0" err="1"/>
              <a:t>both</a:t>
            </a:r>
            <a:r>
              <a:rPr lang="da-DK" dirty="0"/>
              <a:t> </a:t>
            </a:r>
            <a:r>
              <a:rPr lang="da-DK" dirty="0" err="1"/>
              <a:t>think-aloud</a:t>
            </a:r>
            <a:r>
              <a:rPr lang="da-DK" dirty="0"/>
              <a:t> tests and a </a:t>
            </a:r>
            <a:r>
              <a:rPr lang="da-DK" dirty="0" err="1"/>
              <a:t>Hackathon</a:t>
            </a:r>
            <a:r>
              <a:rPr lang="da-DK" dirty="0"/>
              <a:t>. </a:t>
            </a:r>
            <a:endParaRPr lang="da-DK" dirty="0">
              <a:cs typeface="Arial"/>
            </a:endParaRPr>
          </a:p>
          <a:p>
            <a:pPr>
              <a:lnSpc>
                <a:spcPct val="99000"/>
              </a:lnSpc>
            </a:pPr>
            <a:r>
              <a:rPr lang="da-DK" b="1" dirty="0" err="1"/>
              <a:t>Think-aloud</a:t>
            </a:r>
            <a:r>
              <a:rPr lang="da-DK" b="1" dirty="0"/>
              <a:t> tests</a:t>
            </a:r>
            <a:r>
              <a:rPr lang="da-DK" dirty="0"/>
              <a:t> provide </a:t>
            </a:r>
            <a:r>
              <a:rPr lang="da-DK" dirty="0" err="1"/>
              <a:t>knowledge</a:t>
            </a:r>
            <a:r>
              <a:rPr lang="da-DK" dirty="0"/>
              <a:t> and </a:t>
            </a:r>
            <a:r>
              <a:rPr lang="da-DK" dirty="0" err="1"/>
              <a:t>understanding</a:t>
            </a:r>
            <a:r>
              <a:rPr lang="da-DK" dirty="0"/>
              <a:t> of </a:t>
            </a:r>
            <a:r>
              <a:rPr lang="da-DK" dirty="0" err="1"/>
              <a:t>how</a:t>
            </a:r>
            <a:r>
              <a:rPr lang="da-DK" dirty="0"/>
              <a:t> users </a:t>
            </a:r>
            <a:r>
              <a:rPr lang="da-DK" dirty="0" err="1"/>
              <a:t>perceive</a:t>
            </a:r>
            <a:r>
              <a:rPr lang="da-DK" dirty="0"/>
              <a:t> the system, </a:t>
            </a:r>
            <a:r>
              <a:rPr lang="da-DK" dirty="0" err="1"/>
              <a:t>its</a:t>
            </a:r>
            <a:r>
              <a:rPr lang="da-DK" dirty="0"/>
              <a:t> </a:t>
            </a:r>
            <a:r>
              <a:rPr lang="da-DK" dirty="0" err="1"/>
              <a:t>functionality</a:t>
            </a:r>
            <a:r>
              <a:rPr lang="da-DK" dirty="0"/>
              <a:t> as </a:t>
            </a:r>
            <a:r>
              <a:rPr lang="da-DK" dirty="0" err="1"/>
              <a:t>well</a:t>
            </a:r>
            <a:r>
              <a:rPr lang="da-DK" dirty="0"/>
              <a:t> as the </a:t>
            </a:r>
            <a:r>
              <a:rPr lang="da-DK" dirty="0" err="1"/>
              <a:t>system's</a:t>
            </a:r>
            <a:r>
              <a:rPr lang="da-DK" dirty="0"/>
              <a:t> </a:t>
            </a:r>
            <a:r>
              <a:rPr lang="da-DK" dirty="0" err="1"/>
              <a:t>faults</a:t>
            </a:r>
            <a:r>
              <a:rPr lang="da-DK" dirty="0"/>
              <a:t>, shortcomings and potentials. The test </a:t>
            </a:r>
            <a:r>
              <a:rPr lang="da-DK" dirty="0" err="1"/>
              <a:t>subjects</a:t>
            </a:r>
            <a:r>
              <a:rPr lang="da-DK" dirty="0"/>
              <a:t> (</a:t>
            </a:r>
            <a:r>
              <a:rPr lang="da-DK" dirty="0" err="1"/>
              <a:t>who</a:t>
            </a:r>
            <a:r>
              <a:rPr lang="da-DK" dirty="0"/>
              <a:t> in </a:t>
            </a:r>
            <a:r>
              <a:rPr lang="da-DK" dirty="0" err="1"/>
              <a:t>this</a:t>
            </a:r>
            <a:r>
              <a:rPr lang="da-DK" dirty="0"/>
              <a:t> test </a:t>
            </a:r>
            <a:r>
              <a:rPr lang="da-DK" dirty="0" err="1"/>
              <a:t>are</a:t>
            </a:r>
            <a:r>
              <a:rPr lang="da-DK" dirty="0"/>
              <a:t> </a:t>
            </a:r>
            <a:r>
              <a:rPr lang="da-DK" dirty="0" err="1"/>
              <a:t>exclusively</a:t>
            </a:r>
            <a:r>
              <a:rPr lang="da-DK" dirty="0"/>
              <a:t> information specialists at KUB and AUL) </a:t>
            </a:r>
            <a:r>
              <a:rPr lang="da-DK" dirty="0" err="1"/>
              <a:t>comment</a:t>
            </a:r>
            <a:r>
              <a:rPr lang="da-DK" dirty="0"/>
              <a:t>, </a:t>
            </a:r>
            <a:r>
              <a:rPr lang="da-DK" dirty="0" err="1"/>
              <a:t>elaborate</a:t>
            </a:r>
            <a:r>
              <a:rPr lang="da-DK" dirty="0"/>
              <a:t> and </a:t>
            </a:r>
            <a:r>
              <a:rPr lang="da-DK" dirty="0" err="1"/>
              <a:t>come</a:t>
            </a:r>
            <a:r>
              <a:rPr lang="da-DK" dirty="0"/>
              <a:t> up with </a:t>
            </a:r>
            <a:r>
              <a:rPr lang="da-DK" dirty="0" err="1"/>
              <a:t>ideas</a:t>
            </a:r>
            <a:r>
              <a:rPr lang="da-DK" dirty="0"/>
              <a:t> for </a:t>
            </a:r>
            <a:r>
              <a:rPr lang="da-DK" dirty="0" err="1"/>
              <a:t>how</a:t>
            </a:r>
            <a:r>
              <a:rPr lang="da-DK" dirty="0"/>
              <a:t> the system </a:t>
            </a:r>
            <a:r>
              <a:rPr lang="da-DK" dirty="0" err="1"/>
              <a:t>can</a:t>
            </a:r>
            <a:r>
              <a:rPr lang="da-DK" dirty="0"/>
              <a:t> </a:t>
            </a:r>
            <a:r>
              <a:rPr lang="da-DK" dirty="0" err="1"/>
              <a:t>be</a:t>
            </a:r>
            <a:r>
              <a:rPr lang="da-DK" dirty="0"/>
              <a:t> </a:t>
            </a:r>
            <a:r>
              <a:rPr lang="da-DK" dirty="0" err="1"/>
              <a:t>used</a:t>
            </a:r>
            <a:r>
              <a:rPr lang="da-DK" dirty="0"/>
              <a:t> at the </a:t>
            </a:r>
            <a:r>
              <a:rPr lang="da-DK" dirty="0" err="1"/>
              <a:t>university</a:t>
            </a:r>
            <a:r>
              <a:rPr lang="da-DK" dirty="0"/>
              <a:t> </a:t>
            </a:r>
            <a:r>
              <a:rPr lang="da-DK" dirty="0" err="1"/>
              <a:t>library</a:t>
            </a:r>
            <a:r>
              <a:rPr lang="da-DK" dirty="0"/>
              <a:t>. </a:t>
            </a:r>
            <a:endParaRPr lang="da-DK"/>
          </a:p>
          <a:p>
            <a:pPr>
              <a:lnSpc>
                <a:spcPct val="99000"/>
              </a:lnSpc>
            </a:pPr>
            <a:r>
              <a:rPr lang="da-DK" dirty="0"/>
              <a:t>By </a:t>
            </a:r>
            <a:r>
              <a:rPr lang="da-DK" dirty="0" err="1"/>
              <a:t>holding</a:t>
            </a:r>
            <a:r>
              <a:rPr lang="da-DK" dirty="0"/>
              <a:t> a </a:t>
            </a:r>
            <a:r>
              <a:rPr lang="da-DK" b="1" dirty="0" err="1"/>
              <a:t>Hackathon</a:t>
            </a:r>
            <a:r>
              <a:rPr lang="da-DK" b="1" dirty="0"/>
              <a:t> </a:t>
            </a:r>
            <a:r>
              <a:rPr lang="da-DK" dirty="0"/>
              <a:t>(Hacking and Marathon) with test persons (researchers and information specialists at KUB and AUL), </a:t>
            </a:r>
            <a:r>
              <a:rPr lang="da-DK" dirty="0" err="1"/>
              <a:t>this</a:t>
            </a:r>
            <a:r>
              <a:rPr lang="da-DK" dirty="0"/>
              <a:t> </a:t>
            </a:r>
            <a:r>
              <a:rPr lang="da-DK" dirty="0" err="1"/>
              <a:t>means</a:t>
            </a:r>
            <a:r>
              <a:rPr lang="da-DK" dirty="0"/>
              <a:t> </a:t>
            </a:r>
            <a:r>
              <a:rPr lang="da-DK" dirty="0" err="1"/>
              <a:t>that</a:t>
            </a:r>
            <a:r>
              <a:rPr lang="da-DK" dirty="0"/>
              <a:t> the test persons themselves </a:t>
            </a:r>
            <a:r>
              <a:rPr lang="da-DK" dirty="0" err="1"/>
              <a:t>choose</a:t>
            </a:r>
            <a:r>
              <a:rPr lang="da-DK" dirty="0"/>
              <a:t> </a:t>
            </a:r>
            <a:r>
              <a:rPr lang="da-DK" dirty="0" err="1"/>
              <a:t>their</a:t>
            </a:r>
            <a:r>
              <a:rPr lang="da-DK" dirty="0"/>
              <a:t> </a:t>
            </a:r>
            <a:r>
              <a:rPr lang="da-DK" dirty="0" err="1"/>
              <a:t>own</a:t>
            </a:r>
            <a:r>
              <a:rPr lang="da-DK" dirty="0"/>
              <a:t> </a:t>
            </a:r>
            <a:r>
              <a:rPr lang="da-DK" dirty="0" err="1"/>
              <a:t>approaches</a:t>
            </a:r>
            <a:r>
              <a:rPr lang="da-DK" dirty="0"/>
              <a:t> to the AI systems to </a:t>
            </a:r>
            <a:r>
              <a:rPr lang="da-DK" dirty="0" err="1"/>
              <a:t>solve</a:t>
            </a:r>
            <a:r>
              <a:rPr lang="da-DK" dirty="0"/>
              <a:t> a common case and </a:t>
            </a:r>
            <a:r>
              <a:rPr lang="da-DK" dirty="0" err="1"/>
              <a:t>thus</a:t>
            </a:r>
            <a:r>
              <a:rPr lang="da-DK" dirty="0"/>
              <a:t> test the systems '</a:t>
            </a:r>
            <a:r>
              <a:rPr lang="da-DK" dirty="0" err="1"/>
              <a:t>algorithmic</a:t>
            </a:r>
            <a:r>
              <a:rPr lang="da-DK" dirty="0"/>
              <a:t> </a:t>
            </a:r>
            <a:r>
              <a:rPr lang="da-DK" dirty="0" err="1"/>
              <a:t>search</a:t>
            </a:r>
            <a:r>
              <a:rPr lang="da-DK" dirty="0"/>
              <a:t> and the test persons' </a:t>
            </a:r>
            <a:r>
              <a:rPr lang="da-DK" dirty="0" err="1"/>
              <a:t>personal</a:t>
            </a:r>
            <a:r>
              <a:rPr lang="da-DK" dirty="0"/>
              <a:t> approach to the AI systems. . </a:t>
            </a:r>
          </a:p>
          <a:p>
            <a:pPr>
              <a:lnSpc>
                <a:spcPct val="99000"/>
              </a:lnSpc>
            </a:pPr>
            <a:r>
              <a:rPr lang="da-DK" dirty="0"/>
              <a:t>In </a:t>
            </a:r>
            <a:r>
              <a:rPr lang="da-DK" dirty="0" err="1"/>
              <a:t>order</a:t>
            </a:r>
            <a:r>
              <a:rPr lang="da-DK" dirty="0"/>
              <a:t> to have </a:t>
            </a:r>
            <a:r>
              <a:rPr lang="da-DK" dirty="0" err="1"/>
              <a:t>something</a:t>
            </a:r>
            <a:r>
              <a:rPr lang="da-DK" dirty="0"/>
              <a:t> to </a:t>
            </a:r>
            <a:r>
              <a:rPr lang="da-DK" dirty="0" err="1"/>
              <a:t>compare</a:t>
            </a:r>
            <a:r>
              <a:rPr lang="da-DK" dirty="0"/>
              <a:t> with, </a:t>
            </a:r>
            <a:r>
              <a:rPr lang="da-DK" dirty="0" err="1"/>
              <a:t>there</a:t>
            </a:r>
            <a:r>
              <a:rPr lang="da-DK" dirty="0"/>
              <a:t> </a:t>
            </a:r>
            <a:r>
              <a:rPr lang="da-DK" dirty="0" err="1"/>
              <a:t>was</a:t>
            </a:r>
            <a:r>
              <a:rPr lang="da-DK" dirty="0"/>
              <a:t> </a:t>
            </a:r>
            <a:r>
              <a:rPr lang="da-DK" dirty="0" err="1"/>
              <a:t>also</a:t>
            </a:r>
            <a:r>
              <a:rPr lang="da-DK" dirty="0"/>
              <a:t> a </a:t>
            </a:r>
            <a:r>
              <a:rPr lang="da-DK" dirty="0" err="1"/>
              <a:t>control</a:t>
            </a:r>
            <a:r>
              <a:rPr lang="da-DK" dirty="0"/>
              <a:t> </a:t>
            </a:r>
            <a:r>
              <a:rPr lang="da-DK" dirty="0" err="1"/>
              <a:t>group</a:t>
            </a:r>
            <a:r>
              <a:rPr lang="da-DK" dirty="0"/>
              <a:t> </a:t>
            </a:r>
            <a:r>
              <a:rPr lang="da-DK" dirty="0" err="1"/>
              <a:t>that</a:t>
            </a:r>
            <a:r>
              <a:rPr lang="da-DK" dirty="0"/>
              <a:t> </a:t>
            </a:r>
            <a:r>
              <a:rPr lang="da-DK" dirty="0" err="1"/>
              <a:t>searched</a:t>
            </a:r>
            <a:r>
              <a:rPr lang="da-DK" dirty="0"/>
              <a:t> in </a:t>
            </a:r>
            <a:r>
              <a:rPr lang="da-DK" dirty="0" err="1"/>
              <a:t>well-known</a:t>
            </a:r>
            <a:r>
              <a:rPr lang="da-DK" dirty="0"/>
              <a:t> databases </a:t>
            </a:r>
            <a:r>
              <a:rPr lang="da-DK" dirty="0" err="1"/>
              <a:t>such</a:t>
            </a:r>
            <a:r>
              <a:rPr lang="da-DK" dirty="0"/>
              <a:t> as PubMed, Web of Science and Google </a:t>
            </a:r>
            <a:r>
              <a:rPr lang="da-DK" dirty="0" err="1"/>
              <a:t>Scholar</a:t>
            </a:r>
            <a:r>
              <a:rPr lang="da-DK" dirty="0"/>
              <a:t>. </a:t>
            </a:r>
            <a:r>
              <a:rPr lang="da-DK" dirty="0" err="1"/>
              <a:t>After</a:t>
            </a:r>
            <a:r>
              <a:rPr lang="da-DK" dirty="0"/>
              <a:t> </a:t>
            </a:r>
            <a:r>
              <a:rPr lang="da-DK" dirty="0" err="1"/>
              <a:t>Hackathon</a:t>
            </a:r>
            <a:r>
              <a:rPr lang="da-DK" dirty="0"/>
              <a:t>, the </a:t>
            </a:r>
            <a:r>
              <a:rPr lang="da-DK" dirty="0" err="1"/>
              <a:t>control</a:t>
            </a:r>
            <a:r>
              <a:rPr lang="da-DK" dirty="0"/>
              <a:t> </a:t>
            </a:r>
            <a:r>
              <a:rPr lang="da-DK" dirty="0" err="1"/>
              <a:t>group's</a:t>
            </a:r>
            <a:r>
              <a:rPr lang="da-DK" dirty="0"/>
              <a:t> </a:t>
            </a:r>
            <a:r>
              <a:rPr lang="da-DK" dirty="0" err="1"/>
              <a:t>results</a:t>
            </a:r>
            <a:r>
              <a:rPr lang="da-DK" dirty="0"/>
              <a:t> </a:t>
            </a:r>
            <a:r>
              <a:rPr lang="da-DK" dirty="0" err="1"/>
              <a:t>were</a:t>
            </a:r>
            <a:r>
              <a:rPr lang="da-DK" dirty="0"/>
              <a:t> </a:t>
            </a:r>
            <a:r>
              <a:rPr lang="da-DK" dirty="0" err="1"/>
              <a:t>similar</a:t>
            </a:r>
            <a:r>
              <a:rPr lang="da-DK" dirty="0"/>
              <a:t> to the </a:t>
            </a:r>
            <a:r>
              <a:rPr lang="da-DK" dirty="0" err="1"/>
              <a:t>results</a:t>
            </a:r>
            <a:r>
              <a:rPr lang="da-DK" dirty="0"/>
              <a:t> of the AI systems. </a:t>
            </a:r>
            <a:r>
              <a:rPr lang="da-DK" dirty="0" err="1"/>
              <a:t>Hackathon</a:t>
            </a:r>
            <a:r>
              <a:rPr lang="da-DK" dirty="0"/>
              <a:t> is </a:t>
            </a:r>
            <a:r>
              <a:rPr lang="da-DK" dirty="0" err="1"/>
              <a:t>based</a:t>
            </a:r>
            <a:r>
              <a:rPr lang="da-DK" dirty="0"/>
              <a:t> on observations of user </a:t>
            </a:r>
            <a:r>
              <a:rPr lang="da-DK" dirty="0" err="1"/>
              <a:t>behavior</a:t>
            </a:r>
            <a:r>
              <a:rPr lang="da-DK" dirty="0"/>
              <a:t> and </a:t>
            </a:r>
            <a:r>
              <a:rPr lang="da-DK" dirty="0" err="1"/>
              <a:t>usage</a:t>
            </a:r>
            <a:r>
              <a:rPr lang="da-DK" dirty="0"/>
              <a:t> scenarios as </a:t>
            </a:r>
            <a:r>
              <a:rPr lang="da-DK" dirty="0" err="1"/>
              <a:t>well</a:t>
            </a:r>
            <a:r>
              <a:rPr lang="da-DK" dirty="0"/>
              <a:t> as </a:t>
            </a:r>
            <a:r>
              <a:rPr lang="da-DK" dirty="0" err="1"/>
              <a:t>qualitative</a:t>
            </a:r>
            <a:r>
              <a:rPr lang="da-DK" dirty="0"/>
              <a:t> feedback from the tests, a </a:t>
            </a:r>
            <a:r>
              <a:rPr lang="da-DK" dirty="0" err="1"/>
              <a:t>bibliometric</a:t>
            </a:r>
            <a:r>
              <a:rPr lang="da-DK" dirty="0"/>
              <a:t> </a:t>
            </a:r>
            <a:r>
              <a:rPr lang="da-DK" dirty="0" err="1"/>
              <a:t>analysis</a:t>
            </a:r>
            <a:r>
              <a:rPr lang="da-DK" dirty="0"/>
              <a:t> of the </a:t>
            </a:r>
            <a:r>
              <a:rPr lang="da-DK" dirty="0" err="1"/>
              <a:t>publications</a:t>
            </a:r>
            <a:r>
              <a:rPr lang="da-DK" dirty="0"/>
              <a:t>, </a:t>
            </a:r>
            <a:r>
              <a:rPr lang="da-DK" dirty="0" err="1"/>
              <a:t>assessed</a:t>
            </a:r>
            <a:r>
              <a:rPr lang="da-DK" dirty="0"/>
              <a:t> as relevant by the </a:t>
            </a:r>
            <a:r>
              <a:rPr lang="da-DK" dirty="0" err="1"/>
              <a:t>Hackathon</a:t>
            </a:r>
            <a:r>
              <a:rPr lang="da-DK" dirty="0"/>
              <a:t> participants, and a </a:t>
            </a:r>
            <a:r>
              <a:rPr lang="da-DK" dirty="0" err="1"/>
              <a:t>quality</a:t>
            </a:r>
            <a:r>
              <a:rPr lang="da-DK" dirty="0"/>
              <a:t> </a:t>
            </a:r>
            <a:r>
              <a:rPr lang="da-DK" dirty="0" err="1"/>
              <a:t>assessment</a:t>
            </a:r>
            <a:r>
              <a:rPr lang="da-DK" dirty="0"/>
              <a:t> of the </a:t>
            </a:r>
            <a:r>
              <a:rPr lang="da-DK" dirty="0" err="1"/>
              <a:t>scientific</a:t>
            </a:r>
            <a:r>
              <a:rPr lang="da-DK" dirty="0"/>
              <a:t> </a:t>
            </a:r>
            <a:r>
              <a:rPr lang="da-DK" dirty="0" err="1"/>
              <a:t>quality</a:t>
            </a:r>
            <a:r>
              <a:rPr lang="da-DK" dirty="0"/>
              <a:t> of the </a:t>
            </a:r>
            <a:r>
              <a:rPr lang="da-DK" dirty="0" err="1"/>
              <a:t>publications</a:t>
            </a:r>
            <a:r>
              <a:rPr lang="da-DK" dirty="0"/>
              <a:t> made by </a:t>
            </a:r>
            <a:r>
              <a:rPr lang="da-DK" dirty="0" err="1"/>
              <a:t>experts</a:t>
            </a:r>
            <a:r>
              <a:rPr lang="da-DK" dirty="0"/>
              <a:t>. In addition to the </a:t>
            </a:r>
            <a:r>
              <a:rPr lang="da-DK" dirty="0" err="1"/>
              <a:t>two</a:t>
            </a:r>
            <a:r>
              <a:rPr lang="da-DK" dirty="0"/>
              <a:t> major </a:t>
            </a:r>
            <a:r>
              <a:rPr lang="da-DK" dirty="0" err="1"/>
              <a:t>survey</a:t>
            </a:r>
            <a:r>
              <a:rPr lang="da-DK" dirty="0"/>
              <a:t> </a:t>
            </a:r>
            <a:r>
              <a:rPr lang="da-DK" dirty="0" err="1"/>
              <a:t>methods</a:t>
            </a:r>
            <a:r>
              <a:rPr lang="da-DK" dirty="0"/>
              <a:t>, </a:t>
            </a:r>
            <a:r>
              <a:rPr lang="da-DK" dirty="0" err="1"/>
              <a:t>we</a:t>
            </a:r>
            <a:r>
              <a:rPr lang="da-DK" dirty="0"/>
              <a:t> have </a:t>
            </a:r>
            <a:r>
              <a:rPr lang="da-DK" dirty="0" err="1"/>
              <a:t>invited</a:t>
            </a:r>
            <a:r>
              <a:rPr lang="da-DK" dirty="0"/>
              <a:t> </a:t>
            </a:r>
            <a:r>
              <a:rPr lang="da-DK" dirty="0" err="1"/>
              <a:t>colleagues</a:t>
            </a:r>
            <a:r>
              <a:rPr lang="da-DK" dirty="0"/>
              <a:t> </a:t>
            </a:r>
            <a:r>
              <a:rPr lang="da-DK" dirty="0" err="1"/>
              <a:t>throughout</a:t>
            </a:r>
            <a:r>
              <a:rPr lang="da-DK" dirty="0"/>
              <a:t> KB to test the systems and give </a:t>
            </a:r>
            <a:r>
              <a:rPr lang="da-DK" dirty="0" err="1"/>
              <a:t>us</a:t>
            </a:r>
            <a:r>
              <a:rPr lang="da-DK" dirty="0"/>
              <a:t> feedback via a </a:t>
            </a:r>
            <a:r>
              <a:rPr lang="da-DK" dirty="0" err="1"/>
              <a:t>questionnaire</a:t>
            </a:r>
            <a:r>
              <a:rPr lang="da-DK" dirty="0"/>
              <a:t>.</a:t>
            </a:r>
            <a:endParaRPr lang="da-DK">
              <a:cs typeface="Arial"/>
            </a:endParaRPr>
          </a:p>
          <a:p>
            <a:endParaRPr lang="en-US" dirty="0">
              <a:latin typeface="Calibri"/>
              <a:cs typeface="Calibri"/>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6</a:t>
            </a:fld>
            <a:endParaRPr lang="en-GB"/>
          </a:p>
        </p:txBody>
      </p:sp>
    </p:spTree>
    <p:extLst>
      <p:ext uri="{BB962C8B-B14F-4D97-AF65-F5344CB8AC3E}">
        <p14:creationId xmlns:p14="http://schemas.microsoft.com/office/powerpoint/2010/main" val="2031388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Julie:</a:t>
            </a:r>
          </a:p>
          <a:p>
            <a:pPr>
              <a:lnSpc>
                <a:spcPct val="99000"/>
              </a:lnSpc>
            </a:pPr>
            <a:endParaRPr lang="da-DK" dirty="0">
              <a:latin typeface="Arial"/>
              <a:cs typeface="Arial"/>
            </a:endParaRPr>
          </a:p>
          <a:p>
            <a:pPr>
              <a:lnSpc>
                <a:spcPct val="99000"/>
              </a:lnSpc>
            </a:pPr>
            <a:r>
              <a:rPr lang="da-DK" b="1" dirty="0">
                <a:latin typeface="Arial"/>
                <a:cs typeface="Arial"/>
              </a:rPr>
              <a:t>Spring 2022</a:t>
            </a:r>
          </a:p>
          <a:p>
            <a:pPr>
              <a:lnSpc>
                <a:spcPct val="99000"/>
              </a:lnSpc>
            </a:pPr>
            <a:r>
              <a:rPr lang="da-DK" dirty="0" err="1">
                <a:latin typeface="Arial"/>
                <a:cs typeface="Arial"/>
              </a:rPr>
              <a:t>We</a:t>
            </a:r>
            <a:r>
              <a:rPr lang="da-DK" dirty="0">
                <a:latin typeface="Arial"/>
                <a:cs typeface="Arial"/>
              </a:rPr>
              <a:t> have just </a:t>
            </a:r>
            <a:r>
              <a:rPr lang="da-DK" dirty="0" err="1">
                <a:latin typeface="Arial"/>
                <a:cs typeface="Arial"/>
              </a:rPr>
              <a:t>handled</a:t>
            </a:r>
            <a:r>
              <a:rPr lang="da-DK" dirty="0">
                <a:latin typeface="Arial"/>
                <a:cs typeface="Arial"/>
              </a:rPr>
              <a:t> in the </a:t>
            </a:r>
            <a:r>
              <a:rPr lang="da-DK" dirty="0"/>
              <a:t>final </a:t>
            </a:r>
            <a:r>
              <a:rPr lang="da-DK" dirty="0" err="1"/>
              <a:t>report</a:t>
            </a:r>
            <a:r>
              <a:rPr lang="da-DK" dirty="0"/>
              <a:t> with all the </a:t>
            </a:r>
            <a:r>
              <a:rPr lang="da-DK" dirty="0" err="1"/>
              <a:t>conclusions</a:t>
            </a:r>
            <a:r>
              <a:rPr lang="da-DK" dirty="0"/>
              <a:t> </a:t>
            </a:r>
            <a:r>
              <a:rPr lang="da-DK" dirty="0" err="1"/>
              <a:t>which</a:t>
            </a:r>
            <a:r>
              <a:rPr lang="da-DK" dirty="0"/>
              <a:t> </a:t>
            </a:r>
            <a:r>
              <a:rPr lang="da-DK" dirty="0" err="1"/>
              <a:t>can</a:t>
            </a:r>
            <a:r>
              <a:rPr lang="da-DK" dirty="0"/>
              <a:t> </a:t>
            </a:r>
            <a:r>
              <a:rPr lang="da-DK" dirty="0" err="1"/>
              <a:t>hopefully</a:t>
            </a:r>
            <a:r>
              <a:rPr lang="da-DK" dirty="0"/>
              <a:t> form the basis for the </a:t>
            </a:r>
            <a:r>
              <a:rPr lang="da-DK" dirty="0" err="1"/>
              <a:t>continued</a:t>
            </a:r>
            <a:r>
              <a:rPr lang="da-DK" dirty="0"/>
              <a:t> </a:t>
            </a:r>
            <a:r>
              <a:rPr lang="da-DK" dirty="0" err="1"/>
              <a:t>work</a:t>
            </a:r>
            <a:r>
              <a:rPr lang="da-DK" dirty="0"/>
              <a:t> with AI at the </a:t>
            </a:r>
            <a:r>
              <a:rPr lang="da-DK" dirty="0" err="1"/>
              <a:t>university</a:t>
            </a:r>
            <a:r>
              <a:rPr lang="da-DK" dirty="0"/>
              <a:t> </a:t>
            </a:r>
            <a:r>
              <a:rPr lang="da-DK" dirty="0" err="1"/>
              <a:t>libraries</a:t>
            </a:r>
            <a:r>
              <a:rPr lang="da-DK" dirty="0"/>
              <a:t>. But for </a:t>
            </a:r>
            <a:r>
              <a:rPr lang="da-DK" dirty="0" err="1"/>
              <a:t>now</a:t>
            </a:r>
            <a:r>
              <a:rPr lang="da-DK" dirty="0"/>
              <a:t>, the systems </a:t>
            </a:r>
            <a:r>
              <a:rPr lang="da-DK" dirty="0" err="1"/>
              <a:t>are</a:t>
            </a:r>
            <a:r>
              <a:rPr lang="da-DK" dirty="0"/>
              <a:t> </a:t>
            </a:r>
            <a:r>
              <a:rPr lang="da-DK" dirty="0" err="1"/>
              <a:t>unfortunately</a:t>
            </a:r>
            <a:r>
              <a:rPr lang="da-DK" dirty="0"/>
              <a:t> still </a:t>
            </a:r>
            <a:r>
              <a:rPr lang="da-DK" dirty="0" err="1"/>
              <a:t>immature</a:t>
            </a:r>
            <a:r>
              <a:rPr lang="da-DK" dirty="0"/>
              <a:t> in </a:t>
            </a:r>
            <a:r>
              <a:rPr lang="da-DK" dirty="0" err="1"/>
              <a:t>their</a:t>
            </a:r>
            <a:r>
              <a:rPr lang="da-DK" dirty="0"/>
              <a:t> </a:t>
            </a:r>
            <a:r>
              <a:rPr lang="da-DK" dirty="0" err="1"/>
              <a:t>current</a:t>
            </a:r>
            <a:r>
              <a:rPr lang="da-DK" dirty="0"/>
              <a:t> form.</a:t>
            </a:r>
            <a:endParaRPr lang="da-DK" dirty="0">
              <a:latin typeface="Arial"/>
              <a:cs typeface="Arial"/>
            </a:endParaRPr>
          </a:p>
          <a:p>
            <a:endParaRPr lang="en-US" dirty="0">
              <a:latin typeface="Calibri"/>
              <a:cs typeface="Calibri"/>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7</a:t>
            </a:fld>
            <a:endParaRPr lang="en-GB"/>
          </a:p>
        </p:txBody>
      </p:sp>
    </p:spTree>
    <p:extLst>
      <p:ext uri="{BB962C8B-B14F-4D97-AF65-F5344CB8AC3E}">
        <p14:creationId xmlns:p14="http://schemas.microsoft.com/office/powerpoint/2010/main" val="25470928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Solveig</a:t>
            </a:r>
          </a:p>
          <a:p>
            <a:r>
              <a:rPr lang="en-US" dirty="0">
                <a:latin typeface="Calibri"/>
                <a:cs typeface="Calibri"/>
              </a:rPr>
              <a:t>From our think-aloud tests and hackathon we have the following results and conclusions:</a:t>
            </a:r>
          </a:p>
          <a:p>
            <a:pPr>
              <a:lnSpc>
                <a:spcPct val="150000"/>
              </a:lnSpc>
            </a:pPr>
            <a:r>
              <a:rPr lang="en-US" dirty="0"/>
              <a:t>The AI systems has the potential to support literature searching at the University and we</a:t>
            </a:r>
            <a:r>
              <a:rPr lang="en-US" dirty="0">
                <a:cs typeface="Arial"/>
              </a:rPr>
              <a:t> can see that it is interesting for users and information-specialists to be able to know the systems – but still we find the systems a bit "immature" for academic literature searching at the moment. I will get back to why this is the case in a moment.</a:t>
            </a:r>
          </a:p>
          <a:p>
            <a:pPr>
              <a:lnSpc>
                <a:spcPct val="150000"/>
              </a:lnSpc>
            </a:pPr>
            <a:endParaRPr lang="en-US" dirty="0">
              <a:cs typeface="Arial"/>
            </a:endParaRPr>
          </a:p>
          <a:p>
            <a:pPr>
              <a:lnSpc>
                <a:spcPct val="150000"/>
              </a:lnSpc>
            </a:pPr>
            <a:r>
              <a:rPr lang="en-US" dirty="0"/>
              <a:t>The AI systems examined in our study has the potential to challenge one's preconception of a research area.</a:t>
            </a:r>
            <a:endParaRPr lang="en-US" dirty="0">
              <a:cs typeface="Arial"/>
            </a:endParaRPr>
          </a:p>
          <a:p>
            <a:pPr>
              <a:lnSpc>
                <a:spcPct val="150000"/>
              </a:lnSpc>
            </a:pPr>
            <a:r>
              <a:rPr lang="en-US" dirty="0">
                <a:cs typeface="Arial"/>
              </a:rPr>
              <a:t>We could see that the systems were challenging the knowledge of our test-persons – and this made them, in some cases, look at their research questions in a new way.</a:t>
            </a:r>
          </a:p>
          <a:p>
            <a:pPr>
              <a:lnSpc>
                <a:spcPct val="150000"/>
              </a:lnSpc>
            </a:pPr>
            <a:endParaRPr lang="en-US" dirty="0"/>
          </a:p>
          <a:p>
            <a:pPr>
              <a:lnSpc>
                <a:spcPct val="150000"/>
              </a:lnSpc>
            </a:pPr>
            <a:r>
              <a:rPr lang="en-US" dirty="0"/>
              <a:t>Also, the</a:t>
            </a:r>
            <a:r>
              <a:rPr lang="en-US" dirty="0">
                <a:cs typeface="Arial"/>
              </a:rPr>
              <a:t> systems returned results from other areas. Some interesting and some our test-persons did not understand and could not relate to. But the idea of interdisciplinary areas are interesting for many users – and here the AI systems seem to have potential.</a:t>
            </a:r>
            <a:endParaRPr lang="en-US" dirty="0"/>
          </a:p>
          <a:p>
            <a:pPr>
              <a:lnSpc>
                <a:spcPct val="150000"/>
              </a:lnSpc>
            </a:pPr>
            <a:endParaRPr lang="en-US" dirty="0"/>
          </a:p>
          <a:p>
            <a:pPr>
              <a:lnSpc>
                <a:spcPct val="150000"/>
              </a:lnSpc>
            </a:pPr>
            <a:r>
              <a:rPr lang="en-US" dirty="0"/>
              <a:t>The AI systems is seen mostly as "discovery systems" in our study</a:t>
            </a:r>
            <a:endParaRPr lang="en-US" dirty="0">
              <a:cs typeface="Arial"/>
            </a:endParaRPr>
          </a:p>
          <a:p>
            <a:pPr>
              <a:lnSpc>
                <a:spcPct val="150000"/>
              </a:lnSpc>
            </a:pPr>
            <a:r>
              <a:rPr lang="en-US" dirty="0"/>
              <a:t>Hereby</a:t>
            </a:r>
            <a:r>
              <a:rPr lang="en-US" dirty="0">
                <a:cs typeface="Arial"/>
              </a:rPr>
              <a:t> we mean that the systems potentially could add value in the very beginning of a project. </a:t>
            </a:r>
          </a:p>
          <a:p>
            <a:pPr>
              <a:lnSpc>
                <a:spcPct val="150000"/>
              </a:lnSpc>
            </a:pPr>
            <a:r>
              <a:rPr lang="en-US" dirty="0">
                <a:cs typeface="Arial"/>
              </a:rPr>
              <a:t>Here users are more open to the results and the searching. More open to "serendipity" and to discover various suggestions given by the systems</a:t>
            </a:r>
          </a:p>
          <a:p>
            <a:pPr>
              <a:lnSpc>
                <a:spcPct val="150000"/>
              </a:lnSpc>
            </a:pPr>
            <a:endParaRPr lang="en-US" dirty="0">
              <a:cs typeface="Arial"/>
            </a:endParaRPr>
          </a:p>
          <a:p>
            <a:pPr>
              <a:lnSpc>
                <a:spcPct val="150000"/>
              </a:lnSpc>
            </a:pPr>
            <a:r>
              <a:rPr lang="en-US" dirty="0">
                <a:cs typeface="Arial"/>
              </a:rPr>
              <a:t>Especially </a:t>
            </a:r>
            <a:r>
              <a:rPr lang="en-US" dirty="0" err="1">
                <a:cs typeface="Arial"/>
              </a:rPr>
              <a:t>yewno</a:t>
            </a:r>
            <a:r>
              <a:rPr lang="en-US" dirty="0">
                <a:cs typeface="Arial"/>
              </a:rPr>
              <a:t> were interesting in discovering and learn about concepts.</a:t>
            </a:r>
            <a:endParaRPr lang="en-US" dirty="0"/>
          </a:p>
          <a:p>
            <a:pPr>
              <a:lnSpc>
                <a:spcPct val="150000"/>
              </a:lnSpc>
            </a:pPr>
            <a:r>
              <a:rPr lang="en-US" dirty="0">
                <a:cs typeface="Arial"/>
              </a:rPr>
              <a:t>An example in the field of economics could be searching for "depression". Here you would be presented for Depression (as a mood or mental condition) or Depression (like the great depression in economics). You could then choose the correct definition and combine it with other concepts and discover a whole map of concepts related to each other)</a:t>
            </a:r>
          </a:p>
          <a:p>
            <a:pPr lvl="1" indent="-285750">
              <a:lnSpc>
                <a:spcPct val="150000"/>
              </a:lnSpc>
              <a:buFont typeface="Arial,Sans-Serif"/>
              <a:buChar char="•"/>
            </a:pPr>
            <a:endParaRPr lang="en-US" dirty="0">
              <a:cs typeface="Arial"/>
            </a:endParaRPr>
          </a:p>
          <a:p>
            <a:pPr marL="171450" lvl="1">
              <a:lnSpc>
                <a:spcPct val="150000"/>
              </a:lnSpc>
            </a:pPr>
            <a:endParaRPr lang="en-US" dirty="0">
              <a:cs typeface="Arial"/>
            </a:endParaRPr>
          </a:p>
          <a:p>
            <a:endParaRPr lang="en-US" dirty="0">
              <a:cs typeface="Arial"/>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8</a:t>
            </a:fld>
            <a:endParaRPr lang="en-GB"/>
          </a:p>
        </p:txBody>
      </p:sp>
    </p:spTree>
    <p:extLst>
      <p:ext uri="{BB962C8B-B14F-4D97-AF65-F5344CB8AC3E}">
        <p14:creationId xmlns:p14="http://schemas.microsoft.com/office/powerpoint/2010/main" val="423105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latin typeface="Calibri"/>
                <a:cs typeface="Calibri"/>
              </a:rPr>
              <a:t>Solveig</a:t>
            </a:r>
          </a:p>
          <a:p>
            <a:pPr>
              <a:lnSpc>
                <a:spcPct val="150000"/>
              </a:lnSpc>
            </a:pPr>
            <a:r>
              <a:rPr lang="en-US" dirty="0">
                <a:cs typeface="Arial"/>
              </a:rPr>
              <a:t>Here are some perspectives why we still find the systems a bit "immature".</a:t>
            </a:r>
            <a:endParaRPr lang="en-US" dirty="0"/>
          </a:p>
          <a:p>
            <a:pPr>
              <a:lnSpc>
                <a:spcPct val="150000"/>
              </a:lnSpc>
            </a:pPr>
            <a:r>
              <a:rPr lang="en-US" dirty="0"/>
              <a:t>First, the systems does not meet traditional requirements regarding documenting a search.</a:t>
            </a:r>
            <a:br>
              <a:rPr lang="en-US" dirty="0">
                <a:cs typeface="+mn-lt"/>
              </a:rPr>
            </a:br>
            <a:r>
              <a:rPr lang="en-US" dirty="0">
                <a:cs typeface="+mn-lt"/>
              </a:rPr>
              <a:t>At the universities it is important to document how you have been searching – this is related to research integrity and is of cause part of curriculum.</a:t>
            </a:r>
            <a:br>
              <a:rPr lang="en-US" dirty="0">
                <a:cs typeface="+mn-lt"/>
              </a:rPr>
            </a:br>
            <a:r>
              <a:rPr lang="en-US" dirty="0"/>
              <a:t>It is not possible to replicate a search and see the results and to document the algorithms is not a possibility. How can the research areas cope with this? </a:t>
            </a:r>
            <a:br>
              <a:rPr lang="en-US" dirty="0">
                <a:cs typeface="+mn-lt"/>
              </a:rPr>
            </a:br>
            <a:r>
              <a:rPr lang="en-US" dirty="0"/>
              <a:t>We need a dialogue about how to handle this. If the systems should only be used to discovery/serendipity, maybe we do not need to document the search? This is a dialogue information-specialists should be part of.</a:t>
            </a:r>
            <a:endParaRPr lang="en-US" dirty="0">
              <a:cs typeface="Arial"/>
            </a:endParaRPr>
          </a:p>
          <a:p>
            <a:pPr>
              <a:lnSpc>
                <a:spcPct val="150000"/>
              </a:lnSpc>
            </a:pPr>
            <a:endParaRPr lang="en-US" dirty="0">
              <a:cs typeface="Arial"/>
            </a:endParaRPr>
          </a:p>
          <a:p>
            <a:pPr marL="285750" indent="-285750">
              <a:lnSpc>
                <a:spcPct val="150000"/>
              </a:lnSpc>
              <a:buFont typeface="Arial,Sans-Serif"/>
              <a:buChar char="•"/>
            </a:pPr>
            <a:endParaRPr lang="en-US" dirty="0"/>
          </a:p>
          <a:p>
            <a:pPr>
              <a:lnSpc>
                <a:spcPct val="150000"/>
              </a:lnSpc>
            </a:pPr>
            <a:r>
              <a:rPr lang="en-US" dirty="0"/>
              <a:t>Also trust in the search results from the AI systems were questioned – not all was academic enough.</a:t>
            </a:r>
            <a:br>
              <a:rPr lang="en-US" dirty="0">
                <a:cs typeface="+mn-lt"/>
              </a:rPr>
            </a:br>
            <a:r>
              <a:rPr lang="en-US" dirty="0"/>
              <a:t>In our study the quality of the articles found were not valuated very high. Is it OK to use AI systems in an academic context if trust is questioned? We need to discover more and discuss this with users.</a:t>
            </a:r>
            <a:endParaRPr lang="en-US" dirty="0">
              <a:cs typeface="Arial"/>
            </a:endParaRPr>
          </a:p>
          <a:p>
            <a:pPr marL="285750" indent="-285750">
              <a:lnSpc>
                <a:spcPct val="150000"/>
              </a:lnSpc>
              <a:buFont typeface="Arial,Sans-Serif"/>
              <a:buChar char="•"/>
            </a:pPr>
            <a:endParaRPr lang="en-US" dirty="0"/>
          </a:p>
          <a:p>
            <a:pPr>
              <a:lnSpc>
                <a:spcPct val="150000"/>
              </a:lnSpc>
            </a:pPr>
            <a:r>
              <a:rPr lang="en-US" dirty="0"/>
              <a:t>Transparency in the search is not possible. It was not possible to see how the algorithms are working. Searching is more "blurred". Will that be accepted by the faculty? Dialogue and know-how about AI and algorithms are required.</a:t>
            </a:r>
            <a:br>
              <a:rPr lang="en-US" dirty="0">
                <a:cs typeface="+mn-lt"/>
              </a:rPr>
            </a:br>
            <a:r>
              <a:rPr lang="en-US" dirty="0"/>
              <a:t>In our study the findings showed that the AI systems we were looking at, required a lot of knowledge about how the systems were set-up and also domain specific knowledge (especially in Iris.ai) was required.</a:t>
            </a:r>
            <a:endParaRPr lang="en-US" dirty="0">
              <a:latin typeface="Arial"/>
              <a:cs typeface="Arial"/>
            </a:endParaRPr>
          </a:p>
          <a:p>
            <a:pPr>
              <a:lnSpc>
                <a:spcPct val="150000"/>
              </a:lnSpc>
            </a:pPr>
            <a:endParaRPr lang="en-US" dirty="0">
              <a:latin typeface="Arial"/>
              <a:cs typeface="Arial"/>
            </a:endParaRPr>
          </a:p>
          <a:p>
            <a:pPr>
              <a:lnSpc>
                <a:spcPct val="150000"/>
              </a:lnSpc>
            </a:pPr>
            <a:r>
              <a:rPr lang="en-US" dirty="0">
                <a:latin typeface="Arial"/>
                <a:cs typeface="Arial"/>
              </a:rPr>
              <a:t>As a side-conclusion we can see students will need more knowledge about algorithms and technology.</a:t>
            </a:r>
            <a:br>
              <a:rPr lang="en-US" dirty="0">
                <a:cs typeface="+mn-lt"/>
              </a:rPr>
            </a:br>
            <a:br>
              <a:rPr lang="en-US" dirty="0">
                <a:cs typeface="+mn-lt"/>
              </a:rPr>
            </a:br>
            <a:r>
              <a:rPr lang="en-US" dirty="0"/>
              <a:t>And a final conclusion is that AI systems works different than traditional information-systems and challenge our searching skills as information-specialists.</a:t>
            </a:r>
            <a:br>
              <a:rPr lang="en-US" dirty="0">
                <a:cs typeface="+mn-lt"/>
              </a:rPr>
            </a:br>
            <a:r>
              <a:rPr lang="en-US" dirty="0"/>
              <a:t>Information-specialists has to think in different ways than only </a:t>
            </a:r>
            <a:r>
              <a:rPr lang="en-US" dirty="0" err="1"/>
              <a:t>boolean</a:t>
            </a:r>
            <a:r>
              <a:rPr lang="en-US" dirty="0"/>
              <a:t> and systematic searching to use the AI systems. </a:t>
            </a:r>
            <a:br>
              <a:rPr lang="en-US" dirty="0">
                <a:cs typeface="+mn-lt"/>
              </a:rPr>
            </a:br>
            <a:r>
              <a:rPr lang="en-US" dirty="0"/>
              <a:t>We need to accept that the algorithms behind the systems are not clear. Has to be able to communicate this to users.</a:t>
            </a:r>
            <a:endParaRPr lang="en-US" dirty="0" err="1">
              <a:cs typeface="Arial"/>
            </a:endParaRPr>
          </a:p>
          <a:p>
            <a:endParaRPr lang="en-US" dirty="0">
              <a:latin typeface="Calibri"/>
              <a:cs typeface="Calibri"/>
            </a:endParaRPr>
          </a:p>
          <a:p>
            <a:r>
              <a:rPr lang="en-US" dirty="0"/>
              <a:t>The AI-systems can be used in all research areas, but in our study we had focus mostly on Health. </a:t>
            </a:r>
            <a:endParaRPr lang="en-US" dirty="0">
              <a:cs typeface="Arial"/>
            </a:endParaRPr>
          </a:p>
          <a:p>
            <a:r>
              <a:rPr lang="en-US" dirty="0">
                <a:latin typeface="Arial"/>
                <a:cs typeface="Arial"/>
              </a:rPr>
              <a:t>The systems themselves say they are interdisciplinary. </a:t>
            </a:r>
          </a:p>
          <a:p>
            <a:endParaRPr lang="en-US" dirty="0">
              <a:latin typeface="Arial"/>
              <a:cs typeface="Arial"/>
            </a:endParaRPr>
          </a:p>
          <a:p>
            <a:r>
              <a:rPr lang="en-US" dirty="0">
                <a:latin typeface="Calibri"/>
                <a:cs typeface="Calibri"/>
              </a:rPr>
              <a:t>The systems are based on </a:t>
            </a:r>
            <a:r>
              <a:rPr lang="en-US" dirty="0" err="1">
                <a:latin typeface="Calibri"/>
                <a:cs typeface="Calibri"/>
              </a:rPr>
              <a:t>english</a:t>
            </a:r>
            <a:r>
              <a:rPr lang="en-US" dirty="0">
                <a:latin typeface="Calibri"/>
                <a:cs typeface="Calibri"/>
              </a:rPr>
              <a:t> material. In a small language area as Danish, the systems are not </a:t>
            </a:r>
            <a:r>
              <a:rPr lang="en-US" dirty="0" err="1">
                <a:latin typeface="Calibri"/>
                <a:cs typeface="Calibri"/>
              </a:rPr>
              <a:t>usefull</a:t>
            </a:r>
            <a:r>
              <a:rPr lang="en-US" dirty="0">
                <a:latin typeface="Calibri"/>
                <a:cs typeface="Calibri"/>
              </a:rPr>
              <a:t>. There is not data enough and if you search in Danish the AI semantic functionality does not work.</a:t>
            </a:r>
          </a:p>
          <a:p>
            <a:endParaRPr lang="en-US" dirty="0">
              <a:latin typeface="Calibri"/>
              <a:cs typeface="Calibri"/>
            </a:endParaRPr>
          </a:p>
          <a:p>
            <a:endParaRPr lang="en-US" dirty="0">
              <a:cs typeface="Arial"/>
            </a:endParaRPr>
          </a:p>
          <a:p>
            <a:endParaRPr lang="en-US" dirty="0">
              <a:latin typeface="Calibri"/>
              <a:cs typeface="Calibri"/>
            </a:endParaRPr>
          </a:p>
        </p:txBody>
      </p:sp>
      <p:sp>
        <p:nvSpPr>
          <p:cNvPr id="4" name="Pladsholder til slidenummer 3"/>
          <p:cNvSpPr>
            <a:spLocks noGrp="1"/>
          </p:cNvSpPr>
          <p:nvPr>
            <p:ph type="sldNum" sz="quarter" idx="5"/>
          </p:nvPr>
        </p:nvSpPr>
        <p:spPr/>
        <p:txBody>
          <a:bodyPr/>
          <a:lstStyle/>
          <a:p>
            <a:fld id="{A16CFAD1-D197-4A88-B173-A6412E995EE5}" type="slidenum">
              <a:rPr lang="en-GB" smtClean="0"/>
              <a:t>9</a:t>
            </a:fld>
            <a:endParaRPr lang="en-GB"/>
          </a:p>
        </p:txBody>
      </p:sp>
    </p:spTree>
    <p:extLst>
      <p:ext uri="{BB962C8B-B14F-4D97-AF65-F5344CB8AC3E}">
        <p14:creationId xmlns:p14="http://schemas.microsoft.com/office/powerpoint/2010/main" val="42450913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orside I">
    <p:bg>
      <p:bgPr>
        <a:solidFill>
          <a:srgbClr val="001F6A"/>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138" y="654050"/>
            <a:ext cx="5213662" cy="1721087"/>
          </a:xfrm>
        </p:spPr>
        <p:txBody>
          <a:bodyPr anchor="t" anchorCtr="0"/>
          <a:lstStyle>
            <a:lvl1pPr algn="l">
              <a:defRPr sz="6500">
                <a:solidFill>
                  <a:schemeClr val="bg1"/>
                </a:solidFill>
              </a:defRPr>
            </a:lvl1pPr>
          </a:lstStyle>
          <a:p>
            <a:r>
              <a:rPr lang="da-DK"/>
              <a:t>Klik for at redigere i master</a:t>
            </a:r>
            <a:endParaRPr lang="da-DK" dirty="0"/>
          </a:p>
        </p:txBody>
      </p:sp>
      <p:sp>
        <p:nvSpPr>
          <p:cNvPr id="3" name="Subtitle 2"/>
          <p:cNvSpPr>
            <a:spLocks noGrp="1"/>
          </p:cNvSpPr>
          <p:nvPr>
            <p:ph type="subTitle" idx="1" hasCustomPrompt="1"/>
          </p:nvPr>
        </p:nvSpPr>
        <p:spPr>
          <a:xfrm>
            <a:off x="720000" y="2432121"/>
            <a:ext cx="5212800" cy="900000"/>
          </a:xfrm>
        </p:spPr>
        <p:txBody>
          <a:bodyPr/>
          <a:lstStyle>
            <a:lvl1pPr marL="0" indent="0" algn="l">
              <a:lnSpc>
                <a:spcPct val="100000"/>
              </a:lnSpc>
              <a:spcBef>
                <a:spcPts val="0"/>
              </a:spcBef>
              <a:buFont typeface="Arial" panose="020B0604020202020204" pitchFamily="34" charset="0"/>
              <a:buChar char="​"/>
              <a:defRPr sz="2500" baseline="0">
                <a:solidFill>
                  <a:schemeClr val="bg1"/>
                </a:solidFill>
              </a:defRPr>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da-DK" dirty="0"/>
              <a:t>Klik her for at tilføje undertitel maks. to linjer</a:t>
            </a:r>
          </a:p>
        </p:txBody>
      </p:sp>
      <p:sp>
        <p:nvSpPr>
          <p:cNvPr id="10" name="Text Placeholder 3"/>
          <p:cNvSpPr>
            <a:spLocks noGrp="1"/>
          </p:cNvSpPr>
          <p:nvPr>
            <p:ph type="body" sz="quarter" idx="13" hasCustomPrompt="1"/>
          </p:nvPr>
        </p:nvSpPr>
        <p:spPr>
          <a:xfrm>
            <a:off x="719138" y="3529061"/>
            <a:ext cx="5212800" cy="394255"/>
          </a:xfrm>
        </p:spPr>
        <p:txBody>
          <a:bodyPr anchor="b" anchorCtr="0"/>
          <a:lstStyle>
            <a:lvl1pPr marL="0" indent="0">
              <a:lnSpc>
                <a:spcPct val="106000"/>
              </a:lnSpc>
              <a:buNone/>
              <a:defRPr sz="1100" baseline="0">
                <a:solidFill>
                  <a:schemeClr val="bg1"/>
                </a:solidFill>
              </a:defRPr>
            </a:lvl1pPr>
          </a:lstStyle>
          <a:p>
            <a:pPr lvl="0"/>
            <a:r>
              <a:rPr lang="da-DK" dirty="0"/>
              <a:t>Indsæt navn og </a:t>
            </a:r>
            <a:br>
              <a:rPr lang="da-DK" dirty="0"/>
            </a:br>
            <a:r>
              <a:rPr lang="da-DK" dirty="0"/>
              <a:t>titel</a:t>
            </a:r>
          </a:p>
        </p:txBody>
      </p:sp>
      <p:sp>
        <p:nvSpPr>
          <p:cNvPr id="11" name="Text Placeholder 4"/>
          <p:cNvSpPr>
            <a:spLocks noGrp="1"/>
          </p:cNvSpPr>
          <p:nvPr>
            <p:ph type="body" sz="quarter" idx="14" hasCustomPrompt="1"/>
          </p:nvPr>
        </p:nvSpPr>
        <p:spPr>
          <a:xfrm>
            <a:off x="719139" y="4063411"/>
            <a:ext cx="5212800" cy="216795"/>
          </a:xfrm>
        </p:spPr>
        <p:txBody>
          <a:bodyPr anchor="b" anchorCtr="0"/>
          <a:lstStyle>
            <a:lvl1pPr marL="0" indent="0">
              <a:lnSpc>
                <a:spcPct val="106000"/>
              </a:lnSpc>
              <a:buNone/>
              <a:defRPr sz="1100" baseline="0">
                <a:solidFill>
                  <a:schemeClr val="bg1"/>
                </a:solidFill>
              </a:defRPr>
            </a:lvl1pPr>
          </a:lstStyle>
          <a:p>
            <a:pPr lvl="0"/>
            <a:r>
              <a:rPr lang="da-DK" dirty="0"/>
              <a:t>Indsæt location</a:t>
            </a:r>
          </a:p>
        </p:txBody>
      </p:sp>
      <p:pic>
        <p:nvPicPr>
          <p:cNvPr id="8" name="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12557" y="587088"/>
            <a:ext cx="5304569" cy="5527222"/>
          </a:xfrm>
          <a:prstGeom prst="rect">
            <a:avLst/>
          </a:prstGeom>
        </p:spPr>
      </p:pic>
      <p:sp>
        <p:nvSpPr>
          <p:cNvPr id="4" name="Date_DateCustomA"/>
          <p:cNvSpPr>
            <a:spLocks noGrp="1"/>
          </p:cNvSpPr>
          <p:nvPr>
            <p:ph type="dt" sz="half" idx="10"/>
          </p:nvPr>
        </p:nvSpPr>
        <p:spPr>
          <a:xfrm>
            <a:off x="719138" y="4277666"/>
            <a:ext cx="5212800" cy="180000"/>
          </a:xfrm>
        </p:spPr>
        <p:txBody>
          <a:bodyPr/>
          <a:lstStyle>
            <a:lvl1pPr algn="l">
              <a:defRPr>
                <a:solidFill>
                  <a:schemeClr val="bg1"/>
                </a:solidFill>
              </a:defRPr>
            </a:lvl1pPr>
          </a:lstStyle>
          <a:p>
            <a:fld id="{DCEB35B1-BC5C-4F24-B72D-591F5A33F1B4}" type="datetime5">
              <a:rPr lang="da-DK" smtClean="0"/>
              <a:pPr/>
              <a:t>maj 2022</a:t>
            </a:fld>
            <a:endParaRPr lang="da-DK" dirty="0"/>
          </a:p>
        </p:txBody>
      </p:sp>
    </p:spTree>
    <p:extLst>
      <p:ext uri="{BB962C8B-B14F-4D97-AF65-F5344CB8AC3E}">
        <p14:creationId xmlns:p14="http://schemas.microsoft.com/office/powerpoint/2010/main" val="1009866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Klik for at redigere i master</a:t>
            </a:r>
            <a:endParaRPr lang="da-DK" dirty="0"/>
          </a:p>
        </p:txBody>
      </p:sp>
      <p:sp>
        <p:nvSpPr>
          <p:cNvPr id="7" name="Pladsholder til dato 6"/>
          <p:cNvSpPr>
            <a:spLocks noGrp="1"/>
          </p:cNvSpPr>
          <p:nvPr>
            <p:ph type="dt" sz="half" idx="10"/>
          </p:nvPr>
        </p:nvSpPr>
        <p:spPr/>
        <p:txBody>
          <a:bodyPr/>
          <a:lstStyle/>
          <a:p>
            <a:fld id="{D975665A-61CB-4DAB-8750-5B97BD1810B6}" type="datetime5">
              <a:rPr lang="da-DK" smtClean="0"/>
              <a:pPr/>
              <a:t>maj 2022</a:t>
            </a:fld>
            <a:endParaRPr lang="da-DK" dirty="0"/>
          </a:p>
        </p:txBody>
      </p:sp>
    </p:spTree>
    <p:extLst>
      <p:ext uri="{BB962C8B-B14F-4D97-AF65-F5344CB8AC3E}">
        <p14:creationId xmlns:p14="http://schemas.microsoft.com/office/powerpoint/2010/main" val="44249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Kun logo">
    <p:spTree>
      <p:nvGrpSpPr>
        <p:cNvPr id="1" name=""/>
        <p:cNvGrpSpPr/>
        <p:nvPr/>
      </p:nvGrpSpPr>
      <p:grpSpPr>
        <a:xfrm>
          <a:off x="0" y="0"/>
          <a:ext cx="0" cy="0"/>
          <a:chOff x="0" y="0"/>
          <a:chExt cx="0" cy="0"/>
        </a:xfrm>
      </p:grpSpPr>
      <p:sp>
        <p:nvSpPr>
          <p:cNvPr id="5" name="Pladsholder til dato 4"/>
          <p:cNvSpPr>
            <a:spLocks noGrp="1"/>
          </p:cNvSpPr>
          <p:nvPr>
            <p:ph type="dt" sz="half" idx="10"/>
          </p:nvPr>
        </p:nvSpPr>
        <p:spPr/>
        <p:txBody>
          <a:bodyPr/>
          <a:lstStyle/>
          <a:p>
            <a:fld id="{D975665A-61CB-4DAB-8750-5B97BD1810B6}" type="datetime5">
              <a:rPr lang="da-DK" smtClean="0"/>
              <a:pPr/>
              <a:t>maj 2022</a:t>
            </a:fld>
            <a:endParaRPr lang="da-DK" dirty="0"/>
          </a:p>
        </p:txBody>
      </p:sp>
    </p:spTree>
    <p:extLst>
      <p:ext uri="{BB962C8B-B14F-4D97-AF65-F5344CB8AC3E}">
        <p14:creationId xmlns:p14="http://schemas.microsoft.com/office/powerpoint/2010/main" val="2214622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rugerguide">
    <p:spTree>
      <p:nvGrpSpPr>
        <p:cNvPr id="1" name=""/>
        <p:cNvGrpSpPr/>
        <p:nvPr/>
      </p:nvGrpSpPr>
      <p:grpSpPr>
        <a:xfrm>
          <a:off x="0" y="0"/>
          <a:ext cx="0" cy="0"/>
          <a:chOff x="0" y="0"/>
          <a:chExt cx="0" cy="0"/>
        </a:xfrm>
      </p:grpSpPr>
      <p:sp>
        <p:nvSpPr>
          <p:cNvPr id="9" name="Fast overskrift"/>
          <p:cNvSpPr txBox="1"/>
          <p:nvPr userDrawn="1"/>
        </p:nvSpPr>
        <p:spPr>
          <a:xfrm>
            <a:off x="719138" y="539750"/>
            <a:ext cx="10929935" cy="650171"/>
          </a:xfrm>
          <a:prstGeom prst="rect">
            <a:avLst/>
          </a:prstGeom>
          <a:noFill/>
        </p:spPr>
        <p:txBody>
          <a:bodyPr wrap="square" lIns="0" tIns="0" rIns="0" bIns="0" rtlCol="0" anchor="b" anchorCtr="0">
            <a:noAutofit/>
          </a:bodyPr>
          <a:lstStyle/>
          <a:p>
            <a:r>
              <a:rPr lang="da-DK" sz="3200" b="0" noProof="1">
                <a:solidFill>
                  <a:schemeClr val="tx1"/>
                </a:solidFill>
                <a:latin typeface="Arial" panose="020B0604020202020204" pitchFamily="34" charset="0"/>
                <a:cs typeface="Arial" panose="020B0604020202020204" pitchFamily="34" charset="0"/>
              </a:rPr>
              <a:t>Brugerguide - Slet før anvendelse</a:t>
            </a:r>
          </a:p>
        </p:txBody>
      </p:sp>
      <p:sp>
        <p:nvSpPr>
          <p:cNvPr id="29" name="Text Box 2"/>
          <p:cNvSpPr txBox="1">
            <a:spLocks noChangeArrowheads="1"/>
          </p:cNvSpPr>
          <p:nvPr userDrawn="1"/>
        </p:nvSpPr>
        <p:spPr bwMode="auto">
          <a:xfrm>
            <a:off x="719138" y="1833789"/>
            <a:ext cx="2280360" cy="432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r>
              <a:rPr lang="da-DK" sz="1000" b="1" noProof="1">
                <a:latin typeface="Arial" panose="020B0604020202020204" pitchFamily="34" charset="0"/>
                <a:cs typeface="Arial" panose="020B0604020202020204" pitchFamily="34" charset="0"/>
              </a:rPr>
              <a:t>Brug</a:t>
            </a:r>
            <a:r>
              <a:rPr lang="da-DK" sz="1000" b="1" baseline="0" noProof="1">
                <a:latin typeface="Arial" panose="020B0604020202020204" pitchFamily="34" charset="0"/>
                <a:cs typeface="Arial" panose="020B0604020202020204" pitchFamily="34" charset="0"/>
              </a:rPr>
              <a:t> tekst typografier</a:t>
            </a:r>
            <a:endParaRPr lang="da-DK" sz="1000" b="1" noProof="1">
              <a:latin typeface="Arial" panose="020B0604020202020204" pitchFamily="34" charset="0"/>
              <a:cs typeface="Arial" panose="020B0604020202020204" pitchFamily="34" charset="0"/>
            </a:endParaRPr>
          </a:p>
          <a:p>
            <a:pPr eaLnBrk="1" hangingPunct="1">
              <a:spcAft>
                <a:spcPts val="600"/>
              </a:spcAft>
              <a:defRPr/>
            </a:pPr>
            <a:r>
              <a:rPr lang="da-DK" altLang="da-DK" sz="900" b="0" noProof="1">
                <a:solidFill>
                  <a:schemeClr val="tx1"/>
                </a:solidFill>
                <a:latin typeface="Arial" panose="020B0604020202020204" pitchFamily="34" charset="0"/>
                <a:cs typeface="Arial" panose="020B0604020202020204" pitchFamily="34" charset="0"/>
              </a:rPr>
              <a:t>Brug</a:t>
            </a:r>
            <a:r>
              <a:rPr lang="da-DK" altLang="da-DK" sz="900" b="1" noProof="1">
                <a:solidFill>
                  <a:schemeClr val="tx1"/>
                </a:solidFill>
                <a:latin typeface="Arial" panose="020B0604020202020204" pitchFamily="34" charset="0"/>
                <a:cs typeface="Arial" panose="020B0604020202020204" pitchFamily="34" charset="0"/>
              </a:rPr>
              <a:t> TAB </a:t>
            </a:r>
            <a:r>
              <a:rPr lang="da-DK" altLang="da-DK" sz="900" b="0" noProof="1">
                <a:solidFill>
                  <a:schemeClr val="tx1"/>
                </a:solidFill>
                <a:latin typeface="Arial" panose="020B0604020202020204" pitchFamily="34" charset="0"/>
                <a:cs typeface="Arial" panose="020B0604020202020204" pitchFamily="34" charset="0"/>
              </a:rPr>
              <a:t>for at gå frem i tekst-niveauer. Klik </a:t>
            </a:r>
            <a:r>
              <a:rPr lang="da-DK" altLang="da-DK" sz="900" b="1" noProof="1">
                <a:solidFill>
                  <a:schemeClr val="tx1"/>
                </a:solidFill>
                <a:latin typeface="Arial" panose="020B0604020202020204" pitchFamily="34" charset="0"/>
                <a:cs typeface="Arial" panose="020B0604020202020204" pitchFamily="34" charset="0"/>
              </a:rPr>
              <a:t>ENTER</a:t>
            </a:r>
            <a:r>
              <a:rPr lang="da-DK" altLang="da-DK" sz="900" b="0" noProof="1">
                <a:solidFill>
                  <a:schemeClr val="tx1"/>
                </a:solidFill>
                <a:latin typeface="Arial" panose="020B0604020202020204" pitchFamily="34" charset="0"/>
                <a:cs typeface="Arial" panose="020B0604020202020204" pitchFamily="34" charset="0"/>
              </a:rPr>
              <a:t>, derefter </a:t>
            </a:r>
            <a:r>
              <a:rPr lang="da-DK" altLang="da-DK" sz="900" b="1" noProof="1">
                <a:solidFill>
                  <a:schemeClr val="tx1"/>
                </a:solidFill>
                <a:latin typeface="Arial" panose="020B0604020202020204" pitchFamily="34" charset="0"/>
                <a:cs typeface="Arial" panose="020B0604020202020204" pitchFamily="34" charset="0"/>
              </a:rPr>
              <a:t>TAB</a:t>
            </a:r>
            <a:r>
              <a:rPr lang="da-DK" altLang="da-DK" sz="900" b="0" noProof="1">
                <a:solidFill>
                  <a:schemeClr val="tx1"/>
                </a:solidFill>
                <a:latin typeface="Arial" panose="020B0604020202020204" pitchFamily="34" charset="0"/>
                <a:cs typeface="Arial" panose="020B0604020202020204" pitchFamily="34" charset="0"/>
              </a:rPr>
              <a:t> for at skifte fra et niveau til et næste</a:t>
            </a:r>
          </a:p>
          <a:p>
            <a:pPr eaLnBrk="1" hangingPunct="1">
              <a:spcAft>
                <a:spcPts val="600"/>
              </a:spcAft>
              <a:defRPr/>
            </a:pPr>
            <a:r>
              <a:rPr lang="da-DK" altLang="da-DK" sz="900" b="0" noProof="1">
                <a:solidFill>
                  <a:schemeClr val="tx1"/>
                </a:solidFill>
                <a:latin typeface="Arial" panose="020B0604020202020204" pitchFamily="34" charset="0"/>
                <a:cs typeface="Arial" panose="020B0604020202020204" pitchFamily="34" charset="0"/>
              </a:rPr>
              <a:t>For at gå tilbage i tekst-niveauer,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brug </a:t>
            </a:r>
            <a:r>
              <a:rPr lang="da-DK" altLang="da-DK" sz="900" b="1" noProof="1">
                <a:solidFill>
                  <a:schemeClr val="tx1"/>
                </a:solidFill>
                <a:latin typeface="Arial" panose="020B0604020202020204" pitchFamily="34" charset="0"/>
                <a:cs typeface="Arial" panose="020B0604020202020204" pitchFamily="34" charset="0"/>
              </a:rPr>
              <a:t>SHIFT+TAB</a:t>
            </a:r>
            <a:endParaRPr lang="da-DK" altLang="da-DK" sz="900" b="0" noProof="1">
              <a:solidFill>
                <a:schemeClr val="tx1"/>
              </a:solidFill>
              <a:latin typeface="Arial" panose="020B0604020202020204" pitchFamily="34" charset="0"/>
              <a:cs typeface="Arial" panose="020B0604020202020204" pitchFamily="34" charset="0"/>
            </a:endParaRPr>
          </a:p>
          <a:p>
            <a:pPr eaLnBrk="1" hangingPunct="1">
              <a:spcAft>
                <a:spcPts val="600"/>
              </a:spcAft>
              <a:defRPr/>
            </a:pPr>
            <a:r>
              <a:rPr lang="da-DK" altLang="da-DK" sz="900" b="0" noProof="1">
                <a:solidFill>
                  <a:schemeClr val="tx1"/>
                </a:solidFill>
                <a:latin typeface="Arial" panose="020B0604020202020204" pitchFamily="34" charset="0"/>
                <a:cs typeface="Arial" panose="020B0604020202020204" pitchFamily="34" charset="0"/>
              </a:rPr>
              <a:t>Alternativt kan </a:t>
            </a:r>
            <a:br>
              <a:rPr lang="da-DK" altLang="da-DK" sz="900" b="0" noProof="1">
                <a:solidFill>
                  <a:schemeClr val="tx1"/>
                </a:solidFill>
                <a:latin typeface="Arial" panose="020B0604020202020204" pitchFamily="34" charset="0"/>
                <a:cs typeface="Arial" panose="020B0604020202020204" pitchFamily="34" charset="0"/>
              </a:rPr>
            </a:br>
            <a:r>
              <a:rPr lang="da-DK" altLang="da-DK" sz="900" b="1" noProof="1">
                <a:solidFill>
                  <a:schemeClr val="tx1"/>
                </a:solidFill>
                <a:latin typeface="Arial" panose="020B0604020202020204" pitchFamily="34" charset="0"/>
                <a:cs typeface="Arial" panose="020B0604020202020204" pitchFamily="34" charset="0"/>
              </a:rPr>
              <a:t>Forøg</a:t>
            </a:r>
            <a:r>
              <a:rPr lang="da-DK" altLang="da-DK" sz="900" b="0" noProof="1">
                <a:solidFill>
                  <a:schemeClr val="tx1"/>
                </a:solidFill>
                <a:latin typeface="Arial" panose="020B0604020202020204" pitchFamily="34" charset="0"/>
                <a:cs typeface="Arial" panose="020B0604020202020204" pitchFamily="34" charset="0"/>
              </a:rPr>
              <a:t> og </a:t>
            </a:r>
            <a:r>
              <a:rPr lang="da-DK" altLang="da-DK" sz="900" b="1" noProof="1">
                <a:solidFill>
                  <a:schemeClr val="tx1"/>
                </a:solidFill>
                <a:latin typeface="Arial" panose="020B0604020202020204" pitchFamily="34" charset="0"/>
                <a:cs typeface="Arial" panose="020B0604020202020204" pitchFamily="34" charset="0"/>
              </a:rPr>
              <a:t>Formindsk</a:t>
            </a:r>
            <a:r>
              <a:rPr lang="da-DK" altLang="da-DK" sz="900" b="0" noProof="1">
                <a:solidFill>
                  <a:schemeClr val="tx1"/>
                </a:solidFill>
                <a:latin typeface="Arial" panose="020B0604020202020204" pitchFamily="34" charset="0"/>
                <a:cs typeface="Arial" panose="020B0604020202020204" pitchFamily="34" charset="0"/>
              </a:rPr>
              <a:t> listeniveau bruges</a:t>
            </a:r>
          </a:p>
          <a:p>
            <a:pPr eaLnBrk="1" hangingPunct="1">
              <a:spcBef>
                <a:spcPts val="1200"/>
              </a:spcBef>
              <a:spcAft>
                <a:spcPts val="600"/>
              </a:spcAft>
              <a:defRPr/>
            </a:pPr>
            <a:r>
              <a:rPr lang="da-DK" sz="1000" b="1" noProof="1">
                <a:solidFill>
                  <a:schemeClr val="tx1"/>
                </a:solidFill>
                <a:latin typeface="Arial" panose="020B0604020202020204" pitchFamily="34" charset="0"/>
                <a:cs typeface="Arial" panose="020B0604020202020204" pitchFamily="34" charset="0"/>
              </a:rPr>
              <a:t>Brug layouts</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1. </a:t>
            </a:r>
            <a:r>
              <a:rPr lang="da-DK" altLang="da-DK" sz="900" b="0" noProof="1">
                <a:solidFill>
                  <a:schemeClr val="tx1"/>
                </a:solidFill>
                <a:latin typeface="Arial" panose="020B0604020202020204" pitchFamily="34" charset="0"/>
                <a:cs typeface="Arial" panose="020B0604020202020204" pitchFamily="34" charset="0"/>
              </a:rPr>
              <a:t>Klik på fanen </a:t>
            </a:r>
            <a:r>
              <a:rPr lang="da-DK" altLang="da-DK" sz="900" b="1" noProof="1">
                <a:solidFill>
                  <a:schemeClr val="tx1"/>
                </a:solidFill>
                <a:latin typeface="Arial" panose="020B0604020202020204" pitchFamily="34" charset="0"/>
                <a:cs typeface="Arial" panose="020B0604020202020204" pitchFamily="34" charset="0"/>
              </a:rPr>
              <a:t>Hjem</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2. </a:t>
            </a:r>
            <a:r>
              <a:rPr lang="da-DK" altLang="da-DK" sz="900" b="0" noProof="1">
                <a:solidFill>
                  <a:schemeClr val="tx1"/>
                </a:solidFill>
                <a:latin typeface="Arial" panose="020B0604020202020204" pitchFamily="34" charset="0"/>
                <a:cs typeface="Arial" panose="020B0604020202020204" pitchFamily="34" charset="0"/>
              </a:rPr>
              <a:t>Klik på menupunktet </a:t>
            </a:r>
            <a:r>
              <a:rPr lang="da-DK" altLang="da-DK" sz="900" b="1" noProof="1">
                <a:solidFill>
                  <a:schemeClr val="tx1"/>
                </a:solidFill>
                <a:latin typeface="Arial" panose="020B0604020202020204" pitchFamily="34" charset="0"/>
                <a:cs typeface="Arial" panose="020B0604020202020204" pitchFamily="34" charset="0"/>
              </a:rPr>
              <a:t>Nyt Slide </a:t>
            </a:r>
            <a:r>
              <a:rPr lang="da-DK" altLang="da-DK" sz="900" b="0" noProof="1">
                <a:solidFill>
                  <a:schemeClr val="tx1"/>
                </a:solidFill>
                <a:latin typeface="Arial" panose="020B0604020202020204" pitchFamily="34" charset="0"/>
                <a:cs typeface="Arial" panose="020B0604020202020204" pitchFamily="34" charset="0"/>
              </a:rPr>
              <a:t>for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at indsætte nyt slide</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3. </a:t>
            </a:r>
            <a:r>
              <a:rPr lang="da-DK" altLang="da-DK" sz="900" b="0" noProof="1">
                <a:solidFill>
                  <a:schemeClr val="tx1"/>
                </a:solidFill>
                <a:latin typeface="Arial" panose="020B0604020202020204" pitchFamily="34" charset="0"/>
                <a:cs typeface="Arial" panose="020B0604020202020204" pitchFamily="34" charset="0"/>
              </a:rPr>
              <a:t>Vælg </a:t>
            </a:r>
            <a:r>
              <a:rPr lang="da-DK" altLang="da-DK" sz="900" b="1" noProof="1">
                <a:solidFill>
                  <a:schemeClr val="tx1"/>
                </a:solidFill>
                <a:latin typeface="Arial" panose="020B0604020202020204" pitchFamily="34" charset="0"/>
                <a:cs typeface="Arial" panose="020B0604020202020204" pitchFamily="34" charset="0"/>
              </a:rPr>
              <a:t>Layout</a:t>
            </a:r>
            <a:r>
              <a:rPr lang="da-DK" altLang="da-DK" sz="900" b="0" noProof="1">
                <a:solidFill>
                  <a:schemeClr val="tx1"/>
                </a:solidFill>
                <a:latin typeface="Arial" panose="020B0604020202020204" pitchFamily="34" charset="0"/>
                <a:cs typeface="Arial" panose="020B0604020202020204" pitchFamily="34" charset="0"/>
              </a:rPr>
              <a:t> for at ændre dit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nuværende layout til et alternativt</a:t>
            </a:r>
          </a:p>
          <a:p>
            <a:pPr fontAlgn="auto">
              <a:spcBef>
                <a:spcPts val="1200"/>
              </a:spcBef>
              <a:spcAft>
                <a:spcPts val="600"/>
              </a:spcAft>
              <a:buFont typeface="+mj-lt"/>
              <a:buNone/>
              <a:defRPr/>
            </a:pPr>
            <a:r>
              <a:rPr lang="da-DK" sz="1000" b="1" noProof="1">
                <a:solidFill>
                  <a:schemeClr val="tx1"/>
                </a:solidFill>
                <a:latin typeface="Arial" panose="020B0604020202020204" pitchFamily="34" charset="0"/>
                <a:cs typeface="Arial" panose="020B0604020202020204" pitchFamily="34" charset="0"/>
              </a:rPr>
              <a:t>Nulstil slide</a:t>
            </a:r>
          </a:p>
          <a:p>
            <a:pPr marL="0" marR="0" indent="0" algn="l" defTabSz="914400" rtl="0" eaLnBrk="1" fontAlgn="auto" latinLnBrk="0" hangingPunct="1">
              <a:lnSpc>
                <a:spcPct val="100000"/>
              </a:lnSpc>
              <a:spcBef>
                <a:spcPts val="0"/>
              </a:spcBef>
              <a:spcAft>
                <a:spcPts val="600"/>
              </a:spcAft>
              <a:buClrTx/>
              <a:buSzTx/>
              <a:buFont typeface="+mj-lt"/>
              <a:buNone/>
              <a:tabLst/>
              <a:defRPr/>
            </a:pPr>
            <a:r>
              <a:rPr lang="da-DK" altLang="da-DK" sz="900" b="1" noProof="1">
                <a:solidFill>
                  <a:schemeClr val="tx1"/>
                </a:solidFill>
                <a:latin typeface="Arial" panose="020B0604020202020204" pitchFamily="34" charset="0"/>
                <a:cs typeface="Arial" panose="020B0604020202020204" pitchFamily="34" charset="0"/>
              </a:rPr>
              <a:t>1. </a:t>
            </a:r>
            <a:r>
              <a:rPr lang="da-DK" altLang="da-DK" sz="900" b="0" noProof="1">
                <a:solidFill>
                  <a:schemeClr val="tx1"/>
                </a:solidFill>
                <a:latin typeface="Arial" panose="020B0604020202020204" pitchFamily="34" charset="0"/>
                <a:cs typeface="Arial" panose="020B0604020202020204" pitchFamily="34" charset="0"/>
              </a:rPr>
              <a:t>Klik på fanen </a:t>
            </a:r>
            <a:r>
              <a:rPr lang="da-DK" altLang="da-DK" sz="900" b="1" noProof="1">
                <a:solidFill>
                  <a:schemeClr val="tx1"/>
                </a:solidFill>
                <a:latin typeface="Arial" panose="020B0604020202020204" pitchFamily="34" charset="0"/>
                <a:cs typeface="Arial" panose="020B0604020202020204" pitchFamily="34" charset="0"/>
              </a:rPr>
              <a:t>Hjem</a:t>
            </a:r>
          </a:p>
          <a:p>
            <a:pPr marL="0" marR="0" indent="0" algn="l" defTabSz="914400" rtl="0" eaLnBrk="1" fontAlgn="auto" latinLnBrk="0" hangingPunct="1">
              <a:lnSpc>
                <a:spcPct val="100000"/>
              </a:lnSpc>
              <a:spcBef>
                <a:spcPts val="0"/>
              </a:spcBef>
              <a:spcAft>
                <a:spcPts val="600"/>
              </a:spcAft>
              <a:buClrTx/>
              <a:buSzTx/>
              <a:buFont typeface="+mj-lt"/>
              <a:buNone/>
              <a:tabLst/>
              <a:defRPr/>
            </a:pPr>
            <a:r>
              <a:rPr lang="da-DK" altLang="da-DK" sz="900" b="1" noProof="1">
                <a:solidFill>
                  <a:schemeClr val="tx1"/>
                </a:solidFill>
                <a:latin typeface="Arial" panose="020B0604020202020204" pitchFamily="34" charset="0"/>
                <a:cs typeface="Arial" panose="020B0604020202020204" pitchFamily="34" charset="0"/>
              </a:rPr>
              <a:t>2. </a:t>
            </a:r>
            <a:r>
              <a:rPr lang="da-DK" altLang="da-DK" sz="900" b="0" noProof="1">
                <a:solidFill>
                  <a:schemeClr val="tx1"/>
                </a:solidFill>
                <a:latin typeface="Arial" panose="020B0604020202020204" pitchFamily="34" charset="0"/>
                <a:cs typeface="Arial" panose="020B0604020202020204" pitchFamily="34" charset="0"/>
              </a:rPr>
              <a:t>Vælg </a:t>
            </a:r>
            <a:r>
              <a:rPr lang="da-DK" altLang="da-DK" sz="900" b="1" noProof="1">
                <a:solidFill>
                  <a:schemeClr val="tx1"/>
                </a:solidFill>
                <a:latin typeface="Arial" panose="020B0604020202020204" pitchFamily="34" charset="0"/>
                <a:cs typeface="Arial" panose="020B0604020202020204" pitchFamily="34" charset="0"/>
              </a:rPr>
              <a:t>Nulstil</a:t>
            </a:r>
            <a:r>
              <a:rPr lang="da-DK" altLang="da-DK" sz="900" b="0" noProof="1">
                <a:solidFill>
                  <a:schemeClr val="tx1"/>
                </a:solidFill>
                <a:latin typeface="Arial" panose="020B0604020202020204" pitchFamily="34" charset="0"/>
                <a:cs typeface="Arial" panose="020B0604020202020204" pitchFamily="34" charset="0"/>
              </a:rPr>
              <a:t> for at nulstille placering, størrelse og formatering af pladsholdere til layoutets oprindelige design </a:t>
            </a:r>
          </a:p>
          <a:p>
            <a:pPr eaLnBrk="1" hangingPunct="1">
              <a:spcAft>
                <a:spcPts val="600"/>
              </a:spcAft>
              <a:defRPr/>
            </a:pPr>
            <a:endParaRPr lang="da-DK" sz="900" b="1" noProof="1">
              <a:solidFill>
                <a:schemeClr val="tx1"/>
              </a:solidFill>
              <a:latin typeface="Arial" panose="020B0604020202020204" pitchFamily="34" charset="0"/>
              <a:cs typeface="Arial" panose="020B0604020202020204" pitchFamily="34" charset="0"/>
            </a:endParaRPr>
          </a:p>
          <a:p>
            <a:pPr eaLnBrk="1" hangingPunct="1">
              <a:spcAft>
                <a:spcPts val="240"/>
              </a:spcAft>
              <a:defRPr/>
            </a:pPr>
            <a:endParaRPr lang="da-DK" sz="900" noProof="1">
              <a:solidFill>
                <a:schemeClr val="tx1"/>
              </a:solidFill>
              <a:latin typeface="Arial" panose="020B0604020202020204" pitchFamily="34" charset="0"/>
              <a:cs typeface="Arial" panose="020B0604020202020204" pitchFamily="34" charset="0"/>
            </a:endParaRPr>
          </a:p>
        </p:txBody>
      </p:sp>
      <p:sp>
        <p:nvSpPr>
          <p:cNvPr id="21" name="Text Box 3"/>
          <p:cNvSpPr txBox="1">
            <a:spLocks noChangeArrowheads="1"/>
          </p:cNvSpPr>
          <p:nvPr userDrawn="1"/>
        </p:nvSpPr>
        <p:spPr bwMode="auto">
          <a:xfrm>
            <a:off x="5073943" y="1833789"/>
            <a:ext cx="2160798"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r>
              <a:rPr lang="da-DK" sz="1000" b="1" noProof="1">
                <a:solidFill>
                  <a:schemeClr val="tx1"/>
                </a:solidFill>
                <a:latin typeface="Arial" panose="020B0604020202020204" pitchFamily="34" charset="0"/>
                <a:cs typeface="Arial" panose="020B0604020202020204" pitchFamily="34" charset="0"/>
              </a:rPr>
              <a:t>Indsæt billede</a:t>
            </a:r>
          </a:p>
          <a:p>
            <a:pPr eaLnBrk="1" hangingPunct="1">
              <a:spcAft>
                <a:spcPts val="600"/>
              </a:spcAft>
              <a:defRPr/>
            </a:pPr>
            <a:r>
              <a:rPr lang="da-DK" altLang="da-DK" sz="900" b="0" noProof="1">
                <a:solidFill>
                  <a:schemeClr val="tx1"/>
                </a:solidFill>
                <a:latin typeface="Arial" panose="020B0604020202020204" pitchFamily="34" charset="0"/>
                <a:cs typeface="Arial" panose="020B0604020202020204" pitchFamily="34" charset="0"/>
              </a:rPr>
              <a:t>På slides med billedpladsholder,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klik på ikonet og vælg </a:t>
            </a:r>
            <a:r>
              <a:rPr lang="da-DK" altLang="da-DK" sz="900" b="1" noProof="1">
                <a:solidFill>
                  <a:schemeClr val="tx1"/>
                </a:solidFill>
                <a:latin typeface="Arial" panose="020B0604020202020204" pitchFamily="34" charset="0"/>
                <a:cs typeface="Arial" panose="020B0604020202020204" pitchFamily="34" charset="0"/>
              </a:rPr>
              <a:t>Indsæt</a:t>
            </a:r>
          </a:p>
          <a:p>
            <a:pPr eaLnBrk="1" hangingPunct="1">
              <a:spcBef>
                <a:spcPts val="1200"/>
              </a:spcBef>
              <a:spcAft>
                <a:spcPts val="600"/>
              </a:spcAft>
              <a:defRPr/>
            </a:pPr>
            <a:r>
              <a:rPr lang="da-DK" sz="1000" b="1" noProof="1">
                <a:solidFill>
                  <a:schemeClr val="tx1"/>
                </a:solidFill>
                <a:latin typeface="Arial" panose="020B0604020202020204" pitchFamily="34" charset="0"/>
                <a:cs typeface="Arial" panose="020B0604020202020204" pitchFamily="34" charset="0"/>
              </a:rPr>
              <a:t>Beskær billede</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1. </a:t>
            </a:r>
            <a:r>
              <a:rPr lang="da-DK" altLang="da-DK" sz="900" b="0" noProof="1">
                <a:solidFill>
                  <a:schemeClr val="tx1"/>
                </a:solidFill>
                <a:latin typeface="Arial" panose="020B0604020202020204" pitchFamily="34" charset="0"/>
                <a:cs typeface="Arial" panose="020B0604020202020204" pitchFamily="34" charset="0"/>
              </a:rPr>
              <a:t>Klik </a:t>
            </a:r>
            <a:r>
              <a:rPr lang="da-DK" altLang="da-DK" sz="900" b="1" noProof="1">
                <a:solidFill>
                  <a:schemeClr val="tx1"/>
                </a:solidFill>
                <a:latin typeface="Arial" panose="020B0604020202020204" pitchFamily="34" charset="0"/>
                <a:cs typeface="Arial" panose="020B0604020202020204" pitchFamily="34" charset="0"/>
              </a:rPr>
              <a:t>Beskær</a:t>
            </a:r>
            <a:r>
              <a:rPr lang="da-DK" altLang="da-DK" sz="900" b="0" noProof="1">
                <a:solidFill>
                  <a:schemeClr val="tx1"/>
                </a:solidFill>
                <a:latin typeface="Arial" panose="020B0604020202020204" pitchFamily="34" charset="0"/>
                <a:cs typeface="Arial" panose="020B0604020202020204" pitchFamily="34" charset="0"/>
              </a:rPr>
              <a:t> for at ændre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billedets fokus/størrelse</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2. </a:t>
            </a:r>
            <a:r>
              <a:rPr lang="da-DK" altLang="da-DK" sz="900" b="0" noProof="1">
                <a:solidFill>
                  <a:schemeClr val="tx1"/>
                </a:solidFill>
                <a:latin typeface="Arial" panose="020B0604020202020204" pitchFamily="34" charset="0"/>
                <a:cs typeface="Arial" panose="020B0604020202020204" pitchFamily="34" charset="0"/>
              </a:rPr>
              <a:t>Ønsker du at skalere billedet, så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hold </a:t>
            </a:r>
            <a:r>
              <a:rPr lang="da-DK" altLang="da-DK" sz="900" b="1" noProof="1">
                <a:solidFill>
                  <a:schemeClr val="tx1"/>
                </a:solidFill>
                <a:latin typeface="Arial" panose="020B0604020202020204" pitchFamily="34" charset="0"/>
                <a:cs typeface="Arial" panose="020B0604020202020204" pitchFamily="34" charset="0"/>
              </a:rPr>
              <a:t>SHIFT</a:t>
            </a:r>
            <a:r>
              <a:rPr lang="da-DK" altLang="da-DK" sz="900" b="0" noProof="1">
                <a:solidFill>
                  <a:schemeClr val="tx1"/>
                </a:solidFill>
                <a:latin typeface="Arial" panose="020B0604020202020204" pitchFamily="34" charset="0"/>
                <a:cs typeface="Arial" panose="020B0604020202020204" pitchFamily="34" charset="0"/>
              </a:rPr>
              <a:t>-knappen nede, mens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du trækker i billedets hjørner</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Tips: </a:t>
            </a:r>
            <a:r>
              <a:rPr lang="da-DK" altLang="da-DK" sz="900" b="0" noProof="1">
                <a:solidFill>
                  <a:schemeClr val="tx1"/>
                </a:solidFill>
                <a:latin typeface="Arial" panose="020B0604020202020204" pitchFamily="34" charset="0"/>
                <a:cs typeface="Arial" panose="020B0604020202020204" pitchFamily="34" charset="0"/>
              </a:rPr>
              <a:t>Hvis du sletter billedet og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indsætter et nyt, kan billedet lægge </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sig foran tekst og grafik. Hvis dette sker, højreklik på billedet og vælg </a:t>
            </a:r>
            <a:r>
              <a:rPr lang="da-DK" altLang="da-DK" sz="900" b="1" noProof="1">
                <a:solidFill>
                  <a:schemeClr val="tx1"/>
                </a:solidFill>
                <a:latin typeface="Arial" panose="020B0604020202020204" pitchFamily="34" charset="0"/>
                <a:cs typeface="Arial" panose="020B0604020202020204" pitchFamily="34" charset="0"/>
              </a:rPr>
              <a:t>Placer bagest</a:t>
            </a:r>
          </a:p>
          <a:p>
            <a:pPr eaLnBrk="1" hangingPunct="1">
              <a:spcBef>
                <a:spcPts val="1200"/>
              </a:spcBef>
              <a:spcAft>
                <a:spcPts val="600"/>
              </a:spcAft>
              <a:defRPr/>
            </a:pPr>
            <a:r>
              <a:rPr lang="da-DK" sz="1000" b="1" noProof="1">
                <a:solidFill>
                  <a:schemeClr val="tx1"/>
                </a:solidFill>
                <a:latin typeface="Arial" panose="020B0604020202020204" pitchFamily="34" charset="0"/>
                <a:cs typeface="Arial" panose="020B0604020202020204" pitchFamily="34" charset="0"/>
              </a:rPr>
              <a:t>Hjælpelinjer</a:t>
            </a:r>
          </a:p>
          <a:p>
            <a:pPr eaLnBrk="1" hangingPunct="1">
              <a:spcAft>
                <a:spcPts val="600"/>
              </a:spcAft>
              <a:defRPr/>
            </a:pPr>
            <a:r>
              <a:rPr lang="da-DK" altLang="da-DK" sz="900" b="0" noProof="1">
                <a:solidFill>
                  <a:schemeClr val="tx1"/>
                </a:solidFill>
                <a:latin typeface="Arial" panose="020B0604020202020204" pitchFamily="34" charset="0"/>
                <a:cs typeface="Arial" panose="020B0604020202020204" pitchFamily="34" charset="0"/>
              </a:rPr>
              <a:t>For at se hjælpelinjer</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1. </a:t>
            </a:r>
            <a:r>
              <a:rPr lang="da-DK" altLang="da-DK" sz="900" b="0" noProof="1">
                <a:solidFill>
                  <a:schemeClr val="tx1"/>
                </a:solidFill>
                <a:latin typeface="Arial" panose="020B0604020202020204" pitchFamily="34" charset="0"/>
                <a:cs typeface="Arial" panose="020B0604020202020204" pitchFamily="34" charset="0"/>
              </a:rPr>
              <a:t>Klik på fanen </a:t>
            </a:r>
            <a:r>
              <a:rPr lang="da-DK" altLang="da-DK" sz="900" b="1" noProof="1">
                <a:solidFill>
                  <a:schemeClr val="tx1"/>
                </a:solidFill>
                <a:latin typeface="Arial" panose="020B0604020202020204" pitchFamily="34" charset="0"/>
                <a:cs typeface="Arial" panose="020B0604020202020204" pitchFamily="34" charset="0"/>
              </a:rPr>
              <a:t>Vis </a:t>
            </a:r>
            <a:r>
              <a:rPr lang="da-DK" altLang="da-DK" sz="900" b="0" noProof="1">
                <a:solidFill>
                  <a:schemeClr val="tx1"/>
                </a:solidFill>
                <a:latin typeface="Arial" panose="020B0604020202020204" pitchFamily="34" charset="0"/>
                <a:cs typeface="Arial" panose="020B0604020202020204" pitchFamily="34" charset="0"/>
              </a:rPr>
              <a:t>og sæt hak ved </a:t>
            </a:r>
            <a:r>
              <a:rPr lang="da-DK" altLang="da-DK" sz="900" b="1" noProof="1">
                <a:solidFill>
                  <a:schemeClr val="tx1"/>
                </a:solidFill>
                <a:latin typeface="Arial" panose="020B0604020202020204" pitchFamily="34" charset="0"/>
                <a:cs typeface="Arial" panose="020B0604020202020204" pitchFamily="34" charset="0"/>
              </a:rPr>
              <a:t>Hjælpelinjer</a:t>
            </a:r>
          </a:p>
          <a:p>
            <a:pPr eaLnBrk="1" hangingPunct="1">
              <a:spcAft>
                <a:spcPts val="600"/>
              </a:spcAft>
              <a:defRPr/>
            </a:pPr>
            <a:endParaRPr lang="da-DK" altLang="da-DK" sz="900" b="0" noProof="1">
              <a:solidFill>
                <a:schemeClr val="tx1"/>
              </a:solidFill>
              <a:latin typeface="Arial" panose="020B0604020202020204" pitchFamily="34" charset="0"/>
              <a:cs typeface="Arial" panose="020B0604020202020204" pitchFamily="34" charset="0"/>
            </a:endParaRP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Tips: Alt + F9 </a:t>
            </a:r>
            <a:r>
              <a:rPr lang="da-DK" altLang="da-DK" sz="900" b="0" noProof="1">
                <a:solidFill>
                  <a:schemeClr val="tx1"/>
                </a:solidFill>
                <a:latin typeface="Arial" panose="020B0604020202020204" pitchFamily="34" charset="0"/>
                <a:cs typeface="Arial" panose="020B0604020202020204" pitchFamily="34" charset="0"/>
              </a:rPr>
              <a:t>for hurtig visning af hjælpelinjer</a:t>
            </a:r>
          </a:p>
          <a:p>
            <a:pPr eaLnBrk="1" hangingPunct="1">
              <a:spcAft>
                <a:spcPts val="600"/>
              </a:spcAft>
              <a:defRPr/>
            </a:pPr>
            <a:endParaRPr lang="da-DK" altLang="da-DK" sz="900" b="1" noProof="1">
              <a:solidFill>
                <a:schemeClr val="tx1"/>
              </a:solidFill>
              <a:latin typeface="Arial" panose="020B0604020202020204" pitchFamily="34" charset="0"/>
              <a:cs typeface="Arial" panose="020B0604020202020204" pitchFamily="34" charset="0"/>
            </a:endParaRPr>
          </a:p>
        </p:txBody>
      </p:sp>
      <p:sp>
        <p:nvSpPr>
          <p:cNvPr id="25" name="Text Box 4"/>
          <p:cNvSpPr txBox="1">
            <a:spLocks noChangeArrowheads="1"/>
          </p:cNvSpPr>
          <p:nvPr userDrawn="1"/>
        </p:nvSpPr>
        <p:spPr bwMode="auto">
          <a:xfrm>
            <a:off x="9109857" y="1815926"/>
            <a:ext cx="2358243"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defRPr/>
            </a:pPr>
            <a:r>
              <a:rPr lang="da-DK" sz="1000" b="1" noProof="1">
                <a:solidFill>
                  <a:schemeClr val="tx1"/>
                </a:solidFill>
                <a:latin typeface="Arial" panose="020B0604020202020204" pitchFamily="34" charset="0"/>
                <a:cs typeface="Arial" panose="020B0604020202020204" pitchFamily="34" charset="0"/>
              </a:rPr>
              <a:t>For at justere dato</a:t>
            </a:r>
          </a:p>
          <a:p>
            <a:pPr marL="0" marR="0" lvl="0" indent="0" algn="l" defTabSz="914400" rtl="0" eaLnBrk="1" fontAlgn="auto" latinLnBrk="0" hangingPunct="1">
              <a:lnSpc>
                <a:spcPct val="100000"/>
              </a:lnSpc>
              <a:spcBef>
                <a:spcPts val="0"/>
              </a:spcBef>
              <a:spcAft>
                <a:spcPts val="600"/>
              </a:spcAft>
              <a:buClrTx/>
              <a:buSzTx/>
              <a:buFontTx/>
              <a:buNone/>
              <a:tabLst/>
              <a:defRPr/>
            </a:pPr>
            <a:r>
              <a:rPr lang="da-DK" altLang="da-DK" sz="900" b="0" noProof="1">
                <a:solidFill>
                  <a:schemeClr val="tx1"/>
                </a:solidFill>
                <a:latin typeface="Arial" panose="020B0604020202020204" pitchFamily="34" charset="0"/>
                <a:cs typeface="Arial" panose="020B0604020202020204" pitchFamily="34" charset="0"/>
              </a:rPr>
              <a:t>Gør dette som</a:t>
            </a:r>
            <a:r>
              <a:rPr lang="da-DK" altLang="da-DK" sz="900" b="0" baseline="0" noProof="1">
                <a:solidFill>
                  <a:schemeClr val="tx1"/>
                </a:solidFill>
                <a:latin typeface="Arial" panose="020B0604020202020204" pitchFamily="34" charset="0"/>
                <a:cs typeface="Arial" panose="020B0604020202020204" pitchFamily="34" charset="0"/>
              </a:rPr>
              <a:t> det sidste i din præsentation, så det slår igennem på alle slides</a:t>
            </a:r>
            <a:endParaRPr lang="da-DK" sz="900" b="1" noProof="1">
              <a:solidFill>
                <a:schemeClr val="tx1"/>
              </a:solidFill>
              <a:latin typeface="Arial" panose="020B0604020202020204" pitchFamily="34" charset="0"/>
              <a:cs typeface="Arial" panose="020B0604020202020204" pitchFamily="34" charset="0"/>
            </a:endParaRP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1. </a:t>
            </a:r>
            <a:r>
              <a:rPr lang="da-DK" altLang="da-DK" sz="900" b="0" noProof="1">
                <a:solidFill>
                  <a:schemeClr val="tx1"/>
                </a:solidFill>
                <a:latin typeface="Arial" panose="020B0604020202020204" pitchFamily="34" charset="0"/>
                <a:cs typeface="Arial" panose="020B0604020202020204" pitchFamily="34" charset="0"/>
              </a:rPr>
              <a:t>Klik på fanen </a:t>
            </a:r>
            <a:r>
              <a:rPr lang="da-DK" altLang="da-DK" sz="900" b="1" noProof="1">
                <a:solidFill>
                  <a:schemeClr val="tx1"/>
                </a:solidFill>
                <a:latin typeface="Arial" panose="020B0604020202020204" pitchFamily="34" charset="0"/>
                <a:cs typeface="Arial" panose="020B0604020202020204" pitchFamily="34" charset="0"/>
              </a:rPr>
              <a:t>Indsæt</a:t>
            </a:r>
          </a:p>
          <a:p>
            <a:pPr eaLnBrk="1" hangingPunct="1">
              <a:spcAft>
                <a:spcPts val="600"/>
              </a:spcAft>
              <a:defRPr/>
            </a:pPr>
            <a:r>
              <a:rPr lang="da-DK" altLang="da-DK" sz="900" b="1" noProof="1">
                <a:solidFill>
                  <a:schemeClr val="tx1"/>
                </a:solidFill>
                <a:latin typeface="Arial" panose="020B0604020202020204" pitchFamily="34" charset="0"/>
                <a:cs typeface="Arial" panose="020B0604020202020204" pitchFamily="34" charset="0"/>
              </a:rPr>
              <a:t>2. </a:t>
            </a:r>
            <a:r>
              <a:rPr lang="da-DK" altLang="da-DK" sz="900" b="0" noProof="1">
                <a:solidFill>
                  <a:schemeClr val="tx1"/>
                </a:solidFill>
                <a:latin typeface="Arial" panose="020B0604020202020204" pitchFamily="34" charset="0"/>
                <a:cs typeface="Arial" panose="020B0604020202020204" pitchFamily="34" charset="0"/>
              </a:rPr>
              <a:t>Klik </a:t>
            </a:r>
            <a:r>
              <a:rPr lang="da-DK" altLang="da-DK" sz="900" b="1" noProof="1">
                <a:solidFill>
                  <a:schemeClr val="tx1"/>
                </a:solidFill>
                <a:latin typeface="Arial" panose="020B0604020202020204" pitchFamily="34" charset="0"/>
                <a:cs typeface="Arial" panose="020B0604020202020204" pitchFamily="34" charset="0"/>
              </a:rPr>
              <a:t>Sidehoved og Sidefod</a:t>
            </a:r>
            <a:br>
              <a:rPr lang="da-DK" altLang="da-DK" sz="900" b="0" noProof="1">
                <a:solidFill>
                  <a:schemeClr val="tx1"/>
                </a:solidFill>
                <a:latin typeface="Arial" panose="020B0604020202020204" pitchFamily="34" charset="0"/>
                <a:cs typeface="Arial" panose="020B0604020202020204" pitchFamily="34" charset="0"/>
              </a:rPr>
            </a:br>
            <a:r>
              <a:rPr lang="da-DK" altLang="da-DK" sz="900" b="0" noProof="1">
                <a:solidFill>
                  <a:schemeClr val="tx1"/>
                </a:solidFill>
                <a:latin typeface="Arial" panose="020B0604020202020204" pitchFamily="34" charset="0"/>
                <a:cs typeface="Arial" panose="020B0604020202020204" pitchFamily="34" charset="0"/>
              </a:rPr>
              <a:t>(indtast evt. anden dato i feltet fast)</a:t>
            </a:r>
          </a:p>
          <a:p>
            <a:pPr eaLnBrk="1" hangingPunct="1">
              <a:spcAft>
                <a:spcPts val="600"/>
              </a:spcAft>
              <a:defRPr/>
            </a:pPr>
            <a:r>
              <a:rPr lang="da-DK" altLang="da-DK" sz="900" b="0" noProof="1">
                <a:solidFill>
                  <a:schemeClr val="tx1"/>
                </a:solidFill>
                <a:latin typeface="Arial" panose="020B0604020202020204" pitchFamily="34" charset="0"/>
                <a:cs typeface="Arial" panose="020B0604020202020204" pitchFamily="34" charset="0"/>
              </a:rPr>
              <a:t>Vælg </a:t>
            </a:r>
            <a:r>
              <a:rPr lang="da-DK" altLang="da-DK" sz="900" b="1" noProof="1">
                <a:solidFill>
                  <a:schemeClr val="tx1"/>
                </a:solidFill>
                <a:latin typeface="Arial" panose="020B0604020202020204" pitchFamily="34" charset="0"/>
                <a:cs typeface="Arial" panose="020B0604020202020204" pitchFamily="34" charset="0"/>
              </a:rPr>
              <a:t>Anvend på alle </a:t>
            </a:r>
            <a:r>
              <a:rPr lang="da-DK" altLang="da-DK" sz="900" b="0" noProof="1">
                <a:solidFill>
                  <a:schemeClr val="tx1"/>
                </a:solidFill>
                <a:latin typeface="Arial" panose="020B0604020202020204" pitchFamily="34" charset="0"/>
                <a:cs typeface="Arial" panose="020B0604020202020204" pitchFamily="34" charset="0"/>
              </a:rPr>
              <a:t>eller </a:t>
            </a:r>
            <a:r>
              <a:rPr lang="da-DK" altLang="da-DK" sz="900" b="1" noProof="1">
                <a:solidFill>
                  <a:schemeClr val="tx1"/>
                </a:solidFill>
                <a:latin typeface="Arial" panose="020B0604020202020204" pitchFamily="34" charset="0"/>
                <a:cs typeface="Arial" panose="020B0604020202020204" pitchFamily="34" charset="0"/>
              </a:rPr>
              <a:t>Anvend</a:t>
            </a:r>
            <a:r>
              <a:rPr lang="da-DK" altLang="da-DK" sz="900" b="0" noProof="1">
                <a:solidFill>
                  <a:schemeClr val="tx1"/>
                </a:solidFill>
                <a:latin typeface="Arial" panose="020B0604020202020204" pitchFamily="34" charset="0"/>
                <a:cs typeface="Arial" panose="020B0604020202020204" pitchFamily="34" charset="0"/>
              </a:rPr>
              <a:t> hvis det kun skal være på et enkelt slide</a:t>
            </a:r>
          </a:p>
          <a:p>
            <a:pPr eaLnBrk="1" hangingPunct="1">
              <a:spcAft>
                <a:spcPts val="600"/>
              </a:spcAft>
              <a:defRPr/>
            </a:pPr>
            <a:endParaRPr lang="da-DK" altLang="da-DK" sz="900" b="0" noProof="1">
              <a:solidFill>
                <a:schemeClr val="tx1"/>
              </a:solidFill>
              <a:latin typeface="Arial" panose="020B0604020202020204" pitchFamily="34" charset="0"/>
              <a:cs typeface="Arial" panose="020B0604020202020204" pitchFamily="34" charset="0"/>
            </a:endParaRPr>
          </a:p>
        </p:txBody>
      </p:sp>
      <p:pic>
        <p:nvPicPr>
          <p:cNvPr id="28" name="1 Forøg formindsk"/>
          <p:cNvPicPr>
            <a:picLocks noChangeAspect="1"/>
          </p:cNvPicPr>
          <p:nvPr userDrawn="1"/>
        </p:nvPicPr>
        <p:blipFill>
          <a:blip r:embed="rId2"/>
          <a:stretch>
            <a:fillRect/>
          </a:stretch>
        </p:blipFill>
        <p:spPr>
          <a:xfrm>
            <a:off x="2879935" y="2877130"/>
            <a:ext cx="549328" cy="285228"/>
          </a:xfrm>
          <a:prstGeom prst="rect">
            <a:avLst/>
          </a:prstGeom>
        </p:spPr>
      </p:pic>
      <p:pic>
        <p:nvPicPr>
          <p:cNvPr id="20" name="2 Ny slide"/>
          <p:cNvPicPr>
            <a:picLocks noChangeAspect="1"/>
          </p:cNvPicPr>
          <p:nvPr userDrawn="1"/>
        </p:nvPicPr>
        <p:blipFill rotWithShape="1">
          <a:blip r:embed="rId3"/>
          <a:srcRect l="2931" r="60888"/>
          <a:stretch/>
        </p:blipFill>
        <p:spPr>
          <a:xfrm>
            <a:off x="2893854" y="3538594"/>
            <a:ext cx="363713" cy="647461"/>
          </a:xfrm>
          <a:prstGeom prst="rect">
            <a:avLst/>
          </a:prstGeom>
        </p:spPr>
      </p:pic>
      <p:pic>
        <p:nvPicPr>
          <p:cNvPr id="16" name="3 Layout"/>
          <p:cNvPicPr>
            <a:picLocks noChangeAspect="1"/>
          </p:cNvPicPr>
          <p:nvPr userDrawn="1"/>
        </p:nvPicPr>
        <p:blipFill rotWithShape="1">
          <a:blip r:embed="rId3"/>
          <a:srcRect l="36944" r="2272" b="69429"/>
          <a:stretch/>
        </p:blipFill>
        <p:spPr>
          <a:xfrm>
            <a:off x="2909319" y="4208198"/>
            <a:ext cx="593368" cy="192211"/>
          </a:xfrm>
          <a:prstGeom prst="rect">
            <a:avLst/>
          </a:prstGeom>
        </p:spPr>
      </p:pic>
      <p:pic>
        <p:nvPicPr>
          <p:cNvPr id="24" name="4 Nulstil"/>
          <p:cNvPicPr>
            <a:picLocks noChangeAspect="1"/>
          </p:cNvPicPr>
          <p:nvPr userDrawn="1"/>
        </p:nvPicPr>
        <p:blipFill>
          <a:blip r:embed="rId4"/>
          <a:stretch>
            <a:fillRect/>
          </a:stretch>
        </p:blipFill>
        <p:spPr>
          <a:xfrm>
            <a:off x="2882022" y="5318642"/>
            <a:ext cx="547241" cy="197798"/>
          </a:xfrm>
          <a:prstGeom prst="rect">
            <a:avLst/>
          </a:prstGeom>
        </p:spPr>
      </p:pic>
      <p:pic>
        <p:nvPicPr>
          <p:cNvPr id="5" name="5 Indsæt billede"/>
          <p:cNvPicPr>
            <a:picLocks noChangeAspect="1"/>
          </p:cNvPicPr>
          <p:nvPr userDrawn="1"/>
        </p:nvPicPr>
        <p:blipFill>
          <a:blip r:embed="rId5"/>
          <a:stretch>
            <a:fillRect/>
          </a:stretch>
        </p:blipFill>
        <p:spPr>
          <a:xfrm>
            <a:off x="7001165" y="2075087"/>
            <a:ext cx="262151" cy="256054"/>
          </a:xfrm>
          <a:prstGeom prst="rect">
            <a:avLst/>
          </a:prstGeom>
        </p:spPr>
      </p:pic>
      <p:pic>
        <p:nvPicPr>
          <p:cNvPr id="23" name="6 Beskær"/>
          <p:cNvPicPr>
            <a:picLocks noChangeAspect="1"/>
          </p:cNvPicPr>
          <p:nvPr userDrawn="1"/>
        </p:nvPicPr>
        <p:blipFill>
          <a:blip r:embed="rId6"/>
          <a:stretch>
            <a:fillRect/>
          </a:stretch>
        </p:blipFill>
        <p:spPr>
          <a:xfrm>
            <a:off x="6981797" y="2748409"/>
            <a:ext cx="337400" cy="321707"/>
          </a:xfrm>
          <a:prstGeom prst="rect">
            <a:avLst/>
          </a:prstGeom>
        </p:spPr>
      </p:pic>
      <p:pic>
        <p:nvPicPr>
          <p:cNvPr id="2" name="7 Skalér billede"/>
          <p:cNvPicPr>
            <a:picLocks noChangeAspect="1"/>
          </p:cNvPicPr>
          <p:nvPr userDrawn="1"/>
        </p:nvPicPr>
        <p:blipFill>
          <a:blip r:embed="rId7"/>
          <a:stretch>
            <a:fillRect/>
          </a:stretch>
        </p:blipFill>
        <p:spPr>
          <a:xfrm>
            <a:off x="6959502" y="3242399"/>
            <a:ext cx="359695" cy="335309"/>
          </a:xfrm>
          <a:prstGeom prst="rect">
            <a:avLst/>
          </a:prstGeom>
        </p:spPr>
      </p:pic>
      <p:sp>
        <p:nvSpPr>
          <p:cNvPr id="14" name="Pladsholder til dato 2" hidden="1"/>
          <p:cNvSpPr>
            <a:spLocks noGrp="1"/>
          </p:cNvSpPr>
          <p:nvPr>
            <p:ph type="dt" sz="half" idx="10"/>
          </p:nvPr>
        </p:nvSpPr>
        <p:spPr>
          <a:xfrm>
            <a:off x="0" y="6912000"/>
            <a:ext cx="0" cy="0"/>
          </a:xfrm>
        </p:spPr>
        <p:txBody>
          <a:bodyPr/>
          <a:lstStyle>
            <a:lvl1pPr>
              <a:defRPr sz="100">
                <a:noFill/>
              </a:defRPr>
            </a:lvl1pPr>
          </a:lstStyle>
          <a:p>
            <a:fld id="{D975665A-61CB-4DAB-8750-5B97BD1810B6}" type="datetime5">
              <a:rPr lang="da-DK" smtClean="0"/>
              <a:pPr/>
              <a:t>maj 2022</a:t>
            </a:fld>
            <a:endParaRPr lang="da-DK" dirty="0"/>
          </a:p>
        </p:txBody>
      </p:sp>
      <p:pic>
        <p:nvPicPr>
          <p:cNvPr id="4" name="Billede 3"/>
          <p:cNvPicPr>
            <a:picLocks noChangeAspect="1"/>
          </p:cNvPicPr>
          <p:nvPr userDrawn="1"/>
        </p:nvPicPr>
        <p:blipFill>
          <a:blip r:embed="rId8"/>
          <a:stretch>
            <a:fillRect/>
          </a:stretch>
        </p:blipFill>
        <p:spPr>
          <a:xfrm>
            <a:off x="9129422" y="3467151"/>
            <a:ext cx="2338677" cy="1500775"/>
          </a:xfrm>
          <a:prstGeom prst="rect">
            <a:avLst/>
          </a:prstGeom>
        </p:spPr>
      </p:pic>
    </p:spTree>
    <p:extLst>
      <p:ext uri="{BB962C8B-B14F-4D97-AF65-F5344CB8AC3E}">
        <p14:creationId xmlns:p14="http://schemas.microsoft.com/office/powerpoint/2010/main" val="192448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orside II">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138" y="655200"/>
            <a:ext cx="5213662" cy="1720800"/>
          </a:xfrm>
        </p:spPr>
        <p:txBody>
          <a:bodyPr anchor="t" anchorCtr="0"/>
          <a:lstStyle>
            <a:lvl1pPr algn="l">
              <a:defRPr sz="6500">
                <a:solidFill>
                  <a:schemeClr val="bg1"/>
                </a:solidFill>
              </a:defRPr>
            </a:lvl1pPr>
          </a:lstStyle>
          <a:p>
            <a:r>
              <a:rPr lang="da-DK"/>
              <a:t>Klik for at redigere i master</a:t>
            </a:r>
            <a:endParaRPr lang="da-DK" dirty="0"/>
          </a:p>
        </p:txBody>
      </p:sp>
      <p:sp>
        <p:nvSpPr>
          <p:cNvPr id="3" name="Subtitle 2"/>
          <p:cNvSpPr>
            <a:spLocks noGrp="1"/>
          </p:cNvSpPr>
          <p:nvPr>
            <p:ph type="subTitle" idx="1" hasCustomPrompt="1"/>
          </p:nvPr>
        </p:nvSpPr>
        <p:spPr>
          <a:xfrm>
            <a:off x="720000" y="2432121"/>
            <a:ext cx="5212800" cy="900000"/>
          </a:xfrm>
        </p:spPr>
        <p:txBody>
          <a:bodyPr/>
          <a:lstStyle>
            <a:lvl1pPr marL="0" indent="0" algn="l">
              <a:lnSpc>
                <a:spcPct val="100000"/>
              </a:lnSpc>
              <a:spcBef>
                <a:spcPts val="0"/>
              </a:spcBef>
              <a:buFont typeface="Arial" panose="020B0604020202020204" pitchFamily="34" charset="0"/>
              <a:buChar char="​"/>
              <a:defRPr sz="2500">
                <a:solidFill>
                  <a:schemeClr val="bg1"/>
                </a:solidFill>
              </a:defRPr>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da-DK" dirty="0"/>
              <a:t>Klik her for at tilføje undertitel maks. to linjer</a:t>
            </a:r>
          </a:p>
        </p:txBody>
      </p:sp>
      <p:sp>
        <p:nvSpPr>
          <p:cNvPr id="10" name="Text Placeholder 3"/>
          <p:cNvSpPr>
            <a:spLocks noGrp="1"/>
          </p:cNvSpPr>
          <p:nvPr>
            <p:ph type="body" sz="quarter" idx="13" hasCustomPrompt="1"/>
          </p:nvPr>
        </p:nvSpPr>
        <p:spPr>
          <a:xfrm>
            <a:off x="719138" y="3529061"/>
            <a:ext cx="5212800" cy="394255"/>
          </a:xfrm>
        </p:spPr>
        <p:txBody>
          <a:bodyPr anchor="b" anchorCtr="0"/>
          <a:lstStyle>
            <a:lvl1pPr marL="0" indent="0">
              <a:lnSpc>
                <a:spcPct val="106000"/>
              </a:lnSpc>
              <a:buNone/>
              <a:defRPr sz="1100" baseline="0">
                <a:solidFill>
                  <a:schemeClr val="bg1"/>
                </a:solidFill>
              </a:defRPr>
            </a:lvl1pPr>
          </a:lstStyle>
          <a:p>
            <a:pPr lvl="0"/>
            <a:r>
              <a:rPr lang="da-DK" dirty="0"/>
              <a:t>Indsæt navn og </a:t>
            </a:r>
            <a:br>
              <a:rPr lang="da-DK" dirty="0"/>
            </a:br>
            <a:r>
              <a:rPr lang="da-DK" dirty="0"/>
              <a:t>titel</a:t>
            </a:r>
          </a:p>
        </p:txBody>
      </p:sp>
      <p:sp>
        <p:nvSpPr>
          <p:cNvPr id="11" name="Text Placeholder 4"/>
          <p:cNvSpPr>
            <a:spLocks noGrp="1"/>
          </p:cNvSpPr>
          <p:nvPr>
            <p:ph type="body" sz="quarter" idx="14" hasCustomPrompt="1"/>
          </p:nvPr>
        </p:nvSpPr>
        <p:spPr>
          <a:xfrm>
            <a:off x="719139" y="4063411"/>
            <a:ext cx="5212800" cy="216795"/>
          </a:xfrm>
        </p:spPr>
        <p:txBody>
          <a:bodyPr anchor="b" anchorCtr="0"/>
          <a:lstStyle>
            <a:lvl1pPr marL="0" indent="0">
              <a:lnSpc>
                <a:spcPct val="106000"/>
              </a:lnSpc>
              <a:buNone/>
              <a:defRPr sz="1100" baseline="0">
                <a:solidFill>
                  <a:schemeClr val="bg1"/>
                </a:solidFill>
              </a:defRPr>
            </a:lvl1pPr>
          </a:lstStyle>
          <a:p>
            <a:pPr lvl="0"/>
            <a:r>
              <a:rPr lang="da-DK" dirty="0"/>
              <a:t>Indsæt location</a:t>
            </a:r>
          </a:p>
        </p:txBody>
      </p:sp>
      <p:sp>
        <p:nvSpPr>
          <p:cNvPr id="4" name="Date_DateCustomA"/>
          <p:cNvSpPr>
            <a:spLocks noGrp="1"/>
          </p:cNvSpPr>
          <p:nvPr>
            <p:ph type="dt" sz="half" idx="10"/>
          </p:nvPr>
        </p:nvSpPr>
        <p:spPr>
          <a:xfrm>
            <a:off x="719138" y="4277666"/>
            <a:ext cx="5212800" cy="180000"/>
          </a:xfrm>
        </p:spPr>
        <p:txBody>
          <a:bodyPr/>
          <a:lstStyle>
            <a:lvl1pPr algn="l">
              <a:defRPr>
                <a:solidFill>
                  <a:schemeClr val="bg1"/>
                </a:solidFill>
              </a:defRPr>
            </a:lvl1pPr>
          </a:lstStyle>
          <a:p>
            <a:fld id="{DCEB35B1-BC5C-4F24-B72D-591F5A33F1B4}" type="datetime5">
              <a:rPr lang="da-DK" smtClean="0"/>
              <a:pPr/>
              <a:t>maj 2022</a:t>
            </a:fld>
            <a:endParaRPr lang="da-DK" dirty="0"/>
          </a:p>
        </p:txBody>
      </p:sp>
      <p:pic>
        <p:nvPicPr>
          <p:cNvPr id="12" name="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12557" y="587088"/>
            <a:ext cx="5304569" cy="5527222"/>
          </a:xfrm>
          <a:prstGeom prst="rect">
            <a:avLst/>
          </a:prstGeom>
        </p:spPr>
      </p:pic>
    </p:spTree>
    <p:extLst>
      <p:ext uri="{BB962C8B-B14F-4D97-AF65-F5344CB8AC3E}">
        <p14:creationId xmlns:p14="http://schemas.microsoft.com/office/powerpoint/2010/main" val="1459830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orside III">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138" y="655200"/>
            <a:ext cx="5213662" cy="1720800"/>
          </a:xfrm>
        </p:spPr>
        <p:txBody>
          <a:bodyPr anchor="t" anchorCtr="0"/>
          <a:lstStyle>
            <a:lvl1pPr algn="l">
              <a:defRPr sz="6500">
                <a:solidFill>
                  <a:schemeClr val="bg1"/>
                </a:solidFill>
              </a:defRPr>
            </a:lvl1pPr>
          </a:lstStyle>
          <a:p>
            <a:r>
              <a:rPr lang="da-DK"/>
              <a:t>Klik for at redigere i master</a:t>
            </a:r>
            <a:endParaRPr lang="da-DK" dirty="0"/>
          </a:p>
        </p:txBody>
      </p:sp>
      <p:sp>
        <p:nvSpPr>
          <p:cNvPr id="3" name="Subtitle 2"/>
          <p:cNvSpPr>
            <a:spLocks noGrp="1"/>
          </p:cNvSpPr>
          <p:nvPr>
            <p:ph type="subTitle" idx="1" hasCustomPrompt="1"/>
          </p:nvPr>
        </p:nvSpPr>
        <p:spPr>
          <a:xfrm>
            <a:off x="720000" y="2432121"/>
            <a:ext cx="5212800" cy="900000"/>
          </a:xfrm>
        </p:spPr>
        <p:txBody>
          <a:bodyPr/>
          <a:lstStyle>
            <a:lvl1pPr marL="0" indent="0" algn="l">
              <a:lnSpc>
                <a:spcPct val="100000"/>
              </a:lnSpc>
              <a:spcBef>
                <a:spcPts val="0"/>
              </a:spcBef>
              <a:buFont typeface="Arial" panose="020B0604020202020204" pitchFamily="34" charset="0"/>
              <a:buChar char="​"/>
              <a:defRPr sz="2500">
                <a:solidFill>
                  <a:schemeClr val="bg1"/>
                </a:solidFill>
              </a:defRPr>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da-DK" dirty="0"/>
              <a:t>Klik her for at tilføje undertitel maks. to linjer</a:t>
            </a:r>
          </a:p>
        </p:txBody>
      </p:sp>
      <p:sp>
        <p:nvSpPr>
          <p:cNvPr id="10" name="Text Placeholder 3"/>
          <p:cNvSpPr>
            <a:spLocks noGrp="1"/>
          </p:cNvSpPr>
          <p:nvPr>
            <p:ph type="body" sz="quarter" idx="13" hasCustomPrompt="1"/>
          </p:nvPr>
        </p:nvSpPr>
        <p:spPr>
          <a:xfrm>
            <a:off x="719138" y="3529061"/>
            <a:ext cx="5212800" cy="394255"/>
          </a:xfrm>
        </p:spPr>
        <p:txBody>
          <a:bodyPr anchor="b" anchorCtr="0"/>
          <a:lstStyle>
            <a:lvl1pPr marL="0" indent="0">
              <a:lnSpc>
                <a:spcPct val="106000"/>
              </a:lnSpc>
              <a:buNone/>
              <a:defRPr sz="1100" baseline="0">
                <a:solidFill>
                  <a:schemeClr val="bg1"/>
                </a:solidFill>
              </a:defRPr>
            </a:lvl1pPr>
          </a:lstStyle>
          <a:p>
            <a:pPr lvl="0"/>
            <a:r>
              <a:rPr lang="da-DK" dirty="0"/>
              <a:t>Indsæt navn og </a:t>
            </a:r>
            <a:br>
              <a:rPr lang="da-DK" dirty="0"/>
            </a:br>
            <a:r>
              <a:rPr lang="da-DK" dirty="0"/>
              <a:t>titel</a:t>
            </a:r>
          </a:p>
        </p:txBody>
      </p:sp>
      <p:sp>
        <p:nvSpPr>
          <p:cNvPr id="11" name="Text Placeholder 4"/>
          <p:cNvSpPr>
            <a:spLocks noGrp="1"/>
          </p:cNvSpPr>
          <p:nvPr>
            <p:ph type="body" sz="quarter" idx="14" hasCustomPrompt="1"/>
          </p:nvPr>
        </p:nvSpPr>
        <p:spPr>
          <a:xfrm>
            <a:off x="719139" y="4063411"/>
            <a:ext cx="5212800" cy="216795"/>
          </a:xfrm>
        </p:spPr>
        <p:txBody>
          <a:bodyPr anchor="b" anchorCtr="0"/>
          <a:lstStyle>
            <a:lvl1pPr marL="0" indent="0">
              <a:lnSpc>
                <a:spcPct val="106000"/>
              </a:lnSpc>
              <a:buNone/>
              <a:defRPr sz="1100" baseline="0">
                <a:solidFill>
                  <a:schemeClr val="bg1"/>
                </a:solidFill>
              </a:defRPr>
            </a:lvl1pPr>
          </a:lstStyle>
          <a:p>
            <a:pPr lvl="0"/>
            <a:r>
              <a:rPr lang="da-DK" dirty="0"/>
              <a:t>Indsæt location</a:t>
            </a:r>
          </a:p>
        </p:txBody>
      </p:sp>
      <p:sp>
        <p:nvSpPr>
          <p:cNvPr id="4" name="Date_DateCustomA"/>
          <p:cNvSpPr>
            <a:spLocks noGrp="1"/>
          </p:cNvSpPr>
          <p:nvPr>
            <p:ph type="dt" sz="half" idx="10"/>
          </p:nvPr>
        </p:nvSpPr>
        <p:spPr>
          <a:xfrm>
            <a:off x="719138" y="4277666"/>
            <a:ext cx="5212800" cy="180000"/>
          </a:xfrm>
        </p:spPr>
        <p:txBody>
          <a:bodyPr/>
          <a:lstStyle>
            <a:lvl1pPr algn="l">
              <a:defRPr>
                <a:solidFill>
                  <a:schemeClr val="bg1"/>
                </a:solidFill>
              </a:defRPr>
            </a:lvl1pPr>
          </a:lstStyle>
          <a:p>
            <a:fld id="{DCEB35B1-BC5C-4F24-B72D-591F5A33F1B4}" type="datetime5">
              <a:rPr lang="da-DK" smtClean="0"/>
              <a:pPr/>
              <a:t>maj 2022</a:t>
            </a:fld>
            <a:endParaRPr lang="da-DK" dirty="0"/>
          </a:p>
        </p:txBody>
      </p:sp>
      <p:pic>
        <p:nvPicPr>
          <p:cNvPr id="12" name="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12557" y="587088"/>
            <a:ext cx="5304569" cy="5527222"/>
          </a:xfrm>
          <a:prstGeom prst="rect">
            <a:avLst/>
          </a:prstGeom>
        </p:spPr>
      </p:pic>
    </p:spTree>
    <p:extLst>
      <p:ext uri="{BB962C8B-B14F-4D97-AF65-F5344CB8AC3E}">
        <p14:creationId xmlns:p14="http://schemas.microsoft.com/office/powerpoint/2010/main" val="1153620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orside med billede">
    <p:bg>
      <p:bgPr>
        <a:solidFill>
          <a:schemeClr val="tx1"/>
        </a:solidFill>
        <a:effectLst/>
      </p:bgPr>
    </p:bg>
    <p:spTree>
      <p:nvGrpSpPr>
        <p:cNvPr id="1" name=""/>
        <p:cNvGrpSpPr/>
        <p:nvPr/>
      </p:nvGrpSpPr>
      <p:grpSpPr>
        <a:xfrm>
          <a:off x="0" y="0"/>
          <a:ext cx="0" cy="0"/>
          <a:chOff x="0" y="0"/>
          <a:chExt cx="0" cy="0"/>
        </a:xfrm>
      </p:grpSpPr>
      <p:sp>
        <p:nvSpPr>
          <p:cNvPr id="12" name="Picture Placeholder 6"/>
          <p:cNvSpPr>
            <a:spLocks noGrp="1"/>
          </p:cNvSpPr>
          <p:nvPr>
            <p:ph type="pic" sz="quarter" idx="15"/>
          </p:nvPr>
        </p:nvSpPr>
        <p:spPr>
          <a:xfrm>
            <a:off x="0" y="0"/>
            <a:ext cx="12193200" cy="6861600"/>
          </a:xfrm>
          <a:solidFill>
            <a:schemeClr val="bg1">
              <a:lumMod val="85000"/>
            </a:schemeClr>
          </a:solidFill>
        </p:spPr>
        <p:txBody>
          <a:bodyPr tIns="648000" anchor="ctr" anchorCtr="0"/>
          <a:lstStyle>
            <a:lvl1pPr marL="0" indent="0" algn="ctr">
              <a:buNone/>
              <a:defRPr sz="1600"/>
            </a:lvl1pPr>
          </a:lstStyle>
          <a:p>
            <a:r>
              <a:rPr lang="da-DK" noProof="0"/>
              <a:t>Klik på ikonet for at tilføje et billede</a:t>
            </a:r>
            <a:endParaRPr lang="da-DK" noProof="0" dirty="0"/>
          </a:p>
        </p:txBody>
      </p:sp>
      <p:sp>
        <p:nvSpPr>
          <p:cNvPr id="13" name="Logo Placeholder 9"/>
          <p:cNvSpPr>
            <a:spLocks noGrp="1"/>
          </p:cNvSpPr>
          <p:nvPr>
            <p:ph type="body" sz="quarter" idx="16" hasCustomPrompt="1"/>
          </p:nvPr>
        </p:nvSpPr>
        <p:spPr>
          <a:xfrm>
            <a:off x="6212557" y="587088"/>
            <a:ext cx="5306400" cy="5526000"/>
          </a:xfrm>
          <a:blipFill>
            <a:blip r:embed="rId2"/>
            <a:stretch>
              <a:fillRect/>
            </a:stretch>
          </a:blipFill>
        </p:spPr>
        <p:txBody>
          <a:bodyPr/>
          <a:lstStyle>
            <a:lvl1pPr marL="0" indent="0">
              <a:buNone/>
              <a:defRPr sz="100">
                <a:noFill/>
              </a:defRPr>
            </a:lvl1pPr>
            <a:lvl2pPr>
              <a:defRPr sz="100"/>
            </a:lvl2pPr>
            <a:lvl3pPr>
              <a:defRPr sz="100"/>
            </a:lvl3pPr>
            <a:lvl4pPr>
              <a:defRPr sz="100"/>
            </a:lvl4pPr>
            <a:lvl5pPr>
              <a:defRPr sz="100"/>
            </a:lvl5pPr>
          </a:lstStyle>
          <a:p>
            <a:pPr lvl="0"/>
            <a:r>
              <a:rPr lang="da-DK" noProof="0" dirty="0"/>
              <a:t>.</a:t>
            </a:r>
          </a:p>
        </p:txBody>
      </p:sp>
      <p:sp>
        <p:nvSpPr>
          <p:cNvPr id="2" name="Title 1"/>
          <p:cNvSpPr>
            <a:spLocks noGrp="1"/>
          </p:cNvSpPr>
          <p:nvPr>
            <p:ph type="ctrTitle"/>
          </p:nvPr>
        </p:nvSpPr>
        <p:spPr>
          <a:xfrm>
            <a:off x="719138" y="655200"/>
            <a:ext cx="5212800" cy="1720800"/>
          </a:xfrm>
        </p:spPr>
        <p:txBody>
          <a:bodyPr anchor="t" anchorCtr="0"/>
          <a:lstStyle>
            <a:lvl1pPr algn="l">
              <a:defRPr sz="6500">
                <a:solidFill>
                  <a:schemeClr val="bg1"/>
                </a:solidFill>
              </a:defRPr>
            </a:lvl1pPr>
          </a:lstStyle>
          <a:p>
            <a:r>
              <a:rPr lang="da-DK"/>
              <a:t>Klik for at redigere i master</a:t>
            </a:r>
            <a:endParaRPr lang="da-DK" dirty="0"/>
          </a:p>
        </p:txBody>
      </p:sp>
      <p:sp>
        <p:nvSpPr>
          <p:cNvPr id="3" name="Subtitle 2"/>
          <p:cNvSpPr>
            <a:spLocks noGrp="1"/>
          </p:cNvSpPr>
          <p:nvPr>
            <p:ph type="subTitle" idx="1" hasCustomPrompt="1"/>
          </p:nvPr>
        </p:nvSpPr>
        <p:spPr>
          <a:xfrm>
            <a:off x="720000" y="2432121"/>
            <a:ext cx="5212800" cy="900000"/>
          </a:xfrm>
        </p:spPr>
        <p:txBody>
          <a:bodyPr/>
          <a:lstStyle>
            <a:lvl1pPr marL="0" indent="0" algn="l">
              <a:lnSpc>
                <a:spcPct val="100000"/>
              </a:lnSpc>
              <a:spcBef>
                <a:spcPts val="0"/>
              </a:spcBef>
              <a:buFont typeface="Arial" panose="020B0604020202020204" pitchFamily="34" charset="0"/>
              <a:buChar char="​"/>
              <a:defRPr sz="2500">
                <a:solidFill>
                  <a:schemeClr val="bg1"/>
                </a:solidFill>
              </a:defRPr>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da-DK" dirty="0"/>
              <a:t>Klik her for at tilføje undertitel maks. to linjer</a:t>
            </a:r>
          </a:p>
        </p:txBody>
      </p:sp>
      <p:sp>
        <p:nvSpPr>
          <p:cNvPr id="10" name="Text Placeholder 3"/>
          <p:cNvSpPr>
            <a:spLocks noGrp="1"/>
          </p:cNvSpPr>
          <p:nvPr>
            <p:ph type="body" sz="quarter" idx="13" hasCustomPrompt="1"/>
          </p:nvPr>
        </p:nvSpPr>
        <p:spPr>
          <a:xfrm>
            <a:off x="719138" y="3529061"/>
            <a:ext cx="5212800" cy="394255"/>
          </a:xfrm>
        </p:spPr>
        <p:txBody>
          <a:bodyPr anchor="b" anchorCtr="0"/>
          <a:lstStyle>
            <a:lvl1pPr marL="0" indent="0">
              <a:lnSpc>
                <a:spcPct val="106000"/>
              </a:lnSpc>
              <a:buNone/>
              <a:defRPr sz="1100" baseline="0">
                <a:solidFill>
                  <a:schemeClr val="bg1"/>
                </a:solidFill>
              </a:defRPr>
            </a:lvl1pPr>
          </a:lstStyle>
          <a:p>
            <a:pPr lvl="0"/>
            <a:r>
              <a:rPr lang="da-DK" dirty="0"/>
              <a:t>Indsæt navn og </a:t>
            </a:r>
            <a:br>
              <a:rPr lang="da-DK" dirty="0"/>
            </a:br>
            <a:r>
              <a:rPr lang="da-DK" dirty="0"/>
              <a:t>titel</a:t>
            </a:r>
          </a:p>
        </p:txBody>
      </p:sp>
      <p:sp>
        <p:nvSpPr>
          <p:cNvPr id="11" name="Text Placeholder 4"/>
          <p:cNvSpPr>
            <a:spLocks noGrp="1"/>
          </p:cNvSpPr>
          <p:nvPr>
            <p:ph type="body" sz="quarter" idx="14" hasCustomPrompt="1"/>
          </p:nvPr>
        </p:nvSpPr>
        <p:spPr>
          <a:xfrm>
            <a:off x="719139" y="4063411"/>
            <a:ext cx="5212800" cy="216795"/>
          </a:xfrm>
        </p:spPr>
        <p:txBody>
          <a:bodyPr anchor="b" anchorCtr="0"/>
          <a:lstStyle>
            <a:lvl1pPr marL="0" indent="0">
              <a:lnSpc>
                <a:spcPct val="106000"/>
              </a:lnSpc>
              <a:buNone/>
              <a:defRPr sz="1100" baseline="0">
                <a:solidFill>
                  <a:schemeClr val="bg1"/>
                </a:solidFill>
              </a:defRPr>
            </a:lvl1pPr>
          </a:lstStyle>
          <a:p>
            <a:pPr lvl="0"/>
            <a:r>
              <a:rPr lang="da-DK" dirty="0"/>
              <a:t>Indsæt location</a:t>
            </a:r>
          </a:p>
        </p:txBody>
      </p:sp>
      <p:sp>
        <p:nvSpPr>
          <p:cNvPr id="4" name="Date_DateCustomA"/>
          <p:cNvSpPr>
            <a:spLocks noGrp="1"/>
          </p:cNvSpPr>
          <p:nvPr>
            <p:ph type="dt" sz="half" idx="10"/>
          </p:nvPr>
        </p:nvSpPr>
        <p:spPr>
          <a:xfrm>
            <a:off x="719138" y="4277666"/>
            <a:ext cx="5212800" cy="180000"/>
          </a:xfrm>
        </p:spPr>
        <p:txBody>
          <a:bodyPr/>
          <a:lstStyle>
            <a:lvl1pPr algn="l">
              <a:defRPr>
                <a:solidFill>
                  <a:schemeClr val="bg1"/>
                </a:solidFill>
              </a:defRPr>
            </a:lvl1pPr>
          </a:lstStyle>
          <a:p>
            <a:fld id="{DCEB35B1-BC5C-4F24-B72D-591F5A33F1B4}" type="datetime5">
              <a:rPr lang="da-DK" smtClean="0"/>
              <a:pPr/>
              <a:t>maj 2022</a:t>
            </a:fld>
            <a:endParaRPr lang="da-DK" dirty="0"/>
          </a:p>
        </p:txBody>
      </p:sp>
    </p:spTree>
    <p:extLst>
      <p:ext uri="{BB962C8B-B14F-4D97-AF65-F5344CB8AC3E}">
        <p14:creationId xmlns:p14="http://schemas.microsoft.com/office/powerpoint/2010/main" val="2503099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og tekst">
    <p:spTree>
      <p:nvGrpSpPr>
        <p:cNvPr id="1" name=""/>
        <p:cNvGrpSpPr/>
        <p:nvPr/>
      </p:nvGrpSpPr>
      <p:grpSpPr>
        <a:xfrm>
          <a:off x="0" y="0"/>
          <a:ext cx="0" cy="0"/>
          <a:chOff x="0" y="0"/>
          <a:chExt cx="0" cy="0"/>
        </a:xfrm>
      </p:grpSpPr>
      <p:sp>
        <p:nvSpPr>
          <p:cNvPr id="2" name="Title 1"/>
          <p:cNvSpPr>
            <a:spLocks noGrp="1"/>
          </p:cNvSpPr>
          <p:nvPr>
            <p:ph type="title"/>
          </p:nvPr>
        </p:nvSpPr>
        <p:spPr>
          <a:xfrm>
            <a:off x="719138" y="655604"/>
            <a:ext cx="6840537" cy="1504666"/>
          </a:xfrm>
        </p:spPr>
        <p:txBody>
          <a:bodyPr/>
          <a:lstStyle/>
          <a:p>
            <a:r>
              <a:rPr lang="da-DK" noProof="0"/>
              <a:t>Klik for at redigere i master</a:t>
            </a:r>
            <a:endParaRPr lang="da-DK" noProof="0" dirty="0"/>
          </a:p>
        </p:txBody>
      </p:sp>
      <p:sp>
        <p:nvSpPr>
          <p:cNvPr id="9" name="Text Placeholder 8"/>
          <p:cNvSpPr>
            <a:spLocks noGrp="1"/>
          </p:cNvSpPr>
          <p:nvPr>
            <p:ph type="body" sz="quarter" idx="13"/>
          </p:nvPr>
        </p:nvSpPr>
        <p:spPr>
          <a:xfrm>
            <a:off x="719138" y="2800800"/>
            <a:ext cx="6840000" cy="2484000"/>
          </a:xfrm>
        </p:spPr>
        <p:txBody>
          <a:body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da-DK" dirty="0"/>
          </a:p>
        </p:txBody>
      </p:sp>
      <p:sp>
        <p:nvSpPr>
          <p:cNvPr id="3" name="Pladsholder til dato 2"/>
          <p:cNvSpPr>
            <a:spLocks noGrp="1"/>
          </p:cNvSpPr>
          <p:nvPr>
            <p:ph type="dt" sz="half" idx="14"/>
          </p:nvPr>
        </p:nvSpPr>
        <p:spPr/>
        <p:txBody>
          <a:bodyPr/>
          <a:lstStyle/>
          <a:p>
            <a:r>
              <a:rPr lang="da-DK" dirty="0"/>
              <a:t>May 2022</a:t>
            </a:r>
          </a:p>
        </p:txBody>
      </p:sp>
    </p:spTree>
    <p:extLst>
      <p:ext uri="{BB962C8B-B14F-4D97-AF65-F5344CB8AC3E}">
        <p14:creationId xmlns:p14="http://schemas.microsoft.com/office/powerpoint/2010/main" val="1716251642"/>
      </p:ext>
    </p:extLst>
  </p:cSld>
  <p:clrMapOvr>
    <a:masterClrMapping/>
  </p:clrMapOvr>
  <p:extLst>
    <p:ext uri="{DCECCB84-F9BA-43D5-87BE-67443E8EF086}">
      <p15:sldGuideLst xmlns:p15="http://schemas.microsoft.com/office/powerpoint/2012/main">
        <p15:guide id="1" pos="4762" userDrawn="1">
          <p15:clr>
            <a:srgbClr val="A4A3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og faktaboks">
    <p:spTree>
      <p:nvGrpSpPr>
        <p:cNvPr id="1" name=""/>
        <p:cNvGrpSpPr/>
        <p:nvPr/>
      </p:nvGrpSpPr>
      <p:grpSpPr>
        <a:xfrm>
          <a:off x="0" y="0"/>
          <a:ext cx="0" cy="0"/>
          <a:chOff x="0" y="0"/>
          <a:chExt cx="0" cy="0"/>
        </a:xfrm>
      </p:grpSpPr>
      <p:sp>
        <p:nvSpPr>
          <p:cNvPr id="2" name="Title 1"/>
          <p:cNvSpPr>
            <a:spLocks noGrp="1"/>
          </p:cNvSpPr>
          <p:nvPr>
            <p:ph type="title"/>
          </p:nvPr>
        </p:nvSpPr>
        <p:spPr>
          <a:xfrm>
            <a:off x="719138" y="655604"/>
            <a:ext cx="5213661" cy="1504666"/>
          </a:xfrm>
        </p:spPr>
        <p:txBody>
          <a:bodyPr/>
          <a:lstStyle/>
          <a:p>
            <a:r>
              <a:rPr lang="da-DK"/>
              <a:t>Klik for at redigere i master</a:t>
            </a:r>
            <a:endParaRPr lang="da-DK" dirty="0"/>
          </a:p>
        </p:txBody>
      </p:sp>
      <p:sp>
        <p:nvSpPr>
          <p:cNvPr id="9" name="Text Placeholder 8"/>
          <p:cNvSpPr>
            <a:spLocks noGrp="1"/>
          </p:cNvSpPr>
          <p:nvPr>
            <p:ph type="body" sz="quarter" idx="13"/>
          </p:nvPr>
        </p:nvSpPr>
        <p:spPr>
          <a:xfrm>
            <a:off x="719138" y="2800350"/>
            <a:ext cx="5213661" cy="2484438"/>
          </a:xfrm>
        </p:spPr>
        <p:txBody>
          <a:bodyPr/>
          <a:lstStyle>
            <a:lvl1pPr>
              <a:defRPr lang="en-US" smtClean="0"/>
            </a:lvl1pPr>
            <a:lvl2pPr>
              <a:defRPr lang="en-US" smtClean="0"/>
            </a:lvl2pPr>
            <a:lvl3pPr>
              <a:defRPr lang="en-US" smtClean="0"/>
            </a:lvl3pPr>
            <a:lvl4pPr>
              <a:defRPr lang="en-US" smtClean="0"/>
            </a:lvl4pPr>
            <a:lvl5pPr>
              <a:defRPr lang="en-GB"/>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da-DK" dirty="0"/>
          </a:p>
        </p:txBody>
      </p:sp>
      <p:cxnSp>
        <p:nvCxnSpPr>
          <p:cNvPr id="11" name="Straight Connector 10"/>
          <p:cNvCxnSpPr/>
          <p:nvPr userDrawn="1"/>
        </p:nvCxnSpPr>
        <p:spPr>
          <a:xfrm>
            <a:off x="6260400" y="2894214"/>
            <a:ext cx="5212800"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 Placeholder 14"/>
          <p:cNvSpPr>
            <a:spLocks noGrp="1"/>
          </p:cNvSpPr>
          <p:nvPr>
            <p:ph type="body" sz="quarter" idx="14"/>
          </p:nvPr>
        </p:nvSpPr>
        <p:spPr>
          <a:xfrm>
            <a:off x="6261100" y="3135407"/>
            <a:ext cx="5207000" cy="2149382"/>
          </a:xfrm>
        </p:spPr>
        <p:txBody>
          <a:bodyPr/>
          <a:lstStyle>
            <a:lvl1pPr marL="0" indent="0">
              <a:lnSpc>
                <a:spcPct val="97000"/>
              </a:lnSpc>
              <a:buFont typeface="Times New Roman" panose="02020603050405020304" pitchFamily="18" charset="0"/>
              <a:buChar char="​"/>
              <a:defRPr sz="1500" b="1">
                <a:latin typeface="+mj-lt"/>
              </a:defRPr>
            </a:lvl1pPr>
            <a:lvl2pPr marL="0" indent="0">
              <a:lnSpc>
                <a:spcPct val="97000"/>
              </a:lnSpc>
              <a:buFont typeface="Times New Roman" panose="02020603050405020304" pitchFamily="18" charset="0"/>
              <a:buChar char="​"/>
              <a:defRPr sz="1500">
                <a:latin typeface="+mj-lt"/>
              </a:defRPr>
            </a:lvl2pPr>
            <a:lvl3pPr marL="0" indent="0">
              <a:lnSpc>
                <a:spcPct val="97000"/>
              </a:lnSpc>
              <a:buFont typeface="Times New Roman" panose="02020603050405020304" pitchFamily="18" charset="0"/>
              <a:buChar char="​"/>
              <a:defRPr sz="1500" b="0">
                <a:latin typeface="+mj-lt"/>
              </a:defRPr>
            </a:lvl3pPr>
            <a:lvl4pPr marL="0" indent="0">
              <a:lnSpc>
                <a:spcPct val="97000"/>
              </a:lnSpc>
              <a:spcBef>
                <a:spcPts val="0"/>
              </a:spcBef>
              <a:spcAft>
                <a:spcPts val="0"/>
              </a:spcAft>
              <a:buFont typeface="Times New Roman" panose="02020603050405020304" pitchFamily="18" charset="0"/>
              <a:buChar char="​"/>
              <a:defRPr sz="1500" b="0">
                <a:latin typeface="+mj-lt"/>
              </a:defRPr>
            </a:lvl4pPr>
            <a:lvl5pPr marL="0" indent="0">
              <a:lnSpc>
                <a:spcPct val="97000"/>
              </a:lnSpc>
              <a:buFont typeface="Times New Roman" panose="02020603050405020304" pitchFamily="18" charset="0"/>
              <a:buChar char="​"/>
              <a:defRPr sz="1500" b="0">
                <a:latin typeface="+mj-lt"/>
              </a:defRPr>
            </a:lvl5pPr>
            <a:lvl6pPr marL="0" indent="0">
              <a:lnSpc>
                <a:spcPct val="97000"/>
              </a:lnSpc>
              <a:buFont typeface="Arial" panose="020B0604020202020204" pitchFamily="34" charset="0"/>
              <a:buChar char="​"/>
              <a:defRPr sz="1500">
                <a:latin typeface="+mj-lt"/>
              </a:defRPr>
            </a:lvl6pPr>
            <a:lvl7pPr marL="0" indent="0">
              <a:lnSpc>
                <a:spcPct val="97000"/>
              </a:lnSpc>
              <a:buFont typeface="Arial" panose="020B0604020202020204" pitchFamily="34" charset="0"/>
              <a:buChar char="​"/>
              <a:defRPr sz="1500">
                <a:latin typeface="+mj-lt"/>
              </a:defRPr>
            </a:lvl7pPr>
            <a:lvl8pPr marL="0" indent="0">
              <a:lnSpc>
                <a:spcPct val="97000"/>
              </a:lnSpc>
              <a:buFont typeface="Arial" panose="020B0604020202020204" pitchFamily="34" charset="0"/>
              <a:buChar char="​"/>
              <a:defRPr sz="1500">
                <a:latin typeface="+mj-lt"/>
              </a:defRPr>
            </a:lvl8pPr>
            <a:lvl9pPr marL="0" indent="0">
              <a:lnSpc>
                <a:spcPct val="97000"/>
              </a:lnSpc>
              <a:buFont typeface="Arial" panose="020B0604020202020204" pitchFamily="34" charset="0"/>
              <a:buChar char="​"/>
              <a:defRPr sz="1500">
                <a:latin typeface="+mj-lt"/>
              </a:defRPr>
            </a:lvl9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da-DK" dirty="0"/>
          </a:p>
        </p:txBody>
      </p:sp>
      <p:sp>
        <p:nvSpPr>
          <p:cNvPr id="4" name="Pladsholder til dato 3"/>
          <p:cNvSpPr>
            <a:spLocks noGrp="1"/>
          </p:cNvSpPr>
          <p:nvPr>
            <p:ph type="dt" sz="half" idx="15"/>
          </p:nvPr>
        </p:nvSpPr>
        <p:spPr/>
        <p:txBody>
          <a:bodyPr/>
          <a:lstStyle/>
          <a:p>
            <a:fld id="{D975665A-61CB-4DAB-8750-5B97BD1810B6}" type="datetime5">
              <a:rPr lang="da-DK" smtClean="0"/>
              <a:pPr/>
              <a:t>maj 2022</a:t>
            </a:fld>
            <a:endParaRPr lang="da-DK" dirty="0"/>
          </a:p>
        </p:txBody>
      </p:sp>
    </p:spTree>
    <p:extLst>
      <p:ext uri="{BB962C8B-B14F-4D97-AF65-F5344CB8AC3E}">
        <p14:creationId xmlns:p14="http://schemas.microsoft.com/office/powerpoint/2010/main" val="3119924773"/>
      </p:ext>
    </p:extLst>
  </p:cSld>
  <p:clrMapOvr>
    <a:masterClrMapping/>
  </p:clrMapOvr>
  <p:extLst>
    <p:ext uri="{DCECCB84-F9BA-43D5-87BE-67443E8EF086}">
      <p15:sldGuideLst xmlns:p15="http://schemas.microsoft.com/office/powerpoint/2012/main">
        <p15:guide id="1" orient="horz" pos="1973" userDrawn="1">
          <p15:clr>
            <a:srgbClr val="A4A3A4"/>
          </p15:clr>
        </p15:guide>
        <p15:guide id="2" pos="3739" userDrawn="1">
          <p15:clr>
            <a:srgbClr val="A4A3A4"/>
          </p15:clr>
        </p15:guide>
        <p15:guide id="3" pos="3942" userDrawn="1">
          <p15:clr>
            <a:srgbClr val="A4A3A4"/>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og billede">
    <p:spTree>
      <p:nvGrpSpPr>
        <p:cNvPr id="1" name=""/>
        <p:cNvGrpSpPr/>
        <p:nvPr/>
      </p:nvGrpSpPr>
      <p:grpSpPr>
        <a:xfrm>
          <a:off x="0" y="0"/>
          <a:ext cx="0" cy="0"/>
          <a:chOff x="0" y="0"/>
          <a:chExt cx="0" cy="0"/>
        </a:xfrm>
      </p:grpSpPr>
      <p:sp>
        <p:nvSpPr>
          <p:cNvPr id="2" name="Title 1"/>
          <p:cNvSpPr>
            <a:spLocks noGrp="1"/>
          </p:cNvSpPr>
          <p:nvPr>
            <p:ph type="title"/>
          </p:nvPr>
        </p:nvSpPr>
        <p:spPr>
          <a:xfrm>
            <a:off x="719138" y="654050"/>
            <a:ext cx="5213349" cy="1357630"/>
          </a:xfrm>
        </p:spPr>
        <p:txBody>
          <a:bodyPr/>
          <a:lstStyle/>
          <a:p>
            <a:r>
              <a:rPr lang="da-DK"/>
              <a:t>Klik for at redigere i master</a:t>
            </a:r>
            <a:endParaRPr lang="da-DK" dirty="0"/>
          </a:p>
        </p:txBody>
      </p:sp>
      <p:sp>
        <p:nvSpPr>
          <p:cNvPr id="9" name="Text Placeholder 8"/>
          <p:cNvSpPr>
            <a:spLocks noGrp="1"/>
          </p:cNvSpPr>
          <p:nvPr>
            <p:ph type="body" sz="quarter" idx="13"/>
          </p:nvPr>
        </p:nvSpPr>
        <p:spPr>
          <a:xfrm>
            <a:off x="719139" y="2800350"/>
            <a:ext cx="5213349" cy="2484438"/>
          </a:xfrm>
        </p:spPr>
        <p:txBody>
          <a:bodyPr/>
          <a:lstStyle>
            <a:lvl1pPr>
              <a:defRPr lang="en-US" smtClean="0"/>
            </a:lvl1pPr>
            <a:lvl2pPr>
              <a:defRPr lang="en-US" smtClean="0"/>
            </a:lvl2pPr>
            <a:lvl3pPr>
              <a:defRPr lang="en-US" smtClean="0"/>
            </a:lvl3pPr>
            <a:lvl4pPr>
              <a:defRPr lang="en-US" smtClean="0"/>
            </a:lvl4pPr>
            <a:lvl5pPr>
              <a:defRPr lang="en-GB"/>
            </a:lvl5pPr>
          </a:lstStyle>
          <a:p>
            <a:pPr lvl="0"/>
            <a:r>
              <a:rPr lang="da-DK"/>
              <a:t>Rediger typografien i masterens</a:t>
            </a:r>
          </a:p>
          <a:p>
            <a:pPr lvl="1"/>
            <a:r>
              <a:rPr lang="da-DK"/>
              <a:t>Andet niveau</a:t>
            </a:r>
          </a:p>
          <a:p>
            <a:pPr lvl="2"/>
            <a:r>
              <a:rPr lang="da-DK"/>
              <a:t>Tredje niveau</a:t>
            </a:r>
          </a:p>
          <a:p>
            <a:pPr lvl="3"/>
            <a:r>
              <a:rPr lang="da-DK"/>
              <a:t>Fjerde niveau</a:t>
            </a:r>
          </a:p>
          <a:p>
            <a:pPr lvl="4"/>
            <a:r>
              <a:rPr lang="da-DK"/>
              <a:t>Femte niveau</a:t>
            </a:r>
            <a:endParaRPr lang="da-DK" dirty="0"/>
          </a:p>
        </p:txBody>
      </p:sp>
      <p:sp>
        <p:nvSpPr>
          <p:cNvPr id="4" name="Picture Placeholder 3"/>
          <p:cNvSpPr>
            <a:spLocks noGrp="1"/>
          </p:cNvSpPr>
          <p:nvPr>
            <p:ph type="pic" sz="quarter" idx="14"/>
          </p:nvPr>
        </p:nvSpPr>
        <p:spPr>
          <a:xfrm>
            <a:off x="6261100" y="654050"/>
            <a:ext cx="5207000" cy="4630738"/>
          </a:xfrm>
        </p:spPr>
        <p:txBody>
          <a:bodyPr tIns="504000" anchor="ctr" anchorCtr="0"/>
          <a:lstStyle>
            <a:lvl1pPr marL="0" indent="0" algn="ctr">
              <a:buNone/>
              <a:defRPr/>
            </a:lvl1pPr>
          </a:lstStyle>
          <a:p>
            <a:r>
              <a:rPr lang="da-DK"/>
              <a:t>Klik på ikonet for at tilføje et billede</a:t>
            </a:r>
            <a:endParaRPr lang="en-GB"/>
          </a:p>
        </p:txBody>
      </p:sp>
      <p:sp>
        <p:nvSpPr>
          <p:cNvPr id="3" name="Pladsholder til dato 2"/>
          <p:cNvSpPr>
            <a:spLocks noGrp="1"/>
          </p:cNvSpPr>
          <p:nvPr>
            <p:ph type="dt" sz="half" idx="15"/>
          </p:nvPr>
        </p:nvSpPr>
        <p:spPr/>
        <p:txBody>
          <a:bodyPr/>
          <a:lstStyle/>
          <a:p>
            <a:fld id="{D975665A-61CB-4DAB-8750-5B97BD1810B6}" type="datetime5">
              <a:rPr lang="da-DK" smtClean="0"/>
              <a:pPr/>
              <a:t>maj 2022</a:t>
            </a:fld>
            <a:endParaRPr lang="da-DK" dirty="0"/>
          </a:p>
        </p:txBody>
      </p:sp>
    </p:spTree>
    <p:extLst>
      <p:ext uri="{BB962C8B-B14F-4D97-AF65-F5344CB8AC3E}">
        <p14:creationId xmlns:p14="http://schemas.microsoft.com/office/powerpoint/2010/main" val="1432394791"/>
      </p:ext>
    </p:extLst>
  </p:cSld>
  <p:clrMapOvr>
    <a:masterClrMapping/>
  </p:clrMapOvr>
  <p:extLst>
    <p:ext uri="{DCECCB84-F9BA-43D5-87BE-67443E8EF086}">
      <p15:sldGuideLst xmlns:p15="http://schemas.microsoft.com/office/powerpoint/2012/main">
        <p15:guide id="2" pos="3738" userDrawn="1">
          <p15:clr>
            <a:srgbClr val="A4A3A4"/>
          </p15:clr>
        </p15:guide>
        <p15:guide id="3" pos="3942" userDrawn="1">
          <p15:clr>
            <a:srgbClr val="A4A3A4"/>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reaker">
    <p:spTree>
      <p:nvGrpSpPr>
        <p:cNvPr id="1" name=""/>
        <p:cNvGrpSpPr/>
        <p:nvPr/>
      </p:nvGrpSpPr>
      <p:grpSpPr>
        <a:xfrm>
          <a:off x="0" y="0"/>
          <a:ext cx="0" cy="0"/>
          <a:chOff x="0" y="0"/>
          <a:chExt cx="0" cy="0"/>
        </a:xfrm>
      </p:grpSpPr>
      <p:sp>
        <p:nvSpPr>
          <p:cNvPr id="10" name="Subtitle 2"/>
          <p:cNvSpPr>
            <a:spLocks noGrp="1"/>
          </p:cNvSpPr>
          <p:nvPr>
            <p:ph type="subTitle" idx="1"/>
          </p:nvPr>
        </p:nvSpPr>
        <p:spPr>
          <a:xfrm>
            <a:off x="719139" y="2366011"/>
            <a:ext cx="5213350" cy="3631564"/>
          </a:xfrm>
        </p:spPr>
        <p:txBody>
          <a:bodyPr/>
          <a:lstStyle>
            <a:lvl1pPr marL="0" indent="0" algn="l">
              <a:lnSpc>
                <a:spcPct val="100000"/>
              </a:lnSpc>
              <a:spcBef>
                <a:spcPts val="0"/>
              </a:spcBef>
              <a:buFont typeface="Arial" panose="020B0604020202020204" pitchFamily="34" charset="0"/>
              <a:buChar char="​"/>
              <a:defRPr sz="2500"/>
            </a:lvl1pPr>
            <a:lvl2pPr marL="800100" indent="-342900" algn="l">
              <a:buFont typeface="Arial" panose="020B0604020202020204" pitchFamily="34" charset="0"/>
              <a:buChar char="•"/>
              <a:defRPr sz="2000"/>
            </a:lvl2pPr>
            <a:lvl3pPr marL="1200150" indent="-285750" algn="l">
              <a:buFont typeface="Arial" panose="020B0604020202020204" pitchFamily="34" charset="0"/>
              <a:buChar char="•"/>
              <a:defRPr sz="2000"/>
            </a:lvl3pPr>
            <a:lvl4pPr marL="1657350" indent="-285750" algn="l">
              <a:buFont typeface="Arial" panose="020B0604020202020204" pitchFamily="34" charset="0"/>
              <a:buChar char="•"/>
              <a:defRPr sz="2000"/>
            </a:lvl4pPr>
            <a:lvl5pPr marL="2114550" indent="-285750" algn="l">
              <a:buFont typeface="Arial" panose="020B0604020202020204" pitchFamily="34" charset="0"/>
              <a:buChar char="•"/>
              <a:defRPr sz="2000"/>
            </a:lvl5pPr>
            <a:lvl6pPr marL="2571750" indent="-285750" algn="l">
              <a:buFont typeface="Arial" panose="020B0604020202020204" pitchFamily="34" charset="0"/>
              <a:buChar char="•"/>
              <a:defRPr sz="2000"/>
            </a:lvl6pPr>
            <a:lvl7pPr marL="3028950" indent="-285750" algn="l">
              <a:buFont typeface="Arial" panose="020B0604020202020204" pitchFamily="34" charset="0"/>
              <a:buChar char="•"/>
              <a:defRPr sz="2000"/>
            </a:lvl7pPr>
            <a:lvl8pPr marL="3486150" indent="-285750" algn="l">
              <a:buFont typeface="Arial" panose="020B0604020202020204" pitchFamily="34" charset="0"/>
              <a:buChar char="•"/>
              <a:defRPr sz="2000"/>
            </a:lvl8pPr>
            <a:lvl9pPr marL="3943350" indent="-285750" algn="l">
              <a:buFont typeface="Arial" panose="020B0604020202020204" pitchFamily="34" charset="0"/>
              <a:buChar char="•"/>
              <a:defRPr sz="2000"/>
            </a:lvl9pPr>
          </a:lstStyle>
          <a:p>
            <a:r>
              <a:rPr lang="da-DK"/>
              <a:t>Klik for at redigere undertiteltypografien i masteren</a:t>
            </a:r>
            <a:endParaRPr lang="da-DK" dirty="0"/>
          </a:p>
        </p:txBody>
      </p:sp>
      <p:pic>
        <p:nvPicPr>
          <p:cNvPr id="4" name="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06846" y="570004"/>
            <a:ext cx="5309606" cy="5526000"/>
          </a:xfrm>
          <a:prstGeom prst="rect">
            <a:avLst/>
          </a:prstGeom>
        </p:spPr>
      </p:pic>
      <p:sp>
        <p:nvSpPr>
          <p:cNvPr id="3" name="Pladsholder til dato 2" hidden="1"/>
          <p:cNvSpPr>
            <a:spLocks noGrp="1"/>
          </p:cNvSpPr>
          <p:nvPr>
            <p:ph type="dt" sz="half" idx="10"/>
          </p:nvPr>
        </p:nvSpPr>
        <p:spPr>
          <a:xfrm>
            <a:off x="0" y="6912000"/>
            <a:ext cx="0" cy="0"/>
          </a:xfrm>
        </p:spPr>
        <p:txBody>
          <a:bodyPr/>
          <a:lstStyle>
            <a:lvl1pPr>
              <a:defRPr sz="100">
                <a:noFill/>
              </a:defRPr>
            </a:lvl1pPr>
          </a:lstStyle>
          <a:p>
            <a:fld id="{D975665A-61CB-4DAB-8750-5B97BD1810B6}" type="datetime5">
              <a:rPr lang="da-DK" smtClean="0"/>
              <a:pPr/>
              <a:t>maj 2022</a:t>
            </a:fld>
            <a:endParaRPr lang="da-DK" dirty="0"/>
          </a:p>
        </p:txBody>
      </p:sp>
      <p:sp>
        <p:nvSpPr>
          <p:cNvPr id="5" name="Titel 4"/>
          <p:cNvSpPr>
            <a:spLocks noGrp="1"/>
          </p:cNvSpPr>
          <p:nvPr>
            <p:ph type="title"/>
          </p:nvPr>
        </p:nvSpPr>
        <p:spPr>
          <a:xfrm>
            <a:off x="719138" y="655604"/>
            <a:ext cx="5213350" cy="1504666"/>
          </a:xfrm>
        </p:spPr>
        <p:txBody>
          <a:bodyPr/>
          <a:lstStyle/>
          <a:p>
            <a:r>
              <a:rPr lang="da-DK"/>
              <a:t>Klik for at redigere i master</a:t>
            </a:r>
            <a:endParaRPr lang="da-DK" dirty="0"/>
          </a:p>
        </p:txBody>
      </p:sp>
    </p:spTree>
    <p:extLst>
      <p:ext uri="{BB962C8B-B14F-4D97-AF65-F5344CB8AC3E}">
        <p14:creationId xmlns:p14="http://schemas.microsoft.com/office/powerpoint/2010/main" val="226022681"/>
      </p:ext>
    </p:extLst>
  </p:cSld>
  <p:clrMapOvr>
    <a:masterClrMapping/>
  </p:clrMapOvr>
  <p:extLst>
    <p:ext uri="{DCECCB84-F9BA-43D5-87BE-67443E8EF086}">
      <p15:sldGuideLst xmlns:p15="http://schemas.microsoft.com/office/powerpoint/2012/main">
        <p15:guide id="1" orient="horz" pos="3778" userDrawn="1">
          <p15:clr>
            <a:srgbClr val="FBAE40"/>
          </p15:clr>
        </p15:guide>
        <p15:guide id="2" pos="3737" userDrawn="1">
          <p15:clr>
            <a:srgbClr val="A4A3A4"/>
          </p15:clr>
        </p15:guide>
        <p15:guide id="3" pos="3944" userDrawn="1">
          <p15:clr>
            <a:srgbClr val="A4A3A4"/>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reaker med billede">
    <p:spTree>
      <p:nvGrpSpPr>
        <p:cNvPr id="1" name=""/>
        <p:cNvGrpSpPr/>
        <p:nvPr/>
      </p:nvGrpSpPr>
      <p:grpSpPr>
        <a:xfrm>
          <a:off x="0" y="0"/>
          <a:ext cx="0" cy="0"/>
          <a:chOff x="0" y="0"/>
          <a:chExt cx="0" cy="0"/>
        </a:xfrm>
      </p:grpSpPr>
      <p:sp>
        <p:nvSpPr>
          <p:cNvPr id="4" name="Picture Placeholder 3"/>
          <p:cNvSpPr>
            <a:spLocks noGrp="1"/>
          </p:cNvSpPr>
          <p:nvPr>
            <p:ph type="pic" sz="quarter" idx="14"/>
          </p:nvPr>
        </p:nvSpPr>
        <p:spPr>
          <a:xfrm>
            <a:off x="719139" y="654051"/>
            <a:ext cx="5213350" cy="5339949"/>
          </a:xfrm>
        </p:spPr>
        <p:txBody>
          <a:bodyPr tIns="504000" anchor="ctr" anchorCtr="0"/>
          <a:lstStyle>
            <a:lvl1pPr marL="0" indent="0" algn="ctr">
              <a:buNone/>
              <a:defRPr/>
            </a:lvl1pPr>
          </a:lstStyle>
          <a:p>
            <a:r>
              <a:rPr lang="da-DK"/>
              <a:t>Klik på ikonet for at tilføje et billede</a:t>
            </a:r>
            <a:endParaRPr lang="en-GB"/>
          </a:p>
        </p:txBody>
      </p:sp>
      <p:pic>
        <p:nvPicPr>
          <p:cNvPr id="5" name="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06846" y="570004"/>
            <a:ext cx="5309606" cy="5526000"/>
          </a:xfrm>
          <a:prstGeom prst="rect">
            <a:avLst/>
          </a:prstGeom>
        </p:spPr>
      </p:pic>
      <p:sp>
        <p:nvSpPr>
          <p:cNvPr id="10" name="Pladsholder til dato 2" hidden="1"/>
          <p:cNvSpPr>
            <a:spLocks noGrp="1"/>
          </p:cNvSpPr>
          <p:nvPr>
            <p:ph type="dt" sz="half" idx="10"/>
          </p:nvPr>
        </p:nvSpPr>
        <p:spPr>
          <a:xfrm>
            <a:off x="0" y="6912000"/>
            <a:ext cx="0" cy="0"/>
          </a:xfrm>
        </p:spPr>
        <p:txBody>
          <a:bodyPr/>
          <a:lstStyle>
            <a:lvl1pPr>
              <a:defRPr sz="100">
                <a:noFill/>
              </a:defRPr>
            </a:lvl1pPr>
          </a:lstStyle>
          <a:p>
            <a:fld id="{D975665A-61CB-4DAB-8750-5B97BD1810B6}" type="datetime5">
              <a:rPr lang="da-DK" smtClean="0"/>
              <a:pPr/>
              <a:t>maj 2022</a:t>
            </a:fld>
            <a:endParaRPr lang="da-DK" dirty="0"/>
          </a:p>
        </p:txBody>
      </p:sp>
    </p:spTree>
    <p:extLst>
      <p:ext uri="{BB962C8B-B14F-4D97-AF65-F5344CB8AC3E}">
        <p14:creationId xmlns:p14="http://schemas.microsoft.com/office/powerpoint/2010/main" val="3987172260"/>
      </p:ext>
    </p:extLst>
  </p:cSld>
  <p:clrMapOvr>
    <a:masterClrMapping/>
  </p:clrMapOvr>
  <p:extLst>
    <p:ext uri="{DCECCB84-F9BA-43D5-87BE-67443E8EF086}">
      <p15:sldGuideLst xmlns:p15="http://schemas.microsoft.com/office/powerpoint/2012/main">
        <p15:guide id="1" orient="horz" pos="3777" userDrawn="1">
          <p15:clr>
            <a:srgbClr val="FBAE40"/>
          </p15:clr>
        </p15:guide>
        <p15:guide id="2" pos="3737" userDrawn="1">
          <p15:clr>
            <a:srgbClr val="A4A3A4"/>
          </p15:clr>
        </p15:guide>
        <p15:guide id="3" pos="3944" userDrawn="1">
          <p15:clr>
            <a:srgbClr val="A4A3A4"/>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Bund logo" hidden="1"/>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08025" y="5684744"/>
            <a:ext cx="10760075" cy="870365"/>
          </a:xfrm>
          <a:prstGeom prst="rect">
            <a:avLst/>
          </a:prstGeom>
        </p:spPr>
      </p:pic>
      <p:sp>
        <p:nvSpPr>
          <p:cNvPr id="2" name="Title Placeholder 1"/>
          <p:cNvSpPr>
            <a:spLocks noGrp="1"/>
          </p:cNvSpPr>
          <p:nvPr>
            <p:ph type="title"/>
          </p:nvPr>
        </p:nvSpPr>
        <p:spPr>
          <a:xfrm>
            <a:off x="719138" y="655604"/>
            <a:ext cx="6840000" cy="1504666"/>
          </a:xfrm>
          <a:prstGeom prst="rect">
            <a:avLst/>
          </a:prstGeom>
        </p:spPr>
        <p:txBody>
          <a:bodyPr vert="horz" lIns="0" tIns="0" rIns="0" bIns="0" rtlCol="0" anchor="t" anchorCtr="0">
            <a:noAutofit/>
          </a:bodyPr>
          <a:lstStyle/>
          <a:p>
            <a:r>
              <a:rPr lang="da-DK"/>
              <a:t>Klik for at redigere i master</a:t>
            </a:r>
            <a:endParaRPr lang="en-GB" dirty="0"/>
          </a:p>
        </p:txBody>
      </p:sp>
      <p:sp>
        <p:nvSpPr>
          <p:cNvPr id="3" name="Text Placeholder 2"/>
          <p:cNvSpPr>
            <a:spLocks noGrp="1"/>
          </p:cNvSpPr>
          <p:nvPr>
            <p:ph type="body" idx="1"/>
          </p:nvPr>
        </p:nvSpPr>
        <p:spPr>
          <a:xfrm>
            <a:off x="719138" y="2802103"/>
            <a:ext cx="6840000" cy="2484000"/>
          </a:xfrm>
          <a:prstGeom prst="rect">
            <a:avLst/>
          </a:prstGeom>
        </p:spPr>
        <p:txBody>
          <a:bodyPr vert="horz" lIns="0" tIns="0" rIns="0" bIns="0" rtlCol="0">
            <a:noAutofit/>
          </a:body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6</a:t>
            </a:r>
          </a:p>
          <a:p>
            <a:pPr lvl="6"/>
            <a:r>
              <a:rPr lang="en-GB" noProof="0" dirty="0"/>
              <a:t>7</a:t>
            </a:r>
          </a:p>
          <a:p>
            <a:pPr lvl="7"/>
            <a:r>
              <a:rPr lang="en-GB" noProof="0" dirty="0"/>
              <a:t>8</a:t>
            </a:r>
          </a:p>
          <a:p>
            <a:pPr lvl="8"/>
            <a:r>
              <a:rPr lang="en-GB" noProof="0" dirty="0"/>
              <a:t>9</a:t>
            </a:r>
          </a:p>
        </p:txBody>
      </p:sp>
      <p:sp>
        <p:nvSpPr>
          <p:cNvPr id="4" name="Date_DateCustomA"/>
          <p:cNvSpPr>
            <a:spLocks noGrp="1"/>
          </p:cNvSpPr>
          <p:nvPr>
            <p:ph type="dt" sz="half" idx="2"/>
          </p:nvPr>
        </p:nvSpPr>
        <p:spPr>
          <a:xfrm>
            <a:off x="9066345" y="6293109"/>
            <a:ext cx="2401755" cy="180000"/>
          </a:xfrm>
          <a:prstGeom prst="rect">
            <a:avLst/>
          </a:prstGeom>
        </p:spPr>
        <p:txBody>
          <a:bodyPr vert="horz" lIns="0" tIns="0" rIns="0" bIns="0" rtlCol="0" anchor="b" anchorCtr="0"/>
          <a:lstStyle>
            <a:lvl1pPr algn="r">
              <a:lnSpc>
                <a:spcPct val="106000"/>
              </a:lnSpc>
              <a:defRPr sz="1100">
                <a:solidFill>
                  <a:schemeClr val="tx1"/>
                </a:solidFill>
              </a:defRPr>
            </a:lvl1pPr>
          </a:lstStyle>
          <a:p>
            <a:fld id="{D975665A-61CB-4DAB-8750-5B97BD1810B6}" type="datetime5">
              <a:rPr lang="da-DK" smtClean="0"/>
              <a:pPr/>
              <a:t>maj 2022</a:t>
            </a:fld>
            <a:endParaRPr lang="en-GB" dirty="0"/>
          </a:p>
        </p:txBody>
      </p:sp>
      <p:cxnSp>
        <p:nvCxnSpPr>
          <p:cNvPr id="15" name="Logo streg"/>
          <p:cNvCxnSpPr/>
          <p:nvPr userDrawn="1"/>
        </p:nvCxnSpPr>
        <p:spPr>
          <a:xfrm>
            <a:off x="719137" y="5979706"/>
            <a:ext cx="10749600" cy="0"/>
          </a:xfrm>
          <a:prstGeom prst="line">
            <a:avLst/>
          </a:prstGeom>
          <a:ln w="34925">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Logo"/>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685958" y="5619111"/>
            <a:ext cx="1144727" cy="976951"/>
          </a:xfrm>
          <a:prstGeom prst="rect">
            <a:avLst/>
          </a:prstGeom>
        </p:spPr>
      </p:pic>
    </p:spTree>
    <p:extLst>
      <p:ext uri="{BB962C8B-B14F-4D97-AF65-F5344CB8AC3E}">
        <p14:creationId xmlns:p14="http://schemas.microsoft.com/office/powerpoint/2010/main" val="3326007394"/>
      </p:ext>
    </p:extLst>
  </p:cSld>
  <p:clrMap bg1="lt1" tx1="dk1" bg2="lt2" tx2="dk2" accent1="accent1" accent2="accent2" accent3="accent3" accent4="accent4" accent5="accent5" accent6="accent6" hlink="hlink" folHlink="folHlink"/>
  <p:sldLayoutIdLst>
    <p:sldLayoutId id="2147483724" r:id="rId1"/>
    <p:sldLayoutId id="2147483750" r:id="rId2"/>
    <p:sldLayoutId id="2147483751" r:id="rId3"/>
    <p:sldLayoutId id="2147483752" r:id="rId4"/>
    <p:sldLayoutId id="2147483728" r:id="rId5"/>
    <p:sldLayoutId id="2147483730" r:id="rId6"/>
    <p:sldLayoutId id="2147483744" r:id="rId7"/>
    <p:sldLayoutId id="2147483745" r:id="rId8"/>
    <p:sldLayoutId id="2147483746" r:id="rId9"/>
    <p:sldLayoutId id="2147483739" r:id="rId10"/>
    <p:sldLayoutId id="2147483740" r:id="rId11"/>
    <p:sldLayoutId id="2147483743" r:id="rId12"/>
  </p:sldLayoutIdLst>
  <p:hf sldNum="0" hdr="0" ftr="0"/>
  <p:txStyles>
    <p:titleStyle>
      <a:lvl1pPr algn="l" defTabSz="914400" rtl="0" eaLnBrk="1" latinLnBrk="0" hangingPunct="1">
        <a:lnSpc>
          <a:spcPct val="83000"/>
        </a:lnSpc>
        <a:spcBef>
          <a:spcPct val="0"/>
        </a:spcBef>
        <a:buNone/>
        <a:defRPr sz="5000" b="1" kern="1200">
          <a:solidFill>
            <a:schemeClr val="tx1"/>
          </a:solidFill>
          <a:latin typeface="+mj-lt"/>
          <a:ea typeface="+mj-ea"/>
          <a:cs typeface="+mj-cs"/>
        </a:defRPr>
      </a:lvl1pPr>
    </p:titleStyle>
    <p:bodyStyle>
      <a:lvl1pPr marL="252000" indent="-252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1pPr>
      <a:lvl2pPr marL="432000" indent="-180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2pPr>
      <a:lvl3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3pPr>
      <a:lvl4pPr marL="0" indent="0" algn="l" defTabSz="914400" rtl="0" eaLnBrk="1" latinLnBrk="0" hangingPunct="1">
        <a:lnSpc>
          <a:spcPct val="99000"/>
        </a:lnSpc>
        <a:spcBef>
          <a:spcPts val="1400"/>
        </a:spcBef>
        <a:spcAft>
          <a:spcPts val="1400"/>
        </a:spcAft>
        <a:buFont typeface="Arial" panose="020B0604020202020204" pitchFamily="34" charset="0"/>
        <a:buChar char="​"/>
        <a:defRPr sz="1300" b="1" kern="1200">
          <a:solidFill>
            <a:schemeClr val="tx1"/>
          </a:solidFill>
          <a:latin typeface="+mn-lt"/>
          <a:ea typeface="+mn-ea"/>
          <a:cs typeface="+mn-cs"/>
        </a:defRPr>
      </a:lvl4pPr>
      <a:lvl5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5pPr>
      <a:lvl6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6pPr>
      <a:lvl7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7pPr>
      <a:lvl8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8pPr>
      <a:lvl9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53" userDrawn="1">
          <p15:clr>
            <a:srgbClr val="A4A3A4"/>
          </p15:clr>
        </p15:guide>
        <p15:guide id="2" pos="7224" userDrawn="1">
          <p15:clr>
            <a:srgbClr val="A4A3A4"/>
          </p15:clr>
        </p15:guide>
        <p15:guide id="3" orient="horz" pos="412" userDrawn="1">
          <p15:clr>
            <a:srgbClr val="A4A3A4"/>
          </p15:clr>
        </p15:guide>
        <p15:guide id="4" orient="horz" pos="1360" userDrawn="1">
          <p15:clr>
            <a:srgbClr val="A4A3A4"/>
          </p15:clr>
        </p15:guide>
        <p15:guide id="6" orient="horz" pos="1764" userDrawn="1">
          <p15:clr>
            <a:srgbClr val="A4A3A4"/>
          </p15:clr>
        </p15:guide>
        <p15:guide id="7" orient="horz" pos="3329"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orcid.org/0000-0002-4782-1725"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orcid.org/0000-0003-3949-7045" TargetMode="External"/><Relationship Id="rId5" Type="http://schemas.openxmlformats.org/officeDocument/2006/relationships/hyperlink" Target="https://orcid.org/0000-0002-3900-5058" TargetMode="External"/><Relationship Id="rId4" Type="http://schemas.openxmlformats.org/officeDocument/2006/relationships/hyperlink" Target="https://orcid.org/0000-0001-5682-359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hyperlink" Target="mailto:juki@kb.dk"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hyperlink" Target="https://zenodo.org/communities/ai_search_royaldanishlibrary/?page=1&amp;size=20" TargetMode="External"/><Relationship Id="rId4" Type="http://schemas.openxmlformats.org/officeDocument/2006/relationships/hyperlink" Target="mailto:ssjo@kb.d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hyperlink" Target="https://zenodo.org/communities/ai_search_royaldanishlibrary/?page=1&amp;size=20"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lucidworks.com/post/what-is-ai-powered-search/"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0E_986E7F7.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US" sz="2800" dirty="0"/>
              <a:t>AI-powered software for literature searching: </a:t>
            </a:r>
            <a:br>
              <a:rPr lang="en-US" sz="2800" dirty="0"/>
            </a:br>
            <a:r>
              <a:rPr lang="en-US" sz="2800" dirty="0"/>
              <a:t>What is the potential in the context of the University Library?</a:t>
            </a:r>
            <a:br>
              <a:rPr lang="en-US" sz="2800" dirty="0"/>
            </a:br>
            <a:br>
              <a:rPr lang="en-US" sz="2800" dirty="0"/>
            </a:br>
            <a:r>
              <a:rPr lang="en-US" sz="1800" b="0" i="1" dirty="0">
                <a:cs typeface="Times New Roman"/>
              </a:rPr>
              <a:t>Perspectives from the study: "Artificial Intelligence and literature searching" </a:t>
            </a:r>
            <a:br>
              <a:rPr lang="en-US" sz="1800" b="0" i="1" dirty="0">
                <a:cs typeface="Times New Roman"/>
              </a:rPr>
            </a:br>
            <a:endParaRPr lang="en-US" sz="1800" b="0" i="1" dirty="0">
              <a:cs typeface="Times New Roman"/>
            </a:endParaRPr>
          </a:p>
        </p:txBody>
      </p:sp>
      <p:sp>
        <p:nvSpPr>
          <p:cNvPr id="4" name="Pladsholder til tekst 3"/>
          <p:cNvSpPr>
            <a:spLocks noGrp="1"/>
          </p:cNvSpPr>
          <p:nvPr>
            <p:ph type="body" sz="quarter" idx="13"/>
          </p:nvPr>
        </p:nvSpPr>
        <p:spPr>
          <a:xfrm>
            <a:off x="719138" y="4201842"/>
            <a:ext cx="5212800" cy="394255"/>
          </a:xfrm>
        </p:spPr>
        <p:txBody>
          <a:bodyPr/>
          <a:lstStyle/>
          <a:p>
            <a:endParaRPr lang="da-DK" sz="1200" dirty="0"/>
          </a:p>
          <a:p>
            <a:endParaRPr lang="da-DK" sz="1200" dirty="0"/>
          </a:p>
          <a:p>
            <a:r>
              <a:rPr lang="da-DK" sz="1200" dirty="0"/>
              <a:t>Solveig Sandal Johnsen, Aarhus University Library</a:t>
            </a:r>
            <a:r>
              <a:rPr lang="da-DK" sz="1600" dirty="0"/>
              <a:t> </a:t>
            </a:r>
            <a:r>
              <a:rPr lang="da-DK" sz="900" dirty="0">
                <a:ea typeface="+mn-lt"/>
                <a:cs typeface="+mn-lt"/>
              </a:rPr>
              <a:t>(</a:t>
            </a:r>
            <a:r>
              <a:rPr lang="da-DK" sz="900" b="1" dirty="0">
                <a:solidFill>
                  <a:schemeClr val="accent2"/>
                </a:solidFill>
                <a:ea typeface="+mn-lt"/>
                <a:cs typeface="+mn-lt"/>
                <a:hlinkClick r:id="rId3">
                  <a:extLst>
                    <a:ext uri="{A12FA001-AC4F-418D-AE19-62706E023703}">
                      <ahyp:hlinkClr xmlns:ahyp="http://schemas.microsoft.com/office/drawing/2018/hyperlinkcolor" val="tx"/>
                    </a:ext>
                  </a:extLst>
                </a:hlinkClick>
              </a:rPr>
              <a:t>0000-0002-4782-1725</a:t>
            </a:r>
            <a:r>
              <a:rPr lang="da-DK" sz="900" dirty="0">
                <a:ea typeface="+mn-lt"/>
                <a:cs typeface="+mn-lt"/>
              </a:rPr>
              <a:t>)</a:t>
            </a:r>
            <a:br>
              <a:rPr lang="da-DK" sz="1600" dirty="0">
                <a:ea typeface="+mn-lt"/>
                <a:cs typeface="+mn-lt"/>
              </a:rPr>
            </a:br>
            <a:r>
              <a:rPr lang="da-DK" sz="1200" dirty="0"/>
              <a:t>Julie K. </a:t>
            </a:r>
            <a:r>
              <a:rPr lang="da-DK" sz="1200" dirty="0" err="1"/>
              <a:t>Lyngsfeldt</a:t>
            </a:r>
            <a:r>
              <a:rPr lang="da-DK" sz="1200" dirty="0"/>
              <a:t>, University of Copenhagen Library </a:t>
            </a:r>
            <a:r>
              <a:rPr lang="da-DK" sz="900" dirty="0"/>
              <a:t>(</a:t>
            </a:r>
            <a:r>
              <a:rPr lang="da-DK" sz="900" b="1" dirty="0">
                <a:solidFill>
                  <a:schemeClr val="accent2"/>
                </a:solidFill>
                <a:ea typeface="+mn-lt"/>
                <a:cs typeface="+mn-lt"/>
                <a:hlinkClick r:id="rId4">
                  <a:extLst>
                    <a:ext uri="{A12FA001-AC4F-418D-AE19-62706E023703}">
                      <ahyp:hlinkClr xmlns:ahyp="http://schemas.microsoft.com/office/drawing/2018/hyperlinkcolor" val="tx"/>
                    </a:ext>
                  </a:extLst>
                </a:hlinkClick>
              </a:rPr>
              <a:t>0000-0001-5682-359X</a:t>
            </a:r>
            <a:r>
              <a:rPr lang="da-DK" sz="900" dirty="0">
                <a:ea typeface="+mn-lt"/>
                <a:cs typeface="+mn-lt"/>
              </a:rPr>
              <a:t>)</a:t>
            </a:r>
            <a:endParaRPr lang="da-DK">
              <a:cs typeface="Arial"/>
            </a:endParaRPr>
          </a:p>
          <a:p>
            <a:r>
              <a:rPr lang="da-DK" sz="1200" dirty="0"/>
              <a:t>Lorna </a:t>
            </a:r>
            <a:r>
              <a:rPr lang="da-DK" sz="1200" dirty="0" err="1"/>
              <a:t>Wildgaard</a:t>
            </a:r>
            <a:r>
              <a:rPr lang="da-DK" sz="1200" dirty="0"/>
              <a:t>, </a:t>
            </a:r>
            <a:r>
              <a:rPr lang="da-DK" sz="1200" dirty="0">
                <a:ea typeface="+mn-lt"/>
                <a:cs typeface="+mn-lt"/>
              </a:rPr>
              <a:t>University of Copenhagen Library (</a:t>
            </a:r>
            <a:r>
              <a:rPr lang="da-DK" sz="900" b="1" dirty="0">
                <a:solidFill>
                  <a:schemeClr val="accent2"/>
                </a:solidFill>
                <a:ea typeface="+mn-lt"/>
                <a:cs typeface="+mn-lt"/>
                <a:hlinkClick r:id="rId5">
                  <a:extLst>
                    <a:ext uri="{A12FA001-AC4F-418D-AE19-62706E023703}">
                      <ahyp:hlinkClr xmlns:ahyp="http://schemas.microsoft.com/office/drawing/2018/hyperlinkcolor" val="tx"/>
                    </a:ext>
                  </a:extLst>
                </a:hlinkClick>
              </a:rPr>
              <a:t>0000-0002-3900-5058</a:t>
            </a:r>
            <a:r>
              <a:rPr lang="da-DK" sz="1050" dirty="0">
                <a:ea typeface="+mn-lt"/>
                <a:cs typeface="+mn-lt"/>
              </a:rPr>
              <a:t>)</a:t>
            </a:r>
            <a:endParaRPr lang="da-DK" sz="1050" dirty="0">
              <a:cs typeface="Arial"/>
            </a:endParaRPr>
          </a:p>
          <a:p>
            <a:r>
              <a:rPr lang="da-DK" sz="1200" dirty="0"/>
              <a:t>Anne Vils, </a:t>
            </a:r>
            <a:r>
              <a:rPr lang="da-DK" sz="1200" dirty="0">
                <a:ea typeface="+mn-lt"/>
                <a:cs typeface="+mn-lt"/>
              </a:rPr>
              <a:t>Aarhus University Library (</a:t>
            </a:r>
            <a:r>
              <a:rPr lang="da-DK" sz="900" b="1" dirty="0">
                <a:solidFill>
                  <a:schemeClr val="accent2"/>
                </a:solidFill>
                <a:ea typeface="+mn-lt"/>
                <a:cs typeface="+mn-lt"/>
                <a:hlinkClick r:id="rId6">
                  <a:extLst>
                    <a:ext uri="{A12FA001-AC4F-418D-AE19-62706E023703}">
                      <ahyp:hlinkClr xmlns:ahyp="http://schemas.microsoft.com/office/drawing/2018/hyperlinkcolor" val="tx"/>
                    </a:ext>
                  </a:extLst>
                </a:hlinkClick>
              </a:rPr>
              <a:t>0000-0003-3949-7045</a:t>
            </a:r>
            <a:r>
              <a:rPr lang="da-DK" sz="1050" dirty="0">
                <a:ea typeface="+mn-lt"/>
                <a:cs typeface="+mn-lt"/>
              </a:rPr>
              <a:t>)</a:t>
            </a:r>
            <a:endParaRPr lang="da-DK" sz="1050" dirty="0">
              <a:cs typeface="Arial"/>
            </a:endParaRPr>
          </a:p>
        </p:txBody>
      </p:sp>
      <p:sp>
        <p:nvSpPr>
          <p:cNvPr id="5" name="Pladsholder til tekst 4"/>
          <p:cNvSpPr>
            <a:spLocks noGrp="1"/>
          </p:cNvSpPr>
          <p:nvPr>
            <p:ph type="body" sz="quarter" idx="14"/>
          </p:nvPr>
        </p:nvSpPr>
        <p:spPr>
          <a:xfrm>
            <a:off x="719139" y="4909880"/>
            <a:ext cx="5212800" cy="216795"/>
          </a:xfrm>
        </p:spPr>
        <p:txBody>
          <a:bodyPr/>
          <a:lstStyle/>
          <a:p>
            <a:r>
              <a:rPr lang="da-DK" sz="1200" dirty="0"/>
              <a:t>Denmark</a:t>
            </a:r>
            <a:endParaRPr lang="da-DK" sz="1200">
              <a:cs typeface="Arial"/>
            </a:endParaRPr>
          </a:p>
        </p:txBody>
      </p:sp>
      <p:sp>
        <p:nvSpPr>
          <p:cNvPr id="6" name="Pladsholder til dato 5"/>
          <p:cNvSpPr>
            <a:spLocks noGrp="1"/>
          </p:cNvSpPr>
          <p:nvPr>
            <p:ph type="dt" sz="half" idx="10"/>
          </p:nvPr>
        </p:nvSpPr>
        <p:spPr>
          <a:xfrm>
            <a:off x="719138" y="4746245"/>
            <a:ext cx="5212800" cy="180000"/>
          </a:xfrm>
        </p:spPr>
        <p:txBody>
          <a:bodyPr/>
          <a:lstStyle/>
          <a:p>
            <a:r>
              <a:rPr lang="da-DK" dirty="0"/>
              <a:t>May 2022</a:t>
            </a:r>
          </a:p>
        </p:txBody>
      </p:sp>
    </p:spTree>
    <p:extLst>
      <p:ext uri="{BB962C8B-B14F-4D97-AF65-F5344CB8AC3E}">
        <p14:creationId xmlns:p14="http://schemas.microsoft.com/office/powerpoint/2010/main" val="2911380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9138" y="655604"/>
            <a:ext cx="8463928" cy="1504666"/>
          </a:xfrm>
        </p:spPr>
        <p:txBody>
          <a:bodyPr/>
          <a:lstStyle/>
          <a:p>
            <a:r>
              <a:rPr lang="en-US"/>
              <a:t>Next </a:t>
            </a:r>
            <a:r>
              <a:rPr lang="en-US" dirty="0"/>
              <a:t>steps</a:t>
            </a:r>
            <a:endParaRPr lang="en-US" dirty="0">
              <a:cs typeface="Times New Roman"/>
            </a:endParaRPr>
          </a:p>
        </p:txBody>
      </p:sp>
      <p:sp>
        <p:nvSpPr>
          <p:cNvPr id="4" name="Pladsholder til dato 3"/>
          <p:cNvSpPr>
            <a:spLocks noGrp="1"/>
          </p:cNvSpPr>
          <p:nvPr>
            <p:ph type="dt" sz="half" idx="14"/>
          </p:nvPr>
        </p:nvSpPr>
        <p:spPr/>
        <p:txBody>
          <a:bodyPr/>
          <a:lstStyle/>
          <a:p>
            <a:fld id="{D975665A-61CB-4DAB-8750-5B97BD1810B6}" type="datetime5">
              <a:rPr lang="da-DK" smtClean="0"/>
              <a:pPr/>
              <a:t>maj 2022</a:t>
            </a:fld>
            <a:endParaRPr lang="da-DK" dirty="0"/>
          </a:p>
        </p:txBody>
      </p:sp>
      <p:sp>
        <p:nvSpPr>
          <p:cNvPr id="3" name="Rektangel: afrundede hjørner 2">
            <a:extLst>
              <a:ext uri="{FF2B5EF4-FFF2-40B4-BE49-F238E27FC236}">
                <a16:creationId xmlns:a16="http://schemas.microsoft.com/office/drawing/2014/main" id="{125FD4E3-3194-DF57-63B7-7DD6671AA39E}"/>
              </a:ext>
            </a:extLst>
          </p:cNvPr>
          <p:cNvSpPr/>
          <p:nvPr/>
        </p:nvSpPr>
        <p:spPr>
          <a:xfrm>
            <a:off x="670859" y="1858682"/>
            <a:ext cx="3424516" cy="1825811"/>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9000"/>
              </a:lnSpc>
            </a:pPr>
            <a:r>
              <a:rPr lang="en-US" sz="1200" b="1" dirty="0">
                <a:solidFill>
                  <a:schemeClr val="tx1"/>
                </a:solidFill>
                <a:ea typeface="+mn-lt"/>
                <a:cs typeface="+mn-lt"/>
              </a:rPr>
              <a:t>AIM</a:t>
            </a:r>
            <a:endParaRPr lang="da-DK">
              <a:solidFill>
                <a:schemeClr val="tx1"/>
              </a:solidFill>
              <a:ea typeface="+mn-lt"/>
              <a:cs typeface="+mn-lt"/>
            </a:endParaRPr>
          </a:p>
          <a:p>
            <a:pPr>
              <a:lnSpc>
                <a:spcPct val="99000"/>
              </a:lnSpc>
            </a:pPr>
            <a:br>
              <a:rPr lang="en-US" sz="1200" b="1" dirty="0">
                <a:ea typeface="+mn-lt"/>
                <a:cs typeface="+mn-lt"/>
              </a:rPr>
            </a:br>
            <a:r>
              <a:rPr lang="en-US" sz="1200" dirty="0">
                <a:solidFill>
                  <a:schemeClr val="tx1"/>
                </a:solidFill>
                <a:ea typeface="+mn-lt"/>
                <a:cs typeface="+mn-lt"/>
              </a:rPr>
              <a:t>Continue working with AI and literature searching at Universities as:</a:t>
            </a:r>
            <a:endParaRPr lang="da-DK">
              <a:solidFill>
                <a:schemeClr val="tx1"/>
              </a:solidFill>
              <a:cs typeface="Arial"/>
            </a:endParaRPr>
          </a:p>
          <a:p>
            <a:pPr>
              <a:lnSpc>
                <a:spcPct val="99000"/>
              </a:lnSpc>
            </a:pPr>
            <a:endParaRPr lang="en-US" sz="1200" dirty="0">
              <a:solidFill>
                <a:schemeClr val="tx1"/>
              </a:solidFill>
              <a:ea typeface="+mn-lt"/>
              <a:cs typeface="+mn-lt"/>
            </a:endParaRPr>
          </a:p>
          <a:p>
            <a:pPr marL="431800" lvl="1" indent="-179705">
              <a:lnSpc>
                <a:spcPct val="99000"/>
              </a:lnSpc>
              <a:buFont typeface="Arial,Sans-Serif"/>
              <a:buChar char="•"/>
            </a:pPr>
            <a:r>
              <a:rPr lang="en-US" sz="1200" dirty="0">
                <a:solidFill>
                  <a:schemeClr val="tx1"/>
                </a:solidFill>
                <a:ea typeface="+mn-lt"/>
                <a:cs typeface="+mn-lt"/>
              </a:rPr>
              <a:t>an Open Science strategic initiative or, </a:t>
            </a:r>
          </a:p>
          <a:p>
            <a:pPr marL="431800" lvl="1" indent="-179705">
              <a:lnSpc>
                <a:spcPct val="99000"/>
              </a:lnSpc>
              <a:buFont typeface="Arial,Sans-Serif"/>
              <a:buChar char="•"/>
            </a:pPr>
            <a:endParaRPr lang="en-US" sz="1200" dirty="0">
              <a:solidFill>
                <a:schemeClr val="tx1"/>
              </a:solidFill>
              <a:ea typeface="+mn-lt"/>
              <a:cs typeface="+mn-lt"/>
            </a:endParaRPr>
          </a:p>
          <a:p>
            <a:pPr marL="431800" lvl="1" indent="-179705">
              <a:lnSpc>
                <a:spcPct val="99000"/>
              </a:lnSpc>
              <a:buFont typeface="Arial,Sans-Serif"/>
              <a:buChar char="•"/>
            </a:pPr>
            <a:r>
              <a:rPr lang="en-US" sz="1200" dirty="0">
                <a:solidFill>
                  <a:schemeClr val="tx1"/>
                </a:solidFill>
                <a:ea typeface="+mn-lt"/>
                <a:cs typeface="+mn-lt"/>
              </a:rPr>
              <a:t>as a network</a:t>
            </a:r>
            <a:endParaRPr lang="da-DK" sz="1100">
              <a:solidFill>
                <a:schemeClr val="tx1"/>
              </a:solidFill>
              <a:cs typeface="Arial"/>
            </a:endParaRPr>
          </a:p>
        </p:txBody>
      </p:sp>
      <p:sp>
        <p:nvSpPr>
          <p:cNvPr id="8" name="Rektangel: afrundede hjørner 7">
            <a:extLst>
              <a:ext uri="{FF2B5EF4-FFF2-40B4-BE49-F238E27FC236}">
                <a16:creationId xmlns:a16="http://schemas.microsoft.com/office/drawing/2014/main" id="{63087B12-4931-3638-0802-DF91A6488ED9}"/>
              </a:ext>
            </a:extLst>
          </p:cNvPr>
          <p:cNvSpPr/>
          <p:nvPr/>
        </p:nvSpPr>
        <p:spPr>
          <a:xfrm>
            <a:off x="8223625" y="2314389"/>
            <a:ext cx="3424516" cy="2714811"/>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252095" lvl="1">
              <a:lnSpc>
                <a:spcPct val="99000"/>
              </a:lnSpc>
            </a:pPr>
            <a:r>
              <a:rPr lang="en-US" sz="1200" b="1" dirty="0">
                <a:solidFill>
                  <a:schemeClr val="tx1"/>
                </a:solidFill>
                <a:ea typeface="+mn-lt"/>
                <a:cs typeface="+mn-lt"/>
              </a:rPr>
              <a:t>CONSIDERATIONS</a:t>
            </a:r>
            <a:endParaRPr lang="en-US" sz="1200">
              <a:solidFill>
                <a:schemeClr val="tx1"/>
              </a:solidFill>
              <a:ea typeface="+mn-lt"/>
              <a:cs typeface="+mn-lt"/>
            </a:endParaRPr>
          </a:p>
          <a:p>
            <a:pPr marL="252095" lvl="1">
              <a:lnSpc>
                <a:spcPct val="99000"/>
              </a:lnSpc>
            </a:pPr>
            <a:endParaRPr lang="en-US" sz="1200" b="1" dirty="0">
              <a:solidFill>
                <a:schemeClr val="tx1"/>
              </a:solidFill>
              <a:ea typeface="+mn-lt"/>
              <a:cs typeface="+mn-lt"/>
            </a:endParaRPr>
          </a:p>
          <a:p>
            <a:pPr marL="251460" indent="-251460">
              <a:lnSpc>
                <a:spcPct val="99000"/>
              </a:lnSpc>
              <a:buFont typeface="Arial,Sans-Serif"/>
              <a:buChar char="•"/>
            </a:pPr>
            <a:r>
              <a:rPr lang="en-US" sz="1200" dirty="0">
                <a:solidFill>
                  <a:schemeClr val="tx1"/>
                </a:solidFill>
                <a:ea typeface="+mn-lt"/>
                <a:cs typeface="+mn-lt"/>
              </a:rPr>
              <a:t>Stay updated on algorithms, systems and methods where AI search is used at Universities</a:t>
            </a:r>
          </a:p>
          <a:p>
            <a:pPr marL="251460" indent="-251460">
              <a:lnSpc>
                <a:spcPct val="99000"/>
              </a:lnSpc>
              <a:buFont typeface="Arial,Sans-Serif"/>
              <a:buChar char="•"/>
            </a:pPr>
            <a:endParaRPr lang="en-US" sz="1200" dirty="0">
              <a:solidFill>
                <a:schemeClr val="tx1"/>
              </a:solidFill>
              <a:ea typeface="+mn-lt"/>
              <a:cs typeface="+mn-lt"/>
            </a:endParaRPr>
          </a:p>
          <a:p>
            <a:pPr marL="251460" indent="-251460">
              <a:lnSpc>
                <a:spcPct val="99000"/>
              </a:lnSpc>
              <a:buFont typeface="Arial,Sans-Serif"/>
              <a:buChar char="•"/>
            </a:pPr>
            <a:r>
              <a:rPr lang="en-US" sz="1200" dirty="0">
                <a:solidFill>
                  <a:schemeClr val="tx1"/>
                </a:solidFill>
                <a:ea typeface="+mn-lt"/>
                <a:cs typeface="+mn-lt"/>
              </a:rPr>
              <a:t>Be prepared to help students and staff</a:t>
            </a:r>
          </a:p>
          <a:p>
            <a:pPr marL="251460" indent="-251460">
              <a:lnSpc>
                <a:spcPct val="99000"/>
              </a:lnSpc>
              <a:buFont typeface="Arial,Sans-Serif"/>
              <a:buChar char="•"/>
            </a:pPr>
            <a:endParaRPr lang="en-US" sz="1200" dirty="0">
              <a:solidFill>
                <a:schemeClr val="tx1"/>
              </a:solidFill>
              <a:ea typeface="+mn-lt"/>
              <a:cs typeface="+mn-lt"/>
            </a:endParaRPr>
          </a:p>
          <a:p>
            <a:pPr marL="251460" indent="-251460">
              <a:lnSpc>
                <a:spcPct val="99000"/>
              </a:lnSpc>
              <a:buFont typeface="Arial,Sans-Serif"/>
              <a:buChar char="•"/>
            </a:pPr>
            <a:r>
              <a:rPr lang="en-US" sz="1200" dirty="0">
                <a:solidFill>
                  <a:schemeClr val="tx1"/>
                </a:solidFill>
                <a:ea typeface="+mn-lt"/>
                <a:cs typeface="+mn-lt"/>
              </a:rPr>
              <a:t>Be in dialogue with faculty and library community about documenting academic searches and new methods to searching in AI systems</a:t>
            </a:r>
          </a:p>
          <a:p>
            <a:pPr marL="251460" indent="-251460">
              <a:lnSpc>
                <a:spcPct val="99000"/>
              </a:lnSpc>
              <a:buFont typeface="Arial,Sans-Serif"/>
              <a:buChar char="•"/>
            </a:pPr>
            <a:endParaRPr lang="en-US" sz="1200" dirty="0">
              <a:solidFill>
                <a:schemeClr val="tx1"/>
              </a:solidFill>
              <a:ea typeface="+mn-lt"/>
              <a:cs typeface="+mn-lt"/>
            </a:endParaRPr>
          </a:p>
          <a:p>
            <a:pPr marL="251460" indent="-251460">
              <a:lnSpc>
                <a:spcPct val="99000"/>
              </a:lnSpc>
              <a:buFont typeface="Arial,Sans-Serif"/>
              <a:buChar char="•"/>
            </a:pPr>
            <a:r>
              <a:rPr lang="en-US" sz="1200" dirty="0">
                <a:solidFill>
                  <a:schemeClr val="tx1"/>
                </a:solidFill>
                <a:ea typeface="+mn-lt"/>
                <a:cs typeface="+mn-lt"/>
              </a:rPr>
              <a:t>Look more at Business related areas</a:t>
            </a:r>
            <a:endParaRPr lang="da-DK" dirty="0"/>
          </a:p>
        </p:txBody>
      </p:sp>
      <p:pic>
        <p:nvPicPr>
          <p:cNvPr id="10" name="Billede 10" descr="Et billede, der indeholder tekst&#10;&#10;Beskrivelsen er genereret automatisk">
            <a:extLst>
              <a:ext uri="{FF2B5EF4-FFF2-40B4-BE49-F238E27FC236}">
                <a16:creationId xmlns:a16="http://schemas.microsoft.com/office/drawing/2014/main" id="{DE5B7CA6-365F-BAA5-C475-FAC8B4E4C8D1}"/>
              </a:ext>
            </a:extLst>
          </p:cNvPr>
          <p:cNvPicPr>
            <a:picLocks noChangeAspect="1"/>
          </p:cNvPicPr>
          <p:nvPr/>
        </p:nvPicPr>
        <p:blipFill rotWithShape="1">
          <a:blip r:embed="rId3"/>
          <a:srcRect l="23197" r="22631" b="-454"/>
          <a:stretch/>
        </p:blipFill>
        <p:spPr>
          <a:xfrm>
            <a:off x="4776693" y="1585633"/>
            <a:ext cx="2862065" cy="3313217"/>
          </a:xfrm>
          <a:prstGeom prst="rect">
            <a:avLst/>
          </a:prstGeom>
        </p:spPr>
      </p:pic>
      <p:sp>
        <p:nvSpPr>
          <p:cNvPr id="11" name="Pil: venstre 10">
            <a:extLst>
              <a:ext uri="{FF2B5EF4-FFF2-40B4-BE49-F238E27FC236}">
                <a16:creationId xmlns:a16="http://schemas.microsoft.com/office/drawing/2014/main" id="{147B5D18-85E6-3259-1CF3-DF1810B54DC3}"/>
              </a:ext>
            </a:extLst>
          </p:cNvPr>
          <p:cNvSpPr/>
          <p:nvPr/>
        </p:nvSpPr>
        <p:spPr>
          <a:xfrm>
            <a:off x="4217266" y="2222978"/>
            <a:ext cx="978408" cy="484631"/>
          </a:xfrm>
          <a:prstGeom prst="left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000" noProof="0" dirty="0" err="1"/>
          </a:p>
        </p:txBody>
      </p:sp>
      <p:sp>
        <p:nvSpPr>
          <p:cNvPr id="12" name="Pil: venstre 11">
            <a:extLst>
              <a:ext uri="{FF2B5EF4-FFF2-40B4-BE49-F238E27FC236}">
                <a16:creationId xmlns:a16="http://schemas.microsoft.com/office/drawing/2014/main" id="{63AD066C-55E6-A7F8-5350-D48BDD1750BA}"/>
              </a:ext>
            </a:extLst>
          </p:cNvPr>
          <p:cNvSpPr/>
          <p:nvPr/>
        </p:nvSpPr>
        <p:spPr>
          <a:xfrm rot="10800000">
            <a:off x="7108384" y="3649861"/>
            <a:ext cx="978408" cy="484631"/>
          </a:xfrm>
          <a:prstGeom prst="left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000" noProof="0" dirty="0" err="1"/>
          </a:p>
        </p:txBody>
      </p:sp>
      <p:sp>
        <p:nvSpPr>
          <p:cNvPr id="14" name="Tekstfelt 13">
            <a:extLst>
              <a:ext uri="{FF2B5EF4-FFF2-40B4-BE49-F238E27FC236}">
                <a16:creationId xmlns:a16="http://schemas.microsoft.com/office/drawing/2014/main" id="{151992F0-E9F7-EDA8-B7BB-4FA3DA2DC200}"/>
              </a:ext>
            </a:extLst>
          </p:cNvPr>
          <p:cNvSpPr txBox="1"/>
          <p:nvPr/>
        </p:nvSpPr>
        <p:spPr>
          <a:xfrm>
            <a:off x="10709222" y="6035871"/>
            <a:ext cx="2743200" cy="107722"/>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a-DK" sz="700" i="1" dirty="0"/>
              <a:t>Photo: </a:t>
            </a:r>
            <a:r>
              <a:rPr lang="da-DK" sz="700" i="1" err="1"/>
              <a:t>Pixabay</a:t>
            </a:r>
            <a:endParaRPr lang="da-DK" sz="700" i="1">
              <a:cs typeface="Arial"/>
            </a:endParaRPr>
          </a:p>
        </p:txBody>
      </p:sp>
    </p:spTree>
    <p:extLst>
      <p:ext uri="{BB962C8B-B14F-4D97-AF65-F5344CB8AC3E}">
        <p14:creationId xmlns:p14="http://schemas.microsoft.com/office/powerpoint/2010/main" val="1369564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Questions</a:t>
            </a:r>
          </a:p>
        </p:txBody>
      </p:sp>
      <p:sp>
        <p:nvSpPr>
          <p:cNvPr id="4" name="Pladsholder til dato 3"/>
          <p:cNvSpPr>
            <a:spLocks noGrp="1"/>
          </p:cNvSpPr>
          <p:nvPr>
            <p:ph type="dt" sz="half" idx="14"/>
          </p:nvPr>
        </p:nvSpPr>
        <p:spPr/>
        <p:txBody>
          <a:bodyPr/>
          <a:lstStyle/>
          <a:p>
            <a:fld id="{D975665A-61CB-4DAB-8750-5B97BD1810B6}" type="datetime5">
              <a:rPr lang="da-DK" smtClean="0"/>
              <a:pPr/>
              <a:t>maj 2022</a:t>
            </a:fld>
            <a:endParaRPr lang="da-DK" dirty="0"/>
          </a:p>
        </p:txBody>
      </p:sp>
      <p:sp>
        <p:nvSpPr>
          <p:cNvPr id="8" name="Pladsholder til tekst 2">
            <a:extLst>
              <a:ext uri="{FF2B5EF4-FFF2-40B4-BE49-F238E27FC236}">
                <a16:creationId xmlns:a16="http://schemas.microsoft.com/office/drawing/2014/main" id="{007BBF86-F17B-2EB8-A361-3ACC138A0EE3}"/>
              </a:ext>
            </a:extLst>
          </p:cNvPr>
          <p:cNvSpPr>
            <a:spLocks noGrp="1"/>
          </p:cNvSpPr>
          <p:nvPr>
            <p:ph type="body" sz="quarter" idx="13"/>
          </p:nvPr>
        </p:nvSpPr>
        <p:spPr>
          <a:xfrm>
            <a:off x="4542869" y="1554383"/>
            <a:ext cx="6840000" cy="1765081"/>
          </a:xfrm>
        </p:spPr>
        <p:txBody>
          <a:bodyPr vert="horz" lIns="0" tIns="0" rIns="0" bIns="0" rtlCol="0" anchor="t">
            <a:noAutofit/>
          </a:bodyPr>
          <a:lstStyle/>
          <a:p>
            <a:pPr marL="0" indent="0">
              <a:buNone/>
            </a:pPr>
            <a:r>
              <a:rPr lang="da-DK" sz="2000" dirty="0">
                <a:ea typeface="+mn-lt"/>
                <a:cs typeface="+mn-lt"/>
              </a:rPr>
              <a:t>Contact:</a:t>
            </a:r>
            <a:endParaRPr lang="da-DK" sz="2000">
              <a:ea typeface="+mn-lt"/>
              <a:cs typeface="+mn-lt"/>
            </a:endParaRPr>
          </a:p>
          <a:p>
            <a:pPr marL="0" indent="0">
              <a:buNone/>
            </a:pPr>
            <a:endParaRPr lang="da-DK" sz="2000" dirty="0">
              <a:cs typeface="Arial"/>
            </a:endParaRPr>
          </a:p>
          <a:p>
            <a:pPr marL="0" indent="0">
              <a:buNone/>
            </a:pPr>
            <a:r>
              <a:rPr lang="da-DK" sz="2000" dirty="0">
                <a:cs typeface="Arial"/>
              </a:rPr>
              <a:t>Julie </a:t>
            </a:r>
            <a:r>
              <a:rPr lang="da-DK" sz="2000" dirty="0">
                <a:ea typeface="+mn-lt"/>
                <a:cs typeface="+mn-lt"/>
              </a:rPr>
              <a:t>Kiersgaard </a:t>
            </a:r>
            <a:r>
              <a:rPr lang="da-DK" sz="2000" dirty="0" err="1">
                <a:cs typeface="Arial"/>
              </a:rPr>
              <a:t>Lyngsfeldt</a:t>
            </a:r>
            <a:r>
              <a:rPr lang="da-DK" sz="2000" dirty="0">
                <a:cs typeface="Arial"/>
              </a:rPr>
              <a:t>: </a:t>
            </a:r>
            <a:r>
              <a:rPr lang="da-DK" sz="2000" dirty="0">
                <a:cs typeface="Arial"/>
                <a:hlinkClick r:id="rId3"/>
              </a:rPr>
              <a:t>juki@kb.dk</a:t>
            </a:r>
            <a:endParaRPr lang="da-DK" sz="2000" dirty="0">
              <a:cs typeface="Arial"/>
            </a:endParaRPr>
          </a:p>
          <a:p>
            <a:pPr marL="0" indent="0">
              <a:buNone/>
            </a:pPr>
            <a:endParaRPr lang="da-DK" sz="2000" dirty="0">
              <a:cs typeface="Arial"/>
            </a:endParaRPr>
          </a:p>
          <a:p>
            <a:pPr marL="0" indent="0">
              <a:buNone/>
            </a:pPr>
            <a:r>
              <a:rPr lang="da-DK" sz="2000" dirty="0">
                <a:cs typeface="Arial"/>
              </a:rPr>
              <a:t>Solveig Sandal Johnsen: </a:t>
            </a:r>
            <a:r>
              <a:rPr lang="da-DK" sz="2000" dirty="0">
                <a:cs typeface="Arial"/>
                <a:hlinkClick r:id="rId4"/>
              </a:rPr>
              <a:t>ssjo@kb.dk</a:t>
            </a:r>
            <a:r>
              <a:rPr lang="da-DK" sz="2000" dirty="0">
                <a:cs typeface="Arial"/>
              </a:rPr>
              <a:t> </a:t>
            </a:r>
          </a:p>
          <a:p>
            <a:pPr marL="0" indent="0">
              <a:buNone/>
            </a:pPr>
            <a:endParaRPr lang="da-DK" sz="2400" dirty="0">
              <a:cs typeface="Arial"/>
            </a:endParaRPr>
          </a:p>
          <a:p>
            <a:pPr marL="0" indent="0">
              <a:buNone/>
            </a:pPr>
            <a:endParaRPr lang="da-DK" sz="2400" dirty="0">
              <a:cs typeface="Arial"/>
            </a:endParaRPr>
          </a:p>
        </p:txBody>
      </p:sp>
      <p:sp>
        <p:nvSpPr>
          <p:cNvPr id="3" name="Pladsholder til tekst 2">
            <a:extLst>
              <a:ext uri="{FF2B5EF4-FFF2-40B4-BE49-F238E27FC236}">
                <a16:creationId xmlns:a16="http://schemas.microsoft.com/office/drawing/2014/main" id="{112884FF-A85C-EE8E-0634-CBE44B08C66D}"/>
              </a:ext>
            </a:extLst>
          </p:cNvPr>
          <p:cNvSpPr txBox="1">
            <a:spLocks/>
          </p:cNvSpPr>
          <p:nvPr/>
        </p:nvSpPr>
        <p:spPr>
          <a:xfrm>
            <a:off x="4486330" y="4367337"/>
            <a:ext cx="5084832" cy="848969"/>
          </a:xfrm>
          <a:prstGeom prst="rect">
            <a:avLst/>
          </a:prstGeom>
        </p:spPr>
        <p:txBody>
          <a:bodyPr vert="horz" lIns="0" tIns="0" rIns="0" bIns="0" rtlCol="0" anchor="t">
            <a:noAutofit/>
          </a:bodyPr>
          <a:lstStyle>
            <a:lvl1pPr marL="252000" indent="-252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1pPr>
            <a:lvl2pPr marL="432000" indent="-180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2pPr>
            <a:lvl3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3pPr>
            <a:lvl4pPr marL="0" indent="0" algn="l" defTabSz="914400" rtl="0" eaLnBrk="1" latinLnBrk="0" hangingPunct="1">
              <a:lnSpc>
                <a:spcPct val="99000"/>
              </a:lnSpc>
              <a:spcBef>
                <a:spcPts val="1400"/>
              </a:spcBef>
              <a:spcAft>
                <a:spcPts val="1400"/>
              </a:spcAft>
              <a:buFont typeface="Arial" panose="020B0604020202020204" pitchFamily="34" charset="0"/>
              <a:buChar char="​"/>
              <a:defRPr sz="1300" b="1" kern="1200">
                <a:solidFill>
                  <a:schemeClr val="tx1"/>
                </a:solidFill>
                <a:latin typeface="+mn-lt"/>
                <a:ea typeface="+mn-ea"/>
                <a:cs typeface="+mn-cs"/>
              </a:defRPr>
            </a:lvl4pPr>
            <a:lvl5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5pPr>
            <a:lvl6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6pPr>
            <a:lvl7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7pPr>
            <a:lvl8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8pPr>
            <a:lvl9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9pPr>
          </a:lstStyle>
          <a:p>
            <a:pPr marL="0" indent="0">
              <a:buNone/>
            </a:pPr>
            <a:r>
              <a:rPr lang="da-DK" sz="1400" b="1" dirty="0">
                <a:ea typeface="+mn-lt"/>
                <a:cs typeface="+mn-lt"/>
              </a:rPr>
              <a:t>References</a:t>
            </a:r>
          </a:p>
          <a:p>
            <a:pPr marL="0" indent="0">
              <a:buFont typeface="Arial" panose="020B0604020202020204" pitchFamily="34" charset="0"/>
              <a:buNone/>
            </a:pPr>
            <a:r>
              <a:rPr lang="da-DK" sz="1400" dirty="0">
                <a:ea typeface="+mn-lt"/>
                <a:cs typeface="+mn-lt"/>
              </a:rPr>
              <a:t>Learn more </a:t>
            </a:r>
            <a:r>
              <a:rPr lang="da-DK" sz="1400" dirty="0" err="1">
                <a:ea typeface="+mn-lt"/>
                <a:cs typeface="+mn-lt"/>
              </a:rPr>
              <a:t>about</a:t>
            </a:r>
            <a:r>
              <a:rPr lang="da-DK" sz="1400" dirty="0">
                <a:ea typeface="+mn-lt"/>
                <a:cs typeface="+mn-lt"/>
              </a:rPr>
              <a:t> </a:t>
            </a:r>
            <a:r>
              <a:rPr lang="en-US" sz="1400" dirty="0">
                <a:ea typeface="+mn-lt"/>
                <a:cs typeface="+mn-lt"/>
              </a:rPr>
              <a:t>"</a:t>
            </a:r>
            <a:r>
              <a:rPr lang="en-US" sz="1400" i="1" dirty="0">
                <a:ea typeface="+mn-lt"/>
                <a:cs typeface="+mn-lt"/>
              </a:rPr>
              <a:t>Artificial Intelligence and Literature Seeking</a:t>
            </a:r>
            <a:r>
              <a:rPr lang="en-US" sz="1400" dirty="0">
                <a:ea typeface="+mn-lt"/>
                <a:cs typeface="+mn-lt"/>
              </a:rPr>
              <a:t>" (2019-2022) at our </a:t>
            </a:r>
            <a:r>
              <a:rPr lang="da-DK" sz="1400" dirty="0" err="1">
                <a:ea typeface="+mn-lt"/>
                <a:cs typeface="+mn-lt"/>
              </a:rPr>
              <a:t>Zenodo</a:t>
            </a:r>
            <a:r>
              <a:rPr lang="da-DK" sz="1400" dirty="0">
                <a:ea typeface="+mn-lt"/>
                <a:cs typeface="+mn-lt"/>
              </a:rPr>
              <a:t>-site: </a:t>
            </a:r>
            <a:endParaRPr lang="da-DK" sz="1400" dirty="0">
              <a:cs typeface="Arial"/>
            </a:endParaRPr>
          </a:p>
          <a:p>
            <a:pPr marL="0" indent="0">
              <a:buFont typeface="Arial" panose="020B0604020202020204" pitchFamily="34" charset="0"/>
              <a:buNone/>
            </a:pPr>
            <a:r>
              <a:rPr lang="da-DK" sz="1400" dirty="0">
                <a:cs typeface="Arial"/>
                <a:hlinkClick r:id="rId5"/>
              </a:rPr>
              <a:t>https://zenodo.org/communities/ai_search_royaldanishlibrary/?page=1&amp;size=20</a:t>
            </a:r>
            <a:r>
              <a:rPr lang="da-DK" sz="1400" dirty="0">
                <a:cs typeface="Arial"/>
              </a:rPr>
              <a:t> </a:t>
            </a:r>
          </a:p>
          <a:p>
            <a:pPr marL="0" indent="0">
              <a:buFont typeface="Arial" panose="020B0604020202020204" pitchFamily="34" charset="0"/>
              <a:buNone/>
            </a:pPr>
            <a:endParaRPr lang="da-DK" sz="1400" dirty="0">
              <a:cs typeface="Arial"/>
            </a:endParaRPr>
          </a:p>
          <a:p>
            <a:pPr marL="0" indent="0">
              <a:buFont typeface="Arial" panose="020B0604020202020204" pitchFamily="34" charset="0"/>
              <a:buNone/>
            </a:pPr>
            <a:endParaRPr lang="da-DK" sz="1400" dirty="0">
              <a:cs typeface="Arial"/>
            </a:endParaRPr>
          </a:p>
          <a:p>
            <a:pPr marL="0" indent="0">
              <a:buFont typeface="Arial" panose="020B0604020202020204" pitchFamily="34" charset="0"/>
              <a:buNone/>
            </a:pPr>
            <a:endParaRPr lang="da-DK" sz="1400" dirty="0">
              <a:cs typeface="Arial"/>
            </a:endParaRPr>
          </a:p>
        </p:txBody>
      </p:sp>
      <p:pic>
        <p:nvPicPr>
          <p:cNvPr id="5" name="Billede 8">
            <a:extLst>
              <a:ext uri="{FF2B5EF4-FFF2-40B4-BE49-F238E27FC236}">
                <a16:creationId xmlns:a16="http://schemas.microsoft.com/office/drawing/2014/main" id="{1F305166-78A1-DD52-3E24-D4309A414CC2}"/>
              </a:ext>
            </a:extLst>
          </p:cNvPr>
          <p:cNvPicPr>
            <a:picLocks noChangeAspect="1"/>
          </p:cNvPicPr>
          <p:nvPr/>
        </p:nvPicPr>
        <p:blipFill>
          <a:blip r:embed="rId6"/>
          <a:stretch>
            <a:fillRect/>
          </a:stretch>
        </p:blipFill>
        <p:spPr>
          <a:xfrm>
            <a:off x="-1712" y="1440951"/>
            <a:ext cx="3693559" cy="3693559"/>
          </a:xfrm>
          <a:prstGeom prst="rect">
            <a:avLst/>
          </a:prstGeom>
        </p:spPr>
      </p:pic>
    </p:spTree>
    <p:extLst>
      <p:ext uri="{BB962C8B-B14F-4D97-AF65-F5344CB8AC3E}">
        <p14:creationId xmlns:p14="http://schemas.microsoft.com/office/powerpoint/2010/main" val="1603270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Presentation</a:t>
            </a:r>
          </a:p>
        </p:txBody>
      </p:sp>
      <p:sp>
        <p:nvSpPr>
          <p:cNvPr id="3" name="Pladsholder til tekst 2"/>
          <p:cNvSpPr>
            <a:spLocks noGrp="1"/>
          </p:cNvSpPr>
          <p:nvPr>
            <p:ph type="body" sz="quarter" idx="13"/>
          </p:nvPr>
        </p:nvSpPr>
        <p:spPr>
          <a:xfrm>
            <a:off x="553486" y="1784800"/>
            <a:ext cx="5239800" cy="2736387"/>
          </a:xfrm>
        </p:spPr>
        <p:txBody>
          <a:bodyPr vert="horz" lIns="0" tIns="0" rIns="0" bIns="0" rtlCol="0" anchor="t">
            <a:noAutofit/>
          </a:bodyPr>
          <a:lstStyle/>
          <a:p>
            <a:pPr marL="0" indent="0">
              <a:buNone/>
            </a:pPr>
            <a:r>
              <a:rPr lang="en-US" b="1" dirty="0"/>
              <a:t>Solveig S. Johnsen</a:t>
            </a:r>
            <a:r>
              <a:rPr lang="en-US" dirty="0"/>
              <a:t>, Information specialist at The Royal Danish Library, based at Business and Social Sciences at Aarhus University.</a:t>
            </a:r>
            <a:endParaRPr lang="en-US" dirty="0">
              <a:cs typeface="Arial"/>
            </a:endParaRPr>
          </a:p>
          <a:p>
            <a:pPr marL="251460" indent="-251460"/>
            <a:endParaRPr lang="en-US" dirty="0">
              <a:cs typeface="Arial"/>
            </a:endParaRPr>
          </a:p>
          <a:p>
            <a:pPr marL="0" indent="0">
              <a:buNone/>
            </a:pPr>
            <a:r>
              <a:rPr lang="en-US" b="1" dirty="0"/>
              <a:t>Julie K. Lyngsfeldt</a:t>
            </a:r>
            <a:r>
              <a:rPr lang="en-US" dirty="0"/>
              <a:t>. Information specialist at The Royal Danish Library, based at University of Copenhagen Library Health Faculty</a:t>
            </a:r>
            <a:br>
              <a:rPr lang="en-US" dirty="0"/>
            </a:br>
            <a:endParaRPr lang="en-US" dirty="0">
              <a:cs typeface="Arial"/>
            </a:endParaRPr>
          </a:p>
          <a:p>
            <a:pPr marL="251460" indent="-251460"/>
            <a:endParaRPr lang="en-US" dirty="0">
              <a:cs typeface="Arial"/>
            </a:endParaRPr>
          </a:p>
          <a:p>
            <a:pPr marL="251460" indent="-251460"/>
            <a:r>
              <a:rPr lang="en-US" dirty="0"/>
              <a:t>Royal Danish Library: Denmark's National Library, including the University Libraries at Aarhus, Copenhagen and Roskilde.</a:t>
            </a:r>
            <a:endParaRPr lang="en-US" dirty="0">
              <a:cs typeface="Arial"/>
            </a:endParaRPr>
          </a:p>
          <a:p>
            <a:pPr marL="251460" indent="-251460"/>
            <a:endParaRPr lang="en-US" dirty="0">
              <a:cs typeface="Arial"/>
            </a:endParaRPr>
          </a:p>
          <a:p>
            <a:pPr marL="251460" indent="-251460"/>
            <a:endParaRPr lang="en-US" dirty="0">
              <a:ea typeface="+mn-lt"/>
              <a:cs typeface="+mn-lt"/>
            </a:endParaRPr>
          </a:p>
          <a:p>
            <a:pPr marL="251460" indent="-251460"/>
            <a:r>
              <a:rPr lang="en-US" dirty="0">
                <a:ea typeface="+mn-lt"/>
                <a:cs typeface="+mn-lt"/>
              </a:rPr>
              <a:t>This presentation will give an overview of results from our study "</a:t>
            </a:r>
            <a:r>
              <a:rPr lang="en-US" i="1" dirty="0">
                <a:ea typeface="+mn-lt"/>
                <a:cs typeface="+mn-lt"/>
              </a:rPr>
              <a:t>Artificial Intelligence and Literature searching</a:t>
            </a:r>
            <a:r>
              <a:rPr lang="en-US" dirty="0">
                <a:ea typeface="+mn-lt"/>
                <a:cs typeface="+mn-lt"/>
              </a:rPr>
              <a:t>" (2019-2022)</a:t>
            </a:r>
          </a:p>
          <a:p>
            <a:pPr marL="0" indent="0">
              <a:buNone/>
            </a:pPr>
            <a:endParaRPr lang="en-US" dirty="0">
              <a:ea typeface="+mn-lt"/>
              <a:cs typeface="+mn-lt"/>
            </a:endParaRPr>
          </a:p>
          <a:p>
            <a:pPr marL="251460" indent="-251460"/>
            <a:endParaRPr lang="en-US" dirty="0">
              <a:ea typeface="+mn-lt"/>
              <a:cs typeface="+mn-lt"/>
            </a:endParaRPr>
          </a:p>
          <a:p>
            <a:pPr marL="0" indent="0">
              <a:buNone/>
            </a:pPr>
            <a:endParaRPr lang="en-US" dirty="0">
              <a:ea typeface="+mn-lt"/>
              <a:cs typeface="+mn-lt"/>
            </a:endParaRPr>
          </a:p>
        </p:txBody>
      </p:sp>
      <p:sp>
        <p:nvSpPr>
          <p:cNvPr id="4" name="Pladsholder til dato 3"/>
          <p:cNvSpPr>
            <a:spLocks noGrp="1"/>
          </p:cNvSpPr>
          <p:nvPr>
            <p:ph type="dt" sz="half" idx="14"/>
          </p:nvPr>
        </p:nvSpPr>
        <p:spPr/>
        <p:txBody>
          <a:bodyPr/>
          <a:lstStyle/>
          <a:p>
            <a:fld id="{D975665A-61CB-4DAB-8750-5B97BD1810B6}" type="datetime5">
              <a:rPr lang="da-DK" smtClean="0"/>
              <a:pPr/>
              <a:t>maj 2022</a:t>
            </a:fld>
            <a:endParaRPr lang="da-DK" dirty="0"/>
          </a:p>
        </p:txBody>
      </p:sp>
      <p:pic>
        <p:nvPicPr>
          <p:cNvPr id="7" name="Billed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4009" y="786799"/>
            <a:ext cx="3322470" cy="4632983"/>
          </a:xfrm>
          <a:prstGeom prst="rect">
            <a:avLst/>
          </a:prstGeom>
        </p:spPr>
      </p:pic>
      <p:sp>
        <p:nvSpPr>
          <p:cNvPr id="8" name="Tekstfelt 7"/>
          <p:cNvSpPr txBox="1"/>
          <p:nvPr/>
        </p:nvSpPr>
        <p:spPr>
          <a:xfrm>
            <a:off x="7834539" y="5495452"/>
            <a:ext cx="4592469" cy="92333"/>
          </a:xfrm>
          <a:prstGeom prst="rect">
            <a:avLst/>
          </a:prstGeom>
          <a:noFill/>
        </p:spPr>
        <p:txBody>
          <a:bodyPr wrap="square" lIns="0" tIns="0" rIns="0" bIns="0" rtlCol="0" anchor="t">
            <a:spAutoFit/>
          </a:bodyPr>
          <a:lstStyle/>
          <a:p>
            <a:r>
              <a:rPr lang="da-DK" sz="600" i="1" dirty="0"/>
              <a:t>Screen-dump of poster </a:t>
            </a:r>
            <a:r>
              <a:rPr lang="da-DK" sz="600" i="1" dirty="0" err="1"/>
              <a:t>presented</a:t>
            </a:r>
            <a:r>
              <a:rPr lang="da-DK" sz="600" i="1" dirty="0"/>
              <a:t> at DFFU </a:t>
            </a:r>
            <a:r>
              <a:rPr lang="da-DK" sz="600" i="1" dirty="0" err="1"/>
              <a:t>winter</a:t>
            </a:r>
            <a:r>
              <a:rPr lang="da-DK" sz="600" i="1" dirty="0"/>
              <a:t>-meeting, March 2022</a:t>
            </a:r>
            <a:endParaRPr lang="da-DK" sz="600" i="1">
              <a:cs typeface="Arial"/>
            </a:endParaRPr>
          </a:p>
        </p:txBody>
      </p:sp>
      <p:sp>
        <p:nvSpPr>
          <p:cNvPr id="5" name="Pladsholder til tekst 2">
            <a:extLst>
              <a:ext uri="{FF2B5EF4-FFF2-40B4-BE49-F238E27FC236}">
                <a16:creationId xmlns:a16="http://schemas.microsoft.com/office/drawing/2014/main" id="{72FCBAF0-E59E-52A5-F805-639EA00C1D21}"/>
              </a:ext>
            </a:extLst>
          </p:cNvPr>
          <p:cNvSpPr txBox="1">
            <a:spLocks/>
          </p:cNvSpPr>
          <p:nvPr/>
        </p:nvSpPr>
        <p:spPr>
          <a:xfrm>
            <a:off x="551774" y="4685537"/>
            <a:ext cx="5239800" cy="732926"/>
          </a:xfrm>
          <a:prstGeom prst="rect">
            <a:avLst/>
          </a:prstGeom>
        </p:spPr>
        <p:txBody>
          <a:bodyPr vert="horz" lIns="0" tIns="0" rIns="0" bIns="0" rtlCol="0" anchor="t">
            <a:noAutofit/>
          </a:bodyPr>
          <a:lstStyle>
            <a:lvl1pPr marL="252000" indent="-252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1pPr>
            <a:lvl2pPr marL="432000" indent="-180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2pPr>
            <a:lvl3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3pPr>
            <a:lvl4pPr marL="0" indent="0" algn="l" defTabSz="914400" rtl="0" eaLnBrk="1" latinLnBrk="0" hangingPunct="1">
              <a:lnSpc>
                <a:spcPct val="99000"/>
              </a:lnSpc>
              <a:spcBef>
                <a:spcPts val="1400"/>
              </a:spcBef>
              <a:spcAft>
                <a:spcPts val="1400"/>
              </a:spcAft>
              <a:buFont typeface="Arial" panose="020B0604020202020204" pitchFamily="34" charset="0"/>
              <a:buChar char="​"/>
              <a:defRPr sz="1300" b="1" kern="1200">
                <a:solidFill>
                  <a:schemeClr val="tx1"/>
                </a:solidFill>
                <a:latin typeface="+mn-lt"/>
                <a:ea typeface="+mn-ea"/>
                <a:cs typeface="+mn-cs"/>
              </a:defRPr>
            </a:lvl4pPr>
            <a:lvl5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5pPr>
            <a:lvl6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6pPr>
            <a:lvl7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7pPr>
            <a:lvl8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8pPr>
            <a:lvl9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9pPr>
          </a:lstStyle>
          <a:p>
            <a:pPr marL="0" indent="0">
              <a:buFont typeface="Arial" panose="020B0604020202020204" pitchFamily="34" charset="0"/>
              <a:buNone/>
            </a:pPr>
            <a:r>
              <a:rPr lang="en-US" b="1" dirty="0">
                <a:ea typeface="+mn-lt"/>
                <a:cs typeface="+mn-lt"/>
              </a:rPr>
              <a:t>Project </a:t>
            </a:r>
            <a:r>
              <a:rPr lang="en-US" b="1" dirty="0" err="1">
                <a:ea typeface="+mn-lt"/>
                <a:cs typeface="+mn-lt"/>
              </a:rPr>
              <a:t>Zenodo</a:t>
            </a:r>
            <a:r>
              <a:rPr lang="en-US" b="1" dirty="0">
                <a:ea typeface="+mn-lt"/>
                <a:cs typeface="+mn-lt"/>
              </a:rPr>
              <a:t>-site:</a:t>
            </a:r>
            <a:r>
              <a:rPr lang="en-US" dirty="0">
                <a:ea typeface="+mn-lt"/>
                <a:cs typeface="+mn-lt"/>
              </a:rPr>
              <a:t> </a:t>
            </a:r>
            <a:r>
              <a:rPr lang="en-US" dirty="0">
                <a:ea typeface="+mn-lt"/>
                <a:cs typeface="+mn-lt"/>
                <a:hlinkClick r:id="rId4"/>
              </a:rPr>
              <a:t>https://zenodo.org/communities/ai_search_royaldanishlibrary/?page=1&amp;size=20</a:t>
            </a:r>
            <a:r>
              <a:rPr lang="en-US" dirty="0">
                <a:ea typeface="+mn-lt"/>
                <a:cs typeface="+mn-lt"/>
              </a:rPr>
              <a:t> </a:t>
            </a:r>
            <a:endParaRPr lang="en-US" dirty="0"/>
          </a:p>
          <a:p>
            <a:pPr marL="251460" indent="-251460"/>
            <a:endParaRPr lang="en-US" dirty="0">
              <a:ea typeface="+mn-lt"/>
              <a:cs typeface="+mn-lt"/>
            </a:endParaRPr>
          </a:p>
          <a:p>
            <a:pPr marL="0" indent="0">
              <a:buFont typeface="Arial" panose="020B0604020202020204" pitchFamily="34" charset="0"/>
              <a:buNone/>
            </a:pPr>
            <a:endParaRPr lang="en-US" dirty="0">
              <a:ea typeface="+mn-lt"/>
              <a:cs typeface="+mn-lt"/>
            </a:endParaRPr>
          </a:p>
        </p:txBody>
      </p:sp>
      <p:sp>
        <p:nvSpPr>
          <p:cNvPr id="6" name="Ellipse 5">
            <a:extLst>
              <a:ext uri="{FF2B5EF4-FFF2-40B4-BE49-F238E27FC236}">
                <a16:creationId xmlns:a16="http://schemas.microsoft.com/office/drawing/2014/main" id="{BEC75C75-9B9B-0828-E722-1EE5B0764B72}"/>
              </a:ext>
            </a:extLst>
          </p:cNvPr>
          <p:cNvSpPr/>
          <p:nvPr/>
        </p:nvSpPr>
        <p:spPr>
          <a:xfrm>
            <a:off x="82193" y="4350248"/>
            <a:ext cx="5828871" cy="1214061"/>
          </a:xfrm>
          <a:prstGeom prst="ellipse">
            <a:avLst/>
          </a:prstGeom>
          <a:noFill/>
          <a:ln w="571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2000" noProof="0" dirty="0" err="1"/>
          </a:p>
        </p:txBody>
      </p:sp>
    </p:spTree>
    <p:extLst>
      <p:ext uri="{BB962C8B-B14F-4D97-AF65-F5344CB8AC3E}">
        <p14:creationId xmlns:p14="http://schemas.microsoft.com/office/powerpoint/2010/main" val="1387086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334477-BDE2-D56F-59FB-058CFC08445F}"/>
              </a:ext>
            </a:extLst>
          </p:cNvPr>
          <p:cNvSpPr>
            <a:spLocks noGrp="1"/>
          </p:cNvSpPr>
          <p:nvPr>
            <p:ph type="title"/>
          </p:nvPr>
        </p:nvSpPr>
        <p:spPr/>
        <p:txBody>
          <a:bodyPr/>
          <a:lstStyle/>
          <a:p>
            <a:r>
              <a:rPr lang="da-DK" dirty="0">
                <a:cs typeface="Times New Roman"/>
              </a:rPr>
              <a:t>Definition of AI systems</a:t>
            </a:r>
            <a:endParaRPr lang="da-DK" dirty="0"/>
          </a:p>
        </p:txBody>
      </p:sp>
      <p:sp>
        <p:nvSpPr>
          <p:cNvPr id="3" name="Pladsholder til tekst 2">
            <a:extLst>
              <a:ext uri="{FF2B5EF4-FFF2-40B4-BE49-F238E27FC236}">
                <a16:creationId xmlns:a16="http://schemas.microsoft.com/office/drawing/2014/main" id="{1E2C8ADE-728E-1EDD-8BA7-7274146239B0}"/>
              </a:ext>
            </a:extLst>
          </p:cNvPr>
          <p:cNvSpPr>
            <a:spLocks noGrp="1"/>
          </p:cNvSpPr>
          <p:nvPr>
            <p:ph type="body" sz="quarter" idx="13"/>
          </p:nvPr>
        </p:nvSpPr>
        <p:spPr>
          <a:xfrm>
            <a:off x="-2222" y="2577280"/>
            <a:ext cx="12194320" cy="2006480"/>
          </a:xfrm>
        </p:spPr>
        <p:txBody>
          <a:bodyPr vert="horz" lIns="0" tIns="0" rIns="0" bIns="0" rtlCol="0" anchor="t">
            <a:noAutofit/>
          </a:bodyPr>
          <a:lstStyle/>
          <a:p>
            <a:pPr marL="0" indent="0">
              <a:buNone/>
            </a:pPr>
            <a:endParaRPr lang="en-US" sz="1400" dirty="0">
              <a:solidFill>
                <a:srgbClr val="001F6A"/>
              </a:solidFill>
              <a:cs typeface="Arial"/>
            </a:endParaRPr>
          </a:p>
          <a:p>
            <a:pPr marL="251460" indent="-251460" algn="ctr">
              <a:buNone/>
            </a:pPr>
            <a:r>
              <a:rPr lang="en-US" sz="2800" b="1" i="1" dirty="0">
                <a:solidFill>
                  <a:srgbClr val="001F6A"/>
                </a:solidFill>
                <a:ea typeface="+mn-lt"/>
                <a:cs typeface="+mn-lt"/>
              </a:rPr>
              <a:t>  Search software that learns from the </a:t>
            </a:r>
            <a:endParaRPr lang="en-US" sz="1400" i="1" dirty="0">
              <a:solidFill>
                <a:srgbClr val="001F6A"/>
              </a:solidFill>
              <a:ea typeface="+mn-lt"/>
              <a:cs typeface="+mn-lt"/>
            </a:endParaRPr>
          </a:p>
          <a:p>
            <a:pPr marL="251460" indent="-251460" algn="ctr">
              <a:buNone/>
            </a:pPr>
            <a:r>
              <a:rPr lang="en-US" sz="2800" b="1" i="1" dirty="0">
                <a:solidFill>
                  <a:srgbClr val="001F6A"/>
                </a:solidFill>
                <a:ea typeface="+mn-lt"/>
                <a:cs typeface="+mn-lt"/>
              </a:rPr>
              <a:t>user to deliver the next best action, and </a:t>
            </a:r>
            <a:endParaRPr lang="en-US" sz="1400" i="1" dirty="0">
              <a:solidFill>
                <a:srgbClr val="001F6A"/>
              </a:solidFill>
              <a:ea typeface="+mn-lt"/>
              <a:cs typeface="+mn-lt"/>
            </a:endParaRPr>
          </a:p>
          <a:p>
            <a:pPr marL="251460" indent="-251460" algn="ctr">
              <a:buNone/>
            </a:pPr>
            <a:r>
              <a:rPr lang="en-US" sz="2800" b="1" i="1" dirty="0">
                <a:solidFill>
                  <a:srgbClr val="001F6A"/>
                </a:solidFill>
                <a:ea typeface="+mn-lt"/>
                <a:cs typeface="+mn-lt"/>
              </a:rPr>
              <a:t>the capability of the system to autotune </a:t>
            </a:r>
            <a:endParaRPr lang="en-US" sz="1400" i="1" dirty="0">
              <a:solidFill>
                <a:srgbClr val="001F6A"/>
              </a:solidFill>
              <a:ea typeface="+mn-lt"/>
              <a:cs typeface="+mn-lt"/>
            </a:endParaRPr>
          </a:p>
          <a:p>
            <a:pPr marL="251460" indent="-251460" algn="ctr">
              <a:buNone/>
            </a:pPr>
            <a:r>
              <a:rPr lang="en-US" sz="2800" b="1" i="1" dirty="0">
                <a:solidFill>
                  <a:srgbClr val="001F6A"/>
                </a:solidFill>
                <a:ea typeface="+mn-lt"/>
                <a:cs typeface="+mn-lt"/>
              </a:rPr>
              <a:t>results based on what it learns from users</a:t>
            </a:r>
            <a:r>
              <a:rPr lang="en-US" sz="1400" i="1" dirty="0">
                <a:solidFill>
                  <a:srgbClr val="001F6A"/>
                </a:solidFill>
                <a:ea typeface="+mn-lt"/>
                <a:cs typeface="+mn-lt"/>
              </a:rPr>
              <a:t> </a:t>
            </a:r>
            <a:endParaRPr lang="en-US" sz="1400" i="1">
              <a:solidFill>
                <a:srgbClr val="001F6A"/>
              </a:solidFill>
              <a:cs typeface="Arial"/>
            </a:endParaRPr>
          </a:p>
        </p:txBody>
      </p:sp>
      <p:sp>
        <p:nvSpPr>
          <p:cNvPr id="4" name="Pladsholder til dato 3">
            <a:extLst>
              <a:ext uri="{FF2B5EF4-FFF2-40B4-BE49-F238E27FC236}">
                <a16:creationId xmlns:a16="http://schemas.microsoft.com/office/drawing/2014/main" id="{235675D8-4BA2-C8B3-EB2C-37D2930D98C0}"/>
              </a:ext>
            </a:extLst>
          </p:cNvPr>
          <p:cNvSpPr>
            <a:spLocks noGrp="1"/>
          </p:cNvSpPr>
          <p:nvPr>
            <p:ph type="dt" sz="half" idx="14"/>
          </p:nvPr>
        </p:nvSpPr>
        <p:spPr/>
        <p:txBody>
          <a:bodyPr/>
          <a:lstStyle/>
          <a:p>
            <a:fld id="{D975665A-61CB-4DAB-8750-5B97BD1810B6}" type="datetime5">
              <a:rPr lang="da-DK" smtClean="0"/>
              <a:pPr/>
              <a:t>maj 2022</a:t>
            </a:fld>
            <a:endParaRPr lang="da-DK" dirty="0"/>
          </a:p>
        </p:txBody>
      </p:sp>
      <p:sp>
        <p:nvSpPr>
          <p:cNvPr id="5" name="Tekstfelt 4">
            <a:extLst>
              <a:ext uri="{FF2B5EF4-FFF2-40B4-BE49-F238E27FC236}">
                <a16:creationId xmlns:a16="http://schemas.microsoft.com/office/drawing/2014/main" id="{65B46731-D090-61AE-340D-F43F209C527A}"/>
              </a:ext>
            </a:extLst>
          </p:cNvPr>
          <p:cNvSpPr txBox="1"/>
          <p:nvPr/>
        </p:nvSpPr>
        <p:spPr>
          <a:xfrm>
            <a:off x="0" y="1899920"/>
            <a:ext cx="12192000" cy="61555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en-US" sz="2000" dirty="0"/>
              <a:t>In the context of our project AI powered search systems is defined as:</a:t>
            </a:r>
            <a:endParaRPr lang="da-DK" sz="2000" dirty="0">
              <a:ea typeface="+mn-lt"/>
              <a:cs typeface="+mn-lt"/>
            </a:endParaRPr>
          </a:p>
          <a:p>
            <a:pPr algn="ctr"/>
            <a:endParaRPr lang="da-DK" sz="2000" dirty="0">
              <a:cs typeface="Arial"/>
            </a:endParaRPr>
          </a:p>
        </p:txBody>
      </p:sp>
      <p:sp>
        <p:nvSpPr>
          <p:cNvPr id="6" name="Tekstfelt 5">
            <a:extLst>
              <a:ext uri="{FF2B5EF4-FFF2-40B4-BE49-F238E27FC236}">
                <a16:creationId xmlns:a16="http://schemas.microsoft.com/office/drawing/2014/main" id="{5989A7B0-326D-A716-8397-6E988D1F6CB8}"/>
              </a:ext>
            </a:extLst>
          </p:cNvPr>
          <p:cNvSpPr txBox="1"/>
          <p:nvPr/>
        </p:nvSpPr>
        <p:spPr>
          <a:xfrm>
            <a:off x="2581275" y="2408555"/>
            <a:ext cx="3108960" cy="147732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r>
              <a:rPr lang="da-DK" sz="9600" dirty="0">
                <a:solidFill>
                  <a:srgbClr val="001F6A"/>
                </a:solidFill>
                <a:latin typeface="Aharoni"/>
                <a:ea typeface="Calibri"/>
                <a:cs typeface="Times New Roman"/>
              </a:rPr>
              <a:t>"</a:t>
            </a:r>
          </a:p>
        </p:txBody>
      </p:sp>
      <p:sp>
        <p:nvSpPr>
          <p:cNvPr id="8" name="Pladsholder til tekst 2">
            <a:extLst>
              <a:ext uri="{FF2B5EF4-FFF2-40B4-BE49-F238E27FC236}">
                <a16:creationId xmlns:a16="http://schemas.microsoft.com/office/drawing/2014/main" id="{299B91CE-3706-EB55-A871-2ECB0D7F535E}"/>
              </a:ext>
            </a:extLst>
          </p:cNvPr>
          <p:cNvSpPr txBox="1">
            <a:spLocks/>
          </p:cNvSpPr>
          <p:nvPr/>
        </p:nvSpPr>
        <p:spPr>
          <a:xfrm>
            <a:off x="5819458" y="4893760"/>
            <a:ext cx="7591840" cy="614560"/>
          </a:xfrm>
          <a:prstGeom prst="rect">
            <a:avLst/>
          </a:prstGeom>
        </p:spPr>
        <p:txBody>
          <a:bodyPr vert="horz" lIns="0" tIns="0" rIns="0" bIns="0" rtlCol="0" anchor="t">
            <a:noAutofit/>
          </a:bodyPr>
          <a:lstStyle>
            <a:lvl1pPr marL="252000" indent="-252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1pPr>
            <a:lvl2pPr marL="432000" indent="-180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2pPr>
            <a:lvl3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3pPr>
            <a:lvl4pPr marL="0" indent="0" algn="l" defTabSz="914400" rtl="0" eaLnBrk="1" latinLnBrk="0" hangingPunct="1">
              <a:lnSpc>
                <a:spcPct val="99000"/>
              </a:lnSpc>
              <a:spcBef>
                <a:spcPts val="1400"/>
              </a:spcBef>
              <a:spcAft>
                <a:spcPts val="1400"/>
              </a:spcAft>
              <a:buFont typeface="Arial" panose="020B0604020202020204" pitchFamily="34" charset="0"/>
              <a:buChar char="​"/>
              <a:defRPr sz="1300" b="1" kern="1200">
                <a:solidFill>
                  <a:schemeClr val="tx1"/>
                </a:solidFill>
                <a:latin typeface="+mn-lt"/>
                <a:ea typeface="+mn-ea"/>
                <a:cs typeface="+mn-cs"/>
              </a:defRPr>
            </a:lvl4pPr>
            <a:lvl5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5pPr>
            <a:lvl6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6pPr>
            <a:lvl7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7pPr>
            <a:lvl8pPr marL="576000" indent="-144000" algn="l" defTabSz="914400" rtl="0" eaLnBrk="1" latinLnBrk="0" hangingPunct="1">
              <a:lnSpc>
                <a:spcPct val="99000"/>
              </a:lnSpc>
              <a:spcBef>
                <a:spcPts val="0"/>
              </a:spcBef>
              <a:buFont typeface="Arial" panose="020B0604020202020204" pitchFamily="34" charset="0"/>
              <a:buChar char="-"/>
              <a:defRPr sz="1300" kern="1200">
                <a:solidFill>
                  <a:schemeClr val="tx1"/>
                </a:solidFill>
                <a:latin typeface="+mn-lt"/>
                <a:ea typeface="+mn-ea"/>
                <a:cs typeface="+mn-cs"/>
              </a:defRPr>
            </a:lvl8pPr>
            <a:lvl9pPr marL="576000" indent="-144000" algn="l" defTabSz="914400" rtl="0" eaLnBrk="1" latinLnBrk="0" hangingPunct="1">
              <a:lnSpc>
                <a:spcPct val="99000"/>
              </a:lnSpc>
              <a:spcBef>
                <a:spcPts val="0"/>
              </a:spcBef>
              <a:buFont typeface="Arial" panose="020B0604020202020204" pitchFamily="34" charset="0"/>
              <a:buChar char="-"/>
              <a:defRPr sz="1300" kern="1200" baseline="0">
                <a:solidFill>
                  <a:schemeClr val="tx1"/>
                </a:solidFill>
                <a:latin typeface="+mn-lt"/>
                <a:ea typeface="+mn-ea"/>
                <a:cs typeface="+mn-cs"/>
              </a:defRPr>
            </a:lvl9pPr>
          </a:lstStyle>
          <a:p>
            <a:pPr marL="0" indent="0">
              <a:buFont typeface="Arial" panose="020B0604020202020204" pitchFamily="34" charset="0"/>
              <a:buNone/>
            </a:pPr>
            <a:r>
              <a:rPr lang="en-US" sz="1100" i="1" dirty="0">
                <a:ea typeface="+mn-lt"/>
                <a:cs typeface="+mn-lt"/>
              </a:rPr>
              <a:t>Florez, K (2019, February 15). What is AI powered search? [Blog] </a:t>
            </a:r>
            <a:endParaRPr lang="da-DK" sz="1100" i="1">
              <a:cs typeface="Arial"/>
            </a:endParaRPr>
          </a:p>
          <a:p>
            <a:pPr marL="251460" indent="-251460">
              <a:buFont typeface="Arial" panose="020B0604020202020204" pitchFamily="34" charset="0"/>
              <a:buNone/>
            </a:pPr>
            <a:r>
              <a:rPr lang="en-US" sz="1100" i="1" dirty="0">
                <a:ea typeface="+mn-lt"/>
                <a:cs typeface="+mn-lt"/>
              </a:rPr>
              <a:t>Retrieved from: </a:t>
            </a:r>
            <a:r>
              <a:rPr lang="en-US" sz="1100" i="1" dirty="0">
                <a:ea typeface="+mn-lt"/>
                <a:cs typeface="+mn-lt"/>
                <a:hlinkClick r:id="rId3"/>
              </a:rPr>
              <a:t>https://lucidworks.com/post/what-is-ai-powered-search/</a:t>
            </a:r>
            <a:r>
              <a:rPr lang="en-US" sz="1100" i="1" dirty="0">
                <a:ea typeface="+mn-lt"/>
                <a:cs typeface="+mn-lt"/>
              </a:rPr>
              <a:t> </a:t>
            </a:r>
            <a:endParaRPr lang="en-US" sz="1100" i="1">
              <a:cs typeface="Arial"/>
            </a:endParaRPr>
          </a:p>
          <a:p>
            <a:pPr marL="251460" indent="-251460">
              <a:buFont typeface="Arial" panose="020B0604020202020204" pitchFamily="34" charset="0"/>
              <a:buNone/>
            </a:pPr>
            <a:endParaRPr lang="da-DK" sz="1100" dirty="0">
              <a:cs typeface="Arial"/>
            </a:endParaRPr>
          </a:p>
          <a:p>
            <a:pPr marL="251460" indent="-251460">
              <a:buFont typeface="Arial" panose="020B0604020202020204" pitchFamily="34" charset="0"/>
              <a:buNone/>
            </a:pPr>
            <a:endParaRPr lang="da-DK" sz="1100" dirty="0">
              <a:cs typeface="Arial"/>
            </a:endParaRPr>
          </a:p>
          <a:p>
            <a:pPr marL="0" indent="0">
              <a:buFont typeface="Arial" panose="020B0604020202020204" pitchFamily="34" charset="0"/>
              <a:buNone/>
            </a:pPr>
            <a:br>
              <a:rPr lang="en-US" dirty="0"/>
            </a:br>
            <a:endParaRPr lang="en-US" sz="1100">
              <a:cs typeface="Arial"/>
            </a:endParaRPr>
          </a:p>
          <a:p>
            <a:pPr marL="251460" indent="-251460"/>
            <a:endParaRPr lang="da-DK" sz="1100" dirty="0">
              <a:cs typeface="Arial"/>
            </a:endParaRPr>
          </a:p>
        </p:txBody>
      </p:sp>
      <p:sp>
        <p:nvSpPr>
          <p:cNvPr id="7" name="Rektangel: afrundede hjørner 6">
            <a:extLst>
              <a:ext uri="{FF2B5EF4-FFF2-40B4-BE49-F238E27FC236}">
                <a16:creationId xmlns:a16="http://schemas.microsoft.com/office/drawing/2014/main" id="{CC4DAAF2-59BA-F9FD-BF8F-24BE9CA9CFBF}"/>
              </a:ext>
            </a:extLst>
          </p:cNvPr>
          <p:cNvSpPr/>
          <p:nvPr/>
        </p:nvSpPr>
        <p:spPr>
          <a:xfrm>
            <a:off x="2068152" y="1795817"/>
            <a:ext cx="7150372" cy="2706298"/>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lnSpc>
                <a:spcPct val="99000"/>
              </a:lnSpc>
            </a:pPr>
            <a:endParaRPr lang="en-US" sz="2000" b="1" dirty="0">
              <a:solidFill>
                <a:schemeClr val="tx1"/>
              </a:solidFill>
              <a:ea typeface="+mn-lt"/>
              <a:cs typeface="+mn-lt"/>
            </a:endParaRPr>
          </a:p>
          <a:p>
            <a:pPr algn="ctr">
              <a:lnSpc>
                <a:spcPct val="99000"/>
              </a:lnSpc>
            </a:pPr>
            <a:endParaRPr lang="en-US" sz="2000" b="1" dirty="0">
              <a:solidFill>
                <a:schemeClr val="tx1"/>
              </a:solidFill>
              <a:ea typeface="+mn-lt"/>
              <a:cs typeface="+mn-lt"/>
            </a:endParaRPr>
          </a:p>
          <a:p>
            <a:pPr algn="ctr">
              <a:lnSpc>
                <a:spcPct val="99000"/>
              </a:lnSpc>
            </a:pPr>
            <a:r>
              <a:rPr lang="en-US" sz="3600" b="1" dirty="0">
                <a:solidFill>
                  <a:schemeClr val="tx1"/>
                </a:solidFill>
                <a:ea typeface="+mn-lt"/>
                <a:cs typeface="+mn-lt"/>
              </a:rPr>
              <a:t>Why AI in relation to University Libraries?</a:t>
            </a:r>
            <a:endParaRPr lang="da-DK" sz="3600">
              <a:solidFill>
                <a:schemeClr val="tx1"/>
              </a:solidFill>
              <a:cs typeface="Arial"/>
            </a:endParaRPr>
          </a:p>
          <a:p>
            <a:pPr algn="ctr">
              <a:lnSpc>
                <a:spcPct val="99000"/>
              </a:lnSpc>
            </a:pPr>
            <a:br>
              <a:rPr lang="en-US" sz="1600" b="1" dirty="0">
                <a:ea typeface="+mn-lt"/>
                <a:cs typeface="+mn-lt"/>
              </a:rPr>
            </a:br>
            <a:endParaRPr lang="en-GB" sz="1600">
              <a:solidFill>
                <a:schemeClr val="tx1"/>
              </a:solidFill>
              <a:ea typeface="+mn-lt"/>
              <a:cs typeface="+mn-lt"/>
            </a:endParaRPr>
          </a:p>
          <a:p>
            <a:pPr>
              <a:lnSpc>
                <a:spcPct val="99000"/>
              </a:lnSpc>
            </a:pPr>
            <a:endParaRPr lang="en-US" sz="1200" dirty="0">
              <a:solidFill>
                <a:schemeClr val="tx1"/>
              </a:solidFill>
              <a:cs typeface="Arial"/>
            </a:endParaRPr>
          </a:p>
        </p:txBody>
      </p:sp>
    </p:spTree>
    <p:extLst>
      <p:ext uri="{BB962C8B-B14F-4D97-AF65-F5344CB8AC3E}">
        <p14:creationId xmlns:p14="http://schemas.microsoft.com/office/powerpoint/2010/main" val="1025381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9AC21A-111F-740E-8869-DA60A111440F}"/>
              </a:ext>
            </a:extLst>
          </p:cNvPr>
          <p:cNvSpPr>
            <a:spLocks noGrp="1"/>
          </p:cNvSpPr>
          <p:nvPr>
            <p:ph type="title"/>
          </p:nvPr>
        </p:nvSpPr>
        <p:spPr/>
        <p:txBody>
          <a:bodyPr/>
          <a:lstStyle/>
          <a:p>
            <a:r>
              <a:rPr lang="da-DK" dirty="0" err="1">
                <a:ea typeface="+mj-lt"/>
                <a:cs typeface="+mj-lt"/>
              </a:rPr>
              <a:t>Outline</a:t>
            </a:r>
            <a:r>
              <a:rPr lang="da-DK" dirty="0">
                <a:ea typeface="+mj-lt"/>
                <a:cs typeface="+mj-lt"/>
              </a:rPr>
              <a:t> of the </a:t>
            </a:r>
            <a:r>
              <a:rPr lang="da-DK" dirty="0" err="1">
                <a:ea typeface="+mj-lt"/>
                <a:cs typeface="+mj-lt"/>
              </a:rPr>
              <a:t>project</a:t>
            </a:r>
            <a:endParaRPr lang="da-DK" b="0" dirty="0" err="1">
              <a:ea typeface="+mj-lt"/>
              <a:cs typeface="+mj-lt"/>
            </a:endParaRPr>
          </a:p>
          <a:p>
            <a:endParaRPr lang="da-DK" dirty="0">
              <a:cs typeface="Times New Roman"/>
            </a:endParaRPr>
          </a:p>
        </p:txBody>
      </p:sp>
      <p:sp>
        <p:nvSpPr>
          <p:cNvPr id="4" name="Pladsholder til dato 3">
            <a:extLst>
              <a:ext uri="{FF2B5EF4-FFF2-40B4-BE49-F238E27FC236}">
                <a16:creationId xmlns:a16="http://schemas.microsoft.com/office/drawing/2014/main" id="{78B8F9FC-CC51-CBFA-CC10-9341B43F7042}"/>
              </a:ext>
            </a:extLst>
          </p:cNvPr>
          <p:cNvSpPr>
            <a:spLocks noGrp="1"/>
          </p:cNvSpPr>
          <p:nvPr>
            <p:ph type="dt" sz="half" idx="14"/>
          </p:nvPr>
        </p:nvSpPr>
        <p:spPr/>
        <p:txBody>
          <a:bodyPr/>
          <a:lstStyle/>
          <a:p>
            <a:fld id="{D975665A-61CB-4DAB-8750-5B97BD1810B6}" type="datetime5">
              <a:rPr lang="da-DK" smtClean="0"/>
              <a:pPr/>
              <a:t>maj 2022</a:t>
            </a:fld>
            <a:endParaRPr lang="da-DK" dirty="0"/>
          </a:p>
        </p:txBody>
      </p:sp>
      <p:cxnSp>
        <p:nvCxnSpPr>
          <p:cNvPr id="5" name="Lige pilforbindelse 4">
            <a:extLst>
              <a:ext uri="{FF2B5EF4-FFF2-40B4-BE49-F238E27FC236}">
                <a16:creationId xmlns:a16="http://schemas.microsoft.com/office/drawing/2014/main" id="{4B622555-BB10-F5E3-5D4E-AAEA21AF9CFE}"/>
              </a:ext>
            </a:extLst>
          </p:cNvPr>
          <p:cNvCxnSpPr/>
          <p:nvPr/>
        </p:nvCxnSpPr>
        <p:spPr>
          <a:xfrm>
            <a:off x="1077239" y="3201444"/>
            <a:ext cx="9828754" cy="27139"/>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 name="Lige pilforbindelse 5">
            <a:extLst>
              <a:ext uri="{FF2B5EF4-FFF2-40B4-BE49-F238E27FC236}">
                <a16:creationId xmlns:a16="http://schemas.microsoft.com/office/drawing/2014/main" id="{6F3BF75B-70DE-7E19-98B4-F4BA7037BE5A}"/>
              </a:ext>
            </a:extLst>
          </p:cNvPr>
          <p:cNvCxnSpPr/>
          <p:nvPr/>
        </p:nvCxnSpPr>
        <p:spPr>
          <a:xfrm flipH="1">
            <a:off x="2111983" y="3059163"/>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Lige pilforbindelse 6">
            <a:extLst>
              <a:ext uri="{FF2B5EF4-FFF2-40B4-BE49-F238E27FC236}">
                <a16:creationId xmlns:a16="http://schemas.microsoft.com/office/drawing/2014/main" id="{D9167C73-17E7-C836-13C9-66CD0BB56AE2}"/>
              </a:ext>
            </a:extLst>
          </p:cNvPr>
          <p:cNvCxnSpPr>
            <a:cxnSpLocks/>
          </p:cNvCxnSpPr>
          <p:nvPr/>
        </p:nvCxnSpPr>
        <p:spPr>
          <a:xfrm flipH="1">
            <a:off x="4387545"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Lige pilforbindelse 7">
            <a:extLst>
              <a:ext uri="{FF2B5EF4-FFF2-40B4-BE49-F238E27FC236}">
                <a16:creationId xmlns:a16="http://schemas.microsoft.com/office/drawing/2014/main" id="{B3CC365E-875F-BBBE-89E7-D3361A39C672}"/>
              </a:ext>
            </a:extLst>
          </p:cNvPr>
          <p:cNvCxnSpPr>
            <a:cxnSpLocks/>
          </p:cNvCxnSpPr>
          <p:nvPr/>
        </p:nvCxnSpPr>
        <p:spPr>
          <a:xfrm flipH="1">
            <a:off x="7007571"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Lige pilforbindelse 8">
            <a:extLst>
              <a:ext uri="{FF2B5EF4-FFF2-40B4-BE49-F238E27FC236}">
                <a16:creationId xmlns:a16="http://schemas.microsoft.com/office/drawing/2014/main" id="{83E9A59D-51BD-AC4B-CD39-65873FF80758}"/>
              </a:ext>
            </a:extLst>
          </p:cNvPr>
          <p:cNvCxnSpPr>
            <a:cxnSpLocks/>
          </p:cNvCxnSpPr>
          <p:nvPr/>
        </p:nvCxnSpPr>
        <p:spPr>
          <a:xfrm flipH="1">
            <a:off x="9429270"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kstfelt 9">
            <a:extLst>
              <a:ext uri="{FF2B5EF4-FFF2-40B4-BE49-F238E27FC236}">
                <a16:creationId xmlns:a16="http://schemas.microsoft.com/office/drawing/2014/main" id="{10427A66-7F13-AEE3-2232-255BC84684EE}"/>
              </a:ext>
            </a:extLst>
          </p:cNvPr>
          <p:cNvSpPr txBox="1"/>
          <p:nvPr/>
        </p:nvSpPr>
        <p:spPr>
          <a:xfrm>
            <a:off x="740863" y="2463191"/>
            <a:ext cx="2743199"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a:t>Summer/</a:t>
            </a:r>
            <a:r>
              <a:rPr lang="da-DK" sz="1400" b="1" dirty="0" err="1"/>
              <a:t>Autumn</a:t>
            </a:r>
            <a:r>
              <a:rPr lang="da-DK" sz="1400" b="1" dirty="0"/>
              <a:t> 2020</a:t>
            </a:r>
            <a:endParaRPr lang="da-DK" sz="1400" b="1" dirty="0">
              <a:cs typeface="Arial"/>
            </a:endParaRPr>
          </a:p>
          <a:p>
            <a:pPr algn="ctr"/>
            <a:r>
              <a:rPr lang="da-DK" sz="1400" dirty="0">
                <a:cs typeface="Arial"/>
              </a:rPr>
              <a:t>Delivery 1: </a:t>
            </a:r>
            <a:r>
              <a:rPr lang="da-DK" sz="1400" dirty="0" err="1">
                <a:ea typeface="+mn-lt"/>
                <a:cs typeface="+mn-lt"/>
              </a:rPr>
              <a:t>Selection</a:t>
            </a:r>
            <a:r>
              <a:rPr lang="da-DK" sz="1400" dirty="0">
                <a:ea typeface="+mn-lt"/>
                <a:cs typeface="+mn-lt"/>
              </a:rPr>
              <a:t> of Software</a:t>
            </a:r>
            <a:endParaRPr lang="da-DK" sz="1400" dirty="0">
              <a:cs typeface="Arial"/>
            </a:endParaRPr>
          </a:p>
        </p:txBody>
      </p:sp>
      <p:sp>
        <p:nvSpPr>
          <p:cNvPr id="13" name="Rektangel: afrundede hjørner 12">
            <a:extLst>
              <a:ext uri="{FF2B5EF4-FFF2-40B4-BE49-F238E27FC236}">
                <a16:creationId xmlns:a16="http://schemas.microsoft.com/office/drawing/2014/main" id="{B2252315-AEC0-AA86-8B93-A80D8CD1042F}"/>
              </a:ext>
            </a:extLst>
          </p:cNvPr>
          <p:cNvSpPr/>
          <p:nvPr/>
        </p:nvSpPr>
        <p:spPr>
          <a:xfrm>
            <a:off x="3823962" y="1534613"/>
            <a:ext cx="6419964" cy="3778983"/>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lnSpc>
                <a:spcPct val="200000"/>
              </a:lnSpc>
              <a:buFont typeface="Arial"/>
              <a:buChar char="•"/>
            </a:pPr>
            <a:r>
              <a:rPr lang="da-DK" sz="1200" dirty="0" err="1">
                <a:solidFill>
                  <a:schemeClr val="tx1"/>
                </a:solidFill>
                <a:ea typeface="+mn-lt"/>
                <a:cs typeface="+mn-lt"/>
              </a:rPr>
              <a:t>Use</a:t>
            </a:r>
            <a:r>
              <a:rPr lang="da-DK" sz="1200">
                <a:solidFill>
                  <a:schemeClr val="tx1"/>
                </a:solidFill>
                <a:ea typeface="+mn-lt"/>
                <a:cs typeface="+mn-lt"/>
              </a:rPr>
              <a:t> </a:t>
            </a:r>
            <a:r>
              <a:rPr lang="da-DK" sz="1200" dirty="0" err="1">
                <a:solidFill>
                  <a:schemeClr val="tx1"/>
                </a:solidFill>
                <a:ea typeface="+mn-lt"/>
                <a:cs typeface="+mn-lt"/>
              </a:rPr>
              <a:t>one</a:t>
            </a:r>
            <a:r>
              <a:rPr lang="da-DK" sz="1200" dirty="0">
                <a:solidFill>
                  <a:schemeClr val="tx1"/>
                </a:solidFill>
                <a:ea typeface="+mn-lt"/>
                <a:cs typeface="+mn-lt"/>
              </a:rPr>
              <a:t> or more of the </a:t>
            </a:r>
            <a:r>
              <a:rPr lang="da-DK" sz="1200" dirty="0" err="1">
                <a:solidFill>
                  <a:schemeClr val="tx1"/>
                </a:solidFill>
                <a:ea typeface="+mn-lt"/>
                <a:cs typeface="+mn-lt"/>
              </a:rPr>
              <a:t>building</a:t>
            </a:r>
            <a:r>
              <a:rPr lang="da-DK" sz="1200" dirty="0">
                <a:solidFill>
                  <a:schemeClr val="tx1"/>
                </a:solidFill>
                <a:ea typeface="+mn-lt"/>
                <a:cs typeface="+mn-lt"/>
              </a:rPr>
              <a:t> </a:t>
            </a:r>
            <a:r>
              <a:rPr lang="da-DK" sz="1200" dirty="0" err="1">
                <a:solidFill>
                  <a:schemeClr val="tx1"/>
                </a:solidFill>
                <a:ea typeface="+mn-lt"/>
                <a:cs typeface="+mn-lt"/>
              </a:rPr>
              <a:t>blocks</a:t>
            </a:r>
            <a:r>
              <a:rPr lang="da-DK" sz="1200" dirty="0">
                <a:solidFill>
                  <a:schemeClr val="tx1"/>
                </a:solidFill>
                <a:ea typeface="+mn-lt"/>
                <a:cs typeface="+mn-lt"/>
              </a:rPr>
              <a:t> of AI-</a:t>
            </a:r>
            <a:r>
              <a:rPr lang="da-DK" sz="1200" dirty="0" err="1">
                <a:solidFill>
                  <a:schemeClr val="tx1"/>
                </a:solidFill>
                <a:ea typeface="+mn-lt"/>
                <a:cs typeface="+mn-lt"/>
              </a:rPr>
              <a:t>powered</a:t>
            </a:r>
            <a:r>
              <a:rPr lang="da-DK" sz="1200" dirty="0">
                <a:solidFill>
                  <a:schemeClr val="tx1"/>
                </a:solidFill>
                <a:ea typeface="+mn-lt"/>
                <a:cs typeface="+mn-lt"/>
              </a:rPr>
              <a:t> </a:t>
            </a:r>
            <a:r>
              <a:rPr lang="da-DK" sz="1200" dirty="0" err="1">
                <a:solidFill>
                  <a:schemeClr val="tx1"/>
                </a:solidFill>
                <a:ea typeface="+mn-lt"/>
                <a:cs typeface="+mn-lt"/>
              </a:rPr>
              <a:t>search</a:t>
            </a:r>
            <a:endParaRPr lang="da-DK">
              <a:solidFill>
                <a:schemeClr val="tx1"/>
              </a:solidFill>
            </a:endParaRPr>
          </a:p>
          <a:p>
            <a:pPr marL="171450" indent="-171450">
              <a:lnSpc>
                <a:spcPct val="200000"/>
              </a:lnSpc>
              <a:buFont typeface="Arial"/>
              <a:buChar char="•"/>
            </a:pPr>
            <a:r>
              <a:rPr lang="da-DK" sz="1200" dirty="0" err="1">
                <a:solidFill>
                  <a:schemeClr val="tx1"/>
                </a:solidFill>
                <a:ea typeface="+mn-lt"/>
                <a:cs typeface="+mn-lt"/>
              </a:rPr>
              <a:t>Designed</a:t>
            </a:r>
            <a:r>
              <a:rPr lang="da-DK" sz="1200">
                <a:solidFill>
                  <a:schemeClr val="tx1"/>
                </a:solidFill>
                <a:ea typeface="+mn-lt"/>
                <a:cs typeface="+mn-lt"/>
              </a:rPr>
              <a:t> </a:t>
            </a:r>
            <a:r>
              <a:rPr lang="da-DK" sz="1200" dirty="0">
                <a:solidFill>
                  <a:schemeClr val="tx1"/>
                </a:solidFill>
                <a:ea typeface="+mn-lt"/>
                <a:cs typeface="+mn-lt"/>
              </a:rPr>
              <a:t>to support </a:t>
            </a:r>
            <a:r>
              <a:rPr lang="da-DK" sz="1200" dirty="0" err="1">
                <a:solidFill>
                  <a:schemeClr val="tx1"/>
                </a:solidFill>
                <a:ea typeface="+mn-lt"/>
                <a:cs typeface="+mn-lt"/>
              </a:rPr>
              <a:t>academic</a:t>
            </a:r>
            <a:r>
              <a:rPr lang="da-DK" sz="1200" dirty="0">
                <a:solidFill>
                  <a:schemeClr val="tx1"/>
                </a:solidFill>
                <a:ea typeface="+mn-lt"/>
                <a:cs typeface="+mn-lt"/>
              </a:rPr>
              <a:t> </a:t>
            </a:r>
            <a:r>
              <a:rPr lang="da-DK" sz="1200" dirty="0" err="1">
                <a:solidFill>
                  <a:schemeClr val="tx1"/>
                </a:solidFill>
                <a:ea typeface="+mn-lt"/>
                <a:cs typeface="+mn-lt"/>
              </a:rPr>
              <a:t>literature</a:t>
            </a:r>
            <a:r>
              <a:rPr lang="da-DK" sz="1200" dirty="0">
                <a:solidFill>
                  <a:schemeClr val="tx1"/>
                </a:solidFill>
                <a:ea typeface="+mn-lt"/>
                <a:cs typeface="+mn-lt"/>
              </a:rPr>
              <a:t> </a:t>
            </a:r>
            <a:r>
              <a:rPr lang="da-DK" sz="1200" dirty="0" err="1">
                <a:solidFill>
                  <a:schemeClr val="tx1"/>
                </a:solidFill>
                <a:ea typeface="+mn-lt"/>
                <a:cs typeface="+mn-lt"/>
              </a:rPr>
              <a:t>search</a:t>
            </a:r>
            <a:endParaRPr lang="da-DK" sz="1200" dirty="0">
              <a:solidFill>
                <a:schemeClr val="tx1"/>
              </a:solidFill>
              <a:ea typeface="+mn-lt"/>
              <a:cs typeface="+mn-lt"/>
            </a:endParaRPr>
          </a:p>
          <a:p>
            <a:pPr marL="171450" indent="-171450">
              <a:lnSpc>
                <a:spcPct val="200000"/>
              </a:lnSpc>
              <a:buFont typeface="Arial"/>
              <a:buChar char="•"/>
            </a:pPr>
            <a:r>
              <a:rPr lang="da-DK" sz="1200" dirty="0" err="1">
                <a:solidFill>
                  <a:schemeClr val="tx1"/>
                </a:solidFill>
                <a:ea typeface="+mn-lt"/>
                <a:cs typeface="+mn-lt"/>
              </a:rPr>
              <a:t>Designed</a:t>
            </a:r>
            <a:r>
              <a:rPr lang="da-DK" sz="1200">
                <a:solidFill>
                  <a:schemeClr val="tx1"/>
                </a:solidFill>
                <a:ea typeface="+mn-lt"/>
                <a:cs typeface="+mn-lt"/>
              </a:rPr>
              <a:t> </a:t>
            </a:r>
            <a:r>
              <a:rPr lang="da-DK" sz="1200" dirty="0">
                <a:solidFill>
                  <a:schemeClr val="tx1"/>
                </a:solidFill>
                <a:ea typeface="+mn-lt"/>
                <a:cs typeface="+mn-lt"/>
              </a:rPr>
              <a:t>to support the </a:t>
            </a:r>
            <a:r>
              <a:rPr lang="da-DK" sz="1200" dirty="0" err="1">
                <a:solidFill>
                  <a:schemeClr val="tx1"/>
                </a:solidFill>
                <a:ea typeface="+mn-lt"/>
                <a:cs typeface="+mn-lt"/>
              </a:rPr>
              <a:t>discovery</a:t>
            </a:r>
            <a:r>
              <a:rPr lang="da-DK" sz="1200" dirty="0">
                <a:solidFill>
                  <a:schemeClr val="tx1"/>
                </a:solidFill>
                <a:ea typeface="+mn-lt"/>
                <a:cs typeface="+mn-lt"/>
              </a:rPr>
              <a:t> of </a:t>
            </a:r>
            <a:r>
              <a:rPr lang="da-DK" sz="1200" dirty="0" err="1">
                <a:solidFill>
                  <a:schemeClr val="tx1"/>
                </a:solidFill>
                <a:ea typeface="+mn-lt"/>
                <a:cs typeface="+mn-lt"/>
              </a:rPr>
              <a:t>related</a:t>
            </a:r>
            <a:r>
              <a:rPr lang="da-DK" sz="1200" dirty="0">
                <a:solidFill>
                  <a:schemeClr val="tx1"/>
                </a:solidFill>
                <a:ea typeface="+mn-lt"/>
                <a:cs typeface="+mn-lt"/>
              </a:rPr>
              <a:t> </a:t>
            </a:r>
            <a:r>
              <a:rPr lang="da-DK" sz="1200" dirty="0" err="1">
                <a:solidFill>
                  <a:schemeClr val="tx1"/>
                </a:solidFill>
                <a:ea typeface="+mn-lt"/>
                <a:cs typeface="+mn-lt"/>
              </a:rPr>
              <a:t>literature</a:t>
            </a:r>
            <a:r>
              <a:rPr lang="da-DK" sz="1200" dirty="0">
                <a:solidFill>
                  <a:schemeClr val="tx1"/>
                </a:solidFill>
                <a:ea typeface="+mn-lt"/>
                <a:cs typeface="+mn-lt"/>
              </a:rPr>
              <a:t>/</a:t>
            </a:r>
            <a:r>
              <a:rPr lang="da-DK" sz="1200" dirty="0" err="1">
                <a:solidFill>
                  <a:schemeClr val="tx1"/>
                </a:solidFill>
                <a:ea typeface="+mn-lt"/>
                <a:cs typeface="+mn-lt"/>
              </a:rPr>
              <a:t>concepts</a:t>
            </a:r>
          </a:p>
          <a:p>
            <a:pPr marL="171450" indent="-171450">
              <a:lnSpc>
                <a:spcPct val="200000"/>
              </a:lnSpc>
              <a:buFont typeface="Arial"/>
              <a:buChar char="•"/>
            </a:pPr>
            <a:r>
              <a:rPr lang="da-DK" sz="1200" dirty="0" err="1">
                <a:solidFill>
                  <a:schemeClr val="tx1"/>
                </a:solidFill>
                <a:ea typeface="+mn-lt"/>
                <a:cs typeface="+mn-lt"/>
              </a:rPr>
              <a:t>Available</a:t>
            </a:r>
            <a:r>
              <a:rPr lang="da-DK" sz="1200">
                <a:solidFill>
                  <a:schemeClr val="tx1"/>
                </a:solidFill>
                <a:ea typeface="+mn-lt"/>
                <a:cs typeface="+mn-lt"/>
              </a:rPr>
              <a:t> </a:t>
            </a:r>
            <a:r>
              <a:rPr lang="da-DK" sz="1200" dirty="0">
                <a:solidFill>
                  <a:schemeClr val="tx1"/>
                </a:solidFill>
                <a:ea typeface="+mn-lt"/>
                <a:cs typeface="+mn-lt"/>
              </a:rPr>
              <a:t>for </a:t>
            </a:r>
            <a:r>
              <a:rPr lang="da-DK" sz="1200" dirty="0" err="1">
                <a:solidFill>
                  <a:schemeClr val="tx1"/>
                </a:solidFill>
                <a:ea typeface="+mn-lt"/>
                <a:cs typeface="+mn-lt"/>
              </a:rPr>
              <a:t>testing</a:t>
            </a:r>
            <a:r>
              <a:rPr lang="da-DK" sz="1200" dirty="0">
                <a:solidFill>
                  <a:schemeClr val="tx1"/>
                </a:solidFill>
                <a:ea typeface="+mn-lt"/>
                <a:cs typeface="+mn-lt"/>
              </a:rPr>
              <a:t> over a 2-3 </a:t>
            </a:r>
            <a:r>
              <a:rPr lang="da-DK" sz="1200" dirty="0" err="1">
                <a:solidFill>
                  <a:schemeClr val="tx1"/>
                </a:solidFill>
                <a:ea typeface="+mn-lt"/>
                <a:cs typeface="+mn-lt"/>
              </a:rPr>
              <a:t>year</a:t>
            </a:r>
            <a:r>
              <a:rPr lang="da-DK" sz="1200" dirty="0">
                <a:solidFill>
                  <a:schemeClr val="tx1"/>
                </a:solidFill>
                <a:ea typeface="+mn-lt"/>
                <a:cs typeface="+mn-lt"/>
              </a:rPr>
              <a:t> </a:t>
            </a:r>
            <a:r>
              <a:rPr lang="da-DK" sz="1200" dirty="0" err="1">
                <a:solidFill>
                  <a:schemeClr val="tx1"/>
                </a:solidFill>
                <a:ea typeface="+mn-lt"/>
                <a:cs typeface="+mn-lt"/>
              </a:rPr>
              <a:t>period</a:t>
            </a:r>
            <a:endParaRPr lang="da-DK" sz="1200" dirty="0">
              <a:solidFill>
                <a:schemeClr val="tx1"/>
              </a:solidFill>
              <a:ea typeface="+mn-lt"/>
              <a:cs typeface="+mn-lt"/>
            </a:endParaRPr>
          </a:p>
          <a:p>
            <a:pPr marL="171450" indent="-171450">
              <a:lnSpc>
                <a:spcPct val="200000"/>
              </a:lnSpc>
              <a:buFont typeface="Arial"/>
              <a:buChar char="•"/>
            </a:pPr>
            <a:r>
              <a:rPr lang="da-DK" sz="1200" dirty="0" err="1">
                <a:solidFill>
                  <a:schemeClr val="tx1"/>
                </a:solidFill>
                <a:ea typeface="+mn-lt"/>
                <a:cs typeface="+mn-lt"/>
              </a:rPr>
              <a:t>Suitable</a:t>
            </a:r>
            <a:r>
              <a:rPr lang="da-DK" sz="1200">
                <a:solidFill>
                  <a:schemeClr val="tx1"/>
                </a:solidFill>
                <a:ea typeface="+mn-lt"/>
                <a:cs typeface="+mn-lt"/>
              </a:rPr>
              <a:t> </a:t>
            </a:r>
            <a:r>
              <a:rPr lang="da-DK" sz="1200" dirty="0">
                <a:solidFill>
                  <a:schemeClr val="tx1"/>
                </a:solidFill>
                <a:ea typeface="+mn-lt"/>
                <a:cs typeface="+mn-lt"/>
              </a:rPr>
              <a:t>for </a:t>
            </a:r>
            <a:r>
              <a:rPr lang="da-DK" sz="1200" dirty="0" err="1">
                <a:solidFill>
                  <a:schemeClr val="tx1"/>
                </a:solidFill>
                <a:ea typeface="+mn-lt"/>
                <a:cs typeface="+mn-lt"/>
              </a:rPr>
              <a:t>use</a:t>
            </a:r>
            <a:r>
              <a:rPr lang="da-DK" sz="1200" dirty="0">
                <a:solidFill>
                  <a:schemeClr val="tx1"/>
                </a:solidFill>
                <a:ea typeface="+mn-lt"/>
                <a:cs typeface="+mn-lt"/>
              </a:rPr>
              <a:t> in </a:t>
            </a:r>
            <a:r>
              <a:rPr lang="da-DK" sz="1200" dirty="0" err="1">
                <a:solidFill>
                  <a:schemeClr val="tx1"/>
                </a:solidFill>
                <a:ea typeface="+mn-lt"/>
                <a:cs typeface="+mn-lt"/>
              </a:rPr>
              <a:t>full-text</a:t>
            </a:r>
            <a:r>
              <a:rPr lang="da-DK" sz="1200" dirty="0">
                <a:solidFill>
                  <a:schemeClr val="tx1"/>
                </a:solidFill>
                <a:ea typeface="+mn-lt"/>
                <a:cs typeface="+mn-lt"/>
              </a:rPr>
              <a:t> </a:t>
            </a:r>
            <a:r>
              <a:rPr lang="da-DK" sz="1200" dirty="0" err="1">
                <a:solidFill>
                  <a:schemeClr val="tx1"/>
                </a:solidFill>
                <a:ea typeface="+mn-lt"/>
                <a:cs typeface="+mn-lt"/>
              </a:rPr>
              <a:t>resources</a:t>
            </a:r>
            <a:r>
              <a:rPr lang="da-DK" sz="1200" dirty="0">
                <a:solidFill>
                  <a:schemeClr val="tx1"/>
                </a:solidFill>
                <a:ea typeface="+mn-lt"/>
                <a:cs typeface="+mn-lt"/>
              </a:rPr>
              <a:t>, databases with references and abstracts in the </a:t>
            </a:r>
            <a:r>
              <a:rPr lang="da-DK" sz="1200" dirty="0" err="1">
                <a:solidFill>
                  <a:schemeClr val="tx1"/>
                </a:solidFill>
                <a:ea typeface="+mn-lt"/>
                <a:cs typeface="+mn-lt"/>
              </a:rPr>
              <a:t>health</a:t>
            </a:r>
            <a:r>
              <a:rPr lang="da-DK" sz="1200" dirty="0">
                <a:solidFill>
                  <a:schemeClr val="tx1"/>
                </a:solidFill>
                <a:ea typeface="+mn-lt"/>
                <a:cs typeface="+mn-lt"/>
              </a:rPr>
              <a:t> science </a:t>
            </a:r>
            <a:r>
              <a:rPr lang="da-DK" sz="1200" dirty="0" err="1">
                <a:solidFill>
                  <a:schemeClr val="tx1"/>
                </a:solidFill>
                <a:ea typeface="+mn-lt"/>
                <a:cs typeface="+mn-lt"/>
              </a:rPr>
              <a:t>disciplines</a:t>
            </a:r>
            <a:r>
              <a:rPr lang="da-DK" sz="1200" dirty="0">
                <a:solidFill>
                  <a:schemeClr val="tx1"/>
                </a:solidFill>
                <a:ea typeface="+mn-lt"/>
                <a:cs typeface="+mn-lt"/>
              </a:rPr>
              <a:t> </a:t>
            </a:r>
            <a:endParaRPr lang="en-US" sz="1200">
              <a:solidFill>
                <a:schemeClr val="tx1"/>
              </a:solidFill>
              <a:ea typeface="+mn-lt"/>
              <a:cs typeface="+mn-lt"/>
            </a:endParaRPr>
          </a:p>
          <a:p>
            <a:pPr marL="171450" indent="-171450">
              <a:lnSpc>
                <a:spcPct val="200000"/>
              </a:lnSpc>
              <a:buFont typeface="Arial"/>
              <a:buChar char="•"/>
            </a:pPr>
            <a:r>
              <a:rPr lang="da-DK" sz="1200">
                <a:solidFill>
                  <a:schemeClr val="tx1"/>
                </a:solidFill>
                <a:ea typeface="+mn-lt"/>
                <a:cs typeface="+mn-lt"/>
              </a:rPr>
              <a:t>Have </a:t>
            </a:r>
            <a:r>
              <a:rPr lang="da-DK" sz="1200" dirty="0">
                <a:solidFill>
                  <a:schemeClr val="tx1"/>
                </a:solidFill>
                <a:ea typeface="+mn-lt"/>
                <a:cs typeface="+mn-lt"/>
              </a:rPr>
              <a:t>clear </a:t>
            </a:r>
            <a:r>
              <a:rPr lang="da-DK" sz="1200" dirty="0" err="1">
                <a:solidFill>
                  <a:schemeClr val="tx1"/>
                </a:solidFill>
                <a:ea typeface="+mn-lt"/>
                <a:cs typeface="+mn-lt"/>
              </a:rPr>
              <a:t>policies</a:t>
            </a:r>
            <a:r>
              <a:rPr lang="da-DK" sz="1200" dirty="0">
                <a:solidFill>
                  <a:schemeClr val="tx1"/>
                </a:solidFill>
                <a:ea typeface="+mn-lt"/>
                <a:cs typeface="+mn-lt"/>
              </a:rPr>
              <a:t> and permissions </a:t>
            </a:r>
            <a:r>
              <a:rPr lang="da-DK" sz="1200" dirty="0" err="1">
                <a:solidFill>
                  <a:schemeClr val="tx1"/>
                </a:solidFill>
                <a:ea typeface="+mn-lt"/>
                <a:cs typeface="+mn-lt"/>
              </a:rPr>
              <a:t>regarding</a:t>
            </a:r>
            <a:r>
              <a:rPr lang="da-DK" sz="1200" dirty="0">
                <a:solidFill>
                  <a:schemeClr val="tx1"/>
                </a:solidFill>
                <a:ea typeface="+mn-lt"/>
                <a:cs typeface="+mn-lt"/>
              </a:rPr>
              <a:t> data </a:t>
            </a:r>
            <a:r>
              <a:rPr lang="da-DK" sz="1200" dirty="0" err="1">
                <a:solidFill>
                  <a:schemeClr val="tx1"/>
                </a:solidFill>
                <a:ea typeface="+mn-lt"/>
                <a:cs typeface="+mn-lt"/>
              </a:rPr>
              <a:t>collection</a:t>
            </a:r>
            <a:r>
              <a:rPr lang="da-DK" sz="1200" dirty="0">
                <a:solidFill>
                  <a:schemeClr val="tx1"/>
                </a:solidFill>
                <a:ea typeface="+mn-lt"/>
                <a:cs typeface="+mn-lt"/>
              </a:rPr>
              <a:t> </a:t>
            </a:r>
            <a:br>
              <a:rPr lang="da-DK" sz="1200" dirty="0">
                <a:solidFill>
                  <a:schemeClr val="tx1"/>
                </a:solidFill>
                <a:ea typeface="+mn-lt"/>
                <a:cs typeface="+mn-lt"/>
              </a:rPr>
            </a:br>
            <a:r>
              <a:rPr lang="da-DK" sz="1200" dirty="0" err="1">
                <a:solidFill>
                  <a:schemeClr val="tx1"/>
                </a:solidFill>
                <a:ea typeface="+mn-lt"/>
                <a:cs typeface="+mn-lt"/>
              </a:rPr>
              <a:t>behaviour</a:t>
            </a:r>
            <a:r>
              <a:rPr lang="da-DK" sz="1200" dirty="0">
                <a:solidFill>
                  <a:schemeClr val="tx1"/>
                </a:solidFill>
                <a:ea typeface="+mn-lt"/>
                <a:cs typeface="+mn-lt"/>
              </a:rPr>
              <a:t> and </a:t>
            </a:r>
            <a:r>
              <a:rPr lang="da-DK" sz="1200" dirty="0" err="1">
                <a:solidFill>
                  <a:schemeClr val="tx1"/>
                </a:solidFill>
                <a:ea typeface="+mn-lt"/>
                <a:cs typeface="+mn-lt"/>
              </a:rPr>
              <a:t>privacy</a:t>
            </a:r>
            <a:r>
              <a:rPr lang="da-DK" sz="1200" dirty="0">
                <a:solidFill>
                  <a:schemeClr val="tx1"/>
                </a:solidFill>
                <a:ea typeface="+mn-lt"/>
                <a:cs typeface="+mn-lt"/>
              </a:rPr>
              <a:t> practices </a:t>
            </a:r>
          </a:p>
          <a:p>
            <a:pPr marL="171450" indent="-171450">
              <a:lnSpc>
                <a:spcPct val="200000"/>
              </a:lnSpc>
              <a:buFont typeface="Arial"/>
              <a:buChar char="•"/>
            </a:pPr>
            <a:r>
              <a:rPr lang="da-DK" sz="1200" dirty="0">
                <a:solidFill>
                  <a:schemeClr val="tx1"/>
                </a:solidFill>
                <a:ea typeface="+mn-lt"/>
                <a:cs typeface="+mn-lt"/>
              </a:rPr>
              <a:t>Support </a:t>
            </a:r>
            <a:r>
              <a:rPr lang="da-DK" sz="1200" dirty="0" err="1">
                <a:solidFill>
                  <a:schemeClr val="tx1"/>
                </a:solidFill>
                <a:ea typeface="+mn-lt"/>
                <a:cs typeface="+mn-lt"/>
              </a:rPr>
              <a:t>responsible</a:t>
            </a:r>
            <a:r>
              <a:rPr lang="da-DK" sz="1200" dirty="0">
                <a:solidFill>
                  <a:schemeClr val="tx1"/>
                </a:solidFill>
                <a:ea typeface="+mn-lt"/>
                <a:cs typeface="+mn-lt"/>
              </a:rPr>
              <a:t> </a:t>
            </a:r>
            <a:r>
              <a:rPr lang="da-DK" sz="1200" dirty="0" err="1">
                <a:solidFill>
                  <a:schemeClr val="tx1"/>
                </a:solidFill>
                <a:ea typeface="+mn-lt"/>
                <a:cs typeface="+mn-lt"/>
              </a:rPr>
              <a:t>conduct</a:t>
            </a:r>
            <a:r>
              <a:rPr lang="da-DK" sz="1200" dirty="0">
                <a:solidFill>
                  <a:schemeClr val="tx1"/>
                </a:solidFill>
                <a:ea typeface="+mn-lt"/>
                <a:cs typeface="+mn-lt"/>
              </a:rPr>
              <a:t> of research</a:t>
            </a:r>
          </a:p>
          <a:p>
            <a:pPr>
              <a:lnSpc>
                <a:spcPct val="99000"/>
              </a:lnSpc>
            </a:pPr>
            <a:endParaRPr lang="en-US" sz="1200" b="1" dirty="0">
              <a:solidFill>
                <a:schemeClr val="tx1"/>
              </a:solidFill>
              <a:cs typeface="Arial"/>
            </a:endParaRPr>
          </a:p>
        </p:txBody>
      </p:sp>
      <p:pic>
        <p:nvPicPr>
          <p:cNvPr id="11" name="Billede 11">
            <a:extLst>
              <a:ext uri="{FF2B5EF4-FFF2-40B4-BE49-F238E27FC236}">
                <a16:creationId xmlns:a16="http://schemas.microsoft.com/office/drawing/2014/main" id="{24302764-80F1-C920-DDB6-D26D4D7863E8}"/>
              </a:ext>
            </a:extLst>
          </p:cNvPr>
          <p:cNvPicPr>
            <a:picLocks noChangeAspect="1"/>
          </p:cNvPicPr>
          <p:nvPr/>
        </p:nvPicPr>
        <p:blipFill>
          <a:blip r:embed="rId3"/>
          <a:stretch>
            <a:fillRect/>
          </a:stretch>
        </p:blipFill>
        <p:spPr>
          <a:xfrm>
            <a:off x="2183623" y="2111055"/>
            <a:ext cx="7823200" cy="2338915"/>
          </a:xfrm>
          <a:prstGeom prst="rect">
            <a:avLst/>
          </a:prstGeom>
        </p:spPr>
      </p:pic>
    </p:spTree>
    <p:extLst>
      <p:ext uri="{BB962C8B-B14F-4D97-AF65-F5344CB8AC3E}">
        <p14:creationId xmlns:p14="http://schemas.microsoft.com/office/powerpoint/2010/main" val="3781535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9AC21A-111F-740E-8869-DA60A111440F}"/>
              </a:ext>
            </a:extLst>
          </p:cNvPr>
          <p:cNvSpPr>
            <a:spLocks noGrp="1"/>
          </p:cNvSpPr>
          <p:nvPr>
            <p:ph type="title"/>
          </p:nvPr>
        </p:nvSpPr>
        <p:spPr/>
        <p:txBody>
          <a:bodyPr/>
          <a:lstStyle/>
          <a:p>
            <a:r>
              <a:rPr lang="da-DK" dirty="0" err="1">
                <a:ea typeface="+mj-lt"/>
                <a:cs typeface="+mj-lt"/>
              </a:rPr>
              <a:t>Outline</a:t>
            </a:r>
            <a:r>
              <a:rPr lang="da-DK" dirty="0">
                <a:ea typeface="+mj-lt"/>
                <a:cs typeface="+mj-lt"/>
              </a:rPr>
              <a:t> of the </a:t>
            </a:r>
            <a:r>
              <a:rPr lang="da-DK" dirty="0" err="1">
                <a:ea typeface="+mj-lt"/>
                <a:cs typeface="+mj-lt"/>
              </a:rPr>
              <a:t>project</a:t>
            </a:r>
            <a:endParaRPr lang="da-DK" b="0" dirty="0" err="1">
              <a:ea typeface="+mj-lt"/>
              <a:cs typeface="+mj-lt"/>
            </a:endParaRPr>
          </a:p>
          <a:p>
            <a:endParaRPr lang="da-DK" dirty="0">
              <a:cs typeface="Times New Roman"/>
            </a:endParaRPr>
          </a:p>
        </p:txBody>
      </p:sp>
      <p:sp>
        <p:nvSpPr>
          <p:cNvPr id="4" name="Pladsholder til dato 3">
            <a:extLst>
              <a:ext uri="{FF2B5EF4-FFF2-40B4-BE49-F238E27FC236}">
                <a16:creationId xmlns:a16="http://schemas.microsoft.com/office/drawing/2014/main" id="{78B8F9FC-CC51-CBFA-CC10-9341B43F7042}"/>
              </a:ext>
            </a:extLst>
          </p:cNvPr>
          <p:cNvSpPr>
            <a:spLocks noGrp="1"/>
          </p:cNvSpPr>
          <p:nvPr>
            <p:ph type="dt" sz="half" idx="14"/>
          </p:nvPr>
        </p:nvSpPr>
        <p:spPr/>
        <p:txBody>
          <a:bodyPr/>
          <a:lstStyle/>
          <a:p>
            <a:fld id="{D975665A-61CB-4DAB-8750-5B97BD1810B6}" type="datetime5">
              <a:rPr lang="da-DK" smtClean="0"/>
              <a:pPr/>
              <a:t>maj 2022</a:t>
            </a:fld>
            <a:endParaRPr lang="da-DK" dirty="0"/>
          </a:p>
        </p:txBody>
      </p:sp>
      <p:cxnSp>
        <p:nvCxnSpPr>
          <p:cNvPr id="5" name="Lige pilforbindelse 4">
            <a:extLst>
              <a:ext uri="{FF2B5EF4-FFF2-40B4-BE49-F238E27FC236}">
                <a16:creationId xmlns:a16="http://schemas.microsoft.com/office/drawing/2014/main" id="{4B622555-BB10-F5E3-5D4E-AAEA21AF9CFE}"/>
              </a:ext>
            </a:extLst>
          </p:cNvPr>
          <p:cNvCxnSpPr/>
          <p:nvPr/>
        </p:nvCxnSpPr>
        <p:spPr>
          <a:xfrm>
            <a:off x="1077239" y="3201444"/>
            <a:ext cx="9828754" cy="27139"/>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 name="Lige pilforbindelse 5">
            <a:extLst>
              <a:ext uri="{FF2B5EF4-FFF2-40B4-BE49-F238E27FC236}">
                <a16:creationId xmlns:a16="http://schemas.microsoft.com/office/drawing/2014/main" id="{6F3BF75B-70DE-7E19-98B4-F4BA7037BE5A}"/>
              </a:ext>
            </a:extLst>
          </p:cNvPr>
          <p:cNvCxnSpPr/>
          <p:nvPr/>
        </p:nvCxnSpPr>
        <p:spPr>
          <a:xfrm flipH="1">
            <a:off x="2111983" y="3059163"/>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Lige pilforbindelse 6">
            <a:extLst>
              <a:ext uri="{FF2B5EF4-FFF2-40B4-BE49-F238E27FC236}">
                <a16:creationId xmlns:a16="http://schemas.microsoft.com/office/drawing/2014/main" id="{D9167C73-17E7-C836-13C9-66CD0BB56AE2}"/>
              </a:ext>
            </a:extLst>
          </p:cNvPr>
          <p:cNvCxnSpPr>
            <a:cxnSpLocks/>
          </p:cNvCxnSpPr>
          <p:nvPr/>
        </p:nvCxnSpPr>
        <p:spPr>
          <a:xfrm flipH="1">
            <a:off x="4387545"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Lige pilforbindelse 7">
            <a:extLst>
              <a:ext uri="{FF2B5EF4-FFF2-40B4-BE49-F238E27FC236}">
                <a16:creationId xmlns:a16="http://schemas.microsoft.com/office/drawing/2014/main" id="{B3CC365E-875F-BBBE-89E7-D3361A39C672}"/>
              </a:ext>
            </a:extLst>
          </p:cNvPr>
          <p:cNvCxnSpPr>
            <a:cxnSpLocks/>
          </p:cNvCxnSpPr>
          <p:nvPr/>
        </p:nvCxnSpPr>
        <p:spPr>
          <a:xfrm flipH="1">
            <a:off x="7007571"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Lige pilforbindelse 8">
            <a:extLst>
              <a:ext uri="{FF2B5EF4-FFF2-40B4-BE49-F238E27FC236}">
                <a16:creationId xmlns:a16="http://schemas.microsoft.com/office/drawing/2014/main" id="{83E9A59D-51BD-AC4B-CD39-65873FF80758}"/>
              </a:ext>
            </a:extLst>
          </p:cNvPr>
          <p:cNvCxnSpPr>
            <a:cxnSpLocks/>
          </p:cNvCxnSpPr>
          <p:nvPr/>
        </p:nvCxnSpPr>
        <p:spPr>
          <a:xfrm flipH="1">
            <a:off x="9429270"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kstfelt 9">
            <a:extLst>
              <a:ext uri="{FF2B5EF4-FFF2-40B4-BE49-F238E27FC236}">
                <a16:creationId xmlns:a16="http://schemas.microsoft.com/office/drawing/2014/main" id="{10427A66-7F13-AEE3-2232-255BC84684EE}"/>
              </a:ext>
            </a:extLst>
          </p:cNvPr>
          <p:cNvSpPr txBox="1"/>
          <p:nvPr/>
        </p:nvSpPr>
        <p:spPr>
          <a:xfrm>
            <a:off x="740863" y="2463191"/>
            <a:ext cx="2743199"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a:t>Summer/</a:t>
            </a:r>
            <a:r>
              <a:rPr lang="da-DK" sz="1400" b="1" dirty="0" err="1"/>
              <a:t>Autumn</a:t>
            </a:r>
            <a:r>
              <a:rPr lang="da-DK" sz="1400" b="1" dirty="0"/>
              <a:t> 2020</a:t>
            </a:r>
            <a:endParaRPr lang="da-DK" sz="1400" b="1" dirty="0">
              <a:cs typeface="Arial"/>
            </a:endParaRPr>
          </a:p>
          <a:p>
            <a:pPr algn="ctr"/>
            <a:r>
              <a:rPr lang="da-DK" sz="1400" dirty="0">
                <a:cs typeface="Arial"/>
              </a:rPr>
              <a:t>Delivery 1: </a:t>
            </a:r>
            <a:r>
              <a:rPr lang="da-DK" sz="1400" dirty="0" err="1">
                <a:ea typeface="+mn-lt"/>
                <a:cs typeface="+mn-lt"/>
              </a:rPr>
              <a:t>Selection</a:t>
            </a:r>
            <a:r>
              <a:rPr lang="da-DK" sz="1400" dirty="0">
                <a:ea typeface="+mn-lt"/>
                <a:cs typeface="+mn-lt"/>
              </a:rPr>
              <a:t> of Software</a:t>
            </a:r>
            <a:endParaRPr lang="da-DK" sz="1400" dirty="0">
              <a:cs typeface="Arial"/>
            </a:endParaRPr>
          </a:p>
        </p:txBody>
      </p:sp>
      <p:sp>
        <p:nvSpPr>
          <p:cNvPr id="16" name="Tekstfelt 15">
            <a:extLst>
              <a:ext uri="{FF2B5EF4-FFF2-40B4-BE49-F238E27FC236}">
                <a16:creationId xmlns:a16="http://schemas.microsoft.com/office/drawing/2014/main" id="{6FB216C7-47F2-DB62-9D1B-3D2E59C1B260}"/>
              </a:ext>
            </a:extLst>
          </p:cNvPr>
          <p:cNvSpPr txBox="1"/>
          <p:nvPr/>
        </p:nvSpPr>
        <p:spPr>
          <a:xfrm>
            <a:off x="5231869" y="2123789"/>
            <a:ext cx="3677727" cy="86177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err="1"/>
              <a:t>Autumn</a:t>
            </a:r>
            <a:r>
              <a:rPr lang="da-DK" sz="1400" b="1" dirty="0"/>
              <a:t> 2021</a:t>
            </a:r>
            <a:endParaRPr lang="da-DK" sz="1400" b="1" dirty="0">
              <a:cs typeface="Arial"/>
            </a:endParaRPr>
          </a:p>
          <a:p>
            <a:pPr algn="ctr"/>
            <a:r>
              <a:rPr lang="da-DK" sz="1400" dirty="0">
                <a:cs typeface="Arial"/>
              </a:rPr>
              <a:t>Delivery 3: </a:t>
            </a:r>
            <a:r>
              <a:rPr lang="da-DK" sz="1400" dirty="0" err="1">
                <a:ea typeface="+mn-lt"/>
                <a:cs typeface="+mn-lt"/>
              </a:rPr>
              <a:t>Exploring</a:t>
            </a:r>
            <a:r>
              <a:rPr lang="da-DK" sz="1400" dirty="0">
                <a:ea typeface="+mn-lt"/>
                <a:cs typeface="+mn-lt"/>
              </a:rPr>
              <a:t> Iris.ai and </a:t>
            </a:r>
            <a:r>
              <a:rPr lang="da-DK" sz="1400" dirty="0" err="1">
                <a:ea typeface="+mn-lt"/>
                <a:cs typeface="+mn-lt"/>
              </a:rPr>
              <a:t>Yewno.discover</a:t>
            </a:r>
            <a:r>
              <a:rPr lang="da-DK" sz="1400" dirty="0">
                <a:ea typeface="+mn-lt"/>
                <a:cs typeface="+mn-lt"/>
              </a:rPr>
              <a:t> with a </a:t>
            </a:r>
            <a:r>
              <a:rPr lang="da-DK" sz="1400" dirty="0" err="1">
                <a:ea typeface="+mn-lt"/>
                <a:cs typeface="+mn-lt"/>
              </a:rPr>
              <a:t>Hackathon</a:t>
            </a:r>
            <a:r>
              <a:rPr lang="da-DK" sz="1400" dirty="0">
                <a:ea typeface="+mn-lt"/>
                <a:cs typeface="+mn-lt"/>
              </a:rPr>
              <a:t> </a:t>
            </a:r>
          </a:p>
          <a:p>
            <a:pPr algn="ctr"/>
            <a:r>
              <a:rPr lang="da-DK" sz="1400" dirty="0">
                <a:ea typeface="+mn-lt"/>
                <a:cs typeface="+mn-lt"/>
              </a:rPr>
              <a:t>and </a:t>
            </a:r>
            <a:r>
              <a:rPr lang="da-DK" sz="1400" dirty="0" err="1">
                <a:ea typeface="+mn-lt"/>
                <a:cs typeface="+mn-lt"/>
              </a:rPr>
              <a:t>expert</a:t>
            </a:r>
            <a:r>
              <a:rPr lang="da-DK" sz="1400" dirty="0">
                <a:ea typeface="+mn-lt"/>
                <a:cs typeface="+mn-lt"/>
              </a:rPr>
              <a:t> </a:t>
            </a:r>
            <a:r>
              <a:rPr lang="da-DK" sz="1400" dirty="0" err="1">
                <a:ea typeface="+mn-lt"/>
                <a:cs typeface="+mn-lt"/>
              </a:rPr>
              <a:t>quality</a:t>
            </a:r>
            <a:r>
              <a:rPr lang="da-DK" sz="1400" dirty="0">
                <a:ea typeface="+mn-lt"/>
                <a:cs typeface="+mn-lt"/>
              </a:rPr>
              <a:t> </a:t>
            </a:r>
            <a:r>
              <a:rPr lang="da-DK" sz="1400" dirty="0" err="1">
                <a:ea typeface="+mn-lt"/>
                <a:cs typeface="+mn-lt"/>
              </a:rPr>
              <a:t>assessments</a:t>
            </a:r>
            <a:r>
              <a:rPr lang="da-DK" sz="1400" dirty="0">
                <a:ea typeface="+mn-lt"/>
                <a:cs typeface="+mn-lt"/>
              </a:rPr>
              <a:t> </a:t>
            </a:r>
            <a:endParaRPr lang="da-DK" dirty="0"/>
          </a:p>
        </p:txBody>
      </p:sp>
      <p:sp>
        <p:nvSpPr>
          <p:cNvPr id="17" name="Tekstfelt 16">
            <a:extLst>
              <a:ext uri="{FF2B5EF4-FFF2-40B4-BE49-F238E27FC236}">
                <a16:creationId xmlns:a16="http://schemas.microsoft.com/office/drawing/2014/main" id="{A3389C71-B61D-418E-D6DB-31B957532EF9}"/>
              </a:ext>
            </a:extLst>
          </p:cNvPr>
          <p:cNvSpPr txBox="1"/>
          <p:nvPr/>
        </p:nvSpPr>
        <p:spPr>
          <a:xfrm>
            <a:off x="3053056" y="3610818"/>
            <a:ext cx="2743199" cy="107721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a:t>Spring 2021</a:t>
            </a:r>
            <a:endParaRPr lang="da-DK" dirty="0"/>
          </a:p>
          <a:p>
            <a:pPr algn="ctr"/>
            <a:r>
              <a:rPr lang="da-DK" sz="1400" dirty="0">
                <a:cs typeface="Arial"/>
              </a:rPr>
              <a:t>Delivery 2: </a:t>
            </a:r>
            <a:r>
              <a:rPr lang="da-DK" sz="1400" dirty="0" err="1">
                <a:ea typeface="+mn-lt"/>
                <a:cs typeface="+mn-lt"/>
              </a:rPr>
              <a:t>Exploring</a:t>
            </a:r>
            <a:r>
              <a:rPr lang="da-DK" sz="1400" dirty="0">
                <a:ea typeface="+mn-lt"/>
                <a:cs typeface="+mn-lt"/>
              </a:rPr>
              <a:t> Iris.ai and </a:t>
            </a:r>
            <a:r>
              <a:rPr lang="da-DK" sz="1400" dirty="0" err="1">
                <a:ea typeface="+mn-lt"/>
                <a:cs typeface="+mn-lt"/>
              </a:rPr>
              <a:t>Yewno.discover</a:t>
            </a:r>
            <a:r>
              <a:rPr lang="da-DK" sz="1400" dirty="0">
                <a:ea typeface="+mn-lt"/>
                <a:cs typeface="+mn-lt"/>
              </a:rPr>
              <a:t> with </a:t>
            </a:r>
            <a:r>
              <a:rPr lang="da-DK" sz="1400" dirty="0" err="1">
                <a:ea typeface="+mn-lt"/>
                <a:cs typeface="+mn-lt"/>
              </a:rPr>
              <a:t>think</a:t>
            </a:r>
            <a:r>
              <a:rPr lang="da-DK" sz="1400" dirty="0">
                <a:ea typeface="+mn-lt"/>
                <a:cs typeface="+mn-lt"/>
              </a:rPr>
              <a:t>-</a:t>
            </a:r>
            <a:r>
              <a:rPr lang="da-DK" sz="1400" dirty="0" err="1">
                <a:ea typeface="+mn-lt"/>
                <a:cs typeface="+mn-lt"/>
              </a:rPr>
              <a:t>aloud</a:t>
            </a:r>
            <a:r>
              <a:rPr lang="da-DK" sz="1400" dirty="0">
                <a:ea typeface="+mn-lt"/>
                <a:cs typeface="+mn-lt"/>
              </a:rPr>
              <a:t>-tests</a:t>
            </a:r>
          </a:p>
          <a:p>
            <a:pPr algn="ctr"/>
            <a:endParaRPr lang="da-DK" sz="1400" dirty="0">
              <a:cs typeface="Arial"/>
            </a:endParaRPr>
          </a:p>
        </p:txBody>
      </p:sp>
    </p:spTree>
    <p:extLst>
      <p:ext uri="{BB962C8B-B14F-4D97-AF65-F5344CB8AC3E}">
        <p14:creationId xmlns:p14="http://schemas.microsoft.com/office/powerpoint/2010/main" val="360960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F6A4F-1306-BFF4-8F8C-87D0AFC1A7AE}"/>
              </a:ext>
            </a:extLst>
          </p:cNvPr>
          <p:cNvSpPr>
            <a:spLocks noGrp="1"/>
          </p:cNvSpPr>
          <p:nvPr>
            <p:ph type="title"/>
          </p:nvPr>
        </p:nvSpPr>
        <p:spPr/>
        <p:txBody>
          <a:bodyPr/>
          <a:lstStyle/>
          <a:p>
            <a:r>
              <a:rPr lang="da-DK" dirty="0" err="1">
                <a:cs typeface="Times New Roman"/>
              </a:rPr>
              <a:t>Outline</a:t>
            </a:r>
            <a:r>
              <a:rPr lang="da-DK" dirty="0">
                <a:cs typeface="Times New Roman"/>
              </a:rPr>
              <a:t> of the </a:t>
            </a:r>
            <a:r>
              <a:rPr lang="da-DK" dirty="0" err="1">
                <a:cs typeface="Times New Roman"/>
              </a:rPr>
              <a:t>project</a:t>
            </a:r>
            <a:endParaRPr lang="da-DK" b="0" dirty="0">
              <a:ea typeface="+mj-lt"/>
              <a:cs typeface="+mj-lt"/>
            </a:endParaRPr>
          </a:p>
          <a:p>
            <a:endParaRPr lang="da-DK" b="0" dirty="0">
              <a:ea typeface="+mj-lt"/>
              <a:cs typeface="+mj-lt"/>
            </a:endParaRPr>
          </a:p>
          <a:p>
            <a:endParaRPr lang="da-DK" dirty="0">
              <a:cs typeface="Times New Roman"/>
            </a:endParaRPr>
          </a:p>
        </p:txBody>
      </p:sp>
      <p:sp>
        <p:nvSpPr>
          <p:cNvPr id="4" name="Pladsholder til dato 3">
            <a:extLst>
              <a:ext uri="{FF2B5EF4-FFF2-40B4-BE49-F238E27FC236}">
                <a16:creationId xmlns:a16="http://schemas.microsoft.com/office/drawing/2014/main" id="{4184727A-6D76-87C7-1D1D-A25E4304F93C}"/>
              </a:ext>
            </a:extLst>
          </p:cNvPr>
          <p:cNvSpPr>
            <a:spLocks noGrp="1"/>
          </p:cNvSpPr>
          <p:nvPr>
            <p:ph type="dt" sz="half" idx="14"/>
          </p:nvPr>
        </p:nvSpPr>
        <p:spPr/>
        <p:txBody>
          <a:bodyPr/>
          <a:lstStyle/>
          <a:p>
            <a:fld id="{D975665A-61CB-4DAB-8750-5B97BD1810B6}" type="datetime5">
              <a:rPr lang="da-DK" smtClean="0"/>
              <a:pPr/>
              <a:t>maj 2022</a:t>
            </a:fld>
            <a:endParaRPr lang="da-DK" dirty="0"/>
          </a:p>
        </p:txBody>
      </p:sp>
      <p:sp>
        <p:nvSpPr>
          <p:cNvPr id="6" name="Tekstfelt 5">
            <a:extLst>
              <a:ext uri="{FF2B5EF4-FFF2-40B4-BE49-F238E27FC236}">
                <a16:creationId xmlns:a16="http://schemas.microsoft.com/office/drawing/2014/main" id="{64035A62-A83E-F783-B02E-044F991DF684}"/>
              </a:ext>
            </a:extLst>
          </p:cNvPr>
          <p:cNvSpPr txBox="1"/>
          <p:nvPr/>
        </p:nvSpPr>
        <p:spPr>
          <a:xfrm>
            <a:off x="3975878" y="1718634"/>
            <a:ext cx="3979652" cy="1245483"/>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2000" b="1" dirty="0">
                <a:ea typeface="+mn-lt"/>
                <a:cs typeface="+mn-lt"/>
              </a:rPr>
              <a:t>The Purpose</a:t>
            </a:r>
            <a:endParaRPr lang="da-DK" b="1" dirty="0">
              <a:ea typeface="+mn-lt"/>
              <a:cs typeface="+mn-lt"/>
            </a:endParaRPr>
          </a:p>
          <a:p>
            <a:pPr algn="ctr"/>
            <a:r>
              <a:rPr lang="da-DK" sz="2000" dirty="0" err="1">
                <a:ea typeface="+mn-lt"/>
                <a:cs typeface="+mn-lt"/>
              </a:rPr>
              <a:t>Function</a:t>
            </a:r>
            <a:r>
              <a:rPr lang="da-DK" sz="2000" dirty="0">
                <a:ea typeface="+mn-lt"/>
                <a:cs typeface="+mn-lt"/>
              </a:rPr>
              <a:t>, </a:t>
            </a:r>
            <a:r>
              <a:rPr lang="da-DK" sz="2000" dirty="0" err="1">
                <a:ea typeface="+mn-lt"/>
                <a:cs typeface="+mn-lt"/>
              </a:rPr>
              <a:t>efficiency</a:t>
            </a:r>
            <a:r>
              <a:rPr lang="da-DK" sz="2000" dirty="0">
                <a:ea typeface="+mn-lt"/>
                <a:cs typeface="+mn-lt"/>
              </a:rPr>
              <a:t>, </a:t>
            </a:r>
            <a:r>
              <a:rPr lang="da-DK" sz="2000" dirty="0" err="1">
                <a:ea typeface="+mn-lt"/>
                <a:cs typeface="+mn-lt"/>
              </a:rPr>
              <a:t>transparency</a:t>
            </a:r>
            <a:r>
              <a:rPr lang="da-DK" sz="2000" dirty="0">
                <a:ea typeface="+mn-lt"/>
                <a:cs typeface="+mn-lt"/>
              </a:rPr>
              <a:t>, </a:t>
            </a:r>
            <a:r>
              <a:rPr lang="da-DK" sz="2000" dirty="0" err="1">
                <a:ea typeface="+mn-lt"/>
                <a:cs typeface="+mn-lt"/>
              </a:rPr>
              <a:t>documentation</a:t>
            </a:r>
            <a:r>
              <a:rPr lang="da-DK" sz="2000" dirty="0">
                <a:ea typeface="+mn-lt"/>
                <a:cs typeface="+mn-lt"/>
              </a:rPr>
              <a:t> and </a:t>
            </a:r>
            <a:r>
              <a:rPr lang="da-DK" sz="2000" dirty="0" err="1">
                <a:ea typeface="+mn-lt"/>
                <a:cs typeface="+mn-lt"/>
              </a:rPr>
              <a:t>value</a:t>
            </a:r>
            <a:r>
              <a:rPr lang="da-DK" sz="2000" dirty="0">
                <a:ea typeface="+mn-lt"/>
                <a:cs typeface="+mn-lt"/>
              </a:rPr>
              <a:t> for the end users</a:t>
            </a:r>
            <a:endParaRPr lang="da-DK" dirty="0">
              <a:cs typeface="Arial"/>
            </a:endParaRPr>
          </a:p>
        </p:txBody>
      </p:sp>
      <p:sp>
        <p:nvSpPr>
          <p:cNvPr id="10" name="Rektangel: afrundede hjørner 9">
            <a:extLst>
              <a:ext uri="{FF2B5EF4-FFF2-40B4-BE49-F238E27FC236}">
                <a16:creationId xmlns:a16="http://schemas.microsoft.com/office/drawing/2014/main" id="{E562C8EF-90BC-22D0-D15B-139E7978B6FA}"/>
              </a:ext>
            </a:extLst>
          </p:cNvPr>
          <p:cNvSpPr/>
          <p:nvPr/>
        </p:nvSpPr>
        <p:spPr>
          <a:xfrm>
            <a:off x="691191" y="3602606"/>
            <a:ext cx="4408097" cy="210772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da-DK" sz="2000" dirty="0">
              <a:solidFill>
                <a:schemeClr val="tx1"/>
              </a:solidFill>
              <a:ea typeface="+mn-lt"/>
              <a:cs typeface="+mn-lt"/>
            </a:endParaRPr>
          </a:p>
          <a:p>
            <a:pPr algn="ctr"/>
            <a:r>
              <a:rPr lang="da-DK" sz="2000" dirty="0">
                <a:solidFill>
                  <a:schemeClr val="tx1"/>
                </a:solidFill>
                <a:ea typeface="+mn-lt"/>
                <a:cs typeface="+mn-lt"/>
              </a:rPr>
              <a:t>How the user </a:t>
            </a:r>
            <a:r>
              <a:rPr lang="da-DK" sz="2000" dirty="0" err="1">
                <a:solidFill>
                  <a:schemeClr val="tx1"/>
                </a:solidFill>
                <a:ea typeface="+mn-lt"/>
                <a:cs typeface="+mn-lt"/>
              </a:rPr>
              <a:t>perceives</a:t>
            </a:r>
            <a:r>
              <a:rPr lang="da-DK" sz="2000" dirty="0">
                <a:solidFill>
                  <a:schemeClr val="tx1"/>
                </a:solidFill>
                <a:ea typeface="+mn-lt"/>
                <a:cs typeface="+mn-lt"/>
              </a:rPr>
              <a:t> the system:</a:t>
            </a:r>
            <a:endParaRPr lang="da-DK" dirty="0">
              <a:solidFill>
                <a:schemeClr val="tx1"/>
              </a:solidFill>
              <a:cs typeface="Arial"/>
            </a:endParaRPr>
          </a:p>
          <a:p>
            <a:pPr algn="ctr"/>
            <a:r>
              <a:rPr lang="da-DK" sz="2000" dirty="0" err="1">
                <a:solidFill>
                  <a:schemeClr val="tx1"/>
                </a:solidFill>
                <a:ea typeface="+mn-lt"/>
                <a:cs typeface="+mn-lt"/>
              </a:rPr>
              <a:t>functionality</a:t>
            </a:r>
            <a:r>
              <a:rPr lang="da-DK" sz="2000" dirty="0">
                <a:solidFill>
                  <a:schemeClr val="tx1"/>
                </a:solidFill>
                <a:ea typeface="+mn-lt"/>
                <a:cs typeface="+mn-lt"/>
              </a:rPr>
              <a:t>, </a:t>
            </a:r>
            <a:r>
              <a:rPr lang="da-DK" sz="2000" dirty="0" err="1">
                <a:solidFill>
                  <a:schemeClr val="tx1"/>
                </a:solidFill>
                <a:ea typeface="+mn-lt"/>
                <a:cs typeface="+mn-lt"/>
              </a:rPr>
              <a:t>errors</a:t>
            </a:r>
            <a:r>
              <a:rPr lang="da-DK" sz="2000" dirty="0">
                <a:solidFill>
                  <a:schemeClr val="tx1"/>
                </a:solidFill>
                <a:ea typeface="+mn-lt"/>
                <a:cs typeface="+mn-lt"/>
              </a:rPr>
              <a:t>, shortcomings and potentials</a:t>
            </a:r>
            <a:endParaRPr lang="en-US" sz="2000">
              <a:solidFill>
                <a:schemeClr val="tx1"/>
              </a:solidFill>
              <a:ea typeface="+mn-lt"/>
              <a:cs typeface="+mn-lt"/>
            </a:endParaRPr>
          </a:p>
          <a:p>
            <a:pPr algn="ctr"/>
            <a:endParaRPr lang="da-DK" sz="2000" dirty="0">
              <a:solidFill>
                <a:schemeClr val="tx1"/>
              </a:solidFill>
              <a:ea typeface="+mn-lt"/>
              <a:cs typeface="+mn-lt"/>
            </a:endParaRPr>
          </a:p>
          <a:p>
            <a:pPr algn="ctr"/>
            <a:r>
              <a:rPr lang="da-DK" sz="2000" dirty="0">
                <a:solidFill>
                  <a:schemeClr val="tx1"/>
                </a:solidFill>
                <a:ea typeface="+mn-lt"/>
                <a:cs typeface="+mn-lt"/>
              </a:rPr>
              <a:t>Test persons: Information specialists at KUB &amp; AUL</a:t>
            </a:r>
          </a:p>
          <a:p>
            <a:pPr algn="ctr"/>
            <a:endParaRPr lang="da-DK" sz="2000" noProof="0" dirty="0">
              <a:solidFill>
                <a:schemeClr val="tx1"/>
              </a:solidFill>
              <a:cs typeface="Arial"/>
            </a:endParaRPr>
          </a:p>
        </p:txBody>
      </p:sp>
      <p:sp>
        <p:nvSpPr>
          <p:cNvPr id="12" name="Rektangel: afrundede hjørner 11">
            <a:extLst>
              <a:ext uri="{FF2B5EF4-FFF2-40B4-BE49-F238E27FC236}">
                <a16:creationId xmlns:a16="http://schemas.microsoft.com/office/drawing/2014/main" id="{432477E3-1FB6-E718-5D3D-849F5250774A}"/>
              </a:ext>
            </a:extLst>
          </p:cNvPr>
          <p:cNvSpPr/>
          <p:nvPr/>
        </p:nvSpPr>
        <p:spPr>
          <a:xfrm>
            <a:off x="7089114" y="3602606"/>
            <a:ext cx="4666194" cy="210772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da-DK" sz="2000" dirty="0">
                <a:solidFill>
                  <a:schemeClr val="tx1"/>
                </a:solidFill>
                <a:ea typeface="+mn-lt"/>
                <a:cs typeface="+mn-lt"/>
              </a:rPr>
              <a:t>Observations</a:t>
            </a:r>
            <a:r>
              <a:rPr lang="da-DK" sz="2000" dirty="0">
                <a:solidFill>
                  <a:schemeClr val="tx1"/>
                </a:solidFill>
                <a:cs typeface="Arial"/>
              </a:rPr>
              <a:t> of user </a:t>
            </a:r>
            <a:r>
              <a:rPr lang="da-DK" sz="2000" dirty="0" err="1">
                <a:solidFill>
                  <a:schemeClr val="tx1"/>
                </a:solidFill>
                <a:cs typeface="Arial"/>
              </a:rPr>
              <a:t>behaviour</a:t>
            </a:r>
            <a:r>
              <a:rPr lang="da-DK" sz="2000" dirty="0">
                <a:solidFill>
                  <a:schemeClr val="tx1"/>
                </a:solidFill>
                <a:cs typeface="Arial"/>
              </a:rPr>
              <a:t>:</a:t>
            </a:r>
            <a:endParaRPr lang="da-DK" sz="2000" dirty="0">
              <a:solidFill>
                <a:schemeClr val="tx1"/>
              </a:solidFill>
              <a:ea typeface="+mn-lt"/>
              <a:cs typeface="+mn-lt"/>
            </a:endParaRPr>
          </a:p>
          <a:p>
            <a:pPr algn="ctr"/>
            <a:r>
              <a:rPr lang="da-DK" sz="2000" dirty="0">
                <a:solidFill>
                  <a:schemeClr val="tx1"/>
                </a:solidFill>
                <a:ea typeface="+mn-lt"/>
                <a:cs typeface="+mn-lt"/>
              </a:rPr>
              <a:t>Test persons' </a:t>
            </a:r>
            <a:r>
              <a:rPr lang="da-DK" sz="2000" dirty="0" err="1">
                <a:solidFill>
                  <a:schemeClr val="tx1"/>
                </a:solidFill>
                <a:ea typeface="+mn-lt"/>
                <a:cs typeface="+mn-lt"/>
              </a:rPr>
              <a:t>own</a:t>
            </a:r>
            <a:r>
              <a:rPr lang="da-DK" sz="2000" dirty="0">
                <a:solidFill>
                  <a:schemeClr val="tx1"/>
                </a:solidFill>
                <a:ea typeface="+mn-lt"/>
                <a:cs typeface="+mn-lt"/>
              </a:rPr>
              <a:t> </a:t>
            </a:r>
            <a:r>
              <a:rPr lang="da-DK" sz="2000" dirty="0" err="1">
                <a:solidFill>
                  <a:schemeClr val="tx1"/>
                </a:solidFill>
                <a:ea typeface="+mn-lt"/>
                <a:cs typeface="+mn-lt"/>
              </a:rPr>
              <a:t>approaches</a:t>
            </a:r>
            <a:r>
              <a:rPr lang="da-DK" sz="2000" dirty="0">
                <a:solidFill>
                  <a:schemeClr val="tx1"/>
                </a:solidFill>
                <a:ea typeface="+mn-lt"/>
                <a:cs typeface="+mn-lt"/>
              </a:rPr>
              <a:t> and </a:t>
            </a:r>
            <a:r>
              <a:rPr lang="da-DK" sz="2000" dirty="0" err="1">
                <a:solidFill>
                  <a:schemeClr val="tx1"/>
                </a:solidFill>
                <a:ea typeface="+mn-lt"/>
                <a:cs typeface="+mn-lt"/>
              </a:rPr>
              <a:t>search-knowledge</a:t>
            </a:r>
            <a:r>
              <a:rPr lang="da-DK" sz="2000" dirty="0">
                <a:solidFill>
                  <a:schemeClr val="tx1"/>
                </a:solidFill>
                <a:ea typeface="+mn-lt"/>
                <a:cs typeface="+mn-lt"/>
              </a:rPr>
              <a:t> to </a:t>
            </a:r>
            <a:r>
              <a:rPr lang="da-DK" sz="2000" dirty="0" err="1">
                <a:solidFill>
                  <a:schemeClr val="tx1"/>
                </a:solidFill>
                <a:ea typeface="+mn-lt"/>
                <a:cs typeface="+mn-lt"/>
              </a:rPr>
              <a:t>solve</a:t>
            </a:r>
            <a:r>
              <a:rPr lang="da-DK" sz="2000" dirty="0">
                <a:solidFill>
                  <a:schemeClr val="tx1"/>
                </a:solidFill>
                <a:ea typeface="+mn-lt"/>
                <a:cs typeface="+mn-lt"/>
              </a:rPr>
              <a:t> a common case</a:t>
            </a:r>
            <a:endParaRPr lang="da-DK" dirty="0">
              <a:solidFill>
                <a:schemeClr val="tx1"/>
              </a:solidFill>
              <a:cs typeface="Arial"/>
            </a:endParaRPr>
          </a:p>
          <a:p>
            <a:pPr algn="ctr"/>
            <a:r>
              <a:rPr lang="da-DK" sz="2000" dirty="0">
                <a:solidFill>
                  <a:schemeClr val="tx1"/>
                </a:solidFill>
                <a:ea typeface="+mn-lt"/>
                <a:cs typeface="+mn-lt"/>
              </a:rPr>
              <a:t>Test persons: Researchers and information specialists from KUB &amp; AUL</a:t>
            </a:r>
            <a:endParaRPr lang="da-DK" dirty="0">
              <a:solidFill>
                <a:schemeClr val="tx1"/>
              </a:solidFill>
            </a:endParaRPr>
          </a:p>
        </p:txBody>
      </p:sp>
      <p:sp>
        <p:nvSpPr>
          <p:cNvPr id="14" name="Tekstfelt 13">
            <a:extLst>
              <a:ext uri="{FF2B5EF4-FFF2-40B4-BE49-F238E27FC236}">
                <a16:creationId xmlns:a16="http://schemas.microsoft.com/office/drawing/2014/main" id="{81E3C055-046A-17F9-5A7B-6BC65BBAD7B4}"/>
              </a:ext>
            </a:extLst>
          </p:cNvPr>
          <p:cNvSpPr txBox="1"/>
          <p:nvPr/>
        </p:nvSpPr>
        <p:spPr>
          <a:xfrm>
            <a:off x="5931" y="3082686"/>
            <a:ext cx="12189123"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2000" b="1" dirty="0"/>
              <a:t>THINK-ALOUD                                                                  HACKATHON</a:t>
            </a:r>
            <a:endParaRPr lang="da-DK" b="1">
              <a:cs typeface="Arial"/>
            </a:endParaRPr>
          </a:p>
        </p:txBody>
      </p:sp>
    </p:spTree>
    <p:extLst>
      <p:ext uri="{BB962C8B-B14F-4D97-AF65-F5344CB8AC3E}">
        <p14:creationId xmlns:p14="http://schemas.microsoft.com/office/powerpoint/2010/main" val="15983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4" grpId="0"/>
    </p:bldLst>
  </p:timing>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9AC21A-111F-740E-8869-DA60A111440F}"/>
              </a:ext>
            </a:extLst>
          </p:cNvPr>
          <p:cNvSpPr>
            <a:spLocks noGrp="1"/>
          </p:cNvSpPr>
          <p:nvPr>
            <p:ph type="title"/>
          </p:nvPr>
        </p:nvSpPr>
        <p:spPr/>
        <p:txBody>
          <a:bodyPr/>
          <a:lstStyle/>
          <a:p>
            <a:r>
              <a:rPr lang="da-DK" dirty="0" err="1">
                <a:ea typeface="+mj-lt"/>
                <a:cs typeface="+mj-lt"/>
              </a:rPr>
              <a:t>Outline</a:t>
            </a:r>
            <a:r>
              <a:rPr lang="da-DK" dirty="0">
                <a:ea typeface="+mj-lt"/>
                <a:cs typeface="+mj-lt"/>
              </a:rPr>
              <a:t> of the </a:t>
            </a:r>
            <a:r>
              <a:rPr lang="da-DK" dirty="0" err="1">
                <a:ea typeface="+mj-lt"/>
                <a:cs typeface="+mj-lt"/>
              </a:rPr>
              <a:t>project</a:t>
            </a:r>
            <a:endParaRPr lang="da-DK" b="0" dirty="0" err="1">
              <a:ea typeface="+mj-lt"/>
              <a:cs typeface="+mj-lt"/>
            </a:endParaRPr>
          </a:p>
          <a:p>
            <a:endParaRPr lang="da-DK" dirty="0">
              <a:cs typeface="Times New Roman"/>
            </a:endParaRPr>
          </a:p>
        </p:txBody>
      </p:sp>
      <p:sp>
        <p:nvSpPr>
          <p:cNvPr id="4" name="Pladsholder til dato 3">
            <a:extLst>
              <a:ext uri="{FF2B5EF4-FFF2-40B4-BE49-F238E27FC236}">
                <a16:creationId xmlns:a16="http://schemas.microsoft.com/office/drawing/2014/main" id="{78B8F9FC-CC51-CBFA-CC10-9341B43F7042}"/>
              </a:ext>
            </a:extLst>
          </p:cNvPr>
          <p:cNvSpPr>
            <a:spLocks noGrp="1"/>
          </p:cNvSpPr>
          <p:nvPr>
            <p:ph type="dt" sz="half" idx="14"/>
          </p:nvPr>
        </p:nvSpPr>
        <p:spPr/>
        <p:txBody>
          <a:bodyPr/>
          <a:lstStyle/>
          <a:p>
            <a:fld id="{D975665A-61CB-4DAB-8750-5B97BD1810B6}" type="datetime5">
              <a:rPr lang="da-DK" smtClean="0"/>
              <a:pPr/>
              <a:t>maj 2022</a:t>
            </a:fld>
            <a:endParaRPr lang="da-DK" dirty="0"/>
          </a:p>
        </p:txBody>
      </p:sp>
      <p:cxnSp>
        <p:nvCxnSpPr>
          <p:cNvPr id="5" name="Lige pilforbindelse 4">
            <a:extLst>
              <a:ext uri="{FF2B5EF4-FFF2-40B4-BE49-F238E27FC236}">
                <a16:creationId xmlns:a16="http://schemas.microsoft.com/office/drawing/2014/main" id="{4B622555-BB10-F5E3-5D4E-AAEA21AF9CFE}"/>
              </a:ext>
            </a:extLst>
          </p:cNvPr>
          <p:cNvCxnSpPr/>
          <p:nvPr/>
        </p:nvCxnSpPr>
        <p:spPr>
          <a:xfrm>
            <a:off x="1077239" y="3201444"/>
            <a:ext cx="9828754" cy="27139"/>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 name="Lige pilforbindelse 5">
            <a:extLst>
              <a:ext uri="{FF2B5EF4-FFF2-40B4-BE49-F238E27FC236}">
                <a16:creationId xmlns:a16="http://schemas.microsoft.com/office/drawing/2014/main" id="{6F3BF75B-70DE-7E19-98B4-F4BA7037BE5A}"/>
              </a:ext>
            </a:extLst>
          </p:cNvPr>
          <p:cNvCxnSpPr/>
          <p:nvPr/>
        </p:nvCxnSpPr>
        <p:spPr>
          <a:xfrm flipH="1">
            <a:off x="2111983" y="3059163"/>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 name="Lige pilforbindelse 6">
            <a:extLst>
              <a:ext uri="{FF2B5EF4-FFF2-40B4-BE49-F238E27FC236}">
                <a16:creationId xmlns:a16="http://schemas.microsoft.com/office/drawing/2014/main" id="{D9167C73-17E7-C836-13C9-66CD0BB56AE2}"/>
              </a:ext>
            </a:extLst>
          </p:cNvPr>
          <p:cNvCxnSpPr>
            <a:cxnSpLocks/>
          </p:cNvCxnSpPr>
          <p:nvPr/>
        </p:nvCxnSpPr>
        <p:spPr>
          <a:xfrm flipH="1">
            <a:off x="4387545"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 name="Lige pilforbindelse 7">
            <a:extLst>
              <a:ext uri="{FF2B5EF4-FFF2-40B4-BE49-F238E27FC236}">
                <a16:creationId xmlns:a16="http://schemas.microsoft.com/office/drawing/2014/main" id="{B3CC365E-875F-BBBE-89E7-D3361A39C672}"/>
              </a:ext>
            </a:extLst>
          </p:cNvPr>
          <p:cNvCxnSpPr>
            <a:cxnSpLocks/>
          </p:cNvCxnSpPr>
          <p:nvPr/>
        </p:nvCxnSpPr>
        <p:spPr>
          <a:xfrm flipH="1">
            <a:off x="7007571"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Lige pilforbindelse 8">
            <a:extLst>
              <a:ext uri="{FF2B5EF4-FFF2-40B4-BE49-F238E27FC236}">
                <a16:creationId xmlns:a16="http://schemas.microsoft.com/office/drawing/2014/main" id="{83E9A59D-51BD-AC4B-CD39-65873FF80758}"/>
              </a:ext>
            </a:extLst>
          </p:cNvPr>
          <p:cNvCxnSpPr>
            <a:cxnSpLocks/>
          </p:cNvCxnSpPr>
          <p:nvPr/>
        </p:nvCxnSpPr>
        <p:spPr>
          <a:xfrm flipH="1">
            <a:off x="9429270" y="3059162"/>
            <a:ext cx="4175" cy="308976"/>
          </a:xfrm>
          <a:prstGeom prst="straightConnector1">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kstfelt 9">
            <a:extLst>
              <a:ext uri="{FF2B5EF4-FFF2-40B4-BE49-F238E27FC236}">
                <a16:creationId xmlns:a16="http://schemas.microsoft.com/office/drawing/2014/main" id="{10427A66-7F13-AEE3-2232-255BC84684EE}"/>
              </a:ext>
            </a:extLst>
          </p:cNvPr>
          <p:cNvSpPr txBox="1"/>
          <p:nvPr/>
        </p:nvSpPr>
        <p:spPr>
          <a:xfrm>
            <a:off x="740863" y="2463191"/>
            <a:ext cx="2743199"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a:t>Summer/</a:t>
            </a:r>
            <a:r>
              <a:rPr lang="da-DK" sz="1400" b="1" dirty="0" err="1"/>
              <a:t>Autumn</a:t>
            </a:r>
            <a:r>
              <a:rPr lang="da-DK" sz="1400" b="1" dirty="0"/>
              <a:t> 2020</a:t>
            </a:r>
            <a:endParaRPr lang="da-DK" sz="1400" b="1" dirty="0">
              <a:cs typeface="Arial"/>
            </a:endParaRPr>
          </a:p>
          <a:p>
            <a:pPr algn="ctr"/>
            <a:r>
              <a:rPr lang="da-DK" sz="1400" dirty="0">
                <a:cs typeface="Arial"/>
              </a:rPr>
              <a:t>Delivery 1: </a:t>
            </a:r>
            <a:r>
              <a:rPr lang="da-DK" sz="1400" dirty="0" err="1">
                <a:ea typeface="+mn-lt"/>
                <a:cs typeface="+mn-lt"/>
              </a:rPr>
              <a:t>Selection</a:t>
            </a:r>
            <a:r>
              <a:rPr lang="da-DK" sz="1400" dirty="0">
                <a:ea typeface="+mn-lt"/>
                <a:cs typeface="+mn-lt"/>
              </a:rPr>
              <a:t> of Software</a:t>
            </a:r>
            <a:endParaRPr lang="da-DK" sz="1400" dirty="0">
              <a:cs typeface="Arial"/>
            </a:endParaRPr>
          </a:p>
        </p:txBody>
      </p:sp>
      <p:sp>
        <p:nvSpPr>
          <p:cNvPr id="15" name="Tekstfelt 14">
            <a:extLst>
              <a:ext uri="{FF2B5EF4-FFF2-40B4-BE49-F238E27FC236}">
                <a16:creationId xmlns:a16="http://schemas.microsoft.com/office/drawing/2014/main" id="{FD53654F-958F-BF32-D496-CBA45034CAF1}"/>
              </a:ext>
            </a:extLst>
          </p:cNvPr>
          <p:cNvSpPr txBox="1"/>
          <p:nvPr/>
        </p:nvSpPr>
        <p:spPr>
          <a:xfrm>
            <a:off x="8019418" y="3556765"/>
            <a:ext cx="2743199" cy="64633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a:t>Spring 2022</a:t>
            </a:r>
            <a:endParaRPr lang="da-DK" dirty="0"/>
          </a:p>
          <a:p>
            <a:pPr algn="ctr"/>
            <a:r>
              <a:rPr lang="da-DK" sz="1400" dirty="0">
                <a:ea typeface="+mn-lt"/>
                <a:cs typeface="+mn-lt"/>
              </a:rPr>
              <a:t>Final </a:t>
            </a:r>
            <a:r>
              <a:rPr lang="da-DK" sz="1400" dirty="0" err="1">
                <a:ea typeface="+mn-lt"/>
                <a:cs typeface="+mn-lt"/>
              </a:rPr>
              <a:t>report</a:t>
            </a:r>
            <a:r>
              <a:rPr lang="da-DK" sz="1400" dirty="0">
                <a:ea typeface="+mn-lt"/>
                <a:cs typeface="+mn-lt"/>
              </a:rPr>
              <a:t> and </a:t>
            </a:r>
            <a:r>
              <a:rPr lang="da-DK" sz="1400" dirty="0" err="1">
                <a:ea typeface="+mn-lt"/>
                <a:cs typeface="+mn-lt"/>
              </a:rPr>
              <a:t>internal</a:t>
            </a:r>
            <a:r>
              <a:rPr lang="da-DK" sz="1400" dirty="0">
                <a:ea typeface="+mn-lt"/>
                <a:cs typeface="+mn-lt"/>
              </a:rPr>
              <a:t> </a:t>
            </a:r>
            <a:r>
              <a:rPr lang="da-DK" sz="1400" dirty="0" err="1">
                <a:ea typeface="+mn-lt"/>
                <a:cs typeface="+mn-lt"/>
              </a:rPr>
              <a:t>evaluation</a:t>
            </a:r>
            <a:r>
              <a:rPr lang="da-DK" sz="1400" dirty="0">
                <a:ea typeface="+mn-lt"/>
                <a:cs typeface="+mn-lt"/>
              </a:rPr>
              <a:t> – </a:t>
            </a:r>
            <a:r>
              <a:rPr lang="da-DK" sz="1400" dirty="0" err="1">
                <a:ea typeface="+mn-lt"/>
                <a:cs typeface="+mn-lt"/>
              </a:rPr>
              <a:t>further</a:t>
            </a:r>
            <a:r>
              <a:rPr lang="da-DK" sz="1400" dirty="0">
                <a:ea typeface="+mn-lt"/>
                <a:cs typeface="+mn-lt"/>
              </a:rPr>
              <a:t> </a:t>
            </a:r>
            <a:r>
              <a:rPr lang="da-DK" sz="1400" dirty="0" err="1">
                <a:ea typeface="+mn-lt"/>
                <a:cs typeface="+mn-lt"/>
              </a:rPr>
              <a:t>work</a:t>
            </a:r>
            <a:r>
              <a:rPr lang="da-DK" sz="1400" dirty="0">
                <a:ea typeface="+mn-lt"/>
                <a:cs typeface="+mn-lt"/>
              </a:rPr>
              <a:t>.</a:t>
            </a:r>
          </a:p>
        </p:txBody>
      </p:sp>
      <p:sp>
        <p:nvSpPr>
          <p:cNvPr id="16" name="Tekstfelt 15">
            <a:extLst>
              <a:ext uri="{FF2B5EF4-FFF2-40B4-BE49-F238E27FC236}">
                <a16:creationId xmlns:a16="http://schemas.microsoft.com/office/drawing/2014/main" id="{6FB216C7-47F2-DB62-9D1B-3D2E59C1B260}"/>
              </a:ext>
            </a:extLst>
          </p:cNvPr>
          <p:cNvSpPr txBox="1"/>
          <p:nvPr/>
        </p:nvSpPr>
        <p:spPr>
          <a:xfrm>
            <a:off x="5187045" y="2123789"/>
            <a:ext cx="3677727" cy="86177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err="1"/>
              <a:t>Autumn</a:t>
            </a:r>
            <a:r>
              <a:rPr lang="da-DK" sz="1400" b="1" dirty="0"/>
              <a:t> 2021</a:t>
            </a:r>
            <a:endParaRPr lang="da-DK" sz="1400" b="1" dirty="0">
              <a:cs typeface="Arial"/>
            </a:endParaRPr>
          </a:p>
          <a:p>
            <a:pPr algn="ctr"/>
            <a:r>
              <a:rPr lang="da-DK" sz="1400" dirty="0">
                <a:cs typeface="Arial"/>
              </a:rPr>
              <a:t>Delivery 3: </a:t>
            </a:r>
            <a:r>
              <a:rPr lang="da-DK" sz="1400" dirty="0" err="1">
                <a:ea typeface="+mn-lt"/>
                <a:cs typeface="+mn-lt"/>
              </a:rPr>
              <a:t>Exploring</a:t>
            </a:r>
            <a:r>
              <a:rPr lang="da-DK" sz="1400" dirty="0">
                <a:ea typeface="+mn-lt"/>
                <a:cs typeface="+mn-lt"/>
              </a:rPr>
              <a:t> Iris.ai and </a:t>
            </a:r>
            <a:r>
              <a:rPr lang="da-DK" sz="1400" dirty="0" err="1">
                <a:ea typeface="+mn-lt"/>
                <a:cs typeface="+mn-lt"/>
              </a:rPr>
              <a:t>Yewno.discover</a:t>
            </a:r>
            <a:r>
              <a:rPr lang="da-DK" sz="1400" dirty="0">
                <a:ea typeface="+mn-lt"/>
                <a:cs typeface="+mn-lt"/>
              </a:rPr>
              <a:t> with a </a:t>
            </a:r>
            <a:r>
              <a:rPr lang="da-DK" sz="1400" dirty="0" err="1">
                <a:ea typeface="+mn-lt"/>
                <a:cs typeface="+mn-lt"/>
              </a:rPr>
              <a:t>Hackathon</a:t>
            </a:r>
            <a:r>
              <a:rPr lang="da-DK" sz="1400" dirty="0">
                <a:ea typeface="+mn-lt"/>
                <a:cs typeface="+mn-lt"/>
              </a:rPr>
              <a:t> and </a:t>
            </a:r>
            <a:r>
              <a:rPr lang="da-DK" sz="1400" dirty="0" err="1">
                <a:ea typeface="+mn-lt"/>
                <a:cs typeface="+mn-lt"/>
              </a:rPr>
              <a:t>expert</a:t>
            </a:r>
            <a:r>
              <a:rPr lang="da-DK" sz="1400" dirty="0">
                <a:ea typeface="+mn-lt"/>
                <a:cs typeface="+mn-lt"/>
              </a:rPr>
              <a:t> </a:t>
            </a:r>
            <a:r>
              <a:rPr lang="da-DK" sz="1400" dirty="0" err="1">
                <a:ea typeface="+mn-lt"/>
                <a:cs typeface="+mn-lt"/>
              </a:rPr>
              <a:t>quality</a:t>
            </a:r>
            <a:r>
              <a:rPr lang="da-DK" sz="1400" dirty="0">
                <a:ea typeface="+mn-lt"/>
                <a:cs typeface="+mn-lt"/>
              </a:rPr>
              <a:t> </a:t>
            </a:r>
            <a:r>
              <a:rPr lang="da-DK" sz="1400" dirty="0" err="1">
                <a:ea typeface="+mn-lt"/>
                <a:cs typeface="+mn-lt"/>
              </a:rPr>
              <a:t>assessments</a:t>
            </a:r>
            <a:r>
              <a:rPr lang="da-DK" sz="1400" dirty="0">
                <a:ea typeface="+mn-lt"/>
                <a:cs typeface="+mn-lt"/>
              </a:rPr>
              <a:t> </a:t>
            </a:r>
          </a:p>
        </p:txBody>
      </p:sp>
      <p:sp>
        <p:nvSpPr>
          <p:cNvPr id="17" name="Tekstfelt 16">
            <a:extLst>
              <a:ext uri="{FF2B5EF4-FFF2-40B4-BE49-F238E27FC236}">
                <a16:creationId xmlns:a16="http://schemas.microsoft.com/office/drawing/2014/main" id="{A3389C71-B61D-418E-D6DB-31B957532EF9}"/>
              </a:ext>
            </a:extLst>
          </p:cNvPr>
          <p:cNvSpPr txBox="1"/>
          <p:nvPr/>
        </p:nvSpPr>
        <p:spPr>
          <a:xfrm>
            <a:off x="3053056" y="3610818"/>
            <a:ext cx="2743199" cy="1077218"/>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a-DK" sz="1400" b="1" dirty="0"/>
              <a:t>Spring 2021</a:t>
            </a:r>
            <a:endParaRPr lang="da-DK" dirty="0"/>
          </a:p>
          <a:p>
            <a:pPr algn="ctr"/>
            <a:r>
              <a:rPr lang="da-DK" sz="1400" dirty="0">
                <a:cs typeface="Arial"/>
              </a:rPr>
              <a:t>Delivery 2: </a:t>
            </a:r>
            <a:r>
              <a:rPr lang="da-DK" sz="1400" dirty="0" err="1">
                <a:ea typeface="+mn-lt"/>
                <a:cs typeface="+mn-lt"/>
              </a:rPr>
              <a:t>Exploring</a:t>
            </a:r>
            <a:r>
              <a:rPr lang="da-DK" sz="1400" dirty="0">
                <a:ea typeface="+mn-lt"/>
                <a:cs typeface="+mn-lt"/>
              </a:rPr>
              <a:t> Iris.ai and </a:t>
            </a:r>
            <a:r>
              <a:rPr lang="da-DK" sz="1400" dirty="0" err="1">
                <a:ea typeface="+mn-lt"/>
                <a:cs typeface="+mn-lt"/>
              </a:rPr>
              <a:t>Yewno.discover</a:t>
            </a:r>
            <a:r>
              <a:rPr lang="da-DK" sz="1400" dirty="0">
                <a:ea typeface="+mn-lt"/>
                <a:cs typeface="+mn-lt"/>
              </a:rPr>
              <a:t> with </a:t>
            </a:r>
            <a:r>
              <a:rPr lang="da-DK" sz="1400" dirty="0" err="1">
                <a:ea typeface="+mn-lt"/>
                <a:cs typeface="+mn-lt"/>
              </a:rPr>
              <a:t>think</a:t>
            </a:r>
            <a:r>
              <a:rPr lang="da-DK" sz="1400" dirty="0">
                <a:ea typeface="+mn-lt"/>
                <a:cs typeface="+mn-lt"/>
              </a:rPr>
              <a:t>-</a:t>
            </a:r>
            <a:r>
              <a:rPr lang="da-DK" sz="1400" dirty="0" err="1">
                <a:ea typeface="+mn-lt"/>
                <a:cs typeface="+mn-lt"/>
              </a:rPr>
              <a:t>aloud</a:t>
            </a:r>
            <a:r>
              <a:rPr lang="da-DK" sz="1400" dirty="0">
                <a:ea typeface="+mn-lt"/>
                <a:cs typeface="+mn-lt"/>
              </a:rPr>
              <a:t>-tests</a:t>
            </a:r>
          </a:p>
          <a:p>
            <a:pPr algn="ctr"/>
            <a:endParaRPr lang="da-DK" sz="1400" dirty="0">
              <a:cs typeface="Arial"/>
            </a:endParaRPr>
          </a:p>
        </p:txBody>
      </p:sp>
    </p:spTree>
    <p:extLst>
      <p:ext uri="{BB962C8B-B14F-4D97-AF65-F5344CB8AC3E}">
        <p14:creationId xmlns:p14="http://schemas.microsoft.com/office/powerpoint/2010/main" val="3052435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2586" y="305259"/>
            <a:ext cx="8852495" cy="1504666"/>
          </a:xfrm>
        </p:spPr>
        <p:txBody>
          <a:bodyPr/>
          <a:lstStyle/>
          <a:p>
            <a:r>
              <a:rPr lang="en-GB" sz="4400" dirty="0"/>
              <a:t>Perspectives in AI search </a:t>
            </a:r>
            <a:br>
              <a:rPr lang="en-GB" sz="4400" dirty="0"/>
            </a:br>
            <a:r>
              <a:rPr lang="en-GB" sz="4400" dirty="0"/>
              <a:t>at University Libraries </a:t>
            </a:r>
            <a:br>
              <a:rPr lang="en-GB" sz="4400" dirty="0"/>
            </a:br>
            <a:r>
              <a:rPr lang="en-GB" sz="4400" dirty="0">
                <a:solidFill>
                  <a:srgbClr val="001F6A"/>
                </a:solidFill>
              </a:rPr>
              <a:t>– our findings</a:t>
            </a:r>
            <a:endParaRPr lang="en-GB" sz="4400" dirty="0">
              <a:solidFill>
                <a:srgbClr val="001F6A"/>
              </a:solidFill>
              <a:cs typeface="Times New Roman"/>
            </a:endParaRPr>
          </a:p>
        </p:txBody>
      </p:sp>
      <p:sp>
        <p:nvSpPr>
          <p:cNvPr id="4" name="Pladsholder til dato 3"/>
          <p:cNvSpPr>
            <a:spLocks noGrp="1"/>
          </p:cNvSpPr>
          <p:nvPr>
            <p:ph type="dt" sz="half" idx="14"/>
          </p:nvPr>
        </p:nvSpPr>
        <p:spPr/>
        <p:txBody>
          <a:bodyPr/>
          <a:lstStyle/>
          <a:p>
            <a:fld id="{D975665A-61CB-4DAB-8750-5B97BD1810B6}" type="datetime5">
              <a:rPr lang="da-DK" smtClean="0"/>
              <a:pPr/>
              <a:t>maj 2022</a:t>
            </a:fld>
            <a:endParaRPr lang="da-DK" dirty="0"/>
          </a:p>
        </p:txBody>
      </p:sp>
      <p:sp>
        <p:nvSpPr>
          <p:cNvPr id="7" name="Tekstfelt 6">
            <a:extLst>
              <a:ext uri="{FF2B5EF4-FFF2-40B4-BE49-F238E27FC236}">
                <a16:creationId xmlns:a16="http://schemas.microsoft.com/office/drawing/2014/main" id="{D8974400-729A-0308-D954-A10F9EDFFA4F}"/>
              </a:ext>
            </a:extLst>
          </p:cNvPr>
          <p:cNvSpPr txBox="1"/>
          <p:nvPr/>
        </p:nvSpPr>
        <p:spPr>
          <a:xfrm>
            <a:off x="4594141" y="2477255"/>
            <a:ext cx="7321238" cy="5386090"/>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285750" indent="-285750">
              <a:lnSpc>
                <a:spcPct val="150000"/>
              </a:lnSpc>
              <a:buFont typeface="Arial"/>
              <a:buChar char="•"/>
            </a:pPr>
            <a:r>
              <a:rPr lang="en-US" sz="2000" dirty="0"/>
              <a:t>The AI systems have the potential to support literature searching at the University</a:t>
            </a:r>
            <a:endParaRPr lang="en-US" sz="2000" dirty="0">
              <a:cs typeface="Arial"/>
            </a:endParaRPr>
          </a:p>
          <a:p>
            <a:pPr marL="285750" indent="-285750">
              <a:lnSpc>
                <a:spcPct val="150000"/>
              </a:lnSpc>
              <a:buFont typeface="Arial"/>
              <a:buChar char="•"/>
            </a:pPr>
            <a:r>
              <a:rPr lang="en-US" sz="2000" dirty="0"/>
              <a:t>The</a:t>
            </a:r>
            <a:r>
              <a:rPr lang="en-US" sz="2000" dirty="0">
                <a:cs typeface="Arial"/>
              </a:rPr>
              <a:t> AI systems examined have the potential to challenge one's preconception of a research area </a:t>
            </a:r>
          </a:p>
          <a:p>
            <a:pPr marL="285750" indent="-285750">
              <a:lnSpc>
                <a:spcPct val="150000"/>
              </a:lnSpc>
              <a:buFont typeface="Arial"/>
              <a:buChar char="•"/>
            </a:pPr>
            <a:r>
              <a:rPr lang="en-US" sz="2000" dirty="0">
                <a:cs typeface="Arial"/>
              </a:rPr>
              <a:t>The AI systems are good at discovering interdisciplinary areas</a:t>
            </a:r>
          </a:p>
          <a:p>
            <a:pPr marL="285750" indent="-285750">
              <a:lnSpc>
                <a:spcPct val="150000"/>
              </a:lnSpc>
              <a:buFont typeface="Arial"/>
              <a:buChar char="•"/>
            </a:pPr>
            <a:r>
              <a:rPr lang="en-US" sz="2000" dirty="0">
                <a:cs typeface="Arial"/>
              </a:rPr>
              <a:t>The AI systems are regarded as "discovery systems"</a:t>
            </a:r>
          </a:p>
          <a:p>
            <a:pPr marL="285750" indent="-285750">
              <a:lnSpc>
                <a:spcPct val="150000"/>
              </a:lnSpc>
              <a:buFont typeface="Arial"/>
              <a:buChar char="•"/>
            </a:pPr>
            <a:endParaRPr lang="en-US" sz="2000" dirty="0">
              <a:cs typeface="Arial"/>
            </a:endParaRPr>
          </a:p>
          <a:p>
            <a:pPr marL="285750" indent="-285750">
              <a:lnSpc>
                <a:spcPct val="150000"/>
              </a:lnSpc>
              <a:buFont typeface="Arial"/>
              <a:buChar char="•"/>
            </a:pPr>
            <a:endParaRPr lang="en-US" sz="2000" dirty="0">
              <a:cs typeface="Arial"/>
            </a:endParaRPr>
          </a:p>
          <a:p>
            <a:pPr>
              <a:lnSpc>
                <a:spcPct val="150000"/>
              </a:lnSpc>
            </a:pPr>
            <a:endParaRPr lang="en-US" sz="2000" dirty="0">
              <a:cs typeface="Arial"/>
            </a:endParaRPr>
          </a:p>
          <a:p>
            <a:endParaRPr lang="en-US" sz="2000" dirty="0">
              <a:cs typeface="Arial"/>
            </a:endParaRPr>
          </a:p>
          <a:p>
            <a:endParaRPr lang="en-US" sz="2000" dirty="0">
              <a:cs typeface="Arial"/>
            </a:endParaRPr>
          </a:p>
          <a:p>
            <a:endParaRPr lang="en-US" sz="2000" dirty="0">
              <a:cs typeface="Arial"/>
            </a:endParaRPr>
          </a:p>
          <a:p>
            <a:endParaRPr lang="en-US" sz="2000" dirty="0">
              <a:cs typeface="Arial"/>
            </a:endParaRPr>
          </a:p>
        </p:txBody>
      </p:sp>
      <p:sp>
        <p:nvSpPr>
          <p:cNvPr id="6" name="Tekstfelt 5">
            <a:extLst>
              <a:ext uri="{FF2B5EF4-FFF2-40B4-BE49-F238E27FC236}">
                <a16:creationId xmlns:a16="http://schemas.microsoft.com/office/drawing/2014/main" id="{D851C538-E67D-EBCC-E025-60D82ABCA677}"/>
              </a:ext>
            </a:extLst>
          </p:cNvPr>
          <p:cNvSpPr txBox="1"/>
          <p:nvPr/>
        </p:nvSpPr>
        <p:spPr>
          <a:xfrm>
            <a:off x="10676926" y="6026307"/>
            <a:ext cx="2743200" cy="12311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a-DK" sz="800" i="1" dirty="0"/>
              <a:t>Photo: </a:t>
            </a:r>
            <a:r>
              <a:rPr lang="da-DK" sz="800" i="1" dirty="0" err="1"/>
              <a:t>Pixabay</a:t>
            </a:r>
            <a:endParaRPr lang="da-DK" sz="800" i="1">
              <a:cs typeface="Arial"/>
            </a:endParaRPr>
          </a:p>
        </p:txBody>
      </p:sp>
      <p:pic>
        <p:nvPicPr>
          <p:cNvPr id="9" name="Billede 9">
            <a:extLst>
              <a:ext uri="{FF2B5EF4-FFF2-40B4-BE49-F238E27FC236}">
                <a16:creationId xmlns:a16="http://schemas.microsoft.com/office/drawing/2014/main" id="{2B6F98CD-D646-C5A4-B8EB-8C7DC3C5F698}"/>
              </a:ext>
            </a:extLst>
          </p:cNvPr>
          <p:cNvPicPr>
            <a:picLocks noChangeAspect="1"/>
          </p:cNvPicPr>
          <p:nvPr/>
        </p:nvPicPr>
        <p:blipFill rotWithShape="1">
          <a:blip r:embed="rId3"/>
          <a:srcRect l="24281" t="15865" r="23962" b="17308"/>
          <a:stretch/>
        </p:blipFill>
        <p:spPr>
          <a:xfrm>
            <a:off x="1019502" y="2409496"/>
            <a:ext cx="2900013" cy="2492135"/>
          </a:xfrm>
          <a:prstGeom prst="rect">
            <a:avLst/>
          </a:prstGeom>
        </p:spPr>
      </p:pic>
    </p:spTree>
    <p:extLst>
      <p:ext uri="{BB962C8B-B14F-4D97-AF65-F5344CB8AC3E}">
        <p14:creationId xmlns:p14="http://schemas.microsoft.com/office/powerpoint/2010/main" val="4991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tekst 2">
            <a:extLst>
              <a:ext uri="{FF2B5EF4-FFF2-40B4-BE49-F238E27FC236}">
                <a16:creationId xmlns:a16="http://schemas.microsoft.com/office/drawing/2014/main" id="{272BB75D-E675-A4A2-DA81-FB4BCCC589A1}"/>
              </a:ext>
            </a:extLst>
          </p:cNvPr>
          <p:cNvSpPr>
            <a:spLocks noGrp="1"/>
          </p:cNvSpPr>
          <p:nvPr>
            <p:ph type="body" sz="quarter" idx="13"/>
          </p:nvPr>
        </p:nvSpPr>
        <p:spPr>
          <a:xfrm>
            <a:off x="894310" y="2239616"/>
            <a:ext cx="7705350" cy="3098232"/>
          </a:xfrm>
        </p:spPr>
        <p:txBody>
          <a:bodyPr vert="horz" lIns="0" tIns="0" rIns="0" bIns="0" rtlCol="0" anchor="t">
            <a:noAutofit/>
          </a:bodyPr>
          <a:lstStyle/>
          <a:p>
            <a:pPr marL="285750" indent="-285750">
              <a:lnSpc>
                <a:spcPct val="150000"/>
              </a:lnSpc>
              <a:buFont typeface="Arial,Sans-Serif" panose="020B0604020202020204" pitchFamily="34" charset="0"/>
              <a:buChar char="•"/>
            </a:pPr>
            <a:r>
              <a:rPr lang="en-US" sz="2000" dirty="0">
                <a:ea typeface="+mn-lt"/>
                <a:cs typeface="+mn-lt"/>
              </a:rPr>
              <a:t>The AI systems do not meet traditional requirements regarding documenting a search (research integrity)</a:t>
            </a:r>
          </a:p>
          <a:p>
            <a:pPr marL="285750" indent="-285750">
              <a:lnSpc>
                <a:spcPct val="150000"/>
              </a:lnSpc>
              <a:buFont typeface="Arial,Sans-Serif" panose="020B0604020202020204" pitchFamily="34" charset="0"/>
              <a:buChar char="•"/>
            </a:pPr>
            <a:r>
              <a:rPr lang="en-US" sz="2000" dirty="0">
                <a:ea typeface="+mn-lt"/>
                <a:cs typeface="+mn-lt"/>
              </a:rPr>
              <a:t>Trust in the search results in AI systems were questioned</a:t>
            </a:r>
          </a:p>
          <a:p>
            <a:pPr marL="285750" indent="-285750">
              <a:lnSpc>
                <a:spcPct val="150000"/>
              </a:lnSpc>
              <a:buFont typeface="Arial,Sans-Serif" panose="020B0604020202020204" pitchFamily="34" charset="0"/>
              <a:buChar char="•"/>
            </a:pPr>
            <a:r>
              <a:rPr lang="en-US" sz="2000" dirty="0">
                <a:ea typeface="+mn-lt"/>
                <a:cs typeface="+mn-lt"/>
              </a:rPr>
              <a:t>Transparency in the AI systems is not possible</a:t>
            </a:r>
            <a:endParaRPr lang="en-US" dirty="0">
              <a:ea typeface="+mn-lt"/>
              <a:cs typeface="+mn-lt"/>
            </a:endParaRPr>
          </a:p>
          <a:p>
            <a:pPr marL="285750" indent="-285750">
              <a:lnSpc>
                <a:spcPct val="150000"/>
              </a:lnSpc>
              <a:buFont typeface="Arial,Sans-Serif" panose="020B0604020202020204" pitchFamily="34" charset="0"/>
              <a:buChar char="•"/>
            </a:pPr>
            <a:r>
              <a:rPr lang="en-US" sz="2000" dirty="0">
                <a:ea typeface="+mn-lt"/>
                <a:cs typeface="+mn-lt"/>
              </a:rPr>
              <a:t>The AI systems work differently than traditional information-systems and challenge our searching skills as information specialists</a:t>
            </a:r>
            <a:endParaRPr lang="en-US">
              <a:cs typeface="Arial"/>
            </a:endParaRPr>
          </a:p>
          <a:p>
            <a:pPr marL="285750" indent="-285750">
              <a:lnSpc>
                <a:spcPct val="150000"/>
              </a:lnSpc>
              <a:buFont typeface="Arial,Sans-Serif" panose="020B0604020202020204" pitchFamily="34" charset="0"/>
              <a:buChar char="•"/>
            </a:pPr>
            <a:endParaRPr lang="en-US" sz="2000" dirty="0">
              <a:ea typeface="+mn-lt"/>
              <a:cs typeface="+mn-lt"/>
            </a:endParaRPr>
          </a:p>
          <a:p>
            <a:pPr marL="285750" indent="-285750">
              <a:lnSpc>
                <a:spcPct val="150000"/>
              </a:lnSpc>
              <a:buFont typeface="Arial,Sans-Serif" panose="020B0604020202020204" pitchFamily="34" charset="0"/>
              <a:buChar char="•"/>
            </a:pPr>
            <a:endParaRPr lang="en-US" sz="2000" dirty="0">
              <a:ea typeface="+mn-lt"/>
              <a:cs typeface="+mn-lt"/>
            </a:endParaRPr>
          </a:p>
          <a:p>
            <a:pPr marL="285750" indent="-285750">
              <a:lnSpc>
                <a:spcPct val="150000"/>
              </a:lnSpc>
              <a:buFont typeface="Arial,Sans-Serif" panose="020B0604020202020204" pitchFamily="34" charset="0"/>
              <a:buChar char="•"/>
            </a:pPr>
            <a:endParaRPr lang="en-US" sz="2000" dirty="0">
              <a:ea typeface="+mn-lt"/>
              <a:cs typeface="+mn-lt"/>
            </a:endParaRPr>
          </a:p>
        </p:txBody>
      </p:sp>
      <p:sp>
        <p:nvSpPr>
          <p:cNvPr id="4" name="Pladsholder til dato 3">
            <a:extLst>
              <a:ext uri="{FF2B5EF4-FFF2-40B4-BE49-F238E27FC236}">
                <a16:creationId xmlns:a16="http://schemas.microsoft.com/office/drawing/2014/main" id="{D924E157-B9EF-DD7C-5FD2-66CE25D9638A}"/>
              </a:ext>
            </a:extLst>
          </p:cNvPr>
          <p:cNvSpPr>
            <a:spLocks noGrp="1"/>
          </p:cNvSpPr>
          <p:nvPr>
            <p:ph type="dt" sz="half" idx="14"/>
          </p:nvPr>
        </p:nvSpPr>
        <p:spPr/>
        <p:txBody>
          <a:bodyPr/>
          <a:lstStyle/>
          <a:p>
            <a:fld id="{D975665A-61CB-4DAB-8750-5B97BD1810B6}" type="datetime5">
              <a:rPr lang="da-DK" smtClean="0"/>
              <a:pPr/>
              <a:t>maj 2022</a:t>
            </a:fld>
            <a:endParaRPr lang="da-DK" dirty="0"/>
          </a:p>
        </p:txBody>
      </p:sp>
      <p:sp>
        <p:nvSpPr>
          <p:cNvPr id="8" name="Tekstfelt 7">
            <a:extLst>
              <a:ext uri="{FF2B5EF4-FFF2-40B4-BE49-F238E27FC236}">
                <a16:creationId xmlns:a16="http://schemas.microsoft.com/office/drawing/2014/main" id="{AE51EC90-D727-FF48-1942-1727FEB9E18D}"/>
              </a:ext>
            </a:extLst>
          </p:cNvPr>
          <p:cNvSpPr txBox="1"/>
          <p:nvPr/>
        </p:nvSpPr>
        <p:spPr>
          <a:xfrm>
            <a:off x="10709222" y="6035871"/>
            <a:ext cx="2743200" cy="107722"/>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a-DK" sz="700" i="1" dirty="0"/>
              <a:t>Photo: </a:t>
            </a:r>
            <a:r>
              <a:rPr lang="da-DK" sz="700" i="1" err="1"/>
              <a:t>Pixabay</a:t>
            </a:r>
            <a:endParaRPr lang="da-DK" sz="700" i="1">
              <a:cs typeface="Arial"/>
            </a:endParaRPr>
          </a:p>
        </p:txBody>
      </p:sp>
      <p:sp>
        <p:nvSpPr>
          <p:cNvPr id="15" name="Titel 1">
            <a:extLst>
              <a:ext uri="{FF2B5EF4-FFF2-40B4-BE49-F238E27FC236}">
                <a16:creationId xmlns:a16="http://schemas.microsoft.com/office/drawing/2014/main" id="{A60B671C-185E-DF3C-E1E0-4645F9E5011F}"/>
              </a:ext>
            </a:extLst>
          </p:cNvPr>
          <p:cNvSpPr>
            <a:spLocks noGrp="1"/>
          </p:cNvSpPr>
          <p:nvPr>
            <p:ph type="title"/>
          </p:nvPr>
        </p:nvSpPr>
        <p:spPr>
          <a:xfrm>
            <a:off x="412586" y="305259"/>
            <a:ext cx="8852495" cy="1504666"/>
          </a:xfrm>
        </p:spPr>
        <p:txBody>
          <a:bodyPr/>
          <a:lstStyle/>
          <a:p>
            <a:r>
              <a:rPr lang="en-GB" sz="4400" dirty="0"/>
              <a:t>Perspectives in AI search </a:t>
            </a:r>
            <a:br>
              <a:rPr lang="en-GB" sz="4400" dirty="0"/>
            </a:br>
            <a:r>
              <a:rPr lang="en-GB" sz="4400" dirty="0"/>
              <a:t>at University Libraries </a:t>
            </a:r>
            <a:br>
              <a:rPr lang="en-GB" sz="4400" dirty="0"/>
            </a:br>
            <a:r>
              <a:rPr lang="en-GB" sz="4400" dirty="0">
                <a:solidFill>
                  <a:srgbClr val="001F6A"/>
                </a:solidFill>
              </a:rPr>
              <a:t>– our findings</a:t>
            </a:r>
            <a:endParaRPr lang="en-GB" sz="4400" dirty="0">
              <a:solidFill>
                <a:srgbClr val="000000"/>
              </a:solidFill>
              <a:cs typeface="Times New Roman"/>
            </a:endParaRPr>
          </a:p>
        </p:txBody>
      </p:sp>
      <p:pic>
        <p:nvPicPr>
          <p:cNvPr id="16" name="Billede 16">
            <a:extLst>
              <a:ext uri="{FF2B5EF4-FFF2-40B4-BE49-F238E27FC236}">
                <a16:creationId xmlns:a16="http://schemas.microsoft.com/office/drawing/2014/main" id="{D771EE6F-D757-DA56-D3C7-B81FE7AF9AC9}"/>
              </a:ext>
            </a:extLst>
          </p:cNvPr>
          <p:cNvPicPr>
            <a:picLocks noChangeAspect="1"/>
          </p:cNvPicPr>
          <p:nvPr/>
        </p:nvPicPr>
        <p:blipFill rotWithShape="1">
          <a:blip r:embed="rId3"/>
          <a:srcRect l="12308" r="49231" b="14741"/>
          <a:stretch/>
        </p:blipFill>
        <p:spPr>
          <a:xfrm>
            <a:off x="8269293" y="1740395"/>
            <a:ext cx="1243636" cy="1777821"/>
          </a:xfrm>
          <a:prstGeom prst="rect">
            <a:avLst/>
          </a:prstGeom>
        </p:spPr>
      </p:pic>
      <p:pic>
        <p:nvPicPr>
          <p:cNvPr id="17" name="Billede 16">
            <a:extLst>
              <a:ext uri="{FF2B5EF4-FFF2-40B4-BE49-F238E27FC236}">
                <a16:creationId xmlns:a16="http://schemas.microsoft.com/office/drawing/2014/main" id="{7F61DA8C-8C17-B007-CB90-4069BF61CE6B}"/>
              </a:ext>
            </a:extLst>
          </p:cNvPr>
          <p:cNvPicPr>
            <a:picLocks noChangeAspect="1"/>
          </p:cNvPicPr>
          <p:nvPr/>
        </p:nvPicPr>
        <p:blipFill rotWithShape="1">
          <a:blip r:embed="rId3"/>
          <a:srcRect l="50160" r="-320" b="495"/>
          <a:stretch/>
        </p:blipFill>
        <p:spPr>
          <a:xfrm rot="9060000">
            <a:off x="10478813" y="3903136"/>
            <a:ext cx="1375984" cy="1758151"/>
          </a:xfrm>
          <a:prstGeom prst="rect">
            <a:avLst/>
          </a:prstGeom>
        </p:spPr>
      </p:pic>
      <p:pic>
        <p:nvPicPr>
          <p:cNvPr id="18" name="Grafik 18" descr="Bærbar computer kontur">
            <a:extLst>
              <a:ext uri="{FF2B5EF4-FFF2-40B4-BE49-F238E27FC236}">
                <a16:creationId xmlns:a16="http://schemas.microsoft.com/office/drawing/2014/main" id="{99111233-74B1-4562-B5BC-0F8ED856183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93352" y="1439041"/>
            <a:ext cx="2788744" cy="2823779"/>
          </a:xfrm>
          <a:prstGeom prst="rect">
            <a:avLst/>
          </a:prstGeom>
        </p:spPr>
      </p:pic>
      <p:pic>
        <p:nvPicPr>
          <p:cNvPr id="19" name="Billede 19" descr="Et billede, der indeholder kort&#10;&#10;Beskrivelsen er genereret automatisk">
            <a:extLst>
              <a:ext uri="{FF2B5EF4-FFF2-40B4-BE49-F238E27FC236}">
                <a16:creationId xmlns:a16="http://schemas.microsoft.com/office/drawing/2014/main" id="{72939810-1D09-F80E-0E29-E0E6B45A9786}"/>
              </a:ext>
            </a:extLst>
          </p:cNvPr>
          <p:cNvPicPr>
            <a:picLocks noChangeAspect="1"/>
          </p:cNvPicPr>
          <p:nvPr/>
        </p:nvPicPr>
        <p:blipFill>
          <a:blip r:embed="rId6"/>
          <a:stretch>
            <a:fillRect/>
          </a:stretch>
        </p:blipFill>
        <p:spPr>
          <a:xfrm>
            <a:off x="9909503" y="2305474"/>
            <a:ext cx="991477" cy="854432"/>
          </a:xfrm>
          <a:prstGeom prst="rect">
            <a:avLst/>
          </a:prstGeom>
        </p:spPr>
      </p:pic>
    </p:spTree>
    <p:extLst>
      <p:ext uri="{BB962C8B-B14F-4D97-AF65-F5344CB8AC3E}">
        <p14:creationId xmlns:p14="http://schemas.microsoft.com/office/powerpoint/2010/main" val="898675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et Kgl. Bibliotek PowerPoint Skabelon">
  <a:themeElements>
    <a:clrScheme name="Det Kgl. Bibliotek">
      <a:dk1>
        <a:sysClr val="windowText" lastClr="000000"/>
      </a:dk1>
      <a:lt1>
        <a:sysClr val="window" lastClr="FFFFFF"/>
      </a:lt1>
      <a:dk2>
        <a:srgbClr val="001F6A"/>
      </a:dk2>
      <a:lt2>
        <a:srgbClr val="A3871E"/>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Det Kgl. Bibliotek PPT">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defRPr sz="2000" noProof="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3175">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err="1" smtClean="0"/>
        </a:defPPr>
      </a:lstStyle>
    </a:txDef>
  </a:objectDefaults>
  <a:extraClrSchemeLst/>
  <a:extLst>
    <a:ext uri="{05A4C25C-085E-4340-85A3-A5531E510DB2}">
      <thm15:themeFamily xmlns:thm15="http://schemas.microsoft.com/office/thememl/2012/main" name="Det Kgl. Bibliotek PowerPoint Skabelon (002).potx" id="{DF23A2D2-6AB5-43BF-83E9-0C3F7AABCDDC}" vid="{97FF4EFF-AB3F-4CB7-94A2-21C11BFCCA93}"/>
    </a:ext>
  </a:extLst>
</a:theme>
</file>

<file path=ppt/theme/theme2.xml><?xml version="1.0" encoding="utf-8"?>
<a:theme xmlns:a="http://schemas.openxmlformats.org/drawingml/2006/main" name="Office-tema">
  <a:themeElements>
    <a:clrScheme name="Kont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kabelondesign Arial">
      <a:majorFont>
        <a:latin typeface="Arial"/>
        <a:ea typeface=""/>
        <a:cs typeface=""/>
      </a:majorFont>
      <a:minorFont>
        <a:latin typeface="Arial"/>
        <a:ea typeface=""/>
        <a:cs typeface=""/>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kabelondesign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5A53D9D177FEBC4AA89EB2627B3DEFC3" ma:contentTypeVersion="12" ma:contentTypeDescription="Opret et nyt dokument." ma:contentTypeScope="" ma:versionID="fcc3c6ac14828e505e127bb4e00c163e">
  <xsd:schema xmlns:xsd="http://www.w3.org/2001/XMLSchema" xmlns:xs="http://www.w3.org/2001/XMLSchema" xmlns:p="http://schemas.microsoft.com/office/2006/metadata/properties" xmlns:ns2="d8cc1ed6-f957-4233-b162-1c74b1dc0c39" xmlns:ns3="9380c580-cfb0-435c-9601-70a0040764d2" targetNamespace="http://schemas.microsoft.com/office/2006/metadata/properties" ma:root="true" ma:fieldsID="c4b33adc0c874202690597facad9ffe6" ns2:_="" ns3:_="">
    <xsd:import namespace="d8cc1ed6-f957-4233-b162-1c74b1dc0c39"/>
    <xsd:import namespace="9380c580-cfb0-435c-9601-70a0040764d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cc1ed6-f957-4233-b162-1c74b1dc0c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380c580-cfb0-435c-9601-70a0040764d2" elementFormDefault="qualified">
    <xsd:import namespace="http://schemas.microsoft.com/office/2006/documentManagement/types"/>
    <xsd:import namespace="http://schemas.microsoft.com/office/infopath/2007/PartnerControls"/>
    <xsd:element name="SharedWithUsers" ma:index="18"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Delt med detaljer"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45C1D01-5D32-4CB2-BC17-9CEE9817389C}">
  <ds:schemaRefs>
    <ds:schemaRef ds:uri="http://purl.org/dc/elements/1.1/"/>
    <ds:schemaRef ds:uri="http://schemas.microsoft.com/office/2006/metadata/properties"/>
    <ds:schemaRef ds:uri="9380c580-cfb0-435c-9601-70a0040764d2"/>
    <ds:schemaRef ds:uri="http://purl.org/dc/terms/"/>
    <ds:schemaRef ds:uri="http://schemas.openxmlformats.org/package/2006/metadata/core-properties"/>
    <ds:schemaRef ds:uri="http://purl.org/dc/dcmitype/"/>
    <ds:schemaRef ds:uri="http://schemas.microsoft.com/office/2006/documentManagement/types"/>
    <ds:schemaRef ds:uri="http://schemas.microsoft.com/office/infopath/2007/PartnerControls"/>
    <ds:schemaRef ds:uri="d8cc1ed6-f957-4233-b162-1c74b1dc0c39"/>
    <ds:schemaRef ds:uri="http://www.w3.org/XML/1998/namespace"/>
  </ds:schemaRefs>
</ds:datastoreItem>
</file>

<file path=customXml/itemProps2.xml><?xml version="1.0" encoding="utf-8"?>
<ds:datastoreItem xmlns:ds="http://schemas.openxmlformats.org/officeDocument/2006/customXml" ds:itemID="{ABB266F1-F8C2-44E2-8524-056D377888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cc1ed6-f957-4233-b162-1c74b1dc0c39"/>
    <ds:schemaRef ds:uri="9380c580-cfb0-435c-9601-70a0040764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12F55C-11CC-455D-AEFF-D9FFC2E3C6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Powerpoint_Det Kgl. Bibliotek_Skabelon</Template>
  <TotalTime>0</TotalTime>
  <Words>2718</Words>
  <Application>Microsoft Office PowerPoint</Application>
  <PresentationFormat>Widescreen</PresentationFormat>
  <Paragraphs>183</Paragraphs>
  <Slides>11</Slides>
  <Notes>11</Notes>
  <HiddenSlides>0</HiddenSlides>
  <MMClips>0</MMClips>
  <ScaleCrop>false</ScaleCrop>
  <HeadingPairs>
    <vt:vector size="4" baseType="variant">
      <vt:variant>
        <vt:lpstr>Tema</vt:lpstr>
      </vt:variant>
      <vt:variant>
        <vt:i4>1</vt:i4>
      </vt:variant>
      <vt:variant>
        <vt:lpstr>Slidetitler</vt:lpstr>
      </vt:variant>
      <vt:variant>
        <vt:i4>11</vt:i4>
      </vt:variant>
    </vt:vector>
  </HeadingPairs>
  <TitlesOfParts>
    <vt:vector size="12" baseType="lpstr">
      <vt:lpstr>Det Kgl. Bibliotek PowerPoint Skabelon</vt:lpstr>
      <vt:lpstr>AI-powered software for literature searching:  What is the potential in the context of the University Library?  Perspectives from the study: "Artificial Intelligence and literature searching"  </vt:lpstr>
      <vt:lpstr>Presentation</vt:lpstr>
      <vt:lpstr>Definition of AI systems</vt:lpstr>
      <vt:lpstr>Outline of the project </vt:lpstr>
      <vt:lpstr>Outline of the project </vt:lpstr>
      <vt:lpstr>Outline of the project  </vt:lpstr>
      <vt:lpstr>Outline of the project </vt:lpstr>
      <vt:lpstr>Perspectives in AI search  at University Libraries  – our findings</vt:lpstr>
      <vt:lpstr>Perspectives in AI search  at University Libraries  – our findings</vt:lpstr>
      <vt:lpstr>Next steps</vt:lpstr>
      <vt:lpstr>Questions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AI-powered software for literature searching:  What is the potential in the context of the University Library?</dc:title>
  <dc:creator/>
  <cp:lastModifiedBy/>
  <cp:revision>1803</cp:revision>
  <dcterms:created xsi:type="dcterms:W3CDTF">2022-04-21T11:01:22Z</dcterms:created>
  <dcterms:modified xsi:type="dcterms:W3CDTF">2022-05-12T11:29:15Z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by">
    <vt:lpwstr>www.skabelondesign.dk</vt:lpwstr>
  </property>
  <property fmtid="{D5CDD505-2E9C-101B-9397-08002B2CF9AE}" pid="3" name="ContentTypeId">
    <vt:lpwstr>0x0101005A53D9D177FEBC4AA89EB2627B3DEFC3</vt:lpwstr>
  </property>
</Properties>
</file>