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Lato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B9ED746-1BDA-4BBB-B442-4D3EA37B637C}">
  <a:tblStyle styleId="{0B9ED746-1BDA-4BBB-B442-4D3EA37B63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Lato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Lato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Lato-boldItalic.fntdata"/><Relationship Id="rId30" Type="http://schemas.openxmlformats.org/officeDocument/2006/relationships/font" Target="fonts/Lato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2ae6169d92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2ae6169d9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293fd3441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293fd3441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297511a255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297511a255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29c9cdb82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129c9cdb82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297511a25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297511a25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27e82d3d8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127e82d3d8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29c9cdb82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129c9cdb82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28fb7ca36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28fb7ca36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287ebdca8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287ebdca8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29f912fabc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29f912fab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29f912fabc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29f912fab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1287ebdca8a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1287ebdca8a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cabe7a01b6ececd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cabe7a01b6ececd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12a43546372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12a4354637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ae6169d9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ae6169d9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28341850f7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128341850f7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28341850f7_2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28341850f7_2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28341850f7_4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28341850f7_4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293fd3441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293fd3441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27e82d3d8b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27e82d3d8b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272ac6230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272ac6230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11.jpg"/><Relationship Id="rId6" Type="http://schemas.openxmlformats.org/officeDocument/2006/relationships/image" Target="../media/image54.png"/><Relationship Id="rId7" Type="http://schemas.openxmlformats.org/officeDocument/2006/relationships/image" Target="../media/image52.png"/><Relationship Id="rId8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4.png"/><Relationship Id="rId6" Type="http://schemas.openxmlformats.org/officeDocument/2006/relationships/image" Target="../media/image17.png"/><Relationship Id="rId7" Type="http://schemas.openxmlformats.org/officeDocument/2006/relationships/image" Target="../media/image13.png"/><Relationship Id="rId8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29.png"/><Relationship Id="rId5" Type="http://schemas.openxmlformats.org/officeDocument/2006/relationships/image" Target="../media/image31.png"/><Relationship Id="rId6" Type="http://schemas.openxmlformats.org/officeDocument/2006/relationships/image" Target="../media/image30.png"/><Relationship Id="rId7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28.png"/><Relationship Id="rId5" Type="http://schemas.openxmlformats.org/officeDocument/2006/relationships/image" Target="../media/image35.png"/><Relationship Id="rId6" Type="http://schemas.openxmlformats.org/officeDocument/2006/relationships/image" Target="../media/image33.png"/><Relationship Id="rId7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image" Target="../media/image24.png"/><Relationship Id="rId5" Type="http://schemas.openxmlformats.org/officeDocument/2006/relationships/image" Target="../media/image19.png"/><Relationship Id="rId6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Relationship Id="rId6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4.png"/><Relationship Id="rId4" Type="http://schemas.openxmlformats.org/officeDocument/2006/relationships/image" Target="../media/image48.png"/><Relationship Id="rId5" Type="http://schemas.openxmlformats.org/officeDocument/2006/relationships/image" Target="../media/image38.png"/><Relationship Id="rId6" Type="http://schemas.openxmlformats.org/officeDocument/2006/relationships/image" Target="../media/image4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43.png"/><Relationship Id="rId5" Type="http://schemas.openxmlformats.org/officeDocument/2006/relationships/image" Target="../media/image4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46.png"/><Relationship Id="rId5" Type="http://schemas.openxmlformats.org/officeDocument/2006/relationships/image" Target="../media/image3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9.png"/><Relationship Id="rId4" Type="http://schemas.openxmlformats.org/officeDocument/2006/relationships/image" Target="../media/image4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Relationship Id="rId4" Type="http://schemas.openxmlformats.org/officeDocument/2006/relationships/image" Target="../media/image33.png"/><Relationship Id="rId5" Type="http://schemas.openxmlformats.org/officeDocument/2006/relationships/image" Target="../media/image9.png"/><Relationship Id="rId6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jpg"/><Relationship Id="rId4" Type="http://schemas.openxmlformats.org/officeDocument/2006/relationships/image" Target="../media/image5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3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11.jpg"/><Relationship Id="rId7" Type="http://schemas.openxmlformats.org/officeDocument/2006/relationships/image" Target="../media/image51.png"/><Relationship Id="rId8" Type="http://schemas.openxmlformats.org/officeDocument/2006/relationships/image" Target="../media/image4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Relationship Id="rId4" Type="http://schemas.openxmlformats.org/officeDocument/2006/relationships/image" Target="../media/image16.png"/><Relationship Id="rId5" Type="http://schemas.openxmlformats.org/officeDocument/2006/relationships/image" Target="../media/image4.png"/><Relationship Id="rId6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7.gif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11700" y="147300"/>
            <a:ext cx="8520600" cy="4848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4672500" y="139025"/>
            <a:ext cx="4159800" cy="48489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139025"/>
            <a:ext cx="8520600" cy="146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" sz="2980"/>
              <a:t>Data Cleaning, Detection </a:t>
            </a:r>
            <a:r>
              <a:rPr lang="it" sz="2980">
                <a:solidFill>
                  <a:schemeClr val="lt1"/>
                </a:solidFill>
              </a:rPr>
              <a:t>and </a:t>
            </a:r>
            <a:endParaRPr sz="298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" sz="2980"/>
              <a:t>Characterization of Sourc</a:t>
            </a:r>
            <a:r>
              <a:rPr lang="it" sz="2980">
                <a:solidFill>
                  <a:schemeClr val="lt1"/>
                </a:solidFill>
              </a:rPr>
              <a:t>es in ALMA Data </a:t>
            </a:r>
            <a:r>
              <a:rPr lang="it" sz="2980"/>
              <a:t>through Deep Learning</a:t>
            </a:r>
            <a:endParaRPr sz="2980"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1600025"/>
            <a:ext cx="4159800" cy="14610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00">
                <a:solidFill>
                  <a:schemeClr val="dk1"/>
                </a:solidFill>
              </a:rPr>
              <a:t>M. Delli Veneri  (INFN, Federico II, Naples)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00">
                <a:solidFill>
                  <a:schemeClr val="dk1"/>
                </a:solidFill>
              </a:rPr>
              <a:t>L. Tychoniec  (ESO)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00">
                <a:solidFill>
                  <a:schemeClr val="dk1"/>
                </a:solidFill>
              </a:rPr>
              <a:t>F. Guglielmetti  (ESO)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00">
                <a:solidFill>
                  <a:schemeClr val="dk1"/>
                </a:solidFill>
              </a:rPr>
              <a:t>E. Villard  (ESO)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00">
                <a:solidFill>
                  <a:schemeClr val="dk1"/>
                </a:solidFill>
              </a:rPr>
              <a:t>G. Longo  (INFN, Federico II, Naples)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75" y="3907825"/>
            <a:ext cx="1054650" cy="10506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3413" y="3907825"/>
            <a:ext cx="1796379" cy="10506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6875" y="3583448"/>
            <a:ext cx="1054651" cy="1375027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" name="Google Shape;61;p13"/>
          <p:cNvPicPr preferRelativeResize="0"/>
          <p:nvPr/>
        </p:nvPicPr>
        <p:blipFill rotWithShape="1">
          <a:blip r:embed="rId6">
            <a:alphaModFix/>
          </a:blip>
          <a:srcRect b="10420" l="28003" r="27707" t="11227"/>
          <a:stretch/>
        </p:blipFill>
        <p:spPr>
          <a:xfrm>
            <a:off x="5127625" y="1266575"/>
            <a:ext cx="1575475" cy="156775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2" name="Google Shape;62;p13"/>
          <p:cNvPicPr preferRelativeResize="0"/>
          <p:nvPr/>
        </p:nvPicPr>
        <p:blipFill rotWithShape="1">
          <a:blip r:embed="rId7">
            <a:alphaModFix/>
          </a:blip>
          <a:srcRect b="12382" l="28638" r="28496" t="12019"/>
          <a:stretch/>
        </p:blipFill>
        <p:spPr>
          <a:xfrm>
            <a:off x="7048300" y="1269025"/>
            <a:ext cx="1575475" cy="1562838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" name="Google Shape;63;p13"/>
          <p:cNvPicPr preferRelativeResize="0"/>
          <p:nvPr/>
        </p:nvPicPr>
        <p:blipFill rotWithShape="1">
          <a:blip r:embed="rId8">
            <a:alphaModFix/>
          </a:blip>
          <a:srcRect b="0" l="0" r="0" t="26659"/>
          <a:stretch/>
        </p:blipFill>
        <p:spPr>
          <a:xfrm>
            <a:off x="5627900" y="2992475"/>
            <a:ext cx="2526626" cy="196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2"/>
          <p:cNvPicPr preferRelativeResize="0"/>
          <p:nvPr/>
        </p:nvPicPr>
        <p:blipFill rotWithShape="1">
          <a:blip r:embed="rId3">
            <a:alphaModFix/>
          </a:blip>
          <a:srcRect b="0" l="0" r="20325" t="0"/>
          <a:stretch/>
        </p:blipFill>
        <p:spPr>
          <a:xfrm>
            <a:off x="658400" y="892537"/>
            <a:ext cx="5982725" cy="24366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7" name="Google Shape;187;p22"/>
          <p:cNvPicPr preferRelativeResize="0"/>
          <p:nvPr/>
        </p:nvPicPr>
        <p:blipFill rotWithShape="1">
          <a:blip r:embed="rId4">
            <a:alphaModFix/>
          </a:blip>
          <a:srcRect b="6733" l="7661" r="9508" t="5815"/>
          <a:stretch/>
        </p:blipFill>
        <p:spPr>
          <a:xfrm>
            <a:off x="3106875" y="968675"/>
            <a:ext cx="1085775" cy="114634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2"/>
          <p:cNvSpPr txBox="1"/>
          <p:nvPr/>
        </p:nvSpPr>
        <p:spPr>
          <a:xfrm>
            <a:off x="958425" y="201675"/>
            <a:ext cx="2011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Blobs Finder</a:t>
            </a:r>
            <a:endParaRPr sz="2500"/>
          </a:p>
        </p:txBody>
      </p:sp>
      <p:pic>
        <p:nvPicPr>
          <p:cNvPr id="189" name="Google Shape;18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4650" y="456525"/>
            <a:ext cx="1778150" cy="17781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0" name="Google Shape;19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14650" y="2333775"/>
            <a:ext cx="1778150" cy="17781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191" name="Google Shape;191;p22"/>
          <p:cNvGrpSpPr/>
          <p:nvPr/>
        </p:nvGrpSpPr>
        <p:grpSpPr>
          <a:xfrm>
            <a:off x="658400" y="3818725"/>
            <a:ext cx="6814700" cy="1234666"/>
            <a:chOff x="658300" y="3495525"/>
            <a:chExt cx="6814700" cy="1234666"/>
          </a:xfrm>
        </p:grpSpPr>
        <p:sp>
          <p:nvSpPr>
            <p:cNvPr id="192" name="Google Shape;192;p22"/>
            <p:cNvSpPr/>
            <p:nvPr/>
          </p:nvSpPr>
          <p:spPr>
            <a:xfrm>
              <a:off x="3570094" y="3871808"/>
              <a:ext cx="1898073" cy="858383"/>
            </a:xfrm>
            <a:prstGeom prst="rect">
              <a:avLst/>
            </a:prstGeom>
            <a:solidFill>
              <a:schemeClr val="accent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22"/>
            <p:cNvSpPr/>
            <p:nvPr/>
          </p:nvSpPr>
          <p:spPr>
            <a:xfrm>
              <a:off x="3187550" y="4073350"/>
              <a:ext cx="285000" cy="309600"/>
            </a:xfrm>
            <a:prstGeom prst="mathPlus">
              <a:avLst>
                <a:gd fmla="val 23520" name="adj1"/>
              </a:avLst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22"/>
            <p:cNvSpPr/>
            <p:nvPr/>
          </p:nvSpPr>
          <p:spPr>
            <a:xfrm>
              <a:off x="658400" y="3871875"/>
              <a:ext cx="2431800" cy="858300"/>
            </a:xfrm>
            <a:prstGeom prst="rect">
              <a:avLst/>
            </a:prstGeom>
            <a:solidFill>
              <a:schemeClr val="accent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22"/>
            <p:cNvSpPr txBox="1"/>
            <p:nvPr/>
          </p:nvSpPr>
          <p:spPr>
            <a:xfrm>
              <a:off x="658300" y="3495575"/>
              <a:ext cx="2431800" cy="338700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000"/>
                <a:t>Structural Similarity Index</a:t>
              </a:r>
              <a:endParaRPr sz="1000"/>
            </a:p>
          </p:txBody>
        </p:sp>
        <p:sp>
          <p:nvSpPr>
            <p:cNvPr id="196" name="Google Shape;196;p22"/>
            <p:cNvSpPr txBox="1"/>
            <p:nvPr/>
          </p:nvSpPr>
          <p:spPr>
            <a:xfrm>
              <a:off x="3570100" y="3495525"/>
              <a:ext cx="1898100" cy="338700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000"/>
                <a:t>Mean Absolute Error</a:t>
              </a:r>
              <a:endParaRPr sz="1000"/>
            </a:p>
          </p:txBody>
        </p:sp>
        <p:sp>
          <p:nvSpPr>
            <p:cNvPr id="197" name="Google Shape;197;p22"/>
            <p:cNvSpPr/>
            <p:nvPr/>
          </p:nvSpPr>
          <p:spPr>
            <a:xfrm>
              <a:off x="5596050" y="4095550"/>
              <a:ext cx="285000" cy="265200"/>
            </a:xfrm>
            <a:prstGeom prst="mathEqual">
              <a:avLst>
                <a:gd fmla="val 23520" name="adj1"/>
                <a:gd fmla="val 11760" name="adj2"/>
              </a:avLst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22"/>
            <p:cNvSpPr/>
            <p:nvPr/>
          </p:nvSpPr>
          <p:spPr>
            <a:xfrm>
              <a:off x="5979300" y="3894100"/>
              <a:ext cx="1493700" cy="668100"/>
            </a:xfrm>
            <a:prstGeom prst="rect">
              <a:avLst/>
            </a:prstGeom>
            <a:solidFill>
              <a:schemeClr val="accent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M-SSIM Loss</a:t>
              </a:r>
              <a:endParaRPr/>
            </a:p>
          </p:txBody>
        </p:sp>
        <p:pic>
          <p:nvPicPr>
            <p:cNvPr descr="{&quot;backgroundColor&quot;:&quot;#FFFFFF&quot;,&quot;backgroundColorModified&quot;:null,&quot;id&quot;:&quot;1&quot;,&quot;type&quot;:&quot;lalign*&quot;,&quot;aid&quot;:null,&quot;font&quot;:{&quot;family&quot;:&quot;Arial&quot;,&quot;size&quot;:12,&quot;color&quot;:&quot;#000000&quot;},&quot;code&quot;:&quot;\\begin{lalign*}\n&amp;{SSIM\\left(x,\\,y\\right)\\,=\\,\\frac{\\left(2\\,\\mu_{x}\\,\\mu_{y\\,}\\,+\\,c_{1}\\right)\\left(2\\sigma_{xy}\\,+\\,c_{2}\\right)}{\\left(\\mu_{x}^{2}\\,+\\,\\mu_{y}^{2}\\,+\\,c_{1}\\right)\\,\\left(\\sigma_{x}^{2}\\,+\\,\\sigma_{y}^{2}\\,+\\,c_{2}\\right)\\,}}\\\\\n&amp;{c_{1\\,}=\\,\\left(k_{1\\,}L\\right)^{\\,2}}\\\\\n&amp;{c_{2\\,}=\\,\\left(k_{2\\,}L\\right)^{\\,2}}\\\\\n&amp;{L\\,=\\,2^{precision}\\,-\\,1}\t\n\\end{lalign*}&quot;,&quot;ts&quot;:1652287803611,&quot;cs&quot;:&quot;SjKkLE0Vw4pV2angCebl1w==&quot;,&quot;size&quot;:{&quot;width&quot;:401.6666666666667,&quot;height&quot;:129.33333333333334}}" id="199" name="Google Shape;199;p2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78738" y="3948238"/>
              <a:ext cx="2191124" cy="705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{&quot;type&quot;:&quot;lalign*&quot;,&quot;font&quot;:{&quot;size&quot;:7.5,&quot;color&quot;:&quot;#000000&quot;,&quot;family&quot;:&quot;Arial&quot;},&quot;aid&quot;:null,&quot;code&quot;:&quot;\\begin{lalign*}\n&amp;{l\\left(x,\\,y\\,\\right)\\,=\\,mean\\left(\\left[l_{1},\\,.....,\\,l_{N}\\right]^{T}\\right)}\\\\\n&amp;{l_{n\\,}=\\,\\left|x_{n}\\,-\\,y_{n}\\right|}\t\n\\end{lalign*}&quot;,&quot;id&quot;:&quot;2&quot;,&quot;backgroundColorModified&quot;:null,&quot;backgroundColor&quot;:&quot;#FFFFFF&quot;,&quot;ts&quot;:1652287956940,&quot;cs&quot;:&quot;E2eSfI2gOYscodSZSl2nlw==&quot;,&quot;size&quot;:{&quot;width&quot;:177.98683858267717,&quot;height&quot;:38.68153779527557}}" id="200" name="Google Shape;200;p22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671475" y="3993975"/>
              <a:ext cx="1695325" cy="36844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1" name="Google Shape;201;p22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3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3"/>
          <p:cNvPicPr preferRelativeResize="0"/>
          <p:nvPr/>
        </p:nvPicPr>
        <p:blipFill rotWithShape="1">
          <a:blip r:embed="rId3">
            <a:alphaModFix/>
          </a:blip>
          <a:srcRect b="0" l="7661" r="9508" t="0"/>
          <a:stretch/>
        </p:blipFill>
        <p:spPr>
          <a:xfrm>
            <a:off x="307675" y="140175"/>
            <a:ext cx="746324" cy="90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 txBox="1"/>
          <p:nvPr/>
        </p:nvSpPr>
        <p:spPr>
          <a:xfrm>
            <a:off x="1162900" y="3059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Blobs Finder - Example Images</a:t>
            </a:r>
            <a:endParaRPr sz="2500"/>
          </a:p>
        </p:txBody>
      </p:sp>
      <p:pic>
        <p:nvPicPr>
          <p:cNvPr id="208" name="Google Shape;208;p23"/>
          <p:cNvPicPr preferRelativeResize="0"/>
          <p:nvPr/>
        </p:nvPicPr>
        <p:blipFill rotWithShape="1">
          <a:blip r:embed="rId4">
            <a:alphaModFix/>
          </a:blip>
          <a:srcRect b="0" l="0" r="0" t="7817"/>
          <a:stretch/>
        </p:blipFill>
        <p:spPr>
          <a:xfrm>
            <a:off x="64313" y="1159288"/>
            <a:ext cx="4445549" cy="1378157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9" name="Google Shape;209;p23"/>
          <p:cNvPicPr preferRelativeResize="0"/>
          <p:nvPr/>
        </p:nvPicPr>
        <p:blipFill rotWithShape="1">
          <a:blip r:embed="rId5">
            <a:alphaModFix/>
          </a:blip>
          <a:srcRect b="0" l="0" r="0" t="7817"/>
          <a:stretch/>
        </p:blipFill>
        <p:spPr>
          <a:xfrm>
            <a:off x="4604863" y="1154738"/>
            <a:ext cx="4474799" cy="13872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0" name="Google Shape;210;p23"/>
          <p:cNvPicPr preferRelativeResize="0"/>
          <p:nvPr/>
        </p:nvPicPr>
        <p:blipFill rotWithShape="1">
          <a:blip r:embed="rId6">
            <a:alphaModFix/>
          </a:blip>
          <a:srcRect b="0" l="0" r="0" t="7209"/>
          <a:stretch/>
        </p:blipFill>
        <p:spPr>
          <a:xfrm>
            <a:off x="64313" y="2601550"/>
            <a:ext cx="4445549" cy="13872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1" name="Google Shape;211;p23"/>
          <p:cNvPicPr preferRelativeResize="0"/>
          <p:nvPr/>
        </p:nvPicPr>
        <p:blipFill rotWithShape="1">
          <a:blip r:embed="rId7">
            <a:alphaModFix/>
          </a:blip>
          <a:srcRect b="0" l="0" r="0" t="7817"/>
          <a:stretch/>
        </p:blipFill>
        <p:spPr>
          <a:xfrm>
            <a:off x="4604863" y="2601550"/>
            <a:ext cx="4474824" cy="13872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12" name="Google Shape;212;p23"/>
          <p:cNvSpPr txBox="1"/>
          <p:nvPr/>
        </p:nvSpPr>
        <p:spPr>
          <a:xfrm>
            <a:off x="126675" y="3939975"/>
            <a:ext cx="8070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Test Sample composed by 100 cubes containing 402 sources: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it" sz="1100"/>
              <a:t>Number of found candidates: 331, i.e. ~82% with 0 FP.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it" sz="1100"/>
              <a:t>Processing time per cube  ~ 2 ms</a:t>
            </a:r>
            <a:endParaRPr sz="1100"/>
          </a:p>
        </p:txBody>
      </p:sp>
      <p:sp>
        <p:nvSpPr>
          <p:cNvPr id="213" name="Google Shape;213;p23"/>
          <p:cNvSpPr/>
          <p:nvPr/>
        </p:nvSpPr>
        <p:spPr>
          <a:xfrm>
            <a:off x="5375975" y="4144525"/>
            <a:ext cx="746400" cy="692700"/>
          </a:xfrm>
          <a:prstGeom prst="rect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82%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4"/>
          <p:cNvPicPr preferRelativeResize="0"/>
          <p:nvPr/>
        </p:nvPicPr>
        <p:blipFill rotWithShape="1">
          <a:blip r:embed="rId3">
            <a:alphaModFix/>
          </a:blip>
          <a:srcRect b="0" l="7661" r="9508" t="0"/>
          <a:stretch/>
        </p:blipFill>
        <p:spPr>
          <a:xfrm>
            <a:off x="307675" y="140175"/>
            <a:ext cx="746324" cy="90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4"/>
          <p:cNvSpPr txBox="1"/>
          <p:nvPr/>
        </p:nvSpPr>
        <p:spPr>
          <a:xfrm>
            <a:off x="1162900" y="3059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Blobs Finder - Source Deblending</a:t>
            </a:r>
            <a:endParaRPr sz="2500"/>
          </a:p>
        </p:txBody>
      </p:sp>
      <p:pic>
        <p:nvPicPr>
          <p:cNvPr id="220" name="Google Shape;220;p24"/>
          <p:cNvPicPr preferRelativeResize="0"/>
          <p:nvPr/>
        </p:nvPicPr>
        <p:blipFill rotWithShape="1">
          <a:blip r:embed="rId4">
            <a:alphaModFix/>
          </a:blip>
          <a:srcRect b="0" l="0" r="0" t="7501"/>
          <a:stretch/>
        </p:blipFill>
        <p:spPr>
          <a:xfrm>
            <a:off x="112550" y="1015739"/>
            <a:ext cx="4459441" cy="13872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1" name="Google Shape;221;p24"/>
          <p:cNvPicPr preferRelativeResize="0"/>
          <p:nvPr/>
        </p:nvPicPr>
        <p:blipFill rotWithShape="1">
          <a:blip r:embed="rId5">
            <a:alphaModFix/>
          </a:blip>
          <a:srcRect b="0" l="0" r="0" t="6916"/>
          <a:stretch/>
        </p:blipFill>
        <p:spPr>
          <a:xfrm>
            <a:off x="112550" y="2445050"/>
            <a:ext cx="4459450" cy="139599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2" name="Google Shape;222;p24"/>
          <p:cNvPicPr preferRelativeResize="0"/>
          <p:nvPr/>
        </p:nvPicPr>
        <p:blipFill rotWithShape="1">
          <a:blip r:embed="rId6">
            <a:alphaModFix/>
          </a:blip>
          <a:srcRect b="0" l="0" r="0" t="7774"/>
          <a:stretch/>
        </p:blipFill>
        <p:spPr>
          <a:xfrm>
            <a:off x="4604700" y="1011338"/>
            <a:ext cx="4500949" cy="13960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3" name="Google Shape;223;p24"/>
          <p:cNvSpPr txBox="1"/>
          <p:nvPr/>
        </p:nvSpPr>
        <p:spPr>
          <a:xfrm>
            <a:off x="5729725" y="2543325"/>
            <a:ext cx="2185500" cy="338700"/>
          </a:xfrm>
          <a:prstGeom prst="rect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There are cases of blended source</a:t>
            </a:r>
            <a:endParaRPr sz="1000"/>
          </a:p>
        </p:txBody>
      </p:sp>
      <p:sp>
        <p:nvSpPr>
          <p:cNvPr id="224" name="Google Shape;224;p24"/>
          <p:cNvSpPr/>
          <p:nvPr/>
        </p:nvSpPr>
        <p:spPr>
          <a:xfrm>
            <a:off x="5729725" y="3059500"/>
            <a:ext cx="2185500" cy="4371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Bounding boxes are extracted from 2D segmentation Image and used to create 1D Spectra.</a:t>
            </a:r>
            <a:endParaRPr sz="1000"/>
          </a:p>
        </p:txBody>
      </p:sp>
      <p:pic>
        <p:nvPicPr>
          <p:cNvPr id="225" name="Google Shape;225;p24"/>
          <p:cNvPicPr preferRelativeResize="0"/>
          <p:nvPr/>
        </p:nvPicPr>
        <p:blipFill rotWithShape="1">
          <a:blip r:embed="rId7">
            <a:alphaModFix/>
          </a:blip>
          <a:srcRect b="9449" l="8604" r="10378" t="8737"/>
          <a:stretch/>
        </p:blipFill>
        <p:spPr>
          <a:xfrm>
            <a:off x="6449313" y="3841050"/>
            <a:ext cx="746325" cy="7537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6" name="Google Shape;226;p24"/>
          <p:cNvCxnSpPr>
            <a:stCxn id="224" idx="2"/>
            <a:endCxn id="225" idx="0"/>
          </p:cNvCxnSpPr>
          <p:nvPr/>
        </p:nvCxnSpPr>
        <p:spPr>
          <a:xfrm>
            <a:off x="6822475" y="3496600"/>
            <a:ext cx="0" cy="344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27" name="Google Shape;227;p24"/>
          <p:cNvSpPr/>
          <p:nvPr/>
        </p:nvSpPr>
        <p:spPr>
          <a:xfrm>
            <a:off x="5139400" y="3038200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5</a:t>
            </a:r>
            <a:endParaRPr/>
          </a:p>
        </p:txBody>
      </p:sp>
      <p:sp>
        <p:nvSpPr>
          <p:cNvPr id="228" name="Google Shape;228;p24"/>
          <p:cNvSpPr/>
          <p:nvPr/>
        </p:nvSpPr>
        <p:spPr>
          <a:xfrm>
            <a:off x="7323600" y="3978050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6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5"/>
          <p:cNvSpPr/>
          <p:nvPr/>
        </p:nvSpPr>
        <p:spPr>
          <a:xfrm>
            <a:off x="758225" y="3275275"/>
            <a:ext cx="2943000" cy="17355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5"/>
          <p:cNvSpPr txBox="1"/>
          <p:nvPr/>
        </p:nvSpPr>
        <p:spPr>
          <a:xfrm>
            <a:off x="1162900" y="3059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Deep Bidirectional Gated Recurrent Unit (GRU)</a:t>
            </a:r>
            <a:endParaRPr sz="2500"/>
          </a:p>
        </p:txBody>
      </p:sp>
      <p:pic>
        <p:nvPicPr>
          <p:cNvPr id="235" name="Google Shape;235;p25"/>
          <p:cNvPicPr preferRelativeResize="0"/>
          <p:nvPr/>
        </p:nvPicPr>
        <p:blipFill rotWithShape="1">
          <a:blip r:embed="rId3">
            <a:alphaModFix/>
          </a:blip>
          <a:srcRect b="9449" l="8604" r="10378" t="8737"/>
          <a:stretch/>
        </p:blipFill>
        <p:spPr>
          <a:xfrm>
            <a:off x="326975" y="213825"/>
            <a:ext cx="746325" cy="753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325" y="1154325"/>
            <a:ext cx="2942924" cy="17888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{&quot;font&quot;:{&quot;size&quot;:8,&quot;color&quot;:&quot;#000000&quot;,&quot;family&quot;:&quot;Arial&quot;},&quot;id&quot;:&quot;3&quot;,&quot;backgroundColor&quot;:&quot;#FFFFFF&quot;,&quot;backgroundColorModified&quot;:false,&quot;aid&quot;:null,&quot;code&quot;:&quot;\\begin{align*}\n{r_{t\\,}}&amp;={\\,\\sigma\\left(W_{ir}x_{t}\\,+\\,b_{ir}\\,+\\,W_{hr}\\,h\\left(t\\,-\\,1\\right)\\,+\\,b_{hr}\\right)}\\\\\n{z_{t}\\,}&amp;={\\sigma\\left(W_{iz}x_{t}\\,+\\,b_{iz}\\,+W_{hz}h\\left(t\\,-\\,1\\right)\\,+\\,b_{hz}\\right)}\\\\\n{h_{t}^{\\prime}\\,}&amp;={\\tanh\\left(W_{ih}x_{t}\\,+\\,b_{ih}\\,+\\,r_{t}\\,\\odot\\,\\left(W_{hh}\\,h_{\\left(t\\,-\\,1\\right)}\\,+\\,b_{hh}\\right)\\right)}\\\\\n{h_{t}\\,}&amp;={\\left(1\\,-\\,z_{t}\\right)\\,\\odot\\,h^{\\prime}\\left(t\\right)\\,+\\,z_{t}\\,\\odot h_{\\left(t\\,-\\,1\\right)}}\t\n\\end{align*}&quot;,&quot;type&quot;:&quot;align*&quot;,&quot;ts&quot;:1652288478881,&quot;cs&quot;:&quot;zVrsaYE80kV5zX49BO4Brg==&quot;,&quot;size&quot;:{&quot;width&quot;:286.33856955380577,&quot;height&quot;:66.33592440944882}}" id="237" name="Google Shape;23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3775" y="3366350"/>
            <a:ext cx="2585550" cy="59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5"/>
          <p:cNvSpPr txBox="1"/>
          <p:nvPr/>
        </p:nvSpPr>
        <p:spPr>
          <a:xfrm>
            <a:off x="781650" y="4112600"/>
            <a:ext cx="2535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39" name="Google Shape;239;p25"/>
          <p:cNvSpPr txBox="1"/>
          <p:nvPr/>
        </p:nvSpPr>
        <p:spPr>
          <a:xfrm>
            <a:off x="638975" y="4112600"/>
            <a:ext cx="3181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 u="sng">
                <a:solidFill>
                  <a:schemeClr val="accent5"/>
                </a:solidFill>
              </a:rPr>
              <a:t>Reset Gate</a:t>
            </a:r>
            <a:r>
              <a:rPr lang="it" sz="1000"/>
              <a:t>: determines how much of the previous hidden state to forget;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 u="sng">
                <a:solidFill>
                  <a:schemeClr val="accent5"/>
                </a:solidFill>
              </a:rPr>
              <a:t>Update Gate</a:t>
            </a:r>
            <a:r>
              <a:rPr lang="it" sz="1000"/>
              <a:t>: updates the current hidden state.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GRU solves the RNN gradient problems.</a:t>
            </a:r>
            <a:endParaRPr sz="1000"/>
          </a:p>
        </p:txBody>
      </p:sp>
      <p:pic>
        <p:nvPicPr>
          <p:cNvPr id="240" name="Google Shape;240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99300" y="1154325"/>
            <a:ext cx="4052450" cy="309022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1" name="Google Shape;241;p25"/>
          <p:cNvSpPr txBox="1"/>
          <p:nvPr/>
        </p:nvSpPr>
        <p:spPr>
          <a:xfrm>
            <a:off x="4399300" y="4373500"/>
            <a:ext cx="2972100" cy="338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Loss: MAE(x, y)</a:t>
            </a:r>
            <a:endParaRPr sz="1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6"/>
          <p:cNvPicPr preferRelativeResize="0"/>
          <p:nvPr/>
        </p:nvPicPr>
        <p:blipFill rotWithShape="1">
          <a:blip r:embed="rId3">
            <a:alphaModFix/>
          </a:blip>
          <a:srcRect b="9449" l="8604" r="10378" t="8737"/>
          <a:stretch/>
        </p:blipFill>
        <p:spPr>
          <a:xfrm>
            <a:off x="4687838" y="1613737"/>
            <a:ext cx="944962" cy="95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6"/>
          <p:cNvPicPr preferRelativeResize="0"/>
          <p:nvPr/>
        </p:nvPicPr>
        <p:blipFill rotWithShape="1">
          <a:blip r:embed="rId4">
            <a:alphaModFix/>
          </a:blip>
          <a:srcRect b="1508" l="0" r="0" t="-4135"/>
          <a:stretch/>
        </p:blipFill>
        <p:spPr>
          <a:xfrm>
            <a:off x="326975" y="1284625"/>
            <a:ext cx="2866450" cy="16125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48" name="Google Shape;248;p26"/>
          <p:cNvCxnSpPr>
            <a:stCxn id="247" idx="3"/>
            <a:endCxn id="249" idx="0"/>
          </p:cNvCxnSpPr>
          <p:nvPr/>
        </p:nvCxnSpPr>
        <p:spPr>
          <a:xfrm>
            <a:off x="3193425" y="2090888"/>
            <a:ext cx="5403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50" name="Google Shape;25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9650" y="1260263"/>
            <a:ext cx="2866450" cy="16612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51" name="Google Shape;251;p26"/>
          <p:cNvCxnSpPr>
            <a:stCxn id="246" idx="3"/>
            <a:endCxn id="250" idx="1"/>
          </p:cNvCxnSpPr>
          <p:nvPr/>
        </p:nvCxnSpPr>
        <p:spPr>
          <a:xfrm>
            <a:off x="5632800" y="2090888"/>
            <a:ext cx="526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2" name="Google Shape;252;p26"/>
          <p:cNvSpPr txBox="1"/>
          <p:nvPr/>
        </p:nvSpPr>
        <p:spPr>
          <a:xfrm>
            <a:off x="1162900" y="305975"/>
            <a:ext cx="7042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Deep Bidirectional Gated Recurrent Unit (GRU) + Peaks Detection</a:t>
            </a:r>
            <a:endParaRPr sz="2500"/>
          </a:p>
        </p:txBody>
      </p:sp>
      <p:pic>
        <p:nvPicPr>
          <p:cNvPr id="253" name="Google Shape;253;p26"/>
          <p:cNvPicPr preferRelativeResize="0"/>
          <p:nvPr/>
        </p:nvPicPr>
        <p:blipFill rotWithShape="1">
          <a:blip r:embed="rId3">
            <a:alphaModFix/>
          </a:blip>
          <a:srcRect b="9449" l="8604" r="10378" t="8737"/>
          <a:stretch/>
        </p:blipFill>
        <p:spPr>
          <a:xfrm>
            <a:off x="326975" y="213825"/>
            <a:ext cx="746325" cy="75370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6"/>
          <p:cNvSpPr txBox="1"/>
          <p:nvPr/>
        </p:nvSpPr>
        <p:spPr>
          <a:xfrm>
            <a:off x="114975" y="2921500"/>
            <a:ext cx="3160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Receives 331 input spectra;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Processing time per spectrum ~ 7</a:t>
            </a:r>
            <a:r>
              <a:rPr lang="it" sz="1000"/>
              <a:t>𝝁</a:t>
            </a:r>
            <a:r>
              <a:rPr lang="it" sz="1000"/>
              <a:t>s</a:t>
            </a:r>
            <a:endParaRPr sz="10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5" name="Google Shape;255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8675" y="3376225"/>
            <a:ext cx="5544273" cy="15772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9" name="Google Shape;249;p26"/>
          <p:cNvSpPr/>
          <p:nvPr/>
        </p:nvSpPr>
        <p:spPr>
          <a:xfrm rot="-5400000">
            <a:off x="3436425" y="1787287"/>
            <a:ext cx="1201800" cy="6072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Standardization</a:t>
            </a:r>
            <a:endParaRPr sz="1100"/>
          </a:p>
        </p:txBody>
      </p:sp>
      <p:cxnSp>
        <p:nvCxnSpPr>
          <p:cNvPr id="256" name="Google Shape;256;p26"/>
          <p:cNvCxnSpPr>
            <a:stCxn id="249" idx="2"/>
            <a:endCxn id="246" idx="1"/>
          </p:cNvCxnSpPr>
          <p:nvPr/>
        </p:nvCxnSpPr>
        <p:spPr>
          <a:xfrm>
            <a:off x="4340925" y="2090887"/>
            <a:ext cx="346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7" name="Google Shape;257;p26"/>
          <p:cNvSpPr/>
          <p:nvPr/>
        </p:nvSpPr>
        <p:spPr>
          <a:xfrm>
            <a:off x="6988200" y="967525"/>
            <a:ext cx="1467300" cy="25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Probabilistic Output</a:t>
            </a:r>
            <a:endParaRPr sz="1000"/>
          </a:p>
        </p:txBody>
      </p:sp>
      <p:sp>
        <p:nvSpPr>
          <p:cNvPr id="258" name="Google Shape;258;p26"/>
          <p:cNvSpPr/>
          <p:nvPr/>
        </p:nvSpPr>
        <p:spPr>
          <a:xfrm>
            <a:off x="6051650" y="3376700"/>
            <a:ext cx="2974500" cy="867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it" sz="1000"/>
              <a:t>Frequency: </a:t>
            </a:r>
            <a:r>
              <a:rPr lang="it" sz="1000"/>
              <a:t>Peak Detection + Peak Separation -&gt; </a:t>
            </a:r>
            <a:r>
              <a:rPr b="1" lang="it" sz="1000"/>
              <a:t>Focus In Frequency</a:t>
            </a:r>
            <a:endParaRPr b="1"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it" sz="1000"/>
              <a:t>Spatial: </a:t>
            </a:r>
            <a:r>
              <a:rPr lang="it" sz="1000"/>
              <a:t>Pixel SNR + Bounding Box deformation -&gt; </a:t>
            </a:r>
            <a:r>
              <a:rPr b="1" lang="it" sz="1000"/>
              <a:t>Focus in x,y plane</a:t>
            </a:r>
            <a:endParaRPr b="1" sz="1000"/>
          </a:p>
        </p:txBody>
      </p:sp>
      <p:sp>
        <p:nvSpPr>
          <p:cNvPr id="259" name="Google Shape;259;p26"/>
          <p:cNvSpPr/>
          <p:nvPr/>
        </p:nvSpPr>
        <p:spPr>
          <a:xfrm>
            <a:off x="7304100" y="3076600"/>
            <a:ext cx="835500" cy="25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Deblending</a:t>
            </a:r>
            <a:endParaRPr sz="1000"/>
          </a:p>
        </p:txBody>
      </p:sp>
      <p:sp>
        <p:nvSpPr>
          <p:cNvPr id="260" name="Google Shape;260;p26"/>
          <p:cNvSpPr/>
          <p:nvPr/>
        </p:nvSpPr>
        <p:spPr>
          <a:xfrm>
            <a:off x="7304100" y="4342750"/>
            <a:ext cx="746400" cy="692700"/>
          </a:xfrm>
          <a:prstGeom prst="rect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98</a:t>
            </a:r>
            <a:r>
              <a:rPr lang="it"/>
              <a:t>%</a:t>
            </a:r>
            <a:endParaRPr/>
          </a:p>
        </p:txBody>
      </p:sp>
      <p:sp>
        <p:nvSpPr>
          <p:cNvPr id="261" name="Google Shape;261;p26"/>
          <p:cNvSpPr/>
          <p:nvPr/>
        </p:nvSpPr>
        <p:spPr>
          <a:xfrm>
            <a:off x="6103050" y="4342750"/>
            <a:ext cx="746400" cy="692700"/>
          </a:xfrm>
          <a:prstGeom prst="rect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82%</a:t>
            </a:r>
            <a:endParaRPr/>
          </a:p>
        </p:txBody>
      </p:sp>
      <p:sp>
        <p:nvSpPr>
          <p:cNvPr id="262" name="Google Shape;262;p26"/>
          <p:cNvSpPr/>
          <p:nvPr/>
        </p:nvSpPr>
        <p:spPr>
          <a:xfrm>
            <a:off x="6959825" y="4606850"/>
            <a:ext cx="255900" cy="2313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26"/>
          <p:cNvSpPr txBox="1"/>
          <p:nvPr/>
        </p:nvSpPr>
        <p:spPr>
          <a:xfrm>
            <a:off x="8107400" y="4375700"/>
            <a:ext cx="83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26"/>
          <p:cNvSpPr/>
          <p:nvPr/>
        </p:nvSpPr>
        <p:spPr>
          <a:xfrm>
            <a:off x="8138875" y="4342750"/>
            <a:ext cx="887100" cy="692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/>
              <a:t>394 / 402 </a:t>
            </a:r>
            <a:endParaRPr sz="13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7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8</a:t>
            </a:r>
            <a:endParaRPr/>
          </a:p>
        </p:txBody>
      </p:sp>
      <p:sp>
        <p:nvSpPr>
          <p:cNvPr id="270" name="Google Shape;270;p27"/>
          <p:cNvSpPr txBox="1"/>
          <p:nvPr/>
        </p:nvSpPr>
        <p:spPr>
          <a:xfrm>
            <a:off x="1092650" y="2016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Sources are put in </a:t>
            </a:r>
            <a:r>
              <a:rPr lang="it" sz="2500">
                <a:solidFill>
                  <a:schemeClr val="accent2"/>
                </a:solidFill>
              </a:rPr>
              <a:t>FOCUS</a:t>
            </a:r>
            <a:endParaRPr sz="2500">
              <a:solidFill>
                <a:schemeClr val="accent2"/>
              </a:solidFill>
            </a:endParaRPr>
          </a:p>
        </p:txBody>
      </p:sp>
      <p:sp>
        <p:nvSpPr>
          <p:cNvPr id="271" name="Google Shape;271;p27"/>
          <p:cNvSpPr txBox="1"/>
          <p:nvPr/>
        </p:nvSpPr>
        <p:spPr>
          <a:xfrm>
            <a:off x="1028675" y="726225"/>
            <a:ext cx="543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 sz="1000"/>
              <a:t>A potential source is put in focus by integrating only the slices of the cube within ± FWHM, and by cropping a 64 x 64 pixel region around the potential source center.</a:t>
            </a:r>
            <a:endParaRPr sz="1100"/>
          </a:p>
        </p:txBody>
      </p:sp>
      <p:pic>
        <p:nvPicPr>
          <p:cNvPr id="272" name="Google Shape;272;p27"/>
          <p:cNvPicPr preferRelativeResize="0"/>
          <p:nvPr/>
        </p:nvPicPr>
        <p:blipFill rotWithShape="1">
          <a:blip r:embed="rId3">
            <a:alphaModFix/>
          </a:blip>
          <a:srcRect b="7331" l="0" r="0" t="7416"/>
          <a:stretch/>
        </p:blipFill>
        <p:spPr>
          <a:xfrm>
            <a:off x="366475" y="1424850"/>
            <a:ext cx="3876651" cy="16612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73" name="Google Shape;273;p27"/>
          <p:cNvPicPr preferRelativeResize="0"/>
          <p:nvPr/>
        </p:nvPicPr>
        <p:blipFill rotWithShape="1">
          <a:blip r:embed="rId4">
            <a:alphaModFix/>
          </a:blip>
          <a:srcRect b="6275" l="0" r="0" t="9150"/>
          <a:stretch/>
        </p:blipFill>
        <p:spPr>
          <a:xfrm>
            <a:off x="366475" y="3181925"/>
            <a:ext cx="3876651" cy="166124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74" name="Google Shape;274;p27"/>
          <p:cNvPicPr preferRelativeResize="0"/>
          <p:nvPr/>
        </p:nvPicPr>
        <p:blipFill rotWithShape="1">
          <a:blip r:embed="rId5">
            <a:alphaModFix/>
          </a:blip>
          <a:srcRect b="8082" l="0" r="0" t="8165"/>
          <a:stretch/>
        </p:blipFill>
        <p:spPr>
          <a:xfrm>
            <a:off x="4400350" y="1424850"/>
            <a:ext cx="3907775" cy="166124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75" name="Google Shape;275;p27"/>
          <p:cNvPicPr preferRelativeResize="0"/>
          <p:nvPr/>
        </p:nvPicPr>
        <p:blipFill rotWithShape="1">
          <a:blip r:embed="rId6">
            <a:alphaModFix/>
          </a:blip>
          <a:srcRect b="7660" l="0" r="0" t="8432"/>
          <a:stretch/>
        </p:blipFill>
        <p:spPr>
          <a:xfrm>
            <a:off x="4400350" y="3181925"/>
            <a:ext cx="3907775" cy="166124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225" y="971175"/>
            <a:ext cx="3720499" cy="37204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81" name="Google Shape;281;p28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8</a:t>
            </a:r>
            <a:endParaRPr/>
          </a:p>
        </p:txBody>
      </p:sp>
      <p:sp>
        <p:nvSpPr>
          <p:cNvPr id="282" name="Google Shape;282;p28"/>
          <p:cNvSpPr txBox="1"/>
          <p:nvPr/>
        </p:nvSpPr>
        <p:spPr>
          <a:xfrm>
            <a:off x="1092650" y="2016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Sources are put in </a:t>
            </a:r>
            <a:r>
              <a:rPr lang="it" sz="2500">
                <a:solidFill>
                  <a:schemeClr val="accent2"/>
                </a:solidFill>
              </a:rPr>
              <a:t>FOCUS</a:t>
            </a:r>
            <a:endParaRPr sz="2500">
              <a:solidFill>
                <a:schemeClr val="accent2"/>
              </a:solidFill>
            </a:endParaRPr>
          </a:p>
        </p:txBody>
      </p:sp>
      <p:pic>
        <p:nvPicPr>
          <p:cNvPr id="283" name="Google Shape;283;p28"/>
          <p:cNvPicPr preferRelativeResize="0"/>
          <p:nvPr/>
        </p:nvPicPr>
        <p:blipFill rotWithShape="1">
          <a:blip r:embed="rId4">
            <a:alphaModFix/>
          </a:blip>
          <a:srcRect b="5089" l="0" r="0" t="9220"/>
          <a:stretch/>
        </p:blipFill>
        <p:spPr>
          <a:xfrm>
            <a:off x="4311000" y="971175"/>
            <a:ext cx="4257226" cy="18401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4" name="Google Shape;284;p28"/>
          <p:cNvPicPr preferRelativeResize="0"/>
          <p:nvPr/>
        </p:nvPicPr>
        <p:blipFill rotWithShape="1">
          <a:blip r:embed="rId5">
            <a:alphaModFix/>
          </a:blip>
          <a:srcRect b="7378" l="0" r="0" t="7616"/>
          <a:stretch/>
        </p:blipFill>
        <p:spPr>
          <a:xfrm>
            <a:off x="4311000" y="2864500"/>
            <a:ext cx="4257225" cy="182717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9"/>
          <p:cNvSpPr txBox="1"/>
          <p:nvPr>
            <p:ph type="title"/>
          </p:nvPr>
        </p:nvSpPr>
        <p:spPr>
          <a:xfrm>
            <a:off x="962850" y="200025"/>
            <a:ext cx="155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ResNets</a:t>
            </a:r>
            <a:endParaRPr/>
          </a:p>
        </p:txBody>
      </p:sp>
      <p:sp>
        <p:nvSpPr>
          <p:cNvPr id="290" name="Google Shape;290;p29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10</a:t>
            </a:r>
            <a:endParaRPr sz="1200"/>
          </a:p>
        </p:txBody>
      </p:sp>
      <p:pic>
        <p:nvPicPr>
          <p:cNvPr id="291" name="Google Shape;29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733589" y="-192964"/>
            <a:ext cx="1620000" cy="889482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2" name="Google Shape;29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677" y="1096652"/>
            <a:ext cx="4605849" cy="2147375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9"/>
          <p:cNvSpPr/>
          <p:nvPr/>
        </p:nvSpPr>
        <p:spPr>
          <a:xfrm>
            <a:off x="3150938" y="726213"/>
            <a:ext cx="994500" cy="31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ResBlock</a:t>
            </a:r>
            <a:endParaRPr sz="1200"/>
          </a:p>
        </p:txBody>
      </p:sp>
      <p:sp>
        <p:nvSpPr>
          <p:cNvPr id="294" name="Google Shape;294;p29"/>
          <p:cNvSpPr/>
          <p:nvPr/>
        </p:nvSpPr>
        <p:spPr>
          <a:xfrm>
            <a:off x="5006525" y="3134700"/>
            <a:ext cx="1078500" cy="260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ResNet</a:t>
            </a:r>
            <a:endParaRPr sz="1200"/>
          </a:p>
        </p:txBody>
      </p:sp>
      <p:sp>
        <p:nvSpPr>
          <p:cNvPr id="295" name="Google Shape;295;p29"/>
          <p:cNvSpPr txBox="1"/>
          <p:nvPr/>
        </p:nvSpPr>
        <p:spPr>
          <a:xfrm>
            <a:off x="5919213" y="2697875"/>
            <a:ext cx="318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Receives as input the 394 64 x 64 images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Loss: MAE(x, y)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it" sz="1000"/>
              <a:t>Processing time per image 0.5 ms</a:t>
            </a:r>
            <a:endParaRPr sz="1000"/>
          </a:p>
        </p:txBody>
      </p:sp>
      <p:pic>
        <p:nvPicPr>
          <p:cNvPr id="296" name="Google Shape;296;p29"/>
          <p:cNvPicPr preferRelativeResize="0"/>
          <p:nvPr/>
        </p:nvPicPr>
        <p:blipFill rotWithShape="1">
          <a:blip r:embed="rId5">
            <a:alphaModFix/>
          </a:blip>
          <a:srcRect b="0" l="0" r="37193" t="0"/>
          <a:stretch/>
        </p:blipFill>
        <p:spPr>
          <a:xfrm>
            <a:off x="5610375" y="772725"/>
            <a:ext cx="3325102" cy="18715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0"/>
          <p:cNvSpPr txBox="1"/>
          <p:nvPr>
            <p:ph type="title"/>
          </p:nvPr>
        </p:nvSpPr>
        <p:spPr>
          <a:xfrm>
            <a:off x="969775" y="200025"/>
            <a:ext cx="6704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ResNets + 2D Gaussian Modelling</a:t>
            </a:r>
            <a:endParaRPr/>
          </a:p>
        </p:txBody>
      </p:sp>
      <p:sp>
        <p:nvSpPr>
          <p:cNvPr id="302" name="Google Shape;302;p30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11</a:t>
            </a:r>
            <a:endParaRPr sz="1200"/>
          </a:p>
        </p:txBody>
      </p:sp>
      <p:pic>
        <p:nvPicPr>
          <p:cNvPr id="303" name="Google Shape;30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8050" y="772713"/>
            <a:ext cx="5294172" cy="18715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304" name="Google Shape;304;p30"/>
          <p:cNvGraphicFramePr/>
          <p:nvPr/>
        </p:nvGraphicFramePr>
        <p:xfrm>
          <a:off x="6236025" y="27090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{0B9ED746-1BDA-4BBB-B442-4D3EA37B637C}</a:tableStyleId>
              </a:tblPr>
              <a:tblGrid>
                <a:gridCol w="922900"/>
                <a:gridCol w="666175"/>
                <a:gridCol w="617125"/>
              </a:tblGrid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Parameter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Mean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Stddev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Res x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0.20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0.60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Res y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0.12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0.33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Res FWHMx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0.02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0.47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Res FWHMy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0.13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1.82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Res Theta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0.00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900"/>
                        <a:t>0.00</a:t>
                      </a:r>
                      <a:endParaRPr sz="900"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05" name="Google Shape;305;p30"/>
          <p:cNvPicPr preferRelativeResize="0"/>
          <p:nvPr/>
        </p:nvPicPr>
        <p:blipFill rotWithShape="1">
          <a:blip r:embed="rId4">
            <a:alphaModFix/>
          </a:blip>
          <a:srcRect b="40209" l="3352" r="1690" t="0"/>
          <a:stretch/>
        </p:blipFill>
        <p:spPr>
          <a:xfrm>
            <a:off x="128575" y="772725"/>
            <a:ext cx="2940025" cy="368308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06" name="Google Shape;306;p30"/>
          <p:cNvPicPr preferRelativeResize="0"/>
          <p:nvPr/>
        </p:nvPicPr>
        <p:blipFill rotWithShape="1">
          <a:blip r:embed="rId4">
            <a:alphaModFix/>
          </a:blip>
          <a:srcRect b="3" l="3352" r="1690" t="60476"/>
          <a:stretch/>
        </p:blipFill>
        <p:spPr>
          <a:xfrm>
            <a:off x="3148050" y="2709025"/>
            <a:ext cx="2861858" cy="23697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07" name="Google Shape;307;p30"/>
          <p:cNvSpPr txBox="1"/>
          <p:nvPr/>
        </p:nvSpPr>
        <p:spPr>
          <a:xfrm>
            <a:off x="6272750" y="4706375"/>
            <a:ext cx="2169600" cy="40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Pixel Units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1"/>
          <p:cNvSpPr txBox="1"/>
          <p:nvPr>
            <p:ph type="title"/>
          </p:nvPr>
        </p:nvSpPr>
        <p:spPr>
          <a:xfrm>
            <a:off x="969775" y="200025"/>
            <a:ext cx="6704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Fluxes and Data Compression</a:t>
            </a:r>
            <a:endParaRPr/>
          </a:p>
        </p:txBody>
      </p:sp>
      <p:sp>
        <p:nvSpPr>
          <p:cNvPr id="313" name="Google Shape;313;p31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12</a:t>
            </a:r>
            <a:endParaRPr sz="1200"/>
          </a:p>
        </p:txBody>
      </p:sp>
      <p:sp>
        <p:nvSpPr>
          <p:cNvPr id="314" name="Google Shape;314;p31"/>
          <p:cNvSpPr/>
          <p:nvPr/>
        </p:nvSpPr>
        <p:spPr>
          <a:xfrm>
            <a:off x="437775" y="1108600"/>
            <a:ext cx="1101600" cy="536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2D Gaussian Model</a:t>
            </a:r>
            <a:endParaRPr sz="1200"/>
          </a:p>
        </p:txBody>
      </p:sp>
      <p:sp>
        <p:nvSpPr>
          <p:cNvPr id="315" name="Google Shape;315;p31"/>
          <p:cNvSpPr/>
          <p:nvPr/>
        </p:nvSpPr>
        <p:spPr>
          <a:xfrm>
            <a:off x="437775" y="1727025"/>
            <a:ext cx="1101600" cy="536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Line Center</a:t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Line FWHM </a:t>
            </a:r>
            <a:endParaRPr sz="1200"/>
          </a:p>
        </p:txBody>
      </p:sp>
      <p:sp>
        <p:nvSpPr>
          <p:cNvPr id="316" name="Google Shape;316;p31"/>
          <p:cNvSpPr/>
          <p:nvPr/>
        </p:nvSpPr>
        <p:spPr>
          <a:xfrm>
            <a:off x="1899425" y="1433425"/>
            <a:ext cx="1101600" cy="572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3D Source Voxels</a:t>
            </a:r>
            <a:endParaRPr/>
          </a:p>
        </p:txBody>
      </p:sp>
      <p:cxnSp>
        <p:nvCxnSpPr>
          <p:cNvPr id="317" name="Google Shape;317;p31"/>
          <p:cNvCxnSpPr>
            <a:stCxn id="314" idx="3"/>
            <a:endCxn id="316" idx="1"/>
          </p:cNvCxnSpPr>
          <p:nvPr/>
        </p:nvCxnSpPr>
        <p:spPr>
          <a:xfrm>
            <a:off x="1539375" y="1376950"/>
            <a:ext cx="360000" cy="342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18" name="Google Shape;318;p31"/>
          <p:cNvCxnSpPr>
            <a:stCxn id="315" idx="3"/>
            <a:endCxn id="316" idx="1"/>
          </p:cNvCxnSpPr>
          <p:nvPr/>
        </p:nvCxnSpPr>
        <p:spPr>
          <a:xfrm flipH="1" rot="10800000">
            <a:off x="1539375" y="1719675"/>
            <a:ext cx="360000" cy="275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19" name="Google Shape;31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325" y="2448375"/>
            <a:ext cx="2584100" cy="209462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320" name="Google Shape;320;p31"/>
          <p:cNvCxnSpPr>
            <a:endCxn id="319" idx="3"/>
          </p:cNvCxnSpPr>
          <p:nvPr/>
        </p:nvCxnSpPr>
        <p:spPr>
          <a:xfrm flipH="1" rot="-5400000">
            <a:off x="2118175" y="2602438"/>
            <a:ext cx="1776000" cy="10500"/>
          </a:xfrm>
          <a:prstGeom prst="bentConnector4">
            <a:avLst>
              <a:gd fmla="val 293" name="adj1"/>
              <a:gd fmla="val 2367857" name="adj2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21" name="Google Shape;321;p31"/>
          <p:cNvPicPr preferRelativeResize="0"/>
          <p:nvPr/>
        </p:nvPicPr>
        <p:blipFill rotWithShape="1">
          <a:blip r:embed="rId4">
            <a:alphaModFix/>
          </a:blip>
          <a:srcRect b="11844" l="2042" r="72261" t="11988"/>
          <a:stretch/>
        </p:blipFill>
        <p:spPr>
          <a:xfrm>
            <a:off x="3361075" y="1038400"/>
            <a:ext cx="1920026" cy="19139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22" name="Google Shape;322;p31"/>
          <p:cNvPicPr preferRelativeResize="0"/>
          <p:nvPr/>
        </p:nvPicPr>
        <p:blipFill rotWithShape="1">
          <a:blip r:embed="rId4">
            <a:alphaModFix/>
          </a:blip>
          <a:srcRect b="12044" l="69373" r="5031" t="11578"/>
          <a:stretch/>
        </p:blipFill>
        <p:spPr>
          <a:xfrm>
            <a:off x="5342600" y="1031900"/>
            <a:ext cx="1920026" cy="19269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23" name="Google Shape;323;p31"/>
          <p:cNvPicPr preferRelativeResize="0"/>
          <p:nvPr/>
        </p:nvPicPr>
        <p:blipFill rotWithShape="1">
          <a:blip r:embed="rId4">
            <a:alphaModFix/>
          </a:blip>
          <a:srcRect b="12927" l="35719" r="38616" t="12306"/>
          <a:stretch/>
        </p:blipFill>
        <p:spPr>
          <a:xfrm>
            <a:off x="3336063" y="3044583"/>
            <a:ext cx="1920026" cy="188110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24" name="Google Shape;324;p31"/>
          <p:cNvPicPr preferRelativeResize="0"/>
          <p:nvPr/>
        </p:nvPicPr>
        <p:blipFill rotWithShape="1">
          <a:blip r:embed="rId4">
            <a:alphaModFix/>
          </a:blip>
          <a:srcRect b="12927" l="35719" r="38616" t="12306"/>
          <a:stretch/>
        </p:blipFill>
        <p:spPr>
          <a:xfrm>
            <a:off x="5342600" y="3061020"/>
            <a:ext cx="1920026" cy="188108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25" name="Google Shape;325;p31"/>
          <p:cNvSpPr/>
          <p:nvPr/>
        </p:nvSpPr>
        <p:spPr>
          <a:xfrm>
            <a:off x="7711350" y="1077100"/>
            <a:ext cx="1101600" cy="572700"/>
          </a:xfrm>
          <a:prstGeom prst="cube">
            <a:avLst>
              <a:gd fmla="val 25000" name="adj"/>
            </a:avLst>
          </a:prstGeom>
          <a:solidFill>
            <a:srgbClr val="674EA7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62.7 MB</a:t>
            </a:r>
            <a:endParaRPr/>
          </a:p>
        </p:txBody>
      </p:sp>
      <p:cxnSp>
        <p:nvCxnSpPr>
          <p:cNvPr id="326" name="Google Shape;326;p31"/>
          <p:cNvCxnSpPr>
            <a:stCxn id="321" idx="0"/>
            <a:endCxn id="325" idx="0"/>
          </p:cNvCxnSpPr>
          <p:nvPr/>
        </p:nvCxnSpPr>
        <p:spPr>
          <a:xfrm flipH="1" rot="-5400000">
            <a:off x="6307988" y="-948500"/>
            <a:ext cx="38700" cy="4012500"/>
          </a:xfrm>
          <a:prstGeom prst="bentConnector3">
            <a:avLst>
              <a:gd fmla="val -615310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327" name="Google Shape;327;p31"/>
          <p:cNvGrpSpPr/>
          <p:nvPr/>
        </p:nvGrpSpPr>
        <p:grpSpPr>
          <a:xfrm>
            <a:off x="7938300" y="2006125"/>
            <a:ext cx="647700" cy="1631700"/>
            <a:chOff x="7937700" y="1911675"/>
            <a:chExt cx="647700" cy="1631700"/>
          </a:xfrm>
        </p:grpSpPr>
        <p:pic>
          <p:nvPicPr>
            <p:cNvPr id="328" name="Google Shape;328;p31"/>
            <p:cNvPicPr preferRelativeResize="0"/>
            <p:nvPr/>
          </p:nvPicPr>
          <p:blipFill rotWithShape="1">
            <a:blip r:embed="rId5">
              <a:alphaModFix/>
            </a:blip>
            <a:srcRect b="0" l="7661" r="9508" t="0"/>
            <a:stretch/>
          </p:blipFill>
          <p:spPr>
            <a:xfrm>
              <a:off x="8039863" y="1911675"/>
              <a:ext cx="444565" cy="536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31"/>
            <p:cNvPicPr preferRelativeResize="0"/>
            <p:nvPr/>
          </p:nvPicPr>
          <p:blipFill rotWithShape="1">
            <a:blip r:embed="rId6">
              <a:alphaModFix/>
            </a:blip>
            <a:srcRect b="9449" l="8604" r="10378" t="8737"/>
            <a:stretch/>
          </p:blipFill>
          <p:spPr>
            <a:xfrm>
              <a:off x="8039875" y="2448375"/>
              <a:ext cx="444550" cy="4489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0" name="Google Shape;330;p31"/>
            <p:cNvSpPr/>
            <p:nvPr/>
          </p:nvSpPr>
          <p:spPr>
            <a:xfrm>
              <a:off x="7995000" y="2952350"/>
              <a:ext cx="534300" cy="536700"/>
            </a:xfrm>
            <a:prstGeom prst="ellipse">
              <a:avLst/>
            </a:prstGeom>
            <a:solidFill>
              <a:schemeClr val="accent5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600"/>
                <a:t>ResNets</a:t>
              </a:r>
              <a:endParaRPr sz="600"/>
            </a:p>
          </p:txBody>
        </p:sp>
        <p:sp>
          <p:nvSpPr>
            <p:cNvPr id="331" name="Google Shape;331;p31"/>
            <p:cNvSpPr/>
            <p:nvPr/>
          </p:nvSpPr>
          <p:spPr>
            <a:xfrm>
              <a:off x="7937700" y="1911675"/>
              <a:ext cx="647700" cy="1631700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2" name="Google Shape;332;p31"/>
          <p:cNvSpPr/>
          <p:nvPr/>
        </p:nvSpPr>
        <p:spPr>
          <a:xfrm rot="5400000">
            <a:off x="8156850" y="1767825"/>
            <a:ext cx="210600" cy="17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3" name="Google Shape;333;p31"/>
          <p:cNvCxnSpPr>
            <a:endCxn id="324" idx="3"/>
          </p:cNvCxnSpPr>
          <p:nvPr/>
        </p:nvCxnSpPr>
        <p:spPr>
          <a:xfrm flipH="1">
            <a:off x="7262626" y="3637960"/>
            <a:ext cx="999600" cy="363600"/>
          </a:xfrm>
          <a:prstGeom prst="bentConnector3">
            <a:avLst>
              <a:gd fmla="val 45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4" name="Google Shape;334;p31"/>
          <p:cNvSpPr/>
          <p:nvPr/>
        </p:nvSpPr>
        <p:spPr>
          <a:xfrm>
            <a:off x="7368150" y="4082025"/>
            <a:ext cx="804300" cy="5367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286 B</a:t>
            </a:r>
            <a:endParaRPr/>
          </a:p>
        </p:txBody>
      </p:sp>
      <p:sp>
        <p:nvSpPr>
          <p:cNvPr id="335" name="Google Shape;335;p31"/>
          <p:cNvSpPr/>
          <p:nvPr/>
        </p:nvSpPr>
        <p:spPr>
          <a:xfrm>
            <a:off x="8333600" y="4542988"/>
            <a:ext cx="733800" cy="479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99.58%</a:t>
            </a:r>
            <a:endParaRPr sz="1200"/>
          </a:p>
        </p:txBody>
      </p:sp>
      <p:sp>
        <p:nvSpPr>
          <p:cNvPr id="336" name="Google Shape;336;p31"/>
          <p:cNvSpPr/>
          <p:nvPr/>
        </p:nvSpPr>
        <p:spPr>
          <a:xfrm>
            <a:off x="8333600" y="3994138"/>
            <a:ext cx="733800" cy="479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/>
              <a:t>236</a:t>
            </a:r>
            <a:endParaRPr sz="1200"/>
          </a:p>
        </p:txBody>
      </p:sp>
      <p:sp>
        <p:nvSpPr>
          <p:cNvPr id="337" name="Google Shape;337;p31"/>
          <p:cNvSpPr/>
          <p:nvPr/>
        </p:nvSpPr>
        <p:spPr>
          <a:xfrm>
            <a:off x="437075" y="4628375"/>
            <a:ext cx="2584200" cy="3636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/>
              <a:t>Flux and Cont is about summing</a:t>
            </a:r>
            <a:endParaRPr sz="13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/>
        </p:nvSpPr>
        <p:spPr>
          <a:xfrm>
            <a:off x="7926300" y="3475625"/>
            <a:ext cx="1360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lt1"/>
                </a:solidFill>
              </a:rPr>
              <a:t>Credit: ESO</a:t>
            </a:r>
            <a:endParaRPr sz="800">
              <a:solidFill>
                <a:schemeClr val="lt1"/>
              </a:solidFill>
            </a:endParaRPr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8025" y="399375"/>
            <a:ext cx="3111126" cy="242510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ALMA2030 Roadmap Challenges </a:t>
            </a:r>
            <a:endParaRPr/>
          </a:p>
        </p:txBody>
      </p:sp>
      <p:sp>
        <p:nvSpPr>
          <p:cNvPr id="71" name="Google Shape;71;p14"/>
          <p:cNvSpPr txBox="1"/>
          <p:nvPr/>
        </p:nvSpPr>
        <p:spPr>
          <a:xfrm>
            <a:off x="462300" y="1175625"/>
            <a:ext cx="5017500" cy="33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it">
                <a:solidFill>
                  <a:schemeClr val="dk1"/>
                </a:solidFill>
              </a:rPr>
              <a:t>ESO ALMA Internal Development Study:                              ** </a:t>
            </a:r>
            <a:r>
              <a:rPr b="1" i="1" lang="it">
                <a:solidFill>
                  <a:schemeClr val="dk1"/>
                </a:solidFill>
              </a:rPr>
              <a:t>BRAIN</a:t>
            </a:r>
            <a:r>
              <a:rPr i="1" lang="it">
                <a:solidFill>
                  <a:schemeClr val="dk1"/>
                </a:solidFill>
              </a:rPr>
              <a:t> **   </a:t>
            </a:r>
            <a:r>
              <a:rPr lang="it">
                <a:solidFill>
                  <a:schemeClr val="dk1"/>
                </a:solidFill>
              </a:rPr>
              <a:t>(P.I. F.Guglielmetti)</a:t>
            </a:r>
            <a:r>
              <a:rPr i="1" lang="it">
                <a:solidFill>
                  <a:schemeClr val="dk1"/>
                </a:solidFill>
              </a:rPr>
              <a:t>                                                           feasibility of artificial intelligence methodologies to refine the Common Astronomy Software Applications (CASA)</a:t>
            </a:r>
            <a:endParaRPr i="1"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➢"/>
            </a:pPr>
            <a:r>
              <a:rPr b="1" lang="it">
                <a:solidFill>
                  <a:schemeClr val="dk1"/>
                </a:solidFill>
              </a:rPr>
              <a:t>Image reconstruction (cubes)</a:t>
            </a:r>
            <a:endParaRPr b="1">
              <a:solidFill>
                <a:schemeClr val="dk1"/>
              </a:solidFill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</a:pPr>
            <a:r>
              <a:rPr lang="it">
                <a:solidFill>
                  <a:schemeClr val="dk1"/>
                </a:solidFill>
              </a:rPr>
              <a:t>Complexities: </a:t>
            </a:r>
            <a:endParaRPr>
              <a:solidFill>
                <a:schemeClr val="dk1"/>
              </a:solidFill>
            </a:endParaRPr>
          </a:p>
          <a:p>
            <a: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>
                <a:solidFill>
                  <a:schemeClr val="dk1"/>
                </a:solidFill>
              </a:rPr>
              <a:t>Sparse sampling, sky and instrumental responses, noise, image size</a:t>
            </a:r>
            <a:endParaRPr>
              <a:solidFill>
                <a:schemeClr val="dk1"/>
              </a:solidFill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</a:pPr>
            <a:r>
              <a:rPr lang="it">
                <a:solidFill>
                  <a:schemeClr val="dk1"/>
                </a:solidFill>
              </a:rPr>
              <a:t>Data volume handling</a:t>
            </a:r>
            <a:endParaRPr>
              <a:solidFill>
                <a:schemeClr val="dk1"/>
              </a:solidFill>
            </a:endParaRPr>
          </a:p>
          <a:p>
            <a: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>
                <a:solidFill>
                  <a:schemeClr val="dk1"/>
                </a:solidFill>
              </a:rPr>
              <a:t>1 TB of scientific data daily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➢"/>
            </a:pPr>
            <a:r>
              <a:rPr b="1" lang="it">
                <a:solidFill>
                  <a:schemeClr val="dk1"/>
                </a:solidFill>
              </a:rPr>
              <a:t>Speed up procedures</a:t>
            </a:r>
            <a:endParaRPr b="1" sz="900"/>
          </a:p>
        </p:txBody>
      </p:sp>
      <p:sp>
        <p:nvSpPr>
          <p:cNvPr id="72" name="Google Shape;72;p14"/>
          <p:cNvSpPr txBox="1"/>
          <p:nvPr/>
        </p:nvSpPr>
        <p:spPr>
          <a:xfrm>
            <a:off x="5479800" y="2968800"/>
            <a:ext cx="32190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rgbClr val="0B5394"/>
                </a:solidFill>
              </a:rPr>
              <a:t>ALMA2030 Development Roadmap, electronic upgrades :</a:t>
            </a:r>
            <a:endParaRPr sz="1200">
              <a:solidFill>
                <a:srgbClr val="0B5394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200"/>
              <a:buChar char="●"/>
            </a:pPr>
            <a:r>
              <a:rPr lang="it" sz="1200">
                <a:solidFill>
                  <a:srgbClr val="0B5394"/>
                </a:solidFill>
              </a:rPr>
              <a:t>receivers and correlator</a:t>
            </a:r>
            <a:endParaRPr sz="1200">
              <a:solidFill>
                <a:srgbClr val="0B539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rgbClr val="0B5394"/>
                </a:solidFill>
              </a:rPr>
              <a:t>ALMA </a:t>
            </a:r>
            <a:r>
              <a:rPr b="1" lang="it" sz="1200">
                <a:solidFill>
                  <a:srgbClr val="0B5394"/>
                </a:solidFill>
              </a:rPr>
              <a:t>sensitivity and observing efficiency</a:t>
            </a:r>
            <a:r>
              <a:rPr lang="it" sz="1200">
                <a:solidFill>
                  <a:srgbClr val="0B5394"/>
                </a:solidFill>
              </a:rPr>
              <a:t> will increase with a consequent </a:t>
            </a:r>
            <a:r>
              <a:rPr b="1" lang="it" sz="1200">
                <a:solidFill>
                  <a:srgbClr val="0B5394"/>
                </a:solidFill>
              </a:rPr>
              <a:t>improvement of daily data rate</a:t>
            </a:r>
            <a:r>
              <a:rPr lang="it" sz="1200">
                <a:solidFill>
                  <a:srgbClr val="0B5394"/>
                </a:solidFill>
              </a:rPr>
              <a:t>, producing single field and cubes of at least </a:t>
            </a:r>
            <a:r>
              <a:rPr b="1" lang="it" sz="1200">
                <a:solidFill>
                  <a:srgbClr val="0B5394"/>
                </a:solidFill>
              </a:rPr>
              <a:t>two orders of magnitude larger than</a:t>
            </a:r>
            <a:r>
              <a:rPr lang="it" sz="1200">
                <a:solidFill>
                  <a:srgbClr val="0B5394"/>
                </a:solidFill>
              </a:rPr>
              <a:t> the current cube size (GB regime)</a:t>
            </a:r>
            <a:endParaRPr sz="1200">
              <a:solidFill>
                <a:srgbClr val="0B5394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2"/>
          <p:cNvSpPr txBox="1"/>
          <p:nvPr>
            <p:ph type="title"/>
          </p:nvPr>
        </p:nvSpPr>
        <p:spPr>
          <a:xfrm>
            <a:off x="311700" y="445025"/>
            <a:ext cx="3942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Looking Forward</a:t>
            </a:r>
            <a:endParaRPr/>
          </a:p>
        </p:txBody>
      </p:sp>
      <p:sp>
        <p:nvSpPr>
          <p:cNvPr id="343" name="Google Shape;343;p32"/>
          <p:cNvSpPr txBox="1"/>
          <p:nvPr>
            <p:ph idx="1" type="body"/>
          </p:nvPr>
        </p:nvSpPr>
        <p:spPr>
          <a:xfrm>
            <a:off x="311700" y="1152475"/>
            <a:ext cx="4043400" cy="3416400"/>
          </a:xfrm>
          <a:prstGeom prst="rect">
            <a:avLst/>
          </a:prstGeom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175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 sz="1400">
                <a:solidFill>
                  <a:schemeClr val="dk1"/>
                </a:solidFill>
              </a:rPr>
              <a:t>Extend the study to </a:t>
            </a:r>
            <a:r>
              <a:rPr lang="it" sz="1400">
                <a:solidFill>
                  <a:schemeClr val="accent5"/>
                </a:solidFill>
              </a:rPr>
              <a:t>more realistic simulated data</a:t>
            </a:r>
            <a:r>
              <a:rPr lang="it" sz="1400">
                <a:solidFill>
                  <a:schemeClr val="dk1"/>
                </a:solidFill>
              </a:rPr>
              <a:t> (3D Inclination, Velocity Dispersion, More Complex Line Profiles, Continuum dependency on frequency, More Complex Morphologies);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 sz="1400">
                <a:solidFill>
                  <a:schemeClr val="dk1"/>
                </a:solidFill>
              </a:rPr>
              <a:t>Study the pipeline performances with increasingly lower SNR (test the </a:t>
            </a:r>
            <a:r>
              <a:rPr lang="it" sz="1400">
                <a:solidFill>
                  <a:schemeClr val="accent1"/>
                </a:solidFill>
              </a:rPr>
              <a:t>SNR detection limits</a:t>
            </a:r>
            <a:r>
              <a:rPr lang="it" sz="1400">
                <a:solidFill>
                  <a:schemeClr val="dk1"/>
                </a:solidFill>
              </a:rPr>
              <a:t>);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 sz="1400">
                <a:solidFill>
                  <a:schemeClr val="dk1"/>
                </a:solidFill>
              </a:rPr>
              <a:t>Application</a:t>
            </a:r>
            <a:r>
              <a:rPr lang="it" sz="1400">
                <a:solidFill>
                  <a:schemeClr val="dk1"/>
                </a:solidFill>
              </a:rPr>
              <a:t> on substantial sample of </a:t>
            </a:r>
            <a:r>
              <a:rPr lang="it" sz="1400">
                <a:solidFill>
                  <a:schemeClr val="accent5"/>
                </a:solidFill>
              </a:rPr>
              <a:t>real</a:t>
            </a:r>
            <a:r>
              <a:rPr lang="it" sz="1400">
                <a:solidFill>
                  <a:schemeClr val="dk1"/>
                </a:solidFill>
              </a:rPr>
              <a:t> ALMA Calibrated Measurement Sets;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 sz="1400">
                <a:solidFill>
                  <a:schemeClr val="accent1"/>
                </a:solidFill>
              </a:rPr>
              <a:t>Quality </a:t>
            </a:r>
            <a:r>
              <a:rPr lang="it" sz="1400">
                <a:solidFill>
                  <a:schemeClr val="accent1"/>
                </a:solidFill>
              </a:rPr>
              <a:t>assessment</a:t>
            </a:r>
            <a:r>
              <a:rPr lang="it" sz="1400">
                <a:solidFill>
                  <a:schemeClr val="dk1"/>
                </a:solidFill>
              </a:rPr>
              <a:t> compared to tclean task of CASA </a:t>
            </a:r>
            <a:r>
              <a:rPr lang="it" sz="1400">
                <a:solidFill>
                  <a:schemeClr val="dk1"/>
                </a:solidFill>
              </a:rPr>
              <a:t>especially</a:t>
            </a:r>
            <a:r>
              <a:rPr lang="it" sz="1400">
                <a:solidFill>
                  <a:schemeClr val="dk1"/>
                </a:solidFill>
              </a:rPr>
              <a:t> on long baselines;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it" sz="1400">
                <a:solidFill>
                  <a:schemeClr val="dk1"/>
                </a:solidFill>
              </a:rPr>
              <a:t>Modify the networks and loss functions for measurement </a:t>
            </a:r>
            <a:r>
              <a:rPr lang="it" sz="1400">
                <a:solidFill>
                  <a:schemeClr val="accent5"/>
                </a:solidFill>
              </a:rPr>
              <a:t>errors propagation</a:t>
            </a:r>
            <a:r>
              <a:rPr lang="it" sz="1400">
                <a:solidFill>
                  <a:schemeClr val="dk1"/>
                </a:solidFill>
              </a:rPr>
              <a:t> </a:t>
            </a:r>
            <a:r>
              <a:rPr lang="it" sz="1400">
                <a:solidFill>
                  <a:schemeClr val="dk1"/>
                </a:solidFill>
              </a:rPr>
              <a:t>through</a:t>
            </a:r>
            <a:r>
              <a:rPr lang="it" sz="1400">
                <a:solidFill>
                  <a:schemeClr val="dk1"/>
                </a:solidFill>
              </a:rPr>
              <a:t> the pipeline -&gt; parameters +- errors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344" name="Google Shape;344;p32"/>
          <p:cNvSpPr/>
          <p:nvPr/>
        </p:nvSpPr>
        <p:spPr>
          <a:xfrm>
            <a:off x="4400400" y="-7800"/>
            <a:ext cx="4743900" cy="51435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5" name="Google Shape;34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180450"/>
            <a:ext cx="4286250" cy="22383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46" name="Google Shape;346;p32"/>
          <p:cNvPicPr preferRelativeResize="0"/>
          <p:nvPr/>
        </p:nvPicPr>
        <p:blipFill rotWithShape="1">
          <a:blip r:embed="rId4">
            <a:alphaModFix/>
          </a:blip>
          <a:srcRect b="42297" l="0" r="0" t="38035"/>
          <a:stretch/>
        </p:blipFill>
        <p:spPr>
          <a:xfrm>
            <a:off x="4391100" y="4199100"/>
            <a:ext cx="4762500" cy="93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6051C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3"/>
          <p:cNvSpPr/>
          <p:nvPr/>
        </p:nvSpPr>
        <p:spPr>
          <a:xfrm>
            <a:off x="305475" y="1940175"/>
            <a:ext cx="3733800" cy="13062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lt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lt1"/>
              </a:solidFill>
            </a:endParaRPr>
          </a:p>
        </p:txBody>
      </p:sp>
      <p:sp>
        <p:nvSpPr>
          <p:cNvPr id="352" name="Google Shape;352;p33"/>
          <p:cNvSpPr/>
          <p:nvPr/>
        </p:nvSpPr>
        <p:spPr>
          <a:xfrm>
            <a:off x="4291450" y="0"/>
            <a:ext cx="48525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3" name="Google Shape;353;p33"/>
          <p:cNvPicPr preferRelativeResize="0"/>
          <p:nvPr/>
        </p:nvPicPr>
        <p:blipFill rotWithShape="1">
          <a:blip r:embed="rId3">
            <a:alphaModFix/>
          </a:blip>
          <a:srcRect b="4924" l="0" r="0" t="0"/>
          <a:stretch/>
        </p:blipFill>
        <p:spPr>
          <a:xfrm>
            <a:off x="4951975" y="271625"/>
            <a:ext cx="3629025" cy="460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3"/>
          <p:cNvSpPr txBox="1"/>
          <p:nvPr/>
        </p:nvSpPr>
        <p:spPr>
          <a:xfrm>
            <a:off x="171975" y="242325"/>
            <a:ext cx="3955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3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Thank You for Your Attention</a:t>
            </a:r>
            <a:endParaRPr b="1" sz="3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5" name="Google Shape;355;p33"/>
          <p:cNvSpPr txBox="1"/>
          <p:nvPr/>
        </p:nvSpPr>
        <p:spPr>
          <a:xfrm>
            <a:off x="1537725" y="1995650"/>
            <a:ext cx="2501400" cy="3849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lt1"/>
                </a:solidFill>
              </a:rPr>
              <a:t>michele.delliveneri@unina.it</a:t>
            </a:r>
            <a:endParaRPr sz="1300">
              <a:solidFill>
                <a:schemeClr val="lt1"/>
              </a:solidFill>
            </a:endParaRPr>
          </a:p>
        </p:txBody>
      </p:sp>
      <p:grpSp>
        <p:nvGrpSpPr>
          <p:cNvPr id="356" name="Google Shape;356;p33"/>
          <p:cNvGrpSpPr/>
          <p:nvPr/>
        </p:nvGrpSpPr>
        <p:grpSpPr>
          <a:xfrm>
            <a:off x="37450" y="3980250"/>
            <a:ext cx="1072075" cy="1085100"/>
            <a:chOff x="37450" y="3980250"/>
            <a:chExt cx="1072075" cy="1085100"/>
          </a:xfrm>
        </p:grpSpPr>
        <p:sp>
          <p:nvSpPr>
            <p:cNvPr id="357" name="Google Shape;357;p33"/>
            <p:cNvSpPr/>
            <p:nvPr/>
          </p:nvSpPr>
          <p:spPr>
            <a:xfrm>
              <a:off x="37625" y="3980250"/>
              <a:ext cx="1071900" cy="10851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58" name="Google Shape;358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450" y="3988925"/>
              <a:ext cx="1054660" cy="105065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grpSp>
        <p:nvGrpSpPr>
          <p:cNvPr id="359" name="Google Shape;359;p33"/>
          <p:cNvGrpSpPr/>
          <p:nvPr/>
        </p:nvGrpSpPr>
        <p:grpSpPr>
          <a:xfrm>
            <a:off x="1189950" y="3980307"/>
            <a:ext cx="1838700" cy="1085116"/>
            <a:chOff x="1189950" y="3963150"/>
            <a:chExt cx="1838700" cy="1102200"/>
          </a:xfrm>
        </p:grpSpPr>
        <p:sp>
          <p:nvSpPr>
            <p:cNvPr id="360" name="Google Shape;360;p33"/>
            <p:cNvSpPr/>
            <p:nvPr/>
          </p:nvSpPr>
          <p:spPr>
            <a:xfrm>
              <a:off x="1189950" y="3963150"/>
              <a:ext cx="1838700" cy="11022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61" name="Google Shape;361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219837" y="3988925"/>
              <a:ext cx="1796375" cy="105065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pic>
        <p:nvPicPr>
          <p:cNvPr id="362" name="Google Shape;36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26500" y="3690323"/>
            <a:ext cx="1054651" cy="137502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63" name="Google Shape;36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7699" y="1995650"/>
            <a:ext cx="589375" cy="558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4" name="Google Shape;364;p33"/>
          <p:cNvGrpSpPr/>
          <p:nvPr/>
        </p:nvGrpSpPr>
        <p:grpSpPr>
          <a:xfrm>
            <a:off x="1003951" y="1995656"/>
            <a:ext cx="398854" cy="372130"/>
            <a:chOff x="37625" y="3973100"/>
            <a:chExt cx="1071900" cy="1092250"/>
          </a:xfrm>
        </p:grpSpPr>
        <p:sp>
          <p:nvSpPr>
            <p:cNvPr id="365" name="Google Shape;365;p33"/>
            <p:cNvSpPr/>
            <p:nvPr/>
          </p:nvSpPr>
          <p:spPr>
            <a:xfrm>
              <a:off x="37625" y="3980250"/>
              <a:ext cx="1071900" cy="1085100"/>
            </a:xfrm>
            <a:prstGeom prst="rect">
              <a:avLst/>
            </a:prstGeom>
            <a:solidFill>
              <a:schemeClr val="lt1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66" name="Google Shape;366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6250" y="3973100"/>
              <a:ext cx="1054660" cy="1050650"/>
            </a:xfrm>
            <a:prstGeom prst="rect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grpSp>
        <p:nvGrpSpPr>
          <p:cNvPr id="367" name="Google Shape;367;p33"/>
          <p:cNvGrpSpPr/>
          <p:nvPr/>
        </p:nvGrpSpPr>
        <p:grpSpPr>
          <a:xfrm>
            <a:off x="1003972" y="2434762"/>
            <a:ext cx="398814" cy="372103"/>
            <a:chOff x="1189950" y="3963150"/>
            <a:chExt cx="1838700" cy="1102200"/>
          </a:xfrm>
        </p:grpSpPr>
        <p:sp>
          <p:nvSpPr>
            <p:cNvPr id="368" name="Google Shape;368;p33"/>
            <p:cNvSpPr/>
            <p:nvPr/>
          </p:nvSpPr>
          <p:spPr>
            <a:xfrm>
              <a:off x="1189950" y="3963150"/>
              <a:ext cx="1838700" cy="1102200"/>
            </a:xfrm>
            <a:prstGeom prst="rect">
              <a:avLst/>
            </a:prstGeom>
            <a:solidFill>
              <a:schemeClr val="lt1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69" name="Google Shape;369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219837" y="3988925"/>
              <a:ext cx="1796375" cy="1050650"/>
            </a:xfrm>
            <a:prstGeom prst="rect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pic>
        <p:nvPicPr>
          <p:cNvPr id="370" name="Google Shape;370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03950" y="2873845"/>
            <a:ext cx="398850" cy="31227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3"/>
          <p:cNvSpPr txBox="1"/>
          <p:nvPr/>
        </p:nvSpPr>
        <p:spPr>
          <a:xfrm>
            <a:off x="1537725" y="2436175"/>
            <a:ext cx="2501400" cy="3693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michele.delliveneri@na.infn.it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372" name="Google Shape;372;p33"/>
          <p:cNvSpPr txBox="1"/>
          <p:nvPr/>
        </p:nvSpPr>
        <p:spPr>
          <a:xfrm>
            <a:off x="1537725" y="2850800"/>
            <a:ext cx="2501400" cy="3693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@m_delliveneri</a:t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342825" y="345075"/>
            <a:ext cx="5971500" cy="71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Why Deep Learning for ALMA</a:t>
            </a:r>
            <a:endParaRPr/>
          </a:p>
        </p:txBody>
      </p:sp>
      <p:sp>
        <p:nvSpPr>
          <p:cNvPr id="78" name="Google Shape;78;p15"/>
          <p:cNvSpPr txBox="1"/>
          <p:nvPr/>
        </p:nvSpPr>
        <p:spPr>
          <a:xfrm>
            <a:off x="7824825" y="3894375"/>
            <a:ext cx="1360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lt1"/>
                </a:solidFill>
              </a:rPr>
              <a:t>Credit: ESO</a:t>
            </a:r>
            <a:endParaRPr sz="800">
              <a:solidFill>
                <a:schemeClr val="lt1"/>
              </a:solidFill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471500" y="1057275"/>
            <a:ext cx="3335100" cy="3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/>
              <a:t>It’s cool;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>
                <a:solidFill>
                  <a:schemeClr val="accent5"/>
                </a:solidFill>
              </a:rPr>
              <a:t>Speed up</a:t>
            </a:r>
            <a:r>
              <a:rPr lang="it"/>
              <a:t> in processing time;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/>
              <a:t>Does </a:t>
            </a:r>
            <a:r>
              <a:rPr lang="it">
                <a:solidFill>
                  <a:schemeClr val="accent2"/>
                </a:solidFill>
              </a:rPr>
              <a:t>not </a:t>
            </a:r>
            <a:r>
              <a:rPr lang="it"/>
              <a:t>need any </a:t>
            </a:r>
            <a:r>
              <a:rPr lang="it">
                <a:solidFill>
                  <a:schemeClr val="accent2"/>
                </a:solidFill>
              </a:rPr>
              <a:t>assumption</a:t>
            </a:r>
            <a:r>
              <a:rPr lang="it"/>
              <a:t> about PSF, Configuration, Sampling, Source Characteristics, nature of noise, we learn them from data;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>
                <a:solidFill>
                  <a:schemeClr val="accent1"/>
                </a:solidFill>
              </a:rPr>
              <a:t>Online Learning</a:t>
            </a:r>
            <a:r>
              <a:rPr lang="it"/>
              <a:t>;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/>
              <a:t>Work directly on raw data cubes, allowing extreme </a:t>
            </a:r>
            <a:r>
              <a:rPr lang="it">
                <a:solidFill>
                  <a:schemeClr val="accent5"/>
                </a:solidFill>
              </a:rPr>
              <a:t>data</a:t>
            </a:r>
            <a:r>
              <a:rPr lang="it">
                <a:solidFill>
                  <a:schemeClr val="accent5"/>
                </a:solidFill>
              </a:rPr>
              <a:t> </a:t>
            </a:r>
            <a:r>
              <a:rPr lang="it">
                <a:solidFill>
                  <a:schemeClr val="accent5"/>
                </a:solidFill>
              </a:rPr>
              <a:t>compression</a:t>
            </a:r>
            <a:r>
              <a:rPr lang="it"/>
              <a:t> by </a:t>
            </a:r>
            <a:r>
              <a:rPr lang="it"/>
              <a:t>leveraging</a:t>
            </a:r>
            <a:r>
              <a:rPr lang="it"/>
              <a:t> both spatial and frequency information;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/>
              <a:t>It can allow for error propagation and thus error quantification.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3957650" y="4283525"/>
            <a:ext cx="480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it">
                <a:solidFill>
                  <a:schemeClr val="accent1"/>
                </a:solidFill>
              </a:rPr>
              <a:t>Interdisciplinar</a:t>
            </a:r>
            <a:r>
              <a:rPr lang="it"/>
              <a:t>: algorithms are not developed for astrophysics, but can be used by astrophysics.</a:t>
            </a:r>
            <a:endParaRPr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6075" y="1057275"/>
            <a:ext cx="4749742" cy="31657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2" name="Google Shape;82;p15"/>
          <p:cNvSpPr txBox="1"/>
          <p:nvPr/>
        </p:nvSpPr>
        <p:spPr>
          <a:xfrm>
            <a:off x="7148475" y="3863625"/>
            <a:ext cx="164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900">
                <a:solidFill>
                  <a:schemeClr val="dk1"/>
                </a:solidFill>
              </a:rPr>
              <a:t>Clem &amp; Adri Bacri-Normier</a:t>
            </a:r>
            <a:r>
              <a:rPr lang="it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Simulating ALMA Data</a:t>
            </a:r>
            <a:endParaRPr/>
          </a:p>
        </p:txBody>
      </p:sp>
      <p:pic>
        <p:nvPicPr>
          <p:cNvPr id="88" name="Google Shape;88;p16"/>
          <p:cNvPicPr preferRelativeResize="0"/>
          <p:nvPr/>
        </p:nvPicPr>
        <p:blipFill rotWithShape="1">
          <a:blip r:embed="rId3">
            <a:alphaModFix/>
          </a:blip>
          <a:srcRect b="0" l="22863" r="5127" t="10015"/>
          <a:stretch/>
        </p:blipFill>
        <p:spPr>
          <a:xfrm>
            <a:off x="311700" y="1155300"/>
            <a:ext cx="3965900" cy="330394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/>
          <p:nvPr/>
        </p:nvSpPr>
        <p:spPr>
          <a:xfrm>
            <a:off x="4712300" y="1155300"/>
            <a:ext cx="39660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>
                <a:solidFill>
                  <a:schemeClr val="dk1"/>
                </a:solidFill>
              </a:rPr>
              <a:t>2D Gaussian components are used to simulate Sources in the field.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it" sz="1100">
                <a:solidFill>
                  <a:schemeClr val="dk1"/>
                </a:solidFill>
              </a:rPr>
              <a:t>N ∈ [2 - 5]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it" sz="1100">
                <a:solidFill>
                  <a:schemeClr val="dk1"/>
                </a:solidFill>
              </a:rPr>
              <a:t>FWHM</a:t>
            </a:r>
            <a:r>
              <a:rPr baseline="-25000" lang="it" sz="1100">
                <a:solidFill>
                  <a:schemeClr val="dk1"/>
                </a:solidFill>
              </a:rPr>
              <a:t>xy</a:t>
            </a:r>
            <a:r>
              <a:rPr lang="it" sz="1100">
                <a:solidFill>
                  <a:schemeClr val="dk1"/>
                </a:solidFill>
              </a:rPr>
              <a:t> ∈ [ 2 - 8] Pixels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it" sz="1100">
                <a:solidFill>
                  <a:schemeClr val="dk1"/>
                </a:solidFill>
              </a:rPr>
              <a:t>Θ ∈ [0°, 90°]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it" sz="1100">
                <a:solidFill>
                  <a:schemeClr val="dk1"/>
                </a:solidFill>
              </a:rPr>
              <a:t>Brightness</a:t>
            </a:r>
            <a:r>
              <a:rPr lang="it" sz="1100">
                <a:solidFill>
                  <a:schemeClr val="dk1"/>
                </a:solidFill>
              </a:rPr>
              <a:t> ∈ </a:t>
            </a:r>
            <a:r>
              <a:rPr lang="it" sz="1100">
                <a:solidFill>
                  <a:schemeClr val="dk1"/>
                </a:solidFill>
              </a:rPr>
              <a:t>[ 1 - 5] Units</a:t>
            </a:r>
            <a:endParaRPr sz="1100">
              <a:solidFill>
                <a:schemeClr val="dk1"/>
              </a:solidFill>
            </a:endParaRPr>
          </a:p>
        </p:txBody>
      </p:sp>
      <p:grpSp>
        <p:nvGrpSpPr>
          <p:cNvPr id="90" name="Google Shape;90;p16"/>
          <p:cNvGrpSpPr/>
          <p:nvPr/>
        </p:nvGrpSpPr>
        <p:grpSpPr>
          <a:xfrm>
            <a:off x="4749225" y="2860475"/>
            <a:ext cx="3734850" cy="2115100"/>
            <a:chOff x="4749225" y="2860475"/>
            <a:chExt cx="3734850" cy="2115100"/>
          </a:xfrm>
        </p:grpSpPr>
        <p:pic>
          <p:nvPicPr>
            <p:cNvPr id="91" name="Google Shape;91;p16"/>
            <p:cNvPicPr preferRelativeResize="0"/>
            <p:nvPr/>
          </p:nvPicPr>
          <p:blipFill rotWithShape="1">
            <a:blip r:embed="rId4">
              <a:alphaModFix/>
            </a:blip>
            <a:srcRect b="27608" l="38604" r="17650" t="27622"/>
            <a:stretch/>
          </p:blipFill>
          <p:spPr>
            <a:xfrm>
              <a:off x="5082725" y="3004825"/>
              <a:ext cx="2913850" cy="168007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2" name="Google Shape;92;p16"/>
            <p:cNvCxnSpPr/>
            <p:nvPr/>
          </p:nvCxnSpPr>
          <p:spPr>
            <a:xfrm rot="10800000">
              <a:off x="5044500" y="2860475"/>
              <a:ext cx="0" cy="1443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3" name="Google Shape;93;p16"/>
            <p:cNvCxnSpPr/>
            <p:nvPr/>
          </p:nvCxnSpPr>
          <p:spPr>
            <a:xfrm>
              <a:off x="5046400" y="4303125"/>
              <a:ext cx="1059000" cy="554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4" name="Google Shape;94;p16"/>
            <p:cNvCxnSpPr/>
            <p:nvPr/>
          </p:nvCxnSpPr>
          <p:spPr>
            <a:xfrm flipH="1" rot="10800000">
              <a:off x="5938875" y="4620825"/>
              <a:ext cx="2545200" cy="151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5" name="Google Shape;95;p16"/>
            <p:cNvSpPr txBox="1"/>
            <p:nvPr/>
          </p:nvSpPr>
          <p:spPr>
            <a:xfrm>
              <a:off x="4749225" y="3514850"/>
              <a:ext cx="378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y</a:t>
              </a:r>
              <a:endParaRPr/>
            </a:p>
          </p:txBody>
        </p:sp>
        <p:sp>
          <p:nvSpPr>
            <p:cNvPr id="96" name="Google Shape;96;p16"/>
            <p:cNvSpPr txBox="1"/>
            <p:nvPr/>
          </p:nvSpPr>
          <p:spPr>
            <a:xfrm>
              <a:off x="5181900" y="4380375"/>
              <a:ext cx="378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x</a:t>
              </a:r>
              <a:endParaRPr/>
            </a:p>
          </p:txBody>
        </p:sp>
        <p:sp>
          <p:nvSpPr>
            <p:cNvPr id="97" name="Google Shape;97;p16"/>
            <p:cNvSpPr txBox="1"/>
            <p:nvPr/>
          </p:nvSpPr>
          <p:spPr>
            <a:xfrm>
              <a:off x="7022175" y="4575375"/>
              <a:ext cx="378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z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Simulating ALMA Data</a:t>
            </a:r>
            <a:endParaRPr/>
          </a:p>
        </p:txBody>
      </p:sp>
      <p:grpSp>
        <p:nvGrpSpPr>
          <p:cNvPr id="103" name="Google Shape;103;p17"/>
          <p:cNvGrpSpPr/>
          <p:nvPr/>
        </p:nvGrpSpPr>
        <p:grpSpPr>
          <a:xfrm>
            <a:off x="155994" y="1847679"/>
            <a:ext cx="2483675" cy="1636825"/>
            <a:chOff x="4749225" y="2860475"/>
            <a:chExt cx="3734850" cy="2269900"/>
          </a:xfrm>
        </p:grpSpPr>
        <p:pic>
          <p:nvPicPr>
            <p:cNvPr id="104" name="Google Shape;104;p17"/>
            <p:cNvPicPr preferRelativeResize="0"/>
            <p:nvPr/>
          </p:nvPicPr>
          <p:blipFill rotWithShape="1">
            <a:blip r:embed="rId3">
              <a:alphaModFix/>
            </a:blip>
            <a:srcRect b="27608" l="38604" r="17650" t="27622"/>
            <a:stretch/>
          </p:blipFill>
          <p:spPr>
            <a:xfrm>
              <a:off x="5082725" y="3004825"/>
              <a:ext cx="2913850" cy="168007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05" name="Google Shape;105;p17"/>
            <p:cNvCxnSpPr/>
            <p:nvPr/>
          </p:nvCxnSpPr>
          <p:spPr>
            <a:xfrm rot="10800000">
              <a:off x="5044500" y="2860475"/>
              <a:ext cx="0" cy="1443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06" name="Google Shape;106;p17"/>
            <p:cNvCxnSpPr/>
            <p:nvPr/>
          </p:nvCxnSpPr>
          <p:spPr>
            <a:xfrm>
              <a:off x="5046400" y="4303125"/>
              <a:ext cx="1059000" cy="554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07" name="Google Shape;107;p17"/>
            <p:cNvCxnSpPr/>
            <p:nvPr/>
          </p:nvCxnSpPr>
          <p:spPr>
            <a:xfrm flipH="1" rot="10800000">
              <a:off x="5938875" y="4620825"/>
              <a:ext cx="2545200" cy="151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08" name="Google Shape;108;p17"/>
            <p:cNvSpPr txBox="1"/>
            <p:nvPr/>
          </p:nvSpPr>
          <p:spPr>
            <a:xfrm>
              <a:off x="4749225" y="3514850"/>
              <a:ext cx="3786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y</a:t>
              </a:r>
              <a:endParaRPr/>
            </a:p>
          </p:txBody>
        </p:sp>
        <p:sp>
          <p:nvSpPr>
            <p:cNvPr id="109" name="Google Shape;109;p17"/>
            <p:cNvSpPr txBox="1"/>
            <p:nvPr/>
          </p:nvSpPr>
          <p:spPr>
            <a:xfrm>
              <a:off x="5181900" y="4380375"/>
              <a:ext cx="3786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x</a:t>
              </a:r>
              <a:endParaRPr/>
            </a:p>
          </p:txBody>
        </p:sp>
        <p:sp>
          <p:nvSpPr>
            <p:cNvPr id="110" name="Google Shape;110;p17"/>
            <p:cNvSpPr txBox="1"/>
            <p:nvPr/>
          </p:nvSpPr>
          <p:spPr>
            <a:xfrm>
              <a:off x="7022175" y="4575375"/>
              <a:ext cx="3786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z</a:t>
              </a:r>
              <a:endParaRPr/>
            </a:p>
          </p:txBody>
        </p:sp>
      </p:grpSp>
      <p:grpSp>
        <p:nvGrpSpPr>
          <p:cNvPr id="111" name="Google Shape;111;p17"/>
          <p:cNvGrpSpPr/>
          <p:nvPr/>
        </p:nvGrpSpPr>
        <p:grpSpPr>
          <a:xfrm>
            <a:off x="2315481" y="1921275"/>
            <a:ext cx="2144467" cy="1598088"/>
            <a:chOff x="2319656" y="2292450"/>
            <a:chExt cx="2144467" cy="1598088"/>
          </a:xfrm>
        </p:grpSpPr>
        <p:pic>
          <p:nvPicPr>
            <p:cNvPr id="112" name="Google Shape;112;p17"/>
            <p:cNvPicPr preferRelativeResize="0"/>
            <p:nvPr/>
          </p:nvPicPr>
          <p:blipFill rotWithShape="1">
            <a:blip r:embed="rId4">
              <a:alphaModFix/>
            </a:blip>
            <a:srcRect b="12010" l="34092" r="32603" t="0"/>
            <a:stretch/>
          </p:blipFill>
          <p:spPr>
            <a:xfrm>
              <a:off x="2825750" y="2292450"/>
              <a:ext cx="1638373" cy="1246100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pic>
        <p:cxnSp>
          <p:nvCxnSpPr>
            <p:cNvPr id="113" name="Google Shape;113;p17"/>
            <p:cNvCxnSpPr>
              <a:stCxn id="104" idx="3"/>
              <a:endCxn id="112" idx="1"/>
            </p:cNvCxnSpPr>
            <p:nvPr/>
          </p:nvCxnSpPr>
          <p:spPr>
            <a:xfrm flipH="1" rot="10800000">
              <a:off x="2319656" y="2915494"/>
              <a:ext cx="506100" cy="1320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14" name="Google Shape;114;p17"/>
            <p:cNvSpPr txBox="1"/>
            <p:nvPr/>
          </p:nvSpPr>
          <p:spPr>
            <a:xfrm>
              <a:off x="2643850" y="3521238"/>
              <a:ext cx="13029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●"/>
              </a:pPr>
              <a:r>
                <a:rPr lang="it" sz="1200"/>
                <a:t>simalma</a:t>
              </a:r>
              <a:endParaRPr sz="1200"/>
            </a:p>
          </p:txBody>
        </p:sp>
      </p:grpSp>
      <p:grpSp>
        <p:nvGrpSpPr>
          <p:cNvPr id="115" name="Google Shape;115;p17"/>
          <p:cNvGrpSpPr/>
          <p:nvPr/>
        </p:nvGrpSpPr>
        <p:grpSpPr>
          <a:xfrm>
            <a:off x="4459948" y="1078513"/>
            <a:ext cx="4528051" cy="3408087"/>
            <a:chOff x="4464123" y="1449688"/>
            <a:chExt cx="4528051" cy="3408087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5">
              <a:alphaModFix/>
            </a:blip>
            <a:srcRect b="0" l="17416" r="0" t="9682"/>
            <a:stretch/>
          </p:blipFill>
          <p:spPr>
            <a:xfrm>
              <a:off x="4971325" y="1449688"/>
              <a:ext cx="4020849" cy="2931625"/>
            </a:xfrm>
            <a:prstGeom prst="rect">
              <a:avLst/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pic>
        <p:cxnSp>
          <p:nvCxnSpPr>
            <p:cNvPr id="117" name="Google Shape;117;p17"/>
            <p:cNvCxnSpPr>
              <a:stCxn id="112" idx="3"/>
              <a:endCxn id="116" idx="1"/>
            </p:cNvCxnSpPr>
            <p:nvPr/>
          </p:nvCxnSpPr>
          <p:spPr>
            <a:xfrm>
              <a:off x="4464123" y="2915500"/>
              <a:ext cx="5073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18" name="Google Shape;118;p17"/>
            <p:cNvSpPr txBox="1"/>
            <p:nvPr/>
          </p:nvSpPr>
          <p:spPr>
            <a:xfrm>
              <a:off x="6421200" y="4457575"/>
              <a:ext cx="1121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/>
                <a:t>Sky Model</a:t>
              </a:r>
              <a:endParaRPr/>
            </a:p>
          </p:txBody>
        </p:sp>
      </p:grpSp>
      <p:grpSp>
        <p:nvGrpSpPr>
          <p:cNvPr id="119" name="Google Shape;119;p17"/>
          <p:cNvGrpSpPr/>
          <p:nvPr/>
        </p:nvGrpSpPr>
        <p:grpSpPr>
          <a:xfrm>
            <a:off x="1346626" y="407550"/>
            <a:ext cx="7669824" cy="1636825"/>
            <a:chOff x="1346626" y="407550"/>
            <a:chExt cx="7669824" cy="1636825"/>
          </a:xfrm>
        </p:grpSpPr>
        <p:grpSp>
          <p:nvGrpSpPr>
            <p:cNvPr id="120" name="Google Shape;120;p17"/>
            <p:cNvGrpSpPr/>
            <p:nvPr/>
          </p:nvGrpSpPr>
          <p:grpSpPr>
            <a:xfrm>
              <a:off x="1346626" y="407550"/>
              <a:ext cx="5920288" cy="1636825"/>
              <a:chOff x="1346626" y="407550"/>
              <a:chExt cx="5920288" cy="1636825"/>
            </a:xfrm>
          </p:grpSpPr>
          <p:pic>
            <p:nvPicPr>
              <p:cNvPr id="121" name="Google Shape;121;p17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946463" y="407550"/>
                <a:ext cx="3320451" cy="1636825"/>
              </a:xfrm>
              <a:prstGeom prst="rect">
                <a:avLst/>
              </a:prstGeom>
              <a:noFill/>
              <a:ln cap="flat" cmpd="sng" w="19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pic>
          <p:cxnSp>
            <p:nvCxnSpPr>
              <p:cNvPr id="122" name="Google Shape;122;p17"/>
              <p:cNvCxnSpPr>
                <a:stCxn id="104" idx="0"/>
                <a:endCxn id="121" idx="1"/>
              </p:cNvCxnSpPr>
              <p:nvPr/>
            </p:nvCxnSpPr>
            <p:spPr>
              <a:xfrm rot="-5400000">
                <a:off x="2283676" y="289020"/>
                <a:ext cx="725700" cy="2599800"/>
              </a:xfrm>
              <a:prstGeom prst="curvedConnector2">
                <a:avLst/>
              </a:prstGeom>
              <a:noFill/>
              <a:ln cap="flat" cmpd="sng" w="19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sp>
          <p:nvSpPr>
            <p:cNvPr id="123" name="Google Shape;123;p17"/>
            <p:cNvSpPr txBox="1"/>
            <p:nvPr/>
          </p:nvSpPr>
          <p:spPr>
            <a:xfrm>
              <a:off x="7378150" y="424200"/>
              <a:ext cx="16383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200"/>
                <a:t>Line Peaks </a:t>
              </a:r>
              <a:r>
                <a:rPr lang="it" sz="1100">
                  <a:solidFill>
                    <a:schemeClr val="dk1"/>
                  </a:solidFill>
                </a:rPr>
                <a:t>∈ [1 - 5] U</a:t>
              </a:r>
              <a:endParaRPr sz="1100">
                <a:solidFill>
                  <a:schemeClr val="dk1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100">
                  <a:solidFill>
                    <a:schemeClr val="dk1"/>
                  </a:solidFill>
                </a:rPr>
                <a:t>Line FWHM ∈ [3 -10] z</a:t>
              </a:r>
              <a:endParaRPr sz="1100">
                <a:solidFill>
                  <a:schemeClr val="dk1"/>
                </a:solidFill>
              </a:endParaRPr>
            </a:p>
          </p:txBody>
        </p:sp>
      </p:grpSp>
      <p:sp>
        <p:nvSpPr>
          <p:cNvPr id="124" name="Google Shape;124;p17"/>
          <p:cNvSpPr txBox="1"/>
          <p:nvPr/>
        </p:nvSpPr>
        <p:spPr>
          <a:xfrm>
            <a:off x="773975" y="3602550"/>
            <a:ext cx="3870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dx, dy = </a:t>
            </a:r>
            <a:r>
              <a:rPr lang="it" sz="1100"/>
              <a:t>0.1 arcsec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dz = 20 MHz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Simulating ALMA Data</a:t>
            </a:r>
            <a:endParaRPr/>
          </a:p>
        </p:txBody>
      </p:sp>
      <p:pic>
        <p:nvPicPr>
          <p:cNvPr id="130" name="Google Shape;130;p18"/>
          <p:cNvPicPr preferRelativeResize="0"/>
          <p:nvPr/>
        </p:nvPicPr>
        <p:blipFill rotWithShape="1">
          <a:blip r:embed="rId3">
            <a:alphaModFix/>
          </a:blip>
          <a:srcRect b="51571" l="49448" r="1496" t="3336"/>
          <a:stretch/>
        </p:blipFill>
        <p:spPr>
          <a:xfrm>
            <a:off x="436275" y="1017725"/>
            <a:ext cx="2990374" cy="20616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1" name="Google Shape;131;p18"/>
          <p:cNvSpPr txBox="1"/>
          <p:nvPr/>
        </p:nvSpPr>
        <p:spPr>
          <a:xfrm>
            <a:off x="436275" y="3219400"/>
            <a:ext cx="3396000" cy="956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ALMA Cycle 5 Configuration 3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Integration Time: 720 s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Min baseline: 15m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Max baseline: 500m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000">
                <a:solidFill>
                  <a:schemeClr val="dk1"/>
                </a:solidFill>
              </a:rPr>
              <a:t>Nominal resolution in Band 6 (230 GHz): 0.68x0.81”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grpSp>
        <p:nvGrpSpPr>
          <p:cNvPr id="132" name="Google Shape;132;p18"/>
          <p:cNvGrpSpPr/>
          <p:nvPr/>
        </p:nvGrpSpPr>
        <p:grpSpPr>
          <a:xfrm>
            <a:off x="3426649" y="239226"/>
            <a:ext cx="3550577" cy="4434687"/>
            <a:chOff x="3426648" y="239225"/>
            <a:chExt cx="3550577" cy="4434687"/>
          </a:xfrm>
        </p:grpSpPr>
        <p:grpSp>
          <p:nvGrpSpPr>
            <p:cNvPr id="133" name="Google Shape;133;p18"/>
            <p:cNvGrpSpPr/>
            <p:nvPr/>
          </p:nvGrpSpPr>
          <p:grpSpPr>
            <a:xfrm>
              <a:off x="3426648" y="239225"/>
              <a:ext cx="3550577" cy="4434687"/>
              <a:chOff x="3426648" y="239225"/>
              <a:chExt cx="3550577" cy="4434687"/>
            </a:xfrm>
          </p:grpSpPr>
          <p:pic>
            <p:nvPicPr>
              <p:cNvPr id="134" name="Google Shape;134;p18"/>
              <p:cNvPicPr preferRelativeResize="0"/>
              <p:nvPr/>
            </p:nvPicPr>
            <p:blipFill rotWithShape="1">
              <a:blip r:embed="rId3">
                <a:alphaModFix/>
              </a:blip>
              <a:srcRect b="4660" l="0" r="55677" t="52424"/>
              <a:stretch/>
            </p:blipFill>
            <p:spPr>
              <a:xfrm>
                <a:off x="4275425" y="239225"/>
                <a:ext cx="2701800" cy="1962100"/>
              </a:xfrm>
              <a:prstGeom prst="rect">
                <a:avLst/>
              </a:prstGeom>
              <a:noFill/>
              <a:ln cap="flat" cmpd="sng" w="19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pic>
          <p:pic>
            <p:nvPicPr>
              <p:cNvPr id="135" name="Google Shape;135;p18"/>
              <p:cNvPicPr preferRelativeResize="0"/>
              <p:nvPr/>
            </p:nvPicPr>
            <p:blipFill rotWithShape="1">
              <a:blip r:embed="rId3">
                <a:alphaModFix/>
              </a:blip>
              <a:srcRect b="4789" l="55678" r="2736" t="51350"/>
              <a:stretch/>
            </p:blipFill>
            <p:spPr>
              <a:xfrm>
                <a:off x="4275425" y="2536575"/>
                <a:ext cx="2701800" cy="2137337"/>
              </a:xfrm>
              <a:prstGeom prst="rect">
                <a:avLst/>
              </a:prstGeom>
              <a:noFill/>
              <a:ln cap="flat" cmpd="sng" w="19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pic>
          <p:cxnSp>
            <p:nvCxnSpPr>
              <p:cNvPr id="136" name="Google Shape;136;p18"/>
              <p:cNvCxnSpPr>
                <a:stCxn id="130" idx="3"/>
                <a:endCxn id="134" idx="1"/>
              </p:cNvCxnSpPr>
              <p:nvPr/>
            </p:nvCxnSpPr>
            <p:spPr>
              <a:xfrm flipH="1" rot="10800000">
                <a:off x="3426648" y="1220237"/>
                <a:ext cx="848700" cy="8283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triangle"/>
              </a:ln>
            </p:spPr>
          </p:cxnSp>
          <p:cxnSp>
            <p:nvCxnSpPr>
              <p:cNvPr id="137" name="Google Shape;137;p18"/>
              <p:cNvCxnSpPr>
                <a:stCxn id="130" idx="3"/>
                <a:endCxn id="135" idx="1"/>
              </p:cNvCxnSpPr>
              <p:nvPr/>
            </p:nvCxnSpPr>
            <p:spPr>
              <a:xfrm>
                <a:off x="3426648" y="2048537"/>
                <a:ext cx="848700" cy="1556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triangle"/>
              </a:ln>
            </p:spPr>
          </p:cxnSp>
        </p:grpSp>
        <p:sp>
          <p:nvSpPr>
            <p:cNvPr id="138" name="Google Shape;138;p18"/>
            <p:cNvSpPr txBox="1"/>
            <p:nvPr/>
          </p:nvSpPr>
          <p:spPr>
            <a:xfrm>
              <a:off x="5531575" y="2187200"/>
              <a:ext cx="3033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100"/>
                <a:t>u</a:t>
              </a:r>
              <a:endParaRPr sz="800"/>
            </a:p>
          </p:txBody>
        </p:sp>
        <p:sp>
          <p:nvSpPr>
            <p:cNvPr id="139" name="Google Shape;139;p18"/>
            <p:cNvSpPr txBox="1"/>
            <p:nvPr/>
          </p:nvSpPr>
          <p:spPr>
            <a:xfrm>
              <a:off x="3962400" y="794450"/>
              <a:ext cx="3033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1100"/>
                <a:t>v</a:t>
              </a:r>
              <a:endParaRPr sz="800"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Simulating ALMA Data</a:t>
            </a:r>
            <a:endParaRPr/>
          </a:p>
        </p:txBody>
      </p:sp>
      <p:pic>
        <p:nvPicPr>
          <p:cNvPr id="145" name="Google Shape;145;p19"/>
          <p:cNvPicPr preferRelativeResize="0"/>
          <p:nvPr/>
        </p:nvPicPr>
        <p:blipFill rotWithShape="1">
          <a:blip r:embed="rId3">
            <a:alphaModFix/>
          </a:blip>
          <a:srcRect b="8562" l="0" r="0" t="14092"/>
          <a:stretch/>
        </p:blipFill>
        <p:spPr>
          <a:xfrm>
            <a:off x="261475" y="1090450"/>
            <a:ext cx="3111283" cy="240642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6" name="Google Shape;14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1350" y="1090438"/>
            <a:ext cx="5054525" cy="240642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7" name="Google Shape;147;p19"/>
          <p:cNvSpPr txBox="1"/>
          <p:nvPr/>
        </p:nvSpPr>
        <p:spPr>
          <a:xfrm>
            <a:off x="323225" y="3632775"/>
            <a:ext cx="5712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it" sz="1200">
                <a:solidFill>
                  <a:schemeClr val="accent5"/>
                </a:solidFill>
              </a:rPr>
              <a:t>1000</a:t>
            </a:r>
            <a:r>
              <a:rPr lang="it" sz="1200"/>
              <a:t> cubes are generated containing </a:t>
            </a:r>
            <a:r>
              <a:rPr lang="it" sz="1200">
                <a:solidFill>
                  <a:schemeClr val="accent5"/>
                </a:solidFill>
              </a:rPr>
              <a:t>3521</a:t>
            </a:r>
            <a:r>
              <a:rPr lang="it" sz="1200"/>
              <a:t> sources and randomly splitted in: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it" sz="1200">
                <a:solidFill>
                  <a:schemeClr val="accent1"/>
                </a:solidFill>
              </a:rPr>
              <a:t>800</a:t>
            </a:r>
            <a:r>
              <a:rPr lang="it" sz="1200"/>
              <a:t> to Train the models containing </a:t>
            </a:r>
            <a:r>
              <a:rPr lang="it" sz="1200">
                <a:solidFill>
                  <a:schemeClr val="accent1"/>
                </a:solidFill>
              </a:rPr>
              <a:t>2722</a:t>
            </a:r>
            <a:r>
              <a:rPr lang="it" sz="1200"/>
              <a:t> sources;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it" sz="1200">
                <a:solidFill>
                  <a:schemeClr val="accent2"/>
                </a:solidFill>
              </a:rPr>
              <a:t>100</a:t>
            </a:r>
            <a:r>
              <a:rPr lang="it" sz="1200"/>
              <a:t> to Validate the models containing </a:t>
            </a:r>
            <a:r>
              <a:rPr lang="it" sz="1200">
                <a:solidFill>
                  <a:schemeClr val="accent2"/>
                </a:solidFill>
              </a:rPr>
              <a:t>397</a:t>
            </a:r>
            <a:r>
              <a:rPr lang="it" sz="1200"/>
              <a:t> sources;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it" sz="1200">
                <a:solidFill>
                  <a:schemeClr val="accent4"/>
                </a:solidFill>
              </a:rPr>
              <a:t>100</a:t>
            </a:r>
            <a:r>
              <a:rPr lang="it" sz="1200"/>
              <a:t> to Test the models performances containing </a:t>
            </a:r>
            <a:r>
              <a:rPr lang="it" sz="1200">
                <a:solidFill>
                  <a:schemeClr val="accent4"/>
                </a:solidFill>
              </a:rPr>
              <a:t>402</a:t>
            </a:r>
            <a:r>
              <a:rPr lang="it" sz="1200"/>
              <a:t> sources. </a:t>
            </a:r>
            <a:endParaRPr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The Pipeline</a:t>
            </a:r>
            <a:endParaRPr/>
          </a:p>
        </p:txBody>
      </p:sp>
      <p:pic>
        <p:nvPicPr>
          <p:cNvPr id="153" name="Google Shape;15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2438" y="1017725"/>
            <a:ext cx="6719120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/>
          <p:nvPr/>
        </p:nvSpPr>
        <p:spPr>
          <a:xfrm>
            <a:off x="366475" y="246525"/>
            <a:ext cx="499800" cy="479700"/>
          </a:xfrm>
          <a:prstGeom prst="ellipse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2</a:t>
            </a:r>
            <a:endParaRPr/>
          </a:p>
        </p:txBody>
      </p:sp>
      <p:sp>
        <p:nvSpPr>
          <p:cNvPr id="159" name="Google Shape;159;p21"/>
          <p:cNvSpPr txBox="1"/>
          <p:nvPr/>
        </p:nvSpPr>
        <p:spPr>
          <a:xfrm>
            <a:off x="1092650" y="201675"/>
            <a:ext cx="7042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/>
              <a:t>Image Preprocessing and Augmentations</a:t>
            </a:r>
            <a:endParaRPr sz="2500"/>
          </a:p>
        </p:txBody>
      </p:sp>
      <p:sp>
        <p:nvSpPr>
          <p:cNvPr id="160" name="Google Shape;160;p21"/>
          <p:cNvSpPr/>
          <p:nvPr/>
        </p:nvSpPr>
        <p:spPr>
          <a:xfrm>
            <a:off x="1739400" y="2148100"/>
            <a:ext cx="1216800" cy="569400"/>
          </a:xfrm>
          <a:prstGeom prst="rect">
            <a:avLst/>
          </a:prstGeom>
          <a:solidFill>
            <a:schemeClr val="accent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Training</a:t>
            </a:r>
            <a:endParaRPr/>
          </a:p>
        </p:txBody>
      </p:sp>
      <p:sp>
        <p:nvSpPr>
          <p:cNvPr id="161" name="Google Shape;161;p21"/>
          <p:cNvSpPr/>
          <p:nvPr/>
        </p:nvSpPr>
        <p:spPr>
          <a:xfrm>
            <a:off x="1739400" y="3425425"/>
            <a:ext cx="1216800" cy="569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Inference</a:t>
            </a:r>
            <a:endParaRPr/>
          </a:p>
        </p:txBody>
      </p:sp>
      <p:sp>
        <p:nvSpPr>
          <p:cNvPr id="162" name="Google Shape;162;p21"/>
          <p:cNvSpPr/>
          <p:nvPr/>
        </p:nvSpPr>
        <p:spPr>
          <a:xfrm>
            <a:off x="276850" y="2535325"/>
            <a:ext cx="1216800" cy="1136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2D Dirty Image</a:t>
            </a:r>
            <a:endParaRPr/>
          </a:p>
        </p:txBody>
      </p:sp>
      <p:cxnSp>
        <p:nvCxnSpPr>
          <p:cNvPr id="163" name="Google Shape;163;p21"/>
          <p:cNvCxnSpPr>
            <a:stCxn id="162" idx="3"/>
            <a:endCxn id="160" idx="1"/>
          </p:cNvCxnSpPr>
          <p:nvPr/>
        </p:nvCxnSpPr>
        <p:spPr>
          <a:xfrm flipH="1" rot="10800000">
            <a:off x="1493650" y="2432725"/>
            <a:ext cx="245700" cy="670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4" name="Google Shape;164;p21"/>
          <p:cNvCxnSpPr>
            <a:stCxn id="162" idx="3"/>
            <a:endCxn id="161" idx="1"/>
          </p:cNvCxnSpPr>
          <p:nvPr/>
        </p:nvCxnSpPr>
        <p:spPr>
          <a:xfrm>
            <a:off x="1493650" y="3103525"/>
            <a:ext cx="245700" cy="606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5" name="Google Shape;165;p21"/>
          <p:cNvSpPr/>
          <p:nvPr/>
        </p:nvSpPr>
        <p:spPr>
          <a:xfrm>
            <a:off x="3178525" y="2148100"/>
            <a:ext cx="739200" cy="5694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Normalization to [0, 1]</a:t>
            </a:r>
            <a:endParaRPr sz="1100"/>
          </a:p>
        </p:txBody>
      </p:sp>
      <p:sp>
        <p:nvSpPr>
          <p:cNvPr id="166" name="Google Shape;166;p21"/>
          <p:cNvSpPr/>
          <p:nvPr/>
        </p:nvSpPr>
        <p:spPr>
          <a:xfrm>
            <a:off x="3178525" y="3425425"/>
            <a:ext cx="1157700" cy="5694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Normalization to [0, 1]</a:t>
            </a:r>
            <a:endParaRPr sz="1100"/>
          </a:p>
        </p:txBody>
      </p:sp>
      <p:sp>
        <p:nvSpPr>
          <p:cNvPr id="167" name="Google Shape;167;p21"/>
          <p:cNvSpPr/>
          <p:nvPr/>
        </p:nvSpPr>
        <p:spPr>
          <a:xfrm>
            <a:off x="4067625" y="2148100"/>
            <a:ext cx="739200" cy="5694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Random Rotation and Flip</a:t>
            </a:r>
            <a:endParaRPr sz="1100"/>
          </a:p>
        </p:txBody>
      </p:sp>
      <p:sp>
        <p:nvSpPr>
          <p:cNvPr id="168" name="Google Shape;168;p21"/>
          <p:cNvSpPr/>
          <p:nvPr/>
        </p:nvSpPr>
        <p:spPr>
          <a:xfrm>
            <a:off x="5133400" y="2148100"/>
            <a:ext cx="815700" cy="5694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Cropping</a:t>
            </a:r>
            <a:endParaRPr sz="1100"/>
          </a:p>
        </p:txBody>
      </p:sp>
      <p:sp>
        <p:nvSpPr>
          <p:cNvPr id="169" name="Google Shape;169;p21"/>
          <p:cNvSpPr/>
          <p:nvPr/>
        </p:nvSpPr>
        <p:spPr>
          <a:xfrm>
            <a:off x="4956725" y="3425425"/>
            <a:ext cx="815700" cy="569400"/>
          </a:xfrm>
          <a:prstGeom prst="rect">
            <a:avLst/>
          </a:prstGeom>
          <a:solidFill>
            <a:schemeClr val="accent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/>
              <a:t>Cropping</a:t>
            </a:r>
            <a:endParaRPr sz="1100"/>
          </a:p>
        </p:txBody>
      </p:sp>
      <p:sp>
        <p:nvSpPr>
          <p:cNvPr id="170" name="Google Shape;170;p21"/>
          <p:cNvSpPr/>
          <p:nvPr/>
        </p:nvSpPr>
        <p:spPr>
          <a:xfrm>
            <a:off x="276850" y="1062575"/>
            <a:ext cx="1216800" cy="1136400"/>
          </a:xfrm>
          <a:prstGeom prst="rect">
            <a:avLst/>
          </a:prstGeom>
          <a:solidFill>
            <a:srgbClr val="A64D79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2D Model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Image</a:t>
            </a:r>
            <a:endParaRPr/>
          </a:p>
        </p:txBody>
      </p:sp>
      <p:cxnSp>
        <p:nvCxnSpPr>
          <p:cNvPr id="171" name="Google Shape;171;p21"/>
          <p:cNvCxnSpPr>
            <a:stCxn id="170" idx="3"/>
            <a:endCxn id="160" idx="1"/>
          </p:cNvCxnSpPr>
          <p:nvPr/>
        </p:nvCxnSpPr>
        <p:spPr>
          <a:xfrm>
            <a:off x="1493650" y="1630775"/>
            <a:ext cx="245700" cy="801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2" name="Google Shape;172;p21"/>
          <p:cNvCxnSpPr>
            <a:stCxn id="160" idx="3"/>
            <a:endCxn id="165" idx="1"/>
          </p:cNvCxnSpPr>
          <p:nvPr/>
        </p:nvCxnSpPr>
        <p:spPr>
          <a:xfrm>
            <a:off x="2956200" y="2432800"/>
            <a:ext cx="2223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3" name="Google Shape;173;p21"/>
          <p:cNvCxnSpPr>
            <a:stCxn id="165" idx="3"/>
            <a:endCxn id="167" idx="1"/>
          </p:cNvCxnSpPr>
          <p:nvPr/>
        </p:nvCxnSpPr>
        <p:spPr>
          <a:xfrm>
            <a:off x="3917725" y="2432800"/>
            <a:ext cx="150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4" name="Google Shape;174;p21"/>
          <p:cNvCxnSpPr>
            <a:stCxn id="167" idx="3"/>
            <a:endCxn id="168" idx="1"/>
          </p:cNvCxnSpPr>
          <p:nvPr/>
        </p:nvCxnSpPr>
        <p:spPr>
          <a:xfrm>
            <a:off x="4806825" y="2432800"/>
            <a:ext cx="3267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5" name="Google Shape;175;p21"/>
          <p:cNvCxnSpPr>
            <a:stCxn id="161" idx="3"/>
            <a:endCxn id="166" idx="1"/>
          </p:cNvCxnSpPr>
          <p:nvPr/>
        </p:nvCxnSpPr>
        <p:spPr>
          <a:xfrm>
            <a:off x="2956200" y="3710125"/>
            <a:ext cx="2223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6" name="Google Shape;176;p21"/>
          <p:cNvCxnSpPr>
            <a:stCxn id="166" idx="3"/>
            <a:endCxn id="169" idx="1"/>
          </p:cNvCxnSpPr>
          <p:nvPr/>
        </p:nvCxnSpPr>
        <p:spPr>
          <a:xfrm>
            <a:off x="4336225" y="3710125"/>
            <a:ext cx="620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77" name="Google Shape;177;p21"/>
          <p:cNvPicPr preferRelativeResize="0"/>
          <p:nvPr/>
        </p:nvPicPr>
        <p:blipFill rotWithShape="1">
          <a:blip r:embed="rId3">
            <a:alphaModFix/>
          </a:blip>
          <a:srcRect b="0" l="7661" r="9508" t="0"/>
          <a:stretch/>
        </p:blipFill>
        <p:spPr>
          <a:xfrm>
            <a:off x="6139775" y="2198975"/>
            <a:ext cx="1449799" cy="17502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8" name="Google Shape;178;p21"/>
          <p:cNvCxnSpPr>
            <a:stCxn id="168" idx="3"/>
            <a:endCxn id="177" idx="1"/>
          </p:cNvCxnSpPr>
          <p:nvPr/>
        </p:nvCxnSpPr>
        <p:spPr>
          <a:xfrm>
            <a:off x="5949100" y="2432800"/>
            <a:ext cx="190800" cy="641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9" name="Google Shape;179;p21"/>
          <p:cNvCxnSpPr>
            <a:stCxn id="169" idx="3"/>
            <a:endCxn id="177" idx="1"/>
          </p:cNvCxnSpPr>
          <p:nvPr/>
        </p:nvCxnSpPr>
        <p:spPr>
          <a:xfrm flipH="1" rot="10800000">
            <a:off x="5772425" y="3074125"/>
            <a:ext cx="367500" cy="6360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0" name="Google Shape;180;p21"/>
          <p:cNvSpPr/>
          <p:nvPr/>
        </p:nvSpPr>
        <p:spPr>
          <a:xfrm>
            <a:off x="7780250" y="2505900"/>
            <a:ext cx="1216800" cy="1136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2D Model</a:t>
            </a:r>
            <a:br>
              <a:rPr lang="it"/>
            </a:br>
            <a:r>
              <a:rPr lang="it"/>
              <a:t>Image Prediction</a:t>
            </a:r>
            <a:endParaRPr/>
          </a:p>
        </p:txBody>
      </p:sp>
      <p:cxnSp>
        <p:nvCxnSpPr>
          <p:cNvPr id="181" name="Google Shape;181;p21"/>
          <p:cNvCxnSpPr>
            <a:stCxn id="177" idx="3"/>
            <a:endCxn id="180" idx="1"/>
          </p:cNvCxnSpPr>
          <p:nvPr/>
        </p:nvCxnSpPr>
        <p:spPr>
          <a:xfrm>
            <a:off x="7589574" y="3074113"/>
            <a:ext cx="190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81A7"/>
      </a:accent1>
      <a:accent2>
        <a:srgbClr val="00AFB9"/>
      </a:accent2>
      <a:accent3>
        <a:srgbClr val="FDFCDC"/>
      </a:accent3>
      <a:accent4>
        <a:srgbClr val="FED9B7"/>
      </a:accent4>
      <a:accent5>
        <a:srgbClr val="F0716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