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257" r:id="rId2"/>
    <p:sldId id="256"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76539"/>
  </p:normalViewPr>
  <p:slideViewPr>
    <p:cSldViewPr snapToGrid="0" snapToObjects="1">
      <p:cViewPr varScale="1">
        <p:scale>
          <a:sx n="77" d="100"/>
          <a:sy n="77" d="100"/>
        </p:scale>
        <p:origin x="71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C6B3C0-E6E4-E548-BA8B-6C6E164844EF}" type="datetimeFigureOut">
              <a:rPr lang="en-US" smtClean="0"/>
              <a:t>10/13/21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419DCD-E757-2A4D-A1EB-1178D68DC6ED}" type="slidenum">
              <a:rPr lang="en-US" smtClean="0"/>
              <a:t>‹#›</a:t>
            </a:fld>
            <a:endParaRPr lang="en-US"/>
          </a:p>
        </p:txBody>
      </p:sp>
    </p:spTree>
    <p:extLst>
      <p:ext uri="{BB962C8B-B14F-4D97-AF65-F5344CB8AC3E}">
        <p14:creationId xmlns:p14="http://schemas.microsoft.com/office/powerpoint/2010/main" val="38345691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Closed assemblies with Illumina paired end data are downloaded from NCBI.  Reads are mapped against the closed genome to calculate coverage and variants against the reference genome. Mapped reads are then extracted.  Assembly is performed on Raw and Mapped read sets using </a:t>
            </a:r>
            <a:r>
              <a:rPr lang="en-US" dirty="0" err="1"/>
              <a:t>shovil</a:t>
            </a:r>
            <a:r>
              <a:rPr lang="en-US" dirty="0"/>
              <a:t> with spades and </a:t>
            </a:r>
            <a:r>
              <a:rPr lang="en-US" dirty="0" err="1"/>
              <a:t>skesa</a:t>
            </a:r>
            <a:r>
              <a:rPr lang="en-US" dirty="0"/>
              <a:t> assemblers. Assembly metrics are calculated using </a:t>
            </a:r>
            <a:r>
              <a:rPr lang="en-US" dirty="0" err="1"/>
              <a:t>quast</a:t>
            </a:r>
            <a:r>
              <a:rPr lang="en-US" dirty="0"/>
              <a:t>.  Resistance genes are identified in each of the assemblies using RGI</a:t>
            </a:r>
          </a:p>
        </p:txBody>
      </p:sp>
      <p:sp>
        <p:nvSpPr>
          <p:cNvPr id="4" name="Slide Number Placeholder 3"/>
          <p:cNvSpPr>
            <a:spLocks noGrp="1"/>
          </p:cNvSpPr>
          <p:nvPr>
            <p:ph type="sldNum" sz="quarter" idx="5"/>
          </p:nvPr>
        </p:nvSpPr>
        <p:spPr/>
        <p:txBody>
          <a:bodyPr/>
          <a:lstStyle/>
          <a:p>
            <a:fld id="{8D419DCD-E757-2A4D-A1EB-1178D68DC6ED}" type="slidenum">
              <a:rPr lang="en-US" smtClean="0"/>
              <a:t>2</a:t>
            </a:fld>
            <a:endParaRPr lang="en-US"/>
          </a:p>
        </p:txBody>
      </p:sp>
    </p:spTree>
    <p:extLst>
      <p:ext uri="{BB962C8B-B14F-4D97-AF65-F5344CB8AC3E}">
        <p14:creationId xmlns:p14="http://schemas.microsoft.com/office/powerpoint/2010/main" val="9415130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4137B-9B63-2648-8F56-EF387C13E71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1FC05CD-D13F-D348-87D3-A976EF82490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99184A6-3E2F-F24C-9D55-ECD29F439055}"/>
              </a:ext>
            </a:extLst>
          </p:cNvPr>
          <p:cNvSpPr>
            <a:spLocks noGrp="1"/>
          </p:cNvSpPr>
          <p:nvPr>
            <p:ph type="dt" sz="half" idx="10"/>
          </p:nvPr>
        </p:nvSpPr>
        <p:spPr/>
        <p:txBody>
          <a:bodyPr/>
          <a:lstStyle/>
          <a:p>
            <a:fld id="{C284E5F4-DA9B-0A47-A6BF-FCF4FC9C4B44}" type="datetimeFigureOut">
              <a:rPr lang="en-US" smtClean="0"/>
              <a:t>10/13/21</a:t>
            </a:fld>
            <a:endParaRPr lang="en-US"/>
          </a:p>
        </p:txBody>
      </p:sp>
      <p:sp>
        <p:nvSpPr>
          <p:cNvPr id="5" name="Footer Placeholder 4">
            <a:extLst>
              <a:ext uri="{FF2B5EF4-FFF2-40B4-BE49-F238E27FC236}">
                <a16:creationId xmlns:a16="http://schemas.microsoft.com/office/drawing/2014/main" id="{40468590-FF14-4943-8F6B-6C79CBB042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EE713B2-BFEB-6D4D-92C6-61116105DE97}"/>
              </a:ext>
            </a:extLst>
          </p:cNvPr>
          <p:cNvSpPr>
            <a:spLocks noGrp="1"/>
          </p:cNvSpPr>
          <p:nvPr>
            <p:ph type="sldNum" sz="quarter" idx="12"/>
          </p:nvPr>
        </p:nvSpPr>
        <p:spPr/>
        <p:txBody>
          <a:bodyPr/>
          <a:lstStyle/>
          <a:p>
            <a:fld id="{1CC0251D-1997-DF48-92A8-926300444C50}" type="slidenum">
              <a:rPr lang="en-US" smtClean="0"/>
              <a:t>‹#›</a:t>
            </a:fld>
            <a:endParaRPr lang="en-US"/>
          </a:p>
        </p:txBody>
      </p:sp>
    </p:spTree>
    <p:extLst>
      <p:ext uri="{BB962C8B-B14F-4D97-AF65-F5344CB8AC3E}">
        <p14:creationId xmlns:p14="http://schemas.microsoft.com/office/powerpoint/2010/main" val="8541536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B2C16-678B-6A40-B934-1BF189639F8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2CA38F6-E3D0-024B-B583-3F578FECFFA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76E72E-FC3F-964B-A3CB-F3DCF52BDE2C}"/>
              </a:ext>
            </a:extLst>
          </p:cNvPr>
          <p:cNvSpPr>
            <a:spLocks noGrp="1"/>
          </p:cNvSpPr>
          <p:nvPr>
            <p:ph type="dt" sz="half" idx="10"/>
          </p:nvPr>
        </p:nvSpPr>
        <p:spPr/>
        <p:txBody>
          <a:bodyPr/>
          <a:lstStyle/>
          <a:p>
            <a:fld id="{C284E5F4-DA9B-0A47-A6BF-FCF4FC9C4B44}" type="datetimeFigureOut">
              <a:rPr lang="en-US" smtClean="0"/>
              <a:t>10/13/21</a:t>
            </a:fld>
            <a:endParaRPr lang="en-US"/>
          </a:p>
        </p:txBody>
      </p:sp>
      <p:sp>
        <p:nvSpPr>
          <p:cNvPr id="5" name="Footer Placeholder 4">
            <a:extLst>
              <a:ext uri="{FF2B5EF4-FFF2-40B4-BE49-F238E27FC236}">
                <a16:creationId xmlns:a16="http://schemas.microsoft.com/office/drawing/2014/main" id="{88DBE1CF-3948-5949-8012-68DBF82735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5D063D5-0EEA-0A46-911F-890DB2D2D5E9}"/>
              </a:ext>
            </a:extLst>
          </p:cNvPr>
          <p:cNvSpPr>
            <a:spLocks noGrp="1"/>
          </p:cNvSpPr>
          <p:nvPr>
            <p:ph type="sldNum" sz="quarter" idx="12"/>
          </p:nvPr>
        </p:nvSpPr>
        <p:spPr/>
        <p:txBody>
          <a:bodyPr/>
          <a:lstStyle/>
          <a:p>
            <a:fld id="{1CC0251D-1997-DF48-92A8-926300444C50}" type="slidenum">
              <a:rPr lang="en-US" smtClean="0"/>
              <a:t>‹#›</a:t>
            </a:fld>
            <a:endParaRPr lang="en-US"/>
          </a:p>
        </p:txBody>
      </p:sp>
    </p:spTree>
    <p:extLst>
      <p:ext uri="{BB962C8B-B14F-4D97-AF65-F5344CB8AC3E}">
        <p14:creationId xmlns:p14="http://schemas.microsoft.com/office/powerpoint/2010/main" val="1561178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5E5442C-6B89-B54A-B0C8-802EA57024A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9B5A137-2201-9942-836B-BC4F3F773BC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52B796-2ABD-F94E-B5C2-63DB30DCD208}"/>
              </a:ext>
            </a:extLst>
          </p:cNvPr>
          <p:cNvSpPr>
            <a:spLocks noGrp="1"/>
          </p:cNvSpPr>
          <p:nvPr>
            <p:ph type="dt" sz="half" idx="10"/>
          </p:nvPr>
        </p:nvSpPr>
        <p:spPr/>
        <p:txBody>
          <a:bodyPr/>
          <a:lstStyle/>
          <a:p>
            <a:fld id="{C284E5F4-DA9B-0A47-A6BF-FCF4FC9C4B44}" type="datetimeFigureOut">
              <a:rPr lang="en-US" smtClean="0"/>
              <a:t>10/13/21</a:t>
            </a:fld>
            <a:endParaRPr lang="en-US"/>
          </a:p>
        </p:txBody>
      </p:sp>
      <p:sp>
        <p:nvSpPr>
          <p:cNvPr id="5" name="Footer Placeholder 4">
            <a:extLst>
              <a:ext uri="{FF2B5EF4-FFF2-40B4-BE49-F238E27FC236}">
                <a16:creationId xmlns:a16="http://schemas.microsoft.com/office/drawing/2014/main" id="{7383F864-45BF-7C45-9110-4608F49AED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13C954-F080-D245-94F6-F09F63B8965A}"/>
              </a:ext>
            </a:extLst>
          </p:cNvPr>
          <p:cNvSpPr>
            <a:spLocks noGrp="1"/>
          </p:cNvSpPr>
          <p:nvPr>
            <p:ph type="sldNum" sz="quarter" idx="12"/>
          </p:nvPr>
        </p:nvSpPr>
        <p:spPr/>
        <p:txBody>
          <a:bodyPr/>
          <a:lstStyle/>
          <a:p>
            <a:fld id="{1CC0251D-1997-DF48-92A8-926300444C50}" type="slidenum">
              <a:rPr lang="en-US" smtClean="0"/>
              <a:t>‹#›</a:t>
            </a:fld>
            <a:endParaRPr lang="en-US"/>
          </a:p>
        </p:txBody>
      </p:sp>
    </p:spTree>
    <p:extLst>
      <p:ext uri="{BB962C8B-B14F-4D97-AF65-F5344CB8AC3E}">
        <p14:creationId xmlns:p14="http://schemas.microsoft.com/office/powerpoint/2010/main" val="2058730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CD08A-F280-AC40-8D38-BD668C0272C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EA116C5-A608-3346-9517-4F323ED0B9F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4697D9-B037-4346-9F85-DE7FA11C3CC4}"/>
              </a:ext>
            </a:extLst>
          </p:cNvPr>
          <p:cNvSpPr>
            <a:spLocks noGrp="1"/>
          </p:cNvSpPr>
          <p:nvPr>
            <p:ph type="dt" sz="half" idx="10"/>
          </p:nvPr>
        </p:nvSpPr>
        <p:spPr/>
        <p:txBody>
          <a:bodyPr/>
          <a:lstStyle/>
          <a:p>
            <a:fld id="{C284E5F4-DA9B-0A47-A6BF-FCF4FC9C4B44}" type="datetimeFigureOut">
              <a:rPr lang="en-US" smtClean="0"/>
              <a:t>10/13/21</a:t>
            </a:fld>
            <a:endParaRPr lang="en-US"/>
          </a:p>
        </p:txBody>
      </p:sp>
      <p:sp>
        <p:nvSpPr>
          <p:cNvPr id="5" name="Footer Placeholder 4">
            <a:extLst>
              <a:ext uri="{FF2B5EF4-FFF2-40B4-BE49-F238E27FC236}">
                <a16:creationId xmlns:a16="http://schemas.microsoft.com/office/drawing/2014/main" id="{EDFA70E9-7238-EF4F-83D0-526018E521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BE0DA8D-CFA0-D74B-97A2-99429D57A04B}"/>
              </a:ext>
            </a:extLst>
          </p:cNvPr>
          <p:cNvSpPr>
            <a:spLocks noGrp="1"/>
          </p:cNvSpPr>
          <p:nvPr>
            <p:ph type="sldNum" sz="quarter" idx="12"/>
          </p:nvPr>
        </p:nvSpPr>
        <p:spPr/>
        <p:txBody>
          <a:bodyPr/>
          <a:lstStyle/>
          <a:p>
            <a:fld id="{1CC0251D-1997-DF48-92A8-926300444C50}" type="slidenum">
              <a:rPr lang="en-US" smtClean="0"/>
              <a:t>‹#›</a:t>
            </a:fld>
            <a:endParaRPr lang="en-US"/>
          </a:p>
        </p:txBody>
      </p:sp>
    </p:spTree>
    <p:extLst>
      <p:ext uri="{BB962C8B-B14F-4D97-AF65-F5344CB8AC3E}">
        <p14:creationId xmlns:p14="http://schemas.microsoft.com/office/powerpoint/2010/main" val="3181456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B830E-2C69-0A4E-AC44-E29D545CF23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CAA7807-109B-C54C-840D-1B75A35E7BB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B058D40-6844-5C45-A421-63059807588A}"/>
              </a:ext>
            </a:extLst>
          </p:cNvPr>
          <p:cNvSpPr>
            <a:spLocks noGrp="1"/>
          </p:cNvSpPr>
          <p:nvPr>
            <p:ph type="dt" sz="half" idx="10"/>
          </p:nvPr>
        </p:nvSpPr>
        <p:spPr/>
        <p:txBody>
          <a:bodyPr/>
          <a:lstStyle/>
          <a:p>
            <a:fld id="{C284E5F4-DA9B-0A47-A6BF-FCF4FC9C4B44}" type="datetimeFigureOut">
              <a:rPr lang="en-US" smtClean="0"/>
              <a:t>10/13/21</a:t>
            </a:fld>
            <a:endParaRPr lang="en-US"/>
          </a:p>
        </p:txBody>
      </p:sp>
      <p:sp>
        <p:nvSpPr>
          <p:cNvPr id="5" name="Footer Placeholder 4">
            <a:extLst>
              <a:ext uri="{FF2B5EF4-FFF2-40B4-BE49-F238E27FC236}">
                <a16:creationId xmlns:a16="http://schemas.microsoft.com/office/drawing/2014/main" id="{2A2BF848-A8A7-4A48-BCFD-8CA3E37AC2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09EFDD-16CD-5246-A9C6-F7B5330967B9}"/>
              </a:ext>
            </a:extLst>
          </p:cNvPr>
          <p:cNvSpPr>
            <a:spLocks noGrp="1"/>
          </p:cNvSpPr>
          <p:nvPr>
            <p:ph type="sldNum" sz="quarter" idx="12"/>
          </p:nvPr>
        </p:nvSpPr>
        <p:spPr/>
        <p:txBody>
          <a:bodyPr/>
          <a:lstStyle/>
          <a:p>
            <a:fld id="{1CC0251D-1997-DF48-92A8-926300444C50}" type="slidenum">
              <a:rPr lang="en-US" smtClean="0"/>
              <a:t>‹#›</a:t>
            </a:fld>
            <a:endParaRPr lang="en-US"/>
          </a:p>
        </p:txBody>
      </p:sp>
    </p:spTree>
    <p:extLst>
      <p:ext uri="{BB962C8B-B14F-4D97-AF65-F5344CB8AC3E}">
        <p14:creationId xmlns:p14="http://schemas.microsoft.com/office/powerpoint/2010/main" val="4021845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64A1F-D096-6B48-94A2-4406E43DEFE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9732E02-E7F5-EB42-AD28-C8FA67ECC9D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25C60AB-24D2-AB4B-BC8D-24193072F81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94A7E21-0970-B447-90DC-9B166571F763}"/>
              </a:ext>
            </a:extLst>
          </p:cNvPr>
          <p:cNvSpPr>
            <a:spLocks noGrp="1"/>
          </p:cNvSpPr>
          <p:nvPr>
            <p:ph type="dt" sz="half" idx="10"/>
          </p:nvPr>
        </p:nvSpPr>
        <p:spPr/>
        <p:txBody>
          <a:bodyPr/>
          <a:lstStyle/>
          <a:p>
            <a:fld id="{C284E5F4-DA9B-0A47-A6BF-FCF4FC9C4B44}" type="datetimeFigureOut">
              <a:rPr lang="en-US" smtClean="0"/>
              <a:t>10/13/21</a:t>
            </a:fld>
            <a:endParaRPr lang="en-US"/>
          </a:p>
        </p:txBody>
      </p:sp>
      <p:sp>
        <p:nvSpPr>
          <p:cNvPr id="6" name="Footer Placeholder 5">
            <a:extLst>
              <a:ext uri="{FF2B5EF4-FFF2-40B4-BE49-F238E27FC236}">
                <a16:creationId xmlns:a16="http://schemas.microsoft.com/office/drawing/2014/main" id="{5F1DEC9C-88FF-F84A-9E68-38F9A999B54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F326415-A1C9-3F40-9D8B-41D86AFCCB1F}"/>
              </a:ext>
            </a:extLst>
          </p:cNvPr>
          <p:cNvSpPr>
            <a:spLocks noGrp="1"/>
          </p:cNvSpPr>
          <p:nvPr>
            <p:ph type="sldNum" sz="quarter" idx="12"/>
          </p:nvPr>
        </p:nvSpPr>
        <p:spPr/>
        <p:txBody>
          <a:bodyPr/>
          <a:lstStyle/>
          <a:p>
            <a:fld id="{1CC0251D-1997-DF48-92A8-926300444C50}" type="slidenum">
              <a:rPr lang="en-US" smtClean="0"/>
              <a:t>‹#›</a:t>
            </a:fld>
            <a:endParaRPr lang="en-US"/>
          </a:p>
        </p:txBody>
      </p:sp>
    </p:spTree>
    <p:extLst>
      <p:ext uri="{BB962C8B-B14F-4D97-AF65-F5344CB8AC3E}">
        <p14:creationId xmlns:p14="http://schemas.microsoft.com/office/powerpoint/2010/main" val="30157152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4DBBC-D387-D54D-81F2-D3EFF11CD0A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20C2BA1-ED4A-C14A-ACAB-848C18E2492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3A10607-9370-9B48-A5B0-548E32A1310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D2544DC-C423-D54C-A536-9FBD72BE36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EF099D3-2998-5044-9339-37FC738BBC4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8D43EEC-6C40-AD48-BF7E-DF03746E7D88}"/>
              </a:ext>
            </a:extLst>
          </p:cNvPr>
          <p:cNvSpPr>
            <a:spLocks noGrp="1"/>
          </p:cNvSpPr>
          <p:nvPr>
            <p:ph type="dt" sz="half" idx="10"/>
          </p:nvPr>
        </p:nvSpPr>
        <p:spPr/>
        <p:txBody>
          <a:bodyPr/>
          <a:lstStyle/>
          <a:p>
            <a:fld id="{C284E5F4-DA9B-0A47-A6BF-FCF4FC9C4B44}" type="datetimeFigureOut">
              <a:rPr lang="en-US" smtClean="0"/>
              <a:t>10/13/21</a:t>
            </a:fld>
            <a:endParaRPr lang="en-US"/>
          </a:p>
        </p:txBody>
      </p:sp>
      <p:sp>
        <p:nvSpPr>
          <p:cNvPr id="8" name="Footer Placeholder 7">
            <a:extLst>
              <a:ext uri="{FF2B5EF4-FFF2-40B4-BE49-F238E27FC236}">
                <a16:creationId xmlns:a16="http://schemas.microsoft.com/office/drawing/2014/main" id="{1F4BC095-75EE-AA44-B198-6720FD67885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3068B41-BDB8-8F41-8089-C291E98B64BE}"/>
              </a:ext>
            </a:extLst>
          </p:cNvPr>
          <p:cNvSpPr>
            <a:spLocks noGrp="1"/>
          </p:cNvSpPr>
          <p:nvPr>
            <p:ph type="sldNum" sz="quarter" idx="12"/>
          </p:nvPr>
        </p:nvSpPr>
        <p:spPr/>
        <p:txBody>
          <a:bodyPr/>
          <a:lstStyle/>
          <a:p>
            <a:fld id="{1CC0251D-1997-DF48-92A8-926300444C50}" type="slidenum">
              <a:rPr lang="en-US" smtClean="0"/>
              <a:t>‹#›</a:t>
            </a:fld>
            <a:endParaRPr lang="en-US"/>
          </a:p>
        </p:txBody>
      </p:sp>
    </p:spTree>
    <p:extLst>
      <p:ext uri="{BB962C8B-B14F-4D97-AF65-F5344CB8AC3E}">
        <p14:creationId xmlns:p14="http://schemas.microsoft.com/office/powerpoint/2010/main" val="798740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19CBC-13CA-A74A-9008-79F9ECEC62A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00BBBDE-4CB1-3446-BE51-76D7BD42BC9A}"/>
              </a:ext>
            </a:extLst>
          </p:cNvPr>
          <p:cNvSpPr>
            <a:spLocks noGrp="1"/>
          </p:cNvSpPr>
          <p:nvPr>
            <p:ph type="dt" sz="half" idx="10"/>
          </p:nvPr>
        </p:nvSpPr>
        <p:spPr/>
        <p:txBody>
          <a:bodyPr/>
          <a:lstStyle/>
          <a:p>
            <a:fld id="{C284E5F4-DA9B-0A47-A6BF-FCF4FC9C4B44}" type="datetimeFigureOut">
              <a:rPr lang="en-US" smtClean="0"/>
              <a:t>10/13/21</a:t>
            </a:fld>
            <a:endParaRPr lang="en-US"/>
          </a:p>
        </p:txBody>
      </p:sp>
      <p:sp>
        <p:nvSpPr>
          <p:cNvPr id="4" name="Footer Placeholder 3">
            <a:extLst>
              <a:ext uri="{FF2B5EF4-FFF2-40B4-BE49-F238E27FC236}">
                <a16:creationId xmlns:a16="http://schemas.microsoft.com/office/drawing/2014/main" id="{FEBEBDC2-B0FE-3D47-836C-71A474C9FDC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EB1FFE1-1141-B440-B27F-A552F2A2FDD5}"/>
              </a:ext>
            </a:extLst>
          </p:cNvPr>
          <p:cNvSpPr>
            <a:spLocks noGrp="1"/>
          </p:cNvSpPr>
          <p:nvPr>
            <p:ph type="sldNum" sz="quarter" idx="12"/>
          </p:nvPr>
        </p:nvSpPr>
        <p:spPr/>
        <p:txBody>
          <a:bodyPr/>
          <a:lstStyle/>
          <a:p>
            <a:fld id="{1CC0251D-1997-DF48-92A8-926300444C50}" type="slidenum">
              <a:rPr lang="en-US" smtClean="0"/>
              <a:t>‹#›</a:t>
            </a:fld>
            <a:endParaRPr lang="en-US"/>
          </a:p>
        </p:txBody>
      </p:sp>
    </p:spTree>
    <p:extLst>
      <p:ext uri="{BB962C8B-B14F-4D97-AF65-F5344CB8AC3E}">
        <p14:creationId xmlns:p14="http://schemas.microsoft.com/office/powerpoint/2010/main" val="3342334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2947B1-9232-A746-951E-589A134AC6A0}"/>
              </a:ext>
            </a:extLst>
          </p:cNvPr>
          <p:cNvSpPr>
            <a:spLocks noGrp="1"/>
          </p:cNvSpPr>
          <p:nvPr>
            <p:ph type="dt" sz="half" idx="10"/>
          </p:nvPr>
        </p:nvSpPr>
        <p:spPr/>
        <p:txBody>
          <a:bodyPr/>
          <a:lstStyle/>
          <a:p>
            <a:fld id="{C284E5F4-DA9B-0A47-A6BF-FCF4FC9C4B44}" type="datetimeFigureOut">
              <a:rPr lang="en-US" smtClean="0"/>
              <a:t>10/13/21</a:t>
            </a:fld>
            <a:endParaRPr lang="en-US"/>
          </a:p>
        </p:txBody>
      </p:sp>
      <p:sp>
        <p:nvSpPr>
          <p:cNvPr id="3" name="Footer Placeholder 2">
            <a:extLst>
              <a:ext uri="{FF2B5EF4-FFF2-40B4-BE49-F238E27FC236}">
                <a16:creationId xmlns:a16="http://schemas.microsoft.com/office/drawing/2014/main" id="{21A42EB3-E847-3A4C-B0DC-67C4E8AC01C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5EC2CDE-F2ED-F44E-B930-A2733AC441A5}"/>
              </a:ext>
            </a:extLst>
          </p:cNvPr>
          <p:cNvSpPr>
            <a:spLocks noGrp="1"/>
          </p:cNvSpPr>
          <p:nvPr>
            <p:ph type="sldNum" sz="quarter" idx="12"/>
          </p:nvPr>
        </p:nvSpPr>
        <p:spPr/>
        <p:txBody>
          <a:bodyPr/>
          <a:lstStyle/>
          <a:p>
            <a:fld id="{1CC0251D-1997-DF48-92A8-926300444C50}" type="slidenum">
              <a:rPr lang="en-US" smtClean="0"/>
              <a:t>‹#›</a:t>
            </a:fld>
            <a:endParaRPr lang="en-US"/>
          </a:p>
        </p:txBody>
      </p:sp>
    </p:spTree>
    <p:extLst>
      <p:ext uri="{BB962C8B-B14F-4D97-AF65-F5344CB8AC3E}">
        <p14:creationId xmlns:p14="http://schemas.microsoft.com/office/powerpoint/2010/main" val="3711477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8B292-9945-4245-852C-B5A8984D85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17026BD-63A8-7043-9F97-71B9946519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027D140-CFEB-1840-A1AB-51E011F8F4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F002017-97E2-D644-AC86-9AB8390995AE}"/>
              </a:ext>
            </a:extLst>
          </p:cNvPr>
          <p:cNvSpPr>
            <a:spLocks noGrp="1"/>
          </p:cNvSpPr>
          <p:nvPr>
            <p:ph type="dt" sz="half" idx="10"/>
          </p:nvPr>
        </p:nvSpPr>
        <p:spPr/>
        <p:txBody>
          <a:bodyPr/>
          <a:lstStyle/>
          <a:p>
            <a:fld id="{C284E5F4-DA9B-0A47-A6BF-FCF4FC9C4B44}" type="datetimeFigureOut">
              <a:rPr lang="en-US" smtClean="0"/>
              <a:t>10/13/21</a:t>
            </a:fld>
            <a:endParaRPr lang="en-US"/>
          </a:p>
        </p:txBody>
      </p:sp>
      <p:sp>
        <p:nvSpPr>
          <p:cNvPr id="6" name="Footer Placeholder 5">
            <a:extLst>
              <a:ext uri="{FF2B5EF4-FFF2-40B4-BE49-F238E27FC236}">
                <a16:creationId xmlns:a16="http://schemas.microsoft.com/office/drawing/2014/main" id="{82B49845-5BF8-D049-B91C-59732E797FA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323F6E-BF24-B742-A13B-4DA2B52C3113}"/>
              </a:ext>
            </a:extLst>
          </p:cNvPr>
          <p:cNvSpPr>
            <a:spLocks noGrp="1"/>
          </p:cNvSpPr>
          <p:nvPr>
            <p:ph type="sldNum" sz="quarter" idx="12"/>
          </p:nvPr>
        </p:nvSpPr>
        <p:spPr/>
        <p:txBody>
          <a:bodyPr/>
          <a:lstStyle/>
          <a:p>
            <a:fld id="{1CC0251D-1997-DF48-92A8-926300444C50}" type="slidenum">
              <a:rPr lang="en-US" smtClean="0"/>
              <a:t>‹#›</a:t>
            </a:fld>
            <a:endParaRPr lang="en-US"/>
          </a:p>
        </p:txBody>
      </p:sp>
    </p:spTree>
    <p:extLst>
      <p:ext uri="{BB962C8B-B14F-4D97-AF65-F5344CB8AC3E}">
        <p14:creationId xmlns:p14="http://schemas.microsoft.com/office/powerpoint/2010/main" val="1867791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DBE38-E50A-6542-906C-FB5DE52357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DB15612-5533-1346-84BD-1C9AA1A3E13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82FE13B-A007-6445-87DD-6196B6A4B9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D6A654C-AC46-E648-B388-81F30C4AC1AF}"/>
              </a:ext>
            </a:extLst>
          </p:cNvPr>
          <p:cNvSpPr>
            <a:spLocks noGrp="1"/>
          </p:cNvSpPr>
          <p:nvPr>
            <p:ph type="dt" sz="half" idx="10"/>
          </p:nvPr>
        </p:nvSpPr>
        <p:spPr/>
        <p:txBody>
          <a:bodyPr/>
          <a:lstStyle/>
          <a:p>
            <a:fld id="{C284E5F4-DA9B-0A47-A6BF-FCF4FC9C4B44}" type="datetimeFigureOut">
              <a:rPr lang="en-US" smtClean="0"/>
              <a:t>10/13/21</a:t>
            </a:fld>
            <a:endParaRPr lang="en-US"/>
          </a:p>
        </p:txBody>
      </p:sp>
      <p:sp>
        <p:nvSpPr>
          <p:cNvPr id="6" name="Footer Placeholder 5">
            <a:extLst>
              <a:ext uri="{FF2B5EF4-FFF2-40B4-BE49-F238E27FC236}">
                <a16:creationId xmlns:a16="http://schemas.microsoft.com/office/drawing/2014/main" id="{394A17E5-9910-184A-B488-E217B2003E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663BF9C-CA7A-9544-8321-C88E2B71A251}"/>
              </a:ext>
            </a:extLst>
          </p:cNvPr>
          <p:cNvSpPr>
            <a:spLocks noGrp="1"/>
          </p:cNvSpPr>
          <p:nvPr>
            <p:ph type="sldNum" sz="quarter" idx="12"/>
          </p:nvPr>
        </p:nvSpPr>
        <p:spPr/>
        <p:txBody>
          <a:bodyPr/>
          <a:lstStyle/>
          <a:p>
            <a:fld id="{1CC0251D-1997-DF48-92A8-926300444C50}" type="slidenum">
              <a:rPr lang="en-US" smtClean="0"/>
              <a:t>‹#›</a:t>
            </a:fld>
            <a:endParaRPr lang="en-US"/>
          </a:p>
        </p:txBody>
      </p:sp>
    </p:spTree>
    <p:extLst>
      <p:ext uri="{BB962C8B-B14F-4D97-AF65-F5344CB8AC3E}">
        <p14:creationId xmlns:p14="http://schemas.microsoft.com/office/powerpoint/2010/main" val="1543670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AD5641-6733-2843-B4FD-7519C132B5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4BC2AF9-A3BF-CC48-8648-C9532F0CA7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74964C-57F8-BF43-8B7A-94D554AC65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84E5F4-DA9B-0A47-A6BF-FCF4FC9C4B44}" type="datetimeFigureOut">
              <a:rPr lang="en-US" smtClean="0"/>
              <a:t>10/13/21</a:t>
            </a:fld>
            <a:endParaRPr lang="en-US"/>
          </a:p>
        </p:txBody>
      </p:sp>
      <p:sp>
        <p:nvSpPr>
          <p:cNvPr id="5" name="Footer Placeholder 4">
            <a:extLst>
              <a:ext uri="{FF2B5EF4-FFF2-40B4-BE49-F238E27FC236}">
                <a16:creationId xmlns:a16="http://schemas.microsoft.com/office/drawing/2014/main" id="{B83B7871-5128-8E43-AC4C-9FB41474825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B6906A6-0443-BF40-A45F-6649E17FE7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C0251D-1997-DF48-92A8-926300444C50}" type="slidenum">
              <a:rPr lang="en-US" smtClean="0"/>
              <a:t>‹#›</a:t>
            </a:fld>
            <a:endParaRPr lang="en-US"/>
          </a:p>
        </p:txBody>
      </p:sp>
    </p:spTree>
    <p:extLst>
      <p:ext uri="{BB962C8B-B14F-4D97-AF65-F5344CB8AC3E}">
        <p14:creationId xmlns:p14="http://schemas.microsoft.com/office/powerpoint/2010/main" val="1653948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82DC1-155D-1745-8409-7E1C0EC2DDAD}"/>
              </a:ext>
            </a:extLst>
          </p:cNvPr>
          <p:cNvSpPr>
            <a:spLocks noGrp="1"/>
          </p:cNvSpPr>
          <p:nvPr>
            <p:ph type="title"/>
          </p:nvPr>
        </p:nvSpPr>
        <p:spPr/>
        <p:txBody>
          <a:bodyPr/>
          <a:lstStyle/>
          <a:p>
            <a:r>
              <a:rPr lang="en-US" dirty="0"/>
              <a:t>Data Sanity checks</a:t>
            </a:r>
          </a:p>
        </p:txBody>
      </p:sp>
      <p:sp>
        <p:nvSpPr>
          <p:cNvPr id="3" name="Content Placeholder 2">
            <a:extLst>
              <a:ext uri="{FF2B5EF4-FFF2-40B4-BE49-F238E27FC236}">
                <a16:creationId xmlns:a16="http://schemas.microsoft.com/office/drawing/2014/main" id="{83BD4B1E-6D8D-AB45-8315-C5616B32BE22}"/>
              </a:ext>
            </a:extLst>
          </p:cNvPr>
          <p:cNvSpPr>
            <a:spLocks noGrp="1"/>
          </p:cNvSpPr>
          <p:nvPr>
            <p:ph idx="1"/>
          </p:nvPr>
        </p:nvSpPr>
        <p:spPr/>
        <p:txBody>
          <a:bodyPr/>
          <a:lstStyle/>
          <a:p>
            <a:r>
              <a:rPr lang="en-US" dirty="0"/>
              <a:t>Sufficient Raw and mapped Illumina coverage (&gt; 40X)</a:t>
            </a:r>
          </a:p>
          <a:p>
            <a:r>
              <a:rPr lang="en-US" dirty="0"/>
              <a:t>Assemblies N50 &gt; 50K, </a:t>
            </a:r>
            <a:r>
              <a:rPr lang="en-US" dirty="0" err="1"/>
              <a:t>Num</a:t>
            </a:r>
            <a:r>
              <a:rPr lang="en-US" dirty="0"/>
              <a:t> contigs &lt; 1000 </a:t>
            </a:r>
          </a:p>
          <a:p>
            <a:r>
              <a:rPr lang="en-US" dirty="0"/>
              <a:t>&lt; 10 SNPs from Raw reads against GenBank Assembly</a:t>
            </a:r>
          </a:p>
          <a:p>
            <a:r>
              <a:rPr lang="en-US" dirty="0"/>
              <a:t>&lt; 200Kb missing Illumina coverage (missing coverage is only nanopore or </a:t>
            </a:r>
            <a:r>
              <a:rPr lang="en-US" dirty="0" err="1"/>
              <a:t>pacbio</a:t>
            </a:r>
            <a:r>
              <a:rPr lang="en-US" dirty="0"/>
              <a:t>)</a:t>
            </a:r>
          </a:p>
          <a:p>
            <a:r>
              <a:rPr lang="en-US" dirty="0"/>
              <a:t>RGI Resistance genes present consistently in all assemblies (</a:t>
            </a:r>
            <a:r>
              <a:rPr lang="en-US" dirty="0" err="1"/>
              <a:t>skesa</a:t>
            </a:r>
            <a:r>
              <a:rPr lang="en-US" dirty="0"/>
              <a:t>/spades)</a:t>
            </a:r>
          </a:p>
        </p:txBody>
      </p:sp>
    </p:spTree>
    <p:extLst>
      <p:ext uri="{BB962C8B-B14F-4D97-AF65-F5344CB8AC3E}">
        <p14:creationId xmlns:p14="http://schemas.microsoft.com/office/powerpoint/2010/main" val="3964327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72DF924-2B20-0348-947B-B2127B8FDB5D}"/>
              </a:ext>
            </a:extLst>
          </p:cNvPr>
          <p:cNvSpPr/>
          <p:nvPr/>
        </p:nvSpPr>
        <p:spPr>
          <a:xfrm>
            <a:off x="654740" y="426141"/>
            <a:ext cx="1921566" cy="662609"/>
          </a:xfrm>
          <a:prstGeom prst="rect">
            <a:avLst/>
          </a:pr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Closed Genomes</a:t>
            </a:r>
          </a:p>
        </p:txBody>
      </p:sp>
      <p:sp>
        <p:nvSpPr>
          <p:cNvPr id="5" name="Rectangle 4">
            <a:extLst>
              <a:ext uri="{FF2B5EF4-FFF2-40B4-BE49-F238E27FC236}">
                <a16:creationId xmlns:a16="http://schemas.microsoft.com/office/drawing/2014/main" id="{3FB847F6-4BD6-CE45-A86A-CB37A42B434F}"/>
              </a:ext>
            </a:extLst>
          </p:cNvPr>
          <p:cNvSpPr/>
          <p:nvPr/>
        </p:nvSpPr>
        <p:spPr>
          <a:xfrm>
            <a:off x="3086514" y="426140"/>
            <a:ext cx="1921566" cy="662609"/>
          </a:xfrm>
          <a:prstGeom prst="rect">
            <a:avLst/>
          </a:pr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SRA</a:t>
            </a:r>
          </a:p>
        </p:txBody>
      </p:sp>
      <p:sp>
        <p:nvSpPr>
          <p:cNvPr id="6" name="Rectangle 5">
            <a:extLst>
              <a:ext uri="{FF2B5EF4-FFF2-40B4-BE49-F238E27FC236}">
                <a16:creationId xmlns:a16="http://schemas.microsoft.com/office/drawing/2014/main" id="{42F62669-D4EF-E04C-92FD-5740F7F0A842}"/>
              </a:ext>
            </a:extLst>
          </p:cNvPr>
          <p:cNvSpPr/>
          <p:nvPr/>
        </p:nvSpPr>
        <p:spPr>
          <a:xfrm>
            <a:off x="2125731" y="3222353"/>
            <a:ext cx="1921566" cy="662609"/>
          </a:xfrm>
          <a:prstGeom prst="rect">
            <a:avLst/>
          </a:pr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SNIPPY</a:t>
            </a:r>
          </a:p>
        </p:txBody>
      </p:sp>
      <p:sp>
        <p:nvSpPr>
          <p:cNvPr id="9" name="Rectangle 8">
            <a:extLst>
              <a:ext uri="{FF2B5EF4-FFF2-40B4-BE49-F238E27FC236}">
                <a16:creationId xmlns:a16="http://schemas.microsoft.com/office/drawing/2014/main" id="{C5AD220B-170D-F742-8ADF-D0A82B548CB6}"/>
              </a:ext>
            </a:extLst>
          </p:cNvPr>
          <p:cNvSpPr/>
          <p:nvPr/>
        </p:nvSpPr>
        <p:spPr>
          <a:xfrm>
            <a:off x="5604427" y="1433305"/>
            <a:ext cx="1921566" cy="662609"/>
          </a:xfrm>
          <a:prstGeom prst="rect">
            <a:avLst/>
          </a:pr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SHOVILL</a:t>
            </a:r>
          </a:p>
        </p:txBody>
      </p:sp>
      <p:sp>
        <p:nvSpPr>
          <p:cNvPr id="10" name="Rounded Rectangle 9">
            <a:extLst>
              <a:ext uri="{FF2B5EF4-FFF2-40B4-BE49-F238E27FC236}">
                <a16:creationId xmlns:a16="http://schemas.microsoft.com/office/drawing/2014/main" id="{96745A88-9841-BF40-86D4-41831490F3C2}"/>
              </a:ext>
            </a:extLst>
          </p:cNvPr>
          <p:cNvSpPr/>
          <p:nvPr/>
        </p:nvSpPr>
        <p:spPr>
          <a:xfrm>
            <a:off x="893279" y="1307410"/>
            <a:ext cx="1444487" cy="914400"/>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Assembly</a:t>
            </a:r>
          </a:p>
        </p:txBody>
      </p:sp>
      <p:sp>
        <p:nvSpPr>
          <p:cNvPr id="12" name="Rounded Rectangle 11">
            <a:extLst>
              <a:ext uri="{FF2B5EF4-FFF2-40B4-BE49-F238E27FC236}">
                <a16:creationId xmlns:a16="http://schemas.microsoft.com/office/drawing/2014/main" id="{E18ED013-DF08-2B44-841E-30E84F440005}"/>
              </a:ext>
            </a:extLst>
          </p:cNvPr>
          <p:cNvSpPr/>
          <p:nvPr/>
        </p:nvSpPr>
        <p:spPr>
          <a:xfrm>
            <a:off x="3325053" y="1307410"/>
            <a:ext cx="1444487" cy="914400"/>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rPr>
              <a:t>FastQ</a:t>
            </a:r>
            <a:endParaRPr lang="en-US" dirty="0">
              <a:solidFill>
                <a:schemeClr val="tx1"/>
              </a:solidFill>
            </a:endParaRPr>
          </a:p>
        </p:txBody>
      </p:sp>
      <p:cxnSp>
        <p:nvCxnSpPr>
          <p:cNvPr id="14" name="Straight Arrow Connector 13">
            <a:extLst>
              <a:ext uri="{FF2B5EF4-FFF2-40B4-BE49-F238E27FC236}">
                <a16:creationId xmlns:a16="http://schemas.microsoft.com/office/drawing/2014/main" id="{0FE241FD-A717-F747-BA19-0CF724CB87A4}"/>
              </a:ext>
            </a:extLst>
          </p:cNvPr>
          <p:cNvCxnSpPr>
            <a:cxnSpLocks/>
          </p:cNvCxnSpPr>
          <p:nvPr/>
        </p:nvCxnSpPr>
        <p:spPr>
          <a:xfrm flipH="1">
            <a:off x="1666875" y="5948984"/>
            <a:ext cx="470453" cy="0"/>
          </a:xfrm>
          <a:prstGeom prst="straightConnector1">
            <a:avLst/>
          </a:prstGeom>
          <a:ln w="762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E339D63A-F816-7A42-8A9B-2972D68A4890}"/>
              </a:ext>
            </a:extLst>
          </p:cNvPr>
          <p:cNvCxnSpPr>
            <a:cxnSpLocks/>
          </p:cNvCxnSpPr>
          <p:nvPr/>
        </p:nvCxnSpPr>
        <p:spPr>
          <a:xfrm>
            <a:off x="1887193" y="2420593"/>
            <a:ext cx="914399" cy="682487"/>
          </a:xfrm>
          <a:prstGeom prst="straightConnector1">
            <a:avLst/>
          </a:prstGeom>
          <a:ln w="762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17CBDF04-9C12-2C46-AC2B-B123068F66C7}"/>
              </a:ext>
            </a:extLst>
          </p:cNvPr>
          <p:cNvCxnSpPr>
            <a:cxnSpLocks/>
          </p:cNvCxnSpPr>
          <p:nvPr/>
        </p:nvCxnSpPr>
        <p:spPr>
          <a:xfrm flipH="1">
            <a:off x="3325053" y="2341083"/>
            <a:ext cx="722243" cy="761997"/>
          </a:xfrm>
          <a:prstGeom prst="straightConnector1">
            <a:avLst/>
          </a:prstGeom>
          <a:ln w="762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1" name="Rounded Rectangle 20">
            <a:extLst>
              <a:ext uri="{FF2B5EF4-FFF2-40B4-BE49-F238E27FC236}">
                <a16:creationId xmlns:a16="http://schemas.microsoft.com/office/drawing/2014/main" id="{4467B1FA-7D0C-7D49-94A4-E44C2FD23A35}"/>
              </a:ext>
            </a:extLst>
          </p:cNvPr>
          <p:cNvSpPr/>
          <p:nvPr/>
        </p:nvSpPr>
        <p:spPr>
          <a:xfrm>
            <a:off x="7890426" y="631549"/>
            <a:ext cx="1444487" cy="914400"/>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SPADES Assembly</a:t>
            </a:r>
          </a:p>
        </p:txBody>
      </p:sp>
      <p:sp>
        <p:nvSpPr>
          <p:cNvPr id="22" name="Rounded Rectangle 21">
            <a:extLst>
              <a:ext uri="{FF2B5EF4-FFF2-40B4-BE49-F238E27FC236}">
                <a16:creationId xmlns:a16="http://schemas.microsoft.com/office/drawing/2014/main" id="{B351775C-B2A6-CC4E-AA87-E1242237E29A}"/>
              </a:ext>
            </a:extLst>
          </p:cNvPr>
          <p:cNvSpPr/>
          <p:nvPr/>
        </p:nvSpPr>
        <p:spPr>
          <a:xfrm>
            <a:off x="7890427" y="1807679"/>
            <a:ext cx="1444487" cy="914400"/>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SKESA Assembly</a:t>
            </a:r>
          </a:p>
        </p:txBody>
      </p:sp>
      <p:cxnSp>
        <p:nvCxnSpPr>
          <p:cNvPr id="23" name="Straight Arrow Connector 22">
            <a:extLst>
              <a:ext uri="{FF2B5EF4-FFF2-40B4-BE49-F238E27FC236}">
                <a16:creationId xmlns:a16="http://schemas.microsoft.com/office/drawing/2014/main" id="{BDFAD8FD-4FA2-A646-8063-DC079D13BC46}"/>
              </a:ext>
            </a:extLst>
          </p:cNvPr>
          <p:cNvCxnSpPr>
            <a:cxnSpLocks/>
            <a:endCxn id="21" idx="1"/>
          </p:cNvCxnSpPr>
          <p:nvPr/>
        </p:nvCxnSpPr>
        <p:spPr>
          <a:xfrm flipV="1">
            <a:off x="7539244" y="1088749"/>
            <a:ext cx="351182" cy="457200"/>
          </a:xfrm>
          <a:prstGeom prst="straightConnector1">
            <a:avLst/>
          </a:prstGeom>
          <a:ln w="762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D6B9CED-DCC7-F544-8967-6D5C49F561AE}"/>
              </a:ext>
            </a:extLst>
          </p:cNvPr>
          <p:cNvCxnSpPr>
            <a:cxnSpLocks/>
          </p:cNvCxnSpPr>
          <p:nvPr/>
        </p:nvCxnSpPr>
        <p:spPr>
          <a:xfrm>
            <a:off x="7539244" y="2148921"/>
            <a:ext cx="351182" cy="271672"/>
          </a:xfrm>
          <a:prstGeom prst="straightConnector1">
            <a:avLst/>
          </a:prstGeom>
          <a:ln w="762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Rounded Rectangle 27">
            <a:extLst>
              <a:ext uri="{FF2B5EF4-FFF2-40B4-BE49-F238E27FC236}">
                <a16:creationId xmlns:a16="http://schemas.microsoft.com/office/drawing/2014/main" id="{EDD1AB4E-5C16-D449-B350-3B7B95810149}"/>
              </a:ext>
            </a:extLst>
          </p:cNvPr>
          <p:cNvSpPr/>
          <p:nvPr/>
        </p:nvSpPr>
        <p:spPr>
          <a:xfrm>
            <a:off x="2364270" y="4103623"/>
            <a:ext cx="1444487" cy="914400"/>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Mapped Reads (BAM)</a:t>
            </a:r>
          </a:p>
        </p:txBody>
      </p:sp>
      <p:cxnSp>
        <p:nvCxnSpPr>
          <p:cNvPr id="29" name="Straight Arrow Connector 28">
            <a:extLst>
              <a:ext uri="{FF2B5EF4-FFF2-40B4-BE49-F238E27FC236}">
                <a16:creationId xmlns:a16="http://schemas.microsoft.com/office/drawing/2014/main" id="{D3FD115D-5BB2-BE4C-8C02-7C42713ABBEF}"/>
              </a:ext>
            </a:extLst>
          </p:cNvPr>
          <p:cNvCxnSpPr>
            <a:cxnSpLocks/>
          </p:cNvCxnSpPr>
          <p:nvPr/>
        </p:nvCxnSpPr>
        <p:spPr>
          <a:xfrm flipH="1">
            <a:off x="1887193" y="4560823"/>
            <a:ext cx="357808" cy="0"/>
          </a:xfrm>
          <a:prstGeom prst="straightConnector1">
            <a:avLst/>
          </a:prstGeom>
          <a:ln w="762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1" name="Rounded Rectangle 30">
            <a:extLst>
              <a:ext uri="{FF2B5EF4-FFF2-40B4-BE49-F238E27FC236}">
                <a16:creationId xmlns:a16="http://schemas.microsoft.com/office/drawing/2014/main" id="{A7ADEDF8-548F-334D-B243-5CB140BCD41A}"/>
              </a:ext>
            </a:extLst>
          </p:cNvPr>
          <p:cNvSpPr/>
          <p:nvPr/>
        </p:nvSpPr>
        <p:spPr>
          <a:xfrm>
            <a:off x="4882183" y="4103623"/>
            <a:ext cx="1444487" cy="914400"/>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Filtered</a:t>
            </a:r>
          </a:p>
          <a:p>
            <a:pPr algn="ctr"/>
            <a:r>
              <a:rPr lang="en-US" dirty="0" err="1">
                <a:solidFill>
                  <a:schemeClr val="tx1"/>
                </a:solidFill>
              </a:rPr>
              <a:t>FastQ</a:t>
            </a:r>
            <a:endParaRPr lang="en-US" dirty="0">
              <a:solidFill>
                <a:schemeClr val="tx1"/>
              </a:solidFill>
            </a:endParaRPr>
          </a:p>
        </p:txBody>
      </p:sp>
      <p:cxnSp>
        <p:nvCxnSpPr>
          <p:cNvPr id="35" name="Straight Arrow Connector 34">
            <a:extLst>
              <a:ext uri="{FF2B5EF4-FFF2-40B4-BE49-F238E27FC236}">
                <a16:creationId xmlns:a16="http://schemas.microsoft.com/office/drawing/2014/main" id="{7320D65A-BDA2-7543-BDD4-124230664582}"/>
              </a:ext>
            </a:extLst>
          </p:cNvPr>
          <p:cNvCxnSpPr>
            <a:cxnSpLocks/>
          </p:cNvCxnSpPr>
          <p:nvPr/>
        </p:nvCxnSpPr>
        <p:spPr>
          <a:xfrm>
            <a:off x="3086513" y="5150541"/>
            <a:ext cx="0" cy="430696"/>
          </a:xfrm>
          <a:prstGeom prst="straightConnector1">
            <a:avLst/>
          </a:prstGeom>
          <a:ln w="762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40DAB3BA-66C0-6944-A838-F72C4484955B}"/>
              </a:ext>
            </a:extLst>
          </p:cNvPr>
          <p:cNvSpPr/>
          <p:nvPr/>
        </p:nvSpPr>
        <p:spPr>
          <a:xfrm>
            <a:off x="2245001" y="5617680"/>
            <a:ext cx="1921566" cy="662609"/>
          </a:xfrm>
          <a:prstGeom prst="rect">
            <a:avLst/>
          </a:pr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rPr>
              <a:t>BEDTools</a:t>
            </a:r>
            <a:endParaRPr lang="en-US" dirty="0">
              <a:solidFill>
                <a:schemeClr val="tx1"/>
              </a:solidFill>
            </a:endParaRPr>
          </a:p>
        </p:txBody>
      </p:sp>
      <p:cxnSp>
        <p:nvCxnSpPr>
          <p:cNvPr id="38" name="Straight Arrow Connector 37">
            <a:extLst>
              <a:ext uri="{FF2B5EF4-FFF2-40B4-BE49-F238E27FC236}">
                <a16:creationId xmlns:a16="http://schemas.microsoft.com/office/drawing/2014/main" id="{5B05B08F-D9E3-A041-81B2-7E2D145B7EC5}"/>
              </a:ext>
            </a:extLst>
          </p:cNvPr>
          <p:cNvCxnSpPr>
            <a:cxnSpLocks/>
          </p:cNvCxnSpPr>
          <p:nvPr/>
        </p:nvCxnSpPr>
        <p:spPr>
          <a:xfrm>
            <a:off x="5008080" y="1764610"/>
            <a:ext cx="351182" cy="0"/>
          </a:xfrm>
          <a:prstGeom prst="straightConnector1">
            <a:avLst/>
          </a:prstGeom>
          <a:ln w="762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9" name="Rounded Rectangle 38">
            <a:extLst>
              <a:ext uri="{FF2B5EF4-FFF2-40B4-BE49-F238E27FC236}">
                <a16:creationId xmlns:a16="http://schemas.microsoft.com/office/drawing/2014/main" id="{FA82F420-1986-8D41-A2A0-34D8B0A4BE90}"/>
              </a:ext>
            </a:extLst>
          </p:cNvPr>
          <p:cNvSpPr/>
          <p:nvPr/>
        </p:nvSpPr>
        <p:spPr>
          <a:xfrm>
            <a:off x="95247" y="5365889"/>
            <a:ext cx="1444487" cy="914400"/>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Coverage Info</a:t>
            </a:r>
          </a:p>
        </p:txBody>
      </p:sp>
      <p:cxnSp>
        <p:nvCxnSpPr>
          <p:cNvPr id="40" name="Straight Arrow Connector 39">
            <a:extLst>
              <a:ext uri="{FF2B5EF4-FFF2-40B4-BE49-F238E27FC236}">
                <a16:creationId xmlns:a16="http://schemas.microsoft.com/office/drawing/2014/main" id="{8DA16A6C-A721-0543-8613-52D7335E2A15}"/>
              </a:ext>
            </a:extLst>
          </p:cNvPr>
          <p:cNvCxnSpPr>
            <a:cxnSpLocks/>
          </p:cNvCxnSpPr>
          <p:nvPr/>
        </p:nvCxnSpPr>
        <p:spPr>
          <a:xfrm>
            <a:off x="4264924" y="4510505"/>
            <a:ext cx="351182" cy="0"/>
          </a:xfrm>
          <a:prstGeom prst="straightConnector1">
            <a:avLst/>
          </a:prstGeom>
          <a:ln w="762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1" name="Rounded Rectangle 40">
            <a:extLst>
              <a:ext uri="{FF2B5EF4-FFF2-40B4-BE49-F238E27FC236}">
                <a16:creationId xmlns:a16="http://schemas.microsoft.com/office/drawing/2014/main" id="{3C562339-87DB-C543-B189-312819E025F7}"/>
              </a:ext>
            </a:extLst>
          </p:cNvPr>
          <p:cNvSpPr/>
          <p:nvPr/>
        </p:nvSpPr>
        <p:spPr>
          <a:xfrm>
            <a:off x="71128" y="3900496"/>
            <a:ext cx="1444487" cy="914400"/>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Variants</a:t>
            </a:r>
          </a:p>
        </p:txBody>
      </p:sp>
      <p:sp>
        <p:nvSpPr>
          <p:cNvPr id="42" name="Right Brace 41">
            <a:extLst>
              <a:ext uri="{FF2B5EF4-FFF2-40B4-BE49-F238E27FC236}">
                <a16:creationId xmlns:a16="http://schemas.microsoft.com/office/drawing/2014/main" id="{E98FFE72-D47F-1B4A-B257-336F904EF818}"/>
              </a:ext>
            </a:extLst>
          </p:cNvPr>
          <p:cNvSpPr/>
          <p:nvPr/>
        </p:nvSpPr>
        <p:spPr>
          <a:xfrm>
            <a:off x="9472613" y="842963"/>
            <a:ext cx="614362" cy="1577630"/>
          </a:xfrm>
          <a:prstGeom prst="rightBrace">
            <a:avLst/>
          </a:prstGeom>
          <a:ln w="571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Rectangle 42">
            <a:extLst>
              <a:ext uri="{FF2B5EF4-FFF2-40B4-BE49-F238E27FC236}">
                <a16:creationId xmlns:a16="http://schemas.microsoft.com/office/drawing/2014/main" id="{914491BD-350D-F140-90CB-6886F7A0112D}"/>
              </a:ext>
            </a:extLst>
          </p:cNvPr>
          <p:cNvSpPr/>
          <p:nvPr/>
        </p:nvSpPr>
        <p:spPr>
          <a:xfrm>
            <a:off x="10159861" y="1317349"/>
            <a:ext cx="1921566" cy="662609"/>
          </a:xfrm>
          <a:prstGeom prst="rect">
            <a:avLst/>
          </a:pr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QUAST</a:t>
            </a:r>
          </a:p>
        </p:txBody>
      </p:sp>
      <p:cxnSp>
        <p:nvCxnSpPr>
          <p:cNvPr id="45" name="Straight Arrow Connector 44">
            <a:extLst>
              <a:ext uri="{FF2B5EF4-FFF2-40B4-BE49-F238E27FC236}">
                <a16:creationId xmlns:a16="http://schemas.microsoft.com/office/drawing/2014/main" id="{B72D6504-EE68-AC48-9240-A4D2311DFF05}"/>
              </a:ext>
            </a:extLst>
          </p:cNvPr>
          <p:cNvCxnSpPr>
            <a:cxnSpLocks/>
          </p:cNvCxnSpPr>
          <p:nvPr/>
        </p:nvCxnSpPr>
        <p:spPr>
          <a:xfrm flipV="1">
            <a:off x="5604426" y="2221810"/>
            <a:ext cx="722244" cy="1810070"/>
          </a:xfrm>
          <a:prstGeom prst="straightConnector1">
            <a:avLst/>
          </a:prstGeom>
          <a:ln w="762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18485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TotalTime>
  <Words>151</Words>
  <Application>Microsoft Macintosh PowerPoint</Application>
  <PresentationFormat>Widescreen</PresentationFormat>
  <Paragraphs>23</Paragraphs>
  <Slides>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Data Sanity checks</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4</cp:revision>
  <dcterms:created xsi:type="dcterms:W3CDTF">2021-10-13T15:04:02Z</dcterms:created>
  <dcterms:modified xsi:type="dcterms:W3CDTF">2021-10-13T15:39:04Z</dcterms:modified>
</cp:coreProperties>
</file>