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266" autoAdjust="0"/>
    <p:restoredTop sz="94660"/>
  </p:normalViewPr>
  <p:slideViewPr>
    <p:cSldViewPr snapToGrid="0">
      <p:cViewPr varScale="1">
        <p:scale>
          <a:sx n="77" d="100"/>
          <a:sy n="77" d="100"/>
        </p:scale>
        <p:origin x="444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3230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9110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54827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9033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4228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7523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25272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48049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5699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81023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92811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026EF9-1095-4EC2-A5F2-4F1CE4F75B8A}" type="datetimeFigureOut">
              <a:rPr lang="en-US" smtClean="0"/>
              <a:t>10/12/2021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9A2846-5494-438E-B84E-24026A564B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3194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585903" y="887491"/>
            <a:ext cx="5433923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GB" sz="1600" dirty="0"/>
              <a:t>ESKAPE Pathogens / Closed Chromosomes / Illumina Read Data</a:t>
            </a:r>
            <a:endParaRPr lang="en-US" sz="1600" dirty="0"/>
          </a:p>
        </p:txBody>
      </p:sp>
      <p:sp>
        <p:nvSpPr>
          <p:cNvPr id="6" name="TextBox 5"/>
          <p:cNvSpPr txBox="1"/>
          <p:nvPr/>
        </p:nvSpPr>
        <p:spPr>
          <a:xfrm>
            <a:off x="3882714" y="264254"/>
            <a:ext cx="590226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GB" sz="1600" dirty="0"/>
              <a:t>NCBI</a:t>
            </a:r>
            <a:endParaRPr lang="en-US" sz="1600" dirty="0"/>
          </a:p>
        </p:txBody>
      </p:sp>
      <p:sp>
        <p:nvSpPr>
          <p:cNvPr id="7" name="TextBox 6"/>
          <p:cNvSpPr txBox="1"/>
          <p:nvPr/>
        </p:nvSpPr>
        <p:spPr>
          <a:xfrm>
            <a:off x="271116" y="5690725"/>
            <a:ext cx="8403647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GB" sz="1600" dirty="0"/>
              <a:t>Real and Simulated Datasets  (simulated data obtained from real data)  stored and available at ????</a:t>
            </a:r>
            <a:endParaRPr lang="en-US" sz="1600" dirty="0"/>
          </a:p>
        </p:txBody>
      </p:sp>
      <p:sp>
        <p:nvSpPr>
          <p:cNvPr id="10" name="TextBox 9"/>
          <p:cNvSpPr txBox="1"/>
          <p:nvPr/>
        </p:nvSpPr>
        <p:spPr>
          <a:xfrm>
            <a:off x="735682" y="1497927"/>
            <a:ext cx="7268705" cy="107721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600" dirty="0"/>
              <a:t>Re-run reads using RGI. Processed sets to </a:t>
            </a:r>
            <a:r>
              <a:rPr lang="en-GB" sz="1600" dirty="0" err="1"/>
              <a:t>github</a:t>
            </a:r>
            <a:r>
              <a:rPr lang="en-GB" sz="1600" dirty="0"/>
              <a:t> and quality filter 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accent1">
                    <a:lumMod val="50000"/>
                  </a:schemeClr>
                </a:solidFill>
              </a:rPr>
              <a:t>De Novo Minimum Coverage  (NB. 20x for genes, 40x for SNPs) 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accent1">
                    <a:lumMod val="50000"/>
                  </a:schemeClr>
                </a:solidFill>
              </a:rPr>
              <a:t>Average Read Length  – 100bp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accent1">
                    <a:lumMod val="50000"/>
                  </a:schemeClr>
                </a:solidFill>
              </a:rPr>
              <a:t>Total contigs fewer than 1000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761321" y="2805826"/>
            <a:ext cx="721742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GB" sz="1600" dirty="0"/>
              <a:t>For Table 2 (Petrillo et al.) ‘Translate’ antibiotics to gene ontologies for each species  </a:t>
            </a:r>
            <a:endParaRPr lang="en-US" sz="1600" dirty="0"/>
          </a:p>
        </p:txBody>
      </p:sp>
      <p:sp>
        <p:nvSpPr>
          <p:cNvPr id="12" name="TextBox 11"/>
          <p:cNvSpPr txBox="1"/>
          <p:nvPr/>
        </p:nvSpPr>
        <p:spPr>
          <a:xfrm>
            <a:off x="2296641" y="4533157"/>
            <a:ext cx="401244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GB" sz="1600" dirty="0"/>
              <a:t>Determine composition of Simulated </a:t>
            </a:r>
            <a:r>
              <a:rPr lang="en-GB" sz="1600" dirty="0" smtClean="0"/>
              <a:t>Datasets</a:t>
            </a:r>
            <a:endParaRPr lang="en-US" sz="1600" dirty="0"/>
          </a:p>
        </p:txBody>
      </p:sp>
      <p:cxnSp>
        <p:nvCxnSpPr>
          <p:cNvPr id="20" name="Straight Arrow Connector 19"/>
          <p:cNvCxnSpPr/>
          <p:nvPr/>
        </p:nvCxnSpPr>
        <p:spPr>
          <a:xfrm flipH="1">
            <a:off x="4135823" y="3136471"/>
            <a:ext cx="2089" cy="19950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 flipH="1">
            <a:off x="4134778" y="4330442"/>
            <a:ext cx="2089" cy="19950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/>
          <p:nvPr/>
        </p:nvCxnSpPr>
        <p:spPr>
          <a:xfrm flipH="1">
            <a:off x="4147883" y="4903418"/>
            <a:ext cx="2089" cy="19950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1095666" y="3954373"/>
            <a:ext cx="557280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GB" sz="1600" dirty="0"/>
              <a:t>Compare </a:t>
            </a:r>
            <a:r>
              <a:rPr lang="en-GB" sz="1600" i="1" dirty="0"/>
              <a:t>E. coli </a:t>
            </a:r>
            <a:r>
              <a:rPr lang="en-GB" sz="1600" dirty="0"/>
              <a:t>list AMR gene (Petrillo et al.) with  NCBI </a:t>
            </a:r>
            <a:r>
              <a:rPr lang="en-GB" sz="1600" i="1" dirty="0"/>
              <a:t>E. coli </a:t>
            </a:r>
            <a:r>
              <a:rPr lang="en-GB" sz="1600" dirty="0"/>
              <a:t>list</a:t>
            </a:r>
            <a:endParaRPr lang="en-US" sz="1600" dirty="0"/>
          </a:p>
        </p:txBody>
      </p:sp>
      <p:cxnSp>
        <p:nvCxnSpPr>
          <p:cNvPr id="26" name="Straight Arrow Connector 25"/>
          <p:cNvCxnSpPr/>
          <p:nvPr/>
        </p:nvCxnSpPr>
        <p:spPr>
          <a:xfrm flipH="1">
            <a:off x="4149972" y="679953"/>
            <a:ext cx="2089" cy="19950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/>
          <p:nvPr/>
        </p:nvCxnSpPr>
        <p:spPr>
          <a:xfrm flipH="1">
            <a:off x="4175738" y="1289922"/>
            <a:ext cx="2089" cy="19950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BCB989F8-9335-48F0-B248-BD716AF4DC03}"/>
              </a:ext>
            </a:extLst>
          </p:cNvPr>
          <p:cNvCxnSpPr/>
          <p:nvPr/>
        </p:nvCxnSpPr>
        <p:spPr>
          <a:xfrm flipH="1">
            <a:off x="4147883" y="2583648"/>
            <a:ext cx="2089" cy="19950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316479F9-B402-4BDB-99F1-8C99E4360283}"/>
              </a:ext>
            </a:extLst>
          </p:cNvPr>
          <p:cNvSpPr txBox="1"/>
          <p:nvPr/>
        </p:nvSpPr>
        <p:spPr>
          <a:xfrm>
            <a:off x="2134890" y="3335579"/>
            <a:ext cx="408169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GB" sz="1600" dirty="0"/>
              <a:t>Use </a:t>
            </a:r>
            <a:r>
              <a:rPr lang="en-GB" sz="1600" i="1" dirty="0"/>
              <a:t>E. coli </a:t>
            </a:r>
            <a:r>
              <a:rPr lang="en-GB" sz="1600" dirty="0"/>
              <a:t>as an example due to time pressure </a:t>
            </a:r>
            <a:endParaRPr lang="en-US" sz="1600" dirty="0"/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459F6DCD-1E22-4B06-81C2-6FD1A346AB8A}"/>
              </a:ext>
            </a:extLst>
          </p:cNvPr>
          <p:cNvCxnSpPr/>
          <p:nvPr/>
        </p:nvCxnSpPr>
        <p:spPr>
          <a:xfrm flipH="1">
            <a:off x="4151063" y="3685111"/>
            <a:ext cx="2089" cy="19950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52845B91-396D-4DBA-A441-1343AE3E2A84}"/>
              </a:ext>
            </a:extLst>
          </p:cNvPr>
          <p:cNvSpPr txBox="1"/>
          <p:nvPr/>
        </p:nvSpPr>
        <p:spPr>
          <a:xfrm>
            <a:off x="3029243" y="5111941"/>
            <a:ext cx="2237279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GB" sz="1600" dirty="0"/>
              <a:t>Generate simulated data</a:t>
            </a:r>
            <a:endParaRPr lang="en-US" sz="1600" dirty="0"/>
          </a:p>
        </p:txBody>
      </p: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id="{460CBF4F-99B4-48D8-84B8-C7849FB95751}"/>
              </a:ext>
            </a:extLst>
          </p:cNvPr>
          <p:cNvCxnSpPr/>
          <p:nvPr/>
        </p:nvCxnSpPr>
        <p:spPr>
          <a:xfrm flipH="1">
            <a:off x="4155503" y="5467298"/>
            <a:ext cx="2089" cy="19950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DDADD11F-ADF5-47D5-A0A1-8C474C4D8F4C}"/>
              </a:ext>
            </a:extLst>
          </p:cNvPr>
          <p:cNvCxnSpPr/>
          <p:nvPr/>
        </p:nvCxnSpPr>
        <p:spPr>
          <a:xfrm flipH="1">
            <a:off x="4155503" y="6023558"/>
            <a:ext cx="2089" cy="19950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>
            <a:extLst>
              <a:ext uri="{FF2B5EF4-FFF2-40B4-BE49-F238E27FC236}">
                <a16:creationId xmlns:a16="http://schemas.microsoft.com/office/drawing/2014/main" id="{ACA74529-9658-4B34-B9F0-C9C2B42CB1D0}"/>
              </a:ext>
            </a:extLst>
          </p:cNvPr>
          <p:cNvSpPr txBox="1"/>
          <p:nvPr/>
        </p:nvSpPr>
        <p:spPr>
          <a:xfrm>
            <a:off x="998975" y="6265505"/>
            <a:ext cx="6297814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GB" sz="1600" dirty="0"/>
              <a:t>Publish in Datasets, </a:t>
            </a:r>
            <a:r>
              <a:rPr lang="en-GB" sz="1600" dirty="0" err="1"/>
              <a:t>Gigascience</a:t>
            </a:r>
            <a:r>
              <a:rPr lang="en-GB" sz="1600" dirty="0"/>
              <a:t>, Microbial Resource announcements etc?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860577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212</TotalTime>
  <Words>130</Words>
  <Application>Microsoft Office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Erasmus MC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John Hays</dc:creator>
  <cp:lastModifiedBy>John Hays</cp:lastModifiedBy>
  <cp:revision>41</cp:revision>
  <dcterms:created xsi:type="dcterms:W3CDTF">2021-10-12T07:17:52Z</dcterms:created>
  <dcterms:modified xsi:type="dcterms:W3CDTF">2021-10-12T15:45:13Z</dcterms:modified>
</cp:coreProperties>
</file>

<file path=docProps/thumbnail.jpeg>
</file>