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9"/>
  </p:notesMasterIdLst>
  <p:sldIdLst>
    <p:sldId id="301" r:id="rId2"/>
    <p:sldId id="302" r:id="rId3"/>
    <p:sldId id="295" r:id="rId4"/>
    <p:sldId id="293" r:id="rId5"/>
    <p:sldId id="296" r:id="rId6"/>
    <p:sldId id="297" r:id="rId7"/>
    <p:sldId id="303" r:id="rId8"/>
  </p:sldIdLst>
  <p:sldSz cx="6858000" cy="9906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 Leitao"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33520" autoAdjust="0"/>
    <p:restoredTop sz="92449"/>
  </p:normalViewPr>
  <p:slideViewPr>
    <p:cSldViewPr snapToGrid="0" snapToObjects="1">
      <p:cViewPr varScale="1">
        <p:scale>
          <a:sx n="81" d="100"/>
          <a:sy n="81" d="100"/>
        </p:scale>
        <p:origin x="4640" y="200"/>
      </p:cViewPr>
      <p:guideLst>
        <p:guide orient="horz" pos="3120"/>
        <p:guide pos="216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7-17T10:28:52.405" idx="1">
    <p:pos x="3651" y="4064"/>
    <p:text>Change size of QTL graph</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7F62B6-C378-A041-89CB-0EA5C0A68EA3}" type="datetimeFigureOut">
              <a:rPr lang="en-US" smtClean="0"/>
              <a:t>12/30/21</a:t>
            </a:fld>
            <a:endParaRPr lang="en-US"/>
          </a:p>
        </p:txBody>
      </p:sp>
      <p:sp>
        <p:nvSpPr>
          <p:cNvPr id="4" name="Slide Image Placeholder 3"/>
          <p:cNvSpPr>
            <a:spLocks noGrp="1" noRot="1" noChangeAspect="1"/>
          </p:cNvSpPr>
          <p:nvPr>
            <p:ph type="sldImg" idx="2"/>
          </p:nvPr>
        </p:nvSpPr>
        <p:spPr>
          <a:xfrm>
            <a:off x="2362200" y="1143000"/>
            <a:ext cx="21336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1BFC1D-07BB-4E4D-B0AA-68E31DEECF21}" type="slidenum">
              <a:rPr lang="en-US" smtClean="0"/>
              <a:t>‹#›</a:t>
            </a:fld>
            <a:endParaRPr lang="en-US"/>
          </a:p>
        </p:txBody>
      </p:sp>
    </p:spTree>
    <p:extLst>
      <p:ext uri="{BB962C8B-B14F-4D97-AF65-F5344CB8AC3E}">
        <p14:creationId xmlns:p14="http://schemas.microsoft.com/office/powerpoint/2010/main" val="706893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a:t>
            </a:r>
          </a:p>
        </p:txBody>
      </p:sp>
      <p:sp>
        <p:nvSpPr>
          <p:cNvPr id="4" name="Slide Number Placeholder 3"/>
          <p:cNvSpPr>
            <a:spLocks noGrp="1"/>
          </p:cNvSpPr>
          <p:nvPr>
            <p:ph type="sldNum" sz="quarter" idx="10"/>
          </p:nvPr>
        </p:nvSpPr>
        <p:spPr/>
        <p:txBody>
          <a:bodyPr/>
          <a:lstStyle/>
          <a:p>
            <a:fld id="{4C1BFC1D-07BB-4E4D-B0AA-68E31DEECF21}" type="slidenum">
              <a:rPr lang="en-US" smtClean="0"/>
              <a:t>1</a:t>
            </a:fld>
            <a:endParaRPr lang="en-US"/>
          </a:p>
        </p:txBody>
      </p:sp>
    </p:spTree>
    <p:extLst>
      <p:ext uri="{BB962C8B-B14F-4D97-AF65-F5344CB8AC3E}">
        <p14:creationId xmlns:p14="http://schemas.microsoft.com/office/powerpoint/2010/main" val="1549147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2"/>
            <a:ext cx="5829300" cy="2123369"/>
          </a:xfrm>
        </p:spPr>
        <p:txBody>
          <a:bodyPr/>
          <a:lstStyle/>
          <a:p>
            <a:r>
              <a:rPr lang="en-GB"/>
              <a:t>Click to edit Master title style</a:t>
            </a:r>
            <a:endParaRPr lang="en-US"/>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106CBF28-A4C3-1A4A-929D-894E278402A2}" type="datetimeFigureOut">
              <a:rPr lang="en-US" smtClean="0"/>
              <a:t>12/30/21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138188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06CBF28-A4C3-1A4A-929D-894E278402A2}" type="datetimeFigureOut">
              <a:rPr lang="en-US" smtClean="0"/>
              <a:t>12/30/21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2446407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96700"/>
            <a:ext cx="1543050" cy="8452203"/>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42900" y="396700"/>
            <a:ext cx="4514850" cy="8452203"/>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06CBF28-A4C3-1A4A-929D-894E278402A2}" type="datetimeFigureOut">
              <a:rPr lang="en-US" smtClean="0"/>
              <a:t>12/30/21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507093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06CBF28-A4C3-1A4A-929D-894E278402A2}" type="datetimeFigureOut">
              <a:rPr lang="en-US" smtClean="0"/>
              <a:t>12/30/21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3006847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06CBF28-A4C3-1A4A-929D-894E278402A2}" type="datetimeFigureOut">
              <a:rPr lang="en-US" smtClean="0"/>
              <a:t>12/30/21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1363857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4290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48615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106CBF28-A4C3-1A4A-929D-894E278402A2}" type="datetimeFigureOut">
              <a:rPr lang="en-US" smtClean="0"/>
              <a:t>12/30/21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1678545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106CBF28-A4C3-1A4A-929D-894E278402A2}" type="datetimeFigureOut">
              <a:rPr lang="en-US" smtClean="0"/>
              <a:t>12/30/21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2761779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106CBF28-A4C3-1A4A-929D-894E278402A2}" type="datetimeFigureOut">
              <a:rPr lang="en-US" smtClean="0"/>
              <a:t>12/30/21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2999864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6CBF28-A4C3-1A4A-929D-894E278402A2}" type="datetimeFigureOut">
              <a:rPr lang="en-US" smtClean="0"/>
              <a:t>12/30/21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4156257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4405"/>
            <a:ext cx="2256235" cy="167851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06CBF28-A4C3-1A4A-929D-894E278402A2}" type="datetimeFigureOut">
              <a:rPr lang="en-US" smtClean="0"/>
              <a:t>12/30/21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3964127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06CBF28-A4C3-1A4A-929D-894E278402A2}" type="datetimeFigureOut">
              <a:rPr lang="en-US" smtClean="0"/>
              <a:t>12/30/21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DB2609-A145-AB41-9F70-973117AF158A}" type="slidenum">
              <a:rPr lang="en-US" smtClean="0"/>
              <a:t>‹#›</a:t>
            </a:fld>
            <a:endParaRPr lang="en-US"/>
          </a:p>
        </p:txBody>
      </p:sp>
    </p:spTree>
    <p:extLst>
      <p:ext uri="{BB962C8B-B14F-4D97-AF65-F5344CB8AC3E}">
        <p14:creationId xmlns:p14="http://schemas.microsoft.com/office/powerpoint/2010/main" val="1098855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342900" y="2311401"/>
            <a:ext cx="6172200" cy="653750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342900" y="9181395"/>
            <a:ext cx="160020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106CBF28-A4C3-1A4A-929D-894E278402A2}" type="datetimeFigureOut">
              <a:rPr lang="en-US" smtClean="0"/>
              <a:t>12/30/21</a:t>
            </a:fld>
            <a:endParaRPr lang="en-US"/>
          </a:p>
        </p:txBody>
      </p:sp>
      <p:sp>
        <p:nvSpPr>
          <p:cNvPr id="5" name="Footer Placeholder 4"/>
          <p:cNvSpPr>
            <a:spLocks noGrp="1"/>
          </p:cNvSpPr>
          <p:nvPr>
            <p:ph type="ftr" sz="quarter" idx="3"/>
          </p:nvPr>
        </p:nvSpPr>
        <p:spPr>
          <a:xfrm>
            <a:off x="2343150" y="9181395"/>
            <a:ext cx="2171700"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9181395"/>
            <a:ext cx="160020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BEDB2609-A145-AB41-9F70-973117AF158A}" type="slidenum">
              <a:rPr lang="en-US" smtClean="0"/>
              <a:t>‹#›</a:t>
            </a:fld>
            <a:endParaRPr lang="en-US"/>
          </a:p>
        </p:txBody>
      </p:sp>
    </p:spTree>
    <p:extLst>
      <p:ext uri="{BB962C8B-B14F-4D97-AF65-F5344CB8AC3E}">
        <p14:creationId xmlns:p14="http://schemas.microsoft.com/office/powerpoint/2010/main" val="35425027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emf"/></Relationships>
</file>

<file path=ppt/slides/_rels/slide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21.png"/><Relationship Id="rId2" Type="http://schemas.openxmlformats.org/officeDocument/2006/relationships/image" Target="../media/image16.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E7952B-5E95-F245-A7E6-EBA58842D97A}"/>
              </a:ext>
            </a:extLst>
          </p:cNvPr>
          <p:cNvPicPr>
            <a:picLocks noChangeAspect="1"/>
          </p:cNvPicPr>
          <p:nvPr/>
        </p:nvPicPr>
        <p:blipFill rotWithShape="1">
          <a:blip r:embed="rId3"/>
          <a:srcRect l="9613"/>
          <a:stretch/>
        </p:blipFill>
        <p:spPr>
          <a:xfrm>
            <a:off x="3475581" y="1253958"/>
            <a:ext cx="3181275" cy="4039731"/>
          </a:xfrm>
          <a:prstGeom prst="rect">
            <a:avLst/>
          </a:prstGeom>
        </p:spPr>
      </p:pic>
      <p:sp>
        <p:nvSpPr>
          <p:cNvPr id="18" name="TextBox 17"/>
          <p:cNvSpPr txBox="1"/>
          <p:nvPr/>
        </p:nvSpPr>
        <p:spPr>
          <a:xfrm>
            <a:off x="483187" y="5411929"/>
            <a:ext cx="5850055" cy="738664"/>
          </a:xfrm>
          <a:prstGeom prst="rect">
            <a:avLst/>
          </a:prstGeom>
          <a:noFill/>
        </p:spPr>
        <p:txBody>
          <a:bodyPr wrap="square" rtlCol="0">
            <a:spAutoFit/>
          </a:bodyPr>
          <a:lstStyle/>
          <a:p>
            <a:pPr algn="just"/>
            <a:r>
              <a:rPr lang="en-GB" sz="1050" b="1" dirty="0"/>
              <a:t>Figure 1. The  proportion of wasp embryo encapsulated by the F1 progeny obtained from crosses between resistant (DGRP-437) and susceptible (DGRP-892) lines</a:t>
            </a:r>
            <a:r>
              <a:rPr lang="en-GB" sz="1050" dirty="0"/>
              <a:t>. The recombinant lines larvae with different chromosome combinations were dissected after wasp infection. The number of larvae dissected for each line is stated above the error bars. The sample size were between 63 and 107. </a:t>
            </a:r>
          </a:p>
        </p:txBody>
      </p:sp>
      <p:sp>
        <p:nvSpPr>
          <p:cNvPr id="15" name="TextBox 14"/>
          <p:cNvSpPr txBox="1"/>
          <p:nvPr/>
        </p:nvSpPr>
        <p:spPr>
          <a:xfrm>
            <a:off x="248229" y="8561690"/>
            <a:ext cx="6245336" cy="1061829"/>
          </a:xfrm>
          <a:prstGeom prst="rect">
            <a:avLst/>
          </a:prstGeom>
          <a:noFill/>
        </p:spPr>
        <p:txBody>
          <a:bodyPr wrap="square" rtlCol="0">
            <a:spAutoFit/>
          </a:bodyPr>
          <a:lstStyle/>
          <a:p>
            <a:pPr marL="265113" algn="just"/>
            <a:r>
              <a:rPr lang="en-GB" sz="1050" b="1" dirty="0"/>
              <a:t>Figure 2. </a:t>
            </a:r>
            <a:r>
              <a:rPr lang="en-US" sz="1050" b="1" dirty="0"/>
              <a:t>The genetic mapping of regions of chromosome 2 which are associated with of encapsulation of wasp embryo</a:t>
            </a:r>
            <a:r>
              <a:rPr lang="en-GB" sz="1050" dirty="0"/>
              <a:t>. Fine-scale Quantitative Trait Loci Map of parasitoid resistance obtained from genotyped flies that encapsulated a wasp embryo and tested positive for wasp DNA. </a:t>
            </a:r>
            <a:r>
              <a:rPr lang="en-GB" sz="1050" dirty="0">
                <a:latin typeface="Calibri" panose="020F0502020204030204" pitchFamily="34" charset="0"/>
                <a:ea typeface="Calibri" panose="020F0502020204030204" pitchFamily="34" charset="0"/>
              </a:rPr>
              <a:t>χ</a:t>
            </a:r>
            <a:r>
              <a:rPr lang="en-GB" sz="1050" baseline="30000" dirty="0">
                <a:latin typeface="Calibri" panose="020F0502020204030204" pitchFamily="34" charset="0"/>
                <a:ea typeface="Calibri" panose="020F0502020204030204" pitchFamily="34" charset="0"/>
              </a:rPr>
              <a:t>2</a:t>
            </a:r>
            <a:r>
              <a:rPr lang="en-GB" sz="1050" dirty="0">
                <a:latin typeface="Calibri" panose="020F0502020204030204" pitchFamily="34" charset="0"/>
                <a:ea typeface="Calibri" panose="020F0502020204030204" pitchFamily="34" charset="0"/>
              </a:rPr>
              <a:t> statistic shows the expected </a:t>
            </a:r>
            <a:r>
              <a:rPr lang="en-US" sz="1050" dirty="0"/>
              <a:t>Mendelian frequency deviation the marker allele frequency deviated from the n expectation of 0.5 for each marker. A 95% confidence interval was obtained on the location of the QTL.</a:t>
            </a:r>
          </a:p>
          <a:p>
            <a:pPr marL="265113" algn="just"/>
            <a:endParaRPr lang="en-GB" sz="1050" dirty="0"/>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1510"/>
          <a:stretch/>
        </p:blipFill>
        <p:spPr>
          <a:xfrm>
            <a:off x="483187" y="1051176"/>
            <a:ext cx="2743200" cy="3712838"/>
          </a:xfrm>
          <a:prstGeom prst="rect">
            <a:avLst/>
          </a:prstGeom>
        </p:spPr>
      </p:pic>
      <p:sp>
        <p:nvSpPr>
          <p:cNvPr id="3" name="Rectangle 2"/>
          <p:cNvSpPr/>
          <p:nvPr/>
        </p:nvSpPr>
        <p:spPr>
          <a:xfrm>
            <a:off x="1256516" y="4554422"/>
            <a:ext cx="1969871" cy="1434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Times New Roman"/>
              <a:cs typeface="Times New Roman"/>
            </a:endParaRPr>
          </a:p>
        </p:txBody>
      </p:sp>
      <p:sp>
        <p:nvSpPr>
          <p:cNvPr id="13" name="TextBox 12"/>
          <p:cNvSpPr txBox="1"/>
          <p:nvPr/>
        </p:nvSpPr>
        <p:spPr>
          <a:xfrm>
            <a:off x="3088320" y="4603024"/>
            <a:ext cx="658953" cy="523220"/>
          </a:xfrm>
          <a:prstGeom prst="rect">
            <a:avLst/>
          </a:prstGeom>
          <a:noFill/>
        </p:spPr>
        <p:txBody>
          <a:bodyPr wrap="square" rtlCol="0">
            <a:spAutoFit/>
          </a:bodyPr>
          <a:lstStyle/>
          <a:p>
            <a:r>
              <a:rPr lang="en-GB" sz="1400" dirty="0">
                <a:solidFill>
                  <a:srgbClr val="FF0000"/>
                </a:solidFill>
              </a:rPr>
              <a:t>437</a:t>
            </a:r>
            <a:r>
              <a:rPr lang="en-GB" sz="1400" baseline="30000" dirty="0">
                <a:solidFill>
                  <a:srgbClr val="FF0000"/>
                </a:solidFill>
              </a:rPr>
              <a:t>R</a:t>
            </a:r>
            <a:endParaRPr lang="en-GB" sz="1400" dirty="0">
              <a:solidFill>
                <a:srgbClr val="FF0000"/>
              </a:solidFill>
            </a:endParaRPr>
          </a:p>
          <a:p>
            <a:r>
              <a:rPr lang="en-GB" sz="1400" dirty="0">
                <a:solidFill>
                  <a:srgbClr val="0070C0"/>
                </a:solidFill>
              </a:rPr>
              <a:t>892</a:t>
            </a:r>
            <a:r>
              <a:rPr lang="en-GB" sz="1400" baseline="30000" dirty="0">
                <a:solidFill>
                  <a:srgbClr val="0070C0"/>
                </a:solidFill>
              </a:rPr>
              <a:t>S</a:t>
            </a:r>
            <a:endParaRPr lang="en-GB" sz="1400" dirty="0">
              <a:solidFill>
                <a:srgbClr val="0070C0"/>
              </a:solidFill>
            </a:endParaRPr>
          </a:p>
        </p:txBody>
      </p:sp>
      <p:sp>
        <p:nvSpPr>
          <p:cNvPr id="14" name="TextBox 13"/>
          <p:cNvSpPr txBox="1"/>
          <p:nvPr/>
        </p:nvSpPr>
        <p:spPr>
          <a:xfrm>
            <a:off x="1063313" y="4505238"/>
            <a:ext cx="314217" cy="692497"/>
          </a:xfrm>
          <a:prstGeom prst="rect">
            <a:avLst/>
          </a:prstGeom>
          <a:noFill/>
        </p:spPr>
        <p:txBody>
          <a:bodyPr wrap="square" rtlCol="0">
            <a:spAutoFit/>
          </a:bodyPr>
          <a:lstStyle/>
          <a:p>
            <a:r>
              <a:rPr lang="en-GB" sz="1300" dirty="0"/>
              <a:t>X</a:t>
            </a:r>
          </a:p>
          <a:p>
            <a:r>
              <a:rPr lang="en-GB" sz="1300" dirty="0"/>
              <a:t>2</a:t>
            </a:r>
          </a:p>
          <a:p>
            <a:r>
              <a:rPr lang="en-GB" sz="1300" dirty="0"/>
              <a:t>3</a:t>
            </a:r>
          </a:p>
        </p:txBody>
      </p:sp>
      <p:sp>
        <p:nvSpPr>
          <p:cNvPr id="8" name="TextBox 7"/>
          <p:cNvSpPr txBox="1"/>
          <p:nvPr/>
        </p:nvSpPr>
        <p:spPr>
          <a:xfrm>
            <a:off x="1255199" y="4496876"/>
            <a:ext cx="321920"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0070C0"/>
                </a:solidFill>
              </a:rPr>
              <a:t>I I</a:t>
            </a:r>
          </a:p>
        </p:txBody>
      </p:sp>
      <p:sp>
        <p:nvSpPr>
          <p:cNvPr id="7" name="TextBox 6"/>
          <p:cNvSpPr txBox="1"/>
          <p:nvPr/>
        </p:nvSpPr>
        <p:spPr>
          <a:xfrm>
            <a:off x="1562495" y="4500280"/>
            <a:ext cx="355895" cy="738664"/>
          </a:xfrm>
          <a:prstGeom prst="rect">
            <a:avLst/>
          </a:prstGeom>
          <a:noFill/>
        </p:spPr>
        <p:txBody>
          <a:bodyPr wrap="square" rtlCol="0">
            <a:spAutoFit/>
          </a:bodyPr>
          <a:lstStyle/>
          <a:p>
            <a:r>
              <a:rPr lang="en-GB" sz="1400" dirty="0">
                <a:solidFill>
                  <a:srgbClr val="FF0000"/>
                </a:solidFill>
              </a:rPr>
              <a:t>I I</a:t>
            </a:r>
          </a:p>
          <a:p>
            <a:r>
              <a:rPr lang="en-GB" sz="1400" dirty="0">
                <a:solidFill>
                  <a:srgbClr val="FF0000"/>
                </a:solidFill>
              </a:rPr>
              <a:t>I I</a:t>
            </a:r>
          </a:p>
          <a:p>
            <a:r>
              <a:rPr lang="en-GB" sz="1400" dirty="0">
                <a:solidFill>
                  <a:srgbClr val="FF0000"/>
                </a:solidFill>
              </a:rPr>
              <a:t>I I</a:t>
            </a:r>
            <a:endParaRPr lang="en-GB" dirty="0"/>
          </a:p>
        </p:txBody>
      </p:sp>
      <p:sp>
        <p:nvSpPr>
          <p:cNvPr id="9" name="TextBox 8"/>
          <p:cNvSpPr txBox="1"/>
          <p:nvPr/>
        </p:nvSpPr>
        <p:spPr>
          <a:xfrm>
            <a:off x="1892593" y="4494945"/>
            <a:ext cx="315866"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0070C0"/>
                </a:solidFill>
              </a:rPr>
              <a:t>I I</a:t>
            </a:r>
          </a:p>
        </p:txBody>
      </p:sp>
      <p:sp>
        <p:nvSpPr>
          <p:cNvPr id="11" name="TextBox 10"/>
          <p:cNvSpPr txBox="1"/>
          <p:nvPr/>
        </p:nvSpPr>
        <p:spPr>
          <a:xfrm>
            <a:off x="2208459" y="4494945"/>
            <a:ext cx="367354"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FF0000"/>
                </a:solidFill>
              </a:rPr>
              <a:t>I I</a:t>
            </a:r>
          </a:p>
        </p:txBody>
      </p:sp>
      <p:sp>
        <p:nvSpPr>
          <p:cNvPr id="12" name="TextBox 11"/>
          <p:cNvSpPr txBox="1"/>
          <p:nvPr/>
        </p:nvSpPr>
        <p:spPr>
          <a:xfrm>
            <a:off x="2523454" y="4488765"/>
            <a:ext cx="372831"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FF0000"/>
                </a:solidFill>
              </a:rPr>
              <a:t>I I</a:t>
            </a:r>
          </a:p>
        </p:txBody>
      </p:sp>
      <p:sp>
        <p:nvSpPr>
          <p:cNvPr id="10" name="TextBox 9"/>
          <p:cNvSpPr txBox="1"/>
          <p:nvPr/>
        </p:nvSpPr>
        <p:spPr>
          <a:xfrm>
            <a:off x="2810139" y="4488351"/>
            <a:ext cx="399078"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a:t>
            </a:r>
            <a:r>
              <a:rPr lang="en-GB" sz="1400" dirty="0"/>
              <a:t> </a:t>
            </a:r>
            <a:r>
              <a:rPr lang="en-GB" sz="1400" dirty="0">
                <a:solidFill>
                  <a:srgbClr val="0070C0"/>
                </a:solidFill>
              </a:rPr>
              <a:t>I</a:t>
            </a:r>
          </a:p>
          <a:p>
            <a:r>
              <a:rPr lang="en-GB" sz="1400" dirty="0">
                <a:solidFill>
                  <a:srgbClr val="0070C0"/>
                </a:solidFill>
              </a:rPr>
              <a:t>I</a:t>
            </a:r>
            <a:r>
              <a:rPr lang="en-GB" sz="1400" dirty="0"/>
              <a:t> </a:t>
            </a:r>
            <a:r>
              <a:rPr lang="en-GB" sz="1400" dirty="0">
                <a:solidFill>
                  <a:srgbClr val="FF0000"/>
                </a:solidFill>
              </a:rPr>
              <a:t>I</a:t>
            </a:r>
          </a:p>
        </p:txBody>
      </p:sp>
      <p:sp>
        <p:nvSpPr>
          <p:cNvPr id="17" name="TextBox 16"/>
          <p:cNvSpPr txBox="1"/>
          <p:nvPr/>
        </p:nvSpPr>
        <p:spPr>
          <a:xfrm>
            <a:off x="483187" y="504280"/>
            <a:ext cx="338554" cy="369332"/>
          </a:xfrm>
          <a:prstGeom prst="rect">
            <a:avLst/>
          </a:prstGeom>
          <a:noFill/>
        </p:spPr>
        <p:txBody>
          <a:bodyPr wrap="none" rtlCol="0">
            <a:spAutoFit/>
          </a:bodyPr>
          <a:lstStyle/>
          <a:p>
            <a:r>
              <a:rPr lang="en-US" dirty="0"/>
              <a:t>A</a:t>
            </a:r>
          </a:p>
        </p:txBody>
      </p:sp>
      <p:sp>
        <p:nvSpPr>
          <p:cNvPr id="19" name="TextBox 18"/>
          <p:cNvSpPr txBox="1"/>
          <p:nvPr/>
        </p:nvSpPr>
        <p:spPr>
          <a:xfrm>
            <a:off x="3493276" y="507760"/>
            <a:ext cx="324202" cy="369332"/>
          </a:xfrm>
          <a:prstGeom prst="rect">
            <a:avLst/>
          </a:prstGeom>
          <a:noFill/>
        </p:spPr>
        <p:txBody>
          <a:bodyPr wrap="none" rtlCol="0">
            <a:spAutoFit/>
          </a:bodyPr>
          <a:lstStyle/>
          <a:p>
            <a:r>
              <a:rPr lang="en-US" dirty="0"/>
              <a:t>B</a:t>
            </a:r>
          </a:p>
        </p:txBody>
      </p:sp>
      <p:sp>
        <p:nvSpPr>
          <p:cNvPr id="4" name="TextBox 3"/>
          <p:cNvSpPr txBox="1"/>
          <p:nvPr/>
        </p:nvSpPr>
        <p:spPr>
          <a:xfrm>
            <a:off x="1277097" y="3427083"/>
            <a:ext cx="298130" cy="307777"/>
          </a:xfrm>
          <a:prstGeom prst="rect">
            <a:avLst/>
          </a:prstGeom>
          <a:noFill/>
        </p:spPr>
        <p:txBody>
          <a:bodyPr wrap="square" rtlCol="0">
            <a:spAutoFit/>
          </a:bodyPr>
          <a:lstStyle/>
          <a:p>
            <a:r>
              <a:rPr lang="en-US" sz="1400" dirty="0">
                <a:latin typeface="Times New Roman"/>
                <a:cs typeface="Times New Roman"/>
              </a:rPr>
              <a:t>a</a:t>
            </a:r>
          </a:p>
        </p:txBody>
      </p:sp>
      <p:sp>
        <p:nvSpPr>
          <p:cNvPr id="20" name="TextBox 19"/>
          <p:cNvSpPr txBox="1"/>
          <p:nvPr/>
        </p:nvSpPr>
        <p:spPr>
          <a:xfrm>
            <a:off x="1594463" y="1253958"/>
            <a:ext cx="298130" cy="307777"/>
          </a:xfrm>
          <a:prstGeom prst="rect">
            <a:avLst/>
          </a:prstGeom>
          <a:noFill/>
        </p:spPr>
        <p:txBody>
          <a:bodyPr wrap="square" rtlCol="0">
            <a:spAutoFit/>
          </a:bodyPr>
          <a:lstStyle/>
          <a:p>
            <a:r>
              <a:rPr lang="en-US" sz="1400" dirty="0">
                <a:latin typeface="Times New Roman"/>
                <a:cs typeface="Times New Roman"/>
              </a:rPr>
              <a:t>b</a:t>
            </a:r>
          </a:p>
        </p:txBody>
      </p:sp>
      <p:sp>
        <p:nvSpPr>
          <p:cNvPr id="21" name="TextBox 20"/>
          <p:cNvSpPr txBox="1"/>
          <p:nvPr/>
        </p:nvSpPr>
        <p:spPr>
          <a:xfrm>
            <a:off x="1912075" y="2981871"/>
            <a:ext cx="298130" cy="307777"/>
          </a:xfrm>
          <a:prstGeom prst="rect">
            <a:avLst/>
          </a:prstGeom>
          <a:noFill/>
        </p:spPr>
        <p:txBody>
          <a:bodyPr wrap="square" rtlCol="0">
            <a:spAutoFit/>
          </a:bodyPr>
          <a:lstStyle/>
          <a:p>
            <a:r>
              <a:rPr lang="en-US" sz="1400" dirty="0">
                <a:latin typeface="Times New Roman"/>
                <a:cs typeface="Times New Roman"/>
              </a:rPr>
              <a:t>c</a:t>
            </a:r>
          </a:p>
        </p:txBody>
      </p:sp>
      <p:sp>
        <p:nvSpPr>
          <p:cNvPr id="22" name="TextBox 21"/>
          <p:cNvSpPr txBox="1"/>
          <p:nvPr/>
        </p:nvSpPr>
        <p:spPr>
          <a:xfrm>
            <a:off x="2228040" y="3427083"/>
            <a:ext cx="298130" cy="307777"/>
          </a:xfrm>
          <a:prstGeom prst="rect">
            <a:avLst/>
          </a:prstGeom>
          <a:noFill/>
        </p:spPr>
        <p:txBody>
          <a:bodyPr wrap="square" rtlCol="0">
            <a:spAutoFit/>
          </a:bodyPr>
          <a:lstStyle/>
          <a:p>
            <a:r>
              <a:rPr lang="en-US" sz="1400" dirty="0">
                <a:latin typeface="Times New Roman"/>
                <a:cs typeface="Times New Roman"/>
              </a:rPr>
              <a:t>a</a:t>
            </a:r>
          </a:p>
        </p:txBody>
      </p:sp>
      <p:sp>
        <p:nvSpPr>
          <p:cNvPr id="23" name="TextBox 22"/>
          <p:cNvSpPr txBox="1"/>
          <p:nvPr/>
        </p:nvSpPr>
        <p:spPr>
          <a:xfrm>
            <a:off x="2529036" y="2134231"/>
            <a:ext cx="298130" cy="307777"/>
          </a:xfrm>
          <a:prstGeom prst="rect">
            <a:avLst/>
          </a:prstGeom>
          <a:noFill/>
        </p:spPr>
        <p:txBody>
          <a:bodyPr wrap="square" rtlCol="0">
            <a:spAutoFit/>
          </a:bodyPr>
          <a:lstStyle/>
          <a:p>
            <a:r>
              <a:rPr lang="en-US" sz="1400" dirty="0">
                <a:latin typeface="Times New Roman"/>
                <a:cs typeface="Times New Roman"/>
              </a:rPr>
              <a:t>d</a:t>
            </a:r>
          </a:p>
        </p:txBody>
      </p:sp>
      <p:sp>
        <p:nvSpPr>
          <p:cNvPr id="24" name="TextBox 23"/>
          <p:cNvSpPr txBox="1"/>
          <p:nvPr/>
        </p:nvSpPr>
        <p:spPr>
          <a:xfrm>
            <a:off x="2822042" y="2020965"/>
            <a:ext cx="298130" cy="307777"/>
          </a:xfrm>
          <a:prstGeom prst="rect">
            <a:avLst/>
          </a:prstGeom>
          <a:noFill/>
        </p:spPr>
        <p:txBody>
          <a:bodyPr wrap="square" rtlCol="0">
            <a:spAutoFit/>
          </a:bodyPr>
          <a:lstStyle/>
          <a:p>
            <a:r>
              <a:rPr lang="en-US" sz="1400" dirty="0">
                <a:latin typeface="Times New Roman"/>
                <a:cs typeface="Times New Roman"/>
              </a:rPr>
              <a:t>d</a:t>
            </a:r>
          </a:p>
        </p:txBody>
      </p:sp>
      <p:pic>
        <p:nvPicPr>
          <p:cNvPr id="26" name="Picture 25">
            <a:extLst>
              <a:ext uri="{FF2B5EF4-FFF2-40B4-BE49-F238E27FC236}">
                <a16:creationId xmlns:a16="http://schemas.microsoft.com/office/drawing/2014/main" id="{7AE7952B-5E95-F245-A7E6-EBA58842D97A}"/>
              </a:ext>
            </a:extLst>
          </p:cNvPr>
          <p:cNvPicPr>
            <a:picLocks noChangeAspect="1"/>
          </p:cNvPicPr>
          <p:nvPr/>
        </p:nvPicPr>
        <p:blipFill rotWithShape="1">
          <a:blip r:embed="rId3"/>
          <a:srcRect l="-2595" t="37395" r="89470" b="53509"/>
          <a:stretch/>
        </p:blipFill>
        <p:spPr>
          <a:xfrm>
            <a:off x="3206956" y="2730501"/>
            <a:ext cx="481743" cy="383211"/>
          </a:xfrm>
          <a:prstGeom prst="rect">
            <a:avLst/>
          </a:prstGeom>
        </p:spPr>
      </p:pic>
    </p:spTree>
    <p:extLst>
      <p:ext uri="{BB962C8B-B14F-4D97-AF65-F5344CB8AC3E}">
        <p14:creationId xmlns:p14="http://schemas.microsoft.com/office/powerpoint/2010/main" val="2450695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sistance_Assay_Rec_Lines_Fig2_Narrow.pdf"/>
          <p:cNvPicPr>
            <a:picLocks noChangeAspect="1"/>
          </p:cNvPicPr>
          <p:nvPr/>
        </p:nvPicPr>
        <p:blipFill rotWithShape="1">
          <a:blip r:embed="rId2">
            <a:extLst>
              <a:ext uri="{28A0092B-C50C-407E-A947-70E740481C1C}">
                <a14:useLocalDpi xmlns:a14="http://schemas.microsoft.com/office/drawing/2010/main" val="0"/>
              </a:ext>
            </a:extLst>
          </a:blip>
          <a:srcRect b="8819"/>
          <a:stretch/>
        </p:blipFill>
        <p:spPr>
          <a:xfrm>
            <a:off x="3522876" y="1330944"/>
            <a:ext cx="3040126" cy="3464991"/>
          </a:xfrm>
          <a:prstGeom prst="rect">
            <a:avLst/>
          </a:prstGeom>
        </p:spPr>
      </p:pic>
      <p:sp>
        <p:nvSpPr>
          <p:cNvPr id="7" name="TextBox 6"/>
          <p:cNvSpPr txBox="1"/>
          <p:nvPr/>
        </p:nvSpPr>
        <p:spPr>
          <a:xfrm>
            <a:off x="474570" y="3939969"/>
            <a:ext cx="6309565" cy="438582"/>
          </a:xfrm>
          <a:prstGeom prst="rect">
            <a:avLst/>
          </a:prstGeom>
          <a:noFill/>
        </p:spPr>
        <p:txBody>
          <a:bodyPr wrap="square" rtlCol="0">
            <a:spAutoFit/>
          </a:bodyPr>
          <a:lstStyle/>
          <a:p>
            <a:pPr algn="ctr"/>
            <a:r>
              <a:rPr lang="en-US" sz="1050" dirty="0"/>
              <a:t> </a:t>
            </a:r>
            <a:br>
              <a:rPr lang="en-US" sz="1200" dirty="0"/>
            </a:br>
            <a:endParaRPr lang="en-US" sz="1200" dirty="0"/>
          </a:p>
        </p:txBody>
      </p:sp>
      <p:sp>
        <p:nvSpPr>
          <p:cNvPr id="8" name="TextBox 7"/>
          <p:cNvSpPr txBox="1"/>
          <p:nvPr/>
        </p:nvSpPr>
        <p:spPr>
          <a:xfrm>
            <a:off x="408173" y="5236652"/>
            <a:ext cx="6154829" cy="1708160"/>
          </a:xfrm>
          <a:prstGeom prst="rect">
            <a:avLst/>
          </a:prstGeom>
          <a:noFill/>
        </p:spPr>
        <p:txBody>
          <a:bodyPr wrap="square" rtlCol="0">
            <a:spAutoFit/>
          </a:bodyPr>
          <a:lstStyle/>
          <a:p>
            <a:pPr algn="just"/>
            <a:r>
              <a:rPr lang="en-US" sz="1050" b="1" dirty="0"/>
              <a:t>Figure  2. Resistance of genotyped recombinant lines to parasitoid infection</a:t>
            </a:r>
            <a:r>
              <a:rPr lang="en-US" sz="1050" dirty="0"/>
              <a:t>. (A)</a:t>
            </a:r>
            <a:r>
              <a:rPr lang="en-US" sz="1050" b="1" dirty="0"/>
              <a:t> </a:t>
            </a:r>
            <a:r>
              <a:rPr lang="en-US" sz="1050" dirty="0"/>
              <a:t>Homozygot</a:t>
            </a:r>
            <a:r>
              <a:rPr lang="en-US" sz="1050" b="1" dirty="0"/>
              <a:t>e </a:t>
            </a:r>
            <a:r>
              <a:rPr lang="en-US" sz="1050" dirty="0"/>
              <a:t>lines obtained from meiotic recombination were genotyped to determine where the break point lies on chromosome two. Lines where recombination occurred between 3cM and 34cM were genotyped at positions 10cM, 10.7cM (Lectin 24-A), 12cM, 17cM and 27cM using flanking markers to confirm region of chromosome from resistant line DGRP-437 in red and susceptible line (DGRP-892 in blue. (B)</a:t>
            </a:r>
            <a:r>
              <a:rPr lang="en-GB" sz="1050" dirty="0"/>
              <a:t> Encapsulation response </a:t>
            </a:r>
            <a:r>
              <a:rPr lang="en-US" sz="1050" dirty="0"/>
              <a:t>to </a:t>
            </a:r>
            <a:r>
              <a:rPr lang="en-US" sz="1050" i="1" dirty="0"/>
              <a:t>L.boulardi </a:t>
            </a:r>
            <a:r>
              <a:rPr lang="en-US" sz="1050" dirty="0"/>
              <a:t>g486 was determined in F1 progeny of female C3 flies crossed with REC lines which had undergone recombination between 3cM and 34cM. Lines which tested positive for Lectin 24A are in red and lines which do not have lectin are in blue. Each point shows 20 larvae dissected per vial for each line. The error bars show a 95% confidence interval</a:t>
            </a:r>
            <a:endParaRPr lang="en-GB" sz="1050" dirty="0"/>
          </a:p>
          <a:p>
            <a:pPr algn="just"/>
            <a:endParaRPr lang="en-US" sz="1050" dirty="0"/>
          </a:p>
        </p:txBody>
      </p:sp>
      <p:sp>
        <p:nvSpPr>
          <p:cNvPr id="3" name="TextBox 2"/>
          <p:cNvSpPr txBox="1"/>
          <p:nvPr/>
        </p:nvSpPr>
        <p:spPr>
          <a:xfrm>
            <a:off x="282728" y="724370"/>
            <a:ext cx="338554" cy="369332"/>
          </a:xfrm>
          <a:prstGeom prst="rect">
            <a:avLst/>
          </a:prstGeom>
          <a:noFill/>
        </p:spPr>
        <p:txBody>
          <a:bodyPr wrap="none" rtlCol="0">
            <a:spAutoFit/>
          </a:bodyPr>
          <a:lstStyle/>
          <a:p>
            <a:r>
              <a:rPr lang="en-US" dirty="0"/>
              <a:t>A</a:t>
            </a:r>
          </a:p>
        </p:txBody>
      </p:sp>
      <p:sp>
        <p:nvSpPr>
          <p:cNvPr id="10" name="TextBox 9"/>
          <p:cNvSpPr txBox="1"/>
          <p:nvPr/>
        </p:nvSpPr>
        <p:spPr>
          <a:xfrm>
            <a:off x="3732486" y="734382"/>
            <a:ext cx="324202" cy="369332"/>
          </a:xfrm>
          <a:prstGeom prst="rect">
            <a:avLst/>
          </a:prstGeom>
          <a:noFill/>
        </p:spPr>
        <p:txBody>
          <a:bodyPr wrap="none" rtlCol="0">
            <a:spAutoFit/>
          </a:bodyPr>
          <a:lstStyle/>
          <a:p>
            <a:r>
              <a:rPr lang="en-US" dirty="0"/>
              <a:t>B</a:t>
            </a:r>
          </a:p>
        </p:txBody>
      </p:sp>
      <p:pic>
        <p:nvPicPr>
          <p:cNvPr id="13" name="Picture 12" descr="REC_GENOTYPE_SUMMARY.pdf"/>
          <p:cNvPicPr>
            <a:picLocks noChangeAspect="1"/>
          </p:cNvPicPr>
          <p:nvPr/>
        </p:nvPicPr>
        <p:blipFill rotWithShape="1">
          <a:blip r:embed="rId3">
            <a:extLst>
              <a:ext uri="{28A0092B-C50C-407E-A947-70E740481C1C}">
                <a14:useLocalDpi xmlns:a14="http://schemas.microsoft.com/office/drawing/2010/main" val="0"/>
              </a:ext>
            </a:extLst>
          </a:blip>
          <a:srcRect l="8368" t="8956" r="34930" b="44576"/>
          <a:stretch/>
        </p:blipFill>
        <p:spPr>
          <a:xfrm>
            <a:off x="236021" y="1374190"/>
            <a:ext cx="3040067" cy="3525501"/>
          </a:xfrm>
          <a:prstGeom prst="rect">
            <a:avLst/>
          </a:prstGeom>
        </p:spPr>
      </p:pic>
      <p:sp>
        <p:nvSpPr>
          <p:cNvPr id="5" name="TextBox 4"/>
          <p:cNvSpPr txBox="1"/>
          <p:nvPr/>
        </p:nvSpPr>
        <p:spPr>
          <a:xfrm rot="16200000">
            <a:off x="3993553" y="4715999"/>
            <a:ext cx="447134" cy="246221"/>
          </a:xfrm>
          <a:prstGeom prst="rect">
            <a:avLst/>
          </a:prstGeom>
          <a:noFill/>
        </p:spPr>
        <p:txBody>
          <a:bodyPr wrap="square" rtlCol="0">
            <a:spAutoFit/>
          </a:bodyPr>
          <a:lstStyle/>
          <a:p>
            <a:pPr>
              <a:spcAft>
                <a:spcPts val="600"/>
              </a:spcAft>
            </a:pPr>
            <a:r>
              <a:rPr lang="en-US" sz="1000"/>
              <a:t>892</a:t>
            </a:r>
            <a:endParaRPr lang="en-US" sz="1000" dirty="0"/>
          </a:p>
        </p:txBody>
      </p:sp>
      <p:sp>
        <p:nvSpPr>
          <p:cNvPr id="11" name="TextBox 10"/>
          <p:cNvSpPr txBox="1"/>
          <p:nvPr/>
        </p:nvSpPr>
        <p:spPr>
          <a:xfrm rot="16200000">
            <a:off x="4195007" y="4677055"/>
            <a:ext cx="447134" cy="246221"/>
          </a:xfrm>
          <a:prstGeom prst="rect">
            <a:avLst/>
          </a:prstGeom>
          <a:noFill/>
        </p:spPr>
        <p:txBody>
          <a:bodyPr wrap="square" rtlCol="0">
            <a:spAutoFit/>
          </a:bodyPr>
          <a:lstStyle/>
          <a:p>
            <a:pPr>
              <a:spcAft>
                <a:spcPts val="600"/>
              </a:spcAft>
            </a:pPr>
            <a:r>
              <a:rPr lang="en-US" sz="1000"/>
              <a:t>40</a:t>
            </a:r>
          </a:p>
        </p:txBody>
      </p:sp>
      <p:sp>
        <p:nvSpPr>
          <p:cNvPr id="12" name="TextBox 11"/>
          <p:cNvSpPr txBox="1"/>
          <p:nvPr/>
        </p:nvSpPr>
        <p:spPr>
          <a:xfrm rot="16200000">
            <a:off x="4382112" y="4677055"/>
            <a:ext cx="447134" cy="246221"/>
          </a:xfrm>
          <a:prstGeom prst="rect">
            <a:avLst/>
          </a:prstGeom>
          <a:noFill/>
        </p:spPr>
        <p:txBody>
          <a:bodyPr wrap="square" rtlCol="0">
            <a:spAutoFit/>
          </a:bodyPr>
          <a:lstStyle/>
          <a:p>
            <a:pPr>
              <a:spcAft>
                <a:spcPts val="600"/>
              </a:spcAft>
            </a:pPr>
            <a:r>
              <a:rPr lang="en-US" sz="1000" dirty="0"/>
              <a:t>49</a:t>
            </a:r>
          </a:p>
        </p:txBody>
      </p:sp>
      <p:sp>
        <p:nvSpPr>
          <p:cNvPr id="14" name="TextBox 13"/>
          <p:cNvSpPr txBox="1"/>
          <p:nvPr/>
        </p:nvSpPr>
        <p:spPr>
          <a:xfrm rot="16200000">
            <a:off x="4556778" y="4677054"/>
            <a:ext cx="447134" cy="246221"/>
          </a:xfrm>
          <a:prstGeom prst="rect">
            <a:avLst/>
          </a:prstGeom>
          <a:noFill/>
        </p:spPr>
        <p:txBody>
          <a:bodyPr wrap="square" rtlCol="0">
            <a:spAutoFit/>
          </a:bodyPr>
          <a:lstStyle/>
          <a:p>
            <a:pPr>
              <a:spcAft>
                <a:spcPts val="600"/>
              </a:spcAft>
            </a:pPr>
            <a:r>
              <a:rPr lang="en-US" sz="1000" dirty="0"/>
              <a:t>90</a:t>
            </a:r>
          </a:p>
        </p:txBody>
      </p:sp>
      <p:sp>
        <p:nvSpPr>
          <p:cNvPr id="15" name="TextBox 14"/>
          <p:cNvSpPr txBox="1"/>
          <p:nvPr/>
        </p:nvSpPr>
        <p:spPr>
          <a:xfrm rot="16200000">
            <a:off x="4733582" y="4669209"/>
            <a:ext cx="447134" cy="246221"/>
          </a:xfrm>
          <a:prstGeom prst="rect">
            <a:avLst/>
          </a:prstGeom>
          <a:noFill/>
        </p:spPr>
        <p:txBody>
          <a:bodyPr wrap="square" rtlCol="0">
            <a:spAutoFit/>
          </a:bodyPr>
          <a:lstStyle/>
          <a:p>
            <a:pPr>
              <a:spcAft>
                <a:spcPts val="600"/>
              </a:spcAft>
            </a:pPr>
            <a:r>
              <a:rPr lang="en-US" sz="1000"/>
              <a:t>42</a:t>
            </a:r>
            <a:endParaRPr lang="en-US" sz="1000" dirty="0"/>
          </a:p>
        </p:txBody>
      </p:sp>
      <p:sp>
        <p:nvSpPr>
          <p:cNvPr id="16" name="TextBox 15"/>
          <p:cNvSpPr txBox="1"/>
          <p:nvPr/>
        </p:nvSpPr>
        <p:spPr>
          <a:xfrm rot="16200000">
            <a:off x="4885276" y="4669209"/>
            <a:ext cx="447134" cy="246221"/>
          </a:xfrm>
          <a:prstGeom prst="rect">
            <a:avLst/>
          </a:prstGeom>
          <a:noFill/>
        </p:spPr>
        <p:txBody>
          <a:bodyPr wrap="square" rtlCol="0">
            <a:spAutoFit/>
          </a:bodyPr>
          <a:lstStyle/>
          <a:p>
            <a:pPr>
              <a:spcAft>
                <a:spcPts val="600"/>
              </a:spcAft>
            </a:pPr>
            <a:r>
              <a:rPr lang="en-US" sz="1000" dirty="0"/>
              <a:t>96</a:t>
            </a:r>
          </a:p>
        </p:txBody>
      </p:sp>
      <p:sp>
        <p:nvSpPr>
          <p:cNvPr id="17" name="TextBox 16"/>
          <p:cNvSpPr txBox="1"/>
          <p:nvPr/>
        </p:nvSpPr>
        <p:spPr>
          <a:xfrm rot="16200000">
            <a:off x="5066161" y="4674694"/>
            <a:ext cx="447134" cy="246221"/>
          </a:xfrm>
          <a:prstGeom prst="rect">
            <a:avLst/>
          </a:prstGeom>
          <a:noFill/>
        </p:spPr>
        <p:txBody>
          <a:bodyPr wrap="square" rtlCol="0">
            <a:spAutoFit/>
          </a:bodyPr>
          <a:lstStyle/>
          <a:p>
            <a:pPr>
              <a:spcAft>
                <a:spcPts val="600"/>
              </a:spcAft>
            </a:pPr>
            <a:r>
              <a:rPr lang="en-US" sz="1000" dirty="0"/>
              <a:t>36</a:t>
            </a:r>
          </a:p>
        </p:txBody>
      </p:sp>
      <p:sp>
        <p:nvSpPr>
          <p:cNvPr id="18" name="TextBox 17"/>
          <p:cNvSpPr txBox="1"/>
          <p:nvPr/>
        </p:nvSpPr>
        <p:spPr>
          <a:xfrm rot="16200000">
            <a:off x="5248179" y="4677054"/>
            <a:ext cx="447134" cy="246221"/>
          </a:xfrm>
          <a:prstGeom prst="rect">
            <a:avLst/>
          </a:prstGeom>
          <a:noFill/>
        </p:spPr>
        <p:txBody>
          <a:bodyPr wrap="square" rtlCol="0">
            <a:spAutoFit/>
          </a:bodyPr>
          <a:lstStyle/>
          <a:p>
            <a:pPr>
              <a:spcAft>
                <a:spcPts val="600"/>
              </a:spcAft>
            </a:pPr>
            <a:r>
              <a:rPr lang="en-US" sz="1000" dirty="0"/>
              <a:t>50</a:t>
            </a:r>
          </a:p>
        </p:txBody>
      </p:sp>
      <p:sp>
        <p:nvSpPr>
          <p:cNvPr id="19" name="TextBox 18"/>
          <p:cNvSpPr txBox="1"/>
          <p:nvPr/>
        </p:nvSpPr>
        <p:spPr>
          <a:xfrm rot="16200000">
            <a:off x="5445784" y="4688820"/>
            <a:ext cx="447134" cy="246221"/>
          </a:xfrm>
          <a:prstGeom prst="rect">
            <a:avLst/>
          </a:prstGeom>
          <a:noFill/>
        </p:spPr>
        <p:txBody>
          <a:bodyPr wrap="square" rtlCol="0">
            <a:spAutoFit/>
          </a:bodyPr>
          <a:lstStyle/>
          <a:p>
            <a:pPr>
              <a:spcAft>
                <a:spcPts val="600"/>
              </a:spcAft>
            </a:pPr>
            <a:r>
              <a:rPr lang="en-US" sz="1000" dirty="0"/>
              <a:t>54</a:t>
            </a:r>
          </a:p>
        </p:txBody>
      </p:sp>
      <p:sp>
        <p:nvSpPr>
          <p:cNvPr id="20" name="TextBox 19"/>
          <p:cNvSpPr txBox="1"/>
          <p:nvPr/>
        </p:nvSpPr>
        <p:spPr>
          <a:xfrm rot="16200000">
            <a:off x="5631341" y="4689033"/>
            <a:ext cx="447134" cy="246221"/>
          </a:xfrm>
          <a:prstGeom prst="rect">
            <a:avLst/>
          </a:prstGeom>
          <a:noFill/>
        </p:spPr>
        <p:txBody>
          <a:bodyPr wrap="square" rtlCol="0">
            <a:spAutoFit/>
          </a:bodyPr>
          <a:lstStyle/>
          <a:p>
            <a:pPr>
              <a:spcAft>
                <a:spcPts val="600"/>
              </a:spcAft>
            </a:pPr>
            <a:r>
              <a:rPr lang="en-US" sz="1000" dirty="0"/>
              <a:t>15</a:t>
            </a:r>
          </a:p>
        </p:txBody>
      </p:sp>
      <p:sp>
        <p:nvSpPr>
          <p:cNvPr id="21" name="TextBox 20"/>
          <p:cNvSpPr txBox="1"/>
          <p:nvPr/>
        </p:nvSpPr>
        <p:spPr>
          <a:xfrm rot="16200000">
            <a:off x="5826881" y="4694659"/>
            <a:ext cx="447134" cy="246221"/>
          </a:xfrm>
          <a:prstGeom prst="rect">
            <a:avLst/>
          </a:prstGeom>
          <a:noFill/>
        </p:spPr>
        <p:txBody>
          <a:bodyPr wrap="square" rtlCol="0">
            <a:spAutoFit/>
          </a:bodyPr>
          <a:lstStyle/>
          <a:p>
            <a:pPr>
              <a:spcAft>
                <a:spcPts val="600"/>
              </a:spcAft>
            </a:pPr>
            <a:r>
              <a:rPr lang="en-US" sz="1000"/>
              <a:t>17</a:t>
            </a:r>
            <a:endParaRPr lang="en-US" sz="1000" dirty="0"/>
          </a:p>
        </p:txBody>
      </p:sp>
      <p:sp>
        <p:nvSpPr>
          <p:cNvPr id="22" name="TextBox 21"/>
          <p:cNvSpPr txBox="1"/>
          <p:nvPr/>
        </p:nvSpPr>
        <p:spPr>
          <a:xfrm rot="16200000">
            <a:off x="5973233" y="4684898"/>
            <a:ext cx="447134" cy="246221"/>
          </a:xfrm>
          <a:prstGeom prst="rect">
            <a:avLst/>
          </a:prstGeom>
          <a:noFill/>
        </p:spPr>
        <p:txBody>
          <a:bodyPr wrap="square" rtlCol="0">
            <a:spAutoFit/>
          </a:bodyPr>
          <a:lstStyle/>
          <a:p>
            <a:pPr>
              <a:spcAft>
                <a:spcPts val="600"/>
              </a:spcAft>
            </a:pPr>
            <a:r>
              <a:rPr lang="en-US" sz="1000" dirty="0"/>
              <a:t>26</a:t>
            </a:r>
          </a:p>
        </p:txBody>
      </p:sp>
      <p:sp>
        <p:nvSpPr>
          <p:cNvPr id="23" name="TextBox 22"/>
          <p:cNvSpPr txBox="1"/>
          <p:nvPr/>
        </p:nvSpPr>
        <p:spPr>
          <a:xfrm rot="16200000">
            <a:off x="6186269" y="4750643"/>
            <a:ext cx="447134" cy="246221"/>
          </a:xfrm>
          <a:prstGeom prst="rect">
            <a:avLst/>
          </a:prstGeom>
          <a:noFill/>
        </p:spPr>
        <p:txBody>
          <a:bodyPr wrap="square" rtlCol="0">
            <a:spAutoFit/>
          </a:bodyPr>
          <a:lstStyle/>
          <a:p>
            <a:pPr>
              <a:spcAft>
                <a:spcPts val="600"/>
              </a:spcAft>
            </a:pPr>
            <a:r>
              <a:rPr lang="en-US" sz="1000" dirty="0"/>
              <a:t>437</a:t>
            </a:r>
          </a:p>
        </p:txBody>
      </p:sp>
    </p:spTree>
    <p:extLst>
      <p:ext uri="{BB962C8B-B14F-4D97-AF65-F5344CB8AC3E}">
        <p14:creationId xmlns:p14="http://schemas.microsoft.com/office/powerpoint/2010/main" val="2066040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Lamellocytes.pdf"/>
          <p:cNvPicPr>
            <a:picLocks noChangeAspect="1"/>
          </p:cNvPicPr>
          <p:nvPr/>
        </p:nvPicPr>
        <p:blipFill rotWithShape="1">
          <a:blip r:embed="rId2">
            <a:extLst>
              <a:ext uri="{28A0092B-C50C-407E-A947-70E740481C1C}">
                <a14:useLocalDpi xmlns:a14="http://schemas.microsoft.com/office/drawing/2010/main" val="0"/>
              </a:ext>
            </a:extLst>
          </a:blip>
          <a:srcRect b="6697"/>
          <a:stretch/>
        </p:blipFill>
        <p:spPr>
          <a:xfrm>
            <a:off x="3843391" y="792625"/>
            <a:ext cx="2672751" cy="2493746"/>
          </a:xfrm>
          <a:prstGeom prst="rect">
            <a:avLst/>
          </a:prstGeom>
        </p:spPr>
      </p:pic>
      <p:pic>
        <p:nvPicPr>
          <p:cNvPr id="4" name="Picture 3" descr="Plasmatocytes.pdf"/>
          <p:cNvPicPr>
            <a:picLocks noChangeAspect="1"/>
          </p:cNvPicPr>
          <p:nvPr/>
        </p:nvPicPr>
        <p:blipFill rotWithShape="1">
          <a:blip r:embed="rId3">
            <a:extLst>
              <a:ext uri="{28A0092B-C50C-407E-A947-70E740481C1C}">
                <a14:useLocalDpi xmlns:a14="http://schemas.microsoft.com/office/drawing/2010/main" val="0"/>
              </a:ext>
            </a:extLst>
          </a:blip>
          <a:srcRect b="6697"/>
          <a:stretch/>
        </p:blipFill>
        <p:spPr>
          <a:xfrm>
            <a:off x="493557" y="794220"/>
            <a:ext cx="2672751" cy="2493746"/>
          </a:xfrm>
          <a:prstGeom prst="rect">
            <a:avLst/>
          </a:prstGeom>
        </p:spPr>
      </p:pic>
      <p:sp>
        <p:nvSpPr>
          <p:cNvPr id="16" name="TextBox 15"/>
          <p:cNvSpPr txBox="1"/>
          <p:nvPr/>
        </p:nvSpPr>
        <p:spPr>
          <a:xfrm>
            <a:off x="824823" y="5676380"/>
            <a:ext cx="5969000" cy="369332"/>
          </a:xfrm>
          <a:prstGeom prst="rect">
            <a:avLst/>
          </a:prstGeom>
          <a:solidFill>
            <a:schemeClr val="bg1"/>
          </a:solidFill>
        </p:spPr>
        <p:txBody>
          <a:bodyPr wrap="square" rtlCol="0">
            <a:spAutoFit/>
          </a:bodyPr>
          <a:lstStyle/>
          <a:p>
            <a:endParaRPr lang="en-GB" dirty="0"/>
          </a:p>
        </p:txBody>
      </p:sp>
      <p:sp>
        <p:nvSpPr>
          <p:cNvPr id="9" name="TextBox 8"/>
          <p:cNvSpPr txBox="1"/>
          <p:nvPr/>
        </p:nvSpPr>
        <p:spPr>
          <a:xfrm flipH="1">
            <a:off x="1446902" y="3167452"/>
            <a:ext cx="312119" cy="738664"/>
          </a:xfrm>
          <a:prstGeom prst="rect">
            <a:avLst/>
          </a:prstGeom>
          <a:noFill/>
        </p:spPr>
        <p:txBody>
          <a:bodyPr wrap="square" rtlCol="0">
            <a:spAutoFit/>
          </a:bodyPr>
          <a:lstStyle/>
          <a:p>
            <a:r>
              <a:rPr lang="en-GB" sz="1400" dirty="0">
                <a:solidFill>
                  <a:srgbClr val="FF0000"/>
                </a:solidFill>
              </a:rPr>
              <a:t>I I</a:t>
            </a:r>
          </a:p>
          <a:p>
            <a:r>
              <a:rPr lang="en-GB" sz="1400" dirty="0">
                <a:solidFill>
                  <a:srgbClr val="FF0000"/>
                </a:solidFill>
              </a:rPr>
              <a:t>I I</a:t>
            </a:r>
          </a:p>
          <a:p>
            <a:r>
              <a:rPr lang="en-GB" sz="1400" dirty="0">
                <a:solidFill>
                  <a:srgbClr val="FF0000"/>
                </a:solidFill>
              </a:rPr>
              <a:t>I I</a:t>
            </a:r>
          </a:p>
        </p:txBody>
      </p:sp>
      <p:sp>
        <p:nvSpPr>
          <p:cNvPr id="11" name="TextBox 10"/>
          <p:cNvSpPr txBox="1"/>
          <p:nvPr/>
        </p:nvSpPr>
        <p:spPr>
          <a:xfrm flipH="1">
            <a:off x="1776175" y="3183732"/>
            <a:ext cx="382846"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0070C0"/>
                </a:solidFill>
              </a:rPr>
              <a:t>I I</a:t>
            </a:r>
          </a:p>
        </p:txBody>
      </p:sp>
      <p:sp>
        <p:nvSpPr>
          <p:cNvPr id="10" name="TextBox 9"/>
          <p:cNvSpPr txBox="1"/>
          <p:nvPr/>
        </p:nvSpPr>
        <p:spPr>
          <a:xfrm flipH="1">
            <a:off x="1120458" y="3167452"/>
            <a:ext cx="328648"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0070C0"/>
                </a:solidFill>
              </a:rPr>
              <a:t>I I</a:t>
            </a:r>
          </a:p>
        </p:txBody>
      </p:sp>
      <p:sp>
        <p:nvSpPr>
          <p:cNvPr id="12" name="TextBox 11"/>
          <p:cNvSpPr txBox="1"/>
          <p:nvPr/>
        </p:nvSpPr>
        <p:spPr>
          <a:xfrm flipH="1">
            <a:off x="2740493" y="3160222"/>
            <a:ext cx="334430"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a:t>
            </a:r>
            <a:r>
              <a:rPr lang="en-GB" sz="1400" dirty="0"/>
              <a:t> </a:t>
            </a:r>
            <a:r>
              <a:rPr lang="en-GB" sz="1400" dirty="0">
                <a:solidFill>
                  <a:srgbClr val="0070C0"/>
                </a:solidFill>
              </a:rPr>
              <a:t>I</a:t>
            </a:r>
          </a:p>
          <a:p>
            <a:r>
              <a:rPr lang="en-GB" sz="1400" dirty="0">
                <a:solidFill>
                  <a:srgbClr val="0070C0"/>
                </a:solidFill>
              </a:rPr>
              <a:t>I</a:t>
            </a:r>
            <a:r>
              <a:rPr lang="en-GB" sz="1400" dirty="0"/>
              <a:t> </a:t>
            </a:r>
            <a:r>
              <a:rPr lang="en-GB" sz="1400" dirty="0">
                <a:solidFill>
                  <a:srgbClr val="FF0000"/>
                </a:solidFill>
              </a:rPr>
              <a:t>I</a:t>
            </a:r>
          </a:p>
        </p:txBody>
      </p:sp>
      <p:sp>
        <p:nvSpPr>
          <p:cNvPr id="13" name="TextBox 12"/>
          <p:cNvSpPr txBox="1"/>
          <p:nvPr/>
        </p:nvSpPr>
        <p:spPr>
          <a:xfrm flipH="1">
            <a:off x="2087342" y="3167452"/>
            <a:ext cx="356824"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FF0000"/>
                </a:solidFill>
              </a:rPr>
              <a:t>I I</a:t>
            </a:r>
          </a:p>
        </p:txBody>
      </p:sp>
      <p:sp>
        <p:nvSpPr>
          <p:cNvPr id="14" name="TextBox 13"/>
          <p:cNvSpPr txBox="1"/>
          <p:nvPr/>
        </p:nvSpPr>
        <p:spPr>
          <a:xfrm flipH="1">
            <a:off x="2417523" y="3167452"/>
            <a:ext cx="314613"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FF0000"/>
                </a:solidFill>
              </a:rPr>
              <a:t>I I</a:t>
            </a:r>
          </a:p>
        </p:txBody>
      </p:sp>
      <p:sp>
        <p:nvSpPr>
          <p:cNvPr id="19" name="TextBox 18"/>
          <p:cNvSpPr txBox="1"/>
          <p:nvPr/>
        </p:nvSpPr>
        <p:spPr>
          <a:xfrm>
            <a:off x="3382212" y="3267417"/>
            <a:ext cx="461179" cy="523220"/>
          </a:xfrm>
          <a:prstGeom prst="rect">
            <a:avLst/>
          </a:prstGeom>
          <a:noFill/>
        </p:spPr>
        <p:txBody>
          <a:bodyPr wrap="square" rtlCol="0">
            <a:spAutoFit/>
          </a:bodyPr>
          <a:lstStyle/>
          <a:p>
            <a:r>
              <a:rPr lang="en-GB" sz="1400" dirty="0">
                <a:solidFill>
                  <a:srgbClr val="FF0000"/>
                </a:solidFill>
              </a:rPr>
              <a:t>437</a:t>
            </a:r>
          </a:p>
          <a:p>
            <a:r>
              <a:rPr lang="en-GB" sz="1400" dirty="0">
                <a:solidFill>
                  <a:srgbClr val="0070C0"/>
                </a:solidFill>
              </a:rPr>
              <a:t>892</a:t>
            </a:r>
          </a:p>
        </p:txBody>
      </p:sp>
      <p:sp>
        <p:nvSpPr>
          <p:cNvPr id="37" name="TextBox 36"/>
          <p:cNvSpPr txBox="1"/>
          <p:nvPr/>
        </p:nvSpPr>
        <p:spPr>
          <a:xfrm>
            <a:off x="685977" y="4094331"/>
            <a:ext cx="5723464" cy="900246"/>
          </a:xfrm>
          <a:prstGeom prst="rect">
            <a:avLst/>
          </a:prstGeom>
          <a:noFill/>
        </p:spPr>
        <p:txBody>
          <a:bodyPr wrap="square" rtlCol="0">
            <a:spAutoFit/>
          </a:bodyPr>
          <a:lstStyle/>
          <a:p>
            <a:r>
              <a:rPr lang="en-GB" sz="1050" b="1" dirty="0"/>
              <a:t>Figure 3. Circulating hemocytes present in homeostasis in Drosophila lines with different chromosome combinations. </a:t>
            </a:r>
            <a:r>
              <a:rPr lang="en-GB" sz="1050" dirty="0"/>
              <a:t>(A) The boxplot is  the  concentration of circulating plasmatocytes and (B) lamellocyte in the different chromosome combination lines without L.boulardi infection. The points on each box plot represents the mean concentration of hemocytes that were counted for each vial per line and vial contained hemolymph from 12-20. </a:t>
            </a:r>
            <a:endParaRPr lang="en-GB" sz="1050" dirty="0">
              <a:solidFill>
                <a:srgbClr val="FF0000"/>
              </a:solidFill>
            </a:endParaRPr>
          </a:p>
        </p:txBody>
      </p:sp>
      <p:sp>
        <p:nvSpPr>
          <p:cNvPr id="39" name="TextBox 38"/>
          <p:cNvSpPr txBox="1"/>
          <p:nvPr/>
        </p:nvSpPr>
        <p:spPr>
          <a:xfrm>
            <a:off x="688749" y="306644"/>
            <a:ext cx="288924" cy="369332"/>
          </a:xfrm>
          <a:prstGeom prst="rect">
            <a:avLst/>
          </a:prstGeom>
          <a:noFill/>
        </p:spPr>
        <p:txBody>
          <a:bodyPr wrap="square" rtlCol="0">
            <a:spAutoFit/>
          </a:bodyPr>
          <a:lstStyle/>
          <a:p>
            <a:r>
              <a:rPr lang="en-GB" dirty="0"/>
              <a:t>A</a:t>
            </a:r>
          </a:p>
        </p:txBody>
      </p:sp>
      <p:sp>
        <p:nvSpPr>
          <p:cNvPr id="40" name="TextBox 39"/>
          <p:cNvSpPr txBox="1"/>
          <p:nvPr/>
        </p:nvSpPr>
        <p:spPr>
          <a:xfrm>
            <a:off x="3580123" y="269305"/>
            <a:ext cx="288924" cy="369332"/>
          </a:xfrm>
          <a:prstGeom prst="rect">
            <a:avLst/>
          </a:prstGeom>
          <a:noFill/>
        </p:spPr>
        <p:txBody>
          <a:bodyPr wrap="square" rtlCol="0">
            <a:spAutoFit/>
          </a:bodyPr>
          <a:lstStyle/>
          <a:p>
            <a:r>
              <a:rPr lang="en-GB" dirty="0"/>
              <a:t>B</a:t>
            </a:r>
          </a:p>
        </p:txBody>
      </p:sp>
      <p:sp>
        <p:nvSpPr>
          <p:cNvPr id="24" name="TextBox 23"/>
          <p:cNvSpPr txBox="1"/>
          <p:nvPr/>
        </p:nvSpPr>
        <p:spPr>
          <a:xfrm>
            <a:off x="1128032" y="1690666"/>
            <a:ext cx="298130" cy="307777"/>
          </a:xfrm>
          <a:prstGeom prst="rect">
            <a:avLst/>
          </a:prstGeom>
          <a:noFill/>
        </p:spPr>
        <p:txBody>
          <a:bodyPr wrap="square" rtlCol="0">
            <a:spAutoFit/>
          </a:bodyPr>
          <a:lstStyle/>
          <a:p>
            <a:r>
              <a:rPr lang="en-US" sz="1400" dirty="0">
                <a:latin typeface="Times New Roman"/>
                <a:cs typeface="Times New Roman"/>
              </a:rPr>
              <a:t>a</a:t>
            </a:r>
          </a:p>
        </p:txBody>
      </p:sp>
      <p:sp>
        <p:nvSpPr>
          <p:cNvPr id="25" name="TextBox 24"/>
          <p:cNvSpPr txBox="1"/>
          <p:nvPr/>
        </p:nvSpPr>
        <p:spPr>
          <a:xfrm>
            <a:off x="1462215" y="1212493"/>
            <a:ext cx="298130" cy="307777"/>
          </a:xfrm>
          <a:prstGeom prst="rect">
            <a:avLst/>
          </a:prstGeom>
          <a:noFill/>
        </p:spPr>
        <p:txBody>
          <a:bodyPr wrap="square" rtlCol="0">
            <a:spAutoFit/>
          </a:bodyPr>
          <a:lstStyle/>
          <a:p>
            <a:r>
              <a:rPr lang="en-US" sz="1400" dirty="0">
                <a:latin typeface="Times New Roman"/>
                <a:cs typeface="Times New Roman"/>
              </a:rPr>
              <a:t>b</a:t>
            </a:r>
          </a:p>
        </p:txBody>
      </p:sp>
      <p:sp>
        <p:nvSpPr>
          <p:cNvPr id="26" name="TextBox 25"/>
          <p:cNvSpPr txBox="1"/>
          <p:nvPr/>
        </p:nvSpPr>
        <p:spPr>
          <a:xfrm>
            <a:off x="1778737" y="655384"/>
            <a:ext cx="380284" cy="307777"/>
          </a:xfrm>
          <a:prstGeom prst="rect">
            <a:avLst/>
          </a:prstGeom>
          <a:noFill/>
        </p:spPr>
        <p:txBody>
          <a:bodyPr wrap="square" rtlCol="0">
            <a:spAutoFit/>
          </a:bodyPr>
          <a:lstStyle/>
          <a:p>
            <a:r>
              <a:rPr lang="en-US" sz="1400" dirty="0">
                <a:latin typeface="Times New Roman"/>
                <a:cs typeface="Times New Roman"/>
              </a:rPr>
              <a:t>b</a:t>
            </a:r>
          </a:p>
        </p:txBody>
      </p:sp>
      <p:sp>
        <p:nvSpPr>
          <p:cNvPr id="27" name="TextBox 26"/>
          <p:cNvSpPr txBox="1"/>
          <p:nvPr/>
        </p:nvSpPr>
        <p:spPr>
          <a:xfrm>
            <a:off x="2113614" y="2219911"/>
            <a:ext cx="347265" cy="307777"/>
          </a:xfrm>
          <a:prstGeom prst="rect">
            <a:avLst/>
          </a:prstGeom>
          <a:noFill/>
        </p:spPr>
        <p:txBody>
          <a:bodyPr wrap="square" rtlCol="0">
            <a:spAutoFit/>
          </a:bodyPr>
          <a:lstStyle/>
          <a:p>
            <a:r>
              <a:rPr lang="en-US" sz="1400" dirty="0">
                <a:latin typeface="Times New Roman"/>
                <a:cs typeface="Times New Roman"/>
              </a:rPr>
              <a:t>c</a:t>
            </a:r>
          </a:p>
        </p:txBody>
      </p:sp>
      <p:sp>
        <p:nvSpPr>
          <p:cNvPr id="29" name="TextBox 28"/>
          <p:cNvSpPr txBox="1"/>
          <p:nvPr/>
        </p:nvSpPr>
        <p:spPr>
          <a:xfrm>
            <a:off x="2352334" y="1267967"/>
            <a:ext cx="468675" cy="307777"/>
          </a:xfrm>
          <a:prstGeom prst="rect">
            <a:avLst/>
          </a:prstGeom>
          <a:noFill/>
        </p:spPr>
        <p:txBody>
          <a:bodyPr wrap="square" rtlCol="0">
            <a:spAutoFit/>
          </a:bodyPr>
          <a:lstStyle/>
          <a:p>
            <a:r>
              <a:rPr lang="en-US" sz="1400" dirty="0" err="1">
                <a:latin typeface="Times New Roman"/>
                <a:cs typeface="Times New Roman"/>
              </a:rPr>
              <a:t>a,b</a:t>
            </a:r>
            <a:endParaRPr lang="en-US" sz="1400" dirty="0">
              <a:latin typeface="Times New Roman"/>
              <a:cs typeface="Times New Roman"/>
            </a:endParaRPr>
          </a:p>
        </p:txBody>
      </p:sp>
      <p:sp>
        <p:nvSpPr>
          <p:cNvPr id="30" name="TextBox 29"/>
          <p:cNvSpPr txBox="1"/>
          <p:nvPr/>
        </p:nvSpPr>
        <p:spPr>
          <a:xfrm>
            <a:off x="2678848" y="841008"/>
            <a:ext cx="468675" cy="307777"/>
          </a:xfrm>
          <a:prstGeom prst="rect">
            <a:avLst/>
          </a:prstGeom>
          <a:noFill/>
        </p:spPr>
        <p:txBody>
          <a:bodyPr wrap="square" rtlCol="0">
            <a:spAutoFit/>
          </a:bodyPr>
          <a:lstStyle/>
          <a:p>
            <a:r>
              <a:rPr lang="en-US" sz="1400" dirty="0" err="1">
                <a:latin typeface="Times New Roman"/>
                <a:cs typeface="Times New Roman"/>
              </a:rPr>
              <a:t>a,b</a:t>
            </a:r>
            <a:endParaRPr lang="en-US" sz="1400" dirty="0">
              <a:latin typeface="Times New Roman"/>
              <a:cs typeface="Times New Roman"/>
            </a:endParaRPr>
          </a:p>
        </p:txBody>
      </p:sp>
      <p:sp>
        <p:nvSpPr>
          <p:cNvPr id="31" name="TextBox 30"/>
          <p:cNvSpPr txBox="1"/>
          <p:nvPr/>
        </p:nvSpPr>
        <p:spPr>
          <a:xfrm>
            <a:off x="4387953" y="2554331"/>
            <a:ext cx="298130" cy="307777"/>
          </a:xfrm>
          <a:prstGeom prst="rect">
            <a:avLst/>
          </a:prstGeom>
          <a:noFill/>
        </p:spPr>
        <p:txBody>
          <a:bodyPr wrap="square" rtlCol="0">
            <a:spAutoFit/>
          </a:bodyPr>
          <a:lstStyle/>
          <a:p>
            <a:r>
              <a:rPr lang="en-US" sz="1400" dirty="0">
                <a:latin typeface="Times New Roman"/>
                <a:cs typeface="Times New Roman"/>
              </a:rPr>
              <a:t>a</a:t>
            </a:r>
          </a:p>
        </p:txBody>
      </p:sp>
      <p:sp>
        <p:nvSpPr>
          <p:cNvPr id="32" name="TextBox 31"/>
          <p:cNvSpPr txBox="1"/>
          <p:nvPr/>
        </p:nvSpPr>
        <p:spPr>
          <a:xfrm>
            <a:off x="4730488" y="601042"/>
            <a:ext cx="326185" cy="307777"/>
          </a:xfrm>
          <a:prstGeom prst="rect">
            <a:avLst/>
          </a:prstGeom>
          <a:noFill/>
        </p:spPr>
        <p:txBody>
          <a:bodyPr wrap="square" rtlCol="0">
            <a:spAutoFit/>
          </a:bodyPr>
          <a:lstStyle/>
          <a:p>
            <a:r>
              <a:rPr lang="en-US" sz="1400" dirty="0">
                <a:latin typeface="Times New Roman"/>
                <a:cs typeface="Times New Roman"/>
              </a:rPr>
              <a:t>b</a:t>
            </a:r>
          </a:p>
        </p:txBody>
      </p:sp>
      <p:sp>
        <p:nvSpPr>
          <p:cNvPr id="33" name="TextBox 32"/>
          <p:cNvSpPr txBox="1"/>
          <p:nvPr/>
        </p:nvSpPr>
        <p:spPr>
          <a:xfrm>
            <a:off x="5072623" y="2400442"/>
            <a:ext cx="326185" cy="307777"/>
          </a:xfrm>
          <a:prstGeom prst="rect">
            <a:avLst/>
          </a:prstGeom>
          <a:noFill/>
        </p:spPr>
        <p:txBody>
          <a:bodyPr wrap="square" rtlCol="0">
            <a:spAutoFit/>
          </a:bodyPr>
          <a:lstStyle/>
          <a:p>
            <a:r>
              <a:rPr lang="en-US" sz="1400" dirty="0">
                <a:latin typeface="Times New Roman"/>
                <a:cs typeface="Times New Roman"/>
              </a:rPr>
              <a:t>a</a:t>
            </a:r>
          </a:p>
        </p:txBody>
      </p:sp>
      <p:sp>
        <p:nvSpPr>
          <p:cNvPr id="34" name="TextBox 33"/>
          <p:cNvSpPr txBox="1"/>
          <p:nvPr/>
        </p:nvSpPr>
        <p:spPr>
          <a:xfrm>
            <a:off x="5407790" y="2508437"/>
            <a:ext cx="326185" cy="307777"/>
          </a:xfrm>
          <a:prstGeom prst="rect">
            <a:avLst/>
          </a:prstGeom>
          <a:noFill/>
        </p:spPr>
        <p:txBody>
          <a:bodyPr wrap="square" rtlCol="0">
            <a:spAutoFit/>
          </a:bodyPr>
          <a:lstStyle/>
          <a:p>
            <a:r>
              <a:rPr lang="en-US" sz="1400" dirty="0">
                <a:latin typeface="Times New Roman"/>
                <a:cs typeface="Times New Roman"/>
              </a:rPr>
              <a:t>a</a:t>
            </a:r>
          </a:p>
        </p:txBody>
      </p:sp>
      <p:sp>
        <p:nvSpPr>
          <p:cNvPr id="35" name="TextBox 34"/>
          <p:cNvSpPr txBox="1"/>
          <p:nvPr/>
        </p:nvSpPr>
        <p:spPr>
          <a:xfrm>
            <a:off x="5710498" y="1370449"/>
            <a:ext cx="515212" cy="307777"/>
          </a:xfrm>
          <a:prstGeom prst="rect">
            <a:avLst/>
          </a:prstGeom>
          <a:noFill/>
        </p:spPr>
        <p:txBody>
          <a:bodyPr wrap="square" rtlCol="0">
            <a:spAutoFit/>
          </a:bodyPr>
          <a:lstStyle/>
          <a:p>
            <a:r>
              <a:rPr lang="en-US" sz="1400" dirty="0" err="1">
                <a:latin typeface="Times New Roman"/>
                <a:cs typeface="Times New Roman"/>
              </a:rPr>
              <a:t>b,c</a:t>
            </a:r>
            <a:endParaRPr lang="en-US" sz="1400" dirty="0">
              <a:latin typeface="Times New Roman"/>
              <a:cs typeface="Times New Roman"/>
            </a:endParaRPr>
          </a:p>
        </p:txBody>
      </p:sp>
      <p:sp>
        <p:nvSpPr>
          <p:cNvPr id="47" name="TextBox 46"/>
          <p:cNvSpPr txBox="1"/>
          <p:nvPr/>
        </p:nvSpPr>
        <p:spPr>
          <a:xfrm>
            <a:off x="6069880" y="2094230"/>
            <a:ext cx="515212" cy="307777"/>
          </a:xfrm>
          <a:prstGeom prst="rect">
            <a:avLst/>
          </a:prstGeom>
          <a:noFill/>
        </p:spPr>
        <p:txBody>
          <a:bodyPr wrap="square" rtlCol="0">
            <a:spAutoFit/>
          </a:bodyPr>
          <a:lstStyle/>
          <a:p>
            <a:r>
              <a:rPr lang="en-US" sz="1400" dirty="0" err="1">
                <a:latin typeface="Times New Roman"/>
                <a:cs typeface="Times New Roman"/>
              </a:rPr>
              <a:t>a,c</a:t>
            </a:r>
            <a:endParaRPr lang="en-US" sz="1400" dirty="0">
              <a:latin typeface="Times New Roman"/>
              <a:cs typeface="Times New Roman"/>
            </a:endParaRPr>
          </a:p>
        </p:txBody>
      </p:sp>
      <p:sp>
        <p:nvSpPr>
          <p:cNvPr id="15" name="TextBox 14"/>
          <p:cNvSpPr txBox="1"/>
          <p:nvPr/>
        </p:nvSpPr>
        <p:spPr>
          <a:xfrm flipH="1">
            <a:off x="933892" y="3168577"/>
            <a:ext cx="294930" cy="738664"/>
          </a:xfrm>
          <a:prstGeom prst="rect">
            <a:avLst/>
          </a:prstGeom>
          <a:noFill/>
        </p:spPr>
        <p:txBody>
          <a:bodyPr wrap="square" rtlCol="0">
            <a:spAutoFit/>
          </a:bodyPr>
          <a:lstStyle/>
          <a:p>
            <a:r>
              <a:rPr lang="en-GB" sz="1400" dirty="0"/>
              <a:t>X</a:t>
            </a:r>
          </a:p>
          <a:p>
            <a:r>
              <a:rPr lang="en-GB" sz="1400" dirty="0"/>
              <a:t>2</a:t>
            </a:r>
          </a:p>
          <a:p>
            <a:r>
              <a:rPr lang="en-GB" sz="1400" dirty="0"/>
              <a:t>3</a:t>
            </a:r>
          </a:p>
        </p:txBody>
      </p:sp>
      <p:sp>
        <p:nvSpPr>
          <p:cNvPr id="48" name="TextBox 47"/>
          <p:cNvSpPr txBox="1"/>
          <p:nvPr/>
        </p:nvSpPr>
        <p:spPr>
          <a:xfrm flipH="1">
            <a:off x="4714423" y="3167452"/>
            <a:ext cx="312119" cy="738664"/>
          </a:xfrm>
          <a:prstGeom prst="rect">
            <a:avLst/>
          </a:prstGeom>
          <a:noFill/>
        </p:spPr>
        <p:txBody>
          <a:bodyPr wrap="square" rtlCol="0">
            <a:spAutoFit/>
          </a:bodyPr>
          <a:lstStyle/>
          <a:p>
            <a:r>
              <a:rPr lang="en-GB" sz="1400" dirty="0">
                <a:solidFill>
                  <a:srgbClr val="FF0000"/>
                </a:solidFill>
              </a:rPr>
              <a:t>I I</a:t>
            </a:r>
          </a:p>
          <a:p>
            <a:r>
              <a:rPr lang="en-GB" sz="1400" dirty="0">
                <a:solidFill>
                  <a:srgbClr val="FF0000"/>
                </a:solidFill>
              </a:rPr>
              <a:t>I I</a:t>
            </a:r>
          </a:p>
          <a:p>
            <a:r>
              <a:rPr lang="en-GB" sz="1400" dirty="0">
                <a:solidFill>
                  <a:srgbClr val="FF0000"/>
                </a:solidFill>
              </a:rPr>
              <a:t>I I</a:t>
            </a:r>
          </a:p>
        </p:txBody>
      </p:sp>
      <p:sp>
        <p:nvSpPr>
          <p:cNvPr id="49" name="TextBox 48"/>
          <p:cNvSpPr txBox="1"/>
          <p:nvPr/>
        </p:nvSpPr>
        <p:spPr>
          <a:xfrm flipH="1">
            <a:off x="5053173" y="3183732"/>
            <a:ext cx="382846"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0070C0"/>
                </a:solidFill>
              </a:rPr>
              <a:t>I I</a:t>
            </a:r>
          </a:p>
        </p:txBody>
      </p:sp>
      <p:sp>
        <p:nvSpPr>
          <p:cNvPr id="50" name="TextBox 49"/>
          <p:cNvSpPr txBox="1"/>
          <p:nvPr/>
        </p:nvSpPr>
        <p:spPr>
          <a:xfrm flipH="1">
            <a:off x="4371267" y="3167452"/>
            <a:ext cx="328648"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0070C0"/>
                </a:solidFill>
              </a:rPr>
              <a:t>I I</a:t>
            </a:r>
          </a:p>
        </p:txBody>
      </p:sp>
      <p:sp>
        <p:nvSpPr>
          <p:cNvPr id="51" name="TextBox 50"/>
          <p:cNvSpPr txBox="1"/>
          <p:nvPr/>
        </p:nvSpPr>
        <p:spPr>
          <a:xfrm flipH="1">
            <a:off x="6075011" y="3160222"/>
            <a:ext cx="334430"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a:t>
            </a:r>
            <a:r>
              <a:rPr lang="en-GB" sz="1400" dirty="0"/>
              <a:t> </a:t>
            </a:r>
            <a:r>
              <a:rPr lang="en-GB" sz="1400" dirty="0">
                <a:solidFill>
                  <a:srgbClr val="0070C0"/>
                </a:solidFill>
              </a:rPr>
              <a:t>I</a:t>
            </a:r>
          </a:p>
          <a:p>
            <a:r>
              <a:rPr lang="en-GB" sz="1400" dirty="0">
                <a:solidFill>
                  <a:srgbClr val="0070C0"/>
                </a:solidFill>
              </a:rPr>
              <a:t>I</a:t>
            </a:r>
            <a:r>
              <a:rPr lang="en-GB" sz="1400" dirty="0"/>
              <a:t> </a:t>
            </a:r>
            <a:r>
              <a:rPr lang="en-GB" sz="1400" dirty="0">
                <a:solidFill>
                  <a:srgbClr val="FF0000"/>
                </a:solidFill>
              </a:rPr>
              <a:t>I</a:t>
            </a:r>
          </a:p>
        </p:txBody>
      </p:sp>
      <p:sp>
        <p:nvSpPr>
          <p:cNvPr id="52" name="TextBox 51"/>
          <p:cNvSpPr txBox="1"/>
          <p:nvPr/>
        </p:nvSpPr>
        <p:spPr>
          <a:xfrm flipH="1">
            <a:off x="5392771" y="3167452"/>
            <a:ext cx="356824"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FF0000"/>
                </a:solidFill>
              </a:rPr>
              <a:t>I I</a:t>
            </a:r>
          </a:p>
        </p:txBody>
      </p:sp>
      <p:sp>
        <p:nvSpPr>
          <p:cNvPr id="53" name="TextBox 52"/>
          <p:cNvSpPr txBox="1"/>
          <p:nvPr/>
        </p:nvSpPr>
        <p:spPr>
          <a:xfrm flipH="1">
            <a:off x="5748608" y="3167452"/>
            <a:ext cx="314613"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FF0000"/>
                </a:solidFill>
              </a:rPr>
              <a:t>I I</a:t>
            </a:r>
          </a:p>
        </p:txBody>
      </p:sp>
      <p:sp>
        <p:nvSpPr>
          <p:cNvPr id="55" name="TextBox 54"/>
          <p:cNvSpPr txBox="1"/>
          <p:nvPr/>
        </p:nvSpPr>
        <p:spPr>
          <a:xfrm flipH="1">
            <a:off x="4159633" y="3168577"/>
            <a:ext cx="294930" cy="738664"/>
          </a:xfrm>
          <a:prstGeom prst="rect">
            <a:avLst/>
          </a:prstGeom>
          <a:noFill/>
        </p:spPr>
        <p:txBody>
          <a:bodyPr wrap="square" rtlCol="0">
            <a:spAutoFit/>
          </a:bodyPr>
          <a:lstStyle/>
          <a:p>
            <a:r>
              <a:rPr lang="en-GB" sz="1400" dirty="0"/>
              <a:t>X</a:t>
            </a:r>
          </a:p>
          <a:p>
            <a:r>
              <a:rPr lang="en-GB" sz="1400" dirty="0"/>
              <a:t>2</a:t>
            </a:r>
          </a:p>
          <a:p>
            <a:r>
              <a:rPr lang="en-GB" sz="1400" dirty="0"/>
              <a:t>3</a:t>
            </a:r>
          </a:p>
        </p:txBody>
      </p:sp>
    </p:spTree>
    <p:extLst>
      <p:ext uri="{BB962C8B-B14F-4D97-AF65-F5344CB8AC3E}">
        <p14:creationId xmlns:p14="http://schemas.microsoft.com/office/powerpoint/2010/main" val="2627804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39752" t="35904" r="40930" b="14610"/>
          <a:stretch/>
        </p:blipFill>
        <p:spPr>
          <a:xfrm>
            <a:off x="719837" y="611294"/>
            <a:ext cx="1710347" cy="1226535"/>
          </a:xfr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9564" t="47998" r="45594" b="25534"/>
          <a:stretch/>
        </p:blipFill>
        <p:spPr>
          <a:xfrm>
            <a:off x="2571404" y="592083"/>
            <a:ext cx="1693709" cy="1242025"/>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38112" t="41252" r="43249" b="9118"/>
          <a:stretch/>
        </p:blipFill>
        <p:spPr>
          <a:xfrm>
            <a:off x="4390620" y="605327"/>
            <a:ext cx="1671396" cy="1228781"/>
          </a:xfrm>
          <a:prstGeom prst="rect">
            <a:avLst/>
          </a:prstGeom>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l="58822" t="43868" r="20586" b="11793"/>
          <a:stretch/>
        </p:blipFill>
        <p:spPr>
          <a:xfrm flipH="1">
            <a:off x="722968" y="1963014"/>
            <a:ext cx="1686267" cy="1187371"/>
          </a:xfrm>
          <a:prstGeom prst="rect">
            <a:avLst/>
          </a:prstGeom>
        </p:spPr>
      </p:pic>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76331" t="35348" r="5621" b="23274"/>
          <a:stretch/>
        </p:blipFill>
        <p:spPr>
          <a:xfrm>
            <a:off x="4378010" y="1936656"/>
            <a:ext cx="1684005" cy="1213097"/>
          </a:xfrm>
          <a:prstGeom prst="rect">
            <a:avLst/>
          </a:prstGeom>
        </p:spPr>
      </p:pic>
      <p:pic>
        <p:nvPicPr>
          <p:cNvPr id="18" name="Picture 17"/>
          <p:cNvPicPr>
            <a:picLocks noChangeAspect="1"/>
          </p:cNvPicPr>
          <p:nvPr/>
        </p:nvPicPr>
        <p:blipFill rotWithShape="1">
          <a:blip r:embed="rId7">
            <a:extLst>
              <a:ext uri="{28A0092B-C50C-407E-A947-70E740481C1C}">
                <a14:useLocalDpi xmlns:a14="http://schemas.microsoft.com/office/drawing/2010/main" val="0"/>
              </a:ext>
            </a:extLst>
          </a:blip>
          <a:srcRect l="21292" t="30761" r="60996" b="44890"/>
          <a:stretch/>
        </p:blipFill>
        <p:spPr>
          <a:xfrm>
            <a:off x="2571730" y="1943124"/>
            <a:ext cx="1742841" cy="1206629"/>
          </a:xfrm>
          <a:prstGeom prst="rect">
            <a:avLst/>
          </a:prstGeom>
        </p:spPr>
      </p:pic>
      <p:sp>
        <p:nvSpPr>
          <p:cNvPr id="14" name="TextBox 13"/>
          <p:cNvSpPr txBox="1"/>
          <p:nvPr/>
        </p:nvSpPr>
        <p:spPr>
          <a:xfrm>
            <a:off x="515249" y="6879009"/>
            <a:ext cx="6180802" cy="738664"/>
          </a:xfrm>
          <a:prstGeom prst="rect">
            <a:avLst/>
          </a:prstGeom>
          <a:noFill/>
        </p:spPr>
        <p:txBody>
          <a:bodyPr wrap="square" rtlCol="0">
            <a:spAutoFit/>
          </a:bodyPr>
          <a:lstStyle/>
          <a:p>
            <a:r>
              <a:rPr lang="en-GB" sz="1050" b="1" dirty="0"/>
              <a:t>Figure 4. Variation in the speed of melanization reaction between the resistant and susceptible lines. (</a:t>
            </a:r>
            <a:r>
              <a:rPr lang="en-GB" sz="1050" dirty="0"/>
              <a:t>A) The images taken at 18h, 24h and 26h after L.boulardi G486 infection of lines 437 and lines 892. (B) Proportion of oil droplets with signs of melanization at different time points post injection in the resistant and susceptible lines. Points represent means and error bars the 95% confidence interval.</a:t>
            </a:r>
            <a:endParaRPr lang="en-GB" sz="1050" dirty="0">
              <a:solidFill>
                <a:srgbClr val="FF0000"/>
              </a:solidFill>
            </a:endParaRPr>
          </a:p>
        </p:txBody>
      </p:sp>
      <p:sp>
        <p:nvSpPr>
          <p:cNvPr id="3" name="TextBox 2"/>
          <p:cNvSpPr txBox="1"/>
          <p:nvPr/>
        </p:nvSpPr>
        <p:spPr>
          <a:xfrm rot="16040239">
            <a:off x="178184" y="2232379"/>
            <a:ext cx="682658" cy="369332"/>
          </a:xfrm>
          <a:prstGeom prst="rect">
            <a:avLst/>
          </a:prstGeom>
          <a:noFill/>
        </p:spPr>
        <p:txBody>
          <a:bodyPr wrap="square" rtlCol="0">
            <a:spAutoFit/>
          </a:bodyPr>
          <a:lstStyle/>
          <a:p>
            <a:r>
              <a:rPr lang="en-GB" dirty="0">
                <a:solidFill>
                  <a:srgbClr val="FF0000"/>
                </a:solidFill>
              </a:rPr>
              <a:t>437</a:t>
            </a:r>
          </a:p>
        </p:txBody>
      </p:sp>
      <p:sp>
        <p:nvSpPr>
          <p:cNvPr id="29" name="TextBox 28"/>
          <p:cNvSpPr txBox="1"/>
          <p:nvPr/>
        </p:nvSpPr>
        <p:spPr>
          <a:xfrm rot="16200000">
            <a:off x="209717" y="902480"/>
            <a:ext cx="688922" cy="369332"/>
          </a:xfrm>
          <a:prstGeom prst="rect">
            <a:avLst/>
          </a:prstGeom>
          <a:noFill/>
        </p:spPr>
        <p:txBody>
          <a:bodyPr wrap="square" rtlCol="0">
            <a:spAutoFit/>
          </a:bodyPr>
          <a:lstStyle/>
          <a:p>
            <a:r>
              <a:rPr lang="en-GB" dirty="0">
                <a:solidFill>
                  <a:srgbClr val="0070C0"/>
                </a:solidFill>
              </a:rPr>
              <a:t>892</a:t>
            </a:r>
          </a:p>
        </p:txBody>
      </p:sp>
      <p:sp>
        <p:nvSpPr>
          <p:cNvPr id="36" name="TextBox 35"/>
          <p:cNvSpPr txBox="1"/>
          <p:nvPr/>
        </p:nvSpPr>
        <p:spPr>
          <a:xfrm>
            <a:off x="393908" y="13141"/>
            <a:ext cx="288924" cy="369332"/>
          </a:xfrm>
          <a:prstGeom prst="rect">
            <a:avLst/>
          </a:prstGeom>
          <a:noFill/>
        </p:spPr>
        <p:txBody>
          <a:bodyPr wrap="square" rtlCol="0">
            <a:spAutoFit/>
          </a:bodyPr>
          <a:lstStyle/>
          <a:p>
            <a:r>
              <a:rPr lang="en-GB" dirty="0"/>
              <a:t>A</a:t>
            </a:r>
          </a:p>
        </p:txBody>
      </p:sp>
      <p:sp>
        <p:nvSpPr>
          <p:cNvPr id="37" name="TextBox 36"/>
          <p:cNvSpPr txBox="1"/>
          <p:nvPr/>
        </p:nvSpPr>
        <p:spPr>
          <a:xfrm>
            <a:off x="249446" y="3249135"/>
            <a:ext cx="288924" cy="369332"/>
          </a:xfrm>
          <a:prstGeom prst="rect">
            <a:avLst/>
          </a:prstGeom>
          <a:noFill/>
        </p:spPr>
        <p:txBody>
          <a:bodyPr wrap="square" rtlCol="0">
            <a:spAutoFit/>
          </a:bodyPr>
          <a:lstStyle/>
          <a:p>
            <a:r>
              <a:rPr lang="en-GB" dirty="0"/>
              <a:t>B</a:t>
            </a:r>
          </a:p>
        </p:txBody>
      </p:sp>
      <p:sp>
        <p:nvSpPr>
          <p:cNvPr id="4" name="TextBox 3"/>
          <p:cNvSpPr txBox="1"/>
          <p:nvPr/>
        </p:nvSpPr>
        <p:spPr>
          <a:xfrm>
            <a:off x="1378511" y="253279"/>
            <a:ext cx="500458" cy="338554"/>
          </a:xfrm>
          <a:prstGeom prst="rect">
            <a:avLst/>
          </a:prstGeom>
          <a:noFill/>
        </p:spPr>
        <p:txBody>
          <a:bodyPr wrap="none" rtlCol="0">
            <a:spAutoFit/>
          </a:bodyPr>
          <a:lstStyle/>
          <a:p>
            <a:r>
              <a:rPr lang="en-US" sz="1600"/>
              <a:t>18h</a:t>
            </a:r>
          </a:p>
        </p:txBody>
      </p:sp>
      <p:sp>
        <p:nvSpPr>
          <p:cNvPr id="26" name="TextBox 25"/>
          <p:cNvSpPr txBox="1"/>
          <p:nvPr/>
        </p:nvSpPr>
        <p:spPr>
          <a:xfrm>
            <a:off x="3235775" y="253529"/>
            <a:ext cx="500458" cy="338554"/>
          </a:xfrm>
          <a:prstGeom prst="rect">
            <a:avLst/>
          </a:prstGeom>
          <a:noFill/>
        </p:spPr>
        <p:txBody>
          <a:bodyPr wrap="none" rtlCol="0">
            <a:spAutoFit/>
          </a:bodyPr>
          <a:lstStyle/>
          <a:p>
            <a:r>
              <a:rPr lang="en-US" sz="1600" dirty="0"/>
              <a:t>24h</a:t>
            </a:r>
          </a:p>
        </p:txBody>
      </p:sp>
      <p:sp>
        <p:nvSpPr>
          <p:cNvPr id="38" name="TextBox 37"/>
          <p:cNvSpPr txBox="1"/>
          <p:nvPr/>
        </p:nvSpPr>
        <p:spPr>
          <a:xfrm>
            <a:off x="5050260" y="259766"/>
            <a:ext cx="500458" cy="338554"/>
          </a:xfrm>
          <a:prstGeom prst="rect">
            <a:avLst/>
          </a:prstGeom>
          <a:noFill/>
        </p:spPr>
        <p:txBody>
          <a:bodyPr wrap="none" rtlCol="0">
            <a:spAutoFit/>
          </a:bodyPr>
          <a:lstStyle/>
          <a:p>
            <a:r>
              <a:rPr lang="en-US" sz="1600" dirty="0"/>
              <a:t>26h</a:t>
            </a:r>
          </a:p>
        </p:txBody>
      </p:sp>
      <p:sp>
        <p:nvSpPr>
          <p:cNvPr id="20" name="TextBox 19"/>
          <p:cNvSpPr txBox="1"/>
          <p:nvPr/>
        </p:nvSpPr>
        <p:spPr>
          <a:xfrm>
            <a:off x="3938550" y="3249135"/>
            <a:ext cx="288924" cy="369332"/>
          </a:xfrm>
          <a:prstGeom prst="rect">
            <a:avLst/>
          </a:prstGeom>
          <a:noFill/>
        </p:spPr>
        <p:txBody>
          <a:bodyPr wrap="square" rtlCol="0">
            <a:spAutoFit/>
          </a:bodyPr>
          <a:lstStyle/>
          <a:p>
            <a:r>
              <a:rPr lang="en-GB" dirty="0"/>
              <a:t>C</a:t>
            </a:r>
          </a:p>
        </p:txBody>
      </p:sp>
      <p:pic>
        <p:nvPicPr>
          <p:cNvPr id="9" name="Picture 8" descr="Oil_Melanization_Rec_Lines.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740" y="3781135"/>
            <a:ext cx="3493019" cy="2619764"/>
          </a:xfrm>
          <a:prstGeom prst="rect">
            <a:avLst/>
          </a:prstGeom>
        </p:spPr>
      </p:pic>
      <p:pic>
        <p:nvPicPr>
          <p:cNvPr id="5" name="Picture 4" descr="Oil_Melanization_Atabida.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61340" y="3781135"/>
            <a:ext cx="2619764" cy="2619764"/>
          </a:xfrm>
          <a:prstGeom prst="rect">
            <a:avLst/>
          </a:prstGeom>
        </p:spPr>
      </p:pic>
    </p:spTree>
    <p:extLst>
      <p:ext uri="{BB962C8B-B14F-4D97-AF65-F5344CB8AC3E}">
        <p14:creationId xmlns:p14="http://schemas.microsoft.com/office/powerpoint/2010/main" val="3994207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268940" y="4153647"/>
            <a:ext cx="6354087" cy="900246"/>
          </a:xfrm>
          <a:prstGeom prst="rect">
            <a:avLst/>
          </a:prstGeom>
          <a:noFill/>
        </p:spPr>
        <p:txBody>
          <a:bodyPr wrap="square" rtlCol="0">
            <a:spAutoFit/>
          </a:bodyPr>
          <a:lstStyle/>
          <a:p>
            <a:r>
              <a:rPr lang="en-GB" sz="1050" b="1" dirty="0"/>
              <a:t>Figure 5. Melanisation response at 26h vary in </a:t>
            </a:r>
            <a:r>
              <a:rPr lang="en-US" sz="1050" b="1" dirty="0"/>
              <a:t>REC lines crossed with C3. </a:t>
            </a:r>
            <a:r>
              <a:rPr lang="en-US" sz="1050" dirty="0"/>
              <a:t>The heterozygous  F1 progeny of REC line crossed with C3 have different proportions of oil droplets melanised at 26h post injections. The red bars are lines which contain the lectin 24A gene and the blue line do not have lectin 24A. The lines C2 and 892 were both crossed to obtain a f1 progeny that were injected as controls. </a:t>
            </a:r>
            <a:r>
              <a:rPr lang="en-GB" sz="1050" dirty="0"/>
              <a:t>Approximately 40 larvae per line were dissected to check the presence of a melanised capsule and the error bars…</a:t>
            </a:r>
            <a:endParaRPr lang="en-GB" sz="1050" dirty="0">
              <a:solidFill>
                <a:srgbClr val="FF0000"/>
              </a:solidFill>
            </a:endParaRPr>
          </a:p>
        </p:txBody>
      </p:sp>
      <p:pic>
        <p:nvPicPr>
          <p:cNvPr id="10" name="Picture 9" descr="Oil_Melanization_Rec_Lines.pdf"/>
          <p:cNvPicPr>
            <a:picLocks noChangeAspect="1"/>
          </p:cNvPicPr>
          <p:nvPr/>
        </p:nvPicPr>
        <p:blipFill rotWithShape="1">
          <a:blip r:embed="rId2">
            <a:extLst>
              <a:ext uri="{28A0092B-C50C-407E-A947-70E740481C1C}">
                <a14:useLocalDpi xmlns:a14="http://schemas.microsoft.com/office/drawing/2010/main" val="0"/>
              </a:ext>
            </a:extLst>
          </a:blip>
          <a:srcRect b="6082"/>
          <a:stretch/>
        </p:blipFill>
        <p:spPr>
          <a:xfrm>
            <a:off x="597647" y="703546"/>
            <a:ext cx="5486400" cy="3435160"/>
          </a:xfrm>
          <a:prstGeom prst="rect">
            <a:avLst/>
          </a:prstGeom>
        </p:spPr>
      </p:pic>
      <p:sp>
        <p:nvSpPr>
          <p:cNvPr id="3" name="Rectangle 2"/>
          <p:cNvSpPr/>
          <p:nvPr/>
        </p:nvSpPr>
        <p:spPr>
          <a:xfrm>
            <a:off x="1148219" y="3987917"/>
            <a:ext cx="264180" cy="16265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1094809" y="3917624"/>
            <a:ext cx="379656" cy="246221"/>
          </a:xfrm>
          <a:prstGeom prst="rect">
            <a:avLst/>
          </a:prstGeom>
          <a:noFill/>
          <a:effectLst/>
        </p:spPr>
        <p:txBody>
          <a:bodyPr wrap="none" rtlCol="0">
            <a:spAutoFit/>
          </a:bodyPr>
          <a:lstStyle/>
          <a:p>
            <a:r>
              <a:rPr lang="en-US" sz="1000" dirty="0">
                <a:solidFill>
                  <a:schemeClr val="tx1">
                    <a:lumMod val="65000"/>
                    <a:lumOff val="35000"/>
                  </a:schemeClr>
                </a:solidFill>
              </a:rPr>
              <a:t>437</a:t>
            </a:r>
          </a:p>
        </p:txBody>
      </p:sp>
    </p:spTree>
    <p:extLst>
      <p:ext uri="{BB962C8B-B14F-4D97-AF65-F5344CB8AC3E}">
        <p14:creationId xmlns:p14="http://schemas.microsoft.com/office/powerpoint/2010/main" val="3069737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1079A4-AB5C-7D42-9FE2-0B99F400CA87}"/>
              </a:ext>
            </a:extLst>
          </p:cNvPr>
          <p:cNvPicPr>
            <a:picLocks noChangeAspect="1"/>
          </p:cNvPicPr>
          <p:nvPr/>
        </p:nvPicPr>
        <p:blipFill>
          <a:blip r:embed="rId2"/>
          <a:stretch>
            <a:fillRect/>
          </a:stretch>
        </p:blipFill>
        <p:spPr>
          <a:xfrm>
            <a:off x="111768" y="377375"/>
            <a:ext cx="4091133" cy="2863793"/>
          </a:xfrm>
          <a:prstGeom prst="rect">
            <a:avLst/>
          </a:prstGeom>
        </p:spPr>
      </p:pic>
      <p:pic>
        <p:nvPicPr>
          <p:cNvPr id="14" name="Picture 13">
            <a:extLst>
              <a:ext uri="{FF2B5EF4-FFF2-40B4-BE49-F238E27FC236}">
                <a16:creationId xmlns:a16="http://schemas.microsoft.com/office/drawing/2014/main" id="{8D3EF89B-ABB6-214F-BB48-A6B7C67484FA}"/>
              </a:ext>
            </a:extLst>
          </p:cNvPr>
          <p:cNvPicPr>
            <a:picLocks noChangeAspect="1"/>
          </p:cNvPicPr>
          <p:nvPr/>
        </p:nvPicPr>
        <p:blipFill>
          <a:blip r:embed="rId3"/>
          <a:stretch>
            <a:fillRect/>
          </a:stretch>
        </p:blipFill>
        <p:spPr>
          <a:xfrm>
            <a:off x="4403320" y="384713"/>
            <a:ext cx="2454680" cy="2863793"/>
          </a:xfrm>
          <a:prstGeom prst="rect">
            <a:avLst/>
          </a:prstGeom>
        </p:spPr>
      </p:pic>
      <p:sp>
        <p:nvSpPr>
          <p:cNvPr id="2" name="TextBox 1"/>
          <p:cNvSpPr txBox="1"/>
          <p:nvPr/>
        </p:nvSpPr>
        <p:spPr>
          <a:xfrm>
            <a:off x="682169" y="10829633"/>
            <a:ext cx="5651500" cy="1384995"/>
          </a:xfrm>
          <a:prstGeom prst="rect">
            <a:avLst/>
          </a:prstGeom>
          <a:noFill/>
        </p:spPr>
        <p:txBody>
          <a:bodyPr wrap="square" rtlCol="0">
            <a:spAutoFit/>
          </a:bodyPr>
          <a:lstStyle/>
          <a:p>
            <a:r>
              <a:rPr lang="en-GB" sz="1050" b="1" dirty="0"/>
              <a:t>Figure 8. Cellular immune response in fluorescent stocks to parasitoid infection. </a:t>
            </a:r>
            <a:r>
              <a:rPr lang="en-GB" sz="1050" dirty="0"/>
              <a:t>(A) the proportion of melanised L.boulardi G486 embryo in the F1 progeny of </a:t>
            </a:r>
            <a:r>
              <a:rPr lang="en-US" sz="1050" dirty="0"/>
              <a:t>Hml-GAL4 UAS GFP; Msn-</a:t>
            </a:r>
            <a:r>
              <a:rPr lang="en-US" sz="1050" dirty="0" err="1"/>
              <a:t>mCherry</a:t>
            </a:r>
            <a:r>
              <a:rPr lang="en-US" sz="1050" dirty="0"/>
              <a:t> stocks crossed with 437 or 892. The controls for this experiment were lines 437 and 892. Error bars show a 95% confidence interval . (B) </a:t>
            </a:r>
            <a:r>
              <a:rPr lang="en-GB" sz="1050" dirty="0"/>
              <a:t>The F1 progeny of </a:t>
            </a:r>
            <a:r>
              <a:rPr lang="en-US" sz="1050" dirty="0"/>
              <a:t>Hml-GAL4 UAS GFP; Msn-</a:t>
            </a:r>
            <a:r>
              <a:rPr lang="en-US" sz="1050" dirty="0" err="1"/>
              <a:t>mCherry</a:t>
            </a:r>
            <a:r>
              <a:rPr lang="en-US" sz="1050" dirty="0"/>
              <a:t> stocks crossed with 437 or 892 were injected with oil droplets which contained L.boulardi wasp extract and were dissected 24h post injection. (C) Images taken on a , which show hemocytes attached to the injected oil droplet in the larvae dissected 24h after injection</a:t>
            </a:r>
            <a:endParaRPr lang="en-GB" sz="1050" b="1" dirty="0"/>
          </a:p>
        </p:txBody>
      </p:sp>
      <p:pic>
        <p:nvPicPr>
          <p:cNvPr id="15" name="Picture 14" descr="Montag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071" y="6648450"/>
            <a:ext cx="5727483" cy="1430043"/>
          </a:xfrm>
          <a:prstGeom prst="rect">
            <a:avLst/>
          </a:prstGeom>
        </p:spPr>
      </p:pic>
      <p:pic>
        <p:nvPicPr>
          <p:cNvPr id="16" name="Picture 15" descr="Montag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071" y="8091320"/>
            <a:ext cx="5727483" cy="1428221"/>
          </a:xfrm>
          <a:prstGeom prst="rect">
            <a:avLst/>
          </a:prstGeom>
        </p:spPr>
      </p:pic>
      <p:sp>
        <p:nvSpPr>
          <p:cNvPr id="19" name="TextBox 18"/>
          <p:cNvSpPr txBox="1"/>
          <p:nvPr/>
        </p:nvSpPr>
        <p:spPr>
          <a:xfrm rot="16200000">
            <a:off x="24623" y="7194834"/>
            <a:ext cx="1138540" cy="369332"/>
          </a:xfrm>
          <a:prstGeom prst="rect">
            <a:avLst/>
          </a:prstGeom>
          <a:noFill/>
        </p:spPr>
        <p:txBody>
          <a:bodyPr wrap="none" rtlCol="0">
            <a:spAutoFit/>
          </a:bodyPr>
          <a:lstStyle/>
          <a:p>
            <a:r>
              <a:rPr lang="en-US" dirty="0"/>
              <a:t>DGRP-437</a:t>
            </a:r>
          </a:p>
        </p:txBody>
      </p:sp>
      <p:sp>
        <p:nvSpPr>
          <p:cNvPr id="20" name="TextBox 19"/>
          <p:cNvSpPr txBox="1"/>
          <p:nvPr/>
        </p:nvSpPr>
        <p:spPr>
          <a:xfrm rot="16200000">
            <a:off x="24623" y="8599923"/>
            <a:ext cx="1138540" cy="369332"/>
          </a:xfrm>
          <a:prstGeom prst="rect">
            <a:avLst/>
          </a:prstGeom>
          <a:noFill/>
        </p:spPr>
        <p:txBody>
          <a:bodyPr wrap="none" rtlCol="0">
            <a:spAutoFit/>
          </a:bodyPr>
          <a:lstStyle/>
          <a:p>
            <a:r>
              <a:rPr lang="en-US" dirty="0"/>
              <a:t>DGRP-892</a:t>
            </a:r>
          </a:p>
        </p:txBody>
      </p:sp>
      <p:sp>
        <p:nvSpPr>
          <p:cNvPr id="21" name="TextBox 20"/>
          <p:cNvSpPr txBox="1"/>
          <p:nvPr/>
        </p:nvSpPr>
        <p:spPr>
          <a:xfrm>
            <a:off x="1073352" y="3323634"/>
            <a:ext cx="869849" cy="307777"/>
          </a:xfrm>
          <a:prstGeom prst="rect">
            <a:avLst/>
          </a:prstGeom>
          <a:noFill/>
        </p:spPr>
        <p:txBody>
          <a:bodyPr wrap="none" rtlCol="0">
            <a:spAutoFit/>
          </a:bodyPr>
          <a:lstStyle/>
          <a:p>
            <a:r>
              <a:rPr lang="en-US" sz="1400" b="1" dirty="0" err="1"/>
              <a:t>Hml</a:t>
            </a:r>
            <a:r>
              <a:rPr lang="en-US" sz="1400" b="1" dirty="0"/>
              <a:t>&gt;GFP</a:t>
            </a:r>
          </a:p>
        </p:txBody>
      </p:sp>
      <p:sp>
        <p:nvSpPr>
          <p:cNvPr id="22" name="TextBox 21"/>
          <p:cNvSpPr txBox="1"/>
          <p:nvPr/>
        </p:nvSpPr>
        <p:spPr>
          <a:xfrm>
            <a:off x="2322513" y="3310493"/>
            <a:ext cx="1210588" cy="307777"/>
          </a:xfrm>
          <a:prstGeom prst="rect">
            <a:avLst/>
          </a:prstGeom>
          <a:noFill/>
        </p:spPr>
        <p:txBody>
          <a:bodyPr wrap="none" rtlCol="0">
            <a:spAutoFit/>
          </a:bodyPr>
          <a:lstStyle/>
          <a:p>
            <a:r>
              <a:rPr lang="en-US" sz="1400" b="1" dirty="0"/>
              <a:t>Msn-</a:t>
            </a:r>
            <a:r>
              <a:rPr lang="en-US" sz="1400" b="1" dirty="0" err="1"/>
              <a:t>mCherry</a:t>
            </a:r>
            <a:endParaRPr lang="en-US" sz="1400" b="1" dirty="0"/>
          </a:p>
        </p:txBody>
      </p:sp>
      <p:sp>
        <p:nvSpPr>
          <p:cNvPr id="23" name="TextBox 22"/>
          <p:cNvSpPr txBox="1"/>
          <p:nvPr/>
        </p:nvSpPr>
        <p:spPr>
          <a:xfrm>
            <a:off x="3830679" y="3316321"/>
            <a:ext cx="983462" cy="307777"/>
          </a:xfrm>
          <a:prstGeom prst="rect">
            <a:avLst/>
          </a:prstGeom>
          <a:noFill/>
        </p:spPr>
        <p:txBody>
          <a:bodyPr wrap="none" rtlCol="0">
            <a:spAutoFit/>
          </a:bodyPr>
          <a:lstStyle/>
          <a:p>
            <a:r>
              <a:rPr lang="en-US" sz="1400" b="1" dirty="0"/>
              <a:t>Composite</a:t>
            </a:r>
          </a:p>
        </p:txBody>
      </p:sp>
      <p:sp>
        <p:nvSpPr>
          <p:cNvPr id="24" name="TextBox 23"/>
          <p:cNvSpPr txBox="1"/>
          <p:nvPr/>
        </p:nvSpPr>
        <p:spPr>
          <a:xfrm>
            <a:off x="4841138" y="3322253"/>
            <a:ext cx="1835786" cy="307777"/>
          </a:xfrm>
          <a:prstGeom prst="rect">
            <a:avLst/>
          </a:prstGeom>
          <a:noFill/>
        </p:spPr>
        <p:txBody>
          <a:bodyPr wrap="square" rtlCol="0">
            <a:spAutoFit/>
          </a:bodyPr>
          <a:lstStyle/>
          <a:p>
            <a:pPr algn="ctr"/>
            <a:r>
              <a:rPr lang="en-US" sz="1400" b="1" dirty="0"/>
              <a:t>Transmitted light</a:t>
            </a:r>
          </a:p>
        </p:txBody>
      </p:sp>
      <p:pic>
        <p:nvPicPr>
          <p:cNvPr id="7" name="Picture 6" descr="Montag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071" y="3682888"/>
            <a:ext cx="5713898" cy="1421199"/>
          </a:xfrm>
          <a:prstGeom prst="rect">
            <a:avLst/>
          </a:prstGeom>
        </p:spPr>
      </p:pic>
      <p:pic>
        <p:nvPicPr>
          <p:cNvPr id="8" name="Picture 7" descr="Montag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071" y="5129741"/>
            <a:ext cx="5713898" cy="1421199"/>
          </a:xfrm>
          <a:prstGeom prst="rect">
            <a:avLst/>
          </a:prstGeom>
        </p:spPr>
      </p:pic>
      <p:sp>
        <p:nvSpPr>
          <p:cNvPr id="18" name="TextBox 17"/>
          <p:cNvSpPr txBox="1"/>
          <p:nvPr/>
        </p:nvSpPr>
        <p:spPr>
          <a:xfrm rot="16200000">
            <a:off x="35216" y="4267685"/>
            <a:ext cx="1138540" cy="369332"/>
          </a:xfrm>
          <a:prstGeom prst="rect">
            <a:avLst/>
          </a:prstGeom>
          <a:noFill/>
        </p:spPr>
        <p:txBody>
          <a:bodyPr wrap="none" rtlCol="0">
            <a:spAutoFit/>
          </a:bodyPr>
          <a:lstStyle/>
          <a:p>
            <a:r>
              <a:rPr lang="en-US" dirty="0"/>
              <a:t>DGRP-437</a:t>
            </a:r>
          </a:p>
        </p:txBody>
      </p:sp>
      <p:sp>
        <p:nvSpPr>
          <p:cNvPr id="25" name="TextBox 24"/>
          <p:cNvSpPr txBox="1"/>
          <p:nvPr/>
        </p:nvSpPr>
        <p:spPr>
          <a:xfrm rot="16200000">
            <a:off x="35216" y="5647120"/>
            <a:ext cx="1138540" cy="369332"/>
          </a:xfrm>
          <a:prstGeom prst="rect">
            <a:avLst/>
          </a:prstGeom>
          <a:noFill/>
        </p:spPr>
        <p:txBody>
          <a:bodyPr wrap="none" rtlCol="0">
            <a:spAutoFit/>
          </a:bodyPr>
          <a:lstStyle/>
          <a:p>
            <a:r>
              <a:rPr lang="en-US" dirty="0"/>
              <a:t>DGRP-892</a:t>
            </a:r>
          </a:p>
        </p:txBody>
      </p:sp>
      <p:sp>
        <p:nvSpPr>
          <p:cNvPr id="9" name="TextBox 8"/>
          <p:cNvSpPr txBox="1"/>
          <p:nvPr/>
        </p:nvSpPr>
        <p:spPr>
          <a:xfrm rot="16200000">
            <a:off x="-212874" y="4882444"/>
            <a:ext cx="1018616" cy="369332"/>
          </a:xfrm>
          <a:prstGeom prst="rect">
            <a:avLst/>
          </a:prstGeom>
          <a:noFill/>
        </p:spPr>
        <p:txBody>
          <a:bodyPr wrap="none" rtlCol="0">
            <a:spAutoFit/>
          </a:bodyPr>
          <a:lstStyle/>
          <a:p>
            <a:r>
              <a:rPr lang="en-US" dirty="0"/>
              <a:t>Infection</a:t>
            </a:r>
          </a:p>
        </p:txBody>
      </p:sp>
      <p:sp>
        <p:nvSpPr>
          <p:cNvPr id="26" name="TextBox 25"/>
          <p:cNvSpPr txBox="1"/>
          <p:nvPr/>
        </p:nvSpPr>
        <p:spPr>
          <a:xfrm rot="16200000">
            <a:off x="-358154" y="7764105"/>
            <a:ext cx="1309185" cy="369332"/>
          </a:xfrm>
          <a:prstGeom prst="rect">
            <a:avLst/>
          </a:prstGeom>
          <a:noFill/>
        </p:spPr>
        <p:txBody>
          <a:bodyPr wrap="none" rtlCol="0">
            <a:spAutoFit/>
          </a:bodyPr>
          <a:lstStyle/>
          <a:p>
            <a:r>
              <a:rPr lang="en-US" dirty="0"/>
              <a:t>Oil injection</a:t>
            </a:r>
          </a:p>
        </p:txBody>
      </p:sp>
      <p:cxnSp>
        <p:nvCxnSpPr>
          <p:cNvPr id="12" name="Straight Connector 11"/>
          <p:cNvCxnSpPr/>
          <p:nvPr/>
        </p:nvCxnSpPr>
        <p:spPr>
          <a:xfrm flipH="1">
            <a:off x="444501" y="3694648"/>
            <a:ext cx="10593" cy="2718168"/>
          </a:xfrm>
          <a:prstGeom prst="line">
            <a:avLst/>
          </a:prstGeom>
          <a:ln>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444501" y="6683046"/>
            <a:ext cx="10593" cy="2718168"/>
          </a:xfrm>
          <a:prstGeom prst="line">
            <a:avLst/>
          </a:prstGeom>
          <a:ln>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409227" y="24502"/>
            <a:ext cx="338554" cy="369332"/>
          </a:xfrm>
          <a:prstGeom prst="rect">
            <a:avLst/>
          </a:prstGeom>
          <a:noFill/>
        </p:spPr>
        <p:txBody>
          <a:bodyPr wrap="none" rtlCol="0">
            <a:spAutoFit/>
          </a:bodyPr>
          <a:lstStyle/>
          <a:p>
            <a:r>
              <a:rPr lang="en-US" dirty="0"/>
              <a:t>A</a:t>
            </a:r>
          </a:p>
        </p:txBody>
      </p:sp>
      <p:sp>
        <p:nvSpPr>
          <p:cNvPr id="29" name="TextBox 28"/>
          <p:cNvSpPr txBox="1"/>
          <p:nvPr/>
        </p:nvSpPr>
        <p:spPr>
          <a:xfrm>
            <a:off x="4300839" y="13041"/>
            <a:ext cx="324202" cy="369332"/>
          </a:xfrm>
          <a:prstGeom prst="rect">
            <a:avLst/>
          </a:prstGeom>
          <a:noFill/>
        </p:spPr>
        <p:txBody>
          <a:bodyPr wrap="none" rtlCol="0">
            <a:spAutoFit/>
          </a:bodyPr>
          <a:lstStyle/>
          <a:p>
            <a:r>
              <a:rPr lang="en-US" dirty="0"/>
              <a:t>B</a:t>
            </a:r>
          </a:p>
        </p:txBody>
      </p:sp>
      <p:sp>
        <p:nvSpPr>
          <p:cNvPr id="30" name="TextBox 29"/>
          <p:cNvSpPr txBox="1"/>
          <p:nvPr/>
        </p:nvSpPr>
        <p:spPr>
          <a:xfrm>
            <a:off x="357967" y="3074375"/>
            <a:ext cx="324202" cy="369332"/>
          </a:xfrm>
          <a:prstGeom prst="rect">
            <a:avLst/>
          </a:prstGeom>
          <a:noFill/>
        </p:spPr>
        <p:txBody>
          <a:bodyPr wrap="none" rtlCol="0">
            <a:spAutoFit/>
          </a:bodyPr>
          <a:lstStyle/>
          <a:p>
            <a:r>
              <a:rPr lang="en-US" dirty="0"/>
              <a:t>C</a:t>
            </a:r>
          </a:p>
        </p:txBody>
      </p:sp>
    </p:spTree>
    <p:extLst>
      <p:ext uri="{BB962C8B-B14F-4D97-AF65-F5344CB8AC3E}">
        <p14:creationId xmlns:p14="http://schemas.microsoft.com/office/powerpoint/2010/main" val="1614967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6806" y="3634569"/>
            <a:ext cx="1044201" cy="369332"/>
          </a:xfrm>
          <a:prstGeom prst="rect">
            <a:avLst/>
          </a:prstGeom>
          <a:noFill/>
        </p:spPr>
        <p:txBody>
          <a:bodyPr wrap="none" rtlCol="0">
            <a:spAutoFit/>
          </a:bodyPr>
          <a:lstStyle/>
          <a:p>
            <a:r>
              <a:rPr lang="en-US" dirty="0"/>
              <a:t>Figure S1</a:t>
            </a:r>
          </a:p>
        </p:txBody>
      </p:sp>
      <p:sp>
        <p:nvSpPr>
          <p:cNvPr id="7" name="Rectangle 6"/>
          <p:cNvSpPr/>
          <p:nvPr/>
        </p:nvSpPr>
        <p:spPr>
          <a:xfrm>
            <a:off x="1297794" y="2665722"/>
            <a:ext cx="1969871" cy="1434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Times New Roman"/>
              <a:cs typeface="Times New Roman"/>
            </a:endParaRPr>
          </a:p>
        </p:txBody>
      </p:sp>
      <p:sp>
        <p:nvSpPr>
          <p:cNvPr id="8" name="TextBox 7"/>
          <p:cNvSpPr txBox="1"/>
          <p:nvPr/>
        </p:nvSpPr>
        <p:spPr>
          <a:xfrm>
            <a:off x="5927107" y="2675072"/>
            <a:ext cx="658953" cy="523220"/>
          </a:xfrm>
          <a:prstGeom prst="rect">
            <a:avLst/>
          </a:prstGeom>
          <a:noFill/>
        </p:spPr>
        <p:txBody>
          <a:bodyPr wrap="square" rtlCol="0">
            <a:spAutoFit/>
          </a:bodyPr>
          <a:lstStyle/>
          <a:p>
            <a:r>
              <a:rPr lang="en-GB" sz="1400" dirty="0">
                <a:solidFill>
                  <a:srgbClr val="FF0000"/>
                </a:solidFill>
              </a:rPr>
              <a:t>437</a:t>
            </a:r>
            <a:r>
              <a:rPr lang="en-GB" sz="1400" baseline="30000" dirty="0">
                <a:solidFill>
                  <a:srgbClr val="FF0000"/>
                </a:solidFill>
              </a:rPr>
              <a:t>R</a:t>
            </a:r>
            <a:endParaRPr lang="en-GB" sz="1400" dirty="0">
              <a:solidFill>
                <a:srgbClr val="FF0000"/>
              </a:solidFill>
            </a:endParaRPr>
          </a:p>
          <a:p>
            <a:r>
              <a:rPr lang="en-GB" sz="1400" dirty="0">
                <a:solidFill>
                  <a:srgbClr val="0070C0"/>
                </a:solidFill>
              </a:rPr>
              <a:t>892</a:t>
            </a:r>
            <a:r>
              <a:rPr lang="en-GB" sz="1400" baseline="30000" dirty="0">
                <a:solidFill>
                  <a:srgbClr val="0070C0"/>
                </a:solidFill>
              </a:rPr>
              <a:t>S</a:t>
            </a:r>
            <a:endParaRPr lang="en-GB" sz="1400" dirty="0">
              <a:solidFill>
                <a:srgbClr val="0070C0"/>
              </a:solidFill>
            </a:endParaRPr>
          </a:p>
        </p:txBody>
      </p:sp>
      <p:sp>
        <p:nvSpPr>
          <p:cNvPr id="9" name="TextBox 8"/>
          <p:cNvSpPr txBox="1"/>
          <p:nvPr/>
        </p:nvSpPr>
        <p:spPr>
          <a:xfrm>
            <a:off x="1104591" y="2616538"/>
            <a:ext cx="314217" cy="692497"/>
          </a:xfrm>
          <a:prstGeom prst="rect">
            <a:avLst/>
          </a:prstGeom>
          <a:noFill/>
        </p:spPr>
        <p:txBody>
          <a:bodyPr wrap="square" rtlCol="0">
            <a:spAutoFit/>
          </a:bodyPr>
          <a:lstStyle/>
          <a:p>
            <a:r>
              <a:rPr lang="en-GB" sz="1300" dirty="0"/>
              <a:t>X</a:t>
            </a:r>
          </a:p>
          <a:p>
            <a:r>
              <a:rPr lang="en-GB" sz="1300" dirty="0"/>
              <a:t>2</a:t>
            </a:r>
          </a:p>
          <a:p>
            <a:r>
              <a:rPr lang="en-GB" sz="1300" dirty="0"/>
              <a:t>3</a:t>
            </a:r>
          </a:p>
        </p:txBody>
      </p:sp>
      <p:sp>
        <p:nvSpPr>
          <p:cNvPr id="10" name="TextBox 9"/>
          <p:cNvSpPr txBox="1"/>
          <p:nvPr/>
        </p:nvSpPr>
        <p:spPr>
          <a:xfrm>
            <a:off x="1368907" y="2594948"/>
            <a:ext cx="321920"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0070C0"/>
                </a:solidFill>
              </a:rPr>
              <a:t>I I</a:t>
            </a:r>
          </a:p>
        </p:txBody>
      </p:sp>
      <p:sp>
        <p:nvSpPr>
          <p:cNvPr id="11" name="TextBox 10"/>
          <p:cNvSpPr txBox="1"/>
          <p:nvPr/>
        </p:nvSpPr>
        <p:spPr>
          <a:xfrm>
            <a:off x="1749139" y="2598352"/>
            <a:ext cx="355895" cy="738664"/>
          </a:xfrm>
          <a:prstGeom prst="rect">
            <a:avLst/>
          </a:prstGeom>
          <a:noFill/>
        </p:spPr>
        <p:txBody>
          <a:bodyPr wrap="square" rtlCol="0">
            <a:spAutoFit/>
          </a:bodyPr>
          <a:lstStyle/>
          <a:p>
            <a:r>
              <a:rPr lang="en-GB" sz="1400" dirty="0">
                <a:solidFill>
                  <a:srgbClr val="FF0000"/>
                </a:solidFill>
              </a:rPr>
              <a:t>I I</a:t>
            </a:r>
          </a:p>
          <a:p>
            <a:r>
              <a:rPr lang="en-GB" sz="1400" dirty="0">
                <a:solidFill>
                  <a:srgbClr val="FF0000"/>
                </a:solidFill>
              </a:rPr>
              <a:t>I I</a:t>
            </a:r>
          </a:p>
          <a:p>
            <a:r>
              <a:rPr lang="en-GB" sz="1400" dirty="0">
                <a:solidFill>
                  <a:srgbClr val="FF0000"/>
                </a:solidFill>
              </a:rPr>
              <a:t>I I</a:t>
            </a:r>
            <a:endParaRPr lang="en-GB" dirty="0"/>
          </a:p>
        </p:txBody>
      </p:sp>
      <p:sp>
        <p:nvSpPr>
          <p:cNvPr id="12" name="TextBox 11"/>
          <p:cNvSpPr txBox="1"/>
          <p:nvPr/>
        </p:nvSpPr>
        <p:spPr>
          <a:xfrm>
            <a:off x="2118264" y="2606245"/>
            <a:ext cx="315866"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0070C0"/>
                </a:solidFill>
              </a:rPr>
              <a:t>I I</a:t>
            </a:r>
          </a:p>
        </p:txBody>
      </p:sp>
      <p:sp>
        <p:nvSpPr>
          <p:cNvPr id="13" name="TextBox 12"/>
          <p:cNvSpPr txBox="1"/>
          <p:nvPr/>
        </p:nvSpPr>
        <p:spPr>
          <a:xfrm>
            <a:off x="2521412" y="2591017"/>
            <a:ext cx="367354"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FF0000"/>
                </a:solidFill>
              </a:rPr>
              <a:t>I I</a:t>
            </a:r>
          </a:p>
        </p:txBody>
      </p:sp>
      <p:sp>
        <p:nvSpPr>
          <p:cNvPr id="14" name="TextBox 13"/>
          <p:cNvSpPr txBox="1"/>
          <p:nvPr/>
        </p:nvSpPr>
        <p:spPr>
          <a:xfrm>
            <a:off x="2888766" y="2600065"/>
            <a:ext cx="372831"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FF0000"/>
                </a:solidFill>
              </a:rPr>
              <a:t>I I</a:t>
            </a:r>
          </a:p>
        </p:txBody>
      </p:sp>
      <p:sp>
        <p:nvSpPr>
          <p:cNvPr id="15" name="TextBox 14"/>
          <p:cNvSpPr txBox="1"/>
          <p:nvPr/>
        </p:nvSpPr>
        <p:spPr>
          <a:xfrm>
            <a:off x="3285657" y="2599651"/>
            <a:ext cx="399078"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a:t>
            </a:r>
            <a:r>
              <a:rPr lang="en-GB" sz="1400" dirty="0"/>
              <a:t> </a:t>
            </a:r>
            <a:r>
              <a:rPr lang="en-GB" sz="1400" dirty="0">
                <a:solidFill>
                  <a:srgbClr val="0070C0"/>
                </a:solidFill>
              </a:rPr>
              <a:t>I</a:t>
            </a:r>
          </a:p>
          <a:p>
            <a:r>
              <a:rPr lang="en-GB" sz="1400" dirty="0">
                <a:solidFill>
                  <a:srgbClr val="0070C0"/>
                </a:solidFill>
              </a:rPr>
              <a:t>I</a:t>
            </a:r>
            <a:r>
              <a:rPr lang="en-GB" sz="1400" dirty="0"/>
              <a:t> </a:t>
            </a:r>
            <a:r>
              <a:rPr lang="en-GB" sz="1400" dirty="0">
                <a:solidFill>
                  <a:srgbClr val="FF0000"/>
                </a:solidFill>
              </a:rPr>
              <a:t>I</a:t>
            </a:r>
          </a:p>
        </p:txBody>
      </p:sp>
      <p:pic>
        <p:nvPicPr>
          <p:cNvPr id="16" name="Picture 15" descr="Oil_Melanization_Assay_with_chromosomecombo_PI.pdf"/>
          <p:cNvPicPr>
            <a:picLocks noChangeAspect="1"/>
          </p:cNvPicPr>
          <p:nvPr/>
        </p:nvPicPr>
        <p:blipFill rotWithShape="1">
          <a:blip r:embed="rId2">
            <a:extLst>
              <a:ext uri="{28A0092B-C50C-407E-A947-70E740481C1C}">
                <a14:useLocalDpi xmlns:a14="http://schemas.microsoft.com/office/drawing/2010/main" val="0"/>
              </a:ext>
            </a:extLst>
          </a:blip>
          <a:srcRect t="7495" b="4670"/>
          <a:stretch/>
        </p:blipFill>
        <p:spPr>
          <a:xfrm>
            <a:off x="869000" y="602200"/>
            <a:ext cx="5230713" cy="2067479"/>
          </a:xfrm>
          <a:prstGeom prst="rect">
            <a:avLst/>
          </a:prstGeom>
        </p:spPr>
      </p:pic>
      <p:sp>
        <p:nvSpPr>
          <p:cNvPr id="17" name="TextBox 16"/>
          <p:cNvSpPr txBox="1"/>
          <p:nvPr/>
        </p:nvSpPr>
        <p:spPr>
          <a:xfrm>
            <a:off x="3751377" y="2581651"/>
            <a:ext cx="321920"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0070C0"/>
                </a:solidFill>
              </a:rPr>
              <a:t>I I</a:t>
            </a:r>
          </a:p>
        </p:txBody>
      </p:sp>
      <p:sp>
        <p:nvSpPr>
          <p:cNvPr id="18" name="TextBox 17"/>
          <p:cNvSpPr txBox="1"/>
          <p:nvPr/>
        </p:nvSpPr>
        <p:spPr>
          <a:xfrm>
            <a:off x="4131609" y="2585055"/>
            <a:ext cx="355895" cy="738664"/>
          </a:xfrm>
          <a:prstGeom prst="rect">
            <a:avLst/>
          </a:prstGeom>
          <a:noFill/>
        </p:spPr>
        <p:txBody>
          <a:bodyPr wrap="square" rtlCol="0">
            <a:spAutoFit/>
          </a:bodyPr>
          <a:lstStyle/>
          <a:p>
            <a:r>
              <a:rPr lang="en-GB" sz="1400" dirty="0">
                <a:solidFill>
                  <a:srgbClr val="FF0000"/>
                </a:solidFill>
              </a:rPr>
              <a:t>I I</a:t>
            </a:r>
          </a:p>
          <a:p>
            <a:r>
              <a:rPr lang="en-GB" sz="1400" dirty="0">
                <a:solidFill>
                  <a:srgbClr val="FF0000"/>
                </a:solidFill>
              </a:rPr>
              <a:t>I I</a:t>
            </a:r>
          </a:p>
          <a:p>
            <a:r>
              <a:rPr lang="en-GB" sz="1400" dirty="0">
                <a:solidFill>
                  <a:srgbClr val="FF0000"/>
                </a:solidFill>
              </a:rPr>
              <a:t>I I</a:t>
            </a:r>
            <a:endParaRPr lang="en-GB" dirty="0"/>
          </a:p>
        </p:txBody>
      </p:sp>
      <p:sp>
        <p:nvSpPr>
          <p:cNvPr id="19" name="TextBox 18"/>
          <p:cNvSpPr txBox="1"/>
          <p:nvPr/>
        </p:nvSpPr>
        <p:spPr>
          <a:xfrm>
            <a:off x="4500734" y="2592948"/>
            <a:ext cx="315866"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0070C0"/>
                </a:solidFill>
              </a:rPr>
              <a:t>I I</a:t>
            </a:r>
          </a:p>
        </p:txBody>
      </p:sp>
      <p:sp>
        <p:nvSpPr>
          <p:cNvPr id="20" name="TextBox 19"/>
          <p:cNvSpPr txBox="1"/>
          <p:nvPr/>
        </p:nvSpPr>
        <p:spPr>
          <a:xfrm>
            <a:off x="4903882" y="2577720"/>
            <a:ext cx="367354"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0070C0"/>
                </a:solidFill>
              </a:rPr>
              <a:t>I I</a:t>
            </a:r>
          </a:p>
          <a:p>
            <a:r>
              <a:rPr lang="en-GB" sz="1400" dirty="0">
                <a:solidFill>
                  <a:srgbClr val="FF0000"/>
                </a:solidFill>
              </a:rPr>
              <a:t>I I</a:t>
            </a:r>
          </a:p>
        </p:txBody>
      </p:sp>
      <p:sp>
        <p:nvSpPr>
          <p:cNvPr id="21" name="TextBox 20"/>
          <p:cNvSpPr txBox="1"/>
          <p:nvPr/>
        </p:nvSpPr>
        <p:spPr>
          <a:xfrm>
            <a:off x="5271236" y="2586768"/>
            <a:ext cx="372831"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 I</a:t>
            </a:r>
          </a:p>
          <a:p>
            <a:r>
              <a:rPr lang="en-GB" sz="1400" dirty="0">
                <a:solidFill>
                  <a:srgbClr val="FF0000"/>
                </a:solidFill>
              </a:rPr>
              <a:t>I I</a:t>
            </a:r>
          </a:p>
        </p:txBody>
      </p:sp>
      <p:sp>
        <p:nvSpPr>
          <p:cNvPr id="22" name="TextBox 21"/>
          <p:cNvSpPr txBox="1"/>
          <p:nvPr/>
        </p:nvSpPr>
        <p:spPr>
          <a:xfrm>
            <a:off x="5668127" y="2586354"/>
            <a:ext cx="399078" cy="738664"/>
          </a:xfrm>
          <a:prstGeom prst="rect">
            <a:avLst/>
          </a:prstGeom>
          <a:noFill/>
        </p:spPr>
        <p:txBody>
          <a:bodyPr wrap="square" rtlCol="0">
            <a:spAutoFit/>
          </a:bodyPr>
          <a:lstStyle/>
          <a:p>
            <a:r>
              <a:rPr lang="en-GB" sz="1400" dirty="0">
                <a:solidFill>
                  <a:srgbClr val="0070C0"/>
                </a:solidFill>
              </a:rPr>
              <a:t>I I</a:t>
            </a:r>
          </a:p>
          <a:p>
            <a:r>
              <a:rPr lang="en-GB" sz="1400" dirty="0">
                <a:solidFill>
                  <a:srgbClr val="FF0000"/>
                </a:solidFill>
              </a:rPr>
              <a:t>I</a:t>
            </a:r>
            <a:r>
              <a:rPr lang="en-GB" sz="1400" dirty="0"/>
              <a:t> </a:t>
            </a:r>
            <a:r>
              <a:rPr lang="en-GB" sz="1400" dirty="0">
                <a:solidFill>
                  <a:srgbClr val="0070C0"/>
                </a:solidFill>
              </a:rPr>
              <a:t>I</a:t>
            </a:r>
          </a:p>
          <a:p>
            <a:r>
              <a:rPr lang="en-GB" sz="1400" dirty="0">
                <a:solidFill>
                  <a:srgbClr val="0070C0"/>
                </a:solidFill>
              </a:rPr>
              <a:t>I</a:t>
            </a:r>
            <a:r>
              <a:rPr lang="en-GB" sz="1400" dirty="0"/>
              <a:t> </a:t>
            </a:r>
            <a:r>
              <a:rPr lang="en-GB" sz="1400" dirty="0">
                <a:solidFill>
                  <a:srgbClr val="FF0000"/>
                </a:solidFill>
              </a:rPr>
              <a:t>I</a:t>
            </a:r>
          </a:p>
        </p:txBody>
      </p:sp>
      <p:sp>
        <p:nvSpPr>
          <p:cNvPr id="23" name="TextBox 22"/>
          <p:cNvSpPr txBox="1"/>
          <p:nvPr/>
        </p:nvSpPr>
        <p:spPr>
          <a:xfrm>
            <a:off x="2290920" y="149545"/>
            <a:ext cx="460984" cy="307777"/>
          </a:xfrm>
          <a:prstGeom prst="rect">
            <a:avLst/>
          </a:prstGeom>
          <a:noFill/>
        </p:spPr>
        <p:txBody>
          <a:bodyPr wrap="none" rtlCol="0">
            <a:spAutoFit/>
          </a:bodyPr>
          <a:lstStyle/>
          <a:p>
            <a:r>
              <a:rPr lang="en-US" sz="1400" dirty="0"/>
              <a:t>24h</a:t>
            </a:r>
          </a:p>
        </p:txBody>
      </p:sp>
      <p:cxnSp>
        <p:nvCxnSpPr>
          <p:cNvPr id="24" name="Straight Connector 23"/>
          <p:cNvCxnSpPr/>
          <p:nvPr/>
        </p:nvCxnSpPr>
        <p:spPr>
          <a:xfrm flipH="1" flipV="1">
            <a:off x="1386681" y="457322"/>
            <a:ext cx="2202554" cy="10593"/>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655616" y="160138"/>
            <a:ext cx="460984" cy="307777"/>
          </a:xfrm>
          <a:prstGeom prst="rect">
            <a:avLst/>
          </a:prstGeom>
          <a:noFill/>
        </p:spPr>
        <p:txBody>
          <a:bodyPr wrap="none" rtlCol="0">
            <a:spAutoFit/>
          </a:bodyPr>
          <a:lstStyle/>
          <a:p>
            <a:r>
              <a:rPr lang="en-US" sz="1400" dirty="0"/>
              <a:t>48h</a:t>
            </a:r>
          </a:p>
        </p:txBody>
      </p:sp>
      <p:cxnSp>
        <p:nvCxnSpPr>
          <p:cNvPr id="28" name="Straight Connector 27"/>
          <p:cNvCxnSpPr/>
          <p:nvPr/>
        </p:nvCxnSpPr>
        <p:spPr>
          <a:xfrm flipH="1" flipV="1">
            <a:off x="3751377" y="467915"/>
            <a:ext cx="2202554" cy="10593"/>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027880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28919</TotalTime>
  <Words>948</Words>
  <Application>Microsoft Macintosh PowerPoint</Application>
  <PresentationFormat>A4 Paper (210x297 mm)</PresentationFormat>
  <Paragraphs>180</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Genetic and physiological basis of resistance to parasitoid infection</dc:title>
  <dc:creator>Microsoft Office User</dc:creator>
  <cp:lastModifiedBy>Arunkumar Ramesh (JIC)</cp:lastModifiedBy>
  <cp:revision>181</cp:revision>
  <dcterms:created xsi:type="dcterms:W3CDTF">2019-05-22T05:33:38Z</dcterms:created>
  <dcterms:modified xsi:type="dcterms:W3CDTF">2021-12-30T15:41:39Z</dcterms:modified>
</cp:coreProperties>
</file>