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63" r:id="rId2"/>
    <p:sldId id="264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3" roundtripDataSignature="AMtx7miKSorFEghGd4WqxqY8s64Uem8BL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83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8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8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0091"/>
            <a:ext cx="2945659" cy="498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7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9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8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wentieth Century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2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wentieth Century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5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wentieth Century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wentieth Century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wentieth Century"/>
              <a:buNone/>
              <a:defRPr sz="4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8"/>
          <p:cNvSpPr/>
          <p:nvPr/>
        </p:nvSpPr>
        <p:spPr>
          <a:xfrm>
            <a:off x="0" y="6483350"/>
            <a:ext cx="9144000" cy="374650"/>
          </a:xfrm>
          <a:prstGeom prst="rect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" name="Google Shape;16;p8"/>
          <p:cNvSpPr/>
          <p:nvPr/>
        </p:nvSpPr>
        <p:spPr>
          <a:xfrm>
            <a:off x="0" y="514350"/>
            <a:ext cx="9144000" cy="704850"/>
          </a:xfrm>
          <a:prstGeom prst="rect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7" name="Google Shape;17;p8"/>
          <p:cNvCxnSpPr/>
          <p:nvPr/>
        </p:nvCxnSpPr>
        <p:spPr>
          <a:xfrm>
            <a:off x="0" y="477838"/>
            <a:ext cx="9144000" cy="0"/>
          </a:xfrm>
          <a:prstGeom prst="straightConnector1">
            <a:avLst/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Google Shape;18;p8"/>
          <p:cNvSpPr txBox="1"/>
          <p:nvPr/>
        </p:nvSpPr>
        <p:spPr>
          <a:xfrm>
            <a:off x="7315200" y="104775"/>
            <a:ext cx="148668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chemeClr val="accen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www.inova8.com</a:t>
            </a:r>
            <a:endParaRPr/>
          </a:p>
        </p:txBody>
      </p:sp>
      <p:sp>
        <p:nvSpPr>
          <p:cNvPr id="19" name="Google Shape;14;p47">
            <a:extLst>
              <a:ext uri="{FF2B5EF4-FFF2-40B4-BE49-F238E27FC236}">
                <a16:creationId xmlns:a16="http://schemas.microsoft.com/office/drawing/2014/main" id="{57462F83-1EA0-48A3-AAD9-AD7E5145A8F6}"/>
              </a:ext>
            </a:extLst>
          </p:cNvPr>
          <p:cNvSpPr txBox="1"/>
          <p:nvPr userDrawn="1"/>
        </p:nvSpPr>
        <p:spPr>
          <a:xfrm>
            <a:off x="0" y="-135917"/>
            <a:ext cx="190500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 dirty="0">
                <a:solidFill>
                  <a:schemeClr val="accent2"/>
                </a:solidFill>
                <a:latin typeface="Bauhaus 93" panose="04030905020B02020C02" pitchFamily="82" charset="0"/>
                <a:ea typeface="Baumans"/>
                <a:cs typeface="Baumans"/>
                <a:sym typeface="Baumans"/>
              </a:rPr>
              <a:t>inova</a:t>
            </a:r>
            <a:r>
              <a:rPr lang="en-US" sz="4000" b="0" i="0" u="none" strike="noStrike" cap="none" dirty="0">
                <a:solidFill>
                  <a:schemeClr val="accent1"/>
                </a:solidFill>
                <a:latin typeface="Bauhaus 93" panose="04030905020B02020C02" pitchFamily="82" charset="0"/>
                <a:ea typeface="Baumans"/>
                <a:cs typeface="Baumans"/>
                <a:sym typeface="Baumans"/>
              </a:rPr>
              <a:t>8</a:t>
            </a:r>
            <a:endParaRPr dirty="0">
              <a:latin typeface="Bauhaus 93" panose="04030905020B02020C02" pitchFamily="82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shex.io/" TargetMode="External"/><Relationship Id="rId3" Type="http://schemas.openxmlformats.org/officeDocument/2006/relationships/hyperlink" Target="http://www.w3.org/2001/sw/" TargetMode="External"/><Relationship Id="rId7" Type="http://schemas.openxmlformats.org/officeDocument/2006/relationships/hyperlink" Target="https://www.w3.org/TR/shacl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3.org/TR/rdf-sparql-query/" TargetMode="External"/><Relationship Id="rId5" Type="http://schemas.openxmlformats.org/officeDocument/2006/relationships/hyperlink" Target="http://www.w3.org/2004/OWL/" TargetMode="External"/><Relationship Id="rId4" Type="http://schemas.openxmlformats.org/officeDocument/2006/relationships/hyperlink" Target="http://www.w3.org/RDF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allegrograph.com/products/allegrograph/" TargetMode="External"/><Relationship Id="rId3" Type="http://schemas.openxmlformats.org/officeDocument/2006/relationships/hyperlink" Target="https://rdf4j.org/" TargetMode="External"/><Relationship Id="rId7" Type="http://schemas.openxmlformats.org/officeDocument/2006/relationships/hyperlink" Target="https://www.ontotext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aws.amazon.com/neptune/latest/userguide/intro.html" TargetMode="External"/><Relationship Id="rId11" Type="http://schemas.openxmlformats.org/officeDocument/2006/relationships/hyperlink" Target="https://merck.github.io/Halyard/" TargetMode="External"/><Relationship Id="rId5" Type="http://schemas.openxmlformats.org/officeDocument/2006/relationships/hyperlink" Target="https://virtuoso.openlinksw.com/" TargetMode="External"/><Relationship Id="rId10" Type="http://schemas.openxmlformats.org/officeDocument/2006/relationships/hyperlink" Target="https://www.marklogic.com/" TargetMode="External"/><Relationship Id="rId4" Type="http://schemas.openxmlformats.org/officeDocument/2006/relationships/hyperlink" Target="https://jena.apache.org/" TargetMode="External"/><Relationship Id="rId9" Type="http://schemas.openxmlformats.org/officeDocument/2006/relationships/hyperlink" Target="https://www.stardog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quadrant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rotege.stanford.ed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ntop-vkg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nova8.com/bg_inova8.com/offerings/lens2odata/" TargetMode="External"/><Relationship Id="rId5" Type="http://schemas.openxmlformats.org/officeDocument/2006/relationships/hyperlink" Target="http://inova8.com/bg_inova8.com/offerings/odata2sparql/" TargetMode="External"/><Relationship Id="rId4" Type="http://schemas.openxmlformats.org/officeDocument/2006/relationships/hyperlink" Target="https://rml.io/specs/rml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w3.org/People/Eric/" TargetMode="External"/><Relationship Id="rId3" Type="http://schemas.openxmlformats.org/officeDocument/2006/relationships/hyperlink" Target="https://www.amazon.co.uk/Semantic-Web-Working-Ontologist-Effective-dp-0123859654/dp/0123859654/ref=dp_ob_title_bk" TargetMode="External"/><Relationship Id="rId7" Type="http://schemas.openxmlformats.org/officeDocument/2006/relationships/hyperlink" Target="https://labra.github.io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ook.validatingrdf.com/" TargetMode="External"/><Relationship Id="rId5" Type="http://schemas.openxmlformats.org/officeDocument/2006/relationships/hyperlink" Target="https://www.amazon.co.uk/Introduction-Ontology-Engineering-Maria-Keet/dp/1848902956/ref=sr_1_1?dchild=1&amp;keywords=An+Introduction+to+Ontology+Engineering%2C&amp;qid=1624003489&amp;s=books&amp;sr=1-1" TargetMode="External"/><Relationship Id="rId10" Type="http://schemas.openxmlformats.org/officeDocument/2006/relationships/hyperlink" Target="http://kontokostas.com/" TargetMode="External"/><Relationship Id="rId4" Type="http://schemas.openxmlformats.org/officeDocument/2006/relationships/hyperlink" Target="https://www.amazon.co.uk/Building-Ontologies-Basic-Formal-Ontology/dp/0262527812" TargetMode="External"/><Relationship Id="rId9" Type="http://schemas.openxmlformats.org/officeDocument/2006/relationships/hyperlink" Target="http://www.lifl.fr/~boneva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"/>
          <p:cNvSpPr txBox="1"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wentieth Century"/>
              <a:buNone/>
            </a:pPr>
            <a:r>
              <a:rPr lang="en-US">
                <a:solidFill>
                  <a:schemeClr val="accent1"/>
                </a:solidFill>
              </a:rPr>
              <a:t>Knowledge Graph Primer</a:t>
            </a:r>
            <a:endParaRPr/>
          </a:p>
        </p:txBody>
      </p:sp>
      <p:sp>
        <p:nvSpPr>
          <p:cNvPr id="82" name="Google Shape;82;p1"/>
          <p:cNvSpPr txBox="1">
            <a:spLocks noGrp="1"/>
          </p:cNvSpPr>
          <p:nvPr>
            <p:ph type="subTitle" idx="1"/>
          </p:nvPr>
        </p:nvSpPr>
        <p:spPr>
          <a:xfrm>
            <a:off x="1219200" y="3200400"/>
            <a:ext cx="6934200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rPr lang="en-US" dirty="0"/>
              <a:t>Providing answers for users’ information questions – even the ones you had not thought of.</a:t>
            </a:r>
            <a:endParaRPr dirty="0"/>
          </a:p>
          <a:p>
            <a:pPr marL="0" lvl="0" indent="0" algn="ctr" rtl="0"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endParaRPr dirty="0"/>
          </a:p>
          <a:p>
            <a:pPr marL="0" lvl="0" indent="0" algn="ctr" rtl="0"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rPr lang="en-US" dirty="0"/>
              <a:t>Dr. Peter J Lawrence</a:t>
            </a:r>
          </a:p>
          <a:p>
            <a:pPr marL="0" lvl="0" indent="0" algn="ctr" rtl="0"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rPr lang="en-US"/>
              <a:t>Peter.</a:t>
            </a:r>
            <a:r>
              <a:rPr lang="en-US" err="1"/>
              <a:t>Lawrence</a:t>
            </a:r>
            <a:r>
              <a:rPr lang="en-US"/>
              <a:t>@inova8.com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"/>
          <p:cNvSpPr txBox="1">
            <a:spLocks noGrp="1"/>
          </p:cNvSpPr>
          <p:nvPr>
            <p:ph type="ctrTitle"/>
          </p:nvPr>
        </p:nvSpPr>
        <p:spPr>
          <a:xfrm>
            <a:off x="190500" y="1295400"/>
            <a:ext cx="87630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42950" lvl="0" indent="-7429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+mj-lt"/>
              <a:buAutoNum type="arabicPeriod" startAt="4"/>
            </a:pPr>
            <a:r>
              <a:rPr lang="en-US" b="1" dirty="0"/>
              <a:t>Other Stuff</a:t>
            </a:r>
            <a:endParaRPr dirty="0"/>
          </a:p>
        </p:txBody>
      </p:sp>
      <p:sp>
        <p:nvSpPr>
          <p:cNvPr id="88" name="Google Shape;88;p2"/>
          <p:cNvSpPr txBox="1">
            <a:spLocks noGrp="1"/>
          </p:cNvSpPr>
          <p:nvPr>
            <p:ph type="subTitle" idx="1"/>
          </p:nvPr>
        </p:nvSpPr>
        <p:spPr>
          <a:xfrm>
            <a:off x="381000" y="3200400"/>
            <a:ext cx="8763000" cy="25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Twentieth Century"/>
              <a:buAutoNum type="arabicPeriod"/>
            </a:pPr>
            <a:r>
              <a:rPr lang="en-US" dirty="0"/>
              <a:t>Relevant Standards</a:t>
            </a:r>
            <a:endParaRPr dirty="0"/>
          </a:p>
          <a:p>
            <a:pPr marL="514350" lvl="0" indent="-514350" algn="l" rtl="0"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Twentieth Century"/>
              <a:buAutoNum type="arabicPeriod"/>
            </a:pPr>
            <a:r>
              <a:rPr lang="en-US" dirty="0"/>
              <a:t>Graph Stores</a:t>
            </a:r>
          </a:p>
          <a:p>
            <a:pPr marL="514350" indent="-514350" algn="l">
              <a:spcBef>
                <a:spcPts val="448"/>
              </a:spcBef>
              <a:buSzPct val="100000"/>
              <a:buFont typeface="Twentieth Century"/>
              <a:buAutoNum type="arabicPeriod"/>
            </a:pPr>
            <a:r>
              <a:rPr lang="en-US" dirty="0"/>
              <a:t>IDEs</a:t>
            </a:r>
            <a:endParaRPr dirty="0"/>
          </a:p>
          <a:p>
            <a:pPr marL="514350" lvl="0" indent="-514350" algn="l" rtl="0"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Twentieth Century"/>
              <a:buAutoNum type="arabicPeriod"/>
            </a:pPr>
            <a:r>
              <a:rPr lang="en-US" dirty="0"/>
              <a:t>Handy Tools</a:t>
            </a:r>
            <a:endParaRPr dirty="0"/>
          </a:p>
          <a:p>
            <a:pPr marL="514350" lvl="0" indent="-514350" algn="l" rtl="0"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Twentieth Century"/>
              <a:buAutoNum type="arabicPeriod"/>
            </a:pPr>
            <a:r>
              <a:rPr lang="en-US" dirty="0"/>
              <a:t>Reading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"/>
          <p:cNvSpPr txBox="1">
            <a:spLocks noGrp="1"/>
          </p:cNvSpPr>
          <p:nvPr>
            <p:ph type="title"/>
          </p:nvPr>
        </p:nvSpPr>
        <p:spPr>
          <a:xfrm>
            <a:off x="304800" y="533400"/>
            <a:ext cx="8686800" cy="598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wentieth Century"/>
              <a:buNone/>
            </a:pPr>
            <a:r>
              <a:rPr lang="en-GB">
                <a:solidFill>
                  <a:schemeClr val="dk2"/>
                </a:solidFill>
              </a:rPr>
              <a:t>Relevant Standards  (not exhaustive)</a:t>
            </a:r>
            <a:endParaRPr/>
          </a:p>
        </p:txBody>
      </p:sp>
      <p:sp>
        <p:nvSpPr>
          <p:cNvPr id="87" name="Google Shape;87;p2"/>
          <p:cNvSpPr txBox="1">
            <a:spLocks noGrp="1"/>
          </p:cNvSpPr>
          <p:nvPr>
            <p:ph type="body" idx="1"/>
          </p:nvPr>
        </p:nvSpPr>
        <p:spPr>
          <a:xfrm>
            <a:off x="1066800" y="1676400"/>
            <a:ext cx="7391400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GB" sz="2000"/>
              <a:t>W3C Semantic Web:</a:t>
            </a:r>
            <a:r>
              <a:rPr lang="en-GB" sz="1800"/>
              <a:t>			</a:t>
            </a:r>
            <a:endParaRPr/>
          </a:p>
          <a:p>
            <a:pPr marL="1143000" lvl="2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wentieth Century"/>
              <a:buNone/>
            </a:pPr>
            <a:r>
              <a:rPr lang="en-GB" sz="1600" u="sng">
                <a:solidFill>
                  <a:schemeClr val="hlink"/>
                </a:solidFill>
                <a:hlinkClick r:id="rId3"/>
              </a:rPr>
              <a:t>http://www.w3.org/2001/sw/</a:t>
            </a:r>
            <a:endParaRPr sz="1600"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GB" sz="2000"/>
              <a:t>W3C Resource Description Framework:</a:t>
            </a:r>
            <a:r>
              <a:rPr lang="en-GB" sz="1800"/>
              <a:t>	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wentieth Century"/>
              <a:buNone/>
            </a:pPr>
            <a:r>
              <a:rPr lang="en-GB" sz="1600"/>
              <a:t>		</a:t>
            </a:r>
            <a:r>
              <a:rPr lang="en-GB" sz="1600" u="sng">
                <a:solidFill>
                  <a:schemeClr val="hlink"/>
                </a:solidFill>
                <a:hlinkClick r:id="rId4"/>
              </a:rPr>
              <a:t>http://www.w3.org/RDF/</a:t>
            </a:r>
            <a:endParaRPr sz="1600"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GB" sz="2000"/>
              <a:t>W3C Web Ontology Language:	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wentieth Century"/>
              <a:buNone/>
            </a:pPr>
            <a:r>
              <a:rPr lang="en-GB" sz="1600"/>
              <a:t>		</a:t>
            </a:r>
            <a:r>
              <a:rPr lang="en-GB" sz="1600" u="sng">
                <a:solidFill>
                  <a:schemeClr val="hlink"/>
                </a:solidFill>
                <a:hlinkClick r:id="rId5"/>
              </a:rPr>
              <a:t>http://www.w3.org/2004/OWL/</a:t>
            </a:r>
            <a:endParaRPr sz="1600"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GB" sz="2000"/>
              <a:t>W3C SPARQL: A SPARQL Query language</a:t>
            </a:r>
            <a:endParaRPr/>
          </a:p>
          <a:p>
            <a:pPr marL="1143000" lvl="2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wentieth Century"/>
              <a:buNone/>
            </a:pPr>
            <a:r>
              <a:rPr lang="en-GB" sz="1600" u="sng">
                <a:solidFill>
                  <a:schemeClr val="hlink"/>
                </a:solidFill>
                <a:hlinkClick r:id="rId6"/>
              </a:rPr>
              <a:t>http://www.w3.org/TR/rdf-sparql-query/</a:t>
            </a:r>
            <a:endParaRPr sz="1600"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GB" sz="2000"/>
              <a:t>W3C SHACL: Shapes Constraint Languagelanguage</a:t>
            </a:r>
            <a:endParaRPr sz="2000"/>
          </a:p>
          <a:p>
            <a:pPr marL="1143000" lvl="2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wentieth Century"/>
              <a:buNone/>
            </a:pPr>
            <a:r>
              <a:rPr lang="en-GB" sz="1600" u="sng">
                <a:solidFill>
                  <a:schemeClr val="hlink"/>
                </a:solidFill>
                <a:hlinkClick r:id="rId7"/>
              </a:rPr>
              <a:t>https://www.w3.org/TR/shacl/</a:t>
            </a:r>
            <a:endParaRPr sz="1600"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GB" sz="2000"/>
              <a:t>SHEX: Shape Expressions</a:t>
            </a:r>
            <a:endParaRPr/>
          </a:p>
          <a:p>
            <a:pPr marL="1143000" lvl="2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wentieth Century"/>
              <a:buNone/>
            </a:pPr>
            <a:r>
              <a:rPr lang="en-GB" sz="1600" u="sng">
                <a:solidFill>
                  <a:schemeClr val="hlink"/>
                </a:solidFill>
                <a:hlinkClick r:id="rId8"/>
              </a:rPr>
              <a:t>http://shex.io/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 txBox="1">
            <a:spLocks noGrp="1"/>
          </p:cNvSpPr>
          <p:nvPr>
            <p:ph type="title"/>
          </p:nvPr>
        </p:nvSpPr>
        <p:spPr>
          <a:xfrm>
            <a:off x="1205706" y="533400"/>
            <a:ext cx="673258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wentieth Century"/>
              <a:buNone/>
            </a:pPr>
            <a:r>
              <a:rPr lang="en-GB">
                <a:solidFill>
                  <a:schemeClr val="dk2"/>
                </a:solidFill>
              </a:rPr>
              <a:t>Graph Stores (not exhaustive)</a:t>
            </a:r>
            <a:endParaRPr/>
          </a:p>
        </p:txBody>
      </p:sp>
      <p:sp>
        <p:nvSpPr>
          <p:cNvPr id="93" name="Google Shape;93;p3"/>
          <p:cNvSpPr txBox="1">
            <a:spLocks noGrp="1"/>
          </p:cNvSpPr>
          <p:nvPr>
            <p:ph type="body" idx="1"/>
          </p:nvPr>
        </p:nvSpPr>
        <p:spPr>
          <a:xfrm>
            <a:off x="1143000" y="1524000"/>
            <a:ext cx="6629400" cy="32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3429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1800"/>
              <a:t>RDF4J</a:t>
            </a:r>
            <a:endParaRPr/>
          </a:p>
          <a:p>
            <a:pPr marL="400050" lvl="1" indent="0" algn="l" rtl="0">
              <a:lnSpc>
                <a:spcPct val="80000"/>
              </a:lnSpc>
              <a:spcBef>
                <a:spcPts val="23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1400" u="sng">
                <a:solidFill>
                  <a:schemeClr val="hlink"/>
                </a:solidFill>
                <a:hlinkClick r:id="rId3"/>
              </a:rPr>
              <a:t>https://rdf4j.org/</a:t>
            </a:r>
            <a:endParaRPr sz="1400"/>
          </a:p>
          <a:p>
            <a:pPr marL="342900" lvl="0" indent="-342900" algn="l" rtl="0">
              <a:lnSpc>
                <a:spcPct val="80000"/>
              </a:lnSpc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1800"/>
              <a:t>Jena</a:t>
            </a:r>
            <a:endParaRPr/>
          </a:p>
          <a:p>
            <a:pPr marL="400050" lvl="1" indent="0" algn="l" rtl="0">
              <a:lnSpc>
                <a:spcPct val="80000"/>
              </a:lnSpc>
              <a:spcBef>
                <a:spcPts val="23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1400" u="sng">
                <a:solidFill>
                  <a:schemeClr val="hlink"/>
                </a:solidFill>
                <a:hlinkClick r:id="rId4"/>
              </a:rPr>
              <a:t>https://jena.apache.org/</a:t>
            </a:r>
            <a:endParaRPr sz="1400"/>
          </a:p>
          <a:p>
            <a:pPr marL="342900" lvl="0" indent="-342900" algn="l" rtl="0">
              <a:lnSpc>
                <a:spcPct val="80000"/>
              </a:lnSpc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1800"/>
              <a:t>OpenLink Virtuoso</a:t>
            </a:r>
            <a:endParaRPr/>
          </a:p>
          <a:p>
            <a:pPr marL="400050" lvl="1" indent="0" algn="l" rtl="0">
              <a:lnSpc>
                <a:spcPct val="80000"/>
              </a:lnSpc>
              <a:spcBef>
                <a:spcPts val="23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1400" u="sng">
                <a:solidFill>
                  <a:schemeClr val="hlink"/>
                </a:solidFill>
                <a:hlinkClick r:id="rId5"/>
              </a:rPr>
              <a:t>https://virtuoso.openlinksw.com/</a:t>
            </a:r>
            <a:endParaRPr sz="1400"/>
          </a:p>
          <a:p>
            <a:pPr marL="342900" lvl="0" indent="-342900" algn="l" rtl="0">
              <a:lnSpc>
                <a:spcPct val="80000"/>
              </a:lnSpc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1800"/>
              <a:t>Amazon Neptune</a:t>
            </a:r>
            <a:endParaRPr/>
          </a:p>
          <a:p>
            <a:pPr marL="400050" lvl="1" indent="0" algn="l" rtl="0">
              <a:lnSpc>
                <a:spcPct val="80000"/>
              </a:lnSpc>
              <a:spcBef>
                <a:spcPts val="23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1400" u="sng">
                <a:solidFill>
                  <a:schemeClr val="hlink"/>
                </a:solidFill>
                <a:hlinkClick r:id="rId6"/>
              </a:rPr>
              <a:t>https://docs.aws.amazon.com/neptune/latest/userguide/intro.html</a:t>
            </a:r>
            <a:endParaRPr sz="1400"/>
          </a:p>
          <a:p>
            <a:pPr marL="342900" lvl="0" indent="-342900" algn="l" rtl="0">
              <a:lnSpc>
                <a:spcPct val="80000"/>
              </a:lnSpc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1800"/>
              <a:t>Ontotext GraphDB</a:t>
            </a:r>
            <a:endParaRPr/>
          </a:p>
          <a:p>
            <a:pPr marL="400050" lvl="1" indent="0" algn="l" rtl="0">
              <a:lnSpc>
                <a:spcPct val="80000"/>
              </a:lnSpc>
              <a:spcBef>
                <a:spcPts val="23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1400" u="sng">
                <a:solidFill>
                  <a:schemeClr val="hlink"/>
                </a:solidFill>
                <a:hlinkClick r:id="rId7"/>
              </a:rPr>
              <a:t>https://www.ontotext.com/</a:t>
            </a:r>
            <a:endParaRPr sz="1400"/>
          </a:p>
          <a:p>
            <a:pPr marL="342900" lvl="0" indent="-342900" algn="l" rtl="0">
              <a:lnSpc>
                <a:spcPct val="80000"/>
              </a:lnSpc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1800"/>
              <a:t>AllegroGraph</a:t>
            </a:r>
            <a:endParaRPr/>
          </a:p>
          <a:p>
            <a:pPr marL="400050" lvl="1" indent="0" algn="l" rtl="0">
              <a:lnSpc>
                <a:spcPct val="80000"/>
              </a:lnSpc>
              <a:spcBef>
                <a:spcPts val="23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1400" u="sng">
                <a:solidFill>
                  <a:schemeClr val="hlink"/>
                </a:solidFill>
                <a:hlinkClick r:id="rId8"/>
              </a:rPr>
              <a:t>https://allegrograph.com/products/allegrograph/</a:t>
            </a:r>
            <a:endParaRPr sz="1400"/>
          </a:p>
          <a:p>
            <a:pPr marL="285750" lvl="0" indent="-285750" algn="l" rtl="0">
              <a:lnSpc>
                <a:spcPct val="80000"/>
              </a:lnSpc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1800"/>
              <a:t>StarDog</a:t>
            </a:r>
            <a:endParaRPr/>
          </a:p>
          <a:p>
            <a:pPr marL="400050" lvl="1" indent="0" algn="l" rtl="0">
              <a:lnSpc>
                <a:spcPct val="80000"/>
              </a:lnSpc>
              <a:spcBef>
                <a:spcPts val="23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1400" u="sng">
                <a:solidFill>
                  <a:schemeClr val="hlink"/>
                </a:solidFill>
                <a:hlinkClick r:id="rId9"/>
              </a:rPr>
              <a:t>https://www.stardog.com/</a:t>
            </a:r>
            <a:endParaRPr sz="1400"/>
          </a:p>
          <a:p>
            <a:pPr marL="285750" lvl="0" indent="-285750" algn="l" rtl="0">
              <a:lnSpc>
                <a:spcPct val="80000"/>
              </a:lnSpc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1800"/>
              <a:t>MarkLogic</a:t>
            </a:r>
            <a:endParaRPr sz="1800"/>
          </a:p>
          <a:p>
            <a:pPr marL="400050" lvl="1" indent="0" algn="l" rtl="0">
              <a:lnSpc>
                <a:spcPct val="80000"/>
              </a:lnSpc>
              <a:spcBef>
                <a:spcPts val="23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1400" u="sng">
                <a:solidFill>
                  <a:schemeClr val="hlink"/>
                </a:solidFill>
                <a:hlinkClick r:id="rId10"/>
              </a:rPr>
              <a:t>https://www.marklogic.com/</a:t>
            </a:r>
            <a:endParaRPr sz="1400"/>
          </a:p>
          <a:p>
            <a:pPr marL="285750" lvl="0" indent="-285750" algn="l" rtl="0">
              <a:lnSpc>
                <a:spcPct val="80000"/>
              </a:lnSpc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1800"/>
              <a:t>Halyard</a:t>
            </a:r>
            <a:endParaRPr/>
          </a:p>
          <a:p>
            <a:pPr marL="400050" lvl="1" indent="0" algn="l" rtl="0">
              <a:lnSpc>
                <a:spcPct val="80000"/>
              </a:lnSpc>
              <a:spcBef>
                <a:spcPts val="23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sz="1400" u="sng">
                <a:solidFill>
                  <a:schemeClr val="hlink"/>
                </a:solidFill>
                <a:hlinkClick r:id="rId11"/>
              </a:rPr>
              <a:t>https://merck.github.io/Halyard/</a:t>
            </a:r>
            <a:endParaRPr sz="1400"/>
          </a:p>
          <a:p>
            <a:pPr marL="285750" lvl="0" indent="-285750" algn="l" rtl="0">
              <a:lnSpc>
                <a:spcPct val="80000"/>
              </a:lnSpc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1800"/>
              <a:t>…and many more</a:t>
            </a:r>
            <a:endParaRPr/>
          </a:p>
        </p:txBody>
      </p:sp>
      <p:sp>
        <p:nvSpPr>
          <p:cNvPr id="94" name="Google Shape;94;p3"/>
          <p:cNvSpPr txBox="1"/>
          <p:nvPr/>
        </p:nvSpPr>
        <p:spPr>
          <a:xfrm>
            <a:off x="990600" y="5172718"/>
            <a:ext cx="66294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Note that all of these conform to the W3C standards. Therefore, applications are interchangeable between different graph-stores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 txBox="1">
            <a:spLocks noGrp="1"/>
          </p:cNvSpPr>
          <p:nvPr>
            <p:ph type="title"/>
          </p:nvPr>
        </p:nvSpPr>
        <p:spPr>
          <a:xfrm>
            <a:off x="1371600" y="609600"/>
            <a:ext cx="6553200" cy="578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wentieth Century"/>
              <a:buNone/>
            </a:pPr>
            <a:r>
              <a:rPr lang="en-GB" dirty="0">
                <a:solidFill>
                  <a:schemeClr val="dk2"/>
                </a:solidFill>
              </a:rPr>
              <a:t>3</a:t>
            </a:r>
            <a:r>
              <a:rPr lang="en-GB" baseline="30000" dirty="0">
                <a:solidFill>
                  <a:schemeClr val="dk2"/>
                </a:solidFill>
              </a:rPr>
              <a:t>rd</a:t>
            </a:r>
            <a:r>
              <a:rPr lang="en-GB" dirty="0">
                <a:solidFill>
                  <a:schemeClr val="dk2"/>
                </a:solidFill>
              </a:rPr>
              <a:t> Party IDE’s (not exhaustive)</a:t>
            </a:r>
            <a:endParaRPr dirty="0"/>
          </a:p>
        </p:txBody>
      </p:sp>
      <p:sp>
        <p:nvSpPr>
          <p:cNvPr id="100" name="Google Shape;100;p4"/>
          <p:cNvSpPr txBox="1">
            <a:spLocks noGrp="1"/>
          </p:cNvSpPr>
          <p:nvPr>
            <p:ph type="body" idx="1"/>
          </p:nvPr>
        </p:nvSpPr>
        <p:spPr>
          <a:xfrm>
            <a:off x="381000" y="2438400"/>
            <a:ext cx="8820150" cy="25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GB" sz="1800" u="sng">
                <a:solidFill>
                  <a:schemeClr val="hlink"/>
                </a:solidFill>
                <a:hlinkClick r:id="rId3"/>
              </a:rPr>
              <a:t>Topbraid</a:t>
            </a:r>
            <a:r>
              <a:rPr lang="en-GB" sz="1800"/>
              <a:t>	</a:t>
            </a:r>
            <a:endParaRPr/>
          </a:p>
          <a:p>
            <a:pPr marL="742950" lvl="1" indent="-28575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</a:pPr>
            <a:r>
              <a:rPr lang="en-GB" sz="1600"/>
              <a:t>Commercial Eclipse add-in from TopQuadrant Inc</a:t>
            </a:r>
            <a:endParaRPr/>
          </a:p>
          <a:p>
            <a:pPr marL="742950" lvl="1" indent="-28575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</a:pPr>
            <a:r>
              <a:rPr lang="en-GB" sz="1600"/>
              <a:t>Allows predicates to be first order resources with their own properties but you have to manually edit</a:t>
            </a:r>
            <a:endParaRPr/>
          </a:p>
          <a:p>
            <a:pPr marL="742950" lvl="1" indent="-28575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</a:pPr>
            <a:r>
              <a:rPr lang="en-GB" sz="1600"/>
              <a:t>Best of bunch (that’s what you expect when you pay!)</a:t>
            </a:r>
            <a:endParaRPr/>
          </a:p>
          <a:p>
            <a:pPr marL="742950" lvl="1" indent="-28575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</a:pPr>
            <a:r>
              <a:rPr lang="en-GB" sz="1600"/>
              <a:t>Free version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GB" sz="1800" u="sng">
                <a:solidFill>
                  <a:schemeClr val="hlink"/>
                </a:solidFill>
                <a:hlinkClick r:id="rId4"/>
              </a:rPr>
              <a:t>Protégé</a:t>
            </a:r>
            <a:endParaRPr sz="1800"/>
          </a:p>
          <a:p>
            <a:pPr marL="742950" lvl="1" indent="-28575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</a:pPr>
            <a:r>
              <a:rPr lang="en-GB" sz="1600"/>
              <a:t>Established knowledge management tool with OWL add-in</a:t>
            </a:r>
            <a:endParaRPr/>
          </a:p>
          <a:p>
            <a:pPr marL="742950" lvl="1" indent="-28575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</a:pPr>
            <a:r>
              <a:rPr lang="en-GB" sz="1600"/>
              <a:t>Stanford University Medical Informatics Unit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>
              <a:buClr>
                <a:schemeClr val="dk2"/>
              </a:buClr>
              <a:buSzPct val="100000"/>
            </a:pPr>
            <a:r>
              <a:rPr lang="en-GB" sz="4000" dirty="0">
                <a:solidFill>
                  <a:schemeClr val="dk2"/>
                </a:solidFill>
              </a:rPr>
              <a:t>Handy Tools</a:t>
            </a:r>
            <a:endParaRPr sz="4000" dirty="0">
              <a:solidFill>
                <a:schemeClr val="dk2"/>
              </a:solidFill>
            </a:endParaRPr>
          </a:p>
        </p:txBody>
      </p:sp>
      <p:sp>
        <p:nvSpPr>
          <p:cNvPr id="106" name="Google Shape;106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/>
              <a:t>ONTOP: </a:t>
            </a:r>
            <a:r>
              <a:rPr lang="en-GB" b="0" i="0">
                <a:solidFill>
                  <a:srgbClr val="2C3E50"/>
                </a:solidFill>
              </a:rPr>
              <a:t>Ontop is a Virtual Knowledge Graph system. It exposes the content of arbitrary relational databases as knowledge graphs.</a:t>
            </a:r>
            <a:endParaRPr/>
          </a:p>
          <a:p>
            <a:pPr marL="800100" lvl="2" indent="0" algn="l" rtl="0">
              <a:spcBef>
                <a:spcPts val="33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https://ontop-vkg.org/</a:t>
            </a:r>
            <a:endParaRPr/>
          </a:p>
          <a:p>
            <a:pPr marL="342900" lvl="0" indent="-34290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/>
              <a:t>RML: </a:t>
            </a:r>
            <a:r>
              <a:rPr lang="en-GB" b="0" i="0">
                <a:solidFill>
                  <a:srgbClr val="000000"/>
                </a:solidFill>
              </a:rPr>
              <a:t>is a mapping language defined to express customized mapping rules from heterogeneous data structures and serializations to the RDF  data model.</a:t>
            </a:r>
            <a:endParaRPr/>
          </a:p>
          <a:p>
            <a:pPr marL="800100" lvl="2" indent="0" algn="l" rtl="0">
              <a:spcBef>
                <a:spcPts val="33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https://rml.io/specs/rml/</a:t>
            </a:r>
            <a:endParaRPr/>
          </a:p>
          <a:p>
            <a:pPr marL="342900" lvl="0" indent="-34290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/>
              <a:t>OData2SPARQL: </a:t>
            </a:r>
            <a:r>
              <a:rPr lang="en-GB" b="0" i="0">
                <a:solidFill>
                  <a:srgbClr val="4D4D4D"/>
                </a:solidFill>
              </a:rPr>
              <a:t>provides a standardized  RESTful interface to any RDF triple-store making application development </a:t>
            </a:r>
            <a:r>
              <a:rPr lang="en-GB" i="0">
                <a:solidFill>
                  <a:srgbClr val="4D4D4D"/>
                </a:solidFill>
              </a:rPr>
              <a:t>over RDF far easier and access to RDF via standard BI tools (Excel PowerBI, Tableau etc)</a:t>
            </a:r>
            <a:endParaRPr/>
          </a:p>
          <a:p>
            <a:pPr marL="800100" lvl="2" indent="0" algn="l" rtl="0">
              <a:spcBef>
                <a:spcPts val="33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GB" u="sng">
                <a:solidFill>
                  <a:schemeClr val="hlink"/>
                </a:solidFill>
                <a:hlinkClick r:id="rId5"/>
              </a:rPr>
              <a:t>http://inova8.com/bg_inova8.com/offerings/odata2sparql/</a:t>
            </a:r>
            <a:endParaRPr/>
          </a:p>
          <a:p>
            <a:pPr marL="342900" lvl="0" indent="-34290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/>
              <a:t>Lens2OData: </a:t>
            </a:r>
            <a:r>
              <a:rPr lang="en-GB" b="0" i="0">
                <a:solidFill>
                  <a:srgbClr val="4D4D4D"/>
                </a:solidFill>
              </a:rPr>
              <a:t>makes query answering over OData and Linked-Data far easier, using a graphical experience for composing even complex queries</a:t>
            </a:r>
            <a:endParaRPr/>
          </a:p>
          <a:p>
            <a:pPr marL="800100" lvl="2" indent="0" algn="l" rtl="0">
              <a:spcBef>
                <a:spcPts val="336"/>
              </a:spcBef>
              <a:spcAft>
                <a:spcPts val="0"/>
              </a:spcAft>
              <a:buClr>
                <a:srgbClr val="4D4D4D"/>
              </a:buClr>
              <a:buSzPct val="100000"/>
              <a:buNone/>
            </a:pPr>
            <a:r>
              <a:rPr lang="en-GB" b="0" i="0" u="sng">
                <a:solidFill>
                  <a:srgbClr val="4D4D4D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http://inova8.com/bg_inova8.com/offerings/lens2odata/</a:t>
            </a:r>
            <a:endParaRPr b="0" i="0">
              <a:solidFill>
                <a:srgbClr val="4D4D4D"/>
              </a:solidFill>
            </a:endParaRPr>
          </a:p>
          <a:p>
            <a:pPr marL="342900" lvl="0" indent="-20066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342900" lvl="0" indent="-200660" algn="l" rtl="0">
              <a:spcBef>
                <a:spcPts val="448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 txBox="1">
            <a:spLocks noGrp="1"/>
          </p:cNvSpPr>
          <p:nvPr>
            <p:ph type="title"/>
          </p:nvPr>
        </p:nvSpPr>
        <p:spPr>
          <a:xfrm>
            <a:off x="1447800" y="533400"/>
            <a:ext cx="6553200" cy="578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Twentieth Century"/>
              <a:buNone/>
            </a:pPr>
            <a:r>
              <a:rPr lang="en-GB">
                <a:solidFill>
                  <a:schemeClr val="dk2"/>
                </a:solidFill>
              </a:rPr>
              <a:t>Reading (not exhaustive)</a:t>
            </a:r>
            <a:endParaRPr/>
          </a:p>
        </p:txBody>
      </p:sp>
      <p:sp>
        <p:nvSpPr>
          <p:cNvPr id="112" name="Google Shape;112;p6"/>
          <p:cNvSpPr txBox="1">
            <a:spLocks noGrp="1"/>
          </p:cNvSpPr>
          <p:nvPr>
            <p:ph type="body" idx="1"/>
          </p:nvPr>
        </p:nvSpPr>
        <p:spPr>
          <a:xfrm>
            <a:off x="876662" y="1682654"/>
            <a:ext cx="8382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342900" lvl="0" indent="-331469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2400" u="sng">
                <a:solidFill>
                  <a:schemeClr val="hlink"/>
                </a:solidFill>
                <a:hlinkClick r:id="rId3"/>
              </a:rPr>
              <a:t>Semantic web for the Working Ontologist: Effective Modeling in RDFS and OWL </a:t>
            </a:r>
            <a:endParaRPr sz="2400"/>
          </a:p>
          <a:p>
            <a:pPr marL="742950" lvl="1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GB" sz="2400"/>
              <a:t>Dean Allemang and Jim Hendler</a:t>
            </a:r>
            <a:endParaRPr sz="2400"/>
          </a:p>
          <a:p>
            <a:pPr marL="742950" lvl="1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GB" sz="2400"/>
              <a:t>How to design an ontology and not a relational or object-orientated database in RDF</a:t>
            </a:r>
            <a:endParaRPr/>
          </a:p>
          <a:p>
            <a:pPr marL="342900" lvl="0" indent="-32956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2800" u="sng">
                <a:solidFill>
                  <a:schemeClr val="hlink"/>
                </a:solidFill>
                <a:hlinkClick r:id="rId4"/>
              </a:rPr>
              <a:t>Building Ontologies with Basic Formal Ontology</a:t>
            </a:r>
            <a:r>
              <a:rPr lang="en-GB" sz="2800"/>
              <a:t>, </a:t>
            </a:r>
            <a:endParaRPr/>
          </a:p>
          <a:p>
            <a:pPr marL="742950" lvl="1" indent="-27432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GB" sz="2400"/>
              <a:t>Robert Arp, Barry Smith, Andrew Spear</a:t>
            </a:r>
            <a:endParaRPr/>
          </a:p>
          <a:p>
            <a:pPr marL="742950" lvl="1" indent="-27432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GB" sz="2400"/>
              <a:t>Foundation to building a ‘correct’ ontology</a:t>
            </a:r>
            <a:endParaRPr/>
          </a:p>
          <a:p>
            <a:pPr marL="342900" lvl="0" indent="-329565" algn="l" rtl="0">
              <a:lnSpc>
                <a:spcPct val="8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2800" u="sng">
                <a:solidFill>
                  <a:schemeClr val="hlink"/>
                </a:solidFill>
                <a:hlinkClick r:id="rId5"/>
              </a:rPr>
              <a:t>An Introduction to Ontology Engineering, </a:t>
            </a:r>
            <a:endParaRPr sz="2800"/>
          </a:p>
          <a:p>
            <a:pPr marL="742950" lvl="1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GB" sz="2400"/>
              <a:t>by Maria Keet </a:t>
            </a:r>
            <a:endParaRPr/>
          </a:p>
          <a:p>
            <a:pPr marL="342900" lvl="0" indent="-329565" algn="l" rtl="0">
              <a:lnSpc>
                <a:spcPct val="8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2800" u="sng">
                <a:solidFill>
                  <a:schemeClr val="hlink"/>
                </a:solidFill>
                <a:hlinkClick r:id="rId6"/>
              </a:rPr>
              <a:t>Validating RDF</a:t>
            </a:r>
            <a:r>
              <a:rPr lang="en-GB" sz="2800"/>
              <a:t> (SHEX, SHACL etc)</a:t>
            </a:r>
            <a:endParaRPr/>
          </a:p>
          <a:p>
            <a:pPr marL="742950" lvl="1" indent="-27432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GB" sz="2400"/>
              <a:t>By </a:t>
            </a:r>
            <a:r>
              <a:rPr lang="en-GB" sz="2400" u="sng">
                <a:solidFill>
                  <a:schemeClr val="hlink"/>
                </a:solidFill>
                <a:hlinkClick r:id="rId7"/>
              </a:rPr>
              <a:t>Jose Emilio labra Gayo</a:t>
            </a:r>
            <a:r>
              <a:rPr lang="en-GB" sz="2400"/>
              <a:t>, </a:t>
            </a:r>
            <a:r>
              <a:rPr lang="en-GB" sz="2400" u="sng">
                <a:solidFill>
                  <a:schemeClr val="hlink"/>
                </a:solidFill>
                <a:hlinkClick r:id="rId8"/>
              </a:rPr>
              <a:t>Eric Prud’hommeaux</a:t>
            </a:r>
            <a:r>
              <a:rPr lang="en-GB" sz="2400"/>
              <a:t>, </a:t>
            </a:r>
            <a:r>
              <a:rPr lang="en-GB" sz="2400" u="sng">
                <a:solidFill>
                  <a:schemeClr val="hlink"/>
                </a:solidFill>
                <a:hlinkClick r:id="rId9"/>
              </a:rPr>
              <a:t>Iovka Boneva</a:t>
            </a:r>
            <a:r>
              <a:rPr lang="en-GB" sz="2400"/>
              <a:t>, </a:t>
            </a:r>
            <a:r>
              <a:rPr lang="en-GB" sz="2400" u="sng">
                <a:solidFill>
                  <a:schemeClr val="hlink"/>
                </a:solidFill>
                <a:hlinkClick r:id="rId10"/>
              </a:rPr>
              <a:t>Dimitris Kontokostas</a:t>
            </a:r>
            <a:endParaRPr sz="2400"/>
          </a:p>
          <a:p>
            <a:pPr marL="742950" lvl="1" indent="-14478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400"/>
          </a:p>
          <a:p>
            <a:pPr marL="742950" lvl="1" indent="-14478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"/>
          <p:cNvSpPr/>
          <p:nvPr/>
        </p:nvSpPr>
        <p:spPr>
          <a:xfrm>
            <a:off x="533400" y="1371600"/>
            <a:ext cx="8051800" cy="4892675"/>
          </a:xfrm>
          <a:prstGeom prst="roundRect">
            <a:avLst>
              <a:gd name="adj" fmla="val 7782"/>
            </a:avLst>
          </a:prstGeom>
          <a:blipFill rotWithShape="1">
            <a:blip r:embed="rId3">
              <a:alphaModFix/>
            </a:blip>
            <a:stretch>
              <a:fillRect b="-20470"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8" name="Google Shape;118;p7"/>
          <p:cNvSpPr txBox="1">
            <a:spLocks noGrp="1"/>
          </p:cNvSpPr>
          <p:nvPr>
            <p:ph type="title"/>
          </p:nvPr>
        </p:nvSpPr>
        <p:spPr>
          <a:xfrm>
            <a:off x="3225800" y="533400"/>
            <a:ext cx="2667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GB"/>
              <a:t>Thank You!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ova8">
  <a:themeElements>
    <a:clrScheme name="Oriel">
      <a:dk1>
        <a:srgbClr val="000000"/>
      </a:dk1>
      <a:lt1>
        <a:srgbClr val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581</Words>
  <Application>Microsoft Office PowerPoint</Application>
  <PresentationFormat>On-screen Show (4:3)</PresentationFormat>
  <Paragraphs>75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Bauhaus 93</vt:lpstr>
      <vt:lpstr>Times New Roman</vt:lpstr>
      <vt:lpstr>Twentieth Century</vt:lpstr>
      <vt:lpstr>Inova8</vt:lpstr>
      <vt:lpstr>Knowledge Graph Primer</vt:lpstr>
      <vt:lpstr>Other Stuff</vt:lpstr>
      <vt:lpstr>Relevant Standards  (not exhaustive)</vt:lpstr>
      <vt:lpstr>Graph Stores (not exhaustive)</vt:lpstr>
      <vt:lpstr>3rd Party IDE’s (not exhaustive)</vt:lpstr>
      <vt:lpstr>Handy Tools</vt:lpstr>
      <vt:lpstr>Reading (not exhaustive)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Stuff</dc:title>
  <dc:creator>PeterL</dc:creator>
  <cp:lastModifiedBy>Peter Lawrence</cp:lastModifiedBy>
  <cp:revision>3</cp:revision>
  <cp:lastPrinted>2022-03-30T14:00:22Z</cp:lastPrinted>
  <dcterms:created xsi:type="dcterms:W3CDTF">2011-03-27T19:48:17Z</dcterms:created>
  <dcterms:modified xsi:type="dcterms:W3CDTF">2022-05-01T15:16:10Z</dcterms:modified>
</cp:coreProperties>
</file>