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handoutMasterIdLst>
    <p:handoutMasterId r:id="rId48"/>
  </p:handoutMasterIdLst>
  <p:sldIdLst>
    <p:sldId id="256" r:id="rId2"/>
    <p:sldId id="257" r:id="rId3"/>
    <p:sldId id="261" r:id="rId4"/>
    <p:sldId id="749" r:id="rId5"/>
    <p:sldId id="258" r:id="rId6"/>
    <p:sldId id="287" r:id="rId7"/>
    <p:sldId id="288" r:id="rId8"/>
    <p:sldId id="309" r:id="rId9"/>
    <p:sldId id="259" r:id="rId10"/>
    <p:sldId id="260"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300" r:id="rId25"/>
    <p:sldId id="306" r:id="rId26"/>
    <p:sldId id="279" r:id="rId27"/>
    <p:sldId id="280" r:id="rId28"/>
    <p:sldId id="281" r:id="rId29"/>
    <p:sldId id="282" r:id="rId30"/>
    <p:sldId id="364" r:id="rId31"/>
    <p:sldId id="365" r:id="rId32"/>
    <p:sldId id="367" r:id="rId33"/>
    <p:sldId id="366" r:id="rId34"/>
    <p:sldId id="368" r:id="rId35"/>
    <p:sldId id="369" r:id="rId36"/>
    <p:sldId id="750" r:id="rId37"/>
    <p:sldId id="751" r:id="rId38"/>
    <p:sldId id="752" r:id="rId39"/>
    <p:sldId id="753" r:id="rId40"/>
    <p:sldId id="754" r:id="rId41"/>
    <p:sldId id="363" r:id="rId42"/>
    <p:sldId id="283" r:id="rId43"/>
    <p:sldId id="284" r:id="rId44"/>
    <p:sldId id="285" r:id="rId45"/>
    <p:sldId id="307" r:id="rId46"/>
  </p:sldIdLst>
  <p:sldSz cx="9144000" cy="6858000" type="screen4x3"/>
  <p:notesSz cx="6797675" cy="9928225"/>
  <p:embeddedFontLst>
    <p:embeddedFont>
      <p:font typeface="Bauhaus 93" panose="04030905020B02020C02" pitchFamily="82" charset="0"/>
      <p:regular r:id="rId49"/>
    </p:embeddedFont>
    <p:embeddedFont>
      <p:font typeface="Calibri" panose="020F0502020204030204" pitchFamily="34" charset="0"/>
      <p:regular r:id="rId50"/>
      <p:bold r:id="rId51"/>
      <p:italic r:id="rId52"/>
      <p:boldItalic r:id="rId53"/>
    </p:embeddedFont>
    <p:embeddedFont>
      <p:font typeface="Levenim MT" panose="02010502060101010101" pitchFamily="2" charset="-79"/>
      <p:regular r:id="rId54"/>
      <p:bold r:id="rId55"/>
    </p:embeddedFont>
    <p:embeddedFont>
      <p:font typeface="Quattrocento Sans" panose="020B0502050000020003" pitchFamily="34" charset="0"/>
      <p:regular r:id="rId56"/>
      <p:bold r:id="rId57"/>
      <p:italic r:id="rId58"/>
      <p:boldItalic r:id="rId59"/>
    </p:embeddedFont>
    <p:embeddedFont>
      <p:font typeface="Tw Cen MT" panose="020B0602020104020603" pitchFamily="34" charset="0"/>
      <p:regular r:id="rId60"/>
      <p:bold r:id="rId61"/>
      <p:italic r:id="rId62"/>
      <p:boldItalic r:id="rId63"/>
    </p:embeddedFont>
    <p:embeddedFont>
      <p:font typeface="Verdana" panose="020B0604030504040204" pitchFamily="34" charset="0"/>
      <p:regular r:id="rId64"/>
      <p:bold r:id="rId65"/>
      <p:italic r:id="rId66"/>
      <p:boldItalic r:id="rId6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8" roundtripDataSignature="AMtx7mj73U7sbR8Y0nhLgpZ0SP+/xFlCc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20DAC82-0135-4188-BB5A-23C05D6586D8}">
  <a:tblStyle styleId="{420DAC82-0135-4188-BB5A-23C05D6586D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73DE9C2-2F51-413B-9E7F-F20936FBB5D2}" styleName="Table_1">
    <a:wholeTbl>
      <a:tcTxStyle b="off" i="off">
        <a:font>
          <a:latin typeface="Tw Cen MT"/>
          <a:ea typeface="Tw Cen MT"/>
          <a:cs typeface="Tw Cen MT"/>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EDE7"/>
          </a:solidFill>
        </a:fill>
      </a:tcStyle>
    </a:wholeTbl>
    <a:band1H>
      <a:tcTxStyle/>
      <a:tcStyle>
        <a:tcBdr/>
        <a:fill>
          <a:solidFill>
            <a:srgbClr val="FFD8CC"/>
          </a:solidFill>
        </a:fill>
      </a:tcStyle>
    </a:band1H>
    <a:band2H>
      <a:tcTxStyle/>
      <a:tcStyle>
        <a:tcBdr/>
      </a:tcStyle>
    </a:band2H>
    <a:band1V>
      <a:tcTxStyle/>
      <a:tcStyle>
        <a:tcBdr/>
        <a:fill>
          <a:solidFill>
            <a:srgbClr val="FFD8CC"/>
          </a:solidFill>
        </a:fill>
      </a:tcStyle>
    </a:band1V>
    <a:band2V>
      <a:tcTxStyle/>
      <a:tcStyle>
        <a:tcBdr/>
      </a:tcStyle>
    </a:band2V>
    <a:lastCol>
      <a:tcTxStyle b="on" i="off">
        <a:font>
          <a:latin typeface="Tw Cen MT"/>
          <a:ea typeface="Tw Cen MT"/>
          <a:cs typeface="Tw Cen MT"/>
        </a:font>
        <a:schemeClr val="lt1"/>
      </a:tcTxStyle>
      <a:tcStyle>
        <a:tcBdr/>
        <a:fill>
          <a:solidFill>
            <a:schemeClr val="accent1"/>
          </a:solidFill>
        </a:fill>
      </a:tcStyle>
    </a:lastCol>
    <a:firstCol>
      <a:tcTxStyle b="on" i="off">
        <a:font>
          <a:latin typeface="Tw Cen MT"/>
          <a:ea typeface="Tw Cen MT"/>
          <a:cs typeface="Tw Cen MT"/>
        </a:font>
        <a:schemeClr val="lt1"/>
      </a:tcTxStyle>
      <a:tcStyle>
        <a:tcBdr/>
        <a:fill>
          <a:solidFill>
            <a:schemeClr val="accent1"/>
          </a:solidFill>
        </a:fill>
      </a:tcStyle>
    </a:firstCol>
    <a:lastRow>
      <a:tcTxStyle b="on" i="off">
        <a:font>
          <a:latin typeface="Tw Cen MT"/>
          <a:ea typeface="Tw Cen MT"/>
          <a:cs typeface="Tw Cen MT"/>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w Cen MT"/>
          <a:ea typeface="Tw Cen MT"/>
          <a:cs typeface="Tw Cen MT"/>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474" autoAdjust="0"/>
  </p:normalViewPr>
  <p:slideViewPr>
    <p:cSldViewPr snapToGrid="0">
      <p:cViewPr varScale="1">
        <p:scale>
          <a:sx n="103" d="100"/>
          <a:sy n="103" d="100"/>
        </p:scale>
        <p:origin x="1776" y="240"/>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notesMaster" Target="notesMasters/notesMaster1.xml"/><Relationship Id="rId63" Type="http://schemas.openxmlformats.org/officeDocument/2006/relationships/font" Target="fonts/font15.fntdata"/><Relationship Id="rId68" Type="http://customschemas.google.com/relationships/presentationmetadata" Target="meta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font" Target="fonts/font18.fntdata"/><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56" Type="http://schemas.openxmlformats.org/officeDocument/2006/relationships/font" Target="fonts/font8.fntdata"/><Relationship Id="rId64" Type="http://schemas.openxmlformats.org/officeDocument/2006/relationships/font" Target="fonts/font16.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3.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67" Type="http://schemas.openxmlformats.org/officeDocument/2006/relationships/font" Target="fonts/font1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2.fntdata"/><Relationship Id="rId55" Type="http://schemas.openxmlformats.org/officeDocument/2006/relationships/font" Target="fonts/font7.fntdata"/></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13.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13.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55CA44-9332-48C1-8D24-730C416EE92F}"/>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701E732F-435E-402D-BBF6-8380C17432AF}"/>
              </a:ext>
            </a:extLst>
          </p:cNvPr>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E1A97C26-06D3-449A-A1A8-F9A4B241F240}" type="datetimeFigureOut">
              <a:rPr lang="en-GB" smtClean="0"/>
              <a:t>30/04/2022</a:t>
            </a:fld>
            <a:endParaRPr lang="en-GB"/>
          </a:p>
        </p:txBody>
      </p:sp>
      <p:sp>
        <p:nvSpPr>
          <p:cNvPr id="4" name="Footer Placeholder 3">
            <a:extLst>
              <a:ext uri="{FF2B5EF4-FFF2-40B4-BE49-F238E27FC236}">
                <a16:creationId xmlns:a16="http://schemas.microsoft.com/office/drawing/2014/main" id="{1E438D0F-23FE-404D-AB7F-B3E805E6B52F}"/>
              </a:ext>
            </a:extLst>
          </p:cNvPr>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B287340B-DE4E-4B21-A849-21C593E04865}"/>
              </a:ext>
            </a:extLst>
          </p:cNvPr>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2FE73B4D-C3E1-461A-9EB3-392843087446}" type="slidenum">
              <a:rPr lang="en-GB" smtClean="0"/>
              <a:t>‹#›</a:t>
            </a:fld>
            <a:endParaRPr lang="en-GB"/>
          </a:p>
        </p:txBody>
      </p:sp>
    </p:spTree>
    <p:extLst>
      <p:ext uri="{BB962C8B-B14F-4D97-AF65-F5344CB8AC3E}">
        <p14:creationId xmlns:p14="http://schemas.microsoft.com/office/powerpoint/2010/main" val="22676293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8135"/>
          </a:xfrm>
          <a:prstGeom prst="rect">
            <a:avLst/>
          </a:prstGeom>
          <a:noFill/>
          <a:ln>
            <a:noFill/>
          </a:ln>
        </p:spPr>
        <p:txBody>
          <a:bodyPr spcFirstLastPara="1" wrap="square" lIns="94225" tIns="47100" rIns="94225" bIns="471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135"/>
          </a:xfrm>
          <a:prstGeom prst="rect">
            <a:avLst/>
          </a:prstGeom>
          <a:noFill/>
          <a:ln>
            <a:noFill/>
          </a:ln>
        </p:spPr>
        <p:txBody>
          <a:bodyPr spcFirstLastPara="1" wrap="square" lIns="94225" tIns="47100" rIns="94225" bIns="471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0091"/>
            <a:ext cx="2945659" cy="498134"/>
          </a:xfrm>
          <a:prstGeom prst="rect">
            <a:avLst/>
          </a:prstGeom>
          <a:noFill/>
          <a:ln>
            <a:noFill/>
          </a:ln>
        </p:spPr>
        <p:txBody>
          <a:bodyPr spcFirstLastPara="1" wrap="square" lIns="94225" tIns="47100" rIns="94225" bIns="471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30091"/>
            <a:ext cx="2945659" cy="498134"/>
          </a:xfrm>
          <a:prstGeom prst="rect">
            <a:avLst/>
          </a:prstGeom>
          <a:noFill/>
          <a:ln>
            <a:noFill/>
          </a:ln>
        </p:spPr>
        <p:txBody>
          <a:bodyPr spcFirstLastPara="1" wrap="square" lIns="94225" tIns="47100" rIns="94225" bIns="471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autonomy.co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01.ibm.com/software/data/bigdata/"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gartner.com/id=2101415"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autonomy.com/"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1: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p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6" name="Google Shape;786;p7: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4"/>
        <p:cNvGrpSpPr/>
        <p:nvPr/>
      </p:nvGrpSpPr>
      <p:grpSpPr>
        <a:xfrm>
          <a:off x="0" y="0"/>
          <a:ext cx="0" cy="0"/>
          <a:chOff x="0" y="0"/>
          <a:chExt cx="0" cy="0"/>
        </a:xfrm>
      </p:grpSpPr>
      <p:sp>
        <p:nvSpPr>
          <p:cNvPr id="945" name="Google Shape;945;p8: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946" name="Google Shape;946;p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1"/>
        <p:cNvGrpSpPr/>
        <p:nvPr/>
      </p:nvGrpSpPr>
      <p:grpSpPr>
        <a:xfrm>
          <a:off x="0" y="0"/>
          <a:ext cx="0" cy="0"/>
          <a:chOff x="0" y="0"/>
          <a:chExt cx="0" cy="0"/>
        </a:xfrm>
      </p:grpSpPr>
      <p:sp>
        <p:nvSpPr>
          <p:cNvPr id="952" name="Google Shape;952;p9: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953" name="Google Shape;953;p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p10: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969" name="Google Shape;969;p1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3"/>
        <p:cNvGrpSpPr/>
        <p:nvPr/>
      </p:nvGrpSpPr>
      <p:grpSpPr>
        <a:xfrm>
          <a:off x="0" y="0"/>
          <a:ext cx="0" cy="0"/>
          <a:chOff x="0" y="0"/>
          <a:chExt cx="0" cy="0"/>
        </a:xfrm>
      </p:grpSpPr>
      <p:sp>
        <p:nvSpPr>
          <p:cNvPr id="974" name="Google Shape;974;p11: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975" name="Google Shape;975;p11: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2: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981" name="Google Shape;981;p1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p13: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005" name="Google Shape;1005;p1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5"/>
        <p:cNvGrpSpPr/>
        <p:nvPr/>
      </p:nvGrpSpPr>
      <p:grpSpPr>
        <a:xfrm>
          <a:off x="0" y="0"/>
          <a:ext cx="0" cy="0"/>
          <a:chOff x="0" y="0"/>
          <a:chExt cx="0" cy="0"/>
        </a:xfrm>
      </p:grpSpPr>
      <p:sp>
        <p:nvSpPr>
          <p:cNvPr id="1016" name="Google Shape;1016;p14: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017" name="Google Shape;1017;p1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1"/>
        <p:cNvGrpSpPr/>
        <p:nvPr/>
      </p:nvGrpSpPr>
      <p:grpSpPr>
        <a:xfrm>
          <a:off x="0" y="0"/>
          <a:ext cx="0" cy="0"/>
          <a:chOff x="0" y="0"/>
          <a:chExt cx="0" cy="0"/>
        </a:xfrm>
      </p:grpSpPr>
      <p:sp>
        <p:nvSpPr>
          <p:cNvPr id="1022" name="Google Shape;1022;p1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3" name="Google Shape;1023;p15: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8"/>
        <p:cNvGrpSpPr/>
        <p:nvPr/>
      </p:nvGrpSpPr>
      <p:grpSpPr>
        <a:xfrm>
          <a:off x="0" y="0"/>
          <a:ext cx="0" cy="0"/>
          <a:chOff x="0" y="0"/>
          <a:chExt cx="0" cy="0"/>
        </a:xfrm>
      </p:grpSpPr>
      <p:sp>
        <p:nvSpPr>
          <p:cNvPr id="1049" name="Google Shape;1049;p16: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050" name="Google Shape;1050;p16: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5"/>
        <p:cNvGrpSpPr/>
        <p:nvPr/>
      </p:nvGrpSpPr>
      <p:grpSpPr>
        <a:xfrm>
          <a:off x="0" y="0"/>
          <a:ext cx="0" cy="0"/>
          <a:chOff x="0" y="0"/>
          <a:chExt cx="0" cy="0"/>
        </a:xfrm>
      </p:grpSpPr>
      <p:sp>
        <p:nvSpPr>
          <p:cNvPr id="1056" name="Google Shape;1056;p17: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057" name="Google Shape;1057;p1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1"/>
        <p:cNvGrpSpPr/>
        <p:nvPr/>
      </p:nvGrpSpPr>
      <p:grpSpPr>
        <a:xfrm>
          <a:off x="0" y="0"/>
          <a:ext cx="0" cy="0"/>
          <a:chOff x="0" y="0"/>
          <a:chExt cx="0" cy="0"/>
        </a:xfrm>
      </p:grpSpPr>
      <p:sp>
        <p:nvSpPr>
          <p:cNvPr id="1062" name="Google Shape;1062;p1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3" name="Google Shape;1063;p18: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0"/>
        <p:cNvGrpSpPr/>
        <p:nvPr/>
      </p:nvGrpSpPr>
      <p:grpSpPr>
        <a:xfrm>
          <a:off x="0" y="0"/>
          <a:ext cx="0" cy="0"/>
          <a:chOff x="0" y="0"/>
          <a:chExt cx="0" cy="0"/>
        </a:xfrm>
      </p:grpSpPr>
      <p:sp>
        <p:nvSpPr>
          <p:cNvPr id="1081" name="Google Shape;1081;p19: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1082" name="Google Shape;1082;p1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dirty="0">
                <a:solidFill>
                  <a:schemeClr val="tx1"/>
                </a:solidFill>
                <a:effectLst/>
                <a:latin typeface="+mn-lt"/>
                <a:ea typeface="+mn-ea"/>
                <a:cs typeface="+mn-cs"/>
              </a:rPr>
              <a:t>Volume</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Big data implies enormous volumes of data. It used to be employees created data. Now that data is generated by machines, networks and human interaction on systems like social media the volume of data to be analyzed is massive. Yet, </a:t>
            </a:r>
            <a:r>
              <a:rPr lang="en-US" sz="1200" b="0" i="0" u="none" strike="noStrike" kern="1200" dirty="0" err="1">
                <a:solidFill>
                  <a:schemeClr val="tx1"/>
                </a:solidFill>
                <a:effectLst/>
                <a:latin typeface="+mn-lt"/>
                <a:ea typeface="+mn-ea"/>
                <a:cs typeface="+mn-cs"/>
              </a:rPr>
              <a:t>Inderpal</a:t>
            </a:r>
            <a:r>
              <a:rPr lang="en-US" sz="1200" b="0" i="0" u="none" strike="noStrike" kern="1200" dirty="0">
                <a:solidFill>
                  <a:schemeClr val="tx1"/>
                </a:solidFill>
                <a:effectLst/>
                <a:latin typeface="+mn-lt"/>
                <a:ea typeface="+mn-ea"/>
                <a:cs typeface="+mn-cs"/>
              </a:rPr>
              <a:t> states that the volume of data is not as much the problem as other V’s like veracity.</a:t>
            </a:r>
          </a:p>
          <a:p>
            <a:r>
              <a:rPr lang="en-US" sz="1200" b="1" i="0" u="none" strike="noStrike" kern="1200" dirty="0">
                <a:solidFill>
                  <a:schemeClr val="tx1"/>
                </a:solidFill>
                <a:effectLst/>
                <a:latin typeface="+mn-lt"/>
                <a:ea typeface="+mn-ea"/>
                <a:cs typeface="+mn-cs"/>
              </a:rPr>
              <a:t>Variety</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Variety refers to the many sources and types of data both structured and unstructured. We used to store data from sources like spreadsheets and databases. Now data comes in the form of emails, photos, videos, monitoring devices, PDFs, audio, etc. This variety of unstructured data creates problems for storage, mining and analyzing data. Jeff </a:t>
            </a:r>
            <a:r>
              <a:rPr lang="en-US" sz="1200" b="0" i="0" u="none" strike="noStrike" kern="1200" dirty="0" err="1">
                <a:solidFill>
                  <a:schemeClr val="tx1"/>
                </a:solidFill>
                <a:effectLst/>
                <a:latin typeface="+mn-lt"/>
                <a:ea typeface="+mn-ea"/>
                <a:cs typeface="+mn-cs"/>
              </a:rPr>
              <a:t>Veis</a:t>
            </a:r>
            <a:r>
              <a:rPr lang="en-US" sz="1200" b="0" i="0" u="none" strike="noStrike" kern="1200" dirty="0">
                <a:solidFill>
                  <a:schemeClr val="tx1"/>
                </a:solidFill>
                <a:effectLst/>
                <a:latin typeface="+mn-lt"/>
                <a:ea typeface="+mn-ea"/>
                <a:cs typeface="+mn-cs"/>
              </a:rPr>
              <a:t>, VP Solutions at </a:t>
            </a:r>
            <a:r>
              <a:rPr lang="en-US" sz="1200" b="0" i="0" u="sng" strike="noStrike" kern="1200" dirty="0">
                <a:solidFill>
                  <a:schemeClr val="tx1"/>
                </a:solidFill>
                <a:effectLst/>
                <a:latin typeface="+mn-lt"/>
                <a:ea typeface="+mn-ea"/>
                <a:cs typeface="+mn-cs"/>
                <a:hlinkClick r:id="rId3"/>
              </a:rPr>
              <a:t>HP </a:t>
            </a:r>
            <a:r>
              <a:rPr lang="en-US" sz="1200" b="0" i="0" u="sng" strike="noStrike" kern="1200" dirty="0" err="1">
                <a:solidFill>
                  <a:schemeClr val="tx1"/>
                </a:solidFill>
                <a:effectLst/>
                <a:latin typeface="+mn-lt"/>
                <a:ea typeface="+mn-ea"/>
                <a:cs typeface="+mn-cs"/>
                <a:hlinkClick r:id="rId3"/>
              </a:rPr>
              <a:t>Autonomy</a:t>
            </a:r>
            <a:r>
              <a:rPr lang="en-US" sz="1200" b="0" i="0" u="none" strike="noStrike" kern="1200" dirty="0" err="1">
                <a:solidFill>
                  <a:schemeClr val="tx1"/>
                </a:solidFill>
                <a:effectLst/>
                <a:latin typeface="+mn-lt"/>
                <a:ea typeface="+mn-ea"/>
                <a:cs typeface="+mn-cs"/>
              </a:rPr>
              <a:t>presented</a:t>
            </a:r>
            <a:r>
              <a:rPr lang="en-US" sz="1200" b="0" i="0" u="none" strike="noStrike" kern="1200" dirty="0">
                <a:solidFill>
                  <a:schemeClr val="tx1"/>
                </a:solidFill>
                <a:effectLst/>
                <a:latin typeface="+mn-lt"/>
                <a:ea typeface="+mn-ea"/>
                <a:cs typeface="+mn-cs"/>
              </a:rPr>
              <a:t> how HP is helping organizations deal with big challenges including data variety.</a:t>
            </a:r>
          </a:p>
          <a:p>
            <a:r>
              <a:rPr lang="en-US" sz="1200" b="1" i="0" u="none" strike="noStrike" kern="1200" dirty="0">
                <a:solidFill>
                  <a:schemeClr val="tx1"/>
                </a:solidFill>
                <a:effectLst/>
                <a:latin typeface="+mn-lt"/>
                <a:ea typeface="+mn-ea"/>
                <a:cs typeface="+mn-cs"/>
              </a:rPr>
              <a:t>Velocity</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Big Data Velocity deals with the pace at which data flows in from sources like business processes, machines, networks and human interaction with things like social media sites, mobile devices, etc. The flow of data is massive and continuous. This real-time data can help researchers and businesses make valuable decisions that provide strategic competitive advantages and ROI if you are able to handle the velocity. </a:t>
            </a:r>
            <a:r>
              <a:rPr lang="en-US" sz="1200" b="0" i="0" u="none" strike="noStrike" kern="1200" dirty="0" err="1">
                <a:solidFill>
                  <a:schemeClr val="tx1"/>
                </a:solidFill>
                <a:effectLst/>
                <a:latin typeface="+mn-lt"/>
                <a:ea typeface="+mn-ea"/>
                <a:cs typeface="+mn-cs"/>
              </a:rPr>
              <a:t>Inderpal</a:t>
            </a:r>
            <a:r>
              <a:rPr lang="en-US" sz="1200" b="0" i="0" u="none" strike="noStrike" kern="1200" dirty="0">
                <a:solidFill>
                  <a:schemeClr val="tx1"/>
                </a:solidFill>
                <a:effectLst/>
                <a:latin typeface="+mn-lt"/>
                <a:ea typeface="+mn-ea"/>
                <a:cs typeface="+mn-cs"/>
              </a:rPr>
              <a:t> suggest that sampling data can help deal with issues like volume and velocity.</a:t>
            </a:r>
          </a:p>
          <a:p>
            <a:r>
              <a:rPr lang="en-US" sz="1200" b="1" i="0" u="none" strike="noStrike" kern="1200" dirty="0">
                <a:solidFill>
                  <a:schemeClr val="tx1"/>
                </a:solidFill>
                <a:effectLst/>
                <a:latin typeface="+mn-lt"/>
                <a:ea typeface="+mn-ea"/>
                <a:cs typeface="+mn-cs"/>
              </a:rPr>
              <a:t>Veracity</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Big Data Veracity refers to the biases, noise and abnormality in data. Is the data that is being stored, and mined meaningful to the problem being analyzed. </a:t>
            </a:r>
            <a:r>
              <a:rPr lang="en-US" sz="1200" b="0" i="0" u="none" strike="noStrike" kern="1200" dirty="0" err="1">
                <a:solidFill>
                  <a:schemeClr val="tx1"/>
                </a:solidFill>
                <a:effectLst/>
                <a:latin typeface="+mn-lt"/>
                <a:ea typeface="+mn-ea"/>
                <a:cs typeface="+mn-cs"/>
              </a:rPr>
              <a:t>Inderpal</a:t>
            </a:r>
            <a:r>
              <a:rPr lang="en-US" sz="1200" b="0" i="0" u="none" strike="noStrike" kern="1200" dirty="0">
                <a:solidFill>
                  <a:schemeClr val="tx1"/>
                </a:solidFill>
                <a:effectLst/>
                <a:latin typeface="+mn-lt"/>
                <a:ea typeface="+mn-ea"/>
                <a:cs typeface="+mn-cs"/>
              </a:rPr>
              <a:t> feel veracity in data analysis is the biggest challenge when compares to things like volume and velocity. In scoping out your big data strategy you need to have your team and partners work to help keep your data clean and processes to keep ‘dirty data’ from accumulating in your systems.</a:t>
            </a:r>
          </a:p>
          <a:p>
            <a:r>
              <a:rPr lang="en-US" sz="1200" b="1" i="0" u="none" strike="noStrike" kern="1200" dirty="0">
                <a:solidFill>
                  <a:schemeClr val="tx1"/>
                </a:solidFill>
                <a:effectLst/>
                <a:latin typeface="+mn-lt"/>
                <a:ea typeface="+mn-ea"/>
                <a:cs typeface="+mn-cs"/>
              </a:rPr>
              <a:t>Validity</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Like big data veracity is the issue of validity meaning is the data correct and accurate for the intended use. Clearly valid data is key to making the right decisions. Phil Francisco, VP of Product Management from </a:t>
            </a:r>
            <a:r>
              <a:rPr lang="en-US" sz="1200" b="0" i="0" u="sng" strike="noStrike" kern="1200" dirty="0">
                <a:solidFill>
                  <a:schemeClr val="tx1"/>
                </a:solidFill>
                <a:effectLst/>
                <a:latin typeface="+mn-lt"/>
                <a:ea typeface="+mn-ea"/>
                <a:cs typeface="+mn-cs"/>
                <a:hlinkClick r:id="rId4"/>
              </a:rPr>
              <a:t>IBM </a:t>
            </a:r>
            <a:r>
              <a:rPr lang="en-US" sz="1200" b="0" i="0" u="none" strike="noStrike" kern="1200" dirty="0">
                <a:solidFill>
                  <a:schemeClr val="tx1"/>
                </a:solidFill>
                <a:effectLst/>
                <a:latin typeface="+mn-lt"/>
                <a:ea typeface="+mn-ea"/>
                <a:cs typeface="+mn-cs"/>
              </a:rPr>
              <a:t>spoke about IBM’s big data strategy and tools they offer to help with data veracity and validity.</a:t>
            </a:r>
          </a:p>
          <a:p>
            <a:r>
              <a:rPr lang="en-US" sz="1200" b="1" i="0" u="none" strike="noStrike" kern="1200" dirty="0">
                <a:solidFill>
                  <a:schemeClr val="tx1"/>
                </a:solidFill>
                <a:effectLst/>
                <a:latin typeface="+mn-lt"/>
                <a:ea typeface="+mn-ea"/>
                <a:cs typeface="+mn-cs"/>
              </a:rPr>
              <a:t>Volatility</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Big data volatility refers to how long is data valid and how long should it be stored. In this world of real time data you need to determine at what point is data no longer relevant to the current analysis.</a:t>
            </a:r>
          </a:p>
          <a:p>
            <a:endParaRPr lang="en-US" dirty="0"/>
          </a:p>
        </p:txBody>
      </p:sp>
    </p:spTree>
    <p:extLst>
      <p:ext uri="{BB962C8B-B14F-4D97-AF65-F5344CB8AC3E}">
        <p14:creationId xmlns:p14="http://schemas.microsoft.com/office/powerpoint/2010/main" val="29979053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NoSQL is a loosely-defined umbrella moniker for describing the generation of non-relational database systems</a:t>
            </a:r>
            <a:endParaRPr lang="en-US" dirty="0"/>
          </a:p>
          <a:p>
            <a:endParaRPr lang="en-GB" dirty="0"/>
          </a:p>
          <a:p>
            <a:pPr marL="228600" indent="-228600" algn="l">
              <a:buFont typeface="Arial" panose="020B0604020202020204" pitchFamily="34" charset="0"/>
              <a:buChar char="•"/>
            </a:pPr>
            <a:r>
              <a:rPr lang="en-GB" dirty="0"/>
              <a:t>Key-value databases, </a:t>
            </a:r>
          </a:p>
          <a:p>
            <a:pPr marL="228600" indent="-228600" algn="l">
              <a:buFont typeface="Arial" panose="020B0604020202020204" pitchFamily="34" charset="0"/>
              <a:buChar char="•"/>
            </a:pPr>
            <a:r>
              <a:rPr lang="en-US" dirty="0"/>
              <a:t>Document databases,</a:t>
            </a:r>
          </a:p>
          <a:p>
            <a:pPr marL="228600" indent="-228600" algn="l">
              <a:buFont typeface="Arial" panose="020B0604020202020204" pitchFamily="34" charset="0"/>
              <a:buChar char="•"/>
            </a:pPr>
            <a:r>
              <a:rPr lang="en-US" dirty="0"/>
              <a:t>Wide-column databases,</a:t>
            </a:r>
          </a:p>
          <a:p>
            <a:pPr marL="228600" indent="-228600" algn="l">
              <a:buFont typeface="Arial" panose="020B0604020202020204" pitchFamily="34" charset="0"/>
              <a:buChar char="•"/>
            </a:pPr>
            <a:r>
              <a:rPr lang="en-US" dirty="0"/>
              <a:t>Graph databases</a:t>
            </a:r>
          </a:p>
          <a:p>
            <a:endParaRPr lang="en-GB" dirty="0"/>
          </a:p>
          <a:p>
            <a:r>
              <a:rPr lang="en-GB" dirty="0"/>
              <a:t>RDF Offers:</a:t>
            </a:r>
          </a:p>
          <a:p>
            <a:endParaRPr lang="en-GB" dirty="0"/>
          </a:p>
          <a:p>
            <a:r>
              <a:rPr lang="en-GB" dirty="0"/>
              <a:t>Standardization: </a:t>
            </a:r>
          </a:p>
          <a:p>
            <a:pPr lvl="1"/>
            <a:r>
              <a:rPr lang="en-GB" dirty="0"/>
              <a:t>RDF database systems are currently the only standardized NoSQL solutions available, being built on a simple, uniform data model and a powerful, declarative query language. </a:t>
            </a:r>
          </a:p>
          <a:p>
            <a:r>
              <a:rPr lang="en-GB" dirty="0"/>
              <a:t>Vendor Independence: </a:t>
            </a:r>
          </a:p>
          <a:p>
            <a:pPr lvl="1"/>
            <a:r>
              <a:rPr lang="en-GB" dirty="0"/>
              <a:t>These systems offer data portability and toolset interoperability among the dozens of competing implementations that are available at present, avoiding any need to bet the farm on a particular product or vendor.</a:t>
            </a:r>
            <a:endParaRPr lang="en-US" dirty="0"/>
          </a:p>
          <a:p>
            <a:endParaRPr lang="en-US" dirty="0"/>
          </a:p>
          <a:p>
            <a:endParaRPr lang="en-US" dirty="0"/>
          </a:p>
        </p:txBody>
      </p:sp>
    </p:spTree>
    <p:extLst>
      <p:ext uri="{BB962C8B-B14F-4D97-AF65-F5344CB8AC3E}">
        <p14:creationId xmlns:p14="http://schemas.microsoft.com/office/powerpoint/2010/main" val="2994477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8"/>
        <p:cNvGrpSpPr/>
        <p:nvPr/>
      </p:nvGrpSpPr>
      <p:grpSpPr>
        <a:xfrm>
          <a:off x="0" y="0"/>
          <a:ext cx="0" cy="0"/>
          <a:chOff x="0" y="0"/>
          <a:chExt cx="0" cy="0"/>
        </a:xfrm>
      </p:grpSpPr>
      <p:sp>
        <p:nvSpPr>
          <p:cNvPr id="1989" name="Google Shape;1989;p2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0" name="Google Shape;1990;p24: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8"/>
        <p:cNvGrpSpPr/>
        <p:nvPr/>
      </p:nvGrpSpPr>
      <p:grpSpPr>
        <a:xfrm>
          <a:off x="0" y="0"/>
          <a:ext cx="0" cy="0"/>
          <a:chOff x="0" y="0"/>
          <a:chExt cx="0" cy="0"/>
        </a:xfrm>
      </p:grpSpPr>
      <p:sp>
        <p:nvSpPr>
          <p:cNvPr id="2129" name="Google Shape;2129;p2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0" name="Google Shape;2130;p25: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7"/>
        <p:cNvGrpSpPr/>
        <p:nvPr/>
      </p:nvGrpSpPr>
      <p:grpSpPr>
        <a:xfrm>
          <a:off x="0" y="0"/>
          <a:ext cx="0" cy="0"/>
          <a:chOff x="0" y="0"/>
          <a:chExt cx="0" cy="0"/>
        </a:xfrm>
      </p:grpSpPr>
      <p:sp>
        <p:nvSpPr>
          <p:cNvPr id="2168" name="Google Shape;2168;p26: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9" name="Google Shape;2169;p26: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3"/>
        <p:cNvGrpSpPr/>
        <p:nvPr/>
      </p:nvGrpSpPr>
      <p:grpSpPr>
        <a:xfrm>
          <a:off x="0" y="0"/>
          <a:ext cx="0" cy="0"/>
          <a:chOff x="0" y="0"/>
          <a:chExt cx="0" cy="0"/>
        </a:xfrm>
      </p:grpSpPr>
      <p:sp>
        <p:nvSpPr>
          <p:cNvPr id="2204" name="Google Shape;2204;p27: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5" name="Google Shape;2205;p27: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24270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339511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6"/>
        <p:cNvGrpSpPr/>
        <p:nvPr/>
      </p:nvGrpSpPr>
      <p:grpSpPr>
        <a:xfrm>
          <a:off x="0" y="0"/>
          <a:ext cx="0" cy="0"/>
          <a:chOff x="0" y="0"/>
          <a:chExt cx="0" cy="0"/>
        </a:xfrm>
      </p:grpSpPr>
      <p:sp>
        <p:nvSpPr>
          <p:cNvPr id="2267" name="Google Shape;2267;p28: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68" name="Google Shape;2268;p28: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r>
              <a:rPr lang="en-US"/>
              <a:t>The traditional data warehouse was introduced to overcome the reporting problems of early relational databases. These reporting problems, largely related to performance, were mostly due to the poor design of the operational datastore.</a:t>
            </a:r>
            <a:endParaRPr/>
          </a:p>
          <a:p>
            <a:pPr marL="0" lvl="0" indent="0" algn="l" rtl="0">
              <a:spcBef>
                <a:spcPts val="0"/>
              </a:spcBef>
              <a:spcAft>
                <a:spcPts val="0"/>
              </a:spcAft>
              <a:buNone/>
            </a:pPr>
            <a:r>
              <a:rPr lang="en-US"/>
              <a:t>With improved performance of relational datastores and better design of those datastores the reporting problem has been significantly reduced.</a:t>
            </a:r>
            <a:endParaRPr/>
          </a:p>
          <a:p>
            <a:pPr marL="0" lvl="0" indent="0" algn="l" rtl="0">
              <a:spcBef>
                <a:spcPts val="0"/>
              </a:spcBef>
              <a:spcAft>
                <a:spcPts val="0"/>
              </a:spcAft>
              <a:buNone/>
            </a:pPr>
            <a:r>
              <a:rPr lang="en-US"/>
              <a:t>However the data warehouse industry had already been created, so materializing to a data-mart and then allowing OLAP reporting became the de-facto approach (‘No one gets fired for choosing a data warehouse’)</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0"/>
        <p:cNvGrpSpPr/>
        <p:nvPr/>
      </p:nvGrpSpPr>
      <p:grpSpPr>
        <a:xfrm>
          <a:off x="0" y="0"/>
          <a:ext cx="0" cy="0"/>
          <a:chOff x="0" y="0"/>
          <a:chExt cx="0" cy="0"/>
        </a:xfrm>
      </p:grpSpPr>
      <p:sp>
        <p:nvSpPr>
          <p:cNvPr id="2331" name="Google Shape;2331;p29: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2" name="Google Shape;2332;p29: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r>
              <a:rPr lang="en-US"/>
              <a:t>Data warehousing requires extraction of the operational data to a data cube which has been designed to answer the pre-defined questions posed in the requirements for the solution.</a:t>
            </a:r>
            <a:endParaRPr/>
          </a:p>
          <a:p>
            <a:pPr marL="0" lvl="0" indent="0" algn="l" rtl="0">
              <a:spcBef>
                <a:spcPts val="0"/>
              </a:spcBef>
              <a:spcAft>
                <a:spcPts val="0"/>
              </a:spcAft>
              <a:buNone/>
            </a:pPr>
            <a:r>
              <a:rPr lang="en-US"/>
              <a:t>The semantic approach is to extract the operational data to semantic statements (‘X’ hasProperty ‘Y’. ‘Y’ hasAnotherProperty ‘Z’. …). These can be regarded as the ‘atomic’ contents of any information (in contrast to a data cube record which, by analogy, is a molecule).</a:t>
            </a:r>
            <a:endParaRPr/>
          </a:p>
          <a:p>
            <a:pPr marL="0" lvl="0" indent="0" algn="l" rtl="0">
              <a:spcBef>
                <a:spcPts val="0"/>
              </a:spcBef>
              <a:spcAft>
                <a:spcPts val="0"/>
              </a:spcAft>
              <a:buNone/>
            </a:pPr>
            <a:r>
              <a:rPr lang="en-US"/>
              <a:t>Another important element of the semantic approach is to defer transformation until </a:t>
            </a:r>
            <a:r>
              <a:rPr lang="en-US" b="1"/>
              <a:t>after</a:t>
            </a:r>
            <a:r>
              <a:rPr lang="en-US"/>
              <a:t> the data has been loaded because transformation invariably damages the data because eth transformation is performed using a set of rules that were correct at the time of transformation but later may be found to be incorrect.</a:t>
            </a:r>
            <a:endParaRPr/>
          </a:p>
          <a:p>
            <a:pPr marL="0" lvl="0" indent="0" algn="l" rtl="0">
              <a:spcBef>
                <a:spcPts val="0"/>
              </a:spcBef>
              <a:spcAft>
                <a:spcPts val="0"/>
              </a:spcAft>
              <a:buNone/>
            </a:pPr>
            <a:endParaRPr/>
          </a:p>
          <a:p>
            <a:pPr marL="0" lvl="0" indent="0" algn="l" rtl="0">
              <a:spcBef>
                <a:spcPts val="0"/>
              </a:spcBef>
              <a:spcAft>
                <a:spcPts val="0"/>
              </a:spcAft>
              <a:buNone/>
            </a:pPr>
            <a:r>
              <a:rPr lang="en-US" b="1"/>
              <a:t>Extract:</a:t>
            </a:r>
            <a:endParaRPr/>
          </a:p>
          <a:p>
            <a:pPr marL="0" lvl="0" indent="0" algn="l" rtl="0">
              <a:spcBef>
                <a:spcPts val="0"/>
              </a:spcBef>
              <a:spcAft>
                <a:spcPts val="0"/>
              </a:spcAft>
              <a:buNone/>
            </a:pPr>
            <a:r>
              <a:rPr lang="en-US"/>
              <a:t>Connect to the existing data stores and convert to semantic statements (triples). This can either be virtualized (using R2RML such as Ontop) or materialized (using Talend/RDFizer)</a:t>
            </a:r>
            <a:endParaRPr/>
          </a:p>
          <a:p>
            <a:pPr marL="0" lvl="0" indent="0" algn="l" rtl="0">
              <a:spcBef>
                <a:spcPts val="0"/>
              </a:spcBef>
              <a:spcAft>
                <a:spcPts val="0"/>
              </a:spcAft>
              <a:buNone/>
            </a:pPr>
            <a:r>
              <a:rPr lang="en-US" b="1"/>
              <a:t>Align:</a:t>
            </a:r>
            <a:endParaRPr/>
          </a:p>
          <a:p>
            <a:pPr marL="0" lvl="0" indent="0" algn="l" rtl="0">
              <a:spcBef>
                <a:spcPts val="0"/>
              </a:spcBef>
              <a:spcAft>
                <a:spcPts val="0"/>
              </a:spcAft>
              <a:buNone/>
            </a:pPr>
            <a:r>
              <a:rPr lang="en-US"/>
              <a:t>Equivalent to the data cleanup often performed during ETL. However in this case the transformation is via the definition of rule-sets: ‘Winter-wheat’ is the same as ‘Wheat-winter’. These rules are also defined in data so they can evolve over time as understanding improves. </a:t>
            </a:r>
            <a:endParaRPr/>
          </a:p>
          <a:p>
            <a:pPr marL="0" lvl="0" indent="0" algn="l" rtl="0">
              <a:spcBef>
                <a:spcPts val="0"/>
              </a:spcBef>
              <a:spcAft>
                <a:spcPts val="0"/>
              </a:spcAft>
              <a:buNone/>
            </a:pPr>
            <a:r>
              <a:rPr lang="en-US" b="1"/>
              <a:t>Transform:</a:t>
            </a:r>
            <a:endParaRPr/>
          </a:p>
          <a:p>
            <a:pPr marL="0" lvl="0" indent="0" algn="l" rtl="0">
              <a:spcBef>
                <a:spcPts val="0"/>
              </a:spcBef>
              <a:spcAft>
                <a:spcPts val="0"/>
              </a:spcAft>
              <a:buNone/>
            </a:pPr>
            <a:r>
              <a:rPr lang="en-US"/>
              <a:t>During conventional ETL all data is transformed to a specific tuple/record structure. However in the semantic approach we can define rules for the mapping to align data from different sources. For example different field trials might have structured their results entirely differently. Going forward one hopes these can be aligned, but that does not solve the historical field trial results. For example one trial might have specified the site, whilst another the location. Thus a rule could be defined (‘Y trialSite X’ same as ‘Y trial location Z at site X’). Note that the extracted data need not be changed, which is particularly important since even these rules might be found to be inaccurate.</a:t>
            </a:r>
            <a:endParaRPr/>
          </a:p>
          <a:p>
            <a:pPr marL="0" lvl="0" indent="0" algn="l" rtl="0">
              <a:spcBef>
                <a:spcPts val="0"/>
              </a:spcBef>
              <a:spcAft>
                <a:spcPts val="0"/>
              </a:spcAft>
              <a:buNone/>
            </a:pPr>
            <a:r>
              <a:rPr lang="en-US" b="1"/>
              <a:t>Report:</a:t>
            </a:r>
            <a:endParaRPr/>
          </a:p>
          <a:p>
            <a:pPr marL="0" lvl="0" indent="0" algn="l" rtl="0">
              <a:spcBef>
                <a:spcPts val="0"/>
              </a:spcBef>
              <a:spcAft>
                <a:spcPts val="0"/>
              </a:spcAft>
              <a:buNone/>
            </a:pPr>
            <a:r>
              <a:rPr lang="en-US"/>
              <a:t>Many of the OLAP reporting tools support OData as a result access method. Using OData4SPARQL these same tools can be used. Thus use of a semantic approach does not imply changing the entire analytics platform to a semntic approach.</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9"/>
        <p:cNvGrpSpPr/>
        <p:nvPr/>
      </p:nvGrpSpPr>
      <p:grpSpPr>
        <a:xfrm>
          <a:off x="0" y="0"/>
          <a:ext cx="0" cy="0"/>
          <a:chOff x="0" y="0"/>
          <a:chExt cx="0" cy="0"/>
        </a:xfrm>
      </p:grpSpPr>
      <p:sp>
        <p:nvSpPr>
          <p:cNvPr id="2460" name="Google Shape;2460;p30: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1" name="Google Shape;2461;p30: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r>
              <a:rPr lang="en-US"/>
              <a:t>The strength of the semantic approach manifests itself with regard to sustainability of the solution. Sustainability is the ability to respond to evolving customer needs. In particular the ability to answer new questions about the underlying data (rather than the questions which were defined in the original scope of work).</a:t>
            </a:r>
            <a:endParaRPr/>
          </a:p>
          <a:p>
            <a:pPr marL="0" lvl="0" indent="0" algn="l" rtl="0">
              <a:spcBef>
                <a:spcPts val="0"/>
              </a:spcBef>
              <a:spcAft>
                <a:spcPts val="0"/>
              </a:spcAft>
              <a:buNone/>
            </a:pPr>
            <a:r>
              <a:rPr lang="en-US" b="1"/>
              <a:t>Data warehouse:</a:t>
            </a:r>
            <a:endParaRPr/>
          </a:p>
          <a:p>
            <a:pPr marL="0" lvl="0" indent="0" algn="l" rtl="0">
              <a:spcBef>
                <a:spcPts val="0"/>
              </a:spcBef>
              <a:spcAft>
                <a:spcPts val="0"/>
              </a:spcAft>
              <a:buNone/>
            </a:pPr>
            <a:r>
              <a:rPr lang="en-US"/>
              <a:t>In the case of a data warehouse a new question which cannot currently be answered will result in a new ETL to a new data warehouse. ETA: months!</a:t>
            </a:r>
            <a:endParaRPr/>
          </a:p>
          <a:p>
            <a:pPr marL="0" lvl="0" indent="0" algn="l" rtl="0">
              <a:spcBef>
                <a:spcPts val="0"/>
              </a:spcBef>
              <a:spcAft>
                <a:spcPts val="0"/>
              </a:spcAft>
              <a:buNone/>
            </a:pPr>
            <a:r>
              <a:rPr lang="en-US" b="1"/>
              <a:t>Logical semantic warehouse:</a:t>
            </a:r>
            <a:endParaRPr/>
          </a:p>
          <a:p>
            <a:pPr marL="0" lvl="0" indent="0" algn="l" rtl="0">
              <a:spcBef>
                <a:spcPts val="0"/>
              </a:spcBef>
              <a:spcAft>
                <a:spcPts val="0"/>
              </a:spcAft>
              <a:buNone/>
            </a:pPr>
            <a:r>
              <a:rPr lang="en-US"/>
              <a:t>In the case of a semantic warehouse a new question which currently cannot be answered will simply result in the adaptation of the existing alignment and transformation rules. ETA: days.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7" name="Google Shape;97;p3: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Rot="1" noChangeAspect="1" noChangeArrowheads="1" noTextEdit="1"/>
          </p:cNvSpPr>
          <p:nvPr>
            <p:ph type="sldImg"/>
          </p:nvPr>
        </p:nvSpPr>
        <p:spPr>
          <a:ln/>
        </p:spPr>
      </p:sp>
      <p:sp>
        <p:nvSpPr>
          <p:cNvPr id="472067" name="Rectangle 3"/>
          <p:cNvSpPr>
            <a:spLocks noGrp="1" noChangeArrowheads="1"/>
          </p:cNvSpPr>
          <p:nvPr>
            <p:ph type="body" idx="1"/>
          </p:nvPr>
        </p:nvSpPr>
        <p:spPr>
          <a:xfrm>
            <a:off x="875159" y="4593105"/>
            <a:ext cx="4813374" cy="4351363"/>
          </a:xfrm>
        </p:spPr>
        <p:txBody>
          <a:bodyPr/>
          <a:lstStyle/>
          <a:p>
            <a:r>
              <a:rPr lang="en-US" dirty="0"/>
              <a:t>A physical data model differs from a process data model.</a:t>
            </a:r>
          </a:p>
          <a:p>
            <a:endParaRPr lang="en-US" dirty="0"/>
          </a:p>
          <a:p>
            <a:r>
              <a:rPr lang="en-US" dirty="0"/>
              <a:t>We start with the plant, and then identify the key elements of the plant: the units and tanks.</a:t>
            </a:r>
          </a:p>
          <a:p>
            <a:endParaRPr lang="en-US" dirty="0"/>
          </a:p>
          <a:p>
            <a:r>
              <a:rPr lang="en-US" dirty="0"/>
              <a:t>Then we place the streams (battery limits) that convey material to and from units.</a:t>
            </a:r>
          </a:p>
          <a:p>
            <a:endParaRPr lang="en-US" dirty="0"/>
          </a:p>
          <a:p>
            <a:r>
              <a:rPr lang="en-US" dirty="0"/>
              <a:t>Next we identify the measurements associated with the tanks and battery limits. These provide the criteria associated with the resources.</a:t>
            </a:r>
          </a:p>
          <a:p>
            <a:endParaRPr lang="en-US" dirty="0"/>
          </a:p>
          <a:p>
            <a:r>
              <a:rPr lang="en-US" dirty="0"/>
              <a:t>Finally the scheduling system provides the material movements that are scheduled to move from one location to another. Operations then confirm that these movements took place.</a:t>
            </a:r>
          </a:p>
          <a:p>
            <a:endParaRPr lang="en-US" dirty="0"/>
          </a:p>
          <a:p>
            <a:r>
              <a:rPr lang="en-US" dirty="0"/>
              <a:t>From this information we can support all of the business processes that manage a plant.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Rot="1" noChangeAspect="1" noChangeArrowheads="1" noTextEdit="1"/>
          </p:cNvSpPr>
          <p:nvPr>
            <p:ph type="sldImg"/>
          </p:nvPr>
        </p:nvSpPr>
        <p:spPr>
          <a:ln/>
        </p:spPr>
      </p:sp>
      <p:sp>
        <p:nvSpPr>
          <p:cNvPr id="472067" name="Rectangle 3"/>
          <p:cNvSpPr>
            <a:spLocks noGrp="1" noChangeArrowheads="1"/>
          </p:cNvSpPr>
          <p:nvPr>
            <p:ph type="body" idx="1"/>
          </p:nvPr>
        </p:nvSpPr>
        <p:spPr>
          <a:xfrm>
            <a:off x="875159" y="4593105"/>
            <a:ext cx="4813374" cy="4351363"/>
          </a:xfrm>
        </p:spPr>
        <p:txBody>
          <a:bodyPr/>
          <a:lstStyle/>
          <a:p>
            <a:r>
              <a:rPr lang="en-US" dirty="0"/>
              <a:t>A physical data model differs from a process data model.</a:t>
            </a:r>
          </a:p>
          <a:p>
            <a:endParaRPr lang="en-US" dirty="0"/>
          </a:p>
          <a:p>
            <a:r>
              <a:rPr lang="en-US" dirty="0"/>
              <a:t>We start with the plant, and then identify the key elements of the plant: the units and tanks.</a:t>
            </a:r>
          </a:p>
          <a:p>
            <a:endParaRPr lang="en-US" dirty="0"/>
          </a:p>
          <a:p>
            <a:r>
              <a:rPr lang="en-US" dirty="0"/>
              <a:t>Then we place the streams (battery limits) that convey material to and from units.</a:t>
            </a:r>
          </a:p>
          <a:p>
            <a:endParaRPr lang="en-US" dirty="0"/>
          </a:p>
          <a:p>
            <a:r>
              <a:rPr lang="en-US" dirty="0"/>
              <a:t>Next we identify the measurements associated with the tanks and battery limits. These provide the criteria associated with the resources.</a:t>
            </a:r>
          </a:p>
          <a:p>
            <a:endParaRPr lang="en-US" dirty="0"/>
          </a:p>
          <a:p>
            <a:r>
              <a:rPr lang="en-US" dirty="0"/>
              <a:t>Finally the scheduling system provides the material movements that are scheduled to move from one location to another. Operations then confirm that these movements took place.</a:t>
            </a:r>
          </a:p>
          <a:p>
            <a:endParaRPr lang="en-US" dirty="0"/>
          </a:p>
          <a:p>
            <a:r>
              <a:rPr lang="en-US" dirty="0"/>
              <a:t>From this information we can support all of the business processes that manage a plant.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Rot="1" noChangeAspect="1" noChangeArrowheads="1" noTextEdit="1"/>
          </p:cNvSpPr>
          <p:nvPr>
            <p:ph type="sldImg"/>
          </p:nvPr>
        </p:nvSpPr>
        <p:spPr>
          <a:ln/>
        </p:spPr>
      </p:sp>
      <p:sp>
        <p:nvSpPr>
          <p:cNvPr id="472067" name="Rectangle 3"/>
          <p:cNvSpPr>
            <a:spLocks noGrp="1" noChangeArrowheads="1"/>
          </p:cNvSpPr>
          <p:nvPr>
            <p:ph type="body" idx="1"/>
          </p:nvPr>
        </p:nvSpPr>
        <p:spPr>
          <a:xfrm>
            <a:off x="875159" y="4593105"/>
            <a:ext cx="4813374" cy="4351363"/>
          </a:xfrm>
        </p:spPr>
        <p:txBody>
          <a:bodyPr/>
          <a:lstStyle/>
          <a:p>
            <a:r>
              <a:rPr lang="en-US"/>
              <a:t>A physical data model differs from a process data model.</a:t>
            </a:r>
          </a:p>
          <a:p>
            <a:endParaRPr lang="en-US"/>
          </a:p>
          <a:p>
            <a:r>
              <a:rPr lang="en-US"/>
              <a:t>We start with the plant, and then identify the key elements of the plant: the units and tanks.</a:t>
            </a:r>
          </a:p>
          <a:p>
            <a:endParaRPr lang="en-US"/>
          </a:p>
          <a:p>
            <a:r>
              <a:rPr lang="en-US"/>
              <a:t>Then we place the streams (battery limits) that convey material to and from units.</a:t>
            </a:r>
          </a:p>
          <a:p>
            <a:endParaRPr lang="en-US"/>
          </a:p>
          <a:p>
            <a:r>
              <a:rPr lang="en-US"/>
              <a:t>Next we identify the measurements associated with the tanks and battery limits. These provide the criteria associated with the resources.</a:t>
            </a:r>
          </a:p>
          <a:p>
            <a:endParaRPr lang="en-US"/>
          </a:p>
          <a:p>
            <a:r>
              <a:rPr lang="en-US"/>
              <a:t>Finally the scheduling system provides the material movements that are scheduled to move from one location to another. Operations then confirm that these movements took place.</a:t>
            </a:r>
          </a:p>
          <a:p>
            <a:endParaRPr lang="en-US"/>
          </a:p>
          <a:p>
            <a:r>
              <a:rPr lang="en-US"/>
              <a:t>From this information we can support all of the business processes that manage a plant.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4: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4:notes"/>
          <p:cNvSpPr txBox="1">
            <a:spLocks noGrp="1"/>
          </p:cNvSpPr>
          <p:nvPr>
            <p:ph type="body" idx="1"/>
          </p:nvPr>
        </p:nvSpPr>
        <p:spPr>
          <a:xfrm>
            <a:off x="679768" y="4777958"/>
            <a:ext cx="5438140" cy="3909239"/>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r>
              <a:rPr lang="en-US"/>
              <a:t>*According to </a:t>
            </a:r>
            <a:r>
              <a:rPr lang="en-US" i="1" u="sng">
                <a:solidFill>
                  <a:schemeClr val="hlink"/>
                </a:solidFill>
                <a:hlinkClick r:id="rId3"/>
              </a:rPr>
              <a:t>Gartner Hype Cycle for Information Infrastructure, 2012</a:t>
            </a:r>
            <a:r>
              <a:rPr lang="en-US"/>
              <a:t>, “the Logical Data Warehouse (LDW) is a new data management architecture for analytics which combines the strengths of traditional repository warehouses with alternative data management and access strategy. The LDW will form a new best practices by the end of 2015.”</a:t>
            </a:r>
            <a:endParaRPr/>
          </a:p>
          <a:p>
            <a:pPr marL="0" lvl="0" indent="0" algn="l" rtl="0">
              <a:spcBef>
                <a:spcPts val="0"/>
              </a:spcBef>
              <a:spcAft>
                <a:spcPts val="0"/>
              </a:spcAft>
              <a:buNone/>
            </a:pPr>
            <a:endParaRPr/>
          </a:p>
          <a:p>
            <a:pPr marL="0" lvl="0" indent="0" algn="l" rtl="0">
              <a:spcBef>
                <a:spcPts val="0"/>
              </a:spcBef>
              <a:spcAft>
                <a:spcPts val="0"/>
              </a:spcAft>
              <a:buNone/>
            </a:pPr>
            <a:r>
              <a:rPr lang="en-US" sz="1200" b="1" i="0">
                <a:solidFill>
                  <a:schemeClr val="dk1"/>
                </a:solidFill>
                <a:latin typeface="Calibri"/>
                <a:ea typeface="Calibri"/>
                <a:cs typeface="Calibri"/>
                <a:sym typeface="Calibri"/>
              </a:rPr>
              <a:t>Validity:</a:t>
            </a:r>
            <a:r>
              <a:rPr lang="en-US" sz="1200" b="0" i="0">
                <a:solidFill>
                  <a:schemeClr val="dk1"/>
                </a:solidFill>
                <a:latin typeface="Calibri"/>
                <a:ea typeface="Calibri"/>
                <a:cs typeface="Calibri"/>
                <a:sym typeface="Calibri"/>
              </a:rPr>
              <a:t> Is the data correct and accurate for the intended usage?</a:t>
            </a:r>
            <a:endParaRPr/>
          </a:p>
          <a:p>
            <a:pPr marL="0" lvl="0" indent="0" algn="l" rtl="0">
              <a:spcBef>
                <a:spcPts val="0"/>
              </a:spcBef>
              <a:spcAft>
                <a:spcPts val="0"/>
              </a:spcAft>
              <a:buNone/>
            </a:pPr>
            <a:r>
              <a:rPr lang="en-US" sz="1200" b="1" i="0">
                <a:solidFill>
                  <a:schemeClr val="dk1"/>
                </a:solidFill>
                <a:latin typeface="Calibri"/>
                <a:ea typeface="Calibri"/>
                <a:cs typeface="Calibri"/>
                <a:sym typeface="Calibri"/>
              </a:rPr>
              <a:t>Veracity:</a:t>
            </a:r>
            <a:r>
              <a:rPr lang="en-US" sz="1200" b="0" i="0">
                <a:solidFill>
                  <a:schemeClr val="dk1"/>
                </a:solidFill>
                <a:latin typeface="Calibri"/>
                <a:ea typeface="Calibri"/>
                <a:cs typeface="Calibri"/>
                <a:sym typeface="Calibri"/>
              </a:rPr>
              <a:t> Are the results meaningful for the given problem space?</a:t>
            </a:r>
            <a:endParaRPr/>
          </a:p>
          <a:p>
            <a:pPr marL="0" lvl="0" indent="0" algn="l" rtl="0">
              <a:spcBef>
                <a:spcPts val="0"/>
              </a:spcBef>
              <a:spcAft>
                <a:spcPts val="0"/>
              </a:spcAft>
              <a:buNone/>
            </a:pPr>
            <a:r>
              <a:rPr lang="en-US" sz="1200" b="1" i="0">
                <a:solidFill>
                  <a:schemeClr val="dk1"/>
                </a:solidFill>
                <a:latin typeface="Calibri"/>
                <a:ea typeface="Calibri"/>
                <a:cs typeface="Calibri"/>
                <a:sym typeface="Calibri"/>
              </a:rPr>
              <a:t>Volatility:</a:t>
            </a:r>
            <a:r>
              <a:rPr lang="en-US" sz="1200" b="0" i="0">
                <a:solidFill>
                  <a:schemeClr val="dk1"/>
                </a:solidFill>
                <a:latin typeface="Calibri"/>
                <a:ea typeface="Calibri"/>
                <a:cs typeface="Calibri"/>
                <a:sym typeface="Calibri"/>
              </a:rPr>
              <a:t> How long do you need to store this data?</a:t>
            </a:r>
            <a:endParaRPr/>
          </a:p>
          <a:p>
            <a:pPr marL="0" lvl="0" indent="0" algn="l" rtl="0">
              <a:spcBef>
                <a:spcPts val="0"/>
              </a:spcBef>
              <a:spcAft>
                <a:spcPts val="0"/>
              </a:spcAft>
              <a:buNone/>
            </a:pPr>
            <a:r>
              <a:rPr lang="en-US" sz="1200" b="1" i="0" u="none" strike="noStrike">
                <a:solidFill>
                  <a:schemeClr val="dk1"/>
                </a:solidFill>
                <a:latin typeface="Calibri"/>
                <a:ea typeface="Calibri"/>
                <a:cs typeface="Calibri"/>
                <a:sym typeface="Calibri"/>
              </a:rPr>
              <a:t>Variety: </a:t>
            </a:r>
            <a:r>
              <a:rPr lang="en-US" sz="1200" b="0" i="0" u="none" strike="noStrike">
                <a:solidFill>
                  <a:schemeClr val="dk1"/>
                </a:solidFill>
                <a:latin typeface="Calibri"/>
                <a:ea typeface="Calibri"/>
                <a:cs typeface="Calibri"/>
                <a:sym typeface="Calibri"/>
              </a:rPr>
              <a:t>Variety refers to the many sources and types of data both structured and unstructured. We used to store data from sources like spreadsheets and databases. Now data comes in the form of emails, photos, videos, monitoring devices, PDFs, audio, etc. This variety of unstructured data creates problems for storage, mining and analyzing data. Jeff Veis, VP Solutions at </a:t>
            </a:r>
            <a:r>
              <a:rPr lang="en-US" sz="1200" b="0" i="0" u="sng" strike="noStrike">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HP Autonomy</a:t>
            </a:r>
            <a:r>
              <a:rPr lang="en-US" sz="1200" b="0" i="0" u="sng" strike="noStrike">
                <a:solidFill>
                  <a:schemeClr val="dk1"/>
                </a:solidFill>
                <a:latin typeface="Calibri"/>
                <a:ea typeface="Calibri"/>
                <a:cs typeface="Calibri"/>
                <a:sym typeface="Calibri"/>
              </a:rPr>
              <a:t> </a:t>
            </a:r>
            <a:r>
              <a:rPr lang="en-US" sz="1200" b="0" i="0" u="none" strike="noStrike">
                <a:solidFill>
                  <a:schemeClr val="dk1"/>
                </a:solidFill>
                <a:latin typeface="Calibri"/>
                <a:ea typeface="Calibri"/>
                <a:cs typeface="Calibri"/>
                <a:sym typeface="Calibri"/>
              </a:rPr>
              <a:t>presented how HP is helping organizations deal with big challenges including data variety.</a:t>
            </a:r>
            <a:endParaRPr/>
          </a:p>
          <a:p>
            <a:pPr marL="0" lvl="0" indent="0" algn="l" rtl="0">
              <a:spcBef>
                <a:spcPts val="0"/>
              </a:spcBef>
              <a:spcAft>
                <a:spcPts val="0"/>
              </a:spcAft>
              <a:buNone/>
            </a:pPr>
            <a:r>
              <a:rPr lang="en-US" sz="1200" b="1" i="0" u="none" strike="noStrike">
                <a:solidFill>
                  <a:schemeClr val="dk1"/>
                </a:solidFill>
                <a:latin typeface="Calibri"/>
                <a:ea typeface="Calibri"/>
                <a:cs typeface="Calibri"/>
                <a:sym typeface="Calibri"/>
              </a:rPr>
              <a:t>Velocity: </a:t>
            </a:r>
            <a:r>
              <a:rPr lang="en-US" sz="1200" b="0" i="0" u="none" strike="noStrike">
                <a:solidFill>
                  <a:schemeClr val="dk1"/>
                </a:solidFill>
                <a:latin typeface="Calibri"/>
                <a:ea typeface="Calibri"/>
                <a:cs typeface="Calibri"/>
                <a:sym typeface="Calibri"/>
              </a:rPr>
              <a:t>Big Data Velocity deals with the pace at which data flows in from sources like business processes, machines, networks and human interaction with things like social media sites, mobile devices, etc. The flow of data is massive and continuous. This real-time data can help researchers and businesses make valuable decisions that provide strategic competitive advantages and ROI if you are able to handle the velocity. </a:t>
            </a:r>
            <a:endParaRPr/>
          </a:p>
          <a:p>
            <a:pPr marL="0" lvl="0" indent="0" algn="l" rtl="0">
              <a:spcBef>
                <a:spcPts val="0"/>
              </a:spcBef>
              <a:spcAft>
                <a:spcPts val="0"/>
              </a:spcAft>
              <a:buNone/>
            </a:pPr>
            <a:endParaRPr/>
          </a:p>
          <a:p>
            <a:pPr marL="0" lvl="0" indent="0" algn="l" rtl="0">
              <a:spcBef>
                <a:spcPts val="0"/>
              </a:spcBef>
              <a:spcAft>
                <a:spcPts val="0"/>
              </a:spcAft>
              <a:buNone/>
            </a:pPr>
            <a:r>
              <a:rPr lang="en-US" b="1"/>
              <a:t>Traditional relational model:</a:t>
            </a:r>
            <a:endParaRPr/>
          </a:p>
          <a:p>
            <a:pPr marL="0" lvl="0" indent="0" algn="l" rtl="0">
              <a:spcBef>
                <a:spcPts val="0"/>
              </a:spcBef>
              <a:spcAft>
                <a:spcPts val="0"/>
              </a:spcAft>
              <a:buNone/>
            </a:pPr>
            <a:endParaRPr/>
          </a:p>
          <a:p>
            <a:pPr marL="0" lvl="0" indent="0" algn="l" rtl="0">
              <a:spcBef>
                <a:spcPts val="0"/>
              </a:spcBef>
              <a:spcAft>
                <a:spcPts val="0"/>
              </a:spcAft>
              <a:buNone/>
            </a:pPr>
            <a:r>
              <a:rPr lang="en-US"/>
              <a:t>RDBMS/SQL: Oracle, PostgreSQL, MySQL, SQLServer,…</a:t>
            </a:r>
            <a:endParaRPr/>
          </a:p>
          <a:p>
            <a:pPr marL="0" lvl="0" indent="0" algn="l" rtl="0">
              <a:spcBef>
                <a:spcPts val="0"/>
              </a:spcBef>
              <a:spcAft>
                <a:spcPts val="0"/>
              </a:spcAft>
              <a:buNone/>
            </a:pPr>
            <a:endParaRPr/>
          </a:p>
          <a:p>
            <a:pPr marL="0" lvl="0" indent="0" algn="l" rtl="0">
              <a:spcBef>
                <a:spcPts val="0"/>
              </a:spcBef>
              <a:spcAft>
                <a:spcPts val="0"/>
              </a:spcAft>
              <a:buNone/>
            </a:pPr>
            <a:r>
              <a:rPr lang="en-US" b="1"/>
              <a:t>Physical Data Warehouse:</a:t>
            </a:r>
            <a:endParaRPr/>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endParaRPr b="1"/>
          </a:p>
          <a:p>
            <a:pPr marL="0" lvl="0" indent="0" algn="l" rtl="0">
              <a:spcBef>
                <a:spcPts val="0"/>
              </a:spcBef>
              <a:spcAft>
                <a:spcPts val="0"/>
              </a:spcAft>
              <a:buNone/>
            </a:pPr>
            <a:r>
              <a:rPr lang="en-US" b="1"/>
              <a:t>Key-Value/Wide-Column/Document Model:</a:t>
            </a:r>
            <a:endParaRPr/>
          </a:p>
          <a:p>
            <a:pPr marL="0" lvl="0" indent="0" algn="l" rtl="0">
              <a:spcBef>
                <a:spcPts val="0"/>
              </a:spcBef>
              <a:spcAft>
                <a:spcPts val="0"/>
              </a:spcAft>
              <a:buNone/>
            </a:pPr>
            <a:endParaRPr b="1"/>
          </a:p>
          <a:p>
            <a:pPr marL="0" lvl="0" indent="0" algn="l" rtl="0">
              <a:spcBef>
                <a:spcPts val="0"/>
              </a:spcBef>
              <a:spcAft>
                <a:spcPts val="0"/>
              </a:spcAft>
              <a:buNone/>
            </a:pPr>
            <a:r>
              <a:rPr lang="en-US" b="0"/>
              <a:t>Cassandra, MongoDB, HBase (key-value)</a:t>
            </a:r>
            <a:endParaRPr/>
          </a:p>
          <a:p>
            <a:pPr marL="0" lvl="0" indent="0" algn="l" rtl="0">
              <a:spcBef>
                <a:spcPts val="0"/>
              </a:spcBef>
              <a:spcAft>
                <a:spcPts val="0"/>
              </a:spcAft>
              <a:buNone/>
            </a:pPr>
            <a:endParaRPr/>
          </a:p>
          <a:p>
            <a:pPr marL="0" lvl="0" indent="0" algn="l" rtl="0">
              <a:spcBef>
                <a:spcPts val="0"/>
              </a:spcBef>
              <a:spcAft>
                <a:spcPts val="0"/>
              </a:spcAft>
              <a:buNone/>
            </a:pPr>
            <a:r>
              <a:rPr lang="en-US" b="1"/>
              <a:t>Object Model:</a:t>
            </a:r>
            <a:endParaRPr/>
          </a:p>
          <a:p>
            <a:pPr marL="0" lvl="0" indent="0" algn="l" rtl="0">
              <a:spcBef>
                <a:spcPts val="0"/>
              </a:spcBef>
              <a:spcAft>
                <a:spcPts val="0"/>
              </a:spcAft>
              <a:buNone/>
            </a:pPr>
            <a:endParaRPr/>
          </a:p>
          <a:p>
            <a:pPr marL="0" lvl="0" indent="0" algn="l" rtl="0">
              <a:spcBef>
                <a:spcPts val="0"/>
              </a:spcBef>
              <a:spcAft>
                <a:spcPts val="0"/>
              </a:spcAft>
              <a:buNone/>
            </a:pPr>
            <a:r>
              <a:rPr lang="en-US"/>
              <a:t>Include Wide-column stores</a:t>
            </a:r>
            <a:endParaRPr/>
          </a:p>
          <a:p>
            <a:pPr marL="0" lvl="0" indent="0" algn="l" rtl="0">
              <a:spcBef>
                <a:spcPts val="0"/>
              </a:spcBef>
              <a:spcAft>
                <a:spcPts val="0"/>
              </a:spcAft>
              <a:buNone/>
            </a:pPr>
            <a:endParaRPr/>
          </a:p>
          <a:p>
            <a:pPr marL="0" lvl="0" indent="0" algn="l" rtl="0">
              <a:spcBef>
                <a:spcPts val="0"/>
              </a:spcBef>
              <a:spcAft>
                <a:spcPts val="0"/>
              </a:spcAft>
              <a:buNone/>
            </a:pPr>
            <a:r>
              <a:rPr lang="en-US" b="1"/>
              <a:t>Graph:</a:t>
            </a:r>
            <a:endParaRPr/>
          </a:p>
          <a:p>
            <a:pPr marL="0" lvl="0" indent="0" algn="l" rtl="0">
              <a:spcBef>
                <a:spcPts val="0"/>
              </a:spcBef>
              <a:spcAft>
                <a:spcPts val="0"/>
              </a:spcAft>
              <a:buNone/>
            </a:pPr>
            <a:endParaRPr/>
          </a:p>
          <a:p>
            <a:pPr marL="0" lvl="0" indent="0" algn="l" rtl="0">
              <a:spcBef>
                <a:spcPts val="0"/>
              </a:spcBef>
              <a:spcAft>
                <a:spcPts val="0"/>
              </a:spcAft>
              <a:buNone/>
            </a:pPr>
            <a:r>
              <a:rPr lang="en-US"/>
              <a:t>Neo4J</a:t>
            </a:r>
            <a:endParaRPr/>
          </a:p>
          <a:p>
            <a:pPr marL="0" lvl="0" indent="0" algn="l" rtl="0">
              <a:spcBef>
                <a:spcPts val="0"/>
              </a:spcBef>
              <a:spcAft>
                <a:spcPts val="0"/>
              </a:spcAft>
              <a:buNone/>
            </a:pPr>
            <a:r>
              <a:rPr lang="en-US"/>
              <a:t>Gremlin</a:t>
            </a:r>
            <a:endParaRPr/>
          </a:p>
          <a:p>
            <a:pPr marL="0" lvl="0" indent="0" algn="l" rtl="0">
              <a:spcBef>
                <a:spcPts val="0"/>
              </a:spcBef>
              <a:spcAft>
                <a:spcPts val="0"/>
              </a:spcAft>
              <a:buNone/>
            </a:pPr>
            <a:r>
              <a:rPr lang="en-US"/>
              <a:t>RDF (all variants)</a:t>
            </a:r>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5:notes"/>
          <p:cNvSpPr txBox="1">
            <a:spLocks noGrp="1"/>
          </p:cNvSpPr>
          <p:nvPr>
            <p:ph type="body" idx="1"/>
          </p:nvPr>
        </p:nvSpPr>
        <p:spPr>
          <a:xfrm>
            <a:off x="679768" y="4777958"/>
            <a:ext cx="5438140" cy="3909239"/>
          </a:xfrm>
          <a:prstGeom prst="rect">
            <a:avLst/>
          </a:prstGeom>
        </p:spPr>
        <p:txBody>
          <a:bodyPr spcFirstLastPara="1" wrap="square" lIns="94225" tIns="47100" rIns="94225" bIns="47100" anchor="t" anchorCtr="0">
            <a:noAutofit/>
          </a:bodyPr>
          <a:lstStyle/>
          <a:p>
            <a:pPr marL="0" lvl="0" indent="0" algn="l" rtl="0">
              <a:spcBef>
                <a:spcPts val="0"/>
              </a:spcBef>
              <a:spcAft>
                <a:spcPts val="0"/>
              </a:spcAft>
              <a:buNone/>
            </a:pPr>
            <a:endParaRPr/>
          </a:p>
        </p:txBody>
      </p:sp>
      <p:sp>
        <p:nvSpPr>
          <p:cNvPr id="347" name="Google Shape;347;p5:notes"/>
          <p:cNvSpPr>
            <a:spLocks noGrp="1" noRot="1" noChangeAspect="1"/>
          </p:cNvSpPr>
          <p:nvPr>
            <p:ph type="sldImg" idx="2"/>
          </p:nvPr>
        </p:nvSpPr>
        <p:spPr>
          <a:xfrm>
            <a:off x="1165225" y="1239838"/>
            <a:ext cx="4467225" cy="33512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33"/>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21" name="Google Shape;21;p33"/>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latin typeface="Arial" panose="020B0604020202020204" pitchFamily="34" charset="0"/>
                <a:cs typeface="Arial" panose="020B0604020202020204" pitchFamily="34" charset="0"/>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dirty="0"/>
          </a:p>
        </p:txBody>
      </p:sp>
      <p:sp>
        <p:nvSpPr>
          <p:cNvPr id="22" name="Google Shape;22;p33"/>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3"/>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7"/>
        <p:cNvGrpSpPr/>
        <p:nvPr/>
      </p:nvGrpSpPr>
      <p:grpSpPr>
        <a:xfrm>
          <a:off x="0" y="0"/>
          <a:ext cx="0" cy="0"/>
          <a:chOff x="0" y="0"/>
          <a:chExt cx="0" cy="0"/>
        </a:xfrm>
      </p:grpSpPr>
      <p:sp>
        <p:nvSpPr>
          <p:cNvPr id="68" name="Google Shape;68;p4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Arial"/>
              <a:buNone/>
              <a:defRPr sz="2000" b="1">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69" name="Google Shape;69;p42"/>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dirty="0"/>
          </a:p>
        </p:txBody>
      </p:sp>
      <p:sp>
        <p:nvSpPr>
          <p:cNvPr id="70" name="Google Shape;70;p4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atin typeface="Arial" panose="020B0604020202020204" pitchFamily="34" charset="0"/>
                <a:cs typeface="Arial" panose="020B0604020202020204" pitchFamily="34" charset="0"/>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dirty="0"/>
          </a:p>
        </p:txBody>
      </p:sp>
      <p:sp>
        <p:nvSpPr>
          <p:cNvPr id="71" name="Google Shape;71;p42"/>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42"/>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43"/>
          <p:cNvSpPr txBox="1">
            <a:spLocks noGrp="1"/>
          </p:cNvSpPr>
          <p:nvPr>
            <p:ph type="title"/>
          </p:nvPr>
        </p:nvSpPr>
        <p:spPr>
          <a:xfrm>
            <a:off x="3810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75" name="Google Shape;75;p43"/>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76" name="Google Shape;76;p43"/>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3"/>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44"/>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80" name="Google Shape;80;p44"/>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81" name="Google Shape;81;p44"/>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4"/>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
        <p:cNvGrpSpPr/>
        <p:nvPr/>
      </p:nvGrpSpPr>
      <p:grpSpPr>
        <a:xfrm>
          <a:off x="0" y="0"/>
          <a:ext cx="0" cy="0"/>
          <a:chOff x="0" y="0"/>
          <a:chExt cx="0" cy="0"/>
        </a:xfrm>
      </p:grpSpPr>
      <p:sp>
        <p:nvSpPr>
          <p:cNvPr id="25" name="Google Shape;25;p34"/>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26" name="Google Shape;26;p34"/>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4"/>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35"/>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0" name="Google Shape;30;p3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31" name="Google Shape;31;p35"/>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5"/>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4 Content" type="fourObj">
  <p:cSld name="FOUR_OBJECTS">
    <p:spTree>
      <p:nvGrpSpPr>
        <p:cNvPr id="1" name="Shape 33"/>
        <p:cNvGrpSpPr/>
        <p:nvPr/>
      </p:nvGrpSpPr>
      <p:grpSpPr>
        <a:xfrm>
          <a:off x="0" y="0"/>
          <a:ext cx="0" cy="0"/>
          <a:chOff x="0" y="0"/>
          <a:chExt cx="0" cy="0"/>
        </a:xfrm>
      </p:grpSpPr>
      <p:sp>
        <p:nvSpPr>
          <p:cNvPr id="34" name="Google Shape;34;p36"/>
          <p:cNvSpPr txBox="1">
            <a:spLocks noGrp="1"/>
          </p:cNvSpPr>
          <p:nvPr>
            <p:ph type="title"/>
          </p:nvPr>
        </p:nvSpPr>
        <p:spPr>
          <a:xfrm>
            <a:off x="304800" y="355600"/>
            <a:ext cx="65532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5" name="Google Shape;35;p36"/>
          <p:cNvSpPr txBox="1">
            <a:spLocks noGrp="1"/>
          </p:cNvSpPr>
          <p:nvPr>
            <p:ph type="body" idx="1"/>
          </p:nvPr>
        </p:nvSpPr>
        <p:spPr>
          <a:xfrm>
            <a:off x="304800" y="1981200"/>
            <a:ext cx="4229100" cy="19812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36" name="Google Shape;36;p36"/>
          <p:cNvSpPr txBox="1">
            <a:spLocks noGrp="1"/>
          </p:cNvSpPr>
          <p:nvPr>
            <p:ph type="body" idx="2"/>
          </p:nvPr>
        </p:nvSpPr>
        <p:spPr>
          <a:xfrm>
            <a:off x="4686300" y="1981200"/>
            <a:ext cx="4229100" cy="19812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37" name="Google Shape;37;p36"/>
          <p:cNvSpPr txBox="1">
            <a:spLocks noGrp="1"/>
          </p:cNvSpPr>
          <p:nvPr>
            <p:ph type="body" idx="3"/>
          </p:nvPr>
        </p:nvSpPr>
        <p:spPr>
          <a:xfrm>
            <a:off x="304800" y="4114800"/>
            <a:ext cx="4229100" cy="19812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38" name="Google Shape;38;p36"/>
          <p:cNvSpPr txBox="1">
            <a:spLocks noGrp="1"/>
          </p:cNvSpPr>
          <p:nvPr>
            <p:ph type="body" idx="4"/>
          </p:nvPr>
        </p:nvSpPr>
        <p:spPr>
          <a:xfrm>
            <a:off x="4686300" y="4114800"/>
            <a:ext cx="4229100" cy="19812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atin typeface="Arial" panose="020B0604020202020204" pitchFamily="34" charset="0"/>
                <a:cs typeface="Arial" panose="020B0604020202020204" pitchFamily="34" charset="0"/>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9"/>
        <p:cNvGrpSpPr/>
        <p:nvPr/>
      </p:nvGrpSpPr>
      <p:grpSpPr>
        <a:xfrm>
          <a:off x="0" y="0"/>
          <a:ext cx="0" cy="0"/>
          <a:chOff x="0" y="0"/>
          <a:chExt cx="0" cy="0"/>
        </a:xfrm>
      </p:grpSpPr>
      <p:sp>
        <p:nvSpPr>
          <p:cNvPr id="40" name="Google Shape;40;p3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Arial"/>
              <a:buNone/>
              <a:defRPr sz="4000" b="1" cap="none">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41" name="Google Shape;41;p3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latin typeface="Arial" panose="020B0604020202020204" pitchFamily="34" charset="0"/>
                <a:cs typeface="Arial" panose="020B0604020202020204" pitchFamily="34" charset="0"/>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dirty="0"/>
          </a:p>
        </p:txBody>
      </p:sp>
      <p:sp>
        <p:nvSpPr>
          <p:cNvPr id="42" name="Google Shape;42;p37"/>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7"/>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4"/>
        <p:cNvGrpSpPr/>
        <p:nvPr/>
      </p:nvGrpSpPr>
      <p:grpSpPr>
        <a:xfrm>
          <a:off x="0" y="0"/>
          <a:ext cx="0" cy="0"/>
          <a:chOff x="0" y="0"/>
          <a:chExt cx="0" cy="0"/>
        </a:xfrm>
      </p:grpSpPr>
      <p:sp>
        <p:nvSpPr>
          <p:cNvPr id="45" name="Google Shape;45;p38"/>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46" name="Google Shape;46;p3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atin typeface="Arial" panose="020B0604020202020204" pitchFamily="34" charset="0"/>
                <a:cs typeface="Arial" panose="020B0604020202020204" pitchFamily="34" charset="0"/>
              </a:defRPr>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dirty="0"/>
          </a:p>
        </p:txBody>
      </p:sp>
      <p:sp>
        <p:nvSpPr>
          <p:cNvPr id="47" name="Google Shape;47;p3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atin typeface="Arial" panose="020B0604020202020204" pitchFamily="34" charset="0"/>
                <a:cs typeface="Arial" panose="020B0604020202020204" pitchFamily="34" charset="0"/>
              </a:defRPr>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dirty="0"/>
          </a:p>
        </p:txBody>
      </p:sp>
      <p:sp>
        <p:nvSpPr>
          <p:cNvPr id="48" name="Google Shape;48;p38"/>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8"/>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0"/>
        <p:cNvGrpSpPr/>
        <p:nvPr/>
      </p:nvGrpSpPr>
      <p:grpSpPr>
        <a:xfrm>
          <a:off x="0" y="0"/>
          <a:ext cx="0" cy="0"/>
          <a:chOff x="0" y="0"/>
          <a:chExt cx="0" cy="0"/>
        </a:xfrm>
      </p:grpSpPr>
      <p:sp>
        <p:nvSpPr>
          <p:cNvPr id="51" name="Google Shape;51;p39"/>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Arial"/>
              <a:buNone/>
              <a:defRPr>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52" name="Google Shape;52;p3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atin typeface="Arial" panose="020B0604020202020204" pitchFamily="34" charset="0"/>
                <a:cs typeface="Arial" panose="020B0604020202020204" pitchFamily="34" charset="0"/>
              </a:defRPr>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dirty="0"/>
          </a:p>
        </p:txBody>
      </p:sp>
      <p:sp>
        <p:nvSpPr>
          <p:cNvPr id="53" name="Google Shape;53;p3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atin typeface="Arial" panose="020B0604020202020204" pitchFamily="34" charset="0"/>
                <a:cs typeface="Arial" panose="020B0604020202020204" pitchFamily="34" charset="0"/>
              </a:defRPr>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dirty="0"/>
          </a:p>
        </p:txBody>
      </p:sp>
      <p:sp>
        <p:nvSpPr>
          <p:cNvPr id="54" name="Google Shape;54;p3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atin typeface="Arial" panose="020B0604020202020204" pitchFamily="34" charset="0"/>
                <a:cs typeface="Arial" panose="020B0604020202020204" pitchFamily="34" charset="0"/>
              </a:defRPr>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dirty="0"/>
          </a:p>
        </p:txBody>
      </p:sp>
      <p:sp>
        <p:nvSpPr>
          <p:cNvPr id="55" name="Google Shape;55;p3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atin typeface="Arial" panose="020B0604020202020204" pitchFamily="34" charset="0"/>
                <a:cs typeface="Arial" panose="020B0604020202020204" pitchFamily="34" charset="0"/>
              </a:defRPr>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dirty="0"/>
          </a:p>
        </p:txBody>
      </p:sp>
      <p:sp>
        <p:nvSpPr>
          <p:cNvPr id="56" name="Google Shape;56;p39"/>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9"/>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40"/>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0"/>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4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Arial"/>
              <a:buNone/>
              <a:defRPr sz="2000" b="1">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63" name="Google Shape;63;p4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atin typeface="Arial" panose="020B0604020202020204" pitchFamily="34" charset="0"/>
                <a:cs typeface="Arial" panose="020B0604020202020204" pitchFamily="34" charset="0"/>
              </a:defRPr>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dirty="0"/>
          </a:p>
        </p:txBody>
      </p:sp>
      <p:sp>
        <p:nvSpPr>
          <p:cNvPr id="64" name="Google Shape;64;p4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atin typeface="Arial" panose="020B0604020202020204" pitchFamily="34" charset="0"/>
                <a:cs typeface="Arial" panose="020B0604020202020204" pitchFamily="34" charset="0"/>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dirty="0"/>
          </a:p>
        </p:txBody>
      </p:sp>
      <p:sp>
        <p:nvSpPr>
          <p:cNvPr id="65" name="Google Shape;65;p41"/>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41"/>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2"/>
          <p:cNvSpPr txBox="1">
            <a:spLocks noGrp="1"/>
          </p:cNvSpPr>
          <p:nvPr>
            <p:ph type="title"/>
          </p:nvPr>
        </p:nvSpPr>
        <p:spPr>
          <a:xfrm>
            <a:off x="381000" y="533400"/>
            <a:ext cx="8229600" cy="6858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12" name="Google Shape;12;p32"/>
          <p:cNvSpPr txBox="1">
            <a:spLocks noGrp="1"/>
          </p:cNvSpPr>
          <p:nvPr>
            <p:ph type="ftr" idx="11"/>
          </p:nvPr>
        </p:nvSpPr>
        <p:spPr>
          <a:xfrm>
            <a:off x="7086600" y="6492875"/>
            <a:ext cx="1752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accent3"/>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lang="en-GB" dirty="0"/>
          </a:p>
        </p:txBody>
      </p:sp>
      <p:sp>
        <p:nvSpPr>
          <p:cNvPr id="13" name="Google Shape;13;p32"/>
          <p:cNvSpPr txBox="1">
            <a:spLocks noGrp="1"/>
          </p:cNvSpPr>
          <p:nvPr>
            <p:ph type="sldNum" idx="12"/>
          </p:nvPr>
        </p:nvSpPr>
        <p:spPr>
          <a:xfrm>
            <a:off x="8839200" y="6492875"/>
            <a:ext cx="30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accent3"/>
                </a:solidFill>
                <a:latin typeface="Arial" panose="020B0604020202020204" pitchFamily="34" charset="0"/>
                <a:ea typeface="Arial" panose="020B0604020202020204" pitchFamily="34" charset="0"/>
                <a:cs typeface="Arial" panose="020B0604020202020204" pitchFamily="34" charset="0"/>
                <a:sym typeface="Arial"/>
              </a:defRPr>
            </a:lvl1pPr>
            <a:lvl2pPr marL="0" marR="0" lvl="1" indent="0" algn="r" rtl="0">
              <a:spcBef>
                <a:spcPts val="0"/>
              </a:spcBef>
              <a:buNone/>
              <a:defRPr sz="1200" b="0" i="0" u="none" strike="noStrike" cap="none">
                <a:solidFill>
                  <a:schemeClr val="accent3"/>
                </a:solidFill>
                <a:latin typeface="Arial"/>
                <a:ea typeface="Arial"/>
                <a:cs typeface="Arial"/>
                <a:sym typeface="Arial"/>
              </a:defRPr>
            </a:lvl2pPr>
            <a:lvl3pPr marL="0" marR="0" lvl="2" indent="0" algn="r" rtl="0">
              <a:spcBef>
                <a:spcPts val="0"/>
              </a:spcBef>
              <a:buNone/>
              <a:defRPr sz="1200" b="0" i="0" u="none" strike="noStrike" cap="none">
                <a:solidFill>
                  <a:schemeClr val="accent3"/>
                </a:solidFill>
                <a:latin typeface="Arial"/>
                <a:ea typeface="Arial"/>
                <a:cs typeface="Arial"/>
                <a:sym typeface="Arial"/>
              </a:defRPr>
            </a:lvl3pPr>
            <a:lvl4pPr marL="0" marR="0" lvl="3" indent="0" algn="r" rtl="0">
              <a:spcBef>
                <a:spcPts val="0"/>
              </a:spcBef>
              <a:buNone/>
              <a:defRPr sz="1200" b="0" i="0" u="none" strike="noStrike" cap="none">
                <a:solidFill>
                  <a:schemeClr val="accent3"/>
                </a:solidFill>
                <a:latin typeface="Arial"/>
                <a:ea typeface="Arial"/>
                <a:cs typeface="Arial"/>
                <a:sym typeface="Arial"/>
              </a:defRPr>
            </a:lvl4pPr>
            <a:lvl5pPr marL="0" marR="0" lvl="4" indent="0" algn="r" rtl="0">
              <a:spcBef>
                <a:spcPts val="0"/>
              </a:spcBef>
              <a:buNone/>
              <a:defRPr sz="1200" b="0" i="0" u="none" strike="noStrike" cap="none">
                <a:solidFill>
                  <a:schemeClr val="accent3"/>
                </a:solidFill>
                <a:latin typeface="Arial"/>
                <a:ea typeface="Arial"/>
                <a:cs typeface="Arial"/>
                <a:sym typeface="Arial"/>
              </a:defRPr>
            </a:lvl5pPr>
            <a:lvl6pPr marL="0" marR="0" lvl="5" indent="0" algn="r" rtl="0">
              <a:spcBef>
                <a:spcPts val="0"/>
              </a:spcBef>
              <a:buNone/>
              <a:defRPr sz="1200" b="0" i="0" u="none" strike="noStrike" cap="none">
                <a:solidFill>
                  <a:schemeClr val="accent3"/>
                </a:solidFill>
                <a:latin typeface="Arial"/>
                <a:ea typeface="Arial"/>
                <a:cs typeface="Arial"/>
                <a:sym typeface="Arial"/>
              </a:defRPr>
            </a:lvl6pPr>
            <a:lvl7pPr marL="0" marR="0" lvl="6" indent="0" algn="r" rtl="0">
              <a:spcBef>
                <a:spcPts val="0"/>
              </a:spcBef>
              <a:buNone/>
              <a:defRPr sz="1200" b="0" i="0" u="none" strike="noStrike" cap="none">
                <a:solidFill>
                  <a:schemeClr val="accent3"/>
                </a:solidFill>
                <a:latin typeface="Arial"/>
                <a:ea typeface="Arial"/>
                <a:cs typeface="Arial"/>
                <a:sym typeface="Arial"/>
              </a:defRPr>
            </a:lvl7pPr>
            <a:lvl8pPr marL="0" marR="0" lvl="7" indent="0" algn="r" rtl="0">
              <a:spcBef>
                <a:spcPts val="0"/>
              </a:spcBef>
              <a:buNone/>
              <a:defRPr sz="1200" b="0" i="0" u="none" strike="noStrike" cap="none">
                <a:solidFill>
                  <a:schemeClr val="accent3"/>
                </a:solidFill>
                <a:latin typeface="Arial"/>
                <a:ea typeface="Arial"/>
                <a:cs typeface="Arial"/>
                <a:sym typeface="Arial"/>
              </a:defRPr>
            </a:lvl8pPr>
            <a:lvl9pPr marL="0" marR="0" lvl="8" indent="0" algn="r" rtl="0">
              <a:spcBef>
                <a:spcPts val="0"/>
              </a:spcBef>
              <a:buNone/>
              <a:defRPr sz="1200" b="0" i="0" u="none" strike="noStrike" cap="none">
                <a:solidFill>
                  <a:schemeClr val="accent3"/>
                </a:solidFill>
                <a:latin typeface="Arial"/>
                <a:ea typeface="Arial"/>
                <a:cs typeface="Arial"/>
                <a:sym typeface="Arial"/>
              </a:defRPr>
            </a:lvl9pPr>
          </a:lstStyle>
          <a:p>
            <a:fld id="{00000000-1234-1234-1234-123412341234}" type="slidenum">
              <a:rPr lang="en-US" smtClean="0"/>
              <a:pPr/>
              <a:t>‹#›</a:t>
            </a:fld>
            <a:endParaRPr lang="en-US" dirty="0"/>
          </a:p>
        </p:txBody>
      </p:sp>
      <p:sp>
        <p:nvSpPr>
          <p:cNvPr id="14" name="Google Shape;14;p32"/>
          <p:cNvSpPr txBox="1"/>
          <p:nvPr/>
        </p:nvSpPr>
        <p:spPr>
          <a:xfrm>
            <a:off x="0" y="-152400"/>
            <a:ext cx="19050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0" i="0" u="none" strike="noStrike" cap="none" dirty="0">
                <a:solidFill>
                  <a:schemeClr val="accent2"/>
                </a:solidFill>
                <a:latin typeface="Bauhaus 93" panose="04030905020B02020C02" pitchFamily="82" charset="0"/>
                <a:ea typeface="Baumans"/>
                <a:cs typeface="Baumans"/>
                <a:sym typeface="Baumans"/>
              </a:rPr>
              <a:t>inova</a:t>
            </a:r>
            <a:r>
              <a:rPr lang="en-US" sz="4000" b="0" i="0" u="none" strike="noStrike" cap="none" dirty="0">
                <a:solidFill>
                  <a:schemeClr val="accent1"/>
                </a:solidFill>
                <a:latin typeface="Bauhaus 93" panose="04030905020B02020C02" pitchFamily="82" charset="0"/>
                <a:ea typeface="Baumans"/>
                <a:cs typeface="Baumans"/>
                <a:sym typeface="Baumans"/>
              </a:rPr>
              <a:t>8</a:t>
            </a:r>
            <a:endParaRPr dirty="0">
              <a:latin typeface="Bauhaus 93" panose="04030905020B02020C02" pitchFamily="82" charset="0"/>
            </a:endParaRPr>
          </a:p>
        </p:txBody>
      </p:sp>
      <p:sp>
        <p:nvSpPr>
          <p:cNvPr id="15" name="Google Shape;15;p32"/>
          <p:cNvSpPr/>
          <p:nvPr/>
        </p:nvSpPr>
        <p:spPr>
          <a:xfrm>
            <a:off x="0" y="6483350"/>
            <a:ext cx="9144000" cy="374650"/>
          </a:xfrm>
          <a:prstGeom prst="rect">
            <a:avLst/>
          </a:prstGeom>
          <a:solidFill>
            <a:schemeClr val="accent4">
              <a:alpha val="24705"/>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p:txBody>
      </p:sp>
      <p:sp>
        <p:nvSpPr>
          <p:cNvPr id="16" name="Google Shape;16;p32"/>
          <p:cNvSpPr/>
          <p:nvPr/>
        </p:nvSpPr>
        <p:spPr>
          <a:xfrm>
            <a:off x="0" y="514350"/>
            <a:ext cx="9144000" cy="704850"/>
          </a:xfrm>
          <a:prstGeom prst="rect">
            <a:avLst/>
          </a:prstGeom>
          <a:solidFill>
            <a:schemeClr val="accent4">
              <a:alpha val="24705"/>
            </a:scheme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p:txBody>
      </p:sp>
      <p:cxnSp>
        <p:nvCxnSpPr>
          <p:cNvPr id="17" name="Google Shape;17;p32"/>
          <p:cNvCxnSpPr/>
          <p:nvPr/>
        </p:nvCxnSpPr>
        <p:spPr>
          <a:xfrm>
            <a:off x="0" y="477838"/>
            <a:ext cx="9144000" cy="0"/>
          </a:xfrm>
          <a:prstGeom prst="straightConnector1">
            <a:avLst/>
          </a:prstGeom>
          <a:noFill/>
          <a:ln w="76200" cap="flat" cmpd="sng">
            <a:solidFill>
              <a:schemeClr val="accent2"/>
            </a:solidFill>
            <a:prstDash val="solid"/>
            <a:round/>
            <a:headEnd type="none" w="med" len="med"/>
            <a:tailEnd type="none" w="med" len="med"/>
          </a:ln>
        </p:spPr>
      </p:cxnSp>
      <p:sp>
        <p:nvSpPr>
          <p:cNvPr id="18" name="Google Shape;18;p32"/>
          <p:cNvSpPr txBox="1"/>
          <p:nvPr/>
        </p:nvSpPr>
        <p:spPr>
          <a:xfrm>
            <a:off x="7040488" y="104775"/>
            <a:ext cx="1761401"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dirty="0">
                <a:solidFill>
                  <a:schemeClr val="accent1"/>
                </a:solidFill>
                <a:latin typeface="Arial" panose="020B0604020202020204" pitchFamily="34" charset="0"/>
                <a:ea typeface="Arial"/>
                <a:cs typeface="Arial" panose="020B0604020202020204" pitchFamily="34" charset="0"/>
                <a:sym typeface="Arial"/>
              </a:rPr>
              <a:t>www.inova8.com</a:t>
            </a:r>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18" Type="http://schemas.openxmlformats.org/officeDocument/2006/relationships/image" Target="../media/image49.png"/><Relationship Id="rId26" Type="http://schemas.openxmlformats.org/officeDocument/2006/relationships/image" Target="../media/image57.jpeg"/><Relationship Id="rId3" Type="http://schemas.openxmlformats.org/officeDocument/2006/relationships/image" Target="../media/image34.png"/><Relationship Id="rId21" Type="http://schemas.openxmlformats.org/officeDocument/2006/relationships/image" Target="../media/image52.png"/><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5" Type="http://schemas.openxmlformats.org/officeDocument/2006/relationships/image" Target="../media/image56.jpeg"/><Relationship Id="rId2" Type="http://schemas.openxmlformats.org/officeDocument/2006/relationships/notesSlide" Target="../notesSlides/notesSlide24.xml"/><Relationship Id="rId16" Type="http://schemas.openxmlformats.org/officeDocument/2006/relationships/image" Target="../media/image47.png"/><Relationship Id="rId20"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png"/><Relationship Id="rId24" Type="http://schemas.openxmlformats.org/officeDocument/2006/relationships/image" Target="../media/image55.png"/><Relationship Id="rId5" Type="http://schemas.openxmlformats.org/officeDocument/2006/relationships/image" Target="../media/image36.png"/><Relationship Id="rId15" Type="http://schemas.openxmlformats.org/officeDocument/2006/relationships/image" Target="../media/image46.png"/><Relationship Id="rId23" Type="http://schemas.openxmlformats.org/officeDocument/2006/relationships/image" Target="../media/image54.png"/><Relationship Id="rId10" Type="http://schemas.openxmlformats.org/officeDocument/2006/relationships/image" Target="../media/image41.png"/><Relationship Id="rId19" Type="http://schemas.openxmlformats.org/officeDocument/2006/relationships/image" Target="../media/image50.png"/><Relationship Id="rId4" Type="http://schemas.openxmlformats.org/officeDocument/2006/relationships/image" Target="../media/image35.png"/><Relationship Id="rId9" Type="http://schemas.openxmlformats.org/officeDocument/2006/relationships/image" Target="../media/image40.png"/><Relationship Id="rId14" Type="http://schemas.openxmlformats.org/officeDocument/2006/relationships/image" Target="../media/image45.png"/><Relationship Id="rId22" Type="http://schemas.openxmlformats.org/officeDocument/2006/relationships/image" Target="../media/image5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76.jpg"/></Relationships>
</file>

<file path=ppt/slides/_rels/slide43.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76.jpg"/></Relationships>
</file>

<file path=ppt/slides/_rels/slide4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78.png"/><Relationship Id="rId7" Type="http://schemas.openxmlformats.org/officeDocument/2006/relationships/image" Target="../media/image82.jpeg"/><Relationship Id="rId2" Type="http://schemas.openxmlformats.org/officeDocument/2006/relationships/image" Target="../media/image77.png"/><Relationship Id="rId1" Type="http://schemas.openxmlformats.org/officeDocument/2006/relationships/slideLayout" Target="../slideLayouts/slideLayout3.xml"/><Relationship Id="rId6" Type="http://schemas.openxmlformats.org/officeDocument/2006/relationships/image" Target="../media/image81.png"/><Relationship Id="rId5" Type="http://schemas.openxmlformats.org/officeDocument/2006/relationships/image" Target="../media/image80.gif"/><Relationship Id="rId4" Type="http://schemas.openxmlformats.org/officeDocument/2006/relationships/image" Target="../media/image7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e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notesSlide" Target="../notesSlides/notesSlide6.xml"/><Relationship Id="rId21" Type="http://schemas.openxmlformats.org/officeDocument/2006/relationships/image" Target="../media/image9.emf"/><Relationship Id="rId7" Type="http://schemas.openxmlformats.org/officeDocument/2006/relationships/image" Target="../media/image2.emf"/><Relationship Id="rId12" Type="http://schemas.openxmlformats.org/officeDocument/2006/relationships/oleObject" Target="../embeddings/oleObject5.bin"/><Relationship Id="rId17" Type="http://schemas.openxmlformats.org/officeDocument/2006/relationships/image" Target="../media/image7.emf"/><Relationship Id="rId25" Type="http://schemas.openxmlformats.org/officeDocument/2006/relationships/image" Target="../media/image11.e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13.e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emf"/><Relationship Id="rId24" Type="http://schemas.openxmlformats.org/officeDocument/2006/relationships/oleObject" Target="../embeddings/oleObject11.bin"/><Relationship Id="rId5" Type="http://schemas.openxmlformats.org/officeDocument/2006/relationships/image" Target="../media/image1.emf"/><Relationship Id="rId15" Type="http://schemas.openxmlformats.org/officeDocument/2006/relationships/image" Target="../media/image6.emf"/><Relationship Id="rId23" Type="http://schemas.openxmlformats.org/officeDocument/2006/relationships/image" Target="../media/image10.emf"/><Relationship Id="rId28" Type="http://schemas.openxmlformats.org/officeDocument/2006/relationships/oleObject" Target="../embeddings/oleObject13.bin"/><Relationship Id="rId10" Type="http://schemas.openxmlformats.org/officeDocument/2006/relationships/oleObject" Target="../embeddings/oleObject4.bin"/><Relationship Id="rId19" Type="http://schemas.openxmlformats.org/officeDocument/2006/relationships/image" Target="../media/image8.emf"/><Relationship Id="rId4" Type="http://schemas.openxmlformats.org/officeDocument/2006/relationships/oleObject" Target="../embeddings/oleObject1.bin"/><Relationship Id="rId9" Type="http://schemas.openxmlformats.org/officeDocument/2006/relationships/image" Target="../media/image3.e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2.e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5.emf"/><Relationship Id="rId18" Type="http://schemas.openxmlformats.org/officeDocument/2006/relationships/oleObject" Target="../embeddings/oleObject21.bin"/><Relationship Id="rId26" Type="http://schemas.openxmlformats.org/officeDocument/2006/relationships/oleObject" Target="../embeddings/oleObject25.bin"/><Relationship Id="rId3" Type="http://schemas.openxmlformats.org/officeDocument/2006/relationships/notesSlide" Target="../notesSlides/notesSlide7.xml"/><Relationship Id="rId21" Type="http://schemas.openxmlformats.org/officeDocument/2006/relationships/image" Target="../media/image9.emf"/><Relationship Id="rId7" Type="http://schemas.openxmlformats.org/officeDocument/2006/relationships/image" Target="../media/image2.emf"/><Relationship Id="rId12" Type="http://schemas.openxmlformats.org/officeDocument/2006/relationships/oleObject" Target="../embeddings/oleObject18.bin"/><Relationship Id="rId17" Type="http://schemas.openxmlformats.org/officeDocument/2006/relationships/image" Target="../media/image7.emf"/><Relationship Id="rId25" Type="http://schemas.openxmlformats.org/officeDocument/2006/relationships/image" Target="../media/image11.emf"/><Relationship Id="rId2" Type="http://schemas.openxmlformats.org/officeDocument/2006/relationships/slideLayout" Target="../slideLayouts/slideLayout4.xml"/><Relationship Id="rId16" Type="http://schemas.openxmlformats.org/officeDocument/2006/relationships/oleObject" Target="../embeddings/oleObject20.bin"/><Relationship Id="rId20" Type="http://schemas.openxmlformats.org/officeDocument/2006/relationships/oleObject" Target="../embeddings/oleObject22.bin"/><Relationship Id="rId29" Type="http://schemas.openxmlformats.org/officeDocument/2006/relationships/image" Target="../media/image13.emf"/><Relationship Id="rId1" Type="http://schemas.openxmlformats.org/officeDocument/2006/relationships/vmlDrawing" Target="../drawings/vmlDrawing2.vml"/><Relationship Id="rId6" Type="http://schemas.openxmlformats.org/officeDocument/2006/relationships/oleObject" Target="../embeddings/oleObject15.bin"/><Relationship Id="rId11" Type="http://schemas.openxmlformats.org/officeDocument/2006/relationships/image" Target="../media/image4.emf"/><Relationship Id="rId24" Type="http://schemas.openxmlformats.org/officeDocument/2006/relationships/oleObject" Target="../embeddings/oleObject24.bin"/><Relationship Id="rId5" Type="http://schemas.openxmlformats.org/officeDocument/2006/relationships/image" Target="../media/image1.emf"/><Relationship Id="rId15" Type="http://schemas.openxmlformats.org/officeDocument/2006/relationships/image" Target="../media/image6.emf"/><Relationship Id="rId23" Type="http://schemas.openxmlformats.org/officeDocument/2006/relationships/image" Target="../media/image10.emf"/><Relationship Id="rId28" Type="http://schemas.openxmlformats.org/officeDocument/2006/relationships/oleObject" Target="../embeddings/oleObject26.bin"/><Relationship Id="rId10" Type="http://schemas.openxmlformats.org/officeDocument/2006/relationships/oleObject" Target="../embeddings/oleObject17.bin"/><Relationship Id="rId19" Type="http://schemas.openxmlformats.org/officeDocument/2006/relationships/image" Target="../media/image8.emf"/><Relationship Id="rId4" Type="http://schemas.openxmlformats.org/officeDocument/2006/relationships/oleObject" Target="../embeddings/oleObject14.bin"/><Relationship Id="rId9" Type="http://schemas.openxmlformats.org/officeDocument/2006/relationships/image" Target="../media/image3.emf"/><Relationship Id="rId14" Type="http://schemas.openxmlformats.org/officeDocument/2006/relationships/oleObject" Target="../embeddings/oleObject19.bin"/><Relationship Id="rId22" Type="http://schemas.openxmlformats.org/officeDocument/2006/relationships/oleObject" Target="../embeddings/oleObject23.bin"/><Relationship Id="rId27" Type="http://schemas.openxmlformats.org/officeDocument/2006/relationships/image" Target="../media/image12.emf"/></Relationships>
</file>

<file path=ppt/slides/_rels/slide9.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7.gif"/><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jp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p:cNvSpPr txBox="1">
            <a:spLocks noGrp="1"/>
          </p:cNvSpPr>
          <p:nvPr>
            <p:ph type="ctrTitle"/>
          </p:nvPr>
        </p:nvSpPr>
        <p:spPr>
          <a:xfrm>
            <a:off x="685800" y="1600200"/>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1"/>
              </a:buClr>
              <a:buSzPts val="4400"/>
              <a:buFont typeface="Arial"/>
              <a:buNone/>
            </a:pPr>
            <a:r>
              <a:rPr lang="en-US" dirty="0">
                <a:solidFill>
                  <a:schemeClr val="accent1"/>
                </a:solidFill>
              </a:rPr>
              <a:t>Knowledge Graph Primer</a:t>
            </a:r>
            <a:endParaRPr dirty="0"/>
          </a:p>
        </p:txBody>
      </p:sp>
      <p:sp>
        <p:nvSpPr>
          <p:cNvPr id="88" name="Google Shape;88;p1"/>
          <p:cNvSpPr txBox="1">
            <a:spLocks noGrp="1"/>
          </p:cNvSpPr>
          <p:nvPr>
            <p:ph type="subTitle" idx="1"/>
          </p:nvPr>
        </p:nvSpPr>
        <p:spPr>
          <a:xfrm>
            <a:off x="1219200" y="3200400"/>
            <a:ext cx="6934200" cy="2313992"/>
          </a:xfrm>
          <a:prstGeom prst="rect">
            <a:avLst/>
          </a:prstGeom>
          <a:noFill/>
          <a:ln>
            <a:noFill/>
          </a:ln>
        </p:spPr>
        <p:txBody>
          <a:bodyPr spcFirstLastPara="1" wrap="square" lIns="91425" tIns="45700" rIns="91425" bIns="45700" anchor="t" anchorCtr="0">
            <a:normAutofit fontScale="85000" lnSpcReduction="20000"/>
          </a:bodyPr>
          <a:lstStyle/>
          <a:p>
            <a:pPr marL="0" lvl="0" indent="0" algn="ctr" rtl="0">
              <a:spcBef>
                <a:spcPts val="0"/>
              </a:spcBef>
              <a:spcAft>
                <a:spcPts val="0"/>
              </a:spcAft>
              <a:buClr>
                <a:srgbClr val="888888"/>
              </a:buClr>
              <a:buSzPct val="100000"/>
              <a:buNone/>
            </a:pPr>
            <a:r>
              <a:rPr lang="en-US" dirty="0"/>
              <a:t>Providing answers for users’ information questions – even the ones you had not thought of.</a:t>
            </a:r>
            <a:endParaRPr dirty="0"/>
          </a:p>
          <a:p>
            <a:pPr marL="0" lvl="0" indent="0" algn="ctr" rtl="0">
              <a:spcBef>
                <a:spcPts val="544"/>
              </a:spcBef>
              <a:spcAft>
                <a:spcPts val="0"/>
              </a:spcAft>
              <a:buClr>
                <a:srgbClr val="888888"/>
              </a:buClr>
              <a:buSzPct val="100000"/>
              <a:buNone/>
            </a:pPr>
            <a:endParaRPr dirty="0"/>
          </a:p>
          <a:p>
            <a:pPr marL="0" lvl="0" indent="0" algn="ctr" rtl="0">
              <a:spcBef>
                <a:spcPts val="544"/>
              </a:spcBef>
              <a:spcAft>
                <a:spcPts val="0"/>
              </a:spcAft>
              <a:buClr>
                <a:srgbClr val="888888"/>
              </a:buClr>
              <a:buSzPct val="100000"/>
              <a:buNone/>
            </a:pPr>
            <a:r>
              <a:rPr lang="en-US" dirty="0"/>
              <a:t>Dr. Peter J Lawrence</a:t>
            </a:r>
          </a:p>
          <a:p>
            <a:pPr marL="0" lvl="0" indent="0" algn="ctr" rtl="0">
              <a:spcBef>
                <a:spcPts val="544"/>
              </a:spcBef>
              <a:spcAft>
                <a:spcPts val="0"/>
              </a:spcAft>
              <a:buClr>
                <a:srgbClr val="888888"/>
              </a:buClr>
              <a:buSzPct val="100000"/>
              <a:buNone/>
            </a:pPr>
            <a:r>
              <a:rPr lang="en-US" dirty="0"/>
              <a:t>Peter.Lawrence@inova8.com</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5"/>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Information Management</a:t>
            </a:r>
            <a:endParaRPr dirty="0"/>
          </a:p>
        </p:txBody>
      </p:sp>
      <p:sp>
        <p:nvSpPr>
          <p:cNvPr id="350" name="Google Shape;350;p5"/>
          <p:cNvSpPr txBox="1">
            <a:spLocks noGrp="1"/>
          </p:cNvSpPr>
          <p:nvPr>
            <p:ph type="body" idx="1"/>
          </p:nvPr>
        </p:nvSpPr>
        <p:spPr>
          <a:xfrm>
            <a:off x="76200" y="1166018"/>
            <a:ext cx="9067800" cy="5539582"/>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Clr>
                <a:schemeClr val="dk1"/>
              </a:buClr>
              <a:buSzPct val="100000"/>
              <a:buChar char="•"/>
            </a:pPr>
            <a:r>
              <a:rPr lang="en-US" dirty="0"/>
              <a:t>Many options for information storage</a:t>
            </a:r>
            <a:endParaRPr dirty="0"/>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Unstructured, such as files indexed with Lucene/Elastic</a:t>
            </a:r>
            <a:endParaRPr dirty="0">
              <a:latin typeface="Arial" panose="020B0604020202020204" pitchFamily="34" charset="0"/>
              <a:cs typeface="Arial" panose="020B0604020202020204" pitchFamily="34" charset="0"/>
            </a:endParaRPr>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Tabular datastores, such as RDBMS, HBase, </a:t>
            </a:r>
            <a:r>
              <a:rPr lang="en-US" dirty="0" err="1">
                <a:latin typeface="Arial" panose="020B0604020202020204" pitchFamily="34" charset="0"/>
                <a:cs typeface="Arial" panose="020B0604020202020204" pitchFamily="34" charset="0"/>
              </a:rPr>
              <a:t>BigQuery</a:t>
            </a:r>
            <a:endParaRPr dirty="0">
              <a:latin typeface="Arial" panose="020B0604020202020204" pitchFamily="34" charset="0"/>
              <a:cs typeface="Arial" panose="020B0604020202020204" pitchFamily="34" charset="0"/>
            </a:endParaRPr>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‘Document’ (JSON, XML) stores, such as Cassandra, MongoDB</a:t>
            </a:r>
            <a:endParaRPr dirty="0">
              <a:latin typeface="Arial" panose="020B0604020202020204" pitchFamily="34" charset="0"/>
              <a:cs typeface="Arial" panose="020B0604020202020204" pitchFamily="34" charset="0"/>
            </a:endParaRPr>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Graph store, such as RDF, Neo4J</a:t>
            </a:r>
            <a:endParaRPr dirty="0">
              <a:latin typeface="Arial" panose="020B0604020202020204" pitchFamily="34" charset="0"/>
              <a:cs typeface="Arial" panose="020B0604020202020204" pitchFamily="34" charset="0"/>
            </a:endParaRPr>
          </a:p>
          <a:p>
            <a:pPr marL="342900" lvl="0" indent="-342900" algn="l" rtl="0">
              <a:spcBef>
                <a:spcPts val="592"/>
              </a:spcBef>
              <a:spcAft>
                <a:spcPts val="0"/>
              </a:spcAft>
              <a:buClr>
                <a:schemeClr val="dk1"/>
              </a:buClr>
              <a:buSzPct val="100000"/>
              <a:buChar char="•"/>
            </a:pPr>
            <a:r>
              <a:rPr lang="en-US" dirty="0"/>
              <a:t>These organize data loosely as:</a:t>
            </a:r>
            <a:endParaRPr dirty="0"/>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Tabular</a:t>
            </a:r>
            <a:endParaRPr dirty="0">
              <a:latin typeface="Arial" panose="020B0604020202020204" pitchFamily="34" charset="0"/>
              <a:cs typeface="Arial" panose="020B0604020202020204" pitchFamily="34" charset="0"/>
            </a:endParaRPr>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Document (JSON, XML)</a:t>
            </a:r>
            <a:endParaRPr dirty="0">
              <a:latin typeface="Arial" panose="020B0604020202020204" pitchFamily="34" charset="0"/>
              <a:cs typeface="Arial" panose="020B0604020202020204" pitchFamily="34" charset="0"/>
            </a:endParaRPr>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Graph</a:t>
            </a:r>
            <a:endParaRPr dirty="0">
              <a:latin typeface="Arial" panose="020B0604020202020204" pitchFamily="34" charset="0"/>
              <a:cs typeface="Arial" panose="020B0604020202020204" pitchFamily="34" charset="0"/>
            </a:endParaRPr>
          </a:p>
          <a:p>
            <a:pPr marL="342900" lvl="0" indent="-342900" algn="l" rtl="0">
              <a:spcBef>
                <a:spcPts val="592"/>
              </a:spcBef>
              <a:spcAft>
                <a:spcPts val="0"/>
              </a:spcAft>
              <a:buClr>
                <a:schemeClr val="dk1"/>
              </a:buClr>
              <a:buSzPct val="100000"/>
              <a:buChar char="•"/>
            </a:pPr>
            <a:r>
              <a:rPr lang="en-US" dirty="0"/>
              <a:t>To illustrate these information organizations, the plant example was converted to each</a:t>
            </a:r>
            <a:endParaRPr dirty="0"/>
          </a:p>
          <a:p>
            <a:pPr marL="742950" lvl="1" indent="-285750" algn="l" rtl="0">
              <a:spcBef>
                <a:spcPts val="518"/>
              </a:spcBef>
              <a:spcAft>
                <a:spcPts val="0"/>
              </a:spcAft>
              <a:buClr>
                <a:schemeClr val="dk1"/>
              </a:buClr>
              <a:buSzPct val="100000"/>
              <a:buChar char="–"/>
            </a:pPr>
            <a:r>
              <a:rPr lang="en-US" dirty="0">
                <a:latin typeface="Arial" panose="020B0604020202020204" pitchFamily="34" charset="0"/>
                <a:cs typeface="Arial" panose="020B0604020202020204" pitchFamily="34" charset="0"/>
              </a:rPr>
              <a:t>( source files available if required)</a:t>
            </a:r>
            <a:endParaRPr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0">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7"/>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Example Refinery: Physical Model</a:t>
            </a:r>
            <a:endParaRPr dirty="0"/>
          </a:p>
        </p:txBody>
      </p:sp>
      <p:grpSp>
        <p:nvGrpSpPr>
          <p:cNvPr id="789" name="Google Shape;789;p7"/>
          <p:cNvGrpSpPr/>
          <p:nvPr/>
        </p:nvGrpSpPr>
        <p:grpSpPr>
          <a:xfrm>
            <a:off x="679641" y="2286548"/>
            <a:ext cx="7771959" cy="2909065"/>
            <a:chOff x="679641" y="1671900"/>
            <a:chExt cx="7771959" cy="2909065"/>
          </a:xfrm>
        </p:grpSpPr>
        <p:cxnSp>
          <p:nvCxnSpPr>
            <p:cNvPr id="790" name="Google Shape;790;p7"/>
            <p:cNvCxnSpPr>
              <a:stCxn id="791" idx="3"/>
              <a:endCxn id="792" idx="2"/>
            </p:cNvCxnSpPr>
            <p:nvPr/>
          </p:nvCxnSpPr>
          <p:spPr>
            <a:xfrm rot="10800000" flipH="1">
              <a:off x="679641" y="2680535"/>
              <a:ext cx="535500" cy="93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793" name="Google Shape;793;p7"/>
            <p:cNvCxnSpPr>
              <a:stCxn id="792" idx="4"/>
              <a:endCxn id="794" idx="1"/>
            </p:cNvCxnSpPr>
            <p:nvPr/>
          </p:nvCxnSpPr>
          <p:spPr>
            <a:xfrm rot="10800000" flipH="1">
              <a:off x="1672478" y="2675347"/>
              <a:ext cx="619800" cy="51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795" name="Google Shape;795;p7"/>
            <p:cNvCxnSpPr>
              <a:stCxn id="796" idx="3"/>
              <a:endCxn id="797" idx="1"/>
            </p:cNvCxnSpPr>
            <p:nvPr/>
          </p:nvCxnSpPr>
          <p:spPr>
            <a:xfrm>
              <a:off x="3931023" y="2994215"/>
              <a:ext cx="289200" cy="13224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798" name="Google Shape;798;p7"/>
            <p:cNvCxnSpPr>
              <a:stCxn id="799" idx="4"/>
              <a:endCxn id="797" idx="1"/>
            </p:cNvCxnSpPr>
            <p:nvPr/>
          </p:nvCxnSpPr>
          <p:spPr>
            <a:xfrm>
              <a:off x="1674158" y="4316507"/>
              <a:ext cx="2546100" cy="6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00" name="Google Shape;800;p7"/>
            <p:cNvCxnSpPr>
              <a:stCxn id="801" idx="3"/>
              <a:endCxn id="802" idx="2"/>
            </p:cNvCxnSpPr>
            <p:nvPr/>
          </p:nvCxnSpPr>
          <p:spPr>
            <a:xfrm rot="10800000" flipH="1">
              <a:off x="3908612" y="2510100"/>
              <a:ext cx="2644500" cy="45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03" name="Google Shape;803;p7"/>
            <p:cNvCxnSpPr>
              <a:stCxn id="804" idx="3"/>
              <a:endCxn id="805" idx="2"/>
            </p:cNvCxnSpPr>
            <p:nvPr/>
          </p:nvCxnSpPr>
          <p:spPr>
            <a:xfrm rot="10800000" flipH="1">
              <a:off x="6246158" y="4576465"/>
              <a:ext cx="306900" cy="45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06" name="Google Shape;806;p7"/>
            <p:cNvCxnSpPr>
              <a:stCxn id="807" idx="3"/>
              <a:endCxn id="802" idx="2"/>
            </p:cNvCxnSpPr>
            <p:nvPr/>
          </p:nvCxnSpPr>
          <p:spPr>
            <a:xfrm rot="10800000" flipH="1">
              <a:off x="6248400" y="2510207"/>
              <a:ext cx="304800" cy="16539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08" name="Google Shape;808;p7"/>
            <p:cNvCxnSpPr>
              <a:stCxn id="802" idx="4"/>
              <a:endCxn id="809" idx="2"/>
            </p:cNvCxnSpPr>
            <p:nvPr/>
          </p:nvCxnSpPr>
          <p:spPr>
            <a:xfrm>
              <a:off x="7010400" y="2510118"/>
              <a:ext cx="443700" cy="20574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10" name="Google Shape;810;p7"/>
            <p:cNvCxnSpPr>
              <a:stCxn id="805" idx="4"/>
              <a:endCxn id="809" idx="2"/>
            </p:cNvCxnSpPr>
            <p:nvPr/>
          </p:nvCxnSpPr>
          <p:spPr>
            <a:xfrm rot="10800000" flipH="1">
              <a:off x="7010400" y="4567483"/>
              <a:ext cx="443700" cy="90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11" name="Google Shape;811;p7"/>
            <p:cNvCxnSpPr>
              <a:stCxn id="802" idx="4"/>
              <a:endCxn id="812" idx="1"/>
            </p:cNvCxnSpPr>
            <p:nvPr/>
          </p:nvCxnSpPr>
          <p:spPr>
            <a:xfrm>
              <a:off x="7010400" y="2510118"/>
              <a:ext cx="1441200" cy="45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13" name="Google Shape;813;p7"/>
            <p:cNvCxnSpPr>
              <a:stCxn id="809" idx="4"/>
              <a:endCxn id="814" idx="1"/>
            </p:cNvCxnSpPr>
            <p:nvPr/>
          </p:nvCxnSpPr>
          <p:spPr>
            <a:xfrm>
              <a:off x="7911353" y="4567518"/>
              <a:ext cx="540000" cy="4500"/>
            </a:xfrm>
            <a:prstGeom prst="bentConnector3">
              <a:avLst>
                <a:gd name="adj1" fmla="val 50000"/>
              </a:avLst>
            </a:prstGeom>
            <a:noFill/>
            <a:ln w="25400" cap="flat" cmpd="sng">
              <a:solidFill>
                <a:schemeClr val="dk1"/>
              </a:solidFill>
              <a:prstDash val="solid"/>
              <a:round/>
              <a:headEnd type="none" w="sm" len="sm"/>
              <a:tailEnd type="triangle" w="med" len="med"/>
            </a:ln>
          </p:spPr>
        </p:cxnSp>
        <p:cxnSp>
          <p:nvCxnSpPr>
            <p:cNvPr id="815" name="Google Shape;815;p7"/>
            <p:cNvCxnSpPr>
              <a:stCxn id="816" idx="3"/>
              <a:endCxn id="817" idx="1"/>
            </p:cNvCxnSpPr>
            <p:nvPr/>
          </p:nvCxnSpPr>
          <p:spPr>
            <a:xfrm rot="-5400000">
              <a:off x="4402570" y="375600"/>
              <a:ext cx="156900" cy="2749500"/>
            </a:xfrm>
            <a:prstGeom prst="bentConnector3">
              <a:avLst>
                <a:gd name="adj1" fmla="val 441790"/>
              </a:avLst>
            </a:prstGeom>
            <a:noFill/>
            <a:ln w="25400" cap="flat" cmpd="sng">
              <a:solidFill>
                <a:schemeClr val="dk1"/>
              </a:solidFill>
              <a:prstDash val="solid"/>
              <a:round/>
              <a:headEnd type="none" w="sm" len="sm"/>
              <a:tailEnd type="triangle" w="med" len="med"/>
            </a:ln>
          </p:spPr>
        </p:cxnSp>
        <p:cxnSp>
          <p:nvCxnSpPr>
            <p:cNvPr id="818" name="Google Shape;818;p7"/>
            <p:cNvCxnSpPr>
              <a:stCxn id="819" idx="3"/>
              <a:endCxn id="817" idx="1"/>
            </p:cNvCxnSpPr>
            <p:nvPr/>
          </p:nvCxnSpPr>
          <p:spPr>
            <a:xfrm rot="-5400000">
              <a:off x="4596865" y="2322750"/>
              <a:ext cx="1909500" cy="607800"/>
            </a:xfrm>
            <a:prstGeom prst="bentConnector3">
              <a:avLst>
                <a:gd name="adj1" fmla="val 82189"/>
              </a:avLst>
            </a:prstGeom>
            <a:noFill/>
            <a:ln w="25400" cap="flat" cmpd="sng">
              <a:solidFill>
                <a:schemeClr val="dk1"/>
              </a:solidFill>
              <a:prstDash val="solid"/>
              <a:round/>
              <a:headEnd type="none" w="sm" len="sm"/>
              <a:tailEnd type="triangle" w="med" len="med"/>
            </a:ln>
          </p:spPr>
        </p:cxnSp>
        <p:cxnSp>
          <p:nvCxnSpPr>
            <p:cNvPr id="820" name="Google Shape;820;p7"/>
            <p:cNvCxnSpPr>
              <a:stCxn id="791" idx="3"/>
              <a:endCxn id="799" idx="2"/>
            </p:cNvCxnSpPr>
            <p:nvPr/>
          </p:nvCxnSpPr>
          <p:spPr>
            <a:xfrm>
              <a:off x="679641" y="2689835"/>
              <a:ext cx="537300" cy="1626600"/>
            </a:xfrm>
            <a:prstGeom prst="bentConnector3">
              <a:avLst>
                <a:gd name="adj1" fmla="val 50000"/>
              </a:avLst>
            </a:prstGeom>
            <a:noFill/>
            <a:ln w="25400" cap="flat" cmpd="sng">
              <a:solidFill>
                <a:schemeClr val="dk1"/>
              </a:solidFill>
              <a:prstDash val="solid"/>
              <a:round/>
              <a:headEnd type="none" w="sm" len="sm"/>
              <a:tailEnd type="triangle" w="med" len="med"/>
            </a:ln>
          </p:spPr>
        </p:cxnSp>
      </p:grpSp>
      <p:grpSp>
        <p:nvGrpSpPr>
          <p:cNvPr id="821" name="Google Shape;821;p7"/>
          <p:cNvGrpSpPr/>
          <p:nvPr/>
        </p:nvGrpSpPr>
        <p:grpSpPr>
          <a:xfrm>
            <a:off x="213128" y="1914121"/>
            <a:ext cx="8695204" cy="3231029"/>
            <a:chOff x="221877" y="1283449"/>
            <a:chExt cx="8695204" cy="3231029"/>
          </a:xfrm>
        </p:grpSpPr>
        <p:grpSp>
          <p:nvGrpSpPr>
            <p:cNvPr id="822" name="Google Shape;822;p7"/>
            <p:cNvGrpSpPr/>
            <p:nvPr/>
          </p:nvGrpSpPr>
          <p:grpSpPr>
            <a:xfrm>
              <a:off x="2286000" y="2344271"/>
              <a:ext cx="155762" cy="228662"/>
              <a:chOff x="2282638" y="6019800"/>
              <a:chExt cx="155762" cy="228662"/>
            </a:xfrm>
          </p:grpSpPr>
          <p:sp>
            <p:nvSpPr>
              <p:cNvPr id="823" name="Google Shape;823;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24" name="Google Shape;824;p7"/>
              <p:cNvCxnSpPr>
                <a:stCxn id="823"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25" name="Google Shape;825;p7"/>
            <p:cNvGrpSpPr/>
            <p:nvPr/>
          </p:nvGrpSpPr>
          <p:grpSpPr>
            <a:xfrm>
              <a:off x="3725395" y="2191871"/>
              <a:ext cx="155762" cy="228662"/>
              <a:chOff x="2282638" y="6019800"/>
              <a:chExt cx="155762" cy="228662"/>
            </a:xfrm>
          </p:grpSpPr>
          <p:sp>
            <p:nvSpPr>
              <p:cNvPr id="826" name="Google Shape;826;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27" name="Google Shape;827;p7"/>
              <p:cNvCxnSpPr>
                <a:stCxn id="826"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28" name="Google Shape;828;p7"/>
            <p:cNvGrpSpPr/>
            <p:nvPr/>
          </p:nvGrpSpPr>
          <p:grpSpPr>
            <a:xfrm>
              <a:off x="8714254" y="2191871"/>
              <a:ext cx="155762" cy="228662"/>
              <a:chOff x="2282638" y="6019800"/>
              <a:chExt cx="155762" cy="228662"/>
            </a:xfrm>
          </p:grpSpPr>
          <p:sp>
            <p:nvSpPr>
              <p:cNvPr id="829" name="Google Shape;829;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30" name="Google Shape;830;p7"/>
              <p:cNvCxnSpPr>
                <a:stCxn id="829"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31" name="Google Shape;831;p7"/>
            <p:cNvGrpSpPr/>
            <p:nvPr/>
          </p:nvGrpSpPr>
          <p:grpSpPr>
            <a:xfrm>
              <a:off x="8761319" y="4252633"/>
              <a:ext cx="155762" cy="228662"/>
              <a:chOff x="2282638" y="6019800"/>
              <a:chExt cx="155762" cy="228662"/>
            </a:xfrm>
          </p:grpSpPr>
          <p:sp>
            <p:nvSpPr>
              <p:cNvPr id="832" name="Google Shape;832;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33" name="Google Shape;833;p7"/>
              <p:cNvCxnSpPr>
                <a:stCxn id="832"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34" name="Google Shape;834;p7"/>
            <p:cNvGrpSpPr/>
            <p:nvPr/>
          </p:nvGrpSpPr>
          <p:grpSpPr>
            <a:xfrm>
              <a:off x="221877" y="2375647"/>
              <a:ext cx="155762" cy="228662"/>
              <a:chOff x="2282638" y="6019800"/>
              <a:chExt cx="155762" cy="228662"/>
            </a:xfrm>
          </p:grpSpPr>
          <p:sp>
            <p:nvSpPr>
              <p:cNvPr id="835" name="Google Shape;835;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endParaRPr sz="400" dirty="0">
                  <a:solidFill>
                    <a:schemeClr val="dk1"/>
                  </a:solidFill>
                  <a:latin typeface="Arial" panose="020B0604020202020204" pitchFamily="34" charset="0"/>
                  <a:ea typeface="Arial"/>
                  <a:cs typeface="Arial" panose="020B0604020202020204" pitchFamily="34" charset="0"/>
                  <a:sym typeface="Arial"/>
                </a:endParaRPr>
              </a:p>
            </p:txBody>
          </p:sp>
          <p:cxnSp>
            <p:nvCxnSpPr>
              <p:cNvPr id="836" name="Google Shape;836;p7"/>
              <p:cNvCxnSpPr>
                <a:stCxn id="835"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37" name="Google Shape;837;p7"/>
            <p:cNvGrpSpPr/>
            <p:nvPr/>
          </p:nvGrpSpPr>
          <p:grpSpPr>
            <a:xfrm>
              <a:off x="3735479" y="2673723"/>
              <a:ext cx="155762" cy="228662"/>
              <a:chOff x="2282638" y="6019800"/>
              <a:chExt cx="155762" cy="228662"/>
            </a:xfrm>
          </p:grpSpPr>
          <p:sp>
            <p:nvSpPr>
              <p:cNvPr id="838" name="Google Shape;838;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39" name="Google Shape;839;p7"/>
              <p:cNvCxnSpPr>
                <a:stCxn id="838"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40" name="Google Shape;840;p7"/>
            <p:cNvGrpSpPr/>
            <p:nvPr/>
          </p:nvGrpSpPr>
          <p:grpSpPr>
            <a:xfrm>
              <a:off x="4210049" y="3999007"/>
              <a:ext cx="155762" cy="228662"/>
              <a:chOff x="2282638" y="6019800"/>
              <a:chExt cx="155762" cy="228662"/>
            </a:xfrm>
          </p:grpSpPr>
          <p:sp>
            <p:nvSpPr>
              <p:cNvPr id="841" name="Google Shape;841;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42" name="Google Shape;842;p7"/>
              <p:cNvCxnSpPr>
                <a:stCxn id="841"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43" name="Google Shape;843;p7"/>
            <p:cNvGrpSpPr/>
            <p:nvPr/>
          </p:nvGrpSpPr>
          <p:grpSpPr>
            <a:xfrm>
              <a:off x="5798483" y="3843618"/>
              <a:ext cx="155762" cy="228662"/>
              <a:chOff x="2282638" y="6019800"/>
              <a:chExt cx="155762" cy="228662"/>
            </a:xfrm>
          </p:grpSpPr>
          <p:sp>
            <p:nvSpPr>
              <p:cNvPr id="844" name="Google Shape;844;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45" name="Google Shape;845;p7"/>
              <p:cNvCxnSpPr>
                <a:stCxn id="844"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46" name="Google Shape;846;p7"/>
            <p:cNvGrpSpPr/>
            <p:nvPr/>
          </p:nvGrpSpPr>
          <p:grpSpPr>
            <a:xfrm>
              <a:off x="5809690" y="4278034"/>
              <a:ext cx="155762" cy="228662"/>
              <a:chOff x="2282638" y="6019800"/>
              <a:chExt cx="155762" cy="228662"/>
            </a:xfrm>
          </p:grpSpPr>
          <p:sp>
            <p:nvSpPr>
              <p:cNvPr id="847" name="Google Shape;847;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48" name="Google Shape;848;p7"/>
              <p:cNvCxnSpPr>
                <a:stCxn id="847" idx="4"/>
              </p:cNvCxnSpPr>
              <p:nvPr/>
            </p:nvCxnSpPr>
            <p:spPr>
              <a:xfrm>
                <a:off x="2360519" y="6175562"/>
                <a:ext cx="1800" cy="72900"/>
              </a:xfrm>
              <a:prstGeom prst="straightConnector1">
                <a:avLst/>
              </a:prstGeom>
              <a:noFill/>
              <a:ln w="25400" cap="flat" cmpd="sng">
                <a:solidFill>
                  <a:schemeClr val="dk1"/>
                </a:solidFill>
                <a:prstDash val="solid"/>
                <a:round/>
                <a:headEnd type="none" w="sm" len="sm"/>
                <a:tailEnd type="none" w="sm" len="sm"/>
              </a:ln>
            </p:spPr>
          </p:cxnSp>
        </p:grpSp>
        <p:grpSp>
          <p:nvGrpSpPr>
            <p:cNvPr id="849" name="Google Shape;849;p7"/>
            <p:cNvGrpSpPr/>
            <p:nvPr/>
          </p:nvGrpSpPr>
          <p:grpSpPr>
            <a:xfrm rot="5400000">
              <a:off x="3209894" y="2071753"/>
              <a:ext cx="155762" cy="228662"/>
              <a:chOff x="2282638" y="6019800"/>
              <a:chExt cx="155762" cy="228662"/>
            </a:xfrm>
          </p:grpSpPr>
          <p:sp>
            <p:nvSpPr>
              <p:cNvPr id="850" name="Google Shape;850;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51" name="Google Shape;851;p7"/>
              <p:cNvCxnSpPr>
                <a:stCxn id="850"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52" name="Google Shape;852;p7"/>
            <p:cNvGrpSpPr/>
            <p:nvPr/>
          </p:nvGrpSpPr>
          <p:grpSpPr>
            <a:xfrm rot="5400000">
              <a:off x="5373469" y="3806795"/>
              <a:ext cx="155762" cy="228662"/>
              <a:chOff x="2282638" y="6019800"/>
              <a:chExt cx="155762" cy="228662"/>
            </a:xfrm>
          </p:grpSpPr>
          <p:sp>
            <p:nvSpPr>
              <p:cNvPr id="853" name="Google Shape;853;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54" name="Google Shape;854;p7"/>
              <p:cNvCxnSpPr>
                <a:stCxn id="853"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55" name="Google Shape;855;p7"/>
            <p:cNvGrpSpPr/>
            <p:nvPr/>
          </p:nvGrpSpPr>
          <p:grpSpPr>
            <a:xfrm rot="5400000">
              <a:off x="5968222" y="1246999"/>
              <a:ext cx="155762" cy="228662"/>
              <a:chOff x="2282638" y="6019800"/>
              <a:chExt cx="155762" cy="228662"/>
            </a:xfrm>
          </p:grpSpPr>
          <p:sp>
            <p:nvSpPr>
              <p:cNvPr id="856" name="Google Shape;856;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57" name="Google Shape;857;p7"/>
              <p:cNvCxnSpPr>
                <a:stCxn id="856"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58" name="Google Shape;858;p7"/>
            <p:cNvGrpSpPr/>
            <p:nvPr/>
          </p:nvGrpSpPr>
          <p:grpSpPr>
            <a:xfrm rot="5400000">
              <a:off x="7046788" y="2226018"/>
              <a:ext cx="155762" cy="228662"/>
              <a:chOff x="2282638" y="6019800"/>
              <a:chExt cx="155762" cy="228662"/>
            </a:xfrm>
          </p:grpSpPr>
          <p:sp>
            <p:nvSpPr>
              <p:cNvPr id="859" name="Google Shape;859;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60" name="Google Shape;860;p7"/>
              <p:cNvCxnSpPr>
                <a:stCxn id="859"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61" name="Google Shape;861;p7"/>
            <p:cNvGrpSpPr/>
            <p:nvPr/>
          </p:nvGrpSpPr>
          <p:grpSpPr>
            <a:xfrm rot="5400000">
              <a:off x="7038944" y="4289021"/>
              <a:ext cx="155762" cy="228662"/>
              <a:chOff x="2282638" y="6019800"/>
              <a:chExt cx="155762" cy="228662"/>
            </a:xfrm>
          </p:grpSpPr>
          <p:sp>
            <p:nvSpPr>
              <p:cNvPr id="862" name="Google Shape;862;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63" name="Google Shape;863;p7"/>
              <p:cNvCxnSpPr>
                <a:stCxn id="862"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64" name="Google Shape;864;p7"/>
            <p:cNvGrpSpPr/>
            <p:nvPr/>
          </p:nvGrpSpPr>
          <p:grpSpPr>
            <a:xfrm rot="5400000">
              <a:off x="1710546" y="4052018"/>
              <a:ext cx="155762" cy="228662"/>
              <a:chOff x="2282638" y="6019800"/>
              <a:chExt cx="155762" cy="228662"/>
            </a:xfrm>
          </p:grpSpPr>
          <p:sp>
            <p:nvSpPr>
              <p:cNvPr id="865" name="Google Shape;865;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66" name="Google Shape;866;p7"/>
              <p:cNvCxnSpPr>
                <a:stCxn id="865"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67" name="Google Shape;867;p7"/>
            <p:cNvGrpSpPr/>
            <p:nvPr/>
          </p:nvGrpSpPr>
          <p:grpSpPr>
            <a:xfrm rot="5400000">
              <a:off x="1717271" y="2422121"/>
              <a:ext cx="155762" cy="228662"/>
              <a:chOff x="2282638" y="6019800"/>
              <a:chExt cx="155762" cy="228662"/>
            </a:xfrm>
          </p:grpSpPr>
          <p:sp>
            <p:nvSpPr>
              <p:cNvPr id="868" name="Google Shape;868;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69" name="Google Shape;869;p7"/>
              <p:cNvCxnSpPr>
                <a:stCxn id="868"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nvGrpSpPr>
            <p:cNvPr id="870" name="Google Shape;870;p7"/>
            <p:cNvGrpSpPr/>
            <p:nvPr/>
          </p:nvGrpSpPr>
          <p:grpSpPr>
            <a:xfrm rot="5400000">
              <a:off x="7931369" y="4322266"/>
              <a:ext cx="155762" cy="228662"/>
              <a:chOff x="2282638" y="6019800"/>
              <a:chExt cx="155762" cy="228662"/>
            </a:xfrm>
          </p:grpSpPr>
          <p:sp>
            <p:nvSpPr>
              <p:cNvPr id="871" name="Google Shape;871;p7"/>
              <p:cNvSpPr/>
              <p:nvPr/>
            </p:nvSpPr>
            <p:spPr>
              <a:xfrm>
                <a:off x="2282638" y="6019800"/>
                <a:ext cx="155762" cy="155762"/>
              </a:xfrm>
              <a:prstGeom prst="ellipse">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72" name="Google Shape;872;p7"/>
              <p:cNvCxnSpPr>
                <a:stCxn id="871" idx="4"/>
              </p:cNvCxnSpPr>
              <p:nvPr/>
            </p:nvCxnSpPr>
            <p:spPr>
              <a:xfrm rot="-5400000" flipH="1">
                <a:off x="2324969" y="6211112"/>
                <a:ext cx="72900" cy="1800"/>
              </a:xfrm>
              <a:prstGeom prst="straightConnector1">
                <a:avLst/>
              </a:prstGeom>
              <a:noFill/>
              <a:ln w="25400" cap="flat" cmpd="sng">
                <a:solidFill>
                  <a:schemeClr val="dk1"/>
                </a:solidFill>
                <a:prstDash val="solid"/>
                <a:round/>
                <a:headEnd type="none" w="sm" len="sm"/>
                <a:tailEnd type="none" w="sm" len="sm"/>
              </a:ln>
            </p:spPr>
          </p:cxnSp>
        </p:grpSp>
      </p:grpSp>
      <p:grpSp>
        <p:nvGrpSpPr>
          <p:cNvPr id="873" name="Google Shape;873;p7"/>
          <p:cNvGrpSpPr/>
          <p:nvPr/>
        </p:nvGrpSpPr>
        <p:grpSpPr>
          <a:xfrm>
            <a:off x="-17614" y="1350866"/>
            <a:ext cx="9224368" cy="4074792"/>
            <a:chOff x="-17614" y="1350866"/>
            <a:chExt cx="9224368" cy="4074792"/>
          </a:xfrm>
        </p:grpSpPr>
        <p:cxnSp>
          <p:nvCxnSpPr>
            <p:cNvPr id="874" name="Google Shape;874;p7"/>
            <p:cNvCxnSpPr>
              <a:stCxn id="817" idx="3"/>
            </p:cNvCxnSpPr>
            <p:nvPr/>
          </p:nvCxnSpPr>
          <p:spPr>
            <a:xfrm rot="5400000" flipH="1">
              <a:off x="5606784" y="1580516"/>
              <a:ext cx="478500" cy="19200"/>
            </a:xfrm>
            <a:prstGeom prst="bentConnector3">
              <a:avLst>
                <a:gd name="adj1" fmla="val 50000"/>
              </a:avLst>
            </a:prstGeom>
            <a:noFill/>
            <a:ln w="73025" cap="flat" cmpd="dbl">
              <a:solidFill>
                <a:srgbClr val="FF0000"/>
              </a:solidFill>
              <a:prstDash val="solid"/>
              <a:round/>
              <a:headEnd type="none" w="sm" len="sm"/>
              <a:tailEnd type="triangle" w="med" len="med"/>
            </a:ln>
            <a:effectLst>
              <a:outerShdw blurRad="50800" dist="20000" dir="5400000" rotWithShape="0">
                <a:srgbClr val="000000">
                  <a:alpha val="41960"/>
                </a:srgbClr>
              </a:outerShdw>
            </a:effectLst>
          </p:spPr>
        </p:cxnSp>
        <p:sp>
          <p:nvSpPr>
            <p:cNvPr id="875" name="Google Shape;875;p7"/>
            <p:cNvSpPr/>
            <p:nvPr/>
          </p:nvSpPr>
          <p:spPr>
            <a:xfrm>
              <a:off x="1208772" y="4915889"/>
              <a:ext cx="457200" cy="259132"/>
            </a:xfrm>
            <a:prstGeom prst="can">
              <a:avLst>
                <a:gd name="adj" fmla="val 50000"/>
              </a:avLst>
            </a:prstGeom>
            <a:solidFill>
              <a:srgbClr val="002060"/>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76" name="Google Shape;876;p7"/>
            <p:cNvSpPr/>
            <p:nvPr/>
          </p:nvSpPr>
          <p:spPr>
            <a:xfrm>
              <a:off x="1208772" y="3272460"/>
              <a:ext cx="457200" cy="259132"/>
            </a:xfrm>
            <a:prstGeom prst="can">
              <a:avLst>
                <a:gd name="adj" fmla="val 50000"/>
              </a:avLst>
            </a:prstGeom>
            <a:solidFill>
              <a:schemeClr val="accent2"/>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77" name="Google Shape;877;p7"/>
            <p:cNvSpPr/>
            <p:nvPr/>
          </p:nvSpPr>
          <p:spPr>
            <a:xfrm>
              <a:off x="6553200" y="3098717"/>
              <a:ext cx="457200" cy="259132"/>
            </a:xfrm>
            <a:prstGeom prst="can">
              <a:avLst>
                <a:gd name="adj" fmla="val 50000"/>
              </a:avLst>
            </a:prstGeom>
            <a:solidFill>
              <a:schemeClr val="accent6"/>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78" name="Google Shape;878;p7"/>
            <p:cNvSpPr/>
            <p:nvPr/>
          </p:nvSpPr>
          <p:spPr>
            <a:xfrm>
              <a:off x="6547596" y="5166526"/>
              <a:ext cx="457200" cy="259132"/>
            </a:xfrm>
            <a:prstGeom prst="can">
              <a:avLst>
                <a:gd name="adj" fmla="val 50000"/>
              </a:avLst>
            </a:prstGeom>
            <a:solidFill>
              <a:schemeClr val="accent5"/>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79" name="Google Shape;879;p7"/>
            <p:cNvSpPr/>
            <p:nvPr/>
          </p:nvSpPr>
          <p:spPr>
            <a:xfrm>
              <a:off x="7459135" y="5153270"/>
              <a:ext cx="457200" cy="259132"/>
            </a:xfrm>
            <a:prstGeom prst="can">
              <a:avLst>
                <a:gd name="adj" fmla="val 50000"/>
              </a:avLst>
            </a:prstGeom>
            <a:solidFill>
              <a:schemeClr val="accent4"/>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80" name="Google Shape;880;p7"/>
            <p:cNvSpPr/>
            <p:nvPr/>
          </p:nvSpPr>
          <p:spPr>
            <a:xfrm>
              <a:off x="1210717" y="4839793"/>
              <a:ext cx="457200" cy="191379"/>
            </a:xfrm>
            <a:prstGeom prst="can">
              <a:avLst>
                <a:gd name="adj" fmla="val 50000"/>
              </a:avLst>
            </a:prstGeom>
            <a:solidFill>
              <a:srgbClr val="7030A0"/>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81" name="Google Shape;881;p7"/>
            <p:cNvSpPr/>
            <p:nvPr/>
          </p:nvSpPr>
          <p:spPr>
            <a:xfrm>
              <a:off x="6553200" y="3034704"/>
              <a:ext cx="457200" cy="191379"/>
            </a:xfrm>
            <a:prstGeom prst="can">
              <a:avLst>
                <a:gd name="adj" fmla="val 50000"/>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882" name="Google Shape;882;p7"/>
            <p:cNvSpPr/>
            <p:nvPr/>
          </p:nvSpPr>
          <p:spPr>
            <a:xfrm>
              <a:off x="7459072" y="5082393"/>
              <a:ext cx="457200" cy="191379"/>
            </a:xfrm>
            <a:prstGeom prst="can">
              <a:avLst>
                <a:gd name="adj" fmla="val 50000"/>
              </a:avLst>
            </a:prstGeom>
            <a:solidFill>
              <a:schemeClr val="accent5"/>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cxnSp>
          <p:nvCxnSpPr>
            <p:cNvPr id="883" name="Google Shape;883;p7"/>
            <p:cNvCxnSpPr/>
            <p:nvPr/>
          </p:nvCxnSpPr>
          <p:spPr>
            <a:xfrm rot="10800000" flipH="1">
              <a:off x="695313" y="3295201"/>
              <a:ext cx="535637" cy="9388"/>
            </a:xfrm>
            <a:prstGeom prst="bentConnector3">
              <a:avLst>
                <a:gd name="adj1" fmla="val 50000"/>
              </a:avLst>
            </a:prstGeom>
            <a:noFill/>
            <a:ln w="73025" cap="flat" cmpd="dbl">
              <a:solidFill>
                <a:schemeClr val="accent2"/>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84" name="Google Shape;884;p7"/>
            <p:cNvCxnSpPr/>
            <p:nvPr/>
          </p:nvCxnSpPr>
          <p:spPr>
            <a:xfrm rot="10800000" flipH="1">
              <a:off x="1661273" y="4939111"/>
              <a:ext cx="2553943" cy="156"/>
            </a:xfrm>
            <a:prstGeom prst="bentConnector3">
              <a:avLst>
                <a:gd name="adj1" fmla="val 50000"/>
              </a:avLst>
            </a:prstGeom>
            <a:noFill/>
            <a:ln w="73025" cap="flat" cmpd="dbl">
              <a:solidFill>
                <a:srgbClr val="7030A0"/>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85" name="Google Shape;885;p7"/>
            <p:cNvCxnSpPr>
              <a:endCxn id="881" idx="2"/>
            </p:cNvCxnSpPr>
            <p:nvPr/>
          </p:nvCxnSpPr>
          <p:spPr>
            <a:xfrm>
              <a:off x="3889500" y="3120193"/>
              <a:ext cx="2663700" cy="10200"/>
            </a:xfrm>
            <a:prstGeom prst="bentConnector3">
              <a:avLst>
                <a:gd name="adj1" fmla="val 50000"/>
              </a:avLst>
            </a:prstGeom>
            <a:noFill/>
            <a:ln w="73025" cap="flat" cmpd="dbl">
              <a:solidFill>
                <a:schemeClr val="accent1"/>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86" name="Google Shape;886;p7"/>
            <p:cNvCxnSpPr>
              <a:stCxn id="882" idx="4"/>
              <a:endCxn id="814" idx="1"/>
            </p:cNvCxnSpPr>
            <p:nvPr/>
          </p:nvCxnSpPr>
          <p:spPr>
            <a:xfrm>
              <a:off x="7916272" y="5178082"/>
              <a:ext cx="535200" cy="8700"/>
            </a:xfrm>
            <a:prstGeom prst="bentConnector3">
              <a:avLst>
                <a:gd name="adj1" fmla="val 50000"/>
              </a:avLst>
            </a:prstGeom>
            <a:noFill/>
            <a:ln w="73025" cap="flat" cmpd="dbl">
              <a:solidFill>
                <a:srgbClr val="675A00"/>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87" name="Google Shape;887;p7"/>
            <p:cNvCxnSpPr>
              <a:stCxn id="807" idx="3"/>
              <a:endCxn id="802" idx="2"/>
            </p:cNvCxnSpPr>
            <p:nvPr/>
          </p:nvCxnSpPr>
          <p:spPr>
            <a:xfrm rot="10800000" flipH="1">
              <a:off x="6248400" y="3124855"/>
              <a:ext cx="304800" cy="1653900"/>
            </a:xfrm>
            <a:prstGeom prst="bentConnector3">
              <a:avLst>
                <a:gd name="adj1" fmla="val 50000"/>
              </a:avLst>
            </a:prstGeom>
            <a:noFill/>
            <a:ln w="73025" cap="flat" cmpd="dbl">
              <a:solidFill>
                <a:schemeClr val="accent6"/>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88" name="Google Shape;888;p7"/>
            <p:cNvCxnSpPr/>
            <p:nvPr/>
          </p:nvCxnSpPr>
          <p:spPr>
            <a:xfrm rot="10800000" flipH="1">
              <a:off x="6231653" y="5194699"/>
              <a:ext cx="383242" cy="11018"/>
            </a:xfrm>
            <a:prstGeom prst="bentConnector3">
              <a:avLst>
                <a:gd name="adj1" fmla="val 50000"/>
              </a:avLst>
            </a:prstGeom>
            <a:noFill/>
            <a:ln w="73025" cap="flat" cmpd="dbl">
              <a:solidFill>
                <a:schemeClr val="accent5"/>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89" name="Google Shape;889;p7"/>
            <p:cNvCxnSpPr>
              <a:stCxn id="796" idx="3"/>
              <a:endCxn id="797" idx="1"/>
            </p:cNvCxnSpPr>
            <p:nvPr/>
          </p:nvCxnSpPr>
          <p:spPr>
            <a:xfrm>
              <a:off x="3931023" y="3608863"/>
              <a:ext cx="289200" cy="1322400"/>
            </a:xfrm>
            <a:prstGeom prst="bentConnector3">
              <a:avLst>
                <a:gd name="adj1" fmla="val 50000"/>
              </a:avLst>
            </a:prstGeom>
            <a:noFill/>
            <a:ln w="73025" cap="flat" cmpd="dbl">
              <a:solidFill>
                <a:schemeClr val="accent6"/>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90" name="Google Shape;890;p7"/>
            <p:cNvCxnSpPr>
              <a:stCxn id="816" idx="3"/>
              <a:endCxn id="817" idx="1"/>
            </p:cNvCxnSpPr>
            <p:nvPr/>
          </p:nvCxnSpPr>
          <p:spPr>
            <a:xfrm rot="-5400000">
              <a:off x="4402570" y="990248"/>
              <a:ext cx="156900" cy="2749500"/>
            </a:xfrm>
            <a:prstGeom prst="bentConnector3">
              <a:avLst>
                <a:gd name="adj1" fmla="val 101428"/>
              </a:avLst>
            </a:prstGeom>
            <a:noFill/>
            <a:ln w="73025" cap="flat" cmpd="dbl">
              <a:solidFill>
                <a:schemeClr val="lt2"/>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91" name="Google Shape;891;p7"/>
            <p:cNvCxnSpPr>
              <a:stCxn id="819" idx="3"/>
              <a:endCxn id="817" idx="1"/>
            </p:cNvCxnSpPr>
            <p:nvPr/>
          </p:nvCxnSpPr>
          <p:spPr>
            <a:xfrm rot="-5400000">
              <a:off x="4596865" y="2937398"/>
              <a:ext cx="1909500" cy="607800"/>
            </a:xfrm>
            <a:prstGeom prst="bentConnector3">
              <a:avLst>
                <a:gd name="adj1" fmla="val 53756"/>
              </a:avLst>
            </a:prstGeom>
            <a:noFill/>
            <a:ln w="73025" cap="flat" cmpd="dbl">
              <a:solidFill>
                <a:schemeClr val="lt2"/>
              </a:solidFill>
              <a:prstDash val="solid"/>
              <a:round/>
              <a:headEnd type="none" w="sm" len="sm"/>
              <a:tailEnd type="triangle" w="med" len="med"/>
            </a:ln>
            <a:effectLst>
              <a:outerShdw blurRad="50800" dist="20000" dir="5400000" rotWithShape="0">
                <a:srgbClr val="000000">
                  <a:alpha val="41960"/>
                </a:srgbClr>
              </a:outerShdw>
            </a:effectLst>
          </p:spPr>
        </p:cxnSp>
        <p:grpSp>
          <p:nvGrpSpPr>
            <p:cNvPr id="892" name="Google Shape;892;p7"/>
            <p:cNvGrpSpPr/>
            <p:nvPr/>
          </p:nvGrpSpPr>
          <p:grpSpPr>
            <a:xfrm>
              <a:off x="2519642" y="2254253"/>
              <a:ext cx="427504" cy="435725"/>
              <a:chOff x="2927256" y="5708976"/>
              <a:chExt cx="427504" cy="435725"/>
            </a:xfrm>
          </p:grpSpPr>
          <p:sp>
            <p:nvSpPr>
              <p:cNvPr id="893" name="Google Shape;893;p7"/>
              <p:cNvSpPr/>
              <p:nvPr/>
            </p:nvSpPr>
            <p:spPr>
              <a:xfrm>
                <a:off x="2927256" y="5708976"/>
                <a:ext cx="427504" cy="219446"/>
              </a:xfrm>
              <a:prstGeom prst="wave">
                <a:avLst>
                  <a:gd name="adj1" fmla="val 12500"/>
                  <a:gd name="adj2" fmla="val 0"/>
                </a:avLst>
              </a:prstGeom>
              <a:solidFill>
                <a:schemeClr val="accent1"/>
              </a:solidFill>
              <a:ln w="25400" cap="flat" cmpd="sng">
                <a:solidFill>
                  <a:srgbClr val="BB6126"/>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700" dirty="0" err="1">
                    <a:solidFill>
                      <a:schemeClr val="dk1"/>
                    </a:solidFill>
                    <a:latin typeface="Arial" panose="020B0604020202020204" pitchFamily="34" charset="0"/>
                    <a:ea typeface="Arial"/>
                    <a:cs typeface="Arial" panose="020B0604020202020204" pitchFamily="34" charset="0"/>
                    <a:sym typeface="Arial"/>
                  </a:rPr>
                  <a:t>LowEnergy</a:t>
                </a:r>
                <a:endParaRPr sz="700" dirty="0">
                  <a:solidFill>
                    <a:schemeClr val="dk1"/>
                  </a:solidFill>
                  <a:latin typeface="Arial" panose="020B0604020202020204" pitchFamily="34" charset="0"/>
                  <a:ea typeface="Arial"/>
                  <a:cs typeface="Arial" panose="020B0604020202020204" pitchFamily="34" charset="0"/>
                  <a:sym typeface="Arial"/>
                </a:endParaRPr>
              </a:p>
            </p:txBody>
          </p:sp>
          <p:cxnSp>
            <p:nvCxnSpPr>
              <p:cNvPr id="894" name="Google Shape;894;p7"/>
              <p:cNvCxnSpPr/>
              <p:nvPr/>
            </p:nvCxnSpPr>
            <p:spPr>
              <a:xfrm>
                <a:off x="2927256" y="5867400"/>
                <a:ext cx="0" cy="277301"/>
              </a:xfrm>
              <a:prstGeom prst="straightConnector1">
                <a:avLst/>
              </a:prstGeom>
              <a:noFill/>
              <a:ln w="25400" cap="flat" cmpd="sng">
                <a:solidFill>
                  <a:srgbClr val="BB6126"/>
                </a:solidFill>
                <a:prstDash val="solid"/>
                <a:round/>
                <a:headEnd type="none" w="sm" len="sm"/>
                <a:tailEnd type="none" w="sm" len="sm"/>
              </a:ln>
            </p:spPr>
          </p:cxnSp>
        </p:grpSp>
        <p:grpSp>
          <p:nvGrpSpPr>
            <p:cNvPr id="895" name="Google Shape;895;p7"/>
            <p:cNvGrpSpPr/>
            <p:nvPr/>
          </p:nvGrpSpPr>
          <p:grpSpPr>
            <a:xfrm>
              <a:off x="4447613" y="3978184"/>
              <a:ext cx="427504" cy="435725"/>
              <a:chOff x="2927256" y="5708976"/>
              <a:chExt cx="427504" cy="435725"/>
            </a:xfrm>
          </p:grpSpPr>
          <p:sp>
            <p:nvSpPr>
              <p:cNvPr id="896" name="Google Shape;896;p7"/>
              <p:cNvSpPr/>
              <p:nvPr/>
            </p:nvSpPr>
            <p:spPr>
              <a:xfrm>
                <a:off x="2927256" y="5708976"/>
                <a:ext cx="427504" cy="219446"/>
              </a:xfrm>
              <a:prstGeom prst="wave">
                <a:avLst>
                  <a:gd name="adj1" fmla="val 12500"/>
                  <a:gd name="adj2" fmla="val 0"/>
                </a:avLst>
              </a:prstGeom>
              <a:solidFill>
                <a:schemeClr val="accent1"/>
              </a:solidFill>
              <a:ln w="25400" cap="flat" cmpd="sng">
                <a:solidFill>
                  <a:srgbClr val="BB6126"/>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700" dirty="0" err="1">
                    <a:solidFill>
                      <a:schemeClr val="dk1"/>
                    </a:solidFill>
                    <a:latin typeface="Arial" panose="020B0604020202020204" pitchFamily="34" charset="0"/>
                    <a:ea typeface="Arial"/>
                    <a:cs typeface="Arial" panose="020B0604020202020204" pitchFamily="34" charset="0"/>
                    <a:sym typeface="Arial"/>
                  </a:rPr>
                  <a:t>HighYield</a:t>
                </a:r>
                <a:endParaRPr sz="700" dirty="0">
                  <a:solidFill>
                    <a:schemeClr val="dk1"/>
                  </a:solidFill>
                  <a:latin typeface="Arial" panose="020B0604020202020204" pitchFamily="34" charset="0"/>
                  <a:ea typeface="Arial"/>
                  <a:cs typeface="Arial" panose="020B0604020202020204" pitchFamily="34" charset="0"/>
                  <a:sym typeface="Arial"/>
                </a:endParaRPr>
              </a:p>
            </p:txBody>
          </p:sp>
          <p:cxnSp>
            <p:nvCxnSpPr>
              <p:cNvPr id="897" name="Google Shape;897;p7"/>
              <p:cNvCxnSpPr/>
              <p:nvPr/>
            </p:nvCxnSpPr>
            <p:spPr>
              <a:xfrm>
                <a:off x="2927256" y="5867400"/>
                <a:ext cx="0" cy="277301"/>
              </a:xfrm>
              <a:prstGeom prst="straightConnector1">
                <a:avLst/>
              </a:prstGeom>
              <a:noFill/>
              <a:ln w="25400" cap="flat" cmpd="sng">
                <a:solidFill>
                  <a:srgbClr val="BB6126"/>
                </a:solidFill>
                <a:prstDash val="solid"/>
                <a:round/>
                <a:headEnd type="none" w="sm" len="sm"/>
                <a:tailEnd type="none" w="sm" len="sm"/>
              </a:ln>
            </p:spPr>
          </p:cxnSp>
        </p:grpSp>
        <p:cxnSp>
          <p:nvCxnSpPr>
            <p:cNvPr id="898" name="Google Shape;898;p7"/>
            <p:cNvCxnSpPr/>
            <p:nvPr/>
          </p:nvCxnSpPr>
          <p:spPr>
            <a:xfrm>
              <a:off x="8908332" y="5185821"/>
              <a:ext cx="298422" cy="4283"/>
            </a:xfrm>
            <a:prstGeom prst="bentConnector3">
              <a:avLst>
                <a:gd name="adj1" fmla="val 50000"/>
              </a:avLst>
            </a:prstGeom>
            <a:noFill/>
            <a:ln w="73025" cap="flat" cmpd="dbl">
              <a:solidFill>
                <a:srgbClr val="FF0000"/>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899" name="Google Shape;899;p7"/>
            <p:cNvCxnSpPr/>
            <p:nvPr/>
          </p:nvCxnSpPr>
          <p:spPr>
            <a:xfrm>
              <a:off x="-17614" y="3288377"/>
              <a:ext cx="266103" cy="20395"/>
            </a:xfrm>
            <a:prstGeom prst="bentConnector3">
              <a:avLst>
                <a:gd name="adj1" fmla="val 50000"/>
              </a:avLst>
            </a:prstGeom>
            <a:noFill/>
            <a:ln w="73025" cap="flat" cmpd="dbl">
              <a:solidFill>
                <a:srgbClr val="FF0000"/>
              </a:solidFill>
              <a:prstDash val="solid"/>
              <a:round/>
              <a:headEnd type="none" w="sm" len="sm"/>
              <a:tailEnd type="triangle" w="med" len="med"/>
            </a:ln>
            <a:effectLst>
              <a:outerShdw blurRad="50800" dist="20000" dir="5400000" rotWithShape="0">
                <a:srgbClr val="000000">
                  <a:alpha val="41960"/>
                </a:srgbClr>
              </a:outerShdw>
            </a:effectLst>
          </p:spPr>
        </p:cxnSp>
        <p:cxnSp>
          <p:nvCxnSpPr>
            <p:cNvPr id="900" name="Google Shape;900;p7"/>
            <p:cNvCxnSpPr/>
            <p:nvPr/>
          </p:nvCxnSpPr>
          <p:spPr>
            <a:xfrm rot="10800000" flipH="1">
              <a:off x="1699027" y="3301873"/>
              <a:ext cx="619684" cy="5043"/>
            </a:xfrm>
            <a:prstGeom prst="bentConnector3">
              <a:avLst>
                <a:gd name="adj1" fmla="val 50000"/>
              </a:avLst>
            </a:prstGeom>
            <a:noFill/>
            <a:ln w="73025" cap="flat" cmpd="dbl">
              <a:solidFill>
                <a:schemeClr val="accent2"/>
              </a:solidFill>
              <a:prstDash val="solid"/>
              <a:round/>
              <a:headEnd type="none" w="sm" len="sm"/>
              <a:tailEnd type="triangle" w="med" len="med"/>
            </a:ln>
            <a:effectLst>
              <a:outerShdw blurRad="50800" dist="20000" dir="5400000" rotWithShape="0">
                <a:srgbClr val="000000">
                  <a:alpha val="41960"/>
                </a:srgbClr>
              </a:outerShdw>
            </a:effectLst>
          </p:spPr>
        </p:cxnSp>
      </p:grpSp>
      <p:grpSp>
        <p:nvGrpSpPr>
          <p:cNvPr id="901" name="Google Shape;901;p7"/>
          <p:cNvGrpSpPr/>
          <p:nvPr/>
        </p:nvGrpSpPr>
        <p:grpSpPr>
          <a:xfrm>
            <a:off x="159122" y="1948846"/>
            <a:ext cx="8884005" cy="3173072"/>
            <a:chOff x="159122" y="1334198"/>
            <a:chExt cx="8884005" cy="3173072"/>
          </a:xfrm>
        </p:grpSpPr>
        <p:sp>
          <p:nvSpPr>
            <p:cNvPr id="902" name="Google Shape;902;p7"/>
            <p:cNvSpPr txBox="1"/>
            <p:nvPr/>
          </p:nvSpPr>
          <p:spPr>
            <a:xfrm>
              <a:off x="159122" y="2269752"/>
              <a:ext cx="369931"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1FI001.MV</a:t>
              </a:r>
              <a:endParaRPr dirty="0"/>
            </a:p>
          </p:txBody>
        </p:sp>
        <p:sp>
          <p:nvSpPr>
            <p:cNvPr id="903" name="Google Shape;903;p7"/>
            <p:cNvSpPr txBox="1"/>
            <p:nvPr/>
          </p:nvSpPr>
          <p:spPr>
            <a:xfrm>
              <a:off x="2192451" y="2247737"/>
              <a:ext cx="378395" cy="92333"/>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3FI001.MV</a:t>
              </a:r>
              <a:endParaRPr dirty="0"/>
            </a:p>
          </p:txBody>
        </p:sp>
        <p:sp>
          <p:nvSpPr>
            <p:cNvPr id="904" name="Google Shape;904;p7"/>
            <p:cNvSpPr txBox="1"/>
            <p:nvPr/>
          </p:nvSpPr>
          <p:spPr>
            <a:xfrm>
              <a:off x="3873873" y="2224717"/>
              <a:ext cx="341343"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3FI002.MV</a:t>
              </a:r>
              <a:endParaRPr dirty="0"/>
            </a:p>
          </p:txBody>
        </p:sp>
        <p:sp>
          <p:nvSpPr>
            <p:cNvPr id="905" name="Google Shape;905;p7"/>
            <p:cNvSpPr txBox="1"/>
            <p:nvPr/>
          </p:nvSpPr>
          <p:spPr>
            <a:xfrm>
              <a:off x="3906088" y="2705278"/>
              <a:ext cx="344862"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3FI003.MV</a:t>
              </a:r>
              <a:endParaRPr dirty="0"/>
            </a:p>
          </p:txBody>
        </p:sp>
        <p:sp>
          <p:nvSpPr>
            <p:cNvPr id="906" name="Google Shape;906;p7"/>
            <p:cNvSpPr txBox="1"/>
            <p:nvPr/>
          </p:nvSpPr>
          <p:spPr>
            <a:xfrm>
              <a:off x="3210484" y="2274113"/>
              <a:ext cx="357126"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3FI004.MV</a:t>
              </a:r>
              <a:endParaRPr dirty="0"/>
            </a:p>
          </p:txBody>
        </p:sp>
        <p:sp>
          <p:nvSpPr>
            <p:cNvPr id="907" name="Google Shape;907;p7"/>
            <p:cNvSpPr txBox="1"/>
            <p:nvPr/>
          </p:nvSpPr>
          <p:spPr>
            <a:xfrm>
              <a:off x="1742903" y="2636801"/>
              <a:ext cx="357641"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2LI001.MV</a:t>
              </a:r>
              <a:endParaRPr dirty="0"/>
            </a:p>
          </p:txBody>
        </p:sp>
        <p:sp>
          <p:nvSpPr>
            <p:cNvPr id="908" name="Google Shape;908;p7"/>
            <p:cNvSpPr txBox="1"/>
            <p:nvPr/>
          </p:nvSpPr>
          <p:spPr>
            <a:xfrm>
              <a:off x="1717302" y="3992493"/>
              <a:ext cx="341996"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2LI002.MV</a:t>
              </a:r>
              <a:endParaRPr dirty="0"/>
            </a:p>
          </p:txBody>
        </p:sp>
        <p:sp>
          <p:nvSpPr>
            <p:cNvPr id="909" name="Google Shape;909;p7"/>
            <p:cNvSpPr txBox="1"/>
            <p:nvPr/>
          </p:nvSpPr>
          <p:spPr>
            <a:xfrm>
              <a:off x="7033371" y="2452917"/>
              <a:ext cx="362169"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5LI001.MV</a:t>
              </a:r>
              <a:endParaRPr dirty="0"/>
            </a:p>
          </p:txBody>
        </p:sp>
        <p:sp>
          <p:nvSpPr>
            <p:cNvPr id="910" name="Google Shape;910;p7"/>
            <p:cNvSpPr txBox="1"/>
            <p:nvPr/>
          </p:nvSpPr>
          <p:spPr>
            <a:xfrm>
              <a:off x="6945966" y="4218690"/>
              <a:ext cx="335057"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5LI002.MV</a:t>
              </a:r>
              <a:endParaRPr dirty="0"/>
            </a:p>
          </p:txBody>
        </p:sp>
        <p:sp>
          <p:nvSpPr>
            <p:cNvPr id="911" name="Google Shape;911;p7"/>
            <p:cNvSpPr txBox="1"/>
            <p:nvPr/>
          </p:nvSpPr>
          <p:spPr>
            <a:xfrm>
              <a:off x="7783700" y="4241904"/>
              <a:ext cx="362683"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5LI003.MV</a:t>
              </a:r>
              <a:endParaRPr dirty="0"/>
            </a:p>
          </p:txBody>
        </p:sp>
        <p:sp>
          <p:nvSpPr>
            <p:cNvPr id="912" name="Google Shape;912;p7"/>
            <p:cNvSpPr txBox="1"/>
            <p:nvPr/>
          </p:nvSpPr>
          <p:spPr>
            <a:xfrm>
              <a:off x="8693800" y="2087433"/>
              <a:ext cx="341393"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1FI002.MV</a:t>
              </a:r>
              <a:endParaRPr dirty="0"/>
            </a:p>
          </p:txBody>
        </p:sp>
        <p:sp>
          <p:nvSpPr>
            <p:cNvPr id="913" name="Google Shape;913;p7"/>
            <p:cNvSpPr txBox="1"/>
            <p:nvPr/>
          </p:nvSpPr>
          <p:spPr>
            <a:xfrm>
              <a:off x="8698000" y="4126357"/>
              <a:ext cx="345127"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1FI003.MV</a:t>
              </a:r>
              <a:endParaRPr dirty="0"/>
            </a:p>
          </p:txBody>
        </p:sp>
        <p:sp>
          <p:nvSpPr>
            <p:cNvPr id="914" name="Google Shape;914;p7"/>
            <p:cNvSpPr txBox="1"/>
            <p:nvPr/>
          </p:nvSpPr>
          <p:spPr>
            <a:xfrm>
              <a:off x="4067980" y="3888114"/>
              <a:ext cx="339293"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4FI001.MV</a:t>
              </a:r>
              <a:endParaRPr dirty="0"/>
            </a:p>
          </p:txBody>
        </p:sp>
        <p:sp>
          <p:nvSpPr>
            <p:cNvPr id="915" name="Google Shape;915;p7"/>
            <p:cNvSpPr txBox="1"/>
            <p:nvPr/>
          </p:nvSpPr>
          <p:spPr>
            <a:xfrm>
              <a:off x="5486861" y="3981043"/>
              <a:ext cx="349724"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4FI002.MV</a:t>
              </a:r>
              <a:endParaRPr dirty="0"/>
            </a:p>
          </p:txBody>
        </p:sp>
        <p:sp>
          <p:nvSpPr>
            <p:cNvPr id="916" name="Google Shape;916;p7"/>
            <p:cNvSpPr txBox="1"/>
            <p:nvPr/>
          </p:nvSpPr>
          <p:spPr>
            <a:xfrm>
              <a:off x="5466789" y="4322604"/>
              <a:ext cx="338980"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4FI003.MV</a:t>
              </a:r>
              <a:endParaRPr dirty="0"/>
            </a:p>
          </p:txBody>
        </p:sp>
        <p:sp>
          <p:nvSpPr>
            <p:cNvPr id="917" name="Google Shape;917;p7"/>
            <p:cNvSpPr txBox="1"/>
            <p:nvPr/>
          </p:nvSpPr>
          <p:spPr>
            <a:xfrm>
              <a:off x="5368972" y="3690144"/>
              <a:ext cx="347709"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4FI004.MV</a:t>
              </a:r>
              <a:endParaRPr dirty="0"/>
            </a:p>
          </p:txBody>
        </p:sp>
        <p:sp>
          <p:nvSpPr>
            <p:cNvPr id="918" name="Google Shape;918;p7"/>
            <p:cNvSpPr txBox="1"/>
            <p:nvPr/>
          </p:nvSpPr>
          <p:spPr>
            <a:xfrm>
              <a:off x="6178081" y="1334198"/>
              <a:ext cx="358744" cy="184666"/>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600" dirty="0">
                  <a:solidFill>
                    <a:schemeClr val="dk1"/>
                  </a:solidFill>
                  <a:latin typeface="Arial" panose="020B0604020202020204" pitchFamily="34" charset="0"/>
                  <a:ea typeface="Arial"/>
                  <a:cs typeface="Arial" panose="020B0604020202020204" pitchFamily="34" charset="0"/>
                  <a:sym typeface="Arial"/>
                </a:rPr>
                <a:t>1FI004.MV</a:t>
              </a:r>
              <a:endParaRPr dirty="0"/>
            </a:p>
          </p:txBody>
        </p:sp>
      </p:grpSp>
      <p:grpSp>
        <p:nvGrpSpPr>
          <p:cNvPr id="919" name="Google Shape;919;p7"/>
          <p:cNvGrpSpPr/>
          <p:nvPr/>
        </p:nvGrpSpPr>
        <p:grpSpPr>
          <a:xfrm>
            <a:off x="222441" y="1829366"/>
            <a:ext cx="8686236" cy="4190434"/>
            <a:chOff x="222441" y="1829366"/>
            <a:chExt cx="8686236" cy="4190434"/>
          </a:xfrm>
        </p:grpSpPr>
        <p:sp>
          <p:nvSpPr>
            <p:cNvPr id="920" name="Google Shape;920;p7"/>
            <p:cNvSpPr/>
            <p:nvPr/>
          </p:nvSpPr>
          <p:spPr>
            <a:xfrm>
              <a:off x="457199" y="2138648"/>
              <a:ext cx="8224555" cy="3881152"/>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Plant:1</a:t>
              </a:r>
              <a:endParaRPr dirty="0"/>
            </a:p>
          </p:txBody>
        </p:sp>
        <p:sp>
          <p:nvSpPr>
            <p:cNvPr id="799" name="Google Shape;799;p7"/>
            <p:cNvSpPr/>
            <p:nvPr/>
          </p:nvSpPr>
          <p:spPr>
            <a:xfrm>
              <a:off x="1216958" y="4702555"/>
              <a:ext cx="457200" cy="457200"/>
            </a:xfrm>
            <a:prstGeom prst="can">
              <a:avLst>
                <a:gd name="adj" fmla="val 25000"/>
              </a:avLst>
            </a:prstGeom>
            <a:noFill/>
            <a:ln w="25400" cap="flat" cmpd="sng">
              <a:solidFill>
                <a:schemeClr val="dk1"/>
              </a:solidFill>
              <a:prstDash val="solid"/>
              <a:round/>
              <a:headEnd type="none" w="sm" len="sm"/>
              <a:tailEnd type="none" w="sm" len="sm"/>
            </a:ln>
          </p:spPr>
          <p:txBody>
            <a:bodyPr spcFirstLastPara="1" wrap="square" lIns="0" tIns="0" rIns="0" bIns="45700" anchor="t" anchorCtr="0">
              <a:noAutofit/>
            </a:bodyPr>
            <a:lstStyle/>
            <a:p>
              <a:pPr marL="0" marR="0" lvl="0" indent="0" algn="ctr" rtl="0">
                <a:spcBef>
                  <a:spcPts val="0"/>
                </a:spcBef>
                <a:spcAft>
                  <a:spcPts val="0"/>
                </a:spcAft>
                <a:buNone/>
              </a:pPr>
              <a:endParaRPr sz="800" dirty="0">
                <a:solidFill>
                  <a:schemeClr val="dk1"/>
                </a:solidFill>
                <a:latin typeface="Arial" panose="020B0604020202020204" pitchFamily="34" charset="0"/>
                <a:ea typeface="Arial"/>
                <a:cs typeface="Arial" panose="020B0604020202020204" pitchFamily="34" charset="0"/>
                <a:sym typeface="Arial"/>
              </a:endParaRPr>
            </a:p>
          </p:txBody>
        </p:sp>
        <p:sp>
          <p:nvSpPr>
            <p:cNvPr id="805" name="Google Shape;805;p7"/>
            <p:cNvSpPr/>
            <p:nvPr/>
          </p:nvSpPr>
          <p:spPr>
            <a:xfrm>
              <a:off x="6553200" y="4962531"/>
              <a:ext cx="457200" cy="457200"/>
            </a:xfrm>
            <a:prstGeom prst="can">
              <a:avLst>
                <a:gd name="adj" fmla="val 25000"/>
              </a:avLst>
            </a:prstGeom>
            <a:noFill/>
            <a:ln w="25400" cap="flat" cmpd="sng">
              <a:solidFill>
                <a:schemeClr val="dk1"/>
              </a:solidFill>
              <a:prstDash val="solid"/>
              <a:round/>
              <a:headEnd type="none" w="sm" len="sm"/>
              <a:tailEnd type="none" w="sm" len="sm"/>
            </a:ln>
          </p:spPr>
          <p:txBody>
            <a:bodyPr spcFirstLastPara="1" wrap="square" lIns="0" tIns="0" rIns="0" bIns="45700" anchor="t" anchorCtr="0">
              <a:noAutofit/>
            </a:bodyPr>
            <a:lstStyle/>
            <a:p>
              <a:pPr marL="0" marR="0" lvl="0" indent="0" algn="ctr" rtl="0">
                <a:spcBef>
                  <a:spcPts val="0"/>
                </a:spcBef>
                <a:spcAft>
                  <a:spcPts val="0"/>
                </a:spcAft>
                <a:buNone/>
              </a:pPr>
              <a:endParaRPr sz="800" dirty="0">
                <a:solidFill>
                  <a:schemeClr val="dk1"/>
                </a:solidFill>
                <a:latin typeface="Arial" panose="020B0604020202020204" pitchFamily="34" charset="0"/>
                <a:ea typeface="Arial"/>
                <a:cs typeface="Arial" panose="020B0604020202020204" pitchFamily="34" charset="0"/>
                <a:sym typeface="Arial"/>
              </a:endParaRPr>
            </a:p>
          </p:txBody>
        </p:sp>
        <p:sp>
          <p:nvSpPr>
            <p:cNvPr id="792" name="Google Shape;792;p7"/>
            <p:cNvSpPr/>
            <p:nvPr/>
          </p:nvSpPr>
          <p:spPr>
            <a:xfrm>
              <a:off x="1215278" y="3066495"/>
              <a:ext cx="457200" cy="457200"/>
            </a:xfrm>
            <a:prstGeom prst="can">
              <a:avLst>
                <a:gd name="adj" fmla="val 25000"/>
              </a:avLst>
            </a:prstGeom>
            <a:noFill/>
            <a:ln w="25400" cap="flat" cmpd="sng">
              <a:solidFill>
                <a:schemeClr val="dk1"/>
              </a:solidFill>
              <a:prstDash val="solid"/>
              <a:round/>
              <a:headEnd type="none" w="sm" len="sm"/>
              <a:tailEnd type="none" w="sm" len="sm"/>
            </a:ln>
          </p:spPr>
          <p:txBody>
            <a:bodyPr spcFirstLastPara="1" wrap="square" lIns="0" tIns="0" rIns="0" bIns="45700" anchor="t" anchorCtr="0">
              <a:noAutofit/>
            </a:bodyPr>
            <a:lstStyle/>
            <a:p>
              <a:pPr marL="0" marR="0" lvl="0" indent="0" algn="ctr" rtl="0">
                <a:spcBef>
                  <a:spcPts val="0"/>
                </a:spcBef>
                <a:spcAft>
                  <a:spcPts val="0"/>
                </a:spcAft>
                <a:buNone/>
              </a:pP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802" name="Google Shape;802;p7"/>
            <p:cNvSpPr/>
            <p:nvPr/>
          </p:nvSpPr>
          <p:spPr>
            <a:xfrm>
              <a:off x="6553200" y="2896166"/>
              <a:ext cx="457200" cy="457200"/>
            </a:xfrm>
            <a:prstGeom prst="can">
              <a:avLst>
                <a:gd name="adj" fmla="val 25000"/>
              </a:avLst>
            </a:prstGeom>
            <a:noFill/>
            <a:ln w="25400" cap="flat" cmpd="sng">
              <a:solidFill>
                <a:schemeClr val="dk1"/>
              </a:solidFill>
              <a:prstDash val="solid"/>
              <a:round/>
              <a:headEnd type="none" w="sm" len="sm"/>
              <a:tailEnd type="none" w="sm" len="sm"/>
            </a:ln>
          </p:spPr>
          <p:txBody>
            <a:bodyPr spcFirstLastPara="1" wrap="square" lIns="0" tIns="0" rIns="0" bIns="45700" anchor="t" anchorCtr="0">
              <a:noAutofit/>
            </a:bodyPr>
            <a:lstStyle/>
            <a:p>
              <a:pPr marL="0" marR="0" lvl="0" indent="0" algn="ctr" rtl="0">
                <a:spcBef>
                  <a:spcPts val="0"/>
                </a:spcBef>
                <a:spcAft>
                  <a:spcPts val="0"/>
                </a:spcAft>
                <a:buNone/>
              </a:pPr>
              <a:endParaRPr sz="800" dirty="0">
                <a:solidFill>
                  <a:schemeClr val="dk1"/>
                </a:solidFill>
                <a:latin typeface="Arial" panose="020B0604020202020204" pitchFamily="34" charset="0"/>
                <a:ea typeface="Arial"/>
                <a:cs typeface="Arial" panose="020B0604020202020204" pitchFamily="34" charset="0"/>
                <a:sym typeface="Arial"/>
              </a:endParaRPr>
            </a:p>
          </p:txBody>
        </p:sp>
        <p:sp>
          <p:nvSpPr>
            <p:cNvPr id="921" name="Google Shape;921;p7"/>
            <p:cNvSpPr/>
            <p:nvPr/>
          </p:nvSpPr>
          <p:spPr>
            <a:xfrm>
              <a:off x="2514600" y="2672048"/>
              <a:ext cx="1183341" cy="1371600"/>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Unit:3</a:t>
              </a:r>
              <a:endParaRPr dirty="0"/>
            </a:p>
          </p:txBody>
        </p:sp>
        <p:sp>
          <p:nvSpPr>
            <p:cNvPr id="922" name="Google Shape;922;p7"/>
            <p:cNvSpPr/>
            <p:nvPr/>
          </p:nvSpPr>
          <p:spPr>
            <a:xfrm>
              <a:off x="4448735" y="4424648"/>
              <a:ext cx="1600200" cy="1371600"/>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Unit:4</a:t>
              </a:r>
              <a:endParaRPr dirty="0"/>
            </a:p>
          </p:txBody>
        </p:sp>
        <p:sp>
          <p:nvSpPr>
            <p:cNvPr id="791" name="Google Shape;791;p7"/>
            <p:cNvSpPr/>
            <p:nvPr/>
          </p:nvSpPr>
          <p:spPr>
            <a:xfrm>
              <a:off x="222441" y="3228283"/>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Feed:1</a:t>
              </a:r>
              <a:endParaRPr dirty="0"/>
            </a:p>
          </p:txBody>
        </p:sp>
        <p:sp>
          <p:nvSpPr>
            <p:cNvPr id="812" name="Google Shape;812;p7"/>
            <p:cNvSpPr/>
            <p:nvPr/>
          </p:nvSpPr>
          <p:spPr>
            <a:xfrm>
              <a:off x="8451477" y="3053048"/>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Prod:1</a:t>
              </a:r>
              <a:endParaRPr dirty="0"/>
            </a:p>
          </p:txBody>
        </p:sp>
        <p:sp>
          <p:nvSpPr>
            <p:cNvPr id="814" name="Google Shape;814;p7"/>
            <p:cNvSpPr/>
            <p:nvPr/>
          </p:nvSpPr>
          <p:spPr>
            <a:xfrm>
              <a:off x="8451477" y="5110448"/>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Prod:2</a:t>
              </a:r>
              <a:endParaRPr dirty="0"/>
            </a:p>
          </p:txBody>
        </p:sp>
        <p:sp>
          <p:nvSpPr>
            <p:cNvPr id="794" name="Google Shape;794;p7"/>
            <p:cNvSpPr/>
            <p:nvPr/>
          </p:nvSpPr>
          <p:spPr>
            <a:xfrm>
              <a:off x="2292162" y="3213852"/>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Feed:3.1</a:t>
              </a:r>
              <a:endParaRPr dirty="0"/>
            </a:p>
          </p:txBody>
        </p:sp>
        <p:sp>
          <p:nvSpPr>
            <p:cNvPr id="801" name="Google Shape;801;p7"/>
            <p:cNvSpPr/>
            <p:nvPr/>
          </p:nvSpPr>
          <p:spPr>
            <a:xfrm>
              <a:off x="3451412" y="3053048"/>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Prod:3.1</a:t>
              </a:r>
              <a:endParaRPr dirty="0"/>
            </a:p>
          </p:txBody>
        </p:sp>
        <p:sp>
          <p:nvSpPr>
            <p:cNvPr id="796" name="Google Shape;796;p7"/>
            <p:cNvSpPr/>
            <p:nvPr/>
          </p:nvSpPr>
          <p:spPr>
            <a:xfrm>
              <a:off x="3473823" y="3532663"/>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Prod:3.2</a:t>
              </a:r>
              <a:endParaRPr dirty="0"/>
            </a:p>
          </p:txBody>
        </p:sp>
        <p:sp>
          <p:nvSpPr>
            <p:cNvPr id="797" name="Google Shape;797;p7"/>
            <p:cNvSpPr/>
            <p:nvPr/>
          </p:nvSpPr>
          <p:spPr>
            <a:xfrm>
              <a:off x="4220135" y="4854955"/>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Feed:4.1</a:t>
              </a:r>
              <a:endParaRPr dirty="0"/>
            </a:p>
          </p:txBody>
        </p:sp>
        <p:sp>
          <p:nvSpPr>
            <p:cNvPr id="807" name="Google Shape;807;p7"/>
            <p:cNvSpPr/>
            <p:nvPr/>
          </p:nvSpPr>
          <p:spPr>
            <a:xfrm>
              <a:off x="5791200" y="4702555"/>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Prod:4.1</a:t>
              </a:r>
              <a:endParaRPr dirty="0"/>
            </a:p>
          </p:txBody>
        </p:sp>
        <p:sp>
          <p:nvSpPr>
            <p:cNvPr id="804" name="Google Shape;804;p7"/>
            <p:cNvSpPr/>
            <p:nvPr/>
          </p:nvSpPr>
          <p:spPr>
            <a:xfrm>
              <a:off x="5788958" y="5119413"/>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Prod:4.2</a:t>
              </a:r>
              <a:endParaRPr dirty="0"/>
            </a:p>
          </p:txBody>
        </p:sp>
        <p:sp>
          <p:nvSpPr>
            <p:cNvPr id="809" name="Google Shape;809;p7"/>
            <p:cNvSpPr/>
            <p:nvPr/>
          </p:nvSpPr>
          <p:spPr>
            <a:xfrm>
              <a:off x="7454153" y="4953566"/>
              <a:ext cx="457200" cy="457200"/>
            </a:xfrm>
            <a:prstGeom prst="can">
              <a:avLst>
                <a:gd name="adj" fmla="val 25000"/>
              </a:avLst>
            </a:prstGeom>
            <a:no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endParaRPr sz="800" dirty="0">
                <a:solidFill>
                  <a:schemeClr val="dk1"/>
                </a:solidFill>
                <a:latin typeface="Arial" panose="020B0604020202020204" pitchFamily="34" charset="0"/>
                <a:ea typeface="Arial"/>
                <a:cs typeface="Arial" panose="020B0604020202020204" pitchFamily="34" charset="0"/>
                <a:sym typeface="Arial"/>
              </a:endParaRPr>
            </a:p>
          </p:txBody>
        </p:sp>
        <p:sp>
          <p:nvSpPr>
            <p:cNvPr id="816" name="Google Shape;816;p7"/>
            <p:cNvSpPr/>
            <p:nvPr/>
          </p:nvSpPr>
          <p:spPr>
            <a:xfrm rot="-5400000">
              <a:off x="2877670" y="2595848"/>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Flare:3.1</a:t>
              </a:r>
              <a:endParaRPr dirty="0"/>
            </a:p>
          </p:txBody>
        </p:sp>
        <p:sp>
          <p:nvSpPr>
            <p:cNvPr id="817" name="Google Shape;817;p7"/>
            <p:cNvSpPr/>
            <p:nvPr/>
          </p:nvSpPr>
          <p:spPr>
            <a:xfrm rot="-5400000">
              <a:off x="5627034" y="1981766"/>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Flare:1</a:t>
              </a:r>
              <a:endParaRPr dirty="0"/>
            </a:p>
          </p:txBody>
        </p:sp>
        <p:sp>
          <p:nvSpPr>
            <p:cNvPr id="819" name="Google Shape;819;p7"/>
            <p:cNvSpPr/>
            <p:nvPr/>
          </p:nvSpPr>
          <p:spPr>
            <a:xfrm rot="-5400000">
              <a:off x="5019115" y="4348448"/>
              <a:ext cx="457200" cy="152400"/>
            </a:xfrm>
            <a:prstGeom prst="homePlate">
              <a:avLst>
                <a:gd name="adj" fmla="val 50000"/>
              </a:avLst>
            </a:prstGeom>
            <a:solidFill>
              <a:schemeClr val="lt1"/>
            </a:solidFill>
            <a:ln w="25400"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a:solidFill>
                    <a:schemeClr val="dk1"/>
                  </a:solidFill>
                  <a:latin typeface="Arial" panose="020B0604020202020204" pitchFamily="34" charset="0"/>
                  <a:ea typeface="Arial"/>
                  <a:cs typeface="Arial" panose="020B0604020202020204" pitchFamily="34" charset="0"/>
                  <a:sym typeface="Arial"/>
                </a:rPr>
                <a:t>Flare:4.1</a:t>
              </a:r>
              <a:endParaRPr dirty="0"/>
            </a:p>
          </p:txBody>
        </p:sp>
        <p:sp>
          <p:nvSpPr>
            <p:cNvPr id="923" name="Google Shape;923;p7"/>
            <p:cNvSpPr/>
            <p:nvPr/>
          </p:nvSpPr>
          <p:spPr>
            <a:xfrm>
              <a:off x="6293347" y="2519648"/>
              <a:ext cx="1860053" cy="3272118"/>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TankFarm:5</a:t>
              </a:r>
              <a:endParaRPr dirty="0"/>
            </a:p>
          </p:txBody>
        </p:sp>
        <p:sp>
          <p:nvSpPr>
            <p:cNvPr id="924" name="Google Shape;924;p7"/>
            <p:cNvSpPr/>
            <p:nvPr/>
          </p:nvSpPr>
          <p:spPr>
            <a:xfrm>
              <a:off x="874619" y="2689978"/>
              <a:ext cx="1311087" cy="2805954"/>
            </a:xfrm>
            <a:prstGeom prst="rect">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TankFarm:2</a:t>
              </a: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925" name="Google Shape;925;p7"/>
            <p:cNvSpPr txBox="1"/>
            <p:nvPr/>
          </p:nvSpPr>
          <p:spPr>
            <a:xfrm>
              <a:off x="1237064" y="3567141"/>
              <a:ext cx="433171" cy="276999"/>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900" dirty="0">
                  <a:solidFill>
                    <a:schemeClr val="dk1"/>
                  </a:solidFill>
                  <a:latin typeface="Arial" panose="020B0604020202020204" pitchFamily="34" charset="0"/>
                  <a:ea typeface="Arial"/>
                  <a:cs typeface="Arial" panose="020B0604020202020204" pitchFamily="34" charset="0"/>
                  <a:sym typeface="Arial"/>
                </a:rPr>
                <a:t>Tank:2.1</a:t>
              </a:r>
              <a:endParaRPr dirty="0"/>
            </a:p>
          </p:txBody>
        </p:sp>
        <p:sp>
          <p:nvSpPr>
            <p:cNvPr id="926" name="Google Shape;926;p7"/>
            <p:cNvSpPr txBox="1"/>
            <p:nvPr/>
          </p:nvSpPr>
          <p:spPr>
            <a:xfrm>
              <a:off x="1227292" y="5181711"/>
              <a:ext cx="433171" cy="276999"/>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900" dirty="0">
                  <a:solidFill>
                    <a:schemeClr val="dk1"/>
                  </a:solidFill>
                  <a:latin typeface="Arial" panose="020B0604020202020204" pitchFamily="34" charset="0"/>
                  <a:ea typeface="Arial"/>
                  <a:cs typeface="Arial" panose="020B0604020202020204" pitchFamily="34" charset="0"/>
                  <a:sym typeface="Arial"/>
                </a:rPr>
                <a:t>Tank:2.2</a:t>
              </a:r>
              <a:endParaRPr dirty="0"/>
            </a:p>
          </p:txBody>
        </p:sp>
        <p:sp>
          <p:nvSpPr>
            <p:cNvPr id="927" name="Google Shape;927;p7"/>
            <p:cNvSpPr txBox="1"/>
            <p:nvPr/>
          </p:nvSpPr>
          <p:spPr>
            <a:xfrm>
              <a:off x="6574072" y="3372277"/>
              <a:ext cx="433171" cy="276999"/>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900" dirty="0">
                  <a:solidFill>
                    <a:schemeClr val="dk1"/>
                  </a:solidFill>
                  <a:latin typeface="Arial" panose="020B0604020202020204" pitchFamily="34" charset="0"/>
                  <a:ea typeface="Arial"/>
                  <a:cs typeface="Arial" panose="020B0604020202020204" pitchFamily="34" charset="0"/>
                  <a:sym typeface="Arial"/>
                </a:rPr>
                <a:t>Tank:5.1</a:t>
              </a:r>
              <a:endParaRPr dirty="0"/>
            </a:p>
          </p:txBody>
        </p:sp>
        <p:sp>
          <p:nvSpPr>
            <p:cNvPr id="928" name="Google Shape;928;p7"/>
            <p:cNvSpPr txBox="1"/>
            <p:nvPr/>
          </p:nvSpPr>
          <p:spPr>
            <a:xfrm>
              <a:off x="7447089" y="5410014"/>
              <a:ext cx="433171" cy="276999"/>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900" dirty="0">
                  <a:solidFill>
                    <a:schemeClr val="dk1"/>
                  </a:solidFill>
                  <a:latin typeface="Arial" panose="020B0604020202020204" pitchFamily="34" charset="0"/>
                  <a:ea typeface="Arial"/>
                  <a:cs typeface="Arial" panose="020B0604020202020204" pitchFamily="34" charset="0"/>
                  <a:sym typeface="Arial"/>
                </a:rPr>
                <a:t>Tank:5.3</a:t>
              </a:r>
              <a:endParaRPr dirty="0"/>
            </a:p>
          </p:txBody>
        </p:sp>
        <p:sp>
          <p:nvSpPr>
            <p:cNvPr id="929" name="Google Shape;929;p7"/>
            <p:cNvSpPr txBox="1"/>
            <p:nvPr/>
          </p:nvSpPr>
          <p:spPr>
            <a:xfrm>
              <a:off x="6576186" y="5422766"/>
              <a:ext cx="433171" cy="276999"/>
            </a:xfrm>
            <a:prstGeom prst="rect">
              <a:avLst/>
            </a:prstGeom>
            <a:noFill/>
            <a:ln w="9525" cap="flat" cmpd="sng">
              <a:solidFill>
                <a:schemeClr val="dk1"/>
              </a:solidFill>
              <a:prstDash val="solid"/>
              <a:round/>
              <a:headEnd type="none" w="sm" len="sm"/>
              <a:tailEnd type="none" w="sm" len="sm"/>
            </a:ln>
          </p:spPr>
          <p:txBody>
            <a:bodyPr spcFirstLastPara="1" wrap="square" lIns="0" tIns="0" rIns="0" bIns="0" anchor="t" anchorCtr="0">
              <a:spAutoFit/>
            </a:bodyPr>
            <a:lstStyle/>
            <a:p>
              <a:pPr marL="0" marR="0" lvl="0" indent="0" algn="ctr" rtl="0">
                <a:spcBef>
                  <a:spcPts val="0"/>
                </a:spcBef>
                <a:spcAft>
                  <a:spcPts val="0"/>
                </a:spcAft>
                <a:buNone/>
              </a:pPr>
              <a:r>
                <a:rPr lang="en-US" sz="900" dirty="0">
                  <a:solidFill>
                    <a:schemeClr val="dk1"/>
                  </a:solidFill>
                  <a:latin typeface="Arial" panose="020B0604020202020204" pitchFamily="34" charset="0"/>
                  <a:ea typeface="Arial"/>
                  <a:cs typeface="Arial" panose="020B0604020202020204" pitchFamily="34" charset="0"/>
                  <a:sym typeface="Arial"/>
                </a:rPr>
                <a:t>Tank:5.2</a:t>
              </a:r>
              <a:endParaRPr dirty="0"/>
            </a:p>
          </p:txBody>
        </p:sp>
      </p:grpSp>
      <p:grpSp>
        <p:nvGrpSpPr>
          <p:cNvPr id="930" name="Google Shape;930;p7"/>
          <p:cNvGrpSpPr/>
          <p:nvPr/>
        </p:nvGrpSpPr>
        <p:grpSpPr>
          <a:xfrm>
            <a:off x="-34847" y="1539831"/>
            <a:ext cx="9119807" cy="4666183"/>
            <a:chOff x="-36040" y="1551117"/>
            <a:chExt cx="9119807" cy="4666183"/>
          </a:xfrm>
        </p:grpSpPr>
        <p:sp>
          <p:nvSpPr>
            <p:cNvPr id="931" name="Google Shape;931;p7"/>
            <p:cNvSpPr/>
            <p:nvPr/>
          </p:nvSpPr>
          <p:spPr>
            <a:xfrm>
              <a:off x="461142" y="4682855"/>
              <a:ext cx="8224551" cy="1534445"/>
            </a:xfrm>
            <a:prstGeom prst="can">
              <a:avLst>
                <a:gd name="adj" fmla="val 33247"/>
              </a:avLst>
            </a:prstGeom>
            <a:solidFill>
              <a:schemeClr val="accent3"/>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err="1">
                  <a:solidFill>
                    <a:schemeClr val="lt1"/>
                  </a:solidFill>
                  <a:latin typeface="Quattrocento Sans"/>
                  <a:ea typeface="Quattrocento Sans"/>
                  <a:cs typeface="Quattrocento Sans"/>
                  <a:sym typeface="Quattrocento Sans"/>
                </a:rPr>
                <a:t>Intermediate</a:t>
              </a:r>
              <a:r>
                <a:rPr lang="en-US" sz="1200" dirty="0" err="1">
                  <a:solidFill>
                    <a:schemeClr val="lt1"/>
                  </a:solidFill>
                  <a:latin typeface="Arial" panose="020B0604020202020204" pitchFamily="34" charset="0"/>
                  <a:ea typeface="Arial"/>
                  <a:cs typeface="Arial" panose="020B0604020202020204" pitchFamily="34" charset="0"/>
                  <a:sym typeface="Arial"/>
                </a:rPr>
                <a:t>E</a:t>
              </a:r>
              <a:endParaRPr sz="1200" dirty="0">
                <a:solidFill>
                  <a:schemeClr val="lt1"/>
                </a:solidFill>
                <a:latin typeface="Arial" panose="020B0604020202020204" pitchFamily="34" charset="0"/>
                <a:ea typeface="Arial"/>
                <a:cs typeface="Arial" panose="020B0604020202020204" pitchFamily="34" charset="0"/>
                <a:sym typeface="Arial"/>
              </a:endParaRPr>
            </a:p>
          </p:txBody>
        </p:sp>
        <p:sp>
          <p:nvSpPr>
            <p:cNvPr id="932" name="Google Shape;932;p7"/>
            <p:cNvSpPr/>
            <p:nvPr/>
          </p:nvSpPr>
          <p:spPr>
            <a:xfrm>
              <a:off x="461056" y="4315376"/>
              <a:ext cx="8224551" cy="846839"/>
            </a:xfrm>
            <a:prstGeom prst="can">
              <a:avLst>
                <a:gd name="adj" fmla="val 39821"/>
              </a:avLst>
            </a:prstGeom>
            <a:solidFill>
              <a:schemeClr val="accent4"/>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err="1">
                  <a:solidFill>
                    <a:schemeClr val="lt1"/>
                  </a:solidFill>
                  <a:latin typeface="Quattrocento Sans"/>
                  <a:ea typeface="Quattrocento Sans"/>
                  <a:cs typeface="Quattrocento Sans"/>
                  <a:sym typeface="Quattrocento Sans"/>
                </a:rPr>
                <a:t>Intermediate</a:t>
              </a:r>
              <a:r>
                <a:rPr lang="en-US" sz="1200" dirty="0" err="1">
                  <a:solidFill>
                    <a:schemeClr val="lt1"/>
                  </a:solidFill>
                  <a:latin typeface="Arial" panose="020B0604020202020204" pitchFamily="34" charset="0"/>
                  <a:ea typeface="Arial"/>
                  <a:cs typeface="Arial" panose="020B0604020202020204" pitchFamily="34" charset="0"/>
                  <a:sym typeface="Arial"/>
                </a:rPr>
                <a:t>D</a:t>
              </a:r>
              <a:endParaRPr sz="1200" dirty="0">
                <a:solidFill>
                  <a:schemeClr val="lt1"/>
                </a:solidFill>
                <a:latin typeface="Arial" panose="020B0604020202020204" pitchFamily="34" charset="0"/>
                <a:ea typeface="Arial"/>
                <a:cs typeface="Arial" panose="020B0604020202020204" pitchFamily="34" charset="0"/>
                <a:sym typeface="Arial"/>
              </a:endParaRPr>
            </a:p>
          </p:txBody>
        </p:sp>
        <p:sp>
          <p:nvSpPr>
            <p:cNvPr id="933" name="Google Shape;933;p7"/>
            <p:cNvSpPr/>
            <p:nvPr/>
          </p:nvSpPr>
          <p:spPr>
            <a:xfrm>
              <a:off x="464320" y="3821171"/>
              <a:ext cx="8224551" cy="846839"/>
            </a:xfrm>
            <a:prstGeom prst="can">
              <a:avLst>
                <a:gd name="adj" fmla="val 43526"/>
              </a:avLst>
            </a:prstGeom>
            <a:solidFill>
              <a:schemeClr val="accent5"/>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err="1">
                  <a:solidFill>
                    <a:schemeClr val="lt1"/>
                  </a:solidFill>
                  <a:latin typeface="Quattrocento Sans"/>
                  <a:ea typeface="Quattrocento Sans"/>
                  <a:cs typeface="Quattrocento Sans"/>
                  <a:sym typeface="Quattrocento Sans"/>
                </a:rPr>
                <a:t>Intermediate</a:t>
              </a:r>
              <a:r>
                <a:rPr lang="en-US" sz="1200" dirty="0" err="1">
                  <a:solidFill>
                    <a:schemeClr val="lt1"/>
                  </a:solidFill>
                  <a:latin typeface="Arial" panose="020B0604020202020204" pitchFamily="34" charset="0"/>
                  <a:ea typeface="Arial"/>
                  <a:cs typeface="Arial" panose="020B0604020202020204" pitchFamily="34" charset="0"/>
                  <a:sym typeface="Arial"/>
                </a:rPr>
                <a:t>C</a:t>
              </a:r>
              <a:endParaRPr sz="1200" dirty="0">
                <a:solidFill>
                  <a:schemeClr val="lt1"/>
                </a:solidFill>
                <a:latin typeface="Arial" panose="020B0604020202020204" pitchFamily="34" charset="0"/>
                <a:ea typeface="Arial"/>
                <a:cs typeface="Arial" panose="020B0604020202020204" pitchFamily="34" charset="0"/>
                <a:sym typeface="Arial"/>
              </a:endParaRPr>
            </a:p>
          </p:txBody>
        </p:sp>
        <p:sp>
          <p:nvSpPr>
            <p:cNvPr id="934" name="Google Shape;934;p7"/>
            <p:cNvSpPr/>
            <p:nvPr/>
          </p:nvSpPr>
          <p:spPr>
            <a:xfrm>
              <a:off x="465176" y="2770003"/>
              <a:ext cx="8224551" cy="1418984"/>
            </a:xfrm>
            <a:prstGeom prst="can">
              <a:avLst>
                <a:gd name="adj" fmla="val 25521"/>
              </a:avLst>
            </a:prstGeom>
            <a:solidFill>
              <a:schemeClr val="accent6"/>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err="1">
                  <a:solidFill>
                    <a:schemeClr val="lt1"/>
                  </a:solidFill>
                  <a:latin typeface="Quattrocento Sans"/>
                  <a:ea typeface="Quattrocento Sans"/>
                  <a:cs typeface="Quattrocento Sans"/>
                  <a:sym typeface="Quattrocento Sans"/>
                </a:rPr>
                <a:t>Intermediate</a:t>
              </a:r>
              <a:r>
                <a:rPr lang="en-US" sz="1200" dirty="0" err="1">
                  <a:solidFill>
                    <a:schemeClr val="lt1"/>
                  </a:solidFill>
                  <a:latin typeface="Arial" panose="020B0604020202020204" pitchFamily="34" charset="0"/>
                  <a:ea typeface="Arial"/>
                  <a:cs typeface="Arial" panose="020B0604020202020204" pitchFamily="34" charset="0"/>
                  <a:sym typeface="Arial"/>
                </a:rPr>
                <a:t>B</a:t>
              </a:r>
              <a:endParaRPr sz="1200" dirty="0">
                <a:solidFill>
                  <a:schemeClr val="lt1"/>
                </a:solidFill>
                <a:latin typeface="Arial" panose="020B0604020202020204" pitchFamily="34" charset="0"/>
                <a:ea typeface="Arial"/>
                <a:cs typeface="Arial" panose="020B0604020202020204" pitchFamily="34" charset="0"/>
                <a:sym typeface="Arial"/>
              </a:endParaRPr>
            </a:p>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935" name="Google Shape;935;p7"/>
            <p:cNvSpPr/>
            <p:nvPr/>
          </p:nvSpPr>
          <p:spPr>
            <a:xfrm>
              <a:off x="61344" y="3009681"/>
              <a:ext cx="419328" cy="555625"/>
            </a:xfrm>
            <a:prstGeom prst="rightArrow">
              <a:avLst>
                <a:gd name="adj1" fmla="val 50000"/>
                <a:gd name="adj2" fmla="val 50000"/>
              </a:avLst>
            </a:prstGeom>
            <a:solidFill>
              <a:schemeClr val="accent2"/>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700" dirty="0" err="1">
                  <a:solidFill>
                    <a:schemeClr val="lt1"/>
                  </a:solidFill>
                  <a:latin typeface="Arial" panose="020B0604020202020204" pitchFamily="34" charset="0"/>
                  <a:ea typeface="Arial"/>
                  <a:cs typeface="Arial" panose="020B0604020202020204" pitchFamily="34" charset="0"/>
                  <a:sym typeface="Arial"/>
                </a:rPr>
                <a:t>FeedA</a:t>
              </a:r>
              <a:endParaRPr sz="700" dirty="0">
                <a:solidFill>
                  <a:schemeClr val="lt1"/>
                </a:solidFill>
                <a:latin typeface="Arial" panose="020B0604020202020204" pitchFamily="34" charset="0"/>
                <a:ea typeface="Arial"/>
                <a:cs typeface="Arial" panose="020B0604020202020204" pitchFamily="34" charset="0"/>
                <a:sym typeface="Arial"/>
              </a:endParaRPr>
            </a:p>
          </p:txBody>
        </p:sp>
        <p:sp>
          <p:nvSpPr>
            <p:cNvPr id="936" name="Google Shape;936;p7"/>
            <p:cNvSpPr/>
            <p:nvPr/>
          </p:nvSpPr>
          <p:spPr>
            <a:xfrm>
              <a:off x="-36040" y="3820649"/>
              <a:ext cx="493514" cy="555625"/>
            </a:xfrm>
            <a:prstGeom prst="rightArrow">
              <a:avLst>
                <a:gd name="adj1" fmla="val 50000"/>
                <a:gd name="adj2" fmla="val 50000"/>
              </a:avLst>
            </a:prstGeom>
            <a:solidFill>
              <a:srgbClr val="7030A0"/>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err="1">
                  <a:solidFill>
                    <a:schemeClr val="lt1"/>
                  </a:solidFill>
                  <a:latin typeface="Arial" panose="020B0604020202020204" pitchFamily="34" charset="0"/>
                  <a:ea typeface="Arial"/>
                  <a:cs typeface="Arial" panose="020B0604020202020204" pitchFamily="34" charset="0"/>
                  <a:sym typeface="Arial"/>
                </a:rPr>
                <a:t>FeedB</a:t>
              </a:r>
              <a:endParaRPr sz="800" dirty="0">
                <a:solidFill>
                  <a:schemeClr val="lt1"/>
                </a:solidFill>
                <a:latin typeface="Arial" panose="020B0604020202020204" pitchFamily="34" charset="0"/>
                <a:ea typeface="Arial"/>
                <a:cs typeface="Arial" panose="020B0604020202020204" pitchFamily="34" charset="0"/>
                <a:sym typeface="Arial"/>
              </a:endParaRPr>
            </a:p>
          </p:txBody>
        </p:sp>
        <p:sp>
          <p:nvSpPr>
            <p:cNvPr id="937" name="Google Shape;937;p7"/>
            <p:cNvSpPr/>
            <p:nvPr/>
          </p:nvSpPr>
          <p:spPr>
            <a:xfrm>
              <a:off x="-1192" y="4657669"/>
              <a:ext cx="440598" cy="555625"/>
            </a:xfrm>
            <a:prstGeom prst="rightArrow">
              <a:avLst>
                <a:gd name="adj1" fmla="val 50000"/>
                <a:gd name="adj2" fmla="val 50000"/>
              </a:avLst>
            </a:prstGeom>
            <a:solidFill>
              <a:srgbClr val="002060"/>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err="1">
                  <a:solidFill>
                    <a:schemeClr val="lt1"/>
                  </a:solidFill>
                  <a:latin typeface="Arial" panose="020B0604020202020204" pitchFamily="34" charset="0"/>
                  <a:ea typeface="Arial"/>
                  <a:cs typeface="Arial" panose="020B0604020202020204" pitchFamily="34" charset="0"/>
                  <a:sym typeface="Arial"/>
                </a:rPr>
                <a:t>FeedC</a:t>
              </a:r>
              <a:endParaRPr sz="800" dirty="0">
                <a:solidFill>
                  <a:schemeClr val="lt1"/>
                </a:solidFill>
                <a:latin typeface="Arial" panose="020B0604020202020204" pitchFamily="34" charset="0"/>
                <a:ea typeface="Arial"/>
                <a:cs typeface="Arial" panose="020B0604020202020204" pitchFamily="34" charset="0"/>
                <a:sym typeface="Arial"/>
              </a:endParaRPr>
            </a:p>
          </p:txBody>
        </p:sp>
        <p:sp>
          <p:nvSpPr>
            <p:cNvPr id="938" name="Google Shape;938;p7"/>
            <p:cNvSpPr/>
            <p:nvPr/>
          </p:nvSpPr>
          <p:spPr>
            <a:xfrm>
              <a:off x="8687306" y="2820475"/>
              <a:ext cx="386607" cy="555625"/>
            </a:xfrm>
            <a:prstGeom prst="rightArrow">
              <a:avLst>
                <a:gd name="adj1" fmla="val 50000"/>
                <a:gd name="adj2" fmla="val 50000"/>
              </a:avLst>
            </a:prstGeom>
            <a:solidFill>
              <a:srgbClr val="00B0F0"/>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err="1">
                  <a:solidFill>
                    <a:schemeClr val="lt1"/>
                  </a:solidFill>
                  <a:latin typeface="Arial" panose="020B0604020202020204" pitchFamily="34" charset="0"/>
                  <a:ea typeface="Arial"/>
                  <a:cs typeface="Arial" panose="020B0604020202020204" pitchFamily="34" charset="0"/>
                  <a:sym typeface="Arial"/>
                </a:rPr>
                <a:t>ProdA</a:t>
              </a: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939" name="Google Shape;939;p7"/>
            <p:cNvSpPr/>
            <p:nvPr/>
          </p:nvSpPr>
          <p:spPr>
            <a:xfrm>
              <a:off x="8697102" y="3488391"/>
              <a:ext cx="386607" cy="555625"/>
            </a:xfrm>
            <a:prstGeom prst="rightArrow">
              <a:avLst>
                <a:gd name="adj1" fmla="val 50000"/>
                <a:gd name="adj2" fmla="val 50000"/>
              </a:avLst>
            </a:prstGeom>
            <a:solidFill>
              <a:srgbClr val="00B050"/>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err="1">
                  <a:solidFill>
                    <a:schemeClr val="lt1"/>
                  </a:solidFill>
                  <a:latin typeface="Arial" panose="020B0604020202020204" pitchFamily="34" charset="0"/>
                  <a:ea typeface="Arial"/>
                  <a:cs typeface="Arial" panose="020B0604020202020204" pitchFamily="34" charset="0"/>
                  <a:sym typeface="Arial"/>
                </a:rPr>
                <a:t>ProdB</a:t>
              </a: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940" name="Google Shape;940;p7"/>
            <p:cNvSpPr/>
            <p:nvPr/>
          </p:nvSpPr>
          <p:spPr>
            <a:xfrm>
              <a:off x="8697159" y="4185996"/>
              <a:ext cx="386607" cy="555625"/>
            </a:xfrm>
            <a:prstGeom prst="rightArrow">
              <a:avLst>
                <a:gd name="adj1" fmla="val 50000"/>
                <a:gd name="adj2" fmla="val 50000"/>
              </a:avLst>
            </a:prstGeom>
            <a:solidFill>
              <a:srgbClr val="92D050"/>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err="1">
                  <a:solidFill>
                    <a:schemeClr val="lt1"/>
                  </a:solidFill>
                  <a:latin typeface="Arial" panose="020B0604020202020204" pitchFamily="34" charset="0"/>
                  <a:ea typeface="Arial"/>
                  <a:cs typeface="Arial" panose="020B0604020202020204" pitchFamily="34" charset="0"/>
                  <a:sym typeface="Arial"/>
                </a:rPr>
                <a:t>ProdC</a:t>
              </a: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941" name="Google Shape;941;p7"/>
            <p:cNvSpPr/>
            <p:nvPr/>
          </p:nvSpPr>
          <p:spPr>
            <a:xfrm>
              <a:off x="8697160" y="4944461"/>
              <a:ext cx="386607" cy="555625"/>
            </a:xfrm>
            <a:prstGeom prst="rightArrow">
              <a:avLst>
                <a:gd name="adj1" fmla="val 50000"/>
                <a:gd name="adj2" fmla="val 50000"/>
              </a:avLst>
            </a:prstGeom>
            <a:solidFill>
              <a:srgbClr val="675A00"/>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800" dirty="0" err="1">
                  <a:solidFill>
                    <a:schemeClr val="lt1"/>
                  </a:solidFill>
                  <a:latin typeface="Arial" panose="020B0604020202020204" pitchFamily="34" charset="0"/>
                  <a:ea typeface="Arial"/>
                  <a:cs typeface="Arial" panose="020B0604020202020204" pitchFamily="34" charset="0"/>
                  <a:sym typeface="Arial"/>
                </a:rPr>
                <a:t>ProdD</a:t>
              </a:r>
              <a:endParaRPr sz="800" dirty="0">
                <a:solidFill>
                  <a:schemeClr val="lt1"/>
                </a:solidFill>
                <a:latin typeface="Arial" panose="020B0604020202020204" pitchFamily="34" charset="0"/>
                <a:ea typeface="Arial"/>
                <a:cs typeface="Arial" panose="020B0604020202020204" pitchFamily="34" charset="0"/>
                <a:sym typeface="Arial"/>
              </a:endParaRPr>
            </a:p>
          </p:txBody>
        </p:sp>
        <p:sp>
          <p:nvSpPr>
            <p:cNvPr id="942" name="Google Shape;942;p7"/>
            <p:cNvSpPr/>
            <p:nvPr/>
          </p:nvSpPr>
          <p:spPr>
            <a:xfrm rot="-5400000">
              <a:off x="5607637" y="1466608"/>
              <a:ext cx="386607" cy="555625"/>
            </a:xfrm>
            <a:prstGeom prst="rightArrow">
              <a:avLst>
                <a:gd name="adj1" fmla="val 50000"/>
                <a:gd name="adj2" fmla="val 50000"/>
              </a:avLst>
            </a:prstGeom>
            <a:solidFill>
              <a:schemeClr val="lt2"/>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100" dirty="0">
                  <a:solidFill>
                    <a:schemeClr val="dk1"/>
                  </a:solidFill>
                  <a:latin typeface="Arial" panose="020B0604020202020204" pitchFamily="34" charset="0"/>
                  <a:ea typeface="Arial"/>
                  <a:cs typeface="Arial" panose="020B0604020202020204" pitchFamily="34" charset="0"/>
                  <a:sym typeface="Arial"/>
                </a:rPr>
                <a:t>Fuel</a:t>
              </a: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943" name="Google Shape;943;p7"/>
            <p:cNvSpPr/>
            <p:nvPr/>
          </p:nvSpPr>
          <p:spPr>
            <a:xfrm>
              <a:off x="463883" y="1932229"/>
              <a:ext cx="8224551" cy="1211109"/>
            </a:xfrm>
            <a:prstGeom prst="can">
              <a:avLst>
                <a:gd name="adj" fmla="val 36871"/>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dirty="0" err="1">
                  <a:solidFill>
                    <a:schemeClr val="lt1"/>
                  </a:solidFill>
                  <a:latin typeface="Quattrocento Sans"/>
                  <a:ea typeface="Quattrocento Sans"/>
                  <a:cs typeface="Quattrocento Sans"/>
                  <a:sym typeface="Quattrocento Sans"/>
                </a:rPr>
                <a:t>Intermediate</a:t>
              </a:r>
              <a:r>
                <a:rPr lang="en-US" sz="1200" dirty="0" err="1">
                  <a:solidFill>
                    <a:schemeClr val="lt1"/>
                  </a:solidFill>
                  <a:latin typeface="Arial" panose="020B0604020202020204" pitchFamily="34" charset="0"/>
                  <a:ea typeface="Arial"/>
                  <a:cs typeface="Arial" panose="020B0604020202020204" pitchFamily="34" charset="0"/>
                  <a:sym typeface="Arial"/>
                </a:rPr>
                <a:t>A</a:t>
              </a:r>
              <a:endParaRPr sz="1200" dirty="0">
                <a:solidFill>
                  <a:schemeClr val="lt1"/>
                </a:solidFill>
                <a:latin typeface="Arial" panose="020B0604020202020204" pitchFamily="34" charset="0"/>
                <a:ea typeface="Arial"/>
                <a:cs typeface="Arial" panose="020B0604020202020204" pitchFamily="34" charset="0"/>
                <a:sym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1"/>
                                          </p:stCondLst>
                                        </p:cTn>
                                        <p:tgtEl>
                                          <p:spTgt spid="91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1"/>
                                          </p:stCondLst>
                                        </p:cTn>
                                        <p:tgtEl>
                                          <p:spTgt spid="789"/>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9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8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1"/>
                                          </p:stCondLst>
                                        </p:cTn>
                                        <p:tgtEl>
                                          <p:spTgt spid="78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1"/>
                                          </p:stCondLst>
                                        </p:cTn>
                                        <p:tgtEl>
                                          <p:spTgt spid="821"/>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1"/>
                                          </p:stCondLst>
                                        </p:cTn>
                                        <p:tgtEl>
                                          <p:spTgt spid="901"/>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1"/>
                                          </p:stCondLst>
                                        </p:cTn>
                                        <p:tgtEl>
                                          <p:spTgt spid="919"/>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87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1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8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47"/>
        <p:cNvGrpSpPr/>
        <p:nvPr/>
      </p:nvGrpSpPr>
      <p:grpSpPr>
        <a:xfrm>
          <a:off x="0" y="0"/>
          <a:ext cx="0" cy="0"/>
          <a:chOff x="0" y="0"/>
          <a:chExt cx="0" cy="0"/>
        </a:xfrm>
      </p:grpSpPr>
      <p:sp>
        <p:nvSpPr>
          <p:cNvPr id="948" name="Google Shape;948;p8"/>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Tabular Data Structure</a:t>
            </a:r>
            <a:endParaRPr dirty="0"/>
          </a:p>
        </p:txBody>
      </p:sp>
      <p:sp>
        <p:nvSpPr>
          <p:cNvPr id="949" name="Google Shape;949;p8"/>
          <p:cNvSpPr txBox="1">
            <a:spLocks noGrp="1"/>
          </p:cNvSpPr>
          <p:nvPr>
            <p:ph type="body" idx="1"/>
          </p:nvPr>
        </p:nvSpPr>
        <p:spPr>
          <a:xfrm>
            <a:off x="152400" y="1223682"/>
            <a:ext cx="8991600" cy="49530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The grand parent of all data storage. The only choice 20 years ago.</a:t>
            </a:r>
            <a:endParaRPr dirty="0"/>
          </a:p>
          <a:p>
            <a:pPr marL="342900" lvl="0" indent="-342900" algn="l" rtl="0">
              <a:spcBef>
                <a:spcPts val="640"/>
              </a:spcBef>
              <a:spcAft>
                <a:spcPts val="0"/>
              </a:spcAft>
              <a:buClr>
                <a:schemeClr val="dk1"/>
              </a:buClr>
              <a:buSzPts val="3200"/>
              <a:buChar char="•"/>
            </a:pPr>
            <a:r>
              <a:rPr lang="en-US" dirty="0"/>
              <a:t>Originates in 1970’s when there were many data storage variants:</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Network</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Hierarchical</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CODASYL</a:t>
            </a:r>
            <a:endParaRPr dirty="0">
              <a:latin typeface="Arial" panose="020B0604020202020204" pitchFamily="34" charset="0"/>
              <a:cs typeface="Arial" panose="020B0604020202020204" pitchFamily="34" charset="0"/>
            </a:endParaRPr>
          </a:p>
        </p:txBody>
      </p:sp>
      <p:sp>
        <p:nvSpPr>
          <p:cNvPr id="950" name="Google Shape;950;p8"/>
          <p:cNvSpPr/>
          <p:nvPr/>
        </p:nvSpPr>
        <p:spPr>
          <a:xfrm>
            <a:off x="4114800" y="3581400"/>
            <a:ext cx="4953000" cy="2743200"/>
          </a:xfrm>
          <a:prstGeom prst="doubleWave">
            <a:avLst>
              <a:gd name="adj1" fmla="val 6250"/>
              <a:gd name="adj2" fmla="val 0"/>
            </a:avLst>
          </a:prstGeom>
          <a:solidFill>
            <a:schemeClr val="accent1">
              <a:alpha val="35686"/>
            </a:schemeClr>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i="1" dirty="0">
                <a:solidFill>
                  <a:schemeClr val="dk1"/>
                </a:solidFill>
                <a:latin typeface="Arial" panose="020B0604020202020204" pitchFamily="34" charset="0"/>
                <a:ea typeface="Arial"/>
                <a:cs typeface="Arial" panose="020B0604020202020204" pitchFamily="34" charset="0"/>
                <a:sym typeface="Arial"/>
              </a:rPr>
              <a:t>Research by Codd at IBM led to the tuple-structure of RDBMS</a:t>
            </a:r>
            <a:endParaRPr dirty="0"/>
          </a:p>
          <a:p>
            <a:pPr marL="285750" marR="0" lvl="0" indent="-285750" algn="l" rtl="0">
              <a:spcBef>
                <a:spcPts val="0"/>
              </a:spcBef>
              <a:spcAft>
                <a:spcPts val="0"/>
              </a:spcAft>
              <a:buClr>
                <a:schemeClr val="dk1"/>
              </a:buClr>
              <a:buSzPts val="1800"/>
              <a:buFont typeface="Arial"/>
              <a:buChar char="•"/>
            </a:pPr>
            <a:r>
              <a:rPr lang="en-US" sz="1800" i="1" dirty="0">
                <a:solidFill>
                  <a:schemeClr val="dk1"/>
                </a:solidFill>
                <a:latin typeface="Arial" panose="020B0604020202020204" pitchFamily="34" charset="0"/>
                <a:ea typeface="Arial"/>
                <a:cs typeface="Arial" panose="020B0604020202020204" pitchFamily="34" charset="0"/>
                <a:sym typeface="Arial"/>
              </a:rPr>
              <a:t>They originally </a:t>
            </a:r>
            <a:r>
              <a:rPr lang="en-US" sz="1800" i="1" dirty="0" err="1">
                <a:solidFill>
                  <a:schemeClr val="dk1"/>
                </a:solidFill>
                <a:latin typeface="Arial" panose="020B0604020202020204" pitchFamily="34" charset="0"/>
                <a:ea typeface="Arial"/>
                <a:cs typeface="Arial" panose="020B0604020202020204" pitchFamily="34" charset="0"/>
                <a:sym typeface="Arial"/>
              </a:rPr>
              <a:t>favoured</a:t>
            </a:r>
            <a:r>
              <a:rPr lang="en-US" sz="1800" i="1" dirty="0">
                <a:solidFill>
                  <a:schemeClr val="dk1"/>
                </a:solidFill>
                <a:latin typeface="Arial" panose="020B0604020202020204" pitchFamily="34" charset="0"/>
                <a:ea typeface="Arial"/>
                <a:cs typeface="Arial" panose="020B0604020202020204" pitchFamily="34" charset="0"/>
                <a:sym typeface="Arial"/>
              </a:rPr>
              <a:t> the </a:t>
            </a:r>
            <a:r>
              <a:rPr lang="en-US" sz="1800" b="1" i="1" u="sng" dirty="0">
                <a:solidFill>
                  <a:schemeClr val="dk1"/>
                </a:solidFill>
                <a:latin typeface="Arial" panose="020B0604020202020204" pitchFamily="34" charset="0"/>
                <a:ea typeface="Arial"/>
                <a:cs typeface="Arial" panose="020B0604020202020204" pitchFamily="34" charset="0"/>
                <a:sym typeface="Arial"/>
              </a:rPr>
              <a:t>graph</a:t>
            </a:r>
            <a:r>
              <a:rPr lang="en-US" sz="1800" i="1" dirty="0">
                <a:solidFill>
                  <a:schemeClr val="dk1"/>
                </a:solidFill>
                <a:latin typeface="Arial" panose="020B0604020202020204" pitchFamily="34" charset="0"/>
                <a:ea typeface="Arial"/>
                <a:cs typeface="Arial" panose="020B0604020202020204" pitchFamily="34" charset="0"/>
                <a:sym typeface="Arial"/>
              </a:rPr>
              <a:t> structure but the primary storage technology of the data was sequential access tape. </a:t>
            </a:r>
            <a:endParaRPr dirty="0"/>
          </a:p>
          <a:p>
            <a:pPr marL="285750" marR="0" lvl="0" indent="-285750" algn="l" rtl="0">
              <a:spcBef>
                <a:spcPts val="0"/>
              </a:spcBef>
              <a:spcAft>
                <a:spcPts val="0"/>
              </a:spcAft>
              <a:buClr>
                <a:schemeClr val="dk1"/>
              </a:buClr>
              <a:buSzPts val="1800"/>
              <a:buFont typeface="Arial"/>
              <a:buChar char="•"/>
            </a:pPr>
            <a:r>
              <a:rPr lang="en-US" sz="1800" i="1" dirty="0">
                <a:solidFill>
                  <a:schemeClr val="dk1"/>
                </a:solidFill>
                <a:latin typeface="Arial" panose="020B0604020202020204" pitchFamily="34" charset="0"/>
                <a:ea typeface="Arial"/>
                <a:cs typeface="Arial" panose="020B0604020202020204" pitchFamily="34" charset="0"/>
                <a:sym typeface="Arial"/>
              </a:rPr>
              <a:t>Graph structures necessitate random access storage.</a:t>
            </a:r>
            <a:endParaRPr dirty="0"/>
          </a:p>
          <a:p>
            <a:pPr marL="0" marR="0" lvl="0" indent="0" algn="ctr" rtl="0">
              <a:spcBef>
                <a:spcPts val="0"/>
              </a:spcBef>
              <a:spcAft>
                <a:spcPts val="0"/>
              </a:spcAft>
              <a:buNone/>
            </a:pPr>
            <a:endParaRPr sz="1800" i="1" dirty="0">
              <a:solidFill>
                <a:schemeClr val="dk1"/>
              </a:solidFill>
              <a:latin typeface="Arial" panose="020B0604020202020204" pitchFamily="34" charset="0"/>
              <a:ea typeface="Arial"/>
              <a:cs typeface="Arial" panose="020B060402020202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54"/>
        <p:cNvGrpSpPr/>
        <p:nvPr/>
      </p:nvGrpSpPr>
      <p:grpSpPr>
        <a:xfrm>
          <a:off x="0" y="0"/>
          <a:ext cx="0" cy="0"/>
          <a:chOff x="0" y="0"/>
          <a:chExt cx="0" cy="0"/>
        </a:xfrm>
      </p:grpSpPr>
      <p:sp>
        <p:nvSpPr>
          <p:cNvPr id="955" name="Google Shape;955;p9"/>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Tabular Data Structure Example</a:t>
            </a:r>
            <a:endParaRPr dirty="0"/>
          </a:p>
        </p:txBody>
      </p:sp>
      <p:sp>
        <p:nvSpPr>
          <p:cNvPr id="956" name="Google Shape;956;p9"/>
          <p:cNvSpPr txBox="1">
            <a:spLocks noGrp="1"/>
          </p:cNvSpPr>
          <p:nvPr>
            <p:ph type="body" idx="1"/>
          </p:nvPr>
        </p:nvSpPr>
        <p:spPr>
          <a:xfrm>
            <a:off x="17928" y="1295401"/>
            <a:ext cx="9126071" cy="1600200"/>
          </a:xfrm>
          <a:prstGeom prst="rect">
            <a:avLst/>
          </a:prstGeom>
          <a:noFill/>
          <a:ln>
            <a:noFill/>
          </a:ln>
        </p:spPr>
        <p:txBody>
          <a:bodyPr spcFirstLastPara="1" wrap="square" lIns="91425" tIns="45700" rIns="91425" bIns="45700" anchor="t" anchorCtr="0">
            <a:normAutofit fontScale="70000" lnSpcReduction="20000"/>
          </a:bodyPr>
          <a:lstStyle/>
          <a:p>
            <a:pPr marL="342900" lvl="0" indent="-342900" algn="l" rtl="0">
              <a:spcBef>
                <a:spcPts val="0"/>
              </a:spcBef>
              <a:spcAft>
                <a:spcPts val="0"/>
              </a:spcAft>
              <a:buClr>
                <a:schemeClr val="dk1"/>
              </a:buClr>
              <a:buSzPct val="100000"/>
              <a:buChar char="•"/>
            </a:pPr>
            <a:r>
              <a:rPr lang="en-US" dirty="0"/>
              <a:t>Organizing our example model requires ~25 ‘tables’</a:t>
            </a:r>
            <a:endParaRPr dirty="0"/>
          </a:p>
          <a:p>
            <a:pPr marL="742950" lvl="1" indent="-285750" algn="l" rtl="0">
              <a:spcBef>
                <a:spcPts val="392"/>
              </a:spcBef>
              <a:spcAft>
                <a:spcPts val="0"/>
              </a:spcAft>
              <a:buClr>
                <a:schemeClr val="dk1"/>
              </a:buClr>
              <a:buSzPct val="100000"/>
              <a:buChar char="–"/>
            </a:pPr>
            <a:r>
              <a:rPr lang="en-US" dirty="0">
                <a:latin typeface="Arial" panose="020B0604020202020204" pitchFamily="34" charset="0"/>
                <a:cs typeface="Arial" panose="020B0604020202020204" pitchFamily="34" charset="0"/>
              </a:rPr>
              <a:t>Material, Mode, Plan, Schedule, </a:t>
            </a:r>
            <a:r>
              <a:rPr lang="en-US" dirty="0" err="1">
                <a:latin typeface="Arial" panose="020B0604020202020204" pitchFamily="34" charset="0"/>
                <a:cs typeface="Arial" panose="020B0604020202020204" pitchFamily="34" charset="0"/>
              </a:rPr>
              <a:t>BatteryLimit</a:t>
            </a:r>
            <a:r>
              <a:rPr lang="en-US" dirty="0">
                <a:latin typeface="Arial" panose="020B0604020202020204" pitchFamily="34" charset="0"/>
                <a:cs typeface="Arial" panose="020B0604020202020204" pitchFamily="34" charset="0"/>
              </a:rPr>
              <a:t>, Tank, Unit, </a:t>
            </a:r>
            <a:r>
              <a:rPr lang="en-US" dirty="0" err="1">
                <a:latin typeface="Arial" panose="020B0604020202020204" pitchFamily="34" charset="0"/>
                <a:cs typeface="Arial" panose="020B0604020202020204" pitchFamily="34" charset="0"/>
              </a:rPr>
              <a:t>SensingDevice</a:t>
            </a:r>
            <a:r>
              <a:rPr lang="en-US" dirty="0">
                <a:latin typeface="Arial" panose="020B0604020202020204" pitchFamily="34" charset="0"/>
                <a:cs typeface="Arial" panose="020B0604020202020204" pitchFamily="34" charset="0"/>
              </a:rPr>
              <a:t>, Signal, Attachment, Attribute, Lineup, Measurement, Movement, Operation, </a:t>
            </a:r>
            <a:r>
              <a:rPr lang="en-US" dirty="0" err="1">
                <a:latin typeface="Arial" panose="020B0604020202020204" pitchFamily="34" charset="0"/>
                <a:cs typeface="Arial" panose="020B0604020202020204" pitchFamily="34" charset="0"/>
              </a:rPr>
              <a:t>PlanMaterial</a:t>
            </a:r>
            <a:r>
              <a:rPr lang="en-US" dirty="0">
                <a:latin typeface="Arial" panose="020B0604020202020204" pitchFamily="34" charset="0"/>
                <a:cs typeface="Arial" panose="020B0604020202020204" pitchFamily="34" charset="0"/>
              </a:rPr>
              <a:t>, Storage,…</a:t>
            </a:r>
            <a:endParaRPr dirty="0">
              <a:latin typeface="Arial" panose="020B0604020202020204" pitchFamily="34" charset="0"/>
              <a:cs typeface="Arial" panose="020B0604020202020204" pitchFamily="34" charset="0"/>
            </a:endParaRPr>
          </a:p>
          <a:p>
            <a:pPr marL="342900" lvl="0" indent="-342900" algn="l" rtl="0">
              <a:spcBef>
                <a:spcPts val="448"/>
              </a:spcBef>
              <a:spcAft>
                <a:spcPts val="0"/>
              </a:spcAft>
              <a:buClr>
                <a:schemeClr val="dk1"/>
              </a:buClr>
              <a:buSzPct val="100000"/>
              <a:buChar char="•"/>
            </a:pPr>
            <a:r>
              <a:rPr lang="en-US" dirty="0"/>
              <a:t>These tables require ‘foreign-keys’ to reference data in other tables</a:t>
            </a:r>
            <a:endParaRPr dirty="0"/>
          </a:p>
        </p:txBody>
      </p:sp>
      <p:pic>
        <p:nvPicPr>
          <p:cNvPr id="957" name="Google Shape;957;p9"/>
          <p:cNvPicPr preferRelativeResize="0"/>
          <p:nvPr/>
        </p:nvPicPr>
        <p:blipFill rotWithShape="1">
          <a:blip r:embed="rId3">
            <a:alphaModFix/>
          </a:blip>
          <a:srcRect/>
          <a:stretch/>
        </p:blipFill>
        <p:spPr>
          <a:xfrm>
            <a:off x="1371600" y="5663264"/>
            <a:ext cx="5157861" cy="1072698"/>
          </a:xfrm>
          <a:prstGeom prst="rect">
            <a:avLst/>
          </a:prstGeom>
          <a:solidFill>
            <a:schemeClr val="lt1"/>
          </a:solidFill>
          <a:ln w="9525" cap="flat" cmpd="sng">
            <a:solidFill>
              <a:srgbClr val="59A924"/>
            </a:solidFill>
            <a:prstDash val="solid"/>
            <a:round/>
            <a:headEnd type="none" w="sm" len="sm"/>
            <a:tailEnd type="none" w="sm" len="sm"/>
          </a:ln>
        </p:spPr>
      </p:pic>
      <p:pic>
        <p:nvPicPr>
          <p:cNvPr id="958" name="Google Shape;958;p9"/>
          <p:cNvPicPr preferRelativeResize="0"/>
          <p:nvPr/>
        </p:nvPicPr>
        <p:blipFill rotWithShape="1">
          <a:blip r:embed="rId4">
            <a:alphaModFix/>
          </a:blip>
          <a:srcRect/>
          <a:stretch/>
        </p:blipFill>
        <p:spPr>
          <a:xfrm>
            <a:off x="7068673" y="5094394"/>
            <a:ext cx="1408667" cy="879909"/>
          </a:xfrm>
          <a:prstGeom prst="rect">
            <a:avLst/>
          </a:prstGeom>
          <a:solidFill>
            <a:schemeClr val="lt1"/>
          </a:solidFill>
          <a:ln w="9525" cap="flat" cmpd="sng">
            <a:solidFill>
              <a:srgbClr val="59A924"/>
            </a:solidFill>
            <a:prstDash val="solid"/>
            <a:round/>
            <a:headEnd type="none" w="sm" len="sm"/>
            <a:tailEnd type="none" w="sm" len="sm"/>
          </a:ln>
        </p:spPr>
      </p:pic>
      <p:pic>
        <p:nvPicPr>
          <p:cNvPr id="959" name="Google Shape;959;p9"/>
          <p:cNvPicPr preferRelativeResize="0"/>
          <p:nvPr/>
        </p:nvPicPr>
        <p:blipFill rotWithShape="1">
          <a:blip r:embed="rId5">
            <a:alphaModFix/>
          </a:blip>
          <a:srcRect/>
          <a:stretch/>
        </p:blipFill>
        <p:spPr>
          <a:xfrm>
            <a:off x="1506072" y="2783407"/>
            <a:ext cx="5181600" cy="1313808"/>
          </a:xfrm>
          <a:prstGeom prst="rect">
            <a:avLst/>
          </a:prstGeom>
          <a:solidFill>
            <a:schemeClr val="lt1"/>
          </a:solidFill>
          <a:ln w="9525" cap="flat" cmpd="sng">
            <a:solidFill>
              <a:srgbClr val="59A924"/>
            </a:solidFill>
            <a:prstDash val="solid"/>
            <a:round/>
            <a:headEnd type="none" w="sm" len="sm"/>
            <a:tailEnd type="none" w="sm" len="sm"/>
          </a:ln>
        </p:spPr>
      </p:pic>
      <p:pic>
        <p:nvPicPr>
          <p:cNvPr id="960" name="Google Shape;960;p9"/>
          <p:cNvPicPr preferRelativeResize="0"/>
          <p:nvPr/>
        </p:nvPicPr>
        <p:blipFill rotWithShape="1">
          <a:blip r:embed="rId6">
            <a:alphaModFix/>
          </a:blip>
          <a:srcRect/>
          <a:stretch/>
        </p:blipFill>
        <p:spPr>
          <a:xfrm>
            <a:off x="7068672" y="4024415"/>
            <a:ext cx="1183341" cy="451423"/>
          </a:xfrm>
          <a:prstGeom prst="rect">
            <a:avLst/>
          </a:prstGeom>
          <a:solidFill>
            <a:schemeClr val="lt1"/>
          </a:solidFill>
          <a:ln w="9525" cap="flat" cmpd="sng">
            <a:solidFill>
              <a:srgbClr val="59A924"/>
            </a:solidFill>
            <a:prstDash val="solid"/>
            <a:round/>
            <a:headEnd type="none" w="sm" len="sm"/>
            <a:tailEnd type="none" w="sm" len="sm"/>
          </a:ln>
        </p:spPr>
      </p:pic>
      <p:pic>
        <p:nvPicPr>
          <p:cNvPr id="961" name="Google Shape;961;p9"/>
          <p:cNvPicPr preferRelativeResize="0"/>
          <p:nvPr/>
        </p:nvPicPr>
        <p:blipFill rotWithShape="1">
          <a:blip r:embed="rId7">
            <a:alphaModFix/>
          </a:blip>
          <a:srcRect/>
          <a:stretch/>
        </p:blipFill>
        <p:spPr>
          <a:xfrm>
            <a:off x="7068672" y="4554754"/>
            <a:ext cx="1066800" cy="370340"/>
          </a:xfrm>
          <a:prstGeom prst="rect">
            <a:avLst/>
          </a:prstGeom>
          <a:solidFill>
            <a:schemeClr val="lt1"/>
          </a:solidFill>
          <a:ln w="9525" cap="flat" cmpd="sng">
            <a:solidFill>
              <a:srgbClr val="59A924"/>
            </a:solidFill>
            <a:prstDash val="solid"/>
            <a:round/>
            <a:headEnd type="none" w="sm" len="sm"/>
            <a:tailEnd type="none" w="sm" len="sm"/>
          </a:ln>
        </p:spPr>
      </p:pic>
      <p:cxnSp>
        <p:nvCxnSpPr>
          <p:cNvPr id="962" name="Google Shape;962;p9"/>
          <p:cNvCxnSpPr>
            <a:stCxn id="959" idx="2"/>
            <a:endCxn id="960" idx="1"/>
          </p:cNvCxnSpPr>
          <p:nvPr/>
        </p:nvCxnSpPr>
        <p:spPr>
          <a:xfrm rot="-5400000" flipH="1">
            <a:off x="5506272" y="2687815"/>
            <a:ext cx="153000" cy="2971800"/>
          </a:xfrm>
          <a:prstGeom prst="bentConnector2">
            <a:avLst/>
          </a:prstGeom>
          <a:noFill/>
          <a:ln w="12700" cap="flat" cmpd="sng">
            <a:solidFill>
              <a:srgbClr val="FF6803"/>
            </a:solidFill>
            <a:prstDash val="solid"/>
            <a:round/>
            <a:headEnd type="triangle" w="med" len="med"/>
            <a:tailEnd type="triangle" w="med" len="med"/>
          </a:ln>
        </p:spPr>
      </p:cxnSp>
      <p:cxnSp>
        <p:nvCxnSpPr>
          <p:cNvPr id="963" name="Google Shape;963;p9"/>
          <p:cNvCxnSpPr>
            <a:stCxn id="959" idx="2"/>
            <a:endCxn id="961" idx="1"/>
          </p:cNvCxnSpPr>
          <p:nvPr/>
        </p:nvCxnSpPr>
        <p:spPr>
          <a:xfrm rot="-5400000" flipH="1">
            <a:off x="5261472" y="2932615"/>
            <a:ext cx="642600" cy="2971800"/>
          </a:xfrm>
          <a:prstGeom prst="bentConnector2">
            <a:avLst/>
          </a:prstGeom>
          <a:noFill/>
          <a:ln w="12700" cap="flat" cmpd="sng">
            <a:solidFill>
              <a:srgbClr val="FF6803"/>
            </a:solidFill>
            <a:prstDash val="solid"/>
            <a:round/>
            <a:headEnd type="triangle" w="med" len="med"/>
            <a:tailEnd type="triangle" w="med" len="med"/>
          </a:ln>
        </p:spPr>
      </p:cxnSp>
      <p:cxnSp>
        <p:nvCxnSpPr>
          <p:cNvPr id="964" name="Google Shape;964;p9"/>
          <p:cNvCxnSpPr>
            <a:stCxn id="959" idx="2"/>
            <a:endCxn id="958" idx="1"/>
          </p:cNvCxnSpPr>
          <p:nvPr/>
        </p:nvCxnSpPr>
        <p:spPr>
          <a:xfrm rot="-5400000" flipH="1">
            <a:off x="4864272" y="3329815"/>
            <a:ext cx="1437000" cy="2971800"/>
          </a:xfrm>
          <a:prstGeom prst="bentConnector2">
            <a:avLst/>
          </a:prstGeom>
          <a:noFill/>
          <a:ln w="12700" cap="flat" cmpd="sng">
            <a:solidFill>
              <a:srgbClr val="FF6803"/>
            </a:solidFill>
            <a:prstDash val="solid"/>
            <a:round/>
            <a:headEnd type="triangle" w="med" len="med"/>
            <a:tailEnd type="triangle" w="med" len="med"/>
          </a:ln>
        </p:spPr>
      </p:cxnSp>
      <p:cxnSp>
        <p:nvCxnSpPr>
          <p:cNvPr id="965" name="Google Shape;965;p9"/>
          <p:cNvCxnSpPr>
            <a:stCxn id="957" idx="0"/>
            <a:endCxn id="960" idx="1"/>
          </p:cNvCxnSpPr>
          <p:nvPr/>
        </p:nvCxnSpPr>
        <p:spPr>
          <a:xfrm rot="-5400000">
            <a:off x="4803131" y="3397664"/>
            <a:ext cx="1413000" cy="3118200"/>
          </a:xfrm>
          <a:prstGeom prst="bentConnector2">
            <a:avLst/>
          </a:prstGeom>
          <a:noFill/>
          <a:ln w="12700" cap="flat" cmpd="sng">
            <a:solidFill>
              <a:srgbClr val="FF6803"/>
            </a:solidFill>
            <a:prstDash val="solid"/>
            <a:round/>
            <a:headEnd type="triangle" w="med" len="med"/>
            <a:tailEnd type="triangle" w="med" len="med"/>
          </a:ln>
        </p:spPr>
      </p:cxnSp>
      <p:cxnSp>
        <p:nvCxnSpPr>
          <p:cNvPr id="966" name="Google Shape;966;p9"/>
          <p:cNvCxnSpPr>
            <a:stCxn id="957" idx="0"/>
            <a:endCxn id="958" idx="1"/>
          </p:cNvCxnSpPr>
          <p:nvPr/>
        </p:nvCxnSpPr>
        <p:spPr>
          <a:xfrm rot="-5400000">
            <a:off x="5445131" y="4039664"/>
            <a:ext cx="129000" cy="3118200"/>
          </a:xfrm>
          <a:prstGeom prst="bentConnector2">
            <a:avLst/>
          </a:prstGeom>
          <a:noFill/>
          <a:ln w="12700" cap="flat" cmpd="sng">
            <a:solidFill>
              <a:srgbClr val="FF6803"/>
            </a:solidFill>
            <a:prstDash val="solid"/>
            <a:round/>
            <a:headEnd type="triangl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5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5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6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6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6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6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6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6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70"/>
        <p:cNvGrpSpPr/>
        <p:nvPr/>
      </p:nvGrpSpPr>
      <p:grpSpPr>
        <a:xfrm>
          <a:off x="0" y="0"/>
          <a:ext cx="0" cy="0"/>
          <a:chOff x="0" y="0"/>
          <a:chExt cx="0" cy="0"/>
        </a:xfrm>
      </p:grpSpPr>
      <p:sp>
        <p:nvSpPr>
          <p:cNvPr id="971" name="Google Shape;971;p10"/>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Tabular Data Structure Pro/Con</a:t>
            </a:r>
            <a:endParaRPr dirty="0"/>
          </a:p>
        </p:txBody>
      </p:sp>
      <p:sp>
        <p:nvSpPr>
          <p:cNvPr id="972" name="Google Shape;972;p10"/>
          <p:cNvSpPr txBox="1">
            <a:spLocks noGrp="1"/>
          </p:cNvSpPr>
          <p:nvPr>
            <p:ph type="body" idx="1"/>
          </p:nvPr>
        </p:nvSpPr>
        <p:spPr>
          <a:xfrm>
            <a:off x="152400" y="1295400"/>
            <a:ext cx="89154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Pro</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Well established</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Well supported</a:t>
            </a:r>
            <a:endParaRPr dirty="0">
              <a:latin typeface="Arial" panose="020B0604020202020204" pitchFamily="34" charset="0"/>
              <a:cs typeface="Arial" panose="020B0604020202020204" pitchFamily="34" charset="0"/>
            </a:endParaRPr>
          </a:p>
          <a:p>
            <a:pPr marL="342900" lvl="0" indent="-342900" algn="l" rtl="0">
              <a:spcBef>
                <a:spcPts val="640"/>
              </a:spcBef>
              <a:spcAft>
                <a:spcPts val="0"/>
              </a:spcAft>
              <a:buClr>
                <a:schemeClr val="dk1"/>
              </a:buClr>
              <a:buSzPts val="3200"/>
              <a:buChar char="•"/>
            </a:pPr>
            <a:r>
              <a:rPr lang="en-US" dirty="0"/>
              <a:t>Con</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Inflexible model</a:t>
            </a:r>
            <a:endParaRPr dirty="0">
              <a:latin typeface="Arial" panose="020B0604020202020204" pitchFamily="34" charset="0"/>
              <a:cs typeface="Arial" panose="020B0604020202020204" pitchFamily="34" charset="0"/>
            </a:endParaRPr>
          </a:p>
          <a:p>
            <a:pPr marL="1143000" lvl="2" indent="-228600" algn="l" rtl="0">
              <a:spcBef>
                <a:spcPts val="480"/>
              </a:spcBef>
              <a:spcAft>
                <a:spcPts val="0"/>
              </a:spcAft>
              <a:buClr>
                <a:schemeClr val="dk1"/>
              </a:buClr>
              <a:buSzPts val="2400"/>
              <a:buChar char="•"/>
            </a:pPr>
            <a:r>
              <a:rPr lang="en-US" dirty="0">
                <a:latin typeface="Arial" panose="020B0604020202020204" pitchFamily="34" charset="0"/>
                <a:cs typeface="Arial" panose="020B0604020202020204" pitchFamily="34" charset="0"/>
              </a:rPr>
              <a:t>Changes to information concepts cause expensive schema changes</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Query complexity</a:t>
            </a:r>
            <a:endParaRPr dirty="0">
              <a:latin typeface="Arial" panose="020B0604020202020204" pitchFamily="34" charset="0"/>
              <a:cs typeface="Arial" panose="020B0604020202020204" pitchFamily="34" charset="0"/>
            </a:endParaRPr>
          </a:p>
          <a:p>
            <a:pPr marL="742950" lvl="1" indent="-107950" algn="l" rtl="0">
              <a:spcBef>
                <a:spcPts val="560"/>
              </a:spcBef>
              <a:spcAft>
                <a:spcPts val="0"/>
              </a:spcAft>
              <a:buClr>
                <a:schemeClr val="dk1"/>
              </a:buClr>
              <a:buSzPts val="2800"/>
              <a:buNone/>
            </a:pPr>
            <a:endParaRPr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7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7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7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7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7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7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76"/>
        <p:cNvGrpSpPr/>
        <p:nvPr/>
      </p:nvGrpSpPr>
      <p:grpSpPr>
        <a:xfrm>
          <a:off x="0" y="0"/>
          <a:ext cx="0" cy="0"/>
          <a:chOff x="0" y="0"/>
          <a:chExt cx="0" cy="0"/>
        </a:xfrm>
      </p:grpSpPr>
      <p:sp>
        <p:nvSpPr>
          <p:cNvPr id="977" name="Google Shape;977;p11"/>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Document Data Structure</a:t>
            </a:r>
            <a:endParaRPr dirty="0"/>
          </a:p>
        </p:txBody>
      </p:sp>
      <p:sp>
        <p:nvSpPr>
          <p:cNvPr id="978" name="Google Shape;978;p11"/>
          <p:cNvSpPr txBox="1">
            <a:spLocks noGrp="1"/>
          </p:cNvSpPr>
          <p:nvPr>
            <p:ph type="body" idx="1"/>
          </p:nvPr>
        </p:nvSpPr>
        <p:spPr>
          <a:xfrm>
            <a:off x="152400" y="1219200"/>
            <a:ext cx="89154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Basis of most ‘big-data’ stores</a:t>
            </a:r>
            <a:endParaRPr dirty="0"/>
          </a:p>
          <a:p>
            <a:pPr marL="342900" lvl="0" indent="-342900" algn="l" rtl="0">
              <a:spcBef>
                <a:spcPts val="640"/>
              </a:spcBef>
              <a:spcAft>
                <a:spcPts val="0"/>
              </a:spcAft>
              <a:buClr>
                <a:schemeClr val="dk1"/>
              </a:buClr>
              <a:buSzPts val="3200"/>
              <a:buChar char="•"/>
            </a:pPr>
            <a:r>
              <a:rPr lang="en-US" dirty="0"/>
              <a:t>Often use XML, JSON, POJO as their content</a:t>
            </a:r>
            <a:endParaRPr dirty="0"/>
          </a:p>
          <a:p>
            <a:pPr marL="342900" lvl="0" indent="-342900" algn="l" rtl="0">
              <a:spcBef>
                <a:spcPts val="640"/>
              </a:spcBef>
              <a:spcAft>
                <a:spcPts val="0"/>
              </a:spcAft>
              <a:buClr>
                <a:schemeClr val="dk1"/>
              </a:buClr>
              <a:buSzPts val="3200"/>
              <a:buChar char="•"/>
            </a:pPr>
            <a:r>
              <a:rPr lang="en-US" dirty="0"/>
              <a:t>HBase/MongoDB/Cassandra the most popular variants</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12"/>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Document Data Structure Example</a:t>
            </a:r>
            <a:endParaRPr dirty="0"/>
          </a:p>
        </p:txBody>
      </p:sp>
      <p:sp>
        <p:nvSpPr>
          <p:cNvPr id="984" name="Google Shape;984;p12"/>
          <p:cNvSpPr txBox="1">
            <a:spLocks noGrp="1"/>
          </p:cNvSpPr>
          <p:nvPr>
            <p:ph type="body" idx="1"/>
          </p:nvPr>
        </p:nvSpPr>
        <p:spPr>
          <a:xfrm>
            <a:off x="457200" y="1327025"/>
            <a:ext cx="8229600" cy="8382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Attachment and associated JSON objects</a:t>
            </a:r>
            <a:endParaRPr dirty="0"/>
          </a:p>
        </p:txBody>
      </p:sp>
      <p:sp>
        <p:nvSpPr>
          <p:cNvPr id="985" name="Google Shape;985;p12"/>
          <p:cNvSpPr txBox="1"/>
          <p:nvPr/>
        </p:nvSpPr>
        <p:spPr>
          <a:xfrm>
            <a:off x="3429000" y="2895600"/>
            <a:ext cx="3581400" cy="830997"/>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  "@id" : "plant.Attachment:Feed.3.1.feedsTo.Unit.3",</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  "@type" : "</a:t>
            </a:r>
            <a:r>
              <a:rPr lang="en-US" sz="600" dirty="0" err="1">
                <a:solidFill>
                  <a:schemeClr val="dk1"/>
                </a:solidFill>
                <a:latin typeface="Courier New"/>
                <a:ea typeface="Courier New"/>
                <a:cs typeface="Courier New"/>
                <a:sym typeface="Courier New"/>
              </a:rPr>
              <a:t>plant:Attachment</a:t>
            </a:r>
            <a:r>
              <a:rPr lang="en-US" sz="600" dirty="0">
                <a:solidFill>
                  <a:schemeClr val="dk1"/>
                </a:solidFill>
                <a:latin typeface="Courier New"/>
                <a:ea typeface="Courier New"/>
                <a:cs typeface="Courier New"/>
                <a:sym typeface="Courier New"/>
              </a:rPr>
              <a:t>",</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  "</a:t>
            </a:r>
            <a:r>
              <a:rPr lang="en-US" sz="600" dirty="0" err="1">
                <a:solidFill>
                  <a:schemeClr val="dk1"/>
                </a:solidFill>
                <a:latin typeface="Courier New"/>
                <a:ea typeface="Courier New"/>
                <a:cs typeface="Courier New"/>
                <a:sym typeface="Courier New"/>
              </a:rPr>
              <a:t>attachment.AttachmentType</a:t>
            </a:r>
            <a:r>
              <a:rPr lang="en-US" sz="600" dirty="0">
                <a:solidFill>
                  <a:schemeClr val="dk1"/>
                </a:solidFill>
                <a:latin typeface="Courier New"/>
                <a:ea typeface="Courier New"/>
                <a:cs typeface="Courier New"/>
                <a:sym typeface="Courier New"/>
              </a:rPr>
              <a:t>" : "</a:t>
            </a:r>
            <a:r>
              <a:rPr lang="en-US" sz="600" dirty="0" err="1">
                <a:solidFill>
                  <a:schemeClr val="dk1"/>
                </a:solidFill>
                <a:latin typeface="Courier New"/>
                <a:ea typeface="Courier New"/>
                <a:cs typeface="Courier New"/>
                <a:sym typeface="Courier New"/>
              </a:rPr>
              <a:t>plant.AttachmentType:FeedsTo</a:t>
            </a:r>
            <a:r>
              <a:rPr lang="en-US" sz="600" dirty="0">
                <a:solidFill>
                  <a:schemeClr val="dk1"/>
                </a:solidFill>
                <a:latin typeface="Courier New"/>
                <a:ea typeface="Courier New"/>
                <a:cs typeface="Courier New"/>
                <a:sym typeface="Courier New"/>
              </a:rPr>
              <a:t>",</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  "</a:t>
            </a:r>
            <a:r>
              <a:rPr lang="en-US" sz="600" dirty="0" err="1">
                <a:solidFill>
                  <a:schemeClr val="dk1"/>
                </a:solidFill>
                <a:latin typeface="Courier New"/>
                <a:ea typeface="Courier New"/>
                <a:cs typeface="Courier New"/>
                <a:sym typeface="Courier New"/>
              </a:rPr>
              <a:t>attachment.from.PlantItem</a:t>
            </a:r>
            <a:r>
              <a:rPr lang="en-US" sz="600" dirty="0">
                <a:solidFill>
                  <a:schemeClr val="dk1"/>
                </a:solidFill>
                <a:latin typeface="Courier New"/>
                <a:ea typeface="Courier New"/>
                <a:cs typeface="Courier New"/>
                <a:sym typeface="Courier New"/>
              </a:rPr>
              <a:t>" : "plant.BatteryLimit:Feed.3.1",</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  "</a:t>
            </a:r>
            <a:r>
              <a:rPr lang="en-US" sz="600" dirty="0" err="1">
                <a:solidFill>
                  <a:schemeClr val="dk1"/>
                </a:solidFill>
                <a:latin typeface="Courier New"/>
                <a:ea typeface="Courier New"/>
                <a:cs typeface="Courier New"/>
                <a:sym typeface="Courier New"/>
              </a:rPr>
              <a:t>attachment.to.PlantItem</a:t>
            </a:r>
            <a:r>
              <a:rPr lang="en-US" sz="600" dirty="0">
                <a:solidFill>
                  <a:schemeClr val="dk1"/>
                </a:solidFill>
                <a:latin typeface="Courier New"/>
                <a:ea typeface="Courier New"/>
                <a:cs typeface="Courier New"/>
                <a:sym typeface="Courier New"/>
              </a:rPr>
              <a:t>" : "plant.Unit:Unit.3",</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  "label" : "Feed.3.1.feeds to.Unit.3“</a:t>
            </a:r>
            <a:endParaRPr dirty="0"/>
          </a:p>
          <a:p>
            <a:pPr marL="0" marR="0" lvl="0" indent="0" algn="l" rtl="0">
              <a:spcBef>
                <a:spcPts val="0"/>
              </a:spcBef>
              <a:spcAft>
                <a:spcPts val="0"/>
              </a:spcAft>
              <a:buNone/>
            </a:pPr>
            <a:r>
              <a:rPr lang="en-US" sz="600" dirty="0">
                <a:solidFill>
                  <a:schemeClr val="dk1"/>
                </a:solidFill>
                <a:latin typeface="Courier New"/>
                <a:ea typeface="Courier New"/>
                <a:cs typeface="Courier New"/>
                <a:sym typeface="Courier New"/>
              </a:rPr>
              <a:t>}</a:t>
            </a:r>
            <a:endParaRPr sz="600" dirty="0">
              <a:solidFill>
                <a:schemeClr val="dk1"/>
              </a:solidFill>
              <a:latin typeface="Arial" panose="020B0604020202020204" pitchFamily="34" charset="0"/>
              <a:ea typeface="Arial"/>
              <a:cs typeface="Arial" panose="020B0604020202020204" pitchFamily="34" charset="0"/>
              <a:sym typeface="Arial"/>
            </a:endParaRPr>
          </a:p>
        </p:txBody>
      </p:sp>
      <p:sp>
        <p:nvSpPr>
          <p:cNvPr id="986" name="Google Shape;986;p12"/>
          <p:cNvSpPr txBox="1"/>
          <p:nvPr/>
        </p:nvSpPr>
        <p:spPr>
          <a:xfrm>
            <a:off x="3429000" y="4756627"/>
            <a:ext cx="2132479" cy="553998"/>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"@id" : "plant.BatteryLimit:Feed.3.1",</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"@type" : "plant:BatteryLimit",</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"label" : "Feed.3.1“</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a:t>
            </a:r>
            <a:endParaRPr sz="600">
              <a:solidFill>
                <a:schemeClr val="dk1"/>
              </a:solidFill>
              <a:latin typeface="Courier New"/>
              <a:ea typeface="Courier New"/>
              <a:cs typeface="Courier New"/>
              <a:sym typeface="Courier New"/>
            </a:endParaRPr>
          </a:p>
        </p:txBody>
      </p:sp>
      <p:sp>
        <p:nvSpPr>
          <p:cNvPr id="987" name="Google Shape;987;p12"/>
          <p:cNvSpPr txBox="1"/>
          <p:nvPr/>
        </p:nvSpPr>
        <p:spPr>
          <a:xfrm>
            <a:off x="3429000" y="5546373"/>
            <a:ext cx="1600200" cy="553998"/>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"@id" : "plant.Unit:Unit.3",</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"@type" : "plant:Unit",</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"label" : "Unit.3“</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a:t>
            </a:r>
            <a:endParaRPr/>
          </a:p>
        </p:txBody>
      </p:sp>
      <p:sp>
        <p:nvSpPr>
          <p:cNvPr id="988" name="Google Shape;988;p12"/>
          <p:cNvSpPr txBox="1"/>
          <p:nvPr/>
        </p:nvSpPr>
        <p:spPr>
          <a:xfrm>
            <a:off x="3429000" y="3966881"/>
            <a:ext cx="2361079" cy="553998"/>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"@id" : "plant.AttachmentType:FeedsTo",</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"@type" : "plant:AttachmentType",</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  "label" : "Feeds“</a:t>
            </a:r>
            <a:endParaRPr/>
          </a:p>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a:t>
            </a:r>
            <a:endParaRPr/>
          </a:p>
        </p:txBody>
      </p:sp>
      <p:cxnSp>
        <p:nvCxnSpPr>
          <p:cNvPr id="989" name="Google Shape;989;p12"/>
          <p:cNvCxnSpPr>
            <a:stCxn id="985" idx="3"/>
            <a:endCxn id="988" idx="1"/>
          </p:cNvCxnSpPr>
          <p:nvPr/>
        </p:nvCxnSpPr>
        <p:spPr>
          <a:xfrm flipH="1">
            <a:off x="3429000" y="3311098"/>
            <a:ext cx="3581400" cy="932700"/>
          </a:xfrm>
          <a:prstGeom prst="bentConnector5">
            <a:avLst>
              <a:gd name="adj1" fmla="val -6383"/>
              <a:gd name="adj2" fmla="val 57429"/>
              <a:gd name="adj3" fmla="val 106383"/>
            </a:avLst>
          </a:prstGeom>
          <a:noFill/>
          <a:ln w="12700" cap="flat" cmpd="sng">
            <a:solidFill>
              <a:srgbClr val="FF6803"/>
            </a:solidFill>
            <a:prstDash val="solid"/>
            <a:round/>
            <a:headEnd type="triangle" w="med" len="med"/>
            <a:tailEnd type="triangle" w="med" len="med"/>
          </a:ln>
        </p:spPr>
      </p:cxnSp>
      <p:cxnSp>
        <p:nvCxnSpPr>
          <p:cNvPr id="990" name="Google Shape;990;p12"/>
          <p:cNvCxnSpPr>
            <a:stCxn id="985" idx="3"/>
            <a:endCxn id="986" idx="1"/>
          </p:cNvCxnSpPr>
          <p:nvPr/>
        </p:nvCxnSpPr>
        <p:spPr>
          <a:xfrm flipH="1">
            <a:off x="3429000" y="3311098"/>
            <a:ext cx="3581400" cy="1722600"/>
          </a:xfrm>
          <a:prstGeom prst="bentConnector5">
            <a:avLst>
              <a:gd name="adj1" fmla="val -6383"/>
              <a:gd name="adj2" fmla="val 78478"/>
              <a:gd name="adj3" fmla="val 106383"/>
            </a:avLst>
          </a:prstGeom>
          <a:noFill/>
          <a:ln w="12700" cap="flat" cmpd="sng">
            <a:solidFill>
              <a:srgbClr val="FF6803"/>
            </a:solidFill>
            <a:prstDash val="solid"/>
            <a:round/>
            <a:headEnd type="triangle" w="med" len="med"/>
            <a:tailEnd type="triangle" w="med" len="med"/>
          </a:ln>
        </p:spPr>
      </p:cxnSp>
      <p:cxnSp>
        <p:nvCxnSpPr>
          <p:cNvPr id="991" name="Google Shape;991;p12"/>
          <p:cNvCxnSpPr>
            <a:stCxn id="985" idx="3"/>
            <a:endCxn id="987" idx="1"/>
          </p:cNvCxnSpPr>
          <p:nvPr/>
        </p:nvCxnSpPr>
        <p:spPr>
          <a:xfrm flipH="1">
            <a:off x="3429000" y="3311098"/>
            <a:ext cx="3581400" cy="2512200"/>
          </a:xfrm>
          <a:prstGeom prst="bentConnector5">
            <a:avLst>
              <a:gd name="adj1" fmla="val -6383"/>
              <a:gd name="adj2" fmla="val 84338"/>
              <a:gd name="adj3" fmla="val 106383"/>
            </a:avLst>
          </a:prstGeom>
          <a:noFill/>
          <a:ln w="12700" cap="flat" cmpd="sng">
            <a:solidFill>
              <a:srgbClr val="FF6803"/>
            </a:solidFill>
            <a:prstDash val="solid"/>
            <a:round/>
            <a:headEnd type="triangle" w="med" len="med"/>
            <a:tailEnd type="triangle" w="med" len="med"/>
          </a:ln>
        </p:spPr>
      </p:cxnSp>
      <p:sp>
        <p:nvSpPr>
          <p:cNvPr id="992" name="Google Shape;992;p12"/>
          <p:cNvSpPr txBox="1"/>
          <p:nvPr/>
        </p:nvSpPr>
        <p:spPr>
          <a:xfrm>
            <a:off x="685800" y="3218765"/>
            <a:ext cx="2590800" cy="184666"/>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"@id" : "plant.Attachment:Feed.3.1.feedsTo.Unit.3"</a:t>
            </a:r>
            <a:endParaRPr/>
          </a:p>
        </p:txBody>
      </p:sp>
      <p:sp>
        <p:nvSpPr>
          <p:cNvPr id="993" name="Google Shape;993;p12"/>
          <p:cNvSpPr txBox="1"/>
          <p:nvPr/>
        </p:nvSpPr>
        <p:spPr>
          <a:xfrm>
            <a:off x="686920" y="4151547"/>
            <a:ext cx="2361079" cy="184666"/>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"@id" : "plant.AttachmentType:FeedsTo",</a:t>
            </a:r>
            <a:endParaRPr/>
          </a:p>
        </p:txBody>
      </p:sp>
      <p:sp>
        <p:nvSpPr>
          <p:cNvPr id="994" name="Google Shape;994;p12"/>
          <p:cNvSpPr txBox="1"/>
          <p:nvPr/>
        </p:nvSpPr>
        <p:spPr>
          <a:xfrm>
            <a:off x="685800" y="4941293"/>
            <a:ext cx="2132479" cy="184666"/>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"@id" : "plant.BatteryLimit:Feed.3.1",</a:t>
            </a:r>
            <a:endParaRPr/>
          </a:p>
        </p:txBody>
      </p:sp>
      <p:sp>
        <p:nvSpPr>
          <p:cNvPr id="995" name="Google Shape;995;p12"/>
          <p:cNvSpPr txBox="1"/>
          <p:nvPr/>
        </p:nvSpPr>
        <p:spPr>
          <a:xfrm>
            <a:off x="685800" y="5731039"/>
            <a:ext cx="1600200" cy="184666"/>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"@id" : "plant.Unit:Unit.3",</a:t>
            </a:r>
            <a:endParaRPr/>
          </a:p>
        </p:txBody>
      </p:sp>
      <p:cxnSp>
        <p:nvCxnSpPr>
          <p:cNvPr id="996" name="Google Shape;996;p12"/>
          <p:cNvCxnSpPr>
            <a:stCxn id="992" idx="3"/>
            <a:endCxn id="985" idx="1"/>
          </p:cNvCxnSpPr>
          <p:nvPr/>
        </p:nvCxnSpPr>
        <p:spPr>
          <a:xfrm>
            <a:off x="3276600" y="3311098"/>
            <a:ext cx="152400" cy="0"/>
          </a:xfrm>
          <a:prstGeom prst="straightConnector1">
            <a:avLst/>
          </a:prstGeom>
          <a:noFill/>
          <a:ln w="12700" cap="flat" cmpd="sng">
            <a:solidFill>
              <a:srgbClr val="FF6803"/>
            </a:solidFill>
            <a:prstDash val="dash"/>
            <a:round/>
            <a:headEnd type="none" w="sm" len="sm"/>
            <a:tailEnd type="none" w="sm" len="sm"/>
          </a:ln>
        </p:spPr>
      </p:cxnSp>
      <p:cxnSp>
        <p:nvCxnSpPr>
          <p:cNvPr id="997" name="Google Shape;997;p12"/>
          <p:cNvCxnSpPr>
            <a:stCxn id="993" idx="3"/>
            <a:endCxn id="988" idx="1"/>
          </p:cNvCxnSpPr>
          <p:nvPr/>
        </p:nvCxnSpPr>
        <p:spPr>
          <a:xfrm>
            <a:off x="3047999" y="4243880"/>
            <a:ext cx="381000" cy="0"/>
          </a:xfrm>
          <a:prstGeom prst="straightConnector1">
            <a:avLst/>
          </a:prstGeom>
          <a:noFill/>
          <a:ln w="12700" cap="flat" cmpd="sng">
            <a:solidFill>
              <a:srgbClr val="FF6803"/>
            </a:solidFill>
            <a:prstDash val="dash"/>
            <a:round/>
            <a:headEnd type="none" w="sm" len="sm"/>
            <a:tailEnd type="none" w="sm" len="sm"/>
          </a:ln>
        </p:spPr>
      </p:cxnSp>
      <p:cxnSp>
        <p:nvCxnSpPr>
          <p:cNvPr id="998" name="Google Shape;998;p12"/>
          <p:cNvCxnSpPr>
            <a:stCxn id="994" idx="3"/>
            <a:endCxn id="986" idx="1"/>
          </p:cNvCxnSpPr>
          <p:nvPr/>
        </p:nvCxnSpPr>
        <p:spPr>
          <a:xfrm>
            <a:off x="2818279" y="5033626"/>
            <a:ext cx="610800" cy="0"/>
          </a:xfrm>
          <a:prstGeom prst="straightConnector1">
            <a:avLst/>
          </a:prstGeom>
          <a:noFill/>
          <a:ln w="12700" cap="flat" cmpd="sng">
            <a:solidFill>
              <a:srgbClr val="FF6803"/>
            </a:solidFill>
            <a:prstDash val="dash"/>
            <a:round/>
            <a:headEnd type="none" w="sm" len="sm"/>
            <a:tailEnd type="none" w="sm" len="sm"/>
          </a:ln>
        </p:spPr>
      </p:cxnSp>
      <p:cxnSp>
        <p:nvCxnSpPr>
          <p:cNvPr id="999" name="Google Shape;999;p12"/>
          <p:cNvCxnSpPr>
            <a:stCxn id="995" idx="3"/>
            <a:endCxn id="987" idx="1"/>
          </p:cNvCxnSpPr>
          <p:nvPr/>
        </p:nvCxnSpPr>
        <p:spPr>
          <a:xfrm>
            <a:off x="2286000" y="5823372"/>
            <a:ext cx="1143000" cy="0"/>
          </a:xfrm>
          <a:prstGeom prst="straightConnector1">
            <a:avLst/>
          </a:prstGeom>
          <a:noFill/>
          <a:ln w="12700" cap="flat" cmpd="sng">
            <a:solidFill>
              <a:srgbClr val="FF6803"/>
            </a:solidFill>
            <a:prstDash val="dash"/>
            <a:round/>
            <a:headEnd type="none" w="sm" len="sm"/>
            <a:tailEnd type="none" w="sm" len="sm"/>
          </a:ln>
        </p:spPr>
      </p:cxnSp>
      <p:sp>
        <p:nvSpPr>
          <p:cNvPr id="1000" name="Google Shape;1000;p12"/>
          <p:cNvSpPr/>
          <p:nvPr/>
        </p:nvSpPr>
        <p:spPr>
          <a:xfrm>
            <a:off x="685800" y="2472926"/>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Key</a:t>
            </a:r>
            <a:endParaRPr dirty="0"/>
          </a:p>
        </p:txBody>
      </p:sp>
      <p:sp>
        <p:nvSpPr>
          <p:cNvPr id="1001" name="Google Shape;1001;p12"/>
          <p:cNvSpPr/>
          <p:nvPr/>
        </p:nvSpPr>
        <p:spPr>
          <a:xfrm>
            <a:off x="3442447" y="2472926"/>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Value</a:t>
            </a:r>
            <a:endParaRPr dirty="0"/>
          </a:p>
        </p:txBody>
      </p:sp>
      <p:cxnSp>
        <p:nvCxnSpPr>
          <p:cNvPr id="1002" name="Google Shape;1002;p12"/>
          <p:cNvCxnSpPr>
            <a:stCxn id="1000" idx="3"/>
            <a:endCxn id="1001" idx="1"/>
          </p:cNvCxnSpPr>
          <p:nvPr/>
        </p:nvCxnSpPr>
        <p:spPr>
          <a:xfrm>
            <a:off x="1600200" y="2625326"/>
            <a:ext cx="1842300" cy="0"/>
          </a:xfrm>
          <a:prstGeom prst="straightConnector1">
            <a:avLst/>
          </a:prstGeom>
          <a:noFill/>
          <a:ln w="12700" cap="flat" cmpd="sng">
            <a:solidFill>
              <a:srgbClr val="FF6803"/>
            </a:solidFill>
            <a:prstDash val="dash"/>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8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8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9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9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9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9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9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9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9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9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sp>
        <p:nvSpPr>
          <p:cNvPr id="1007" name="Google Shape;1007;p13"/>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Document Data Structure Example</a:t>
            </a:r>
            <a:endParaRPr dirty="0"/>
          </a:p>
        </p:txBody>
      </p:sp>
      <p:sp>
        <p:nvSpPr>
          <p:cNvPr id="1008" name="Google Shape;1008;p13"/>
          <p:cNvSpPr txBox="1">
            <a:spLocks noGrp="1"/>
          </p:cNvSpPr>
          <p:nvPr>
            <p:ph type="body" idx="1"/>
          </p:nvPr>
        </p:nvSpPr>
        <p:spPr>
          <a:xfrm>
            <a:off x="457200" y="1327025"/>
            <a:ext cx="8229600" cy="838200"/>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Clr>
                <a:schemeClr val="dk1"/>
              </a:buClr>
              <a:buSzPct val="100000"/>
              <a:buChar char="•"/>
            </a:pPr>
            <a:r>
              <a:rPr lang="en-US" dirty="0" err="1"/>
              <a:t>Denormalizing</a:t>
            </a:r>
            <a:r>
              <a:rPr lang="en-US" dirty="0"/>
              <a:t> the JSON objects required to solve ‘join’ issues with these stores</a:t>
            </a:r>
            <a:endParaRPr dirty="0"/>
          </a:p>
        </p:txBody>
      </p:sp>
      <p:sp>
        <p:nvSpPr>
          <p:cNvPr id="1009" name="Google Shape;1009;p13"/>
          <p:cNvSpPr txBox="1"/>
          <p:nvPr/>
        </p:nvSpPr>
        <p:spPr>
          <a:xfrm>
            <a:off x="3429000" y="2895600"/>
            <a:ext cx="5257800" cy="2862322"/>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"@id" : "plant.Attachment:Feed.3.1.feedsTo.Unit.3",</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"@type" : "plant:Attachment",</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"attachment.AttachmentType" :{</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"@id" : "plant.AttachmentType:FeedsTo",</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"@type" : "plant:AttachmentType",</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"label" : "Feeds“</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"attachment.from.PlantItem" : 	{</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"@id" : "plant.BatteryLimit:Feed.3.1",</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"@type" : "plant:BatteryLimit",</a:t>
            </a:r>
            <a:endParaRPr/>
          </a:p>
          <a:p>
            <a:pPr marL="0" marR="0" lvl="2" indent="0" algn="l" rtl="0">
              <a:spcBef>
                <a:spcPts val="0"/>
              </a:spcBef>
              <a:spcAft>
                <a:spcPts val="0"/>
              </a:spcAft>
              <a:buNone/>
            </a:pPr>
            <a:r>
              <a:rPr lang="en-US" sz="900" b="0" i="0" u="none" strike="noStrike" cap="none">
                <a:solidFill>
                  <a:schemeClr val="dk1"/>
                </a:solidFill>
                <a:latin typeface="Courier New"/>
                <a:ea typeface="Courier New"/>
                <a:cs typeface="Courier New"/>
                <a:sym typeface="Courier New"/>
              </a:rPr>
              <a:t>	"label" : "Feed.3.1“</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"attachment.to.PlantItem" : {</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"@id" : "plant.Unit:Unit.3",</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"@type" : "plant:Unit",</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"label" : "Unit.3“</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  "label" : "Feed.3.1.feeds to.Unit.3“</a:t>
            </a:r>
            <a:endParaRPr/>
          </a:p>
          <a:p>
            <a:pPr marL="0" marR="0" lvl="0" indent="0" algn="l" rtl="0">
              <a:spcBef>
                <a:spcPts val="0"/>
              </a:spcBef>
              <a:spcAft>
                <a:spcPts val="0"/>
              </a:spcAft>
              <a:buNone/>
            </a:pPr>
            <a:r>
              <a:rPr lang="en-US" sz="900">
                <a:solidFill>
                  <a:schemeClr val="dk1"/>
                </a:solidFill>
                <a:latin typeface="Courier New"/>
                <a:ea typeface="Courier New"/>
                <a:cs typeface="Courier New"/>
                <a:sym typeface="Courier New"/>
              </a:rPr>
              <a:t>}</a:t>
            </a:r>
            <a:endParaRPr/>
          </a:p>
        </p:txBody>
      </p:sp>
      <p:sp>
        <p:nvSpPr>
          <p:cNvPr id="1010" name="Google Shape;1010;p13"/>
          <p:cNvSpPr txBox="1"/>
          <p:nvPr/>
        </p:nvSpPr>
        <p:spPr>
          <a:xfrm>
            <a:off x="685800" y="4234428"/>
            <a:ext cx="2590800" cy="184666"/>
          </a:xfrm>
          <a:prstGeom prst="rect">
            <a:avLst/>
          </a:prstGeom>
          <a:noFill/>
          <a:ln w="9525" cap="flat" cmpd="sng">
            <a:solidFill>
              <a:srgbClr val="7030A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
                <a:solidFill>
                  <a:schemeClr val="dk1"/>
                </a:solidFill>
                <a:latin typeface="Courier New"/>
                <a:ea typeface="Courier New"/>
                <a:cs typeface="Courier New"/>
                <a:sym typeface="Courier New"/>
              </a:rPr>
              <a:t>"@id" : "plant.Attachment:Feed.3.1.feedsTo.Unit.3"</a:t>
            </a:r>
            <a:endParaRPr/>
          </a:p>
        </p:txBody>
      </p:sp>
      <p:cxnSp>
        <p:nvCxnSpPr>
          <p:cNvPr id="1011" name="Google Shape;1011;p13"/>
          <p:cNvCxnSpPr>
            <a:stCxn id="1010" idx="3"/>
            <a:endCxn id="1009" idx="1"/>
          </p:cNvCxnSpPr>
          <p:nvPr/>
        </p:nvCxnSpPr>
        <p:spPr>
          <a:xfrm>
            <a:off x="3276600" y="4326761"/>
            <a:ext cx="152400" cy="0"/>
          </a:xfrm>
          <a:prstGeom prst="straightConnector1">
            <a:avLst/>
          </a:prstGeom>
          <a:noFill/>
          <a:ln w="12700" cap="flat" cmpd="sng">
            <a:solidFill>
              <a:srgbClr val="FF6803"/>
            </a:solidFill>
            <a:prstDash val="dash"/>
            <a:round/>
            <a:headEnd type="none" w="sm" len="sm"/>
            <a:tailEnd type="none" w="sm" len="sm"/>
          </a:ln>
        </p:spPr>
      </p:cxnSp>
      <p:sp>
        <p:nvSpPr>
          <p:cNvPr id="1012" name="Google Shape;1012;p13"/>
          <p:cNvSpPr/>
          <p:nvPr/>
        </p:nvSpPr>
        <p:spPr>
          <a:xfrm>
            <a:off x="685800" y="2472926"/>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Key</a:t>
            </a:r>
            <a:endParaRPr dirty="0"/>
          </a:p>
        </p:txBody>
      </p:sp>
      <p:sp>
        <p:nvSpPr>
          <p:cNvPr id="1013" name="Google Shape;1013;p13"/>
          <p:cNvSpPr/>
          <p:nvPr/>
        </p:nvSpPr>
        <p:spPr>
          <a:xfrm>
            <a:off x="3442447" y="2472926"/>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Value</a:t>
            </a:r>
            <a:endParaRPr dirty="0"/>
          </a:p>
        </p:txBody>
      </p:sp>
      <p:cxnSp>
        <p:nvCxnSpPr>
          <p:cNvPr id="1014" name="Google Shape;1014;p13"/>
          <p:cNvCxnSpPr>
            <a:stCxn id="1012" idx="3"/>
            <a:endCxn id="1013" idx="1"/>
          </p:cNvCxnSpPr>
          <p:nvPr/>
        </p:nvCxnSpPr>
        <p:spPr>
          <a:xfrm>
            <a:off x="1600200" y="2625326"/>
            <a:ext cx="1842300" cy="0"/>
          </a:xfrm>
          <a:prstGeom prst="straightConnector1">
            <a:avLst/>
          </a:prstGeom>
          <a:noFill/>
          <a:ln w="12700" cap="flat" cmpd="sng">
            <a:solidFill>
              <a:srgbClr val="FF6803"/>
            </a:solidFill>
            <a:prstDash val="dash"/>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18"/>
        <p:cNvGrpSpPr/>
        <p:nvPr/>
      </p:nvGrpSpPr>
      <p:grpSpPr>
        <a:xfrm>
          <a:off x="0" y="0"/>
          <a:ext cx="0" cy="0"/>
          <a:chOff x="0" y="0"/>
          <a:chExt cx="0" cy="0"/>
        </a:xfrm>
      </p:grpSpPr>
      <p:sp>
        <p:nvSpPr>
          <p:cNvPr id="1019" name="Google Shape;1019;p14"/>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Document Data Structure Pro/Con</a:t>
            </a:r>
            <a:endParaRPr dirty="0"/>
          </a:p>
        </p:txBody>
      </p:sp>
      <p:sp>
        <p:nvSpPr>
          <p:cNvPr id="1020" name="Google Shape;1020;p14"/>
          <p:cNvSpPr txBox="1">
            <a:spLocks noGrp="1"/>
          </p:cNvSpPr>
          <p:nvPr>
            <p:ph type="body" idx="1"/>
          </p:nvPr>
        </p:nvSpPr>
        <p:spPr>
          <a:xfrm>
            <a:off x="152400" y="1295400"/>
            <a:ext cx="89154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Pro</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volume</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variety of data</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velocity</a:t>
            </a:r>
            <a:endParaRPr dirty="0">
              <a:latin typeface="Arial" panose="020B0604020202020204" pitchFamily="34" charset="0"/>
              <a:cs typeface="Arial" panose="020B0604020202020204" pitchFamily="34" charset="0"/>
            </a:endParaRPr>
          </a:p>
          <a:p>
            <a:pPr marL="342900" lvl="0" indent="-342900" algn="l" rtl="0">
              <a:spcBef>
                <a:spcPts val="640"/>
              </a:spcBef>
              <a:spcAft>
                <a:spcPts val="0"/>
              </a:spcAft>
              <a:buClr>
                <a:schemeClr val="dk1"/>
              </a:buClr>
              <a:buSzPts val="3200"/>
              <a:buChar char="•"/>
            </a:pPr>
            <a:r>
              <a:rPr lang="en-US" dirty="0"/>
              <a:t>Con</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Cannot ‘join’ across objects easily</a:t>
            </a:r>
            <a:endParaRPr dirty="0">
              <a:latin typeface="Arial" panose="020B0604020202020204" pitchFamily="34" charset="0"/>
              <a:cs typeface="Arial" panose="020B0604020202020204" pitchFamily="34" charset="0"/>
            </a:endParaRPr>
          </a:p>
          <a:p>
            <a:pPr marL="1143000" lvl="2" indent="-228600" algn="l" rtl="0">
              <a:spcBef>
                <a:spcPts val="480"/>
              </a:spcBef>
              <a:spcAft>
                <a:spcPts val="0"/>
              </a:spcAft>
              <a:buClr>
                <a:schemeClr val="dk1"/>
              </a:buClr>
              <a:buSzPts val="2400"/>
              <a:buChar char="•"/>
            </a:pPr>
            <a:r>
              <a:rPr lang="en-US" dirty="0">
                <a:latin typeface="Arial" panose="020B0604020202020204" pitchFamily="34" charset="0"/>
                <a:cs typeface="Arial" panose="020B0604020202020204" pitchFamily="34" charset="0"/>
              </a:rPr>
              <a:t>Need to ‘de-normalize’</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Different query languages</a:t>
            </a:r>
            <a:endParaRPr dirty="0">
              <a:latin typeface="Arial" panose="020B0604020202020204" pitchFamily="34" charset="0"/>
              <a:cs typeface="Arial" panose="020B0604020202020204" pitchFamily="34" charset="0"/>
            </a:endParaRPr>
          </a:p>
          <a:p>
            <a:pPr marL="742950" lvl="1" indent="-107950" algn="l" rtl="0">
              <a:spcBef>
                <a:spcPts val="560"/>
              </a:spcBef>
              <a:spcAft>
                <a:spcPts val="0"/>
              </a:spcAft>
              <a:buClr>
                <a:schemeClr val="dk1"/>
              </a:buClr>
              <a:buSzPts val="2800"/>
              <a:buNone/>
            </a:pPr>
            <a:endParaRPr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2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24"/>
        <p:cNvGrpSpPr/>
        <p:nvPr/>
      </p:nvGrpSpPr>
      <p:grpSpPr>
        <a:xfrm>
          <a:off x="0" y="0"/>
          <a:ext cx="0" cy="0"/>
          <a:chOff x="0" y="0"/>
          <a:chExt cx="0" cy="0"/>
        </a:xfrm>
      </p:grpSpPr>
      <p:sp>
        <p:nvSpPr>
          <p:cNvPr id="1025" name="Google Shape;1025;p15"/>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Graph Data Structure</a:t>
            </a:r>
            <a:endParaRPr dirty="0"/>
          </a:p>
        </p:txBody>
      </p:sp>
      <p:sp>
        <p:nvSpPr>
          <p:cNvPr id="1026" name="Google Shape;1026;p15"/>
          <p:cNvSpPr txBox="1">
            <a:spLocks noGrp="1"/>
          </p:cNvSpPr>
          <p:nvPr>
            <p:ph type="body" idx="1"/>
          </p:nvPr>
        </p:nvSpPr>
        <p:spPr>
          <a:xfrm>
            <a:off x="34636" y="1264802"/>
            <a:ext cx="9109364" cy="2805683"/>
          </a:xfrm>
          <a:prstGeom prst="rect">
            <a:avLst/>
          </a:prstGeom>
          <a:noFill/>
          <a:ln>
            <a:noFill/>
          </a:ln>
        </p:spPr>
        <p:txBody>
          <a:bodyPr spcFirstLastPara="1" wrap="square" lIns="91425" tIns="45700" rIns="91425" bIns="45700" anchor="t" anchorCtr="0">
            <a:normAutofit fontScale="47500" lnSpcReduction="20000"/>
          </a:bodyPr>
          <a:lstStyle/>
          <a:p>
            <a:pPr marL="342900" lvl="0" indent="-342900" algn="l" rtl="0">
              <a:spcBef>
                <a:spcPts val="0"/>
              </a:spcBef>
              <a:spcAft>
                <a:spcPts val="0"/>
              </a:spcAft>
              <a:buClr>
                <a:schemeClr val="dk1"/>
              </a:buClr>
              <a:buSzPct val="100000"/>
              <a:buChar char="•"/>
            </a:pPr>
            <a:r>
              <a:rPr lang="en-US" dirty="0"/>
              <a:t>Also known as semantic web, semantic database, linked data, property graph, and more</a:t>
            </a:r>
            <a:endParaRPr dirty="0"/>
          </a:p>
          <a:p>
            <a:pPr marL="342900" lvl="0" indent="-342900" algn="l" rtl="0">
              <a:spcBef>
                <a:spcPts val="352"/>
              </a:spcBef>
              <a:spcAft>
                <a:spcPts val="0"/>
              </a:spcAft>
              <a:buClr>
                <a:schemeClr val="dk1"/>
              </a:buClr>
              <a:buSzPct val="100000"/>
              <a:buChar char="•"/>
            </a:pPr>
            <a:r>
              <a:rPr lang="en-US" dirty="0"/>
              <a:t>Although the concept even pre-dates RDBMS, it became popular as another NoSQL datastore early 2000’s.</a:t>
            </a:r>
            <a:endParaRPr dirty="0"/>
          </a:p>
          <a:p>
            <a:pPr marL="342900" lvl="0" indent="-342900" algn="l" rtl="0">
              <a:spcBef>
                <a:spcPts val="352"/>
              </a:spcBef>
              <a:spcAft>
                <a:spcPts val="0"/>
              </a:spcAft>
              <a:buClr>
                <a:schemeClr val="dk1"/>
              </a:buClr>
              <a:buSzPct val="100000"/>
              <a:buChar char="•"/>
            </a:pPr>
            <a:r>
              <a:rPr lang="en-US" dirty="0"/>
              <a:t>It models data as ‘statements’ in the form of subject-verb-object, but uses the word predicate or property instead of verb.</a:t>
            </a:r>
            <a:endParaRPr dirty="0"/>
          </a:p>
          <a:p>
            <a:pPr marL="342900" lvl="0" indent="-342900" algn="l" rtl="0">
              <a:spcBef>
                <a:spcPts val="352"/>
              </a:spcBef>
              <a:spcAft>
                <a:spcPts val="0"/>
              </a:spcAft>
              <a:buClr>
                <a:schemeClr val="dk1"/>
              </a:buClr>
              <a:buSzPct val="100000"/>
              <a:buChar char="•"/>
            </a:pPr>
            <a:r>
              <a:rPr lang="en-US" dirty="0"/>
              <a:t>It is often presented visually as a network of interconnected nodes</a:t>
            </a:r>
            <a:endParaRPr dirty="0"/>
          </a:p>
          <a:p>
            <a:pPr marL="742950" lvl="1" indent="-285750" algn="l" rtl="0">
              <a:spcBef>
                <a:spcPts val="308"/>
              </a:spcBef>
              <a:spcAft>
                <a:spcPts val="0"/>
              </a:spcAft>
              <a:buClr>
                <a:schemeClr val="dk1"/>
              </a:buClr>
              <a:buSzPct val="100000"/>
              <a:buChar char="–"/>
            </a:pPr>
            <a:r>
              <a:rPr lang="en-US" dirty="0">
                <a:latin typeface="Arial" panose="020B0604020202020204" pitchFamily="34" charset="0"/>
                <a:cs typeface="Arial" panose="020B0604020202020204" pitchFamily="34" charset="0"/>
              </a:rPr>
              <a:t>The nodes are the subjects or objects</a:t>
            </a:r>
            <a:endParaRPr dirty="0">
              <a:latin typeface="Arial" panose="020B0604020202020204" pitchFamily="34" charset="0"/>
              <a:cs typeface="Arial" panose="020B0604020202020204" pitchFamily="34" charset="0"/>
            </a:endParaRPr>
          </a:p>
          <a:p>
            <a:pPr marL="1143000" lvl="2" indent="-228600" algn="l" rtl="0">
              <a:spcBef>
                <a:spcPts val="264"/>
              </a:spcBef>
              <a:spcAft>
                <a:spcPts val="0"/>
              </a:spcAft>
              <a:buClr>
                <a:schemeClr val="dk1"/>
              </a:buClr>
              <a:buSzPct val="100000"/>
              <a:buChar char="•"/>
            </a:pPr>
            <a:r>
              <a:rPr lang="en-US" dirty="0">
                <a:latin typeface="Arial" panose="020B0604020202020204" pitchFamily="34" charset="0"/>
                <a:cs typeface="Arial" panose="020B0604020202020204" pitchFamily="34" charset="0"/>
              </a:rPr>
              <a:t>Subjects and Predicates are always IRIs</a:t>
            </a:r>
            <a:endParaRPr dirty="0">
              <a:latin typeface="Arial" panose="020B0604020202020204" pitchFamily="34" charset="0"/>
              <a:cs typeface="Arial" panose="020B0604020202020204" pitchFamily="34" charset="0"/>
            </a:endParaRPr>
          </a:p>
          <a:p>
            <a:pPr marL="1143000" lvl="2" indent="-228600" algn="l" rtl="0">
              <a:spcBef>
                <a:spcPts val="264"/>
              </a:spcBef>
              <a:spcAft>
                <a:spcPts val="0"/>
              </a:spcAft>
              <a:buClr>
                <a:schemeClr val="dk1"/>
              </a:buClr>
              <a:buSzPct val="100000"/>
              <a:buChar char="•"/>
            </a:pPr>
            <a:r>
              <a:rPr lang="en-US" dirty="0">
                <a:latin typeface="Arial" panose="020B0604020202020204" pitchFamily="34" charset="0"/>
                <a:cs typeface="Arial" panose="020B0604020202020204" pitchFamily="34" charset="0"/>
              </a:rPr>
              <a:t>Objects are either IRIs or literals</a:t>
            </a:r>
            <a:endParaRPr dirty="0">
              <a:latin typeface="Arial" panose="020B0604020202020204" pitchFamily="34" charset="0"/>
              <a:cs typeface="Arial" panose="020B0604020202020204" pitchFamily="34" charset="0"/>
            </a:endParaRPr>
          </a:p>
          <a:p>
            <a:pPr marL="742950" lvl="1" indent="-285750" algn="l" rtl="0">
              <a:spcBef>
                <a:spcPts val="308"/>
              </a:spcBef>
              <a:spcAft>
                <a:spcPts val="0"/>
              </a:spcAft>
              <a:buClr>
                <a:schemeClr val="dk1"/>
              </a:buClr>
              <a:buSzPct val="100000"/>
              <a:buChar char="–"/>
            </a:pPr>
            <a:r>
              <a:rPr lang="en-US" dirty="0">
                <a:latin typeface="Arial" panose="020B0604020202020204" pitchFamily="34" charset="0"/>
                <a:cs typeface="Arial" panose="020B0604020202020204" pitchFamily="34" charset="0"/>
              </a:rPr>
              <a:t>The edges are the predicate, properties, or verbs</a:t>
            </a:r>
            <a:endParaRPr dirty="0">
              <a:latin typeface="Arial" panose="020B0604020202020204" pitchFamily="34" charset="0"/>
              <a:cs typeface="Arial" panose="020B0604020202020204" pitchFamily="34" charset="0"/>
            </a:endParaRPr>
          </a:p>
          <a:p>
            <a:pPr marL="342900" lvl="0" indent="-342900" algn="l" rtl="0">
              <a:spcBef>
                <a:spcPts val="352"/>
              </a:spcBef>
              <a:spcAft>
                <a:spcPts val="0"/>
              </a:spcAft>
              <a:buClr>
                <a:schemeClr val="dk1"/>
              </a:buClr>
              <a:buSzPct val="100000"/>
              <a:buChar char="•"/>
            </a:pPr>
            <a:r>
              <a:rPr lang="en-US" dirty="0"/>
              <a:t>Equally it can be presented as a simple ‘table’ with 3 columns:</a:t>
            </a:r>
            <a:endParaRPr dirty="0"/>
          </a:p>
          <a:p>
            <a:pPr marL="342900" lvl="0" indent="-231140" algn="l" rtl="0">
              <a:spcBef>
                <a:spcPts val="352"/>
              </a:spcBef>
              <a:spcAft>
                <a:spcPts val="0"/>
              </a:spcAft>
              <a:buClr>
                <a:schemeClr val="dk1"/>
              </a:buClr>
              <a:buSzPct val="100000"/>
              <a:buNone/>
            </a:pPr>
            <a:endParaRPr dirty="0"/>
          </a:p>
        </p:txBody>
      </p:sp>
      <p:sp>
        <p:nvSpPr>
          <p:cNvPr id="1027" name="Google Shape;1027;p15"/>
          <p:cNvSpPr/>
          <p:nvPr/>
        </p:nvSpPr>
        <p:spPr>
          <a:xfrm>
            <a:off x="1903751" y="4230728"/>
            <a:ext cx="1036173"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Subject</a:t>
            </a:r>
            <a:endParaRPr dirty="0"/>
          </a:p>
        </p:txBody>
      </p:sp>
      <p:sp>
        <p:nvSpPr>
          <p:cNvPr id="1028" name="Google Shape;1028;p15"/>
          <p:cNvSpPr/>
          <p:nvPr/>
        </p:nvSpPr>
        <p:spPr>
          <a:xfrm>
            <a:off x="3550003" y="4139869"/>
            <a:ext cx="1295400" cy="3048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Predicate</a:t>
            </a:r>
            <a:endParaRPr dirty="0"/>
          </a:p>
        </p:txBody>
      </p:sp>
      <p:cxnSp>
        <p:nvCxnSpPr>
          <p:cNvPr id="1029" name="Google Shape;1029;p15"/>
          <p:cNvCxnSpPr>
            <a:cxnSpLocks/>
            <a:stCxn id="1027" idx="3"/>
            <a:endCxn id="1030" idx="1"/>
          </p:cNvCxnSpPr>
          <p:nvPr/>
        </p:nvCxnSpPr>
        <p:spPr>
          <a:xfrm>
            <a:off x="2939924" y="4383128"/>
            <a:ext cx="2667000" cy="0"/>
          </a:xfrm>
          <a:prstGeom prst="straightConnector1">
            <a:avLst/>
          </a:prstGeom>
          <a:noFill/>
          <a:ln w="12700" cap="flat" cmpd="sng">
            <a:solidFill>
              <a:srgbClr val="FF6803"/>
            </a:solidFill>
            <a:prstDash val="dash"/>
            <a:round/>
            <a:headEnd type="none" w="sm" len="sm"/>
            <a:tailEnd type="none" w="sm" len="sm"/>
          </a:ln>
        </p:spPr>
      </p:cxnSp>
      <p:sp>
        <p:nvSpPr>
          <p:cNvPr id="1030" name="Google Shape;1030;p15"/>
          <p:cNvSpPr/>
          <p:nvPr/>
        </p:nvSpPr>
        <p:spPr>
          <a:xfrm>
            <a:off x="5606924" y="4230728"/>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Object</a:t>
            </a:r>
            <a:endParaRPr dirty="0"/>
          </a:p>
        </p:txBody>
      </p:sp>
      <p:graphicFrame>
        <p:nvGraphicFramePr>
          <p:cNvPr id="1031" name="Google Shape;1031;p15"/>
          <p:cNvGraphicFramePr/>
          <p:nvPr>
            <p:extLst>
              <p:ext uri="{D42A27DB-BD31-4B8C-83A1-F6EECF244321}">
                <p14:modId xmlns:p14="http://schemas.microsoft.com/office/powerpoint/2010/main" val="1459703296"/>
              </p:ext>
            </p:extLst>
          </p:nvPr>
        </p:nvGraphicFramePr>
        <p:xfrm>
          <a:off x="0" y="4928057"/>
          <a:ext cx="4343400" cy="1483400"/>
        </p:xfrm>
        <a:graphic>
          <a:graphicData uri="http://schemas.openxmlformats.org/drawingml/2006/table">
            <a:tbl>
              <a:tblPr firstRow="1" bandRow="1">
                <a:noFill/>
                <a:tableStyleId>{773DE9C2-2F51-413B-9E7F-F20936FBB5D2}</a:tableStyleId>
              </a:tblPr>
              <a:tblGrid>
                <a:gridCol w="1217951">
                  <a:extLst>
                    <a:ext uri="{9D8B030D-6E8A-4147-A177-3AD203B41FA5}">
                      <a16:colId xmlns:a16="http://schemas.microsoft.com/office/drawing/2014/main" val="20000"/>
                    </a:ext>
                  </a:extLst>
                </a:gridCol>
                <a:gridCol w="1677649">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370850">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Subject</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Predicate</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Object</a:t>
                      </a:r>
                      <a:endParaRPr dirty="0"/>
                    </a:p>
                  </a:txBody>
                  <a:tcPr marL="91450" marR="91450" marT="45725" marB="45725"/>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:Peter</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hasDaughter</a:t>
                      </a:r>
                      <a:endParaRPr sz="1800"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:Tessa</a:t>
                      </a:r>
                      <a:endParaRPr dirty="0"/>
                    </a:p>
                  </a:txBody>
                  <a:tcPr marL="91450" marR="91450" marT="45725" marB="45725"/>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:Peter</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hasSpouse</a:t>
                      </a:r>
                      <a:endParaRPr sz="1800"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:Beth</a:t>
                      </a:r>
                      <a:endParaRPr dirty="0"/>
                    </a:p>
                  </a:txBody>
                  <a:tcPr marL="91450" marR="91450" marT="45725" marB="45725"/>
                </a:tc>
                <a:extLst>
                  <a:ext uri="{0D108BD9-81ED-4DB2-BD59-A6C34878D82A}">
                    <a16:rowId xmlns:a16="http://schemas.microsoft.com/office/drawing/2014/main" val="10002"/>
                  </a:ext>
                </a:extLst>
              </a:tr>
              <a:tr h="370850">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:Beth</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:age</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42^years</a:t>
                      </a:r>
                      <a:endParaRPr dirty="0"/>
                    </a:p>
                  </a:txBody>
                  <a:tcPr marL="91450" marR="91450" marT="45725" marB="45725"/>
                </a:tc>
                <a:extLst>
                  <a:ext uri="{0D108BD9-81ED-4DB2-BD59-A6C34878D82A}">
                    <a16:rowId xmlns:a16="http://schemas.microsoft.com/office/drawing/2014/main" val="10003"/>
                  </a:ext>
                </a:extLst>
              </a:tr>
            </a:tbl>
          </a:graphicData>
        </a:graphic>
      </p:graphicFrame>
      <p:sp>
        <p:nvSpPr>
          <p:cNvPr id="1032" name="Google Shape;1032;p15"/>
          <p:cNvSpPr/>
          <p:nvPr/>
        </p:nvSpPr>
        <p:spPr>
          <a:xfrm>
            <a:off x="6181310" y="5653555"/>
            <a:ext cx="1486744" cy="3048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a:t>
            </a:r>
            <a:r>
              <a:rPr lang="en-US" sz="1800" dirty="0" err="1">
                <a:solidFill>
                  <a:schemeClr val="dk1"/>
                </a:solidFill>
                <a:latin typeface="Arial" panose="020B0604020202020204" pitchFamily="34" charset="0"/>
                <a:ea typeface="Arial"/>
                <a:cs typeface="Arial" panose="020B0604020202020204" pitchFamily="34" charset="0"/>
                <a:sym typeface="Arial"/>
              </a:rPr>
              <a:t>hasSpouse</a:t>
            </a: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1033" name="Google Shape;1033;p15"/>
          <p:cNvSpPr/>
          <p:nvPr/>
        </p:nvSpPr>
        <p:spPr>
          <a:xfrm>
            <a:off x="7965709" y="6071608"/>
            <a:ext cx="1166192"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42^years</a:t>
            </a:r>
            <a:endParaRPr dirty="0"/>
          </a:p>
        </p:txBody>
      </p:sp>
      <p:sp>
        <p:nvSpPr>
          <p:cNvPr id="1034" name="Google Shape;1034;p15"/>
          <p:cNvSpPr/>
          <p:nvPr/>
        </p:nvSpPr>
        <p:spPr>
          <a:xfrm>
            <a:off x="4586507" y="5288398"/>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:Peter</a:t>
            </a:r>
            <a:endParaRPr dirty="0"/>
          </a:p>
        </p:txBody>
      </p:sp>
      <p:sp>
        <p:nvSpPr>
          <p:cNvPr id="1035" name="Google Shape;1035;p15"/>
          <p:cNvSpPr/>
          <p:nvPr/>
        </p:nvSpPr>
        <p:spPr>
          <a:xfrm>
            <a:off x="6139115" y="5294081"/>
            <a:ext cx="1603305" cy="3048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a:t>
            </a:r>
            <a:r>
              <a:rPr lang="en-US" sz="1800" dirty="0" err="1">
                <a:solidFill>
                  <a:schemeClr val="dk1"/>
                </a:solidFill>
                <a:latin typeface="Arial" panose="020B0604020202020204" pitchFamily="34" charset="0"/>
                <a:ea typeface="Arial"/>
                <a:cs typeface="Arial" panose="020B0604020202020204" pitchFamily="34" charset="0"/>
                <a:sym typeface="Arial"/>
              </a:rPr>
              <a:t>hasDaughter</a:t>
            </a: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1036" name="Google Shape;1036;p15"/>
          <p:cNvSpPr/>
          <p:nvPr/>
        </p:nvSpPr>
        <p:spPr>
          <a:xfrm>
            <a:off x="7980718" y="5294081"/>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:Tessa</a:t>
            </a:r>
            <a:endParaRPr dirty="0"/>
          </a:p>
        </p:txBody>
      </p:sp>
      <p:sp>
        <p:nvSpPr>
          <p:cNvPr id="1037" name="Google Shape;1037;p15"/>
          <p:cNvSpPr/>
          <p:nvPr/>
        </p:nvSpPr>
        <p:spPr>
          <a:xfrm>
            <a:off x="6505160" y="6086690"/>
            <a:ext cx="647700" cy="3048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:age</a:t>
            </a:r>
            <a:endParaRPr dirty="0"/>
          </a:p>
        </p:txBody>
      </p:sp>
      <p:sp>
        <p:nvSpPr>
          <p:cNvPr id="1038" name="Google Shape;1038;p15"/>
          <p:cNvSpPr/>
          <p:nvPr/>
        </p:nvSpPr>
        <p:spPr>
          <a:xfrm>
            <a:off x="7969123" y="5693079"/>
            <a:ext cx="914400" cy="304800"/>
          </a:xfrm>
          <a:prstGeom prst="rect">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Arial" panose="020B0604020202020204" pitchFamily="34" charset="0"/>
                <a:ea typeface="Arial"/>
                <a:cs typeface="Arial" panose="020B0604020202020204" pitchFamily="34" charset="0"/>
                <a:sym typeface="Arial"/>
              </a:rPr>
              <a:t>:Beth</a:t>
            </a:r>
            <a:endParaRPr dirty="0"/>
          </a:p>
        </p:txBody>
      </p:sp>
      <p:sp>
        <p:nvSpPr>
          <p:cNvPr id="1039" name="Google Shape;1039;p15"/>
          <p:cNvSpPr txBox="1"/>
          <p:nvPr/>
        </p:nvSpPr>
        <p:spPr>
          <a:xfrm>
            <a:off x="1397463" y="4604800"/>
            <a:ext cx="1945344"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Arial" panose="020B0604020202020204" pitchFamily="34" charset="0"/>
                <a:ea typeface="Arial"/>
                <a:cs typeface="Arial" panose="020B0604020202020204" pitchFamily="34" charset="0"/>
                <a:sym typeface="Arial"/>
              </a:rPr>
              <a:t>Tabular Form</a:t>
            </a:r>
            <a:endParaRPr dirty="0"/>
          </a:p>
        </p:txBody>
      </p:sp>
      <p:sp>
        <p:nvSpPr>
          <p:cNvPr id="1040" name="Google Shape;1040;p15"/>
          <p:cNvSpPr txBox="1"/>
          <p:nvPr/>
        </p:nvSpPr>
        <p:spPr>
          <a:xfrm>
            <a:off x="5724237" y="4644392"/>
            <a:ext cx="2018182"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Arial" panose="020B0604020202020204" pitchFamily="34" charset="0"/>
                <a:ea typeface="Arial"/>
                <a:cs typeface="Arial" panose="020B0604020202020204" pitchFamily="34" charset="0"/>
                <a:sym typeface="Arial"/>
              </a:rPr>
              <a:t>Network Form</a:t>
            </a:r>
            <a:endParaRPr dirty="0"/>
          </a:p>
        </p:txBody>
      </p:sp>
      <p:sp>
        <p:nvSpPr>
          <p:cNvPr id="1041" name="Google Shape;1041;p15"/>
          <p:cNvSpPr txBox="1"/>
          <p:nvPr/>
        </p:nvSpPr>
        <p:spPr>
          <a:xfrm>
            <a:off x="3550460" y="3674362"/>
            <a:ext cx="1385007"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chemeClr val="dk1"/>
                </a:solidFill>
                <a:latin typeface="Arial" panose="020B0604020202020204" pitchFamily="34" charset="0"/>
                <a:ea typeface="Arial"/>
                <a:cs typeface="Arial" panose="020B0604020202020204" pitchFamily="34" charset="0"/>
                <a:sym typeface="Arial"/>
              </a:rPr>
              <a:t>Statement</a:t>
            </a:r>
            <a:endParaRPr dirty="0"/>
          </a:p>
        </p:txBody>
      </p:sp>
      <p:cxnSp>
        <p:nvCxnSpPr>
          <p:cNvPr id="1042" name="Google Shape;1042;p15"/>
          <p:cNvCxnSpPr>
            <a:stCxn id="1038" idx="1"/>
            <a:endCxn id="1037" idx="0"/>
          </p:cNvCxnSpPr>
          <p:nvPr/>
        </p:nvCxnSpPr>
        <p:spPr>
          <a:xfrm flipH="1">
            <a:off x="6829123" y="5845479"/>
            <a:ext cx="1140000" cy="241200"/>
          </a:xfrm>
          <a:prstGeom prst="curvedConnector2">
            <a:avLst/>
          </a:prstGeom>
          <a:noFill/>
          <a:ln w="12700" cap="flat" cmpd="sng">
            <a:solidFill>
              <a:srgbClr val="FF6803"/>
            </a:solidFill>
            <a:prstDash val="dash"/>
            <a:round/>
            <a:headEnd type="none" w="sm" len="sm"/>
            <a:tailEnd type="none" w="sm" len="sm"/>
          </a:ln>
        </p:spPr>
      </p:cxnSp>
      <p:cxnSp>
        <p:nvCxnSpPr>
          <p:cNvPr id="1043" name="Google Shape;1043;p15"/>
          <p:cNvCxnSpPr>
            <a:stCxn id="1033" idx="1"/>
            <a:endCxn id="1037" idx="3"/>
          </p:cNvCxnSpPr>
          <p:nvPr/>
        </p:nvCxnSpPr>
        <p:spPr>
          <a:xfrm flipH="1">
            <a:off x="7153009" y="6224008"/>
            <a:ext cx="812700" cy="15000"/>
          </a:xfrm>
          <a:prstGeom prst="curvedConnector3">
            <a:avLst>
              <a:gd name="adj1" fmla="val 50009"/>
            </a:avLst>
          </a:prstGeom>
          <a:noFill/>
          <a:ln w="12700" cap="flat" cmpd="sng">
            <a:solidFill>
              <a:srgbClr val="FF6803"/>
            </a:solidFill>
            <a:prstDash val="dash"/>
            <a:round/>
            <a:headEnd type="none" w="sm" len="sm"/>
            <a:tailEnd type="none" w="sm" len="sm"/>
          </a:ln>
        </p:spPr>
      </p:cxnSp>
      <p:cxnSp>
        <p:nvCxnSpPr>
          <p:cNvPr id="1044" name="Google Shape;1044;p15"/>
          <p:cNvCxnSpPr>
            <a:cxnSpLocks/>
            <a:stCxn id="1038" idx="1"/>
            <a:endCxn id="1032" idx="3"/>
          </p:cNvCxnSpPr>
          <p:nvPr/>
        </p:nvCxnSpPr>
        <p:spPr>
          <a:xfrm rot="10800000">
            <a:off x="7668055" y="5805955"/>
            <a:ext cx="301069" cy="39524"/>
          </a:xfrm>
          <a:prstGeom prst="curvedConnector3">
            <a:avLst>
              <a:gd name="adj1" fmla="val 50000"/>
            </a:avLst>
          </a:prstGeom>
          <a:noFill/>
          <a:ln w="12700" cap="flat" cmpd="sng">
            <a:solidFill>
              <a:srgbClr val="FF6803"/>
            </a:solidFill>
            <a:prstDash val="dash"/>
            <a:round/>
            <a:headEnd type="none" w="sm" len="sm"/>
            <a:tailEnd type="none" w="sm" len="sm"/>
          </a:ln>
        </p:spPr>
      </p:cxnSp>
      <p:cxnSp>
        <p:nvCxnSpPr>
          <p:cNvPr id="1045" name="Google Shape;1045;p15"/>
          <p:cNvCxnSpPr>
            <a:cxnSpLocks/>
            <a:stCxn id="1036" idx="1"/>
            <a:endCxn id="1035" idx="3"/>
          </p:cNvCxnSpPr>
          <p:nvPr/>
        </p:nvCxnSpPr>
        <p:spPr>
          <a:xfrm rot="10800000">
            <a:off x="7742420" y="5446481"/>
            <a:ext cx="238298" cy="12700"/>
          </a:xfrm>
          <a:prstGeom prst="curvedConnector3">
            <a:avLst>
              <a:gd name="adj1" fmla="val 50000"/>
            </a:avLst>
          </a:prstGeom>
          <a:noFill/>
          <a:ln w="12700" cap="flat" cmpd="sng">
            <a:solidFill>
              <a:srgbClr val="FF6803"/>
            </a:solidFill>
            <a:prstDash val="dash"/>
            <a:round/>
            <a:headEnd type="none" w="sm" len="sm"/>
            <a:tailEnd type="none" w="sm" len="sm"/>
          </a:ln>
        </p:spPr>
      </p:cxnSp>
      <p:cxnSp>
        <p:nvCxnSpPr>
          <p:cNvPr id="1046" name="Google Shape;1046;p15"/>
          <p:cNvCxnSpPr>
            <a:cxnSpLocks/>
            <a:stCxn id="1035" idx="1"/>
            <a:endCxn id="1034" idx="3"/>
          </p:cNvCxnSpPr>
          <p:nvPr/>
        </p:nvCxnSpPr>
        <p:spPr>
          <a:xfrm rot="10800000">
            <a:off x="5500907" y="5440799"/>
            <a:ext cx="638208" cy="5683"/>
          </a:xfrm>
          <a:prstGeom prst="curvedConnector3">
            <a:avLst>
              <a:gd name="adj1" fmla="val 50000"/>
            </a:avLst>
          </a:prstGeom>
          <a:noFill/>
          <a:ln w="12700" cap="flat" cmpd="sng">
            <a:solidFill>
              <a:srgbClr val="FF6803"/>
            </a:solidFill>
            <a:prstDash val="dash"/>
            <a:round/>
            <a:headEnd type="none" w="sm" len="sm"/>
            <a:tailEnd type="none" w="sm" len="sm"/>
          </a:ln>
        </p:spPr>
      </p:cxnSp>
      <p:cxnSp>
        <p:nvCxnSpPr>
          <p:cNvPr id="1047" name="Google Shape;1047;p15"/>
          <p:cNvCxnSpPr>
            <a:cxnSpLocks/>
            <a:stCxn id="1032" idx="1"/>
            <a:endCxn id="1034" idx="3"/>
          </p:cNvCxnSpPr>
          <p:nvPr/>
        </p:nvCxnSpPr>
        <p:spPr>
          <a:xfrm rot="10800000">
            <a:off x="5500908" y="5440799"/>
            <a:ext cx="680403" cy="365157"/>
          </a:xfrm>
          <a:prstGeom prst="curvedConnector3">
            <a:avLst>
              <a:gd name="adj1" fmla="val 50000"/>
            </a:avLst>
          </a:prstGeom>
          <a:noFill/>
          <a:ln w="12700" cap="flat" cmpd="sng">
            <a:solidFill>
              <a:srgbClr val="FF6803"/>
            </a:solidFill>
            <a:prstDash val="dash"/>
            <a:round/>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2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26">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2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2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2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3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4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3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3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3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03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3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03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3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038"/>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3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04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042"/>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04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044"/>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045"/>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046"/>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0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
          <p:cNvSpPr txBox="1">
            <a:spLocks noGrp="1"/>
          </p:cNvSpPr>
          <p:nvPr>
            <p:ph type="ctrTitle"/>
          </p:nvPr>
        </p:nvSpPr>
        <p:spPr>
          <a:xfrm>
            <a:off x="685800" y="1113215"/>
            <a:ext cx="7772400" cy="1470025"/>
          </a:xfrm>
          <a:prstGeom prst="rect">
            <a:avLst/>
          </a:prstGeom>
          <a:noFill/>
          <a:ln>
            <a:noFill/>
          </a:ln>
        </p:spPr>
        <p:txBody>
          <a:bodyPr spcFirstLastPara="1" wrap="square" lIns="91425" tIns="45700" rIns="91425" bIns="45700" anchor="ctr" anchorCtr="0">
            <a:normAutofit/>
          </a:bodyPr>
          <a:lstStyle/>
          <a:p>
            <a:pPr marL="0" marR="0" lvl="0" indent="-279400" algn="l" rtl="0">
              <a:lnSpc>
                <a:spcPct val="100000"/>
              </a:lnSpc>
              <a:spcBef>
                <a:spcPts val="0"/>
              </a:spcBef>
              <a:spcAft>
                <a:spcPts val="0"/>
              </a:spcAft>
              <a:buClr>
                <a:srgbClr val="222222"/>
              </a:buClr>
              <a:buSzPts val="4400"/>
              <a:buFont typeface="Arial"/>
              <a:buAutoNum type="arabicPeriod"/>
            </a:pPr>
            <a:r>
              <a:rPr lang="en-US" sz="4400" b="1" i="0" u="none" strike="noStrike" cap="none">
                <a:solidFill>
                  <a:srgbClr val="222222"/>
                </a:solidFill>
                <a:latin typeface="Arial"/>
                <a:ea typeface="Arial"/>
                <a:cs typeface="Arial"/>
                <a:sym typeface="Arial"/>
              </a:rPr>
              <a:t>Introduction to graphs</a:t>
            </a:r>
            <a:endParaRPr sz="4400" b="0" i="0" u="none" strike="noStrike" cap="none">
              <a:solidFill>
                <a:srgbClr val="222222"/>
              </a:solidFill>
              <a:latin typeface="Arial"/>
              <a:ea typeface="Arial"/>
              <a:cs typeface="Arial"/>
              <a:sym typeface="Arial"/>
            </a:endParaRPr>
          </a:p>
        </p:txBody>
      </p:sp>
      <p:sp>
        <p:nvSpPr>
          <p:cNvPr id="94" name="Google Shape;94;p2"/>
          <p:cNvSpPr txBox="1">
            <a:spLocks noGrp="1"/>
          </p:cNvSpPr>
          <p:nvPr>
            <p:ph type="subTitle" idx="1"/>
          </p:nvPr>
        </p:nvSpPr>
        <p:spPr>
          <a:xfrm>
            <a:off x="838200" y="2565331"/>
            <a:ext cx="7239000" cy="2585283"/>
          </a:xfrm>
          <a:prstGeom prst="rect">
            <a:avLst/>
          </a:prstGeom>
          <a:solidFill>
            <a:srgbClr val="FFFFFF"/>
          </a:solid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888888"/>
              </a:buClr>
              <a:buSzPts val="1800"/>
              <a:buFont typeface="Arial"/>
              <a:buNone/>
            </a:pPr>
            <a:endParaRPr sz="1800" b="0" i="0" u="none" strike="noStrike" cap="none" dirty="0">
              <a:solidFill>
                <a:schemeClr val="dk1"/>
              </a:solidFill>
              <a:latin typeface="Arial"/>
              <a:ea typeface="Arial"/>
              <a:cs typeface="Arial"/>
              <a:sym typeface="Arial"/>
            </a:endParaRPr>
          </a:p>
          <a:p>
            <a:pPr marL="457200" marR="0" lvl="1" indent="-114300" algn="l" rtl="0">
              <a:lnSpc>
                <a:spcPct val="100000"/>
              </a:lnSpc>
              <a:spcBef>
                <a:spcPts val="0"/>
              </a:spcBef>
              <a:spcAft>
                <a:spcPts val="0"/>
              </a:spcAft>
              <a:buClr>
                <a:srgbClr val="500050"/>
              </a:buClr>
              <a:buSzPts val="1800"/>
              <a:buFont typeface="Arial"/>
              <a:buAutoNum type="arabicPeriod"/>
            </a:pPr>
            <a:r>
              <a:rPr lang="en-US" sz="1800" b="0" i="0" u="none" strike="noStrike" cap="none" dirty="0">
                <a:solidFill>
                  <a:srgbClr val="500050"/>
                </a:solidFill>
                <a:latin typeface="Arial"/>
                <a:ea typeface="Arial"/>
                <a:cs typeface="Arial"/>
                <a:sym typeface="Arial"/>
              </a:rPr>
              <a:t>What is a knowledge graph database</a:t>
            </a:r>
            <a:endParaRPr dirty="0">
              <a:latin typeface="Arial" panose="020B0604020202020204" pitchFamily="34" charset="0"/>
              <a:cs typeface="Arial" panose="020B0604020202020204" pitchFamily="34" charset="0"/>
            </a:endParaRPr>
          </a:p>
          <a:p>
            <a:pPr marL="457200" marR="0" lvl="1" indent="-114300" algn="l" rtl="0">
              <a:lnSpc>
                <a:spcPct val="100000"/>
              </a:lnSpc>
              <a:spcBef>
                <a:spcPts val="0"/>
              </a:spcBef>
              <a:spcAft>
                <a:spcPts val="0"/>
              </a:spcAft>
              <a:buClr>
                <a:srgbClr val="500050"/>
              </a:buClr>
              <a:buSzPts val="1800"/>
              <a:buFont typeface="Arial"/>
              <a:buAutoNum type="arabicPeriod"/>
            </a:pPr>
            <a:r>
              <a:rPr lang="en-US" sz="1800" b="0" i="0" u="none" strike="noStrike" cap="none" dirty="0">
                <a:solidFill>
                  <a:srgbClr val="500050"/>
                </a:solidFill>
                <a:latin typeface="Arial"/>
                <a:ea typeface="Arial"/>
                <a:cs typeface="Arial"/>
                <a:sym typeface="Arial"/>
              </a:rPr>
              <a:t>Why is it different,</a:t>
            </a:r>
            <a:endParaRPr dirty="0">
              <a:latin typeface="Arial" panose="020B0604020202020204" pitchFamily="34" charset="0"/>
              <a:cs typeface="Arial" panose="020B0604020202020204" pitchFamily="34" charset="0"/>
            </a:endParaRPr>
          </a:p>
          <a:p>
            <a:pPr marL="457200" marR="0" lvl="1" indent="-114300" algn="l" rtl="0">
              <a:lnSpc>
                <a:spcPct val="100000"/>
              </a:lnSpc>
              <a:spcBef>
                <a:spcPts val="0"/>
              </a:spcBef>
              <a:spcAft>
                <a:spcPts val="0"/>
              </a:spcAft>
              <a:buClr>
                <a:srgbClr val="500050"/>
              </a:buClr>
              <a:buSzPts val="1800"/>
              <a:buFont typeface="Arial"/>
              <a:buAutoNum type="arabicPeriod"/>
            </a:pPr>
            <a:r>
              <a:rPr lang="en-US" sz="1800" b="0" i="0" u="none" strike="noStrike" cap="none" dirty="0">
                <a:solidFill>
                  <a:srgbClr val="500050"/>
                </a:solidFill>
                <a:latin typeface="Arial"/>
                <a:ea typeface="Arial"/>
                <a:cs typeface="Arial"/>
                <a:sym typeface="Arial"/>
              </a:rPr>
              <a:t>What are its advantages</a:t>
            </a:r>
            <a:endParaRPr dirty="0">
              <a:latin typeface="Arial" panose="020B0604020202020204" pitchFamily="34" charset="0"/>
              <a:cs typeface="Arial" panose="020B0604020202020204" pitchFamily="34" charset="0"/>
            </a:endParaRPr>
          </a:p>
          <a:p>
            <a:pPr marL="457200" marR="0" lvl="1" indent="-114300" algn="l" rtl="0">
              <a:lnSpc>
                <a:spcPct val="100000"/>
              </a:lnSpc>
              <a:spcBef>
                <a:spcPts val="0"/>
              </a:spcBef>
              <a:spcAft>
                <a:spcPts val="0"/>
              </a:spcAft>
              <a:buClr>
                <a:srgbClr val="500050"/>
              </a:buClr>
              <a:buSzPts val="1800"/>
              <a:buFont typeface="Arial"/>
              <a:buAutoNum type="arabicPeriod"/>
            </a:pPr>
            <a:r>
              <a:rPr lang="en-US" sz="1800" b="0" i="0" u="none" strike="noStrike" cap="none" dirty="0">
                <a:solidFill>
                  <a:srgbClr val="500050"/>
                </a:solidFill>
                <a:latin typeface="Arial"/>
                <a:ea typeface="Arial"/>
                <a:cs typeface="Arial"/>
                <a:sym typeface="Arial"/>
              </a:rPr>
              <a:t>What are its disadvantages  </a:t>
            </a:r>
            <a:endParaRPr sz="1800" b="0" i="0" u="none" strike="noStrike" cap="none" dirty="0">
              <a:solidFill>
                <a:srgbClr val="222222"/>
              </a:solidFill>
              <a:latin typeface="Arial"/>
              <a:ea typeface="Arial"/>
              <a:cs typeface="Arial"/>
              <a:sym typeface="Arial"/>
            </a:endParaRPr>
          </a:p>
          <a:p>
            <a:pPr marL="457200" lvl="1" indent="-114300" algn="l">
              <a:spcBef>
                <a:spcPts val="0"/>
              </a:spcBef>
              <a:buClr>
                <a:srgbClr val="500050"/>
              </a:buClr>
              <a:buSzPts val="1800"/>
              <a:buFont typeface="Arial"/>
              <a:buAutoNum type="arabicPeriod"/>
            </a:pPr>
            <a:r>
              <a:rPr lang="en-US" sz="1800" dirty="0">
                <a:solidFill>
                  <a:srgbClr val="500050"/>
                </a:solidFill>
              </a:rPr>
              <a:t>How to build a graph database</a:t>
            </a:r>
            <a:endParaRPr sz="1800" dirty="0">
              <a:solidFill>
                <a:srgbClr val="500050"/>
              </a:solidFill>
            </a:endParaRPr>
          </a:p>
          <a:p>
            <a:pPr marL="914400" lvl="2" indent="-114300" algn="l">
              <a:spcBef>
                <a:spcPts val="0"/>
              </a:spcBef>
              <a:buClr>
                <a:srgbClr val="500050"/>
              </a:buClr>
              <a:buSzPts val="1800"/>
              <a:buFont typeface="Arial"/>
              <a:buAutoNum type="arabicPeriod"/>
            </a:pPr>
            <a:r>
              <a:rPr lang="en-US" sz="1800" dirty="0">
                <a:solidFill>
                  <a:srgbClr val="500050"/>
                </a:solidFill>
              </a:rPr>
              <a:t>Triplestores</a:t>
            </a:r>
            <a:endParaRPr sz="1800" dirty="0">
              <a:solidFill>
                <a:srgbClr val="500050"/>
              </a:solidFill>
            </a:endParaRPr>
          </a:p>
          <a:p>
            <a:pPr marL="914400" lvl="2" indent="-114300" algn="l">
              <a:spcBef>
                <a:spcPts val="0"/>
              </a:spcBef>
              <a:buClr>
                <a:srgbClr val="500050"/>
              </a:buClr>
              <a:buSzPts val="1800"/>
              <a:buFont typeface="Arial"/>
              <a:buAutoNum type="arabicPeriod"/>
            </a:pPr>
            <a:r>
              <a:rPr lang="en-US" sz="1800" dirty="0">
                <a:solidFill>
                  <a:srgbClr val="500050"/>
                </a:solidFill>
              </a:rPr>
              <a:t>Development tools</a:t>
            </a:r>
            <a:endParaRPr sz="1800" dirty="0">
              <a:solidFill>
                <a:srgbClr val="500050"/>
              </a:solidFill>
            </a:endParaRPr>
          </a:p>
          <a:p>
            <a:pPr marL="0" marR="0" lvl="0" indent="0" algn="l" rtl="0">
              <a:lnSpc>
                <a:spcPct val="100000"/>
              </a:lnSpc>
              <a:spcBef>
                <a:spcPts val="0"/>
              </a:spcBef>
              <a:spcAft>
                <a:spcPts val="0"/>
              </a:spcAft>
              <a:buClr>
                <a:srgbClr val="888888"/>
              </a:buClr>
              <a:buSzPts val="1800"/>
              <a:buFont typeface="Arial"/>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16"/>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Graph Data Structure</a:t>
            </a:r>
            <a:endParaRPr dirty="0"/>
          </a:p>
        </p:txBody>
      </p:sp>
      <p:pic>
        <p:nvPicPr>
          <p:cNvPr id="1053" name="Google Shape;1053;p16"/>
          <p:cNvPicPr preferRelativeResize="0"/>
          <p:nvPr/>
        </p:nvPicPr>
        <p:blipFill rotWithShape="1">
          <a:blip r:embed="rId3">
            <a:alphaModFix/>
          </a:blip>
          <a:srcRect/>
          <a:stretch/>
        </p:blipFill>
        <p:spPr>
          <a:xfrm>
            <a:off x="304800" y="2667002"/>
            <a:ext cx="8678486" cy="2705478"/>
          </a:xfrm>
          <a:prstGeom prst="rect">
            <a:avLst/>
          </a:prstGeom>
          <a:noFill/>
          <a:ln>
            <a:noFill/>
          </a:ln>
        </p:spPr>
      </p:pic>
      <p:sp>
        <p:nvSpPr>
          <p:cNvPr id="1054" name="Google Shape;1054;p16"/>
          <p:cNvSpPr txBox="1">
            <a:spLocks noGrp="1"/>
          </p:cNvSpPr>
          <p:nvPr>
            <p:ph type="body" idx="1"/>
          </p:nvPr>
        </p:nvSpPr>
        <p:spPr>
          <a:xfrm>
            <a:off x="457200" y="1600201"/>
            <a:ext cx="8229600" cy="6858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Attachment graph with edges and nodes</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sp>
        <p:nvSpPr>
          <p:cNvPr id="1059" name="Google Shape;1059;p17"/>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Graph Data Structure Pro/Con</a:t>
            </a:r>
            <a:endParaRPr dirty="0"/>
          </a:p>
        </p:txBody>
      </p:sp>
      <p:sp>
        <p:nvSpPr>
          <p:cNvPr id="1060" name="Google Shape;1060;p17"/>
          <p:cNvSpPr txBox="1">
            <a:spLocks noGrp="1"/>
          </p:cNvSpPr>
          <p:nvPr>
            <p:ph type="body" idx="1"/>
          </p:nvPr>
        </p:nvSpPr>
        <p:spPr>
          <a:xfrm>
            <a:off x="152400" y="1295400"/>
            <a:ext cx="89154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Pro</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volume</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variety of data</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velocity</a:t>
            </a:r>
            <a:endParaRPr dirty="0">
              <a:latin typeface="Arial" panose="020B0604020202020204" pitchFamily="34" charset="0"/>
              <a:cs typeface="Arial" panose="020B0604020202020204" pitchFamily="34" charset="0"/>
            </a:endParaRPr>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Handles complex queries/joins</a:t>
            </a:r>
            <a:endParaRPr dirty="0">
              <a:latin typeface="Arial" panose="020B0604020202020204" pitchFamily="34" charset="0"/>
              <a:cs typeface="Arial" panose="020B0604020202020204" pitchFamily="34" charset="0"/>
            </a:endParaRPr>
          </a:p>
          <a:p>
            <a:pPr marL="342900" lvl="0" indent="-342900" algn="l" rtl="0">
              <a:spcBef>
                <a:spcPts val="640"/>
              </a:spcBef>
              <a:spcAft>
                <a:spcPts val="0"/>
              </a:spcAft>
              <a:buClr>
                <a:schemeClr val="dk1"/>
              </a:buClr>
              <a:buSzPts val="3200"/>
              <a:buChar char="•"/>
            </a:pPr>
            <a:r>
              <a:rPr lang="en-US" dirty="0"/>
              <a:t>Con</a:t>
            </a:r>
            <a:endParaRPr dirty="0"/>
          </a:p>
          <a:p>
            <a:pPr marL="742950" lvl="1" indent="-285750" algn="l" rtl="0">
              <a:spcBef>
                <a:spcPts val="560"/>
              </a:spcBef>
              <a:spcAft>
                <a:spcPts val="0"/>
              </a:spcAft>
              <a:buClr>
                <a:schemeClr val="dk1"/>
              </a:buClr>
              <a:buSzPts val="2800"/>
              <a:buChar char="–"/>
            </a:pPr>
            <a:r>
              <a:rPr lang="en-US" dirty="0">
                <a:latin typeface="Arial" panose="020B0604020202020204" pitchFamily="34" charset="0"/>
                <a:cs typeface="Arial" panose="020B0604020202020204" pitchFamily="34" charset="0"/>
              </a:rPr>
              <a:t>New paradigm</a:t>
            </a:r>
            <a:endParaRPr dirty="0">
              <a:latin typeface="Arial" panose="020B0604020202020204" pitchFamily="34" charset="0"/>
              <a:cs typeface="Arial" panose="020B0604020202020204" pitchFamily="34" charset="0"/>
            </a:endParaRPr>
          </a:p>
          <a:p>
            <a:pPr marL="742950" lvl="1" indent="-107950" algn="l" rtl="0">
              <a:spcBef>
                <a:spcPts val="560"/>
              </a:spcBef>
              <a:spcAft>
                <a:spcPts val="0"/>
              </a:spcAft>
              <a:buClr>
                <a:schemeClr val="dk1"/>
              </a:buClr>
              <a:buSzPts val="2800"/>
              <a:buNone/>
            </a:pPr>
            <a:endParaRPr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6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6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6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6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6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6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64"/>
        <p:cNvGrpSpPr/>
        <p:nvPr/>
      </p:nvGrpSpPr>
      <p:grpSpPr>
        <a:xfrm>
          <a:off x="0" y="0"/>
          <a:ext cx="0" cy="0"/>
          <a:chOff x="0" y="0"/>
          <a:chExt cx="0" cy="0"/>
        </a:xfrm>
      </p:grpSpPr>
      <p:sp>
        <p:nvSpPr>
          <p:cNvPr id="1065" name="Google Shape;1065;p18"/>
          <p:cNvSpPr txBox="1">
            <a:spLocks noGrp="1"/>
          </p:cNvSpPr>
          <p:nvPr>
            <p:ph type="title"/>
          </p:nvPr>
        </p:nvSpPr>
        <p:spPr>
          <a:xfrm>
            <a:off x="457200" y="533400"/>
            <a:ext cx="82296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Comparing Capabilities</a:t>
            </a:r>
            <a:endParaRPr dirty="0"/>
          </a:p>
        </p:txBody>
      </p:sp>
      <p:graphicFrame>
        <p:nvGraphicFramePr>
          <p:cNvPr id="1066" name="Google Shape;1066;p18"/>
          <p:cNvGraphicFramePr/>
          <p:nvPr>
            <p:extLst>
              <p:ext uri="{D42A27DB-BD31-4B8C-83A1-F6EECF244321}">
                <p14:modId xmlns:p14="http://schemas.microsoft.com/office/powerpoint/2010/main" val="1682100383"/>
              </p:ext>
            </p:extLst>
          </p:nvPr>
        </p:nvGraphicFramePr>
        <p:xfrm>
          <a:off x="258580" y="1319134"/>
          <a:ext cx="8542545" cy="3451498"/>
        </p:xfrm>
        <a:graphic>
          <a:graphicData uri="http://schemas.openxmlformats.org/drawingml/2006/table">
            <a:tbl>
              <a:tblPr firstRow="1" bandRow="1">
                <a:noFill/>
                <a:tableStyleId>{773DE9C2-2F51-413B-9E7F-F20936FBB5D2}</a:tableStyleId>
              </a:tblPr>
              <a:tblGrid>
                <a:gridCol w="1417445">
                  <a:extLst>
                    <a:ext uri="{9D8B030D-6E8A-4147-A177-3AD203B41FA5}">
                      <a16:colId xmlns:a16="http://schemas.microsoft.com/office/drawing/2014/main" val="20000"/>
                    </a:ext>
                  </a:extLst>
                </a:gridCol>
                <a:gridCol w="1999558">
                  <a:extLst>
                    <a:ext uri="{9D8B030D-6E8A-4147-A177-3AD203B41FA5}">
                      <a16:colId xmlns:a16="http://schemas.microsoft.com/office/drawing/2014/main" val="20001"/>
                    </a:ext>
                  </a:extLst>
                </a:gridCol>
                <a:gridCol w="1708514">
                  <a:extLst>
                    <a:ext uri="{9D8B030D-6E8A-4147-A177-3AD203B41FA5}">
                      <a16:colId xmlns:a16="http://schemas.microsoft.com/office/drawing/2014/main" val="20002"/>
                    </a:ext>
                  </a:extLst>
                </a:gridCol>
                <a:gridCol w="1708514">
                  <a:extLst>
                    <a:ext uri="{9D8B030D-6E8A-4147-A177-3AD203B41FA5}">
                      <a16:colId xmlns:a16="http://schemas.microsoft.com/office/drawing/2014/main" val="20003"/>
                    </a:ext>
                  </a:extLst>
                </a:gridCol>
                <a:gridCol w="1708514">
                  <a:extLst>
                    <a:ext uri="{9D8B030D-6E8A-4147-A177-3AD203B41FA5}">
                      <a16:colId xmlns:a16="http://schemas.microsoft.com/office/drawing/2014/main" val="20004"/>
                    </a:ext>
                  </a:extLst>
                </a:gridCol>
              </a:tblGrid>
              <a:tr h="687680">
                <a:tc>
                  <a:txBody>
                    <a:bodyPr/>
                    <a:lstStyle/>
                    <a:p>
                      <a:pPr marL="0" marR="0" lvl="0" indent="0" algn="l"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800" dirty="0">
                          <a:latin typeface="Arial" panose="020B0604020202020204" pitchFamily="34" charset="0"/>
                          <a:cs typeface="Arial" panose="020B0604020202020204" pitchFamily="34" charset="0"/>
                        </a:rPr>
                        <a:t>Example</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Operational Query</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360 </a:t>
                      </a:r>
                      <a:endParaRPr dirty="0"/>
                    </a:p>
                    <a:p>
                      <a:pPr marL="0" marR="0" lvl="0" indent="0" algn="ctr" rtl="0">
                        <a:spcBef>
                          <a:spcPts val="0"/>
                        </a:spcBef>
                        <a:spcAft>
                          <a:spcPts val="0"/>
                        </a:spcAft>
                        <a:buNone/>
                      </a:pPr>
                      <a:r>
                        <a:rPr lang="en-US" sz="1800" dirty="0"/>
                        <a:t>Query</a:t>
                      </a:r>
                      <a:endParaRPr dirty="0"/>
                    </a:p>
                  </a:txBody>
                  <a:tcPr marL="91450" marR="91450" marT="45725" marB="45725"/>
                </a:tc>
                <a:tc>
                  <a:txBody>
                    <a:bodyPr/>
                    <a:lstStyle/>
                    <a:p>
                      <a:pPr marL="0" marR="0" lvl="0" indent="0" algn="ctr" rtl="0">
                        <a:spcBef>
                          <a:spcPts val="0"/>
                        </a:spcBef>
                        <a:spcAft>
                          <a:spcPts val="0"/>
                        </a:spcAft>
                        <a:buNone/>
                      </a:pPr>
                      <a:r>
                        <a:rPr lang="en-US" sz="1800" dirty="0">
                          <a:latin typeface="Arial" panose="020B0604020202020204" pitchFamily="34" charset="0"/>
                          <a:cs typeface="Arial" panose="020B0604020202020204" pitchFamily="34" charset="0"/>
                        </a:rPr>
                        <a:t>Analysis</a:t>
                      </a:r>
                      <a:endParaRPr dirty="0"/>
                    </a:p>
                    <a:p>
                      <a:pPr marL="0" marR="0" lvl="0" indent="0" algn="ctr" rtl="0">
                        <a:spcBef>
                          <a:spcPts val="0"/>
                        </a:spcBef>
                        <a:spcAft>
                          <a:spcPts val="0"/>
                        </a:spcAft>
                        <a:buNone/>
                      </a:pPr>
                      <a:r>
                        <a:rPr lang="en-US" sz="1800" dirty="0"/>
                        <a:t>Query</a:t>
                      </a:r>
                      <a:endParaRPr dirty="0"/>
                    </a:p>
                  </a:txBody>
                  <a:tcPr marL="91450" marR="91450" marT="45725" marB="45725"/>
                </a:tc>
                <a:extLst>
                  <a:ext uri="{0D108BD9-81ED-4DB2-BD59-A6C34878D82A}">
                    <a16:rowId xmlns:a16="http://schemas.microsoft.com/office/drawing/2014/main" val="10000"/>
                  </a:ext>
                </a:extLst>
              </a:tr>
              <a:tr h="687680">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SQL </a:t>
                      </a:r>
                      <a:endParaRPr dirty="0"/>
                    </a:p>
                  </a:txBody>
                  <a:tcPr marL="91450" marR="91450" marT="45725" marB="45725"/>
                </a:tc>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Oracle</a:t>
                      </a:r>
                      <a:endParaRPr dirty="0"/>
                    </a:p>
                    <a:p>
                      <a:pPr marL="0" marR="0" lvl="0" indent="0" algn="l" rtl="0">
                        <a:spcBef>
                          <a:spcPts val="0"/>
                        </a:spcBef>
                        <a:spcAft>
                          <a:spcPts val="0"/>
                        </a:spcAft>
                        <a:buNone/>
                      </a:pPr>
                      <a:r>
                        <a:rPr lang="en-US" sz="1800" b="1" dirty="0">
                          <a:latin typeface="+mn-lt"/>
                        </a:rPr>
                        <a:t>PostgreSQL</a:t>
                      </a:r>
                      <a:endParaRPr dirty="0">
                        <a:latin typeface="+mn-lt"/>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1"/>
                  </a:ext>
                </a:extLst>
              </a:tr>
              <a:tr h="700778">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Warehouse</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Arial"/>
                        <a:buNone/>
                      </a:pPr>
                      <a:r>
                        <a:rPr lang="en-US" sz="1800" b="1" dirty="0">
                          <a:latin typeface="Arial" panose="020B0604020202020204" pitchFamily="34" charset="0"/>
                          <a:cs typeface="Arial" panose="020B0604020202020204" pitchFamily="34" charset="0"/>
                        </a:rPr>
                        <a:t>Google </a:t>
                      </a:r>
                      <a:r>
                        <a:rPr lang="en-US" sz="1800" b="1" dirty="0" err="1">
                          <a:latin typeface="Arial" panose="020B0604020202020204" pitchFamily="34" charset="0"/>
                          <a:cs typeface="Arial" panose="020B0604020202020204" pitchFamily="34" charset="0"/>
                        </a:rPr>
                        <a:t>BigQuery</a:t>
                      </a:r>
                      <a:endParaRPr sz="1800" b="1" dirty="0"/>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687680">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Document</a:t>
                      </a:r>
                      <a:endParaRPr dirty="0"/>
                    </a:p>
                  </a:txBody>
                  <a:tcPr marL="91450" marR="91450" marT="45725" marB="45725"/>
                </a:tc>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Cassandra</a:t>
                      </a:r>
                      <a:endParaRPr dirty="0"/>
                    </a:p>
                    <a:p>
                      <a:pPr marL="0" marR="0" lvl="0" indent="0" algn="l" rtl="0">
                        <a:spcBef>
                          <a:spcPts val="0"/>
                        </a:spcBef>
                        <a:spcAft>
                          <a:spcPts val="0"/>
                        </a:spcAft>
                        <a:buNone/>
                      </a:pPr>
                      <a:r>
                        <a:rPr lang="en-US" sz="1800" b="1" dirty="0">
                          <a:latin typeface="+mn-lt"/>
                        </a:rPr>
                        <a:t>MongoDB</a:t>
                      </a:r>
                      <a:endParaRPr dirty="0">
                        <a:latin typeface="+mn-lt"/>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687680">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Graph</a:t>
                      </a:r>
                      <a:endParaRPr dirty="0"/>
                    </a:p>
                  </a:txBody>
                  <a:tcPr marL="91450" marR="91450" marT="45725" marB="45725"/>
                </a:tc>
                <a:tc>
                  <a:txBody>
                    <a:bodyPr/>
                    <a:lstStyle/>
                    <a:p>
                      <a:pPr marL="0" marR="0" lvl="0" indent="0" algn="l" rtl="0">
                        <a:spcBef>
                          <a:spcPts val="0"/>
                        </a:spcBef>
                        <a:spcAft>
                          <a:spcPts val="0"/>
                        </a:spcAft>
                        <a:buNone/>
                      </a:pPr>
                      <a:r>
                        <a:rPr lang="en-US" sz="1800" b="1" dirty="0">
                          <a:latin typeface="Arial" panose="020B0604020202020204" pitchFamily="34" charset="0"/>
                          <a:cs typeface="Arial" panose="020B0604020202020204" pitchFamily="34" charset="0"/>
                        </a:rPr>
                        <a:t>RDF4J/Halyard</a:t>
                      </a:r>
                      <a:endParaRPr dirty="0"/>
                    </a:p>
                    <a:p>
                      <a:pPr marL="0" marR="0" lvl="0" indent="0" algn="l" rtl="0">
                        <a:spcBef>
                          <a:spcPts val="0"/>
                        </a:spcBef>
                        <a:spcAft>
                          <a:spcPts val="0"/>
                        </a:spcAft>
                        <a:buNone/>
                      </a:pPr>
                      <a:r>
                        <a:rPr lang="en-US" sz="1800" b="1" dirty="0"/>
                        <a:t>Neo4J</a:t>
                      </a:r>
                      <a:endParaRPr dirty="0"/>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endParaRPr sz="18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4"/>
                  </a:ext>
                </a:extLst>
              </a:tr>
            </a:tbl>
          </a:graphicData>
        </a:graphic>
      </p:graphicFrame>
      <p:pic>
        <p:nvPicPr>
          <p:cNvPr id="1067" name="Google Shape;1067;p18" descr="Checkbox Checked"/>
          <p:cNvPicPr preferRelativeResize="0"/>
          <p:nvPr/>
        </p:nvPicPr>
        <p:blipFill rotWithShape="1">
          <a:blip r:embed="rId3">
            <a:alphaModFix/>
          </a:blip>
          <a:srcRect/>
          <a:stretch/>
        </p:blipFill>
        <p:spPr>
          <a:xfrm>
            <a:off x="5728857" y="2586461"/>
            <a:ext cx="914400" cy="914400"/>
          </a:xfrm>
          <a:prstGeom prst="rect">
            <a:avLst/>
          </a:prstGeom>
          <a:noFill/>
          <a:ln>
            <a:noFill/>
          </a:ln>
        </p:spPr>
      </p:pic>
      <p:pic>
        <p:nvPicPr>
          <p:cNvPr id="1068" name="Google Shape;1068;p18" descr="Checkbox Checked"/>
          <p:cNvPicPr preferRelativeResize="0"/>
          <p:nvPr/>
        </p:nvPicPr>
        <p:blipFill rotWithShape="1">
          <a:blip r:embed="rId3">
            <a:alphaModFix/>
          </a:blip>
          <a:srcRect/>
          <a:stretch/>
        </p:blipFill>
        <p:spPr>
          <a:xfrm>
            <a:off x="7462101" y="2586461"/>
            <a:ext cx="914400" cy="914400"/>
          </a:xfrm>
          <a:prstGeom prst="rect">
            <a:avLst/>
          </a:prstGeom>
          <a:noFill/>
          <a:ln>
            <a:noFill/>
          </a:ln>
        </p:spPr>
      </p:pic>
      <p:pic>
        <p:nvPicPr>
          <p:cNvPr id="1069" name="Google Shape;1069;p18" descr="Checkbox Checked"/>
          <p:cNvPicPr preferRelativeResize="0"/>
          <p:nvPr/>
        </p:nvPicPr>
        <p:blipFill rotWithShape="1">
          <a:blip r:embed="rId3">
            <a:alphaModFix/>
          </a:blip>
          <a:srcRect/>
          <a:stretch/>
        </p:blipFill>
        <p:spPr>
          <a:xfrm>
            <a:off x="7462101" y="3295969"/>
            <a:ext cx="914400" cy="914400"/>
          </a:xfrm>
          <a:prstGeom prst="rect">
            <a:avLst/>
          </a:prstGeom>
          <a:noFill/>
          <a:ln>
            <a:noFill/>
          </a:ln>
        </p:spPr>
      </p:pic>
      <p:pic>
        <p:nvPicPr>
          <p:cNvPr id="1070" name="Google Shape;1070;p18" descr="Checkbox Crossed"/>
          <p:cNvPicPr preferRelativeResize="0"/>
          <p:nvPr/>
        </p:nvPicPr>
        <p:blipFill rotWithShape="1">
          <a:blip r:embed="rId4">
            <a:alphaModFix/>
          </a:blip>
          <a:srcRect/>
          <a:stretch/>
        </p:blipFill>
        <p:spPr>
          <a:xfrm>
            <a:off x="4116928" y="3295969"/>
            <a:ext cx="914400" cy="914400"/>
          </a:xfrm>
          <a:prstGeom prst="rect">
            <a:avLst/>
          </a:prstGeom>
          <a:noFill/>
          <a:ln>
            <a:noFill/>
          </a:ln>
        </p:spPr>
      </p:pic>
      <p:pic>
        <p:nvPicPr>
          <p:cNvPr id="1071" name="Google Shape;1071;p18" descr="Checkbox Checked"/>
          <p:cNvPicPr preferRelativeResize="0"/>
          <p:nvPr/>
        </p:nvPicPr>
        <p:blipFill rotWithShape="1">
          <a:blip r:embed="rId3">
            <a:alphaModFix/>
          </a:blip>
          <a:srcRect/>
          <a:stretch/>
        </p:blipFill>
        <p:spPr>
          <a:xfrm>
            <a:off x="4116928" y="3986705"/>
            <a:ext cx="914400" cy="914400"/>
          </a:xfrm>
          <a:prstGeom prst="rect">
            <a:avLst/>
          </a:prstGeom>
          <a:noFill/>
          <a:ln>
            <a:noFill/>
          </a:ln>
        </p:spPr>
      </p:pic>
      <p:pic>
        <p:nvPicPr>
          <p:cNvPr id="1072" name="Google Shape;1072;p18" descr="Checkbox Checked"/>
          <p:cNvPicPr preferRelativeResize="0"/>
          <p:nvPr/>
        </p:nvPicPr>
        <p:blipFill rotWithShape="1">
          <a:blip r:embed="rId3">
            <a:alphaModFix/>
          </a:blip>
          <a:srcRect/>
          <a:stretch/>
        </p:blipFill>
        <p:spPr>
          <a:xfrm>
            <a:off x="5728857" y="3986705"/>
            <a:ext cx="914400" cy="914400"/>
          </a:xfrm>
          <a:prstGeom prst="rect">
            <a:avLst/>
          </a:prstGeom>
          <a:noFill/>
          <a:ln>
            <a:noFill/>
          </a:ln>
        </p:spPr>
      </p:pic>
      <p:pic>
        <p:nvPicPr>
          <p:cNvPr id="1073" name="Google Shape;1073;p18" descr="Badge Question Mark"/>
          <p:cNvPicPr preferRelativeResize="0"/>
          <p:nvPr/>
        </p:nvPicPr>
        <p:blipFill rotWithShape="1">
          <a:blip r:embed="rId5">
            <a:alphaModFix/>
          </a:blip>
          <a:srcRect/>
          <a:stretch/>
        </p:blipFill>
        <p:spPr>
          <a:xfrm>
            <a:off x="5881257" y="2087000"/>
            <a:ext cx="609600" cy="609600"/>
          </a:xfrm>
          <a:prstGeom prst="rect">
            <a:avLst/>
          </a:prstGeom>
          <a:noFill/>
          <a:ln>
            <a:noFill/>
          </a:ln>
        </p:spPr>
      </p:pic>
      <p:pic>
        <p:nvPicPr>
          <p:cNvPr id="1074" name="Google Shape;1074;p18" descr="Checkbox Checked"/>
          <p:cNvPicPr preferRelativeResize="0"/>
          <p:nvPr/>
        </p:nvPicPr>
        <p:blipFill rotWithShape="1">
          <a:blip r:embed="rId3">
            <a:alphaModFix/>
          </a:blip>
          <a:srcRect/>
          <a:stretch/>
        </p:blipFill>
        <p:spPr>
          <a:xfrm>
            <a:off x="5728857" y="3295969"/>
            <a:ext cx="914400" cy="914400"/>
          </a:xfrm>
          <a:prstGeom prst="rect">
            <a:avLst/>
          </a:prstGeom>
          <a:noFill/>
          <a:ln>
            <a:noFill/>
          </a:ln>
        </p:spPr>
      </p:pic>
      <p:pic>
        <p:nvPicPr>
          <p:cNvPr id="1075" name="Google Shape;1075;p18" descr="Checkbox Checked"/>
          <p:cNvPicPr preferRelativeResize="0"/>
          <p:nvPr/>
        </p:nvPicPr>
        <p:blipFill rotWithShape="1">
          <a:blip r:embed="rId3">
            <a:alphaModFix/>
          </a:blip>
          <a:srcRect/>
          <a:stretch/>
        </p:blipFill>
        <p:spPr>
          <a:xfrm>
            <a:off x="4116928" y="1934600"/>
            <a:ext cx="914400" cy="914400"/>
          </a:xfrm>
          <a:prstGeom prst="rect">
            <a:avLst/>
          </a:prstGeom>
          <a:noFill/>
          <a:ln>
            <a:noFill/>
          </a:ln>
        </p:spPr>
      </p:pic>
      <p:pic>
        <p:nvPicPr>
          <p:cNvPr id="1076" name="Google Shape;1076;p18" descr="Badge Question Mark"/>
          <p:cNvPicPr preferRelativeResize="0"/>
          <p:nvPr/>
        </p:nvPicPr>
        <p:blipFill rotWithShape="1">
          <a:blip r:embed="rId5">
            <a:alphaModFix/>
          </a:blip>
          <a:srcRect/>
          <a:stretch/>
        </p:blipFill>
        <p:spPr>
          <a:xfrm>
            <a:off x="7614501" y="2087000"/>
            <a:ext cx="609600" cy="609600"/>
          </a:xfrm>
          <a:prstGeom prst="rect">
            <a:avLst/>
          </a:prstGeom>
          <a:noFill/>
          <a:ln>
            <a:noFill/>
          </a:ln>
        </p:spPr>
      </p:pic>
      <p:sp>
        <p:nvSpPr>
          <p:cNvPr id="1077" name="Google Shape;1077;p18"/>
          <p:cNvSpPr txBox="1"/>
          <p:nvPr/>
        </p:nvSpPr>
        <p:spPr>
          <a:xfrm>
            <a:off x="604101" y="5068235"/>
            <a:ext cx="7620000"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These are sweeping generalizations, but reflect the target applications of each of these data management solutions.</a:t>
            </a:r>
            <a:endParaRPr dirty="0"/>
          </a:p>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For example, Graph stores are far better for network analysis compared with Document stores, but vice-versa for AI/ML applications.</a:t>
            </a:r>
            <a:endParaRPr dirty="0"/>
          </a:p>
        </p:txBody>
      </p:sp>
      <p:pic>
        <p:nvPicPr>
          <p:cNvPr id="1078" name="Google Shape;1078;p18" descr="Badge Question Mark"/>
          <p:cNvPicPr preferRelativeResize="0"/>
          <p:nvPr/>
        </p:nvPicPr>
        <p:blipFill rotWithShape="1">
          <a:blip r:embed="rId5">
            <a:alphaModFix/>
          </a:blip>
          <a:srcRect/>
          <a:stretch/>
        </p:blipFill>
        <p:spPr>
          <a:xfrm>
            <a:off x="4269328" y="2738861"/>
            <a:ext cx="609600" cy="609600"/>
          </a:xfrm>
          <a:prstGeom prst="rect">
            <a:avLst/>
          </a:prstGeom>
          <a:noFill/>
          <a:ln>
            <a:noFill/>
          </a:ln>
        </p:spPr>
      </p:pic>
      <p:pic>
        <p:nvPicPr>
          <p:cNvPr id="1079" name="Google Shape;1079;p18" descr="Checkbox Checked"/>
          <p:cNvPicPr preferRelativeResize="0"/>
          <p:nvPr/>
        </p:nvPicPr>
        <p:blipFill rotWithShape="1">
          <a:blip r:embed="rId3">
            <a:alphaModFix/>
          </a:blip>
          <a:srcRect/>
          <a:stretch/>
        </p:blipFill>
        <p:spPr>
          <a:xfrm>
            <a:off x="7459170" y="4003067"/>
            <a:ext cx="914400" cy="9144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cxnSp>
        <p:nvCxnSpPr>
          <p:cNvPr id="1084" name="Google Shape;1084;p19"/>
          <p:cNvCxnSpPr/>
          <p:nvPr/>
        </p:nvCxnSpPr>
        <p:spPr>
          <a:xfrm>
            <a:off x="3616161" y="1598931"/>
            <a:ext cx="3884655" cy="3167055"/>
          </a:xfrm>
          <a:prstGeom prst="straightConnector1">
            <a:avLst/>
          </a:prstGeom>
          <a:noFill/>
          <a:ln w="12700" cap="flat" cmpd="sng">
            <a:solidFill>
              <a:srgbClr val="FF6803"/>
            </a:solidFill>
            <a:prstDash val="solid"/>
            <a:round/>
            <a:headEnd type="none" w="sm" len="sm"/>
            <a:tailEnd type="none" w="sm" len="sm"/>
          </a:ln>
        </p:spPr>
      </p:cxnSp>
      <p:cxnSp>
        <p:nvCxnSpPr>
          <p:cNvPr id="1085" name="Google Shape;1085;p19"/>
          <p:cNvCxnSpPr/>
          <p:nvPr/>
        </p:nvCxnSpPr>
        <p:spPr>
          <a:xfrm>
            <a:off x="2226529" y="1995646"/>
            <a:ext cx="3410075" cy="2961881"/>
          </a:xfrm>
          <a:prstGeom prst="straightConnector1">
            <a:avLst/>
          </a:prstGeom>
          <a:noFill/>
          <a:ln w="12700" cap="flat" cmpd="sng">
            <a:solidFill>
              <a:srgbClr val="FF6803"/>
            </a:solidFill>
            <a:prstDash val="solid"/>
            <a:round/>
            <a:headEnd type="none" w="sm" len="sm"/>
            <a:tailEnd type="none" w="sm" len="sm"/>
          </a:ln>
        </p:spPr>
      </p:cxnSp>
      <p:cxnSp>
        <p:nvCxnSpPr>
          <p:cNvPr id="1086" name="Google Shape;1086;p19"/>
          <p:cNvCxnSpPr/>
          <p:nvPr/>
        </p:nvCxnSpPr>
        <p:spPr>
          <a:xfrm>
            <a:off x="2170159" y="3718590"/>
            <a:ext cx="1563993" cy="1316902"/>
          </a:xfrm>
          <a:prstGeom prst="straightConnector1">
            <a:avLst/>
          </a:prstGeom>
          <a:noFill/>
          <a:ln w="12700" cap="flat" cmpd="sng">
            <a:solidFill>
              <a:srgbClr val="FF6803"/>
            </a:solidFill>
            <a:prstDash val="solid"/>
            <a:round/>
            <a:headEnd type="none" w="sm" len="sm"/>
            <a:tailEnd type="none" w="sm" len="sm"/>
          </a:ln>
        </p:spPr>
      </p:cxnSp>
      <p:sp>
        <p:nvSpPr>
          <p:cNvPr id="1087" name="Google Shape;1087;p19"/>
          <p:cNvSpPr txBox="1">
            <a:spLocks noGrp="1"/>
          </p:cNvSpPr>
          <p:nvPr>
            <p:ph type="title"/>
          </p:nvPr>
        </p:nvSpPr>
        <p:spPr>
          <a:xfrm>
            <a:off x="0" y="479939"/>
            <a:ext cx="91440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ct val="100000"/>
              <a:buFont typeface="Arial"/>
              <a:buNone/>
            </a:pPr>
            <a:r>
              <a:rPr lang="en-US" sz="3600" dirty="0"/>
              <a:t>Comparing Costs/Total Cost of Ownership</a:t>
            </a:r>
            <a:endParaRPr sz="3600" dirty="0"/>
          </a:p>
        </p:txBody>
      </p:sp>
      <p:sp>
        <p:nvSpPr>
          <p:cNvPr id="1088" name="Google Shape;1088;p19"/>
          <p:cNvSpPr/>
          <p:nvPr/>
        </p:nvSpPr>
        <p:spPr>
          <a:xfrm rot="5400000">
            <a:off x="3035408" y="557262"/>
            <a:ext cx="3564866" cy="5941443"/>
          </a:xfrm>
          <a:prstGeom prst="leftUpArrow">
            <a:avLst>
              <a:gd name="adj1" fmla="val 6078"/>
              <a:gd name="adj2" fmla="val 6403"/>
              <a:gd name="adj3" fmla="val 12404"/>
            </a:avLst>
          </a:prstGeom>
          <a:solidFill>
            <a:schemeClr val="l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dirty="0">
              <a:solidFill>
                <a:schemeClr val="lt1"/>
              </a:solidFill>
              <a:latin typeface="Arial" panose="020B0604020202020204" pitchFamily="34" charset="0"/>
              <a:ea typeface="Arial"/>
              <a:cs typeface="Arial" panose="020B0604020202020204" pitchFamily="34" charset="0"/>
              <a:sym typeface="Arial"/>
            </a:endParaRPr>
          </a:p>
        </p:txBody>
      </p:sp>
      <p:sp>
        <p:nvSpPr>
          <p:cNvPr id="1089" name="Google Shape;1089;p19"/>
          <p:cNvSpPr txBox="1"/>
          <p:nvPr/>
        </p:nvSpPr>
        <p:spPr>
          <a:xfrm>
            <a:off x="76200" y="1864869"/>
            <a:ext cx="1935869" cy="218517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dirty="0">
                <a:solidFill>
                  <a:schemeClr val="dk1"/>
                </a:solidFill>
                <a:latin typeface="Arial" panose="020B0604020202020204" pitchFamily="34" charset="0"/>
                <a:ea typeface="Arial"/>
                <a:cs typeface="Arial" panose="020B0604020202020204" pitchFamily="34" charset="0"/>
                <a:sym typeface="Arial"/>
              </a:rPr>
              <a:t>Data Entropy</a:t>
            </a:r>
            <a:endParaRPr dirty="0"/>
          </a:p>
          <a:p>
            <a:pPr marL="0" marR="0" lvl="0" indent="0" algn="l"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The lack of structure or order of the data:</a:t>
            </a:r>
            <a:endParaRPr dirty="0"/>
          </a:p>
          <a:p>
            <a:pPr marL="342900" marR="0" lvl="0" indent="-34290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does it have a known structure;</a:t>
            </a:r>
            <a:endParaRPr dirty="0"/>
          </a:p>
          <a:p>
            <a:pPr marL="342900" marR="0" lvl="0" indent="-34290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can joins be performed between linked data;</a:t>
            </a:r>
            <a:endParaRPr dirty="0"/>
          </a:p>
          <a:p>
            <a:pPr marL="342900" marR="0" lvl="0" indent="-34290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does data have to be duplicated;</a:t>
            </a:r>
            <a:endParaRPr dirty="0"/>
          </a:p>
          <a:p>
            <a:pPr marL="342900" marR="0" lvl="0" indent="-34290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a:t>
            </a:r>
            <a:endParaRPr dirty="0"/>
          </a:p>
        </p:txBody>
      </p:sp>
      <p:sp>
        <p:nvSpPr>
          <p:cNvPr id="1090" name="Google Shape;1090;p19"/>
          <p:cNvSpPr txBox="1"/>
          <p:nvPr/>
        </p:nvSpPr>
        <p:spPr>
          <a:xfrm>
            <a:off x="4823800" y="5150428"/>
            <a:ext cx="3410075" cy="16311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dirty="0">
                <a:solidFill>
                  <a:schemeClr val="dk1"/>
                </a:solidFill>
                <a:latin typeface="Arial" panose="020B0604020202020204" pitchFamily="34" charset="0"/>
                <a:ea typeface="Arial"/>
                <a:cs typeface="Arial" panose="020B0604020202020204" pitchFamily="34" charset="0"/>
                <a:sym typeface="Arial"/>
              </a:rPr>
              <a:t>Data Energy</a:t>
            </a:r>
            <a:endParaRPr dirty="0"/>
          </a:p>
          <a:p>
            <a:pPr marL="0" marR="0" lvl="0" indent="0" algn="l" rtl="0">
              <a:spcBef>
                <a:spcPts val="0"/>
              </a:spcBef>
              <a:spcAft>
                <a:spcPts val="0"/>
              </a:spcAft>
              <a:buNone/>
            </a:pPr>
            <a:r>
              <a:rPr lang="en-US" sz="1200" dirty="0">
                <a:solidFill>
                  <a:schemeClr val="dk1"/>
                </a:solidFill>
                <a:latin typeface="Arial" panose="020B0604020202020204" pitchFamily="34" charset="0"/>
                <a:ea typeface="Arial"/>
                <a:cs typeface="Arial" panose="020B0604020202020204" pitchFamily="34" charset="0"/>
                <a:sym typeface="Arial"/>
              </a:rPr>
              <a:t>The energy required to get it into its current state:</a:t>
            </a:r>
            <a:endParaRPr dirty="0"/>
          </a:p>
          <a:p>
            <a:pPr marL="171450" marR="0" lvl="0" indent="-17145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how much structural pre-processing of the source data is required;</a:t>
            </a:r>
            <a:endParaRPr dirty="0"/>
          </a:p>
          <a:p>
            <a:pPr marL="171450" marR="0" lvl="0" indent="-17145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how much data manipulation of the source data is required;</a:t>
            </a:r>
            <a:endParaRPr dirty="0"/>
          </a:p>
          <a:p>
            <a:pPr marL="171450" marR="0" lvl="0" indent="-171450" algn="l" rtl="0">
              <a:spcBef>
                <a:spcPts val="0"/>
              </a:spcBef>
              <a:spcAft>
                <a:spcPts val="0"/>
              </a:spcAft>
              <a:buClr>
                <a:schemeClr val="dk1"/>
              </a:buClr>
              <a:buSzPts val="1200"/>
              <a:buFont typeface="Arial"/>
              <a:buChar char="•"/>
            </a:pPr>
            <a:r>
              <a:rPr lang="en-US" sz="1200" dirty="0">
                <a:solidFill>
                  <a:schemeClr val="dk1"/>
                </a:solidFill>
                <a:latin typeface="Arial" panose="020B0604020202020204" pitchFamily="34" charset="0"/>
                <a:ea typeface="Arial"/>
                <a:cs typeface="Arial" panose="020B0604020202020204" pitchFamily="34" charset="0"/>
                <a:sym typeface="Arial"/>
              </a:rPr>
              <a:t>…</a:t>
            </a:r>
            <a:endParaRPr dirty="0"/>
          </a:p>
        </p:txBody>
      </p:sp>
      <p:sp>
        <p:nvSpPr>
          <p:cNvPr id="1091" name="Google Shape;1091;p19"/>
          <p:cNvSpPr/>
          <p:nvPr/>
        </p:nvSpPr>
        <p:spPr>
          <a:xfrm>
            <a:off x="2728193" y="1771543"/>
            <a:ext cx="1148949" cy="1148949"/>
          </a:xfrm>
          <a:prstGeom prst="ellipse">
            <a:avLst/>
          </a:prstGeom>
          <a:solidFill>
            <a:schemeClr val="lt1"/>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chemeClr val="dk1"/>
                </a:solidFill>
                <a:latin typeface="Arial" panose="020B0604020202020204" pitchFamily="34" charset="0"/>
                <a:ea typeface="Arial"/>
                <a:cs typeface="Arial" panose="020B0604020202020204" pitchFamily="34" charset="0"/>
                <a:sym typeface="Arial"/>
              </a:rPr>
              <a:t>Data Lake</a:t>
            </a:r>
            <a:endParaRPr dirty="0"/>
          </a:p>
        </p:txBody>
      </p:sp>
      <p:cxnSp>
        <p:nvCxnSpPr>
          <p:cNvPr id="1092" name="Google Shape;1092;p19"/>
          <p:cNvCxnSpPr/>
          <p:nvPr/>
        </p:nvCxnSpPr>
        <p:spPr>
          <a:xfrm>
            <a:off x="5460116" y="1762497"/>
            <a:ext cx="2324100" cy="1850153"/>
          </a:xfrm>
          <a:prstGeom prst="straightConnector1">
            <a:avLst/>
          </a:prstGeom>
          <a:noFill/>
          <a:ln w="12700" cap="flat" cmpd="sng">
            <a:solidFill>
              <a:srgbClr val="FF6803"/>
            </a:solidFill>
            <a:prstDash val="solid"/>
            <a:round/>
            <a:headEnd type="none" w="sm" len="sm"/>
            <a:tailEnd type="none" w="sm" len="sm"/>
          </a:ln>
        </p:spPr>
      </p:cxnSp>
      <p:sp>
        <p:nvSpPr>
          <p:cNvPr id="1093" name="Google Shape;1093;p19"/>
          <p:cNvSpPr/>
          <p:nvPr/>
        </p:nvSpPr>
        <p:spPr>
          <a:xfrm rot="-2705091">
            <a:off x="2478413" y="3359617"/>
            <a:ext cx="1154557" cy="324165"/>
          </a:xfrm>
          <a:prstGeom prst="rightArrow">
            <a:avLst>
              <a:gd name="adj1" fmla="val 50000"/>
              <a:gd name="adj2" fmla="val 50000"/>
            </a:avLst>
          </a:prstGeom>
          <a:no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TCO</a:t>
            </a:r>
            <a:endParaRPr dirty="0"/>
          </a:p>
        </p:txBody>
      </p:sp>
      <p:sp>
        <p:nvSpPr>
          <p:cNvPr id="1094" name="Google Shape;1094;p19"/>
          <p:cNvSpPr/>
          <p:nvPr/>
        </p:nvSpPr>
        <p:spPr>
          <a:xfrm>
            <a:off x="3253194" y="1025503"/>
            <a:ext cx="2715166" cy="1264479"/>
          </a:xfrm>
          <a:prstGeom prst="wave">
            <a:avLst>
              <a:gd name="adj1" fmla="val 12500"/>
              <a:gd name="adj2" fmla="val -395"/>
            </a:avLst>
          </a:prstGeom>
          <a:solidFill>
            <a:schemeClr val="lt1"/>
          </a:solidFill>
          <a:ln w="25400" cap="flat" cmpd="sng">
            <a:solidFill>
              <a:srgbClr val="B96128"/>
            </a:solidFill>
            <a:prstDash val="solid"/>
            <a:round/>
            <a:headEnd type="none" w="sm" len="sm"/>
            <a:tailEnd type="none" w="sm" len="sm"/>
          </a:ln>
        </p:spPr>
        <p:txBody>
          <a:bodyPr spcFirstLastPara="1" wrap="square" lIns="72000" tIns="45700" rIns="36000" bIns="45700" anchor="ctr" anchorCtr="0">
            <a:noAutofit/>
          </a:bodyPr>
          <a:lstStyle/>
          <a:p>
            <a:pPr marL="0" marR="0" lvl="0" indent="0" algn="l" rtl="0">
              <a:spcBef>
                <a:spcPts val="0"/>
              </a:spcBef>
              <a:spcAft>
                <a:spcPts val="0"/>
              </a:spcAft>
              <a:buNone/>
            </a:pPr>
            <a:r>
              <a:rPr lang="en-US" sz="1100" dirty="0">
                <a:solidFill>
                  <a:schemeClr val="dk1"/>
                </a:solidFill>
                <a:latin typeface="Arial" panose="020B0604020202020204" pitchFamily="34" charset="0"/>
                <a:ea typeface="Arial"/>
                <a:cs typeface="Arial" panose="020B0604020202020204" pitchFamily="34" charset="0"/>
                <a:sym typeface="Arial"/>
              </a:rPr>
              <a:t>Even though it is easy to populate a data lake,  and good for programmed analysis, querying or joining data is very difficult</a:t>
            </a:r>
            <a:endParaRPr sz="1100" b="1" dirty="0">
              <a:solidFill>
                <a:schemeClr val="dk1"/>
              </a:solidFill>
              <a:latin typeface="Arial" panose="020B0604020202020204" pitchFamily="34" charset="0"/>
              <a:ea typeface="Arial"/>
              <a:cs typeface="Arial" panose="020B0604020202020204" pitchFamily="34" charset="0"/>
              <a:sym typeface="Arial"/>
            </a:endParaRPr>
          </a:p>
        </p:txBody>
      </p:sp>
      <p:sp>
        <p:nvSpPr>
          <p:cNvPr id="1095" name="Google Shape;1095;p19"/>
          <p:cNvSpPr/>
          <p:nvPr/>
        </p:nvSpPr>
        <p:spPr>
          <a:xfrm>
            <a:off x="4158003" y="2370986"/>
            <a:ext cx="2464163" cy="1049517"/>
          </a:xfrm>
          <a:prstGeom prst="wave">
            <a:avLst>
              <a:gd name="adj1" fmla="val 12500"/>
              <a:gd name="adj2" fmla="val 0"/>
            </a:avLst>
          </a:prstGeom>
          <a:solidFill>
            <a:schemeClr val="lt1"/>
          </a:solidFill>
          <a:ln w="25400" cap="flat" cmpd="sng">
            <a:solidFill>
              <a:srgbClr val="B96128"/>
            </a:solidFill>
            <a:prstDash val="solid"/>
            <a:round/>
            <a:headEnd type="none" w="sm" len="sm"/>
            <a:tailEnd type="none" w="sm" len="sm"/>
          </a:ln>
        </p:spPr>
        <p:txBody>
          <a:bodyPr spcFirstLastPara="1" wrap="square" lIns="72000" tIns="45700" rIns="36000" bIns="45700" anchor="ctr" anchorCtr="0">
            <a:noAutofit/>
          </a:bodyPr>
          <a:lstStyle/>
          <a:p>
            <a:pPr marL="0" marR="0" lvl="0" indent="0" algn="l" rtl="0">
              <a:spcBef>
                <a:spcPts val="0"/>
              </a:spcBef>
              <a:spcAft>
                <a:spcPts val="0"/>
              </a:spcAft>
              <a:buNone/>
            </a:pPr>
            <a:r>
              <a:rPr lang="en-US" sz="1100" dirty="0">
                <a:solidFill>
                  <a:schemeClr val="dk1"/>
                </a:solidFill>
                <a:latin typeface="Arial" panose="020B0604020202020204" pitchFamily="34" charset="0"/>
                <a:ea typeface="Arial"/>
                <a:cs typeface="Arial" panose="020B0604020202020204" pitchFamily="34" charset="0"/>
                <a:sym typeface="Arial"/>
              </a:rPr>
              <a:t>Mostly well organized, but without the variety of data. Populating the structure via ETL can be expensive</a:t>
            </a:r>
            <a:endParaRPr sz="1100" b="1" dirty="0">
              <a:solidFill>
                <a:schemeClr val="dk1"/>
              </a:solidFill>
              <a:latin typeface="Arial" panose="020B0604020202020204" pitchFamily="34" charset="0"/>
              <a:ea typeface="Arial"/>
              <a:cs typeface="Arial" panose="020B0604020202020204" pitchFamily="34" charset="0"/>
              <a:sym typeface="Arial"/>
            </a:endParaRPr>
          </a:p>
        </p:txBody>
      </p:sp>
      <p:sp>
        <p:nvSpPr>
          <p:cNvPr id="1096" name="Google Shape;1096;p19"/>
          <p:cNvSpPr/>
          <p:nvPr/>
        </p:nvSpPr>
        <p:spPr>
          <a:xfrm>
            <a:off x="6712263" y="4206031"/>
            <a:ext cx="2464163" cy="1049517"/>
          </a:xfrm>
          <a:prstGeom prst="wave">
            <a:avLst>
              <a:gd name="adj1" fmla="val 12500"/>
              <a:gd name="adj2" fmla="val 0"/>
            </a:avLst>
          </a:prstGeom>
          <a:solidFill>
            <a:schemeClr val="lt1"/>
          </a:solidFill>
          <a:ln w="25400" cap="flat" cmpd="sng">
            <a:solidFill>
              <a:srgbClr val="B96128"/>
            </a:solidFill>
            <a:prstDash val="solid"/>
            <a:round/>
            <a:headEnd type="none" w="sm" len="sm"/>
            <a:tailEnd type="none" w="sm" len="sm"/>
          </a:ln>
        </p:spPr>
        <p:txBody>
          <a:bodyPr spcFirstLastPara="1" wrap="square" lIns="72000" tIns="45700" rIns="36000" bIns="45700" anchor="ctr" anchorCtr="0">
            <a:noAutofit/>
          </a:bodyPr>
          <a:lstStyle/>
          <a:p>
            <a:pPr marL="0" marR="0" lvl="0" indent="0" algn="l" rtl="0">
              <a:spcBef>
                <a:spcPts val="0"/>
              </a:spcBef>
              <a:spcAft>
                <a:spcPts val="0"/>
              </a:spcAft>
              <a:buNone/>
            </a:pPr>
            <a:r>
              <a:rPr lang="en-US" sz="1100" dirty="0">
                <a:solidFill>
                  <a:schemeClr val="dk1"/>
                </a:solidFill>
                <a:latin typeface="Arial" panose="020B0604020202020204" pitchFamily="34" charset="0"/>
                <a:ea typeface="Arial"/>
                <a:cs typeface="Arial" panose="020B0604020202020204" pitchFamily="34" charset="0"/>
                <a:sym typeface="Arial"/>
              </a:rPr>
              <a:t>Populating a warehouse via ETL can be expensive, and many will be required to answer all questions</a:t>
            </a:r>
            <a:endParaRPr sz="1100" b="1" dirty="0">
              <a:solidFill>
                <a:schemeClr val="dk1"/>
              </a:solidFill>
              <a:latin typeface="Arial" panose="020B0604020202020204" pitchFamily="34" charset="0"/>
              <a:ea typeface="Arial"/>
              <a:cs typeface="Arial" panose="020B0604020202020204" pitchFamily="34" charset="0"/>
              <a:sym typeface="Arial"/>
            </a:endParaRPr>
          </a:p>
        </p:txBody>
      </p:sp>
      <p:sp>
        <p:nvSpPr>
          <p:cNvPr id="1097" name="Google Shape;1097;p19"/>
          <p:cNvSpPr/>
          <p:nvPr/>
        </p:nvSpPr>
        <p:spPr>
          <a:xfrm>
            <a:off x="450930" y="4100911"/>
            <a:ext cx="2772193" cy="1049517"/>
          </a:xfrm>
          <a:prstGeom prst="wave">
            <a:avLst>
              <a:gd name="adj1" fmla="val 12500"/>
              <a:gd name="adj2" fmla="val 0"/>
            </a:avLst>
          </a:prstGeom>
          <a:solidFill>
            <a:schemeClr val="lt1"/>
          </a:solidFill>
          <a:ln w="25400" cap="flat" cmpd="sng">
            <a:solidFill>
              <a:srgbClr val="B96128"/>
            </a:solidFill>
            <a:prstDash val="solid"/>
            <a:round/>
            <a:headEnd type="none" w="sm" len="sm"/>
            <a:tailEnd type="none" w="sm" len="sm"/>
          </a:ln>
        </p:spPr>
        <p:txBody>
          <a:bodyPr spcFirstLastPara="1" wrap="square" lIns="72000" tIns="45700" rIns="36000" bIns="45700" anchor="ctr" anchorCtr="0">
            <a:noAutofit/>
          </a:bodyPr>
          <a:lstStyle/>
          <a:p>
            <a:pPr marL="0" marR="0" lvl="0" indent="0" algn="l" rtl="0">
              <a:spcBef>
                <a:spcPts val="0"/>
              </a:spcBef>
              <a:spcAft>
                <a:spcPts val="0"/>
              </a:spcAft>
              <a:buNone/>
            </a:pPr>
            <a:r>
              <a:rPr lang="en-US" sz="1100" dirty="0">
                <a:solidFill>
                  <a:schemeClr val="dk1"/>
                </a:solidFill>
                <a:latin typeface="Arial" panose="020B0604020202020204" pitchFamily="34" charset="0"/>
                <a:ea typeface="Arial"/>
                <a:cs typeface="Arial" panose="020B0604020202020204" pitchFamily="34" charset="0"/>
                <a:sym typeface="Arial"/>
              </a:rPr>
              <a:t>As easy to populate as a JSON or XML document data lake, yet retains fully linked (joinable) data with flexibility</a:t>
            </a:r>
            <a:endParaRPr sz="1100" b="1" dirty="0">
              <a:solidFill>
                <a:schemeClr val="dk1"/>
              </a:solidFill>
              <a:latin typeface="Arial" panose="020B0604020202020204" pitchFamily="34" charset="0"/>
              <a:ea typeface="Arial"/>
              <a:cs typeface="Arial" panose="020B0604020202020204" pitchFamily="34" charset="0"/>
              <a:sym typeface="Arial"/>
            </a:endParaRPr>
          </a:p>
        </p:txBody>
      </p:sp>
      <p:sp>
        <p:nvSpPr>
          <p:cNvPr id="1098" name="Google Shape;1098;p19"/>
          <p:cNvSpPr/>
          <p:nvPr/>
        </p:nvSpPr>
        <p:spPr>
          <a:xfrm>
            <a:off x="2916710" y="3524267"/>
            <a:ext cx="1149869" cy="1149869"/>
          </a:xfrm>
          <a:prstGeom prst="ellipse">
            <a:avLst/>
          </a:prstGeom>
          <a:solidFill>
            <a:schemeClr val="lt1"/>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chemeClr val="dk1"/>
                </a:solidFill>
                <a:latin typeface="Arial" panose="020B0604020202020204" pitchFamily="34" charset="0"/>
                <a:ea typeface="Arial"/>
                <a:cs typeface="Arial" panose="020B0604020202020204" pitchFamily="34" charset="0"/>
                <a:sym typeface="Arial"/>
              </a:rPr>
              <a:t>Graph</a:t>
            </a:r>
            <a:endParaRPr dirty="0"/>
          </a:p>
          <a:p>
            <a:pPr marL="0" marR="0" lvl="0" indent="0" algn="ctr" rtl="0">
              <a:spcBef>
                <a:spcPts val="0"/>
              </a:spcBef>
              <a:spcAft>
                <a:spcPts val="0"/>
              </a:spcAft>
              <a:buNone/>
            </a:pPr>
            <a:r>
              <a:rPr lang="en-US" sz="1200" b="1" dirty="0">
                <a:solidFill>
                  <a:schemeClr val="dk1"/>
                </a:solidFill>
                <a:latin typeface="Arial" panose="020B0604020202020204" pitchFamily="34" charset="0"/>
                <a:ea typeface="Arial"/>
                <a:cs typeface="Arial" panose="020B0604020202020204" pitchFamily="34" charset="0"/>
                <a:sym typeface="Arial"/>
              </a:rPr>
              <a:t>Store</a:t>
            </a:r>
            <a:endParaRPr dirty="0"/>
          </a:p>
        </p:txBody>
      </p:sp>
      <p:sp>
        <p:nvSpPr>
          <p:cNvPr id="1099" name="Google Shape;1099;p19"/>
          <p:cNvSpPr/>
          <p:nvPr/>
        </p:nvSpPr>
        <p:spPr>
          <a:xfrm>
            <a:off x="6537719" y="3256315"/>
            <a:ext cx="1201560" cy="1201560"/>
          </a:xfrm>
          <a:prstGeom prst="ellipse">
            <a:avLst/>
          </a:prstGeom>
          <a:solidFill>
            <a:schemeClr val="lt1"/>
          </a:solidFill>
          <a:ln w="25400" cap="flat" cmpd="sng">
            <a:solidFill>
              <a:srgbClr val="B96128"/>
            </a:solidFill>
            <a:prstDash val="solid"/>
            <a:round/>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en-US" sz="1200" b="1" dirty="0">
                <a:solidFill>
                  <a:schemeClr val="dk1"/>
                </a:solidFill>
                <a:latin typeface="Arial" panose="020B0604020202020204" pitchFamily="34" charset="0"/>
                <a:ea typeface="Arial"/>
                <a:cs typeface="Arial" panose="020B0604020202020204" pitchFamily="34" charset="0"/>
                <a:sym typeface="Arial"/>
              </a:rPr>
              <a:t>Data Warehouse</a:t>
            </a:r>
            <a:endParaRPr dirty="0"/>
          </a:p>
        </p:txBody>
      </p:sp>
      <p:sp>
        <p:nvSpPr>
          <p:cNvPr id="1100" name="Google Shape;1100;p19"/>
          <p:cNvSpPr/>
          <p:nvPr/>
        </p:nvSpPr>
        <p:spPr>
          <a:xfrm>
            <a:off x="4967695" y="3271155"/>
            <a:ext cx="1126865" cy="1126865"/>
          </a:xfrm>
          <a:prstGeom prst="ellipse">
            <a:avLst/>
          </a:prstGeom>
          <a:solidFill>
            <a:schemeClr val="lt1"/>
          </a:solidFill>
          <a:ln w="25400" cap="flat" cmpd="sng">
            <a:solidFill>
              <a:srgbClr val="B96128"/>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chemeClr val="dk1"/>
                </a:solidFill>
                <a:latin typeface="Arial" panose="020B0604020202020204" pitchFamily="34" charset="0"/>
                <a:ea typeface="Arial"/>
                <a:cs typeface="Arial" panose="020B0604020202020204" pitchFamily="34" charset="0"/>
                <a:sym typeface="Arial"/>
              </a:rPr>
              <a:t>RDBMS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9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9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9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9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9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9" grpId="0"/>
      <p:bldP spid="1090" grpId="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00"/>
            <a:ext cx="9372600" cy="685800"/>
          </a:xfrm>
        </p:spPr>
        <p:txBody>
          <a:bodyPr>
            <a:normAutofit/>
          </a:bodyPr>
          <a:lstStyle/>
          <a:p>
            <a:r>
              <a:rPr lang="en-US" sz="3600" dirty="0"/>
              <a:t>Semantic response to the 6-V challenges</a:t>
            </a:r>
          </a:p>
        </p:txBody>
      </p:sp>
      <p:sp>
        <p:nvSpPr>
          <p:cNvPr id="14" name="Cloud Callout 13"/>
          <p:cNvSpPr/>
          <p:nvPr/>
        </p:nvSpPr>
        <p:spPr>
          <a:xfrm>
            <a:off x="3297990" y="1454565"/>
            <a:ext cx="2472128" cy="959491"/>
          </a:xfrm>
          <a:prstGeom prst="cloudCallout">
            <a:avLst>
              <a:gd name="adj1" fmla="val -2880"/>
              <a:gd name="adj2" fmla="val 11958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a:r>
              <a:rPr lang="en-US" sz="1050" b="1" dirty="0">
                <a:solidFill>
                  <a:schemeClr val="tx1"/>
                </a:solidFill>
              </a:rPr>
              <a:t>Volume</a:t>
            </a:r>
          </a:p>
          <a:p>
            <a:pPr marL="120650" lvl="1" indent="-120650">
              <a:buFont typeface="Arial" panose="020B0604020202020204" pitchFamily="34" charset="0"/>
              <a:buChar char="•"/>
            </a:pPr>
            <a:r>
              <a:rPr lang="en-GB" sz="900" dirty="0">
                <a:solidFill>
                  <a:schemeClr val="tx1"/>
                </a:solidFill>
              </a:rPr>
              <a:t>Can grow organically</a:t>
            </a:r>
          </a:p>
          <a:p>
            <a:pPr marL="120650" lvl="1" indent="-120650">
              <a:buFont typeface="Arial" panose="020B0604020202020204" pitchFamily="34" charset="0"/>
              <a:buChar char="•"/>
            </a:pPr>
            <a:r>
              <a:rPr lang="en-GB" sz="900" dirty="0">
                <a:solidFill>
                  <a:schemeClr val="tx1"/>
                </a:solidFill>
              </a:rPr>
              <a:t>Can expose existing data sources RDBMS etc</a:t>
            </a:r>
          </a:p>
        </p:txBody>
      </p:sp>
      <p:sp>
        <p:nvSpPr>
          <p:cNvPr id="17" name="Cloud Callout 16"/>
          <p:cNvSpPr/>
          <p:nvPr/>
        </p:nvSpPr>
        <p:spPr>
          <a:xfrm>
            <a:off x="5822269" y="2030929"/>
            <a:ext cx="2678413" cy="1253857"/>
          </a:xfrm>
          <a:prstGeom prst="cloudCallout">
            <a:avLst>
              <a:gd name="adj1" fmla="val -136238"/>
              <a:gd name="adj2" fmla="val 6298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50" b="1" dirty="0">
                <a:solidFill>
                  <a:schemeClr val="tx1"/>
                </a:solidFill>
              </a:rPr>
              <a:t>Velocity</a:t>
            </a:r>
          </a:p>
          <a:p>
            <a:pPr marL="120650" lvl="1" indent="-120650">
              <a:buFont typeface="Arial" panose="020B0604020202020204" pitchFamily="34" charset="0"/>
              <a:buChar char="•"/>
            </a:pPr>
            <a:r>
              <a:rPr lang="en-GB" sz="900" dirty="0">
                <a:solidFill>
                  <a:schemeClr val="tx1"/>
                </a:solidFill>
              </a:rPr>
              <a:t>Data can be pumped into triplestores at huge rates</a:t>
            </a:r>
          </a:p>
          <a:p>
            <a:pPr marL="120650" lvl="1" indent="-120650">
              <a:buFont typeface="Arial" panose="020B0604020202020204" pitchFamily="34" charset="0"/>
              <a:buChar char="•"/>
            </a:pPr>
            <a:r>
              <a:rPr lang="en-GB" sz="900" dirty="0">
                <a:solidFill>
                  <a:schemeClr val="tx1"/>
                </a:solidFill>
              </a:rPr>
              <a:t>Very fast to create new data sources.</a:t>
            </a:r>
          </a:p>
          <a:p>
            <a:pPr marL="120650" lvl="1" indent="-120650">
              <a:buFont typeface="Arial" panose="020B0604020202020204" pitchFamily="34" charset="0"/>
              <a:buChar char="•"/>
            </a:pPr>
            <a:r>
              <a:rPr lang="en-GB" sz="900" dirty="0">
                <a:solidFill>
                  <a:schemeClr val="tx1"/>
                </a:solidFill>
              </a:rPr>
              <a:t>Very fast to modify</a:t>
            </a:r>
          </a:p>
          <a:p>
            <a:pPr marL="120650" lvl="1" indent="-120650">
              <a:buFont typeface="Arial" panose="020B0604020202020204" pitchFamily="34" charset="0"/>
              <a:buChar char="•"/>
            </a:pPr>
            <a:endParaRPr lang="en-GB" sz="900" dirty="0">
              <a:solidFill>
                <a:schemeClr val="tx1"/>
              </a:solidFill>
            </a:endParaRPr>
          </a:p>
        </p:txBody>
      </p:sp>
      <p:sp>
        <p:nvSpPr>
          <p:cNvPr id="18" name="Cloud Callout 17"/>
          <p:cNvSpPr/>
          <p:nvPr/>
        </p:nvSpPr>
        <p:spPr>
          <a:xfrm>
            <a:off x="5727818" y="3970843"/>
            <a:ext cx="2472128" cy="1749301"/>
          </a:xfrm>
          <a:prstGeom prst="cloudCallout">
            <a:avLst>
              <a:gd name="adj1" fmla="val -138507"/>
              <a:gd name="adj2" fmla="val -6823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50" b="1" dirty="0">
                <a:solidFill>
                  <a:schemeClr val="tx1"/>
                </a:solidFill>
              </a:rPr>
              <a:t>Variety</a:t>
            </a:r>
          </a:p>
          <a:p>
            <a:pPr marL="120650" lvl="1" indent="-120650">
              <a:buFont typeface="Arial" panose="020B0604020202020204" pitchFamily="34" charset="0"/>
              <a:buChar char="•"/>
            </a:pPr>
            <a:r>
              <a:rPr lang="en-US" sz="900" dirty="0">
                <a:solidFill>
                  <a:schemeClr val="tx1"/>
                </a:solidFill>
              </a:rPr>
              <a:t>Semantics can handle unstructured, semi-structure, and structured data whilst those structures are variable</a:t>
            </a:r>
          </a:p>
        </p:txBody>
      </p:sp>
      <p:sp>
        <p:nvSpPr>
          <p:cNvPr id="19" name="Cloud Callout 18"/>
          <p:cNvSpPr/>
          <p:nvPr/>
        </p:nvSpPr>
        <p:spPr>
          <a:xfrm>
            <a:off x="3426132" y="5102564"/>
            <a:ext cx="2472128" cy="1749301"/>
          </a:xfrm>
          <a:prstGeom prst="cloudCallout">
            <a:avLst>
              <a:gd name="adj1" fmla="val -7351"/>
              <a:gd name="adj2" fmla="val -12216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50" b="1" dirty="0">
                <a:solidFill>
                  <a:schemeClr val="tx1"/>
                </a:solidFill>
              </a:rPr>
              <a:t>Veracity</a:t>
            </a:r>
          </a:p>
          <a:p>
            <a:pPr marL="120650" lvl="1" indent="-120650">
              <a:buFont typeface="Arial" panose="020B0604020202020204" pitchFamily="34" charset="0"/>
              <a:buChar char="•"/>
            </a:pPr>
            <a:r>
              <a:rPr lang="en-US" sz="900" dirty="0">
                <a:solidFill>
                  <a:schemeClr val="tx1"/>
                </a:solidFill>
              </a:rPr>
              <a:t>Well designed semantic integration can provide provenance of the source data.</a:t>
            </a:r>
          </a:p>
          <a:p>
            <a:pPr marL="120650" lvl="1" indent="-120650">
              <a:buFont typeface="Arial" panose="020B0604020202020204" pitchFamily="34" charset="0"/>
              <a:buChar char="•"/>
            </a:pPr>
            <a:r>
              <a:rPr lang="en-GB" sz="900" dirty="0">
                <a:solidFill>
                  <a:schemeClr val="tx1"/>
                </a:solidFill>
              </a:rPr>
              <a:t>Missing one source won’t bring the house down</a:t>
            </a:r>
          </a:p>
          <a:p>
            <a:pPr marL="120650" lvl="1" indent="-120650">
              <a:buFont typeface="Arial" panose="020B0604020202020204" pitchFamily="34" charset="0"/>
              <a:buChar char="•"/>
            </a:pPr>
            <a:endParaRPr lang="en-US" sz="1050" dirty="0"/>
          </a:p>
        </p:txBody>
      </p:sp>
      <p:sp>
        <p:nvSpPr>
          <p:cNvPr id="20" name="Cloud Callout 19"/>
          <p:cNvSpPr/>
          <p:nvPr/>
        </p:nvSpPr>
        <p:spPr>
          <a:xfrm>
            <a:off x="490757" y="4010010"/>
            <a:ext cx="3048172" cy="2218816"/>
          </a:xfrm>
          <a:prstGeom prst="cloudCallout">
            <a:avLst>
              <a:gd name="adj1" fmla="val 121391"/>
              <a:gd name="adj2" fmla="val -5578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50" b="1" dirty="0">
                <a:solidFill>
                  <a:schemeClr val="tx1"/>
                </a:solidFill>
              </a:rPr>
              <a:t>Validity</a:t>
            </a:r>
          </a:p>
          <a:p>
            <a:pPr marL="120650" indent="-120650">
              <a:buFont typeface="Arial" panose="020B0604020202020204" pitchFamily="34" charset="0"/>
              <a:buChar char="•"/>
            </a:pPr>
            <a:r>
              <a:rPr lang="en-GB" sz="900" dirty="0">
                <a:solidFill>
                  <a:schemeClr val="tx1"/>
                </a:solidFill>
              </a:rPr>
              <a:t>Vocabulary / Concept Dictionary / Taxonomy</a:t>
            </a:r>
          </a:p>
          <a:p>
            <a:pPr marL="120650" lvl="1" indent="-120650">
              <a:buFont typeface="Arial" panose="020B0604020202020204" pitchFamily="34" charset="0"/>
              <a:buChar char="•"/>
            </a:pPr>
            <a:r>
              <a:rPr lang="en-GB" sz="900" dirty="0">
                <a:solidFill>
                  <a:schemeClr val="tx1"/>
                </a:solidFill>
              </a:rPr>
              <a:t>RDFS and OWL  along with standards like SKOS provide a fast and efficient way to describe the concepts that are meaningful to us. </a:t>
            </a:r>
          </a:p>
          <a:p>
            <a:pPr marL="120650" lvl="1" indent="-120650">
              <a:buFont typeface="Arial" panose="020B0604020202020204" pitchFamily="34" charset="0"/>
              <a:buChar char="•"/>
            </a:pPr>
            <a:r>
              <a:rPr lang="en-GB" sz="900" dirty="0">
                <a:solidFill>
                  <a:schemeClr val="tx1"/>
                </a:solidFill>
              </a:rPr>
              <a:t>Relationships can be captured (Model the Models)  Useful both for people and machines</a:t>
            </a:r>
          </a:p>
          <a:p>
            <a:pPr marL="120650" lvl="1" indent="-120650">
              <a:buFont typeface="Arial" panose="020B0604020202020204" pitchFamily="34" charset="0"/>
              <a:buChar char="•"/>
            </a:pPr>
            <a:endParaRPr lang="en-GB" sz="900" dirty="0">
              <a:solidFill>
                <a:schemeClr val="tx1"/>
              </a:solidFill>
            </a:endParaRPr>
          </a:p>
        </p:txBody>
      </p:sp>
      <p:sp>
        <p:nvSpPr>
          <p:cNvPr id="21" name="Cloud Callout 20"/>
          <p:cNvSpPr/>
          <p:nvPr/>
        </p:nvSpPr>
        <p:spPr>
          <a:xfrm>
            <a:off x="1066800" y="2042805"/>
            <a:ext cx="2472128" cy="1749301"/>
          </a:xfrm>
          <a:prstGeom prst="cloudCallout">
            <a:avLst>
              <a:gd name="adj1" fmla="val 116623"/>
              <a:gd name="adj2" fmla="val 6394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50" b="1" dirty="0">
                <a:solidFill>
                  <a:schemeClr val="tx1"/>
                </a:solidFill>
              </a:rPr>
              <a:t>Volatility</a:t>
            </a:r>
          </a:p>
          <a:p>
            <a:pPr marL="120650" lvl="1" indent="-120650">
              <a:buFont typeface="Arial" panose="020B0604020202020204" pitchFamily="34" charset="0"/>
              <a:buChar char="•"/>
            </a:pPr>
            <a:r>
              <a:rPr lang="en-GB" sz="900" dirty="0">
                <a:solidFill>
                  <a:schemeClr val="tx1"/>
                </a:solidFill>
              </a:rPr>
              <a:t>Does not need a predesigned architecture</a:t>
            </a:r>
          </a:p>
          <a:p>
            <a:pPr marL="120650" lvl="1" indent="-120650">
              <a:buFont typeface="Arial" panose="020B0604020202020204" pitchFamily="34" charset="0"/>
              <a:buChar char="•"/>
            </a:pPr>
            <a:r>
              <a:rPr lang="en-US" sz="900" dirty="0">
                <a:solidFill>
                  <a:schemeClr val="tx1"/>
                </a:solidFill>
              </a:rPr>
              <a:t>Federation avoids any data becoming stale as it is always refreshed from the source</a:t>
            </a:r>
          </a:p>
          <a:p>
            <a:pPr marL="0" lvl="1"/>
            <a:endParaRPr lang="en-GB" sz="900" dirty="0">
              <a:solidFill>
                <a:schemeClr val="tx1"/>
              </a:solidFill>
            </a:endParaRPr>
          </a:p>
          <a:p>
            <a:endParaRPr lang="en-US" sz="900" dirty="0">
              <a:solidFill>
                <a:schemeClr val="tx1"/>
              </a:solidFill>
            </a:endParaRPr>
          </a:p>
        </p:txBody>
      </p:sp>
      <p:sp>
        <p:nvSpPr>
          <p:cNvPr id="22" name="Oval 21"/>
          <p:cNvSpPr/>
          <p:nvPr/>
        </p:nvSpPr>
        <p:spPr>
          <a:xfrm>
            <a:off x="4479284" y="3810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3071827" y="2497175"/>
            <a:ext cx="3004900" cy="2605389"/>
            <a:chOff x="2930871" y="2560372"/>
            <a:chExt cx="3004900" cy="2605389"/>
          </a:xfrm>
        </p:grpSpPr>
        <p:sp>
          <p:nvSpPr>
            <p:cNvPr id="23" name="Hexagon 22"/>
            <p:cNvSpPr/>
            <p:nvPr/>
          </p:nvSpPr>
          <p:spPr>
            <a:xfrm rot="1774913">
              <a:off x="2930871" y="2560372"/>
              <a:ext cx="3004900" cy="2605389"/>
            </a:xfrm>
            <a:prstGeom prst="hexagon">
              <a:avLst>
                <a:gd name="adj" fmla="val 29487"/>
                <a:gd name="vf" fmla="val 115470"/>
              </a:avLst>
            </a:prstGeom>
            <a:solidFill>
              <a:schemeClr val="bg1"/>
            </a:solid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3198597" y="3103567"/>
              <a:ext cx="2397380" cy="1444737"/>
              <a:chOff x="2895600" y="3048000"/>
              <a:chExt cx="5791200" cy="3489960"/>
            </a:xfrm>
          </p:grpSpPr>
          <p:pic>
            <p:nvPicPr>
              <p:cNvPr id="28" name="Picture 27"/>
              <p:cNvPicPr>
                <a:picLocks noChangeAspect="1"/>
              </p:cNvPicPr>
              <p:nvPr/>
            </p:nvPicPr>
            <p:blipFill>
              <a:blip r:embed="rId3"/>
              <a:stretch>
                <a:fillRect/>
              </a:stretch>
            </p:blipFill>
            <p:spPr>
              <a:xfrm>
                <a:off x="2895600" y="3048000"/>
                <a:ext cx="5229225" cy="2695575"/>
              </a:xfrm>
              <a:prstGeom prst="rect">
                <a:avLst/>
              </a:prstGeom>
            </p:spPr>
          </p:pic>
          <p:pic>
            <p:nvPicPr>
              <p:cNvPr id="29" name="Picture 6" descr="http://icons.iconarchive.com/icons/aha-soft/people/256/user-group-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953000" y="3124200"/>
                <a:ext cx="3733800" cy="3413760"/>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TextBox 24"/>
            <p:cNvSpPr txBox="1"/>
            <p:nvPr/>
          </p:nvSpPr>
          <p:spPr>
            <a:xfrm>
              <a:off x="3146445" y="2993653"/>
              <a:ext cx="2677193" cy="1815882"/>
            </a:xfrm>
            <a:prstGeom prst="rect">
              <a:avLst/>
            </a:prstGeom>
            <a:noFill/>
          </p:spPr>
          <p:txBody>
            <a:bodyPr wrap="square" rtlCol="0">
              <a:spAutoFit/>
            </a:bodyPr>
            <a:lstStyle/>
            <a:p>
              <a:pPr algn="ctr"/>
              <a:r>
                <a:rPr lang="en-US" sz="2800" dirty="0">
                  <a:effectLst>
                    <a:outerShdw blurRad="38100" dist="38100" dir="2700000" algn="tl">
                      <a:srgbClr val="000000">
                        <a:alpha val="43137"/>
                      </a:srgbClr>
                    </a:outerShdw>
                  </a:effectLst>
                </a:rPr>
                <a:t>The challenge of delivering answers to user questions</a:t>
              </a:r>
            </a:p>
          </p:txBody>
        </p:sp>
      </p:grpSp>
    </p:spTree>
    <p:extLst>
      <p:ext uri="{BB962C8B-B14F-4D97-AF65-F5344CB8AC3E}">
        <p14:creationId xmlns:p14="http://schemas.microsoft.com/office/powerpoint/2010/main" val="2903088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3399754" y="2904666"/>
            <a:ext cx="4744140" cy="3287856"/>
          </a:xfrm>
          <a:prstGeom prst="roundRect">
            <a:avLst/>
          </a:prstGeom>
          <a:solidFill>
            <a:schemeClr val="accent1">
              <a:alpha val="39000"/>
            </a:schemeClr>
          </a:solidFill>
          <a:ln>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6" name="Title 5"/>
          <p:cNvSpPr>
            <a:spLocks noGrp="1"/>
          </p:cNvSpPr>
          <p:nvPr>
            <p:ph type="title"/>
          </p:nvPr>
        </p:nvSpPr>
        <p:spPr/>
        <p:txBody>
          <a:bodyPr>
            <a:normAutofit fontScale="90000"/>
          </a:bodyPr>
          <a:lstStyle/>
          <a:p>
            <a:r>
              <a:rPr lang="en-US" dirty="0"/>
              <a:t>The taxonomy of stores</a:t>
            </a:r>
          </a:p>
        </p:txBody>
      </p:sp>
      <p:sp>
        <p:nvSpPr>
          <p:cNvPr id="5" name="Rounded Rectangle 4"/>
          <p:cNvSpPr/>
          <p:nvPr/>
        </p:nvSpPr>
        <p:spPr bwMode="auto">
          <a:xfrm>
            <a:off x="589934" y="1629141"/>
            <a:ext cx="5987845" cy="4640826"/>
          </a:xfrm>
          <a:prstGeom prst="roundRect">
            <a:avLst/>
          </a:prstGeom>
          <a:noFill/>
          <a:ln w="38100">
            <a:solidFill>
              <a:srgbClr val="0070C0"/>
            </a:solidFill>
            <a:headEnd type="none" w="sm" len="sm"/>
            <a:tailEnd type="none" w="sm" len="s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dirty="0">
              <a:ln>
                <a:noFill/>
              </a:ln>
              <a:solidFill>
                <a:schemeClr val="tx1"/>
              </a:solidFill>
              <a:effectLst/>
              <a:latin typeface="Arial" charset="0"/>
            </a:endParaRPr>
          </a:p>
        </p:txBody>
      </p:sp>
      <p:sp>
        <p:nvSpPr>
          <p:cNvPr id="7" name="Rounded Rectangle 6"/>
          <p:cNvSpPr/>
          <p:nvPr/>
        </p:nvSpPr>
        <p:spPr bwMode="auto">
          <a:xfrm>
            <a:off x="5472518" y="2140419"/>
            <a:ext cx="3147914" cy="4129548"/>
          </a:xfrm>
          <a:prstGeom prst="roundRect">
            <a:avLst/>
          </a:prstGeom>
          <a:noFill/>
          <a:ln w="38100">
            <a:solidFill>
              <a:schemeClr val="tx1"/>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8" name="TextBox 7"/>
          <p:cNvSpPr txBox="1"/>
          <p:nvPr/>
        </p:nvSpPr>
        <p:spPr>
          <a:xfrm>
            <a:off x="6805196" y="2186566"/>
            <a:ext cx="1223220" cy="338554"/>
          </a:xfrm>
          <a:prstGeom prst="rect">
            <a:avLst/>
          </a:prstGeom>
          <a:noFill/>
        </p:spPr>
        <p:txBody>
          <a:bodyPr wrap="none" rtlCol="0">
            <a:spAutoFit/>
          </a:bodyPr>
          <a:lstStyle>
            <a:defPPr>
              <a:defRPr lang="en-US"/>
            </a:defPPr>
            <a:lvl1pPr>
              <a:spcBef>
                <a:spcPts val="0"/>
              </a:spcBef>
              <a:spcAft>
                <a:spcPts val="600"/>
              </a:spcAft>
              <a:defRPr sz="1600" b="1" i="1">
                <a:solidFill>
                  <a:srgbClr val="0070C0"/>
                </a:solidFill>
              </a:defRPr>
            </a:lvl1pPr>
          </a:lstStyle>
          <a:p>
            <a:r>
              <a:rPr lang="en-GB" dirty="0">
                <a:solidFill>
                  <a:schemeClr val="tx1"/>
                </a:solidFill>
              </a:rPr>
              <a:t>RELATIONAL</a:t>
            </a:r>
            <a:endParaRPr lang="en-US" dirty="0" err="1">
              <a:solidFill>
                <a:schemeClr val="tx1"/>
              </a:solidFill>
            </a:endParaRPr>
          </a:p>
        </p:txBody>
      </p:sp>
      <p:sp>
        <p:nvSpPr>
          <p:cNvPr id="10" name="TextBox 9"/>
          <p:cNvSpPr txBox="1"/>
          <p:nvPr/>
        </p:nvSpPr>
        <p:spPr>
          <a:xfrm>
            <a:off x="979728" y="1713507"/>
            <a:ext cx="914033" cy="338554"/>
          </a:xfrm>
          <a:prstGeom prst="rect">
            <a:avLst/>
          </a:prstGeom>
          <a:noFill/>
        </p:spPr>
        <p:txBody>
          <a:bodyPr wrap="none" rtlCol="0">
            <a:spAutoFit/>
          </a:bodyPr>
          <a:lstStyle/>
          <a:p>
            <a:pPr>
              <a:spcBef>
                <a:spcPts val="0"/>
              </a:spcBef>
              <a:spcAft>
                <a:spcPts val="600"/>
              </a:spcAft>
            </a:pPr>
            <a:r>
              <a:rPr lang="en-GB" sz="1600" b="1" i="1" dirty="0">
                <a:solidFill>
                  <a:srgbClr val="0070C0"/>
                </a:solidFill>
              </a:rPr>
              <a:t>NOSQL</a:t>
            </a:r>
            <a:endParaRPr lang="en-US" sz="2000" b="1" i="1" dirty="0" err="1">
              <a:solidFill>
                <a:srgbClr val="0070C0"/>
              </a:solidFill>
            </a:endParaRPr>
          </a:p>
        </p:txBody>
      </p:sp>
      <p:sp>
        <p:nvSpPr>
          <p:cNvPr id="11" name="TextBox 10"/>
          <p:cNvSpPr txBox="1"/>
          <p:nvPr/>
        </p:nvSpPr>
        <p:spPr>
          <a:xfrm>
            <a:off x="3626648" y="3031671"/>
            <a:ext cx="2475020" cy="400110"/>
          </a:xfrm>
          <a:prstGeom prst="rect">
            <a:avLst/>
          </a:prstGeom>
          <a:noFill/>
        </p:spPr>
        <p:txBody>
          <a:bodyPr wrap="square" rtlCol="0">
            <a:spAutoFit/>
          </a:bodyPr>
          <a:lstStyle/>
          <a:p>
            <a:pPr>
              <a:spcBef>
                <a:spcPts val="0"/>
              </a:spcBef>
              <a:spcAft>
                <a:spcPts val="600"/>
              </a:spcAft>
            </a:pPr>
            <a:r>
              <a:rPr lang="en-GB" sz="1600" dirty="0">
                <a:solidFill>
                  <a:schemeClr val="accent1"/>
                </a:solidFill>
              </a:rPr>
              <a:t>Standards</a:t>
            </a:r>
            <a:r>
              <a:rPr lang="en-GB" sz="2000" dirty="0">
                <a:solidFill>
                  <a:schemeClr val="accent1"/>
                </a:solidFill>
              </a:rPr>
              <a:t> </a:t>
            </a:r>
            <a:r>
              <a:rPr lang="en-GB" sz="1600" dirty="0">
                <a:solidFill>
                  <a:schemeClr val="accent1"/>
                </a:solidFill>
              </a:rPr>
              <a:t>Based</a:t>
            </a:r>
            <a:endParaRPr lang="en-US" sz="2000" dirty="0" err="1">
              <a:solidFill>
                <a:schemeClr val="accent1"/>
              </a:solidFill>
            </a:endParaRPr>
          </a:p>
        </p:txBody>
      </p:sp>
      <p:sp>
        <p:nvSpPr>
          <p:cNvPr id="22" name="Rounded Rectangle 21"/>
          <p:cNvSpPr/>
          <p:nvPr/>
        </p:nvSpPr>
        <p:spPr bwMode="auto">
          <a:xfrm>
            <a:off x="842455" y="3460154"/>
            <a:ext cx="5735323" cy="795313"/>
          </a:xfrm>
          <a:prstGeom prst="roundRect">
            <a:avLst/>
          </a:prstGeom>
          <a:noFill/>
          <a:ln>
            <a:solidFill>
              <a:schemeClr val="accent3"/>
            </a:solidFill>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3" name="TextBox 22"/>
          <p:cNvSpPr txBox="1"/>
          <p:nvPr/>
        </p:nvSpPr>
        <p:spPr>
          <a:xfrm>
            <a:off x="929467" y="3558976"/>
            <a:ext cx="2007281" cy="338554"/>
          </a:xfrm>
          <a:prstGeom prst="rect">
            <a:avLst/>
          </a:prstGeom>
          <a:noFill/>
        </p:spPr>
        <p:txBody>
          <a:bodyPr wrap="none" rtlCol="0">
            <a:spAutoFit/>
          </a:bodyPr>
          <a:lstStyle/>
          <a:p>
            <a:pPr>
              <a:spcBef>
                <a:spcPts val="0"/>
              </a:spcBef>
              <a:spcAft>
                <a:spcPts val="600"/>
              </a:spcAft>
            </a:pPr>
            <a:r>
              <a:rPr lang="en-GB" sz="1600" dirty="0" err="1">
                <a:solidFill>
                  <a:schemeClr val="accent3"/>
                </a:solidFill>
              </a:rPr>
              <a:t>WideColumn</a:t>
            </a:r>
            <a:r>
              <a:rPr lang="en-GB" sz="1600" dirty="0"/>
              <a:t> </a:t>
            </a:r>
            <a:r>
              <a:rPr lang="en-GB" sz="1600" dirty="0">
                <a:solidFill>
                  <a:schemeClr val="accent3"/>
                </a:solidFill>
              </a:rPr>
              <a:t>Stores</a:t>
            </a:r>
            <a:endParaRPr lang="en-US" sz="1600" dirty="0" err="1">
              <a:solidFill>
                <a:schemeClr val="accent3"/>
              </a:solidFill>
            </a:endParaRPr>
          </a:p>
        </p:txBody>
      </p:sp>
      <p:sp>
        <p:nvSpPr>
          <p:cNvPr id="27" name="Rounded Rectangle 26"/>
          <p:cNvSpPr/>
          <p:nvPr/>
        </p:nvSpPr>
        <p:spPr bwMode="auto">
          <a:xfrm>
            <a:off x="806364" y="2186567"/>
            <a:ext cx="2670673" cy="1193202"/>
          </a:xfrm>
          <a:prstGeom prst="roundRect">
            <a:avLst/>
          </a:prstGeom>
          <a:noFill/>
          <a:ln>
            <a:solidFill>
              <a:schemeClr val="accent3"/>
            </a:solidFill>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28" name="TextBox 27"/>
          <p:cNvSpPr txBox="1"/>
          <p:nvPr/>
        </p:nvSpPr>
        <p:spPr>
          <a:xfrm>
            <a:off x="893375" y="2245900"/>
            <a:ext cx="1585690" cy="338554"/>
          </a:xfrm>
          <a:prstGeom prst="rect">
            <a:avLst/>
          </a:prstGeom>
          <a:noFill/>
        </p:spPr>
        <p:txBody>
          <a:bodyPr wrap="none" rtlCol="0">
            <a:spAutoFit/>
          </a:bodyPr>
          <a:lstStyle/>
          <a:p>
            <a:pPr>
              <a:spcBef>
                <a:spcPts val="0"/>
              </a:spcBef>
              <a:spcAft>
                <a:spcPts val="600"/>
              </a:spcAft>
            </a:pPr>
            <a:r>
              <a:rPr lang="en-GB" sz="1600" i="1" dirty="0">
                <a:solidFill>
                  <a:schemeClr val="accent3"/>
                </a:solidFill>
              </a:rPr>
              <a:t>Doc Databases</a:t>
            </a:r>
            <a:endParaRPr lang="en-US" sz="1600" i="1" dirty="0" err="1">
              <a:solidFill>
                <a:schemeClr val="accent3"/>
              </a:solidFill>
            </a:endParaRPr>
          </a:p>
        </p:txBody>
      </p:sp>
      <p:sp>
        <p:nvSpPr>
          <p:cNvPr id="31" name="Rounded Rectangle 30"/>
          <p:cNvSpPr/>
          <p:nvPr/>
        </p:nvSpPr>
        <p:spPr bwMode="auto">
          <a:xfrm>
            <a:off x="842249" y="4295294"/>
            <a:ext cx="5735323" cy="1300176"/>
          </a:xfrm>
          <a:prstGeom prst="roundRect">
            <a:avLst/>
          </a:prstGeom>
          <a:noFill/>
          <a:ln>
            <a:solidFill>
              <a:schemeClr val="accent6">
                <a:lumMod val="75000"/>
              </a:schemeClr>
            </a:solidFill>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32" name="TextBox 31"/>
          <p:cNvSpPr txBox="1"/>
          <p:nvPr/>
        </p:nvSpPr>
        <p:spPr>
          <a:xfrm>
            <a:off x="1026453" y="4478481"/>
            <a:ext cx="1871025" cy="338554"/>
          </a:xfrm>
          <a:prstGeom prst="rect">
            <a:avLst/>
          </a:prstGeom>
          <a:noFill/>
        </p:spPr>
        <p:txBody>
          <a:bodyPr wrap="none" rtlCol="0">
            <a:spAutoFit/>
          </a:bodyPr>
          <a:lstStyle/>
          <a:p>
            <a:pPr>
              <a:spcBef>
                <a:spcPts val="0"/>
              </a:spcBef>
              <a:spcAft>
                <a:spcPts val="600"/>
              </a:spcAft>
            </a:pPr>
            <a:r>
              <a:rPr lang="en-GB" sz="1600" b="1" i="1" dirty="0">
                <a:solidFill>
                  <a:schemeClr val="accent6">
                    <a:lumMod val="50000"/>
                  </a:schemeClr>
                </a:solidFill>
              </a:rPr>
              <a:t>Graph Databases</a:t>
            </a:r>
            <a:endParaRPr lang="en-US" sz="1600" b="1" i="1" dirty="0" err="1">
              <a:solidFill>
                <a:schemeClr val="accent6">
                  <a:lumMod val="50000"/>
                </a:schemeClr>
              </a:solidFill>
            </a:endParaRPr>
          </a:p>
        </p:txBody>
      </p:sp>
      <p:sp>
        <p:nvSpPr>
          <p:cNvPr id="34" name="Rounded Rectangle 33"/>
          <p:cNvSpPr/>
          <p:nvPr/>
        </p:nvSpPr>
        <p:spPr bwMode="auto">
          <a:xfrm>
            <a:off x="3552999" y="1701053"/>
            <a:ext cx="2030436" cy="829028"/>
          </a:xfrm>
          <a:prstGeom prst="roundRect">
            <a:avLst/>
          </a:prstGeom>
          <a:noFill/>
          <a:ln>
            <a:solidFill>
              <a:srgbClr val="C00000"/>
            </a:solidFill>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35" name="TextBox 34"/>
          <p:cNvSpPr txBox="1"/>
          <p:nvPr/>
        </p:nvSpPr>
        <p:spPr>
          <a:xfrm>
            <a:off x="3477037" y="1713508"/>
            <a:ext cx="1083951" cy="338554"/>
          </a:xfrm>
          <a:prstGeom prst="rect">
            <a:avLst/>
          </a:prstGeom>
          <a:noFill/>
        </p:spPr>
        <p:txBody>
          <a:bodyPr wrap="none" rtlCol="0">
            <a:spAutoFit/>
          </a:bodyPr>
          <a:lstStyle/>
          <a:p>
            <a:pPr>
              <a:spcBef>
                <a:spcPts val="0"/>
              </a:spcBef>
              <a:spcAft>
                <a:spcPts val="600"/>
              </a:spcAft>
            </a:pPr>
            <a:r>
              <a:rPr lang="en-GB" sz="1600" dirty="0">
                <a:solidFill>
                  <a:srgbClr val="C00000"/>
                </a:solidFill>
              </a:rPr>
              <a:t>Key value</a:t>
            </a:r>
            <a:endParaRPr lang="en-US" sz="1600" dirty="0" err="1">
              <a:solidFill>
                <a:srgbClr val="C00000"/>
              </a:solidFill>
            </a:endParaRPr>
          </a:p>
        </p:txBody>
      </p:sp>
      <p:sp>
        <p:nvSpPr>
          <p:cNvPr id="38" name="Rounded Rectangle 37"/>
          <p:cNvSpPr/>
          <p:nvPr/>
        </p:nvSpPr>
        <p:spPr bwMode="auto">
          <a:xfrm>
            <a:off x="3445257" y="3560297"/>
            <a:ext cx="3068838" cy="2613795"/>
          </a:xfrm>
          <a:prstGeom prst="roundRect">
            <a:avLst/>
          </a:prstGeom>
          <a:solidFill>
            <a:schemeClr val="tx2">
              <a:lumMod val="20000"/>
              <a:lumOff val="80000"/>
              <a:alpha val="65000"/>
            </a:schemeClr>
          </a:solidFill>
          <a:ln w="76200">
            <a:solidFill>
              <a:srgbClr val="C00000"/>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39" name="TextBox 38"/>
          <p:cNvSpPr txBox="1"/>
          <p:nvPr/>
        </p:nvSpPr>
        <p:spPr>
          <a:xfrm>
            <a:off x="3801646" y="3518307"/>
            <a:ext cx="2572436" cy="338554"/>
          </a:xfrm>
          <a:prstGeom prst="rect">
            <a:avLst/>
          </a:prstGeom>
          <a:noFill/>
        </p:spPr>
        <p:txBody>
          <a:bodyPr wrap="square" rtlCol="0">
            <a:spAutoFit/>
          </a:bodyPr>
          <a:lstStyle/>
          <a:p>
            <a:pPr>
              <a:spcBef>
                <a:spcPts val="0"/>
              </a:spcBef>
              <a:spcAft>
                <a:spcPts val="600"/>
              </a:spcAft>
            </a:pPr>
            <a:r>
              <a:rPr lang="en-GB" sz="1600" b="1" i="1" dirty="0">
                <a:solidFill>
                  <a:srgbClr val="C00000"/>
                </a:solidFill>
              </a:rPr>
              <a:t>RDF Graph Databases</a:t>
            </a:r>
            <a:endParaRPr lang="en-US" sz="1600" b="1" i="1" dirty="0" err="1">
              <a:solidFill>
                <a:srgbClr val="C00000"/>
              </a:soli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5047" y="2378871"/>
            <a:ext cx="446410" cy="411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912"/>
          <a:stretch/>
        </p:blipFill>
        <p:spPr bwMode="auto">
          <a:xfrm>
            <a:off x="1800309" y="2972974"/>
            <a:ext cx="1240488" cy="347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1368" y="3031671"/>
            <a:ext cx="369350" cy="29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22472" y="3917755"/>
            <a:ext cx="458245" cy="307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84553" y="5228922"/>
            <a:ext cx="916371" cy="366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14275" y="5065861"/>
            <a:ext cx="522473" cy="275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345810" y="5152726"/>
            <a:ext cx="1116971" cy="357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0"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628379" y="3949554"/>
            <a:ext cx="1249557" cy="319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25229" y="3549515"/>
            <a:ext cx="474525" cy="64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rotWithShape="1">
          <a:blip r:embed="rId12">
            <a:extLst>
              <a:ext uri="{28A0092B-C50C-407E-A947-70E740481C1C}">
                <a14:useLocalDpi xmlns:a14="http://schemas.microsoft.com/office/drawing/2010/main" val="0"/>
              </a:ext>
            </a:extLst>
          </a:blip>
          <a:srcRect l="14255" t="28691" r="13384" b="29123"/>
          <a:stretch/>
        </p:blipFill>
        <p:spPr bwMode="auto">
          <a:xfrm>
            <a:off x="5420014" y="4564198"/>
            <a:ext cx="1010066" cy="479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019012" y="5688246"/>
            <a:ext cx="1174871" cy="264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1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094098" y="4278661"/>
            <a:ext cx="841295" cy="435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537680" y="4684366"/>
            <a:ext cx="636207" cy="418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269576" y="4366928"/>
            <a:ext cx="1130533" cy="217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4" name="Picture 20"/>
          <p:cNvPicPr>
            <a:picLocks noChangeAspect="1" noChangeArrowheads="1"/>
          </p:cNvPicPr>
          <p:nvPr/>
        </p:nvPicPr>
        <p:blipFill>
          <a:blip r:embed="rId1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3601757" y="2029475"/>
            <a:ext cx="748165" cy="369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5" name="Picture 21"/>
          <p:cNvPicPr>
            <a:picLocks noChangeAspect="1" noChangeArrowheads="1"/>
          </p:cNvPicPr>
          <p:nvPr/>
        </p:nvPicPr>
        <p:blipFill>
          <a:blip r:embed="rId18"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486896" y="1918421"/>
            <a:ext cx="1009507" cy="337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15"/>
          <p:cNvPicPr>
            <a:picLocks noChangeAspect="1" noChangeArrowheads="1"/>
          </p:cNvPicPr>
          <p:nvPr/>
        </p:nvPicPr>
        <p:blipFill>
          <a:blip r:embed="rId19"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472518" y="5238040"/>
            <a:ext cx="1191743" cy="246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8" name="Picture 24"/>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806365" y="2530081"/>
            <a:ext cx="1066302" cy="442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24"/>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189158" y="4735136"/>
            <a:ext cx="1066302" cy="442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9" name="Picture 25"/>
          <p:cNvPicPr>
            <a:picLocks noChangeAspect="1" noChangeArrowheads="1"/>
          </p:cNvPicPr>
          <p:nvPr/>
        </p:nvPicPr>
        <p:blipFill>
          <a:blip r:embed="rId21">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223449" y="2555962"/>
            <a:ext cx="1022038" cy="32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1" name="Picture 27"/>
          <p:cNvPicPr>
            <a:picLocks noChangeAspect="1" noChangeArrowheads="1"/>
          </p:cNvPicPr>
          <p:nvPr/>
        </p:nvPicPr>
        <p:blipFill>
          <a:blip r:embed="rId22"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946229" y="5178029"/>
            <a:ext cx="905433" cy="1006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3" name="Picture 29"/>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946229" y="3461429"/>
            <a:ext cx="1098176" cy="42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Rounded Rectangle 47"/>
          <p:cNvSpPr/>
          <p:nvPr/>
        </p:nvSpPr>
        <p:spPr bwMode="auto">
          <a:xfrm>
            <a:off x="947479" y="5624168"/>
            <a:ext cx="4543580" cy="457472"/>
          </a:xfrm>
          <a:prstGeom prst="roundRect">
            <a:avLst/>
          </a:prstGeom>
          <a:noFill/>
          <a:ln>
            <a:solidFill>
              <a:schemeClr val="accent6">
                <a:lumMod val="75000"/>
              </a:schemeClr>
            </a:solidFill>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Tx/>
              <a:buSzTx/>
              <a:buFontTx/>
              <a:buNone/>
              <a:tabLst/>
            </a:pPr>
            <a:endParaRPr kumimoji="0" lang="en-US" sz="1000" b="0" i="0" u="none" strike="noStrike" cap="none" normalizeH="0" baseline="0">
              <a:ln>
                <a:noFill/>
              </a:ln>
              <a:solidFill>
                <a:schemeClr val="tx1"/>
              </a:solidFill>
              <a:effectLst/>
              <a:latin typeface="Arial" charset="0"/>
            </a:endParaRPr>
          </a:p>
        </p:txBody>
      </p:sp>
      <p:sp>
        <p:nvSpPr>
          <p:cNvPr id="49" name="TextBox 48"/>
          <p:cNvSpPr txBox="1"/>
          <p:nvPr/>
        </p:nvSpPr>
        <p:spPr>
          <a:xfrm>
            <a:off x="1054204" y="5683627"/>
            <a:ext cx="1403141" cy="338554"/>
          </a:xfrm>
          <a:prstGeom prst="rect">
            <a:avLst/>
          </a:prstGeom>
          <a:noFill/>
        </p:spPr>
        <p:txBody>
          <a:bodyPr wrap="none" rtlCol="0">
            <a:spAutoFit/>
          </a:bodyPr>
          <a:lstStyle/>
          <a:p>
            <a:pPr>
              <a:spcBef>
                <a:spcPts val="0"/>
              </a:spcBef>
              <a:spcAft>
                <a:spcPts val="600"/>
              </a:spcAft>
            </a:pPr>
            <a:r>
              <a:rPr lang="en-GB" sz="1600" b="1" i="1" dirty="0">
                <a:solidFill>
                  <a:schemeClr val="accent6">
                    <a:lumMod val="50000"/>
                  </a:schemeClr>
                </a:solidFill>
              </a:rPr>
              <a:t>XML Databases</a:t>
            </a:r>
            <a:endParaRPr lang="en-US" sz="1600" b="1" i="1" dirty="0" err="1">
              <a:solidFill>
                <a:schemeClr val="accent6">
                  <a:lumMod val="50000"/>
                </a:schemeClr>
              </a:solidFill>
            </a:endParaRPr>
          </a:p>
        </p:txBody>
      </p:sp>
      <p:pic>
        <p:nvPicPr>
          <p:cNvPr id="1026" name="Picture 2" descr="Blazegraph Logo by SYSTAP"/>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573323" y="4315627"/>
            <a:ext cx="529884" cy="5298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B162B7F-809A-48A9-AA8B-FA9E9B8B8A16}"/>
              </a:ext>
            </a:extLst>
          </p:cNvPr>
          <p:cNvSpPr txBox="1"/>
          <p:nvPr/>
        </p:nvSpPr>
        <p:spPr>
          <a:xfrm>
            <a:off x="3601756" y="3910479"/>
            <a:ext cx="845499" cy="246221"/>
          </a:xfrm>
          <a:prstGeom prst="rect">
            <a:avLst/>
          </a:prstGeom>
          <a:solidFill>
            <a:schemeClr val="bg1"/>
          </a:solidFill>
          <a:ln>
            <a:solidFill>
              <a:schemeClr val="accent1">
                <a:shade val="50000"/>
              </a:schemeClr>
            </a:solidFill>
          </a:ln>
        </p:spPr>
        <p:txBody>
          <a:bodyPr wrap="square" rtlCol="0">
            <a:spAutoFit/>
          </a:bodyPr>
          <a:lstStyle/>
          <a:p>
            <a:r>
              <a:rPr lang="en-GB" sz="1000" b="1" dirty="0"/>
              <a:t>HALYARD</a:t>
            </a:r>
          </a:p>
        </p:txBody>
      </p:sp>
      <p:pic>
        <p:nvPicPr>
          <p:cNvPr id="9218" name="Picture 2" descr="Cambridge Semantics Acquires SPARQL City's IP - DATAVERSITY">
            <a:extLst>
              <a:ext uri="{FF2B5EF4-FFF2-40B4-BE49-F238E27FC236}">
                <a16:creationId xmlns:a16="http://schemas.microsoft.com/office/drawing/2014/main" id="{9C200F03-E753-4516-9122-0FF901839669}"/>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447257" y="3784417"/>
            <a:ext cx="609971" cy="40077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AWS Neptune going GA: The good, the bad, and the ugly for graph ...">
            <a:extLst>
              <a:ext uri="{FF2B5EF4-FFF2-40B4-BE49-F238E27FC236}">
                <a16:creationId xmlns:a16="http://schemas.microsoft.com/office/drawing/2014/main" id="{D9BF07D6-11CD-4DD4-B167-9C6DA3198927}"/>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492921" y="4890446"/>
            <a:ext cx="805225" cy="604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5131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7" grpId="0" animBg="1"/>
      <p:bldP spid="8" grpId="0"/>
      <p:bldP spid="10" grpId="0"/>
      <p:bldP spid="11" grpId="0"/>
      <p:bldP spid="22" grpId="0" animBg="1"/>
      <p:bldP spid="23" grpId="0"/>
      <p:bldP spid="27" grpId="0" animBg="1"/>
      <p:bldP spid="28" grpId="0"/>
      <p:bldP spid="31" grpId="0" animBg="1"/>
      <p:bldP spid="32" grpId="0"/>
      <p:bldP spid="34" grpId="0" animBg="1"/>
      <p:bldP spid="35" grpId="0"/>
      <p:bldP spid="38" grpId="0" animBg="1"/>
      <p:bldP spid="39" grpId="0"/>
      <p:bldP spid="48" grpId="0" animBg="1"/>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91"/>
        <p:cNvGrpSpPr/>
        <p:nvPr/>
      </p:nvGrpSpPr>
      <p:grpSpPr>
        <a:xfrm>
          <a:off x="0" y="0"/>
          <a:ext cx="0" cy="0"/>
          <a:chOff x="0" y="0"/>
          <a:chExt cx="0" cy="0"/>
        </a:xfrm>
      </p:grpSpPr>
      <p:sp>
        <p:nvSpPr>
          <p:cNvPr id="1992" name="Google Shape;1992;p24"/>
          <p:cNvSpPr/>
          <p:nvPr/>
        </p:nvSpPr>
        <p:spPr>
          <a:xfrm>
            <a:off x="5257799" y="1256972"/>
            <a:ext cx="3762055" cy="3755227"/>
          </a:xfrm>
          <a:prstGeom prst="can">
            <a:avLst>
              <a:gd name="adj" fmla="val 15998"/>
            </a:avLst>
          </a:prstGeom>
          <a:solidFill>
            <a:schemeClr val="accent1">
              <a:alpha val="24705"/>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1993" name="Google Shape;1993;p24"/>
          <p:cNvSpPr txBox="1">
            <a:spLocks noGrp="1"/>
          </p:cNvSpPr>
          <p:nvPr>
            <p:ph type="title"/>
          </p:nvPr>
        </p:nvSpPr>
        <p:spPr>
          <a:xfrm>
            <a:off x="1390052" y="367001"/>
            <a:ext cx="5628783"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Semantic Primer</a:t>
            </a:r>
            <a:endParaRPr dirty="0"/>
          </a:p>
        </p:txBody>
      </p:sp>
      <p:graphicFrame>
        <p:nvGraphicFramePr>
          <p:cNvPr id="1994" name="Google Shape;1994;p24"/>
          <p:cNvGraphicFramePr/>
          <p:nvPr>
            <p:extLst>
              <p:ext uri="{D42A27DB-BD31-4B8C-83A1-F6EECF244321}">
                <p14:modId xmlns:p14="http://schemas.microsoft.com/office/powerpoint/2010/main" val="986277373"/>
              </p:ext>
            </p:extLst>
          </p:nvPr>
        </p:nvGraphicFramePr>
        <p:xfrm>
          <a:off x="23446" y="974760"/>
          <a:ext cx="5158175" cy="2682300"/>
        </p:xfrm>
        <a:graphic>
          <a:graphicData uri="http://schemas.openxmlformats.org/drawingml/2006/table">
            <a:tbl>
              <a:tblPr firstRow="1" bandRow="1">
                <a:noFill/>
                <a:tableStyleId>{773DE9C2-2F51-413B-9E7F-F20936FBB5D2}</a:tableStyleId>
              </a:tblPr>
              <a:tblGrid>
                <a:gridCol w="1121750">
                  <a:extLst>
                    <a:ext uri="{9D8B030D-6E8A-4147-A177-3AD203B41FA5}">
                      <a16:colId xmlns:a16="http://schemas.microsoft.com/office/drawing/2014/main" val="20000"/>
                    </a:ext>
                  </a:extLst>
                </a:gridCol>
                <a:gridCol w="4036425">
                  <a:extLst>
                    <a:ext uri="{9D8B030D-6E8A-4147-A177-3AD203B41FA5}">
                      <a16:colId xmlns:a16="http://schemas.microsoft.com/office/drawing/2014/main" val="20001"/>
                    </a:ext>
                  </a:extLst>
                </a:gridCol>
              </a:tblGrid>
              <a:tr h="274725">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dirty="0">
                          <a:latin typeface="Arial" panose="020B0604020202020204" pitchFamily="34" charset="0"/>
                          <a:cs typeface="Arial" panose="020B0604020202020204" pitchFamily="34" charset="0"/>
                        </a:rPr>
                        <a:t>1: Content </a:t>
                      </a:r>
                      <a:r>
                        <a:rPr lang="en-US" sz="2000" dirty="0" err="1">
                          <a:latin typeface="Arial" panose="020B0604020202020204" pitchFamily="34" charset="0"/>
                          <a:cs typeface="Arial" panose="020B0604020202020204" pitchFamily="34" charset="0"/>
                        </a:rPr>
                        <a:t>RDFization</a:t>
                      </a:r>
                      <a:endParaRPr sz="2000"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83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Relational</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CRUD operations on tables  with data stored in columns</a:t>
                      </a:r>
                      <a:endParaRPr dirty="0"/>
                    </a:p>
                  </a:txBody>
                  <a:tcPr marL="91450" marR="91450" marT="45725" marB="45725"/>
                </a:tc>
                <a:extLst>
                  <a:ext uri="{0D108BD9-81ED-4DB2-BD59-A6C34878D82A}">
                    <a16:rowId xmlns:a16="http://schemas.microsoft.com/office/drawing/2014/main" val="10001"/>
                  </a:ext>
                </a:extLst>
              </a:tr>
              <a:tr h="183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Object</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Object creation </a:t>
                      </a:r>
                      <a:r>
                        <a:rPr lang="en-US" sz="1200" dirty="0"/>
                        <a:t>with embedded data</a:t>
                      </a:r>
                      <a:endParaRPr dirty="0"/>
                    </a:p>
                  </a:txBody>
                  <a:tcPr marL="91450" marR="91450" marT="45725" marB="45725"/>
                </a:tc>
                <a:extLst>
                  <a:ext uri="{0D108BD9-81ED-4DB2-BD59-A6C34878D82A}">
                    <a16:rowId xmlns:a16="http://schemas.microsoft.com/office/drawing/2014/main" val="10002"/>
                  </a:ext>
                </a:extLst>
              </a:tr>
              <a:tr h="183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Warehouse</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Arial"/>
                        <a:buNone/>
                      </a:pPr>
                      <a:r>
                        <a:rPr lang="en-US" sz="1200" dirty="0">
                          <a:latin typeface="Arial" panose="020B0604020202020204" pitchFamily="34" charset="0"/>
                          <a:cs typeface="Arial" panose="020B0604020202020204" pitchFamily="34" charset="0"/>
                        </a:rPr>
                        <a:t>ETL from sources into cubes of data</a:t>
                      </a:r>
                      <a:endParaRPr sz="1200" dirty="0"/>
                    </a:p>
                  </a:txBody>
                  <a:tcPr marL="91450" marR="91450" marT="45725" marB="45725"/>
                </a:tc>
                <a:extLst>
                  <a:ext uri="{0D108BD9-81ED-4DB2-BD59-A6C34878D82A}">
                    <a16:rowId xmlns:a16="http://schemas.microsoft.com/office/drawing/2014/main" val="10003"/>
                  </a:ext>
                </a:extLst>
              </a:tr>
              <a:tr h="507175">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Semantic</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All data converted to RDF triples </a:t>
                      </a:r>
                      <a:endParaRPr dirty="0"/>
                    </a:p>
                    <a:p>
                      <a:pPr marL="0" marR="0" lvl="0" indent="0" algn="l" rtl="0">
                        <a:spcBef>
                          <a:spcPts val="0"/>
                        </a:spcBef>
                        <a:spcAft>
                          <a:spcPts val="0"/>
                        </a:spcAft>
                        <a:buNone/>
                      </a:pPr>
                      <a:r>
                        <a:rPr lang="en-US" sz="1200" dirty="0"/>
                        <a:t>{subject, property, object}  in Graphs. Example</a:t>
                      </a:r>
                      <a:endParaRPr dirty="0"/>
                    </a:p>
                    <a:p>
                      <a:pPr marL="171450" marR="0" lvl="0" indent="-171450" algn="l" rtl="0">
                        <a:spcBef>
                          <a:spcPts val="0"/>
                        </a:spcBef>
                        <a:spcAft>
                          <a:spcPts val="0"/>
                        </a:spcAft>
                        <a:buClr>
                          <a:schemeClr val="dk1"/>
                        </a:buClr>
                        <a:buSzPts val="1200"/>
                        <a:buFont typeface="Arial"/>
                        <a:buChar char="•"/>
                      </a:pPr>
                      <a:r>
                        <a:rPr lang="en-US" sz="1200" dirty="0"/>
                        <a:t>{:Tank101 :</a:t>
                      </a:r>
                      <a:r>
                        <a:rPr lang="en-US" sz="1200" dirty="0" err="1"/>
                        <a:t>hasVolume</a:t>
                      </a:r>
                      <a:r>
                        <a:rPr lang="en-US" sz="1200" dirty="0"/>
                        <a:t> “42”</a:t>
                      </a:r>
                      <a:r>
                        <a:rPr lang="en-US" sz="1000" dirty="0"/>
                        <a:t>^^</a:t>
                      </a:r>
                      <a:r>
                        <a:rPr lang="en-US" sz="1200" dirty="0"/>
                        <a:t>L}, </a:t>
                      </a:r>
                      <a:endParaRPr dirty="0"/>
                    </a:p>
                    <a:p>
                      <a:pPr marL="171450" marR="0" lvl="0" indent="-171450" algn="l" rtl="0">
                        <a:spcBef>
                          <a:spcPts val="0"/>
                        </a:spcBef>
                        <a:spcAft>
                          <a:spcPts val="0"/>
                        </a:spcAft>
                        <a:buClr>
                          <a:schemeClr val="dk1"/>
                        </a:buClr>
                        <a:buSzPts val="1200"/>
                        <a:buFont typeface="Arial"/>
                        <a:buChar char="•"/>
                      </a:pPr>
                      <a:r>
                        <a:rPr lang="en-US" sz="1200" dirty="0"/>
                        <a:t>{:TankFarm10 :</a:t>
                      </a:r>
                      <a:r>
                        <a:rPr lang="en-US" sz="1200" dirty="0" err="1"/>
                        <a:t>hasTank</a:t>
                      </a:r>
                      <a:r>
                        <a:rPr lang="en-US" sz="1200" dirty="0"/>
                        <a:t> :Tank101}</a:t>
                      </a:r>
                      <a:endParaRPr sz="1200" dirty="0"/>
                    </a:p>
                  </a:txBody>
                  <a:tcPr marL="91450" marR="91450" marT="45725" marB="45725"/>
                </a:tc>
                <a:extLst>
                  <a:ext uri="{0D108BD9-81ED-4DB2-BD59-A6C34878D82A}">
                    <a16:rowId xmlns:a16="http://schemas.microsoft.com/office/drawing/2014/main" val="10004"/>
                  </a:ext>
                </a:extLst>
              </a:tr>
              <a:tr h="6339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Advantage</a:t>
                      </a:r>
                      <a:endParaRPr dirty="0"/>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dirty="0">
                          <a:latin typeface="Arial" panose="020B0604020202020204" pitchFamily="34" charset="0"/>
                          <a:cs typeface="Arial" panose="020B0604020202020204" pitchFamily="34" charset="0"/>
                        </a:rPr>
                        <a:t>Anything can be easily converted to {subject property object}</a:t>
                      </a:r>
                      <a:endParaRPr dirty="0"/>
                    </a:p>
                    <a:p>
                      <a:pPr marL="171450" marR="0" lvl="0" indent="-171450" algn="l" rtl="0">
                        <a:spcBef>
                          <a:spcPts val="0"/>
                        </a:spcBef>
                        <a:spcAft>
                          <a:spcPts val="0"/>
                        </a:spcAft>
                        <a:buClr>
                          <a:schemeClr val="dk1"/>
                        </a:buClr>
                        <a:buSzPts val="1200"/>
                        <a:buFont typeface="Arial"/>
                        <a:buChar char="•"/>
                      </a:pPr>
                      <a:r>
                        <a:rPr lang="en-US" sz="1200" dirty="0"/>
                        <a:t>Same for all data sources XML, RDBMS, RSS, text, XLS,…</a:t>
                      </a:r>
                      <a:endParaRPr dirty="0"/>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1995" name="Google Shape;1995;p24"/>
          <p:cNvGraphicFramePr/>
          <p:nvPr>
            <p:extLst>
              <p:ext uri="{D42A27DB-BD31-4B8C-83A1-F6EECF244321}">
                <p14:modId xmlns:p14="http://schemas.microsoft.com/office/powerpoint/2010/main" val="1778398486"/>
              </p:ext>
            </p:extLst>
          </p:nvPr>
        </p:nvGraphicFramePr>
        <p:xfrm>
          <a:off x="5347796" y="1939553"/>
          <a:ext cx="3582075" cy="1335440"/>
        </p:xfrm>
        <a:graphic>
          <a:graphicData uri="http://schemas.openxmlformats.org/drawingml/2006/table">
            <a:tbl>
              <a:tblPr>
                <a:noFill/>
                <a:tableStyleId>{420DAC82-0135-4188-BB5A-23C05D6586D8}</a:tableStyleId>
              </a:tblPr>
              <a:tblGrid>
                <a:gridCol w="1174924">
                  <a:extLst>
                    <a:ext uri="{9D8B030D-6E8A-4147-A177-3AD203B41FA5}">
                      <a16:colId xmlns:a16="http://schemas.microsoft.com/office/drawing/2014/main" val="20000"/>
                    </a:ext>
                  </a:extLst>
                </a:gridCol>
                <a:gridCol w="1106376">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Data from Source1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dirty="0">
                          <a:solidFill>
                            <a:schemeClr val="dk1"/>
                          </a:solidFill>
                          <a:latin typeface="Verdana"/>
                          <a:ea typeface="Verdana"/>
                          <a:cs typeface="Verdana"/>
                          <a:sym typeface="Verdana"/>
                        </a:rPr>
                        <a:t>:Tank102</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extLst>
                  <a:ext uri="{0D108BD9-81ED-4DB2-BD59-A6C34878D82A}">
                    <a16:rowId xmlns:a16="http://schemas.microsoft.com/office/drawing/2014/main" val="10003"/>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bl>
          </a:graphicData>
        </a:graphic>
      </p:graphicFrame>
      <p:sp>
        <p:nvSpPr>
          <p:cNvPr id="1996" name="Google Shape;1996;p24"/>
          <p:cNvSpPr txBox="1"/>
          <p:nvPr/>
        </p:nvSpPr>
        <p:spPr>
          <a:xfrm>
            <a:off x="9144000" y="1293222"/>
            <a:ext cx="3332964" cy="646331"/>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chemeClr val="dk1"/>
                </a:solidFill>
                <a:latin typeface="Verdana"/>
                <a:ea typeface="Verdana"/>
                <a:cs typeface="Verdana"/>
                <a:sym typeface="Verdana"/>
              </a:rPr>
              <a:t>Graph Source1 in Turtle Text</a:t>
            </a:r>
            <a:endParaRPr/>
          </a:p>
          <a:p>
            <a:pPr marL="0" marR="0" lvl="0" indent="0" algn="l" rtl="0">
              <a:spcBef>
                <a:spcPts val="0"/>
              </a:spcBef>
              <a:spcAft>
                <a:spcPts val="0"/>
              </a:spcAft>
              <a:buNone/>
            </a:pPr>
            <a:r>
              <a:rPr lang="en-US" sz="1100">
                <a:solidFill>
                  <a:schemeClr val="dk1"/>
                </a:solidFill>
                <a:latin typeface="Verdana"/>
                <a:ea typeface="Verdana"/>
                <a:cs typeface="Verdana"/>
                <a:sym typeface="Verdana"/>
              </a:rPr>
              <a:t>:TankFarm10 :hasTank :Tank101 , </a:t>
            </a:r>
            <a:endParaRPr/>
          </a:p>
          <a:p>
            <a:pPr marL="0" marR="0" lvl="0" indent="0" algn="l" rtl="0">
              <a:spcBef>
                <a:spcPts val="0"/>
              </a:spcBef>
              <a:spcAft>
                <a:spcPts val="0"/>
              </a:spcAft>
              <a:buNone/>
            </a:pPr>
            <a:r>
              <a:rPr lang="en-US" sz="1100">
                <a:solidFill>
                  <a:schemeClr val="dk1"/>
                </a:solidFill>
                <a:latin typeface="Verdana"/>
                <a:ea typeface="Verdana"/>
                <a:cs typeface="Verdana"/>
                <a:sym typeface="Verdana"/>
              </a:rPr>
              <a:t>		 :Tank102 .</a:t>
            </a:r>
            <a:endParaRPr/>
          </a:p>
        </p:txBody>
      </p:sp>
      <p:sp>
        <p:nvSpPr>
          <p:cNvPr id="1997" name="Google Shape;1997;p24"/>
          <p:cNvSpPr/>
          <p:nvPr/>
        </p:nvSpPr>
        <p:spPr>
          <a:xfrm>
            <a:off x="59418" y="3774904"/>
            <a:ext cx="5122182" cy="283524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t" anchorCtr="0">
            <a:noAutofit/>
          </a:bodyPr>
          <a:lstStyle/>
          <a:p>
            <a:pPr marL="0" marR="0" lvl="0" indent="0" algn="ctr" rtl="0">
              <a:spcBef>
                <a:spcPts val="0"/>
              </a:spcBef>
              <a:spcAft>
                <a:spcPts val="0"/>
              </a:spcAft>
              <a:buNone/>
            </a:pPr>
            <a:r>
              <a:rPr lang="en-US" sz="1100" b="1">
                <a:solidFill>
                  <a:schemeClr val="dk1"/>
                </a:solidFill>
                <a:latin typeface="Verdana"/>
                <a:ea typeface="Verdana"/>
                <a:cs typeface="Verdana"/>
                <a:sym typeface="Verdana"/>
              </a:rPr>
              <a:t>Graph</a:t>
            </a:r>
            <a:endParaRPr sz="1100"/>
          </a:p>
        </p:txBody>
      </p:sp>
      <p:sp>
        <p:nvSpPr>
          <p:cNvPr id="1998" name="Google Shape;1998;p24"/>
          <p:cNvSpPr/>
          <p:nvPr/>
        </p:nvSpPr>
        <p:spPr>
          <a:xfrm>
            <a:off x="153456" y="5316311"/>
            <a:ext cx="1006789"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000">
                <a:solidFill>
                  <a:schemeClr val="dk1"/>
                </a:solidFill>
                <a:latin typeface="Verdana"/>
                <a:ea typeface="Verdana"/>
                <a:cs typeface="Verdana"/>
                <a:sym typeface="Verdana"/>
              </a:rPr>
              <a:t>:TankFarm10</a:t>
            </a:r>
            <a:endParaRPr sz="1100"/>
          </a:p>
        </p:txBody>
      </p:sp>
      <p:sp>
        <p:nvSpPr>
          <p:cNvPr id="1999" name="Google Shape;1999;p24"/>
          <p:cNvSpPr/>
          <p:nvPr/>
        </p:nvSpPr>
        <p:spPr>
          <a:xfrm>
            <a:off x="1341995" y="4589376"/>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dk1"/>
                </a:solidFill>
                <a:latin typeface="Verdana"/>
                <a:ea typeface="Verdana"/>
                <a:cs typeface="Verdana"/>
                <a:sym typeface="Verdana"/>
              </a:rPr>
              <a:t>:Tank101</a:t>
            </a:r>
            <a:endParaRPr sz="1100"/>
          </a:p>
        </p:txBody>
      </p:sp>
      <p:sp>
        <p:nvSpPr>
          <p:cNvPr id="2000" name="Google Shape;2000;p24"/>
          <p:cNvSpPr/>
          <p:nvPr/>
        </p:nvSpPr>
        <p:spPr>
          <a:xfrm>
            <a:off x="2026835" y="5920534"/>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dk1"/>
                </a:solidFill>
                <a:latin typeface="Verdana"/>
                <a:ea typeface="Verdana"/>
                <a:cs typeface="Verdana"/>
                <a:sym typeface="Verdana"/>
              </a:rPr>
              <a:t>:Tank102</a:t>
            </a:r>
            <a:endParaRPr sz="1100"/>
          </a:p>
        </p:txBody>
      </p:sp>
      <p:cxnSp>
        <p:nvCxnSpPr>
          <p:cNvPr id="2001" name="Google Shape;2001;p24"/>
          <p:cNvCxnSpPr>
            <a:stCxn id="1998" idx="6"/>
            <a:endCxn id="1999" idx="2"/>
          </p:cNvCxnSpPr>
          <p:nvPr/>
        </p:nvCxnSpPr>
        <p:spPr>
          <a:xfrm rot="10800000" flipH="1">
            <a:off x="1160245" y="4800822"/>
            <a:ext cx="181800" cy="726900"/>
          </a:xfrm>
          <a:prstGeom prst="straightConnector1">
            <a:avLst/>
          </a:prstGeom>
          <a:noFill/>
          <a:ln w="9525" cap="flat" cmpd="sng">
            <a:solidFill>
              <a:schemeClr val="dk1"/>
            </a:solidFill>
            <a:prstDash val="solid"/>
            <a:round/>
            <a:headEnd type="none" w="med" len="med"/>
            <a:tailEnd type="triangle" w="med" len="med"/>
          </a:ln>
        </p:spPr>
      </p:cxnSp>
      <p:cxnSp>
        <p:nvCxnSpPr>
          <p:cNvPr id="2002" name="Google Shape;2002;p24"/>
          <p:cNvCxnSpPr>
            <a:stCxn id="1998" idx="6"/>
            <a:endCxn id="2000" idx="2"/>
          </p:cNvCxnSpPr>
          <p:nvPr/>
        </p:nvCxnSpPr>
        <p:spPr>
          <a:xfrm>
            <a:off x="1160245" y="5527722"/>
            <a:ext cx="866700" cy="604200"/>
          </a:xfrm>
          <a:prstGeom prst="straightConnector1">
            <a:avLst/>
          </a:prstGeom>
          <a:noFill/>
          <a:ln w="9525" cap="flat" cmpd="sng">
            <a:solidFill>
              <a:schemeClr val="dk1"/>
            </a:solidFill>
            <a:prstDash val="solid"/>
            <a:round/>
            <a:headEnd type="none" w="med" len="med"/>
            <a:tailEnd type="triangle" w="med" len="med"/>
          </a:ln>
        </p:spPr>
      </p:cxnSp>
      <p:sp>
        <p:nvSpPr>
          <p:cNvPr id="2003" name="Google Shape;2003;p24"/>
          <p:cNvSpPr txBox="1"/>
          <p:nvPr/>
        </p:nvSpPr>
        <p:spPr>
          <a:xfrm>
            <a:off x="1160245" y="5113571"/>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Verdana"/>
                <a:ea typeface="Verdana"/>
                <a:cs typeface="Verdana"/>
                <a:sym typeface="Verdana"/>
              </a:rPr>
              <a:t>:hasTank</a:t>
            </a:r>
            <a:endParaRPr sz="1000">
              <a:solidFill>
                <a:schemeClr val="dk1"/>
              </a:solidFill>
              <a:latin typeface="Verdana"/>
              <a:ea typeface="Verdana"/>
              <a:cs typeface="Verdana"/>
              <a:sym typeface="Verdana"/>
            </a:endParaRPr>
          </a:p>
        </p:txBody>
      </p:sp>
      <p:sp>
        <p:nvSpPr>
          <p:cNvPr id="2004" name="Google Shape;2004;p24"/>
          <p:cNvSpPr txBox="1"/>
          <p:nvPr/>
        </p:nvSpPr>
        <p:spPr>
          <a:xfrm>
            <a:off x="841077" y="5852726"/>
            <a:ext cx="84189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Verdana"/>
                <a:ea typeface="Verdana"/>
                <a:cs typeface="Verdana"/>
                <a:sym typeface="Verdana"/>
              </a:rPr>
              <a:t>:hasTank</a:t>
            </a:r>
            <a:endParaRPr sz="1000">
              <a:solidFill>
                <a:schemeClr val="dk1"/>
              </a:solidFill>
              <a:latin typeface="Verdana"/>
              <a:ea typeface="Verdana"/>
              <a:cs typeface="Verdana"/>
              <a:sym typeface="Verdana"/>
            </a:endParaRPr>
          </a:p>
        </p:txBody>
      </p:sp>
      <p:cxnSp>
        <p:nvCxnSpPr>
          <p:cNvPr id="2005" name="Google Shape;2005;p24"/>
          <p:cNvCxnSpPr>
            <a:stCxn id="2006" idx="6"/>
            <a:endCxn id="2007" idx="2"/>
          </p:cNvCxnSpPr>
          <p:nvPr/>
        </p:nvCxnSpPr>
        <p:spPr>
          <a:xfrm>
            <a:off x="3270987" y="4701215"/>
            <a:ext cx="979800" cy="0"/>
          </a:xfrm>
          <a:prstGeom prst="straightConnector1">
            <a:avLst/>
          </a:prstGeom>
          <a:noFill/>
          <a:ln w="9525" cap="flat" cmpd="sng">
            <a:solidFill>
              <a:schemeClr val="dk1"/>
            </a:solidFill>
            <a:prstDash val="solid"/>
            <a:round/>
            <a:headEnd type="none" w="med" len="med"/>
            <a:tailEnd type="triangle" w="med" len="med"/>
          </a:ln>
        </p:spPr>
      </p:cxnSp>
      <p:cxnSp>
        <p:nvCxnSpPr>
          <p:cNvPr id="2008" name="Google Shape;2008;p24"/>
          <p:cNvCxnSpPr>
            <a:stCxn id="2009" idx="6"/>
            <a:endCxn id="2010" idx="2"/>
          </p:cNvCxnSpPr>
          <p:nvPr/>
        </p:nvCxnSpPr>
        <p:spPr>
          <a:xfrm>
            <a:off x="3270987" y="5586592"/>
            <a:ext cx="819300" cy="0"/>
          </a:xfrm>
          <a:prstGeom prst="straightConnector1">
            <a:avLst/>
          </a:prstGeom>
          <a:noFill/>
          <a:ln w="9525" cap="flat" cmpd="sng">
            <a:solidFill>
              <a:schemeClr val="dk1"/>
            </a:solidFill>
            <a:prstDash val="solid"/>
            <a:round/>
            <a:headEnd type="none" w="med" len="med"/>
            <a:tailEnd type="triangle" w="med" len="med"/>
          </a:ln>
        </p:spPr>
      </p:cxnSp>
      <p:sp>
        <p:nvSpPr>
          <p:cNvPr id="2011" name="Google Shape;2011;p24"/>
          <p:cNvSpPr txBox="1"/>
          <p:nvPr/>
        </p:nvSpPr>
        <p:spPr>
          <a:xfrm>
            <a:off x="3258067" y="5266113"/>
            <a:ext cx="102784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Verdana"/>
                <a:ea typeface="Verdana"/>
                <a:cs typeface="Verdana"/>
                <a:sym typeface="Verdana"/>
              </a:rPr>
              <a:t>:hasVolume</a:t>
            </a:r>
            <a:endParaRPr sz="1000">
              <a:solidFill>
                <a:schemeClr val="dk1"/>
              </a:solidFill>
              <a:latin typeface="Verdana"/>
              <a:ea typeface="Verdana"/>
              <a:cs typeface="Verdana"/>
              <a:sym typeface="Verdana"/>
            </a:endParaRPr>
          </a:p>
        </p:txBody>
      </p:sp>
      <p:sp>
        <p:nvSpPr>
          <p:cNvPr id="2012" name="Google Shape;2012;p24"/>
          <p:cNvSpPr txBox="1"/>
          <p:nvPr/>
        </p:nvSpPr>
        <p:spPr>
          <a:xfrm>
            <a:off x="3258066" y="4358999"/>
            <a:ext cx="102784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a:solidFill>
                  <a:schemeClr val="dk1"/>
                </a:solidFill>
                <a:latin typeface="Verdana"/>
                <a:ea typeface="Verdana"/>
                <a:cs typeface="Verdana"/>
                <a:sym typeface="Verdana"/>
              </a:rPr>
              <a:t>:hasVolume</a:t>
            </a:r>
            <a:endParaRPr sz="1000">
              <a:solidFill>
                <a:schemeClr val="dk1"/>
              </a:solidFill>
              <a:latin typeface="Verdana"/>
              <a:ea typeface="Verdana"/>
              <a:cs typeface="Verdana"/>
              <a:sym typeface="Verdana"/>
            </a:endParaRPr>
          </a:p>
        </p:txBody>
      </p:sp>
      <p:sp>
        <p:nvSpPr>
          <p:cNvPr id="2007" name="Google Shape;2007;p24"/>
          <p:cNvSpPr/>
          <p:nvPr/>
        </p:nvSpPr>
        <p:spPr>
          <a:xfrm>
            <a:off x="4250645" y="4489804"/>
            <a:ext cx="7595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dk1"/>
                </a:solidFill>
                <a:latin typeface="Verdana"/>
                <a:ea typeface="Verdana"/>
                <a:cs typeface="Verdana"/>
                <a:sym typeface="Verdana"/>
              </a:rPr>
              <a:t>42^L</a:t>
            </a:r>
            <a:endParaRPr sz="1100"/>
          </a:p>
        </p:txBody>
      </p:sp>
      <p:sp>
        <p:nvSpPr>
          <p:cNvPr id="2010" name="Google Shape;2010;p24"/>
          <p:cNvSpPr/>
          <p:nvPr/>
        </p:nvSpPr>
        <p:spPr>
          <a:xfrm>
            <a:off x="4090346" y="5375181"/>
            <a:ext cx="9198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dirty="0">
                <a:solidFill>
                  <a:schemeClr val="dk1"/>
                </a:solidFill>
                <a:latin typeface="Verdana"/>
                <a:ea typeface="Verdana"/>
                <a:cs typeface="Verdana"/>
                <a:sym typeface="Verdana"/>
              </a:rPr>
              <a:t>21^L</a:t>
            </a:r>
            <a:endParaRPr sz="1100" dirty="0"/>
          </a:p>
        </p:txBody>
      </p:sp>
      <p:graphicFrame>
        <p:nvGraphicFramePr>
          <p:cNvPr id="2013" name="Google Shape;2013;p24"/>
          <p:cNvGraphicFramePr/>
          <p:nvPr>
            <p:extLst>
              <p:ext uri="{D42A27DB-BD31-4B8C-83A1-F6EECF244321}">
                <p14:modId xmlns:p14="http://schemas.microsoft.com/office/powerpoint/2010/main" val="201905578"/>
              </p:ext>
            </p:extLst>
          </p:nvPr>
        </p:nvGraphicFramePr>
        <p:xfrm>
          <a:off x="5347796" y="3401526"/>
          <a:ext cx="3582075" cy="1335440"/>
        </p:xfrm>
        <a:graphic>
          <a:graphicData uri="http://schemas.openxmlformats.org/drawingml/2006/table">
            <a:tbl>
              <a:tblPr>
                <a:noFill/>
                <a:tableStyleId>{420DAC82-0135-4188-BB5A-23C05D6586D8}</a:tableStyleId>
              </a:tblPr>
              <a:tblGrid>
                <a:gridCol w="1174924">
                  <a:extLst>
                    <a:ext uri="{9D8B030D-6E8A-4147-A177-3AD203B41FA5}">
                      <a16:colId xmlns:a16="http://schemas.microsoft.com/office/drawing/2014/main" val="20000"/>
                    </a:ext>
                  </a:extLst>
                </a:gridCol>
                <a:gridCol w="1106376">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Data from Source2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2"/>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dirty="0">
                          <a:solidFill>
                            <a:schemeClr val="dk1"/>
                          </a:solidFill>
                          <a:latin typeface="Verdana"/>
                          <a:ea typeface="Verdana"/>
                          <a:cs typeface="Verdana"/>
                          <a:sym typeface="Verdana"/>
                        </a:rPr>
                        <a:t>21^^L</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3"/>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bl>
          </a:graphicData>
        </a:graphic>
      </p:graphicFrame>
      <p:sp>
        <p:nvSpPr>
          <p:cNvPr id="2006" name="Google Shape;2006;p24"/>
          <p:cNvSpPr/>
          <p:nvPr/>
        </p:nvSpPr>
        <p:spPr>
          <a:xfrm>
            <a:off x="2441552" y="4489804"/>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dk1"/>
                </a:solidFill>
                <a:latin typeface="Verdana"/>
                <a:ea typeface="Verdana"/>
                <a:cs typeface="Verdana"/>
                <a:sym typeface="Verdana"/>
              </a:rPr>
              <a:t>:Tank101</a:t>
            </a:r>
            <a:endParaRPr sz="1100"/>
          </a:p>
        </p:txBody>
      </p:sp>
      <p:sp>
        <p:nvSpPr>
          <p:cNvPr id="2009" name="Google Shape;2009;p24"/>
          <p:cNvSpPr/>
          <p:nvPr/>
        </p:nvSpPr>
        <p:spPr>
          <a:xfrm>
            <a:off x="2441552" y="5375181"/>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dk1"/>
                </a:solidFill>
                <a:latin typeface="Verdana"/>
                <a:ea typeface="Verdana"/>
                <a:cs typeface="Verdana"/>
                <a:sym typeface="Verdana"/>
              </a:rPr>
              <a:t>:Tank102</a:t>
            </a:r>
            <a:endParaRPr sz="1100"/>
          </a:p>
        </p:txBody>
      </p:sp>
      <p:sp>
        <p:nvSpPr>
          <p:cNvPr id="2014" name="Google Shape;2014;p24"/>
          <p:cNvSpPr txBox="1"/>
          <p:nvPr/>
        </p:nvSpPr>
        <p:spPr>
          <a:xfrm>
            <a:off x="9144000" y="2085711"/>
            <a:ext cx="3106941" cy="646331"/>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dirty="0">
                <a:solidFill>
                  <a:schemeClr val="dk1"/>
                </a:solidFill>
                <a:latin typeface="Verdana"/>
                <a:ea typeface="Verdana"/>
                <a:cs typeface="Verdana"/>
                <a:sym typeface="Verdana"/>
              </a:rPr>
              <a:t>Graph Source2 in Turtle Text</a:t>
            </a:r>
            <a:endParaRPr dirty="0"/>
          </a:p>
          <a:p>
            <a:pPr marL="0" marR="0" lvl="0" indent="0" algn="l" rtl="0">
              <a:spcBef>
                <a:spcPts val="0"/>
              </a:spcBef>
              <a:spcAft>
                <a:spcPts val="0"/>
              </a:spcAft>
              <a:buNone/>
            </a:pPr>
            <a:r>
              <a:rPr lang="en-US" sz="1100" dirty="0">
                <a:solidFill>
                  <a:schemeClr val="dk1"/>
                </a:solidFill>
                <a:latin typeface="Verdana"/>
                <a:ea typeface="Verdana"/>
                <a:cs typeface="Verdana"/>
                <a:sym typeface="Verdana"/>
              </a:rPr>
              <a:t>:Tank101 :</a:t>
            </a:r>
            <a:r>
              <a:rPr lang="en-US" sz="1100" dirty="0" err="1">
                <a:solidFill>
                  <a:schemeClr val="dk1"/>
                </a:solidFill>
                <a:latin typeface="Verdana"/>
                <a:ea typeface="Verdana"/>
                <a:cs typeface="Verdana"/>
                <a:sym typeface="Verdana"/>
              </a:rPr>
              <a:t>hasVolume</a:t>
            </a:r>
            <a:r>
              <a:rPr lang="en-US" sz="1100" dirty="0">
                <a:solidFill>
                  <a:schemeClr val="dk1"/>
                </a:solidFill>
                <a:latin typeface="Verdana"/>
                <a:ea typeface="Verdana"/>
                <a:cs typeface="Verdana"/>
                <a:sym typeface="Verdana"/>
              </a:rPr>
              <a:t>  42^^L .</a:t>
            </a:r>
            <a:endParaRPr dirty="0"/>
          </a:p>
          <a:p>
            <a:pPr marL="0" marR="0" lvl="0" indent="0" algn="l" rtl="0">
              <a:spcBef>
                <a:spcPts val="0"/>
              </a:spcBef>
              <a:spcAft>
                <a:spcPts val="0"/>
              </a:spcAft>
              <a:buNone/>
            </a:pPr>
            <a:r>
              <a:rPr lang="en-US" sz="1100" dirty="0">
                <a:solidFill>
                  <a:schemeClr val="dk1"/>
                </a:solidFill>
                <a:latin typeface="Verdana"/>
                <a:ea typeface="Verdana"/>
                <a:cs typeface="Verdana"/>
                <a:sym typeface="Verdana"/>
              </a:rPr>
              <a:t>:Tank102 :</a:t>
            </a:r>
            <a:r>
              <a:rPr lang="en-US" sz="1100" dirty="0" err="1">
                <a:solidFill>
                  <a:schemeClr val="dk1"/>
                </a:solidFill>
                <a:latin typeface="Verdana"/>
                <a:ea typeface="Verdana"/>
                <a:cs typeface="Verdana"/>
                <a:sym typeface="Verdana"/>
              </a:rPr>
              <a:t>hasVolume</a:t>
            </a:r>
            <a:r>
              <a:rPr lang="en-US" sz="1100" dirty="0">
                <a:solidFill>
                  <a:schemeClr val="dk1"/>
                </a:solidFill>
                <a:latin typeface="Verdana"/>
                <a:ea typeface="Verdana"/>
                <a:cs typeface="Verdana"/>
                <a:sym typeface="Verdana"/>
              </a:rPr>
              <a:t>  21^^KL .</a:t>
            </a:r>
            <a:endParaRPr dirty="0"/>
          </a:p>
        </p:txBody>
      </p:sp>
      <p:sp>
        <p:nvSpPr>
          <p:cNvPr id="2015" name="Google Shape;2015;p24"/>
          <p:cNvSpPr txBox="1"/>
          <p:nvPr/>
        </p:nvSpPr>
        <p:spPr>
          <a:xfrm>
            <a:off x="6221075" y="1293222"/>
            <a:ext cx="211642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chemeClr val="dk1"/>
                </a:solidFill>
                <a:latin typeface="Arial" panose="020B0604020202020204" pitchFamily="34" charset="0"/>
                <a:ea typeface="Arial"/>
                <a:cs typeface="Arial" panose="020B0604020202020204" pitchFamily="34" charset="0"/>
                <a:sym typeface="Arial"/>
              </a:rPr>
              <a:t>Triple Store</a:t>
            </a:r>
            <a:endParaRPr dirty="0"/>
          </a:p>
        </p:txBody>
      </p:sp>
      <p:grpSp>
        <p:nvGrpSpPr>
          <p:cNvPr id="2016" name="Google Shape;2016;p24"/>
          <p:cNvGrpSpPr/>
          <p:nvPr/>
        </p:nvGrpSpPr>
        <p:grpSpPr>
          <a:xfrm>
            <a:off x="5603809" y="5224413"/>
            <a:ext cx="1219200" cy="1310247"/>
            <a:chOff x="5643552" y="5126171"/>
            <a:chExt cx="1219200" cy="1310247"/>
          </a:xfrm>
        </p:grpSpPr>
        <p:sp>
          <p:nvSpPr>
            <p:cNvPr id="2017" name="Google Shape;2017;p24"/>
            <p:cNvSpPr/>
            <p:nvPr/>
          </p:nvSpPr>
          <p:spPr>
            <a:xfrm>
              <a:off x="5643552" y="5126171"/>
              <a:ext cx="1219200" cy="1310247"/>
            </a:xfrm>
            <a:prstGeom prst="can">
              <a:avLst>
                <a:gd name="adj" fmla="val 15998"/>
              </a:avLst>
            </a:prstGeom>
            <a:solidFill>
              <a:srgbClr val="F29C8E"/>
            </a:solidFill>
            <a:ln w="9525" cap="flat" cmpd="sng">
              <a:solidFill>
                <a:schemeClr val="dk1"/>
              </a:solidFill>
              <a:prstDash val="solid"/>
              <a:round/>
              <a:headEnd type="none" w="sm" len="sm"/>
              <a:tailEnd type="none" w="sm" len="sm"/>
            </a:ln>
          </p:spPr>
          <p:txBody>
            <a:bodyPr spcFirstLastPara="1" wrap="square" lIns="91425" tIns="0" rIns="91425" bIns="45700" anchor="t" anchorCtr="0">
              <a:noAutofit/>
            </a:bodyPr>
            <a:lstStyle/>
            <a:p>
              <a:pPr marL="0" marR="0" lvl="0" indent="0" algn="ctr" rtl="0">
                <a:spcBef>
                  <a:spcPts val="0"/>
                </a:spcBef>
                <a:spcAft>
                  <a:spcPts val="0"/>
                </a:spcAft>
                <a:buNone/>
              </a:pPr>
              <a:r>
                <a:rPr lang="en-US" sz="1100" dirty="0">
                  <a:solidFill>
                    <a:schemeClr val="dk1"/>
                  </a:solidFill>
                  <a:latin typeface="Verdana"/>
                  <a:ea typeface="Verdana"/>
                  <a:cs typeface="Verdana"/>
                  <a:sym typeface="Verdana"/>
                </a:rPr>
                <a:t>RDBMS Source1</a:t>
              </a:r>
              <a:endParaRPr dirty="0"/>
            </a:p>
          </p:txBody>
        </p:sp>
        <p:grpSp>
          <p:nvGrpSpPr>
            <p:cNvPr id="2018" name="Google Shape;2018;p24"/>
            <p:cNvGrpSpPr/>
            <p:nvPr/>
          </p:nvGrpSpPr>
          <p:grpSpPr>
            <a:xfrm>
              <a:off x="5996466" y="5578863"/>
              <a:ext cx="567624" cy="740182"/>
              <a:chOff x="706294" y="2271847"/>
              <a:chExt cx="1351106" cy="1692140"/>
            </a:xfrm>
          </p:grpSpPr>
          <p:sp>
            <p:nvSpPr>
              <p:cNvPr id="2019" name="Google Shape;2019;p24"/>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20" name="Google Shape;2020;p24"/>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021" name="Google Shape;2021;p24"/>
              <p:cNvCxnSpPr/>
              <p:nvPr/>
            </p:nvCxnSpPr>
            <p:spPr>
              <a:xfrm>
                <a:off x="1387888" y="2603894"/>
                <a:ext cx="417" cy="169569"/>
              </a:xfrm>
              <a:prstGeom prst="straightConnector1">
                <a:avLst/>
              </a:prstGeom>
              <a:noFill/>
              <a:ln w="26975" cap="flat" cmpd="sng">
                <a:solidFill>
                  <a:srgbClr val="59A924"/>
                </a:solidFill>
                <a:prstDash val="solid"/>
                <a:round/>
                <a:headEnd type="none" w="med" len="med"/>
                <a:tailEnd type="none" w="med" len="med"/>
              </a:ln>
            </p:spPr>
          </p:cxnSp>
          <p:cxnSp>
            <p:nvCxnSpPr>
              <p:cNvPr id="2022" name="Google Shape;2022;p24"/>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med" len="med"/>
                <a:tailEnd type="none" w="med" len="med"/>
              </a:ln>
            </p:spPr>
          </p:cxnSp>
          <p:sp>
            <p:nvSpPr>
              <p:cNvPr id="2023" name="Google Shape;2023;p24"/>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24" name="Google Shape;2024;p24"/>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025" name="Google Shape;2025;p24"/>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med" len="med"/>
                <a:tailEnd type="none" w="med" len="med"/>
              </a:ln>
            </p:spPr>
          </p:cxnSp>
          <p:cxnSp>
            <p:nvCxnSpPr>
              <p:cNvPr id="2026" name="Google Shape;2026;p24"/>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med" len="med"/>
                <a:tailEnd type="none" w="med" len="med"/>
              </a:ln>
            </p:spPr>
          </p:cxnSp>
          <p:cxnSp>
            <p:nvCxnSpPr>
              <p:cNvPr id="2027" name="Google Shape;2027;p24"/>
              <p:cNvCxnSpPr/>
              <p:nvPr/>
            </p:nvCxnSpPr>
            <p:spPr>
              <a:xfrm rot="10800000">
                <a:off x="1368723"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28" name="Google Shape;2028;p24"/>
              <p:cNvCxnSpPr/>
              <p:nvPr/>
            </p:nvCxnSpPr>
            <p:spPr>
              <a:xfrm rot="10800000">
                <a:off x="1363724" y="3014522"/>
                <a:ext cx="38329" cy="591"/>
              </a:xfrm>
              <a:prstGeom prst="straightConnector1">
                <a:avLst/>
              </a:prstGeom>
              <a:noFill/>
              <a:ln w="26975" cap="flat" cmpd="sng">
                <a:solidFill>
                  <a:srgbClr val="59A924"/>
                </a:solidFill>
                <a:prstDash val="solid"/>
                <a:round/>
                <a:headEnd type="none" w="med" len="med"/>
                <a:tailEnd type="none" w="med" len="med"/>
              </a:ln>
            </p:spPr>
          </p:cxnSp>
          <p:sp>
            <p:nvSpPr>
              <p:cNvPr id="2029" name="Google Shape;2029;p24"/>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030" name="Google Shape;2030;p24"/>
              <p:cNvCxnSpPr>
                <a:cxnSpLocks/>
              </p:cNvCxnSpPr>
              <p:nvPr/>
            </p:nvCxnSpPr>
            <p:spPr>
              <a:xfrm flipH="1">
                <a:off x="1520789" y="2848499"/>
                <a:ext cx="30415" cy="90987"/>
              </a:xfrm>
              <a:prstGeom prst="straightConnector1">
                <a:avLst/>
              </a:prstGeom>
              <a:noFill/>
              <a:ln w="26975" cap="flat" cmpd="sng">
                <a:solidFill>
                  <a:srgbClr val="59A924"/>
                </a:solidFill>
                <a:prstDash val="solid"/>
                <a:round/>
                <a:headEnd type="none" w="med" len="med"/>
                <a:tailEnd type="none" w="med" len="med"/>
              </a:ln>
            </p:spPr>
          </p:cxnSp>
          <p:cxnSp>
            <p:nvCxnSpPr>
              <p:cNvPr id="2031" name="Google Shape;2031;p24"/>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32" name="Google Shape;2032;p24"/>
              <p:cNvCxnSpPr/>
              <p:nvPr/>
            </p:nvCxnSpPr>
            <p:spPr>
              <a:xfrm>
                <a:off x="1368723" y="2647616"/>
                <a:ext cx="38329" cy="4727"/>
              </a:xfrm>
              <a:prstGeom prst="straightConnector1">
                <a:avLst/>
              </a:prstGeom>
              <a:noFill/>
              <a:ln w="26975" cap="flat" cmpd="sng">
                <a:solidFill>
                  <a:srgbClr val="59A924"/>
                </a:solidFill>
                <a:prstDash val="solid"/>
                <a:round/>
                <a:headEnd type="none" w="med" len="med"/>
                <a:tailEnd type="none" w="med" len="med"/>
              </a:ln>
            </p:spPr>
          </p:cxnSp>
          <p:sp>
            <p:nvSpPr>
              <p:cNvPr id="2033" name="Google Shape;2033;p24"/>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034" name="Google Shape;2034;p24"/>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35" name="Google Shape;2035;p24"/>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36" name="Google Shape;2036;p24"/>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037" name="Google Shape;2037;p24"/>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38" name="Google Shape;2038;p24"/>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039" name="Google Shape;2039;p24"/>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40" name="Google Shape;2040;p24"/>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041" name="Google Shape;2041;p24"/>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med" len="med"/>
                <a:tailEnd type="none" w="med" len="med"/>
              </a:ln>
            </p:spPr>
          </p:cxnSp>
          <p:cxnSp>
            <p:nvCxnSpPr>
              <p:cNvPr id="2042" name="Google Shape;2042;p24"/>
              <p:cNvCxnSpPr/>
              <p:nvPr/>
            </p:nvCxnSpPr>
            <p:spPr>
              <a:xfrm rot="10800000">
                <a:off x="706294" y="3670935"/>
                <a:ext cx="465784" cy="591"/>
              </a:xfrm>
              <a:prstGeom prst="straightConnector1">
                <a:avLst/>
              </a:prstGeom>
              <a:noFill/>
              <a:ln w="26975" cap="flat" cmpd="sng">
                <a:solidFill>
                  <a:srgbClr val="59A924"/>
                </a:solidFill>
                <a:prstDash val="solid"/>
                <a:round/>
                <a:headEnd type="none" w="med" len="med"/>
                <a:tailEnd type="none" w="med" len="med"/>
              </a:ln>
            </p:spPr>
          </p:cxnSp>
          <p:cxnSp>
            <p:nvCxnSpPr>
              <p:cNvPr id="2043" name="Google Shape;2043;p24"/>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med" len="med"/>
                <a:tailEnd type="none" w="med" len="med"/>
              </a:ln>
            </p:spPr>
          </p:cxnSp>
          <p:cxnSp>
            <p:nvCxnSpPr>
              <p:cNvPr id="2044" name="Google Shape;2044;p24"/>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med" len="med"/>
                <a:tailEnd type="none" w="med" len="med"/>
              </a:ln>
            </p:spPr>
          </p:cxnSp>
          <p:cxnSp>
            <p:nvCxnSpPr>
              <p:cNvPr id="2045" name="Google Shape;2045;p24"/>
              <p:cNvCxnSpPr/>
              <p:nvPr/>
            </p:nvCxnSpPr>
            <p:spPr>
              <a:xfrm rot="10800000">
                <a:off x="1152913" y="3715247"/>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46" name="Google Shape;2046;p24"/>
              <p:cNvCxnSpPr/>
              <p:nvPr/>
            </p:nvCxnSpPr>
            <p:spPr>
              <a:xfrm rot="10800000">
                <a:off x="1152913" y="3694568"/>
                <a:ext cx="38329" cy="591"/>
              </a:xfrm>
              <a:prstGeom prst="straightConnector1">
                <a:avLst/>
              </a:prstGeom>
              <a:noFill/>
              <a:ln w="26975" cap="flat" cmpd="sng">
                <a:solidFill>
                  <a:srgbClr val="59A924"/>
                </a:solidFill>
                <a:prstDash val="solid"/>
                <a:round/>
                <a:headEnd type="none" w="med" len="med"/>
                <a:tailEnd type="none" w="med" len="med"/>
              </a:ln>
            </p:spPr>
          </p:cxnSp>
          <p:sp>
            <p:nvSpPr>
              <p:cNvPr id="2047" name="Google Shape;2047;p24"/>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48" name="Google Shape;2048;p24"/>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049" name="Google Shape;2049;p24"/>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med" len="med"/>
                <a:tailEnd type="none" w="med" len="med"/>
              </a:ln>
            </p:spPr>
          </p:cxnSp>
          <p:cxnSp>
            <p:nvCxnSpPr>
              <p:cNvPr id="2050" name="Google Shape;2050;p24"/>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med" len="med"/>
                <a:tailEnd type="none" w="med" len="med"/>
              </a:ln>
            </p:spPr>
          </p:cxnSp>
          <p:cxnSp>
            <p:nvCxnSpPr>
              <p:cNvPr id="2051" name="Google Shape;2051;p24"/>
              <p:cNvCxnSpPr/>
              <p:nvPr/>
            </p:nvCxnSpPr>
            <p:spPr>
              <a:xfrm rot="10800000">
                <a:off x="1157496"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52" name="Google Shape;2052;p24"/>
              <p:cNvCxnSpPr/>
              <p:nvPr/>
            </p:nvCxnSpPr>
            <p:spPr>
              <a:xfrm rot="10800000">
                <a:off x="1157496" y="301452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53" name="Google Shape;2053;p24"/>
              <p:cNvCxnSpPr/>
              <p:nvPr/>
            </p:nvCxnSpPr>
            <p:spPr>
              <a:xfrm>
                <a:off x="1325395" y="2501680"/>
                <a:ext cx="417" cy="54356"/>
              </a:xfrm>
              <a:prstGeom prst="straightConnector1">
                <a:avLst/>
              </a:prstGeom>
              <a:noFill/>
              <a:ln w="26975" cap="flat" cmpd="sng">
                <a:solidFill>
                  <a:srgbClr val="59A924"/>
                </a:solidFill>
                <a:prstDash val="solid"/>
                <a:round/>
                <a:headEnd type="none" w="med" len="med"/>
                <a:tailEnd type="none" w="med" len="med"/>
              </a:ln>
            </p:spPr>
          </p:cxnSp>
          <p:sp>
            <p:nvSpPr>
              <p:cNvPr id="2054" name="Google Shape;2054;p24"/>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55" name="Google Shape;2055;p24"/>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056" name="Google Shape;2056;p24"/>
              <p:cNvCxnSpPr/>
              <p:nvPr/>
            </p:nvCxnSpPr>
            <p:spPr>
              <a:xfrm>
                <a:off x="941686" y="3623668"/>
                <a:ext cx="417" cy="228061"/>
              </a:xfrm>
              <a:prstGeom prst="straightConnector1">
                <a:avLst/>
              </a:prstGeom>
              <a:noFill/>
              <a:ln w="26975" cap="flat" cmpd="sng">
                <a:solidFill>
                  <a:srgbClr val="59A924"/>
                </a:solidFill>
                <a:prstDash val="solid"/>
                <a:round/>
                <a:headEnd type="none" w="med" len="med"/>
                <a:tailEnd type="none" w="med" len="med"/>
              </a:ln>
            </p:spPr>
          </p:cxnSp>
          <p:cxnSp>
            <p:nvCxnSpPr>
              <p:cNvPr id="2057" name="Google Shape;2057;p24"/>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058" name="Google Shape;2058;p24"/>
              <p:cNvCxnSpPr/>
              <p:nvPr/>
            </p:nvCxnSpPr>
            <p:spPr>
              <a:xfrm rot="10800000" flipH="1">
                <a:off x="922521" y="364730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59" name="Google Shape;2059;p24"/>
              <p:cNvCxnSpPr/>
              <p:nvPr/>
            </p:nvCxnSpPr>
            <p:spPr>
              <a:xfrm rot="10800000" flipH="1">
                <a:off x="922521" y="3667390"/>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60" name="Google Shape;2060;p24"/>
              <p:cNvCxnSpPr/>
              <p:nvPr/>
            </p:nvCxnSpPr>
            <p:spPr>
              <a:xfrm>
                <a:off x="1085420" y="3824551"/>
                <a:ext cx="417" cy="54356"/>
              </a:xfrm>
              <a:prstGeom prst="straightConnector1">
                <a:avLst/>
              </a:prstGeom>
              <a:noFill/>
              <a:ln w="26975" cap="flat" cmpd="sng">
                <a:solidFill>
                  <a:srgbClr val="59A924"/>
                </a:solidFill>
                <a:prstDash val="solid"/>
                <a:round/>
                <a:headEnd type="none" w="med" len="med"/>
                <a:tailEnd type="none" w="med" len="med"/>
              </a:ln>
            </p:spPr>
          </p:cxnSp>
          <p:sp>
            <p:nvSpPr>
              <p:cNvPr id="2061" name="Google Shape;2061;p24"/>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62" name="Google Shape;2062;p24"/>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063" name="Google Shape;2063;p24"/>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med" len="med"/>
                <a:tailEnd type="none" w="med" len="med"/>
              </a:ln>
            </p:spPr>
          </p:cxnSp>
          <p:cxnSp>
            <p:nvCxnSpPr>
              <p:cNvPr id="2064" name="Google Shape;2064;p24"/>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065" name="Google Shape;2065;p24"/>
              <p:cNvCxnSpPr/>
              <p:nvPr/>
            </p:nvCxnSpPr>
            <p:spPr>
              <a:xfrm rot="10800000">
                <a:off x="922521" y="3374928"/>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66" name="Google Shape;2066;p24"/>
              <p:cNvCxnSpPr/>
              <p:nvPr/>
            </p:nvCxnSpPr>
            <p:spPr>
              <a:xfrm rot="10800000">
                <a:off x="922521" y="3354840"/>
                <a:ext cx="38329" cy="591"/>
              </a:xfrm>
              <a:prstGeom prst="straightConnector1">
                <a:avLst/>
              </a:prstGeom>
              <a:noFill/>
              <a:ln w="26975" cap="flat" cmpd="sng">
                <a:solidFill>
                  <a:srgbClr val="59A924"/>
                </a:solidFill>
                <a:prstDash val="solid"/>
                <a:round/>
                <a:headEnd type="none" w="med" len="med"/>
                <a:tailEnd type="none" w="med" len="med"/>
              </a:ln>
            </p:spPr>
          </p:cxnSp>
          <p:sp>
            <p:nvSpPr>
              <p:cNvPr id="2067" name="Google Shape;2067;p24"/>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68" name="Google Shape;2068;p24"/>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69" name="Google Shape;2069;p24"/>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grpSp>
      </p:grpSp>
      <p:grpSp>
        <p:nvGrpSpPr>
          <p:cNvPr id="2070" name="Google Shape;2070;p24"/>
          <p:cNvGrpSpPr/>
          <p:nvPr/>
        </p:nvGrpSpPr>
        <p:grpSpPr>
          <a:xfrm>
            <a:off x="7581258" y="5238966"/>
            <a:ext cx="1189541" cy="1353668"/>
            <a:chOff x="7557399" y="5118247"/>
            <a:chExt cx="1189541" cy="1353668"/>
          </a:xfrm>
        </p:grpSpPr>
        <p:sp>
          <p:nvSpPr>
            <p:cNvPr id="2071" name="Google Shape;2071;p24"/>
            <p:cNvSpPr/>
            <p:nvPr/>
          </p:nvSpPr>
          <p:spPr>
            <a:xfrm>
              <a:off x="7557399" y="5118247"/>
              <a:ext cx="1189541" cy="1321206"/>
            </a:xfrm>
            <a:prstGeom prst="can">
              <a:avLst>
                <a:gd name="adj" fmla="val 15998"/>
              </a:avLst>
            </a:prstGeom>
            <a:solidFill>
              <a:srgbClr val="DBDFE2"/>
            </a:solidFill>
            <a:ln w="9525" cap="flat" cmpd="sng">
              <a:solidFill>
                <a:schemeClr val="dk1"/>
              </a:solidFill>
              <a:prstDash val="solid"/>
              <a:round/>
              <a:headEnd type="none" w="sm" len="sm"/>
              <a:tailEnd type="none" w="sm" len="sm"/>
            </a:ln>
          </p:spPr>
          <p:txBody>
            <a:bodyPr spcFirstLastPara="1" wrap="square" lIns="91425" tIns="0" rIns="91425" bIns="45700" anchor="t" anchorCtr="0">
              <a:noAutofit/>
            </a:bodyPr>
            <a:lstStyle/>
            <a:p>
              <a:pPr marL="0" marR="0" lvl="0" indent="0" algn="ctr" rtl="0">
                <a:spcBef>
                  <a:spcPts val="0"/>
                </a:spcBef>
                <a:spcAft>
                  <a:spcPts val="0"/>
                </a:spcAft>
                <a:buNone/>
              </a:pPr>
              <a:r>
                <a:rPr lang="en-US" sz="1100" dirty="0">
                  <a:solidFill>
                    <a:schemeClr val="dk1"/>
                  </a:solidFill>
                  <a:latin typeface="Verdana"/>
                  <a:ea typeface="Verdana"/>
                  <a:cs typeface="Verdana"/>
                  <a:sym typeface="Verdana"/>
                </a:rPr>
                <a:t>RDBMS Source2</a:t>
              </a:r>
              <a:endParaRPr dirty="0"/>
            </a:p>
          </p:txBody>
        </p:sp>
        <p:grpSp>
          <p:nvGrpSpPr>
            <p:cNvPr id="2072" name="Google Shape;2072;p24"/>
            <p:cNvGrpSpPr/>
            <p:nvPr/>
          </p:nvGrpSpPr>
          <p:grpSpPr>
            <a:xfrm rot="10800000" flipH="1">
              <a:off x="7970462" y="5628741"/>
              <a:ext cx="567624" cy="843174"/>
              <a:chOff x="706294" y="2271847"/>
              <a:chExt cx="1351106" cy="1692140"/>
            </a:xfrm>
          </p:grpSpPr>
          <p:sp>
            <p:nvSpPr>
              <p:cNvPr id="2073" name="Google Shape;2073;p24"/>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74" name="Google Shape;2074;p24"/>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075" name="Google Shape;2075;p24"/>
              <p:cNvCxnSpPr/>
              <p:nvPr/>
            </p:nvCxnSpPr>
            <p:spPr>
              <a:xfrm>
                <a:off x="1387888" y="2603894"/>
                <a:ext cx="417" cy="169569"/>
              </a:xfrm>
              <a:prstGeom prst="straightConnector1">
                <a:avLst/>
              </a:prstGeom>
              <a:noFill/>
              <a:ln w="26975" cap="flat" cmpd="sng">
                <a:solidFill>
                  <a:srgbClr val="59A924"/>
                </a:solidFill>
                <a:prstDash val="solid"/>
                <a:round/>
                <a:headEnd type="none" w="med" len="med"/>
                <a:tailEnd type="none" w="med" len="med"/>
              </a:ln>
            </p:spPr>
          </p:cxnSp>
          <p:cxnSp>
            <p:nvCxnSpPr>
              <p:cNvPr id="2076" name="Google Shape;2076;p24"/>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med" len="med"/>
                <a:tailEnd type="none" w="med" len="med"/>
              </a:ln>
            </p:spPr>
          </p:cxnSp>
          <p:sp>
            <p:nvSpPr>
              <p:cNvPr id="2077" name="Google Shape;2077;p24"/>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078" name="Google Shape;2078;p24"/>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079" name="Google Shape;2079;p24"/>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med" len="med"/>
                <a:tailEnd type="none" w="med" len="med"/>
              </a:ln>
            </p:spPr>
          </p:cxnSp>
          <p:cxnSp>
            <p:nvCxnSpPr>
              <p:cNvPr id="2080" name="Google Shape;2080;p24"/>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med" len="med"/>
                <a:tailEnd type="none" w="med" len="med"/>
              </a:ln>
            </p:spPr>
          </p:cxnSp>
          <p:cxnSp>
            <p:nvCxnSpPr>
              <p:cNvPr id="2081" name="Google Shape;2081;p24"/>
              <p:cNvCxnSpPr/>
              <p:nvPr/>
            </p:nvCxnSpPr>
            <p:spPr>
              <a:xfrm rot="10800000">
                <a:off x="1368723"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82" name="Google Shape;2082;p24"/>
              <p:cNvCxnSpPr/>
              <p:nvPr/>
            </p:nvCxnSpPr>
            <p:spPr>
              <a:xfrm rot="10800000">
                <a:off x="1363724" y="3014522"/>
                <a:ext cx="38329" cy="591"/>
              </a:xfrm>
              <a:prstGeom prst="straightConnector1">
                <a:avLst/>
              </a:prstGeom>
              <a:noFill/>
              <a:ln w="26975" cap="flat" cmpd="sng">
                <a:solidFill>
                  <a:srgbClr val="59A924"/>
                </a:solidFill>
                <a:prstDash val="solid"/>
                <a:round/>
                <a:headEnd type="none" w="med" len="med"/>
                <a:tailEnd type="none" w="med" len="med"/>
              </a:ln>
            </p:spPr>
          </p:cxnSp>
          <p:sp>
            <p:nvSpPr>
              <p:cNvPr id="2083" name="Google Shape;2083;p24"/>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084" name="Google Shape;2084;p24"/>
              <p:cNvCxnSpPr/>
              <p:nvPr/>
            </p:nvCxnSpPr>
            <p:spPr>
              <a:xfrm>
                <a:off x="1551204" y="2848498"/>
                <a:ext cx="417" cy="54356"/>
              </a:xfrm>
              <a:prstGeom prst="straightConnector1">
                <a:avLst/>
              </a:prstGeom>
              <a:noFill/>
              <a:ln w="26975" cap="flat" cmpd="sng">
                <a:solidFill>
                  <a:srgbClr val="59A924"/>
                </a:solidFill>
                <a:prstDash val="solid"/>
                <a:round/>
                <a:headEnd type="none" w="med" len="med"/>
                <a:tailEnd type="none" w="med" len="med"/>
              </a:ln>
            </p:spPr>
          </p:cxnSp>
          <p:cxnSp>
            <p:nvCxnSpPr>
              <p:cNvPr id="2085" name="Google Shape;2085;p24"/>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086" name="Google Shape;2086;p24"/>
              <p:cNvCxnSpPr/>
              <p:nvPr/>
            </p:nvCxnSpPr>
            <p:spPr>
              <a:xfrm>
                <a:off x="1368723" y="2647616"/>
                <a:ext cx="38329" cy="4727"/>
              </a:xfrm>
              <a:prstGeom prst="straightConnector1">
                <a:avLst/>
              </a:prstGeom>
              <a:noFill/>
              <a:ln w="26975" cap="flat" cmpd="sng">
                <a:solidFill>
                  <a:srgbClr val="59A924"/>
                </a:solidFill>
                <a:prstDash val="solid"/>
                <a:round/>
                <a:headEnd type="none" w="med" len="med"/>
                <a:tailEnd type="none" w="med" len="med"/>
              </a:ln>
            </p:spPr>
          </p:cxnSp>
          <p:sp>
            <p:nvSpPr>
              <p:cNvPr id="2087" name="Google Shape;2087;p24"/>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088" name="Google Shape;2088;p24"/>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89" name="Google Shape;2089;p24"/>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90" name="Google Shape;2090;p24"/>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091" name="Google Shape;2091;p24"/>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92" name="Google Shape;2092;p24"/>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093" name="Google Shape;2093;p24"/>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094" name="Google Shape;2094;p24"/>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095" name="Google Shape;2095;p24"/>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med" len="med"/>
                <a:tailEnd type="none" w="med" len="med"/>
              </a:ln>
            </p:spPr>
          </p:cxnSp>
          <p:cxnSp>
            <p:nvCxnSpPr>
              <p:cNvPr id="2096" name="Google Shape;2096;p24"/>
              <p:cNvCxnSpPr/>
              <p:nvPr/>
            </p:nvCxnSpPr>
            <p:spPr>
              <a:xfrm rot="10800000">
                <a:off x="706294" y="3670935"/>
                <a:ext cx="465784" cy="591"/>
              </a:xfrm>
              <a:prstGeom prst="straightConnector1">
                <a:avLst/>
              </a:prstGeom>
              <a:noFill/>
              <a:ln w="26975" cap="flat" cmpd="sng">
                <a:solidFill>
                  <a:srgbClr val="59A924"/>
                </a:solidFill>
                <a:prstDash val="solid"/>
                <a:round/>
                <a:headEnd type="none" w="med" len="med"/>
                <a:tailEnd type="none" w="med" len="med"/>
              </a:ln>
            </p:spPr>
          </p:cxnSp>
          <p:cxnSp>
            <p:nvCxnSpPr>
              <p:cNvPr id="2097" name="Google Shape;2097;p24"/>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med" len="med"/>
                <a:tailEnd type="none" w="med" len="med"/>
              </a:ln>
            </p:spPr>
          </p:cxnSp>
          <p:cxnSp>
            <p:nvCxnSpPr>
              <p:cNvPr id="2098" name="Google Shape;2098;p24"/>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med" len="med"/>
                <a:tailEnd type="none" w="med" len="med"/>
              </a:ln>
            </p:spPr>
          </p:cxnSp>
          <p:cxnSp>
            <p:nvCxnSpPr>
              <p:cNvPr id="2099" name="Google Shape;2099;p24"/>
              <p:cNvCxnSpPr/>
              <p:nvPr/>
            </p:nvCxnSpPr>
            <p:spPr>
              <a:xfrm rot="10800000">
                <a:off x="1152913" y="3715247"/>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100" name="Google Shape;2100;p24"/>
              <p:cNvCxnSpPr/>
              <p:nvPr/>
            </p:nvCxnSpPr>
            <p:spPr>
              <a:xfrm rot="10800000">
                <a:off x="1152913" y="3694568"/>
                <a:ext cx="38329" cy="591"/>
              </a:xfrm>
              <a:prstGeom prst="straightConnector1">
                <a:avLst/>
              </a:prstGeom>
              <a:noFill/>
              <a:ln w="26975" cap="flat" cmpd="sng">
                <a:solidFill>
                  <a:srgbClr val="59A924"/>
                </a:solidFill>
                <a:prstDash val="solid"/>
                <a:round/>
                <a:headEnd type="none" w="med" len="med"/>
                <a:tailEnd type="none" w="med" len="med"/>
              </a:ln>
            </p:spPr>
          </p:cxnSp>
          <p:sp>
            <p:nvSpPr>
              <p:cNvPr id="2101" name="Google Shape;2101;p24"/>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102" name="Google Shape;2102;p24"/>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103" name="Google Shape;2103;p24"/>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med" len="med"/>
                <a:tailEnd type="none" w="med" len="med"/>
              </a:ln>
            </p:spPr>
          </p:cxnSp>
          <p:cxnSp>
            <p:nvCxnSpPr>
              <p:cNvPr id="2104" name="Google Shape;2104;p24"/>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med" len="med"/>
                <a:tailEnd type="none" w="med" len="med"/>
              </a:ln>
            </p:spPr>
          </p:cxnSp>
          <p:cxnSp>
            <p:nvCxnSpPr>
              <p:cNvPr id="2105" name="Google Shape;2105;p24"/>
              <p:cNvCxnSpPr/>
              <p:nvPr/>
            </p:nvCxnSpPr>
            <p:spPr>
              <a:xfrm rot="10800000">
                <a:off x="1157496"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106" name="Google Shape;2106;p24"/>
              <p:cNvCxnSpPr/>
              <p:nvPr/>
            </p:nvCxnSpPr>
            <p:spPr>
              <a:xfrm rot="10800000">
                <a:off x="1157496" y="301452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107" name="Google Shape;2107;p24"/>
              <p:cNvCxnSpPr/>
              <p:nvPr/>
            </p:nvCxnSpPr>
            <p:spPr>
              <a:xfrm>
                <a:off x="1325395" y="2501680"/>
                <a:ext cx="417" cy="54356"/>
              </a:xfrm>
              <a:prstGeom prst="straightConnector1">
                <a:avLst/>
              </a:prstGeom>
              <a:noFill/>
              <a:ln w="26975" cap="flat" cmpd="sng">
                <a:solidFill>
                  <a:srgbClr val="59A924"/>
                </a:solidFill>
                <a:prstDash val="solid"/>
                <a:round/>
                <a:headEnd type="none" w="med" len="med"/>
                <a:tailEnd type="none" w="med" len="med"/>
              </a:ln>
            </p:spPr>
          </p:cxnSp>
          <p:sp>
            <p:nvSpPr>
              <p:cNvPr id="2108" name="Google Shape;2108;p24"/>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109" name="Google Shape;2109;p24"/>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110" name="Google Shape;2110;p24"/>
              <p:cNvCxnSpPr/>
              <p:nvPr/>
            </p:nvCxnSpPr>
            <p:spPr>
              <a:xfrm>
                <a:off x="941686" y="3623668"/>
                <a:ext cx="417" cy="228061"/>
              </a:xfrm>
              <a:prstGeom prst="straightConnector1">
                <a:avLst/>
              </a:prstGeom>
              <a:noFill/>
              <a:ln w="26975" cap="flat" cmpd="sng">
                <a:solidFill>
                  <a:srgbClr val="59A924"/>
                </a:solidFill>
                <a:prstDash val="solid"/>
                <a:round/>
                <a:headEnd type="none" w="med" len="med"/>
                <a:tailEnd type="none" w="med" len="med"/>
              </a:ln>
            </p:spPr>
          </p:cxnSp>
          <p:cxnSp>
            <p:nvCxnSpPr>
              <p:cNvPr id="2111" name="Google Shape;2111;p24"/>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112" name="Google Shape;2112;p24"/>
              <p:cNvCxnSpPr/>
              <p:nvPr/>
            </p:nvCxnSpPr>
            <p:spPr>
              <a:xfrm rot="10800000" flipH="1">
                <a:off x="922521" y="364730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113" name="Google Shape;2113;p24"/>
              <p:cNvCxnSpPr/>
              <p:nvPr/>
            </p:nvCxnSpPr>
            <p:spPr>
              <a:xfrm rot="10800000" flipH="1">
                <a:off x="922521" y="3667390"/>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114" name="Google Shape;2114;p24"/>
              <p:cNvCxnSpPr/>
              <p:nvPr/>
            </p:nvCxnSpPr>
            <p:spPr>
              <a:xfrm>
                <a:off x="1085420" y="3824551"/>
                <a:ext cx="417" cy="54356"/>
              </a:xfrm>
              <a:prstGeom prst="straightConnector1">
                <a:avLst/>
              </a:prstGeom>
              <a:noFill/>
              <a:ln w="26975" cap="flat" cmpd="sng">
                <a:solidFill>
                  <a:srgbClr val="59A924"/>
                </a:solidFill>
                <a:prstDash val="solid"/>
                <a:round/>
                <a:headEnd type="none" w="med" len="med"/>
                <a:tailEnd type="none" w="med" len="med"/>
              </a:ln>
            </p:spPr>
          </p:cxnSp>
          <p:sp>
            <p:nvSpPr>
              <p:cNvPr id="2115" name="Google Shape;2115;p24"/>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116" name="Google Shape;2116;p24"/>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117" name="Google Shape;2117;p24"/>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med" len="med"/>
                <a:tailEnd type="none" w="med" len="med"/>
              </a:ln>
            </p:spPr>
          </p:cxnSp>
          <p:cxnSp>
            <p:nvCxnSpPr>
              <p:cNvPr id="2118" name="Google Shape;2118;p24"/>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119" name="Google Shape;2119;p24"/>
              <p:cNvCxnSpPr/>
              <p:nvPr/>
            </p:nvCxnSpPr>
            <p:spPr>
              <a:xfrm rot="10800000">
                <a:off x="922521" y="3374928"/>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120" name="Google Shape;2120;p24"/>
              <p:cNvCxnSpPr/>
              <p:nvPr/>
            </p:nvCxnSpPr>
            <p:spPr>
              <a:xfrm rot="10800000">
                <a:off x="922521" y="3354840"/>
                <a:ext cx="38329" cy="591"/>
              </a:xfrm>
              <a:prstGeom prst="straightConnector1">
                <a:avLst/>
              </a:prstGeom>
              <a:noFill/>
              <a:ln w="26975" cap="flat" cmpd="sng">
                <a:solidFill>
                  <a:srgbClr val="59A924"/>
                </a:solidFill>
                <a:prstDash val="solid"/>
                <a:round/>
                <a:headEnd type="none" w="med" len="med"/>
                <a:tailEnd type="none" w="med" len="med"/>
              </a:ln>
            </p:spPr>
          </p:cxnSp>
          <p:sp>
            <p:nvSpPr>
              <p:cNvPr id="2121" name="Google Shape;2121;p24"/>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122" name="Google Shape;2122;p24"/>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123" name="Google Shape;2123;p24"/>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grpSp>
      </p:grpSp>
      <p:cxnSp>
        <p:nvCxnSpPr>
          <p:cNvPr id="2124" name="Google Shape;2124;p24"/>
          <p:cNvCxnSpPr>
            <a:cxnSpLocks/>
            <a:stCxn id="2017" idx="4"/>
            <a:endCxn id="1995" idx="2"/>
          </p:cNvCxnSpPr>
          <p:nvPr/>
        </p:nvCxnSpPr>
        <p:spPr>
          <a:xfrm flipV="1">
            <a:off x="6823009" y="3274993"/>
            <a:ext cx="315824" cy="2604544"/>
          </a:xfrm>
          <a:prstGeom prst="curvedConnector2">
            <a:avLst/>
          </a:prstGeom>
          <a:noFill/>
          <a:ln w="25400" cap="flat" cmpd="sng">
            <a:solidFill>
              <a:srgbClr val="F29C8E"/>
            </a:solidFill>
            <a:prstDash val="solid"/>
            <a:round/>
            <a:headEnd type="none" w="sm" len="sm"/>
            <a:tailEnd type="triangle" w="med" len="med"/>
          </a:ln>
        </p:spPr>
      </p:cxnSp>
      <p:cxnSp>
        <p:nvCxnSpPr>
          <p:cNvPr id="2125" name="Google Shape;2125;p24"/>
          <p:cNvCxnSpPr>
            <a:cxnSpLocks/>
            <a:stCxn id="2071" idx="4"/>
            <a:endCxn id="2013" idx="2"/>
          </p:cNvCxnSpPr>
          <p:nvPr/>
        </p:nvCxnSpPr>
        <p:spPr>
          <a:xfrm flipH="1" flipV="1">
            <a:off x="7138833" y="4736966"/>
            <a:ext cx="1631966" cy="1162603"/>
          </a:xfrm>
          <a:prstGeom prst="curvedConnector4">
            <a:avLst>
              <a:gd name="adj1" fmla="val -14008"/>
              <a:gd name="adj2" fmla="val 78411"/>
            </a:avLst>
          </a:prstGeom>
          <a:noFill/>
          <a:ln w="25400" cap="flat" cmpd="sng">
            <a:solidFill>
              <a:srgbClr val="DBDFE2"/>
            </a:solidFill>
            <a:prstDash val="solid"/>
            <a:round/>
            <a:headEnd type="none" w="sm" len="sm"/>
            <a:tailEnd type="triangle" w="med" len="med"/>
          </a:ln>
        </p:spPr>
      </p:cxnSp>
      <p:sp>
        <p:nvSpPr>
          <p:cNvPr id="2126" name="Google Shape;2126;p24"/>
          <p:cNvSpPr txBox="1"/>
          <p:nvPr/>
        </p:nvSpPr>
        <p:spPr>
          <a:xfrm>
            <a:off x="7802005" y="4869634"/>
            <a:ext cx="1415973"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Arial" panose="020B0604020202020204" pitchFamily="34" charset="0"/>
                <a:ea typeface="Arial"/>
                <a:cs typeface="Arial" panose="020B0604020202020204" pitchFamily="34" charset="0"/>
                <a:sym typeface="Arial"/>
              </a:rPr>
              <a:t>RDFization</a:t>
            </a: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2127" name="Google Shape;2127;p24"/>
          <p:cNvSpPr txBox="1"/>
          <p:nvPr/>
        </p:nvSpPr>
        <p:spPr>
          <a:xfrm>
            <a:off x="6255383" y="4926305"/>
            <a:ext cx="1516771"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err="1">
                <a:solidFill>
                  <a:schemeClr val="dk1"/>
                </a:solidFill>
                <a:latin typeface="Arial" panose="020B0604020202020204" pitchFamily="34" charset="0"/>
                <a:ea typeface="Arial"/>
                <a:cs typeface="Arial" panose="020B0604020202020204" pitchFamily="34" charset="0"/>
                <a:sym typeface="Arial"/>
              </a:rPr>
              <a:t>RDFization</a:t>
            </a:r>
            <a:endParaRPr sz="1800" dirty="0">
              <a:solidFill>
                <a:schemeClr val="dk1"/>
              </a:solidFill>
              <a:latin typeface="Arial" panose="020B0604020202020204" pitchFamily="34" charset="0"/>
              <a:ea typeface="Arial"/>
              <a:cs typeface="Arial" panose="020B060402020202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9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9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9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9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0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0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0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0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0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1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0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0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1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00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1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00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00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01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12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12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12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12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0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31"/>
        <p:cNvGrpSpPr/>
        <p:nvPr/>
      </p:nvGrpSpPr>
      <p:grpSpPr>
        <a:xfrm>
          <a:off x="0" y="0"/>
          <a:ext cx="0" cy="0"/>
          <a:chOff x="0" y="0"/>
          <a:chExt cx="0" cy="0"/>
        </a:xfrm>
      </p:grpSpPr>
      <p:sp>
        <p:nvSpPr>
          <p:cNvPr id="2132" name="Google Shape;2132;p25"/>
          <p:cNvSpPr/>
          <p:nvPr/>
        </p:nvSpPr>
        <p:spPr>
          <a:xfrm>
            <a:off x="5257800" y="3124200"/>
            <a:ext cx="3762055" cy="3126714"/>
          </a:xfrm>
          <a:prstGeom prst="can">
            <a:avLst>
              <a:gd name="adj" fmla="val 22841"/>
            </a:avLst>
          </a:prstGeom>
          <a:solidFill>
            <a:schemeClr val="accent1">
              <a:alpha val="24705"/>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2133" name="Google Shape;2133;p25"/>
          <p:cNvSpPr txBox="1"/>
          <p:nvPr/>
        </p:nvSpPr>
        <p:spPr>
          <a:xfrm>
            <a:off x="6324599" y="3188172"/>
            <a:ext cx="202801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chemeClr val="dk1"/>
                </a:solidFill>
                <a:latin typeface="Arial" panose="020B0604020202020204" pitchFamily="34" charset="0"/>
                <a:ea typeface="Arial"/>
                <a:cs typeface="Arial" panose="020B0604020202020204" pitchFamily="34" charset="0"/>
                <a:sym typeface="Arial"/>
              </a:rPr>
              <a:t>Triple Store</a:t>
            </a:r>
            <a:endParaRPr dirty="0"/>
          </a:p>
        </p:txBody>
      </p:sp>
      <p:sp>
        <p:nvSpPr>
          <p:cNvPr id="2134" name="Google Shape;2134;p25"/>
          <p:cNvSpPr txBox="1">
            <a:spLocks noGrp="1"/>
          </p:cNvSpPr>
          <p:nvPr>
            <p:ph type="title"/>
          </p:nvPr>
        </p:nvSpPr>
        <p:spPr>
          <a:xfrm>
            <a:off x="2336379" y="508629"/>
            <a:ext cx="4499895"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Semantic Primer</a:t>
            </a:r>
            <a:endParaRPr dirty="0"/>
          </a:p>
        </p:txBody>
      </p:sp>
      <p:graphicFrame>
        <p:nvGraphicFramePr>
          <p:cNvPr id="2135" name="Google Shape;2135;p25"/>
          <p:cNvGraphicFramePr/>
          <p:nvPr/>
        </p:nvGraphicFramePr>
        <p:xfrm>
          <a:off x="14796" y="1260543"/>
          <a:ext cx="5020025" cy="2366505"/>
        </p:xfrm>
        <a:graphic>
          <a:graphicData uri="http://schemas.openxmlformats.org/drawingml/2006/table">
            <a:tbl>
              <a:tblPr firstRow="1" bandRow="1">
                <a:noFill/>
                <a:tableStyleId>{773DE9C2-2F51-413B-9E7F-F20936FBB5D2}</a:tableStyleId>
              </a:tblPr>
              <a:tblGrid>
                <a:gridCol w="1172900">
                  <a:extLst>
                    <a:ext uri="{9D8B030D-6E8A-4147-A177-3AD203B41FA5}">
                      <a16:colId xmlns:a16="http://schemas.microsoft.com/office/drawing/2014/main" val="20000"/>
                    </a:ext>
                  </a:extLst>
                </a:gridCol>
                <a:gridCol w="3847125">
                  <a:extLst>
                    <a:ext uri="{9D8B030D-6E8A-4147-A177-3AD203B41FA5}">
                      <a16:colId xmlns:a16="http://schemas.microsoft.com/office/drawing/2014/main" val="20001"/>
                    </a:ext>
                  </a:extLst>
                </a:gridCol>
              </a:tblGrid>
              <a:tr h="260275">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dirty="0">
                          <a:latin typeface="Arial" panose="020B0604020202020204" pitchFamily="34" charset="0"/>
                          <a:cs typeface="Arial" panose="020B0604020202020204" pitchFamily="34" charset="0"/>
                        </a:rPr>
                        <a:t>2: Data Federation</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83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Relational</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Distributed join!</a:t>
                      </a:r>
                      <a:endParaRPr dirty="0"/>
                    </a:p>
                  </a:txBody>
                  <a:tcPr marL="91450" marR="91450" marT="45725" marB="45725"/>
                </a:tc>
                <a:extLst>
                  <a:ext uri="{0D108BD9-81ED-4DB2-BD59-A6C34878D82A}">
                    <a16:rowId xmlns:a16="http://schemas.microsoft.com/office/drawing/2014/main" val="10001"/>
                  </a:ext>
                </a:extLst>
              </a:tr>
              <a:tr h="183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Object</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Distributed objects!</a:t>
                      </a:r>
                      <a:endParaRPr dirty="0"/>
                    </a:p>
                  </a:txBody>
                  <a:tcPr marL="91450" marR="91450" marT="45725" marB="45725"/>
                </a:tc>
                <a:extLst>
                  <a:ext uri="{0D108BD9-81ED-4DB2-BD59-A6C34878D82A}">
                    <a16:rowId xmlns:a16="http://schemas.microsoft.com/office/drawing/2014/main" val="10002"/>
                  </a:ext>
                </a:extLst>
              </a:tr>
              <a:tr h="183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Warehouse</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Load into single data cube</a:t>
                      </a:r>
                      <a:endParaRPr dirty="0"/>
                    </a:p>
                  </a:txBody>
                  <a:tcPr marL="91450" marR="91450" marT="45725" marB="45725"/>
                </a:tc>
                <a:extLst>
                  <a:ext uri="{0D108BD9-81ED-4DB2-BD59-A6C34878D82A}">
                    <a16:rowId xmlns:a16="http://schemas.microsoft.com/office/drawing/2014/main" val="10003"/>
                  </a:ext>
                </a:extLst>
              </a:tr>
              <a:tr h="507175">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Semantic</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Since all data as triples (RDF) in Graphs can be dynamically merged/mapped from multiple graphs</a:t>
                      </a:r>
                      <a:endParaRPr dirty="0"/>
                    </a:p>
                  </a:txBody>
                  <a:tcPr marL="91450" marR="91450" marT="45725" marB="45725"/>
                </a:tc>
                <a:extLst>
                  <a:ext uri="{0D108BD9-81ED-4DB2-BD59-A6C34878D82A}">
                    <a16:rowId xmlns:a16="http://schemas.microsoft.com/office/drawing/2014/main" val="10004"/>
                  </a:ext>
                </a:extLst>
              </a:tr>
              <a:tr h="6339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Advantage</a:t>
                      </a:r>
                      <a:endParaRPr dirty="0"/>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dirty="0">
                          <a:latin typeface="Arial" panose="020B0604020202020204" pitchFamily="34" charset="0"/>
                          <a:cs typeface="Arial" panose="020B0604020202020204" pitchFamily="34" charset="0"/>
                        </a:rPr>
                        <a:t>Table with three columns</a:t>
                      </a:r>
                      <a:endParaRPr dirty="0"/>
                    </a:p>
                    <a:p>
                      <a:pPr marL="171450" marR="0" lvl="0" indent="-171450" algn="l" rtl="0">
                        <a:spcBef>
                          <a:spcPts val="0"/>
                        </a:spcBef>
                        <a:spcAft>
                          <a:spcPts val="0"/>
                        </a:spcAft>
                        <a:buClr>
                          <a:schemeClr val="dk1"/>
                        </a:buClr>
                        <a:buSzPts val="1200"/>
                        <a:buFont typeface="Arial"/>
                        <a:buChar char="•"/>
                      </a:pPr>
                      <a:r>
                        <a:rPr lang="en-US" sz="1200" dirty="0"/>
                        <a:t>Or graph with resources (subject, objects) as nodes, and properties on edges</a:t>
                      </a:r>
                      <a:endParaRPr dirty="0"/>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2136" name="Google Shape;2136;p25"/>
          <p:cNvGraphicFramePr/>
          <p:nvPr>
            <p:extLst>
              <p:ext uri="{D42A27DB-BD31-4B8C-83A1-F6EECF244321}">
                <p14:modId xmlns:p14="http://schemas.microsoft.com/office/powerpoint/2010/main" val="248936495"/>
              </p:ext>
            </p:extLst>
          </p:nvPr>
        </p:nvGraphicFramePr>
        <p:xfrm>
          <a:off x="5359239" y="4098666"/>
          <a:ext cx="3582075" cy="1853620"/>
        </p:xfrm>
        <a:graphic>
          <a:graphicData uri="http://schemas.openxmlformats.org/drawingml/2006/table">
            <a:tbl>
              <a:tblPr>
                <a:noFill/>
                <a:tableStyleId>{420DAC82-0135-4188-BB5A-23C05D6586D8}</a:tableStyleId>
              </a:tblPr>
              <a:tblGrid>
                <a:gridCol w="1164574">
                  <a:extLst>
                    <a:ext uri="{9D8B030D-6E8A-4147-A177-3AD203B41FA5}">
                      <a16:colId xmlns:a16="http://schemas.microsoft.com/office/drawing/2014/main" val="20000"/>
                    </a:ext>
                  </a:extLst>
                </a:gridCol>
                <a:gridCol w="1116726">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Graph in Database Table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dirty="0">
                          <a:solidFill>
                            <a:schemeClr val="dk1"/>
                          </a:solidFill>
                          <a:latin typeface="Verdana"/>
                          <a:ea typeface="Verdana"/>
                          <a:cs typeface="Verdana"/>
                          <a:sym typeface="Verdana"/>
                        </a:rPr>
                        <a:t>Predicate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3"/>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4"/>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21^^KL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5"/>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bl>
          </a:graphicData>
        </a:graphic>
      </p:graphicFrame>
      <p:sp>
        <p:nvSpPr>
          <p:cNvPr id="2137" name="Google Shape;2137;p25"/>
          <p:cNvSpPr txBox="1"/>
          <p:nvPr/>
        </p:nvSpPr>
        <p:spPr>
          <a:xfrm>
            <a:off x="5745083" y="1360971"/>
            <a:ext cx="2810385" cy="1154162"/>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chemeClr val="dk1"/>
                </a:solidFill>
                <a:latin typeface="Verdana"/>
                <a:ea typeface="Verdana"/>
                <a:cs typeface="Verdana"/>
                <a:sym typeface="Verdana"/>
              </a:rPr>
              <a:t>Graph in Turtle Text</a:t>
            </a:r>
            <a:endParaRPr/>
          </a:p>
          <a:p>
            <a:pPr marL="0" marR="0" lvl="0" indent="0" algn="l" rtl="0">
              <a:spcBef>
                <a:spcPts val="0"/>
              </a:spcBef>
              <a:spcAft>
                <a:spcPts val="0"/>
              </a:spcAft>
              <a:buNone/>
            </a:pPr>
            <a:r>
              <a:rPr lang="en-US" sz="1100">
                <a:solidFill>
                  <a:schemeClr val="dk1"/>
                </a:solidFill>
                <a:latin typeface="Verdana"/>
                <a:ea typeface="Verdana"/>
                <a:cs typeface="Verdana"/>
                <a:sym typeface="Verdana"/>
              </a:rPr>
              <a:t>:TankFarm10 :hasTank :Tank101 , </a:t>
            </a:r>
            <a:endParaRPr/>
          </a:p>
          <a:p>
            <a:pPr marL="0" marR="0" lvl="0" indent="0" algn="l" rtl="0">
              <a:spcBef>
                <a:spcPts val="0"/>
              </a:spcBef>
              <a:spcAft>
                <a:spcPts val="0"/>
              </a:spcAft>
              <a:buNone/>
            </a:pPr>
            <a:r>
              <a:rPr lang="en-US" sz="1100">
                <a:solidFill>
                  <a:schemeClr val="dk1"/>
                </a:solidFill>
                <a:latin typeface="Verdana"/>
                <a:ea typeface="Verdana"/>
                <a:cs typeface="Verdana"/>
                <a:sym typeface="Verdana"/>
              </a:rPr>
              <a:t>		:Tank102 .</a:t>
            </a:r>
            <a:endParaRPr/>
          </a:p>
          <a:p>
            <a:pPr marL="0" marR="0" lvl="0" indent="0" algn="l" rtl="0">
              <a:spcBef>
                <a:spcPts val="0"/>
              </a:spcBef>
              <a:spcAft>
                <a:spcPts val="0"/>
              </a:spcAft>
              <a:buNone/>
            </a:pPr>
            <a:r>
              <a:rPr lang="en-US" sz="1100">
                <a:solidFill>
                  <a:schemeClr val="dk1"/>
                </a:solidFill>
                <a:latin typeface="Verdana"/>
                <a:ea typeface="Verdana"/>
                <a:cs typeface="Verdana"/>
                <a:sym typeface="Verdana"/>
              </a:rPr>
              <a:t>:Tank101 :hasVolume  42^^L .</a:t>
            </a:r>
            <a:endParaRPr/>
          </a:p>
          <a:p>
            <a:pPr marL="0" marR="0" lvl="0" indent="0" algn="l" rtl="0">
              <a:spcBef>
                <a:spcPts val="0"/>
              </a:spcBef>
              <a:spcAft>
                <a:spcPts val="0"/>
              </a:spcAft>
              <a:buNone/>
            </a:pPr>
            <a:r>
              <a:rPr lang="en-US" sz="1100">
                <a:solidFill>
                  <a:schemeClr val="dk1"/>
                </a:solidFill>
                <a:latin typeface="Verdana"/>
                <a:ea typeface="Verdana"/>
                <a:cs typeface="Verdana"/>
                <a:sym typeface="Verdana"/>
              </a:rPr>
              <a:t>:Tank102 :hasVolume  21^^KL .</a:t>
            </a:r>
            <a:endParaRPr/>
          </a:p>
          <a:p>
            <a:pPr marL="0" marR="0" lvl="0" indent="0" algn="l" rtl="0">
              <a:spcBef>
                <a:spcPts val="0"/>
              </a:spcBef>
              <a:spcAft>
                <a:spcPts val="0"/>
              </a:spcAft>
              <a:buNone/>
            </a:pPr>
            <a:endParaRPr sz="1100">
              <a:solidFill>
                <a:schemeClr val="dk1"/>
              </a:solidFill>
              <a:latin typeface="Verdana"/>
              <a:ea typeface="Verdana"/>
              <a:cs typeface="Verdana"/>
              <a:sym typeface="Verdana"/>
            </a:endParaRPr>
          </a:p>
        </p:txBody>
      </p:sp>
      <p:sp>
        <p:nvSpPr>
          <p:cNvPr id="2138" name="Google Shape;2138;p25"/>
          <p:cNvSpPr/>
          <p:nvPr/>
        </p:nvSpPr>
        <p:spPr>
          <a:xfrm>
            <a:off x="4241" y="3711392"/>
            <a:ext cx="5122182" cy="283524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b="1">
                <a:solidFill>
                  <a:schemeClr val="dk1"/>
                </a:solidFill>
                <a:latin typeface="Verdana"/>
                <a:ea typeface="Verdana"/>
                <a:cs typeface="Verdana"/>
                <a:sym typeface="Verdana"/>
              </a:rPr>
              <a:t>Graph</a:t>
            </a:r>
            <a:endParaRPr sz="1200"/>
          </a:p>
        </p:txBody>
      </p:sp>
      <p:sp>
        <p:nvSpPr>
          <p:cNvPr id="2139" name="Google Shape;2139;p25"/>
          <p:cNvSpPr/>
          <p:nvPr/>
        </p:nvSpPr>
        <p:spPr>
          <a:xfrm>
            <a:off x="182328" y="5252799"/>
            <a:ext cx="1006789"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:TankFarm10</a:t>
            </a:r>
            <a:endParaRPr sz="1200"/>
          </a:p>
        </p:txBody>
      </p:sp>
      <p:sp>
        <p:nvSpPr>
          <p:cNvPr id="2140" name="Google Shape;2140;p25"/>
          <p:cNvSpPr/>
          <p:nvPr/>
        </p:nvSpPr>
        <p:spPr>
          <a:xfrm>
            <a:off x="1370867" y="4525864"/>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:Tank101</a:t>
            </a:r>
            <a:endParaRPr sz="1200"/>
          </a:p>
        </p:txBody>
      </p:sp>
      <p:sp>
        <p:nvSpPr>
          <p:cNvPr id="2141" name="Google Shape;2141;p25"/>
          <p:cNvSpPr/>
          <p:nvPr/>
        </p:nvSpPr>
        <p:spPr>
          <a:xfrm>
            <a:off x="2055707" y="5857022"/>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:Tank102</a:t>
            </a:r>
            <a:endParaRPr sz="1200"/>
          </a:p>
        </p:txBody>
      </p:sp>
      <p:cxnSp>
        <p:nvCxnSpPr>
          <p:cNvPr id="2142" name="Google Shape;2142;p25"/>
          <p:cNvCxnSpPr>
            <a:cxnSpLocks/>
          </p:cNvCxnSpPr>
          <p:nvPr/>
        </p:nvCxnSpPr>
        <p:spPr>
          <a:xfrm rot="10800000" flipH="1">
            <a:off x="1211031" y="4673798"/>
            <a:ext cx="181800" cy="726900"/>
          </a:xfrm>
          <a:prstGeom prst="straightConnector1">
            <a:avLst/>
          </a:prstGeom>
          <a:noFill/>
          <a:ln w="9525" cap="flat" cmpd="sng">
            <a:solidFill>
              <a:schemeClr val="dk1"/>
            </a:solidFill>
            <a:prstDash val="solid"/>
            <a:round/>
            <a:headEnd type="none" w="med" len="med"/>
            <a:tailEnd type="triangle" w="med" len="med"/>
          </a:ln>
        </p:spPr>
      </p:cxnSp>
      <p:cxnSp>
        <p:nvCxnSpPr>
          <p:cNvPr id="2143" name="Google Shape;2143;p25"/>
          <p:cNvCxnSpPr>
            <a:stCxn id="2139" idx="6"/>
            <a:endCxn id="2141" idx="2"/>
          </p:cNvCxnSpPr>
          <p:nvPr/>
        </p:nvCxnSpPr>
        <p:spPr>
          <a:xfrm>
            <a:off x="1189117" y="5464210"/>
            <a:ext cx="866700" cy="604200"/>
          </a:xfrm>
          <a:prstGeom prst="straightConnector1">
            <a:avLst/>
          </a:prstGeom>
          <a:noFill/>
          <a:ln w="9525" cap="flat" cmpd="sng">
            <a:solidFill>
              <a:schemeClr val="dk1"/>
            </a:solidFill>
            <a:prstDash val="solid"/>
            <a:round/>
            <a:headEnd type="none" w="med" len="med"/>
            <a:tailEnd type="triangle" w="med" len="med"/>
          </a:ln>
        </p:spPr>
      </p:cxnSp>
      <p:sp>
        <p:nvSpPr>
          <p:cNvPr id="2144" name="Google Shape;2144;p25"/>
          <p:cNvSpPr txBox="1"/>
          <p:nvPr/>
        </p:nvSpPr>
        <p:spPr>
          <a:xfrm>
            <a:off x="1189117" y="505005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145" name="Google Shape;2145;p25"/>
          <p:cNvSpPr txBox="1"/>
          <p:nvPr/>
        </p:nvSpPr>
        <p:spPr>
          <a:xfrm>
            <a:off x="891863" y="5725702"/>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146" name="Google Shape;2146;p25"/>
          <p:cNvCxnSpPr>
            <a:endCxn id="2147" idx="2"/>
          </p:cNvCxnSpPr>
          <p:nvPr/>
        </p:nvCxnSpPr>
        <p:spPr>
          <a:xfrm rot="10800000" flipH="1">
            <a:off x="2200207" y="4327124"/>
            <a:ext cx="1085100" cy="344100"/>
          </a:xfrm>
          <a:prstGeom prst="straightConnector1">
            <a:avLst/>
          </a:prstGeom>
          <a:noFill/>
          <a:ln w="9525" cap="flat" cmpd="sng">
            <a:solidFill>
              <a:schemeClr val="dk1"/>
            </a:solidFill>
            <a:prstDash val="solid"/>
            <a:round/>
            <a:headEnd type="none" w="med" len="med"/>
            <a:tailEnd type="triangle" w="med" len="med"/>
          </a:ln>
        </p:spPr>
      </p:cxnSp>
      <p:cxnSp>
        <p:nvCxnSpPr>
          <p:cNvPr id="2148" name="Google Shape;2148;p25"/>
          <p:cNvCxnSpPr/>
          <p:nvPr/>
        </p:nvCxnSpPr>
        <p:spPr>
          <a:xfrm rot="10800000" flipH="1">
            <a:off x="2885142" y="6051759"/>
            <a:ext cx="1394376" cy="33346"/>
          </a:xfrm>
          <a:prstGeom prst="straightConnector1">
            <a:avLst/>
          </a:prstGeom>
          <a:noFill/>
          <a:ln w="9525" cap="flat" cmpd="sng">
            <a:solidFill>
              <a:schemeClr val="dk1"/>
            </a:solidFill>
            <a:prstDash val="solid"/>
            <a:round/>
            <a:headEnd type="none" w="med" len="med"/>
            <a:tailEnd type="triangle" w="med" len="med"/>
          </a:ln>
        </p:spPr>
      </p:cxnSp>
      <p:sp>
        <p:nvSpPr>
          <p:cNvPr id="2149" name="Google Shape;2149;p25"/>
          <p:cNvSpPr txBox="1"/>
          <p:nvPr/>
        </p:nvSpPr>
        <p:spPr>
          <a:xfrm>
            <a:off x="3062496" y="5755145"/>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150" name="Google Shape;2150;p25"/>
          <p:cNvSpPr txBox="1"/>
          <p:nvPr/>
        </p:nvSpPr>
        <p:spPr>
          <a:xfrm>
            <a:off x="2340620" y="4556034"/>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147" name="Google Shape;2147;p25"/>
          <p:cNvSpPr/>
          <p:nvPr/>
        </p:nvSpPr>
        <p:spPr>
          <a:xfrm>
            <a:off x="3285307" y="4115712"/>
            <a:ext cx="769767"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42^L</a:t>
            </a:r>
            <a:endParaRPr sz="1200"/>
          </a:p>
        </p:txBody>
      </p:sp>
      <p:sp>
        <p:nvSpPr>
          <p:cNvPr id="2151" name="Google Shape;2151;p25"/>
          <p:cNvSpPr/>
          <p:nvPr/>
        </p:nvSpPr>
        <p:spPr>
          <a:xfrm>
            <a:off x="4119042" y="5828091"/>
            <a:ext cx="920008"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21^KL</a:t>
            </a:r>
            <a:endParaRPr sz="1200"/>
          </a:p>
        </p:txBody>
      </p:sp>
      <p:sp>
        <p:nvSpPr>
          <p:cNvPr id="2152" name="Google Shape;2152;p25"/>
          <p:cNvSpPr/>
          <p:nvPr/>
        </p:nvSpPr>
        <p:spPr>
          <a:xfrm>
            <a:off x="175370" y="5252799"/>
            <a:ext cx="1006789"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050" dirty="0">
                <a:solidFill>
                  <a:schemeClr val="dk1"/>
                </a:solidFill>
                <a:latin typeface="Verdana"/>
                <a:ea typeface="Verdana"/>
                <a:cs typeface="Verdana"/>
                <a:sym typeface="Verdana"/>
              </a:rPr>
              <a:t>:TankFarm10</a:t>
            </a:r>
            <a:endParaRPr sz="1200" dirty="0"/>
          </a:p>
        </p:txBody>
      </p:sp>
      <p:sp>
        <p:nvSpPr>
          <p:cNvPr id="2153" name="Google Shape;2153;p25"/>
          <p:cNvSpPr/>
          <p:nvPr/>
        </p:nvSpPr>
        <p:spPr>
          <a:xfrm>
            <a:off x="1363909" y="4525864"/>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:Tank101</a:t>
            </a:r>
            <a:endParaRPr sz="1200"/>
          </a:p>
        </p:txBody>
      </p:sp>
      <p:sp>
        <p:nvSpPr>
          <p:cNvPr id="2154" name="Google Shape;2154;p25"/>
          <p:cNvSpPr/>
          <p:nvPr/>
        </p:nvSpPr>
        <p:spPr>
          <a:xfrm>
            <a:off x="2048749" y="5857022"/>
            <a:ext cx="82943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:Tank102</a:t>
            </a:r>
            <a:endParaRPr sz="1200"/>
          </a:p>
        </p:txBody>
      </p:sp>
      <p:cxnSp>
        <p:nvCxnSpPr>
          <p:cNvPr id="2155" name="Google Shape;2155;p25"/>
          <p:cNvCxnSpPr>
            <a:stCxn id="2152" idx="6"/>
            <a:endCxn id="2153" idx="2"/>
          </p:cNvCxnSpPr>
          <p:nvPr/>
        </p:nvCxnSpPr>
        <p:spPr>
          <a:xfrm flipV="1">
            <a:off x="1182159" y="4737276"/>
            <a:ext cx="181750" cy="726935"/>
          </a:xfrm>
          <a:prstGeom prst="straightConnector1">
            <a:avLst/>
          </a:prstGeom>
          <a:noFill/>
          <a:ln w="9525" cap="flat" cmpd="sng">
            <a:solidFill>
              <a:schemeClr val="dk1"/>
            </a:solidFill>
            <a:prstDash val="solid"/>
            <a:round/>
            <a:headEnd type="none" w="med" len="med"/>
            <a:tailEnd type="triangle" w="med" len="med"/>
          </a:ln>
        </p:spPr>
      </p:cxnSp>
      <p:cxnSp>
        <p:nvCxnSpPr>
          <p:cNvPr id="2156" name="Google Shape;2156;p25"/>
          <p:cNvCxnSpPr>
            <a:stCxn id="2152" idx="6"/>
            <a:endCxn id="2154" idx="2"/>
          </p:cNvCxnSpPr>
          <p:nvPr/>
        </p:nvCxnSpPr>
        <p:spPr>
          <a:xfrm>
            <a:off x="1182159" y="5464211"/>
            <a:ext cx="866590" cy="604223"/>
          </a:xfrm>
          <a:prstGeom prst="straightConnector1">
            <a:avLst/>
          </a:prstGeom>
          <a:noFill/>
          <a:ln w="9525" cap="flat" cmpd="sng">
            <a:solidFill>
              <a:schemeClr val="dk1"/>
            </a:solidFill>
            <a:prstDash val="solid"/>
            <a:round/>
            <a:headEnd type="none" w="med" len="med"/>
            <a:tailEnd type="triangle" w="med" len="med"/>
          </a:ln>
        </p:spPr>
      </p:cxnSp>
      <p:sp>
        <p:nvSpPr>
          <p:cNvPr id="2157" name="Google Shape;2157;p25"/>
          <p:cNvSpPr txBox="1"/>
          <p:nvPr/>
        </p:nvSpPr>
        <p:spPr>
          <a:xfrm>
            <a:off x="1182159" y="505005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158" name="Google Shape;2158;p25"/>
          <p:cNvSpPr txBox="1"/>
          <p:nvPr/>
        </p:nvSpPr>
        <p:spPr>
          <a:xfrm>
            <a:off x="884795" y="5725702"/>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159" name="Google Shape;2159;p25"/>
          <p:cNvCxnSpPr>
            <a:stCxn id="2160" idx="6"/>
            <a:endCxn id="2161" idx="2"/>
          </p:cNvCxnSpPr>
          <p:nvPr/>
        </p:nvCxnSpPr>
        <p:spPr>
          <a:xfrm>
            <a:off x="3270987" y="4701215"/>
            <a:ext cx="979800" cy="0"/>
          </a:xfrm>
          <a:prstGeom prst="straightConnector1">
            <a:avLst/>
          </a:prstGeom>
          <a:noFill/>
          <a:ln w="9525" cap="flat" cmpd="sng">
            <a:solidFill>
              <a:schemeClr val="dk1"/>
            </a:solidFill>
            <a:prstDash val="solid"/>
            <a:round/>
            <a:headEnd type="none" w="med" len="med"/>
            <a:tailEnd type="triangle" w="med" len="med"/>
          </a:ln>
        </p:spPr>
      </p:cxnSp>
      <p:cxnSp>
        <p:nvCxnSpPr>
          <p:cNvPr id="2162" name="Google Shape;2162;p25"/>
          <p:cNvCxnSpPr>
            <a:stCxn id="2163" idx="6"/>
            <a:endCxn id="2164" idx="2"/>
          </p:cNvCxnSpPr>
          <p:nvPr/>
        </p:nvCxnSpPr>
        <p:spPr>
          <a:xfrm>
            <a:off x="3270987" y="5586592"/>
            <a:ext cx="819300" cy="0"/>
          </a:xfrm>
          <a:prstGeom prst="straightConnector1">
            <a:avLst/>
          </a:prstGeom>
          <a:noFill/>
          <a:ln w="9525" cap="flat" cmpd="sng">
            <a:solidFill>
              <a:schemeClr val="dk1"/>
            </a:solidFill>
            <a:prstDash val="solid"/>
            <a:round/>
            <a:headEnd type="none" w="med" len="med"/>
            <a:tailEnd type="triangle" w="med" len="med"/>
          </a:ln>
        </p:spPr>
      </p:cxnSp>
      <p:sp>
        <p:nvSpPr>
          <p:cNvPr id="2165" name="Google Shape;2165;p25"/>
          <p:cNvSpPr txBox="1"/>
          <p:nvPr/>
        </p:nvSpPr>
        <p:spPr>
          <a:xfrm>
            <a:off x="3258067" y="5266113"/>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166" name="Google Shape;2166;p25"/>
          <p:cNvSpPr txBox="1"/>
          <p:nvPr/>
        </p:nvSpPr>
        <p:spPr>
          <a:xfrm>
            <a:off x="3258066" y="4358999"/>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161" name="Google Shape;2161;p25"/>
          <p:cNvSpPr/>
          <p:nvPr/>
        </p:nvSpPr>
        <p:spPr>
          <a:xfrm>
            <a:off x="4250645" y="4489804"/>
            <a:ext cx="7595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42^L</a:t>
            </a:r>
            <a:endParaRPr sz="1200"/>
          </a:p>
        </p:txBody>
      </p:sp>
      <p:sp>
        <p:nvSpPr>
          <p:cNvPr id="2164" name="Google Shape;2164;p25"/>
          <p:cNvSpPr/>
          <p:nvPr/>
        </p:nvSpPr>
        <p:spPr>
          <a:xfrm>
            <a:off x="4090346" y="5375181"/>
            <a:ext cx="91983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21^KL</a:t>
            </a:r>
            <a:endParaRPr sz="1200"/>
          </a:p>
        </p:txBody>
      </p:sp>
      <p:sp>
        <p:nvSpPr>
          <p:cNvPr id="2160" name="Google Shape;2160;p25"/>
          <p:cNvSpPr/>
          <p:nvPr/>
        </p:nvSpPr>
        <p:spPr>
          <a:xfrm>
            <a:off x="2441552" y="4489804"/>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:Tank101</a:t>
            </a:r>
            <a:endParaRPr sz="1200"/>
          </a:p>
        </p:txBody>
      </p:sp>
      <p:sp>
        <p:nvSpPr>
          <p:cNvPr id="2163" name="Google Shape;2163;p25"/>
          <p:cNvSpPr/>
          <p:nvPr/>
        </p:nvSpPr>
        <p:spPr>
          <a:xfrm>
            <a:off x="2441552" y="5375181"/>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:Tank102</a:t>
            </a:r>
            <a:endParaRP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5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5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16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159"/>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2161"/>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16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162"/>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2166"/>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2160"/>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2163"/>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3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14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4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14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14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14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14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14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14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14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15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14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15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13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13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132"/>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5" grpId="0"/>
      <p:bldP spid="2166" grpId="0"/>
      <p:bldP spid="2161" grpId="0" animBg="1"/>
      <p:bldP spid="2164" grpId="0" animBg="1"/>
      <p:bldP spid="2160" grpId="0" animBg="1"/>
      <p:bldP spid="216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70"/>
        <p:cNvGrpSpPr/>
        <p:nvPr/>
      </p:nvGrpSpPr>
      <p:grpSpPr>
        <a:xfrm>
          <a:off x="0" y="0"/>
          <a:ext cx="0" cy="0"/>
          <a:chOff x="0" y="0"/>
          <a:chExt cx="0" cy="0"/>
        </a:xfrm>
      </p:grpSpPr>
      <p:sp>
        <p:nvSpPr>
          <p:cNvPr id="2171" name="Google Shape;2171;p26"/>
          <p:cNvSpPr/>
          <p:nvPr/>
        </p:nvSpPr>
        <p:spPr>
          <a:xfrm>
            <a:off x="5153344" y="1219200"/>
            <a:ext cx="3762055" cy="5340924"/>
          </a:xfrm>
          <a:prstGeom prst="can">
            <a:avLst>
              <a:gd name="adj" fmla="val 15743"/>
            </a:avLst>
          </a:prstGeom>
          <a:solidFill>
            <a:schemeClr val="accent1">
              <a:alpha val="24705"/>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2172" name="Google Shape;2172;p26"/>
          <p:cNvSpPr txBox="1"/>
          <p:nvPr/>
        </p:nvSpPr>
        <p:spPr>
          <a:xfrm>
            <a:off x="6116620" y="1235830"/>
            <a:ext cx="2178004"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chemeClr val="dk1"/>
                </a:solidFill>
                <a:latin typeface="Arial" panose="020B0604020202020204" pitchFamily="34" charset="0"/>
                <a:ea typeface="Arial"/>
                <a:cs typeface="Arial" panose="020B0604020202020204" pitchFamily="34" charset="0"/>
                <a:sym typeface="Arial"/>
              </a:rPr>
              <a:t>Triple Store</a:t>
            </a:r>
            <a:endParaRPr dirty="0"/>
          </a:p>
        </p:txBody>
      </p:sp>
      <p:sp>
        <p:nvSpPr>
          <p:cNvPr id="2173" name="Google Shape;2173;p26"/>
          <p:cNvSpPr txBox="1">
            <a:spLocks noGrp="1"/>
          </p:cNvSpPr>
          <p:nvPr>
            <p:ph type="title"/>
          </p:nvPr>
        </p:nvSpPr>
        <p:spPr>
          <a:xfrm>
            <a:off x="2224935" y="523803"/>
            <a:ext cx="5007875"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Semantic Primer</a:t>
            </a:r>
            <a:endParaRPr dirty="0"/>
          </a:p>
        </p:txBody>
      </p:sp>
      <p:graphicFrame>
        <p:nvGraphicFramePr>
          <p:cNvPr id="2174" name="Google Shape;2174;p26"/>
          <p:cNvGraphicFramePr/>
          <p:nvPr/>
        </p:nvGraphicFramePr>
        <p:xfrm>
          <a:off x="21318" y="1246845"/>
          <a:ext cx="5007875" cy="2682300"/>
        </p:xfrm>
        <a:graphic>
          <a:graphicData uri="http://schemas.openxmlformats.org/drawingml/2006/table">
            <a:tbl>
              <a:tblPr firstRow="1" bandRow="1">
                <a:noFill/>
                <a:tableStyleId>{773DE9C2-2F51-413B-9E7F-F20936FBB5D2}</a:tableStyleId>
              </a:tblPr>
              <a:tblGrid>
                <a:gridCol w="1068025">
                  <a:extLst>
                    <a:ext uri="{9D8B030D-6E8A-4147-A177-3AD203B41FA5}">
                      <a16:colId xmlns:a16="http://schemas.microsoft.com/office/drawing/2014/main" val="20000"/>
                    </a:ext>
                  </a:extLst>
                </a:gridCol>
                <a:gridCol w="3939850">
                  <a:extLst>
                    <a:ext uri="{9D8B030D-6E8A-4147-A177-3AD203B41FA5}">
                      <a16:colId xmlns:a16="http://schemas.microsoft.com/office/drawing/2014/main" val="20001"/>
                    </a:ext>
                  </a:extLst>
                </a:gridCol>
              </a:tblGrid>
              <a:tr h="278750">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dirty="0">
                          <a:latin typeface="Arial" panose="020B0604020202020204" pitchFamily="34" charset="0"/>
                          <a:cs typeface="Arial" panose="020B0604020202020204" pitchFamily="34" charset="0"/>
                        </a:rPr>
                        <a:t>3: Data + Model = Information</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0960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Relational</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Primary and Foreign keys to link tables in a schema</a:t>
                      </a:r>
                      <a:endParaRPr dirty="0"/>
                    </a:p>
                  </a:txBody>
                  <a:tcPr marL="91450" marR="91450" marT="45725" marB="45725"/>
                </a:tc>
                <a:extLst>
                  <a:ext uri="{0D108BD9-81ED-4DB2-BD59-A6C34878D82A}">
                    <a16:rowId xmlns:a16="http://schemas.microsoft.com/office/drawing/2014/main" val="10001"/>
                  </a:ext>
                </a:extLst>
              </a:tr>
              <a:tr h="20960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Object</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Object structure</a:t>
                      </a:r>
                      <a:endParaRPr dirty="0"/>
                    </a:p>
                  </a:txBody>
                  <a:tcPr marL="91450" marR="91450" marT="45725" marB="45725"/>
                </a:tc>
                <a:extLst>
                  <a:ext uri="{0D108BD9-81ED-4DB2-BD59-A6C34878D82A}">
                    <a16:rowId xmlns:a16="http://schemas.microsoft.com/office/drawing/2014/main" val="10002"/>
                  </a:ext>
                </a:extLst>
              </a:tr>
              <a:tr h="20960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Warehouse</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Dimensions and facts</a:t>
                      </a:r>
                      <a:endParaRPr dirty="0"/>
                    </a:p>
                  </a:txBody>
                  <a:tcPr marL="91450" marR="91450" marT="45725" marB="45725"/>
                </a:tc>
                <a:extLst>
                  <a:ext uri="{0D108BD9-81ED-4DB2-BD59-A6C34878D82A}">
                    <a16:rowId xmlns:a16="http://schemas.microsoft.com/office/drawing/2014/main" val="10003"/>
                  </a:ext>
                </a:extLst>
              </a:tr>
              <a:tr h="385975">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Semantic</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Model expressed as more statements. Example:</a:t>
                      </a:r>
                      <a:endParaRPr dirty="0"/>
                    </a:p>
                    <a:p>
                      <a:pPr marL="171450" marR="0" lvl="0" indent="-171450" algn="l" rtl="0">
                        <a:spcBef>
                          <a:spcPts val="0"/>
                        </a:spcBef>
                        <a:spcAft>
                          <a:spcPts val="0"/>
                        </a:spcAft>
                        <a:buClr>
                          <a:schemeClr val="dk1"/>
                        </a:buClr>
                        <a:buSzPts val="1200"/>
                        <a:buFont typeface="Arial"/>
                        <a:buChar char="•"/>
                      </a:pPr>
                      <a:r>
                        <a:rPr lang="en-US" sz="1200" dirty="0"/>
                        <a:t>{:Tank101 :type :Tank}, </a:t>
                      </a:r>
                      <a:endParaRPr dirty="0"/>
                    </a:p>
                    <a:p>
                      <a:pPr marL="171450" marR="0" lvl="0" indent="-171450" algn="l" rtl="0">
                        <a:spcBef>
                          <a:spcPts val="0"/>
                        </a:spcBef>
                        <a:spcAft>
                          <a:spcPts val="0"/>
                        </a:spcAft>
                        <a:buClr>
                          <a:schemeClr val="dk1"/>
                        </a:buClr>
                        <a:buSzPts val="1200"/>
                        <a:buFont typeface="Arial"/>
                        <a:buChar char="•"/>
                      </a:pPr>
                      <a:r>
                        <a:rPr lang="en-US" sz="1200" dirty="0"/>
                        <a:t>{:</a:t>
                      </a:r>
                      <a:r>
                        <a:rPr lang="en-US" sz="1200" dirty="0" err="1"/>
                        <a:t>hasVolume</a:t>
                      </a:r>
                      <a:r>
                        <a:rPr lang="en-US" sz="1200" dirty="0"/>
                        <a:t> :range :L}</a:t>
                      </a:r>
                      <a:endParaRPr dirty="0"/>
                    </a:p>
                    <a:p>
                      <a:pPr marL="171450" marR="0" lvl="0" indent="-171450" algn="l" rtl="0">
                        <a:spcBef>
                          <a:spcPts val="0"/>
                        </a:spcBef>
                        <a:spcAft>
                          <a:spcPts val="0"/>
                        </a:spcAft>
                        <a:buClr>
                          <a:schemeClr val="dk1"/>
                        </a:buClr>
                        <a:buSzPts val="1200"/>
                        <a:buFont typeface="Arial"/>
                        <a:buChar char="•"/>
                      </a:pPr>
                      <a:r>
                        <a:rPr lang="en-US" sz="1200" dirty="0"/>
                        <a:t>{:</a:t>
                      </a:r>
                      <a:r>
                        <a:rPr lang="en-US" sz="1200" dirty="0" err="1"/>
                        <a:t>hasVolume</a:t>
                      </a:r>
                      <a:r>
                        <a:rPr lang="en-US" sz="1200" dirty="0"/>
                        <a:t>  :domain :Tank}</a:t>
                      </a:r>
                      <a:endParaRPr sz="1200" dirty="0"/>
                    </a:p>
                  </a:txBody>
                  <a:tcPr marL="91450" marR="91450" marT="45725" marB="45725"/>
                </a:tc>
                <a:extLst>
                  <a:ext uri="{0D108BD9-81ED-4DB2-BD59-A6C34878D82A}">
                    <a16:rowId xmlns:a16="http://schemas.microsoft.com/office/drawing/2014/main" val="10004"/>
                  </a:ext>
                </a:extLst>
              </a:tr>
              <a:tr h="385975">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Advantage</a:t>
                      </a:r>
                      <a:endParaRPr dirty="0"/>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dirty="0">
                          <a:latin typeface="Arial" panose="020B0604020202020204" pitchFamily="34" charset="0"/>
                          <a:cs typeface="Arial" panose="020B0604020202020204" pitchFamily="34" charset="0"/>
                        </a:rPr>
                        <a:t>Model and data share the same storage allowing model to easily change</a:t>
                      </a:r>
                      <a:endParaRPr dirty="0"/>
                    </a:p>
                    <a:p>
                      <a:pPr marL="171450" marR="0" lvl="0" indent="-171450" algn="l" rtl="0">
                        <a:spcBef>
                          <a:spcPts val="0"/>
                        </a:spcBef>
                        <a:spcAft>
                          <a:spcPts val="0"/>
                        </a:spcAft>
                        <a:buClr>
                          <a:schemeClr val="dk1"/>
                        </a:buClr>
                        <a:buSzPts val="1200"/>
                        <a:buFont typeface="Arial"/>
                        <a:buChar char="•"/>
                      </a:pPr>
                      <a:r>
                        <a:rPr lang="en-US" sz="1200" dirty="0"/>
                        <a:t>RDFS, SKOS and OWL ‘standard’ models</a:t>
                      </a:r>
                      <a:endParaRPr sz="1200" dirty="0"/>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2175" name="Google Shape;2175;p26"/>
          <p:cNvGraphicFramePr/>
          <p:nvPr>
            <p:extLst>
              <p:ext uri="{D42A27DB-BD31-4B8C-83A1-F6EECF244321}">
                <p14:modId xmlns:p14="http://schemas.microsoft.com/office/powerpoint/2010/main" val="3692611517"/>
              </p:ext>
            </p:extLst>
          </p:nvPr>
        </p:nvGraphicFramePr>
        <p:xfrm>
          <a:off x="5262333" y="2992930"/>
          <a:ext cx="3582050" cy="3149070"/>
        </p:xfrm>
        <a:graphic>
          <a:graphicData uri="http://schemas.openxmlformats.org/drawingml/2006/table">
            <a:tbl>
              <a:tblPr>
                <a:noFill/>
                <a:tableStyleId>{420DAC82-0135-4188-BB5A-23C05D6586D8}</a:tableStyleId>
              </a:tblPr>
              <a:tblGrid>
                <a:gridCol w="1192400">
                  <a:extLst>
                    <a:ext uri="{9D8B030D-6E8A-4147-A177-3AD203B41FA5}">
                      <a16:colId xmlns:a16="http://schemas.microsoft.com/office/drawing/2014/main" val="20000"/>
                    </a:ext>
                  </a:extLst>
                </a:gridCol>
                <a:gridCol w="108887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Graph in Database Table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3"/>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4"/>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5"/>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6"/>
                  </a:ext>
                </a:extLst>
              </a:tr>
              <a:tr h="243675">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7"/>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8"/>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9"/>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dirty="0">
                          <a:solidFill>
                            <a:schemeClr val="dk1"/>
                          </a:solidFill>
                          <a:latin typeface="Verdana"/>
                          <a:ea typeface="Verdana"/>
                          <a:cs typeface="Verdana"/>
                          <a:sym typeface="Verdana"/>
                        </a:rPr>
                        <a:t>21^^L</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10"/>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1"/>
                  </a:ext>
                </a:extLst>
              </a:tr>
            </a:tbl>
          </a:graphicData>
        </a:graphic>
      </p:graphicFrame>
      <p:sp>
        <p:nvSpPr>
          <p:cNvPr id="2176" name="Google Shape;2176;p26"/>
          <p:cNvSpPr/>
          <p:nvPr/>
        </p:nvSpPr>
        <p:spPr>
          <a:xfrm>
            <a:off x="31163" y="3956725"/>
            <a:ext cx="5122182" cy="283524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b="1">
                <a:solidFill>
                  <a:schemeClr val="dk1"/>
                </a:solidFill>
                <a:latin typeface="Verdana"/>
                <a:ea typeface="Verdana"/>
                <a:cs typeface="Verdana"/>
                <a:sym typeface="Verdana"/>
              </a:rPr>
              <a:t>Graph</a:t>
            </a:r>
            <a:endParaRPr sz="1200"/>
          </a:p>
        </p:txBody>
      </p:sp>
      <p:sp>
        <p:nvSpPr>
          <p:cNvPr id="2177" name="Google Shape;2177;p26"/>
          <p:cNvSpPr/>
          <p:nvPr/>
        </p:nvSpPr>
        <p:spPr>
          <a:xfrm>
            <a:off x="183341" y="5740378"/>
            <a:ext cx="1031051"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:TankFarm10</a:t>
            </a:r>
            <a:endParaRPr sz="1200"/>
          </a:p>
        </p:txBody>
      </p:sp>
      <p:sp>
        <p:nvSpPr>
          <p:cNvPr id="2178" name="Google Shape;2178;p26"/>
          <p:cNvSpPr/>
          <p:nvPr/>
        </p:nvSpPr>
        <p:spPr>
          <a:xfrm>
            <a:off x="1409393" y="5013443"/>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:Tank101</a:t>
            </a:r>
            <a:endParaRPr sz="1200"/>
          </a:p>
        </p:txBody>
      </p:sp>
      <p:sp>
        <p:nvSpPr>
          <p:cNvPr id="2179" name="Google Shape;2179;p26"/>
          <p:cNvSpPr/>
          <p:nvPr/>
        </p:nvSpPr>
        <p:spPr>
          <a:xfrm>
            <a:off x="2094233" y="6344601"/>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:Tank102</a:t>
            </a:r>
            <a:endParaRPr sz="1200"/>
          </a:p>
        </p:txBody>
      </p:sp>
      <p:cxnSp>
        <p:nvCxnSpPr>
          <p:cNvPr id="2180" name="Google Shape;2180;p26"/>
          <p:cNvCxnSpPr>
            <a:cxnSpLocks/>
            <a:stCxn id="2177" idx="6"/>
            <a:endCxn id="2178" idx="3"/>
          </p:cNvCxnSpPr>
          <p:nvPr/>
        </p:nvCxnSpPr>
        <p:spPr>
          <a:xfrm flipV="1">
            <a:off x="1214392" y="5374345"/>
            <a:ext cx="316469" cy="577445"/>
          </a:xfrm>
          <a:prstGeom prst="straightConnector1">
            <a:avLst/>
          </a:prstGeom>
          <a:noFill/>
          <a:ln w="9525" cap="flat" cmpd="sng">
            <a:solidFill>
              <a:schemeClr val="dk1"/>
            </a:solidFill>
            <a:prstDash val="solid"/>
            <a:round/>
            <a:headEnd type="none" w="med" len="med"/>
            <a:tailEnd type="triangle" w="med" len="med"/>
          </a:ln>
        </p:spPr>
      </p:cxnSp>
      <p:cxnSp>
        <p:nvCxnSpPr>
          <p:cNvPr id="2181" name="Google Shape;2181;p26"/>
          <p:cNvCxnSpPr>
            <a:cxnSpLocks/>
            <a:stCxn id="2177" idx="6"/>
            <a:endCxn id="2179" idx="2"/>
          </p:cNvCxnSpPr>
          <p:nvPr/>
        </p:nvCxnSpPr>
        <p:spPr>
          <a:xfrm>
            <a:off x="1214392" y="5951790"/>
            <a:ext cx="879841" cy="604223"/>
          </a:xfrm>
          <a:prstGeom prst="straightConnector1">
            <a:avLst/>
          </a:prstGeom>
          <a:noFill/>
          <a:ln w="9525" cap="flat" cmpd="sng">
            <a:solidFill>
              <a:schemeClr val="dk1"/>
            </a:solidFill>
            <a:prstDash val="solid"/>
            <a:round/>
            <a:headEnd type="none" w="med" len="med"/>
            <a:tailEnd type="triangle" w="med" len="med"/>
          </a:ln>
        </p:spPr>
      </p:cxnSp>
      <p:sp>
        <p:nvSpPr>
          <p:cNvPr id="2182" name="Google Shape;2182;p26"/>
          <p:cNvSpPr txBox="1"/>
          <p:nvPr/>
        </p:nvSpPr>
        <p:spPr>
          <a:xfrm>
            <a:off x="1143783" y="5432214"/>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183" name="Google Shape;2183;p26"/>
          <p:cNvSpPr txBox="1"/>
          <p:nvPr/>
        </p:nvSpPr>
        <p:spPr>
          <a:xfrm>
            <a:off x="1044588" y="6083994"/>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184" name="Google Shape;2184;p26"/>
          <p:cNvCxnSpPr>
            <a:stCxn id="2178" idx="6"/>
            <a:endCxn id="2185" idx="2"/>
          </p:cNvCxnSpPr>
          <p:nvPr/>
        </p:nvCxnSpPr>
        <p:spPr>
          <a:xfrm rot="10800000" flipH="1">
            <a:off x="2238828" y="4756854"/>
            <a:ext cx="1156500" cy="468000"/>
          </a:xfrm>
          <a:prstGeom prst="straightConnector1">
            <a:avLst/>
          </a:prstGeom>
          <a:noFill/>
          <a:ln w="9525" cap="flat" cmpd="sng">
            <a:solidFill>
              <a:schemeClr val="dk1"/>
            </a:solidFill>
            <a:prstDash val="solid"/>
            <a:round/>
            <a:headEnd type="none" w="med" len="med"/>
            <a:tailEnd type="triangle" w="med" len="med"/>
          </a:ln>
        </p:spPr>
      </p:cxnSp>
      <p:cxnSp>
        <p:nvCxnSpPr>
          <p:cNvPr id="2186" name="Google Shape;2186;p26"/>
          <p:cNvCxnSpPr>
            <a:stCxn id="2179" idx="6"/>
            <a:endCxn id="2187" idx="2"/>
          </p:cNvCxnSpPr>
          <p:nvPr/>
        </p:nvCxnSpPr>
        <p:spPr>
          <a:xfrm rot="10800000" flipH="1">
            <a:off x="2923668" y="6439913"/>
            <a:ext cx="855300" cy="116100"/>
          </a:xfrm>
          <a:prstGeom prst="straightConnector1">
            <a:avLst/>
          </a:prstGeom>
          <a:noFill/>
          <a:ln w="9525" cap="flat" cmpd="sng">
            <a:solidFill>
              <a:schemeClr val="dk1"/>
            </a:solidFill>
            <a:prstDash val="solid"/>
            <a:round/>
            <a:headEnd type="none" w="med" len="med"/>
            <a:tailEnd type="triangle" w="med" len="med"/>
          </a:ln>
        </p:spPr>
      </p:cxnSp>
      <p:sp>
        <p:nvSpPr>
          <p:cNvPr id="2188" name="Google Shape;2188;p26"/>
          <p:cNvSpPr txBox="1"/>
          <p:nvPr/>
        </p:nvSpPr>
        <p:spPr>
          <a:xfrm>
            <a:off x="2939562" y="6560124"/>
            <a:ext cx="10701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189" name="Google Shape;2189;p26"/>
          <p:cNvSpPr txBox="1"/>
          <p:nvPr/>
        </p:nvSpPr>
        <p:spPr>
          <a:xfrm>
            <a:off x="2504994" y="5022112"/>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185" name="Google Shape;2185;p26"/>
          <p:cNvSpPr/>
          <p:nvPr/>
        </p:nvSpPr>
        <p:spPr>
          <a:xfrm>
            <a:off x="3395241" y="4545382"/>
            <a:ext cx="804628"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42^L</a:t>
            </a:r>
            <a:endParaRPr sz="1200"/>
          </a:p>
        </p:txBody>
      </p:sp>
      <p:sp>
        <p:nvSpPr>
          <p:cNvPr id="2187" name="Google Shape;2187;p26"/>
          <p:cNvSpPr/>
          <p:nvPr/>
        </p:nvSpPr>
        <p:spPr>
          <a:xfrm>
            <a:off x="3779003" y="6228584"/>
            <a:ext cx="91056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dirty="0">
                <a:solidFill>
                  <a:schemeClr val="dk1"/>
                </a:solidFill>
                <a:latin typeface="Verdana"/>
                <a:ea typeface="Verdana"/>
                <a:cs typeface="Verdana"/>
                <a:sym typeface="Verdana"/>
              </a:rPr>
              <a:t>21^L</a:t>
            </a:r>
            <a:endParaRPr sz="1200" dirty="0"/>
          </a:p>
        </p:txBody>
      </p:sp>
      <p:sp>
        <p:nvSpPr>
          <p:cNvPr id="2190" name="Google Shape;2190;p26"/>
          <p:cNvSpPr/>
          <p:nvPr/>
        </p:nvSpPr>
        <p:spPr>
          <a:xfrm>
            <a:off x="197550" y="4997002"/>
            <a:ext cx="939906" cy="31138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6"/>
                </a:solidFill>
                <a:latin typeface="Verdana"/>
                <a:ea typeface="Verdana"/>
                <a:cs typeface="Verdana"/>
                <a:sym typeface="Verdana"/>
              </a:rPr>
              <a:t>:TankFarm</a:t>
            </a:r>
            <a:endParaRPr sz="1050">
              <a:solidFill>
                <a:schemeClr val="accent6"/>
              </a:solidFill>
              <a:latin typeface="Verdana"/>
              <a:ea typeface="Verdana"/>
              <a:cs typeface="Verdana"/>
              <a:sym typeface="Verdana"/>
            </a:endParaRPr>
          </a:p>
        </p:txBody>
      </p:sp>
      <p:sp>
        <p:nvSpPr>
          <p:cNvPr id="2191" name="Google Shape;2191;p26"/>
          <p:cNvSpPr/>
          <p:nvPr/>
        </p:nvSpPr>
        <p:spPr>
          <a:xfrm>
            <a:off x="1947759" y="4532571"/>
            <a:ext cx="755650" cy="27707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6"/>
                </a:solidFill>
                <a:latin typeface="Verdana"/>
                <a:ea typeface="Verdana"/>
                <a:cs typeface="Verdana"/>
                <a:sym typeface="Verdana"/>
              </a:rPr>
              <a:t>:Tank</a:t>
            </a:r>
            <a:endParaRPr sz="1200"/>
          </a:p>
        </p:txBody>
      </p:sp>
      <p:sp>
        <p:nvSpPr>
          <p:cNvPr id="2192" name="Google Shape;2192;p26"/>
          <p:cNvSpPr/>
          <p:nvPr/>
        </p:nvSpPr>
        <p:spPr>
          <a:xfrm>
            <a:off x="313442" y="4052203"/>
            <a:ext cx="1340870" cy="247631"/>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1"/>
                </a:solidFill>
                <a:latin typeface="Verdana"/>
                <a:ea typeface="Verdana"/>
                <a:cs typeface="Verdana"/>
                <a:sym typeface="Verdana"/>
              </a:rPr>
              <a:t>:PlantItem</a:t>
            </a:r>
            <a:endParaRPr sz="1050">
              <a:solidFill>
                <a:schemeClr val="accent2"/>
              </a:solidFill>
              <a:latin typeface="Verdana"/>
              <a:ea typeface="Verdana"/>
              <a:cs typeface="Verdana"/>
              <a:sym typeface="Verdana"/>
            </a:endParaRPr>
          </a:p>
        </p:txBody>
      </p:sp>
      <p:cxnSp>
        <p:nvCxnSpPr>
          <p:cNvPr id="2193" name="Google Shape;2193;p26"/>
          <p:cNvCxnSpPr>
            <a:stCxn id="2190" idx="0"/>
            <a:endCxn id="2192" idx="2"/>
          </p:cNvCxnSpPr>
          <p:nvPr/>
        </p:nvCxnSpPr>
        <p:spPr>
          <a:xfrm rot="10800000" flipH="1">
            <a:off x="667503" y="4299802"/>
            <a:ext cx="316500" cy="697200"/>
          </a:xfrm>
          <a:prstGeom prst="straightConnector1">
            <a:avLst/>
          </a:prstGeom>
          <a:noFill/>
          <a:ln w="9525" cap="flat" cmpd="sng">
            <a:solidFill>
              <a:schemeClr val="dk1"/>
            </a:solidFill>
            <a:prstDash val="solid"/>
            <a:round/>
            <a:headEnd type="none" w="med" len="med"/>
            <a:tailEnd type="triangle" w="med" len="med"/>
          </a:ln>
        </p:spPr>
      </p:cxnSp>
      <p:cxnSp>
        <p:nvCxnSpPr>
          <p:cNvPr id="2194" name="Google Shape;2194;p26"/>
          <p:cNvCxnSpPr>
            <a:stCxn id="2191" idx="0"/>
            <a:endCxn id="2192" idx="2"/>
          </p:cNvCxnSpPr>
          <p:nvPr/>
        </p:nvCxnSpPr>
        <p:spPr>
          <a:xfrm rot="10800000">
            <a:off x="983984" y="4299771"/>
            <a:ext cx="1341600" cy="232800"/>
          </a:xfrm>
          <a:prstGeom prst="straightConnector1">
            <a:avLst/>
          </a:prstGeom>
          <a:noFill/>
          <a:ln w="9525" cap="flat" cmpd="sng">
            <a:solidFill>
              <a:schemeClr val="dk1"/>
            </a:solidFill>
            <a:prstDash val="solid"/>
            <a:round/>
            <a:headEnd type="none" w="med" len="med"/>
            <a:tailEnd type="triangle" w="med" len="med"/>
          </a:ln>
        </p:spPr>
      </p:cxnSp>
      <p:sp>
        <p:nvSpPr>
          <p:cNvPr id="2195" name="Google Shape;2195;p26"/>
          <p:cNvSpPr txBox="1"/>
          <p:nvPr/>
        </p:nvSpPr>
        <p:spPr>
          <a:xfrm>
            <a:off x="-59334" y="4332630"/>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accent2"/>
                </a:solidFill>
                <a:latin typeface="Arial" panose="020B0604020202020204" pitchFamily="34" charset="0"/>
                <a:ea typeface="Arial"/>
                <a:cs typeface="Arial" panose="020B0604020202020204" pitchFamily="34" charset="0"/>
                <a:sym typeface="Arial"/>
              </a:rPr>
              <a:t>:subClassOf</a:t>
            </a:r>
            <a:endParaRPr sz="1200" dirty="0">
              <a:solidFill>
                <a:schemeClr val="accent2"/>
              </a:solidFill>
              <a:latin typeface="Arial" panose="020B0604020202020204" pitchFamily="34" charset="0"/>
              <a:ea typeface="Arial"/>
              <a:cs typeface="Arial" panose="020B0604020202020204" pitchFamily="34" charset="0"/>
              <a:sym typeface="Arial"/>
            </a:endParaRPr>
          </a:p>
        </p:txBody>
      </p:sp>
      <p:cxnSp>
        <p:nvCxnSpPr>
          <p:cNvPr id="2196" name="Google Shape;2196;p26"/>
          <p:cNvCxnSpPr>
            <a:cxnSpLocks/>
            <a:stCxn id="2177" idx="0"/>
          </p:cNvCxnSpPr>
          <p:nvPr/>
        </p:nvCxnSpPr>
        <p:spPr>
          <a:xfrm flipH="1" flipV="1">
            <a:off x="600923" y="5321878"/>
            <a:ext cx="97944" cy="418500"/>
          </a:xfrm>
          <a:prstGeom prst="straightConnector1">
            <a:avLst/>
          </a:prstGeom>
          <a:noFill/>
          <a:ln w="9525" cap="flat" cmpd="sng">
            <a:solidFill>
              <a:schemeClr val="dk1"/>
            </a:solidFill>
            <a:prstDash val="solid"/>
            <a:round/>
            <a:headEnd type="none" w="med" len="med"/>
            <a:tailEnd type="triangle" w="med" len="med"/>
          </a:ln>
        </p:spPr>
      </p:cxnSp>
      <p:cxnSp>
        <p:nvCxnSpPr>
          <p:cNvPr id="2197" name="Google Shape;2197;p26"/>
          <p:cNvCxnSpPr>
            <a:stCxn id="2178" idx="7"/>
            <a:endCxn id="2191" idx="2"/>
          </p:cNvCxnSpPr>
          <p:nvPr/>
        </p:nvCxnSpPr>
        <p:spPr>
          <a:xfrm rot="10800000" flipH="1">
            <a:off x="2117360" y="4809564"/>
            <a:ext cx="208200" cy="265800"/>
          </a:xfrm>
          <a:prstGeom prst="straightConnector1">
            <a:avLst/>
          </a:prstGeom>
          <a:noFill/>
          <a:ln w="9525" cap="flat" cmpd="sng">
            <a:solidFill>
              <a:schemeClr val="dk1"/>
            </a:solidFill>
            <a:prstDash val="solid"/>
            <a:round/>
            <a:headEnd type="none" w="med" len="med"/>
            <a:tailEnd type="triangle" w="med" len="med"/>
          </a:ln>
        </p:spPr>
      </p:cxnSp>
      <p:cxnSp>
        <p:nvCxnSpPr>
          <p:cNvPr id="2198" name="Google Shape;2198;p26"/>
          <p:cNvCxnSpPr>
            <a:stCxn id="2179" idx="0"/>
            <a:endCxn id="2191" idx="2"/>
          </p:cNvCxnSpPr>
          <p:nvPr/>
        </p:nvCxnSpPr>
        <p:spPr>
          <a:xfrm rot="10800000">
            <a:off x="2325650" y="4809501"/>
            <a:ext cx="183300" cy="1535100"/>
          </a:xfrm>
          <a:prstGeom prst="straightConnector1">
            <a:avLst/>
          </a:prstGeom>
          <a:noFill/>
          <a:ln w="9525" cap="flat" cmpd="sng">
            <a:solidFill>
              <a:schemeClr val="dk1"/>
            </a:solidFill>
            <a:prstDash val="solid"/>
            <a:round/>
            <a:headEnd type="none" w="med" len="med"/>
            <a:tailEnd type="triangle" w="med" len="med"/>
          </a:ln>
        </p:spPr>
      </p:cxnSp>
      <p:sp>
        <p:nvSpPr>
          <p:cNvPr id="2199" name="Google Shape;2199;p26"/>
          <p:cNvSpPr txBox="1"/>
          <p:nvPr/>
        </p:nvSpPr>
        <p:spPr>
          <a:xfrm>
            <a:off x="2431005" y="5796303"/>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2"/>
                </a:solidFill>
                <a:latin typeface="Verdana"/>
                <a:ea typeface="Verdana"/>
                <a:cs typeface="Verdana"/>
                <a:sym typeface="Verdana"/>
              </a:rPr>
              <a:t>a</a:t>
            </a:r>
            <a:endParaRPr sz="1200"/>
          </a:p>
        </p:txBody>
      </p:sp>
      <p:sp>
        <p:nvSpPr>
          <p:cNvPr id="2200" name="Google Shape;2200;p26"/>
          <p:cNvSpPr txBox="1"/>
          <p:nvPr/>
        </p:nvSpPr>
        <p:spPr>
          <a:xfrm>
            <a:off x="381394" y="5424013"/>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2"/>
                </a:solidFill>
                <a:latin typeface="Verdana"/>
                <a:ea typeface="Verdana"/>
                <a:cs typeface="Verdana"/>
                <a:sym typeface="Verdana"/>
              </a:rPr>
              <a:t>a</a:t>
            </a:r>
            <a:endParaRPr sz="1200"/>
          </a:p>
        </p:txBody>
      </p:sp>
      <p:sp>
        <p:nvSpPr>
          <p:cNvPr id="2201" name="Google Shape;2201;p26"/>
          <p:cNvSpPr txBox="1"/>
          <p:nvPr/>
        </p:nvSpPr>
        <p:spPr>
          <a:xfrm>
            <a:off x="1985802" y="4805793"/>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2"/>
                </a:solidFill>
                <a:latin typeface="Verdana"/>
                <a:ea typeface="Verdana"/>
                <a:cs typeface="Verdana"/>
                <a:sym typeface="Verdana"/>
              </a:rPr>
              <a:t>a</a:t>
            </a:r>
            <a:endParaRPr sz="1200"/>
          </a:p>
        </p:txBody>
      </p:sp>
      <p:sp>
        <p:nvSpPr>
          <p:cNvPr id="2202" name="Google Shape;2202;p26"/>
          <p:cNvSpPr txBox="1"/>
          <p:nvPr/>
        </p:nvSpPr>
        <p:spPr>
          <a:xfrm>
            <a:off x="941373" y="4405540"/>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accent2"/>
                </a:solidFill>
                <a:latin typeface="Arial" panose="020B0604020202020204" pitchFamily="34" charset="0"/>
                <a:ea typeface="Arial"/>
                <a:cs typeface="Arial" panose="020B0604020202020204" pitchFamily="34" charset="0"/>
                <a:sym typeface="Arial"/>
              </a:rPr>
              <a:t>:subClassOf</a:t>
            </a:r>
            <a:endParaRPr sz="1200" dirty="0">
              <a:solidFill>
                <a:schemeClr val="accent2"/>
              </a:solidFill>
              <a:latin typeface="Arial" panose="020B0604020202020204" pitchFamily="34" charset="0"/>
              <a:ea typeface="Arial"/>
              <a:cs typeface="Arial" panose="020B060402020202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7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7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7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8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8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8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8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8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8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8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8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8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9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9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19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9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19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9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19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19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19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19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20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20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20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06"/>
        <p:cNvGrpSpPr/>
        <p:nvPr/>
      </p:nvGrpSpPr>
      <p:grpSpPr>
        <a:xfrm>
          <a:off x="0" y="0"/>
          <a:ext cx="0" cy="0"/>
          <a:chOff x="0" y="0"/>
          <a:chExt cx="0" cy="0"/>
        </a:xfrm>
      </p:grpSpPr>
      <p:sp>
        <p:nvSpPr>
          <p:cNvPr id="2207" name="Google Shape;2207;p27"/>
          <p:cNvSpPr/>
          <p:nvPr/>
        </p:nvSpPr>
        <p:spPr>
          <a:xfrm>
            <a:off x="5334000" y="636865"/>
            <a:ext cx="3810000" cy="6134383"/>
          </a:xfrm>
          <a:prstGeom prst="can">
            <a:avLst>
              <a:gd name="adj" fmla="val 12312"/>
            </a:avLst>
          </a:prstGeom>
          <a:solidFill>
            <a:schemeClr val="accent1">
              <a:alpha val="24705"/>
            </a:schemeClr>
          </a:solidFill>
          <a:ln w="25400" cap="flat" cmpd="sng">
            <a:solidFill>
              <a:srgbClr val="B96128"/>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Arial"/>
              <a:cs typeface="Arial" panose="020B0604020202020204" pitchFamily="34" charset="0"/>
              <a:sym typeface="Arial"/>
            </a:endParaRPr>
          </a:p>
        </p:txBody>
      </p:sp>
      <p:sp>
        <p:nvSpPr>
          <p:cNvPr id="2208" name="Google Shape;2208;p27"/>
          <p:cNvSpPr/>
          <p:nvPr/>
        </p:nvSpPr>
        <p:spPr>
          <a:xfrm>
            <a:off x="59418" y="3505200"/>
            <a:ext cx="5274582" cy="3276600"/>
          </a:xfrm>
          <a:prstGeom prst="rect">
            <a:avLst/>
          </a:prstGeom>
          <a:solidFill>
            <a:schemeClr val="lt1"/>
          </a:solidFill>
          <a:ln w="12700" cap="flat" cmpd="sng">
            <a:solidFill>
              <a:srgbClr val="FF6803"/>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t" anchorCtr="0">
            <a:noAutofit/>
          </a:bodyPr>
          <a:lstStyle/>
          <a:p>
            <a:pPr marL="0" marR="0" lvl="0" indent="0" algn="ctr" rtl="0">
              <a:spcBef>
                <a:spcPts val="0"/>
              </a:spcBef>
              <a:spcAft>
                <a:spcPts val="0"/>
              </a:spcAft>
              <a:buNone/>
            </a:pPr>
            <a:r>
              <a:rPr lang="en-US" sz="1200" b="1">
                <a:solidFill>
                  <a:schemeClr val="dk1"/>
                </a:solidFill>
                <a:latin typeface="Verdana"/>
                <a:ea typeface="Verdana"/>
                <a:cs typeface="Verdana"/>
                <a:sym typeface="Verdana"/>
              </a:rPr>
              <a:t>Graph</a:t>
            </a:r>
            <a:endParaRPr sz="1200"/>
          </a:p>
        </p:txBody>
      </p:sp>
      <p:sp>
        <p:nvSpPr>
          <p:cNvPr id="2209" name="Google Shape;2209;p27"/>
          <p:cNvSpPr txBox="1">
            <a:spLocks noGrp="1"/>
          </p:cNvSpPr>
          <p:nvPr>
            <p:ph type="title"/>
          </p:nvPr>
        </p:nvSpPr>
        <p:spPr>
          <a:xfrm>
            <a:off x="-80434" y="600225"/>
            <a:ext cx="39624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Semantic Primer</a:t>
            </a:r>
            <a:endParaRPr dirty="0"/>
          </a:p>
        </p:txBody>
      </p:sp>
      <p:graphicFrame>
        <p:nvGraphicFramePr>
          <p:cNvPr id="2210" name="Google Shape;2210;p27"/>
          <p:cNvGraphicFramePr/>
          <p:nvPr/>
        </p:nvGraphicFramePr>
        <p:xfrm>
          <a:off x="22514" y="1219200"/>
          <a:ext cx="5159100" cy="2211570"/>
        </p:xfrm>
        <a:graphic>
          <a:graphicData uri="http://schemas.openxmlformats.org/drawingml/2006/table">
            <a:tbl>
              <a:tblPr firstRow="1" bandRow="1">
                <a:noFill/>
                <a:tableStyleId>{773DE9C2-2F51-413B-9E7F-F20936FBB5D2}</a:tableStyleId>
              </a:tblPr>
              <a:tblGrid>
                <a:gridCol w="1123375">
                  <a:extLst>
                    <a:ext uri="{9D8B030D-6E8A-4147-A177-3AD203B41FA5}">
                      <a16:colId xmlns:a16="http://schemas.microsoft.com/office/drawing/2014/main" val="20000"/>
                    </a:ext>
                  </a:extLst>
                </a:gridCol>
                <a:gridCol w="4035725">
                  <a:extLst>
                    <a:ext uri="{9D8B030D-6E8A-4147-A177-3AD203B41FA5}">
                      <a16:colId xmlns:a16="http://schemas.microsoft.com/office/drawing/2014/main" val="20001"/>
                    </a:ext>
                  </a:extLst>
                </a:gridCol>
              </a:tblGrid>
              <a:tr h="392725">
                <a:tc gridSpan="2">
                  <a:txBody>
                    <a:bodyPr/>
                    <a:lstStyle/>
                    <a:p>
                      <a:pPr marL="0" marR="0" lvl="0" indent="0" algn="ctr" rtl="0">
                        <a:lnSpc>
                          <a:spcPct val="100000"/>
                        </a:lnSpc>
                        <a:spcBef>
                          <a:spcPts val="0"/>
                        </a:spcBef>
                        <a:spcAft>
                          <a:spcPts val="0"/>
                        </a:spcAft>
                        <a:buClr>
                          <a:schemeClr val="dk1"/>
                        </a:buClr>
                        <a:buSzPts val="2000"/>
                        <a:buFont typeface="Arial"/>
                        <a:buNone/>
                      </a:pPr>
                      <a:r>
                        <a:rPr lang="en-US" sz="2000" dirty="0">
                          <a:latin typeface="Arial" panose="020B0604020202020204" pitchFamily="34" charset="0"/>
                          <a:cs typeface="Arial" panose="020B0604020202020204" pitchFamily="34" charset="0"/>
                        </a:rPr>
                        <a:t>4: Information + Rules = Insight</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30030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Relational</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Rules expressed as stored procedures and views</a:t>
                      </a:r>
                      <a:endParaRPr dirty="0"/>
                    </a:p>
                  </a:txBody>
                  <a:tcPr marL="91450" marR="91450" marT="45725" marB="45725"/>
                </a:tc>
                <a:extLst>
                  <a:ext uri="{0D108BD9-81ED-4DB2-BD59-A6C34878D82A}">
                    <a16:rowId xmlns:a16="http://schemas.microsoft.com/office/drawing/2014/main" val="10001"/>
                  </a:ext>
                </a:extLst>
              </a:tr>
              <a:tr h="30030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Object</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Methods on objects</a:t>
                      </a:r>
                      <a:endParaRPr dirty="0"/>
                    </a:p>
                  </a:txBody>
                  <a:tcPr marL="91450" marR="91450" marT="45725" marB="45725"/>
                </a:tc>
                <a:extLst>
                  <a:ext uri="{0D108BD9-81ED-4DB2-BD59-A6C34878D82A}">
                    <a16:rowId xmlns:a16="http://schemas.microsoft.com/office/drawing/2014/main" val="10002"/>
                  </a:ext>
                </a:extLst>
              </a:tr>
              <a:tr h="30030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Warehouse</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Calculated facts, dimension hierarchies, OLAP</a:t>
                      </a:r>
                      <a:endParaRPr sz="1200" dirty="0"/>
                    </a:p>
                  </a:txBody>
                  <a:tcPr marL="91450" marR="91450" marT="45725" marB="45725"/>
                </a:tc>
                <a:extLst>
                  <a:ext uri="{0D108BD9-81ED-4DB2-BD59-A6C34878D82A}">
                    <a16:rowId xmlns:a16="http://schemas.microsoft.com/office/drawing/2014/main" val="10003"/>
                  </a:ext>
                </a:extLst>
              </a:tr>
              <a:tr h="444250">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Semantic</a:t>
                      </a:r>
                      <a:endParaRPr dirty="0"/>
                    </a:p>
                  </a:txBody>
                  <a:tcPr marL="91450" marR="91450" marT="45725" marB="45725"/>
                </a:tc>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Rules for validating data, calculating values, deducing additional statements, or triggering an action. Example:</a:t>
                      </a:r>
                      <a:endParaRPr dirty="0"/>
                    </a:p>
                    <a:p>
                      <a:pPr marL="0" marR="0" lvl="0" indent="0" algn="l" rtl="0">
                        <a:spcBef>
                          <a:spcPts val="0"/>
                        </a:spcBef>
                        <a:spcAft>
                          <a:spcPts val="0"/>
                        </a:spcAft>
                        <a:buNone/>
                      </a:pPr>
                      <a:r>
                        <a:rPr lang="en-US" sz="1200" dirty="0"/>
                        <a:t>If {?a :manages ?b} then {?b :</a:t>
                      </a:r>
                      <a:r>
                        <a:rPr lang="en-US" sz="1200" dirty="0" err="1"/>
                        <a:t>reportsTo</a:t>
                      </a:r>
                      <a:r>
                        <a:rPr lang="en-US" sz="1200" dirty="0"/>
                        <a:t> ?a}</a:t>
                      </a:r>
                      <a:endParaRPr sz="1200" dirty="0"/>
                    </a:p>
                  </a:txBody>
                  <a:tcPr marL="91450" marR="91450" marT="45725" marB="45725"/>
                </a:tc>
                <a:extLst>
                  <a:ext uri="{0D108BD9-81ED-4DB2-BD59-A6C34878D82A}">
                    <a16:rowId xmlns:a16="http://schemas.microsoft.com/office/drawing/2014/main" val="10004"/>
                  </a:ext>
                </a:extLst>
              </a:tr>
              <a:tr h="148075">
                <a:tc>
                  <a:txBody>
                    <a:bodyPr/>
                    <a:lstStyle/>
                    <a:p>
                      <a:pPr marL="0" marR="0" lvl="0" indent="0" algn="l" rtl="0">
                        <a:spcBef>
                          <a:spcPts val="0"/>
                        </a:spcBef>
                        <a:spcAft>
                          <a:spcPts val="0"/>
                        </a:spcAft>
                        <a:buNone/>
                      </a:pPr>
                      <a:r>
                        <a:rPr lang="en-US" sz="1200" dirty="0">
                          <a:latin typeface="Arial" panose="020B0604020202020204" pitchFamily="34" charset="0"/>
                          <a:cs typeface="Arial" panose="020B0604020202020204" pitchFamily="34" charset="0"/>
                        </a:rPr>
                        <a:t>Advantage</a:t>
                      </a:r>
                      <a:endParaRPr dirty="0"/>
                    </a:p>
                  </a:txBody>
                  <a:tcPr marL="91450" marR="91450" marT="45725" marB="45725"/>
                </a:tc>
                <a:tc>
                  <a:txBody>
                    <a:bodyPr/>
                    <a:lstStyle/>
                    <a:p>
                      <a:pPr marL="171450" marR="0" lvl="0" indent="-171450" algn="l" rtl="0">
                        <a:spcBef>
                          <a:spcPts val="0"/>
                        </a:spcBef>
                        <a:spcAft>
                          <a:spcPts val="0"/>
                        </a:spcAft>
                        <a:buClr>
                          <a:schemeClr val="dk1"/>
                        </a:buClr>
                        <a:buSzPts val="1200"/>
                        <a:buFont typeface="Arial"/>
                        <a:buChar char="•"/>
                      </a:pPr>
                      <a:r>
                        <a:rPr lang="en-US" sz="1200" dirty="0">
                          <a:latin typeface="Arial" panose="020B0604020202020204" pitchFamily="34" charset="0"/>
                          <a:cs typeface="Arial" panose="020B0604020202020204" pitchFamily="34" charset="0"/>
                        </a:rPr>
                        <a:t>Rules also stored as triples (SPIN, OWL, SWRL)</a:t>
                      </a:r>
                      <a:endParaRPr sz="1200" dirty="0"/>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2211" name="Google Shape;2211;p27"/>
          <p:cNvGraphicFramePr/>
          <p:nvPr>
            <p:extLst>
              <p:ext uri="{D42A27DB-BD31-4B8C-83A1-F6EECF244321}">
                <p14:modId xmlns:p14="http://schemas.microsoft.com/office/powerpoint/2010/main" val="567854996"/>
              </p:ext>
            </p:extLst>
          </p:nvPr>
        </p:nvGraphicFramePr>
        <p:xfrm>
          <a:off x="5407525" y="1213473"/>
          <a:ext cx="3582050" cy="4185430"/>
        </p:xfrm>
        <a:graphic>
          <a:graphicData uri="http://schemas.openxmlformats.org/drawingml/2006/table">
            <a:tbl>
              <a:tblPr>
                <a:noFill/>
                <a:tableStyleId>{420DAC82-0135-4188-BB5A-23C05D6586D8}</a:tableStyleId>
              </a:tblPr>
              <a:tblGrid>
                <a:gridCol w="1192400">
                  <a:extLst>
                    <a:ext uri="{9D8B030D-6E8A-4147-A177-3AD203B41FA5}">
                      <a16:colId xmlns:a16="http://schemas.microsoft.com/office/drawing/2014/main" val="20000"/>
                    </a:ext>
                  </a:extLst>
                </a:gridCol>
                <a:gridCol w="1088875">
                  <a:extLst>
                    <a:ext uri="{9D8B030D-6E8A-4147-A177-3AD203B41FA5}">
                      <a16:colId xmlns:a16="http://schemas.microsoft.com/office/drawing/2014/main" val="20001"/>
                    </a:ext>
                  </a:extLst>
                </a:gridCol>
                <a:gridCol w="1300775">
                  <a:extLst>
                    <a:ext uri="{9D8B030D-6E8A-4147-A177-3AD203B41FA5}">
                      <a16:colId xmlns:a16="http://schemas.microsoft.com/office/drawing/2014/main" val="20002"/>
                    </a:ext>
                  </a:extLst>
                </a:gridCol>
              </a:tblGrid>
              <a:tr h="268600">
                <a:tc gridSpan="3">
                  <a:txBody>
                    <a:bodyPr/>
                    <a:lstStyle/>
                    <a:p>
                      <a:pPr marL="0" marR="0" lvl="0" indent="0" algn="ctr" rtl="0">
                        <a:lnSpc>
                          <a:spcPct val="100000"/>
                        </a:lnSpc>
                        <a:spcBef>
                          <a:spcPts val="0"/>
                        </a:spcBef>
                        <a:spcAft>
                          <a:spcPts val="0"/>
                        </a:spcAft>
                        <a:buClr>
                          <a:schemeClr val="dk1"/>
                        </a:buClr>
                        <a:buSzPts val="1400"/>
                        <a:buFont typeface="Verdana"/>
                        <a:buNone/>
                      </a:pPr>
                      <a:r>
                        <a:rPr lang="en-US" sz="1400" b="1" i="0" u="none" strike="noStrike" cap="none">
                          <a:solidFill>
                            <a:schemeClr val="dk1"/>
                          </a:solidFill>
                          <a:latin typeface="Verdana"/>
                          <a:ea typeface="Verdana"/>
                          <a:cs typeface="Verdana"/>
                          <a:sym typeface="Verdana"/>
                        </a:rPr>
                        <a:t>Graph in Database Table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8600">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Subject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Predicate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1" i="0" u="none" strike="noStrike" cap="none">
                          <a:solidFill>
                            <a:schemeClr val="dk1"/>
                          </a:solidFill>
                          <a:latin typeface="Verdana"/>
                          <a:ea typeface="Verdana"/>
                          <a:cs typeface="Verdana"/>
                          <a:sym typeface="Verdana"/>
                        </a:rPr>
                        <a:t>Object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2"/>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:subClassOf</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:PlantItem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3"/>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:TankFarm</a:t>
                      </a:r>
                      <a:endParaRPr sz="1100" b="0" i="0" u="none" strike="noStrike" cap="none">
                        <a:solidFill>
                          <a:schemeClr val="accent2"/>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4"/>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5"/>
                  </a:ext>
                </a:extLst>
              </a:tr>
              <a:tr h="240150">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tc>
                  <a:txBody>
                    <a:bodyPr/>
                    <a:lstStyle/>
                    <a:p>
                      <a:pPr marL="0" marR="0" lvl="0" indent="0" algn="l" rtl="0">
                        <a:lnSpc>
                          <a:spcPct val="100000"/>
                        </a:lnSpc>
                        <a:spcBef>
                          <a:spcPts val="0"/>
                        </a:spcBef>
                        <a:spcAft>
                          <a:spcPts val="0"/>
                        </a:spcAft>
                        <a:buClr>
                          <a:schemeClr val="accent2"/>
                        </a:buClr>
                        <a:buSzPts val="1100"/>
                        <a:buFont typeface="Verdana"/>
                        <a:buNone/>
                      </a:pPr>
                      <a:r>
                        <a:rPr lang="en-US" sz="1100" b="0" i="0" u="none" strike="noStrike" cap="none">
                          <a:solidFill>
                            <a:schemeClr val="accent2"/>
                          </a:solidFill>
                          <a:latin typeface="Verdana"/>
                          <a:ea typeface="Verdana"/>
                          <a:cs typeface="Verdana"/>
                          <a:sym typeface="Verdana"/>
                        </a:rPr>
                        <a:t>:Tank</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DF4D3"/>
                    </a:solidFill>
                  </a:tcPr>
                </a:tc>
                <a:extLst>
                  <a:ext uri="{0D108BD9-81ED-4DB2-BD59-A6C34878D82A}">
                    <a16:rowId xmlns:a16="http://schemas.microsoft.com/office/drawing/2014/main" val="10006"/>
                  </a:ext>
                </a:extLst>
              </a:tr>
              <a:tr h="2401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:PlantItem</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07"/>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8"/>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:TankFarm10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:hasTank</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FE2"/>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09"/>
                  </a:ext>
                </a:extLst>
              </a:tr>
              <a:tr h="2401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:hasTank</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:Tank103</a:t>
                      </a:r>
                      <a:endParaRPr sz="1100" b="0" i="0" u="none" strike="noStrike" cap="none">
                        <a:solidFill>
                          <a:schemeClr val="accent6"/>
                        </a:solidFill>
                        <a:latin typeface="Levenim MT"/>
                        <a:ea typeface="Levenim MT"/>
                        <a:cs typeface="Levenim MT"/>
                        <a:sym typeface="Levenim MT"/>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0"/>
                  </a:ext>
                </a:extLst>
              </a:tr>
              <a:tr h="2401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42^^L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11"/>
                  </a:ext>
                </a:extLst>
              </a:tr>
              <a:tr h="195750">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a:solidFill>
                            <a:schemeClr val="dk1"/>
                          </a:solidFill>
                          <a:latin typeface="Verdana"/>
                          <a:ea typeface="Verdana"/>
                          <a:cs typeface="Verdana"/>
                          <a:sym typeface="Verdana"/>
                        </a:rPr>
                        <a:t>:hasVolume</a:t>
                      </a:r>
                      <a:endParaRPr sz="1100" b="0" i="0" u="none" strike="noStrike" cap="none">
                        <a:solidFill>
                          <a:schemeClr val="dk1"/>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tc>
                  <a:txBody>
                    <a:bodyPr/>
                    <a:lstStyle/>
                    <a:p>
                      <a:pPr marL="0" marR="0" lvl="0" indent="0" algn="l" rtl="0">
                        <a:lnSpc>
                          <a:spcPct val="100000"/>
                        </a:lnSpc>
                        <a:spcBef>
                          <a:spcPts val="0"/>
                        </a:spcBef>
                        <a:spcAft>
                          <a:spcPts val="0"/>
                        </a:spcAft>
                        <a:buClr>
                          <a:schemeClr val="dk1"/>
                        </a:buClr>
                        <a:buSzPts val="1100"/>
                        <a:buFont typeface="Verdana"/>
                        <a:buNone/>
                      </a:pPr>
                      <a:r>
                        <a:rPr lang="en-US" sz="1100" b="0" i="0" u="none" strike="noStrike" cap="none" dirty="0">
                          <a:solidFill>
                            <a:schemeClr val="dk1"/>
                          </a:solidFill>
                          <a:latin typeface="Verdana"/>
                          <a:ea typeface="Verdana"/>
                          <a:cs typeface="Verdana"/>
                          <a:sym typeface="Verdana"/>
                        </a:rPr>
                        <a:t>21^^L</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29C8E"/>
                    </a:solidFill>
                  </a:tcPr>
                </a:tc>
                <a:extLst>
                  <a:ext uri="{0D108BD9-81ED-4DB2-BD59-A6C34878D82A}">
                    <a16:rowId xmlns:a16="http://schemas.microsoft.com/office/drawing/2014/main" val="10012"/>
                  </a:ext>
                </a:extLst>
              </a:tr>
              <a:tr h="1957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:hasVolume</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dirty="0">
                          <a:solidFill>
                            <a:schemeClr val="accent6"/>
                          </a:solidFill>
                          <a:latin typeface="Verdana"/>
                          <a:ea typeface="Verdana"/>
                          <a:cs typeface="Verdana"/>
                          <a:sym typeface="Verdana"/>
                        </a:rPr>
                        <a:t>.021^^KL</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3"/>
                  </a:ext>
                </a:extLst>
              </a:tr>
              <a:tr h="195750">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:Tank102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:hasMass</a:t>
                      </a:r>
                      <a:endParaRPr sz="1100" b="0" i="0" u="none" strike="noStrike" cap="none">
                        <a:solidFill>
                          <a:schemeClr val="accent6"/>
                        </a:solidFill>
                        <a:latin typeface="Verdana"/>
                        <a:ea typeface="Verdana"/>
                        <a:cs typeface="Verdana"/>
                        <a:sym typeface="Verdana"/>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lnSpc>
                          <a:spcPct val="100000"/>
                        </a:lnSpc>
                        <a:spcBef>
                          <a:spcPts val="0"/>
                        </a:spcBef>
                        <a:spcAft>
                          <a:spcPts val="0"/>
                        </a:spcAft>
                        <a:buClr>
                          <a:schemeClr val="accent6"/>
                        </a:buClr>
                        <a:buSzPts val="1100"/>
                        <a:buFont typeface="Verdana"/>
                        <a:buNone/>
                      </a:pPr>
                      <a:r>
                        <a:rPr lang="en-US" sz="1100" b="0" i="0" u="none" strike="noStrike" cap="none">
                          <a:solidFill>
                            <a:schemeClr val="accent6"/>
                          </a:solidFill>
                          <a:latin typeface="Verdana"/>
                          <a:ea typeface="Verdana"/>
                          <a:cs typeface="Verdana"/>
                          <a:sym typeface="Verdana"/>
                        </a:rPr>
                        <a:t>43^^Kg</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4"/>
                  </a:ext>
                </a:extLst>
              </a:tr>
              <a:tr h="195750">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a:solidFill>
                            <a:schemeClr val="dk1"/>
                          </a:solidFill>
                          <a:latin typeface="Verdana"/>
                          <a:ea typeface="Verdana"/>
                          <a:cs typeface="Verdana"/>
                          <a:sym typeface="Verdana"/>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chemeClr val="dk1"/>
                        </a:buClr>
                        <a:buSzPts val="1000"/>
                        <a:buFont typeface="Verdana"/>
                        <a:buNone/>
                      </a:pPr>
                      <a:r>
                        <a:rPr lang="en-US" sz="1000" b="0" i="0" u="none" strike="noStrike" cap="none" dirty="0">
                          <a:solidFill>
                            <a:schemeClr val="dk1"/>
                          </a:solidFill>
                          <a:latin typeface="Verdana"/>
                          <a:ea typeface="Verdana"/>
                          <a:cs typeface="Verdana"/>
                          <a:sym typeface="Verdana"/>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5"/>
                  </a:ext>
                </a:extLst>
              </a:tr>
            </a:tbl>
          </a:graphicData>
        </a:graphic>
      </p:graphicFrame>
      <p:pic>
        <p:nvPicPr>
          <p:cNvPr id="2212" name="Google Shape;2212;p27"/>
          <p:cNvPicPr preferRelativeResize="0"/>
          <p:nvPr/>
        </p:nvPicPr>
        <p:blipFill rotWithShape="1">
          <a:blip r:embed="rId3">
            <a:alphaModFix/>
          </a:blip>
          <a:srcRect/>
          <a:stretch/>
        </p:blipFill>
        <p:spPr>
          <a:xfrm>
            <a:off x="8802152" y="3808031"/>
            <a:ext cx="341848" cy="341848"/>
          </a:xfrm>
          <a:prstGeom prst="rect">
            <a:avLst/>
          </a:prstGeom>
          <a:noFill/>
          <a:ln>
            <a:noFill/>
          </a:ln>
        </p:spPr>
      </p:pic>
      <p:pic>
        <p:nvPicPr>
          <p:cNvPr id="2213" name="Google Shape;2213;p27"/>
          <p:cNvPicPr preferRelativeResize="0"/>
          <p:nvPr/>
        </p:nvPicPr>
        <p:blipFill rotWithShape="1">
          <a:blip r:embed="rId4">
            <a:alphaModFix/>
          </a:blip>
          <a:srcRect/>
          <a:stretch/>
        </p:blipFill>
        <p:spPr>
          <a:xfrm>
            <a:off x="8812830" y="5005651"/>
            <a:ext cx="338704" cy="338704"/>
          </a:xfrm>
          <a:prstGeom prst="rect">
            <a:avLst/>
          </a:prstGeom>
          <a:noFill/>
          <a:ln>
            <a:noFill/>
          </a:ln>
        </p:spPr>
      </p:pic>
      <p:pic>
        <p:nvPicPr>
          <p:cNvPr id="2214" name="Google Shape;2214;p27"/>
          <p:cNvPicPr preferRelativeResize="0"/>
          <p:nvPr/>
        </p:nvPicPr>
        <p:blipFill rotWithShape="1">
          <a:blip r:embed="rId5">
            <a:alphaModFix/>
          </a:blip>
          <a:srcRect/>
          <a:stretch/>
        </p:blipFill>
        <p:spPr>
          <a:xfrm>
            <a:off x="8805132" y="3086517"/>
            <a:ext cx="354100" cy="308484"/>
          </a:xfrm>
          <a:prstGeom prst="rect">
            <a:avLst/>
          </a:prstGeom>
          <a:noFill/>
          <a:ln>
            <a:noFill/>
          </a:ln>
        </p:spPr>
      </p:pic>
      <p:pic>
        <p:nvPicPr>
          <p:cNvPr id="2215" name="Google Shape;2215;p27"/>
          <p:cNvPicPr preferRelativeResize="0"/>
          <p:nvPr/>
        </p:nvPicPr>
        <p:blipFill rotWithShape="1">
          <a:blip r:embed="rId6">
            <a:alphaModFix/>
          </a:blip>
          <a:srcRect/>
          <a:stretch/>
        </p:blipFill>
        <p:spPr>
          <a:xfrm>
            <a:off x="8812830" y="4558561"/>
            <a:ext cx="385246" cy="385246"/>
          </a:xfrm>
          <a:prstGeom prst="rect">
            <a:avLst/>
          </a:prstGeom>
          <a:noFill/>
          <a:ln>
            <a:noFill/>
          </a:ln>
        </p:spPr>
      </p:pic>
      <p:sp>
        <p:nvSpPr>
          <p:cNvPr id="2216" name="Google Shape;2216;p27"/>
          <p:cNvSpPr/>
          <p:nvPr/>
        </p:nvSpPr>
        <p:spPr>
          <a:xfrm>
            <a:off x="277514" y="5255630"/>
            <a:ext cx="1048245" cy="422823"/>
          </a:xfrm>
          <a:prstGeom prst="ellipse">
            <a:avLst/>
          </a:prstGeom>
          <a:solidFill>
            <a:srgbClr val="DBDFE2"/>
          </a:solidFill>
          <a:ln w="9525" cap="flat" cmpd="sng">
            <a:solidFill>
              <a:schemeClr val="dk1"/>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:TankFarm10</a:t>
            </a:r>
            <a:endParaRPr sz="1200"/>
          </a:p>
        </p:txBody>
      </p:sp>
      <p:sp>
        <p:nvSpPr>
          <p:cNvPr id="2217" name="Google Shape;2217;p27"/>
          <p:cNvSpPr/>
          <p:nvPr/>
        </p:nvSpPr>
        <p:spPr>
          <a:xfrm>
            <a:off x="1466053" y="4528695"/>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:Tank101</a:t>
            </a:r>
            <a:endParaRPr sz="1200"/>
          </a:p>
        </p:txBody>
      </p:sp>
      <p:sp>
        <p:nvSpPr>
          <p:cNvPr id="2218" name="Google Shape;2218;p27"/>
          <p:cNvSpPr/>
          <p:nvPr/>
        </p:nvSpPr>
        <p:spPr>
          <a:xfrm>
            <a:off x="2150893" y="5859853"/>
            <a:ext cx="829435"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:Tank102</a:t>
            </a:r>
            <a:endParaRPr sz="1200"/>
          </a:p>
        </p:txBody>
      </p:sp>
      <p:cxnSp>
        <p:nvCxnSpPr>
          <p:cNvPr id="2219" name="Google Shape;2219;p27"/>
          <p:cNvCxnSpPr>
            <a:stCxn id="2216" idx="6"/>
            <a:endCxn id="2217" idx="3"/>
          </p:cNvCxnSpPr>
          <p:nvPr/>
        </p:nvCxnSpPr>
        <p:spPr>
          <a:xfrm rot="10800000" flipH="1">
            <a:off x="1325759" y="4889542"/>
            <a:ext cx="261900" cy="577500"/>
          </a:xfrm>
          <a:prstGeom prst="straightConnector1">
            <a:avLst/>
          </a:prstGeom>
          <a:noFill/>
          <a:ln w="9525" cap="flat" cmpd="sng">
            <a:solidFill>
              <a:schemeClr val="dk1"/>
            </a:solidFill>
            <a:prstDash val="solid"/>
            <a:round/>
            <a:headEnd type="none" w="med" len="med"/>
            <a:tailEnd type="triangle" w="med" len="med"/>
          </a:ln>
        </p:spPr>
      </p:cxnSp>
      <p:cxnSp>
        <p:nvCxnSpPr>
          <p:cNvPr id="2220" name="Google Shape;2220;p27"/>
          <p:cNvCxnSpPr>
            <a:stCxn id="2216" idx="6"/>
            <a:endCxn id="2218" idx="2"/>
          </p:cNvCxnSpPr>
          <p:nvPr/>
        </p:nvCxnSpPr>
        <p:spPr>
          <a:xfrm>
            <a:off x="1325759" y="5467042"/>
            <a:ext cx="825000" cy="604200"/>
          </a:xfrm>
          <a:prstGeom prst="straightConnector1">
            <a:avLst/>
          </a:prstGeom>
          <a:noFill/>
          <a:ln w="9525" cap="flat" cmpd="sng">
            <a:solidFill>
              <a:schemeClr val="dk1"/>
            </a:solidFill>
            <a:prstDash val="solid"/>
            <a:round/>
            <a:headEnd type="none" w="med" len="med"/>
            <a:tailEnd type="triangle" w="med" len="med"/>
          </a:ln>
        </p:spPr>
      </p:cxnSp>
      <p:sp>
        <p:nvSpPr>
          <p:cNvPr id="2221" name="Google Shape;2221;p27"/>
          <p:cNvSpPr txBox="1"/>
          <p:nvPr/>
        </p:nvSpPr>
        <p:spPr>
          <a:xfrm>
            <a:off x="1364567" y="510603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sp>
        <p:nvSpPr>
          <p:cNvPr id="2222" name="Google Shape;2222;p27"/>
          <p:cNvSpPr txBox="1"/>
          <p:nvPr/>
        </p:nvSpPr>
        <p:spPr>
          <a:xfrm>
            <a:off x="992746" y="5824726"/>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:hasTank</a:t>
            </a:r>
            <a:endParaRPr sz="1050">
              <a:solidFill>
                <a:schemeClr val="dk1"/>
              </a:solidFill>
              <a:latin typeface="Verdana"/>
              <a:ea typeface="Verdana"/>
              <a:cs typeface="Verdana"/>
              <a:sym typeface="Verdana"/>
            </a:endParaRPr>
          </a:p>
        </p:txBody>
      </p:sp>
      <p:cxnSp>
        <p:nvCxnSpPr>
          <p:cNvPr id="2223" name="Google Shape;2223;p27"/>
          <p:cNvCxnSpPr>
            <a:stCxn id="2217" idx="6"/>
          </p:cNvCxnSpPr>
          <p:nvPr/>
        </p:nvCxnSpPr>
        <p:spPr>
          <a:xfrm rot="10800000" flipH="1">
            <a:off x="2295488" y="4377706"/>
            <a:ext cx="1141500" cy="362400"/>
          </a:xfrm>
          <a:prstGeom prst="straightConnector1">
            <a:avLst/>
          </a:prstGeom>
          <a:noFill/>
          <a:ln w="9525" cap="flat" cmpd="sng">
            <a:solidFill>
              <a:schemeClr val="dk1"/>
            </a:solidFill>
            <a:prstDash val="solid"/>
            <a:round/>
            <a:headEnd type="none" w="med" len="med"/>
            <a:tailEnd type="triangle" w="med" len="med"/>
          </a:ln>
        </p:spPr>
      </p:cxnSp>
      <p:cxnSp>
        <p:nvCxnSpPr>
          <p:cNvPr id="2224" name="Google Shape;2224;p27"/>
          <p:cNvCxnSpPr>
            <a:stCxn id="2218" idx="6"/>
            <a:endCxn id="2225" idx="2"/>
          </p:cNvCxnSpPr>
          <p:nvPr/>
        </p:nvCxnSpPr>
        <p:spPr>
          <a:xfrm rot="10800000" flipH="1">
            <a:off x="2980328" y="5655165"/>
            <a:ext cx="1206600" cy="416100"/>
          </a:xfrm>
          <a:prstGeom prst="straightConnector1">
            <a:avLst/>
          </a:prstGeom>
          <a:noFill/>
          <a:ln w="9525" cap="flat" cmpd="sng">
            <a:solidFill>
              <a:schemeClr val="dk1"/>
            </a:solidFill>
            <a:prstDash val="solid"/>
            <a:round/>
            <a:headEnd type="none" w="med" len="med"/>
            <a:tailEnd type="triangle" w="med" len="med"/>
          </a:ln>
        </p:spPr>
      </p:cxnSp>
      <p:sp>
        <p:nvSpPr>
          <p:cNvPr id="2226" name="Google Shape;2226;p27"/>
          <p:cNvSpPr txBox="1"/>
          <p:nvPr/>
        </p:nvSpPr>
        <p:spPr>
          <a:xfrm>
            <a:off x="3009468" y="6139235"/>
            <a:ext cx="10701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227" name="Google Shape;2227;p27"/>
          <p:cNvSpPr txBox="1"/>
          <p:nvPr/>
        </p:nvSpPr>
        <p:spPr>
          <a:xfrm>
            <a:off x="2627409" y="4394232"/>
            <a:ext cx="102784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dk1"/>
                </a:solidFill>
                <a:latin typeface="Verdana"/>
                <a:ea typeface="Verdana"/>
                <a:cs typeface="Verdana"/>
                <a:sym typeface="Verdana"/>
              </a:rPr>
              <a:t>:hasVolume</a:t>
            </a:r>
            <a:endParaRPr sz="1050">
              <a:solidFill>
                <a:schemeClr val="dk1"/>
              </a:solidFill>
              <a:latin typeface="Verdana"/>
              <a:ea typeface="Verdana"/>
              <a:cs typeface="Verdana"/>
              <a:sym typeface="Verdana"/>
            </a:endParaRPr>
          </a:p>
        </p:txBody>
      </p:sp>
      <p:sp>
        <p:nvSpPr>
          <p:cNvPr id="2228" name="Google Shape;2228;p27"/>
          <p:cNvSpPr/>
          <p:nvPr/>
        </p:nvSpPr>
        <p:spPr>
          <a:xfrm>
            <a:off x="3451901" y="4060634"/>
            <a:ext cx="804628"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dk1"/>
                </a:solidFill>
                <a:latin typeface="Verdana"/>
                <a:ea typeface="Verdana"/>
                <a:cs typeface="Verdana"/>
                <a:sym typeface="Verdana"/>
              </a:rPr>
              <a:t>42^L</a:t>
            </a:r>
            <a:endParaRPr sz="1200"/>
          </a:p>
        </p:txBody>
      </p:sp>
      <p:sp>
        <p:nvSpPr>
          <p:cNvPr id="2225" name="Google Shape;2225;p27"/>
          <p:cNvSpPr/>
          <p:nvPr/>
        </p:nvSpPr>
        <p:spPr>
          <a:xfrm>
            <a:off x="4186866" y="5443874"/>
            <a:ext cx="950124" cy="422823"/>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dirty="0">
                <a:solidFill>
                  <a:schemeClr val="accent2"/>
                </a:solidFill>
                <a:latin typeface="Verdana"/>
                <a:ea typeface="Verdana"/>
                <a:cs typeface="Verdana"/>
                <a:sym typeface="Verdana"/>
              </a:rPr>
              <a:t>.021^KL</a:t>
            </a:r>
            <a:endParaRPr sz="1200" dirty="0"/>
          </a:p>
        </p:txBody>
      </p:sp>
      <p:sp>
        <p:nvSpPr>
          <p:cNvPr id="2229" name="Google Shape;2229;p27"/>
          <p:cNvSpPr/>
          <p:nvPr/>
        </p:nvSpPr>
        <p:spPr>
          <a:xfrm>
            <a:off x="254210" y="4512254"/>
            <a:ext cx="939906" cy="31138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2"/>
                </a:solidFill>
                <a:latin typeface="Verdana"/>
                <a:ea typeface="Verdana"/>
                <a:cs typeface="Verdana"/>
                <a:sym typeface="Verdana"/>
              </a:rPr>
              <a:t>:TankFarm</a:t>
            </a:r>
            <a:endParaRPr sz="1050">
              <a:solidFill>
                <a:schemeClr val="accent2"/>
              </a:solidFill>
              <a:latin typeface="Verdana"/>
              <a:ea typeface="Verdana"/>
              <a:cs typeface="Verdana"/>
              <a:sym typeface="Verdana"/>
            </a:endParaRPr>
          </a:p>
        </p:txBody>
      </p:sp>
      <p:sp>
        <p:nvSpPr>
          <p:cNvPr id="2230" name="Google Shape;2230;p27"/>
          <p:cNvSpPr/>
          <p:nvPr/>
        </p:nvSpPr>
        <p:spPr>
          <a:xfrm>
            <a:off x="2004419" y="4047823"/>
            <a:ext cx="755650" cy="277070"/>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2"/>
                </a:solidFill>
                <a:latin typeface="Verdana"/>
                <a:ea typeface="Verdana"/>
                <a:cs typeface="Verdana"/>
                <a:sym typeface="Verdana"/>
              </a:rPr>
              <a:t>:Tank</a:t>
            </a:r>
            <a:endParaRPr sz="1200"/>
          </a:p>
        </p:txBody>
      </p:sp>
      <p:sp>
        <p:nvSpPr>
          <p:cNvPr id="2231" name="Google Shape;2231;p27"/>
          <p:cNvSpPr/>
          <p:nvPr/>
        </p:nvSpPr>
        <p:spPr>
          <a:xfrm>
            <a:off x="425866" y="3598722"/>
            <a:ext cx="982252" cy="247631"/>
          </a:xfrm>
          <a:prstGeom prst="rect">
            <a:avLst/>
          </a:prstGeom>
          <a:solidFill>
            <a:srgbClr val="FDF4D3"/>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2"/>
                </a:solidFill>
                <a:latin typeface="Verdana"/>
                <a:ea typeface="Verdana"/>
                <a:cs typeface="Verdana"/>
                <a:sym typeface="Verdana"/>
              </a:rPr>
              <a:t>:PlantItem</a:t>
            </a:r>
            <a:endParaRPr sz="1050">
              <a:solidFill>
                <a:schemeClr val="accent2"/>
              </a:solidFill>
              <a:latin typeface="Verdana"/>
              <a:ea typeface="Verdana"/>
              <a:cs typeface="Verdana"/>
              <a:sym typeface="Verdana"/>
            </a:endParaRPr>
          </a:p>
        </p:txBody>
      </p:sp>
      <p:cxnSp>
        <p:nvCxnSpPr>
          <p:cNvPr id="2232" name="Google Shape;2232;p27"/>
          <p:cNvCxnSpPr>
            <a:stCxn id="2229" idx="0"/>
            <a:endCxn id="2231" idx="2"/>
          </p:cNvCxnSpPr>
          <p:nvPr/>
        </p:nvCxnSpPr>
        <p:spPr>
          <a:xfrm rot="10800000" flipH="1">
            <a:off x="724163" y="3846254"/>
            <a:ext cx="192900" cy="666000"/>
          </a:xfrm>
          <a:prstGeom prst="straightConnector1">
            <a:avLst/>
          </a:prstGeom>
          <a:noFill/>
          <a:ln w="9525" cap="flat" cmpd="sng">
            <a:solidFill>
              <a:schemeClr val="dk1"/>
            </a:solidFill>
            <a:prstDash val="solid"/>
            <a:round/>
            <a:headEnd type="none" w="med" len="med"/>
            <a:tailEnd type="triangle" w="med" len="med"/>
          </a:ln>
        </p:spPr>
      </p:cxnSp>
      <p:cxnSp>
        <p:nvCxnSpPr>
          <p:cNvPr id="2233" name="Google Shape;2233;p27"/>
          <p:cNvCxnSpPr>
            <a:stCxn id="2230" idx="0"/>
            <a:endCxn id="2231" idx="2"/>
          </p:cNvCxnSpPr>
          <p:nvPr/>
        </p:nvCxnSpPr>
        <p:spPr>
          <a:xfrm rot="10800000">
            <a:off x="917044" y="3846223"/>
            <a:ext cx="1465200" cy="201600"/>
          </a:xfrm>
          <a:prstGeom prst="straightConnector1">
            <a:avLst/>
          </a:prstGeom>
          <a:noFill/>
          <a:ln w="9525" cap="flat" cmpd="sng">
            <a:solidFill>
              <a:schemeClr val="dk1"/>
            </a:solidFill>
            <a:prstDash val="solid"/>
            <a:round/>
            <a:headEnd type="none" w="med" len="med"/>
            <a:tailEnd type="triangle" w="med" len="med"/>
          </a:ln>
        </p:spPr>
      </p:cxnSp>
      <p:sp>
        <p:nvSpPr>
          <p:cNvPr id="2234" name="Google Shape;2234;p27"/>
          <p:cNvSpPr txBox="1"/>
          <p:nvPr/>
        </p:nvSpPr>
        <p:spPr>
          <a:xfrm>
            <a:off x="-59957" y="3820020"/>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accent1"/>
                </a:solidFill>
                <a:latin typeface="Arial" panose="020B0604020202020204" pitchFamily="34" charset="0"/>
                <a:ea typeface="Arial"/>
                <a:cs typeface="Arial" panose="020B0604020202020204" pitchFamily="34" charset="0"/>
                <a:sym typeface="Arial"/>
              </a:rPr>
              <a:t>:</a:t>
            </a:r>
            <a:r>
              <a:rPr lang="en-US" sz="1200" dirty="0">
                <a:solidFill>
                  <a:schemeClr val="accent2"/>
                </a:solidFill>
                <a:latin typeface="Arial" panose="020B0604020202020204" pitchFamily="34" charset="0"/>
                <a:ea typeface="Arial"/>
                <a:cs typeface="Arial" panose="020B0604020202020204" pitchFamily="34" charset="0"/>
                <a:sym typeface="Arial"/>
              </a:rPr>
              <a:t>subClassOf</a:t>
            </a:r>
            <a:endParaRPr sz="1200" dirty="0">
              <a:solidFill>
                <a:schemeClr val="accent2"/>
              </a:solidFill>
              <a:latin typeface="Arial" panose="020B0604020202020204" pitchFamily="34" charset="0"/>
              <a:ea typeface="Arial"/>
              <a:cs typeface="Arial" panose="020B0604020202020204" pitchFamily="34" charset="0"/>
              <a:sym typeface="Arial"/>
            </a:endParaRPr>
          </a:p>
        </p:txBody>
      </p:sp>
      <p:cxnSp>
        <p:nvCxnSpPr>
          <p:cNvPr id="2235" name="Google Shape;2235;p27"/>
          <p:cNvCxnSpPr>
            <a:stCxn id="2216" idx="0"/>
          </p:cNvCxnSpPr>
          <p:nvPr/>
        </p:nvCxnSpPr>
        <p:spPr>
          <a:xfrm rot="10800000">
            <a:off x="657636" y="4837130"/>
            <a:ext cx="144000" cy="418500"/>
          </a:xfrm>
          <a:prstGeom prst="straightConnector1">
            <a:avLst/>
          </a:prstGeom>
          <a:noFill/>
          <a:ln w="9525" cap="flat" cmpd="sng">
            <a:solidFill>
              <a:schemeClr val="dk1"/>
            </a:solidFill>
            <a:prstDash val="solid"/>
            <a:round/>
            <a:headEnd type="none" w="med" len="med"/>
            <a:tailEnd type="triangle" w="med" len="med"/>
          </a:ln>
        </p:spPr>
      </p:cxnSp>
      <p:cxnSp>
        <p:nvCxnSpPr>
          <p:cNvPr id="2236" name="Google Shape;2236;p27"/>
          <p:cNvCxnSpPr>
            <a:stCxn id="2217" idx="7"/>
            <a:endCxn id="2230" idx="2"/>
          </p:cNvCxnSpPr>
          <p:nvPr/>
        </p:nvCxnSpPr>
        <p:spPr>
          <a:xfrm rot="10800000" flipH="1">
            <a:off x="2174020" y="4324816"/>
            <a:ext cx="208200" cy="265800"/>
          </a:xfrm>
          <a:prstGeom prst="straightConnector1">
            <a:avLst/>
          </a:prstGeom>
          <a:noFill/>
          <a:ln w="9525" cap="flat" cmpd="sng">
            <a:solidFill>
              <a:schemeClr val="dk1"/>
            </a:solidFill>
            <a:prstDash val="solid"/>
            <a:round/>
            <a:headEnd type="none" w="med" len="med"/>
            <a:tailEnd type="triangle" w="med" len="med"/>
          </a:ln>
        </p:spPr>
      </p:cxnSp>
      <p:cxnSp>
        <p:nvCxnSpPr>
          <p:cNvPr id="2237" name="Google Shape;2237;p27"/>
          <p:cNvCxnSpPr>
            <a:stCxn id="2218" idx="0"/>
            <a:endCxn id="2230" idx="2"/>
          </p:cNvCxnSpPr>
          <p:nvPr/>
        </p:nvCxnSpPr>
        <p:spPr>
          <a:xfrm rot="10800000">
            <a:off x="2382310" y="4324753"/>
            <a:ext cx="183300" cy="1535100"/>
          </a:xfrm>
          <a:prstGeom prst="straightConnector1">
            <a:avLst/>
          </a:prstGeom>
          <a:noFill/>
          <a:ln w="9525" cap="flat" cmpd="sng">
            <a:solidFill>
              <a:schemeClr val="dk1"/>
            </a:solidFill>
            <a:prstDash val="solid"/>
            <a:round/>
            <a:headEnd type="none" w="med" len="med"/>
            <a:tailEnd type="triangle" w="med" len="med"/>
          </a:ln>
        </p:spPr>
      </p:cxnSp>
      <p:sp>
        <p:nvSpPr>
          <p:cNvPr id="2238" name="Google Shape;2238;p27"/>
          <p:cNvSpPr txBox="1"/>
          <p:nvPr/>
        </p:nvSpPr>
        <p:spPr>
          <a:xfrm>
            <a:off x="2450757" y="5163750"/>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2"/>
                </a:solidFill>
                <a:latin typeface="Verdana"/>
                <a:ea typeface="Verdana"/>
                <a:cs typeface="Verdana"/>
                <a:sym typeface="Verdana"/>
              </a:rPr>
              <a:t>a</a:t>
            </a:r>
            <a:endParaRPr sz="1200"/>
          </a:p>
        </p:txBody>
      </p:sp>
      <p:sp>
        <p:nvSpPr>
          <p:cNvPr id="2239" name="Google Shape;2239;p27"/>
          <p:cNvSpPr txBox="1"/>
          <p:nvPr/>
        </p:nvSpPr>
        <p:spPr>
          <a:xfrm>
            <a:off x="523959" y="4939265"/>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2"/>
                </a:solidFill>
                <a:latin typeface="Verdana"/>
                <a:ea typeface="Verdana"/>
                <a:cs typeface="Verdana"/>
                <a:sym typeface="Verdana"/>
              </a:rPr>
              <a:t>a</a:t>
            </a:r>
            <a:endParaRPr sz="1200"/>
          </a:p>
        </p:txBody>
      </p:sp>
      <p:sp>
        <p:nvSpPr>
          <p:cNvPr id="2240" name="Google Shape;2240;p27"/>
          <p:cNvSpPr txBox="1"/>
          <p:nvPr/>
        </p:nvSpPr>
        <p:spPr>
          <a:xfrm>
            <a:off x="2042462" y="4321045"/>
            <a:ext cx="26962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2"/>
                </a:solidFill>
                <a:latin typeface="Verdana"/>
                <a:ea typeface="Verdana"/>
                <a:cs typeface="Verdana"/>
                <a:sym typeface="Verdana"/>
              </a:rPr>
              <a:t>a</a:t>
            </a:r>
            <a:endParaRPr sz="1200"/>
          </a:p>
        </p:txBody>
      </p:sp>
      <p:sp>
        <p:nvSpPr>
          <p:cNvPr id="2241" name="Google Shape;2241;p27"/>
          <p:cNvSpPr txBox="1"/>
          <p:nvPr/>
        </p:nvSpPr>
        <p:spPr>
          <a:xfrm>
            <a:off x="1329891" y="3704057"/>
            <a:ext cx="1031051" cy="27695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chemeClr val="accent2"/>
                </a:solidFill>
                <a:latin typeface="Arial" panose="020B0604020202020204" pitchFamily="34" charset="0"/>
                <a:ea typeface="Arial"/>
                <a:cs typeface="Arial" panose="020B0604020202020204" pitchFamily="34" charset="0"/>
                <a:sym typeface="Arial"/>
              </a:rPr>
              <a:t>:subClassOf</a:t>
            </a:r>
            <a:endParaRPr sz="1200" dirty="0">
              <a:solidFill>
                <a:schemeClr val="accent2"/>
              </a:solidFill>
              <a:latin typeface="Arial" panose="020B0604020202020204" pitchFamily="34" charset="0"/>
              <a:ea typeface="Arial"/>
              <a:cs typeface="Arial" panose="020B0604020202020204" pitchFamily="34" charset="0"/>
              <a:sym typeface="Arial"/>
            </a:endParaRPr>
          </a:p>
        </p:txBody>
      </p:sp>
      <p:sp>
        <p:nvSpPr>
          <p:cNvPr id="2242" name="Google Shape;2242;p27"/>
          <p:cNvSpPr/>
          <p:nvPr/>
        </p:nvSpPr>
        <p:spPr>
          <a:xfrm>
            <a:off x="4315154" y="4582655"/>
            <a:ext cx="829435" cy="422823"/>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2"/>
                </a:solidFill>
                <a:latin typeface="Verdana"/>
                <a:ea typeface="Verdana"/>
                <a:cs typeface="Verdana"/>
                <a:sym typeface="Verdana"/>
              </a:rPr>
              <a:t>:Tank103</a:t>
            </a:r>
            <a:endParaRPr sz="1200"/>
          </a:p>
        </p:txBody>
      </p:sp>
      <p:cxnSp>
        <p:nvCxnSpPr>
          <p:cNvPr id="2243" name="Google Shape;2243;p27"/>
          <p:cNvCxnSpPr>
            <a:stCxn id="2217" idx="5"/>
            <a:endCxn id="2242" idx="2"/>
          </p:cNvCxnSpPr>
          <p:nvPr/>
        </p:nvCxnSpPr>
        <p:spPr>
          <a:xfrm rot="10800000" flipH="1">
            <a:off x="2174020" y="4794197"/>
            <a:ext cx="2141100" cy="95400"/>
          </a:xfrm>
          <a:prstGeom prst="straightConnector1">
            <a:avLst/>
          </a:prstGeom>
          <a:noFill/>
          <a:ln w="9525" cap="flat" cmpd="sng">
            <a:solidFill>
              <a:schemeClr val="dk1"/>
            </a:solidFill>
            <a:prstDash val="solid"/>
            <a:round/>
            <a:headEnd type="none" w="med" len="med"/>
            <a:tailEnd type="triangle" w="med" len="med"/>
          </a:ln>
        </p:spPr>
      </p:cxnSp>
      <p:sp>
        <p:nvSpPr>
          <p:cNvPr id="2244" name="Google Shape;2244;p27"/>
          <p:cNvSpPr txBox="1"/>
          <p:nvPr/>
        </p:nvSpPr>
        <p:spPr>
          <a:xfrm>
            <a:off x="3202261" y="4620379"/>
            <a:ext cx="84189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6"/>
                </a:solidFill>
                <a:latin typeface="Verdana"/>
                <a:ea typeface="Verdana"/>
                <a:cs typeface="Verdana"/>
                <a:sym typeface="Verdana"/>
              </a:rPr>
              <a:t>:hasTank</a:t>
            </a:r>
            <a:endParaRPr sz="1050">
              <a:solidFill>
                <a:schemeClr val="accent6"/>
              </a:solidFill>
              <a:latin typeface="Verdana"/>
              <a:ea typeface="Verdana"/>
              <a:cs typeface="Verdana"/>
              <a:sym typeface="Verdana"/>
            </a:endParaRPr>
          </a:p>
        </p:txBody>
      </p:sp>
      <p:pic>
        <p:nvPicPr>
          <p:cNvPr id="2245" name="Google Shape;2245;p27"/>
          <p:cNvPicPr preferRelativeResize="0"/>
          <p:nvPr/>
        </p:nvPicPr>
        <p:blipFill rotWithShape="1">
          <a:blip r:embed="rId3">
            <a:alphaModFix/>
          </a:blip>
          <a:srcRect/>
          <a:stretch/>
        </p:blipFill>
        <p:spPr>
          <a:xfrm>
            <a:off x="4739726" y="4305362"/>
            <a:ext cx="341848" cy="341848"/>
          </a:xfrm>
          <a:prstGeom prst="rect">
            <a:avLst/>
          </a:prstGeom>
          <a:noFill/>
          <a:ln>
            <a:noFill/>
          </a:ln>
        </p:spPr>
      </p:pic>
      <p:sp>
        <p:nvSpPr>
          <p:cNvPr id="2246" name="Google Shape;2246;p27"/>
          <p:cNvSpPr/>
          <p:nvPr/>
        </p:nvSpPr>
        <p:spPr>
          <a:xfrm>
            <a:off x="3437089" y="5012561"/>
            <a:ext cx="1088687" cy="342440"/>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a:solidFill>
                  <a:schemeClr val="accent2"/>
                </a:solidFill>
                <a:latin typeface="Verdana"/>
                <a:ea typeface="Verdana"/>
                <a:cs typeface="Verdana"/>
                <a:sym typeface="Verdana"/>
              </a:rPr>
              <a:t>43^Kg</a:t>
            </a:r>
            <a:endParaRPr sz="1200"/>
          </a:p>
        </p:txBody>
      </p:sp>
      <p:cxnSp>
        <p:nvCxnSpPr>
          <p:cNvPr id="2247" name="Google Shape;2247;p27"/>
          <p:cNvCxnSpPr>
            <a:stCxn id="2218" idx="7"/>
            <a:endCxn id="2246" idx="2"/>
          </p:cNvCxnSpPr>
          <p:nvPr/>
        </p:nvCxnSpPr>
        <p:spPr>
          <a:xfrm rot="10800000" flipH="1">
            <a:off x="2858860" y="5183774"/>
            <a:ext cx="578100" cy="738000"/>
          </a:xfrm>
          <a:prstGeom prst="straightConnector1">
            <a:avLst/>
          </a:prstGeom>
          <a:noFill/>
          <a:ln w="9525" cap="flat" cmpd="sng">
            <a:solidFill>
              <a:schemeClr val="dk1"/>
            </a:solidFill>
            <a:prstDash val="solid"/>
            <a:round/>
            <a:headEnd type="none" w="med" len="med"/>
            <a:tailEnd type="triangle" w="med" len="med"/>
          </a:ln>
        </p:spPr>
      </p:cxnSp>
      <p:sp>
        <p:nvSpPr>
          <p:cNvPr id="2248" name="Google Shape;2248;p27"/>
          <p:cNvSpPr txBox="1"/>
          <p:nvPr/>
        </p:nvSpPr>
        <p:spPr>
          <a:xfrm>
            <a:off x="2519092" y="5367649"/>
            <a:ext cx="848309"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6"/>
                </a:solidFill>
                <a:latin typeface="Verdana"/>
                <a:ea typeface="Verdana"/>
                <a:cs typeface="Verdana"/>
                <a:sym typeface="Verdana"/>
              </a:rPr>
              <a:t>:hasMass</a:t>
            </a:r>
            <a:endParaRPr sz="1050">
              <a:solidFill>
                <a:schemeClr val="accent6"/>
              </a:solidFill>
              <a:latin typeface="Verdana"/>
              <a:ea typeface="Verdana"/>
              <a:cs typeface="Verdana"/>
              <a:sym typeface="Verdana"/>
            </a:endParaRPr>
          </a:p>
        </p:txBody>
      </p:sp>
      <p:pic>
        <p:nvPicPr>
          <p:cNvPr id="2249" name="Google Shape;2249;p27"/>
          <p:cNvPicPr preferRelativeResize="0"/>
          <p:nvPr/>
        </p:nvPicPr>
        <p:blipFill rotWithShape="1">
          <a:blip r:embed="rId4">
            <a:alphaModFix/>
          </a:blip>
          <a:srcRect/>
          <a:stretch/>
        </p:blipFill>
        <p:spPr>
          <a:xfrm>
            <a:off x="3193789" y="4943807"/>
            <a:ext cx="338704" cy="338704"/>
          </a:xfrm>
          <a:prstGeom prst="rect">
            <a:avLst/>
          </a:prstGeom>
          <a:noFill/>
          <a:ln>
            <a:noFill/>
          </a:ln>
        </p:spPr>
      </p:pic>
      <p:cxnSp>
        <p:nvCxnSpPr>
          <p:cNvPr id="2250" name="Google Shape;2250;p27"/>
          <p:cNvCxnSpPr>
            <a:stCxn id="2217" idx="0"/>
            <a:endCxn id="2231" idx="2"/>
          </p:cNvCxnSpPr>
          <p:nvPr/>
        </p:nvCxnSpPr>
        <p:spPr>
          <a:xfrm rot="10800000">
            <a:off x="916871" y="3846495"/>
            <a:ext cx="963900" cy="682200"/>
          </a:xfrm>
          <a:prstGeom prst="straightConnector1">
            <a:avLst/>
          </a:prstGeom>
          <a:noFill/>
          <a:ln w="9525" cap="flat" cmpd="sng">
            <a:solidFill>
              <a:schemeClr val="dk1"/>
            </a:solidFill>
            <a:prstDash val="solid"/>
            <a:round/>
            <a:headEnd type="none" w="med" len="med"/>
            <a:tailEnd type="triangle" w="med" len="med"/>
          </a:ln>
        </p:spPr>
      </p:cxnSp>
      <p:sp>
        <p:nvSpPr>
          <p:cNvPr id="2251" name="Google Shape;2251;p27"/>
          <p:cNvSpPr txBox="1"/>
          <p:nvPr/>
        </p:nvSpPr>
        <p:spPr>
          <a:xfrm flipH="1">
            <a:off x="1282364" y="4165898"/>
            <a:ext cx="248718"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6"/>
                </a:solidFill>
                <a:latin typeface="Verdana"/>
                <a:ea typeface="Verdana"/>
                <a:cs typeface="Verdana"/>
                <a:sym typeface="Verdana"/>
              </a:rPr>
              <a:t>a</a:t>
            </a:r>
            <a:endParaRPr sz="1200"/>
          </a:p>
        </p:txBody>
      </p:sp>
      <p:pic>
        <p:nvPicPr>
          <p:cNvPr id="2252" name="Google Shape;2252;p27"/>
          <p:cNvPicPr preferRelativeResize="0"/>
          <p:nvPr/>
        </p:nvPicPr>
        <p:blipFill rotWithShape="1">
          <a:blip r:embed="rId5">
            <a:alphaModFix/>
          </a:blip>
          <a:srcRect/>
          <a:stretch/>
        </p:blipFill>
        <p:spPr>
          <a:xfrm>
            <a:off x="1490516" y="4142461"/>
            <a:ext cx="354100" cy="308484"/>
          </a:xfrm>
          <a:prstGeom prst="rect">
            <a:avLst/>
          </a:prstGeom>
          <a:noFill/>
          <a:ln>
            <a:noFill/>
          </a:ln>
        </p:spPr>
      </p:pic>
      <p:pic>
        <p:nvPicPr>
          <p:cNvPr id="2253" name="Google Shape;2253;p27"/>
          <p:cNvPicPr preferRelativeResize="0"/>
          <p:nvPr/>
        </p:nvPicPr>
        <p:blipFill rotWithShape="1">
          <a:blip r:embed="rId6">
            <a:alphaModFix/>
          </a:blip>
          <a:srcRect/>
          <a:stretch/>
        </p:blipFill>
        <p:spPr>
          <a:xfrm>
            <a:off x="4930353" y="5232737"/>
            <a:ext cx="385246" cy="385246"/>
          </a:xfrm>
          <a:prstGeom prst="rect">
            <a:avLst/>
          </a:prstGeom>
          <a:noFill/>
          <a:ln>
            <a:noFill/>
          </a:ln>
        </p:spPr>
      </p:pic>
      <p:pic>
        <p:nvPicPr>
          <p:cNvPr id="2254" name="Google Shape;2254;p27"/>
          <p:cNvPicPr preferRelativeResize="0"/>
          <p:nvPr/>
        </p:nvPicPr>
        <p:blipFill rotWithShape="1">
          <a:blip r:embed="rId7">
            <a:alphaModFix/>
          </a:blip>
          <a:srcRect/>
          <a:stretch/>
        </p:blipFill>
        <p:spPr>
          <a:xfrm>
            <a:off x="6442468" y="5812744"/>
            <a:ext cx="260330" cy="260330"/>
          </a:xfrm>
          <a:prstGeom prst="rect">
            <a:avLst/>
          </a:prstGeom>
          <a:noFill/>
          <a:ln>
            <a:noFill/>
          </a:ln>
        </p:spPr>
      </p:pic>
      <p:pic>
        <p:nvPicPr>
          <p:cNvPr id="2255" name="Google Shape;2255;p27"/>
          <p:cNvPicPr preferRelativeResize="0"/>
          <p:nvPr/>
        </p:nvPicPr>
        <p:blipFill rotWithShape="1">
          <a:blip r:embed="rId8">
            <a:alphaModFix/>
          </a:blip>
          <a:srcRect/>
          <a:stretch/>
        </p:blipFill>
        <p:spPr>
          <a:xfrm>
            <a:off x="6427141" y="6391649"/>
            <a:ext cx="257936" cy="257936"/>
          </a:xfrm>
          <a:prstGeom prst="rect">
            <a:avLst/>
          </a:prstGeom>
          <a:noFill/>
          <a:ln>
            <a:noFill/>
          </a:ln>
        </p:spPr>
      </p:pic>
      <p:pic>
        <p:nvPicPr>
          <p:cNvPr id="2256" name="Google Shape;2256;p27"/>
          <p:cNvPicPr preferRelativeResize="0"/>
          <p:nvPr/>
        </p:nvPicPr>
        <p:blipFill rotWithShape="1">
          <a:blip r:embed="rId9">
            <a:alphaModFix/>
          </a:blip>
          <a:srcRect/>
          <a:stretch/>
        </p:blipFill>
        <p:spPr>
          <a:xfrm>
            <a:off x="6442468" y="5579306"/>
            <a:ext cx="269660" cy="234922"/>
          </a:xfrm>
          <a:prstGeom prst="rect">
            <a:avLst/>
          </a:prstGeom>
          <a:noFill/>
          <a:ln>
            <a:noFill/>
          </a:ln>
        </p:spPr>
      </p:pic>
      <p:pic>
        <p:nvPicPr>
          <p:cNvPr id="2257" name="Google Shape;2257;p27"/>
          <p:cNvPicPr preferRelativeResize="0"/>
          <p:nvPr/>
        </p:nvPicPr>
        <p:blipFill rotWithShape="1">
          <a:blip r:embed="rId10">
            <a:alphaModFix/>
          </a:blip>
          <a:srcRect/>
          <a:stretch/>
        </p:blipFill>
        <p:spPr>
          <a:xfrm>
            <a:off x="6409420" y="6084195"/>
            <a:ext cx="293378" cy="293378"/>
          </a:xfrm>
          <a:prstGeom prst="rect">
            <a:avLst/>
          </a:prstGeom>
          <a:noFill/>
          <a:ln>
            <a:noFill/>
          </a:ln>
        </p:spPr>
      </p:pic>
      <p:sp>
        <p:nvSpPr>
          <p:cNvPr id="2258" name="Google Shape;2258;p27"/>
          <p:cNvSpPr txBox="1"/>
          <p:nvPr/>
        </p:nvSpPr>
        <p:spPr>
          <a:xfrm>
            <a:off x="6726220" y="6326399"/>
            <a:ext cx="1725688"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Deduction</a:t>
            </a:r>
            <a:endParaRPr dirty="0"/>
          </a:p>
        </p:txBody>
      </p:sp>
      <p:cxnSp>
        <p:nvCxnSpPr>
          <p:cNvPr id="2259" name="Google Shape;2259;p27"/>
          <p:cNvCxnSpPr>
            <a:stCxn id="2218" idx="6"/>
            <a:endCxn id="2260" idx="2"/>
          </p:cNvCxnSpPr>
          <p:nvPr/>
        </p:nvCxnSpPr>
        <p:spPr>
          <a:xfrm>
            <a:off x="2980328" y="6071265"/>
            <a:ext cx="1253700" cy="371100"/>
          </a:xfrm>
          <a:prstGeom prst="straightConnector1">
            <a:avLst/>
          </a:prstGeom>
          <a:noFill/>
          <a:ln w="9525" cap="flat" cmpd="sng">
            <a:solidFill>
              <a:schemeClr val="dk1"/>
            </a:solidFill>
            <a:prstDash val="solid"/>
            <a:round/>
            <a:headEnd type="none" w="med" len="med"/>
            <a:tailEnd type="triangle" w="med" len="med"/>
          </a:ln>
        </p:spPr>
      </p:cxnSp>
      <p:sp>
        <p:nvSpPr>
          <p:cNvPr id="2261" name="Google Shape;2261;p27"/>
          <p:cNvSpPr txBox="1"/>
          <p:nvPr/>
        </p:nvSpPr>
        <p:spPr>
          <a:xfrm>
            <a:off x="3043549" y="5689398"/>
            <a:ext cx="10701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50">
                <a:solidFill>
                  <a:schemeClr val="accent6"/>
                </a:solidFill>
                <a:latin typeface="Verdana"/>
                <a:ea typeface="Verdana"/>
                <a:cs typeface="Verdana"/>
                <a:sym typeface="Verdana"/>
              </a:rPr>
              <a:t>:hasVolume</a:t>
            </a:r>
            <a:endParaRPr sz="1050">
              <a:solidFill>
                <a:schemeClr val="accent6"/>
              </a:solidFill>
              <a:latin typeface="Verdana"/>
              <a:ea typeface="Verdana"/>
              <a:cs typeface="Verdana"/>
              <a:sym typeface="Verdana"/>
            </a:endParaRPr>
          </a:p>
        </p:txBody>
      </p:sp>
      <p:sp>
        <p:nvSpPr>
          <p:cNvPr id="2260" name="Google Shape;2260;p27"/>
          <p:cNvSpPr/>
          <p:nvPr/>
        </p:nvSpPr>
        <p:spPr>
          <a:xfrm>
            <a:off x="4234028" y="6230884"/>
            <a:ext cx="910561" cy="422823"/>
          </a:xfrm>
          <a:prstGeom prst="ellipse">
            <a:avLst/>
          </a:prstGeom>
          <a:solidFill>
            <a:srgbClr val="F29C8E"/>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50" dirty="0">
                <a:solidFill>
                  <a:schemeClr val="dk1"/>
                </a:solidFill>
                <a:latin typeface="Verdana"/>
                <a:ea typeface="Verdana"/>
                <a:cs typeface="Verdana"/>
                <a:sym typeface="Verdana"/>
              </a:rPr>
              <a:t>21^L</a:t>
            </a:r>
            <a:endParaRPr sz="1200" dirty="0"/>
          </a:p>
        </p:txBody>
      </p:sp>
      <p:sp>
        <p:nvSpPr>
          <p:cNvPr id="2262" name="Google Shape;2262;p27"/>
          <p:cNvSpPr txBox="1"/>
          <p:nvPr/>
        </p:nvSpPr>
        <p:spPr>
          <a:xfrm>
            <a:off x="6321248" y="630001"/>
            <a:ext cx="2243911"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dirty="0">
                <a:solidFill>
                  <a:schemeClr val="dk1"/>
                </a:solidFill>
                <a:latin typeface="Arial" panose="020B0604020202020204" pitchFamily="34" charset="0"/>
                <a:ea typeface="Arial"/>
                <a:cs typeface="Arial" panose="020B0604020202020204" pitchFamily="34" charset="0"/>
                <a:sym typeface="Arial"/>
              </a:rPr>
              <a:t>Triple Store</a:t>
            </a:r>
            <a:endParaRPr dirty="0"/>
          </a:p>
        </p:txBody>
      </p:sp>
      <p:sp>
        <p:nvSpPr>
          <p:cNvPr id="2263" name="Google Shape;2263;p27"/>
          <p:cNvSpPr txBox="1"/>
          <p:nvPr/>
        </p:nvSpPr>
        <p:spPr>
          <a:xfrm>
            <a:off x="6748146" y="5784560"/>
            <a:ext cx="1703762"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Detection</a:t>
            </a:r>
            <a:endParaRPr dirty="0"/>
          </a:p>
        </p:txBody>
      </p:sp>
      <p:sp>
        <p:nvSpPr>
          <p:cNvPr id="2264" name="Google Shape;2264;p27"/>
          <p:cNvSpPr txBox="1"/>
          <p:nvPr/>
        </p:nvSpPr>
        <p:spPr>
          <a:xfrm>
            <a:off x="6760797" y="5478981"/>
            <a:ext cx="1761414"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Inference</a:t>
            </a:r>
            <a:endParaRPr dirty="0"/>
          </a:p>
        </p:txBody>
      </p:sp>
      <p:sp>
        <p:nvSpPr>
          <p:cNvPr id="2265" name="Google Shape;2265;p27"/>
          <p:cNvSpPr txBox="1"/>
          <p:nvPr/>
        </p:nvSpPr>
        <p:spPr>
          <a:xfrm>
            <a:off x="6720704" y="6049621"/>
            <a:ext cx="176588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Transformation</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3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3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23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23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23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3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23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23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24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24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25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26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5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21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25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25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25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26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212"/>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263"/>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254"/>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242"/>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245"/>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244"/>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243"/>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215"/>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2261"/>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2253"/>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2224"/>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2265"/>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2225"/>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2257"/>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2246"/>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2258"/>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2255"/>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2213"/>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2247"/>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2248"/>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2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3BC07-DA66-4535-BBF5-AE3E765626C7}"/>
              </a:ext>
            </a:extLst>
          </p:cNvPr>
          <p:cNvSpPr>
            <a:spLocks noGrp="1"/>
          </p:cNvSpPr>
          <p:nvPr>
            <p:ph type="title"/>
          </p:nvPr>
        </p:nvSpPr>
        <p:spPr>
          <a:xfrm>
            <a:off x="-14909" y="533400"/>
            <a:ext cx="9173817" cy="685800"/>
          </a:xfrm>
        </p:spPr>
        <p:txBody>
          <a:bodyPr>
            <a:noAutofit/>
          </a:bodyPr>
          <a:lstStyle/>
          <a:p>
            <a:r>
              <a:rPr lang="en-GB" sz="3200" dirty="0"/>
              <a:t>What are the answers that matter to users?</a:t>
            </a:r>
          </a:p>
        </p:txBody>
      </p:sp>
      <p:sp>
        <p:nvSpPr>
          <p:cNvPr id="3" name="Content Placeholder 2">
            <a:extLst>
              <a:ext uri="{FF2B5EF4-FFF2-40B4-BE49-F238E27FC236}">
                <a16:creationId xmlns:a16="http://schemas.microsoft.com/office/drawing/2014/main" id="{BACC6D30-BA8D-41F7-BCD3-45D032387092}"/>
              </a:ext>
            </a:extLst>
          </p:cNvPr>
          <p:cNvSpPr>
            <a:spLocks noGrp="1"/>
          </p:cNvSpPr>
          <p:nvPr>
            <p:ph idx="1"/>
          </p:nvPr>
        </p:nvSpPr>
        <p:spPr>
          <a:xfrm>
            <a:off x="-14910" y="1219200"/>
            <a:ext cx="9173817" cy="5487798"/>
          </a:xfrm>
        </p:spPr>
        <p:txBody>
          <a:bodyPr>
            <a:normAutofit fontScale="32500" lnSpcReduction="20000"/>
          </a:bodyPr>
          <a:lstStyle/>
          <a:p>
            <a:pPr marL="114300" indent="0">
              <a:buNone/>
            </a:pPr>
            <a:r>
              <a:rPr lang="en-GB" sz="4900" dirty="0"/>
              <a:t>How do users want to navigate through their data to get answers to what matters:</a:t>
            </a:r>
          </a:p>
          <a:p>
            <a:r>
              <a:rPr lang="en-GB" dirty="0"/>
              <a:t>Inventory Management</a:t>
            </a:r>
          </a:p>
          <a:p>
            <a:pPr lvl="1"/>
            <a:r>
              <a:rPr lang="en-GB" dirty="0"/>
              <a:t>OQ: Is the Tank&lt;A&gt; level rising at the rate expected from </a:t>
            </a:r>
            <a:r>
              <a:rPr lang="en-GB" dirty="0" err="1"/>
              <a:t>lineup</a:t>
            </a:r>
            <a:r>
              <a:rPr lang="en-GB" dirty="0"/>
              <a:t>&lt;B&gt; from Unit&lt;C&gt;?</a:t>
            </a:r>
          </a:p>
          <a:p>
            <a:pPr lvl="1"/>
            <a:r>
              <a:rPr lang="en-GB" dirty="0"/>
              <a:t>IQ: What is the overall opening inventory, closing inventory and yield of product&lt;A&gt; for period&lt;B&gt; and how does that compare with plan&lt;C&gt; for the same period.</a:t>
            </a:r>
          </a:p>
          <a:p>
            <a:pPr lvl="1"/>
            <a:r>
              <a:rPr lang="en-GB" dirty="0"/>
              <a:t>AQ: Is there any bias between the planned and actual yield of Product&lt;B&gt; correlated with Feed&lt;B&gt;</a:t>
            </a:r>
          </a:p>
          <a:p>
            <a:r>
              <a:rPr lang="en-GB" dirty="0"/>
              <a:t>Movement Management</a:t>
            </a:r>
          </a:p>
          <a:p>
            <a:pPr lvl="1"/>
            <a:r>
              <a:rPr lang="en-GB" dirty="0"/>
              <a:t>OQ: Is the source &lt;A&gt; and destination &lt;B&gt; of movements &lt;C&gt; changing as expected?</a:t>
            </a:r>
          </a:p>
          <a:p>
            <a:pPr lvl="1"/>
            <a:r>
              <a:rPr lang="en-GB" dirty="0"/>
              <a:t>IQ: Compare scheduled movement&lt;A&gt; with actual movement&lt;B&gt;’s material moved, source, destination, quantities and qualities.</a:t>
            </a:r>
          </a:p>
          <a:p>
            <a:pPr lvl="1"/>
            <a:r>
              <a:rPr lang="en-GB" dirty="0"/>
              <a:t>AQ: Are the actual blend recipes for product&lt;A&gt; correlated with the feed crude&lt; B&gt; choices.</a:t>
            </a:r>
          </a:p>
          <a:p>
            <a:r>
              <a:rPr lang="en-GB" dirty="0"/>
              <a:t>Fuels accounting</a:t>
            </a:r>
          </a:p>
          <a:p>
            <a:pPr lvl="1"/>
            <a:r>
              <a:rPr lang="en-GB" dirty="0"/>
              <a:t>OQ: Is my fuel production from Unit&lt;A&gt; currently as expected?</a:t>
            </a:r>
          </a:p>
          <a:p>
            <a:pPr lvl="1"/>
            <a:r>
              <a:rPr lang="en-GB" dirty="0"/>
              <a:t>IQ: What fuel&lt;A&gt; was moved from which source&lt;B&gt; and with what quantity and quality?</a:t>
            </a:r>
          </a:p>
          <a:p>
            <a:pPr lvl="1"/>
            <a:r>
              <a:rPr lang="en-GB" dirty="0"/>
              <a:t>AQ: Is there a correlation between fuel production and Feed&lt;A&gt;</a:t>
            </a:r>
          </a:p>
          <a:p>
            <a:r>
              <a:rPr lang="en-GB" dirty="0"/>
              <a:t>Yield Accounting and Data Reconciliation</a:t>
            </a:r>
          </a:p>
          <a:p>
            <a:pPr lvl="1"/>
            <a:r>
              <a:rPr lang="en-GB" dirty="0"/>
              <a:t>OQ: Is the production of product &lt;A&gt; currently as expected?</a:t>
            </a:r>
          </a:p>
          <a:p>
            <a:pPr lvl="1"/>
            <a:r>
              <a:rPr lang="en-GB" dirty="0"/>
              <a:t>IQ: Whilst operating unit&lt;A&gt; in mode&lt;B&gt; using feed&lt;C&gt;, how does the average actual, and reconciled yield of &lt;D&gt; compare with that which was scheduled&lt;E&gt;?</a:t>
            </a:r>
          </a:p>
          <a:p>
            <a:pPr lvl="1"/>
            <a:r>
              <a:rPr lang="en-GB" dirty="0"/>
              <a:t>AQ: Is there a bias between differences between the transfer measurements by shipper and plant?</a:t>
            </a:r>
          </a:p>
          <a:p>
            <a:r>
              <a:rPr lang="en-GB" dirty="0"/>
              <a:t>Unit Shutdown and Downtime?</a:t>
            </a:r>
          </a:p>
          <a:p>
            <a:pPr lvl="1"/>
            <a:r>
              <a:rPr lang="en-GB" dirty="0"/>
              <a:t>OQ: is the unit&lt;A&gt; shutdown</a:t>
            </a:r>
          </a:p>
          <a:p>
            <a:pPr lvl="1"/>
            <a:r>
              <a:rPr lang="en-GB" dirty="0"/>
              <a:t>IQ: What was the availability of unit&lt;A&gt; over period&lt;B&gt;, categorized by shutdown types&lt;C&gt;</a:t>
            </a:r>
          </a:p>
          <a:p>
            <a:pPr lvl="1"/>
            <a:r>
              <a:rPr lang="en-GB" dirty="0"/>
              <a:t>AQ: Are equipment/unit availabilities improving?</a:t>
            </a:r>
          </a:p>
          <a:p>
            <a:r>
              <a:rPr lang="en-GB" dirty="0"/>
              <a:t>Energy and Utilities Consumption</a:t>
            </a:r>
          </a:p>
          <a:p>
            <a:pPr lvl="1"/>
            <a:r>
              <a:rPr lang="en-GB" dirty="0"/>
              <a:t>OQ: Is my Unit&lt;A&gt; energy consumption currently as expected?</a:t>
            </a:r>
          </a:p>
          <a:p>
            <a:pPr lvl="1"/>
            <a:r>
              <a:rPr lang="en-GB" dirty="0"/>
              <a:t>IQ: What energy&lt;A&gt;, as measured by volume, mass, and specific energy, was consumed and produced by unit&lt;B&gt; over period&lt;C&gt;</a:t>
            </a:r>
          </a:p>
          <a:p>
            <a:pPr lvl="1"/>
            <a:r>
              <a:rPr lang="en-GB" dirty="0"/>
              <a:t>AQ: Are energy&lt;A&gt; consumptions, when corrected for ambient temperature, correlated with crude choice?</a:t>
            </a:r>
          </a:p>
          <a:p>
            <a:r>
              <a:rPr lang="en-GB" dirty="0"/>
              <a:t>Production KPI</a:t>
            </a:r>
          </a:p>
          <a:p>
            <a:pPr lvl="1"/>
            <a:r>
              <a:rPr lang="en-GB" dirty="0"/>
              <a:t>OQ: Is KPI&lt;A&gt; above target?</a:t>
            </a:r>
          </a:p>
          <a:p>
            <a:pPr lvl="1"/>
            <a:r>
              <a:rPr lang="en-GB" dirty="0"/>
              <a:t>IQ: What is the performance of KPI&lt;A&gt; as calculated for period&lt;B&gt;</a:t>
            </a:r>
          </a:p>
          <a:p>
            <a:pPr lvl="1"/>
            <a:r>
              <a:rPr lang="en-GB" dirty="0"/>
              <a:t>AQ: What is the variability of KPI’s and are there any clusters ?</a:t>
            </a:r>
          </a:p>
        </p:txBody>
      </p:sp>
    </p:spTree>
    <p:extLst>
      <p:ext uri="{BB962C8B-B14F-4D97-AF65-F5344CB8AC3E}">
        <p14:creationId xmlns:p14="http://schemas.microsoft.com/office/powerpoint/2010/main" val="1817350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5" end="15"/>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7" end="17"/>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
                                            <p:txEl>
                                              <p:pRg st="18" end="18"/>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
                                            <p:txEl>
                                              <p:pRg st="19" end="19"/>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
                                            <p:txEl>
                                              <p:pRg st="20" end="20"/>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
                                            <p:txEl>
                                              <p:pRg st="21" end="21"/>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
                                            <p:txEl>
                                              <p:pRg st="22" end="22"/>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
                                            <p:txEl>
                                              <p:pRg st="23" end="23"/>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
                                            <p:txEl>
                                              <p:pRg st="24" end="2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25" end="25"/>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26" end="26"/>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27" end="27"/>
                                            </p:tx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
                                            <p:txEl>
                                              <p:pRg st="28" end="2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878C5-D7A9-41BA-9777-B5D45A498259}"/>
              </a:ext>
            </a:extLst>
          </p:cNvPr>
          <p:cNvSpPr>
            <a:spLocks noGrp="1"/>
          </p:cNvSpPr>
          <p:nvPr>
            <p:ph type="title"/>
          </p:nvPr>
        </p:nvSpPr>
        <p:spPr/>
        <p:txBody>
          <a:bodyPr>
            <a:normAutofit fontScale="90000"/>
          </a:bodyPr>
          <a:lstStyle/>
          <a:p>
            <a:r>
              <a:rPr lang="en-US" dirty="0"/>
              <a:t>Creating a Graph</a:t>
            </a:r>
            <a:endParaRPr lang="en-GB" dirty="0"/>
          </a:p>
        </p:txBody>
      </p:sp>
      <p:sp>
        <p:nvSpPr>
          <p:cNvPr id="3" name="Text Placeholder 2">
            <a:extLst>
              <a:ext uri="{FF2B5EF4-FFF2-40B4-BE49-F238E27FC236}">
                <a16:creationId xmlns:a16="http://schemas.microsoft.com/office/drawing/2014/main" id="{41AD7779-54AC-4C09-B9BD-27A929CE5544}"/>
              </a:ext>
            </a:extLst>
          </p:cNvPr>
          <p:cNvSpPr>
            <a:spLocks noGrp="1"/>
          </p:cNvSpPr>
          <p:nvPr>
            <p:ph type="body" idx="1"/>
          </p:nvPr>
        </p:nvSpPr>
        <p:spPr>
          <a:xfrm>
            <a:off x="46138" y="1268835"/>
            <a:ext cx="9097862" cy="5295550"/>
          </a:xfrm>
        </p:spPr>
        <p:txBody>
          <a:bodyPr>
            <a:normAutofit fontScale="85000" lnSpcReduction="10000"/>
          </a:bodyPr>
          <a:lstStyle/>
          <a:p>
            <a:r>
              <a:rPr lang="en-US" dirty="0"/>
              <a:t>Now we know what a graph is:</a:t>
            </a:r>
          </a:p>
          <a:p>
            <a:pPr lvl="1"/>
            <a:r>
              <a:rPr lang="en-US" dirty="0"/>
              <a:t>It is a collection of ‘triples’: </a:t>
            </a:r>
          </a:p>
          <a:p>
            <a:pPr lvl="1"/>
            <a:r>
              <a:rPr lang="en-US" dirty="0"/>
              <a:t>subject, property/predicate, object</a:t>
            </a:r>
          </a:p>
          <a:p>
            <a:r>
              <a:rPr lang="en-US" dirty="0"/>
              <a:t>So how do we store these graphs</a:t>
            </a:r>
          </a:p>
          <a:p>
            <a:pPr lvl="1"/>
            <a:r>
              <a:rPr lang="en-US" dirty="0"/>
              <a:t>In a file containing triples</a:t>
            </a:r>
          </a:p>
          <a:p>
            <a:pPr lvl="2"/>
            <a:r>
              <a:rPr lang="en-US" dirty="0"/>
              <a:t>Various formats: RDF/XML, TTL, N-triple, Quads, JSON-LD</a:t>
            </a:r>
          </a:p>
          <a:p>
            <a:pPr lvl="2"/>
            <a:r>
              <a:rPr lang="en-US" dirty="0"/>
              <a:t>Great for standardize exchanges of graphs</a:t>
            </a:r>
          </a:p>
          <a:p>
            <a:pPr lvl="1"/>
            <a:r>
              <a:rPr lang="en-GB" dirty="0"/>
              <a:t>In a triple-store, dedicated for storing RDF Graphs</a:t>
            </a:r>
          </a:p>
          <a:p>
            <a:pPr lvl="2"/>
            <a:r>
              <a:rPr lang="en-GB" dirty="0"/>
              <a:t>RDF4J (with many variants), Allegrograph, GraphDB, </a:t>
            </a:r>
            <a:r>
              <a:rPr lang="en-GB" dirty="0" err="1"/>
              <a:t>ANZOGraph</a:t>
            </a:r>
            <a:r>
              <a:rPr lang="en-GB" dirty="0"/>
              <a:t>, Virtuoso, AWS Neptune, Oracle Spatial, </a:t>
            </a:r>
            <a:r>
              <a:rPr lang="en-GB" dirty="0" err="1"/>
              <a:t>BlaseGraph</a:t>
            </a:r>
            <a:r>
              <a:rPr lang="en-GB" dirty="0"/>
              <a:t>, </a:t>
            </a:r>
            <a:r>
              <a:rPr lang="en-GB" dirty="0" err="1"/>
              <a:t>Stardog</a:t>
            </a:r>
            <a:r>
              <a:rPr lang="en-GB" dirty="0"/>
              <a:t>, </a:t>
            </a:r>
            <a:r>
              <a:rPr lang="en-GB" dirty="0" err="1"/>
              <a:t>BrightstarDB</a:t>
            </a:r>
            <a:r>
              <a:rPr lang="en-GB" dirty="0"/>
              <a:t>, </a:t>
            </a:r>
            <a:r>
              <a:rPr lang="en-GB" dirty="0" err="1"/>
              <a:t>Dydra</a:t>
            </a:r>
            <a:r>
              <a:rPr lang="en-GB" dirty="0"/>
              <a:t> (online), </a:t>
            </a:r>
            <a:r>
              <a:rPr lang="en-GB" dirty="0" err="1"/>
              <a:t>Marklogic</a:t>
            </a:r>
            <a:r>
              <a:rPr lang="en-GB" dirty="0"/>
              <a:t>, </a:t>
            </a:r>
            <a:r>
              <a:rPr lang="en-GB" dirty="0" err="1"/>
              <a:t>Strabon</a:t>
            </a:r>
            <a:r>
              <a:rPr lang="en-GB" dirty="0"/>
              <a:t>, …</a:t>
            </a:r>
          </a:p>
          <a:p>
            <a:pPr lvl="2"/>
            <a:r>
              <a:rPr lang="en-GB" dirty="0"/>
              <a:t>Great for highly scalable stores of vast quantities of triples (trillions!)</a:t>
            </a:r>
          </a:p>
          <a:p>
            <a:pPr lvl="2"/>
            <a:r>
              <a:rPr lang="en-GB" dirty="0"/>
              <a:t>Conform to W3C standard</a:t>
            </a:r>
          </a:p>
          <a:p>
            <a:pPr lvl="3"/>
            <a:r>
              <a:rPr lang="en-GB" dirty="0"/>
              <a:t>Not locked into single vendor</a:t>
            </a:r>
          </a:p>
        </p:txBody>
      </p:sp>
    </p:spTree>
    <p:extLst>
      <p:ext uri="{BB962C8B-B14F-4D97-AF65-F5344CB8AC3E}">
        <p14:creationId xmlns:p14="http://schemas.microsoft.com/office/powerpoint/2010/main" val="4069388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D34ED-F133-43BC-AEF7-52B7642F3CB1}"/>
              </a:ext>
            </a:extLst>
          </p:cNvPr>
          <p:cNvSpPr>
            <a:spLocks noGrp="1"/>
          </p:cNvSpPr>
          <p:nvPr>
            <p:ph type="title"/>
          </p:nvPr>
        </p:nvSpPr>
        <p:spPr/>
        <p:txBody>
          <a:bodyPr>
            <a:normAutofit fontScale="90000"/>
          </a:bodyPr>
          <a:lstStyle/>
          <a:p>
            <a:r>
              <a:rPr lang="en-US" dirty="0"/>
              <a:t>Graph File Formats</a:t>
            </a:r>
            <a:endParaRPr lang="en-GB" dirty="0"/>
          </a:p>
        </p:txBody>
      </p:sp>
      <p:sp>
        <p:nvSpPr>
          <p:cNvPr id="4" name="Flowchart: Document 3">
            <a:extLst>
              <a:ext uri="{FF2B5EF4-FFF2-40B4-BE49-F238E27FC236}">
                <a16:creationId xmlns:a16="http://schemas.microsoft.com/office/drawing/2014/main" id="{1C3FBA4E-25B3-4BDD-9187-7A8EB0CD28F2}"/>
              </a:ext>
            </a:extLst>
          </p:cNvPr>
          <p:cNvSpPr/>
          <p:nvPr/>
        </p:nvSpPr>
        <p:spPr>
          <a:xfrm>
            <a:off x="457200" y="1261534"/>
            <a:ext cx="3750733" cy="1390034"/>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chemeClr val="tx1"/>
                </a:solidFill>
                <a:cs typeface="Courier New" panose="02070309020205020404" pitchFamily="49" charset="0"/>
              </a:rPr>
              <a:t>RDF/XML</a:t>
            </a:r>
          </a:p>
          <a:p>
            <a:pPr algn="l"/>
            <a:r>
              <a:rPr lang="en-US" sz="700" dirty="0">
                <a:solidFill>
                  <a:schemeClr val="tx1"/>
                </a:solidFill>
                <a:latin typeface="Courier New" panose="02070309020205020404" pitchFamily="49" charset="0"/>
                <a:cs typeface="Courier New" panose="02070309020205020404" pitchFamily="49" charset="0"/>
              </a:rPr>
              <a:t>&lt;</a:t>
            </a:r>
            <a:r>
              <a:rPr lang="en-US" sz="700" dirty="0" err="1">
                <a:solidFill>
                  <a:schemeClr val="tx1"/>
                </a:solidFill>
                <a:latin typeface="Courier New" panose="02070309020205020404" pitchFamily="49" charset="0"/>
                <a:cs typeface="Courier New" panose="02070309020205020404" pitchFamily="49" charset="0"/>
              </a:rPr>
              <a:t>rdf:Description</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rdf:about</a:t>
            </a:r>
            <a:r>
              <a:rPr lang="en-US" sz="700" dirty="0">
                <a:solidFill>
                  <a:schemeClr val="tx1"/>
                </a:solidFill>
                <a:latin typeface="Courier New" panose="02070309020205020404" pitchFamily="49" charset="0"/>
                <a:cs typeface="Courier New" panose="02070309020205020404" pitchFamily="49" charset="0"/>
              </a:rPr>
              <a:t>="Distill-001"&gt;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="Pipe-013"/&gt;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="Pipe-016"/&gt;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="SignalLine-002"/&gt;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="SignalLine-007"/&gt;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="SignalLine-008"/&gt;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="SignalLine-009"/&gt;</a:t>
            </a:r>
          </a:p>
          <a:p>
            <a:pPr algn="l"/>
            <a:r>
              <a:rPr lang="en-US" sz="700" dirty="0">
                <a:solidFill>
                  <a:schemeClr val="tx1"/>
                </a:solidFill>
                <a:latin typeface="Courier New" panose="02070309020205020404" pitchFamily="49" charset="0"/>
                <a:cs typeface="Courier New" panose="02070309020205020404" pitchFamily="49" charset="0"/>
              </a:rPr>
              <a:t>    &lt;</a:t>
            </a:r>
            <a:r>
              <a:rPr lang="en-US" sz="700" dirty="0" err="1">
                <a:solidFill>
                  <a:schemeClr val="tx1"/>
                </a:solidFill>
                <a:latin typeface="Courier New" panose="02070309020205020404" pitchFamily="49" charset="0"/>
                <a:cs typeface="Courier New" panose="02070309020205020404" pitchFamily="49" charset="0"/>
              </a:rPr>
              <a:t>connectivity:connectedTo</a:t>
            </a:r>
            <a:r>
              <a:rPr lang="en-US" sz="700" dirty="0">
                <a:solidFill>
                  <a:schemeClr val="tx1"/>
                </a:solidFill>
                <a:latin typeface="Courier New" panose="02070309020205020404" pitchFamily="49" charset="0"/>
                <a:cs typeface="Courier New" panose="02070309020205020404" pitchFamily="49" charset="0"/>
              </a:rPr>
              <a:t> </a:t>
            </a:r>
            <a:r>
              <a:rPr lang="en-US" sz="700" dirty="0" err="1">
                <a:solidFill>
                  <a:schemeClr val="tx1"/>
                </a:solidFill>
                <a:latin typeface="Courier New" panose="02070309020205020404" pitchFamily="49" charset="0"/>
                <a:cs typeface="Courier New" panose="02070309020205020404" pitchFamily="49" charset="0"/>
              </a:rPr>
              <a:t>rdf:resource</a:t>
            </a:r>
            <a:r>
              <a:rPr lang="en-US" sz="700" dirty="0">
                <a:solidFill>
                  <a:schemeClr val="tx1"/>
                </a:solidFill>
                <a:latin typeface="Courier New" panose="02070309020205020404" pitchFamily="49" charset="0"/>
                <a:cs typeface="Courier New" panose="02070309020205020404" pitchFamily="49" charset="0"/>
              </a:rPr>
              <a:t>="SignalLine-013"/&gt;</a:t>
            </a:r>
          </a:p>
          <a:p>
            <a:pPr algn="l"/>
            <a:r>
              <a:rPr lang="en-GB" sz="700" dirty="0">
                <a:solidFill>
                  <a:schemeClr val="tx1"/>
                </a:solidFill>
                <a:latin typeface="Courier New" panose="02070309020205020404" pitchFamily="49" charset="0"/>
                <a:cs typeface="Courier New" panose="02070309020205020404" pitchFamily="49" charset="0"/>
              </a:rPr>
              <a:t>  &lt;/</a:t>
            </a:r>
            <a:r>
              <a:rPr lang="en-GB" sz="700" dirty="0" err="1">
                <a:solidFill>
                  <a:schemeClr val="tx1"/>
                </a:solidFill>
                <a:latin typeface="Courier New" panose="02070309020205020404" pitchFamily="49" charset="0"/>
                <a:cs typeface="Courier New" panose="02070309020205020404" pitchFamily="49" charset="0"/>
              </a:rPr>
              <a:t>rdf:Description</a:t>
            </a:r>
            <a:r>
              <a:rPr lang="en-GB" sz="700" dirty="0">
                <a:solidFill>
                  <a:schemeClr val="tx1"/>
                </a:solidFill>
                <a:latin typeface="Courier New" panose="02070309020205020404" pitchFamily="49" charset="0"/>
                <a:cs typeface="Courier New" panose="02070309020205020404" pitchFamily="49" charset="0"/>
              </a:rPr>
              <a:t>&gt;</a:t>
            </a:r>
          </a:p>
        </p:txBody>
      </p:sp>
      <p:sp>
        <p:nvSpPr>
          <p:cNvPr id="5" name="Flowchart: Document 4">
            <a:extLst>
              <a:ext uri="{FF2B5EF4-FFF2-40B4-BE49-F238E27FC236}">
                <a16:creationId xmlns:a16="http://schemas.microsoft.com/office/drawing/2014/main" id="{009583FE-B85D-4D0F-B768-EE37B6E01510}"/>
              </a:ext>
            </a:extLst>
          </p:cNvPr>
          <p:cNvSpPr/>
          <p:nvPr/>
        </p:nvSpPr>
        <p:spPr>
          <a:xfrm>
            <a:off x="4319479" y="1264719"/>
            <a:ext cx="2880783" cy="1364634"/>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solidFill>
                  <a:schemeClr val="tx1"/>
                </a:solidFill>
                <a:cs typeface="Courier New" panose="02070309020205020404" pitchFamily="49" charset="0"/>
              </a:rPr>
              <a:t>TURTLE (TTL)</a:t>
            </a:r>
          </a:p>
          <a:p>
            <a:pPr algn="l"/>
            <a:r>
              <a:rPr lang="en-GB" sz="700" dirty="0">
                <a:solidFill>
                  <a:schemeClr val="tx1"/>
                </a:solidFill>
                <a:latin typeface="Courier New" panose="02070309020205020404" pitchFamily="49" charset="0"/>
                <a:cs typeface="Courier New" panose="02070309020205020404" pitchFamily="49" charset="0"/>
              </a:rPr>
              <a:t>:Distill-001</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:Pipe-013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:Pipe-016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:SignalLine-002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:SignalLine-007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:SignalLine-008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:SignalLine-009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connectivity:connectedTo</a:t>
            </a:r>
            <a:r>
              <a:rPr lang="en-GB" sz="700" dirty="0">
                <a:solidFill>
                  <a:schemeClr val="tx1"/>
                </a:solidFill>
                <a:latin typeface="Courier New" panose="02070309020205020404" pitchFamily="49" charset="0"/>
                <a:cs typeface="Courier New" panose="02070309020205020404" pitchFamily="49" charset="0"/>
              </a:rPr>
              <a:t> :SignalLine-013 ;</a:t>
            </a:r>
          </a:p>
          <a:p>
            <a:pPr algn="l"/>
            <a:r>
              <a:rPr lang="en-GB" sz="700" dirty="0">
                <a:solidFill>
                  <a:schemeClr val="tx1"/>
                </a:solidFill>
                <a:latin typeface="Courier New" panose="02070309020205020404" pitchFamily="49" charset="0"/>
                <a:cs typeface="Courier New" panose="02070309020205020404" pitchFamily="49" charset="0"/>
              </a:rPr>
              <a:t>.</a:t>
            </a:r>
          </a:p>
        </p:txBody>
      </p:sp>
      <p:sp>
        <p:nvSpPr>
          <p:cNvPr id="6" name="Flowchart: Document 5">
            <a:extLst>
              <a:ext uri="{FF2B5EF4-FFF2-40B4-BE49-F238E27FC236}">
                <a16:creationId xmlns:a16="http://schemas.microsoft.com/office/drawing/2014/main" id="{0E3E898A-506B-4FB9-8EB2-43E95458D06B}"/>
              </a:ext>
            </a:extLst>
          </p:cNvPr>
          <p:cNvSpPr/>
          <p:nvPr/>
        </p:nvSpPr>
        <p:spPr>
          <a:xfrm>
            <a:off x="55034" y="2837835"/>
            <a:ext cx="9033932" cy="1236131"/>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solidFill>
                  <a:schemeClr val="tx1"/>
                </a:solidFill>
                <a:cs typeface="Courier New" panose="02070309020205020404" pitchFamily="49" charset="0"/>
              </a:rPr>
              <a:t>N-TRIPLE</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&lt;http://inova8.com/connectivity.1d/data/Pipe-013&gt; .</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&lt;http://inova8.com/connectivity.1d/data/Pipe-016&gt; .</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&lt;http://inova8.com/connectivity.1d/data/SignalLine-002&gt; .</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&lt;http://inova8.com/connectivity.1d/data/SignalLine-007&gt; .</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&lt;http://inova8.com/connectivity.1d/data/SignalLine-008&gt; .</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&lt;http://inova8.com/connectivity.1d/data/SignalLine-009&gt; .</a:t>
            </a:r>
          </a:p>
          <a:p>
            <a:r>
              <a:rPr lang="en-GB" sz="700" dirty="0">
                <a:solidFill>
                  <a:schemeClr val="tx1"/>
                </a:solidFill>
                <a:latin typeface="Courier New" panose="02070309020205020404" pitchFamily="49" charset="0"/>
                <a:cs typeface="Courier New" panose="02070309020205020404" pitchFamily="49" charset="0"/>
              </a:rPr>
              <a:t>&lt;http://inova8.com/connectivity.1d/data/Distill-001&gt; &lt;http://inova8.com/connectivity.1d/def/connectedTo&gt; &lt;http://inova8.com/connectivity.1d/data/SignalLine-013&gt; .</a:t>
            </a:r>
          </a:p>
        </p:txBody>
      </p:sp>
      <p:sp>
        <p:nvSpPr>
          <p:cNvPr id="7" name="Flowchart: Document 6">
            <a:extLst>
              <a:ext uri="{FF2B5EF4-FFF2-40B4-BE49-F238E27FC236}">
                <a16:creationId xmlns:a16="http://schemas.microsoft.com/office/drawing/2014/main" id="{98854539-C8C2-4C78-8DA9-78EA1F25683E}"/>
              </a:ext>
            </a:extLst>
          </p:cNvPr>
          <p:cNvSpPr/>
          <p:nvPr/>
        </p:nvSpPr>
        <p:spPr>
          <a:xfrm>
            <a:off x="101600" y="4119033"/>
            <a:ext cx="8987366" cy="2307167"/>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solidFill>
                  <a:schemeClr val="tx1"/>
                </a:solidFill>
                <a:cs typeface="Courier New" panose="02070309020205020404" pitchFamily="49" charset="0"/>
              </a:rPr>
              <a:t>JSON-LD</a:t>
            </a:r>
            <a:endParaRPr lang="en-US" sz="600" b="1" dirty="0">
              <a:solidFill>
                <a:schemeClr val="tx1"/>
              </a:solidFill>
              <a:cs typeface="Courier New" panose="02070309020205020404" pitchFamily="49" charset="0"/>
            </a:endParaRPr>
          </a:p>
          <a:p>
            <a:pPr algn="l"/>
            <a:r>
              <a:rPr lang="en-GB" sz="700" dirty="0">
                <a:solidFill>
                  <a:schemeClr val="tx1"/>
                </a:solidFill>
                <a:latin typeface="Courier New" panose="02070309020205020404" pitchFamily="49" charset="0"/>
                <a:cs typeface="Courier New" panose="02070309020205020404" pitchFamily="49" charset="0"/>
              </a:rPr>
              <a:t>{</a:t>
            </a:r>
          </a:p>
          <a:p>
            <a:pPr algn="l"/>
            <a:r>
              <a:rPr lang="en-GB" sz="700" dirty="0">
                <a:solidFill>
                  <a:schemeClr val="tx1"/>
                </a:solidFill>
                <a:latin typeface="Courier New" panose="02070309020205020404" pitchFamily="49" charset="0"/>
                <a:cs typeface="Courier New" panose="02070309020205020404" pitchFamily="49" charset="0"/>
              </a:rPr>
              <a:t>  "@id" : "Distill-001",</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connectedTo</a:t>
            </a:r>
            <a:r>
              <a:rPr lang="en-GB" sz="700" dirty="0">
                <a:solidFill>
                  <a:schemeClr val="tx1"/>
                </a:solidFill>
                <a:latin typeface="Courier New" panose="02070309020205020404" pitchFamily="49" charset="0"/>
                <a:cs typeface="Courier New" panose="02070309020205020404" pitchFamily="49" charset="0"/>
              </a:rPr>
              <a:t>" : [ "Pipe-013", "Pipe-016", "SignalLine-002", "SignalLine-007", "SignalLine-008", "SignalLine-009", "SignalLine-013" ],</a:t>
            </a:r>
          </a:p>
          <a:p>
            <a:pPr algn="l"/>
            <a:r>
              <a:rPr lang="en-GB" sz="700" dirty="0">
                <a:solidFill>
                  <a:schemeClr val="tx1"/>
                </a:solidFill>
                <a:latin typeface="Courier New" panose="02070309020205020404" pitchFamily="49" charset="0"/>
                <a:cs typeface="Courier New" panose="02070309020205020404" pitchFamily="49" charset="0"/>
              </a:rPr>
              <a:t>  "@context" : {</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connectedTo</a:t>
            </a:r>
            <a:r>
              <a:rPr lang="en-GB" sz="700" dirty="0">
                <a:solidFill>
                  <a:schemeClr val="tx1"/>
                </a:solidFill>
                <a:latin typeface="Courier New" panose="02070309020205020404" pitchFamily="49" charset="0"/>
                <a:cs typeface="Courier New" panose="02070309020205020404" pitchFamily="49" charset="0"/>
              </a:rPr>
              <a:t>" : {</a:t>
            </a:r>
          </a:p>
          <a:p>
            <a:pPr algn="l"/>
            <a:r>
              <a:rPr lang="en-GB" sz="700" dirty="0">
                <a:solidFill>
                  <a:schemeClr val="tx1"/>
                </a:solidFill>
                <a:latin typeface="Courier New" panose="02070309020205020404" pitchFamily="49" charset="0"/>
                <a:cs typeface="Courier New" panose="02070309020205020404" pitchFamily="49" charset="0"/>
              </a:rPr>
              <a:t>      "@id" : "http://inova8.com/connectivity.1d/def/</a:t>
            </a:r>
            <a:r>
              <a:rPr lang="en-GB" sz="700" dirty="0" err="1">
                <a:solidFill>
                  <a:schemeClr val="tx1"/>
                </a:solidFill>
                <a:latin typeface="Courier New" panose="02070309020205020404" pitchFamily="49" charset="0"/>
                <a:cs typeface="Courier New" panose="02070309020205020404" pitchFamily="49" charset="0"/>
              </a:rPr>
              <a:t>connectedTo</a:t>
            </a:r>
            <a:r>
              <a:rPr lang="en-GB" sz="700" dirty="0">
                <a:solidFill>
                  <a:schemeClr val="tx1"/>
                </a:solidFill>
                <a:latin typeface="Courier New" panose="02070309020205020404" pitchFamily="49" charset="0"/>
                <a:cs typeface="Courier New" panose="02070309020205020404" pitchFamily="49" charset="0"/>
              </a:rPr>
              <a:t>",</a:t>
            </a:r>
          </a:p>
          <a:p>
            <a:pPr algn="l"/>
            <a:r>
              <a:rPr lang="en-GB" sz="700" dirty="0">
                <a:solidFill>
                  <a:schemeClr val="tx1"/>
                </a:solidFill>
                <a:latin typeface="Courier New" panose="02070309020205020404" pitchFamily="49" charset="0"/>
                <a:cs typeface="Courier New" panose="02070309020205020404" pitchFamily="49" charset="0"/>
              </a:rPr>
              <a:t>      "@type" : "@id"</a:t>
            </a:r>
          </a:p>
          <a:p>
            <a:pPr algn="l"/>
            <a:r>
              <a:rPr lang="en-GB" sz="700" dirty="0">
                <a:solidFill>
                  <a:schemeClr val="tx1"/>
                </a:solidFill>
                <a:latin typeface="Courier New" panose="02070309020205020404" pitchFamily="49" charset="0"/>
                <a:cs typeface="Courier New" panose="02070309020205020404" pitchFamily="49" charset="0"/>
              </a:rPr>
              <a:t>    },</a:t>
            </a:r>
          </a:p>
          <a:p>
            <a:pPr algn="l"/>
            <a:r>
              <a:rPr lang="en-GB" sz="700" dirty="0">
                <a:solidFill>
                  <a:schemeClr val="tx1"/>
                </a:solidFill>
                <a:latin typeface="Courier New" panose="02070309020205020404" pitchFamily="49" charset="0"/>
                <a:cs typeface="Courier New" panose="02070309020205020404" pitchFamily="49" charset="0"/>
              </a:rPr>
              <a:t>    "@vocab" : "http://inova8.com/connectivity.1d/data/",</a:t>
            </a:r>
          </a:p>
          <a:p>
            <a:pPr algn="l"/>
            <a:r>
              <a:rPr lang="en-US" sz="700" dirty="0">
                <a:solidFill>
                  <a:schemeClr val="tx1"/>
                </a:solidFill>
                <a:latin typeface="Courier New" panose="02070309020205020404" pitchFamily="49" charset="0"/>
                <a:cs typeface="Courier New" panose="02070309020205020404" pitchFamily="49" charset="0"/>
              </a:rPr>
              <a:t>    "connectivity" : "http://inova8.com/connectivity.1d/def/",</a:t>
            </a:r>
          </a:p>
          <a:p>
            <a:pPr algn="l"/>
            <a:r>
              <a:rPr lang="da-DK" sz="700" dirty="0">
                <a:solidFill>
                  <a:schemeClr val="tx1"/>
                </a:solidFill>
                <a:latin typeface="Courier New" panose="02070309020205020404" pitchFamily="49" charset="0"/>
                <a:cs typeface="Courier New" panose="02070309020205020404" pitchFamily="49" charset="0"/>
              </a:rPr>
              <a:t>    "rdf" : "http://www.w3.org/1999/02/22-rdf-syntax-ns#",</a:t>
            </a:r>
          </a:p>
          <a:p>
            <a:pPr algn="l"/>
            <a:r>
              <a:rPr lang="en-US" sz="700" dirty="0">
                <a:solidFill>
                  <a:schemeClr val="tx1"/>
                </a:solidFill>
                <a:latin typeface="Courier New" panose="02070309020205020404" pitchFamily="49" charset="0"/>
                <a:cs typeface="Courier New" panose="02070309020205020404" pitchFamily="49" charset="0"/>
              </a:rPr>
              <a:t>    "owl" : "http://www.w3.org/2002/07/owl#",</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xsd</a:t>
            </a:r>
            <a:r>
              <a:rPr lang="en-GB" sz="700" dirty="0">
                <a:solidFill>
                  <a:schemeClr val="tx1"/>
                </a:solidFill>
                <a:latin typeface="Courier New" panose="02070309020205020404" pitchFamily="49" charset="0"/>
                <a:cs typeface="Courier New" panose="02070309020205020404" pitchFamily="49" charset="0"/>
              </a:rPr>
              <a:t>" : "http://www.w3.org/2001/XMLSchema#",</a:t>
            </a:r>
          </a:p>
          <a:p>
            <a:pPr algn="l"/>
            <a:r>
              <a:rPr lang="en-GB" sz="700" dirty="0">
                <a:solidFill>
                  <a:schemeClr val="tx1"/>
                </a:solidFill>
                <a:latin typeface="Courier New" panose="02070309020205020404" pitchFamily="49" charset="0"/>
                <a:cs typeface="Courier New" panose="02070309020205020404" pitchFamily="49" charset="0"/>
              </a:rPr>
              <a:t>    "</a:t>
            </a:r>
            <a:r>
              <a:rPr lang="en-GB" sz="700" dirty="0" err="1">
                <a:solidFill>
                  <a:schemeClr val="tx1"/>
                </a:solidFill>
                <a:latin typeface="Courier New" panose="02070309020205020404" pitchFamily="49" charset="0"/>
                <a:cs typeface="Courier New" panose="02070309020205020404" pitchFamily="49" charset="0"/>
              </a:rPr>
              <a:t>rdfs</a:t>
            </a:r>
            <a:r>
              <a:rPr lang="en-GB" sz="700" dirty="0">
                <a:solidFill>
                  <a:schemeClr val="tx1"/>
                </a:solidFill>
                <a:latin typeface="Courier New" panose="02070309020205020404" pitchFamily="49" charset="0"/>
                <a:cs typeface="Courier New" panose="02070309020205020404" pitchFamily="49" charset="0"/>
              </a:rPr>
              <a:t>" : "http://www.w3.org/2000/01/rdf-schema#"</a:t>
            </a:r>
          </a:p>
          <a:p>
            <a:pPr algn="l"/>
            <a:r>
              <a:rPr lang="en-GB" sz="700" dirty="0">
                <a:solidFill>
                  <a:schemeClr val="tx1"/>
                </a:solidFill>
                <a:latin typeface="Courier New" panose="02070309020205020404" pitchFamily="49" charset="0"/>
                <a:cs typeface="Courier New" panose="02070309020205020404" pitchFamily="49" charset="0"/>
              </a:rPr>
              <a:t>  }</a:t>
            </a:r>
          </a:p>
          <a:p>
            <a:pPr algn="l"/>
            <a:r>
              <a:rPr lang="en-GB" sz="700" dirty="0">
                <a:solidFill>
                  <a:schemeClr val="tx1"/>
                </a:solidFill>
                <a:latin typeface="Courier New" panose="02070309020205020404" pitchFamily="49" charset="0"/>
                <a:cs typeface="Courier New" panose="02070309020205020404" pitchFamily="49" charset="0"/>
              </a:rPr>
              <a:t>}</a:t>
            </a:r>
          </a:p>
        </p:txBody>
      </p:sp>
      <p:sp>
        <p:nvSpPr>
          <p:cNvPr id="10" name="TextBox 9">
            <a:extLst>
              <a:ext uri="{FF2B5EF4-FFF2-40B4-BE49-F238E27FC236}">
                <a16:creationId xmlns:a16="http://schemas.microsoft.com/office/drawing/2014/main" id="{C3F1FE1E-60EF-412E-AD07-0E1FAB68C7DA}"/>
              </a:ext>
            </a:extLst>
          </p:cNvPr>
          <p:cNvSpPr txBox="1"/>
          <p:nvPr/>
        </p:nvSpPr>
        <p:spPr>
          <a:xfrm>
            <a:off x="7200262" y="1302434"/>
            <a:ext cx="1968809" cy="954107"/>
          </a:xfrm>
          <a:prstGeom prst="rect">
            <a:avLst/>
          </a:prstGeom>
          <a:noFill/>
        </p:spPr>
        <p:txBody>
          <a:bodyPr wrap="none" rtlCol="0">
            <a:spAutoFit/>
          </a:bodyPr>
          <a:lstStyle/>
          <a:p>
            <a:r>
              <a:rPr lang="en-US" dirty="0">
                <a:sym typeface="Wingdings" panose="05000000000000000000" pitchFamily="2" charset="2"/>
              </a:rPr>
              <a:t> My favorite: </a:t>
            </a:r>
          </a:p>
          <a:p>
            <a:pPr marL="285750" indent="-285750">
              <a:buFont typeface="Arial" panose="020B0604020202020204" pitchFamily="34" charset="0"/>
              <a:buChar char="•"/>
            </a:pPr>
            <a:r>
              <a:rPr lang="en-US" dirty="0">
                <a:sym typeface="Wingdings" panose="05000000000000000000" pitchFamily="2" charset="2"/>
              </a:rPr>
              <a:t>easy to read, </a:t>
            </a:r>
          </a:p>
          <a:p>
            <a:pPr marL="285750" indent="-285750">
              <a:buFont typeface="Arial" panose="020B0604020202020204" pitchFamily="34" charset="0"/>
              <a:buChar char="•"/>
            </a:pPr>
            <a:r>
              <a:rPr lang="en-US" dirty="0">
                <a:sym typeface="Wingdings" panose="05000000000000000000" pitchFamily="2" charset="2"/>
              </a:rPr>
              <a:t>succinct, </a:t>
            </a:r>
          </a:p>
          <a:p>
            <a:pPr marL="285750" indent="-285750">
              <a:buFont typeface="Arial" panose="020B0604020202020204" pitchFamily="34" charset="0"/>
              <a:buChar char="•"/>
            </a:pPr>
            <a:r>
              <a:rPr lang="en-US" dirty="0">
                <a:sym typeface="Wingdings" panose="05000000000000000000" pitchFamily="2" charset="2"/>
              </a:rPr>
              <a:t>similar to SPARQL</a:t>
            </a:r>
            <a:endParaRPr lang="en-GB" dirty="0"/>
          </a:p>
        </p:txBody>
      </p:sp>
    </p:spTree>
    <p:extLst>
      <p:ext uri="{BB962C8B-B14F-4D97-AF65-F5344CB8AC3E}">
        <p14:creationId xmlns:p14="http://schemas.microsoft.com/office/powerpoint/2010/main" val="32773298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720A2-4013-4EF8-9AAC-B39EC3F4957D}"/>
              </a:ext>
            </a:extLst>
          </p:cNvPr>
          <p:cNvSpPr>
            <a:spLocks noGrp="1"/>
          </p:cNvSpPr>
          <p:nvPr>
            <p:ph type="title"/>
          </p:nvPr>
        </p:nvSpPr>
        <p:spPr/>
        <p:txBody>
          <a:bodyPr>
            <a:normAutofit fontScale="90000"/>
          </a:bodyPr>
          <a:lstStyle/>
          <a:p>
            <a:r>
              <a:rPr lang="en-US" dirty="0"/>
              <a:t>Disclaimer: Quads not Triples</a:t>
            </a:r>
            <a:endParaRPr lang="en-GB" dirty="0"/>
          </a:p>
        </p:txBody>
      </p:sp>
      <p:sp>
        <p:nvSpPr>
          <p:cNvPr id="3" name="Text Placeholder 2">
            <a:extLst>
              <a:ext uri="{FF2B5EF4-FFF2-40B4-BE49-F238E27FC236}">
                <a16:creationId xmlns:a16="http://schemas.microsoft.com/office/drawing/2014/main" id="{7F5B4D22-677F-44BD-B682-06E1E4F73020}"/>
              </a:ext>
            </a:extLst>
          </p:cNvPr>
          <p:cNvSpPr>
            <a:spLocks noGrp="1"/>
          </p:cNvSpPr>
          <p:nvPr>
            <p:ph type="body" idx="1"/>
          </p:nvPr>
        </p:nvSpPr>
        <p:spPr>
          <a:xfrm>
            <a:off x="197142" y="1310780"/>
            <a:ext cx="8229600" cy="4525963"/>
          </a:xfrm>
        </p:spPr>
        <p:txBody>
          <a:bodyPr/>
          <a:lstStyle/>
          <a:p>
            <a:pPr marL="114300" indent="0">
              <a:buNone/>
            </a:pPr>
            <a:r>
              <a:rPr lang="en-US" dirty="0"/>
              <a:t>I have lied </a:t>
            </a:r>
            <a:r>
              <a:rPr lang="en-US" dirty="0">
                <a:sym typeface="Wingdings" panose="05000000000000000000" pitchFamily="2" charset="2"/>
              </a:rPr>
              <a:t></a:t>
            </a:r>
          </a:p>
          <a:p>
            <a:r>
              <a:rPr lang="en-US" dirty="0">
                <a:sym typeface="Wingdings" panose="05000000000000000000" pitchFamily="2" charset="2"/>
              </a:rPr>
              <a:t>Triples are usually organized into graphs</a:t>
            </a:r>
          </a:p>
          <a:p>
            <a:pPr lvl="1"/>
            <a:r>
              <a:rPr lang="en-US" dirty="0">
                <a:sym typeface="Wingdings" panose="05000000000000000000" pitchFamily="2" charset="2"/>
              </a:rPr>
              <a:t>The identifier of the graph is also an IRI, g</a:t>
            </a:r>
          </a:p>
          <a:p>
            <a:r>
              <a:rPr lang="en-US" dirty="0">
                <a:sym typeface="Wingdings" panose="05000000000000000000" pitchFamily="2" charset="2"/>
              </a:rPr>
              <a:t>The complete key to a triple is </a:t>
            </a:r>
          </a:p>
          <a:p>
            <a:pPr lvl="2"/>
            <a:r>
              <a:rPr lang="en-US" dirty="0">
                <a:sym typeface="Wingdings" panose="05000000000000000000" pitchFamily="2" charset="2"/>
              </a:rPr>
              <a:t>graph, subject, predicate/property, object</a:t>
            </a:r>
          </a:p>
          <a:p>
            <a:pPr lvl="1"/>
            <a:r>
              <a:rPr lang="en-US" dirty="0">
                <a:sym typeface="Wingdings" panose="05000000000000000000" pitchFamily="2" charset="2"/>
              </a:rPr>
              <a:t>Or sometimes</a:t>
            </a:r>
          </a:p>
          <a:p>
            <a:pPr lvl="2"/>
            <a:r>
              <a:rPr lang="en-US" dirty="0">
                <a:sym typeface="Wingdings" panose="05000000000000000000" pitchFamily="2" charset="2"/>
              </a:rPr>
              <a:t>context, subject, predicate/property, object</a:t>
            </a:r>
          </a:p>
          <a:p>
            <a:pPr lvl="1"/>
            <a:r>
              <a:rPr lang="en-US" dirty="0">
                <a:sym typeface="Wingdings" panose="05000000000000000000" pitchFamily="2" charset="2"/>
              </a:rPr>
              <a:t>Or in shorthand</a:t>
            </a:r>
          </a:p>
          <a:p>
            <a:pPr lvl="2"/>
            <a:r>
              <a:rPr lang="en-US" dirty="0" err="1">
                <a:sym typeface="Wingdings" panose="05000000000000000000" pitchFamily="2" charset="2"/>
              </a:rPr>
              <a:t>g,s,p,o</a:t>
            </a:r>
            <a:endParaRPr lang="en-GB" dirty="0"/>
          </a:p>
        </p:txBody>
      </p:sp>
    </p:spTree>
    <p:extLst>
      <p:ext uri="{BB962C8B-B14F-4D97-AF65-F5344CB8AC3E}">
        <p14:creationId xmlns:p14="http://schemas.microsoft.com/office/powerpoint/2010/main" val="658201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BF5BA-5957-43B6-8E16-A8481CEE3545}"/>
              </a:ext>
            </a:extLst>
          </p:cNvPr>
          <p:cNvSpPr>
            <a:spLocks noGrp="1"/>
          </p:cNvSpPr>
          <p:nvPr>
            <p:ph type="title"/>
          </p:nvPr>
        </p:nvSpPr>
        <p:spPr/>
        <p:txBody>
          <a:bodyPr>
            <a:normAutofit fontScale="90000"/>
          </a:bodyPr>
          <a:lstStyle/>
          <a:p>
            <a:r>
              <a:rPr lang="en-US" dirty="0"/>
              <a:t>Editing Graphs</a:t>
            </a:r>
            <a:endParaRPr lang="en-GB" dirty="0"/>
          </a:p>
        </p:txBody>
      </p:sp>
      <p:sp>
        <p:nvSpPr>
          <p:cNvPr id="3" name="Text Placeholder 2">
            <a:extLst>
              <a:ext uri="{FF2B5EF4-FFF2-40B4-BE49-F238E27FC236}">
                <a16:creationId xmlns:a16="http://schemas.microsoft.com/office/drawing/2014/main" id="{F9DF18B5-0A84-4928-942F-E9ACB898555D}"/>
              </a:ext>
            </a:extLst>
          </p:cNvPr>
          <p:cNvSpPr>
            <a:spLocks noGrp="1"/>
          </p:cNvSpPr>
          <p:nvPr>
            <p:ph type="body" idx="1"/>
          </p:nvPr>
        </p:nvSpPr>
        <p:spPr>
          <a:xfrm>
            <a:off x="0" y="1219200"/>
            <a:ext cx="9043333" cy="5471719"/>
          </a:xfrm>
        </p:spPr>
        <p:txBody>
          <a:bodyPr>
            <a:normAutofit fontScale="77500" lnSpcReduction="20000"/>
          </a:bodyPr>
          <a:lstStyle/>
          <a:p>
            <a:pPr marL="114300" indent="0">
              <a:buNone/>
            </a:pPr>
            <a:r>
              <a:rPr lang="en-US" dirty="0"/>
              <a:t>We need a way of creating and editing graphs</a:t>
            </a:r>
          </a:p>
          <a:p>
            <a:r>
              <a:rPr lang="en-US" dirty="0"/>
              <a:t>Many use a simple text editor!</a:t>
            </a:r>
          </a:p>
          <a:p>
            <a:pPr lvl="1"/>
            <a:r>
              <a:rPr lang="en-US" dirty="0"/>
              <a:t>Notepad++ </a:t>
            </a:r>
            <a:r>
              <a:rPr lang="en-US" dirty="0" err="1"/>
              <a:t>etc</a:t>
            </a:r>
            <a:endParaRPr lang="en-US" dirty="0"/>
          </a:p>
          <a:p>
            <a:r>
              <a:rPr lang="en-US" dirty="0"/>
              <a:t>Integrated Development Environments (IDEs) make it easier</a:t>
            </a:r>
          </a:p>
          <a:p>
            <a:pPr lvl="1"/>
            <a:r>
              <a:rPr lang="en-US" dirty="0"/>
              <a:t>Protégé, </a:t>
            </a:r>
          </a:p>
          <a:p>
            <a:pPr lvl="2"/>
            <a:r>
              <a:rPr lang="en-US" dirty="0"/>
              <a:t>free IDE</a:t>
            </a:r>
          </a:p>
          <a:p>
            <a:pPr lvl="1"/>
            <a:r>
              <a:rPr lang="en-US" dirty="0"/>
              <a:t>TopBraidComposer, </a:t>
            </a:r>
          </a:p>
          <a:p>
            <a:pPr lvl="2"/>
            <a:r>
              <a:rPr lang="en-US" dirty="0"/>
              <a:t>Eclipse-based, </a:t>
            </a:r>
          </a:p>
          <a:p>
            <a:pPr lvl="2"/>
            <a:r>
              <a:rPr lang="en-US" dirty="0"/>
              <a:t>licensed but there is a free edition</a:t>
            </a:r>
          </a:p>
          <a:p>
            <a:pPr lvl="1"/>
            <a:r>
              <a:rPr lang="en-US" dirty="0" err="1"/>
              <a:t>LinkedDataHub</a:t>
            </a:r>
            <a:endParaRPr lang="en-US" dirty="0"/>
          </a:p>
          <a:p>
            <a:pPr lvl="2"/>
            <a:r>
              <a:rPr lang="en-US" dirty="0"/>
              <a:t>Online editor</a:t>
            </a:r>
          </a:p>
          <a:p>
            <a:pPr lvl="1"/>
            <a:r>
              <a:rPr lang="en-US" dirty="0"/>
              <a:t>Fluent Editor, </a:t>
            </a:r>
          </a:p>
          <a:p>
            <a:pPr lvl="2"/>
            <a:r>
              <a:rPr lang="en-US" dirty="0"/>
              <a:t>licensed</a:t>
            </a:r>
          </a:p>
          <a:p>
            <a:pPr lvl="1"/>
            <a:r>
              <a:rPr lang="en-US" dirty="0" err="1"/>
              <a:t>RDFStudio</a:t>
            </a:r>
            <a:r>
              <a:rPr lang="en-US" dirty="0"/>
              <a:t>, </a:t>
            </a:r>
          </a:p>
          <a:p>
            <a:pPr lvl="2"/>
            <a:r>
              <a:rPr lang="en-US" dirty="0"/>
              <a:t>licensed</a:t>
            </a:r>
          </a:p>
          <a:p>
            <a:pPr lvl="1"/>
            <a:r>
              <a:rPr lang="en-GB" dirty="0"/>
              <a:t>etc</a:t>
            </a:r>
          </a:p>
        </p:txBody>
      </p:sp>
    </p:spTree>
    <p:extLst>
      <p:ext uri="{BB962C8B-B14F-4D97-AF65-F5344CB8AC3E}">
        <p14:creationId xmlns:p14="http://schemas.microsoft.com/office/powerpoint/2010/main" val="330383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A4824-AA60-4E16-B093-5A08EC822015}"/>
              </a:ext>
            </a:extLst>
          </p:cNvPr>
          <p:cNvSpPr>
            <a:spLocks noGrp="1"/>
          </p:cNvSpPr>
          <p:nvPr>
            <p:ph type="title"/>
          </p:nvPr>
        </p:nvSpPr>
        <p:spPr/>
        <p:txBody>
          <a:bodyPr>
            <a:normAutofit fontScale="90000"/>
          </a:bodyPr>
          <a:lstStyle/>
          <a:p>
            <a:r>
              <a:rPr lang="en-US" dirty="0"/>
              <a:t>Creating Graph with TBC</a:t>
            </a:r>
            <a:endParaRPr lang="en-GB" dirty="0"/>
          </a:p>
        </p:txBody>
      </p:sp>
      <p:sp>
        <p:nvSpPr>
          <p:cNvPr id="3" name="Text Placeholder 2">
            <a:extLst>
              <a:ext uri="{FF2B5EF4-FFF2-40B4-BE49-F238E27FC236}">
                <a16:creationId xmlns:a16="http://schemas.microsoft.com/office/drawing/2014/main" id="{448072DD-B242-42A4-9322-1501F05419B5}"/>
              </a:ext>
            </a:extLst>
          </p:cNvPr>
          <p:cNvSpPr>
            <a:spLocks noGrp="1"/>
          </p:cNvSpPr>
          <p:nvPr>
            <p:ph type="body" idx="1"/>
          </p:nvPr>
        </p:nvSpPr>
        <p:spPr>
          <a:xfrm>
            <a:off x="50333" y="1273029"/>
            <a:ext cx="9034944" cy="4687349"/>
          </a:xfrm>
        </p:spPr>
        <p:txBody>
          <a:bodyPr>
            <a:normAutofit/>
          </a:bodyPr>
          <a:lstStyle/>
          <a:p>
            <a:r>
              <a:rPr lang="en-US" sz="2400" dirty="0"/>
              <a:t>TBC is Eclipse based, so we start by creating a new project</a:t>
            </a:r>
          </a:p>
          <a:p>
            <a:r>
              <a:rPr lang="en-US" sz="2400" dirty="0"/>
              <a:t>Within the project we add a file (aka Graph)</a:t>
            </a:r>
          </a:p>
          <a:p>
            <a:endParaRPr lang="en-US" sz="2400" dirty="0"/>
          </a:p>
          <a:p>
            <a:endParaRPr lang="en-US" sz="2400" dirty="0"/>
          </a:p>
          <a:p>
            <a:endParaRPr lang="en-US" sz="2400" dirty="0"/>
          </a:p>
          <a:p>
            <a:endParaRPr lang="en-US" sz="2400" dirty="0"/>
          </a:p>
          <a:p>
            <a:pPr lvl="1"/>
            <a:r>
              <a:rPr lang="en-US" sz="2000" dirty="0"/>
              <a:t>The ‘base URI’ is the graph IRI</a:t>
            </a:r>
          </a:p>
          <a:p>
            <a:r>
              <a:rPr lang="en-US" sz="2400" dirty="0"/>
              <a:t>This will initialize a ‘graph’ file with some default statements</a:t>
            </a:r>
          </a:p>
          <a:p>
            <a:pPr marL="571500" lvl="1" indent="0">
              <a:buNone/>
            </a:pPr>
            <a:endParaRPr lang="en-GB" sz="2000" dirty="0"/>
          </a:p>
        </p:txBody>
      </p:sp>
      <p:pic>
        <p:nvPicPr>
          <p:cNvPr id="5" name="Picture 4">
            <a:extLst>
              <a:ext uri="{FF2B5EF4-FFF2-40B4-BE49-F238E27FC236}">
                <a16:creationId xmlns:a16="http://schemas.microsoft.com/office/drawing/2014/main" id="{15094CDD-BD53-4AFE-9602-08D74391908B}"/>
              </a:ext>
            </a:extLst>
          </p:cNvPr>
          <p:cNvPicPr>
            <a:picLocks noChangeAspect="1"/>
          </p:cNvPicPr>
          <p:nvPr/>
        </p:nvPicPr>
        <p:blipFill>
          <a:blip r:embed="rId2"/>
          <a:stretch>
            <a:fillRect/>
          </a:stretch>
        </p:blipFill>
        <p:spPr>
          <a:xfrm>
            <a:off x="2369806" y="2164358"/>
            <a:ext cx="2673136" cy="1657891"/>
          </a:xfrm>
          <a:prstGeom prst="rect">
            <a:avLst/>
          </a:prstGeom>
        </p:spPr>
      </p:pic>
      <p:sp>
        <p:nvSpPr>
          <p:cNvPr id="6" name="TextBox 5">
            <a:extLst>
              <a:ext uri="{FF2B5EF4-FFF2-40B4-BE49-F238E27FC236}">
                <a16:creationId xmlns:a16="http://schemas.microsoft.com/office/drawing/2014/main" id="{EFC3917E-2F7D-45AA-8E68-2A60249D786D}"/>
              </a:ext>
            </a:extLst>
          </p:cNvPr>
          <p:cNvSpPr txBox="1"/>
          <p:nvPr/>
        </p:nvSpPr>
        <p:spPr>
          <a:xfrm>
            <a:off x="1996581" y="4713578"/>
            <a:ext cx="4190300" cy="1815882"/>
          </a:xfrm>
          <a:prstGeom prst="rect">
            <a:avLst/>
          </a:prstGeom>
          <a:noFill/>
        </p:spPr>
        <p:txBody>
          <a:bodyPr wrap="square" rtlCol="0">
            <a:spAutoFit/>
          </a:bodyPr>
          <a:lstStyle/>
          <a:p>
            <a:pPr algn="ctr"/>
            <a:r>
              <a:rPr lang="en-GB" sz="800" b="1" dirty="0" err="1">
                <a:latin typeface="+mn-lt"/>
                <a:cs typeface="Courier New" panose="02070309020205020404" pitchFamily="49" charset="0"/>
              </a:rPr>
              <a:t>training.ttl</a:t>
            </a:r>
            <a:endParaRPr lang="en-GB" sz="800" b="1" dirty="0">
              <a:latin typeface="+mn-lt"/>
              <a:cs typeface="Courier New" panose="02070309020205020404" pitchFamily="49" charset="0"/>
            </a:endParaRPr>
          </a:p>
          <a:p>
            <a:pPr algn="l"/>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baseURI</a:t>
            </a:r>
            <a:r>
              <a:rPr lang="en-GB" sz="800" dirty="0">
                <a:latin typeface="Courier New" panose="02070309020205020404" pitchFamily="49" charset="0"/>
                <a:cs typeface="Courier New" panose="02070309020205020404" pitchFamily="49" charset="0"/>
              </a:rPr>
              <a:t>: http://inova8.com/training</a:t>
            </a:r>
          </a:p>
          <a:p>
            <a:pPr algn="l"/>
            <a:r>
              <a:rPr lang="en-GB" sz="800" dirty="0">
                <a:latin typeface="Courier New" panose="02070309020205020404" pitchFamily="49" charset="0"/>
                <a:cs typeface="Courier New" panose="02070309020205020404" pitchFamily="49" charset="0"/>
              </a:rPr>
              <a:t># prefix: training</a:t>
            </a:r>
          </a:p>
          <a:p>
            <a:pPr algn="l"/>
            <a:endParaRPr lang="en-GB" sz="800" dirty="0">
              <a:latin typeface="Courier New" panose="02070309020205020404" pitchFamily="49" charset="0"/>
              <a:cs typeface="Courier New" panose="02070309020205020404" pitchFamily="49" charset="0"/>
            </a:endParaRPr>
          </a:p>
          <a:p>
            <a:pPr algn="l"/>
            <a:r>
              <a:rPr lang="en-US" sz="800" dirty="0">
                <a:latin typeface="Courier New" panose="02070309020205020404" pitchFamily="49" charset="0"/>
                <a:cs typeface="Courier New" panose="02070309020205020404" pitchFamily="49" charset="0"/>
              </a:rPr>
              <a:t>@prefix owl: &lt;http://www.w3.org/2002/07/owl#&gt; .</a:t>
            </a:r>
          </a:p>
          <a:p>
            <a:pPr algn="l"/>
            <a:r>
              <a:rPr lang="da-DK" sz="800" dirty="0">
                <a:latin typeface="Courier New" panose="02070309020205020404" pitchFamily="49" charset="0"/>
                <a:cs typeface="Courier New" panose="02070309020205020404" pitchFamily="49" charset="0"/>
              </a:rPr>
              <a:t>@prefix rdf: &lt;http://www.w3.org/1999/02/22-rdf-syntax-ns#&gt; .</a:t>
            </a:r>
          </a:p>
          <a:p>
            <a:pPr algn="l"/>
            <a:r>
              <a:rPr lang="en-GB" sz="800" dirty="0">
                <a:latin typeface="Courier New" panose="02070309020205020404" pitchFamily="49" charset="0"/>
                <a:cs typeface="Courier New" panose="02070309020205020404" pitchFamily="49" charset="0"/>
              </a:rPr>
              <a:t>@prefix </a:t>
            </a:r>
            <a:r>
              <a:rPr lang="en-GB" sz="800" dirty="0" err="1">
                <a:latin typeface="Courier New" panose="02070309020205020404" pitchFamily="49" charset="0"/>
                <a:cs typeface="Courier New" panose="02070309020205020404" pitchFamily="49" charset="0"/>
              </a:rPr>
              <a:t>rdfs</a:t>
            </a:r>
            <a:r>
              <a:rPr lang="en-GB" sz="800" dirty="0">
                <a:latin typeface="Courier New" panose="02070309020205020404" pitchFamily="49" charset="0"/>
                <a:cs typeface="Courier New" panose="02070309020205020404" pitchFamily="49" charset="0"/>
              </a:rPr>
              <a:t>: &lt;http://www.w3.org/2000/01/rdf-schema#&gt; .</a:t>
            </a:r>
          </a:p>
          <a:p>
            <a:pPr algn="l"/>
            <a:r>
              <a:rPr lang="en-US" sz="800" dirty="0">
                <a:latin typeface="Courier New" panose="02070309020205020404" pitchFamily="49" charset="0"/>
                <a:cs typeface="Courier New" panose="02070309020205020404" pitchFamily="49" charset="0"/>
              </a:rPr>
              <a:t>@prefix training: &lt;http://inova8.com/training#&gt; .</a:t>
            </a:r>
          </a:p>
          <a:p>
            <a:pPr algn="l"/>
            <a:r>
              <a:rPr lang="en-GB" sz="800" dirty="0">
                <a:latin typeface="Courier New" panose="02070309020205020404" pitchFamily="49" charset="0"/>
                <a:cs typeface="Courier New" panose="02070309020205020404" pitchFamily="49" charset="0"/>
              </a:rPr>
              <a:t>@prefix </a:t>
            </a:r>
            <a:r>
              <a:rPr lang="en-GB" sz="800" dirty="0" err="1">
                <a:latin typeface="Courier New" panose="02070309020205020404" pitchFamily="49" charset="0"/>
                <a:cs typeface="Courier New" panose="02070309020205020404" pitchFamily="49" charset="0"/>
              </a:rPr>
              <a:t>xsd</a:t>
            </a:r>
            <a:r>
              <a:rPr lang="en-GB" sz="800" dirty="0">
                <a:latin typeface="Courier New" panose="02070309020205020404" pitchFamily="49" charset="0"/>
                <a:cs typeface="Courier New" panose="02070309020205020404" pitchFamily="49" charset="0"/>
              </a:rPr>
              <a:t>: &lt;http://www.w3.org/2001/XMLSchema#&gt; .</a:t>
            </a:r>
          </a:p>
          <a:p>
            <a:pPr algn="l"/>
            <a:endParaRPr lang="en-GB" sz="800" dirty="0">
              <a:latin typeface="Courier New" panose="02070309020205020404" pitchFamily="49" charset="0"/>
              <a:cs typeface="Courier New" panose="02070309020205020404" pitchFamily="49" charset="0"/>
            </a:endParaRPr>
          </a:p>
          <a:p>
            <a:pPr algn="l"/>
            <a:r>
              <a:rPr lang="en-GB" sz="800" dirty="0">
                <a:latin typeface="Courier New" panose="02070309020205020404" pitchFamily="49" charset="0"/>
                <a:cs typeface="Courier New" panose="02070309020205020404" pitchFamily="49" charset="0"/>
              </a:rPr>
              <a:t>&lt;http://inova8.com/training&gt;</a:t>
            </a:r>
          </a:p>
          <a:p>
            <a:pPr algn="l"/>
            <a:r>
              <a:rPr lang="en-GB" sz="800" dirty="0">
                <a:latin typeface="Courier New" panose="02070309020205020404" pitchFamily="49" charset="0"/>
                <a:cs typeface="Courier New" panose="02070309020205020404" pitchFamily="49" charset="0"/>
              </a:rPr>
              <a:t>  a owl:Ontology ;</a:t>
            </a:r>
          </a:p>
          <a:p>
            <a:pPr algn="l"/>
            <a:r>
              <a:rPr lang="en-US" sz="800" dirty="0">
                <a:latin typeface="Courier New" panose="02070309020205020404" pitchFamily="49" charset="0"/>
                <a:cs typeface="Courier New" panose="02070309020205020404" pitchFamily="49" charset="0"/>
              </a:rPr>
              <a:t>  </a:t>
            </a:r>
            <a:r>
              <a:rPr lang="en-US" sz="800" dirty="0" err="1">
                <a:latin typeface="Courier New" panose="02070309020205020404" pitchFamily="49" charset="0"/>
                <a:cs typeface="Courier New" panose="02070309020205020404" pitchFamily="49" charset="0"/>
              </a:rPr>
              <a:t>owl:versionInfo</a:t>
            </a:r>
            <a:r>
              <a:rPr lang="en-US" sz="800" dirty="0">
                <a:latin typeface="Courier New" panose="02070309020205020404" pitchFamily="49" charset="0"/>
                <a:cs typeface="Courier New" panose="02070309020205020404" pitchFamily="49" charset="0"/>
              </a:rPr>
              <a:t> "Created with </a:t>
            </a:r>
            <a:r>
              <a:rPr lang="en-US" sz="800" dirty="0" err="1">
                <a:latin typeface="Courier New" panose="02070309020205020404" pitchFamily="49" charset="0"/>
                <a:cs typeface="Courier New" panose="02070309020205020404" pitchFamily="49" charset="0"/>
              </a:rPr>
              <a:t>TopBraid</a:t>
            </a:r>
            <a:r>
              <a:rPr lang="en-US" sz="800" dirty="0">
                <a:latin typeface="Courier New" panose="02070309020205020404" pitchFamily="49" charset="0"/>
                <a:cs typeface="Courier New" panose="02070309020205020404" pitchFamily="49" charset="0"/>
              </a:rPr>
              <a:t> Composer" ;</a:t>
            </a:r>
          </a:p>
          <a:p>
            <a:pPr algn="l"/>
            <a:r>
              <a:rPr lang="en-GB" sz="800" dirty="0">
                <a:latin typeface="Courier New" panose="02070309020205020404" pitchFamily="49" charset="0"/>
                <a:cs typeface="Courier New" panose="02070309020205020404" pitchFamily="49" charset="0"/>
              </a:rPr>
              <a:t>.</a:t>
            </a:r>
            <a:endParaRPr lang="en-GB" sz="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8673143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39CAB93-8CC9-4E34-AB35-FE2721FCAC2B}"/>
              </a:ext>
            </a:extLst>
          </p:cNvPr>
          <p:cNvPicPr>
            <a:picLocks noChangeAspect="1"/>
          </p:cNvPicPr>
          <p:nvPr/>
        </p:nvPicPr>
        <p:blipFill>
          <a:blip r:embed="rId2"/>
          <a:stretch>
            <a:fillRect/>
          </a:stretch>
        </p:blipFill>
        <p:spPr>
          <a:xfrm>
            <a:off x="67733" y="1816392"/>
            <a:ext cx="9144000" cy="4781550"/>
          </a:xfrm>
          <a:prstGeom prst="rect">
            <a:avLst/>
          </a:prstGeom>
        </p:spPr>
      </p:pic>
      <p:sp>
        <p:nvSpPr>
          <p:cNvPr id="2" name="Title 1">
            <a:extLst>
              <a:ext uri="{FF2B5EF4-FFF2-40B4-BE49-F238E27FC236}">
                <a16:creationId xmlns:a16="http://schemas.microsoft.com/office/drawing/2014/main" id="{9A6EAA2F-D408-4E89-BDF6-70BC17693D66}"/>
              </a:ext>
            </a:extLst>
          </p:cNvPr>
          <p:cNvSpPr>
            <a:spLocks noGrp="1"/>
          </p:cNvSpPr>
          <p:nvPr>
            <p:ph type="title"/>
          </p:nvPr>
        </p:nvSpPr>
        <p:spPr/>
        <p:txBody>
          <a:bodyPr>
            <a:normAutofit fontScale="90000"/>
          </a:bodyPr>
          <a:lstStyle/>
          <a:p>
            <a:r>
              <a:rPr lang="en-US" dirty="0"/>
              <a:t>Editing Graph with TBC</a:t>
            </a:r>
            <a:endParaRPr lang="en-GB" dirty="0"/>
          </a:p>
        </p:txBody>
      </p:sp>
      <p:sp>
        <p:nvSpPr>
          <p:cNvPr id="6" name="Cloud 5">
            <a:extLst>
              <a:ext uri="{FF2B5EF4-FFF2-40B4-BE49-F238E27FC236}">
                <a16:creationId xmlns:a16="http://schemas.microsoft.com/office/drawing/2014/main" id="{81EE5317-4C16-41F5-9DA5-9FB71A22C130}"/>
              </a:ext>
            </a:extLst>
          </p:cNvPr>
          <p:cNvSpPr/>
          <p:nvPr/>
        </p:nvSpPr>
        <p:spPr>
          <a:xfrm>
            <a:off x="613095" y="2655675"/>
            <a:ext cx="1438713" cy="103072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ctr"/>
            <a:r>
              <a:rPr lang="en-US" sz="1100" dirty="0">
                <a:solidFill>
                  <a:schemeClr val="tx1"/>
                </a:solidFill>
              </a:rPr>
              <a:t>Classes, right-click allows creation of new ‘thing’ </a:t>
            </a:r>
            <a:endParaRPr lang="en-GB" sz="1100" dirty="0">
              <a:solidFill>
                <a:schemeClr val="tx1"/>
              </a:solidFill>
            </a:endParaRPr>
          </a:p>
        </p:txBody>
      </p:sp>
      <p:sp>
        <p:nvSpPr>
          <p:cNvPr id="7" name="Cloud 6">
            <a:extLst>
              <a:ext uri="{FF2B5EF4-FFF2-40B4-BE49-F238E27FC236}">
                <a16:creationId xmlns:a16="http://schemas.microsoft.com/office/drawing/2014/main" id="{81F2A64A-3DE4-4465-A6EC-D6E2A3EE67AC}"/>
              </a:ext>
            </a:extLst>
          </p:cNvPr>
          <p:cNvSpPr/>
          <p:nvPr/>
        </p:nvSpPr>
        <p:spPr>
          <a:xfrm>
            <a:off x="659934" y="5064153"/>
            <a:ext cx="1252756" cy="757806"/>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dirty="0">
                <a:solidFill>
                  <a:schemeClr val="tx1"/>
                </a:solidFill>
              </a:rPr>
              <a:t>Projects and files/graphs </a:t>
            </a:r>
            <a:endParaRPr lang="en-GB" sz="1100" dirty="0">
              <a:solidFill>
                <a:schemeClr val="tx1"/>
              </a:solidFill>
            </a:endParaRPr>
          </a:p>
        </p:txBody>
      </p:sp>
      <p:sp>
        <p:nvSpPr>
          <p:cNvPr id="9" name="Cloud 8">
            <a:extLst>
              <a:ext uri="{FF2B5EF4-FFF2-40B4-BE49-F238E27FC236}">
                <a16:creationId xmlns:a16="http://schemas.microsoft.com/office/drawing/2014/main" id="{62255625-1376-4681-B476-031E72DF7306}"/>
              </a:ext>
            </a:extLst>
          </p:cNvPr>
          <p:cNvSpPr/>
          <p:nvPr/>
        </p:nvSpPr>
        <p:spPr>
          <a:xfrm>
            <a:off x="4682415" y="2765008"/>
            <a:ext cx="1827441" cy="921391"/>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dirty="0">
                <a:solidFill>
                  <a:schemeClr val="tx1"/>
                </a:solidFill>
              </a:rPr>
              <a:t>Editor of ‘thing’, where new ‘facts’ can be added</a:t>
            </a:r>
            <a:endParaRPr lang="en-GB" sz="1100" dirty="0">
              <a:solidFill>
                <a:schemeClr val="tx1"/>
              </a:solidFill>
            </a:endParaRPr>
          </a:p>
        </p:txBody>
      </p:sp>
      <p:sp>
        <p:nvSpPr>
          <p:cNvPr id="10" name="Cloud 9">
            <a:extLst>
              <a:ext uri="{FF2B5EF4-FFF2-40B4-BE49-F238E27FC236}">
                <a16:creationId xmlns:a16="http://schemas.microsoft.com/office/drawing/2014/main" id="{C7FE5550-7BDA-4279-8681-C53259423F94}"/>
              </a:ext>
            </a:extLst>
          </p:cNvPr>
          <p:cNvSpPr/>
          <p:nvPr/>
        </p:nvSpPr>
        <p:spPr>
          <a:xfrm>
            <a:off x="3053592" y="5313733"/>
            <a:ext cx="1396767" cy="757806"/>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dirty="0">
                <a:solidFill>
                  <a:schemeClr val="tx1"/>
                </a:solidFill>
              </a:rPr>
              <a:t>SPARQL query of the current graph</a:t>
            </a:r>
            <a:endParaRPr lang="en-GB" sz="1100" dirty="0">
              <a:solidFill>
                <a:schemeClr val="tx1"/>
              </a:solidFill>
            </a:endParaRPr>
          </a:p>
        </p:txBody>
      </p:sp>
      <p:sp>
        <p:nvSpPr>
          <p:cNvPr id="11" name="Cloud 10">
            <a:extLst>
              <a:ext uri="{FF2B5EF4-FFF2-40B4-BE49-F238E27FC236}">
                <a16:creationId xmlns:a16="http://schemas.microsoft.com/office/drawing/2014/main" id="{16B28A34-8D3C-4E5A-86A4-3485D4655399}"/>
              </a:ext>
            </a:extLst>
          </p:cNvPr>
          <p:cNvSpPr/>
          <p:nvPr/>
        </p:nvSpPr>
        <p:spPr>
          <a:xfrm>
            <a:off x="7048150" y="5313733"/>
            <a:ext cx="1396767" cy="757806"/>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dirty="0">
                <a:solidFill>
                  <a:schemeClr val="tx1"/>
                </a:solidFill>
              </a:rPr>
              <a:t>SPARQL query results</a:t>
            </a:r>
            <a:endParaRPr lang="en-GB" sz="1100" dirty="0">
              <a:solidFill>
                <a:schemeClr val="tx1"/>
              </a:solidFill>
            </a:endParaRPr>
          </a:p>
        </p:txBody>
      </p:sp>
      <p:sp>
        <p:nvSpPr>
          <p:cNvPr id="12" name="Cloud 11">
            <a:extLst>
              <a:ext uri="{FF2B5EF4-FFF2-40B4-BE49-F238E27FC236}">
                <a16:creationId xmlns:a16="http://schemas.microsoft.com/office/drawing/2014/main" id="{CB34A6F5-3063-48EE-A051-D4A94D8AEBD3}"/>
              </a:ext>
            </a:extLst>
          </p:cNvPr>
          <p:cNvSpPr/>
          <p:nvPr/>
        </p:nvSpPr>
        <p:spPr>
          <a:xfrm>
            <a:off x="1912690" y="1518663"/>
            <a:ext cx="1624668" cy="896270"/>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dirty="0">
                <a:solidFill>
                  <a:schemeClr val="tx1"/>
                </a:solidFill>
              </a:rPr>
              <a:t>Current graph, although other graphs can be ‘imported’</a:t>
            </a:r>
            <a:endParaRPr lang="en-GB" sz="1100" dirty="0">
              <a:solidFill>
                <a:schemeClr val="tx1"/>
              </a:solidFill>
            </a:endParaRPr>
          </a:p>
        </p:txBody>
      </p:sp>
    </p:spTree>
    <p:extLst>
      <p:ext uri="{BB962C8B-B14F-4D97-AF65-F5344CB8AC3E}">
        <p14:creationId xmlns:p14="http://schemas.microsoft.com/office/powerpoint/2010/main" val="37059411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E7163-ACF9-4A84-AC0B-A35BEC6BFC3F}"/>
              </a:ext>
            </a:extLst>
          </p:cNvPr>
          <p:cNvSpPr>
            <a:spLocks noGrp="1"/>
          </p:cNvSpPr>
          <p:nvPr>
            <p:ph type="title"/>
          </p:nvPr>
        </p:nvSpPr>
        <p:spPr/>
        <p:txBody>
          <a:bodyPr>
            <a:normAutofit fontScale="90000"/>
          </a:bodyPr>
          <a:lstStyle/>
          <a:p>
            <a:r>
              <a:rPr lang="en-US" dirty="0" err="1"/>
              <a:t>TripleStores</a:t>
            </a:r>
            <a:endParaRPr lang="en-GB" dirty="0"/>
          </a:p>
        </p:txBody>
      </p:sp>
      <p:sp>
        <p:nvSpPr>
          <p:cNvPr id="3" name="Text Placeholder 2">
            <a:extLst>
              <a:ext uri="{FF2B5EF4-FFF2-40B4-BE49-F238E27FC236}">
                <a16:creationId xmlns:a16="http://schemas.microsoft.com/office/drawing/2014/main" id="{87555828-B0B4-441C-8CD5-E9B45A03E1CA}"/>
              </a:ext>
            </a:extLst>
          </p:cNvPr>
          <p:cNvSpPr>
            <a:spLocks noGrp="1"/>
          </p:cNvSpPr>
          <p:nvPr>
            <p:ph type="body" idx="1"/>
          </p:nvPr>
        </p:nvSpPr>
        <p:spPr>
          <a:xfrm>
            <a:off x="0" y="1219200"/>
            <a:ext cx="9010481" cy="5234198"/>
          </a:xfrm>
        </p:spPr>
        <p:txBody>
          <a:bodyPr>
            <a:normAutofit lnSpcReduction="10000"/>
          </a:bodyPr>
          <a:lstStyle/>
          <a:p>
            <a:r>
              <a:rPr lang="en-US" dirty="0"/>
              <a:t>Graph files are perfect for developing/exchanging graph data</a:t>
            </a:r>
          </a:p>
          <a:p>
            <a:pPr lvl="1"/>
            <a:r>
              <a:rPr lang="en-US" dirty="0"/>
              <a:t>For large (billions/trillions of statements) we need a triplestore database</a:t>
            </a:r>
          </a:p>
          <a:p>
            <a:r>
              <a:rPr lang="en-US" dirty="0"/>
              <a:t>RDF4J is Eclipse opensource, and used as part of many commercial triple-stores</a:t>
            </a:r>
          </a:p>
          <a:p>
            <a:pPr lvl="1"/>
            <a:r>
              <a:rPr lang="en-US" dirty="0"/>
              <a:t>Offers alternative storage</a:t>
            </a:r>
          </a:p>
          <a:p>
            <a:pPr lvl="2"/>
            <a:r>
              <a:rPr lang="en-US" dirty="0"/>
              <a:t>Memory</a:t>
            </a:r>
          </a:p>
          <a:p>
            <a:pPr lvl="2"/>
            <a:r>
              <a:rPr lang="en-US" dirty="0"/>
              <a:t>File </a:t>
            </a:r>
          </a:p>
          <a:p>
            <a:pPr lvl="2"/>
            <a:r>
              <a:rPr lang="en-US" dirty="0"/>
              <a:t>Bigdata (</a:t>
            </a:r>
            <a:r>
              <a:rPr lang="en-US" dirty="0" err="1"/>
              <a:t>Hbase</a:t>
            </a:r>
            <a:r>
              <a:rPr lang="en-US" dirty="0"/>
              <a:t>)</a:t>
            </a:r>
          </a:p>
          <a:p>
            <a:pPr lvl="1"/>
            <a:r>
              <a:rPr lang="en-US" dirty="0"/>
              <a:t>Integrates with Lucene text indexing</a:t>
            </a:r>
          </a:p>
        </p:txBody>
      </p:sp>
    </p:spTree>
    <p:extLst>
      <p:ext uri="{BB962C8B-B14F-4D97-AF65-F5344CB8AC3E}">
        <p14:creationId xmlns:p14="http://schemas.microsoft.com/office/powerpoint/2010/main" val="77136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C0432-E6EA-41ED-A9EA-6D85CDAA505B}"/>
              </a:ext>
            </a:extLst>
          </p:cNvPr>
          <p:cNvSpPr>
            <a:spLocks noGrp="1"/>
          </p:cNvSpPr>
          <p:nvPr>
            <p:ph type="title"/>
          </p:nvPr>
        </p:nvSpPr>
        <p:spPr/>
        <p:txBody>
          <a:bodyPr>
            <a:normAutofit fontScale="90000"/>
          </a:bodyPr>
          <a:lstStyle/>
          <a:p>
            <a:r>
              <a:rPr lang="en-US" dirty="0"/>
              <a:t>RDF4J Workbench</a:t>
            </a:r>
            <a:endParaRPr lang="en-GB" dirty="0"/>
          </a:p>
        </p:txBody>
      </p:sp>
      <p:sp>
        <p:nvSpPr>
          <p:cNvPr id="3" name="Text Placeholder 2">
            <a:extLst>
              <a:ext uri="{FF2B5EF4-FFF2-40B4-BE49-F238E27FC236}">
                <a16:creationId xmlns:a16="http://schemas.microsoft.com/office/drawing/2014/main" id="{FDED812F-F515-4BF6-8557-E6EE11FD66A6}"/>
              </a:ext>
            </a:extLst>
          </p:cNvPr>
          <p:cNvSpPr>
            <a:spLocks noGrp="1"/>
          </p:cNvSpPr>
          <p:nvPr>
            <p:ph type="body" idx="1"/>
          </p:nvPr>
        </p:nvSpPr>
        <p:spPr>
          <a:xfrm>
            <a:off x="32368" y="1325912"/>
            <a:ext cx="5037292" cy="766720"/>
          </a:xfrm>
        </p:spPr>
        <p:txBody>
          <a:bodyPr>
            <a:normAutofit fontScale="62500" lnSpcReduction="20000"/>
          </a:bodyPr>
          <a:lstStyle/>
          <a:p>
            <a:r>
              <a:rPr lang="en-US" dirty="0"/>
              <a:t>Create a new repository</a:t>
            </a:r>
          </a:p>
          <a:p>
            <a:pPr lvl="1"/>
            <a:r>
              <a:rPr lang="en-US" dirty="0"/>
              <a:t>In this case ‘Training’ </a:t>
            </a:r>
            <a:r>
              <a:rPr lang="en-US" dirty="0" err="1"/>
              <a:t>memoryStore</a:t>
            </a:r>
            <a:endParaRPr lang="en-GB" dirty="0"/>
          </a:p>
        </p:txBody>
      </p:sp>
      <p:pic>
        <p:nvPicPr>
          <p:cNvPr id="9" name="Picture 8">
            <a:extLst>
              <a:ext uri="{FF2B5EF4-FFF2-40B4-BE49-F238E27FC236}">
                <a16:creationId xmlns:a16="http://schemas.microsoft.com/office/drawing/2014/main" id="{DD46C557-37ED-4454-8D9A-FDB9CB6554BA}"/>
              </a:ext>
            </a:extLst>
          </p:cNvPr>
          <p:cNvPicPr>
            <a:picLocks noChangeAspect="1"/>
          </p:cNvPicPr>
          <p:nvPr/>
        </p:nvPicPr>
        <p:blipFill>
          <a:blip r:embed="rId2"/>
          <a:stretch>
            <a:fillRect/>
          </a:stretch>
        </p:blipFill>
        <p:spPr>
          <a:xfrm>
            <a:off x="5017062" y="1219200"/>
            <a:ext cx="3155894" cy="2643327"/>
          </a:xfrm>
          <a:prstGeom prst="rect">
            <a:avLst/>
          </a:prstGeom>
        </p:spPr>
      </p:pic>
      <p:pic>
        <p:nvPicPr>
          <p:cNvPr id="11" name="Picture 10">
            <a:extLst>
              <a:ext uri="{FF2B5EF4-FFF2-40B4-BE49-F238E27FC236}">
                <a16:creationId xmlns:a16="http://schemas.microsoft.com/office/drawing/2014/main" id="{DB05936C-CB4B-4C5B-A058-7A4C0E1DECB5}"/>
              </a:ext>
            </a:extLst>
          </p:cNvPr>
          <p:cNvPicPr>
            <a:picLocks noChangeAspect="1"/>
          </p:cNvPicPr>
          <p:nvPr/>
        </p:nvPicPr>
        <p:blipFill>
          <a:blip r:embed="rId3"/>
          <a:stretch>
            <a:fillRect/>
          </a:stretch>
        </p:blipFill>
        <p:spPr>
          <a:xfrm>
            <a:off x="5069660" y="4021239"/>
            <a:ext cx="3244906" cy="2303361"/>
          </a:xfrm>
          <a:prstGeom prst="rect">
            <a:avLst/>
          </a:prstGeom>
        </p:spPr>
      </p:pic>
      <p:sp>
        <p:nvSpPr>
          <p:cNvPr id="12" name="Text Placeholder 2">
            <a:extLst>
              <a:ext uri="{FF2B5EF4-FFF2-40B4-BE49-F238E27FC236}">
                <a16:creationId xmlns:a16="http://schemas.microsoft.com/office/drawing/2014/main" id="{B39961A4-265C-40D9-A783-9DD9522443B6}"/>
              </a:ext>
            </a:extLst>
          </p:cNvPr>
          <p:cNvSpPr txBox="1">
            <a:spLocks/>
          </p:cNvSpPr>
          <p:nvPr/>
        </p:nvSpPr>
        <p:spPr>
          <a:xfrm>
            <a:off x="156446" y="4003365"/>
            <a:ext cx="5037292" cy="766720"/>
          </a:xfrm>
          <a:prstGeom prst="rect">
            <a:avLst/>
          </a:prstGeom>
          <a:noFill/>
          <a:ln>
            <a:noFill/>
          </a:ln>
        </p:spPr>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Arial" panose="020B0604020202020204" pitchFamily="34" charset="0"/>
                <a:ea typeface="Arial"/>
                <a:cs typeface="Arial" panose="020B0604020202020204" pitchFamily="34" charset="0"/>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r>
              <a:rPr lang="en-US" sz="2000" dirty="0"/>
              <a:t>Add graph ‘files’</a:t>
            </a:r>
          </a:p>
          <a:p>
            <a:pPr lvl="1"/>
            <a:r>
              <a:rPr lang="en-US" sz="1800" dirty="0"/>
              <a:t>Easy to upload graph files</a:t>
            </a:r>
            <a:endParaRPr lang="en-GB" sz="1800" dirty="0"/>
          </a:p>
        </p:txBody>
      </p:sp>
    </p:spTree>
    <p:extLst>
      <p:ext uri="{BB962C8B-B14F-4D97-AF65-F5344CB8AC3E}">
        <p14:creationId xmlns:p14="http://schemas.microsoft.com/office/powerpoint/2010/main" val="1745861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F8FBB-0E98-4717-A612-7E0BA44F63FE}"/>
              </a:ext>
            </a:extLst>
          </p:cNvPr>
          <p:cNvSpPr>
            <a:spLocks noGrp="1"/>
          </p:cNvSpPr>
          <p:nvPr>
            <p:ph type="title"/>
          </p:nvPr>
        </p:nvSpPr>
        <p:spPr/>
        <p:txBody>
          <a:bodyPr>
            <a:normAutofit fontScale="90000"/>
          </a:bodyPr>
          <a:lstStyle/>
          <a:p>
            <a:r>
              <a:rPr lang="en-US" dirty="0"/>
              <a:t>RDF4J Workbench</a:t>
            </a:r>
            <a:endParaRPr lang="en-GB" dirty="0"/>
          </a:p>
        </p:txBody>
      </p:sp>
      <p:sp>
        <p:nvSpPr>
          <p:cNvPr id="3" name="Text Placeholder 2">
            <a:extLst>
              <a:ext uri="{FF2B5EF4-FFF2-40B4-BE49-F238E27FC236}">
                <a16:creationId xmlns:a16="http://schemas.microsoft.com/office/drawing/2014/main" id="{39FA3FBE-22FD-48C5-B449-A15C1DFB6EA4}"/>
              </a:ext>
            </a:extLst>
          </p:cNvPr>
          <p:cNvSpPr>
            <a:spLocks noGrp="1"/>
          </p:cNvSpPr>
          <p:nvPr>
            <p:ph type="body" idx="1"/>
          </p:nvPr>
        </p:nvSpPr>
        <p:spPr>
          <a:xfrm>
            <a:off x="141610" y="1282846"/>
            <a:ext cx="4288779" cy="1158338"/>
          </a:xfrm>
          <a:noFill/>
          <a:ln>
            <a:noFill/>
          </a:ln>
        </p:spPr>
        <p:txBody>
          <a:bodyPr spcFirstLastPara="1" wrap="square" lIns="91425" tIns="45700" rIns="91425" bIns="45700" anchor="t" anchorCtr="0">
            <a:normAutofit/>
          </a:bodyPr>
          <a:lstStyle/>
          <a:p>
            <a:r>
              <a:rPr lang="en-US" sz="2800" dirty="0"/>
              <a:t>Now we can query, access remotely </a:t>
            </a:r>
            <a:r>
              <a:rPr lang="en-US" sz="2800" dirty="0" err="1"/>
              <a:t>etc</a:t>
            </a:r>
            <a:endParaRPr lang="en-GB" sz="2800" dirty="0"/>
          </a:p>
        </p:txBody>
      </p:sp>
      <p:pic>
        <p:nvPicPr>
          <p:cNvPr id="6" name="Picture 5">
            <a:extLst>
              <a:ext uri="{FF2B5EF4-FFF2-40B4-BE49-F238E27FC236}">
                <a16:creationId xmlns:a16="http://schemas.microsoft.com/office/drawing/2014/main" id="{1152AE44-2685-4CF6-8079-459DF5709B14}"/>
              </a:ext>
            </a:extLst>
          </p:cNvPr>
          <p:cNvPicPr>
            <a:picLocks noChangeAspect="1"/>
          </p:cNvPicPr>
          <p:nvPr/>
        </p:nvPicPr>
        <p:blipFill>
          <a:blip r:embed="rId2"/>
          <a:stretch>
            <a:fillRect/>
          </a:stretch>
        </p:blipFill>
        <p:spPr>
          <a:xfrm>
            <a:off x="4572000" y="1207636"/>
            <a:ext cx="4341377" cy="2509329"/>
          </a:xfrm>
          <a:prstGeom prst="rect">
            <a:avLst/>
          </a:prstGeom>
        </p:spPr>
      </p:pic>
      <p:pic>
        <p:nvPicPr>
          <p:cNvPr id="8" name="Picture 7">
            <a:extLst>
              <a:ext uri="{FF2B5EF4-FFF2-40B4-BE49-F238E27FC236}">
                <a16:creationId xmlns:a16="http://schemas.microsoft.com/office/drawing/2014/main" id="{15101461-928D-4616-B422-C716DEC87970}"/>
              </a:ext>
            </a:extLst>
          </p:cNvPr>
          <p:cNvPicPr>
            <a:picLocks noChangeAspect="1"/>
          </p:cNvPicPr>
          <p:nvPr/>
        </p:nvPicPr>
        <p:blipFill>
          <a:blip r:embed="rId3"/>
          <a:stretch>
            <a:fillRect/>
          </a:stretch>
        </p:blipFill>
        <p:spPr>
          <a:xfrm>
            <a:off x="4527494" y="3750084"/>
            <a:ext cx="4527494" cy="2616906"/>
          </a:xfrm>
          <a:prstGeom prst="rect">
            <a:avLst/>
          </a:prstGeom>
        </p:spPr>
      </p:pic>
      <p:sp>
        <p:nvSpPr>
          <p:cNvPr id="9" name="Text Placeholder 2">
            <a:extLst>
              <a:ext uri="{FF2B5EF4-FFF2-40B4-BE49-F238E27FC236}">
                <a16:creationId xmlns:a16="http://schemas.microsoft.com/office/drawing/2014/main" id="{55DE881D-2AF0-49EB-8E27-4DF1ADF22C60}"/>
              </a:ext>
            </a:extLst>
          </p:cNvPr>
          <p:cNvSpPr txBox="1">
            <a:spLocks/>
          </p:cNvSpPr>
          <p:nvPr/>
        </p:nvSpPr>
        <p:spPr>
          <a:xfrm>
            <a:off x="0" y="3663168"/>
            <a:ext cx="4288779" cy="1158338"/>
          </a:xfrm>
          <a:prstGeom prst="rect">
            <a:avLst/>
          </a:prstGeom>
          <a:noFill/>
          <a:ln>
            <a:noFill/>
          </a:ln>
        </p:spPr>
        <p:txBody>
          <a:bodyPr spcFirstLastPara="1" wrap="square" lIns="91425" tIns="45700" rIns="91425" bIns="45700" anchor="t" anchorCtr="0">
            <a:normAutofit fontScale="85000" lnSpcReduction="10000"/>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Arial" panose="020B0604020202020204" pitchFamily="34" charset="0"/>
                <a:ea typeface="Arial"/>
                <a:cs typeface="Arial" panose="020B0604020202020204" pitchFamily="34" charset="0"/>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r>
              <a:rPr lang="en-US" dirty="0"/>
              <a:t>Workbench is one way to access the data</a:t>
            </a:r>
            <a:endParaRPr lang="en-GB" dirty="0"/>
          </a:p>
        </p:txBody>
      </p:sp>
    </p:spTree>
    <p:extLst>
      <p:ext uri="{BB962C8B-B14F-4D97-AF65-F5344CB8AC3E}">
        <p14:creationId xmlns:p14="http://schemas.microsoft.com/office/powerpoint/2010/main" val="1353098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7EB9D-8D54-4837-855B-A3D2273EDB75}"/>
              </a:ext>
            </a:extLst>
          </p:cNvPr>
          <p:cNvSpPr>
            <a:spLocks noGrp="1"/>
          </p:cNvSpPr>
          <p:nvPr>
            <p:ph type="title"/>
          </p:nvPr>
        </p:nvSpPr>
        <p:spPr/>
        <p:txBody>
          <a:bodyPr>
            <a:normAutofit fontScale="90000"/>
          </a:bodyPr>
          <a:lstStyle/>
          <a:p>
            <a:r>
              <a:rPr lang="en-US" dirty="0" err="1"/>
              <a:t>Jupyter</a:t>
            </a:r>
            <a:r>
              <a:rPr lang="en-US" dirty="0"/>
              <a:t> Labs </a:t>
            </a:r>
            <a:endParaRPr lang="en-GB" dirty="0"/>
          </a:p>
        </p:txBody>
      </p:sp>
      <p:sp>
        <p:nvSpPr>
          <p:cNvPr id="4" name="Text Placeholder 2">
            <a:extLst>
              <a:ext uri="{FF2B5EF4-FFF2-40B4-BE49-F238E27FC236}">
                <a16:creationId xmlns:a16="http://schemas.microsoft.com/office/drawing/2014/main" id="{29F73172-7E0E-4867-9865-67385A8EAC6C}"/>
              </a:ext>
            </a:extLst>
          </p:cNvPr>
          <p:cNvSpPr txBox="1">
            <a:spLocks/>
          </p:cNvSpPr>
          <p:nvPr/>
        </p:nvSpPr>
        <p:spPr>
          <a:xfrm>
            <a:off x="-93059" y="1219200"/>
            <a:ext cx="4232136" cy="1753948"/>
          </a:xfrm>
          <a:prstGeom prst="rect">
            <a:avLst/>
          </a:prstGeom>
          <a:noFill/>
          <a:ln>
            <a:noFill/>
          </a:ln>
        </p:spPr>
        <p:txBody>
          <a:bodyPr spcFirstLastPara="1" wrap="square" lIns="91425" tIns="45700" rIns="91425" bIns="45700" anchor="t" anchorCtr="0">
            <a:normAutofit fontScale="70000" lnSpcReduction="20000"/>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Arial" panose="020B0604020202020204" pitchFamily="34" charset="0"/>
                <a:ea typeface="Arial"/>
                <a:cs typeface="Arial" panose="020B0604020202020204" pitchFamily="34" charset="0"/>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pPr marL="114300" indent="0">
              <a:buNone/>
            </a:pPr>
            <a:r>
              <a:rPr lang="en-US" dirty="0" err="1"/>
              <a:t>Jupyter</a:t>
            </a:r>
            <a:r>
              <a:rPr lang="en-US" dirty="0"/>
              <a:t> is a powerful tool for performing analysis, ML, AI, </a:t>
            </a:r>
            <a:r>
              <a:rPr lang="en-US" dirty="0" err="1"/>
              <a:t>etc</a:t>
            </a:r>
            <a:endParaRPr lang="en-US" dirty="0"/>
          </a:p>
          <a:p>
            <a:pPr lvl="1"/>
            <a:r>
              <a:rPr lang="en-US" dirty="0"/>
              <a:t>Of course, SPARQL is accessible</a:t>
            </a:r>
          </a:p>
          <a:p>
            <a:pPr lvl="1"/>
            <a:r>
              <a:rPr lang="en-US" dirty="0"/>
              <a:t>Zeppelin is an alternative</a:t>
            </a:r>
          </a:p>
        </p:txBody>
      </p:sp>
      <p:pic>
        <p:nvPicPr>
          <p:cNvPr id="6" name="Picture 5">
            <a:extLst>
              <a:ext uri="{FF2B5EF4-FFF2-40B4-BE49-F238E27FC236}">
                <a16:creationId xmlns:a16="http://schemas.microsoft.com/office/drawing/2014/main" id="{F8A6F179-3533-4BA1-8317-F784A08966FC}"/>
              </a:ext>
            </a:extLst>
          </p:cNvPr>
          <p:cNvPicPr>
            <a:picLocks noChangeAspect="1"/>
          </p:cNvPicPr>
          <p:nvPr/>
        </p:nvPicPr>
        <p:blipFill>
          <a:blip r:embed="rId2"/>
          <a:stretch>
            <a:fillRect/>
          </a:stretch>
        </p:blipFill>
        <p:spPr>
          <a:xfrm>
            <a:off x="4572000" y="1549878"/>
            <a:ext cx="3948467" cy="2293840"/>
          </a:xfrm>
          <a:prstGeom prst="rect">
            <a:avLst/>
          </a:prstGeom>
        </p:spPr>
      </p:pic>
      <p:sp>
        <p:nvSpPr>
          <p:cNvPr id="7" name="Text Placeholder 2">
            <a:extLst>
              <a:ext uri="{FF2B5EF4-FFF2-40B4-BE49-F238E27FC236}">
                <a16:creationId xmlns:a16="http://schemas.microsoft.com/office/drawing/2014/main" id="{70AD2B05-92DF-4FD3-A231-812F0500215C}"/>
              </a:ext>
            </a:extLst>
          </p:cNvPr>
          <p:cNvSpPr txBox="1">
            <a:spLocks/>
          </p:cNvSpPr>
          <p:nvPr/>
        </p:nvSpPr>
        <p:spPr>
          <a:xfrm>
            <a:off x="28324" y="3975340"/>
            <a:ext cx="4317100" cy="950812"/>
          </a:xfrm>
          <a:prstGeom prst="rect">
            <a:avLst/>
          </a:prstGeom>
          <a:noFill/>
          <a:ln>
            <a:noFill/>
          </a:ln>
        </p:spPr>
        <p:txBody>
          <a:bodyPr spcFirstLastPara="1" wrap="square" lIns="91425" tIns="45700" rIns="91425" bIns="45700" anchor="t" anchorCtr="0">
            <a:normAutofit fontScale="70000" lnSpcReduction="20000"/>
          </a:bodyPr>
          <a:lstStyle>
            <a:defPPr marR="0" lvl="0" algn="l" rtl="0">
              <a:lnSpc>
                <a:spcPct val="100000"/>
              </a:lnSpc>
              <a:spcBef>
                <a:spcPts val="0"/>
              </a:spcBef>
              <a:spcAft>
                <a:spcPts val="0"/>
              </a:spcAft>
              <a:defRPr/>
            </a:defPPr>
            <a:lvl1pPr marL="457200" indent="-342900">
              <a:spcBef>
                <a:spcPts val="360"/>
              </a:spcBef>
              <a:buClr>
                <a:schemeClr val="dk1"/>
              </a:buClr>
              <a:buSzPts val="1800"/>
              <a:buChar char="•"/>
              <a:defRPr sz="3200">
                <a:solidFill>
                  <a:schemeClr val="dk1"/>
                </a:solidFill>
                <a:latin typeface="Arial" panose="020B0604020202020204" pitchFamily="34" charset="0"/>
                <a:cs typeface="Arial" panose="020B0604020202020204" pitchFamily="34" charset="0"/>
              </a:defRPr>
            </a:lvl1pPr>
            <a:lvl2pPr marL="914400" indent="-342900">
              <a:spcBef>
                <a:spcPts val="360"/>
              </a:spcBef>
              <a:buClr>
                <a:schemeClr val="dk1"/>
              </a:buClr>
              <a:buSzPts val="1800"/>
              <a:buChar char="–"/>
              <a:defRPr sz="2800">
                <a:solidFill>
                  <a:schemeClr val="dk1"/>
                </a:solidFill>
              </a:defRPr>
            </a:lvl2pPr>
            <a:lvl3pPr marL="1371600" indent="-342900">
              <a:spcBef>
                <a:spcPts val="360"/>
              </a:spcBef>
              <a:buClr>
                <a:schemeClr val="dk1"/>
              </a:buClr>
              <a:buSzPts val="1800"/>
              <a:buChar char="•"/>
              <a:defRPr sz="2400">
                <a:solidFill>
                  <a:schemeClr val="dk1"/>
                </a:solidFill>
              </a:defRPr>
            </a:lvl3pPr>
            <a:lvl4pPr marL="1828800" indent="-342900">
              <a:spcBef>
                <a:spcPts val="360"/>
              </a:spcBef>
              <a:buClr>
                <a:schemeClr val="dk1"/>
              </a:buClr>
              <a:buSzPts val="1800"/>
              <a:buChar char="–"/>
              <a:defRPr sz="2000">
                <a:solidFill>
                  <a:schemeClr val="dk1"/>
                </a:solidFill>
              </a:defRPr>
            </a:lvl4pPr>
            <a:lvl5pPr marL="2286000" indent="-342900">
              <a:spcBef>
                <a:spcPts val="360"/>
              </a:spcBef>
              <a:buClr>
                <a:schemeClr val="dk1"/>
              </a:buClr>
              <a:buSzPts val="1800"/>
              <a:buChar char="»"/>
              <a:defRPr sz="2000">
                <a:solidFill>
                  <a:schemeClr val="dk1"/>
                </a:solidFill>
              </a:defRPr>
            </a:lvl5pPr>
            <a:lvl6pPr marL="2743200" indent="-342900">
              <a:spcBef>
                <a:spcPts val="360"/>
              </a:spcBef>
              <a:buClr>
                <a:schemeClr val="dk1"/>
              </a:buClr>
              <a:buSzPts val="1800"/>
              <a:buChar char="•"/>
              <a:defRPr sz="2000">
                <a:solidFill>
                  <a:schemeClr val="dk1"/>
                </a:solidFill>
              </a:defRPr>
            </a:lvl6pPr>
            <a:lvl7pPr marL="3200400" indent="-342900">
              <a:spcBef>
                <a:spcPts val="360"/>
              </a:spcBef>
              <a:buClr>
                <a:schemeClr val="dk1"/>
              </a:buClr>
              <a:buSzPts val="1800"/>
              <a:buChar char="•"/>
              <a:defRPr sz="2000">
                <a:solidFill>
                  <a:schemeClr val="dk1"/>
                </a:solidFill>
              </a:defRPr>
            </a:lvl7pPr>
            <a:lvl8pPr marL="3657600" indent="-342900">
              <a:spcBef>
                <a:spcPts val="360"/>
              </a:spcBef>
              <a:buClr>
                <a:schemeClr val="dk1"/>
              </a:buClr>
              <a:buSzPts val="1800"/>
              <a:buChar char="•"/>
              <a:defRPr sz="2000">
                <a:solidFill>
                  <a:schemeClr val="dk1"/>
                </a:solidFill>
              </a:defRPr>
            </a:lvl8pPr>
            <a:lvl9pPr marL="4114800" indent="-342900">
              <a:spcBef>
                <a:spcPts val="360"/>
              </a:spcBef>
              <a:buClr>
                <a:schemeClr val="dk1"/>
              </a:buClr>
              <a:buSzPts val="1800"/>
              <a:buChar char="•"/>
              <a:defRPr sz="2000">
                <a:solidFill>
                  <a:schemeClr val="dk1"/>
                </a:solidFill>
              </a:defRPr>
            </a:lvl9pPr>
          </a:lstStyle>
          <a:p>
            <a:r>
              <a:rPr lang="en-US" dirty="0"/>
              <a:t>Use a magic to declare the endpoint we want to access</a:t>
            </a:r>
          </a:p>
          <a:p>
            <a:endParaRPr lang="en-GB" dirty="0"/>
          </a:p>
        </p:txBody>
      </p:sp>
      <p:pic>
        <p:nvPicPr>
          <p:cNvPr id="9" name="Picture 8">
            <a:extLst>
              <a:ext uri="{FF2B5EF4-FFF2-40B4-BE49-F238E27FC236}">
                <a16:creationId xmlns:a16="http://schemas.microsoft.com/office/drawing/2014/main" id="{87FEEC6F-BCDA-410B-9EF5-A6F7533C492C}"/>
              </a:ext>
            </a:extLst>
          </p:cNvPr>
          <p:cNvPicPr>
            <a:picLocks noChangeAspect="1"/>
          </p:cNvPicPr>
          <p:nvPr/>
        </p:nvPicPr>
        <p:blipFill>
          <a:blip r:embed="rId3"/>
          <a:stretch>
            <a:fillRect/>
          </a:stretch>
        </p:blipFill>
        <p:spPr>
          <a:xfrm>
            <a:off x="4482986" y="3906889"/>
            <a:ext cx="4345423" cy="2522912"/>
          </a:xfrm>
          <a:prstGeom prst="rect">
            <a:avLst/>
          </a:prstGeom>
        </p:spPr>
      </p:pic>
      <p:sp>
        <p:nvSpPr>
          <p:cNvPr id="11" name="TextBox 10">
            <a:extLst>
              <a:ext uri="{FF2B5EF4-FFF2-40B4-BE49-F238E27FC236}">
                <a16:creationId xmlns:a16="http://schemas.microsoft.com/office/drawing/2014/main" id="{D98E3558-87FA-411A-A905-C74B50CC2B10}"/>
              </a:ext>
            </a:extLst>
          </p:cNvPr>
          <p:cNvSpPr txBox="1"/>
          <p:nvPr/>
        </p:nvSpPr>
        <p:spPr>
          <a:xfrm>
            <a:off x="76368" y="2882660"/>
            <a:ext cx="3779993" cy="807053"/>
          </a:xfrm>
          <a:prstGeom prst="rect">
            <a:avLst/>
          </a:prstGeom>
          <a:noFill/>
          <a:ln>
            <a:noFill/>
          </a:ln>
        </p:spPr>
        <p:txBody>
          <a:bodyPr spcFirstLastPara="1" wrap="square" lIns="91425" tIns="45700" rIns="91425" bIns="45700" anchor="t" anchorCtr="0">
            <a:normAutofit lnSpcReduction="10000"/>
          </a:bodyPr>
          <a:lstStyle>
            <a:defPPr marR="0" lvl="0" algn="l" rtl="0">
              <a:lnSpc>
                <a:spcPct val="100000"/>
              </a:lnSpc>
              <a:spcBef>
                <a:spcPts val="0"/>
              </a:spcBef>
              <a:spcAft>
                <a:spcPts val="0"/>
              </a:spcAft>
              <a:defRPr/>
            </a:defPPr>
            <a:lvl1pPr marL="457200" indent="-342900">
              <a:spcBef>
                <a:spcPts val="360"/>
              </a:spcBef>
              <a:buClr>
                <a:schemeClr val="dk1"/>
              </a:buClr>
              <a:buSzPts val="1800"/>
              <a:buChar char="•"/>
              <a:defRPr sz="3200">
                <a:solidFill>
                  <a:schemeClr val="dk1"/>
                </a:solidFill>
                <a:latin typeface="Arial" panose="020B0604020202020204" pitchFamily="34" charset="0"/>
                <a:cs typeface="Arial" panose="020B0604020202020204" pitchFamily="34" charset="0"/>
              </a:defRPr>
            </a:lvl1pPr>
            <a:lvl2pPr marL="914400" indent="-342900">
              <a:spcBef>
                <a:spcPts val="360"/>
              </a:spcBef>
              <a:buClr>
                <a:schemeClr val="dk1"/>
              </a:buClr>
              <a:buSzPts val="1800"/>
              <a:buChar char="–"/>
              <a:defRPr sz="2800">
                <a:solidFill>
                  <a:schemeClr val="dk1"/>
                </a:solidFill>
              </a:defRPr>
            </a:lvl2pPr>
            <a:lvl3pPr marL="1371600" indent="-342900">
              <a:spcBef>
                <a:spcPts val="360"/>
              </a:spcBef>
              <a:buClr>
                <a:schemeClr val="dk1"/>
              </a:buClr>
              <a:buSzPts val="1800"/>
              <a:buChar char="•"/>
              <a:defRPr sz="2400">
                <a:solidFill>
                  <a:schemeClr val="dk1"/>
                </a:solidFill>
              </a:defRPr>
            </a:lvl3pPr>
            <a:lvl4pPr marL="1828800" indent="-342900">
              <a:spcBef>
                <a:spcPts val="360"/>
              </a:spcBef>
              <a:buClr>
                <a:schemeClr val="dk1"/>
              </a:buClr>
              <a:buSzPts val="1800"/>
              <a:buChar char="–"/>
              <a:defRPr sz="2000">
                <a:solidFill>
                  <a:schemeClr val="dk1"/>
                </a:solidFill>
              </a:defRPr>
            </a:lvl4pPr>
            <a:lvl5pPr marL="2286000" indent="-342900">
              <a:spcBef>
                <a:spcPts val="360"/>
              </a:spcBef>
              <a:buClr>
                <a:schemeClr val="dk1"/>
              </a:buClr>
              <a:buSzPts val="1800"/>
              <a:buChar char="»"/>
              <a:defRPr sz="2000">
                <a:solidFill>
                  <a:schemeClr val="dk1"/>
                </a:solidFill>
              </a:defRPr>
            </a:lvl5pPr>
            <a:lvl6pPr marL="2743200" indent="-342900">
              <a:spcBef>
                <a:spcPts val="360"/>
              </a:spcBef>
              <a:buClr>
                <a:schemeClr val="dk1"/>
              </a:buClr>
              <a:buSzPts val="1800"/>
              <a:buChar char="•"/>
              <a:defRPr sz="2000">
                <a:solidFill>
                  <a:schemeClr val="dk1"/>
                </a:solidFill>
              </a:defRPr>
            </a:lvl6pPr>
            <a:lvl7pPr marL="3200400" indent="-342900">
              <a:spcBef>
                <a:spcPts val="360"/>
              </a:spcBef>
              <a:buClr>
                <a:schemeClr val="dk1"/>
              </a:buClr>
              <a:buSzPts val="1800"/>
              <a:buChar char="•"/>
              <a:defRPr sz="2000">
                <a:solidFill>
                  <a:schemeClr val="dk1"/>
                </a:solidFill>
              </a:defRPr>
            </a:lvl7pPr>
            <a:lvl8pPr marL="3657600" indent="-342900">
              <a:spcBef>
                <a:spcPts val="360"/>
              </a:spcBef>
              <a:buClr>
                <a:schemeClr val="dk1"/>
              </a:buClr>
              <a:buSzPts val="1800"/>
              <a:buChar char="•"/>
              <a:defRPr sz="2000">
                <a:solidFill>
                  <a:schemeClr val="dk1"/>
                </a:solidFill>
              </a:defRPr>
            </a:lvl8pPr>
            <a:lvl9pPr marL="4114800" indent="-342900">
              <a:spcBef>
                <a:spcPts val="360"/>
              </a:spcBef>
              <a:buClr>
                <a:schemeClr val="dk1"/>
              </a:buClr>
              <a:buSzPts val="1800"/>
              <a:buChar char="•"/>
              <a:defRPr sz="2000">
                <a:solidFill>
                  <a:schemeClr val="dk1"/>
                </a:solidFill>
              </a:defRPr>
            </a:lvl9pPr>
          </a:lstStyle>
          <a:p>
            <a:r>
              <a:rPr lang="en-US" sz="2200" dirty="0"/>
              <a:t>Add a SPARQL Notebook</a:t>
            </a:r>
            <a:endParaRPr lang="en-GB" sz="2200" dirty="0"/>
          </a:p>
        </p:txBody>
      </p:sp>
    </p:spTree>
    <p:extLst>
      <p:ext uri="{BB962C8B-B14F-4D97-AF65-F5344CB8AC3E}">
        <p14:creationId xmlns:p14="http://schemas.microsoft.com/office/powerpoint/2010/main" val="3780742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DDD77-89E1-4380-B655-4CBB34C388FA}"/>
              </a:ext>
            </a:extLst>
          </p:cNvPr>
          <p:cNvSpPr>
            <a:spLocks noGrp="1"/>
          </p:cNvSpPr>
          <p:nvPr>
            <p:ph type="title"/>
          </p:nvPr>
        </p:nvSpPr>
        <p:spPr/>
        <p:txBody>
          <a:bodyPr>
            <a:noAutofit/>
          </a:bodyPr>
          <a:lstStyle/>
          <a:p>
            <a:r>
              <a:rPr lang="en-GB" sz="2400" dirty="0"/>
              <a:t>What are the answers that matter to users? (</a:t>
            </a:r>
            <a:r>
              <a:rPr lang="en-GB" sz="2400" dirty="0" err="1"/>
              <a:t>Contd</a:t>
            </a:r>
            <a:r>
              <a:rPr lang="en-GB" sz="2400" dirty="0"/>
              <a:t>)</a:t>
            </a:r>
          </a:p>
        </p:txBody>
      </p:sp>
      <p:sp>
        <p:nvSpPr>
          <p:cNvPr id="3" name="Content Placeholder 2">
            <a:extLst>
              <a:ext uri="{FF2B5EF4-FFF2-40B4-BE49-F238E27FC236}">
                <a16:creationId xmlns:a16="http://schemas.microsoft.com/office/drawing/2014/main" id="{3BFA39DF-3B6D-4C83-B1F9-E6028A0E3592}"/>
              </a:ext>
            </a:extLst>
          </p:cNvPr>
          <p:cNvSpPr>
            <a:spLocks noGrp="1"/>
          </p:cNvSpPr>
          <p:nvPr>
            <p:ph idx="1"/>
          </p:nvPr>
        </p:nvSpPr>
        <p:spPr>
          <a:xfrm>
            <a:off x="24912" y="1295400"/>
            <a:ext cx="8991600" cy="5257800"/>
          </a:xfrm>
        </p:spPr>
        <p:txBody>
          <a:bodyPr>
            <a:noAutofit/>
          </a:bodyPr>
          <a:lstStyle/>
          <a:p>
            <a:pPr>
              <a:lnSpc>
                <a:spcPct val="80000"/>
              </a:lnSpc>
            </a:pPr>
            <a:r>
              <a:rPr lang="en-GB" sz="1200" dirty="0"/>
              <a:t>Equipment</a:t>
            </a:r>
          </a:p>
          <a:p>
            <a:pPr lvl="1">
              <a:lnSpc>
                <a:spcPct val="80000"/>
              </a:lnSpc>
            </a:pPr>
            <a:r>
              <a:rPr lang="en-GB" sz="1200" dirty="0"/>
              <a:t>OQ: </a:t>
            </a:r>
          </a:p>
          <a:p>
            <a:pPr lvl="2">
              <a:lnSpc>
                <a:spcPct val="8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Give me the value of a measurement on a remote facility, </a:t>
            </a:r>
          </a:p>
          <a:p>
            <a:pPr lvl="2">
              <a:lnSpc>
                <a:spcPct val="8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Give me the value of an ‘attribute’ of equipment, such as Pump G-101’s discharge pressure</a:t>
            </a:r>
          </a:p>
          <a:p>
            <a:pPr lvl="1">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IQ/360:</a:t>
            </a:r>
          </a:p>
          <a:p>
            <a:pPr lvl="2">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Compare the value of an attribute of equipment with its design specification, such as Pump G-101’s discharge pressure compared with the design maximum value.</a:t>
            </a:r>
          </a:p>
          <a:p>
            <a:pPr lvl="2">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Give me the value of an attribute of equipment that is calculated from other attribute values, not all of which are attributes of the same pump, such as the Pump G-101’s efficiency.</a:t>
            </a:r>
          </a:p>
          <a:p>
            <a:pPr lvl="1">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AQ: </a:t>
            </a:r>
          </a:p>
          <a:p>
            <a:pPr lvl="2">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Give me the value of an attribute of all equipment within all assets of the organization, such as the efficiency of all pumps, grouping them by the area within which they are currently located.</a:t>
            </a:r>
          </a:p>
          <a:p>
            <a:pPr lvl="2">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Give me the average value of an attribute of all equipment within all assets of the organization, such as the efficiency of all pumps, grouping them by the type of asset</a:t>
            </a:r>
          </a:p>
          <a:p>
            <a:pPr lvl="2">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Can I predict equipment failure based on past learnings?</a:t>
            </a:r>
          </a:p>
          <a:p>
            <a:pPr lvl="2">
              <a:lnSpc>
                <a:spcPct val="110000"/>
              </a:lnSpc>
            </a:pPr>
            <a:r>
              <a:rPr lang="en-GB" sz="1200" dirty="0">
                <a:effectLst/>
                <a:latin typeface="Tw Cen MT" panose="020B0602020104020603" pitchFamily="34" charset="0"/>
                <a:ea typeface="Tw Cen MT" panose="020B0602020104020603" pitchFamily="34" charset="0"/>
                <a:cs typeface="Times New Roman" panose="02020603050405020304" pitchFamily="18" charset="0"/>
              </a:rPr>
              <a:t>What is the root-cause of an alarm as deduced from the alarm location, plant configuration, and operating condition</a:t>
            </a:r>
          </a:p>
        </p:txBody>
      </p:sp>
    </p:spTree>
    <p:extLst>
      <p:ext uri="{BB962C8B-B14F-4D97-AF65-F5344CB8AC3E}">
        <p14:creationId xmlns:p14="http://schemas.microsoft.com/office/powerpoint/2010/main" val="402295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7EB9D-8D54-4837-855B-A3D2273EDB75}"/>
              </a:ext>
            </a:extLst>
          </p:cNvPr>
          <p:cNvSpPr>
            <a:spLocks noGrp="1"/>
          </p:cNvSpPr>
          <p:nvPr>
            <p:ph type="title"/>
          </p:nvPr>
        </p:nvSpPr>
        <p:spPr/>
        <p:txBody>
          <a:bodyPr>
            <a:normAutofit fontScale="90000"/>
          </a:bodyPr>
          <a:lstStyle/>
          <a:p>
            <a:r>
              <a:rPr lang="en-US" dirty="0" err="1"/>
              <a:t>Jupyter</a:t>
            </a:r>
            <a:r>
              <a:rPr lang="en-US" dirty="0"/>
              <a:t> Labs </a:t>
            </a:r>
            <a:endParaRPr lang="en-GB" dirty="0"/>
          </a:p>
        </p:txBody>
      </p:sp>
      <p:sp>
        <p:nvSpPr>
          <p:cNvPr id="4" name="Text Placeholder 2">
            <a:extLst>
              <a:ext uri="{FF2B5EF4-FFF2-40B4-BE49-F238E27FC236}">
                <a16:creationId xmlns:a16="http://schemas.microsoft.com/office/drawing/2014/main" id="{29F73172-7E0E-4867-9865-67385A8EAC6C}"/>
              </a:ext>
            </a:extLst>
          </p:cNvPr>
          <p:cNvSpPr txBox="1">
            <a:spLocks/>
          </p:cNvSpPr>
          <p:nvPr/>
        </p:nvSpPr>
        <p:spPr>
          <a:xfrm>
            <a:off x="-1" y="1183461"/>
            <a:ext cx="9144001" cy="867870"/>
          </a:xfrm>
          <a:prstGeom prst="rect">
            <a:avLst/>
          </a:prstGeom>
          <a:noFill/>
          <a:ln>
            <a:noFill/>
          </a:ln>
        </p:spPr>
        <p:txBody>
          <a:bodyPr spcFirstLastPara="1" wrap="square" lIns="91425" tIns="45700" rIns="91425" bIns="45700" anchor="t" anchorCtr="0">
            <a:normAutofit fontScale="85000" lnSpcReduction="20000"/>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Arial" panose="020B0604020202020204" pitchFamily="34" charset="0"/>
                <a:ea typeface="Arial"/>
                <a:cs typeface="Arial" panose="020B0604020202020204" pitchFamily="34" charset="0"/>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r>
              <a:rPr lang="en-US" dirty="0"/>
              <a:t>Enter a SPARQL query to get the results that can now be analyzed, plotted, </a:t>
            </a:r>
            <a:r>
              <a:rPr lang="en-US" dirty="0" err="1"/>
              <a:t>etc</a:t>
            </a:r>
            <a:endParaRPr lang="en-GB" dirty="0"/>
          </a:p>
          <a:p>
            <a:pPr lvl="1"/>
            <a:endParaRPr lang="en-US" dirty="0"/>
          </a:p>
          <a:p>
            <a:endParaRPr lang="en-GB" dirty="0"/>
          </a:p>
        </p:txBody>
      </p:sp>
      <p:pic>
        <p:nvPicPr>
          <p:cNvPr id="5" name="Picture 4">
            <a:extLst>
              <a:ext uri="{FF2B5EF4-FFF2-40B4-BE49-F238E27FC236}">
                <a16:creationId xmlns:a16="http://schemas.microsoft.com/office/drawing/2014/main" id="{9B682A10-552D-4039-8499-2AFF827A9DA0}"/>
              </a:ext>
            </a:extLst>
          </p:cNvPr>
          <p:cNvPicPr>
            <a:picLocks noChangeAspect="1"/>
          </p:cNvPicPr>
          <p:nvPr/>
        </p:nvPicPr>
        <p:blipFill>
          <a:blip r:embed="rId2"/>
          <a:stretch>
            <a:fillRect/>
          </a:stretch>
        </p:blipFill>
        <p:spPr>
          <a:xfrm>
            <a:off x="772791" y="1977106"/>
            <a:ext cx="6489811" cy="2723191"/>
          </a:xfrm>
          <a:prstGeom prst="rect">
            <a:avLst/>
          </a:prstGeom>
        </p:spPr>
      </p:pic>
      <p:sp>
        <p:nvSpPr>
          <p:cNvPr id="10" name="Text Placeholder 2">
            <a:extLst>
              <a:ext uri="{FF2B5EF4-FFF2-40B4-BE49-F238E27FC236}">
                <a16:creationId xmlns:a16="http://schemas.microsoft.com/office/drawing/2014/main" id="{EABF401A-EA7B-4FB6-9AF3-2AFCBDD705C6}"/>
              </a:ext>
            </a:extLst>
          </p:cNvPr>
          <p:cNvSpPr txBox="1">
            <a:spLocks/>
          </p:cNvSpPr>
          <p:nvPr/>
        </p:nvSpPr>
        <p:spPr>
          <a:xfrm>
            <a:off x="-62040" y="4700297"/>
            <a:ext cx="9144001" cy="867870"/>
          </a:xfrm>
          <a:prstGeom prst="rect">
            <a:avLst/>
          </a:prstGeom>
          <a:noFill/>
          <a:ln>
            <a:noFill/>
          </a:ln>
        </p:spPr>
        <p:txBody>
          <a:bodyPr spcFirstLastPara="1" wrap="square" lIns="91425" tIns="45700" rIns="91425" bIns="45700" anchor="t" anchorCtr="0">
            <a:normAutofit fontScale="85000" lnSpcReduction="20000"/>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Arial" panose="020B0604020202020204" pitchFamily="34" charset="0"/>
                <a:ea typeface="Arial"/>
                <a:cs typeface="Arial" panose="020B0604020202020204" pitchFamily="34" charset="0"/>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r>
              <a:rPr lang="en-US" dirty="0"/>
              <a:t>You are now ready for the SQL-free, analysis-rich, world of RDF Graphs</a:t>
            </a:r>
            <a:r>
              <a:rPr lang="en-US" dirty="0">
                <a:sym typeface="Wingdings" panose="05000000000000000000" pitchFamily="2" charset="2"/>
              </a:rPr>
              <a:t></a:t>
            </a:r>
            <a:endParaRPr lang="en-GB" dirty="0"/>
          </a:p>
          <a:p>
            <a:pPr lvl="1"/>
            <a:endParaRPr lang="en-US" dirty="0"/>
          </a:p>
          <a:p>
            <a:endParaRPr lang="en-GB" dirty="0"/>
          </a:p>
        </p:txBody>
      </p:sp>
    </p:spTree>
    <p:extLst>
      <p:ext uri="{BB962C8B-B14F-4D97-AF65-F5344CB8AC3E}">
        <p14:creationId xmlns:p14="http://schemas.microsoft.com/office/powerpoint/2010/main" val="75540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p:cNvSpPr>
            <a:spLocks noChangeArrowheads="1"/>
          </p:cNvSpPr>
          <p:nvPr/>
        </p:nvSpPr>
        <p:spPr bwMode="auto">
          <a:xfrm>
            <a:off x="533400" y="1371600"/>
            <a:ext cx="8051800" cy="4892675"/>
          </a:xfrm>
          <a:prstGeom prst="roundRect">
            <a:avLst>
              <a:gd name="adj" fmla="val 7782"/>
            </a:avLst>
          </a:prstGeom>
          <a:blipFill dpi="0" rotWithShape="1">
            <a:blip r:embed="rId3" cstate="print"/>
            <a:srcRect/>
            <a:stretch>
              <a:fillRect b="-20471"/>
            </a:stretch>
          </a:blipFill>
          <a:ln>
            <a:noFill/>
          </a:ln>
          <a:effectLst/>
        </p:spPr>
        <p:txBody>
          <a:bodyPr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spcBef>
                <a:spcPct val="80000"/>
              </a:spcBef>
              <a:defRPr/>
            </a:pPr>
            <a:endParaRPr lang="en-US" dirty="0">
              <a:ea typeface="+mn-ea"/>
            </a:endParaRPr>
          </a:p>
        </p:txBody>
      </p:sp>
      <p:sp>
        <p:nvSpPr>
          <p:cNvPr id="2" name="Title 1"/>
          <p:cNvSpPr>
            <a:spLocks noGrp="1"/>
          </p:cNvSpPr>
          <p:nvPr>
            <p:ph type="title"/>
          </p:nvPr>
        </p:nvSpPr>
        <p:spPr>
          <a:xfrm>
            <a:off x="2392680" y="593725"/>
            <a:ext cx="4674616" cy="685800"/>
          </a:xfrm>
        </p:spPr>
        <p:txBody>
          <a:bodyPr>
            <a:normAutofit fontScale="90000"/>
          </a:bodyPr>
          <a:lstStyle/>
          <a:p>
            <a:r>
              <a:rPr lang="en-US" dirty="0"/>
              <a:t>Thank You!</a:t>
            </a:r>
          </a:p>
        </p:txBody>
      </p:sp>
    </p:spTree>
    <p:extLst>
      <p:ext uri="{BB962C8B-B14F-4D97-AF65-F5344CB8AC3E}">
        <p14:creationId xmlns:p14="http://schemas.microsoft.com/office/powerpoint/2010/main" val="23645192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Shape 2269"/>
        <p:cNvGrpSpPr/>
        <p:nvPr/>
      </p:nvGrpSpPr>
      <p:grpSpPr>
        <a:xfrm>
          <a:off x="0" y="0"/>
          <a:ext cx="0" cy="0"/>
          <a:chOff x="0" y="0"/>
          <a:chExt cx="0" cy="0"/>
        </a:xfrm>
      </p:grpSpPr>
      <p:sp>
        <p:nvSpPr>
          <p:cNvPr id="2270" name="Google Shape;2270;p28"/>
          <p:cNvSpPr txBox="1">
            <a:spLocks noGrp="1"/>
          </p:cNvSpPr>
          <p:nvPr>
            <p:ph type="title"/>
          </p:nvPr>
        </p:nvSpPr>
        <p:spPr>
          <a:xfrm>
            <a:off x="-58366" y="367371"/>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Physical Data Warehouse/Mart</a:t>
            </a:r>
            <a:endParaRPr dirty="0"/>
          </a:p>
        </p:txBody>
      </p:sp>
      <p:sp>
        <p:nvSpPr>
          <p:cNvPr id="2271" name="Google Shape;2271;p28"/>
          <p:cNvSpPr/>
          <p:nvPr/>
        </p:nvSpPr>
        <p:spPr>
          <a:xfrm>
            <a:off x="1853353" y="3458388"/>
            <a:ext cx="1706646"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E-T-L</a:t>
            </a:r>
            <a:endParaRPr dirty="0"/>
          </a:p>
        </p:txBody>
      </p:sp>
      <p:graphicFrame>
        <p:nvGraphicFramePr>
          <p:cNvPr id="2272" name="Google Shape;2272;p28"/>
          <p:cNvGraphicFramePr/>
          <p:nvPr/>
        </p:nvGraphicFramePr>
        <p:xfrm>
          <a:off x="2706676" y="1412075"/>
          <a:ext cx="3095050" cy="1984300"/>
        </p:xfrm>
        <a:graphic>
          <a:graphicData uri="http://schemas.openxmlformats.org/drawingml/2006/table">
            <a:tbl>
              <a:tblPr firstRow="1" bandRow="1">
                <a:noFill/>
                <a:tableStyleId>{773DE9C2-2F51-413B-9E7F-F20936FBB5D2}</a:tableStyleId>
              </a:tblPr>
              <a:tblGrid>
                <a:gridCol w="1352650">
                  <a:extLst>
                    <a:ext uri="{9D8B030D-6E8A-4147-A177-3AD203B41FA5}">
                      <a16:colId xmlns:a16="http://schemas.microsoft.com/office/drawing/2014/main" val="20000"/>
                    </a:ext>
                  </a:extLst>
                </a:gridCol>
                <a:gridCol w="1742400">
                  <a:extLst>
                    <a:ext uri="{9D8B030D-6E8A-4147-A177-3AD203B41FA5}">
                      <a16:colId xmlns:a16="http://schemas.microsoft.com/office/drawing/2014/main" val="20001"/>
                    </a:ext>
                  </a:extLst>
                </a:gridCol>
              </a:tblGrid>
              <a:tr h="296950">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Physical Data Warehouse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407150">
                <a:tc>
                  <a:txBody>
                    <a:bodyPr/>
                    <a:lstStyle/>
                    <a:p>
                      <a:pPr marL="0" marR="0" lvl="0" indent="0" algn="l" rtl="0">
                        <a:spcBef>
                          <a:spcPts val="0"/>
                        </a:spcBef>
                        <a:spcAft>
                          <a:spcPts val="0"/>
                        </a:spcAft>
                        <a:buNone/>
                      </a:pPr>
                      <a:r>
                        <a:rPr lang="en-US" sz="1000" dirty="0">
                          <a:solidFill>
                            <a:schemeClr val="dk1"/>
                          </a:solidFill>
                          <a:latin typeface="Arial" panose="020B0604020202020204" pitchFamily="34" charset="0"/>
                          <a:ea typeface="Arial"/>
                          <a:cs typeface="Arial" panose="020B0604020202020204" pitchFamily="34" charset="0"/>
                          <a:sym typeface="Arial"/>
                        </a:rPr>
                        <a:t>Easier to understand</a:t>
                      </a:r>
                      <a:endParaRPr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solidFill>
                            <a:schemeClr val="dk1"/>
                          </a:solidFill>
                          <a:latin typeface="Arial" panose="020B0604020202020204" pitchFamily="34" charset="0"/>
                          <a:ea typeface="Arial"/>
                          <a:cs typeface="Arial" panose="020B0604020202020204" pitchFamily="34" charset="0"/>
                          <a:sym typeface="Arial"/>
                        </a:rPr>
                        <a:t>Questions that can be asked fixed by model</a:t>
                      </a:r>
                      <a:endParaRPr sz="1000"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Easy to report (OLAP)</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Duplicates</a:t>
                      </a:r>
                      <a:r>
                        <a:rPr lang="en-US" sz="1000" dirty="0"/>
                        <a:t> data</a:t>
                      </a:r>
                      <a:endParaRPr dirty="0"/>
                    </a:p>
                  </a:txBody>
                  <a:tcPr marL="91450" marR="91450" marT="45725" marB="45725"/>
                </a:tc>
                <a:extLst>
                  <a:ext uri="{0D108BD9-81ED-4DB2-BD59-A6C34878D82A}">
                    <a16:rowId xmlns:a16="http://schemas.microsoft.com/office/drawing/2014/main" val="10003"/>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Merges</a:t>
                      </a:r>
                      <a:r>
                        <a:rPr lang="en-US" sz="1000" dirty="0"/>
                        <a:t> data</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Non-transactional or real time</a:t>
                      </a:r>
                      <a:endParaRPr dirty="0"/>
                    </a:p>
                  </a:txBody>
                  <a:tcPr marL="91450" marR="91450" marT="45725" marB="45725"/>
                </a:tc>
                <a:extLst>
                  <a:ext uri="{0D108BD9-81ED-4DB2-BD59-A6C34878D82A}">
                    <a16:rowId xmlns:a16="http://schemas.microsoft.com/office/drawing/2014/main" val="10004"/>
                  </a:ext>
                </a:extLst>
              </a:tr>
              <a:tr h="215150">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High TCO</a:t>
                      </a:r>
                      <a:endParaRPr sz="1000" dirty="0"/>
                    </a:p>
                  </a:txBody>
                  <a:tcPr marL="91450" marR="91450" marT="45725" marB="45725"/>
                </a:tc>
                <a:extLst>
                  <a:ext uri="{0D108BD9-81ED-4DB2-BD59-A6C34878D82A}">
                    <a16:rowId xmlns:a16="http://schemas.microsoft.com/office/drawing/2014/main" val="10005"/>
                  </a:ext>
                </a:extLst>
              </a:tr>
            </a:tbl>
          </a:graphicData>
        </a:graphic>
      </p:graphicFrame>
      <p:pic>
        <p:nvPicPr>
          <p:cNvPr id="2273" name="Google Shape;2273;p28"/>
          <p:cNvPicPr preferRelativeResize="0"/>
          <p:nvPr/>
        </p:nvPicPr>
        <p:blipFill rotWithShape="1">
          <a:blip r:embed="rId3">
            <a:alphaModFix/>
          </a:blip>
          <a:srcRect/>
          <a:stretch/>
        </p:blipFill>
        <p:spPr>
          <a:xfrm>
            <a:off x="3761242" y="3416568"/>
            <a:ext cx="671384" cy="780678"/>
          </a:xfrm>
          <a:prstGeom prst="rect">
            <a:avLst/>
          </a:prstGeom>
          <a:noFill/>
          <a:ln>
            <a:noFill/>
          </a:ln>
        </p:spPr>
      </p:pic>
      <p:sp>
        <p:nvSpPr>
          <p:cNvPr id="2274" name="Google Shape;2274;p28"/>
          <p:cNvSpPr/>
          <p:nvPr/>
        </p:nvSpPr>
        <p:spPr>
          <a:xfrm>
            <a:off x="4766263" y="3458388"/>
            <a:ext cx="1912413"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OLAP Report</a:t>
            </a:r>
            <a:endParaRPr dirty="0"/>
          </a:p>
        </p:txBody>
      </p:sp>
      <p:grpSp>
        <p:nvGrpSpPr>
          <p:cNvPr id="2275" name="Google Shape;2275;p28"/>
          <p:cNvGrpSpPr/>
          <p:nvPr/>
        </p:nvGrpSpPr>
        <p:grpSpPr>
          <a:xfrm>
            <a:off x="179917" y="2960837"/>
            <a:ext cx="1351106" cy="1692140"/>
            <a:chOff x="706294" y="2271847"/>
            <a:chExt cx="1351106" cy="1692140"/>
          </a:xfrm>
        </p:grpSpPr>
        <p:sp>
          <p:nvSpPr>
            <p:cNvPr id="2276" name="Google Shape;2276;p28"/>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277" name="Google Shape;2277;p28"/>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278" name="Google Shape;2278;p28"/>
            <p:cNvCxnSpPr/>
            <p:nvPr/>
          </p:nvCxnSpPr>
          <p:spPr>
            <a:xfrm>
              <a:off x="1387888" y="2603894"/>
              <a:ext cx="417" cy="169569"/>
            </a:xfrm>
            <a:prstGeom prst="straightConnector1">
              <a:avLst/>
            </a:prstGeom>
            <a:noFill/>
            <a:ln w="26975" cap="flat" cmpd="sng">
              <a:solidFill>
                <a:srgbClr val="59A924"/>
              </a:solidFill>
              <a:prstDash val="solid"/>
              <a:round/>
              <a:headEnd type="none" w="med" len="med"/>
              <a:tailEnd type="none" w="med" len="med"/>
            </a:ln>
          </p:spPr>
        </p:cxnSp>
        <p:cxnSp>
          <p:nvCxnSpPr>
            <p:cNvPr id="2279" name="Google Shape;2279;p28"/>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med" len="med"/>
              <a:tailEnd type="none" w="med" len="med"/>
            </a:ln>
          </p:spPr>
        </p:cxnSp>
        <p:sp>
          <p:nvSpPr>
            <p:cNvPr id="2280" name="Google Shape;2280;p28"/>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281" name="Google Shape;2281;p28"/>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282" name="Google Shape;2282;p28"/>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med" len="med"/>
              <a:tailEnd type="none" w="med" len="med"/>
            </a:ln>
          </p:spPr>
        </p:cxnSp>
        <p:cxnSp>
          <p:nvCxnSpPr>
            <p:cNvPr id="2283" name="Google Shape;2283;p28"/>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med" len="med"/>
              <a:tailEnd type="none" w="med" len="med"/>
            </a:ln>
          </p:spPr>
        </p:cxnSp>
        <p:cxnSp>
          <p:nvCxnSpPr>
            <p:cNvPr id="2284" name="Google Shape;2284;p28"/>
            <p:cNvCxnSpPr/>
            <p:nvPr/>
          </p:nvCxnSpPr>
          <p:spPr>
            <a:xfrm rot="10800000">
              <a:off x="1368723"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285" name="Google Shape;2285;p28"/>
            <p:cNvCxnSpPr/>
            <p:nvPr/>
          </p:nvCxnSpPr>
          <p:spPr>
            <a:xfrm rot="10800000">
              <a:off x="1363724" y="3014522"/>
              <a:ext cx="38329" cy="591"/>
            </a:xfrm>
            <a:prstGeom prst="straightConnector1">
              <a:avLst/>
            </a:prstGeom>
            <a:noFill/>
            <a:ln w="26975" cap="flat" cmpd="sng">
              <a:solidFill>
                <a:srgbClr val="59A924"/>
              </a:solidFill>
              <a:prstDash val="solid"/>
              <a:round/>
              <a:headEnd type="none" w="med" len="med"/>
              <a:tailEnd type="none" w="med" len="med"/>
            </a:ln>
          </p:spPr>
        </p:cxnSp>
        <p:sp>
          <p:nvSpPr>
            <p:cNvPr id="2286" name="Google Shape;2286;p28"/>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287" name="Google Shape;2287;p28"/>
            <p:cNvCxnSpPr/>
            <p:nvPr/>
          </p:nvCxnSpPr>
          <p:spPr>
            <a:xfrm>
              <a:off x="1551204" y="2848498"/>
              <a:ext cx="417" cy="54356"/>
            </a:xfrm>
            <a:prstGeom prst="straightConnector1">
              <a:avLst/>
            </a:prstGeom>
            <a:noFill/>
            <a:ln w="26975" cap="flat" cmpd="sng">
              <a:solidFill>
                <a:srgbClr val="59A924"/>
              </a:solidFill>
              <a:prstDash val="solid"/>
              <a:round/>
              <a:headEnd type="none" w="med" len="med"/>
              <a:tailEnd type="none" w="med" len="med"/>
            </a:ln>
          </p:spPr>
        </p:cxnSp>
        <p:cxnSp>
          <p:nvCxnSpPr>
            <p:cNvPr id="2288" name="Google Shape;2288;p28"/>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289" name="Google Shape;2289;p28"/>
            <p:cNvCxnSpPr/>
            <p:nvPr/>
          </p:nvCxnSpPr>
          <p:spPr>
            <a:xfrm>
              <a:off x="1368723" y="2647616"/>
              <a:ext cx="38329" cy="4727"/>
            </a:xfrm>
            <a:prstGeom prst="straightConnector1">
              <a:avLst/>
            </a:prstGeom>
            <a:noFill/>
            <a:ln w="26975" cap="flat" cmpd="sng">
              <a:solidFill>
                <a:srgbClr val="59A924"/>
              </a:solidFill>
              <a:prstDash val="solid"/>
              <a:round/>
              <a:headEnd type="none" w="med" len="med"/>
              <a:tailEnd type="none" w="med" len="med"/>
            </a:ln>
          </p:spPr>
        </p:cxnSp>
        <p:sp>
          <p:nvSpPr>
            <p:cNvPr id="2290" name="Google Shape;2290;p28"/>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291" name="Google Shape;2291;p28"/>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292" name="Google Shape;2292;p28"/>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293" name="Google Shape;2293;p28"/>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294" name="Google Shape;2294;p28"/>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295" name="Google Shape;2295;p28"/>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296" name="Google Shape;2296;p28"/>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297" name="Google Shape;2297;p28"/>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298" name="Google Shape;2298;p28"/>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med" len="med"/>
              <a:tailEnd type="none" w="med" len="med"/>
            </a:ln>
          </p:spPr>
        </p:cxnSp>
        <p:cxnSp>
          <p:nvCxnSpPr>
            <p:cNvPr id="2299" name="Google Shape;2299;p28"/>
            <p:cNvCxnSpPr/>
            <p:nvPr/>
          </p:nvCxnSpPr>
          <p:spPr>
            <a:xfrm rot="10800000">
              <a:off x="706294" y="3670935"/>
              <a:ext cx="465784" cy="591"/>
            </a:xfrm>
            <a:prstGeom prst="straightConnector1">
              <a:avLst/>
            </a:prstGeom>
            <a:noFill/>
            <a:ln w="26975" cap="flat" cmpd="sng">
              <a:solidFill>
                <a:srgbClr val="59A924"/>
              </a:solidFill>
              <a:prstDash val="solid"/>
              <a:round/>
              <a:headEnd type="none" w="med" len="med"/>
              <a:tailEnd type="none" w="med" len="med"/>
            </a:ln>
          </p:spPr>
        </p:cxnSp>
        <p:cxnSp>
          <p:nvCxnSpPr>
            <p:cNvPr id="2300" name="Google Shape;2300;p28"/>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med" len="med"/>
              <a:tailEnd type="none" w="med" len="med"/>
            </a:ln>
          </p:spPr>
        </p:cxnSp>
        <p:cxnSp>
          <p:nvCxnSpPr>
            <p:cNvPr id="2301" name="Google Shape;2301;p28"/>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med" len="med"/>
              <a:tailEnd type="none" w="med" len="med"/>
            </a:ln>
          </p:spPr>
        </p:cxnSp>
        <p:cxnSp>
          <p:nvCxnSpPr>
            <p:cNvPr id="2302" name="Google Shape;2302;p28"/>
            <p:cNvCxnSpPr/>
            <p:nvPr/>
          </p:nvCxnSpPr>
          <p:spPr>
            <a:xfrm rot="10800000">
              <a:off x="1152913" y="3715247"/>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03" name="Google Shape;2303;p28"/>
            <p:cNvCxnSpPr/>
            <p:nvPr/>
          </p:nvCxnSpPr>
          <p:spPr>
            <a:xfrm rot="10800000">
              <a:off x="1152913" y="3694568"/>
              <a:ext cx="38329" cy="591"/>
            </a:xfrm>
            <a:prstGeom prst="straightConnector1">
              <a:avLst/>
            </a:prstGeom>
            <a:noFill/>
            <a:ln w="26975" cap="flat" cmpd="sng">
              <a:solidFill>
                <a:srgbClr val="59A924"/>
              </a:solidFill>
              <a:prstDash val="solid"/>
              <a:round/>
              <a:headEnd type="none" w="med" len="med"/>
              <a:tailEnd type="none" w="med" len="med"/>
            </a:ln>
          </p:spPr>
        </p:cxnSp>
        <p:sp>
          <p:nvSpPr>
            <p:cNvPr id="2304" name="Google Shape;2304;p28"/>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05" name="Google Shape;2305;p28"/>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306" name="Google Shape;2306;p28"/>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med" len="med"/>
              <a:tailEnd type="none" w="med" len="med"/>
            </a:ln>
          </p:spPr>
        </p:cxnSp>
        <p:cxnSp>
          <p:nvCxnSpPr>
            <p:cNvPr id="2307" name="Google Shape;2307;p28"/>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med" len="med"/>
              <a:tailEnd type="none" w="med" len="med"/>
            </a:ln>
          </p:spPr>
        </p:cxnSp>
        <p:cxnSp>
          <p:nvCxnSpPr>
            <p:cNvPr id="2308" name="Google Shape;2308;p28"/>
            <p:cNvCxnSpPr/>
            <p:nvPr/>
          </p:nvCxnSpPr>
          <p:spPr>
            <a:xfrm rot="10800000">
              <a:off x="1157496"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09" name="Google Shape;2309;p28"/>
            <p:cNvCxnSpPr/>
            <p:nvPr/>
          </p:nvCxnSpPr>
          <p:spPr>
            <a:xfrm rot="10800000">
              <a:off x="1157496" y="301452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10" name="Google Shape;2310;p28"/>
            <p:cNvCxnSpPr/>
            <p:nvPr/>
          </p:nvCxnSpPr>
          <p:spPr>
            <a:xfrm>
              <a:off x="1325395" y="2501680"/>
              <a:ext cx="417" cy="54356"/>
            </a:xfrm>
            <a:prstGeom prst="straightConnector1">
              <a:avLst/>
            </a:prstGeom>
            <a:noFill/>
            <a:ln w="26975" cap="flat" cmpd="sng">
              <a:solidFill>
                <a:srgbClr val="59A924"/>
              </a:solidFill>
              <a:prstDash val="solid"/>
              <a:round/>
              <a:headEnd type="none" w="med" len="med"/>
              <a:tailEnd type="none" w="med" len="med"/>
            </a:ln>
          </p:spPr>
        </p:cxnSp>
        <p:sp>
          <p:nvSpPr>
            <p:cNvPr id="2311" name="Google Shape;2311;p28"/>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12" name="Google Shape;2312;p28"/>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313" name="Google Shape;2313;p28"/>
            <p:cNvCxnSpPr/>
            <p:nvPr/>
          </p:nvCxnSpPr>
          <p:spPr>
            <a:xfrm>
              <a:off x="941686" y="3623668"/>
              <a:ext cx="417" cy="228061"/>
            </a:xfrm>
            <a:prstGeom prst="straightConnector1">
              <a:avLst/>
            </a:prstGeom>
            <a:noFill/>
            <a:ln w="26975" cap="flat" cmpd="sng">
              <a:solidFill>
                <a:srgbClr val="59A924"/>
              </a:solidFill>
              <a:prstDash val="solid"/>
              <a:round/>
              <a:headEnd type="none" w="med" len="med"/>
              <a:tailEnd type="none" w="med" len="med"/>
            </a:ln>
          </p:spPr>
        </p:cxnSp>
        <p:cxnSp>
          <p:nvCxnSpPr>
            <p:cNvPr id="2314" name="Google Shape;2314;p28"/>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315" name="Google Shape;2315;p28"/>
            <p:cNvCxnSpPr/>
            <p:nvPr/>
          </p:nvCxnSpPr>
          <p:spPr>
            <a:xfrm rot="10800000" flipH="1">
              <a:off x="922521" y="364730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16" name="Google Shape;2316;p28"/>
            <p:cNvCxnSpPr/>
            <p:nvPr/>
          </p:nvCxnSpPr>
          <p:spPr>
            <a:xfrm rot="10800000" flipH="1">
              <a:off x="922521" y="3667390"/>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17" name="Google Shape;2317;p28"/>
            <p:cNvCxnSpPr/>
            <p:nvPr/>
          </p:nvCxnSpPr>
          <p:spPr>
            <a:xfrm>
              <a:off x="1085420" y="3824551"/>
              <a:ext cx="417" cy="54356"/>
            </a:xfrm>
            <a:prstGeom prst="straightConnector1">
              <a:avLst/>
            </a:prstGeom>
            <a:noFill/>
            <a:ln w="26975" cap="flat" cmpd="sng">
              <a:solidFill>
                <a:srgbClr val="59A924"/>
              </a:solidFill>
              <a:prstDash val="solid"/>
              <a:round/>
              <a:headEnd type="none" w="med" len="med"/>
              <a:tailEnd type="none" w="med" len="med"/>
            </a:ln>
          </p:spPr>
        </p:cxnSp>
        <p:sp>
          <p:nvSpPr>
            <p:cNvPr id="2318" name="Google Shape;2318;p28"/>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19" name="Google Shape;2319;p28"/>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320" name="Google Shape;2320;p28"/>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med" len="med"/>
              <a:tailEnd type="none" w="med" len="med"/>
            </a:ln>
          </p:spPr>
        </p:cxnSp>
        <p:cxnSp>
          <p:nvCxnSpPr>
            <p:cNvPr id="2321" name="Google Shape;2321;p28"/>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322" name="Google Shape;2322;p28"/>
            <p:cNvCxnSpPr/>
            <p:nvPr/>
          </p:nvCxnSpPr>
          <p:spPr>
            <a:xfrm rot="10800000">
              <a:off x="922521" y="3374928"/>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23" name="Google Shape;2323;p28"/>
            <p:cNvCxnSpPr/>
            <p:nvPr/>
          </p:nvCxnSpPr>
          <p:spPr>
            <a:xfrm rot="10800000">
              <a:off x="922521" y="3354840"/>
              <a:ext cx="38329" cy="591"/>
            </a:xfrm>
            <a:prstGeom prst="straightConnector1">
              <a:avLst/>
            </a:prstGeom>
            <a:noFill/>
            <a:ln w="26975" cap="flat" cmpd="sng">
              <a:solidFill>
                <a:srgbClr val="59A924"/>
              </a:solidFill>
              <a:prstDash val="solid"/>
              <a:round/>
              <a:headEnd type="none" w="med" len="med"/>
              <a:tailEnd type="none" w="med" len="med"/>
            </a:ln>
          </p:spPr>
        </p:cxnSp>
        <p:sp>
          <p:nvSpPr>
            <p:cNvPr id="2324" name="Google Shape;2324;p28"/>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25" name="Google Shape;2325;p28"/>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26" name="Google Shape;2326;p28"/>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grpSp>
      <p:graphicFrame>
        <p:nvGraphicFramePr>
          <p:cNvPr id="2327" name="Google Shape;2327;p28"/>
          <p:cNvGraphicFramePr/>
          <p:nvPr/>
        </p:nvGraphicFramePr>
        <p:xfrm>
          <a:off x="1092753" y="4780337"/>
          <a:ext cx="3095050" cy="1544325"/>
        </p:xfrm>
        <a:graphic>
          <a:graphicData uri="http://schemas.openxmlformats.org/drawingml/2006/table">
            <a:tbl>
              <a:tblPr firstRow="1" bandRow="1">
                <a:noFill/>
                <a:tableStyleId>{773DE9C2-2F51-413B-9E7F-F20936FBB5D2}</a:tableStyleId>
              </a:tblPr>
              <a:tblGrid>
                <a:gridCol w="1352650">
                  <a:extLst>
                    <a:ext uri="{9D8B030D-6E8A-4147-A177-3AD203B41FA5}">
                      <a16:colId xmlns:a16="http://schemas.microsoft.com/office/drawing/2014/main" val="20000"/>
                    </a:ext>
                  </a:extLst>
                </a:gridCol>
                <a:gridCol w="1742400">
                  <a:extLst>
                    <a:ext uri="{9D8B030D-6E8A-4147-A177-3AD203B41FA5}">
                      <a16:colId xmlns:a16="http://schemas.microsoft.com/office/drawing/2014/main" val="20001"/>
                    </a:ext>
                  </a:extLst>
                </a:gridCol>
              </a:tblGrid>
              <a:tr h="325075">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E-T-L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Good tooling</a:t>
                      </a:r>
                      <a:endParaRPr sz="1000"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Duplicates</a:t>
                      </a:r>
                      <a:r>
                        <a:rPr lang="en-US" sz="1000" dirty="0"/>
                        <a:t> data</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Fixed transformations</a:t>
                      </a:r>
                      <a:endParaRPr sz="1000" dirty="0"/>
                    </a:p>
                  </a:txBody>
                  <a:tcPr marL="91450" marR="91450" marT="45725" marB="45725"/>
                </a:tc>
                <a:extLst>
                  <a:ext uri="{0D108BD9-81ED-4DB2-BD59-A6C34878D82A}">
                    <a16:rowId xmlns:a16="http://schemas.microsoft.com/office/drawing/2014/main" val="10003"/>
                  </a:ext>
                </a:extLst>
              </a:tr>
              <a:tr h="215150">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Fixed alignment</a:t>
                      </a:r>
                      <a:endParaRPr dirty="0"/>
                    </a:p>
                  </a:txBody>
                  <a:tcPr marL="91450" marR="91450" marT="45725" marB="45725"/>
                </a:tc>
                <a:extLst>
                  <a:ext uri="{0D108BD9-81ED-4DB2-BD59-A6C34878D82A}">
                    <a16:rowId xmlns:a16="http://schemas.microsoft.com/office/drawing/2014/main" val="10004"/>
                  </a:ext>
                </a:extLst>
              </a:tr>
              <a:tr h="215150">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Fixed output model</a:t>
                      </a:r>
                      <a:endParaRPr dirty="0"/>
                    </a:p>
                  </a:txBody>
                  <a:tcPr marL="91450" marR="91450" marT="45725" marB="45725"/>
                </a:tc>
                <a:extLst>
                  <a:ext uri="{0D108BD9-81ED-4DB2-BD59-A6C34878D82A}">
                    <a16:rowId xmlns:a16="http://schemas.microsoft.com/office/drawing/2014/main" val="10005"/>
                  </a:ext>
                </a:extLst>
              </a:tr>
            </a:tbl>
          </a:graphicData>
        </a:graphic>
      </p:graphicFrame>
      <p:pic>
        <p:nvPicPr>
          <p:cNvPr id="2328" name="Google Shape;2328;p28" descr="Image result for olap image"/>
          <p:cNvPicPr preferRelativeResize="0"/>
          <p:nvPr/>
        </p:nvPicPr>
        <p:blipFill rotWithShape="1">
          <a:blip r:embed="rId4">
            <a:alphaModFix/>
          </a:blip>
          <a:srcRect/>
          <a:stretch/>
        </p:blipFill>
        <p:spPr>
          <a:xfrm>
            <a:off x="7084565" y="3068720"/>
            <a:ext cx="1809750" cy="1476375"/>
          </a:xfrm>
          <a:prstGeom prst="rect">
            <a:avLst/>
          </a:prstGeom>
          <a:noFill/>
          <a:ln>
            <a:noFill/>
          </a:ln>
        </p:spPr>
      </p:pic>
      <p:graphicFrame>
        <p:nvGraphicFramePr>
          <p:cNvPr id="2329" name="Google Shape;2329;p28"/>
          <p:cNvGraphicFramePr/>
          <p:nvPr/>
        </p:nvGraphicFramePr>
        <p:xfrm>
          <a:off x="4648200" y="4806981"/>
          <a:ext cx="3095050" cy="1305125"/>
        </p:xfrm>
        <a:graphic>
          <a:graphicData uri="http://schemas.openxmlformats.org/drawingml/2006/table">
            <a:tbl>
              <a:tblPr firstRow="1" bandRow="1">
                <a:noFill/>
                <a:tableStyleId>{773DE9C2-2F51-413B-9E7F-F20936FBB5D2}</a:tableStyleId>
              </a:tblPr>
              <a:tblGrid>
                <a:gridCol w="1352650">
                  <a:extLst>
                    <a:ext uri="{9D8B030D-6E8A-4147-A177-3AD203B41FA5}">
                      <a16:colId xmlns:a16="http://schemas.microsoft.com/office/drawing/2014/main" val="20000"/>
                    </a:ext>
                  </a:extLst>
                </a:gridCol>
                <a:gridCol w="1742400">
                  <a:extLst>
                    <a:ext uri="{9D8B030D-6E8A-4147-A177-3AD203B41FA5}">
                      <a16:colId xmlns:a16="http://schemas.microsoft.com/office/drawing/2014/main" val="20001"/>
                    </a:ext>
                  </a:extLst>
                </a:gridCol>
              </a:tblGrid>
              <a:tr h="325075">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OLAP Report</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3399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Well established</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Suitable for power users</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Excellent ‘slice-and-dice’ capabilities</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Poor ‘discovery’ capabilities</a:t>
                      </a:r>
                      <a:endParaRPr sz="1000" dirty="0"/>
                    </a:p>
                    <a:p>
                      <a:pPr marL="0" marR="0" lvl="0" indent="0" algn="l" rtl="0">
                        <a:spcBef>
                          <a:spcPts val="0"/>
                        </a:spcBef>
                        <a:spcAft>
                          <a:spcPts val="0"/>
                        </a:spcAft>
                        <a:buNone/>
                      </a:pPr>
                      <a:endParaRPr sz="1000" dirty="0"/>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7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Shape 2333"/>
        <p:cNvGrpSpPr/>
        <p:nvPr/>
      </p:nvGrpSpPr>
      <p:grpSpPr>
        <a:xfrm>
          <a:off x="0" y="0"/>
          <a:ext cx="0" cy="0"/>
          <a:chOff x="0" y="0"/>
          <a:chExt cx="0" cy="0"/>
        </a:xfrm>
      </p:grpSpPr>
      <p:sp>
        <p:nvSpPr>
          <p:cNvPr id="2334" name="Google Shape;2334;p29"/>
          <p:cNvSpPr txBox="1">
            <a:spLocks noGrp="1"/>
          </p:cNvSpPr>
          <p:nvPr>
            <p:ph type="title"/>
          </p:nvPr>
        </p:nvSpPr>
        <p:spPr>
          <a:xfrm>
            <a:off x="-58366" y="367371"/>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Logical Semantic Data Warehouse</a:t>
            </a:r>
            <a:endParaRPr dirty="0"/>
          </a:p>
        </p:txBody>
      </p:sp>
      <p:sp>
        <p:nvSpPr>
          <p:cNvPr id="2335" name="Google Shape;2335;p29"/>
          <p:cNvSpPr/>
          <p:nvPr/>
        </p:nvSpPr>
        <p:spPr>
          <a:xfrm>
            <a:off x="994912" y="3349434"/>
            <a:ext cx="884313" cy="822960"/>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b="1" dirty="0">
                <a:solidFill>
                  <a:srgbClr val="FFFFFF"/>
                </a:solidFill>
                <a:latin typeface="Arial" panose="020B0604020202020204" pitchFamily="34" charset="0"/>
                <a:ea typeface="Arial"/>
                <a:cs typeface="Arial" panose="020B0604020202020204" pitchFamily="34" charset="0"/>
                <a:sym typeface="Arial"/>
              </a:rPr>
              <a:t>Extract</a:t>
            </a:r>
            <a:endParaRPr dirty="0"/>
          </a:p>
        </p:txBody>
      </p:sp>
      <p:graphicFrame>
        <p:nvGraphicFramePr>
          <p:cNvPr id="2336" name="Google Shape;2336;p29"/>
          <p:cNvGraphicFramePr/>
          <p:nvPr/>
        </p:nvGraphicFramePr>
        <p:xfrm>
          <a:off x="6129330" y="4586867"/>
          <a:ext cx="2667000" cy="1999700"/>
        </p:xfrm>
        <a:graphic>
          <a:graphicData uri="http://schemas.openxmlformats.org/drawingml/2006/table">
            <a:tbl>
              <a:tblPr firstRow="1" bandRow="1">
                <a:noFill/>
                <a:tableStyleId>{773DE9C2-2F51-413B-9E7F-F20936FBB5D2}</a:tableStyleId>
              </a:tblPr>
              <a:tblGrid>
                <a:gridCol w="1333500">
                  <a:extLst>
                    <a:ext uri="{9D8B030D-6E8A-4147-A177-3AD203B41FA5}">
                      <a16:colId xmlns:a16="http://schemas.microsoft.com/office/drawing/2014/main" val="20000"/>
                    </a:ext>
                  </a:extLst>
                </a:gridCol>
                <a:gridCol w="1333500">
                  <a:extLst>
                    <a:ext uri="{9D8B030D-6E8A-4147-A177-3AD203B41FA5}">
                      <a16:colId xmlns:a16="http://schemas.microsoft.com/office/drawing/2014/main" val="20001"/>
                    </a:ext>
                  </a:extLst>
                </a:gridCol>
              </a:tblGrid>
              <a:tr h="262300">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OData reporting</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7875">
                <a:tc>
                  <a:txBody>
                    <a:bodyPr/>
                    <a:lstStyle/>
                    <a:p>
                      <a:pPr marL="0" marR="0" lvl="0" indent="0" algn="ctr" rtl="0">
                        <a:spcBef>
                          <a:spcPts val="0"/>
                        </a:spcBef>
                        <a:spcAft>
                          <a:spcPts val="0"/>
                        </a:spcAft>
                        <a:buNone/>
                      </a:pPr>
                      <a:r>
                        <a:rPr lang="en-US" sz="1000" b="1"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b="1"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7875">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Well supported by MS, SAP, IBM, Spotfire, BusinessObjects</a:t>
                      </a:r>
                      <a:endParaRPr sz="1000"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New paradigm</a:t>
                      </a:r>
                      <a:endParaRPr sz="1000" dirty="0"/>
                    </a:p>
                  </a:txBody>
                  <a:tcPr marL="91450" marR="91450" marT="45725" marB="45725"/>
                </a:tc>
                <a:extLst>
                  <a:ext uri="{0D108BD9-81ED-4DB2-BD59-A6C34878D82A}">
                    <a16:rowId xmlns:a16="http://schemas.microsoft.com/office/drawing/2014/main" val="10002"/>
                  </a:ext>
                </a:extLst>
              </a:tr>
              <a:tr h="217875">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Tooling increasing with increased adoption</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217875">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Flexible reporting</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4"/>
                  </a:ext>
                </a:extLst>
              </a:tr>
            </a:tbl>
          </a:graphicData>
        </a:graphic>
      </p:graphicFrame>
      <p:grpSp>
        <p:nvGrpSpPr>
          <p:cNvPr id="2337" name="Google Shape;2337;p29"/>
          <p:cNvGrpSpPr/>
          <p:nvPr/>
        </p:nvGrpSpPr>
        <p:grpSpPr>
          <a:xfrm>
            <a:off x="1676991" y="3242595"/>
            <a:ext cx="1524000" cy="1036638"/>
            <a:chOff x="5340350" y="4267200"/>
            <a:chExt cx="2736850" cy="1798638"/>
          </a:xfrm>
        </p:grpSpPr>
        <p:sp>
          <p:nvSpPr>
            <p:cNvPr id="2338" name="Google Shape;2338;p29"/>
            <p:cNvSpPr/>
            <p:nvPr/>
          </p:nvSpPr>
          <p:spPr>
            <a:xfrm>
              <a:off x="6132513" y="5059363"/>
              <a:ext cx="504825"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39" name="Google Shape;2339;p29"/>
            <p:cNvSpPr/>
            <p:nvPr/>
          </p:nvSpPr>
          <p:spPr>
            <a:xfrm>
              <a:off x="7140575" y="4699000"/>
              <a:ext cx="503238" cy="288925"/>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0" name="Google Shape;2340;p29"/>
            <p:cNvSpPr/>
            <p:nvPr/>
          </p:nvSpPr>
          <p:spPr>
            <a:xfrm>
              <a:off x="6853238" y="42672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1" name="Google Shape;2341;p29"/>
            <p:cNvSpPr/>
            <p:nvPr/>
          </p:nvSpPr>
          <p:spPr>
            <a:xfrm>
              <a:off x="6997700" y="5778500"/>
              <a:ext cx="504825" cy="287338"/>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2" name="Google Shape;2342;p29"/>
            <p:cNvSpPr/>
            <p:nvPr/>
          </p:nvSpPr>
          <p:spPr>
            <a:xfrm>
              <a:off x="6061075" y="44831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3" name="Google Shape;2343;p29"/>
            <p:cNvSpPr/>
            <p:nvPr/>
          </p:nvSpPr>
          <p:spPr>
            <a:xfrm>
              <a:off x="5557838" y="53467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4" name="Google Shape;2344;p29"/>
            <p:cNvSpPr/>
            <p:nvPr/>
          </p:nvSpPr>
          <p:spPr>
            <a:xfrm>
              <a:off x="5340350" y="46990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5" name="Google Shape;2345;p29"/>
            <p:cNvSpPr/>
            <p:nvPr/>
          </p:nvSpPr>
          <p:spPr>
            <a:xfrm>
              <a:off x="6781800" y="5275263"/>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46" name="Google Shape;2346;p29"/>
            <p:cNvSpPr/>
            <p:nvPr/>
          </p:nvSpPr>
          <p:spPr>
            <a:xfrm>
              <a:off x="7573963" y="5418138"/>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347" name="Google Shape;2347;p29"/>
            <p:cNvCxnSpPr>
              <a:stCxn id="2344" idx="3"/>
              <a:endCxn id="2338" idx="1"/>
            </p:cNvCxnSpPr>
            <p:nvPr/>
          </p:nvCxnSpPr>
          <p:spPr>
            <a:xfrm>
              <a:off x="5843588" y="4806950"/>
              <a:ext cx="288900" cy="360300"/>
            </a:xfrm>
            <a:prstGeom prst="straightConnector1">
              <a:avLst/>
            </a:prstGeom>
            <a:noFill/>
            <a:ln w="9525" cap="flat" cmpd="sng">
              <a:solidFill>
                <a:srgbClr val="59A924"/>
              </a:solidFill>
              <a:prstDash val="solid"/>
              <a:round/>
              <a:headEnd type="none" w="med" len="med"/>
              <a:tailEnd type="triangle" w="med" len="med"/>
            </a:ln>
          </p:spPr>
        </p:cxnSp>
        <p:cxnSp>
          <p:nvCxnSpPr>
            <p:cNvPr id="2348" name="Google Shape;2348;p29"/>
            <p:cNvCxnSpPr>
              <a:stCxn id="2338" idx="3"/>
              <a:endCxn id="2345" idx="0"/>
            </p:cNvCxnSpPr>
            <p:nvPr/>
          </p:nvCxnSpPr>
          <p:spPr>
            <a:xfrm>
              <a:off x="6637338" y="5167313"/>
              <a:ext cx="396000" cy="108000"/>
            </a:xfrm>
            <a:prstGeom prst="straightConnector1">
              <a:avLst/>
            </a:prstGeom>
            <a:noFill/>
            <a:ln w="9525" cap="flat" cmpd="sng">
              <a:solidFill>
                <a:srgbClr val="59A924"/>
              </a:solidFill>
              <a:prstDash val="solid"/>
              <a:round/>
              <a:headEnd type="none" w="med" len="med"/>
              <a:tailEnd type="triangle" w="med" len="med"/>
            </a:ln>
          </p:spPr>
        </p:cxnSp>
        <p:cxnSp>
          <p:nvCxnSpPr>
            <p:cNvPr id="2349" name="Google Shape;2349;p29"/>
            <p:cNvCxnSpPr>
              <a:stCxn id="2343" idx="3"/>
              <a:endCxn id="2341" idx="2"/>
            </p:cNvCxnSpPr>
            <p:nvPr/>
          </p:nvCxnSpPr>
          <p:spPr>
            <a:xfrm>
              <a:off x="6061075" y="5454650"/>
              <a:ext cx="936600" cy="467400"/>
            </a:xfrm>
            <a:prstGeom prst="straightConnector1">
              <a:avLst/>
            </a:prstGeom>
            <a:noFill/>
            <a:ln w="9525" cap="flat" cmpd="sng">
              <a:solidFill>
                <a:srgbClr val="59A924"/>
              </a:solidFill>
              <a:prstDash val="solid"/>
              <a:round/>
              <a:headEnd type="none" w="med" len="med"/>
              <a:tailEnd type="triangle" w="med" len="med"/>
            </a:ln>
          </p:spPr>
        </p:cxnSp>
        <p:cxnSp>
          <p:nvCxnSpPr>
            <p:cNvPr id="2350" name="Google Shape;2350;p29"/>
            <p:cNvCxnSpPr>
              <a:stCxn id="2345" idx="3"/>
              <a:endCxn id="2346" idx="1"/>
            </p:cNvCxnSpPr>
            <p:nvPr/>
          </p:nvCxnSpPr>
          <p:spPr>
            <a:xfrm>
              <a:off x="7285038" y="5383213"/>
              <a:ext cx="288900" cy="142800"/>
            </a:xfrm>
            <a:prstGeom prst="straightConnector1">
              <a:avLst/>
            </a:prstGeom>
            <a:noFill/>
            <a:ln w="9525" cap="flat" cmpd="sng">
              <a:solidFill>
                <a:srgbClr val="59A924"/>
              </a:solidFill>
              <a:prstDash val="solid"/>
              <a:round/>
              <a:headEnd type="none" w="med" len="med"/>
              <a:tailEnd type="triangle" w="med" len="med"/>
            </a:ln>
          </p:spPr>
        </p:cxnSp>
        <p:cxnSp>
          <p:nvCxnSpPr>
            <p:cNvPr id="2351" name="Google Shape;2351;p29"/>
            <p:cNvCxnSpPr>
              <a:stCxn id="2345" idx="3"/>
              <a:endCxn id="2339" idx="3"/>
            </p:cNvCxnSpPr>
            <p:nvPr/>
          </p:nvCxnSpPr>
          <p:spPr>
            <a:xfrm rot="10800000">
              <a:off x="7214238" y="4945513"/>
              <a:ext cx="70800" cy="437700"/>
            </a:xfrm>
            <a:prstGeom prst="straightConnector1">
              <a:avLst/>
            </a:prstGeom>
            <a:noFill/>
            <a:ln w="9525" cap="flat" cmpd="sng">
              <a:solidFill>
                <a:srgbClr val="59A924"/>
              </a:solidFill>
              <a:prstDash val="solid"/>
              <a:round/>
              <a:headEnd type="none" w="med" len="med"/>
              <a:tailEnd type="triangle" w="med" len="med"/>
            </a:ln>
          </p:spPr>
        </p:cxnSp>
        <p:cxnSp>
          <p:nvCxnSpPr>
            <p:cNvPr id="2352" name="Google Shape;2352;p29"/>
            <p:cNvCxnSpPr>
              <a:stCxn id="2342" idx="3"/>
              <a:endCxn id="2340" idx="1"/>
            </p:cNvCxnSpPr>
            <p:nvPr/>
          </p:nvCxnSpPr>
          <p:spPr>
            <a:xfrm rot="10800000" flipH="1">
              <a:off x="6564313" y="4375050"/>
              <a:ext cx="288900" cy="216000"/>
            </a:xfrm>
            <a:prstGeom prst="straightConnector1">
              <a:avLst/>
            </a:prstGeom>
            <a:noFill/>
            <a:ln w="9525" cap="flat" cmpd="sng">
              <a:solidFill>
                <a:srgbClr val="59A924"/>
              </a:solidFill>
              <a:prstDash val="solid"/>
              <a:round/>
              <a:headEnd type="none" w="med" len="med"/>
              <a:tailEnd type="triangle" w="med" len="med"/>
            </a:ln>
          </p:spPr>
        </p:cxnSp>
        <p:cxnSp>
          <p:nvCxnSpPr>
            <p:cNvPr id="2353" name="Google Shape;2353;p29"/>
            <p:cNvCxnSpPr>
              <a:stCxn id="2344" idx="3"/>
              <a:endCxn id="2342" idx="1"/>
            </p:cNvCxnSpPr>
            <p:nvPr/>
          </p:nvCxnSpPr>
          <p:spPr>
            <a:xfrm rot="10800000" flipH="1">
              <a:off x="5843588" y="4590950"/>
              <a:ext cx="217500" cy="216000"/>
            </a:xfrm>
            <a:prstGeom prst="straightConnector1">
              <a:avLst/>
            </a:prstGeom>
            <a:noFill/>
            <a:ln w="9525" cap="flat" cmpd="sng">
              <a:solidFill>
                <a:srgbClr val="59A924"/>
              </a:solidFill>
              <a:prstDash val="solid"/>
              <a:round/>
              <a:headEnd type="none" w="med" len="med"/>
              <a:tailEnd type="triangle" w="med" len="med"/>
            </a:ln>
          </p:spPr>
        </p:cxnSp>
        <p:cxnSp>
          <p:nvCxnSpPr>
            <p:cNvPr id="2354" name="Google Shape;2354;p29"/>
            <p:cNvCxnSpPr>
              <a:stCxn id="2342" idx="3"/>
              <a:endCxn id="2345" idx="0"/>
            </p:cNvCxnSpPr>
            <p:nvPr/>
          </p:nvCxnSpPr>
          <p:spPr>
            <a:xfrm>
              <a:off x="6564313" y="4591050"/>
              <a:ext cx="469200" cy="684300"/>
            </a:xfrm>
            <a:prstGeom prst="straightConnector1">
              <a:avLst/>
            </a:prstGeom>
            <a:noFill/>
            <a:ln w="9525" cap="flat" cmpd="sng">
              <a:solidFill>
                <a:srgbClr val="59A924"/>
              </a:solidFill>
              <a:prstDash val="solid"/>
              <a:round/>
              <a:headEnd type="none" w="med" len="med"/>
              <a:tailEnd type="triangle" w="med" len="med"/>
            </a:ln>
          </p:spPr>
        </p:cxnSp>
        <p:cxnSp>
          <p:nvCxnSpPr>
            <p:cNvPr id="2355" name="Google Shape;2355;p29"/>
            <p:cNvCxnSpPr>
              <a:stCxn id="2344" idx="2"/>
              <a:endCxn id="2343" idx="0"/>
            </p:cNvCxnSpPr>
            <p:nvPr/>
          </p:nvCxnSpPr>
          <p:spPr>
            <a:xfrm>
              <a:off x="5591969" y="4914900"/>
              <a:ext cx="217500" cy="431700"/>
            </a:xfrm>
            <a:prstGeom prst="straightConnector1">
              <a:avLst/>
            </a:prstGeom>
            <a:noFill/>
            <a:ln w="9525" cap="flat" cmpd="sng">
              <a:solidFill>
                <a:srgbClr val="59A924"/>
              </a:solidFill>
              <a:prstDash val="solid"/>
              <a:round/>
              <a:headEnd type="none" w="med" len="med"/>
              <a:tailEnd type="triangle" w="med" len="med"/>
            </a:ln>
          </p:spPr>
        </p:cxnSp>
        <p:cxnSp>
          <p:nvCxnSpPr>
            <p:cNvPr id="2356" name="Google Shape;2356;p29"/>
            <p:cNvCxnSpPr>
              <a:stCxn id="2344" idx="3"/>
              <a:endCxn id="2339" idx="2"/>
            </p:cNvCxnSpPr>
            <p:nvPr/>
          </p:nvCxnSpPr>
          <p:spPr>
            <a:xfrm>
              <a:off x="5843588" y="4806950"/>
              <a:ext cx="1296900" cy="36600"/>
            </a:xfrm>
            <a:prstGeom prst="straightConnector1">
              <a:avLst/>
            </a:prstGeom>
            <a:noFill/>
            <a:ln w="9525" cap="flat" cmpd="sng">
              <a:solidFill>
                <a:srgbClr val="59A924"/>
              </a:solidFill>
              <a:prstDash val="solid"/>
              <a:round/>
              <a:headEnd type="none" w="med" len="med"/>
              <a:tailEnd type="triangle" w="med" len="med"/>
            </a:ln>
          </p:spPr>
        </p:cxnSp>
        <p:cxnSp>
          <p:nvCxnSpPr>
            <p:cNvPr id="2357" name="Google Shape;2357;p29"/>
            <p:cNvCxnSpPr>
              <a:stCxn id="2345" idx="2"/>
              <a:endCxn id="2341" idx="0"/>
            </p:cNvCxnSpPr>
            <p:nvPr/>
          </p:nvCxnSpPr>
          <p:spPr>
            <a:xfrm>
              <a:off x="7033419" y="5491163"/>
              <a:ext cx="216600" cy="287400"/>
            </a:xfrm>
            <a:prstGeom prst="straightConnector1">
              <a:avLst/>
            </a:prstGeom>
            <a:noFill/>
            <a:ln w="9525" cap="flat" cmpd="sng">
              <a:solidFill>
                <a:srgbClr val="59A924"/>
              </a:solidFill>
              <a:prstDash val="solid"/>
              <a:round/>
              <a:headEnd type="none" w="med" len="med"/>
              <a:tailEnd type="triangle" w="med" len="med"/>
            </a:ln>
          </p:spPr>
        </p:cxnSp>
      </p:grpSp>
      <p:grpSp>
        <p:nvGrpSpPr>
          <p:cNvPr id="2358" name="Google Shape;2358;p29"/>
          <p:cNvGrpSpPr/>
          <p:nvPr/>
        </p:nvGrpSpPr>
        <p:grpSpPr>
          <a:xfrm>
            <a:off x="96694" y="2914844"/>
            <a:ext cx="1351106" cy="1692140"/>
            <a:chOff x="706294" y="2271847"/>
            <a:chExt cx="1351106" cy="1692140"/>
          </a:xfrm>
        </p:grpSpPr>
        <p:sp>
          <p:nvSpPr>
            <p:cNvPr id="2359" name="Google Shape;2359;p29"/>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360" name="Google Shape;2360;p29"/>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361" name="Google Shape;2361;p29"/>
            <p:cNvCxnSpPr/>
            <p:nvPr/>
          </p:nvCxnSpPr>
          <p:spPr>
            <a:xfrm>
              <a:off x="1387888" y="2603894"/>
              <a:ext cx="417" cy="169569"/>
            </a:xfrm>
            <a:prstGeom prst="straightConnector1">
              <a:avLst/>
            </a:prstGeom>
            <a:noFill/>
            <a:ln w="26975" cap="flat" cmpd="sng">
              <a:solidFill>
                <a:srgbClr val="59A924"/>
              </a:solidFill>
              <a:prstDash val="solid"/>
              <a:round/>
              <a:headEnd type="none" w="med" len="med"/>
              <a:tailEnd type="none" w="med" len="med"/>
            </a:ln>
          </p:spPr>
        </p:cxnSp>
        <p:cxnSp>
          <p:nvCxnSpPr>
            <p:cNvPr id="2362" name="Google Shape;2362;p29"/>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med" len="med"/>
              <a:tailEnd type="none" w="med" len="med"/>
            </a:ln>
          </p:spPr>
        </p:cxnSp>
        <p:sp>
          <p:nvSpPr>
            <p:cNvPr id="2363" name="Google Shape;2363;p29"/>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64" name="Google Shape;2364;p29"/>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365" name="Google Shape;2365;p29"/>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med" len="med"/>
              <a:tailEnd type="none" w="med" len="med"/>
            </a:ln>
          </p:spPr>
        </p:cxnSp>
        <p:cxnSp>
          <p:nvCxnSpPr>
            <p:cNvPr id="2366" name="Google Shape;2366;p29"/>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med" len="med"/>
              <a:tailEnd type="none" w="med" len="med"/>
            </a:ln>
          </p:spPr>
        </p:cxnSp>
        <p:cxnSp>
          <p:nvCxnSpPr>
            <p:cNvPr id="2367" name="Google Shape;2367;p29"/>
            <p:cNvCxnSpPr/>
            <p:nvPr/>
          </p:nvCxnSpPr>
          <p:spPr>
            <a:xfrm rot="10800000">
              <a:off x="1368723"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68" name="Google Shape;2368;p29"/>
            <p:cNvCxnSpPr/>
            <p:nvPr/>
          </p:nvCxnSpPr>
          <p:spPr>
            <a:xfrm rot="10800000">
              <a:off x="1363724" y="3014522"/>
              <a:ext cx="38329" cy="591"/>
            </a:xfrm>
            <a:prstGeom prst="straightConnector1">
              <a:avLst/>
            </a:prstGeom>
            <a:noFill/>
            <a:ln w="26975" cap="flat" cmpd="sng">
              <a:solidFill>
                <a:srgbClr val="59A924"/>
              </a:solidFill>
              <a:prstDash val="solid"/>
              <a:round/>
              <a:headEnd type="none" w="med" len="med"/>
              <a:tailEnd type="none" w="med" len="med"/>
            </a:ln>
          </p:spPr>
        </p:cxnSp>
        <p:sp>
          <p:nvSpPr>
            <p:cNvPr id="2369" name="Google Shape;2369;p29"/>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370" name="Google Shape;2370;p29"/>
            <p:cNvCxnSpPr/>
            <p:nvPr/>
          </p:nvCxnSpPr>
          <p:spPr>
            <a:xfrm>
              <a:off x="1551204" y="2848498"/>
              <a:ext cx="417" cy="54356"/>
            </a:xfrm>
            <a:prstGeom prst="straightConnector1">
              <a:avLst/>
            </a:prstGeom>
            <a:noFill/>
            <a:ln w="26975" cap="flat" cmpd="sng">
              <a:solidFill>
                <a:srgbClr val="59A924"/>
              </a:solidFill>
              <a:prstDash val="solid"/>
              <a:round/>
              <a:headEnd type="none" w="med" len="med"/>
              <a:tailEnd type="none" w="med" len="med"/>
            </a:ln>
          </p:spPr>
        </p:cxnSp>
        <p:cxnSp>
          <p:nvCxnSpPr>
            <p:cNvPr id="2371" name="Google Shape;2371;p29"/>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72" name="Google Shape;2372;p29"/>
            <p:cNvCxnSpPr/>
            <p:nvPr/>
          </p:nvCxnSpPr>
          <p:spPr>
            <a:xfrm>
              <a:off x="1368723" y="2647616"/>
              <a:ext cx="38329" cy="4727"/>
            </a:xfrm>
            <a:prstGeom prst="straightConnector1">
              <a:avLst/>
            </a:prstGeom>
            <a:noFill/>
            <a:ln w="26975" cap="flat" cmpd="sng">
              <a:solidFill>
                <a:srgbClr val="59A924"/>
              </a:solidFill>
              <a:prstDash val="solid"/>
              <a:round/>
              <a:headEnd type="none" w="med" len="med"/>
              <a:tailEnd type="none" w="med" len="med"/>
            </a:ln>
          </p:spPr>
        </p:cxnSp>
        <p:sp>
          <p:nvSpPr>
            <p:cNvPr id="2373" name="Google Shape;2373;p29"/>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374" name="Google Shape;2374;p29"/>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375" name="Google Shape;2375;p29"/>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376" name="Google Shape;2376;p29"/>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377" name="Google Shape;2377;p29"/>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378" name="Google Shape;2378;p29"/>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379" name="Google Shape;2379;p29"/>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380" name="Google Shape;2380;p29"/>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381" name="Google Shape;2381;p29"/>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med" len="med"/>
              <a:tailEnd type="none" w="med" len="med"/>
            </a:ln>
          </p:spPr>
        </p:cxnSp>
        <p:cxnSp>
          <p:nvCxnSpPr>
            <p:cNvPr id="2382" name="Google Shape;2382;p29"/>
            <p:cNvCxnSpPr/>
            <p:nvPr/>
          </p:nvCxnSpPr>
          <p:spPr>
            <a:xfrm rot="10800000">
              <a:off x="706294" y="3670935"/>
              <a:ext cx="465784" cy="591"/>
            </a:xfrm>
            <a:prstGeom prst="straightConnector1">
              <a:avLst/>
            </a:prstGeom>
            <a:noFill/>
            <a:ln w="26975" cap="flat" cmpd="sng">
              <a:solidFill>
                <a:srgbClr val="59A924"/>
              </a:solidFill>
              <a:prstDash val="solid"/>
              <a:round/>
              <a:headEnd type="none" w="med" len="med"/>
              <a:tailEnd type="none" w="med" len="med"/>
            </a:ln>
          </p:spPr>
        </p:cxnSp>
        <p:cxnSp>
          <p:nvCxnSpPr>
            <p:cNvPr id="2383" name="Google Shape;2383;p29"/>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med" len="med"/>
              <a:tailEnd type="none" w="med" len="med"/>
            </a:ln>
          </p:spPr>
        </p:cxnSp>
        <p:cxnSp>
          <p:nvCxnSpPr>
            <p:cNvPr id="2384" name="Google Shape;2384;p29"/>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med" len="med"/>
              <a:tailEnd type="none" w="med" len="med"/>
            </a:ln>
          </p:spPr>
        </p:cxnSp>
        <p:cxnSp>
          <p:nvCxnSpPr>
            <p:cNvPr id="2385" name="Google Shape;2385;p29"/>
            <p:cNvCxnSpPr/>
            <p:nvPr/>
          </p:nvCxnSpPr>
          <p:spPr>
            <a:xfrm rot="10800000">
              <a:off x="1152913" y="3715247"/>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86" name="Google Shape;2386;p29"/>
            <p:cNvCxnSpPr/>
            <p:nvPr/>
          </p:nvCxnSpPr>
          <p:spPr>
            <a:xfrm rot="10800000">
              <a:off x="1152913" y="3694568"/>
              <a:ext cx="38329" cy="591"/>
            </a:xfrm>
            <a:prstGeom prst="straightConnector1">
              <a:avLst/>
            </a:prstGeom>
            <a:noFill/>
            <a:ln w="26975" cap="flat" cmpd="sng">
              <a:solidFill>
                <a:srgbClr val="59A924"/>
              </a:solidFill>
              <a:prstDash val="solid"/>
              <a:round/>
              <a:headEnd type="none" w="med" len="med"/>
              <a:tailEnd type="none" w="med" len="med"/>
            </a:ln>
          </p:spPr>
        </p:cxnSp>
        <p:sp>
          <p:nvSpPr>
            <p:cNvPr id="2387" name="Google Shape;2387;p29"/>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88" name="Google Shape;2388;p29"/>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389" name="Google Shape;2389;p29"/>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med" len="med"/>
              <a:tailEnd type="none" w="med" len="med"/>
            </a:ln>
          </p:spPr>
        </p:cxnSp>
        <p:cxnSp>
          <p:nvCxnSpPr>
            <p:cNvPr id="2390" name="Google Shape;2390;p29"/>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med" len="med"/>
              <a:tailEnd type="none" w="med" len="med"/>
            </a:ln>
          </p:spPr>
        </p:cxnSp>
        <p:cxnSp>
          <p:nvCxnSpPr>
            <p:cNvPr id="2391" name="Google Shape;2391;p29"/>
            <p:cNvCxnSpPr/>
            <p:nvPr/>
          </p:nvCxnSpPr>
          <p:spPr>
            <a:xfrm rot="10800000">
              <a:off x="1157496"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92" name="Google Shape;2392;p29"/>
            <p:cNvCxnSpPr/>
            <p:nvPr/>
          </p:nvCxnSpPr>
          <p:spPr>
            <a:xfrm rot="10800000">
              <a:off x="1157496" y="301452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93" name="Google Shape;2393;p29"/>
            <p:cNvCxnSpPr/>
            <p:nvPr/>
          </p:nvCxnSpPr>
          <p:spPr>
            <a:xfrm>
              <a:off x="1325395" y="2501680"/>
              <a:ext cx="417" cy="54356"/>
            </a:xfrm>
            <a:prstGeom prst="straightConnector1">
              <a:avLst/>
            </a:prstGeom>
            <a:noFill/>
            <a:ln w="26975" cap="flat" cmpd="sng">
              <a:solidFill>
                <a:srgbClr val="59A924"/>
              </a:solidFill>
              <a:prstDash val="solid"/>
              <a:round/>
              <a:headEnd type="none" w="med" len="med"/>
              <a:tailEnd type="none" w="med" len="med"/>
            </a:ln>
          </p:spPr>
        </p:cxnSp>
        <p:sp>
          <p:nvSpPr>
            <p:cNvPr id="2394" name="Google Shape;2394;p29"/>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395" name="Google Shape;2395;p29"/>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396" name="Google Shape;2396;p29"/>
            <p:cNvCxnSpPr/>
            <p:nvPr/>
          </p:nvCxnSpPr>
          <p:spPr>
            <a:xfrm>
              <a:off x="941686" y="3623668"/>
              <a:ext cx="417" cy="228061"/>
            </a:xfrm>
            <a:prstGeom prst="straightConnector1">
              <a:avLst/>
            </a:prstGeom>
            <a:noFill/>
            <a:ln w="26975" cap="flat" cmpd="sng">
              <a:solidFill>
                <a:srgbClr val="59A924"/>
              </a:solidFill>
              <a:prstDash val="solid"/>
              <a:round/>
              <a:headEnd type="none" w="med" len="med"/>
              <a:tailEnd type="none" w="med" len="med"/>
            </a:ln>
          </p:spPr>
        </p:cxnSp>
        <p:cxnSp>
          <p:nvCxnSpPr>
            <p:cNvPr id="2397" name="Google Shape;2397;p29"/>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398" name="Google Shape;2398;p29"/>
            <p:cNvCxnSpPr/>
            <p:nvPr/>
          </p:nvCxnSpPr>
          <p:spPr>
            <a:xfrm rot="10800000" flipH="1">
              <a:off x="922521" y="364730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399" name="Google Shape;2399;p29"/>
            <p:cNvCxnSpPr/>
            <p:nvPr/>
          </p:nvCxnSpPr>
          <p:spPr>
            <a:xfrm rot="10800000" flipH="1">
              <a:off x="922521" y="3667390"/>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400" name="Google Shape;2400;p29"/>
            <p:cNvCxnSpPr/>
            <p:nvPr/>
          </p:nvCxnSpPr>
          <p:spPr>
            <a:xfrm>
              <a:off x="1085420" y="3824551"/>
              <a:ext cx="417" cy="54356"/>
            </a:xfrm>
            <a:prstGeom prst="straightConnector1">
              <a:avLst/>
            </a:prstGeom>
            <a:noFill/>
            <a:ln w="26975" cap="flat" cmpd="sng">
              <a:solidFill>
                <a:srgbClr val="59A924"/>
              </a:solidFill>
              <a:prstDash val="solid"/>
              <a:round/>
              <a:headEnd type="none" w="med" len="med"/>
              <a:tailEnd type="none" w="med" len="med"/>
            </a:ln>
          </p:spPr>
        </p:cxnSp>
        <p:sp>
          <p:nvSpPr>
            <p:cNvPr id="2401" name="Google Shape;2401;p29"/>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02" name="Google Shape;2402;p29"/>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403" name="Google Shape;2403;p29"/>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med" len="med"/>
              <a:tailEnd type="none" w="med" len="med"/>
            </a:ln>
          </p:spPr>
        </p:cxnSp>
        <p:cxnSp>
          <p:nvCxnSpPr>
            <p:cNvPr id="2404" name="Google Shape;2404;p29"/>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405" name="Google Shape;2405;p29"/>
            <p:cNvCxnSpPr/>
            <p:nvPr/>
          </p:nvCxnSpPr>
          <p:spPr>
            <a:xfrm rot="10800000">
              <a:off x="922521" y="3374928"/>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406" name="Google Shape;2406;p29"/>
            <p:cNvCxnSpPr/>
            <p:nvPr/>
          </p:nvCxnSpPr>
          <p:spPr>
            <a:xfrm rot="10800000">
              <a:off x="922521" y="3354840"/>
              <a:ext cx="38329" cy="591"/>
            </a:xfrm>
            <a:prstGeom prst="straightConnector1">
              <a:avLst/>
            </a:prstGeom>
            <a:noFill/>
            <a:ln w="26975" cap="flat" cmpd="sng">
              <a:solidFill>
                <a:srgbClr val="59A924"/>
              </a:solidFill>
              <a:prstDash val="solid"/>
              <a:round/>
              <a:headEnd type="none" w="med" len="med"/>
              <a:tailEnd type="none" w="med" len="med"/>
            </a:ln>
          </p:spPr>
        </p:cxnSp>
        <p:sp>
          <p:nvSpPr>
            <p:cNvPr id="2407" name="Google Shape;2407;p29"/>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08" name="Google Shape;2408;p29"/>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09" name="Google Shape;2409;p29"/>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grpSp>
      <p:sp>
        <p:nvSpPr>
          <p:cNvPr id="2410" name="Google Shape;2410;p29"/>
          <p:cNvSpPr/>
          <p:nvPr/>
        </p:nvSpPr>
        <p:spPr>
          <a:xfrm>
            <a:off x="3032141" y="3349434"/>
            <a:ext cx="940103" cy="822960"/>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b="1" dirty="0">
                <a:solidFill>
                  <a:srgbClr val="FFFFFF"/>
                </a:solidFill>
                <a:latin typeface="Arial" panose="020B0604020202020204" pitchFamily="34" charset="0"/>
                <a:ea typeface="Arial"/>
                <a:cs typeface="Arial" panose="020B0604020202020204" pitchFamily="34" charset="0"/>
                <a:sym typeface="Arial"/>
              </a:rPr>
              <a:t>Align</a:t>
            </a:r>
            <a:endParaRPr dirty="0"/>
          </a:p>
        </p:txBody>
      </p:sp>
      <p:sp>
        <p:nvSpPr>
          <p:cNvPr id="2411" name="Google Shape;2411;p29"/>
          <p:cNvSpPr/>
          <p:nvPr/>
        </p:nvSpPr>
        <p:spPr>
          <a:xfrm>
            <a:off x="5160614" y="3349434"/>
            <a:ext cx="898376" cy="822960"/>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b="1" dirty="0">
                <a:solidFill>
                  <a:srgbClr val="FFFFFF"/>
                </a:solidFill>
                <a:latin typeface="Arial" panose="020B0604020202020204" pitchFamily="34" charset="0"/>
                <a:ea typeface="Arial"/>
                <a:cs typeface="Arial" panose="020B0604020202020204" pitchFamily="34" charset="0"/>
                <a:sym typeface="Arial"/>
              </a:rPr>
              <a:t>Transform</a:t>
            </a:r>
            <a:endParaRPr dirty="0"/>
          </a:p>
        </p:txBody>
      </p:sp>
      <p:grpSp>
        <p:nvGrpSpPr>
          <p:cNvPr id="2412" name="Google Shape;2412;p29"/>
          <p:cNvGrpSpPr/>
          <p:nvPr/>
        </p:nvGrpSpPr>
        <p:grpSpPr>
          <a:xfrm>
            <a:off x="3818863" y="3242595"/>
            <a:ext cx="1524000" cy="1036638"/>
            <a:chOff x="5340350" y="4267200"/>
            <a:chExt cx="2736850" cy="1798638"/>
          </a:xfrm>
        </p:grpSpPr>
        <p:sp>
          <p:nvSpPr>
            <p:cNvPr id="2413" name="Google Shape;2413;p29"/>
            <p:cNvSpPr/>
            <p:nvPr/>
          </p:nvSpPr>
          <p:spPr>
            <a:xfrm>
              <a:off x="6132513" y="5059363"/>
              <a:ext cx="504825"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14" name="Google Shape;2414;p29"/>
            <p:cNvSpPr/>
            <p:nvPr/>
          </p:nvSpPr>
          <p:spPr>
            <a:xfrm>
              <a:off x="7140575" y="4699000"/>
              <a:ext cx="503238" cy="288925"/>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15" name="Google Shape;2415;p29"/>
            <p:cNvSpPr/>
            <p:nvPr/>
          </p:nvSpPr>
          <p:spPr>
            <a:xfrm>
              <a:off x="6853238" y="42672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16" name="Google Shape;2416;p29"/>
            <p:cNvSpPr/>
            <p:nvPr/>
          </p:nvSpPr>
          <p:spPr>
            <a:xfrm>
              <a:off x="6997700" y="5778500"/>
              <a:ext cx="504825" cy="287338"/>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17" name="Google Shape;2417;p29"/>
            <p:cNvSpPr/>
            <p:nvPr/>
          </p:nvSpPr>
          <p:spPr>
            <a:xfrm>
              <a:off x="6061075" y="44831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18" name="Google Shape;2418;p29"/>
            <p:cNvSpPr/>
            <p:nvPr/>
          </p:nvSpPr>
          <p:spPr>
            <a:xfrm>
              <a:off x="5557838" y="53467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19" name="Google Shape;2419;p29"/>
            <p:cNvSpPr/>
            <p:nvPr/>
          </p:nvSpPr>
          <p:spPr>
            <a:xfrm>
              <a:off x="5340350" y="46990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20" name="Google Shape;2420;p29"/>
            <p:cNvSpPr/>
            <p:nvPr/>
          </p:nvSpPr>
          <p:spPr>
            <a:xfrm>
              <a:off x="6781800" y="5275263"/>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21" name="Google Shape;2421;p29"/>
            <p:cNvSpPr/>
            <p:nvPr/>
          </p:nvSpPr>
          <p:spPr>
            <a:xfrm>
              <a:off x="7573963" y="5418138"/>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422" name="Google Shape;2422;p29"/>
            <p:cNvCxnSpPr>
              <a:stCxn id="2419" idx="3"/>
              <a:endCxn id="2413" idx="1"/>
            </p:cNvCxnSpPr>
            <p:nvPr/>
          </p:nvCxnSpPr>
          <p:spPr>
            <a:xfrm>
              <a:off x="5843588" y="4806950"/>
              <a:ext cx="288900" cy="360300"/>
            </a:xfrm>
            <a:prstGeom prst="straightConnector1">
              <a:avLst/>
            </a:prstGeom>
            <a:noFill/>
            <a:ln w="9525" cap="flat" cmpd="sng">
              <a:solidFill>
                <a:srgbClr val="59A924"/>
              </a:solidFill>
              <a:prstDash val="solid"/>
              <a:round/>
              <a:headEnd type="none" w="med" len="med"/>
              <a:tailEnd type="triangle" w="med" len="med"/>
            </a:ln>
          </p:spPr>
        </p:cxnSp>
        <p:cxnSp>
          <p:nvCxnSpPr>
            <p:cNvPr id="2423" name="Google Shape;2423;p29"/>
            <p:cNvCxnSpPr>
              <a:stCxn id="2413" idx="3"/>
              <a:endCxn id="2420" idx="0"/>
            </p:cNvCxnSpPr>
            <p:nvPr/>
          </p:nvCxnSpPr>
          <p:spPr>
            <a:xfrm>
              <a:off x="6637338" y="5167313"/>
              <a:ext cx="396000" cy="108000"/>
            </a:xfrm>
            <a:prstGeom prst="straightConnector1">
              <a:avLst/>
            </a:prstGeom>
            <a:noFill/>
            <a:ln w="9525" cap="flat" cmpd="sng">
              <a:solidFill>
                <a:srgbClr val="59A924"/>
              </a:solidFill>
              <a:prstDash val="solid"/>
              <a:round/>
              <a:headEnd type="none" w="med" len="med"/>
              <a:tailEnd type="triangle" w="med" len="med"/>
            </a:ln>
          </p:spPr>
        </p:cxnSp>
        <p:cxnSp>
          <p:nvCxnSpPr>
            <p:cNvPr id="2424" name="Google Shape;2424;p29"/>
            <p:cNvCxnSpPr>
              <a:stCxn id="2418" idx="3"/>
              <a:endCxn id="2416" idx="2"/>
            </p:cNvCxnSpPr>
            <p:nvPr/>
          </p:nvCxnSpPr>
          <p:spPr>
            <a:xfrm>
              <a:off x="6061075" y="5454650"/>
              <a:ext cx="936600" cy="467400"/>
            </a:xfrm>
            <a:prstGeom prst="straightConnector1">
              <a:avLst/>
            </a:prstGeom>
            <a:noFill/>
            <a:ln w="9525" cap="flat" cmpd="sng">
              <a:solidFill>
                <a:srgbClr val="59A924"/>
              </a:solidFill>
              <a:prstDash val="solid"/>
              <a:round/>
              <a:headEnd type="none" w="med" len="med"/>
              <a:tailEnd type="triangle" w="med" len="med"/>
            </a:ln>
          </p:spPr>
        </p:cxnSp>
        <p:cxnSp>
          <p:nvCxnSpPr>
            <p:cNvPr id="2425" name="Google Shape;2425;p29"/>
            <p:cNvCxnSpPr>
              <a:stCxn id="2420" idx="3"/>
              <a:endCxn id="2421" idx="1"/>
            </p:cNvCxnSpPr>
            <p:nvPr/>
          </p:nvCxnSpPr>
          <p:spPr>
            <a:xfrm>
              <a:off x="7285038" y="5383213"/>
              <a:ext cx="288900" cy="142800"/>
            </a:xfrm>
            <a:prstGeom prst="straightConnector1">
              <a:avLst/>
            </a:prstGeom>
            <a:noFill/>
            <a:ln w="9525" cap="flat" cmpd="sng">
              <a:solidFill>
                <a:srgbClr val="59A924"/>
              </a:solidFill>
              <a:prstDash val="solid"/>
              <a:round/>
              <a:headEnd type="none" w="med" len="med"/>
              <a:tailEnd type="triangle" w="med" len="med"/>
            </a:ln>
          </p:spPr>
        </p:cxnSp>
        <p:cxnSp>
          <p:nvCxnSpPr>
            <p:cNvPr id="2426" name="Google Shape;2426;p29"/>
            <p:cNvCxnSpPr>
              <a:stCxn id="2420" idx="3"/>
              <a:endCxn id="2414" idx="3"/>
            </p:cNvCxnSpPr>
            <p:nvPr/>
          </p:nvCxnSpPr>
          <p:spPr>
            <a:xfrm rot="10800000">
              <a:off x="7214238" y="4945513"/>
              <a:ext cx="70800" cy="437700"/>
            </a:xfrm>
            <a:prstGeom prst="straightConnector1">
              <a:avLst/>
            </a:prstGeom>
            <a:noFill/>
            <a:ln w="9525" cap="flat" cmpd="sng">
              <a:solidFill>
                <a:srgbClr val="59A924"/>
              </a:solidFill>
              <a:prstDash val="solid"/>
              <a:round/>
              <a:headEnd type="none" w="med" len="med"/>
              <a:tailEnd type="triangle" w="med" len="med"/>
            </a:ln>
          </p:spPr>
        </p:cxnSp>
        <p:cxnSp>
          <p:nvCxnSpPr>
            <p:cNvPr id="2427" name="Google Shape;2427;p29"/>
            <p:cNvCxnSpPr>
              <a:stCxn id="2417" idx="3"/>
              <a:endCxn id="2415" idx="1"/>
            </p:cNvCxnSpPr>
            <p:nvPr/>
          </p:nvCxnSpPr>
          <p:spPr>
            <a:xfrm rot="10800000" flipH="1">
              <a:off x="6564313" y="4375050"/>
              <a:ext cx="288900" cy="216000"/>
            </a:xfrm>
            <a:prstGeom prst="straightConnector1">
              <a:avLst/>
            </a:prstGeom>
            <a:noFill/>
            <a:ln w="9525" cap="flat" cmpd="sng">
              <a:solidFill>
                <a:srgbClr val="59A924"/>
              </a:solidFill>
              <a:prstDash val="solid"/>
              <a:round/>
              <a:headEnd type="none" w="med" len="med"/>
              <a:tailEnd type="triangle" w="med" len="med"/>
            </a:ln>
          </p:spPr>
        </p:cxnSp>
        <p:cxnSp>
          <p:nvCxnSpPr>
            <p:cNvPr id="2428" name="Google Shape;2428;p29"/>
            <p:cNvCxnSpPr>
              <a:stCxn id="2419" idx="3"/>
              <a:endCxn id="2417" idx="1"/>
            </p:cNvCxnSpPr>
            <p:nvPr/>
          </p:nvCxnSpPr>
          <p:spPr>
            <a:xfrm rot="10800000" flipH="1">
              <a:off x="5843588" y="4590950"/>
              <a:ext cx="217500" cy="216000"/>
            </a:xfrm>
            <a:prstGeom prst="straightConnector1">
              <a:avLst/>
            </a:prstGeom>
            <a:noFill/>
            <a:ln w="9525" cap="flat" cmpd="sng">
              <a:solidFill>
                <a:srgbClr val="59A924"/>
              </a:solidFill>
              <a:prstDash val="solid"/>
              <a:round/>
              <a:headEnd type="none" w="med" len="med"/>
              <a:tailEnd type="triangle" w="med" len="med"/>
            </a:ln>
          </p:spPr>
        </p:cxnSp>
        <p:cxnSp>
          <p:nvCxnSpPr>
            <p:cNvPr id="2429" name="Google Shape;2429;p29"/>
            <p:cNvCxnSpPr>
              <a:stCxn id="2417" idx="3"/>
              <a:endCxn id="2420" idx="0"/>
            </p:cNvCxnSpPr>
            <p:nvPr/>
          </p:nvCxnSpPr>
          <p:spPr>
            <a:xfrm>
              <a:off x="6564313" y="4591050"/>
              <a:ext cx="469200" cy="684300"/>
            </a:xfrm>
            <a:prstGeom prst="straightConnector1">
              <a:avLst/>
            </a:prstGeom>
            <a:noFill/>
            <a:ln w="9525" cap="flat" cmpd="sng">
              <a:solidFill>
                <a:srgbClr val="59A924"/>
              </a:solidFill>
              <a:prstDash val="solid"/>
              <a:round/>
              <a:headEnd type="none" w="med" len="med"/>
              <a:tailEnd type="triangle" w="med" len="med"/>
            </a:ln>
          </p:spPr>
        </p:cxnSp>
        <p:cxnSp>
          <p:nvCxnSpPr>
            <p:cNvPr id="2430" name="Google Shape;2430;p29"/>
            <p:cNvCxnSpPr>
              <a:stCxn id="2419" idx="2"/>
              <a:endCxn id="2418" idx="0"/>
            </p:cNvCxnSpPr>
            <p:nvPr/>
          </p:nvCxnSpPr>
          <p:spPr>
            <a:xfrm>
              <a:off x="5591969" y="4914900"/>
              <a:ext cx="217500" cy="431700"/>
            </a:xfrm>
            <a:prstGeom prst="straightConnector1">
              <a:avLst/>
            </a:prstGeom>
            <a:noFill/>
            <a:ln w="9525" cap="flat" cmpd="sng">
              <a:solidFill>
                <a:srgbClr val="59A924"/>
              </a:solidFill>
              <a:prstDash val="solid"/>
              <a:round/>
              <a:headEnd type="none" w="med" len="med"/>
              <a:tailEnd type="triangle" w="med" len="med"/>
            </a:ln>
          </p:spPr>
        </p:cxnSp>
        <p:cxnSp>
          <p:nvCxnSpPr>
            <p:cNvPr id="2431" name="Google Shape;2431;p29"/>
            <p:cNvCxnSpPr>
              <a:stCxn id="2419" idx="3"/>
              <a:endCxn id="2414" idx="2"/>
            </p:cNvCxnSpPr>
            <p:nvPr/>
          </p:nvCxnSpPr>
          <p:spPr>
            <a:xfrm>
              <a:off x="5843588" y="4806950"/>
              <a:ext cx="1296900" cy="36600"/>
            </a:xfrm>
            <a:prstGeom prst="straightConnector1">
              <a:avLst/>
            </a:prstGeom>
            <a:noFill/>
            <a:ln w="9525" cap="flat" cmpd="sng">
              <a:solidFill>
                <a:srgbClr val="59A924"/>
              </a:solidFill>
              <a:prstDash val="solid"/>
              <a:round/>
              <a:headEnd type="none" w="med" len="med"/>
              <a:tailEnd type="triangle" w="med" len="med"/>
            </a:ln>
          </p:spPr>
        </p:cxnSp>
        <p:cxnSp>
          <p:nvCxnSpPr>
            <p:cNvPr id="2432" name="Google Shape;2432;p29"/>
            <p:cNvCxnSpPr>
              <a:stCxn id="2420" idx="2"/>
              <a:endCxn id="2416" idx="0"/>
            </p:cNvCxnSpPr>
            <p:nvPr/>
          </p:nvCxnSpPr>
          <p:spPr>
            <a:xfrm>
              <a:off x="7033419" y="5491163"/>
              <a:ext cx="216600" cy="287400"/>
            </a:xfrm>
            <a:prstGeom prst="straightConnector1">
              <a:avLst/>
            </a:prstGeom>
            <a:noFill/>
            <a:ln w="9525" cap="flat" cmpd="sng">
              <a:solidFill>
                <a:srgbClr val="59A924"/>
              </a:solidFill>
              <a:prstDash val="solid"/>
              <a:round/>
              <a:headEnd type="none" w="med" len="med"/>
              <a:tailEnd type="triangle" w="med" len="med"/>
            </a:ln>
          </p:spPr>
        </p:cxnSp>
      </p:grpSp>
      <p:grpSp>
        <p:nvGrpSpPr>
          <p:cNvPr id="2433" name="Google Shape;2433;p29"/>
          <p:cNvGrpSpPr/>
          <p:nvPr/>
        </p:nvGrpSpPr>
        <p:grpSpPr>
          <a:xfrm>
            <a:off x="5868111" y="3242595"/>
            <a:ext cx="1524000" cy="1036638"/>
            <a:chOff x="5340350" y="4267200"/>
            <a:chExt cx="2736850" cy="1798638"/>
          </a:xfrm>
        </p:grpSpPr>
        <p:sp>
          <p:nvSpPr>
            <p:cNvPr id="2434" name="Google Shape;2434;p29"/>
            <p:cNvSpPr/>
            <p:nvPr/>
          </p:nvSpPr>
          <p:spPr>
            <a:xfrm>
              <a:off x="6132513" y="5059363"/>
              <a:ext cx="504825"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35" name="Google Shape;2435;p29"/>
            <p:cNvSpPr/>
            <p:nvPr/>
          </p:nvSpPr>
          <p:spPr>
            <a:xfrm>
              <a:off x="7140575" y="4699000"/>
              <a:ext cx="503238" cy="288925"/>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36" name="Google Shape;2436;p29"/>
            <p:cNvSpPr/>
            <p:nvPr/>
          </p:nvSpPr>
          <p:spPr>
            <a:xfrm>
              <a:off x="6853238" y="42672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37" name="Google Shape;2437;p29"/>
            <p:cNvSpPr/>
            <p:nvPr/>
          </p:nvSpPr>
          <p:spPr>
            <a:xfrm>
              <a:off x="6997700" y="5778500"/>
              <a:ext cx="504825" cy="287338"/>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38" name="Google Shape;2438;p29"/>
            <p:cNvSpPr/>
            <p:nvPr/>
          </p:nvSpPr>
          <p:spPr>
            <a:xfrm>
              <a:off x="6061075" y="44831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39" name="Google Shape;2439;p29"/>
            <p:cNvSpPr/>
            <p:nvPr/>
          </p:nvSpPr>
          <p:spPr>
            <a:xfrm>
              <a:off x="5557838" y="53467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40" name="Google Shape;2440;p29"/>
            <p:cNvSpPr/>
            <p:nvPr/>
          </p:nvSpPr>
          <p:spPr>
            <a:xfrm>
              <a:off x="5340350" y="46990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41" name="Google Shape;2441;p29"/>
            <p:cNvSpPr/>
            <p:nvPr/>
          </p:nvSpPr>
          <p:spPr>
            <a:xfrm>
              <a:off x="6781800" y="5275263"/>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42" name="Google Shape;2442;p29"/>
            <p:cNvSpPr/>
            <p:nvPr/>
          </p:nvSpPr>
          <p:spPr>
            <a:xfrm>
              <a:off x="7573963" y="5418138"/>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443" name="Google Shape;2443;p29"/>
            <p:cNvCxnSpPr>
              <a:stCxn id="2440" idx="3"/>
              <a:endCxn id="2434" idx="1"/>
            </p:cNvCxnSpPr>
            <p:nvPr/>
          </p:nvCxnSpPr>
          <p:spPr>
            <a:xfrm>
              <a:off x="5843588" y="4806950"/>
              <a:ext cx="288900" cy="360300"/>
            </a:xfrm>
            <a:prstGeom prst="straightConnector1">
              <a:avLst/>
            </a:prstGeom>
            <a:noFill/>
            <a:ln w="9525" cap="flat" cmpd="sng">
              <a:solidFill>
                <a:srgbClr val="59A924"/>
              </a:solidFill>
              <a:prstDash val="solid"/>
              <a:round/>
              <a:headEnd type="none" w="med" len="med"/>
              <a:tailEnd type="triangle" w="med" len="med"/>
            </a:ln>
          </p:spPr>
        </p:cxnSp>
        <p:cxnSp>
          <p:nvCxnSpPr>
            <p:cNvPr id="2444" name="Google Shape;2444;p29"/>
            <p:cNvCxnSpPr>
              <a:stCxn id="2434" idx="3"/>
              <a:endCxn id="2441" idx="0"/>
            </p:cNvCxnSpPr>
            <p:nvPr/>
          </p:nvCxnSpPr>
          <p:spPr>
            <a:xfrm>
              <a:off x="6637338" y="5167313"/>
              <a:ext cx="396000" cy="108000"/>
            </a:xfrm>
            <a:prstGeom prst="straightConnector1">
              <a:avLst/>
            </a:prstGeom>
            <a:noFill/>
            <a:ln w="9525" cap="flat" cmpd="sng">
              <a:solidFill>
                <a:srgbClr val="59A924"/>
              </a:solidFill>
              <a:prstDash val="solid"/>
              <a:round/>
              <a:headEnd type="none" w="med" len="med"/>
              <a:tailEnd type="triangle" w="med" len="med"/>
            </a:ln>
          </p:spPr>
        </p:cxnSp>
        <p:cxnSp>
          <p:nvCxnSpPr>
            <p:cNvPr id="2445" name="Google Shape;2445;p29"/>
            <p:cNvCxnSpPr>
              <a:stCxn id="2439" idx="3"/>
              <a:endCxn id="2437" idx="2"/>
            </p:cNvCxnSpPr>
            <p:nvPr/>
          </p:nvCxnSpPr>
          <p:spPr>
            <a:xfrm>
              <a:off x="6061075" y="5454650"/>
              <a:ext cx="936600" cy="467400"/>
            </a:xfrm>
            <a:prstGeom prst="straightConnector1">
              <a:avLst/>
            </a:prstGeom>
            <a:noFill/>
            <a:ln w="9525" cap="flat" cmpd="sng">
              <a:solidFill>
                <a:srgbClr val="59A924"/>
              </a:solidFill>
              <a:prstDash val="solid"/>
              <a:round/>
              <a:headEnd type="none" w="med" len="med"/>
              <a:tailEnd type="triangle" w="med" len="med"/>
            </a:ln>
          </p:spPr>
        </p:cxnSp>
        <p:cxnSp>
          <p:nvCxnSpPr>
            <p:cNvPr id="2446" name="Google Shape;2446;p29"/>
            <p:cNvCxnSpPr>
              <a:stCxn id="2441" idx="3"/>
              <a:endCxn id="2442" idx="1"/>
            </p:cNvCxnSpPr>
            <p:nvPr/>
          </p:nvCxnSpPr>
          <p:spPr>
            <a:xfrm>
              <a:off x="7285038" y="5383213"/>
              <a:ext cx="288900" cy="142800"/>
            </a:xfrm>
            <a:prstGeom prst="straightConnector1">
              <a:avLst/>
            </a:prstGeom>
            <a:noFill/>
            <a:ln w="9525" cap="flat" cmpd="sng">
              <a:solidFill>
                <a:srgbClr val="59A924"/>
              </a:solidFill>
              <a:prstDash val="solid"/>
              <a:round/>
              <a:headEnd type="none" w="med" len="med"/>
              <a:tailEnd type="triangle" w="med" len="med"/>
            </a:ln>
          </p:spPr>
        </p:cxnSp>
        <p:cxnSp>
          <p:nvCxnSpPr>
            <p:cNvPr id="2447" name="Google Shape;2447;p29"/>
            <p:cNvCxnSpPr>
              <a:stCxn id="2441" idx="3"/>
              <a:endCxn id="2435" idx="3"/>
            </p:cNvCxnSpPr>
            <p:nvPr/>
          </p:nvCxnSpPr>
          <p:spPr>
            <a:xfrm rot="10800000">
              <a:off x="7214238" y="4945513"/>
              <a:ext cx="70800" cy="437700"/>
            </a:xfrm>
            <a:prstGeom prst="straightConnector1">
              <a:avLst/>
            </a:prstGeom>
            <a:noFill/>
            <a:ln w="9525" cap="flat" cmpd="sng">
              <a:solidFill>
                <a:srgbClr val="59A924"/>
              </a:solidFill>
              <a:prstDash val="solid"/>
              <a:round/>
              <a:headEnd type="none" w="med" len="med"/>
              <a:tailEnd type="triangle" w="med" len="med"/>
            </a:ln>
          </p:spPr>
        </p:cxnSp>
        <p:cxnSp>
          <p:nvCxnSpPr>
            <p:cNvPr id="2448" name="Google Shape;2448;p29"/>
            <p:cNvCxnSpPr>
              <a:stCxn id="2438" idx="3"/>
              <a:endCxn id="2436" idx="1"/>
            </p:cNvCxnSpPr>
            <p:nvPr/>
          </p:nvCxnSpPr>
          <p:spPr>
            <a:xfrm rot="10800000" flipH="1">
              <a:off x="6564313" y="4375050"/>
              <a:ext cx="288900" cy="216000"/>
            </a:xfrm>
            <a:prstGeom prst="straightConnector1">
              <a:avLst/>
            </a:prstGeom>
            <a:noFill/>
            <a:ln w="9525" cap="flat" cmpd="sng">
              <a:solidFill>
                <a:srgbClr val="59A924"/>
              </a:solidFill>
              <a:prstDash val="solid"/>
              <a:round/>
              <a:headEnd type="none" w="med" len="med"/>
              <a:tailEnd type="triangle" w="med" len="med"/>
            </a:ln>
          </p:spPr>
        </p:cxnSp>
        <p:cxnSp>
          <p:nvCxnSpPr>
            <p:cNvPr id="2449" name="Google Shape;2449;p29"/>
            <p:cNvCxnSpPr>
              <a:stCxn id="2440" idx="3"/>
              <a:endCxn id="2438" idx="1"/>
            </p:cNvCxnSpPr>
            <p:nvPr/>
          </p:nvCxnSpPr>
          <p:spPr>
            <a:xfrm rot="10800000" flipH="1">
              <a:off x="5843588" y="4590950"/>
              <a:ext cx="217500" cy="216000"/>
            </a:xfrm>
            <a:prstGeom prst="straightConnector1">
              <a:avLst/>
            </a:prstGeom>
            <a:noFill/>
            <a:ln w="9525" cap="flat" cmpd="sng">
              <a:solidFill>
                <a:srgbClr val="59A924"/>
              </a:solidFill>
              <a:prstDash val="solid"/>
              <a:round/>
              <a:headEnd type="none" w="med" len="med"/>
              <a:tailEnd type="triangle" w="med" len="med"/>
            </a:ln>
          </p:spPr>
        </p:cxnSp>
        <p:cxnSp>
          <p:nvCxnSpPr>
            <p:cNvPr id="2450" name="Google Shape;2450;p29"/>
            <p:cNvCxnSpPr>
              <a:stCxn id="2438" idx="3"/>
              <a:endCxn id="2441" idx="0"/>
            </p:cNvCxnSpPr>
            <p:nvPr/>
          </p:nvCxnSpPr>
          <p:spPr>
            <a:xfrm>
              <a:off x="6564313" y="4591050"/>
              <a:ext cx="469200" cy="684300"/>
            </a:xfrm>
            <a:prstGeom prst="straightConnector1">
              <a:avLst/>
            </a:prstGeom>
            <a:noFill/>
            <a:ln w="9525" cap="flat" cmpd="sng">
              <a:solidFill>
                <a:srgbClr val="59A924"/>
              </a:solidFill>
              <a:prstDash val="solid"/>
              <a:round/>
              <a:headEnd type="none" w="med" len="med"/>
              <a:tailEnd type="triangle" w="med" len="med"/>
            </a:ln>
          </p:spPr>
        </p:cxnSp>
        <p:cxnSp>
          <p:nvCxnSpPr>
            <p:cNvPr id="2451" name="Google Shape;2451;p29"/>
            <p:cNvCxnSpPr>
              <a:stCxn id="2440" idx="2"/>
              <a:endCxn id="2439" idx="0"/>
            </p:cNvCxnSpPr>
            <p:nvPr/>
          </p:nvCxnSpPr>
          <p:spPr>
            <a:xfrm>
              <a:off x="5591969" y="4914900"/>
              <a:ext cx="217500" cy="431700"/>
            </a:xfrm>
            <a:prstGeom prst="straightConnector1">
              <a:avLst/>
            </a:prstGeom>
            <a:noFill/>
            <a:ln w="9525" cap="flat" cmpd="sng">
              <a:solidFill>
                <a:srgbClr val="59A924"/>
              </a:solidFill>
              <a:prstDash val="solid"/>
              <a:round/>
              <a:headEnd type="none" w="med" len="med"/>
              <a:tailEnd type="triangle" w="med" len="med"/>
            </a:ln>
          </p:spPr>
        </p:cxnSp>
        <p:cxnSp>
          <p:nvCxnSpPr>
            <p:cNvPr id="2452" name="Google Shape;2452;p29"/>
            <p:cNvCxnSpPr>
              <a:stCxn id="2440" idx="3"/>
              <a:endCxn id="2435" idx="2"/>
            </p:cNvCxnSpPr>
            <p:nvPr/>
          </p:nvCxnSpPr>
          <p:spPr>
            <a:xfrm>
              <a:off x="5843588" y="4806950"/>
              <a:ext cx="1296900" cy="36600"/>
            </a:xfrm>
            <a:prstGeom prst="straightConnector1">
              <a:avLst/>
            </a:prstGeom>
            <a:noFill/>
            <a:ln w="9525" cap="flat" cmpd="sng">
              <a:solidFill>
                <a:srgbClr val="59A924"/>
              </a:solidFill>
              <a:prstDash val="solid"/>
              <a:round/>
              <a:headEnd type="none" w="med" len="med"/>
              <a:tailEnd type="triangle" w="med" len="med"/>
            </a:ln>
          </p:spPr>
        </p:cxnSp>
        <p:cxnSp>
          <p:nvCxnSpPr>
            <p:cNvPr id="2453" name="Google Shape;2453;p29"/>
            <p:cNvCxnSpPr>
              <a:stCxn id="2441" idx="2"/>
              <a:endCxn id="2437" idx="0"/>
            </p:cNvCxnSpPr>
            <p:nvPr/>
          </p:nvCxnSpPr>
          <p:spPr>
            <a:xfrm>
              <a:off x="7033419" y="5491163"/>
              <a:ext cx="216600" cy="287400"/>
            </a:xfrm>
            <a:prstGeom prst="straightConnector1">
              <a:avLst/>
            </a:prstGeom>
            <a:noFill/>
            <a:ln w="9525" cap="flat" cmpd="sng">
              <a:solidFill>
                <a:srgbClr val="59A924"/>
              </a:solidFill>
              <a:prstDash val="solid"/>
              <a:round/>
              <a:headEnd type="none" w="med" len="med"/>
              <a:tailEnd type="triangle" w="med" len="med"/>
            </a:ln>
          </p:spPr>
        </p:cxnSp>
      </p:grpSp>
      <p:pic>
        <p:nvPicPr>
          <p:cNvPr id="2454" name="Google Shape;2454;p29" descr="Image result for olap image"/>
          <p:cNvPicPr preferRelativeResize="0"/>
          <p:nvPr/>
        </p:nvPicPr>
        <p:blipFill rotWithShape="1">
          <a:blip r:embed="rId3">
            <a:alphaModFix/>
          </a:blip>
          <a:srcRect/>
          <a:stretch/>
        </p:blipFill>
        <p:spPr>
          <a:xfrm>
            <a:off x="8007874" y="3022727"/>
            <a:ext cx="1809750" cy="1476375"/>
          </a:xfrm>
          <a:prstGeom prst="rect">
            <a:avLst/>
          </a:prstGeom>
          <a:noFill/>
          <a:ln>
            <a:noFill/>
          </a:ln>
        </p:spPr>
      </p:pic>
      <p:graphicFrame>
        <p:nvGraphicFramePr>
          <p:cNvPr id="2455" name="Google Shape;2455;p29"/>
          <p:cNvGraphicFramePr/>
          <p:nvPr/>
        </p:nvGraphicFramePr>
        <p:xfrm>
          <a:off x="72779" y="1250691"/>
          <a:ext cx="3047500" cy="1757675"/>
        </p:xfrm>
        <a:graphic>
          <a:graphicData uri="http://schemas.openxmlformats.org/drawingml/2006/table">
            <a:tbl>
              <a:tblPr firstRow="1" bandRow="1">
                <a:noFill/>
                <a:tableStyleId>{773DE9C2-2F51-413B-9E7F-F20936FBB5D2}</a:tableStyleId>
              </a:tblPr>
              <a:tblGrid>
                <a:gridCol w="1856375">
                  <a:extLst>
                    <a:ext uri="{9D8B030D-6E8A-4147-A177-3AD203B41FA5}">
                      <a16:colId xmlns:a16="http://schemas.microsoft.com/office/drawing/2014/main" val="20000"/>
                    </a:ext>
                  </a:extLst>
                </a:gridCol>
                <a:gridCol w="1191125">
                  <a:extLst>
                    <a:ext uri="{9D8B030D-6E8A-4147-A177-3AD203B41FA5}">
                      <a16:colId xmlns:a16="http://schemas.microsoft.com/office/drawing/2014/main" val="20001"/>
                    </a:ext>
                  </a:extLst>
                </a:gridCol>
              </a:tblGrid>
              <a:tr h="325075">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Extract to triples</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Normalizes operational data to atomic form (statements)</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Newer paradigm</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Can be materialized for better performance</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Can be virtualized for better concurrency</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4"/>
                  </a:ext>
                </a:extLst>
              </a:tr>
            </a:tbl>
          </a:graphicData>
        </a:graphic>
      </p:graphicFrame>
      <p:graphicFrame>
        <p:nvGraphicFramePr>
          <p:cNvPr id="2456" name="Google Shape;2456;p29"/>
          <p:cNvGraphicFramePr/>
          <p:nvPr/>
        </p:nvGraphicFramePr>
        <p:xfrm>
          <a:off x="1817103" y="4618857"/>
          <a:ext cx="3095050" cy="1655525"/>
        </p:xfrm>
        <a:graphic>
          <a:graphicData uri="http://schemas.openxmlformats.org/drawingml/2006/table">
            <a:tbl>
              <a:tblPr firstRow="1" bandRow="1">
                <a:noFill/>
                <a:tableStyleId>{773DE9C2-2F51-413B-9E7F-F20936FBB5D2}</a:tableStyleId>
              </a:tblPr>
              <a:tblGrid>
                <a:gridCol w="1900300">
                  <a:extLst>
                    <a:ext uri="{9D8B030D-6E8A-4147-A177-3AD203B41FA5}">
                      <a16:colId xmlns:a16="http://schemas.microsoft.com/office/drawing/2014/main" val="20000"/>
                    </a:ext>
                  </a:extLst>
                </a:gridCol>
                <a:gridCol w="1194750">
                  <a:extLst>
                    <a:ext uri="{9D8B030D-6E8A-4147-A177-3AD203B41FA5}">
                      <a16:colId xmlns:a16="http://schemas.microsoft.com/office/drawing/2014/main" val="20001"/>
                    </a:ext>
                  </a:extLst>
                </a:gridCol>
              </a:tblGrid>
              <a:tr h="314375">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Align</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Rule driven alignment of data</a:t>
                      </a:r>
                      <a:endParaRPr dirty="0"/>
                    </a:p>
                    <a:p>
                      <a:pPr marL="0" marR="0" lvl="0" indent="0" algn="l" rtl="0">
                        <a:spcBef>
                          <a:spcPts val="0"/>
                        </a:spcBef>
                        <a:spcAft>
                          <a:spcPts val="0"/>
                        </a:spcAft>
                        <a:buNone/>
                      </a:pPr>
                      <a:r>
                        <a:rPr lang="en-US" sz="1000" dirty="0"/>
                        <a:t>(‘winter-wheat’ same as ‘wheat-winter’)</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Newer paradigm</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Rules can evolve over time without need to rematerialize data</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bl>
          </a:graphicData>
        </a:graphic>
      </p:graphicFrame>
      <p:graphicFrame>
        <p:nvGraphicFramePr>
          <p:cNvPr id="2457" name="Google Shape;2457;p29"/>
          <p:cNvGraphicFramePr/>
          <p:nvPr/>
        </p:nvGraphicFramePr>
        <p:xfrm>
          <a:off x="4267824" y="1284544"/>
          <a:ext cx="3095050" cy="1666225"/>
        </p:xfrm>
        <a:graphic>
          <a:graphicData uri="http://schemas.openxmlformats.org/drawingml/2006/table">
            <a:tbl>
              <a:tblPr firstRow="1" bandRow="1">
                <a:noFill/>
                <a:tableStyleId>{773DE9C2-2F51-413B-9E7F-F20936FBB5D2}</a:tableStyleId>
              </a:tblPr>
              <a:tblGrid>
                <a:gridCol w="1987700">
                  <a:extLst>
                    <a:ext uri="{9D8B030D-6E8A-4147-A177-3AD203B41FA5}">
                      <a16:colId xmlns:a16="http://schemas.microsoft.com/office/drawing/2014/main" val="20000"/>
                    </a:ext>
                  </a:extLst>
                </a:gridCol>
                <a:gridCol w="1107350">
                  <a:extLst>
                    <a:ext uri="{9D8B030D-6E8A-4147-A177-3AD203B41FA5}">
                      <a16:colId xmlns:a16="http://schemas.microsoft.com/office/drawing/2014/main" val="20001"/>
                    </a:ext>
                  </a:extLst>
                </a:gridCol>
              </a:tblGrid>
              <a:tr h="325075">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Transform</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Rule driven transformation</a:t>
                      </a:r>
                      <a:endParaRPr dirty="0"/>
                    </a:p>
                    <a:p>
                      <a:pPr marL="0" marR="0" lvl="0" indent="0" algn="l" rtl="0">
                        <a:spcBef>
                          <a:spcPts val="0"/>
                        </a:spcBef>
                        <a:spcAft>
                          <a:spcPts val="0"/>
                        </a:spcAft>
                        <a:buNone/>
                      </a:pPr>
                      <a:r>
                        <a:rPr lang="en-US" sz="1000" dirty="0"/>
                        <a:t>(‘</a:t>
                      </a:r>
                      <a:r>
                        <a:rPr lang="en-US" sz="1000" dirty="0" err="1"/>
                        <a:t>trialSite</a:t>
                      </a:r>
                      <a:r>
                        <a:rPr lang="en-US" sz="1000" dirty="0"/>
                        <a:t> X’ same as ‘trial location Z at site X’)</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Newer paradigm</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Rules can evolve over time without need to rematerialize data</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bl>
          </a:graphicData>
        </a:graphic>
      </p:graphicFrame>
      <p:sp>
        <p:nvSpPr>
          <p:cNvPr id="2458" name="Google Shape;2458;p29"/>
          <p:cNvSpPr/>
          <p:nvPr/>
        </p:nvSpPr>
        <p:spPr>
          <a:xfrm>
            <a:off x="7326317" y="3349434"/>
            <a:ext cx="898376" cy="822960"/>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000" b="1" dirty="0">
                <a:solidFill>
                  <a:srgbClr val="FFFFFF"/>
                </a:solidFill>
                <a:latin typeface="Arial" panose="020B0604020202020204" pitchFamily="34" charset="0"/>
                <a:ea typeface="Arial"/>
                <a:cs typeface="Arial" panose="020B0604020202020204" pitchFamily="34" charset="0"/>
                <a:sym typeface="Arial"/>
              </a:rPr>
              <a:t>Report</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5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5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Shape 2462"/>
        <p:cNvGrpSpPr/>
        <p:nvPr/>
      </p:nvGrpSpPr>
      <p:grpSpPr>
        <a:xfrm>
          <a:off x="0" y="0"/>
          <a:ext cx="0" cy="0"/>
          <a:chOff x="0" y="0"/>
          <a:chExt cx="0" cy="0"/>
        </a:xfrm>
      </p:grpSpPr>
      <p:sp>
        <p:nvSpPr>
          <p:cNvPr id="2463" name="Google Shape;2463;p30"/>
          <p:cNvSpPr/>
          <p:nvPr/>
        </p:nvSpPr>
        <p:spPr>
          <a:xfrm rot="5400000">
            <a:off x="1304030" y="1702494"/>
            <a:ext cx="1023990" cy="919456"/>
          </a:xfrm>
          <a:prstGeom prst="bentArrow">
            <a:avLst>
              <a:gd name="adj1" fmla="val 25000"/>
              <a:gd name="adj2" fmla="val 25000"/>
              <a:gd name="adj3" fmla="val 25000"/>
              <a:gd name="adj4" fmla="val 43750"/>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panose="020B0604020202020204" pitchFamily="34" charset="0"/>
              <a:ea typeface="Arial"/>
              <a:cs typeface="Arial" panose="020B0604020202020204" pitchFamily="34" charset="0"/>
              <a:sym typeface="Arial"/>
            </a:endParaRPr>
          </a:p>
        </p:txBody>
      </p:sp>
      <p:grpSp>
        <p:nvGrpSpPr>
          <p:cNvPr id="2464" name="Google Shape;2464;p30"/>
          <p:cNvGrpSpPr/>
          <p:nvPr/>
        </p:nvGrpSpPr>
        <p:grpSpPr>
          <a:xfrm>
            <a:off x="3019184" y="4327275"/>
            <a:ext cx="1524000" cy="1036638"/>
            <a:chOff x="5340350" y="4267200"/>
            <a:chExt cx="2736850" cy="1798638"/>
          </a:xfrm>
        </p:grpSpPr>
        <p:sp>
          <p:nvSpPr>
            <p:cNvPr id="2465" name="Google Shape;2465;p30"/>
            <p:cNvSpPr/>
            <p:nvPr/>
          </p:nvSpPr>
          <p:spPr>
            <a:xfrm>
              <a:off x="6132513" y="5059363"/>
              <a:ext cx="504825"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66" name="Google Shape;2466;p30"/>
            <p:cNvSpPr/>
            <p:nvPr/>
          </p:nvSpPr>
          <p:spPr>
            <a:xfrm>
              <a:off x="7140575" y="4699000"/>
              <a:ext cx="503238" cy="288925"/>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67" name="Google Shape;2467;p30"/>
            <p:cNvSpPr/>
            <p:nvPr/>
          </p:nvSpPr>
          <p:spPr>
            <a:xfrm>
              <a:off x="6853238" y="42672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68" name="Google Shape;2468;p30"/>
            <p:cNvSpPr/>
            <p:nvPr/>
          </p:nvSpPr>
          <p:spPr>
            <a:xfrm>
              <a:off x="6997700" y="5778500"/>
              <a:ext cx="504825" cy="287338"/>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69" name="Google Shape;2469;p30"/>
            <p:cNvSpPr/>
            <p:nvPr/>
          </p:nvSpPr>
          <p:spPr>
            <a:xfrm>
              <a:off x="6061075" y="44831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70" name="Google Shape;2470;p30"/>
            <p:cNvSpPr/>
            <p:nvPr/>
          </p:nvSpPr>
          <p:spPr>
            <a:xfrm>
              <a:off x="5557838" y="53467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71" name="Google Shape;2471;p30"/>
            <p:cNvSpPr/>
            <p:nvPr/>
          </p:nvSpPr>
          <p:spPr>
            <a:xfrm>
              <a:off x="5340350" y="46990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72" name="Google Shape;2472;p30"/>
            <p:cNvSpPr/>
            <p:nvPr/>
          </p:nvSpPr>
          <p:spPr>
            <a:xfrm>
              <a:off x="6781800" y="5275263"/>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73" name="Google Shape;2473;p30"/>
            <p:cNvSpPr/>
            <p:nvPr/>
          </p:nvSpPr>
          <p:spPr>
            <a:xfrm>
              <a:off x="7573963" y="5418138"/>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474" name="Google Shape;2474;p30"/>
            <p:cNvCxnSpPr>
              <a:stCxn id="2471" idx="3"/>
              <a:endCxn id="2465" idx="1"/>
            </p:cNvCxnSpPr>
            <p:nvPr/>
          </p:nvCxnSpPr>
          <p:spPr>
            <a:xfrm>
              <a:off x="5843588" y="4806950"/>
              <a:ext cx="288900" cy="360300"/>
            </a:xfrm>
            <a:prstGeom prst="straightConnector1">
              <a:avLst/>
            </a:prstGeom>
            <a:noFill/>
            <a:ln w="9525" cap="flat" cmpd="sng">
              <a:solidFill>
                <a:srgbClr val="59A924"/>
              </a:solidFill>
              <a:prstDash val="solid"/>
              <a:round/>
              <a:headEnd type="none" w="med" len="med"/>
              <a:tailEnd type="triangle" w="med" len="med"/>
            </a:ln>
          </p:spPr>
        </p:cxnSp>
        <p:cxnSp>
          <p:nvCxnSpPr>
            <p:cNvPr id="2475" name="Google Shape;2475;p30"/>
            <p:cNvCxnSpPr>
              <a:stCxn id="2465" idx="3"/>
              <a:endCxn id="2472" idx="0"/>
            </p:cNvCxnSpPr>
            <p:nvPr/>
          </p:nvCxnSpPr>
          <p:spPr>
            <a:xfrm>
              <a:off x="6637338" y="5167313"/>
              <a:ext cx="396000" cy="108000"/>
            </a:xfrm>
            <a:prstGeom prst="straightConnector1">
              <a:avLst/>
            </a:prstGeom>
            <a:noFill/>
            <a:ln w="9525" cap="flat" cmpd="sng">
              <a:solidFill>
                <a:srgbClr val="59A924"/>
              </a:solidFill>
              <a:prstDash val="solid"/>
              <a:round/>
              <a:headEnd type="none" w="med" len="med"/>
              <a:tailEnd type="triangle" w="med" len="med"/>
            </a:ln>
          </p:spPr>
        </p:cxnSp>
        <p:cxnSp>
          <p:nvCxnSpPr>
            <p:cNvPr id="2476" name="Google Shape;2476;p30"/>
            <p:cNvCxnSpPr>
              <a:stCxn id="2470" idx="3"/>
              <a:endCxn id="2468" idx="2"/>
            </p:cNvCxnSpPr>
            <p:nvPr/>
          </p:nvCxnSpPr>
          <p:spPr>
            <a:xfrm>
              <a:off x="6061075" y="5454650"/>
              <a:ext cx="936600" cy="467400"/>
            </a:xfrm>
            <a:prstGeom prst="straightConnector1">
              <a:avLst/>
            </a:prstGeom>
            <a:noFill/>
            <a:ln w="9525" cap="flat" cmpd="sng">
              <a:solidFill>
                <a:srgbClr val="59A924"/>
              </a:solidFill>
              <a:prstDash val="solid"/>
              <a:round/>
              <a:headEnd type="none" w="med" len="med"/>
              <a:tailEnd type="triangle" w="med" len="med"/>
            </a:ln>
          </p:spPr>
        </p:cxnSp>
        <p:cxnSp>
          <p:nvCxnSpPr>
            <p:cNvPr id="2477" name="Google Shape;2477;p30"/>
            <p:cNvCxnSpPr>
              <a:stCxn id="2472" idx="3"/>
              <a:endCxn id="2473" idx="1"/>
            </p:cNvCxnSpPr>
            <p:nvPr/>
          </p:nvCxnSpPr>
          <p:spPr>
            <a:xfrm>
              <a:off x="7285038" y="5383213"/>
              <a:ext cx="288900" cy="142800"/>
            </a:xfrm>
            <a:prstGeom prst="straightConnector1">
              <a:avLst/>
            </a:prstGeom>
            <a:noFill/>
            <a:ln w="9525" cap="flat" cmpd="sng">
              <a:solidFill>
                <a:srgbClr val="59A924"/>
              </a:solidFill>
              <a:prstDash val="solid"/>
              <a:round/>
              <a:headEnd type="none" w="med" len="med"/>
              <a:tailEnd type="triangle" w="med" len="med"/>
            </a:ln>
          </p:spPr>
        </p:cxnSp>
        <p:cxnSp>
          <p:nvCxnSpPr>
            <p:cNvPr id="2478" name="Google Shape;2478;p30"/>
            <p:cNvCxnSpPr>
              <a:stCxn id="2472" idx="3"/>
              <a:endCxn id="2466" idx="3"/>
            </p:cNvCxnSpPr>
            <p:nvPr/>
          </p:nvCxnSpPr>
          <p:spPr>
            <a:xfrm rot="10800000">
              <a:off x="7214238" y="4945513"/>
              <a:ext cx="70800" cy="437700"/>
            </a:xfrm>
            <a:prstGeom prst="straightConnector1">
              <a:avLst/>
            </a:prstGeom>
            <a:noFill/>
            <a:ln w="9525" cap="flat" cmpd="sng">
              <a:solidFill>
                <a:srgbClr val="59A924"/>
              </a:solidFill>
              <a:prstDash val="solid"/>
              <a:round/>
              <a:headEnd type="none" w="med" len="med"/>
              <a:tailEnd type="triangle" w="med" len="med"/>
            </a:ln>
          </p:spPr>
        </p:cxnSp>
        <p:cxnSp>
          <p:nvCxnSpPr>
            <p:cNvPr id="2479" name="Google Shape;2479;p30"/>
            <p:cNvCxnSpPr>
              <a:stCxn id="2469" idx="3"/>
              <a:endCxn id="2467" idx="1"/>
            </p:cNvCxnSpPr>
            <p:nvPr/>
          </p:nvCxnSpPr>
          <p:spPr>
            <a:xfrm rot="10800000" flipH="1">
              <a:off x="6564313" y="4375050"/>
              <a:ext cx="288900" cy="216000"/>
            </a:xfrm>
            <a:prstGeom prst="straightConnector1">
              <a:avLst/>
            </a:prstGeom>
            <a:noFill/>
            <a:ln w="9525" cap="flat" cmpd="sng">
              <a:solidFill>
                <a:srgbClr val="59A924"/>
              </a:solidFill>
              <a:prstDash val="solid"/>
              <a:round/>
              <a:headEnd type="none" w="med" len="med"/>
              <a:tailEnd type="triangle" w="med" len="med"/>
            </a:ln>
          </p:spPr>
        </p:cxnSp>
        <p:cxnSp>
          <p:nvCxnSpPr>
            <p:cNvPr id="2480" name="Google Shape;2480;p30"/>
            <p:cNvCxnSpPr>
              <a:stCxn id="2471" idx="3"/>
              <a:endCxn id="2469" idx="1"/>
            </p:cNvCxnSpPr>
            <p:nvPr/>
          </p:nvCxnSpPr>
          <p:spPr>
            <a:xfrm rot="10800000" flipH="1">
              <a:off x="5843588" y="4590950"/>
              <a:ext cx="217500" cy="216000"/>
            </a:xfrm>
            <a:prstGeom prst="straightConnector1">
              <a:avLst/>
            </a:prstGeom>
            <a:noFill/>
            <a:ln w="9525" cap="flat" cmpd="sng">
              <a:solidFill>
                <a:srgbClr val="59A924"/>
              </a:solidFill>
              <a:prstDash val="solid"/>
              <a:round/>
              <a:headEnd type="none" w="med" len="med"/>
              <a:tailEnd type="triangle" w="med" len="med"/>
            </a:ln>
          </p:spPr>
        </p:cxnSp>
        <p:cxnSp>
          <p:nvCxnSpPr>
            <p:cNvPr id="2481" name="Google Shape;2481;p30"/>
            <p:cNvCxnSpPr>
              <a:stCxn id="2469" idx="3"/>
              <a:endCxn id="2472" idx="0"/>
            </p:cNvCxnSpPr>
            <p:nvPr/>
          </p:nvCxnSpPr>
          <p:spPr>
            <a:xfrm>
              <a:off x="6564313" y="4591050"/>
              <a:ext cx="469200" cy="684300"/>
            </a:xfrm>
            <a:prstGeom prst="straightConnector1">
              <a:avLst/>
            </a:prstGeom>
            <a:noFill/>
            <a:ln w="9525" cap="flat" cmpd="sng">
              <a:solidFill>
                <a:srgbClr val="59A924"/>
              </a:solidFill>
              <a:prstDash val="solid"/>
              <a:round/>
              <a:headEnd type="none" w="med" len="med"/>
              <a:tailEnd type="triangle" w="med" len="med"/>
            </a:ln>
          </p:spPr>
        </p:cxnSp>
        <p:cxnSp>
          <p:nvCxnSpPr>
            <p:cNvPr id="2482" name="Google Shape;2482;p30"/>
            <p:cNvCxnSpPr>
              <a:stCxn id="2471" idx="2"/>
              <a:endCxn id="2470" idx="0"/>
            </p:cNvCxnSpPr>
            <p:nvPr/>
          </p:nvCxnSpPr>
          <p:spPr>
            <a:xfrm>
              <a:off x="5591969" y="4914900"/>
              <a:ext cx="217500" cy="431700"/>
            </a:xfrm>
            <a:prstGeom prst="straightConnector1">
              <a:avLst/>
            </a:prstGeom>
            <a:noFill/>
            <a:ln w="9525" cap="flat" cmpd="sng">
              <a:solidFill>
                <a:srgbClr val="59A924"/>
              </a:solidFill>
              <a:prstDash val="solid"/>
              <a:round/>
              <a:headEnd type="none" w="med" len="med"/>
              <a:tailEnd type="triangle" w="med" len="med"/>
            </a:ln>
          </p:spPr>
        </p:cxnSp>
        <p:cxnSp>
          <p:nvCxnSpPr>
            <p:cNvPr id="2483" name="Google Shape;2483;p30"/>
            <p:cNvCxnSpPr>
              <a:stCxn id="2471" idx="3"/>
              <a:endCxn id="2466" idx="2"/>
            </p:cNvCxnSpPr>
            <p:nvPr/>
          </p:nvCxnSpPr>
          <p:spPr>
            <a:xfrm>
              <a:off x="5843588" y="4806950"/>
              <a:ext cx="1296900" cy="36600"/>
            </a:xfrm>
            <a:prstGeom prst="straightConnector1">
              <a:avLst/>
            </a:prstGeom>
            <a:noFill/>
            <a:ln w="9525" cap="flat" cmpd="sng">
              <a:solidFill>
                <a:srgbClr val="59A924"/>
              </a:solidFill>
              <a:prstDash val="solid"/>
              <a:round/>
              <a:headEnd type="none" w="med" len="med"/>
              <a:tailEnd type="triangle" w="med" len="med"/>
            </a:ln>
          </p:spPr>
        </p:cxnSp>
        <p:cxnSp>
          <p:nvCxnSpPr>
            <p:cNvPr id="2484" name="Google Shape;2484;p30"/>
            <p:cNvCxnSpPr>
              <a:stCxn id="2472" idx="2"/>
              <a:endCxn id="2468" idx="0"/>
            </p:cNvCxnSpPr>
            <p:nvPr/>
          </p:nvCxnSpPr>
          <p:spPr>
            <a:xfrm>
              <a:off x="7033419" y="5491163"/>
              <a:ext cx="216600" cy="287400"/>
            </a:xfrm>
            <a:prstGeom prst="straightConnector1">
              <a:avLst/>
            </a:prstGeom>
            <a:noFill/>
            <a:ln w="9525" cap="flat" cmpd="sng">
              <a:solidFill>
                <a:srgbClr val="59A924"/>
              </a:solidFill>
              <a:prstDash val="solid"/>
              <a:round/>
              <a:headEnd type="none" w="med" len="med"/>
              <a:tailEnd type="triangle" w="med" len="med"/>
            </a:ln>
          </p:spPr>
        </p:cxnSp>
      </p:grpSp>
      <p:sp>
        <p:nvSpPr>
          <p:cNvPr id="2485" name="Google Shape;2485;p30"/>
          <p:cNvSpPr txBox="1">
            <a:spLocks noGrp="1"/>
          </p:cNvSpPr>
          <p:nvPr>
            <p:ph type="title"/>
          </p:nvPr>
        </p:nvSpPr>
        <p:spPr>
          <a:xfrm>
            <a:off x="-58366" y="367371"/>
            <a:ext cx="9144000" cy="68580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ct val="100000"/>
              <a:buFont typeface="Arial"/>
              <a:buNone/>
            </a:pPr>
            <a:r>
              <a:rPr lang="en-US" dirty="0"/>
              <a:t>Comparing Sustainability</a:t>
            </a:r>
            <a:endParaRPr dirty="0"/>
          </a:p>
        </p:txBody>
      </p:sp>
      <p:sp>
        <p:nvSpPr>
          <p:cNvPr id="2486" name="Google Shape;2486;p30"/>
          <p:cNvSpPr/>
          <p:nvPr/>
        </p:nvSpPr>
        <p:spPr>
          <a:xfrm rot="-871313">
            <a:off x="1347343" y="2502464"/>
            <a:ext cx="1940506"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Extract-Transform-Load</a:t>
            </a:r>
            <a:endParaRPr dirty="0"/>
          </a:p>
        </p:txBody>
      </p:sp>
      <p:sp>
        <p:nvSpPr>
          <p:cNvPr id="2487" name="Google Shape;2487;p30"/>
          <p:cNvSpPr/>
          <p:nvPr/>
        </p:nvSpPr>
        <p:spPr>
          <a:xfrm rot="711685">
            <a:off x="1176871" y="4215356"/>
            <a:ext cx="2197764" cy="822960"/>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Extract-Load-Align-Transform</a:t>
            </a:r>
            <a:endParaRPr dirty="0"/>
          </a:p>
        </p:txBody>
      </p:sp>
      <p:pic>
        <p:nvPicPr>
          <p:cNvPr id="2488" name="Google Shape;2488;p30"/>
          <p:cNvPicPr preferRelativeResize="0"/>
          <p:nvPr/>
        </p:nvPicPr>
        <p:blipFill rotWithShape="1">
          <a:blip r:embed="rId3">
            <a:alphaModFix/>
          </a:blip>
          <a:srcRect/>
          <a:stretch/>
        </p:blipFill>
        <p:spPr>
          <a:xfrm>
            <a:off x="3402787" y="2228697"/>
            <a:ext cx="671384" cy="780678"/>
          </a:xfrm>
          <a:prstGeom prst="rect">
            <a:avLst/>
          </a:prstGeom>
          <a:noFill/>
          <a:ln>
            <a:noFill/>
          </a:ln>
        </p:spPr>
      </p:pic>
      <p:grpSp>
        <p:nvGrpSpPr>
          <p:cNvPr id="2489" name="Google Shape;2489;p30"/>
          <p:cNvGrpSpPr/>
          <p:nvPr/>
        </p:nvGrpSpPr>
        <p:grpSpPr>
          <a:xfrm>
            <a:off x="214702" y="2957221"/>
            <a:ext cx="1351106" cy="1692140"/>
            <a:chOff x="706294" y="2271847"/>
            <a:chExt cx="1351106" cy="1692140"/>
          </a:xfrm>
        </p:grpSpPr>
        <p:sp>
          <p:nvSpPr>
            <p:cNvPr id="2490" name="Google Shape;2490;p30"/>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491" name="Google Shape;2491;p30"/>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492" name="Google Shape;2492;p30"/>
            <p:cNvCxnSpPr/>
            <p:nvPr/>
          </p:nvCxnSpPr>
          <p:spPr>
            <a:xfrm>
              <a:off x="1387888" y="2603894"/>
              <a:ext cx="417" cy="169569"/>
            </a:xfrm>
            <a:prstGeom prst="straightConnector1">
              <a:avLst/>
            </a:prstGeom>
            <a:noFill/>
            <a:ln w="26975" cap="flat" cmpd="sng">
              <a:solidFill>
                <a:srgbClr val="59A924"/>
              </a:solidFill>
              <a:prstDash val="solid"/>
              <a:round/>
              <a:headEnd type="none" w="med" len="med"/>
              <a:tailEnd type="none" w="med" len="med"/>
            </a:ln>
          </p:spPr>
        </p:cxnSp>
        <p:cxnSp>
          <p:nvCxnSpPr>
            <p:cNvPr id="2493" name="Google Shape;2493;p30"/>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med" len="med"/>
              <a:tailEnd type="none" w="med" len="med"/>
            </a:ln>
          </p:spPr>
        </p:cxnSp>
        <p:sp>
          <p:nvSpPr>
            <p:cNvPr id="2494" name="Google Shape;2494;p30"/>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495" name="Google Shape;2495;p30"/>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496" name="Google Shape;2496;p30"/>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med" len="med"/>
              <a:tailEnd type="none" w="med" len="med"/>
            </a:ln>
          </p:spPr>
        </p:cxnSp>
        <p:cxnSp>
          <p:nvCxnSpPr>
            <p:cNvPr id="2497" name="Google Shape;2497;p30"/>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med" len="med"/>
              <a:tailEnd type="none" w="med" len="med"/>
            </a:ln>
          </p:spPr>
        </p:cxnSp>
        <p:cxnSp>
          <p:nvCxnSpPr>
            <p:cNvPr id="2498" name="Google Shape;2498;p30"/>
            <p:cNvCxnSpPr/>
            <p:nvPr/>
          </p:nvCxnSpPr>
          <p:spPr>
            <a:xfrm rot="10800000">
              <a:off x="1368723"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499" name="Google Shape;2499;p30"/>
            <p:cNvCxnSpPr/>
            <p:nvPr/>
          </p:nvCxnSpPr>
          <p:spPr>
            <a:xfrm rot="10800000">
              <a:off x="1363724" y="3014522"/>
              <a:ext cx="38329" cy="591"/>
            </a:xfrm>
            <a:prstGeom prst="straightConnector1">
              <a:avLst/>
            </a:prstGeom>
            <a:noFill/>
            <a:ln w="26975" cap="flat" cmpd="sng">
              <a:solidFill>
                <a:srgbClr val="59A924"/>
              </a:solidFill>
              <a:prstDash val="solid"/>
              <a:round/>
              <a:headEnd type="none" w="med" len="med"/>
              <a:tailEnd type="none" w="med" len="med"/>
            </a:ln>
          </p:spPr>
        </p:cxnSp>
        <p:sp>
          <p:nvSpPr>
            <p:cNvPr id="2500" name="Google Shape;2500;p30"/>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501" name="Google Shape;2501;p30"/>
            <p:cNvCxnSpPr/>
            <p:nvPr/>
          </p:nvCxnSpPr>
          <p:spPr>
            <a:xfrm>
              <a:off x="1551204" y="2848498"/>
              <a:ext cx="417" cy="54356"/>
            </a:xfrm>
            <a:prstGeom prst="straightConnector1">
              <a:avLst/>
            </a:prstGeom>
            <a:noFill/>
            <a:ln w="26975" cap="flat" cmpd="sng">
              <a:solidFill>
                <a:srgbClr val="59A924"/>
              </a:solidFill>
              <a:prstDash val="solid"/>
              <a:round/>
              <a:headEnd type="none" w="med" len="med"/>
              <a:tailEnd type="none" w="med" len="med"/>
            </a:ln>
          </p:spPr>
        </p:cxnSp>
        <p:cxnSp>
          <p:nvCxnSpPr>
            <p:cNvPr id="2502" name="Google Shape;2502;p30"/>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03" name="Google Shape;2503;p30"/>
            <p:cNvCxnSpPr/>
            <p:nvPr/>
          </p:nvCxnSpPr>
          <p:spPr>
            <a:xfrm>
              <a:off x="1368723" y="2647616"/>
              <a:ext cx="38329" cy="4727"/>
            </a:xfrm>
            <a:prstGeom prst="straightConnector1">
              <a:avLst/>
            </a:prstGeom>
            <a:noFill/>
            <a:ln w="26975" cap="flat" cmpd="sng">
              <a:solidFill>
                <a:srgbClr val="59A924"/>
              </a:solidFill>
              <a:prstDash val="solid"/>
              <a:round/>
              <a:headEnd type="none" w="med" len="med"/>
              <a:tailEnd type="none" w="med" len="med"/>
            </a:ln>
          </p:spPr>
        </p:cxnSp>
        <p:sp>
          <p:nvSpPr>
            <p:cNvPr id="2504" name="Google Shape;2504;p30"/>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505" name="Google Shape;2505;p30"/>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506" name="Google Shape;2506;p30"/>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507" name="Google Shape;2507;p30"/>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508" name="Google Shape;2508;p30"/>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509" name="Google Shape;2509;p30"/>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510" name="Google Shape;2510;p30"/>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511" name="Google Shape;2511;p30"/>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512" name="Google Shape;2512;p30"/>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med" len="med"/>
              <a:tailEnd type="none" w="med" len="med"/>
            </a:ln>
          </p:spPr>
        </p:cxnSp>
        <p:cxnSp>
          <p:nvCxnSpPr>
            <p:cNvPr id="2513" name="Google Shape;2513;p30"/>
            <p:cNvCxnSpPr/>
            <p:nvPr/>
          </p:nvCxnSpPr>
          <p:spPr>
            <a:xfrm rot="10800000">
              <a:off x="706294" y="3670935"/>
              <a:ext cx="465784" cy="591"/>
            </a:xfrm>
            <a:prstGeom prst="straightConnector1">
              <a:avLst/>
            </a:prstGeom>
            <a:noFill/>
            <a:ln w="26975" cap="flat" cmpd="sng">
              <a:solidFill>
                <a:srgbClr val="59A924"/>
              </a:solidFill>
              <a:prstDash val="solid"/>
              <a:round/>
              <a:headEnd type="none" w="med" len="med"/>
              <a:tailEnd type="none" w="med" len="med"/>
            </a:ln>
          </p:spPr>
        </p:cxnSp>
        <p:cxnSp>
          <p:nvCxnSpPr>
            <p:cNvPr id="2514" name="Google Shape;2514;p30"/>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med" len="med"/>
              <a:tailEnd type="none" w="med" len="med"/>
            </a:ln>
          </p:spPr>
        </p:cxnSp>
        <p:cxnSp>
          <p:nvCxnSpPr>
            <p:cNvPr id="2515" name="Google Shape;2515;p30"/>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med" len="med"/>
              <a:tailEnd type="none" w="med" len="med"/>
            </a:ln>
          </p:spPr>
        </p:cxnSp>
        <p:cxnSp>
          <p:nvCxnSpPr>
            <p:cNvPr id="2516" name="Google Shape;2516;p30"/>
            <p:cNvCxnSpPr/>
            <p:nvPr/>
          </p:nvCxnSpPr>
          <p:spPr>
            <a:xfrm rot="10800000">
              <a:off x="1152913" y="3715247"/>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17" name="Google Shape;2517;p30"/>
            <p:cNvCxnSpPr/>
            <p:nvPr/>
          </p:nvCxnSpPr>
          <p:spPr>
            <a:xfrm rot="10800000">
              <a:off x="1152913" y="3694568"/>
              <a:ext cx="38329" cy="591"/>
            </a:xfrm>
            <a:prstGeom prst="straightConnector1">
              <a:avLst/>
            </a:prstGeom>
            <a:noFill/>
            <a:ln w="26975" cap="flat" cmpd="sng">
              <a:solidFill>
                <a:srgbClr val="59A924"/>
              </a:solidFill>
              <a:prstDash val="solid"/>
              <a:round/>
              <a:headEnd type="none" w="med" len="med"/>
              <a:tailEnd type="none" w="med" len="med"/>
            </a:ln>
          </p:spPr>
        </p:cxnSp>
        <p:sp>
          <p:nvSpPr>
            <p:cNvPr id="2518" name="Google Shape;2518;p30"/>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19" name="Google Shape;2519;p30"/>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520" name="Google Shape;2520;p30"/>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med" len="med"/>
              <a:tailEnd type="none" w="med" len="med"/>
            </a:ln>
          </p:spPr>
        </p:cxnSp>
        <p:cxnSp>
          <p:nvCxnSpPr>
            <p:cNvPr id="2521" name="Google Shape;2521;p30"/>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med" len="med"/>
              <a:tailEnd type="none" w="med" len="med"/>
            </a:ln>
          </p:spPr>
        </p:cxnSp>
        <p:cxnSp>
          <p:nvCxnSpPr>
            <p:cNvPr id="2522" name="Google Shape;2522;p30"/>
            <p:cNvCxnSpPr/>
            <p:nvPr/>
          </p:nvCxnSpPr>
          <p:spPr>
            <a:xfrm rot="10800000">
              <a:off x="1157496"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23" name="Google Shape;2523;p30"/>
            <p:cNvCxnSpPr/>
            <p:nvPr/>
          </p:nvCxnSpPr>
          <p:spPr>
            <a:xfrm rot="10800000">
              <a:off x="1157496" y="301452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24" name="Google Shape;2524;p30"/>
            <p:cNvCxnSpPr/>
            <p:nvPr/>
          </p:nvCxnSpPr>
          <p:spPr>
            <a:xfrm>
              <a:off x="1325395" y="2501680"/>
              <a:ext cx="417" cy="54356"/>
            </a:xfrm>
            <a:prstGeom prst="straightConnector1">
              <a:avLst/>
            </a:prstGeom>
            <a:noFill/>
            <a:ln w="26975" cap="flat" cmpd="sng">
              <a:solidFill>
                <a:srgbClr val="59A924"/>
              </a:solidFill>
              <a:prstDash val="solid"/>
              <a:round/>
              <a:headEnd type="none" w="med" len="med"/>
              <a:tailEnd type="none" w="med" len="med"/>
            </a:ln>
          </p:spPr>
        </p:cxnSp>
        <p:sp>
          <p:nvSpPr>
            <p:cNvPr id="2525" name="Google Shape;2525;p30"/>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26" name="Google Shape;2526;p30"/>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527" name="Google Shape;2527;p30"/>
            <p:cNvCxnSpPr/>
            <p:nvPr/>
          </p:nvCxnSpPr>
          <p:spPr>
            <a:xfrm>
              <a:off x="941686" y="3623668"/>
              <a:ext cx="417" cy="228061"/>
            </a:xfrm>
            <a:prstGeom prst="straightConnector1">
              <a:avLst/>
            </a:prstGeom>
            <a:noFill/>
            <a:ln w="26975" cap="flat" cmpd="sng">
              <a:solidFill>
                <a:srgbClr val="59A924"/>
              </a:solidFill>
              <a:prstDash val="solid"/>
              <a:round/>
              <a:headEnd type="none" w="med" len="med"/>
              <a:tailEnd type="none" w="med" len="med"/>
            </a:ln>
          </p:spPr>
        </p:cxnSp>
        <p:cxnSp>
          <p:nvCxnSpPr>
            <p:cNvPr id="2528" name="Google Shape;2528;p30"/>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529" name="Google Shape;2529;p30"/>
            <p:cNvCxnSpPr/>
            <p:nvPr/>
          </p:nvCxnSpPr>
          <p:spPr>
            <a:xfrm rot="10800000" flipH="1">
              <a:off x="922521" y="364730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30" name="Google Shape;2530;p30"/>
            <p:cNvCxnSpPr/>
            <p:nvPr/>
          </p:nvCxnSpPr>
          <p:spPr>
            <a:xfrm rot="10800000" flipH="1">
              <a:off x="922521" y="3667390"/>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31" name="Google Shape;2531;p30"/>
            <p:cNvCxnSpPr/>
            <p:nvPr/>
          </p:nvCxnSpPr>
          <p:spPr>
            <a:xfrm>
              <a:off x="1085420" y="3824551"/>
              <a:ext cx="417" cy="54356"/>
            </a:xfrm>
            <a:prstGeom prst="straightConnector1">
              <a:avLst/>
            </a:prstGeom>
            <a:noFill/>
            <a:ln w="26975" cap="flat" cmpd="sng">
              <a:solidFill>
                <a:srgbClr val="59A924"/>
              </a:solidFill>
              <a:prstDash val="solid"/>
              <a:round/>
              <a:headEnd type="none" w="med" len="med"/>
              <a:tailEnd type="none" w="med" len="med"/>
            </a:ln>
          </p:spPr>
        </p:cxnSp>
        <p:sp>
          <p:nvSpPr>
            <p:cNvPr id="2532" name="Google Shape;2532;p30"/>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33" name="Google Shape;2533;p30"/>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534" name="Google Shape;2534;p30"/>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med" len="med"/>
              <a:tailEnd type="none" w="med" len="med"/>
            </a:ln>
          </p:spPr>
        </p:cxnSp>
        <p:cxnSp>
          <p:nvCxnSpPr>
            <p:cNvPr id="2535" name="Google Shape;2535;p30"/>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2536" name="Google Shape;2536;p30"/>
            <p:cNvCxnSpPr/>
            <p:nvPr/>
          </p:nvCxnSpPr>
          <p:spPr>
            <a:xfrm rot="10800000">
              <a:off x="922521" y="3374928"/>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537" name="Google Shape;2537;p30"/>
            <p:cNvCxnSpPr/>
            <p:nvPr/>
          </p:nvCxnSpPr>
          <p:spPr>
            <a:xfrm rot="10800000">
              <a:off x="922521" y="3354840"/>
              <a:ext cx="38329" cy="591"/>
            </a:xfrm>
            <a:prstGeom prst="straightConnector1">
              <a:avLst/>
            </a:prstGeom>
            <a:noFill/>
            <a:ln w="26975" cap="flat" cmpd="sng">
              <a:solidFill>
                <a:srgbClr val="59A924"/>
              </a:solidFill>
              <a:prstDash val="solid"/>
              <a:round/>
              <a:headEnd type="none" w="med" len="med"/>
              <a:tailEnd type="none" w="med" len="med"/>
            </a:ln>
          </p:spPr>
        </p:cxnSp>
        <p:sp>
          <p:nvSpPr>
            <p:cNvPr id="2538" name="Google Shape;2538;p30"/>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39" name="Google Shape;2539;p30"/>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40" name="Google Shape;2540;p30"/>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grpSp>
      <p:pic>
        <p:nvPicPr>
          <p:cNvPr id="2541" name="Google Shape;2541;p30" descr="Image result for olap image"/>
          <p:cNvPicPr preferRelativeResize="0"/>
          <p:nvPr/>
        </p:nvPicPr>
        <p:blipFill rotWithShape="1">
          <a:blip r:embed="rId4">
            <a:alphaModFix/>
          </a:blip>
          <a:srcRect/>
          <a:stretch/>
        </p:blipFill>
        <p:spPr>
          <a:xfrm>
            <a:off x="6070909" y="3025119"/>
            <a:ext cx="1809750" cy="1476375"/>
          </a:xfrm>
          <a:prstGeom prst="rect">
            <a:avLst/>
          </a:prstGeom>
          <a:noFill/>
          <a:ln>
            <a:noFill/>
          </a:ln>
        </p:spPr>
      </p:pic>
      <p:sp>
        <p:nvSpPr>
          <p:cNvPr id="2542" name="Google Shape;2542;p30"/>
          <p:cNvSpPr/>
          <p:nvPr/>
        </p:nvSpPr>
        <p:spPr>
          <a:xfrm rot="1187298">
            <a:off x="4200781" y="2660856"/>
            <a:ext cx="1940506"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Report</a:t>
            </a:r>
            <a:endParaRPr dirty="0"/>
          </a:p>
        </p:txBody>
      </p:sp>
      <p:sp>
        <p:nvSpPr>
          <p:cNvPr id="2543" name="Google Shape;2543;p30"/>
          <p:cNvSpPr/>
          <p:nvPr/>
        </p:nvSpPr>
        <p:spPr>
          <a:xfrm rot="-1116970">
            <a:off x="4205751" y="4163899"/>
            <a:ext cx="1940506"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Report</a:t>
            </a:r>
            <a:endParaRPr dirty="0"/>
          </a:p>
        </p:txBody>
      </p:sp>
      <p:sp>
        <p:nvSpPr>
          <p:cNvPr id="2544" name="Google Shape;2544;p30"/>
          <p:cNvSpPr/>
          <p:nvPr/>
        </p:nvSpPr>
        <p:spPr>
          <a:xfrm>
            <a:off x="3356604" y="5665451"/>
            <a:ext cx="990600" cy="838200"/>
          </a:xfrm>
          <a:prstGeom prst="flowChartMagneticDisk">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Alignment and Transformation ‘rules’</a:t>
            </a:r>
            <a:endParaRPr dirty="0"/>
          </a:p>
        </p:txBody>
      </p:sp>
      <p:sp>
        <p:nvSpPr>
          <p:cNvPr id="2545" name="Google Shape;2545;p30"/>
          <p:cNvSpPr/>
          <p:nvPr/>
        </p:nvSpPr>
        <p:spPr>
          <a:xfrm rot="10800000">
            <a:off x="4361201" y="5448590"/>
            <a:ext cx="2759729" cy="869726"/>
          </a:xfrm>
          <a:prstGeom prst="bentArrow">
            <a:avLst>
              <a:gd name="adj1" fmla="val 25000"/>
              <a:gd name="adj2" fmla="val 25000"/>
              <a:gd name="adj3" fmla="val 25000"/>
              <a:gd name="adj4" fmla="val 43750"/>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2546" name="Google Shape;2546;p30"/>
          <p:cNvSpPr/>
          <p:nvPr/>
        </p:nvSpPr>
        <p:spPr>
          <a:xfrm flipH="1">
            <a:off x="1480230" y="1351949"/>
            <a:ext cx="5597379" cy="770283"/>
          </a:xfrm>
          <a:prstGeom prst="bentArrow">
            <a:avLst>
              <a:gd name="adj1" fmla="val 25000"/>
              <a:gd name="adj2" fmla="val 23751"/>
              <a:gd name="adj3" fmla="val 25000"/>
              <a:gd name="adj4" fmla="val 43750"/>
            </a:avLst>
          </a:pr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Arial" panose="020B0604020202020204" pitchFamily="34" charset="0"/>
              <a:ea typeface="Arial"/>
              <a:cs typeface="Arial" panose="020B0604020202020204" pitchFamily="34" charset="0"/>
              <a:sym typeface="Arial"/>
            </a:endParaRPr>
          </a:p>
        </p:txBody>
      </p:sp>
      <p:sp>
        <p:nvSpPr>
          <p:cNvPr id="2547" name="Google Shape;2547;p30"/>
          <p:cNvSpPr/>
          <p:nvPr/>
        </p:nvSpPr>
        <p:spPr>
          <a:xfrm>
            <a:off x="6143251" y="2124183"/>
            <a:ext cx="1752600" cy="894089"/>
          </a:xfrm>
          <a:custGeom>
            <a:avLst/>
            <a:gdLst/>
            <a:ahLst/>
            <a:cxnLst/>
            <a:rect l="l" t="t" r="r" b="b"/>
            <a:pathLst>
              <a:path w="120000" h="120000" extrusionOk="0">
                <a:moveTo>
                  <a:pt x="0" y="0"/>
                </a:moveTo>
                <a:lnTo>
                  <a:pt x="120000" y="0"/>
                </a:lnTo>
                <a:lnTo>
                  <a:pt x="120000" y="120000"/>
                </a:lnTo>
                <a:lnTo>
                  <a:pt x="0" y="120000"/>
                </a:lnTo>
                <a:close/>
                <a:moveTo>
                  <a:pt x="46882" y="40714"/>
                </a:moveTo>
                <a:cubicBezTo>
                  <a:pt x="46882" y="26513"/>
                  <a:pt x="52755" y="15000"/>
                  <a:pt x="60000" y="15000"/>
                </a:cubicBezTo>
                <a:cubicBezTo>
                  <a:pt x="67245" y="15000"/>
                  <a:pt x="73118" y="26513"/>
                  <a:pt x="73118" y="40714"/>
                </a:cubicBezTo>
                <a:cubicBezTo>
                  <a:pt x="73118" y="51365"/>
                  <a:pt x="70182" y="60000"/>
                  <a:pt x="66559" y="60000"/>
                </a:cubicBezTo>
                <a:lnTo>
                  <a:pt x="66559" y="60000"/>
                </a:lnTo>
                <a:cubicBezTo>
                  <a:pt x="64748" y="60000"/>
                  <a:pt x="63280" y="64317"/>
                  <a:pt x="63280" y="69643"/>
                </a:cubicBezTo>
                <a:lnTo>
                  <a:pt x="63280" y="82500"/>
                </a:lnTo>
                <a:lnTo>
                  <a:pt x="56720" y="82500"/>
                </a:lnTo>
                <a:lnTo>
                  <a:pt x="56720" y="69643"/>
                </a:lnTo>
                <a:cubicBezTo>
                  <a:pt x="56720" y="58992"/>
                  <a:pt x="59657" y="50357"/>
                  <a:pt x="63280" y="50357"/>
                </a:cubicBezTo>
                <a:lnTo>
                  <a:pt x="63280" y="50357"/>
                </a:lnTo>
                <a:cubicBezTo>
                  <a:pt x="65091" y="50357"/>
                  <a:pt x="66559" y="46040"/>
                  <a:pt x="66559" y="40714"/>
                </a:cubicBezTo>
                <a:cubicBezTo>
                  <a:pt x="66559" y="33613"/>
                  <a:pt x="63622" y="27857"/>
                  <a:pt x="60000" y="27857"/>
                </a:cubicBezTo>
                <a:cubicBezTo>
                  <a:pt x="56378" y="27857"/>
                  <a:pt x="53441" y="33613"/>
                  <a:pt x="53441" y="40714"/>
                </a:cubicBezTo>
                <a:close/>
                <a:moveTo>
                  <a:pt x="60000" y="85714"/>
                </a:moveTo>
                <a:cubicBezTo>
                  <a:pt x="62717" y="85714"/>
                  <a:pt x="64919" y="90032"/>
                  <a:pt x="64919" y="95357"/>
                </a:cubicBezTo>
                <a:cubicBezTo>
                  <a:pt x="64919" y="100683"/>
                  <a:pt x="62717" y="105000"/>
                  <a:pt x="60000" y="105000"/>
                </a:cubicBezTo>
                <a:cubicBezTo>
                  <a:pt x="57283" y="105000"/>
                  <a:pt x="55081" y="100683"/>
                  <a:pt x="55081" y="95357"/>
                </a:cubicBezTo>
                <a:cubicBezTo>
                  <a:pt x="55081" y="90032"/>
                  <a:pt x="57283" y="85714"/>
                  <a:pt x="60000" y="85714"/>
                </a:cubicBezTo>
                <a:close/>
              </a:path>
              <a:path w="120000" h="120000" fill="darken" extrusionOk="0">
                <a:moveTo>
                  <a:pt x="46882" y="40714"/>
                </a:moveTo>
                <a:cubicBezTo>
                  <a:pt x="46882" y="26513"/>
                  <a:pt x="52755" y="15000"/>
                  <a:pt x="60000" y="15000"/>
                </a:cubicBezTo>
                <a:cubicBezTo>
                  <a:pt x="67245" y="15000"/>
                  <a:pt x="73118" y="26513"/>
                  <a:pt x="73118" y="40714"/>
                </a:cubicBezTo>
                <a:cubicBezTo>
                  <a:pt x="73118" y="51365"/>
                  <a:pt x="70182" y="60000"/>
                  <a:pt x="66559" y="60000"/>
                </a:cubicBezTo>
                <a:lnTo>
                  <a:pt x="66559" y="60000"/>
                </a:lnTo>
                <a:cubicBezTo>
                  <a:pt x="64748" y="60000"/>
                  <a:pt x="63280" y="64317"/>
                  <a:pt x="63280" y="69643"/>
                </a:cubicBezTo>
                <a:lnTo>
                  <a:pt x="63280" y="82500"/>
                </a:lnTo>
                <a:lnTo>
                  <a:pt x="56720" y="82500"/>
                </a:lnTo>
                <a:lnTo>
                  <a:pt x="56720" y="69643"/>
                </a:lnTo>
                <a:cubicBezTo>
                  <a:pt x="56720" y="58992"/>
                  <a:pt x="59657" y="50357"/>
                  <a:pt x="63280" y="50357"/>
                </a:cubicBezTo>
                <a:lnTo>
                  <a:pt x="63280" y="50357"/>
                </a:lnTo>
                <a:cubicBezTo>
                  <a:pt x="65091" y="50357"/>
                  <a:pt x="66559" y="46040"/>
                  <a:pt x="66559" y="40714"/>
                </a:cubicBezTo>
                <a:cubicBezTo>
                  <a:pt x="66559" y="33613"/>
                  <a:pt x="63622" y="27857"/>
                  <a:pt x="60000" y="27857"/>
                </a:cubicBezTo>
                <a:cubicBezTo>
                  <a:pt x="56378" y="27857"/>
                  <a:pt x="53441" y="33613"/>
                  <a:pt x="53441" y="40714"/>
                </a:cubicBezTo>
                <a:close/>
                <a:moveTo>
                  <a:pt x="60000" y="85714"/>
                </a:moveTo>
                <a:cubicBezTo>
                  <a:pt x="62717" y="85714"/>
                  <a:pt x="64919" y="90032"/>
                  <a:pt x="64919" y="95357"/>
                </a:cubicBezTo>
                <a:cubicBezTo>
                  <a:pt x="64919" y="100683"/>
                  <a:pt x="62717" y="105000"/>
                  <a:pt x="60000" y="105000"/>
                </a:cubicBezTo>
                <a:cubicBezTo>
                  <a:pt x="57283" y="105000"/>
                  <a:pt x="55081" y="100683"/>
                  <a:pt x="55081" y="95357"/>
                </a:cubicBezTo>
                <a:cubicBezTo>
                  <a:pt x="55081" y="90032"/>
                  <a:pt x="57283" y="85714"/>
                  <a:pt x="60000" y="85714"/>
                </a:cubicBezTo>
                <a:close/>
              </a:path>
              <a:path w="120000" h="120000" fill="none" extrusionOk="0">
                <a:moveTo>
                  <a:pt x="46882" y="40714"/>
                </a:moveTo>
                <a:cubicBezTo>
                  <a:pt x="46882" y="26513"/>
                  <a:pt x="52755" y="15000"/>
                  <a:pt x="60000" y="15000"/>
                </a:cubicBezTo>
                <a:cubicBezTo>
                  <a:pt x="67245" y="15000"/>
                  <a:pt x="73118" y="26513"/>
                  <a:pt x="73118" y="40714"/>
                </a:cubicBezTo>
                <a:cubicBezTo>
                  <a:pt x="73118" y="51365"/>
                  <a:pt x="70182" y="60000"/>
                  <a:pt x="66559" y="60000"/>
                </a:cubicBezTo>
                <a:lnTo>
                  <a:pt x="66559" y="60000"/>
                </a:lnTo>
                <a:cubicBezTo>
                  <a:pt x="64748" y="60000"/>
                  <a:pt x="63280" y="64317"/>
                  <a:pt x="63280" y="69643"/>
                </a:cubicBezTo>
                <a:lnTo>
                  <a:pt x="63280" y="82500"/>
                </a:lnTo>
                <a:lnTo>
                  <a:pt x="56720" y="82500"/>
                </a:lnTo>
                <a:lnTo>
                  <a:pt x="56720" y="69643"/>
                </a:lnTo>
                <a:cubicBezTo>
                  <a:pt x="56720" y="58992"/>
                  <a:pt x="59657" y="50357"/>
                  <a:pt x="63280" y="50357"/>
                </a:cubicBezTo>
                <a:lnTo>
                  <a:pt x="63280" y="50357"/>
                </a:lnTo>
                <a:cubicBezTo>
                  <a:pt x="65091" y="50357"/>
                  <a:pt x="66559" y="46040"/>
                  <a:pt x="66559" y="40714"/>
                </a:cubicBezTo>
                <a:cubicBezTo>
                  <a:pt x="66559" y="33613"/>
                  <a:pt x="63622" y="27857"/>
                  <a:pt x="60000" y="27857"/>
                </a:cubicBezTo>
                <a:cubicBezTo>
                  <a:pt x="56378" y="27857"/>
                  <a:pt x="53441" y="33613"/>
                  <a:pt x="53441" y="40714"/>
                </a:cubicBezTo>
                <a:close/>
                <a:moveTo>
                  <a:pt x="60000" y="85714"/>
                </a:moveTo>
                <a:cubicBezTo>
                  <a:pt x="62717" y="85714"/>
                  <a:pt x="64919" y="90032"/>
                  <a:pt x="64919" y="95357"/>
                </a:cubicBezTo>
                <a:cubicBezTo>
                  <a:pt x="64919" y="100683"/>
                  <a:pt x="62717" y="105000"/>
                  <a:pt x="60000" y="105000"/>
                </a:cubicBezTo>
                <a:cubicBezTo>
                  <a:pt x="57283" y="105000"/>
                  <a:pt x="55081" y="100683"/>
                  <a:pt x="55081" y="95357"/>
                </a:cubicBezTo>
                <a:cubicBezTo>
                  <a:pt x="55081" y="90032"/>
                  <a:pt x="57283" y="85714"/>
                  <a:pt x="60000" y="85714"/>
                </a:cubicBezTo>
                <a:close/>
              </a:path>
              <a:path w="120000" h="120000" fill="none" extrusionOk="0">
                <a:moveTo>
                  <a:pt x="0" y="0"/>
                </a:moveTo>
                <a:lnTo>
                  <a:pt x="120000" y="0"/>
                </a:lnTo>
                <a:lnTo>
                  <a:pt x="120000" y="120000"/>
                </a:lnTo>
                <a:lnTo>
                  <a:pt x="0" y="120000"/>
                </a:lnTo>
                <a:close/>
              </a:path>
            </a:pathLst>
          </a:cu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dirty="0">
                <a:solidFill>
                  <a:schemeClr val="lt1"/>
                </a:solidFill>
                <a:latin typeface="Arial" panose="020B0604020202020204" pitchFamily="34" charset="0"/>
                <a:ea typeface="Arial"/>
                <a:cs typeface="Arial" panose="020B0604020202020204" pitchFamily="34" charset="0"/>
                <a:sym typeface="Arial"/>
              </a:rPr>
              <a:t>Cannot answer my question given current mart</a:t>
            </a:r>
            <a:endParaRPr dirty="0"/>
          </a:p>
        </p:txBody>
      </p:sp>
      <p:sp>
        <p:nvSpPr>
          <p:cNvPr id="2548" name="Google Shape;2548;p30"/>
          <p:cNvSpPr/>
          <p:nvPr/>
        </p:nvSpPr>
        <p:spPr>
          <a:xfrm>
            <a:off x="6143002" y="4543569"/>
            <a:ext cx="1752600" cy="894089"/>
          </a:xfrm>
          <a:custGeom>
            <a:avLst/>
            <a:gdLst/>
            <a:ahLst/>
            <a:cxnLst/>
            <a:rect l="l" t="t" r="r" b="b"/>
            <a:pathLst>
              <a:path w="120000" h="120000" extrusionOk="0">
                <a:moveTo>
                  <a:pt x="0" y="0"/>
                </a:moveTo>
                <a:lnTo>
                  <a:pt x="120000" y="0"/>
                </a:lnTo>
                <a:lnTo>
                  <a:pt x="120000" y="120000"/>
                </a:lnTo>
                <a:lnTo>
                  <a:pt x="0" y="120000"/>
                </a:lnTo>
                <a:close/>
                <a:moveTo>
                  <a:pt x="46882" y="40714"/>
                </a:moveTo>
                <a:cubicBezTo>
                  <a:pt x="46882" y="26513"/>
                  <a:pt x="52755" y="15000"/>
                  <a:pt x="60000" y="15000"/>
                </a:cubicBezTo>
                <a:cubicBezTo>
                  <a:pt x="67245" y="15000"/>
                  <a:pt x="73118" y="26513"/>
                  <a:pt x="73118" y="40714"/>
                </a:cubicBezTo>
                <a:cubicBezTo>
                  <a:pt x="73118" y="51365"/>
                  <a:pt x="70182" y="60000"/>
                  <a:pt x="66559" y="60000"/>
                </a:cubicBezTo>
                <a:lnTo>
                  <a:pt x="66559" y="60000"/>
                </a:lnTo>
                <a:cubicBezTo>
                  <a:pt x="64748" y="60000"/>
                  <a:pt x="63280" y="64317"/>
                  <a:pt x="63280" y="69643"/>
                </a:cubicBezTo>
                <a:lnTo>
                  <a:pt x="63280" y="82500"/>
                </a:lnTo>
                <a:lnTo>
                  <a:pt x="56720" y="82500"/>
                </a:lnTo>
                <a:lnTo>
                  <a:pt x="56720" y="69643"/>
                </a:lnTo>
                <a:cubicBezTo>
                  <a:pt x="56720" y="58992"/>
                  <a:pt x="59657" y="50357"/>
                  <a:pt x="63280" y="50357"/>
                </a:cubicBezTo>
                <a:lnTo>
                  <a:pt x="63280" y="50357"/>
                </a:lnTo>
                <a:cubicBezTo>
                  <a:pt x="65091" y="50357"/>
                  <a:pt x="66559" y="46040"/>
                  <a:pt x="66559" y="40714"/>
                </a:cubicBezTo>
                <a:cubicBezTo>
                  <a:pt x="66559" y="33613"/>
                  <a:pt x="63622" y="27857"/>
                  <a:pt x="60000" y="27857"/>
                </a:cubicBezTo>
                <a:cubicBezTo>
                  <a:pt x="56378" y="27857"/>
                  <a:pt x="53441" y="33613"/>
                  <a:pt x="53441" y="40714"/>
                </a:cubicBezTo>
                <a:close/>
                <a:moveTo>
                  <a:pt x="60000" y="85714"/>
                </a:moveTo>
                <a:cubicBezTo>
                  <a:pt x="62717" y="85714"/>
                  <a:pt x="64919" y="90032"/>
                  <a:pt x="64919" y="95357"/>
                </a:cubicBezTo>
                <a:cubicBezTo>
                  <a:pt x="64919" y="100683"/>
                  <a:pt x="62717" y="105000"/>
                  <a:pt x="60000" y="105000"/>
                </a:cubicBezTo>
                <a:cubicBezTo>
                  <a:pt x="57283" y="105000"/>
                  <a:pt x="55081" y="100683"/>
                  <a:pt x="55081" y="95357"/>
                </a:cubicBezTo>
                <a:cubicBezTo>
                  <a:pt x="55081" y="90032"/>
                  <a:pt x="57283" y="85714"/>
                  <a:pt x="60000" y="85714"/>
                </a:cubicBezTo>
                <a:close/>
              </a:path>
              <a:path w="120000" h="120000" fill="darken" extrusionOk="0">
                <a:moveTo>
                  <a:pt x="46882" y="40714"/>
                </a:moveTo>
                <a:cubicBezTo>
                  <a:pt x="46882" y="26513"/>
                  <a:pt x="52755" y="15000"/>
                  <a:pt x="60000" y="15000"/>
                </a:cubicBezTo>
                <a:cubicBezTo>
                  <a:pt x="67245" y="15000"/>
                  <a:pt x="73118" y="26513"/>
                  <a:pt x="73118" y="40714"/>
                </a:cubicBezTo>
                <a:cubicBezTo>
                  <a:pt x="73118" y="51365"/>
                  <a:pt x="70182" y="60000"/>
                  <a:pt x="66559" y="60000"/>
                </a:cubicBezTo>
                <a:lnTo>
                  <a:pt x="66559" y="60000"/>
                </a:lnTo>
                <a:cubicBezTo>
                  <a:pt x="64748" y="60000"/>
                  <a:pt x="63280" y="64317"/>
                  <a:pt x="63280" y="69643"/>
                </a:cubicBezTo>
                <a:lnTo>
                  <a:pt x="63280" y="82500"/>
                </a:lnTo>
                <a:lnTo>
                  <a:pt x="56720" y="82500"/>
                </a:lnTo>
                <a:lnTo>
                  <a:pt x="56720" y="69643"/>
                </a:lnTo>
                <a:cubicBezTo>
                  <a:pt x="56720" y="58992"/>
                  <a:pt x="59657" y="50357"/>
                  <a:pt x="63280" y="50357"/>
                </a:cubicBezTo>
                <a:lnTo>
                  <a:pt x="63280" y="50357"/>
                </a:lnTo>
                <a:cubicBezTo>
                  <a:pt x="65091" y="50357"/>
                  <a:pt x="66559" y="46040"/>
                  <a:pt x="66559" y="40714"/>
                </a:cubicBezTo>
                <a:cubicBezTo>
                  <a:pt x="66559" y="33613"/>
                  <a:pt x="63622" y="27857"/>
                  <a:pt x="60000" y="27857"/>
                </a:cubicBezTo>
                <a:cubicBezTo>
                  <a:pt x="56378" y="27857"/>
                  <a:pt x="53441" y="33613"/>
                  <a:pt x="53441" y="40714"/>
                </a:cubicBezTo>
                <a:close/>
                <a:moveTo>
                  <a:pt x="60000" y="85714"/>
                </a:moveTo>
                <a:cubicBezTo>
                  <a:pt x="62717" y="85714"/>
                  <a:pt x="64919" y="90032"/>
                  <a:pt x="64919" y="95357"/>
                </a:cubicBezTo>
                <a:cubicBezTo>
                  <a:pt x="64919" y="100683"/>
                  <a:pt x="62717" y="105000"/>
                  <a:pt x="60000" y="105000"/>
                </a:cubicBezTo>
                <a:cubicBezTo>
                  <a:pt x="57283" y="105000"/>
                  <a:pt x="55081" y="100683"/>
                  <a:pt x="55081" y="95357"/>
                </a:cubicBezTo>
                <a:cubicBezTo>
                  <a:pt x="55081" y="90032"/>
                  <a:pt x="57283" y="85714"/>
                  <a:pt x="60000" y="85714"/>
                </a:cubicBezTo>
                <a:close/>
              </a:path>
              <a:path w="120000" h="120000" fill="none" extrusionOk="0">
                <a:moveTo>
                  <a:pt x="46882" y="40714"/>
                </a:moveTo>
                <a:cubicBezTo>
                  <a:pt x="46882" y="26513"/>
                  <a:pt x="52755" y="15000"/>
                  <a:pt x="60000" y="15000"/>
                </a:cubicBezTo>
                <a:cubicBezTo>
                  <a:pt x="67245" y="15000"/>
                  <a:pt x="73118" y="26513"/>
                  <a:pt x="73118" y="40714"/>
                </a:cubicBezTo>
                <a:cubicBezTo>
                  <a:pt x="73118" y="51365"/>
                  <a:pt x="70182" y="60000"/>
                  <a:pt x="66559" y="60000"/>
                </a:cubicBezTo>
                <a:lnTo>
                  <a:pt x="66559" y="60000"/>
                </a:lnTo>
                <a:cubicBezTo>
                  <a:pt x="64748" y="60000"/>
                  <a:pt x="63280" y="64317"/>
                  <a:pt x="63280" y="69643"/>
                </a:cubicBezTo>
                <a:lnTo>
                  <a:pt x="63280" y="82500"/>
                </a:lnTo>
                <a:lnTo>
                  <a:pt x="56720" y="82500"/>
                </a:lnTo>
                <a:lnTo>
                  <a:pt x="56720" y="69643"/>
                </a:lnTo>
                <a:cubicBezTo>
                  <a:pt x="56720" y="58992"/>
                  <a:pt x="59657" y="50357"/>
                  <a:pt x="63280" y="50357"/>
                </a:cubicBezTo>
                <a:lnTo>
                  <a:pt x="63280" y="50357"/>
                </a:lnTo>
                <a:cubicBezTo>
                  <a:pt x="65091" y="50357"/>
                  <a:pt x="66559" y="46040"/>
                  <a:pt x="66559" y="40714"/>
                </a:cubicBezTo>
                <a:cubicBezTo>
                  <a:pt x="66559" y="33613"/>
                  <a:pt x="63622" y="27857"/>
                  <a:pt x="60000" y="27857"/>
                </a:cubicBezTo>
                <a:cubicBezTo>
                  <a:pt x="56378" y="27857"/>
                  <a:pt x="53441" y="33613"/>
                  <a:pt x="53441" y="40714"/>
                </a:cubicBezTo>
                <a:close/>
                <a:moveTo>
                  <a:pt x="60000" y="85714"/>
                </a:moveTo>
                <a:cubicBezTo>
                  <a:pt x="62717" y="85714"/>
                  <a:pt x="64919" y="90032"/>
                  <a:pt x="64919" y="95357"/>
                </a:cubicBezTo>
                <a:cubicBezTo>
                  <a:pt x="64919" y="100683"/>
                  <a:pt x="62717" y="105000"/>
                  <a:pt x="60000" y="105000"/>
                </a:cubicBezTo>
                <a:cubicBezTo>
                  <a:pt x="57283" y="105000"/>
                  <a:pt x="55081" y="100683"/>
                  <a:pt x="55081" y="95357"/>
                </a:cubicBezTo>
                <a:cubicBezTo>
                  <a:pt x="55081" y="90032"/>
                  <a:pt x="57283" y="85714"/>
                  <a:pt x="60000" y="85714"/>
                </a:cubicBezTo>
                <a:close/>
              </a:path>
              <a:path w="120000" h="120000" fill="none" extrusionOk="0">
                <a:moveTo>
                  <a:pt x="0" y="0"/>
                </a:moveTo>
                <a:lnTo>
                  <a:pt x="120000" y="0"/>
                </a:lnTo>
                <a:lnTo>
                  <a:pt x="120000" y="120000"/>
                </a:lnTo>
                <a:lnTo>
                  <a:pt x="0" y="120000"/>
                </a:lnTo>
                <a:close/>
              </a:path>
            </a:pathLst>
          </a:custGeom>
          <a:solidFill>
            <a:schemeClr val="accent1"/>
          </a:solidFill>
          <a:ln w="25400" cap="flat" cmpd="sng">
            <a:solidFill>
              <a:srgbClr val="B9612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dirty="0">
                <a:solidFill>
                  <a:schemeClr val="lt1"/>
                </a:solidFill>
                <a:latin typeface="Arial" panose="020B0604020202020204" pitchFamily="34" charset="0"/>
                <a:ea typeface="Arial"/>
                <a:cs typeface="Arial" panose="020B0604020202020204" pitchFamily="34" charset="0"/>
                <a:sym typeface="Arial"/>
              </a:rPr>
              <a:t>Cannot answer my question given structure</a:t>
            </a:r>
            <a:endParaRPr dirty="0"/>
          </a:p>
        </p:txBody>
      </p:sp>
      <p:sp>
        <p:nvSpPr>
          <p:cNvPr id="2549" name="Google Shape;2549;p30"/>
          <p:cNvSpPr txBox="1"/>
          <p:nvPr/>
        </p:nvSpPr>
        <p:spPr>
          <a:xfrm>
            <a:off x="4556110" y="5735380"/>
            <a:ext cx="2149490" cy="1200288"/>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Adapt alignment and transformation rules:</a:t>
            </a:r>
            <a:endParaRPr dirty="0"/>
          </a:p>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ETA: </a:t>
            </a:r>
            <a:r>
              <a:rPr lang="en-US" sz="1800" b="1" u="sng" dirty="0">
                <a:solidFill>
                  <a:schemeClr val="dk1"/>
                </a:solidFill>
                <a:latin typeface="Arial" panose="020B0604020202020204" pitchFamily="34" charset="0"/>
                <a:ea typeface="Arial"/>
                <a:cs typeface="Arial" panose="020B0604020202020204" pitchFamily="34" charset="0"/>
                <a:sym typeface="Arial"/>
              </a:rPr>
              <a:t>days</a:t>
            </a:r>
            <a:endParaRPr dirty="0"/>
          </a:p>
        </p:txBody>
      </p:sp>
      <p:sp>
        <p:nvSpPr>
          <p:cNvPr id="2550" name="Google Shape;2550;p30"/>
          <p:cNvSpPr txBox="1"/>
          <p:nvPr/>
        </p:nvSpPr>
        <p:spPr>
          <a:xfrm>
            <a:off x="972951" y="1086332"/>
            <a:ext cx="2296566" cy="1200288"/>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Update ETL and create another data mart</a:t>
            </a:r>
            <a:endParaRPr dirty="0"/>
          </a:p>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ETA: </a:t>
            </a:r>
            <a:r>
              <a:rPr lang="en-US" sz="1800" b="1" u="sng" dirty="0">
                <a:solidFill>
                  <a:schemeClr val="dk1"/>
                </a:solidFill>
                <a:latin typeface="Arial" panose="020B0604020202020204" pitchFamily="34" charset="0"/>
                <a:ea typeface="Arial"/>
                <a:cs typeface="Arial" panose="020B0604020202020204" pitchFamily="34" charset="0"/>
                <a:sym typeface="Arial"/>
              </a:rPr>
              <a:t>months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5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6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 name="Picture 2" descr="File:ESB.png"/>
          <p:cNvPicPr>
            <a:picLocks noChangeAspect="1" noChangeArrowheads="1"/>
          </p:cNvPicPr>
          <p:nvPr/>
        </p:nvPicPr>
        <p:blipFill>
          <a:blip r:embed="rId2" cstate="print"/>
          <a:srcRect/>
          <a:stretch>
            <a:fillRect/>
          </a:stretch>
        </p:blipFill>
        <p:spPr bwMode="auto">
          <a:xfrm>
            <a:off x="2381639" y="2793409"/>
            <a:ext cx="2318698" cy="1852488"/>
          </a:xfrm>
          <a:prstGeom prst="rect">
            <a:avLst/>
          </a:prstGeom>
          <a:noFill/>
        </p:spPr>
      </p:pic>
      <p:pic>
        <p:nvPicPr>
          <p:cNvPr id="144" name="Picture 4" descr="http://www.legalbistro.com/case-types/50/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3236" y="3640208"/>
            <a:ext cx="1417002" cy="141700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673" y="533400"/>
            <a:ext cx="9177321" cy="685800"/>
          </a:xfrm>
        </p:spPr>
        <p:txBody>
          <a:bodyPr>
            <a:noAutofit/>
          </a:bodyPr>
          <a:lstStyle/>
          <a:p>
            <a:r>
              <a:rPr lang="en-US" sz="2400" dirty="0"/>
              <a:t>Providing answers to users’ questions of their enterprise data</a:t>
            </a:r>
          </a:p>
        </p:txBody>
      </p:sp>
      <p:grpSp>
        <p:nvGrpSpPr>
          <p:cNvPr id="3" name="Group 2"/>
          <p:cNvGrpSpPr/>
          <p:nvPr/>
        </p:nvGrpSpPr>
        <p:grpSpPr>
          <a:xfrm>
            <a:off x="437987" y="2475968"/>
            <a:ext cx="925339" cy="1091618"/>
            <a:chOff x="457200" y="914400"/>
            <a:chExt cx="1524000" cy="1797855"/>
          </a:xfrm>
        </p:grpSpPr>
        <p:sp>
          <p:nvSpPr>
            <p:cNvPr id="6" name="AutoShape 30"/>
            <p:cNvSpPr>
              <a:spLocks noChangeArrowheads="1"/>
            </p:cNvSpPr>
            <p:nvPr/>
          </p:nvSpPr>
          <p:spPr bwMode="auto">
            <a:xfrm>
              <a:off x="457200" y="914400"/>
              <a:ext cx="1524000" cy="1797855"/>
            </a:xfrm>
            <a:prstGeom prst="can">
              <a:avLst>
                <a:gd name="adj" fmla="val 20157"/>
              </a:avLst>
            </a:prstGeom>
            <a:solidFill>
              <a:schemeClr val="bg1"/>
            </a:solidFill>
            <a:ln w="9525">
              <a:solidFill>
                <a:schemeClr val="accent1"/>
              </a:solidFill>
              <a:round/>
              <a:headEnd/>
              <a:tailEnd/>
            </a:ln>
            <a:effectLst/>
          </p:spPr>
          <p:txBody>
            <a:bodyPr wrap="none" anchor="b" anchorCtr="0"/>
            <a:lstStyle/>
            <a:p>
              <a:pPr algn="ctr"/>
              <a:r>
                <a:rPr lang="en-US" sz="1100" b="1" dirty="0"/>
                <a:t>Object Store</a:t>
              </a:r>
            </a:p>
          </p:txBody>
        </p:sp>
        <p:grpSp>
          <p:nvGrpSpPr>
            <p:cNvPr id="7" name="Group 13"/>
            <p:cNvGrpSpPr>
              <a:grpSpLocks/>
            </p:cNvGrpSpPr>
            <p:nvPr/>
          </p:nvGrpSpPr>
          <p:grpSpPr bwMode="auto">
            <a:xfrm flipH="1">
              <a:off x="1402896" y="1330154"/>
              <a:ext cx="410482" cy="451961"/>
              <a:chOff x="2154" y="2115"/>
              <a:chExt cx="907" cy="1088"/>
            </a:xfrm>
          </p:grpSpPr>
          <p:sp>
            <p:nvSpPr>
              <p:cNvPr id="8" name="Rectangle 14"/>
              <p:cNvSpPr>
                <a:spLocks noChangeArrowheads="1"/>
              </p:cNvSpPr>
              <p:nvPr/>
            </p:nvSpPr>
            <p:spPr bwMode="auto">
              <a:xfrm>
                <a:off x="2381" y="2115"/>
                <a:ext cx="680" cy="1088"/>
              </a:xfrm>
              <a:prstGeom prst="rect">
                <a:avLst/>
              </a:prstGeom>
              <a:solidFill>
                <a:schemeClr val="accent1"/>
              </a:solidFill>
              <a:ln w="19050">
                <a:solidFill>
                  <a:schemeClr val="accent2"/>
                </a:solidFill>
                <a:miter lim="800000"/>
                <a:headEnd/>
                <a:tailEnd/>
              </a:ln>
              <a:effectLst/>
            </p:spPr>
            <p:txBody>
              <a:bodyPr wrap="none"/>
              <a:lstStyle/>
              <a:p>
                <a:endParaRPr lang="en-GB" sz="600" b="1" dirty="0">
                  <a:latin typeface="Arial" charset="0"/>
                </a:endParaRPr>
              </a:p>
            </p:txBody>
          </p:sp>
          <p:sp>
            <p:nvSpPr>
              <p:cNvPr id="9" name="Rectangle 15"/>
              <p:cNvSpPr>
                <a:spLocks noChangeArrowheads="1"/>
              </p:cNvSpPr>
              <p:nvPr/>
            </p:nvSpPr>
            <p:spPr bwMode="auto">
              <a:xfrm>
                <a:off x="2154" y="2432"/>
                <a:ext cx="408" cy="136"/>
              </a:xfrm>
              <a:prstGeom prst="rect">
                <a:avLst/>
              </a:prstGeom>
              <a:solidFill>
                <a:schemeClr val="accent1"/>
              </a:solidFill>
              <a:ln w="19050">
                <a:solidFill>
                  <a:schemeClr val="accent2"/>
                </a:solidFill>
                <a:miter lim="800000"/>
                <a:headEnd/>
                <a:tailEnd/>
              </a:ln>
              <a:effectLst/>
            </p:spPr>
            <p:txBody>
              <a:bodyPr wrap="none"/>
              <a:lstStyle/>
              <a:p>
                <a:endParaRPr lang="en-US" sz="600" b="1">
                  <a:latin typeface="Arial" charset="0"/>
                </a:endParaRPr>
              </a:p>
            </p:txBody>
          </p:sp>
          <p:sp>
            <p:nvSpPr>
              <p:cNvPr id="10" name="Rectangle 16"/>
              <p:cNvSpPr>
                <a:spLocks noChangeArrowheads="1"/>
              </p:cNvSpPr>
              <p:nvPr/>
            </p:nvSpPr>
            <p:spPr bwMode="auto">
              <a:xfrm>
                <a:off x="2154" y="2614"/>
                <a:ext cx="408" cy="136"/>
              </a:xfrm>
              <a:prstGeom prst="rect">
                <a:avLst/>
              </a:prstGeom>
              <a:solidFill>
                <a:schemeClr val="accent1"/>
              </a:solidFill>
              <a:ln w="19050">
                <a:solidFill>
                  <a:schemeClr val="accent2"/>
                </a:solidFill>
                <a:miter lim="800000"/>
                <a:headEnd/>
                <a:tailEnd/>
              </a:ln>
              <a:effectLst/>
            </p:spPr>
            <p:txBody>
              <a:bodyPr wrap="none"/>
              <a:lstStyle/>
              <a:p>
                <a:endParaRPr lang="en-US" sz="600" b="1">
                  <a:latin typeface="Arial" charset="0"/>
                </a:endParaRPr>
              </a:p>
            </p:txBody>
          </p:sp>
          <p:sp>
            <p:nvSpPr>
              <p:cNvPr id="11" name="Rectangle 17"/>
              <p:cNvSpPr>
                <a:spLocks noChangeArrowheads="1"/>
              </p:cNvSpPr>
              <p:nvPr/>
            </p:nvSpPr>
            <p:spPr bwMode="auto">
              <a:xfrm>
                <a:off x="2154" y="2795"/>
                <a:ext cx="408" cy="136"/>
              </a:xfrm>
              <a:prstGeom prst="rect">
                <a:avLst/>
              </a:prstGeom>
              <a:solidFill>
                <a:schemeClr val="accent1"/>
              </a:solidFill>
              <a:ln w="19050">
                <a:solidFill>
                  <a:schemeClr val="accent2"/>
                </a:solidFill>
                <a:miter lim="800000"/>
                <a:headEnd/>
                <a:tailEnd/>
              </a:ln>
              <a:effectLst/>
            </p:spPr>
            <p:txBody>
              <a:bodyPr wrap="none"/>
              <a:lstStyle/>
              <a:p>
                <a:endParaRPr lang="en-US" sz="600" b="1">
                  <a:latin typeface="Arial" charset="0"/>
                </a:endParaRPr>
              </a:p>
            </p:txBody>
          </p:sp>
          <p:sp>
            <p:nvSpPr>
              <p:cNvPr id="12" name="Rectangle 18"/>
              <p:cNvSpPr>
                <a:spLocks noChangeArrowheads="1"/>
              </p:cNvSpPr>
              <p:nvPr/>
            </p:nvSpPr>
            <p:spPr bwMode="auto">
              <a:xfrm>
                <a:off x="2154" y="2976"/>
                <a:ext cx="408" cy="136"/>
              </a:xfrm>
              <a:prstGeom prst="rect">
                <a:avLst/>
              </a:prstGeom>
              <a:solidFill>
                <a:schemeClr val="accent1"/>
              </a:solidFill>
              <a:ln w="19050">
                <a:solidFill>
                  <a:schemeClr val="accent2"/>
                </a:solidFill>
                <a:miter lim="800000"/>
                <a:headEnd/>
                <a:tailEnd/>
              </a:ln>
              <a:effectLst/>
            </p:spPr>
            <p:txBody>
              <a:bodyPr wrap="none"/>
              <a:lstStyle/>
              <a:p>
                <a:endParaRPr lang="en-US" sz="600" b="1">
                  <a:latin typeface="Arial" charset="0"/>
                </a:endParaRPr>
              </a:p>
            </p:txBody>
          </p:sp>
        </p:grpSp>
        <p:grpSp>
          <p:nvGrpSpPr>
            <p:cNvPr id="13" name="Group 19"/>
            <p:cNvGrpSpPr>
              <a:grpSpLocks/>
            </p:cNvGrpSpPr>
            <p:nvPr/>
          </p:nvGrpSpPr>
          <p:grpSpPr bwMode="auto">
            <a:xfrm flipH="1">
              <a:off x="733879" y="1330154"/>
              <a:ext cx="410482" cy="451961"/>
              <a:chOff x="2154" y="2115"/>
              <a:chExt cx="907" cy="1088"/>
            </a:xfrm>
          </p:grpSpPr>
          <p:sp>
            <p:nvSpPr>
              <p:cNvPr id="14" name="Rectangle 20"/>
              <p:cNvSpPr>
                <a:spLocks noChangeArrowheads="1"/>
              </p:cNvSpPr>
              <p:nvPr/>
            </p:nvSpPr>
            <p:spPr bwMode="auto">
              <a:xfrm>
                <a:off x="2381" y="2115"/>
                <a:ext cx="680" cy="1088"/>
              </a:xfrm>
              <a:prstGeom prst="rect">
                <a:avLst/>
              </a:prstGeom>
              <a:solidFill>
                <a:schemeClr val="accent1"/>
              </a:solidFill>
              <a:ln w="19050">
                <a:solidFill>
                  <a:schemeClr val="accent2"/>
                </a:solidFill>
                <a:miter lim="800000"/>
                <a:headEnd/>
                <a:tailEnd/>
              </a:ln>
              <a:effectLst/>
            </p:spPr>
            <p:txBody>
              <a:bodyPr wrap="none"/>
              <a:lstStyle/>
              <a:p>
                <a:endParaRPr lang="en-GB" sz="600" b="1" dirty="0">
                  <a:latin typeface="Arial" charset="0"/>
                </a:endParaRPr>
              </a:p>
            </p:txBody>
          </p:sp>
          <p:sp>
            <p:nvSpPr>
              <p:cNvPr id="15" name="Rectangle 21"/>
              <p:cNvSpPr>
                <a:spLocks noChangeArrowheads="1"/>
              </p:cNvSpPr>
              <p:nvPr/>
            </p:nvSpPr>
            <p:spPr bwMode="auto">
              <a:xfrm>
                <a:off x="2154" y="2432"/>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sp>
            <p:nvSpPr>
              <p:cNvPr id="16" name="Rectangle 22"/>
              <p:cNvSpPr>
                <a:spLocks noChangeArrowheads="1"/>
              </p:cNvSpPr>
              <p:nvPr/>
            </p:nvSpPr>
            <p:spPr bwMode="auto">
              <a:xfrm>
                <a:off x="2154" y="2614"/>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sp>
            <p:nvSpPr>
              <p:cNvPr id="17" name="Rectangle 23"/>
              <p:cNvSpPr>
                <a:spLocks noChangeArrowheads="1"/>
              </p:cNvSpPr>
              <p:nvPr/>
            </p:nvSpPr>
            <p:spPr bwMode="auto">
              <a:xfrm>
                <a:off x="2154" y="2795"/>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sp>
            <p:nvSpPr>
              <p:cNvPr id="18" name="Rectangle 24"/>
              <p:cNvSpPr>
                <a:spLocks noChangeArrowheads="1"/>
              </p:cNvSpPr>
              <p:nvPr/>
            </p:nvSpPr>
            <p:spPr bwMode="auto">
              <a:xfrm>
                <a:off x="2154" y="2976"/>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grpSp>
        <p:grpSp>
          <p:nvGrpSpPr>
            <p:cNvPr id="19" name="Group 31"/>
            <p:cNvGrpSpPr>
              <a:grpSpLocks/>
            </p:cNvGrpSpPr>
            <p:nvPr/>
          </p:nvGrpSpPr>
          <p:grpSpPr bwMode="auto">
            <a:xfrm flipH="1">
              <a:off x="1055914" y="1813328"/>
              <a:ext cx="410482" cy="451961"/>
              <a:chOff x="2154" y="2115"/>
              <a:chExt cx="907" cy="1088"/>
            </a:xfrm>
          </p:grpSpPr>
          <p:sp>
            <p:nvSpPr>
              <p:cNvPr id="20" name="Rectangle 32"/>
              <p:cNvSpPr>
                <a:spLocks noChangeArrowheads="1"/>
              </p:cNvSpPr>
              <p:nvPr/>
            </p:nvSpPr>
            <p:spPr bwMode="auto">
              <a:xfrm>
                <a:off x="2381" y="2115"/>
                <a:ext cx="680" cy="1088"/>
              </a:xfrm>
              <a:prstGeom prst="rect">
                <a:avLst/>
              </a:prstGeom>
              <a:solidFill>
                <a:schemeClr val="accent1"/>
              </a:solidFill>
              <a:ln w="19050">
                <a:solidFill>
                  <a:schemeClr val="accent2"/>
                </a:solidFill>
                <a:miter lim="800000"/>
                <a:headEnd/>
                <a:tailEnd/>
              </a:ln>
              <a:effectLst/>
            </p:spPr>
            <p:txBody>
              <a:bodyPr wrap="none"/>
              <a:lstStyle/>
              <a:p>
                <a:endParaRPr lang="en-GB" sz="600" b="1" dirty="0">
                  <a:latin typeface="Arial" charset="0"/>
                </a:endParaRPr>
              </a:p>
            </p:txBody>
          </p:sp>
          <p:sp>
            <p:nvSpPr>
              <p:cNvPr id="21" name="Rectangle 33"/>
              <p:cNvSpPr>
                <a:spLocks noChangeArrowheads="1"/>
              </p:cNvSpPr>
              <p:nvPr/>
            </p:nvSpPr>
            <p:spPr bwMode="auto">
              <a:xfrm>
                <a:off x="2154" y="2432"/>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sp>
            <p:nvSpPr>
              <p:cNvPr id="22" name="Rectangle 34"/>
              <p:cNvSpPr>
                <a:spLocks noChangeArrowheads="1"/>
              </p:cNvSpPr>
              <p:nvPr/>
            </p:nvSpPr>
            <p:spPr bwMode="auto">
              <a:xfrm>
                <a:off x="2154" y="2614"/>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sp>
            <p:nvSpPr>
              <p:cNvPr id="23" name="Rectangle 35"/>
              <p:cNvSpPr>
                <a:spLocks noChangeArrowheads="1"/>
              </p:cNvSpPr>
              <p:nvPr/>
            </p:nvSpPr>
            <p:spPr bwMode="auto">
              <a:xfrm>
                <a:off x="2154" y="2795"/>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sp>
            <p:nvSpPr>
              <p:cNvPr id="24" name="Rectangle 36"/>
              <p:cNvSpPr>
                <a:spLocks noChangeArrowheads="1"/>
              </p:cNvSpPr>
              <p:nvPr/>
            </p:nvSpPr>
            <p:spPr bwMode="auto">
              <a:xfrm>
                <a:off x="2154" y="2976"/>
                <a:ext cx="408" cy="136"/>
              </a:xfrm>
              <a:prstGeom prst="rect">
                <a:avLst/>
              </a:prstGeom>
              <a:solidFill>
                <a:schemeClr val="accent1"/>
              </a:solidFill>
              <a:ln w="19050">
                <a:solidFill>
                  <a:schemeClr val="accent2"/>
                </a:solidFill>
                <a:miter lim="800000"/>
                <a:headEnd/>
                <a:tailEnd/>
              </a:ln>
              <a:effectLst/>
            </p:spPr>
            <p:txBody>
              <a:bodyPr wrap="none" anchor="ctr"/>
              <a:lstStyle/>
              <a:p>
                <a:endParaRPr lang="en-US" sz="1100" b="1"/>
              </a:p>
            </p:txBody>
          </p:sp>
        </p:grpSp>
      </p:grpSp>
      <p:grpSp>
        <p:nvGrpSpPr>
          <p:cNvPr id="25" name="Group 24"/>
          <p:cNvGrpSpPr/>
          <p:nvPr/>
        </p:nvGrpSpPr>
        <p:grpSpPr>
          <a:xfrm>
            <a:off x="461799" y="3819928"/>
            <a:ext cx="925340" cy="1164393"/>
            <a:chOff x="457200" y="2925750"/>
            <a:chExt cx="1524000" cy="1917712"/>
          </a:xfrm>
        </p:grpSpPr>
        <p:sp>
          <p:nvSpPr>
            <p:cNvPr id="5" name="AutoShape 30"/>
            <p:cNvSpPr>
              <a:spLocks noChangeArrowheads="1"/>
            </p:cNvSpPr>
            <p:nvPr/>
          </p:nvSpPr>
          <p:spPr bwMode="auto">
            <a:xfrm>
              <a:off x="457200" y="2925750"/>
              <a:ext cx="1524000" cy="1917712"/>
            </a:xfrm>
            <a:prstGeom prst="can">
              <a:avLst>
                <a:gd name="adj" fmla="val 20157"/>
              </a:avLst>
            </a:prstGeom>
            <a:solidFill>
              <a:schemeClr val="bg1"/>
            </a:solidFill>
            <a:ln w="9525">
              <a:solidFill>
                <a:schemeClr val="accent1"/>
              </a:solidFill>
              <a:round/>
              <a:headEnd/>
              <a:tailEnd/>
            </a:ln>
            <a:effectLst/>
          </p:spPr>
          <p:txBody>
            <a:bodyPr wrap="none" anchor="b" anchorCtr="0"/>
            <a:lstStyle/>
            <a:p>
              <a:pPr algn="ctr"/>
              <a:r>
                <a:rPr lang="en-US" sz="1100" b="1" dirty="0"/>
                <a:t>Relational Store</a:t>
              </a:r>
            </a:p>
          </p:txBody>
        </p:sp>
        <p:grpSp>
          <p:nvGrpSpPr>
            <p:cNvPr id="67" name="Group 6"/>
            <p:cNvGrpSpPr>
              <a:grpSpLocks/>
            </p:cNvGrpSpPr>
            <p:nvPr/>
          </p:nvGrpSpPr>
          <p:grpSpPr bwMode="auto">
            <a:xfrm flipV="1">
              <a:off x="1275308" y="3246964"/>
              <a:ext cx="557347" cy="402989"/>
              <a:chOff x="3409" y="2803"/>
              <a:chExt cx="1665" cy="771"/>
            </a:xfrm>
            <a:solidFill>
              <a:schemeClr val="accent1"/>
            </a:solidFill>
          </p:grpSpPr>
          <p:sp>
            <p:nvSpPr>
              <p:cNvPr id="70" name="AutoShape 7"/>
              <p:cNvSpPr>
                <a:spLocks noChangeArrowheads="1"/>
              </p:cNvSpPr>
              <p:nvPr/>
            </p:nvSpPr>
            <p:spPr bwMode="auto">
              <a:xfrm>
                <a:off x="3933" y="3005"/>
                <a:ext cx="1141" cy="362"/>
              </a:xfrm>
              <a:prstGeom prst="roundRect">
                <a:avLst>
                  <a:gd name="adj" fmla="val 15875"/>
                </a:avLst>
              </a:prstGeom>
              <a:grpFill/>
              <a:ln w="26988">
                <a:solidFill>
                  <a:schemeClr val="accent2"/>
                </a:solidFill>
                <a:round/>
                <a:headEnd/>
                <a:tailEnd/>
              </a:ln>
            </p:spPr>
            <p:txBody>
              <a:bodyPr/>
              <a:lstStyle/>
              <a:p>
                <a:endParaRPr lang="en-US" sz="1100" b="1"/>
              </a:p>
            </p:txBody>
          </p:sp>
          <p:sp>
            <p:nvSpPr>
              <p:cNvPr id="72" name="Line 9"/>
              <p:cNvSpPr>
                <a:spLocks noChangeShapeType="1"/>
              </p:cNvSpPr>
              <p:nvPr/>
            </p:nvSpPr>
            <p:spPr bwMode="auto">
              <a:xfrm flipV="1">
                <a:off x="3467" y="3287"/>
                <a:ext cx="1" cy="287"/>
              </a:xfrm>
              <a:prstGeom prst="line">
                <a:avLst/>
              </a:prstGeom>
              <a:grpFill/>
              <a:ln w="26988">
                <a:solidFill>
                  <a:schemeClr val="accent2"/>
                </a:solidFill>
                <a:round/>
                <a:headEnd/>
                <a:tailEnd/>
              </a:ln>
            </p:spPr>
            <p:txBody>
              <a:bodyPr/>
              <a:lstStyle/>
              <a:p>
                <a:endParaRPr lang="en-US" sz="1100" b="1"/>
              </a:p>
            </p:txBody>
          </p:sp>
          <p:sp>
            <p:nvSpPr>
              <p:cNvPr id="73" name="Line 10"/>
              <p:cNvSpPr>
                <a:spLocks noChangeShapeType="1"/>
              </p:cNvSpPr>
              <p:nvPr/>
            </p:nvSpPr>
            <p:spPr bwMode="auto">
              <a:xfrm>
                <a:off x="3467" y="3287"/>
                <a:ext cx="466" cy="1"/>
              </a:xfrm>
              <a:prstGeom prst="line">
                <a:avLst/>
              </a:prstGeom>
              <a:grpFill/>
              <a:ln w="26988">
                <a:solidFill>
                  <a:schemeClr val="accent2"/>
                </a:solidFill>
                <a:round/>
                <a:headEnd/>
                <a:tailEnd/>
              </a:ln>
            </p:spPr>
            <p:txBody>
              <a:bodyPr/>
              <a:lstStyle/>
              <a:p>
                <a:endParaRPr lang="en-US" sz="1100" b="1"/>
              </a:p>
            </p:txBody>
          </p:sp>
          <p:sp>
            <p:nvSpPr>
              <p:cNvPr id="74" name="Freeform 11"/>
              <p:cNvSpPr>
                <a:spLocks/>
              </p:cNvSpPr>
              <p:nvPr/>
            </p:nvSpPr>
            <p:spPr bwMode="auto">
              <a:xfrm>
                <a:off x="3859" y="3241"/>
                <a:ext cx="74" cy="92"/>
              </a:xfrm>
              <a:custGeom>
                <a:avLst/>
                <a:gdLst/>
                <a:ahLst/>
                <a:cxnLst>
                  <a:cxn ang="0">
                    <a:pos x="74" y="92"/>
                  </a:cxn>
                  <a:cxn ang="0">
                    <a:pos x="0" y="46"/>
                  </a:cxn>
                  <a:cxn ang="0">
                    <a:pos x="74" y="0"/>
                  </a:cxn>
                </a:cxnLst>
                <a:rect l="0" t="0" r="r" b="b"/>
                <a:pathLst>
                  <a:path w="74" h="92">
                    <a:moveTo>
                      <a:pt x="74" y="92"/>
                    </a:moveTo>
                    <a:lnTo>
                      <a:pt x="0" y="46"/>
                    </a:lnTo>
                    <a:lnTo>
                      <a:pt x="74" y="0"/>
                    </a:lnTo>
                  </a:path>
                </a:pathLst>
              </a:custGeom>
              <a:grpFill/>
              <a:ln w="26988">
                <a:solidFill>
                  <a:schemeClr val="accent2"/>
                </a:solidFill>
                <a:prstDash val="solid"/>
                <a:round/>
                <a:headEnd/>
                <a:tailEnd/>
              </a:ln>
            </p:spPr>
            <p:txBody>
              <a:bodyPr/>
              <a:lstStyle/>
              <a:p>
                <a:endParaRPr lang="en-US" sz="1100" b="1"/>
              </a:p>
            </p:txBody>
          </p:sp>
          <p:sp>
            <p:nvSpPr>
              <p:cNvPr id="75" name="Oval 12"/>
              <p:cNvSpPr>
                <a:spLocks noChangeArrowheads="1"/>
              </p:cNvSpPr>
              <p:nvPr/>
            </p:nvSpPr>
            <p:spPr bwMode="auto">
              <a:xfrm>
                <a:off x="3749" y="3241"/>
                <a:ext cx="87" cy="80"/>
              </a:xfrm>
              <a:prstGeom prst="ellipse">
                <a:avLst/>
              </a:prstGeom>
              <a:grpFill/>
              <a:ln w="26988">
                <a:solidFill>
                  <a:schemeClr val="accent2"/>
                </a:solidFill>
                <a:round/>
                <a:headEnd/>
                <a:tailEnd/>
              </a:ln>
            </p:spPr>
            <p:txBody>
              <a:bodyPr/>
              <a:lstStyle/>
              <a:p>
                <a:endParaRPr lang="en-US" sz="1100" b="1"/>
              </a:p>
            </p:txBody>
          </p:sp>
          <p:sp>
            <p:nvSpPr>
              <p:cNvPr id="77" name="Line 14"/>
              <p:cNvSpPr>
                <a:spLocks noChangeShapeType="1"/>
              </p:cNvSpPr>
              <p:nvPr/>
            </p:nvSpPr>
            <p:spPr bwMode="auto">
              <a:xfrm>
                <a:off x="3455" y="2803"/>
                <a:ext cx="1" cy="311"/>
              </a:xfrm>
              <a:prstGeom prst="line">
                <a:avLst/>
              </a:prstGeom>
              <a:grpFill/>
              <a:ln w="26988">
                <a:solidFill>
                  <a:schemeClr val="accent2"/>
                </a:solidFill>
                <a:round/>
                <a:headEnd/>
                <a:tailEnd/>
              </a:ln>
            </p:spPr>
            <p:txBody>
              <a:bodyPr/>
              <a:lstStyle/>
              <a:p>
                <a:endParaRPr lang="en-US" sz="1100" b="1"/>
              </a:p>
            </p:txBody>
          </p:sp>
          <p:sp>
            <p:nvSpPr>
              <p:cNvPr id="78" name="Line 15"/>
              <p:cNvSpPr>
                <a:spLocks noChangeShapeType="1"/>
              </p:cNvSpPr>
              <p:nvPr/>
            </p:nvSpPr>
            <p:spPr bwMode="auto">
              <a:xfrm>
                <a:off x="3455" y="3114"/>
                <a:ext cx="490" cy="1"/>
              </a:xfrm>
              <a:prstGeom prst="line">
                <a:avLst/>
              </a:prstGeom>
              <a:grpFill/>
              <a:ln w="26988">
                <a:solidFill>
                  <a:schemeClr val="accent2"/>
                </a:solidFill>
                <a:round/>
                <a:headEnd/>
                <a:tailEnd/>
              </a:ln>
            </p:spPr>
            <p:txBody>
              <a:bodyPr/>
              <a:lstStyle/>
              <a:p>
                <a:endParaRPr lang="en-US" sz="1100" b="1"/>
              </a:p>
            </p:txBody>
          </p:sp>
          <p:sp>
            <p:nvSpPr>
              <p:cNvPr id="79" name="Line 16"/>
              <p:cNvSpPr>
                <a:spLocks noChangeShapeType="1"/>
              </p:cNvSpPr>
              <p:nvPr/>
            </p:nvSpPr>
            <p:spPr bwMode="auto">
              <a:xfrm flipH="1">
                <a:off x="3421" y="2843"/>
                <a:ext cx="92" cy="1"/>
              </a:xfrm>
              <a:prstGeom prst="line">
                <a:avLst/>
              </a:prstGeom>
              <a:grpFill/>
              <a:ln w="26988">
                <a:solidFill>
                  <a:schemeClr val="accent2"/>
                </a:solidFill>
                <a:round/>
                <a:headEnd/>
                <a:tailEnd/>
              </a:ln>
            </p:spPr>
            <p:txBody>
              <a:bodyPr/>
              <a:lstStyle/>
              <a:p>
                <a:endParaRPr lang="en-US" sz="1100" b="1"/>
              </a:p>
            </p:txBody>
          </p:sp>
          <p:sp>
            <p:nvSpPr>
              <p:cNvPr id="80" name="Line 17"/>
              <p:cNvSpPr>
                <a:spLocks noChangeShapeType="1"/>
              </p:cNvSpPr>
              <p:nvPr/>
            </p:nvSpPr>
            <p:spPr bwMode="auto">
              <a:xfrm flipH="1">
                <a:off x="3409" y="2878"/>
                <a:ext cx="92" cy="1"/>
              </a:xfrm>
              <a:prstGeom prst="line">
                <a:avLst/>
              </a:prstGeom>
              <a:grpFill/>
              <a:ln w="26988">
                <a:solidFill>
                  <a:schemeClr val="accent2"/>
                </a:solidFill>
                <a:round/>
                <a:headEnd/>
                <a:tailEnd/>
              </a:ln>
            </p:spPr>
            <p:txBody>
              <a:bodyPr/>
              <a:lstStyle/>
              <a:p>
                <a:endParaRPr lang="en-US" sz="1100" b="1"/>
              </a:p>
            </p:txBody>
          </p:sp>
          <p:sp>
            <p:nvSpPr>
              <p:cNvPr id="81" name="Freeform 18"/>
              <p:cNvSpPr>
                <a:spLocks/>
              </p:cNvSpPr>
              <p:nvPr/>
            </p:nvSpPr>
            <p:spPr bwMode="auto">
              <a:xfrm>
                <a:off x="3859" y="3068"/>
                <a:ext cx="74" cy="92"/>
              </a:xfrm>
              <a:custGeom>
                <a:avLst/>
                <a:gdLst/>
                <a:ahLst/>
                <a:cxnLst>
                  <a:cxn ang="0">
                    <a:pos x="74" y="92"/>
                  </a:cxn>
                  <a:cxn ang="0">
                    <a:pos x="0" y="46"/>
                  </a:cxn>
                  <a:cxn ang="0">
                    <a:pos x="74" y="0"/>
                  </a:cxn>
                </a:cxnLst>
                <a:rect l="0" t="0" r="r" b="b"/>
                <a:pathLst>
                  <a:path w="74" h="92">
                    <a:moveTo>
                      <a:pt x="74" y="92"/>
                    </a:moveTo>
                    <a:lnTo>
                      <a:pt x="0" y="46"/>
                    </a:lnTo>
                    <a:lnTo>
                      <a:pt x="74" y="0"/>
                    </a:lnTo>
                  </a:path>
                </a:pathLst>
              </a:custGeom>
              <a:grpFill/>
              <a:ln w="26988">
                <a:solidFill>
                  <a:schemeClr val="accent2"/>
                </a:solidFill>
                <a:prstDash val="solid"/>
                <a:round/>
                <a:headEnd/>
                <a:tailEnd/>
              </a:ln>
            </p:spPr>
            <p:txBody>
              <a:bodyPr/>
              <a:lstStyle/>
              <a:p>
                <a:endParaRPr lang="en-US" sz="1100" b="1"/>
              </a:p>
            </p:txBody>
          </p:sp>
          <p:sp>
            <p:nvSpPr>
              <p:cNvPr id="82" name="Line 19"/>
              <p:cNvSpPr>
                <a:spLocks noChangeShapeType="1"/>
              </p:cNvSpPr>
              <p:nvPr/>
            </p:nvSpPr>
            <p:spPr bwMode="auto">
              <a:xfrm flipV="1">
                <a:off x="3859" y="3068"/>
                <a:ext cx="1" cy="92"/>
              </a:xfrm>
              <a:prstGeom prst="line">
                <a:avLst/>
              </a:prstGeom>
              <a:grpFill/>
              <a:ln w="26988">
                <a:solidFill>
                  <a:schemeClr val="accent2"/>
                </a:solidFill>
                <a:round/>
                <a:headEnd/>
                <a:tailEnd/>
              </a:ln>
            </p:spPr>
            <p:txBody>
              <a:bodyPr/>
              <a:lstStyle/>
              <a:p>
                <a:endParaRPr lang="en-US" sz="1100" b="1"/>
              </a:p>
            </p:txBody>
          </p:sp>
        </p:grpSp>
        <p:sp>
          <p:nvSpPr>
            <p:cNvPr id="68" name="Line 20"/>
            <p:cNvSpPr>
              <a:spLocks noChangeShapeType="1"/>
            </p:cNvSpPr>
            <p:nvPr/>
          </p:nvSpPr>
          <p:spPr bwMode="auto">
            <a:xfrm flipV="1">
              <a:off x="1279325" y="3267350"/>
              <a:ext cx="30796" cy="523"/>
            </a:xfrm>
            <a:prstGeom prst="line">
              <a:avLst/>
            </a:prstGeom>
            <a:solidFill>
              <a:schemeClr val="accent1"/>
            </a:solidFill>
            <a:ln w="26988">
              <a:solidFill>
                <a:schemeClr val="accent2"/>
              </a:solidFill>
              <a:round/>
              <a:headEnd/>
              <a:tailEnd/>
            </a:ln>
          </p:spPr>
          <p:txBody>
            <a:bodyPr/>
            <a:lstStyle/>
            <a:p>
              <a:endParaRPr lang="en-US" sz="1100" b="1"/>
            </a:p>
          </p:txBody>
        </p:sp>
        <p:sp>
          <p:nvSpPr>
            <p:cNvPr id="69" name="Line 21"/>
            <p:cNvSpPr>
              <a:spLocks noChangeShapeType="1"/>
            </p:cNvSpPr>
            <p:nvPr/>
          </p:nvSpPr>
          <p:spPr bwMode="auto">
            <a:xfrm>
              <a:off x="1279325" y="3285644"/>
              <a:ext cx="30796" cy="4181"/>
            </a:xfrm>
            <a:prstGeom prst="line">
              <a:avLst/>
            </a:prstGeom>
            <a:solidFill>
              <a:schemeClr val="accent1"/>
            </a:solidFill>
            <a:ln w="26988">
              <a:solidFill>
                <a:schemeClr val="accent2"/>
              </a:solidFill>
              <a:round/>
              <a:headEnd/>
              <a:tailEnd/>
            </a:ln>
          </p:spPr>
          <p:txBody>
            <a:bodyPr/>
            <a:lstStyle/>
            <a:p>
              <a:endParaRPr lang="en-US" sz="1100" b="1"/>
            </a:p>
          </p:txBody>
        </p:sp>
        <p:grpSp>
          <p:nvGrpSpPr>
            <p:cNvPr id="29" name="Group 24"/>
            <p:cNvGrpSpPr>
              <a:grpSpLocks/>
            </p:cNvGrpSpPr>
            <p:nvPr/>
          </p:nvGrpSpPr>
          <p:grpSpPr bwMode="auto">
            <a:xfrm flipV="1">
              <a:off x="747084" y="3054095"/>
              <a:ext cx="892759" cy="1396086"/>
              <a:chOff x="263" y="1344"/>
              <a:chExt cx="2667" cy="2671"/>
            </a:xfrm>
            <a:solidFill>
              <a:schemeClr val="accent1"/>
            </a:solidFill>
          </p:grpSpPr>
          <p:sp>
            <p:nvSpPr>
              <p:cNvPr id="30" name="AutoShape 25"/>
              <p:cNvSpPr>
                <a:spLocks noChangeArrowheads="1"/>
              </p:cNvSpPr>
              <p:nvPr/>
            </p:nvSpPr>
            <p:spPr bwMode="auto">
              <a:xfrm>
                <a:off x="1790" y="3646"/>
                <a:ext cx="1140" cy="369"/>
              </a:xfrm>
              <a:prstGeom prst="roundRect">
                <a:avLst>
                  <a:gd name="adj" fmla="val 15625"/>
                </a:avLst>
              </a:prstGeom>
              <a:grpFill/>
              <a:ln w="26988">
                <a:solidFill>
                  <a:schemeClr val="accent2"/>
                </a:solidFill>
                <a:round/>
                <a:headEnd/>
                <a:tailEnd/>
              </a:ln>
            </p:spPr>
            <p:txBody>
              <a:bodyPr/>
              <a:lstStyle/>
              <a:p>
                <a:endParaRPr lang="en-US" sz="1100" b="1"/>
              </a:p>
            </p:txBody>
          </p:sp>
          <p:sp>
            <p:nvSpPr>
              <p:cNvPr id="31" name="AutoShape 26"/>
              <p:cNvSpPr>
                <a:spLocks noChangeArrowheads="1"/>
              </p:cNvSpPr>
              <p:nvPr/>
            </p:nvSpPr>
            <p:spPr bwMode="auto">
              <a:xfrm>
                <a:off x="1214" y="1344"/>
                <a:ext cx="1146" cy="368"/>
              </a:xfrm>
              <a:prstGeom prst="roundRect">
                <a:avLst>
                  <a:gd name="adj" fmla="val 15625"/>
                </a:avLst>
              </a:prstGeom>
              <a:grpFill/>
              <a:ln w="26988">
                <a:solidFill>
                  <a:schemeClr val="accent2"/>
                </a:solidFill>
                <a:round/>
                <a:headEnd/>
                <a:tailEnd/>
              </a:ln>
            </p:spPr>
            <p:txBody>
              <a:bodyPr/>
              <a:lstStyle/>
              <a:p>
                <a:endParaRPr lang="en-US" sz="1100" b="1"/>
              </a:p>
            </p:txBody>
          </p:sp>
          <p:sp>
            <p:nvSpPr>
              <p:cNvPr id="33" name="AutoShape 28"/>
              <p:cNvSpPr>
                <a:spLocks noChangeArrowheads="1"/>
              </p:cNvSpPr>
              <p:nvPr/>
            </p:nvSpPr>
            <p:spPr bwMode="auto">
              <a:xfrm>
                <a:off x="638" y="1925"/>
                <a:ext cx="1146" cy="363"/>
              </a:xfrm>
              <a:prstGeom prst="roundRect">
                <a:avLst>
                  <a:gd name="adj" fmla="val 15875"/>
                </a:avLst>
              </a:prstGeom>
              <a:grpFill/>
              <a:ln w="26988">
                <a:solidFill>
                  <a:schemeClr val="accent2"/>
                </a:solidFill>
                <a:round/>
                <a:headEnd/>
                <a:tailEnd/>
              </a:ln>
            </p:spPr>
            <p:txBody>
              <a:bodyPr/>
              <a:lstStyle/>
              <a:p>
                <a:endParaRPr lang="en-US" sz="1100" b="1"/>
              </a:p>
            </p:txBody>
          </p:sp>
          <p:sp>
            <p:nvSpPr>
              <p:cNvPr id="35" name="AutoShape 30"/>
              <p:cNvSpPr>
                <a:spLocks noChangeArrowheads="1"/>
              </p:cNvSpPr>
              <p:nvPr/>
            </p:nvSpPr>
            <p:spPr bwMode="auto">
              <a:xfrm>
                <a:off x="1214" y="2501"/>
                <a:ext cx="1146" cy="363"/>
              </a:xfrm>
              <a:prstGeom prst="roundRect">
                <a:avLst>
                  <a:gd name="adj" fmla="val 15875"/>
                </a:avLst>
              </a:prstGeom>
              <a:grpFill/>
              <a:ln w="26988">
                <a:solidFill>
                  <a:schemeClr val="accent2"/>
                </a:solidFill>
                <a:round/>
                <a:headEnd/>
                <a:tailEnd/>
              </a:ln>
            </p:spPr>
            <p:txBody>
              <a:bodyPr/>
              <a:lstStyle/>
              <a:p>
                <a:endParaRPr lang="en-US" sz="1100" b="1"/>
              </a:p>
            </p:txBody>
          </p:sp>
          <p:sp>
            <p:nvSpPr>
              <p:cNvPr id="37" name="Line 32"/>
              <p:cNvSpPr>
                <a:spLocks noChangeShapeType="1"/>
              </p:cNvSpPr>
              <p:nvPr/>
            </p:nvSpPr>
            <p:spPr bwMode="auto">
              <a:xfrm>
                <a:off x="1381" y="1724"/>
                <a:ext cx="1" cy="115"/>
              </a:xfrm>
              <a:prstGeom prst="line">
                <a:avLst/>
              </a:prstGeom>
              <a:grpFill/>
              <a:ln w="26988">
                <a:solidFill>
                  <a:schemeClr val="accent2"/>
                </a:solidFill>
                <a:round/>
                <a:headEnd/>
                <a:tailEnd/>
              </a:ln>
            </p:spPr>
            <p:txBody>
              <a:bodyPr/>
              <a:lstStyle/>
              <a:p>
                <a:endParaRPr lang="en-US" sz="1100" b="1"/>
              </a:p>
            </p:txBody>
          </p:sp>
          <p:sp>
            <p:nvSpPr>
              <p:cNvPr id="38" name="Line 33"/>
              <p:cNvSpPr>
                <a:spLocks noChangeShapeType="1"/>
              </p:cNvSpPr>
              <p:nvPr/>
            </p:nvSpPr>
            <p:spPr bwMode="auto">
              <a:xfrm flipH="1">
                <a:off x="263" y="1839"/>
                <a:ext cx="1118" cy="1"/>
              </a:xfrm>
              <a:prstGeom prst="line">
                <a:avLst/>
              </a:prstGeom>
              <a:grpFill/>
              <a:ln w="26988">
                <a:solidFill>
                  <a:schemeClr val="accent2"/>
                </a:solidFill>
                <a:round/>
                <a:headEnd/>
                <a:tailEnd/>
              </a:ln>
            </p:spPr>
            <p:txBody>
              <a:bodyPr/>
              <a:lstStyle/>
              <a:p>
                <a:endParaRPr lang="en-US" sz="1100" b="1"/>
              </a:p>
            </p:txBody>
          </p:sp>
          <p:sp>
            <p:nvSpPr>
              <p:cNvPr id="39" name="Line 34"/>
              <p:cNvSpPr>
                <a:spLocks noChangeShapeType="1"/>
              </p:cNvSpPr>
              <p:nvPr/>
            </p:nvSpPr>
            <p:spPr bwMode="auto">
              <a:xfrm>
                <a:off x="263" y="1839"/>
                <a:ext cx="1" cy="2066"/>
              </a:xfrm>
              <a:prstGeom prst="line">
                <a:avLst/>
              </a:prstGeom>
              <a:grpFill/>
              <a:ln w="26988">
                <a:solidFill>
                  <a:schemeClr val="accent2"/>
                </a:solidFill>
                <a:round/>
                <a:headEnd/>
                <a:tailEnd/>
              </a:ln>
            </p:spPr>
            <p:txBody>
              <a:bodyPr/>
              <a:lstStyle/>
              <a:p>
                <a:endParaRPr lang="en-US" sz="1100" b="1"/>
              </a:p>
            </p:txBody>
          </p:sp>
          <p:sp>
            <p:nvSpPr>
              <p:cNvPr id="40" name="Line 35"/>
              <p:cNvSpPr>
                <a:spLocks noChangeShapeType="1"/>
              </p:cNvSpPr>
              <p:nvPr/>
            </p:nvSpPr>
            <p:spPr bwMode="auto">
              <a:xfrm>
                <a:off x="263" y="3905"/>
                <a:ext cx="1527" cy="1"/>
              </a:xfrm>
              <a:prstGeom prst="line">
                <a:avLst/>
              </a:prstGeom>
              <a:grpFill/>
              <a:ln w="26988">
                <a:solidFill>
                  <a:schemeClr val="accent2"/>
                </a:solidFill>
                <a:round/>
                <a:headEnd/>
                <a:tailEnd/>
              </a:ln>
            </p:spPr>
            <p:txBody>
              <a:bodyPr/>
              <a:lstStyle/>
              <a:p>
                <a:endParaRPr lang="en-US" sz="1100" b="1"/>
              </a:p>
            </p:txBody>
          </p:sp>
          <p:sp>
            <p:nvSpPr>
              <p:cNvPr id="41" name="Line 36"/>
              <p:cNvSpPr>
                <a:spLocks noChangeShapeType="1"/>
              </p:cNvSpPr>
              <p:nvPr/>
            </p:nvSpPr>
            <p:spPr bwMode="auto">
              <a:xfrm flipH="1">
                <a:off x="1335" y="1764"/>
                <a:ext cx="92" cy="1"/>
              </a:xfrm>
              <a:prstGeom prst="line">
                <a:avLst/>
              </a:prstGeom>
              <a:grpFill/>
              <a:ln w="26988">
                <a:solidFill>
                  <a:schemeClr val="accent2"/>
                </a:solidFill>
                <a:round/>
                <a:headEnd/>
                <a:tailEnd/>
              </a:ln>
            </p:spPr>
            <p:txBody>
              <a:bodyPr/>
              <a:lstStyle/>
              <a:p>
                <a:endParaRPr lang="en-US" sz="1100" b="1"/>
              </a:p>
            </p:txBody>
          </p:sp>
          <p:sp>
            <p:nvSpPr>
              <p:cNvPr id="42" name="Line 37"/>
              <p:cNvSpPr>
                <a:spLocks noChangeShapeType="1"/>
              </p:cNvSpPr>
              <p:nvPr/>
            </p:nvSpPr>
            <p:spPr bwMode="auto">
              <a:xfrm flipH="1">
                <a:off x="1335" y="1799"/>
                <a:ext cx="92" cy="1"/>
              </a:xfrm>
              <a:prstGeom prst="line">
                <a:avLst/>
              </a:prstGeom>
              <a:grpFill/>
              <a:ln w="26988">
                <a:solidFill>
                  <a:schemeClr val="accent2"/>
                </a:solidFill>
                <a:round/>
                <a:headEnd/>
                <a:tailEnd/>
              </a:ln>
            </p:spPr>
            <p:txBody>
              <a:bodyPr/>
              <a:lstStyle/>
              <a:p>
                <a:endParaRPr lang="en-US" sz="1100" b="1"/>
              </a:p>
            </p:txBody>
          </p:sp>
          <p:sp>
            <p:nvSpPr>
              <p:cNvPr id="43" name="Freeform 38"/>
              <p:cNvSpPr>
                <a:spLocks/>
              </p:cNvSpPr>
              <p:nvPr/>
            </p:nvSpPr>
            <p:spPr bwMode="auto">
              <a:xfrm>
                <a:off x="1715" y="3859"/>
                <a:ext cx="75" cy="92"/>
              </a:xfrm>
              <a:custGeom>
                <a:avLst/>
                <a:gdLst/>
                <a:ahLst/>
                <a:cxnLst>
                  <a:cxn ang="0">
                    <a:pos x="75" y="92"/>
                  </a:cxn>
                  <a:cxn ang="0">
                    <a:pos x="0" y="46"/>
                  </a:cxn>
                  <a:cxn ang="0">
                    <a:pos x="75" y="0"/>
                  </a:cxn>
                </a:cxnLst>
                <a:rect l="0" t="0" r="r" b="b"/>
                <a:pathLst>
                  <a:path w="75" h="92">
                    <a:moveTo>
                      <a:pt x="75" y="92"/>
                    </a:moveTo>
                    <a:lnTo>
                      <a:pt x="0" y="46"/>
                    </a:lnTo>
                    <a:lnTo>
                      <a:pt x="75" y="0"/>
                    </a:lnTo>
                  </a:path>
                </a:pathLst>
              </a:custGeom>
              <a:grpFill/>
              <a:ln w="26988">
                <a:solidFill>
                  <a:schemeClr val="accent2"/>
                </a:solidFill>
                <a:prstDash val="solid"/>
                <a:round/>
                <a:headEnd/>
                <a:tailEnd/>
              </a:ln>
            </p:spPr>
            <p:txBody>
              <a:bodyPr/>
              <a:lstStyle/>
              <a:p>
                <a:endParaRPr lang="en-US" sz="1100" b="1"/>
              </a:p>
            </p:txBody>
          </p:sp>
          <p:sp>
            <p:nvSpPr>
              <p:cNvPr id="44" name="Oval 39"/>
              <p:cNvSpPr>
                <a:spLocks noChangeArrowheads="1"/>
              </p:cNvSpPr>
              <p:nvPr/>
            </p:nvSpPr>
            <p:spPr bwMode="auto">
              <a:xfrm>
                <a:off x="1605" y="3859"/>
                <a:ext cx="81" cy="81"/>
              </a:xfrm>
              <a:prstGeom prst="ellipse">
                <a:avLst/>
              </a:prstGeom>
              <a:grpFill/>
              <a:ln w="26988">
                <a:solidFill>
                  <a:schemeClr val="accent2"/>
                </a:solidFill>
                <a:round/>
                <a:headEnd/>
                <a:tailEnd/>
              </a:ln>
            </p:spPr>
            <p:txBody>
              <a:bodyPr/>
              <a:lstStyle/>
              <a:p>
                <a:endParaRPr lang="en-US" sz="1100" b="1"/>
              </a:p>
            </p:txBody>
          </p:sp>
          <p:sp>
            <p:nvSpPr>
              <p:cNvPr id="46" name="Line 41"/>
              <p:cNvSpPr>
                <a:spLocks noChangeShapeType="1"/>
              </p:cNvSpPr>
              <p:nvPr/>
            </p:nvSpPr>
            <p:spPr bwMode="auto">
              <a:xfrm>
                <a:off x="1392" y="2875"/>
                <a:ext cx="1" cy="898"/>
              </a:xfrm>
              <a:prstGeom prst="line">
                <a:avLst/>
              </a:prstGeom>
              <a:grpFill/>
              <a:ln w="26988">
                <a:solidFill>
                  <a:schemeClr val="accent2"/>
                </a:solidFill>
                <a:round/>
                <a:headEnd/>
                <a:tailEnd/>
              </a:ln>
            </p:spPr>
            <p:txBody>
              <a:bodyPr/>
              <a:lstStyle/>
              <a:p>
                <a:endParaRPr lang="en-US" sz="1100" b="1"/>
              </a:p>
            </p:txBody>
          </p:sp>
          <p:sp>
            <p:nvSpPr>
              <p:cNvPr id="47" name="Line 42"/>
              <p:cNvSpPr>
                <a:spLocks noChangeShapeType="1"/>
              </p:cNvSpPr>
              <p:nvPr/>
            </p:nvSpPr>
            <p:spPr bwMode="auto">
              <a:xfrm>
                <a:off x="1392" y="3773"/>
                <a:ext cx="398" cy="1"/>
              </a:xfrm>
              <a:prstGeom prst="line">
                <a:avLst/>
              </a:prstGeom>
              <a:grpFill/>
              <a:ln w="26988">
                <a:solidFill>
                  <a:schemeClr val="accent2"/>
                </a:solidFill>
                <a:round/>
                <a:headEnd/>
                <a:tailEnd/>
              </a:ln>
            </p:spPr>
            <p:txBody>
              <a:bodyPr/>
              <a:lstStyle/>
              <a:p>
                <a:endParaRPr lang="en-US" sz="1100" b="1"/>
              </a:p>
            </p:txBody>
          </p:sp>
          <p:sp>
            <p:nvSpPr>
              <p:cNvPr id="48" name="Line 43"/>
              <p:cNvSpPr>
                <a:spLocks noChangeShapeType="1"/>
              </p:cNvSpPr>
              <p:nvPr/>
            </p:nvSpPr>
            <p:spPr bwMode="auto">
              <a:xfrm flipH="1">
                <a:off x="1346" y="2915"/>
                <a:ext cx="92" cy="1"/>
              </a:xfrm>
              <a:prstGeom prst="line">
                <a:avLst/>
              </a:prstGeom>
              <a:grpFill/>
              <a:ln w="26988">
                <a:solidFill>
                  <a:schemeClr val="accent2"/>
                </a:solidFill>
                <a:round/>
                <a:headEnd/>
                <a:tailEnd/>
              </a:ln>
            </p:spPr>
            <p:txBody>
              <a:bodyPr/>
              <a:lstStyle/>
              <a:p>
                <a:endParaRPr lang="en-US" sz="1100" b="1"/>
              </a:p>
            </p:txBody>
          </p:sp>
          <p:sp>
            <p:nvSpPr>
              <p:cNvPr id="49" name="Line 44"/>
              <p:cNvSpPr>
                <a:spLocks noChangeShapeType="1"/>
              </p:cNvSpPr>
              <p:nvPr/>
            </p:nvSpPr>
            <p:spPr bwMode="auto">
              <a:xfrm flipH="1">
                <a:off x="1346" y="2950"/>
                <a:ext cx="92" cy="1"/>
              </a:xfrm>
              <a:prstGeom prst="line">
                <a:avLst/>
              </a:prstGeom>
              <a:grpFill/>
              <a:ln w="26988">
                <a:solidFill>
                  <a:schemeClr val="accent2"/>
                </a:solidFill>
                <a:round/>
                <a:headEnd/>
                <a:tailEnd/>
              </a:ln>
            </p:spPr>
            <p:txBody>
              <a:bodyPr/>
              <a:lstStyle/>
              <a:p>
                <a:endParaRPr lang="en-US" sz="1100" b="1"/>
              </a:p>
            </p:txBody>
          </p:sp>
          <p:sp>
            <p:nvSpPr>
              <p:cNvPr id="50" name="Line 45"/>
              <p:cNvSpPr>
                <a:spLocks noChangeShapeType="1"/>
              </p:cNvSpPr>
              <p:nvPr/>
            </p:nvSpPr>
            <p:spPr bwMode="auto">
              <a:xfrm flipV="1">
                <a:off x="1749" y="3727"/>
                <a:ext cx="1" cy="92"/>
              </a:xfrm>
              <a:prstGeom prst="line">
                <a:avLst/>
              </a:prstGeom>
              <a:grpFill/>
              <a:ln w="26988">
                <a:solidFill>
                  <a:schemeClr val="accent2"/>
                </a:solidFill>
                <a:round/>
                <a:headEnd/>
                <a:tailEnd/>
              </a:ln>
            </p:spPr>
            <p:txBody>
              <a:bodyPr/>
              <a:lstStyle/>
              <a:p>
                <a:endParaRPr lang="en-US" sz="1100" b="1"/>
              </a:p>
            </p:txBody>
          </p:sp>
          <p:sp>
            <p:nvSpPr>
              <p:cNvPr id="51" name="Oval 46"/>
              <p:cNvSpPr>
                <a:spLocks noChangeArrowheads="1"/>
              </p:cNvSpPr>
              <p:nvPr/>
            </p:nvSpPr>
            <p:spPr bwMode="auto">
              <a:xfrm>
                <a:off x="1628" y="3727"/>
                <a:ext cx="87" cy="81"/>
              </a:xfrm>
              <a:prstGeom prst="ellipse">
                <a:avLst/>
              </a:prstGeom>
              <a:grpFill/>
              <a:ln w="26988">
                <a:solidFill>
                  <a:schemeClr val="accent2"/>
                </a:solidFill>
                <a:round/>
                <a:headEnd/>
                <a:tailEnd/>
              </a:ln>
            </p:spPr>
            <p:txBody>
              <a:bodyPr/>
              <a:lstStyle/>
              <a:p>
                <a:endParaRPr lang="en-US" sz="1100" b="1"/>
              </a:p>
            </p:txBody>
          </p:sp>
          <p:sp>
            <p:nvSpPr>
              <p:cNvPr id="53" name="Line 48"/>
              <p:cNvSpPr>
                <a:spLocks noChangeShapeType="1"/>
              </p:cNvSpPr>
              <p:nvPr/>
            </p:nvSpPr>
            <p:spPr bwMode="auto">
              <a:xfrm flipV="1">
                <a:off x="828" y="1534"/>
                <a:ext cx="1" cy="386"/>
              </a:xfrm>
              <a:prstGeom prst="line">
                <a:avLst/>
              </a:prstGeom>
              <a:grpFill/>
              <a:ln w="26988">
                <a:solidFill>
                  <a:schemeClr val="accent2"/>
                </a:solidFill>
                <a:round/>
                <a:headEnd/>
                <a:tailEnd/>
              </a:ln>
            </p:spPr>
            <p:txBody>
              <a:bodyPr/>
              <a:lstStyle/>
              <a:p>
                <a:endParaRPr lang="en-US" sz="1100" b="1"/>
              </a:p>
            </p:txBody>
          </p:sp>
          <p:sp>
            <p:nvSpPr>
              <p:cNvPr id="54" name="Line 49"/>
              <p:cNvSpPr>
                <a:spLocks noChangeShapeType="1"/>
              </p:cNvSpPr>
              <p:nvPr/>
            </p:nvSpPr>
            <p:spPr bwMode="auto">
              <a:xfrm>
                <a:off x="828" y="1534"/>
                <a:ext cx="386" cy="1"/>
              </a:xfrm>
              <a:prstGeom prst="line">
                <a:avLst/>
              </a:prstGeom>
              <a:grpFill/>
              <a:ln w="26988">
                <a:solidFill>
                  <a:schemeClr val="accent2"/>
                </a:solidFill>
                <a:round/>
                <a:headEnd/>
                <a:tailEnd/>
              </a:ln>
            </p:spPr>
            <p:txBody>
              <a:bodyPr/>
              <a:lstStyle/>
              <a:p>
                <a:endParaRPr lang="en-US" sz="1100" b="1"/>
              </a:p>
            </p:txBody>
          </p:sp>
          <p:sp>
            <p:nvSpPr>
              <p:cNvPr id="55" name="Line 50"/>
              <p:cNvSpPr>
                <a:spLocks noChangeShapeType="1"/>
              </p:cNvSpPr>
              <p:nvPr/>
            </p:nvSpPr>
            <p:spPr bwMode="auto">
              <a:xfrm>
                <a:off x="782" y="1879"/>
                <a:ext cx="92" cy="1"/>
              </a:xfrm>
              <a:prstGeom prst="line">
                <a:avLst/>
              </a:prstGeom>
              <a:grpFill/>
              <a:ln w="26988">
                <a:solidFill>
                  <a:schemeClr val="accent2"/>
                </a:solidFill>
                <a:round/>
                <a:headEnd/>
                <a:tailEnd/>
              </a:ln>
            </p:spPr>
            <p:txBody>
              <a:bodyPr/>
              <a:lstStyle/>
              <a:p>
                <a:endParaRPr lang="en-US" sz="1100" b="1"/>
              </a:p>
            </p:txBody>
          </p:sp>
          <p:sp>
            <p:nvSpPr>
              <p:cNvPr id="56" name="Line 51"/>
              <p:cNvSpPr>
                <a:spLocks noChangeShapeType="1"/>
              </p:cNvSpPr>
              <p:nvPr/>
            </p:nvSpPr>
            <p:spPr bwMode="auto">
              <a:xfrm>
                <a:off x="782" y="1845"/>
                <a:ext cx="92" cy="1"/>
              </a:xfrm>
              <a:prstGeom prst="line">
                <a:avLst/>
              </a:prstGeom>
              <a:grpFill/>
              <a:ln w="26988">
                <a:solidFill>
                  <a:schemeClr val="accent2"/>
                </a:solidFill>
                <a:round/>
                <a:headEnd/>
                <a:tailEnd/>
              </a:ln>
            </p:spPr>
            <p:txBody>
              <a:bodyPr/>
              <a:lstStyle/>
              <a:p>
                <a:endParaRPr lang="en-US" sz="1100" b="1"/>
              </a:p>
            </p:txBody>
          </p:sp>
          <p:sp>
            <p:nvSpPr>
              <p:cNvPr id="57" name="Line 52"/>
              <p:cNvSpPr>
                <a:spLocks noChangeShapeType="1"/>
              </p:cNvSpPr>
              <p:nvPr/>
            </p:nvSpPr>
            <p:spPr bwMode="auto">
              <a:xfrm flipV="1">
                <a:off x="1173" y="1488"/>
                <a:ext cx="1" cy="92"/>
              </a:xfrm>
              <a:prstGeom prst="line">
                <a:avLst/>
              </a:prstGeom>
              <a:grpFill/>
              <a:ln w="26988">
                <a:solidFill>
                  <a:schemeClr val="accent2"/>
                </a:solidFill>
                <a:round/>
                <a:headEnd/>
                <a:tailEnd/>
              </a:ln>
            </p:spPr>
            <p:txBody>
              <a:bodyPr/>
              <a:lstStyle/>
              <a:p>
                <a:endParaRPr lang="en-US" sz="1100" b="1"/>
              </a:p>
            </p:txBody>
          </p:sp>
          <p:sp>
            <p:nvSpPr>
              <p:cNvPr id="58" name="Oval 53"/>
              <p:cNvSpPr>
                <a:spLocks noChangeArrowheads="1"/>
              </p:cNvSpPr>
              <p:nvPr/>
            </p:nvSpPr>
            <p:spPr bwMode="auto">
              <a:xfrm>
                <a:off x="1052" y="1488"/>
                <a:ext cx="87" cy="81"/>
              </a:xfrm>
              <a:prstGeom prst="ellipse">
                <a:avLst/>
              </a:prstGeom>
              <a:grpFill/>
              <a:ln w="26988">
                <a:solidFill>
                  <a:schemeClr val="accent2"/>
                </a:solidFill>
                <a:round/>
                <a:headEnd/>
                <a:tailEnd/>
              </a:ln>
            </p:spPr>
            <p:txBody>
              <a:bodyPr/>
              <a:lstStyle/>
              <a:p>
                <a:endParaRPr lang="en-US" sz="1100" b="1"/>
              </a:p>
            </p:txBody>
          </p:sp>
          <p:sp>
            <p:nvSpPr>
              <p:cNvPr id="60" name="Line 55"/>
              <p:cNvSpPr>
                <a:spLocks noChangeShapeType="1"/>
              </p:cNvSpPr>
              <p:nvPr/>
            </p:nvSpPr>
            <p:spPr bwMode="auto">
              <a:xfrm>
                <a:off x="828" y="2300"/>
                <a:ext cx="1" cy="385"/>
              </a:xfrm>
              <a:prstGeom prst="line">
                <a:avLst/>
              </a:prstGeom>
              <a:grpFill/>
              <a:ln w="26988">
                <a:solidFill>
                  <a:schemeClr val="accent2"/>
                </a:solidFill>
                <a:round/>
                <a:headEnd/>
                <a:tailEnd/>
              </a:ln>
            </p:spPr>
            <p:txBody>
              <a:bodyPr/>
              <a:lstStyle/>
              <a:p>
                <a:endParaRPr lang="en-US" sz="1100" b="1"/>
              </a:p>
            </p:txBody>
          </p:sp>
          <p:sp>
            <p:nvSpPr>
              <p:cNvPr id="61" name="Line 56"/>
              <p:cNvSpPr>
                <a:spLocks noChangeShapeType="1"/>
              </p:cNvSpPr>
              <p:nvPr/>
            </p:nvSpPr>
            <p:spPr bwMode="auto">
              <a:xfrm>
                <a:off x="828" y="2685"/>
                <a:ext cx="386" cy="1"/>
              </a:xfrm>
              <a:prstGeom prst="line">
                <a:avLst/>
              </a:prstGeom>
              <a:grpFill/>
              <a:ln w="26988">
                <a:solidFill>
                  <a:schemeClr val="accent2"/>
                </a:solidFill>
                <a:round/>
                <a:headEnd/>
                <a:tailEnd/>
              </a:ln>
            </p:spPr>
            <p:txBody>
              <a:bodyPr/>
              <a:lstStyle/>
              <a:p>
                <a:endParaRPr lang="en-US" sz="1100" b="1"/>
              </a:p>
            </p:txBody>
          </p:sp>
          <p:sp>
            <p:nvSpPr>
              <p:cNvPr id="62" name="Line 57"/>
              <p:cNvSpPr>
                <a:spLocks noChangeShapeType="1"/>
              </p:cNvSpPr>
              <p:nvPr/>
            </p:nvSpPr>
            <p:spPr bwMode="auto">
              <a:xfrm flipH="1">
                <a:off x="782" y="2340"/>
                <a:ext cx="92" cy="1"/>
              </a:xfrm>
              <a:prstGeom prst="line">
                <a:avLst/>
              </a:prstGeom>
              <a:grpFill/>
              <a:ln w="26988">
                <a:solidFill>
                  <a:schemeClr val="accent2"/>
                </a:solidFill>
                <a:round/>
                <a:headEnd/>
                <a:tailEnd/>
              </a:ln>
            </p:spPr>
            <p:txBody>
              <a:bodyPr/>
              <a:lstStyle/>
              <a:p>
                <a:endParaRPr lang="en-US" sz="1100" b="1"/>
              </a:p>
            </p:txBody>
          </p:sp>
          <p:sp>
            <p:nvSpPr>
              <p:cNvPr id="63" name="Line 58"/>
              <p:cNvSpPr>
                <a:spLocks noChangeShapeType="1"/>
              </p:cNvSpPr>
              <p:nvPr/>
            </p:nvSpPr>
            <p:spPr bwMode="auto">
              <a:xfrm flipH="1">
                <a:off x="782" y="2374"/>
                <a:ext cx="92" cy="1"/>
              </a:xfrm>
              <a:prstGeom prst="line">
                <a:avLst/>
              </a:prstGeom>
              <a:grpFill/>
              <a:ln w="26988">
                <a:solidFill>
                  <a:schemeClr val="accent2"/>
                </a:solidFill>
                <a:round/>
                <a:headEnd/>
                <a:tailEnd/>
              </a:ln>
            </p:spPr>
            <p:txBody>
              <a:bodyPr/>
              <a:lstStyle/>
              <a:p>
                <a:endParaRPr lang="en-US" sz="1100" b="1"/>
              </a:p>
            </p:txBody>
          </p:sp>
          <p:sp>
            <p:nvSpPr>
              <p:cNvPr id="64" name="Freeform 59"/>
              <p:cNvSpPr>
                <a:spLocks/>
              </p:cNvSpPr>
              <p:nvPr/>
            </p:nvSpPr>
            <p:spPr bwMode="auto">
              <a:xfrm>
                <a:off x="1139" y="2639"/>
                <a:ext cx="75" cy="92"/>
              </a:xfrm>
              <a:custGeom>
                <a:avLst/>
                <a:gdLst/>
                <a:ahLst/>
                <a:cxnLst>
                  <a:cxn ang="0">
                    <a:pos x="75" y="92"/>
                  </a:cxn>
                  <a:cxn ang="0">
                    <a:pos x="0" y="46"/>
                  </a:cxn>
                  <a:cxn ang="0">
                    <a:pos x="75" y="0"/>
                  </a:cxn>
                </a:cxnLst>
                <a:rect l="0" t="0" r="r" b="b"/>
                <a:pathLst>
                  <a:path w="75" h="92">
                    <a:moveTo>
                      <a:pt x="75" y="92"/>
                    </a:moveTo>
                    <a:lnTo>
                      <a:pt x="0" y="46"/>
                    </a:lnTo>
                    <a:lnTo>
                      <a:pt x="75" y="0"/>
                    </a:lnTo>
                  </a:path>
                </a:pathLst>
              </a:custGeom>
              <a:grpFill/>
              <a:ln w="26988">
                <a:solidFill>
                  <a:schemeClr val="accent2"/>
                </a:solidFill>
                <a:prstDash val="solid"/>
                <a:round/>
                <a:headEnd/>
                <a:tailEnd/>
              </a:ln>
            </p:spPr>
            <p:txBody>
              <a:bodyPr/>
              <a:lstStyle/>
              <a:p>
                <a:endParaRPr lang="en-US" sz="1100" b="1"/>
              </a:p>
            </p:txBody>
          </p:sp>
          <p:sp>
            <p:nvSpPr>
              <p:cNvPr id="65" name="Oval 60"/>
              <p:cNvSpPr>
                <a:spLocks noChangeArrowheads="1"/>
              </p:cNvSpPr>
              <p:nvPr/>
            </p:nvSpPr>
            <p:spPr bwMode="auto">
              <a:xfrm>
                <a:off x="1029" y="2639"/>
                <a:ext cx="87" cy="81"/>
              </a:xfrm>
              <a:prstGeom prst="ellipse">
                <a:avLst/>
              </a:prstGeom>
              <a:grpFill/>
              <a:ln w="26988">
                <a:solidFill>
                  <a:schemeClr val="accent2"/>
                </a:solidFill>
                <a:round/>
                <a:headEnd/>
                <a:tailEnd/>
              </a:ln>
            </p:spPr>
            <p:txBody>
              <a:bodyPr/>
              <a:lstStyle/>
              <a:p>
                <a:endParaRPr lang="en-US" sz="1100" b="1"/>
              </a:p>
            </p:txBody>
          </p:sp>
        </p:grpSp>
      </p:grpSp>
      <p:grpSp>
        <p:nvGrpSpPr>
          <p:cNvPr id="26" name="Group 25"/>
          <p:cNvGrpSpPr/>
          <p:nvPr/>
        </p:nvGrpSpPr>
        <p:grpSpPr>
          <a:xfrm>
            <a:off x="490753" y="5105400"/>
            <a:ext cx="925340" cy="1164393"/>
            <a:chOff x="457200" y="4953000"/>
            <a:chExt cx="1524000" cy="1917712"/>
          </a:xfrm>
        </p:grpSpPr>
        <p:sp>
          <p:nvSpPr>
            <p:cNvPr id="84" name="AutoShape 30"/>
            <p:cNvSpPr>
              <a:spLocks noChangeArrowheads="1"/>
            </p:cNvSpPr>
            <p:nvPr/>
          </p:nvSpPr>
          <p:spPr bwMode="auto">
            <a:xfrm>
              <a:off x="457200" y="4953000"/>
              <a:ext cx="1524000" cy="1917712"/>
            </a:xfrm>
            <a:prstGeom prst="can">
              <a:avLst>
                <a:gd name="adj" fmla="val 20157"/>
              </a:avLst>
            </a:prstGeom>
            <a:solidFill>
              <a:schemeClr val="bg1"/>
            </a:solidFill>
            <a:ln w="9525">
              <a:solidFill>
                <a:schemeClr val="accent1"/>
              </a:solidFill>
              <a:round/>
              <a:headEnd/>
              <a:tailEnd/>
            </a:ln>
            <a:effectLst/>
          </p:spPr>
          <p:txBody>
            <a:bodyPr wrap="none" anchor="b" anchorCtr="0"/>
            <a:lstStyle/>
            <a:p>
              <a:pPr algn="ctr"/>
              <a:r>
                <a:rPr lang="en-US" sz="1100" b="1" dirty="0"/>
                <a:t>Document Store</a:t>
              </a:r>
            </a:p>
          </p:txBody>
        </p:sp>
        <p:pic>
          <p:nvPicPr>
            <p:cNvPr id="85" name="Picture 84" descr="xmlicon.jpg"/>
            <p:cNvPicPr>
              <a:picLocks noChangeAspect="1"/>
            </p:cNvPicPr>
            <p:nvPr/>
          </p:nvPicPr>
          <p:blipFill>
            <a:blip r:embed="rId4" cstate="print"/>
            <a:stretch>
              <a:fillRect/>
            </a:stretch>
          </p:blipFill>
          <p:spPr>
            <a:xfrm>
              <a:off x="558800" y="5638800"/>
              <a:ext cx="596900" cy="596900"/>
            </a:xfrm>
            <a:prstGeom prst="rect">
              <a:avLst/>
            </a:prstGeom>
          </p:spPr>
        </p:pic>
        <p:pic>
          <p:nvPicPr>
            <p:cNvPr id="86" name="Picture 85" descr="excel-icon2.gif"/>
            <p:cNvPicPr>
              <a:picLocks noChangeAspect="1"/>
            </p:cNvPicPr>
            <p:nvPr/>
          </p:nvPicPr>
          <p:blipFill>
            <a:blip r:embed="rId5" cstate="print"/>
            <a:stretch>
              <a:fillRect/>
            </a:stretch>
          </p:blipFill>
          <p:spPr>
            <a:xfrm>
              <a:off x="1206500" y="5562600"/>
              <a:ext cx="742950" cy="755542"/>
            </a:xfrm>
            <a:prstGeom prst="rect">
              <a:avLst/>
            </a:prstGeom>
          </p:spPr>
        </p:pic>
      </p:grpSp>
      <p:cxnSp>
        <p:nvCxnSpPr>
          <p:cNvPr id="92" name="Curved Connector 91"/>
          <p:cNvCxnSpPr>
            <a:stCxn id="6" idx="4"/>
          </p:cNvCxnSpPr>
          <p:nvPr/>
        </p:nvCxnSpPr>
        <p:spPr>
          <a:xfrm>
            <a:off x="1363326" y="3021777"/>
            <a:ext cx="815188" cy="1273516"/>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6" name="Curved Connector 95"/>
          <p:cNvCxnSpPr>
            <a:stCxn id="5" idx="4"/>
          </p:cNvCxnSpPr>
          <p:nvPr/>
        </p:nvCxnSpPr>
        <p:spPr>
          <a:xfrm flipV="1">
            <a:off x="1387139" y="4295293"/>
            <a:ext cx="791375" cy="106832"/>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9" name="Curved Connector 98"/>
          <p:cNvCxnSpPr>
            <a:stCxn id="84" idx="4"/>
          </p:cNvCxnSpPr>
          <p:nvPr/>
        </p:nvCxnSpPr>
        <p:spPr>
          <a:xfrm flipV="1">
            <a:off x="1416093" y="4295293"/>
            <a:ext cx="762421" cy="1392304"/>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3" name="Curved Connector 102"/>
          <p:cNvCxnSpPr>
            <a:endCxn id="2050" idx="3"/>
          </p:cNvCxnSpPr>
          <p:nvPr/>
        </p:nvCxnSpPr>
        <p:spPr>
          <a:xfrm rot="5400000" flipH="1" flipV="1">
            <a:off x="4660737" y="2040466"/>
            <a:ext cx="1045538" cy="917085"/>
          </a:xfrm>
          <a:prstGeom prst="curved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7" name="Curved Connector 106"/>
          <p:cNvCxnSpPr/>
          <p:nvPr/>
        </p:nvCxnSpPr>
        <p:spPr>
          <a:xfrm flipV="1">
            <a:off x="4573067" y="3243386"/>
            <a:ext cx="2184343" cy="1051907"/>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0" name="Curved Connector 109"/>
          <p:cNvCxnSpPr>
            <a:endCxn id="148" idx="3"/>
          </p:cNvCxnSpPr>
          <p:nvPr/>
        </p:nvCxnSpPr>
        <p:spPr>
          <a:xfrm>
            <a:off x="4573067" y="4295293"/>
            <a:ext cx="1219077" cy="82425"/>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3" name="Curved Connector 112"/>
          <p:cNvCxnSpPr>
            <a:endCxn id="149" idx="3"/>
          </p:cNvCxnSpPr>
          <p:nvPr/>
        </p:nvCxnSpPr>
        <p:spPr>
          <a:xfrm>
            <a:off x="4573067" y="4295293"/>
            <a:ext cx="1654351" cy="1218668"/>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452197" y="1188826"/>
            <a:ext cx="925340" cy="1164393"/>
            <a:chOff x="2928970" y="1306433"/>
            <a:chExt cx="1524000" cy="1917712"/>
          </a:xfrm>
        </p:grpSpPr>
        <p:sp>
          <p:nvSpPr>
            <p:cNvPr id="93" name="AutoShape 30"/>
            <p:cNvSpPr>
              <a:spLocks noChangeArrowheads="1"/>
            </p:cNvSpPr>
            <p:nvPr/>
          </p:nvSpPr>
          <p:spPr bwMode="auto">
            <a:xfrm>
              <a:off x="2928970" y="1306433"/>
              <a:ext cx="1524000" cy="1917712"/>
            </a:xfrm>
            <a:prstGeom prst="can">
              <a:avLst>
                <a:gd name="adj" fmla="val 20157"/>
              </a:avLst>
            </a:prstGeom>
            <a:solidFill>
              <a:schemeClr val="bg1"/>
            </a:solidFill>
            <a:ln w="9525">
              <a:solidFill>
                <a:schemeClr val="accent1"/>
              </a:solidFill>
              <a:round/>
              <a:headEnd/>
              <a:tailEnd/>
            </a:ln>
            <a:effectLst/>
          </p:spPr>
          <p:txBody>
            <a:bodyPr wrap="none" anchor="b" anchorCtr="0"/>
            <a:lstStyle/>
            <a:p>
              <a:pPr algn="ctr"/>
              <a:r>
                <a:rPr lang="en-US" sz="1100" b="1" dirty="0"/>
                <a:t>Triple Store</a:t>
              </a:r>
            </a:p>
          </p:txBody>
        </p:sp>
        <p:pic>
          <p:nvPicPr>
            <p:cNvPr id="97" name="Picture 2" descr="http://www.cambridgesemantics.com/documents/10518/40039/rdf.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43620" y="1844990"/>
              <a:ext cx="694700" cy="75095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98" name="Curved Connector 97"/>
          <p:cNvCxnSpPr/>
          <p:nvPr/>
        </p:nvCxnSpPr>
        <p:spPr>
          <a:xfrm>
            <a:off x="1413003" y="1781097"/>
            <a:ext cx="800977" cy="2524270"/>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4" name="Curved Connector 113"/>
          <p:cNvCxnSpPr>
            <a:stCxn id="93" idx="4"/>
          </p:cNvCxnSpPr>
          <p:nvPr/>
        </p:nvCxnSpPr>
        <p:spPr>
          <a:xfrm>
            <a:off x="1377537" y="1771023"/>
            <a:ext cx="1328261" cy="1142959"/>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7" name="Curved Connector 116"/>
          <p:cNvCxnSpPr>
            <a:stCxn id="167" idx="3"/>
          </p:cNvCxnSpPr>
          <p:nvPr/>
        </p:nvCxnSpPr>
        <p:spPr>
          <a:xfrm flipV="1">
            <a:off x="1667174" y="2935808"/>
            <a:ext cx="1038624" cy="107140"/>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0" name="Curved Connector 119"/>
          <p:cNvCxnSpPr>
            <a:stCxn id="5" idx="4"/>
          </p:cNvCxnSpPr>
          <p:nvPr/>
        </p:nvCxnSpPr>
        <p:spPr>
          <a:xfrm flipV="1">
            <a:off x="1387139" y="2923927"/>
            <a:ext cx="1320774" cy="1478198"/>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3" name="Curved Connector 122"/>
          <p:cNvCxnSpPr>
            <a:stCxn id="84" idx="4"/>
          </p:cNvCxnSpPr>
          <p:nvPr/>
        </p:nvCxnSpPr>
        <p:spPr>
          <a:xfrm flipV="1">
            <a:off x="1416093" y="4706026"/>
            <a:ext cx="1013261" cy="981571"/>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3" name="Curved Connector 132"/>
          <p:cNvCxnSpPr>
            <a:endCxn id="147" idx="3"/>
          </p:cNvCxnSpPr>
          <p:nvPr/>
        </p:nvCxnSpPr>
        <p:spPr>
          <a:xfrm>
            <a:off x="4724964" y="3002826"/>
            <a:ext cx="1720985" cy="201316"/>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6" name="Curved Connector 135"/>
          <p:cNvCxnSpPr>
            <a:endCxn id="149" idx="3"/>
          </p:cNvCxnSpPr>
          <p:nvPr/>
        </p:nvCxnSpPr>
        <p:spPr>
          <a:xfrm>
            <a:off x="4724963" y="4745529"/>
            <a:ext cx="1502455" cy="768432"/>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0" name="Curved Connector 139"/>
          <p:cNvCxnSpPr>
            <a:endCxn id="147" idx="3"/>
          </p:cNvCxnSpPr>
          <p:nvPr/>
        </p:nvCxnSpPr>
        <p:spPr>
          <a:xfrm flipV="1">
            <a:off x="4748052" y="3204142"/>
            <a:ext cx="1697897" cy="198084"/>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2050" name="Picture 2" descr="https://encrypted-tbn1.gstatic.com/images?q=tbn:ANd9GcQt_lRqTwWW2O_M5fTIN0YA02Fk4zD_sg9UziPnxv2e1ZyKbrmpM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5642049" y="1408117"/>
            <a:ext cx="1307610" cy="1136243"/>
          </a:xfrm>
          <a:prstGeom prst="rect">
            <a:avLst/>
          </a:prstGeom>
          <a:noFill/>
          <a:extLst>
            <a:ext uri="{909E8E84-426E-40DD-AFC4-6F175D3DCCD1}">
              <a14:hiddenFill xmlns:a14="http://schemas.microsoft.com/office/drawing/2010/main">
                <a:solidFill>
                  <a:srgbClr val="FFFFFF"/>
                </a:solidFill>
              </a14:hiddenFill>
            </a:ext>
          </a:extLst>
        </p:spPr>
      </p:pic>
      <p:pic>
        <p:nvPicPr>
          <p:cNvPr id="129" name="Picture 4" descr="http://www.legalbistro.com/case-types/50/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1223" y="1311403"/>
            <a:ext cx="1417002" cy="1417002"/>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https://encrypted-tbn1.gstatic.com/images?q=tbn:ANd9GcQt_lRqTwWW2O_M5fTIN0YA02Fk4zD_sg9UziPnxv2e1ZyKbrmpM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6445949" y="2636020"/>
            <a:ext cx="1307610" cy="1136243"/>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2" descr="https://encrypted-tbn1.gstatic.com/images?q=tbn:ANd9GcQt_lRqTwWW2O_M5fTIN0YA02Fk4zD_sg9UziPnxv2e1ZyKbrmpM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5792144" y="3809596"/>
            <a:ext cx="1307610" cy="1136243"/>
          </a:xfrm>
          <a:prstGeom prst="rect">
            <a:avLst/>
          </a:prstGeom>
          <a:noFill/>
          <a:extLst>
            <a:ext uri="{909E8E84-426E-40DD-AFC4-6F175D3DCCD1}">
              <a14:hiddenFill xmlns:a14="http://schemas.microsoft.com/office/drawing/2010/main">
                <a:solidFill>
                  <a:srgbClr val="FFFFFF"/>
                </a:solidFill>
              </a14:hiddenFill>
            </a:ext>
          </a:extLst>
        </p:spPr>
      </p:pic>
      <p:pic>
        <p:nvPicPr>
          <p:cNvPr id="149" name="Picture 2" descr="https://encrypted-tbn1.gstatic.com/images?q=tbn:ANd9GcQt_lRqTwWW2O_M5fTIN0YA02Fk4zD_sg9UziPnxv2e1ZyKbrmpM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6227418" y="4945839"/>
            <a:ext cx="1307610" cy="1136243"/>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4" descr="http://www.legalbistro.com/case-types/50/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3264" y="2404572"/>
            <a:ext cx="1417002" cy="1417002"/>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4" descr="http://www.legalbistro.com/case-types/50/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6981" y="4771732"/>
            <a:ext cx="1417002" cy="1417002"/>
          </a:xfrm>
          <a:prstGeom prst="rect">
            <a:avLst/>
          </a:prstGeom>
          <a:noFill/>
          <a:extLst>
            <a:ext uri="{909E8E84-426E-40DD-AFC4-6F175D3DCCD1}">
              <a14:hiddenFill xmlns:a14="http://schemas.microsoft.com/office/drawing/2010/main">
                <a:solidFill>
                  <a:srgbClr val="FFFFFF"/>
                </a:solidFill>
              </a14:hiddenFill>
            </a:ext>
          </a:extLst>
        </p:spPr>
      </p:pic>
      <p:sp>
        <p:nvSpPr>
          <p:cNvPr id="156" name="Left-Right Arrow 155"/>
          <p:cNvSpPr/>
          <p:nvPr/>
        </p:nvSpPr>
        <p:spPr>
          <a:xfrm>
            <a:off x="-49673" y="6257837"/>
            <a:ext cx="2154630" cy="58820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Enterprise Data</a:t>
            </a:r>
          </a:p>
        </p:txBody>
      </p:sp>
      <p:sp>
        <p:nvSpPr>
          <p:cNvPr id="158" name="Left-Right Arrow 157"/>
          <p:cNvSpPr/>
          <p:nvPr/>
        </p:nvSpPr>
        <p:spPr>
          <a:xfrm>
            <a:off x="2104957" y="6264283"/>
            <a:ext cx="2803066" cy="58820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Model and mediation services</a:t>
            </a:r>
          </a:p>
        </p:txBody>
      </p:sp>
      <p:sp>
        <p:nvSpPr>
          <p:cNvPr id="159" name="Left-Right Arrow 158"/>
          <p:cNvSpPr/>
          <p:nvPr/>
        </p:nvSpPr>
        <p:spPr>
          <a:xfrm>
            <a:off x="4908024" y="6250628"/>
            <a:ext cx="2681700" cy="58820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Questioning and answering visualization </a:t>
            </a:r>
          </a:p>
        </p:txBody>
      </p:sp>
      <p:sp>
        <p:nvSpPr>
          <p:cNvPr id="160" name="Left-Right Arrow 159"/>
          <p:cNvSpPr/>
          <p:nvPr/>
        </p:nvSpPr>
        <p:spPr>
          <a:xfrm>
            <a:off x="7589723" y="6234614"/>
            <a:ext cx="1537925" cy="58820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Different user groups</a:t>
            </a:r>
          </a:p>
        </p:txBody>
      </p:sp>
      <p:pic>
        <p:nvPicPr>
          <p:cNvPr id="166" name="Picture 2" descr="http://lab.linkeddata.deri.ie/2011/rdf-logos/png/sparql-128.png"/>
          <p:cNvPicPr>
            <a:picLocks noChangeAspect="1" noChangeArrowheads="1"/>
          </p:cNvPicPr>
          <p:nvPr/>
        </p:nvPicPr>
        <p:blipFill>
          <a:blip r:embed="rId8" cstate="print"/>
          <a:srcRect/>
          <a:stretch>
            <a:fillRect/>
          </a:stretch>
        </p:blipFill>
        <p:spPr bwMode="auto">
          <a:xfrm>
            <a:off x="1355816" y="1633047"/>
            <a:ext cx="327364" cy="327365"/>
          </a:xfrm>
          <a:prstGeom prst="rect">
            <a:avLst/>
          </a:prstGeom>
          <a:noFill/>
        </p:spPr>
      </p:pic>
      <p:pic>
        <p:nvPicPr>
          <p:cNvPr id="167" name="Picture 2" descr="http://lab.linkeddata.deri.ie/2011/rdf-logos/png/sparql-128.png"/>
          <p:cNvPicPr>
            <a:picLocks noChangeAspect="1" noChangeArrowheads="1"/>
          </p:cNvPicPr>
          <p:nvPr/>
        </p:nvPicPr>
        <p:blipFill>
          <a:blip r:embed="rId8" cstate="print"/>
          <a:srcRect/>
          <a:stretch>
            <a:fillRect/>
          </a:stretch>
        </p:blipFill>
        <p:spPr bwMode="auto">
          <a:xfrm>
            <a:off x="1339810" y="2879265"/>
            <a:ext cx="327364" cy="327365"/>
          </a:xfrm>
          <a:prstGeom prst="rect">
            <a:avLst/>
          </a:prstGeom>
          <a:noFill/>
        </p:spPr>
      </p:pic>
      <p:pic>
        <p:nvPicPr>
          <p:cNvPr id="168" name="Picture 2" descr="http://lab.linkeddata.deri.ie/2011/rdf-logos/png/sparql-128.png"/>
          <p:cNvPicPr>
            <a:picLocks noChangeAspect="1" noChangeArrowheads="1"/>
          </p:cNvPicPr>
          <p:nvPr/>
        </p:nvPicPr>
        <p:blipFill>
          <a:blip r:embed="rId8" cstate="print"/>
          <a:srcRect/>
          <a:stretch>
            <a:fillRect/>
          </a:stretch>
        </p:blipFill>
        <p:spPr bwMode="auto">
          <a:xfrm>
            <a:off x="1396185" y="4217272"/>
            <a:ext cx="327364" cy="327365"/>
          </a:xfrm>
          <a:prstGeom prst="rect">
            <a:avLst/>
          </a:prstGeom>
          <a:noFill/>
        </p:spPr>
      </p:pic>
      <p:pic>
        <p:nvPicPr>
          <p:cNvPr id="169" name="Picture 2" descr="http://lab.linkeddata.deri.ie/2011/rdf-logos/png/sparql-128.png"/>
          <p:cNvPicPr>
            <a:picLocks noChangeAspect="1" noChangeArrowheads="1"/>
          </p:cNvPicPr>
          <p:nvPr/>
        </p:nvPicPr>
        <p:blipFill>
          <a:blip r:embed="rId8" cstate="print"/>
          <a:srcRect/>
          <a:stretch>
            <a:fillRect/>
          </a:stretch>
        </p:blipFill>
        <p:spPr bwMode="auto">
          <a:xfrm>
            <a:off x="1406860" y="5512679"/>
            <a:ext cx="327364" cy="327365"/>
          </a:xfrm>
          <a:prstGeom prst="rect">
            <a:avLst/>
          </a:prstGeom>
          <a:noFill/>
        </p:spPr>
      </p:pic>
    </p:spTree>
    <p:extLst>
      <p:ext uri="{BB962C8B-B14F-4D97-AF65-F5344CB8AC3E}">
        <p14:creationId xmlns:p14="http://schemas.microsoft.com/office/powerpoint/2010/main" val="2329997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Shape 98"/>
        <p:cNvGrpSpPr/>
        <p:nvPr/>
      </p:nvGrpSpPr>
      <p:grpSpPr>
        <a:xfrm>
          <a:off x="0" y="0"/>
          <a:ext cx="0" cy="0"/>
          <a:chOff x="0" y="0"/>
          <a:chExt cx="0" cy="0"/>
        </a:xfrm>
      </p:grpSpPr>
      <p:sp>
        <p:nvSpPr>
          <p:cNvPr id="99" name="Google Shape;99;p3"/>
          <p:cNvSpPr txBox="1">
            <a:spLocks noGrp="1"/>
          </p:cNvSpPr>
          <p:nvPr>
            <p:ph type="title"/>
          </p:nvPr>
        </p:nvSpPr>
        <p:spPr>
          <a:xfrm>
            <a:off x="-7296" y="526554"/>
            <a:ext cx="9144000" cy="6096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2400"/>
              <a:buFont typeface="Arial"/>
              <a:buNone/>
            </a:pPr>
            <a:r>
              <a:rPr lang="en-US" sz="2400" dirty="0"/>
              <a:t>Challenge of getting answers to what matters: multiple data silos</a:t>
            </a:r>
            <a:endParaRPr dirty="0"/>
          </a:p>
        </p:txBody>
      </p:sp>
      <p:sp>
        <p:nvSpPr>
          <p:cNvPr id="100" name="Google Shape;100;p3"/>
          <p:cNvSpPr/>
          <p:nvPr/>
        </p:nvSpPr>
        <p:spPr>
          <a:xfrm>
            <a:off x="3835400" y="4243388"/>
            <a:ext cx="890588" cy="236537"/>
          </a:xfrm>
          <a:prstGeom prst="rect">
            <a:avLst/>
          </a:prstGeom>
          <a:solidFill>
            <a:srgbClr val="00FFFF"/>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01" name="Google Shape;101;p3"/>
          <p:cNvSpPr/>
          <p:nvPr/>
        </p:nvSpPr>
        <p:spPr>
          <a:xfrm>
            <a:off x="4713288" y="4243388"/>
            <a:ext cx="1031875" cy="238125"/>
          </a:xfrm>
          <a:prstGeom prst="rect">
            <a:avLst/>
          </a:prstGeom>
          <a:solidFill>
            <a:srgbClr val="00FFFF"/>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02" name="Google Shape;102;p3"/>
          <p:cNvSpPr/>
          <p:nvPr/>
        </p:nvSpPr>
        <p:spPr>
          <a:xfrm>
            <a:off x="5748338" y="4243388"/>
            <a:ext cx="735012" cy="238125"/>
          </a:xfrm>
          <a:prstGeom prst="rect">
            <a:avLst/>
          </a:prstGeom>
          <a:solidFill>
            <a:srgbClr val="00FFFF"/>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03" name="Google Shape;103;p3"/>
          <p:cNvSpPr/>
          <p:nvPr/>
        </p:nvSpPr>
        <p:spPr>
          <a:xfrm>
            <a:off x="6483350" y="4243388"/>
            <a:ext cx="712788" cy="239712"/>
          </a:xfrm>
          <a:prstGeom prst="rect">
            <a:avLst/>
          </a:prstGeom>
          <a:solidFill>
            <a:srgbClr val="00FFFF"/>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04" name="Google Shape;104;p3"/>
          <p:cNvSpPr/>
          <p:nvPr/>
        </p:nvSpPr>
        <p:spPr>
          <a:xfrm>
            <a:off x="7196138" y="4243388"/>
            <a:ext cx="1270000" cy="239712"/>
          </a:xfrm>
          <a:prstGeom prst="rect">
            <a:avLst/>
          </a:prstGeom>
          <a:solidFill>
            <a:srgbClr val="00FFFF"/>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graphicFrame>
        <p:nvGraphicFramePr>
          <p:cNvPr id="105" name="Google Shape;105;p3"/>
          <p:cNvGraphicFramePr/>
          <p:nvPr/>
        </p:nvGraphicFramePr>
        <p:xfrm>
          <a:off x="2944813" y="4238625"/>
          <a:ext cx="5537200" cy="2068595"/>
        </p:xfrm>
        <a:graphic>
          <a:graphicData uri="http://schemas.openxmlformats.org/drawingml/2006/table">
            <a:tbl>
              <a:tblPr>
                <a:noFill/>
                <a:tableStyleId>{420DAC82-0135-4188-BB5A-23C05D6586D8}</a:tableStyleId>
              </a:tblPr>
              <a:tblGrid>
                <a:gridCol w="882650">
                  <a:extLst>
                    <a:ext uri="{9D8B030D-6E8A-4147-A177-3AD203B41FA5}">
                      <a16:colId xmlns:a16="http://schemas.microsoft.com/office/drawing/2014/main" val="20000"/>
                    </a:ext>
                  </a:extLst>
                </a:gridCol>
                <a:gridCol w="887400">
                  <a:extLst>
                    <a:ext uri="{9D8B030D-6E8A-4147-A177-3AD203B41FA5}">
                      <a16:colId xmlns:a16="http://schemas.microsoft.com/office/drawing/2014/main" val="20001"/>
                    </a:ext>
                  </a:extLst>
                </a:gridCol>
                <a:gridCol w="1030300">
                  <a:extLst>
                    <a:ext uri="{9D8B030D-6E8A-4147-A177-3AD203B41FA5}">
                      <a16:colId xmlns:a16="http://schemas.microsoft.com/office/drawing/2014/main" val="20002"/>
                    </a:ext>
                  </a:extLst>
                </a:gridCol>
                <a:gridCol w="741350">
                  <a:extLst>
                    <a:ext uri="{9D8B030D-6E8A-4147-A177-3AD203B41FA5}">
                      <a16:colId xmlns:a16="http://schemas.microsoft.com/office/drawing/2014/main" val="20003"/>
                    </a:ext>
                  </a:extLst>
                </a:gridCol>
                <a:gridCol w="709625">
                  <a:extLst>
                    <a:ext uri="{9D8B030D-6E8A-4147-A177-3AD203B41FA5}">
                      <a16:colId xmlns:a16="http://schemas.microsoft.com/office/drawing/2014/main" val="20004"/>
                    </a:ext>
                  </a:extLst>
                </a:gridCol>
                <a:gridCol w="1285875">
                  <a:extLst>
                    <a:ext uri="{9D8B030D-6E8A-4147-A177-3AD203B41FA5}">
                      <a16:colId xmlns:a16="http://schemas.microsoft.com/office/drawing/2014/main" val="20005"/>
                    </a:ext>
                  </a:extLst>
                </a:gridCol>
              </a:tblGrid>
              <a:tr h="230200">
                <a:tc>
                  <a:txBody>
                    <a:bodyPr/>
                    <a:lstStyle/>
                    <a:p>
                      <a:pPr marL="0" marR="0" lvl="0" indent="0" algn="l"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Material</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Measured</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Reconciled</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Plan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Delta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Economics (k$)</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1150">
                <a:tc>
                  <a:txBody>
                    <a:bodyPr/>
                    <a:lstStyle/>
                    <a:p>
                      <a:pPr marL="0" marR="0" lvl="0" indent="0" algn="l"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WTI</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2,287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2,265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2,300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382</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11150">
                <a:tc>
                  <a:txBody>
                    <a:bodyPr/>
                    <a:lstStyle/>
                    <a:p>
                      <a:pPr marL="0" marR="0" lvl="0" indent="0" algn="l"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FED</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6,399</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6,422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6,350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72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1,047</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38125">
                <a:tc>
                  <a:txBody>
                    <a:bodyPr/>
                    <a:lstStyle/>
                    <a:p>
                      <a:pPr marL="0" marR="0" lvl="0" indent="0" algn="l"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Total Input:</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8,686</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8,687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8,650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900"/>
                        <a:buFont typeface="Arial"/>
                        <a:buNone/>
                      </a:pPr>
                      <a:r>
                        <a:rPr lang="en-US" sz="900" b="1" i="0" u="none" strike="noStrike" cap="none">
                          <a:solidFill>
                            <a:srgbClr val="CC0000"/>
                          </a:solidFill>
                          <a:latin typeface="Arial"/>
                          <a:ea typeface="Arial"/>
                          <a:cs typeface="Arial"/>
                          <a:sym typeface="Arial"/>
                        </a:rPr>
                        <a:t>37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1,429</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28600">
                <a:tc>
                  <a:txBody>
                    <a:bodyPr/>
                    <a:lstStyle/>
                    <a:p>
                      <a:pPr marL="0" marR="0" lvl="0" indent="0" algn="l"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FUEL GAS</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347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361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360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72</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28600">
                <a:tc>
                  <a:txBody>
                    <a:bodyPr/>
                    <a:lstStyle/>
                    <a:p>
                      <a:pPr marL="0" marR="0" lvl="0" indent="0" algn="l"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PUL</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4,672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4,610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4,400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210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844</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28600">
                <a:tc>
                  <a:txBody>
                    <a:bodyPr/>
                    <a:lstStyle/>
                    <a:p>
                      <a:pPr marL="0" marR="0" lvl="0" indent="0" algn="l"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ULSD</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3,584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3,716</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3,890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-174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0" i="0" u="none" strike="noStrike" cap="none">
                          <a:solidFill>
                            <a:schemeClr val="dk1"/>
                          </a:solidFill>
                          <a:latin typeface="Arial"/>
                          <a:ea typeface="Arial"/>
                          <a:cs typeface="Arial"/>
                          <a:sym typeface="Arial"/>
                        </a:rPr>
                        <a:t>586</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28600">
                <a:tc>
                  <a:txBody>
                    <a:bodyPr/>
                    <a:lstStyle/>
                    <a:p>
                      <a:pPr marL="0" marR="0" lvl="0" indent="0" algn="l"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Production</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8,603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8,687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8,650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900"/>
                        <a:buFont typeface="Arial"/>
                        <a:buNone/>
                      </a:pPr>
                      <a:r>
                        <a:rPr lang="en-US" sz="900" b="1" i="0" u="none" strike="noStrike" cap="none">
                          <a:solidFill>
                            <a:srgbClr val="CC0000"/>
                          </a:solidFill>
                          <a:latin typeface="Arial"/>
                          <a:ea typeface="Arial"/>
                          <a:cs typeface="Arial"/>
                          <a:sym typeface="Arial"/>
                        </a:rPr>
                        <a:t>37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r>
                        <a:rPr lang="en-US" sz="900" b="1" i="0" u="none" strike="noStrike" cap="none">
                          <a:solidFill>
                            <a:schemeClr val="dk1"/>
                          </a:solidFill>
                          <a:latin typeface="Arial"/>
                          <a:ea typeface="Arial"/>
                          <a:cs typeface="Arial"/>
                          <a:sym typeface="Arial"/>
                        </a:rPr>
                        <a:t>1,502</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28600">
                <a:tc>
                  <a:txBody>
                    <a:bodyPr/>
                    <a:lstStyle/>
                    <a:p>
                      <a:pPr marL="0" marR="0" lvl="0" indent="0" algn="l" rtl="0">
                        <a:lnSpc>
                          <a:spcPct val="100000"/>
                        </a:lnSpc>
                        <a:spcBef>
                          <a:spcPts val="0"/>
                        </a:spcBef>
                        <a:spcAft>
                          <a:spcPts val="0"/>
                        </a:spcAft>
                        <a:buClr>
                          <a:srgbClr val="CC0000"/>
                        </a:buClr>
                        <a:buSzPts val="900"/>
                        <a:buFont typeface="Arial"/>
                        <a:buNone/>
                      </a:pPr>
                      <a:r>
                        <a:rPr lang="en-US" sz="900" b="1" i="0" u="none" strike="noStrike" cap="none">
                          <a:solidFill>
                            <a:srgbClr val="CC0000"/>
                          </a:solidFill>
                          <a:latin typeface="Arial"/>
                          <a:ea typeface="Arial"/>
                          <a:cs typeface="Arial"/>
                          <a:sym typeface="Arial"/>
                        </a:rPr>
                        <a:t>Gain/Loss</a:t>
                      </a:r>
                      <a:endParaRPr/>
                    </a:p>
                  </a:txBody>
                  <a:tcPr marL="91450" marR="91450" marT="45725" marB="45725">
                    <a:lnL w="2857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900"/>
                        <a:buFont typeface="Arial"/>
                        <a:buNone/>
                      </a:pPr>
                      <a:r>
                        <a:rPr lang="en-US" sz="900" b="1" i="0" u="none" strike="noStrike" cap="none">
                          <a:solidFill>
                            <a:srgbClr val="CC0000"/>
                          </a:solidFill>
                          <a:latin typeface="Arial"/>
                          <a:ea typeface="Arial"/>
                          <a:cs typeface="Arial"/>
                          <a:sym typeface="Arial"/>
                        </a:rPr>
                        <a:t>-83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endParaRPr sz="900" b="0" i="0" u="none" strike="noStrike" cap="none">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endParaRPr sz="900" b="0" i="0" u="none" strike="noStrike" cap="none">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900"/>
                        <a:buFont typeface="Arial"/>
                        <a:buNone/>
                      </a:pPr>
                      <a:endParaRPr sz="900" b="0" i="0" u="none" strike="noStrike" cap="none">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900"/>
                        <a:buFont typeface="Arial"/>
                        <a:buNone/>
                      </a:pPr>
                      <a:r>
                        <a:rPr lang="en-US" sz="900" b="1" i="0" u="none" strike="noStrike" cap="none">
                          <a:solidFill>
                            <a:srgbClr val="CC0000"/>
                          </a:solidFill>
                          <a:latin typeface="Arial"/>
                          <a:ea typeface="Arial"/>
                          <a:cs typeface="Arial"/>
                          <a:sym typeface="Arial"/>
                        </a:rPr>
                        <a:t>Gross Margin: 73</a:t>
                      </a:r>
                      <a:endParaRPr/>
                    </a:p>
                  </a:txBody>
                  <a:tcPr marL="91450" marR="91450" marT="45725" marB="45725">
                    <a:lnL w="12700" cap="flat" cmpd="sng">
                      <a:solidFill>
                        <a:schemeClr val="dk1"/>
                      </a:solidFill>
                      <a:prstDash val="solid"/>
                      <a:round/>
                      <a:headEnd type="none" w="sm" len="sm"/>
                      <a:tailEnd type="none" w="sm" len="sm"/>
                    </a:lnL>
                    <a:lnR w="2857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grpSp>
        <p:nvGrpSpPr>
          <p:cNvPr id="106" name="Google Shape;106;p3"/>
          <p:cNvGrpSpPr/>
          <p:nvPr/>
        </p:nvGrpSpPr>
        <p:grpSpPr>
          <a:xfrm>
            <a:off x="6161088" y="3030538"/>
            <a:ext cx="1663700" cy="1308100"/>
            <a:chOff x="3657" y="1570"/>
            <a:chExt cx="1048" cy="824"/>
          </a:xfrm>
        </p:grpSpPr>
        <p:grpSp>
          <p:nvGrpSpPr>
            <p:cNvPr id="107" name="Google Shape;107;p3"/>
            <p:cNvGrpSpPr/>
            <p:nvPr/>
          </p:nvGrpSpPr>
          <p:grpSpPr>
            <a:xfrm>
              <a:off x="4077" y="1570"/>
              <a:ext cx="628" cy="330"/>
              <a:chOff x="3359" y="1622"/>
              <a:chExt cx="628" cy="330"/>
            </a:xfrm>
          </p:grpSpPr>
          <p:sp>
            <p:nvSpPr>
              <p:cNvPr id="108" name="Google Shape;108;p3"/>
              <p:cNvSpPr/>
              <p:nvPr/>
            </p:nvSpPr>
            <p:spPr>
              <a:xfrm>
                <a:off x="3359" y="1622"/>
                <a:ext cx="628" cy="330"/>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09" name="Google Shape;109;p3"/>
              <p:cNvSpPr txBox="1"/>
              <p:nvPr/>
            </p:nvSpPr>
            <p:spPr>
              <a:xfrm>
                <a:off x="3470" y="1692"/>
                <a:ext cx="439" cy="1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Plan</a:t>
                </a:r>
                <a:endParaRPr sz="800" dirty="0"/>
              </a:p>
            </p:txBody>
          </p:sp>
        </p:grpSp>
        <p:cxnSp>
          <p:nvCxnSpPr>
            <p:cNvPr id="110" name="Google Shape;110;p3"/>
            <p:cNvCxnSpPr/>
            <p:nvPr/>
          </p:nvCxnSpPr>
          <p:spPr>
            <a:xfrm flipH="1">
              <a:off x="3740" y="1915"/>
              <a:ext cx="420" cy="479"/>
            </a:xfrm>
            <a:prstGeom prst="straightConnector1">
              <a:avLst/>
            </a:prstGeom>
            <a:noFill/>
            <a:ln w="9525" cap="flat" cmpd="sng">
              <a:solidFill>
                <a:schemeClr val="dk1"/>
              </a:solidFill>
              <a:prstDash val="solid"/>
              <a:round/>
              <a:headEnd type="none" w="med" len="med"/>
              <a:tailEnd type="triangle" w="med" len="med"/>
            </a:ln>
          </p:spPr>
        </p:cxnSp>
        <p:sp>
          <p:nvSpPr>
            <p:cNvPr id="111" name="Google Shape;111;p3"/>
            <p:cNvSpPr/>
            <p:nvPr/>
          </p:nvSpPr>
          <p:spPr>
            <a:xfrm>
              <a:off x="3657" y="1967"/>
              <a:ext cx="75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Feed/Production</a:t>
              </a:r>
              <a:endParaRPr sz="800" dirty="0"/>
            </a:p>
          </p:txBody>
        </p:sp>
      </p:grpSp>
      <p:grpSp>
        <p:nvGrpSpPr>
          <p:cNvPr id="112" name="Google Shape;112;p3"/>
          <p:cNvGrpSpPr/>
          <p:nvPr/>
        </p:nvGrpSpPr>
        <p:grpSpPr>
          <a:xfrm>
            <a:off x="533400" y="1941513"/>
            <a:ext cx="7069138" cy="3595687"/>
            <a:chOff x="112" y="884"/>
            <a:chExt cx="4453" cy="2265"/>
          </a:xfrm>
        </p:grpSpPr>
        <p:grpSp>
          <p:nvGrpSpPr>
            <p:cNvPr id="113" name="Google Shape;113;p3"/>
            <p:cNvGrpSpPr/>
            <p:nvPr/>
          </p:nvGrpSpPr>
          <p:grpSpPr>
            <a:xfrm>
              <a:off x="959" y="1354"/>
              <a:ext cx="495" cy="316"/>
              <a:chOff x="1228" y="1361"/>
              <a:chExt cx="495" cy="316"/>
            </a:xfrm>
          </p:grpSpPr>
          <p:sp>
            <p:nvSpPr>
              <p:cNvPr id="114" name="Google Shape;114;p3"/>
              <p:cNvSpPr/>
              <p:nvPr/>
            </p:nvSpPr>
            <p:spPr>
              <a:xfrm>
                <a:off x="1228" y="1361"/>
                <a:ext cx="495" cy="316"/>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15" name="Google Shape;115;p3"/>
              <p:cNvSpPr txBox="1"/>
              <p:nvPr/>
            </p:nvSpPr>
            <p:spPr>
              <a:xfrm>
                <a:off x="1305" y="1427"/>
                <a:ext cx="346" cy="1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LIMS</a:t>
                </a:r>
                <a:endParaRPr sz="800" dirty="0"/>
              </a:p>
            </p:txBody>
          </p:sp>
        </p:grpSp>
        <p:grpSp>
          <p:nvGrpSpPr>
            <p:cNvPr id="116" name="Google Shape;116;p3"/>
            <p:cNvGrpSpPr/>
            <p:nvPr/>
          </p:nvGrpSpPr>
          <p:grpSpPr>
            <a:xfrm>
              <a:off x="666" y="1785"/>
              <a:ext cx="494" cy="255"/>
              <a:chOff x="561" y="1434"/>
              <a:chExt cx="494" cy="255"/>
            </a:xfrm>
          </p:grpSpPr>
          <p:sp>
            <p:nvSpPr>
              <p:cNvPr id="117" name="Google Shape;117;p3"/>
              <p:cNvSpPr/>
              <p:nvPr/>
            </p:nvSpPr>
            <p:spPr>
              <a:xfrm>
                <a:off x="561" y="1434"/>
                <a:ext cx="494" cy="255"/>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18" name="Google Shape;118;p3"/>
              <p:cNvSpPr txBox="1"/>
              <p:nvPr/>
            </p:nvSpPr>
            <p:spPr>
              <a:xfrm>
                <a:off x="631" y="1466"/>
                <a:ext cx="345" cy="1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RTD</a:t>
                </a:r>
                <a:endParaRPr sz="800" dirty="0"/>
              </a:p>
            </p:txBody>
          </p:sp>
        </p:grpSp>
        <p:cxnSp>
          <p:nvCxnSpPr>
            <p:cNvPr id="119" name="Google Shape;119;p3"/>
            <p:cNvCxnSpPr/>
            <p:nvPr/>
          </p:nvCxnSpPr>
          <p:spPr>
            <a:xfrm>
              <a:off x="1160" y="2012"/>
              <a:ext cx="1077" cy="382"/>
            </a:xfrm>
            <a:prstGeom prst="straightConnector1">
              <a:avLst/>
            </a:prstGeom>
            <a:noFill/>
            <a:ln w="9525" cap="flat" cmpd="sng">
              <a:solidFill>
                <a:schemeClr val="dk1"/>
              </a:solidFill>
              <a:prstDash val="solid"/>
              <a:round/>
              <a:headEnd type="none" w="med" len="med"/>
              <a:tailEnd type="triangle" w="med" len="med"/>
            </a:ln>
          </p:spPr>
        </p:cxnSp>
        <p:sp>
          <p:nvSpPr>
            <p:cNvPr id="120" name="Google Shape;120;p3"/>
            <p:cNvSpPr/>
            <p:nvPr/>
          </p:nvSpPr>
          <p:spPr>
            <a:xfrm>
              <a:off x="1257" y="2042"/>
              <a:ext cx="562"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F-Rate, Inv</a:t>
              </a:r>
              <a:endParaRPr sz="800" dirty="0"/>
            </a:p>
          </p:txBody>
        </p:sp>
        <p:cxnSp>
          <p:nvCxnSpPr>
            <p:cNvPr id="121" name="Google Shape;121;p3"/>
            <p:cNvCxnSpPr/>
            <p:nvPr/>
          </p:nvCxnSpPr>
          <p:spPr>
            <a:xfrm>
              <a:off x="1452" y="1623"/>
              <a:ext cx="935" cy="741"/>
            </a:xfrm>
            <a:prstGeom prst="straightConnector1">
              <a:avLst/>
            </a:prstGeom>
            <a:noFill/>
            <a:ln w="9525" cap="flat" cmpd="sng">
              <a:solidFill>
                <a:schemeClr val="dk1"/>
              </a:solidFill>
              <a:prstDash val="solid"/>
              <a:round/>
              <a:headEnd type="none" w="med" len="med"/>
              <a:tailEnd type="triangle" w="med" len="med"/>
            </a:ln>
          </p:spPr>
        </p:cxnSp>
        <p:sp>
          <p:nvSpPr>
            <p:cNvPr id="122" name="Google Shape;122;p3"/>
            <p:cNvSpPr/>
            <p:nvPr/>
          </p:nvSpPr>
          <p:spPr>
            <a:xfrm>
              <a:off x="1952" y="2034"/>
              <a:ext cx="361"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S.G.</a:t>
              </a:r>
              <a:endParaRPr sz="800" dirty="0"/>
            </a:p>
          </p:txBody>
        </p:sp>
        <p:grpSp>
          <p:nvGrpSpPr>
            <p:cNvPr id="123" name="Google Shape;123;p3"/>
            <p:cNvGrpSpPr/>
            <p:nvPr/>
          </p:nvGrpSpPr>
          <p:grpSpPr>
            <a:xfrm>
              <a:off x="3676" y="884"/>
              <a:ext cx="889" cy="341"/>
              <a:chOff x="2163" y="1166"/>
              <a:chExt cx="658" cy="473"/>
            </a:xfrm>
          </p:grpSpPr>
          <p:sp>
            <p:nvSpPr>
              <p:cNvPr id="124" name="Google Shape;124;p3"/>
              <p:cNvSpPr/>
              <p:nvPr/>
            </p:nvSpPr>
            <p:spPr>
              <a:xfrm>
                <a:off x="2163" y="1166"/>
                <a:ext cx="658" cy="473"/>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25" name="Google Shape;125;p3"/>
              <p:cNvSpPr txBox="1"/>
              <p:nvPr/>
            </p:nvSpPr>
            <p:spPr>
              <a:xfrm>
                <a:off x="2230" y="1258"/>
                <a:ext cx="557" cy="1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Movement log</a:t>
                </a:r>
                <a:endParaRPr sz="800" dirty="0"/>
              </a:p>
            </p:txBody>
          </p:sp>
        </p:grpSp>
        <p:cxnSp>
          <p:nvCxnSpPr>
            <p:cNvPr id="126" name="Google Shape;126;p3"/>
            <p:cNvCxnSpPr/>
            <p:nvPr/>
          </p:nvCxnSpPr>
          <p:spPr>
            <a:xfrm flipH="1">
              <a:off x="2616" y="1241"/>
              <a:ext cx="1356" cy="1070"/>
            </a:xfrm>
            <a:prstGeom prst="straightConnector1">
              <a:avLst/>
            </a:prstGeom>
            <a:noFill/>
            <a:ln w="9525" cap="flat" cmpd="sng">
              <a:solidFill>
                <a:schemeClr val="dk1"/>
              </a:solidFill>
              <a:prstDash val="solid"/>
              <a:round/>
              <a:headEnd type="none" w="med" len="med"/>
              <a:tailEnd type="triangle" w="med" len="med"/>
            </a:ln>
          </p:spPr>
        </p:cxnSp>
        <p:grpSp>
          <p:nvGrpSpPr>
            <p:cNvPr id="127" name="Google Shape;127;p3"/>
            <p:cNvGrpSpPr/>
            <p:nvPr/>
          </p:nvGrpSpPr>
          <p:grpSpPr>
            <a:xfrm>
              <a:off x="112" y="2758"/>
              <a:ext cx="988" cy="391"/>
              <a:chOff x="561" y="1434"/>
              <a:chExt cx="494" cy="255"/>
            </a:xfrm>
          </p:grpSpPr>
          <p:sp>
            <p:nvSpPr>
              <p:cNvPr id="128" name="Google Shape;128;p3"/>
              <p:cNvSpPr/>
              <p:nvPr/>
            </p:nvSpPr>
            <p:spPr>
              <a:xfrm>
                <a:off x="561" y="1434"/>
                <a:ext cx="494" cy="255"/>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29" name="Google Shape;129;p3"/>
              <p:cNvSpPr txBox="1"/>
              <p:nvPr/>
            </p:nvSpPr>
            <p:spPr>
              <a:xfrm>
                <a:off x="631" y="1466"/>
                <a:ext cx="345" cy="8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Composition Tracking</a:t>
                </a:r>
                <a:endParaRPr sz="800" dirty="0"/>
              </a:p>
            </p:txBody>
          </p:sp>
        </p:grpSp>
        <p:cxnSp>
          <p:nvCxnSpPr>
            <p:cNvPr id="130" name="Google Shape;130;p3"/>
            <p:cNvCxnSpPr/>
            <p:nvPr/>
          </p:nvCxnSpPr>
          <p:spPr>
            <a:xfrm rot="10800000" flipH="1">
              <a:off x="1101" y="2461"/>
              <a:ext cx="1234" cy="427"/>
            </a:xfrm>
            <a:prstGeom prst="straightConnector1">
              <a:avLst/>
            </a:prstGeom>
            <a:noFill/>
            <a:ln w="9525" cap="flat" cmpd="sng">
              <a:solidFill>
                <a:schemeClr val="dk1"/>
              </a:solidFill>
              <a:prstDash val="solid"/>
              <a:round/>
              <a:headEnd type="none" w="med" len="med"/>
              <a:tailEnd type="triangle" w="med" len="med"/>
            </a:ln>
          </p:spPr>
        </p:cxnSp>
        <p:sp>
          <p:nvSpPr>
            <p:cNvPr id="131" name="Google Shape;131;p3"/>
            <p:cNvSpPr/>
            <p:nvPr/>
          </p:nvSpPr>
          <p:spPr>
            <a:xfrm>
              <a:off x="1243" y="2640"/>
              <a:ext cx="42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Comp</a:t>
              </a:r>
              <a:endParaRPr sz="800" dirty="0"/>
            </a:p>
          </p:txBody>
        </p:sp>
        <p:sp>
          <p:nvSpPr>
            <p:cNvPr id="132" name="Google Shape;132;p3"/>
            <p:cNvSpPr/>
            <p:nvPr/>
          </p:nvSpPr>
          <p:spPr>
            <a:xfrm>
              <a:off x="3298" y="1487"/>
              <a:ext cx="501"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err="1">
                  <a:solidFill>
                    <a:schemeClr val="dk1"/>
                  </a:solidFill>
                  <a:latin typeface="Arial" panose="020B0604020202020204" pitchFamily="34" charset="0"/>
                  <a:ea typeface="Arial"/>
                  <a:cs typeface="Arial" panose="020B0604020202020204" pitchFamily="34" charset="0"/>
                  <a:sym typeface="Arial"/>
                </a:rPr>
                <a:t>Mvmnt</a:t>
              </a:r>
              <a:endParaRPr sz="800" dirty="0"/>
            </a:p>
          </p:txBody>
        </p:sp>
      </p:grpSp>
      <p:grpSp>
        <p:nvGrpSpPr>
          <p:cNvPr id="133" name="Google Shape;133;p3"/>
          <p:cNvGrpSpPr/>
          <p:nvPr/>
        </p:nvGrpSpPr>
        <p:grpSpPr>
          <a:xfrm>
            <a:off x="4275138" y="2363788"/>
            <a:ext cx="1693862" cy="1820862"/>
            <a:chOff x="2469" y="1158"/>
            <a:chExt cx="1067" cy="1147"/>
          </a:xfrm>
        </p:grpSpPr>
        <p:grpSp>
          <p:nvGrpSpPr>
            <p:cNvPr id="134" name="Google Shape;134;p3"/>
            <p:cNvGrpSpPr/>
            <p:nvPr/>
          </p:nvGrpSpPr>
          <p:grpSpPr>
            <a:xfrm>
              <a:off x="2469" y="1158"/>
              <a:ext cx="658" cy="473"/>
              <a:chOff x="2163" y="1166"/>
              <a:chExt cx="658" cy="473"/>
            </a:xfrm>
          </p:grpSpPr>
          <p:sp>
            <p:nvSpPr>
              <p:cNvPr id="135" name="Google Shape;135;p3"/>
              <p:cNvSpPr/>
              <p:nvPr/>
            </p:nvSpPr>
            <p:spPr>
              <a:xfrm>
                <a:off x="2163" y="1166"/>
                <a:ext cx="658" cy="473"/>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36" name="Google Shape;136;p3"/>
              <p:cNvSpPr txBox="1"/>
              <p:nvPr/>
            </p:nvSpPr>
            <p:spPr>
              <a:xfrm>
                <a:off x="2264" y="1247"/>
                <a:ext cx="458" cy="1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PADR</a:t>
                </a:r>
                <a:endParaRPr sz="800" dirty="0"/>
              </a:p>
            </p:txBody>
          </p:sp>
        </p:grpSp>
        <p:cxnSp>
          <p:nvCxnSpPr>
            <p:cNvPr id="137" name="Google Shape;137;p3"/>
            <p:cNvCxnSpPr/>
            <p:nvPr/>
          </p:nvCxnSpPr>
          <p:spPr>
            <a:xfrm>
              <a:off x="2985" y="1631"/>
              <a:ext cx="96" cy="674"/>
            </a:xfrm>
            <a:prstGeom prst="straightConnector1">
              <a:avLst/>
            </a:prstGeom>
            <a:noFill/>
            <a:ln w="9525" cap="flat" cmpd="sng">
              <a:solidFill>
                <a:schemeClr val="dk1"/>
              </a:solidFill>
              <a:prstDash val="solid"/>
              <a:round/>
              <a:headEnd type="none" w="med" len="med"/>
              <a:tailEnd type="triangle" w="med" len="med"/>
            </a:ln>
          </p:spPr>
        </p:cxnSp>
        <p:sp>
          <p:nvSpPr>
            <p:cNvPr id="138" name="Google Shape;138;p3"/>
            <p:cNvSpPr/>
            <p:nvPr/>
          </p:nvSpPr>
          <p:spPr>
            <a:xfrm>
              <a:off x="2916" y="1996"/>
              <a:ext cx="620"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Recon Data</a:t>
              </a:r>
              <a:endParaRPr sz="800" dirty="0"/>
            </a:p>
          </p:txBody>
        </p:sp>
      </p:grpSp>
      <p:grpSp>
        <p:nvGrpSpPr>
          <p:cNvPr id="139" name="Google Shape;139;p3"/>
          <p:cNvGrpSpPr/>
          <p:nvPr/>
        </p:nvGrpSpPr>
        <p:grpSpPr>
          <a:xfrm>
            <a:off x="804863" y="1927225"/>
            <a:ext cx="8339137" cy="3003550"/>
            <a:chOff x="283" y="875"/>
            <a:chExt cx="5253" cy="1892"/>
          </a:xfrm>
        </p:grpSpPr>
        <p:grpSp>
          <p:nvGrpSpPr>
            <p:cNvPr id="140" name="Google Shape;140;p3"/>
            <p:cNvGrpSpPr/>
            <p:nvPr/>
          </p:nvGrpSpPr>
          <p:grpSpPr>
            <a:xfrm>
              <a:off x="4874" y="966"/>
              <a:ext cx="628" cy="330"/>
              <a:chOff x="3359" y="1622"/>
              <a:chExt cx="628" cy="330"/>
            </a:xfrm>
          </p:grpSpPr>
          <p:sp>
            <p:nvSpPr>
              <p:cNvPr id="141" name="Google Shape;141;p3"/>
              <p:cNvSpPr/>
              <p:nvPr/>
            </p:nvSpPr>
            <p:spPr>
              <a:xfrm>
                <a:off x="3359" y="1622"/>
                <a:ext cx="628" cy="330"/>
              </a:xfrm>
              <a:prstGeom prst="rect">
                <a:avLst/>
              </a:prstGeom>
              <a:solidFill>
                <a:srgbClr val="FFFF99"/>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000" dirty="0">
                  <a:solidFill>
                    <a:schemeClr val="dk1"/>
                  </a:solidFill>
                  <a:latin typeface="Arial" panose="020B0604020202020204" pitchFamily="34" charset="0"/>
                  <a:ea typeface="Arial"/>
                  <a:cs typeface="Arial" panose="020B0604020202020204" pitchFamily="34" charset="0"/>
                  <a:sym typeface="Arial"/>
                </a:endParaRPr>
              </a:p>
            </p:txBody>
          </p:sp>
          <p:sp>
            <p:nvSpPr>
              <p:cNvPr id="142" name="Google Shape;142;p3"/>
              <p:cNvSpPr txBox="1"/>
              <p:nvPr/>
            </p:nvSpPr>
            <p:spPr>
              <a:xfrm>
                <a:off x="3470" y="1692"/>
                <a:ext cx="439" cy="1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ERP</a:t>
                </a:r>
                <a:endParaRPr sz="800" dirty="0"/>
              </a:p>
            </p:txBody>
          </p:sp>
        </p:grpSp>
        <p:cxnSp>
          <p:nvCxnSpPr>
            <p:cNvPr id="143" name="Google Shape;143;p3"/>
            <p:cNvCxnSpPr/>
            <p:nvPr/>
          </p:nvCxnSpPr>
          <p:spPr>
            <a:xfrm flipH="1">
              <a:off x="4693" y="1287"/>
              <a:ext cx="614" cy="509"/>
            </a:xfrm>
            <a:prstGeom prst="straightConnector1">
              <a:avLst/>
            </a:prstGeom>
            <a:noFill/>
            <a:ln w="9525" cap="flat" cmpd="sng">
              <a:solidFill>
                <a:schemeClr val="dk1"/>
              </a:solidFill>
              <a:prstDash val="solid"/>
              <a:round/>
              <a:headEnd type="none" w="med" len="med"/>
              <a:tailEnd type="triangle" w="med" len="med"/>
            </a:ln>
          </p:spPr>
        </p:cxnSp>
        <p:sp>
          <p:nvSpPr>
            <p:cNvPr id="144" name="Google Shape;144;p3"/>
            <p:cNvSpPr/>
            <p:nvPr/>
          </p:nvSpPr>
          <p:spPr>
            <a:xfrm>
              <a:off x="4779" y="1473"/>
              <a:ext cx="75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err="1">
                  <a:solidFill>
                    <a:schemeClr val="dk1"/>
                  </a:solidFill>
                  <a:latin typeface="Arial" panose="020B0604020202020204" pitchFamily="34" charset="0"/>
                  <a:ea typeface="Arial"/>
                  <a:cs typeface="Arial" panose="020B0604020202020204" pitchFamily="34" charset="0"/>
                  <a:sym typeface="Arial"/>
                </a:rPr>
                <a:t>Mtrl</a:t>
              </a:r>
              <a:r>
                <a:rPr lang="en-US" sz="700" dirty="0">
                  <a:solidFill>
                    <a:schemeClr val="dk1"/>
                  </a:solidFill>
                  <a:latin typeface="Arial" panose="020B0604020202020204" pitchFamily="34" charset="0"/>
                  <a:ea typeface="Arial"/>
                  <a:cs typeface="Arial" panose="020B0604020202020204" pitchFamily="34" charset="0"/>
                  <a:sym typeface="Arial"/>
                </a:rPr>
                <a:t> Price</a:t>
              </a:r>
              <a:endParaRPr sz="800" dirty="0"/>
            </a:p>
          </p:txBody>
        </p:sp>
        <p:cxnSp>
          <p:nvCxnSpPr>
            <p:cNvPr id="145" name="Google Shape;145;p3"/>
            <p:cNvCxnSpPr/>
            <p:nvPr/>
          </p:nvCxnSpPr>
          <p:spPr>
            <a:xfrm rot="10800000" flipH="1">
              <a:off x="1436" y="1376"/>
              <a:ext cx="1032" cy="142"/>
            </a:xfrm>
            <a:prstGeom prst="straightConnector1">
              <a:avLst/>
            </a:prstGeom>
            <a:noFill/>
            <a:ln w="9525" cap="flat" cmpd="sng">
              <a:solidFill>
                <a:schemeClr val="dk1"/>
              </a:solidFill>
              <a:prstDash val="solid"/>
              <a:round/>
              <a:headEnd type="none" w="med" len="med"/>
              <a:tailEnd type="triangle" w="med" len="med"/>
            </a:ln>
          </p:spPr>
        </p:cxnSp>
        <p:cxnSp>
          <p:nvCxnSpPr>
            <p:cNvPr id="146" name="Google Shape;146;p3"/>
            <p:cNvCxnSpPr/>
            <p:nvPr/>
          </p:nvCxnSpPr>
          <p:spPr>
            <a:xfrm rot="10800000" flipH="1">
              <a:off x="1144" y="1548"/>
              <a:ext cx="1339" cy="359"/>
            </a:xfrm>
            <a:prstGeom prst="straightConnector1">
              <a:avLst/>
            </a:prstGeom>
            <a:noFill/>
            <a:ln w="9525" cap="flat" cmpd="sng">
              <a:solidFill>
                <a:schemeClr val="dk1"/>
              </a:solidFill>
              <a:prstDash val="solid"/>
              <a:round/>
              <a:headEnd type="none" w="med" len="med"/>
              <a:tailEnd type="triangle" w="med" len="med"/>
            </a:ln>
          </p:spPr>
        </p:cxnSp>
        <p:sp>
          <p:nvSpPr>
            <p:cNvPr id="147" name="Google Shape;147;p3"/>
            <p:cNvSpPr/>
            <p:nvPr/>
          </p:nvSpPr>
          <p:spPr>
            <a:xfrm>
              <a:off x="1736" y="1555"/>
              <a:ext cx="560"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F-Rate, Inv</a:t>
              </a:r>
              <a:endParaRPr sz="800" dirty="0"/>
            </a:p>
          </p:txBody>
        </p:sp>
        <p:sp>
          <p:nvSpPr>
            <p:cNvPr id="148" name="Google Shape;148;p3"/>
            <p:cNvSpPr/>
            <p:nvPr/>
          </p:nvSpPr>
          <p:spPr>
            <a:xfrm>
              <a:off x="1974" y="1316"/>
              <a:ext cx="336"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S.G.</a:t>
              </a:r>
              <a:endParaRPr sz="800" dirty="0"/>
            </a:p>
          </p:txBody>
        </p:sp>
        <p:cxnSp>
          <p:nvCxnSpPr>
            <p:cNvPr id="149" name="Google Shape;149;p3"/>
            <p:cNvCxnSpPr/>
            <p:nvPr/>
          </p:nvCxnSpPr>
          <p:spPr>
            <a:xfrm rot="10800000" flipH="1">
              <a:off x="1167" y="1728"/>
              <a:ext cx="2926" cy="254"/>
            </a:xfrm>
            <a:prstGeom prst="straightConnector1">
              <a:avLst/>
            </a:prstGeom>
            <a:noFill/>
            <a:ln w="9525" cap="flat" cmpd="sng">
              <a:solidFill>
                <a:schemeClr val="dk1"/>
              </a:solidFill>
              <a:prstDash val="solid"/>
              <a:round/>
              <a:headEnd type="none" w="med" len="med"/>
              <a:tailEnd type="triangle" w="med" len="med"/>
            </a:ln>
          </p:spPr>
        </p:cxnSp>
        <p:sp>
          <p:nvSpPr>
            <p:cNvPr id="150" name="Google Shape;150;p3"/>
            <p:cNvSpPr/>
            <p:nvPr/>
          </p:nvSpPr>
          <p:spPr>
            <a:xfrm>
              <a:off x="2513" y="1735"/>
              <a:ext cx="300"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O.I.</a:t>
              </a:r>
              <a:endParaRPr sz="800" dirty="0"/>
            </a:p>
          </p:txBody>
        </p:sp>
        <p:cxnSp>
          <p:nvCxnSpPr>
            <p:cNvPr id="151" name="Google Shape;151;p3"/>
            <p:cNvCxnSpPr/>
            <p:nvPr/>
          </p:nvCxnSpPr>
          <p:spPr>
            <a:xfrm rot="10800000" flipH="1">
              <a:off x="778" y="965"/>
              <a:ext cx="135" cy="830"/>
            </a:xfrm>
            <a:prstGeom prst="straightConnector1">
              <a:avLst/>
            </a:prstGeom>
            <a:noFill/>
            <a:ln w="9525" cap="flat" cmpd="sng">
              <a:solidFill>
                <a:schemeClr val="dk1"/>
              </a:solidFill>
              <a:prstDash val="solid"/>
              <a:round/>
              <a:headEnd type="none" w="med" len="med"/>
              <a:tailEnd type="none" w="med" len="med"/>
            </a:ln>
          </p:spPr>
        </p:cxnSp>
        <p:cxnSp>
          <p:nvCxnSpPr>
            <p:cNvPr id="152" name="Google Shape;152;p3"/>
            <p:cNvCxnSpPr/>
            <p:nvPr/>
          </p:nvCxnSpPr>
          <p:spPr>
            <a:xfrm rot="10800000" flipH="1">
              <a:off x="913" y="949"/>
              <a:ext cx="2752" cy="22"/>
            </a:xfrm>
            <a:prstGeom prst="straightConnector1">
              <a:avLst/>
            </a:prstGeom>
            <a:noFill/>
            <a:ln w="9525" cap="flat" cmpd="sng">
              <a:solidFill>
                <a:schemeClr val="dk1"/>
              </a:solidFill>
              <a:prstDash val="solid"/>
              <a:round/>
              <a:headEnd type="none" w="med" len="med"/>
              <a:tailEnd type="triangle" w="med" len="med"/>
            </a:ln>
          </p:spPr>
        </p:cxnSp>
        <p:sp>
          <p:nvSpPr>
            <p:cNvPr id="153" name="Google Shape;153;p3"/>
            <p:cNvSpPr/>
            <p:nvPr/>
          </p:nvSpPr>
          <p:spPr>
            <a:xfrm>
              <a:off x="1706" y="875"/>
              <a:ext cx="60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F-Rate, Inv</a:t>
              </a:r>
              <a:endParaRPr sz="800" dirty="0"/>
            </a:p>
          </p:txBody>
        </p:sp>
        <p:cxnSp>
          <p:nvCxnSpPr>
            <p:cNvPr id="154" name="Google Shape;154;p3"/>
            <p:cNvCxnSpPr/>
            <p:nvPr/>
          </p:nvCxnSpPr>
          <p:spPr>
            <a:xfrm flipH="1">
              <a:off x="703" y="2057"/>
              <a:ext cx="105" cy="710"/>
            </a:xfrm>
            <a:prstGeom prst="straightConnector1">
              <a:avLst/>
            </a:prstGeom>
            <a:noFill/>
            <a:ln w="9525" cap="flat" cmpd="sng">
              <a:solidFill>
                <a:schemeClr val="dk1"/>
              </a:solidFill>
              <a:prstDash val="solid"/>
              <a:round/>
              <a:headEnd type="none" w="med" len="med"/>
              <a:tailEnd type="triangle" w="med" len="med"/>
            </a:ln>
          </p:spPr>
        </p:cxnSp>
        <p:cxnSp>
          <p:nvCxnSpPr>
            <p:cNvPr id="155" name="Google Shape;155;p3"/>
            <p:cNvCxnSpPr/>
            <p:nvPr/>
          </p:nvCxnSpPr>
          <p:spPr>
            <a:xfrm rot="10800000">
              <a:off x="396" y="1518"/>
              <a:ext cx="554" cy="0"/>
            </a:xfrm>
            <a:prstGeom prst="straightConnector1">
              <a:avLst/>
            </a:prstGeom>
            <a:noFill/>
            <a:ln w="9525" cap="flat" cmpd="sng">
              <a:solidFill>
                <a:schemeClr val="dk1"/>
              </a:solidFill>
              <a:prstDash val="solid"/>
              <a:round/>
              <a:headEnd type="none" w="med" len="med"/>
              <a:tailEnd type="none" w="med" len="med"/>
            </a:ln>
          </p:spPr>
        </p:cxnSp>
        <p:cxnSp>
          <p:nvCxnSpPr>
            <p:cNvPr id="156" name="Google Shape;156;p3"/>
            <p:cNvCxnSpPr/>
            <p:nvPr/>
          </p:nvCxnSpPr>
          <p:spPr>
            <a:xfrm>
              <a:off x="411" y="1518"/>
              <a:ext cx="83" cy="1249"/>
            </a:xfrm>
            <a:prstGeom prst="straightConnector1">
              <a:avLst/>
            </a:prstGeom>
            <a:noFill/>
            <a:ln w="9525" cap="flat" cmpd="sng">
              <a:solidFill>
                <a:schemeClr val="dk1"/>
              </a:solidFill>
              <a:prstDash val="solid"/>
              <a:round/>
              <a:headEnd type="none" w="med" len="med"/>
              <a:tailEnd type="triangle" w="med" len="med"/>
            </a:ln>
          </p:spPr>
        </p:cxnSp>
        <p:sp>
          <p:nvSpPr>
            <p:cNvPr id="157" name="Google Shape;157;p3"/>
            <p:cNvSpPr/>
            <p:nvPr/>
          </p:nvSpPr>
          <p:spPr>
            <a:xfrm>
              <a:off x="538" y="2213"/>
              <a:ext cx="576"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F-Rate, Inv</a:t>
              </a:r>
              <a:endParaRPr sz="800" dirty="0"/>
            </a:p>
          </p:txBody>
        </p:sp>
        <p:sp>
          <p:nvSpPr>
            <p:cNvPr id="158" name="Google Shape;158;p3"/>
            <p:cNvSpPr/>
            <p:nvPr/>
          </p:nvSpPr>
          <p:spPr>
            <a:xfrm>
              <a:off x="283" y="1465"/>
              <a:ext cx="30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S.G.</a:t>
              </a:r>
              <a:endParaRPr sz="800" dirty="0"/>
            </a:p>
          </p:txBody>
        </p:sp>
        <p:cxnSp>
          <p:nvCxnSpPr>
            <p:cNvPr id="159" name="Google Shape;159;p3"/>
            <p:cNvCxnSpPr/>
            <p:nvPr/>
          </p:nvCxnSpPr>
          <p:spPr>
            <a:xfrm flipH="1">
              <a:off x="4541" y="1219"/>
              <a:ext cx="344" cy="351"/>
            </a:xfrm>
            <a:prstGeom prst="straightConnector1">
              <a:avLst/>
            </a:prstGeom>
            <a:noFill/>
            <a:ln w="9525" cap="flat" cmpd="sng">
              <a:solidFill>
                <a:schemeClr val="dk1"/>
              </a:solidFill>
              <a:prstDash val="solid"/>
              <a:round/>
              <a:headEnd type="none" w="med" len="med"/>
              <a:tailEnd type="triangle" w="med" len="med"/>
            </a:ln>
          </p:spPr>
        </p:cxnSp>
        <p:sp>
          <p:nvSpPr>
            <p:cNvPr id="160" name="Google Shape;160;p3"/>
            <p:cNvSpPr/>
            <p:nvPr/>
          </p:nvSpPr>
          <p:spPr>
            <a:xfrm>
              <a:off x="4360" y="1294"/>
              <a:ext cx="630"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Supply Plan</a:t>
              </a:r>
              <a:endParaRPr sz="800" dirty="0"/>
            </a:p>
          </p:txBody>
        </p:sp>
        <p:cxnSp>
          <p:nvCxnSpPr>
            <p:cNvPr id="161" name="Google Shape;161;p3"/>
            <p:cNvCxnSpPr/>
            <p:nvPr/>
          </p:nvCxnSpPr>
          <p:spPr>
            <a:xfrm flipH="1">
              <a:off x="3095" y="1203"/>
              <a:ext cx="571" cy="217"/>
            </a:xfrm>
            <a:prstGeom prst="straightConnector1">
              <a:avLst/>
            </a:prstGeom>
            <a:noFill/>
            <a:ln w="9525" cap="flat" cmpd="sng">
              <a:solidFill>
                <a:schemeClr val="dk1"/>
              </a:solidFill>
              <a:prstDash val="solid"/>
              <a:round/>
              <a:headEnd type="none" w="med" len="med"/>
              <a:tailEnd type="triangle" w="med" len="med"/>
            </a:ln>
          </p:spPr>
        </p:cxnSp>
        <p:sp>
          <p:nvSpPr>
            <p:cNvPr id="162" name="Google Shape;162;p3"/>
            <p:cNvSpPr/>
            <p:nvPr/>
          </p:nvSpPr>
          <p:spPr>
            <a:xfrm>
              <a:off x="3164" y="1203"/>
              <a:ext cx="501"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err="1">
                  <a:solidFill>
                    <a:schemeClr val="dk1"/>
                  </a:solidFill>
                  <a:latin typeface="Arial" panose="020B0604020202020204" pitchFamily="34" charset="0"/>
                  <a:ea typeface="Arial"/>
                  <a:cs typeface="Arial" panose="020B0604020202020204" pitchFamily="34" charset="0"/>
                  <a:sym typeface="Arial"/>
                </a:rPr>
                <a:t>Mvmnt</a:t>
              </a:r>
              <a:endParaRPr sz="800" dirty="0"/>
            </a:p>
          </p:txBody>
        </p:sp>
        <p:cxnSp>
          <p:nvCxnSpPr>
            <p:cNvPr id="163" name="Google Shape;163;p3"/>
            <p:cNvCxnSpPr/>
            <p:nvPr/>
          </p:nvCxnSpPr>
          <p:spPr>
            <a:xfrm rot="10800000" flipH="1">
              <a:off x="1189" y="1204"/>
              <a:ext cx="68" cy="157"/>
            </a:xfrm>
            <a:prstGeom prst="straightConnector1">
              <a:avLst/>
            </a:prstGeom>
            <a:noFill/>
            <a:ln w="9525" cap="flat" cmpd="sng">
              <a:solidFill>
                <a:schemeClr val="dk1"/>
              </a:solidFill>
              <a:prstDash val="solid"/>
              <a:round/>
              <a:headEnd type="none" w="med" len="med"/>
              <a:tailEnd type="none" w="med" len="med"/>
            </a:ln>
          </p:spPr>
        </p:cxnSp>
        <p:cxnSp>
          <p:nvCxnSpPr>
            <p:cNvPr id="164" name="Google Shape;164;p3"/>
            <p:cNvCxnSpPr/>
            <p:nvPr/>
          </p:nvCxnSpPr>
          <p:spPr>
            <a:xfrm rot="10800000" flipH="1">
              <a:off x="1257" y="1032"/>
              <a:ext cx="2416" cy="172"/>
            </a:xfrm>
            <a:prstGeom prst="straightConnector1">
              <a:avLst/>
            </a:prstGeom>
            <a:noFill/>
            <a:ln w="9525" cap="flat" cmpd="sng">
              <a:solidFill>
                <a:schemeClr val="dk1"/>
              </a:solidFill>
              <a:prstDash val="solid"/>
              <a:round/>
              <a:headEnd type="none" w="med" len="med"/>
              <a:tailEnd type="triangle" w="med" len="med"/>
            </a:ln>
          </p:spPr>
        </p:cxnSp>
        <p:sp>
          <p:nvSpPr>
            <p:cNvPr id="165" name="Google Shape;165;p3"/>
            <p:cNvSpPr/>
            <p:nvPr/>
          </p:nvSpPr>
          <p:spPr>
            <a:xfrm>
              <a:off x="1525" y="1061"/>
              <a:ext cx="32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a:solidFill>
                    <a:schemeClr val="dk1"/>
                  </a:solidFill>
                  <a:latin typeface="Arial" panose="020B0604020202020204" pitchFamily="34" charset="0"/>
                  <a:ea typeface="Arial"/>
                  <a:cs typeface="Arial" panose="020B0604020202020204" pitchFamily="34" charset="0"/>
                  <a:sym typeface="Arial"/>
                </a:rPr>
                <a:t>S.G.</a:t>
              </a:r>
              <a:endParaRPr sz="800" dirty="0"/>
            </a:p>
          </p:txBody>
        </p:sp>
      </p:grpSp>
      <p:grpSp>
        <p:nvGrpSpPr>
          <p:cNvPr id="166" name="Google Shape;166;p3"/>
          <p:cNvGrpSpPr/>
          <p:nvPr/>
        </p:nvGrpSpPr>
        <p:grpSpPr>
          <a:xfrm>
            <a:off x="7299325" y="3540125"/>
            <a:ext cx="1201738" cy="773113"/>
            <a:chOff x="4374" y="1891"/>
            <a:chExt cx="757" cy="487"/>
          </a:xfrm>
        </p:grpSpPr>
        <p:cxnSp>
          <p:nvCxnSpPr>
            <p:cNvPr id="167" name="Google Shape;167;p3"/>
            <p:cNvCxnSpPr/>
            <p:nvPr/>
          </p:nvCxnSpPr>
          <p:spPr>
            <a:xfrm>
              <a:off x="4656" y="1891"/>
              <a:ext cx="37" cy="487"/>
            </a:xfrm>
            <a:prstGeom prst="straightConnector1">
              <a:avLst/>
            </a:prstGeom>
            <a:noFill/>
            <a:ln w="9525" cap="flat" cmpd="sng">
              <a:solidFill>
                <a:schemeClr val="dk1"/>
              </a:solidFill>
              <a:prstDash val="solid"/>
              <a:round/>
              <a:headEnd type="none" w="med" len="med"/>
              <a:tailEnd type="triangle" w="med" len="med"/>
            </a:ln>
          </p:spPr>
        </p:cxnSp>
        <p:sp>
          <p:nvSpPr>
            <p:cNvPr id="168" name="Google Shape;168;p3"/>
            <p:cNvSpPr/>
            <p:nvPr/>
          </p:nvSpPr>
          <p:spPr>
            <a:xfrm>
              <a:off x="4374" y="2041"/>
              <a:ext cx="757" cy="202"/>
            </a:xfrm>
            <a:prstGeom prst="ellipse">
              <a:avLst/>
            </a:prstGeom>
            <a:solidFill>
              <a:srgbClr val="FF99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700" dirty="0" err="1">
                  <a:solidFill>
                    <a:schemeClr val="dk1"/>
                  </a:solidFill>
                  <a:latin typeface="Arial" panose="020B0604020202020204" pitchFamily="34" charset="0"/>
                  <a:ea typeface="Arial"/>
                  <a:cs typeface="Arial" panose="020B0604020202020204" pitchFamily="34" charset="0"/>
                  <a:sym typeface="Arial"/>
                </a:rPr>
                <a:t>Mtrl</a:t>
              </a:r>
              <a:r>
                <a:rPr lang="en-US" sz="700" dirty="0">
                  <a:solidFill>
                    <a:schemeClr val="dk1"/>
                  </a:solidFill>
                  <a:latin typeface="Arial" panose="020B0604020202020204" pitchFamily="34" charset="0"/>
                  <a:ea typeface="Arial"/>
                  <a:cs typeface="Arial" panose="020B0604020202020204" pitchFamily="34" charset="0"/>
                  <a:sym typeface="Arial"/>
                </a:rPr>
                <a:t> Price</a:t>
              </a:r>
              <a:endParaRPr sz="800" dirty="0"/>
            </a:p>
          </p:txBody>
        </p:sp>
      </p:grpSp>
      <p:sp>
        <p:nvSpPr>
          <p:cNvPr id="169" name="Google Shape;169;p3"/>
          <p:cNvSpPr txBox="1"/>
          <p:nvPr/>
        </p:nvSpPr>
        <p:spPr>
          <a:xfrm>
            <a:off x="88423" y="1161554"/>
            <a:ext cx="9001602"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panose="020B0604020202020204" pitchFamily="34" charset="0"/>
                <a:ea typeface="Arial"/>
                <a:cs typeface="Arial" panose="020B0604020202020204" pitchFamily="34" charset="0"/>
                <a:sym typeface="Arial"/>
              </a:rPr>
              <a:t>To answer any of the competency questions we need ‘raw’ data from multiple systems contextualized within the overall ‘plant’ model:</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p:tgtEl>
                                          <p:spTgt spid="112"/>
                                        </p:tgtEl>
                                        <p:attrNameLst>
                                          <p:attrName>ppt_x</p:attrName>
                                        </p:attrNameLst>
                                      </p:cBhvr>
                                      <p:tavLst>
                                        <p:tav tm="0">
                                          <p:val>
                                            <p:strVal val="#ppt_x-1"/>
                                          </p:val>
                                        </p:tav>
                                        <p:tav tm="100000">
                                          <p:val>
                                            <p:strVal val="#ppt_x"/>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133"/>
                                        </p:tgtEl>
                                        <p:attrNameLst>
                                          <p:attrName>style.visibility</p:attrName>
                                        </p:attrNameLst>
                                      </p:cBhvr>
                                      <p:to>
                                        <p:strVal val="visible"/>
                                      </p:to>
                                    </p:set>
                                    <p:anim calcmode="lin" valueType="num">
                                      <p:cBhvr additive="base">
                                        <p:cTn id="20" dur="500"/>
                                        <p:tgtEl>
                                          <p:spTgt spid="13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500"/>
                                        <p:tgtEl>
                                          <p:spTgt spid="106"/>
                                        </p:tgtEl>
                                        <p:attrNameLst>
                                          <p:attrName>ppt_x</p:attrName>
                                        </p:attrNameLst>
                                      </p:cBhvr>
                                      <p:tavLst>
                                        <p:tav tm="0">
                                          <p:val>
                                            <p:strVal val="#ppt_x+1"/>
                                          </p:val>
                                        </p:tav>
                                        <p:tav tm="100000">
                                          <p:val>
                                            <p:strVal val="#ppt_x"/>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0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166"/>
                                        </p:tgtEl>
                                        <p:attrNameLst>
                                          <p:attrName>style.visibility</p:attrName>
                                        </p:attrNameLst>
                                      </p:cBhvr>
                                      <p:to>
                                        <p:strVal val="visible"/>
                                      </p:to>
                                    </p:set>
                                    <p:anim calcmode="lin" valueType="num">
                                      <p:cBhvr additive="base">
                                        <p:cTn id="42" dur="500"/>
                                        <p:tgtEl>
                                          <p:spTgt spid="166"/>
                                        </p:tgtEl>
                                        <p:attrNameLst>
                                          <p:attrName>ppt_x</p:attrName>
                                        </p:attrNameLst>
                                      </p:cBhvr>
                                      <p:tavLst>
                                        <p:tav tm="0">
                                          <p:val>
                                            <p:strVal val="#ppt_x+1"/>
                                          </p:val>
                                        </p:tav>
                                        <p:tav tm="100000">
                                          <p:val>
                                            <p:strVal val="#ppt_x"/>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nodeType="click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additive="base">
                                        <p:cTn id="47" dur="500"/>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42" name="Rectangle 2"/>
          <p:cNvSpPr>
            <a:spLocks noGrp="1" noChangeArrowheads="1"/>
          </p:cNvSpPr>
          <p:nvPr>
            <p:ph type="title" sz="quarter"/>
          </p:nvPr>
        </p:nvSpPr>
        <p:spPr>
          <a:xfrm>
            <a:off x="1219200" y="457200"/>
            <a:ext cx="6553200" cy="863600"/>
          </a:xfrm>
        </p:spPr>
        <p:txBody>
          <a:bodyPr>
            <a:normAutofit/>
          </a:bodyPr>
          <a:lstStyle/>
          <a:p>
            <a:r>
              <a:rPr lang="en-US" sz="3600" dirty="0">
                <a:solidFill>
                  <a:schemeClr val="tx1"/>
                </a:solidFill>
              </a:rPr>
              <a:t>Data without context</a:t>
            </a:r>
          </a:p>
        </p:txBody>
      </p:sp>
      <p:sp>
        <p:nvSpPr>
          <p:cNvPr id="370" name="TextBox 369"/>
          <p:cNvSpPr txBox="1"/>
          <p:nvPr/>
        </p:nvSpPr>
        <p:spPr>
          <a:xfrm>
            <a:off x="0" y="1371600"/>
            <a:ext cx="8686800" cy="867930"/>
          </a:xfrm>
          <a:prstGeom prst="rect">
            <a:avLst/>
          </a:prstGeom>
          <a:noFill/>
        </p:spPr>
        <p:txBody>
          <a:bodyPr wrap="square" rtlCol="0">
            <a:spAutoFit/>
          </a:bodyPr>
          <a:lstStyle/>
          <a:p>
            <a:pPr marL="342900" indent="-342900" fontAlgn="base">
              <a:lnSpc>
                <a:spcPct val="80000"/>
              </a:lnSpc>
              <a:spcBef>
                <a:spcPct val="20000"/>
              </a:spcBef>
              <a:spcAft>
                <a:spcPct val="0"/>
              </a:spcAft>
              <a:buFont typeface="Arial" pitchFamily="34" charset="0"/>
              <a:buChar char="•"/>
            </a:pPr>
            <a:r>
              <a:rPr lang="en-US" sz="1400" i="1" dirty="0">
                <a:latin typeface="Calibri" pitchFamily="34" charset="0"/>
              </a:rPr>
              <a:t>Data is defined as  "as being discrete, objective facts or observations, which are unorganized and unprocessed and therefore have no meaning or value because of lack of context and interpretation."</a:t>
            </a:r>
          </a:p>
          <a:p>
            <a:pPr marL="800100" lvl="2" indent="-342900" fontAlgn="base">
              <a:lnSpc>
                <a:spcPct val="80000"/>
              </a:lnSpc>
              <a:spcBef>
                <a:spcPct val="20000"/>
              </a:spcBef>
              <a:spcAft>
                <a:spcPct val="0"/>
              </a:spcAft>
              <a:buFont typeface="Arial" pitchFamily="34" charset="0"/>
              <a:buChar char="•"/>
            </a:pPr>
            <a:r>
              <a:rPr lang="en-US" sz="1400" i="1" dirty="0">
                <a:latin typeface="Calibri" pitchFamily="34" charset="0"/>
              </a:rPr>
              <a:t>Measurements alone only convey data</a:t>
            </a:r>
          </a:p>
          <a:p>
            <a:pPr marL="800100" lvl="2" indent="-342900" fontAlgn="base">
              <a:lnSpc>
                <a:spcPct val="80000"/>
              </a:lnSpc>
              <a:spcBef>
                <a:spcPct val="20000"/>
              </a:spcBef>
              <a:spcAft>
                <a:spcPct val="0"/>
              </a:spcAft>
              <a:buFont typeface="Arial" pitchFamily="34" charset="0"/>
              <a:buChar char="•"/>
            </a:pPr>
            <a:r>
              <a:rPr lang="en-US" sz="1400" i="1" dirty="0">
                <a:latin typeface="Calibri" pitchFamily="34" charset="0"/>
              </a:rPr>
              <a:t>Event information such as material transactions </a:t>
            </a:r>
          </a:p>
        </p:txBody>
      </p:sp>
      <p:grpSp>
        <p:nvGrpSpPr>
          <p:cNvPr id="78" name="Group 289"/>
          <p:cNvGrpSpPr>
            <a:grpSpLocks/>
          </p:cNvGrpSpPr>
          <p:nvPr/>
        </p:nvGrpSpPr>
        <p:grpSpPr bwMode="auto">
          <a:xfrm>
            <a:off x="914400" y="3200400"/>
            <a:ext cx="7743825" cy="2541588"/>
            <a:chOff x="570" y="976"/>
            <a:chExt cx="4878" cy="1601"/>
          </a:xfrm>
        </p:grpSpPr>
        <p:grpSp>
          <p:nvGrpSpPr>
            <p:cNvPr id="79" name="Group 290"/>
            <p:cNvGrpSpPr>
              <a:grpSpLocks/>
            </p:cNvGrpSpPr>
            <p:nvPr/>
          </p:nvGrpSpPr>
          <p:grpSpPr bwMode="auto">
            <a:xfrm>
              <a:off x="3234" y="1287"/>
              <a:ext cx="120" cy="234"/>
              <a:chOff x="3528" y="1152"/>
              <a:chExt cx="120" cy="234"/>
            </a:xfrm>
          </p:grpSpPr>
          <p:sp>
            <p:nvSpPr>
              <p:cNvPr id="119" name="Oval 291"/>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20" name="Line 292"/>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0" name="Group 293"/>
            <p:cNvGrpSpPr>
              <a:grpSpLocks/>
            </p:cNvGrpSpPr>
            <p:nvPr/>
          </p:nvGrpSpPr>
          <p:grpSpPr bwMode="auto">
            <a:xfrm>
              <a:off x="4002" y="2343"/>
              <a:ext cx="120" cy="234"/>
              <a:chOff x="3528" y="1152"/>
              <a:chExt cx="120" cy="234"/>
            </a:xfrm>
          </p:grpSpPr>
          <p:sp>
            <p:nvSpPr>
              <p:cNvPr id="117" name="Oval 294"/>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18" name="Line 295"/>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1" name="Group 296"/>
            <p:cNvGrpSpPr>
              <a:grpSpLocks/>
            </p:cNvGrpSpPr>
            <p:nvPr/>
          </p:nvGrpSpPr>
          <p:grpSpPr bwMode="auto">
            <a:xfrm>
              <a:off x="2863" y="1932"/>
              <a:ext cx="120" cy="234"/>
              <a:chOff x="3528" y="1152"/>
              <a:chExt cx="120" cy="234"/>
            </a:xfrm>
          </p:grpSpPr>
          <p:sp>
            <p:nvSpPr>
              <p:cNvPr id="115" name="Oval 297"/>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16" name="Line 298"/>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2" name="Group 299"/>
            <p:cNvGrpSpPr>
              <a:grpSpLocks/>
            </p:cNvGrpSpPr>
            <p:nvPr/>
          </p:nvGrpSpPr>
          <p:grpSpPr bwMode="auto">
            <a:xfrm>
              <a:off x="4470" y="2253"/>
              <a:ext cx="120" cy="234"/>
              <a:chOff x="3528" y="1152"/>
              <a:chExt cx="120" cy="234"/>
            </a:xfrm>
          </p:grpSpPr>
          <p:sp>
            <p:nvSpPr>
              <p:cNvPr id="113" name="Oval 300"/>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14" name="Line 301"/>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3" name="Group 302"/>
            <p:cNvGrpSpPr>
              <a:grpSpLocks/>
            </p:cNvGrpSpPr>
            <p:nvPr/>
          </p:nvGrpSpPr>
          <p:grpSpPr bwMode="auto">
            <a:xfrm>
              <a:off x="2863" y="976"/>
              <a:ext cx="120" cy="234"/>
              <a:chOff x="3528" y="1152"/>
              <a:chExt cx="120" cy="234"/>
            </a:xfrm>
          </p:grpSpPr>
          <p:sp>
            <p:nvSpPr>
              <p:cNvPr id="111" name="Oval 303"/>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12" name="Line 304"/>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4" name="Group 305"/>
            <p:cNvGrpSpPr>
              <a:grpSpLocks/>
            </p:cNvGrpSpPr>
            <p:nvPr/>
          </p:nvGrpSpPr>
          <p:grpSpPr bwMode="auto">
            <a:xfrm>
              <a:off x="3618" y="1334"/>
              <a:ext cx="120" cy="234"/>
              <a:chOff x="3528" y="1152"/>
              <a:chExt cx="120" cy="234"/>
            </a:xfrm>
          </p:grpSpPr>
          <p:sp>
            <p:nvSpPr>
              <p:cNvPr id="109" name="Oval 306"/>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10" name="Line 307"/>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5" name="Group 308"/>
            <p:cNvGrpSpPr>
              <a:grpSpLocks/>
            </p:cNvGrpSpPr>
            <p:nvPr/>
          </p:nvGrpSpPr>
          <p:grpSpPr bwMode="auto">
            <a:xfrm flipH="1">
              <a:off x="1938" y="1815"/>
              <a:ext cx="120" cy="234"/>
              <a:chOff x="3528" y="1152"/>
              <a:chExt cx="120" cy="234"/>
            </a:xfrm>
          </p:grpSpPr>
          <p:sp>
            <p:nvSpPr>
              <p:cNvPr id="107" name="Oval 309"/>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08" name="Line 310"/>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6" name="Group 311"/>
            <p:cNvGrpSpPr>
              <a:grpSpLocks/>
            </p:cNvGrpSpPr>
            <p:nvPr/>
          </p:nvGrpSpPr>
          <p:grpSpPr bwMode="auto">
            <a:xfrm flipH="1">
              <a:off x="3930" y="1191"/>
              <a:ext cx="120" cy="234"/>
              <a:chOff x="3528" y="1152"/>
              <a:chExt cx="120" cy="234"/>
            </a:xfrm>
          </p:grpSpPr>
          <p:sp>
            <p:nvSpPr>
              <p:cNvPr id="105" name="Oval 312"/>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06" name="Line 313"/>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7" name="Group 314"/>
            <p:cNvGrpSpPr>
              <a:grpSpLocks/>
            </p:cNvGrpSpPr>
            <p:nvPr/>
          </p:nvGrpSpPr>
          <p:grpSpPr bwMode="auto">
            <a:xfrm flipH="1">
              <a:off x="5328" y="1266"/>
              <a:ext cx="120" cy="234"/>
              <a:chOff x="3528" y="1152"/>
              <a:chExt cx="120" cy="234"/>
            </a:xfrm>
          </p:grpSpPr>
          <p:sp>
            <p:nvSpPr>
              <p:cNvPr id="103" name="Oval 315"/>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04" name="Line 316"/>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8" name="Group 317"/>
            <p:cNvGrpSpPr>
              <a:grpSpLocks/>
            </p:cNvGrpSpPr>
            <p:nvPr/>
          </p:nvGrpSpPr>
          <p:grpSpPr bwMode="auto">
            <a:xfrm flipH="1">
              <a:off x="1254" y="1794"/>
              <a:ext cx="120" cy="234"/>
              <a:chOff x="3528" y="1152"/>
              <a:chExt cx="120" cy="234"/>
            </a:xfrm>
          </p:grpSpPr>
          <p:sp>
            <p:nvSpPr>
              <p:cNvPr id="101" name="Oval 318"/>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02" name="Line 319"/>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89" name="Group 320"/>
            <p:cNvGrpSpPr>
              <a:grpSpLocks/>
            </p:cNvGrpSpPr>
            <p:nvPr/>
          </p:nvGrpSpPr>
          <p:grpSpPr bwMode="auto">
            <a:xfrm flipH="1">
              <a:off x="4890" y="1281"/>
              <a:ext cx="120" cy="234"/>
              <a:chOff x="3528" y="1152"/>
              <a:chExt cx="120" cy="234"/>
            </a:xfrm>
          </p:grpSpPr>
          <p:sp>
            <p:nvSpPr>
              <p:cNvPr id="99" name="Oval 321"/>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100" name="Line 322"/>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90" name="Group 323"/>
            <p:cNvGrpSpPr>
              <a:grpSpLocks/>
            </p:cNvGrpSpPr>
            <p:nvPr/>
          </p:nvGrpSpPr>
          <p:grpSpPr bwMode="auto">
            <a:xfrm flipH="1">
              <a:off x="4434" y="1250"/>
              <a:ext cx="120" cy="234"/>
              <a:chOff x="3528" y="1152"/>
              <a:chExt cx="120" cy="234"/>
            </a:xfrm>
          </p:grpSpPr>
          <p:sp>
            <p:nvSpPr>
              <p:cNvPr id="97" name="Oval 324"/>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98" name="Line 325"/>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91" name="Group 326"/>
            <p:cNvGrpSpPr>
              <a:grpSpLocks/>
            </p:cNvGrpSpPr>
            <p:nvPr/>
          </p:nvGrpSpPr>
          <p:grpSpPr bwMode="auto">
            <a:xfrm>
              <a:off x="570" y="1794"/>
              <a:ext cx="120" cy="234"/>
              <a:chOff x="3528" y="1152"/>
              <a:chExt cx="120" cy="234"/>
            </a:xfrm>
          </p:grpSpPr>
          <p:sp>
            <p:nvSpPr>
              <p:cNvPr id="95" name="Oval 327"/>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96" name="Line 328"/>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92" name="Group 329"/>
            <p:cNvGrpSpPr>
              <a:grpSpLocks/>
            </p:cNvGrpSpPr>
            <p:nvPr/>
          </p:nvGrpSpPr>
          <p:grpSpPr bwMode="auto">
            <a:xfrm>
              <a:off x="1098" y="2152"/>
              <a:ext cx="120" cy="234"/>
              <a:chOff x="3528" y="1152"/>
              <a:chExt cx="120" cy="234"/>
            </a:xfrm>
          </p:grpSpPr>
          <p:sp>
            <p:nvSpPr>
              <p:cNvPr id="93" name="Oval 330"/>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94" name="Line 331"/>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grpSp>
        <p:nvGrpSpPr>
          <p:cNvPr id="121" name="Group 332"/>
          <p:cNvGrpSpPr>
            <a:grpSpLocks/>
          </p:cNvGrpSpPr>
          <p:nvPr/>
        </p:nvGrpSpPr>
        <p:grpSpPr bwMode="auto">
          <a:xfrm>
            <a:off x="914400" y="3578225"/>
            <a:ext cx="7391400" cy="2130425"/>
            <a:chOff x="672" y="1250"/>
            <a:chExt cx="4656" cy="1342"/>
          </a:xfrm>
        </p:grpSpPr>
        <p:cxnSp>
          <p:nvCxnSpPr>
            <p:cNvPr id="122" name="AutoShape 333"/>
            <p:cNvCxnSpPr>
              <a:cxnSpLocks noChangeShapeType="1"/>
              <a:endCxn id="104" idx="0"/>
            </p:cNvCxnSpPr>
            <p:nvPr/>
          </p:nvCxnSpPr>
          <p:spPr bwMode="auto">
            <a:xfrm rot="16200000">
              <a:off x="5102" y="1190"/>
              <a:ext cx="92" cy="312"/>
            </a:xfrm>
            <a:prstGeom prst="curvedConnector3">
              <a:avLst>
                <a:gd name="adj1" fmla="val 247824"/>
              </a:avLst>
            </a:prstGeom>
            <a:noFill/>
            <a:ln w="25400">
              <a:solidFill>
                <a:srgbClr val="0066FF"/>
              </a:solidFill>
              <a:round/>
              <a:headEnd/>
              <a:tailEnd type="triangle" w="med" len="med"/>
            </a:ln>
            <a:effectLst/>
          </p:spPr>
        </p:cxnSp>
        <p:cxnSp>
          <p:nvCxnSpPr>
            <p:cNvPr id="123" name="AutoShape 334"/>
            <p:cNvCxnSpPr>
              <a:cxnSpLocks noChangeShapeType="1"/>
            </p:cNvCxnSpPr>
            <p:nvPr/>
          </p:nvCxnSpPr>
          <p:spPr bwMode="auto">
            <a:xfrm>
              <a:off x="672" y="2174"/>
              <a:ext cx="192" cy="296"/>
            </a:xfrm>
            <a:prstGeom prst="curvedConnector3">
              <a:avLst>
                <a:gd name="adj1" fmla="val 50000"/>
              </a:avLst>
            </a:prstGeom>
            <a:noFill/>
            <a:ln w="25400">
              <a:solidFill>
                <a:srgbClr val="0066FF"/>
              </a:solidFill>
              <a:round/>
              <a:headEnd/>
              <a:tailEnd type="triangle" w="med" len="med"/>
            </a:ln>
            <a:effectLst/>
          </p:spPr>
        </p:cxnSp>
        <p:cxnSp>
          <p:nvCxnSpPr>
            <p:cNvPr id="124" name="AutoShape 335"/>
            <p:cNvCxnSpPr>
              <a:cxnSpLocks noChangeShapeType="1"/>
            </p:cNvCxnSpPr>
            <p:nvPr/>
          </p:nvCxnSpPr>
          <p:spPr bwMode="auto">
            <a:xfrm flipV="1">
              <a:off x="1200" y="2182"/>
              <a:ext cx="96" cy="288"/>
            </a:xfrm>
            <a:prstGeom prst="curvedConnector3">
              <a:avLst>
                <a:gd name="adj1" fmla="val 50000"/>
              </a:avLst>
            </a:prstGeom>
            <a:noFill/>
            <a:ln w="25400">
              <a:solidFill>
                <a:srgbClr val="0066FF"/>
              </a:solidFill>
              <a:round/>
              <a:headEnd/>
              <a:tailEnd type="triangle" w="med" len="med"/>
            </a:ln>
            <a:effectLst/>
          </p:spPr>
        </p:cxnSp>
        <p:cxnSp>
          <p:nvCxnSpPr>
            <p:cNvPr id="125" name="AutoShape 336"/>
            <p:cNvCxnSpPr>
              <a:cxnSpLocks noChangeShapeType="1"/>
            </p:cNvCxnSpPr>
            <p:nvPr/>
          </p:nvCxnSpPr>
          <p:spPr bwMode="auto">
            <a:xfrm flipV="1">
              <a:off x="3861" y="2520"/>
              <a:ext cx="315" cy="72"/>
            </a:xfrm>
            <a:prstGeom prst="curvedConnector3">
              <a:avLst>
                <a:gd name="adj1" fmla="val 49843"/>
              </a:avLst>
            </a:prstGeom>
            <a:noFill/>
            <a:ln w="25400">
              <a:solidFill>
                <a:srgbClr val="0066FF"/>
              </a:solidFill>
              <a:round/>
              <a:headEnd/>
              <a:tailEnd type="triangle" w="med" len="med"/>
            </a:ln>
            <a:effectLst/>
          </p:spPr>
        </p:cxnSp>
        <p:cxnSp>
          <p:nvCxnSpPr>
            <p:cNvPr id="126" name="AutoShape 337"/>
            <p:cNvCxnSpPr>
              <a:cxnSpLocks noChangeShapeType="1"/>
            </p:cNvCxnSpPr>
            <p:nvPr/>
          </p:nvCxnSpPr>
          <p:spPr bwMode="auto">
            <a:xfrm rot="16200000" flipH="1">
              <a:off x="2985" y="1221"/>
              <a:ext cx="257" cy="315"/>
            </a:xfrm>
            <a:prstGeom prst="curvedConnector3">
              <a:avLst>
                <a:gd name="adj1" fmla="val 49806"/>
              </a:avLst>
            </a:prstGeom>
            <a:noFill/>
            <a:ln w="25400">
              <a:solidFill>
                <a:srgbClr val="0066FF"/>
              </a:solidFill>
              <a:round/>
              <a:headEnd/>
              <a:tailEnd type="triangle" w="med" len="med"/>
            </a:ln>
            <a:effectLst/>
          </p:spPr>
        </p:cxnSp>
        <p:cxnSp>
          <p:nvCxnSpPr>
            <p:cNvPr id="127" name="AutoShape 338"/>
            <p:cNvCxnSpPr>
              <a:cxnSpLocks noChangeShapeType="1"/>
            </p:cNvCxnSpPr>
            <p:nvPr/>
          </p:nvCxnSpPr>
          <p:spPr bwMode="auto">
            <a:xfrm rot="16200000" flipH="1">
              <a:off x="2265" y="2243"/>
              <a:ext cx="1" cy="260"/>
            </a:xfrm>
            <a:prstGeom prst="curvedConnector2">
              <a:avLst/>
            </a:prstGeom>
            <a:noFill/>
            <a:ln w="25400">
              <a:solidFill>
                <a:srgbClr val="0066FF"/>
              </a:solidFill>
              <a:round/>
              <a:headEnd/>
              <a:tailEnd type="triangle" w="med" len="med"/>
            </a:ln>
            <a:effectLst/>
          </p:spPr>
        </p:cxnSp>
        <p:cxnSp>
          <p:nvCxnSpPr>
            <p:cNvPr id="128" name="AutoShape 339"/>
            <p:cNvCxnSpPr>
              <a:cxnSpLocks noChangeShapeType="1"/>
            </p:cNvCxnSpPr>
            <p:nvPr/>
          </p:nvCxnSpPr>
          <p:spPr bwMode="auto">
            <a:xfrm flipH="1" flipV="1">
              <a:off x="2345" y="1451"/>
              <a:ext cx="103" cy="719"/>
            </a:xfrm>
            <a:prstGeom prst="curvedConnector5">
              <a:avLst>
                <a:gd name="adj1" fmla="val -139806"/>
                <a:gd name="adj2" fmla="val 47981"/>
                <a:gd name="adj3" fmla="val 239806"/>
              </a:avLst>
            </a:prstGeom>
            <a:noFill/>
            <a:ln w="25400">
              <a:solidFill>
                <a:srgbClr val="0066FF"/>
              </a:solidFill>
              <a:round/>
              <a:headEnd/>
              <a:tailEnd type="triangle" w="med" len="med"/>
            </a:ln>
            <a:effectLst/>
          </p:spPr>
        </p:cxnSp>
        <p:cxnSp>
          <p:nvCxnSpPr>
            <p:cNvPr id="129" name="AutoShape 340"/>
            <p:cNvCxnSpPr>
              <a:cxnSpLocks noChangeShapeType="1"/>
            </p:cNvCxnSpPr>
            <p:nvPr/>
          </p:nvCxnSpPr>
          <p:spPr bwMode="auto">
            <a:xfrm rot="5400000" flipV="1">
              <a:off x="1823" y="1657"/>
              <a:ext cx="1" cy="624"/>
            </a:xfrm>
            <a:prstGeom prst="curvedConnector3">
              <a:avLst>
                <a:gd name="adj1" fmla="val -14400000"/>
              </a:avLst>
            </a:prstGeom>
            <a:noFill/>
            <a:ln w="25400">
              <a:solidFill>
                <a:srgbClr val="0066FF"/>
              </a:solidFill>
              <a:round/>
              <a:headEnd/>
              <a:tailEnd type="triangle" w="med" len="med"/>
            </a:ln>
            <a:effectLst/>
          </p:spPr>
        </p:cxnSp>
        <p:cxnSp>
          <p:nvCxnSpPr>
            <p:cNvPr id="130" name="AutoShape 341"/>
            <p:cNvCxnSpPr>
              <a:cxnSpLocks noChangeShapeType="1"/>
            </p:cNvCxnSpPr>
            <p:nvPr/>
          </p:nvCxnSpPr>
          <p:spPr bwMode="auto">
            <a:xfrm flipV="1">
              <a:off x="4818" y="1440"/>
              <a:ext cx="270" cy="148"/>
            </a:xfrm>
            <a:prstGeom prst="curvedConnector4">
              <a:avLst>
                <a:gd name="adj1" fmla="val 5556"/>
                <a:gd name="adj2" fmla="val 197296"/>
              </a:avLst>
            </a:prstGeom>
            <a:noFill/>
            <a:ln w="25400">
              <a:solidFill>
                <a:srgbClr val="0066FF"/>
              </a:solidFill>
              <a:round/>
              <a:headEnd/>
              <a:tailEnd type="triangle" w="med" len="med"/>
            </a:ln>
            <a:effectLst/>
          </p:spPr>
        </p:cxnSp>
        <p:cxnSp>
          <p:nvCxnSpPr>
            <p:cNvPr id="131" name="AutoShape 342"/>
            <p:cNvCxnSpPr>
              <a:cxnSpLocks noChangeShapeType="1"/>
            </p:cNvCxnSpPr>
            <p:nvPr/>
          </p:nvCxnSpPr>
          <p:spPr bwMode="auto">
            <a:xfrm rot="5400000" flipV="1">
              <a:off x="4239" y="1362"/>
              <a:ext cx="196" cy="255"/>
            </a:xfrm>
            <a:prstGeom prst="curvedConnector4">
              <a:avLst>
                <a:gd name="adj1" fmla="val -73468"/>
                <a:gd name="adj2" fmla="val 84704"/>
              </a:avLst>
            </a:prstGeom>
            <a:noFill/>
            <a:ln w="25400">
              <a:solidFill>
                <a:srgbClr val="0066FF"/>
              </a:solidFill>
              <a:round/>
              <a:headEnd/>
              <a:tailEnd type="triangle" w="med" len="med"/>
            </a:ln>
            <a:effectLst/>
          </p:spPr>
        </p:cxnSp>
        <p:cxnSp>
          <p:nvCxnSpPr>
            <p:cNvPr id="132" name="AutoShape 343"/>
            <p:cNvCxnSpPr>
              <a:cxnSpLocks noChangeShapeType="1"/>
            </p:cNvCxnSpPr>
            <p:nvPr/>
          </p:nvCxnSpPr>
          <p:spPr bwMode="auto">
            <a:xfrm rot="5400000" flipV="1">
              <a:off x="3367" y="1411"/>
              <a:ext cx="137" cy="329"/>
            </a:xfrm>
            <a:prstGeom prst="curvedConnector4">
              <a:avLst>
                <a:gd name="adj1" fmla="val -105111"/>
                <a:gd name="adj2" fmla="val 82065"/>
              </a:avLst>
            </a:prstGeom>
            <a:noFill/>
            <a:ln w="25400">
              <a:solidFill>
                <a:srgbClr val="0066FF"/>
              </a:solidFill>
              <a:round/>
              <a:headEnd/>
              <a:tailEnd type="triangle" w="med" len="med"/>
            </a:ln>
            <a:effectLst/>
          </p:spPr>
        </p:cxnSp>
        <p:cxnSp>
          <p:nvCxnSpPr>
            <p:cNvPr id="133" name="AutoShape 344"/>
            <p:cNvCxnSpPr>
              <a:cxnSpLocks noChangeShapeType="1"/>
            </p:cNvCxnSpPr>
            <p:nvPr/>
          </p:nvCxnSpPr>
          <p:spPr bwMode="auto">
            <a:xfrm rot="16200000">
              <a:off x="3929" y="1255"/>
              <a:ext cx="144" cy="417"/>
            </a:xfrm>
            <a:prstGeom prst="curvedConnector3">
              <a:avLst>
                <a:gd name="adj1" fmla="val 200000"/>
              </a:avLst>
            </a:prstGeom>
            <a:noFill/>
            <a:ln w="25400">
              <a:solidFill>
                <a:srgbClr val="0066FF"/>
              </a:solidFill>
              <a:round/>
              <a:headEnd/>
              <a:tailEnd type="triangle" w="med" len="med"/>
            </a:ln>
            <a:effectLst/>
          </p:spPr>
        </p:cxnSp>
        <p:cxnSp>
          <p:nvCxnSpPr>
            <p:cNvPr id="134" name="AutoShape 345"/>
            <p:cNvCxnSpPr>
              <a:cxnSpLocks noChangeShapeType="1"/>
            </p:cNvCxnSpPr>
            <p:nvPr/>
          </p:nvCxnSpPr>
          <p:spPr bwMode="auto">
            <a:xfrm rot="5400000" flipH="1" flipV="1">
              <a:off x="2733" y="1637"/>
              <a:ext cx="667" cy="408"/>
            </a:xfrm>
            <a:prstGeom prst="curvedConnector5">
              <a:avLst>
                <a:gd name="adj1" fmla="val -20389"/>
                <a:gd name="adj2" fmla="val 29903"/>
                <a:gd name="adj3" fmla="val 121588"/>
              </a:avLst>
            </a:prstGeom>
            <a:noFill/>
            <a:ln w="25400">
              <a:solidFill>
                <a:srgbClr val="0066FF"/>
              </a:solidFill>
              <a:round/>
              <a:headEnd/>
              <a:tailEnd type="triangle" w="med" len="med"/>
            </a:ln>
            <a:effectLst/>
          </p:spPr>
        </p:cxnSp>
        <p:cxnSp>
          <p:nvCxnSpPr>
            <p:cNvPr id="135" name="AutoShape 346"/>
            <p:cNvCxnSpPr>
              <a:cxnSpLocks noChangeShapeType="1"/>
            </p:cNvCxnSpPr>
            <p:nvPr/>
          </p:nvCxnSpPr>
          <p:spPr bwMode="auto">
            <a:xfrm>
              <a:off x="3483" y="1853"/>
              <a:ext cx="69" cy="739"/>
            </a:xfrm>
            <a:prstGeom prst="curvedConnector3">
              <a:avLst>
                <a:gd name="adj1" fmla="val 49273"/>
              </a:avLst>
            </a:prstGeom>
            <a:noFill/>
            <a:ln w="25400">
              <a:solidFill>
                <a:srgbClr val="0066FF"/>
              </a:solidFill>
              <a:round/>
              <a:headEnd/>
              <a:tailEnd type="triangle" w="med" len="med"/>
            </a:ln>
            <a:effectLst/>
          </p:spPr>
        </p:cxnSp>
        <p:cxnSp>
          <p:nvCxnSpPr>
            <p:cNvPr id="136" name="AutoShape 347"/>
            <p:cNvCxnSpPr>
              <a:cxnSpLocks noChangeShapeType="1"/>
            </p:cNvCxnSpPr>
            <p:nvPr/>
          </p:nvCxnSpPr>
          <p:spPr bwMode="auto">
            <a:xfrm>
              <a:off x="4476" y="2520"/>
              <a:ext cx="852" cy="0"/>
            </a:xfrm>
            <a:prstGeom prst="straightConnector1">
              <a:avLst/>
            </a:prstGeom>
            <a:noFill/>
            <a:ln w="25400">
              <a:solidFill>
                <a:srgbClr val="0066FF"/>
              </a:solidFill>
              <a:round/>
              <a:headEnd/>
              <a:tailEnd type="triangle" w="med" len="med"/>
            </a:ln>
            <a:effectLst/>
          </p:spPr>
        </p:cxnSp>
      </p:grpSp>
      <p:grpSp>
        <p:nvGrpSpPr>
          <p:cNvPr id="137" name="Group 348"/>
          <p:cNvGrpSpPr>
            <a:grpSpLocks/>
          </p:cNvGrpSpPr>
          <p:nvPr/>
        </p:nvGrpSpPr>
        <p:grpSpPr bwMode="auto">
          <a:xfrm>
            <a:off x="1666875" y="3222625"/>
            <a:ext cx="6681788" cy="2371725"/>
            <a:chOff x="1146" y="1026"/>
            <a:chExt cx="4209" cy="1494"/>
          </a:xfrm>
        </p:grpSpPr>
        <p:grpSp>
          <p:nvGrpSpPr>
            <p:cNvPr id="138" name="Group 349"/>
            <p:cNvGrpSpPr>
              <a:grpSpLocks/>
            </p:cNvGrpSpPr>
            <p:nvPr/>
          </p:nvGrpSpPr>
          <p:grpSpPr bwMode="auto">
            <a:xfrm>
              <a:off x="1146" y="2002"/>
              <a:ext cx="248" cy="240"/>
              <a:chOff x="1576" y="1632"/>
              <a:chExt cx="248" cy="240"/>
            </a:xfrm>
          </p:grpSpPr>
          <p:sp>
            <p:nvSpPr>
              <p:cNvPr id="148" name="Oval 350"/>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42</a:t>
                </a:r>
              </a:p>
            </p:txBody>
          </p:sp>
          <p:sp>
            <p:nvSpPr>
              <p:cNvPr id="149" name="Freeform 351"/>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139" name="Group 352"/>
            <p:cNvGrpSpPr>
              <a:grpSpLocks/>
            </p:cNvGrpSpPr>
            <p:nvPr/>
          </p:nvGrpSpPr>
          <p:grpSpPr bwMode="auto">
            <a:xfrm>
              <a:off x="4766" y="2280"/>
              <a:ext cx="248" cy="240"/>
              <a:chOff x="1576" y="1632"/>
              <a:chExt cx="248" cy="240"/>
            </a:xfrm>
          </p:grpSpPr>
          <p:sp>
            <p:nvSpPr>
              <p:cNvPr id="146" name="Oval 353"/>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27</a:t>
                </a:r>
              </a:p>
            </p:txBody>
          </p:sp>
          <p:sp>
            <p:nvSpPr>
              <p:cNvPr id="147" name="Freeform 354"/>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140" name="Group 355"/>
            <p:cNvGrpSpPr>
              <a:grpSpLocks/>
            </p:cNvGrpSpPr>
            <p:nvPr/>
          </p:nvGrpSpPr>
          <p:grpSpPr bwMode="auto">
            <a:xfrm>
              <a:off x="2097" y="1337"/>
              <a:ext cx="248" cy="240"/>
              <a:chOff x="1576" y="1632"/>
              <a:chExt cx="248" cy="240"/>
            </a:xfrm>
          </p:grpSpPr>
          <p:sp>
            <p:nvSpPr>
              <p:cNvPr id="144" name="Oval 356"/>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24</a:t>
                </a:r>
              </a:p>
            </p:txBody>
          </p:sp>
          <p:sp>
            <p:nvSpPr>
              <p:cNvPr id="145" name="Freeform 357"/>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141" name="Group 358"/>
            <p:cNvGrpSpPr>
              <a:grpSpLocks/>
            </p:cNvGrpSpPr>
            <p:nvPr/>
          </p:nvGrpSpPr>
          <p:grpSpPr bwMode="auto">
            <a:xfrm>
              <a:off x="5107" y="1026"/>
              <a:ext cx="248" cy="240"/>
              <a:chOff x="1576" y="1632"/>
              <a:chExt cx="248" cy="240"/>
            </a:xfrm>
          </p:grpSpPr>
          <p:sp>
            <p:nvSpPr>
              <p:cNvPr id="142" name="Oval 359"/>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15</a:t>
                </a:r>
              </a:p>
            </p:txBody>
          </p:sp>
          <p:sp>
            <p:nvSpPr>
              <p:cNvPr id="143" name="Freeform 360"/>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sp>
        <p:nvSpPr>
          <p:cNvPr id="150" name="Rectangle 2"/>
          <p:cNvSpPr>
            <a:spLocks noChangeArrowheads="1"/>
          </p:cNvSpPr>
          <p:nvPr/>
        </p:nvSpPr>
        <p:spPr bwMode="auto">
          <a:xfrm>
            <a:off x="304800" y="2819400"/>
            <a:ext cx="8534400" cy="3352800"/>
          </a:xfrm>
          <a:prstGeom prst="rect">
            <a:avLst/>
          </a:prstGeom>
          <a:noFill/>
          <a:ln w="25400">
            <a:solidFill>
              <a:schemeClr val="tx1"/>
            </a:solidFill>
            <a:miter lim="800000"/>
            <a:headEnd/>
            <a:tailEnd/>
          </a:ln>
          <a:effectLst/>
        </p:spPr>
        <p:txBody>
          <a:bodyPr wrap="none" anchor="ctr"/>
          <a:lstStyle/>
          <a:p>
            <a:endParaRPr lang="en-US" sz="1000"/>
          </a:p>
        </p:txBody>
      </p:sp>
      <p:sp>
        <p:nvSpPr>
          <p:cNvPr id="151" name="Rectangular Callout 150"/>
          <p:cNvSpPr/>
          <p:nvPr/>
        </p:nvSpPr>
        <p:spPr>
          <a:xfrm>
            <a:off x="533400" y="2362200"/>
            <a:ext cx="1752600" cy="990600"/>
          </a:xfrm>
          <a:prstGeom prst="wedgeRectCallout">
            <a:avLst>
              <a:gd name="adj1" fmla="val 24668"/>
              <a:gd name="adj2" fmla="val 700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This is data without context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42" name="Rectangle 2"/>
          <p:cNvSpPr>
            <a:spLocks noGrp="1" noChangeArrowheads="1"/>
          </p:cNvSpPr>
          <p:nvPr>
            <p:ph type="title" sz="quarter"/>
          </p:nvPr>
        </p:nvSpPr>
        <p:spPr>
          <a:xfrm>
            <a:off x="304800" y="355600"/>
            <a:ext cx="7924800" cy="1143000"/>
          </a:xfrm>
        </p:spPr>
        <p:txBody>
          <a:bodyPr>
            <a:normAutofit/>
          </a:bodyPr>
          <a:lstStyle/>
          <a:p>
            <a:r>
              <a:rPr lang="en-US" sz="3600" dirty="0">
                <a:solidFill>
                  <a:schemeClr val="tx1"/>
                </a:solidFill>
              </a:rPr>
              <a:t>Data + Model = Information</a:t>
            </a:r>
          </a:p>
        </p:txBody>
      </p:sp>
      <p:sp>
        <p:nvSpPr>
          <p:cNvPr id="369" name="Rectangle 368"/>
          <p:cNvSpPr/>
          <p:nvPr/>
        </p:nvSpPr>
        <p:spPr>
          <a:xfrm>
            <a:off x="381000" y="1371600"/>
            <a:ext cx="8382000" cy="609398"/>
          </a:xfrm>
          <a:prstGeom prst="rect">
            <a:avLst/>
          </a:prstGeom>
        </p:spPr>
        <p:txBody>
          <a:bodyPr wrap="square">
            <a:spAutoFit/>
          </a:bodyPr>
          <a:lstStyle/>
          <a:p>
            <a:pPr marL="342900" indent="-342900" fontAlgn="base">
              <a:lnSpc>
                <a:spcPct val="80000"/>
              </a:lnSpc>
              <a:spcBef>
                <a:spcPct val="20000"/>
              </a:spcBef>
              <a:spcAft>
                <a:spcPct val="0"/>
              </a:spcAft>
              <a:buFont typeface="Arial" pitchFamily="34" charset="0"/>
              <a:buChar char="•"/>
            </a:pPr>
            <a:r>
              <a:rPr lang="en-US" sz="1400" i="1" dirty="0">
                <a:latin typeface="Calibri" pitchFamily="34" charset="0"/>
              </a:rPr>
              <a:t>Information is defined as "organized or structured data, which has been processed in such a way that the information now has relevance for a specific purpose or context, and is therefore meaningful, valuable, useful and relevant.“ </a:t>
            </a:r>
          </a:p>
        </p:txBody>
      </p:sp>
      <p:grpSp>
        <p:nvGrpSpPr>
          <p:cNvPr id="368" name="Group 3"/>
          <p:cNvGrpSpPr>
            <a:grpSpLocks/>
          </p:cNvGrpSpPr>
          <p:nvPr/>
        </p:nvGrpSpPr>
        <p:grpSpPr bwMode="auto">
          <a:xfrm>
            <a:off x="304800" y="3733800"/>
            <a:ext cx="8623300" cy="2209800"/>
            <a:chOff x="328" y="1392"/>
            <a:chExt cx="5432" cy="1392"/>
          </a:xfrm>
        </p:grpSpPr>
        <p:graphicFrame>
          <p:nvGraphicFramePr>
            <p:cNvPr id="372" name="Object 4"/>
            <p:cNvGraphicFramePr>
              <a:graphicFrameLocks noChangeAspect="1"/>
            </p:cNvGraphicFramePr>
            <p:nvPr/>
          </p:nvGraphicFramePr>
          <p:xfrm>
            <a:off x="328" y="2033"/>
            <a:ext cx="497" cy="342"/>
          </p:xfrm>
          <a:graphic>
            <a:graphicData uri="http://schemas.openxmlformats.org/presentationml/2006/ole">
              <mc:AlternateContent xmlns:mc="http://schemas.openxmlformats.org/markup-compatibility/2006">
                <mc:Choice xmlns:v="urn:schemas-microsoft-com:vml" Requires="v">
                  <p:oleObj spid="_x0000_s1078" name="Visio" r:id="rId4" imgW="2569698" imgH="2000340" progId="">
                    <p:embed/>
                  </p:oleObj>
                </mc:Choice>
                <mc:Fallback>
                  <p:oleObj name="Visio" r:id="rId4" imgW="2569698" imgH="2000340" progId="">
                    <p:embed/>
                    <p:pic>
                      <p:nvPicPr>
                        <p:cNvPr id="372"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 y="2033"/>
                          <a:ext cx="497" cy="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3" name="Object 5"/>
            <p:cNvGraphicFramePr>
              <a:graphicFrameLocks noChangeAspect="1"/>
            </p:cNvGraphicFramePr>
            <p:nvPr/>
          </p:nvGraphicFramePr>
          <p:xfrm>
            <a:off x="2448" y="2177"/>
            <a:ext cx="528" cy="386"/>
          </p:xfrm>
          <a:graphic>
            <a:graphicData uri="http://schemas.openxmlformats.org/presentationml/2006/ole">
              <mc:AlternateContent xmlns:mc="http://schemas.openxmlformats.org/markup-compatibility/2006">
                <mc:Choice xmlns:v="urn:schemas-microsoft-com:vml" Requires="v">
                  <p:oleObj spid="_x0000_s1079" name="Visio" r:id="rId6" imgW="1123973" imgH="824116" progId="">
                    <p:embed/>
                  </p:oleObj>
                </mc:Choice>
                <mc:Fallback>
                  <p:oleObj name="Visio" r:id="rId6" imgW="1123973" imgH="824116" progId="">
                    <p:embed/>
                    <p:pic>
                      <p:nvPicPr>
                        <p:cNvPr id="373"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48" y="2177"/>
                          <a:ext cx="528" cy="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4" name="Object 6"/>
            <p:cNvGraphicFramePr>
              <a:graphicFrameLocks noChangeAspect="1"/>
            </p:cNvGraphicFramePr>
            <p:nvPr/>
          </p:nvGraphicFramePr>
          <p:xfrm>
            <a:off x="2400" y="1409"/>
            <a:ext cx="528" cy="386"/>
          </p:xfrm>
          <a:graphic>
            <a:graphicData uri="http://schemas.openxmlformats.org/presentationml/2006/ole">
              <mc:AlternateContent xmlns:mc="http://schemas.openxmlformats.org/markup-compatibility/2006">
                <mc:Choice xmlns:v="urn:schemas-microsoft-com:vml" Requires="v">
                  <p:oleObj spid="_x0000_s1080" name="Visio" r:id="rId8" imgW="1123973" imgH="824116" progId="">
                    <p:embed/>
                  </p:oleObj>
                </mc:Choice>
                <mc:Fallback>
                  <p:oleObj name="Visio" r:id="rId8" imgW="1123973" imgH="824116" progId="">
                    <p:embed/>
                    <p:pic>
                      <p:nvPicPr>
                        <p:cNvPr id="374"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00" y="1409"/>
                          <a:ext cx="528" cy="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5" name="Object 7"/>
            <p:cNvGraphicFramePr>
              <a:graphicFrameLocks noChangeAspect="1"/>
            </p:cNvGraphicFramePr>
            <p:nvPr/>
          </p:nvGraphicFramePr>
          <p:xfrm>
            <a:off x="1824" y="1968"/>
            <a:ext cx="624" cy="404"/>
          </p:xfrm>
          <a:graphic>
            <a:graphicData uri="http://schemas.openxmlformats.org/presentationml/2006/ole">
              <mc:AlternateContent xmlns:mc="http://schemas.openxmlformats.org/markup-compatibility/2006">
                <mc:Choice xmlns:v="urn:schemas-microsoft-com:vml" Requires="v">
                  <p:oleObj spid="_x0000_s1081" name="Visio" r:id="rId10" imgW="1671530" imgH="1080523" progId="">
                    <p:embed/>
                  </p:oleObj>
                </mc:Choice>
                <mc:Fallback>
                  <p:oleObj name="Visio" r:id="rId10" imgW="1671530" imgH="1080523" progId="">
                    <p:embed/>
                    <p:pic>
                      <p:nvPicPr>
                        <p:cNvPr id="375"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24" y="1968"/>
                          <a:ext cx="62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6" name="Object 8"/>
            <p:cNvGraphicFramePr>
              <a:graphicFrameLocks noChangeAspect="1"/>
            </p:cNvGraphicFramePr>
            <p:nvPr/>
          </p:nvGraphicFramePr>
          <p:xfrm>
            <a:off x="1296" y="1968"/>
            <a:ext cx="432" cy="427"/>
          </p:xfrm>
          <a:graphic>
            <a:graphicData uri="http://schemas.openxmlformats.org/presentationml/2006/ole">
              <mc:AlternateContent xmlns:mc="http://schemas.openxmlformats.org/markup-compatibility/2006">
                <mc:Choice xmlns:v="urn:schemas-microsoft-com:vml" Requires="v">
                  <p:oleObj spid="_x0000_s1082" name="Visio" r:id="rId12" imgW="1123973" imgH="1110136" progId="">
                    <p:embed/>
                  </p:oleObj>
                </mc:Choice>
                <mc:Fallback>
                  <p:oleObj name="Visio" r:id="rId12" imgW="1123973" imgH="1110136" progId="">
                    <p:embed/>
                    <p:pic>
                      <p:nvPicPr>
                        <p:cNvPr id="376"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96" y="1968"/>
                          <a:ext cx="432" cy="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7" name="Object 9"/>
            <p:cNvGraphicFramePr>
              <a:graphicFrameLocks noChangeAspect="1"/>
            </p:cNvGraphicFramePr>
            <p:nvPr/>
          </p:nvGraphicFramePr>
          <p:xfrm>
            <a:off x="3120" y="1488"/>
            <a:ext cx="400" cy="576"/>
          </p:xfrm>
          <a:graphic>
            <a:graphicData uri="http://schemas.openxmlformats.org/presentationml/2006/ole">
              <mc:AlternateContent xmlns:mc="http://schemas.openxmlformats.org/markup-compatibility/2006">
                <mc:Choice xmlns:v="urn:schemas-microsoft-com:vml" Requires="v">
                  <p:oleObj spid="_x0000_s1083" name="Visio" r:id="rId14" imgW="942896" imgH="1357516" progId="">
                    <p:embed/>
                  </p:oleObj>
                </mc:Choice>
                <mc:Fallback>
                  <p:oleObj name="Visio" r:id="rId14" imgW="942896" imgH="1357516" progId="">
                    <p:embed/>
                    <p:pic>
                      <p:nvPicPr>
                        <p:cNvPr id="377" name="Object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20" y="1488"/>
                          <a:ext cx="400"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8" name="Object 10"/>
            <p:cNvGraphicFramePr>
              <a:graphicFrameLocks noChangeAspect="1"/>
            </p:cNvGraphicFramePr>
            <p:nvPr/>
          </p:nvGraphicFramePr>
          <p:xfrm>
            <a:off x="3552" y="2448"/>
            <a:ext cx="432" cy="287"/>
          </p:xfrm>
          <a:graphic>
            <a:graphicData uri="http://schemas.openxmlformats.org/presentationml/2006/ole">
              <mc:AlternateContent xmlns:mc="http://schemas.openxmlformats.org/markup-compatibility/2006">
                <mc:Choice xmlns:v="urn:schemas-microsoft-com:vml" Requires="v">
                  <p:oleObj spid="_x0000_s1084" name="Visio" r:id="rId16" imgW="1123973" imgH="747916" progId="">
                    <p:embed/>
                  </p:oleObj>
                </mc:Choice>
                <mc:Fallback>
                  <p:oleObj name="Visio" r:id="rId16" imgW="1123973" imgH="747916" progId="">
                    <p:embed/>
                    <p:pic>
                      <p:nvPicPr>
                        <p:cNvPr id="378" name="Object 1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52" y="2448"/>
                          <a:ext cx="432"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9" name="Object 11"/>
            <p:cNvGraphicFramePr>
              <a:graphicFrameLocks noChangeAspect="1"/>
            </p:cNvGraphicFramePr>
            <p:nvPr/>
          </p:nvGraphicFramePr>
          <p:xfrm>
            <a:off x="4176" y="2256"/>
            <a:ext cx="300" cy="528"/>
          </p:xfrm>
          <a:graphic>
            <a:graphicData uri="http://schemas.openxmlformats.org/presentationml/2006/ole">
              <mc:AlternateContent xmlns:mc="http://schemas.openxmlformats.org/markup-compatibility/2006">
                <mc:Choice xmlns:v="urn:schemas-microsoft-com:vml" Requires="v">
                  <p:oleObj spid="_x0000_s1085" name="Visio" r:id="rId18" imgW="771559" imgH="1357516" progId="">
                    <p:embed/>
                  </p:oleObj>
                </mc:Choice>
                <mc:Fallback>
                  <p:oleObj name="Visio" r:id="rId18" imgW="771559" imgH="1357516" progId="">
                    <p:embed/>
                    <p:pic>
                      <p:nvPicPr>
                        <p:cNvPr id="379" name="Object 1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76" y="2256"/>
                          <a:ext cx="30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0" name="Object 12"/>
            <p:cNvGraphicFramePr>
              <a:graphicFrameLocks noChangeAspect="1"/>
            </p:cNvGraphicFramePr>
            <p:nvPr/>
          </p:nvGraphicFramePr>
          <p:xfrm>
            <a:off x="864" y="2304"/>
            <a:ext cx="336" cy="332"/>
          </p:xfrm>
          <a:graphic>
            <a:graphicData uri="http://schemas.openxmlformats.org/presentationml/2006/ole">
              <mc:AlternateContent xmlns:mc="http://schemas.openxmlformats.org/markup-compatibility/2006">
                <mc:Choice xmlns:v="urn:schemas-microsoft-com:vml" Requires="v">
                  <p:oleObj spid="_x0000_s1086" name="Visio" r:id="rId20" imgW="1123973" imgH="1110136" progId="">
                    <p:embed/>
                  </p:oleObj>
                </mc:Choice>
                <mc:Fallback>
                  <p:oleObj name="Visio" r:id="rId20" imgW="1123973" imgH="1110136" progId="">
                    <p:embed/>
                    <p:pic>
                      <p:nvPicPr>
                        <p:cNvPr id="380" name="Object 1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64" y="2304"/>
                          <a:ext cx="336" cy="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1" name="Object 13"/>
            <p:cNvGraphicFramePr>
              <a:graphicFrameLocks noChangeAspect="1"/>
            </p:cNvGraphicFramePr>
            <p:nvPr/>
          </p:nvGraphicFramePr>
          <p:xfrm>
            <a:off x="3600" y="1536"/>
            <a:ext cx="384" cy="216"/>
          </p:xfrm>
          <a:graphic>
            <a:graphicData uri="http://schemas.openxmlformats.org/presentationml/2006/ole">
              <mc:AlternateContent xmlns:mc="http://schemas.openxmlformats.org/markup-compatibility/2006">
                <mc:Choice xmlns:v="urn:schemas-microsoft-com:vml" Requires="v">
                  <p:oleObj spid="_x0000_s1087" name="Visio" r:id="rId22" imgW="1123973" imgH="633796" progId="">
                    <p:embed/>
                  </p:oleObj>
                </mc:Choice>
                <mc:Fallback>
                  <p:oleObj name="Visio" r:id="rId22" imgW="1123973" imgH="633796" progId="">
                    <p:embed/>
                    <p:pic>
                      <p:nvPicPr>
                        <p:cNvPr id="381" name="Object 1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600" y="1536"/>
                          <a:ext cx="384"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2" name="Object 14"/>
            <p:cNvGraphicFramePr>
              <a:graphicFrameLocks noChangeAspect="1"/>
            </p:cNvGraphicFramePr>
            <p:nvPr/>
          </p:nvGraphicFramePr>
          <p:xfrm>
            <a:off x="4032" y="1392"/>
            <a:ext cx="354" cy="427"/>
          </p:xfrm>
          <a:graphic>
            <a:graphicData uri="http://schemas.openxmlformats.org/presentationml/2006/ole">
              <mc:AlternateContent xmlns:mc="http://schemas.openxmlformats.org/markup-compatibility/2006">
                <mc:Choice xmlns:v="urn:schemas-microsoft-com:vml" Requires="v">
                  <p:oleObj spid="_x0000_s1088" name="Visio" r:id="rId24" imgW="1123973" imgH="1357516" progId="">
                    <p:embed/>
                  </p:oleObj>
                </mc:Choice>
                <mc:Fallback>
                  <p:oleObj name="Visio" r:id="rId24" imgW="1123973" imgH="1357516" progId="">
                    <p:embed/>
                    <p:pic>
                      <p:nvPicPr>
                        <p:cNvPr id="382" name="Object 14"/>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032" y="1392"/>
                          <a:ext cx="354" cy="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3" name="Object 15"/>
            <p:cNvGraphicFramePr>
              <a:graphicFrameLocks noChangeAspect="1"/>
            </p:cNvGraphicFramePr>
            <p:nvPr/>
          </p:nvGraphicFramePr>
          <p:xfrm>
            <a:off x="4464" y="1440"/>
            <a:ext cx="354" cy="296"/>
          </p:xfrm>
          <a:graphic>
            <a:graphicData uri="http://schemas.openxmlformats.org/presentationml/2006/ole">
              <mc:AlternateContent xmlns:mc="http://schemas.openxmlformats.org/markup-compatibility/2006">
                <mc:Choice xmlns:v="urn:schemas-microsoft-com:vml" Requires="v">
                  <p:oleObj spid="_x0000_s1089" name="Visio" r:id="rId26" imgW="1123973" imgH="938596" progId="">
                    <p:embed/>
                  </p:oleObj>
                </mc:Choice>
                <mc:Fallback>
                  <p:oleObj name="Visio" r:id="rId26" imgW="1123973" imgH="938596" progId="">
                    <p:embed/>
                    <p:pic>
                      <p:nvPicPr>
                        <p:cNvPr id="383" name="Object 15"/>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464" y="1440"/>
                          <a:ext cx="354" cy="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4" name="Object 16"/>
            <p:cNvGraphicFramePr>
              <a:graphicFrameLocks noChangeAspect="1"/>
            </p:cNvGraphicFramePr>
            <p:nvPr/>
          </p:nvGraphicFramePr>
          <p:xfrm>
            <a:off x="4848" y="1440"/>
            <a:ext cx="480" cy="275"/>
          </p:xfrm>
          <a:graphic>
            <a:graphicData uri="http://schemas.openxmlformats.org/presentationml/2006/ole">
              <mc:AlternateContent xmlns:mc="http://schemas.openxmlformats.org/markup-compatibility/2006">
                <mc:Choice xmlns:v="urn:schemas-microsoft-com:vml" Requires="v">
                  <p:oleObj spid="_x0000_s1090" name="Visio" r:id="rId28" imgW="1671530" imgH="958459" progId="">
                    <p:embed/>
                  </p:oleObj>
                </mc:Choice>
                <mc:Fallback>
                  <p:oleObj name="Visio" r:id="rId28" imgW="1671530" imgH="958459" progId="">
                    <p:embed/>
                    <p:pic>
                      <p:nvPicPr>
                        <p:cNvPr id="384" name="Object 16"/>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848" y="1440"/>
                          <a:ext cx="480"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85" name="Group 17"/>
            <p:cNvGrpSpPr>
              <a:grpSpLocks/>
            </p:cNvGrpSpPr>
            <p:nvPr/>
          </p:nvGrpSpPr>
          <p:grpSpPr bwMode="auto">
            <a:xfrm>
              <a:off x="5334" y="1488"/>
              <a:ext cx="426" cy="126"/>
              <a:chOff x="2150" y="1857"/>
              <a:chExt cx="366" cy="74"/>
            </a:xfrm>
          </p:grpSpPr>
          <p:grpSp>
            <p:nvGrpSpPr>
              <p:cNvPr id="386" name="Group 18"/>
              <p:cNvGrpSpPr>
                <a:grpSpLocks/>
              </p:cNvGrpSpPr>
              <p:nvPr/>
            </p:nvGrpSpPr>
            <p:grpSpPr bwMode="auto">
              <a:xfrm>
                <a:off x="2180" y="1857"/>
                <a:ext cx="80" cy="18"/>
                <a:chOff x="2180" y="1857"/>
                <a:chExt cx="80" cy="18"/>
              </a:xfrm>
            </p:grpSpPr>
            <p:sp>
              <p:nvSpPr>
                <p:cNvPr id="655" name="Freeform 19"/>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656" name="Freeform 2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grpSp>
          <p:grpSp>
            <p:nvGrpSpPr>
              <p:cNvPr id="387" name="Group 21"/>
              <p:cNvGrpSpPr>
                <a:grpSpLocks/>
              </p:cNvGrpSpPr>
              <p:nvPr/>
            </p:nvGrpSpPr>
            <p:grpSpPr bwMode="auto">
              <a:xfrm>
                <a:off x="2168" y="1875"/>
                <a:ext cx="98" cy="34"/>
                <a:chOff x="2168" y="1875"/>
                <a:chExt cx="98" cy="34"/>
              </a:xfrm>
            </p:grpSpPr>
            <p:sp>
              <p:nvSpPr>
                <p:cNvPr id="653" name="Freeform 2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654" name="Freeform 23"/>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grpSp>
          <p:grpSp>
            <p:nvGrpSpPr>
              <p:cNvPr id="388" name="Group 24"/>
              <p:cNvGrpSpPr>
                <a:grpSpLocks/>
              </p:cNvGrpSpPr>
              <p:nvPr/>
            </p:nvGrpSpPr>
            <p:grpSpPr bwMode="auto">
              <a:xfrm>
                <a:off x="2181" y="1893"/>
                <a:ext cx="24" cy="26"/>
                <a:chOff x="2181" y="1893"/>
                <a:chExt cx="24" cy="26"/>
              </a:xfrm>
            </p:grpSpPr>
            <p:sp>
              <p:nvSpPr>
                <p:cNvPr id="651" name="Oval 25"/>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652" name="Oval 26"/>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grpSp>
          <p:grpSp>
            <p:nvGrpSpPr>
              <p:cNvPr id="389" name="Group 27"/>
              <p:cNvGrpSpPr>
                <a:grpSpLocks/>
              </p:cNvGrpSpPr>
              <p:nvPr/>
            </p:nvGrpSpPr>
            <p:grpSpPr bwMode="auto">
              <a:xfrm>
                <a:off x="2229" y="1895"/>
                <a:ext cx="24" cy="25"/>
                <a:chOff x="2229" y="1895"/>
                <a:chExt cx="24" cy="25"/>
              </a:xfrm>
            </p:grpSpPr>
            <p:sp>
              <p:nvSpPr>
                <p:cNvPr id="649" name="Oval 28"/>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650" name="Oval 29"/>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grpSp>
          <p:sp>
            <p:nvSpPr>
              <p:cNvPr id="390" name="Line 30"/>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grpSp>
            <p:nvGrpSpPr>
              <p:cNvPr id="391" name="Group 31"/>
              <p:cNvGrpSpPr>
                <a:grpSpLocks/>
              </p:cNvGrpSpPr>
              <p:nvPr/>
            </p:nvGrpSpPr>
            <p:grpSpPr bwMode="auto">
              <a:xfrm>
                <a:off x="2289" y="1860"/>
                <a:ext cx="81" cy="17"/>
                <a:chOff x="2289" y="1860"/>
                <a:chExt cx="81" cy="17"/>
              </a:xfrm>
            </p:grpSpPr>
            <p:sp>
              <p:nvSpPr>
                <p:cNvPr id="647" name="Freeform 32"/>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648" name="Freeform 33"/>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grpSp>
          <p:grpSp>
            <p:nvGrpSpPr>
              <p:cNvPr id="392" name="Group 34"/>
              <p:cNvGrpSpPr>
                <a:grpSpLocks/>
              </p:cNvGrpSpPr>
              <p:nvPr/>
            </p:nvGrpSpPr>
            <p:grpSpPr bwMode="auto">
              <a:xfrm>
                <a:off x="2277" y="1877"/>
                <a:ext cx="99" cy="34"/>
                <a:chOff x="2277" y="1877"/>
                <a:chExt cx="99" cy="34"/>
              </a:xfrm>
            </p:grpSpPr>
            <p:sp>
              <p:nvSpPr>
                <p:cNvPr id="645" name="Freeform 35"/>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646" name="Freeform 36"/>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grpSp>
          <p:grpSp>
            <p:nvGrpSpPr>
              <p:cNvPr id="393" name="Group 37"/>
              <p:cNvGrpSpPr>
                <a:grpSpLocks/>
              </p:cNvGrpSpPr>
              <p:nvPr/>
            </p:nvGrpSpPr>
            <p:grpSpPr bwMode="auto">
              <a:xfrm>
                <a:off x="2290" y="1896"/>
                <a:ext cx="24" cy="25"/>
                <a:chOff x="2290" y="1896"/>
                <a:chExt cx="24" cy="25"/>
              </a:xfrm>
            </p:grpSpPr>
            <p:sp>
              <p:nvSpPr>
                <p:cNvPr id="643" name="Oval 38"/>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644" name="Oval 39"/>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grpSp>
          <p:grpSp>
            <p:nvGrpSpPr>
              <p:cNvPr id="394" name="Group 40"/>
              <p:cNvGrpSpPr>
                <a:grpSpLocks/>
              </p:cNvGrpSpPr>
              <p:nvPr/>
            </p:nvGrpSpPr>
            <p:grpSpPr bwMode="auto">
              <a:xfrm>
                <a:off x="2338" y="1897"/>
                <a:ext cx="25" cy="26"/>
                <a:chOff x="2338" y="1897"/>
                <a:chExt cx="25" cy="26"/>
              </a:xfrm>
            </p:grpSpPr>
            <p:sp>
              <p:nvSpPr>
                <p:cNvPr id="641" name="Oval 41"/>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642" name="Oval 42"/>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grpSp>
          <p:sp>
            <p:nvSpPr>
              <p:cNvPr id="395" name="Line 43"/>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grpSp>
            <p:nvGrpSpPr>
              <p:cNvPr id="396" name="Group 44"/>
              <p:cNvGrpSpPr>
                <a:grpSpLocks/>
              </p:cNvGrpSpPr>
              <p:nvPr/>
            </p:nvGrpSpPr>
            <p:grpSpPr bwMode="auto">
              <a:xfrm>
                <a:off x="2394" y="1860"/>
                <a:ext cx="79" cy="16"/>
                <a:chOff x="2394" y="1860"/>
                <a:chExt cx="79" cy="16"/>
              </a:xfrm>
            </p:grpSpPr>
            <p:sp>
              <p:nvSpPr>
                <p:cNvPr id="639" name="Freeform 45"/>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640" name="Freeform 46"/>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grpSp>
          <p:grpSp>
            <p:nvGrpSpPr>
              <p:cNvPr id="397" name="Group 47"/>
              <p:cNvGrpSpPr>
                <a:grpSpLocks/>
              </p:cNvGrpSpPr>
              <p:nvPr/>
            </p:nvGrpSpPr>
            <p:grpSpPr bwMode="auto">
              <a:xfrm>
                <a:off x="2382" y="1876"/>
                <a:ext cx="98" cy="34"/>
                <a:chOff x="2382" y="1876"/>
                <a:chExt cx="98" cy="34"/>
              </a:xfrm>
            </p:grpSpPr>
            <p:sp>
              <p:nvSpPr>
                <p:cNvPr id="637" name="Freeform 48"/>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638" name="Freeform 49"/>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grpSp>
          <p:grpSp>
            <p:nvGrpSpPr>
              <p:cNvPr id="398" name="Group 50"/>
              <p:cNvGrpSpPr>
                <a:grpSpLocks/>
              </p:cNvGrpSpPr>
              <p:nvPr/>
            </p:nvGrpSpPr>
            <p:grpSpPr bwMode="auto">
              <a:xfrm>
                <a:off x="2394" y="1895"/>
                <a:ext cx="25" cy="25"/>
                <a:chOff x="2394" y="1895"/>
                <a:chExt cx="25" cy="25"/>
              </a:xfrm>
            </p:grpSpPr>
            <p:sp>
              <p:nvSpPr>
                <p:cNvPr id="635" name="Oval 51"/>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636" name="Oval 52"/>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grpSp>
          <p:grpSp>
            <p:nvGrpSpPr>
              <p:cNvPr id="399" name="Group 53"/>
              <p:cNvGrpSpPr>
                <a:grpSpLocks/>
              </p:cNvGrpSpPr>
              <p:nvPr/>
            </p:nvGrpSpPr>
            <p:grpSpPr bwMode="auto">
              <a:xfrm>
                <a:off x="2443" y="1896"/>
                <a:ext cx="24" cy="26"/>
                <a:chOff x="2443" y="1896"/>
                <a:chExt cx="24" cy="26"/>
              </a:xfrm>
            </p:grpSpPr>
            <p:sp>
              <p:nvSpPr>
                <p:cNvPr id="633" name="Oval 54"/>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634" name="Oval 55"/>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grpSp>
          <p:sp>
            <p:nvSpPr>
              <p:cNvPr id="400" name="Line 56"/>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401" name="Line 57"/>
              <p:cNvSpPr>
                <a:spLocks noChangeShapeType="1"/>
              </p:cNvSpPr>
              <p:nvPr/>
            </p:nvSpPr>
            <p:spPr bwMode="auto">
              <a:xfrm>
                <a:off x="2150" y="1922"/>
                <a:ext cx="366" cy="1"/>
              </a:xfrm>
              <a:prstGeom prst="line">
                <a:avLst/>
              </a:prstGeom>
              <a:noFill/>
              <a:ln w="1588" cap="rnd">
                <a:solidFill>
                  <a:srgbClr val="000000"/>
                </a:solidFill>
                <a:round/>
                <a:headEnd/>
                <a:tailEnd/>
              </a:ln>
            </p:spPr>
            <p:txBody>
              <a:bodyPr/>
              <a:lstStyle/>
              <a:p>
                <a:endParaRPr lang="en-US"/>
              </a:p>
            </p:txBody>
          </p:sp>
          <p:sp>
            <p:nvSpPr>
              <p:cNvPr id="402" name="Rectangle 58"/>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403" name="Rectangle 59"/>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404" name="Rectangle 60"/>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405" name="Rectangle 61"/>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406" name="Rectangle 62"/>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407" name="Rectangle 63"/>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408" name="Rectangle 64"/>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409" name="Rectangle 65"/>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410" name="Rectangle 66"/>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411" name="Rectangle 67"/>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412" name="Rectangle 68"/>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413" name="Rectangle 69"/>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414" name="Rectangle 70"/>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415" name="Rectangle 71"/>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416" name="Rectangle 72"/>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417" name="Rectangle 73"/>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418" name="Rectangle 74"/>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419" name="Rectangle 75"/>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420" name="Rectangle 76"/>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421" name="Rectangle 77"/>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422" name="Rectangle 78"/>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423" name="Rectangle 79"/>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424" name="Rectangle 80"/>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425" name="Rectangle 81"/>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426" name="Rectangle 82"/>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427" name="Rectangle 83"/>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428" name="Rectangle 84"/>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429" name="Rectangle 85"/>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430" name="Rectangle 86"/>
              <p:cNvSpPr>
                <a:spLocks noChangeArrowheads="1"/>
              </p:cNvSpPr>
              <p:nvPr/>
            </p:nvSpPr>
            <p:spPr bwMode="auto">
              <a:xfrm>
                <a:off x="2482" y="1923"/>
                <a:ext cx="7" cy="8"/>
              </a:xfrm>
              <a:prstGeom prst="rect">
                <a:avLst/>
              </a:prstGeom>
              <a:solidFill>
                <a:srgbClr val="808080"/>
              </a:solidFill>
              <a:ln w="9525">
                <a:noFill/>
                <a:miter lim="800000"/>
                <a:headEnd/>
                <a:tailEnd/>
              </a:ln>
            </p:spPr>
            <p:txBody>
              <a:bodyPr/>
              <a:lstStyle/>
              <a:p>
                <a:endParaRPr lang="en-US"/>
              </a:p>
            </p:txBody>
          </p:sp>
          <p:sp>
            <p:nvSpPr>
              <p:cNvPr id="431" name="Rectangle 87"/>
              <p:cNvSpPr>
                <a:spLocks noChangeArrowheads="1"/>
              </p:cNvSpPr>
              <p:nvPr/>
            </p:nvSpPr>
            <p:spPr bwMode="auto">
              <a:xfrm>
                <a:off x="2482" y="1923"/>
                <a:ext cx="7" cy="8"/>
              </a:xfrm>
              <a:prstGeom prst="rect">
                <a:avLst/>
              </a:prstGeom>
              <a:noFill/>
              <a:ln w="1588" cap="rnd">
                <a:solidFill>
                  <a:srgbClr val="000000"/>
                </a:solidFill>
                <a:miter lim="800000"/>
                <a:headEnd/>
                <a:tailEnd/>
              </a:ln>
            </p:spPr>
            <p:txBody>
              <a:bodyPr/>
              <a:lstStyle/>
              <a:p>
                <a:endParaRPr lang="en-US"/>
              </a:p>
            </p:txBody>
          </p:sp>
          <p:sp>
            <p:nvSpPr>
              <p:cNvPr id="432" name="Rectangle 88"/>
              <p:cNvSpPr>
                <a:spLocks noChangeArrowheads="1"/>
              </p:cNvSpPr>
              <p:nvPr/>
            </p:nvSpPr>
            <p:spPr bwMode="auto">
              <a:xfrm>
                <a:off x="2505" y="1923"/>
                <a:ext cx="7" cy="8"/>
              </a:xfrm>
              <a:prstGeom prst="rect">
                <a:avLst/>
              </a:prstGeom>
              <a:solidFill>
                <a:srgbClr val="808080"/>
              </a:solidFill>
              <a:ln w="9525">
                <a:noFill/>
                <a:miter lim="800000"/>
                <a:headEnd/>
                <a:tailEnd/>
              </a:ln>
            </p:spPr>
            <p:txBody>
              <a:bodyPr/>
              <a:lstStyle/>
              <a:p>
                <a:endParaRPr lang="en-US"/>
              </a:p>
            </p:txBody>
          </p:sp>
          <p:sp>
            <p:nvSpPr>
              <p:cNvPr id="433" name="Rectangle 89"/>
              <p:cNvSpPr>
                <a:spLocks noChangeArrowheads="1"/>
              </p:cNvSpPr>
              <p:nvPr/>
            </p:nvSpPr>
            <p:spPr bwMode="auto">
              <a:xfrm>
                <a:off x="2505" y="1923"/>
                <a:ext cx="7" cy="8"/>
              </a:xfrm>
              <a:prstGeom prst="rect">
                <a:avLst/>
              </a:prstGeom>
              <a:noFill/>
              <a:ln w="1588" cap="rnd">
                <a:solidFill>
                  <a:srgbClr val="000000"/>
                </a:solidFill>
                <a:miter lim="800000"/>
                <a:headEnd/>
                <a:tailEnd/>
              </a:ln>
            </p:spPr>
            <p:txBody>
              <a:bodyPr/>
              <a:lstStyle/>
              <a:p>
                <a:endParaRPr lang="en-US"/>
              </a:p>
            </p:txBody>
          </p:sp>
          <p:sp>
            <p:nvSpPr>
              <p:cNvPr id="434" name="Freeform 9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435" name="Freeform 91"/>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436" name="Freeform 9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437" name="Freeform 93"/>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438" name="Oval 94"/>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439" name="Oval 95"/>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440" name="Oval 96"/>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441" name="Oval 97"/>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442" name="Line 98"/>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sp>
            <p:nvSpPr>
              <p:cNvPr id="443" name="Freeform 99"/>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444" name="Freeform 100"/>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445" name="Freeform 101"/>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446" name="Freeform 102"/>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447" name="Oval 103"/>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448" name="Oval 104"/>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449" name="Oval 105"/>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450" name="Oval 106"/>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451" name="Line 107"/>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sp>
            <p:nvSpPr>
              <p:cNvPr id="452" name="Freeform 108"/>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453" name="Freeform 109"/>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454" name="Freeform 110"/>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455" name="Freeform 111"/>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456" name="Oval 112"/>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457" name="Oval 113"/>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458" name="Oval 114"/>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459" name="Oval 115"/>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460" name="Line 116"/>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461" name="Line 117"/>
              <p:cNvSpPr>
                <a:spLocks noChangeShapeType="1"/>
              </p:cNvSpPr>
              <p:nvPr/>
            </p:nvSpPr>
            <p:spPr bwMode="auto">
              <a:xfrm>
                <a:off x="2150" y="1922"/>
                <a:ext cx="366" cy="1"/>
              </a:xfrm>
              <a:prstGeom prst="line">
                <a:avLst/>
              </a:prstGeom>
              <a:noFill/>
              <a:ln w="1588" cap="rnd">
                <a:solidFill>
                  <a:srgbClr val="000000"/>
                </a:solidFill>
                <a:round/>
                <a:headEnd/>
                <a:tailEnd/>
              </a:ln>
            </p:spPr>
            <p:txBody>
              <a:bodyPr/>
              <a:lstStyle/>
              <a:p>
                <a:endParaRPr lang="en-US"/>
              </a:p>
            </p:txBody>
          </p:sp>
          <p:sp>
            <p:nvSpPr>
              <p:cNvPr id="462" name="Rectangle 118"/>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463" name="Rectangle 119"/>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464" name="Rectangle 120"/>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465" name="Rectangle 121"/>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466" name="Rectangle 122"/>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467" name="Rectangle 123"/>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468" name="Rectangle 124"/>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469" name="Rectangle 125"/>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470" name="Rectangle 126"/>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471" name="Rectangle 127"/>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472" name="Rectangle 128"/>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473" name="Rectangle 129"/>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474" name="Rectangle 130"/>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475" name="Rectangle 131"/>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476" name="Rectangle 132"/>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477" name="Rectangle 133"/>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478" name="Rectangle 134"/>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479" name="Rectangle 135"/>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480" name="Rectangle 136"/>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481" name="Rectangle 137"/>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482" name="Rectangle 138"/>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483" name="Rectangle 139"/>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484" name="Rectangle 140"/>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485" name="Rectangle 141"/>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486" name="Rectangle 142"/>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487" name="Rectangle 143"/>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488" name="Rectangle 144"/>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489" name="Rectangle 145"/>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490" name="Rectangle 146"/>
              <p:cNvSpPr>
                <a:spLocks noChangeArrowheads="1"/>
              </p:cNvSpPr>
              <p:nvPr/>
            </p:nvSpPr>
            <p:spPr bwMode="auto">
              <a:xfrm>
                <a:off x="2482" y="1923"/>
                <a:ext cx="7" cy="8"/>
              </a:xfrm>
              <a:prstGeom prst="rect">
                <a:avLst/>
              </a:prstGeom>
              <a:solidFill>
                <a:srgbClr val="808080"/>
              </a:solidFill>
              <a:ln w="9525">
                <a:noFill/>
                <a:miter lim="800000"/>
                <a:headEnd/>
                <a:tailEnd/>
              </a:ln>
            </p:spPr>
            <p:txBody>
              <a:bodyPr/>
              <a:lstStyle/>
              <a:p>
                <a:endParaRPr lang="en-US"/>
              </a:p>
            </p:txBody>
          </p:sp>
          <p:sp>
            <p:nvSpPr>
              <p:cNvPr id="491" name="Rectangle 147"/>
              <p:cNvSpPr>
                <a:spLocks noChangeArrowheads="1"/>
              </p:cNvSpPr>
              <p:nvPr/>
            </p:nvSpPr>
            <p:spPr bwMode="auto">
              <a:xfrm>
                <a:off x="2482" y="1923"/>
                <a:ext cx="7" cy="8"/>
              </a:xfrm>
              <a:prstGeom prst="rect">
                <a:avLst/>
              </a:prstGeom>
              <a:noFill/>
              <a:ln w="1588" cap="rnd">
                <a:solidFill>
                  <a:srgbClr val="000000"/>
                </a:solidFill>
                <a:miter lim="800000"/>
                <a:headEnd/>
                <a:tailEnd/>
              </a:ln>
            </p:spPr>
            <p:txBody>
              <a:bodyPr/>
              <a:lstStyle/>
              <a:p>
                <a:endParaRPr lang="en-US"/>
              </a:p>
            </p:txBody>
          </p:sp>
          <p:sp>
            <p:nvSpPr>
              <p:cNvPr id="492" name="Rectangle 148"/>
              <p:cNvSpPr>
                <a:spLocks noChangeArrowheads="1"/>
              </p:cNvSpPr>
              <p:nvPr/>
            </p:nvSpPr>
            <p:spPr bwMode="auto">
              <a:xfrm>
                <a:off x="2505" y="1923"/>
                <a:ext cx="7" cy="8"/>
              </a:xfrm>
              <a:prstGeom prst="rect">
                <a:avLst/>
              </a:prstGeom>
              <a:solidFill>
                <a:srgbClr val="808080"/>
              </a:solidFill>
              <a:ln w="9525">
                <a:noFill/>
                <a:miter lim="800000"/>
                <a:headEnd/>
                <a:tailEnd/>
              </a:ln>
            </p:spPr>
            <p:txBody>
              <a:bodyPr/>
              <a:lstStyle/>
              <a:p>
                <a:endParaRPr lang="en-US"/>
              </a:p>
            </p:txBody>
          </p:sp>
          <p:sp>
            <p:nvSpPr>
              <p:cNvPr id="493" name="Rectangle 149"/>
              <p:cNvSpPr>
                <a:spLocks noChangeArrowheads="1"/>
              </p:cNvSpPr>
              <p:nvPr/>
            </p:nvSpPr>
            <p:spPr bwMode="auto">
              <a:xfrm>
                <a:off x="2505" y="1923"/>
                <a:ext cx="7" cy="8"/>
              </a:xfrm>
              <a:prstGeom prst="rect">
                <a:avLst/>
              </a:prstGeom>
              <a:noFill/>
              <a:ln w="1588" cap="rnd">
                <a:solidFill>
                  <a:srgbClr val="000000"/>
                </a:solidFill>
                <a:miter lim="800000"/>
                <a:headEnd/>
                <a:tailEnd/>
              </a:ln>
            </p:spPr>
            <p:txBody>
              <a:bodyPr/>
              <a:lstStyle/>
              <a:p>
                <a:endParaRPr lang="en-US"/>
              </a:p>
            </p:txBody>
          </p:sp>
          <p:sp>
            <p:nvSpPr>
              <p:cNvPr id="494" name="Freeform 15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495" name="Freeform 151"/>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496" name="Freeform 15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497" name="Freeform 153"/>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498" name="Oval 154"/>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499" name="Oval 155"/>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500" name="Oval 156"/>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501" name="Oval 157"/>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502" name="Line 158"/>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sp>
            <p:nvSpPr>
              <p:cNvPr id="503" name="Freeform 159"/>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504" name="Freeform 16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505" name="Freeform 161"/>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06" name="Freeform 16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07" name="Oval 163"/>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508" name="Oval 164"/>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509" name="Oval 165"/>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510" name="Oval 166"/>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511" name="Freeform 167"/>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512" name="Freeform 168"/>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513" name="Freeform 169"/>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14" name="Freeform 170"/>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15" name="Oval 171"/>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516" name="Oval 172"/>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517" name="Oval 173"/>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518" name="Oval 174"/>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519" name="Line 175"/>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sp>
            <p:nvSpPr>
              <p:cNvPr id="520" name="Freeform 176"/>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521" name="Freeform 177"/>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522" name="Freeform 178"/>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523" name="Freeform 179"/>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524" name="Oval 180"/>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525" name="Oval 181"/>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526" name="Oval 182"/>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527" name="Oval 183"/>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528" name="Line 184"/>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sp>
            <p:nvSpPr>
              <p:cNvPr id="529" name="Freeform 185"/>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530" name="Freeform 186"/>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531" name="Freeform 187"/>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532" name="Freeform 188"/>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533" name="Oval 189"/>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534" name="Oval 190"/>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535" name="Oval 191"/>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536" name="Oval 192"/>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537" name="Freeform 193"/>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538" name="Freeform 194"/>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539" name="Freeform 195"/>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540" name="Freeform 196"/>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541" name="Oval 197"/>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542" name="Oval 198"/>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543" name="Oval 199"/>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544" name="Oval 200"/>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545" name="Line 201"/>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sp>
            <p:nvSpPr>
              <p:cNvPr id="546" name="Freeform 202"/>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547" name="Freeform 203"/>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548" name="Freeform 204"/>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49" name="Freeform 205"/>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50" name="Oval 206"/>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551" name="Oval 207"/>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552" name="Oval 208"/>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553" name="Oval 209"/>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554" name="Line 210"/>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555" name="Freeform 211"/>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556" name="Freeform 212"/>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557" name="Freeform 213"/>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58" name="Freeform 214"/>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59" name="Oval 215"/>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560" name="Oval 216"/>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561" name="Oval 217"/>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562" name="Oval 218"/>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563" name="Freeform 219"/>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564" name="Freeform 220"/>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565" name="Freeform 221"/>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66" name="Freeform 222"/>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67" name="Oval 223"/>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568" name="Oval 224"/>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569" name="Oval 225"/>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570" name="Oval 226"/>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571" name="Line 227"/>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572" name="Line 228"/>
              <p:cNvSpPr>
                <a:spLocks noChangeShapeType="1"/>
              </p:cNvSpPr>
              <p:nvPr/>
            </p:nvSpPr>
            <p:spPr bwMode="auto">
              <a:xfrm>
                <a:off x="2150" y="1922"/>
                <a:ext cx="366" cy="1"/>
              </a:xfrm>
              <a:prstGeom prst="line">
                <a:avLst/>
              </a:prstGeom>
              <a:noFill/>
              <a:ln w="1588" cap="rnd">
                <a:solidFill>
                  <a:srgbClr val="000000"/>
                </a:solidFill>
                <a:round/>
                <a:headEnd/>
                <a:tailEnd/>
              </a:ln>
            </p:spPr>
            <p:txBody>
              <a:bodyPr/>
              <a:lstStyle/>
              <a:p>
                <a:endParaRPr lang="en-US"/>
              </a:p>
            </p:txBody>
          </p:sp>
          <p:sp>
            <p:nvSpPr>
              <p:cNvPr id="573" name="Rectangle 229"/>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574" name="Rectangle 230"/>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575" name="Rectangle 231"/>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576" name="Rectangle 232"/>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577" name="Rectangle 233"/>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578" name="Rectangle 234"/>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579" name="Rectangle 235"/>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580" name="Rectangle 236"/>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581" name="Rectangle 237"/>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582" name="Rectangle 238"/>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583" name="Rectangle 239"/>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584" name="Rectangle 240"/>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585" name="Rectangle 241"/>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586" name="Rectangle 242"/>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587" name="Rectangle 243"/>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588" name="Rectangle 244"/>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589" name="Rectangle 245"/>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590" name="Rectangle 246"/>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591" name="Rectangle 247"/>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592" name="Rectangle 248"/>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593" name="Rectangle 249"/>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594" name="Rectangle 250"/>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595" name="Rectangle 251"/>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596" name="Rectangle 252"/>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597" name="Rectangle 253"/>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598" name="Rectangle 254"/>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599" name="Rectangle 255"/>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600" name="Rectangle 256"/>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601" name="Rectangle 257"/>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602" name="Rectangle 258"/>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603" name="Rectangle 259"/>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604" name="Rectangle 260"/>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605" name="Rectangle 261"/>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606" name="Rectangle 262"/>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607" name="Rectangle 263"/>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608" name="Rectangle 264"/>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609" name="Rectangle 265"/>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610" name="Rectangle 266"/>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611" name="Rectangle 267"/>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612" name="Rectangle 268"/>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613" name="Rectangle 269"/>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614" name="Rectangle 270"/>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615" name="Rectangle 271"/>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616" name="Rectangle 272"/>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617" name="Rectangle 273"/>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618" name="Rectangle 274"/>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619" name="Rectangle 275"/>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620" name="Rectangle 276"/>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621" name="Rectangle 277"/>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622" name="Rectangle 278"/>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623" name="Rectangle 279"/>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624" name="Rectangle 280"/>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625" name="Rectangle 281"/>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626" name="Rectangle 282"/>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627" name="Rectangle 283"/>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628" name="Rectangle 284"/>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629" name="Rectangle 285"/>
              <p:cNvSpPr>
                <a:spLocks noChangeArrowheads="1"/>
              </p:cNvSpPr>
              <p:nvPr/>
            </p:nvSpPr>
            <p:spPr bwMode="auto">
              <a:xfrm>
                <a:off x="2482" y="1923"/>
                <a:ext cx="7" cy="8"/>
              </a:xfrm>
              <a:prstGeom prst="rect">
                <a:avLst/>
              </a:prstGeom>
              <a:solidFill>
                <a:srgbClr val="808080"/>
              </a:solidFill>
              <a:ln w="9525">
                <a:noFill/>
                <a:miter lim="800000"/>
                <a:headEnd/>
                <a:tailEnd/>
              </a:ln>
            </p:spPr>
            <p:txBody>
              <a:bodyPr/>
              <a:lstStyle/>
              <a:p>
                <a:endParaRPr lang="en-US"/>
              </a:p>
            </p:txBody>
          </p:sp>
          <p:sp>
            <p:nvSpPr>
              <p:cNvPr id="630" name="Rectangle 286"/>
              <p:cNvSpPr>
                <a:spLocks noChangeArrowheads="1"/>
              </p:cNvSpPr>
              <p:nvPr/>
            </p:nvSpPr>
            <p:spPr bwMode="auto">
              <a:xfrm>
                <a:off x="2482" y="1923"/>
                <a:ext cx="7" cy="8"/>
              </a:xfrm>
              <a:prstGeom prst="rect">
                <a:avLst/>
              </a:prstGeom>
              <a:noFill/>
              <a:ln w="1588" cap="rnd">
                <a:solidFill>
                  <a:srgbClr val="000000"/>
                </a:solidFill>
                <a:miter lim="800000"/>
                <a:headEnd/>
                <a:tailEnd/>
              </a:ln>
            </p:spPr>
            <p:txBody>
              <a:bodyPr/>
              <a:lstStyle/>
              <a:p>
                <a:endParaRPr lang="en-US"/>
              </a:p>
            </p:txBody>
          </p:sp>
          <p:sp>
            <p:nvSpPr>
              <p:cNvPr id="631" name="Rectangle 287"/>
              <p:cNvSpPr>
                <a:spLocks noChangeArrowheads="1"/>
              </p:cNvSpPr>
              <p:nvPr/>
            </p:nvSpPr>
            <p:spPr bwMode="auto">
              <a:xfrm>
                <a:off x="2505" y="1923"/>
                <a:ext cx="7" cy="8"/>
              </a:xfrm>
              <a:prstGeom prst="rect">
                <a:avLst/>
              </a:prstGeom>
              <a:solidFill>
                <a:srgbClr val="808080"/>
              </a:solidFill>
              <a:ln w="9525">
                <a:noFill/>
                <a:miter lim="800000"/>
                <a:headEnd/>
                <a:tailEnd/>
              </a:ln>
            </p:spPr>
            <p:txBody>
              <a:bodyPr/>
              <a:lstStyle/>
              <a:p>
                <a:endParaRPr lang="en-US"/>
              </a:p>
            </p:txBody>
          </p:sp>
          <p:sp>
            <p:nvSpPr>
              <p:cNvPr id="632" name="Rectangle 288"/>
              <p:cNvSpPr>
                <a:spLocks noChangeArrowheads="1"/>
              </p:cNvSpPr>
              <p:nvPr/>
            </p:nvSpPr>
            <p:spPr bwMode="auto">
              <a:xfrm>
                <a:off x="2505" y="1923"/>
                <a:ext cx="7" cy="8"/>
              </a:xfrm>
              <a:prstGeom prst="rect">
                <a:avLst/>
              </a:prstGeom>
              <a:noFill/>
              <a:ln w="1588" cap="rnd">
                <a:solidFill>
                  <a:srgbClr val="000000"/>
                </a:solidFill>
                <a:miter lim="800000"/>
                <a:headEnd/>
                <a:tailEnd/>
              </a:ln>
            </p:spPr>
            <p:txBody>
              <a:bodyPr/>
              <a:lstStyle/>
              <a:p>
                <a:endParaRPr lang="en-US"/>
              </a:p>
            </p:txBody>
          </p:sp>
        </p:grpSp>
      </p:grpSp>
      <p:grpSp>
        <p:nvGrpSpPr>
          <p:cNvPr id="657" name="Group 289"/>
          <p:cNvGrpSpPr>
            <a:grpSpLocks/>
          </p:cNvGrpSpPr>
          <p:nvPr/>
        </p:nvGrpSpPr>
        <p:grpSpPr bwMode="auto">
          <a:xfrm>
            <a:off x="990600" y="3124200"/>
            <a:ext cx="7743825" cy="2541588"/>
            <a:chOff x="570" y="976"/>
            <a:chExt cx="4878" cy="1601"/>
          </a:xfrm>
        </p:grpSpPr>
        <p:grpSp>
          <p:nvGrpSpPr>
            <p:cNvPr id="658" name="Group 290"/>
            <p:cNvGrpSpPr>
              <a:grpSpLocks/>
            </p:cNvGrpSpPr>
            <p:nvPr/>
          </p:nvGrpSpPr>
          <p:grpSpPr bwMode="auto">
            <a:xfrm>
              <a:off x="3234" y="1287"/>
              <a:ext cx="120" cy="234"/>
              <a:chOff x="3528" y="1152"/>
              <a:chExt cx="120" cy="234"/>
            </a:xfrm>
          </p:grpSpPr>
          <p:sp>
            <p:nvSpPr>
              <p:cNvPr id="698" name="Oval 291"/>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9" name="Line 292"/>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59" name="Group 293"/>
            <p:cNvGrpSpPr>
              <a:grpSpLocks/>
            </p:cNvGrpSpPr>
            <p:nvPr/>
          </p:nvGrpSpPr>
          <p:grpSpPr bwMode="auto">
            <a:xfrm>
              <a:off x="4002" y="2343"/>
              <a:ext cx="120" cy="234"/>
              <a:chOff x="3528" y="1152"/>
              <a:chExt cx="120" cy="234"/>
            </a:xfrm>
          </p:grpSpPr>
          <p:sp>
            <p:nvSpPr>
              <p:cNvPr id="696" name="Oval 294"/>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7" name="Line 295"/>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0" name="Group 296"/>
            <p:cNvGrpSpPr>
              <a:grpSpLocks/>
            </p:cNvGrpSpPr>
            <p:nvPr/>
          </p:nvGrpSpPr>
          <p:grpSpPr bwMode="auto">
            <a:xfrm>
              <a:off x="2863" y="1932"/>
              <a:ext cx="120" cy="234"/>
              <a:chOff x="3528" y="1152"/>
              <a:chExt cx="120" cy="234"/>
            </a:xfrm>
          </p:grpSpPr>
          <p:sp>
            <p:nvSpPr>
              <p:cNvPr id="694" name="Oval 297"/>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5" name="Line 298"/>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1" name="Group 299"/>
            <p:cNvGrpSpPr>
              <a:grpSpLocks/>
            </p:cNvGrpSpPr>
            <p:nvPr/>
          </p:nvGrpSpPr>
          <p:grpSpPr bwMode="auto">
            <a:xfrm>
              <a:off x="4470" y="2253"/>
              <a:ext cx="120" cy="234"/>
              <a:chOff x="3528" y="1152"/>
              <a:chExt cx="120" cy="234"/>
            </a:xfrm>
          </p:grpSpPr>
          <p:sp>
            <p:nvSpPr>
              <p:cNvPr id="692" name="Oval 300"/>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3" name="Line 301"/>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2" name="Group 302"/>
            <p:cNvGrpSpPr>
              <a:grpSpLocks/>
            </p:cNvGrpSpPr>
            <p:nvPr/>
          </p:nvGrpSpPr>
          <p:grpSpPr bwMode="auto">
            <a:xfrm>
              <a:off x="2863" y="976"/>
              <a:ext cx="120" cy="234"/>
              <a:chOff x="3528" y="1152"/>
              <a:chExt cx="120" cy="234"/>
            </a:xfrm>
          </p:grpSpPr>
          <p:sp>
            <p:nvSpPr>
              <p:cNvPr id="690" name="Oval 303"/>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1" name="Line 304"/>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3" name="Group 305"/>
            <p:cNvGrpSpPr>
              <a:grpSpLocks/>
            </p:cNvGrpSpPr>
            <p:nvPr/>
          </p:nvGrpSpPr>
          <p:grpSpPr bwMode="auto">
            <a:xfrm>
              <a:off x="3618" y="1334"/>
              <a:ext cx="120" cy="234"/>
              <a:chOff x="3528" y="1152"/>
              <a:chExt cx="120" cy="234"/>
            </a:xfrm>
          </p:grpSpPr>
          <p:sp>
            <p:nvSpPr>
              <p:cNvPr id="688" name="Oval 306"/>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89" name="Line 307"/>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4" name="Group 308"/>
            <p:cNvGrpSpPr>
              <a:grpSpLocks/>
            </p:cNvGrpSpPr>
            <p:nvPr/>
          </p:nvGrpSpPr>
          <p:grpSpPr bwMode="auto">
            <a:xfrm flipH="1">
              <a:off x="1938" y="1815"/>
              <a:ext cx="120" cy="234"/>
              <a:chOff x="3528" y="1152"/>
              <a:chExt cx="120" cy="234"/>
            </a:xfrm>
          </p:grpSpPr>
          <p:sp>
            <p:nvSpPr>
              <p:cNvPr id="686" name="Oval 309"/>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87" name="Line 310"/>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5" name="Group 311"/>
            <p:cNvGrpSpPr>
              <a:grpSpLocks/>
            </p:cNvGrpSpPr>
            <p:nvPr/>
          </p:nvGrpSpPr>
          <p:grpSpPr bwMode="auto">
            <a:xfrm flipH="1">
              <a:off x="3930" y="1191"/>
              <a:ext cx="120" cy="234"/>
              <a:chOff x="3528" y="1152"/>
              <a:chExt cx="120" cy="234"/>
            </a:xfrm>
          </p:grpSpPr>
          <p:sp>
            <p:nvSpPr>
              <p:cNvPr id="684" name="Oval 312"/>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85" name="Line 313"/>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6" name="Group 314"/>
            <p:cNvGrpSpPr>
              <a:grpSpLocks/>
            </p:cNvGrpSpPr>
            <p:nvPr/>
          </p:nvGrpSpPr>
          <p:grpSpPr bwMode="auto">
            <a:xfrm flipH="1">
              <a:off x="5328" y="1266"/>
              <a:ext cx="120" cy="234"/>
              <a:chOff x="3528" y="1152"/>
              <a:chExt cx="120" cy="234"/>
            </a:xfrm>
          </p:grpSpPr>
          <p:sp>
            <p:nvSpPr>
              <p:cNvPr id="682" name="Oval 315"/>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83" name="Line 316"/>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7" name="Group 317"/>
            <p:cNvGrpSpPr>
              <a:grpSpLocks/>
            </p:cNvGrpSpPr>
            <p:nvPr/>
          </p:nvGrpSpPr>
          <p:grpSpPr bwMode="auto">
            <a:xfrm flipH="1">
              <a:off x="1254" y="1794"/>
              <a:ext cx="120" cy="234"/>
              <a:chOff x="3528" y="1152"/>
              <a:chExt cx="120" cy="234"/>
            </a:xfrm>
          </p:grpSpPr>
          <p:sp>
            <p:nvSpPr>
              <p:cNvPr id="680" name="Oval 318"/>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81" name="Line 319"/>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8" name="Group 320"/>
            <p:cNvGrpSpPr>
              <a:grpSpLocks/>
            </p:cNvGrpSpPr>
            <p:nvPr/>
          </p:nvGrpSpPr>
          <p:grpSpPr bwMode="auto">
            <a:xfrm flipH="1">
              <a:off x="4890" y="1281"/>
              <a:ext cx="120" cy="234"/>
              <a:chOff x="3528" y="1152"/>
              <a:chExt cx="120" cy="234"/>
            </a:xfrm>
          </p:grpSpPr>
          <p:sp>
            <p:nvSpPr>
              <p:cNvPr id="678" name="Oval 321"/>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79" name="Line 322"/>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69" name="Group 323"/>
            <p:cNvGrpSpPr>
              <a:grpSpLocks/>
            </p:cNvGrpSpPr>
            <p:nvPr/>
          </p:nvGrpSpPr>
          <p:grpSpPr bwMode="auto">
            <a:xfrm flipH="1">
              <a:off x="4434" y="1250"/>
              <a:ext cx="120" cy="234"/>
              <a:chOff x="3528" y="1152"/>
              <a:chExt cx="120" cy="234"/>
            </a:xfrm>
          </p:grpSpPr>
          <p:sp>
            <p:nvSpPr>
              <p:cNvPr id="676" name="Oval 324"/>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77" name="Line 325"/>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70" name="Group 326"/>
            <p:cNvGrpSpPr>
              <a:grpSpLocks/>
            </p:cNvGrpSpPr>
            <p:nvPr/>
          </p:nvGrpSpPr>
          <p:grpSpPr bwMode="auto">
            <a:xfrm>
              <a:off x="570" y="1794"/>
              <a:ext cx="120" cy="234"/>
              <a:chOff x="3528" y="1152"/>
              <a:chExt cx="120" cy="234"/>
            </a:xfrm>
          </p:grpSpPr>
          <p:sp>
            <p:nvSpPr>
              <p:cNvPr id="674" name="Oval 327"/>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75" name="Line 328"/>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71" name="Group 329"/>
            <p:cNvGrpSpPr>
              <a:grpSpLocks/>
            </p:cNvGrpSpPr>
            <p:nvPr/>
          </p:nvGrpSpPr>
          <p:grpSpPr bwMode="auto">
            <a:xfrm>
              <a:off x="1098" y="2152"/>
              <a:ext cx="120" cy="234"/>
              <a:chOff x="3528" y="1152"/>
              <a:chExt cx="120" cy="234"/>
            </a:xfrm>
          </p:grpSpPr>
          <p:sp>
            <p:nvSpPr>
              <p:cNvPr id="672" name="Oval 330"/>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73" name="Line 331"/>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grpSp>
        <p:nvGrpSpPr>
          <p:cNvPr id="700" name="Group 332"/>
          <p:cNvGrpSpPr>
            <a:grpSpLocks/>
          </p:cNvGrpSpPr>
          <p:nvPr/>
        </p:nvGrpSpPr>
        <p:grpSpPr bwMode="auto">
          <a:xfrm>
            <a:off x="990600" y="3502025"/>
            <a:ext cx="7429500" cy="2130425"/>
            <a:chOff x="672" y="1250"/>
            <a:chExt cx="4680" cy="1342"/>
          </a:xfrm>
        </p:grpSpPr>
        <p:cxnSp>
          <p:nvCxnSpPr>
            <p:cNvPr id="701" name="AutoShape 333"/>
            <p:cNvCxnSpPr>
              <a:cxnSpLocks noChangeShapeType="1"/>
              <a:endCxn id="683" idx="0"/>
            </p:cNvCxnSpPr>
            <p:nvPr/>
          </p:nvCxnSpPr>
          <p:spPr bwMode="auto">
            <a:xfrm rot="16200000">
              <a:off x="5150" y="1142"/>
              <a:ext cx="92" cy="312"/>
            </a:xfrm>
            <a:prstGeom prst="curvedConnector3">
              <a:avLst>
                <a:gd name="adj1" fmla="val 247824"/>
              </a:avLst>
            </a:prstGeom>
            <a:noFill/>
            <a:ln w="25400">
              <a:solidFill>
                <a:srgbClr val="0066FF"/>
              </a:solidFill>
              <a:round/>
              <a:headEnd/>
              <a:tailEnd type="triangle" w="med" len="med"/>
            </a:ln>
            <a:effectLst/>
          </p:spPr>
        </p:cxnSp>
        <p:cxnSp>
          <p:nvCxnSpPr>
            <p:cNvPr id="702" name="AutoShape 334"/>
            <p:cNvCxnSpPr>
              <a:cxnSpLocks noChangeShapeType="1"/>
            </p:cNvCxnSpPr>
            <p:nvPr/>
          </p:nvCxnSpPr>
          <p:spPr bwMode="auto">
            <a:xfrm>
              <a:off x="672" y="2174"/>
              <a:ext cx="192" cy="296"/>
            </a:xfrm>
            <a:prstGeom prst="curvedConnector3">
              <a:avLst>
                <a:gd name="adj1" fmla="val 50000"/>
              </a:avLst>
            </a:prstGeom>
            <a:noFill/>
            <a:ln w="25400">
              <a:solidFill>
                <a:srgbClr val="0066FF"/>
              </a:solidFill>
              <a:round/>
              <a:headEnd/>
              <a:tailEnd type="triangle" w="med" len="med"/>
            </a:ln>
            <a:effectLst/>
          </p:spPr>
        </p:cxnSp>
        <p:cxnSp>
          <p:nvCxnSpPr>
            <p:cNvPr id="703" name="AutoShape 335"/>
            <p:cNvCxnSpPr>
              <a:cxnSpLocks noChangeShapeType="1"/>
            </p:cNvCxnSpPr>
            <p:nvPr/>
          </p:nvCxnSpPr>
          <p:spPr bwMode="auto">
            <a:xfrm flipV="1">
              <a:off x="1200" y="2182"/>
              <a:ext cx="96" cy="288"/>
            </a:xfrm>
            <a:prstGeom prst="curvedConnector3">
              <a:avLst>
                <a:gd name="adj1" fmla="val 50000"/>
              </a:avLst>
            </a:prstGeom>
            <a:noFill/>
            <a:ln w="25400">
              <a:solidFill>
                <a:srgbClr val="0066FF"/>
              </a:solidFill>
              <a:round/>
              <a:headEnd/>
              <a:tailEnd type="triangle" w="med" len="med"/>
            </a:ln>
            <a:effectLst/>
          </p:spPr>
        </p:cxnSp>
        <p:cxnSp>
          <p:nvCxnSpPr>
            <p:cNvPr id="704" name="AutoShape 336"/>
            <p:cNvCxnSpPr>
              <a:cxnSpLocks noChangeShapeType="1"/>
            </p:cNvCxnSpPr>
            <p:nvPr/>
          </p:nvCxnSpPr>
          <p:spPr bwMode="auto">
            <a:xfrm flipV="1">
              <a:off x="3861" y="2520"/>
              <a:ext cx="315" cy="72"/>
            </a:xfrm>
            <a:prstGeom prst="curvedConnector3">
              <a:avLst>
                <a:gd name="adj1" fmla="val 49843"/>
              </a:avLst>
            </a:prstGeom>
            <a:noFill/>
            <a:ln w="25400">
              <a:solidFill>
                <a:srgbClr val="0066FF"/>
              </a:solidFill>
              <a:round/>
              <a:headEnd/>
              <a:tailEnd type="triangle" w="med" len="med"/>
            </a:ln>
            <a:effectLst/>
          </p:spPr>
        </p:cxnSp>
        <p:cxnSp>
          <p:nvCxnSpPr>
            <p:cNvPr id="705" name="AutoShape 337"/>
            <p:cNvCxnSpPr>
              <a:cxnSpLocks noChangeShapeType="1"/>
            </p:cNvCxnSpPr>
            <p:nvPr/>
          </p:nvCxnSpPr>
          <p:spPr bwMode="auto">
            <a:xfrm rot="16200000" flipH="1">
              <a:off x="2985" y="1221"/>
              <a:ext cx="257" cy="315"/>
            </a:xfrm>
            <a:prstGeom prst="curvedConnector3">
              <a:avLst>
                <a:gd name="adj1" fmla="val 49806"/>
              </a:avLst>
            </a:prstGeom>
            <a:noFill/>
            <a:ln w="25400">
              <a:solidFill>
                <a:srgbClr val="0066FF"/>
              </a:solidFill>
              <a:round/>
              <a:headEnd/>
              <a:tailEnd type="triangle" w="med" len="med"/>
            </a:ln>
            <a:effectLst/>
          </p:spPr>
        </p:cxnSp>
        <p:cxnSp>
          <p:nvCxnSpPr>
            <p:cNvPr id="706" name="AutoShape 338"/>
            <p:cNvCxnSpPr>
              <a:cxnSpLocks noChangeShapeType="1"/>
            </p:cNvCxnSpPr>
            <p:nvPr/>
          </p:nvCxnSpPr>
          <p:spPr bwMode="auto">
            <a:xfrm rot="16200000" flipH="1">
              <a:off x="2265" y="2243"/>
              <a:ext cx="1" cy="260"/>
            </a:xfrm>
            <a:prstGeom prst="curvedConnector2">
              <a:avLst/>
            </a:prstGeom>
            <a:noFill/>
            <a:ln w="25400">
              <a:solidFill>
                <a:srgbClr val="0066FF"/>
              </a:solidFill>
              <a:round/>
              <a:headEnd/>
              <a:tailEnd type="triangle" w="med" len="med"/>
            </a:ln>
            <a:effectLst/>
          </p:spPr>
        </p:cxnSp>
        <p:cxnSp>
          <p:nvCxnSpPr>
            <p:cNvPr id="707" name="AutoShape 339"/>
            <p:cNvCxnSpPr>
              <a:cxnSpLocks noChangeShapeType="1"/>
            </p:cNvCxnSpPr>
            <p:nvPr/>
          </p:nvCxnSpPr>
          <p:spPr bwMode="auto">
            <a:xfrm flipH="1" flipV="1">
              <a:off x="2345" y="1451"/>
              <a:ext cx="103" cy="719"/>
            </a:xfrm>
            <a:prstGeom prst="curvedConnector5">
              <a:avLst>
                <a:gd name="adj1" fmla="val -139806"/>
                <a:gd name="adj2" fmla="val 47981"/>
                <a:gd name="adj3" fmla="val 239806"/>
              </a:avLst>
            </a:prstGeom>
            <a:noFill/>
            <a:ln w="25400">
              <a:solidFill>
                <a:srgbClr val="0066FF"/>
              </a:solidFill>
              <a:round/>
              <a:headEnd/>
              <a:tailEnd type="triangle" w="med" len="med"/>
            </a:ln>
            <a:effectLst/>
          </p:spPr>
        </p:cxnSp>
        <p:cxnSp>
          <p:nvCxnSpPr>
            <p:cNvPr id="708" name="AutoShape 340"/>
            <p:cNvCxnSpPr>
              <a:cxnSpLocks noChangeShapeType="1"/>
            </p:cNvCxnSpPr>
            <p:nvPr/>
          </p:nvCxnSpPr>
          <p:spPr bwMode="auto">
            <a:xfrm rot="5400000" flipV="1">
              <a:off x="1823" y="1657"/>
              <a:ext cx="1" cy="624"/>
            </a:xfrm>
            <a:prstGeom prst="curvedConnector3">
              <a:avLst>
                <a:gd name="adj1" fmla="val -14400000"/>
              </a:avLst>
            </a:prstGeom>
            <a:noFill/>
            <a:ln w="25400">
              <a:solidFill>
                <a:srgbClr val="0066FF"/>
              </a:solidFill>
              <a:round/>
              <a:headEnd/>
              <a:tailEnd type="triangle" w="med" len="med"/>
            </a:ln>
            <a:effectLst/>
          </p:spPr>
        </p:cxnSp>
        <p:cxnSp>
          <p:nvCxnSpPr>
            <p:cNvPr id="709" name="AutoShape 341"/>
            <p:cNvCxnSpPr>
              <a:cxnSpLocks noChangeShapeType="1"/>
            </p:cNvCxnSpPr>
            <p:nvPr/>
          </p:nvCxnSpPr>
          <p:spPr bwMode="auto">
            <a:xfrm flipV="1">
              <a:off x="4818" y="1440"/>
              <a:ext cx="270" cy="148"/>
            </a:xfrm>
            <a:prstGeom prst="curvedConnector4">
              <a:avLst>
                <a:gd name="adj1" fmla="val 5556"/>
                <a:gd name="adj2" fmla="val 197296"/>
              </a:avLst>
            </a:prstGeom>
            <a:noFill/>
            <a:ln w="25400">
              <a:solidFill>
                <a:srgbClr val="0066FF"/>
              </a:solidFill>
              <a:round/>
              <a:headEnd/>
              <a:tailEnd type="triangle" w="med" len="med"/>
            </a:ln>
            <a:effectLst/>
          </p:spPr>
        </p:cxnSp>
        <p:cxnSp>
          <p:nvCxnSpPr>
            <p:cNvPr id="710" name="AutoShape 342"/>
            <p:cNvCxnSpPr>
              <a:cxnSpLocks noChangeShapeType="1"/>
            </p:cNvCxnSpPr>
            <p:nvPr/>
          </p:nvCxnSpPr>
          <p:spPr bwMode="auto">
            <a:xfrm rot="5400000" flipV="1">
              <a:off x="4239" y="1362"/>
              <a:ext cx="196" cy="255"/>
            </a:xfrm>
            <a:prstGeom prst="curvedConnector4">
              <a:avLst>
                <a:gd name="adj1" fmla="val -73468"/>
                <a:gd name="adj2" fmla="val 84704"/>
              </a:avLst>
            </a:prstGeom>
            <a:noFill/>
            <a:ln w="25400">
              <a:solidFill>
                <a:srgbClr val="0066FF"/>
              </a:solidFill>
              <a:round/>
              <a:headEnd/>
              <a:tailEnd type="triangle" w="med" len="med"/>
            </a:ln>
            <a:effectLst/>
          </p:spPr>
        </p:cxnSp>
        <p:cxnSp>
          <p:nvCxnSpPr>
            <p:cNvPr id="711" name="AutoShape 343"/>
            <p:cNvCxnSpPr>
              <a:cxnSpLocks noChangeShapeType="1"/>
            </p:cNvCxnSpPr>
            <p:nvPr/>
          </p:nvCxnSpPr>
          <p:spPr bwMode="auto">
            <a:xfrm rot="5400000" flipV="1">
              <a:off x="3367" y="1411"/>
              <a:ext cx="137" cy="329"/>
            </a:xfrm>
            <a:prstGeom prst="curvedConnector4">
              <a:avLst>
                <a:gd name="adj1" fmla="val -105111"/>
                <a:gd name="adj2" fmla="val 82065"/>
              </a:avLst>
            </a:prstGeom>
            <a:noFill/>
            <a:ln w="25400">
              <a:solidFill>
                <a:srgbClr val="0066FF"/>
              </a:solidFill>
              <a:round/>
              <a:headEnd/>
              <a:tailEnd type="triangle" w="med" len="med"/>
            </a:ln>
            <a:effectLst/>
          </p:spPr>
        </p:cxnSp>
        <p:cxnSp>
          <p:nvCxnSpPr>
            <p:cNvPr id="712" name="AutoShape 344"/>
            <p:cNvCxnSpPr>
              <a:cxnSpLocks noChangeShapeType="1"/>
            </p:cNvCxnSpPr>
            <p:nvPr/>
          </p:nvCxnSpPr>
          <p:spPr bwMode="auto">
            <a:xfrm rot="16200000">
              <a:off x="3929" y="1255"/>
              <a:ext cx="144" cy="417"/>
            </a:xfrm>
            <a:prstGeom prst="curvedConnector3">
              <a:avLst>
                <a:gd name="adj1" fmla="val 200000"/>
              </a:avLst>
            </a:prstGeom>
            <a:noFill/>
            <a:ln w="25400">
              <a:solidFill>
                <a:srgbClr val="0066FF"/>
              </a:solidFill>
              <a:round/>
              <a:headEnd/>
              <a:tailEnd type="triangle" w="med" len="med"/>
            </a:ln>
            <a:effectLst/>
          </p:spPr>
        </p:cxnSp>
        <p:cxnSp>
          <p:nvCxnSpPr>
            <p:cNvPr id="713" name="AutoShape 345"/>
            <p:cNvCxnSpPr>
              <a:cxnSpLocks noChangeShapeType="1"/>
            </p:cNvCxnSpPr>
            <p:nvPr/>
          </p:nvCxnSpPr>
          <p:spPr bwMode="auto">
            <a:xfrm rot="5400000" flipH="1" flipV="1">
              <a:off x="2733" y="1637"/>
              <a:ext cx="667" cy="408"/>
            </a:xfrm>
            <a:prstGeom prst="curvedConnector5">
              <a:avLst>
                <a:gd name="adj1" fmla="val -20389"/>
                <a:gd name="adj2" fmla="val 29903"/>
                <a:gd name="adj3" fmla="val 121588"/>
              </a:avLst>
            </a:prstGeom>
            <a:noFill/>
            <a:ln w="25400">
              <a:solidFill>
                <a:srgbClr val="0066FF"/>
              </a:solidFill>
              <a:round/>
              <a:headEnd/>
              <a:tailEnd type="triangle" w="med" len="med"/>
            </a:ln>
            <a:effectLst/>
          </p:spPr>
        </p:cxnSp>
        <p:cxnSp>
          <p:nvCxnSpPr>
            <p:cNvPr id="714" name="AutoShape 346"/>
            <p:cNvCxnSpPr>
              <a:cxnSpLocks noChangeShapeType="1"/>
            </p:cNvCxnSpPr>
            <p:nvPr/>
          </p:nvCxnSpPr>
          <p:spPr bwMode="auto">
            <a:xfrm>
              <a:off x="3483" y="1853"/>
              <a:ext cx="69" cy="739"/>
            </a:xfrm>
            <a:prstGeom prst="curvedConnector3">
              <a:avLst>
                <a:gd name="adj1" fmla="val 49273"/>
              </a:avLst>
            </a:prstGeom>
            <a:noFill/>
            <a:ln w="25400">
              <a:solidFill>
                <a:srgbClr val="0066FF"/>
              </a:solidFill>
              <a:round/>
              <a:headEnd/>
              <a:tailEnd type="triangle" w="med" len="med"/>
            </a:ln>
            <a:effectLst/>
          </p:spPr>
        </p:cxnSp>
        <p:cxnSp>
          <p:nvCxnSpPr>
            <p:cNvPr id="715" name="AutoShape 347"/>
            <p:cNvCxnSpPr>
              <a:cxnSpLocks noChangeShapeType="1"/>
            </p:cNvCxnSpPr>
            <p:nvPr/>
          </p:nvCxnSpPr>
          <p:spPr bwMode="auto">
            <a:xfrm>
              <a:off x="4476" y="2520"/>
              <a:ext cx="852" cy="0"/>
            </a:xfrm>
            <a:prstGeom prst="straightConnector1">
              <a:avLst/>
            </a:prstGeom>
            <a:noFill/>
            <a:ln w="25400">
              <a:solidFill>
                <a:srgbClr val="0066FF"/>
              </a:solidFill>
              <a:round/>
              <a:headEnd/>
              <a:tailEnd type="triangle" w="med" len="med"/>
            </a:ln>
            <a:effectLst/>
          </p:spPr>
        </p:cxnSp>
      </p:grpSp>
      <p:grpSp>
        <p:nvGrpSpPr>
          <p:cNvPr id="716" name="Group 348"/>
          <p:cNvGrpSpPr>
            <a:grpSpLocks/>
          </p:cNvGrpSpPr>
          <p:nvPr/>
        </p:nvGrpSpPr>
        <p:grpSpPr bwMode="auto">
          <a:xfrm>
            <a:off x="1743075" y="3146425"/>
            <a:ext cx="6681788" cy="2371725"/>
            <a:chOff x="1146" y="1026"/>
            <a:chExt cx="4209" cy="1494"/>
          </a:xfrm>
        </p:grpSpPr>
        <p:grpSp>
          <p:nvGrpSpPr>
            <p:cNvPr id="717" name="Group 349"/>
            <p:cNvGrpSpPr>
              <a:grpSpLocks/>
            </p:cNvGrpSpPr>
            <p:nvPr/>
          </p:nvGrpSpPr>
          <p:grpSpPr bwMode="auto">
            <a:xfrm>
              <a:off x="1146" y="2002"/>
              <a:ext cx="248" cy="240"/>
              <a:chOff x="1576" y="1632"/>
              <a:chExt cx="248" cy="240"/>
            </a:xfrm>
          </p:grpSpPr>
          <p:sp>
            <p:nvSpPr>
              <p:cNvPr id="727" name="Oval 350"/>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42</a:t>
                </a:r>
              </a:p>
            </p:txBody>
          </p:sp>
          <p:sp>
            <p:nvSpPr>
              <p:cNvPr id="728" name="Freeform 351"/>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718" name="Group 352"/>
            <p:cNvGrpSpPr>
              <a:grpSpLocks/>
            </p:cNvGrpSpPr>
            <p:nvPr/>
          </p:nvGrpSpPr>
          <p:grpSpPr bwMode="auto">
            <a:xfrm>
              <a:off x="4766" y="2280"/>
              <a:ext cx="248" cy="240"/>
              <a:chOff x="1576" y="1632"/>
              <a:chExt cx="248" cy="240"/>
            </a:xfrm>
          </p:grpSpPr>
          <p:sp>
            <p:nvSpPr>
              <p:cNvPr id="725" name="Oval 353"/>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27</a:t>
                </a:r>
              </a:p>
            </p:txBody>
          </p:sp>
          <p:sp>
            <p:nvSpPr>
              <p:cNvPr id="726" name="Freeform 354"/>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719" name="Group 355"/>
            <p:cNvGrpSpPr>
              <a:grpSpLocks/>
            </p:cNvGrpSpPr>
            <p:nvPr/>
          </p:nvGrpSpPr>
          <p:grpSpPr bwMode="auto">
            <a:xfrm>
              <a:off x="2097" y="1337"/>
              <a:ext cx="248" cy="240"/>
              <a:chOff x="1576" y="1632"/>
              <a:chExt cx="248" cy="240"/>
            </a:xfrm>
          </p:grpSpPr>
          <p:sp>
            <p:nvSpPr>
              <p:cNvPr id="723" name="Oval 356"/>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24</a:t>
                </a:r>
              </a:p>
            </p:txBody>
          </p:sp>
          <p:sp>
            <p:nvSpPr>
              <p:cNvPr id="724" name="Freeform 357"/>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720" name="Group 358"/>
            <p:cNvGrpSpPr>
              <a:grpSpLocks/>
            </p:cNvGrpSpPr>
            <p:nvPr/>
          </p:nvGrpSpPr>
          <p:grpSpPr bwMode="auto">
            <a:xfrm>
              <a:off x="5107" y="1026"/>
              <a:ext cx="248" cy="240"/>
              <a:chOff x="1576" y="1632"/>
              <a:chExt cx="248" cy="240"/>
            </a:xfrm>
          </p:grpSpPr>
          <p:sp>
            <p:nvSpPr>
              <p:cNvPr id="721" name="Oval 359"/>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15</a:t>
                </a:r>
              </a:p>
            </p:txBody>
          </p:sp>
          <p:sp>
            <p:nvSpPr>
              <p:cNvPr id="722" name="Freeform 360"/>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grpSp>
        <p:nvGrpSpPr>
          <p:cNvPr id="729" name="Group 361"/>
          <p:cNvGrpSpPr>
            <a:grpSpLocks/>
          </p:cNvGrpSpPr>
          <p:nvPr/>
        </p:nvGrpSpPr>
        <p:grpSpPr bwMode="auto">
          <a:xfrm>
            <a:off x="736600" y="4648200"/>
            <a:ext cx="7459663" cy="1289050"/>
            <a:chOff x="512" y="1972"/>
            <a:chExt cx="4699" cy="812"/>
          </a:xfrm>
        </p:grpSpPr>
        <p:cxnSp>
          <p:nvCxnSpPr>
            <p:cNvPr id="730" name="AutoShape 362"/>
            <p:cNvCxnSpPr>
              <a:cxnSpLocks noChangeShapeType="1"/>
            </p:cNvCxnSpPr>
            <p:nvPr/>
          </p:nvCxnSpPr>
          <p:spPr bwMode="auto">
            <a:xfrm>
              <a:off x="512" y="2304"/>
              <a:ext cx="320" cy="240"/>
            </a:xfrm>
            <a:prstGeom prst="curvedConnector3">
              <a:avLst>
                <a:gd name="adj1" fmla="val 18750"/>
              </a:avLst>
            </a:prstGeom>
            <a:noFill/>
            <a:ln w="25400">
              <a:solidFill>
                <a:srgbClr val="FF3300"/>
              </a:solidFill>
              <a:round/>
              <a:headEnd/>
              <a:tailEnd type="triangle" w="med" len="med"/>
            </a:ln>
            <a:effectLst/>
          </p:spPr>
        </p:cxnSp>
        <p:cxnSp>
          <p:nvCxnSpPr>
            <p:cNvPr id="731" name="AutoShape 363"/>
            <p:cNvCxnSpPr>
              <a:cxnSpLocks noChangeShapeType="1"/>
            </p:cNvCxnSpPr>
            <p:nvPr/>
          </p:nvCxnSpPr>
          <p:spPr bwMode="auto">
            <a:xfrm rot="5400000" flipH="1" flipV="1">
              <a:off x="2933" y="1995"/>
              <a:ext cx="401" cy="356"/>
            </a:xfrm>
            <a:prstGeom prst="curvedConnector3">
              <a:avLst>
                <a:gd name="adj1" fmla="val 50000"/>
              </a:avLst>
            </a:prstGeom>
            <a:noFill/>
            <a:ln w="25400">
              <a:solidFill>
                <a:srgbClr val="FF3300"/>
              </a:solidFill>
              <a:round/>
              <a:headEnd/>
              <a:tailEnd type="triangle" w="med" len="med"/>
            </a:ln>
            <a:effectLst/>
          </p:spPr>
        </p:cxnSp>
        <p:cxnSp>
          <p:nvCxnSpPr>
            <p:cNvPr id="732" name="AutoShape 364"/>
            <p:cNvCxnSpPr>
              <a:cxnSpLocks noChangeShapeType="1"/>
            </p:cNvCxnSpPr>
            <p:nvPr/>
          </p:nvCxnSpPr>
          <p:spPr bwMode="auto">
            <a:xfrm>
              <a:off x="4494" y="2544"/>
              <a:ext cx="717" cy="240"/>
            </a:xfrm>
            <a:prstGeom prst="curvedConnector3">
              <a:avLst>
                <a:gd name="adj1" fmla="val 49931"/>
              </a:avLst>
            </a:prstGeom>
            <a:noFill/>
            <a:ln w="25400">
              <a:solidFill>
                <a:srgbClr val="FF3300"/>
              </a:solidFill>
              <a:round/>
              <a:headEnd/>
              <a:tailEnd type="triangle" w="med" len="med"/>
            </a:ln>
            <a:effectLst/>
          </p:spPr>
        </p:cxnSp>
      </p:grpSp>
      <p:sp>
        <p:nvSpPr>
          <p:cNvPr id="733" name="Rectangle 2"/>
          <p:cNvSpPr>
            <a:spLocks noChangeArrowheads="1"/>
          </p:cNvSpPr>
          <p:nvPr/>
        </p:nvSpPr>
        <p:spPr bwMode="auto">
          <a:xfrm>
            <a:off x="381000" y="2743200"/>
            <a:ext cx="8534400" cy="3352800"/>
          </a:xfrm>
          <a:prstGeom prst="rect">
            <a:avLst/>
          </a:prstGeom>
          <a:noFill/>
          <a:ln w="25400">
            <a:solidFill>
              <a:schemeClr val="tx1"/>
            </a:solidFill>
            <a:miter lim="800000"/>
            <a:headEnd/>
            <a:tailEnd/>
          </a:ln>
          <a:effectLst/>
        </p:spPr>
        <p:txBody>
          <a:bodyPr wrap="none" anchor="ctr"/>
          <a:lstStyle/>
          <a:p>
            <a:endParaRPr lang="en-US" sz="1000"/>
          </a:p>
        </p:txBody>
      </p:sp>
      <p:sp>
        <p:nvSpPr>
          <p:cNvPr id="734" name="Rectangular Callout 733"/>
          <p:cNvSpPr/>
          <p:nvPr/>
        </p:nvSpPr>
        <p:spPr>
          <a:xfrm>
            <a:off x="457200" y="2209800"/>
            <a:ext cx="3962400" cy="990600"/>
          </a:xfrm>
          <a:prstGeom prst="wedgeRectCallout">
            <a:avLst>
              <a:gd name="adj1" fmla="val 24668"/>
              <a:gd name="adj2" fmla="val 700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Addition of model context provides the structure to the data to make it more meaningful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42" name="Rectangle 2"/>
          <p:cNvSpPr>
            <a:spLocks noGrp="1" noChangeArrowheads="1"/>
          </p:cNvSpPr>
          <p:nvPr>
            <p:ph type="title" sz="quarter"/>
          </p:nvPr>
        </p:nvSpPr>
        <p:spPr>
          <a:xfrm>
            <a:off x="304800" y="355600"/>
            <a:ext cx="7924800" cy="1143000"/>
          </a:xfrm>
        </p:spPr>
        <p:txBody>
          <a:bodyPr>
            <a:normAutofit/>
          </a:bodyPr>
          <a:lstStyle/>
          <a:p>
            <a:r>
              <a:rPr lang="en-US" sz="3600" dirty="0">
                <a:solidFill>
                  <a:schemeClr val="tx1"/>
                </a:solidFill>
              </a:rPr>
              <a:t>Information + Rules = Knowledge</a:t>
            </a:r>
          </a:p>
        </p:txBody>
      </p:sp>
      <p:sp>
        <p:nvSpPr>
          <p:cNvPr id="369" name="Rectangle 368"/>
          <p:cNvSpPr/>
          <p:nvPr/>
        </p:nvSpPr>
        <p:spPr>
          <a:xfrm>
            <a:off x="381000" y="1371600"/>
            <a:ext cx="8382000" cy="484428"/>
          </a:xfrm>
          <a:prstGeom prst="rect">
            <a:avLst/>
          </a:prstGeom>
        </p:spPr>
        <p:txBody>
          <a:bodyPr wrap="square">
            <a:spAutoFit/>
          </a:bodyPr>
          <a:lstStyle/>
          <a:p>
            <a:pPr marL="342900" indent="-342900" fontAlgn="base">
              <a:lnSpc>
                <a:spcPct val="80000"/>
              </a:lnSpc>
              <a:spcBef>
                <a:spcPct val="20000"/>
              </a:spcBef>
              <a:spcAft>
                <a:spcPct val="0"/>
              </a:spcAft>
              <a:buFont typeface="Arial" pitchFamily="34" charset="0"/>
              <a:buChar char="•"/>
            </a:pPr>
            <a:r>
              <a:rPr lang="en-US" sz="1400" i="1" dirty="0">
                <a:latin typeface="Calibri" pitchFamily="34" charset="0"/>
              </a:rPr>
              <a:t>Knowledge is defined as "know-how, know-who, and know-when.” </a:t>
            </a:r>
          </a:p>
          <a:p>
            <a:pPr marL="342900" indent="-342900" fontAlgn="base">
              <a:lnSpc>
                <a:spcPct val="80000"/>
              </a:lnSpc>
              <a:spcBef>
                <a:spcPct val="20000"/>
              </a:spcBef>
              <a:spcAft>
                <a:spcPct val="0"/>
              </a:spcAft>
              <a:buFont typeface="Arial" pitchFamily="34" charset="0"/>
              <a:buChar char="•"/>
            </a:pPr>
            <a:r>
              <a:rPr lang="en-US" sz="1400" i="1" dirty="0">
                <a:latin typeface="Calibri" pitchFamily="34" charset="0"/>
              </a:rPr>
              <a:t>“Knowledge is action, not a description of action”</a:t>
            </a:r>
          </a:p>
        </p:txBody>
      </p:sp>
      <p:grpSp>
        <p:nvGrpSpPr>
          <p:cNvPr id="386" name="Group 3"/>
          <p:cNvGrpSpPr>
            <a:grpSpLocks/>
          </p:cNvGrpSpPr>
          <p:nvPr/>
        </p:nvGrpSpPr>
        <p:grpSpPr bwMode="auto">
          <a:xfrm>
            <a:off x="292100" y="3733800"/>
            <a:ext cx="8623300" cy="2209800"/>
            <a:chOff x="328" y="1392"/>
            <a:chExt cx="5432" cy="1392"/>
          </a:xfrm>
        </p:grpSpPr>
        <p:graphicFrame>
          <p:nvGraphicFramePr>
            <p:cNvPr id="388" name="Object 4"/>
            <p:cNvGraphicFramePr>
              <a:graphicFrameLocks noChangeAspect="1"/>
            </p:cNvGraphicFramePr>
            <p:nvPr/>
          </p:nvGraphicFramePr>
          <p:xfrm>
            <a:off x="328" y="2033"/>
            <a:ext cx="497" cy="342"/>
          </p:xfrm>
          <a:graphic>
            <a:graphicData uri="http://schemas.openxmlformats.org/presentationml/2006/ole">
              <mc:AlternateContent xmlns:mc="http://schemas.openxmlformats.org/markup-compatibility/2006">
                <mc:Choice xmlns:v="urn:schemas-microsoft-com:vml" Requires="v">
                  <p:oleObj spid="_x0000_s2102" name="Visio" r:id="rId4" imgW="2569698" imgH="2000340" progId="">
                    <p:embed/>
                  </p:oleObj>
                </mc:Choice>
                <mc:Fallback>
                  <p:oleObj name="Visio" r:id="rId4" imgW="2569698" imgH="2000340" progId="">
                    <p:embed/>
                    <p:pic>
                      <p:nvPicPr>
                        <p:cNvPr id="38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 y="2033"/>
                          <a:ext cx="497" cy="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 name="Object 5"/>
            <p:cNvGraphicFramePr>
              <a:graphicFrameLocks noChangeAspect="1"/>
            </p:cNvGraphicFramePr>
            <p:nvPr/>
          </p:nvGraphicFramePr>
          <p:xfrm>
            <a:off x="2448" y="2177"/>
            <a:ext cx="528" cy="386"/>
          </p:xfrm>
          <a:graphic>
            <a:graphicData uri="http://schemas.openxmlformats.org/presentationml/2006/ole">
              <mc:AlternateContent xmlns:mc="http://schemas.openxmlformats.org/markup-compatibility/2006">
                <mc:Choice xmlns:v="urn:schemas-microsoft-com:vml" Requires="v">
                  <p:oleObj spid="_x0000_s2103" name="Visio" r:id="rId6" imgW="1123973" imgH="824116" progId="">
                    <p:embed/>
                  </p:oleObj>
                </mc:Choice>
                <mc:Fallback>
                  <p:oleObj name="Visio" r:id="rId6" imgW="1123973" imgH="824116" progId="">
                    <p:embed/>
                    <p:pic>
                      <p:nvPicPr>
                        <p:cNvPr id="389"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48" y="2177"/>
                          <a:ext cx="528" cy="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0" name="Object 6"/>
            <p:cNvGraphicFramePr>
              <a:graphicFrameLocks noChangeAspect="1"/>
            </p:cNvGraphicFramePr>
            <p:nvPr/>
          </p:nvGraphicFramePr>
          <p:xfrm>
            <a:off x="2400" y="1409"/>
            <a:ext cx="528" cy="386"/>
          </p:xfrm>
          <a:graphic>
            <a:graphicData uri="http://schemas.openxmlformats.org/presentationml/2006/ole">
              <mc:AlternateContent xmlns:mc="http://schemas.openxmlformats.org/markup-compatibility/2006">
                <mc:Choice xmlns:v="urn:schemas-microsoft-com:vml" Requires="v">
                  <p:oleObj spid="_x0000_s2104" name="Visio" r:id="rId8" imgW="1123973" imgH="824116" progId="">
                    <p:embed/>
                  </p:oleObj>
                </mc:Choice>
                <mc:Fallback>
                  <p:oleObj name="Visio" r:id="rId8" imgW="1123973" imgH="824116" progId="">
                    <p:embed/>
                    <p:pic>
                      <p:nvPicPr>
                        <p:cNvPr id="39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00" y="1409"/>
                          <a:ext cx="528" cy="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1" name="Object 7"/>
            <p:cNvGraphicFramePr>
              <a:graphicFrameLocks noChangeAspect="1"/>
            </p:cNvGraphicFramePr>
            <p:nvPr/>
          </p:nvGraphicFramePr>
          <p:xfrm>
            <a:off x="1824" y="1968"/>
            <a:ext cx="624" cy="404"/>
          </p:xfrm>
          <a:graphic>
            <a:graphicData uri="http://schemas.openxmlformats.org/presentationml/2006/ole">
              <mc:AlternateContent xmlns:mc="http://schemas.openxmlformats.org/markup-compatibility/2006">
                <mc:Choice xmlns:v="urn:schemas-microsoft-com:vml" Requires="v">
                  <p:oleObj spid="_x0000_s2105" name="Visio" r:id="rId10" imgW="1671530" imgH="1080523" progId="">
                    <p:embed/>
                  </p:oleObj>
                </mc:Choice>
                <mc:Fallback>
                  <p:oleObj name="Visio" r:id="rId10" imgW="1671530" imgH="1080523" progId="">
                    <p:embed/>
                    <p:pic>
                      <p:nvPicPr>
                        <p:cNvPr id="391"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24" y="1968"/>
                          <a:ext cx="62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2" name="Object 8"/>
            <p:cNvGraphicFramePr>
              <a:graphicFrameLocks noChangeAspect="1"/>
            </p:cNvGraphicFramePr>
            <p:nvPr/>
          </p:nvGraphicFramePr>
          <p:xfrm>
            <a:off x="1296" y="1968"/>
            <a:ext cx="432" cy="427"/>
          </p:xfrm>
          <a:graphic>
            <a:graphicData uri="http://schemas.openxmlformats.org/presentationml/2006/ole">
              <mc:AlternateContent xmlns:mc="http://schemas.openxmlformats.org/markup-compatibility/2006">
                <mc:Choice xmlns:v="urn:schemas-microsoft-com:vml" Requires="v">
                  <p:oleObj spid="_x0000_s2106" name="Visio" r:id="rId12" imgW="1123973" imgH="1110136" progId="">
                    <p:embed/>
                  </p:oleObj>
                </mc:Choice>
                <mc:Fallback>
                  <p:oleObj name="Visio" r:id="rId12" imgW="1123973" imgH="1110136" progId="">
                    <p:embed/>
                    <p:pic>
                      <p:nvPicPr>
                        <p:cNvPr id="392"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96" y="1968"/>
                          <a:ext cx="432" cy="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5" name="Object 9"/>
            <p:cNvGraphicFramePr>
              <a:graphicFrameLocks noChangeAspect="1"/>
            </p:cNvGraphicFramePr>
            <p:nvPr/>
          </p:nvGraphicFramePr>
          <p:xfrm>
            <a:off x="3120" y="1488"/>
            <a:ext cx="400" cy="576"/>
          </p:xfrm>
          <a:graphic>
            <a:graphicData uri="http://schemas.openxmlformats.org/presentationml/2006/ole">
              <mc:AlternateContent xmlns:mc="http://schemas.openxmlformats.org/markup-compatibility/2006">
                <mc:Choice xmlns:v="urn:schemas-microsoft-com:vml" Requires="v">
                  <p:oleObj spid="_x0000_s2107" name="Visio" r:id="rId14" imgW="942896" imgH="1357516" progId="">
                    <p:embed/>
                  </p:oleObj>
                </mc:Choice>
                <mc:Fallback>
                  <p:oleObj name="Visio" r:id="rId14" imgW="942896" imgH="1357516" progId="">
                    <p:embed/>
                    <p:pic>
                      <p:nvPicPr>
                        <p:cNvPr id="395" name="Object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20" y="1488"/>
                          <a:ext cx="400"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8" name="Object 10"/>
            <p:cNvGraphicFramePr>
              <a:graphicFrameLocks noChangeAspect="1"/>
            </p:cNvGraphicFramePr>
            <p:nvPr/>
          </p:nvGraphicFramePr>
          <p:xfrm>
            <a:off x="3552" y="2448"/>
            <a:ext cx="432" cy="287"/>
          </p:xfrm>
          <a:graphic>
            <a:graphicData uri="http://schemas.openxmlformats.org/presentationml/2006/ole">
              <mc:AlternateContent xmlns:mc="http://schemas.openxmlformats.org/markup-compatibility/2006">
                <mc:Choice xmlns:v="urn:schemas-microsoft-com:vml" Requires="v">
                  <p:oleObj spid="_x0000_s2108" name="Visio" r:id="rId16" imgW="1123973" imgH="747916" progId="">
                    <p:embed/>
                  </p:oleObj>
                </mc:Choice>
                <mc:Fallback>
                  <p:oleObj name="Visio" r:id="rId16" imgW="1123973" imgH="747916" progId="">
                    <p:embed/>
                    <p:pic>
                      <p:nvPicPr>
                        <p:cNvPr id="398" name="Object 1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552" y="2448"/>
                          <a:ext cx="432"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9" name="Object 11"/>
            <p:cNvGraphicFramePr>
              <a:graphicFrameLocks noChangeAspect="1"/>
            </p:cNvGraphicFramePr>
            <p:nvPr/>
          </p:nvGraphicFramePr>
          <p:xfrm>
            <a:off x="4176" y="2256"/>
            <a:ext cx="300" cy="528"/>
          </p:xfrm>
          <a:graphic>
            <a:graphicData uri="http://schemas.openxmlformats.org/presentationml/2006/ole">
              <mc:AlternateContent xmlns:mc="http://schemas.openxmlformats.org/markup-compatibility/2006">
                <mc:Choice xmlns:v="urn:schemas-microsoft-com:vml" Requires="v">
                  <p:oleObj spid="_x0000_s2109" name="Visio" r:id="rId18" imgW="771559" imgH="1357516" progId="">
                    <p:embed/>
                  </p:oleObj>
                </mc:Choice>
                <mc:Fallback>
                  <p:oleObj name="Visio" r:id="rId18" imgW="771559" imgH="1357516" progId="">
                    <p:embed/>
                    <p:pic>
                      <p:nvPicPr>
                        <p:cNvPr id="399" name="Object 1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76" y="2256"/>
                          <a:ext cx="300"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2" name="Object 12"/>
            <p:cNvGraphicFramePr>
              <a:graphicFrameLocks noChangeAspect="1"/>
            </p:cNvGraphicFramePr>
            <p:nvPr/>
          </p:nvGraphicFramePr>
          <p:xfrm>
            <a:off x="864" y="2304"/>
            <a:ext cx="336" cy="332"/>
          </p:xfrm>
          <a:graphic>
            <a:graphicData uri="http://schemas.openxmlformats.org/presentationml/2006/ole">
              <mc:AlternateContent xmlns:mc="http://schemas.openxmlformats.org/markup-compatibility/2006">
                <mc:Choice xmlns:v="urn:schemas-microsoft-com:vml" Requires="v">
                  <p:oleObj spid="_x0000_s2110" name="Visio" r:id="rId20" imgW="1123973" imgH="1110136" progId="">
                    <p:embed/>
                  </p:oleObj>
                </mc:Choice>
                <mc:Fallback>
                  <p:oleObj name="Visio" r:id="rId20" imgW="1123973" imgH="1110136" progId="">
                    <p:embed/>
                    <p:pic>
                      <p:nvPicPr>
                        <p:cNvPr id="402" name="Object 1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64" y="2304"/>
                          <a:ext cx="336" cy="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3" name="Object 13"/>
            <p:cNvGraphicFramePr>
              <a:graphicFrameLocks noChangeAspect="1"/>
            </p:cNvGraphicFramePr>
            <p:nvPr/>
          </p:nvGraphicFramePr>
          <p:xfrm>
            <a:off x="3600" y="1536"/>
            <a:ext cx="384" cy="216"/>
          </p:xfrm>
          <a:graphic>
            <a:graphicData uri="http://schemas.openxmlformats.org/presentationml/2006/ole">
              <mc:AlternateContent xmlns:mc="http://schemas.openxmlformats.org/markup-compatibility/2006">
                <mc:Choice xmlns:v="urn:schemas-microsoft-com:vml" Requires="v">
                  <p:oleObj spid="_x0000_s2111" name="Visio" r:id="rId22" imgW="1123973" imgH="633796" progId="">
                    <p:embed/>
                  </p:oleObj>
                </mc:Choice>
                <mc:Fallback>
                  <p:oleObj name="Visio" r:id="rId22" imgW="1123973" imgH="633796" progId="">
                    <p:embed/>
                    <p:pic>
                      <p:nvPicPr>
                        <p:cNvPr id="403" name="Object 1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600" y="1536"/>
                          <a:ext cx="384" cy="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4" name="Object 14"/>
            <p:cNvGraphicFramePr>
              <a:graphicFrameLocks noChangeAspect="1"/>
            </p:cNvGraphicFramePr>
            <p:nvPr/>
          </p:nvGraphicFramePr>
          <p:xfrm>
            <a:off x="4032" y="1392"/>
            <a:ext cx="354" cy="427"/>
          </p:xfrm>
          <a:graphic>
            <a:graphicData uri="http://schemas.openxmlformats.org/presentationml/2006/ole">
              <mc:AlternateContent xmlns:mc="http://schemas.openxmlformats.org/markup-compatibility/2006">
                <mc:Choice xmlns:v="urn:schemas-microsoft-com:vml" Requires="v">
                  <p:oleObj spid="_x0000_s2112" name="Visio" r:id="rId24" imgW="1123973" imgH="1357516" progId="">
                    <p:embed/>
                  </p:oleObj>
                </mc:Choice>
                <mc:Fallback>
                  <p:oleObj name="Visio" r:id="rId24" imgW="1123973" imgH="1357516" progId="">
                    <p:embed/>
                    <p:pic>
                      <p:nvPicPr>
                        <p:cNvPr id="404" name="Object 14"/>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032" y="1392"/>
                          <a:ext cx="354" cy="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5" name="Object 15"/>
            <p:cNvGraphicFramePr>
              <a:graphicFrameLocks noChangeAspect="1"/>
            </p:cNvGraphicFramePr>
            <p:nvPr/>
          </p:nvGraphicFramePr>
          <p:xfrm>
            <a:off x="4464" y="1440"/>
            <a:ext cx="354" cy="296"/>
          </p:xfrm>
          <a:graphic>
            <a:graphicData uri="http://schemas.openxmlformats.org/presentationml/2006/ole">
              <mc:AlternateContent xmlns:mc="http://schemas.openxmlformats.org/markup-compatibility/2006">
                <mc:Choice xmlns:v="urn:schemas-microsoft-com:vml" Requires="v">
                  <p:oleObj spid="_x0000_s2113" name="Visio" r:id="rId26" imgW="1123973" imgH="938596" progId="">
                    <p:embed/>
                  </p:oleObj>
                </mc:Choice>
                <mc:Fallback>
                  <p:oleObj name="Visio" r:id="rId26" imgW="1123973" imgH="938596" progId="">
                    <p:embed/>
                    <p:pic>
                      <p:nvPicPr>
                        <p:cNvPr id="405" name="Object 15"/>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464" y="1440"/>
                          <a:ext cx="354" cy="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6" name="Object 16"/>
            <p:cNvGraphicFramePr>
              <a:graphicFrameLocks noChangeAspect="1"/>
            </p:cNvGraphicFramePr>
            <p:nvPr/>
          </p:nvGraphicFramePr>
          <p:xfrm>
            <a:off x="4848" y="1440"/>
            <a:ext cx="480" cy="275"/>
          </p:xfrm>
          <a:graphic>
            <a:graphicData uri="http://schemas.openxmlformats.org/presentationml/2006/ole">
              <mc:AlternateContent xmlns:mc="http://schemas.openxmlformats.org/markup-compatibility/2006">
                <mc:Choice xmlns:v="urn:schemas-microsoft-com:vml" Requires="v">
                  <p:oleObj spid="_x0000_s2114" name="Visio" r:id="rId28" imgW="1671530" imgH="958459" progId="">
                    <p:embed/>
                  </p:oleObj>
                </mc:Choice>
                <mc:Fallback>
                  <p:oleObj name="Visio" r:id="rId28" imgW="1671530" imgH="958459" progId="">
                    <p:embed/>
                    <p:pic>
                      <p:nvPicPr>
                        <p:cNvPr id="406" name="Object 16"/>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848" y="1440"/>
                          <a:ext cx="480"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07" name="Group 17"/>
            <p:cNvGrpSpPr>
              <a:grpSpLocks/>
            </p:cNvGrpSpPr>
            <p:nvPr/>
          </p:nvGrpSpPr>
          <p:grpSpPr bwMode="auto">
            <a:xfrm>
              <a:off x="5334" y="1488"/>
              <a:ext cx="426" cy="126"/>
              <a:chOff x="2150" y="1857"/>
              <a:chExt cx="366" cy="74"/>
            </a:xfrm>
          </p:grpSpPr>
          <p:grpSp>
            <p:nvGrpSpPr>
              <p:cNvPr id="408" name="Group 18"/>
              <p:cNvGrpSpPr>
                <a:grpSpLocks/>
              </p:cNvGrpSpPr>
              <p:nvPr/>
            </p:nvGrpSpPr>
            <p:grpSpPr bwMode="auto">
              <a:xfrm>
                <a:off x="2180" y="1857"/>
                <a:ext cx="80" cy="18"/>
                <a:chOff x="2180" y="1857"/>
                <a:chExt cx="80" cy="18"/>
              </a:xfrm>
            </p:grpSpPr>
            <p:sp>
              <p:nvSpPr>
                <p:cNvPr id="677" name="Freeform 19"/>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678" name="Freeform 2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grpSp>
          <p:grpSp>
            <p:nvGrpSpPr>
              <p:cNvPr id="409" name="Group 21"/>
              <p:cNvGrpSpPr>
                <a:grpSpLocks/>
              </p:cNvGrpSpPr>
              <p:nvPr/>
            </p:nvGrpSpPr>
            <p:grpSpPr bwMode="auto">
              <a:xfrm>
                <a:off x="2168" y="1875"/>
                <a:ext cx="98" cy="34"/>
                <a:chOff x="2168" y="1875"/>
                <a:chExt cx="98" cy="34"/>
              </a:xfrm>
            </p:grpSpPr>
            <p:sp>
              <p:nvSpPr>
                <p:cNvPr id="675" name="Freeform 2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676" name="Freeform 23"/>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grpSp>
          <p:grpSp>
            <p:nvGrpSpPr>
              <p:cNvPr id="410" name="Group 24"/>
              <p:cNvGrpSpPr>
                <a:grpSpLocks/>
              </p:cNvGrpSpPr>
              <p:nvPr/>
            </p:nvGrpSpPr>
            <p:grpSpPr bwMode="auto">
              <a:xfrm>
                <a:off x="2181" y="1893"/>
                <a:ext cx="24" cy="26"/>
                <a:chOff x="2181" y="1893"/>
                <a:chExt cx="24" cy="26"/>
              </a:xfrm>
            </p:grpSpPr>
            <p:sp>
              <p:nvSpPr>
                <p:cNvPr id="673" name="Oval 25"/>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674" name="Oval 26"/>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grpSp>
          <p:grpSp>
            <p:nvGrpSpPr>
              <p:cNvPr id="411" name="Group 27"/>
              <p:cNvGrpSpPr>
                <a:grpSpLocks/>
              </p:cNvGrpSpPr>
              <p:nvPr/>
            </p:nvGrpSpPr>
            <p:grpSpPr bwMode="auto">
              <a:xfrm>
                <a:off x="2229" y="1895"/>
                <a:ext cx="24" cy="25"/>
                <a:chOff x="2229" y="1895"/>
                <a:chExt cx="24" cy="25"/>
              </a:xfrm>
            </p:grpSpPr>
            <p:sp>
              <p:nvSpPr>
                <p:cNvPr id="671" name="Oval 28"/>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672" name="Oval 29"/>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grpSp>
          <p:sp>
            <p:nvSpPr>
              <p:cNvPr id="412" name="Line 30"/>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grpSp>
            <p:nvGrpSpPr>
              <p:cNvPr id="413" name="Group 31"/>
              <p:cNvGrpSpPr>
                <a:grpSpLocks/>
              </p:cNvGrpSpPr>
              <p:nvPr/>
            </p:nvGrpSpPr>
            <p:grpSpPr bwMode="auto">
              <a:xfrm>
                <a:off x="2289" y="1860"/>
                <a:ext cx="81" cy="17"/>
                <a:chOff x="2289" y="1860"/>
                <a:chExt cx="81" cy="17"/>
              </a:xfrm>
            </p:grpSpPr>
            <p:sp>
              <p:nvSpPr>
                <p:cNvPr id="669" name="Freeform 32"/>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670" name="Freeform 33"/>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grpSp>
          <p:grpSp>
            <p:nvGrpSpPr>
              <p:cNvPr id="414" name="Group 34"/>
              <p:cNvGrpSpPr>
                <a:grpSpLocks/>
              </p:cNvGrpSpPr>
              <p:nvPr/>
            </p:nvGrpSpPr>
            <p:grpSpPr bwMode="auto">
              <a:xfrm>
                <a:off x="2277" y="1877"/>
                <a:ext cx="99" cy="34"/>
                <a:chOff x="2277" y="1877"/>
                <a:chExt cx="99" cy="34"/>
              </a:xfrm>
            </p:grpSpPr>
            <p:sp>
              <p:nvSpPr>
                <p:cNvPr id="667" name="Freeform 35"/>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668" name="Freeform 36"/>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grpSp>
          <p:grpSp>
            <p:nvGrpSpPr>
              <p:cNvPr id="415" name="Group 37"/>
              <p:cNvGrpSpPr>
                <a:grpSpLocks/>
              </p:cNvGrpSpPr>
              <p:nvPr/>
            </p:nvGrpSpPr>
            <p:grpSpPr bwMode="auto">
              <a:xfrm>
                <a:off x="2290" y="1896"/>
                <a:ext cx="24" cy="25"/>
                <a:chOff x="2290" y="1896"/>
                <a:chExt cx="24" cy="25"/>
              </a:xfrm>
            </p:grpSpPr>
            <p:sp>
              <p:nvSpPr>
                <p:cNvPr id="665" name="Oval 38"/>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666" name="Oval 39"/>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grpSp>
          <p:grpSp>
            <p:nvGrpSpPr>
              <p:cNvPr id="416" name="Group 40"/>
              <p:cNvGrpSpPr>
                <a:grpSpLocks/>
              </p:cNvGrpSpPr>
              <p:nvPr/>
            </p:nvGrpSpPr>
            <p:grpSpPr bwMode="auto">
              <a:xfrm>
                <a:off x="2338" y="1897"/>
                <a:ext cx="25" cy="26"/>
                <a:chOff x="2338" y="1897"/>
                <a:chExt cx="25" cy="26"/>
              </a:xfrm>
            </p:grpSpPr>
            <p:sp>
              <p:nvSpPr>
                <p:cNvPr id="663" name="Oval 41"/>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664" name="Oval 42"/>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grpSp>
          <p:sp>
            <p:nvSpPr>
              <p:cNvPr id="417" name="Line 43"/>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grpSp>
            <p:nvGrpSpPr>
              <p:cNvPr id="418" name="Group 44"/>
              <p:cNvGrpSpPr>
                <a:grpSpLocks/>
              </p:cNvGrpSpPr>
              <p:nvPr/>
            </p:nvGrpSpPr>
            <p:grpSpPr bwMode="auto">
              <a:xfrm>
                <a:off x="2394" y="1860"/>
                <a:ext cx="79" cy="16"/>
                <a:chOff x="2394" y="1860"/>
                <a:chExt cx="79" cy="16"/>
              </a:xfrm>
            </p:grpSpPr>
            <p:sp>
              <p:nvSpPr>
                <p:cNvPr id="661" name="Freeform 45"/>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662" name="Freeform 46"/>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grpSp>
          <p:grpSp>
            <p:nvGrpSpPr>
              <p:cNvPr id="419" name="Group 47"/>
              <p:cNvGrpSpPr>
                <a:grpSpLocks/>
              </p:cNvGrpSpPr>
              <p:nvPr/>
            </p:nvGrpSpPr>
            <p:grpSpPr bwMode="auto">
              <a:xfrm>
                <a:off x="2382" y="1876"/>
                <a:ext cx="98" cy="34"/>
                <a:chOff x="2382" y="1876"/>
                <a:chExt cx="98" cy="34"/>
              </a:xfrm>
            </p:grpSpPr>
            <p:sp>
              <p:nvSpPr>
                <p:cNvPr id="659" name="Freeform 48"/>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660" name="Freeform 49"/>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grpSp>
          <p:grpSp>
            <p:nvGrpSpPr>
              <p:cNvPr id="420" name="Group 50"/>
              <p:cNvGrpSpPr>
                <a:grpSpLocks/>
              </p:cNvGrpSpPr>
              <p:nvPr/>
            </p:nvGrpSpPr>
            <p:grpSpPr bwMode="auto">
              <a:xfrm>
                <a:off x="2394" y="1895"/>
                <a:ext cx="25" cy="25"/>
                <a:chOff x="2394" y="1895"/>
                <a:chExt cx="25" cy="25"/>
              </a:xfrm>
            </p:grpSpPr>
            <p:sp>
              <p:nvSpPr>
                <p:cNvPr id="657" name="Oval 51"/>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658" name="Oval 52"/>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grpSp>
          <p:grpSp>
            <p:nvGrpSpPr>
              <p:cNvPr id="421" name="Group 53"/>
              <p:cNvGrpSpPr>
                <a:grpSpLocks/>
              </p:cNvGrpSpPr>
              <p:nvPr/>
            </p:nvGrpSpPr>
            <p:grpSpPr bwMode="auto">
              <a:xfrm>
                <a:off x="2443" y="1896"/>
                <a:ext cx="24" cy="26"/>
                <a:chOff x="2443" y="1896"/>
                <a:chExt cx="24" cy="26"/>
              </a:xfrm>
            </p:grpSpPr>
            <p:sp>
              <p:nvSpPr>
                <p:cNvPr id="655" name="Oval 54"/>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656" name="Oval 55"/>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grpSp>
          <p:sp>
            <p:nvSpPr>
              <p:cNvPr id="422" name="Line 56"/>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423" name="Line 57"/>
              <p:cNvSpPr>
                <a:spLocks noChangeShapeType="1"/>
              </p:cNvSpPr>
              <p:nvPr/>
            </p:nvSpPr>
            <p:spPr bwMode="auto">
              <a:xfrm>
                <a:off x="2150" y="1922"/>
                <a:ext cx="366" cy="1"/>
              </a:xfrm>
              <a:prstGeom prst="line">
                <a:avLst/>
              </a:prstGeom>
              <a:noFill/>
              <a:ln w="1588" cap="rnd">
                <a:solidFill>
                  <a:srgbClr val="000000"/>
                </a:solidFill>
                <a:round/>
                <a:headEnd/>
                <a:tailEnd/>
              </a:ln>
            </p:spPr>
            <p:txBody>
              <a:bodyPr/>
              <a:lstStyle/>
              <a:p>
                <a:endParaRPr lang="en-US"/>
              </a:p>
            </p:txBody>
          </p:sp>
          <p:sp>
            <p:nvSpPr>
              <p:cNvPr id="424" name="Rectangle 58"/>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425" name="Rectangle 59"/>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426" name="Rectangle 60"/>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427" name="Rectangle 61"/>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428" name="Rectangle 62"/>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429" name="Rectangle 63"/>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430" name="Rectangle 64"/>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431" name="Rectangle 65"/>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432" name="Rectangle 66"/>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433" name="Rectangle 67"/>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434" name="Rectangle 68"/>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435" name="Rectangle 69"/>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436" name="Rectangle 70"/>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437" name="Rectangle 71"/>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438" name="Rectangle 72"/>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439" name="Rectangle 73"/>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440" name="Rectangle 74"/>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441" name="Rectangle 75"/>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442" name="Rectangle 76"/>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443" name="Rectangle 77"/>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444" name="Rectangle 78"/>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445" name="Rectangle 79"/>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446" name="Rectangle 80"/>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447" name="Rectangle 81"/>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448" name="Rectangle 82"/>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449" name="Rectangle 83"/>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450" name="Rectangle 84"/>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451" name="Rectangle 85"/>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452" name="Rectangle 86"/>
              <p:cNvSpPr>
                <a:spLocks noChangeArrowheads="1"/>
              </p:cNvSpPr>
              <p:nvPr/>
            </p:nvSpPr>
            <p:spPr bwMode="auto">
              <a:xfrm>
                <a:off x="2482" y="1923"/>
                <a:ext cx="7" cy="8"/>
              </a:xfrm>
              <a:prstGeom prst="rect">
                <a:avLst/>
              </a:prstGeom>
              <a:solidFill>
                <a:srgbClr val="808080"/>
              </a:solidFill>
              <a:ln w="9525">
                <a:noFill/>
                <a:miter lim="800000"/>
                <a:headEnd/>
                <a:tailEnd/>
              </a:ln>
            </p:spPr>
            <p:txBody>
              <a:bodyPr/>
              <a:lstStyle/>
              <a:p>
                <a:endParaRPr lang="en-US"/>
              </a:p>
            </p:txBody>
          </p:sp>
          <p:sp>
            <p:nvSpPr>
              <p:cNvPr id="453" name="Rectangle 87"/>
              <p:cNvSpPr>
                <a:spLocks noChangeArrowheads="1"/>
              </p:cNvSpPr>
              <p:nvPr/>
            </p:nvSpPr>
            <p:spPr bwMode="auto">
              <a:xfrm>
                <a:off x="2482" y="1923"/>
                <a:ext cx="7" cy="8"/>
              </a:xfrm>
              <a:prstGeom prst="rect">
                <a:avLst/>
              </a:prstGeom>
              <a:noFill/>
              <a:ln w="1588" cap="rnd">
                <a:solidFill>
                  <a:srgbClr val="000000"/>
                </a:solidFill>
                <a:miter lim="800000"/>
                <a:headEnd/>
                <a:tailEnd/>
              </a:ln>
            </p:spPr>
            <p:txBody>
              <a:bodyPr/>
              <a:lstStyle/>
              <a:p>
                <a:endParaRPr lang="en-US"/>
              </a:p>
            </p:txBody>
          </p:sp>
          <p:sp>
            <p:nvSpPr>
              <p:cNvPr id="454" name="Rectangle 88"/>
              <p:cNvSpPr>
                <a:spLocks noChangeArrowheads="1"/>
              </p:cNvSpPr>
              <p:nvPr/>
            </p:nvSpPr>
            <p:spPr bwMode="auto">
              <a:xfrm>
                <a:off x="2505" y="1923"/>
                <a:ext cx="7" cy="8"/>
              </a:xfrm>
              <a:prstGeom prst="rect">
                <a:avLst/>
              </a:prstGeom>
              <a:solidFill>
                <a:srgbClr val="808080"/>
              </a:solidFill>
              <a:ln w="9525">
                <a:noFill/>
                <a:miter lim="800000"/>
                <a:headEnd/>
                <a:tailEnd/>
              </a:ln>
            </p:spPr>
            <p:txBody>
              <a:bodyPr/>
              <a:lstStyle/>
              <a:p>
                <a:endParaRPr lang="en-US"/>
              </a:p>
            </p:txBody>
          </p:sp>
          <p:sp>
            <p:nvSpPr>
              <p:cNvPr id="455" name="Rectangle 89"/>
              <p:cNvSpPr>
                <a:spLocks noChangeArrowheads="1"/>
              </p:cNvSpPr>
              <p:nvPr/>
            </p:nvSpPr>
            <p:spPr bwMode="auto">
              <a:xfrm>
                <a:off x="2505" y="1923"/>
                <a:ext cx="7" cy="8"/>
              </a:xfrm>
              <a:prstGeom prst="rect">
                <a:avLst/>
              </a:prstGeom>
              <a:noFill/>
              <a:ln w="1588" cap="rnd">
                <a:solidFill>
                  <a:srgbClr val="000000"/>
                </a:solidFill>
                <a:miter lim="800000"/>
                <a:headEnd/>
                <a:tailEnd/>
              </a:ln>
            </p:spPr>
            <p:txBody>
              <a:bodyPr/>
              <a:lstStyle/>
              <a:p>
                <a:endParaRPr lang="en-US"/>
              </a:p>
            </p:txBody>
          </p:sp>
          <p:sp>
            <p:nvSpPr>
              <p:cNvPr id="456" name="Freeform 9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457" name="Freeform 91"/>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458" name="Freeform 9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459" name="Freeform 93"/>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460" name="Oval 94"/>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461" name="Oval 95"/>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462" name="Oval 96"/>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463" name="Oval 97"/>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464" name="Line 98"/>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sp>
            <p:nvSpPr>
              <p:cNvPr id="465" name="Freeform 99"/>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466" name="Freeform 100"/>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467" name="Freeform 101"/>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468" name="Freeform 102"/>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469" name="Oval 103"/>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470" name="Oval 104"/>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471" name="Oval 105"/>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472" name="Oval 106"/>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473" name="Line 107"/>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sp>
            <p:nvSpPr>
              <p:cNvPr id="474" name="Freeform 108"/>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475" name="Freeform 109"/>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476" name="Freeform 110"/>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477" name="Freeform 111"/>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478" name="Oval 112"/>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479" name="Oval 113"/>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480" name="Oval 114"/>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481" name="Oval 115"/>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482" name="Line 116"/>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483" name="Line 117"/>
              <p:cNvSpPr>
                <a:spLocks noChangeShapeType="1"/>
              </p:cNvSpPr>
              <p:nvPr/>
            </p:nvSpPr>
            <p:spPr bwMode="auto">
              <a:xfrm>
                <a:off x="2150" y="1922"/>
                <a:ext cx="366" cy="1"/>
              </a:xfrm>
              <a:prstGeom prst="line">
                <a:avLst/>
              </a:prstGeom>
              <a:noFill/>
              <a:ln w="1588" cap="rnd">
                <a:solidFill>
                  <a:srgbClr val="000000"/>
                </a:solidFill>
                <a:round/>
                <a:headEnd/>
                <a:tailEnd/>
              </a:ln>
            </p:spPr>
            <p:txBody>
              <a:bodyPr/>
              <a:lstStyle/>
              <a:p>
                <a:endParaRPr lang="en-US"/>
              </a:p>
            </p:txBody>
          </p:sp>
          <p:sp>
            <p:nvSpPr>
              <p:cNvPr id="484" name="Rectangle 118"/>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485" name="Rectangle 119"/>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486" name="Rectangle 120"/>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487" name="Rectangle 121"/>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488" name="Rectangle 122"/>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489" name="Rectangle 123"/>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490" name="Rectangle 124"/>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491" name="Rectangle 125"/>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492" name="Rectangle 126"/>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493" name="Rectangle 127"/>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494" name="Rectangle 128"/>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495" name="Rectangle 129"/>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496" name="Rectangle 130"/>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497" name="Rectangle 131"/>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498" name="Rectangle 132"/>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499" name="Rectangle 133"/>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500" name="Rectangle 134"/>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501" name="Rectangle 135"/>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502" name="Rectangle 136"/>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503" name="Rectangle 137"/>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504" name="Rectangle 138"/>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505" name="Rectangle 139"/>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506" name="Rectangle 140"/>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507" name="Rectangle 141"/>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508" name="Rectangle 142"/>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509" name="Rectangle 143"/>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510" name="Rectangle 144"/>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511" name="Rectangle 145"/>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512" name="Rectangle 146"/>
              <p:cNvSpPr>
                <a:spLocks noChangeArrowheads="1"/>
              </p:cNvSpPr>
              <p:nvPr/>
            </p:nvSpPr>
            <p:spPr bwMode="auto">
              <a:xfrm>
                <a:off x="2482" y="1923"/>
                <a:ext cx="7" cy="8"/>
              </a:xfrm>
              <a:prstGeom prst="rect">
                <a:avLst/>
              </a:prstGeom>
              <a:solidFill>
                <a:srgbClr val="808080"/>
              </a:solidFill>
              <a:ln w="9525">
                <a:noFill/>
                <a:miter lim="800000"/>
                <a:headEnd/>
                <a:tailEnd/>
              </a:ln>
            </p:spPr>
            <p:txBody>
              <a:bodyPr/>
              <a:lstStyle/>
              <a:p>
                <a:endParaRPr lang="en-US"/>
              </a:p>
            </p:txBody>
          </p:sp>
          <p:sp>
            <p:nvSpPr>
              <p:cNvPr id="513" name="Rectangle 147"/>
              <p:cNvSpPr>
                <a:spLocks noChangeArrowheads="1"/>
              </p:cNvSpPr>
              <p:nvPr/>
            </p:nvSpPr>
            <p:spPr bwMode="auto">
              <a:xfrm>
                <a:off x="2482" y="1923"/>
                <a:ext cx="7" cy="8"/>
              </a:xfrm>
              <a:prstGeom prst="rect">
                <a:avLst/>
              </a:prstGeom>
              <a:noFill/>
              <a:ln w="1588" cap="rnd">
                <a:solidFill>
                  <a:srgbClr val="000000"/>
                </a:solidFill>
                <a:miter lim="800000"/>
                <a:headEnd/>
                <a:tailEnd/>
              </a:ln>
            </p:spPr>
            <p:txBody>
              <a:bodyPr/>
              <a:lstStyle/>
              <a:p>
                <a:endParaRPr lang="en-US"/>
              </a:p>
            </p:txBody>
          </p:sp>
          <p:sp>
            <p:nvSpPr>
              <p:cNvPr id="514" name="Rectangle 148"/>
              <p:cNvSpPr>
                <a:spLocks noChangeArrowheads="1"/>
              </p:cNvSpPr>
              <p:nvPr/>
            </p:nvSpPr>
            <p:spPr bwMode="auto">
              <a:xfrm>
                <a:off x="2505" y="1923"/>
                <a:ext cx="7" cy="8"/>
              </a:xfrm>
              <a:prstGeom prst="rect">
                <a:avLst/>
              </a:prstGeom>
              <a:solidFill>
                <a:srgbClr val="808080"/>
              </a:solidFill>
              <a:ln w="9525">
                <a:noFill/>
                <a:miter lim="800000"/>
                <a:headEnd/>
                <a:tailEnd/>
              </a:ln>
            </p:spPr>
            <p:txBody>
              <a:bodyPr/>
              <a:lstStyle/>
              <a:p>
                <a:endParaRPr lang="en-US"/>
              </a:p>
            </p:txBody>
          </p:sp>
          <p:sp>
            <p:nvSpPr>
              <p:cNvPr id="515" name="Rectangle 149"/>
              <p:cNvSpPr>
                <a:spLocks noChangeArrowheads="1"/>
              </p:cNvSpPr>
              <p:nvPr/>
            </p:nvSpPr>
            <p:spPr bwMode="auto">
              <a:xfrm>
                <a:off x="2505" y="1923"/>
                <a:ext cx="7" cy="8"/>
              </a:xfrm>
              <a:prstGeom prst="rect">
                <a:avLst/>
              </a:prstGeom>
              <a:noFill/>
              <a:ln w="1588" cap="rnd">
                <a:solidFill>
                  <a:srgbClr val="000000"/>
                </a:solidFill>
                <a:miter lim="800000"/>
                <a:headEnd/>
                <a:tailEnd/>
              </a:ln>
            </p:spPr>
            <p:txBody>
              <a:bodyPr/>
              <a:lstStyle/>
              <a:p>
                <a:endParaRPr lang="en-US"/>
              </a:p>
            </p:txBody>
          </p:sp>
          <p:sp>
            <p:nvSpPr>
              <p:cNvPr id="516" name="Freeform 15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517" name="Freeform 151"/>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518" name="Freeform 15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19" name="Freeform 153"/>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20" name="Oval 154"/>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521" name="Oval 155"/>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522" name="Oval 156"/>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523" name="Oval 157"/>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524" name="Line 158"/>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sp>
            <p:nvSpPr>
              <p:cNvPr id="525" name="Freeform 159"/>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526" name="Freeform 160"/>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527" name="Freeform 161"/>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28" name="Freeform 162"/>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29" name="Oval 163"/>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530" name="Oval 164"/>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531" name="Oval 165"/>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532" name="Oval 166"/>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533" name="Freeform 167"/>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 ang="0">
                    <a:pos x="0" y="18"/>
                  </a:cxn>
                </a:cxnLst>
                <a:rect l="0" t="0" r="r" b="b"/>
                <a:pathLst>
                  <a:path w="80" h="18">
                    <a:moveTo>
                      <a:pt x="0" y="18"/>
                    </a:moveTo>
                    <a:lnTo>
                      <a:pt x="13" y="3"/>
                    </a:lnTo>
                    <a:lnTo>
                      <a:pt x="35" y="0"/>
                    </a:lnTo>
                    <a:lnTo>
                      <a:pt x="58" y="0"/>
                    </a:lnTo>
                    <a:lnTo>
                      <a:pt x="64" y="8"/>
                    </a:lnTo>
                    <a:lnTo>
                      <a:pt x="80" y="18"/>
                    </a:lnTo>
                    <a:lnTo>
                      <a:pt x="0" y="18"/>
                    </a:lnTo>
                    <a:close/>
                  </a:path>
                </a:pathLst>
              </a:custGeom>
              <a:solidFill>
                <a:srgbClr val="000000"/>
              </a:solidFill>
              <a:ln w="9525">
                <a:noFill/>
                <a:round/>
                <a:headEnd/>
                <a:tailEnd/>
              </a:ln>
            </p:spPr>
            <p:txBody>
              <a:bodyPr/>
              <a:lstStyle/>
              <a:p>
                <a:endParaRPr lang="en-US"/>
              </a:p>
            </p:txBody>
          </p:sp>
          <p:sp>
            <p:nvSpPr>
              <p:cNvPr id="534" name="Freeform 168"/>
              <p:cNvSpPr>
                <a:spLocks/>
              </p:cNvSpPr>
              <p:nvPr/>
            </p:nvSpPr>
            <p:spPr bwMode="auto">
              <a:xfrm>
                <a:off x="2180" y="1857"/>
                <a:ext cx="80" cy="18"/>
              </a:xfrm>
              <a:custGeom>
                <a:avLst/>
                <a:gdLst/>
                <a:ahLst/>
                <a:cxnLst>
                  <a:cxn ang="0">
                    <a:pos x="0" y="18"/>
                  </a:cxn>
                  <a:cxn ang="0">
                    <a:pos x="13" y="3"/>
                  </a:cxn>
                  <a:cxn ang="0">
                    <a:pos x="35" y="0"/>
                  </a:cxn>
                  <a:cxn ang="0">
                    <a:pos x="58" y="0"/>
                  </a:cxn>
                  <a:cxn ang="0">
                    <a:pos x="64" y="8"/>
                  </a:cxn>
                  <a:cxn ang="0">
                    <a:pos x="80" y="18"/>
                  </a:cxn>
                </a:cxnLst>
                <a:rect l="0" t="0" r="r" b="b"/>
                <a:pathLst>
                  <a:path w="80" h="18">
                    <a:moveTo>
                      <a:pt x="0" y="18"/>
                    </a:moveTo>
                    <a:lnTo>
                      <a:pt x="13" y="3"/>
                    </a:lnTo>
                    <a:lnTo>
                      <a:pt x="35" y="0"/>
                    </a:lnTo>
                    <a:lnTo>
                      <a:pt x="58" y="0"/>
                    </a:lnTo>
                    <a:lnTo>
                      <a:pt x="64" y="8"/>
                    </a:lnTo>
                    <a:lnTo>
                      <a:pt x="80" y="18"/>
                    </a:lnTo>
                  </a:path>
                </a:pathLst>
              </a:custGeom>
              <a:noFill/>
              <a:ln w="1588" cap="rnd">
                <a:solidFill>
                  <a:srgbClr val="000000"/>
                </a:solidFill>
                <a:prstDash val="solid"/>
                <a:round/>
                <a:headEnd/>
                <a:tailEnd/>
              </a:ln>
            </p:spPr>
            <p:txBody>
              <a:bodyPr/>
              <a:lstStyle/>
              <a:p>
                <a:endParaRPr lang="en-US"/>
              </a:p>
            </p:txBody>
          </p:sp>
          <p:sp>
            <p:nvSpPr>
              <p:cNvPr id="535" name="Freeform 169"/>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36" name="Freeform 170"/>
              <p:cNvSpPr>
                <a:spLocks/>
              </p:cNvSpPr>
              <p:nvPr/>
            </p:nvSpPr>
            <p:spPr bwMode="auto">
              <a:xfrm>
                <a:off x="2168" y="1875"/>
                <a:ext cx="98" cy="34"/>
              </a:xfrm>
              <a:custGeom>
                <a:avLst/>
                <a:gdLst/>
                <a:ahLst/>
                <a:cxnLst>
                  <a:cxn ang="0">
                    <a:pos x="0" y="0"/>
                  </a:cxn>
                  <a:cxn ang="0">
                    <a:pos x="24" y="34"/>
                  </a:cxn>
                  <a:cxn ang="0">
                    <a:pos x="74" y="34"/>
                  </a:cxn>
                  <a:cxn ang="0">
                    <a:pos x="98" y="0"/>
                  </a:cxn>
                  <a:cxn ang="0">
                    <a:pos x="0" y="0"/>
                  </a:cxn>
                </a:cxnLst>
                <a:rect l="0" t="0" r="r" b="b"/>
                <a:pathLst>
                  <a:path w="98" h="34">
                    <a:moveTo>
                      <a:pt x="0" y="0"/>
                    </a:moveTo>
                    <a:lnTo>
                      <a:pt x="24"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37" name="Oval 171"/>
              <p:cNvSpPr>
                <a:spLocks noChangeArrowheads="1"/>
              </p:cNvSpPr>
              <p:nvPr/>
            </p:nvSpPr>
            <p:spPr bwMode="auto">
              <a:xfrm>
                <a:off x="2181" y="1893"/>
                <a:ext cx="24" cy="26"/>
              </a:xfrm>
              <a:prstGeom prst="ellipse">
                <a:avLst/>
              </a:prstGeom>
              <a:solidFill>
                <a:srgbClr val="808080"/>
              </a:solidFill>
              <a:ln w="0">
                <a:solidFill>
                  <a:srgbClr val="000000"/>
                </a:solidFill>
                <a:round/>
                <a:headEnd/>
                <a:tailEnd/>
              </a:ln>
            </p:spPr>
            <p:txBody>
              <a:bodyPr/>
              <a:lstStyle/>
              <a:p>
                <a:endParaRPr lang="en-US"/>
              </a:p>
            </p:txBody>
          </p:sp>
          <p:sp>
            <p:nvSpPr>
              <p:cNvPr id="538" name="Oval 172"/>
              <p:cNvSpPr>
                <a:spLocks noChangeArrowheads="1"/>
              </p:cNvSpPr>
              <p:nvPr/>
            </p:nvSpPr>
            <p:spPr bwMode="auto">
              <a:xfrm>
                <a:off x="2181" y="1893"/>
                <a:ext cx="24" cy="26"/>
              </a:xfrm>
              <a:prstGeom prst="ellipse">
                <a:avLst/>
              </a:prstGeom>
              <a:noFill/>
              <a:ln w="1588" cap="rnd">
                <a:solidFill>
                  <a:srgbClr val="000000"/>
                </a:solidFill>
                <a:round/>
                <a:headEnd/>
                <a:tailEnd/>
              </a:ln>
            </p:spPr>
            <p:txBody>
              <a:bodyPr/>
              <a:lstStyle/>
              <a:p>
                <a:endParaRPr lang="en-US"/>
              </a:p>
            </p:txBody>
          </p:sp>
          <p:sp>
            <p:nvSpPr>
              <p:cNvPr id="539" name="Oval 173"/>
              <p:cNvSpPr>
                <a:spLocks noChangeArrowheads="1"/>
              </p:cNvSpPr>
              <p:nvPr/>
            </p:nvSpPr>
            <p:spPr bwMode="auto">
              <a:xfrm>
                <a:off x="2229" y="1895"/>
                <a:ext cx="24" cy="25"/>
              </a:xfrm>
              <a:prstGeom prst="ellipse">
                <a:avLst/>
              </a:prstGeom>
              <a:solidFill>
                <a:srgbClr val="808080"/>
              </a:solidFill>
              <a:ln w="0">
                <a:solidFill>
                  <a:srgbClr val="000000"/>
                </a:solidFill>
                <a:round/>
                <a:headEnd/>
                <a:tailEnd/>
              </a:ln>
            </p:spPr>
            <p:txBody>
              <a:bodyPr/>
              <a:lstStyle/>
              <a:p>
                <a:endParaRPr lang="en-US"/>
              </a:p>
            </p:txBody>
          </p:sp>
          <p:sp>
            <p:nvSpPr>
              <p:cNvPr id="540" name="Oval 174"/>
              <p:cNvSpPr>
                <a:spLocks noChangeArrowheads="1"/>
              </p:cNvSpPr>
              <p:nvPr/>
            </p:nvSpPr>
            <p:spPr bwMode="auto">
              <a:xfrm>
                <a:off x="2229" y="1895"/>
                <a:ext cx="24" cy="25"/>
              </a:xfrm>
              <a:prstGeom prst="ellipse">
                <a:avLst/>
              </a:prstGeom>
              <a:noFill/>
              <a:ln w="1588" cap="rnd">
                <a:solidFill>
                  <a:srgbClr val="000000"/>
                </a:solidFill>
                <a:round/>
                <a:headEnd/>
                <a:tailEnd/>
              </a:ln>
            </p:spPr>
            <p:txBody>
              <a:bodyPr/>
              <a:lstStyle/>
              <a:p>
                <a:endParaRPr lang="en-US"/>
              </a:p>
            </p:txBody>
          </p:sp>
          <p:sp>
            <p:nvSpPr>
              <p:cNvPr id="541" name="Line 175"/>
              <p:cNvSpPr>
                <a:spLocks noChangeShapeType="1"/>
              </p:cNvSpPr>
              <p:nvPr/>
            </p:nvSpPr>
            <p:spPr bwMode="auto">
              <a:xfrm>
                <a:off x="2247" y="1896"/>
                <a:ext cx="45" cy="1"/>
              </a:xfrm>
              <a:prstGeom prst="line">
                <a:avLst/>
              </a:prstGeom>
              <a:noFill/>
              <a:ln w="1588" cap="rnd">
                <a:solidFill>
                  <a:srgbClr val="000000"/>
                </a:solidFill>
                <a:round/>
                <a:headEnd/>
                <a:tailEnd/>
              </a:ln>
            </p:spPr>
            <p:txBody>
              <a:bodyPr/>
              <a:lstStyle/>
              <a:p>
                <a:endParaRPr lang="en-US"/>
              </a:p>
            </p:txBody>
          </p:sp>
          <p:sp>
            <p:nvSpPr>
              <p:cNvPr id="542" name="Freeform 176"/>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543" name="Freeform 177"/>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544" name="Freeform 178"/>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545" name="Freeform 179"/>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546" name="Oval 180"/>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547" name="Oval 181"/>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548" name="Oval 182"/>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549" name="Oval 183"/>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550" name="Line 184"/>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sp>
            <p:nvSpPr>
              <p:cNvPr id="551" name="Freeform 185"/>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552" name="Freeform 186"/>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553" name="Freeform 187"/>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554" name="Freeform 188"/>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555" name="Oval 189"/>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556" name="Oval 190"/>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557" name="Oval 191"/>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558" name="Oval 192"/>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559" name="Freeform 193"/>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 ang="0">
                    <a:pos x="0" y="17"/>
                  </a:cxn>
                </a:cxnLst>
                <a:rect l="0" t="0" r="r" b="b"/>
                <a:pathLst>
                  <a:path w="81" h="17">
                    <a:moveTo>
                      <a:pt x="0" y="17"/>
                    </a:moveTo>
                    <a:lnTo>
                      <a:pt x="13" y="3"/>
                    </a:lnTo>
                    <a:lnTo>
                      <a:pt x="36" y="0"/>
                    </a:lnTo>
                    <a:lnTo>
                      <a:pt x="59" y="0"/>
                    </a:lnTo>
                    <a:lnTo>
                      <a:pt x="65" y="8"/>
                    </a:lnTo>
                    <a:lnTo>
                      <a:pt x="81" y="17"/>
                    </a:lnTo>
                    <a:lnTo>
                      <a:pt x="0" y="17"/>
                    </a:lnTo>
                    <a:close/>
                  </a:path>
                </a:pathLst>
              </a:custGeom>
              <a:solidFill>
                <a:srgbClr val="000000"/>
              </a:solidFill>
              <a:ln w="9525">
                <a:noFill/>
                <a:round/>
                <a:headEnd/>
                <a:tailEnd/>
              </a:ln>
            </p:spPr>
            <p:txBody>
              <a:bodyPr/>
              <a:lstStyle/>
              <a:p>
                <a:endParaRPr lang="en-US"/>
              </a:p>
            </p:txBody>
          </p:sp>
          <p:sp>
            <p:nvSpPr>
              <p:cNvPr id="560" name="Freeform 194"/>
              <p:cNvSpPr>
                <a:spLocks/>
              </p:cNvSpPr>
              <p:nvPr/>
            </p:nvSpPr>
            <p:spPr bwMode="auto">
              <a:xfrm>
                <a:off x="2289" y="1860"/>
                <a:ext cx="81" cy="17"/>
              </a:xfrm>
              <a:custGeom>
                <a:avLst/>
                <a:gdLst/>
                <a:ahLst/>
                <a:cxnLst>
                  <a:cxn ang="0">
                    <a:pos x="0" y="17"/>
                  </a:cxn>
                  <a:cxn ang="0">
                    <a:pos x="13" y="3"/>
                  </a:cxn>
                  <a:cxn ang="0">
                    <a:pos x="36" y="0"/>
                  </a:cxn>
                  <a:cxn ang="0">
                    <a:pos x="59" y="0"/>
                  </a:cxn>
                  <a:cxn ang="0">
                    <a:pos x="65" y="8"/>
                  </a:cxn>
                  <a:cxn ang="0">
                    <a:pos x="81" y="17"/>
                  </a:cxn>
                </a:cxnLst>
                <a:rect l="0" t="0" r="r" b="b"/>
                <a:pathLst>
                  <a:path w="81" h="17">
                    <a:moveTo>
                      <a:pt x="0" y="17"/>
                    </a:moveTo>
                    <a:lnTo>
                      <a:pt x="13" y="3"/>
                    </a:lnTo>
                    <a:lnTo>
                      <a:pt x="36" y="0"/>
                    </a:lnTo>
                    <a:lnTo>
                      <a:pt x="59" y="0"/>
                    </a:lnTo>
                    <a:lnTo>
                      <a:pt x="65" y="8"/>
                    </a:lnTo>
                    <a:lnTo>
                      <a:pt x="81" y="17"/>
                    </a:lnTo>
                  </a:path>
                </a:pathLst>
              </a:custGeom>
              <a:noFill/>
              <a:ln w="1588" cap="rnd">
                <a:solidFill>
                  <a:srgbClr val="000000"/>
                </a:solidFill>
                <a:prstDash val="solid"/>
                <a:round/>
                <a:headEnd/>
                <a:tailEnd/>
              </a:ln>
            </p:spPr>
            <p:txBody>
              <a:bodyPr/>
              <a:lstStyle/>
              <a:p>
                <a:endParaRPr lang="en-US"/>
              </a:p>
            </p:txBody>
          </p:sp>
          <p:sp>
            <p:nvSpPr>
              <p:cNvPr id="561" name="Freeform 195"/>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solidFill>
                <a:srgbClr val="FFFF99"/>
              </a:solidFill>
              <a:ln w="9525">
                <a:noFill/>
                <a:round/>
                <a:headEnd/>
                <a:tailEnd/>
              </a:ln>
            </p:spPr>
            <p:txBody>
              <a:bodyPr/>
              <a:lstStyle/>
              <a:p>
                <a:endParaRPr lang="en-US"/>
              </a:p>
            </p:txBody>
          </p:sp>
          <p:sp>
            <p:nvSpPr>
              <p:cNvPr id="562" name="Freeform 196"/>
              <p:cNvSpPr>
                <a:spLocks/>
              </p:cNvSpPr>
              <p:nvPr/>
            </p:nvSpPr>
            <p:spPr bwMode="auto">
              <a:xfrm>
                <a:off x="2277" y="1877"/>
                <a:ext cx="99" cy="34"/>
              </a:xfrm>
              <a:custGeom>
                <a:avLst/>
                <a:gdLst/>
                <a:ahLst/>
                <a:cxnLst>
                  <a:cxn ang="0">
                    <a:pos x="0" y="0"/>
                  </a:cxn>
                  <a:cxn ang="0">
                    <a:pos x="25" y="34"/>
                  </a:cxn>
                  <a:cxn ang="0">
                    <a:pos x="75" y="34"/>
                  </a:cxn>
                  <a:cxn ang="0">
                    <a:pos x="99" y="0"/>
                  </a:cxn>
                  <a:cxn ang="0">
                    <a:pos x="0" y="0"/>
                  </a:cxn>
                </a:cxnLst>
                <a:rect l="0" t="0" r="r" b="b"/>
                <a:pathLst>
                  <a:path w="99" h="34">
                    <a:moveTo>
                      <a:pt x="0" y="0"/>
                    </a:moveTo>
                    <a:lnTo>
                      <a:pt x="25" y="34"/>
                    </a:lnTo>
                    <a:lnTo>
                      <a:pt x="75" y="34"/>
                    </a:lnTo>
                    <a:lnTo>
                      <a:pt x="99" y="0"/>
                    </a:lnTo>
                    <a:lnTo>
                      <a:pt x="0" y="0"/>
                    </a:lnTo>
                    <a:close/>
                  </a:path>
                </a:pathLst>
              </a:custGeom>
              <a:noFill/>
              <a:ln w="1588" cap="rnd">
                <a:solidFill>
                  <a:srgbClr val="000000"/>
                </a:solidFill>
                <a:prstDash val="solid"/>
                <a:round/>
                <a:headEnd/>
                <a:tailEnd/>
              </a:ln>
            </p:spPr>
            <p:txBody>
              <a:bodyPr/>
              <a:lstStyle/>
              <a:p>
                <a:endParaRPr lang="en-US"/>
              </a:p>
            </p:txBody>
          </p:sp>
          <p:sp>
            <p:nvSpPr>
              <p:cNvPr id="563" name="Oval 197"/>
              <p:cNvSpPr>
                <a:spLocks noChangeArrowheads="1"/>
              </p:cNvSpPr>
              <p:nvPr/>
            </p:nvSpPr>
            <p:spPr bwMode="auto">
              <a:xfrm>
                <a:off x="2290" y="1896"/>
                <a:ext cx="24" cy="25"/>
              </a:xfrm>
              <a:prstGeom prst="ellipse">
                <a:avLst/>
              </a:prstGeom>
              <a:solidFill>
                <a:srgbClr val="808080"/>
              </a:solidFill>
              <a:ln w="0">
                <a:solidFill>
                  <a:srgbClr val="000000"/>
                </a:solidFill>
                <a:round/>
                <a:headEnd/>
                <a:tailEnd/>
              </a:ln>
            </p:spPr>
            <p:txBody>
              <a:bodyPr/>
              <a:lstStyle/>
              <a:p>
                <a:endParaRPr lang="en-US"/>
              </a:p>
            </p:txBody>
          </p:sp>
          <p:sp>
            <p:nvSpPr>
              <p:cNvPr id="564" name="Oval 198"/>
              <p:cNvSpPr>
                <a:spLocks noChangeArrowheads="1"/>
              </p:cNvSpPr>
              <p:nvPr/>
            </p:nvSpPr>
            <p:spPr bwMode="auto">
              <a:xfrm>
                <a:off x="2290" y="1896"/>
                <a:ext cx="24" cy="25"/>
              </a:xfrm>
              <a:prstGeom prst="ellipse">
                <a:avLst/>
              </a:prstGeom>
              <a:noFill/>
              <a:ln w="1588" cap="rnd">
                <a:solidFill>
                  <a:srgbClr val="000000"/>
                </a:solidFill>
                <a:round/>
                <a:headEnd/>
                <a:tailEnd/>
              </a:ln>
            </p:spPr>
            <p:txBody>
              <a:bodyPr/>
              <a:lstStyle/>
              <a:p>
                <a:endParaRPr lang="en-US"/>
              </a:p>
            </p:txBody>
          </p:sp>
          <p:sp>
            <p:nvSpPr>
              <p:cNvPr id="565" name="Oval 199"/>
              <p:cNvSpPr>
                <a:spLocks noChangeArrowheads="1"/>
              </p:cNvSpPr>
              <p:nvPr/>
            </p:nvSpPr>
            <p:spPr bwMode="auto">
              <a:xfrm>
                <a:off x="2338" y="1897"/>
                <a:ext cx="25" cy="26"/>
              </a:xfrm>
              <a:prstGeom prst="ellipse">
                <a:avLst/>
              </a:prstGeom>
              <a:solidFill>
                <a:srgbClr val="808080"/>
              </a:solidFill>
              <a:ln w="0">
                <a:solidFill>
                  <a:srgbClr val="000000"/>
                </a:solidFill>
                <a:round/>
                <a:headEnd/>
                <a:tailEnd/>
              </a:ln>
            </p:spPr>
            <p:txBody>
              <a:bodyPr/>
              <a:lstStyle/>
              <a:p>
                <a:endParaRPr lang="en-US"/>
              </a:p>
            </p:txBody>
          </p:sp>
          <p:sp>
            <p:nvSpPr>
              <p:cNvPr id="566" name="Oval 200"/>
              <p:cNvSpPr>
                <a:spLocks noChangeArrowheads="1"/>
              </p:cNvSpPr>
              <p:nvPr/>
            </p:nvSpPr>
            <p:spPr bwMode="auto">
              <a:xfrm>
                <a:off x="2338" y="1897"/>
                <a:ext cx="25" cy="26"/>
              </a:xfrm>
              <a:prstGeom prst="ellipse">
                <a:avLst/>
              </a:prstGeom>
              <a:noFill/>
              <a:ln w="1588" cap="rnd">
                <a:solidFill>
                  <a:srgbClr val="000000"/>
                </a:solidFill>
                <a:round/>
                <a:headEnd/>
                <a:tailEnd/>
              </a:ln>
            </p:spPr>
            <p:txBody>
              <a:bodyPr/>
              <a:lstStyle/>
              <a:p>
                <a:endParaRPr lang="en-US"/>
              </a:p>
            </p:txBody>
          </p:sp>
          <p:sp>
            <p:nvSpPr>
              <p:cNvPr id="567" name="Line 201"/>
              <p:cNvSpPr>
                <a:spLocks noChangeShapeType="1"/>
              </p:cNvSpPr>
              <p:nvPr/>
            </p:nvSpPr>
            <p:spPr bwMode="auto">
              <a:xfrm>
                <a:off x="2357" y="1899"/>
                <a:ext cx="45" cy="1"/>
              </a:xfrm>
              <a:prstGeom prst="line">
                <a:avLst/>
              </a:prstGeom>
              <a:noFill/>
              <a:ln w="1588" cap="rnd">
                <a:solidFill>
                  <a:srgbClr val="000000"/>
                </a:solidFill>
                <a:round/>
                <a:headEnd/>
                <a:tailEnd/>
              </a:ln>
            </p:spPr>
            <p:txBody>
              <a:bodyPr/>
              <a:lstStyle/>
              <a:p>
                <a:endParaRPr lang="en-US"/>
              </a:p>
            </p:txBody>
          </p:sp>
          <p:sp>
            <p:nvSpPr>
              <p:cNvPr id="568" name="Freeform 202"/>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569" name="Freeform 203"/>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570" name="Freeform 204"/>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71" name="Freeform 205"/>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72" name="Oval 206"/>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573" name="Oval 207"/>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574" name="Oval 208"/>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575" name="Oval 209"/>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576" name="Line 210"/>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577" name="Freeform 211"/>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578" name="Freeform 212"/>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579" name="Freeform 213"/>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80" name="Freeform 214"/>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81" name="Oval 215"/>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582" name="Oval 216"/>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583" name="Oval 217"/>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584" name="Oval 218"/>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585" name="Freeform 219"/>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 ang="0">
                    <a:pos x="0" y="16"/>
                  </a:cxn>
                </a:cxnLst>
                <a:rect l="0" t="0" r="r" b="b"/>
                <a:pathLst>
                  <a:path w="79" h="16">
                    <a:moveTo>
                      <a:pt x="0" y="16"/>
                    </a:moveTo>
                    <a:lnTo>
                      <a:pt x="13" y="2"/>
                    </a:lnTo>
                    <a:lnTo>
                      <a:pt x="35" y="0"/>
                    </a:lnTo>
                    <a:lnTo>
                      <a:pt x="58" y="0"/>
                    </a:lnTo>
                    <a:lnTo>
                      <a:pt x="64" y="7"/>
                    </a:lnTo>
                    <a:lnTo>
                      <a:pt x="79" y="16"/>
                    </a:lnTo>
                    <a:lnTo>
                      <a:pt x="0" y="16"/>
                    </a:lnTo>
                    <a:close/>
                  </a:path>
                </a:pathLst>
              </a:custGeom>
              <a:solidFill>
                <a:srgbClr val="000000"/>
              </a:solidFill>
              <a:ln w="9525">
                <a:noFill/>
                <a:round/>
                <a:headEnd/>
                <a:tailEnd/>
              </a:ln>
            </p:spPr>
            <p:txBody>
              <a:bodyPr/>
              <a:lstStyle/>
              <a:p>
                <a:endParaRPr lang="en-US"/>
              </a:p>
            </p:txBody>
          </p:sp>
          <p:sp>
            <p:nvSpPr>
              <p:cNvPr id="586" name="Freeform 220"/>
              <p:cNvSpPr>
                <a:spLocks/>
              </p:cNvSpPr>
              <p:nvPr/>
            </p:nvSpPr>
            <p:spPr bwMode="auto">
              <a:xfrm>
                <a:off x="2394" y="1860"/>
                <a:ext cx="79" cy="16"/>
              </a:xfrm>
              <a:custGeom>
                <a:avLst/>
                <a:gdLst/>
                <a:ahLst/>
                <a:cxnLst>
                  <a:cxn ang="0">
                    <a:pos x="0" y="16"/>
                  </a:cxn>
                  <a:cxn ang="0">
                    <a:pos x="13" y="2"/>
                  </a:cxn>
                  <a:cxn ang="0">
                    <a:pos x="35" y="0"/>
                  </a:cxn>
                  <a:cxn ang="0">
                    <a:pos x="58" y="0"/>
                  </a:cxn>
                  <a:cxn ang="0">
                    <a:pos x="64" y="7"/>
                  </a:cxn>
                  <a:cxn ang="0">
                    <a:pos x="79" y="16"/>
                  </a:cxn>
                </a:cxnLst>
                <a:rect l="0" t="0" r="r" b="b"/>
                <a:pathLst>
                  <a:path w="79" h="16">
                    <a:moveTo>
                      <a:pt x="0" y="16"/>
                    </a:moveTo>
                    <a:lnTo>
                      <a:pt x="13" y="2"/>
                    </a:lnTo>
                    <a:lnTo>
                      <a:pt x="35" y="0"/>
                    </a:lnTo>
                    <a:lnTo>
                      <a:pt x="58" y="0"/>
                    </a:lnTo>
                    <a:lnTo>
                      <a:pt x="64" y="7"/>
                    </a:lnTo>
                    <a:lnTo>
                      <a:pt x="79" y="16"/>
                    </a:lnTo>
                  </a:path>
                </a:pathLst>
              </a:custGeom>
              <a:noFill/>
              <a:ln w="1588" cap="rnd">
                <a:solidFill>
                  <a:srgbClr val="000000"/>
                </a:solidFill>
                <a:prstDash val="solid"/>
                <a:round/>
                <a:headEnd/>
                <a:tailEnd/>
              </a:ln>
            </p:spPr>
            <p:txBody>
              <a:bodyPr/>
              <a:lstStyle/>
              <a:p>
                <a:endParaRPr lang="en-US"/>
              </a:p>
            </p:txBody>
          </p:sp>
          <p:sp>
            <p:nvSpPr>
              <p:cNvPr id="587" name="Freeform 221"/>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solidFill>
                <a:srgbClr val="FFFF99"/>
              </a:solidFill>
              <a:ln w="9525">
                <a:noFill/>
                <a:round/>
                <a:headEnd/>
                <a:tailEnd/>
              </a:ln>
            </p:spPr>
            <p:txBody>
              <a:bodyPr/>
              <a:lstStyle/>
              <a:p>
                <a:endParaRPr lang="en-US"/>
              </a:p>
            </p:txBody>
          </p:sp>
          <p:sp>
            <p:nvSpPr>
              <p:cNvPr id="588" name="Freeform 222"/>
              <p:cNvSpPr>
                <a:spLocks/>
              </p:cNvSpPr>
              <p:nvPr/>
            </p:nvSpPr>
            <p:spPr bwMode="auto">
              <a:xfrm>
                <a:off x="2382" y="1876"/>
                <a:ext cx="98" cy="34"/>
              </a:xfrm>
              <a:custGeom>
                <a:avLst/>
                <a:gdLst/>
                <a:ahLst/>
                <a:cxnLst>
                  <a:cxn ang="0">
                    <a:pos x="0" y="0"/>
                  </a:cxn>
                  <a:cxn ang="0">
                    <a:pos x="25" y="34"/>
                  </a:cxn>
                  <a:cxn ang="0">
                    <a:pos x="74" y="34"/>
                  </a:cxn>
                  <a:cxn ang="0">
                    <a:pos x="98" y="0"/>
                  </a:cxn>
                  <a:cxn ang="0">
                    <a:pos x="0" y="0"/>
                  </a:cxn>
                </a:cxnLst>
                <a:rect l="0" t="0" r="r" b="b"/>
                <a:pathLst>
                  <a:path w="98" h="34">
                    <a:moveTo>
                      <a:pt x="0" y="0"/>
                    </a:moveTo>
                    <a:lnTo>
                      <a:pt x="25" y="34"/>
                    </a:lnTo>
                    <a:lnTo>
                      <a:pt x="74" y="34"/>
                    </a:lnTo>
                    <a:lnTo>
                      <a:pt x="98" y="0"/>
                    </a:lnTo>
                    <a:lnTo>
                      <a:pt x="0" y="0"/>
                    </a:lnTo>
                    <a:close/>
                  </a:path>
                </a:pathLst>
              </a:custGeom>
              <a:noFill/>
              <a:ln w="1588" cap="rnd">
                <a:solidFill>
                  <a:srgbClr val="000000"/>
                </a:solidFill>
                <a:prstDash val="solid"/>
                <a:round/>
                <a:headEnd/>
                <a:tailEnd/>
              </a:ln>
            </p:spPr>
            <p:txBody>
              <a:bodyPr/>
              <a:lstStyle/>
              <a:p>
                <a:endParaRPr lang="en-US"/>
              </a:p>
            </p:txBody>
          </p:sp>
          <p:sp>
            <p:nvSpPr>
              <p:cNvPr id="589" name="Oval 223"/>
              <p:cNvSpPr>
                <a:spLocks noChangeArrowheads="1"/>
              </p:cNvSpPr>
              <p:nvPr/>
            </p:nvSpPr>
            <p:spPr bwMode="auto">
              <a:xfrm>
                <a:off x="2394" y="1895"/>
                <a:ext cx="25" cy="25"/>
              </a:xfrm>
              <a:prstGeom prst="ellipse">
                <a:avLst/>
              </a:prstGeom>
              <a:solidFill>
                <a:srgbClr val="808080"/>
              </a:solidFill>
              <a:ln w="0">
                <a:solidFill>
                  <a:srgbClr val="000000"/>
                </a:solidFill>
                <a:round/>
                <a:headEnd/>
                <a:tailEnd/>
              </a:ln>
            </p:spPr>
            <p:txBody>
              <a:bodyPr/>
              <a:lstStyle/>
              <a:p>
                <a:endParaRPr lang="en-US"/>
              </a:p>
            </p:txBody>
          </p:sp>
          <p:sp>
            <p:nvSpPr>
              <p:cNvPr id="590" name="Oval 224"/>
              <p:cNvSpPr>
                <a:spLocks noChangeArrowheads="1"/>
              </p:cNvSpPr>
              <p:nvPr/>
            </p:nvSpPr>
            <p:spPr bwMode="auto">
              <a:xfrm>
                <a:off x="2394" y="1895"/>
                <a:ext cx="25" cy="25"/>
              </a:xfrm>
              <a:prstGeom prst="ellipse">
                <a:avLst/>
              </a:prstGeom>
              <a:noFill/>
              <a:ln w="1588" cap="rnd">
                <a:solidFill>
                  <a:srgbClr val="000000"/>
                </a:solidFill>
                <a:round/>
                <a:headEnd/>
                <a:tailEnd/>
              </a:ln>
            </p:spPr>
            <p:txBody>
              <a:bodyPr/>
              <a:lstStyle/>
              <a:p>
                <a:endParaRPr lang="en-US"/>
              </a:p>
            </p:txBody>
          </p:sp>
          <p:sp>
            <p:nvSpPr>
              <p:cNvPr id="591" name="Oval 225"/>
              <p:cNvSpPr>
                <a:spLocks noChangeArrowheads="1"/>
              </p:cNvSpPr>
              <p:nvPr/>
            </p:nvSpPr>
            <p:spPr bwMode="auto">
              <a:xfrm>
                <a:off x="2443" y="1896"/>
                <a:ext cx="24" cy="26"/>
              </a:xfrm>
              <a:prstGeom prst="ellipse">
                <a:avLst/>
              </a:prstGeom>
              <a:solidFill>
                <a:srgbClr val="808080"/>
              </a:solidFill>
              <a:ln w="0">
                <a:solidFill>
                  <a:srgbClr val="000000"/>
                </a:solidFill>
                <a:round/>
                <a:headEnd/>
                <a:tailEnd/>
              </a:ln>
            </p:spPr>
            <p:txBody>
              <a:bodyPr/>
              <a:lstStyle/>
              <a:p>
                <a:endParaRPr lang="en-US"/>
              </a:p>
            </p:txBody>
          </p:sp>
          <p:sp>
            <p:nvSpPr>
              <p:cNvPr id="592" name="Oval 226"/>
              <p:cNvSpPr>
                <a:spLocks noChangeArrowheads="1"/>
              </p:cNvSpPr>
              <p:nvPr/>
            </p:nvSpPr>
            <p:spPr bwMode="auto">
              <a:xfrm>
                <a:off x="2443" y="1896"/>
                <a:ext cx="24" cy="26"/>
              </a:xfrm>
              <a:prstGeom prst="ellipse">
                <a:avLst/>
              </a:prstGeom>
              <a:noFill/>
              <a:ln w="1588" cap="rnd">
                <a:solidFill>
                  <a:srgbClr val="000000"/>
                </a:solidFill>
                <a:round/>
                <a:headEnd/>
                <a:tailEnd/>
              </a:ln>
            </p:spPr>
            <p:txBody>
              <a:bodyPr/>
              <a:lstStyle/>
              <a:p>
                <a:endParaRPr lang="en-US"/>
              </a:p>
            </p:txBody>
          </p:sp>
          <p:sp>
            <p:nvSpPr>
              <p:cNvPr id="593" name="Line 227"/>
              <p:cNvSpPr>
                <a:spLocks noChangeShapeType="1"/>
              </p:cNvSpPr>
              <p:nvPr/>
            </p:nvSpPr>
            <p:spPr bwMode="auto">
              <a:xfrm>
                <a:off x="2461" y="1898"/>
                <a:ext cx="45" cy="1"/>
              </a:xfrm>
              <a:prstGeom prst="line">
                <a:avLst/>
              </a:prstGeom>
              <a:noFill/>
              <a:ln w="1588" cap="rnd">
                <a:solidFill>
                  <a:srgbClr val="000000"/>
                </a:solidFill>
                <a:round/>
                <a:headEnd/>
                <a:tailEnd/>
              </a:ln>
            </p:spPr>
            <p:txBody>
              <a:bodyPr/>
              <a:lstStyle/>
              <a:p>
                <a:endParaRPr lang="en-US"/>
              </a:p>
            </p:txBody>
          </p:sp>
          <p:sp>
            <p:nvSpPr>
              <p:cNvPr id="594" name="Line 228"/>
              <p:cNvSpPr>
                <a:spLocks noChangeShapeType="1"/>
              </p:cNvSpPr>
              <p:nvPr/>
            </p:nvSpPr>
            <p:spPr bwMode="auto">
              <a:xfrm>
                <a:off x="2150" y="1922"/>
                <a:ext cx="366" cy="1"/>
              </a:xfrm>
              <a:prstGeom prst="line">
                <a:avLst/>
              </a:prstGeom>
              <a:noFill/>
              <a:ln w="1588" cap="rnd">
                <a:solidFill>
                  <a:srgbClr val="000000"/>
                </a:solidFill>
                <a:round/>
                <a:headEnd/>
                <a:tailEnd/>
              </a:ln>
            </p:spPr>
            <p:txBody>
              <a:bodyPr/>
              <a:lstStyle/>
              <a:p>
                <a:endParaRPr lang="en-US"/>
              </a:p>
            </p:txBody>
          </p:sp>
          <p:sp>
            <p:nvSpPr>
              <p:cNvPr id="595" name="Rectangle 229"/>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596" name="Rectangle 230"/>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597" name="Rectangle 231"/>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598" name="Rectangle 232"/>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599" name="Rectangle 233"/>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600" name="Rectangle 234"/>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601" name="Rectangle 235"/>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602" name="Rectangle 236"/>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603" name="Rectangle 237"/>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604" name="Rectangle 238"/>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605" name="Rectangle 239"/>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606" name="Rectangle 240"/>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607" name="Rectangle 241"/>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608" name="Rectangle 242"/>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609" name="Rectangle 243"/>
              <p:cNvSpPr>
                <a:spLocks noChangeArrowheads="1"/>
              </p:cNvSpPr>
              <p:nvPr/>
            </p:nvSpPr>
            <p:spPr bwMode="auto">
              <a:xfrm>
                <a:off x="2157" y="1922"/>
                <a:ext cx="7" cy="8"/>
              </a:xfrm>
              <a:prstGeom prst="rect">
                <a:avLst/>
              </a:prstGeom>
              <a:solidFill>
                <a:srgbClr val="808080"/>
              </a:solidFill>
              <a:ln w="9525">
                <a:noFill/>
                <a:miter lim="800000"/>
                <a:headEnd/>
                <a:tailEnd/>
              </a:ln>
            </p:spPr>
            <p:txBody>
              <a:bodyPr/>
              <a:lstStyle/>
              <a:p>
                <a:endParaRPr lang="en-US"/>
              </a:p>
            </p:txBody>
          </p:sp>
          <p:sp>
            <p:nvSpPr>
              <p:cNvPr id="610" name="Rectangle 244"/>
              <p:cNvSpPr>
                <a:spLocks noChangeArrowheads="1"/>
              </p:cNvSpPr>
              <p:nvPr/>
            </p:nvSpPr>
            <p:spPr bwMode="auto">
              <a:xfrm>
                <a:off x="2157" y="1922"/>
                <a:ext cx="7" cy="8"/>
              </a:xfrm>
              <a:prstGeom prst="rect">
                <a:avLst/>
              </a:prstGeom>
              <a:noFill/>
              <a:ln w="1588" cap="rnd">
                <a:solidFill>
                  <a:srgbClr val="000000"/>
                </a:solidFill>
                <a:miter lim="800000"/>
                <a:headEnd/>
                <a:tailEnd/>
              </a:ln>
            </p:spPr>
            <p:txBody>
              <a:bodyPr/>
              <a:lstStyle/>
              <a:p>
                <a:endParaRPr lang="en-US"/>
              </a:p>
            </p:txBody>
          </p:sp>
          <p:sp>
            <p:nvSpPr>
              <p:cNvPr id="611" name="Rectangle 245"/>
              <p:cNvSpPr>
                <a:spLocks noChangeArrowheads="1"/>
              </p:cNvSpPr>
              <p:nvPr/>
            </p:nvSpPr>
            <p:spPr bwMode="auto">
              <a:xfrm>
                <a:off x="2180" y="1922"/>
                <a:ext cx="6" cy="8"/>
              </a:xfrm>
              <a:prstGeom prst="rect">
                <a:avLst/>
              </a:prstGeom>
              <a:solidFill>
                <a:srgbClr val="808080"/>
              </a:solidFill>
              <a:ln w="9525">
                <a:noFill/>
                <a:miter lim="800000"/>
                <a:headEnd/>
                <a:tailEnd/>
              </a:ln>
            </p:spPr>
            <p:txBody>
              <a:bodyPr/>
              <a:lstStyle/>
              <a:p>
                <a:endParaRPr lang="en-US"/>
              </a:p>
            </p:txBody>
          </p:sp>
          <p:sp>
            <p:nvSpPr>
              <p:cNvPr id="612" name="Rectangle 246"/>
              <p:cNvSpPr>
                <a:spLocks noChangeArrowheads="1"/>
              </p:cNvSpPr>
              <p:nvPr/>
            </p:nvSpPr>
            <p:spPr bwMode="auto">
              <a:xfrm>
                <a:off x="2180" y="1922"/>
                <a:ext cx="6" cy="8"/>
              </a:xfrm>
              <a:prstGeom prst="rect">
                <a:avLst/>
              </a:prstGeom>
              <a:noFill/>
              <a:ln w="1588" cap="rnd">
                <a:solidFill>
                  <a:srgbClr val="000000"/>
                </a:solidFill>
                <a:miter lim="800000"/>
                <a:headEnd/>
                <a:tailEnd/>
              </a:ln>
            </p:spPr>
            <p:txBody>
              <a:bodyPr/>
              <a:lstStyle/>
              <a:p>
                <a:endParaRPr lang="en-US"/>
              </a:p>
            </p:txBody>
          </p:sp>
          <p:sp>
            <p:nvSpPr>
              <p:cNvPr id="613" name="Rectangle 247"/>
              <p:cNvSpPr>
                <a:spLocks noChangeArrowheads="1"/>
              </p:cNvSpPr>
              <p:nvPr/>
            </p:nvSpPr>
            <p:spPr bwMode="auto">
              <a:xfrm>
                <a:off x="2202" y="1922"/>
                <a:ext cx="7" cy="8"/>
              </a:xfrm>
              <a:prstGeom prst="rect">
                <a:avLst/>
              </a:prstGeom>
              <a:solidFill>
                <a:srgbClr val="808080"/>
              </a:solidFill>
              <a:ln w="9525">
                <a:noFill/>
                <a:miter lim="800000"/>
                <a:headEnd/>
                <a:tailEnd/>
              </a:ln>
            </p:spPr>
            <p:txBody>
              <a:bodyPr/>
              <a:lstStyle/>
              <a:p>
                <a:endParaRPr lang="en-US"/>
              </a:p>
            </p:txBody>
          </p:sp>
          <p:sp>
            <p:nvSpPr>
              <p:cNvPr id="614" name="Rectangle 248"/>
              <p:cNvSpPr>
                <a:spLocks noChangeArrowheads="1"/>
              </p:cNvSpPr>
              <p:nvPr/>
            </p:nvSpPr>
            <p:spPr bwMode="auto">
              <a:xfrm>
                <a:off x="2202" y="1922"/>
                <a:ext cx="7" cy="8"/>
              </a:xfrm>
              <a:prstGeom prst="rect">
                <a:avLst/>
              </a:prstGeom>
              <a:noFill/>
              <a:ln w="1588" cap="rnd">
                <a:solidFill>
                  <a:srgbClr val="000000"/>
                </a:solidFill>
                <a:miter lim="800000"/>
                <a:headEnd/>
                <a:tailEnd/>
              </a:ln>
            </p:spPr>
            <p:txBody>
              <a:bodyPr/>
              <a:lstStyle/>
              <a:p>
                <a:endParaRPr lang="en-US"/>
              </a:p>
            </p:txBody>
          </p:sp>
          <p:sp>
            <p:nvSpPr>
              <p:cNvPr id="615" name="Rectangle 249"/>
              <p:cNvSpPr>
                <a:spLocks noChangeArrowheads="1"/>
              </p:cNvSpPr>
              <p:nvPr/>
            </p:nvSpPr>
            <p:spPr bwMode="auto">
              <a:xfrm>
                <a:off x="2225" y="1922"/>
                <a:ext cx="7" cy="8"/>
              </a:xfrm>
              <a:prstGeom prst="rect">
                <a:avLst/>
              </a:prstGeom>
              <a:solidFill>
                <a:srgbClr val="808080"/>
              </a:solidFill>
              <a:ln w="9525">
                <a:noFill/>
                <a:miter lim="800000"/>
                <a:headEnd/>
                <a:tailEnd/>
              </a:ln>
            </p:spPr>
            <p:txBody>
              <a:bodyPr/>
              <a:lstStyle/>
              <a:p>
                <a:endParaRPr lang="en-US"/>
              </a:p>
            </p:txBody>
          </p:sp>
          <p:sp>
            <p:nvSpPr>
              <p:cNvPr id="616" name="Rectangle 250"/>
              <p:cNvSpPr>
                <a:spLocks noChangeArrowheads="1"/>
              </p:cNvSpPr>
              <p:nvPr/>
            </p:nvSpPr>
            <p:spPr bwMode="auto">
              <a:xfrm>
                <a:off x="2225" y="1922"/>
                <a:ext cx="7" cy="8"/>
              </a:xfrm>
              <a:prstGeom prst="rect">
                <a:avLst/>
              </a:prstGeom>
              <a:noFill/>
              <a:ln w="1588" cap="rnd">
                <a:solidFill>
                  <a:srgbClr val="000000"/>
                </a:solidFill>
                <a:miter lim="800000"/>
                <a:headEnd/>
                <a:tailEnd/>
              </a:ln>
            </p:spPr>
            <p:txBody>
              <a:bodyPr/>
              <a:lstStyle/>
              <a:p>
                <a:endParaRPr lang="en-US"/>
              </a:p>
            </p:txBody>
          </p:sp>
          <p:sp>
            <p:nvSpPr>
              <p:cNvPr id="617" name="Rectangle 251"/>
              <p:cNvSpPr>
                <a:spLocks noChangeArrowheads="1"/>
              </p:cNvSpPr>
              <p:nvPr/>
            </p:nvSpPr>
            <p:spPr bwMode="auto">
              <a:xfrm>
                <a:off x="2271" y="1922"/>
                <a:ext cx="7" cy="8"/>
              </a:xfrm>
              <a:prstGeom prst="rect">
                <a:avLst/>
              </a:prstGeom>
              <a:solidFill>
                <a:srgbClr val="808080"/>
              </a:solidFill>
              <a:ln w="9525">
                <a:noFill/>
                <a:miter lim="800000"/>
                <a:headEnd/>
                <a:tailEnd/>
              </a:ln>
            </p:spPr>
            <p:txBody>
              <a:bodyPr/>
              <a:lstStyle/>
              <a:p>
                <a:endParaRPr lang="en-US"/>
              </a:p>
            </p:txBody>
          </p:sp>
          <p:sp>
            <p:nvSpPr>
              <p:cNvPr id="618" name="Rectangle 252"/>
              <p:cNvSpPr>
                <a:spLocks noChangeArrowheads="1"/>
              </p:cNvSpPr>
              <p:nvPr/>
            </p:nvSpPr>
            <p:spPr bwMode="auto">
              <a:xfrm>
                <a:off x="2271" y="1922"/>
                <a:ext cx="7" cy="8"/>
              </a:xfrm>
              <a:prstGeom prst="rect">
                <a:avLst/>
              </a:prstGeom>
              <a:noFill/>
              <a:ln w="1588" cap="rnd">
                <a:solidFill>
                  <a:srgbClr val="000000"/>
                </a:solidFill>
                <a:miter lim="800000"/>
                <a:headEnd/>
                <a:tailEnd/>
              </a:ln>
            </p:spPr>
            <p:txBody>
              <a:bodyPr/>
              <a:lstStyle/>
              <a:p>
                <a:endParaRPr lang="en-US"/>
              </a:p>
            </p:txBody>
          </p:sp>
          <p:sp>
            <p:nvSpPr>
              <p:cNvPr id="619" name="Rectangle 253"/>
              <p:cNvSpPr>
                <a:spLocks noChangeArrowheads="1"/>
              </p:cNvSpPr>
              <p:nvPr/>
            </p:nvSpPr>
            <p:spPr bwMode="auto">
              <a:xfrm>
                <a:off x="2248" y="1922"/>
                <a:ext cx="7" cy="8"/>
              </a:xfrm>
              <a:prstGeom prst="rect">
                <a:avLst/>
              </a:prstGeom>
              <a:solidFill>
                <a:srgbClr val="808080"/>
              </a:solidFill>
              <a:ln w="9525">
                <a:noFill/>
                <a:miter lim="800000"/>
                <a:headEnd/>
                <a:tailEnd/>
              </a:ln>
            </p:spPr>
            <p:txBody>
              <a:bodyPr/>
              <a:lstStyle/>
              <a:p>
                <a:endParaRPr lang="en-US"/>
              </a:p>
            </p:txBody>
          </p:sp>
          <p:sp>
            <p:nvSpPr>
              <p:cNvPr id="620" name="Rectangle 254"/>
              <p:cNvSpPr>
                <a:spLocks noChangeArrowheads="1"/>
              </p:cNvSpPr>
              <p:nvPr/>
            </p:nvSpPr>
            <p:spPr bwMode="auto">
              <a:xfrm>
                <a:off x="2248" y="1922"/>
                <a:ext cx="7" cy="8"/>
              </a:xfrm>
              <a:prstGeom prst="rect">
                <a:avLst/>
              </a:prstGeom>
              <a:noFill/>
              <a:ln w="1588" cap="rnd">
                <a:solidFill>
                  <a:srgbClr val="000000"/>
                </a:solidFill>
                <a:miter lim="800000"/>
                <a:headEnd/>
                <a:tailEnd/>
              </a:ln>
            </p:spPr>
            <p:txBody>
              <a:bodyPr/>
              <a:lstStyle/>
              <a:p>
                <a:endParaRPr lang="en-US"/>
              </a:p>
            </p:txBody>
          </p:sp>
          <p:sp>
            <p:nvSpPr>
              <p:cNvPr id="621" name="Rectangle 255"/>
              <p:cNvSpPr>
                <a:spLocks noChangeArrowheads="1"/>
              </p:cNvSpPr>
              <p:nvPr/>
            </p:nvSpPr>
            <p:spPr bwMode="auto">
              <a:xfrm>
                <a:off x="2294" y="1922"/>
                <a:ext cx="7" cy="8"/>
              </a:xfrm>
              <a:prstGeom prst="rect">
                <a:avLst/>
              </a:prstGeom>
              <a:solidFill>
                <a:srgbClr val="808080"/>
              </a:solidFill>
              <a:ln w="9525">
                <a:noFill/>
                <a:miter lim="800000"/>
                <a:headEnd/>
                <a:tailEnd/>
              </a:ln>
            </p:spPr>
            <p:txBody>
              <a:bodyPr/>
              <a:lstStyle/>
              <a:p>
                <a:endParaRPr lang="en-US"/>
              </a:p>
            </p:txBody>
          </p:sp>
          <p:sp>
            <p:nvSpPr>
              <p:cNvPr id="622" name="Rectangle 256"/>
              <p:cNvSpPr>
                <a:spLocks noChangeArrowheads="1"/>
              </p:cNvSpPr>
              <p:nvPr/>
            </p:nvSpPr>
            <p:spPr bwMode="auto">
              <a:xfrm>
                <a:off x="2294" y="1922"/>
                <a:ext cx="7" cy="8"/>
              </a:xfrm>
              <a:prstGeom prst="rect">
                <a:avLst/>
              </a:prstGeom>
              <a:noFill/>
              <a:ln w="1588" cap="rnd">
                <a:solidFill>
                  <a:srgbClr val="000000"/>
                </a:solidFill>
                <a:miter lim="800000"/>
                <a:headEnd/>
                <a:tailEnd/>
              </a:ln>
            </p:spPr>
            <p:txBody>
              <a:bodyPr/>
              <a:lstStyle/>
              <a:p>
                <a:endParaRPr lang="en-US"/>
              </a:p>
            </p:txBody>
          </p:sp>
          <p:sp>
            <p:nvSpPr>
              <p:cNvPr id="623" name="Rectangle 257"/>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624" name="Rectangle 258"/>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625" name="Rectangle 259"/>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626" name="Rectangle 260"/>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627" name="Rectangle 261"/>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628" name="Rectangle 262"/>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629" name="Rectangle 263"/>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630" name="Rectangle 264"/>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631" name="Rectangle 265"/>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632" name="Rectangle 266"/>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633" name="Rectangle 267"/>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634" name="Rectangle 268"/>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635" name="Rectangle 269"/>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636" name="Rectangle 270"/>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637" name="Rectangle 271"/>
              <p:cNvSpPr>
                <a:spLocks noChangeArrowheads="1"/>
              </p:cNvSpPr>
              <p:nvPr/>
            </p:nvSpPr>
            <p:spPr bwMode="auto">
              <a:xfrm>
                <a:off x="2319" y="1923"/>
                <a:ext cx="7" cy="8"/>
              </a:xfrm>
              <a:prstGeom prst="rect">
                <a:avLst/>
              </a:prstGeom>
              <a:solidFill>
                <a:srgbClr val="808080"/>
              </a:solidFill>
              <a:ln w="9525">
                <a:noFill/>
                <a:miter lim="800000"/>
                <a:headEnd/>
                <a:tailEnd/>
              </a:ln>
            </p:spPr>
            <p:txBody>
              <a:bodyPr/>
              <a:lstStyle/>
              <a:p>
                <a:endParaRPr lang="en-US"/>
              </a:p>
            </p:txBody>
          </p:sp>
          <p:sp>
            <p:nvSpPr>
              <p:cNvPr id="638" name="Rectangle 272"/>
              <p:cNvSpPr>
                <a:spLocks noChangeArrowheads="1"/>
              </p:cNvSpPr>
              <p:nvPr/>
            </p:nvSpPr>
            <p:spPr bwMode="auto">
              <a:xfrm>
                <a:off x="2319" y="1923"/>
                <a:ext cx="7" cy="8"/>
              </a:xfrm>
              <a:prstGeom prst="rect">
                <a:avLst/>
              </a:prstGeom>
              <a:noFill/>
              <a:ln w="1588" cap="rnd">
                <a:solidFill>
                  <a:srgbClr val="000000"/>
                </a:solidFill>
                <a:miter lim="800000"/>
                <a:headEnd/>
                <a:tailEnd/>
              </a:ln>
            </p:spPr>
            <p:txBody>
              <a:bodyPr/>
              <a:lstStyle/>
              <a:p>
                <a:endParaRPr lang="en-US"/>
              </a:p>
            </p:txBody>
          </p:sp>
          <p:sp>
            <p:nvSpPr>
              <p:cNvPr id="639" name="Rectangle 273"/>
              <p:cNvSpPr>
                <a:spLocks noChangeArrowheads="1"/>
              </p:cNvSpPr>
              <p:nvPr/>
            </p:nvSpPr>
            <p:spPr bwMode="auto">
              <a:xfrm>
                <a:off x="2342" y="1923"/>
                <a:ext cx="6" cy="8"/>
              </a:xfrm>
              <a:prstGeom prst="rect">
                <a:avLst/>
              </a:prstGeom>
              <a:solidFill>
                <a:srgbClr val="808080"/>
              </a:solidFill>
              <a:ln w="9525">
                <a:noFill/>
                <a:miter lim="800000"/>
                <a:headEnd/>
                <a:tailEnd/>
              </a:ln>
            </p:spPr>
            <p:txBody>
              <a:bodyPr/>
              <a:lstStyle/>
              <a:p>
                <a:endParaRPr lang="en-US"/>
              </a:p>
            </p:txBody>
          </p:sp>
          <p:sp>
            <p:nvSpPr>
              <p:cNvPr id="640" name="Rectangle 274"/>
              <p:cNvSpPr>
                <a:spLocks noChangeArrowheads="1"/>
              </p:cNvSpPr>
              <p:nvPr/>
            </p:nvSpPr>
            <p:spPr bwMode="auto">
              <a:xfrm>
                <a:off x="2342" y="1923"/>
                <a:ext cx="6" cy="8"/>
              </a:xfrm>
              <a:prstGeom prst="rect">
                <a:avLst/>
              </a:prstGeom>
              <a:noFill/>
              <a:ln w="1588" cap="rnd">
                <a:solidFill>
                  <a:srgbClr val="000000"/>
                </a:solidFill>
                <a:miter lim="800000"/>
                <a:headEnd/>
                <a:tailEnd/>
              </a:ln>
            </p:spPr>
            <p:txBody>
              <a:bodyPr/>
              <a:lstStyle/>
              <a:p>
                <a:endParaRPr lang="en-US"/>
              </a:p>
            </p:txBody>
          </p:sp>
          <p:sp>
            <p:nvSpPr>
              <p:cNvPr id="641" name="Rectangle 275"/>
              <p:cNvSpPr>
                <a:spLocks noChangeArrowheads="1"/>
              </p:cNvSpPr>
              <p:nvPr/>
            </p:nvSpPr>
            <p:spPr bwMode="auto">
              <a:xfrm>
                <a:off x="2365" y="1923"/>
                <a:ext cx="6" cy="8"/>
              </a:xfrm>
              <a:prstGeom prst="rect">
                <a:avLst/>
              </a:prstGeom>
              <a:solidFill>
                <a:srgbClr val="808080"/>
              </a:solidFill>
              <a:ln w="9525">
                <a:noFill/>
                <a:miter lim="800000"/>
                <a:headEnd/>
                <a:tailEnd/>
              </a:ln>
            </p:spPr>
            <p:txBody>
              <a:bodyPr/>
              <a:lstStyle/>
              <a:p>
                <a:endParaRPr lang="en-US"/>
              </a:p>
            </p:txBody>
          </p:sp>
          <p:sp>
            <p:nvSpPr>
              <p:cNvPr id="642" name="Rectangle 276"/>
              <p:cNvSpPr>
                <a:spLocks noChangeArrowheads="1"/>
              </p:cNvSpPr>
              <p:nvPr/>
            </p:nvSpPr>
            <p:spPr bwMode="auto">
              <a:xfrm>
                <a:off x="2365" y="1923"/>
                <a:ext cx="6" cy="8"/>
              </a:xfrm>
              <a:prstGeom prst="rect">
                <a:avLst/>
              </a:prstGeom>
              <a:noFill/>
              <a:ln w="1588" cap="rnd">
                <a:solidFill>
                  <a:srgbClr val="000000"/>
                </a:solidFill>
                <a:miter lim="800000"/>
                <a:headEnd/>
                <a:tailEnd/>
              </a:ln>
            </p:spPr>
            <p:txBody>
              <a:bodyPr/>
              <a:lstStyle/>
              <a:p>
                <a:endParaRPr lang="en-US"/>
              </a:p>
            </p:txBody>
          </p:sp>
          <p:sp>
            <p:nvSpPr>
              <p:cNvPr id="643" name="Rectangle 277"/>
              <p:cNvSpPr>
                <a:spLocks noChangeArrowheads="1"/>
              </p:cNvSpPr>
              <p:nvPr/>
            </p:nvSpPr>
            <p:spPr bwMode="auto">
              <a:xfrm>
                <a:off x="2388" y="1923"/>
                <a:ext cx="6" cy="8"/>
              </a:xfrm>
              <a:prstGeom prst="rect">
                <a:avLst/>
              </a:prstGeom>
              <a:solidFill>
                <a:srgbClr val="808080"/>
              </a:solidFill>
              <a:ln w="9525">
                <a:noFill/>
                <a:miter lim="800000"/>
                <a:headEnd/>
                <a:tailEnd/>
              </a:ln>
            </p:spPr>
            <p:txBody>
              <a:bodyPr/>
              <a:lstStyle/>
              <a:p>
                <a:endParaRPr lang="en-US"/>
              </a:p>
            </p:txBody>
          </p:sp>
          <p:sp>
            <p:nvSpPr>
              <p:cNvPr id="644" name="Rectangle 278"/>
              <p:cNvSpPr>
                <a:spLocks noChangeArrowheads="1"/>
              </p:cNvSpPr>
              <p:nvPr/>
            </p:nvSpPr>
            <p:spPr bwMode="auto">
              <a:xfrm>
                <a:off x="2388" y="1923"/>
                <a:ext cx="6" cy="8"/>
              </a:xfrm>
              <a:prstGeom prst="rect">
                <a:avLst/>
              </a:prstGeom>
              <a:noFill/>
              <a:ln w="1588" cap="rnd">
                <a:solidFill>
                  <a:srgbClr val="000000"/>
                </a:solidFill>
                <a:miter lim="800000"/>
                <a:headEnd/>
                <a:tailEnd/>
              </a:ln>
            </p:spPr>
            <p:txBody>
              <a:bodyPr/>
              <a:lstStyle/>
              <a:p>
                <a:endParaRPr lang="en-US"/>
              </a:p>
            </p:txBody>
          </p:sp>
          <p:sp>
            <p:nvSpPr>
              <p:cNvPr id="645" name="Rectangle 279"/>
              <p:cNvSpPr>
                <a:spLocks noChangeArrowheads="1"/>
              </p:cNvSpPr>
              <p:nvPr/>
            </p:nvSpPr>
            <p:spPr bwMode="auto">
              <a:xfrm>
                <a:off x="2433" y="1923"/>
                <a:ext cx="7" cy="8"/>
              </a:xfrm>
              <a:prstGeom prst="rect">
                <a:avLst/>
              </a:prstGeom>
              <a:solidFill>
                <a:srgbClr val="808080"/>
              </a:solidFill>
              <a:ln w="9525">
                <a:noFill/>
                <a:miter lim="800000"/>
                <a:headEnd/>
                <a:tailEnd/>
              </a:ln>
            </p:spPr>
            <p:txBody>
              <a:bodyPr/>
              <a:lstStyle/>
              <a:p>
                <a:endParaRPr lang="en-US"/>
              </a:p>
            </p:txBody>
          </p:sp>
          <p:sp>
            <p:nvSpPr>
              <p:cNvPr id="646" name="Rectangle 280"/>
              <p:cNvSpPr>
                <a:spLocks noChangeArrowheads="1"/>
              </p:cNvSpPr>
              <p:nvPr/>
            </p:nvSpPr>
            <p:spPr bwMode="auto">
              <a:xfrm>
                <a:off x="2433" y="1923"/>
                <a:ext cx="7" cy="8"/>
              </a:xfrm>
              <a:prstGeom prst="rect">
                <a:avLst/>
              </a:prstGeom>
              <a:noFill/>
              <a:ln w="1588" cap="rnd">
                <a:solidFill>
                  <a:srgbClr val="000000"/>
                </a:solidFill>
                <a:miter lim="800000"/>
                <a:headEnd/>
                <a:tailEnd/>
              </a:ln>
            </p:spPr>
            <p:txBody>
              <a:bodyPr/>
              <a:lstStyle/>
              <a:p>
                <a:endParaRPr lang="en-US"/>
              </a:p>
            </p:txBody>
          </p:sp>
          <p:sp>
            <p:nvSpPr>
              <p:cNvPr id="647" name="Rectangle 281"/>
              <p:cNvSpPr>
                <a:spLocks noChangeArrowheads="1"/>
              </p:cNvSpPr>
              <p:nvPr/>
            </p:nvSpPr>
            <p:spPr bwMode="auto">
              <a:xfrm>
                <a:off x="2411" y="1923"/>
                <a:ext cx="6" cy="8"/>
              </a:xfrm>
              <a:prstGeom prst="rect">
                <a:avLst/>
              </a:prstGeom>
              <a:solidFill>
                <a:srgbClr val="808080"/>
              </a:solidFill>
              <a:ln w="9525">
                <a:noFill/>
                <a:miter lim="800000"/>
                <a:headEnd/>
                <a:tailEnd/>
              </a:ln>
            </p:spPr>
            <p:txBody>
              <a:bodyPr/>
              <a:lstStyle/>
              <a:p>
                <a:endParaRPr lang="en-US"/>
              </a:p>
            </p:txBody>
          </p:sp>
          <p:sp>
            <p:nvSpPr>
              <p:cNvPr id="648" name="Rectangle 282"/>
              <p:cNvSpPr>
                <a:spLocks noChangeArrowheads="1"/>
              </p:cNvSpPr>
              <p:nvPr/>
            </p:nvSpPr>
            <p:spPr bwMode="auto">
              <a:xfrm>
                <a:off x="2411" y="1923"/>
                <a:ext cx="6" cy="8"/>
              </a:xfrm>
              <a:prstGeom prst="rect">
                <a:avLst/>
              </a:prstGeom>
              <a:noFill/>
              <a:ln w="1588" cap="rnd">
                <a:solidFill>
                  <a:srgbClr val="000000"/>
                </a:solidFill>
                <a:miter lim="800000"/>
                <a:headEnd/>
                <a:tailEnd/>
              </a:ln>
            </p:spPr>
            <p:txBody>
              <a:bodyPr/>
              <a:lstStyle/>
              <a:p>
                <a:endParaRPr lang="en-US"/>
              </a:p>
            </p:txBody>
          </p:sp>
          <p:sp>
            <p:nvSpPr>
              <p:cNvPr id="649" name="Rectangle 283"/>
              <p:cNvSpPr>
                <a:spLocks noChangeArrowheads="1"/>
              </p:cNvSpPr>
              <p:nvPr/>
            </p:nvSpPr>
            <p:spPr bwMode="auto">
              <a:xfrm>
                <a:off x="2456" y="1923"/>
                <a:ext cx="7" cy="8"/>
              </a:xfrm>
              <a:prstGeom prst="rect">
                <a:avLst/>
              </a:prstGeom>
              <a:solidFill>
                <a:srgbClr val="808080"/>
              </a:solidFill>
              <a:ln w="9525">
                <a:noFill/>
                <a:miter lim="800000"/>
                <a:headEnd/>
                <a:tailEnd/>
              </a:ln>
            </p:spPr>
            <p:txBody>
              <a:bodyPr/>
              <a:lstStyle/>
              <a:p>
                <a:endParaRPr lang="en-US"/>
              </a:p>
            </p:txBody>
          </p:sp>
          <p:sp>
            <p:nvSpPr>
              <p:cNvPr id="650" name="Rectangle 284"/>
              <p:cNvSpPr>
                <a:spLocks noChangeArrowheads="1"/>
              </p:cNvSpPr>
              <p:nvPr/>
            </p:nvSpPr>
            <p:spPr bwMode="auto">
              <a:xfrm>
                <a:off x="2456" y="1923"/>
                <a:ext cx="7" cy="8"/>
              </a:xfrm>
              <a:prstGeom prst="rect">
                <a:avLst/>
              </a:prstGeom>
              <a:noFill/>
              <a:ln w="1588" cap="rnd">
                <a:solidFill>
                  <a:srgbClr val="000000"/>
                </a:solidFill>
                <a:miter lim="800000"/>
                <a:headEnd/>
                <a:tailEnd/>
              </a:ln>
            </p:spPr>
            <p:txBody>
              <a:bodyPr/>
              <a:lstStyle/>
              <a:p>
                <a:endParaRPr lang="en-US"/>
              </a:p>
            </p:txBody>
          </p:sp>
          <p:sp>
            <p:nvSpPr>
              <p:cNvPr id="651" name="Rectangle 285"/>
              <p:cNvSpPr>
                <a:spLocks noChangeArrowheads="1"/>
              </p:cNvSpPr>
              <p:nvPr/>
            </p:nvSpPr>
            <p:spPr bwMode="auto">
              <a:xfrm>
                <a:off x="2482" y="1923"/>
                <a:ext cx="7" cy="8"/>
              </a:xfrm>
              <a:prstGeom prst="rect">
                <a:avLst/>
              </a:prstGeom>
              <a:solidFill>
                <a:srgbClr val="808080"/>
              </a:solidFill>
              <a:ln w="9525">
                <a:noFill/>
                <a:miter lim="800000"/>
                <a:headEnd/>
                <a:tailEnd/>
              </a:ln>
            </p:spPr>
            <p:txBody>
              <a:bodyPr/>
              <a:lstStyle/>
              <a:p>
                <a:endParaRPr lang="en-US"/>
              </a:p>
            </p:txBody>
          </p:sp>
          <p:sp>
            <p:nvSpPr>
              <p:cNvPr id="652" name="Rectangle 286"/>
              <p:cNvSpPr>
                <a:spLocks noChangeArrowheads="1"/>
              </p:cNvSpPr>
              <p:nvPr/>
            </p:nvSpPr>
            <p:spPr bwMode="auto">
              <a:xfrm>
                <a:off x="2482" y="1923"/>
                <a:ext cx="7" cy="8"/>
              </a:xfrm>
              <a:prstGeom prst="rect">
                <a:avLst/>
              </a:prstGeom>
              <a:noFill/>
              <a:ln w="1588" cap="rnd">
                <a:solidFill>
                  <a:srgbClr val="000000"/>
                </a:solidFill>
                <a:miter lim="800000"/>
                <a:headEnd/>
                <a:tailEnd/>
              </a:ln>
            </p:spPr>
            <p:txBody>
              <a:bodyPr/>
              <a:lstStyle/>
              <a:p>
                <a:endParaRPr lang="en-US"/>
              </a:p>
            </p:txBody>
          </p:sp>
          <p:sp>
            <p:nvSpPr>
              <p:cNvPr id="653" name="Rectangle 287"/>
              <p:cNvSpPr>
                <a:spLocks noChangeArrowheads="1"/>
              </p:cNvSpPr>
              <p:nvPr/>
            </p:nvSpPr>
            <p:spPr bwMode="auto">
              <a:xfrm>
                <a:off x="2505" y="1923"/>
                <a:ext cx="7" cy="8"/>
              </a:xfrm>
              <a:prstGeom prst="rect">
                <a:avLst/>
              </a:prstGeom>
              <a:solidFill>
                <a:srgbClr val="808080"/>
              </a:solidFill>
              <a:ln w="9525">
                <a:noFill/>
                <a:miter lim="800000"/>
                <a:headEnd/>
                <a:tailEnd/>
              </a:ln>
            </p:spPr>
            <p:txBody>
              <a:bodyPr/>
              <a:lstStyle/>
              <a:p>
                <a:endParaRPr lang="en-US"/>
              </a:p>
            </p:txBody>
          </p:sp>
          <p:sp>
            <p:nvSpPr>
              <p:cNvPr id="654" name="Rectangle 288"/>
              <p:cNvSpPr>
                <a:spLocks noChangeArrowheads="1"/>
              </p:cNvSpPr>
              <p:nvPr/>
            </p:nvSpPr>
            <p:spPr bwMode="auto">
              <a:xfrm>
                <a:off x="2505" y="1923"/>
                <a:ext cx="7" cy="8"/>
              </a:xfrm>
              <a:prstGeom prst="rect">
                <a:avLst/>
              </a:prstGeom>
              <a:noFill/>
              <a:ln w="1588" cap="rnd">
                <a:solidFill>
                  <a:srgbClr val="000000"/>
                </a:solidFill>
                <a:miter lim="800000"/>
                <a:headEnd/>
                <a:tailEnd/>
              </a:ln>
            </p:spPr>
            <p:txBody>
              <a:bodyPr/>
              <a:lstStyle/>
              <a:p>
                <a:endParaRPr lang="en-US"/>
              </a:p>
            </p:txBody>
          </p:sp>
        </p:grpSp>
      </p:grpSp>
      <p:grpSp>
        <p:nvGrpSpPr>
          <p:cNvPr id="679" name="Group 289"/>
          <p:cNvGrpSpPr>
            <a:grpSpLocks/>
          </p:cNvGrpSpPr>
          <p:nvPr/>
        </p:nvGrpSpPr>
        <p:grpSpPr bwMode="auto">
          <a:xfrm>
            <a:off x="838200" y="3124200"/>
            <a:ext cx="7743825" cy="2541588"/>
            <a:chOff x="570" y="976"/>
            <a:chExt cx="4878" cy="1601"/>
          </a:xfrm>
        </p:grpSpPr>
        <p:grpSp>
          <p:nvGrpSpPr>
            <p:cNvPr id="680" name="Group 290"/>
            <p:cNvGrpSpPr>
              <a:grpSpLocks/>
            </p:cNvGrpSpPr>
            <p:nvPr/>
          </p:nvGrpSpPr>
          <p:grpSpPr bwMode="auto">
            <a:xfrm>
              <a:off x="3234" y="1287"/>
              <a:ext cx="120" cy="234"/>
              <a:chOff x="3528" y="1152"/>
              <a:chExt cx="120" cy="234"/>
            </a:xfrm>
          </p:grpSpPr>
          <p:sp>
            <p:nvSpPr>
              <p:cNvPr id="720" name="Oval 291"/>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21" name="Line 292"/>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1" name="Group 293"/>
            <p:cNvGrpSpPr>
              <a:grpSpLocks/>
            </p:cNvGrpSpPr>
            <p:nvPr/>
          </p:nvGrpSpPr>
          <p:grpSpPr bwMode="auto">
            <a:xfrm>
              <a:off x="4002" y="2343"/>
              <a:ext cx="120" cy="234"/>
              <a:chOff x="3528" y="1152"/>
              <a:chExt cx="120" cy="234"/>
            </a:xfrm>
          </p:grpSpPr>
          <p:sp>
            <p:nvSpPr>
              <p:cNvPr id="718" name="Oval 294"/>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19" name="Line 295"/>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2" name="Group 296"/>
            <p:cNvGrpSpPr>
              <a:grpSpLocks/>
            </p:cNvGrpSpPr>
            <p:nvPr/>
          </p:nvGrpSpPr>
          <p:grpSpPr bwMode="auto">
            <a:xfrm>
              <a:off x="2863" y="1932"/>
              <a:ext cx="120" cy="234"/>
              <a:chOff x="3528" y="1152"/>
              <a:chExt cx="120" cy="234"/>
            </a:xfrm>
          </p:grpSpPr>
          <p:sp>
            <p:nvSpPr>
              <p:cNvPr id="716" name="Oval 297"/>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17" name="Line 298"/>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3" name="Group 299"/>
            <p:cNvGrpSpPr>
              <a:grpSpLocks/>
            </p:cNvGrpSpPr>
            <p:nvPr/>
          </p:nvGrpSpPr>
          <p:grpSpPr bwMode="auto">
            <a:xfrm>
              <a:off x="4470" y="2253"/>
              <a:ext cx="120" cy="234"/>
              <a:chOff x="3528" y="1152"/>
              <a:chExt cx="120" cy="234"/>
            </a:xfrm>
          </p:grpSpPr>
          <p:sp>
            <p:nvSpPr>
              <p:cNvPr id="714" name="Oval 300"/>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15" name="Line 301"/>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4" name="Group 302"/>
            <p:cNvGrpSpPr>
              <a:grpSpLocks/>
            </p:cNvGrpSpPr>
            <p:nvPr/>
          </p:nvGrpSpPr>
          <p:grpSpPr bwMode="auto">
            <a:xfrm>
              <a:off x="2863" y="976"/>
              <a:ext cx="120" cy="234"/>
              <a:chOff x="3528" y="1152"/>
              <a:chExt cx="120" cy="234"/>
            </a:xfrm>
          </p:grpSpPr>
          <p:sp>
            <p:nvSpPr>
              <p:cNvPr id="712" name="Oval 303"/>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13" name="Line 304"/>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5" name="Group 305"/>
            <p:cNvGrpSpPr>
              <a:grpSpLocks/>
            </p:cNvGrpSpPr>
            <p:nvPr/>
          </p:nvGrpSpPr>
          <p:grpSpPr bwMode="auto">
            <a:xfrm>
              <a:off x="3618" y="1334"/>
              <a:ext cx="120" cy="234"/>
              <a:chOff x="3528" y="1152"/>
              <a:chExt cx="120" cy="234"/>
            </a:xfrm>
          </p:grpSpPr>
          <p:sp>
            <p:nvSpPr>
              <p:cNvPr id="710" name="Oval 306"/>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11" name="Line 307"/>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6" name="Group 308"/>
            <p:cNvGrpSpPr>
              <a:grpSpLocks/>
            </p:cNvGrpSpPr>
            <p:nvPr/>
          </p:nvGrpSpPr>
          <p:grpSpPr bwMode="auto">
            <a:xfrm flipH="1">
              <a:off x="1938" y="1815"/>
              <a:ext cx="120" cy="234"/>
              <a:chOff x="3528" y="1152"/>
              <a:chExt cx="120" cy="234"/>
            </a:xfrm>
          </p:grpSpPr>
          <p:sp>
            <p:nvSpPr>
              <p:cNvPr id="708" name="Oval 309"/>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09" name="Line 310"/>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7" name="Group 311"/>
            <p:cNvGrpSpPr>
              <a:grpSpLocks/>
            </p:cNvGrpSpPr>
            <p:nvPr/>
          </p:nvGrpSpPr>
          <p:grpSpPr bwMode="auto">
            <a:xfrm flipH="1">
              <a:off x="3930" y="1191"/>
              <a:ext cx="120" cy="234"/>
              <a:chOff x="3528" y="1152"/>
              <a:chExt cx="120" cy="234"/>
            </a:xfrm>
          </p:grpSpPr>
          <p:sp>
            <p:nvSpPr>
              <p:cNvPr id="706" name="Oval 312"/>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07" name="Line 313"/>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8" name="Group 314"/>
            <p:cNvGrpSpPr>
              <a:grpSpLocks/>
            </p:cNvGrpSpPr>
            <p:nvPr/>
          </p:nvGrpSpPr>
          <p:grpSpPr bwMode="auto">
            <a:xfrm flipH="1">
              <a:off x="5328" y="1266"/>
              <a:ext cx="120" cy="234"/>
              <a:chOff x="3528" y="1152"/>
              <a:chExt cx="120" cy="234"/>
            </a:xfrm>
          </p:grpSpPr>
          <p:sp>
            <p:nvSpPr>
              <p:cNvPr id="704" name="Oval 315"/>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05" name="Line 316"/>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89" name="Group 317"/>
            <p:cNvGrpSpPr>
              <a:grpSpLocks/>
            </p:cNvGrpSpPr>
            <p:nvPr/>
          </p:nvGrpSpPr>
          <p:grpSpPr bwMode="auto">
            <a:xfrm flipH="1">
              <a:off x="1254" y="1794"/>
              <a:ext cx="120" cy="234"/>
              <a:chOff x="3528" y="1152"/>
              <a:chExt cx="120" cy="234"/>
            </a:xfrm>
          </p:grpSpPr>
          <p:sp>
            <p:nvSpPr>
              <p:cNvPr id="702" name="Oval 318"/>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03" name="Line 319"/>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90" name="Group 320"/>
            <p:cNvGrpSpPr>
              <a:grpSpLocks/>
            </p:cNvGrpSpPr>
            <p:nvPr/>
          </p:nvGrpSpPr>
          <p:grpSpPr bwMode="auto">
            <a:xfrm flipH="1">
              <a:off x="4890" y="1281"/>
              <a:ext cx="120" cy="234"/>
              <a:chOff x="3528" y="1152"/>
              <a:chExt cx="120" cy="234"/>
            </a:xfrm>
          </p:grpSpPr>
          <p:sp>
            <p:nvSpPr>
              <p:cNvPr id="700" name="Oval 321"/>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701" name="Line 322"/>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91" name="Group 323"/>
            <p:cNvGrpSpPr>
              <a:grpSpLocks/>
            </p:cNvGrpSpPr>
            <p:nvPr/>
          </p:nvGrpSpPr>
          <p:grpSpPr bwMode="auto">
            <a:xfrm flipH="1">
              <a:off x="4434" y="1250"/>
              <a:ext cx="120" cy="234"/>
              <a:chOff x="3528" y="1152"/>
              <a:chExt cx="120" cy="234"/>
            </a:xfrm>
          </p:grpSpPr>
          <p:sp>
            <p:nvSpPr>
              <p:cNvPr id="698" name="Oval 324"/>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9" name="Line 325"/>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92" name="Group 326"/>
            <p:cNvGrpSpPr>
              <a:grpSpLocks/>
            </p:cNvGrpSpPr>
            <p:nvPr/>
          </p:nvGrpSpPr>
          <p:grpSpPr bwMode="auto">
            <a:xfrm>
              <a:off x="570" y="1794"/>
              <a:ext cx="120" cy="234"/>
              <a:chOff x="3528" y="1152"/>
              <a:chExt cx="120" cy="234"/>
            </a:xfrm>
          </p:grpSpPr>
          <p:sp>
            <p:nvSpPr>
              <p:cNvPr id="696" name="Oval 327"/>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7" name="Line 328"/>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nvGrpSpPr>
            <p:cNvPr id="693" name="Group 329"/>
            <p:cNvGrpSpPr>
              <a:grpSpLocks/>
            </p:cNvGrpSpPr>
            <p:nvPr/>
          </p:nvGrpSpPr>
          <p:grpSpPr bwMode="auto">
            <a:xfrm>
              <a:off x="1098" y="2152"/>
              <a:ext cx="120" cy="234"/>
              <a:chOff x="3528" y="1152"/>
              <a:chExt cx="120" cy="234"/>
            </a:xfrm>
          </p:grpSpPr>
          <p:sp>
            <p:nvSpPr>
              <p:cNvPr id="694" name="Oval 330"/>
              <p:cNvSpPr>
                <a:spLocks noChangeArrowheads="1"/>
              </p:cNvSpPr>
              <p:nvPr/>
            </p:nvSpPr>
            <p:spPr bwMode="auto">
              <a:xfrm>
                <a:off x="3552" y="1152"/>
                <a:ext cx="96" cy="96"/>
              </a:xfrm>
              <a:prstGeom prst="ellipse">
                <a:avLst/>
              </a:prstGeom>
              <a:noFill/>
              <a:ln w="25400">
                <a:solidFill>
                  <a:srgbClr val="FF3300"/>
                </a:solidFill>
                <a:round/>
                <a:headEnd/>
                <a:tailEnd/>
              </a:ln>
              <a:effectLst/>
            </p:spPr>
            <p:txBody>
              <a:bodyPr wrap="none" anchor="ctr"/>
              <a:lstStyle/>
              <a:p>
                <a:endParaRPr lang="en-US"/>
              </a:p>
            </p:txBody>
          </p:sp>
          <p:sp>
            <p:nvSpPr>
              <p:cNvPr id="695" name="Line 331"/>
              <p:cNvSpPr>
                <a:spLocks noChangeShapeType="1"/>
              </p:cNvSpPr>
              <p:nvPr/>
            </p:nvSpPr>
            <p:spPr bwMode="auto">
              <a:xfrm flipH="1">
                <a:off x="3528" y="1242"/>
                <a:ext cx="48" cy="144"/>
              </a:xfrm>
              <a:prstGeom prst="line">
                <a:avLst/>
              </a:prstGeom>
              <a:noFill/>
              <a:ln w="25400">
                <a:solidFill>
                  <a:srgbClr val="FF3300"/>
                </a:solidFill>
                <a:round/>
                <a:headEnd/>
                <a:tailEnd/>
              </a:ln>
              <a:effectLst/>
            </p:spPr>
            <p:txBody>
              <a:bodyPr/>
              <a:lstStyle/>
              <a:p>
                <a:endParaRPr lang="en-US"/>
              </a:p>
            </p:txBody>
          </p:sp>
        </p:grpSp>
      </p:grpSp>
      <p:grpSp>
        <p:nvGrpSpPr>
          <p:cNvPr id="722" name="Group 332"/>
          <p:cNvGrpSpPr>
            <a:grpSpLocks/>
          </p:cNvGrpSpPr>
          <p:nvPr/>
        </p:nvGrpSpPr>
        <p:grpSpPr bwMode="auto">
          <a:xfrm>
            <a:off x="838200" y="3502025"/>
            <a:ext cx="7391400" cy="2130425"/>
            <a:chOff x="672" y="1250"/>
            <a:chExt cx="4656" cy="1342"/>
          </a:xfrm>
        </p:grpSpPr>
        <p:cxnSp>
          <p:nvCxnSpPr>
            <p:cNvPr id="723" name="AutoShape 333"/>
            <p:cNvCxnSpPr>
              <a:cxnSpLocks noChangeShapeType="1"/>
              <a:endCxn id="705" idx="0"/>
            </p:cNvCxnSpPr>
            <p:nvPr/>
          </p:nvCxnSpPr>
          <p:spPr bwMode="auto">
            <a:xfrm rot="16200000">
              <a:off x="5054" y="1142"/>
              <a:ext cx="92" cy="312"/>
            </a:xfrm>
            <a:prstGeom prst="curvedConnector3">
              <a:avLst>
                <a:gd name="adj1" fmla="val 247824"/>
              </a:avLst>
            </a:prstGeom>
            <a:noFill/>
            <a:ln w="25400">
              <a:solidFill>
                <a:srgbClr val="0066FF"/>
              </a:solidFill>
              <a:round/>
              <a:headEnd/>
              <a:tailEnd type="triangle" w="med" len="med"/>
            </a:ln>
            <a:effectLst/>
          </p:spPr>
        </p:cxnSp>
        <p:cxnSp>
          <p:nvCxnSpPr>
            <p:cNvPr id="724" name="AutoShape 334"/>
            <p:cNvCxnSpPr>
              <a:cxnSpLocks noChangeShapeType="1"/>
            </p:cNvCxnSpPr>
            <p:nvPr/>
          </p:nvCxnSpPr>
          <p:spPr bwMode="auto">
            <a:xfrm>
              <a:off x="672" y="2174"/>
              <a:ext cx="192" cy="296"/>
            </a:xfrm>
            <a:prstGeom prst="curvedConnector3">
              <a:avLst>
                <a:gd name="adj1" fmla="val 50000"/>
              </a:avLst>
            </a:prstGeom>
            <a:noFill/>
            <a:ln w="25400">
              <a:solidFill>
                <a:srgbClr val="0066FF"/>
              </a:solidFill>
              <a:round/>
              <a:headEnd/>
              <a:tailEnd type="triangle" w="med" len="med"/>
            </a:ln>
            <a:effectLst/>
          </p:spPr>
        </p:cxnSp>
        <p:cxnSp>
          <p:nvCxnSpPr>
            <p:cNvPr id="725" name="AutoShape 335"/>
            <p:cNvCxnSpPr>
              <a:cxnSpLocks noChangeShapeType="1"/>
            </p:cNvCxnSpPr>
            <p:nvPr/>
          </p:nvCxnSpPr>
          <p:spPr bwMode="auto">
            <a:xfrm flipV="1">
              <a:off x="1200" y="2182"/>
              <a:ext cx="96" cy="288"/>
            </a:xfrm>
            <a:prstGeom prst="curvedConnector3">
              <a:avLst>
                <a:gd name="adj1" fmla="val 50000"/>
              </a:avLst>
            </a:prstGeom>
            <a:noFill/>
            <a:ln w="25400">
              <a:solidFill>
                <a:srgbClr val="0066FF"/>
              </a:solidFill>
              <a:round/>
              <a:headEnd/>
              <a:tailEnd type="triangle" w="med" len="med"/>
            </a:ln>
            <a:effectLst/>
          </p:spPr>
        </p:cxnSp>
        <p:cxnSp>
          <p:nvCxnSpPr>
            <p:cNvPr id="726" name="AutoShape 336"/>
            <p:cNvCxnSpPr>
              <a:cxnSpLocks noChangeShapeType="1"/>
            </p:cNvCxnSpPr>
            <p:nvPr/>
          </p:nvCxnSpPr>
          <p:spPr bwMode="auto">
            <a:xfrm flipV="1">
              <a:off x="3861" y="2520"/>
              <a:ext cx="315" cy="72"/>
            </a:xfrm>
            <a:prstGeom prst="curvedConnector3">
              <a:avLst>
                <a:gd name="adj1" fmla="val 49843"/>
              </a:avLst>
            </a:prstGeom>
            <a:noFill/>
            <a:ln w="25400">
              <a:solidFill>
                <a:srgbClr val="0066FF"/>
              </a:solidFill>
              <a:round/>
              <a:headEnd/>
              <a:tailEnd type="triangle" w="med" len="med"/>
            </a:ln>
            <a:effectLst/>
          </p:spPr>
        </p:cxnSp>
        <p:cxnSp>
          <p:nvCxnSpPr>
            <p:cNvPr id="727" name="AutoShape 337"/>
            <p:cNvCxnSpPr>
              <a:cxnSpLocks noChangeShapeType="1"/>
            </p:cNvCxnSpPr>
            <p:nvPr/>
          </p:nvCxnSpPr>
          <p:spPr bwMode="auto">
            <a:xfrm rot="16200000" flipH="1">
              <a:off x="2985" y="1221"/>
              <a:ext cx="257" cy="315"/>
            </a:xfrm>
            <a:prstGeom prst="curvedConnector3">
              <a:avLst>
                <a:gd name="adj1" fmla="val 49806"/>
              </a:avLst>
            </a:prstGeom>
            <a:noFill/>
            <a:ln w="25400">
              <a:solidFill>
                <a:srgbClr val="0066FF"/>
              </a:solidFill>
              <a:round/>
              <a:headEnd/>
              <a:tailEnd type="triangle" w="med" len="med"/>
            </a:ln>
            <a:effectLst/>
          </p:spPr>
        </p:cxnSp>
        <p:cxnSp>
          <p:nvCxnSpPr>
            <p:cNvPr id="728" name="AutoShape 338"/>
            <p:cNvCxnSpPr>
              <a:cxnSpLocks noChangeShapeType="1"/>
            </p:cNvCxnSpPr>
            <p:nvPr/>
          </p:nvCxnSpPr>
          <p:spPr bwMode="auto">
            <a:xfrm rot="16200000" flipH="1">
              <a:off x="2265" y="2243"/>
              <a:ext cx="1" cy="260"/>
            </a:xfrm>
            <a:prstGeom prst="curvedConnector2">
              <a:avLst/>
            </a:prstGeom>
            <a:noFill/>
            <a:ln w="25400">
              <a:solidFill>
                <a:srgbClr val="0066FF"/>
              </a:solidFill>
              <a:round/>
              <a:headEnd/>
              <a:tailEnd type="triangle" w="med" len="med"/>
            </a:ln>
            <a:effectLst/>
          </p:spPr>
        </p:cxnSp>
        <p:cxnSp>
          <p:nvCxnSpPr>
            <p:cNvPr id="729" name="AutoShape 339"/>
            <p:cNvCxnSpPr>
              <a:cxnSpLocks noChangeShapeType="1"/>
            </p:cNvCxnSpPr>
            <p:nvPr/>
          </p:nvCxnSpPr>
          <p:spPr bwMode="auto">
            <a:xfrm flipH="1" flipV="1">
              <a:off x="2345" y="1451"/>
              <a:ext cx="103" cy="719"/>
            </a:xfrm>
            <a:prstGeom prst="curvedConnector5">
              <a:avLst>
                <a:gd name="adj1" fmla="val -139806"/>
                <a:gd name="adj2" fmla="val 47981"/>
                <a:gd name="adj3" fmla="val 239806"/>
              </a:avLst>
            </a:prstGeom>
            <a:noFill/>
            <a:ln w="25400">
              <a:solidFill>
                <a:srgbClr val="0066FF"/>
              </a:solidFill>
              <a:round/>
              <a:headEnd/>
              <a:tailEnd type="triangle" w="med" len="med"/>
            </a:ln>
            <a:effectLst/>
          </p:spPr>
        </p:cxnSp>
        <p:cxnSp>
          <p:nvCxnSpPr>
            <p:cNvPr id="730" name="AutoShape 340"/>
            <p:cNvCxnSpPr>
              <a:cxnSpLocks noChangeShapeType="1"/>
            </p:cNvCxnSpPr>
            <p:nvPr/>
          </p:nvCxnSpPr>
          <p:spPr bwMode="auto">
            <a:xfrm rot="5400000" flipV="1">
              <a:off x="1823" y="1657"/>
              <a:ext cx="1" cy="624"/>
            </a:xfrm>
            <a:prstGeom prst="curvedConnector3">
              <a:avLst>
                <a:gd name="adj1" fmla="val -14400000"/>
              </a:avLst>
            </a:prstGeom>
            <a:noFill/>
            <a:ln w="25400">
              <a:solidFill>
                <a:srgbClr val="0066FF"/>
              </a:solidFill>
              <a:round/>
              <a:headEnd/>
              <a:tailEnd type="triangle" w="med" len="med"/>
            </a:ln>
            <a:effectLst/>
          </p:spPr>
        </p:cxnSp>
        <p:cxnSp>
          <p:nvCxnSpPr>
            <p:cNvPr id="731" name="AutoShape 341"/>
            <p:cNvCxnSpPr>
              <a:cxnSpLocks noChangeShapeType="1"/>
            </p:cNvCxnSpPr>
            <p:nvPr/>
          </p:nvCxnSpPr>
          <p:spPr bwMode="auto">
            <a:xfrm flipV="1">
              <a:off x="4818" y="1440"/>
              <a:ext cx="270" cy="148"/>
            </a:xfrm>
            <a:prstGeom prst="curvedConnector4">
              <a:avLst>
                <a:gd name="adj1" fmla="val 5556"/>
                <a:gd name="adj2" fmla="val 197296"/>
              </a:avLst>
            </a:prstGeom>
            <a:noFill/>
            <a:ln w="25400">
              <a:solidFill>
                <a:srgbClr val="0066FF"/>
              </a:solidFill>
              <a:round/>
              <a:headEnd/>
              <a:tailEnd type="triangle" w="med" len="med"/>
            </a:ln>
            <a:effectLst/>
          </p:spPr>
        </p:cxnSp>
        <p:cxnSp>
          <p:nvCxnSpPr>
            <p:cNvPr id="732" name="AutoShape 342"/>
            <p:cNvCxnSpPr>
              <a:cxnSpLocks noChangeShapeType="1"/>
            </p:cNvCxnSpPr>
            <p:nvPr/>
          </p:nvCxnSpPr>
          <p:spPr bwMode="auto">
            <a:xfrm rot="5400000" flipV="1">
              <a:off x="4239" y="1362"/>
              <a:ext cx="196" cy="255"/>
            </a:xfrm>
            <a:prstGeom prst="curvedConnector4">
              <a:avLst>
                <a:gd name="adj1" fmla="val -73468"/>
                <a:gd name="adj2" fmla="val 84704"/>
              </a:avLst>
            </a:prstGeom>
            <a:noFill/>
            <a:ln w="25400">
              <a:solidFill>
                <a:srgbClr val="0066FF"/>
              </a:solidFill>
              <a:round/>
              <a:headEnd/>
              <a:tailEnd type="triangle" w="med" len="med"/>
            </a:ln>
            <a:effectLst/>
          </p:spPr>
        </p:cxnSp>
        <p:cxnSp>
          <p:nvCxnSpPr>
            <p:cNvPr id="733" name="AutoShape 343"/>
            <p:cNvCxnSpPr>
              <a:cxnSpLocks noChangeShapeType="1"/>
            </p:cNvCxnSpPr>
            <p:nvPr/>
          </p:nvCxnSpPr>
          <p:spPr bwMode="auto">
            <a:xfrm rot="5400000" flipV="1">
              <a:off x="3367" y="1411"/>
              <a:ext cx="137" cy="329"/>
            </a:xfrm>
            <a:prstGeom prst="curvedConnector4">
              <a:avLst>
                <a:gd name="adj1" fmla="val -105111"/>
                <a:gd name="adj2" fmla="val 82065"/>
              </a:avLst>
            </a:prstGeom>
            <a:noFill/>
            <a:ln w="25400">
              <a:solidFill>
                <a:srgbClr val="0066FF"/>
              </a:solidFill>
              <a:round/>
              <a:headEnd/>
              <a:tailEnd type="triangle" w="med" len="med"/>
            </a:ln>
            <a:effectLst/>
          </p:spPr>
        </p:cxnSp>
        <p:cxnSp>
          <p:nvCxnSpPr>
            <p:cNvPr id="734" name="AutoShape 344"/>
            <p:cNvCxnSpPr>
              <a:cxnSpLocks noChangeShapeType="1"/>
            </p:cNvCxnSpPr>
            <p:nvPr/>
          </p:nvCxnSpPr>
          <p:spPr bwMode="auto">
            <a:xfrm rot="16200000">
              <a:off x="3929" y="1255"/>
              <a:ext cx="144" cy="417"/>
            </a:xfrm>
            <a:prstGeom prst="curvedConnector3">
              <a:avLst>
                <a:gd name="adj1" fmla="val 200000"/>
              </a:avLst>
            </a:prstGeom>
            <a:noFill/>
            <a:ln w="25400">
              <a:solidFill>
                <a:srgbClr val="0066FF"/>
              </a:solidFill>
              <a:round/>
              <a:headEnd/>
              <a:tailEnd type="triangle" w="med" len="med"/>
            </a:ln>
            <a:effectLst/>
          </p:spPr>
        </p:cxnSp>
        <p:cxnSp>
          <p:nvCxnSpPr>
            <p:cNvPr id="735" name="AutoShape 345"/>
            <p:cNvCxnSpPr>
              <a:cxnSpLocks noChangeShapeType="1"/>
            </p:cNvCxnSpPr>
            <p:nvPr/>
          </p:nvCxnSpPr>
          <p:spPr bwMode="auto">
            <a:xfrm rot="5400000" flipH="1" flipV="1">
              <a:off x="2733" y="1637"/>
              <a:ext cx="667" cy="408"/>
            </a:xfrm>
            <a:prstGeom prst="curvedConnector5">
              <a:avLst>
                <a:gd name="adj1" fmla="val -20389"/>
                <a:gd name="adj2" fmla="val 29903"/>
                <a:gd name="adj3" fmla="val 121588"/>
              </a:avLst>
            </a:prstGeom>
            <a:noFill/>
            <a:ln w="25400">
              <a:solidFill>
                <a:srgbClr val="0066FF"/>
              </a:solidFill>
              <a:round/>
              <a:headEnd/>
              <a:tailEnd type="triangle" w="med" len="med"/>
            </a:ln>
            <a:effectLst/>
          </p:spPr>
        </p:cxnSp>
        <p:cxnSp>
          <p:nvCxnSpPr>
            <p:cNvPr id="736" name="AutoShape 346"/>
            <p:cNvCxnSpPr>
              <a:cxnSpLocks noChangeShapeType="1"/>
            </p:cNvCxnSpPr>
            <p:nvPr/>
          </p:nvCxnSpPr>
          <p:spPr bwMode="auto">
            <a:xfrm>
              <a:off x="3483" y="1853"/>
              <a:ext cx="69" cy="739"/>
            </a:xfrm>
            <a:prstGeom prst="curvedConnector3">
              <a:avLst>
                <a:gd name="adj1" fmla="val 49273"/>
              </a:avLst>
            </a:prstGeom>
            <a:noFill/>
            <a:ln w="25400">
              <a:solidFill>
                <a:srgbClr val="0066FF"/>
              </a:solidFill>
              <a:round/>
              <a:headEnd/>
              <a:tailEnd type="triangle" w="med" len="med"/>
            </a:ln>
            <a:effectLst/>
          </p:spPr>
        </p:cxnSp>
        <p:cxnSp>
          <p:nvCxnSpPr>
            <p:cNvPr id="737" name="AutoShape 347"/>
            <p:cNvCxnSpPr>
              <a:cxnSpLocks noChangeShapeType="1"/>
            </p:cNvCxnSpPr>
            <p:nvPr/>
          </p:nvCxnSpPr>
          <p:spPr bwMode="auto">
            <a:xfrm>
              <a:off x="4476" y="2520"/>
              <a:ext cx="852" cy="0"/>
            </a:xfrm>
            <a:prstGeom prst="straightConnector1">
              <a:avLst/>
            </a:prstGeom>
            <a:noFill/>
            <a:ln w="25400">
              <a:solidFill>
                <a:srgbClr val="0066FF"/>
              </a:solidFill>
              <a:round/>
              <a:headEnd/>
              <a:tailEnd type="triangle" w="med" len="med"/>
            </a:ln>
            <a:effectLst/>
          </p:spPr>
        </p:cxnSp>
      </p:grpSp>
      <p:grpSp>
        <p:nvGrpSpPr>
          <p:cNvPr id="738" name="Group 348"/>
          <p:cNvGrpSpPr>
            <a:grpSpLocks/>
          </p:cNvGrpSpPr>
          <p:nvPr/>
        </p:nvGrpSpPr>
        <p:grpSpPr bwMode="auto">
          <a:xfrm>
            <a:off x="1590675" y="3146425"/>
            <a:ext cx="6681788" cy="2371725"/>
            <a:chOff x="1146" y="1026"/>
            <a:chExt cx="4209" cy="1494"/>
          </a:xfrm>
        </p:grpSpPr>
        <p:grpSp>
          <p:nvGrpSpPr>
            <p:cNvPr id="739" name="Group 349"/>
            <p:cNvGrpSpPr>
              <a:grpSpLocks/>
            </p:cNvGrpSpPr>
            <p:nvPr/>
          </p:nvGrpSpPr>
          <p:grpSpPr bwMode="auto">
            <a:xfrm>
              <a:off x="1146" y="2002"/>
              <a:ext cx="248" cy="240"/>
              <a:chOff x="1576" y="1632"/>
              <a:chExt cx="248" cy="240"/>
            </a:xfrm>
          </p:grpSpPr>
          <p:sp>
            <p:nvSpPr>
              <p:cNvPr id="749" name="Oval 350"/>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42</a:t>
                </a:r>
              </a:p>
            </p:txBody>
          </p:sp>
          <p:sp>
            <p:nvSpPr>
              <p:cNvPr id="750" name="Freeform 351"/>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740" name="Group 352"/>
            <p:cNvGrpSpPr>
              <a:grpSpLocks/>
            </p:cNvGrpSpPr>
            <p:nvPr/>
          </p:nvGrpSpPr>
          <p:grpSpPr bwMode="auto">
            <a:xfrm>
              <a:off x="4766" y="2280"/>
              <a:ext cx="248" cy="240"/>
              <a:chOff x="1576" y="1632"/>
              <a:chExt cx="248" cy="240"/>
            </a:xfrm>
          </p:grpSpPr>
          <p:sp>
            <p:nvSpPr>
              <p:cNvPr id="747" name="Oval 353"/>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27</a:t>
                </a:r>
              </a:p>
            </p:txBody>
          </p:sp>
          <p:sp>
            <p:nvSpPr>
              <p:cNvPr id="748" name="Freeform 354"/>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741" name="Group 355"/>
            <p:cNvGrpSpPr>
              <a:grpSpLocks/>
            </p:cNvGrpSpPr>
            <p:nvPr/>
          </p:nvGrpSpPr>
          <p:grpSpPr bwMode="auto">
            <a:xfrm>
              <a:off x="2097" y="1337"/>
              <a:ext cx="248" cy="240"/>
              <a:chOff x="1576" y="1632"/>
              <a:chExt cx="248" cy="240"/>
            </a:xfrm>
          </p:grpSpPr>
          <p:sp>
            <p:nvSpPr>
              <p:cNvPr id="745" name="Oval 356"/>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24</a:t>
                </a:r>
              </a:p>
            </p:txBody>
          </p:sp>
          <p:sp>
            <p:nvSpPr>
              <p:cNvPr id="746" name="Freeform 357"/>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nvGrpSpPr>
            <p:cNvPr id="742" name="Group 358"/>
            <p:cNvGrpSpPr>
              <a:grpSpLocks/>
            </p:cNvGrpSpPr>
            <p:nvPr/>
          </p:nvGrpSpPr>
          <p:grpSpPr bwMode="auto">
            <a:xfrm>
              <a:off x="5107" y="1026"/>
              <a:ext cx="248" cy="240"/>
              <a:chOff x="1576" y="1632"/>
              <a:chExt cx="248" cy="240"/>
            </a:xfrm>
          </p:grpSpPr>
          <p:sp>
            <p:nvSpPr>
              <p:cNvPr id="743" name="Oval 359"/>
              <p:cNvSpPr>
                <a:spLocks noChangeArrowheads="1"/>
              </p:cNvSpPr>
              <p:nvPr/>
            </p:nvSpPr>
            <p:spPr bwMode="auto">
              <a:xfrm>
                <a:off x="1632" y="1632"/>
                <a:ext cx="192" cy="96"/>
              </a:xfrm>
              <a:prstGeom prst="ellipse">
                <a:avLst/>
              </a:prstGeom>
              <a:noFill/>
              <a:ln w="19050">
                <a:solidFill>
                  <a:srgbClr val="0066FF"/>
                </a:solidFill>
                <a:round/>
                <a:headEnd/>
                <a:tailEnd/>
              </a:ln>
              <a:effectLst/>
            </p:spPr>
            <p:txBody>
              <a:bodyPr wrap="none" anchor="ctr"/>
              <a:lstStyle/>
              <a:p>
                <a:pPr algn="ctr"/>
                <a:r>
                  <a:rPr lang="en-US" sz="1000">
                    <a:solidFill>
                      <a:srgbClr val="0066FF"/>
                    </a:solidFill>
                  </a:rPr>
                  <a:t>15</a:t>
                </a:r>
              </a:p>
            </p:txBody>
          </p:sp>
          <p:sp>
            <p:nvSpPr>
              <p:cNvPr id="744" name="Freeform 360"/>
              <p:cNvSpPr>
                <a:spLocks/>
              </p:cNvSpPr>
              <p:nvPr/>
            </p:nvSpPr>
            <p:spPr bwMode="auto">
              <a:xfrm>
                <a:off x="1576" y="1680"/>
                <a:ext cx="104" cy="192"/>
              </a:xfrm>
              <a:custGeom>
                <a:avLst/>
                <a:gdLst/>
                <a:ahLst/>
                <a:cxnLst>
                  <a:cxn ang="0">
                    <a:pos x="56" y="0"/>
                  </a:cxn>
                  <a:cxn ang="0">
                    <a:pos x="8" y="48"/>
                  </a:cxn>
                  <a:cxn ang="0">
                    <a:pos x="104" y="192"/>
                  </a:cxn>
                </a:cxnLst>
                <a:rect l="0" t="0" r="r" b="b"/>
                <a:pathLst>
                  <a:path w="104" h="192">
                    <a:moveTo>
                      <a:pt x="56" y="0"/>
                    </a:moveTo>
                    <a:cubicBezTo>
                      <a:pt x="28" y="8"/>
                      <a:pt x="0" y="16"/>
                      <a:pt x="8" y="48"/>
                    </a:cubicBezTo>
                    <a:cubicBezTo>
                      <a:pt x="16" y="80"/>
                      <a:pt x="88" y="168"/>
                      <a:pt x="104" y="192"/>
                    </a:cubicBezTo>
                  </a:path>
                </a:pathLst>
              </a:custGeom>
              <a:noFill/>
              <a:ln w="19050">
                <a:solidFill>
                  <a:srgbClr val="0066FF"/>
                </a:solidFill>
                <a:round/>
                <a:headEnd/>
                <a:tailEnd/>
              </a:ln>
              <a:effectLst/>
            </p:spPr>
            <p:txBody>
              <a:bodyPr/>
              <a:lstStyle/>
              <a:p>
                <a:endParaRPr lang="en-US"/>
              </a:p>
            </p:txBody>
          </p:sp>
        </p:grpSp>
      </p:grpSp>
      <p:grpSp>
        <p:nvGrpSpPr>
          <p:cNvPr id="751" name="Group 361"/>
          <p:cNvGrpSpPr>
            <a:grpSpLocks/>
          </p:cNvGrpSpPr>
          <p:nvPr/>
        </p:nvGrpSpPr>
        <p:grpSpPr bwMode="auto">
          <a:xfrm>
            <a:off x="584200" y="4648200"/>
            <a:ext cx="7459663" cy="1289050"/>
            <a:chOff x="512" y="1972"/>
            <a:chExt cx="4699" cy="812"/>
          </a:xfrm>
        </p:grpSpPr>
        <p:cxnSp>
          <p:nvCxnSpPr>
            <p:cNvPr id="752" name="AutoShape 362"/>
            <p:cNvCxnSpPr>
              <a:cxnSpLocks noChangeShapeType="1"/>
            </p:cNvCxnSpPr>
            <p:nvPr/>
          </p:nvCxnSpPr>
          <p:spPr bwMode="auto">
            <a:xfrm>
              <a:off x="512" y="2304"/>
              <a:ext cx="320" cy="240"/>
            </a:xfrm>
            <a:prstGeom prst="curvedConnector3">
              <a:avLst>
                <a:gd name="adj1" fmla="val 18750"/>
              </a:avLst>
            </a:prstGeom>
            <a:noFill/>
            <a:ln w="25400">
              <a:solidFill>
                <a:srgbClr val="FF3300"/>
              </a:solidFill>
              <a:round/>
              <a:headEnd/>
              <a:tailEnd type="triangle" w="med" len="med"/>
            </a:ln>
            <a:effectLst/>
          </p:spPr>
        </p:cxnSp>
        <p:cxnSp>
          <p:nvCxnSpPr>
            <p:cNvPr id="753" name="AutoShape 363"/>
            <p:cNvCxnSpPr>
              <a:cxnSpLocks noChangeShapeType="1"/>
            </p:cNvCxnSpPr>
            <p:nvPr/>
          </p:nvCxnSpPr>
          <p:spPr bwMode="auto">
            <a:xfrm rot="5400000" flipH="1" flipV="1">
              <a:off x="2933" y="1995"/>
              <a:ext cx="401" cy="356"/>
            </a:xfrm>
            <a:prstGeom prst="curvedConnector3">
              <a:avLst>
                <a:gd name="adj1" fmla="val 50000"/>
              </a:avLst>
            </a:prstGeom>
            <a:noFill/>
            <a:ln w="25400">
              <a:solidFill>
                <a:srgbClr val="FF3300"/>
              </a:solidFill>
              <a:round/>
              <a:headEnd/>
              <a:tailEnd type="triangle" w="med" len="med"/>
            </a:ln>
            <a:effectLst/>
          </p:spPr>
        </p:cxnSp>
        <p:cxnSp>
          <p:nvCxnSpPr>
            <p:cNvPr id="754" name="AutoShape 364"/>
            <p:cNvCxnSpPr>
              <a:cxnSpLocks noChangeShapeType="1"/>
            </p:cNvCxnSpPr>
            <p:nvPr/>
          </p:nvCxnSpPr>
          <p:spPr bwMode="auto">
            <a:xfrm>
              <a:off x="4494" y="2544"/>
              <a:ext cx="717" cy="240"/>
            </a:xfrm>
            <a:prstGeom prst="curvedConnector3">
              <a:avLst>
                <a:gd name="adj1" fmla="val 49931"/>
              </a:avLst>
            </a:prstGeom>
            <a:noFill/>
            <a:ln w="25400">
              <a:solidFill>
                <a:srgbClr val="FF3300"/>
              </a:solidFill>
              <a:round/>
              <a:headEnd/>
              <a:tailEnd type="triangle" w="med" len="med"/>
            </a:ln>
            <a:effectLst/>
          </p:spPr>
        </p:cxnSp>
      </p:grpSp>
      <p:sp>
        <p:nvSpPr>
          <p:cNvPr id="755" name="Rectangle 2"/>
          <p:cNvSpPr>
            <a:spLocks noChangeArrowheads="1"/>
          </p:cNvSpPr>
          <p:nvPr/>
        </p:nvSpPr>
        <p:spPr bwMode="auto">
          <a:xfrm>
            <a:off x="228600" y="2743200"/>
            <a:ext cx="8534400" cy="3352800"/>
          </a:xfrm>
          <a:prstGeom prst="rect">
            <a:avLst/>
          </a:prstGeom>
          <a:noFill/>
          <a:ln w="25400">
            <a:solidFill>
              <a:schemeClr val="tx1"/>
            </a:solidFill>
            <a:miter lim="800000"/>
            <a:headEnd/>
            <a:tailEnd/>
          </a:ln>
          <a:effectLst/>
        </p:spPr>
        <p:txBody>
          <a:bodyPr wrap="none" anchor="ctr"/>
          <a:lstStyle/>
          <a:p>
            <a:endParaRPr lang="en-US" sz="1000"/>
          </a:p>
        </p:txBody>
      </p:sp>
      <p:sp>
        <p:nvSpPr>
          <p:cNvPr id="756" name="Rectangular Callout 755"/>
          <p:cNvSpPr/>
          <p:nvPr/>
        </p:nvSpPr>
        <p:spPr>
          <a:xfrm>
            <a:off x="304800" y="2057400"/>
            <a:ext cx="3962400" cy="990600"/>
          </a:xfrm>
          <a:prstGeom prst="wedgeRectCallout">
            <a:avLst>
              <a:gd name="adj1" fmla="val 24668"/>
              <a:gd name="adj2" fmla="val 700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Addition of rules provides know-how and know-when to take action</a:t>
            </a:r>
          </a:p>
        </p:txBody>
      </p:sp>
      <p:sp>
        <p:nvSpPr>
          <p:cNvPr id="757" name="Line Callout 1 756"/>
          <p:cNvSpPr/>
          <p:nvPr/>
        </p:nvSpPr>
        <p:spPr>
          <a:xfrm>
            <a:off x="2209800" y="5486400"/>
            <a:ext cx="1219200" cy="457200"/>
          </a:xfrm>
          <a:prstGeom prst="borderCallout1">
            <a:avLst>
              <a:gd name="adj1" fmla="val 18750"/>
              <a:gd name="adj2" fmla="val -8333"/>
              <a:gd name="adj3" fmla="val 18161"/>
              <a:gd name="adj4" fmla="val -43286"/>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An unauthorized operator is driving me</a:t>
            </a:r>
          </a:p>
        </p:txBody>
      </p:sp>
      <p:sp>
        <p:nvSpPr>
          <p:cNvPr id="758" name="Line Callout 1 757"/>
          <p:cNvSpPr/>
          <p:nvPr/>
        </p:nvSpPr>
        <p:spPr>
          <a:xfrm>
            <a:off x="1143000" y="3657600"/>
            <a:ext cx="1219200" cy="304800"/>
          </a:xfrm>
          <a:prstGeom prst="borderCallout1">
            <a:avLst>
              <a:gd name="adj1" fmla="val 120637"/>
              <a:gd name="adj2" fmla="val 29167"/>
              <a:gd name="adj3" fmla="val 505896"/>
              <a:gd name="adj4" fmla="val 21809"/>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My OEE is 93%</a:t>
            </a:r>
          </a:p>
        </p:txBody>
      </p:sp>
      <p:sp>
        <p:nvSpPr>
          <p:cNvPr id="759" name="Line Callout 1 758"/>
          <p:cNvSpPr/>
          <p:nvPr/>
        </p:nvSpPr>
        <p:spPr>
          <a:xfrm>
            <a:off x="7696200" y="2819400"/>
            <a:ext cx="1219200" cy="304800"/>
          </a:xfrm>
          <a:prstGeom prst="borderCallout1">
            <a:avLst>
              <a:gd name="adj1" fmla="val 100825"/>
              <a:gd name="adj2" fmla="val 77280"/>
              <a:gd name="adj3" fmla="val 381368"/>
              <a:gd name="adj4" fmla="val 78412"/>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My current ETA is delayed</a:t>
            </a:r>
          </a:p>
        </p:txBody>
      </p:sp>
      <p:sp>
        <p:nvSpPr>
          <p:cNvPr id="760" name="Line Callout 1 759"/>
          <p:cNvSpPr/>
          <p:nvPr/>
        </p:nvSpPr>
        <p:spPr>
          <a:xfrm>
            <a:off x="6858000" y="4419600"/>
            <a:ext cx="1219200" cy="457200"/>
          </a:xfrm>
          <a:prstGeom prst="borderCallout1">
            <a:avLst>
              <a:gd name="adj1" fmla="val 106964"/>
              <a:gd name="adj2" fmla="val 41167"/>
              <a:gd name="adj3" fmla="val 160626"/>
              <a:gd name="adj4" fmla="val -11014"/>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My emissions close to exceeding limits</a:t>
            </a:r>
          </a:p>
        </p:txBody>
      </p:sp>
      <p:sp>
        <p:nvSpPr>
          <p:cNvPr id="761" name="Line Callout 1 760"/>
          <p:cNvSpPr/>
          <p:nvPr/>
        </p:nvSpPr>
        <p:spPr>
          <a:xfrm>
            <a:off x="5486400" y="4419600"/>
            <a:ext cx="1219200" cy="457200"/>
          </a:xfrm>
          <a:prstGeom prst="borderCallout1">
            <a:avLst>
              <a:gd name="adj1" fmla="val 104367"/>
              <a:gd name="adj2" fmla="val 46543"/>
              <a:gd name="adj3" fmla="val 154696"/>
              <a:gd name="adj4" fmla="val 87730"/>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My product yield below expectations</a:t>
            </a:r>
          </a:p>
        </p:txBody>
      </p:sp>
      <p:sp>
        <p:nvSpPr>
          <p:cNvPr id="762" name="Line Callout 1 761"/>
          <p:cNvSpPr/>
          <p:nvPr/>
        </p:nvSpPr>
        <p:spPr>
          <a:xfrm>
            <a:off x="5943600" y="2819400"/>
            <a:ext cx="1219200" cy="685800"/>
          </a:xfrm>
          <a:prstGeom prst="borderCallout1">
            <a:avLst>
              <a:gd name="adj1" fmla="val 66549"/>
              <a:gd name="adj2" fmla="val 108412"/>
              <a:gd name="adj3" fmla="val 131368"/>
              <a:gd name="adj4" fmla="val 137846"/>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My projected inventory of products  at end-of-week will be …</a:t>
            </a:r>
          </a:p>
        </p:txBody>
      </p:sp>
      <p:sp>
        <p:nvSpPr>
          <p:cNvPr id="763" name="8-Point Star 762"/>
          <p:cNvSpPr/>
          <p:nvPr/>
        </p:nvSpPr>
        <p:spPr>
          <a:xfrm>
            <a:off x="6858000" y="2133600"/>
            <a:ext cx="1143000" cy="609600"/>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Check inventory</a:t>
            </a:r>
          </a:p>
        </p:txBody>
      </p:sp>
      <p:sp>
        <p:nvSpPr>
          <p:cNvPr id="764" name="8-Point Star 763"/>
          <p:cNvSpPr/>
          <p:nvPr/>
        </p:nvSpPr>
        <p:spPr>
          <a:xfrm>
            <a:off x="4495800" y="2743200"/>
            <a:ext cx="1143000" cy="609600"/>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Are yields too low</a:t>
            </a:r>
          </a:p>
        </p:txBody>
      </p:sp>
      <p:cxnSp>
        <p:nvCxnSpPr>
          <p:cNvPr id="765" name="Shape 764"/>
          <p:cNvCxnSpPr>
            <a:stCxn id="759" idx="3"/>
            <a:endCxn id="763" idx="0"/>
          </p:cNvCxnSpPr>
          <p:nvPr/>
        </p:nvCxnSpPr>
        <p:spPr>
          <a:xfrm rot="16200000" flipV="1">
            <a:off x="7962900" y="2476500"/>
            <a:ext cx="381000" cy="304800"/>
          </a:xfrm>
          <a:prstGeom prst="curved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66" name="Shape 765"/>
          <p:cNvCxnSpPr>
            <a:stCxn id="763" idx="4"/>
            <a:endCxn id="762" idx="3"/>
          </p:cNvCxnSpPr>
          <p:nvPr/>
        </p:nvCxnSpPr>
        <p:spPr>
          <a:xfrm rot="10800000" flipV="1">
            <a:off x="6553200" y="2438400"/>
            <a:ext cx="304800" cy="381000"/>
          </a:xfrm>
          <a:prstGeom prst="curved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67" name="Curved Connector 766"/>
          <p:cNvCxnSpPr>
            <a:stCxn id="762" idx="2"/>
            <a:endCxn id="764" idx="0"/>
          </p:cNvCxnSpPr>
          <p:nvPr/>
        </p:nvCxnSpPr>
        <p:spPr>
          <a:xfrm rot="10800000">
            <a:off x="5638800" y="3048000"/>
            <a:ext cx="304800" cy="114300"/>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68" name="Curved Connector 767"/>
          <p:cNvCxnSpPr>
            <a:stCxn id="764" idx="2"/>
            <a:endCxn id="761" idx="3"/>
          </p:cNvCxnSpPr>
          <p:nvPr/>
        </p:nvCxnSpPr>
        <p:spPr>
          <a:xfrm rot="16200000" flipH="1">
            <a:off x="5048250" y="3371850"/>
            <a:ext cx="1066800" cy="1028700"/>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69" name="8-Point Star 768"/>
          <p:cNvSpPr/>
          <p:nvPr/>
        </p:nvSpPr>
        <p:spPr>
          <a:xfrm>
            <a:off x="3962400" y="5486400"/>
            <a:ext cx="1143000" cy="609600"/>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Adjust schedule</a:t>
            </a:r>
          </a:p>
        </p:txBody>
      </p:sp>
      <p:cxnSp>
        <p:nvCxnSpPr>
          <p:cNvPr id="770" name="Curved Connector 769"/>
          <p:cNvCxnSpPr>
            <a:stCxn id="761" idx="2"/>
            <a:endCxn id="769" idx="0"/>
          </p:cNvCxnSpPr>
          <p:nvPr/>
        </p:nvCxnSpPr>
        <p:spPr>
          <a:xfrm rot="10800000" flipV="1">
            <a:off x="5105400" y="4648200"/>
            <a:ext cx="381000" cy="1143000"/>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71" name="8-Point Star 770"/>
          <p:cNvSpPr/>
          <p:nvPr/>
        </p:nvSpPr>
        <p:spPr>
          <a:xfrm>
            <a:off x="7391400" y="5486400"/>
            <a:ext cx="1143000" cy="609600"/>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Notify operations</a:t>
            </a:r>
          </a:p>
        </p:txBody>
      </p:sp>
      <p:cxnSp>
        <p:nvCxnSpPr>
          <p:cNvPr id="772" name="Curved Connector 771"/>
          <p:cNvCxnSpPr>
            <a:stCxn id="760" idx="0"/>
            <a:endCxn id="771" idx="0"/>
          </p:cNvCxnSpPr>
          <p:nvPr/>
        </p:nvCxnSpPr>
        <p:spPr>
          <a:xfrm>
            <a:off x="8077200" y="4648200"/>
            <a:ext cx="457200" cy="1143000"/>
          </a:xfrm>
          <a:prstGeom prst="curvedConnector3">
            <a:avLst>
              <a:gd name="adj1" fmla="val 150000"/>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73" name="8-Point Star 772"/>
          <p:cNvSpPr/>
          <p:nvPr/>
        </p:nvSpPr>
        <p:spPr>
          <a:xfrm>
            <a:off x="304800" y="5715000"/>
            <a:ext cx="1143000" cy="609600"/>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t>Notify security</a:t>
            </a:r>
          </a:p>
        </p:txBody>
      </p:sp>
      <p:cxnSp>
        <p:nvCxnSpPr>
          <p:cNvPr id="774" name="Curved Connector 773"/>
          <p:cNvCxnSpPr>
            <a:stCxn id="757" idx="2"/>
            <a:endCxn id="773" idx="0"/>
          </p:cNvCxnSpPr>
          <p:nvPr/>
        </p:nvCxnSpPr>
        <p:spPr>
          <a:xfrm rot="10800000" flipV="1">
            <a:off x="1447800" y="5715000"/>
            <a:ext cx="762000" cy="304800"/>
          </a:xfrm>
          <a:prstGeom prst="curvedConnector3">
            <a:avLst>
              <a:gd name="adj1" fmla="val 50000"/>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7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6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6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6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7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7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7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 grpId="0" animBg="1"/>
      <p:bldP spid="758" grpId="0" animBg="1"/>
      <p:bldP spid="759" grpId="0" animBg="1"/>
      <p:bldP spid="760" grpId="0" animBg="1"/>
      <p:bldP spid="761" grpId="0" animBg="1"/>
      <p:bldP spid="762" grpId="0" animBg="1"/>
      <p:bldP spid="763" grpId="0" animBg="1"/>
      <p:bldP spid="764" grpId="0" animBg="1"/>
      <p:bldP spid="769" grpId="0" animBg="1"/>
      <p:bldP spid="771" grpId="0" animBg="1"/>
      <p:bldP spid="77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248" name="Google Shape;248;p4"/>
          <p:cNvPicPr preferRelativeResize="0"/>
          <p:nvPr/>
        </p:nvPicPr>
        <p:blipFill rotWithShape="1">
          <a:blip r:embed="rId3">
            <a:alphaModFix/>
          </a:blip>
          <a:srcRect/>
          <a:stretch/>
        </p:blipFill>
        <p:spPr>
          <a:xfrm>
            <a:off x="1678946" y="1964585"/>
            <a:ext cx="671384" cy="780678"/>
          </a:xfrm>
          <a:prstGeom prst="rect">
            <a:avLst/>
          </a:prstGeom>
          <a:noFill/>
          <a:ln>
            <a:noFill/>
          </a:ln>
        </p:spPr>
      </p:pic>
      <p:sp>
        <p:nvSpPr>
          <p:cNvPr id="174" name="Google Shape;174;p4"/>
          <p:cNvSpPr/>
          <p:nvPr/>
        </p:nvSpPr>
        <p:spPr>
          <a:xfrm>
            <a:off x="3486619" y="1201553"/>
            <a:ext cx="2584098"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Improve volatility/variety</a:t>
            </a:r>
            <a:endParaRPr dirty="0"/>
          </a:p>
        </p:txBody>
      </p:sp>
      <p:grpSp>
        <p:nvGrpSpPr>
          <p:cNvPr id="175" name="Google Shape;175;p4"/>
          <p:cNvGrpSpPr/>
          <p:nvPr/>
        </p:nvGrpSpPr>
        <p:grpSpPr>
          <a:xfrm>
            <a:off x="7493595" y="2102566"/>
            <a:ext cx="1688124" cy="1123006"/>
            <a:chOff x="115093" y="1447800"/>
            <a:chExt cx="8913813" cy="6127396"/>
          </a:xfrm>
        </p:grpSpPr>
        <p:pic>
          <p:nvPicPr>
            <p:cNvPr id="176" name="Google Shape;176;p4" descr="http://lod-cloud.net/versions/2011-09-19/lod-cloud_colored.png"/>
            <p:cNvPicPr preferRelativeResize="0"/>
            <p:nvPr/>
          </p:nvPicPr>
          <p:blipFill rotWithShape="1">
            <a:blip r:embed="rId4">
              <a:alphaModFix/>
            </a:blip>
            <a:srcRect/>
            <a:stretch/>
          </p:blipFill>
          <p:spPr>
            <a:xfrm>
              <a:off x="115093" y="1447800"/>
              <a:ext cx="8913813" cy="5877874"/>
            </a:xfrm>
            <a:prstGeom prst="rect">
              <a:avLst/>
            </a:prstGeom>
            <a:noFill/>
            <a:ln>
              <a:noFill/>
            </a:ln>
          </p:spPr>
        </p:pic>
        <p:grpSp>
          <p:nvGrpSpPr>
            <p:cNvPr id="177" name="Google Shape;177;p4"/>
            <p:cNvGrpSpPr/>
            <p:nvPr/>
          </p:nvGrpSpPr>
          <p:grpSpPr>
            <a:xfrm>
              <a:off x="2286000" y="3200400"/>
              <a:ext cx="4487054" cy="4374796"/>
              <a:chOff x="1066800" y="2133600"/>
              <a:chExt cx="7027674" cy="6851855"/>
            </a:xfrm>
          </p:grpSpPr>
          <p:pic>
            <p:nvPicPr>
              <p:cNvPr id="178" name="Google Shape;178;p4" descr="http://files.softicons.com/download/web-icons/vector-stylish-weather-icons-by-bartosz-kaszubowski/png/256x256/cloud.png"/>
              <p:cNvPicPr preferRelativeResize="0"/>
              <p:nvPr/>
            </p:nvPicPr>
            <p:blipFill rotWithShape="1">
              <a:blip r:embed="rId5">
                <a:alphaModFix/>
              </a:blip>
              <a:srcRect/>
              <a:stretch/>
            </p:blipFill>
            <p:spPr>
              <a:xfrm>
                <a:off x="3670674" y="2629782"/>
                <a:ext cx="2174829" cy="2174829"/>
              </a:xfrm>
              <a:prstGeom prst="rect">
                <a:avLst/>
              </a:prstGeom>
              <a:noFill/>
              <a:ln>
                <a:noFill/>
              </a:ln>
            </p:spPr>
          </p:pic>
          <p:grpSp>
            <p:nvGrpSpPr>
              <p:cNvPr id="179" name="Google Shape;179;p4"/>
              <p:cNvGrpSpPr/>
              <p:nvPr/>
            </p:nvGrpSpPr>
            <p:grpSpPr>
              <a:xfrm>
                <a:off x="2167531" y="2133600"/>
                <a:ext cx="2171560" cy="3869782"/>
                <a:chOff x="965076" y="5751716"/>
                <a:chExt cx="2171560" cy="3869782"/>
              </a:xfrm>
            </p:grpSpPr>
            <p:sp>
              <p:nvSpPr>
                <p:cNvPr id="180" name="Google Shape;180;p4"/>
                <p:cNvSpPr/>
                <p:nvPr/>
              </p:nvSpPr>
              <p:spPr>
                <a:xfrm>
                  <a:off x="965076" y="5751716"/>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a:solidFill>
                      <a:schemeClr val="lt1"/>
                    </a:solidFill>
                    <a:latin typeface="Calibri"/>
                    <a:ea typeface="Calibri"/>
                    <a:cs typeface="Calibri"/>
                    <a:sym typeface="Calibri"/>
                  </a:endParaRPr>
                </a:p>
              </p:txBody>
            </p:sp>
            <p:pic>
              <p:nvPicPr>
                <p:cNvPr id="181" name="Google Shape;181;p4" descr="http://www.sheffieldsolarfarm.group.shef.ac.uk/wp-content/uploads/2011/07/xls-icon.gif"/>
                <p:cNvPicPr preferRelativeResize="0"/>
                <p:nvPr/>
              </p:nvPicPr>
              <p:blipFill rotWithShape="1">
                <a:blip r:embed="rId6">
                  <a:alphaModFix/>
                </a:blip>
                <a:srcRect/>
                <a:stretch/>
              </p:blipFill>
              <p:spPr>
                <a:xfrm>
                  <a:off x="1041412" y="5827634"/>
                  <a:ext cx="602687" cy="602687"/>
                </a:xfrm>
                <a:prstGeom prst="rect">
                  <a:avLst/>
                </a:prstGeom>
                <a:noFill/>
                <a:ln>
                  <a:noFill/>
                </a:ln>
              </p:spPr>
            </p:pic>
            <p:sp>
              <p:nvSpPr>
                <p:cNvPr id="182" name="Google Shape;182;p4"/>
                <p:cNvSpPr txBox="1"/>
                <p:nvPr/>
              </p:nvSpPr>
              <p:spPr>
                <a:xfrm>
                  <a:off x="1665222" y="5939293"/>
                  <a:ext cx="1471414" cy="368220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Unstructured Documents</a:t>
                  </a:r>
                  <a:endParaRPr sz="100" b="1">
                    <a:solidFill>
                      <a:schemeClr val="dk1"/>
                    </a:solidFill>
                    <a:latin typeface="Calibri"/>
                    <a:ea typeface="Calibri"/>
                    <a:cs typeface="Calibri"/>
                    <a:sym typeface="Calibri"/>
                  </a:endParaRPr>
                </a:p>
              </p:txBody>
            </p:sp>
            <p:pic>
              <p:nvPicPr>
                <p:cNvPr id="183" name="Google Shape;183;p4" descr="http://files.softicons.com/download/system-icons/adobe-cs4-files-folders-icons-by-deleket/png/256/File%20Adobe%20Dreamweaver%20XML-01.png"/>
                <p:cNvPicPr preferRelativeResize="0"/>
                <p:nvPr/>
              </p:nvPicPr>
              <p:blipFill rotWithShape="1">
                <a:blip r:embed="rId7">
                  <a:alphaModFix/>
                </a:blip>
                <a:srcRect/>
                <a:stretch/>
              </p:blipFill>
              <p:spPr>
                <a:xfrm>
                  <a:off x="1318799" y="5979736"/>
                  <a:ext cx="541464" cy="541464"/>
                </a:xfrm>
                <a:prstGeom prst="rect">
                  <a:avLst/>
                </a:prstGeom>
                <a:noFill/>
                <a:ln>
                  <a:noFill/>
                </a:ln>
              </p:spPr>
            </p:pic>
            <p:pic>
              <p:nvPicPr>
                <p:cNvPr id="184" name="Google Shape;184;p4" descr="https://encrypted-tbn0.gstatic.com/images?q=tbn:ANd9GcQBb_i-nEZO3PaAV-YFf3pFwXbnlzVdNEUSGOMK77G_1rBrJKTyIw"/>
                <p:cNvPicPr preferRelativeResize="0"/>
                <p:nvPr/>
              </p:nvPicPr>
              <p:blipFill rotWithShape="1">
                <a:blip r:embed="rId8">
                  <a:alphaModFix/>
                </a:blip>
                <a:srcRect/>
                <a:stretch/>
              </p:blipFill>
              <p:spPr>
                <a:xfrm>
                  <a:off x="1446358" y="6220501"/>
                  <a:ext cx="437729" cy="546617"/>
                </a:xfrm>
                <a:prstGeom prst="rect">
                  <a:avLst/>
                </a:prstGeom>
                <a:noFill/>
                <a:ln>
                  <a:noFill/>
                </a:ln>
              </p:spPr>
            </p:pic>
          </p:grpSp>
          <p:grpSp>
            <p:nvGrpSpPr>
              <p:cNvPr id="185" name="Google Shape;185;p4"/>
              <p:cNvGrpSpPr/>
              <p:nvPr/>
            </p:nvGrpSpPr>
            <p:grpSpPr>
              <a:xfrm>
                <a:off x="5922914" y="4225688"/>
                <a:ext cx="2071347" cy="3894221"/>
                <a:chOff x="5802876" y="5754624"/>
                <a:chExt cx="2071347" cy="3894221"/>
              </a:xfrm>
            </p:grpSpPr>
            <p:sp>
              <p:nvSpPr>
                <p:cNvPr id="186" name="Google Shape;186;p4"/>
                <p:cNvSpPr/>
                <p:nvPr/>
              </p:nvSpPr>
              <p:spPr>
                <a:xfrm>
                  <a:off x="5802876" y="5754624"/>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dirty="0">
                    <a:solidFill>
                      <a:schemeClr val="lt1"/>
                    </a:solidFill>
                    <a:latin typeface="Arial" panose="020B0604020202020204" pitchFamily="34" charset="0"/>
                    <a:ea typeface="Arial"/>
                    <a:cs typeface="Arial" panose="020B0604020202020204" pitchFamily="34" charset="0"/>
                    <a:sym typeface="Arial"/>
                  </a:endParaRPr>
                </a:p>
              </p:txBody>
            </p:sp>
            <p:sp>
              <p:nvSpPr>
                <p:cNvPr id="187" name="Google Shape;187;p4"/>
                <p:cNvSpPr txBox="1"/>
                <p:nvPr/>
              </p:nvSpPr>
              <p:spPr>
                <a:xfrm>
                  <a:off x="6548613" y="5966641"/>
                  <a:ext cx="1287071" cy="368220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Structured data-stores</a:t>
                  </a:r>
                  <a:endParaRPr/>
                </a:p>
              </p:txBody>
            </p:sp>
            <p:pic>
              <p:nvPicPr>
                <p:cNvPr id="188" name="Google Shape;188;p4" descr="http://www.indusoft.com.pl/images/icons/Data_SQL_1.png"/>
                <p:cNvPicPr preferRelativeResize="0"/>
                <p:nvPr/>
              </p:nvPicPr>
              <p:blipFill rotWithShape="1">
                <a:blip r:embed="rId9">
                  <a:alphaModFix/>
                </a:blip>
                <a:srcRect/>
                <a:stretch/>
              </p:blipFill>
              <p:spPr>
                <a:xfrm>
                  <a:off x="5915136" y="6025900"/>
                  <a:ext cx="594828" cy="594829"/>
                </a:xfrm>
                <a:prstGeom prst="rect">
                  <a:avLst/>
                </a:prstGeom>
                <a:noFill/>
                <a:ln>
                  <a:noFill/>
                </a:ln>
              </p:spPr>
            </p:pic>
          </p:grpSp>
          <p:grpSp>
            <p:nvGrpSpPr>
              <p:cNvPr id="189" name="Google Shape;189;p4"/>
              <p:cNvGrpSpPr/>
              <p:nvPr/>
            </p:nvGrpSpPr>
            <p:grpSpPr>
              <a:xfrm>
                <a:off x="3988626" y="4701176"/>
                <a:ext cx="2161618" cy="4284279"/>
                <a:chOff x="3526102" y="5768011"/>
                <a:chExt cx="2161618" cy="4284279"/>
              </a:xfrm>
            </p:grpSpPr>
            <p:sp>
              <p:nvSpPr>
                <p:cNvPr id="190" name="Google Shape;190;p4"/>
                <p:cNvSpPr/>
                <p:nvPr/>
              </p:nvSpPr>
              <p:spPr>
                <a:xfrm>
                  <a:off x="3526102" y="5768011"/>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a:solidFill>
                      <a:schemeClr val="lt1"/>
                    </a:solidFill>
                    <a:latin typeface="Calibri"/>
                    <a:ea typeface="Calibri"/>
                    <a:cs typeface="Calibri"/>
                    <a:sym typeface="Calibri"/>
                  </a:endParaRPr>
                </a:p>
              </p:txBody>
            </p:sp>
            <p:sp>
              <p:nvSpPr>
                <p:cNvPr id="191" name="Google Shape;191;p4"/>
                <p:cNvSpPr txBox="1"/>
                <p:nvPr/>
              </p:nvSpPr>
              <p:spPr>
                <a:xfrm>
                  <a:off x="4139486" y="5844050"/>
                  <a:ext cx="1548234" cy="420824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 Aggregated</a:t>
                  </a:r>
                  <a:endParaRPr/>
                </a:p>
                <a:p>
                  <a:pPr marL="0" marR="0" lvl="0" indent="0" algn="ctr" rtl="0">
                    <a:spcBef>
                      <a:spcPts val="0"/>
                    </a:spcBef>
                    <a:spcAft>
                      <a:spcPts val="0"/>
                    </a:spcAft>
                    <a:buNone/>
                  </a:pPr>
                  <a:r>
                    <a:rPr lang="en-US" sz="100" b="1">
                      <a:solidFill>
                        <a:schemeClr val="dk1"/>
                      </a:solidFill>
                      <a:latin typeface="Calibri"/>
                      <a:ea typeface="Calibri"/>
                      <a:cs typeface="Calibri"/>
                      <a:sym typeface="Calibri"/>
                    </a:rPr>
                    <a:t>Data Warehouses</a:t>
                  </a:r>
                  <a:endParaRPr sz="100" b="1">
                    <a:solidFill>
                      <a:schemeClr val="dk1"/>
                    </a:solidFill>
                    <a:latin typeface="Calibri"/>
                    <a:ea typeface="Calibri"/>
                    <a:cs typeface="Calibri"/>
                    <a:sym typeface="Calibri"/>
                  </a:endParaRPr>
                </a:p>
              </p:txBody>
            </p:sp>
            <p:pic>
              <p:nvPicPr>
                <p:cNvPr id="192" name="Google Shape;192;p4" descr="http://66.240.150.17/cubes/images/datacube_sm.jpg"/>
                <p:cNvPicPr preferRelativeResize="0"/>
                <p:nvPr/>
              </p:nvPicPr>
              <p:blipFill rotWithShape="1">
                <a:blip r:embed="rId10">
                  <a:alphaModFix/>
                </a:blip>
                <a:srcRect/>
                <a:stretch/>
              </p:blipFill>
              <p:spPr>
                <a:xfrm>
                  <a:off x="3589900" y="5977456"/>
                  <a:ext cx="613667" cy="606886"/>
                </a:xfrm>
                <a:prstGeom prst="rect">
                  <a:avLst/>
                </a:prstGeom>
                <a:noFill/>
                <a:ln>
                  <a:noFill/>
                </a:ln>
              </p:spPr>
            </p:pic>
          </p:grpSp>
          <p:grpSp>
            <p:nvGrpSpPr>
              <p:cNvPr id="193" name="Google Shape;193;p4"/>
              <p:cNvGrpSpPr/>
              <p:nvPr/>
            </p:nvGrpSpPr>
            <p:grpSpPr>
              <a:xfrm>
                <a:off x="5922914" y="2853071"/>
                <a:ext cx="2171560" cy="3869781"/>
                <a:chOff x="965076" y="5751716"/>
                <a:chExt cx="2171560" cy="3869781"/>
              </a:xfrm>
            </p:grpSpPr>
            <p:sp>
              <p:nvSpPr>
                <p:cNvPr id="194" name="Google Shape;194;p4"/>
                <p:cNvSpPr/>
                <p:nvPr/>
              </p:nvSpPr>
              <p:spPr>
                <a:xfrm>
                  <a:off x="965076" y="5751716"/>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a:solidFill>
                      <a:schemeClr val="lt1"/>
                    </a:solidFill>
                    <a:latin typeface="Calibri"/>
                    <a:ea typeface="Calibri"/>
                    <a:cs typeface="Calibri"/>
                    <a:sym typeface="Calibri"/>
                  </a:endParaRPr>
                </a:p>
              </p:txBody>
            </p:sp>
            <p:pic>
              <p:nvPicPr>
                <p:cNvPr id="195" name="Google Shape;195;p4" descr="http://www.sheffieldsolarfarm.group.shef.ac.uk/wp-content/uploads/2011/07/xls-icon.gif"/>
                <p:cNvPicPr preferRelativeResize="0"/>
                <p:nvPr/>
              </p:nvPicPr>
              <p:blipFill rotWithShape="1">
                <a:blip r:embed="rId6">
                  <a:alphaModFix/>
                </a:blip>
                <a:srcRect/>
                <a:stretch/>
              </p:blipFill>
              <p:spPr>
                <a:xfrm>
                  <a:off x="1041412" y="5827634"/>
                  <a:ext cx="602687" cy="602687"/>
                </a:xfrm>
                <a:prstGeom prst="rect">
                  <a:avLst/>
                </a:prstGeom>
                <a:noFill/>
                <a:ln>
                  <a:noFill/>
                </a:ln>
              </p:spPr>
            </p:pic>
            <p:sp>
              <p:nvSpPr>
                <p:cNvPr id="196" name="Google Shape;196;p4"/>
                <p:cNvSpPr txBox="1"/>
                <p:nvPr/>
              </p:nvSpPr>
              <p:spPr>
                <a:xfrm>
                  <a:off x="1665222" y="5939293"/>
                  <a:ext cx="1471414" cy="368220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Unstructured Documents</a:t>
                  </a:r>
                  <a:endParaRPr sz="100" b="1">
                    <a:solidFill>
                      <a:schemeClr val="dk1"/>
                    </a:solidFill>
                    <a:latin typeface="Calibri"/>
                    <a:ea typeface="Calibri"/>
                    <a:cs typeface="Calibri"/>
                    <a:sym typeface="Calibri"/>
                  </a:endParaRPr>
                </a:p>
              </p:txBody>
            </p:sp>
            <p:pic>
              <p:nvPicPr>
                <p:cNvPr id="197" name="Google Shape;197;p4" descr="http://files.softicons.com/download/system-icons/adobe-cs4-files-folders-icons-by-deleket/png/256/File%20Adobe%20Dreamweaver%20XML-01.png"/>
                <p:cNvPicPr preferRelativeResize="0"/>
                <p:nvPr/>
              </p:nvPicPr>
              <p:blipFill rotWithShape="1">
                <a:blip r:embed="rId7">
                  <a:alphaModFix/>
                </a:blip>
                <a:srcRect/>
                <a:stretch/>
              </p:blipFill>
              <p:spPr>
                <a:xfrm>
                  <a:off x="1318799" y="5979736"/>
                  <a:ext cx="541464" cy="541464"/>
                </a:xfrm>
                <a:prstGeom prst="rect">
                  <a:avLst/>
                </a:prstGeom>
                <a:noFill/>
                <a:ln>
                  <a:noFill/>
                </a:ln>
              </p:spPr>
            </p:pic>
            <p:pic>
              <p:nvPicPr>
                <p:cNvPr id="198" name="Google Shape;198;p4" descr="https://encrypted-tbn0.gstatic.com/images?q=tbn:ANd9GcQBb_i-nEZO3PaAV-YFf3pFwXbnlzVdNEUSGOMK77G_1rBrJKTyIw"/>
                <p:cNvPicPr preferRelativeResize="0"/>
                <p:nvPr/>
              </p:nvPicPr>
              <p:blipFill rotWithShape="1">
                <a:blip r:embed="rId8">
                  <a:alphaModFix/>
                </a:blip>
                <a:srcRect/>
                <a:stretch/>
              </p:blipFill>
              <p:spPr>
                <a:xfrm>
                  <a:off x="1422534" y="6207202"/>
                  <a:ext cx="437729" cy="546617"/>
                </a:xfrm>
                <a:prstGeom prst="rect">
                  <a:avLst/>
                </a:prstGeom>
                <a:noFill/>
                <a:ln>
                  <a:noFill/>
                </a:ln>
              </p:spPr>
            </p:pic>
          </p:grpSp>
          <p:grpSp>
            <p:nvGrpSpPr>
              <p:cNvPr id="199" name="Google Shape;199;p4"/>
              <p:cNvGrpSpPr/>
              <p:nvPr/>
            </p:nvGrpSpPr>
            <p:grpSpPr>
              <a:xfrm>
                <a:off x="1066800" y="3332717"/>
                <a:ext cx="2161618" cy="4284278"/>
                <a:chOff x="3526102" y="5768011"/>
                <a:chExt cx="2161618" cy="4284278"/>
              </a:xfrm>
            </p:grpSpPr>
            <p:sp>
              <p:nvSpPr>
                <p:cNvPr id="200" name="Google Shape;200;p4"/>
                <p:cNvSpPr/>
                <p:nvPr/>
              </p:nvSpPr>
              <p:spPr>
                <a:xfrm>
                  <a:off x="3526102" y="5768011"/>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a:solidFill>
                      <a:schemeClr val="lt1"/>
                    </a:solidFill>
                    <a:latin typeface="Calibri"/>
                    <a:ea typeface="Calibri"/>
                    <a:cs typeface="Calibri"/>
                    <a:sym typeface="Calibri"/>
                  </a:endParaRPr>
                </a:p>
              </p:txBody>
            </p:sp>
            <p:sp>
              <p:nvSpPr>
                <p:cNvPr id="201" name="Google Shape;201;p4"/>
                <p:cNvSpPr txBox="1"/>
                <p:nvPr/>
              </p:nvSpPr>
              <p:spPr>
                <a:xfrm>
                  <a:off x="4139486" y="5844050"/>
                  <a:ext cx="1548234" cy="420823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 Aggregated</a:t>
                  </a:r>
                  <a:endParaRPr/>
                </a:p>
                <a:p>
                  <a:pPr marL="0" marR="0" lvl="0" indent="0" algn="ctr" rtl="0">
                    <a:spcBef>
                      <a:spcPts val="0"/>
                    </a:spcBef>
                    <a:spcAft>
                      <a:spcPts val="0"/>
                    </a:spcAft>
                    <a:buNone/>
                  </a:pPr>
                  <a:r>
                    <a:rPr lang="en-US" sz="100" b="1">
                      <a:solidFill>
                        <a:schemeClr val="dk1"/>
                      </a:solidFill>
                      <a:latin typeface="Calibri"/>
                      <a:ea typeface="Calibri"/>
                      <a:cs typeface="Calibri"/>
                      <a:sym typeface="Calibri"/>
                    </a:rPr>
                    <a:t>Data Warehouses</a:t>
                  </a:r>
                  <a:endParaRPr sz="100" b="1">
                    <a:solidFill>
                      <a:schemeClr val="dk1"/>
                    </a:solidFill>
                    <a:latin typeface="Calibri"/>
                    <a:ea typeface="Calibri"/>
                    <a:cs typeface="Calibri"/>
                    <a:sym typeface="Calibri"/>
                  </a:endParaRPr>
                </a:p>
              </p:txBody>
            </p:sp>
            <p:pic>
              <p:nvPicPr>
                <p:cNvPr id="202" name="Google Shape;202;p4" descr="http://66.240.150.17/cubes/images/datacube_sm.jpg"/>
                <p:cNvPicPr preferRelativeResize="0"/>
                <p:nvPr/>
              </p:nvPicPr>
              <p:blipFill rotWithShape="1">
                <a:blip r:embed="rId10">
                  <a:alphaModFix/>
                </a:blip>
                <a:srcRect/>
                <a:stretch/>
              </p:blipFill>
              <p:spPr>
                <a:xfrm>
                  <a:off x="3589900" y="5977456"/>
                  <a:ext cx="613667" cy="606886"/>
                </a:xfrm>
                <a:prstGeom prst="rect">
                  <a:avLst/>
                </a:prstGeom>
                <a:noFill/>
                <a:ln>
                  <a:noFill/>
                </a:ln>
              </p:spPr>
            </p:pic>
          </p:grpSp>
          <p:grpSp>
            <p:nvGrpSpPr>
              <p:cNvPr id="203" name="Google Shape;203;p4"/>
              <p:cNvGrpSpPr/>
              <p:nvPr/>
            </p:nvGrpSpPr>
            <p:grpSpPr>
              <a:xfrm>
                <a:off x="2252348" y="4381138"/>
                <a:ext cx="2071347" cy="3894221"/>
                <a:chOff x="5802876" y="5754624"/>
                <a:chExt cx="2071347" cy="3894221"/>
              </a:xfrm>
            </p:grpSpPr>
            <p:sp>
              <p:nvSpPr>
                <p:cNvPr id="204" name="Google Shape;204;p4"/>
                <p:cNvSpPr/>
                <p:nvPr/>
              </p:nvSpPr>
              <p:spPr>
                <a:xfrm>
                  <a:off x="5802876" y="5754624"/>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dirty="0">
                    <a:solidFill>
                      <a:schemeClr val="lt1"/>
                    </a:solidFill>
                    <a:latin typeface="Arial" panose="020B0604020202020204" pitchFamily="34" charset="0"/>
                    <a:ea typeface="Arial"/>
                    <a:cs typeface="Arial" panose="020B0604020202020204" pitchFamily="34" charset="0"/>
                    <a:sym typeface="Arial"/>
                  </a:endParaRPr>
                </a:p>
              </p:txBody>
            </p:sp>
            <p:sp>
              <p:nvSpPr>
                <p:cNvPr id="205" name="Google Shape;205;p4"/>
                <p:cNvSpPr txBox="1"/>
                <p:nvPr/>
              </p:nvSpPr>
              <p:spPr>
                <a:xfrm>
                  <a:off x="6548613" y="5966641"/>
                  <a:ext cx="1287071" cy="368220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Structured data-stores</a:t>
                  </a:r>
                  <a:endParaRPr/>
                </a:p>
              </p:txBody>
            </p:sp>
            <p:pic>
              <p:nvPicPr>
                <p:cNvPr id="206" name="Google Shape;206;p4" descr="http://www.indusoft.com.pl/images/icons/Data_SQL_1.png"/>
                <p:cNvPicPr preferRelativeResize="0"/>
                <p:nvPr/>
              </p:nvPicPr>
              <p:blipFill rotWithShape="1">
                <a:blip r:embed="rId9">
                  <a:alphaModFix/>
                </a:blip>
                <a:srcRect/>
                <a:stretch/>
              </p:blipFill>
              <p:spPr>
                <a:xfrm>
                  <a:off x="5915136" y="6025900"/>
                  <a:ext cx="594828" cy="594829"/>
                </a:xfrm>
                <a:prstGeom prst="rect">
                  <a:avLst/>
                </a:prstGeom>
                <a:noFill/>
                <a:ln>
                  <a:noFill/>
                </a:ln>
              </p:spPr>
            </p:pic>
          </p:grpSp>
          <p:grpSp>
            <p:nvGrpSpPr>
              <p:cNvPr id="207" name="Google Shape;207;p4"/>
              <p:cNvGrpSpPr/>
              <p:nvPr/>
            </p:nvGrpSpPr>
            <p:grpSpPr>
              <a:xfrm>
                <a:off x="4449052" y="2162202"/>
                <a:ext cx="2071347" cy="3894221"/>
                <a:chOff x="5802876" y="5754624"/>
                <a:chExt cx="2071347" cy="3894221"/>
              </a:xfrm>
            </p:grpSpPr>
            <p:sp>
              <p:nvSpPr>
                <p:cNvPr id="208" name="Google Shape;208;p4"/>
                <p:cNvSpPr/>
                <p:nvPr/>
              </p:nvSpPr>
              <p:spPr>
                <a:xfrm>
                  <a:off x="5802876" y="5754624"/>
                  <a:ext cx="2071347" cy="1015663"/>
                </a:xfrm>
                <a:prstGeom prst="roundRect">
                  <a:avLst>
                    <a:gd name="adj" fmla="val 16667"/>
                  </a:avLst>
                </a:prstGeom>
                <a:solidFill>
                  <a:srgbClr val="DDE2ED"/>
                </a:solidFill>
                <a:ln w="66675" cap="flat" cmpd="sng">
                  <a:solidFill>
                    <a:srgbClr val="6E83B3">
                      <a:alpha val="63921"/>
                    </a:srgbClr>
                  </a:solidFill>
                  <a:prstDash val="solid"/>
                  <a:round/>
                  <a:headEnd type="none" w="sm" len="sm"/>
                  <a:tailEnd type="none" w="sm" len="sm"/>
                </a:ln>
                <a:effectLst>
                  <a:outerShdw blurRad="50800" dist="20000" dir="5400000" rotWithShape="0">
                    <a:srgbClr val="000000">
                      <a:alpha val="4196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00" dirty="0">
                    <a:solidFill>
                      <a:schemeClr val="lt1"/>
                    </a:solidFill>
                    <a:latin typeface="Arial" panose="020B0604020202020204" pitchFamily="34" charset="0"/>
                    <a:ea typeface="Arial"/>
                    <a:cs typeface="Arial" panose="020B0604020202020204" pitchFamily="34" charset="0"/>
                    <a:sym typeface="Arial"/>
                  </a:endParaRPr>
                </a:p>
              </p:txBody>
            </p:sp>
            <p:sp>
              <p:nvSpPr>
                <p:cNvPr id="209" name="Google Shape;209;p4"/>
                <p:cNvSpPr txBox="1"/>
                <p:nvPr/>
              </p:nvSpPr>
              <p:spPr>
                <a:xfrm>
                  <a:off x="6548613" y="5966641"/>
                  <a:ext cx="1287071" cy="368220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Structured data-stores</a:t>
                  </a:r>
                  <a:endParaRPr/>
                </a:p>
              </p:txBody>
            </p:sp>
            <p:pic>
              <p:nvPicPr>
                <p:cNvPr id="210" name="Google Shape;210;p4" descr="http://www.indusoft.com.pl/images/icons/Data_SQL_1.png"/>
                <p:cNvPicPr preferRelativeResize="0"/>
                <p:nvPr/>
              </p:nvPicPr>
              <p:blipFill rotWithShape="1">
                <a:blip r:embed="rId9">
                  <a:alphaModFix/>
                </a:blip>
                <a:srcRect/>
                <a:stretch/>
              </p:blipFill>
              <p:spPr>
                <a:xfrm>
                  <a:off x="5915136" y="6025900"/>
                  <a:ext cx="594828" cy="594829"/>
                </a:xfrm>
                <a:prstGeom prst="rect">
                  <a:avLst/>
                </a:prstGeom>
                <a:noFill/>
                <a:ln>
                  <a:noFill/>
                </a:ln>
              </p:spPr>
            </p:pic>
          </p:grpSp>
          <p:pic>
            <p:nvPicPr>
              <p:cNvPr id="211" name="Google Shape;211;p4" descr="http://lab.linkeddata.deri.ie/2011/rdf-logos/png/sparql-128.png"/>
              <p:cNvPicPr preferRelativeResize="0"/>
              <p:nvPr/>
            </p:nvPicPr>
            <p:blipFill rotWithShape="1">
              <a:blip r:embed="rId11">
                <a:alphaModFix/>
              </a:blip>
              <a:srcRect/>
              <a:stretch/>
            </p:blipFill>
            <p:spPr>
              <a:xfrm>
                <a:off x="3133015" y="3535142"/>
                <a:ext cx="593211" cy="593212"/>
              </a:xfrm>
              <a:prstGeom prst="rect">
                <a:avLst/>
              </a:prstGeom>
              <a:noFill/>
              <a:ln>
                <a:noFill/>
              </a:ln>
            </p:spPr>
          </p:pic>
          <p:pic>
            <p:nvPicPr>
              <p:cNvPr id="212" name="Google Shape;212;p4" descr="http://lab.linkeddata.deri.ie/2011/rdf-logos/png/sparql-128.png"/>
              <p:cNvPicPr preferRelativeResize="0"/>
              <p:nvPr/>
            </p:nvPicPr>
            <p:blipFill rotWithShape="1">
              <a:blip r:embed="rId11">
                <a:alphaModFix/>
              </a:blip>
              <a:srcRect/>
              <a:stretch/>
            </p:blipFill>
            <p:spPr>
              <a:xfrm>
                <a:off x="3686436" y="2834796"/>
                <a:ext cx="593211" cy="593212"/>
              </a:xfrm>
              <a:prstGeom prst="rect">
                <a:avLst/>
              </a:prstGeom>
              <a:noFill/>
              <a:ln>
                <a:noFill/>
              </a:ln>
            </p:spPr>
          </p:pic>
          <p:pic>
            <p:nvPicPr>
              <p:cNvPr id="213" name="Google Shape;213;p4" descr="http://lab.linkeddata.deri.ie/2011/rdf-logos/png/sparql-128.png"/>
              <p:cNvPicPr preferRelativeResize="0"/>
              <p:nvPr/>
            </p:nvPicPr>
            <p:blipFill rotWithShape="1">
              <a:blip r:embed="rId11">
                <a:alphaModFix/>
              </a:blip>
              <a:srcRect/>
              <a:stretch/>
            </p:blipFill>
            <p:spPr>
              <a:xfrm>
                <a:off x="4935870" y="2864903"/>
                <a:ext cx="593211" cy="593212"/>
              </a:xfrm>
              <a:prstGeom prst="rect">
                <a:avLst/>
              </a:prstGeom>
              <a:noFill/>
              <a:ln>
                <a:noFill/>
              </a:ln>
            </p:spPr>
          </p:pic>
          <p:pic>
            <p:nvPicPr>
              <p:cNvPr id="214" name="Google Shape;214;p4" descr="http://lab.linkeddata.deri.ie/2011/rdf-logos/png/sparql-128.png"/>
              <p:cNvPicPr preferRelativeResize="0"/>
              <p:nvPr/>
            </p:nvPicPr>
            <p:blipFill rotWithShape="1">
              <a:blip r:embed="rId11">
                <a:alphaModFix/>
              </a:blip>
              <a:srcRect/>
              <a:stretch/>
            </p:blipFill>
            <p:spPr>
              <a:xfrm>
                <a:off x="5590244" y="3467021"/>
                <a:ext cx="593211" cy="593212"/>
              </a:xfrm>
              <a:prstGeom prst="rect">
                <a:avLst/>
              </a:prstGeom>
              <a:noFill/>
              <a:ln>
                <a:noFill/>
              </a:ln>
            </p:spPr>
          </p:pic>
          <p:pic>
            <p:nvPicPr>
              <p:cNvPr id="215" name="Google Shape;215;p4" descr="http://lab.linkeddata.deri.ie/2011/rdf-logos/png/sparql-128.png"/>
              <p:cNvPicPr preferRelativeResize="0"/>
              <p:nvPr/>
            </p:nvPicPr>
            <p:blipFill rotWithShape="1">
              <a:blip r:embed="rId11">
                <a:alphaModFix/>
              </a:blip>
              <a:srcRect/>
              <a:stretch/>
            </p:blipFill>
            <p:spPr>
              <a:xfrm>
                <a:off x="5655826" y="4080056"/>
                <a:ext cx="593211" cy="593212"/>
              </a:xfrm>
              <a:prstGeom prst="rect">
                <a:avLst/>
              </a:prstGeom>
              <a:noFill/>
              <a:ln>
                <a:noFill/>
              </a:ln>
            </p:spPr>
          </p:pic>
          <p:pic>
            <p:nvPicPr>
              <p:cNvPr id="216" name="Google Shape;216;p4" descr="http://lab.linkeddata.deri.ie/2011/rdf-logos/png/sparql-128.png"/>
              <p:cNvPicPr preferRelativeResize="0"/>
              <p:nvPr/>
            </p:nvPicPr>
            <p:blipFill rotWithShape="1">
              <a:blip r:embed="rId11">
                <a:alphaModFix/>
              </a:blip>
              <a:srcRect/>
              <a:stretch/>
            </p:blipFill>
            <p:spPr>
              <a:xfrm>
                <a:off x="4892145" y="4281884"/>
                <a:ext cx="593211" cy="593212"/>
              </a:xfrm>
              <a:prstGeom prst="rect">
                <a:avLst/>
              </a:prstGeom>
              <a:noFill/>
              <a:ln>
                <a:noFill/>
              </a:ln>
            </p:spPr>
          </p:pic>
          <p:pic>
            <p:nvPicPr>
              <p:cNvPr id="217" name="Google Shape;217;p4" descr="http://lab.linkeddata.deri.ie/2011/rdf-logos/png/sparql-128.png"/>
              <p:cNvPicPr preferRelativeResize="0"/>
              <p:nvPr/>
            </p:nvPicPr>
            <p:blipFill rotWithShape="1">
              <a:blip r:embed="rId11">
                <a:alphaModFix/>
              </a:blip>
              <a:srcRect/>
              <a:stretch/>
            </p:blipFill>
            <p:spPr>
              <a:xfrm>
                <a:off x="3801209" y="4041261"/>
                <a:ext cx="593211" cy="593212"/>
              </a:xfrm>
              <a:prstGeom prst="rect">
                <a:avLst/>
              </a:prstGeom>
              <a:noFill/>
              <a:ln>
                <a:noFill/>
              </a:ln>
            </p:spPr>
          </p:pic>
          <p:sp>
            <p:nvSpPr>
              <p:cNvPr id="218" name="Google Shape;218;p4"/>
              <p:cNvSpPr txBox="1"/>
              <p:nvPr/>
            </p:nvSpPr>
            <p:spPr>
              <a:xfrm>
                <a:off x="4115366" y="3318555"/>
                <a:ext cx="1319334" cy="355069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 b="1">
                    <a:solidFill>
                      <a:schemeClr val="dk1"/>
                    </a:solidFill>
                    <a:latin typeface="Calibri"/>
                    <a:ea typeface="Calibri"/>
                    <a:cs typeface="Calibri"/>
                    <a:sym typeface="Calibri"/>
                  </a:rPr>
                  <a:t>Enterprise Data Cloud</a:t>
                </a:r>
                <a:endParaRPr/>
              </a:p>
            </p:txBody>
          </p:sp>
        </p:grpSp>
      </p:grpSp>
      <p:grpSp>
        <p:nvGrpSpPr>
          <p:cNvPr id="219" name="Google Shape;219;p4"/>
          <p:cNvGrpSpPr/>
          <p:nvPr/>
        </p:nvGrpSpPr>
        <p:grpSpPr>
          <a:xfrm>
            <a:off x="3548922" y="4798396"/>
            <a:ext cx="1197995" cy="856290"/>
            <a:chOff x="3831205" y="4038600"/>
            <a:chExt cx="1197995" cy="856290"/>
          </a:xfrm>
        </p:grpSpPr>
        <p:cxnSp>
          <p:nvCxnSpPr>
            <p:cNvPr id="220" name="Google Shape;220;p4"/>
            <p:cNvCxnSpPr/>
            <p:nvPr/>
          </p:nvCxnSpPr>
          <p:spPr>
            <a:xfrm>
              <a:off x="4343400" y="4572000"/>
              <a:ext cx="304799" cy="228600"/>
            </a:xfrm>
            <a:prstGeom prst="straightConnector1">
              <a:avLst/>
            </a:prstGeom>
            <a:solidFill>
              <a:srgbClr val="706F73"/>
            </a:solidFill>
            <a:ln w="26975" cap="flat" cmpd="sng">
              <a:solidFill>
                <a:srgbClr val="59A924"/>
              </a:solidFill>
              <a:prstDash val="solid"/>
              <a:round/>
              <a:headEnd type="none" w="med" len="med"/>
              <a:tailEnd type="none" w="med" len="med"/>
            </a:ln>
          </p:spPr>
        </p:cxnSp>
        <p:cxnSp>
          <p:nvCxnSpPr>
            <p:cNvPr id="221" name="Google Shape;221;p4"/>
            <p:cNvCxnSpPr/>
            <p:nvPr/>
          </p:nvCxnSpPr>
          <p:spPr>
            <a:xfrm flipH="1">
              <a:off x="4333352" y="4209857"/>
              <a:ext cx="361741" cy="171257"/>
            </a:xfrm>
            <a:prstGeom prst="straightConnector1">
              <a:avLst/>
            </a:prstGeom>
            <a:solidFill>
              <a:srgbClr val="706F73"/>
            </a:solidFill>
            <a:ln w="26975" cap="flat" cmpd="sng">
              <a:solidFill>
                <a:srgbClr val="59A924"/>
              </a:solidFill>
              <a:prstDash val="solid"/>
              <a:round/>
              <a:headEnd type="none" w="med" len="med"/>
              <a:tailEnd type="none" w="med" len="med"/>
            </a:ln>
          </p:spPr>
        </p:cxnSp>
        <p:grpSp>
          <p:nvGrpSpPr>
            <p:cNvPr id="222" name="Google Shape;222;p4"/>
            <p:cNvGrpSpPr/>
            <p:nvPr/>
          </p:nvGrpSpPr>
          <p:grpSpPr>
            <a:xfrm flipH="1">
              <a:off x="3831205" y="4252671"/>
              <a:ext cx="577509" cy="322890"/>
              <a:chOff x="2154" y="2115"/>
              <a:chExt cx="1152" cy="1088"/>
            </a:xfrm>
          </p:grpSpPr>
          <p:sp>
            <p:nvSpPr>
              <p:cNvPr id="223" name="Google Shape;223;p4"/>
              <p:cNvSpPr/>
              <p:nvPr/>
            </p:nvSpPr>
            <p:spPr>
              <a:xfrm>
                <a:off x="2381" y="2115"/>
                <a:ext cx="925" cy="1088"/>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 b="1" dirty="0">
                    <a:solidFill>
                      <a:srgbClr val="FFFFFF"/>
                    </a:solidFill>
                    <a:latin typeface="Arial"/>
                    <a:ea typeface="Arial"/>
                    <a:cs typeface="Arial"/>
                    <a:sym typeface="Arial"/>
                  </a:rPr>
                  <a:t>Object</a:t>
                </a:r>
                <a:endParaRPr dirty="0"/>
              </a:p>
            </p:txBody>
          </p:sp>
          <p:sp>
            <p:nvSpPr>
              <p:cNvPr id="224" name="Google Shape;224;p4"/>
              <p:cNvSpPr/>
              <p:nvPr/>
            </p:nvSpPr>
            <p:spPr>
              <a:xfrm>
                <a:off x="2154" y="2432"/>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25" name="Google Shape;225;p4"/>
              <p:cNvSpPr/>
              <p:nvPr/>
            </p:nvSpPr>
            <p:spPr>
              <a:xfrm>
                <a:off x="2154" y="2614"/>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26" name="Google Shape;226;p4"/>
              <p:cNvSpPr/>
              <p:nvPr/>
            </p:nvSpPr>
            <p:spPr>
              <a:xfrm>
                <a:off x="2154" y="2795"/>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27" name="Google Shape;227;p4"/>
              <p:cNvSpPr/>
              <p:nvPr/>
            </p:nvSpPr>
            <p:spPr>
              <a:xfrm>
                <a:off x="2154" y="2976"/>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grpSp>
        <p:grpSp>
          <p:nvGrpSpPr>
            <p:cNvPr id="228" name="Google Shape;228;p4"/>
            <p:cNvGrpSpPr/>
            <p:nvPr/>
          </p:nvGrpSpPr>
          <p:grpSpPr>
            <a:xfrm flipH="1">
              <a:off x="4499817" y="4038600"/>
              <a:ext cx="529383" cy="322890"/>
              <a:chOff x="2154" y="2115"/>
              <a:chExt cx="1056" cy="1088"/>
            </a:xfrm>
          </p:grpSpPr>
          <p:sp>
            <p:nvSpPr>
              <p:cNvPr id="229" name="Google Shape;229;p4"/>
              <p:cNvSpPr/>
              <p:nvPr/>
            </p:nvSpPr>
            <p:spPr>
              <a:xfrm>
                <a:off x="2185" y="2115"/>
                <a:ext cx="1025" cy="1088"/>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 b="1" dirty="0">
                    <a:solidFill>
                      <a:srgbClr val="FFFFFF"/>
                    </a:solidFill>
                    <a:latin typeface="Arial"/>
                    <a:ea typeface="Arial"/>
                    <a:cs typeface="Arial"/>
                    <a:sym typeface="Arial"/>
                  </a:rPr>
                  <a:t>Object</a:t>
                </a:r>
                <a:endParaRPr dirty="0"/>
              </a:p>
            </p:txBody>
          </p:sp>
          <p:sp>
            <p:nvSpPr>
              <p:cNvPr id="230" name="Google Shape;230;p4"/>
              <p:cNvSpPr/>
              <p:nvPr/>
            </p:nvSpPr>
            <p:spPr>
              <a:xfrm>
                <a:off x="2154" y="2432"/>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31" name="Google Shape;231;p4"/>
              <p:cNvSpPr/>
              <p:nvPr/>
            </p:nvSpPr>
            <p:spPr>
              <a:xfrm>
                <a:off x="2154" y="2614"/>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32" name="Google Shape;232;p4"/>
              <p:cNvSpPr/>
              <p:nvPr/>
            </p:nvSpPr>
            <p:spPr>
              <a:xfrm>
                <a:off x="2154" y="2795"/>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33" name="Google Shape;233;p4"/>
              <p:cNvSpPr/>
              <p:nvPr/>
            </p:nvSpPr>
            <p:spPr>
              <a:xfrm>
                <a:off x="2154" y="2976"/>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grpSp>
        <p:grpSp>
          <p:nvGrpSpPr>
            <p:cNvPr id="234" name="Google Shape;234;p4"/>
            <p:cNvGrpSpPr/>
            <p:nvPr/>
          </p:nvGrpSpPr>
          <p:grpSpPr>
            <a:xfrm flipH="1">
              <a:off x="4449179" y="4572000"/>
              <a:ext cx="577509" cy="322890"/>
              <a:chOff x="2154" y="2115"/>
              <a:chExt cx="1152" cy="1088"/>
            </a:xfrm>
          </p:grpSpPr>
          <p:sp>
            <p:nvSpPr>
              <p:cNvPr id="235" name="Google Shape;235;p4"/>
              <p:cNvSpPr/>
              <p:nvPr/>
            </p:nvSpPr>
            <p:spPr>
              <a:xfrm>
                <a:off x="2381" y="2115"/>
                <a:ext cx="925" cy="1088"/>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en-US" sz="600" b="1" dirty="0">
                    <a:solidFill>
                      <a:srgbClr val="FFFFFF"/>
                    </a:solidFill>
                    <a:latin typeface="Arial"/>
                    <a:ea typeface="Arial"/>
                    <a:cs typeface="Arial"/>
                    <a:sym typeface="Arial"/>
                  </a:rPr>
                  <a:t>Object</a:t>
                </a:r>
                <a:endParaRPr dirty="0"/>
              </a:p>
            </p:txBody>
          </p:sp>
          <p:sp>
            <p:nvSpPr>
              <p:cNvPr id="236" name="Google Shape;236;p4"/>
              <p:cNvSpPr/>
              <p:nvPr/>
            </p:nvSpPr>
            <p:spPr>
              <a:xfrm>
                <a:off x="2154" y="2432"/>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37" name="Google Shape;237;p4"/>
              <p:cNvSpPr/>
              <p:nvPr/>
            </p:nvSpPr>
            <p:spPr>
              <a:xfrm>
                <a:off x="2154" y="2614"/>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38" name="Google Shape;238;p4"/>
              <p:cNvSpPr/>
              <p:nvPr/>
            </p:nvSpPr>
            <p:spPr>
              <a:xfrm>
                <a:off x="2154" y="2795"/>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sp>
            <p:nvSpPr>
              <p:cNvPr id="239" name="Google Shape;239;p4"/>
              <p:cNvSpPr/>
              <p:nvPr/>
            </p:nvSpPr>
            <p:spPr>
              <a:xfrm>
                <a:off x="2154" y="2976"/>
                <a:ext cx="408" cy="136"/>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100" b="1">
                  <a:solidFill>
                    <a:srgbClr val="FFFFFF"/>
                  </a:solidFill>
                  <a:latin typeface="Arial"/>
                  <a:ea typeface="Arial"/>
                  <a:cs typeface="Arial"/>
                  <a:sym typeface="Arial"/>
                </a:endParaRPr>
              </a:p>
            </p:txBody>
          </p:sp>
        </p:grpSp>
      </p:grpSp>
      <p:sp>
        <p:nvSpPr>
          <p:cNvPr id="240" name="Google Shape;240;p4"/>
          <p:cNvSpPr txBox="1">
            <a:spLocks noGrp="1"/>
          </p:cNvSpPr>
          <p:nvPr>
            <p:ph type="title"/>
          </p:nvPr>
        </p:nvSpPr>
        <p:spPr>
          <a:xfrm>
            <a:off x="3327759" y="483501"/>
            <a:ext cx="2753655" cy="78574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2400"/>
              <a:buFont typeface="Arial"/>
              <a:buNone/>
            </a:pPr>
            <a:r>
              <a:rPr lang="en-US" sz="2000" dirty="0"/>
              <a:t>Evolving Data Management Capabilities</a:t>
            </a:r>
            <a:endParaRPr sz="4000" dirty="0"/>
          </a:p>
        </p:txBody>
      </p:sp>
      <p:sp>
        <p:nvSpPr>
          <p:cNvPr id="241" name="Google Shape;241;p4"/>
          <p:cNvSpPr/>
          <p:nvPr/>
        </p:nvSpPr>
        <p:spPr>
          <a:xfrm rot="-4063146">
            <a:off x="641064" y="2122086"/>
            <a:ext cx="1439589"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Improve analysis</a:t>
            </a:r>
            <a:endParaRPr dirty="0"/>
          </a:p>
        </p:txBody>
      </p:sp>
      <p:graphicFrame>
        <p:nvGraphicFramePr>
          <p:cNvPr id="242" name="Google Shape;242;p4"/>
          <p:cNvGraphicFramePr/>
          <p:nvPr/>
        </p:nvGraphicFramePr>
        <p:xfrm>
          <a:off x="57037" y="4662197"/>
          <a:ext cx="2667000" cy="1676450"/>
        </p:xfrm>
        <a:graphic>
          <a:graphicData uri="http://schemas.openxmlformats.org/drawingml/2006/table">
            <a:tbl>
              <a:tblPr firstRow="1" bandRow="1">
                <a:noFill/>
                <a:tableStyleId>{773DE9C2-2F51-413B-9E7F-F20936FBB5D2}</a:tableStyleId>
              </a:tblPr>
              <a:tblGrid>
                <a:gridCol w="1333500">
                  <a:extLst>
                    <a:ext uri="{9D8B030D-6E8A-4147-A177-3AD203B41FA5}">
                      <a16:colId xmlns:a16="http://schemas.microsoft.com/office/drawing/2014/main" val="20000"/>
                    </a:ext>
                  </a:extLst>
                </a:gridCol>
                <a:gridCol w="1333500">
                  <a:extLst>
                    <a:ext uri="{9D8B030D-6E8A-4147-A177-3AD203B41FA5}">
                      <a16:colId xmlns:a16="http://schemas.microsoft.com/office/drawing/2014/main" val="20001"/>
                    </a:ext>
                  </a:extLst>
                </a:gridCol>
              </a:tblGrid>
              <a:tr h="304800">
                <a:tc gridSpan="2">
                  <a:txBody>
                    <a:bodyPr/>
                    <a:lstStyle/>
                    <a:p>
                      <a:pPr marL="0" marR="0" lvl="0" indent="0" algn="ctr" rtl="0">
                        <a:spcBef>
                          <a:spcPts val="0"/>
                        </a:spcBef>
                        <a:spcAft>
                          <a:spcPts val="0"/>
                        </a:spcAft>
                        <a:buNone/>
                      </a:pPr>
                      <a:r>
                        <a:rPr lang="en-US" sz="1000" b="1" u="none" strike="noStrike" cap="none" dirty="0">
                          <a:latin typeface="Arial" panose="020B0604020202020204" pitchFamily="34" charset="0"/>
                          <a:cs typeface="Arial" panose="020B0604020202020204" pitchFamily="34" charset="0"/>
                        </a:rPr>
                        <a:t>Traditional Relational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74175">
                <a:tc>
                  <a:txBody>
                    <a:bodyPr/>
                    <a:lstStyle/>
                    <a:p>
                      <a:pPr marL="0" marR="0" lvl="0" indent="0" algn="ctr" rtl="0">
                        <a:spcBef>
                          <a:spcPts val="0"/>
                        </a:spcBef>
                        <a:spcAft>
                          <a:spcPts val="0"/>
                        </a:spcAft>
                        <a:buNone/>
                      </a:pPr>
                      <a:r>
                        <a:rPr lang="en-US" sz="1000" b="1" u="none" strike="noStrike" cap="none"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b="1" u="none" strike="noStrike" cap="none"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174175">
                <a:tc>
                  <a:txBody>
                    <a:bodyPr/>
                    <a:lstStyle/>
                    <a:p>
                      <a:pPr marL="0" marR="0" lvl="0" indent="0" algn="ctr" rtl="0">
                        <a:spcBef>
                          <a:spcPts val="0"/>
                        </a:spcBef>
                        <a:spcAft>
                          <a:spcPts val="0"/>
                        </a:spcAft>
                        <a:buNone/>
                      </a:pPr>
                      <a:r>
                        <a:rPr lang="en-US" sz="1000" u="none" strike="noStrike" cap="none" dirty="0">
                          <a:latin typeface="Arial" panose="020B0604020202020204" pitchFamily="34" charset="0"/>
                          <a:cs typeface="Arial" panose="020B0604020202020204" pitchFamily="34" charset="0"/>
                        </a:rPr>
                        <a:t>Many vendors</a:t>
                      </a:r>
                      <a:endParaRPr dirty="0"/>
                    </a:p>
                  </a:txBody>
                  <a:tcPr marL="91450" marR="91450" marT="45725" marB="45725"/>
                </a:tc>
                <a:tc>
                  <a:txBody>
                    <a:bodyPr/>
                    <a:lstStyle/>
                    <a:p>
                      <a:pPr marL="0" marR="0" lvl="0" indent="0" algn="ctr" rtl="0">
                        <a:lnSpc>
                          <a:spcPct val="100000"/>
                        </a:lnSpc>
                        <a:spcBef>
                          <a:spcPts val="0"/>
                        </a:spcBef>
                        <a:spcAft>
                          <a:spcPts val="0"/>
                        </a:spcAft>
                        <a:buClr>
                          <a:schemeClr val="dk1"/>
                        </a:buClr>
                        <a:buSzPts val="1000"/>
                        <a:buFont typeface="Arial"/>
                        <a:buNone/>
                      </a:pPr>
                      <a:r>
                        <a:rPr lang="en-US" sz="1000" u="none" strike="noStrike" cap="none" dirty="0">
                          <a:latin typeface="Arial" panose="020B0604020202020204" pitchFamily="34" charset="0"/>
                          <a:cs typeface="Arial" panose="020B0604020202020204" pitchFamily="34" charset="0"/>
                        </a:rPr>
                        <a:t>Difficult to report</a:t>
                      </a:r>
                      <a:endParaRPr dirty="0"/>
                    </a:p>
                  </a:txBody>
                  <a:tcPr marL="91450" marR="91450" marT="45725" marB="45725"/>
                </a:tc>
                <a:extLst>
                  <a:ext uri="{0D108BD9-81ED-4DB2-BD59-A6C34878D82A}">
                    <a16:rowId xmlns:a16="http://schemas.microsoft.com/office/drawing/2014/main" val="10002"/>
                  </a:ext>
                </a:extLst>
              </a:tr>
              <a:tr h="174175">
                <a:tc>
                  <a:txBody>
                    <a:bodyPr/>
                    <a:lstStyle/>
                    <a:p>
                      <a:pPr marL="0" marR="0" lvl="0" indent="0" algn="ctr" rtl="0">
                        <a:spcBef>
                          <a:spcPts val="0"/>
                        </a:spcBef>
                        <a:spcAft>
                          <a:spcPts val="0"/>
                        </a:spcAft>
                        <a:buNone/>
                      </a:pPr>
                      <a:endParaRPr sz="1000" u="none" strike="noStrike" cap="none"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000"/>
                        <a:buFont typeface="Arial"/>
                        <a:buNone/>
                      </a:pPr>
                      <a:r>
                        <a:rPr lang="en-US" sz="1000" u="none" strike="noStrike" cap="none" dirty="0">
                          <a:latin typeface="Arial" panose="020B0604020202020204" pitchFamily="34" charset="0"/>
                          <a:cs typeface="Arial" panose="020B0604020202020204" pitchFamily="34" charset="0"/>
                        </a:rPr>
                        <a:t>Can be very complex</a:t>
                      </a:r>
                      <a:endParaRPr dirty="0"/>
                    </a:p>
                  </a:txBody>
                  <a:tcPr marL="91450" marR="91450" marT="45725" marB="45725"/>
                </a:tc>
                <a:extLst>
                  <a:ext uri="{0D108BD9-81ED-4DB2-BD59-A6C34878D82A}">
                    <a16:rowId xmlns:a16="http://schemas.microsoft.com/office/drawing/2014/main" val="10003"/>
                  </a:ext>
                </a:extLst>
              </a:tr>
              <a:tr h="174175">
                <a:tc>
                  <a:txBody>
                    <a:bodyPr/>
                    <a:lstStyle/>
                    <a:p>
                      <a:pPr marL="0" marR="0" lvl="0" indent="0" algn="ctr" rtl="0">
                        <a:spcBef>
                          <a:spcPts val="0"/>
                        </a:spcBef>
                        <a:spcAft>
                          <a:spcPts val="0"/>
                        </a:spcAft>
                        <a:buNone/>
                      </a:pPr>
                      <a:endParaRPr sz="1000" u="none" strike="noStrike" cap="none"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r>
                        <a:rPr lang="en-US" sz="1000" u="none" strike="noStrike" cap="none" dirty="0">
                          <a:latin typeface="Arial" panose="020B0604020202020204" pitchFamily="34" charset="0"/>
                          <a:cs typeface="Arial" panose="020B0604020202020204" pitchFamily="34" charset="0"/>
                        </a:rPr>
                        <a:t>Inflexible</a:t>
                      </a:r>
                      <a:endParaRPr dirty="0"/>
                    </a:p>
                  </a:txBody>
                  <a:tcPr marL="91450" marR="91450" marT="45725" marB="45725"/>
                </a:tc>
                <a:extLst>
                  <a:ext uri="{0D108BD9-81ED-4DB2-BD59-A6C34878D82A}">
                    <a16:rowId xmlns:a16="http://schemas.microsoft.com/office/drawing/2014/main" val="10004"/>
                  </a:ext>
                </a:extLst>
              </a:tr>
              <a:tr h="174175">
                <a:tc>
                  <a:txBody>
                    <a:bodyPr/>
                    <a:lstStyle/>
                    <a:p>
                      <a:pPr marL="0" marR="0" lvl="0" indent="0" algn="ctr" rtl="0">
                        <a:spcBef>
                          <a:spcPts val="0"/>
                        </a:spcBef>
                        <a:spcAft>
                          <a:spcPts val="0"/>
                        </a:spcAft>
                        <a:buNone/>
                      </a:pPr>
                      <a:endParaRPr sz="1000" u="none" strike="noStrike" cap="none"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ctr" rtl="0">
                        <a:spcBef>
                          <a:spcPts val="0"/>
                        </a:spcBef>
                        <a:spcAft>
                          <a:spcPts val="0"/>
                        </a:spcAft>
                        <a:buNone/>
                      </a:pPr>
                      <a:r>
                        <a:rPr lang="en-US" sz="1000" u="none" strike="noStrike" cap="none" dirty="0">
                          <a:latin typeface="Arial" panose="020B0604020202020204" pitchFamily="34" charset="0"/>
                          <a:cs typeface="Arial" panose="020B0604020202020204" pitchFamily="34" charset="0"/>
                        </a:rPr>
                        <a:t>Cannot merge data</a:t>
                      </a:r>
                      <a:endParaRPr dirty="0"/>
                    </a:p>
                  </a:txBody>
                  <a:tcPr marL="91450" marR="91450" marT="45725" marB="45725"/>
                </a:tc>
                <a:extLst>
                  <a:ext uri="{0D108BD9-81ED-4DB2-BD59-A6C34878D82A}">
                    <a16:rowId xmlns:a16="http://schemas.microsoft.com/office/drawing/2014/main" val="10005"/>
                  </a:ext>
                </a:extLst>
              </a:tr>
            </a:tbl>
          </a:graphicData>
        </a:graphic>
      </p:graphicFrame>
      <p:graphicFrame>
        <p:nvGraphicFramePr>
          <p:cNvPr id="243" name="Google Shape;243;p4"/>
          <p:cNvGraphicFramePr/>
          <p:nvPr/>
        </p:nvGraphicFramePr>
        <p:xfrm>
          <a:off x="2936953" y="5638800"/>
          <a:ext cx="3048000" cy="1371650"/>
        </p:xfrm>
        <a:graphic>
          <a:graphicData uri="http://schemas.openxmlformats.org/drawingml/2006/table">
            <a:tbl>
              <a:tblPr firstRow="1" bandRow="1">
                <a:noFill/>
                <a:tableStyleId>{773DE9C2-2F51-413B-9E7F-F20936FBB5D2}</a:tableStyleId>
              </a:tblPr>
              <a:tblGrid>
                <a:gridCol w="16002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152400">
                <a:tc gridSpan="2">
                  <a:txBody>
                    <a:bodyPr/>
                    <a:lstStyle/>
                    <a:p>
                      <a:pPr marL="0" marR="0" lvl="0" indent="0" algn="ctr" rtl="0">
                        <a:spcBef>
                          <a:spcPts val="0"/>
                        </a:spcBef>
                        <a:spcAft>
                          <a:spcPts val="0"/>
                        </a:spcAft>
                        <a:buNone/>
                      </a:pPr>
                      <a:r>
                        <a:rPr lang="en-US" sz="1000" u="none" strike="noStrike" cap="none" dirty="0">
                          <a:latin typeface="Arial" panose="020B0604020202020204" pitchFamily="34" charset="0"/>
                          <a:cs typeface="Arial" panose="020B0604020202020204" pitchFamily="34" charset="0"/>
                        </a:rPr>
                        <a:t>Object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33000">
                <a:tc>
                  <a:txBody>
                    <a:bodyPr/>
                    <a:lstStyle/>
                    <a:p>
                      <a:pPr marL="0" marR="0" lvl="0" indent="0" algn="ctr" rtl="0">
                        <a:spcBef>
                          <a:spcPts val="0"/>
                        </a:spcBef>
                        <a:spcAft>
                          <a:spcPts val="0"/>
                        </a:spcAft>
                        <a:buNone/>
                      </a:pPr>
                      <a:r>
                        <a:rPr lang="en-US" sz="1000" b="1" u="none" strike="noStrike" cap="none"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b="1" u="none" strike="noStrike" cap="none"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6125">
                <a:tc>
                  <a:txBody>
                    <a:bodyPr/>
                    <a:lstStyle/>
                    <a:p>
                      <a:pPr marL="0" marR="0" lvl="0" indent="0" algn="l" rtl="0">
                        <a:spcBef>
                          <a:spcPts val="0"/>
                        </a:spcBef>
                        <a:spcAft>
                          <a:spcPts val="0"/>
                        </a:spcAft>
                        <a:buNone/>
                      </a:pPr>
                      <a:r>
                        <a:rPr lang="en-US" sz="1000" u="none" strike="noStrike" cap="none" dirty="0">
                          <a:latin typeface="Arial" panose="020B0604020202020204" pitchFamily="34" charset="0"/>
                          <a:cs typeface="Arial" panose="020B0604020202020204" pitchFamily="34" charset="0"/>
                        </a:rPr>
                        <a:t>Easier to understand</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Difficult to report</a:t>
                      </a:r>
                      <a:endParaRPr dirty="0"/>
                    </a:p>
                  </a:txBody>
                  <a:tcPr marL="91450" marR="91450" marT="45725" marB="45725"/>
                </a:tc>
                <a:extLst>
                  <a:ext uri="{0D108BD9-81ED-4DB2-BD59-A6C34878D82A}">
                    <a16:rowId xmlns:a16="http://schemas.microsoft.com/office/drawing/2014/main" val="10002"/>
                  </a:ext>
                </a:extLst>
              </a:tr>
              <a:tr h="216125">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Can merge measurements</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Inflexible</a:t>
                      </a:r>
                      <a:endParaRPr dirty="0"/>
                    </a:p>
                  </a:txBody>
                  <a:tcPr marL="91450" marR="91450" marT="45725" marB="45725"/>
                </a:tc>
                <a:extLst>
                  <a:ext uri="{0D108BD9-81ED-4DB2-BD59-A6C34878D82A}">
                    <a16:rowId xmlns:a16="http://schemas.microsoft.com/office/drawing/2014/main" val="10003"/>
                  </a:ext>
                </a:extLst>
              </a:tr>
              <a:tr h="133000">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Cannot merge all data</a:t>
                      </a:r>
                      <a:endParaRPr dirty="0"/>
                    </a:p>
                  </a:txBody>
                  <a:tcPr marL="91450" marR="91450" marT="45725" marB="45725"/>
                </a:tc>
                <a:extLst>
                  <a:ext uri="{0D108BD9-81ED-4DB2-BD59-A6C34878D82A}">
                    <a16:rowId xmlns:a16="http://schemas.microsoft.com/office/drawing/2014/main" val="10004"/>
                  </a:ext>
                </a:extLst>
              </a:tr>
            </a:tbl>
          </a:graphicData>
        </a:graphic>
      </p:graphicFrame>
      <p:sp>
        <p:nvSpPr>
          <p:cNvPr id="244" name="Google Shape;244;p4"/>
          <p:cNvSpPr/>
          <p:nvPr/>
        </p:nvSpPr>
        <p:spPr>
          <a:xfrm rot="1216807">
            <a:off x="1751487" y="4439926"/>
            <a:ext cx="1941050" cy="685801"/>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Resolve variety</a:t>
            </a:r>
            <a:endParaRPr dirty="0"/>
          </a:p>
        </p:txBody>
      </p:sp>
      <p:sp>
        <p:nvSpPr>
          <p:cNvPr id="245" name="Google Shape;245;p4"/>
          <p:cNvSpPr/>
          <p:nvPr/>
        </p:nvSpPr>
        <p:spPr>
          <a:xfrm rot="282729">
            <a:off x="1885124" y="3968779"/>
            <a:ext cx="3811766" cy="660513"/>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Resolve analysis, volatility, and variety</a:t>
            </a:r>
            <a:endParaRPr dirty="0"/>
          </a:p>
        </p:txBody>
      </p:sp>
      <p:graphicFrame>
        <p:nvGraphicFramePr>
          <p:cNvPr id="246" name="Google Shape;246;p4"/>
          <p:cNvGraphicFramePr/>
          <p:nvPr/>
        </p:nvGraphicFramePr>
        <p:xfrm>
          <a:off x="6400800" y="4698074"/>
          <a:ext cx="2714100" cy="2347050"/>
        </p:xfrm>
        <a:graphic>
          <a:graphicData uri="http://schemas.openxmlformats.org/drawingml/2006/table">
            <a:tbl>
              <a:tblPr firstRow="1" bandRow="1">
                <a:noFill/>
                <a:tableStyleId>{773DE9C2-2F51-413B-9E7F-F20936FBB5D2}</a:tableStyleId>
              </a:tblPr>
              <a:tblGrid>
                <a:gridCol w="1497075">
                  <a:extLst>
                    <a:ext uri="{9D8B030D-6E8A-4147-A177-3AD203B41FA5}">
                      <a16:colId xmlns:a16="http://schemas.microsoft.com/office/drawing/2014/main" val="20000"/>
                    </a:ext>
                  </a:extLst>
                </a:gridCol>
                <a:gridCol w="1217025">
                  <a:extLst>
                    <a:ext uri="{9D8B030D-6E8A-4147-A177-3AD203B41FA5}">
                      <a16:colId xmlns:a16="http://schemas.microsoft.com/office/drawing/2014/main" val="20001"/>
                    </a:ext>
                  </a:extLst>
                </a:gridCol>
              </a:tblGrid>
              <a:tr h="228250">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Graph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2200">
                <a:tc>
                  <a:txBody>
                    <a:bodyPr/>
                    <a:lstStyle/>
                    <a:p>
                      <a:pPr marL="0" marR="0" lvl="0" indent="0" algn="ctr" rtl="0">
                        <a:spcBef>
                          <a:spcPts val="0"/>
                        </a:spcBef>
                        <a:spcAft>
                          <a:spcPts val="0"/>
                        </a:spcAft>
                        <a:buNone/>
                      </a:pPr>
                      <a:r>
                        <a:rPr lang="en-US" sz="1000" b="1"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b="1"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22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Easier to understand</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New paradigm</a:t>
                      </a:r>
                      <a:endParaRPr sz="1000" dirty="0"/>
                    </a:p>
                  </a:txBody>
                  <a:tcPr marL="91450" marR="91450" marT="45725" marB="45725"/>
                </a:tc>
                <a:extLst>
                  <a:ext uri="{0D108BD9-81ED-4DB2-BD59-A6C34878D82A}">
                    <a16:rowId xmlns:a16="http://schemas.microsoft.com/office/drawing/2014/main" val="10002"/>
                  </a:ext>
                </a:extLst>
              </a:tr>
              <a:tr h="2122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Query &amp; Analysis</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Learning curve</a:t>
                      </a:r>
                      <a:endParaRPr sz="1000" dirty="0"/>
                    </a:p>
                  </a:txBody>
                  <a:tcPr marL="91450" marR="91450" marT="45725" marB="45725"/>
                </a:tc>
                <a:extLst>
                  <a:ext uri="{0D108BD9-81ED-4DB2-BD59-A6C34878D82A}">
                    <a16:rowId xmlns:a16="http://schemas.microsoft.com/office/drawing/2014/main" val="10003"/>
                  </a:ext>
                </a:extLst>
              </a:tr>
              <a:tr h="2122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Simple data access</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4"/>
                  </a:ext>
                </a:extLst>
              </a:tr>
              <a:tr h="2122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Easy modeling</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5"/>
                  </a:ext>
                </a:extLst>
              </a:tr>
              <a:tr h="2166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Knowledge-creating rules</a:t>
                      </a:r>
                      <a:endParaRPr sz="1000"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6"/>
                  </a:ext>
                </a:extLst>
              </a:tr>
              <a:tr h="2122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Flexible reporting</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7"/>
                  </a:ext>
                </a:extLst>
              </a:tr>
              <a:tr h="2122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Lower TCO</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8"/>
                  </a:ext>
                </a:extLst>
              </a:tr>
            </a:tbl>
          </a:graphicData>
        </a:graphic>
      </p:graphicFrame>
      <p:graphicFrame>
        <p:nvGraphicFramePr>
          <p:cNvPr id="247" name="Google Shape;247;p4"/>
          <p:cNvGraphicFramePr/>
          <p:nvPr/>
        </p:nvGraphicFramePr>
        <p:xfrm>
          <a:off x="305554" y="524270"/>
          <a:ext cx="3095050" cy="1424750"/>
        </p:xfrm>
        <a:graphic>
          <a:graphicData uri="http://schemas.openxmlformats.org/drawingml/2006/table">
            <a:tbl>
              <a:tblPr firstRow="1" bandRow="1">
                <a:noFill/>
                <a:tableStyleId>{773DE9C2-2F51-413B-9E7F-F20936FBB5D2}</a:tableStyleId>
              </a:tblPr>
              <a:tblGrid>
                <a:gridCol w="1352650">
                  <a:extLst>
                    <a:ext uri="{9D8B030D-6E8A-4147-A177-3AD203B41FA5}">
                      <a16:colId xmlns:a16="http://schemas.microsoft.com/office/drawing/2014/main" val="20000"/>
                    </a:ext>
                  </a:extLst>
                </a:gridCol>
                <a:gridCol w="1742400">
                  <a:extLst>
                    <a:ext uri="{9D8B030D-6E8A-4147-A177-3AD203B41FA5}">
                      <a16:colId xmlns:a16="http://schemas.microsoft.com/office/drawing/2014/main" val="20001"/>
                    </a:ext>
                  </a:extLst>
                </a:gridCol>
              </a:tblGrid>
              <a:tr h="296950">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Physical Data Warehouse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Easier to understand</a:t>
                      </a:r>
                      <a:endParaRPr sz="1000"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Highly structured</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Easy to report (OLAP)</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Non-transactional or real time</a:t>
                      </a:r>
                      <a:endParaRPr dirty="0"/>
                    </a:p>
                  </a:txBody>
                  <a:tcPr marL="91450" marR="91450" marT="45725" marB="45725"/>
                </a:tc>
                <a:extLst>
                  <a:ext uri="{0D108BD9-81ED-4DB2-BD59-A6C34878D82A}">
                    <a16:rowId xmlns:a16="http://schemas.microsoft.com/office/drawing/2014/main" val="10003"/>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Merges data</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High TCO</a:t>
                      </a:r>
                      <a:endParaRPr sz="1000" dirty="0"/>
                    </a:p>
                  </a:txBody>
                  <a:tcPr marL="91450" marR="91450" marT="45725" marB="45725"/>
                </a:tc>
                <a:extLst>
                  <a:ext uri="{0D108BD9-81ED-4DB2-BD59-A6C34878D82A}">
                    <a16:rowId xmlns:a16="http://schemas.microsoft.com/office/drawing/2014/main" val="10004"/>
                  </a:ext>
                </a:extLst>
              </a:tr>
            </a:tbl>
          </a:graphicData>
        </a:graphic>
      </p:graphicFrame>
      <p:graphicFrame>
        <p:nvGraphicFramePr>
          <p:cNvPr id="249" name="Google Shape;249;p4"/>
          <p:cNvGraphicFramePr/>
          <p:nvPr/>
        </p:nvGraphicFramePr>
        <p:xfrm>
          <a:off x="6070717" y="618564"/>
          <a:ext cx="3095050" cy="1821000"/>
        </p:xfrm>
        <a:graphic>
          <a:graphicData uri="http://schemas.openxmlformats.org/drawingml/2006/table">
            <a:tbl>
              <a:tblPr firstRow="1" bandRow="1">
                <a:noFill/>
                <a:tableStyleId>{773DE9C2-2F51-413B-9E7F-F20936FBB5D2}</a:tableStyleId>
              </a:tblPr>
              <a:tblGrid>
                <a:gridCol w="1352650">
                  <a:extLst>
                    <a:ext uri="{9D8B030D-6E8A-4147-A177-3AD203B41FA5}">
                      <a16:colId xmlns:a16="http://schemas.microsoft.com/office/drawing/2014/main" val="20000"/>
                    </a:ext>
                  </a:extLst>
                </a:gridCol>
                <a:gridCol w="1742400">
                  <a:extLst>
                    <a:ext uri="{9D8B030D-6E8A-4147-A177-3AD203B41FA5}">
                      <a16:colId xmlns:a16="http://schemas.microsoft.com/office/drawing/2014/main" val="20001"/>
                    </a:ext>
                  </a:extLst>
                </a:gridCol>
              </a:tblGrid>
              <a:tr h="296950">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Logical Warehouse/Federated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215150">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Eliminates duplication</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New paradigm</a:t>
                      </a:r>
                      <a:endParaRPr dirty="0"/>
                    </a:p>
                  </a:txBody>
                  <a:tcPr marL="91450" marR="91450" marT="45725" marB="45725"/>
                </a:tc>
                <a:extLst>
                  <a:ext uri="{0D108BD9-81ED-4DB2-BD59-A6C34878D82A}">
                    <a16:rowId xmlns:a16="http://schemas.microsoft.com/office/drawing/2014/main" val="10002"/>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Allows data discovery</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Allows variety</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4"/>
                  </a:ext>
                </a:extLst>
              </a:tr>
              <a:tr h="21515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Allows volatility</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5"/>
                  </a:ext>
                </a:extLst>
              </a:tr>
            </a:tbl>
          </a:graphicData>
        </a:graphic>
      </p:graphicFrame>
      <p:sp>
        <p:nvSpPr>
          <p:cNvPr id="250" name="Google Shape;250;p4"/>
          <p:cNvSpPr/>
          <p:nvPr/>
        </p:nvSpPr>
        <p:spPr>
          <a:xfrm rot="-4139634">
            <a:off x="7526157" y="3503030"/>
            <a:ext cx="1418421" cy="697038"/>
          </a:xfrm>
          <a:prstGeom prst="rightArrow">
            <a:avLst>
              <a:gd name="adj1" fmla="val 50000"/>
              <a:gd name="adj2" fmla="val 50000"/>
            </a:avLst>
          </a:prstGeom>
          <a:solidFill>
            <a:srgbClr val="00206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100" b="1" dirty="0">
                <a:solidFill>
                  <a:srgbClr val="FFFFFF"/>
                </a:solidFill>
                <a:latin typeface="Arial" panose="020B0604020202020204" pitchFamily="34" charset="0"/>
                <a:ea typeface="Arial"/>
                <a:cs typeface="Arial" panose="020B0604020202020204" pitchFamily="34" charset="0"/>
                <a:sym typeface="Arial"/>
              </a:rPr>
              <a:t>Improve veracity/validity</a:t>
            </a:r>
            <a:endParaRPr sz="1200" dirty="0"/>
          </a:p>
        </p:txBody>
      </p:sp>
      <p:grpSp>
        <p:nvGrpSpPr>
          <p:cNvPr id="251" name="Google Shape;251;p4"/>
          <p:cNvGrpSpPr/>
          <p:nvPr/>
        </p:nvGrpSpPr>
        <p:grpSpPr>
          <a:xfrm>
            <a:off x="5801190" y="4051425"/>
            <a:ext cx="1524000" cy="1036638"/>
            <a:chOff x="5340350" y="4267200"/>
            <a:chExt cx="2736850" cy="1798638"/>
          </a:xfrm>
        </p:grpSpPr>
        <p:sp>
          <p:nvSpPr>
            <p:cNvPr id="252" name="Google Shape;252;p4"/>
            <p:cNvSpPr/>
            <p:nvPr/>
          </p:nvSpPr>
          <p:spPr>
            <a:xfrm>
              <a:off x="6132513" y="5059363"/>
              <a:ext cx="504825"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3" name="Google Shape;253;p4"/>
            <p:cNvSpPr/>
            <p:nvPr/>
          </p:nvSpPr>
          <p:spPr>
            <a:xfrm>
              <a:off x="7140575" y="4699000"/>
              <a:ext cx="503238" cy="288925"/>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4" name="Google Shape;254;p4"/>
            <p:cNvSpPr/>
            <p:nvPr/>
          </p:nvSpPr>
          <p:spPr>
            <a:xfrm>
              <a:off x="6853238" y="42672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5" name="Google Shape;255;p4"/>
            <p:cNvSpPr/>
            <p:nvPr/>
          </p:nvSpPr>
          <p:spPr>
            <a:xfrm>
              <a:off x="6997700" y="5778500"/>
              <a:ext cx="504825" cy="287338"/>
            </a:xfrm>
            <a:prstGeom prst="ellipse">
              <a:avLst/>
            </a:prstGeom>
            <a:solidFill>
              <a:srgbClr val="706F73"/>
            </a:solidFill>
            <a:ln w="9525" cap="flat" cmpd="sng">
              <a:solidFill>
                <a:srgbClr val="59A92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6" name="Google Shape;256;p4"/>
            <p:cNvSpPr/>
            <p:nvPr/>
          </p:nvSpPr>
          <p:spPr>
            <a:xfrm>
              <a:off x="6061075" y="44831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7" name="Google Shape;257;p4"/>
            <p:cNvSpPr/>
            <p:nvPr/>
          </p:nvSpPr>
          <p:spPr>
            <a:xfrm>
              <a:off x="5557838" y="5346700"/>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8" name="Google Shape;258;p4"/>
            <p:cNvSpPr/>
            <p:nvPr/>
          </p:nvSpPr>
          <p:spPr>
            <a:xfrm>
              <a:off x="5340350" y="4699000"/>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59" name="Google Shape;259;p4"/>
            <p:cNvSpPr/>
            <p:nvPr/>
          </p:nvSpPr>
          <p:spPr>
            <a:xfrm>
              <a:off x="6781800" y="5275263"/>
              <a:ext cx="503238"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60" name="Google Shape;260;p4"/>
            <p:cNvSpPr/>
            <p:nvPr/>
          </p:nvSpPr>
          <p:spPr>
            <a:xfrm>
              <a:off x="7573963" y="5418138"/>
              <a:ext cx="503237" cy="215900"/>
            </a:xfrm>
            <a:prstGeom prst="rect">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61" name="Google Shape;261;p4"/>
            <p:cNvCxnSpPr>
              <a:stCxn id="258" idx="3"/>
              <a:endCxn id="252" idx="1"/>
            </p:cNvCxnSpPr>
            <p:nvPr/>
          </p:nvCxnSpPr>
          <p:spPr>
            <a:xfrm>
              <a:off x="5843588" y="4806950"/>
              <a:ext cx="288900" cy="360300"/>
            </a:xfrm>
            <a:prstGeom prst="straightConnector1">
              <a:avLst/>
            </a:prstGeom>
            <a:noFill/>
            <a:ln w="9525" cap="flat" cmpd="sng">
              <a:solidFill>
                <a:srgbClr val="59A924"/>
              </a:solidFill>
              <a:prstDash val="solid"/>
              <a:round/>
              <a:headEnd type="none" w="med" len="med"/>
              <a:tailEnd type="triangle" w="med" len="med"/>
            </a:ln>
          </p:spPr>
        </p:cxnSp>
        <p:cxnSp>
          <p:nvCxnSpPr>
            <p:cNvPr id="262" name="Google Shape;262;p4"/>
            <p:cNvCxnSpPr>
              <a:stCxn id="252" idx="3"/>
              <a:endCxn id="259" idx="0"/>
            </p:cNvCxnSpPr>
            <p:nvPr/>
          </p:nvCxnSpPr>
          <p:spPr>
            <a:xfrm>
              <a:off x="6637338" y="5167313"/>
              <a:ext cx="396000" cy="108000"/>
            </a:xfrm>
            <a:prstGeom prst="straightConnector1">
              <a:avLst/>
            </a:prstGeom>
            <a:noFill/>
            <a:ln w="9525" cap="flat" cmpd="sng">
              <a:solidFill>
                <a:srgbClr val="59A924"/>
              </a:solidFill>
              <a:prstDash val="solid"/>
              <a:round/>
              <a:headEnd type="none" w="med" len="med"/>
              <a:tailEnd type="triangle" w="med" len="med"/>
            </a:ln>
          </p:spPr>
        </p:cxnSp>
        <p:cxnSp>
          <p:nvCxnSpPr>
            <p:cNvPr id="263" name="Google Shape;263;p4"/>
            <p:cNvCxnSpPr>
              <a:stCxn id="257" idx="3"/>
              <a:endCxn id="255" idx="2"/>
            </p:cNvCxnSpPr>
            <p:nvPr/>
          </p:nvCxnSpPr>
          <p:spPr>
            <a:xfrm>
              <a:off x="6061075" y="5454650"/>
              <a:ext cx="936600" cy="467400"/>
            </a:xfrm>
            <a:prstGeom prst="straightConnector1">
              <a:avLst/>
            </a:prstGeom>
            <a:noFill/>
            <a:ln w="9525" cap="flat" cmpd="sng">
              <a:solidFill>
                <a:srgbClr val="59A924"/>
              </a:solidFill>
              <a:prstDash val="solid"/>
              <a:round/>
              <a:headEnd type="none" w="med" len="med"/>
              <a:tailEnd type="triangle" w="med" len="med"/>
            </a:ln>
          </p:spPr>
        </p:cxnSp>
        <p:cxnSp>
          <p:nvCxnSpPr>
            <p:cNvPr id="264" name="Google Shape;264;p4"/>
            <p:cNvCxnSpPr>
              <a:stCxn id="259" idx="3"/>
              <a:endCxn id="260" idx="1"/>
            </p:cNvCxnSpPr>
            <p:nvPr/>
          </p:nvCxnSpPr>
          <p:spPr>
            <a:xfrm>
              <a:off x="7285038" y="5383213"/>
              <a:ext cx="288900" cy="142800"/>
            </a:xfrm>
            <a:prstGeom prst="straightConnector1">
              <a:avLst/>
            </a:prstGeom>
            <a:noFill/>
            <a:ln w="9525" cap="flat" cmpd="sng">
              <a:solidFill>
                <a:srgbClr val="59A924"/>
              </a:solidFill>
              <a:prstDash val="solid"/>
              <a:round/>
              <a:headEnd type="none" w="med" len="med"/>
              <a:tailEnd type="triangle" w="med" len="med"/>
            </a:ln>
          </p:spPr>
        </p:cxnSp>
        <p:cxnSp>
          <p:nvCxnSpPr>
            <p:cNvPr id="265" name="Google Shape;265;p4"/>
            <p:cNvCxnSpPr>
              <a:stCxn id="259" idx="3"/>
              <a:endCxn id="253" idx="3"/>
            </p:cNvCxnSpPr>
            <p:nvPr/>
          </p:nvCxnSpPr>
          <p:spPr>
            <a:xfrm rot="10800000">
              <a:off x="7214238" y="4945513"/>
              <a:ext cx="70800" cy="437700"/>
            </a:xfrm>
            <a:prstGeom prst="straightConnector1">
              <a:avLst/>
            </a:prstGeom>
            <a:noFill/>
            <a:ln w="9525" cap="flat" cmpd="sng">
              <a:solidFill>
                <a:srgbClr val="59A924"/>
              </a:solidFill>
              <a:prstDash val="solid"/>
              <a:round/>
              <a:headEnd type="none" w="med" len="med"/>
              <a:tailEnd type="triangle" w="med" len="med"/>
            </a:ln>
          </p:spPr>
        </p:cxnSp>
        <p:cxnSp>
          <p:nvCxnSpPr>
            <p:cNvPr id="266" name="Google Shape;266;p4"/>
            <p:cNvCxnSpPr>
              <a:stCxn id="256" idx="3"/>
              <a:endCxn id="254" idx="1"/>
            </p:cNvCxnSpPr>
            <p:nvPr/>
          </p:nvCxnSpPr>
          <p:spPr>
            <a:xfrm rot="10800000" flipH="1">
              <a:off x="6564313" y="4375050"/>
              <a:ext cx="288900" cy="216000"/>
            </a:xfrm>
            <a:prstGeom prst="straightConnector1">
              <a:avLst/>
            </a:prstGeom>
            <a:noFill/>
            <a:ln w="9525" cap="flat" cmpd="sng">
              <a:solidFill>
                <a:srgbClr val="59A924"/>
              </a:solidFill>
              <a:prstDash val="solid"/>
              <a:round/>
              <a:headEnd type="none" w="med" len="med"/>
              <a:tailEnd type="triangle" w="med" len="med"/>
            </a:ln>
          </p:spPr>
        </p:cxnSp>
        <p:cxnSp>
          <p:nvCxnSpPr>
            <p:cNvPr id="267" name="Google Shape;267;p4"/>
            <p:cNvCxnSpPr>
              <a:stCxn id="258" idx="3"/>
              <a:endCxn id="256" idx="1"/>
            </p:cNvCxnSpPr>
            <p:nvPr/>
          </p:nvCxnSpPr>
          <p:spPr>
            <a:xfrm rot="10800000" flipH="1">
              <a:off x="5843588" y="4590950"/>
              <a:ext cx="217500" cy="216000"/>
            </a:xfrm>
            <a:prstGeom prst="straightConnector1">
              <a:avLst/>
            </a:prstGeom>
            <a:noFill/>
            <a:ln w="9525" cap="flat" cmpd="sng">
              <a:solidFill>
                <a:srgbClr val="59A924"/>
              </a:solidFill>
              <a:prstDash val="solid"/>
              <a:round/>
              <a:headEnd type="none" w="med" len="med"/>
              <a:tailEnd type="triangle" w="med" len="med"/>
            </a:ln>
          </p:spPr>
        </p:cxnSp>
        <p:cxnSp>
          <p:nvCxnSpPr>
            <p:cNvPr id="268" name="Google Shape;268;p4"/>
            <p:cNvCxnSpPr>
              <a:stCxn id="256" idx="3"/>
              <a:endCxn id="259" idx="0"/>
            </p:cNvCxnSpPr>
            <p:nvPr/>
          </p:nvCxnSpPr>
          <p:spPr>
            <a:xfrm>
              <a:off x="6564313" y="4591050"/>
              <a:ext cx="469200" cy="684300"/>
            </a:xfrm>
            <a:prstGeom prst="straightConnector1">
              <a:avLst/>
            </a:prstGeom>
            <a:noFill/>
            <a:ln w="9525" cap="flat" cmpd="sng">
              <a:solidFill>
                <a:srgbClr val="59A924"/>
              </a:solidFill>
              <a:prstDash val="solid"/>
              <a:round/>
              <a:headEnd type="none" w="med" len="med"/>
              <a:tailEnd type="triangle" w="med" len="med"/>
            </a:ln>
          </p:spPr>
        </p:cxnSp>
        <p:cxnSp>
          <p:nvCxnSpPr>
            <p:cNvPr id="269" name="Google Shape;269;p4"/>
            <p:cNvCxnSpPr>
              <a:stCxn id="258" idx="2"/>
              <a:endCxn id="257" idx="0"/>
            </p:cNvCxnSpPr>
            <p:nvPr/>
          </p:nvCxnSpPr>
          <p:spPr>
            <a:xfrm>
              <a:off x="5591969" y="4914900"/>
              <a:ext cx="217500" cy="431700"/>
            </a:xfrm>
            <a:prstGeom prst="straightConnector1">
              <a:avLst/>
            </a:prstGeom>
            <a:noFill/>
            <a:ln w="9525" cap="flat" cmpd="sng">
              <a:solidFill>
                <a:srgbClr val="59A924"/>
              </a:solidFill>
              <a:prstDash val="solid"/>
              <a:round/>
              <a:headEnd type="none" w="med" len="med"/>
              <a:tailEnd type="triangle" w="med" len="med"/>
            </a:ln>
          </p:spPr>
        </p:cxnSp>
        <p:cxnSp>
          <p:nvCxnSpPr>
            <p:cNvPr id="270" name="Google Shape;270;p4"/>
            <p:cNvCxnSpPr>
              <a:stCxn id="258" idx="3"/>
              <a:endCxn id="253" idx="2"/>
            </p:cNvCxnSpPr>
            <p:nvPr/>
          </p:nvCxnSpPr>
          <p:spPr>
            <a:xfrm>
              <a:off x="5843588" y="4806950"/>
              <a:ext cx="1296900" cy="36600"/>
            </a:xfrm>
            <a:prstGeom prst="straightConnector1">
              <a:avLst/>
            </a:prstGeom>
            <a:noFill/>
            <a:ln w="9525" cap="flat" cmpd="sng">
              <a:solidFill>
                <a:srgbClr val="59A924"/>
              </a:solidFill>
              <a:prstDash val="solid"/>
              <a:round/>
              <a:headEnd type="none" w="med" len="med"/>
              <a:tailEnd type="triangle" w="med" len="med"/>
            </a:ln>
          </p:spPr>
        </p:cxnSp>
        <p:cxnSp>
          <p:nvCxnSpPr>
            <p:cNvPr id="271" name="Google Shape;271;p4"/>
            <p:cNvCxnSpPr>
              <a:stCxn id="259" idx="2"/>
              <a:endCxn id="255" idx="0"/>
            </p:cNvCxnSpPr>
            <p:nvPr/>
          </p:nvCxnSpPr>
          <p:spPr>
            <a:xfrm>
              <a:off x="7033419" y="5491163"/>
              <a:ext cx="216600" cy="287400"/>
            </a:xfrm>
            <a:prstGeom prst="straightConnector1">
              <a:avLst/>
            </a:prstGeom>
            <a:noFill/>
            <a:ln w="9525" cap="flat" cmpd="sng">
              <a:solidFill>
                <a:srgbClr val="59A924"/>
              </a:solidFill>
              <a:prstDash val="solid"/>
              <a:round/>
              <a:headEnd type="none" w="med" len="med"/>
              <a:tailEnd type="triangle" w="med" len="med"/>
            </a:ln>
          </p:spPr>
        </p:cxnSp>
      </p:grpSp>
      <p:grpSp>
        <p:nvGrpSpPr>
          <p:cNvPr id="272" name="Google Shape;272;p4"/>
          <p:cNvGrpSpPr/>
          <p:nvPr/>
        </p:nvGrpSpPr>
        <p:grpSpPr>
          <a:xfrm>
            <a:off x="628650" y="3032760"/>
            <a:ext cx="1351106" cy="1692140"/>
            <a:chOff x="706294" y="2271847"/>
            <a:chExt cx="1351106" cy="1692140"/>
          </a:xfrm>
        </p:grpSpPr>
        <p:sp>
          <p:nvSpPr>
            <p:cNvPr id="273" name="Google Shape;273;p4"/>
            <p:cNvSpPr/>
            <p:nvPr/>
          </p:nvSpPr>
          <p:spPr>
            <a:xfrm rot="10800000" flipH="1">
              <a:off x="1582034" y="272619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74" name="Google Shape;274;p4"/>
            <p:cNvSpPr/>
            <p:nvPr/>
          </p:nvSpPr>
          <p:spPr>
            <a:xfrm>
              <a:off x="1588700" y="3293394"/>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75" name="Google Shape;275;p4"/>
            <p:cNvCxnSpPr/>
            <p:nvPr/>
          </p:nvCxnSpPr>
          <p:spPr>
            <a:xfrm>
              <a:off x="1387888" y="2603894"/>
              <a:ext cx="417" cy="169569"/>
            </a:xfrm>
            <a:prstGeom prst="straightConnector1">
              <a:avLst/>
            </a:prstGeom>
            <a:noFill/>
            <a:ln w="26975" cap="flat" cmpd="sng">
              <a:solidFill>
                <a:srgbClr val="59A924"/>
              </a:solidFill>
              <a:prstDash val="solid"/>
              <a:round/>
              <a:headEnd type="none" w="med" len="med"/>
              <a:tailEnd type="none" w="med" len="med"/>
            </a:ln>
          </p:spPr>
        </p:cxnSp>
        <p:cxnSp>
          <p:nvCxnSpPr>
            <p:cNvPr id="276" name="Google Shape;276;p4"/>
            <p:cNvCxnSpPr/>
            <p:nvPr/>
          </p:nvCxnSpPr>
          <p:spPr>
            <a:xfrm rot="10800000" flipH="1">
              <a:off x="1387888" y="2772872"/>
              <a:ext cx="194146" cy="591"/>
            </a:xfrm>
            <a:prstGeom prst="straightConnector1">
              <a:avLst/>
            </a:prstGeom>
            <a:noFill/>
            <a:ln w="26975" cap="flat" cmpd="sng">
              <a:solidFill>
                <a:srgbClr val="59A924"/>
              </a:solidFill>
              <a:prstDash val="solid"/>
              <a:round/>
              <a:headEnd type="none" w="med" len="med"/>
              <a:tailEnd type="none" w="med" len="med"/>
            </a:ln>
          </p:spPr>
        </p:cxnSp>
        <p:sp>
          <p:nvSpPr>
            <p:cNvPr id="277" name="Google Shape;277;p4"/>
            <p:cNvSpPr/>
            <p:nvPr/>
          </p:nvSpPr>
          <p:spPr>
            <a:xfrm rot="10800000" flipH="1">
              <a:off x="1551204" y="2746284"/>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278" name="Google Shape;278;p4"/>
            <p:cNvSpPr/>
            <p:nvPr/>
          </p:nvSpPr>
          <p:spPr>
            <a:xfrm rot="10800000" flipH="1">
              <a:off x="1505376" y="2753374"/>
              <a:ext cx="36246" cy="47266"/>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79" name="Google Shape;279;p4"/>
            <p:cNvCxnSpPr/>
            <p:nvPr/>
          </p:nvCxnSpPr>
          <p:spPr>
            <a:xfrm rot="10800000" flipH="1">
              <a:off x="1382889" y="2875676"/>
              <a:ext cx="417" cy="183748"/>
            </a:xfrm>
            <a:prstGeom prst="straightConnector1">
              <a:avLst/>
            </a:prstGeom>
            <a:noFill/>
            <a:ln w="26975" cap="flat" cmpd="sng">
              <a:solidFill>
                <a:srgbClr val="59A924"/>
              </a:solidFill>
              <a:prstDash val="solid"/>
              <a:round/>
              <a:headEnd type="none" w="med" len="med"/>
              <a:tailEnd type="none" w="med" len="med"/>
            </a:ln>
          </p:spPr>
        </p:cxnSp>
        <p:cxnSp>
          <p:nvCxnSpPr>
            <p:cNvPr id="280" name="Google Shape;280;p4"/>
            <p:cNvCxnSpPr/>
            <p:nvPr/>
          </p:nvCxnSpPr>
          <p:spPr>
            <a:xfrm rot="10800000" flipH="1">
              <a:off x="1382889" y="2875085"/>
              <a:ext cx="204145" cy="591"/>
            </a:xfrm>
            <a:prstGeom prst="straightConnector1">
              <a:avLst/>
            </a:prstGeom>
            <a:noFill/>
            <a:ln w="26975" cap="flat" cmpd="sng">
              <a:solidFill>
                <a:srgbClr val="59A924"/>
              </a:solidFill>
              <a:prstDash val="solid"/>
              <a:round/>
              <a:headEnd type="none" w="med" len="med"/>
              <a:tailEnd type="none" w="med" len="med"/>
            </a:ln>
          </p:spPr>
        </p:cxnSp>
        <p:cxnSp>
          <p:nvCxnSpPr>
            <p:cNvPr id="281" name="Google Shape;281;p4"/>
            <p:cNvCxnSpPr/>
            <p:nvPr/>
          </p:nvCxnSpPr>
          <p:spPr>
            <a:xfrm rot="10800000">
              <a:off x="1368723"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82" name="Google Shape;282;p4"/>
            <p:cNvCxnSpPr/>
            <p:nvPr/>
          </p:nvCxnSpPr>
          <p:spPr>
            <a:xfrm rot="10800000">
              <a:off x="1363724" y="3014522"/>
              <a:ext cx="38329" cy="591"/>
            </a:xfrm>
            <a:prstGeom prst="straightConnector1">
              <a:avLst/>
            </a:prstGeom>
            <a:noFill/>
            <a:ln w="26975" cap="flat" cmpd="sng">
              <a:solidFill>
                <a:srgbClr val="59A924"/>
              </a:solidFill>
              <a:prstDash val="solid"/>
              <a:round/>
              <a:headEnd type="none" w="med" len="med"/>
              <a:tailEnd type="none" w="med" len="med"/>
            </a:ln>
          </p:spPr>
        </p:cxnSp>
        <p:sp>
          <p:nvSpPr>
            <p:cNvPr id="283" name="Google Shape;283;p4"/>
            <p:cNvSpPr/>
            <p:nvPr/>
          </p:nvSpPr>
          <p:spPr>
            <a:xfrm rot="10800000" flipH="1">
              <a:off x="1551204" y="2848498"/>
              <a:ext cx="30830" cy="54356"/>
            </a:xfrm>
            <a:custGeom>
              <a:avLst/>
              <a:gdLst/>
              <a:ahLst/>
              <a:cxnLst/>
              <a:rect l="l" t="t" r="r" b="b"/>
              <a:pathLst>
                <a:path w="74" h="92" extrusionOk="0">
                  <a:moveTo>
                    <a:pt x="74" y="92"/>
                  </a:moveTo>
                  <a:lnTo>
                    <a:pt x="0" y="46"/>
                  </a:lnTo>
                  <a:lnTo>
                    <a:pt x="74"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284" name="Google Shape;284;p4"/>
            <p:cNvCxnSpPr/>
            <p:nvPr/>
          </p:nvCxnSpPr>
          <p:spPr>
            <a:xfrm>
              <a:off x="1551204" y="2848498"/>
              <a:ext cx="417" cy="54356"/>
            </a:xfrm>
            <a:prstGeom prst="straightConnector1">
              <a:avLst/>
            </a:prstGeom>
            <a:noFill/>
            <a:ln w="26975" cap="flat" cmpd="sng">
              <a:solidFill>
                <a:srgbClr val="59A924"/>
              </a:solidFill>
              <a:prstDash val="solid"/>
              <a:round/>
              <a:headEnd type="none" w="med" len="med"/>
              <a:tailEnd type="none" w="med" len="med"/>
            </a:ln>
          </p:spPr>
        </p:cxnSp>
        <p:cxnSp>
          <p:nvCxnSpPr>
            <p:cNvPr id="285" name="Google Shape;285;p4"/>
            <p:cNvCxnSpPr/>
            <p:nvPr/>
          </p:nvCxnSpPr>
          <p:spPr>
            <a:xfrm rot="10800000" flipH="1">
              <a:off x="1368723" y="2626936"/>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286" name="Google Shape;286;p4"/>
            <p:cNvCxnSpPr/>
            <p:nvPr/>
          </p:nvCxnSpPr>
          <p:spPr>
            <a:xfrm>
              <a:off x="1368723" y="2647616"/>
              <a:ext cx="38329" cy="4727"/>
            </a:xfrm>
            <a:prstGeom prst="straightConnector1">
              <a:avLst/>
            </a:prstGeom>
            <a:noFill/>
            <a:ln w="26975" cap="flat" cmpd="sng">
              <a:solidFill>
                <a:srgbClr val="59A924"/>
              </a:solidFill>
              <a:prstDash val="solid"/>
              <a:round/>
              <a:headEnd type="none" w="med" len="med"/>
              <a:tailEnd type="none" w="med" len="med"/>
            </a:ln>
          </p:spPr>
        </p:cxnSp>
        <p:sp>
          <p:nvSpPr>
            <p:cNvPr id="287" name="Google Shape;287;p4"/>
            <p:cNvSpPr/>
            <p:nvPr/>
          </p:nvSpPr>
          <p:spPr>
            <a:xfrm>
              <a:off x="1348726" y="3633712"/>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88" name="Google Shape;288;p4"/>
            <p:cNvSpPr/>
            <p:nvPr/>
          </p:nvSpPr>
          <p:spPr>
            <a:xfrm rot="10800000" flipH="1">
              <a:off x="1342476" y="2385877"/>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89" name="Google Shape;289;p4"/>
            <p:cNvSpPr/>
            <p:nvPr/>
          </p:nvSpPr>
          <p:spPr>
            <a:xfrm rot="10800000" flipH="1">
              <a:off x="1102502" y="3746561"/>
              <a:ext cx="477449" cy="217426"/>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90" name="Google Shape;290;p4"/>
            <p:cNvSpPr/>
            <p:nvPr/>
          </p:nvSpPr>
          <p:spPr>
            <a:xfrm>
              <a:off x="1109168" y="227480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91" name="Google Shape;291;p4"/>
            <p:cNvSpPr/>
            <p:nvPr/>
          </p:nvSpPr>
          <p:spPr>
            <a:xfrm rot="10800000" flipH="1">
              <a:off x="862527" y="3406243"/>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92" name="Google Shape;292;p4"/>
            <p:cNvSpPr/>
            <p:nvPr/>
          </p:nvSpPr>
          <p:spPr>
            <a:xfrm>
              <a:off x="869193" y="2614529"/>
              <a:ext cx="0" cy="324957"/>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sp>
          <p:nvSpPr>
            <p:cNvPr id="293" name="Google Shape;293;p4"/>
            <p:cNvSpPr/>
            <p:nvPr/>
          </p:nvSpPr>
          <p:spPr>
            <a:xfrm rot="10800000" flipH="1">
              <a:off x="1102502" y="3065924"/>
              <a:ext cx="477449" cy="214472"/>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500" b="1">
                <a:solidFill>
                  <a:srgbClr val="000000"/>
                </a:solidFill>
                <a:latin typeface="Arial"/>
                <a:ea typeface="Arial"/>
                <a:cs typeface="Arial"/>
                <a:sym typeface="Arial"/>
              </a:endParaRPr>
            </a:p>
          </p:txBody>
        </p:sp>
        <p:sp>
          <p:nvSpPr>
            <p:cNvPr id="294" name="Google Shape;294;p4"/>
            <p:cNvSpPr/>
            <p:nvPr/>
          </p:nvSpPr>
          <p:spPr>
            <a:xfrm>
              <a:off x="1109168" y="2953666"/>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295" name="Google Shape;295;p4"/>
            <p:cNvCxnSpPr/>
            <p:nvPr/>
          </p:nvCxnSpPr>
          <p:spPr>
            <a:xfrm rot="10800000" flipH="1">
              <a:off x="1172078" y="3671526"/>
              <a:ext cx="417" cy="67946"/>
            </a:xfrm>
            <a:prstGeom prst="straightConnector1">
              <a:avLst/>
            </a:prstGeom>
            <a:noFill/>
            <a:ln w="26975" cap="flat" cmpd="sng">
              <a:solidFill>
                <a:srgbClr val="59A924"/>
              </a:solidFill>
              <a:prstDash val="solid"/>
              <a:round/>
              <a:headEnd type="none" w="med" len="med"/>
              <a:tailEnd type="none" w="med" len="med"/>
            </a:ln>
          </p:spPr>
        </p:cxnSp>
        <p:cxnSp>
          <p:nvCxnSpPr>
            <p:cNvPr id="296" name="Google Shape;296;p4"/>
            <p:cNvCxnSpPr/>
            <p:nvPr/>
          </p:nvCxnSpPr>
          <p:spPr>
            <a:xfrm rot="10800000">
              <a:off x="706294" y="3670935"/>
              <a:ext cx="465784" cy="591"/>
            </a:xfrm>
            <a:prstGeom prst="straightConnector1">
              <a:avLst/>
            </a:prstGeom>
            <a:noFill/>
            <a:ln w="26975" cap="flat" cmpd="sng">
              <a:solidFill>
                <a:srgbClr val="59A924"/>
              </a:solidFill>
              <a:prstDash val="solid"/>
              <a:round/>
              <a:headEnd type="none" w="med" len="med"/>
              <a:tailEnd type="none" w="med" len="med"/>
            </a:ln>
          </p:spPr>
        </p:cxnSp>
        <p:cxnSp>
          <p:nvCxnSpPr>
            <p:cNvPr id="297" name="Google Shape;297;p4"/>
            <p:cNvCxnSpPr/>
            <p:nvPr/>
          </p:nvCxnSpPr>
          <p:spPr>
            <a:xfrm rot="10800000" flipH="1">
              <a:off x="706294" y="2450869"/>
              <a:ext cx="417" cy="1220657"/>
            </a:xfrm>
            <a:prstGeom prst="straightConnector1">
              <a:avLst/>
            </a:prstGeom>
            <a:noFill/>
            <a:ln w="26975" cap="flat" cmpd="sng">
              <a:solidFill>
                <a:srgbClr val="59A924"/>
              </a:solidFill>
              <a:prstDash val="solid"/>
              <a:round/>
              <a:headEnd type="none" w="med" len="med"/>
              <a:tailEnd type="none" w="med" len="med"/>
            </a:ln>
          </p:spPr>
        </p:cxnSp>
        <p:cxnSp>
          <p:nvCxnSpPr>
            <p:cNvPr id="298" name="Google Shape;298;p4"/>
            <p:cNvCxnSpPr/>
            <p:nvPr/>
          </p:nvCxnSpPr>
          <p:spPr>
            <a:xfrm rot="10800000" flipH="1">
              <a:off x="706294" y="2450278"/>
              <a:ext cx="636182" cy="591"/>
            </a:xfrm>
            <a:prstGeom prst="straightConnector1">
              <a:avLst/>
            </a:prstGeom>
            <a:noFill/>
            <a:ln w="26975" cap="flat" cmpd="sng">
              <a:solidFill>
                <a:srgbClr val="59A924"/>
              </a:solidFill>
              <a:prstDash val="solid"/>
              <a:round/>
              <a:headEnd type="none" w="med" len="med"/>
              <a:tailEnd type="none" w="med" len="med"/>
            </a:ln>
          </p:spPr>
        </p:cxnSp>
        <p:cxnSp>
          <p:nvCxnSpPr>
            <p:cNvPr id="299" name="Google Shape;299;p4"/>
            <p:cNvCxnSpPr/>
            <p:nvPr/>
          </p:nvCxnSpPr>
          <p:spPr>
            <a:xfrm rot="10800000">
              <a:off x="1152913" y="3715247"/>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300" name="Google Shape;300;p4"/>
            <p:cNvCxnSpPr/>
            <p:nvPr/>
          </p:nvCxnSpPr>
          <p:spPr>
            <a:xfrm rot="10800000">
              <a:off x="1152913" y="3694568"/>
              <a:ext cx="38329" cy="591"/>
            </a:xfrm>
            <a:prstGeom prst="straightConnector1">
              <a:avLst/>
            </a:prstGeom>
            <a:noFill/>
            <a:ln w="26975" cap="flat" cmpd="sng">
              <a:solidFill>
                <a:srgbClr val="59A924"/>
              </a:solidFill>
              <a:prstDash val="solid"/>
              <a:round/>
              <a:headEnd type="none" w="med" len="med"/>
              <a:tailEnd type="none" w="med" len="med"/>
            </a:ln>
          </p:spPr>
        </p:cxnSp>
        <p:sp>
          <p:nvSpPr>
            <p:cNvPr id="301" name="Google Shape;301;p4"/>
            <p:cNvSpPr/>
            <p:nvPr/>
          </p:nvSpPr>
          <p:spPr>
            <a:xfrm rot="10800000" flipH="1">
              <a:off x="1311230" y="2423691"/>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302" name="Google Shape;302;p4"/>
            <p:cNvSpPr/>
            <p:nvPr/>
          </p:nvSpPr>
          <p:spPr>
            <a:xfrm rot="10800000" flipH="1">
              <a:off x="1265401" y="2430190"/>
              <a:ext cx="337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cxnSp>
          <p:nvCxnSpPr>
            <p:cNvPr id="303" name="Google Shape;303;p4"/>
            <p:cNvCxnSpPr/>
            <p:nvPr/>
          </p:nvCxnSpPr>
          <p:spPr>
            <a:xfrm rot="10800000" flipH="1">
              <a:off x="1176661" y="2528858"/>
              <a:ext cx="417" cy="530566"/>
            </a:xfrm>
            <a:prstGeom prst="straightConnector1">
              <a:avLst/>
            </a:prstGeom>
            <a:noFill/>
            <a:ln w="26975" cap="flat" cmpd="sng">
              <a:solidFill>
                <a:srgbClr val="59A924"/>
              </a:solidFill>
              <a:prstDash val="solid"/>
              <a:round/>
              <a:headEnd type="none" w="med" len="med"/>
              <a:tailEnd type="none" w="med" len="med"/>
            </a:ln>
          </p:spPr>
        </p:cxnSp>
        <p:cxnSp>
          <p:nvCxnSpPr>
            <p:cNvPr id="304" name="Google Shape;304;p4"/>
            <p:cNvCxnSpPr/>
            <p:nvPr/>
          </p:nvCxnSpPr>
          <p:spPr>
            <a:xfrm rot="10800000" flipH="1">
              <a:off x="1176661" y="2528268"/>
              <a:ext cx="165816" cy="591"/>
            </a:xfrm>
            <a:prstGeom prst="straightConnector1">
              <a:avLst/>
            </a:prstGeom>
            <a:noFill/>
            <a:ln w="26975" cap="flat" cmpd="sng">
              <a:solidFill>
                <a:srgbClr val="59A924"/>
              </a:solidFill>
              <a:prstDash val="solid"/>
              <a:round/>
              <a:headEnd type="none" w="med" len="med"/>
              <a:tailEnd type="none" w="med" len="med"/>
            </a:ln>
          </p:spPr>
        </p:cxnSp>
        <p:cxnSp>
          <p:nvCxnSpPr>
            <p:cNvPr id="305" name="Google Shape;305;p4"/>
            <p:cNvCxnSpPr/>
            <p:nvPr/>
          </p:nvCxnSpPr>
          <p:spPr>
            <a:xfrm rot="10800000">
              <a:off x="1157496" y="3035201"/>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306" name="Google Shape;306;p4"/>
            <p:cNvCxnSpPr/>
            <p:nvPr/>
          </p:nvCxnSpPr>
          <p:spPr>
            <a:xfrm rot="10800000">
              <a:off x="1157496" y="301452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307" name="Google Shape;307;p4"/>
            <p:cNvCxnSpPr/>
            <p:nvPr/>
          </p:nvCxnSpPr>
          <p:spPr>
            <a:xfrm>
              <a:off x="1325395" y="2501680"/>
              <a:ext cx="417" cy="54356"/>
            </a:xfrm>
            <a:prstGeom prst="straightConnector1">
              <a:avLst/>
            </a:prstGeom>
            <a:noFill/>
            <a:ln w="26975" cap="flat" cmpd="sng">
              <a:solidFill>
                <a:srgbClr val="59A924"/>
              </a:solidFill>
              <a:prstDash val="solid"/>
              <a:round/>
              <a:headEnd type="none" w="med" len="med"/>
              <a:tailEnd type="none" w="med" len="med"/>
            </a:ln>
          </p:spPr>
        </p:cxnSp>
        <p:sp>
          <p:nvSpPr>
            <p:cNvPr id="308" name="Google Shape;308;p4"/>
            <p:cNvSpPr/>
            <p:nvPr/>
          </p:nvSpPr>
          <p:spPr>
            <a:xfrm rot="10800000" flipH="1">
              <a:off x="1274984" y="2508179"/>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309" name="Google Shape;309;p4"/>
            <p:cNvSpPr/>
            <p:nvPr/>
          </p:nvSpPr>
          <p:spPr>
            <a:xfrm>
              <a:off x="974599" y="3639621"/>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310" name="Google Shape;310;p4"/>
            <p:cNvCxnSpPr/>
            <p:nvPr/>
          </p:nvCxnSpPr>
          <p:spPr>
            <a:xfrm>
              <a:off x="941686" y="3623668"/>
              <a:ext cx="417" cy="228061"/>
            </a:xfrm>
            <a:prstGeom prst="straightConnector1">
              <a:avLst/>
            </a:prstGeom>
            <a:noFill/>
            <a:ln w="26975" cap="flat" cmpd="sng">
              <a:solidFill>
                <a:srgbClr val="59A924"/>
              </a:solidFill>
              <a:prstDash val="solid"/>
              <a:round/>
              <a:headEnd type="none" w="med" len="med"/>
              <a:tailEnd type="none" w="med" len="med"/>
            </a:ln>
          </p:spPr>
        </p:cxnSp>
        <p:cxnSp>
          <p:nvCxnSpPr>
            <p:cNvPr id="311" name="Google Shape;311;p4"/>
            <p:cNvCxnSpPr/>
            <p:nvPr/>
          </p:nvCxnSpPr>
          <p:spPr>
            <a:xfrm rot="10800000" flipH="1">
              <a:off x="941686" y="3851138"/>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312" name="Google Shape;312;p4"/>
            <p:cNvCxnSpPr/>
            <p:nvPr/>
          </p:nvCxnSpPr>
          <p:spPr>
            <a:xfrm rot="10800000" flipH="1">
              <a:off x="922521" y="3647302"/>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313" name="Google Shape;313;p4"/>
            <p:cNvCxnSpPr/>
            <p:nvPr/>
          </p:nvCxnSpPr>
          <p:spPr>
            <a:xfrm rot="10800000" flipH="1">
              <a:off x="922521" y="3667390"/>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314" name="Google Shape;314;p4"/>
            <p:cNvCxnSpPr/>
            <p:nvPr/>
          </p:nvCxnSpPr>
          <p:spPr>
            <a:xfrm>
              <a:off x="1085420" y="3824551"/>
              <a:ext cx="417" cy="54356"/>
            </a:xfrm>
            <a:prstGeom prst="straightConnector1">
              <a:avLst/>
            </a:prstGeom>
            <a:noFill/>
            <a:ln w="26975" cap="flat" cmpd="sng">
              <a:solidFill>
                <a:srgbClr val="59A924"/>
              </a:solidFill>
              <a:prstDash val="solid"/>
              <a:round/>
              <a:headEnd type="none" w="med" len="med"/>
              <a:tailEnd type="none" w="med" len="med"/>
            </a:ln>
          </p:spPr>
        </p:cxnSp>
        <p:sp>
          <p:nvSpPr>
            <p:cNvPr id="315" name="Google Shape;315;p4"/>
            <p:cNvSpPr/>
            <p:nvPr/>
          </p:nvSpPr>
          <p:spPr>
            <a:xfrm rot="10800000" flipH="1">
              <a:off x="1035009" y="3831050"/>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316" name="Google Shape;316;p4"/>
            <p:cNvSpPr/>
            <p:nvPr/>
          </p:nvSpPr>
          <p:spPr>
            <a:xfrm>
              <a:off x="864611" y="2271847"/>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cxnSp>
          <p:nvCxnSpPr>
            <p:cNvPr id="317" name="Google Shape;317;p4"/>
            <p:cNvCxnSpPr/>
            <p:nvPr/>
          </p:nvCxnSpPr>
          <p:spPr>
            <a:xfrm rot="10800000" flipH="1">
              <a:off x="941686" y="3171683"/>
              <a:ext cx="417" cy="227470"/>
            </a:xfrm>
            <a:prstGeom prst="straightConnector1">
              <a:avLst/>
            </a:prstGeom>
            <a:noFill/>
            <a:ln w="26975" cap="flat" cmpd="sng">
              <a:solidFill>
                <a:srgbClr val="59A924"/>
              </a:solidFill>
              <a:prstDash val="solid"/>
              <a:round/>
              <a:headEnd type="none" w="med" len="med"/>
              <a:tailEnd type="none" w="med" len="med"/>
            </a:ln>
          </p:spPr>
        </p:cxnSp>
        <p:cxnSp>
          <p:nvCxnSpPr>
            <p:cNvPr id="318" name="Google Shape;318;p4"/>
            <p:cNvCxnSpPr/>
            <p:nvPr/>
          </p:nvCxnSpPr>
          <p:spPr>
            <a:xfrm rot="10800000" flipH="1">
              <a:off x="941686" y="3171092"/>
              <a:ext cx="160816" cy="591"/>
            </a:xfrm>
            <a:prstGeom prst="straightConnector1">
              <a:avLst/>
            </a:prstGeom>
            <a:noFill/>
            <a:ln w="26975" cap="flat" cmpd="sng">
              <a:solidFill>
                <a:srgbClr val="59A924"/>
              </a:solidFill>
              <a:prstDash val="solid"/>
              <a:round/>
              <a:headEnd type="none" w="med" len="med"/>
              <a:tailEnd type="none" w="med" len="med"/>
            </a:ln>
          </p:spPr>
        </p:cxnSp>
        <p:cxnSp>
          <p:nvCxnSpPr>
            <p:cNvPr id="319" name="Google Shape;319;p4"/>
            <p:cNvCxnSpPr/>
            <p:nvPr/>
          </p:nvCxnSpPr>
          <p:spPr>
            <a:xfrm rot="10800000">
              <a:off x="922521" y="3374928"/>
              <a:ext cx="38329" cy="591"/>
            </a:xfrm>
            <a:prstGeom prst="straightConnector1">
              <a:avLst/>
            </a:prstGeom>
            <a:noFill/>
            <a:ln w="26975" cap="flat" cmpd="sng">
              <a:solidFill>
                <a:srgbClr val="59A924"/>
              </a:solidFill>
              <a:prstDash val="solid"/>
              <a:round/>
              <a:headEnd type="none" w="med" len="med"/>
              <a:tailEnd type="none" w="med" len="med"/>
            </a:ln>
          </p:spPr>
        </p:cxnSp>
        <p:cxnSp>
          <p:nvCxnSpPr>
            <p:cNvPr id="320" name="Google Shape;320;p4"/>
            <p:cNvCxnSpPr/>
            <p:nvPr/>
          </p:nvCxnSpPr>
          <p:spPr>
            <a:xfrm rot="10800000">
              <a:off x="922521" y="3354840"/>
              <a:ext cx="38329" cy="591"/>
            </a:xfrm>
            <a:prstGeom prst="straightConnector1">
              <a:avLst/>
            </a:prstGeom>
            <a:noFill/>
            <a:ln w="26975" cap="flat" cmpd="sng">
              <a:solidFill>
                <a:srgbClr val="59A924"/>
              </a:solidFill>
              <a:prstDash val="solid"/>
              <a:round/>
              <a:headEnd type="none" w="med" len="med"/>
              <a:tailEnd type="none" w="med" len="med"/>
            </a:ln>
          </p:spPr>
        </p:cxnSp>
        <p:sp>
          <p:nvSpPr>
            <p:cNvPr id="321" name="Google Shape;321;p4"/>
            <p:cNvSpPr/>
            <p:nvPr/>
          </p:nvSpPr>
          <p:spPr>
            <a:xfrm rot="10800000" flipH="1">
              <a:off x="1071255" y="3144504"/>
              <a:ext cx="31247" cy="54356"/>
            </a:xfrm>
            <a:custGeom>
              <a:avLst/>
              <a:gdLst/>
              <a:ahLst/>
              <a:cxnLst/>
              <a:rect l="l" t="t" r="r" b="b"/>
              <a:pathLst>
                <a:path w="75" h="92" extrusionOk="0">
                  <a:moveTo>
                    <a:pt x="75" y="92"/>
                  </a:moveTo>
                  <a:lnTo>
                    <a:pt x="0" y="46"/>
                  </a:lnTo>
                  <a:lnTo>
                    <a:pt x="75" y="0"/>
                  </a:lnTo>
                </a:path>
              </a:pathLst>
            </a:custGeom>
            <a:noFill/>
            <a:ln w="26975" cap="flat" cmpd="sng">
              <a:solidFill>
                <a:srgbClr val="59A924"/>
              </a:solidFill>
              <a:prstDash val="solid"/>
              <a:round/>
              <a:headEnd type="none" w="med" len="med"/>
              <a:tailEnd type="none" w="med" len="med"/>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322" name="Google Shape;322;p4"/>
            <p:cNvSpPr/>
            <p:nvPr/>
          </p:nvSpPr>
          <p:spPr>
            <a:xfrm rot="10800000" flipH="1">
              <a:off x="1025427" y="3151004"/>
              <a:ext cx="36246" cy="47857"/>
            </a:xfrm>
            <a:prstGeom prst="ellipse">
              <a:avLst/>
            </a:prstGeom>
            <a:noFill/>
            <a:ln w="26975" cap="flat" cmpd="sng">
              <a:solidFill>
                <a:srgbClr val="59A92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323" name="Google Shape;323;p4"/>
            <p:cNvSpPr/>
            <p:nvPr/>
          </p:nvSpPr>
          <p:spPr>
            <a:xfrm>
              <a:off x="868777" y="3062379"/>
              <a:ext cx="0" cy="324366"/>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endParaRPr sz="2400" b="1">
                <a:solidFill>
                  <a:srgbClr val="000000"/>
                </a:solidFill>
                <a:latin typeface="Times New Roman"/>
                <a:ea typeface="Times New Roman"/>
                <a:cs typeface="Times New Roman"/>
                <a:sym typeface="Times New Roman"/>
              </a:endParaRPr>
            </a:p>
          </p:txBody>
        </p:sp>
      </p:grpSp>
      <p:sp>
        <p:nvSpPr>
          <p:cNvPr id="324" name="Google Shape;324;p4"/>
          <p:cNvSpPr/>
          <p:nvPr/>
        </p:nvSpPr>
        <p:spPr>
          <a:xfrm rot="-987030">
            <a:off x="1840385" y="2968057"/>
            <a:ext cx="1850522" cy="623723"/>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Resolve velocity</a:t>
            </a:r>
            <a:endParaRPr dirty="0"/>
          </a:p>
        </p:txBody>
      </p:sp>
      <p:graphicFrame>
        <p:nvGraphicFramePr>
          <p:cNvPr id="325" name="Google Shape;325;p4"/>
          <p:cNvGraphicFramePr/>
          <p:nvPr/>
        </p:nvGraphicFramePr>
        <p:xfrm>
          <a:off x="3582099" y="1934504"/>
          <a:ext cx="2262525" cy="1463100"/>
        </p:xfrm>
        <a:graphic>
          <a:graphicData uri="http://schemas.openxmlformats.org/drawingml/2006/table">
            <a:tbl>
              <a:tblPr firstRow="1" bandRow="1">
                <a:noFill/>
                <a:tableStyleId>{773DE9C2-2F51-413B-9E7F-F20936FBB5D2}</a:tableStyleId>
              </a:tblPr>
              <a:tblGrid>
                <a:gridCol w="1167875">
                  <a:extLst>
                    <a:ext uri="{9D8B030D-6E8A-4147-A177-3AD203B41FA5}">
                      <a16:colId xmlns:a16="http://schemas.microsoft.com/office/drawing/2014/main" val="20000"/>
                    </a:ext>
                  </a:extLst>
                </a:gridCol>
                <a:gridCol w="1094650">
                  <a:extLst>
                    <a:ext uri="{9D8B030D-6E8A-4147-A177-3AD203B41FA5}">
                      <a16:colId xmlns:a16="http://schemas.microsoft.com/office/drawing/2014/main" val="20001"/>
                    </a:ext>
                  </a:extLst>
                </a:gridCol>
              </a:tblGrid>
              <a:tr h="152400">
                <a:tc gridSpan="2">
                  <a:txBody>
                    <a:bodyPr/>
                    <a:lstStyle/>
                    <a:p>
                      <a:pPr marL="0" marR="0" lvl="0" indent="0" algn="ctr" rtl="0">
                        <a:spcBef>
                          <a:spcPts val="0"/>
                        </a:spcBef>
                        <a:spcAft>
                          <a:spcPts val="0"/>
                        </a:spcAft>
                        <a:buNone/>
                      </a:pPr>
                      <a:r>
                        <a:rPr lang="en-US" sz="1000" dirty="0">
                          <a:latin typeface="Arial" panose="020B0604020202020204" pitchFamily="34" charset="0"/>
                          <a:cs typeface="Arial" panose="020B0604020202020204" pitchFamily="34" charset="0"/>
                        </a:rPr>
                        <a:t>Data Lake (Key-Value) Model</a:t>
                      </a:r>
                      <a:endParaRPr dirty="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133000">
                <a:tc>
                  <a:txBody>
                    <a:bodyPr/>
                    <a:lstStyle/>
                    <a:p>
                      <a:pPr marL="0" marR="0" lvl="0" indent="0" algn="ctr" rtl="0">
                        <a:spcBef>
                          <a:spcPts val="0"/>
                        </a:spcBef>
                        <a:spcAft>
                          <a:spcPts val="0"/>
                        </a:spcAft>
                        <a:buNone/>
                      </a:pPr>
                      <a:r>
                        <a:rPr lang="en-US" sz="1000" b="1" dirty="0">
                          <a:latin typeface="Arial" panose="020B0604020202020204" pitchFamily="34" charset="0"/>
                          <a:cs typeface="Arial" panose="020B0604020202020204" pitchFamily="34" charset="0"/>
                        </a:rPr>
                        <a:t>Pro</a:t>
                      </a:r>
                      <a:endParaRPr dirty="0"/>
                    </a:p>
                  </a:txBody>
                  <a:tcPr marL="91450" marR="91450" marT="45725" marB="45725"/>
                </a:tc>
                <a:tc>
                  <a:txBody>
                    <a:bodyPr/>
                    <a:lstStyle/>
                    <a:p>
                      <a:pPr marL="0" marR="0" lvl="0" indent="0" algn="ctr" rtl="0">
                        <a:spcBef>
                          <a:spcPts val="0"/>
                        </a:spcBef>
                        <a:spcAft>
                          <a:spcPts val="0"/>
                        </a:spcAft>
                        <a:buNone/>
                      </a:pPr>
                      <a:r>
                        <a:rPr lang="en-US" sz="1000" b="1" dirty="0">
                          <a:latin typeface="Arial" panose="020B0604020202020204" pitchFamily="34" charset="0"/>
                          <a:cs typeface="Arial" panose="020B0604020202020204" pitchFamily="34" charset="0"/>
                        </a:rPr>
                        <a:t>Con</a:t>
                      </a:r>
                      <a:endParaRPr dirty="0"/>
                    </a:p>
                  </a:txBody>
                  <a:tcPr marL="91450" marR="91450" marT="45725" marB="45725"/>
                </a:tc>
                <a:extLst>
                  <a:ext uri="{0D108BD9-81ED-4DB2-BD59-A6C34878D82A}">
                    <a16:rowId xmlns:a16="http://schemas.microsoft.com/office/drawing/2014/main" val="10001"/>
                  </a:ext>
                </a:extLst>
              </a:tr>
              <a:tr h="216125">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Hugely scalable</a:t>
                      </a:r>
                      <a:endParaRPr dirty="0"/>
                    </a:p>
                  </a:txBody>
                  <a:tcPr marL="91450" marR="91450" marT="45725" marB="45725"/>
                </a:tc>
                <a:tc>
                  <a:txBody>
                    <a:bodyPr/>
                    <a:lstStyle/>
                    <a:p>
                      <a:pPr marL="0" marR="0" lvl="0" indent="0" algn="l" rtl="0">
                        <a:lnSpc>
                          <a:spcPct val="100000"/>
                        </a:lnSpc>
                        <a:spcBef>
                          <a:spcPts val="0"/>
                        </a:spcBef>
                        <a:spcAft>
                          <a:spcPts val="0"/>
                        </a:spcAft>
                        <a:buClr>
                          <a:schemeClr val="dk1"/>
                        </a:buClr>
                        <a:buSzPts val="1000"/>
                        <a:buFont typeface="Arial"/>
                        <a:buNone/>
                      </a:pPr>
                      <a:r>
                        <a:rPr lang="en-US" sz="1000" dirty="0">
                          <a:latin typeface="Arial" panose="020B0604020202020204" pitchFamily="34" charset="0"/>
                          <a:cs typeface="Arial" panose="020B0604020202020204" pitchFamily="34" charset="0"/>
                        </a:rPr>
                        <a:t>Difficult to query</a:t>
                      </a:r>
                      <a:endParaRPr dirty="0"/>
                    </a:p>
                  </a:txBody>
                  <a:tcPr marL="91450" marR="91450" marT="45725" marB="45725"/>
                </a:tc>
                <a:extLst>
                  <a:ext uri="{0D108BD9-81ED-4DB2-BD59-A6C34878D82A}">
                    <a16:rowId xmlns:a16="http://schemas.microsoft.com/office/drawing/2014/main" val="10002"/>
                  </a:ext>
                </a:extLst>
              </a:tr>
              <a:tr h="216125">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Robust</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No schema</a:t>
                      </a:r>
                      <a:endParaRPr dirty="0"/>
                    </a:p>
                  </a:txBody>
                  <a:tcPr marL="91450" marR="91450" marT="45725" marB="45725"/>
                </a:tc>
                <a:extLst>
                  <a:ext uri="{0D108BD9-81ED-4DB2-BD59-A6C34878D82A}">
                    <a16:rowId xmlns:a16="http://schemas.microsoft.com/office/drawing/2014/main" val="10003"/>
                  </a:ext>
                </a:extLst>
              </a:tr>
              <a:tr h="1330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Fast</a:t>
                      </a:r>
                      <a:endParaRPr dirty="0"/>
                    </a:p>
                  </a:txBody>
                  <a:tcPr marL="91450" marR="91450" marT="45725" marB="45725"/>
                </a:tc>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ACID?</a:t>
                      </a:r>
                      <a:endParaRPr dirty="0"/>
                    </a:p>
                  </a:txBody>
                  <a:tcPr marL="91450" marR="91450" marT="45725" marB="45725"/>
                </a:tc>
                <a:extLst>
                  <a:ext uri="{0D108BD9-81ED-4DB2-BD59-A6C34878D82A}">
                    <a16:rowId xmlns:a16="http://schemas.microsoft.com/office/drawing/2014/main" val="10004"/>
                  </a:ext>
                </a:extLst>
              </a:tr>
              <a:tr h="133000">
                <a:tc>
                  <a:txBody>
                    <a:bodyPr/>
                    <a:lstStyle/>
                    <a:p>
                      <a:pPr marL="0" marR="0" lvl="0" indent="0" algn="l" rtl="0">
                        <a:spcBef>
                          <a:spcPts val="0"/>
                        </a:spcBef>
                        <a:spcAft>
                          <a:spcPts val="0"/>
                        </a:spcAft>
                        <a:buNone/>
                      </a:pPr>
                      <a:r>
                        <a:rPr lang="en-US" sz="1000" dirty="0">
                          <a:latin typeface="Arial" panose="020B0604020202020204" pitchFamily="34" charset="0"/>
                          <a:cs typeface="Arial" panose="020B0604020202020204" pitchFamily="34" charset="0"/>
                        </a:rPr>
                        <a:t>Analysis</a:t>
                      </a:r>
                      <a:endParaRPr dirty="0"/>
                    </a:p>
                  </a:txBody>
                  <a:tcPr marL="91450" marR="91450" marT="45725" marB="45725"/>
                </a:tc>
                <a:tc>
                  <a:txBody>
                    <a:bodyPr/>
                    <a:lstStyle/>
                    <a:p>
                      <a:pPr marL="0" marR="0" lvl="0" indent="0" algn="l" rtl="0">
                        <a:spcBef>
                          <a:spcPts val="0"/>
                        </a:spcBef>
                        <a:spcAft>
                          <a:spcPts val="0"/>
                        </a:spcAft>
                        <a:buNone/>
                      </a:pPr>
                      <a:endParaRPr sz="1000" dirty="0">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5"/>
                  </a:ext>
                </a:extLst>
              </a:tr>
            </a:tbl>
          </a:graphicData>
        </a:graphic>
      </p:graphicFrame>
      <p:sp>
        <p:nvSpPr>
          <p:cNvPr id="326" name="Google Shape;326;p4"/>
          <p:cNvSpPr/>
          <p:nvPr/>
        </p:nvSpPr>
        <p:spPr>
          <a:xfrm rot="2450612">
            <a:off x="5623801" y="3210611"/>
            <a:ext cx="1309128" cy="772764"/>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Resolve query</a:t>
            </a:r>
            <a:endParaRPr dirty="0"/>
          </a:p>
        </p:txBody>
      </p:sp>
      <p:grpSp>
        <p:nvGrpSpPr>
          <p:cNvPr id="327" name="Google Shape;327;p4"/>
          <p:cNvGrpSpPr/>
          <p:nvPr/>
        </p:nvGrpSpPr>
        <p:grpSpPr>
          <a:xfrm>
            <a:off x="4056484" y="3410206"/>
            <a:ext cx="1542168" cy="685799"/>
            <a:chOff x="2267832" y="2814743"/>
            <a:chExt cx="1953316" cy="721478"/>
          </a:xfrm>
        </p:grpSpPr>
        <p:sp>
          <p:nvSpPr>
            <p:cNvPr id="328" name="Google Shape;328;p4"/>
            <p:cNvSpPr/>
            <p:nvPr/>
          </p:nvSpPr>
          <p:spPr>
            <a:xfrm flipH="1">
              <a:off x="2267834" y="2819602"/>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0" tIns="45700" rIns="0" bIns="45700" anchor="t" anchorCtr="0">
              <a:noAutofit/>
            </a:bodyPr>
            <a:lstStyle/>
            <a:p>
              <a:pPr marL="0" marR="0" lvl="0" indent="0" algn="ctr" rtl="0">
                <a:spcBef>
                  <a:spcPts val="0"/>
                </a:spcBef>
                <a:spcAft>
                  <a:spcPts val="0"/>
                </a:spcAft>
                <a:buNone/>
              </a:pPr>
              <a:r>
                <a:rPr lang="en-US" sz="600" b="1">
                  <a:solidFill>
                    <a:srgbClr val="000000"/>
                  </a:solidFill>
                  <a:latin typeface="Arial"/>
                  <a:ea typeface="Arial"/>
                  <a:cs typeface="Arial"/>
                  <a:sym typeface="Arial"/>
                </a:rPr>
                <a:t>Key</a:t>
              </a:r>
              <a:endParaRPr/>
            </a:p>
          </p:txBody>
        </p:sp>
        <p:sp>
          <p:nvSpPr>
            <p:cNvPr id="329" name="Google Shape;329;p4"/>
            <p:cNvSpPr/>
            <p:nvPr/>
          </p:nvSpPr>
          <p:spPr>
            <a:xfrm flipH="1">
              <a:off x="2977243" y="2814743"/>
              <a:ext cx="38100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dirty="0">
                  <a:solidFill>
                    <a:srgbClr val="000000"/>
                  </a:solidFill>
                  <a:latin typeface="Arial"/>
                  <a:ea typeface="Arial"/>
                  <a:cs typeface="Arial"/>
                  <a:sym typeface="Arial"/>
                </a:rPr>
                <a:t>Value</a:t>
              </a:r>
              <a:endParaRPr sz="1100" dirty="0"/>
            </a:p>
          </p:txBody>
        </p:sp>
        <p:cxnSp>
          <p:nvCxnSpPr>
            <p:cNvPr id="330" name="Google Shape;330;p4"/>
            <p:cNvCxnSpPr/>
            <p:nvPr/>
          </p:nvCxnSpPr>
          <p:spPr>
            <a:xfrm>
              <a:off x="2743200" y="2923752"/>
              <a:ext cx="228600" cy="0"/>
            </a:xfrm>
            <a:prstGeom prst="straightConnector1">
              <a:avLst/>
            </a:prstGeom>
            <a:noFill/>
            <a:ln w="26975" cap="flat" cmpd="sng">
              <a:solidFill>
                <a:srgbClr val="59A924"/>
              </a:solidFill>
              <a:prstDash val="solid"/>
              <a:round/>
              <a:headEnd type="none" w="med" len="med"/>
              <a:tailEnd type="none" w="med" len="med"/>
            </a:ln>
          </p:spPr>
        </p:cxnSp>
        <p:sp>
          <p:nvSpPr>
            <p:cNvPr id="331" name="Google Shape;331;p4"/>
            <p:cNvSpPr/>
            <p:nvPr/>
          </p:nvSpPr>
          <p:spPr>
            <a:xfrm flipH="1">
              <a:off x="3358243" y="2814743"/>
              <a:ext cx="38100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a:solidFill>
                    <a:srgbClr val="000000"/>
                  </a:solidFill>
                  <a:latin typeface="Arial"/>
                  <a:ea typeface="Arial"/>
                  <a:cs typeface="Arial"/>
                  <a:sym typeface="Arial"/>
                </a:rPr>
                <a:t>Value</a:t>
              </a:r>
              <a:endParaRPr sz="1100"/>
            </a:p>
          </p:txBody>
        </p:sp>
        <p:sp>
          <p:nvSpPr>
            <p:cNvPr id="332" name="Google Shape;332;p4"/>
            <p:cNvSpPr/>
            <p:nvPr/>
          </p:nvSpPr>
          <p:spPr>
            <a:xfrm flipH="1">
              <a:off x="3739243" y="2820682"/>
              <a:ext cx="38100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a:solidFill>
                    <a:srgbClr val="000000"/>
                  </a:solidFill>
                  <a:latin typeface="Arial"/>
                  <a:ea typeface="Arial"/>
                  <a:cs typeface="Arial"/>
                  <a:sym typeface="Arial"/>
                </a:rPr>
                <a:t>Value</a:t>
              </a:r>
              <a:endParaRPr sz="1100"/>
            </a:p>
          </p:txBody>
        </p:sp>
        <p:sp>
          <p:nvSpPr>
            <p:cNvPr id="333" name="Google Shape;333;p4"/>
            <p:cNvSpPr/>
            <p:nvPr/>
          </p:nvSpPr>
          <p:spPr>
            <a:xfrm flipH="1">
              <a:off x="2267833" y="3060916"/>
              <a:ext cx="475366"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0" tIns="45700" rIns="0" bIns="45700" anchor="t" anchorCtr="0">
              <a:noAutofit/>
            </a:bodyPr>
            <a:lstStyle/>
            <a:p>
              <a:pPr marL="0" marR="0" lvl="0" indent="0" algn="ctr" rtl="0">
                <a:spcBef>
                  <a:spcPts val="0"/>
                </a:spcBef>
                <a:spcAft>
                  <a:spcPts val="0"/>
                </a:spcAft>
                <a:buNone/>
              </a:pPr>
              <a:r>
                <a:rPr lang="en-US" sz="600" b="1">
                  <a:solidFill>
                    <a:srgbClr val="000000"/>
                  </a:solidFill>
                  <a:latin typeface="Arial"/>
                  <a:ea typeface="Arial"/>
                  <a:cs typeface="Arial"/>
                  <a:sym typeface="Arial"/>
                </a:rPr>
                <a:t>Key</a:t>
              </a:r>
              <a:endParaRPr/>
            </a:p>
          </p:txBody>
        </p:sp>
        <p:sp>
          <p:nvSpPr>
            <p:cNvPr id="334" name="Google Shape;334;p4"/>
            <p:cNvSpPr/>
            <p:nvPr/>
          </p:nvSpPr>
          <p:spPr>
            <a:xfrm flipH="1">
              <a:off x="2977242" y="3056057"/>
              <a:ext cx="451754"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a:solidFill>
                    <a:srgbClr val="000000"/>
                  </a:solidFill>
                  <a:latin typeface="Arial"/>
                  <a:ea typeface="Arial"/>
                  <a:cs typeface="Arial"/>
                  <a:sym typeface="Arial"/>
                </a:rPr>
                <a:t>Value</a:t>
              </a:r>
              <a:endParaRPr sz="1100"/>
            </a:p>
          </p:txBody>
        </p:sp>
        <p:cxnSp>
          <p:nvCxnSpPr>
            <p:cNvPr id="335" name="Google Shape;335;p4"/>
            <p:cNvCxnSpPr/>
            <p:nvPr/>
          </p:nvCxnSpPr>
          <p:spPr>
            <a:xfrm>
              <a:off x="2743199" y="3165066"/>
              <a:ext cx="228600" cy="0"/>
            </a:xfrm>
            <a:prstGeom prst="straightConnector1">
              <a:avLst/>
            </a:prstGeom>
            <a:noFill/>
            <a:ln w="26975" cap="flat" cmpd="sng">
              <a:solidFill>
                <a:srgbClr val="59A924"/>
              </a:solidFill>
              <a:prstDash val="solid"/>
              <a:round/>
              <a:headEnd type="none" w="med" len="med"/>
              <a:tailEnd type="none" w="med" len="med"/>
            </a:ln>
          </p:spPr>
        </p:cxnSp>
        <p:sp>
          <p:nvSpPr>
            <p:cNvPr id="336" name="Google Shape;336;p4"/>
            <p:cNvSpPr/>
            <p:nvPr/>
          </p:nvSpPr>
          <p:spPr>
            <a:xfrm flipH="1">
              <a:off x="3447166" y="3056057"/>
              <a:ext cx="292076"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dirty="0">
                  <a:solidFill>
                    <a:srgbClr val="000000"/>
                  </a:solidFill>
                  <a:latin typeface="Arial"/>
                  <a:ea typeface="Arial"/>
                  <a:cs typeface="Arial"/>
                  <a:sym typeface="Arial"/>
                </a:rPr>
                <a:t>Value</a:t>
              </a:r>
              <a:endParaRPr sz="1100" dirty="0"/>
            </a:p>
          </p:txBody>
        </p:sp>
        <p:sp>
          <p:nvSpPr>
            <p:cNvPr id="337" name="Google Shape;337;p4"/>
            <p:cNvSpPr/>
            <p:nvPr/>
          </p:nvSpPr>
          <p:spPr>
            <a:xfrm flipH="1">
              <a:off x="3746198" y="3058379"/>
              <a:ext cx="47495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a:solidFill>
                    <a:srgbClr val="000000"/>
                  </a:solidFill>
                  <a:latin typeface="Arial"/>
                  <a:ea typeface="Arial"/>
                  <a:cs typeface="Arial"/>
                  <a:sym typeface="Arial"/>
                </a:rPr>
                <a:t>Value</a:t>
              </a:r>
              <a:endParaRPr sz="1100"/>
            </a:p>
          </p:txBody>
        </p:sp>
        <p:sp>
          <p:nvSpPr>
            <p:cNvPr id="338" name="Google Shape;338;p4"/>
            <p:cNvSpPr/>
            <p:nvPr/>
          </p:nvSpPr>
          <p:spPr>
            <a:xfrm flipH="1">
              <a:off x="2267832" y="3322340"/>
              <a:ext cx="475367" cy="213881"/>
            </a:xfrm>
            <a:prstGeom prst="roundRect">
              <a:avLst>
                <a:gd name="adj" fmla="val 15875"/>
              </a:avLst>
            </a:prstGeom>
            <a:solidFill>
              <a:srgbClr val="706F73"/>
            </a:solidFill>
            <a:ln w="9525" cap="flat" cmpd="sng">
              <a:solidFill>
                <a:srgbClr val="59A924"/>
              </a:solidFill>
              <a:prstDash val="solid"/>
              <a:miter lim="800000"/>
              <a:headEnd type="none" w="sm" len="sm"/>
              <a:tailEnd type="none" w="sm" len="sm"/>
            </a:ln>
          </p:spPr>
          <p:txBody>
            <a:bodyPr spcFirstLastPara="1" wrap="square" lIns="0" tIns="45700" rIns="0" bIns="45700" anchor="t" anchorCtr="0">
              <a:noAutofit/>
            </a:bodyPr>
            <a:lstStyle/>
            <a:p>
              <a:pPr marL="0" marR="0" lvl="0" indent="0" algn="ctr" rtl="0">
                <a:spcBef>
                  <a:spcPts val="0"/>
                </a:spcBef>
                <a:spcAft>
                  <a:spcPts val="0"/>
                </a:spcAft>
                <a:buNone/>
              </a:pPr>
              <a:r>
                <a:rPr lang="en-US" sz="600" b="1">
                  <a:solidFill>
                    <a:srgbClr val="000000"/>
                  </a:solidFill>
                  <a:latin typeface="Arial"/>
                  <a:ea typeface="Arial"/>
                  <a:cs typeface="Arial"/>
                  <a:sym typeface="Arial"/>
                </a:rPr>
                <a:t>Key</a:t>
              </a:r>
              <a:endParaRPr/>
            </a:p>
          </p:txBody>
        </p:sp>
        <p:sp>
          <p:nvSpPr>
            <p:cNvPr id="339" name="Google Shape;339;p4"/>
            <p:cNvSpPr/>
            <p:nvPr/>
          </p:nvSpPr>
          <p:spPr>
            <a:xfrm flipH="1">
              <a:off x="2977241" y="3317482"/>
              <a:ext cx="312673"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a:solidFill>
                    <a:srgbClr val="000000"/>
                  </a:solidFill>
                  <a:latin typeface="Arial"/>
                  <a:ea typeface="Arial"/>
                  <a:cs typeface="Arial"/>
                  <a:sym typeface="Arial"/>
                </a:rPr>
                <a:t>Value</a:t>
              </a:r>
              <a:endParaRPr sz="1100"/>
            </a:p>
          </p:txBody>
        </p:sp>
        <p:cxnSp>
          <p:nvCxnSpPr>
            <p:cNvPr id="340" name="Google Shape;340;p4"/>
            <p:cNvCxnSpPr/>
            <p:nvPr/>
          </p:nvCxnSpPr>
          <p:spPr>
            <a:xfrm>
              <a:off x="2743198" y="3426491"/>
              <a:ext cx="228600" cy="0"/>
            </a:xfrm>
            <a:prstGeom prst="straightConnector1">
              <a:avLst/>
            </a:prstGeom>
            <a:noFill/>
            <a:ln w="26975" cap="flat" cmpd="sng">
              <a:solidFill>
                <a:srgbClr val="59A924"/>
              </a:solidFill>
              <a:prstDash val="solid"/>
              <a:round/>
              <a:headEnd type="none" w="med" len="med"/>
              <a:tailEnd type="none" w="med" len="med"/>
            </a:ln>
          </p:spPr>
        </p:cxnSp>
        <p:sp>
          <p:nvSpPr>
            <p:cNvPr id="341" name="Google Shape;341;p4"/>
            <p:cNvSpPr/>
            <p:nvPr/>
          </p:nvSpPr>
          <p:spPr>
            <a:xfrm flipH="1">
              <a:off x="3299266" y="3309352"/>
              <a:ext cx="262805" cy="22395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dirty="0">
                  <a:solidFill>
                    <a:srgbClr val="000000"/>
                  </a:solidFill>
                  <a:latin typeface="Arial"/>
                  <a:ea typeface="Arial"/>
                  <a:cs typeface="Arial"/>
                  <a:sym typeface="Arial"/>
                </a:rPr>
                <a:t>Value</a:t>
              </a:r>
              <a:endParaRPr sz="1100" dirty="0"/>
            </a:p>
          </p:txBody>
        </p:sp>
        <p:sp>
          <p:nvSpPr>
            <p:cNvPr id="342" name="Google Shape;342;p4"/>
            <p:cNvSpPr/>
            <p:nvPr/>
          </p:nvSpPr>
          <p:spPr>
            <a:xfrm flipH="1">
              <a:off x="3571424" y="3312322"/>
              <a:ext cx="381000" cy="218017"/>
            </a:xfrm>
            <a:prstGeom prst="roundRect">
              <a:avLst>
                <a:gd name="adj" fmla="val 15625"/>
              </a:avLst>
            </a:prstGeom>
            <a:solidFill>
              <a:srgbClr val="706F73"/>
            </a:solidFill>
            <a:ln w="9525" cap="flat" cmpd="sng">
              <a:solidFill>
                <a:srgbClr val="59A924"/>
              </a:solidFill>
              <a:prstDash val="solid"/>
              <a:miter lim="800000"/>
              <a:headEnd type="none" w="sm" len="sm"/>
              <a:tailEnd type="none" w="sm" len="sm"/>
            </a:ln>
          </p:spPr>
          <p:txBody>
            <a:bodyPr spcFirstLastPara="1" wrap="square" lIns="36000" tIns="45700" rIns="0" bIns="45700" anchor="t" anchorCtr="0">
              <a:noAutofit/>
            </a:bodyPr>
            <a:lstStyle/>
            <a:p>
              <a:pPr marL="0" marR="0" lvl="0" indent="0" algn="ctr" rtl="0">
                <a:spcBef>
                  <a:spcPts val="0"/>
                </a:spcBef>
                <a:spcAft>
                  <a:spcPts val="0"/>
                </a:spcAft>
                <a:buNone/>
              </a:pPr>
              <a:r>
                <a:rPr lang="en-US" sz="400" b="1">
                  <a:solidFill>
                    <a:srgbClr val="000000"/>
                  </a:solidFill>
                  <a:latin typeface="Arial"/>
                  <a:ea typeface="Arial"/>
                  <a:cs typeface="Arial"/>
                  <a:sym typeface="Arial"/>
                </a:rPr>
                <a:t>Value</a:t>
              </a:r>
              <a:endParaRPr sz="1100"/>
            </a:p>
          </p:txBody>
        </p:sp>
      </p:grpSp>
      <p:sp>
        <p:nvSpPr>
          <p:cNvPr id="343" name="Google Shape;343;p4"/>
          <p:cNvSpPr/>
          <p:nvPr/>
        </p:nvSpPr>
        <p:spPr>
          <a:xfrm rot="-1645214">
            <a:off x="5099675" y="4960702"/>
            <a:ext cx="1266439" cy="660513"/>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Resolve analysis</a:t>
            </a:r>
            <a:endParaRPr dirty="0"/>
          </a:p>
        </p:txBody>
      </p:sp>
      <p:sp>
        <p:nvSpPr>
          <p:cNvPr id="344" name="Google Shape;344;p4"/>
          <p:cNvSpPr/>
          <p:nvPr/>
        </p:nvSpPr>
        <p:spPr>
          <a:xfrm rot="1924551">
            <a:off x="2409309" y="1708701"/>
            <a:ext cx="1309128" cy="772764"/>
          </a:xfrm>
          <a:prstGeom prst="rightArrow">
            <a:avLst>
              <a:gd name="adj1" fmla="val 50000"/>
              <a:gd name="adj2" fmla="val 50000"/>
            </a:avLst>
          </a:prstGeom>
          <a:solidFill>
            <a:srgbClr val="002060"/>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1200" b="1" dirty="0">
                <a:solidFill>
                  <a:srgbClr val="FFFFFF"/>
                </a:solidFill>
                <a:latin typeface="Arial" panose="020B0604020202020204" pitchFamily="34" charset="0"/>
                <a:ea typeface="Arial"/>
                <a:cs typeface="Arial" panose="020B0604020202020204" pitchFamily="34" charset="0"/>
                <a:sym typeface="Arial"/>
              </a:rPr>
              <a:t>Improve variety</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5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4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7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ova8">
  <a:themeElements>
    <a:clrScheme name="Oriel">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5646</TotalTime>
  <Words>7025</Words>
  <Application>Microsoft Office PowerPoint</Application>
  <PresentationFormat>On-screen Show (4:3)</PresentationFormat>
  <Paragraphs>1153</Paragraphs>
  <Slides>45</Slides>
  <Notes>32</Notes>
  <HiddenSlides>9</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56" baseType="lpstr">
      <vt:lpstr>Courier New</vt:lpstr>
      <vt:lpstr>Times New Roman</vt:lpstr>
      <vt:lpstr>Quattrocento Sans</vt:lpstr>
      <vt:lpstr>Levenim MT</vt:lpstr>
      <vt:lpstr>Verdana</vt:lpstr>
      <vt:lpstr>Arial</vt:lpstr>
      <vt:lpstr>Tw Cen MT</vt:lpstr>
      <vt:lpstr>Bauhaus 93</vt:lpstr>
      <vt:lpstr>Calibri</vt:lpstr>
      <vt:lpstr>Inova8</vt:lpstr>
      <vt:lpstr>Visio</vt:lpstr>
      <vt:lpstr>Knowledge Graph Primer</vt:lpstr>
      <vt:lpstr>Introduction to graphs</vt:lpstr>
      <vt:lpstr>What are the answers that matter to users?</vt:lpstr>
      <vt:lpstr>What are the answers that matter to users? (Contd)</vt:lpstr>
      <vt:lpstr>Challenge of getting answers to what matters: multiple data silos</vt:lpstr>
      <vt:lpstr>Data without context</vt:lpstr>
      <vt:lpstr>Data + Model = Information</vt:lpstr>
      <vt:lpstr>Information + Rules = Knowledge</vt:lpstr>
      <vt:lpstr>Evolving Data Management Capabilities</vt:lpstr>
      <vt:lpstr>Information Management</vt:lpstr>
      <vt:lpstr>Example Refinery: Physical Model</vt:lpstr>
      <vt:lpstr>Tabular Data Structure</vt:lpstr>
      <vt:lpstr>Tabular Data Structure Example</vt:lpstr>
      <vt:lpstr>Tabular Data Structure Pro/Con</vt:lpstr>
      <vt:lpstr>Document Data Structure</vt:lpstr>
      <vt:lpstr>Document Data Structure Example</vt:lpstr>
      <vt:lpstr>Document Data Structure Example</vt:lpstr>
      <vt:lpstr>Document Data Structure Pro/Con</vt:lpstr>
      <vt:lpstr>Graph Data Structure</vt:lpstr>
      <vt:lpstr>Graph Data Structure</vt:lpstr>
      <vt:lpstr>Graph Data Structure Pro/Con</vt:lpstr>
      <vt:lpstr>Comparing Capabilities</vt:lpstr>
      <vt:lpstr>Comparing Costs/Total Cost of Ownership</vt:lpstr>
      <vt:lpstr>Semantic response to the 6-V challenges</vt:lpstr>
      <vt:lpstr>The taxonomy of stores</vt:lpstr>
      <vt:lpstr>Semantic Primer</vt:lpstr>
      <vt:lpstr>Semantic Primer</vt:lpstr>
      <vt:lpstr>Semantic Primer</vt:lpstr>
      <vt:lpstr>Semantic Primer</vt:lpstr>
      <vt:lpstr>Creating a Graph</vt:lpstr>
      <vt:lpstr>Graph File Formats</vt:lpstr>
      <vt:lpstr>Disclaimer: Quads not Triples</vt:lpstr>
      <vt:lpstr>Editing Graphs</vt:lpstr>
      <vt:lpstr>Creating Graph with TBC</vt:lpstr>
      <vt:lpstr>Editing Graph with TBC</vt:lpstr>
      <vt:lpstr>TripleStores</vt:lpstr>
      <vt:lpstr>RDF4J Workbench</vt:lpstr>
      <vt:lpstr>RDF4J Workbench</vt:lpstr>
      <vt:lpstr>Jupyter Labs </vt:lpstr>
      <vt:lpstr>Jupyter Labs </vt:lpstr>
      <vt:lpstr>Thank You!</vt:lpstr>
      <vt:lpstr>Physical Data Warehouse/Mart</vt:lpstr>
      <vt:lpstr>Logical Semantic Data Warehouse</vt:lpstr>
      <vt:lpstr>Comparing Sustainability</vt:lpstr>
      <vt:lpstr>Providing answers to users’ questions of their enterprise data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Graph Primer</dc:title>
  <dc:creator>PeterL</dc:creator>
  <cp:lastModifiedBy>Peter Lawrence</cp:lastModifiedBy>
  <cp:revision>53</cp:revision>
  <cp:lastPrinted>2021-04-19T14:04:26Z</cp:lastPrinted>
  <dcterms:created xsi:type="dcterms:W3CDTF">2011-03-27T19:48:17Z</dcterms:created>
  <dcterms:modified xsi:type="dcterms:W3CDTF">2022-05-01T15:15:50Z</dcterms:modified>
</cp:coreProperties>
</file>