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4" r:id="rId6"/>
  </p:sldIdLst>
  <p:sldSz cx="9144000" cy="6858000" type="screen4x3"/>
  <p:notesSz cx="6797675" cy="9928225"/>
  <p:embeddedFontLst>
    <p:embeddedFont>
      <p:font typeface="Bauhaus 93" panose="04030905020B02020C02" pitchFamily="82" charset="0"/>
      <p:regular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2" roundtripDataSignature="AMtx7mj73U7sbR8Y0nhLgpZ0SP+/xFlC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20DAC82-0135-4188-BB5A-23C05D6586D8}">
  <a:tblStyle styleId="{420DAC82-0135-4188-BB5A-23C05D6586D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73DE9C2-2F51-413B-9E7F-F20936FBB5D2}" styleName="Table_1">
    <a:wholeTbl>
      <a:tcTxStyle b="off" i="off">
        <a:font>
          <a:latin typeface="Tw Cen MT"/>
          <a:ea typeface="Tw Cen MT"/>
          <a:cs typeface="Tw Cen MT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EDE7"/>
          </a:solidFill>
        </a:fill>
      </a:tcStyle>
    </a:wholeTbl>
    <a:band1H>
      <a:tcTxStyle/>
      <a:tcStyle>
        <a:tcBdr/>
        <a:fill>
          <a:solidFill>
            <a:srgbClr val="FFD8CC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FFD8CC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Tw Cen MT"/>
          <a:ea typeface="Tw Cen MT"/>
          <a:cs typeface="Tw Cen MT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278" y="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3" Type="http://schemas.openxmlformats.org/officeDocument/2006/relationships/slide" Target="slides/slide2.xml"/><Relationship Id="rId55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3.fntdata"/><Relationship Id="rId52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5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8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8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0091"/>
            <a:ext cx="2945659" cy="498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2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225" tIns="47100" rIns="94225" bIns="471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1" name="Google Shape;21;p3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 dirty="0"/>
          </a:p>
        </p:txBody>
      </p:sp>
      <p:sp>
        <p:nvSpPr>
          <p:cNvPr id="22" name="Google Shape;22;p33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3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wentieth Century"/>
              <a:buNone/>
              <a:defRPr sz="4000" b="1" cap="none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1" name="Google Shape;41;p3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 dirty="0"/>
          </a:p>
        </p:txBody>
      </p:sp>
      <p:sp>
        <p:nvSpPr>
          <p:cNvPr id="42" name="Google Shape;42;p37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37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8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6" name="Google Shape;46;p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 dirty="0"/>
          </a:p>
        </p:txBody>
      </p:sp>
      <p:sp>
        <p:nvSpPr>
          <p:cNvPr id="47" name="Google Shape;47;p3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 dirty="0"/>
          </a:p>
        </p:txBody>
      </p:sp>
      <p:sp>
        <p:nvSpPr>
          <p:cNvPr id="48" name="Google Shape;48;p38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8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9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wentieth Century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2" name="Google Shape;52;p3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53" name="Google Shape;53;p3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 dirty="0"/>
          </a:p>
        </p:txBody>
      </p:sp>
      <p:sp>
        <p:nvSpPr>
          <p:cNvPr id="54" name="Google Shape;54;p3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55" name="Google Shape;55;p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 dirty="0"/>
          </a:p>
        </p:txBody>
      </p:sp>
      <p:sp>
        <p:nvSpPr>
          <p:cNvPr id="56" name="Google Shape;56;p39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9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0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0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wentieth Century"/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3" name="Google Shape;63;p4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 dirty="0"/>
          </a:p>
        </p:txBody>
      </p:sp>
      <p:sp>
        <p:nvSpPr>
          <p:cNvPr id="64" name="Google Shape;64;p4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 dirty="0"/>
          </a:p>
        </p:txBody>
      </p:sp>
      <p:sp>
        <p:nvSpPr>
          <p:cNvPr id="65" name="Google Shape;65;p41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41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wentieth Century"/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9" name="Google Shape;69;p4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Twentieth Century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 dirty="0"/>
          </a:p>
        </p:txBody>
      </p:sp>
      <p:sp>
        <p:nvSpPr>
          <p:cNvPr id="70" name="Google Shape;70;p4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 dirty="0"/>
          </a:p>
        </p:txBody>
      </p:sp>
      <p:sp>
        <p:nvSpPr>
          <p:cNvPr id="71" name="Google Shape;71;p42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42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3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5" name="Google Shape;75;p4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76" name="Google Shape;76;p43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43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0" name="Google Shape;80;p4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1" name="Google Shape;81;p44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44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2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wentieth Century"/>
              <a:buNone/>
              <a:defRPr sz="4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11" name="Google Shape;11;p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 dirty="0"/>
          </a:p>
        </p:txBody>
      </p:sp>
      <p:sp>
        <p:nvSpPr>
          <p:cNvPr id="12" name="Google Shape;12;p32"/>
          <p:cNvSpPr txBox="1">
            <a:spLocks noGrp="1"/>
          </p:cNvSpPr>
          <p:nvPr>
            <p:ph type="ftr" idx="11"/>
          </p:nvPr>
        </p:nvSpPr>
        <p:spPr>
          <a:xfrm>
            <a:off x="7086600" y="6492875"/>
            <a:ext cx="1752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accent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Twentieth Centur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 lang="en-GB" dirty="0"/>
          </a:p>
        </p:txBody>
      </p:sp>
      <p:sp>
        <p:nvSpPr>
          <p:cNvPr id="13" name="Google Shape;13;p32"/>
          <p:cNvSpPr txBox="1">
            <a:spLocks noGrp="1"/>
          </p:cNvSpPr>
          <p:nvPr>
            <p:ph type="sldNum" idx="12"/>
          </p:nvPr>
        </p:nvSpPr>
        <p:spPr>
          <a:xfrm>
            <a:off x="8839200" y="6492875"/>
            <a:ext cx="30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Twentieth Century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accent3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Google Shape;14;p32"/>
          <p:cNvSpPr txBox="1"/>
          <p:nvPr/>
        </p:nvSpPr>
        <p:spPr>
          <a:xfrm>
            <a:off x="0" y="-152400"/>
            <a:ext cx="190500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i="0" u="none" strike="noStrike" cap="none" dirty="0">
                <a:solidFill>
                  <a:schemeClr val="accent2"/>
                </a:solidFill>
                <a:latin typeface="Bauhaus 93" panose="04030905020B02020C02" pitchFamily="82" charset="0"/>
                <a:ea typeface="Baumans"/>
                <a:cs typeface="Baumans"/>
                <a:sym typeface="Baumans"/>
              </a:rPr>
              <a:t>inova</a:t>
            </a:r>
            <a:r>
              <a:rPr lang="en-US" sz="4000" b="0" i="0" u="none" strike="noStrike" cap="none" dirty="0">
                <a:solidFill>
                  <a:schemeClr val="accent1"/>
                </a:solidFill>
                <a:latin typeface="Bauhaus 93" panose="04030905020B02020C02" pitchFamily="82" charset="0"/>
                <a:ea typeface="Baumans"/>
                <a:cs typeface="Baumans"/>
                <a:sym typeface="Baumans"/>
              </a:rPr>
              <a:t>8</a:t>
            </a:r>
            <a:endParaRPr dirty="0">
              <a:latin typeface="Bauhaus 93" panose="04030905020B02020C02" pitchFamily="82" charset="0"/>
            </a:endParaRPr>
          </a:p>
        </p:txBody>
      </p:sp>
      <p:sp>
        <p:nvSpPr>
          <p:cNvPr id="15" name="Google Shape;15;p32"/>
          <p:cNvSpPr/>
          <p:nvPr/>
        </p:nvSpPr>
        <p:spPr>
          <a:xfrm>
            <a:off x="0" y="6483350"/>
            <a:ext cx="9144000" cy="374650"/>
          </a:xfrm>
          <a:prstGeom prst="rect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" name="Google Shape;16;p32"/>
          <p:cNvSpPr/>
          <p:nvPr/>
        </p:nvSpPr>
        <p:spPr>
          <a:xfrm>
            <a:off x="0" y="514350"/>
            <a:ext cx="9144000" cy="704850"/>
          </a:xfrm>
          <a:prstGeom prst="rect">
            <a:avLst/>
          </a:prstGeom>
          <a:solidFill>
            <a:schemeClr val="accent4">
              <a:alpha val="2470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7" name="Google Shape;17;p32"/>
          <p:cNvCxnSpPr/>
          <p:nvPr/>
        </p:nvCxnSpPr>
        <p:spPr>
          <a:xfrm>
            <a:off x="0" y="477838"/>
            <a:ext cx="9144000" cy="0"/>
          </a:xfrm>
          <a:prstGeom prst="straightConnector1">
            <a:avLst/>
          </a:prstGeom>
          <a:noFill/>
          <a:ln w="762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Google Shape;18;p32"/>
          <p:cNvSpPr txBox="1"/>
          <p:nvPr/>
        </p:nvSpPr>
        <p:spPr>
          <a:xfrm>
            <a:off x="7315200" y="104775"/>
            <a:ext cx="1740023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Twentieth Century"/>
                <a:cs typeface="Arial" panose="020B0604020202020204" pitchFamily="34" charset="0"/>
                <a:sym typeface="Twentieth Century"/>
              </a:rPr>
              <a:t>www.inova8.com</a:t>
            </a:r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"/>
          <p:cNvSpPr txBox="1"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wentieth Century"/>
              <a:buNone/>
            </a:pPr>
            <a:r>
              <a:rPr lang="en-US" dirty="0">
                <a:solidFill>
                  <a:schemeClr val="accent1"/>
                </a:solidFill>
              </a:rPr>
              <a:t>Knowledge Graph Primer</a:t>
            </a:r>
            <a:endParaRPr dirty="0"/>
          </a:p>
        </p:txBody>
      </p:sp>
      <p:sp>
        <p:nvSpPr>
          <p:cNvPr id="88" name="Google Shape;88;p1"/>
          <p:cNvSpPr txBox="1">
            <a:spLocks noGrp="1"/>
          </p:cNvSpPr>
          <p:nvPr>
            <p:ph type="subTitle" idx="1"/>
          </p:nvPr>
        </p:nvSpPr>
        <p:spPr>
          <a:xfrm>
            <a:off x="1219200" y="3200400"/>
            <a:ext cx="6934200" cy="2343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rPr lang="en-US" dirty="0"/>
              <a:t>Providing answers for users’ information questions – even the ones you had not thought of.</a:t>
            </a:r>
            <a:endParaRPr dirty="0"/>
          </a:p>
          <a:p>
            <a:pPr marL="0" lvl="0" indent="0" algn="ctr" rtl="0"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endParaRPr dirty="0"/>
          </a:p>
          <a:p>
            <a:pPr marL="0" lvl="0" indent="0" algn="ctr" rtl="0"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rPr lang="en-US" dirty="0"/>
              <a:t>Dr. Peter J Lawrence</a:t>
            </a:r>
          </a:p>
          <a:p>
            <a:pPr marL="0" lvl="0" indent="0" algn="ctr" rtl="0">
              <a:spcBef>
                <a:spcPts val="544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rPr lang="en-US" dirty="0"/>
              <a:t>Peter.Lawrence@inova8.com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>
            <a:spLocks noGrp="1"/>
          </p:cNvSpPr>
          <p:nvPr>
            <p:ph type="ctrTitle"/>
          </p:nvPr>
        </p:nvSpPr>
        <p:spPr>
          <a:xfrm>
            <a:off x="257175" y="104654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4400"/>
              <a:buFont typeface="Arial"/>
              <a:buAutoNum type="arabicPeriod"/>
            </a:pPr>
            <a:r>
              <a:rPr lang="en-US" sz="4400" b="1" i="0" u="none" strike="noStrike" cap="none" dirty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Introduction to graphs</a:t>
            </a:r>
            <a:endParaRPr sz="4400" b="0" i="0" u="none" strike="noStrike" cap="none" dirty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5F9B27A-D30D-16CD-8B96-645B545819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4349" y="2295524"/>
            <a:ext cx="8372475" cy="3590925"/>
          </a:xfrm>
        </p:spPr>
        <p:txBody>
          <a:bodyPr>
            <a:normAutofit/>
          </a:bodyPr>
          <a:lstStyle/>
          <a:p>
            <a:pPr marL="514350" lvl="1" indent="-514350" algn="l"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What is a knowledge graph database</a:t>
            </a:r>
          </a:p>
          <a:p>
            <a:pPr marL="514350" lvl="1" indent="-514350" algn="l"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Why is it different,</a:t>
            </a:r>
          </a:p>
          <a:p>
            <a:pPr marL="514350" lvl="1" indent="-514350" algn="l"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What are its advantages</a:t>
            </a:r>
          </a:p>
          <a:p>
            <a:pPr marL="514350" lvl="1" indent="-514350" algn="l"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What are its disadvantages</a:t>
            </a:r>
          </a:p>
          <a:p>
            <a:pPr marL="514350" lvl="1" indent="-514350" algn="l"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How to build a graph database</a:t>
            </a:r>
          </a:p>
          <a:p>
            <a:pPr marL="971550" lvl="2" indent="-514350" algn="l"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Triplestores</a:t>
            </a:r>
          </a:p>
          <a:p>
            <a:pPr marL="971550" lvl="2" indent="-514350" algn="l"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Development tools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"/>
          <p:cNvSpPr txBox="1">
            <a:spLocks noGrp="1"/>
          </p:cNvSpPr>
          <p:nvPr>
            <p:ph type="ctrTitle"/>
          </p:nvPr>
        </p:nvSpPr>
        <p:spPr>
          <a:xfrm>
            <a:off x="190500" y="971550"/>
            <a:ext cx="87630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742950" lvl="0" indent="-742950" algn="l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4400"/>
              <a:buFont typeface="Twentieth Century"/>
              <a:buAutoNum type="arabicPeriod" startAt="2"/>
            </a:pPr>
            <a:r>
              <a:rPr lang="en-US" b="1" i="0" dirty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Simple modeling with graphs</a:t>
            </a:r>
            <a:endParaRPr b="0" i="0" dirty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"/>
          <p:cNvSpPr txBox="1">
            <a:spLocks noGrp="1"/>
          </p:cNvSpPr>
          <p:nvPr>
            <p:ph type="subTitle" idx="1"/>
          </p:nvPr>
        </p:nvSpPr>
        <p:spPr>
          <a:xfrm>
            <a:off x="381000" y="2705100"/>
            <a:ext cx="8763000" cy="25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514350" lvl="0" indent="-514350" algn="l">
              <a:lnSpc>
                <a:spcPct val="120000"/>
              </a:lnSpc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dirty="0">
                <a:sym typeface="Arial"/>
              </a:rPr>
              <a:t>Using RDF, RDFS, and OWL (maybe) to describe graph models</a:t>
            </a:r>
            <a:endParaRPr dirty="0"/>
          </a:p>
          <a:p>
            <a:pPr marL="514350" lvl="0" indent="-514350" algn="l">
              <a:lnSpc>
                <a:spcPct val="120000"/>
              </a:lnSpc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dirty="0">
                <a:sym typeface="Arial"/>
              </a:rPr>
              <a:t>Creating 1-D models with graphs</a:t>
            </a:r>
            <a:endParaRPr dirty="0"/>
          </a:p>
          <a:p>
            <a:pPr marL="514350" lvl="0" indent="-514350" algn="l">
              <a:lnSpc>
                <a:spcPct val="120000"/>
              </a:lnSpc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dirty="0">
                <a:sym typeface="Arial"/>
              </a:rPr>
              <a:t>Querying graphs</a:t>
            </a:r>
            <a:endParaRPr dirty="0"/>
          </a:p>
          <a:p>
            <a:pPr marL="971550" lvl="1" indent="-514350" algn="l">
              <a:lnSpc>
                <a:spcPct val="120000"/>
              </a:lnSpc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with SPARQL</a:t>
            </a:r>
            <a:endParaRPr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514350" algn="l">
              <a:lnSpc>
                <a:spcPct val="120000"/>
              </a:lnSpc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with OData</a:t>
            </a:r>
            <a:endParaRPr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514350" algn="l">
              <a:lnSpc>
                <a:spcPct val="120000"/>
              </a:lnSpc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with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GraphQL</a:t>
            </a:r>
            <a:endParaRPr sz="3200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"/>
          <p:cNvSpPr txBox="1">
            <a:spLocks noGrp="1"/>
          </p:cNvSpPr>
          <p:nvPr>
            <p:ph type="ctrTitle"/>
          </p:nvPr>
        </p:nvSpPr>
        <p:spPr>
          <a:xfrm>
            <a:off x="266700" y="1152525"/>
            <a:ext cx="87630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742950" lvl="0" indent="-74295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wentieth Century"/>
              <a:buAutoNum type="arabicPeriod" startAt="3"/>
            </a:pPr>
            <a:r>
              <a:rPr lang="en-US" b="1" dirty="0"/>
              <a:t>Creating a realistic plant model:</a:t>
            </a:r>
            <a:br>
              <a:rPr lang="en-US" b="1" dirty="0"/>
            </a:br>
            <a:r>
              <a:rPr lang="en-US" b="1" dirty="0"/>
              <a:t>a digital-twin</a:t>
            </a:r>
            <a:endParaRPr dirty="0"/>
          </a:p>
        </p:txBody>
      </p:sp>
      <p:sp>
        <p:nvSpPr>
          <p:cNvPr id="88" name="Google Shape;88;p2"/>
          <p:cNvSpPr txBox="1">
            <a:spLocks noGrp="1"/>
          </p:cNvSpPr>
          <p:nvPr>
            <p:ph type="subTitle" idx="1"/>
          </p:nvPr>
        </p:nvSpPr>
        <p:spPr>
          <a:xfrm>
            <a:off x="266700" y="2476500"/>
            <a:ext cx="87630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lvl="0" indent="-514350" algn="l">
              <a:lnSpc>
                <a:spcPct val="120000"/>
              </a:lnSpc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sz="2200" dirty="0"/>
              <a:t>What are the issues to be solved applying knowledge graphs to an industrial application</a:t>
            </a:r>
            <a:endParaRPr sz="2200" dirty="0"/>
          </a:p>
          <a:p>
            <a:pPr marL="514350" lvl="0" indent="-514350" algn="l">
              <a:lnSpc>
                <a:spcPct val="120000"/>
              </a:lnSpc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sz="2200" dirty="0"/>
              <a:t>Limitations of 1D modeling (simple subject-property-object)</a:t>
            </a:r>
          </a:p>
          <a:p>
            <a:pPr marL="514350" indent="-514350" algn="l">
              <a:lnSpc>
                <a:spcPct val="120000"/>
              </a:lnSpc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sz="2200" dirty="0"/>
              <a:t>Useful concepts from Basic Formal Ontology</a:t>
            </a:r>
            <a:endParaRPr sz="2200" dirty="0"/>
          </a:p>
          <a:p>
            <a:pPr marL="514350" lvl="0" indent="-514350" algn="l">
              <a:lnSpc>
                <a:spcPct val="120000"/>
              </a:lnSpc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sz="2200" dirty="0"/>
              <a:t>Extensions to 2D modeling (reified statements so we can have other data such as </a:t>
            </a:r>
            <a:r>
              <a:rPr lang="en-US" sz="2200" dirty="0" err="1"/>
              <a:t>UnitsOfMeasure</a:t>
            </a:r>
            <a:r>
              <a:rPr lang="en-US" sz="2200" dirty="0"/>
              <a:t>, accuracy, version and so on)</a:t>
            </a:r>
            <a:endParaRPr sz="2200" dirty="0"/>
          </a:p>
          <a:p>
            <a:pPr marL="514350" lvl="0" indent="-514350" algn="l">
              <a:lnSpc>
                <a:spcPct val="120000"/>
              </a:lnSpc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sz="2200"/>
              <a:t>Extensions </a:t>
            </a:r>
            <a:r>
              <a:rPr lang="en-US" sz="2200" dirty="0"/>
              <a:t>to 3D modeling (so we can capture the fact that knowledge is always changing over time)</a:t>
            </a:r>
          </a:p>
          <a:p>
            <a:pPr marL="514350" lvl="0" indent="-514350" algn="l">
              <a:lnSpc>
                <a:spcPct val="120000"/>
              </a:lnSpc>
              <a:spcBef>
                <a:spcPts val="0"/>
              </a:spcBef>
              <a:buSzPct val="100000"/>
              <a:buFont typeface="+mj-lt"/>
              <a:buAutoNum type="arabicPeriod"/>
            </a:pPr>
            <a:r>
              <a:rPr lang="en-US" sz="2200" dirty="0"/>
              <a:t>Avoiding complex taxonomies with shapes</a:t>
            </a:r>
            <a:endParaRPr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"/>
          <p:cNvSpPr txBox="1">
            <a:spLocks noGrp="1"/>
          </p:cNvSpPr>
          <p:nvPr>
            <p:ph type="ctrTitle"/>
          </p:nvPr>
        </p:nvSpPr>
        <p:spPr>
          <a:xfrm>
            <a:off x="190500" y="1295400"/>
            <a:ext cx="87630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742950" lvl="0" indent="-742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+mj-lt"/>
              <a:buAutoNum type="arabicPeriod" startAt="4"/>
            </a:pPr>
            <a:r>
              <a:rPr lang="en-US" b="1" dirty="0"/>
              <a:t>Other Stuff</a:t>
            </a:r>
            <a:endParaRPr dirty="0"/>
          </a:p>
        </p:txBody>
      </p:sp>
      <p:sp>
        <p:nvSpPr>
          <p:cNvPr id="88" name="Google Shape;88;p2"/>
          <p:cNvSpPr txBox="1">
            <a:spLocks noGrp="1"/>
          </p:cNvSpPr>
          <p:nvPr>
            <p:ph type="subTitle" idx="1"/>
          </p:nvPr>
        </p:nvSpPr>
        <p:spPr>
          <a:xfrm>
            <a:off x="847725" y="2765425"/>
            <a:ext cx="5810250" cy="25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+mj-lt"/>
              <a:buAutoNum type="arabicPeriod"/>
            </a:pPr>
            <a:r>
              <a:rPr lang="en-US" dirty="0">
                <a:latin typeface="+mn-lt"/>
              </a:rPr>
              <a:t>Relevant Standards</a:t>
            </a:r>
            <a:endParaRPr dirty="0">
              <a:latin typeface="+mn-lt"/>
            </a:endParaRPr>
          </a:p>
          <a:p>
            <a:pPr marL="514350" lvl="0" indent="-514350" algn="l" rtl="0">
              <a:spcBef>
                <a:spcPts val="448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+mj-lt"/>
              <a:buAutoNum type="arabicPeriod"/>
            </a:pPr>
            <a:r>
              <a:rPr lang="en-US" dirty="0">
                <a:latin typeface="+mn-lt"/>
              </a:rPr>
              <a:t>Graph Stores</a:t>
            </a:r>
          </a:p>
          <a:p>
            <a:pPr marL="514350" indent="-514350" algn="l">
              <a:spcBef>
                <a:spcPts val="448"/>
              </a:spcBef>
              <a:buSzPct val="100000"/>
              <a:buFont typeface="+mj-lt"/>
              <a:buAutoNum type="arabicPeriod"/>
            </a:pPr>
            <a:r>
              <a:rPr lang="en-US" dirty="0">
                <a:latin typeface="+mn-lt"/>
              </a:rPr>
              <a:t>IDEs</a:t>
            </a:r>
            <a:endParaRPr dirty="0">
              <a:latin typeface="+mn-lt"/>
            </a:endParaRPr>
          </a:p>
          <a:p>
            <a:pPr marL="514350" lvl="0" indent="-514350" algn="l" rtl="0">
              <a:spcBef>
                <a:spcPts val="448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+mj-lt"/>
              <a:buAutoNum type="arabicPeriod"/>
            </a:pPr>
            <a:r>
              <a:rPr lang="en-US" dirty="0">
                <a:latin typeface="+mn-lt"/>
              </a:rPr>
              <a:t>Handy Tools</a:t>
            </a:r>
            <a:endParaRPr dirty="0">
              <a:latin typeface="+mn-lt"/>
            </a:endParaRPr>
          </a:p>
          <a:p>
            <a:pPr marL="514350" lvl="0" indent="-514350" algn="l" rtl="0">
              <a:spcBef>
                <a:spcPts val="448"/>
              </a:spcBef>
              <a:spcAft>
                <a:spcPts val="0"/>
              </a:spcAft>
              <a:buClr>
                <a:srgbClr val="888888"/>
              </a:buClr>
              <a:buSzPct val="100000"/>
              <a:buFont typeface="+mj-lt"/>
              <a:buAutoNum type="arabicPeriod"/>
            </a:pPr>
            <a:r>
              <a:rPr lang="en-US" dirty="0">
                <a:latin typeface="+mn-lt"/>
              </a:rPr>
              <a:t>Reading</a:t>
            </a:r>
            <a:endParaRPr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ova8">
  <a:themeElements>
    <a:clrScheme name="Oriel">
      <a:dk1>
        <a:srgbClr val="000000"/>
      </a:dk1>
      <a:lt1>
        <a:srgbClr val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189</Words>
  <Application>Microsoft Office PowerPoint</Application>
  <PresentationFormat>On-screen Show (4:3)</PresentationFormat>
  <Paragraphs>33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Twentieth Century</vt:lpstr>
      <vt:lpstr>Bauhaus 93</vt:lpstr>
      <vt:lpstr>Calibri</vt:lpstr>
      <vt:lpstr>Times New Roman</vt:lpstr>
      <vt:lpstr>Arial</vt:lpstr>
      <vt:lpstr>Inova8</vt:lpstr>
      <vt:lpstr>Knowledge Graph Primer</vt:lpstr>
      <vt:lpstr>Introduction to graphs</vt:lpstr>
      <vt:lpstr>Simple modeling with graphs</vt:lpstr>
      <vt:lpstr>Creating a realistic plant model: a digital-twin</vt:lpstr>
      <vt:lpstr>Other Stuff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Knowledge Graph Primer</dc:title>
  <dc:creator>PeterL</dc:creator>
  <cp:lastModifiedBy>Peter Lawrence</cp:lastModifiedBy>
  <cp:revision>18</cp:revision>
  <dcterms:created xsi:type="dcterms:W3CDTF">2011-03-27T19:48:17Z</dcterms:created>
  <dcterms:modified xsi:type="dcterms:W3CDTF">2022-05-02T08:18:03Z</dcterms:modified>
</cp:coreProperties>
</file>